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80" d="100"/>
          <a:sy n="80" d="100"/>
        </p:scale>
        <p:origin x="163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E1BB10F7-0FF8-4C3B-A77E-6FEE315A9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80D2-99E9-45AD-826E-74B8DF9EBF9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B6690C-9894-4AE8-9E15-0B3D077168D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59FAD1-4702-4692-B6E3-FCE0FB2235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A65F36-C5FA-4827-92E2-0EEE662459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58504A-706D-41DF-9A68-BF142D93C08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91904-2E44-4E0F-AA4F-438C3BDA5BC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50253-7DDB-41D0-8742-E784AA0970B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673A26-1861-4C7D-9E88-94BD4274FB2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E5A53-DE46-42F5-A9B3-06AABCA4A67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1A7765-DDF3-48F1-859E-9E31219CBC5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1D5BB-F6F1-4DAB-AEE0-2B4F87128D9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21D9C-DE76-40D0-96A4-E27CF14F600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8AD3AD-9629-4EF7-958A-41E9DAB33F2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36F62F-4E30-49FC-B335-B3C8283E45D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Boolean algebra provides a concise way to express the operation of a logic circuit formed by a combination of logic gates so that the output can be determined for various combinations of input values. After completing this section, you should be able to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A65A90-7DAD-4707-A380-D994CAAE65EF}" type="slidenum">
              <a:rPr lang="en-US" altLang="en-US" sz="1200"/>
              <a:pPr algn="r" eaLnBrk="1" hangingPunct="1"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BB26BB-6969-4CAA-9066-D31C95153E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87EBE3B-C300-400E-81DD-A899368502EC}" type="slidenum">
              <a:rPr lang="en-US" altLang="en-US" sz="1200"/>
              <a:pPr algn="r" eaLnBrk="1" hangingPunct="1"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2F053A-DA7C-4DAF-B79C-D897010E83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486ED-84CE-4244-B62C-D0AC112E5DCD}" type="slidenum">
              <a:rPr lang="en-US" altLang="en-US" sz="1200"/>
              <a:pPr algn="r" eaLnBrk="1" hangingPunct="1"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A151E-5576-4836-8ACF-952BA9F8757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96F043-E866-440F-A62D-4DB3913210D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93AC6D-7F47-4114-B5B0-D828A4B0C2A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24DF6B-309B-4159-B273-B8294CB13DC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9EC184-3445-4C63-9508-69DF9A5CF8D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80D024-0536-4565-B641-8239DC0DB7D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6D506D-2553-4DAB-BF90-9A21422513A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14A526-DEF8-4650-883B-4522AABA3A3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155046-07A3-49D6-8F6A-42F8A4035E7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66795B-ED89-460B-A4AB-8DA8F9B185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9D44C-1E11-47E8-95C0-5D78FF04E8D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In Chapter 3 we have discussed (Slide # 31)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NAND and negative-OR gates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NOR and negative-AND gates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 sz="1200"/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DeMorgan’s theorems provide mathematical verification of the equivalency of the NAND and negative-OR gates and the equivalency of the NOR and negative-AND gates,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After completing this section, you should be able to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 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7AA4E09-41D5-47F6-B64E-13BA20443C37}" type="slidenum">
              <a:rPr lang="en-US" altLang="en-US" sz="1200"/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8A24AF-F498-4F87-9EB0-18EA11ABF6B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DeMorgan’s first theorem is stated as follows: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 b="1"/>
              <a:t>The complement of a product of variables is equal to the sum of the complements of the variables.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Stated another way,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 b="1"/>
              <a:t>The complement of two or more ANDed variables is equivalent to the OR of the complements of the individual variables.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 sz="1200" b="1"/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DeMorgan’s second theorem is stated as follows: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 b="1"/>
              <a:t>The complement of a sum of variables is equal to the product of the complements of the variables.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/>
              <a:t>Stated another way,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200" b="1"/>
              <a:t>The complement of two or more ORed variables is equivalent to the AND of the complements of the individual variables.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625AE3-D800-441B-96B7-101F28C4BB63}" type="slidenum">
              <a:rPr lang="en-US" altLang="en-US" sz="1200"/>
              <a:pPr algn="r" eaLnBrk="1" hangingPunct="1"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0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9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9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581400" y="6613525"/>
            <a:ext cx="1524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/>
              <a:t>Slide </a:t>
            </a:r>
            <a:fld id="{5F418F2E-F46E-4C5D-BCC0-43F4A405D7EB}" type="slidenum">
              <a:rPr lang="en-US" altLang="en-US" sz="1000"/>
              <a:pPr algn="ctr" eaLnBrk="1" hangingPunct="1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45A35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7200" y="2130425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Digital Fundamentals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3886200"/>
            <a:ext cx="8763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CHAPTER 4  </a:t>
            </a:r>
            <a:b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Boolean Algebra and Logic Simplification</a:t>
            </a: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307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600200"/>
            <a:ext cx="7397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73125" y="2133600"/>
            <a:ext cx="6442075" cy="1190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22275" y="3365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DeMorgan’s Theorems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600200"/>
            <a:ext cx="7397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2275" y="3365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DeMorgan’s Theorems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600200"/>
            <a:ext cx="7397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733800"/>
            <a:ext cx="7594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22275" y="3365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DeMorgan’s Theorems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DeMorgan’s Theorems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74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DeMorgan’s Theorems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74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010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8305800" cy="3670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846763" y="1485900"/>
            <a:ext cx="5715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508750" y="1423988"/>
            <a:ext cx="731838" cy="1587"/>
          </a:xfrm>
          <a:prstGeom prst="line">
            <a:avLst/>
          </a:prstGeom>
          <a:noFill/>
          <a:ln w="1908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508750" y="1352550"/>
            <a:ext cx="731838" cy="1588"/>
          </a:xfrm>
          <a:prstGeom prst="line">
            <a:avLst/>
          </a:prstGeom>
          <a:noFill/>
          <a:ln w="126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7367588" y="1352550"/>
            <a:ext cx="952500" cy="1588"/>
          </a:xfrm>
          <a:prstGeom prst="line">
            <a:avLst/>
          </a:prstGeom>
          <a:noFill/>
          <a:ln w="126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589838" y="1423988"/>
            <a:ext cx="731837" cy="1587"/>
          </a:xfrm>
          <a:prstGeom prst="line">
            <a:avLst/>
          </a:prstGeom>
          <a:noFill/>
          <a:ln w="1908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23013" y="1512888"/>
            <a:ext cx="12795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       )  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373813" y="1392238"/>
            <a:ext cx="384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567488" y="1392238"/>
            <a:ext cx="3587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723063" y="1392238"/>
            <a:ext cx="384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894513" y="1392238"/>
            <a:ext cx="400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02488" y="1393825"/>
            <a:ext cx="15367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D(E+F))  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DeMorgan’s Theorems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74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010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3559175"/>
            <a:ext cx="8305800" cy="283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791200" y="1482725"/>
            <a:ext cx="5715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477000" y="1368425"/>
            <a:ext cx="731838" cy="1588"/>
          </a:xfrm>
          <a:prstGeom prst="line">
            <a:avLst/>
          </a:prstGeom>
          <a:noFill/>
          <a:ln w="1908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477000" y="1295400"/>
            <a:ext cx="731838" cy="1588"/>
          </a:xfrm>
          <a:prstGeom prst="line">
            <a:avLst/>
          </a:prstGeom>
          <a:noFill/>
          <a:ln w="126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7335838" y="1295400"/>
            <a:ext cx="952500" cy="1588"/>
          </a:xfrm>
          <a:prstGeom prst="line">
            <a:avLst/>
          </a:prstGeom>
          <a:noFill/>
          <a:ln w="126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7558088" y="1368425"/>
            <a:ext cx="731837" cy="1588"/>
          </a:xfrm>
          <a:prstGeom prst="line">
            <a:avLst/>
          </a:prstGeom>
          <a:noFill/>
          <a:ln w="1908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291263" y="1455738"/>
            <a:ext cx="12795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       )  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342063" y="1335088"/>
            <a:ext cx="384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535738" y="1335088"/>
            <a:ext cx="3587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691313" y="1335088"/>
            <a:ext cx="384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861175" y="1335088"/>
            <a:ext cx="400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170738" y="1336675"/>
            <a:ext cx="15367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D(E+F))  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DeMorgan’s Theorems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74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010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8305800" cy="176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DeMorgan’s Theorems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74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010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5562600"/>
            <a:ext cx="8305800" cy="850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DeMorgan’s Theorems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74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010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5334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7125"/>
            <a:ext cx="7696200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97213"/>
            <a:ext cx="769620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94250"/>
            <a:ext cx="7696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Outline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95388" y="1290638"/>
            <a:ext cx="7766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 </a:t>
            </a:r>
            <a:r>
              <a:rPr lang="en-US" altLang="en-US" sz="24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Boolean Operations and Expressions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4–2 </a:t>
            </a:r>
            <a:r>
              <a:rPr lang="en-US" altLang="en-US" sz="24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Laws and Rules of Boolean Algebra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4–3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DeMorgan’s Theorems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4–4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Boolean Analysis of Logic Circuits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4–5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Logic Simplification Using Boolean Algebra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4–6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Standard Forms of Boolean Expressions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4–7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Boolean Expressions and Truth Tables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4–8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The Karnaugh Map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4–9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Karnaugh Map SOP Minimization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4–10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Karnaugh Map POS Minimization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4–11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The Quine-McCluskey Method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4–12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Boolean Expressions with VHDL Applied Logic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Checkup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29613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6238"/>
            <a:ext cx="4921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76600"/>
            <a:ext cx="3862387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4770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4–4 Boolean Analysis of Logic Circuits</a:t>
            </a: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2355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52600" y="3235325"/>
            <a:ext cx="73914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Times New Roman" panose="02020603050405020304" pitchFamily="18" charset="0"/>
              </a:rPr>
              <a:t>Determine the Boolean expression for a combination of gates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Times New Roman" panose="02020603050405020304" pitchFamily="18" charset="0"/>
              </a:rPr>
              <a:t>Evaluate the logic operation of a circuit from the Boolean expression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Times New Roman" panose="02020603050405020304" pitchFamily="18" charset="0"/>
              </a:rPr>
              <a:t>Construct a truth table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4–16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b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logic circuit showing the development of the Boolean expression for the output.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7100"/>
            <a:ext cx="834231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71800" y="24384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010400" y="4038600"/>
            <a:ext cx="1447800" cy="369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71800" y="2438400"/>
            <a:ext cx="68580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3399"/>
                </a:solidFill>
              </a:rPr>
              <a:t>CD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953000" y="3243263"/>
            <a:ext cx="990600" cy="369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029200" y="3352800"/>
            <a:ext cx="99060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3399"/>
                </a:solidFill>
              </a:rPr>
              <a:t>B + CD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067550" y="3979863"/>
            <a:ext cx="144780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3399"/>
                </a:solidFill>
              </a:rPr>
              <a:t>A(B + CD)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Evaluating the Expression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1417638"/>
            <a:ext cx="82296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i="1">
                <a:latin typeface="Times-Italic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-Italic" charset="0"/>
              </a:rPr>
              <a:t>B </a:t>
            </a:r>
            <a:r>
              <a:rPr lang="en-US" altLang="en-US">
                <a:latin typeface="PearsonMATH02" charset="0"/>
              </a:rPr>
              <a:t>+ </a:t>
            </a:r>
            <a:r>
              <a:rPr lang="en-US" altLang="en-US" i="1">
                <a:latin typeface="Times-Italic" charset="0"/>
              </a:rPr>
              <a:t>CD</a:t>
            </a:r>
            <a:r>
              <a:rPr lang="en-US" altLang="en-US">
                <a:latin typeface="Times New Roman" panose="02020603050405020304" pitchFamily="18" charset="0"/>
              </a:rPr>
              <a:t>), first find the values of the variables that make the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expression equal to 1, using the rules for Boolean addition and multiplication. In this case, the expression equals 1 only if </a:t>
            </a:r>
            <a:r>
              <a:rPr lang="en-US" altLang="en-US" i="1">
                <a:latin typeface="Times-Italic" charset="0"/>
              </a:rPr>
              <a:t>A </a:t>
            </a:r>
            <a:r>
              <a:rPr lang="en-US" altLang="en-US">
                <a:latin typeface="PearsonMATH08" charset="0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1 and </a:t>
            </a:r>
            <a:r>
              <a:rPr lang="en-US" altLang="en-US" i="1">
                <a:latin typeface="Times-Italic" charset="0"/>
              </a:rPr>
              <a:t>B </a:t>
            </a:r>
            <a:r>
              <a:rPr lang="en-US" altLang="en-US">
                <a:latin typeface="PearsonMATH02" charset="0"/>
              </a:rPr>
              <a:t>+ </a:t>
            </a:r>
            <a:r>
              <a:rPr lang="en-US" altLang="en-US" i="1">
                <a:latin typeface="Times-Italic" charset="0"/>
              </a:rPr>
              <a:t>CD </a:t>
            </a:r>
            <a:r>
              <a:rPr lang="en-US" altLang="en-US">
                <a:latin typeface="PearsonMATH08" charset="0"/>
              </a:rPr>
              <a:t>= </a:t>
            </a:r>
            <a:r>
              <a:rPr lang="en-US" altLang="en-US">
                <a:latin typeface="Times New Roman" panose="02020603050405020304" pitchFamily="18" charset="0"/>
              </a:rPr>
              <a:t>1 because</a:t>
            </a:r>
          </a:p>
          <a:p>
            <a:pPr>
              <a:buClrTx/>
              <a:buFontTx/>
              <a:buNone/>
            </a:pPr>
            <a:r>
              <a:rPr lang="pt-BR" altLang="en-US" i="1">
                <a:latin typeface="Times-Italic" charset="0"/>
              </a:rPr>
              <a:t>A</a:t>
            </a:r>
            <a:r>
              <a:rPr lang="pt-BR" altLang="en-US">
                <a:latin typeface="Times New Roman" panose="02020603050405020304" pitchFamily="18" charset="0"/>
              </a:rPr>
              <a:t>(</a:t>
            </a:r>
            <a:r>
              <a:rPr lang="pt-BR" altLang="en-US" i="1">
                <a:latin typeface="Times-Italic" charset="0"/>
              </a:rPr>
              <a:t>B </a:t>
            </a:r>
            <a:r>
              <a:rPr lang="pt-BR" altLang="en-US">
                <a:latin typeface="PearsonMATH02" charset="0"/>
              </a:rPr>
              <a:t>+ </a:t>
            </a:r>
            <a:r>
              <a:rPr lang="pt-BR" altLang="en-US" i="1">
                <a:latin typeface="Times-Italic" charset="0"/>
              </a:rPr>
              <a:t>CD</a:t>
            </a:r>
            <a:r>
              <a:rPr lang="pt-BR" altLang="en-US">
                <a:latin typeface="Times New Roman" panose="02020603050405020304" pitchFamily="18" charset="0"/>
              </a:rPr>
              <a:t>) </a:t>
            </a:r>
            <a:r>
              <a:rPr lang="pt-BR" altLang="en-US">
                <a:latin typeface="PearsonMATH08" charset="0"/>
              </a:rPr>
              <a:t>= </a:t>
            </a:r>
            <a:r>
              <a:rPr lang="pt-BR" altLang="en-US">
                <a:latin typeface="Times New Roman" panose="02020603050405020304" pitchFamily="18" charset="0"/>
              </a:rPr>
              <a:t>1</a:t>
            </a:r>
            <a:r>
              <a:rPr lang="pt-BR" altLang="en-US" sz="2800" b="1">
                <a:latin typeface="Times New Roman" panose="02020603050405020304" pitchFamily="18" charset="0"/>
              </a:rPr>
              <a:t>.</a:t>
            </a:r>
            <a:r>
              <a:rPr lang="pt-BR" altLang="en-US">
                <a:latin typeface="Times New Roman" panose="02020603050405020304" pitchFamily="18" charset="0"/>
              </a:rPr>
              <a:t>1 </a:t>
            </a:r>
            <a:r>
              <a:rPr lang="pt-BR" altLang="en-US">
                <a:latin typeface="PearsonMATH08" charset="0"/>
              </a:rPr>
              <a:t>= </a:t>
            </a:r>
            <a:r>
              <a:rPr lang="pt-BR" altLang="en-US">
                <a:latin typeface="Times New Roman" panose="02020603050405020304" pitchFamily="18" charset="0"/>
              </a:rPr>
              <a:t>1</a:t>
            </a:r>
          </a:p>
          <a:p>
            <a:pPr>
              <a:buClrTx/>
              <a:buFontTx/>
              <a:buNone/>
            </a:pPr>
            <a:r>
              <a:rPr lang="en-US" altLang="en-US"/>
              <a:t>Now determine when the </a:t>
            </a:r>
            <a:r>
              <a:rPr lang="en-US" altLang="en-US" i="1"/>
              <a:t>B </a:t>
            </a:r>
            <a:r>
              <a:rPr lang="en-US" altLang="en-US"/>
              <a:t>+ </a:t>
            </a:r>
            <a:r>
              <a:rPr lang="en-US" altLang="en-US" i="1"/>
              <a:t>CD </a:t>
            </a:r>
            <a:r>
              <a:rPr lang="en-US" altLang="en-US"/>
              <a:t>term equals 1. </a:t>
            </a:r>
          </a:p>
          <a:p>
            <a:pPr>
              <a:buClrTx/>
              <a:buFontTx/>
              <a:buNone/>
            </a:pPr>
            <a:r>
              <a:rPr lang="en-US" altLang="en-US"/>
              <a:t>The term </a:t>
            </a:r>
            <a:r>
              <a:rPr lang="en-US" altLang="en-US" i="1"/>
              <a:t>B </a:t>
            </a:r>
            <a:r>
              <a:rPr lang="en-US" altLang="en-US"/>
              <a:t>+ </a:t>
            </a:r>
            <a:r>
              <a:rPr lang="en-US" altLang="en-US" i="1"/>
              <a:t>CD </a:t>
            </a:r>
            <a:r>
              <a:rPr lang="en-US" altLang="en-US"/>
              <a:t>= 1 if either </a:t>
            </a:r>
            <a:r>
              <a:rPr lang="en-US" altLang="en-US" i="1"/>
              <a:t>B </a:t>
            </a:r>
            <a:r>
              <a:rPr lang="en-US" altLang="en-US"/>
              <a:t>= 1 or </a:t>
            </a:r>
            <a:r>
              <a:rPr lang="en-US" altLang="en-US" i="1"/>
              <a:t>CD </a:t>
            </a:r>
            <a:r>
              <a:rPr lang="en-US" altLang="en-US"/>
              <a:t>= 1 or if both </a:t>
            </a:r>
            <a:r>
              <a:rPr lang="en-US" altLang="en-US" i="1"/>
              <a:t>B </a:t>
            </a:r>
            <a:r>
              <a:rPr lang="en-US" altLang="en-US"/>
              <a:t>and </a:t>
            </a:r>
            <a:r>
              <a:rPr lang="en-US" altLang="en-US" i="1"/>
              <a:t>CD </a:t>
            </a:r>
            <a:r>
              <a:rPr lang="en-US" altLang="en-US"/>
              <a:t>equal 1 because</a:t>
            </a:r>
          </a:p>
          <a:p>
            <a:pPr>
              <a:buClrTx/>
              <a:buFontTx/>
              <a:buNone/>
            </a:pPr>
            <a:r>
              <a:rPr lang="en-US" altLang="en-US" i="1"/>
              <a:t>	</a:t>
            </a:r>
            <a:r>
              <a:rPr lang="pl-PL" altLang="en-US" i="1"/>
              <a:t>B </a:t>
            </a:r>
            <a:r>
              <a:rPr lang="pl-PL" altLang="en-US"/>
              <a:t>+ </a:t>
            </a:r>
            <a:r>
              <a:rPr lang="pl-PL" altLang="en-US" i="1"/>
              <a:t>CD </a:t>
            </a:r>
            <a:r>
              <a:rPr lang="pl-PL" altLang="en-US"/>
              <a:t>= 1 + 0 = 1</a:t>
            </a:r>
          </a:p>
          <a:p>
            <a:pPr>
              <a:buClrTx/>
              <a:buFontTx/>
              <a:buNone/>
            </a:pPr>
            <a:r>
              <a:rPr lang="en-US" altLang="en-US" i="1"/>
              <a:t>	</a:t>
            </a:r>
            <a:r>
              <a:rPr lang="pl-PL" altLang="en-US" i="1"/>
              <a:t>B </a:t>
            </a:r>
            <a:r>
              <a:rPr lang="pl-PL" altLang="en-US"/>
              <a:t>+ </a:t>
            </a:r>
            <a:r>
              <a:rPr lang="pl-PL" altLang="en-US" i="1"/>
              <a:t>CD </a:t>
            </a:r>
            <a:r>
              <a:rPr lang="pl-PL" altLang="en-US"/>
              <a:t>= 0 + 1 = 1</a:t>
            </a:r>
          </a:p>
          <a:p>
            <a:pPr>
              <a:buClrTx/>
              <a:buFontTx/>
              <a:buNone/>
            </a:pPr>
            <a:r>
              <a:rPr lang="en-US" altLang="en-US" i="1"/>
              <a:t>	</a:t>
            </a:r>
            <a:r>
              <a:rPr lang="pl-PL" altLang="en-US" i="1"/>
              <a:t>B </a:t>
            </a:r>
            <a:r>
              <a:rPr lang="pl-PL" altLang="en-US"/>
              <a:t>+ </a:t>
            </a:r>
            <a:r>
              <a:rPr lang="pl-PL" altLang="en-US" i="1"/>
              <a:t>CD </a:t>
            </a:r>
            <a:r>
              <a:rPr lang="pl-PL" altLang="en-US"/>
              <a:t>= 1 + 1 = 1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The term </a:t>
            </a:r>
            <a:r>
              <a:rPr lang="en-US" altLang="en-US" i="1"/>
              <a:t>CD </a:t>
            </a:r>
            <a:r>
              <a:rPr lang="en-US" altLang="en-US"/>
              <a:t>= 1 only if </a:t>
            </a:r>
            <a:r>
              <a:rPr lang="en-US" altLang="en-US" i="1"/>
              <a:t>C </a:t>
            </a:r>
            <a:r>
              <a:rPr lang="en-US" altLang="en-US"/>
              <a:t>= 1 and </a:t>
            </a:r>
            <a:r>
              <a:rPr lang="en-US" altLang="en-US" i="1"/>
              <a:t>D </a:t>
            </a:r>
            <a:r>
              <a:rPr lang="en-US" altLang="en-US"/>
              <a:t>= 1.</a:t>
            </a:r>
          </a:p>
          <a:p>
            <a:pPr>
              <a:buClrTx/>
              <a:buFontTx/>
              <a:buNone/>
            </a:pPr>
            <a:r>
              <a:rPr lang="en-US" altLang="en-US"/>
              <a:t>summarize, the expression A(B + CD) = 1 when A = 1 and B = 1 regardless of</a:t>
            </a:r>
          </a:p>
          <a:p>
            <a:pPr>
              <a:buClrTx/>
              <a:buFontTx/>
              <a:buNone/>
            </a:pPr>
            <a:r>
              <a:rPr lang="en-US" altLang="en-US"/>
              <a:t>the values of C and D or when A = 1 and C = 1 and D = 1 regardless of the value of B.</a:t>
            </a:r>
          </a:p>
          <a:p>
            <a:pPr>
              <a:buClrTx/>
              <a:buFontTx/>
              <a:buNone/>
            </a:pPr>
            <a:r>
              <a:rPr lang="en-US" altLang="en-US"/>
              <a:t>The expression A(B + CD) = 0 for all other value combinations of the variables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Putting the Results in Truth Table Format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1582738"/>
            <a:ext cx="8229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9400" indent="-279400"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Wingdings" panose="05000000000000000000" pitchFamily="2" charset="2"/>
              <a:buChar char=""/>
            </a:pPr>
            <a:r>
              <a:rPr lang="en-US" altLang="en-US">
                <a:latin typeface="Times New Roman" panose="02020603050405020304" pitchFamily="18" charset="0"/>
              </a:rPr>
              <a:t>The first step is to list the sixteen input variable combinations of 1s and 0s in a binary sequence as shown in Table 4–5.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 altLang="en-US">
                <a:latin typeface="Times New Roman" panose="02020603050405020304" pitchFamily="18" charset="0"/>
              </a:rPr>
              <a:t>Next, place a 1 in the output column for each combination of input variables that was determined in the evaluation.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 altLang="en-US">
                <a:latin typeface="Times New Roman" panose="02020603050405020304" pitchFamily="18" charset="0"/>
              </a:rPr>
              <a:t>Finally, place a 0 in the output column for </a:t>
            </a:r>
          </a:p>
          <a:p>
            <a:pPr marL="285750"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all other combinations of input variables.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7449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Checkup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9600" y="1417638"/>
            <a:ext cx="82296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73FF"/>
                </a:solidFill>
                <a:latin typeface="Times-Bold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Replace the AND gates with OR gates and the OR gate with an AND gate in Figure 4–18. Determine the Boolean expression for the output.</a:t>
            </a:r>
          </a:p>
          <a:p>
            <a:pPr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73FF"/>
                </a:solidFill>
                <a:latin typeface="Times-Bold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Construct a truth table for the circuit in Question 1.</a:t>
            </a:r>
          </a:p>
          <a:p>
            <a:pPr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Solution:</a:t>
            </a:r>
          </a:p>
          <a:p>
            <a:pPr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(</a:t>
            </a:r>
            <a:r>
              <a:rPr lang="en-US" altLang="en-US" i="1"/>
              <a:t>C </a:t>
            </a:r>
            <a:r>
              <a:rPr lang="en-US" altLang="en-US"/>
              <a:t>+ </a:t>
            </a:r>
            <a:r>
              <a:rPr lang="en-US" altLang="en-US" i="1"/>
              <a:t>D</a:t>
            </a:r>
            <a:r>
              <a:rPr lang="en-US" altLang="en-US"/>
              <a:t>)</a:t>
            </a:r>
            <a:r>
              <a:rPr lang="en-US" altLang="en-US" i="1"/>
              <a:t>B </a:t>
            </a:r>
            <a:r>
              <a:rPr lang="en-US" altLang="en-US"/>
              <a:t>+ </a:t>
            </a:r>
            <a:r>
              <a:rPr lang="en-US" altLang="en-US" i="1"/>
              <a:t>A</a:t>
            </a:r>
          </a:p>
          <a:p>
            <a:pPr>
              <a:buClrTx/>
              <a:buFontTx/>
              <a:buNone/>
            </a:pPr>
            <a:endParaRPr lang="en-US" altLang="en-US" i="1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The expression is a 1 when </a:t>
            </a:r>
            <a:r>
              <a:rPr lang="en-US" altLang="en-US" i="1"/>
              <a:t>A </a:t>
            </a:r>
            <a:r>
              <a:rPr lang="en-US" altLang="en-US"/>
              <a:t>is 1 or when </a:t>
            </a:r>
            <a:r>
              <a:rPr lang="en-US" altLang="en-US" i="1"/>
              <a:t>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are 1s or when </a:t>
            </a:r>
            <a:r>
              <a:rPr lang="en-US" altLang="en-US" i="1"/>
              <a:t>B</a:t>
            </a:r>
          </a:p>
          <a:p>
            <a:pPr>
              <a:buClrTx/>
              <a:buFontTx/>
              <a:buNone/>
            </a:pPr>
            <a:r>
              <a:rPr lang="en-US" altLang="en-US"/>
              <a:t>and </a:t>
            </a:r>
            <a:r>
              <a:rPr lang="en-US" altLang="en-US" i="1"/>
              <a:t>D </a:t>
            </a:r>
            <a:r>
              <a:rPr lang="en-US" altLang="en-US"/>
              <a:t>are 1s. The expression is 0 for all other variable combinations.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4–5 Logic Simplification Using Boolean Algebra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1381125"/>
            <a:ext cx="8229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 simplified Boolean expression uses the fewest gates possible to implement a given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expression.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2303463"/>
            <a:ext cx="8229600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Using Boolean algebra techniques, simplify this expression:</a:t>
            </a:r>
          </a:p>
          <a:p>
            <a:pPr>
              <a:buClrTx/>
              <a:buFontTx/>
              <a:buNone/>
            </a:pPr>
            <a:r>
              <a:rPr lang="de-DE" altLang="en-US" i="1">
                <a:latin typeface="Times-Italic" charset="0"/>
              </a:rPr>
              <a:t>	AB </a:t>
            </a:r>
            <a:r>
              <a:rPr lang="de-DE" altLang="en-US">
                <a:latin typeface="PearsonMATH02" charset="0"/>
              </a:rPr>
              <a:t>+ </a:t>
            </a:r>
            <a:r>
              <a:rPr lang="de-DE" altLang="en-US" i="1">
                <a:latin typeface="Times-Italic" charset="0"/>
              </a:rPr>
              <a:t>A</a:t>
            </a:r>
            <a:r>
              <a:rPr lang="de-DE" altLang="en-US">
                <a:latin typeface="Times New Roman" panose="02020603050405020304" pitchFamily="18" charset="0"/>
              </a:rPr>
              <a:t>(</a:t>
            </a:r>
            <a:r>
              <a:rPr lang="de-DE" altLang="en-US" i="1">
                <a:latin typeface="Times-Italic" charset="0"/>
              </a:rPr>
              <a:t>B </a:t>
            </a:r>
            <a:r>
              <a:rPr lang="de-DE" altLang="en-US">
                <a:latin typeface="PearsonMATH02" charset="0"/>
              </a:rPr>
              <a:t>+ </a:t>
            </a:r>
            <a:r>
              <a:rPr lang="de-DE" altLang="en-US" i="1">
                <a:latin typeface="Times-Italic" charset="0"/>
              </a:rPr>
              <a:t>C</a:t>
            </a:r>
            <a:r>
              <a:rPr lang="de-DE" altLang="en-US">
                <a:latin typeface="Times New Roman" panose="02020603050405020304" pitchFamily="18" charset="0"/>
              </a:rPr>
              <a:t>) </a:t>
            </a:r>
            <a:r>
              <a:rPr lang="de-DE" altLang="en-US">
                <a:latin typeface="PearsonMATH02" charset="0"/>
              </a:rPr>
              <a:t>+ </a:t>
            </a:r>
            <a:r>
              <a:rPr lang="de-DE" altLang="en-US" i="1">
                <a:latin typeface="Times-Italic" charset="0"/>
              </a:rPr>
              <a:t>B</a:t>
            </a:r>
            <a:r>
              <a:rPr lang="de-DE" altLang="en-US">
                <a:latin typeface="Times New Roman" panose="02020603050405020304" pitchFamily="18" charset="0"/>
              </a:rPr>
              <a:t>(</a:t>
            </a:r>
            <a:r>
              <a:rPr lang="de-DE" altLang="en-US" i="1">
                <a:latin typeface="Times-Italic" charset="0"/>
              </a:rPr>
              <a:t>B </a:t>
            </a:r>
            <a:r>
              <a:rPr lang="de-DE" altLang="en-US">
                <a:latin typeface="PearsonMATH02" charset="0"/>
              </a:rPr>
              <a:t>+ </a:t>
            </a:r>
            <a:r>
              <a:rPr lang="de-DE" altLang="en-US" i="1">
                <a:latin typeface="Times-Italic" charset="0"/>
              </a:rPr>
              <a:t>C</a:t>
            </a:r>
            <a:r>
              <a:rPr lang="de-DE" altLang="en-US">
                <a:latin typeface="Times New Roman" panose="02020603050405020304" pitchFamily="18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b="1"/>
              <a:t>Solution</a:t>
            </a:r>
          </a:p>
          <a:p>
            <a:pPr>
              <a:buClrTx/>
              <a:buFontTx/>
              <a:buNone/>
            </a:pPr>
            <a:r>
              <a:rPr lang="en-US" altLang="en-US"/>
              <a:t>The following is not necessarily the only approach.</a:t>
            </a:r>
          </a:p>
          <a:p>
            <a:pPr>
              <a:buClrTx/>
              <a:buFontTx/>
              <a:buNone/>
            </a:pPr>
            <a:r>
              <a:rPr lang="en-US" altLang="en-US" b="1"/>
              <a:t>Step 1: </a:t>
            </a:r>
            <a:r>
              <a:rPr lang="en-US" altLang="en-US"/>
              <a:t>Apply the distributive law to the second and third terms in the expression, as follows:</a:t>
            </a:r>
          </a:p>
          <a:p>
            <a:pPr>
              <a:buClrTx/>
              <a:buFontTx/>
              <a:buNone/>
            </a:pPr>
            <a:r>
              <a:rPr lang="de-DE" altLang="en-US" i="1"/>
              <a:t>	AB </a:t>
            </a:r>
            <a:r>
              <a:rPr lang="de-DE" altLang="en-US"/>
              <a:t>+ </a:t>
            </a:r>
            <a:r>
              <a:rPr lang="de-DE" altLang="en-US" i="1"/>
              <a:t>AB </a:t>
            </a:r>
            <a:r>
              <a:rPr lang="de-DE" altLang="en-US"/>
              <a:t>+ </a:t>
            </a:r>
            <a:r>
              <a:rPr lang="de-DE" altLang="en-US" i="1"/>
              <a:t>AC </a:t>
            </a:r>
            <a:r>
              <a:rPr lang="de-DE" altLang="en-US"/>
              <a:t>+ </a:t>
            </a:r>
            <a:r>
              <a:rPr lang="de-DE" altLang="en-US" i="1"/>
              <a:t>BB </a:t>
            </a:r>
            <a:r>
              <a:rPr lang="de-DE" altLang="en-US"/>
              <a:t>+ </a:t>
            </a:r>
            <a:r>
              <a:rPr lang="de-DE" altLang="en-US" i="1"/>
              <a:t>BC</a:t>
            </a:r>
          </a:p>
          <a:p>
            <a:pPr>
              <a:buClrTx/>
              <a:buFontTx/>
              <a:buNone/>
            </a:pPr>
            <a:r>
              <a:rPr lang="en-US" altLang="en-US" b="1"/>
              <a:t>Step 2: </a:t>
            </a:r>
            <a:r>
              <a:rPr lang="en-US" altLang="en-US"/>
              <a:t>Apply rule 7 (</a:t>
            </a:r>
            <a:r>
              <a:rPr lang="en-US" altLang="en-US" i="1"/>
              <a:t>BB </a:t>
            </a:r>
            <a:r>
              <a:rPr lang="en-US" altLang="en-US"/>
              <a:t>= </a:t>
            </a:r>
            <a:r>
              <a:rPr lang="en-US" altLang="en-US" i="1"/>
              <a:t>B</a:t>
            </a:r>
            <a:r>
              <a:rPr lang="en-US" altLang="en-US"/>
              <a:t>) to the fourth term.</a:t>
            </a:r>
          </a:p>
          <a:p>
            <a:pPr>
              <a:buClrTx/>
              <a:buFontTx/>
              <a:buNone/>
            </a:pPr>
            <a:r>
              <a:rPr lang="de-DE" altLang="en-US" i="1"/>
              <a:t>	AB </a:t>
            </a:r>
            <a:r>
              <a:rPr lang="de-DE" altLang="en-US"/>
              <a:t>+ </a:t>
            </a:r>
            <a:r>
              <a:rPr lang="de-DE" altLang="en-US" i="1"/>
              <a:t>AB </a:t>
            </a:r>
            <a:r>
              <a:rPr lang="de-DE" altLang="en-US"/>
              <a:t>+ </a:t>
            </a:r>
            <a:r>
              <a:rPr lang="de-DE" altLang="en-US" i="1"/>
              <a:t>AC </a:t>
            </a:r>
            <a:r>
              <a:rPr lang="de-DE" altLang="en-US"/>
              <a:t>+ </a:t>
            </a:r>
            <a:r>
              <a:rPr lang="de-DE" altLang="en-US" i="1"/>
              <a:t>B </a:t>
            </a:r>
            <a:r>
              <a:rPr lang="de-DE" altLang="en-US"/>
              <a:t>+ </a:t>
            </a:r>
            <a:r>
              <a:rPr lang="de-DE" altLang="en-US" i="1"/>
              <a:t>BC</a:t>
            </a:r>
          </a:p>
          <a:p>
            <a:pPr>
              <a:buClrTx/>
              <a:buFontTx/>
              <a:buNone/>
            </a:pPr>
            <a:r>
              <a:rPr lang="en-US" altLang="en-US" b="1"/>
              <a:t>Step 3: </a:t>
            </a:r>
            <a:r>
              <a:rPr lang="en-US" altLang="en-US"/>
              <a:t>Apply rule 5 (</a:t>
            </a:r>
            <a:r>
              <a:rPr lang="en-US" altLang="en-US" i="1"/>
              <a:t>AB </a:t>
            </a:r>
            <a:r>
              <a:rPr lang="en-US" altLang="en-US"/>
              <a:t>+ </a:t>
            </a:r>
            <a:r>
              <a:rPr lang="en-US" altLang="en-US" i="1"/>
              <a:t>AB </a:t>
            </a:r>
            <a:r>
              <a:rPr lang="en-US" altLang="en-US"/>
              <a:t>= </a:t>
            </a:r>
            <a:r>
              <a:rPr lang="en-US" altLang="en-US" i="1"/>
              <a:t>AB</a:t>
            </a:r>
            <a:r>
              <a:rPr lang="en-US" altLang="en-US"/>
              <a:t>) to the first two terms.</a:t>
            </a:r>
          </a:p>
          <a:p>
            <a:pPr>
              <a:buClrTx/>
              <a:buFontTx/>
              <a:buNone/>
            </a:pPr>
            <a:r>
              <a:rPr lang="en-US" altLang="en-US" i="1"/>
              <a:t>	AB </a:t>
            </a:r>
            <a:r>
              <a:rPr lang="en-US" altLang="en-US"/>
              <a:t>+ </a:t>
            </a:r>
            <a:r>
              <a:rPr lang="en-US" altLang="en-US" i="1"/>
              <a:t>AC </a:t>
            </a:r>
            <a:r>
              <a:rPr lang="en-US" altLang="en-US"/>
              <a:t>+ </a:t>
            </a:r>
            <a:r>
              <a:rPr lang="en-US" altLang="en-US" i="1"/>
              <a:t>B </a:t>
            </a:r>
            <a:r>
              <a:rPr lang="en-US" altLang="en-US"/>
              <a:t>+ </a:t>
            </a:r>
            <a:r>
              <a:rPr lang="en-US" altLang="en-US" i="1"/>
              <a:t>BC</a:t>
            </a:r>
          </a:p>
          <a:p>
            <a:pPr>
              <a:buClrTx/>
              <a:buFontTx/>
              <a:buNone/>
            </a:pPr>
            <a:r>
              <a:rPr lang="en-US" altLang="en-US" b="1"/>
              <a:t>Step 4: </a:t>
            </a:r>
            <a:r>
              <a:rPr lang="en-US" altLang="en-US"/>
              <a:t>Apply rule 10 (</a:t>
            </a:r>
            <a:r>
              <a:rPr lang="en-US" altLang="en-US" i="1"/>
              <a:t>B </a:t>
            </a:r>
            <a:r>
              <a:rPr lang="en-US" altLang="en-US"/>
              <a:t>+ </a:t>
            </a:r>
            <a:r>
              <a:rPr lang="en-US" altLang="en-US" i="1"/>
              <a:t>BC </a:t>
            </a:r>
            <a:r>
              <a:rPr lang="en-US" altLang="en-US"/>
              <a:t>= </a:t>
            </a:r>
            <a:r>
              <a:rPr lang="en-US" altLang="en-US" i="1"/>
              <a:t>B</a:t>
            </a:r>
            <a:r>
              <a:rPr lang="en-US" altLang="en-US"/>
              <a:t>) to the last two terms.</a:t>
            </a:r>
          </a:p>
          <a:p>
            <a:pPr>
              <a:buClrTx/>
              <a:buFontTx/>
              <a:buNone/>
            </a:pPr>
            <a:r>
              <a:rPr lang="en-US" altLang="en-US" i="1"/>
              <a:t>	AB </a:t>
            </a:r>
            <a:r>
              <a:rPr lang="en-US" altLang="en-US"/>
              <a:t>+ </a:t>
            </a:r>
            <a:r>
              <a:rPr lang="en-US" altLang="en-US" i="1"/>
              <a:t>AC </a:t>
            </a:r>
            <a:r>
              <a:rPr lang="en-US" altLang="en-US"/>
              <a:t>+ </a:t>
            </a:r>
            <a:r>
              <a:rPr lang="en-US" altLang="en-US" i="1"/>
              <a:t>B</a:t>
            </a:r>
          </a:p>
          <a:p>
            <a:pPr>
              <a:buClrTx/>
              <a:buFontTx/>
              <a:buNone/>
            </a:pPr>
            <a:r>
              <a:rPr lang="en-US" altLang="en-US" b="1"/>
              <a:t>Step 5: </a:t>
            </a:r>
            <a:r>
              <a:rPr lang="en-US" altLang="en-US"/>
              <a:t>Apply rule 10 (</a:t>
            </a:r>
            <a:r>
              <a:rPr lang="en-US" altLang="en-US" i="1"/>
              <a:t>AB </a:t>
            </a:r>
            <a:r>
              <a:rPr lang="en-US" altLang="en-US"/>
              <a:t>+ </a:t>
            </a:r>
            <a:r>
              <a:rPr lang="en-US" altLang="en-US" i="1"/>
              <a:t>B </a:t>
            </a:r>
            <a:r>
              <a:rPr lang="en-US" altLang="en-US"/>
              <a:t>= </a:t>
            </a:r>
            <a:r>
              <a:rPr lang="en-US" altLang="en-US" i="1"/>
              <a:t>B</a:t>
            </a:r>
            <a:r>
              <a:rPr lang="en-US" altLang="en-US"/>
              <a:t>) to the first and third terms.</a:t>
            </a:r>
          </a:p>
          <a:p>
            <a:pPr>
              <a:buClrTx/>
              <a:buFontTx/>
              <a:buNone/>
            </a:pPr>
            <a:r>
              <a:rPr lang="en-US" altLang="en-US" i="1"/>
              <a:t>	B </a:t>
            </a:r>
            <a:r>
              <a:rPr lang="en-US" altLang="en-US"/>
              <a:t>+ </a:t>
            </a:r>
            <a:r>
              <a:rPr lang="en-US" altLang="en-US" i="1"/>
              <a:t>AC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1843088"/>
            <a:ext cx="2436813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167188"/>
            <a:ext cx="212566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765925" y="4167188"/>
            <a:ext cx="625475" cy="369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3190875"/>
            <a:ext cx="13144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4–5 Logic Simplification Using Boolean Algebra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8707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59025"/>
            <a:ext cx="68707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68834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86200"/>
            <a:ext cx="68326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4572000"/>
            <a:ext cx="68611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334000"/>
            <a:ext cx="68834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43600"/>
            <a:ext cx="693578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4–5 Logic Simplification Using Boolean Algebra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8707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590800"/>
            <a:ext cx="6935787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3200400"/>
            <a:ext cx="69008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886200"/>
            <a:ext cx="6900862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572000"/>
            <a:ext cx="690245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Boolean Operations and Expressions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2743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Addition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0 + 0 = 0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0 + 1 = 1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 + 0 = 1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 + 1 = 1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029200" y="1600200"/>
            <a:ext cx="3657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Multiplication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0 * 0 = 0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0 * 1 = 0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 * 0 = 0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1 * 1  = 1</a:t>
            </a:r>
          </a:p>
          <a:p>
            <a:pPr marL="341313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1313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5126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38613"/>
            <a:ext cx="1219200" cy="514350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52900"/>
            <a:ext cx="1295400" cy="485775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Laws Boolean Algebra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2057400"/>
            <a:ext cx="746760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Commutative Laws for: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Addition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Multiplication</a:t>
            </a:r>
          </a:p>
          <a:p>
            <a:pPr marL="341313" eaLnBrk="1" hangingPunct="1">
              <a:spcBef>
                <a:spcPts val="800"/>
              </a:spcBef>
              <a:buClrTx/>
              <a:buFontTx/>
              <a:buNone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Laws for: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Addition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Multiplication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Distributive Law</a:t>
            </a:r>
          </a:p>
          <a:p>
            <a:pPr marL="342900"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1313"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954588" y="2498725"/>
            <a:ext cx="307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+ B = B + A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975225" y="3016250"/>
            <a:ext cx="29416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* B = B * A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251325" y="4197350"/>
            <a:ext cx="4297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+ (B + C) = (A + B) + C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114800" y="4776788"/>
            <a:ext cx="4603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* (B * C) = (A * B) * C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337050" y="5380038"/>
            <a:ext cx="40846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A(B + C) = AB + AC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Rules of Boolean Algebra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717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362575" cy="2324100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Derivation of Simlification</a:t>
            </a:r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819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174750" y="1892300"/>
            <a:ext cx="746760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655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  A +AB  = A + B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Duality Principle</a:t>
            </a:r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922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174750" y="1892300"/>
            <a:ext cx="746760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8188" indent="-2809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A Boolean equation remains valid if we take the dual of the expression on both sides of the equation sign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Dual of expressions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Interchange 1’s and O’s</a:t>
            </a:r>
          </a:p>
          <a:p>
            <a:pPr marL="739775" lvl="1" indent="-282575" eaLnBrk="1" hangingPunct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Interchange And (*) and OR (+)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4–3  DeMorgan’s Theorem </a:t>
            </a: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2000" y="3733800"/>
            <a:ext cx="8077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9400" indent="-279400"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6600" indent="-279400"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9400" algn="l"/>
                <a:tab pos="736600" algn="l"/>
                <a:tab pos="1193800" algn="l"/>
                <a:tab pos="1651000" algn="l"/>
                <a:tab pos="2108200" algn="l"/>
                <a:tab pos="2565400" algn="l"/>
                <a:tab pos="3022600" algn="l"/>
                <a:tab pos="3479800" algn="l"/>
                <a:tab pos="3937000" algn="l"/>
                <a:tab pos="4394200" algn="l"/>
                <a:tab pos="4851400" algn="l"/>
                <a:tab pos="5308600" algn="l"/>
                <a:tab pos="5765800" algn="l"/>
                <a:tab pos="6223000" algn="l"/>
                <a:tab pos="6680200" algn="l"/>
                <a:tab pos="7137400" algn="l"/>
                <a:tab pos="7594600" algn="l"/>
                <a:tab pos="8051800" algn="l"/>
                <a:tab pos="8509000" algn="l"/>
                <a:tab pos="8966200" algn="l"/>
                <a:tab pos="942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Wingdings" panose="05000000000000000000" pitchFamily="2" charset="2"/>
              <a:buChar char=""/>
            </a:pPr>
            <a:r>
              <a:rPr lang="en-US" altLang="en-US"/>
              <a:t>State DeMorgan’s theorems</a:t>
            </a:r>
          </a:p>
          <a:p>
            <a:pPr>
              <a:buFont typeface="Wingdings" panose="05000000000000000000" pitchFamily="2" charset="2"/>
              <a:buChar char=""/>
            </a:pPr>
            <a:r>
              <a:rPr lang="en-US" altLang="en-US"/>
              <a:t>Relate DeMorgan’s theorems to the equivalency of the </a:t>
            </a:r>
          </a:p>
          <a:p>
            <a:pPr lvl="1">
              <a:buFont typeface="Wingdings" panose="05000000000000000000" pitchFamily="2" charset="2"/>
              <a:buChar char=""/>
            </a:pPr>
            <a:r>
              <a:rPr lang="en-US" altLang="en-US"/>
              <a:t>NAND and negative-OR gates </a:t>
            </a:r>
          </a:p>
          <a:p>
            <a:pPr lvl="1">
              <a:buFont typeface="Wingdings" panose="05000000000000000000" pitchFamily="2" charset="2"/>
              <a:buChar char=""/>
            </a:pPr>
            <a:r>
              <a:rPr lang="en-US" altLang="en-US"/>
              <a:t>NOR and negative-AND gates</a:t>
            </a:r>
          </a:p>
          <a:p>
            <a:pPr>
              <a:buFont typeface="Wingdings" panose="05000000000000000000" pitchFamily="2" charset="2"/>
              <a:buChar char=""/>
            </a:pPr>
            <a:r>
              <a:rPr lang="en-US" altLang="en-US"/>
              <a:t>Apply DeMorgan’s theorems to the simplification of Boolean expressions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DeMorgan’s Theorems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365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Theorem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Theorem 2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28600" y="228600"/>
            <a:ext cx="8604250" cy="6013450"/>
            <a:chOff x="144" y="144"/>
            <a:chExt cx="5420" cy="3788"/>
          </a:xfrm>
        </p:grpSpPr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192" y="192"/>
              <a:ext cx="5372" cy="3740"/>
              <a:chOff x="192" y="192"/>
              <a:chExt cx="5372" cy="3740"/>
            </a:xfrm>
          </p:grpSpPr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44" y="144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920875" y="2301875"/>
          <a:ext cx="20637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4" imgW="779040" imgH="169920" progId="">
                  <p:embed/>
                </p:oleObj>
              </mc:Choice>
              <mc:Fallback>
                <p:oleObj r:id="rId4" imgW="779040" imgH="16992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301875"/>
                        <a:ext cx="2063750" cy="258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905000" y="3886200"/>
          <a:ext cx="2133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6" imgW="775080" imgH="169560" progId="">
                  <p:embed/>
                </p:oleObj>
              </mc:Choice>
              <mc:Fallback>
                <p:oleObj r:id="rId6" imgW="775080" imgH="1695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2133600" cy="542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486400" y="4724400"/>
            <a:ext cx="27432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Remember: </a:t>
            </a:r>
          </a:p>
          <a:p>
            <a:pPr lvl="1" indent="0"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“Break the bar, </a:t>
            </a:r>
            <a:br>
              <a:rPr lang="en-US" altLang="en-US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change the sign”</a:t>
            </a:r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1600200"/>
            <a:ext cx="465455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284538"/>
            <a:ext cx="465455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11087</TotalTime>
  <Words>1183</Words>
  <Application>Microsoft Office PowerPoint</Application>
  <PresentationFormat>On-screen Show (4:3)</PresentationFormat>
  <Paragraphs>189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Times New Roman</vt:lpstr>
      <vt:lpstr>Arial</vt:lpstr>
      <vt:lpstr>Noto Sans CJK SC Regular</vt:lpstr>
      <vt:lpstr>DejaVu Sans</vt:lpstr>
      <vt:lpstr>Wingdings</vt:lpstr>
      <vt:lpstr>Courier New</vt:lpstr>
      <vt:lpstr>Times-Italic</vt:lpstr>
      <vt:lpstr>PearsonMATH02</vt:lpstr>
      <vt:lpstr>PearsonMATH08</vt:lpstr>
      <vt:lpstr>Times-Bold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Boolean Algebra and Logic Simplification</dc:subject>
  <dc:creator>David L. Heiserman</dc:creator>
  <cp:keywords/>
  <dc:description/>
  <cp:lastModifiedBy>Moorche</cp:lastModifiedBy>
  <cp:revision>118</cp:revision>
  <cp:lastPrinted>1601-01-01T00:00:00Z</cp:lastPrinted>
  <dcterms:created xsi:type="dcterms:W3CDTF">2004-12-10T21:03:18Z</dcterms:created>
  <dcterms:modified xsi:type="dcterms:W3CDTF">2021-04-15T04:48:22Z</dcterms:modified>
</cp:coreProperties>
</file>