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>
      <p:cViewPr varScale="1">
        <p:scale>
          <a:sx n="78" d="100"/>
          <a:sy n="78" d="100"/>
        </p:scale>
        <p:origin x="1651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879AC5DD-7581-4E8A-BAC7-B129473B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9D0728A1-CB90-456A-A0F3-9C7975B6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6CE151CF-3D4E-478C-84AF-D671EEAC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C66BFB3E-6D3D-4CF3-969F-29D02245E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DC74487E-0C34-4ECE-AE0E-0E3624D9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2BD1D18-43D9-430F-9C08-E881FD6AAD2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38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13DDF14-6B03-4EFD-A340-EECF4B29EE4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38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506E6D6-124B-4CC5-87DD-FD2EC29821F1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4063" cy="3421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8AC746CA-CD5D-450D-AEEA-11C6A265246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B82D2701-3C8F-45AF-A989-3631D3B60BA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38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F4523CF2-F041-4598-B426-5314B1129A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4A0F954A-83CA-4506-9587-C4C6CD66DC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669DD7FC-4F21-40A5-9D9B-4BFBBBF696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C959DB-AEB5-47C2-B728-D45E1ACB782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B2A48198-1B10-43B9-8841-E96D05BCA76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3AE548D9-B807-454A-BC57-A18BC477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92030B1F-C10F-41AC-8E56-6F5FCC709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87C8C3-128A-4F03-A7D3-23BF78477FD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988CB082-3DC5-4ABD-AB7A-1DFFCC2C977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0D220912-3736-400F-A889-E56AA16F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B91EA6F0-C274-4A87-8D12-96059D901B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2BBE1B-9141-4D31-AA95-5C0FF985EFC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A7D3C79B-1534-48F1-9C21-7ACEF0E2B87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F3CAC99-BC77-436E-9EA4-61C55518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9BB36CBF-DA63-4B0D-895D-C74479C652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FCC63-964E-4831-A7B8-B64C5CAB5BA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65688BD9-0869-4DC0-A648-7591650031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BF9AA803-B01E-4D4C-B82D-178EFC3C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ED132A5A-1A56-43D3-BA5A-478D73BA8E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6627CA-2B6E-4821-9592-58D94FF3468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15D56DEB-273B-4F43-891E-BE30A751A35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616D5517-426B-46D3-B718-2FD02FED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E26FD092-D09E-4B86-BC67-3D6D79635B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100894-3CEA-42F8-A650-D894FDAA4A4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30F612F3-3AE4-4C7C-B5ED-CE263429617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C07B0D9E-4B7D-4C07-BD9A-C5CD5C73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D844359B-E73B-4FEE-833A-C82EDBA649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0AACB0-ECFF-4588-8F60-10351D27C7D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48E489EA-7CEB-48B1-9F49-0A56F49F217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1698B264-C72C-4F91-B698-89669793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A4BE807F-F218-4C91-A244-1A12266108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6C31A4-3801-4A12-8D94-B3B53A1EB7C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334240E4-1AB6-48AE-9586-D75FE3F7C92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4E3615DB-A229-411D-89CD-7B47C39B8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6A305334-3293-4EEA-81DE-8938F88CDF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231714-6B06-4223-9D80-7A74052EE25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695C909-FFE3-4018-8914-B92313DBEA1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E29769F1-0712-475E-932A-A48E017A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A0E2-4954-4DBC-B3FF-1237C79E1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669DA-31B9-4792-A0F6-AB62CE1E0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90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0006-3BB9-456B-ADC2-4AB65573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EA7DE-CFD5-493B-8761-81BE87642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63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AD102-22B3-420E-BCC3-6721C2E1D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5567-7746-4AD0-8327-FB4B2854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1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6C30-22D7-4EE9-A21F-B876636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05BB-88A0-480E-90C7-EC82708A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1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8975-6276-40CB-9BFF-FB67B2AF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6965-3867-44EF-98C6-3C71C8546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8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0A01-F9A2-4F3A-BC51-F3424E0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B1E-DE81-4552-A4FD-585F76BBB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E4D1-5983-4CFA-8A18-578231D0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96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268-B6E4-4617-8AAF-70A24097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DE1D-711D-4D70-812E-ED08758D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96A72-C028-45AD-85FE-6EF701729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374DD-53DC-457B-B00D-67AF1863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07863-E9B2-4CB4-B201-6D31E8019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74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190F-232A-444B-A717-83995E6F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6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48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3D28-FFB6-44C8-95CF-983E63E1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4316-C559-4116-91F4-136FFBE8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754C9-EA48-4E31-8175-8D820C94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6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8780-E77E-4509-BC98-B9021263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FBE8C-3170-4C51-8E43-41BFED0C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AE860-2C6E-4915-86B3-C169378B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8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A5B78D9-D731-4E2B-8FD5-109B23AF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D48E9C0E-4687-4A12-8B1A-05546EE9C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CD0405A2-9273-4B78-8209-A804ED80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613525"/>
            <a:ext cx="1524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en-US" altLang="en-US" sz="1000"/>
              <a:t>Slide </a:t>
            </a:r>
            <a:fld id="{4F874C1D-D219-40DB-B664-F020BE3D0270}" type="slidenum">
              <a:rPr lang="en-US" altLang="en-US" sz="1000"/>
              <a:pPr algn="ctr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 kern="1200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45A35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>
            <a:extLst>
              <a:ext uri="{FF2B5EF4-FFF2-40B4-BE49-F238E27FC236}">
                <a16:creationId xmlns:a16="http://schemas.microsoft.com/office/drawing/2014/main" id="{665D4763-B664-4B78-86AD-608631F3E64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8602663" cy="6011863"/>
            <a:chOff x="144" y="144"/>
            <a:chExt cx="5419" cy="3787"/>
          </a:xfrm>
        </p:grpSpPr>
        <p:grpSp>
          <p:nvGrpSpPr>
            <p:cNvPr id="3074" name="Group 2">
              <a:extLst>
                <a:ext uri="{FF2B5EF4-FFF2-40B4-BE49-F238E27FC236}">
                  <a16:creationId xmlns:a16="http://schemas.microsoft.com/office/drawing/2014/main" id="{CF9E629C-27CE-40A8-8D80-54A1DBC68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"/>
              <a:ext cx="5371" cy="3739"/>
              <a:chOff x="192" y="192"/>
              <a:chExt cx="5371" cy="3739"/>
            </a:xfrm>
          </p:grpSpPr>
          <p:sp>
            <p:nvSpPr>
              <p:cNvPr id="3075" name="Line 3">
                <a:extLst>
                  <a:ext uri="{FF2B5EF4-FFF2-40B4-BE49-F238E27FC236}">
                    <a16:creationId xmlns:a16="http://schemas.microsoft.com/office/drawing/2014/main" id="{8311B153-8C1B-4561-A233-BA95BA701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1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" name="Line 4">
                <a:extLst>
                  <a:ext uri="{FF2B5EF4-FFF2-40B4-BE49-F238E27FC236}">
                    <a16:creationId xmlns:a16="http://schemas.microsoft.com/office/drawing/2014/main" id="{FE8B88BF-EAD0-4A93-B0AE-3EEA3164F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9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CB3889D9-4974-4243-9E14-2B241F2D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139" cy="139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>
            <a:extLst>
              <a:ext uri="{FF2B5EF4-FFF2-40B4-BE49-F238E27FC236}">
                <a16:creationId xmlns:a16="http://schemas.microsoft.com/office/drawing/2014/main" id="{86F76B7D-AADA-4446-860A-158734A7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0425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 dirty="0"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Fundamentals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058B1D-5B42-4786-AC24-F930BC04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8763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CHAPTER 7</a:t>
            </a:r>
            <a:b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Latches, Flip-Flops and Timers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F1A22E5-F8A0-4DDA-AA64-03541C056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/>
              <a:t>Latches</a:t>
            </a:r>
            <a:r>
              <a:rPr lang="en-US" altLang="en-US"/>
              <a:t> 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83A44E3-8A1F-46A0-B10B-27F898022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413" y="1600200"/>
            <a:ext cx="7696200" cy="4525963"/>
          </a:xfrm>
          <a:ln/>
        </p:spPr>
        <p:txBody>
          <a:bodyPr/>
          <a:lstStyle/>
          <a:p>
            <a:pPr marL="334963" indent="-334963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S-R (Set-Reset) latch</a:t>
            </a:r>
          </a:p>
          <a:p>
            <a:pPr marL="334963" indent="-334963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Gated S-R latch</a:t>
            </a:r>
          </a:p>
          <a:p>
            <a:pPr marL="334963" indent="-334963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Gated D latch</a:t>
            </a:r>
          </a:p>
          <a:p>
            <a:pPr marL="341313" indent="-334963">
              <a:buClrTx/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altLang="en-US"/>
          </a:p>
        </p:txBody>
      </p:sp>
      <p:grpSp>
        <p:nvGrpSpPr>
          <p:cNvPr id="4099" name="Group 3">
            <a:extLst>
              <a:ext uri="{FF2B5EF4-FFF2-40B4-BE49-F238E27FC236}">
                <a16:creationId xmlns:a16="http://schemas.microsoft.com/office/drawing/2014/main" id="{23309227-5581-4404-B2F1-5D5FFDD0029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8602663" cy="6011863"/>
            <a:chOff x="144" y="144"/>
            <a:chExt cx="5419" cy="3787"/>
          </a:xfrm>
        </p:grpSpPr>
        <p:grpSp>
          <p:nvGrpSpPr>
            <p:cNvPr id="4100" name="Group 4">
              <a:extLst>
                <a:ext uri="{FF2B5EF4-FFF2-40B4-BE49-F238E27FC236}">
                  <a16:creationId xmlns:a16="http://schemas.microsoft.com/office/drawing/2014/main" id="{0AB56B68-B06E-4E14-9F2C-678E50626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"/>
              <a:ext cx="5371" cy="3739"/>
              <a:chOff x="192" y="192"/>
              <a:chExt cx="5371" cy="3739"/>
            </a:xfrm>
          </p:grpSpPr>
          <p:sp>
            <p:nvSpPr>
              <p:cNvPr id="4101" name="Line 5">
                <a:extLst>
                  <a:ext uri="{FF2B5EF4-FFF2-40B4-BE49-F238E27FC236}">
                    <a16:creationId xmlns:a16="http://schemas.microsoft.com/office/drawing/2014/main" id="{A32984A0-D000-4AF9-A48A-6896867A7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1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" name="Line 6">
                <a:extLst>
                  <a:ext uri="{FF2B5EF4-FFF2-40B4-BE49-F238E27FC236}">
                    <a16:creationId xmlns:a16="http://schemas.microsoft.com/office/drawing/2014/main" id="{6AB17095-248C-4CC6-9D0C-93C92D967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9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3" name="Rectangle 7">
              <a:extLst>
                <a:ext uri="{FF2B5EF4-FFF2-40B4-BE49-F238E27FC236}">
                  <a16:creationId xmlns:a16="http://schemas.microsoft.com/office/drawing/2014/main" id="{6A9F4A2F-A975-4CC5-9D68-D8C94BDC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139" cy="139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4" name="Text Box 8">
            <a:extLst>
              <a:ext uri="{FF2B5EF4-FFF2-40B4-BE49-F238E27FC236}">
                <a16:creationId xmlns:a16="http://schemas.microsoft.com/office/drawing/2014/main" id="{E91C26C4-30D7-4D6C-9B86-4CF9506A7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2311400"/>
            <a:ext cx="5114925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sequential logic. Bistable, monostable, astable</a:t>
            </a:r>
          </a:p>
          <a:p>
            <a:pPr>
              <a:buClrTx/>
              <a:buFontTx/>
              <a:buNone/>
            </a:pPr>
            <a:r>
              <a:rPr lang="en-US" altLang="en-US"/>
              <a:t>logic devices called multivibrators.</a:t>
            </a:r>
          </a:p>
          <a:p>
            <a:pPr>
              <a:buClrTx/>
              <a:buFontTx/>
              <a:buNone/>
            </a:pPr>
            <a:r>
              <a:rPr lang="en-US" altLang="en-US"/>
              <a:t>Two categories of bistable devices are the latch and the flip-flop. </a:t>
            </a:r>
          </a:p>
          <a:p>
            <a:pPr>
              <a:buClrTx/>
              <a:buFontTx/>
              <a:buNone/>
            </a:pPr>
            <a:r>
              <a:rPr lang="en-US" altLang="en-US"/>
              <a:t>Bistable devices have two stable states, called SET and RESET;</a:t>
            </a:r>
          </a:p>
          <a:p>
            <a:pPr>
              <a:buClrTx/>
              <a:buFontTx/>
              <a:buNone/>
            </a:pPr>
            <a:r>
              <a:rPr lang="en-US" altLang="en-US"/>
              <a:t>The monostable, one-shot, has one state.</a:t>
            </a:r>
          </a:p>
          <a:p>
            <a:pPr>
              <a:buClrTx/>
              <a:buFontTx/>
              <a:buNone/>
            </a:pPr>
            <a:r>
              <a:rPr lang="en-US" altLang="en-US"/>
              <a:t>A one-shot produces a single controlled-width pulse when activated or triggered. </a:t>
            </a:r>
          </a:p>
          <a:p>
            <a:pPr>
              <a:buClrTx/>
              <a:buFontTx/>
              <a:buNone/>
            </a:pPr>
            <a:r>
              <a:rPr lang="en-US" altLang="en-US"/>
              <a:t>The astable has no stable state and is used as an oscillator, which is a self-sustained waveform generator.</a:t>
            </a:r>
          </a:p>
          <a:p>
            <a:pPr>
              <a:buClrTx/>
              <a:buFontTx/>
              <a:buNone/>
            </a:pPr>
            <a:r>
              <a:rPr lang="en-US" altLang="en-US"/>
              <a:t>Pulse oscillators are used as the sources for timing waveforms in digital systems.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3FBB96E-7C47-4D65-B347-D8742CE99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/>
              <a:t>Latches</a:t>
            </a:r>
            <a:r>
              <a:rPr lang="en-US" altLang="en-US"/>
              <a:t> 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26775BD-3209-4A0B-9E18-79248A118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957263"/>
            <a:ext cx="7696200" cy="762000"/>
          </a:xfrm>
          <a:ln/>
        </p:spPr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/>
              <a:t>S-R latch   Active High</a:t>
            </a:r>
          </a:p>
          <a:p>
            <a:pPr marL="0" indent="0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/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2661D4BA-F8FF-4947-97AE-908887383A8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2088"/>
            <a:ext cx="8604250" cy="6013450"/>
            <a:chOff x="144" y="121"/>
            <a:chExt cx="5420" cy="3788"/>
          </a:xfrm>
        </p:grpSpPr>
        <p:grpSp>
          <p:nvGrpSpPr>
            <p:cNvPr id="5124" name="Group 4">
              <a:extLst>
                <a:ext uri="{FF2B5EF4-FFF2-40B4-BE49-F238E27FC236}">
                  <a16:creationId xmlns:a16="http://schemas.microsoft.com/office/drawing/2014/main" id="{83D5833B-958E-4217-9F06-FCD9BD62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9"/>
              <a:ext cx="5372" cy="3740"/>
              <a:chOff x="192" y="169"/>
              <a:chExt cx="5372" cy="3740"/>
            </a:xfrm>
          </p:grpSpPr>
          <p:sp>
            <p:nvSpPr>
              <p:cNvPr id="5125" name="Line 5">
                <a:extLst>
                  <a:ext uri="{FF2B5EF4-FFF2-40B4-BE49-F238E27FC236}">
                    <a16:creationId xmlns:a16="http://schemas.microsoft.com/office/drawing/2014/main" id="{29783EAD-8757-4B86-868A-E0324F2AB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69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" name="Line 6">
                <a:extLst>
                  <a:ext uri="{FF2B5EF4-FFF2-40B4-BE49-F238E27FC236}">
                    <a16:creationId xmlns:a16="http://schemas.microsoft.com/office/drawing/2014/main" id="{BB196DAD-197E-4986-8618-C90429B93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69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5F0A1938-1A38-452C-BC1C-4B9D95A70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1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28" name="Picture 8">
            <a:extLst>
              <a:ext uri="{FF2B5EF4-FFF2-40B4-BE49-F238E27FC236}">
                <a16:creationId xmlns:a16="http://schemas.microsoft.com/office/drawing/2014/main" id="{EBE0650E-EB0F-4A25-B770-682E4146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281488"/>
            <a:ext cx="8191500" cy="2138362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10301C90-83A0-4115-8757-F7006E0DB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549275"/>
            <a:ext cx="207645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5EBE8F89-3EB4-43B0-8852-C715B350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631950"/>
            <a:ext cx="4724400" cy="1933575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31" name="Text Box 11">
            <a:extLst>
              <a:ext uri="{FF2B5EF4-FFF2-40B4-BE49-F238E27FC236}">
                <a16:creationId xmlns:a16="http://schemas.microsoft.com/office/drawing/2014/main" id="{D49FD0AE-A92F-4B11-B9C4-0DE7185A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2917825"/>
            <a:ext cx="342265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When the </a:t>
            </a:r>
            <a:r>
              <a:rPr lang="en-US" altLang="en-US" b="1"/>
              <a:t>Q</a:t>
            </a:r>
            <a:r>
              <a:rPr lang="en-US" altLang="en-US"/>
              <a:t> output is </a:t>
            </a:r>
            <a:r>
              <a:rPr lang="en-US" altLang="en-US" b="1"/>
              <a:t>HIGH</a:t>
            </a:r>
            <a:r>
              <a:rPr lang="en-US" altLang="en-US"/>
              <a:t>, the latch is in the </a:t>
            </a:r>
            <a:r>
              <a:rPr lang="en-US" altLang="en-US" b="1">
                <a:solidFill>
                  <a:srgbClr val="6666FF"/>
                </a:solidFill>
              </a:rPr>
              <a:t>SET</a:t>
            </a:r>
            <a:r>
              <a:rPr lang="en-US" altLang="en-US"/>
              <a:t> state.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When the Q output is LOW, the latch is in the </a:t>
            </a:r>
            <a:r>
              <a:rPr lang="en-US" altLang="en-US" b="1">
                <a:solidFill>
                  <a:srgbClr val="6666FF"/>
                </a:solidFill>
              </a:rPr>
              <a:t>RESET</a:t>
            </a:r>
            <a:r>
              <a:rPr lang="en-US" altLang="en-US"/>
              <a:t> state.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258A176A-3CF6-4DE9-90C1-12354B38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507365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3" name="Text Box 13">
            <a:extLst>
              <a:ext uri="{FF2B5EF4-FFF2-40B4-BE49-F238E27FC236}">
                <a16:creationId xmlns:a16="http://schemas.microsoft.com/office/drawing/2014/main" id="{8D42CD92-ECC1-41C3-B02A-A177DFC9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4860925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FF3333"/>
                </a:solidFill>
              </a:rPr>
              <a:t>0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60DEB216-FB25-4378-952F-AC9D1A2A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5040313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5135" name="Picture 15">
            <a:extLst>
              <a:ext uri="{FF2B5EF4-FFF2-40B4-BE49-F238E27FC236}">
                <a16:creationId xmlns:a16="http://schemas.microsoft.com/office/drawing/2014/main" id="{BF4ECAB4-6F1A-4292-8B62-A4D60DB39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507365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6" name="Text Box 16">
            <a:extLst>
              <a:ext uri="{FF2B5EF4-FFF2-40B4-BE49-F238E27FC236}">
                <a16:creationId xmlns:a16="http://schemas.microsoft.com/office/drawing/2014/main" id="{5CF22794-A4D8-4ED5-B988-1882EAEF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4860925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FF3333"/>
                </a:solidFill>
              </a:rPr>
              <a:t>1</a:t>
            </a: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3D26B2E8-9D12-403C-AB21-0DC188CF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5040313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>
                <a:solidFill>
                  <a:srgbClr val="FFFFFF"/>
                </a:solidFill>
              </a:rPr>
              <a:t>0</a:t>
            </a:r>
          </a:p>
        </p:txBody>
      </p:sp>
      <p:pic>
        <p:nvPicPr>
          <p:cNvPr id="5138" name="Picture 18">
            <a:extLst>
              <a:ext uri="{FF2B5EF4-FFF2-40B4-BE49-F238E27FC236}">
                <a16:creationId xmlns:a16="http://schemas.microsoft.com/office/drawing/2014/main" id="{D1B58970-227B-45A5-8418-4D82995D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9" name="Picture 19">
            <a:extLst>
              <a:ext uri="{FF2B5EF4-FFF2-40B4-BE49-F238E27FC236}">
                <a16:creationId xmlns:a16="http://schemas.microsoft.com/office/drawing/2014/main" id="{4F1FA9DB-1DBD-4E39-91C0-C9ADF4E9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5686425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3317DB0D-ACED-4852-AE9E-3E8F959C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1" name="Picture 21">
            <a:extLst>
              <a:ext uri="{FF2B5EF4-FFF2-40B4-BE49-F238E27FC236}">
                <a16:creationId xmlns:a16="http://schemas.microsoft.com/office/drawing/2014/main" id="{85409581-00E7-4013-94D7-F3CEE5E3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5686425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353E19B3-2D90-4521-AE80-39BBBCF6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3" name="Picture 23">
            <a:extLst>
              <a:ext uri="{FF2B5EF4-FFF2-40B4-BE49-F238E27FC236}">
                <a16:creationId xmlns:a16="http://schemas.microsoft.com/office/drawing/2014/main" id="{EDC9951D-DAA3-4189-B212-803DAA6D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9F2694EC-6405-4F9D-995F-E2103E6E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72135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5" name="Picture 25">
            <a:extLst>
              <a:ext uri="{FF2B5EF4-FFF2-40B4-BE49-F238E27FC236}">
                <a16:creationId xmlns:a16="http://schemas.microsoft.com/office/drawing/2014/main" id="{CBCDEAB6-517F-49B0-A7A5-AF91FCD6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5686425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6" name="Picture 26">
            <a:extLst>
              <a:ext uri="{FF2B5EF4-FFF2-40B4-BE49-F238E27FC236}">
                <a16:creationId xmlns:a16="http://schemas.microsoft.com/office/drawing/2014/main" id="{C8D842AE-FA04-4456-8D43-310915B3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5065713"/>
            <a:ext cx="39322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7" name="Picture 27">
            <a:extLst>
              <a:ext uri="{FF2B5EF4-FFF2-40B4-BE49-F238E27FC236}">
                <a16:creationId xmlns:a16="http://schemas.microsoft.com/office/drawing/2014/main" id="{367B5F5D-AF64-46A5-A8C2-1239CA0D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5394325"/>
            <a:ext cx="1428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8" name="Picture 28">
            <a:extLst>
              <a:ext uri="{FF2B5EF4-FFF2-40B4-BE49-F238E27FC236}">
                <a16:creationId xmlns:a16="http://schemas.microsoft.com/office/drawing/2014/main" id="{F3B644F5-ED6B-4AAB-A044-C288C3F6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5000"/>
            <a:ext cx="1428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49" name="Picture 29">
            <a:extLst>
              <a:ext uri="{FF2B5EF4-FFF2-40B4-BE49-F238E27FC236}">
                <a16:creationId xmlns:a16="http://schemas.microsoft.com/office/drawing/2014/main" id="{664160A0-1CFD-4C96-BE6C-098EFE84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5980113"/>
            <a:ext cx="40227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50" name="Picture 30">
            <a:extLst>
              <a:ext uri="{FF2B5EF4-FFF2-40B4-BE49-F238E27FC236}">
                <a16:creationId xmlns:a16="http://schemas.microsoft.com/office/drawing/2014/main" id="{AAA7B64A-6B35-43BD-8036-B7F3A480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5980113"/>
            <a:ext cx="2286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51" name="Picture 31">
            <a:extLst>
              <a:ext uri="{FF2B5EF4-FFF2-40B4-BE49-F238E27FC236}">
                <a16:creationId xmlns:a16="http://schemas.microsoft.com/office/drawing/2014/main" id="{B6415132-F2F9-4015-A38B-D667B85B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016625"/>
            <a:ext cx="17192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18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41235019-BB09-419A-B052-194B848D8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/>
              <a:t>Latches</a:t>
            </a:r>
            <a:r>
              <a:rPr lang="en-US" altLang="en-US"/>
              <a:t> 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50DFB1B-8846-4033-8B9F-4EFE05AFA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957263"/>
            <a:ext cx="7696200" cy="762000"/>
          </a:xfrm>
          <a:ln/>
        </p:spPr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/>
              <a:t>S-R latch   Active High</a:t>
            </a:r>
          </a:p>
          <a:p>
            <a:pPr marL="0" indent="0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altLang="en-US"/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ECB5C01F-1309-442D-B88F-900324AD89B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2088"/>
            <a:ext cx="8604250" cy="6013450"/>
            <a:chOff x="144" y="121"/>
            <a:chExt cx="5420" cy="3788"/>
          </a:xfrm>
        </p:grpSpPr>
        <p:grpSp>
          <p:nvGrpSpPr>
            <p:cNvPr id="6148" name="Group 4">
              <a:extLst>
                <a:ext uri="{FF2B5EF4-FFF2-40B4-BE49-F238E27FC236}">
                  <a16:creationId xmlns:a16="http://schemas.microsoft.com/office/drawing/2014/main" id="{6A81226C-2804-4B2F-8F39-1AA1356CC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9"/>
              <a:ext cx="5372" cy="3740"/>
              <a:chOff x="192" y="169"/>
              <a:chExt cx="5372" cy="3740"/>
            </a:xfrm>
          </p:grpSpPr>
          <p:sp>
            <p:nvSpPr>
              <p:cNvPr id="6149" name="Line 5">
                <a:extLst>
                  <a:ext uri="{FF2B5EF4-FFF2-40B4-BE49-F238E27FC236}">
                    <a16:creationId xmlns:a16="http://schemas.microsoft.com/office/drawing/2014/main" id="{D1733075-37E7-4468-8833-4A9F33D3C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69"/>
                <a:ext cx="5372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" name="Line 6">
                <a:extLst>
                  <a:ext uri="{FF2B5EF4-FFF2-40B4-BE49-F238E27FC236}">
                    <a16:creationId xmlns:a16="http://schemas.microsoft.com/office/drawing/2014/main" id="{37455B66-A54E-4D1A-BFF5-792E6B99B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69"/>
                <a:ext cx="0" cy="374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72B44522-93B1-4724-92FC-EBD569C6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1"/>
              <a:ext cx="140" cy="14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52" name="Picture 8">
            <a:extLst>
              <a:ext uri="{FF2B5EF4-FFF2-40B4-BE49-F238E27FC236}">
                <a16:creationId xmlns:a16="http://schemas.microsoft.com/office/drawing/2014/main" id="{6E9F3317-AB85-4424-BF1C-247BD0861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281488"/>
            <a:ext cx="8191500" cy="2138362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C2E45682-5DB3-4203-8FC9-4960E56F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549275"/>
            <a:ext cx="207645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441C6C26-5435-4524-AC25-3DEAA9FB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631950"/>
            <a:ext cx="4724400" cy="1933575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55" name="Text Box 11">
            <a:extLst>
              <a:ext uri="{FF2B5EF4-FFF2-40B4-BE49-F238E27FC236}">
                <a16:creationId xmlns:a16="http://schemas.microsoft.com/office/drawing/2014/main" id="{39C4DE13-7B46-4176-B97B-419593F6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2917825"/>
            <a:ext cx="342265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When the </a:t>
            </a:r>
            <a:r>
              <a:rPr lang="en-US" altLang="en-US" b="1"/>
              <a:t>Q</a:t>
            </a:r>
            <a:r>
              <a:rPr lang="en-US" altLang="en-US"/>
              <a:t> output is </a:t>
            </a:r>
            <a:r>
              <a:rPr lang="en-US" altLang="en-US" b="1"/>
              <a:t>HIGH</a:t>
            </a:r>
            <a:r>
              <a:rPr lang="en-US" altLang="en-US"/>
              <a:t>, the latch is in the </a:t>
            </a:r>
            <a:r>
              <a:rPr lang="en-US" altLang="en-US" b="1">
                <a:solidFill>
                  <a:srgbClr val="6666FF"/>
                </a:solidFill>
              </a:rPr>
              <a:t>SET</a:t>
            </a:r>
            <a:r>
              <a:rPr lang="en-US" altLang="en-US"/>
              <a:t> state.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/>
              <a:t>When the Q output is LOW, the latch is in the </a:t>
            </a:r>
            <a:r>
              <a:rPr lang="en-US" altLang="en-US" b="1">
                <a:solidFill>
                  <a:srgbClr val="6666FF"/>
                </a:solidFill>
              </a:rPr>
              <a:t>RESET</a:t>
            </a:r>
            <a:r>
              <a:rPr lang="en-US" altLang="en-US"/>
              <a:t> state.</a:t>
            </a: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2097BD0-BEC3-489E-B0A2-27508BE0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7" name="Picture 13">
            <a:extLst>
              <a:ext uri="{FF2B5EF4-FFF2-40B4-BE49-F238E27FC236}">
                <a16:creationId xmlns:a16="http://schemas.microsoft.com/office/drawing/2014/main" id="{A5898F24-D36A-4CA4-BCC0-A711DD8A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5686425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0E82DEF9-5F4F-4266-9CA0-82848585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9" name="Picture 15">
            <a:extLst>
              <a:ext uri="{FF2B5EF4-FFF2-40B4-BE49-F238E27FC236}">
                <a16:creationId xmlns:a16="http://schemas.microsoft.com/office/drawing/2014/main" id="{DA94019D-0948-416E-AC4C-433E3E8D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5686425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08EE1E6-BABE-4449-8E0F-93EF60DA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1" name="Picture 17">
            <a:extLst>
              <a:ext uri="{FF2B5EF4-FFF2-40B4-BE49-F238E27FC236}">
                <a16:creationId xmlns:a16="http://schemas.microsoft.com/office/drawing/2014/main" id="{081B342C-C1F7-4A6E-82ED-5BE6169C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539750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4F9A500C-005F-468A-BF77-D728851C1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721350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3" name="Picture 19">
            <a:extLst>
              <a:ext uri="{FF2B5EF4-FFF2-40B4-BE49-F238E27FC236}">
                <a16:creationId xmlns:a16="http://schemas.microsoft.com/office/drawing/2014/main" id="{C0AABDB0-5326-4012-9192-80F76DBC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5686425"/>
            <a:ext cx="3841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37FDD9CF-B83E-4800-B04E-0586E6D8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5394325"/>
            <a:ext cx="1428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5" name="Picture 21">
            <a:extLst>
              <a:ext uri="{FF2B5EF4-FFF2-40B4-BE49-F238E27FC236}">
                <a16:creationId xmlns:a16="http://schemas.microsoft.com/office/drawing/2014/main" id="{362D77D8-606F-49EF-B273-D00FFE21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5000"/>
            <a:ext cx="1428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77ECE6BB-5E1F-40FA-AF33-FDD0A6EDC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5980113"/>
            <a:ext cx="40227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7" name="Picture 23">
            <a:extLst>
              <a:ext uri="{FF2B5EF4-FFF2-40B4-BE49-F238E27FC236}">
                <a16:creationId xmlns:a16="http://schemas.microsoft.com/office/drawing/2014/main" id="{BAE6B7A4-3470-4150-81F1-AD1E0DB0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5989638"/>
            <a:ext cx="22955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42615385-5CCD-416F-909A-A81335AB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016625"/>
            <a:ext cx="17192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1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1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2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2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3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3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3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43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48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53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58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D9C6F5C1-D37F-48EF-B7AA-2F09C544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708150"/>
            <a:ext cx="5689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D2CF9426-351E-42C8-B898-52A6D479FD6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304800" y="381000"/>
            <a:ext cx="8229600" cy="838200"/>
          </a:xfrm>
          <a:ln/>
        </p:spPr>
        <p:txBody>
          <a:bodyPr anchor="t"/>
          <a:lstStyle/>
          <a:p>
            <a:pPr marL="342900" indent="-339725" algn="l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b="0">
                <a:solidFill>
                  <a:srgbClr val="000000"/>
                </a:solidFill>
              </a:rPr>
              <a:t>    Find the output Q, given the inputs S and R.</a:t>
            </a:r>
            <a:br>
              <a:rPr lang="en-US" altLang="en-US" b="0">
                <a:solidFill>
                  <a:srgbClr val="000000"/>
                </a:solidFill>
              </a:rPr>
            </a:br>
            <a:r>
              <a:rPr lang="en-US" altLang="en-US" b="0">
                <a:solidFill>
                  <a:srgbClr val="000000"/>
                </a:solidFill>
              </a:rPr>
              <a:t>Assume Q is low initially.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2C82500-6FDD-4F60-99A8-97BC5759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5194300"/>
            <a:ext cx="562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Q goes low when S goes low and R is high.</a:t>
            </a:r>
            <a:b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Q goes high when R goes low and S is high.</a:t>
            </a:r>
            <a:b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No change if both are low.  </a:t>
            </a:r>
            <a:b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Q is low if both inputs are low.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6B5844D-8A67-4494-AE27-D38C1CE7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479925"/>
            <a:ext cx="4133850" cy="252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B0629B4E-F11A-4F52-9CB4-3DF6A3F1C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006975"/>
            <a:ext cx="2954338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Rectangle 6">
            <a:extLst>
              <a:ext uri="{FF2B5EF4-FFF2-40B4-BE49-F238E27FC236}">
                <a16:creationId xmlns:a16="http://schemas.microsoft.com/office/drawing/2014/main" id="{12AE8F3A-7642-4603-A542-8C21EBBF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4297363"/>
            <a:ext cx="3408362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A9D78E32-B1B8-4490-8BEC-9C6BF05A5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4206875"/>
            <a:ext cx="3049588" cy="525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7B3C91F0-8B78-4FAB-9EA5-BC5FBCCA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14800"/>
            <a:ext cx="2227263" cy="595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44AAAB0B-0D1A-4B60-A863-347BFD89E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4114800"/>
            <a:ext cx="1884363" cy="588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4A11358E-D0D7-4202-91A3-C66AFCBE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1347788" cy="655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39CCEB90-1318-48A9-A9C3-BB312133D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4114800"/>
            <a:ext cx="566737" cy="619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31577969-8531-4B7B-BCCC-555DF1C5C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/>
              <a:t>Latches</a:t>
            </a:r>
            <a:r>
              <a:rPr lang="en-US" altLang="en-US"/>
              <a:t> </a:t>
            </a: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A0D47365-1137-4929-AAAF-FD27D3C2315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8602663" cy="6011863"/>
            <a:chOff x="144" y="144"/>
            <a:chExt cx="5419" cy="3787"/>
          </a:xfrm>
        </p:grpSpPr>
        <p:grpSp>
          <p:nvGrpSpPr>
            <p:cNvPr id="8195" name="Group 3">
              <a:extLst>
                <a:ext uri="{FF2B5EF4-FFF2-40B4-BE49-F238E27FC236}">
                  <a16:creationId xmlns:a16="http://schemas.microsoft.com/office/drawing/2014/main" id="{2A4DA0FA-8F86-4320-B556-DE3EAD105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"/>
              <a:ext cx="5371" cy="3739"/>
              <a:chOff x="192" y="192"/>
              <a:chExt cx="5371" cy="3739"/>
            </a:xfrm>
          </p:grpSpPr>
          <p:sp>
            <p:nvSpPr>
              <p:cNvPr id="8196" name="Line 4">
                <a:extLst>
                  <a:ext uri="{FF2B5EF4-FFF2-40B4-BE49-F238E27FC236}">
                    <a16:creationId xmlns:a16="http://schemas.microsoft.com/office/drawing/2014/main" id="{968B5BFE-EF59-4E5C-AE67-CB9E273C1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1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" name="Line 5">
                <a:extLst>
                  <a:ext uri="{FF2B5EF4-FFF2-40B4-BE49-F238E27FC236}">
                    <a16:creationId xmlns:a16="http://schemas.microsoft.com/office/drawing/2014/main" id="{65BDB273-9A1D-47A2-8AD1-A0EF9B6E9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9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C38BF981-75BD-4694-9D0C-88A6BC82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139" cy="139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9" name="Group 7">
            <a:extLst>
              <a:ext uri="{FF2B5EF4-FFF2-40B4-BE49-F238E27FC236}">
                <a16:creationId xmlns:a16="http://schemas.microsoft.com/office/drawing/2014/main" id="{81FAC65E-6B3A-4F21-ADDF-6A45D4C3D1D5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911225"/>
            <a:ext cx="2506662" cy="579438"/>
            <a:chOff x="491" y="574"/>
            <a:chExt cx="1579" cy="365"/>
          </a:xfrm>
        </p:grpSpPr>
        <p:sp>
          <p:nvSpPr>
            <p:cNvPr id="8200" name="Text Box 8">
              <a:extLst>
                <a:ext uri="{FF2B5EF4-FFF2-40B4-BE49-F238E27FC236}">
                  <a16:creationId xmlns:a16="http://schemas.microsoft.com/office/drawing/2014/main" id="{C6190870-56E6-4CCC-B685-1466FACEA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" y="574"/>
              <a:ext cx="15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>
                <a:spcBef>
                  <a:spcPts val="2000"/>
                </a:spcBef>
                <a:buFont typeface="Arial" panose="020B0604020202020204" pitchFamily="34" charset="0"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S-R latch</a:t>
              </a:r>
            </a:p>
          </p:txBody>
        </p:sp>
        <p:sp>
          <p:nvSpPr>
            <p:cNvPr id="8201" name="Line 9">
              <a:extLst>
                <a:ext uri="{FF2B5EF4-FFF2-40B4-BE49-F238E27FC236}">
                  <a16:creationId xmlns:a16="http://schemas.microsoft.com/office/drawing/2014/main" id="{714393E0-B70F-4131-9DB3-F239E1767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622"/>
              <a:ext cx="187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10">
              <a:extLst>
                <a:ext uri="{FF2B5EF4-FFF2-40B4-BE49-F238E27FC236}">
                  <a16:creationId xmlns:a16="http://schemas.microsoft.com/office/drawing/2014/main" id="{D26BED40-594D-43F1-8044-80B58AA82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622"/>
              <a:ext cx="187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203" name="Picture 11">
            <a:extLst>
              <a:ext uri="{FF2B5EF4-FFF2-40B4-BE49-F238E27FC236}">
                <a16:creationId xmlns:a16="http://schemas.microsoft.com/office/drawing/2014/main" id="{D416F73D-2561-4738-ABFB-8D52B7F7D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696200" cy="2016125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22330E4D-DDE0-47AC-A1FE-55AFCCFD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47800"/>
            <a:ext cx="5095875" cy="2228850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205" name="Text Box 13">
            <a:extLst>
              <a:ext uri="{FF2B5EF4-FFF2-40B4-BE49-F238E27FC236}">
                <a16:creationId xmlns:a16="http://schemas.microsoft.com/office/drawing/2014/main" id="{33DE94FF-47A7-4A03-AADB-63143F78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971550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E400666D-1C92-465F-923D-680066D1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1016000"/>
            <a:ext cx="59070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sz="2400"/>
              <a:t>- Active Low since bubbles on inputs.</a:t>
            </a:r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B72D6CBD-6AB4-4338-B740-C2DF78051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1436688"/>
            <a:ext cx="333375" cy="566737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52FD4A37-6C81-456C-8A92-C5CFD42E8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/>
              <a:t>Latches</a:t>
            </a:r>
            <a:r>
              <a:rPr lang="en-US" altLang="en-US"/>
              <a:t> </a:t>
            </a:r>
          </a:p>
        </p:txBody>
      </p:sp>
      <p:grpSp>
        <p:nvGrpSpPr>
          <p:cNvPr id="9218" name="Group 2">
            <a:extLst>
              <a:ext uri="{FF2B5EF4-FFF2-40B4-BE49-F238E27FC236}">
                <a16:creationId xmlns:a16="http://schemas.microsoft.com/office/drawing/2014/main" id="{EFD8B0AD-7BB1-4C92-BC05-25C87F88C93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8602663" cy="6011863"/>
            <a:chOff x="144" y="144"/>
            <a:chExt cx="5419" cy="3787"/>
          </a:xfrm>
        </p:grpSpPr>
        <p:grpSp>
          <p:nvGrpSpPr>
            <p:cNvPr id="9219" name="Group 3">
              <a:extLst>
                <a:ext uri="{FF2B5EF4-FFF2-40B4-BE49-F238E27FC236}">
                  <a16:creationId xmlns:a16="http://schemas.microsoft.com/office/drawing/2014/main" id="{106FAB74-CC8F-4781-9785-F39CD60A1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"/>
              <a:ext cx="5371" cy="3739"/>
              <a:chOff x="192" y="192"/>
              <a:chExt cx="5371" cy="3739"/>
            </a:xfrm>
          </p:grpSpPr>
          <p:sp>
            <p:nvSpPr>
              <p:cNvPr id="9220" name="Line 4">
                <a:extLst>
                  <a:ext uri="{FF2B5EF4-FFF2-40B4-BE49-F238E27FC236}">
                    <a16:creationId xmlns:a16="http://schemas.microsoft.com/office/drawing/2014/main" id="{FEDD3D38-1655-4434-AEE5-9F4220033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1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" name="Line 5">
                <a:extLst>
                  <a:ext uri="{FF2B5EF4-FFF2-40B4-BE49-F238E27FC236}">
                    <a16:creationId xmlns:a16="http://schemas.microsoft.com/office/drawing/2014/main" id="{47E3042D-34A3-427F-BA7A-63D0ADB00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9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" name="Rectangle 6">
              <a:extLst>
                <a:ext uri="{FF2B5EF4-FFF2-40B4-BE49-F238E27FC236}">
                  <a16:creationId xmlns:a16="http://schemas.microsoft.com/office/drawing/2014/main" id="{FB66C9E7-BB24-4DF0-95C7-FB72A120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139" cy="139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>
            <a:extLst>
              <a:ext uri="{FF2B5EF4-FFF2-40B4-BE49-F238E27FC236}">
                <a16:creationId xmlns:a16="http://schemas.microsoft.com/office/drawing/2014/main" id="{C95DE2B3-359F-4E9A-8EE1-8060E72E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914400"/>
            <a:ext cx="8118475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BEF0E7FC-A284-417E-9A32-D4A8BFBF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911600"/>
            <a:ext cx="8118475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BF7D622-E86C-49D8-BE28-F52148AB5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/>
              <a:t>Latches</a:t>
            </a:r>
            <a:r>
              <a:rPr lang="en-US" altLang="en-US"/>
              <a:t> </a:t>
            </a: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22DDE381-C2FB-4A72-BB02-141880E887B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8602663" cy="6011863"/>
            <a:chOff x="144" y="144"/>
            <a:chExt cx="5419" cy="3787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22A42B47-3153-439B-8163-82F1BB7C7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"/>
              <a:ext cx="5371" cy="3739"/>
              <a:chOff x="192" y="192"/>
              <a:chExt cx="5371" cy="3739"/>
            </a:xfrm>
          </p:grpSpPr>
          <p:sp>
            <p:nvSpPr>
              <p:cNvPr id="10244" name="Line 4">
                <a:extLst>
                  <a:ext uri="{FF2B5EF4-FFF2-40B4-BE49-F238E27FC236}">
                    <a16:creationId xmlns:a16="http://schemas.microsoft.com/office/drawing/2014/main" id="{55D62ED1-8581-4BE2-B30A-3ABBE590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71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" name="Line 5">
                <a:extLst>
                  <a:ext uri="{FF2B5EF4-FFF2-40B4-BE49-F238E27FC236}">
                    <a16:creationId xmlns:a16="http://schemas.microsoft.com/office/drawing/2014/main" id="{1A29903C-201B-45CB-9744-C49259F2A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9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6" name="Rectangle 6">
              <a:extLst>
                <a:ext uri="{FF2B5EF4-FFF2-40B4-BE49-F238E27FC236}">
                  <a16:creationId xmlns:a16="http://schemas.microsoft.com/office/drawing/2014/main" id="{D34F12D0-C3C8-4D2D-9CEE-BA4E4E139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139" cy="139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7">
            <a:extLst>
              <a:ext uri="{FF2B5EF4-FFF2-40B4-BE49-F238E27FC236}">
                <a16:creationId xmlns:a16="http://schemas.microsoft.com/office/drawing/2014/main" id="{4FDEF923-954A-49C4-B1F7-758BF69BE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971550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3041764-B1A6-44BD-A3F8-9ACC8DBD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042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9" name="Picture 9">
            <a:extLst>
              <a:ext uri="{FF2B5EF4-FFF2-40B4-BE49-F238E27FC236}">
                <a16:creationId xmlns:a16="http://schemas.microsoft.com/office/drawing/2014/main" id="{7D4BC056-37E8-4588-8F76-9517D446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114800"/>
            <a:ext cx="658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0"/>
            </a:gs>
            <a:gs pos="100000">
              <a:srgbClr val="C1C1B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AEF8C7E9-B1A7-4D05-8921-C2C4AB29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563688"/>
            <a:ext cx="8878887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48287693-1B37-4F4C-B948-24493A6BC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266700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Text Box 3">
            <a:extLst>
              <a:ext uri="{FF2B5EF4-FFF2-40B4-BE49-F238E27FC236}">
                <a16:creationId xmlns:a16="http://schemas.microsoft.com/office/drawing/2014/main" id="{A94A4889-6247-4282-A57A-C8AECC2C5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5065713"/>
            <a:ext cx="47894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/>
              <a:t>When switch is changed from position 1 to 2,</a:t>
            </a:r>
            <a:br>
              <a:rPr lang="en-US" altLang="en-US"/>
            </a:br>
            <a:r>
              <a:rPr lang="en-US" altLang="en-US"/>
              <a:t>R goes from 0 to 1, while S goes from 1 to 0,</a:t>
            </a:r>
            <a:br>
              <a:rPr lang="en-US" altLang="en-US"/>
            </a:br>
            <a:r>
              <a:rPr lang="en-US" altLang="en-US"/>
              <a:t>0 to 1, 1 to 0, etc. , but Q will stay at 1 since there is no change if both S and R are 1.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E2A77C6F-2499-478D-93CC-B433AFD98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" y="5370513"/>
            <a:ext cx="1746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68792F52-8249-49DF-B0F5-1A9438041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8" y="5384800"/>
            <a:ext cx="1158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9D6C9DC7-4842-41C3-B2D5-3E314AD07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5935663"/>
            <a:ext cx="14605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38E41C89-0E38-4BF9-BFFC-6B0F67B59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238" y="5949950"/>
            <a:ext cx="131762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8B54FCAA-AA41-4D73-B2C4-DDA5E9CF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5297488"/>
            <a:ext cx="463550" cy="347662"/>
          </a:xfrm>
          <a:prstGeom prst="ellips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B0F7E206-F8BB-4795-A50C-61D5558F4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82563"/>
            <a:ext cx="6570662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An Application</a:t>
            </a:r>
          </a:p>
          <a:p>
            <a:pPr>
              <a:buClrTx/>
              <a:buFontTx/>
              <a:buNone/>
            </a:pPr>
            <a:r>
              <a:rPr lang="en-US" altLang="en-US" sz="2200"/>
              <a:t>The Latch as a Contact-Bounce Eliminator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340</Words>
  <Application>Microsoft Office PowerPoint</Application>
  <PresentationFormat>On-screen Show (4:3)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Arial</vt:lpstr>
      <vt:lpstr>Noto Sans CJK SC Regular</vt:lpstr>
      <vt:lpstr>DejaVu Sans</vt:lpstr>
      <vt:lpstr>Wingdings</vt:lpstr>
      <vt:lpstr>Office Theme</vt:lpstr>
      <vt:lpstr>PowerPoint Presentation</vt:lpstr>
      <vt:lpstr>Latches </vt:lpstr>
      <vt:lpstr>Latches </vt:lpstr>
      <vt:lpstr>Latches </vt:lpstr>
      <vt:lpstr>PowerPoint Presentation</vt:lpstr>
      <vt:lpstr>Latches </vt:lpstr>
      <vt:lpstr>Latches </vt:lpstr>
      <vt:lpstr>Latches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Flip-Flops and Related Devices</dc:subject>
  <dc:creator>David L. Heiserman</dc:creator>
  <cp:keywords/>
  <dc:description/>
  <cp:lastModifiedBy>Saad Ahmad</cp:lastModifiedBy>
  <cp:revision>66</cp:revision>
  <cp:lastPrinted>1601-01-01T00:00:00Z</cp:lastPrinted>
  <dcterms:created xsi:type="dcterms:W3CDTF">2004-12-10T21:03:18Z</dcterms:created>
  <dcterms:modified xsi:type="dcterms:W3CDTF">2021-06-13T09:07:57Z</dcterms:modified>
</cp:coreProperties>
</file>