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60"/>
  </p:normalViewPr>
  <p:slideViewPr>
    <p:cSldViewPr>
      <p:cViewPr varScale="1">
        <p:scale>
          <a:sx n="80" d="100"/>
          <a:sy n="80" d="100"/>
        </p:scale>
        <p:origin x="1546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DejaVu Sans" charset="0"/>
              </a:defRPr>
            </a:lvl1pPr>
          </a:lstStyle>
          <a:p>
            <a:fld id="{E75EA0A8-BC28-427F-9298-274D6CFE49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E3B020-3AF2-4763-9E8A-9DD933F507E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06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2B64F-8F40-4820-8EE0-91356E06D60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98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8EFD46-F7BF-4755-A1AB-8A21AB83632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08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137120-8C8C-47D6-A0F2-EAB52B73B85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19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74DA35-4B15-4C60-88A4-08DB8F3FB00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29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E89F40-8CD2-4152-9794-A44CEF8B34E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39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9F2E3F-A6AD-4061-9BB5-E348FF2F28E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49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57A8D4-0C6E-426F-8A91-3462338670E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60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F8CC92-1817-4841-9AD1-7017D188307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70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802122-3AF3-45C0-A3AE-8ABD530776A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80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178071-EA98-4F3A-9081-A6741F30D43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90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EB216A-7986-4813-A152-26EBB6D1B0A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6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Each of the two digits in the </a:t>
            </a:r>
            <a:r>
              <a:rPr lang="en-US" altLang="en-US" b="1">
                <a:latin typeface="Arial" panose="020B0604020202020204" pitchFamily="34" charset="0"/>
                <a:cs typeface="Noto Sans CJK SC" charset="0"/>
              </a:rPr>
              <a:t>binary 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system, 1 and 0, is called a </a:t>
            </a:r>
            <a:r>
              <a:rPr lang="en-US" altLang="en-US" b="1">
                <a:latin typeface="Arial" panose="020B0604020202020204" pitchFamily="34" charset="0"/>
                <a:cs typeface="Noto Sans CJK SC" charset="0"/>
              </a:rPr>
              <a:t>bit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, which is a contraction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of the words </a:t>
            </a:r>
            <a:r>
              <a:rPr lang="en-US" altLang="en-US" b="1" i="1">
                <a:latin typeface="Arial" panose="020B0604020202020204" pitchFamily="34" charset="0"/>
                <a:cs typeface="Noto Sans CJK SC" charset="0"/>
              </a:rPr>
              <a:t>bi</a:t>
            </a:r>
            <a:r>
              <a:rPr lang="en-US" altLang="en-US" i="1">
                <a:latin typeface="Arial" panose="020B0604020202020204" pitchFamily="34" charset="0"/>
                <a:cs typeface="Noto Sans CJK SC" charset="0"/>
              </a:rPr>
              <a:t>nary digi</a:t>
            </a:r>
            <a:r>
              <a:rPr lang="en-US" altLang="en-US" b="1" i="1">
                <a:latin typeface="Arial" panose="020B0604020202020204" pitchFamily="34" charset="0"/>
                <a:cs typeface="Noto Sans CJK SC" charset="0"/>
              </a:rPr>
              <a:t>t</a:t>
            </a:r>
            <a:r>
              <a:rPr lang="en-US" altLang="en-US" i="1">
                <a:latin typeface="Arial" panose="020B0604020202020204" pitchFamily="34" charset="0"/>
                <a:cs typeface="Noto Sans CJK SC" charset="0"/>
              </a:rPr>
              <a:t>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A system in which a 1 is represented by a HIGH and a 0 is represented by a LOW is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called </a:t>
            </a:r>
            <a:r>
              <a:rPr lang="en-US" altLang="en-US" i="1">
                <a:latin typeface="Arial" panose="020B0604020202020204" pitchFamily="34" charset="0"/>
                <a:cs typeface="Noto Sans CJK SC" charset="0"/>
              </a:rPr>
              <a:t>positive logic. 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system in which a 1 is represented by a LOW and a 0 is represented by a HIGH is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called </a:t>
            </a:r>
            <a:r>
              <a:rPr lang="en-US" altLang="en-US" i="1">
                <a:latin typeface="Arial" panose="020B0604020202020204" pitchFamily="34" charset="0"/>
                <a:cs typeface="Noto Sans CJK SC" charset="0"/>
              </a:rPr>
              <a:t>negative logic.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i="1">
              <a:latin typeface="Arial" panose="020B0604020202020204" pitchFamily="34" charset="0"/>
              <a:cs typeface="Noto Sans CJK SC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Groups of bits (combinations of 1s and 0s), called </a:t>
            </a:r>
            <a:r>
              <a:rPr lang="en-US" altLang="en-US" i="1">
                <a:latin typeface="Arial" panose="020B0604020202020204" pitchFamily="34" charset="0"/>
                <a:cs typeface="Noto Sans CJK SC" charset="0"/>
              </a:rPr>
              <a:t>codes, 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are used to represent numbers, letters, symbols, instructions, and anything else required in a given application.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Noto Sans CJK SC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The voltages used to represent a 1 and a 0 are called </a:t>
            </a:r>
            <a:r>
              <a:rPr lang="en-US" altLang="en-US" i="1">
                <a:latin typeface="Arial" panose="020B0604020202020204" pitchFamily="34" charset="0"/>
                <a:cs typeface="Noto Sans CJK SC" charset="0"/>
              </a:rPr>
              <a:t>logic levels. 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Ideally, one voltage level represents a HIGH and another voltage level represents a LOW. In a practical digital circuit, however, a HIGH can be any voltage between a specified minimum value and a specified maximum value. Likewise, a LOW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Noto Sans CJK SC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Digital waveforms consist of voltage levels that are changing back and forth between the HIGH and LOW levels or states. A positive-going </a:t>
            </a:r>
            <a:r>
              <a:rPr lang="en-US" altLang="en-US" b="1">
                <a:latin typeface="Arial" panose="020B0604020202020204" pitchFamily="34" charset="0"/>
                <a:cs typeface="Noto Sans CJK SC" charset="0"/>
              </a:rPr>
              <a:t>pulse 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is generated when the voltage (or current) goes from its normally LOW level to its HIGH level and then back to its LOW level. The negative-going pulse in Figure 1–7(b) is generated when the voltage goes from its normally HIGH level to its LOW level and back to its HIGH level.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Noto Sans CJK SC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The time required for a pulse to go from its LOW level to its HIGH level is called the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>
                <a:latin typeface="Arial" panose="020B0604020202020204" pitchFamily="34" charset="0"/>
                <a:cs typeface="Noto Sans CJK SC" charset="0"/>
              </a:rPr>
              <a:t>rise time (</a:t>
            </a:r>
            <a:r>
              <a:rPr lang="en-US" altLang="en-US" b="1" i="1">
                <a:latin typeface="Arial" panose="020B0604020202020204" pitchFamily="34" charset="0"/>
                <a:cs typeface="Noto Sans CJK SC" charset="0"/>
              </a:rPr>
              <a:t>tr</a:t>
            </a:r>
            <a:r>
              <a:rPr lang="en-US" altLang="en-US" b="1">
                <a:latin typeface="Arial" panose="020B0604020202020204" pitchFamily="34" charset="0"/>
                <a:cs typeface="Noto Sans CJK SC" charset="0"/>
              </a:rPr>
              <a:t>)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, and the time required for the transition from the HIGH level to the LOW level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is called the </a:t>
            </a:r>
            <a:r>
              <a:rPr lang="en-US" altLang="en-US" b="1">
                <a:latin typeface="Arial" panose="020B0604020202020204" pitchFamily="34" charset="0"/>
                <a:cs typeface="Noto Sans CJK SC" charset="0"/>
              </a:rPr>
              <a:t>fall time (</a:t>
            </a:r>
            <a:r>
              <a:rPr lang="en-US" altLang="en-US" b="1" i="1">
                <a:latin typeface="Arial" panose="020B0604020202020204" pitchFamily="34" charset="0"/>
                <a:cs typeface="Noto Sans CJK SC" charset="0"/>
              </a:rPr>
              <a:t>tf</a:t>
            </a:r>
            <a:r>
              <a:rPr lang="en-US" altLang="en-US" b="1">
                <a:latin typeface="Arial" panose="020B0604020202020204" pitchFamily="34" charset="0"/>
                <a:cs typeface="Noto Sans CJK SC" charset="0"/>
              </a:rPr>
              <a:t>)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. In practice, it is common to measure rise time from 10% of the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pulse </a:t>
            </a:r>
            <a:r>
              <a:rPr lang="en-US" altLang="en-US" b="1">
                <a:latin typeface="Arial" panose="020B0604020202020204" pitchFamily="34" charset="0"/>
                <a:cs typeface="Noto Sans CJK SC" charset="0"/>
              </a:rPr>
              <a:t>amplitude 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(height from baseline) to 90% of the pulse amplitude and to measure the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fall time from 90% to 10% of the pulse amplitude, as indicated in Figure 1–8. The bottom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10% and the top 10% of the pulse are not included in the rise and fall times because of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the nonlinearities in the waveform in these areas. The </a:t>
            </a:r>
            <a:r>
              <a:rPr lang="en-US" altLang="en-US" b="1">
                <a:latin typeface="Arial" panose="020B0604020202020204" pitchFamily="34" charset="0"/>
                <a:cs typeface="Noto Sans CJK SC" charset="0"/>
              </a:rPr>
              <a:t>pulse width (</a:t>
            </a:r>
            <a:r>
              <a:rPr lang="en-US" altLang="en-US" b="1" i="1">
                <a:latin typeface="Arial" panose="020B0604020202020204" pitchFamily="34" charset="0"/>
                <a:cs typeface="Noto Sans CJK SC" charset="0"/>
              </a:rPr>
              <a:t>tW</a:t>
            </a:r>
            <a:r>
              <a:rPr lang="en-US" altLang="en-US" b="1">
                <a:latin typeface="Arial" panose="020B0604020202020204" pitchFamily="34" charset="0"/>
                <a:cs typeface="Noto Sans CJK SC" charset="0"/>
              </a:rPr>
              <a:t>) 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is a measure of the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duration of the pulse and is often defined as the time interval between the 50% points on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the rising and falling edges, as indicated in Figure 1–8.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Noto Sans CJK SC" charset="0"/>
            </a:endParaRP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4B3B94F-DD9A-47EF-931C-4902DA703848}" type="slidenum">
              <a:rPr lang="en-US" altLang="en-US" sz="1200"/>
              <a:pPr algn="r" eaLnBrk="1" hangingPunct="1">
                <a:buClrTx/>
                <a:buFontTx/>
                <a:buNone/>
              </a:pPr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C76F55-AC83-42DC-A065-AB9F0E1F2E4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AF0E494-1373-4BE0-8155-77C579106491}" type="slidenum">
              <a:rPr lang="en-US" altLang="en-US" sz="1200"/>
              <a:pPr algn="r" eaLnBrk="1" hangingPunct="1">
                <a:buClrTx/>
                <a:buFontTx/>
                <a:buNone/>
              </a:pPr>
              <a:t>20</a:t>
            </a:fld>
            <a:endParaRPr lang="en-US" altLang="en-US" sz="1200"/>
          </a:p>
        </p:txBody>
      </p:sp>
      <p:sp>
        <p:nvSpPr>
          <p:cNvPr id="9011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230974-63BB-4B8B-9276-AF7BA6861D4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11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4EE334-1AEC-4B8D-AF91-0345380F2D6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21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4E64D5-F933-4DAE-8875-643DCBC0EB0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31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F631DE-C898-4EAA-8CBF-BF0C769B1A7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42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2B6CE3-B349-406C-9EEC-92603D32E95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52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3D55C6-65D7-49B2-9A21-2CFDE14C094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62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3708F7-1FDD-41D7-8590-79759FE2D02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72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6AAFFD-4C5A-4553-A13A-D9B728EA07D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FA89DF3-E100-4076-AFA8-804CDD1F3167}" type="slidenum">
              <a:rPr lang="en-US" altLang="en-US" sz="1200"/>
              <a:pPr algn="r" eaLnBrk="1" hangingPunct="1">
                <a:buClrTx/>
                <a:buFontTx/>
                <a:buNone/>
              </a:pPr>
              <a:t>28</a:t>
            </a:fld>
            <a:endParaRPr lang="en-US" altLang="en-US" sz="1200"/>
          </a:p>
        </p:txBody>
      </p:sp>
      <p:sp>
        <p:nvSpPr>
          <p:cNvPr id="9830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2079C1-B585-4A30-8BE2-3E981661F61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93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FAE1C5-2327-4F56-B571-51F7120E9F4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27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382128-414E-49B8-97E8-256F0AB0622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003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AD174B-D1FA-4295-B06A-A44ADE148B1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013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2FC659-F261-491E-9E42-DDC9F2952F2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024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3DAAA1-B395-40F9-842E-63CF979432F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034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1E01D1-847D-4487-84B0-5376176179C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044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B4B439-3689-428A-AA09-C86FD36C1C5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F75D175-FC32-4AAB-B5C5-113FD736701E}" type="slidenum">
              <a:rPr lang="en-US" altLang="en-US" sz="1200"/>
              <a:pPr algn="r" eaLnBrk="1" hangingPunct="1">
                <a:buClrTx/>
                <a:buFontTx/>
                <a:buNone/>
              </a:pPr>
              <a:t>35</a:t>
            </a:fld>
            <a:endParaRPr lang="en-US" altLang="en-US" sz="1200"/>
          </a:p>
        </p:txBody>
      </p:sp>
      <p:sp>
        <p:nvSpPr>
          <p:cNvPr id="10547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F688FA-9736-434D-95AA-0CF254419DB7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064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D12FDE-7963-4DFD-B82A-A1C3DDDF0347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075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5FC37B-61E6-4B69-9FF5-57C88D874C8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085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27BD84-CD3C-4CC7-902C-B1CD25AB2CBD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095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CC3026-CDC7-43FC-BC25-2620CC8D942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37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C82E8A4-2040-45FD-A57A-6AF0EA16241B}" type="slidenum">
              <a:rPr lang="en-US" altLang="en-US" sz="1200"/>
              <a:pPr algn="r" eaLnBrk="1" hangingPunct="1">
                <a:buClrTx/>
                <a:buFontTx/>
                <a:buNone/>
              </a:pPr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F01D07-458B-4DD6-924A-372DCE83F29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105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8D3A1C-EFD6-40A4-A39E-BFF9D7F51593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1E9CC03-96CD-4B17-AA07-DE668933578F}" type="slidenum">
              <a:rPr lang="en-US" altLang="en-US" sz="1200"/>
              <a:pPr algn="r" eaLnBrk="1" hangingPunct="1">
                <a:buClrTx/>
                <a:buFontTx/>
                <a:buNone/>
              </a:pPr>
              <a:t>41</a:t>
            </a:fld>
            <a:endParaRPr lang="en-US" altLang="en-US" sz="1200"/>
          </a:p>
        </p:txBody>
      </p:sp>
      <p:sp>
        <p:nvSpPr>
          <p:cNvPr id="11161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9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AB5207-661D-4A47-B74A-BC1CE3C7F98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26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6484D4-AC41-400D-B867-33218283972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36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65667C-D2C3-4CE1-B6CF-3FCB4554E5AA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46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547D50-E087-4223-A367-A8CF08478FAD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8A96276-6F82-4EC2-8F6F-D9A82084FF42}" type="slidenum">
              <a:rPr lang="en-US" altLang="en-US" sz="1200"/>
              <a:pPr algn="r" eaLnBrk="1" hangingPunct="1">
                <a:buClrTx/>
                <a:buFontTx/>
                <a:buNone/>
              </a:pPr>
              <a:t>45</a:t>
            </a:fld>
            <a:endParaRPr lang="en-US" altLang="en-US" sz="1200"/>
          </a:p>
        </p:txBody>
      </p:sp>
      <p:sp>
        <p:nvSpPr>
          <p:cNvPr id="11571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A6E0EE-F249-4952-A28D-C3896941C2CD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167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0F9830-801C-4BF0-9CE0-6D5E853A8DB2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177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>
                <a:latin typeface="Arial" panose="020B0604020202020204" pitchFamily="34" charset="0"/>
                <a:cs typeface="Noto Sans CJK SC" charset="0"/>
              </a:rPr>
              <a:t>SPLD 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can replace up to </a:t>
            </a:r>
            <a:r>
              <a:rPr lang="en-US" altLang="en-US" b="1">
                <a:latin typeface="Arial" panose="020B0604020202020204" pitchFamily="34" charset="0"/>
                <a:cs typeface="Noto Sans CJK SC" charset="0"/>
              </a:rPr>
              <a:t>ten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 fixed-function </a:t>
            </a:r>
            <a:r>
              <a:rPr lang="en-US" altLang="en-US" b="1">
                <a:latin typeface="Arial" panose="020B0604020202020204" pitchFamily="34" charset="0"/>
                <a:cs typeface="Noto Sans CJK SC" charset="0"/>
              </a:rPr>
              <a:t>ICs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 and their interconnections,</a:t>
            </a:r>
          </a:p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two categories: PAL and GAL</a:t>
            </a:r>
          </a:p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>
                <a:latin typeface="Arial" panose="020B0604020202020204" pitchFamily="34" charset="0"/>
                <a:cs typeface="Noto Sans CJK SC" charset="0"/>
              </a:rPr>
              <a:t>PAL 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(programmable array logic) is a device that can be </a:t>
            </a:r>
            <a:r>
              <a:rPr lang="en-US" altLang="en-US" b="1">
                <a:latin typeface="Arial" panose="020B0604020202020204" pitchFamily="34" charset="0"/>
                <a:cs typeface="Noto Sans CJK SC" charset="0"/>
              </a:rPr>
              <a:t>programmed one</a:t>
            </a:r>
          </a:p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>
                <a:latin typeface="Arial" panose="020B0604020202020204" pitchFamily="34" charset="0"/>
                <a:cs typeface="Noto Sans CJK SC" charset="0"/>
              </a:rPr>
              <a:t>time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. It </a:t>
            </a:r>
            <a:r>
              <a:rPr lang="en-US" altLang="en-US" b="1">
                <a:latin typeface="Arial" panose="020B0604020202020204" pitchFamily="34" charset="0"/>
                <a:cs typeface="Noto Sans CJK SC" charset="0"/>
              </a:rPr>
              <a:t>consists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 of a </a:t>
            </a:r>
            <a:r>
              <a:rPr lang="en-US" altLang="en-US" b="1">
                <a:latin typeface="Arial" panose="020B0604020202020204" pitchFamily="34" charset="0"/>
                <a:cs typeface="Noto Sans CJK SC" charset="0"/>
              </a:rPr>
              <a:t>programmable array of AND gates 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and a fixed array of OR gates</a:t>
            </a:r>
          </a:p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A </a:t>
            </a:r>
            <a:r>
              <a:rPr lang="en-US" altLang="en-US" b="1">
                <a:latin typeface="Arial" panose="020B0604020202020204" pitchFamily="34" charset="0"/>
                <a:cs typeface="Noto Sans CJK SC" charset="0"/>
              </a:rPr>
              <a:t>GAL 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(generic array logic) is a device that is basically a PAL</a:t>
            </a:r>
          </a:p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that can be reprogrammed many times. It consists of a reprogrammable array of AND gates</a:t>
            </a:r>
          </a:p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and a fixed array of OR gates with programmable ouputs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06C9F39-8009-4188-AC7C-84A20CF99FCC}" type="slidenum">
              <a:rPr lang="en-US" altLang="en-US" sz="1200"/>
              <a:pPr algn="r" eaLnBrk="1" hangingPunct="1">
                <a:buClrTx/>
                <a:buFontTx/>
                <a:buNone/>
              </a:pPr>
              <a:t>47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E2BAF4-02D4-4742-BC43-1A3D1579E14A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187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183922-F8D9-4EEE-985C-486685CD5898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198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8034F8-372E-494D-A3EA-D503969DA35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EA5635A-0AE6-4F75-8D07-AA4526C7E1AA}" type="slidenum">
              <a:rPr lang="en-US" altLang="en-US" sz="1200"/>
              <a:pPr algn="r" eaLnBrk="1" hangingPunct="1">
                <a:buClr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7475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Text Box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i="1">
                <a:latin typeface="Arial" panose="020B0604020202020204" pitchFamily="34" charset="0"/>
                <a:cs typeface="Noto Sans CJK SC" charset="0"/>
              </a:rPr>
              <a:t>timing diagram 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is basically a graph that accurately displays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the relationship of two or more waveforms with respect to each other on a time basis.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A2FC64-CE9D-4B93-9B7A-F7265BE6CF87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208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0CF6B6-F49C-474B-9B4B-661065B4ADFE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218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A77113-ED47-4A44-B716-9B67A45658B4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228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FB3DBE-1692-447E-82D2-215CFBBA01AB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239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6A6023-B487-4DC4-A948-6E53C27A1591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249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A6D5B3-4114-4CA0-A49B-124CE554C93B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259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11CFAA-84ED-48B9-898F-2FD0BC97A265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0EB208C-09A5-4E4A-A90D-69E805CE3BBE}" type="slidenum">
              <a:rPr lang="en-US" altLang="en-US" sz="1200"/>
              <a:pPr algn="r" eaLnBrk="1" hangingPunct="1">
                <a:buClrTx/>
                <a:buFontTx/>
                <a:buNone/>
              </a:pPr>
              <a:t>56</a:t>
            </a:fld>
            <a:endParaRPr lang="en-US" altLang="en-US" sz="1200"/>
          </a:p>
        </p:txBody>
      </p:sp>
      <p:sp>
        <p:nvSpPr>
          <p:cNvPr id="12697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9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9F1582-6330-440D-908A-EB4E3D1AF35D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AB32E7-D25E-4856-B18D-4BF6FB255651}" type="slidenum">
              <a:rPr lang="en-US" altLang="en-US" sz="1200"/>
              <a:pPr algn="r" eaLnBrk="1" hangingPunct="1">
                <a:buClrTx/>
                <a:buFontTx/>
                <a:buNone/>
              </a:pPr>
              <a:t>57</a:t>
            </a:fld>
            <a:endParaRPr lang="en-US" altLang="en-US" sz="1200"/>
          </a:p>
        </p:txBody>
      </p:sp>
      <p:sp>
        <p:nvSpPr>
          <p:cNvPr id="12800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3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F0474A-7FC5-44E9-BA32-F2081443DBD4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997B063-9F37-4A52-9382-E7ADF0FAD1BC}" type="slidenum">
              <a:rPr lang="en-US" altLang="en-US" sz="1200"/>
              <a:pPr algn="r" eaLnBrk="1" hangingPunct="1">
                <a:buClrTx/>
                <a:buFontTx/>
                <a:buNone/>
              </a:pPr>
              <a:t>58</a:t>
            </a:fld>
            <a:endParaRPr lang="en-US" altLang="en-US" sz="1200"/>
          </a:p>
        </p:txBody>
      </p:sp>
      <p:sp>
        <p:nvSpPr>
          <p:cNvPr id="12902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7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876DFE-8460-4FC9-87E3-9623C244F994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300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30C568-0202-4956-B1AD-778504A7EF5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BF7F2CB-27CE-4049-9799-F6D3DCCD8604}" type="slidenum">
              <a:rPr lang="en-US" altLang="en-US" sz="1200"/>
              <a:pPr algn="r" eaLnBrk="1" hangingPunct="1">
                <a:buClr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7577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2582FD-7C98-45FF-9048-878EBE4227C2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310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5811EF-23F6-4362-8D06-7D12CE256710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A561CF-1058-4342-B5B8-EFE7D2327F14}" type="slidenum">
              <a:rPr lang="en-US" altLang="en-US" sz="1200"/>
              <a:pPr algn="r" eaLnBrk="1" hangingPunct="1">
                <a:buClrTx/>
                <a:buFontTx/>
                <a:buNone/>
              </a:pPr>
              <a:t>61</a:t>
            </a:fld>
            <a:endParaRPr lang="en-US" altLang="en-US" sz="1200"/>
          </a:p>
        </p:txBody>
      </p:sp>
      <p:sp>
        <p:nvSpPr>
          <p:cNvPr id="13209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9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DA5B7C-91ED-4797-8E34-D345196FE2A4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C5A82C-16D5-4F93-825D-DAD9F142E5AF}" type="slidenum">
              <a:rPr lang="en-US" altLang="en-US" sz="1200"/>
              <a:pPr algn="r" eaLnBrk="1" hangingPunct="1">
                <a:buClrTx/>
                <a:buFontTx/>
                <a:buNone/>
              </a:pPr>
              <a:t>62</a:t>
            </a:fld>
            <a:endParaRPr lang="en-US" altLang="en-US" sz="1200"/>
          </a:p>
        </p:txBody>
      </p:sp>
      <p:sp>
        <p:nvSpPr>
          <p:cNvPr id="13312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3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72FF48-0DF1-4211-9BD3-F6731A932901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341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E3F56E-AB02-42F6-8D8A-0F2E1260C20C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351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06C88D-B16B-4715-BAE8-09E72A89221B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31B7127-8573-4373-8CFF-6F3BD35DEF82}" type="slidenum">
              <a:rPr lang="en-US" altLang="en-US" sz="1200"/>
              <a:pPr algn="r" eaLnBrk="1" hangingPunct="1">
                <a:buClrTx/>
                <a:buFontTx/>
                <a:buNone/>
              </a:pPr>
              <a:t>65</a:t>
            </a:fld>
            <a:endParaRPr lang="en-US" altLang="en-US" sz="1200"/>
          </a:p>
        </p:txBody>
      </p:sp>
      <p:sp>
        <p:nvSpPr>
          <p:cNvPr id="13619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67C030-8145-43C1-AEF9-6F16D0A31E58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CB427E0-20E4-4AD8-B1B6-05B8091FB0BB}" type="slidenum">
              <a:rPr lang="en-US" altLang="en-US" sz="1200"/>
              <a:pPr algn="r" eaLnBrk="1" hangingPunct="1">
                <a:buClrTx/>
                <a:buFontTx/>
                <a:buNone/>
              </a:pPr>
              <a:t>66</a:t>
            </a:fld>
            <a:endParaRPr lang="en-US" altLang="en-US" sz="1200"/>
          </a:p>
        </p:txBody>
      </p:sp>
      <p:sp>
        <p:nvSpPr>
          <p:cNvPr id="13721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9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3DB1CF-435F-4A39-9F9B-50A18AE2FFF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8E41334-E395-46A9-8945-7A675D89451C}" type="slidenum">
              <a:rPr lang="en-US" altLang="en-US" sz="1200"/>
              <a:pPr algn="r" eaLnBrk="1" hangingPunct="1">
                <a:buClr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7680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Text Box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a variable is generally designated by one or two letters although there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can be more. Letters near the beginning of the alphabet usually designate inputs, while letters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near the end of the alphabet usually designate outputs. The </a:t>
            </a:r>
            <a:r>
              <a:rPr lang="en-US" altLang="en-US" b="1">
                <a:latin typeface="Arial" panose="020B0604020202020204" pitchFamily="34" charset="0"/>
                <a:cs typeface="Noto Sans CJK SC" charset="0"/>
              </a:rPr>
              <a:t>complement 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of a variable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is designated by a bar over the letter. A variable can take on a value of either 1 or 0. If a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given variable is 1, its complement is 0 and vice versa.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The operation of an inverter (NOT circuit) can be expressed as follows: If the input variable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is called </a:t>
            </a:r>
            <a:r>
              <a:rPr lang="en-US" altLang="en-US" i="1">
                <a:latin typeface="Arial" panose="020B0604020202020204" pitchFamily="34" charset="0"/>
                <a:cs typeface="Noto Sans CJK SC" charset="0"/>
              </a:rPr>
              <a:t>A 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and the output variable is called </a:t>
            </a:r>
            <a:r>
              <a:rPr lang="en-US" altLang="en-US" i="1">
                <a:latin typeface="Arial" panose="020B0604020202020204" pitchFamily="34" charset="0"/>
                <a:cs typeface="Noto Sans CJK SC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, then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i="1">
                <a:latin typeface="Arial" panose="020B0604020202020204" pitchFamily="34" charset="0"/>
                <a:cs typeface="Noto Sans CJK SC" charset="0"/>
              </a:rPr>
              <a:t>X 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= </a:t>
            </a:r>
            <a:r>
              <a:rPr lang="en-US" altLang="en-US" i="1">
                <a:latin typeface="Arial" panose="020B0604020202020204" pitchFamily="34" charset="0"/>
                <a:cs typeface="Noto Sans CJK SC" charset="0"/>
              </a:rPr>
              <a:t>A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This expression states that the output is the complement of the input, so if </a:t>
            </a:r>
            <a:r>
              <a:rPr lang="en-US" altLang="en-US" i="1">
                <a:latin typeface="Arial" panose="020B0604020202020204" pitchFamily="34" charset="0"/>
                <a:cs typeface="Noto Sans CJK SC" charset="0"/>
              </a:rPr>
              <a:t>A 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= 0, then </a:t>
            </a:r>
            <a:r>
              <a:rPr lang="en-US" altLang="en-US" i="1">
                <a:latin typeface="Arial" panose="020B0604020202020204" pitchFamily="34" charset="0"/>
                <a:cs typeface="Noto Sans CJK SC" charset="0"/>
              </a:rPr>
              <a:t>X 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= 1,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and if </a:t>
            </a:r>
            <a:r>
              <a:rPr lang="en-US" altLang="en-US" i="1">
                <a:latin typeface="Arial" panose="020B0604020202020204" pitchFamily="34" charset="0"/>
                <a:cs typeface="Noto Sans CJK SC" charset="0"/>
              </a:rPr>
              <a:t>A 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= 1, then </a:t>
            </a:r>
            <a:r>
              <a:rPr lang="en-US" altLang="en-US" i="1">
                <a:latin typeface="Arial" panose="020B0604020202020204" pitchFamily="34" charset="0"/>
                <a:cs typeface="Noto Sans CJK SC" charset="0"/>
              </a:rPr>
              <a:t>X 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= 0. Figure 3–6 illustrates this. The complemented variable </a:t>
            </a:r>
            <a:r>
              <a:rPr lang="en-US" altLang="en-US" i="1">
                <a:latin typeface="Arial" panose="020B0604020202020204" pitchFamily="34" charset="0"/>
                <a:cs typeface="Noto Sans CJK SC" charset="0"/>
              </a:rPr>
              <a:t>A 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can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be read as “</a:t>
            </a:r>
            <a:r>
              <a:rPr lang="en-US" altLang="en-US" i="1">
                <a:latin typeface="Arial" panose="020B0604020202020204" pitchFamily="34" charset="0"/>
                <a:cs typeface="Noto Sans CJK SC" charset="0"/>
              </a:rPr>
              <a:t>A 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bar” or “not </a:t>
            </a:r>
            <a:r>
              <a:rPr lang="en-US" altLang="en-US" i="1">
                <a:latin typeface="Arial" panose="020B0604020202020204" pitchFamily="34" charset="0"/>
                <a:cs typeface="Noto Sans CJK SC" charset="0"/>
              </a:rPr>
              <a:t>A.</a:t>
            </a: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”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1C687E-3F3D-438C-B5B0-AE0F0FB8304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E2C6855-B30A-44BA-A847-2CB2F91DBA4F}" type="slidenum">
              <a:rPr lang="en-US" altLang="en-US" sz="1200"/>
              <a:pPr algn="r" eaLnBrk="1" hangingPunct="1">
                <a:buClr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7782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Text Box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Noto Sans CJK SC" charset="0"/>
              </a:rPr>
              <a:t>Figure 3–7 shows a circuit for producing the 1’s complement of an 8-bit binary number.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BF214F-E343-435C-8775-1153D428D82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88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6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4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939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4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4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3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16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056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42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581400" y="6613525"/>
            <a:ext cx="15240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spcBef>
                <a:spcPts val="625"/>
              </a:spcBef>
              <a:buClrTx/>
              <a:buFontTx/>
              <a:buNone/>
            </a:pPr>
            <a:r>
              <a:rPr lang="en-US" altLang="en-US" sz="1000"/>
              <a:t>Slide </a:t>
            </a:r>
            <a:fld id="{C64E9153-A9DF-4D75-ACB1-4EF57DC53E1B}" type="slidenum">
              <a:rPr lang="en-US" altLang="en-US" sz="1000"/>
              <a:pPr algn="ctr" eaLnBrk="1" hangingPunct="1">
                <a:spcBef>
                  <a:spcPts val="625"/>
                </a:spcBef>
                <a:buClrTx/>
                <a:buFontTx/>
                <a:buNone/>
              </a:pPr>
              <a:t>‹#›</a:t>
            </a:fld>
            <a:endParaRPr lang="en-US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kern="1200">
          <a:solidFill>
            <a:srgbClr val="345A35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6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457200" y="2130425"/>
            <a:ext cx="86868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Digital Fundamentals</a:t>
            </a:r>
            <a:r>
              <a:rPr lang="en-US" altLang="en-US" sz="28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en-US" sz="28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28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en-US" sz="28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altLang="en-US" sz="2800" b="1">
              <a:solidFill>
                <a:srgbClr val="345A35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81000" y="3886200"/>
            <a:ext cx="8763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CHAPTER 3  </a:t>
            </a:r>
            <a:b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Logic Gates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3076" name="Group 4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3077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" name="Line 6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57200" y="259080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AND Gate</a:t>
            </a: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12291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12292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3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10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The AND Gate </a:t>
            </a:r>
          </a:p>
        </p:txBody>
      </p:sp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13315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13316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7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66800"/>
            <a:ext cx="41624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838200" y="2971800"/>
            <a:ext cx="3427413" cy="2132013"/>
            <a:chOff x="528" y="1872"/>
            <a:chExt cx="2159" cy="1343"/>
          </a:xfrm>
        </p:grpSpPr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528" y="1872"/>
              <a:ext cx="2159" cy="1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440" y="2496"/>
              <a:ext cx="124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eaLnBrk="1" hangingPunct="1"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/>
                <a:t>Boolean expression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672" y="2688"/>
              <a:ext cx="623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eaLnBrk="1" hangingPunct="1"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/>
                <a:t>Truth table</a:t>
              </a:r>
            </a:p>
            <a:p>
              <a:pPr eaLnBrk="1" hangingPunct="1"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/>
                <a:t>0 = LOW</a:t>
              </a:r>
              <a:br>
                <a:rPr lang="en-US" altLang="en-US" sz="1000"/>
              </a:br>
              <a:r>
                <a:rPr lang="en-US" altLang="en-US" sz="1000"/>
                <a:t>1 = HIGH</a:t>
              </a:r>
            </a:p>
          </p:txBody>
        </p:sp>
        <p:pic>
          <p:nvPicPr>
            <p:cNvPr id="13324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2352"/>
              <a:ext cx="353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32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016"/>
              <a:ext cx="593" cy="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3326" name="Group 14"/>
          <p:cNvGrpSpPr>
            <a:grpSpLocks/>
          </p:cNvGrpSpPr>
          <p:nvPr/>
        </p:nvGrpSpPr>
        <p:grpSpPr bwMode="auto">
          <a:xfrm>
            <a:off x="4648200" y="2971800"/>
            <a:ext cx="2970213" cy="2132013"/>
            <a:chOff x="2928" y="1872"/>
            <a:chExt cx="1871" cy="1343"/>
          </a:xfrm>
        </p:grpSpPr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2928" y="1872"/>
              <a:ext cx="1871" cy="1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Text Box 16"/>
            <p:cNvSpPr txBox="1">
              <a:spLocks noChangeArrowheads="1"/>
            </p:cNvSpPr>
            <p:nvPr/>
          </p:nvSpPr>
          <p:spPr bwMode="auto">
            <a:xfrm>
              <a:off x="3264" y="2976"/>
              <a:ext cx="1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algn="ctr" eaLnBrk="1" hangingPunct="1"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/>
                <a:t>Pulsed waveforms</a:t>
              </a:r>
            </a:p>
          </p:txBody>
        </p:sp>
        <p:pic>
          <p:nvPicPr>
            <p:cNvPr id="13329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1968"/>
              <a:ext cx="1355" cy="1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4114800" y="5486400"/>
            <a:ext cx="4724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output of an AND gate is HIGH only when all inputs are HIGH.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2286000" y="42672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/>
              <a:t>Same as Boolean </a:t>
            </a:r>
            <a:r>
              <a:rPr lang="en-US" altLang="en-US" b="1"/>
              <a:t>multiplication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The AND Gate </a:t>
            </a:r>
          </a:p>
        </p:txBody>
      </p:sp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14339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14340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1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3" name="Group 7"/>
          <p:cNvGrpSpPr>
            <a:grpSpLocks/>
          </p:cNvGrpSpPr>
          <p:nvPr/>
        </p:nvGrpSpPr>
        <p:grpSpPr bwMode="auto">
          <a:xfrm>
            <a:off x="4191000" y="2133600"/>
            <a:ext cx="4684713" cy="3230563"/>
            <a:chOff x="2640" y="1344"/>
            <a:chExt cx="2951" cy="2035"/>
          </a:xfrm>
        </p:grpSpPr>
        <p:pic>
          <p:nvPicPr>
            <p:cNvPr id="14344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1344"/>
              <a:ext cx="2951" cy="1751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2640" y="3168"/>
              <a:ext cx="29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4-Input AND Gate</a:t>
              </a:r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Truth Tables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Total number of possible combinations of binary inputs</a:t>
            </a:r>
          </a:p>
          <a:p>
            <a:pPr marL="342900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				N = 2</a:t>
            </a:r>
            <a:r>
              <a:rPr lang="en-US" altLang="en-US" sz="2800" baseline="40000"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For two input variables:  </a:t>
            </a:r>
            <a:b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		N = 2</a:t>
            </a:r>
            <a:r>
              <a:rPr lang="en-US" altLang="en-US" sz="2800" baseline="4000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 = 4 combinations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For three input variables:  </a:t>
            </a:r>
            <a:b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		N = 2</a:t>
            </a:r>
            <a:r>
              <a:rPr lang="en-US" altLang="en-US" sz="2800" baseline="40000"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 = 8 combinations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For four input variables:  </a:t>
            </a:r>
            <a:b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		N = 2</a:t>
            </a:r>
            <a:r>
              <a:rPr lang="en-US" altLang="en-US" sz="2800" baseline="40000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 = 16 combinations</a:t>
            </a:r>
          </a:p>
          <a:p>
            <a:pPr marL="342900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86200"/>
            <a:ext cx="6953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495800"/>
            <a:ext cx="8572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124200"/>
            <a:ext cx="628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1600200"/>
            <a:ext cx="6872288" cy="279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two waveforms, </a:t>
            </a:r>
            <a:r>
              <a:rPr lang="en-US" altLang="en-US" sz="2400" i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 </a:t>
            </a:r>
            <a:r>
              <a:rPr lang="en-US" altLang="en-US" sz="2400" i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are applied to the AND gate inputs as in Figure 3–11, what</a:t>
            </a:r>
            <a:b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the resulting output waveform?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600200"/>
            <a:ext cx="577532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546225" y="3103563"/>
            <a:ext cx="4352925" cy="1287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two waveforms, </a:t>
            </a:r>
            <a:r>
              <a:rPr lang="en-US" altLang="en-US" sz="2400" i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 </a:t>
            </a:r>
            <a:r>
              <a:rPr lang="en-US" altLang="en-US" sz="2400" i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are applied to the AND gate inputs as in Figure 3–11, what</a:t>
            </a:r>
            <a:b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the resulting output waveform?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600200"/>
            <a:ext cx="577532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1697038"/>
            <a:ext cx="5375275" cy="34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717800" y="3451225"/>
            <a:ext cx="2382838" cy="1265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1697038"/>
            <a:ext cx="5375275" cy="34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Logic Expressions for an AND Gate A . B, AB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14363" y="1143000"/>
            <a:ext cx="5786437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r>
              <a:rPr lang="en-US" altLang="en-US"/>
              <a:t>	0 . 0 = 0</a:t>
            </a:r>
          </a:p>
          <a:p>
            <a:r>
              <a:rPr lang="en-US" altLang="en-US"/>
              <a:t>	0 . 1 = 0</a:t>
            </a:r>
          </a:p>
          <a:p>
            <a:r>
              <a:rPr lang="en-US" altLang="en-US"/>
              <a:t>	1 . 0 = 0</a:t>
            </a:r>
          </a:p>
          <a:p>
            <a:r>
              <a:rPr lang="en-US" altLang="en-US"/>
              <a:t>	1 . 1 = 1</a:t>
            </a:r>
          </a:p>
          <a:p>
            <a:r>
              <a:rPr lang="en-US" altLang="en-US"/>
              <a:t>Boolean multiplication is the same as the AND function.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381000" y="53340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Logic Gates </a:t>
            </a:r>
          </a:p>
        </p:txBody>
      </p:sp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4100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143000" y="1371600"/>
            <a:ext cx="7696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Inverter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AND Gate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OR Gate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Exclusive-OR Gate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NAND Gate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NOR Gate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Exclusive-NOR Gate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4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5" dur="500"/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9" dur="500"/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3" dur="500"/>
                                        <p:tgtEl>
                                          <p:spTgt spid="4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7" dur="500"/>
                                        <p:tgtEl>
                                          <p:spTgt spid="4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1" dur="500"/>
                                        <p:tgtEl>
                                          <p:spTgt spid="4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3–16</a:t>
            </a: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A simple seat belt alarm circuit using an AND gate.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47850"/>
            <a:ext cx="8342313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7200" y="5105400"/>
            <a:ext cx="8229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/>
              <a:t>If all three inputs are high, then the output is high and the alarm is activated.</a:t>
            </a:r>
          </a:p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/>
              <a:t>If (Ignition switch = ON)  AND  (Seat belt = Unbuckled) AND (Timer = ON) then</a:t>
            </a:r>
            <a:br>
              <a:rPr lang="en-US" altLang="en-US"/>
            </a:br>
            <a:r>
              <a:rPr lang="en-US" altLang="en-US"/>
              <a:t>	Activate Alarm</a:t>
            </a:r>
            <a:br>
              <a:rPr lang="en-US" altLang="en-US"/>
            </a:br>
            <a:r>
              <a:rPr lang="en-US" altLang="en-US"/>
              <a:t>End If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259080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OR Gate</a:t>
            </a: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23555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23556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7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1000"/>
                                        <p:tgtEl>
                                          <p:spTgt spid="2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533400" y="3810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OR Gate </a:t>
            </a:r>
          </a:p>
        </p:txBody>
      </p:sp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24579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24580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1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66800"/>
            <a:ext cx="4267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838200" y="3048000"/>
            <a:ext cx="3427413" cy="2132013"/>
            <a:chOff x="528" y="1920"/>
            <a:chExt cx="2159" cy="1343"/>
          </a:xfrm>
        </p:grpSpPr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28" y="1920"/>
              <a:ext cx="2159" cy="1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1440" y="2544"/>
              <a:ext cx="124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eaLnBrk="1" hangingPunct="1"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/>
                <a:t>Boolean expression</a:t>
              </a:r>
            </a:p>
          </p:txBody>
        </p: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624" y="2736"/>
              <a:ext cx="623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eaLnBrk="1" hangingPunct="1"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/>
                <a:t>Truth table</a:t>
              </a:r>
            </a:p>
            <a:p>
              <a:pPr eaLnBrk="1" hangingPunct="1"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/>
                <a:t>0 = LOW</a:t>
              </a:r>
              <a:br>
                <a:rPr lang="en-US" altLang="en-US" sz="1000"/>
              </a:br>
              <a:r>
                <a:rPr lang="en-US" altLang="en-US" sz="1000"/>
                <a:t>1 = HIGH</a:t>
              </a:r>
            </a:p>
          </p:txBody>
        </p:sp>
        <p:pic>
          <p:nvPicPr>
            <p:cNvPr id="24588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016"/>
              <a:ext cx="587" cy="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458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2400"/>
              <a:ext cx="473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4191000" y="5486400"/>
            <a:ext cx="4724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output of an OR gate is HIGH whenever one or more inputs are HIGH</a:t>
            </a:r>
          </a:p>
        </p:txBody>
      </p:sp>
      <p:grpSp>
        <p:nvGrpSpPr>
          <p:cNvPr id="24591" name="Group 15"/>
          <p:cNvGrpSpPr>
            <a:grpSpLocks/>
          </p:cNvGrpSpPr>
          <p:nvPr/>
        </p:nvGrpSpPr>
        <p:grpSpPr bwMode="auto">
          <a:xfrm>
            <a:off x="4953000" y="3048000"/>
            <a:ext cx="2970213" cy="2132013"/>
            <a:chOff x="3120" y="1920"/>
            <a:chExt cx="1871" cy="1343"/>
          </a:xfrm>
        </p:grpSpPr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3120" y="1920"/>
              <a:ext cx="1871" cy="1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3456" y="3024"/>
              <a:ext cx="1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algn="ctr" eaLnBrk="1" hangingPunct="1"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/>
                <a:t>Pulsed waveforms</a:t>
              </a:r>
            </a:p>
          </p:txBody>
        </p:sp>
        <p:pic>
          <p:nvPicPr>
            <p:cNvPr id="24594" name="Picture 1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1968"/>
              <a:ext cx="1277" cy="1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2286000" y="4267200"/>
            <a:ext cx="2133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/>
              <a:t>Same as Boolean </a:t>
            </a:r>
            <a:r>
              <a:rPr lang="en-US" altLang="en-US" b="1"/>
              <a:t>addition, except no carry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OR Gate </a:t>
            </a:r>
          </a:p>
        </p:txBody>
      </p:sp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25603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25604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5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07" name="Group 7"/>
          <p:cNvGrpSpPr>
            <a:grpSpLocks/>
          </p:cNvGrpSpPr>
          <p:nvPr/>
        </p:nvGrpSpPr>
        <p:grpSpPr bwMode="auto">
          <a:xfrm>
            <a:off x="609600" y="1447800"/>
            <a:ext cx="3198813" cy="3306763"/>
            <a:chOff x="384" y="912"/>
            <a:chExt cx="2015" cy="2083"/>
          </a:xfrm>
        </p:grpSpPr>
        <p:sp>
          <p:nvSpPr>
            <p:cNvPr id="25608" name="Text Box 8"/>
            <p:cNvSpPr txBox="1">
              <a:spLocks noChangeArrowheads="1"/>
            </p:cNvSpPr>
            <p:nvPr/>
          </p:nvSpPr>
          <p:spPr bwMode="auto">
            <a:xfrm>
              <a:off x="432" y="2784"/>
              <a:ext cx="196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3-Input OR Gate</a:t>
              </a:r>
            </a:p>
          </p:txBody>
        </p:sp>
        <p:pic>
          <p:nvPicPr>
            <p:cNvPr id="25609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912"/>
              <a:ext cx="1973" cy="1805"/>
            </a:xfrm>
            <a:prstGeom prst="rect">
              <a:avLst/>
            </a:prstGeom>
            <a:noFill/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4191000" y="2057400"/>
            <a:ext cx="4646613" cy="3306763"/>
            <a:chOff x="2640" y="1296"/>
            <a:chExt cx="2927" cy="2083"/>
          </a:xfrm>
        </p:grpSpPr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2640" y="3168"/>
              <a:ext cx="29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4-Input OR Gate</a:t>
              </a:r>
            </a:p>
          </p:txBody>
        </p:sp>
        <p:pic>
          <p:nvPicPr>
            <p:cNvPr id="2561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1296"/>
              <a:ext cx="2891" cy="1781"/>
            </a:xfrm>
            <a:prstGeom prst="rect">
              <a:avLst/>
            </a:prstGeom>
            <a:noFill/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1600200"/>
            <a:ext cx="8294687" cy="411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17538" y="4146550"/>
            <a:ext cx="4843462" cy="850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1600200"/>
            <a:ext cx="8294687" cy="411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69925"/>
            <a:ext cx="8248650" cy="473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95488" y="3155950"/>
            <a:ext cx="3221037" cy="668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69925"/>
            <a:ext cx="8248650" cy="473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3–24</a:t>
            </a: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A simplified intrusion detection system using an OR gate.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671513"/>
            <a:ext cx="6783387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219200" y="2043113"/>
            <a:ext cx="7620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/>
              <a:t>Front Door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219200" y="3338513"/>
            <a:ext cx="7620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/>
              <a:t>Back Door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109663" y="4891088"/>
            <a:ext cx="1066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/>
              <a:t>Window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57200" y="5386388"/>
            <a:ext cx="86868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/>
              <a:t>If any of the three inputs are high, then the output is high and the alarm is activated.</a:t>
            </a:r>
          </a:p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/>
              <a:t>If (Front Door = Open)  OR  (Back Door = Open) OR (Window = Open) then</a:t>
            </a:r>
            <a:br>
              <a:rPr lang="en-US" altLang="en-US"/>
            </a:br>
            <a:r>
              <a:rPr lang="en-US" altLang="en-US"/>
              <a:t>	Activate Alarm</a:t>
            </a:r>
            <a:br>
              <a:rPr lang="en-US" altLang="en-US"/>
            </a:br>
            <a:r>
              <a:rPr lang="en-US" altLang="en-US"/>
              <a:t>End If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Checkup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57200" y="1249363"/>
            <a:ext cx="822960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0073FF"/>
                </a:solidFill>
                <a:latin typeface="Times-Bold" charset="0"/>
              </a:rPr>
              <a:t>1. </a:t>
            </a:r>
            <a:r>
              <a:rPr lang="en-US" altLang="en-US">
                <a:latin typeface="Times New Roman" panose="02020603050405020304" pitchFamily="18" charset="0"/>
              </a:rPr>
              <a:t>When is the output of an OR gate HIGH?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An OR gate output is HIGH when one or more inputs are HIGH.</a:t>
            </a:r>
          </a:p>
          <a:p>
            <a:pPr>
              <a:buClrTx/>
              <a:buFontTx/>
              <a:buNone/>
            </a:pPr>
            <a:r>
              <a:rPr lang="en-US" altLang="en-US" b="1">
                <a:solidFill>
                  <a:srgbClr val="0073FF"/>
                </a:solidFill>
                <a:latin typeface="Times-Bold" charset="0"/>
              </a:rPr>
              <a:t>2. </a:t>
            </a:r>
            <a:r>
              <a:rPr lang="en-US" altLang="en-US">
                <a:latin typeface="Times New Roman" panose="02020603050405020304" pitchFamily="18" charset="0"/>
              </a:rPr>
              <a:t>When is the output of an OR gate LOW?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An OR gate output is LOW only when all inputs are LOW.</a:t>
            </a:r>
          </a:p>
          <a:p>
            <a:pPr>
              <a:buClrTx/>
              <a:buFontTx/>
              <a:buNone/>
            </a:pPr>
            <a:r>
              <a:rPr lang="en-US" altLang="en-US" b="1">
                <a:solidFill>
                  <a:srgbClr val="0073FF"/>
                </a:solidFill>
                <a:latin typeface="Times-Bold" charset="0"/>
              </a:rPr>
              <a:t>3. </a:t>
            </a:r>
            <a:r>
              <a:rPr lang="en-US" altLang="en-US">
                <a:latin typeface="Times New Roman" panose="02020603050405020304" pitchFamily="18" charset="0"/>
              </a:rPr>
              <a:t>Describe the truth table for a 3-input OR gate.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Three-input OR: </a:t>
            </a:r>
            <a:r>
              <a:rPr lang="en-US" altLang="en-US" i="1">
                <a:solidFill>
                  <a:srgbClr val="FF0000"/>
                </a:solidFill>
              </a:rPr>
              <a:t>X </a:t>
            </a:r>
            <a:r>
              <a:rPr lang="en-US" altLang="en-US">
                <a:solidFill>
                  <a:srgbClr val="FF0000"/>
                </a:solidFill>
              </a:rPr>
              <a:t>= 0 when </a:t>
            </a:r>
            <a:r>
              <a:rPr lang="en-US" altLang="en-US" i="1">
                <a:solidFill>
                  <a:srgbClr val="FF0000"/>
                </a:solidFill>
              </a:rPr>
              <a:t>ABC </a:t>
            </a:r>
            <a:r>
              <a:rPr lang="en-US" altLang="en-US">
                <a:solidFill>
                  <a:srgbClr val="FF0000"/>
                </a:solidFill>
              </a:rPr>
              <a:t>= 000, and </a:t>
            </a:r>
            <a:r>
              <a:rPr lang="en-US" altLang="en-US" i="1">
                <a:solidFill>
                  <a:srgbClr val="FF0000"/>
                </a:solidFill>
              </a:rPr>
              <a:t>X </a:t>
            </a:r>
            <a:r>
              <a:rPr lang="en-US" altLang="en-US">
                <a:solidFill>
                  <a:srgbClr val="FF0000"/>
                </a:solidFill>
              </a:rPr>
              <a:t>= 1 for all other combinations of </a:t>
            </a:r>
            <a:r>
              <a:rPr lang="en-US" altLang="en-US" i="1">
                <a:solidFill>
                  <a:srgbClr val="FF0000"/>
                </a:solidFill>
              </a:rPr>
              <a:t>ABC.</a:t>
            </a:r>
          </a:p>
        </p:txBody>
      </p:sp>
      <p:graphicFrame>
        <p:nvGraphicFramePr>
          <p:cNvPr id="31747" name="Group 3"/>
          <p:cNvGraphicFramePr>
            <a:graphicFrameLocks noGrp="1"/>
          </p:cNvGraphicFramePr>
          <p:nvPr/>
        </p:nvGraphicFramePr>
        <p:xfrm>
          <a:off x="6624638" y="3079750"/>
          <a:ext cx="2327275" cy="3673475"/>
        </p:xfrm>
        <a:graphic>
          <a:graphicData uri="http://schemas.openxmlformats.org/drawingml/2006/table">
            <a:tbl>
              <a:tblPr/>
              <a:tblGrid>
                <a:gridCol w="411162">
                  <a:extLst>
                    <a:ext uri="{9D8B030D-6E8A-4147-A177-3AD203B41FA5}">
                      <a16:colId xmlns:a16="http://schemas.microsoft.com/office/drawing/2014/main" val="3979458815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3451173977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4287999577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389840058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C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X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051069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0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0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0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0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470361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0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0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9204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0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0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55543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0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081876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0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0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61018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0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432773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0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556979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0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91933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" charset="0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41388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57200" y="259080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Inverter</a:t>
            </a: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5124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10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457200" y="259080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NAND Gate</a:t>
            </a: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32771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32772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3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10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NAND Gate</a:t>
            </a:r>
            <a:r>
              <a:rPr lang="en-US" altLang="en-US" sz="12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33795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33796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7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3943350" cy="1162050"/>
          </a:xfrm>
          <a:prstGeom prst="rect">
            <a:avLst/>
          </a:prstGeom>
          <a:noFill/>
          <a:ln>
            <a:noFill/>
          </a:ln>
          <a:effectLst>
            <a:outerShdw dist="107933" dir="2700000" algn="ctr" rotWithShape="0">
              <a:srgbClr val="808080">
                <a:alpha val="5002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4114800" cy="788988"/>
          </a:xfrm>
          <a:prstGeom prst="rect">
            <a:avLst/>
          </a:prstGeom>
          <a:noFill/>
          <a:ln>
            <a:noFill/>
          </a:ln>
          <a:effectLst>
            <a:outerShdw dist="107933" dir="2700000" algn="ctr" rotWithShape="0">
              <a:srgbClr val="808080">
                <a:alpha val="5002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33801" name="Group 9"/>
          <p:cNvGrpSpPr>
            <a:grpSpLocks/>
          </p:cNvGrpSpPr>
          <p:nvPr/>
        </p:nvGrpSpPr>
        <p:grpSpPr bwMode="auto">
          <a:xfrm>
            <a:off x="762000" y="2819400"/>
            <a:ext cx="3427413" cy="2132013"/>
            <a:chOff x="480" y="1776"/>
            <a:chExt cx="2159" cy="1343"/>
          </a:xfrm>
        </p:grpSpPr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480" y="1776"/>
              <a:ext cx="2159" cy="1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1392" y="2400"/>
              <a:ext cx="124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eaLnBrk="1" hangingPunct="1"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/>
                <a:t>Boolean expression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576" y="2592"/>
              <a:ext cx="623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eaLnBrk="1" hangingPunct="1"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/>
                <a:t>Truth table</a:t>
              </a:r>
            </a:p>
            <a:p>
              <a:pPr eaLnBrk="1" hangingPunct="1"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/>
                <a:t>0 = LOW</a:t>
              </a:r>
              <a:br>
                <a:rPr lang="en-US" altLang="en-US" sz="1000"/>
              </a:br>
              <a:r>
                <a:rPr lang="en-US" altLang="en-US" sz="1000"/>
                <a:t>1 = HIGH</a:t>
              </a:r>
            </a:p>
          </p:txBody>
        </p:sp>
        <p:pic>
          <p:nvPicPr>
            <p:cNvPr id="3380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920"/>
              <a:ext cx="581" cy="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3806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208"/>
              <a:ext cx="37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4038600" y="5410200"/>
            <a:ext cx="4724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output of a NAND gate is HIGH whenever one or more inputs are LOW.</a:t>
            </a:r>
          </a:p>
        </p:txBody>
      </p:sp>
      <p:grpSp>
        <p:nvGrpSpPr>
          <p:cNvPr id="33808" name="Group 16"/>
          <p:cNvGrpSpPr>
            <a:grpSpLocks/>
          </p:cNvGrpSpPr>
          <p:nvPr/>
        </p:nvGrpSpPr>
        <p:grpSpPr bwMode="auto">
          <a:xfrm>
            <a:off x="4953000" y="2819400"/>
            <a:ext cx="2970213" cy="2132013"/>
            <a:chOff x="3120" y="1776"/>
            <a:chExt cx="1871" cy="1343"/>
          </a:xfrm>
        </p:grpSpPr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3120" y="1776"/>
              <a:ext cx="1871" cy="1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Text Box 18"/>
            <p:cNvSpPr txBox="1">
              <a:spLocks noChangeArrowheads="1"/>
            </p:cNvSpPr>
            <p:nvPr/>
          </p:nvSpPr>
          <p:spPr bwMode="auto">
            <a:xfrm>
              <a:off x="3456" y="2880"/>
              <a:ext cx="1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algn="ctr" eaLnBrk="1" hangingPunct="1"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/>
                <a:t>Pulsed waveforms</a:t>
              </a:r>
            </a:p>
          </p:txBody>
        </p:sp>
        <p:pic>
          <p:nvPicPr>
            <p:cNvPr id="33811" name="Picture 1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1824"/>
              <a:ext cx="1307" cy="10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6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1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NAND Gate</a:t>
            </a:r>
            <a:r>
              <a:rPr lang="en-US" altLang="en-US" sz="12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34819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34820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1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223963"/>
            <a:ext cx="78200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NAND Gate</a:t>
            </a:r>
            <a:r>
              <a:rPr lang="en-US" altLang="en-US" sz="12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35843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35844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5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1546225"/>
            <a:ext cx="77914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NAND Gate</a:t>
            </a:r>
            <a:r>
              <a:rPr lang="en-US" altLang="en-US" sz="12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36867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36868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69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842963"/>
            <a:ext cx="6629400" cy="300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3662363"/>
            <a:ext cx="660558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3–29</a:t>
            </a:r>
            <a:r>
              <a:rPr lang="en-US" altLang="en-US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br>
              <a:rPr lang="en-US" altLang="en-US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Standard symbols representing the two equivalent operations of a NAND gate.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36788"/>
            <a:ext cx="8342313" cy="238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487488" y="5062538"/>
            <a:ext cx="17891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b="1"/>
              <a:t>X = AB = A + B</a:t>
            </a:r>
            <a:r>
              <a:rPr lang="en-US" altLang="en-US"/>
              <a:t> 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980113" y="5064125"/>
            <a:ext cx="20621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b="1"/>
              <a:t>X = A + B = AB</a:t>
            </a: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2033588" y="5076825"/>
            <a:ext cx="244475" cy="1588"/>
          </a:xfrm>
          <a:prstGeom prst="line">
            <a:avLst/>
          </a:prstGeom>
          <a:noFill/>
          <a:ln w="28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6457950" y="5065713"/>
            <a:ext cx="203200" cy="1587"/>
          </a:xfrm>
          <a:prstGeom prst="line">
            <a:avLst/>
          </a:prstGeom>
          <a:noFill/>
          <a:ln w="28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6867525" y="5065713"/>
            <a:ext cx="203200" cy="1587"/>
          </a:xfrm>
          <a:prstGeom prst="line">
            <a:avLst/>
          </a:prstGeom>
          <a:noFill/>
          <a:ln w="28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7373938" y="5065713"/>
            <a:ext cx="244475" cy="1587"/>
          </a:xfrm>
          <a:prstGeom prst="line">
            <a:avLst/>
          </a:prstGeom>
          <a:noFill/>
          <a:ln w="28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2584450" y="5067300"/>
            <a:ext cx="203200" cy="1588"/>
          </a:xfrm>
          <a:prstGeom prst="line">
            <a:avLst/>
          </a:prstGeom>
          <a:noFill/>
          <a:ln w="28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2994025" y="5067300"/>
            <a:ext cx="203200" cy="1588"/>
          </a:xfrm>
          <a:prstGeom prst="line">
            <a:avLst/>
          </a:prstGeom>
          <a:noFill/>
          <a:ln w="28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NAND Gate </a:t>
            </a:r>
          </a:p>
        </p:txBody>
      </p:sp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38915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38916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17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19" name="Group 7"/>
          <p:cNvGrpSpPr>
            <a:grpSpLocks/>
          </p:cNvGrpSpPr>
          <p:nvPr/>
        </p:nvGrpSpPr>
        <p:grpSpPr bwMode="auto">
          <a:xfrm>
            <a:off x="609600" y="1524000"/>
            <a:ext cx="3294063" cy="3232150"/>
            <a:chOff x="384" y="960"/>
            <a:chExt cx="2075" cy="2036"/>
          </a:xfrm>
        </p:grpSpPr>
        <p:sp>
          <p:nvSpPr>
            <p:cNvPr id="38920" name="Text Box 8"/>
            <p:cNvSpPr txBox="1">
              <a:spLocks noChangeArrowheads="1"/>
            </p:cNvSpPr>
            <p:nvPr/>
          </p:nvSpPr>
          <p:spPr bwMode="auto">
            <a:xfrm>
              <a:off x="384" y="2784"/>
              <a:ext cx="20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3-Input NAND Gate</a:t>
              </a:r>
            </a:p>
          </p:txBody>
        </p:sp>
        <p:pic>
          <p:nvPicPr>
            <p:cNvPr id="38921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960"/>
              <a:ext cx="2075" cy="1829"/>
            </a:xfrm>
            <a:prstGeom prst="rect">
              <a:avLst/>
            </a:prstGeom>
            <a:noFill/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38922" name="Group 10"/>
          <p:cNvGrpSpPr>
            <a:grpSpLocks/>
          </p:cNvGrpSpPr>
          <p:nvPr/>
        </p:nvGrpSpPr>
        <p:grpSpPr bwMode="auto">
          <a:xfrm>
            <a:off x="4191000" y="1600200"/>
            <a:ext cx="4713288" cy="3230563"/>
            <a:chOff x="2640" y="1008"/>
            <a:chExt cx="2969" cy="2035"/>
          </a:xfrm>
        </p:grpSpPr>
        <p:sp>
          <p:nvSpPr>
            <p:cNvPr id="38923" name="Text Box 11"/>
            <p:cNvSpPr txBox="1">
              <a:spLocks noChangeArrowheads="1"/>
            </p:cNvSpPr>
            <p:nvPr/>
          </p:nvSpPr>
          <p:spPr bwMode="auto">
            <a:xfrm>
              <a:off x="2640" y="2832"/>
              <a:ext cx="29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4-Input NAND Gate</a:t>
              </a:r>
            </a:p>
          </p:txBody>
        </p:sp>
        <p:pic>
          <p:nvPicPr>
            <p:cNvPr id="38924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1008"/>
              <a:ext cx="2969" cy="1763"/>
            </a:xfrm>
            <a:prstGeom prst="rect">
              <a:avLst/>
            </a:prstGeom>
            <a:noFill/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NAND Gate </a:t>
            </a:r>
          </a:p>
        </p:txBody>
      </p:sp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39939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39940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1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946150"/>
            <a:ext cx="774382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457200" y="259080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NOR Gate</a:t>
            </a: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40963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40964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65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1000"/>
                                        <p:tgtEl>
                                          <p:spTgt spid="4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NOR Gate </a:t>
            </a:r>
          </a:p>
        </p:txBody>
      </p:sp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41987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41988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89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40100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81200"/>
            <a:ext cx="44196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1993" name="Group 9"/>
          <p:cNvGrpSpPr>
            <a:grpSpLocks/>
          </p:cNvGrpSpPr>
          <p:nvPr/>
        </p:nvGrpSpPr>
        <p:grpSpPr bwMode="auto">
          <a:xfrm>
            <a:off x="990600" y="3124200"/>
            <a:ext cx="3427413" cy="2132013"/>
            <a:chOff x="624" y="1968"/>
            <a:chExt cx="2159" cy="1343"/>
          </a:xfrm>
        </p:grpSpPr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624" y="1968"/>
              <a:ext cx="2159" cy="1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Text Box 11"/>
            <p:cNvSpPr txBox="1">
              <a:spLocks noChangeArrowheads="1"/>
            </p:cNvSpPr>
            <p:nvPr/>
          </p:nvSpPr>
          <p:spPr bwMode="auto">
            <a:xfrm>
              <a:off x="1536" y="2592"/>
              <a:ext cx="124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eaLnBrk="1" hangingPunct="1"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/>
                <a:t>Boolean expression</a:t>
              </a:r>
            </a:p>
          </p:txBody>
        </p:sp>
        <p:sp>
          <p:nvSpPr>
            <p:cNvPr id="41996" name="Text Box 12"/>
            <p:cNvSpPr txBox="1">
              <a:spLocks noChangeArrowheads="1"/>
            </p:cNvSpPr>
            <p:nvPr/>
          </p:nvSpPr>
          <p:spPr bwMode="auto">
            <a:xfrm>
              <a:off x="720" y="2784"/>
              <a:ext cx="623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eaLnBrk="1" hangingPunct="1"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/>
                <a:t>Truth table</a:t>
              </a:r>
            </a:p>
            <a:p>
              <a:pPr eaLnBrk="1" hangingPunct="1"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/>
                <a:t>0 = LOW</a:t>
              </a:r>
              <a:br>
                <a:rPr lang="en-US" altLang="en-US" sz="1000"/>
              </a:br>
              <a:r>
                <a:rPr lang="en-US" altLang="en-US" sz="1000"/>
                <a:t>1 = HIGH</a:t>
              </a:r>
            </a:p>
          </p:txBody>
        </p:sp>
        <p:pic>
          <p:nvPicPr>
            <p:cNvPr id="4199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2064"/>
              <a:ext cx="587" cy="6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1998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479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4114800" y="5562600"/>
            <a:ext cx="4724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output of a NOR gate is LOW whenever one or more inputs are HIGH.</a:t>
            </a:r>
          </a:p>
        </p:txBody>
      </p:sp>
      <p:grpSp>
        <p:nvGrpSpPr>
          <p:cNvPr id="42000" name="Group 16"/>
          <p:cNvGrpSpPr>
            <a:grpSpLocks/>
          </p:cNvGrpSpPr>
          <p:nvPr/>
        </p:nvGrpSpPr>
        <p:grpSpPr bwMode="auto">
          <a:xfrm>
            <a:off x="4953000" y="3124200"/>
            <a:ext cx="2970213" cy="2132013"/>
            <a:chOff x="3120" y="1968"/>
            <a:chExt cx="1871" cy="1343"/>
          </a:xfrm>
        </p:grpSpPr>
        <p:sp>
          <p:nvSpPr>
            <p:cNvPr id="42001" name="Rectangle 17"/>
            <p:cNvSpPr>
              <a:spLocks noChangeArrowheads="1"/>
            </p:cNvSpPr>
            <p:nvPr/>
          </p:nvSpPr>
          <p:spPr bwMode="auto">
            <a:xfrm>
              <a:off x="3120" y="1968"/>
              <a:ext cx="1871" cy="1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Text Box 18"/>
            <p:cNvSpPr txBox="1">
              <a:spLocks noChangeArrowheads="1"/>
            </p:cNvSpPr>
            <p:nvPr/>
          </p:nvSpPr>
          <p:spPr bwMode="auto">
            <a:xfrm>
              <a:off x="3456" y="3072"/>
              <a:ext cx="1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algn="ctr" eaLnBrk="1" hangingPunct="1"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/>
                <a:t>Pulsed waveforms</a:t>
              </a:r>
            </a:p>
          </p:txBody>
        </p:sp>
        <p:pic>
          <p:nvPicPr>
            <p:cNvPr id="42003" name="Picture 1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2064"/>
              <a:ext cx="1211" cy="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5130800" y="1514475"/>
            <a:ext cx="33718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/>
              <a:t>NOR is equivalent to NOT/OR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6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1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Inverter </a:t>
            </a:r>
          </a:p>
        </p:txBody>
      </p:sp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6147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6148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965825" y="3657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95400"/>
            <a:ext cx="37909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762000" y="3505200"/>
            <a:ext cx="3275013" cy="1674813"/>
            <a:chOff x="480" y="2208"/>
            <a:chExt cx="2063" cy="1055"/>
          </a:xfrm>
        </p:grpSpPr>
        <p:grpSp>
          <p:nvGrpSpPr>
            <p:cNvPr id="6154" name="Group 10"/>
            <p:cNvGrpSpPr>
              <a:grpSpLocks/>
            </p:cNvGrpSpPr>
            <p:nvPr/>
          </p:nvGrpSpPr>
          <p:grpSpPr bwMode="auto">
            <a:xfrm>
              <a:off x="480" y="2208"/>
              <a:ext cx="2063" cy="1055"/>
              <a:chOff x="480" y="2208"/>
              <a:chExt cx="2063" cy="1055"/>
            </a:xfrm>
          </p:grpSpPr>
          <p:sp>
            <p:nvSpPr>
              <p:cNvPr id="6155" name="Rectangle 11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1871" cy="10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6156" name="Picture 1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" y="2304"/>
                <a:ext cx="425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6157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0" y="2640"/>
                <a:ext cx="365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6158" name="Text Box 14"/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124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" charset="0"/>
                  </a:defRPr>
                </a:lvl9pPr>
              </a:lstStyle>
              <a:p>
                <a:pPr eaLnBrk="1" hangingPunct="1">
                  <a:spcBef>
                    <a:spcPts val="750"/>
                  </a:spcBef>
                  <a:buClrTx/>
                  <a:buFontTx/>
                  <a:buNone/>
                </a:pPr>
                <a:r>
                  <a:rPr lang="en-US" altLang="en-US" sz="1200"/>
                  <a:t>Boolean expression</a:t>
                </a:r>
              </a:p>
            </p:txBody>
          </p:sp>
        </p:grp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624" y="2832"/>
              <a:ext cx="623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eaLnBrk="1" hangingPunct="1"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/>
                <a:t>Truth table</a:t>
              </a:r>
            </a:p>
            <a:p>
              <a:pPr eaLnBrk="1" hangingPunct="1"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/>
                <a:t>0 = LOW</a:t>
              </a:r>
              <a:br>
                <a:rPr lang="en-US" altLang="en-US" sz="1000"/>
              </a:br>
              <a:r>
                <a:rPr lang="en-US" altLang="en-US" sz="1000"/>
                <a:t>1 = HIGH</a:t>
              </a:r>
            </a:p>
          </p:txBody>
        </p:sp>
      </p:grpSp>
      <p:grpSp>
        <p:nvGrpSpPr>
          <p:cNvPr id="6160" name="Group 16"/>
          <p:cNvGrpSpPr>
            <a:grpSpLocks/>
          </p:cNvGrpSpPr>
          <p:nvPr/>
        </p:nvGrpSpPr>
        <p:grpSpPr bwMode="auto">
          <a:xfrm>
            <a:off x="4572000" y="3505200"/>
            <a:ext cx="2970213" cy="1674813"/>
            <a:chOff x="2880" y="2208"/>
            <a:chExt cx="1871" cy="1055"/>
          </a:xfrm>
        </p:grpSpPr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2880" y="2208"/>
              <a:ext cx="1871" cy="10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162" name="Picture 1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256"/>
              <a:ext cx="989" cy="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163" name="Text Box 19"/>
            <p:cNvSpPr txBox="1">
              <a:spLocks noChangeArrowheads="1"/>
            </p:cNvSpPr>
            <p:nvPr/>
          </p:nvSpPr>
          <p:spPr bwMode="auto">
            <a:xfrm>
              <a:off x="3216" y="3024"/>
              <a:ext cx="1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algn="ctr" eaLnBrk="1" hangingPunct="1"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/>
                <a:t>Pulsed waveforms</a:t>
              </a:r>
            </a:p>
          </p:txBody>
        </p:sp>
      </p:grp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4114800" y="5486400"/>
            <a:ext cx="4724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output of an inverter is always the complement (opposite) of the input.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6400800" y="1052513"/>
            <a:ext cx="2743200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r>
              <a:rPr lang="en-US" altLang="en-US"/>
              <a:t>ANSI/IEEE Standard </a:t>
            </a:r>
          </a:p>
          <a:p>
            <a:r>
              <a:rPr lang="en-US" altLang="en-US"/>
              <a:t>91-1984</a:t>
            </a:r>
          </a:p>
          <a:p>
            <a:r>
              <a:rPr lang="en-US" altLang="en-US"/>
              <a:t>91a-1991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457200" y="1692275"/>
            <a:ext cx="19812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r>
              <a:rPr lang="en-US" altLang="en-US"/>
              <a:t>0 is the active or asserted input state,</a:t>
            </a:r>
          </a:p>
          <a:p>
            <a:r>
              <a:rPr lang="en-US" altLang="en-US"/>
              <a:t>and the input is called an active-LOW input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457200" y="549275"/>
            <a:ext cx="2971800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r>
              <a:rPr lang="en-US" altLang="en-US"/>
              <a:t>bubble” (0) that indicates inversion or complementation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NOR Gate </a:t>
            </a:r>
          </a:p>
        </p:txBody>
      </p:sp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43011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43012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13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609600" y="1600200"/>
            <a:ext cx="3236913" cy="3155950"/>
            <a:chOff x="384" y="1008"/>
            <a:chExt cx="2039" cy="1988"/>
          </a:xfrm>
        </p:grpSpPr>
        <p:sp>
          <p:nvSpPr>
            <p:cNvPr id="43016" name="Text Box 8"/>
            <p:cNvSpPr txBox="1">
              <a:spLocks noChangeArrowheads="1"/>
            </p:cNvSpPr>
            <p:nvPr/>
          </p:nvSpPr>
          <p:spPr bwMode="auto">
            <a:xfrm>
              <a:off x="432" y="2784"/>
              <a:ext cx="196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3-Input NOR Gate</a:t>
              </a:r>
            </a:p>
          </p:txBody>
        </p:sp>
        <p:pic>
          <p:nvPicPr>
            <p:cNvPr id="4301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008"/>
              <a:ext cx="2039" cy="1757"/>
            </a:xfrm>
            <a:prstGeom prst="rect">
              <a:avLst/>
            </a:prstGeom>
            <a:noFill/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3018" name="Group 10"/>
          <p:cNvGrpSpPr>
            <a:grpSpLocks/>
          </p:cNvGrpSpPr>
          <p:nvPr/>
        </p:nvGrpSpPr>
        <p:grpSpPr bwMode="auto">
          <a:xfrm>
            <a:off x="4114800" y="1600200"/>
            <a:ext cx="4656138" cy="3230563"/>
            <a:chOff x="2592" y="1008"/>
            <a:chExt cx="2933" cy="2035"/>
          </a:xfrm>
        </p:grpSpPr>
        <p:sp>
          <p:nvSpPr>
            <p:cNvPr id="43019" name="Text Box 11"/>
            <p:cNvSpPr txBox="1">
              <a:spLocks noChangeArrowheads="1"/>
            </p:cNvSpPr>
            <p:nvPr/>
          </p:nvSpPr>
          <p:spPr bwMode="auto">
            <a:xfrm>
              <a:off x="2592" y="2832"/>
              <a:ext cx="283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4-Input NOR Gate</a:t>
              </a:r>
            </a:p>
          </p:txBody>
        </p:sp>
        <p:pic>
          <p:nvPicPr>
            <p:cNvPr id="4302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1008"/>
              <a:ext cx="2933" cy="1763"/>
            </a:xfrm>
            <a:prstGeom prst="rect">
              <a:avLst/>
            </a:prstGeom>
            <a:noFill/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3–37</a:t>
            </a:r>
            <a:r>
              <a:rPr lang="en-US" altLang="en-US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br>
              <a:rPr lang="en-US" altLang="en-US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Standard symbols representing the two equivalent operations of a NOR gate.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73300"/>
            <a:ext cx="8342313" cy="230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487488" y="5062538"/>
            <a:ext cx="22256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b="1"/>
              <a:t>X = A + B</a:t>
            </a:r>
            <a:r>
              <a:rPr lang="en-US" altLang="en-US"/>
              <a:t> = </a:t>
            </a:r>
            <a:r>
              <a:rPr lang="en-US" altLang="en-US" b="1"/>
              <a:t>A B </a:t>
            </a:r>
            <a:r>
              <a:rPr lang="en-US" altLang="en-US"/>
              <a:t> 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980113" y="5064125"/>
            <a:ext cx="20621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b="1"/>
              <a:t>X = A B = A + B</a:t>
            </a: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2033588" y="5076825"/>
            <a:ext cx="585787" cy="1588"/>
          </a:xfrm>
          <a:prstGeom prst="line">
            <a:avLst/>
          </a:prstGeom>
          <a:noFill/>
          <a:ln w="28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6513513" y="5065713"/>
            <a:ext cx="120650" cy="1587"/>
          </a:xfrm>
          <a:prstGeom prst="line">
            <a:avLst/>
          </a:prstGeom>
          <a:noFill/>
          <a:ln w="28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6745288" y="5065713"/>
            <a:ext cx="107950" cy="1587"/>
          </a:xfrm>
          <a:prstGeom prst="line">
            <a:avLst/>
          </a:prstGeom>
          <a:noFill/>
          <a:ln w="28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7142163" y="5065713"/>
            <a:ext cx="585787" cy="1587"/>
          </a:xfrm>
          <a:prstGeom prst="line">
            <a:avLst/>
          </a:prstGeom>
          <a:noFill/>
          <a:ln w="28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2857500" y="5067300"/>
            <a:ext cx="134938" cy="1588"/>
          </a:xfrm>
          <a:prstGeom prst="line">
            <a:avLst/>
          </a:prstGeom>
          <a:noFill/>
          <a:ln w="28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3081338" y="5062538"/>
            <a:ext cx="134937" cy="1587"/>
          </a:xfrm>
          <a:prstGeom prst="line">
            <a:avLst/>
          </a:prstGeom>
          <a:noFill/>
          <a:ln w="28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457200" y="259080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Exclusive-OR and Exclusive-NOR Gates</a:t>
            </a: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45058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45059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45060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61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10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Exclusive-OR Gate </a:t>
            </a:r>
          </a:p>
        </p:txBody>
      </p:sp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46083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46084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85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086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45148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914400" y="2895600"/>
            <a:ext cx="3427413" cy="2132013"/>
            <a:chOff x="576" y="1824"/>
            <a:chExt cx="2159" cy="1343"/>
          </a:xfrm>
        </p:grpSpPr>
        <p:sp>
          <p:nvSpPr>
            <p:cNvPr id="46089" name="Rectangle 9"/>
            <p:cNvSpPr>
              <a:spLocks noChangeArrowheads="1"/>
            </p:cNvSpPr>
            <p:nvPr/>
          </p:nvSpPr>
          <p:spPr bwMode="auto">
            <a:xfrm>
              <a:off x="576" y="1824"/>
              <a:ext cx="2159" cy="1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1488" y="2448"/>
              <a:ext cx="124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eaLnBrk="1" hangingPunct="1"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/>
                <a:t>Boolean expression</a:t>
              </a:r>
            </a:p>
          </p:txBody>
        </p:sp>
        <p:sp>
          <p:nvSpPr>
            <p:cNvPr id="46091" name="Text Box 11"/>
            <p:cNvSpPr txBox="1">
              <a:spLocks noChangeArrowheads="1"/>
            </p:cNvSpPr>
            <p:nvPr/>
          </p:nvSpPr>
          <p:spPr bwMode="auto">
            <a:xfrm>
              <a:off x="672" y="2640"/>
              <a:ext cx="623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eaLnBrk="1" hangingPunct="1"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/>
                <a:t>Truth table</a:t>
              </a:r>
            </a:p>
            <a:p>
              <a:pPr eaLnBrk="1" hangingPunct="1"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/>
                <a:t>0 = LOW</a:t>
              </a:r>
              <a:br>
                <a:rPr lang="en-US" altLang="en-US" sz="1000"/>
              </a:br>
              <a:r>
                <a:rPr lang="en-US" altLang="en-US" sz="1000"/>
                <a:t>1 = HIGH</a:t>
              </a:r>
            </a:p>
          </p:txBody>
        </p:sp>
        <p:pic>
          <p:nvPicPr>
            <p:cNvPr id="4609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352"/>
              <a:ext cx="449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609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968"/>
              <a:ext cx="587" cy="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4114800" y="5486400"/>
            <a:ext cx="4724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output of an XOR gate is HIGH whenever the two inputs are different.</a:t>
            </a:r>
          </a:p>
        </p:txBody>
      </p:sp>
      <p:grpSp>
        <p:nvGrpSpPr>
          <p:cNvPr id="46095" name="Group 15"/>
          <p:cNvGrpSpPr>
            <a:grpSpLocks/>
          </p:cNvGrpSpPr>
          <p:nvPr/>
        </p:nvGrpSpPr>
        <p:grpSpPr bwMode="auto">
          <a:xfrm>
            <a:off x="4953000" y="2895600"/>
            <a:ext cx="2970213" cy="2132013"/>
            <a:chOff x="3120" y="1824"/>
            <a:chExt cx="1871" cy="1343"/>
          </a:xfrm>
        </p:grpSpPr>
        <p:sp>
          <p:nvSpPr>
            <p:cNvPr id="46096" name="Rectangle 16"/>
            <p:cNvSpPr>
              <a:spLocks noChangeArrowheads="1"/>
            </p:cNvSpPr>
            <p:nvPr/>
          </p:nvSpPr>
          <p:spPr bwMode="auto">
            <a:xfrm>
              <a:off x="3120" y="1824"/>
              <a:ext cx="1871" cy="1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Text Box 17"/>
            <p:cNvSpPr txBox="1">
              <a:spLocks noChangeArrowheads="1"/>
            </p:cNvSpPr>
            <p:nvPr/>
          </p:nvSpPr>
          <p:spPr bwMode="auto">
            <a:xfrm>
              <a:off x="3456" y="2928"/>
              <a:ext cx="1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algn="ctr" eaLnBrk="1" hangingPunct="1"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/>
                <a:t>Pulsed waveforms</a:t>
              </a:r>
            </a:p>
          </p:txBody>
        </p:sp>
        <p:pic>
          <p:nvPicPr>
            <p:cNvPr id="46098" name="Picture 1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1920"/>
              <a:ext cx="1307" cy="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Exclusive-NOR Gate </a:t>
            </a:r>
          </a:p>
        </p:txBody>
      </p:sp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47107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47108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9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44291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62000" y="2743200"/>
            <a:ext cx="3427413" cy="2132013"/>
            <a:chOff x="480" y="1728"/>
            <a:chExt cx="2159" cy="1343"/>
          </a:xfrm>
        </p:grpSpPr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480" y="1728"/>
              <a:ext cx="2159" cy="1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Text Box 10"/>
            <p:cNvSpPr txBox="1">
              <a:spLocks noChangeArrowheads="1"/>
            </p:cNvSpPr>
            <p:nvPr/>
          </p:nvSpPr>
          <p:spPr bwMode="auto">
            <a:xfrm>
              <a:off x="1392" y="2352"/>
              <a:ext cx="124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eaLnBrk="1" hangingPunct="1"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/>
                <a:t>Boolean expression</a:t>
              </a: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576" y="2544"/>
              <a:ext cx="623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eaLnBrk="1" hangingPunct="1"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/>
                <a:t>Truth table</a:t>
              </a:r>
            </a:p>
            <a:p>
              <a:pPr eaLnBrk="1" hangingPunct="1">
                <a:spcBef>
                  <a:spcPts val="625"/>
                </a:spcBef>
                <a:buClrTx/>
                <a:buFontTx/>
                <a:buNone/>
              </a:pPr>
              <a:r>
                <a:rPr lang="en-US" altLang="en-US" sz="1000"/>
                <a:t>0 = LOW</a:t>
              </a:r>
              <a:br>
                <a:rPr lang="en-US" altLang="en-US" sz="1000"/>
              </a:br>
              <a:r>
                <a:rPr lang="en-US" altLang="en-US" sz="1000"/>
                <a:t>1 = HIGH</a:t>
              </a:r>
            </a:p>
          </p:txBody>
        </p:sp>
        <p:pic>
          <p:nvPicPr>
            <p:cNvPr id="4711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872"/>
              <a:ext cx="593" cy="6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711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208"/>
              <a:ext cx="497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4038600" y="5486400"/>
            <a:ext cx="4724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output of an XNOR gate is HIGH whenever the two inputs are identical.</a:t>
            </a:r>
          </a:p>
        </p:txBody>
      </p:sp>
      <p:grpSp>
        <p:nvGrpSpPr>
          <p:cNvPr id="47119" name="Group 15"/>
          <p:cNvGrpSpPr>
            <a:grpSpLocks/>
          </p:cNvGrpSpPr>
          <p:nvPr/>
        </p:nvGrpSpPr>
        <p:grpSpPr bwMode="auto">
          <a:xfrm>
            <a:off x="4953000" y="2743200"/>
            <a:ext cx="2970213" cy="2132013"/>
            <a:chOff x="3120" y="1728"/>
            <a:chExt cx="1871" cy="1343"/>
          </a:xfrm>
        </p:grpSpPr>
        <p:sp>
          <p:nvSpPr>
            <p:cNvPr id="47120" name="Rectangle 16"/>
            <p:cNvSpPr>
              <a:spLocks noChangeArrowheads="1"/>
            </p:cNvSpPr>
            <p:nvPr/>
          </p:nvSpPr>
          <p:spPr bwMode="auto">
            <a:xfrm>
              <a:off x="3120" y="1728"/>
              <a:ext cx="1871" cy="1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Text Box 17"/>
            <p:cNvSpPr txBox="1">
              <a:spLocks noChangeArrowheads="1"/>
            </p:cNvSpPr>
            <p:nvPr/>
          </p:nvSpPr>
          <p:spPr bwMode="auto">
            <a:xfrm>
              <a:off x="3456" y="2832"/>
              <a:ext cx="1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" charset="0"/>
                </a:defRPr>
              </a:lvl9pPr>
            </a:lstStyle>
            <a:p>
              <a:pPr algn="ctr" eaLnBrk="1" hangingPunct="1"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/>
                <a:t>Pulsed waveforms</a:t>
              </a:r>
            </a:p>
          </p:txBody>
        </p:sp>
        <p:pic>
          <p:nvPicPr>
            <p:cNvPr id="47122" name="Picture 1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1824"/>
              <a:ext cx="1253" cy="1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3–48</a:t>
            </a: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An XOR gate used to add two bits.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11250"/>
            <a:ext cx="51816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769938" y="165100"/>
            <a:ext cx="7943850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Review of Basic Logic Gates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14350" y="1371600"/>
            <a:ext cx="7696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Inverter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AND Gate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OR Gate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Exclusive-OR Gate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NAND Gate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NOR Gate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Exclusive-NOR Gate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1362075"/>
            <a:ext cx="1143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438" y="1350963"/>
            <a:ext cx="10699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1858963"/>
            <a:ext cx="13049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1931988"/>
            <a:ext cx="1116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63" y="2389188"/>
            <a:ext cx="12573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38" y="2522538"/>
            <a:ext cx="11350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3756025"/>
            <a:ext cx="12096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6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5" y="3724275"/>
            <a:ext cx="105727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6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91013"/>
            <a:ext cx="11715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64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63" y="4324350"/>
            <a:ext cx="122396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65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88" y="3136900"/>
            <a:ext cx="13430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66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3165475"/>
            <a:ext cx="1322388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67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4883150"/>
            <a:ext cx="13811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68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4892675"/>
            <a:ext cx="116998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5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9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3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7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1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457200" y="727075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Programmable Logic</a:t>
            </a: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50179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50180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1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573088" y="1466850"/>
            <a:ext cx="8686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A programmable logic device (PLD) is one that does not initially have a fixed-logic function but that can be programmed to implement just about any logic design. 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Category: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Two types of PLD are the SPLD and CPLD. 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In addition to the PLD, the FPGA. Also, basic VHDL.</a:t>
            </a:r>
          </a:p>
        </p:txBody>
      </p:sp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0" y="2944813"/>
            <a:ext cx="5607050" cy="281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10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Programmable Logic</a:t>
            </a:r>
            <a:r>
              <a:rPr lang="en-US" altLang="en-US" sz="12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838200" y="1600200"/>
            <a:ext cx="7848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Programmable AND array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Programmable link technology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Device programming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In-system programming (ISP)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None/>
            </a:pPr>
            <a:endParaRPr lang="en-US" altLang="en-US" sz="3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51204" name="Group 4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51205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06" name="Line 6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5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9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Programmable Logic</a:t>
            </a:r>
            <a:r>
              <a:rPr lang="en-US" altLang="en-US" sz="12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52227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52228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9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22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0"/>
            <a:ext cx="6153150" cy="2438400"/>
          </a:xfrm>
          <a:prstGeom prst="rect">
            <a:avLst/>
          </a:prstGeom>
          <a:noFill/>
          <a:ln>
            <a:noFill/>
          </a:ln>
          <a:effectLst>
            <a:outerShdw dist="107933" dir="2700000" algn="ctr" rotWithShape="0">
              <a:srgbClr val="808080">
                <a:alpha val="5002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838200" y="1600200"/>
            <a:ext cx="7848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Programmable AND array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None/>
            </a:pPr>
            <a:endParaRPr lang="en-US" altLang="en-US" sz="3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146175" y="5308600"/>
            <a:ext cx="7015163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/>
              <a:t>For each input, only one link is left intact.  </a:t>
            </a:r>
            <a:br>
              <a:rPr lang="en-US" altLang="en-US"/>
            </a:br>
            <a:r>
              <a:rPr lang="en-US" altLang="en-US"/>
              <a:t>All other connections are broken.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5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7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3–2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Inverter operation with a pulse input. Open file F03-02 to verify inverter operation.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342313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52800"/>
            <a:ext cx="350520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536825"/>
            <a:ext cx="4657725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3-21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>
                <a:effectLst>
                  <a:outerShdw blurRad="38100" dist="38100" dir="2700000" algn="tl">
                    <a:srgbClr val="FFFFFF"/>
                  </a:outerShdw>
                </a:effectLst>
              </a:rPr>
              <a:t>Show the AND array for the following outputs:</a:t>
            </a:r>
          </a:p>
          <a:p>
            <a:pPr marL="342900" eaLnBrk="1" hangingPunct="1">
              <a:spcBef>
                <a:spcPts val="750"/>
              </a:spcBef>
              <a:buClrTx/>
              <a:buFontTx/>
              <a:buNone/>
            </a:pPr>
            <a:r>
              <a:rPr lang="en-US" altLang="en-US" sz="3000">
                <a:effectLst>
                  <a:outerShdw blurRad="38100" dist="38100" dir="2700000" algn="tl">
                    <a:srgbClr val="FFFFFF"/>
                  </a:outerShdw>
                </a:effectLst>
              </a:rPr>
              <a:t>		X</a:t>
            </a:r>
            <a:r>
              <a:rPr lang="en-US" altLang="en-US" sz="3000" baseline="-2500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en-US" altLang="en-US" sz="3000">
                <a:effectLst>
                  <a:outerShdw blurRad="38100" dist="38100" dir="2700000" algn="tl">
                    <a:srgbClr val="FFFFFF"/>
                  </a:outerShdw>
                </a:effectLst>
              </a:rPr>
              <a:t> = A B     X</a:t>
            </a:r>
            <a:r>
              <a:rPr lang="en-US" altLang="en-US" sz="3000" baseline="-2500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en-US" sz="3000">
                <a:effectLst>
                  <a:outerShdw blurRad="38100" dist="38100" dir="2700000" algn="tl">
                    <a:srgbClr val="FFFFFF"/>
                  </a:outerShdw>
                </a:effectLst>
              </a:rPr>
              <a:t> = A B   X</a:t>
            </a:r>
            <a:r>
              <a:rPr lang="en-US" altLang="en-US" sz="3000" baseline="-25000"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r>
              <a:rPr lang="en-US" altLang="en-US" sz="3000">
                <a:effectLst>
                  <a:outerShdw blurRad="38100" dist="38100" dir="2700000" algn="tl">
                    <a:srgbClr val="FFFFFF"/>
                  </a:outerShdw>
                </a:effectLst>
              </a:rPr>
              <a:t> = A B</a:t>
            </a: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2689225" y="2197100"/>
            <a:ext cx="217488" cy="1588"/>
          </a:xfrm>
          <a:prstGeom prst="line">
            <a:avLst/>
          </a:prstGeom>
          <a:noFill/>
          <a:ln w="3168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4302125" y="2198688"/>
            <a:ext cx="217488" cy="1587"/>
          </a:xfrm>
          <a:prstGeom prst="line">
            <a:avLst/>
          </a:prstGeom>
          <a:noFill/>
          <a:ln w="3168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6089650" y="2201863"/>
            <a:ext cx="546100" cy="1587"/>
          </a:xfrm>
          <a:prstGeom prst="line">
            <a:avLst/>
          </a:prstGeom>
          <a:noFill/>
          <a:ln w="3168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2865438"/>
            <a:ext cx="4706937" cy="358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Programmable Logic</a:t>
            </a:r>
            <a:r>
              <a:rPr lang="en-US" altLang="en-US" sz="12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54275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54276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77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858838" y="1000125"/>
            <a:ext cx="7772400" cy="53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Programmable link technology</a:t>
            </a:r>
          </a:p>
          <a:p>
            <a:pPr marL="341313" indent="-339725" eaLnBrk="1" hangingPunct="1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Fuse technology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		Fuse is permanently open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1313" indent="-339725" eaLnBrk="1" hangingPunct="1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Anti-fuse technology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		Anti-fuse is permanently closed</a:t>
            </a:r>
            <a:b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1313" indent="-339725" eaLnBrk="1" hangingPunct="1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EPROM technology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		Electrically Programmable Read-Only Memories</a:t>
            </a:r>
            <a:b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	Can be erased and reprogrammed with UV light</a:t>
            </a:r>
          </a:p>
          <a:p>
            <a:pPr marL="341313" indent="-339725" eaLnBrk="1" hangingPunct="1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EEPROM technology</a:t>
            </a:r>
            <a:b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	Electrically Erasable Programmable Read-Only Memories</a:t>
            </a:r>
            <a:b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	In-System Programming (ISP) </a:t>
            </a:r>
            <a:b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	Doesn’t need UV light to erase.</a:t>
            </a:r>
          </a:p>
          <a:p>
            <a:pPr marL="341313" indent="-339725" eaLnBrk="1" hangingPunct="1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SRAM technology</a:t>
            </a:r>
            <a:b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	Static Random Access Memory</a:t>
            </a:r>
            <a:b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	Volatile – Doesn’t retain data when power is turned off</a:t>
            </a:r>
          </a:p>
        </p:txBody>
      </p:sp>
      <p:pic>
        <p:nvPicPr>
          <p:cNvPr id="542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163" y="1084263"/>
            <a:ext cx="36957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2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3" y="2516188"/>
            <a:ext cx="36718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54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5" dur="500"/>
                                        <p:tgtEl>
                                          <p:spTgt spid="54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9" dur="500"/>
                                        <p:tgtEl>
                                          <p:spTgt spid="54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3" dur="500"/>
                                        <p:tgtEl>
                                          <p:spTgt spid="54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7" dur="500"/>
                                        <p:tgtEl>
                                          <p:spTgt spid="54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1" dur="500"/>
                                        <p:tgtEl>
                                          <p:spTgt spid="54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5" dur="500"/>
                                        <p:tgtEl>
                                          <p:spTgt spid="542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9" dur="500"/>
                                        <p:tgtEl>
                                          <p:spTgt spid="542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457200" y="259080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Fixed-Function Logic</a:t>
            </a: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55298" name="Group 2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55299" name="Group 3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55300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01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1000"/>
                                        <p:tgtEl>
                                          <p:spTgt spid="5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Fixed-Function Logic 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661988" y="1600200"/>
            <a:ext cx="82581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CMOS</a:t>
            </a:r>
          </a:p>
          <a:p>
            <a:pPr lvl="1" eaLnBrk="1" hangingPunct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Complementary Metal-Oxide Semiconductor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TTL</a:t>
            </a:r>
          </a:p>
          <a:p>
            <a:pPr lvl="1" eaLnBrk="1" hangingPunct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Transistor-Transistor Logic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Logic Functions operate the same in CMOS and TTL.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Different voltage, power, speed</a:t>
            </a:r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228600" y="228600"/>
            <a:ext cx="8609013" cy="6018213"/>
            <a:chOff x="144" y="144"/>
            <a:chExt cx="5423" cy="3791"/>
          </a:xfrm>
        </p:grpSpPr>
        <p:grpSp>
          <p:nvGrpSpPr>
            <p:cNvPr id="56324" name="Group 4"/>
            <p:cNvGrpSpPr>
              <a:grpSpLocks/>
            </p:cNvGrpSpPr>
            <p:nvPr/>
          </p:nvGrpSpPr>
          <p:grpSpPr bwMode="auto">
            <a:xfrm>
              <a:off x="192" y="192"/>
              <a:ext cx="5375" cy="3743"/>
              <a:chOff x="192" y="192"/>
              <a:chExt cx="5375" cy="3743"/>
            </a:xfrm>
          </p:grpSpPr>
          <p:sp>
            <p:nvSpPr>
              <p:cNvPr id="56325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5" cy="0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26" name="Line 6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43"/>
              </a:xfrm>
              <a:prstGeom prst="line">
                <a:avLst/>
              </a:prstGeom>
              <a:noFill/>
              <a:ln w="57240" cap="flat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27" name="Rectangle 7"/>
            <p:cNvSpPr>
              <a:spLocks noChangeArrowheads="1"/>
            </p:cNvSpPr>
            <p:nvPr/>
          </p:nvSpPr>
          <p:spPr bwMode="auto">
            <a:xfrm>
              <a:off x="144" y="144"/>
              <a:ext cx="143" cy="14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0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4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7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683500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CMOS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71488" y="984250"/>
            <a:ext cx="8229600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 indent="-2270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DC Voltages:  5 V, 3.3 V, 2.5 V, 1.8 V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Reducing voltage reduces power</a:t>
            </a:r>
          </a:p>
          <a:p>
            <a:pPr lvl="2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     P =			 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Reducing voltage from 5 V to 3.3 V reduces power by 34%.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Prefix indicates performance.</a:t>
            </a:r>
          </a:p>
          <a:p>
            <a:pPr lvl="1" eaLnBrk="1" hangingPunct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Prefix of 74 is commercial grade</a:t>
            </a:r>
          </a:p>
          <a:p>
            <a:pPr lvl="1" eaLnBrk="1" hangingPunct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Prefix of 54 is military grade </a:t>
            </a:r>
            <a:b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	(works in more extreme temperatures)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474913" y="2051050"/>
            <a:ext cx="406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b="1"/>
              <a:t>V</a:t>
            </a:r>
            <a:r>
              <a:rPr lang="en-US" altLang="en-US" b="1" baseline="40000"/>
              <a:t>2</a:t>
            </a: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2508250" y="2387600"/>
            <a:ext cx="258763" cy="1588"/>
          </a:xfrm>
          <a:prstGeom prst="line">
            <a:avLst/>
          </a:prstGeom>
          <a:noFill/>
          <a:ln w="28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455863" y="2393950"/>
            <a:ext cx="3444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b="1"/>
              <a:t>R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TTL</a:t>
            </a: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DC Voltage is 5 V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Not sensitive to electrostatic discharge.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3–60</a:t>
            </a:r>
            <a:r>
              <a:rPr lang="en-US" altLang="en-US" sz="16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Typical dual in-line (DIP) and small-outline (SOIC) packages showing pin numbers and basic dimensions.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49363"/>
            <a:ext cx="83423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3–61</a:t>
            </a: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Pin configuration diagrams for some common fixed-function IC gate configurations.</a:t>
            </a:r>
            <a:r>
              <a:rPr lang="en-US" altLang="en-US" sz="6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2771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3–63</a:t>
            </a:r>
            <a:r>
              <a:rPr lang="en-US" altLang="en-US" sz="7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en-US" sz="20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Propagation Delay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04938"/>
            <a:ext cx="8342313" cy="404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Power Dissipation</a:t>
            </a: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Power Dissipation, P</a:t>
            </a:r>
            <a:r>
              <a:rPr lang="en-US" altLang="en-US" sz="3200" baseline="-25000"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None/>
            </a:pPr>
            <a:endParaRPr lang="en-US" altLang="en-US" sz="3200" baseline="-250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None/>
            </a:pPr>
            <a:endParaRPr lang="en-US" altLang="en-US" sz="3200" baseline="-250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None/>
            </a:pPr>
            <a:endParaRPr lang="en-US" altLang="en-US" sz="3200" baseline="-250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V</a:t>
            </a:r>
            <a:r>
              <a:rPr lang="en-US" altLang="en-US" sz="3200" baseline="-25000">
                <a:effectLst>
                  <a:outerShdw blurRad="38100" dist="38100" dir="2700000" algn="tl">
                    <a:srgbClr val="FFFFFF"/>
                  </a:outerShdw>
                </a:effectLst>
              </a:rPr>
              <a:t>CC</a:t>
            </a: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 is DC supply voltage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en-US" sz="3200" baseline="-25000">
                <a:effectLst>
                  <a:outerShdw blurRad="38100" dist="38100" dir="2700000" algn="tl">
                    <a:srgbClr val="FFFFFF"/>
                  </a:outerShdw>
                </a:effectLst>
              </a:rPr>
              <a:t>CCH</a:t>
            </a: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 is the current when output is high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en-US" sz="3200" baseline="-25000">
                <a:effectLst>
                  <a:outerShdw blurRad="38100" dist="38100" dir="2700000" algn="tl">
                    <a:srgbClr val="FFFFFF"/>
                  </a:outerShdw>
                </a:effectLst>
              </a:rPr>
              <a:t>CCL</a:t>
            </a: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 is the current when output is low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Assume 50% duty cycle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2046288" y="2393950"/>
          <a:ext cx="27066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r:id="rId4" imgW="1485000" imgH="433440" progId="">
                  <p:embed/>
                </p:oleObj>
              </mc:Choice>
              <mc:Fallback>
                <p:oleObj r:id="rId4" imgW="1485000" imgH="4334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2393950"/>
                        <a:ext cx="2706687" cy="838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3–4 </a:t>
            </a:r>
            <a:br>
              <a:rPr lang="en-US" altLang="en-US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output waveform?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342313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05200"/>
            <a:ext cx="3962400" cy="277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Speed Power Product</a:t>
            </a: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 marL="741363" indent="-2841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Speed Power Product</a:t>
            </a:r>
          </a:p>
          <a:p>
            <a:pPr lvl="1" eaLnBrk="1" hangingPunct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Used to measure the performance of logic circuits</a:t>
            </a:r>
          </a:p>
          <a:p>
            <a:pPr lvl="1" indent="-282575"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				SPP = t</a:t>
            </a:r>
            <a:r>
              <a:rPr lang="en-US" altLang="en-US" sz="2800" baseline="-25000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en-US" sz="2800" baseline="-25000"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</a:p>
          <a:p>
            <a:pPr lvl="1" indent="-282575"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t</a:t>
            </a:r>
            <a:r>
              <a:rPr lang="en-US" altLang="en-US" sz="2800" baseline="-25000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 is propagation delay time</a:t>
            </a:r>
          </a:p>
          <a:p>
            <a:pPr lvl="1" indent="-282575"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en-US" sz="2800" baseline="-25000"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 is power dissipation in joules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7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3–65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The partial data sheet for a 74LS00. 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101600"/>
            <a:ext cx="9144000" cy="679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3–67</a:t>
            </a:r>
            <a:r>
              <a:rPr lang="en-US" altLang="en-US" sz="28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br>
              <a:rPr lang="en-US" altLang="en-US" sz="28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28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effect of an open input on a NAND gate.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11413"/>
            <a:ext cx="8342313" cy="203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0"/>
            <a:ext cx="7094537" cy="689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193800" y="2024063"/>
            <a:ext cx="681037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Troubleshooting the NAND gate.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0"/>
            <a:ext cx="6929437" cy="679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798513" y="2038350"/>
            <a:ext cx="5583237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Troubleshooting the NOR gate.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Problem 2.</a:t>
            </a:r>
            <a:r>
              <a:rPr lang="en-US" altLang="en-US" sz="7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br>
              <a:rPr lang="en-US" altLang="en-US" sz="7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20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a HIGH is applied to point A, what is the logic level at points C, E, and F?</a:t>
            </a:r>
            <a:r>
              <a:rPr lang="en-US" altLang="en-US" sz="7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49488"/>
            <a:ext cx="8342313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Review 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914400"/>
            <a:ext cx="803275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3–6</a:t>
            </a: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The inverter complements an input variable.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95525"/>
            <a:ext cx="8342313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3–7</a:t>
            </a: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Example of a 1’s complement circuit using inverters.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01750"/>
            <a:ext cx="8342313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Section 3–1 Checkup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57200" y="1055688"/>
            <a:ext cx="8375650" cy="527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n-US" altLang="en-US" sz="2600" b="1">
                <a:solidFill>
                  <a:srgbClr val="0073FF"/>
                </a:solidFill>
                <a:latin typeface="Times-Bold" charset="0"/>
              </a:rPr>
              <a:t>1. </a:t>
            </a:r>
            <a:r>
              <a:rPr lang="en-US" altLang="en-US" sz="2600">
                <a:latin typeface="Times New Roman" panose="02020603050405020304" pitchFamily="18" charset="0"/>
              </a:rPr>
              <a:t>When a 1 is on the input of an inverter, what is the output?</a:t>
            </a:r>
          </a:p>
          <a:p>
            <a:pPr algn="just" eaLnBrk="1" hangingPunct="1">
              <a:buClrTx/>
              <a:buFontTx/>
              <a:buNone/>
            </a:pPr>
            <a:r>
              <a:rPr lang="en-US" altLang="en-US" sz="2600" b="1">
                <a:solidFill>
                  <a:srgbClr val="0073FF"/>
                </a:solidFill>
                <a:latin typeface="Times-Bold" charset="0"/>
              </a:rPr>
              <a:t>2. </a:t>
            </a:r>
            <a:r>
              <a:rPr lang="en-US" altLang="en-US" sz="2600">
                <a:latin typeface="Times New Roman" panose="02020603050405020304" pitchFamily="18" charset="0"/>
              </a:rPr>
              <a:t>An active-HIGH pulse (HIGH level when asserted, LOW level when not) is required on an inverter input.</a:t>
            </a:r>
          </a:p>
          <a:p>
            <a:pPr algn="just" eaLnBrk="1" hangingPunct="1">
              <a:buClrTx/>
              <a:buFontTx/>
              <a:buNone/>
            </a:pPr>
            <a:r>
              <a:rPr lang="en-US" altLang="en-US" sz="2600" b="1">
                <a:solidFill>
                  <a:srgbClr val="0073FF"/>
                </a:solidFill>
                <a:latin typeface="Times-Bold" charset="0"/>
              </a:rPr>
              <a:t>	(a) </a:t>
            </a:r>
            <a:r>
              <a:rPr lang="en-US" altLang="en-US" sz="2600">
                <a:latin typeface="Times New Roman" panose="02020603050405020304" pitchFamily="18" charset="0"/>
              </a:rPr>
              <a:t>Draw the appropriate logic symbol, using the distinctive shape and the negation indicator, for the inverter in this application.</a:t>
            </a:r>
          </a:p>
          <a:p>
            <a:pPr algn="just" eaLnBrk="1" hangingPunct="1">
              <a:buClrTx/>
              <a:buFontTx/>
              <a:buNone/>
            </a:pPr>
            <a:endParaRPr lang="en-US" altLang="en-US" sz="2800">
              <a:latin typeface="Times New Roman" panose="02020603050405020304" pitchFamily="18" charset="0"/>
            </a:endParaRPr>
          </a:p>
          <a:p>
            <a:pPr algn="just" eaLnBrk="1" hangingPunct="1">
              <a:buClrTx/>
              <a:buFontTx/>
              <a:buNone/>
            </a:pPr>
            <a:r>
              <a:rPr lang="en-US" altLang="en-US" sz="2600" b="1">
                <a:solidFill>
                  <a:srgbClr val="0073FF"/>
                </a:solidFill>
                <a:latin typeface="Times-Bold" charset="0"/>
              </a:rPr>
              <a:t>	(b) </a:t>
            </a:r>
            <a:r>
              <a:rPr lang="en-US" altLang="en-US" sz="2600">
                <a:latin typeface="Times New Roman" panose="02020603050405020304" pitchFamily="18" charset="0"/>
              </a:rPr>
              <a:t>Describe the output when a positive-going pulse is applied to the input of an inverter.</a:t>
            </a:r>
          </a:p>
          <a:p>
            <a:pPr algn="just" eaLnBrk="1" hangingPunct="1">
              <a:buClrTx/>
              <a:buFontTx/>
              <a:buNone/>
            </a:pPr>
            <a:r>
              <a:rPr lang="en-US" altLang="en-US" sz="2600">
                <a:solidFill>
                  <a:srgbClr val="FF0000"/>
                </a:solidFill>
              </a:rPr>
              <a:t>A negative-going pulse is on the output (HIGH to LOW and back HIGH).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75" y="4208463"/>
            <a:ext cx="13747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7758</TotalTime>
  <Words>2296</Words>
  <Application>Microsoft Office PowerPoint</Application>
  <PresentationFormat>On-screen Show (4:3)</PresentationFormat>
  <Paragraphs>380</Paragraphs>
  <Slides>66</Slides>
  <Notes>66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Times New Roman</vt:lpstr>
      <vt:lpstr>Arial</vt:lpstr>
      <vt:lpstr>Noto Sans CJK SC</vt:lpstr>
      <vt:lpstr>DejaVu Sans</vt:lpstr>
      <vt:lpstr>Times-Bold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subject>Logic Gates</dc:subject>
  <dc:creator>David L. Heiserman</dc:creator>
  <cp:lastModifiedBy>Moorche</cp:lastModifiedBy>
  <cp:revision>64</cp:revision>
  <cp:lastPrinted>1601-01-01T00:00:00Z</cp:lastPrinted>
  <dcterms:created xsi:type="dcterms:W3CDTF">2004-12-10T21:03:18Z</dcterms:created>
  <dcterms:modified xsi:type="dcterms:W3CDTF">2021-04-06T12:46:11Z</dcterms:modified>
</cp:coreProperties>
</file>