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Regular"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Regular"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Regular"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Regular"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660"/>
  </p:normalViewPr>
  <p:slideViewPr>
    <p:cSldViewPr>
      <p:cViewPr varScale="1">
        <p:scale>
          <a:sx n="80" d="100"/>
          <a:sy n="80" d="100"/>
        </p:scale>
        <p:origin x="1618"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AutoShape 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AutoShape 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7" name="AutoShape 9"/>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 name="AutoShape 10"/>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9" name="AutoShape 1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0" name="Text Box 1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1" name="Text Box 13"/>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2" name="Rectangle 14"/>
          <p:cNvSpPr>
            <a:spLocks noGrp="1" noChangeArrowheads="1"/>
          </p:cNvSpPr>
          <p:nvPr>
            <p:ph type="sldImg"/>
          </p:nvPr>
        </p:nvSpPr>
        <p:spPr bwMode="auto">
          <a:xfrm>
            <a:off x="1143000" y="685800"/>
            <a:ext cx="4554538" cy="341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63" name="Rectangle 15"/>
          <p:cNvSpPr>
            <a:spLocks noGrp="1" noChangeArrowheads="1"/>
          </p:cNvSpPr>
          <p:nvPr>
            <p:ph type="body"/>
          </p:nvPr>
        </p:nvSpPr>
        <p:spPr bwMode="auto">
          <a:xfrm>
            <a:off x="685800" y="4343400"/>
            <a:ext cx="5468938" cy="409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
        <p:nvSpPr>
          <p:cNvPr id="2064" name="Text Box 1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5" name="Rectangle 17"/>
          <p:cNvSpPr>
            <a:spLocks noGrp="1" noChangeArrowheads="1"/>
          </p:cNvSpPr>
          <p:nvPr>
            <p:ph type="sldNum"/>
          </p:nvPr>
        </p:nvSpPr>
        <p:spPr bwMode="auto">
          <a:xfrm>
            <a:off x="3884613" y="8685213"/>
            <a:ext cx="295433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1200">
                <a:solidFill>
                  <a:srgbClr val="000000"/>
                </a:solidFill>
                <a:cs typeface="DejaVu Sans" charset="0"/>
              </a:defRPr>
            </a:lvl1pPr>
          </a:lstStyle>
          <a:p>
            <a:fld id="{907EEDC1-23D0-4717-B55D-03B41002EBF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8CE2228B-AB3F-480D-9BAE-AE3BA0978387}" type="slidenum">
              <a:rPr lang="en-US" altLang="en-US"/>
              <a:pPr/>
              <a:t>1</a:t>
            </a:fld>
            <a:endParaRPr lang="en-US" altLang="en-US"/>
          </a:p>
        </p:txBody>
      </p:sp>
      <p:sp>
        <p:nvSpPr>
          <p:cNvPr id="3788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7"/>
          <p:cNvSpPr>
            <a:spLocks noGrp="1" noChangeArrowheads="1"/>
          </p:cNvSpPr>
          <p:nvPr>
            <p:ph type="sldNum"/>
          </p:nvPr>
        </p:nvSpPr>
        <p:spPr>
          <a:ln/>
        </p:spPr>
        <p:txBody>
          <a:bodyPr/>
          <a:lstStyle/>
          <a:p>
            <a:fld id="{0B6E93F9-47EB-495C-B603-0A6903B31843}" type="slidenum">
              <a:rPr lang="en-US" altLang="en-US"/>
              <a:pPr/>
              <a:t>10</a:t>
            </a:fld>
            <a:endParaRPr lang="en-US" altLang="en-US"/>
          </a:p>
        </p:txBody>
      </p:sp>
      <p:sp>
        <p:nvSpPr>
          <p:cNvPr id="4710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1FFD568F-A282-4786-BAFA-8B21F9AB5DF8}" type="slidenum">
              <a:rPr lang="en-US" altLang="en-US" sz="1200"/>
              <a:pPr algn="r" eaLnBrk="1" hangingPunct="1">
                <a:buClrTx/>
                <a:buFontTx/>
                <a:buNone/>
              </a:pPr>
              <a:t>10</a:t>
            </a:fld>
            <a:endParaRPr lang="en-US" altLang="en-US" sz="1200"/>
          </a:p>
        </p:txBody>
      </p:sp>
      <p:sp>
        <p:nvSpPr>
          <p:cNvPr id="47106"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7"/>
          <p:cNvSpPr>
            <a:spLocks noGrp="1" noChangeArrowheads="1"/>
          </p:cNvSpPr>
          <p:nvPr>
            <p:ph type="sldNum"/>
          </p:nvPr>
        </p:nvSpPr>
        <p:spPr>
          <a:ln/>
        </p:spPr>
        <p:txBody>
          <a:bodyPr/>
          <a:lstStyle/>
          <a:p>
            <a:fld id="{82C51A29-B8B3-4AC6-9E39-2AC97ABD7311}" type="slidenum">
              <a:rPr lang="en-US" altLang="en-US"/>
              <a:pPr/>
              <a:t>11</a:t>
            </a:fld>
            <a:endParaRPr lang="en-US" altLang="en-US"/>
          </a:p>
        </p:txBody>
      </p:sp>
      <p:sp>
        <p:nvSpPr>
          <p:cNvPr id="4812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AAC808B7-85F6-4BB3-9FA7-C55C275348BA}" type="slidenum">
              <a:rPr lang="en-US" altLang="en-US" sz="1200"/>
              <a:pPr algn="r" eaLnBrk="1" hangingPunct="1">
                <a:buClrTx/>
                <a:buFontTx/>
                <a:buNone/>
              </a:pPr>
              <a:t>11</a:t>
            </a:fld>
            <a:endParaRPr lang="en-US" altLang="en-US" sz="1200"/>
          </a:p>
        </p:txBody>
      </p:sp>
      <p:sp>
        <p:nvSpPr>
          <p:cNvPr id="48130"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836FD0F3-9621-4009-9CA3-C5D4B551AE01}" type="slidenum">
              <a:rPr lang="en-US" altLang="en-US"/>
              <a:pPr/>
              <a:t>12</a:t>
            </a:fld>
            <a:endParaRPr lang="en-US" altLang="en-US"/>
          </a:p>
        </p:txBody>
      </p:sp>
      <p:sp>
        <p:nvSpPr>
          <p:cNvPr id="4915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26D28676-A52B-4071-8358-411DE0A38789}" type="slidenum">
              <a:rPr lang="en-US" altLang="en-US"/>
              <a:pPr/>
              <a:t>13</a:t>
            </a:fld>
            <a:endParaRPr lang="en-US" altLang="en-US"/>
          </a:p>
        </p:txBody>
      </p:sp>
      <p:sp>
        <p:nvSpPr>
          <p:cNvPr id="5017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F7FEDC89-8612-4539-8A04-B7D49189B7D1}" type="slidenum">
              <a:rPr lang="en-US" altLang="en-US"/>
              <a:pPr/>
              <a:t>14</a:t>
            </a:fld>
            <a:endParaRPr lang="en-US" altLang="en-US"/>
          </a:p>
        </p:txBody>
      </p:sp>
      <p:sp>
        <p:nvSpPr>
          <p:cNvPr id="5120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BA276B99-B8E0-4683-AB0F-1FC533BAB2C2}" type="slidenum">
              <a:rPr lang="en-US" altLang="en-US"/>
              <a:pPr/>
              <a:t>15</a:t>
            </a:fld>
            <a:endParaRPr lang="en-US" altLang="en-US"/>
          </a:p>
        </p:txBody>
      </p:sp>
      <p:sp>
        <p:nvSpPr>
          <p:cNvPr id="5222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6B2547B8-4EBC-4689-AAD3-86B39D91CD63}" type="slidenum">
              <a:rPr lang="en-US" altLang="en-US"/>
              <a:pPr/>
              <a:t>16</a:t>
            </a:fld>
            <a:endParaRPr lang="en-US" altLang="en-US"/>
          </a:p>
        </p:txBody>
      </p:sp>
      <p:sp>
        <p:nvSpPr>
          <p:cNvPr id="5324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E6D11634-E89B-46FE-8257-6CC1DA42F0BD}" type="slidenum">
              <a:rPr lang="en-US" altLang="en-US"/>
              <a:pPr/>
              <a:t>17</a:t>
            </a:fld>
            <a:endParaRPr lang="en-US" altLang="en-US"/>
          </a:p>
        </p:txBody>
      </p:sp>
      <p:sp>
        <p:nvSpPr>
          <p:cNvPr id="5427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ADF82663-037B-4E3C-9579-FC23EF77EC98}" type="slidenum">
              <a:rPr lang="en-US" altLang="en-US"/>
              <a:pPr/>
              <a:t>18</a:t>
            </a:fld>
            <a:endParaRPr lang="en-US" altLang="en-US"/>
          </a:p>
        </p:txBody>
      </p:sp>
      <p:sp>
        <p:nvSpPr>
          <p:cNvPr id="5529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E368EABC-8B17-4C9F-A2B2-327BB96C0986}" type="slidenum">
              <a:rPr lang="en-US" altLang="en-US"/>
              <a:pPr/>
              <a:t>19</a:t>
            </a:fld>
            <a:endParaRPr lang="en-US" altLang="en-US"/>
          </a:p>
        </p:txBody>
      </p:sp>
      <p:sp>
        <p:nvSpPr>
          <p:cNvPr id="5632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2BDA94AD-A70A-4965-A57E-63DA33182986}" type="slidenum">
              <a:rPr lang="en-US" altLang="en-US"/>
              <a:pPr/>
              <a:t>2</a:t>
            </a:fld>
            <a:endParaRPr lang="en-US" altLang="en-US"/>
          </a:p>
        </p:txBody>
      </p:sp>
      <p:sp>
        <p:nvSpPr>
          <p:cNvPr id="3891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7"/>
          <p:cNvSpPr>
            <a:spLocks noGrp="1" noChangeArrowheads="1"/>
          </p:cNvSpPr>
          <p:nvPr>
            <p:ph type="sldNum"/>
          </p:nvPr>
        </p:nvSpPr>
        <p:spPr>
          <a:ln/>
        </p:spPr>
        <p:txBody>
          <a:bodyPr/>
          <a:lstStyle/>
          <a:p>
            <a:fld id="{0B4FC232-6269-4E0C-BA20-D1274B18D2B4}" type="slidenum">
              <a:rPr lang="en-US" altLang="en-US"/>
              <a:pPr/>
              <a:t>20</a:t>
            </a:fld>
            <a:endParaRPr lang="en-US" altLang="en-US"/>
          </a:p>
        </p:txBody>
      </p:sp>
      <p:sp>
        <p:nvSpPr>
          <p:cNvPr id="5734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5B16ECA4-49A7-4415-A177-B9B796CEAFEF}" type="slidenum">
              <a:rPr lang="en-US" altLang="en-US" sz="1200"/>
              <a:pPr algn="r" eaLnBrk="1" hangingPunct="1">
                <a:buClrTx/>
                <a:buFontTx/>
                <a:buNone/>
              </a:pPr>
              <a:t>20</a:t>
            </a:fld>
            <a:endParaRPr lang="en-US" altLang="en-US" sz="1200"/>
          </a:p>
        </p:txBody>
      </p:sp>
      <p:sp>
        <p:nvSpPr>
          <p:cNvPr id="57346" name="Rectangle 2"/>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0F00874B-D057-4718-8A26-09B5C500B73A}" type="slidenum">
              <a:rPr lang="en-US" altLang="en-US"/>
              <a:pPr/>
              <a:t>21</a:t>
            </a:fld>
            <a:endParaRPr lang="en-US" altLang="en-US"/>
          </a:p>
        </p:txBody>
      </p:sp>
      <p:sp>
        <p:nvSpPr>
          <p:cNvPr id="5836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FCA012B4-D0A3-4727-AFC4-952F31EFE495}" type="slidenum">
              <a:rPr lang="en-US" altLang="en-US"/>
              <a:pPr/>
              <a:t>22</a:t>
            </a:fld>
            <a:endParaRPr lang="en-US" altLang="en-US"/>
          </a:p>
        </p:txBody>
      </p:sp>
      <p:sp>
        <p:nvSpPr>
          <p:cNvPr id="5939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189CA781-CF12-403D-A1A2-02FC59F4F3B2}" type="slidenum">
              <a:rPr lang="en-US" altLang="en-US"/>
              <a:pPr/>
              <a:t>23</a:t>
            </a:fld>
            <a:endParaRPr lang="en-US" altLang="en-US"/>
          </a:p>
        </p:txBody>
      </p:sp>
      <p:sp>
        <p:nvSpPr>
          <p:cNvPr id="6041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81746C49-CA89-4BBF-B08A-2643E4F8440F}" type="slidenum">
              <a:rPr lang="en-US" altLang="en-US"/>
              <a:pPr/>
              <a:t>24</a:t>
            </a:fld>
            <a:endParaRPr lang="en-US" altLang="en-US"/>
          </a:p>
        </p:txBody>
      </p:sp>
      <p:sp>
        <p:nvSpPr>
          <p:cNvPr id="6144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5E2A1C63-8C5A-404C-B4C7-2DCF32758732}" type="slidenum">
              <a:rPr lang="en-US" altLang="en-US"/>
              <a:pPr/>
              <a:t>25</a:t>
            </a:fld>
            <a:endParaRPr lang="en-US" altLang="en-US"/>
          </a:p>
        </p:txBody>
      </p:sp>
      <p:sp>
        <p:nvSpPr>
          <p:cNvPr id="6246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BE49DDF9-53AE-4F22-BF93-89D4A14125CD}" type="slidenum">
              <a:rPr lang="en-US" altLang="en-US"/>
              <a:pPr/>
              <a:t>26</a:t>
            </a:fld>
            <a:endParaRPr lang="en-US" altLang="en-US"/>
          </a:p>
        </p:txBody>
      </p:sp>
      <p:sp>
        <p:nvSpPr>
          <p:cNvPr id="6348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72C9CA9E-71DC-43A7-AB2C-BE3DF5876647}" type="slidenum">
              <a:rPr lang="en-US" altLang="en-US"/>
              <a:pPr/>
              <a:t>27</a:t>
            </a:fld>
            <a:endParaRPr lang="en-US" altLang="en-US"/>
          </a:p>
        </p:txBody>
      </p:sp>
      <p:sp>
        <p:nvSpPr>
          <p:cNvPr id="6451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A5573AB2-EF0C-4839-B8D8-F8B0D7A360F9}" type="slidenum">
              <a:rPr lang="en-US" altLang="en-US"/>
              <a:pPr/>
              <a:t>28</a:t>
            </a:fld>
            <a:endParaRPr lang="en-US" altLang="en-US"/>
          </a:p>
        </p:txBody>
      </p:sp>
      <p:sp>
        <p:nvSpPr>
          <p:cNvPr id="6553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80134A00-0D3E-4D03-AF76-99A42102E70E}" type="slidenum">
              <a:rPr lang="en-US" altLang="en-US"/>
              <a:pPr/>
              <a:t>29</a:t>
            </a:fld>
            <a:endParaRPr lang="en-US" altLang="en-US"/>
          </a:p>
        </p:txBody>
      </p:sp>
      <p:sp>
        <p:nvSpPr>
          <p:cNvPr id="6656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0B8F7C60-C335-4DC0-89AD-DCDBDD404105}" type="slidenum">
              <a:rPr lang="en-US" altLang="en-US"/>
              <a:pPr/>
              <a:t>3</a:t>
            </a:fld>
            <a:endParaRPr lang="en-US" altLang="en-US"/>
          </a:p>
        </p:txBody>
      </p:sp>
      <p:sp>
        <p:nvSpPr>
          <p:cNvPr id="3993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4A15D2A0-7F4C-426B-A16B-A0EB7CDBF074}" type="slidenum">
              <a:rPr lang="en-US" altLang="en-US"/>
              <a:pPr/>
              <a:t>30</a:t>
            </a:fld>
            <a:endParaRPr lang="en-US" altLang="en-US"/>
          </a:p>
        </p:txBody>
      </p:sp>
      <p:sp>
        <p:nvSpPr>
          <p:cNvPr id="6758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FF417EDB-FA6B-4BFE-8C77-210E989178E0}" type="slidenum">
              <a:rPr lang="en-US" altLang="en-US"/>
              <a:pPr/>
              <a:t>31</a:t>
            </a:fld>
            <a:endParaRPr lang="en-US" altLang="en-US"/>
          </a:p>
        </p:txBody>
      </p:sp>
      <p:sp>
        <p:nvSpPr>
          <p:cNvPr id="6860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B4B3AF8D-0A01-4945-B547-DE3B373D4654}" type="slidenum">
              <a:rPr lang="en-US" altLang="en-US"/>
              <a:pPr/>
              <a:t>32</a:t>
            </a:fld>
            <a:endParaRPr lang="en-US" altLang="en-US"/>
          </a:p>
        </p:txBody>
      </p:sp>
      <p:sp>
        <p:nvSpPr>
          <p:cNvPr id="6963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2AD537FD-6265-43A1-9851-91546E13D025}" type="slidenum">
              <a:rPr lang="en-US" altLang="en-US"/>
              <a:pPr/>
              <a:t>33</a:t>
            </a:fld>
            <a:endParaRPr lang="en-US" altLang="en-US"/>
          </a:p>
        </p:txBody>
      </p:sp>
      <p:sp>
        <p:nvSpPr>
          <p:cNvPr id="7065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EF4F4301-A2D8-4267-85E9-5EDF056B8697}" type="slidenum">
              <a:rPr lang="en-US" altLang="en-US"/>
              <a:pPr/>
              <a:t>34</a:t>
            </a:fld>
            <a:endParaRPr lang="en-US" altLang="en-US"/>
          </a:p>
        </p:txBody>
      </p:sp>
      <p:sp>
        <p:nvSpPr>
          <p:cNvPr id="7168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D9677A8A-AE6F-409F-A124-60BCBAB89847}" type="slidenum">
              <a:rPr lang="en-US" altLang="en-US"/>
              <a:pPr/>
              <a:t>4</a:t>
            </a:fld>
            <a:endParaRPr lang="en-US" altLang="en-US"/>
          </a:p>
        </p:txBody>
      </p:sp>
      <p:sp>
        <p:nvSpPr>
          <p:cNvPr id="4096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A2D52E3D-669A-4893-9597-A1D682F43D8C}" type="slidenum">
              <a:rPr lang="en-US" altLang="en-US"/>
              <a:pPr/>
              <a:t>5</a:t>
            </a:fld>
            <a:endParaRPr lang="en-US" altLang="en-US"/>
          </a:p>
        </p:txBody>
      </p:sp>
      <p:sp>
        <p:nvSpPr>
          <p:cNvPr id="4198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463A8BD6-694B-4C6A-82D0-DEEFE391AC5A}" type="slidenum">
              <a:rPr lang="en-US" altLang="en-US"/>
              <a:pPr/>
              <a:t>6</a:t>
            </a:fld>
            <a:endParaRPr lang="en-US" altLang="en-US"/>
          </a:p>
        </p:txBody>
      </p:sp>
      <p:sp>
        <p:nvSpPr>
          <p:cNvPr id="4300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7"/>
          <p:cNvSpPr>
            <a:spLocks noGrp="1" noChangeArrowheads="1"/>
          </p:cNvSpPr>
          <p:nvPr>
            <p:ph type="sldNum"/>
          </p:nvPr>
        </p:nvSpPr>
        <p:spPr>
          <a:ln/>
        </p:spPr>
        <p:txBody>
          <a:bodyPr/>
          <a:lstStyle/>
          <a:p>
            <a:fld id="{8B607F85-EBA2-49DB-820D-86DB9D9073FE}" type="slidenum">
              <a:rPr lang="en-US" altLang="en-US"/>
              <a:pPr/>
              <a:t>7</a:t>
            </a:fld>
            <a:endParaRPr lang="en-US" altLang="en-US"/>
          </a:p>
        </p:txBody>
      </p:sp>
      <p:sp>
        <p:nvSpPr>
          <p:cNvPr id="4403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spcBef>
                <a:spcPts val="450"/>
              </a:spcBef>
              <a:buClrTx/>
              <a:buFontTx/>
              <a:buNone/>
            </a:pPr>
            <a:r>
              <a:rPr lang="en-US" altLang="en-US" sz="1200"/>
              <a:t>All Boolean expressions, regardless of their form, can be converted into either of two standard forms: the sum-of-products form or the product-of-sums form </a:t>
            </a:r>
          </a:p>
          <a:p>
            <a:pPr>
              <a:spcBef>
                <a:spcPts val="450"/>
              </a:spcBef>
              <a:buClrTx/>
              <a:buFontTx/>
              <a:buNone/>
            </a:pPr>
            <a:endParaRPr lang="en-US" altLang="en-US" sz="1200"/>
          </a:p>
          <a:p>
            <a:pPr>
              <a:spcBef>
                <a:spcPts val="450"/>
              </a:spcBef>
              <a:buClrTx/>
              <a:buFontTx/>
              <a:buNone/>
            </a:pPr>
            <a:r>
              <a:rPr lang="en-US" altLang="en-US" sz="1200"/>
              <a:t>Standardization makes the evaluation, simplification, and implementation of Boolean expressions much more systematic</a:t>
            </a:r>
          </a:p>
          <a:p>
            <a:pPr>
              <a:spcBef>
                <a:spcPts val="450"/>
              </a:spcBef>
              <a:buClrTx/>
              <a:buFontTx/>
              <a:buNone/>
            </a:pPr>
            <a:r>
              <a:rPr lang="en-US" altLang="en-US" sz="1200"/>
              <a:t>and easier.</a:t>
            </a:r>
          </a:p>
        </p:txBody>
      </p:sp>
      <p:sp>
        <p:nvSpPr>
          <p:cNvPr id="4403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E52A3F43-EAC3-480B-BBA7-818CC568103D}" type="slidenum">
              <a:rPr lang="en-US" altLang="en-US" sz="1200"/>
              <a:pPr algn="r" eaLnBrk="1" hangingPunct="1">
                <a:buClrTx/>
                <a:buFontTx/>
                <a:buNone/>
              </a:pPr>
              <a:t>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0E3CF47F-1E46-45EF-B9C6-9302DE9BF2F6}" type="slidenum">
              <a:rPr lang="en-US" altLang="en-US"/>
              <a:pPr/>
              <a:t>8</a:t>
            </a:fld>
            <a:endParaRPr lang="en-US" altLang="en-US"/>
          </a:p>
        </p:txBody>
      </p:sp>
      <p:sp>
        <p:nvSpPr>
          <p:cNvPr id="4505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7"/>
          <p:cNvSpPr>
            <a:spLocks noGrp="1" noChangeArrowheads="1"/>
          </p:cNvSpPr>
          <p:nvPr>
            <p:ph type="sldNum"/>
          </p:nvPr>
        </p:nvSpPr>
        <p:spPr>
          <a:ln/>
        </p:spPr>
        <p:txBody>
          <a:bodyPr/>
          <a:lstStyle/>
          <a:p>
            <a:fld id="{4D5C7AF6-087C-43A9-B361-985F4EA7AC9C}" type="slidenum">
              <a:rPr lang="en-US" altLang="en-US"/>
              <a:pPr/>
              <a:t>9</a:t>
            </a:fld>
            <a:endParaRPr lang="en-US" altLang="en-US"/>
          </a:p>
        </p:txBody>
      </p:sp>
      <p:sp>
        <p:nvSpPr>
          <p:cNvPr id="4608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38813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821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6700" y="274638"/>
            <a:ext cx="2052638" cy="58340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07100" cy="58340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3065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2138" cy="1125537"/>
          </a:xfrm>
        </p:spPr>
        <p:txBody>
          <a:bodyPr/>
          <a:lstStyle/>
          <a:p>
            <a:r>
              <a:rPr lang="en-US" smtClean="0"/>
              <a:t>Click to edit Master title style</a:t>
            </a:r>
            <a:endParaRPr lang="en-US"/>
          </a:p>
        </p:txBody>
      </p:sp>
    </p:spTree>
    <p:extLst>
      <p:ext uri="{BB962C8B-B14F-4D97-AF65-F5344CB8AC3E}">
        <p14:creationId xmlns:p14="http://schemas.microsoft.com/office/powerpoint/2010/main" val="420146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27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103750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29075"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600200"/>
            <a:ext cx="4030663" cy="4508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566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98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0234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533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34719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72551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274638"/>
            <a:ext cx="8212138" cy="1125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457200" y="1600200"/>
            <a:ext cx="8212138" cy="450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Text Box 3"/>
          <p:cNvSpPr txBox="1">
            <a:spLocks noChangeArrowheads="1"/>
          </p:cNvSpPr>
          <p:nvPr/>
        </p:nvSpPr>
        <p:spPr bwMode="auto">
          <a:xfrm>
            <a:off x="3581400" y="6613525"/>
            <a:ext cx="1524000"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eaLnBrk="1" hangingPunct="1">
              <a:spcBef>
                <a:spcPts val="625"/>
              </a:spcBef>
              <a:buClrTx/>
              <a:buFontTx/>
              <a:buNone/>
            </a:pPr>
            <a:r>
              <a:rPr lang="en-US" altLang="en-US" sz="1000"/>
              <a:t>Slide </a:t>
            </a:r>
            <a:fld id="{110E62BB-F721-4541-9D04-85CD9E91E8D2}" type="slidenum">
              <a:rPr lang="en-US" altLang="en-US" sz="1000"/>
              <a:pPr algn="ctr" eaLnBrk="1" hangingPunct="1">
                <a:spcBef>
                  <a:spcPts val="625"/>
                </a:spcBef>
                <a:buClrTx/>
                <a:buFontTx/>
                <a:buNone/>
              </a:pPr>
              <a:t>‹#›</a:t>
            </a:fld>
            <a:endParaRPr lang="en-US" altLang="en-US" sz="1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2400" b="1" kern="1200">
          <a:solidFill>
            <a:srgbClr val="345A35"/>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2pPr>
      <a:lvl3pPr marL="1143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3pPr>
      <a:lvl4pPr marL="1600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4pPr>
      <a:lvl5pPr marL="20574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2400" b="1">
          <a:solidFill>
            <a:srgbClr val="345A35"/>
          </a:solidFill>
          <a:latin typeface="Arial" panose="020B0604020202020204" pitchFamily="34" charset="0"/>
          <a:cs typeface="Noto Sans CJK SC Regular"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57200" y="2130425"/>
            <a:ext cx="86868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400" b="1">
                <a:solidFill>
                  <a:srgbClr val="345A35"/>
                </a:solidFill>
                <a:effectLst>
                  <a:outerShdw blurRad="38100" dist="38100" dir="2700000" algn="tl">
                    <a:srgbClr val="C0C0C0"/>
                  </a:outerShdw>
                </a:effectLst>
              </a:rPr>
              <a:t>Digital Fundamentals</a:t>
            </a:r>
          </a:p>
        </p:txBody>
      </p:sp>
      <p:sp>
        <p:nvSpPr>
          <p:cNvPr id="3074" name="Text Box 2"/>
          <p:cNvSpPr txBox="1">
            <a:spLocks noChangeArrowheads="1"/>
          </p:cNvSpPr>
          <p:nvPr/>
        </p:nvSpPr>
        <p:spPr bwMode="auto">
          <a:xfrm>
            <a:off x="381000" y="3886200"/>
            <a:ext cx="87630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eaLnBrk="1" hangingPunct="1">
              <a:spcBef>
                <a:spcPts val="800"/>
              </a:spcBef>
              <a:buClrTx/>
              <a:buFontTx/>
              <a:buNone/>
            </a:pPr>
            <a:r>
              <a:rPr lang="en-US" altLang="en-US" sz="2400" b="1">
                <a:effectLst>
                  <a:outerShdw blurRad="38100" dist="38100" dir="2700000" algn="tl">
                    <a:srgbClr val="C0C0C0"/>
                  </a:outerShdw>
                </a:effectLst>
              </a:rPr>
              <a:t>CHAPTER 4  </a:t>
            </a:r>
            <a:br>
              <a:rPr lang="en-US" altLang="en-US" sz="2400" b="1">
                <a:effectLst>
                  <a:outerShdw blurRad="38100" dist="38100" dir="2700000" algn="tl">
                    <a:srgbClr val="C0C0C0"/>
                  </a:outerShdw>
                </a:effectLst>
              </a:rPr>
            </a:br>
            <a:r>
              <a:rPr lang="en-US" altLang="en-US" sz="2400" b="1">
                <a:effectLst>
                  <a:outerShdw blurRad="38100" dist="38100" dir="2700000" algn="tl">
                    <a:srgbClr val="C0C0C0"/>
                  </a:outerShdw>
                </a:effectLst>
              </a:rPr>
              <a:t>Boolean Algebra and Logic Simplification</a:t>
            </a:r>
            <a:r>
              <a:rPr lang="en-US" altLang="en-US" sz="3200">
                <a:effectLst>
                  <a:outerShdw blurRad="38100" dist="38100" dir="2700000" algn="tl">
                    <a:srgbClr val="C0C0C0"/>
                  </a:outerShdw>
                </a:effectLst>
              </a:rPr>
              <a:t> </a:t>
            </a:r>
          </a:p>
        </p:txBody>
      </p:sp>
      <p:grpSp>
        <p:nvGrpSpPr>
          <p:cNvPr id="3075" name="Group 3"/>
          <p:cNvGrpSpPr>
            <a:grpSpLocks/>
          </p:cNvGrpSpPr>
          <p:nvPr/>
        </p:nvGrpSpPr>
        <p:grpSpPr bwMode="auto">
          <a:xfrm>
            <a:off x="228600" y="228600"/>
            <a:ext cx="8593138" cy="6002338"/>
            <a:chOff x="144" y="144"/>
            <a:chExt cx="5413" cy="3781"/>
          </a:xfrm>
        </p:grpSpPr>
        <p:grpSp>
          <p:nvGrpSpPr>
            <p:cNvPr id="3076" name="Group 4"/>
            <p:cNvGrpSpPr>
              <a:grpSpLocks/>
            </p:cNvGrpSpPr>
            <p:nvPr/>
          </p:nvGrpSpPr>
          <p:grpSpPr bwMode="auto">
            <a:xfrm>
              <a:off x="192" y="192"/>
              <a:ext cx="5365" cy="3733"/>
              <a:chOff x="192" y="192"/>
              <a:chExt cx="5365" cy="3733"/>
            </a:xfrm>
          </p:grpSpPr>
          <p:sp>
            <p:nvSpPr>
              <p:cNvPr id="3077" name="Line 5"/>
              <p:cNvSpPr>
                <a:spLocks noChangeShapeType="1"/>
              </p:cNvSpPr>
              <p:nvPr/>
            </p:nvSpPr>
            <p:spPr bwMode="auto">
              <a:xfrm>
                <a:off x="192" y="192"/>
                <a:ext cx="5365" cy="0"/>
              </a:xfrm>
              <a:prstGeom prst="line">
                <a:avLst/>
              </a:prstGeom>
              <a:noFill/>
              <a:ln w="57240" cap="sq">
                <a:solidFill>
                  <a:srgbClr val="333399"/>
                </a:solidFill>
                <a:miter lim="800000"/>
                <a:headEnd/>
                <a:tailEnd/>
              </a:ln>
              <a:effectLst>
                <a:outerShdw dist="107933" dir="2700000" algn="ctr" rotWithShape="0">
                  <a:srgbClr val="808080">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3078" name="Line 6"/>
              <p:cNvSpPr>
                <a:spLocks noChangeShapeType="1"/>
              </p:cNvSpPr>
              <p:nvPr/>
            </p:nvSpPr>
            <p:spPr bwMode="auto">
              <a:xfrm>
                <a:off x="192" y="192"/>
                <a:ext cx="0" cy="3733"/>
              </a:xfrm>
              <a:prstGeom prst="line">
                <a:avLst/>
              </a:prstGeom>
              <a:noFill/>
              <a:ln w="57240" cap="sq">
                <a:solidFill>
                  <a:srgbClr val="333399"/>
                </a:solidFill>
                <a:miter lim="800000"/>
                <a:headEnd/>
                <a:tailEnd/>
              </a:ln>
              <a:effectLst>
                <a:outerShdw dist="107933" dir="2700000" algn="ctr" rotWithShape="0">
                  <a:srgbClr val="808080">
                    <a:alpha val="50027"/>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3079" name="Rectangle 7"/>
            <p:cNvSpPr>
              <a:spLocks noChangeArrowheads="1"/>
            </p:cNvSpPr>
            <p:nvPr/>
          </p:nvSpPr>
          <p:spPr bwMode="auto">
            <a:xfrm>
              <a:off x="144" y="144"/>
              <a:ext cx="133" cy="133"/>
            </a:xfrm>
            <a:prstGeom prst="rect">
              <a:avLst/>
            </a:prstGeom>
            <a:solidFill>
              <a:srgbClr val="333399"/>
            </a:solidFill>
            <a:ln>
              <a:noFill/>
            </a:ln>
            <a:effectLst>
              <a:outerShdw dist="107933" dir="2700000" algn="ctr" rotWithShape="0">
                <a:srgbClr val="808080">
                  <a:alpha val="50027"/>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endParaRPr lang="en-US"/>
            </a:p>
          </p:txBody>
        </p:sp>
      </p:gr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152400" y="228600"/>
            <a:ext cx="8763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en-US" altLang="en-US" sz="1600">
                <a:solidFill>
                  <a:srgbClr val="345A35"/>
                </a:solidFill>
                <a:effectLst>
                  <a:outerShdw blurRad="38100" dist="38100" dir="2700000" algn="tl">
                    <a:srgbClr val="C0C0C0"/>
                  </a:outerShdw>
                </a:effectLst>
              </a:rPr>
              <a:t>Figure 4–18</a:t>
            </a:r>
            <a:r>
              <a:rPr lang="en-US" altLang="en-US" sz="1600" b="1">
                <a:solidFill>
                  <a:srgbClr val="345A35"/>
                </a:solidFill>
                <a:effectLst>
                  <a:outerShdw blurRad="38100" dist="38100" dir="2700000" algn="tl">
                    <a:srgbClr val="C0C0C0"/>
                  </a:outerShdw>
                </a:effectLst>
              </a:rPr>
              <a:t>      Implementation of the SOP expression </a:t>
            </a:r>
            <a:r>
              <a:rPr lang="en-US" altLang="en-US" sz="1600" b="1" i="1">
                <a:solidFill>
                  <a:srgbClr val="345A35"/>
                </a:solidFill>
                <a:effectLst>
                  <a:outerShdw blurRad="38100" dist="38100" dir="2700000" algn="tl">
                    <a:srgbClr val="C0C0C0"/>
                  </a:outerShdw>
                </a:effectLst>
              </a:rPr>
              <a:t>AB</a:t>
            </a:r>
            <a:r>
              <a:rPr lang="en-US" altLang="en-US" sz="1600" b="1">
                <a:solidFill>
                  <a:srgbClr val="345A35"/>
                </a:solidFill>
                <a:effectLst>
                  <a:outerShdw blurRad="38100" dist="38100" dir="2700000" algn="tl">
                    <a:srgbClr val="C0C0C0"/>
                  </a:outerShdw>
                </a:effectLst>
              </a:rPr>
              <a:t> + </a:t>
            </a:r>
            <a:r>
              <a:rPr lang="en-US" altLang="en-US" sz="1600" b="1" i="1">
                <a:solidFill>
                  <a:srgbClr val="345A35"/>
                </a:solidFill>
                <a:effectLst>
                  <a:outerShdw blurRad="38100" dist="38100" dir="2700000" algn="tl">
                    <a:srgbClr val="C0C0C0"/>
                  </a:outerShdw>
                </a:effectLst>
              </a:rPr>
              <a:t>BCD</a:t>
            </a:r>
            <a:r>
              <a:rPr lang="en-US" altLang="en-US" sz="1600" b="1">
                <a:solidFill>
                  <a:srgbClr val="345A35"/>
                </a:solidFill>
                <a:effectLst>
                  <a:outerShdw blurRad="38100" dist="38100" dir="2700000" algn="tl">
                    <a:srgbClr val="C0C0C0"/>
                  </a:outerShdw>
                </a:effectLst>
              </a:rPr>
              <a:t> + </a:t>
            </a:r>
            <a:r>
              <a:rPr lang="en-US" altLang="en-US" sz="1600" b="1" i="1">
                <a:solidFill>
                  <a:srgbClr val="345A35"/>
                </a:solidFill>
                <a:effectLst>
                  <a:outerShdw blurRad="38100" dist="38100" dir="2700000" algn="tl">
                    <a:srgbClr val="C0C0C0"/>
                  </a:outerShdw>
                </a:effectLst>
              </a:rPr>
              <a:t>AC</a:t>
            </a:r>
            <a:r>
              <a:rPr lang="en-US" altLang="en-US" sz="1600" b="1">
                <a:solidFill>
                  <a:srgbClr val="345A35"/>
                </a:solidFill>
                <a:effectLst>
                  <a:outerShdw blurRad="38100" dist="38100" dir="2700000" algn="tl">
                    <a:srgbClr val="C0C0C0"/>
                  </a:outerShdw>
                </a:effectLst>
              </a:rPr>
              <a:t>.</a:t>
            </a:r>
            <a:r>
              <a:rPr lang="en-US" altLang="en-US" sz="700" b="1">
                <a:solidFill>
                  <a:srgbClr val="345A35"/>
                </a:solidFill>
                <a:effectLst>
                  <a:outerShdw blurRad="38100" dist="38100" dir="2700000" algn="tl">
                    <a:srgbClr val="C0C0C0"/>
                  </a:outerShdw>
                </a:effectLst>
              </a:rPr>
              <a:t>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85913"/>
            <a:ext cx="8342313" cy="3686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52400" y="228600"/>
            <a:ext cx="8763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en-US" altLang="en-US" sz="1600">
                <a:solidFill>
                  <a:srgbClr val="345A35"/>
                </a:solidFill>
                <a:effectLst>
                  <a:outerShdw blurRad="38100" dist="38100" dir="2700000" algn="tl">
                    <a:srgbClr val="C0C0C0"/>
                  </a:outerShdw>
                </a:effectLst>
              </a:rPr>
              <a:t>Figure 4–19</a:t>
            </a:r>
            <a:r>
              <a:rPr lang="en-US" altLang="en-US" sz="1600" b="1">
                <a:solidFill>
                  <a:srgbClr val="345A35"/>
                </a:solidFill>
                <a:effectLst>
                  <a:outerShdw blurRad="38100" dist="38100" dir="2700000" algn="tl">
                    <a:srgbClr val="C0C0C0"/>
                  </a:outerShdw>
                </a:effectLst>
              </a:rPr>
              <a:t>     </a:t>
            </a:r>
            <a:br>
              <a:rPr lang="en-US" altLang="en-US" sz="1600" b="1">
                <a:solidFill>
                  <a:srgbClr val="345A35"/>
                </a:solidFill>
                <a:effectLst>
                  <a:outerShdw blurRad="38100" dist="38100" dir="2700000" algn="tl">
                    <a:srgbClr val="C0C0C0"/>
                  </a:outerShdw>
                </a:effectLst>
              </a:rPr>
            </a:br>
            <a:r>
              <a:rPr lang="en-US" altLang="en-US" sz="1600" b="1">
                <a:solidFill>
                  <a:srgbClr val="345A35"/>
                </a:solidFill>
                <a:effectLst>
                  <a:outerShdw blurRad="38100" dist="38100" dir="2700000" algn="tl">
                    <a:srgbClr val="C0C0C0"/>
                  </a:outerShdw>
                </a:effectLst>
              </a:rPr>
              <a:t> This NAND/NAND implementation is equivalent to the AND/OR in Figure 4–18.</a:t>
            </a:r>
            <a:r>
              <a:rPr lang="en-US" altLang="en-US" sz="700" b="1">
                <a:solidFill>
                  <a:srgbClr val="345A35"/>
                </a:solidFill>
                <a:effectLst>
                  <a:outerShdw blurRad="38100" dist="38100" dir="2700000" algn="tl">
                    <a:srgbClr val="C0C0C0"/>
                  </a:outerShdw>
                </a:effectLst>
              </a:rPr>
              <a:t>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63688"/>
            <a:ext cx="8342313" cy="3729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Conversion of a General Expression to SOP Form</a:t>
            </a:r>
          </a:p>
        </p:txBody>
      </p:sp>
      <p:sp>
        <p:nvSpPr>
          <p:cNvPr id="14338" name="Rectangle 2"/>
          <p:cNvSpPr>
            <a:spLocks noChangeArrowheads="1"/>
          </p:cNvSpPr>
          <p:nvPr/>
        </p:nvSpPr>
        <p:spPr bwMode="auto">
          <a:xfrm>
            <a:off x="457200" y="2413000"/>
            <a:ext cx="82296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400">
                <a:latin typeface="Times New Roman" panose="02020603050405020304" pitchFamily="18" charset="0"/>
              </a:rPr>
              <a:t>Any logic expression can be changed into SOP form by applying Boolean algebra techniques.</a:t>
            </a:r>
          </a:p>
          <a:p>
            <a:pPr>
              <a:buClrTx/>
              <a:buFontTx/>
              <a:buNone/>
            </a:pPr>
            <a:r>
              <a:rPr lang="en-US" altLang="en-US" sz="2400">
                <a:latin typeface="Times New Roman" panose="02020603050405020304" pitchFamily="18" charset="0"/>
              </a:rPr>
              <a:t>For example, </a:t>
            </a:r>
          </a:p>
          <a:p>
            <a:pPr>
              <a:buClrTx/>
              <a:buFontTx/>
              <a:buNone/>
            </a:pPr>
            <a:r>
              <a:rPr lang="en-US" altLang="en-US" sz="2400" i="1">
                <a:latin typeface="Times-Italic" charset="0"/>
              </a:rPr>
              <a:t>	A</a:t>
            </a:r>
            <a:r>
              <a:rPr lang="en-US" altLang="en-US" sz="2400">
                <a:latin typeface="Times New Roman" panose="02020603050405020304" pitchFamily="18" charset="0"/>
              </a:rPr>
              <a:t>(</a:t>
            </a:r>
            <a:r>
              <a:rPr lang="en-US" altLang="en-US" sz="2400" i="1">
                <a:latin typeface="Times-Italic" charset="0"/>
              </a:rPr>
              <a:t>B </a:t>
            </a:r>
            <a:r>
              <a:rPr lang="en-US" altLang="en-US" sz="2400">
                <a:latin typeface="PearsonMATH02" charset="0"/>
              </a:rPr>
              <a:t>+ </a:t>
            </a:r>
            <a:r>
              <a:rPr lang="en-US" altLang="en-US" sz="2400" i="1">
                <a:latin typeface="Times-Italic" charset="0"/>
              </a:rPr>
              <a:t>CD</a:t>
            </a:r>
            <a:r>
              <a:rPr lang="en-US" altLang="en-US" sz="2400">
                <a:latin typeface="Times New Roman" panose="02020603050405020304" pitchFamily="18" charset="0"/>
              </a:rPr>
              <a:t>) </a:t>
            </a:r>
          </a:p>
          <a:p>
            <a:pPr>
              <a:buClrTx/>
              <a:buFontTx/>
              <a:buNone/>
            </a:pPr>
            <a:r>
              <a:rPr lang="en-US" altLang="en-US" sz="2400" i="1">
                <a:latin typeface="Times-Italic" charset="0"/>
              </a:rPr>
              <a:t>	</a:t>
            </a:r>
            <a:r>
              <a:rPr lang="en-US" altLang="en-US" sz="2400">
                <a:latin typeface="PearsonMATH08" charset="0"/>
              </a:rPr>
              <a:t>=&gt; </a:t>
            </a:r>
            <a:r>
              <a:rPr lang="en-US" altLang="en-US" sz="2400" i="1">
                <a:latin typeface="Times-Italic" charset="0"/>
              </a:rPr>
              <a:t>AB </a:t>
            </a:r>
            <a:r>
              <a:rPr lang="en-US" altLang="en-US" sz="2400">
                <a:latin typeface="PearsonMATH02" charset="0"/>
              </a:rPr>
              <a:t>+ </a:t>
            </a:r>
            <a:r>
              <a:rPr lang="en-US" altLang="en-US" sz="2400" i="1">
                <a:latin typeface="Times-Italic" charset="0"/>
              </a:rPr>
              <a:t>ACD    //</a:t>
            </a:r>
            <a:r>
              <a:rPr lang="en-US" altLang="en-US" sz="2400">
                <a:latin typeface="Times New Roman" panose="02020603050405020304" pitchFamily="18" charset="0"/>
              </a:rPr>
              <a:t>distributive law:</a:t>
            </a:r>
          </a:p>
          <a:p>
            <a:pPr>
              <a:buClrTx/>
              <a:buFontTx/>
              <a:buNone/>
            </a:pPr>
            <a:endParaRPr lang="en-US" altLang="en-US" sz="2400">
              <a:latin typeface="Times New Roman" panose="02020603050405020304" pitchFamily="18" charset="0"/>
            </a:endParaRP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Example: Conversion of a General Expression to SOP Form</a:t>
            </a:r>
          </a:p>
        </p:txBody>
      </p:sp>
      <p:sp>
        <p:nvSpPr>
          <p:cNvPr id="15362" name="Rectangle 2"/>
          <p:cNvSpPr>
            <a:spLocks noChangeArrowheads="1"/>
          </p:cNvSpPr>
          <p:nvPr/>
        </p:nvSpPr>
        <p:spPr bwMode="auto">
          <a:xfrm>
            <a:off x="457200" y="2417763"/>
            <a:ext cx="8412163" cy="411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400">
                <a:latin typeface="Times New Roman" panose="02020603050405020304" pitchFamily="18" charset="0"/>
              </a:rPr>
              <a:t>(1)</a:t>
            </a:r>
          </a:p>
          <a:p>
            <a:pPr marL="741363" indent="-271463">
              <a:buClrTx/>
              <a:buFontTx/>
              <a:buNone/>
            </a:pPr>
            <a:r>
              <a:rPr lang="en-US" altLang="en-US" sz="2400">
                <a:latin typeface="Times New Roman" panose="02020603050405020304" pitchFamily="18" charset="0"/>
              </a:rPr>
              <a:t>   (A + B)(B + C + D) </a:t>
            </a:r>
          </a:p>
          <a:p>
            <a:pPr marL="741363" indent="-271463">
              <a:buClrTx/>
              <a:buFontTx/>
              <a:buNone/>
            </a:pPr>
            <a:r>
              <a:rPr lang="en-US" altLang="en-US" sz="2400">
                <a:latin typeface="Times New Roman" panose="02020603050405020304" pitchFamily="18" charset="0"/>
              </a:rPr>
              <a:t>= AB + AC + AD + BB + BC + BD</a:t>
            </a:r>
          </a:p>
          <a:p>
            <a:pPr>
              <a:buClrTx/>
              <a:buFontTx/>
              <a:buNone/>
            </a:pPr>
            <a:endParaRPr lang="en-US" altLang="en-US" sz="2400">
              <a:latin typeface="Times New Roman" panose="02020603050405020304" pitchFamily="18" charset="0"/>
            </a:endParaRPr>
          </a:p>
          <a:p>
            <a:pPr>
              <a:buClrTx/>
              <a:buFontTx/>
              <a:buNone/>
            </a:pPr>
            <a:endParaRPr lang="en-US" altLang="en-US" sz="2400">
              <a:latin typeface="Times New Roman" panose="02020603050405020304" pitchFamily="18" charset="0"/>
            </a:endParaRPr>
          </a:p>
          <a:p>
            <a:pPr>
              <a:buClrTx/>
              <a:buFontTx/>
              <a:buNone/>
            </a:pPr>
            <a:r>
              <a:rPr lang="en-US" altLang="en-US" sz="2400">
                <a:latin typeface="Times New Roman" panose="02020603050405020304" pitchFamily="18" charset="0"/>
              </a:rPr>
              <a:t>(2)</a:t>
            </a:r>
          </a:p>
          <a:p>
            <a:pPr>
              <a:buClrTx/>
              <a:buFontTx/>
              <a:buNone/>
            </a:pPr>
            <a:r>
              <a:rPr lang="en-US" altLang="en-US" sz="2400">
                <a:latin typeface="Times New Roman" panose="02020603050405020304" pitchFamily="18" charset="0"/>
              </a:rPr>
              <a:t>	  (A + B)+C</a:t>
            </a:r>
          </a:p>
          <a:p>
            <a:pPr>
              <a:buClrTx/>
              <a:buFontTx/>
              <a:buNone/>
            </a:pPr>
            <a:r>
              <a:rPr lang="en-US" altLang="en-US" sz="2400">
                <a:latin typeface="Times New Roman" panose="02020603050405020304" pitchFamily="18" charset="0"/>
              </a:rPr>
              <a:t> </a:t>
            </a:r>
          </a:p>
          <a:p>
            <a:pPr>
              <a:buClrTx/>
              <a:buFontTx/>
              <a:buNone/>
            </a:pPr>
            <a:r>
              <a:rPr lang="en-US" altLang="en-US" sz="2400">
                <a:latin typeface="Times New Roman" panose="02020603050405020304" pitchFamily="18" charset="0"/>
              </a:rPr>
              <a:t>	=(A + B)C</a:t>
            </a:r>
          </a:p>
          <a:p>
            <a:pPr>
              <a:buClrTx/>
              <a:buFontTx/>
              <a:buNone/>
            </a:pPr>
            <a:r>
              <a:rPr lang="en-US" altLang="en-US" sz="2400">
                <a:latin typeface="Times New Roman" panose="02020603050405020304" pitchFamily="18" charset="0"/>
              </a:rPr>
              <a:t>	=(A + B)C</a:t>
            </a:r>
          </a:p>
          <a:p>
            <a:pPr>
              <a:buClrTx/>
              <a:buFontTx/>
              <a:buNone/>
            </a:pPr>
            <a:r>
              <a:rPr lang="en-US" altLang="en-US" sz="2400">
                <a:latin typeface="Times New Roman" panose="02020603050405020304" pitchFamily="18" charset="0"/>
              </a:rPr>
              <a:t>	=AC+BC</a:t>
            </a:r>
          </a:p>
        </p:txBody>
      </p:sp>
      <p:sp>
        <p:nvSpPr>
          <p:cNvPr id="15363" name="Freeform 3"/>
          <p:cNvSpPr>
            <a:spLocks noChangeArrowheads="1"/>
          </p:cNvSpPr>
          <p:nvPr/>
        </p:nvSpPr>
        <p:spPr bwMode="auto">
          <a:xfrm>
            <a:off x="1244600" y="4627563"/>
            <a:ext cx="1133475"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4" name="Freeform 4"/>
          <p:cNvSpPr>
            <a:spLocks noChangeArrowheads="1"/>
          </p:cNvSpPr>
          <p:nvPr/>
        </p:nvSpPr>
        <p:spPr bwMode="auto">
          <a:xfrm>
            <a:off x="1244600" y="5383213"/>
            <a:ext cx="731838" cy="1587"/>
          </a:xfrm>
          <a:custGeom>
            <a:avLst/>
            <a:gdLst>
              <a:gd name="T0" fmla="*/ 0 w 2034"/>
              <a:gd name="T1" fmla="*/ 0 h 6"/>
              <a:gd name="T2" fmla="*/ 2033 w 2034"/>
              <a:gd name="T3" fmla="*/ 5 h 6"/>
            </a:gdLst>
            <a:ahLst/>
            <a:cxnLst>
              <a:cxn ang="0">
                <a:pos x="T0" y="T1"/>
              </a:cxn>
              <a:cxn ang="0">
                <a:pos x="T2" y="T3"/>
              </a:cxn>
            </a:cxnLst>
            <a:rect l="0" t="0" r="r" b="b"/>
            <a:pathLst>
              <a:path w="2034" h="6">
                <a:moveTo>
                  <a:pt x="0" y="0"/>
                </a:moveTo>
                <a:lnTo>
                  <a:pt x="2033"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5" name="Freeform 5"/>
          <p:cNvSpPr>
            <a:spLocks noChangeArrowheads="1"/>
          </p:cNvSpPr>
          <p:nvPr/>
        </p:nvSpPr>
        <p:spPr bwMode="auto">
          <a:xfrm>
            <a:off x="1281113" y="5275263"/>
            <a:ext cx="6397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6" name="Freeform 6"/>
          <p:cNvSpPr>
            <a:spLocks noChangeArrowheads="1"/>
          </p:cNvSpPr>
          <p:nvPr/>
        </p:nvSpPr>
        <p:spPr bwMode="auto">
          <a:xfrm>
            <a:off x="1244600" y="4699000"/>
            <a:ext cx="711200"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7" name="Freeform 7"/>
          <p:cNvSpPr>
            <a:spLocks noChangeArrowheads="1"/>
          </p:cNvSpPr>
          <p:nvPr/>
        </p:nvSpPr>
        <p:spPr bwMode="auto">
          <a:xfrm>
            <a:off x="1244600" y="4627563"/>
            <a:ext cx="1133475"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8" name="Freeform 8"/>
          <p:cNvSpPr>
            <a:spLocks noChangeArrowheads="1"/>
          </p:cNvSpPr>
          <p:nvPr/>
        </p:nvSpPr>
        <p:spPr bwMode="auto">
          <a:xfrm>
            <a:off x="2144713" y="5346700"/>
            <a:ext cx="369887"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9" name="Freeform 9"/>
          <p:cNvSpPr>
            <a:spLocks noChangeArrowheads="1"/>
          </p:cNvSpPr>
          <p:nvPr/>
        </p:nvSpPr>
        <p:spPr bwMode="auto">
          <a:xfrm>
            <a:off x="2144713" y="5815013"/>
            <a:ext cx="369887"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0" name="Freeform 10"/>
          <p:cNvSpPr>
            <a:spLocks noChangeArrowheads="1"/>
          </p:cNvSpPr>
          <p:nvPr/>
        </p:nvSpPr>
        <p:spPr bwMode="auto">
          <a:xfrm>
            <a:off x="2000250" y="6175375"/>
            <a:ext cx="369888"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p:cover dir="rd"/>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iterate type="lt">
                                    <p:tmPct val="10000"/>
                                  </p:iterate>
                                  <p:childTnLst>
                                    <p:set>
                                      <p:cBhvr additive="repl">
                                        <p:cTn id="6"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53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153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15362">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0"/>
                                          </p:stCondLst>
                                        </p:cTn>
                                        <p:tgtEl>
                                          <p:spTgt spid="15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The Standard SOP Form</a:t>
            </a:r>
          </a:p>
        </p:txBody>
      </p:sp>
      <p:sp>
        <p:nvSpPr>
          <p:cNvPr id="16386" name="Rectangle 2"/>
          <p:cNvSpPr>
            <a:spLocks noChangeArrowheads="1"/>
          </p:cNvSpPr>
          <p:nvPr/>
        </p:nvSpPr>
        <p:spPr bwMode="auto">
          <a:xfrm>
            <a:off x="457200" y="2413000"/>
            <a:ext cx="8412163"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400">
                <a:latin typeface="Times New Roman" panose="02020603050405020304" pitchFamily="18" charset="0"/>
              </a:rPr>
              <a:t>A </a:t>
            </a:r>
            <a:r>
              <a:rPr lang="en-US" altLang="en-US" sz="2400" i="1">
                <a:latin typeface="Times New Roman" panose="02020603050405020304" pitchFamily="18" charset="0"/>
              </a:rPr>
              <a:t>standard SOP expression </a:t>
            </a:r>
            <a:r>
              <a:rPr lang="en-US" altLang="en-US" sz="2400">
                <a:latin typeface="Times New Roman" panose="02020603050405020304" pitchFamily="18" charset="0"/>
              </a:rPr>
              <a:t>is one in which all the variables in the domain appear in each product term in the expression. For example, </a:t>
            </a:r>
          </a:p>
          <a:p>
            <a:pPr algn="ctr">
              <a:buClrTx/>
              <a:buFontTx/>
              <a:buNone/>
            </a:pPr>
            <a:r>
              <a:rPr lang="en-US" altLang="en-US" sz="2400">
                <a:latin typeface="Times New Roman" panose="02020603050405020304" pitchFamily="18" charset="0"/>
              </a:rPr>
              <a:t>	ABCD + A BCD + ABC D</a:t>
            </a:r>
          </a:p>
          <a:p>
            <a:pPr>
              <a:buClrTx/>
              <a:buFontTx/>
              <a:buNone/>
            </a:pPr>
            <a:endParaRPr lang="en-US" altLang="en-US" sz="2400">
              <a:latin typeface="Times New Roman" panose="02020603050405020304" pitchFamily="18" charset="0"/>
            </a:endParaRP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Converting Product Terms to Standard SOP</a:t>
            </a:r>
          </a:p>
        </p:txBody>
      </p:sp>
      <p:sp>
        <p:nvSpPr>
          <p:cNvPr id="17410" name="Rectangle 2"/>
          <p:cNvSpPr>
            <a:spLocks noChangeArrowheads="1"/>
          </p:cNvSpPr>
          <p:nvPr/>
        </p:nvSpPr>
        <p:spPr bwMode="auto">
          <a:xfrm>
            <a:off x="549275" y="1371600"/>
            <a:ext cx="8412163" cy="448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400">
                <a:latin typeface="Times New Roman" panose="02020603050405020304" pitchFamily="18" charset="0"/>
              </a:rPr>
              <a:t>A nonstandard SOP expression is converted into standard form using Boolean algebra rule 6 </a:t>
            </a:r>
          </a:p>
          <a:p>
            <a:pPr algn="ctr">
              <a:buClrTx/>
              <a:buFontTx/>
              <a:buNone/>
            </a:pPr>
            <a:r>
              <a:rPr lang="en-US" altLang="en-US" sz="2400">
                <a:latin typeface="Times New Roman" panose="02020603050405020304" pitchFamily="18" charset="0"/>
              </a:rPr>
              <a:t>A + </a:t>
            </a:r>
            <a:r>
              <a:rPr lang="en-US" altLang="en-US" sz="2200">
                <a:latin typeface="Times New Roman" panose="02020603050405020304" pitchFamily="18" charset="0"/>
              </a:rPr>
              <a:t>A</a:t>
            </a:r>
            <a:r>
              <a:rPr lang="en-US" altLang="en-US" sz="2400">
                <a:latin typeface="Times New Roman" panose="02020603050405020304" pitchFamily="18" charset="0"/>
              </a:rPr>
              <a:t> = 1</a:t>
            </a:r>
          </a:p>
          <a:p>
            <a:pPr algn="just">
              <a:buClrTx/>
              <a:buFontTx/>
              <a:buNone/>
            </a:pPr>
            <a:r>
              <a:rPr lang="en-US" altLang="en-US" sz="2400" b="1">
                <a:latin typeface="Times New Roman" panose="02020603050405020304" pitchFamily="18" charset="0"/>
              </a:rPr>
              <a:t>Step 1:</a:t>
            </a:r>
            <a:r>
              <a:rPr lang="en-US" altLang="en-US" sz="2400">
                <a:latin typeface="Times New Roman" panose="02020603050405020304" pitchFamily="18" charset="0"/>
              </a:rPr>
              <a:t> Multiply each nonstandard product term by a term made up of the sum of a missing variable and its complement. This results in two product terms. </a:t>
            </a:r>
          </a:p>
          <a:p>
            <a:pPr>
              <a:buClrTx/>
              <a:buFontTx/>
              <a:buNone/>
            </a:pPr>
            <a:r>
              <a:rPr lang="en-US" altLang="en-US" sz="2400" b="1">
                <a:latin typeface="Times New Roman" panose="02020603050405020304" pitchFamily="18" charset="0"/>
              </a:rPr>
              <a:t>Step 2:</a:t>
            </a:r>
            <a:r>
              <a:rPr lang="en-US" altLang="en-US" sz="2400">
                <a:latin typeface="Times New Roman" panose="02020603050405020304" pitchFamily="18" charset="0"/>
              </a:rPr>
              <a:t>Repeat Step 1 until all resulting product terms contain all variables in the domain in either complemented or uncomplemented form. </a:t>
            </a:r>
          </a:p>
          <a:p>
            <a:pPr>
              <a:buClrTx/>
              <a:buFontTx/>
              <a:buNone/>
            </a:pPr>
            <a:r>
              <a:rPr lang="en-US" altLang="en-US" sz="2400">
                <a:latin typeface="Times New Roman" panose="02020603050405020304" pitchFamily="18" charset="0"/>
              </a:rPr>
              <a:t>In converting a product term to standard form, the number of product terms is doubled for each missing variable.</a:t>
            </a:r>
          </a:p>
          <a:p>
            <a:pPr>
              <a:buClrTx/>
              <a:buFontTx/>
              <a:buNone/>
            </a:pPr>
            <a:endParaRPr lang="en-US" altLang="en-US" sz="2400">
              <a:latin typeface="Times New Roman" panose="02020603050405020304" pitchFamily="18" charset="0"/>
            </a:endParaRPr>
          </a:p>
        </p:txBody>
      </p:sp>
      <p:sp>
        <p:nvSpPr>
          <p:cNvPr id="17411" name="Freeform 3"/>
          <p:cNvSpPr>
            <a:spLocks noChangeArrowheads="1"/>
          </p:cNvSpPr>
          <p:nvPr/>
        </p:nvSpPr>
        <p:spPr bwMode="auto">
          <a:xfrm>
            <a:off x="4592638" y="2214563"/>
            <a:ext cx="369887"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EXAMPLE: Converting Product Terms to Standard SOP</a:t>
            </a:r>
          </a:p>
        </p:txBody>
      </p:sp>
      <p:sp>
        <p:nvSpPr>
          <p:cNvPr id="18434" name="Rectangle 2"/>
          <p:cNvSpPr>
            <a:spLocks noChangeArrowheads="1"/>
          </p:cNvSpPr>
          <p:nvPr/>
        </p:nvSpPr>
        <p:spPr bwMode="auto">
          <a:xfrm>
            <a:off x="44450" y="944563"/>
            <a:ext cx="9085263" cy="567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endParaRPr lang="en-US" altLang="en-US">
              <a:latin typeface="Times New Roman" panose="02020603050405020304" pitchFamily="18" charset="0"/>
            </a:endParaRPr>
          </a:p>
          <a:p>
            <a:pPr>
              <a:buClrTx/>
              <a:buFontTx/>
              <a:buNone/>
            </a:pPr>
            <a:r>
              <a:rPr lang="en-US" altLang="en-US" sz="2200">
                <a:latin typeface="Times New Roman" panose="02020603050405020304" pitchFamily="18" charset="0"/>
              </a:rPr>
              <a:t>Domain of this SOP expression is A, B, C, D</a:t>
            </a:r>
          </a:p>
          <a:p>
            <a:pPr>
              <a:buClrTx/>
              <a:buFontTx/>
              <a:buNone/>
            </a:pPr>
            <a:r>
              <a:rPr lang="en-US" altLang="en-US" sz="2200" b="1">
                <a:latin typeface="Times New Roman" panose="02020603050405020304" pitchFamily="18" charset="0"/>
              </a:rPr>
              <a:t>Take one term at a time. </a:t>
            </a:r>
            <a:r>
              <a:rPr lang="en-US" altLang="en-US" sz="2200">
                <a:latin typeface="Times New Roman" panose="02020603050405020304" pitchFamily="18" charset="0"/>
              </a:rPr>
              <a:t>The first term, A</a:t>
            </a:r>
            <a:r>
              <a:rPr lang="en-US" altLang="en-US" sz="2400">
                <a:latin typeface="Times New Roman" panose="02020603050405020304" pitchFamily="18" charset="0"/>
              </a:rPr>
              <a:t>B</a:t>
            </a:r>
            <a:r>
              <a:rPr lang="en-US" altLang="en-US" sz="2200">
                <a:latin typeface="Times New Roman" panose="02020603050405020304" pitchFamily="18" charset="0"/>
              </a:rPr>
              <a:t>C, is missing variable D or </a:t>
            </a:r>
            <a:r>
              <a:rPr lang="en-US" altLang="en-US" sz="2400">
                <a:latin typeface="Times New Roman" panose="02020603050405020304" pitchFamily="18" charset="0"/>
              </a:rPr>
              <a:t>D</a:t>
            </a:r>
            <a:r>
              <a:rPr lang="en-US" altLang="en-US" sz="2200">
                <a:latin typeface="Times New Roman" panose="02020603050405020304" pitchFamily="18" charset="0"/>
              </a:rPr>
              <a:t>, so multiply the first term by D + </a:t>
            </a:r>
            <a:r>
              <a:rPr lang="en-US" altLang="en-US" sz="2400">
                <a:latin typeface="Times New Roman" panose="02020603050405020304" pitchFamily="18" charset="0"/>
              </a:rPr>
              <a:t>D</a:t>
            </a:r>
            <a:r>
              <a:rPr lang="en-US" altLang="en-US" sz="2200">
                <a:latin typeface="Times New Roman" panose="02020603050405020304" pitchFamily="18" charset="0"/>
              </a:rPr>
              <a:t> as follows:</a:t>
            </a:r>
          </a:p>
          <a:p>
            <a:pPr algn="ctr">
              <a:buClrTx/>
              <a:buFontTx/>
              <a:buNone/>
            </a:pPr>
            <a:r>
              <a:rPr lang="en-US" altLang="en-US" sz="2200">
                <a:latin typeface="Times New Roman" panose="02020603050405020304" pitchFamily="18" charset="0"/>
              </a:rPr>
              <a:t>A</a:t>
            </a:r>
            <a:r>
              <a:rPr lang="en-US" altLang="en-US" sz="2400">
                <a:latin typeface="Times New Roman" panose="02020603050405020304" pitchFamily="18" charset="0"/>
              </a:rPr>
              <a:t>B</a:t>
            </a:r>
            <a:r>
              <a:rPr lang="en-US" altLang="en-US" sz="2200">
                <a:latin typeface="Times New Roman" panose="02020603050405020304" pitchFamily="18" charset="0"/>
              </a:rPr>
              <a:t>C = A</a:t>
            </a:r>
            <a:r>
              <a:rPr lang="en-US" altLang="en-US" sz="2400">
                <a:latin typeface="Times New Roman" panose="02020603050405020304" pitchFamily="18" charset="0"/>
              </a:rPr>
              <a:t>B</a:t>
            </a:r>
            <a:r>
              <a:rPr lang="en-US" altLang="en-US" sz="2200">
                <a:latin typeface="Times New Roman" panose="02020603050405020304" pitchFamily="18" charset="0"/>
              </a:rPr>
              <a:t>C(D + </a:t>
            </a:r>
            <a:r>
              <a:rPr lang="en-US" altLang="en-US" sz="2400">
                <a:latin typeface="Times New Roman" panose="02020603050405020304" pitchFamily="18" charset="0"/>
              </a:rPr>
              <a:t>D</a:t>
            </a:r>
            <a:r>
              <a:rPr lang="en-US" altLang="en-US" sz="2200">
                <a:latin typeface="Times New Roman" panose="02020603050405020304" pitchFamily="18" charset="0"/>
              </a:rPr>
              <a:t>) = A</a:t>
            </a:r>
            <a:r>
              <a:rPr lang="en-US" altLang="en-US" sz="2400">
                <a:latin typeface="Times New Roman" panose="02020603050405020304" pitchFamily="18" charset="0"/>
              </a:rPr>
              <a:t>B</a:t>
            </a:r>
            <a:r>
              <a:rPr lang="en-US" altLang="en-US" sz="2200">
                <a:latin typeface="Times New Roman" panose="02020603050405020304" pitchFamily="18" charset="0"/>
              </a:rPr>
              <a:t>C</a:t>
            </a:r>
            <a:r>
              <a:rPr lang="en-US" altLang="en-US" sz="2400">
                <a:latin typeface="Times New Roman" panose="02020603050405020304" pitchFamily="18" charset="0"/>
              </a:rPr>
              <a:t>D</a:t>
            </a:r>
            <a:r>
              <a:rPr lang="en-US" altLang="en-US" sz="2200">
                <a:latin typeface="Times New Roman" panose="02020603050405020304" pitchFamily="18" charset="0"/>
              </a:rPr>
              <a:t> + A</a:t>
            </a:r>
            <a:r>
              <a:rPr lang="en-US" altLang="en-US" sz="2400">
                <a:latin typeface="Times New Roman" panose="02020603050405020304" pitchFamily="18" charset="0"/>
              </a:rPr>
              <a:t>B</a:t>
            </a:r>
            <a:r>
              <a:rPr lang="en-US" altLang="en-US" sz="2200">
                <a:latin typeface="Times New Roman" panose="02020603050405020304" pitchFamily="18" charset="0"/>
              </a:rPr>
              <a:t>C</a:t>
            </a:r>
            <a:r>
              <a:rPr lang="en-US" altLang="en-US" sz="2400">
                <a:latin typeface="Times New Roman" panose="02020603050405020304" pitchFamily="18" charset="0"/>
              </a:rPr>
              <a:t>D</a:t>
            </a:r>
          </a:p>
          <a:p>
            <a:pPr>
              <a:buClrTx/>
              <a:buFontTx/>
              <a:buNone/>
            </a:pPr>
            <a:r>
              <a:rPr lang="en-US" altLang="en-US" sz="2200">
                <a:latin typeface="Times New Roman" panose="02020603050405020304" pitchFamily="18" charset="0"/>
              </a:rPr>
              <a:t>The second term,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 is missing variables C or </a:t>
            </a:r>
            <a:r>
              <a:rPr lang="en-US" altLang="en-US" sz="2400">
                <a:latin typeface="Times New Roman" panose="02020603050405020304" pitchFamily="18" charset="0"/>
              </a:rPr>
              <a:t>C</a:t>
            </a:r>
            <a:r>
              <a:rPr lang="en-US" altLang="en-US" sz="2200">
                <a:latin typeface="Times New Roman" panose="02020603050405020304" pitchFamily="18" charset="0"/>
              </a:rPr>
              <a:t> and D or </a:t>
            </a:r>
            <a:r>
              <a:rPr lang="en-US" altLang="en-US" sz="2400">
                <a:latin typeface="Times New Roman" panose="02020603050405020304" pitchFamily="18" charset="0"/>
              </a:rPr>
              <a:t>D</a:t>
            </a:r>
            <a:r>
              <a:rPr lang="en-US" altLang="en-US" sz="2200">
                <a:latin typeface="Times New Roman" panose="02020603050405020304" pitchFamily="18" charset="0"/>
              </a:rPr>
              <a:t>, so </a:t>
            </a:r>
          </a:p>
          <a:p>
            <a:pPr>
              <a:buClrTx/>
              <a:buFontTx/>
              <a:buNone/>
            </a:pPr>
            <a:r>
              <a:rPr lang="en-US" altLang="en-US" sz="2200">
                <a:latin typeface="Times New Roman" panose="02020603050405020304" pitchFamily="18" charset="0"/>
              </a:rPr>
              <a:t>	first multiply the second term by </a:t>
            </a:r>
            <a:r>
              <a:rPr lang="en-US" altLang="en-US" sz="2400">
                <a:latin typeface="Times New Roman" panose="02020603050405020304" pitchFamily="18" charset="0"/>
              </a:rPr>
              <a:t>C</a:t>
            </a:r>
            <a:r>
              <a:rPr lang="en-US" altLang="en-US" sz="2200">
                <a:latin typeface="Times New Roman" panose="02020603050405020304" pitchFamily="18" charset="0"/>
              </a:rPr>
              <a:t> + </a:t>
            </a:r>
            <a:r>
              <a:rPr lang="en-US" altLang="en-US" sz="2400">
                <a:latin typeface="Times New Roman" panose="02020603050405020304" pitchFamily="18" charset="0"/>
              </a:rPr>
              <a:t>C</a:t>
            </a:r>
            <a:r>
              <a:rPr lang="en-US" altLang="en-US" sz="2200">
                <a:latin typeface="Times New Roman" panose="02020603050405020304" pitchFamily="18" charset="0"/>
              </a:rPr>
              <a:t> as follows:</a:t>
            </a:r>
          </a:p>
          <a:p>
            <a:pPr algn="ctr">
              <a:buClrTx/>
              <a:buFontTx/>
              <a:buNone/>
            </a:pP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(C + </a:t>
            </a:r>
            <a:r>
              <a:rPr lang="en-US" altLang="en-US" sz="2400">
                <a:latin typeface="Times New Roman" panose="02020603050405020304" pitchFamily="18" charset="0"/>
              </a:rPr>
              <a:t>C</a:t>
            </a:r>
            <a:r>
              <a:rPr lang="en-US" altLang="en-US" sz="2200">
                <a:latin typeface="Times New Roman" panose="02020603050405020304" pitchFamily="18" charset="0"/>
              </a:rPr>
              <a:t>)=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C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 </a:t>
            </a:r>
            <a:r>
              <a:rPr lang="en-US" altLang="en-US" sz="2400">
                <a:latin typeface="Times New Roman" panose="02020603050405020304" pitchFamily="18" charset="0"/>
              </a:rPr>
              <a:t>C</a:t>
            </a:r>
          </a:p>
          <a:p>
            <a:pPr>
              <a:buClrTx/>
              <a:buFontTx/>
              <a:buNone/>
            </a:pPr>
            <a:r>
              <a:rPr lang="en-US" altLang="en-US" sz="2200">
                <a:latin typeface="Times New Roman" panose="02020603050405020304" pitchFamily="18" charset="0"/>
              </a:rPr>
              <a:t>The two resulting terms are missing variable D or D, so multiply both terms by D + D as follows:</a:t>
            </a:r>
          </a:p>
          <a:p>
            <a:pPr>
              <a:buClrTx/>
              <a:buFontTx/>
              <a:buNone/>
            </a:pP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C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 </a:t>
            </a:r>
            <a:r>
              <a:rPr lang="en-US" altLang="en-US" sz="2400">
                <a:latin typeface="Times New Roman" panose="02020603050405020304" pitchFamily="18" charset="0"/>
              </a:rPr>
              <a:t>C</a:t>
            </a:r>
            <a:r>
              <a:rPr lang="en-US" altLang="en-US" sz="2200">
                <a:latin typeface="Times New Roman" panose="02020603050405020304" pitchFamily="18" charset="0"/>
              </a:rPr>
              <a:t>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C(D + </a:t>
            </a:r>
            <a:r>
              <a:rPr lang="en-US" altLang="en-US" sz="2400">
                <a:latin typeface="Times New Roman" panose="02020603050405020304" pitchFamily="18" charset="0"/>
              </a:rPr>
              <a:t>D</a:t>
            </a:r>
            <a:r>
              <a:rPr lang="en-US" altLang="en-US" sz="2200">
                <a:latin typeface="Times New Roman" panose="02020603050405020304" pitchFamily="18" charset="0"/>
              </a:rPr>
              <a:t>)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 </a:t>
            </a:r>
            <a:r>
              <a:rPr lang="en-US" altLang="en-US" sz="2400">
                <a:latin typeface="Times New Roman" panose="02020603050405020304" pitchFamily="18" charset="0"/>
              </a:rPr>
              <a:t>C</a:t>
            </a:r>
            <a:r>
              <a:rPr lang="en-US" altLang="en-US" sz="2200">
                <a:latin typeface="Times New Roman" panose="02020603050405020304" pitchFamily="18" charset="0"/>
              </a:rPr>
              <a:t>(D + </a:t>
            </a:r>
            <a:r>
              <a:rPr lang="en-US" altLang="en-US" sz="2400">
                <a:latin typeface="Times New Roman" panose="02020603050405020304" pitchFamily="18" charset="0"/>
              </a:rPr>
              <a:t>D</a:t>
            </a:r>
            <a:r>
              <a:rPr lang="en-US" altLang="en-US" sz="2200">
                <a:latin typeface="Times New Roman" panose="02020603050405020304" pitchFamily="18" charset="0"/>
              </a:rPr>
              <a:t>)</a:t>
            </a:r>
          </a:p>
          <a:p>
            <a:pPr>
              <a:buClrTx/>
              <a:buFontTx/>
              <a:buNone/>
            </a:pPr>
            <a:r>
              <a:rPr lang="en-US" altLang="en-US" sz="2200">
                <a:latin typeface="Times New Roman" panose="02020603050405020304" pitchFamily="18" charset="0"/>
              </a:rPr>
              <a:t>=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CD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C</a:t>
            </a:r>
            <a:r>
              <a:rPr lang="en-US" altLang="en-US" sz="2400">
                <a:latin typeface="Times New Roman" panose="02020603050405020304" pitchFamily="18" charset="0"/>
              </a:rPr>
              <a:t>D</a:t>
            </a:r>
            <a:r>
              <a:rPr lang="en-US" altLang="en-US" sz="2200">
                <a:latin typeface="Times New Roman" panose="02020603050405020304" pitchFamily="18" charset="0"/>
              </a:rPr>
              <a:t>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 </a:t>
            </a:r>
            <a:r>
              <a:rPr lang="en-US" altLang="en-US" sz="2400">
                <a:latin typeface="Times New Roman" panose="02020603050405020304" pitchFamily="18" charset="0"/>
              </a:rPr>
              <a:t>C</a:t>
            </a:r>
            <a:r>
              <a:rPr lang="en-US" altLang="en-US" sz="2200">
                <a:latin typeface="Times New Roman" panose="02020603050405020304" pitchFamily="18" charset="0"/>
              </a:rPr>
              <a:t> </a:t>
            </a:r>
            <a:r>
              <a:rPr lang="en-US" altLang="en-US" sz="2400">
                <a:latin typeface="Times New Roman" panose="02020603050405020304" pitchFamily="18" charset="0"/>
              </a:rPr>
              <a:t>D</a:t>
            </a:r>
            <a:r>
              <a:rPr lang="en-US" altLang="en-US" sz="2200">
                <a:latin typeface="Times New Roman" panose="02020603050405020304" pitchFamily="18" charset="0"/>
              </a:rPr>
              <a:t>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 </a:t>
            </a:r>
            <a:r>
              <a:rPr lang="en-US" altLang="en-US" sz="2400">
                <a:latin typeface="Times New Roman" panose="02020603050405020304" pitchFamily="18" charset="0"/>
              </a:rPr>
              <a:t>C</a:t>
            </a:r>
            <a:r>
              <a:rPr lang="en-US" altLang="en-US" sz="2200">
                <a:latin typeface="Times New Roman" panose="02020603050405020304" pitchFamily="18" charset="0"/>
              </a:rPr>
              <a:t> </a:t>
            </a:r>
            <a:r>
              <a:rPr lang="en-US" altLang="en-US" sz="2400">
                <a:latin typeface="Times New Roman" panose="02020603050405020304" pitchFamily="18" charset="0"/>
              </a:rPr>
              <a:t>D</a:t>
            </a:r>
          </a:p>
          <a:p>
            <a:pPr>
              <a:buClrTx/>
              <a:buFontTx/>
              <a:buNone/>
            </a:pPr>
            <a:r>
              <a:rPr lang="en-US" altLang="en-US" sz="2200">
                <a:latin typeface="Times New Roman" panose="02020603050405020304" pitchFamily="18" charset="0"/>
              </a:rPr>
              <a:t>In this case, four standard product terms are the result.</a:t>
            </a:r>
          </a:p>
          <a:p>
            <a:pPr algn="ctr">
              <a:buClrTx/>
              <a:buFontTx/>
              <a:buNone/>
            </a:pPr>
            <a:r>
              <a:rPr lang="en-US" altLang="en-US" sz="2200">
                <a:latin typeface="Times New Roman" panose="02020603050405020304" pitchFamily="18" charset="0"/>
              </a:rPr>
              <a:t>The third term, ABCD, is already in standard form. The complete standard SOP form  is as follows:</a:t>
            </a:r>
          </a:p>
          <a:p>
            <a:pPr algn="ctr">
              <a:buClrTx/>
              <a:buFontTx/>
              <a:buNone/>
            </a:pPr>
            <a:r>
              <a:rPr lang="en-US" altLang="en-US" sz="2200">
                <a:latin typeface="Times New Roman" panose="02020603050405020304" pitchFamily="18" charset="0"/>
              </a:rPr>
              <a:t>A</a:t>
            </a:r>
            <a:r>
              <a:rPr lang="en-US" altLang="en-US" sz="2400">
                <a:latin typeface="Times New Roman" panose="02020603050405020304" pitchFamily="18" charset="0"/>
              </a:rPr>
              <a:t>B</a:t>
            </a:r>
            <a:r>
              <a:rPr lang="en-US" altLang="en-US" sz="2200">
                <a:latin typeface="Times New Roman" panose="02020603050405020304" pitchFamily="18" charset="0"/>
              </a:rPr>
              <a:t>C</a:t>
            </a:r>
            <a:r>
              <a:rPr lang="en-US" altLang="en-US" sz="2400">
                <a:latin typeface="Times New Roman" panose="02020603050405020304" pitchFamily="18" charset="0"/>
              </a:rPr>
              <a:t>D</a:t>
            </a:r>
            <a:r>
              <a:rPr lang="en-US" altLang="en-US" sz="2200">
                <a:latin typeface="Times New Roman" panose="02020603050405020304" pitchFamily="18" charset="0"/>
              </a:rPr>
              <a:t> + A</a:t>
            </a:r>
            <a:r>
              <a:rPr lang="en-US" altLang="en-US" sz="2400">
                <a:latin typeface="Times New Roman" panose="02020603050405020304" pitchFamily="18" charset="0"/>
              </a:rPr>
              <a:t>B</a:t>
            </a:r>
            <a:r>
              <a:rPr lang="en-US" altLang="en-US" sz="2200">
                <a:latin typeface="Times New Roman" panose="02020603050405020304" pitchFamily="18" charset="0"/>
              </a:rPr>
              <a:t>C</a:t>
            </a:r>
            <a:r>
              <a:rPr lang="en-US" altLang="en-US" sz="2400">
                <a:latin typeface="Times New Roman" panose="02020603050405020304" pitchFamily="18" charset="0"/>
              </a:rPr>
              <a:t>D+ 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CD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C</a:t>
            </a:r>
            <a:r>
              <a:rPr lang="en-US" altLang="en-US" sz="2400">
                <a:latin typeface="Times New Roman" panose="02020603050405020304" pitchFamily="18" charset="0"/>
              </a:rPr>
              <a:t>D</a:t>
            </a:r>
            <a:r>
              <a:rPr lang="en-US" altLang="en-US" sz="2200">
                <a:latin typeface="Times New Roman" panose="02020603050405020304" pitchFamily="18" charset="0"/>
              </a:rPr>
              <a:t>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 </a:t>
            </a:r>
            <a:r>
              <a:rPr lang="en-US" altLang="en-US" sz="2400">
                <a:latin typeface="Times New Roman" panose="02020603050405020304" pitchFamily="18" charset="0"/>
              </a:rPr>
              <a:t>C</a:t>
            </a:r>
            <a:r>
              <a:rPr lang="en-US" altLang="en-US" sz="2200">
                <a:latin typeface="Times New Roman" panose="02020603050405020304" pitchFamily="18" charset="0"/>
              </a:rPr>
              <a:t> </a:t>
            </a:r>
            <a:r>
              <a:rPr lang="en-US" altLang="en-US" sz="2400">
                <a:latin typeface="Times New Roman" panose="02020603050405020304" pitchFamily="18" charset="0"/>
              </a:rPr>
              <a:t>D</a:t>
            </a:r>
            <a:r>
              <a:rPr lang="en-US" altLang="en-US" sz="2200">
                <a:latin typeface="Times New Roman" panose="02020603050405020304" pitchFamily="18" charset="0"/>
              </a:rPr>
              <a:t> + </a:t>
            </a:r>
            <a:r>
              <a:rPr lang="en-US" altLang="en-US" sz="2400">
                <a:latin typeface="Times New Roman" panose="02020603050405020304" pitchFamily="18" charset="0"/>
              </a:rPr>
              <a:t>A</a:t>
            </a:r>
            <a:r>
              <a:rPr lang="en-US" altLang="en-US" sz="2200">
                <a:latin typeface="Times New Roman" panose="02020603050405020304" pitchFamily="18" charset="0"/>
              </a:rPr>
              <a:t> </a:t>
            </a:r>
            <a:r>
              <a:rPr lang="en-US" altLang="en-US" sz="2400">
                <a:latin typeface="Times New Roman" panose="02020603050405020304" pitchFamily="18" charset="0"/>
              </a:rPr>
              <a:t>B</a:t>
            </a:r>
            <a:r>
              <a:rPr lang="en-US" altLang="en-US" sz="2200">
                <a:latin typeface="Times New Roman" panose="02020603050405020304" pitchFamily="18" charset="0"/>
              </a:rPr>
              <a:t> </a:t>
            </a:r>
            <a:r>
              <a:rPr lang="en-US" altLang="en-US" sz="2400">
                <a:latin typeface="Times New Roman" panose="02020603050405020304" pitchFamily="18" charset="0"/>
              </a:rPr>
              <a:t>C</a:t>
            </a:r>
            <a:r>
              <a:rPr lang="en-US" altLang="en-US" sz="2200">
                <a:latin typeface="Times New Roman" panose="02020603050405020304" pitchFamily="18" charset="0"/>
              </a:rPr>
              <a:t> </a:t>
            </a:r>
            <a:r>
              <a:rPr lang="en-US" altLang="en-US" sz="2400">
                <a:latin typeface="Times New Roman" panose="02020603050405020304" pitchFamily="18" charset="0"/>
              </a:rPr>
              <a:t>D</a:t>
            </a:r>
            <a:r>
              <a:rPr lang="en-US" altLang="en-US" sz="2200">
                <a:latin typeface="Times New Roman" panose="02020603050405020304" pitchFamily="18" charset="0"/>
              </a:rPr>
              <a:t>+ AB</a:t>
            </a:r>
            <a:r>
              <a:rPr lang="en-US" altLang="en-US" sz="2400">
                <a:latin typeface="Times New Roman" panose="02020603050405020304" pitchFamily="18" charset="0"/>
              </a:rPr>
              <a:t>C</a:t>
            </a:r>
            <a:r>
              <a:rPr lang="en-US" altLang="en-US" sz="2200">
                <a:latin typeface="Times New Roman" panose="02020603050405020304" pitchFamily="18" charset="0"/>
              </a:rPr>
              <a:t>D</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100" y="877888"/>
            <a:ext cx="1695450" cy="409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6" name="Freeform 4"/>
          <p:cNvSpPr>
            <a:spLocks noChangeArrowheads="1"/>
          </p:cNvSpPr>
          <p:nvPr/>
        </p:nvSpPr>
        <p:spPr bwMode="auto">
          <a:xfrm>
            <a:off x="4987925" y="1638300"/>
            <a:ext cx="182563"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7" name="Freeform 5"/>
          <p:cNvSpPr>
            <a:spLocks noChangeArrowheads="1"/>
          </p:cNvSpPr>
          <p:nvPr/>
        </p:nvSpPr>
        <p:spPr bwMode="auto">
          <a:xfrm>
            <a:off x="8264525" y="16748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8" name="Freeform 6"/>
          <p:cNvSpPr>
            <a:spLocks noChangeArrowheads="1"/>
          </p:cNvSpPr>
          <p:nvPr/>
        </p:nvSpPr>
        <p:spPr bwMode="auto">
          <a:xfrm>
            <a:off x="2505075" y="239553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39" name="Freeform 7"/>
          <p:cNvSpPr>
            <a:spLocks noChangeArrowheads="1"/>
          </p:cNvSpPr>
          <p:nvPr/>
        </p:nvSpPr>
        <p:spPr bwMode="auto">
          <a:xfrm>
            <a:off x="3368675" y="239553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0" name="Freeform 8"/>
          <p:cNvSpPr>
            <a:spLocks noChangeArrowheads="1"/>
          </p:cNvSpPr>
          <p:nvPr/>
        </p:nvSpPr>
        <p:spPr bwMode="auto">
          <a:xfrm>
            <a:off x="4340225" y="239553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1" name="Freeform 9"/>
          <p:cNvSpPr>
            <a:spLocks noChangeArrowheads="1"/>
          </p:cNvSpPr>
          <p:nvPr/>
        </p:nvSpPr>
        <p:spPr bwMode="auto">
          <a:xfrm>
            <a:off x="5168900" y="239553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2" name="Freeform 10"/>
          <p:cNvSpPr>
            <a:spLocks noChangeArrowheads="1"/>
          </p:cNvSpPr>
          <p:nvPr/>
        </p:nvSpPr>
        <p:spPr bwMode="auto">
          <a:xfrm>
            <a:off x="6284913" y="239553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3" name="Freeform 11"/>
          <p:cNvSpPr>
            <a:spLocks noChangeArrowheads="1"/>
          </p:cNvSpPr>
          <p:nvPr/>
        </p:nvSpPr>
        <p:spPr bwMode="auto">
          <a:xfrm>
            <a:off x="6680200" y="239553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4" name="Freeform 12"/>
          <p:cNvSpPr>
            <a:spLocks noChangeArrowheads="1"/>
          </p:cNvSpPr>
          <p:nvPr/>
        </p:nvSpPr>
        <p:spPr bwMode="auto">
          <a:xfrm>
            <a:off x="2144713" y="27543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5" name="Freeform 13"/>
          <p:cNvSpPr>
            <a:spLocks noChangeArrowheads="1"/>
          </p:cNvSpPr>
          <p:nvPr/>
        </p:nvSpPr>
        <p:spPr bwMode="auto">
          <a:xfrm>
            <a:off x="2432050" y="27543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6" name="Freeform 14"/>
          <p:cNvSpPr>
            <a:spLocks noChangeArrowheads="1"/>
          </p:cNvSpPr>
          <p:nvPr/>
        </p:nvSpPr>
        <p:spPr bwMode="auto">
          <a:xfrm>
            <a:off x="5600700" y="27543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7" name="Freeform 15"/>
          <p:cNvSpPr>
            <a:spLocks noChangeArrowheads="1"/>
          </p:cNvSpPr>
          <p:nvPr/>
        </p:nvSpPr>
        <p:spPr bwMode="auto">
          <a:xfrm>
            <a:off x="6932613" y="27543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8" name="Freeform 16"/>
          <p:cNvSpPr>
            <a:spLocks noChangeArrowheads="1"/>
          </p:cNvSpPr>
          <p:nvPr/>
        </p:nvSpPr>
        <p:spPr bwMode="auto">
          <a:xfrm>
            <a:off x="2576513" y="347503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49" name="Freeform 17"/>
          <p:cNvSpPr>
            <a:spLocks noChangeArrowheads="1"/>
          </p:cNvSpPr>
          <p:nvPr/>
        </p:nvSpPr>
        <p:spPr bwMode="auto">
          <a:xfrm>
            <a:off x="2828925" y="347503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0" name="Freeform 18"/>
          <p:cNvSpPr>
            <a:spLocks noChangeArrowheads="1"/>
          </p:cNvSpPr>
          <p:nvPr/>
        </p:nvSpPr>
        <p:spPr bwMode="auto">
          <a:xfrm>
            <a:off x="3332163" y="347503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1" name="Freeform 19"/>
          <p:cNvSpPr>
            <a:spLocks noChangeArrowheads="1"/>
          </p:cNvSpPr>
          <p:nvPr/>
        </p:nvSpPr>
        <p:spPr bwMode="auto">
          <a:xfrm>
            <a:off x="3584575" y="347503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2" name="Freeform 20"/>
          <p:cNvSpPr>
            <a:spLocks noChangeArrowheads="1"/>
          </p:cNvSpPr>
          <p:nvPr/>
        </p:nvSpPr>
        <p:spPr bwMode="auto">
          <a:xfrm>
            <a:off x="4376738" y="347503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3" name="Freeform 21"/>
          <p:cNvSpPr>
            <a:spLocks noChangeArrowheads="1"/>
          </p:cNvSpPr>
          <p:nvPr/>
        </p:nvSpPr>
        <p:spPr bwMode="auto">
          <a:xfrm>
            <a:off x="4916488" y="347503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4" name="Freeform 22"/>
          <p:cNvSpPr>
            <a:spLocks noChangeArrowheads="1"/>
          </p:cNvSpPr>
          <p:nvPr/>
        </p:nvSpPr>
        <p:spPr bwMode="auto">
          <a:xfrm>
            <a:off x="5168900" y="347503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5" name="Freeform 23"/>
          <p:cNvSpPr>
            <a:spLocks noChangeArrowheads="1"/>
          </p:cNvSpPr>
          <p:nvPr/>
        </p:nvSpPr>
        <p:spPr bwMode="auto">
          <a:xfrm>
            <a:off x="5853113" y="347503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6" name="Freeform 24"/>
          <p:cNvSpPr>
            <a:spLocks noChangeArrowheads="1"/>
          </p:cNvSpPr>
          <p:nvPr/>
        </p:nvSpPr>
        <p:spPr bwMode="auto">
          <a:xfrm>
            <a:off x="5203825" y="347503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7" name="Freeform 25"/>
          <p:cNvSpPr>
            <a:spLocks noChangeArrowheads="1"/>
          </p:cNvSpPr>
          <p:nvPr/>
        </p:nvSpPr>
        <p:spPr bwMode="auto">
          <a:xfrm>
            <a:off x="6464300" y="347503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8" name="Freeform 26"/>
          <p:cNvSpPr>
            <a:spLocks noChangeArrowheads="1"/>
          </p:cNvSpPr>
          <p:nvPr/>
        </p:nvSpPr>
        <p:spPr bwMode="auto">
          <a:xfrm>
            <a:off x="5745163" y="3835400"/>
            <a:ext cx="182562"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59" name="Freeform 27"/>
          <p:cNvSpPr>
            <a:spLocks noChangeArrowheads="1"/>
          </p:cNvSpPr>
          <p:nvPr/>
        </p:nvSpPr>
        <p:spPr bwMode="auto">
          <a:xfrm>
            <a:off x="668338" y="419576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60" name="Freeform 28"/>
          <p:cNvSpPr>
            <a:spLocks noChangeArrowheads="1"/>
          </p:cNvSpPr>
          <p:nvPr/>
        </p:nvSpPr>
        <p:spPr bwMode="auto">
          <a:xfrm>
            <a:off x="165100" y="45196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61" name="Freeform 29"/>
          <p:cNvSpPr>
            <a:spLocks noChangeArrowheads="1"/>
          </p:cNvSpPr>
          <p:nvPr/>
        </p:nvSpPr>
        <p:spPr bwMode="auto">
          <a:xfrm>
            <a:off x="415925" y="45196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62" name="Freeform 30"/>
          <p:cNvSpPr>
            <a:spLocks noChangeArrowheads="1"/>
          </p:cNvSpPr>
          <p:nvPr/>
        </p:nvSpPr>
        <p:spPr bwMode="auto">
          <a:xfrm>
            <a:off x="957263" y="45196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63" name="Freeform 31"/>
          <p:cNvSpPr>
            <a:spLocks noChangeArrowheads="1"/>
          </p:cNvSpPr>
          <p:nvPr/>
        </p:nvSpPr>
        <p:spPr bwMode="auto">
          <a:xfrm>
            <a:off x="1208088" y="45196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64" name="Freeform 32"/>
          <p:cNvSpPr>
            <a:spLocks noChangeArrowheads="1"/>
          </p:cNvSpPr>
          <p:nvPr/>
        </p:nvSpPr>
        <p:spPr bwMode="auto">
          <a:xfrm>
            <a:off x="1928813" y="45196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65" name="Freeform 33"/>
          <p:cNvSpPr>
            <a:spLocks noChangeArrowheads="1"/>
          </p:cNvSpPr>
          <p:nvPr/>
        </p:nvSpPr>
        <p:spPr bwMode="auto">
          <a:xfrm>
            <a:off x="2181225" y="45196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66" name="Freeform 34"/>
          <p:cNvSpPr>
            <a:spLocks noChangeArrowheads="1"/>
          </p:cNvSpPr>
          <p:nvPr/>
        </p:nvSpPr>
        <p:spPr bwMode="auto">
          <a:xfrm>
            <a:off x="2468563" y="45196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67" name="Freeform 35"/>
          <p:cNvSpPr>
            <a:spLocks noChangeArrowheads="1"/>
          </p:cNvSpPr>
          <p:nvPr/>
        </p:nvSpPr>
        <p:spPr bwMode="auto">
          <a:xfrm>
            <a:off x="2971800" y="45196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68" name="Freeform 36"/>
          <p:cNvSpPr>
            <a:spLocks noChangeArrowheads="1"/>
          </p:cNvSpPr>
          <p:nvPr/>
        </p:nvSpPr>
        <p:spPr bwMode="auto">
          <a:xfrm>
            <a:off x="3224213" y="45196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69" name="Freeform 37"/>
          <p:cNvSpPr>
            <a:spLocks noChangeArrowheads="1"/>
          </p:cNvSpPr>
          <p:nvPr/>
        </p:nvSpPr>
        <p:spPr bwMode="auto">
          <a:xfrm>
            <a:off x="4195763" y="45196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70" name="Freeform 38"/>
          <p:cNvSpPr>
            <a:spLocks noChangeArrowheads="1"/>
          </p:cNvSpPr>
          <p:nvPr/>
        </p:nvSpPr>
        <p:spPr bwMode="auto">
          <a:xfrm>
            <a:off x="4808538" y="45196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71" name="Freeform 39"/>
          <p:cNvSpPr>
            <a:spLocks noChangeArrowheads="1"/>
          </p:cNvSpPr>
          <p:nvPr/>
        </p:nvSpPr>
        <p:spPr bwMode="auto">
          <a:xfrm>
            <a:off x="5095875" y="45196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72" name="Freeform 40"/>
          <p:cNvSpPr>
            <a:spLocks noChangeArrowheads="1"/>
          </p:cNvSpPr>
          <p:nvPr/>
        </p:nvSpPr>
        <p:spPr bwMode="auto">
          <a:xfrm>
            <a:off x="5384800" y="45196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73" name="Freeform 41"/>
          <p:cNvSpPr>
            <a:spLocks noChangeArrowheads="1"/>
          </p:cNvSpPr>
          <p:nvPr/>
        </p:nvSpPr>
        <p:spPr bwMode="auto">
          <a:xfrm>
            <a:off x="6176963" y="45196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74" name="Freeform 42"/>
          <p:cNvSpPr>
            <a:spLocks noChangeArrowheads="1"/>
          </p:cNvSpPr>
          <p:nvPr/>
        </p:nvSpPr>
        <p:spPr bwMode="auto">
          <a:xfrm>
            <a:off x="415925" y="487838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75" name="Freeform 43"/>
          <p:cNvSpPr>
            <a:spLocks noChangeArrowheads="1"/>
          </p:cNvSpPr>
          <p:nvPr/>
        </p:nvSpPr>
        <p:spPr bwMode="auto">
          <a:xfrm>
            <a:off x="668338" y="487838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76" name="Freeform 44"/>
          <p:cNvSpPr>
            <a:spLocks noChangeArrowheads="1"/>
          </p:cNvSpPr>
          <p:nvPr/>
        </p:nvSpPr>
        <p:spPr bwMode="auto">
          <a:xfrm>
            <a:off x="1531938" y="487838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77" name="Freeform 45"/>
          <p:cNvSpPr>
            <a:spLocks noChangeArrowheads="1"/>
          </p:cNvSpPr>
          <p:nvPr/>
        </p:nvSpPr>
        <p:spPr bwMode="auto">
          <a:xfrm>
            <a:off x="1820863" y="487838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78" name="Freeform 46"/>
          <p:cNvSpPr>
            <a:spLocks noChangeArrowheads="1"/>
          </p:cNvSpPr>
          <p:nvPr/>
        </p:nvSpPr>
        <p:spPr bwMode="auto">
          <a:xfrm>
            <a:off x="2252663" y="487838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79" name="Freeform 47"/>
          <p:cNvSpPr>
            <a:spLocks noChangeArrowheads="1"/>
          </p:cNvSpPr>
          <p:nvPr/>
        </p:nvSpPr>
        <p:spPr bwMode="auto">
          <a:xfrm>
            <a:off x="2720975" y="487838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80" name="Freeform 48"/>
          <p:cNvSpPr>
            <a:spLocks noChangeArrowheads="1"/>
          </p:cNvSpPr>
          <p:nvPr/>
        </p:nvSpPr>
        <p:spPr bwMode="auto">
          <a:xfrm>
            <a:off x="3008313" y="487838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81" name="Freeform 49"/>
          <p:cNvSpPr>
            <a:spLocks noChangeArrowheads="1"/>
          </p:cNvSpPr>
          <p:nvPr/>
        </p:nvSpPr>
        <p:spPr bwMode="auto">
          <a:xfrm>
            <a:off x="3297238" y="487838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82" name="Freeform 50"/>
          <p:cNvSpPr>
            <a:spLocks noChangeArrowheads="1"/>
          </p:cNvSpPr>
          <p:nvPr/>
        </p:nvSpPr>
        <p:spPr bwMode="auto">
          <a:xfrm>
            <a:off x="4087813" y="487838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83" name="Freeform 51"/>
          <p:cNvSpPr>
            <a:spLocks noChangeArrowheads="1"/>
          </p:cNvSpPr>
          <p:nvPr/>
        </p:nvSpPr>
        <p:spPr bwMode="auto">
          <a:xfrm>
            <a:off x="4340225" y="487838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84" name="Freeform 52"/>
          <p:cNvSpPr>
            <a:spLocks noChangeArrowheads="1"/>
          </p:cNvSpPr>
          <p:nvPr/>
        </p:nvSpPr>
        <p:spPr bwMode="auto">
          <a:xfrm>
            <a:off x="4629150" y="487838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85" name="Freeform 53"/>
          <p:cNvSpPr>
            <a:spLocks noChangeArrowheads="1"/>
          </p:cNvSpPr>
          <p:nvPr/>
        </p:nvSpPr>
        <p:spPr bwMode="auto">
          <a:xfrm>
            <a:off x="4916488" y="487838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86" name="Freeform 54"/>
          <p:cNvSpPr>
            <a:spLocks noChangeArrowheads="1"/>
          </p:cNvSpPr>
          <p:nvPr/>
        </p:nvSpPr>
        <p:spPr bwMode="auto">
          <a:xfrm>
            <a:off x="776288" y="62468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87" name="Freeform 55"/>
          <p:cNvSpPr>
            <a:spLocks noChangeArrowheads="1"/>
          </p:cNvSpPr>
          <p:nvPr/>
        </p:nvSpPr>
        <p:spPr bwMode="auto">
          <a:xfrm>
            <a:off x="1892300" y="62468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88" name="Freeform 56"/>
          <p:cNvSpPr>
            <a:spLocks noChangeArrowheads="1"/>
          </p:cNvSpPr>
          <p:nvPr/>
        </p:nvSpPr>
        <p:spPr bwMode="auto">
          <a:xfrm>
            <a:off x="2289175" y="62468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89" name="Freeform 57"/>
          <p:cNvSpPr>
            <a:spLocks noChangeArrowheads="1"/>
          </p:cNvSpPr>
          <p:nvPr/>
        </p:nvSpPr>
        <p:spPr bwMode="auto">
          <a:xfrm>
            <a:off x="2792413" y="62468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90" name="Freeform 58"/>
          <p:cNvSpPr>
            <a:spLocks noChangeArrowheads="1"/>
          </p:cNvSpPr>
          <p:nvPr/>
        </p:nvSpPr>
        <p:spPr bwMode="auto">
          <a:xfrm>
            <a:off x="3008313" y="62468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91" name="Freeform 59"/>
          <p:cNvSpPr>
            <a:spLocks noChangeArrowheads="1"/>
          </p:cNvSpPr>
          <p:nvPr/>
        </p:nvSpPr>
        <p:spPr bwMode="auto">
          <a:xfrm>
            <a:off x="3944938" y="6283325"/>
            <a:ext cx="182562"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92" name="Freeform 60"/>
          <p:cNvSpPr>
            <a:spLocks noChangeArrowheads="1"/>
          </p:cNvSpPr>
          <p:nvPr/>
        </p:nvSpPr>
        <p:spPr bwMode="auto">
          <a:xfrm>
            <a:off x="4232275" y="6283325"/>
            <a:ext cx="182563"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93" name="Freeform 61"/>
          <p:cNvSpPr>
            <a:spLocks noChangeArrowheads="1"/>
          </p:cNvSpPr>
          <p:nvPr/>
        </p:nvSpPr>
        <p:spPr bwMode="auto">
          <a:xfrm>
            <a:off x="4629150" y="62468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94" name="Freeform 62"/>
          <p:cNvSpPr>
            <a:spLocks noChangeArrowheads="1"/>
          </p:cNvSpPr>
          <p:nvPr/>
        </p:nvSpPr>
        <p:spPr bwMode="auto">
          <a:xfrm>
            <a:off x="5132388" y="62468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95" name="Freeform 63"/>
          <p:cNvSpPr>
            <a:spLocks noChangeArrowheads="1"/>
          </p:cNvSpPr>
          <p:nvPr/>
        </p:nvSpPr>
        <p:spPr bwMode="auto">
          <a:xfrm>
            <a:off x="5421313" y="62468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96" name="Freeform 64"/>
          <p:cNvSpPr>
            <a:spLocks noChangeArrowheads="1"/>
          </p:cNvSpPr>
          <p:nvPr/>
        </p:nvSpPr>
        <p:spPr bwMode="auto">
          <a:xfrm>
            <a:off x="5708650" y="62468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97" name="Freeform 65"/>
          <p:cNvSpPr>
            <a:spLocks noChangeArrowheads="1"/>
          </p:cNvSpPr>
          <p:nvPr/>
        </p:nvSpPr>
        <p:spPr bwMode="auto">
          <a:xfrm>
            <a:off x="6500813" y="62468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98" name="Freeform 66"/>
          <p:cNvSpPr>
            <a:spLocks noChangeArrowheads="1"/>
          </p:cNvSpPr>
          <p:nvPr/>
        </p:nvSpPr>
        <p:spPr bwMode="auto">
          <a:xfrm>
            <a:off x="6788150" y="62468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499" name="Freeform 67"/>
          <p:cNvSpPr>
            <a:spLocks noChangeArrowheads="1"/>
          </p:cNvSpPr>
          <p:nvPr/>
        </p:nvSpPr>
        <p:spPr bwMode="auto">
          <a:xfrm>
            <a:off x="7040563" y="624681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500" name="Freeform 68"/>
          <p:cNvSpPr>
            <a:spLocks noChangeArrowheads="1"/>
          </p:cNvSpPr>
          <p:nvPr/>
        </p:nvSpPr>
        <p:spPr bwMode="auto">
          <a:xfrm>
            <a:off x="7327900" y="62468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501" name="Freeform 69"/>
          <p:cNvSpPr>
            <a:spLocks noChangeArrowheads="1"/>
          </p:cNvSpPr>
          <p:nvPr/>
        </p:nvSpPr>
        <p:spPr bwMode="auto">
          <a:xfrm>
            <a:off x="8156575" y="624681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Binary Representation of a Standard Product Term</a:t>
            </a:r>
          </a:p>
        </p:txBody>
      </p:sp>
      <p:sp>
        <p:nvSpPr>
          <p:cNvPr id="19458" name="Rectangle 2"/>
          <p:cNvSpPr>
            <a:spLocks noChangeArrowheads="1"/>
          </p:cNvSpPr>
          <p:nvPr/>
        </p:nvSpPr>
        <p:spPr bwMode="auto">
          <a:xfrm>
            <a:off x="333375" y="1827213"/>
            <a:ext cx="8353425" cy="384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latin typeface="Times New Roman" panose="02020603050405020304" pitchFamily="18" charset="0"/>
              </a:rPr>
              <a:t>A standard product term is equal to 1 for only one combination of variable values. For example, the product term ABC</a:t>
            </a:r>
            <a:r>
              <a:rPr lang="en-US" altLang="en-US" sz="2400">
                <a:latin typeface="Times New Roman" panose="02020603050405020304" pitchFamily="18" charset="0"/>
              </a:rPr>
              <a:t>D</a:t>
            </a:r>
            <a:r>
              <a:rPr lang="en-US" altLang="en-US" sz="2200">
                <a:latin typeface="Times New Roman" panose="02020603050405020304" pitchFamily="18" charset="0"/>
              </a:rPr>
              <a:t> is equal to 1 when A = 1, B = 0, C = 1, D = 0, as shown below, and is 0 for all other combinations of values for the variables.</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ABCD = 1 . </a:t>
            </a:r>
            <a:r>
              <a:rPr lang="en-US" altLang="en-US" sz="2400">
                <a:latin typeface="Times New Roman" panose="02020603050405020304" pitchFamily="18" charset="0"/>
              </a:rPr>
              <a:t>0</a:t>
            </a:r>
            <a:r>
              <a:rPr lang="en-US" altLang="en-US" sz="2200">
                <a:latin typeface="Times New Roman" panose="02020603050405020304" pitchFamily="18" charset="0"/>
              </a:rPr>
              <a:t>  . 1 . </a:t>
            </a:r>
            <a:r>
              <a:rPr lang="en-US" altLang="en-US" sz="2400">
                <a:latin typeface="Times New Roman" panose="02020603050405020304" pitchFamily="18" charset="0"/>
              </a:rPr>
              <a:t>0</a:t>
            </a:r>
            <a:r>
              <a:rPr lang="en-US" altLang="en-US" sz="2200">
                <a:latin typeface="Times New Roman" panose="02020603050405020304" pitchFamily="18" charset="0"/>
              </a:rPr>
              <a:t> = 1 x 1 x 1  x 1 = 1</a:t>
            </a:r>
          </a:p>
          <a:p>
            <a:pPr>
              <a:buClrTx/>
              <a:buFontTx/>
              <a:buNone/>
            </a:pPr>
            <a:r>
              <a:rPr lang="en-US" altLang="en-US" sz="2200">
                <a:latin typeface="Times New Roman" panose="02020603050405020304" pitchFamily="18" charset="0"/>
              </a:rPr>
              <a:t>In this case, the product term has a binary value of 1010 (decimal ten).</a:t>
            </a:r>
          </a:p>
          <a:p>
            <a:pPr>
              <a:buClrTx/>
              <a:buFontTx/>
              <a:buNone/>
            </a:pPr>
            <a:endParaRPr lang="en-US" altLang="en-US" sz="2200" b="1">
              <a:latin typeface="Times New Roman" panose="02020603050405020304" pitchFamily="18" charset="0"/>
            </a:endParaRPr>
          </a:p>
          <a:p>
            <a:pPr>
              <a:buClrTx/>
              <a:buFontTx/>
              <a:buNone/>
            </a:pPr>
            <a:r>
              <a:rPr lang="en-US" altLang="en-US" sz="2200" b="1">
                <a:latin typeface="Times New Roman" panose="02020603050405020304" pitchFamily="18" charset="0"/>
              </a:rPr>
              <a:t>An SOP expression is equal to 1 only if one or more of the product terms in the expression is equal to 1.</a:t>
            </a:r>
          </a:p>
          <a:p>
            <a:pPr>
              <a:buClrTx/>
              <a:buFontTx/>
              <a:buNone/>
            </a:pPr>
            <a:endParaRPr lang="en-US" altLang="en-US" sz="2200" b="1">
              <a:latin typeface="Times New Roman" panose="02020603050405020304" pitchFamily="18" charset="0"/>
            </a:endParaRP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EXAMPLE: Binary Representation of a Standard Product Term</a:t>
            </a:r>
          </a:p>
        </p:txBody>
      </p:sp>
      <p:sp>
        <p:nvSpPr>
          <p:cNvPr id="20482" name="Rectangle 2"/>
          <p:cNvSpPr>
            <a:spLocks noChangeArrowheads="1"/>
          </p:cNvSpPr>
          <p:nvPr/>
        </p:nvSpPr>
        <p:spPr bwMode="auto">
          <a:xfrm>
            <a:off x="182563" y="1492250"/>
            <a:ext cx="8870950" cy="484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latin typeface="Times New Roman" panose="02020603050405020304" pitchFamily="18" charset="0"/>
              </a:rPr>
              <a:t>Determine the binary values for which the following standard SOP expression is equal to 1:	</a:t>
            </a:r>
          </a:p>
          <a:p>
            <a:pPr algn="ctr">
              <a:buClrTx/>
              <a:buFontTx/>
              <a:buNone/>
            </a:pPr>
            <a:r>
              <a:rPr lang="en-US" altLang="en-US" sz="2200">
                <a:latin typeface="Times New Roman" panose="02020603050405020304" pitchFamily="18" charset="0"/>
              </a:rPr>
              <a:t>ABCD + AB CD + A B C D</a:t>
            </a:r>
          </a:p>
          <a:p>
            <a:pPr>
              <a:buClrTx/>
              <a:buFontTx/>
              <a:buNone/>
            </a:pPr>
            <a:r>
              <a:rPr lang="en-US" altLang="en-US" sz="2200">
                <a:latin typeface="Times New Roman" panose="02020603050405020304" pitchFamily="18" charset="0"/>
              </a:rPr>
              <a:t>Solution</a:t>
            </a:r>
          </a:p>
          <a:p>
            <a:pPr>
              <a:buClrTx/>
              <a:buFontTx/>
              <a:buNone/>
            </a:pPr>
            <a:r>
              <a:rPr lang="en-US" altLang="en-US" sz="2200">
                <a:latin typeface="Times New Roman" panose="02020603050405020304" pitchFamily="18" charset="0"/>
              </a:rPr>
              <a:t>The term ABCD is equal to 1 when </a:t>
            </a:r>
          </a:p>
          <a:p>
            <a:pPr>
              <a:buClrTx/>
              <a:buFontTx/>
              <a:buNone/>
            </a:pPr>
            <a:r>
              <a:rPr lang="en-US" altLang="en-US" sz="2200">
                <a:latin typeface="Times New Roman" panose="02020603050405020304" pitchFamily="18" charset="0"/>
              </a:rPr>
              <a:t>A = 1, B = 1, C = 1, and D = 1.</a:t>
            </a:r>
          </a:p>
          <a:p>
            <a:pPr algn="ctr">
              <a:buClrTx/>
              <a:buFontTx/>
              <a:buNone/>
            </a:pPr>
            <a:r>
              <a:rPr lang="en-US" altLang="en-US" sz="2200">
                <a:latin typeface="Times New Roman" panose="02020603050405020304" pitchFamily="18" charset="0"/>
              </a:rPr>
              <a:t>ABCD = 1 . 1 . 1 . 1 = 1</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AB CD  is equal to 1 when A = 1, B = 0, C = 0, and D = 1.</a:t>
            </a:r>
          </a:p>
          <a:p>
            <a:pPr algn="ctr">
              <a:buClrTx/>
              <a:buFontTx/>
              <a:buNone/>
            </a:pPr>
            <a:r>
              <a:rPr lang="en-US" altLang="en-US" sz="2200">
                <a:latin typeface="Times New Roman" panose="02020603050405020304" pitchFamily="18" charset="0"/>
              </a:rPr>
              <a:t>AB CD  =1 . </a:t>
            </a:r>
            <a:r>
              <a:rPr lang="en-US" altLang="en-US" sz="2400">
                <a:latin typeface="Times New Roman" panose="02020603050405020304" pitchFamily="18" charset="0"/>
              </a:rPr>
              <a:t>0</a:t>
            </a:r>
            <a:r>
              <a:rPr lang="en-US" altLang="en-US" sz="2200">
                <a:latin typeface="Times New Roman" panose="02020603050405020304" pitchFamily="18" charset="0"/>
              </a:rPr>
              <a:t> . </a:t>
            </a:r>
            <a:r>
              <a:rPr lang="en-US" altLang="en-US" sz="2400">
                <a:latin typeface="Times New Roman" panose="02020603050405020304" pitchFamily="18" charset="0"/>
              </a:rPr>
              <a:t>0</a:t>
            </a:r>
            <a:r>
              <a:rPr lang="en-US" altLang="en-US" sz="2200">
                <a:latin typeface="Times New Roman" panose="02020603050405020304" pitchFamily="18" charset="0"/>
              </a:rPr>
              <a:t> . 1 = 1 . 1 . 1 . 1 = 1</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 A B C D is equal to 1 when A = 0, B = 0, C = 0, and D = 0.</a:t>
            </a:r>
          </a:p>
          <a:p>
            <a:pPr algn="ctr">
              <a:buClrTx/>
              <a:buFontTx/>
              <a:buNone/>
            </a:pPr>
            <a:r>
              <a:rPr lang="en-US" altLang="en-US" sz="2200">
                <a:latin typeface="Times New Roman" panose="02020603050405020304" pitchFamily="18" charset="0"/>
              </a:rPr>
              <a:t>A B C D= </a:t>
            </a:r>
            <a:r>
              <a:rPr lang="en-US" altLang="en-US" sz="2400">
                <a:latin typeface="Times New Roman" panose="02020603050405020304" pitchFamily="18" charset="0"/>
              </a:rPr>
              <a:t>0</a:t>
            </a:r>
            <a:r>
              <a:rPr lang="en-US" altLang="en-US" sz="2200">
                <a:latin typeface="Times New Roman" panose="02020603050405020304" pitchFamily="18" charset="0"/>
              </a:rPr>
              <a:t> . </a:t>
            </a:r>
            <a:r>
              <a:rPr lang="en-US" altLang="en-US" sz="2400">
                <a:latin typeface="Times New Roman" panose="02020603050405020304" pitchFamily="18" charset="0"/>
              </a:rPr>
              <a:t>0</a:t>
            </a:r>
            <a:r>
              <a:rPr lang="en-US" altLang="en-US" sz="2200">
                <a:latin typeface="Times New Roman" panose="02020603050405020304" pitchFamily="18" charset="0"/>
              </a:rPr>
              <a:t> . </a:t>
            </a:r>
            <a:r>
              <a:rPr lang="en-US" altLang="en-US" sz="2400">
                <a:latin typeface="Times New Roman" panose="02020603050405020304" pitchFamily="18" charset="0"/>
              </a:rPr>
              <a:t>0</a:t>
            </a:r>
            <a:r>
              <a:rPr lang="en-US" altLang="en-US" sz="2200">
                <a:latin typeface="Times New Roman" panose="02020603050405020304" pitchFamily="18" charset="0"/>
              </a:rPr>
              <a:t> . </a:t>
            </a:r>
            <a:r>
              <a:rPr lang="en-US" altLang="en-US" sz="2400">
                <a:latin typeface="Times New Roman" panose="02020603050405020304" pitchFamily="18" charset="0"/>
              </a:rPr>
              <a:t>0</a:t>
            </a:r>
            <a:r>
              <a:rPr lang="en-US" altLang="en-US" sz="2200">
                <a:latin typeface="Times New Roman" panose="02020603050405020304" pitchFamily="18" charset="0"/>
              </a:rPr>
              <a:t> = 1 . 1 . 1 . 1 = 1</a:t>
            </a:r>
          </a:p>
          <a:p>
            <a:pPr>
              <a:buClrTx/>
              <a:buFontTx/>
              <a:buNone/>
            </a:pPr>
            <a:r>
              <a:rPr lang="en-US" altLang="en-US" sz="2200">
                <a:latin typeface="Times New Roman" panose="02020603050405020304" pitchFamily="18" charset="0"/>
              </a:rPr>
              <a:t>The SOP expression equals 1 when any or all of the three product terms is 1</a:t>
            </a:r>
          </a:p>
        </p:txBody>
      </p:sp>
      <p:sp>
        <p:nvSpPr>
          <p:cNvPr id="20483" name="Freeform 3"/>
          <p:cNvSpPr>
            <a:spLocks noChangeArrowheads="1"/>
          </p:cNvSpPr>
          <p:nvPr/>
        </p:nvSpPr>
        <p:spPr bwMode="auto">
          <a:xfrm>
            <a:off x="452438" y="4230688"/>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4" name="Freeform 4"/>
          <p:cNvSpPr>
            <a:spLocks noChangeArrowheads="1"/>
          </p:cNvSpPr>
          <p:nvPr/>
        </p:nvSpPr>
        <p:spPr bwMode="auto">
          <a:xfrm>
            <a:off x="739775" y="4230688"/>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5" name="Freeform 5"/>
          <p:cNvSpPr>
            <a:spLocks noChangeArrowheads="1"/>
          </p:cNvSpPr>
          <p:nvPr/>
        </p:nvSpPr>
        <p:spPr bwMode="auto">
          <a:xfrm>
            <a:off x="344488" y="527526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6" name="Freeform 6"/>
          <p:cNvSpPr>
            <a:spLocks noChangeArrowheads="1"/>
          </p:cNvSpPr>
          <p:nvPr/>
        </p:nvSpPr>
        <p:spPr bwMode="auto">
          <a:xfrm>
            <a:off x="596900" y="527526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7" name="Freeform 7"/>
          <p:cNvSpPr>
            <a:spLocks noChangeArrowheads="1"/>
          </p:cNvSpPr>
          <p:nvPr/>
        </p:nvSpPr>
        <p:spPr bwMode="auto">
          <a:xfrm>
            <a:off x="849313" y="5275263"/>
            <a:ext cx="182562"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8" name="Freeform 8"/>
          <p:cNvSpPr>
            <a:spLocks noChangeArrowheads="1"/>
          </p:cNvSpPr>
          <p:nvPr/>
        </p:nvSpPr>
        <p:spPr bwMode="auto">
          <a:xfrm>
            <a:off x="1136650" y="527526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9" name="Freeform 9"/>
          <p:cNvSpPr>
            <a:spLocks noChangeArrowheads="1"/>
          </p:cNvSpPr>
          <p:nvPr/>
        </p:nvSpPr>
        <p:spPr bwMode="auto">
          <a:xfrm>
            <a:off x="2432050" y="5670550"/>
            <a:ext cx="182563"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0" name="Freeform 10"/>
          <p:cNvSpPr>
            <a:spLocks noChangeArrowheads="1"/>
          </p:cNvSpPr>
          <p:nvPr/>
        </p:nvSpPr>
        <p:spPr bwMode="auto">
          <a:xfrm>
            <a:off x="2684463" y="5670550"/>
            <a:ext cx="182562"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1" name="Freeform 11"/>
          <p:cNvSpPr>
            <a:spLocks noChangeArrowheads="1"/>
          </p:cNvSpPr>
          <p:nvPr/>
        </p:nvSpPr>
        <p:spPr bwMode="auto">
          <a:xfrm>
            <a:off x="2936875" y="5670550"/>
            <a:ext cx="182563"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2" name="Freeform 12"/>
          <p:cNvSpPr>
            <a:spLocks noChangeArrowheads="1"/>
          </p:cNvSpPr>
          <p:nvPr/>
        </p:nvSpPr>
        <p:spPr bwMode="auto">
          <a:xfrm>
            <a:off x="3189288" y="5670550"/>
            <a:ext cx="182562"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3" name="Freeform 13"/>
          <p:cNvSpPr>
            <a:spLocks noChangeArrowheads="1"/>
          </p:cNvSpPr>
          <p:nvPr/>
        </p:nvSpPr>
        <p:spPr bwMode="auto">
          <a:xfrm>
            <a:off x="3621088" y="5635625"/>
            <a:ext cx="182562"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4" name="Freeform 14"/>
          <p:cNvSpPr>
            <a:spLocks noChangeArrowheads="1"/>
          </p:cNvSpPr>
          <p:nvPr/>
        </p:nvSpPr>
        <p:spPr bwMode="auto">
          <a:xfrm>
            <a:off x="3979863" y="5635625"/>
            <a:ext cx="182562"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5" name="Freeform 15"/>
          <p:cNvSpPr>
            <a:spLocks noChangeArrowheads="1"/>
          </p:cNvSpPr>
          <p:nvPr/>
        </p:nvSpPr>
        <p:spPr bwMode="auto">
          <a:xfrm>
            <a:off x="4340225" y="5635625"/>
            <a:ext cx="182563"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6" name="Freeform 16"/>
          <p:cNvSpPr>
            <a:spLocks noChangeArrowheads="1"/>
          </p:cNvSpPr>
          <p:nvPr/>
        </p:nvSpPr>
        <p:spPr bwMode="auto">
          <a:xfrm>
            <a:off x="4700588" y="5635625"/>
            <a:ext cx="182562"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7" name="Freeform 17"/>
          <p:cNvSpPr>
            <a:spLocks noChangeArrowheads="1"/>
          </p:cNvSpPr>
          <p:nvPr/>
        </p:nvSpPr>
        <p:spPr bwMode="auto">
          <a:xfrm>
            <a:off x="3944938" y="4591050"/>
            <a:ext cx="182562"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98" name="Freeform 18"/>
          <p:cNvSpPr>
            <a:spLocks noChangeArrowheads="1"/>
          </p:cNvSpPr>
          <p:nvPr/>
        </p:nvSpPr>
        <p:spPr bwMode="auto">
          <a:xfrm>
            <a:off x="4305300" y="4591050"/>
            <a:ext cx="182563" cy="1588"/>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The Product-of-Sums (POS) Form</a:t>
            </a:r>
          </a:p>
        </p:txBody>
      </p:sp>
      <p:sp>
        <p:nvSpPr>
          <p:cNvPr id="21506" name="Rectangle 2"/>
          <p:cNvSpPr>
            <a:spLocks noChangeArrowheads="1"/>
          </p:cNvSpPr>
          <p:nvPr/>
        </p:nvSpPr>
        <p:spPr bwMode="auto">
          <a:xfrm>
            <a:off x="549275" y="1492250"/>
            <a:ext cx="8504238" cy="384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latin typeface="Times New Roman" panose="02020603050405020304" pitchFamily="18" charset="0"/>
              </a:rPr>
              <a:t>A </a:t>
            </a:r>
            <a:r>
              <a:rPr lang="en-US" altLang="en-US" sz="2200" i="1">
                <a:latin typeface="Times New Roman" panose="02020603050405020304" pitchFamily="18" charset="0"/>
              </a:rPr>
              <a:t>sum term </a:t>
            </a:r>
            <a:r>
              <a:rPr lang="en-US" altLang="en-US" sz="2200">
                <a:latin typeface="Times New Roman" panose="02020603050405020304" pitchFamily="18" charset="0"/>
              </a:rPr>
              <a:t>is defined as a term consisting of the sum (Boolean addition) of literals (variables or their complements). </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When two or more sum terms are multiplied, the resulting expression is a </a:t>
            </a:r>
            <a:r>
              <a:rPr lang="en-US" altLang="en-US" sz="2200" i="1">
                <a:latin typeface="Times New Roman" panose="02020603050405020304" pitchFamily="18" charset="0"/>
              </a:rPr>
              <a:t>product-of-sums (POS)</a:t>
            </a:r>
            <a:r>
              <a:rPr lang="en-US" altLang="en-US" sz="2200">
                <a:latin typeface="Times New Roman" panose="02020603050405020304" pitchFamily="18" charset="0"/>
              </a:rPr>
              <a:t>. Some examples are</a:t>
            </a:r>
          </a:p>
          <a:p>
            <a:pPr>
              <a:buClrTx/>
              <a:buFontTx/>
              <a:buNone/>
            </a:pPr>
            <a:r>
              <a:rPr lang="en-US" altLang="en-US" sz="2200">
                <a:latin typeface="Times New Roman" panose="02020603050405020304" pitchFamily="18" charset="0"/>
              </a:rPr>
              <a:t>1. (</a:t>
            </a:r>
            <a:r>
              <a:rPr lang="en-US" altLang="en-US" sz="2400">
                <a:latin typeface="Times New Roman" panose="02020603050405020304" pitchFamily="18" charset="0"/>
              </a:rPr>
              <a:t>A</a:t>
            </a:r>
            <a:r>
              <a:rPr lang="en-US" altLang="en-US" sz="2200">
                <a:latin typeface="Times New Roman" panose="02020603050405020304" pitchFamily="18" charset="0"/>
              </a:rPr>
              <a:t> + B)(A + </a:t>
            </a:r>
            <a:r>
              <a:rPr lang="en-US" altLang="en-US" sz="2400">
                <a:latin typeface="Times New Roman" panose="02020603050405020304" pitchFamily="18" charset="0"/>
              </a:rPr>
              <a:t>B</a:t>
            </a:r>
            <a:r>
              <a:rPr lang="en-US" altLang="en-US" sz="2200">
                <a:latin typeface="Times New Roman" panose="02020603050405020304" pitchFamily="18" charset="0"/>
              </a:rPr>
              <a:t> + C)</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2. (A + B  + </a:t>
            </a:r>
            <a:r>
              <a:rPr lang="en-US" altLang="en-US" sz="2400">
                <a:latin typeface="Times New Roman" panose="02020603050405020304" pitchFamily="18" charset="0"/>
              </a:rPr>
              <a:t>C</a:t>
            </a:r>
            <a:r>
              <a:rPr lang="en-US" altLang="en-US" sz="2200">
                <a:latin typeface="Times New Roman" panose="02020603050405020304" pitchFamily="18" charset="0"/>
              </a:rPr>
              <a:t>)(C + D  + E)(</a:t>
            </a:r>
            <a:r>
              <a:rPr lang="en-US" altLang="en-US" sz="2400">
                <a:latin typeface="Times New Roman" panose="02020603050405020304" pitchFamily="18" charset="0"/>
              </a:rPr>
              <a:t>B</a:t>
            </a:r>
            <a:r>
              <a:rPr lang="en-US" altLang="en-US" sz="2200">
                <a:latin typeface="Times New Roman" panose="02020603050405020304" pitchFamily="18" charset="0"/>
              </a:rPr>
              <a:t>  + C + D)</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3. A(A + B)(A + B  + C)(A  + C)</a:t>
            </a:r>
          </a:p>
          <a:p>
            <a:pPr>
              <a:buClrTx/>
              <a:buFontTx/>
              <a:buNone/>
            </a:pPr>
            <a:endParaRPr lang="en-US" altLang="en-US" sz="2200">
              <a:latin typeface="Times New Roman" panose="02020603050405020304" pitchFamily="18" charset="0"/>
            </a:endParaRP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b="1">
                <a:solidFill>
                  <a:srgbClr val="345A35"/>
                </a:solidFill>
                <a:effectLst>
                  <a:outerShdw blurRad="38100" dist="38100" dir="2700000" algn="tl">
                    <a:srgbClr val="C0C0C0"/>
                  </a:outerShdw>
                </a:effectLst>
              </a:rPr>
              <a:t>Chapter Outline</a:t>
            </a:r>
          </a:p>
        </p:txBody>
      </p:sp>
      <p:sp>
        <p:nvSpPr>
          <p:cNvPr id="4098" name="Text Box 2"/>
          <p:cNvSpPr txBox="1">
            <a:spLocks noChangeArrowheads="1"/>
          </p:cNvSpPr>
          <p:nvPr/>
        </p:nvSpPr>
        <p:spPr bwMode="auto">
          <a:xfrm>
            <a:off x="331788" y="1290638"/>
            <a:ext cx="7805737"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spcBef>
                <a:spcPts val="600"/>
              </a:spcBef>
              <a:buClrTx/>
              <a:buFontTx/>
              <a:buNone/>
            </a:pPr>
            <a:r>
              <a:rPr lang="en-US" altLang="en-US" sz="2400" b="1">
                <a:solidFill>
                  <a:srgbClr val="FF6600"/>
                </a:solidFill>
                <a:effectLst>
                  <a:outerShdw blurRad="38100" dist="38100" dir="2700000" algn="tl">
                    <a:srgbClr val="C0C0C0"/>
                  </a:outerShdw>
                </a:effectLst>
              </a:rPr>
              <a:t>4–1 </a:t>
            </a:r>
            <a:r>
              <a:rPr lang="en-US" altLang="en-US" sz="2400">
                <a:solidFill>
                  <a:srgbClr val="FF6600"/>
                </a:solidFill>
                <a:effectLst>
                  <a:outerShdw blurRad="38100" dist="38100" dir="2700000" algn="tl">
                    <a:srgbClr val="C0C0C0"/>
                  </a:outerShdw>
                </a:effectLst>
              </a:rPr>
              <a:t>Boolean Operations and Expressions</a:t>
            </a:r>
          </a:p>
          <a:p>
            <a:pPr>
              <a:spcBef>
                <a:spcPts val="600"/>
              </a:spcBef>
              <a:buClrTx/>
              <a:buFontTx/>
              <a:buNone/>
            </a:pPr>
            <a:r>
              <a:rPr lang="en-US" altLang="en-US" sz="2400" b="1">
                <a:solidFill>
                  <a:srgbClr val="FF6600"/>
                </a:solidFill>
                <a:effectLst>
                  <a:outerShdw blurRad="38100" dist="38100" dir="2700000" algn="tl">
                    <a:srgbClr val="C0C0C0"/>
                  </a:outerShdw>
                </a:effectLst>
              </a:rPr>
              <a:t>4–2 </a:t>
            </a:r>
            <a:r>
              <a:rPr lang="en-US" altLang="en-US" sz="2400">
                <a:solidFill>
                  <a:srgbClr val="FF6600"/>
                </a:solidFill>
                <a:effectLst>
                  <a:outerShdw blurRad="38100" dist="38100" dir="2700000" algn="tl">
                    <a:srgbClr val="C0C0C0"/>
                  </a:outerShdw>
                </a:effectLst>
              </a:rPr>
              <a:t>Laws and Rules of Boolean Algebra</a:t>
            </a:r>
          </a:p>
          <a:p>
            <a:pPr>
              <a:spcBef>
                <a:spcPts val="600"/>
              </a:spcBef>
              <a:buClrTx/>
              <a:buFontTx/>
              <a:buNone/>
            </a:pPr>
            <a:r>
              <a:rPr lang="en-US" altLang="en-US" sz="2400" b="1">
                <a:solidFill>
                  <a:srgbClr val="FF6600"/>
                </a:solidFill>
                <a:effectLst>
                  <a:outerShdw blurRad="38100" dist="38100" dir="2700000" algn="tl">
                    <a:srgbClr val="C0C0C0"/>
                  </a:outerShdw>
                </a:effectLst>
              </a:rPr>
              <a:t>4–3 </a:t>
            </a:r>
            <a:r>
              <a:rPr lang="en-US" altLang="en-US" sz="2400">
                <a:solidFill>
                  <a:srgbClr val="FF6600"/>
                </a:solidFill>
                <a:effectLst>
                  <a:outerShdw blurRad="38100" dist="38100" dir="2700000" algn="tl">
                    <a:srgbClr val="C0C0C0"/>
                  </a:outerShdw>
                </a:effectLst>
              </a:rPr>
              <a:t>DeMorgan’s Theorems</a:t>
            </a:r>
          </a:p>
          <a:p>
            <a:pPr>
              <a:spcBef>
                <a:spcPts val="600"/>
              </a:spcBef>
              <a:buClrTx/>
              <a:buFontTx/>
              <a:buNone/>
            </a:pPr>
            <a:r>
              <a:rPr lang="en-US" altLang="en-US" sz="2400" b="1">
                <a:solidFill>
                  <a:srgbClr val="FF6600"/>
                </a:solidFill>
                <a:effectLst>
                  <a:outerShdw blurRad="38100" dist="38100" dir="2700000" algn="tl">
                    <a:srgbClr val="C0C0C0"/>
                  </a:outerShdw>
                </a:effectLst>
              </a:rPr>
              <a:t>4–4 </a:t>
            </a:r>
            <a:r>
              <a:rPr lang="en-US" altLang="en-US" sz="2400">
                <a:solidFill>
                  <a:srgbClr val="FF6600"/>
                </a:solidFill>
                <a:effectLst>
                  <a:outerShdw blurRad="38100" dist="38100" dir="2700000" algn="tl">
                    <a:srgbClr val="C0C0C0"/>
                  </a:outerShdw>
                </a:effectLst>
              </a:rPr>
              <a:t>Boolean Analysis of Logic Circuits</a:t>
            </a:r>
          </a:p>
          <a:p>
            <a:pPr>
              <a:spcBef>
                <a:spcPts val="600"/>
              </a:spcBef>
              <a:buClrTx/>
              <a:buFontTx/>
              <a:buNone/>
            </a:pPr>
            <a:r>
              <a:rPr lang="en-US" altLang="en-US" sz="2400" b="1">
                <a:effectLst>
                  <a:outerShdw blurRad="38100" dist="38100" dir="2700000" algn="tl">
                    <a:srgbClr val="C0C0C0"/>
                  </a:outerShdw>
                </a:effectLst>
              </a:rPr>
              <a:t>4–5 </a:t>
            </a:r>
            <a:r>
              <a:rPr lang="en-US" altLang="en-US" sz="2400">
                <a:effectLst>
                  <a:outerShdw blurRad="38100" dist="38100" dir="2700000" algn="tl">
                    <a:srgbClr val="C0C0C0"/>
                  </a:outerShdw>
                </a:effectLst>
              </a:rPr>
              <a:t>Logic Simplification Using Boolean Algebra</a:t>
            </a:r>
          </a:p>
          <a:p>
            <a:pPr>
              <a:spcBef>
                <a:spcPts val="600"/>
              </a:spcBef>
              <a:buClrTx/>
              <a:buFontTx/>
              <a:buNone/>
            </a:pPr>
            <a:r>
              <a:rPr lang="en-US" altLang="en-US" sz="2400" b="1">
                <a:effectLst>
                  <a:outerShdw blurRad="38100" dist="38100" dir="2700000" algn="tl">
                    <a:srgbClr val="C0C0C0"/>
                  </a:outerShdw>
                </a:effectLst>
              </a:rPr>
              <a:t>4–6 </a:t>
            </a:r>
            <a:r>
              <a:rPr lang="en-US" altLang="en-US" sz="2400">
                <a:effectLst>
                  <a:outerShdw blurRad="38100" dist="38100" dir="2700000" algn="tl">
                    <a:srgbClr val="C0C0C0"/>
                  </a:outerShdw>
                </a:effectLst>
              </a:rPr>
              <a:t>Standard Forms of Boolean Expressions</a:t>
            </a:r>
          </a:p>
          <a:p>
            <a:pPr>
              <a:spcBef>
                <a:spcPts val="600"/>
              </a:spcBef>
              <a:buClrTx/>
              <a:buFontTx/>
              <a:buNone/>
            </a:pPr>
            <a:r>
              <a:rPr lang="en-US" altLang="en-US" sz="2400" b="1">
                <a:effectLst>
                  <a:outerShdw blurRad="38100" dist="38100" dir="2700000" algn="tl">
                    <a:srgbClr val="C0C0C0"/>
                  </a:outerShdw>
                </a:effectLst>
              </a:rPr>
              <a:t>4–7 </a:t>
            </a:r>
            <a:r>
              <a:rPr lang="en-US" altLang="en-US" sz="2400">
                <a:effectLst>
                  <a:outerShdw blurRad="38100" dist="38100" dir="2700000" algn="tl">
                    <a:srgbClr val="C0C0C0"/>
                  </a:outerShdw>
                </a:effectLst>
              </a:rPr>
              <a:t>Boolean Expressions and Truth Tables</a:t>
            </a:r>
          </a:p>
          <a:p>
            <a:pPr>
              <a:spcBef>
                <a:spcPts val="600"/>
              </a:spcBef>
              <a:buClrTx/>
              <a:buFontTx/>
              <a:buNone/>
            </a:pPr>
            <a:r>
              <a:rPr lang="en-US" altLang="en-US" sz="2400" b="1">
                <a:effectLst>
                  <a:outerShdw blurRad="38100" dist="38100" dir="2700000" algn="tl">
                    <a:srgbClr val="C0C0C0"/>
                  </a:outerShdw>
                </a:effectLst>
              </a:rPr>
              <a:t>4–8 </a:t>
            </a:r>
            <a:r>
              <a:rPr lang="en-US" altLang="en-US" sz="2400">
                <a:effectLst>
                  <a:outerShdw blurRad="38100" dist="38100" dir="2700000" algn="tl">
                    <a:srgbClr val="C0C0C0"/>
                  </a:outerShdw>
                </a:effectLst>
              </a:rPr>
              <a:t>The Karnaugh Map</a:t>
            </a:r>
          </a:p>
          <a:p>
            <a:pPr>
              <a:spcBef>
                <a:spcPts val="600"/>
              </a:spcBef>
              <a:buClrTx/>
              <a:buFontTx/>
              <a:buNone/>
            </a:pPr>
            <a:r>
              <a:rPr lang="en-US" altLang="en-US" sz="2400" b="1">
                <a:effectLst>
                  <a:outerShdw blurRad="38100" dist="38100" dir="2700000" algn="tl">
                    <a:srgbClr val="C0C0C0"/>
                  </a:outerShdw>
                </a:effectLst>
              </a:rPr>
              <a:t>4–9 </a:t>
            </a:r>
            <a:r>
              <a:rPr lang="en-US" altLang="en-US" sz="2400">
                <a:effectLst>
                  <a:outerShdw blurRad="38100" dist="38100" dir="2700000" algn="tl">
                    <a:srgbClr val="C0C0C0"/>
                  </a:outerShdw>
                </a:effectLst>
              </a:rPr>
              <a:t>Karnaugh Map SOP Minimization</a:t>
            </a:r>
          </a:p>
          <a:p>
            <a:pPr>
              <a:spcBef>
                <a:spcPts val="600"/>
              </a:spcBef>
              <a:buClrTx/>
              <a:buFontTx/>
              <a:buNone/>
            </a:pPr>
            <a:r>
              <a:rPr lang="en-US" altLang="en-US" sz="2400" b="1">
                <a:effectLst>
                  <a:outerShdw blurRad="38100" dist="38100" dir="2700000" algn="tl">
                    <a:srgbClr val="C0C0C0"/>
                  </a:outerShdw>
                </a:effectLst>
              </a:rPr>
              <a:t>4–10 </a:t>
            </a:r>
            <a:r>
              <a:rPr lang="en-US" altLang="en-US" sz="2400">
                <a:effectLst>
                  <a:outerShdw blurRad="38100" dist="38100" dir="2700000" algn="tl">
                    <a:srgbClr val="C0C0C0"/>
                  </a:outerShdw>
                </a:effectLst>
              </a:rPr>
              <a:t>Karnaugh Map POS Minimization</a:t>
            </a:r>
          </a:p>
          <a:p>
            <a:pPr>
              <a:spcBef>
                <a:spcPts val="600"/>
              </a:spcBef>
              <a:buClrTx/>
              <a:buFontTx/>
              <a:buNone/>
            </a:pPr>
            <a:r>
              <a:rPr lang="en-US" altLang="en-US" sz="2400" b="1">
                <a:effectLst>
                  <a:outerShdw blurRad="38100" dist="38100" dir="2700000" algn="tl">
                    <a:srgbClr val="C0C0C0"/>
                  </a:outerShdw>
                </a:effectLst>
              </a:rPr>
              <a:t>4–11 </a:t>
            </a:r>
            <a:r>
              <a:rPr lang="en-US" altLang="en-US" sz="2400">
                <a:effectLst>
                  <a:outerShdw blurRad="38100" dist="38100" dir="2700000" algn="tl">
                    <a:srgbClr val="C0C0C0"/>
                  </a:outerShdw>
                </a:effectLst>
              </a:rPr>
              <a:t>The Quine-McCluskey Method</a:t>
            </a:r>
          </a:p>
          <a:p>
            <a:pPr>
              <a:spcBef>
                <a:spcPts val="600"/>
              </a:spcBef>
              <a:buClrTx/>
              <a:buFontTx/>
              <a:buNone/>
            </a:pPr>
            <a:r>
              <a:rPr lang="en-US" altLang="en-US" sz="2400" b="1">
                <a:effectLst>
                  <a:outerShdw blurRad="38100" dist="38100" dir="2700000" algn="tl">
                    <a:srgbClr val="C0C0C0"/>
                  </a:outerShdw>
                </a:effectLst>
              </a:rPr>
              <a:t>4–12 </a:t>
            </a:r>
            <a:r>
              <a:rPr lang="en-US" altLang="en-US" sz="2400">
                <a:effectLst>
                  <a:outerShdw blurRad="38100" dist="38100" dir="2700000" algn="tl">
                    <a:srgbClr val="C0C0C0"/>
                  </a:outerShdw>
                </a:effectLst>
              </a:rPr>
              <a:t>Boolean Expressions with VHDL Applied Logic</a:t>
            </a: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152400" y="228600"/>
            <a:ext cx="8763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en-US" altLang="en-US">
                <a:solidFill>
                  <a:srgbClr val="345A35"/>
                </a:solidFill>
                <a:effectLst>
                  <a:outerShdw blurRad="38100" dist="38100" dir="2700000" algn="tl">
                    <a:srgbClr val="C0C0C0"/>
                  </a:outerShdw>
                </a:effectLst>
              </a:rPr>
              <a:t>FIGURE 4–24  Implementation of the POS expression (A + B)(B + C + D)(A + C).</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54163"/>
            <a:ext cx="8343900" cy="3232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The Standard POS Form</a:t>
            </a:r>
          </a:p>
        </p:txBody>
      </p:sp>
      <p:sp>
        <p:nvSpPr>
          <p:cNvPr id="23554" name="Rectangle 2"/>
          <p:cNvSpPr>
            <a:spLocks noChangeArrowheads="1"/>
          </p:cNvSpPr>
          <p:nvPr/>
        </p:nvSpPr>
        <p:spPr bwMode="auto">
          <a:xfrm>
            <a:off x="549275" y="1492250"/>
            <a:ext cx="8504238" cy="247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latin typeface="Times New Roman" panose="02020603050405020304" pitchFamily="18" charset="0"/>
              </a:rPr>
              <a:t>A standard POS expression is one in which all the variables in the domain appear in each sum term in the expression. For example,</a:t>
            </a:r>
          </a:p>
          <a:p>
            <a:pPr>
              <a:buClrTx/>
              <a:buFontTx/>
              <a:buNone/>
            </a:pPr>
            <a:endParaRPr lang="en-US" altLang="en-US" sz="2200">
              <a:latin typeface="Times New Roman" panose="02020603050405020304" pitchFamily="18" charset="0"/>
            </a:endParaRPr>
          </a:p>
          <a:p>
            <a:pPr algn="ctr">
              <a:buClrTx/>
              <a:buFontTx/>
              <a:buNone/>
            </a:pPr>
            <a:r>
              <a:rPr lang="en-US" altLang="en-US" sz="2200">
                <a:latin typeface="Times New Roman" panose="02020603050405020304" pitchFamily="18" charset="0"/>
              </a:rPr>
              <a:t>(A + B + </a:t>
            </a:r>
            <a:r>
              <a:rPr lang="en-US" altLang="en-US" sz="2400">
                <a:latin typeface="Times New Roman" panose="02020603050405020304" pitchFamily="18" charset="0"/>
              </a:rPr>
              <a:t>C</a:t>
            </a:r>
            <a:r>
              <a:rPr lang="en-US" altLang="en-US" sz="2200">
                <a:latin typeface="Times New Roman" panose="02020603050405020304" pitchFamily="18" charset="0"/>
              </a:rPr>
              <a:t> + </a:t>
            </a:r>
            <a:r>
              <a:rPr lang="en-US" altLang="en-US" sz="2400">
                <a:latin typeface="Times New Roman" panose="02020603050405020304" pitchFamily="18" charset="0"/>
              </a:rPr>
              <a:t>D</a:t>
            </a:r>
            <a:r>
              <a:rPr lang="en-US" altLang="en-US" sz="2200">
                <a:latin typeface="Times New Roman" panose="02020603050405020304" pitchFamily="18" charset="0"/>
              </a:rPr>
              <a:t>)(A + B + C + D)(A + B + C + D)</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Any nonstandard POS expression (referred to simply as POS) can be converted to the standard form using Boolean algebra</a:t>
            </a: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Converting a Sum Term to Standard POS</a:t>
            </a:r>
          </a:p>
        </p:txBody>
      </p:sp>
      <p:sp>
        <p:nvSpPr>
          <p:cNvPr id="24578" name="Rectangle 2"/>
          <p:cNvSpPr>
            <a:spLocks noChangeArrowheads="1"/>
          </p:cNvSpPr>
          <p:nvPr/>
        </p:nvSpPr>
        <p:spPr bwMode="auto">
          <a:xfrm>
            <a:off x="549275" y="1492250"/>
            <a:ext cx="8504238" cy="378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latin typeface="Times New Roman" panose="02020603050405020304" pitchFamily="18" charset="0"/>
              </a:rPr>
              <a:t>A nonstandard POS expression is converted into standard</a:t>
            </a:r>
          </a:p>
          <a:p>
            <a:pPr>
              <a:buClrTx/>
              <a:buFontTx/>
              <a:buNone/>
            </a:pPr>
            <a:r>
              <a:rPr lang="en-US" altLang="en-US" sz="2200">
                <a:latin typeface="Times New Roman" panose="02020603050405020304" pitchFamily="18" charset="0"/>
              </a:rPr>
              <a:t>form using Boolean algebra rule 8 (A . A = 0)</a:t>
            </a:r>
          </a:p>
          <a:p>
            <a:pPr>
              <a:buClrTx/>
              <a:buFontTx/>
              <a:buNone/>
            </a:pPr>
            <a:r>
              <a:rPr lang="en-US" altLang="en-US" sz="2200" b="1">
                <a:latin typeface="Times New Roman" panose="02020603050405020304" pitchFamily="18" charset="0"/>
              </a:rPr>
              <a:t>Step 1:</a:t>
            </a:r>
            <a:r>
              <a:rPr lang="en-US" altLang="en-US" sz="2200">
                <a:latin typeface="Times New Roman" panose="02020603050405020304" pitchFamily="18" charset="0"/>
              </a:rPr>
              <a:t>	 Add to each nonstandard product term a term made up of the product of the missing variable and its complement. This results in two sum terms. </a:t>
            </a:r>
          </a:p>
          <a:p>
            <a:pPr>
              <a:buClrTx/>
              <a:buFontTx/>
              <a:buNone/>
            </a:pPr>
            <a:endParaRPr lang="en-US" altLang="en-US" sz="2200">
              <a:latin typeface="Times New Roman" panose="02020603050405020304" pitchFamily="18" charset="0"/>
            </a:endParaRPr>
          </a:p>
          <a:p>
            <a:pPr>
              <a:buClrTx/>
              <a:buFontTx/>
              <a:buNone/>
            </a:pPr>
            <a:r>
              <a:rPr lang="en-US" altLang="en-US" sz="2200" b="1">
                <a:latin typeface="Times New Roman" panose="02020603050405020304" pitchFamily="18" charset="0"/>
              </a:rPr>
              <a:t>Step 2:</a:t>
            </a:r>
            <a:r>
              <a:rPr lang="en-US" altLang="en-US" sz="2200">
                <a:latin typeface="Times New Roman" panose="02020603050405020304" pitchFamily="18" charset="0"/>
              </a:rPr>
              <a:t>	 Apply rule 12 from Table 4–1: A + BC = (A + B)(A + C)</a:t>
            </a:r>
          </a:p>
          <a:p>
            <a:pPr>
              <a:buClrTx/>
              <a:buFontTx/>
              <a:buNone/>
            </a:pPr>
            <a:endParaRPr lang="en-US" altLang="en-US" sz="2200" b="1">
              <a:latin typeface="Times New Roman" panose="02020603050405020304" pitchFamily="18" charset="0"/>
            </a:endParaRPr>
          </a:p>
          <a:p>
            <a:pPr>
              <a:buClrTx/>
              <a:buFontTx/>
              <a:buNone/>
            </a:pPr>
            <a:r>
              <a:rPr lang="en-US" altLang="en-US" sz="2200" b="1">
                <a:latin typeface="Times New Roman" panose="02020603050405020304" pitchFamily="18" charset="0"/>
              </a:rPr>
              <a:t>Step 3:</a:t>
            </a:r>
            <a:r>
              <a:rPr lang="en-US" altLang="en-US" sz="2200">
                <a:latin typeface="Times New Roman" panose="02020603050405020304" pitchFamily="18" charset="0"/>
              </a:rPr>
              <a:t>	 Repeat Step 1 until all resulting sum terms contain all variables in the domain in either complemented or uncomplemented form.</a:t>
            </a:r>
          </a:p>
          <a:p>
            <a:pPr>
              <a:buClrTx/>
              <a:buFontTx/>
              <a:buNone/>
            </a:pPr>
            <a:endParaRPr lang="en-US" altLang="en-US" sz="2200">
              <a:latin typeface="Times New Roman" panose="02020603050405020304" pitchFamily="18" charset="0"/>
            </a:endParaRPr>
          </a:p>
        </p:txBody>
      </p:sp>
      <p:sp>
        <p:nvSpPr>
          <p:cNvPr id="24579" name="Freeform 3"/>
          <p:cNvSpPr>
            <a:spLocks noChangeArrowheads="1"/>
          </p:cNvSpPr>
          <p:nvPr/>
        </p:nvSpPr>
        <p:spPr bwMode="auto">
          <a:xfrm>
            <a:off x="5060950" y="1998663"/>
            <a:ext cx="182563" cy="1587"/>
          </a:xfrm>
          <a:custGeom>
            <a:avLst/>
            <a:gdLst>
              <a:gd name="T0" fmla="*/ 0 w 3150"/>
              <a:gd name="T1" fmla="*/ 0 h 6"/>
              <a:gd name="T2" fmla="*/ 3149 w 3150"/>
              <a:gd name="T3" fmla="*/ 5 h 6"/>
            </a:gdLst>
            <a:ahLst/>
            <a:cxnLst>
              <a:cxn ang="0">
                <a:pos x="T0" y="T1"/>
              </a:cxn>
              <a:cxn ang="0">
                <a:pos x="T2" y="T3"/>
              </a:cxn>
            </a:cxnLst>
            <a:rect l="0" t="0" r="r" b="b"/>
            <a:pathLst>
              <a:path w="3150" h="6">
                <a:moveTo>
                  <a:pt x="0" y="0"/>
                </a:moveTo>
                <a:lnTo>
                  <a:pt x="3149" y="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EXAMPLE: Converting a Sum Term to Standard POS</a:t>
            </a:r>
          </a:p>
        </p:txBody>
      </p:sp>
      <p:sp>
        <p:nvSpPr>
          <p:cNvPr id="25602" name="Rectangle 2"/>
          <p:cNvSpPr>
            <a:spLocks noChangeArrowheads="1"/>
          </p:cNvSpPr>
          <p:nvPr/>
        </p:nvSpPr>
        <p:spPr bwMode="auto">
          <a:xfrm>
            <a:off x="549275" y="1492250"/>
            <a:ext cx="8504238" cy="545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latin typeface="Times New Roman" panose="02020603050405020304" pitchFamily="18" charset="0"/>
              </a:rPr>
              <a:t>Solution</a:t>
            </a:r>
          </a:p>
          <a:p>
            <a:pPr>
              <a:buClrTx/>
              <a:buFontTx/>
              <a:buNone/>
            </a:pPr>
            <a:r>
              <a:rPr lang="en-US" altLang="en-US" sz="2200">
                <a:latin typeface="Times New Roman" panose="02020603050405020304" pitchFamily="18" charset="0"/>
              </a:rPr>
              <a:t>The domain of this POS expression is A, B, C, D. Take one term at a time. The first term, A + B + C, is missing variable D or D, so add DD and apply rule 12 as follows:</a:t>
            </a:r>
          </a:p>
          <a:p>
            <a:pPr>
              <a:buClrTx/>
              <a:buFontTx/>
              <a:buNone/>
            </a:pPr>
            <a:endParaRPr lang="en-US" altLang="en-US" sz="2200">
              <a:latin typeface="Times New Roman" panose="02020603050405020304" pitchFamily="18" charset="0"/>
            </a:endParaRP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The second term, B + C + D, is missing variable A or A, so add AA and apply rule 12 as follows:</a:t>
            </a:r>
          </a:p>
          <a:p>
            <a:pPr>
              <a:buClrTx/>
              <a:buFontTx/>
              <a:buNone/>
            </a:pPr>
            <a:endParaRPr lang="en-US" altLang="en-US" sz="2200">
              <a:latin typeface="Times New Roman" panose="02020603050405020304" pitchFamily="18" charset="0"/>
            </a:endParaRP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The third term, A + B + C + D, is already in standard form. The standard POS form of the original expression is as follows:</a:t>
            </a:r>
          </a:p>
          <a:p>
            <a:pPr>
              <a:buClrTx/>
              <a:buFontTx/>
              <a:buNone/>
            </a:pPr>
            <a:endParaRPr lang="en-US" altLang="en-US" sz="2200">
              <a:latin typeface="Times New Roman" panose="02020603050405020304" pitchFamily="18" charset="0"/>
            </a:endParaRPr>
          </a:p>
          <a:p>
            <a:pPr>
              <a:buClrTx/>
              <a:buFontTx/>
              <a:buNone/>
            </a:pPr>
            <a:endParaRPr lang="en-US" altLang="en-US" sz="2200">
              <a:latin typeface="Times New Roman" panose="02020603050405020304" pitchFamily="18" charset="0"/>
            </a:endParaRPr>
          </a:p>
          <a:p>
            <a:pPr>
              <a:buClrTx/>
              <a:buFontTx/>
              <a:buNone/>
            </a:pPr>
            <a:endParaRPr lang="en-US" altLang="en-US" sz="2200">
              <a:latin typeface="Times New Roman" panose="02020603050405020304" pitchFamily="18" charset="0"/>
            </a:endParaRPr>
          </a:p>
          <a:p>
            <a:pPr>
              <a:buClrTx/>
              <a:buFontTx/>
              <a:buNone/>
            </a:pPr>
            <a:endParaRPr lang="en-US" altLang="en-US" sz="2200">
              <a:latin typeface="Times New Roman" panose="02020603050405020304" pitchFamily="18" charset="0"/>
            </a:endParaRP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1096963"/>
            <a:ext cx="4438650"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138" y="2925763"/>
            <a:ext cx="7191375" cy="419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297363"/>
            <a:ext cx="7324725" cy="49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75" y="6126163"/>
            <a:ext cx="8991600" cy="371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Binary Representation of a Standard Sum Term</a:t>
            </a:r>
          </a:p>
        </p:txBody>
      </p:sp>
      <p:sp>
        <p:nvSpPr>
          <p:cNvPr id="26626" name="Rectangle 2"/>
          <p:cNvSpPr>
            <a:spLocks noChangeArrowheads="1"/>
          </p:cNvSpPr>
          <p:nvPr/>
        </p:nvSpPr>
        <p:spPr bwMode="auto">
          <a:xfrm>
            <a:off x="549275" y="1492250"/>
            <a:ext cx="8504238" cy="445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b="1">
                <a:latin typeface="Times New Roman" panose="02020603050405020304" pitchFamily="18" charset="0"/>
              </a:rPr>
              <a:t>A standard sum term is equal to 0 for only one combination of variable</a:t>
            </a:r>
            <a:r>
              <a:rPr lang="en-US" altLang="en-US" sz="2200">
                <a:latin typeface="Times New Roman" panose="02020603050405020304" pitchFamily="18" charset="0"/>
              </a:rPr>
              <a:t> </a:t>
            </a:r>
            <a:r>
              <a:rPr lang="en-US" altLang="en-US" sz="2200" b="1">
                <a:latin typeface="Times New Roman" panose="02020603050405020304" pitchFamily="18" charset="0"/>
              </a:rPr>
              <a:t>values</a:t>
            </a:r>
            <a:r>
              <a:rPr lang="en-US" altLang="en-US" sz="2200">
                <a:latin typeface="Times New Roman" panose="02020603050405020304" pitchFamily="18" charset="0"/>
              </a:rPr>
              <a:t>. For example, the sum term A + B + C + D is 0 when A = 0, B = 1, C = 0, and D = 1, as shown below, and is 1 for all other combinations of values for the variables.</a:t>
            </a:r>
          </a:p>
          <a:p>
            <a:pPr algn="ctr">
              <a:buClrTx/>
              <a:buFontTx/>
              <a:buNone/>
            </a:pPr>
            <a:r>
              <a:rPr lang="en-US" altLang="en-US" sz="2200">
                <a:latin typeface="Times New Roman" panose="02020603050405020304" pitchFamily="18" charset="0"/>
              </a:rPr>
              <a:t>A + B + C + D  = 0 + 1 + 0 + 1 = 0 + 0 + 0 + 0 = 0</a:t>
            </a:r>
          </a:p>
          <a:p>
            <a:pPr>
              <a:buClrTx/>
              <a:buFontTx/>
              <a:buNone/>
            </a:pPr>
            <a:r>
              <a:rPr lang="en-US" altLang="en-US" sz="2200">
                <a:latin typeface="Times New Roman" panose="02020603050405020304" pitchFamily="18" charset="0"/>
              </a:rPr>
              <a:t>In this case, the sum term has a binary value of 0101 (decimal 5). </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Remember, a sum term is implemented with an OR gate whose output is 0 only if each of its inputs is 0. Inverters are used to produce the complements of the variables as required.</a:t>
            </a:r>
          </a:p>
          <a:p>
            <a:pPr>
              <a:buClrTx/>
              <a:buFontTx/>
              <a:buNone/>
            </a:pPr>
            <a:endParaRPr lang="en-US" altLang="en-US" sz="2200">
              <a:latin typeface="Times New Roman" panose="02020603050405020304" pitchFamily="18" charset="0"/>
            </a:endParaRPr>
          </a:p>
          <a:p>
            <a:pPr>
              <a:buClrTx/>
              <a:buFontTx/>
              <a:buNone/>
            </a:pPr>
            <a:r>
              <a:rPr lang="en-US" altLang="en-US" sz="2200" b="1">
                <a:latin typeface="Times New Roman" panose="02020603050405020304" pitchFamily="18" charset="0"/>
              </a:rPr>
              <a:t>A POS expression is equal to 0 only if one or more of the sum terms in the expression is equal to 0.</a:t>
            </a: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EXAMPLE: Binary Representation of a Standard Sum Term</a:t>
            </a:r>
          </a:p>
        </p:txBody>
      </p:sp>
      <p:sp>
        <p:nvSpPr>
          <p:cNvPr id="27650" name="Rectangle 2"/>
          <p:cNvSpPr>
            <a:spLocks noChangeArrowheads="1"/>
          </p:cNvSpPr>
          <p:nvPr/>
        </p:nvSpPr>
        <p:spPr bwMode="auto">
          <a:xfrm>
            <a:off x="457200" y="1492250"/>
            <a:ext cx="8596313" cy="478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latin typeface="Times New Roman" panose="02020603050405020304" pitchFamily="18" charset="0"/>
              </a:rPr>
              <a:t>Determine the binary values of the variables for which the following standard POS expression is equal to 0:</a:t>
            </a:r>
          </a:p>
          <a:p>
            <a:pPr algn="ctr">
              <a:buClrTx/>
              <a:buFontTx/>
              <a:buNone/>
            </a:pPr>
            <a:r>
              <a:rPr lang="en-US" altLang="en-US" sz="2200">
                <a:latin typeface="Times New Roman" panose="02020603050405020304" pitchFamily="18" charset="0"/>
              </a:rPr>
              <a:t>(A + B + C + D)(A + B + C + D)(A + B + C + D)</a:t>
            </a:r>
          </a:p>
          <a:p>
            <a:pPr algn="ct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The term A + B + C + D  is equal to 0 when A = 0, B=0, C=0, and D= 0.</a:t>
            </a:r>
          </a:p>
          <a:p>
            <a:pPr algn="ctr">
              <a:buClrTx/>
              <a:buFontTx/>
              <a:buNone/>
            </a:pPr>
            <a:r>
              <a:rPr lang="en-US" altLang="en-US" sz="2200">
                <a:latin typeface="Times New Roman" panose="02020603050405020304" pitchFamily="18" charset="0"/>
              </a:rPr>
              <a:t>A + B + C + D = 0 + 0 + 0 + 0 = 0</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The term A + B + C + D is equal to 0 when A = 0, B = 1, C = 1, and D = 0.</a:t>
            </a:r>
          </a:p>
          <a:p>
            <a:pPr algn="ctr">
              <a:buClrTx/>
              <a:buFontTx/>
              <a:buNone/>
            </a:pPr>
            <a:r>
              <a:rPr lang="en-US" altLang="en-US" sz="2200">
                <a:latin typeface="Times New Roman" panose="02020603050405020304" pitchFamily="18" charset="0"/>
              </a:rPr>
              <a:t>A + B + C + D= 0 + 1 + 1 + 0 = 0 + 0 + 0 + 0 = 0</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The term A + B + C + D is equal to 0 when A = 1, B = 1, C = 1, and D = 1.</a:t>
            </a:r>
          </a:p>
          <a:p>
            <a:pPr algn="ctr">
              <a:buClrTx/>
              <a:buFontTx/>
              <a:buNone/>
            </a:pPr>
            <a:r>
              <a:rPr lang="en-US" altLang="en-US" sz="2200">
                <a:latin typeface="Times New Roman" panose="02020603050405020304" pitchFamily="18" charset="0"/>
              </a:rPr>
              <a:t>A + B + C + D = 1 + 1 + 1 + 1 = 0 + 0 + 0 + 0 = 0</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The POS expression equals 0 when any of the three sum terms equals 0.</a:t>
            </a: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Converting Standard SOP to Standard POS</a:t>
            </a:r>
          </a:p>
        </p:txBody>
      </p:sp>
      <p:sp>
        <p:nvSpPr>
          <p:cNvPr id="28674" name="Rectangle 2"/>
          <p:cNvSpPr>
            <a:spLocks noChangeArrowheads="1"/>
          </p:cNvSpPr>
          <p:nvPr/>
        </p:nvSpPr>
        <p:spPr bwMode="auto">
          <a:xfrm>
            <a:off x="457200" y="1492250"/>
            <a:ext cx="8596313" cy="478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latin typeface="Times New Roman" panose="02020603050405020304" pitchFamily="18" charset="0"/>
              </a:rPr>
              <a:t>The binary values of the product terms in a given standard SOP expression are not present in the equivalent standard POS expression. Also, the binary values that are not represented in the SOP expression are present in the equivalent POS expression. Therefore, to convert from standard SOP to standard POS, the following steps are taken:</a:t>
            </a:r>
          </a:p>
          <a:p>
            <a:pPr>
              <a:buClrTx/>
              <a:buFontTx/>
              <a:buNone/>
            </a:pPr>
            <a:endParaRPr lang="en-US" altLang="en-US" sz="2200">
              <a:latin typeface="Times New Roman" panose="02020603050405020304" pitchFamily="18" charset="0"/>
            </a:endParaRPr>
          </a:p>
          <a:p>
            <a:pPr>
              <a:buClrTx/>
              <a:buFontTx/>
              <a:buNone/>
            </a:pPr>
            <a:r>
              <a:rPr lang="en-US" altLang="en-US" sz="2200" b="1">
                <a:latin typeface="Times New Roman" panose="02020603050405020304" pitchFamily="18" charset="0"/>
              </a:rPr>
              <a:t>Step 1:</a:t>
            </a:r>
            <a:r>
              <a:rPr lang="en-US" altLang="en-US" sz="2200">
                <a:latin typeface="Times New Roman" panose="02020603050405020304" pitchFamily="18" charset="0"/>
              </a:rPr>
              <a:t>	 Evaluate each product term in the SOP expression. That is, determine the binary numbers that represent the product terms.</a:t>
            </a:r>
          </a:p>
          <a:p>
            <a:pPr>
              <a:buClrTx/>
              <a:buFontTx/>
              <a:buNone/>
            </a:pPr>
            <a:r>
              <a:rPr lang="en-US" altLang="en-US" sz="2200" b="1">
                <a:latin typeface="Times New Roman" panose="02020603050405020304" pitchFamily="18" charset="0"/>
              </a:rPr>
              <a:t>Step 2:</a:t>
            </a:r>
            <a:r>
              <a:rPr lang="en-US" altLang="en-US" sz="2200">
                <a:latin typeface="Times New Roman" panose="02020603050405020304" pitchFamily="18" charset="0"/>
              </a:rPr>
              <a:t>	 Determine all of the binary numbers not included in the evaluation in Step 1.</a:t>
            </a:r>
          </a:p>
          <a:p>
            <a:pPr>
              <a:buClrTx/>
              <a:buFontTx/>
              <a:buNone/>
            </a:pPr>
            <a:r>
              <a:rPr lang="en-US" altLang="en-US" sz="2200" b="1">
                <a:latin typeface="Times New Roman" panose="02020603050405020304" pitchFamily="18" charset="0"/>
              </a:rPr>
              <a:t>Step 3:</a:t>
            </a:r>
            <a:r>
              <a:rPr lang="en-US" altLang="en-US" sz="2200">
                <a:latin typeface="Times New Roman" panose="02020603050405020304" pitchFamily="18" charset="0"/>
              </a:rPr>
              <a:t>	 Write the equivalent sum term for each binary number from Step 2 and express in POS form.</a:t>
            </a:r>
          </a:p>
          <a:p>
            <a:pPr>
              <a:buClrTx/>
              <a:buFontTx/>
              <a:buNone/>
            </a:pPr>
            <a:endParaRPr lang="en-US" altLang="en-US" sz="2200">
              <a:latin typeface="Times New Roman" panose="02020603050405020304" pitchFamily="18" charset="0"/>
            </a:endParaRPr>
          </a:p>
          <a:p>
            <a:pPr>
              <a:buClrTx/>
              <a:buFontTx/>
              <a:buNone/>
            </a:pPr>
            <a:r>
              <a:rPr lang="en-US" altLang="en-US" sz="2200" b="1">
                <a:latin typeface="Times New Roman" panose="02020603050405020304" pitchFamily="18" charset="0"/>
              </a:rPr>
              <a:t>Using a similar procedure, you can go from POS to SOP.</a:t>
            </a: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Converting Standard SOP to Standard POS</a:t>
            </a:r>
          </a:p>
        </p:txBody>
      </p:sp>
      <p:sp>
        <p:nvSpPr>
          <p:cNvPr id="29698" name="Rectangle 2"/>
          <p:cNvSpPr>
            <a:spLocks noChangeArrowheads="1"/>
          </p:cNvSpPr>
          <p:nvPr/>
        </p:nvSpPr>
        <p:spPr bwMode="auto">
          <a:xfrm>
            <a:off x="457200" y="1492250"/>
            <a:ext cx="8596313" cy="411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latin typeface="Times New Roman" panose="02020603050405020304" pitchFamily="18" charset="0"/>
              </a:rPr>
              <a:t>Convert the following SOP expression to an equivalent POS expression:</a:t>
            </a:r>
          </a:p>
          <a:p>
            <a:pPr algn="ctr">
              <a:buClrTx/>
              <a:buFontTx/>
              <a:buNone/>
            </a:pPr>
            <a:r>
              <a:rPr lang="en-US" altLang="en-US" sz="2200">
                <a:latin typeface="Times New Roman" panose="02020603050405020304" pitchFamily="18" charset="0"/>
              </a:rPr>
              <a:t>A B C + ABC + ABC + ABC + ABC</a:t>
            </a:r>
          </a:p>
          <a:p>
            <a:pPr>
              <a:buClrTx/>
              <a:buFontTx/>
              <a:buNone/>
            </a:pPr>
            <a:r>
              <a:rPr lang="en-US" altLang="en-US" sz="2200">
                <a:latin typeface="Times New Roman" panose="02020603050405020304" pitchFamily="18" charset="0"/>
              </a:rPr>
              <a:t>Solution</a:t>
            </a:r>
          </a:p>
          <a:p>
            <a:pPr>
              <a:buClrTx/>
              <a:buFontTx/>
              <a:buNone/>
            </a:pPr>
            <a:r>
              <a:rPr lang="en-US" altLang="en-US" sz="2200">
                <a:latin typeface="Times New Roman" panose="02020603050405020304" pitchFamily="18" charset="0"/>
              </a:rPr>
              <a:t>The evaluation is as follows:</a:t>
            </a:r>
          </a:p>
          <a:p>
            <a:pPr algn="ctr">
              <a:buClrTx/>
              <a:buFontTx/>
              <a:buNone/>
            </a:pPr>
            <a:r>
              <a:rPr lang="en-US" altLang="en-US" sz="2200">
                <a:latin typeface="Times New Roman" panose="02020603050405020304" pitchFamily="18" charset="0"/>
              </a:rPr>
              <a:t>000 + 010 + 011 + 101 + 111</a:t>
            </a:r>
          </a:p>
          <a:p>
            <a:pPr>
              <a:buClrTx/>
              <a:buFontTx/>
              <a:buNone/>
            </a:pPr>
            <a:r>
              <a:rPr lang="en-US" altLang="en-US" sz="2200">
                <a:latin typeface="Times New Roman" panose="02020603050405020304" pitchFamily="18" charset="0"/>
              </a:rPr>
              <a:t>Since there are three variables in the domain of this expression, there are a total of eight (2</a:t>
            </a:r>
            <a:r>
              <a:rPr lang="en-US" altLang="en-US" sz="2200" baseline="33000">
                <a:latin typeface="Times New Roman" panose="02020603050405020304" pitchFamily="18" charset="0"/>
              </a:rPr>
              <a:t>3</a:t>
            </a:r>
            <a:r>
              <a:rPr lang="en-US" altLang="en-US" sz="2200">
                <a:latin typeface="Times New Roman" panose="02020603050405020304" pitchFamily="18" charset="0"/>
              </a:rPr>
              <a:t> ) possible combinations. The SOP expression contains five of these combinations, so the POS must contain the other three which are 001, 100, and 110. Remember, these are the binary values that make the sum term 0. The equivalent POS expression is</a:t>
            </a:r>
          </a:p>
          <a:p>
            <a:pPr algn="ctr">
              <a:buClrTx/>
              <a:buFontTx/>
              <a:buNone/>
            </a:pPr>
            <a:r>
              <a:rPr lang="en-US" altLang="en-US" sz="2200">
                <a:latin typeface="Times New Roman" panose="02020603050405020304" pitchFamily="18" charset="0"/>
              </a:rPr>
              <a:t>(A + B + C)(A + B + C)(A + B + C)</a:t>
            </a:r>
          </a:p>
          <a:p>
            <a:pPr>
              <a:buClrTx/>
              <a:buFontTx/>
              <a:buNone/>
            </a:pPr>
            <a:endParaRPr lang="en-US" altLang="en-US" sz="2200">
              <a:latin typeface="Times New Roman" panose="02020603050405020304" pitchFamily="18" charset="0"/>
            </a:endParaRP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Checkup</a:t>
            </a:r>
          </a:p>
        </p:txBody>
      </p:sp>
      <p:sp>
        <p:nvSpPr>
          <p:cNvPr id="30722" name="Rectangle 2"/>
          <p:cNvSpPr>
            <a:spLocks noChangeArrowheads="1"/>
          </p:cNvSpPr>
          <p:nvPr/>
        </p:nvSpPr>
        <p:spPr bwMode="auto">
          <a:xfrm>
            <a:off x="457200" y="1492250"/>
            <a:ext cx="8596313" cy="378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sz="2200">
                <a:latin typeface="Times New Roman" panose="02020603050405020304" pitchFamily="18" charset="0"/>
              </a:rPr>
              <a:t>1.	Identify each of the following expressions as SOP, standard SOP, POS, or standard POS:</a:t>
            </a:r>
          </a:p>
          <a:p>
            <a:pPr>
              <a:buClrTx/>
              <a:buFontTx/>
              <a:buNone/>
            </a:pPr>
            <a:r>
              <a:rPr lang="en-US" altLang="en-US" sz="2200">
                <a:latin typeface="Times New Roman" panose="02020603050405020304" pitchFamily="18" charset="0"/>
              </a:rPr>
              <a:t>	(a)  AB + ABD + ACD	 (b)  (A + B + C)(A + B + C)</a:t>
            </a:r>
          </a:p>
          <a:p>
            <a:pPr>
              <a:buClrTx/>
              <a:buFontTx/>
              <a:buNone/>
            </a:pPr>
            <a:r>
              <a:rPr lang="en-US" altLang="en-US" sz="2200">
                <a:latin typeface="Times New Roman" panose="02020603050405020304" pitchFamily="18" charset="0"/>
              </a:rPr>
              <a:t>	(c)  ABC + ABC	 (d)  (A + C)(A + B)</a:t>
            </a:r>
          </a:p>
          <a:p>
            <a:pPr>
              <a:buClrTx/>
              <a:buFontTx/>
              <a:buNone/>
            </a:pPr>
            <a:endParaRPr lang="en-US" altLang="en-US" sz="2200">
              <a:latin typeface="Times New Roman" panose="02020603050405020304" pitchFamily="18" charset="0"/>
            </a:endParaRPr>
          </a:p>
          <a:p>
            <a:pPr>
              <a:buClrTx/>
              <a:buFontTx/>
              <a:buNone/>
            </a:pPr>
            <a:r>
              <a:rPr lang="en-US" altLang="en-US" sz="2200">
                <a:solidFill>
                  <a:srgbClr val="FF3333"/>
                </a:solidFill>
                <a:latin typeface="Times New Roman" panose="02020603050405020304" pitchFamily="18" charset="0"/>
              </a:rPr>
              <a:t>Solution</a:t>
            </a:r>
          </a:p>
          <a:p>
            <a:pPr>
              <a:buClrTx/>
              <a:buFontTx/>
              <a:buNone/>
            </a:pPr>
            <a:r>
              <a:rPr lang="en-US" altLang="en-US" sz="2200">
                <a:solidFill>
                  <a:srgbClr val="FF3333"/>
                </a:solidFill>
                <a:latin typeface="Times New Roman" panose="02020603050405020304" pitchFamily="18" charset="0"/>
              </a:rPr>
              <a:t>1.	 (a)	 SOP   (b)  standard POS   (c)  standard SOP   (d)  POS</a:t>
            </a:r>
          </a:p>
          <a:p>
            <a:pPr>
              <a:buClrTx/>
              <a:buFontTx/>
              <a:buNone/>
            </a:pPr>
            <a:endParaRPr lang="en-US" altLang="en-US" sz="2200">
              <a:latin typeface="Times New Roman" panose="02020603050405020304" pitchFamily="18" charset="0"/>
            </a:endParaRPr>
          </a:p>
          <a:p>
            <a:pPr>
              <a:buClrTx/>
              <a:buFontTx/>
              <a:buNone/>
            </a:pPr>
            <a:r>
              <a:rPr lang="en-US" altLang="en-US" sz="2200">
                <a:latin typeface="Times New Roman" panose="02020603050405020304" pitchFamily="18" charset="0"/>
              </a:rPr>
              <a:t>2.	Convert each SOP expression in Question 1 to standard form.</a:t>
            </a:r>
          </a:p>
          <a:p>
            <a:pPr>
              <a:buClrTx/>
              <a:buFontTx/>
              <a:buNone/>
            </a:pPr>
            <a:r>
              <a:rPr lang="en-US" altLang="en-US" sz="2200">
                <a:latin typeface="Times New Roman" panose="02020603050405020304" pitchFamily="18" charset="0"/>
              </a:rPr>
              <a:t>3.	Convert each POS expression in Question 1 to standard form.</a:t>
            </a:r>
          </a:p>
          <a:p>
            <a:pPr>
              <a:buClrTx/>
              <a:buFontTx/>
              <a:buNone/>
            </a:pPr>
            <a:endParaRPr lang="en-US" altLang="en-US" sz="2200">
              <a:latin typeface="Times New Roman" panose="02020603050405020304" pitchFamily="18" charset="0"/>
            </a:endParaRPr>
          </a:p>
        </p:txBody>
      </p:sp>
    </p:spTree>
  </p:cSld>
  <p:clrMapOvr>
    <a:masterClrMapping/>
  </p:clrMapOvr>
  <p:transition>
    <p:cover dir="rd"/>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0722">
                                            <p:txEl>
                                              <p:pRg st="4" end="4"/>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fill="hold" nodeType="clickEffect">
                                  <p:stCondLst>
                                    <p:cond delay="0"/>
                                  </p:stCondLst>
                                  <p:childTnLst>
                                    <p:set>
                                      <p:cBhvr additive="repl">
                                        <p:cTn id="20" dur="1" fill="hold">
                                          <p:stCondLst>
                                            <p:cond delay="0"/>
                                          </p:stCondLst>
                                        </p:cTn>
                                        <p:tgtEl>
                                          <p:spTgt spid="307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4–7  Boolean Expressions and Truth Tables</a:t>
            </a:r>
          </a:p>
        </p:txBody>
      </p:sp>
      <p:sp>
        <p:nvSpPr>
          <p:cNvPr id="31746" name="Rectangle 2"/>
          <p:cNvSpPr>
            <a:spLocks noChangeArrowheads="1"/>
          </p:cNvSpPr>
          <p:nvPr/>
        </p:nvSpPr>
        <p:spPr bwMode="auto">
          <a:xfrm>
            <a:off x="457200" y="1492250"/>
            <a:ext cx="8596313" cy="369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01613" indent="-201613">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SzPct val="45000"/>
              <a:buFont typeface="Wingdings" panose="05000000000000000000" pitchFamily="2" charset="2"/>
              <a:buChar char=""/>
            </a:pPr>
            <a:r>
              <a:rPr lang="en-US" altLang="en-US" sz="2400">
                <a:latin typeface="Times New Roman" panose="02020603050405020304" pitchFamily="18" charset="0"/>
              </a:rPr>
              <a:t>All standard Boolean expressions can be easily converted into truth table format using binary values for each term in the expression. </a:t>
            </a:r>
          </a:p>
          <a:p>
            <a:pPr marL="215900">
              <a:buClrTx/>
              <a:buSzPct val="45000"/>
              <a:buFontTx/>
              <a:buNone/>
            </a:pPr>
            <a:endParaRPr lang="en-US" altLang="en-US" sz="2200">
              <a:latin typeface="Times New Roman" panose="02020603050405020304" pitchFamily="18" charset="0"/>
            </a:endParaRPr>
          </a:p>
          <a:p>
            <a:pPr>
              <a:buSzPct val="45000"/>
              <a:buFont typeface="Wingdings" panose="05000000000000000000" pitchFamily="2" charset="2"/>
              <a:buChar char=""/>
            </a:pPr>
            <a:r>
              <a:rPr lang="en-US" altLang="en-US" sz="2400">
                <a:latin typeface="Times New Roman" panose="02020603050405020304" pitchFamily="18" charset="0"/>
              </a:rPr>
              <a:t>The truth table is a common way of presenting, in a concise format, the logical operation of a circuit. </a:t>
            </a:r>
          </a:p>
          <a:p>
            <a:pPr marL="215900">
              <a:buClrTx/>
              <a:buSzPct val="45000"/>
              <a:buFontTx/>
              <a:buNone/>
            </a:pPr>
            <a:endParaRPr lang="en-US" altLang="en-US" sz="2200">
              <a:latin typeface="Times New Roman" panose="02020603050405020304" pitchFamily="18" charset="0"/>
            </a:endParaRPr>
          </a:p>
          <a:p>
            <a:pPr>
              <a:buSzPct val="45000"/>
              <a:buFont typeface="Wingdings" panose="05000000000000000000" pitchFamily="2" charset="2"/>
              <a:buChar char=""/>
            </a:pPr>
            <a:r>
              <a:rPr lang="en-US" altLang="en-US" sz="2400">
                <a:latin typeface="Times New Roman" panose="02020603050405020304" pitchFamily="18" charset="0"/>
              </a:rPr>
              <a:t>Also, standard SOP or POS expressions can be determined from a truth table.</a:t>
            </a:r>
          </a:p>
          <a:p>
            <a:pPr marL="215900">
              <a:buClrTx/>
              <a:buSzPct val="45000"/>
              <a:buFontTx/>
              <a:buNone/>
            </a:pPr>
            <a:endParaRPr lang="en-US" altLang="en-US" sz="2400">
              <a:latin typeface="Times New Roman" panose="02020603050405020304" pitchFamily="18" charset="0"/>
            </a:endParaRP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4–5 Logic Simplification Using Boolean Algebra</a:t>
            </a:r>
          </a:p>
        </p:txBody>
      </p:sp>
      <p:sp>
        <p:nvSpPr>
          <p:cNvPr id="5122" name="Rectangle 2"/>
          <p:cNvSpPr>
            <a:spLocks noChangeArrowheads="1"/>
          </p:cNvSpPr>
          <p:nvPr/>
        </p:nvSpPr>
        <p:spPr bwMode="auto">
          <a:xfrm>
            <a:off x="457200" y="1381125"/>
            <a:ext cx="8229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a:latin typeface="Times New Roman" panose="02020603050405020304" pitchFamily="18" charset="0"/>
              </a:rPr>
              <a:t>A simplified Boolean expression uses the fewest gates possible to implement a given</a:t>
            </a:r>
          </a:p>
          <a:p>
            <a:pPr>
              <a:buClrTx/>
              <a:buFontTx/>
              <a:buNone/>
            </a:pPr>
            <a:r>
              <a:rPr lang="en-US" altLang="en-US">
                <a:latin typeface="Times New Roman" panose="02020603050405020304" pitchFamily="18" charset="0"/>
              </a:rPr>
              <a:t>expression.</a:t>
            </a:r>
          </a:p>
        </p:txBody>
      </p:sp>
      <p:sp>
        <p:nvSpPr>
          <p:cNvPr id="5123" name="Rectangle 3"/>
          <p:cNvSpPr>
            <a:spLocks noChangeArrowheads="1"/>
          </p:cNvSpPr>
          <p:nvPr/>
        </p:nvSpPr>
        <p:spPr bwMode="auto">
          <a:xfrm>
            <a:off x="457200" y="2303463"/>
            <a:ext cx="8229600" cy="420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FontTx/>
              <a:buNone/>
            </a:pPr>
            <a:r>
              <a:rPr lang="en-US" altLang="en-US">
                <a:latin typeface="Times New Roman" panose="02020603050405020304" pitchFamily="18" charset="0"/>
              </a:rPr>
              <a:t>Using Boolean algebra techniques, simplify this expression:</a:t>
            </a:r>
          </a:p>
          <a:p>
            <a:pPr>
              <a:buClrTx/>
              <a:buFontTx/>
              <a:buNone/>
            </a:pPr>
            <a:r>
              <a:rPr lang="de-DE" altLang="en-US" i="1">
                <a:latin typeface="Times-Italic" charset="0"/>
              </a:rPr>
              <a:t>	AB </a:t>
            </a:r>
            <a:r>
              <a:rPr lang="de-DE" altLang="en-US">
                <a:latin typeface="PearsonMATH02" charset="0"/>
              </a:rPr>
              <a:t>+ </a:t>
            </a:r>
            <a:r>
              <a:rPr lang="de-DE" altLang="en-US" i="1">
                <a:latin typeface="Times-Italic" charset="0"/>
              </a:rPr>
              <a:t>A</a:t>
            </a:r>
            <a:r>
              <a:rPr lang="de-DE" altLang="en-US">
                <a:latin typeface="Times New Roman" panose="02020603050405020304" pitchFamily="18" charset="0"/>
              </a:rPr>
              <a:t>(</a:t>
            </a:r>
            <a:r>
              <a:rPr lang="de-DE" altLang="en-US" i="1">
                <a:latin typeface="Times-Italic" charset="0"/>
              </a:rPr>
              <a:t>B </a:t>
            </a:r>
            <a:r>
              <a:rPr lang="de-DE" altLang="en-US">
                <a:latin typeface="PearsonMATH02" charset="0"/>
              </a:rPr>
              <a:t>+ </a:t>
            </a:r>
            <a:r>
              <a:rPr lang="de-DE" altLang="en-US" i="1">
                <a:latin typeface="Times-Italic" charset="0"/>
              </a:rPr>
              <a:t>C</a:t>
            </a:r>
            <a:r>
              <a:rPr lang="de-DE" altLang="en-US">
                <a:latin typeface="Times New Roman" panose="02020603050405020304" pitchFamily="18" charset="0"/>
              </a:rPr>
              <a:t>) </a:t>
            </a:r>
            <a:r>
              <a:rPr lang="de-DE" altLang="en-US">
                <a:latin typeface="PearsonMATH02" charset="0"/>
              </a:rPr>
              <a:t>+ </a:t>
            </a:r>
            <a:r>
              <a:rPr lang="de-DE" altLang="en-US" i="1">
                <a:latin typeface="Times-Italic" charset="0"/>
              </a:rPr>
              <a:t>B</a:t>
            </a:r>
            <a:r>
              <a:rPr lang="de-DE" altLang="en-US">
                <a:latin typeface="Times New Roman" panose="02020603050405020304" pitchFamily="18" charset="0"/>
              </a:rPr>
              <a:t>(</a:t>
            </a:r>
            <a:r>
              <a:rPr lang="de-DE" altLang="en-US" i="1">
                <a:latin typeface="Times-Italic" charset="0"/>
              </a:rPr>
              <a:t>B </a:t>
            </a:r>
            <a:r>
              <a:rPr lang="de-DE" altLang="en-US">
                <a:latin typeface="PearsonMATH02" charset="0"/>
              </a:rPr>
              <a:t>+ </a:t>
            </a:r>
            <a:r>
              <a:rPr lang="de-DE" altLang="en-US" i="1">
                <a:latin typeface="Times-Italic" charset="0"/>
              </a:rPr>
              <a:t>C</a:t>
            </a:r>
            <a:r>
              <a:rPr lang="de-DE" altLang="en-US">
                <a:latin typeface="Times New Roman" panose="02020603050405020304" pitchFamily="18" charset="0"/>
              </a:rPr>
              <a:t>)</a:t>
            </a:r>
          </a:p>
          <a:p>
            <a:pPr>
              <a:buClrTx/>
              <a:buFontTx/>
              <a:buNone/>
            </a:pPr>
            <a:r>
              <a:rPr lang="en-US" altLang="en-US" b="1"/>
              <a:t>Solution</a:t>
            </a:r>
          </a:p>
          <a:p>
            <a:pPr>
              <a:buClrTx/>
              <a:buFontTx/>
              <a:buNone/>
            </a:pPr>
            <a:r>
              <a:rPr lang="en-US" altLang="en-US"/>
              <a:t>The following is not necessarily the only approach.</a:t>
            </a:r>
          </a:p>
          <a:p>
            <a:pPr>
              <a:buClrTx/>
              <a:buFontTx/>
              <a:buNone/>
            </a:pPr>
            <a:r>
              <a:rPr lang="en-US" altLang="en-US" b="1"/>
              <a:t>Step 1: </a:t>
            </a:r>
            <a:r>
              <a:rPr lang="en-US" altLang="en-US"/>
              <a:t>Apply the distributive law to the second and third terms in the expression, as follows:</a:t>
            </a:r>
          </a:p>
          <a:p>
            <a:pPr>
              <a:buClrTx/>
              <a:buFontTx/>
              <a:buNone/>
            </a:pPr>
            <a:r>
              <a:rPr lang="de-DE" altLang="en-US" i="1"/>
              <a:t>	AB </a:t>
            </a:r>
            <a:r>
              <a:rPr lang="de-DE" altLang="en-US"/>
              <a:t>+ </a:t>
            </a:r>
            <a:r>
              <a:rPr lang="de-DE" altLang="en-US" i="1"/>
              <a:t>AB </a:t>
            </a:r>
            <a:r>
              <a:rPr lang="de-DE" altLang="en-US"/>
              <a:t>+ </a:t>
            </a:r>
            <a:r>
              <a:rPr lang="de-DE" altLang="en-US" i="1"/>
              <a:t>AC </a:t>
            </a:r>
            <a:r>
              <a:rPr lang="de-DE" altLang="en-US"/>
              <a:t>+ </a:t>
            </a:r>
            <a:r>
              <a:rPr lang="de-DE" altLang="en-US" i="1"/>
              <a:t>BB </a:t>
            </a:r>
            <a:r>
              <a:rPr lang="de-DE" altLang="en-US"/>
              <a:t>+ </a:t>
            </a:r>
            <a:r>
              <a:rPr lang="de-DE" altLang="en-US" i="1"/>
              <a:t>BC</a:t>
            </a:r>
          </a:p>
          <a:p>
            <a:pPr>
              <a:buClrTx/>
              <a:buFontTx/>
              <a:buNone/>
            </a:pPr>
            <a:r>
              <a:rPr lang="en-US" altLang="en-US" b="1"/>
              <a:t>Step 2: </a:t>
            </a:r>
            <a:r>
              <a:rPr lang="en-US" altLang="en-US"/>
              <a:t>Apply rule 7 (</a:t>
            </a:r>
            <a:r>
              <a:rPr lang="en-US" altLang="en-US" i="1"/>
              <a:t>BB </a:t>
            </a:r>
            <a:r>
              <a:rPr lang="en-US" altLang="en-US"/>
              <a:t>= </a:t>
            </a:r>
            <a:r>
              <a:rPr lang="en-US" altLang="en-US" i="1"/>
              <a:t>B</a:t>
            </a:r>
            <a:r>
              <a:rPr lang="en-US" altLang="en-US"/>
              <a:t>) to the fourth term.</a:t>
            </a:r>
          </a:p>
          <a:p>
            <a:pPr>
              <a:buClrTx/>
              <a:buFontTx/>
              <a:buNone/>
            </a:pPr>
            <a:r>
              <a:rPr lang="de-DE" altLang="en-US" i="1"/>
              <a:t>	AB </a:t>
            </a:r>
            <a:r>
              <a:rPr lang="de-DE" altLang="en-US"/>
              <a:t>+ </a:t>
            </a:r>
            <a:r>
              <a:rPr lang="de-DE" altLang="en-US" i="1"/>
              <a:t>AB </a:t>
            </a:r>
            <a:r>
              <a:rPr lang="de-DE" altLang="en-US"/>
              <a:t>+ </a:t>
            </a:r>
            <a:r>
              <a:rPr lang="de-DE" altLang="en-US" i="1"/>
              <a:t>AC </a:t>
            </a:r>
            <a:r>
              <a:rPr lang="de-DE" altLang="en-US"/>
              <a:t>+ </a:t>
            </a:r>
            <a:r>
              <a:rPr lang="de-DE" altLang="en-US" i="1"/>
              <a:t>B </a:t>
            </a:r>
            <a:r>
              <a:rPr lang="de-DE" altLang="en-US"/>
              <a:t>+ </a:t>
            </a:r>
            <a:r>
              <a:rPr lang="de-DE" altLang="en-US" i="1"/>
              <a:t>BC</a:t>
            </a:r>
          </a:p>
          <a:p>
            <a:pPr>
              <a:buClrTx/>
              <a:buFontTx/>
              <a:buNone/>
            </a:pPr>
            <a:r>
              <a:rPr lang="en-US" altLang="en-US" b="1"/>
              <a:t>Step 3: </a:t>
            </a:r>
            <a:r>
              <a:rPr lang="en-US" altLang="en-US"/>
              <a:t>Apply rule 5 (</a:t>
            </a:r>
            <a:r>
              <a:rPr lang="en-US" altLang="en-US" i="1"/>
              <a:t>AB </a:t>
            </a:r>
            <a:r>
              <a:rPr lang="en-US" altLang="en-US"/>
              <a:t>+ </a:t>
            </a:r>
            <a:r>
              <a:rPr lang="en-US" altLang="en-US" i="1"/>
              <a:t>AB </a:t>
            </a:r>
            <a:r>
              <a:rPr lang="en-US" altLang="en-US"/>
              <a:t>= </a:t>
            </a:r>
            <a:r>
              <a:rPr lang="en-US" altLang="en-US" i="1"/>
              <a:t>AB</a:t>
            </a:r>
            <a:r>
              <a:rPr lang="en-US" altLang="en-US"/>
              <a:t>) to the first two terms.</a:t>
            </a:r>
          </a:p>
          <a:p>
            <a:pPr>
              <a:buClrTx/>
              <a:buFontTx/>
              <a:buNone/>
            </a:pPr>
            <a:r>
              <a:rPr lang="en-US" altLang="en-US" i="1"/>
              <a:t>	AB </a:t>
            </a:r>
            <a:r>
              <a:rPr lang="en-US" altLang="en-US"/>
              <a:t>+ </a:t>
            </a:r>
            <a:r>
              <a:rPr lang="en-US" altLang="en-US" i="1"/>
              <a:t>AC </a:t>
            </a:r>
            <a:r>
              <a:rPr lang="en-US" altLang="en-US"/>
              <a:t>+ </a:t>
            </a:r>
            <a:r>
              <a:rPr lang="en-US" altLang="en-US" i="1"/>
              <a:t>B </a:t>
            </a:r>
            <a:r>
              <a:rPr lang="en-US" altLang="en-US"/>
              <a:t>+ </a:t>
            </a:r>
            <a:r>
              <a:rPr lang="en-US" altLang="en-US" i="1"/>
              <a:t>BC</a:t>
            </a:r>
          </a:p>
          <a:p>
            <a:pPr>
              <a:buClrTx/>
              <a:buFontTx/>
              <a:buNone/>
            </a:pPr>
            <a:r>
              <a:rPr lang="en-US" altLang="en-US" b="1"/>
              <a:t>Step 4: </a:t>
            </a:r>
            <a:r>
              <a:rPr lang="en-US" altLang="en-US"/>
              <a:t>Apply rule 10 (</a:t>
            </a:r>
            <a:r>
              <a:rPr lang="en-US" altLang="en-US" i="1"/>
              <a:t>B </a:t>
            </a:r>
            <a:r>
              <a:rPr lang="en-US" altLang="en-US"/>
              <a:t>+ </a:t>
            </a:r>
            <a:r>
              <a:rPr lang="en-US" altLang="en-US" i="1"/>
              <a:t>BC </a:t>
            </a:r>
            <a:r>
              <a:rPr lang="en-US" altLang="en-US"/>
              <a:t>= </a:t>
            </a:r>
            <a:r>
              <a:rPr lang="en-US" altLang="en-US" i="1"/>
              <a:t>B</a:t>
            </a:r>
            <a:r>
              <a:rPr lang="en-US" altLang="en-US"/>
              <a:t>) to the last two terms.</a:t>
            </a:r>
          </a:p>
          <a:p>
            <a:pPr>
              <a:buClrTx/>
              <a:buFontTx/>
              <a:buNone/>
            </a:pPr>
            <a:r>
              <a:rPr lang="en-US" altLang="en-US" i="1"/>
              <a:t>	AB </a:t>
            </a:r>
            <a:r>
              <a:rPr lang="en-US" altLang="en-US"/>
              <a:t>+ </a:t>
            </a:r>
            <a:r>
              <a:rPr lang="en-US" altLang="en-US" i="1"/>
              <a:t>AC </a:t>
            </a:r>
            <a:r>
              <a:rPr lang="en-US" altLang="en-US"/>
              <a:t>+ </a:t>
            </a:r>
            <a:r>
              <a:rPr lang="en-US" altLang="en-US" i="1"/>
              <a:t>B</a:t>
            </a:r>
          </a:p>
          <a:p>
            <a:pPr>
              <a:buClrTx/>
              <a:buFontTx/>
              <a:buNone/>
            </a:pPr>
            <a:r>
              <a:rPr lang="en-US" altLang="en-US" b="1"/>
              <a:t>Step 5: </a:t>
            </a:r>
            <a:r>
              <a:rPr lang="en-US" altLang="en-US"/>
              <a:t>Apply rule 10 (</a:t>
            </a:r>
            <a:r>
              <a:rPr lang="en-US" altLang="en-US" i="1"/>
              <a:t>AB </a:t>
            </a:r>
            <a:r>
              <a:rPr lang="en-US" altLang="en-US"/>
              <a:t>+ </a:t>
            </a:r>
            <a:r>
              <a:rPr lang="en-US" altLang="en-US" i="1"/>
              <a:t>B </a:t>
            </a:r>
            <a:r>
              <a:rPr lang="en-US" altLang="en-US"/>
              <a:t>= </a:t>
            </a:r>
            <a:r>
              <a:rPr lang="en-US" altLang="en-US" i="1"/>
              <a:t>B</a:t>
            </a:r>
            <a:r>
              <a:rPr lang="en-US" altLang="en-US"/>
              <a:t>) to the first and third terms.</a:t>
            </a:r>
          </a:p>
          <a:p>
            <a:pPr>
              <a:buClrTx/>
              <a:buFontTx/>
              <a:buNone/>
            </a:pPr>
            <a:r>
              <a:rPr lang="en-US" altLang="en-US" i="1"/>
              <a:t>	B </a:t>
            </a:r>
            <a:r>
              <a:rPr lang="en-US" altLang="en-US"/>
              <a:t>+ </a:t>
            </a:r>
            <a:r>
              <a:rPr lang="en-US" altLang="en-US" i="1"/>
              <a:t>AC</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525" y="1843088"/>
            <a:ext cx="2436813" cy="1338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100" y="4167188"/>
            <a:ext cx="2125663" cy="8937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6" name="Text Box 6"/>
          <p:cNvSpPr txBox="1">
            <a:spLocks noChangeArrowheads="1"/>
          </p:cNvSpPr>
          <p:nvPr/>
        </p:nvSpPr>
        <p:spPr bwMode="auto">
          <a:xfrm>
            <a:off x="6765925" y="4167188"/>
            <a:ext cx="625475" cy="369887"/>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950" y="3190875"/>
            <a:ext cx="1314450" cy="193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d"/>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5123">
                                            <p:txEl>
                                              <p:pRg st="3" end="3"/>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5123">
                                            <p:txEl>
                                              <p:pRg st="4" end="4"/>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5123">
                                            <p:txEl>
                                              <p:pRg st="6" end="6"/>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5123">
                                            <p:txEl>
                                              <p:pRg st="8" end="8"/>
                                            </p:txEl>
                                          </p:spTgt>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fill="hold" nodeType="clickEffect">
                                  <p:stCondLst>
                                    <p:cond delay="0"/>
                                  </p:stCondLst>
                                  <p:childTnLst>
                                    <p:set>
                                      <p:cBhvr additive="repl">
                                        <p:cTn id="28" dur="1" fill="hold">
                                          <p:stCondLst>
                                            <p:cond delay="0"/>
                                          </p:stCondLst>
                                        </p:cTn>
                                        <p:tgtEl>
                                          <p:spTgt spid="5123">
                                            <p:txEl>
                                              <p:pRg st="10" end="10"/>
                                            </p:txEl>
                                          </p:spTgt>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5123">
                                            <p:txEl>
                                              <p:pRg st="12" end="12"/>
                                            </p:txEl>
                                          </p:spTgt>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5123">
                                            <p:txEl>
                                              <p:pRg st="13" end="1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fill="hold" nodeType="clickEffect">
                                  <p:stCondLst>
                                    <p:cond delay="0"/>
                                  </p:stCondLst>
                                  <p:childTnLst>
                                    <p:set>
                                      <p:cBhvr additive="repl">
                                        <p:cTn id="40" dur="1" fill="hold">
                                          <p:stCondLst>
                                            <p:cond delay="0"/>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Converting SOP Expressions to Truth Table Format</a:t>
            </a:r>
          </a:p>
        </p:txBody>
      </p:sp>
      <p:sp>
        <p:nvSpPr>
          <p:cNvPr id="32770" name="Rectangle 2"/>
          <p:cNvSpPr>
            <a:spLocks noChangeArrowheads="1"/>
          </p:cNvSpPr>
          <p:nvPr/>
        </p:nvSpPr>
        <p:spPr bwMode="auto">
          <a:xfrm>
            <a:off x="457200" y="1492250"/>
            <a:ext cx="8596313" cy="326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01613" indent="-201613">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201613" algn="l"/>
                <a:tab pos="658813" algn="l"/>
                <a:tab pos="1116013" algn="l"/>
                <a:tab pos="1573213" algn="l"/>
                <a:tab pos="2030413" algn="l"/>
                <a:tab pos="2487613" algn="l"/>
                <a:tab pos="2944813" algn="l"/>
                <a:tab pos="3402013" algn="l"/>
                <a:tab pos="3859213" algn="l"/>
                <a:tab pos="4316413" algn="l"/>
                <a:tab pos="4773613" algn="l"/>
                <a:tab pos="5230813" algn="l"/>
                <a:tab pos="5688013" algn="l"/>
                <a:tab pos="6145213" algn="l"/>
                <a:tab pos="6602413" algn="l"/>
                <a:tab pos="7059613" algn="l"/>
                <a:tab pos="7516813" algn="l"/>
                <a:tab pos="7974013" algn="l"/>
                <a:tab pos="8431213" algn="l"/>
                <a:tab pos="8888413" algn="l"/>
                <a:tab pos="9345613"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SzPct val="45000"/>
              <a:buFont typeface="Wingdings" panose="05000000000000000000" pitchFamily="2" charset="2"/>
              <a:buChar char=""/>
            </a:pPr>
            <a:r>
              <a:rPr lang="en-US" altLang="en-US" sz="2600">
                <a:latin typeface="Times New Roman" panose="02020603050405020304" pitchFamily="18" charset="0"/>
              </a:rPr>
              <a:t>The </a:t>
            </a:r>
            <a:r>
              <a:rPr lang="en-US" altLang="en-US" sz="2600" b="1">
                <a:latin typeface="Times New Roman" panose="02020603050405020304" pitchFamily="18" charset="0"/>
              </a:rPr>
              <a:t>first step </a:t>
            </a:r>
            <a:r>
              <a:rPr lang="en-US" altLang="en-US" sz="2600">
                <a:latin typeface="Times New Roman" panose="02020603050405020304" pitchFamily="18" charset="0"/>
              </a:rPr>
              <a:t>in constructing a truth table is to list all possible combinations of binary values of the variables in the expression.</a:t>
            </a:r>
          </a:p>
          <a:p>
            <a:pPr>
              <a:buSzPct val="45000"/>
              <a:buFont typeface="Wingdings" panose="05000000000000000000" pitchFamily="2" charset="2"/>
              <a:buChar char=""/>
            </a:pPr>
            <a:r>
              <a:rPr lang="en-US" altLang="en-US" sz="2600" b="1">
                <a:latin typeface="Times New Roman" panose="02020603050405020304" pitchFamily="18" charset="0"/>
              </a:rPr>
              <a:t>Next</a:t>
            </a:r>
            <a:r>
              <a:rPr lang="en-US" altLang="en-US" sz="2600">
                <a:latin typeface="Times New Roman" panose="02020603050405020304" pitchFamily="18" charset="0"/>
              </a:rPr>
              <a:t>, convert the SOP expression to standard form if it is not already. </a:t>
            </a:r>
          </a:p>
          <a:p>
            <a:pPr>
              <a:buSzPct val="45000"/>
              <a:buFont typeface="Wingdings" panose="05000000000000000000" pitchFamily="2" charset="2"/>
              <a:buChar char=""/>
            </a:pPr>
            <a:r>
              <a:rPr lang="en-US" altLang="en-US" sz="2600" b="1">
                <a:latin typeface="Times New Roman" panose="02020603050405020304" pitchFamily="18" charset="0"/>
              </a:rPr>
              <a:t>Finally</a:t>
            </a:r>
            <a:r>
              <a:rPr lang="en-US" altLang="en-US" sz="2600">
                <a:latin typeface="Times New Roman" panose="02020603050405020304" pitchFamily="18" charset="0"/>
              </a:rPr>
              <a:t>, place a 1 in the output column (X) for each binary value that makes the standard SOP expression a 1 and place a 0 for all the remaining binary values.</a:t>
            </a: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457200" y="1365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EXAMPLE: Converting SOP Expressions to Truth Table Format</a:t>
            </a:r>
          </a:p>
        </p:txBody>
      </p:sp>
      <p:sp>
        <p:nvSpPr>
          <p:cNvPr id="33794" name="Rectangle 2"/>
          <p:cNvSpPr>
            <a:spLocks noChangeArrowheads="1"/>
          </p:cNvSpPr>
          <p:nvPr/>
        </p:nvSpPr>
        <p:spPr bwMode="auto">
          <a:xfrm>
            <a:off x="457200" y="1492250"/>
            <a:ext cx="8596313" cy="207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15900" indent="-201613">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SzPct val="45000"/>
              <a:buFontTx/>
              <a:buNone/>
            </a:pPr>
            <a:r>
              <a:rPr lang="en-US" altLang="en-US" sz="2600">
                <a:latin typeface="Times New Roman" panose="02020603050405020304" pitchFamily="18" charset="0"/>
              </a:rPr>
              <a:t>Develop a truth table for the standard SOP expression </a:t>
            </a:r>
          </a:p>
          <a:p>
            <a:pPr algn="ctr">
              <a:buClrTx/>
              <a:buFontTx/>
              <a:buNone/>
            </a:pPr>
            <a:r>
              <a:rPr lang="en-US" altLang="en-US" sz="2200">
                <a:latin typeface="Times New Roman" panose="02020603050405020304" pitchFamily="18" charset="0"/>
              </a:rPr>
              <a:t>A</a:t>
            </a:r>
            <a:r>
              <a:rPr lang="en-US" altLang="en-US" sz="2600">
                <a:latin typeface="Times New Roman" panose="02020603050405020304" pitchFamily="18" charset="0"/>
              </a:rPr>
              <a:t> </a:t>
            </a:r>
            <a:r>
              <a:rPr lang="en-US" altLang="en-US" sz="2200">
                <a:latin typeface="Times New Roman" panose="02020603050405020304" pitchFamily="18" charset="0"/>
              </a:rPr>
              <a:t>B</a:t>
            </a:r>
            <a:r>
              <a:rPr lang="en-US" altLang="en-US" sz="2600">
                <a:latin typeface="Times New Roman" panose="02020603050405020304" pitchFamily="18" charset="0"/>
              </a:rPr>
              <a:t>C + A</a:t>
            </a:r>
            <a:r>
              <a:rPr lang="en-US" altLang="en-US" sz="2200">
                <a:latin typeface="Times New Roman" panose="02020603050405020304" pitchFamily="18" charset="0"/>
              </a:rPr>
              <a:t>B</a:t>
            </a:r>
            <a:r>
              <a:rPr lang="en-US" altLang="en-US" sz="2600">
                <a:latin typeface="Times New Roman" panose="02020603050405020304" pitchFamily="18" charset="0"/>
              </a:rPr>
              <a:t> </a:t>
            </a:r>
            <a:r>
              <a:rPr lang="en-US" altLang="en-US" sz="2200">
                <a:latin typeface="Times New Roman" panose="02020603050405020304" pitchFamily="18" charset="0"/>
              </a:rPr>
              <a:t>C</a:t>
            </a:r>
            <a:r>
              <a:rPr lang="en-US" altLang="en-US" sz="2600">
                <a:latin typeface="Times New Roman" panose="02020603050405020304" pitchFamily="18" charset="0"/>
              </a:rPr>
              <a:t> + ABC.</a:t>
            </a:r>
          </a:p>
          <a:p>
            <a:pPr algn="ctr">
              <a:buClrTx/>
              <a:buSzPct val="45000"/>
              <a:buFontTx/>
              <a:buNone/>
            </a:pPr>
            <a:r>
              <a:rPr lang="en-US" altLang="en-US" sz="2600">
                <a:latin typeface="Times New Roman" panose="02020603050405020304" pitchFamily="18" charset="0"/>
              </a:rPr>
              <a:t>001   +  100   +   111</a:t>
            </a:r>
          </a:p>
          <a:p>
            <a:pPr>
              <a:buClrTx/>
              <a:buSzPct val="45000"/>
              <a:buFontTx/>
              <a:buNone/>
            </a:pPr>
            <a:r>
              <a:rPr lang="en-US" altLang="en-US" sz="2600">
                <a:latin typeface="Times New Roman" panose="02020603050405020304" pitchFamily="18" charset="0"/>
              </a:rPr>
              <a:t>Domain: A, B, C so 2</a:t>
            </a:r>
            <a:r>
              <a:rPr lang="en-US" altLang="en-US" sz="2600" baseline="33000">
                <a:latin typeface="Times New Roman" panose="02020603050405020304" pitchFamily="18" charset="0"/>
              </a:rPr>
              <a:t>3</a:t>
            </a:r>
            <a:r>
              <a:rPr lang="en-US" altLang="en-US" sz="2600">
                <a:latin typeface="Times New Roman" panose="02020603050405020304" pitchFamily="18" charset="0"/>
              </a:rPr>
              <a:t>=8</a:t>
            </a:r>
          </a:p>
          <a:p>
            <a:pPr>
              <a:buClrTx/>
              <a:buSzPct val="45000"/>
              <a:buFontTx/>
              <a:buNone/>
            </a:pPr>
            <a:endParaRPr lang="en-US" altLang="en-US" sz="2600">
              <a:latin typeface="Times New Roman" panose="02020603050405020304" pitchFamily="18" charset="0"/>
            </a:endParaRP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3122613"/>
            <a:ext cx="6429375" cy="1123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738" y="4243388"/>
            <a:ext cx="2809875" cy="2266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6863" y="4211638"/>
            <a:ext cx="1428750" cy="2257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4025" y="4211638"/>
            <a:ext cx="2009775" cy="2257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d"/>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379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379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337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337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337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3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92075" y="92075"/>
            <a:ext cx="89614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EXAMPLE: Converting POS Expressions to Truth Table Format</a:t>
            </a:r>
          </a:p>
        </p:txBody>
      </p:sp>
      <p:sp>
        <p:nvSpPr>
          <p:cNvPr id="34818" name="Rectangle 2"/>
          <p:cNvSpPr>
            <a:spLocks noChangeArrowheads="1"/>
          </p:cNvSpPr>
          <p:nvPr/>
        </p:nvSpPr>
        <p:spPr bwMode="auto">
          <a:xfrm>
            <a:off x="457200" y="858838"/>
            <a:ext cx="8596313" cy="247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15900" indent="-201613">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214313"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ClrTx/>
              <a:buSzPct val="45000"/>
              <a:buFontTx/>
              <a:buNone/>
            </a:pPr>
            <a:r>
              <a:rPr lang="en-US" altLang="en-US" sz="2600">
                <a:latin typeface="Times New Roman" panose="02020603050405020304" pitchFamily="18" charset="0"/>
              </a:rPr>
              <a:t>Determine the truth table for the following standard POS expression:</a:t>
            </a:r>
          </a:p>
          <a:p>
            <a:pPr algn="ctr">
              <a:buClrTx/>
              <a:buFontTx/>
              <a:buNone/>
            </a:pPr>
            <a:r>
              <a:rPr lang="en-US" altLang="en-US" sz="2600">
                <a:latin typeface="Times New Roman" panose="02020603050405020304" pitchFamily="18" charset="0"/>
              </a:rPr>
              <a:t>(A + B + C)(A + </a:t>
            </a:r>
            <a:r>
              <a:rPr lang="en-US" altLang="en-US" sz="2200">
                <a:latin typeface="Times New Roman" panose="02020603050405020304" pitchFamily="18" charset="0"/>
              </a:rPr>
              <a:t>B</a:t>
            </a:r>
            <a:r>
              <a:rPr lang="en-US" altLang="en-US" sz="2600">
                <a:latin typeface="Times New Roman" panose="02020603050405020304" pitchFamily="18" charset="0"/>
              </a:rPr>
              <a:t> + C)(A + </a:t>
            </a:r>
            <a:r>
              <a:rPr lang="en-US" altLang="en-US" sz="2200">
                <a:latin typeface="Times New Roman" panose="02020603050405020304" pitchFamily="18" charset="0"/>
              </a:rPr>
              <a:t>B</a:t>
            </a:r>
            <a:r>
              <a:rPr lang="en-US" altLang="en-US" sz="2600">
                <a:latin typeface="Times New Roman" panose="02020603050405020304" pitchFamily="18" charset="0"/>
              </a:rPr>
              <a:t> + </a:t>
            </a:r>
            <a:r>
              <a:rPr lang="en-US" altLang="en-US" sz="2200">
                <a:latin typeface="Times New Roman" panose="02020603050405020304" pitchFamily="18" charset="0"/>
              </a:rPr>
              <a:t>C</a:t>
            </a:r>
            <a:r>
              <a:rPr lang="en-US" altLang="en-US" sz="2600">
                <a:latin typeface="Times New Roman" panose="02020603050405020304" pitchFamily="18" charset="0"/>
              </a:rPr>
              <a:t>)(</a:t>
            </a:r>
            <a:r>
              <a:rPr lang="en-US" altLang="en-US" sz="2200">
                <a:latin typeface="Times New Roman" panose="02020603050405020304" pitchFamily="18" charset="0"/>
              </a:rPr>
              <a:t>A</a:t>
            </a:r>
            <a:r>
              <a:rPr lang="en-US" altLang="en-US" sz="2600">
                <a:latin typeface="Times New Roman" panose="02020603050405020304" pitchFamily="18" charset="0"/>
              </a:rPr>
              <a:t> + B + </a:t>
            </a:r>
            <a:r>
              <a:rPr lang="en-US" altLang="en-US" sz="2200">
                <a:latin typeface="Times New Roman" panose="02020603050405020304" pitchFamily="18" charset="0"/>
              </a:rPr>
              <a:t>C</a:t>
            </a:r>
            <a:r>
              <a:rPr lang="en-US" altLang="en-US" sz="2600">
                <a:latin typeface="Times New Roman" panose="02020603050405020304" pitchFamily="18" charset="0"/>
              </a:rPr>
              <a:t>)(</a:t>
            </a:r>
            <a:r>
              <a:rPr lang="en-US" altLang="en-US" sz="2200">
                <a:latin typeface="Times New Roman" panose="02020603050405020304" pitchFamily="18" charset="0"/>
              </a:rPr>
              <a:t>A</a:t>
            </a:r>
            <a:r>
              <a:rPr lang="en-US" altLang="en-US" sz="2600">
                <a:latin typeface="Times New Roman" panose="02020603050405020304" pitchFamily="18" charset="0"/>
              </a:rPr>
              <a:t> + </a:t>
            </a:r>
            <a:r>
              <a:rPr lang="en-US" altLang="en-US" sz="2200">
                <a:latin typeface="Times New Roman" panose="02020603050405020304" pitchFamily="18" charset="0"/>
              </a:rPr>
              <a:t>B</a:t>
            </a:r>
            <a:r>
              <a:rPr lang="en-US" altLang="en-US" sz="2600">
                <a:latin typeface="Times New Roman" panose="02020603050405020304" pitchFamily="18" charset="0"/>
              </a:rPr>
              <a:t> + C)</a:t>
            </a:r>
          </a:p>
          <a:p>
            <a:pPr marL="214313">
              <a:buClrTx/>
              <a:buSzPct val="45000"/>
              <a:buFontTx/>
              <a:buNone/>
            </a:pPr>
            <a:r>
              <a:rPr lang="en-US" altLang="en-US" sz="2600">
                <a:latin typeface="Times New Roman" panose="02020603050405020304" pitchFamily="18" charset="0"/>
              </a:rPr>
              <a:t>      (000) 		  (010)			(011)		(101)			(110)</a:t>
            </a:r>
          </a:p>
          <a:p>
            <a:pPr>
              <a:buClrTx/>
              <a:buFontTx/>
              <a:buNone/>
            </a:pPr>
            <a:r>
              <a:rPr lang="en-US" altLang="en-US" sz="2600">
                <a:latin typeface="Times New Roman" panose="02020603050405020304" pitchFamily="18" charset="0"/>
              </a:rPr>
              <a:t>Domain: A, B, C so 2</a:t>
            </a:r>
            <a:r>
              <a:rPr lang="en-US" altLang="en-US" sz="2600" baseline="33000">
                <a:latin typeface="Times New Roman" panose="02020603050405020304" pitchFamily="18" charset="0"/>
              </a:rPr>
              <a:t>3</a:t>
            </a:r>
            <a:r>
              <a:rPr lang="en-US" altLang="en-US" sz="2600">
                <a:latin typeface="Times New Roman" panose="02020603050405020304" pitchFamily="18" charset="0"/>
              </a:rPr>
              <a:t>=8</a:t>
            </a:r>
          </a:p>
          <a:p>
            <a:pPr>
              <a:buClrTx/>
              <a:buFontTx/>
              <a:buNone/>
            </a:pPr>
            <a:endParaRPr lang="en-US" altLang="en-US" sz="2600">
              <a:latin typeface="Times New Roman" panose="02020603050405020304" pitchFamily="18" charset="0"/>
            </a:endParaRP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563" y="3241675"/>
            <a:ext cx="6134100"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d"/>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481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34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92075" y="92075"/>
            <a:ext cx="89614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Determining Standard Expressions from a Truth Table</a:t>
            </a:r>
          </a:p>
        </p:txBody>
      </p:sp>
      <p:sp>
        <p:nvSpPr>
          <p:cNvPr id="35842" name="Rectangle 2"/>
          <p:cNvSpPr>
            <a:spLocks noChangeArrowheads="1"/>
          </p:cNvSpPr>
          <p:nvPr/>
        </p:nvSpPr>
        <p:spPr bwMode="auto">
          <a:xfrm>
            <a:off x="457200" y="858838"/>
            <a:ext cx="8596313" cy="563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22275" indent="-422275">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1pPr>
            <a:lvl2pPr marL="644525" indent="-425450">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SzPct val="45000"/>
              <a:buFont typeface="Wingdings" panose="05000000000000000000" pitchFamily="2" charset="2"/>
              <a:buChar char=""/>
            </a:pPr>
            <a:r>
              <a:rPr lang="en-US" altLang="en-US" sz="2600">
                <a:latin typeface="Times New Roman" panose="02020603050405020304" pitchFamily="18" charset="0"/>
              </a:rPr>
              <a:t>To determine the standard SOP </a:t>
            </a:r>
          </a:p>
          <a:p>
            <a:pPr lvl="1">
              <a:buSzPct val="45000"/>
              <a:buFont typeface="Wingdings" panose="05000000000000000000" pitchFamily="2" charset="2"/>
              <a:buChar char=""/>
            </a:pPr>
            <a:r>
              <a:rPr lang="en-US" altLang="en-US" sz="2600">
                <a:latin typeface="Times New Roman" panose="02020603050405020304" pitchFamily="18" charset="0"/>
              </a:rPr>
              <a:t>list the binary values of the input variables for which the output is 1. </a:t>
            </a:r>
          </a:p>
          <a:p>
            <a:pPr lvl="1">
              <a:buSzPct val="45000"/>
              <a:buFont typeface="Wingdings" panose="05000000000000000000" pitchFamily="2" charset="2"/>
              <a:buChar char=""/>
            </a:pPr>
            <a:r>
              <a:rPr lang="en-US" altLang="en-US" sz="2600">
                <a:latin typeface="Times New Roman" panose="02020603050405020304" pitchFamily="18" charset="0"/>
              </a:rPr>
              <a:t>Convert it to product term by replacing each 1 with the corresponding variable and each 0 with the corresponding variable complement. </a:t>
            </a:r>
          </a:p>
          <a:p>
            <a:pPr marL="654050" indent="-420688" algn="ctr">
              <a:buClrTx/>
              <a:buFontTx/>
              <a:buNone/>
            </a:pPr>
            <a:r>
              <a:rPr lang="en-US" altLang="en-US" sz="2600">
                <a:latin typeface="Times New Roman" panose="02020603050405020304" pitchFamily="18" charset="0"/>
              </a:rPr>
              <a:t>1010 </a:t>
            </a:r>
            <a:r>
              <a:rPr lang="en-US" altLang="en-US" sz="2600">
                <a:latin typeface="Dingbats" charset="2"/>
              </a:rPr>
              <a:t></a:t>
            </a:r>
            <a:r>
              <a:rPr lang="en-US" altLang="en-US" sz="2600">
                <a:latin typeface="Times New Roman" panose="02020603050405020304" pitchFamily="18" charset="0"/>
              </a:rPr>
              <a:t> A</a:t>
            </a:r>
            <a:r>
              <a:rPr lang="en-US" altLang="en-US" sz="2200">
                <a:latin typeface="Times New Roman" panose="02020603050405020304" pitchFamily="18" charset="0"/>
              </a:rPr>
              <a:t>B</a:t>
            </a:r>
            <a:r>
              <a:rPr lang="en-US" altLang="en-US" sz="2600">
                <a:latin typeface="Times New Roman" panose="02020603050405020304" pitchFamily="18" charset="0"/>
              </a:rPr>
              <a:t>C</a:t>
            </a:r>
            <a:r>
              <a:rPr lang="en-US" altLang="en-US" sz="2200">
                <a:latin typeface="Times New Roman" panose="02020603050405020304" pitchFamily="18" charset="0"/>
              </a:rPr>
              <a:t>D</a:t>
            </a:r>
          </a:p>
          <a:p>
            <a:pPr>
              <a:buSzPct val="45000"/>
              <a:buFont typeface="Wingdings" panose="05000000000000000000" pitchFamily="2" charset="2"/>
              <a:buChar char=""/>
            </a:pPr>
            <a:r>
              <a:rPr lang="en-US" altLang="en-US" sz="2600">
                <a:latin typeface="Times New Roman" panose="02020603050405020304" pitchFamily="18" charset="0"/>
              </a:rPr>
              <a:t>To determine the standard SOP </a:t>
            </a:r>
          </a:p>
          <a:p>
            <a:pPr lvl="1">
              <a:buSzPct val="45000"/>
              <a:buFont typeface="Wingdings" panose="05000000000000000000" pitchFamily="2" charset="2"/>
              <a:buChar char=""/>
            </a:pPr>
            <a:r>
              <a:rPr lang="en-US" altLang="en-US" sz="2600">
                <a:latin typeface="Times New Roman" panose="02020603050405020304" pitchFamily="18" charset="0"/>
              </a:rPr>
              <a:t>list the binary values of the input variables for which the output is 0. </a:t>
            </a:r>
          </a:p>
          <a:p>
            <a:pPr lvl="1">
              <a:buSzPct val="45000"/>
              <a:buFont typeface="Wingdings" panose="05000000000000000000" pitchFamily="2" charset="2"/>
              <a:buChar char=""/>
            </a:pPr>
            <a:r>
              <a:rPr lang="en-US" altLang="en-US" sz="2600">
                <a:latin typeface="Times New Roman" panose="02020603050405020304" pitchFamily="18" charset="0"/>
              </a:rPr>
              <a:t>Convert it to product term by replacing each 0 with the corresponding variable and each 1 with the corresponding variable complement. </a:t>
            </a:r>
          </a:p>
          <a:p>
            <a:pPr marL="654050" indent="-420688" algn="ctr">
              <a:buClrTx/>
              <a:buFontTx/>
              <a:buNone/>
            </a:pPr>
            <a:r>
              <a:rPr lang="en-US" altLang="en-US" sz="2600">
                <a:latin typeface="Times New Roman" panose="02020603050405020304" pitchFamily="18" charset="0"/>
              </a:rPr>
              <a:t>1001 </a:t>
            </a:r>
            <a:r>
              <a:rPr lang="en-US" altLang="en-US" sz="2600">
                <a:latin typeface="Dingbats" charset="2"/>
              </a:rPr>
              <a:t></a:t>
            </a:r>
            <a:r>
              <a:rPr lang="en-US" altLang="en-US" sz="2600">
                <a:latin typeface="Times New Roman" panose="02020603050405020304" pitchFamily="18" charset="0"/>
              </a:rPr>
              <a:t> A+</a:t>
            </a:r>
            <a:r>
              <a:rPr lang="en-US" altLang="en-US" sz="2200">
                <a:latin typeface="Times New Roman" panose="02020603050405020304" pitchFamily="18" charset="0"/>
              </a:rPr>
              <a:t>B</a:t>
            </a:r>
            <a:r>
              <a:rPr lang="en-US" altLang="en-US" sz="2600">
                <a:latin typeface="Times New Roman" panose="02020603050405020304" pitchFamily="18" charset="0"/>
              </a:rPr>
              <a:t>+</a:t>
            </a:r>
            <a:r>
              <a:rPr lang="en-US" altLang="en-US" sz="2200">
                <a:latin typeface="Times New Roman" panose="02020603050405020304" pitchFamily="18" charset="0"/>
              </a:rPr>
              <a:t>C</a:t>
            </a:r>
            <a:r>
              <a:rPr lang="en-US" altLang="en-US" sz="2600">
                <a:latin typeface="Times New Roman" panose="02020603050405020304" pitchFamily="18" charset="0"/>
              </a:rPr>
              <a:t>+D</a:t>
            </a: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92075" y="92075"/>
            <a:ext cx="89614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EXAMPLE: Determining Standard Expressions from a Truth Table</a:t>
            </a:r>
          </a:p>
        </p:txBody>
      </p:sp>
      <p:sp>
        <p:nvSpPr>
          <p:cNvPr id="36866" name="Rectangle 2"/>
          <p:cNvSpPr>
            <a:spLocks noChangeArrowheads="1"/>
          </p:cNvSpPr>
          <p:nvPr/>
        </p:nvSpPr>
        <p:spPr bwMode="auto">
          <a:xfrm>
            <a:off x="457200" y="858838"/>
            <a:ext cx="8596313"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22275" indent="-422275">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22275" algn="l"/>
                <a:tab pos="879475" algn="l"/>
                <a:tab pos="1336675" algn="l"/>
                <a:tab pos="1793875" algn="l"/>
                <a:tab pos="2251075" algn="l"/>
                <a:tab pos="2708275" algn="l"/>
                <a:tab pos="3165475" algn="l"/>
                <a:tab pos="3622675" algn="l"/>
                <a:tab pos="4079875" algn="l"/>
                <a:tab pos="4537075" algn="l"/>
                <a:tab pos="4994275" algn="l"/>
                <a:tab pos="5451475" algn="l"/>
                <a:tab pos="5908675" algn="l"/>
                <a:tab pos="6365875" algn="l"/>
                <a:tab pos="6823075" algn="l"/>
                <a:tab pos="7280275" algn="l"/>
                <a:tab pos="7737475" algn="l"/>
                <a:tab pos="8194675" algn="l"/>
                <a:tab pos="8651875" algn="l"/>
                <a:tab pos="9109075" algn="l"/>
                <a:tab pos="9566275"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SzPct val="45000"/>
              <a:buFont typeface="Wingdings" panose="05000000000000000000" pitchFamily="2" charset="2"/>
              <a:buChar char=""/>
            </a:pPr>
            <a:r>
              <a:rPr lang="en-US" altLang="en-US" sz="2600">
                <a:latin typeface="Times New Roman" panose="02020603050405020304" pitchFamily="18" charset="0"/>
              </a:rPr>
              <a:t>From the truth table in Table 4–8, determine the standard SOP expression and the equivalent standard POS expression.</a:t>
            </a:r>
          </a:p>
        </p:txBody>
      </p:sp>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038" y="1736725"/>
            <a:ext cx="3219450" cy="2333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2595563"/>
            <a:ext cx="2193925" cy="1898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913" y="4586288"/>
            <a:ext cx="4195762" cy="420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6950" y="2011363"/>
            <a:ext cx="2584450" cy="145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7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9388" y="4106863"/>
            <a:ext cx="6419850" cy="409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d"/>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6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68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368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36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4–5 Logic Simplification Using Boolean Algebra</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11250"/>
            <a:ext cx="6870700" cy="1192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322513"/>
            <a:ext cx="6870700" cy="904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236913"/>
            <a:ext cx="6883400" cy="719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 y="3922713"/>
            <a:ext cx="6832600" cy="719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413" y="4572000"/>
            <a:ext cx="6861175" cy="77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 y="5334000"/>
            <a:ext cx="688340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5943600"/>
            <a:ext cx="6935788"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d"/>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61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615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4–5 Logic Simplification Using Boolean Algebra</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9200"/>
            <a:ext cx="6870700" cy="1192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3" y="2590800"/>
            <a:ext cx="6935787"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75" y="3200400"/>
            <a:ext cx="6900863" cy="690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88" y="3886200"/>
            <a:ext cx="6900862" cy="715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250" y="4572000"/>
            <a:ext cx="6902450" cy="833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d"/>
  </p:transition>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42900" y="965200"/>
            <a:ext cx="822960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400" b="1">
                <a:solidFill>
                  <a:srgbClr val="345A35"/>
                </a:solidFill>
                <a:effectLst>
                  <a:outerShdw blurRad="38100" dist="38100" dir="2700000" algn="tl">
                    <a:srgbClr val="C0C0C0"/>
                  </a:outerShdw>
                </a:effectLst>
              </a:rPr>
              <a:t>4-6 Standard Forms of Boolean Expressions</a:t>
            </a:r>
            <a:r>
              <a:rPr lang="en-US" altLang="en-US" sz="1400" b="1">
                <a:solidFill>
                  <a:srgbClr val="345A35"/>
                </a:solidFill>
                <a:effectLst>
                  <a:outerShdw blurRad="38100" dist="38100" dir="2700000" algn="tl">
                    <a:srgbClr val="C0C0C0"/>
                  </a:outerShdw>
                </a:effectLst>
              </a:rPr>
              <a:t> </a:t>
            </a:r>
          </a:p>
        </p:txBody>
      </p:sp>
      <p:grpSp>
        <p:nvGrpSpPr>
          <p:cNvPr id="8194" name="Group 2"/>
          <p:cNvGrpSpPr>
            <a:grpSpLocks/>
          </p:cNvGrpSpPr>
          <p:nvPr/>
        </p:nvGrpSpPr>
        <p:grpSpPr bwMode="auto">
          <a:xfrm>
            <a:off x="228600" y="228600"/>
            <a:ext cx="8593138" cy="6002338"/>
            <a:chOff x="144" y="144"/>
            <a:chExt cx="5413" cy="3781"/>
          </a:xfrm>
        </p:grpSpPr>
        <p:grpSp>
          <p:nvGrpSpPr>
            <p:cNvPr id="8195" name="Group 3"/>
            <p:cNvGrpSpPr>
              <a:grpSpLocks/>
            </p:cNvGrpSpPr>
            <p:nvPr/>
          </p:nvGrpSpPr>
          <p:grpSpPr bwMode="auto">
            <a:xfrm>
              <a:off x="192" y="192"/>
              <a:ext cx="5365" cy="3733"/>
              <a:chOff x="192" y="192"/>
              <a:chExt cx="5365" cy="3733"/>
            </a:xfrm>
          </p:grpSpPr>
          <p:sp>
            <p:nvSpPr>
              <p:cNvPr id="8196" name="Line 4"/>
              <p:cNvSpPr>
                <a:spLocks noChangeShapeType="1"/>
              </p:cNvSpPr>
              <p:nvPr/>
            </p:nvSpPr>
            <p:spPr bwMode="auto">
              <a:xfrm>
                <a:off x="192" y="192"/>
                <a:ext cx="5365" cy="0"/>
              </a:xfrm>
              <a:prstGeom prst="line">
                <a:avLst/>
              </a:prstGeom>
              <a:noFill/>
              <a:ln w="57240" cap="sq">
                <a:solidFill>
                  <a:srgbClr val="333399"/>
                </a:solidFill>
                <a:miter lim="800000"/>
                <a:headEnd/>
                <a:tailEnd/>
              </a:ln>
              <a:effectLst>
                <a:outerShdw dist="107933" dir="2700000" algn="ctr" rotWithShape="0">
                  <a:srgbClr val="808080">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8197" name="Line 5"/>
              <p:cNvSpPr>
                <a:spLocks noChangeShapeType="1"/>
              </p:cNvSpPr>
              <p:nvPr/>
            </p:nvSpPr>
            <p:spPr bwMode="auto">
              <a:xfrm>
                <a:off x="192" y="192"/>
                <a:ext cx="0" cy="3733"/>
              </a:xfrm>
              <a:prstGeom prst="line">
                <a:avLst/>
              </a:prstGeom>
              <a:noFill/>
              <a:ln w="57240" cap="sq">
                <a:solidFill>
                  <a:srgbClr val="333399"/>
                </a:solidFill>
                <a:miter lim="800000"/>
                <a:headEnd/>
                <a:tailEnd/>
              </a:ln>
              <a:effectLst>
                <a:outerShdw dist="107933" dir="2700000" algn="ctr" rotWithShape="0">
                  <a:srgbClr val="808080">
                    <a:alpha val="50027"/>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8198" name="Rectangle 6"/>
            <p:cNvSpPr>
              <a:spLocks noChangeArrowheads="1"/>
            </p:cNvSpPr>
            <p:nvPr/>
          </p:nvSpPr>
          <p:spPr bwMode="auto">
            <a:xfrm>
              <a:off x="144" y="144"/>
              <a:ext cx="133" cy="133"/>
            </a:xfrm>
            <a:prstGeom prst="rect">
              <a:avLst/>
            </a:prstGeom>
            <a:solidFill>
              <a:srgbClr val="333399"/>
            </a:solidFill>
            <a:ln>
              <a:noFill/>
            </a:ln>
            <a:effectLst>
              <a:outerShdw dist="107933" dir="2700000" algn="ctr" rotWithShape="0">
                <a:srgbClr val="808080">
                  <a:alpha val="50027"/>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endParaRPr lang="en-US"/>
            </a:p>
          </p:txBody>
        </p:sp>
      </p:grpSp>
      <p:sp>
        <p:nvSpPr>
          <p:cNvPr id="8199" name="Rectangle 7"/>
          <p:cNvSpPr>
            <a:spLocks noChangeArrowheads="1"/>
          </p:cNvSpPr>
          <p:nvPr/>
        </p:nvSpPr>
        <p:spPr bwMode="auto">
          <a:xfrm>
            <a:off x="381000" y="2038350"/>
            <a:ext cx="8686800"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25438" indent="-325438">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buFont typeface="Wingdings" panose="05000000000000000000" pitchFamily="2" charset="2"/>
              <a:buChar char=""/>
            </a:pPr>
            <a:r>
              <a:rPr lang="en-US" altLang="en-US" sz="2400">
                <a:latin typeface="Times New Roman" panose="02020603050405020304" pitchFamily="18" charset="0"/>
              </a:rPr>
              <a:t>Identify a sum-of-products (SOP) expression or product-of-sums (POS) form</a:t>
            </a:r>
          </a:p>
          <a:p>
            <a:pPr>
              <a:buFont typeface="Wingdings" panose="05000000000000000000" pitchFamily="2" charset="2"/>
              <a:buChar char=""/>
            </a:pPr>
            <a:r>
              <a:rPr lang="en-US" altLang="en-US" sz="2400">
                <a:latin typeface="Times New Roman" panose="02020603050405020304" pitchFamily="18" charset="0"/>
              </a:rPr>
              <a:t>Determine the domain of a Boolean expression</a:t>
            </a:r>
          </a:p>
          <a:p>
            <a:pPr>
              <a:buFont typeface="Wingdings" panose="05000000000000000000" pitchFamily="2" charset="2"/>
              <a:buChar char=""/>
            </a:pPr>
            <a:r>
              <a:rPr lang="en-US" altLang="en-US" sz="2400">
                <a:latin typeface="Times New Roman" panose="02020603050405020304" pitchFamily="18" charset="0"/>
              </a:rPr>
              <a:t>Convert any SOP or POS expression to a standard form</a:t>
            </a:r>
          </a:p>
          <a:p>
            <a:pPr>
              <a:buFont typeface="Wingdings" panose="05000000000000000000" pitchFamily="2" charset="2"/>
              <a:buChar char=""/>
            </a:pPr>
            <a:r>
              <a:rPr lang="en-US" altLang="en-US" sz="2400">
                <a:latin typeface="Times New Roman" panose="02020603050405020304" pitchFamily="18" charset="0"/>
              </a:rPr>
              <a:t>Evaluate a standard expression in terms of binary values</a:t>
            </a:r>
          </a:p>
          <a:p>
            <a:pPr>
              <a:buFont typeface="Wingdings" panose="05000000000000000000" pitchFamily="2" charset="2"/>
              <a:buChar char=""/>
            </a:pPr>
            <a:r>
              <a:rPr lang="en-US" altLang="en-US" sz="2400">
                <a:latin typeface="Times New Roman" panose="02020603050405020304" pitchFamily="18" charset="0"/>
              </a:rPr>
              <a:t>Convert from one standard form to the other</a:t>
            </a: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457200"/>
            <a:ext cx="822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en-US" altLang="en-US" sz="2000" b="1">
                <a:solidFill>
                  <a:srgbClr val="345A35"/>
                </a:solidFill>
                <a:effectLst>
                  <a:outerShdw blurRad="38100" dist="38100" dir="2700000" algn="tl">
                    <a:srgbClr val="C0C0C0"/>
                  </a:outerShdw>
                </a:effectLst>
              </a:rPr>
              <a:t>Standard Forms of Boolean Expressions</a:t>
            </a:r>
            <a:r>
              <a:rPr lang="en-US" altLang="en-US" sz="2400" b="1">
                <a:solidFill>
                  <a:srgbClr val="345A35"/>
                </a:solidFill>
                <a:effectLst>
                  <a:outerShdw blurRad="38100" dist="38100" dir="2700000" algn="tl">
                    <a:srgbClr val="C0C0C0"/>
                  </a:outerShdw>
                </a:effectLst>
              </a:rPr>
              <a:t> </a:t>
            </a:r>
          </a:p>
        </p:txBody>
      </p:sp>
      <p:sp>
        <p:nvSpPr>
          <p:cNvPr id="9218" name="Text Box 2"/>
          <p:cNvSpPr txBox="1">
            <a:spLocks noChangeArrowheads="1"/>
          </p:cNvSpPr>
          <p:nvPr/>
        </p:nvSpPr>
        <p:spPr bwMode="auto">
          <a:xfrm>
            <a:off x="685800" y="15240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25438" indent="-325438">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2pPr>
            <a:lvl3pPr indent="-211138">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eaLnBrk="1" hangingPunct="1">
              <a:spcBef>
                <a:spcPts val="800"/>
              </a:spcBef>
              <a:buFont typeface="Arial" panose="020B0604020202020204" pitchFamily="34" charset="0"/>
              <a:buChar char="•"/>
            </a:pPr>
            <a:r>
              <a:rPr lang="en-US" altLang="en-US" sz="3200">
                <a:effectLst>
                  <a:outerShdw blurRad="38100" dist="38100" dir="2700000" algn="tl">
                    <a:srgbClr val="C0C0C0"/>
                  </a:outerShdw>
                </a:effectLst>
              </a:rPr>
              <a:t>The sum-of-product (SOP) form</a:t>
            </a:r>
          </a:p>
          <a:p>
            <a:pPr lvl="2" eaLnBrk="1" hangingPunct="1">
              <a:spcBef>
                <a:spcPts val="600"/>
              </a:spcBef>
              <a:buClrTx/>
              <a:buFontTx/>
              <a:buNone/>
            </a:pPr>
            <a:r>
              <a:rPr lang="en-US" altLang="en-US" sz="2400">
                <a:effectLst>
                  <a:outerShdw blurRad="38100" dist="38100" dir="2700000" algn="tl">
                    <a:srgbClr val="C0C0C0"/>
                  </a:outerShdw>
                </a:effectLst>
              </a:rPr>
              <a:t>Example: X = AB + CD + EF</a:t>
            </a:r>
          </a:p>
          <a:p>
            <a:pPr marL="341313" eaLnBrk="1" hangingPunct="1">
              <a:spcBef>
                <a:spcPts val="800"/>
              </a:spcBef>
              <a:buClrTx/>
              <a:buFontTx/>
              <a:buNone/>
            </a:pPr>
            <a:endParaRPr lang="en-US" altLang="en-US" sz="3200">
              <a:effectLst>
                <a:outerShdw blurRad="38100" dist="38100" dir="2700000" algn="tl">
                  <a:srgbClr val="C0C0C0"/>
                </a:outerShdw>
              </a:effectLst>
            </a:endParaRPr>
          </a:p>
          <a:p>
            <a:pPr eaLnBrk="1" hangingPunct="1">
              <a:spcBef>
                <a:spcPts val="800"/>
              </a:spcBef>
              <a:buFont typeface="Arial" panose="020B0604020202020204" pitchFamily="34" charset="0"/>
              <a:buChar char="•"/>
            </a:pPr>
            <a:r>
              <a:rPr lang="en-US" altLang="en-US" sz="3200">
                <a:effectLst>
                  <a:outerShdw blurRad="38100" dist="38100" dir="2700000" algn="tl">
                    <a:srgbClr val="C0C0C0"/>
                  </a:outerShdw>
                </a:effectLst>
              </a:rPr>
              <a:t>The product of sum (POS) form</a:t>
            </a:r>
          </a:p>
          <a:p>
            <a:pPr lvl="2" eaLnBrk="1" hangingPunct="1">
              <a:spcBef>
                <a:spcPts val="600"/>
              </a:spcBef>
              <a:buClrTx/>
              <a:buFontTx/>
              <a:buNone/>
            </a:pPr>
            <a:r>
              <a:rPr lang="en-US" altLang="en-US" sz="2400">
                <a:effectLst>
                  <a:outerShdw blurRad="38100" dist="38100" dir="2700000" algn="tl">
                    <a:srgbClr val="C0C0C0"/>
                  </a:outerShdw>
                </a:effectLst>
              </a:rPr>
              <a:t>Example: X = (A + B)(C + D)(E + F)</a:t>
            </a:r>
          </a:p>
          <a:p>
            <a:pPr marL="341313" eaLnBrk="1" hangingPunct="1">
              <a:spcBef>
                <a:spcPts val="800"/>
              </a:spcBef>
              <a:buClrTx/>
              <a:buFontTx/>
              <a:buNone/>
            </a:pPr>
            <a:endParaRPr lang="en-US" altLang="en-US" sz="2400">
              <a:effectLst>
                <a:outerShdw blurRad="38100" dist="38100" dir="2700000" algn="tl">
                  <a:srgbClr val="C0C0C0"/>
                </a:outerShdw>
              </a:effectLst>
            </a:endParaRPr>
          </a:p>
        </p:txBody>
      </p:sp>
      <p:grpSp>
        <p:nvGrpSpPr>
          <p:cNvPr id="9219" name="Group 3"/>
          <p:cNvGrpSpPr>
            <a:grpSpLocks/>
          </p:cNvGrpSpPr>
          <p:nvPr/>
        </p:nvGrpSpPr>
        <p:grpSpPr bwMode="auto">
          <a:xfrm>
            <a:off x="228600" y="228600"/>
            <a:ext cx="8135938" cy="6002338"/>
            <a:chOff x="144" y="144"/>
            <a:chExt cx="5125" cy="3781"/>
          </a:xfrm>
        </p:grpSpPr>
        <p:grpSp>
          <p:nvGrpSpPr>
            <p:cNvPr id="9220" name="Group 4"/>
            <p:cNvGrpSpPr>
              <a:grpSpLocks/>
            </p:cNvGrpSpPr>
            <p:nvPr/>
          </p:nvGrpSpPr>
          <p:grpSpPr bwMode="auto">
            <a:xfrm>
              <a:off x="189" y="192"/>
              <a:ext cx="5080" cy="3733"/>
              <a:chOff x="189" y="192"/>
              <a:chExt cx="5080" cy="3733"/>
            </a:xfrm>
          </p:grpSpPr>
          <p:sp>
            <p:nvSpPr>
              <p:cNvPr id="9221" name="Line 5"/>
              <p:cNvSpPr>
                <a:spLocks noChangeShapeType="1"/>
              </p:cNvSpPr>
              <p:nvPr/>
            </p:nvSpPr>
            <p:spPr bwMode="auto">
              <a:xfrm>
                <a:off x="189" y="192"/>
                <a:ext cx="5080" cy="0"/>
              </a:xfrm>
              <a:prstGeom prst="line">
                <a:avLst/>
              </a:prstGeom>
              <a:noFill/>
              <a:ln w="57240" cap="sq">
                <a:solidFill>
                  <a:srgbClr val="333399"/>
                </a:solidFill>
                <a:miter lim="800000"/>
                <a:headEnd/>
                <a:tailEnd/>
              </a:ln>
              <a:effectLst>
                <a:outerShdw dist="107933" dir="2700000" algn="ctr" rotWithShape="0">
                  <a:srgbClr val="808080">
                    <a:alpha val="50027"/>
                  </a:srgbClr>
                </a:outerShdw>
              </a:effectLst>
              <a:extLst>
                <a:ext uri="{909E8E84-426E-40DD-AFC4-6F175D3DCCD1}">
                  <a14:hiddenFill xmlns:a14="http://schemas.microsoft.com/office/drawing/2010/main">
                    <a:noFill/>
                  </a14:hiddenFill>
                </a:ext>
              </a:extLst>
            </p:spPr>
            <p:txBody>
              <a:bodyPr/>
              <a:lstStyle/>
              <a:p>
                <a:endParaRPr lang="en-US"/>
              </a:p>
            </p:txBody>
          </p:sp>
          <p:sp>
            <p:nvSpPr>
              <p:cNvPr id="9222" name="Line 6"/>
              <p:cNvSpPr>
                <a:spLocks noChangeShapeType="1"/>
              </p:cNvSpPr>
              <p:nvPr/>
            </p:nvSpPr>
            <p:spPr bwMode="auto">
              <a:xfrm>
                <a:off x="189" y="192"/>
                <a:ext cx="0" cy="3733"/>
              </a:xfrm>
              <a:prstGeom prst="line">
                <a:avLst/>
              </a:prstGeom>
              <a:noFill/>
              <a:ln w="57240" cap="sq">
                <a:solidFill>
                  <a:srgbClr val="333399"/>
                </a:solidFill>
                <a:miter lim="800000"/>
                <a:headEnd/>
                <a:tailEnd/>
              </a:ln>
              <a:effectLst>
                <a:outerShdw dist="107933" dir="2700000" algn="ctr" rotWithShape="0">
                  <a:srgbClr val="808080">
                    <a:alpha val="50027"/>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9223" name="Rectangle 7"/>
            <p:cNvSpPr>
              <a:spLocks noChangeArrowheads="1"/>
            </p:cNvSpPr>
            <p:nvPr/>
          </p:nvSpPr>
          <p:spPr bwMode="auto">
            <a:xfrm>
              <a:off x="144" y="144"/>
              <a:ext cx="125" cy="133"/>
            </a:xfrm>
            <a:prstGeom prst="rect">
              <a:avLst/>
            </a:prstGeom>
            <a:solidFill>
              <a:srgbClr val="333399"/>
            </a:solidFill>
            <a:ln>
              <a:noFill/>
            </a:ln>
            <a:effectLst>
              <a:outerShdw dist="107933" dir="2700000" algn="ctr" rotWithShape="0">
                <a:srgbClr val="808080">
                  <a:alpha val="50027"/>
                </a:srgbClr>
              </a:outerShdw>
            </a:effectLst>
            <a:extLst>
              <a:ext uri="{91240B29-F687-4F45-9708-019B960494DF}">
                <a14:hiddenLine xmlns:a14="http://schemas.microsoft.com/office/drawing/2010/main" w="9525" cap="flat">
                  <a:solidFill>
                    <a:srgbClr val="3465A4"/>
                  </a:solidFill>
                  <a:round/>
                  <a:headEnd/>
                  <a:tailEnd/>
                </a14:hiddenLine>
              </a:ext>
            </a:extLst>
          </p:spPr>
          <p:txBody>
            <a:bodyPr wrap="none" anchor="ctr"/>
            <a:lstStyle/>
            <a:p>
              <a:endParaRPr lang="en-US"/>
            </a:p>
          </p:txBody>
        </p:sp>
      </p:grpSp>
    </p:spTree>
  </p:cSld>
  <p:clrMapOvr>
    <a:masterClrMapping/>
  </p:clrMapOvr>
  <p:transition>
    <p:cover dir="rd"/>
  </p:transition>
  <p:timing>
    <p:tnLst>
      <p:par>
        <p:cTn id="1" dur="indefinite"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9" presetClass="entr" fill="hold" nodeType="afterEffect">
                                  <p:stCondLst>
                                    <p:cond delay="0"/>
                                  </p:stCondLst>
                                  <p:childTnLst>
                                    <p:set>
                                      <p:cBhvr additive="repl">
                                        <p:cTn id="6" dur="1" fill="hold">
                                          <p:stCondLst>
                                            <p:cond delay="0"/>
                                          </p:stCondLst>
                                        </p:cTn>
                                        <p:tgtEl>
                                          <p:spTgt spid="9218">
                                            <p:txEl>
                                              <p:pRg st="0" end="0"/>
                                            </p:txEl>
                                          </p:spTgt>
                                        </p:tgtEl>
                                        <p:attrNameLst>
                                          <p:attrName>style.visibility</p:attrName>
                                        </p:attrNameLst>
                                      </p:cBhvr>
                                      <p:to>
                                        <p:strVal val="visible"/>
                                      </p:to>
                                    </p:set>
                                    <p:animEffect transition="in" filter="dissolve">
                                      <p:cBhvr additive="repl">
                                        <p:cTn id="7" dur="500"/>
                                        <p:tgtEl>
                                          <p:spTgt spid="9218">
                                            <p:txEl>
                                              <p:pRg st="0" end="0"/>
                                            </p:txEl>
                                          </p:spTgt>
                                        </p:tgtEl>
                                      </p:cBhvr>
                                    </p:animEffect>
                                  </p:childTnLst>
                                </p:cTn>
                              </p:par>
                            </p:childTnLst>
                          </p:cTn>
                        </p:par>
                        <p:par>
                          <p:cTn id="8" fill="hold" nodeType="afterGroup">
                            <p:stCondLst>
                              <p:cond delay="500"/>
                            </p:stCondLst>
                            <p:childTnLst>
                              <p:par>
                                <p:cTn id="9" presetID="9" presetClass="entr" fill="hold" nodeType="afterEffect">
                                  <p:stCondLst>
                                    <p:cond delay="0"/>
                                  </p:stCondLst>
                                  <p:childTnLst>
                                    <p:set>
                                      <p:cBhvr additive="repl">
                                        <p:cTn id="10" dur="1" fill="hold">
                                          <p:stCondLst>
                                            <p:cond delay="0"/>
                                          </p:stCondLst>
                                        </p:cTn>
                                        <p:tgtEl>
                                          <p:spTgt spid="9218">
                                            <p:txEl>
                                              <p:pRg st="1" end="1"/>
                                            </p:txEl>
                                          </p:spTgt>
                                        </p:tgtEl>
                                        <p:attrNameLst>
                                          <p:attrName>style.visibility</p:attrName>
                                        </p:attrNameLst>
                                      </p:cBhvr>
                                      <p:to>
                                        <p:strVal val="visible"/>
                                      </p:to>
                                    </p:set>
                                    <p:animEffect transition="in" filter="dissolve">
                                      <p:cBhvr additive="repl">
                                        <p:cTn id="11" dur="500"/>
                                        <p:tgtEl>
                                          <p:spTgt spid="9218">
                                            <p:txEl>
                                              <p:pRg st="1" end="1"/>
                                            </p:txEl>
                                          </p:spTgt>
                                        </p:tgtEl>
                                      </p:cBhvr>
                                    </p:animEffect>
                                  </p:childTnLst>
                                </p:cTn>
                              </p:par>
                            </p:childTnLst>
                          </p:cTn>
                        </p:par>
                        <p:par>
                          <p:cTn id="12" fill="hold" nodeType="afterGroup">
                            <p:stCondLst>
                              <p:cond delay="1000"/>
                            </p:stCondLst>
                            <p:childTnLst>
                              <p:par>
                                <p:cTn id="13" presetID="9" presetClass="entr" fill="hold" nodeType="afterEffect">
                                  <p:stCondLst>
                                    <p:cond delay="0"/>
                                  </p:stCondLst>
                                  <p:childTnLst>
                                    <p:set>
                                      <p:cBhvr additive="repl">
                                        <p:cTn id="14" dur="1" fill="hold">
                                          <p:stCondLst>
                                            <p:cond delay="0"/>
                                          </p:stCondLst>
                                        </p:cTn>
                                        <p:tgtEl>
                                          <p:spTgt spid="9218">
                                            <p:txEl>
                                              <p:pRg st="3" end="3"/>
                                            </p:txEl>
                                          </p:spTgt>
                                        </p:tgtEl>
                                        <p:attrNameLst>
                                          <p:attrName>style.visibility</p:attrName>
                                        </p:attrNameLst>
                                      </p:cBhvr>
                                      <p:to>
                                        <p:strVal val="visible"/>
                                      </p:to>
                                    </p:set>
                                    <p:animEffect transition="in" filter="dissolve">
                                      <p:cBhvr additive="repl">
                                        <p:cTn id="15" dur="500"/>
                                        <p:tgtEl>
                                          <p:spTgt spid="9218">
                                            <p:txEl>
                                              <p:pRg st="3" end="3"/>
                                            </p:txEl>
                                          </p:spTgt>
                                        </p:tgtEl>
                                      </p:cBhvr>
                                    </p:animEffect>
                                  </p:childTnLst>
                                </p:cTn>
                              </p:par>
                            </p:childTnLst>
                          </p:cTn>
                        </p:par>
                        <p:par>
                          <p:cTn id="16" fill="hold" nodeType="afterGroup">
                            <p:stCondLst>
                              <p:cond delay="1500"/>
                            </p:stCondLst>
                            <p:childTnLst>
                              <p:par>
                                <p:cTn id="17" presetID="9" presetClass="entr" fill="hold" nodeType="afterEffect">
                                  <p:stCondLst>
                                    <p:cond delay="0"/>
                                  </p:stCondLst>
                                  <p:childTnLst>
                                    <p:set>
                                      <p:cBhvr additive="repl">
                                        <p:cTn id="18" dur="1" fill="hold">
                                          <p:stCondLst>
                                            <p:cond delay="0"/>
                                          </p:stCondLst>
                                        </p:cTn>
                                        <p:tgtEl>
                                          <p:spTgt spid="9218">
                                            <p:txEl>
                                              <p:pRg st="4" end="4"/>
                                            </p:txEl>
                                          </p:spTgt>
                                        </p:tgtEl>
                                        <p:attrNameLst>
                                          <p:attrName>style.visibility</p:attrName>
                                        </p:attrNameLst>
                                      </p:cBhvr>
                                      <p:to>
                                        <p:strVal val="visible"/>
                                      </p:to>
                                    </p:set>
                                    <p:animEffect transition="in" filter="dissolve">
                                      <p:cBhvr additive="repl">
                                        <p:cTn id="19" dur="500"/>
                                        <p:tgtEl>
                                          <p:spTgt spid="92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a:solidFill>
                  <a:srgbClr val="345A35"/>
                </a:solidFill>
                <a:effectLst>
                  <a:outerShdw blurRad="38100" dist="38100" dir="2700000" algn="tl">
                    <a:srgbClr val="C0C0C0"/>
                  </a:outerShdw>
                </a:effectLst>
              </a:rPr>
              <a:t>The Sum-of-Products (SOP) Form</a:t>
            </a:r>
          </a:p>
        </p:txBody>
      </p:sp>
      <p:sp>
        <p:nvSpPr>
          <p:cNvPr id="1024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25438" indent="-325438">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spcBef>
                <a:spcPts val="800"/>
              </a:spcBef>
              <a:buFont typeface="Arial" panose="020B0604020202020204" pitchFamily="34" charset="0"/>
              <a:buChar char="•"/>
            </a:pPr>
            <a:r>
              <a:rPr lang="en-US" altLang="en-US" sz="3200">
                <a:effectLst>
                  <a:outerShdw blurRad="38100" dist="38100" dir="2700000" algn="tl">
                    <a:srgbClr val="C0C0C0"/>
                  </a:outerShdw>
                </a:effectLst>
              </a:rPr>
              <a:t>A product term: a term consisting of the product (Boolean multiplication) of literals (variables or their complements). </a:t>
            </a:r>
          </a:p>
          <a:p>
            <a:pPr>
              <a:spcBef>
                <a:spcPts val="800"/>
              </a:spcBef>
              <a:buFont typeface="Arial" panose="020B0604020202020204" pitchFamily="34" charset="0"/>
              <a:buChar char="•"/>
            </a:pPr>
            <a:r>
              <a:rPr lang="en-US" altLang="en-US" sz="3200">
                <a:effectLst>
                  <a:outerShdw blurRad="38100" dist="38100" dir="2700000" algn="tl">
                    <a:srgbClr val="C0C0C0"/>
                  </a:outerShdw>
                </a:effectLst>
              </a:rPr>
              <a:t>When two or more product terms are summed by Boolean addition, the resulting expression is a </a:t>
            </a:r>
            <a:r>
              <a:rPr lang="en-US" altLang="en-US" sz="3200" b="1">
                <a:effectLst>
                  <a:outerShdw blurRad="38100" dist="38100" dir="2700000" algn="tl">
                    <a:srgbClr val="C0C0C0"/>
                  </a:outerShdw>
                </a:effectLst>
              </a:rPr>
              <a:t>sum-of-products(SOP)</a:t>
            </a:r>
            <a:r>
              <a:rPr lang="en-US" altLang="en-US" sz="3200">
                <a:effectLst>
                  <a:outerShdw blurRad="38100" dist="38100" dir="2700000" algn="tl">
                    <a:srgbClr val="C0C0C0"/>
                  </a:outerShdw>
                </a:effectLst>
              </a:rPr>
              <a:t>.</a:t>
            </a:r>
          </a:p>
          <a:p>
            <a:pPr algn="ctr">
              <a:spcBef>
                <a:spcPts val="800"/>
              </a:spcBef>
              <a:buClrTx/>
              <a:buFontTx/>
              <a:buNone/>
            </a:pPr>
            <a:r>
              <a:rPr lang="en-US" altLang="en-US" sz="3200">
                <a:effectLst>
                  <a:outerShdw blurRad="38100" dist="38100" dir="2700000" algn="tl">
                    <a:srgbClr val="C0C0C0"/>
                  </a:outerShdw>
                </a:effectLst>
              </a:rPr>
              <a:t>AB + ABC</a:t>
            </a:r>
          </a:p>
          <a:p>
            <a:pPr algn="ctr">
              <a:spcBef>
                <a:spcPts val="800"/>
              </a:spcBef>
              <a:buClrTx/>
              <a:buFontTx/>
              <a:buNone/>
            </a:pPr>
            <a:r>
              <a:rPr lang="en-US" altLang="en-US" sz="3200">
                <a:effectLst>
                  <a:outerShdw blurRad="38100" dist="38100" dir="2700000" algn="tl">
                    <a:srgbClr val="C0C0C0"/>
                  </a:outerShdw>
                </a:effectLst>
              </a:rPr>
              <a:t>ABC + CDE + BCD</a:t>
            </a:r>
          </a:p>
          <a:p>
            <a:pPr algn="ctr">
              <a:spcBef>
                <a:spcPts val="800"/>
              </a:spcBef>
              <a:buClrTx/>
              <a:buFontTx/>
              <a:buNone/>
            </a:pPr>
            <a:r>
              <a:rPr lang="en-US" altLang="en-US" sz="3200">
                <a:effectLst>
                  <a:outerShdw blurRad="38100" dist="38100" dir="2700000" algn="tl">
                    <a:srgbClr val="C0C0C0"/>
                  </a:outerShdw>
                </a:effectLst>
              </a:rPr>
              <a:t>AB +ABC + AC </a:t>
            </a: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C2C2B7"/>
            </a:gs>
            <a:gs pos="100000">
              <a:srgbClr val="FFFFF0"/>
            </a:gs>
          </a:gsLst>
          <a:lin ang="13500000" scaled="1"/>
        </a:grad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lgn="ctr">
              <a:buClrTx/>
              <a:buFontTx/>
              <a:buNone/>
            </a:pPr>
            <a:r>
              <a:rPr lang="en-US" altLang="en-US" sz="2400" b="1">
                <a:solidFill>
                  <a:srgbClr val="345A35"/>
                </a:solidFill>
                <a:effectLst>
                  <a:outerShdw blurRad="38100" dist="38100" dir="2700000" algn="tl">
                    <a:srgbClr val="C0C0C0"/>
                  </a:outerShdw>
                </a:effectLst>
              </a:rPr>
              <a:t>Domain of a Boolean Expression</a:t>
            </a:r>
          </a:p>
        </p:txBody>
      </p:sp>
      <p:sp>
        <p:nvSpPr>
          <p:cNvPr id="112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25438" indent="-325438">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1pPr>
            <a:lvl2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2pPr>
            <a:lvl3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3pPr>
            <a:lvl4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4pPr>
            <a:lvl5pP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 pos="9601200" algn="l"/>
                <a:tab pos="10058400" algn="l"/>
                <a:tab pos="10515600" algn="l"/>
              </a:tabLst>
              <a:defRPr>
                <a:solidFill>
                  <a:srgbClr val="000000"/>
                </a:solidFill>
                <a:latin typeface="Arial" panose="020B0604020202020204" pitchFamily="34" charset="0"/>
                <a:cs typeface="Noto Sans CJK SC Regular" charset="0"/>
              </a:defRPr>
            </a:lvl9pPr>
          </a:lstStyle>
          <a:p>
            <a:pPr>
              <a:spcBef>
                <a:spcPts val="800"/>
              </a:spcBef>
              <a:buFont typeface="Arial" panose="020B0604020202020204" pitchFamily="34" charset="0"/>
              <a:buChar char="•"/>
            </a:pPr>
            <a:r>
              <a:rPr lang="en-US" altLang="en-US" sz="3200">
                <a:effectLst>
                  <a:outerShdw blurRad="38100" dist="38100" dir="2700000" algn="tl">
                    <a:srgbClr val="C0C0C0"/>
                  </a:outerShdw>
                </a:effectLst>
              </a:rPr>
              <a:t>The </a:t>
            </a:r>
            <a:r>
              <a:rPr lang="en-US" altLang="en-US" sz="3200" b="1">
                <a:effectLst>
                  <a:outerShdw blurRad="38100" dist="38100" dir="2700000" algn="tl">
                    <a:srgbClr val="C0C0C0"/>
                  </a:outerShdw>
                </a:effectLst>
              </a:rPr>
              <a:t>domain </a:t>
            </a:r>
            <a:r>
              <a:rPr lang="en-US" altLang="en-US" sz="3200">
                <a:effectLst>
                  <a:outerShdw blurRad="38100" dist="38100" dir="2700000" algn="tl">
                    <a:srgbClr val="C0C0C0"/>
                  </a:outerShdw>
                </a:effectLst>
              </a:rPr>
              <a:t>of a general Boolean expression is the set of variables contained in the expression in either complemented or un-complemented form. For example, </a:t>
            </a:r>
          </a:p>
          <a:p>
            <a:pPr>
              <a:spcBef>
                <a:spcPts val="800"/>
              </a:spcBef>
              <a:buFont typeface="Arial" panose="020B0604020202020204" pitchFamily="34" charset="0"/>
              <a:buChar char="•"/>
            </a:pPr>
            <a:r>
              <a:rPr lang="en-US" altLang="en-US" sz="3200" i="1">
                <a:effectLst>
                  <a:outerShdw blurRad="38100" dist="38100" dir="2700000" algn="tl">
                    <a:srgbClr val="C0C0C0"/>
                  </a:outerShdw>
                </a:effectLst>
              </a:rPr>
              <a:t>AB </a:t>
            </a:r>
            <a:r>
              <a:rPr lang="en-US" altLang="en-US" sz="3200">
                <a:effectLst>
                  <a:outerShdw blurRad="38100" dist="38100" dir="2700000" algn="tl">
                    <a:srgbClr val="C0C0C0"/>
                  </a:outerShdw>
                </a:effectLst>
              </a:rPr>
              <a:t>+ </a:t>
            </a:r>
            <a:r>
              <a:rPr lang="en-US" altLang="en-US" sz="3200" i="1">
                <a:effectLst>
                  <a:outerShdw blurRad="38100" dist="38100" dir="2700000" algn="tl">
                    <a:srgbClr val="C0C0C0"/>
                  </a:outerShdw>
                </a:effectLst>
              </a:rPr>
              <a:t>ABC </a:t>
            </a:r>
            <a:r>
              <a:rPr lang="en-US" altLang="en-US" sz="3200">
                <a:effectLst>
                  <a:outerShdw blurRad="38100" dist="38100" dir="2700000" algn="tl">
                    <a:srgbClr val="C0C0C0"/>
                  </a:outerShdw>
                </a:effectLst>
              </a:rPr>
              <a:t>is the set of variables </a:t>
            </a:r>
            <a:r>
              <a:rPr lang="en-US" altLang="en-US" sz="3200" i="1">
                <a:effectLst>
                  <a:outerShdw blurRad="38100" dist="38100" dir="2700000" algn="tl">
                    <a:srgbClr val="C0C0C0"/>
                  </a:outerShdw>
                </a:effectLst>
              </a:rPr>
              <a:t>A</a:t>
            </a:r>
            <a:r>
              <a:rPr lang="en-US" altLang="en-US" sz="3200">
                <a:effectLst>
                  <a:outerShdw blurRad="38100" dist="38100" dir="2700000" algn="tl">
                    <a:srgbClr val="C0C0C0"/>
                  </a:outerShdw>
                </a:effectLst>
              </a:rPr>
              <a:t>, </a:t>
            </a:r>
            <a:r>
              <a:rPr lang="en-US" altLang="en-US" sz="3200" i="1">
                <a:effectLst>
                  <a:outerShdw blurRad="38100" dist="38100" dir="2700000" algn="tl">
                    <a:srgbClr val="C0C0C0"/>
                  </a:outerShdw>
                </a:effectLst>
              </a:rPr>
              <a:t>B</a:t>
            </a:r>
            <a:r>
              <a:rPr lang="en-US" altLang="en-US" sz="3200">
                <a:effectLst>
                  <a:outerShdw blurRad="38100" dist="38100" dir="2700000" algn="tl">
                    <a:srgbClr val="C0C0C0"/>
                  </a:outerShdw>
                </a:effectLst>
              </a:rPr>
              <a:t>, </a:t>
            </a:r>
            <a:r>
              <a:rPr lang="en-US" altLang="en-US" sz="3200" i="1">
                <a:effectLst>
                  <a:outerShdw blurRad="38100" dist="38100" dir="2700000" algn="tl">
                    <a:srgbClr val="C0C0C0"/>
                  </a:outerShdw>
                </a:effectLst>
              </a:rPr>
              <a:t>C</a:t>
            </a:r>
          </a:p>
          <a:p>
            <a:pPr>
              <a:spcBef>
                <a:spcPts val="800"/>
              </a:spcBef>
              <a:buFont typeface="Arial" panose="020B0604020202020204" pitchFamily="34" charset="0"/>
              <a:buChar char="•"/>
            </a:pPr>
            <a:r>
              <a:rPr lang="en-US" altLang="en-US" sz="3200" i="1">
                <a:effectLst>
                  <a:outerShdw blurRad="38100" dist="38100" dir="2700000" algn="tl">
                    <a:srgbClr val="C0C0C0"/>
                  </a:outerShdw>
                </a:effectLst>
              </a:rPr>
              <a:t>ABC </a:t>
            </a:r>
            <a:r>
              <a:rPr lang="en-US" altLang="en-US" sz="3200">
                <a:effectLst>
                  <a:outerShdw blurRad="38100" dist="38100" dir="2700000" algn="tl">
                    <a:srgbClr val="C0C0C0"/>
                  </a:outerShdw>
                </a:effectLst>
              </a:rPr>
              <a:t>+ </a:t>
            </a:r>
            <a:r>
              <a:rPr lang="en-US" altLang="en-US" sz="3200" i="1">
                <a:effectLst>
                  <a:outerShdw blurRad="38100" dist="38100" dir="2700000" algn="tl">
                    <a:srgbClr val="C0C0C0"/>
                  </a:outerShdw>
                </a:effectLst>
              </a:rPr>
              <a:t>CDE </a:t>
            </a:r>
            <a:r>
              <a:rPr lang="en-US" altLang="en-US" sz="3200">
                <a:effectLst>
                  <a:outerShdw blurRad="38100" dist="38100" dir="2700000" algn="tl">
                    <a:srgbClr val="C0C0C0"/>
                  </a:outerShdw>
                </a:effectLst>
              </a:rPr>
              <a:t>+ </a:t>
            </a:r>
            <a:r>
              <a:rPr lang="en-US" altLang="en-US" sz="3200" i="1">
                <a:effectLst>
                  <a:outerShdw blurRad="38100" dist="38100" dir="2700000" algn="tl">
                    <a:srgbClr val="C0C0C0"/>
                  </a:outerShdw>
                </a:effectLst>
              </a:rPr>
              <a:t>BCD </a:t>
            </a:r>
            <a:r>
              <a:rPr lang="en-US" altLang="en-US" sz="3200">
                <a:effectLst>
                  <a:outerShdw blurRad="38100" dist="38100" dir="2700000" algn="tl">
                    <a:srgbClr val="C0C0C0"/>
                  </a:outerShdw>
                </a:effectLst>
              </a:rPr>
              <a:t>is the set of variables </a:t>
            </a:r>
            <a:r>
              <a:rPr lang="en-US" altLang="en-US" sz="3200" i="1">
                <a:effectLst>
                  <a:outerShdw blurRad="38100" dist="38100" dir="2700000" algn="tl">
                    <a:srgbClr val="C0C0C0"/>
                  </a:outerShdw>
                </a:effectLst>
              </a:rPr>
              <a:t>A</a:t>
            </a:r>
            <a:r>
              <a:rPr lang="en-US" altLang="en-US" sz="3200">
                <a:effectLst>
                  <a:outerShdw blurRad="38100" dist="38100" dir="2700000" algn="tl">
                    <a:srgbClr val="C0C0C0"/>
                  </a:outerShdw>
                </a:effectLst>
              </a:rPr>
              <a:t>, </a:t>
            </a:r>
            <a:r>
              <a:rPr lang="en-US" altLang="en-US" sz="3200" i="1">
                <a:effectLst>
                  <a:outerShdw blurRad="38100" dist="38100" dir="2700000" algn="tl">
                    <a:srgbClr val="C0C0C0"/>
                  </a:outerShdw>
                </a:effectLst>
              </a:rPr>
              <a:t>B</a:t>
            </a:r>
            <a:r>
              <a:rPr lang="en-US" altLang="en-US" sz="3200">
                <a:effectLst>
                  <a:outerShdw blurRad="38100" dist="38100" dir="2700000" algn="tl">
                    <a:srgbClr val="C0C0C0"/>
                  </a:outerShdw>
                </a:effectLst>
              </a:rPr>
              <a:t>, </a:t>
            </a:r>
            <a:r>
              <a:rPr lang="en-US" altLang="en-US" sz="3200" i="1">
                <a:effectLst>
                  <a:outerShdw blurRad="38100" dist="38100" dir="2700000" algn="tl">
                    <a:srgbClr val="C0C0C0"/>
                  </a:outerShdw>
                </a:effectLst>
              </a:rPr>
              <a:t>C</a:t>
            </a:r>
            <a:r>
              <a:rPr lang="en-US" altLang="en-US" sz="3200">
                <a:effectLst>
                  <a:outerShdw blurRad="38100" dist="38100" dir="2700000" algn="tl">
                    <a:srgbClr val="C0C0C0"/>
                  </a:outerShdw>
                </a:effectLst>
              </a:rPr>
              <a:t>, </a:t>
            </a:r>
            <a:r>
              <a:rPr lang="en-US" altLang="en-US" sz="3200" i="1">
                <a:effectLst>
                  <a:outerShdw blurRad="38100" dist="38100" dir="2700000" algn="tl">
                    <a:srgbClr val="C0C0C0"/>
                  </a:outerShdw>
                </a:effectLst>
              </a:rPr>
              <a:t>D</a:t>
            </a:r>
            <a:r>
              <a:rPr lang="en-US" altLang="en-US" sz="3200">
                <a:effectLst>
                  <a:outerShdw blurRad="38100" dist="38100" dir="2700000" algn="tl">
                    <a:srgbClr val="C0C0C0"/>
                  </a:outerShdw>
                </a:effectLst>
              </a:rPr>
              <a:t>, </a:t>
            </a:r>
            <a:r>
              <a:rPr lang="en-US" altLang="en-US" sz="3200" i="1">
                <a:effectLst>
                  <a:outerShdw blurRad="38100" dist="38100" dir="2700000" algn="tl">
                    <a:srgbClr val="C0C0C0"/>
                  </a:outerShdw>
                </a:effectLst>
              </a:rPr>
              <a:t>E.</a:t>
            </a:r>
          </a:p>
        </p:txBody>
      </p:sp>
    </p:spTree>
  </p:cSld>
  <p:clrMapOvr>
    <a:masterClrMapping/>
  </p:clrMapOvr>
  <p:transition>
    <p:cover dir="rd"/>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Regular"/>
      </a:majorFont>
      <a:minorFont>
        <a:latin typeface="Arial"/>
        <a:ea typeface=""/>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Noto Sans CJK SC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11004</TotalTime>
  <Words>3007</Words>
  <Application>Microsoft Office PowerPoint</Application>
  <PresentationFormat>On-screen Show (4:3)</PresentationFormat>
  <Paragraphs>275</Paragraphs>
  <Slides>34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Times New Roman</vt:lpstr>
      <vt:lpstr>Arial</vt:lpstr>
      <vt:lpstr>Noto Sans CJK SC Regular</vt:lpstr>
      <vt:lpstr>DejaVu Sans</vt:lpstr>
      <vt:lpstr>Times-Italic</vt:lpstr>
      <vt:lpstr>PearsonMATH02</vt:lpstr>
      <vt:lpstr>Wingdings</vt:lpstr>
      <vt:lpstr>PearsonMATH08</vt:lpstr>
      <vt:lpstr>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Boolean Algebra and Logic Simplification</dc:subject>
  <dc:creator>David L. Heiserman</dc:creator>
  <cp:lastModifiedBy>Moorche</cp:lastModifiedBy>
  <cp:revision>206</cp:revision>
  <cp:lastPrinted>1601-01-01T00:00:00Z</cp:lastPrinted>
  <dcterms:created xsi:type="dcterms:W3CDTF">2004-12-10T21:03:18Z</dcterms:created>
  <dcterms:modified xsi:type="dcterms:W3CDTF">2021-04-15T04:48:44Z</dcterms:modified>
</cp:coreProperties>
</file>