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82" r:id="rId2"/>
    <p:sldId id="258" r:id="rId3"/>
    <p:sldId id="259" r:id="rId4"/>
    <p:sldId id="261" r:id="rId5"/>
    <p:sldId id="262" r:id="rId6"/>
    <p:sldId id="263" r:id="rId7"/>
    <p:sldId id="267" r:id="rId8"/>
    <p:sldId id="284" r:id="rId9"/>
    <p:sldId id="274" r:id="rId10"/>
    <p:sldId id="275" r:id="rId11"/>
    <p:sldId id="279" r:id="rId12"/>
    <p:sldId id="283"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5196" autoAdjust="0"/>
  </p:normalViewPr>
  <p:slideViewPr>
    <p:cSldViewPr snapToGrid="0">
      <p:cViewPr varScale="1">
        <p:scale>
          <a:sx n="81" d="100"/>
          <a:sy n="81" d="100"/>
        </p:scale>
        <p:origin x="946" y="62"/>
      </p:cViewPr>
      <p:guideLst/>
    </p:cSldViewPr>
  </p:slideViewPr>
  <p:outlineViewPr>
    <p:cViewPr>
      <p:scale>
        <a:sx n="33" d="100"/>
        <a:sy n="33" d="100"/>
      </p:scale>
      <p:origin x="0" y="-4512"/>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7C03C-0C48-44C3-A074-3A1B154A9806}" type="datetimeFigureOut">
              <a:rPr lang="en-US" smtClean="0"/>
              <a:t>09-Jun-22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A7484-0CDD-4420-BD71-7AD5C9D5FC00}" type="slidenum">
              <a:rPr lang="en-US" smtClean="0"/>
              <a:t>‹#›</a:t>
            </a:fld>
            <a:endParaRPr lang="en-US" dirty="0"/>
          </a:p>
        </p:txBody>
      </p:sp>
    </p:spTree>
    <p:extLst>
      <p:ext uri="{BB962C8B-B14F-4D97-AF65-F5344CB8AC3E}">
        <p14:creationId xmlns:p14="http://schemas.microsoft.com/office/powerpoint/2010/main" val="375908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509D9E-2293-480E-A79E-5E334F0F706F}" type="datetime1">
              <a:rPr lang="en-US" smtClean="0"/>
              <a:t>09-Jun-22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252990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EA3BF-CF64-479B-B64F-AE66F0B87F8A}" type="datetime1">
              <a:rPr lang="en-US" smtClean="0"/>
              <a:t>09-Jun-22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196495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77350-0463-4BEB-927B-505DF4A88F3F}" type="datetime1">
              <a:rPr lang="en-US" smtClean="0"/>
              <a:t>09-Jun-22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302505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E6CAFC-2901-4180-8EB5-FEC75A9632D2}" type="datetime1">
              <a:rPr lang="en-US" smtClean="0"/>
              <a:t>09-Jun-22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38668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5BC7C-6C91-4356-BED6-6DBAE006FC2A}" type="datetime1">
              <a:rPr lang="en-US" smtClean="0"/>
              <a:t>09-Jun-22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20915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7234A4-9274-4B31-A7BC-B6D4E59A8734}" type="datetime1">
              <a:rPr lang="en-US" smtClean="0"/>
              <a:t>09-Jun-22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216516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285C4-12F3-42FB-ACA7-2255DC17A9DB}" type="datetime1">
              <a:rPr lang="en-US" smtClean="0"/>
              <a:t>09-Jun-22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180986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024F9-392D-454E-9E4E-2861389703D3}" type="datetime1">
              <a:rPr lang="en-US" smtClean="0"/>
              <a:t>09-Jun-22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1228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390A9-2F78-4EDB-A86F-D3BB1C5E5305}" type="datetime1">
              <a:rPr lang="en-US" smtClean="0"/>
              <a:t>09-Jun-22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247379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ACB869-804D-495B-8459-502DFA5C6E2D}" type="datetime1">
              <a:rPr lang="en-US" smtClean="0"/>
              <a:t>09-Jun-22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96247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838DD-0DA0-4FA0-910D-EA58CAF250B2}" type="datetime1">
              <a:rPr lang="en-US" smtClean="0"/>
              <a:t>09-Jun-22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0819B7-F643-41D8-82E0-16DC95759CE2}" type="slidenum">
              <a:rPr lang="en-US" smtClean="0"/>
              <a:t>‹#›</a:t>
            </a:fld>
            <a:endParaRPr lang="en-US" dirty="0"/>
          </a:p>
        </p:txBody>
      </p:sp>
    </p:spTree>
    <p:extLst>
      <p:ext uri="{BB962C8B-B14F-4D97-AF65-F5344CB8AC3E}">
        <p14:creationId xmlns:p14="http://schemas.microsoft.com/office/powerpoint/2010/main" val="285225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BC5AB-D13A-4850-832F-3D082C4DE572}" type="datetime1">
              <a:rPr lang="en-US" smtClean="0"/>
              <a:t>09-Jun-22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819B7-F643-41D8-82E0-16DC95759CE2}" type="slidenum">
              <a:rPr lang="en-US" smtClean="0"/>
              <a:t>‹#›</a:t>
            </a:fld>
            <a:endParaRPr lang="en-US" dirty="0"/>
          </a:p>
        </p:txBody>
      </p:sp>
    </p:spTree>
    <p:extLst>
      <p:ext uri="{BB962C8B-B14F-4D97-AF65-F5344CB8AC3E}">
        <p14:creationId xmlns:p14="http://schemas.microsoft.com/office/powerpoint/2010/main" val="201095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web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247" y="2157398"/>
            <a:ext cx="6554693" cy="2908963"/>
          </a:xfrm>
          <a:prstGeom prst="rect">
            <a:avLst/>
          </a:prstGeom>
        </p:spPr>
      </p:pic>
      <p:sp>
        <p:nvSpPr>
          <p:cNvPr id="5" name="TextBox 4"/>
          <p:cNvSpPr txBox="1"/>
          <p:nvPr/>
        </p:nvSpPr>
        <p:spPr>
          <a:xfrm>
            <a:off x="2241451" y="759656"/>
            <a:ext cx="7540283" cy="769441"/>
          </a:xfrm>
          <a:prstGeom prst="rect">
            <a:avLst/>
          </a:prstGeom>
          <a:noFill/>
        </p:spPr>
        <p:txBody>
          <a:bodyPr wrap="square" rtlCol="0">
            <a:spAutoFit/>
          </a:bodyPr>
          <a:lstStyle/>
          <a:p>
            <a:pPr algn="ctr"/>
            <a:r>
              <a:rPr lang="en-US" sz="4400" b="1" dirty="0">
                <a:latin typeface="Lucida Calligraphy" panose="03010101010101010101" pitchFamily="66" charset="0"/>
              </a:rPr>
              <a:t>Tafreeh</a:t>
            </a:r>
            <a:endParaRPr lang="en-US" sz="4400" dirty="0">
              <a:latin typeface="Lucida Calligraphy" panose="03010101010101010101" pitchFamily="66" charset="0"/>
            </a:endParaRPr>
          </a:p>
        </p:txBody>
      </p:sp>
      <p:sp>
        <p:nvSpPr>
          <p:cNvPr id="2" name="TextBox 1">
            <a:extLst>
              <a:ext uri="{FF2B5EF4-FFF2-40B4-BE49-F238E27FC236}">
                <a16:creationId xmlns:a16="http://schemas.microsoft.com/office/drawing/2014/main" id="{E6D41F4E-B25B-5299-DEE9-06AE4D467497}"/>
              </a:ext>
            </a:extLst>
          </p:cNvPr>
          <p:cNvSpPr txBox="1"/>
          <p:nvPr/>
        </p:nvSpPr>
        <p:spPr>
          <a:xfrm>
            <a:off x="292229" y="5498179"/>
            <a:ext cx="6825007" cy="1200329"/>
          </a:xfrm>
          <a:prstGeom prst="rect">
            <a:avLst/>
          </a:prstGeom>
          <a:noFill/>
        </p:spPr>
        <p:txBody>
          <a:bodyPr wrap="square" rtlCol="0">
            <a:spAutoFit/>
          </a:bodyPr>
          <a:lstStyle/>
          <a:p>
            <a:r>
              <a:rPr lang="en-US" b="1" dirty="0">
                <a:latin typeface="Lucida Calligraphy" panose="03010101010101010101" pitchFamily="66" charset="0"/>
              </a:rPr>
              <a:t>By:</a:t>
            </a:r>
          </a:p>
          <a:p>
            <a:r>
              <a:rPr lang="en-US" b="1" dirty="0">
                <a:latin typeface="Lucida Calligraphy" panose="03010101010101010101" pitchFamily="66" charset="0"/>
              </a:rPr>
              <a:t>Farhan Abbasi  	(20P-0044)</a:t>
            </a:r>
          </a:p>
          <a:p>
            <a:r>
              <a:rPr lang="en-US" b="1" dirty="0">
                <a:latin typeface="Lucida Calligraphy" panose="03010101010101010101" pitchFamily="66" charset="0"/>
              </a:rPr>
              <a:t>Usama Yazdani 	(20P-0598)</a:t>
            </a:r>
          </a:p>
          <a:p>
            <a:r>
              <a:rPr lang="en-US" b="1" dirty="0">
                <a:latin typeface="Lucida Calligraphy" panose="03010101010101010101" pitchFamily="66" charset="0"/>
              </a:rPr>
              <a:t>Saad Ahmad          (20P-0044)</a:t>
            </a:r>
          </a:p>
        </p:txBody>
      </p:sp>
    </p:spTree>
    <p:extLst>
      <p:ext uri="{BB962C8B-B14F-4D97-AF65-F5344CB8AC3E}">
        <p14:creationId xmlns:p14="http://schemas.microsoft.com/office/powerpoint/2010/main" val="396349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77FE34-0B94-6410-71D1-A6621BA325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1767" y="0"/>
            <a:ext cx="7068466" cy="6858000"/>
          </a:xfrm>
          <a:prstGeom prst="rect">
            <a:avLst/>
          </a:prstGeom>
        </p:spPr>
      </p:pic>
    </p:spTree>
    <p:extLst>
      <p:ext uri="{BB962C8B-B14F-4D97-AF65-F5344CB8AC3E}">
        <p14:creationId xmlns:p14="http://schemas.microsoft.com/office/powerpoint/2010/main" val="202194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1803" y="3075057"/>
            <a:ext cx="3028393" cy="707886"/>
          </a:xfrm>
          <a:prstGeom prst="rect">
            <a:avLst/>
          </a:prstGeom>
          <a:noFill/>
        </p:spPr>
        <p:txBody>
          <a:bodyPr wrap="none" rtlCol="0">
            <a:spAutoFit/>
          </a:bodyPr>
          <a:lstStyle/>
          <a:p>
            <a:pPr algn="ctr"/>
            <a:r>
              <a:rPr lang="en-US" sz="4000" dirty="0"/>
              <a:t>Financial Plan</a:t>
            </a:r>
          </a:p>
        </p:txBody>
      </p:sp>
      <p:sp>
        <p:nvSpPr>
          <p:cNvPr id="6" name="Rectangle 5"/>
          <p:cNvSpPr/>
          <p:nvPr/>
        </p:nvSpPr>
        <p:spPr>
          <a:xfrm>
            <a:off x="0" y="6752492"/>
            <a:ext cx="12192000" cy="10550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681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816AD-4A45-AC39-BCB6-4F199DCB7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271" y="0"/>
            <a:ext cx="8245457" cy="6858000"/>
          </a:xfrm>
          <a:prstGeom prst="rect">
            <a:avLst/>
          </a:prstGeom>
        </p:spPr>
      </p:pic>
    </p:spTree>
    <p:extLst>
      <p:ext uri="{BB962C8B-B14F-4D97-AF65-F5344CB8AC3E}">
        <p14:creationId xmlns:p14="http://schemas.microsoft.com/office/powerpoint/2010/main" val="398646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3448" y="3075057"/>
            <a:ext cx="2485104" cy="707886"/>
          </a:xfrm>
          <a:prstGeom prst="rect">
            <a:avLst/>
          </a:prstGeom>
          <a:noFill/>
        </p:spPr>
        <p:txBody>
          <a:bodyPr wrap="none" rtlCol="0">
            <a:spAutoFit/>
          </a:bodyPr>
          <a:lstStyle/>
          <a:p>
            <a:pPr algn="ctr"/>
            <a:r>
              <a:rPr lang="en-US" sz="4000" dirty="0"/>
              <a:t>Thank You!</a:t>
            </a:r>
          </a:p>
        </p:txBody>
      </p:sp>
      <p:sp>
        <p:nvSpPr>
          <p:cNvPr id="6" name="Rectangle 5"/>
          <p:cNvSpPr/>
          <p:nvPr/>
        </p:nvSpPr>
        <p:spPr>
          <a:xfrm>
            <a:off x="0" y="6752492"/>
            <a:ext cx="12192000" cy="10550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289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7853" y="3075057"/>
            <a:ext cx="4256293" cy="707886"/>
          </a:xfrm>
          <a:prstGeom prst="rect">
            <a:avLst/>
          </a:prstGeom>
          <a:noFill/>
        </p:spPr>
        <p:txBody>
          <a:bodyPr wrap="none" rtlCol="0">
            <a:spAutoFit/>
          </a:bodyPr>
          <a:lstStyle/>
          <a:p>
            <a:pPr algn="ctr"/>
            <a:r>
              <a:rPr lang="en-US" sz="4000" dirty="0"/>
              <a:t>Executive Summary</a:t>
            </a:r>
          </a:p>
        </p:txBody>
      </p:sp>
      <p:sp>
        <p:nvSpPr>
          <p:cNvPr id="6" name="Rectangle 5"/>
          <p:cNvSpPr/>
          <p:nvPr/>
        </p:nvSpPr>
        <p:spPr>
          <a:xfrm>
            <a:off x="0" y="6752492"/>
            <a:ext cx="12192000" cy="10550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81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2566" y="766732"/>
            <a:ext cx="10986867"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business startup “</a:t>
            </a:r>
            <a:r>
              <a:rPr lang="en-US" sz="2000" b="1" dirty="0"/>
              <a:t>TAFREEH”</a:t>
            </a:r>
            <a:r>
              <a:rPr lang="en-US" sz="2000" dirty="0"/>
              <a:t> is a tourism service provider which deals in providing services like providing tourism packages, tickets, tourism guides for the foreigners as well as the locals who seek to explore the beautiful places.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Our aim is to provide a friendly and comfortable atmosphere where the customers can receive services at a reasonable price and give beautiful places of our country an exposure to the tourists to rank up our country in terms of tourism on national as well as on international level.</a:t>
            </a:r>
          </a:p>
          <a:p>
            <a:endParaRPr lang="en-US" sz="2000" dirty="0"/>
          </a:p>
          <a:p>
            <a:pPr marL="285750" indent="-285750">
              <a:buFont typeface="Arial" panose="020B0604020202020204" pitchFamily="34" charset="0"/>
              <a:buChar char="•"/>
            </a:pPr>
            <a:r>
              <a:rPr lang="en-US" sz="2000" dirty="0"/>
              <a:t>Our business will be operating on the multiple locations(tourist spot) the executive branch will operate in Islamabad being a capital of Pakistan.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members of our executive team will be the locals having well knowledge of that specific tourist spot where our business will be operating.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Our business will be affiliated with PTDC (Pakistan Tourism Development Corporation) for the financial resources.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85145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0809" y="3075057"/>
            <a:ext cx="3730381" cy="707886"/>
          </a:xfrm>
          <a:prstGeom prst="rect">
            <a:avLst/>
          </a:prstGeom>
          <a:noFill/>
        </p:spPr>
        <p:txBody>
          <a:bodyPr wrap="none" rtlCol="0">
            <a:spAutoFit/>
          </a:bodyPr>
          <a:lstStyle/>
          <a:p>
            <a:pPr algn="ctr"/>
            <a:r>
              <a:rPr lang="en-US" sz="4000" dirty="0"/>
              <a:t>Company Profile </a:t>
            </a:r>
          </a:p>
        </p:txBody>
      </p:sp>
      <p:sp>
        <p:nvSpPr>
          <p:cNvPr id="6" name="Rectangle 5"/>
          <p:cNvSpPr/>
          <p:nvPr/>
        </p:nvSpPr>
        <p:spPr>
          <a:xfrm>
            <a:off x="0" y="6752492"/>
            <a:ext cx="12192000" cy="10550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415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3500" y="530289"/>
            <a:ext cx="5285960" cy="5878532"/>
          </a:xfrm>
          <a:prstGeom prst="rect">
            <a:avLst/>
          </a:prstGeom>
          <a:noFill/>
        </p:spPr>
        <p:txBody>
          <a:bodyPr wrap="square" rtlCol="0">
            <a:spAutoFit/>
          </a:bodyPr>
          <a:lstStyle/>
          <a:p>
            <a:pPr lvl="0"/>
            <a:r>
              <a:rPr lang="en-US" sz="2000" b="1" i="1" dirty="0"/>
              <a:t>Name:</a:t>
            </a:r>
          </a:p>
          <a:p>
            <a:pPr lvl="0"/>
            <a:r>
              <a:rPr lang="en-US" sz="2000" i="1" dirty="0"/>
              <a:t>	As mention earlier our company name is Tafreeh.</a:t>
            </a:r>
          </a:p>
          <a:p>
            <a:pPr lvl="0"/>
            <a:endParaRPr lang="en-US" sz="2000" i="1" dirty="0"/>
          </a:p>
          <a:p>
            <a:pPr lvl="0"/>
            <a:r>
              <a:rPr lang="en-US" sz="2000" b="1" i="1" dirty="0"/>
              <a:t>Aim:</a:t>
            </a:r>
          </a:p>
          <a:p>
            <a:pPr lvl="0"/>
            <a:r>
              <a:rPr lang="en-US" sz="2000" i="1" dirty="0"/>
              <a:t>	The aim is to bring our country up in term of tourism by attracting local and international tourists by exposing the kind and beautiful culture, traditions, values and most importantly the charming sights of our country.</a:t>
            </a:r>
          </a:p>
          <a:p>
            <a:pPr lvl="0"/>
            <a:endParaRPr lang="en-US" sz="2000" i="1" dirty="0"/>
          </a:p>
          <a:p>
            <a:pPr lvl="0"/>
            <a:r>
              <a:rPr lang="en-US" sz="2000" b="1" i="1" dirty="0"/>
              <a:t>Services:</a:t>
            </a:r>
          </a:p>
          <a:p>
            <a:pPr lvl="0"/>
            <a:r>
              <a:rPr lang="en-US" sz="2000" i="1" dirty="0"/>
              <a:t>	There are a plethora of services, which include:</a:t>
            </a:r>
          </a:p>
          <a:p>
            <a:pPr marL="342900" lvl="0" indent="-342900">
              <a:buFont typeface="Arial" panose="020B0604020202020204" pitchFamily="34" charset="0"/>
              <a:buChar char="•"/>
            </a:pPr>
            <a:r>
              <a:rPr lang="en-US" sz="2000" i="1" dirty="0"/>
              <a:t>Tourist guide.</a:t>
            </a:r>
          </a:p>
          <a:p>
            <a:pPr marL="342900" lvl="0" indent="-342900">
              <a:buFont typeface="Arial" panose="020B0604020202020204" pitchFamily="34" charset="0"/>
              <a:buChar char="•"/>
            </a:pPr>
            <a:r>
              <a:rPr lang="en-US" sz="2000" i="1" dirty="0"/>
              <a:t>Five star hotel.</a:t>
            </a:r>
          </a:p>
          <a:p>
            <a:pPr marL="342900" lvl="0" indent="-342900">
              <a:buFont typeface="Arial" panose="020B0604020202020204" pitchFamily="34" charset="0"/>
              <a:buChar char="•"/>
            </a:pPr>
            <a:r>
              <a:rPr lang="en-US" sz="2000" i="1" dirty="0"/>
              <a:t>Food service.</a:t>
            </a:r>
          </a:p>
          <a:p>
            <a:pPr marL="342900" lvl="0" indent="-342900">
              <a:buFont typeface="Arial" panose="020B0604020202020204" pitchFamily="34" charset="0"/>
              <a:buChar char="•"/>
            </a:pPr>
            <a:r>
              <a:rPr lang="en-US" sz="2000" i="1" dirty="0"/>
              <a:t>Transportation.</a:t>
            </a:r>
          </a:p>
          <a:p>
            <a:endParaRPr lang="en-US" sz="1600" dirty="0"/>
          </a:p>
        </p:txBody>
      </p:sp>
      <p:pic>
        <p:nvPicPr>
          <p:cNvPr id="3" name="Picture 2">
            <a:extLst>
              <a:ext uri="{FF2B5EF4-FFF2-40B4-BE49-F238E27FC236}">
                <a16:creationId xmlns:a16="http://schemas.microsoft.com/office/drawing/2014/main" id="{ED89DE06-8B4A-6966-67DD-77A5B8C087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9460" y="921300"/>
            <a:ext cx="6097910" cy="4866764"/>
          </a:xfrm>
          <a:prstGeom prst="rect">
            <a:avLst/>
          </a:prstGeom>
        </p:spPr>
      </p:pic>
    </p:spTree>
    <p:extLst>
      <p:ext uri="{BB962C8B-B14F-4D97-AF65-F5344CB8AC3E}">
        <p14:creationId xmlns:p14="http://schemas.microsoft.com/office/powerpoint/2010/main" val="196602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57382" y="3075057"/>
            <a:ext cx="3477235" cy="707886"/>
          </a:xfrm>
          <a:prstGeom prst="rect">
            <a:avLst/>
          </a:prstGeom>
          <a:noFill/>
        </p:spPr>
        <p:txBody>
          <a:bodyPr wrap="none" rtlCol="0">
            <a:spAutoFit/>
          </a:bodyPr>
          <a:lstStyle/>
          <a:p>
            <a:pPr algn="ctr"/>
            <a:r>
              <a:rPr lang="en-US" sz="4000" dirty="0"/>
              <a:t>Market Analysis</a:t>
            </a:r>
          </a:p>
        </p:txBody>
      </p:sp>
      <p:sp>
        <p:nvSpPr>
          <p:cNvPr id="8" name="Rectangle 7"/>
          <p:cNvSpPr/>
          <p:nvPr/>
        </p:nvSpPr>
        <p:spPr>
          <a:xfrm>
            <a:off x="0" y="6752492"/>
            <a:ext cx="12192000" cy="10550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040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7A9CE-52C2-BC3B-6385-53BF0EFA049A}"/>
              </a:ext>
            </a:extLst>
          </p:cNvPr>
          <p:cNvSpPr txBox="1"/>
          <p:nvPr/>
        </p:nvSpPr>
        <p:spPr>
          <a:xfrm>
            <a:off x="1385740" y="669303"/>
            <a:ext cx="3660105" cy="923330"/>
          </a:xfrm>
          <a:prstGeom prst="rect">
            <a:avLst/>
          </a:prstGeom>
          <a:noFill/>
        </p:spPr>
        <p:txBody>
          <a:bodyPr wrap="none" rtlCol="0">
            <a:spAutoFit/>
          </a:bodyPr>
          <a:lstStyle/>
          <a:p>
            <a:r>
              <a:rPr lang="en-US" sz="5400" dirty="0"/>
              <a:t>Competitors</a:t>
            </a:r>
          </a:p>
        </p:txBody>
      </p:sp>
      <p:pic>
        <p:nvPicPr>
          <p:cNvPr id="4" name="Picture 3">
            <a:extLst>
              <a:ext uri="{FF2B5EF4-FFF2-40B4-BE49-F238E27FC236}">
                <a16:creationId xmlns:a16="http://schemas.microsoft.com/office/drawing/2014/main" id="{A2E74E67-9878-A87A-FC09-A433CF284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017" y="1747540"/>
            <a:ext cx="2143125" cy="2143125"/>
          </a:xfrm>
          <a:prstGeom prst="rect">
            <a:avLst/>
          </a:prstGeom>
        </p:spPr>
      </p:pic>
      <p:pic>
        <p:nvPicPr>
          <p:cNvPr id="6" name="Picture 5">
            <a:extLst>
              <a:ext uri="{FF2B5EF4-FFF2-40B4-BE49-F238E27FC236}">
                <a16:creationId xmlns:a16="http://schemas.microsoft.com/office/drawing/2014/main" id="{8721E9B1-BB8A-4E67-EC5F-F577280D2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017" y="3890665"/>
            <a:ext cx="2143125" cy="2143125"/>
          </a:xfrm>
          <a:prstGeom prst="rect">
            <a:avLst/>
          </a:prstGeom>
        </p:spPr>
      </p:pic>
      <p:pic>
        <p:nvPicPr>
          <p:cNvPr id="8" name="Picture 7">
            <a:extLst>
              <a:ext uri="{FF2B5EF4-FFF2-40B4-BE49-F238E27FC236}">
                <a16:creationId xmlns:a16="http://schemas.microsoft.com/office/drawing/2014/main" id="{3395D4F4-3305-4A6E-9F95-27CC6E2FE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109" y="2165927"/>
            <a:ext cx="3879592" cy="1306349"/>
          </a:xfrm>
          <a:prstGeom prst="rect">
            <a:avLst/>
          </a:prstGeom>
        </p:spPr>
      </p:pic>
      <p:pic>
        <p:nvPicPr>
          <p:cNvPr id="10" name="Picture 9">
            <a:extLst>
              <a:ext uri="{FF2B5EF4-FFF2-40B4-BE49-F238E27FC236}">
                <a16:creationId xmlns:a16="http://schemas.microsoft.com/office/drawing/2014/main" id="{E0C1CDFD-7A69-0D59-BB42-F47AA60B93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3619" y="3994468"/>
            <a:ext cx="2898571" cy="2039322"/>
          </a:xfrm>
          <a:prstGeom prst="rect">
            <a:avLst/>
          </a:prstGeom>
        </p:spPr>
      </p:pic>
    </p:spTree>
    <p:extLst>
      <p:ext uri="{BB962C8B-B14F-4D97-AF65-F5344CB8AC3E}">
        <p14:creationId xmlns:p14="http://schemas.microsoft.com/office/powerpoint/2010/main" val="311276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B1521F-BE86-DF97-91C2-8AAB87F57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357" y="37954"/>
            <a:ext cx="7099285" cy="6782092"/>
          </a:xfrm>
          <a:prstGeom prst="rect">
            <a:avLst/>
          </a:prstGeom>
        </p:spPr>
      </p:pic>
    </p:spTree>
    <p:extLst>
      <p:ext uri="{BB962C8B-B14F-4D97-AF65-F5344CB8AC3E}">
        <p14:creationId xmlns:p14="http://schemas.microsoft.com/office/powerpoint/2010/main" val="231100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4737" y="2767280"/>
            <a:ext cx="5242525" cy="1323439"/>
          </a:xfrm>
          <a:prstGeom prst="rect">
            <a:avLst/>
          </a:prstGeom>
          <a:noFill/>
        </p:spPr>
        <p:txBody>
          <a:bodyPr wrap="none" rtlCol="0">
            <a:spAutoFit/>
          </a:bodyPr>
          <a:lstStyle/>
          <a:p>
            <a:pPr algn="ctr"/>
            <a:r>
              <a:rPr lang="en-US" sz="4000" dirty="0"/>
              <a:t>Organizational Structure</a:t>
            </a:r>
          </a:p>
          <a:p>
            <a:pPr algn="ctr"/>
            <a:r>
              <a:rPr lang="en-US" sz="4000" dirty="0"/>
              <a:t>and Management</a:t>
            </a:r>
          </a:p>
        </p:txBody>
      </p:sp>
      <p:sp>
        <p:nvSpPr>
          <p:cNvPr id="7" name="Rectangle 6"/>
          <p:cNvSpPr/>
          <p:nvPr/>
        </p:nvSpPr>
        <p:spPr>
          <a:xfrm>
            <a:off x="0" y="6752492"/>
            <a:ext cx="12192000" cy="10550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1209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275</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Lucida Calligraphy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Saad Ahmad</cp:lastModifiedBy>
  <cp:revision>83</cp:revision>
  <dcterms:created xsi:type="dcterms:W3CDTF">2019-02-18T05:40:44Z</dcterms:created>
  <dcterms:modified xsi:type="dcterms:W3CDTF">2022-06-09T07:26:18Z</dcterms:modified>
</cp:coreProperties>
</file>