
<file path=[Content_Types].xml><?xml version="1.0" encoding="utf-8"?>
<Types xmlns="http://schemas.openxmlformats.org/package/2006/content-types">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17" r:id="rId3"/>
    <p:sldId id="306" r:id="rId4"/>
    <p:sldId id="260" r:id="rId5"/>
    <p:sldId id="261" r:id="rId6"/>
    <p:sldId id="259" r:id="rId7"/>
    <p:sldId id="281" r:id="rId8"/>
    <p:sldId id="316" r:id="rId9"/>
    <p:sldId id="283" r:id="rId10"/>
    <p:sldId id="300" r:id="rId11"/>
    <p:sldId id="290" r:id="rId12"/>
    <p:sldId id="305" r:id="rId13"/>
    <p:sldId id="318" r:id="rId14"/>
    <p:sldId id="308" r:id="rId15"/>
    <p:sldId id="269" r:id="rId16"/>
    <p:sldId id="320" r:id="rId17"/>
    <p:sldId id="287" r:id="rId18"/>
    <p:sldId id="293" r:id="rId19"/>
    <p:sldId id="313" r:id="rId20"/>
    <p:sldId id="279" r:id="rId21"/>
    <p:sldId id="288" r:id="rId22"/>
    <p:sldId id="273" r:id="rId23"/>
    <p:sldId id="280" r:id="rId24"/>
    <p:sldId id="312" r:id="rId25"/>
    <p:sldId id="291" r:id="rId2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472">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CCFFFF"/>
    <a:srgbClr val="0000FF"/>
    <a:srgbClr val="EAEAEA"/>
    <a:srgbClr val="660066"/>
    <a:srgbClr val="660033"/>
    <a:srgbClr val="000066"/>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0929"/>
  </p:normalViewPr>
  <p:slideViewPr>
    <p:cSldViewPr>
      <p:cViewPr varScale="1">
        <p:scale>
          <a:sx n="76" d="100"/>
          <a:sy n="76" d="100"/>
        </p:scale>
        <p:origin x="1618" y="62"/>
      </p:cViewPr>
      <p:guideLst>
        <p:guide orient="horz" pos="3888"/>
        <p:guide pos="54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p:scale>
          <a:sx n="75" d="100"/>
          <a:sy n="75" d="100"/>
        </p:scale>
        <p:origin x="-648" y="79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vl1pPr>
          </a:lstStyle>
          <a:p>
            <a:pPr>
              <a:defRPr/>
            </a:pPr>
            <a:endParaRPr lang="en-US" altLang="en-US"/>
          </a:p>
        </p:txBody>
      </p:sp>
      <p:sp>
        <p:nvSpPr>
          <p:cNvPr id="4099" name="Rectangle 3"/>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p:cNvSpPr>
            <a:spLocks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4102" name="Rectangle 6"/>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vl1pPr>
          </a:lstStyle>
          <a:p>
            <a:pPr>
              <a:defRPr/>
            </a:pPr>
            <a:endParaRPr lang="en-US" altLang="en-US"/>
          </a:p>
        </p:txBody>
      </p:sp>
      <p:sp>
        <p:nvSpPr>
          <p:cNvPr id="4103" name="Rectangle 7"/>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7306D20F-D077-4380-A2A5-CE38D0F4DB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p:spPr>
        <p:txBody>
          <a:bodyPr/>
          <a:lstStyle/>
          <a:p>
            <a:pPr eaLnBrk="1" hangingPunct="1"/>
            <a:endParaRPr lang="en-US" altLang="en-US" smtClean="0"/>
          </a:p>
        </p:txBody>
      </p:sp>
      <p:sp>
        <p:nvSpPr>
          <p:cNvPr id="4100" name="Slide Number Placeholder 3"/>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09ABA8-9A15-49A9-9D18-877CE6D33796}" type="slidenum">
              <a:rPr lang="en-US" altLang="en-US" sz="1200" smtClean="0"/>
              <a:pPr/>
              <a:t>1</a:t>
            </a:fld>
            <a:endParaRPr lang="en-US" altLang="en-US"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628C5C7-FF6D-44CA-BB4F-2415D0DA8666}" type="slidenum">
              <a:rPr lang="en-US" altLang="en-US" sz="1200" smtClean="0"/>
              <a:pPr/>
              <a:t>10</a:t>
            </a:fld>
            <a:endParaRPr lang="en-US" altLang="en-US" sz="1200" smtClean="0"/>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r>
              <a:rPr lang="en-US" altLang="en-US" smtClean="0"/>
              <a:t>The sample 3-D bar chart above compares average monthly sales at Waldo’s, a fictitious clothing store. The legend uses colors to relate the merchandise to the individual bars for stores 1, 2, 3, and 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779CCE-158B-47B8-972A-C417980CA994}" type="slidenum">
              <a:rPr lang="en-US" altLang="en-US" sz="1200" smtClean="0"/>
              <a:pPr/>
              <a:t>11</a:t>
            </a:fld>
            <a:endParaRPr lang="en-US" altLang="en-US" sz="1200" smtClean="0"/>
          </a:p>
        </p:txBody>
      </p:sp>
      <p:sp>
        <p:nvSpPr>
          <p:cNvPr id="24579" name="Rectangle 2"/>
          <p:cNvSpPr>
            <a:spLocks noChangeArrowheads="1" noTextEdit="1"/>
          </p:cNvSpPr>
          <p:nvPr>
            <p:ph type="sldImg"/>
          </p:nvPr>
        </p:nvSpPr>
        <p:spPr>
          <a:solidFill>
            <a:srgbClr val="FFFFFF"/>
          </a:solidFill>
          <a:ln/>
        </p:spPr>
      </p:sp>
      <p:sp>
        <p:nvSpPr>
          <p:cNvPr id="24580"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smtClean="0">
                <a:solidFill>
                  <a:srgbClr val="000000"/>
                </a:solidFill>
              </a:rPr>
              <a:t>A chart that uses symbols instead of words or numbers to portray data is known as a </a:t>
            </a:r>
            <a:r>
              <a:rPr lang="en-US" altLang="en-US" b="1" smtClean="0">
                <a:solidFill>
                  <a:srgbClr val="000000"/>
                </a:solidFill>
              </a:rPr>
              <a:t>pictogram</a:t>
            </a:r>
            <a:r>
              <a:rPr lang="en-US" altLang="en-US" smtClean="0">
                <a:solidFill>
                  <a:srgbClr val="000000"/>
                </a:solidFill>
              </a:rPr>
              <a:t>. The chief value of pictograms is their novelty and ability to convey a more literal, visual message. You can easily prepare pictograms by using software such as Excel and substituting a piece of clip art for the graphical bar. Although pictograms occasionally enhance a report, they tend to be less useful than other types of bar charts.</a:t>
            </a:r>
          </a:p>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F624A9F-6D7D-421B-885B-D89F3CD200DE}" type="slidenum">
              <a:rPr lang="en-US" altLang="en-US" sz="1200" smtClean="0"/>
              <a:pPr/>
              <a:t>12</a:t>
            </a:fld>
            <a:endParaRPr lang="en-US" altLang="en-US" sz="1200" smtClean="0"/>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r>
              <a:rPr lang="en-US" altLang="en-US" smtClean="0"/>
              <a:t>The sample pictogram above shows that State Bank pays more interest than Union Ban, Trust Bank, and City Bank.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FBA343F-393C-4AB0-89B2-2E132F437CD9}" type="slidenum">
              <a:rPr lang="en-US" altLang="en-US" sz="1200" smtClean="0"/>
              <a:pPr/>
              <a:t>13</a:t>
            </a:fld>
            <a:endParaRPr lang="en-US" altLang="en-US" sz="1200" smtClean="0"/>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r>
              <a:rPr lang="en-US" altLang="en-US" smtClean="0">
                <a:solidFill>
                  <a:srgbClr val="000000"/>
                </a:solidFill>
              </a:rPr>
              <a:t>Closely related to the bar chart is the </a:t>
            </a:r>
            <a:r>
              <a:rPr lang="en-US" altLang="en-US" b="1" smtClean="0">
                <a:solidFill>
                  <a:srgbClr val="000000"/>
                </a:solidFill>
              </a:rPr>
              <a:t>timeline chart</a:t>
            </a:r>
            <a:r>
              <a:rPr lang="en-US" altLang="en-US" smtClean="0">
                <a:solidFill>
                  <a:srgbClr val="000000"/>
                </a:solidFill>
              </a:rPr>
              <a:t>, which shows how much time is needed to complete each task in a given project. When you want to track progress toward completing a project, you can use a type of timeline chart known as a </a:t>
            </a:r>
            <a:r>
              <a:rPr lang="en-US" altLang="en-US" i="1" smtClean="0">
                <a:solidFill>
                  <a:srgbClr val="000000"/>
                </a:solidFill>
              </a:rPr>
              <a:t>Gantt chart</a:t>
            </a:r>
            <a:r>
              <a:rPr lang="en-US" altLang="en-US" smtClean="0">
                <a:solidFill>
                  <a:srgbClr val="000000"/>
                </a:solidFill>
              </a:rPr>
              <a:t> (named for management theorist Henry L. Gantt).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66A3755-CFE2-4644-B234-AB5780C94D5F}" type="slidenum">
              <a:rPr lang="en-US" altLang="en-US" sz="1200" smtClean="0"/>
              <a:pPr/>
              <a:t>14</a:t>
            </a:fld>
            <a:endParaRPr lang="en-US" altLang="en-US" sz="1200" smtClean="0"/>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r>
              <a:rPr lang="en-US" altLang="en-US" smtClean="0">
                <a:solidFill>
                  <a:srgbClr val="000000"/>
                </a:solidFill>
              </a:rPr>
              <a:t>The Gantt chart above shows the activities involved in conducting marketing research. The black bars indicate completed tasks; the white bars indicate activities not yet completed. </a:t>
            </a:r>
          </a:p>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CEE6EEC-2919-40A9-8D12-F8E4EC8BCAF4}" type="slidenum">
              <a:rPr lang="en-US" altLang="en-US" sz="1200" smtClean="0"/>
              <a:pPr/>
              <a:t>15</a:t>
            </a:fld>
            <a:endParaRPr lang="en-US" altLang="en-US" sz="1200" smtClean="0"/>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r>
              <a:rPr lang="en-US" altLang="en-US" smtClean="0">
                <a:solidFill>
                  <a:srgbClr val="000000"/>
                </a:solidFill>
              </a:rPr>
              <a:t>Like segmented bar charts and area charts, a </a:t>
            </a:r>
            <a:r>
              <a:rPr lang="en-US" altLang="en-US" b="1" smtClean="0">
                <a:solidFill>
                  <a:srgbClr val="000000"/>
                </a:solidFill>
              </a:rPr>
              <a:t>pie chart</a:t>
            </a:r>
            <a:r>
              <a:rPr lang="en-US" altLang="en-US" smtClean="0">
                <a:solidFill>
                  <a:srgbClr val="000000"/>
                </a:solidFill>
              </a:rPr>
              <a:t> shows how parts of a whole are distributed. Each segment represents a slice of a complete circle, or </a:t>
            </a:r>
            <a:r>
              <a:rPr lang="en-US" altLang="en-US" i="1" smtClean="0">
                <a:solidFill>
                  <a:srgbClr val="000000"/>
                </a:solidFill>
              </a:rPr>
              <a:t>pie.</a:t>
            </a:r>
            <a:r>
              <a:rPr lang="en-US" altLang="en-US" smtClean="0">
                <a:solidFill>
                  <a:srgbClr val="000000"/>
                </a:solidFill>
              </a:rPr>
              <a:t> Pie charts are an effective way to show percentages or to compare one segment with another. </a:t>
            </a:r>
          </a:p>
          <a:p>
            <a:pPr eaLnBrk="1" hangingPunct="1"/>
            <a:r>
              <a:rPr lang="en-US" altLang="en-US" smtClean="0">
                <a:solidFill>
                  <a:srgbClr val="000000"/>
                </a:solidFill>
              </a:rPr>
              <a:t>When composing pie charts, restrict the number of slices. Otherwise, the chart looks cluttered and is difficult to label. If necessary, lump the smallest pieces together in a "miscellaneous" category. Ideally, the largest or most important slice of the pie, the segment you want to emphasize, is placed at the twelve o'clock position; the rest are arranged clockwise either in order of size or in some other logical progression. </a:t>
            </a:r>
          </a:p>
          <a:p>
            <a:pPr eaLnBrk="1" hangingPunct="1"/>
            <a:r>
              <a:rPr lang="en-US" altLang="en-US" smtClean="0">
                <a:solidFill>
                  <a:srgbClr val="000000"/>
                </a:solidFill>
              </a:rPr>
              <a:t>Use different colors or patterns to distinguish the various pieces. If you want to draw attention to the segment that is of the greatest interest to your readers, use a brighter color for that segment, draw an arrow to the segment, or explode it; that is, pull the segment away from the rest of the pie. In any case, label all the segments and indicate their value in either percentages or units of measure so that your readers will be able to judge the value of the wedges. Remember, the segments must add up to 100 percent if percentages are used or to the total number if numbers are used.</a:t>
            </a:r>
          </a:p>
          <a:p>
            <a:pPr eaLnBrk="1" hangingPunct="1"/>
            <a:endParaRPr lang="en-US" altLang="en-US" smtClean="0">
              <a:solidFill>
                <a:srgbClr val="000000"/>
              </a:solidFill>
            </a:endParaRPr>
          </a:p>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06D3DAC-978F-4150-8E22-1712FD30BC54}" type="slidenum">
              <a:rPr lang="en-US" altLang="en-US" sz="1200" smtClean="0"/>
              <a:pPr/>
              <a:t>16</a:t>
            </a:fld>
            <a:endParaRPr lang="en-US" altLang="en-US" sz="1200" smtClean="0"/>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r>
              <a:rPr lang="en-US" altLang="en-US" smtClean="0"/>
              <a:t>The sample pie chart above shows total sales for The French Quarter Vintner for the month of January, broken down by various wine regions. We can see that wines from California wines sold the best.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7002EF0-8191-43B9-8656-D8537E6BF637}" type="slidenum">
              <a:rPr lang="en-US" altLang="en-US" sz="1200" smtClean="0"/>
              <a:pPr/>
              <a:t>17</a:t>
            </a:fld>
            <a:endParaRPr lang="en-US" altLang="en-US" sz="1200" smtClean="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r>
              <a:rPr lang="en-US" altLang="en-US" smtClean="0">
                <a:solidFill>
                  <a:srgbClr val="000000"/>
                </a:solidFill>
              </a:rPr>
              <a:t>If you need to show physical or conceptual relationships rather than numerical ones, you might want to use a flow chart or an organization chart. </a:t>
            </a:r>
          </a:p>
          <a:p>
            <a:pPr eaLnBrk="1" hangingPunct="1"/>
            <a:r>
              <a:rPr lang="en-US" altLang="en-US" smtClean="0">
                <a:solidFill>
                  <a:srgbClr val="000000"/>
                </a:solidFill>
              </a:rPr>
              <a:t>As the name implies, an </a:t>
            </a:r>
            <a:r>
              <a:rPr lang="en-US" altLang="en-US" b="1" smtClean="0">
                <a:solidFill>
                  <a:srgbClr val="000000"/>
                </a:solidFill>
              </a:rPr>
              <a:t>organization chart</a:t>
            </a:r>
            <a:r>
              <a:rPr lang="en-US" altLang="en-US" smtClean="0">
                <a:solidFill>
                  <a:srgbClr val="000000"/>
                </a:solidFill>
              </a:rPr>
              <a:t> illustrates the positions, units, or functions of an organization and the way they interrelate. A </a:t>
            </a:r>
            <a:r>
              <a:rPr lang="en-US" altLang="en-US" b="1" smtClean="0">
                <a:solidFill>
                  <a:srgbClr val="000000"/>
                </a:solidFill>
              </a:rPr>
              <a:t>flowchart</a:t>
            </a:r>
            <a:r>
              <a:rPr lang="en-US" altLang="en-US" smtClean="0">
                <a:solidFill>
                  <a:srgbClr val="000000"/>
                </a:solidFill>
              </a:rPr>
              <a:t> illustrates a sequence of events from start to finish; it is indispensable when illustrating processes, procedures, and sequential relationships. </a:t>
            </a:r>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F52460-DCD8-41CC-ABB4-4F1EEE2DF5DE}" type="slidenum">
              <a:rPr lang="en-US" altLang="en-US" sz="1200" smtClean="0"/>
              <a:pPr/>
              <a:t>18</a:t>
            </a:fld>
            <a:endParaRPr lang="en-US" altLang="en-US" sz="1200" smtClean="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r>
              <a:rPr lang="en-US" altLang="en-US" smtClean="0">
                <a:solidFill>
                  <a:srgbClr val="000000"/>
                </a:solidFill>
              </a:rPr>
              <a:t>The flow chart above diagrams the report-writing process. It shows that the  various elements in the process you want to portray may be represented by pictorial symbols or geometric shapes.</a:t>
            </a:r>
          </a:p>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529D6F-D79B-4C7B-B052-E16A5E07B64E}" type="slidenum">
              <a:rPr lang="en-US" altLang="en-US" sz="1200" smtClean="0"/>
              <a:pPr/>
              <a:t>19</a:t>
            </a:fld>
            <a:endParaRPr lang="en-US" altLang="en-US" sz="1200" smtClean="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r>
              <a:rPr lang="en-US" altLang="en-US" smtClean="0">
                <a:solidFill>
                  <a:srgbClr val="000000"/>
                </a:solidFill>
              </a:rPr>
              <a:t>An organization's normal communication channels are almost impossible to describe without the benefit of an organization chart like the one above.</a:t>
            </a:r>
          </a:p>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F6C449-A9CE-41A9-9720-0739F5C7D6AA}" type="slidenum">
              <a:rPr lang="en-US" altLang="en-US" sz="1200" smtClean="0"/>
              <a:pPr/>
              <a:t>2</a:t>
            </a:fld>
            <a:endParaRPr lang="en-US" altLang="en-US" sz="1200" smtClean="0"/>
          </a:p>
        </p:txBody>
      </p:sp>
      <p:sp>
        <p:nvSpPr>
          <p:cNvPr id="6147" name="Rectangle 2"/>
          <p:cNvSpPr>
            <a:spLocks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en-US" altLang="en-US" smtClean="0">
                <a:solidFill>
                  <a:srgbClr val="000000"/>
                </a:solidFill>
              </a:rPr>
              <a:t>Suppose you've just completed the research for an important report or oral presentation, and you're about to begin the composition phase. Your first impulse might be to start with the introduction and proceed page by page until you've completed the text or script. Almost as an afterthought you might illustrate your words by throwing in a few visuals—tables, charts, graphs, schematic drawings, illustrations, photographs. Although fitting visuals to completed text makes sense, many experienced businesspeople prefer to begin with the visuals for three reasons:</a:t>
            </a:r>
          </a:p>
          <a:p>
            <a:pPr eaLnBrk="1" hangingPunct="1"/>
            <a:r>
              <a:rPr lang="en-US" altLang="en-US" smtClean="0">
                <a:solidFill>
                  <a:srgbClr val="000000"/>
                </a:solidFill>
              </a:rPr>
              <a:t>First, much of the fact finding and analytical work is already in tabular or graphic form, so sorting through and refining your visuals will help you decide exactly what you're going to say. </a:t>
            </a:r>
          </a:p>
          <a:p>
            <a:pPr eaLnBrk="1" hangingPunct="1"/>
            <a:r>
              <a:rPr lang="en-US" altLang="en-US" smtClean="0">
                <a:solidFill>
                  <a:srgbClr val="000000"/>
                </a:solidFill>
              </a:rPr>
              <a:t>Second, by starting with the visuals, you develop a graphic story line that can be used for your written report. </a:t>
            </a:r>
          </a:p>
          <a:p>
            <a:pPr eaLnBrk="1" hangingPunct="1"/>
            <a:r>
              <a:rPr lang="en-US" altLang="en-US" smtClean="0">
                <a:solidFill>
                  <a:srgbClr val="000000"/>
                </a:solidFill>
              </a:rPr>
              <a:t>Third, because your text will explain and refer to any tables, charts, and diagrams you include, you save time by having them ready before beginning to compose your text, particularly if you plan to use quite a few visuals.</a:t>
            </a:r>
          </a:p>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F700EC-67CF-4740-A19C-2007FD1F0027}" type="slidenum">
              <a:rPr lang="en-US" altLang="en-US" sz="1200" smtClean="0"/>
              <a:pPr/>
              <a:t>20</a:t>
            </a:fld>
            <a:endParaRPr lang="en-US" altLang="en-US" sz="1200" smtClean="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r>
              <a:rPr lang="en-US" altLang="en-US" smtClean="0">
                <a:solidFill>
                  <a:srgbClr val="000000"/>
                </a:solidFill>
              </a:rPr>
              <a:t>For certain applications, maps are ideal. One of the most common uses is to show concentrations of something by geographic area. In your own reports, you might use maps to show regional differences in such variables as your company's sales of a product, or you might indicate proposed plant sites and their relationship to key markets.</a:t>
            </a:r>
          </a:p>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DCCB33-B382-4096-AB17-81A7905E96C4}" type="slidenum">
              <a:rPr lang="en-US" altLang="en-US" sz="1200" smtClean="0"/>
              <a:pPr/>
              <a:t>21</a:t>
            </a:fld>
            <a:endParaRPr lang="en-US" altLang="en-US" sz="1200" smtClean="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r>
              <a:rPr lang="en-US" altLang="en-US" smtClean="0">
                <a:solidFill>
                  <a:srgbClr val="000000"/>
                </a:solidFill>
              </a:rPr>
              <a:t>Although less commonly used than other visual aids, drawings, diagrams, and photographs can also be valuable elements in business reports and presentations. Drawings and diagrams are most often used to show how something looks or operates. Photographs have always been popular in certain types of business documents, such as annual reports, where their visual appeal is used to capture reader interest. However, in some situations a photograph may show too much detail. This is one reason that repair manuals frequently use drawings instead of photos. With a drawing, you can select how much detail to show and focus the reader's attention on particular parts or places.</a:t>
            </a:r>
          </a:p>
          <a:p>
            <a:pPr eaLnBrk="1" hangingPunct="1"/>
            <a:r>
              <a:rPr lang="en-US" altLang="en-US" smtClean="0">
                <a:solidFill>
                  <a:srgbClr val="000000"/>
                </a:solidFill>
              </a:rPr>
              <a:t>Technology  makes it easier to use photographs in reports and presentations, but it also presents an important ethical concern. Software tools make it easy for computer users to make dramatic changes to photos—without leaving a clue that they’ve been altered. As you do when using other technological tools, stop and ask yourself where the truth lies before you start making changes.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DD95B0F-D942-4BD8-B207-F586E59A12C8}" type="slidenum">
              <a:rPr lang="en-US" altLang="en-US" sz="1200" smtClean="0"/>
              <a:pPr/>
              <a:t>22</a:t>
            </a:fld>
            <a:endParaRPr lang="en-US" altLang="en-US" sz="1200" smtClean="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r>
              <a:rPr lang="en-US" altLang="en-US" smtClean="0">
                <a:solidFill>
                  <a:srgbClr val="000000"/>
                </a:solidFill>
              </a:rPr>
              <a:t>With today's powerful computers, it's faster and easier than ever to produce good-looking visuals. Aside from speed, accuracy, and ease of use, another big advantage of using software to prepare visuals is the ability to save the results and use the visuals over and over again in various reports. </a:t>
            </a:r>
          </a:p>
          <a:p>
            <a:pPr eaLnBrk="1" hangingPunct="1"/>
            <a:r>
              <a:rPr lang="en-US" altLang="en-US" smtClean="0">
                <a:solidFill>
                  <a:srgbClr val="000000"/>
                </a:solidFill>
              </a:rPr>
              <a:t>For all the power and possibilities they offer, computer-graphics tools are not without some potential drawbacks. Using this equipment efficiently and effectively requires skills that many businesspeople, including the ability to use hardware and software and to make good design decisions. Many software products have become easier to use, but most continue to offer more and more options—type of chart, color and design of the background, typefaces, line weights, and so on. Most businesspeople lack the visual arts training to make informed design decisions; moreover, making all those choices takes time.</a:t>
            </a:r>
          </a:p>
          <a:p>
            <a:pPr eaLnBrk="1" hangingPunct="1"/>
            <a:r>
              <a:rPr lang="en-US" altLang="en-US" smtClean="0">
                <a:solidFill>
                  <a:srgbClr val="000000"/>
                </a:solidFill>
              </a:rPr>
              <a:t>Before you take advantage of any computer-graphics tools, think about the kind of image you want to project. The style of your visuals communicates a subtle message about your relationship with the audience. The image you want to project should determine the visual you create.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BC46ABF-3C7D-4771-8DB4-2F8D8FDF90CE}" type="slidenum">
              <a:rPr lang="en-US" altLang="en-US" sz="1200" smtClean="0"/>
              <a:pPr/>
              <a:t>23</a:t>
            </a:fld>
            <a:endParaRPr lang="en-US" altLang="en-US" sz="1200" smtClean="0"/>
          </a:p>
        </p:txBody>
      </p:sp>
      <p:sp>
        <p:nvSpPr>
          <p:cNvPr id="49155" name="Rectangle 2"/>
          <p:cNvSpPr>
            <a:spLocks noChangeArrowheads="1" noTextEdit="1"/>
          </p:cNvSpPr>
          <p:nvPr>
            <p:ph type="sldImg"/>
          </p:nvPr>
        </p:nvSpPr>
        <p:spPr>
          <a:solidFill>
            <a:srgbClr val="FFFFFF"/>
          </a:solidFill>
          <a:ln/>
        </p:spPr>
      </p:sp>
      <p:sp>
        <p:nvSpPr>
          <p:cNvPr id="49156"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smtClean="0">
                <a:solidFill>
                  <a:srgbClr val="000000"/>
                </a:solidFill>
              </a:rPr>
              <a:t>To create effective visuals, become conscious of both the aesthetic and the symbolic aspects of graphic art so that you won't send the wrong message. Here are a few principles to be aware of:</a:t>
            </a:r>
          </a:p>
          <a:p>
            <a:pPr eaLnBrk="1" hangingPunct="1"/>
            <a:r>
              <a:rPr lang="en-US" altLang="en-US" b="1" smtClean="0">
                <a:solidFill>
                  <a:srgbClr val="000000"/>
                </a:solidFill>
              </a:rPr>
              <a:t>Continuity.</a:t>
            </a:r>
            <a:r>
              <a:rPr lang="en-US" altLang="en-US" smtClean="0">
                <a:solidFill>
                  <a:srgbClr val="000000"/>
                </a:solidFill>
              </a:rPr>
              <a:t>  Readers view a series of visuals as a whole, assuming that design elements will be consistent from one page to the next. </a:t>
            </a:r>
          </a:p>
          <a:p>
            <a:pPr eaLnBrk="1" hangingPunct="1"/>
            <a:r>
              <a:rPr lang="en-US" altLang="en-US" b="1" smtClean="0">
                <a:solidFill>
                  <a:srgbClr val="000000"/>
                </a:solidFill>
              </a:rPr>
              <a:t>Contrast.</a:t>
            </a:r>
            <a:r>
              <a:rPr lang="en-US" altLang="en-US" smtClean="0">
                <a:solidFill>
                  <a:srgbClr val="000000"/>
                </a:solidFill>
              </a:rPr>
              <a:t>  Readers expect visual distinctions to match verbal ones. To emphasize differences, depict items in contrasting colors: red and blue, black and white. But to emphasize similarities, make color difference more subtle.</a:t>
            </a:r>
          </a:p>
          <a:p>
            <a:pPr eaLnBrk="1" hangingPunct="1"/>
            <a:r>
              <a:rPr lang="en-US" altLang="en-US" b="1" smtClean="0">
                <a:solidFill>
                  <a:srgbClr val="000000"/>
                </a:solidFill>
              </a:rPr>
              <a:t>Emphasis.</a:t>
            </a:r>
            <a:r>
              <a:rPr lang="en-US" altLang="en-US" smtClean="0">
                <a:solidFill>
                  <a:srgbClr val="000000"/>
                </a:solidFill>
              </a:rPr>
              <a:t>  Readers assume that the most important point will receive the most visual emphasis. So present the key item on the chart in the most prominent way—through color, position, size, or whatever. Visually downplay less important items. </a:t>
            </a:r>
          </a:p>
          <a:p>
            <a:pPr eaLnBrk="1" hangingPunct="1"/>
            <a:r>
              <a:rPr lang="en-US" altLang="en-US" b="1" smtClean="0">
                <a:solidFill>
                  <a:srgbClr val="000000"/>
                </a:solidFill>
              </a:rPr>
              <a:t>Simplicity.</a:t>
            </a:r>
            <a:r>
              <a:rPr lang="en-US" altLang="en-US" smtClean="0">
                <a:solidFill>
                  <a:srgbClr val="000000"/>
                </a:solidFill>
              </a:rPr>
              <a:t> Limit the number of colors and design elements you use, and take care to avoid </a:t>
            </a:r>
            <a:r>
              <a:rPr lang="en-US" altLang="en-US" i="1" smtClean="0">
                <a:solidFill>
                  <a:srgbClr val="000000"/>
                </a:solidFill>
              </a:rPr>
              <a:t>chartjunk,</a:t>
            </a:r>
            <a:r>
              <a:rPr lang="en-US" altLang="en-US" smtClean="0">
                <a:solidFill>
                  <a:srgbClr val="000000"/>
                </a:solidFill>
              </a:rPr>
              <a:t> decorative elements that clutter documents (and confuse readers) without adding any relevant information.</a:t>
            </a:r>
          </a:p>
          <a:p>
            <a:pPr eaLnBrk="1" hangingPunct="1"/>
            <a:r>
              <a:rPr lang="en-US" altLang="en-US" b="1" smtClean="0">
                <a:solidFill>
                  <a:srgbClr val="000000"/>
                </a:solidFill>
              </a:rPr>
              <a:t>Experience.</a:t>
            </a:r>
            <a:r>
              <a:rPr lang="en-US" altLang="en-US" i="1" smtClean="0">
                <a:solidFill>
                  <a:srgbClr val="000000"/>
                </a:solidFill>
              </a:rPr>
              <a:t>  </a:t>
            </a:r>
            <a:r>
              <a:rPr lang="en-US" altLang="en-US" smtClean="0">
                <a:solidFill>
                  <a:srgbClr val="000000"/>
                </a:solidFill>
              </a:rPr>
              <a:t>Culture and education condition people to expect things to look a certain way, including visuals.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B283D6-7EF7-4C40-B8C4-1B57A8321B72}" type="slidenum">
              <a:rPr lang="en-US" altLang="en-US" sz="1200" smtClean="0"/>
              <a:pPr/>
              <a:t>24</a:t>
            </a:fld>
            <a:endParaRPr lang="en-US" altLang="en-US" sz="1200"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r>
              <a:rPr lang="en-US" altLang="en-US" smtClean="0">
                <a:solidFill>
                  <a:srgbClr val="000000"/>
                </a:solidFill>
              </a:rPr>
              <a:t>Every visual you use should be clearly referred to by number in the text of your report. Help your readers understand the significance of visuals by referring to them before they appear in the text. The reference helps readers understand why the table or chart is important. </a:t>
            </a:r>
          </a:p>
          <a:p>
            <a:pPr eaLnBrk="1" hangingPunct="1"/>
            <a:r>
              <a:rPr lang="en-US" altLang="en-US" smtClean="0">
                <a:solidFill>
                  <a:srgbClr val="000000"/>
                </a:solidFill>
              </a:rPr>
              <a:t>Try to position your visuals so that your audience won't have to flip back and forth too much between the visuals and the text. Ideally, it’s best to place each visual right beside or right after the paragraph it illustrates so that readers can consult the explanation and the visual at the same time. Make sure each visual is clearly and correctly referred to in the text. If you have four or more visuals, prepare a separate list that can be placed with the table of contents at the front of the report. </a:t>
            </a:r>
          </a:p>
          <a:p>
            <a:pPr eaLnBrk="1" hangingPunct="1"/>
            <a:r>
              <a:rPr lang="en-US" altLang="en-US" smtClean="0">
                <a:solidFill>
                  <a:srgbClr val="000000"/>
                </a:solidFill>
              </a:rPr>
              <a:t>One of the best ways to tie your visuals to the text is to choose titles (or captions) and descriptions (or legends) that reinforce the point you want to make, especially when text and visuals are widely separated. If you're using informative headings in your report, carry this style over into the titles and legends. Regardless of whether your titles and legends are informative or descriptive, phrase them consistently throughout the report. At the same time, be consistent in your format.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0BEB77-6E77-481F-B097-7CC701F2CBBE}" type="slidenum">
              <a:rPr lang="en-US" altLang="en-US" sz="1200" smtClean="0"/>
              <a:pPr/>
              <a:t>25</a:t>
            </a:fld>
            <a:endParaRPr lang="en-US" altLang="en-US" sz="1200" smtClean="0"/>
          </a:p>
        </p:txBody>
      </p:sp>
      <p:sp>
        <p:nvSpPr>
          <p:cNvPr id="53251" name="Rectangle 2"/>
          <p:cNvSpPr>
            <a:spLocks noChangeArrowheads="1" noTextEdit="1"/>
          </p:cNvSpPr>
          <p:nvPr>
            <p:ph type="sldImg"/>
          </p:nvPr>
        </p:nvSpPr>
        <p:spPr>
          <a:solidFill>
            <a:srgbClr val="FFFFFF"/>
          </a:solidFill>
          <a:ln/>
        </p:spPr>
      </p:sp>
      <p:sp>
        <p:nvSpPr>
          <p:cNvPr id="53252"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smtClean="0">
                <a:solidFill>
                  <a:srgbClr val="000000"/>
                </a:solidFill>
              </a:rPr>
              <a:t>Any visuals that you have included are present to help your readers absorb, understand, and accept your message. Their appearance is crucial to your message's success, so be sure to check visuals for mistakes such as typographical errors, inconsistent color treatment, and alignment. Also take a few extra minutes to make sure that your visuals are necessary, absolutely accurate, properly documented, and honest. </a:t>
            </a:r>
          </a:p>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CC58D0-0587-4D4B-8CEA-739455055D2D}" type="slidenum">
              <a:rPr lang="en-US" altLang="en-US" sz="1200" smtClean="0"/>
              <a:pPr/>
              <a:t>3</a:t>
            </a:fld>
            <a:endParaRPr lang="en-US" altLang="en-US" sz="1200" smtClean="0"/>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tabLst>
                <a:tab pos="231775" algn="l"/>
              </a:tabLst>
            </a:pPr>
            <a:r>
              <a:rPr lang="en-US" altLang="en-US" smtClean="0">
                <a:solidFill>
                  <a:srgbClr val="000000"/>
                </a:solidFill>
              </a:rPr>
              <a:t>Carefully prepared visuals can make your report or presentation more interesting. But even more important, pictures are an effective way to communicate with the diverse audiences that are common in today's business environment. Moreover, in the numbers-oriented world of work, people rely heavily on trend lines, distribution curves, and percentages. </a:t>
            </a:r>
          </a:p>
          <a:p>
            <a:pPr eaLnBrk="1" hangingPunct="1">
              <a:tabLst>
                <a:tab pos="231775" algn="l"/>
              </a:tabLst>
            </a:pPr>
            <a:r>
              <a:rPr lang="en-US" altLang="en-US" smtClean="0">
                <a:solidFill>
                  <a:srgbClr val="000000"/>
                </a:solidFill>
              </a:rPr>
              <a:t>Once you have selected the information that you will include in your report, you must identify which points to illustrate visually. </a:t>
            </a:r>
          </a:p>
          <a:p>
            <a:pPr eaLnBrk="1" hangingPunct="1">
              <a:tabLst>
                <a:tab pos="231775" algn="l"/>
              </a:tabLst>
            </a:pPr>
            <a:r>
              <a:rPr lang="en-US" altLang="en-US" smtClean="0">
                <a:solidFill>
                  <a:srgbClr val="000000"/>
                </a:solidFill>
              </a:rPr>
              <a:t>Once you have identified which points require visual support, you must pare down your selection. Your goal is to achieve a reasonable balance between verbal and visual information. The ideal blend depends on the nature of your subject. </a:t>
            </a:r>
          </a:p>
          <a:p>
            <a:pPr eaLnBrk="1" hangingPunct="1">
              <a:tabLst>
                <a:tab pos="231775" algn="l"/>
              </a:tabLst>
            </a:pPr>
            <a:r>
              <a:rPr lang="en-US" altLang="en-US" smtClean="0">
                <a:solidFill>
                  <a:srgbClr val="000000"/>
                </a:solidFill>
              </a:rPr>
              <a:t>Another factor to consider when deciding on the number and types of visuals to include in a report is your production schedule.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103C027-6AE0-409E-9DB7-44D0B27DD6B3}" type="slidenum">
              <a:rPr lang="en-US" altLang="en-US" sz="1200" smtClean="0"/>
              <a:pPr/>
              <a:t>4</a:t>
            </a:fld>
            <a:endParaRPr lang="en-US" altLang="en-US" sz="1200" smtClean="0"/>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tabLst>
                <a:tab pos="231775" algn="l"/>
              </a:tabLst>
            </a:pPr>
            <a:r>
              <a:rPr lang="en-US" altLang="en-US" smtClean="0">
                <a:solidFill>
                  <a:srgbClr val="000000"/>
                </a:solidFill>
              </a:rPr>
              <a:t>Once you've selected which points to illustrate visually, your next step is to select the type of visual that will present your data most clearly and effectively to your audience. Keep in mind that most visuals are not interchangeable. Some types of visuals depict certain kinds of data better than others:</a:t>
            </a:r>
          </a:p>
          <a:p>
            <a:pPr eaLnBrk="1" hangingPunct="1">
              <a:buFontTx/>
              <a:buChar char="•"/>
              <a:tabLst>
                <a:tab pos="231775" algn="l"/>
              </a:tabLst>
            </a:pPr>
            <a:r>
              <a:rPr lang="en-US" altLang="en-US" smtClean="0">
                <a:solidFill>
                  <a:srgbClr val="000000"/>
                </a:solidFill>
              </a:rPr>
              <a:t> 	To present detailed, exact values, use tables.</a:t>
            </a:r>
          </a:p>
          <a:p>
            <a:pPr eaLnBrk="1" hangingPunct="1">
              <a:buFontTx/>
              <a:buChar char="•"/>
              <a:tabLst>
                <a:tab pos="231775" algn="l"/>
              </a:tabLst>
            </a:pPr>
            <a:r>
              <a:rPr lang="en-US" altLang="en-US" smtClean="0">
                <a:solidFill>
                  <a:srgbClr val="000000"/>
                </a:solidFill>
              </a:rPr>
              <a:t> 	To illustrate trends over time, use a line chart or a bar chart.</a:t>
            </a:r>
          </a:p>
          <a:p>
            <a:pPr eaLnBrk="1" hangingPunct="1">
              <a:buFontTx/>
              <a:buChar char="•"/>
              <a:tabLst>
                <a:tab pos="231775" algn="l"/>
              </a:tabLst>
            </a:pPr>
            <a:r>
              <a:rPr lang="en-US" altLang="en-US" smtClean="0">
                <a:solidFill>
                  <a:srgbClr val="000000"/>
                </a:solidFill>
              </a:rPr>
              <a:t> 	To show frequency or distribution, use a pie chart, segmented bar chart, or 	area chart.</a:t>
            </a:r>
          </a:p>
          <a:p>
            <a:pPr eaLnBrk="1" hangingPunct="1">
              <a:buFontTx/>
              <a:buChar char="•"/>
              <a:tabLst>
                <a:tab pos="231775" algn="l"/>
              </a:tabLst>
            </a:pPr>
            <a:r>
              <a:rPr lang="en-US" altLang="en-US" smtClean="0">
                <a:solidFill>
                  <a:srgbClr val="000000"/>
                </a:solidFill>
              </a:rPr>
              <a:t> 	To compare one item with another, use a bar chart.</a:t>
            </a:r>
          </a:p>
          <a:p>
            <a:pPr eaLnBrk="1" hangingPunct="1">
              <a:buFontTx/>
              <a:buChar char="•"/>
              <a:tabLst>
                <a:tab pos="231775" algn="l"/>
              </a:tabLst>
            </a:pPr>
            <a:r>
              <a:rPr lang="en-US" altLang="en-US" smtClean="0">
                <a:solidFill>
                  <a:srgbClr val="000000"/>
                </a:solidFill>
              </a:rPr>
              <a:t> 	To compare one part with the whole, use a pie chart.</a:t>
            </a:r>
          </a:p>
          <a:p>
            <a:pPr eaLnBrk="1" hangingPunct="1">
              <a:buFontTx/>
              <a:buChar char="•"/>
              <a:tabLst>
                <a:tab pos="231775" algn="l"/>
              </a:tabLst>
            </a:pPr>
            <a:r>
              <a:rPr lang="en-US" altLang="en-US" smtClean="0">
                <a:solidFill>
                  <a:srgbClr val="000000"/>
                </a:solidFill>
              </a:rPr>
              <a:t> 	To show correlations, use a line chart, a bar chart, or a scatter (dot) chart.</a:t>
            </a:r>
          </a:p>
          <a:p>
            <a:pPr eaLnBrk="1" hangingPunct="1">
              <a:buFontTx/>
              <a:buChar char="•"/>
              <a:tabLst>
                <a:tab pos="231775" algn="l"/>
              </a:tabLst>
            </a:pPr>
            <a:r>
              <a:rPr lang="en-US" altLang="en-US" smtClean="0">
                <a:solidFill>
                  <a:srgbClr val="000000"/>
                </a:solidFill>
              </a:rPr>
              <a:t> 	To show geographic relationships, use a map.</a:t>
            </a:r>
          </a:p>
          <a:p>
            <a:pPr eaLnBrk="1" hangingPunct="1">
              <a:buFontTx/>
              <a:buChar char="•"/>
              <a:tabLst>
                <a:tab pos="231775" algn="l"/>
              </a:tabLst>
            </a:pPr>
            <a:r>
              <a:rPr lang="en-US" altLang="en-US" smtClean="0">
                <a:solidFill>
                  <a:srgbClr val="000000"/>
                </a:solidFill>
              </a:rPr>
              <a:t> 	To illustrate a process or a procedure, use a flowchart or a diagram.</a:t>
            </a:r>
          </a:p>
          <a:p>
            <a:pPr lvl="2" eaLnBrk="1" hangingPunct="1">
              <a:buFont typeface="Symbol" panose="05050102010706020507" pitchFamily="18" charset="2"/>
              <a:buChar char="·"/>
              <a:tabLst>
                <a:tab pos="231775" algn="l"/>
              </a:tabLst>
            </a:pPr>
            <a:endParaRPr lang="en-US" altLang="en-US"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3ABC81-4105-49F4-9E43-82AAB0E443D2}" type="slidenum">
              <a:rPr lang="en-US" altLang="en-US" sz="1200" smtClean="0"/>
              <a:pPr/>
              <a:t>5</a:t>
            </a:fld>
            <a:endParaRPr lang="en-US" altLang="en-US" sz="1200" smtClean="0"/>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en-US" smtClean="0">
                <a:solidFill>
                  <a:srgbClr val="000000"/>
                </a:solidFill>
              </a:rPr>
              <a:t>When you have to present detailed, specific information, choose a </a:t>
            </a:r>
            <a:r>
              <a:rPr lang="en-US" altLang="en-US" b="1" smtClean="0">
                <a:solidFill>
                  <a:srgbClr val="000000"/>
                </a:solidFill>
              </a:rPr>
              <a:t>table,</a:t>
            </a:r>
            <a:r>
              <a:rPr lang="en-US" altLang="en-US" smtClean="0">
                <a:solidFill>
                  <a:srgbClr val="000000"/>
                </a:solidFill>
              </a:rPr>
              <a:t> a systematic arrangement of data in columns and rows. Tables are ideal when the audience needs the information that would be either difficult or tedious to handle in the main text.</a:t>
            </a:r>
          </a:p>
          <a:p>
            <a:pPr eaLnBrk="1" hangingPunct="1"/>
            <a:r>
              <a:rPr lang="en-US" altLang="en-US" smtClean="0">
                <a:solidFill>
                  <a:srgbClr val="000000"/>
                </a:solidFill>
              </a:rPr>
              <a:t>Most tables contain the standard parts illustrated above. </a:t>
            </a:r>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75852F1-E939-467E-B85B-8FA556B9EA8A}" type="slidenum">
              <a:rPr lang="en-US" altLang="en-US" sz="1200" smtClean="0"/>
              <a:pPr/>
              <a:t>6</a:t>
            </a:fld>
            <a:endParaRPr lang="en-US" altLang="en-US" sz="1200" smtClean="0"/>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tabLst>
                <a:tab pos="231775" algn="l"/>
              </a:tabLst>
            </a:pPr>
            <a:r>
              <a:rPr lang="en-US" altLang="en-US" smtClean="0">
                <a:solidFill>
                  <a:srgbClr val="000000"/>
                </a:solidFill>
              </a:rPr>
              <a:t>Many tables are strictly numerical. When preparing such tables, observe the following guidelines:</a:t>
            </a:r>
          </a:p>
          <a:p>
            <a:pPr eaLnBrk="1" hangingPunct="1">
              <a:buFontTx/>
              <a:buChar char="•"/>
              <a:tabLst>
                <a:tab pos="231775" algn="l"/>
              </a:tabLst>
            </a:pPr>
            <a:r>
              <a:rPr lang="en-US" altLang="en-US" smtClean="0">
                <a:solidFill>
                  <a:srgbClr val="000000"/>
                </a:solidFill>
              </a:rPr>
              <a:t> 	Use common, understandable units, and clearly identify the units you're 	using: dollars, percentages, price per ton, or whatever. </a:t>
            </a:r>
          </a:p>
          <a:p>
            <a:pPr eaLnBrk="1" hangingPunct="1">
              <a:buFontTx/>
              <a:buChar char="•"/>
              <a:tabLst>
                <a:tab pos="231775" algn="l"/>
              </a:tabLst>
            </a:pPr>
            <a:r>
              <a:rPr lang="en-US" altLang="en-US" smtClean="0">
                <a:solidFill>
                  <a:srgbClr val="000000"/>
                </a:solidFill>
              </a:rPr>
              <a:t> 	Express all items in a column in the same unit, and round off for 		simplicity.</a:t>
            </a:r>
          </a:p>
          <a:p>
            <a:pPr eaLnBrk="1" hangingPunct="1">
              <a:buFontTx/>
              <a:buChar char="•"/>
              <a:tabLst>
                <a:tab pos="231775" algn="l"/>
              </a:tabLst>
            </a:pPr>
            <a:r>
              <a:rPr lang="en-US" altLang="en-US" smtClean="0">
                <a:solidFill>
                  <a:srgbClr val="000000"/>
                </a:solidFill>
              </a:rPr>
              <a:t> 	Label column headings clearly, and use a subhead if necessary.</a:t>
            </a:r>
          </a:p>
          <a:p>
            <a:pPr eaLnBrk="1" hangingPunct="1">
              <a:buFontTx/>
              <a:buChar char="•"/>
              <a:tabLst>
                <a:tab pos="231775" algn="l"/>
              </a:tabLst>
            </a:pPr>
            <a:r>
              <a:rPr lang="en-US" altLang="en-US" smtClean="0">
                <a:solidFill>
                  <a:srgbClr val="000000"/>
                </a:solidFill>
              </a:rPr>
              <a:t> 	Separate columns or rows with lines or extra space to make the table easy 	to follow.</a:t>
            </a:r>
          </a:p>
          <a:p>
            <a:pPr eaLnBrk="1" hangingPunct="1">
              <a:buFontTx/>
              <a:buChar char="•"/>
              <a:tabLst>
                <a:tab pos="231775" algn="l"/>
              </a:tabLst>
            </a:pPr>
            <a:r>
              <a:rPr lang="en-US" altLang="en-US" smtClean="0">
                <a:solidFill>
                  <a:srgbClr val="000000"/>
                </a:solidFill>
              </a:rPr>
              <a:t> 	Provide column-to-row totals or averages when relevant.</a:t>
            </a:r>
          </a:p>
          <a:p>
            <a:pPr eaLnBrk="1" hangingPunct="1">
              <a:buFontTx/>
              <a:buChar char="•"/>
              <a:tabLst>
                <a:tab pos="231775" algn="l"/>
              </a:tabLst>
            </a:pPr>
            <a:r>
              <a:rPr lang="en-US" altLang="en-US" smtClean="0">
                <a:solidFill>
                  <a:srgbClr val="000000"/>
                </a:solidFill>
              </a:rPr>
              <a:t> 	Document the source of the data using the same format as a text footnote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2CDCA21-3F6E-40BF-A139-D168D0C462FF}" type="slidenum">
              <a:rPr lang="en-US" altLang="en-US" sz="1200" smtClean="0"/>
              <a:pPr/>
              <a:t>7</a:t>
            </a:fld>
            <a:endParaRPr lang="en-US" altLang="en-US" sz="1200" smtClean="0"/>
          </a:p>
        </p:txBody>
      </p:sp>
      <p:sp>
        <p:nvSpPr>
          <p:cNvPr id="16387" name="Rectangle 2"/>
          <p:cNvSpPr>
            <a:spLocks noChangeArrowheads="1" noTextEdit="1"/>
          </p:cNvSpPr>
          <p:nvPr>
            <p:ph type="sldImg"/>
          </p:nvPr>
        </p:nvSpPr>
        <p:spPr>
          <a:solidFill>
            <a:srgbClr val="FFFFFF"/>
          </a:solidFill>
          <a:ln/>
        </p:spPr>
      </p:sp>
      <p:sp>
        <p:nvSpPr>
          <p:cNvPr id="16388"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en-US" smtClean="0">
                <a:solidFill>
                  <a:srgbClr val="000000"/>
                </a:solidFill>
              </a:rPr>
              <a:t>A </a:t>
            </a:r>
            <a:r>
              <a:rPr lang="en-US" altLang="en-US" b="1" smtClean="0">
                <a:solidFill>
                  <a:srgbClr val="000000"/>
                </a:solidFill>
              </a:rPr>
              <a:t>line chart</a:t>
            </a:r>
            <a:r>
              <a:rPr lang="en-US" altLang="en-US" smtClean="0">
                <a:solidFill>
                  <a:srgbClr val="000000"/>
                </a:solidFill>
              </a:rPr>
              <a:t> illustrates trends over time or plots the relationship of two variables. In line charts showing trends, the vertical, or </a:t>
            </a:r>
            <a:r>
              <a:rPr lang="en-US" altLang="en-US" i="1" smtClean="0">
                <a:solidFill>
                  <a:srgbClr val="000000"/>
                </a:solidFill>
              </a:rPr>
              <a:t>y,</a:t>
            </a:r>
            <a:r>
              <a:rPr lang="en-US" altLang="en-US" smtClean="0">
                <a:solidFill>
                  <a:srgbClr val="000000"/>
                </a:solidFill>
              </a:rPr>
              <a:t> axis shows the amount, and the horizontal, or </a:t>
            </a:r>
            <a:r>
              <a:rPr lang="en-US" altLang="en-US" i="1" smtClean="0">
                <a:solidFill>
                  <a:srgbClr val="000000"/>
                </a:solidFill>
              </a:rPr>
              <a:t>x,</a:t>
            </a:r>
            <a:r>
              <a:rPr lang="en-US" altLang="en-US" smtClean="0">
                <a:solidFill>
                  <a:srgbClr val="000000"/>
                </a:solidFill>
              </a:rPr>
              <a:t> axis shows the time or the quantity being measured. A </a:t>
            </a:r>
            <a:r>
              <a:rPr lang="en-US" altLang="en-US" b="1" smtClean="0">
                <a:solidFill>
                  <a:srgbClr val="000000"/>
                </a:solidFill>
              </a:rPr>
              <a:t>surface chart,</a:t>
            </a:r>
            <a:r>
              <a:rPr lang="en-US" altLang="en-US" smtClean="0">
                <a:solidFill>
                  <a:srgbClr val="000000"/>
                </a:solidFill>
              </a:rPr>
              <a:t> also called an </a:t>
            </a:r>
            <a:r>
              <a:rPr lang="en-US" altLang="en-US" i="1" smtClean="0">
                <a:solidFill>
                  <a:srgbClr val="000000"/>
                </a:solidFill>
              </a:rPr>
              <a:t>area chart</a:t>
            </a:r>
            <a:r>
              <a:rPr lang="en-US" altLang="en-US" b="1" smtClean="0">
                <a:solidFill>
                  <a:srgbClr val="000000"/>
                </a:solidFill>
              </a:rPr>
              <a:t>,</a:t>
            </a:r>
            <a:r>
              <a:rPr lang="en-US" altLang="en-US" smtClean="0">
                <a:solidFill>
                  <a:srgbClr val="000000"/>
                </a:solidFill>
              </a:rPr>
              <a:t> is a form of line chart with a cumulative effect; all the lines add up to the top line, which represents the total.</a:t>
            </a:r>
          </a:p>
          <a:p>
            <a:pPr eaLnBrk="1" hangingPunct="1"/>
            <a:r>
              <a:rPr lang="en-US" altLang="en-US" smtClean="0">
                <a:solidFill>
                  <a:srgbClr val="000000"/>
                </a:solidFill>
              </a:rPr>
              <a:t>The next slide shows a sample line chart.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EA2D557-7DDD-4D27-9A0D-70BC908A6AF6}" type="slidenum">
              <a:rPr lang="en-US" altLang="en-US" sz="1200" smtClean="0"/>
              <a:pPr/>
              <a:t>8</a:t>
            </a:fld>
            <a:endParaRPr lang="en-US" altLang="en-US" sz="1200" smtClean="0"/>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r>
              <a:rPr lang="en-US" altLang="en-US" smtClean="0">
                <a:solidFill>
                  <a:srgbClr val="000000"/>
                </a:solidFill>
              </a:rPr>
              <a:t>A simple line chart may be arranged in many ways. One of the most common is to plot several lines on the same chart for comparative purposes. Try to use no more than three lines on any given chart, particularly if the lines cross. </a:t>
            </a:r>
          </a:p>
          <a:p>
            <a:pPr eaLnBrk="1" hangingPunct="1"/>
            <a:r>
              <a:rPr lang="en-US" altLang="en-US" smtClean="0"/>
              <a:t>The sample line chart above shows the average age of passenger cars and trucks over the period of time from 1979 through 2001. </a:t>
            </a:r>
          </a:p>
          <a:p>
            <a:pPr eaLnBrk="1" hangingPunct="1"/>
            <a:r>
              <a:rPr lang="en-US" altLang="en-US" smtClean="0"/>
              <a:t>Prior to 1997, the average age of trucks exceeded the average age of passenger cars. Around 1997, the average age of passenger cars equaled the average age of trucks. The average age of passenger cars continued to rise after that, while the average age of trucks fell slightly and then leveled out.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8A936E-0BAB-4ADD-B305-E967A0F72A15}" type="slidenum">
              <a:rPr lang="en-US" altLang="en-US" sz="1200" smtClean="0"/>
              <a:pPr/>
              <a:t>9</a:t>
            </a:fld>
            <a:endParaRPr lang="en-US" altLang="en-US" sz="1200" smtClean="0"/>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r>
              <a:rPr lang="en-US" altLang="en-US" smtClean="0">
                <a:solidFill>
                  <a:srgbClr val="000000"/>
                </a:solidFill>
              </a:rPr>
              <a:t>A </a:t>
            </a:r>
            <a:r>
              <a:rPr lang="en-US" altLang="en-US" b="1" smtClean="0">
                <a:solidFill>
                  <a:srgbClr val="000000"/>
                </a:solidFill>
              </a:rPr>
              <a:t>bar chart</a:t>
            </a:r>
            <a:r>
              <a:rPr lang="en-US" altLang="en-US" smtClean="0">
                <a:solidFill>
                  <a:srgbClr val="000000"/>
                </a:solidFill>
              </a:rPr>
              <a:t> portrays numbers by the height or length of its rectangular bars, making a series of numbers easy to read or understand. Bar charts are particularly valuable when you want to:</a:t>
            </a:r>
          </a:p>
          <a:p>
            <a:pPr eaLnBrk="1" hangingPunct="1">
              <a:buFontTx/>
              <a:buChar char="•"/>
            </a:pPr>
            <a:r>
              <a:rPr lang="en-US" altLang="en-US" smtClean="0">
                <a:solidFill>
                  <a:srgbClr val="000000"/>
                </a:solidFill>
              </a:rPr>
              <a:t>Compare the size of several items at one time.</a:t>
            </a:r>
          </a:p>
          <a:p>
            <a:pPr eaLnBrk="1" hangingPunct="1">
              <a:buFontTx/>
              <a:buChar char="•"/>
            </a:pPr>
            <a:r>
              <a:rPr lang="en-US" altLang="en-US" smtClean="0">
                <a:solidFill>
                  <a:srgbClr val="000000"/>
                </a:solidFill>
              </a:rPr>
              <a:t>Show changes in one item over time.</a:t>
            </a:r>
          </a:p>
          <a:p>
            <a:pPr eaLnBrk="1" hangingPunct="1">
              <a:buFontTx/>
              <a:buChar char="•"/>
            </a:pPr>
            <a:r>
              <a:rPr lang="en-US" altLang="en-US" smtClean="0">
                <a:solidFill>
                  <a:srgbClr val="000000"/>
                </a:solidFill>
              </a:rPr>
              <a:t>Indicate the composition of several items over time.</a:t>
            </a:r>
          </a:p>
          <a:p>
            <a:pPr eaLnBrk="1" hangingPunct="1">
              <a:buFontTx/>
              <a:buChar char="•"/>
            </a:pPr>
            <a:r>
              <a:rPr lang="en-US" altLang="en-US" smtClean="0">
                <a:solidFill>
                  <a:srgbClr val="000000"/>
                </a:solidFill>
              </a:rPr>
              <a:t>Show the relative size of components of a whole.</a:t>
            </a:r>
          </a:p>
          <a:p>
            <a:pPr eaLnBrk="1" hangingPunct="1"/>
            <a:r>
              <a:rPr lang="en-US" altLang="en-US" smtClean="0">
                <a:solidFill>
                  <a:srgbClr val="000000"/>
                </a:solidFill>
              </a:rPr>
              <a:t>You can be creative with bar charts in many ways. You might align the bars either vertically or horizontally or you might even use bar charts to show both positive and negative quantities. Be careful, however, to keep all the bars in the chart the same width; different widths could suggest a relative importance to the viewer. In addition, space the bars evenly and place them in a logical order such as chronological or alphabetical.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Chapter 11 - </a:t>
            </a:r>
            <a:fld id="{3EFB3165-51FD-4E8B-A414-586FEDCE402C}" type="slidenum">
              <a:rPr lang="en-US" altLang="en-US"/>
              <a:pPr>
                <a:defRPr/>
              </a:pPr>
              <a:t>‹#›</a:t>
            </a:fld>
            <a:endParaRPr lang="en-US" altLang="en-US"/>
          </a:p>
        </p:txBody>
      </p:sp>
    </p:spTree>
    <p:extLst>
      <p:ext uri="{BB962C8B-B14F-4D97-AF65-F5344CB8AC3E}">
        <p14:creationId xmlns:p14="http://schemas.microsoft.com/office/powerpoint/2010/main" val="358878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Chapter 11 - </a:t>
            </a:r>
            <a:fld id="{C00085BD-E86E-44CB-A05B-F70C96A012B1}" type="slidenum">
              <a:rPr lang="en-US" altLang="en-US"/>
              <a:pPr>
                <a:defRPr/>
              </a:pPr>
              <a:t>‹#›</a:t>
            </a:fld>
            <a:endParaRPr lang="en-US" altLang="en-US"/>
          </a:p>
        </p:txBody>
      </p:sp>
    </p:spTree>
    <p:extLst>
      <p:ext uri="{BB962C8B-B14F-4D97-AF65-F5344CB8AC3E}">
        <p14:creationId xmlns:p14="http://schemas.microsoft.com/office/powerpoint/2010/main" val="10733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Chapter 11 - </a:t>
            </a:r>
            <a:fld id="{147BD980-8893-44E6-BFC0-C55504C04C93}" type="slidenum">
              <a:rPr lang="en-US" altLang="en-US"/>
              <a:pPr>
                <a:defRPr/>
              </a:pPr>
              <a:t>‹#›</a:t>
            </a:fld>
            <a:endParaRPr lang="en-US" altLang="en-US"/>
          </a:p>
        </p:txBody>
      </p:sp>
    </p:spTree>
    <p:extLst>
      <p:ext uri="{BB962C8B-B14F-4D97-AF65-F5344CB8AC3E}">
        <p14:creationId xmlns:p14="http://schemas.microsoft.com/office/powerpoint/2010/main" val="706110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Chapter 11 - </a:t>
            </a:r>
            <a:fld id="{40235FB9-24AE-4AEF-9E4C-F5E4E3D36666}" type="slidenum">
              <a:rPr lang="en-US" altLang="en-US"/>
              <a:pPr>
                <a:defRPr/>
              </a:pPr>
              <a:t>‹#›</a:t>
            </a:fld>
            <a:endParaRPr lang="en-US" altLang="en-US"/>
          </a:p>
        </p:txBody>
      </p:sp>
    </p:spTree>
    <p:extLst>
      <p:ext uri="{BB962C8B-B14F-4D97-AF65-F5344CB8AC3E}">
        <p14:creationId xmlns:p14="http://schemas.microsoft.com/office/powerpoint/2010/main" val="354605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Chapter 11 - </a:t>
            </a:r>
            <a:fld id="{3E22298C-C685-4EE6-BE35-1BDA8B37ECED}" type="slidenum">
              <a:rPr lang="en-US" altLang="en-US"/>
              <a:pPr>
                <a:defRPr/>
              </a:pPr>
              <a:t>‹#›</a:t>
            </a:fld>
            <a:endParaRPr lang="en-US" altLang="en-US"/>
          </a:p>
        </p:txBody>
      </p:sp>
    </p:spTree>
    <p:extLst>
      <p:ext uri="{BB962C8B-B14F-4D97-AF65-F5344CB8AC3E}">
        <p14:creationId xmlns:p14="http://schemas.microsoft.com/office/powerpoint/2010/main" val="115595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en-US"/>
              <a:t>Chapter 11 - </a:t>
            </a:r>
            <a:fld id="{D01E501D-7AA0-42B8-97B1-7E20F17B2C4E}" type="slidenum">
              <a:rPr lang="en-US" altLang="en-US"/>
              <a:pPr>
                <a:defRPr/>
              </a:pPr>
              <a:t>‹#›</a:t>
            </a:fld>
            <a:endParaRPr lang="en-US" altLang="en-US"/>
          </a:p>
        </p:txBody>
      </p:sp>
    </p:spTree>
    <p:extLst>
      <p:ext uri="{BB962C8B-B14F-4D97-AF65-F5344CB8AC3E}">
        <p14:creationId xmlns:p14="http://schemas.microsoft.com/office/powerpoint/2010/main" val="420833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Chapter 11 - </a:t>
            </a:r>
            <a:fld id="{CE38AE5E-4858-4FEA-8401-01FA70E21103}" type="slidenum">
              <a:rPr lang="en-US" altLang="en-US"/>
              <a:pPr>
                <a:defRPr/>
              </a:pPr>
              <a:t>‹#›</a:t>
            </a:fld>
            <a:endParaRPr lang="en-US" altLang="en-US"/>
          </a:p>
        </p:txBody>
      </p:sp>
    </p:spTree>
    <p:extLst>
      <p:ext uri="{BB962C8B-B14F-4D97-AF65-F5344CB8AC3E}">
        <p14:creationId xmlns:p14="http://schemas.microsoft.com/office/powerpoint/2010/main" val="3256729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en-US"/>
              <a:t>Chapter 11 - </a:t>
            </a:r>
            <a:fld id="{9980EE9F-49AD-43F4-915B-0AE8B6AA4346}" type="slidenum">
              <a:rPr lang="en-US" altLang="en-US"/>
              <a:pPr>
                <a:defRPr/>
              </a:pPr>
              <a:t>‹#›</a:t>
            </a:fld>
            <a:endParaRPr lang="en-US" altLang="en-US"/>
          </a:p>
        </p:txBody>
      </p:sp>
    </p:spTree>
    <p:extLst>
      <p:ext uri="{BB962C8B-B14F-4D97-AF65-F5344CB8AC3E}">
        <p14:creationId xmlns:p14="http://schemas.microsoft.com/office/powerpoint/2010/main" val="198745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ltLang="en-US"/>
              <a:t>Chapter 11 - </a:t>
            </a:r>
            <a:fld id="{66CF87CC-348F-494F-9DB4-7C5CFE8EE066}" type="slidenum">
              <a:rPr lang="en-US" altLang="en-US"/>
              <a:pPr>
                <a:defRPr/>
              </a:pPr>
              <a:t>‹#›</a:t>
            </a:fld>
            <a:endParaRPr lang="en-US" altLang="en-US"/>
          </a:p>
        </p:txBody>
      </p:sp>
    </p:spTree>
    <p:extLst>
      <p:ext uri="{BB962C8B-B14F-4D97-AF65-F5344CB8AC3E}">
        <p14:creationId xmlns:p14="http://schemas.microsoft.com/office/powerpoint/2010/main" val="189366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ltLang="en-US"/>
              <a:t>Chapter 11 - </a:t>
            </a:r>
            <a:fld id="{98336E62-04B1-4F59-8D0D-B65E0E25651B}" type="slidenum">
              <a:rPr lang="en-US" altLang="en-US"/>
              <a:pPr>
                <a:defRPr/>
              </a:pPr>
              <a:t>‹#›</a:t>
            </a:fld>
            <a:endParaRPr lang="en-US" altLang="en-US"/>
          </a:p>
        </p:txBody>
      </p:sp>
    </p:spTree>
    <p:extLst>
      <p:ext uri="{BB962C8B-B14F-4D97-AF65-F5344CB8AC3E}">
        <p14:creationId xmlns:p14="http://schemas.microsoft.com/office/powerpoint/2010/main" val="90159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Chapter 11 - </a:t>
            </a:r>
            <a:fld id="{BFA6F02B-B11D-43B8-AF4D-1AAD60108285}" type="slidenum">
              <a:rPr lang="en-US" altLang="en-US"/>
              <a:pPr>
                <a:defRPr/>
              </a:pPr>
              <a:t>‹#›</a:t>
            </a:fld>
            <a:endParaRPr lang="en-US" altLang="en-US"/>
          </a:p>
        </p:txBody>
      </p:sp>
    </p:spTree>
    <p:extLst>
      <p:ext uri="{BB962C8B-B14F-4D97-AF65-F5344CB8AC3E}">
        <p14:creationId xmlns:p14="http://schemas.microsoft.com/office/powerpoint/2010/main" val="160392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en-US"/>
              <a:t>© </a:t>
            </a:r>
            <a:r>
              <a:rPr lang="en-US" altLang="en-US" sz="1200"/>
              <a:t>Prentice Hall, 2003</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Business Communication Today</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en-US"/>
              <a:t>Chapter 11 - </a:t>
            </a:r>
            <a:fld id="{AB381F64-5DC3-47EC-AECF-C8ADBE59C2E0}" type="slidenum">
              <a:rPr lang="en-US" altLang="en-US"/>
              <a:pPr>
                <a:defRPr/>
              </a:pPr>
              <a:t>‹#›</a:t>
            </a:fld>
            <a:endParaRPr lang="en-US" altLang="en-US"/>
          </a:p>
        </p:txBody>
      </p:sp>
    </p:spTree>
    <p:extLst>
      <p:ext uri="{BB962C8B-B14F-4D97-AF65-F5344CB8AC3E}">
        <p14:creationId xmlns:p14="http://schemas.microsoft.com/office/powerpoint/2010/main" val="276924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810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1">
                <a:latin typeface="+mn-lt"/>
              </a:defRPr>
            </a:lvl1pPr>
          </a:lstStyle>
          <a:p>
            <a:pPr>
              <a:defRPr/>
            </a:pPr>
            <a:r>
              <a:rPr lang="en-US" altLang="en-US"/>
              <a:t>© </a:t>
            </a:r>
            <a:r>
              <a:rPr lang="en-US" altLang="en-US" sz="1200"/>
              <a:t>Prentice Hall, 2003</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1">
                <a:latin typeface="+mn-lt"/>
              </a:defRPr>
            </a:lvl1pPr>
          </a:lstStyle>
          <a:p>
            <a:pPr>
              <a:defRPr/>
            </a:pPr>
            <a:r>
              <a:rPr lang="en-US" altLang="en-US"/>
              <a:t>Business Communication Today</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1">
                <a:latin typeface="+mn-lt"/>
              </a:defRPr>
            </a:lvl1pPr>
          </a:lstStyle>
          <a:p>
            <a:pPr>
              <a:defRPr/>
            </a:pPr>
            <a:r>
              <a:rPr lang="en-US" altLang="en-US"/>
              <a:t>Chapter 11 - </a:t>
            </a:r>
            <a:fld id="{565F5D09-B919-44E3-AAB3-E87BC4D6DC7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b="1" kern="1200">
          <a:solidFill>
            <a:schemeClr val="tx2"/>
          </a:solidFill>
          <a:effectLst>
            <a:outerShdw blurRad="38100" dist="38100" dir="2700000" algn="tl">
              <a:srgbClr val="FFFFFF"/>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9pPr>
    </p:titleStyle>
    <p:bodyStyle>
      <a:lvl1pPr marL="342900" indent="-342900" algn="l" rtl="0" eaLnBrk="0" fontAlgn="base" hangingPunct="0">
        <a:spcBef>
          <a:spcPct val="20000"/>
        </a:spcBef>
        <a:spcAft>
          <a:spcPct val="0"/>
        </a:spcAft>
        <a:buChar char="•"/>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notesSlide" Target="../notesSlides/notesSlide12.xml"/><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6.xml"/><Relationship Id="rId16" Type="http://schemas.openxmlformats.org/officeDocument/2006/relationships/oleObject" Target="../embeddings/oleObject14.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image" Target="../media/image7.wmf"/><Relationship Id="rId15" Type="http://schemas.openxmlformats.org/officeDocument/2006/relationships/oleObject" Target="../embeddings/oleObject13.bin"/><Relationship Id="rId10" Type="http://schemas.openxmlformats.org/officeDocument/2006/relationships/oleObject" Target="../embeddings/oleObject8.bin"/><Relationship Id="rId4" Type="http://schemas.openxmlformats.org/officeDocument/2006/relationships/oleObject" Target="../embeddings/oleObject3.bin"/><Relationship Id="rId9" Type="http://schemas.openxmlformats.org/officeDocument/2006/relationships/oleObject" Target="../embeddings/oleObject7.bin"/><Relationship Id="rId1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r>
              <a:rPr lang="en-US" altLang="en-US"/>
              <a:t>© </a:t>
            </a:r>
            <a:r>
              <a:rPr lang="en-US" altLang="en-US" sz="1200"/>
              <a:t>Prentice Hall, 2003</a:t>
            </a:r>
          </a:p>
        </p:txBody>
      </p:sp>
      <p:sp>
        <p:nvSpPr>
          <p:cNvPr id="4" name="Footer Placeholder 4"/>
          <p:cNvSpPr>
            <a:spLocks noGrp="1"/>
          </p:cNvSpPr>
          <p:nvPr>
            <p:ph type="ftr" sz="quarter" idx="11"/>
          </p:nvPr>
        </p:nvSpPr>
        <p:spPr/>
        <p:txBody>
          <a:bodyPr/>
          <a:lstStyle/>
          <a:p>
            <a:pPr>
              <a:defRPr/>
            </a:pPr>
            <a:r>
              <a:rPr lang="en-US" altLang="en-US"/>
              <a:t>Business Communication Today</a:t>
            </a:r>
          </a:p>
        </p:txBody>
      </p:sp>
      <p:sp>
        <p:nvSpPr>
          <p:cNvPr id="5" name="Slide Number Placeholder 5"/>
          <p:cNvSpPr>
            <a:spLocks noGrp="1"/>
          </p:cNvSpPr>
          <p:nvPr>
            <p:ph type="sldNum" sz="quarter" idx="12"/>
          </p:nvPr>
        </p:nvSpPr>
        <p:spPr/>
        <p:txBody>
          <a:bodyPr/>
          <a:lstStyle/>
          <a:p>
            <a:pPr>
              <a:defRPr/>
            </a:pPr>
            <a:r>
              <a:rPr lang="en-US" altLang="en-US"/>
              <a:t>Chapter 11 - </a:t>
            </a:r>
            <a:fld id="{0A256E87-26C5-480F-8790-F3734173FBA2}" type="slidenum">
              <a:rPr lang="en-US" altLang="en-US"/>
              <a:pPr>
                <a:defRPr/>
              </a:pPr>
              <a:t>1</a:t>
            </a:fld>
            <a:endParaRPr lang="en-US" altLang="en-US"/>
          </a:p>
        </p:txBody>
      </p:sp>
      <p:sp>
        <p:nvSpPr>
          <p:cNvPr id="120834" name="Rectangle 2"/>
          <p:cNvSpPr>
            <a:spLocks noGrp="1" noChangeArrowheads="1"/>
          </p:cNvSpPr>
          <p:nvPr>
            <p:ph type="ctrTitle"/>
          </p:nvPr>
        </p:nvSpPr>
        <p:spPr>
          <a:xfrm>
            <a:off x="685800" y="2286000"/>
            <a:ext cx="7772400" cy="1143000"/>
          </a:xfrm>
        </p:spPr>
        <p:txBody>
          <a:bodyPr anchor="ctr"/>
          <a:lstStyle/>
          <a:p>
            <a:pPr eaLnBrk="1" hangingPunct="1">
              <a:defRPr/>
            </a:pPr>
            <a:r>
              <a:rPr lang="en-US" altLang="en-US" sz="5400" smtClean="0">
                <a:solidFill>
                  <a:srgbClr val="333399"/>
                </a:solidFill>
                <a:effectLst>
                  <a:outerShdw blurRad="38100" dist="38100" dir="2700000" algn="tl">
                    <a:srgbClr val="000000"/>
                  </a:outerShdw>
                </a:effectLst>
              </a:rPr>
              <a:t>Communicating Information Through Visuals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6" name="Footer Placeholder 3"/>
          <p:cNvSpPr>
            <a:spLocks noGrp="1"/>
          </p:cNvSpPr>
          <p:nvPr>
            <p:ph type="ftr" sz="quarter" idx="11"/>
          </p:nvPr>
        </p:nvSpPr>
        <p:spPr/>
        <p:txBody>
          <a:bodyPr/>
          <a:lstStyle/>
          <a:p>
            <a:pPr>
              <a:defRPr/>
            </a:pPr>
            <a:r>
              <a:rPr lang="en-US" altLang="en-US"/>
              <a:t>Business Communication Today</a:t>
            </a:r>
          </a:p>
        </p:txBody>
      </p:sp>
      <p:sp>
        <p:nvSpPr>
          <p:cNvPr id="7" name="Slide Number Placeholder 4"/>
          <p:cNvSpPr>
            <a:spLocks noGrp="1"/>
          </p:cNvSpPr>
          <p:nvPr>
            <p:ph type="sldNum" sz="quarter" idx="12"/>
          </p:nvPr>
        </p:nvSpPr>
        <p:spPr/>
        <p:txBody>
          <a:bodyPr/>
          <a:lstStyle/>
          <a:p>
            <a:pPr>
              <a:defRPr/>
            </a:pPr>
            <a:r>
              <a:rPr lang="en-US" altLang="en-US"/>
              <a:t>Chapter 11 - </a:t>
            </a:r>
            <a:fld id="{09365972-FD70-4F9B-99E5-5D42F3BAF522}" type="slidenum">
              <a:rPr lang="en-US" altLang="en-US"/>
              <a:pPr>
                <a:defRPr/>
              </a:pPr>
              <a:t>10</a:t>
            </a:fld>
            <a:endParaRPr lang="en-US" altLang="en-US"/>
          </a:p>
        </p:txBody>
      </p:sp>
      <p:sp>
        <p:nvSpPr>
          <p:cNvPr id="21509" name="Rectangle 4"/>
          <p:cNvSpPr>
            <a:spLocks noChangeArrowheads="1"/>
          </p:cNvSpPr>
          <p:nvPr/>
        </p:nvSpPr>
        <p:spPr bwMode="auto">
          <a:xfrm>
            <a:off x="457200" y="1219200"/>
            <a:ext cx="8229600" cy="495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50882" name="Rectangle 2"/>
          <p:cNvSpPr>
            <a:spLocks noGrp="1" noChangeArrowheads="1"/>
          </p:cNvSpPr>
          <p:nvPr>
            <p:ph type="title"/>
          </p:nvPr>
        </p:nvSpPr>
        <p:spPr>
          <a:xfrm>
            <a:off x="457200" y="381000"/>
            <a:ext cx="8229600" cy="838200"/>
          </a:xfrm>
          <a:solidFill>
            <a:schemeClr val="tx1"/>
          </a:solidFill>
          <a:ln>
            <a:solidFill>
              <a:schemeClr val="tx1"/>
            </a:solidFill>
            <a:miter lim="800000"/>
            <a:headEnd/>
            <a:tailEnd/>
          </a:ln>
        </p:spPr>
        <p:txBody>
          <a:bodyPr/>
          <a:lstStyle/>
          <a:p>
            <a:pPr eaLnBrk="1" hangingPunct="1">
              <a:defRPr/>
            </a:pPr>
            <a:r>
              <a:rPr lang="en-US" altLang="en-US" sz="3200" smtClean="0">
                <a:solidFill>
                  <a:schemeClr val="bg1"/>
                </a:solidFill>
                <a:effectLst>
                  <a:outerShdw blurRad="38100" dist="38100" dir="2700000" algn="tl">
                    <a:srgbClr val="808080"/>
                  </a:outerShdw>
                </a:effectLst>
              </a:rPr>
              <a:t>Average Monthly Sales at Waldo’s</a:t>
            </a:r>
          </a:p>
        </p:txBody>
      </p:sp>
      <p:graphicFrame>
        <p:nvGraphicFramePr>
          <p:cNvPr id="21511" name="Object 3"/>
          <p:cNvGraphicFramePr>
            <a:graphicFrameLocks noChangeAspect="1"/>
          </p:cNvGraphicFramePr>
          <p:nvPr/>
        </p:nvGraphicFramePr>
        <p:xfrm>
          <a:off x="457200" y="1219200"/>
          <a:ext cx="8229600" cy="5105400"/>
        </p:xfrm>
        <a:graphic>
          <a:graphicData uri="http://schemas.openxmlformats.org/presentationml/2006/ole">
            <mc:AlternateContent xmlns:mc="http://schemas.openxmlformats.org/markup-compatibility/2006">
              <mc:Choice xmlns:v="urn:schemas-microsoft-com:vml" Requires="v">
                <p:oleObj spid="_x0000_s21512" name="Chart" r:id="rId4" imgW="7410901" imgH="4629512" progId="MSGraph.Chart.8">
                  <p:embed followColorScheme="full"/>
                </p:oleObj>
              </mc:Choice>
              <mc:Fallback>
                <p:oleObj name="Chart" r:id="rId4" imgW="7410901" imgH="4629512"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check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altLang="en-US"/>
              <a:t>© </a:t>
            </a:r>
            <a:r>
              <a:rPr lang="en-US" altLang="en-US" sz="1200"/>
              <a:t>Prentice Hall, 2003</a:t>
            </a:r>
          </a:p>
        </p:txBody>
      </p:sp>
      <p:sp>
        <p:nvSpPr>
          <p:cNvPr id="7" name="Footer Placeholder 2"/>
          <p:cNvSpPr>
            <a:spLocks noGrp="1"/>
          </p:cNvSpPr>
          <p:nvPr>
            <p:ph type="ftr" sz="quarter" idx="11"/>
          </p:nvPr>
        </p:nvSpPr>
        <p:spPr/>
        <p:txBody>
          <a:bodyPr/>
          <a:lstStyle/>
          <a:p>
            <a:pPr>
              <a:defRPr/>
            </a:pPr>
            <a:r>
              <a:rPr lang="en-US" altLang="en-US"/>
              <a:t>Business Communication Today</a:t>
            </a:r>
          </a:p>
        </p:txBody>
      </p:sp>
      <p:sp>
        <p:nvSpPr>
          <p:cNvPr id="8" name="Slide Number Placeholder 3"/>
          <p:cNvSpPr>
            <a:spLocks noGrp="1"/>
          </p:cNvSpPr>
          <p:nvPr>
            <p:ph type="sldNum" sz="quarter" idx="12"/>
          </p:nvPr>
        </p:nvSpPr>
        <p:spPr/>
        <p:txBody>
          <a:bodyPr/>
          <a:lstStyle/>
          <a:p>
            <a:pPr>
              <a:defRPr/>
            </a:pPr>
            <a:r>
              <a:rPr lang="en-US" altLang="en-US"/>
              <a:t>Chapter 11 - </a:t>
            </a:r>
            <a:fld id="{6E616191-2250-4E97-88B0-47CF11B4A7C1}" type="slidenum">
              <a:rPr lang="en-US" altLang="en-US"/>
              <a:pPr>
                <a:defRPr/>
              </a:pPr>
              <a:t>11</a:t>
            </a:fld>
            <a:endParaRPr lang="en-US" altLang="en-US"/>
          </a:p>
        </p:txBody>
      </p:sp>
      <p:sp>
        <p:nvSpPr>
          <p:cNvPr id="23557" name="Rectangle 2" descr="Newsprint"/>
          <p:cNvSpPr>
            <a:spLocks noChangeArrowheads="1"/>
          </p:cNvSpPr>
          <p:nvPr/>
        </p:nvSpPr>
        <p:spPr bwMode="auto">
          <a:xfrm>
            <a:off x="457200" y="2057400"/>
            <a:ext cx="8229600" cy="4114800"/>
          </a:xfrm>
          <a:prstGeom prst="rect">
            <a:avLst/>
          </a:prstGeom>
          <a:blipFill dpi="0" rotWithShape="0">
            <a:blip r:embed="rId4"/>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accent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13000" name="Rectangle 8"/>
          <p:cNvSpPr>
            <a:spLocks noChangeArrowheads="1"/>
          </p:cNvSpPr>
          <p:nvPr/>
        </p:nvSpPr>
        <p:spPr bwMode="auto">
          <a:xfrm>
            <a:off x="457200" y="381000"/>
            <a:ext cx="8229600" cy="16764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rgbClr val="0033CC"/>
                  </a:outerShdw>
                </a:effectLst>
              </a14:hiddenEffects>
            </a:ext>
          </a:extLst>
        </p:spPr>
        <p:txBody>
          <a:bodyPr anchor="ctr"/>
          <a:lstStyle>
            <a:lvl1pPr algn="ctr">
              <a:defRPr sz="4400" b="1">
                <a:solidFill>
                  <a:schemeClr val="tx2"/>
                </a:solidFill>
                <a:effectLst>
                  <a:outerShdw blurRad="38100" dist="38100" dir="2700000" algn="tl">
                    <a:srgbClr val="FFFFFF"/>
                  </a:outerShdw>
                </a:effectLst>
                <a:latin typeface="Tahoma" panose="020B0604030504040204" pitchFamily="34" charset="0"/>
              </a:defRPr>
            </a:lvl1pPr>
            <a:lvl2pPr algn="ctr">
              <a:defRPr sz="4400" b="1">
                <a:solidFill>
                  <a:schemeClr val="tx2"/>
                </a:solidFill>
                <a:effectLst>
                  <a:outerShdw blurRad="38100" dist="38100" dir="2700000" algn="tl">
                    <a:srgbClr val="FFFFFF"/>
                  </a:outerShdw>
                </a:effectLst>
                <a:latin typeface="Tahoma" panose="020B0604030504040204" pitchFamily="34" charset="0"/>
              </a:defRPr>
            </a:lvl2pPr>
            <a:lvl3pPr algn="ctr">
              <a:defRPr sz="4400" b="1">
                <a:solidFill>
                  <a:schemeClr val="tx2"/>
                </a:solidFill>
                <a:effectLst>
                  <a:outerShdw blurRad="38100" dist="38100" dir="2700000" algn="tl">
                    <a:srgbClr val="FFFFFF"/>
                  </a:outerShdw>
                </a:effectLst>
                <a:latin typeface="Tahoma" panose="020B0604030504040204" pitchFamily="34" charset="0"/>
              </a:defRPr>
            </a:lvl3pPr>
            <a:lvl4pPr algn="ctr">
              <a:defRPr sz="4400" b="1">
                <a:solidFill>
                  <a:schemeClr val="tx2"/>
                </a:solidFill>
                <a:effectLst>
                  <a:outerShdw blurRad="38100" dist="38100" dir="2700000" algn="tl">
                    <a:srgbClr val="FFFFFF"/>
                  </a:outerShdw>
                </a:effectLst>
                <a:latin typeface="Tahoma" panose="020B0604030504040204" pitchFamily="34" charset="0"/>
              </a:defRPr>
            </a:lvl4pPr>
            <a:lvl5pPr algn="ctr">
              <a:defRPr sz="4400" b="1">
                <a:solidFill>
                  <a:schemeClr val="tx2"/>
                </a:solidFill>
                <a:effectLst>
                  <a:outerShdw blurRad="38100" dist="38100" dir="2700000" algn="tl">
                    <a:srgbClr val="FFFFFF"/>
                  </a:outerShdw>
                </a:effectLst>
                <a:latin typeface="Tahoma" panose="020B0604030504040204" pitchFamily="34" charset="0"/>
              </a:defRPr>
            </a:lvl5pPr>
            <a:lvl6pPr marL="4572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6pPr>
            <a:lvl7pPr marL="9144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7pPr>
            <a:lvl8pPr marL="13716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8pPr>
            <a:lvl9pPr marL="18288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9pPr>
          </a:lstStyle>
          <a:p>
            <a:pPr eaLnBrk="1" hangingPunct="1">
              <a:lnSpc>
                <a:spcPct val="90000"/>
              </a:lnSpc>
              <a:defRPr/>
            </a:pPr>
            <a:r>
              <a:rPr lang="en-US" altLang="en-US" sz="6000" smtClean="0">
                <a:solidFill>
                  <a:schemeClr val="bg1"/>
                </a:solidFill>
                <a:effectLst>
                  <a:outerShdw blurRad="38100" dist="38100" dir="2700000" algn="tl">
                    <a:srgbClr val="808080"/>
                  </a:outerShdw>
                </a:effectLst>
              </a:rPr>
              <a:t>Using Pictograms</a:t>
            </a:r>
          </a:p>
        </p:txBody>
      </p:sp>
      <p:sp>
        <p:nvSpPr>
          <p:cNvPr id="213001" name="Oval 9"/>
          <p:cNvSpPr>
            <a:spLocks noChangeArrowheads="1"/>
          </p:cNvSpPr>
          <p:nvPr/>
        </p:nvSpPr>
        <p:spPr bwMode="auto">
          <a:xfrm>
            <a:off x="685800" y="2286000"/>
            <a:ext cx="3657600" cy="3657600"/>
          </a:xfrm>
          <a:prstGeom prst="ellipse">
            <a:avLst/>
          </a:prstGeom>
          <a:gradFill rotWithShape="0">
            <a:gsLst>
              <a:gs pos="0">
                <a:srgbClr val="FF0066">
                  <a:gamma/>
                  <a:shade val="46275"/>
                  <a:invGamma/>
                </a:srgbClr>
              </a:gs>
              <a:gs pos="50000">
                <a:srgbClr val="FF0066"/>
              </a:gs>
              <a:gs pos="100000">
                <a:srgbClr val="FF0066">
                  <a:gamma/>
                  <a:shade val="46275"/>
                  <a:invGamma/>
                </a:srgbClr>
              </a:gs>
            </a:gsLst>
            <a:lin ang="18900000" scaled="1"/>
          </a:gradFill>
          <a:ln w="9525">
            <a:solidFill>
              <a:schemeClr val="tx1"/>
            </a:solidFill>
            <a:round/>
            <a:headEnd/>
            <a:tailEnd/>
          </a:ln>
          <a:effectLst>
            <a:outerShdw dist="35921" dir="2700000" algn="ctr" rotWithShape="0">
              <a:schemeClr val="bg2"/>
            </a:outerShdw>
          </a:effectLst>
        </p:spPr>
        <p:txBody>
          <a:bodyPr wrap="none" anchor="ctr"/>
          <a:lstStyle/>
          <a:p>
            <a:pPr algn="ctr" eaLnBrk="1" hangingPunct="1">
              <a:defRPr/>
            </a:pPr>
            <a:r>
              <a:rPr lang="en-US" altLang="en-US" sz="4000" b="1">
                <a:solidFill>
                  <a:schemeClr val="bg1"/>
                </a:solidFill>
                <a:effectLst>
                  <a:outerShdw blurRad="38100" dist="38100" dir="2700000" algn="tl">
                    <a:srgbClr val="000000"/>
                  </a:outerShdw>
                </a:effectLst>
                <a:latin typeface="Tahoma" panose="020B0604030504040204" pitchFamily="34" charset="0"/>
              </a:rPr>
              <a:t>Novelty</a:t>
            </a:r>
          </a:p>
          <a:p>
            <a:pPr algn="ctr" eaLnBrk="1" hangingPunct="1">
              <a:defRPr/>
            </a:pPr>
            <a:r>
              <a:rPr lang="en-US" altLang="en-US" sz="4000" b="1">
                <a:solidFill>
                  <a:schemeClr val="bg1"/>
                </a:solidFill>
                <a:effectLst>
                  <a:outerShdw blurRad="38100" dist="38100" dir="2700000" algn="tl">
                    <a:srgbClr val="000000"/>
                  </a:outerShdw>
                </a:effectLst>
                <a:latin typeface="Tahoma" panose="020B0604030504040204" pitchFamily="34" charset="0"/>
              </a:rPr>
              <a:t>Impact</a:t>
            </a:r>
          </a:p>
        </p:txBody>
      </p:sp>
      <p:sp>
        <p:nvSpPr>
          <p:cNvPr id="213003" name="Oval 11"/>
          <p:cNvSpPr>
            <a:spLocks noChangeArrowheads="1"/>
          </p:cNvSpPr>
          <p:nvPr/>
        </p:nvSpPr>
        <p:spPr bwMode="auto">
          <a:xfrm>
            <a:off x="4800600" y="2286000"/>
            <a:ext cx="3657600" cy="3657600"/>
          </a:xfrm>
          <a:prstGeom prst="ellipse">
            <a:avLst/>
          </a:prstGeom>
          <a:gradFill rotWithShape="0">
            <a:gsLst>
              <a:gs pos="0">
                <a:srgbClr val="0000FF">
                  <a:gamma/>
                  <a:shade val="46275"/>
                  <a:invGamma/>
                </a:srgbClr>
              </a:gs>
              <a:gs pos="50000">
                <a:srgbClr val="0000FF"/>
              </a:gs>
              <a:gs pos="100000">
                <a:srgbClr val="0000FF">
                  <a:gamma/>
                  <a:shade val="46275"/>
                  <a:invGamma/>
                </a:srgbClr>
              </a:gs>
            </a:gsLst>
            <a:lin ang="18900000" scaled="1"/>
          </a:gradFill>
          <a:ln w="9525">
            <a:solidFill>
              <a:schemeClr val="tx1"/>
            </a:solidFill>
            <a:round/>
            <a:headEnd/>
            <a:tailEnd/>
          </a:ln>
          <a:effectLst>
            <a:outerShdw dist="35921" dir="2700000" algn="ctr" rotWithShape="0">
              <a:schemeClr val="bg2"/>
            </a:outerShdw>
          </a:effectLst>
        </p:spPr>
        <p:txBody>
          <a:bodyPr wrap="none" anchor="ctr"/>
          <a:lstStyle/>
          <a:p>
            <a:pPr algn="ctr" eaLnBrk="1" hangingPunct="1">
              <a:defRPr/>
            </a:pPr>
            <a:r>
              <a:rPr lang="en-US" altLang="en-US" sz="4000" b="1">
                <a:solidFill>
                  <a:schemeClr val="bg1"/>
                </a:solidFill>
                <a:effectLst>
                  <a:outerShdw blurRad="38100" dist="38100" dir="2700000" algn="tl">
                    <a:srgbClr val="000000"/>
                  </a:outerShdw>
                </a:effectLst>
                <a:latin typeface="Tahoma" panose="020B0604030504040204" pitchFamily="34" charset="0"/>
              </a:rPr>
              <a:t>Visual</a:t>
            </a:r>
          </a:p>
          <a:p>
            <a:pPr algn="ctr" eaLnBrk="1" hangingPunct="1">
              <a:defRPr/>
            </a:pPr>
            <a:r>
              <a:rPr lang="en-US" altLang="en-US" sz="4000" b="1">
                <a:solidFill>
                  <a:schemeClr val="bg1"/>
                </a:solidFill>
                <a:effectLst>
                  <a:outerShdw blurRad="38100" dist="38100" dir="2700000" algn="tl">
                    <a:srgbClr val="000000"/>
                  </a:outerShdw>
                </a:effectLst>
                <a:latin typeface="Tahoma" panose="020B0604030504040204" pitchFamily="34" charset="0"/>
              </a:rPr>
              <a:t>Appeal</a:t>
            </a: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38" name="Footer Placeholder 3"/>
          <p:cNvSpPr>
            <a:spLocks noGrp="1"/>
          </p:cNvSpPr>
          <p:nvPr>
            <p:ph type="ftr" sz="quarter" idx="11"/>
          </p:nvPr>
        </p:nvSpPr>
        <p:spPr/>
        <p:txBody>
          <a:bodyPr/>
          <a:lstStyle/>
          <a:p>
            <a:pPr>
              <a:defRPr/>
            </a:pPr>
            <a:r>
              <a:rPr lang="en-US" altLang="en-US"/>
              <a:t>Business Communication Today</a:t>
            </a:r>
          </a:p>
        </p:txBody>
      </p:sp>
      <p:sp>
        <p:nvSpPr>
          <p:cNvPr id="39" name="Slide Number Placeholder 4"/>
          <p:cNvSpPr>
            <a:spLocks noGrp="1"/>
          </p:cNvSpPr>
          <p:nvPr>
            <p:ph type="sldNum" sz="quarter" idx="12"/>
          </p:nvPr>
        </p:nvSpPr>
        <p:spPr/>
        <p:txBody>
          <a:bodyPr/>
          <a:lstStyle/>
          <a:p>
            <a:pPr>
              <a:defRPr/>
            </a:pPr>
            <a:r>
              <a:rPr lang="en-US" altLang="en-US"/>
              <a:t>Chapter 11 - </a:t>
            </a:r>
            <a:fld id="{67DF6A5C-E9CD-4AF8-AEC5-5DDDCC2149CA}" type="slidenum">
              <a:rPr lang="en-US" altLang="en-US"/>
              <a:pPr>
                <a:defRPr/>
              </a:pPr>
              <a:t>12</a:t>
            </a:fld>
            <a:endParaRPr lang="en-US" altLang="en-US"/>
          </a:p>
        </p:txBody>
      </p:sp>
      <p:sp>
        <p:nvSpPr>
          <p:cNvPr id="257027" name="Rectangle 3"/>
          <p:cNvSpPr>
            <a:spLocks noGrp="1" noChangeArrowheads="1"/>
          </p:cNvSpPr>
          <p:nvPr>
            <p:ph type="title"/>
          </p:nvPr>
        </p:nvSpPr>
        <p:spPr>
          <a:xfrm>
            <a:off x="457200" y="381000"/>
            <a:ext cx="8229600" cy="1219200"/>
          </a:xfrm>
          <a:solidFill>
            <a:schemeClr val="tx1"/>
          </a:solidFill>
          <a:ln>
            <a:solidFill>
              <a:schemeClr val="tx1"/>
            </a:solidFill>
            <a:miter lim="800000"/>
            <a:headEnd/>
            <a:tailEnd/>
          </a:ln>
          <a:effectLst>
            <a:outerShdw dist="35921" dir="2700000" algn="ctr" rotWithShape="0">
              <a:schemeClr val="bg2"/>
            </a:outerShdw>
          </a:effectLst>
        </p:spPr>
        <p:txBody>
          <a:bodyPr/>
          <a:lstStyle/>
          <a:p>
            <a:pPr eaLnBrk="1" hangingPunct="1">
              <a:defRPr/>
            </a:pPr>
            <a:r>
              <a:rPr lang="en-US" altLang="en-US" sz="3600" smtClean="0">
                <a:solidFill>
                  <a:schemeClr val="bg1"/>
                </a:solidFill>
                <a:effectLst>
                  <a:outerShdw blurRad="38100" dist="38100" dir="2700000" algn="tl">
                    <a:srgbClr val="808080"/>
                  </a:outerShdw>
                </a:effectLst>
              </a:rPr>
              <a:t>State Bank Pays More Interest</a:t>
            </a:r>
          </a:p>
        </p:txBody>
      </p:sp>
      <p:grpSp>
        <p:nvGrpSpPr>
          <p:cNvPr id="25606" name="Group 48"/>
          <p:cNvGrpSpPr>
            <a:grpSpLocks/>
          </p:cNvGrpSpPr>
          <p:nvPr/>
        </p:nvGrpSpPr>
        <p:grpSpPr bwMode="auto">
          <a:xfrm>
            <a:off x="457200" y="1584325"/>
            <a:ext cx="8229600" cy="4587875"/>
            <a:chOff x="288" y="998"/>
            <a:chExt cx="5184" cy="2890"/>
          </a:xfrm>
        </p:grpSpPr>
        <p:sp>
          <p:nvSpPr>
            <p:cNvPr id="25607" name="Rectangle 40"/>
            <p:cNvSpPr>
              <a:spLocks noChangeArrowheads="1"/>
            </p:cNvSpPr>
            <p:nvPr/>
          </p:nvSpPr>
          <p:spPr bwMode="auto">
            <a:xfrm>
              <a:off x="288" y="998"/>
              <a:ext cx="5184" cy="288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5608" name="Line 6"/>
            <p:cNvSpPr>
              <a:spLocks noChangeShapeType="1"/>
            </p:cNvSpPr>
            <p:nvPr/>
          </p:nvSpPr>
          <p:spPr bwMode="auto">
            <a:xfrm>
              <a:off x="288" y="3638"/>
              <a:ext cx="5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9" name="Line 7"/>
            <p:cNvSpPr>
              <a:spLocks noChangeShapeType="1"/>
            </p:cNvSpPr>
            <p:nvPr/>
          </p:nvSpPr>
          <p:spPr bwMode="auto">
            <a:xfrm>
              <a:off x="288" y="3254"/>
              <a:ext cx="5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0" name="Line 8"/>
            <p:cNvSpPr>
              <a:spLocks noChangeShapeType="1"/>
            </p:cNvSpPr>
            <p:nvPr/>
          </p:nvSpPr>
          <p:spPr bwMode="auto">
            <a:xfrm>
              <a:off x="288" y="2870"/>
              <a:ext cx="5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Line 9"/>
            <p:cNvSpPr>
              <a:spLocks noChangeShapeType="1"/>
            </p:cNvSpPr>
            <p:nvPr/>
          </p:nvSpPr>
          <p:spPr bwMode="auto">
            <a:xfrm>
              <a:off x="288" y="2486"/>
              <a:ext cx="5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2" name="Line 10"/>
            <p:cNvSpPr>
              <a:spLocks noChangeShapeType="1"/>
            </p:cNvSpPr>
            <p:nvPr/>
          </p:nvSpPr>
          <p:spPr bwMode="auto">
            <a:xfrm>
              <a:off x="288" y="2102"/>
              <a:ext cx="5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3" name="Line 11"/>
            <p:cNvSpPr>
              <a:spLocks noChangeShapeType="1"/>
            </p:cNvSpPr>
            <p:nvPr/>
          </p:nvSpPr>
          <p:spPr bwMode="auto">
            <a:xfrm>
              <a:off x="288" y="1718"/>
              <a:ext cx="5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4" name="Line 12"/>
            <p:cNvSpPr>
              <a:spLocks noChangeShapeType="1"/>
            </p:cNvSpPr>
            <p:nvPr/>
          </p:nvSpPr>
          <p:spPr bwMode="auto">
            <a:xfrm>
              <a:off x="288" y="1334"/>
              <a:ext cx="51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5" name="Text Box 13"/>
            <p:cNvSpPr txBox="1">
              <a:spLocks noChangeArrowheads="1"/>
            </p:cNvSpPr>
            <p:nvPr/>
          </p:nvSpPr>
          <p:spPr bwMode="auto">
            <a:xfrm>
              <a:off x="288" y="1094"/>
              <a:ext cx="329"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800">
                  <a:latin typeface="Arial Narrow" panose="020B0606020202030204" pitchFamily="34" charset="0"/>
                </a:rPr>
                <a:t>7%</a:t>
              </a:r>
            </a:p>
          </p:txBody>
        </p:sp>
        <p:sp>
          <p:nvSpPr>
            <p:cNvPr id="25616" name="Text Box 14"/>
            <p:cNvSpPr txBox="1">
              <a:spLocks noChangeArrowheads="1"/>
            </p:cNvSpPr>
            <p:nvPr/>
          </p:nvSpPr>
          <p:spPr bwMode="auto">
            <a:xfrm>
              <a:off x="288" y="1481"/>
              <a:ext cx="329"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800">
                  <a:latin typeface="Arial Narrow" panose="020B0606020202030204" pitchFamily="34" charset="0"/>
                </a:rPr>
                <a:t>6%</a:t>
              </a:r>
            </a:p>
          </p:txBody>
        </p:sp>
        <p:sp>
          <p:nvSpPr>
            <p:cNvPr id="25617" name="Text Box 15"/>
            <p:cNvSpPr txBox="1">
              <a:spLocks noChangeArrowheads="1"/>
            </p:cNvSpPr>
            <p:nvPr/>
          </p:nvSpPr>
          <p:spPr bwMode="auto">
            <a:xfrm>
              <a:off x="288" y="1865"/>
              <a:ext cx="293"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800">
                  <a:latin typeface="Arial Narrow" panose="020B0606020202030204" pitchFamily="34" charset="0"/>
                </a:rPr>
                <a:t>5%</a:t>
              </a:r>
            </a:p>
          </p:txBody>
        </p:sp>
        <p:sp>
          <p:nvSpPr>
            <p:cNvPr id="25618" name="Text Box 16"/>
            <p:cNvSpPr txBox="1">
              <a:spLocks noChangeArrowheads="1"/>
            </p:cNvSpPr>
            <p:nvPr/>
          </p:nvSpPr>
          <p:spPr bwMode="auto">
            <a:xfrm>
              <a:off x="288" y="2249"/>
              <a:ext cx="293"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800">
                  <a:latin typeface="Arial Narrow" panose="020B0606020202030204" pitchFamily="34" charset="0"/>
                </a:rPr>
                <a:t>4%</a:t>
              </a:r>
            </a:p>
          </p:txBody>
        </p:sp>
        <p:sp>
          <p:nvSpPr>
            <p:cNvPr id="25619" name="Text Box 17"/>
            <p:cNvSpPr txBox="1">
              <a:spLocks noChangeArrowheads="1"/>
            </p:cNvSpPr>
            <p:nvPr/>
          </p:nvSpPr>
          <p:spPr bwMode="auto">
            <a:xfrm>
              <a:off x="288" y="2633"/>
              <a:ext cx="293"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800">
                  <a:latin typeface="Arial Narrow" panose="020B0606020202030204" pitchFamily="34" charset="0"/>
                </a:rPr>
                <a:t>3%</a:t>
              </a:r>
            </a:p>
          </p:txBody>
        </p:sp>
        <p:sp>
          <p:nvSpPr>
            <p:cNvPr id="25620" name="Text Box 18"/>
            <p:cNvSpPr txBox="1">
              <a:spLocks noChangeArrowheads="1"/>
            </p:cNvSpPr>
            <p:nvPr/>
          </p:nvSpPr>
          <p:spPr bwMode="auto">
            <a:xfrm>
              <a:off x="288" y="3401"/>
              <a:ext cx="293"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800">
                  <a:latin typeface="Arial Narrow" panose="020B0606020202030204" pitchFamily="34" charset="0"/>
                </a:rPr>
                <a:t>1%</a:t>
              </a:r>
            </a:p>
          </p:txBody>
        </p:sp>
        <p:sp>
          <p:nvSpPr>
            <p:cNvPr id="25621" name="Text Box 19"/>
            <p:cNvSpPr txBox="1">
              <a:spLocks noChangeArrowheads="1"/>
            </p:cNvSpPr>
            <p:nvPr/>
          </p:nvSpPr>
          <p:spPr bwMode="auto">
            <a:xfrm>
              <a:off x="288" y="3017"/>
              <a:ext cx="293"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800">
                  <a:latin typeface="Arial Narrow" panose="020B0606020202030204" pitchFamily="34" charset="0"/>
                </a:rPr>
                <a:t>2%</a:t>
              </a:r>
            </a:p>
          </p:txBody>
        </p:sp>
        <p:sp>
          <p:nvSpPr>
            <p:cNvPr id="25622" name="Text Box 20"/>
            <p:cNvSpPr txBox="1">
              <a:spLocks noChangeArrowheads="1"/>
            </p:cNvSpPr>
            <p:nvPr/>
          </p:nvSpPr>
          <p:spPr bwMode="auto">
            <a:xfrm>
              <a:off x="747" y="3638"/>
              <a:ext cx="7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000">
                  <a:latin typeface="Arial Narrow" panose="020B0606020202030204" pitchFamily="34" charset="0"/>
                </a:rPr>
                <a:t>State Bank</a:t>
              </a:r>
            </a:p>
          </p:txBody>
        </p:sp>
        <p:grpSp>
          <p:nvGrpSpPr>
            <p:cNvPr id="25623" name="Group 21"/>
            <p:cNvGrpSpPr>
              <a:grpSpLocks/>
            </p:cNvGrpSpPr>
            <p:nvPr/>
          </p:nvGrpSpPr>
          <p:grpSpPr bwMode="auto">
            <a:xfrm>
              <a:off x="817" y="1238"/>
              <a:ext cx="731" cy="2408"/>
              <a:chOff x="1056" y="1200"/>
              <a:chExt cx="652" cy="2408"/>
            </a:xfrm>
          </p:grpSpPr>
          <p:graphicFrame>
            <p:nvGraphicFramePr>
              <p:cNvPr id="25636" name="Object 22"/>
              <p:cNvGraphicFramePr>
                <a:graphicFrameLocks noChangeAspect="1"/>
              </p:cNvGraphicFramePr>
              <p:nvPr/>
            </p:nvGraphicFramePr>
            <p:xfrm>
              <a:off x="1056" y="3072"/>
              <a:ext cx="652" cy="536"/>
            </p:xfrm>
            <a:graphic>
              <a:graphicData uri="http://schemas.openxmlformats.org/presentationml/2006/ole">
                <mc:AlternateContent xmlns:mc="http://schemas.openxmlformats.org/markup-compatibility/2006">
                  <mc:Choice xmlns:v="urn:schemas-microsoft-com:vml" Requires="v">
                    <p:oleObj spid="_x0000_s25640" name="Clip" r:id="rId4" imgW="1837030" imgH="1509674" progId="MS_ClipArt_Gallery.5">
                      <p:embed/>
                    </p:oleObj>
                  </mc:Choice>
                  <mc:Fallback>
                    <p:oleObj name="Clip" r:id="rId4" imgW="1837030" imgH="1509674" progId="MS_ClipArt_Gallery.5">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3072"/>
                            <a:ext cx="65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7" name="Object 23"/>
              <p:cNvGraphicFramePr>
                <a:graphicFrameLocks noChangeAspect="1"/>
              </p:cNvGraphicFramePr>
              <p:nvPr/>
            </p:nvGraphicFramePr>
            <p:xfrm>
              <a:off x="1056" y="2448"/>
              <a:ext cx="652" cy="536"/>
            </p:xfrm>
            <a:graphic>
              <a:graphicData uri="http://schemas.openxmlformats.org/presentationml/2006/ole">
                <mc:AlternateContent xmlns:mc="http://schemas.openxmlformats.org/markup-compatibility/2006">
                  <mc:Choice xmlns:v="urn:schemas-microsoft-com:vml" Requires="v">
                    <p:oleObj spid="_x0000_s25641" name="Clip" r:id="rId6" imgW="1837030" imgH="1509674" progId="MS_ClipArt_Gallery.5">
                      <p:embed/>
                    </p:oleObj>
                  </mc:Choice>
                  <mc:Fallback>
                    <p:oleObj name="Clip" r:id="rId6" imgW="1837030" imgH="1509674" progId="MS_ClipArt_Gallery.5">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2448"/>
                            <a:ext cx="65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8" name="Object 24"/>
              <p:cNvGraphicFramePr>
                <a:graphicFrameLocks noChangeAspect="1"/>
              </p:cNvGraphicFramePr>
              <p:nvPr/>
            </p:nvGraphicFramePr>
            <p:xfrm>
              <a:off x="1056" y="1824"/>
              <a:ext cx="652" cy="536"/>
            </p:xfrm>
            <a:graphic>
              <a:graphicData uri="http://schemas.openxmlformats.org/presentationml/2006/ole">
                <mc:AlternateContent xmlns:mc="http://schemas.openxmlformats.org/markup-compatibility/2006">
                  <mc:Choice xmlns:v="urn:schemas-microsoft-com:vml" Requires="v">
                    <p:oleObj spid="_x0000_s25642" name="Clip" r:id="rId7" imgW="1837030" imgH="1509674" progId="MS_ClipArt_Gallery.5">
                      <p:embed/>
                    </p:oleObj>
                  </mc:Choice>
                  <mc:Fallback>
                    <p:oleObj name="Clip" r:id="rId7" imgW="1837030" imgH="1509674" progId="MS_ClipArt_Gallery.5">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1824"/>
                            <a:ext cx="65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9" name="Object 25"/>
              <p:cNvGraphicFramePr>
                <a:graphicFrameLocks noChangeAspect="1"/>
              </p:cNvGraphicFramePr>
              <p:nvPr/>
            </p:nvGraphicFramePr>
            <p:xfrm>
              <a:off x="1056" y="1200"/>
              <a:ext cx="652" cy="536"/>
            </p:xfrm>
            <a:graphic>
              <a:graphicData uri="http://schemas.openxmlformats.org/presentationml/2006/ole">
                <mc:AlternateContent xmlns:mc="http://schemas.openxmlformats.org/markup-compatibility/2006">
                  <mc:Choice xmlns:v="urn:schemas-microsoft-com:vml" Requires="v">
                    <p:oleObj spid="_x0000_s25643" name="Clip" r:id="rId8" imgW="1837030" imgH="1509674" progId="MS_ClipArt_Gallery.5">
                      <p:embed/>
                    </p:oleObj>
                  </mc:Choice>
                  <mc:Fallback>
                    <p:oleObj name="Clip" r:id="rId8" imgW="1837030" imgH="1509674" progId="MS_ClipArt_Gallery.5">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1200"/>
                            <a:ext cx="65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24" name="Text Box 26"/>
            <p:cNvSpPr txBox="1">
              <a:spLocks noChangeArrowheads="1"/>
            </p:cNvSpPr>
            <p:nvPr/>
          </p:nvSpPr>
          <p:spPr bwMode="auto">
            <a:xfrm>
              <a:off x="1962" y="3638"/>
              <a:ext cx="8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000">
                  <a:latin typeface="Arial Narrow" panose="020B0606020202030204" pitchFamily="34" charset="0"/>
                </a:rPr>
                <a:t>Union Bank</a:t>
              </a:r>
            </a:p>
          </p:txBody>
        </p:sp>
        <p:grpSp>
          <p:nvGrpSpPr>
            <p:cNvPr id="25625" name="Group 27"/>
            <p:cNvGrpSpPr>
              <a:grpSpLocks/>
            </p:cNvGrpSpPr>
            <p:nvPr/>
          </p:nvGrpSpPr>
          <p:grpSpPr bwMode="auto">
            <a:xfrm>
              <a:off x="2080" y="1862"/>
              <a:ext cx="731" cy="1784"/>
              <a:chOff x="2240" y="1824"/>
              <a:chExt cx="652" cy="1784"/>
            </a:xfrm>
          </p:grpSpPr>
          <p:graphicFrame>
            <p:nvGraphicFramePr>
              <p:cNvPr id="25633" name="Object 28"/>
              <p:cNvGraphicFramePr>
                <a:graphicFrameLocks noChangeAspect="1"/>
              </p:cNvGraphicFramePr>
              <p:nvPr/>
            </p:nvGraphicFramePr>
            <p:xfrm>
              <a:off x="2240" y="3072"/>
              <a:ext cx="652" cy="536"/>
            </p:xfrm>
            <a:graphic>
              <a:graphicData uri="http://schemas.openxmlformats.org/presentationml/2006/ole">
                <mc:AlternateContent xmlns:mc="http://schemas.openxmlformats.org/markup-compatibility/2006">
                  <mc:Choice xmlns:v="urn:schemas-microsoft-com:vml" Requires="v">
                    <p:oleObj spid="_x0000_s25644" name="Clip" r:id="rId9" imgW="1837030" imgH="1509674" progId="MS_ClipArt_Gallery.5">
                      <p:embed/>
                    </p:oleObj>
                  </mc:Choice>
                  <mc:Fallback>
                    <p:oleObj name="Clip" r:id="rId9" imgW="1837030" imgH="1509674" progId="MS_ClipArt_Gallery.5">
                      <p:embed/>
                      <p:pic>
                        <p:nvPicPr>
                          <p:cNvPr id="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 y="3072"/>
                            <a:ext cx="65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4" name="Object 29"/>
              <p:cNvGraphicFramePr>
                <a:graphicFrameLocks noChangeAspect="1"/>
              </p:cNvGraphicFramePr>
              <p:nvPr/>
            </p:nvGraphicFramePr>
            <p:xfrm>
              <a:off x="2240" y="2448"/>
              <a:ext cx="652" cy="536"/>
            </p:xfrm>
            <a:graphic>
              <a:graphicData uri="http://schemas.openxmlformats.org/presentationml/2006/ole">
                <mc:AlternateContent xmlns:mc="http://schemas.openxmlformats.org/markup-compatibility/2006">
                  <mc:Choice xmlns:v="urn:schemas-microsoft-com:vml" Requires="v">
                    <p:oleObj spid="_x0000_s25645" name="Clip" r:id="rId10" imgW="1837030" imgH="1509674" progId="MS_ClipArt_Gallery.5">
                      <p:embed/>
                    </p:oleObj>
                  </mc:Choice>
                  <mc:Fallback>
                    <p:oleObj name="Clip" r:id="rId10" imgW="1837030" imgH="1509674" progId="MS_ClipArt_Gallery.5">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 y="2448"/>
                            <a:ext cx="65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5" name="Object 30"/>
              <p:cNvGraphicFramePr>
                <a:graphicFrameLocks noChangeAspect="1"/>
              </p:cNvGraphicFramePr>
              <p:nvPr/>
            </p:nvGraphicFramePr>
            <p:xfrm>
              <a:off x="2240" y="1824"/>
              <a:ext cx="652" cy="536"/>
            </p:xfrm>
            <a:graphic>
              <a:graphicData uri="http://schemas.openxmlformats.org/presentationml/2006/ole">
                <mc:AlternateContent xmlns:mc="http://schemas.openxmlformats.org/markup-compatibility/2006">
                  <mc:Choice xmlns:v="urn:schemas-microsoft-com:vml" Requires="v">
                    <p:oleObj spid="_x0000_s25646" name="Clip" r:id="rId11" imgW="1837030" imgH="1509674" progId="MS_ClipArt_Gallery.5">
                      <p:embed/>
                    </p:oleObj>
                  </mc:Choice>
                  <mc:Fallback>
                    <p:oleObj name="Clip" r:id="rId11" imgW="1837030" imgH="1509674" progId="MS_ClipArt_Gallery.5">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0" y="1824"/>
                            <a:ext cx="652"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626" name="Text Box 31"/>
            <p:cNvSpPr txBox="1">
              <a:spLocks noChangeArrowheads="1"/>
            </p:cNvSpPr>
            <p:nvPr/>
          </p:nvSpPr>
          <p:spPr bwMode="auto">
            <a:xfrm>
              <a:off x="3225" y="3638"/>
              <a:ext cx="80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000">
                  <a:latin typeface="Arial Narrow" panose="020B0606020202030204" pitchFamily="34" charset="0"/>
                </a:rPr>
                <a:t>Trust Bank</a:t>
              </a:r>
            </a:p>
          </p:txBody>
        </p:sp>
        <p:graphicFrame>
          <p:nvGraphicFramePr>
            <p:cNvPr id="25627" name="Object 32"/>
            <p:cNvGraphicFramePr>
              <a:graphicFrameLocks noChangeAspect="1"/>
            </p:cNvGraphicFramePr>
            <p:nvPr/>
          </p:nvGraphicFramePr>
          <p:xfrm>
            <a:off x="3317" y="3110"/>
            <a:ext cx="730" cy="536"/>
          </p:xfrm>
          <a:graphic>
            <a:graphicData uri="http://schemas.openxmlformats.org/presentationml/2006/ole">
              <mc:AlternateContent xmlns:mc="http://schemas.openxmlformats.org/markup-compatibility/2006">
                <mc:Choice xmlns:v="urn:schemas-microsoft-com:vml" Requires="v">
                  <p:oleObj spid="_x0000_s25647" name="Clip" r:id="rId12" imgW="1837030" imgH="1509674" progId="MS_ClipArt_Gallery.5">
                    <p:embed/>
                  </p:oleObj>
                </mc:Choice>
                <mc:Fallback>
                  <p:oleObj name="Clip" r:id="rId12" imgW="1837030" imgH="1509674" progId="MS_ClipArt_Gallery.5">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 y="3110"/>
                          <a:ext cx="730"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8" name="Object 33"/>
            <p:cNvGraphicFramePr>
              <a:graphicFrameLocks noChangeAspect="1"/>
            </p:cNvGraphicFramePr>
            <p:nvPr/>
          </p:nvGraphicFramePr>
          <p:xfrm>
            <a:off x="3317" y="2486"/>
            <a:ext cx="730" cy="536"/>
          </p:xfrm>
          <a:graphic>
            <a:graphicData uri="http://schemas.openxmlformats.org/presentationml/2006/ole">
              <mc:AlternateContent xmlns:mc="http://schemas.openxmlformats.org/markup-compatibility/2006">
                <mc:Choice xmlns:v="urn:schemas-microsoft-com:vml" Requires="v">
                  <p:oleObj spid="_x0000_s25648" name="Clip" r:id="rId13" imgW="1837030" imgH="1509674" progId="MS_ClipArt_Gallery.5">
                    <p:embed/>
                  </p:oleObj>
                </mc:Choice>
                <mc:Fallback>
                  <p:oleObj name="Clip" r:id="rId13" imgW="1837030" imgH="1509674" progId="MS_ClipArt_Gallery.5">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 y="2486"/>
                          <a:ext cx="730"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9" name="Object 34"/>
            <p:cNvGraphicFramePr>
              <a:graphicFrameLocks noChangeAspect="1"/>
            </p:cNvGraphicFramePr>
            <p:nvPr/>
          </p:nvGraphicFramePr>
          <p:xfrm>
            <a:off x="3317" y="1862"/>
            <a:ext cx="730" cy="536"/>
          </p:xfrm>
          <a:graphic>
            <a:graphicData uri="http://schemas.openxmlformats.org/presentationml/2006/ole">
              <mc:AlternateContent xmlns:mc="http://schemas.openxmlformats.org/markup-compatibility/2006">
                <mc:Choice xmlns:v="urn:schemas-microsoft-com:vml" Requires="v">
                  <p:oleObj spid="_x0000_s25649" name="Clip" r:id="rId14" imgW="1837030" imgH="1509674" progId="MS_ClipArt_Gallery.5">
                    <p:embed/>
                  </p:oleObj>
                </mc:Choice>
                <mc:Fallback>
                  <p:oleObj name="Clip" r:id="rId14" imgW="1837030" imgH="1509674" progId="MS_ClipArt_Gallery.5">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7" y="1862"/>
                          <a:ext cx="730"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30" name="Text Box 35"/>
            <p:cNvSpPr txBox="1">
              <a:spLocks noChangeArrowheads="1"/>
            </p:cNvSpPr>
            <p:nvPr/>
          </p:nvSpPr>
          <p:spPr bwMode="auto">
            <a:xfrm>
              <a:off x="4461" y="3638"/>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000">
                  <a:latin typeface="Arial Narrow" panose="020B0606020202030204" pitchFamily="34" charset="0"/>
                </a:rPr>
                <a:t>City Bank</a:t>
              </a:r>
            </a:p>
          </p:txBody>
        </p:sp>
        <p:graphicFrame>
          <p:nvGraphicFramePr>
            <p:cNvPr id="25631" name="Object 36"/>
            <p:cNvGraphicFramePr>
              <a:graphicFrameLocks noChangeAspect="1"/>
            </p:cNvGraphicFramePr>
            <p:nvPr/>
          </p:nvGraphicFramePr>
          <p:xfrm>
            <a:off x="4531" y="3110"/>
            <a:ext cx="731" cy="536"/>
          </p:xfrm>
          <a:graphic>
            <a:graphicData uri="http://schemas.openxmlformats.org/presentationml/2006/ole">
              <mc:AlternateContent xmlns:mc="http://schemas.openxmlformats.org/markup-compatibility/2006">
                <mc:Choice xmlns:v="urn:schemas-microsoft-com:vml" Requires="v">
                  <p:oleObj spid="_x0000_s25650" name="Clip" r:id="rId15" imgW="1837030" imgH="1509674" progId="MS_ClipArt_Gallery.5">
                    <p:embed/>
                  </p:oleObj>
                </mc:Choice>
                <mc:Fallback>
                  <p:oleObj name="Clip" r:id="rId15" imgW="1837030" imgH="1509674" progId="MS_ClipArt_Gallery.5">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1" y="3110"/>
                          <a:ext cx="731"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2" name="Object 37"/>
            <p:cNvGraphicFramePr>
              <a:graphicFrameLocks noChangeAspect="1"/>
            </p:cNvGraphicFramePr>
            <p:nvPr/>
          </p:nvGraphicFramePr>
          <p:xfrm>
            <a:off x="4531" y="2486"/>
            <a:ext cx="731" cy="536"/>
          </p:xfrm>
          <a:graphic>
            <a:graphicData uri="http://schemas.openxmlformats.org/presentationml/2006/ole">
              <mc:AlternateContent xmlns:mc="http://schemas.openxmlformats.org/markup-compatibility/2006">
                <mc:Choice xmlns:v="urn:schemas-microsoft-com:vml" Requires="v">
                  <p:oleObj spid="_x0000_s25651" name="Clip" r:id="rId16" imgW="1837030" imgH="1509674" progId="MS_ClipArt_Gallery.5">
                    <p:embed/>
                  </p:oleObj>
                </mc:Choice>
                <mc:Fallback>
                  <p:oleObj name="Clip" r:id="rId16" imgW="1837030" imgH="1509674" progId="MS_ClipArt_Gallery.5">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1" y="2486"/>
                          <a:ext cx="731"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1"/>
          <p:cNvSpPr>
            <a:spLocks noGrp="1"/>
          </p:cNvSpPr>
          <p:nvPr>
            <p:ph type="dt" sz="quarter" idx="10"/>
          </p:nvPr>
        </p:nvSpPr>
        <p:spPr/>
        <p:txBody>
          <a:bodyPr/>
          <a:lstStyle/>
          <a:p>
            <a:pPr>
              <a:defRPr/>
            </a:pPr>
            <a:r>
              <a:rPr lang="en-US" altLang="en-US"/>
              <a:t>© </a:t>
            </a:r>
            <a:r>
              <a:rPr lang="en-US" altLang="en-US" sz="1200"/>
              <a:t>Prentice Hall, 2003</a:t>
            </a:r>
          </a:p>
        </p:txBody>
      </p:sp>
      <p:sp>
        <p:nvSpPr>
          <p:cNvPr id="9" name="Footer Placeholder 2"/>
          <p:cNvSpPr>
            <a:spLocks noGrp="1"/>
          </p:cNvSpPr>
          <p:nvPr>
            <p:ph type="ftr" sz="quarter" idx="11"/>
          </p:nvPr>
        </p:nvSpPr>
        <p:spPr/>
        <p:txBody>
          <a:bodyPr/>
          <a:lstStyle/>
          <a:p>
            <a:pPr>
              <a:defRPr/>
            </a:pPr>
            <a:r>
              <a:rPr lang="en-US" altLang="en-US"/>
              <a:t>Business Communication Today</a:t>
            </a:r>
          </a:p>
        </p:txBody>
      </p:sp>
      <p:sp>
        <p:nvSpPr>
          <p:cNvPr id="10" name="Slide Number Placeholder 3"/>
          <p:cNvSpPr>
            <a:spLocks noGrp="1"/>
          </p:cNvSpPr>
          <p:nvPr>
            <p:ph type="sldNum" sz="quarter" idx="12"/>
          </p:nvPr>
        </p:nvSpPr>
        <p:spPr/>
        <p:txBody>
          <a:bodyPr/>
          <a:lstStyle/>
          <a:p>
            <a:pPr>
              <a:defRPr/>
            </a:pPr>
            <a:r>
              <a:rPr lang="en-US" altLang="en-US"/>
              <a:t>Chapter 11 - </a:t>
            </a:r>
            <a:fld id="{1AD864D0-38BB-4C36-914F-003DB9EB6B83}" type="slidenum">
              <a:rPr lang="en-US" altLang="en-US"/>
              <a:pPr>
                <a:defRPr/>
              </a:pPr>
              <a:t>13</a:t>
            </a:fld>
            <a:endParaRPr lang="en-US" altLang="en-US"/>
          </a:p>
        </p:txBody>
      </p:sp>
      <p:sp>
        <p:nvSpPr>
          <p:cNvPr id="285698" name="Rectangle 2"/>
          <p:cNvSpPr>
            <a:spLocks noChangeArrowheads="1"/>
          </p:cNvSpPr>
          <p:nvPr/>
        </p:nvSpPr>
        <p:spPr bwMode="auto">
          <a:xfrm>
            <a:off x="457200" y="381000"/>
            <a:ext cx="8229600" cy="1905000"/>
          </a:xfrm>
          <a:prstGeom prst="rect">
            <a:avLst/>
          </a:prstGeom>
          <a:solidFill>
            <a:srgbClr val="A5002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effectLst>
                  <a:outerShdw blurRad="38100" dist="38100" dir="2700000" algn="tl">
                    <a:srgbClr val="FFFFFF"/>
                  </a:outerShdw>
                </a:effectLst>
                <a:latin typeface="Tahoma" panose="020B0604030504040204" pitchFamily="34" charset="0"/>
              </a:defRPr>
            </a:lvl1pPr>
            <a:lvl2pPr algn="ctr">
              <a:defRPr sz="4400" b="1">
                <a:solidFill>
                  <a:schemeClr val="tx2"/>
                </a:solidFill>
                <a:effectLst>
                  <a:outerShdw blurRad="38100" dist="38100" dir="2700000" algn="tl">
                    <a:srgbClr val="FFFFFF"/>
                  </a:outerShdw>
                </a:effectLst>
                <a:latin typeface="Tahoma" panose="020B0604030504040204" pitchFamily="34" charset="0"/>
              </a:defRPr>
            </a:lvl2pPr>
            <a:lvl3pPr algn="ctr">
              <a:defRPr sz="4400" b="1">
                <a:solidFill>
                  <a:schemeClr val="tx2"/>
                </a:solidFill>
                <a:effectLst>
                  <a:outerShdw blurRad="38100" dist="38100" dir="2700000" algn="tl">
                    <a:srgbClr val="FFFFFF"/>
                  </a:outerShdw>
                </a:effectLst>
                <a:latin typeface="Tahoma" panose="020B0604030504040204" pitchFamily="34" charset="0"/>
              </a:defRPr>
            </a:lvl3pPr>
            <a:lvl4pPr algn="ctr">
              <a:defRPr sz="4400" b="1">
                <a:solidFill>
                  <a:schemeClr val="tx2"/>
                </a:solidFill>
                <a:effectLst>
                  <a:outerShdw blurRad="38100" dist="38100" dir="2700000" algn="tl">
                    <a:srgbClr val="FFFFFF"/>
                  </a:outerShdw>
                </a:effectLst>
                <a:latin typeface="Tahoma" panose="020B0604030504040204" pitchFamily="34" charset="0"/>
              </a:defRPr>
            </a:lvl4pPr>
            <a:lvl5pPr algn="ctr">
              <a:defRPr sz="4400" b="1">
                <a:solidFill>
                  <a:schemeClr val="tx2"/>
                </a:solidFill>
                <a:effectLst>
                  <a:outerShdw blurRad="38100" dist="38100" dir="2700000" algn="tl">
                    <a:srgbClr val="FFFFFF"/>
                  </a:outerShdw>
                </a:effectLst>
                <a:latin typeface="Tahoma" panose="020B0604030504040204" pitchFamily="34" charset="0"/>
              </a:defRPr>
            </a:lvl5pPr>
            <a:lvl6pPr marL="4572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6pPr>
            <a:lvl7pPr marL="9144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7pPr>
            <a:lvl8pPr marL="13716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8pPr>
            <a:lvl9pPr marL="18288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9pPr>
          </a:lstStyle>
          <a:p>
            <a:pPr eaLnBrk="1" hangingPunct="1">
              <a:lnSpc>
                <a:spcPct val="120000"/>
              </a:lnSpc>
              <a:defRPr/>
            </a:pPr>
            <a:r>
              <a:rPr lang="en-US" altLang="en-US" sz="6000" smtClean="0">
                <a:solidFill>
                  <a:schemeClr val="bg1"/>
                </a:solidFill>
                <a:effectLst>
                  <a:outerShdw blurRad="38100" dist="38100" dir="2700000" algn="tl">
                    <a:srgbClr val="000000"/>
                  </a:outerShdw>
                </a:effectLst>
              </a:rPr>
              <a:t>Timeline Charts</a:t>
            </a:r>
          </a:p>
        </p:txBody>
      </p:sp>
      <p:sp>
        <p:nvSpPr>
          <p:cNvPr id="27654" name="Rectangle 3" descr="Stationery"/>
          <p:cNvSpPr>
            <a:spLocks noChangeArrowheads="1"/>
          </p:cNvSpPr>
          <p:nvPr/>
        </p:nvSpPr>
        <p:spPr bwMode="auto">
          <a:xfrm>
            <a:off x="457200" y="2286000"/>
            <a:ext cx="8229600" cy="3886200"/>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85700" name="Rectangle 4" descr="Stationery"/>
          <p:cNvSpPr>
            <a:spLocks noChangeArrowheads="1"/>
          </p:cNvSpPr>
          <p:nvPr/>
        </p:nvSpPr>
        <p:spPr bwMode="auto">
          <a:xfrm>
            <a:off x="685800" y="2533650"/>
            <a:ext cx="3657600" cy="1655763"/>
          </a:xfrm>
          <a:prstGeom prst="rect">
            <a:avLst/>
          </a:prstGeom>
          <a:blipFill dpi="0" rotWithShape="0">
            <a:blip r:embed="rId3"/>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defRPr/>
            </a:pPr>
            <a:r>
              <a:rPr lang="en-US" altLang="en-US" sz="3600" b="1">
                <a:effectLst>
                  <a:outerShdw blurRad="38100" dist="38100" dir="2700000" algn="tl">
                    <a:srgbClr val="FFFFFF"/>
                  </a:outerShdw>
                </a:effectLst>
                <a:latin typeface="Tahoma" panose="020B0604030504040204" pitchFamily="34" charset="0"/>
              </a:rPr>
              <a:t>Time</a:t>
            </a:r>
          </a:p>
          <a:p>
            <a:pPr algn="ctr" eaLnBrk="1" hangingPunct="1">
              <a:defRPr/>
            </a:pPr>
            <a:r>
              <a:rPr lang="en-US" altLang="en-US" sz="3600" b="1">
                <a:effectLst>
                  <a:outerShdw blurRad="38100" dist="38100" dir="2700000" algn="tl">
                    <a:srgbClr val="FFFFFF"/>
                  </a:outerShdw>
                </a:effectLst>
                <a:latin typeface="Tahoma" panose="020B0604030504040204" pitchFamily="34" charset="0"/>
              </a:rPr>
              <a:t>Schedules</a:t>
            </a:r>
          </a:p>
        </p:txBody>
      </p:sp>
      <p:sp>
        <p:nvSpPr>
          <p:cNvPr id="285701" name="Rectangle 5" descr="Stationery"/>
          <p:cNvSpPr>
            <a:spLocks noChangeArrowheads="1"/>
          </p:cNvSpPr>
          <p:nvPr/>
        </p:nvSpPr>
        <p:spPr bwMode="auto">
          <a:xfrm>
            <a:off x="685800" y="4351338"/>
            <a:ext cx="3657600" cy="1655762"/>
          </a:xfrm>
          <a:prstGeom prst="rect">
            <a:avLst/>
          </a:prstGeom>
          <a:blipFill dpi="0" rotWithShape="0">
            <a:blip r:embed="rId3"/>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defRPr/>
            </a:pPr>
            <a:r>
              <a:rPr lang="en-US" altLang="en-US" sz="3600" b="1">
                <a:effectLst>
                  <a:outerShdw blurRad="38100" dist="38100" dir="2700000" algn="tl">
                    <a:srgbClr val="FFFFFF"/>
                  </a:outerShdw>
                </a:effectLst>
                <a:latin typeface="Tahoma" panose="020B0604030504040204" pitchFamily="34" charset="0"/>
              </a:rPr>
              <a:t>Completed</a:t>
            </a:r>
          </a:p>
          <a:p>
            <a:pPr algn="ctr" eaLnBrk="1" hangingPunct="1">
              <a:defRPr/>
            </a:pPr>
            <a:r>
              <a:rPr lang="en-US" altLang="en-US" sz="3600" b="1">
                <a:effectLst>
                  <a:outerShdw blurRad="38100" dist="38100" dir="2700000" algn="tl">
                    <a:srgbClr val="FFFFFF"/>
                  </a:outerShdw>
                </a:effectLst>
                <a:latin typeface="Tahoma" panose="020B0604030504040204" pitchFamily="34" charset="0"/>
              </a:rPr>
              <a:t>Tasks</a:t>
            </a:r>
          </a:p>
        </p:txBody>
      </p:sp>
      <p:sp>
        <p:nvSpPr>
          <p:cNvPr id="285702" name="Rectangle 6" descr="Stationery"/>
          <p:cNvSpPr>
            <a:spLocks noChangeArrowheads="1"/>
          </p:cNvSpPr>
          <p:nvPr/>
        </p:nvSpPr>
        <p:spPr bwMode="auto">
          <a:xfrm>
            <a:off x="4800600" y="2533650"/>
            <a:ext cx="3657600" cy="1655763"/>
          </a:xfrm>
          <a:prstGeom prst="rect">
            <a:avLst/>
          </a:prstGeom>
          <a:blipFill dpi="0" rotWithShape="0">
            <a:blip r:embed="rId3"/>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defRPr/>
            </a:pPr>
            <a:r>
              <a:rPr lang="en-US" altLang="en-US" sz="3600" b="1">
                <a:effectLst>
                  <a:outerShdw blurRad="38100" dist="38100" dir="2700000" algn="tl">
                    <a:srgbClr val="FFFFFF"/>
                  </a:outerShdw>
                </a:effectLst>
                <a:latin typeface="Tahoma" panose="020B0604030504040204" pitchFamily="34" charset="0"/>
              </a:rPr>
              <a:t>Milestones</a:t>
            </a:r>
          </a:p>
        </p:txBody>
      </p:sp>
      <p:sp>
        <p:nvSpPr>
          <p:cNvPr id="285703" name="Rectangle 7" descr="Stationery"/>
          <p:cNvSpPr>
            <a:spLocks noChangeArrowheads="1"/>
          </p:cNvSpPr>
          <p:nvPr/>
        </p:nvSpPr>
        <p:spPr bwMode="auto">
          <a:xfrm>
            <a:off x="4800600" y="4351338"/>
            <a:ext cx="3657600" cy="1655762"/>
          </a:xfrm>
          <a:prstGeom prst="rect">
            <a:avLst/>
          </a:prstGeom>
          <a:blipFill dpi="0" rotWithShape="0">
            <a:blip r:embed="rId3"/>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defRPr/>
            </a:pPr>
            <a:r>
              <a:rPr lang="en-US" altLang="en-US" sz="3600" b="1">
                <a:effectLst>
                  <a:outerShdw blurRad="38100" dist="38100" dir="2700000" algn="tl">
                    <a:srgbClr val="FFFFFF"/>
                  </a:outerShdw>
                </a:effectLst>
                <a:latin typeface="Tahoma" panose="020B0604030504040204" pitchFamily="34" charset="0"/>
              </a:rPr>
              <a:t>Uncompleted</a:t>
            </a:r>
          </a:p>
          <a:p>
            <a:pPr algn="ctr" eaLnBrk="1" hangingPunct="1">
              <a:defRPr/>
            </a:pPr>
            <a:r>
              <a:rPr lang="en-US" altLang="en-US" sz="3600" b="1">
                <a:effectLst>
                  <a:outerShdw blurRad="38100" dist="38100" dir="2700000" algn="tl">
                    <a:srgbClr val="FFFFFF"/>
                  </a:outerShdw>
                </a:effectLst>
                <a:latin typeface="Tahoma" panose="020B0604030504040204" pitchFamily="34" charset="0"/>
              </a:rPr>
              <a:t>Tasks</a:t>
            </a:r>
          </a:p>
        </p:txBody>
      </p:sp>
    </p:spTree>
  </p:cSld>
  <p:clrMapOvr>
    <a:masterClrMapping/>
  </p:clrMapOvr>
  <p:transition>
    <p:check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39" name="Footer Placeholder 3"/>
          <p:cNvSpPr>
            <a:spLocks noGrp="1"/>
          </p:cNvSpPr>
          <p:nvPr>
            <p:ph type="ftr" sz="quarter" idx="11"/>
          </p:nvPr>
        </p:nvSpPr>
        <p:spPr/>
        <p:txBody>
          <a:bodyPr/>
          <a:lstStyle/>
          <a:p>
            <a:pPr>
              <a:defRPr/>
            </a:pPr>
            <a:r>
              <a:rPr lang="en-US" altLang="en-US"/>
              <a:t>Business Communication Today</a:t>
            </a:r>
          </a:p>
        </p:txBody>
      </p:sp>
      <p:sp>
        <p:nvSpPr>
          <p:cNvPr id="40" name="Slide Number Placeholder 4"/>
          <p:cNvSpPr>
            <a:spLocks noGrp="1"/>
          </p:cNvSpPr>
          <p:nvPr>
            <p:ph type="sldNum" sz="quarter" idx="12"/>
          </p:nvPr>
        </p:nvSpPr>
        <p:spPr/>
        <p:txBody>
          <a:bodyPr/>
          <a:lstStyle/>
          <a:p>
            <a:pPr>
              <a:defRPr/>
            </a:pPr>
            <a:r>
              <a:rPr lang="en-US" altLang="en-US"/>
              <a:t>Chapter 11 - </a:t>
            </a:r>
            <a:fld id="{8014AA50-BDA2-4AB2-8BB5-0B7165618C40}" type="slidenum">
              <a:rPr lang="en-US" altLang="en-US"/>
              <a:pPr>
                <a:defRPr/>
              </a:pPr>
              <a:t>14</a:t>
            </a:fld>
            <a:endParaRPr lang="en-US" altLang="en-US"/>
          </a:p>
        </p:txBody>
      </p:sp>
      <p:sp>
        <p:nvSpPr>
          <p:cNvPr id="262146" name="Rectangle 2"/>
          <p:cNvSpPr>
            <a:spLocks noGrp="1" noChangeArrowheads="1"/>
          </p:cNvSpPr>
          <p:nvPr>
            <p:ph type="title"/>
          </p:nvPr>
        </p:nvSpPr>
        <p:spPr>
          <a:xfrm>
            <a:off x="457200" y="381000"/>
            <a:ext cx="8229600" cy="1447800"/>
          </a:xfrm>
          <a:solidFill>
            <a:schemeClr val="tx1"/>
          </a:solidFill>
          <a:ln>
            <a:solidFill>
              <a:schemeClr val="tx1"/>
            </a:solidFill>
            <a:miter lim="800000"/>
            <a:headEnd/>
            <a:tailEnd/>
          </a:ln>
        </p:spPr>
        <p:txBody>
          <a:bodyPr/>
          <a:lstStyle/>
          <a:p>
            <a:pPr eaLnBrk="1" hangingPunct="1">
              <a:defRPr/>
            </a:pPr>
            <a:r>
              <a:rPr lang="en-US" altLang="en-US" sz="4000" smtClean="0">
                <a:solidFill>
                  <a:schemeClr val="bg1"/>
                </a:solidFill>
                <a:effectLst>
                  <a:outerShdw blurRad="38100" dist="38100" dir="2700000" algn="tl">
                    <a:srgbClr val="808080"/>
                  </a:outerShdw>
                </a:effectLst>
              </a:rPr>
              <a:t>Marketing Research Timeline</a:t>
            </a:r>
          </a:p>
        </p:txBody>
      </p:sp>
      <p:grpSp>
        <p:nvGrpSpPr>
          <p:cNvPr id="29702" name="Group 71"/>
          <p:cNvGrpSpPr>
            <a:grpSpLocks/>
          </p:cNvGrpSpPr>
          <p:nvPr/>
        </p:nvGrpSpPr>
        <p:grpSpPr bwMode="auto">
          <a:xfrm>
            <a:off x="457200" y="1828800"/>
            <a:ext cx="8229600" cy="4343400"/>
            <a:chOff x="288" y="1152"/>
            <a:chExt cx="5184" cy="2688"/>
          </a:xfrm>
        </p:grpSpPr>
        <p:sp>
          <p:nvSpPr>
            <p:cNvPr id="29703" name="Rectangle 37"/>
            <p:cNvSpPr>
              <a:spLocks noChangeArrowheads="1"/>
            </p:cNvSpPr>
            <p:nvPr/>
          </p:nvSpPr>
          <p:spPr bwMode="auto">
            <a:xfrm>
              <a:off x="288" y="1152"/>
              <a:ext cx="5184" cy="26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grpSp>
          <p:nvGrpSpPr>
            <p:cNvPr id="29704" name="Group 70"/>
            <p:cNvGrpSpPr>
              <a:grpSpLocks/>
            </p:cNvGrpSpPr>
            <p:nvPr/>
          </p:nvGrpSpPr>
          <p:grpSpPr bwMode="auto">
            <a:xfrm>
              <a:off x="288" y="1152"/>
              <a:ext cx="5184" cy="2688"/>
              <a:chOff x="288" y="1152"/>
              <a:chExt cx="5184" cy="2688"/>
            </a:xfrm>
          </p:grpSpPr>
          <p:grpSp>
            <p:nvGrpSpPr>
              <p:cNvPr id="29705" name="Group 47"/>
              <p:cNvGrpSpPr>
                <a:grpSpLocks/>
              </p:cNvGrpSpPr>
              <p:nvPr/>
            </p:nvGrpSpPr>
            <p:grpSpPr bwMode="auto">
              <a:xfrm>
                <a:off x="288" y="1152"/>
                <a:ext cx="1296" cy="2688"/>
                <a:chOff x="288" y="1152"/>
                <a:chExt cx="1344" cy="2688"/>
              </a:xfrm>
            </p:grpSpPr>
            <p:sp>
              <p:nvSpPr>
                <p:cNvPr id="29735" name="Rectangle 3"/>
                <p:cNvSpPr>
                  <a:spLocks noChangeArrowheads="1"/>
                </p:cNvSpPr>
                <p:nvPr/>
              </p:nvSpPr>
              <p:spPr bwMode="auto">
                <a:xfrm>
                  <a:off x="288" y="1600"/>
                  <a:ext cx="1344" cy="2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lnSpc>
                      <a:spcPct val="250000"/>
                    </a:lnSpc>
                    <a:spcBef>
                      <a:spcPct val="0"/>
                    </a:spcBef>
                    <a:buFontTx/>
                    <a:buNone/>
                  </a:pPr>
                  <a:r>
                    <a:rPr lang="en-US" altLang="en-US" sz="1800">
                      <a:latin typeface="Arial Narrow" panose="020B0606020202030204" pitchFamily="34" charset="0"/>
                    </a:rPr>
                    <a:t>Primary Research</a:t>
                  </a:r>
                </a:p>
                <a:p>
                  <a:pPr eaLnBrk="1" hangingPunct="1">
                    <a:lnSpc>
                      <a:spcPct val="250000"/>
                    </a:lnSpc>
                    <a:spcBef>
                      <a:spcPct val="0"/>
                    </a:spcBef>
                    <a:buFontTx/>
                    <a:buNone/>
                  </a:pPr>
                  <a:r>
                    <a:rPr lang="en-US" altLang="en-US" sz="1800">
                      <a:latin typeface="Arial Narrow" panose="020B0606020202030204" pitchFamily="34" charset="0"/>
                    </a:rPr>
                    <a:t>Focus Groups</a:t>
                  </a:r>
                </a:p>
                <a:p>
                  <a:pPr eaLnBrk="1" hangingPunct="1">
                    <a:lnSpc>
                      <a:spcPct val="250000"/>
                    </a:lnSpc>
                    <a:spcBef>
                      <a:spcPct val="0"/>
                    </a:spcBef>
                    <a:buFontTx/>
                    <a:buNone/>
                  </a:pPr>
                  <a:r>
                    <a:rPr lang="en-US" altLang="en-US" sz="1800">
                      <a:latin typeface="Arial Narrow" panose="020B0606020202030204" pitchFamily="34" charset="0"/>
                    </a:rPr>
                    <a:t>Interviews</a:t>
                  </a:r>
                </a:p>
                <a:p>
                  <a:pPr eaLnBrk="1" hangingPunct="1">
                    <a:lnSpc>
                      <a:spcPct val="250000"/>
                    </a:lnSpc>
                    <a:spcBef>
                      <a:spcPct val="0"/>
                    </a:spcBef>
                    <a:buFontTx/>
                    <a:buNone/>
                  </a:pPr>
                  <a:r>
                    <a:rPr lang="en-US" altLang="en-US" sz="1800">
                      <a:latin typeface="Arial Narrow" panose="020B0606020202030204" pitchFamily="34" charset="0"/>
                    </a:rPr>
                    <a:t>Secondary Research</a:t>
                  </a:r>
                </a:p>
                <a:p>
                  <a:pPr eaLnBrk="1" hangingPunct="1">
                    <a:lnSpc>
                      <a:spcPct val="250000"/>
                    </a:lnSpc>
                    <a:spcBef>
                      <a:spcPct val="0"/>
                    </a:spcBef>
                    <a:buFontTx/>
                    <a:buNone/>
                  </a:pPr>
                  <a:r>
                    <a:rPr lang="en-US" altLang="en-US" sz="1800">
                      <a:latin typeface="Arial Narrow" panose="020B0606020202030204" pitchFamily="34" charset="0"/>
                    </a:rPr>
                    <a:t>Business Plan</a:t>
                  </a:r>
                </a:p>
              </p:txBody>
            </p:sp>
            <p:sp>
              <p:nvSpPr>
                <p:cNvPr id="29736" name="Rectangle 10"/>
                <p:cNvSpPr>
                  <a:spLocks noChangeArrowheads="1"/>
                </p:cNvSpPr>
                <p:nvPr/>
              </p:nvSpPr>
              <p:spPr bwMode="auto">
                <a:xfrm>
                  <a:off x="288" y="1152"/>
                  <a:ext cx="1344" cy="4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Project Phase</a:t>
                  </a:r>
                </a:p>
              </p:txBody>
            </p:sp>
          </p:grpSp>
          <p:grpSp>
            <p:nvGrpSpPr>
              <p:cNvPr id="29706" name="Group 66"/>
              <p:cNvGrpSpPr>
                <a:grpSpLocks/>
              </p:cNvGrpSpPr>
              <p:nvPr/>
            </p:nvGrpSpPr>
            <p:grpSpPr bwMode="auto">
              <a:xfrm>
                <a:off x="1584" y="1152"/>
                <a:ext cx="2448" cy="2688"/>
                <a:chOff x="1536" y="1152"/>
                <a:chExt cx="2496" cy="2688"/>
              </a:xfrm>
            </p:grpSpPr>
            <p:grpSp>
              <p:nvGrpSpPr>
                <p:cNvPr id="29725" name="Group 48"/>
                <p:cNvGrpSpPr>
                  <a:grpSpLocks/>
                </p:cNvGrpSpPr>
                <p:nvPr/>
              </p:nvGrpSpPr>
              <p:grpSpPr bwMode="auto">
                <a:xfrm>
                  <a:off x="1536" y="1152"/>
                  <a:ext cx="1248" cy="2688"/>
                  <a:chOff x="1632" y="1152"/>
                  <a:chExt cx="1248" cy="2688"/>
                </a:xfrm>
              </p:grpSpPr>
              <p:sp>
                <p:nvSpPr>
                  <p:cNvPr id="29731" name="Rectangle 5"/>
                  <p:cNvSpPr>
                    <a:spLocks noChangeArrowheads="1"/>
                  </p:cNvSpPr>
                  <p:nvPr/>
                </p:nvSpPr>
                <p:spPr bwMode="auto">
                  <a:xfrm>
                    <a:off x="1632" y="1600"/>
                    <a:ext cx="624" cy="2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lnSpc>
                        <a:spcPct val="250000"/>
                      </a:lnSpc>
                      <a:spcBef>
                        <a:spcPct val="0"/>
                      </a:spcBef>
                      <a:buFontTx/>
                      <a:buNone/>
                    </a:pPr>
                    <a:r>
                      <a:rPr lang="en-US" altLang="en-US" sz="1800">
                        <a:latin typeface="Arial Narrow" panose="020B0606020202030204" pitchFamily="34" charset="0"/>
                      </a:rPr>
                      <a:t>8/3/02</a:t>
                    </a:r>
                  </a:p>
                  <a:p>
                    <a:pPr algn="ctr" eaLnBrk="1" hangingPunct="1">
                      <a:lnSpc>
                        <a:spcPct val="250000"/>
                      </a:lnSpc>
                      <a:spcBef>
                        <a:spcPct val="0"/>
                      </a:spcBef>
                      <a:buFontTx/>
                      <a:buNone/>
                    </a:pPr>
                    <a:r>
                      <a:rPr lang="en-US" altLang="en-US" sz="1800">
                        <a:latin typeface="Arial Narrow" panose="020B0606020202030204" pitchFamily="34" charset="0"/>
                      </a:rPr>
                      <a:t>8/10/02</a:t>
                    </a:r>
                  </a:p>
                  <a:p>
                    <a:pPr algn="ctr" eaLnBrk="1" hangingPunct="1">
                      <a:lnSpc>
                        <a:spcPct val="250000"/>
                      </a:lnSpc>
                      <a:spcBef>
                        <a:spcPct val="0"/>
                      </a:spcBef>
                      <a:buFontTx/>
                      <a:buNone/>
                    </a:pPr>
                    <a:r>
                      <a:rPr lang="en-US" altLang="en-US" sz="1800">
                        <a:latin typeface="Arial Narrow" panose="020B0606020202030204" pitchFamily="34" charset="0"/>
                      </a:rPr>
                      <a:t>8/12/02</a:t>
                    </a:r>
                  </a:p>
                  <a:p>
                    <a:pPr algn="ctr" eaLnBrk="1" hangingPunct="1">
                      <a:lnSpc>
                        <a:spcPct val="250000"/>
                      </a:lnSpc>
                      <a:spcBef>
                        <a:spcPct val="0"/>
                      </a:spcBef>
                      <a:buFontTx/>
                      <a:buNone/>
                    </a:pPr>
                    <a:r>
                      <a:rPr lang="en-US" altLang="en-US" sz="1800">
                        <a:latin typeface="Arial Narrow" panose="020B0606020202030204" pitchFamily="34" charset="0"/>
                      </a:rPr>
                      <a:t>8/17/02</a:t>
                    </a:r>
                  </a:p>
                  <a:p>
                    <a:pPr algn="ctr" eaLnBrk="1" hangingPunct="1">
                      <a:lnSpc>
                        <a:spcPct val="250000"/>
                      </a:lnSpc>
                      <a:spcBef>
                        <a:spcPct val="0"/>
                      </a:spcBef>
                      <a:buFontTx/>
                      <a:buNone/>
                    </a:pPr>
                    <a:r>
                      <a:rPr lang="en-US" altLang="en-US" sz="1800">
                        <a:latin typeface="Arial Narrow" panose="020B0606020202030204" pitchFamily="34" charset="0"/>
                      </a:rPr>
                      <a:t>8/22/02</a:t>
                    </a:r>
                  </a:p>
                </p:txBody>
              </p:sp>
              <p:sp>
                <p:nvSpPr>
                  <p:cNvPr id="29732" name="Rectangle 7"/>
                  <p:cNvSpPr>
                    <a:spLocks noChangeArrowheads="1"/>
                  </p:cNvSpPr>
                  <p:nvPr/>
                </p:nvSpPr>
                <p:spPr bwMode="auto">
                  <a:xfrm>
                    <a:off x="2256" y="1600"/>
                    <a:ext cx="624" cy="2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lnSpc>
                        <a:spcPct val="250000"/>
                      </a:lnSpc>
                      <a:spcBef>
                        <a:spcPct val="0"/>
                      </a:spcBef>
                      <a:buFontTx/>
                      <a:buNone/>
                    </a:pPr>
                    <a:r>
                      <a:rPr lang="en-US" altLang="en-US" sz="1800">
                        <a:latin typeface="Arial Narrow" panose="020B0606020202030204" pitchFamily="34" charset="0"/>
                      </a:rPr>
                      <a:t>8/7/02</a:t>
                    </a:r>
                  </a:p>
                  <a:p>
                    <a:pPr algn="ctr" eaLnBrk="1" hangingPunct="1">
                      <a:lnSpc>
                        <a:spcPct val="250000"/>
                      </a:lnSpc>
                      <a:spcBef>
                        <a:spcPct val="0"/>
                      </a:spcBef>
                      <a:buFontTx/>
                      <a:buNone/>
                    </a:pPr>
                    <a:r>
                      <a:rPr lang="en-US" altLang="en-US" sz="1800">
                        <a:latin typeface="Arial Narrow" panose="020B0606020202030204" pitchFamily="34" charset="0"/>
                      </a:rPr>
                      <a:t>8/14/02</a:t>
                    </a:r>
                  </a:p>
                  <a:p>
                    <a:pPr algn="ctr" eaLnBrk="1" hangingPunct="1">
                      <a:lnSpc>
                        <a:spcPct val="250000"/>
                      </a:lnSpc>
                      <a:spcBef>
                        <a:spcPct val="0"/>
                      </a:spcBef>
                      <a:buFontTx/>
                      <a:buNone/>
                    </a:pPr>
                    <a:r>
                      <a:rPr lang="en-US" altLang="en-US" sz="1800">
                        <a:latin typeface="Arial Narrow" panose="020B0606020202030204" pitchFamily="34" charset="0"/>
                      </a:rPr>
                      <a:t>8/16/02</a:t>
                    </a:r>
                  </a:p>
                  <a:p>
                    <a:pPr algn="ctr" eaLnBrk="1" hangingPunct="1">
                      <a:lnSpc>
                        <a:spcPct val="250000"/>
                      </a:lnSpc>
                      <a:spcBef>
                        <a:spcPct val="0"/>
                      </a:spcBef>
                      <a:buFontTx/>
                      <a:buNone/>
                    </a:pPr>
                    <a:r>
                      <a:rPr lang="en-US" altLang="en-US" sz="1800">
                        <a:latin typeface="Arial Narrow" panose="020B0606020202030204" pitchFamily="34" charset="0"/>
                      </a:rPr>
                      <a:t>8/21/02</a:t>
                    </a:r>
                  </a:p>
                  <a:p>
                    <a:pPr algn="ctr" eaLnBrk="1" hangingPunct="1">
                      <a:lnSpc>
                        <a:spcPct val="250000"/>
                      </a:lnSpc>
                      <a:spcBef>
                        <a:spcPct val="0"/>
                      </a:spcBef>
                      <a:buFontTx/>
                      <a:buNone/>
                    </a:pPr>
                    <a:r>
                      <a:rPr lang="en-US" altLang="en-US" sz="1800">
                        <a:latin typeface="Arial Narrow" panose="020B0606020202030204" pitchFamily="34" charset="0"/>
                      </a:rPr>
                      <a:t>9/6/02</a:t>
                    </a:r>
                  </a:p>
                </p:txBody>
              </p:sp>
              <p:sp>
                <p:nvSpPr>
                  <p:cNvPr id="29733" name="Rectangle 12"/>
                  <p:cNvSpPr>
                    <a:spLocks noChangeArrowheads="1"/>
                  </p:cNvSpPr>
                  <p:nvPr/>
                </p:nvSpPr>
                <p:spPr bwMode="auto">
                  <a:xfrm>
                    <a:off x="1632" y="1152"/>
                    <a:ext cx="624" cy="4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Start</a:t>
                    </a:r>
                  </a:p>
                  <a:p>
                    <a:pPr algn="ctr" eaLnBrk="1" hangingPunct="1">
                      <a:spcBef>
                        <a:spcPct val="0"/>
                      </a:spcBef>
                      <a:buFontTx/>
                      <a:buNone/>
                    </a:pPr>
                    <a:r>
                      <a:rPr lang="en-US" altLang="en-US" sz="2000">
                        <a:latin typeface="Arial Narrow" panose="020B0606020202030204" pitchFamily="34" charset="0"/>
                      </a:rPr>
                      <a:t>Date</a:t>
                    </a:r>
                  </a:p>
                </p:txBody>
              </p:sp>
              <p:sp>
                <p:nvSpPr>
                  <p:cNvPr id="29734" name="Rectangle 14"/>
                  <p:cNvSpPr>
                    <a:spLocks noChangeArrowheads="1"/>
                  </p:cNvSpPr>
                  <p:nvPr/>
                </p:nvSpPr>
                <p:spPr bwMode="auto">
                  <a:xfrm>
                    <a:off x="2256" y="1152"/>
                    <a:ext cx="624" cy="4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End</a:t>
                    </a:r>
                  </a:p>
                  <a:p>
                    <a:pPr algn="ctr" eaLnBrk="1" hangingPunct="1">
                      <a:spcBef>
                        <a:spcPct val="0"/>
                      </a:spcBef>
                      <a:buFontTx/>
                      <a:buNone/>
                    </a:pPr>
                    <a:r>
                      <a:rPr lang="en-US" altLang="en-US" sz="2000">
                        <a:latin typeface="Arial Narrow" panose="020B0606020202030204" pitchFamily="34" charset="0"/>
                      </a:rPr>
                      <a:t>Date</a:t>
                    </a:r>
                  </a:p>
                </p:txBody>
              </p:sp>
            </p:grpSp>
            <p:grpSp>
              <p:nvGrpSpPr>
                <p:cNvPr id="29726" name="Group 49"/>
                <p:cNvGrpSpPr>
                  <a:grpSpLocks/>
                </p:cNvGrpSpPr>
                <p:nvPr/>
              </p:nvGrpSpPr>
              <p:grpSpPr bwMode="auto">
                <a:xfrm>
                  <a:off x="2784" y="1152"/>
                  <a:ext cx="1248" cy="2688"/>
                  <a:chOff x="2880" y="1152"/>
                  <a:chExt cx="1248" cy="2688"/>
                </a:xfrm>
              </p:grpSpPr>
              <p:sp>
                <p:nvSpPr>
                  <p:cNvPr id="29727" name="Rectangle 8"/>
                  <p:cNvSpPr>
                    <a:spLocks noChangeArrowheads="1"/>
                  </p:cNvSpPr>
                  <p:nvPr/>
                </p:nvSpPr>
                <p:spPr bwMode="auto">
                  <a:xfrm>
                    <a:off x="2880" y="1600"/>
                    <a:ext cx="624" cy="2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lnSpc>
                        <a:spcPct val="250000"/>
                      </a:lnSpc>
                      <a:spcBef>
                        <a:spcPct val="0"/>
                      </a:spcBef>
                      <a:buFontTx/>
                      <a:buNone/>
                    </a:pPr>
                    <a:r>
                      <a:rPr lang="en-US" altLang="en-US" sz="1800">
                        <a:latin typeface="Arial Narrow" panose="020B0606020202030204" pitchFamily="34" charset="0"/>
                      </a:rPr>
                      <a:t>5d</a:t>
                    </a:r>
                  </a:p>
                  <a:p>
                    <a:pPr algn="ctr" eaLnBrk="1" hangingPunct="1">
                      <a:lnSpc>
                        <a:spcPct val="250000"/>
                      </a:lnSpc>
                      <a:spcBef>
                        <a:spcPct val="0"/>
                      </a:spcBef>
                      <a:buFontTx/>
                      <a:buNone/>
                    </a:pPr>
                    <a:r>
                      <a:rPr lang="en-US" altLang="en-US" sz="1800">
                        <a:latin typeface="Arial Narrow" panose="020B0606020202030204" pitchFamily="34" charset="0"/>
                      </a:rPr>
                      <a:t>5d</a:t>
                    </a:r>
                  </a:p>
                  <a:p>
                    <a:pPr algn="ctr" eaLnBrk="1" hangingPunct="1">
                      <a:lnSpc>
                        <a:spcPct val="250000"/>
                      </a:lnSpc>
                      <a:spcBef>
                        <a:spcPct val="0"/>
                      </a:spcBef>
                      <a:buFontTx/>
                      <a:buNone/>
                    </a:pPr>
                    <a:r>
                      <a:rPr lang="en-US" altLang="en-US" sz="1800">
                        <a:latin typeface="Arial Narrow" panose="020B0606020202030204" pitchFamily="34" charset="0"/>
                      </a:rPr>
                      <a:t>5d</a:t>
                    </a:r>
                  </a:p>
                  <a:p>
                    <a:pPr algn="ctr" eaLnBrk="1" hangingPunct="1">
                      <a:lnSpc>
                        <a:spcPct val="250000"/>
                      </a:lnSpc>
                      <a:spcBef>
                        <a:spcPct val="0"/>
                      </a:spcBef>
                      <a:buFontTx/>
                      <a:buNone/>
                    </a:pPr>
                    <a:r>
                      <a:rPr lang="en-US" altLang="en-US" sz="1800">
                        <a:latin typeface="Arial Narrow" panose="020B0606020202030204" pitchFamily="34" charset="0"/>
                      </a:rPr>
                      <a:t>5d</a:t>
                    </a:r>
                  </a:p>
                  <a:p>
                    <a:pPr algn="ctr" eaLnBrk="1" hangingPunct="1">
                      <a:lnSpc>
                        <a:spcPct val="250000"/>
                      </a:lnSpc>
                      <a:spcBef>
                        <a:spcPct val="0"/>
                      </a:spcBef>
                      <a:buFontTx/>
                      <a:buNone/>
                    </a:pPr>
                    <a:r>
                      <a:rPr lang="en-US" altLang="en-US" sz="1800">
                        <a:latin typeface="Arial Narrow" panose="020B0606020202030204" pitchFamily="34" charset="0"/>
                      </a:rPr>
                      <a:t>15d</a:t>
                    </a:r>
                  </a:p>
                </p:txBody>
              </p:sp>
              <p:sp>
                <p:nvSpPr>
                  <p:cNvPr id="29728" name="Rectangle 9"/>
                  <p:cNvSpPr>
                    <a:spLocks noChangeArrowheads="1"/>
                  </p:cNvSpPr>
                  <p:nvPr/>
                </p:nvSpPr>
                <p:spPr bwMode="auto">
                  <a:xfrm>
                    <a:off x="3504" y="1600"/>
                    <a:ext cx="624" cy="2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lnSpc>
                        <a:spcPct val="250000"/>
                      </a:lnSpc>
                      <a:spcBef>
                        <a:spcPct val="0"/>
                      </a:spcBef>
                      <a:buFontTx/>
                      <a:buNone/>
                    </a:pPr>
                    <a:r>
                      <a:rPr lang="en-US" altLang="en-US" sz="1800">
                        <a:latin typeface="Arial Narrow" panose="020B0606020202030204" pitchFamily="34" charset="0"/>
                      </a:rPr>
                      <a:t>100%</a:t>
                    </a:r>
                  </a:p>
                  <a:p>
                    <a:pPr algn="ctr" eaLnBrk="1" hangingPunct="1">
                      <a:lnSpc>
                        <a:spcPct val="250000"/>
                      </a:lnSpc>
                      <a:spcBef>
                        <a:spcPct val="0"/>
                      </a:spcBef>
                      <a:buFontTx/>
                      <a:buNone/>
                    </a:pPr>
                    <a:r>
                      <a:rPr lang="en-US" altLang="en-US" sz="1800">
                        <a:latin typeface="Arial Narrow" panose="020B0606020202030204" pitchFamily="34" charset="0"/>
                      </a:rPr>
                      <a:t>100%</a:t>
                    </a:r>
                  </a:p>
                  <a:p>
                    <a:pPr algn="ctr" eaLnBrk="1" hangingPunct="1">
                      <a:lnSpc>
                        <a:spcPct val="250000"/>
                      </a:lnSpc>
                      <a:spcBef>
                        <a:spcPct val="0"/>
                      </a:spcBef>
                      <a:buFontTx/>
                      <a:buNone/>
                    </a:pPr>
                    <a:r>
                      <a:rPr lang="en-US" altLang="en-US" sz="1800">
                        <a:latin typeface="Arial Narrow" panose="020B0606020202030204" pitchFamily="34" charset="0"/>
                      </a:rPr>
                      <a:t>100%</a:t>
                    </a:r>
                  </a:p>
                  <a:p>
                    <a:pPr algn="ctr" eaLnBrk="1" hangingPunct="1">
                      <a:lnSpc>
                        <a:spcPct val="250000"/>
                      </a:lnSpc>
                      <a:spcBef>
                        <a:spcPct val="0"/>
                      </a:spcBef>
                      <a:buFontTx/>
                      <a:buNone/>
                    </a:pPr>
                    <a:r>
                      <a:rPr lang="en-US" altLang="en-US" sz="1800">
                        <a:latin typeface="Arial Narrow" panose="020B0606020202030204" pitchFamily="34" charset="0"/>
                      </a:rPr>
                      <a:t>0.00%</a:t>
                    </a:r>
                  </a:p>
                  <a:p>
                    <a:pPr algn="ctr" eaLnBrk="1" hangingPunct="1">
                      <a:lnSpc>
                        <a:spcPct val="250000"/>
                      </a:lnSpc>
                      <a:spcBef>
                        <a:spcPct val="0"/>
                      </a:spcBef>
                      <a:buFontTx/>
                      <a:buNone/>
                    </a:pPr>
                    <a:r>
                      <a:rPr lang="en-US" altLang="en-US" sz="1800">
                        <a:latin typeface="Arial Narrow" panose="020B0606020202030204" pitchFamily="34" charset="0"/>
                      </a:rPr>
                      <a:t>0.00%</a:t>
                    </a:r>
                  </a:p>
                </p:txBody>
              </p:sp>
              <p:sp>
                <p:nvSpPr>
                  <p:cNvPr id="29729" name="Rectangle 15"/>
                  <p:cNvSpPr>
                    <a:spLocks noChangeArrowheads="1"/>
                  </p:cNvSpPr>
                  <p:nvPr/>
                </p:nvSpPr>
                <p:spPr bwMode="auto">
                  <a:xfrm>
                    <a:off x="2880" y="1152"/>
                    <a:ext cx="624" cy="4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Duration</a:t>
                    </a:r>
                  </a:p>
                </p:txBody>
              </p:sp>
              <p:sp>
                <p:nvSpPr>
                  <p:cNvPr id="29730" name="Rectangle 16"/>
                  <p:cNvSpPr>
                    <a:spLocks noChangeArrowheads="1"/>
                  </p:cNvSpPr>
                  <p:nvPr/>
                </p:nvSpPr>
                <p:spPr bwMode="auto">
                  <a:xfrm>
                    <a:off x="3504" y="1152"/>
                    <a:ext cx="624" cy="4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Percent</a:t>
                    </a:r>
                  </a:p>
                  <a:p>
                    <a:pPr algn="ctr" eaLnBrk="1" hangingPunct="1">
                      <a:spcBef>
                        <a:spcPct val="0"/>
                      </a:spcBef>
                      <a:buFontTx/>
                      <a:buNone/>
                    </a:pPr>
                    <a:r>
                      <a:rPr lang="en-US" altLang="en-US" sz="2000">
                        <a:latin typeface="Arial Narrow" panose="020B0606020202030204" pitchFamily="34" charset="0"/>
                      </a:rPr>
                      <a:t>Done</a:t>
                    </a:r>
                  </a:p>
                </p:txBody>
              </p:sp>
            </p:grpSp>
          </p:grpSp>
          <p:grpSp>
            <p:nvGrpSpPr>
              <p:cNvPr id="29707" name="Group 61"/>
              <p:cNvGrpSpPr>
                <a:grpSpLocks/>
              </p:cNvGrpSpPr>
              <p:nvPr/>
            </p:nvGrpSpPr>
            <p:grpSpPr bwMode="auto">
              <a:xfrm>
                <a:off x="4032" y="1152"/>
                <a:ext cx="1440" cy="448"/>
                <a:chOff x="4128" y="1152"/>
                <a:chExt cx="1344" cy="448"/>
              </a:xfrm>
            </p:grpSpPr>
            <p:sp>
              <p:nvSpPr>
                <p:cNvPr id="29723" name="Rectangle 17"/>
                <p:cNvSpPr>
                  <a:spLocks noChangeArrowheads="1"/>
                </p:cNvSpPr>
                <p:nvPr/>
              </p:nvSpPr>
              <p:spPr bwMode="auto">
                <a:xfrm>
                  <a:off x="4128" y="1152"/>
                  <a:ext cx="672" cy="4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June</a:t>
                  </a:r>
                </a:p>
              </p:txBody>
            </p:sp>
            <p:sp>
              <p:nvSpPr>
                <p:cNvPr id="29724" name="Rectangle 18"/>
                <p:cNvSpPr>
                  <a:spLocks noChangeArrowheads="1"/>
                </p:cNvSpPr>
                <p:nvPr/>
              </p:nvSpPr>
              <p:spPr bwMode="auto">
                <a:xfrm>
                  <a:off x="4800" y="1152"/>
                  <a:ext cx="672" cy="4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July</a:t>
                  </a:r>
                </a:p>
              </p:txBody>
            </p:sp>
          </p:grpSp>
          <p:sp>
            <p:nvSpPr>
              <p:cNvPr id="29708" name="Rectangle 31"/>
              <p:cNvSpPr>
                <a:spLocks noChangeArrowheads="1"/>
              </p:cNvSpPr>
              <p:nvPr/>
            </p:nvSpPr>
            <p:spPr bwMode="auto">
              <a:xfrm>
                <a:off x="4656" y="3552"/>
                <a:ext cx="432" cy="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grpSp>
            <p:nvGrpSpPr>
              <p:cNvPr id="29709" name="Group 43"/>
              <p:cNvGrpSpPr>
                <a:grpSpLocks/>
              </p:cNvGrpSpPr>
              <p:nvPr/>
            </p:nvGrpSpPr>
            <p:grpSpPr bwMode="auto">
              <a:xfrm>
                <a:off x="4080" y="1815"/>
                <a:ext cx="144" cy="249"/>
                <a:chOff x="4176" y="1749"/>
                <a:chExt cx="192" cy="249"/>
              </a:xfrm>
            </p:grpSpPr>
            <p:sp>
              <p:nvSpPr>
                <p:cNvPr id="29721" name="Rectangle 26"/>
                <p:cNvSpPr>
                  <a:spLocks noChangeArrowheads="1"/>
                </p:cNvSpPr>
                <p:nvPr/>
              </p:nvSpPr>
              <p:spPr bwMode="auto">
                <a:xfrm>
                  <a:off x="4176" y="1749"/>
                  <a:ext cx="192" cy="2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9722" name="Rectangle 33"/>
                <p:cNvSpPr>
                  <a:spLocks noChangeArrowheads="1"/>
                </p:cNvSpPr>
                <p:nvPr/>
              </p:nvSpPr>
              <p:spPr bwMode="auto">
                <a:xfrm>
                  <a:off x="4176" y="1799"/>
                  <a:ext cx="192" cy="1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grpSp>
          <p:grpSp>
            <p:nvGrpSpPr>
              <p:cNvPr id="29710" name="Group 51"/>
              <p:cNvGrpSpPr>
                <a:grpSpLocks/>
              </p:cNvGrpSpPr>
              <p:nvPr/>
            </p:nvGrpSpPr>
            <p:grpSpPr bwMode="auto">
              <a:xfrm>
                <a:off x="4224" y="2256"/>
                <a:ext cx="144" cy="249"/>
                <a:chOff x="4176" y="1749"/>
                <a:chExt cx="192" cy="249"/>
              </a:xfrm>
            </p:grpSpPr>
            <p:sp>
              <p:nvSpPr>
                <p:cNvPr id="29719" name="Rectangle 52"/>
                <p:cNvSpPr>
                  <a:spLocks noChangeArrowheads="1"/>
                </p:cNvSpPr>
                <p:nvPr/>
              </p:nvSpPr>
              <p:spPr bwMode="auto">
                <a:xfrm>
                  <a:off x="4176" y="1749"/>
                  <a:ext cx="192" cy="2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9720" name="Rectangle 53"/>
                <p:cNvSpPr>
                  <a:spLocks noChangeArrowheads="1"/>
                </p:cNvSpPr>
                <p:nvPr/>
              </p:nvSpPr>
              <p:spPr bwMode="auto">
                <a:xfrm>
                  <a:off x="4176" y="1799"/>
                  <a:ext cx="192" cy="1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grpSp>
          <p:grpSp>
            <p:nvGrpSpPr>
              <p:cNvPr id="29711" name="Group 54"/>
              <p:cNvGrpSpPr>
                <a:grpSpLocks/>
              </p:cNvGrpSpPr>
              <p:nvPr/>
            </p:nvGrpSpPr>
            <p:grpSpPr bwMode="auto">
              <a:xfrm>
                <a:off x="4368" y="2645"/>
                <a:ext cx="144" cy="249"/>
                <a:chOff x="4176" y="1749"/>
                <a:chExt cx="192" cy="249"/>
              </a:xfrm>
            </p:grpSpPr>
            <p:sp>
              <p:nvSpPr>
                <p:cNvPr id="29717" name="Rectangle 55"/>
                <p:cNvSpPr>
                  <a:spLocks noChangeArrowheads="1"/>
                </p:cNvSpPr>
                <p:nvPr/>
              </p:nvSpPr>
              <p:spPr bwMode="auto">
                <a:xfrm>
                  <a:off x="4176" y="1749"/>
                  <a:ext cx="192" cy="2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9718" name="Rectangle 56"/>
                <p:cNvSpPr>
                  <a:spLocks noChangeArrowheads="1"/>
                </p:cNvSpPr>
                <p:nvPr/>
              </p:nvSpPr>
              <p:spPr bwMode="auto">
                <a:xfrm>
                  <a:off x="4176" y="1799"/>
                  <a:ext cx="192" cy="1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grpSp>
          <p:sp>
            <p:nvSpPr>
              <p:cNvPr id="29712" name="Rectangle 58"/>
              <p:cNvSpPr>
                <a:spLocks noChangeArrowheads="1"/>
              </p:cNvSpPr>
              <p:nvPr/>
            </p:nvSpPr>
            <p:spPr bwMode="auto">
              <a:xfrm>
                <a:off x="4512" y="3093"/>
                <a:ext cx="144" cy="2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cxnSp>
            <p:nvCxnSpPr>
              <p:cNvPr id="29713" name="AutoShape 62"/>
              <p:cNvCxnSpPr>
                <a:cxnSpLocks noChangeShapeType="1"/>
                <a:stCxn id="29722" idx="3"/>
                <a:endCxn id="29720" idx="1"/>
              </p:cNvCxnSpPr>
              <p:nvPr/>
            </p:nvCxnSpPr>
            <p:spPr bwMode="auto">
              <a:xfrm>
                <a:off x="4224" y="1940"/>
                <a:ext cx="1" cy="441"/>
              </a:xfrm>
              <a:prstGeom prst="bentConnector5">
                <a:avLst>
                  <a:gd name="adj1" fmla="val 14400000"/>
                  <a:gd name="adj2" fmla="val 49889"/>
                  <a:gd name="adj3"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4" name="AutoShape 63"/>
              <p:cNvCxnSpPr>
                <a:cxnSpLocks noChangeShapeType="1"/>
                <a:stCxn id="29720" idx="3"/>
                <a:endCxn id="29718" idx="1"/>
              </p:cNvCxnSpPr>
              <p:nvPr/>
            </p:nvCxnSpPr>
            <p:spPr bwMode="auto">
              <a:xfrm>
                <a:off x="4368" y="2381"/>
                <a:ext cx="1" cy="389"/>
              </a:xfrm>
              <a:prstGeom prst="bentConnector5">
                <a:avLst>
                  <a:gd name="adj1" fmla="val 14400000"/>
                  <a:gd name="adj2" fmla="val 49870"/>
                  <a:gd name="adj3"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5" name="AutoShape 64"/>
              <p:cNvCxnSpPr>
                <a:cxnSpLocks noChangeShapeType="1"/>
                <a:stCxn id="29718" idx="3"/>
                <a:endCxn id="29712" idx="1"/>
              </p:cNvCxnSpPr>
              <p:nvPr/>
            </p:nvCxnSpPr>
            <p:spPr bwMode="auto">
              <a:xfrm>
                <a:off x="4512" y="2770"/>
                <a:ext cx="1" cy="448"/>
              </a:xfrm>
              <a:prstGeom prst="bentConnector5">
                <a:avLst>
                  <a:gd name="adj1" fmla="val 14400000"/>
                  <a:gd name="adj2" fmla="val 44194"/>
                  <a:gd name="adj3"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6" name="AutoShape 65"/>
              <p:cNvCxnSpPr>
                <a:cxnSpLocks noChangeShapeType="1"/>
                <a:stCxn id="29712" idx="3"/>
                <a:endCxn id="29708" idx="1"/>
              </p:cNvCxnSpPr>
              <p:nvPr/>
            </p:nvCxnSpPr>
            <p:spPr bwMode="auto">
              <a:xfrm>
                <a:off x="4656" y="3218"/>
                <a:ext cx="1" cy="453"/>
              </a:xfrm>
              <a:prstGeom prst="bentConnector5">
                <a:avLst>
                  <a:gd name="adj1" fmla="val 14400000"/>
                  <a:gd name="adj2" fmla="val 50551"/>
                  <a:gd name="adj3"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60" name="Footer Placeholder 3"/>
          <p:cNvSpPr>
            <a:spLocks noGrp="1"/>
          </p:cNvSpPr>
          <p:nvPr>
            <p:ph type="ftr" sz="quarter" idx="11"/>
          </p:nvPr>
        </p:nvSpPr>
        <p:spPr/>
        <p:txBody>
          <a:bodyPr/>
          <a:lstStyle/>
          <a:p>
            <a:pPr>
              <a:defRPr/>
            </a:pPr>
            <a:r>
              <a:rPr lang="en-US" altLang="en-US"/>
              <a:t>Business Communication Today</a:t>
            </a:r>
          </a:p>
        </p:txBody>
      </p:sp>
      <p:sp>
        <p:nvSpPr>
          <p:cNvPr id="61" name="Slide Number Placeholder 4"/>
          <p:cNvSpPr>
            <a:spLocks noGrp="1"/>
          </p:cNvSpPr>
          <p:nvPr>
            <p:ph type="sldNum" sz="quarter" idx="12"/>
          </p:nvPr>
        </p:nvSpPr>
        <p:spPr/>
        <p:txBody>
          <a:bodyPr/>
          <a:lstStyle/>
          <a:p>
            <a:pPr>
              <a:defRPr/>
            </a:pPr>
            <a:r>
              <a:rPr lang="en-US" altLang="en-US"/>
              <a:t>Chapter 11 - </a:t>
            </a:r>
            <a:fld id="{472F0041-9C07-4A67-B49F-D4150FA20220}" type="slidenum">
              <a:rPr lang="en-US" altLang="en-US"/>
              <a:pPr>
                <a:defRPr/>
              </a:pPr>
              <a:t>15</a:t>
            </a:fld>
            <a:endParaRPr lang="en-US" altLang="en-US"/>
          </a:p>
        </p:txBody>
      </p:sp>
      <p:sp>
        <p:nvSpPr>
          <p:cNvPr id="31749" name="Rectangle 63"/>
          <p:cNvSpPr>
            <a:spLocks noChangeArrowheads="1"/>
          </p:cNvSpPr>
          <p:nvPr/>
        </p:nvSpPr>
        <p:spPr bwMode="auto">
          <a:xfrm>
            <a:off x="4572000" y="1828800"/>
            <a:ext cx="4114800" cy="43434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44386" name="Rectangle 2"/>
          <p:cNvSpPr>
            <a:spLocks noGrp="1" noChangeArrowheads="1"/>
          </p:cNvSpPr>
          <p:nvPr>
            <p:ph type="title"/>
          </p:nvPr>
        </p:nvSpPr>
        <p:spPr>
          <a:xfrm>
            <a:off x="457200" y="381000"/>
            <a:ext cx="8229600" cy="1447800"/>
          </a:xfrm>
          <a:solidFill>
            <a:srgbClr val="0000FF"/>
          </a:solidFill>
          <a:ln>
            <a:solidFill>
              <a:schemeClr val="tx1"/>
            </a:solidFill>
            <a:miter lim="800000"/>
            <a:headEnd/>
            <a:tailEnd/>
          </a:ln>
        </p:spPr>
        <p:txBody>
          <a:bodyPr/>
          <a:lstStyle/>
          <a:p>
            <a:pPr eaLnBrk="1" hangingPunct="1">
              <a:defRPr/>
            </a:pPr>
            <a:r>
              <a:rPr lang="en-US" altLang="en-US" sz="5400" smtClean="0">
                <a:solidFill>
                  <a:schemeClr val="bg1"/>
                </a:solidFill>
                <a:effectLst>
                  <a:outerShdw blurRad="38100" dist="38100" dir="2700000" algn="tl">
                    <a:srgbClr val="000000"/>
                  </a:outerShdw>
                </a:effectLst>
              </a:rPr>
              <a:t>Using Pie Charts</a:t>
            </a:r>
          </a:p>
        </p:txBody>
      </p:sp>
      <p:grpSp>
        <p:nvGrpSpPr>
          <p:cNvPr id="31751" name="Group 62"/>
          <p:cNvGrpSpPr>
            <a:grpSpLocks/>
          </p:cNvGrpSpPr>
          <p:nvPr/>
        </p:nvGrpSpPr>
        <p:grpSpPr bwMode="auto">
          <a:xfrm>
            <a:off x="4876800" y="2108200"/>
            <a:ext cx="3552825" cy="3987800"/>
            <a:chOff x="3072" y="1328"/>
            <a:chExt cx="2238" cy="2512"/>
          </a:xfrm>
        </p:grpSpPr>
        <p:sp>
          <p:nvSpPr>
            <p:cNvPr id="31757" name="Freeform 7"/>
            <p:cNvSpPr>
              <a:spLocks/>
            </p:cNvSpPr>
            <p:nvPr/>
          </p:nvSpPr>
          <p:spPr bwMode="auto">
            <a:xfrm>
              <a:off x="3463" y="1358"/>
              <a:ext cx="1608" cy="2209"/>
            </a:xfrm>
            <a:custGeom>
              <a:avLst/>
              <a:gdLst>
                <a:gd name="T0" fmla="*/ 118 w 2804"/>
                <a:gd name="T1" fmla="*/ 325 h 3786"/>
                <a:gd name="T2" fmla="*/ 107 w 2804"/>
                <a:gd name="T3" fmla="*/ 492 h 3786"/>
                <a:gd name="T4" fmla="*/ 122 w 2804"/>
                <a:gd name="T5" fmla="*/ 642 h 3786"/>
                <a:gd name="T6" fmla="*/ 161 w 2804"/>
                <a:gd name="T7" fmla="*/ 845 h 3786"/>
                <a:gd name="T8" fmla="*/ 141 w 2804"/>
                <a:gd name="T9" fmla="*/ 1082 h 3786"/>
                <a:gd name="T10" fmla="*/ 96 w 2804"/>
                <a:gd name="T11" fmla="*/ 1210 h 3786"/>
                <a:gd name="T12" fmla="*/ 161 w 2804"/>
                <a:gd name="T13" fmla="*/ 1233 h 3786"/>
                <a:gd name="T14" fmla="*/ 368 w 2804"/>
                <a:gd name="T15" fmla="*/ 1233 h 3786"/>
                <a:gd name="T16" fmla="*/ 769 w 2804"/>
                <a:gd name="T17" fmla="*/ 1277 h 3786"/>
                <a:gd name="T18" fmla="*/ 922 w 2804"/>
                <a:gd name="T19" fmla="*/ 1289 h 3786"/>
                <a:gd name="T20" fmla="*/ 903 w 2804"/>
                <a:gd name="T21" fmla="*/ 1205 h 3786"/>
                <a:gd name="T22" fmla="*/ 895 w 2804"/>
                <a:gd name="T23" fmla="*/ 1051 h 3786"/>
                <a:gd name="T24" fmla="*/ 911 w 2804"/>
                <a:gd name="T25" fmla="*/ 861 h 3786"/>
                <a:gd name="T26" fmla="*/ 903 w 2804"/>
                <a:gd name="T27" fmla="*/ 670 h 3786"/>
                <a:gd name="T28" fmla="*/ 880 w 2804"/>
                <a:gd name="T29" fmla="*/ 496 h 3786"/>
                <a:gd name="T30" fmla="*/ 872 w 2804"/>
                <a:gd name="T31" fmla="*/ 385 h 3786"/>
                <a:gd name="T32" fmla="*/ 903 w 2804"/>
                <a:gd name="T33" fmla="*/ 162 h 3786"/>
                <a:gd name="T34" fmla="*/ 911 w 2804"/>
                <a:gd name="T35" fmla="*/ 0 h 3786"/>
                <a:gd name="T36" fmla="*/ 815 w 2804"/>
                <a:gd name="T37" fmla="*/ 12 h 3786"/>
                <a:gd name="T38" fmla="*/ 658 w 2804"/>
                <a:gd name="T39" fmla="*/ 64 h 3786"/>
                <a:gd name="T40" fmla="*/ 489 w 2804"/>
                <a:gd name="T41" fmla="*/ 103 h 3786"/>
                <a:gd name="T42" fmla="*/ 294 w 2804"/>
                <a:gd name="T43" fmla="*/ 111 h 3786"/>
                <a:gd name="T44" fmla="*/ 138 w 2804"/>
                <a:gd name="T45" fmla="*/ 107 h 3786"/>
                <a:gd name="T46" fmla="*/ 69 w 2804"/>
                <a:gd name="T47" fmla="*/ 115 h 3786"/>
                <a:gd name="T48" fmla="*/ 19 w 2804"/>
                <a:gd name="T49" fmla="*/ 155 h 3786"/>
                <a:gd name="T50" fmla="*/ 0 w 2804"/>
                <a:gd name="T51" fmla="*/ 202 h 3786"/>
                <a:gd name="T52" fmla="*/ 3 w 2804"/>
                <a:gd name="T53" fmla="*/ 250 h 3786"/>
                <a:gd name="T54" fmla="*/ 38 w 2804"/>
                <a:gd name="T55" fmla="*/ 302 h 3786"/>
                <a:gd name="T56" fmla="*/ 96 w 2804"/>
                <a:gd name="T57" fmla="*/ 329 h 3786"/>
                <a:gd name="T58" fmla="*/ 118 w 2804"/>
                <a:gd name="T59" fmla="*/ 325 h 3786"/>
                <a:gd name="T60" fmla="*/ 118 w 2804"/>
                <a:gd name="T61" fmla="*/ 325 h 378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804" h="3786">
                  <a:moveTo>
                    <a:pt x="359" y="954"/>
                  </a:moveTo>
                  <a:lnTo>
                    <a:pt x="325" y="1445"/>
                  </a:lnTo>
                  <a:lnTo>
                    <a:pt x="372" y="1887"/>
                  </a:lnTo>
                  <a:lnTo>
                    <a:pt x="488" y="2481"/>
                  </a:lnTo>
                  <a:lnTo>
                    <a:pt x="429" y="3180"/>
                  </a:lnTo>
                  <a:lnTo>
                    <a:pt x="291" y="3553"/>
                  </a:lnTo>
                  <a:lnTo>
                    <a:pt x="488" y="3623"/>
                  </a:lnTo>
                  <a:lnTo>
                    <a:pt x="1118" y="3623"/>
                  </a:lnTo>
                  <a:lnTo>
                    <a:pt x="2338" y="3752"/>
                  </a:lnTo>
                  <a:lnTo>
                    <a:pt x="2804" y="3786"/>
                  </a:lnTo>
                  <a:lnTo>
                    <a:pt x="2747" y="3541"/>
                  </a:lnTo>
                  <a:lnTo>
                    <a:pt x="2722" y="3087"/>
                  </a:lnTo>
                  <a:lnTo>
                    <a:pt x="2769" y="2528"/>
                  </a:lnTo>
                  <a:lnTo>
                    <a:pt x="2747" y="1969"/>
                  </a:lnTo>
                  <a:lnTo>
                    <a:pt x="2676" y="1456"/>
                  </a:lnTo>
                  <a:lnTo>
                    <a:pt x="2653" y="1129"/>
                  </a:lnTo>
                  <a:lnTo>
                    <a:pt x="2747" y="477"/>
                  </a:lnTo>
                  <a:lnTo>
                    <a:pt x="2769" y="0"/>
                  </a:lnTo>
                  <a:lnTo>
                    <a:pt x="2479" y="34"/>
                  </a:lnTo>
                  <a:lnTo>
                    <a:pt x="2001" y="186"/>
                  </a:lnTo>
                  <a:lnTo>
                    <a:pt x="1488" y="302"/>
                  </a:lnTo>
                  <a:lnTo>
                    <a:pt x="895" y="325"/>
                  </a:lnTo>
                  <a:lnTo>
                    <a:pt x="418" y="314"/>
                  </a:lnTo>
                  <a:lnTo>
                    <a:pt x="209" y="338"/>
                  </a:lnTo>
                  <a:lnTo>
                    <a:pt x="57" y="454"/>
                  </a:lnTo>
                  <a:lnTo>
                    <a:pt x="0" y="595"/>
                  </a:lnTo>
                  <a:lnTo>
                    <a:pt x="11" y="734"/>
                  </a:lnTo>
                  <a:lnTo>
                    <a:pt x="116" y="886"/>
                  </a:lnTo>
                  <a:lnTo>
                    <a:pt x="291" y="967"/>
                  </a:lnTo>
                  <a:lnTo>
                    <a:pt x="359" y="954"/>
                  </a:lnTo>
                  <a:close/>
                </a:path>
              </a:pathLst>
            </a:custGeom>
            <a:solidFill>
              <a:srgbClr val="FFFA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8" name="Freeform 8"/>
            <p:cNvSpPr>
              <a:spLocks/>
            </p:cNvSpPr>
            <p:nvPr/>
          </p:nvSpPr>
          <p:spPr bwMode="auto">
            <a:xfrm>
              <a:off x="3303" y="2508"/>
              <a:ext cx="167" cy="121"/>
            </a:xfrm>
            <a:custGeom>
              <a:avLst/>
              <a:gdLst>
                <a:gd name="T0" fmla="*/ 0 w 291"/>
                <a:gd name="T1" fmla="*/ 70 h 209"/>
                <a:gd name="T2" fmla="*/ 42 w 291"/>
                <a:gd name="T3" fmla="*/ 70 h 209"/>
                <a:gd name="T4" fmla="*/ 49 w 291"/>
                <a:gd name="T5" fmla="*/ 39 h 209"/>
                <a:gd name="T6" fmla="*/ 96 w 291"/>
                <a:gd name="T7" fmla="*/ 19 h 209"/>
                <a:gd name="T8" fmla="*/ 88 w 291"/>
                <a:gd name="T9" fmla="*/ 4 h 209"/>
                <a:gd name="T10" fmla="*/ 65 w 291"/>
                <a:gd name="T11" fmla="*/ 8 h 209"/>
                <a:gd name="T12" fmla="*/ 42 w 291"/>
                <a:gd name="T13" fmla="*/ 0 h 209"/>
                <a:gd name="T14" fmla="*/ 0 w 291"/>
                <a:gd name="T15" fmla="*/ 24 h 209"/>
                <a:gd name="T16" fmla="*/ 0 w 291"/>
                <a:gd name="T17" fmla="*/ 70 h 209"/>
                <a:gd name="T18" fmla="*/ 0 w 291"/>
                <a:gd name="T19" fmla="*/ 70 h 20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1" h="209">
                  <a:moveTo>
                    <a:pt x="0" y="209"/>
                  </a:moveTo>
                  <a:lnTo>
                    <a:pt x="128" y="209"/>
                  </a:lnTo>
                  <a:lnTo>
                    <a:pt x="150" y="116"/>
                  </a:lnTo>
                  <a:lnTo>
                    <a:pt x="291" y="57"/>
                  </a:lnTo>
                  <a:lnTo>
                    <a:pt x="268" y="12"/>
                  </a:lnTo>
                  <a:lnTo>
                    <a:pt x="198" y="23"/>
                  </a:lnTo>
                  <a:lnTo>
                    <a:pt x="128" y="0"/>
                  </a:lnTo>
                  <a:lnTo>
                    <a:pt x="0" y="71"/>
                  </a:lnTo>
                  <a:lnTo>
                    <a:pt x="0" y="209"/>
                  </a:lnTo>
                  <a:close/>
                </a:path>
              </a:pathLst>
            </a:custGeom>
            <a:solidFill>
              <a:srgbClr val="B28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59" name="Freeform 9"/>
            <p:cNvSpPr>
              <a:spLocks/>
            </p:cNvSpPr>
            <p:nvPr/>
          </p:nvSpPr>
          <p:spPr bwMode="auto">
            <a:xfrm>
              <a:off x="4837" y="1351"/>
              <a:ext cx="435" cy="1971"/>
            </a:xfrm>
            <a:custGeom>
              <a:avLst/>
              <a:gdLst>
                <a:gd name="T0" fmla="*/ 127 w 756"/>
                <a:gd name="T1" fmla="*/ 155 h 3377"/>
                <a:gd name="T2" fmla="*/ 81 w 756"/>
                <a:gd name="T3" fmla="*/ 246 h 3377"/>
                <a:gd name="T4" fmla="*/ 35 w 756"/>
                <a:gd name="T5" fmla="*/ 214 h 3377"/>
                <a:gd name="T6" fmla="*/ 0 w 756"/>
                <a:gd name="T7" fmla="*/ 151 h 3377"/>
                <a:gd name="T8" fmla="*/ 12 w 756"/>
                <a:gd name="T9" fmla="*/ 107 h 3377"/>
                <a:gd name="T10" fmla="*/ 39 w 756"/>
                <a:gd name="T11" fmla="*/ 60 h 3377"/>
                <a:gd name="T12" fmla="*/ 96 w 756"/>
                <a:gd name="T13" fmla="*/ 27 h 3377"/>
                <a:gd name="T14" fmla="*/ 131 w 756"/>
                <a:gd name="T15" fmla="*/ 0 h 3377"/>
                <a:gd name="T16" fmla="*/ 181 w 756"/>
                <a:gd name="T17" fmla="*/ 15 h 3377"/>
                <a:gd name="T18" fmla="*/ 216 w 756"/>
                <a:gd name="T19" fmla="*/ 39 h 3377"/>
                <a:gd name="T20" fmla="*/ 227 w 756"/>
                <a:gd name="T21" fmla="*/ 99 h 3377"/>
                <a:gd name="T22" fmla="*/ 227 w 756"/>
                <a:gd name="T23" fmla="*/ 166 h 3377"/>
                <a:gd name="T24" fmla="*/ 196 w 756"/>
                <a:gd name="T25" fmla="*/ 313 h 3377"/>
                <a:gd name="T26" fmla="*/ 158 w 756"/>
                <a:gd name="T27" fmla="*/ 468 h 3377"/>
                <a:gd name="T28" fmla="*/ 169 w 756"/>
                <a:gd name="T29" fmla="*/ 583 h 3377"/>
                <a:gd name="T30" fmla="*/ 208 w 756"/>
                <a:gd name="T31" fmla="*/ 710 h 3377"/>
                <a:gd name="T32" fmla="*/ 231 w 756"/>
                <a:gd name="T33" fmla="*/ 873 h 3377"/>
                <a:gd name="T34" fmla="*/ 250 w 756"/>
                <a:gd name="T35" fmla="*/ 960 h 3377"/>
                <a:gd name="T36" fmla="*/ 181 w 756"/>
                <a:gd name="T37" fmla="*/ 953 h 3377"/>
                <a:gd name="T38" fmla="*/ 169 w 756"/>
                <a:gd name="T39" fmla="*/ 1008 h 3377"/>
                <a:gd name="T40" fmla="*/ 185 w 756"/>
                <a:gd name="T41" fmla="*/ 1087 h 3377"/>
                <a:gd name="T42" fmla="*/ 204 w 756"/>
                <a:gd name="T43" fmla="*/ 1150 h 3377"/>
                <a:gd name="T44" fmla="*/ 120 w 756"/>
                <a:gd name="T45" fmla="*/ 1150 h 3377"/>
                <a:gd name="T46" fmla="*/ 112 w 756"/>
                <a:gd name="T47" fmla="*/ 999 h 3377"/>
                <a:gd name="T48" fmla="*/ 112 w 756"/>
                <a:gd name="T49" fmla="*/ 841 h 3377"/>
                <a:gd name="T50" fmla="*/ 104 w 756"/>
                <a:gd name="T51" fmla="*/ 722 h 3377"/>
                <a:gd name="T52" fmla="*/ 96 w 756"/>
                <a:gd name="T53" fmla="*/ 599 h 3377"/>
                <a:gd name="T54" fmla="*/ 89 w 756"/>
                <a:gd name="T55" fmla="*/ 464 h 3377"/>
                <a:gd name="T56" fmla="*/ 89 w 756"/>
                <a:gd name="T57" fmla="*/ 373 h 3377"/>
                <a:gd name="T58" fmla="*/ 112 w 756"/>
                <a:gd name="T59" fmla="*/ 254 h 3377"/>
                <a:gd name="T60" fmla="*/ 127 w 756"/>
                <a:gd name="T61" fmla="*/ 155 h 3377"/>
                <a:gd name="T62" fmla="*/ 127 w 756"/>
                <a:gd name="T63" fmla="*/ 155 h 337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56" h="3377">
                  <a:moveTo>
                    <a:pt x="384" y="454"/>
                  </a:moveTo>
                  <a:lnTo>
                    <a:pt x="245" y="722"/>
                  </a:lnTo>
                  <a:lnTo>
                    <a:pt x="104" y="629"/>
                  </a:lnTo>
                  <a:lnTo>
                    <a:pt x="0" y="442"/>
                  </a:lnTo>
                  <a:lnTo>
                    <a:pt x="34" y="313"/>
                  </a:lnTo>
                  <a:lnTo>
                    <a:pt x="116" y="174"/>
                  </a:lnTo>
                  <a:lnTo>
                    <a:pt x="291" y="81"/>
                  </a:lnTo>
                  <a:lnTo>
                    <a:pt x="395" y="0"/>
                  </a:lnTo>
                  <a:lnTo>
                    <a:pt x="547" y="45"/>
                  </a:lnTo>
                  <a:lnTo>
                    <a:pt x="652" y="115"/>
                  </a:lnTo>
                  <a:lnTo>
                    <a:pt x="686" y="290"/>
                  </a:lnTo>
                  <a:lnTo>
                    <a:pt x="686" y="488"/>
                  </a:lnTo>
                  <a:lnTo>
                    <a:pt x="593" y="920"/>
                  </a:lnTo>
                  <a:lnTo>
                    <a:pt x="477" y="1374"/>
                  </a:lnTo>
                  <a:lnTo>
                    <a:pt x="511" y="1712"/>
                  </a:lnTo>
                  <a:lnTo>
                    <a:pt x="629" y="2085"/>
                  </a:lnTo>
                  <a:lnTo>
                    <a:pt x="698" y="2562"/>
                  </a:lnTo>
                  <a:lnTo>
                    <a:pt x="756" y="2818"/>
                  </a:lnTo>
                  <a:lnTo>
                    <a:pt x="547" y="2796"/>
                  </a:lnTo>
                  <a:lnTo>
                    <a:pt x="511" y="2959"/>
                  </a:lnTo>
                  <a:lnTo>
                    <a:pt x="559" y="3191"/>
                  </a:lnTo>
                  <a:lnTo>
                    <a:pt x="616" y="3377"/>
                  </a:lnTo>
                  <a:lnTo>
                    <a:pt x="361" y="3377"/>
                  </a:lnTo>
                  <a:lnTo>
                    <a:pt x="338" y="2934"/>
                  </a:lnTo>
                  <a:lnTo>
                    <a:pt x="338" y="2469"/>
                  </a:lnTo>
                  <a:lnTo>
                    <a:pt x="314" y="2119"/>
                  </a:lnTo>
                  <a:lnTo>
                    <a:pt x="291" y="1758"/>
                  </a:lnTo>
                  <a:lnTo>
                    <a:pt x="268" y="1362"/>
                  </a:lnTo>
                  <a:lnTo>
                    <a:pt x="268" y="1094"/>
                  </a:lnTo>
                  <a:lnTo>
                    <a:pt x="338" y="745"/>
                  </a:lnTo>
                  <a:lnTo>
                    <a:pt x="384" y="454"/>
                  </a:lnTo>
                  <a:close/>
                </a:path>
              </a:pathLst>
            </a:custGeom>
            <a:solidFill>
              <a:srgbClr val="F2D8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0" name="Freeform 10"/>
            <p:cNvSpPr>
              <a:spLocks/>
            </p:cNvSpPr>
            <p:nvPr/>
          </p:nvSpPr>
          <p:spPr bwMode="auto">
            <a:xfrm>
              <a:off x="3262" y="2588"/>
              <a:ext cx="114" cy="245"/>
            </a:xfrm>
            <a:custGeom>
              <a:avLst/>
              <a:gdLst>
                <a:gd name="T0" fmla="*/ 0 w 198"/>
                <a:gd name="T1" fmla="*/ 68 h 420"/>
                <a:gd name="T2" fmla="*/ 20 w 198"/>
                <a:gd name="T3" fmla="*/ 100 h 420"/>
                <a:gd name="T4" fmla="*/ 31 w 198"/>
                <a:gd name="T5" fmla="*/ 127 h 420"/>
                <a:gd name="T6" fmla="*/ 51 w 198"/>
                <a:gd name="T7" fmla="*/ 143 h 420"/>
                <a:gd name="T8" fmla="*/ 66 w 198"/>
                <a:gd name="T9" fmla="*/ 127 h 420"/>
                <a:gd name="T10" fmla="*/ 54 w 198"/>
                <a:gd name="T11" fmla="*/ 80 h 420"/>
                <a:gd name="T12" fmla="*/ 54 w 198"/>
                <a:gd name="T13" fmla="*/ 36 h 420"/>
                <a:gd name="T14" fmla="*/ 66 w 198"/>
                <a:gd name="T15" fmla="*/ 0 h 420"/>
                <a:gd name="T16" fmla="*/ 31 w 198"/>
                <a:gd name="T17" fmla="*/ 0 h 420"/>
                <a:gd name="T18" fmla="*/ 0 w 198"/>
                <a:gd name="T19" fmla="*/ 68 h 420"/>
                <a:gd name="T20" fmla="*/ 0 w 198"/>
                <a:gd name="T21" fmla="*/ 68 h 4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8" h="420">
                  <a:moveTo>
                    <a:pt x="0" y="200"/>
                  </a:moveTo>
                  <a:lnTo>
                    <a:pt x="59" y="293"/>
                  </a:lnTo>
                  <a:lnTo>
                    <a:pt x="93" y="373"/>
                  </a:lnTo>
                  <a:lnTo>
                    <a:pt x="152" y="420"/>
                  </a:lnTo>
                  <a:lnTo>
                    <a:pt x="198" y="373"/>
                  </a:lnTo>
                  <a:lnTo>
                    <a:pt x="163" y="234"/>
                  </a:lnTo>
                  <a:lnTo>
                    <a:pt x="163" y="106"/>
                  </a:lnTo>
                  <a:lnTo>
                    <a:pt x="198" y="0"/>
                  </a:lnTo>
                  <a:lnTo>
                    <a:pt x="93" y="0"/>
                  </a:lnTo>
                  <a:lnTo>
                    <a:pt x="0" y="200"/>
                  </a:lnTo>
                  <a:close/>
                </a:path>
              </a:pathLst>
            </a:custGeom>
            <a:solidFill>
              <a:srgbClr val="F2D8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1" name="Freeform 11"/>
            <p:cNvSpPr>
              <a:spLocks/>
            </p:cNvSpPr>
            <p:nvPr/>
          </p:nvSpPr>
          <p:spPr bwMode="auto">
            <a:xfrm>
              <a:off x="3354" y="2767"/>
              <a:ext cx="148" cy="168"/>
            </a:xfrm>
            <a:custGeom>
              <a:avLst/>
              <a:gdLst>
                <a:gd name="T0" fmla="*/ 15 w 258"/>
                <a:gd name="T1" fmla="*/ 0 h 289"/>
                <a:gd name="T2" fmla="*/ 85 w 258"/>
                <a:gd name="T3" fmla="*/ 98 h 289"/>
                <a:gd name="T4" fmla="*/ 46 w 258"/>
                <a:gd name="T5" fmla="*/ 86 h 289"/>
                <a:gd name="T6" fmla="*/ 1 w 258"/>
                <a:gd name="T7" fmla="*/ 66 h 289"/>
                <a:gd name="T8" fmla="*/ 0 w 258"/>
                <a:gd name="T9" fmla="*/ 27 h 289"/>
                <a:gd name="T10" fmla="*/ 15 w 258"/>
                <a:gd name="T11" fmla="*/ 0 h 289"/>
                <a:gd name="T12" fmla="*/ 15 w 258"/>
                <a:gd name="T13" fmla="*/ 0 h 2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8" h="289">
                  <a:moveTo>
                    <a:pt x="47" y="0"/>
                  </a:moveTo>
                  <a:lnTo>
                    <a:pt x="258" y="289"/>
                  </a:lnTo>
                  <a:lnTo>
                    <a:pt x="142" y="255"/>
                  </a:lnTo>
                  <a:lnTo>
                    <a:pt x="3" y="196"/>
                  </a:lnTo>
                  <a:lnTo>
                    <a:pt x="0" y="80"/>
                  </a:lnTo>
                  <a:lnTo>
                    <a:pt x="47" y="0"/>
                  </a:lnTo>
                  <a:close/>
                </a:path>
              </a:pathLst>
            </a:custGeom>
            <a:solidFill>
              <a:srgbClr val="FFFA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2" name="Freeform 12"/>
            <p:cNvSpPr>
              <a:spLocks/>
            </p:cNvSpPr>
            <p:nvPr/>
          </p:nvSpPr>
          <p:spPr bwMode="auto">
            <a:xfrm>
              <a:off x="3082" y="3002"/>
              <a:ext cx="701" cy="810"/>
            </a:xfrm>
            <a:custGeom>
              <a:avLst/>
              <a:gdLst>
                <a:gd name="T0" fmla="*/ 0 w 1223"/>
                <a:gd name="T1" fmla="*/ 441 h 1387"/>
                <a:gd name="T2" fmla="*/ 73 w 1223"/>
                <a:gd name="T3" fmla="*/ 437 h 1387"/>
                <a:gd name="T4" fmla="*/ 130 w 1223"/>
                <a:gd name="T5" fmla="*/ 378 h 1387"/>
                <a:gd name="T6" fmla="*/ 199 w 1223"/>
                <a:gd name="T7" fmla="*/ 274 h 1387"/>
                <a:gd name="T8" fmla="*/ 252 w 1223"/>
                <a:gd name="T9" fmla="*/ 235 h 1387"/>
                <a:gd name="T10" fmla="*/ 271 w 1223"/>
                <a:gd name="T11" fmla="*/ 298 h 1387"/>
                <a:gd name="T12" fmla="*/ 279 w 1223"/>
                <a:gd name="T13" fmla="*/ 385 h 1387"/>
                <a:gd name="T14" fmla="*/ 287 w 1223"/>
                <a:gd name="T15" fmla="*/ 441 h 1387"/>
                <a:gd name="T16" fmla="*/ 328 w 1223"/>
                <a:gd name="T17" fmla="*/ 473 h 1387"/>
                <a:gd name="T18" fmla="*/ 348 w 1223"/>
                <a:gd name="T19" fmla="*/ 385 h 1387"/>
                <a:gd name="T20" fmla="*/ 402 w 1223"/>
                <a:gd name="T21" fmla="*/ 274 h 1387"/>
                <a:gd name="T22" fmla="*/ 325 w 1223"/>
                <a:gd name="T23" fmla="*/ 263 h 1387"/>
                <a:gd name="T24" fmla="*/ 340 w 1223"/>
                <a:gd name="T25" fmla="*/ 155 h 1387"/>
                <a:gd name="T26" fmla="*/ 298 w 1223"/>
                <a:gd name="T27" fmla="*/ 12 h 1387"/>
                <a:gd name="T28" fmla="*/ 156 w 1223"/>
                <a:gd name="T29" fmla="*/ 0 h 1387"/>
                <a:gd name="T30" fmla="*/ 73 w 1223"/>
                <a:gd name="T31" fmla="*/ 28 h 1387"/>
                <a:gd name="T32" fmla="*/ 111 w 1223"/>
                <a:gd name="T33" fmla="*/ 155 h 1387"/>
                <a:gd name="T34" fmla="*/ 107 w 1223"/>
                <a:gd name="T35" fmla="*/ 246 h 1387"/>
                <a:gd name="T36" fmla="*/ 57 w 1223"/>
                <a:gd name="T37" fmla="*/ 381 h 1387"/>
                <a:gd name="T38" fmla="*/ 0 w 1223"/>
                <a:gd name="T39" fmla="*/ 441 h 1387"/>
                <a:gd name="T40" fmla="*/ 0 w 1223"/>
                <a:gd name="T41" fmla="*/ 441 h 13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23" h="1387">
                  <a:moveTo>
                    <a:pt x="0" y="1294"/>
                  </a:moveTo>
                  <a:lnTo>
                    <a:pt x="221" y="1283"/>
                  </a:lnTo>
                  <a:lnTo>
                    <a:pt x="396" y="1108"/>
                  </a:lnTo>
                  <a:lnTo>
                    <a:pt x="605" y="804"/>
                  </a:lnTo>
                  <a:lnTo>
                    <a:pt x="768" y="688"/>
                  </a:lnTo>
                  <a:lnTo>
                    <a:pt x="825" y="874"/>
                  </a:lnTo>
                  <a:lnTo>
                    <a:pt x="850" y="1131"/>
                  </a:lnTo>
                  <a:lnTo>
                    <a:pt x="873" y="1294"/>
                  </a:lnTo>
                  <a:lnTo>
                    <a:pt x="1000" y="1387"/>
                  </a:lnTo>
                  <a:lnTo>
                    <a:pt x="1059" y="1131"/>
                  </a:lnTo>
                  <a:lnTo>
                    <a:pt x="1223" y="804"/>
                  </a:lnTo>
                  <a:lnTo>
                    <a:pt x="989" y="770"/>
                  </a:lnTo>
                  <a:lnTo>
                    <a:pt x="1036" y="454"/>
                  </a:lnTo>
                  <a:lnTo>
                    <a:pt x="907" y="36"/>
                  </a:lnTo>
                  <a:lnTo>
                    <a:pt x="477" y="0"/>
                  </a:lnTo>
                  <a:lnTo>
                    <a:pt x="221" y="82"/>
                  </a:lnTo>
                  <a:lnTo>
                    <a:pt x="337" y="454"/>
                  </a:lnTo>
                  <a:lnTo>
                    <a:pt x="325" y="722"/>
                  </a:lnTo>
                  <a:lnTo>
                    <a:pt x="175" y="1119"/>
                  </a:lnTo>
                  <a:lnTo>
                    <a:pt x="0" y="1294"/>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3" name="Freeform 13"/>
            <p:cNvSpPr>
              <a:spLocks/>
            </p:cNvSpPr>
            <p:nvPr/>
          </p:nvSpPr>
          <p:spPr bwMode="auto">
            <a:xfrm>
              <a:off x="3376" y="2805"/>
              <a:ext cx="67" cy="510"/>
            </a:xfrm>
            <a:custGeom>
              <a:avLst/>
              <a:gdLst>
                <a:gd name="T0" fmla="*/ 3 w 116"/>
                <a:gd name="T1" fmla="*/ 0 h 874"/>
                <a:gd name="T2" fmla="*/ 0 w 116"/>
                <a:gd name="T3" fmla="*/ 254 h 874"/>
                <a:gd name="T4" fmla="*/ 27 w 116"/>
                <a:gd name="T5" fmla="*/ 298 h 874"/>
                <a:gd name="T6" fmla="*/ 35 w 116"/>
                <a:gd name="T7" fmla="*/ 238 h 874"/>
                <a:gd name="T8" fmla="*/ 39 w 116"/>
                <a:gd name="T9" fmla="*/ 60 h 874"/>
                <a:gd name="T10" fmla="*/ 3 w 116"/>
                <a:gd name="T11" fmla="*/ 0 h 874"/>
                <a:gd name="T12" fmla="*/ 3 w 116"/>
                <a:gd name="T13" fmla="*/ 0 h 8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6" h="874">
                  <a:moveTo>
                    <a:pt x="11" y="0"/>
                  </a:moveTo>
                  <a:lnTo>
                    <a:pt x="0" y="747"/>
                  </a:lnTo>
                  <a:lnTo>
                    <a:pt x="81" y="874"/>
                  </a:lnTo>
                  <a:lnTo>
                    <a:pt x="104" y="699"/>
                  </a:lnTo>
                  <a:lnTo>
                    <a:pt x="116" y="174"/>
                  </a:lnTo>
                  <a:lnTo>
                    <a:pt x="11" y="0"/>
                  </a:lnTo>
                  <a:close/>
                </a:path>
              </a:pathLst>
            </a:custGeom>
            <a:solidFill>
              <a:srgbClr val="E5A5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4" name="Freeform 14"/>
            <p:cNvSpPr>
              <a:spLocks/>
            </p:cNvSpPr>
            <p:nvPr/>
          </p:nvSpPr>
          <p:spPr bwMode="auto">
            <a:xfrm>
              <a:off x="3116" y="2602"/>
              <a:ext cx="614" cy="741"/>
            </a:xfrm>
            <a:custGeom>
              <a:avLst/>
              <a:gdLst>
                <a:gd name="T0" fmla="*/ 159 w 1072"/>
                <a:gd name="T1" fmla="*/ 93 h 1269"/>
                <a:gd name="T2" fmla="*/ 230 w 1072"/>
                <a:gd name="T3" fmla="*/ 67 h 1269"/>
                <a:gd name="T4" fmla="*/ 336 w 1072"/>
                <a:gd name="T5" fmla="*/ 0 h 1269"/>
                <a:gd name="T6" fmla="*/ 290 w 1072"/>
                <a:gd name="T7" fmla="*/ 135 h 1269"/>
                <a:gd name="T8" fmla="*/ 352 w 1072"/>
                <a:gd name="T9" fmla="*/ 222 h 1269"/>
                <a:gd name="T10" fmla="*/ 333 w 1072"/>
                <a:gd name="T11" fmla="*/ 373 h 1269"/>
                <a:gd name="T12" fmla="*/ 252 w 1072"/>
                <a:gd name="T13" fmla="*/ 413 h 1269"/>
                <a:gd name="T14" fmla="*/ 257 w 1072"/>
                <a:gd name="T15" fmla="*/ 357 h 1269"/>
                <a:gd name="T16" fmla="*/ 237 w 1072"/>
                <a:gd name="T17" fmla="*/ 262 h 1269"/>
                <a:gd name="T18" fmla="*/ 160 w 1072"/>
                <a:gd name="T19" fmla="*/ 286 h 1269"/>
                <a:gd name="T20" fmla="*/ 77 w 1072"/>
                <a:gd name="T21" fmla="*/ 282 h 1269"/>
                <a:gd name="T22" fmla="*/ 77 w 1072"/>
                <a:gd name="T23" fmla="*/ 334 h 1269"/>
                <a:gd name="T24" fmla="*/ 100 w 1072"/>
                <a:gd name="T25" fmla="*/ 433 h 1269"/>
                <a:gd name="T26" fmla="*/ 0 w 1072"/>
                <a:gd name="T27" fmla="*/ 433 h 1269"/>
                <a:gd name="T28" fmla="*/ 23 w 1072"/>
                <a:gd name="T29" fmla="*/ 401 h 1269"/>
                <a:gd name="T30" fmla="*/ 46 w 1072"/>
                <a:gd name="T31" fmla="*/ 325 h 1269"/>
                <a:gd name="T32" fmla="*/ 54 w 1072"/>
                <a:gd name="T33" fmla="*/ 282 h 1269"/>
                <a:gd name="T34" fmla="*/ 31 w 1072"/>
                <a:gd name="T35" fmla="*/ 242 h 1269"/>
                <a:gd name="T36" fmla="*/ 39 w 1072"/>
                <a:gd name="T37" fmla="*/ 183 h 1269"/>
                <a:gd name="T38" fmla="*/ 77 w 1072"/>
                <a:gd name="T39" fmla="*/ 135 h 1269"/>
                <a:gd name="T40" fmla="*/ 111 w 1072"/>
                <a:gd name="T41" fmla="*/ 119 h 1269"/>
                <a:gd name="T42" fmla="*/ 137 w 1072"/>
                <a:gd name="T43" fmla="*/ 120 h 1269"/>
                <a:gd name="T44" fmla="*/ 141 w 1072"/>
                <a:gd name="T45" fmla="*/ 163 h 1269"/>
                <a:gd name="T46" fmla="*/ 207 w 1072"/>
                <a:gd name="T47" fmla="*/ 194 h 1269"/>
                <a:gd name="T48" fmla="*/ 214 w 1072"/>
                <a:gd name="T49" fmla="*/ 171 h 1269"/>
                <a:gd name="T50" fmla="*/ 187 w 1072"/>
                <a:gd name="T51" fmla="*/ 138 h 1269"/>
                <a:gd name="T52" fmla="*/ 159 w 1072"/>
                <a:gd name="T53" fmla="*/ 93 h 1269"/>
                <a:gd name="T54" fmla="*/ 159 w 1072"/>
                <a:gd name="T55" fmla="*/ 93 h 126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72" h="1269">
                  <a:moveTo>
                    <a:pt x="483" y="273"/>
                  </a:moveTo>
                  <a:lnTo>
                    <a:pt x="700" y="197"/>
                  </a:lnTo>
                  <a:lnTo>
                    <a:pt x="1025" y="0"/>
                  </a:lnTo>
                  <a:lnTo>
                    <a:pt x="886" y="395"/>
                  </a:lnTo>
                  <a:lnTo>
                    <a:pt x="1072" y="652"/>
                  </a:lnTo>
                  <a:lnTo>
                    <a:pt x="1014" y="1095"/>
                  </a:lnTo>
                  <a:lnTo>
                    <a:pt x="768" y="1210"/>
                  </a:lnTo>
                  <a:lnTo>
                    <a:pt x="782" y="1047"/>
                  </a:lnTo>
                  <a:lnTo>
                    <a:pt x="723" y="768"/>
                  </a:lnTo>
                  <a:lnTo>
                    <a:pt x="489" y="838"/>
                  </a:lnTo>
                  <a:lnTo>
                    <a:pt x="234" y="827"/>
                  </a:lnTo>
                  <a:lnTo>
                    <a:pt x="234" y="979"/>
                  </a:lnTo>
                  <a:lnTo>
                    <a:pt x="303" y="1269"/>
                  </a:lnTo>
                  <a:lnTo>
                    <a:pt x="0" y="1269"/>
                  </a:lnTo>
                  <a:lnTo>
                    <a:pt x="71" y="1176"/>
                  </a:lnTo>
                  <a:lnTo>
                    <a:pt x="141" y="954"/>
                  </a:lnTo>
                  <a:lnTo>
                    <a:pt x="164" y="827"/>
                  </a:lnTo>
                  <a:lnTo>
                    <a:pt x="94" y="711"/>
                  </a:lnTo>
                  <a:lnTo>
                    <a:pt x="118" y="536"/>
                  </a:lnTo>
                  <a:lnTo>
                    <a:pt x="234" y="395"/>
                  </a:lnTo>
                  <a:lnTo>
                    <a:pt x="339" y="348"/>
                  </a:lnTo>
                  <a:lnTo>
                    <a:pt x="417" y="351"/>
                  </a:lnTo>
                  <a:lnTo>
                    <a:pt x="432" y="477"/>
                  </a:lnTo>
                  <a:lnTo>
                    <a:pt x="630" y="570"/>
                  </a:lnTo>
                  <a:lnTo>
                    <a:pt x="652" y="500"/>
                  </a:lnTo>
                  <a:lnTo>
                    <a:pt x="571" y="406"/>
                  </a:lnTo>
                  <a:lnTo>
                    <a:pt x="483" y="27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5" name="Freeform 15"/>
            <p:cNvSpPr>
              <a:spLocks/>
            </p:cNvSpPr>
            <p:nvPr/>
          </p:nvSpPr>
          <p:spPr bwMode="auto">
            <a:xfrm>
              <a:off x="3864" y="2058"/>
              <a:ext cx="487" cy="836"/>
            </a:xfrm>
            <a:custGeom>
              <a:avLst/>
              <a:gdLst>
                <a:gd name="T0" fmla="*/ 130 w 850"/>
                <a:gd name="T1" fmla="*/ 487 h 1434"/>
                <a:gd name="T2" fmla="*/ 54 w 850"/>
                <a:gd name="T3" fmla="*/ 444 h 1434"/>
                <a:gd name="T4" fmla="*/ 0 w 850"/>
                <a:gd name="T5" fmla="*/ 340 h 1434"/>
                <a:gd name="T6" fmla="*/ 0 w 850"/>
                <a:gd name="T7" fmla="*/ 230 h 1434"/>
                <a:gd name="T8" fmla="*/ 46 w 850"/>
                <a:gd name="T9" fmla="*/ 135 h 1434"/>
                <a:gd name="T10" fmla="*/ 69 w 850"/>
                <a:gd name="T11" fmla="*/ 79 h 1434"/>
                <a:gd name="T12" fmla="*/ 126 w 850"/>
                <a:gd name="T13" fmla="*/ 31 h 1434"/>
                <a:gd name="T14" fmla="*/ 157 w 850"/>
                <a:gd name="T15" fmla="*/ 0 h 1434"/>
                <a:gd name="T16" fmla="*/ 279 w 850"/>
                <a:gd name="T17" fmla="*/ 238 h 1434"/>
                <a:gd name="T18" fmla="*/ 130 w 850"/>
                <a:gd name="T19" fmla="*/ 487 h 1434"/>
                <a:gd name="T20" fmla="*/ 130 w 850"/>
                <a:gd name="T21" fmla="*/ 487 h 14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50" h="1434">
                  <a:moveTo>
                    <a:pt x="396" y="1434"/>
                  </a:moveTo>
                  <a:lnTo>
                    <a:pt x="164" y="1306"/>
                  </a:lnTo>
                  <a:lnTo>
                    <a:pt x="0" y="1002"/>
                  </a:lnTo>
                  <a:lnTo>
                    <a:pt x="0" y="677"/>
                  </a:lnTo>
                  <a:lnTo>
                    <a:pt x="141" y="398"/>
                  </a:lnTo>
                  <a:lnTo>
                    <a:pt x="210" y="234"/>
                  </a:lnTo>
                  <a:lnTo>
                    <a:pt x="384" y="93"/>
                  </a:lnTo>
                  <a:lnTo>
                    <a:pt x="478" y="0"/>
                  </a:lnTo>
                  <a:lnTo>
                    <a:pt x="850" y="700"/>
                  </a:lnTo>
                  <a:lnTo>
                    <a:pt x="396" y="1434"/>
                  </a:lnTo>
                  <a:close/>
                </a:path>
              </a:pathLst>
            </a:custGeom>
            <a:solidFill>
              <a:srgbClr val="D8F2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6" name="Freeform 16"/>
            <p:cNvSpPr>
              <a:spLocks/>
            </p:cNvSpPr>
            <p:nvPr/>
          </p:nvSpPr>
          <p:spPr bwMode="auto">
            <a:xfrm>
              <a:off x="4137" y="1977"/>
              <a:ext cx="373" cy="489"/>
            </a:xfrm>
            <a:custGeom>
              <a:avLst/>
              <a:gdLst>
                <a:gd name="T0" fmla="*/ 0 w 652"/>
                <a:gd name="T1" fmla="*/ 47 h 838"/>
                <a:gd name="T2" fmla="*/ 110 w 652"/>
                <a:gd name="T3" fmla="*/ 285 h 838"/>
                <a:gd name="T4" fmla="*/ 126 w 652"/>
                <a:gd name="T5" fmla="*/ 261 h 838"/>
                <a:gd name="T6" fmla="*/ 213 w 652"/>
                <a:gd name="T7" fmla="*/ 0 h 838"/>
                <a:gd name="T8" fmla="*/ 102 w 652"/>
                <a:gd name="T9" fmla="*/ 4 h 838"/>
                <a:gd name="T10" fmla="*/ 30 w 652"/>
                <a:gd name="T11" fmla="*/ 36 h 838"/>
                <a:gd name="T12" fmla="*/ 0 w 652"/>
                <a:gd name="T13" fmla="*/ 47 h 838"/>
                <a:gd name="T14" fmla="*/ 0 w 652"/>
                <a:gd name="T15" fmla="*/ 47 h 8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2" h="838">
                  <a:moveTo>
                    <a:pt x="0" y="138"/>
                  </a:moveTo>
                  <a:lnTo>
                    <a:pt x="338" y="838"/>
                  </a:lnTo>
                  <a:lnTo>
                    <a:pt x="384" y="768"/>
                  </a:lnTo>
                  <a:lnTo>
                    <a:pt x="652" y="0"/>
                  </a:lnTo>
                  <a:lnTo>
                    <a:pt x="313" y="11"/>
                  </a:lnTo>
                  <a:lnTo>
                    <a:pt x="93" y="104"/>
                  </a:lnTo>
                  <a:lnTo>
                    <a:pt x="0" y="138"/>
                  </a:lnTo>
                  <a:close/>
                </a:path>
              </a:pathLst>
            </a:custGeom>
            <a:solidFill>
              <a:srgbClr val="CC8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7" name="Freeform 17"/>
            <p:cNvSpPr>
              <a:spLocks/>
            </p:cNvSpPr>
            <p:nvPr/>
          </p:nvSpPr>
          <p:spPr bwMode="auto">
            <a:xfrm>
              <a:off x="4070" y="2425"/>
              <a:ext cx="687" cy="517"/>
            </a:xfrm>
            <a:custGeom>
              <a:avLst/>
              <a:gdLst>
                <a:gd name="T0" fmla="*/ 161 w 1197"/>
                <a:gd name="T1" fmla="*/ 0 h 885"/>
                <a:gd name="T2" fmla="*/ 119 w 1197"/>
                <a:gd name="T3" fmla="*/ 79 h 885"/>
                <a:gd name="T4" fmla="*/ 38 w 1197"/>
                <a:gd name="T5" fmla="*/ 199 h 885"/>
                <a:gd name="T6" fmla="*/ 0 w 1197"/>
                <a:gd name="T7" fmla="*/ 287 h 885"/>
                <a:gd name="T8" fmla="*/ 134 w 1197"/>
                <a:gd name="T9" fmla="*/ 302 h 885"/>
                <a:gd name="T10" fmla="*/ 268 w 1197"/>
                <a:gd name="T11" fmla="*/ 270 h 885"/>
                <a:gd name="T12" fmla="*/ 341 w 1197"/>
                <a:gd name="T13" fmla="*/ 199 h 885"/>
                <a:gd name="T14" fmla="*/ 383 w 1197"/>
                <a:gd name="T15" fmla="*/ 111 h 885"/>
                <a:gd name="T16" fmla="*/ 394 w 1197"/>
                <a:gd name="T17" fmla="*/ 24 h 885"/>
                <a:gd name="T18" fmla="*/ 337 w 1197"/>
                <a:gd name="T19" fmla="*/ 12 h 885"/>
                <a:gd name="T20" fmla="*/ 207 w 1197"/>
                <a:gd name="T21" fmla="*/ 24 h 885"/>
                <a:gd name="T22" fmla="*/ 161 w 1197"/>
                <a:gd name="T23" fmla="*/ 0 h 885"/>
                <a:gd name="T24" fmla="*/ 161 w 1197"/>
                <a:gd name="T25" fmla="*/ 0 h 8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97" h="885">
                  <a:moveTo>
                    <a:pt x="488" y="0"/>
                  </a:moveTo>
                  <a:lnTo>
                    <a:pt x="361" y="233"/>
                  </a:lnTo>
                  <a:lnTo>
                    <a:pt x="116" y="583"/>
                  </a:lnTo>
                  <a:lnTo>
                    <a:pt x="0" y="840"/>
                  </a:lnTo>
                  <a:lnTo>
                    <a:pt x="406" y="885"/>
                  </a:lnTo>
                  <a:lnTo>
                    <a:pt x="813" y="792"/>
                  </a:lnTo>
                  <a:lnTo>
                    <a:pt x="1036" y="583"/>
                  </a:lnTo>
                  <a:lnTo>
                    <a:pt x="1163" y="326"/>
                  </a:lnTo>
                  <a:lnTo>
                    <a:pt x="1197" y="70"/>
                  </a:lnTo>
                  <a:lnTo>
                    <a:pt x="1024" y="36"/>
                  </a:lnTo>
                  <a:lnTo>
                    <a:pt x="627" y="70"/>
                  </a:lnTo>
                  <a:lnTo>
                    <a:pt x="488" y="0"/>
                  </a:lnTo>
                  <a:close/>
                </a:path>
              </a:pathLst>
            </a:custGeom>
            <a:solidFill>
              <a:srgbClr val="FFBF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8" name="Freeform 18"/>
            <p:cNvSpPr>
              <a:spLocks/>
            </p:cNvSpPr>
            <p:nvPr/>
          </p:nvSpPr>
          <p:spPr bwMode="auto">
            <a:xfrm>
              <a:off x="4498" y="1868"/>
              <a:ext cx="433" cy="469"/>
            </a:xfrm>
            <a:custGeom>
              <a:avLst/>
              <a:gdLst>
                <a:gd name="T0" fmla="*/ 19 w 756"/>
                <a:gd name="T1" fmla="*/ 274 h 804"/>
                <a:gd name="T2" fmla="*/ 248 w 756"/>
                <a:gd name="T3" fmla="*/ 214 h 804"/>
                <a:gd name="T4" fmla="*/ 225 w 756"/>
                <a:gd name="T5" fmla="*/ 135 h 804"/>
                <a:gd name="T6" fmla="*/ 175 w 756"/>
                <a:gd name="T7" fmla="*/ 51 h 804"/>
                <a:gd name="T8" fmla="*/ 99 w 756"/>
                <a:gd name="T9" fmla="*/ 0 h 804"/>
                <a:gd name="T10" fmla="*/ 72 w 756"/>
                <a:gd name="T11" fmla="*/ 8 h 804"/>
                <a:gd name="T12" fmla="*/ 38 w 756"/>
                <a:gd name="T13" fmla="*/ 123 h 804"/>
                <a:gd name="T14" fmla="*/ 0 w 756"/>
                <a:gd name="T15" fmla="*/ 242 h 804"/>
                <a:gd name="T16" fmla="*/ 19 w 756"/>
                <a:gd name="T17" fmla="*/ 274 h 804"/>
                <a:gd name="T18" fmla="*/ 19 w 756"/>
                <a:gd name="T19" fmla="*/ 274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56" h="804">
                  <a:moveTo>
                    <a:pt x="57" y="804"/>
                  </a:moveTo>
                  <a:lnTo>
                    <a:pt x="756" y="629"/>
                  </a:lnTo>
                  <a:lnTo>
                    <a:pt x="686" y="396"/>
                  </a:lnTo>
                  <a:lnTo>
                    <a:pt x="534" y="150"/>
                  </a:lnTo>
                  <a:lnTo>
                    <a:pt x="302" y="0"/>
                  </a:lnTo>
                  <a:lnTo>
                    <a:pt x="220" y="23"/>
                  </a:lnTo>
                  <a:lnTo>
                    <a:pt x="116" y="361"/>
                  </a:lnTo>
                  <a:lnTo>
                    <a:pt x="0" y="711"/>
                  </a:lnTo>
                  <a:lnTo>
                    <a:pt x="57" y="804"/>
                  </a:lnTo>
                  <a:close/>
                </a:path>
              </a:pathLst>
            </a:custGeom>
            <a:solidFill>
              <a:srgbClr val="F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69" name="Freeform 19"/>
            <p:cNvSpPr>
              <a:spLocks/>
            </p:cNvSpPr>
            <p:nvPr/>
          </p:nvSpPr>
          <p:spPr bwMode="auto">
            <a:xfrm>
              <a:off x="3609" y="1671"/>
              <a:ext cx="1336" cy="265"/>
            </a:xfrm>
            <a:custGeom>
              <a:avLst/>
              <a:gdLst>
                <a:gd name="T0" fmla="*/ 60 w 2329"/>
                <a:gd name="T1" fmla="*/ 147 h 454"/>
                <a:gd name="T2" fmla="*/ 98 w 2329"/>
                <a:gd name="T3" fmla="*/ 155 h 454"/>
                <a:gd name="T4" fmla="*/ 170 w 2329"/>
                <a:gd name="T5" fmla="*/ 139 h 454"/>
                <a:gd name="T6" fmla="*/ 251 w 2329"/>
                <a:gd name="T7" fmla="*/ 107 h 454"/>
                <a:gd name="T8" fmla="*/ 358 w 2329"/>
                <a:gd name="T9" fmla="*/ 75 h 454"/>
                <a:gd name="T10" fmla="*/ 442 w 2329"/>
                <a:gd name="T11" fmla="*/ 68 h 454"/>
                <a:gd name="T12" fmla="*/ 562 w 2329"/>
                <a:gd name="T13" fmla="*/ 68 h 454"/>
                <a:gd name="T14" fmla="*/ 712 w 2329"/>
                <a:gd name="T15" fmla="*/ 83 h 454"/>
                <a:gd name="T16" fmla="*/ 766 w 2329"/>
                <a:gd name="T17" fmla="*/ 68 h 454"/>
                <a:gd name="T18" fmla="*/ 690 w 2329"/>
                <a:gd name="T19" fmla="*/ 12 h 454"/>
                <a:gd name="T20" fmla="*/ 590 w 2329"/>
                <a:gd name="T21" fmla="*/ 0 h 454"/>
                <a:gd name="T22" fmla="*/ 441 w 2329"/>
                <a:gd name="T23" fmla="*/ 4 h 454"/>
                <a:gd name="T24" fmla="*/ 305 w 2329"/>
                <a:gd name="T25" fmla="*/ 20 h 454"/>
                <a:gd name="T26" fmla="*/ 90 w 2329"/>
                <a:gd name="T27" fmla="*/ 36 h 454"/>
                <a:gd name="T28" fmla="*/ 175 w 2329"/>
                <a:gd name="T29" fmla="*/ 60 h 454"/>
                <a:gd name="T30" fmla="*/ 121 w 2329"/>
                <a:gd name="T31" fmla="*/ 91 h 454"/>
                <a:gd name="T32" fmla="*/ 0 w 2329"/>
                <a:gd name="T33" fmla="*/ 139 h 454"/>
                <a:gd name="T34" fmla="*/ 60 w 2329"/>
                <a:gd name="T35" fmla="*/ 147 h 454"/>
                <a:gd name="T36" fmla="*/ 60 w 2329"/>
                <a:gd name="T37" fmla="*/ 147 h 4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329" h="454">
                  <a:moveTo>
                    <a:pt x="181" y="431"/>
                  </a:moveTo>
                  <a:lnTo>
                    <a:pt x="297" y="454"/>
                  </a:lnTo>
                  <a:lnTo>
                    <a:pt x="518" y="407"/>
                  </a:lnTo>
                  <a:lnTo>
                    <a:pt x="763" y="314"/>
                  </a:lnTo>
                  <a:lnTo>
                    <a:pt x="1088" y="220"/>
                  </a:lnTo>
                  <a:lnTo>
                    <a:pt x="1344" y="198"/>
                  </a:lnTo>
                  <a:lnTo>
                    <a:pt x="1706" y="198"/>
                  </a:lnTo>
                  <a:lnTo>
                    <a:pt x="2166" y="243"/>
                  </a:lnTo>
                  <a:lnTo>
                    <a:pt x="2329" y="198"/>
                  </a:lnTo>
                  <a:lnTo>
                    <a:pt x="2097" y="34"/>
                  </a:lnTo>
                  <a:lnTo>
                    <a:pt x="1793" y="0"/>
                  </a:lnTo>
                  <a:lnTo>
                    <a:pt x="1341" y="11"/>
                  </a:lnTo>
                  <a:lnTo>
                    <a:pt x="926" y="59"/>
                  </a:lnTo>
                  <a:lnTo>
                    <a:pt x="274" y="105"/>
                  </a:lnTo>
                  <a:lnTo>
                    <a:pt x="531" y="175"/>
                  </a:lnTo>
                  <a:lnTo>
                    <a:pt x="367" y="268"/>
                  </a:lnTo>
                  <a:lnTo>
                    <a:pt x="0" y="407"/>
                  </a:lnTo>
                  <a:lnTo>
                    <a:pt x="181" y="431"/>
                  </a:lnTo>
                  <a:close/>
                </a:path>
              </a:pathLst>
            </a:custGeom>
            <a:solidFill>
              <a:srgbClr val="F2D8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0" name="Freeform 20"/>
            <p:cNvSpPr>
              <a:spLocks/>
            </p:cNvSpPr>
            <p:nvPr/>
          </p:nvSpPr>
          <p:spPr bwMode="auto">
            <a:xfrm>
              <a:off x="3527" y="2733"/>
              <a:ext cx="194" cy="280"/>
            </a:xfrm>
            <a:custGeom>
              <a:avLst/>
              <a:gdLst>
                <a:gd name="T0" fmla="*/ 0 w 338"/>
                <a:gd name="T1" fmla="*/ 12 h 481"/>
                <a:gd name="T2" fmla="*/ 26 w 338"/>
                <a:gd name="T3" fmla="*/ 41 h 481"/>
                <a:gd name="T4" fmla="*/ 52 w 338"/>
                <a:gd name="T5" fmla="*/ 73 h 481"/>
                <a:gd name="T6" fmla="*/ 76 w 338"/>
                <a:gd name="T7" fmla="*/ 107 h 481"/>
                <a:gd name="T8" fmla="*/ 111 w 338"/>
                <a:gd name="T9" fmla="*/ 163 h 481"/>
                <a:gd name="T10" fmla="*/ 111 w 338"/>
                <a:gd name="T11" fmla="*/ 120 h 481"/>
                <a:gd name="T12" fmla="*/ 88 w 338"/>
                <a:gd name="T13" fmla="*/ 88 h 481"/>
                <a:gd name="T14" fmla="*/ 60 w 338"/>
                <a:gd name="T15" fmla="*/ 55 h 481"/>
                <a:gd name="T16" fmla="*/ 34 w 338"/>
                <a:gd name="T17" fmla="*/ 25 h 481"/>
                <a:gd name="T18" fmla="*/ 13 w 338"/>
                <a:gd name="T19" fmla="*/ 0 h 481"/>
                <a:gd name="T20" fmla="*/ 0 w 338"/>
                <a:gd name="T21" fmla="*/ 12 h 481"/>
                <a:gd name="T22" fmla="*/ 0 w 338"/>
                <a:gd name="T23" fmla="*/ 12 h 48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8" h="481">
                  <a:moveTo>
                    <a:pt x="0" y="34"/>
                  </a:moveTo>
                  <a:lnTo>
                    <a:pt x="80" y="120"/>
                  </a:lnTo>
                  <a:lnTo>
                    <a:pt x="158" y="215"/>
                  </a:lnTo>
                  <a:lnTo>
                    <a:pt x="232" y="316"/>
                  </a:lnTo>
                  <a:lnTo>
                    <a:pt x="338" y="481"/>
                  </a:lnTo>
                  <a:lnTo>
                    <a:pt x="338" y="356"/>
                  </a:lnTo>
                  <a:lnTo>
                    <a:pt x="266" y="260"/>
                  </a:lnTo>
                  <a:lnTo>
                    <a:pt x="181" y="164"/>
                  </a:lnTo>
                  <a:lnTo>
                    <a:pt x="103" y="74"/>
                  </a:lnTo>
                  <a:lnTo>
                    <a:pt x="40" y="0"/>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1" name="Freeform 21"/>
            <p:cNvSpPr>
              <a:spLocks/>
            </p:cNvSpPr>
            <p:nvPr/>
          </p:nvSpPr>
          <p:spPr bwMode="auto">
            <a:xfrm>
              <a:off x="3566" y="2478"/>
              <a:ext cx="544" cy="485"/>
            </a:xfrm>
            <a:custGeom>
              <a:avLst/>
              <a:gdLst>
                <a:gd name="T0" fmla="*/ 0 w 949"/>
                <a:gd name="T1" fmla="*/ 262 h 830"/>
                <a:gd name="T2" fmla="*/ 26 w 949"/>
                <a:gd name="T3" fmla="*/ 244 h 830"/>
                <a:gd name="T4" fmla="*/ 46 w 949"/>
                <a:gd name="T5" fmla="*/ 237 h 830"/>
                <a:gd name="T6" fmla="*/ 76 w 949"/>
                <a:gd name="T7" fmla="*/ 197 h 830"/>
                <a:gd name="T8" fmla="*/ 152 w 949"/>
                <a:gd name="T9" fmla="*/ 129 h 830"/>
                <a:gd name="T10" fmla="*/ 217 w 949"/>
                <a:gd name="T11" fmla="*/ 71 h 830"/>
                <a:gd name="T12" fmla="*/ 293 w 949"/>
                <a:gd name="T13" fmla="*/ 0 h 830"/>
                <a:gd name="T14" fmla="*/ 312 w 949"/>
                <a:gd name="T15" fmla="*/ 13 h 830"/>
                <a:gd name="T16" fmla="*/ 256 w 949"/>
                <a:gd name="T17" fmla="*/ 64 h 830"/>
                <a:gd name="T18" fmla="*/ 171 w 949"/>
                <a:gd name="T19" fmla="*/ 137 h 830"/>
                <a:gd name="T20" fmla="*/ 109 w 949"/>
                <a:gd name="T21" fmla="*/ 195 h 830"/>
                <a:gd name="T22" fmla="*/ 54 w 949"/>
                <a:gd name="T23" fmla="*/ 247 h 830"/>
                <a:gd name="T24" fmla="*/ 28 w 949"/>
                <a:gd name="T25" fmla="*/ 264 h 830"/>
                <a:gd name="T26" fmla="*/ 10 w 949"/>
                <a:gd name="T27" fmla="*/ 283 h 830"/>
                <a:gd name="T28" fmla="*/ 7 w 949"/>
                <a:gd name="T29" fmla="*/ 274 h 830"/>
                <a:gd name="T30" fmla="*/ 0 w 949"/>
                <a:gd name="T31" fmla="*/ 262 h 830"/>
                <a:gd name="T32" fmla="*/ 0 w 949"/>
                <a:gd name="T33" fmla="*/ 262 h 8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49" h="830">
                  <a:moveTo>
                    <a:pt x="0" y="768"/>
                  </a:moveTo>
                  <a:lnTo>
                    <a:pt x="78" y="713"/>
                  </a:lnTo>
                  <a:lnTo>
                    <a:pt x="141" y="695"/>
                  </a:lnTo>
                  <a:lnTo>
                    <a:pt x="232" y="576"/>
                  </a:lnTo>
                  <a:lnTo>
                    <a:pt x="462" y="378"/>
                  </a:lnTo>
                  <a:lnTo>
                    <a:pt x="660" y="209"/>
                  </a:lnTo>
                  <a:lnTo>
                    <a:pt x="892" y="0"/>
                  </a:lnTo>
                  <a:lnTo>
                    <a:pt x="949" y="40"/>
                  </a:lnTo>
                  <a:lnTo>
                    <a:pt x="780" y="186"/>
                  </a:lnTo>
                  <a:lnTo>
                    <a:pt x="519" y="401"/>
                  </a:lnTo>
                  <a:lnTo>
                    <a:pt x="333" y="570"/>
                  </a:lnTo>
                  <a:lnTo>
                    <a:pt x="164" y="724"/>
                  </a:lnTo>
                  <a:lnTo>
                    <a:pt x="84" y="773"/>
                  </a:lnTo>
                  <a:lnTo>
                    <a:pt x="29" y="830"/>
                  </a:lnTo>
                  <a:lnTo>
                    <a:pt x="23" y="802"/>
                  </a:lnTo>
                  <a:lnTo>
                    <a:pt x="0" y="7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2" name="Freeform 22"/>
            <p:cNvSpPr>
              <a:spLocks/>
            </p:cNvSpPr>
            <p:nvPr/>
          </p:nvSpPr>
          <p:spPr bwMode="auto">
            <a:xfrm>
              <a:off x="4101" y="2475"/>
              <a:ext cx="239" cy="379"/>
            </a:xfrm>
            <a:custGeom>
              <a:avLst/>
              <a:gdLst>
                <a:gd name="T0" fmla="*/ 119 w 416"/>
                <a:gd name="T1" fmla="*/ 0 h 650"/>
                <a:gd name="T2" fmla="*/ 98 w 416"/>
                <a:gd name="T3" fmla="*/ 48 h 650"/>
                <a:gd name="T4" fmla="*/ 59 w 416"/>
                <a:gd name="T5" fmla="*/ 114 h 650"/>
                <a:gd name="T6" fmla="*/ 26 w 416"/>
                <a:gd name="T7" fmla="*/ 158 h 650"/>
                <a:gd name="T8" fmla="*/ 0 w 416"/>
                <a:gd name="T9" fmla="*/ 208 h 650"/>
                <a:gd name="T10" fmla="*/ 6 w 416"/>
                <a:gd name="T11" fmla="*/ 221 h 650"/>
                <a:gd name="T12" fmla="*/ 14 w 416"/>
                <a:gd name="T13" fmla="*/ 213 h 650"/>
                <a:gd name="T14" fmla="*/ 20 w 416"/>
                <a:gd name="T15" fmla="*/ 191 h 650"/>
                <a:gd name="T16" fmla="*/ 52 w 416"/>
                <a:gd name="T17" fmla="*/ 142 h 650"/>
                <a:gd name="T18" fmla="*/ 87 w 416"/>
                <a:gd name="T19" fmla="*/ 94 h 650"/>
                <a:gd name="T20" fmla="*/ 119 w 416"/>
                <a:gd name="T21" fmla="*/ 44 h 650"/>
                <a:gd name="T22" fmla="*/ 137 w 416"/>
                <a:gd name="T23" fmla="*/ 0 h 650"/>
                <a:gd name="T24" fmla="*/ 119 w 416"/>
                <a:gd name="T25" fmla="*/ 0 h 650"/>
                <a:gd name="T26" fmla="*/ 119 w 416"/>
                <a:gd name="T27" fmla="*/ 0 h 6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16" h="650">
                  <a:moveTo>
                    <a:pt x="361" y="0"/>
                  </a:moveTo>
                  <a:lnTo>
                    <a:pt x="298" y="141"/>
                  </a:lnTo>
                  <a:lnTo>
                    <a:pt x="180" y="335"/>
                  </a:lnTo>
                  <a:lnTo>
                    <a:pt x="78" y="464"/>
                  </a:lnTo>
                  <a:lnTo>
                    <a:pt x="0" y="610"/>
                  </a:lnTo>
                  <a:lnTo>
                    <a:pt x="17" y="650"/>
                  </a:lnTo>
                  <a:lnTo>
                    <a:pt x="44" y="627"/>
                  </a:lnTo>
                  <a:lnTo>
                    <a:pt x="61" y="561"/>
                  </a:lnTo>
                  <a:lnTo>
                    <a:pt x="158" y="418"/>
                  </a:lnTo>
                  <a:lnTo>
                    <a:pt x="264" y="278"/>
                  </a:lnTo>
                  <a:lnTo>
                    <a:pt x="361" y="131"/>
                  </a:lnTo>
                  <a:lnTo>
                    <a:pt x="416" y="0"/>
                  </a:lnTo>
                  <a:lnTo>
                    <a:pt x="3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3" name="Freeform 23"/>
            <p:cNvSpPr>
              <a:spLocks/>
            </p:cNvSpPr>
            <p:nvPr/>
          </p:nvSpPr>
          <p:spPr bwMode="auto">
            <a:xfrm>
              <a:off x="3301" y="2831"/>
              <a:ext cx="359" cy="139"/>
            </a:xfrm>
            <a:custGeom>
              <a:avLst/>
              <a:gdLst>
                <a:gd name="T0" fmla="*/ 0 w 626"/>
                <a:gd name="T1" fmla="*/ 16 h 238"/>
                <a:gd name="T2" fmla="*/ 28 w 626"/>
                <a:gd name="T3" fmla="*/ 33 h 238"/>
                <a:gd name="T4" fmla="*/ 55 w 626"/>
                <a:gd name="T5" fmla="*/ 50 h 238"/>
                <a:gd name="T6" fmla="*/ 92 w 626"/>
                <a:gd name="T7" fmla="*/ 63 h 238"/>
                <a:gd name="T8" fmla="*/ 128 w 626"/>
                <a:gd name="T9" fmla="*/ 68 h 238"/>
                <a:gd name="T10" fmla="*/ 159 w 626"/>
                <a:gd name="T11" fmla="*/ 65 h 238"/>
                <a:gd name="T12" fmla="*/ 174 w 626"/>
                <a:gd name="T13" fmla="*/ 81 h 238"/>
                <a:gd name="T14" fmla="*/ 206 w 626"/>
                <a:gd name="T15" fmla="*/ 65 h 238"/>
                <a:gd name="T16" fmla="*/ 200 w 626"/>
                <a:gd name="T17" fmla="*/ 33 h 238"/>
                <a:gd name="T18" fmla="*/ 182 w 626"/>
                <a:gd name="T19" fmla="*/ 46 h 238"/>
                <a:gd name="T20" fmla="*/ 189 w 626"/>
                <a:gd name="T21" fmla="*/ 60 h 238"/>
                <a:gd name="T22" fmla="*/ 176 w 626"/>
                <a:gd name="T23" fmla="*/ 68 h 238"/>
                <a:gd name="T24" fmla="*/ 162 w 626"/>
                <a:gd name="T25" fmla="*/ 54 h 238"/>
                <a:gd name="T26" fmla="*/ 133 w 626"/>
                <a:gd name="T27" fmla="*/ 54 h 238"/>
                <a:gd name="T28" fmla="*/ 102 w 626"/>
                <a:gd name="T29" fmla="*/ 50 h 238"/>
                <a:gd name="T30" fmla="*/ 64 w 626"/>
                <a:gd name="T31" fmla="*/ 37 h 238"/>
                <a:gd name="T32" fmla="*/ 28 w 626"/>
                <a:gd name="T33" fmla="*/ 19 h 238"/>
                <a:gd name="T34" fmla="*/ 0 w 626"/>
                <a:gd name="T35" fmla="*/ 0 h 238"/>
                <a:gd name="T36" fmla="*/ 0 w 626"/>
                <a:gd name="T37" fmla="*/ 16 h 238"/>
                <a:gd name="T38" fmla="*/ 0 w 626"/>
                <a:gd name="T39" fmla="*/ 16 h 2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6" h="238">
                  <a:moveTo>
                    <a:pt x="0" y="46"/>
                  </a:moveTo>
                  <a:lnTo>
                    <a:pt x="84" y="97"/>
                  </a:lnTo>
                  <a:lnTo>
                    <a:pt x="168" y="145"/>
                  </a:lnTo>
                  <a:lnTo>
                    <a:pt x="280" y="185"/>
                  </a:lnTo>
                  <a:lnTo>
                    <a:pt x="388" y="198"/>
                  </a:lnTo>
                  <a:lnTo>
                    <a:pt x="485" y="192"/>
                  </a:lnTo>
                  <a:lnTo>
                    <a:pt x="529" y="238"/>
                  </a:lnTo>
                  <a:lnTo>
                    <a:pt x="626" y="192"/>
                  </a:lnTo>
                  <a:lnTo>
                    <a:pt x="609" y="97"/>
                  </a:lnTo>
                  <a:lnTo>
                    <a:pt x="552" y="135"/>
                  </a:lnTo>
                  <a:lnTo>
                    <a:pt x="575" y="175"/>
                  </a:lnTo>
                  <a:lnTo>
                    <a:pt x="536" y="198"/>
                  </a:lnTo>
                  <a:lnTo>
                    <a:pt x="491" y="158"/>
                  </a:lnTo>
                  <a:lnTo>
                    <a:pt x="405" y="158"/>
                  </a:lnTo>
                  <a:lnTo>
                    <a:pt x="310" y="147"/>
                  </a:lnTo>
                  <a:lnTo>
                    <a:pt x="196" y="109"/>
                  </a:lnTo>
                  <a:lnTo>
                    <a:pt x="84" y="57"/>
                  </a:lnTo>
                  <a:lnTo>
                    <a:pt x="0" y="0"/>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4" name="Freeform 24"/>
            <p:cNvSpPr>
              <a:spLocks/>
            </p:cNvSpPr>
            <p:nvPr/>
          </p:nvSpPr>
          <p:spPr bwMode="auto">
            <a:xfrm>
              <a:off x="3373" y="2509"/>
              <a:ext cx="398" cy="273"/>
            </a:xfrm>
            <a:custGeom>
              <a:avLst/>
              <a:gdLst>
                <a:gd name="T0" fmla="*/ 0 w 694"/>
                <a:gd name="T1" fmla="*/ 159 h 470"/>
                <a:gd name="T2" fmla="*/ 18 w 694"/>
                <a:gd name="T3" fmla="*/ 157 h 470"/>
                <a:gd name="T4" fmla="*/ 56 w 694"/>
                <a:gd name="T5" fmla="*/ 139 h 470"/>
                <a:gd name="T6" fmla="*/ 91 w 694"/>
                <a:gd name="T7" fmla="*/ 124 h 470"/>
                <a:gd name="T8" fmla="*/ 130 w 694"/>
                <a:gd name="T9" fmla="*/ 105 h 470"/>
                <a:gd name="T10" fmla="*/ 171 w 694"/>
                <a:gd name="T11" fmla="*/ 80 h 470"/>
                <a:gd name="T12" fmla="*/ 196 w 694"/>
                <a:gd name="T13" fmla="*/ 57 h 470"/>
                <a:gd name="T14" fmla="*/ 196 w 694"/>
                <a:gd name="T15" fmla="*/ 38 h 470"/>
                <a:gd name="T16" fmla="*/ 218 w 694"/>
                <a:gd name="T17" fmla="*/ 25 h 470"/>
                <a:gd name="T18" fmla="*/ 228 w 694"/>
                <a:gd name="T19" fmla="*/ 16 h 470"/>
                <a:gd name="T20" fmla="*/ 224 w 694"/>
                <a:gd name="T21" fmla="*/ 3 h 470"/>
                <a:gd name="T22" fmla="*/ 200 w 694"/>
                <a:gd name="T23" fmla="*/ 2 h 470"/>
                <a:gd name="T24" fmla="*/ 176 w 694"/>
                <a:gd name="T25" fmla="*/ 0 h 470"/>
                <a:gd name="T26" fmla="*/ 178 w 694"/>
                <a:gd name="T27" fmla="*/ 36 h 470"/>
                <a:gd name="T28" fmla="*/ 165 w 694"/>
                <a:gd name="T29" fmla="*/ 55 h 470"/>
                <a:gd name="T30" fmla="*/ 145 w 694"/>
                <a:gd name="T31" fmla="*/ 73 h 470"/>
                <a:gd name="T32" fmla="*/ 108 w 694"/>
                <a:gd name="T33" fmla="*/ 95 h 470"/>
                <a:gd name="T34" fmla="*/ 57 w 694"/>
                <a:gd name="T35" fmla="*/ 120 h 470"/>
                <a:gd name="T36" fmla="*/ 2 w 694"/>
                <a:gd name="T37" fmla="*/ 147 h 470"/>
                <a:gd name="T38" fmla="*/ 0 w 694"/>
                <a:gd name="T39" fmla="*/ 159 h 470"/>
                <a:gd name="T40" fmla="*/ 0 w 694"/>
                <a:gd name="T41" fmla="*/ 159 h 47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4" h="470">
                  <a:moveTo>
                    <a:pt x="0" y="470"/>
                  </a:moveTo>
                  <a:lnTo>
                    <a:pt x="55" y="464"/>
                  </a:lnTo>
                  <a:lnTo>
                    <a:pt x="169" y="413"/>
                  </a:lnTo>
                  <a:lnTo>
                    <a:pt x="276" y="367"/>
                  </a:lnTo>
                  <a:lnTo>
                    <a:pt x="395" y="310"/>
                  </a:lnTo>
                  <a:lnTo>
                    <a:pt x="519" y="238"/>
                  </a:lnTo>
                  <a:lnTo>
                    <a:pt x="597" y="169"/>
                  </a:lnTo>
                  <a:lnTo>
                    <a:pt x="597" y="112"/>
                  </a:lnTo>
                  <a:lnTo>
                    <a:pt x="665" y="74"/>
                  </a:lnTo>
                  <a:lnTo>
                    <a:pt x="694" y="46"/>
                  </a:lnTo>
                  <a:lnTo>
                    <a:pt x="682" y="11"/>
                  </a:lnTo>
                  <a:lnTo>
                    <a:pt x="608" y="6"/>
                  </a:lnTo>
                  <a:lnTo>
                    <a:pt x="536" y="0"/>
                  </a:lnTo>
                  <a:lnTo>
                    <a:pt x="542" y="107"/>
                  </a:lnTo>
                  <a:lnTo>
                    <a:pt x="502" y="164"/>
                  </a:lnTo>
                  <a:lnTo>
                    <a:pt x="439" y="215"/>
                  </a:lnTo>
                  <a:lnTo>
                    <a:pt x="327" y="283"/>
                  </a:lnTo>
                  <a:lnTo>
                    <a:pt x="175" y="356"/>
                  </a:lnTo>
                  <a:lnTo>
                    <a:pt x="6" y="435"/>
                  </a:lnTo>
                  <a:lnTo>
                    <a:pt x="0" y="4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5" name="Freeform 25"/>
            <p:cNvSpPr>
              <a:spLocks/>
            </p:cNvSpPr>
            <p:nvPr/>
          </p:nvSpPr>
          <p:spPr bwMode="auto">
            <a:xfrm>
              <a:off x="3506" y="3016"/>
              <a:ext cx="193" cy="309"/>
            </a:xfrm>
            <a:custGeom>
              <a:avLst/>
              <a:gdLst>
                <a:gd name="T0" fmla="*/ 0 w 338"/>
                <a:gd name="T1" fmla="*/ 11 h 530"/>
                <a:gd name="T2" fmla="*/ 14 w 338"/>
                <a:gd name="T3" fmla="*/ 46 h 530"/>
                <a:gd name="T4" fmla="*/ 18 w 338"/>
                <a:gd name="T5" fmla="*/ 75 h 530"/>
                <a:gd name="T6" fmla="*/ 20 w 338"/>
                <a:gd name="T7" fmla="*/ 107 h 530"/>
                <a:gd name="T8" fmla="*/ 14 w 338"/>
                <a:gd name="T9" fmla="*/ 145 h 530"/>
                <a:gd name="T10" fmla="*/ 14 w 338"/>
                <a:gd name="T11" fmla="*/ 167 h 530"/>
                <a:gd name="T12" fmla="*/ 22 w 338"/>
                <a:gd name="T13" fmla="*/ 178 h 530"/>
                <a:gd name="T14" fmla="*/ 35 w 338"/>
                <a:gd name="T15" fmla="*/ 180 h 530"/>
                <a:gd name="T16" fmla="*/ 67 w 338"/>
                <a:gd name="T17" fmla="*/ 164 h 530"/>
                <a:gd name="T18" fmla="*/ 108 w 338"/>
                <a:gd name="T19" fmla="*/ 145 h 530"/>
                <a:gd name="T20" fmla="*/ 110 w 338"/>
                <a:gd name="T21" fmla="*/ 115 h 530"/>
                <a:gd name="T22" fmla="*/ 88 w 338"/>
                <a:gd name="T23" fmla="*/ 131 h 530"/>
                <a:gd name="T24" fmla="*/ 66 w 338"/>
                <a:gd name="T25" fmla="*/ 144 h 530"/>
                <a:gd name="T26" fmla="*/ 37 w 338"/>
                <a:gd name="T27" fmla="*/ 153 h 530"/>
                <a:gd name="T28" fmla="*/ 40 w 338"/>
                <a:gd name="T29" fmla="*/ 127 h 530"/>
                <a:gd name="T30" fmla="*/ 40 w 338"/>
                <a:gd name="T31" fmla="*/ 97 h 530"/>
                <a:gd name="T32" fmla="*/ 37 w 338"/>
                <a:gd name="T33" fmla="*/ 61 h 530"/>
                <a:gd name="T34" fmla="*/ 29 w 338"/>
                <a:gd name="T35" fmla="*/ 30 h 530"/>
                <a:gd name="T36" fmla="*/ 16 w 338"/>
                <a:gd name="T37" fmla="*/ 0 h 530"/>
                <a:gd name="T38" fmla="*/ 0 w 338"/>
                <a:gd name="T39" fmla="*/ 11 h 530"/>
                <a:gd name="T40" fmla="*/ 0 w 338"/>
                <a:gd name="T41" fmla="*/ 11 h 5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 h="530">
                  <a:moveTo>
                    <a:pt x="0" y="32"/>
                  </a:moveTo>
                  <a:lnTo>
                    <a:pt x="44" y="135"/>
                  </a:lnTo>
                  <a:lnTo>
                    <a:pt x="55" y="220"/>
                  </a:lnTo>
                  <a:lnTo>
                    <a:pt x="61" y="315"/>
                  </a:lnTo>
                  <a:lnTo>
                    <a:pt x="44" y="427"/>
                  </a:lnTo>
                  <a:lnTo>
                    <a:pt x="44" y="490"/>
                  </a:lnTo>
                  <a:lnTo>
                    <a:pt x="66" y="524"/>
                  </a:lnTo>
                  <a:lnTo>
                    <a:pt x="106" y="530"/>
                  </a:lnTo>
                  <a:lnTo>
                    <a:pt x="207" y="484"/>
                  </a:lnTo>
                  <a:lnTo>
                    <a:pt x="333" y="427"/>
                  </a:lnTo>
                  <a:lnTo>
                    <a:pt x="338" y="338"/>
                  </a:lnTo>
                  <a:lnTo>
                    <a:pt x="270" y="384"/>
                  </a:lnTo>
                  <a:lnTo>
                    <a:pt x="201" y="424"/>
                  </a:lnTo>
                  <a:lnTo>
                    <a:pt x="112" y="450"/>
                  </a:lnTo>
                  <a:lnTo>
                    <a:pt x="123" y="372"/>
                  </a:lnTo>
                  <a:lnTo>
                    <a:pt x="123" y="287"/>
                  </a:lnTo>
                  <a:lnTo>
                    <a:pt x="112" y="180"/>
                  </a:lnTo>
                  <a:lnTo>
                    <a:pt x="89" y="89"/>
                  </a:lnTo>
                  <a:lnTo>
                    <a:pt x="49"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6" name="Freeform 26"/>
            <p:cNvSpPr>
              <a:spLocks/>
            </p:cNvSpPr>
            <p:nvPr/>
          </p:nvSpPr>
          <p:spPr bwMode="auto">
            <a:xfrm>
              <a:off x="3362" y="3062"/>
              <a:ext cx="101" cy="267"/>
            </a:xfrm>
            <a:custGeom>
              <a:avLst/>
              <a:gdLst>
                <a:gd name="T0" fmla="*/ 51 w 175"/>
                <a:gd name="T1" fmla="*/ 0 h 458"/>
                <a:gd name="T2" fmla="*/ 58 w 175"/>
                <a:gd name="T3" fmla="*/ 43 h 458"/>
                <a:gd name="T4" fmla="*/ 54 w 175"/>
                <a:gd name="T5" fmla="*/ 100 h 458"/>
                <a:gd name="T6" fmla="*/ 51 w 175"/>
                <a:gd name="T7" fmla="*/ 154 h 458"/>
                <a:gd name="T8" fmla="*/ 39 w 175"/>
                <a:gd name="T9" fmla="*/ 156 h 458"/>
                <a:gd name="T10" fmla="*/ 21 w 175"/>
                <a:gd name="T11" fmla="*/ 146 h 458"/>
                <a:gd name="T12" fmla="*/ 0 w 175"/>
                <a:gd name="T13" fmla="*/ 127 h 458"/>
                <a:gd name="T14" fmla="*/ 2 w 175"/>
                <a:gd name="T15" fmla="*/ 104 h 458"/>
                <a:gd name="T16" fmla="*/ 6 w 175"/>
                <a:gd name="T17" fmla="*/ 69 h 458"/>
                <a:gd name="T18" fmla="*/ 6 w 175"/>
                <a:gd name="T19" fmla="*/ 27 h 458"/>
                <a:gd name="T20" fmla="*/ 2 w 175"/>
                <a:gd name="T21" fmla="*/ 15 h 458"/>
                <a:gd name="T22" fmla="*/ 13 w 175"/>
                <a:gd name="T23" fmla="*/ 8 h 458"/>
                <a:gd name="T24" fmla="*/ 21 w 175"/>
                <a:gd name="T25" fmla="*/ 38 h 458"/>
                <a:gd name="T26" fmla="*/ 21 w 175"/>
                <a:gd name="T27" fmla="*/ 73 h 458"/>
                <a:gd name="T28" fmla="*/ 15 w 175"/>
                <a:gd name="T29" fmla="*/ 115 h 458"/>
                <a:gd name="T30" fmla="*/ 33 w 175"/>
                <a:gd name="T31" fmla="*/ 134 h 458"/>
                <a:gd name="T32" fmla="*/ 38 w 175"/>
                <a:gd name="T33" fmla="*/ 102 h 458"/>
                <a:gd name="T34" fmla="*/ 41 w 175"/>
                <a:gd name="T35" fmla="*/ 73 h 458"/>
                <a:gd name="T36" fmla="*/ 42 w 175"/>
                <a:gd name="T37" fmla="*/ 52 h 458"/>
                <a:gd name="T38" fmla="*/ 38 w 175"/>
                <a:gd name="T39" fmla="*/ 29 h 458"/>
                <a:gd name="T40" fmla="*/ 32 w 175"/>
                <a:gd name="T41" fmla="*/ 8 h 458"/>
                <a:gd name="T42" fmla="*/ 51 w 175"/>
                <a:gd name="T43" fmla="*/ 0 h 458"/>
                <a:gd name="T44" fmla="*/ 51 w 175"/>
                <a:gd name="T45" fmla="*/ 0 h 45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75" h="458">
                  <a:moveTo>
                    <a:pt x="152" y="0"/>
                  </a:moveTo>
                  <a:lnTo>
                    <a:pt x="175" y="125"/>
                  </a:lnTo>
                  <a:lnTo>
                    <a:pt x="163" y="294"/>
                  </a:lnTo>
                  <a:lnTo>
                    <a:pt x="152" y="452"/>
                  </a:lnTo>
                  <a:lnTo>
                    <a:pt x="118" y="458"/>
                  </a:lnTo>
                  <a:lnTo>
                    <a:pt x="63" y="429"/>
                  </a:lnTo>
                  <a:lnTo>
                    <a:pt x="0" y="372"/>
                  </a:lnTo>
                  <a:lnTo>
                    <a:pt x="6" y="306"/>
                  </a:lnTo>
                  <a:lnTo>
                    <a:pt x="17" y="203"/>
                  </a:lnTo>
                  <a:lnTo>
                    <a:pt x="17" y="79"/>
                  </a:lnTo>
                  <a:lnTo>
                    <a:pt x="6" y="45"/>
                  </a:lnTo>
                  <a:lnTo>
                    <a:pt x="40" y="22"/>
                  </a:lnTo>
                  <a:lnTo>
                    <a:pt x="63" y="114"/>
                  </a:lnTo>
                  <a:lnTo>
                    <a:pt x="63" y="214"/>
                  </a:lnTo>
                  <a:lnTo>
                    <a:pt x="45" y="338"/>
                  </a:lnTo>
                  <a:lnTo>
                    <a:pt x="101" y="395"/>
                  </a:lnTo>
                  <a:lnTo>
                    <a:pt x="112" y="300"/>
                  </a:lnTo>
                  <a:lnTo>
                    <a:pt x="123" y="214"/>
                  </a:lnTo>
                  <a:lnTo>
                    <a:pt x="125" y="152"/>
                  </a:lnTo>
                  <a:lnTo>
                    <a:pt x="112" y="85"/>
                  </a:lnTo>
                  <a:lnTo>
                    <a:pt x="95" y="22"/>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7" name="Freeform 27"/>
            <p:cNvSpPr>
              <a:spLocks/>
            </p:cNvSpPr>
            <p:nvPr/>
          </p:nvSpPr>
          <p:spPr bwMode="auto">
            <a:xfrm>
              <a:off x="3389" y="2765"/>
              <a:ext cx="132" cy="168"/>
            </a:xfrm>
            <a:custGeom>
              <a:avLst/>
              <a:gdLst>
                <a:gd name="T0" fmla="*/ 9 w 231"/>
                <a:gd name="T1" fmla="*/ 0 h 287"/>
                <a:gd name="T2" fmla="*/ 35 w 231"/>
                <a:gd name="T3" fmla="*/ 30 h 287"/>
                <a:gd name="T4" fmla="*/ 54 w 231"/>
                <a:gd name="T5" fmla="*/ 56 h 287"/>
                <a:gd name="T6" fmla="*/ 75 w 231"/>
                <a:gd name="T7" fmla="*/ 98 h 287"/>
                <a:gd name="T8" fmla="*/ 57 w 231"/>
                <a:gd name="T9" fmla="*/ 96 h 287"/>
                <a:gd name="T10" fmla="*/ 42 w 231"/>
                <a:gd name="T11" fmla="*/ 77 h 287"/>
                <a:gd name="T12" fmla="*/ 26 w 231"/>
                <a:gd name="T13" fmla="*/ 50 h 287"/>
                <a:gd name="T14" fmla="*/ 11 w 231"/>
                <a:gd name="T15" fmla="*/ 27 h 287"/>
                <a:gd name="T16" fmla="*/ 0 w 231"/>
                <a:gd name="T17" fmla="*/ 8 h 287"/>
                <a:gd name="T18" fmla="*/ 9 w 231"/>
                <a:gd name="T19" fmla="*/ 0 h 287"/>
                <a:gd name="T20" fmla="*/ 9 w 231"/>
                <a:gd name="T21" fmla="*/ 0 h 28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31" h="287">
                  <a:moveTo>
                    <a:pt x="27" y="0"/>
                  </a:moveTo>
                  <a:lnTo>
                    <a:pt x="107" y="89"/>
                  </a:lnTo>
                  <a:lnTo>
                    <a:pt x="164" y="164"/>
                  </a:lnTo>
                  <a:lnTo>
                    <a:pt x="231" y="287"/>
                  </a:lnTo>
                  <a:lnTo>
                    <a:pt x="175" y="281"/>
                  </a:lnTo>
                  <a:lnTo>
                    <a:pt x="130" y="226"/>
                  </a:lnTo>
                  <a:lnTo>
                    <a:pt x="78" y="146"/>
                  </a:lnTo>
                  <a:lnTo>
                    <a:pt x="33" y="78"/>
                  </a:lnTo>
                  <a:lnTo>
                    <a:pt x="0" y="23"/>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8" name="Freeform 28"/>
            <p:cNvSpPr>
              <a:spLocks/>
            </p:cNvSpPr>
            <p:nvPr/>
          </p:nvSpPr>
          <p:spPr bwMode="auto">
            <a:xfrm>
              <a:off x="3603" y="2580"/>
              <a:ext cx="106" cy="265"/>
            </a:xfrm>
            <a:custGeom>
              <a:avLst/>
              <a:gdLst>
                <a:gd name="T0" fmla="*/ 0 w 184"/>
                <a:gd name="T1" fmla="*/ 132 h 452"/>
                <a:gd name="T2" fmla="*/ 10 w 184"/>
                <a:gd name="T3" fmla="*/ 121 h 452"/>
                <a:gd name="T4" fmla="*/ 28 w 184"/>
                <a:gd name="T5" fmla="*/ 78 h 452"/>
                <a:gd name="T6" fmla="*/ 41 w 184"/>
                <a:gd name="T7" fmla="*/ 45 h 452"/>
                <a:gd name="T8" fmla="*/ 47 w 184"/>
                <a:gd name="T9" fmla="*/ 21 h 452"/>
                <a:gd name="T10" fmla="*/ 60 w 184"/>
                <a:gd name="T11" fmla="*/ 0 h 452"/>
                <a:gd name="T12" fmla="*/ 61 w 184"/>
                <a:gd name="T13" fmla="*/ 43 h 452"/>
                <a:gd name="T14" fmla="*/ 47 w 184"/>
                <a:gd name="T15" fmla="*/ 89 h 452"/>
                <a:gd name="T16" fmla="*/ 36 w 184"/>
                <a:gd name="T17" fmla="*/ 123 h 452"/>
                <a:gd name="T18" fmla="*/ 17 w 184"/>
                <a:gd name="T19" fmla="*/ 155 h 452"/>
                <a:gd name="T20" fmla="*/ 0 w 184"/>
                <a:gd name="T21" fmla="*/ 132 h 452"/>
                <a:gd name="T22" fmla="*/ 0 w 184"/>
                <a:gd name="T23" fmla="*/ 132 h 4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4" h="452">
                  <a:moveTo>
                    <a:pt x="0" y="384"/>
                  </a:moveTo>
                  <a:lnTo>
                    <a:pt x="32" y="351"/>
                  </a:lnTo>
                  <a:lnTo>
                    <a:pt x="84" y="226"/>
                  </a:lnTo>
                  <a:lnTo>
                    <a:pt x="124" y="131"/>
                  </a:lnTo>
                  <a:lnTo>
                    <a:pt x="141" y="62"/>
                  </a:lnTo>
                  <a:lnTo>
                    <a:pt x="181" y="0"/>
                  </a:lnTo>
                  <a:lnTo>
                    <a:pt x="184" y="125"/>
                  </a:lnTo>
                  <a:lnTo>
                    <a:pt x="141" y="260"/>
                  </a:lnTo>
                  <a:lnTo>
                    <a:pt x="107" y="357"/>
                  </a:lnTo>
                  <a:lnTo>
                    <a:pt x="50" y="452"/>
                  </a:lnTo>
                  <a:lnTo>
                    <a:pt x="0" y="3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79" name="Freeform 29"/>
            <p:cNvSpPr>
              <a:spLocks/>
            </p:cNvSpPr>
            <p:nvPr/>
          </p:nvSpPr>
          <p:spPr bwMode="auto">
            <a:xfrm>
              <a:off x="3159" y="2802"/>
              <a:ext cx="450" cy="306"/>
            </a:xfrm>
            <a:custGeom>
              <a:avLst/>
              <a:gdLst>
                <a:gd name="T0" fmla="*/ 247 w 785"/>
                <a:gd name="T1" fmla="*/ 78 h 524"/>
                <a:gd name="T2" fmla="*/ 228 w 785"/>
                <a:gd name="T3" fmla="*/ 102 h 524"/>
                <a:gd name="T4" fmla="*/ 204 w 785"/>
                <a:gd name="T5" fmla="*/ 119 h 524"/>
                <a:gd name="T6" fmla="*/ 178 w 785"/>
                <a:gd name="T7" fmla="*/ 136 h 524"/>
                <a:gd name="T8" fmla="*/ 154 w 785"/>
                <a:gd name="T9" fmla="*/ 148 h 524"/>
                <a:gd name="T10" fmla="*/ 130 w 785"/>
                <a:gd name="T11" fmla="*/ 155 h 524"/>
                <a:gd name="T12" fmla="*/ 100 w 785"/>
                <a:gd name="T13" fmla="*/ 161 h 524"/>
                <a:gd name="T14" fmla="*/ 80 w 785"/>
                <a:gd name="T15" fmla="*/ 159 h 524"/>
                <a:gd name="T16" fmla="*/ 54 w 785"/>
                <a:gd name="T17" fmla="*/ 158 h 524"/>
                <a:gd name="T18" fmla="*/ 37 w 785"/>
                <a:gd name="T19" fmla="*/ 154 h 524"/>
                <a:gd name="T20" fmla="*/ 26 w 785"/>
                <a:gd name="T21" fmla="*/ 147 h 524"/>
                <a:gd name="T22" fmla="*/ 21 w 785"/>
                <a:gd name="T23" fmla="*/ 133 h 524"/>
                <a:gd name="T24" fmla="*/ 21 w 785"/>
                <a:gd name="T25" fmla="*/ 107 h 524"/>
                <a:gd name="T26" fmla="*/ 28 w 785"/>
                <a:gd name="T27" fmla="*/ 78 h 524"/>
                <a:gd name="T28" fmla="*/ 46 w 785"/>
                <a:gd name="T29" fmla="*/ 48 h 524"/>
                <a:gd name="T30" fmla="*/ 65 w 785"/>
                <a:gd name="T31" fmla="*/ 28 h 524"/>
                <a:gd name="T32" fmla="*/ 83 w 785"/>
                <a:gd name="T33" fmla="*/ 5 h 524"/>
                <a:gd name="T34" fmla="*/ 71 w 785"/>
                <a:gd name="T35" fmla="*/ 0 h 524"/>
                <a:gd name="T36" fmla="*/ 43 w 785"/>
                <a:gd name="T37" fmla="*/ 23 h 524"/>
                <a:gd name="T38" fmla="*/ 21 w 785"/>
                <a:gd name="T39" fmla="*/ 52 h 524"/>
                <a:gd name="T40" fmla="*/ 7 w 785"/>
                <a:gd name="T41" fmla="*/ 77 h 524"/>
                <a:gd name="T42" fmla="*/ 2 w 785"/>
                <a:gd name="T43" fmla="*/ 102 h 524"/>
                <a:gd name="T44" fmla="*/ 0 w 785"/>
                <a:gd name="T45" fmla="*/ 129 h 524"/>
                <a:gd name="T46" fmla="*/ 6 w 785"/>
                <a:gd name="T47" fmla="*/ 148 h 524"/>
                <a:gd name="T48" fmla="*/ 21 w 785"/>
                <a:gd name="T49" fmla="*/ 164 h 524"/>
                <a:gd name="T50" fmla="*/ 46 w 785"/>
                <a:gd name="T51" fmla="*/ 171 h 524"/>
                <a:gd name="T52" fmla="*/ 73 w 785"/>
                <a:gd name="T53" fmla="*/ 179 h 524"/>
                <a:gd name="T54" fmla="*/ 102 w 785"/>
                <a:gd name="T55" fmla="*/ 179 h 524"/>
                <a:gd name="T56" fmla="*/ 138 w 785"/>
                <a:gd name="T57" fmla="*/ 173 h 524"/>
                <a:gd name="T58" fmla="*/ 174 w 785"/>
                <a:gd name="T59" fmla="*/ 161 h 524"/>
                <a:gd name="T60" fmla="*/ 193 w 785"/>
                <a:gd name="T61" fmla="*/ 154 h 524"/>
                <a:gd name="T62" fmla="*/ 213 w 785"/>
                <a:gd name="T63" fmla="*/ 144 h 524"/>
                <a:gd name="T64" fmla="*/ 237 w 785"/>
                <a:gd name="T65" fmla="*/ 123 h 524"/>
                <a:gd name="T66" fmla="*/ 252 w 785"/>
                <a:gd name="T67" fmla="*/ 109 h 524"/>
                <a:gd name="T68" fmla="*/ 258 w 785"/>
                <a:gd name="T69" fmla="*/ 94 h 524"/>
                <a:gd name="T70" fmla="*/ 247 w 785"/>
                <a:gd name="T71" fmla="*/ 78 h 524"/>
                <a:gd name="T72" fmla="*/ 247 w 785"/>
                <a:gd name="T73" fmla="*/ 78 h 52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785" h="524">
                  <a:moveTo>
                    <a:pt x="751" y="230"/>
                  </a:moveTo>
                  <a:lnTo>
                    <a:pt x="694" y="298"/>
                  </a:lnTo>
                  <a:lnTo>
                    <a:pt x="620" y="350"/>
                  </a:lnTo>
                  <a:lnTo>
                    <a:pt x="542" y="399"/>
                  </a:lnTo>
                  <a:lnTo>
                    <a:pt x="468" y="433"/>
                  </a:lnTo>
                  <a:lnTo>
                    <a:pt x="394" y="456"/>
                  </a:lnTo>
                  <a:lnTo>
                    <a:pt x="306" y="473"/>
                  </a:lnTo>
                  <a:lnTo>
                    <a:pt x="242" y="467"/>
                  </a:lnTo>
                  <a:lnTo>
                    <a:pt x="164" y="462"/>
                  </a:lnTo>
                  <a:lnTo>
                    <a:pt x="114" y="452"/>
                  </a:lnTo>
                  <a:lnTo>
                    <a:pt x="78" y="429"/>
                  </a:lnTo>
                  <a:lnTo>
                    <a:pt x="63" y="389"/>
                  </a:lnTo>
                  <a:lnTo>
                    <a:pt x="63" y="315"/>
                  </a:lnTo>
                  <a:lnTo>
                    <a:pt x="84" y="230"/>
                  </a:lnTo>
                  <a:lnTo>
                    <a:pt x="141" y="140"/>
                  </a:lnTo>
                  <a:lnTo>
                    <a:pt x="198" y="83"/>
                  </a:lnTo>
                  <a:lnTo>
                    <a:pt x="253" y="15"/>
                  </a:lnTo>
                  <a:lnTo>
                    <a:pt x="215" y="0"/>
                  </a:lnTo>
                  <a:lnTo>
                    <a:pt x="130" y="66"/>
                  </a:lnTo>
                  <a:lnTo>
                    <a:pt x="63" y="152"/>
                  </a:lnTo>
                  <a:lnTo>
                    <a:pt x="23" y="224"/>
                  </a:lnTo>
                  <a:lnTo>
                    <a:pt x="6" y="298"/>
                  </a:lnTo>
                  <a:lnTo>
                    <a:pt x="0" y="378"/>
                  </a:lnTo>
                  <a:lnTo>
                    <a:pt x="18" y="433"/>
                  </a:lnTo>
                  <a:lnTo>
                    <a:pt x="63" y="479"/>
                  </a:lnTo>
                  <a:lnTo>
                    <a:pt x="141" y="502"/>
                  </a:lnTo>
                  <a:lnTo>
                    <a:pt x="221" y="524"/>
                  </a:lnTo>
                  <a:lnTo>
                    <a:pt x="310" y="524"/>
                  </a:lnTo>
                  <a:lnTo>
                    <a:pt x="421" y="509"/>
                  </a:lnTo>
                  <a:lnTo>
                    <a:pt x="531" y="473"/>
                  </a:lnTo>
                  <a:lnTo>
                    <a:pt x="588" y="450"/>
                  </a:lnTo>
                  <a:lnTo>
                    <a:pt x="649" y="422"/>
                  </a:lnTo>
                  <a:lnTo>
                    <a:pt x="723" y="361"/>
                  </a:lnTo>
                  <a:lnTo>
                    <a:pt x="768" y="321"/>
                  </a:lnTo>
                  <a:lnTo>
                    <a:pt x="785" y="275"/>
                  </a:lnTo>
                  <a:lnTo>
                    <a:pt x="751" y="2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0" name="Freeform 30"/>
            <p:cNvSpPr>
              <a:spLocks/>
            </p:cNvSpPr>
            <p:nvPr/>
          </p:nvSpPr>
          <p:spPr bwMode="auto">
            <a:xfrm>
              <a:off x="3243" y="2576"/>
              <a:ext cx="133" cy="308"/>
            </a:xfrm>
            <a:custGeom>
              <a:avLst/>
              <a:gdLst>
                <a:gd name="T0" fmla="*/ 76 w 232"/>
                <a:gd name="T1" fmla="*/ 180 h 526"/>
                <a:gd name="T2" fmla="*/ 75 w 232"/>
                <a:gd name="T3" fmla="*/ 155 h 526"/>
                <a:gd name="T4" fmla="*/ 69 w 232"/>
                <a:gd name="T5" fmla="*/ 139 h 526"/>
                <a:gd name="T6" fmla="*/ 63 w 232"/>
                <a:gd name="T7" fmla="*/ 129 h 526"/>
                <a:gd name="T8" fmla="*/ 53 w 232"/>
                <a:gd name="T9" fmla="*/ 134 h 526"/>
                <a:gd name="T10" fmla="*/ 48 w 232"/>
                <a:gd name="T11" fmla="*/ 126 h 526"/>
                <a:gd name="T12" fmla="*/ 42 w 232"/>
                <a:gd name="T13" fmla="*/ 109 h 526"/>
                <a:gd name="T14" fmla="*/ 39 w 232"/>
                <a:gd name="T15" fmla="*/ 95 h 526"/>
                <a:gd name="T16" fmla="*/ 31 w 232"/>
                <a:gd name="T17" fmla="*/ 83 h 526"/>
                <a:gd name="T18" fmla="*/ 19 w 232"/>
                <a:gd name="T19" fmla="*/ 74 h 526"/>
                <a:gd name="T20" fmla="*/ 28 w 232"/>
                <a:gd name="T21" fmla="*/ 66 h 526"/>
                <a:gd name="T22" fmla="*/ 37 w 232"/>
                <a:gd name="T23" fmla="*/ 49 h 526"/>
                <a:gd name="T24" fmla="*/ 46 w 232"/>
                <a:gd name="T25" fmla="*/ 23 h 526"/>
                <a:gd name="T26" fmla="*/ 53 w 232"/>
                <a:gd name="T27" fmla="*/ 0 h 526"/>
                <a:gd name="T28" fmla="*/ 39 w 232"/>
                <a:gd name="T29" fmla="*/ 6 h 526"/>
                <a:gd name="T30" fmla="*/ 31 w 232"/>
                <a:gd name="T31" fmla="*/ 19 h 526"/>
                <a:gd name="T32" fmla="*/ 24 w 232"/>
                <a:gd name="T33" fmla="*/ 37 h 526"/>
                <a:gd name="T34" fmla="*/ 17 w 232"/>
                <a:gd name="T35" fmla="*/ 57 h 526"/>
                <a:gd name="T36" fmla="*/ 7 w 232"/>
                <a:gd name="T37" fmla="*/ 68 h 526"/>
                <a:gd name="T38" fmla="*/ 0 w 232"/>
                <a:gd name="T39" fmla="*/ 81 h 526"/>
                <a:gd name="T40" fmla="*/ 9 w 232"/>
                <a:gd name="T41" fmla="*/ 83 h 526"/>
                <a:gd name="T42" fmla="*/ 19 w 232"/>
                <a:gd name="T43" fmla="*/ 97 h 526"/>
                <a:gd name="T44" fmla="*/ 24 w 232"/>
                <a:gd name="T45" fmla="*/ 111 h 526"/>
                <a:gd name="T46" fmla="*/ 30 w 232"/>
                <a:gd name="T47" fmla="*/ 139 h 526"/>
                <a:gd name="T48" fmla="*/ 42 w 232"/>
                <a:gd name="T49" fmla="*/ 143 h 526"/>
                <a:gd name="T50" fmla="*/ 59 w 232"/>
                <a:gd name="T51" fmla="*/ 145 h 526"/>
                <a:gd name="T52" fmla="*/ 59 w 232"/>
                <a:gd name="T53" fmla="*/ 171 h 526"/>
                <a:gd name="T54" fmla="*/ 76 w 232"/>
                <a:gd name="T55" fmla="*/ 180 h 526"/>
                <a:gd name="T56" fmla="*/ 76 w 232"/>
                <a:gd name="T57" fmla="*/ 180 h 5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32" h="526">
                  <a:moveTo>
                    <a:pt x="232" y="526"/>
                  </a:moveTo>
                  <a:lnTo>
                    <a:pt x="226" y="452"/>
                  </a:lnTo>
                  <a:lnTo>
                    <a:pt x="209" y="407"/>
                  </a:lnTo>
                  <a:lnTo>
                    <a:pt x="192" y="378"/>
                  </a:lnTo>
                  <a:lnTo>
                    <a:pt x="163" y="390"/>
                  </a:lnTo>
                  <a:lnTo>
                    <a:pt x="146" y="367"/>
                  </a:lnTo>
                  <a:lnTo>
                    <a:pt x="129" y="317"/>
                  </a:lnTo>
                  <a:lnTo>
                    <a:pt x="118" y="277"/>
                  </a:lnTo>
                  <a:lnTo>
                    <a:pt x="95" y="243"/>
                  </a:lnTo>
                  <a:lnTo>
                    <a:pt x="57" y="215"/>
                  </a:lnTo>
                  <a:lnTo>
                    <a:pt x="85" y="192"/>
                  </a:lnTo>
                  <a:lnTo>
                    <a:pt x="112" y="143"/>
                  </a:lnTo>
                  <a:lnTo>
                    <a:pt x="140" y="68"/>
                  </a:lnTo>
                  <a:lnTo>
                    <a:pt x="163" y="0"/>
                  </a:lnTo>
                  <a:lnTo>
                    <a:pt x="118" y="17"/>
                  </a:lnTo>
                  <a:lnTo>
                    <a:pt x="95" y="57"/>
                  </a:lnTo>
                  <a:lnTo>
                    <a:pt x="74" y="108"/>
                  </a:lnTo>
                  <a:lnTo>
                    <a:pt x="51" y="165"/>
                  </a:lnTo>
                  <a:lnTo>
                    <a:pt x="23" y="198"/>
                  </a:lnTo>
                  <a:lnTo>
                    <a:pt x="0" y="238"/>
                  </a:lnTo>
                  <a:lnTo>
                    <a:pt x="28" y="243"/>
                  </a:lnTo>
                  <a:lnTo>
                    <a:pt x="57" y="283"/>
                  </a:lnTo>
                  <a:lnTo>
                    <a:pt x="74" y="323"/>
                  </a:lnTo>
                  <a:lnTo>
                    <a:pt x="91" y="407"/>
                  </a:lnTo>
                  <a:lnTo>
                    <a:pt x="129" y="418"/>
                  </a:lnTo>
                  <a:lnTo>
                    <a:pt x="180" y="424"/>
                  </a:lnTo>
                  <a:lnTo>
                    <a:pt x="180" y="498"/>
                  </a:lnTo>
                  <a:lnTo>
                    <a:pt x="232" y="5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1" name="Freeform 31"/>
            <p:cNvSpPr>
              <a:spLocks/>
            </p:cNvSpPr>
            <p:nvPr/>
          </p:nvSpPr>
          <p:spPr bwMode="auto">
            <a:xfrm>
              <a:off x="3106" y="3055"/>
              <a:ext cx="163" cy="307"/>
            </a:xfrm>
            <a:custGeom>
              <a:avLst/>
              <a:gdLst>
                <a:gd name="T0" fmla="*/ 51 w 283"/>
                <a:gd name="T1" fmla="*/ 0 h 527"/>
                <a:gd name="T2" fmla="*/ 53 w 283"/>
                <a:gd name="T3" fmla="*/ 43 h 527"/>
                <a:gd name="T4" fmla="*/ 49 w 283"/>
                <a:gd name="T5" fmla="*/ 69 h 527"/>
                <a:gd name="T6" fmla="*/ 43 w 283"/>
                <a:gd name="T7" fmla="*/ 92 h 527"/>
                <a:gd name="T8" fmla="*/ 34 w 283"/>
                <a:gd name="T9" fmla="*/ 112 h 527"/>
                <a:gd name="T10" fmla="*/ 19 w 283"/>
                <a:gd name="T11" fmla="*/ 135 h 527"/>
                <a:gd name="T12" fmla="*/ 4 w 283"/>
                <a:gd name="T13" fmla="*/ 154 h 527"/>
                <a:gd name="T14" fmla="*/ 0 w 283"/>
                <a:gd name="T15" fmla="*/ 169 h 527"/>
                <a:gd name="T16" fmla="*/ 12 w 283"/>
                <a:gd name="T17" fmla="*/ 177 h 527"/>
                <a:gd name="T18" fmla="*/ 42 w 283"/>
                <a:gd name="T19" fmla="*/ 179 h 527"/>
                <a:gd name="T20" fmla="*/ 72 w 283"/>
                <a:gd name="T21" fmla="*/ 175 h 527"/>
                <a:gd name="T22" fmla="*/ 94 w 283"/>
                <a:gd name="T23" fmla="*/ 173 h 527"/>
                <a:gd name="T24" fmla="*/ 90 w 283"/>
                <a:gd name="T25" fmla="*/ 147 h 527"/>
                <a:gd name="T26" fmla="*/ 69 w 283"/>
                <a:gd name="T27" fmla="*/ 153 h 527"/>
                <a:gd name="T28" fmla="*/ 47 w 283"/>
                <a:gd name="T29" fmla="*/ 157 h 527"/>
                <a:gd name="T30" fmla="*/ 26 w 283"/>
                <a:gd name="T31" fmla="*/ 154 h 527"/>
                <a:gd name="T32" fmla="*/ 40 w 283"/>
                <a:gd name="T33" fmla="*/ 135 h 527"/>
                <a:gd name="T34" fmla="*/ 51 w 283"/>
                <a:gd name="T35" fmla="*/ 108 h 527"/>
                <a:gd name="T36" fmla="*/ 60 w 283"/>
                <a:gd name="T37" fmla="*/ 84 h 527"/>
                <a:gd name="T38" fmla="*/ 67 w 283"/>
                <a:gd name="T39" fmla="*/ 52 h 527"/>
                <a:gd name="T40" fmla="*/ 67 w 283"/>
                <a:gd name="T41" fmla="*/ 16 h 527"/>
                <a:gd name="T42" fmla="*/ 51 w 283"/>
                <a:gd name="T43" fmla="*/ 0 h 527"/>
                <a:gd name="T44" fmla="*/ 51 w 283"/>
                <a:gd name="T45" fmla="*/ 0 h 5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83" h="527">
                  <a:moveTo>
                    <a:pt x="154" y="0"/>
                  </a:moveTo>
                  <a:lnTo>
                    <a:pt x="160" y="126"/>
                  </a:lnTo>
                  <a:lnTo>
                    <a:pt x="148" y="204"/>
                  </a:lnTo>
                  <a:lnTo>
                    <a:pt x="131" y="272"/>
                  </a:lnTo>
                  <a:lnTo>
                    <a:pt x="103" y="331"/>
                  </a:lnTo>
                  <a:lnTo>
                    <a:pt x="57" y="396"/>
                  </a:lnTo>
                  <a:lnTo>
                    <a:pt x="12" y="453"/>
                  </a:lnTo>
                  <a:lnTo>
                    <a:pt x="0" y="498"/>
                  </a:lnTo>
                  <a:lnTo>
                    <a:pt x="34" y="521"/>
                  </a:lnTo>
                  <a:lnTo>
                    <a:pt x="126" y="527"/>
                  </a:lnTo>
                  <a:lnTo>
                    <a:pt x="217" y="517"/>
                  </a:lnTo>
                  <a:lnTo>
                    <a:pt x="283" y="510"/>
                  </a:lnTo>
                  <a:lnTo>
                    <a:pt x="272" y="435"/>
                  </a:lnTo>
                  <a:lnTo>
                    <a:pt x="209" y="451"/>
                  </a:lnTo>
                  <a:lnTo>
                    <a:pt x="143" y="462"/>
                  </a:lnTo>
                  <a:lnTo>
                    <a:pt x="80" y="453"/>
                  </a:lnTo>
                  <a:lnTo>
                    <a:pt x="120" y="396"/>
                  </a:lnTo>
                  <a:lnTo>
                    <a:pt x="154" y="318"/>
                  </a:lnTo>
                  <a:lnTo>
                    <a:pt x="181" y="249"/>
                  </a:lnTo>
                  <a:lnTo>
                    <a:pt x="204" y="154"/>
                  </a:lnTo>
                  <a:lnTo>
                    <a:pt x="204" y="46"/>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2" name="Freeform 32"/>
            <p:cNvSpPr>
              <a:spLocks/>
            </p:cNvSpPr>
            <p:nvPr/>
          </p:nvSpPr>
          <p:spPr bwMode="auto">
            <a:xfrm>
              <a:off x="3343" y="2552"/>
              <a:ext cx="104" cy="252"/>
            </a:xfrm>
            <a:custGeom>
              <a:avLst/>
              <a:gdLst>
                <a:gd name="T0" fmla="*/ 60 w 180"/>
                <a:gd name="T1" fmla="*/ 11 h 434"/>
                <a:gd name="T2" fmla="*/ 39 w 180"/>
                <a:gd name="T3" fmla="*/ 23 h 434"/>
                <a:gd name="T4" fmla="*/ 28 w 180"/>
                <a:gd name="T5" fmla="*/ 34 h 434"/>
                <a:gd name="T6" fmla="*/ 21 w 180"/>
                <a:gd name="T7" fmla="*/ 45 h 434"/>
                <a:gd name="T8" fmla="*/ 19 w 180"/>
                <a:gd name="T9" fmla="*/ 59 h 434"/>
                <a:gd name="T10" fmla="*/ 19 w 180"/>
                <a:gd name="T11" fmla="*/ 80 h 434"/>
                <a:gd name="T12" fmla="*/ 19 w 180"/>
                <a:gd name="T13" fmla="*/ 108 h 434"/>
                <a:gd name="T14" fmla="*/ 21 w 180"/>
                <a:gd name="T15" fmla="*/ 137 h 434"/>
                <a:gd name="T16" fmla="*/ 27 w 180"/>
                <a:gd name="T17" fmla="*/ 146 h 434"/>
                <a:gd name="T18" fmla="*/ 17 w 180"/>
                <a:gd name="T19" fmla="*/ 146 h 434"/>
                <a:gd name="T20" fmla="*/ 6 w 180"/>
                <a:gd name="T21" fmla="*/ 129 h 434"/>
                <a:gd name="T22" fmla="*/ 3 w 180"/>
                <a:gd name="T23" fmla="*/ 110 h 434"/>
                <a:gd name="T24" fmla="*/ 0 w 180"/>
                <a:gd name="T25" fmla="*/ 76 h 434"/>
                <a:gd name="T26" fmla="*/ 2 w 180"/>
                <a:gd name="T27" fmla="*/ 51 h 434"/>
                <a:gd name="T28" fmla="*/ 9 w 180"/>
                <a:gd name="T29" fmla="*/ 24 h 434"/>
                <a:gd name="T30" fmla="*/ 27 w 180"/>
                <a:gd name="T31" fmla="*/ 11 h 434"/>
                <a:gd name="T32" fmla="*/ 43 w 180"/>
                <a:gd name="T33" fmla="*/ 0 h 434"/>
                <a:gd name="T34" fmla="*/ 60 w 180"/>
                <a:gd name="T35" fmla="*/ 1 h 434"/>
                <a:gd name="T36" fmla="*/ 60 w 180"/>
                <a:gd name="T37" fmla="*/ 11 h 434"/>
                <a:gd name="T38" fmla="*/ 60 w 180"/>
                <a:gd name="T39" fmla="*/ 11 h 4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80" h="434">
                  <a:moveTo>
                    <a:pt x="180" y="33"/>
                  </a:moveTo>
                  <a:lnTo>
                    <a:pt x="118" y="67"/>
                  </a:lnTo>
                  <a:lnTo>
                    <a:pt x="85" y="101"/>
                  </a:lnTo>
                  <a:lnTo>
                    <a:pt x="62" y="135"/>
                  </a:lnTo>
                  <a:lnTo>
                    <a:pt x="57" y="175"/>
                  </a:lnTo>
                  <a:lnTo>
                    <a:pt x="57" y="236"/>
                  </a:lnTo>
                  <a:lnTo>
                    <a:pt x="57" y="321"/>
                  </a:lnTo>
                  <a:lnTo>
                    <a:pt x="62" y="407"/>
                  </a:lnTo>
                  <a:lnTo>
                    <a:pt x="79" y="434"/>
                  </a:lnTo>
                  <a:lnTo>
                    <a:pt x="51" y="434"/>
                  </a:lnTo>
                  <a:lnTo>
                    <a:pt x="17" y="384"/>
                  </a:lnTo>
                  <a:lnTo>
                    <a:pt x="11" y="327"/>
                  </a:lnTo>
                  <a:lnTo>
                    <a:pt x="0" y="225"/>
                  </a:lnTo>
                  <a:lnTo>
                    <a:pt x="5" y="152"/>
                  </a:lnTo>
                  <a:lnTo>
                    <a:pt x="28" y="72"/>
                  </a:lnTo>
                  <a:lnTo>
                    <a:pt x="79" y="33"/>
                  </a:lnTo>
                  <a:lnTo>
                    <a:pt x="129" y="0"/>
                  </a:lnTo>
                  <a:lnTo>
                    <a:pt x="180" y="4"/>
                  </a:lnTo>
                  <a:lnTo>
                    <a:pt x="18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3" name="Freeform 33"/>
            <p:cNvSpPr>
              <a:spLocks/>
            </p:cNvSpPr>
            <p:nvPr/>
          </p:nvSpPr>
          <p:spPr bwMode="auto">
            <a:xfrm>
              <a:off x="3296" y="2502"/>
              <a:ext cx="160" cy="81"/>
            </a:xfrm>
            <a:custGeom>
              <a:avLst/>
              <a:gdLst>
                <a:gd name="T0" fmla="*/ 0 w 281"/>
                <a:gd name="T1" fmla="*/ 30 h 140"/>
                <a:gd name="T2" fmla="*/ 25 w 281"/>
                <a:gd name="T3" fmla="*/ 9 h 140"/>
                <a:gd name="T4" fmla="*/ 40 w 281"/>
                <a:gd name="T5" fmla="*/ 0 h 140"/>
                <a:gd name="T6" fmla="*/ 53 w 281"/>
                <a:gd name="T7" fmla="*/ 0 h 140"/>
                <a:gd name="T8" fmla="*/ 64 w 281"/>
                <a:gd name="T9" fmla="*/ 12 h 140"/>
                <a:gd name="T10" fmla="*/ 75 w 281"/>
                <a:gd name="T11" fmla="*/ 6 h 140"/>
                <a:gd name="T12" fmla="*/ 89 w 281"/>
                <a:gd name="T13" fmla="*/ 3 h 140"/>
                <a:gd name="T14" fmla="*/ 91 w 281"/>
                <a:gd name="T15" fmla="*/ 15 h 140"/>
                <a:gd name="T16" fmla="*/ 76 w 281"/>
                <a:gd name="T17" fmla="*/ 19 h 140"/>
                <a:gd name="T18" fmla="*/ 60 w 281"/>
                <a:gd name="T19" fmla="*/ 27 h 140"/>
                <a:gd name="T20" fmla="*/ 51 w 281"/>
                <a:gd name="T21" fmla="*/ 30 h 140"/>
                <a:gd name="T22" fmla="*/ 38 w 281"/>
                <a:gd name="T23" fmla="*/ 15 h 140"/>
                <a:gd name="T24" fmla="*/ 25 w 281"/>
                <a:gd name="T25" fmla="*/ 28 h 140"/>
                <a:gd name="T26" fmla="*/ 1 w 281"/>
                <a:gd name="T27" fmla="*/ 47 h 140"/>
                <a:gd name="T28" fmla="*/ 1 w 281"/>
                <a:gd name="T29" fmla="*/ 34 h 140"/>
                <a:gd name="T30" fmla="*/ 0 w 281"/>
                <a:gd name="T31" fmla="*/ 30 h 140"/>
                <a:gd name="T32" fmla="*/ 0 w 281"/>
                <a:gd name="T33" fmla="*/ 30 h 1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1" h="140">
                  <a:moveTo>
                    <a:pt x="0" y="89"/>
                  </a:moveTo>
                  <a:lnTo>
                    <a:pt x="78" y="28"/>
                  </a:lnTo>
                  <a:lnTo>
                    <a:pt x="124" y="0"/>
                  </a:lnTo>
                  <a:lnTo>
                    <a:pt x="163" y="0"/>
                  </a:lnTo>
                  <a:lnTo>
                    <a:pt x="196" y="34"/>
                  </a:lnTo>
                  <a:lnTo>
                    <a:pt x="230" y="17"/>
                  </a:lnTo>
                  <a:lnTo>
                    <a:pt x="276" y="11"/>
                  </a:lnTo>
                  <a:lnTo>
                    <a:pt x="281" y="45"/>
                  </a:lnTo>
                  <a:lnTo>
                    <a:pt x="236" y="57"/>
                  </a:lnTo>
                  <a:lnTo>
                    <a:pt x="184" y="80"/>
                  </a:lnTo>
                  <a:lnTo>
                    <a:pt x="158" y="89"/>
                  </a:lnTo>
                  <a:lnTo>
                    <a:pt x="118" y="45"/>
                  </a:lnTo>
                  <a:lnTo>
                    <a:pt x="78" y="85"/>
                  </a:lnTo>
                  <a:lnTo>
                    <a:pt x="4" y="140"/>
                  </a:lnTo>
                  <a:lnTo>
                    <a:pt x="2" y="100"/>
                  </a:lnTo>
                  <a:lnTo>
                    <a:pt x="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4" name="Freeform 34"/>
            <p:cNvSpPr>
              <a:spLocks/>
            </p:cNvSpPr>
            <p:nvPr/>
          </p:nvSpPr>
          <p:spPr bwMode="auto">
            <a:xfrm>
              <a:off x="3625" y="2541"/>
              <a:ext cx="123" cy="936"/>
            </a:xfrm>
            <a:custGeom>
              <a:avLst/>
              <a:gdLst>
                <a:gd name="T0" fmla="*/ 50 w 215"/>
                <a:gd name="T1" fmla="*/ 0 h 1604"/>
                <a:gd name="T2" fmla="*/ 61 w 215"/>
                <a:gd name="T3" fmla="*/ 69 h 1604"/>
                <a:gd name="T4" fmla="*/ 67 w 215"/>
                <a:gd name="T5" fmla="*/ 113 h 1604"/>
                <a:gd name="T6" fmla="*/ 70 w 215"/>
                <a:gd name="T7" fmla="*/ 149 h 1604"/>
                <a:gd name="T8" fmla="*/ 70 w 215"/>
                <a:gd name="T9" fmla="*/ 219 h 1604"/>
                <a:gd name="T10" fmla="*/ 65 w 215"/>
                <a:gd name="T11" fmla="*/ 317 h 1604"/>
                <a:gd name="T12" fmla="*/ 55 w 215"/>
                <a:gd name="T13" fmla="*/ 389 h 1604"/>
                <a:gd name="T14" fmla="*/ 48 w 215"/>
                <a:gd name="T15" fmla="*/ 454 h 1604"/>
                <a:gd name="T16" fmla="*/ 24 w 215"/>
                <a:gd name="T17" fmla="*/ 540 h 1604"/>
                <a:gd name="T18" fmla="*/ 6 w 215"/>
                <a:gd name="T19" fmla="*/ 546 h 1604"/>
                <a:gd name="T20" fmla="*/ 0 w 215"/>
                <a:gd name="T21" fmla="*/ 539 h 1604"/>
                <a:gd name="T22" fmla="*/ 6 w 215"/>
                <a:gd name="T23" fmla="*/ 504 h 1604"/>
                <a:gd name="T24" fmla="*/ 21 w 215"/>
                <a:gd name="T25" fmla="*/ 450 h 1604"/>
                <a:gd name="T26" fmla="*/ 37 w 215"/>
                <a:gd name="T27" fmla="*/ 363 h 1604"/>
                <a:gd name="T28" fmla="*/ 48 w 215"/>
                <a:gd name="T29" fmla="*/ 296 h 1604"/>
                <a:gd name="T30" fmla="*/ 48 w 215"/>
                <a:gd name="T31" fmla="*/ 209 h 1604"/>
                <a:gd name="T32" fmla="*/ 54 w 215"/>
                <a:gd name="T33" fmla="*/ 146 h 1604"/>
                <a:gd name="T34" fmla="*/ 39 w 215"/>
                <a:gd name="T35" fmla="*/ 52 h 1604"/>
                <a:gd name="T36" fmla="*/ 50 w 215"/>
                <a:gd name="T37" fmla="*/ 0 h 1604"/>
                <a:gd name="T38" fmla="*/ 50 w 215"/>
                <a:gd name="T39" fmla="*/ 0 h 160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5" h="1604">
                  <a:moveTo>
                    <a:pt x="152" y="0"/>
                  </a:moveTo>
                  <a:lnTo>
                    <a:pt x="186" y="204"/>
                  </a:lnTo>
                  <a:lnTo>
                    <a:pt x="204" y="333"/>
                  </a:lnTo>
                  <a:lnTo>
                    <a:pt x="215" y="439"/>
                  </a:lnTo>
                  <a:lnTo>
                    <a:pt x="215" y="643"/>
                  </a:lnTo>
                  <a:lnTo>
                    <a:pt x="198" y="932"/>
                  </a:lnTo>
                  <a:lnTo>
                    <a:pt x="169" y="1141"/>
                  </a:lnTo>
                  <a:lnTo>
                    <a:pt x="146" y="1333"/>
                  </a:lnTo>
                  <a:lnTo>
                    <a:pt x="74" y="1587"/>
                  </a:lnTo>
                  <a:lnTo>
                    <a:pt x="17" y="1604"/>
                  </a:lnTo>
                  <a:lnTo>
                    <a:pt x="0" y="1582"/>
                  </a:lnTo>
                  <a:lnTo>
                    <a:pt x="17" y="1479"/>
                  </a:lnTo>
                  <a:lnTo>
                    <a:pt x="63" y="1321"/>
                  </a:lnTo>
                  <a:lnTo>
                    <a:pt x="114" y="1066"/>
                  </a:lnTo>
                  <a:lnTo>
                    <a:pt x="146" y="869"/>
                  </a:lnTo>
                  <a:lnTo>
                    <a:pt x="146" y="616"/>
                  </a:lnTo>
                  <a:lnTo>
                    <a:pt x="165" y="428"/>
                  </a:lnTo>
                  <a:lnTo>
                    <a:pt x="120" y="152"/>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5" name="Freeform 35"/>
            <p:cNvSpPr>
              <a:spLocks/>
            </p:cNvSpPr>
            <p:nvPr/>
          </p:nvSpPr>
          <p:spPr bwMode="auto">
            <a:xfrm>
              <a:off x="3072" y="3075"/>
              <a:ext cx="229" cy="691"/>
            </a:xfrm>
            <a:custGeom>
              <a:avLst/>
              <a:gdLst>
                <a:gd name="T0" fmla="*/ 92 w 401"/>
                <a:gd name="T1" fmla="*/ 0 h 1187"/>
                <a:gd name="T2" fmla="*/ 94 w 401"/>
                <a:gd name="T3" fmla="*/ 46 h 1187"/>
                <a:gd name="T4" fmla="*/ 99 w 401"/>
                <a:gd name="T5" fmla="*/ 96 h 1187"/>
                <a:gd name="T6" fmla="*/ 107 w 401"/>
                <a:gd name="T7" fmla="*/ 144 h 1187"/>
                <a:gd name="T8" fmla="*/ 103 w 401"/>
                <a:gd name="T9" fmla="*/ 175 h 1187"/>
                <a:gd name="T10" fmla="*/ 92 w 401"/>
                <a:gd name="T11" fmla="*/ 220 h 1187"/>
                <a:gd name="T12" fmla="*/ 79 w 401"/>
                <a:gd name="T13" fmla="*/ 260 h 1187"/>
                <a:gd name="T14" fmla="*/ 61 w 401"/>
                <a:gd name="T15" fmla="*/ 312 h 1187"/>
                <a:gd name="T16" fmla="*/ 46 w 401"/>
                <a:gd name="T17" fmla="*/ 345 h 1187"/>
                <a:gd name="T18" fmla="*/ 38 w 401"/>
                <a:gd name="T19" fmla="*/ 366 h 1187"/>
                <a:gd name="T20" fmla="*/ 22 w 401"/>
                <a:gd name="T21" fmla="*/ 380 h 1187"/>
                <a:gd name="T22" fmla="*/ 0 w 401"/>
                <a:gd name="T23" fmla="*/ 389 h 1187"/>
                <a:gd name="T24" fmla="*/ 6 w 401"/>
                <a:gd name="T25" fmla="*/ 402 h 1187"/>
                <a:gd name="T26" fmla="*/ 26 w 401"/>
                <a:gd name="T27" fmla="*/ 401 h 1187"/>
                <a:gd name="T28" fmla="*/ 48 w 401"/>
                <a:gd name="T29" fmla="*/ 385 h 1187"/>
                <a:gd name="T30" fmla="*/ 65 w 401"/>
                <a:gd name="T31" fmla="*/ 366 h 1187"/>
                <a:gd name="T32" fmla="*/ 85 w 401"/>
                <a:gd name="T33" fmla="*/ 320 h 1187"/>
                <a:gd name="T34" fmla="*/ 107 w 401"/>
                <a:gd name="T35" fmla="*/ 260 h 1187"/>
                <a:gd name="T36" fmla="*/ 123 w 401"/>
                <a:gd name="T37" fmla="*/ 203 h 1187"/>
                <a:gd name="T38" fmla="*/ 131 w 401"/>
                <a:gd name="T39" fmla="*/ 169 h 1187"/>
                <a:gd name="T40" fmla="*/ 131 w 401"/>
                <a:gd name="T41" fmla="*/ 140 h 1187"/>
                <a:gd name="T42" fmla="*/ 122 w 401"/>
                <a:gd name="T43" fmla="*/ 88 h 1187"/>
                <a:gd name="T44" fmla="*/ 114 w 401"/>
                <a:gd name="T45" fmla="*/ 42 h 1187"/>
                <a:gd name="T46" fmla="*/ 109 w 401"/>
                <a:gd name="T47" fmla="*/ 10 h 1187"/>
                <a:gd name="T48" fmla="*/ 92 w 401"/>
                <a:gd name="T49" fmla="*/ 0 h 1187"/>
                <a:gd name="T50" fmla="*/ 92 w 401"/>
                <a:gd name="T51" fmla="*/ 0 h 11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01" h="1187">
                  <a:moveTo>
                    <a:pt x="282" y="0"/>
                  </a:moveTo>
                  <a:lnTo>
                    <a:pt x="287" y="135"/>
                  </a:lnTo>
                  <a:lnTo>
                    <a:pt x="304" y="284"/>
                  </a:lnTo>
                  <a:lnTo>
                    <a:pt x="327" y="424"/>
                  </a:lnTo>
                  <a:lnTo>
                    <a:pt x="316" y="516"/>
                  </a:lnTo>
                  <a:lnTo>
                    <a:pt x="282" y="650"/>
                  </a:lnTo>
                  <a:lnTo>
                    <a:pt x="242" y="768"/>
                  </a:lnTo>
                  <a:lnTo>
                    <a:pt x="187" y="920"/>
                  </a:lnTo>
                  <a:lnTo>
                    <a:pt x="141" y="1017"/>
                  </a:lnTo>
                  <a:lnTo>
                    <a:pt x="118" y="1080"/>
                  </a:lnTo>
                  <a:lnTo>
                    <a:pt x="67" y="1120"/>
                  </a:lnTo>
                  <a:lnTo>
                    <a:pt x="0" y="1147"/>
                  </a:lnTo>
                  <a:lnTo>
                    <a:pt x="17" y="1187"/>
                  </a:lnTo>
                  <a:lnTo>
                    <a:pt x="78" y="1181"/>
                  </a:lnTo>
                  <a:lnTo>
                    <a:pt x="147" y="1137"/>
                  </a:lnTo>
                  <a:lnTo>
                    <a:pt x="198" y="1080"/>
                  </a:lnTo>
                  <a:lnTo>
                    <a:pt x="259" y="943"/>
                  </a:lnTo>
                  <a:lnTo>
                    <a:pt x="327" y="768"/>
                  </a:lnTo>
                  <a:lnTo>
                    <a:pt x="379" y="599"/>
                  </a:lnTo>
                  <a:lnTo>
                    <a:pt x="401" y="498"/>
                  </a:lnTo>
                  <a:lnTo>
                    <a:pt x="401" y="413"/>
                  </a:lnTo>
                  <a:lnTo>
                    <a:pt x="373" y="261"/>
                  </a:lnTo>
                  <a:lnTo>
                    <a:pt x="350" y="126"/>
                  </a:lnTo>
                  <a:lnTo>
                    <a:pt x="333" y="29"/>
                  </a:lnTo>
                  <a:lnTo>
                    <a:pt x="2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6" name="Freeform 36"/>
            <p:cNvSpPr>
              <a:spLocks/>
            </p:cNvSpPr>
            <p:nvPr/>
          </p:nvSpPr>
          <p:spPr bwMode="auto">
            <a:xfrm>
              <a:off x="3236" y="3642"/>
              <a:ext cx="337" cy="89"/>
            </a:xfrm>
            <a:custGeom>
              <a:avLst/>
              <a:gdLst>
                <a:gd name="T0" fmla="*/ 32 w 588"/>
                <a:gd name="T1" fmla="*/ 51 h 154"/>
                <a:gd name="T2" fmla="*/ 73 w 588"/>
                <a:gd name="T3" fmla="*/ 38 h 154"/>
                <a:gd name="T4" fmla="*/ 115 w 588"/>
                <a:gd name="T5" fmla="*/ 31 h 154"/>
                <a:gd name="T6" fmla="*/ 152 w 588"/>
                <a:gd name="T7" fmla="*/ 28 h 154"/>
                <a:gd name="T8" fmla="*/ 189 w 588"/>
                <a:gd name="T9" fmla="*/ 31 h 154"/>
                <a:gd name="T10" fmla="*/ 193 w 588"/>
                <a:gd name="T11" fmla="*/ 6 h 154"/>
                <a:gd name="T12" fmla="*/ 156 w 588"/>
                <a:gd name="T13" fmla="*/ 0 h 154"/>
                <a:gd name="T14" fmla="*/ 126 w 588"/>
                <a:gd name="T15" fmla="*/ 8 h 154"/>
                <a:gd name="T16" fmla="*/ 80 w 588"/>
                <a:gd name="T17" fmla="*/ 15 h 154"/>
                <a:gd name="T18" fmla="*/ 23 w 588"/>
                <a:gd name="T19" fmla="*/ 28 h 154"/>
                <a:gd name="T20" fmla="*/ 0 w 588"/>
                <a:gd name="T21" fmla="*/ 51 h 154"/>
                <a:gd name="T22" fmla="*/ 32 w 588"/>
                <a:gd name="T23" fmla="*/ 51 h 154"/>
                <a:gd name="T24" fmla="*/ 32 w 588"/>
                <a:gd name="T25" fmla="*/ 51 h 1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88" h="154">
                  <a:moveTo>
                    <a:pt x="97" y="154"/>
                  </a:moveTo>
                  <a:lnTo>
                    <a:pt x="221" y="114"/>
                  </a:lnTo>
                  <a:lnTo>
                    <a:pt x="350" y="91"/>
                  </a:lnTo>
                  <a:lnTo>
                    <a:pt x="464" y="85"/>
                  </a:lnTo>
                  <a:lnTo>
                    <a:pt x="576" y="91"/>
                  </a:lnTo>
                  <a:lnTo>
                    <a:pt x="588" y="17"/>
                  </a:lnTo>
                  <a:lnTo>
                    <a:pt x="474" y="0"/>
                  </a:lnTo>
                  <a:lnTo>
                    <a:pt x="384" y="23"/>
                  </a:lnTo>
                  <a:lnTo>
                    <a:pt x="244" y="45"/>
                  </a:lnTo>
                  <a:lnTo>
                    <a:pt x="69" y="85"/>
                  </a:lnTo>
                  <a:lnTo>
                    <a:pt x="0" y="154"/>
                  </a:lnTo>
                  <a:lnTo>
                    <a:pt x="97" y="1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7" name="Freeform 37"/>
            <p:cNvSpPr>
              <a:spLocks/>
            </p:cNvSpPr>
            <p:nvPr/>
          </p:nvSpPr>
          <p:spPr bwMode="auto">
            <a:xfrm>
              <a:off x="3664" y="3444"/>
              <a:ext cx="1407" cy="149"/>
            </a:xfrm>
            <a:custGeom>
              <a:avLst/>
              <a:gdLst>
                <a:gd name="T0" fmla="*/ 7 w 2454"/>
                <a:gd name="T1" fmla="*/ 22 h 255"/>
                <a:gd name="T2" fmla="*/ 52 w 2454"/>
                <a:gd name="T3" fmla="*/ 22 h 255"/>
                <a:gd name="T4" fmla="*/ 109 w 2454"/>
                <a:gd name="T5" fmla="*/ 16 h 255"/>
                <a:gd name="T6" fmla="*/ 170 w 2454"/>
                <a:gd name="T7" fmla="*/ 18 h 255"/>
                <a:gd name="T8" fmla="*/ 233 w 2454"/>
                <a:gd name="T9" fmla="*/ 19 h 255"/>
                <a:gd name="T10" fmla="*/ 296 w 2454"/>
                <a:gd name="T11" fmla="*/ 27 h 255"/>
                <a:gd name="T12" fmla="*/ 378 w 2454"/>
                <a:gd name="T13" fmla="*/ 35 h 255"/>
                <a:gd name="T14" fmla="*/ 466 w 2454"/>
                <a:gd name="T15" fmla="*/ 50 h 255"/>
                <a:gd name="T16" fmla="*/ 586 w 2454"/>
                <a:gd name="T17" fmla="*/ 70 h 255"/>
                <a:gd name="T18" fmla="*/ 636 w 2454"/>
                <a:gd name="T19" fmla="*/ 78 h 255"/>
                <a:gd name="T20" fmla="*/ 709 w 2454"/>
                <a:gd name="T21" fmla="*/ 84 h 255"/>
                <a:gd name="T22" fmla="*/ 764 w 2454"/>
                <a:gd name="T23" fmla="*/ 87 h 255"/>
                <a:gd name="T24" fmla="*/ 797 w 2454"/>
                <a:gd name="T25" fmla="*/ 84 h 255"/>
                <a:gd name="T26" fmla="*/ 807 w 2454"/>
                <a:gd name="T27" fmla="*/ 70 h 255"/>
                <a:gd name="T28" fmla="*/ 805 w 2454"/>
                <a:gd name="T29" fmla="*/ 50 h 255"/>
                <a:gd name="T30" fmla="*/ 781 w 2454"/>
                <a:gd name="T31" fmla="*/ 54 h 255"/>
                <a:gd name="T32" fmla="*/ 740 w 2454"/>
                <a:gd name="T33" fmla="*/ 56 h 255"/>
                <a:gd name="T34" fmla="*/ 658 w 2454"/>
                <a:gd name="T35" fmla="*/ 48 h 255"/>
                <a:gd name="T36" fmla="*/ 579 w 2454"/>
                <a:gd name="T37" fmla="*/ 39 h 255"/>
                <a:gd name="T38" fmla="*/ 452 w 2454"/>
                <a:gd name="T39" fmla="*/ 23 h 255"/>
                <a:gd name="T40" fmla="*/ 356 w 2454"/>
                <a:gd name="T41" fmla="*/ 12 h 255"/>
                <a:gd name="T42" fmla="*/ 300 w 2454"/>
                <a:gd name="T43" fmla="*/ 4 h 255"/>
                <a:gd name="T44" fmla="*/ 213 w 2454"/>
                <a:gd name="T45" fmla="*/ 0 h 255"/>
                <a:gd name="T46" fmla="*/ 115 w 2454"/>
                <a:gd name="T47" fmla="*/ 2 h 255"/>
                <a:gd name="T48" fmla="*/ 41 w 2454"/>
                <a:gd name="T49" fmla="*/ 4 h 255"/>
                <a:gd name="T50" fmla="*/ 0 w 2454"/>
                <a:gd name="T51" fmla="*/ 4 h 255"/>
                <a:gd name="T52" fmla="*/ 7 w 2454"/>
                <a:gd name="T53" fmla="*/ 22 h 255"/>
                <a:gd name="T54" fmla="*/ 7 w 2454"/>
                <a:gd name="T55" fmla="*/ 22 h 25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454" h="255">
                  <a:moveTo>
                    <a:pt x="22" y="63"/>
                  </a:moveTo>
                  <a:lnTo>
                    <a:pt x="157" y="63"/>
                  </a:lnTo>
                  <a:lnTo>
                    <a:pt x="332" y="46"/>
                  </a:lnTo>
                  <a:lnTo>
                    <a:pt x="518" y="52"/>
                  </a:lnTo>
                  <a:lnTo>
                    <a:pt x="710" y="57"/>
                  </a:lnTo>
                  <a:lnTo>
                    <a:pt x="902" y="80"/>
                  </a:lnTo>
                  <a:lnTo>
                    <a:pt x="1152" y="103"/>
                  </a:lnTo>
                  <a:lnTo>
                    <a:pt x="1416" y="147"/>
                  </a:lnTo>
                  <a:lnTo>
                    <a:pt x="1783" y="204"/>
                  </a:lnTo>
                  <a:lnTo>
                    <a:pt x="1935" y="227"/>
                  </a:lnTo>
                  <a:lnTo>
                    <a:pt x="2155" y="244"/>
                  </a:lnTo>
                  <a:lnTo>
                    <a:pt x="2324" y="255"/>
                  </a:lnTo>
                  <a:lnTo>
                    <a:pt x="2425" y="244"/>
                  </a:lnTo>
                  <a:lnTo>
                    <a:pt x="2454" y="204"/>
                  </a:lnTo>
                  <a:lnTo>
                    <a:pt x="2448" y="147"/>
                  </a:lnTo>
                  <a:lnTo>
                    <a:pt x="2376" y="158"/>
                  </a:lnTo>
                  <a:lnTo>
                    <a:pt x="2250" y="164"/>
                  </a:lnTo>
                  <a:lnTo>
                    <a:pt x="2003" y="141"/>
                  </a:lnTo>
                  <a:lnTo>
                    <a:pt x="1760" y="113"/>
                  </a:lnTo>
                  <a:lnTo>
                    <a:pt x="1376" y="69"/>
                  </a:lnTo>
                  <a:lnTo>
                    <a:pt x="1083" y="35"/>
                  </a:lnTo>
                  <a:lnTo>
                    <a:pt x="914" y="12"/>
                  </a:lnTo>
                  <a:lnTo>
                    <a:pt x="648" y="0"/>
                  </a:lnTo>
                  <a:lnTo>
                    <a:pt x="349" y="6"/>
                  </a:lnTo>
                  <a:lnTo>
                    <a:pt x="123" y="12"/>
                  </a:lnTo>
                  <a:lnTo>
                    <a:pt x="0" y="12"/>
                  </a:lnTo>
                  <a:lnTo>
                    <a:pt x="22"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8" name="Freeform 38"/>
            <p:cNvSpPr>
              <a:spLocks/>
            </p:cNvSpPr>
            <p:nvPr/>
          </p:nvSpPr>
          <p:spPr bwMode="auto">
            <a:xfrm>
              <a:off x="3145" y="3384"/>
              <a:ext cx="816" cy="456"/>
            </a:xfrm>
            <a:custGeom>
              <a:avLst/>
              <a:gdLst>
                <a:gd name="T0" fmla="*/ 13 w 1421"/>
                <a:gd name="T1" fmla="*/ 224 h 781"/>
                <a:gd name="T2" fmla="*/ 6 w 1421"/>
                <a:gd name="T3" fmla="*/ 210 h 781"/>
                <a:gd name="T4" fmla="*/ 52 w 1421"/>
                <a:gd name="T5" fmla="*/ 191 h 781"/>
                <a:gd name="T6" fmla="*/ 92 w 1421"/>
                <a:gd name="T7" fmla="*/ 135 h 781"/>
                <a:gd name="T8" fmla="*/ 154 w 1421"/>
                <a:gd name="T9" fmla="*/ 47 h 781"/>
                <a:gd name="T10" fmla="*/ 197 w 1421"/>
                <a:gd name="T11" fmla="*/ 4 h 781"/>
                <a:gd name="T12" fmla="*/ 229 w 1421"/>
                <a:gd name="T13" fmla="*/ 9 h 781"/>
                <a:gd name="T14" fmla="*/ 246 w 1421"/>
                <a:gd name="T15" fmla="*/ 60 h 781"/>
                <a:gd name="T16" fmla="*/ 257 w 1421"/>
                <a:gd name="T17" fmla="*/ 152 h 781"/>
                <a:gd name="T18" fmla="*/ 268 w 1421"/>
                <a:gd name="T19" fmla="*/ 212 h 781"/>
                <a:gd name="T20" fmla="*/ 283 w 1421"/>
                <a:gd name="T21" fmla="*/ 237 h 781"/>
                <a:gd name="T22" fmla="*/ 294 w 1421"/>
                <a:gd name="T23" fmla="*/ 207 h 781"/>
                <a:gd name="T24" fmla="*/ 299 w 1421"/>
                <a:gd name="T25" fmla="*/ 164 h 781"/>
                <a:gd name="T26" fmla="*/ 323 w 1421"/>
                <a:gd name="T27" fmla="*/ 100 h 781"/>
                <a:gd name="T28" fmla="*/ 355 w 1421"/>
                <a:gd name="T29" fmla="*/ 47 h 781"/>
                <a:gd name="T30" fmla="*/ 365 w 1421"/>
                <a:gd name="T31" fmla="*/ 74 h 781"/>
                <a:gd name="T32" fmla="*/ 331 w 1421"/>
                <a:gd name="T33" fmla="*/ 141 h 781"/>
                <a:gd name="T34" fmla="*/ 376 w 1421"/>
                <a:gd name="T35" fmla="*/ 141 h 781"/>
                <a:gd name="T36" fmla="*/ 461 w 1421"/>
                <a:gd name="T37" fmla="*/ 146 h 781"/>
                <a:gd name="T38" fmla="*/ 461 w 1421"/>
                <a:gd name="T39" fmla="*/ 166 h 781"/>
                <a:gd name="T40" fmla="*/ 417 w 1421"/>
                <a:gd name="T41" fmla="*/ 172 h 781"/>
                <a:gd name="T42" fmla="*/ 392 w 1421"/>
                <a:gd name="T43" fmla="*/ 204 h 781"/>
                <a:gd name="T44" fmla="*/ 350 w 1421"/>
                <a:gd name="T45" fmla="*/ 224 h 781"/>
                <a:gd name="T46" fmla="*/ 303 w 1421"/>
                <a:gd name="T47" fmla="*/ 245 h 781"/>
                <a:gd name="T48" fmla="*/ 288 w 1421"/>
                <a:gd name="T49" fmla="*/ 266 h 781"/>
                <a:gd name="T50" fmla="*/ 269 w 1421"/>
                <a:gd name="T51" fmla="*/ 245 h 781"/>
                <a:gd name="T52" fmla="*/ 243 w 1421"/>
                <a:gd name="T53" fmla="*/ 218 h 781"/>
                <a:gd name="T54" fmla="*/ 233 w 1421"/>
                <a:gd name="T55" fmla="*/ 177 h 781"/>
                <a:gd name="T56" fmla="*/ 221 w 1421"/>
                <a:gd name="T57" fmla="*/ 70 h 781"/>
                <a:gd name="T58" fmla="*/ 197 w 1421"/>
                <a:gd name="T59" fmla="*/ 39 h 781"/>
                <a:gd name="T60" fmla="*/ 146 w 1421"/>
                <a:gd name="T61" fmla="*/ 95 h 781"/>
                <a:gd name="T62" fmla="*/ 110 w 1421"/>
                <a:gd name="T63" fmla="*/ 154 h 781"/>
                <a:gd name="T64" fmla="*/ 72 w 1421"/>
                <a:gd name="T65" fmla="*/ 204 h 781"/>
                <a:gd name="T66" fmla="*/ 37 w 1421"/>
                <a:gd name="T67" fmla="*/ 216 h 78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421" h="781">
                  <a:moveTo>
                    <a:pt x="112" y="633"/>
                  </a:moveTo>
                  <a:lnTo>
                    <a:pt x="40" y="656"/>
                  </a:lnTo>
                  <a:lnTo>
                    <a:pt x="0" y="644"/>
                  </a:lnTo>
                  <a:lnTo>
                    <a:pt x="17" y="616"/>
                  </a:lnTo>
                  <a:lnTo>
                    <a:pt x="85" y="595"/>
                  </a:lnTo>
                  <a:lnTo>
                    <a:pt x="157" y="560"/>
                  </a:lnTo>
                  <a:lnTo>
                    <a:pt x="209" y="503"/>
                  </a:lnTo>
                  <a:lnTo>
                    <a:pt x="281" y="397"/>
                  </a:lnTo>
                  <a:lnTo>
                    <a:pt x="361" y="283"/>
                  </a:lnTo>
                  <a:lnTo>
                    <a:pt x="467" y="137"/>
                  </a:lnTo>
                  <a:lnTo>
                    <a:pt x="553" y="57"/>
                  </a:lnTo>
                  <a:lnTo>
                    <a:pt x="598" y="11"/>
                  </a:lnTo>
                  <a:lnTo>
                    <a:pt x="654" y="0"/>
                  </a:lnTo>
                  <a:lnTo>
                    <a:pt x="693" y="28"/>
                  </a:lnTo>
                  <a:lnTo>
                    <a:pt x="722" y="102"/>
                  </a:lnTo>
                  <a:lnTo>
                    <a:pt x="745" y="177"/>
                  </a:lnTo>
                  <a:lnTo>
                    <a:pt x="756" y="311"/>
                  </a:lnTo>
                  <a:lnTo>
                    <a:pt x="779" y="446"/>
                  </a:lnTo>
                  <a:lnTo>
                    <a:pt x="790" y="538"/>
                  </a:lnTo>
                  <a:lnTo>
                    <a:pt x="811" y="621"/>
                  </a:lnTo>
                  <a:lnTo>
                    <a:pt x="828" y="661"/>
                  </a:lnTo>
                  <a:lnTo>
                    <a:pt x="857" y="695"/>
                  </a:lnTo>
                  <a:lnTo>
                    <a:pt x="868" y="638"/>
                  </a:lnTo>
                  <a:lnTo>
                    <a:pt x="891" y="606"/>
                  </a:lnTo>
                  <a:lnTo>
                    <a:pt x="903" y="566"/>
                  </a:lnTo>
                  <a:lnTo>
                    <a:pt x="908" y="481"/>
                  </a:lnTo>
                  <a:lnTo>
                    <a:pt x="931" y="386"/>
                  </a:lnTo>
                  <a:lnTo>
                    <a:pt x="980" y="294"/>
                  </a:lnTo>
                  <a:lnTo>
                    <a:pt x="1015" y="205"/>
                  </a:lnTo>
                  <a:lnTo>
                    <a:pt x="1077" y="137"/>
                  </a:lnTo>
                  <a:lnTo>
                    <a:pt x="1172" y="131"/>
                  </a:lnTo>
                  <a:lnTo>
                    <a:pt x="1106" y="215"/>
                  </a:lnTo>
                  <a:lnTo>
                    <a:pt x="1043" y="329"/>
                  </a:lnTo>
                  <a:lnTo>
                    <a:pt x="1003" y="412"/>
                  </a:lnTo>
                  <a:lnTo>
                    <a:pt x="1083" y="412"/>
                  </a:lnTo>
                  <a:lnTo>
                    <a:pt x="1140" y="412"/>
                  </a:lnTo>
                  <a:lnTo>
                    <a:pt x="1195" y="429"/>
                  </a:lnTo>
                  <a:lnTo>
                    <a:pt x="1399" y="429"/>
                  </a:lnTo>
                  <a:lnTo>
                    <a:pt x="1421" y="458"/>
                  </a:lnTo>
                  <a:lnTo>
                    <a:pt x="1399" y="486"/>
                  </a:lnTo>
                  <a:lnTo>
                    <a:pt x="1304" y="486"/>
                  </a:lnTo>
                  <a:lnTo>
                    <a:pt x="1264" y="503"/>
                  </a:lnTo>
                  <a:lnTo>
                    <a:pt x="1207" y="526"/>
                  </a:lnTo>
                  <a:lnTo>
                    <a:pt x="1190" y="599"/>
                  </a:lnTo>
                  <a:lnTo>
                    <a:pt x="1140" y="621"/>
                  </a:lnTo>
                  <a:lnTo>
                    <a:pt x="1060" y="656"/>
                  </a:lnTo>
                  <a:lnTo>
                    <a:pt x="971" y="678"/>
                  </a:lnTo>
                  <a:lnTo>
                    <a:pt x="920" y="718"/>
                  </a:lnTo>
                  <a:lnTo>
                    <a:pt x="903" y="764"/>
                  </a:lnTo>
                  <a:lnTo>
                    <a:pt x="874" y="781"/>
                  </a:lnTo>
                  <a:lnTo>
                    <a:pt x="840" y="747"/>
                  </a:lnTo>
                  <a:lnTo>
                    <a:pt x="817" y="718"/>
                  </a:lnTo>
                  <a:lnTo>
                    <a:pt x="785" y="673"/>
                  </a:lnTo>
                  <a:lnTo>
                    <a:pt x="739" y="638"/>
                  </a:lnTo>
                  <a:lnTo>
                    <a:pt x="711" y="589"/>
                  </a:lnTo>
                  <a:lnTo>
                    <a:pt x="705" y="521"/>
                  </a:lnTo>
                  <a:lnTo>
                    <a:pt x="688" y="300"/>
                  </a:lnTo>
                  <a:lnTo>
                    <a:pt x="671" y="205"/>
                  </a:lnTo>
                  <a:lnTo>
                    <a:pt x="642" y="74"/>
                  </a:lnTo>
                  <a:lnTo>
                    <a:pt x="598" y="114"/>
                  </a:lnTo>
                  <a:lnTo>
                    <a:pt x="519" y="182"/>
                  </a:lnTo>
                  <a:lnTo>
                    <a:pt x="444" y="277"/>
                  </a:lnTo>
                  <a:lnTo>
                    <a:pt x="384" y="369"/>
                  </a:lnTo>
                  <a:lnTo>
                    <a:pt x="332" y="452"/>
                  </a:lnTo>
                  <a:lnTo>
                    <a:pt x="271" y="526"/>
                  </a:lnTo>
                  <a:lnTo>
                    <a:pt x="220" y="599"/>
                  </a:lnTo>
                  <a:lnTo>
                    <a:pt x="157" y="627"/>
                  </a:lnTo>
                  <a:lnTo>
                    <a:pt x="112" y="6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89" name="Freeform 39"/>
            <p:cNvSpPr>
              <a:spLocks/>
            </p:cNvSpPr>
            <p:nvPr/>
          </p:nvSpPr>
          <p:spPr bwMode="auto">
            <a:xfrm>
              <a:off x="4227" y="3477"/>
              <a:ext cx="106" cy="329"/>
            </a:xfrm>
            <a:custGeom>
              <a:avLst/>
              <a:gdLst>
                <a:gd name="T0" fmla="*/ 0 w 185"/>
                <a:gd name="T1" fmla="*/ 178 h 565"/>
                <a:gd name="T2" fmla="*/ 17 w 185"/>
                <a:gd name="T3" fmla="*/ 126 h 565"/>
                <a:gd name="T4" fmla="*/ 33 w 185"/>
                <a:gd name="T5" fmla="*/ 46 h 565"/>
                <a:gd name="T6" fmla="*/ 37 w 185"/>
                <a:gd name="T7" fmla="*/ 0 h 565"/>
                <a:gd name="T8" fmla="*/ 61 w 185"/>
                <a:gd name="T9" fmla="*/ 6 h 565"/>
                <a:gd name="T10" fmla="*/ 44 w 185"/>
                <a:gd name="T11" fmla="*/ 86 h 565"/>
                <a:gd name="T12" fmla="*/ 37 w 185"/>
                <a:gd name="T13" fmla="*/ 138 h 565"/>
                <a:gd name="T14" fmla="*/ 30 w 185"/>
                <a:gd name="T15" fmla="*/ 176 h 565"/>
                <a:gd name="T16" fmla="*/ 17 w 185"/>
                <a:gd name="T17" fmla="*/ 192 h 565"/>
                <a:gd name="T18" fmla="*/ 0 w 185"/>
                <a:gd name="T19" fmla="*/ 178 h 565"/>
                <a:gd name="T20" fmla="*/ 0 w 185"/>
                <a:gd name="T21" fmla="*/ 178 h 56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5" h="565">
                  <a:moveTo>
                    <a:pt x="0" y="525"/>
                  </a:moveTo>
                  <a:lnTo>
                    <a:pt x="50" y="373"/>
                  </a:lnTo>
                  <a:lnTo>
                    <a:pt x="101" y="135"/>
                  </a:lnTo>
                  <a:lnTo>
                    <a:pt x="112" y="0"/>
                  </a:lnTo>
                  <a:lnTo>
                    <a:pt x="185" y="18"/>
                  </a:lnTo>
                  <a:lnTo>
                    <a:pt x="135" y="253"/>
                  </a:lnTo>
                  <a:lnTo>
                    <a:pt x="112" y="407"/>
                  </a:lnTo>
                  <a:lnTo>
                    <a:pt x="90" y="519"/>
                  </a:lnTo>
                  <a:lnTo>
                    <a:pt x="50" y="565"/>
                  </a:lnTo>
                  <a:lnTo>
                    <a:pt x="0" y="5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0" name="Freeform 40"/>
            <p:cNvSpPr>
              <a:spLocks/>
            </p:cNvSpPr>
            <p:nvPr/>
          </p:nvSpPr>
          <p:spPr bwMode="auto">
            <a:xfrm>
              <a:off x="4431" y="3510"/>
              <a:ext cx="230" cy="303"/>
            </a:xfrm>
            <a:custGeom>
              <a:avLst/>
              <a:gdLst>
                <a:gd name="T0" fmla="*/ 0 w 399"/>
                <a:gd name="T1" fmla="*/ 0 h 520"/>
                <a:gd name="T2" fmla="*/ 39 w 399"/>
                <a:gd name="T3" fmla="*/ 71 h 520"/>
                <a:gd name="T4" fmla="*/ 65 w 399"/>
                <a:gd name="T5" fmla="*/ 114 h 520"/>
                <a:gd name="T6" fmla="*/ 90 w 399"/>
                <a:gd name="T7" fmla="*/ 161 h 520"/>
                <a:gd name="T8" fmla="*/ 103 w 399"/>
                <a:gd name="T9" fmla="*/ 177 h 520"/>
                <a:gd name="T10" fmla="*/ 123 w 399"/>
                <a:gd name="T11" fmla="*/ 173 h 520"/>
                <a:gd name="T12" fmla="*/ 133 w 399"/>
                <a:gd name="T13" fmla="*/ 165 h 520"/>
                <a:gd name="T14" fmla="*/ 121 w 399"/>
                <a:gd name="T15" fmla="*/ 156 h 520"/>
                <a:gd name="T16" fmla="*/ 95 w 399"/>
                <a:gd name="T17" fmla="*/ 125 h 520"/>
                <a:gd name="T18" fmla="*/ 73 w 399"/>
                <a:gd name="T19" fmla="*/ 84 h 520"/>
                <a:gd name="T20" fmla="*/ 47 w 399"/>
                <a:gd name="T21" fmla="*/ 34 h 520"/>
                <a:gd name="T22" fmla="*/ 37 w 399"/>
                <a:gd name="T23" fmla="*/ 2 h 520"/>
                <a:gd name="T24" fmla="*/ 0 w 399"/>
                <a:gd name="T25" fmla="*/ 0 h 520"/>
                <a:gd name="T26" fmla="*/ 0 w 399"/>
                <a:gd name="T27" fmla="*/ 0 h 5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99" h="520">
                  <a:moveTo>
                    <a:pt x="0" y="0"/>
                  </a:moveTo>
                  <a:lnTo>
                    <a:pt x="118" y="209"/>
                  </a:lnTo>
                  <a:lnTo>
                    <a:pt x="196" y="336"/>
                  </a:lnTo>
                  <a:lnTo>
                    <a:pt x="270" y="475"/>
                  </a:lnTo>
                  <a:lnTo>
                    <a:pt x="310" y="520"/>
                  </a:lnTo>
                  <a:lnTo>
                    <a:pt x="372" y="509"/>
                  </a:lnTo>
                  <a:lnTo>
                    <a:pt x="399" y="486"/>
                  </a:lnTo>
                  <a:lnTo>
                    <a:pt x="365" y="458"/>
                  </a:lnTo>
                  <a:lnTo>
                    <a:pt x="287" y="368"/>
                  </a:lnTo>
                  <a:lnTo>
                    <a:pt x="218" y="249"/>
                  </a:lnTo>
                  <a:lnTo>
                    <a:pt x="140" y="102"/>
                  </a:lnTo>
                  <a:lnTo>
                    <a:pt x="112" y="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1" name="Freeform 41"/>
            <p:cNvSpPr>
              <a:spLocks/>
            </p:cNvSpPr>
            <p:nvPr/>
          </p:nvSpPr>
          <p:spPr bwMode="auto">
            <a:xfrm>
              <a:off x="3890" y="3471"/>
              <a:ext cx="350" cy="309"/>
            </a:xfrm>
            <a:custGeom>
              <a:avLst/>
              <a:gdLst>
                <a:gd name="T0" fmla="*/ 201 w 608"/>
                <a:gd name="T1" fmla="*/ 0 h 530"/>
                <a:gd name="T2" fmla="*/ 161 w 608"/>
                <a:gd name="T3" fmla="*/ 40 h 530"/>
                <a:gd name="T4" fmla="*/ 120 w 608"/>
                <a:gd name="T5" fmla="*/ 81 h 530"/>
                <a:gd name="T6" fmla="*/ 69 w 608"/>
                <a:gd name="T7" fmla="*/ 127 h 530"/>
                <a:gd name="T8" fmla="*/ 32 w 608"/>
                <a:gd name="T9" fmla="*/ 165 h 530"/>
                <a:gd name="T10" fmla="*/ 16 w 608"/>
                <a:gd name="T11" fmla="*/ 180 h 530"/>
                <a:gd name="T12" fmla="*/ 0 w 608"/>
                <a:gd name="T13" fmla="*/ 171 h 530"/>
                <a:gd name="T14" fmla="*/ 0 w 608"/>
                <a:gd name="T15" fmla="*/ 159 h 530"/>
                <a:gd name="T16" fmla="*/ 28 w 608"/>
                <a:gd name="T17" fmla="*/ 138 h 530"/>
                <a:gd name="T18" fmla="*/ 76 w 608"/>
                <a:gd name="T19" fmla="*/ 94 h 530"/>
                <a:gd name="T20" fmla="*/ 128 w 608"/>
                <a:gd name="T21" fmla="*/ 42 h 530"/>
                <a:gd name="T22" fmla="*/ 166 w 608"/>
                <a:gd name="T23" fmla="*/ 0 h 530"/>
                <a:gd name="T24" fmla="*/ 201 w 608"/>
                <a:gd name="T25" fmla="*/ 0 h 530"/>
                <a:gd name="T26" fmla="*/ 201 w 608"/>
                <a:gd name="T27" fmla="*/ 0 h 5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8" h="530">
                  <a:moveTo>
                    <a:pt x="608" y="0"/>
                  </a:moveTo>
                  <a:lnTo>
                    <a:pt x="485" y="118"/>
                  </a:lnTo>
                  <a:lnTo>
                    <a:pt x="361" y="238"/>
                  </a:lnTo>
                  <a:lnTo>
                    <a:pt x="209" y="373"/>
                  </a:lnTo>
                  <a:lnTo>
                    <a:pt x="95" y="485"/>
                  </a:lnTo>
                  <a:lnTo>
                    <a:pt x="49" y="530"/>
                  </a:lnTo>
                  <a:lnTo>
                    <a:pt x="0" y="502"/>
                  </a:lnTo>
                  <a:lnTo>
                    <a:pt x="0" y="468"/>
                  </a:lnTo>
                  <a:lnTo>
                    <a:pt x="84" y="407"/>
                  </a:lnTo>
                  <a:lnTo>
                    <a:pt x="230" y="276"/>
                  </a:lnTo>
                  <a:lnTo>
                    <a:pt x="388" y="124"/>
                  </a:lnTo>
                  <a:lnTo>
                    <a:pt x="502" y="0"/>
                  </a:lnTo>
                  <a:lnTo>
                    <a:pt x="6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2" name="Freeform 42"/>
            <p:cNvSpPr>
              <a:spLocks/>
            </p:cNvSpPr>
            <p:nvPr/>
          </p:nvSpPr>
          <p:spPr bwMode="auto">
            <a:xfrm>
              <a:off x="4154" y="2088"/>
              <a:ext cx="163" cy="337"/>
            </a:xfrm>
            <a:custGeom>
              <a:avLst/>
              <a:gdLst>
                <a:gd name="T0" fmla="*/ 94 w 283"/>
                <a:gd name="T1" fmla="*/ 196 h 578"/>
                <a:gd name="T2" fmla="*/ 78 w 283"/>
                <a:gd name="T3" fmla="*/ 179 h 578"/>
                <a:gd name="T4" fmla="*/ 52 w 283"/>
                <a:gd name="T5" fmla="*/ 128 h 578"/>
                <a:gd name="T6" fmla="*/ 33 w 283"/>
                <a:gd name="T7" fmla="*/ 84 h 578"/>
                <a:gd name="T8" fmla="*/ 9 w 283"/>
                <a:gd name="T9" fmla="*/ 32 h 578"/>
                <a:gd name="T10" fmla="*/ 0 w 283"/>
                <a:gd name="T11" fmla="*/ 5 h 578"/>
                <a:gd name="T12" fmla="*/ 6 w 283"/>
                <a:gd name="T13" fmla="*/ 0 h 578"/>
                <a:gd name="T14" fmla="*/ 18 w 283"/>
                <a:gd name="T15" fmla="*/ 16 h 578"/>
                <a:gd name="T16" fmla="*/ 37 w 283"/>
                <a:gd name="T17" fmla="*/ 56 h 578"/>
                <a:gd name="T18" fmla="*/ 61 w 283"/>
                <a:gd name="T19" fmla="*/ 108 h 578"/>
                <a:gd name="T20" fmla="*/ 77 w 283"/>
                <a:gd name="T21" fmla="*/ 148 h 578"/>
                <a:gd name="T22" fmla="*/ 94 w 283"/>
                <a:gd name="T23" fmla="*/ 184 h 578"/>
                <a:gd name="T24" fmla="*/ 94 w 283"/>
                <a:gd name="T25" fmla="*/ 196 h 578"/>
                <a:gd name="T26" fmla="*/ 94 w 283"/>
                <a:gd name="T27" fmla="*/ 196 h 57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83" h="578">
                  <a:moveTo>
                    <a:pt x="283" y="578"/>
                  </a:moveTo>
                  <a:lnTo>
                    <a:pt x="236" y="526"/>
                  </a:lnTo>
                  <a:lnTo>
                    <a:pt x="156" y="378"/>
                  </a:lnTo>
                  <a:lnTo>
                    <a:pt x="99" y="247"/>
                  </a:lnTo>
                  <a:lnTo>
                    <a:pt x="28" y="95"/>
                  </a:lnTo>
                  <a:lnTo>
                    <a:pt x="0" y="13"/>
                  </a:lnTo>
                  <a:lnTo>
                    <a:pt x="17" y="0"/>
                  </a:lnTo>
                  <a:lnTo>
                    <a:pt x="55" y="47"/>
                  </a:lnTo>
                  <a:lnTo>
                    <a:pt x="112" y="165"/>
                  </a:lnTo>
                  <a:lnTo>
                    <a:pt x="184" y="317"/>
                  </a:lnTo>
                  <a:lnTo>
                    <a:pt x="232" y="435"/>
                  </a:lnTo>
                  <a:lnTo>
                    <a:pt x="283" y="540"/>
                  </a:lnTo>
                  <a:lnTo>
                    <a:pt x="283" y="5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3" name="Freeform 43"/>
            <p:cNvSpPr>
              <a:spLocks/>
            </p:cNvSpPr>
            <p:nvPr/>
          </p:nvSpPr>
          <p:spPr bwMode="auto">
            <a:xfrm>
              <a:off x="4493" y="1847"/>
              <a:ext cx="153" cy="430"/>
            </a:xfrm>
            <a:custGeom>
              <a:avLst/>
              <a:gdLst>
                <a:gd name="T0" fmla="*/ 0 w 266"/>
                <a:gd name="T1" fmla="*/ 251 h 736"/>
                <a:gd name="T2" fmla="*/ 19 w 266"/>
                <a:gd name="T3" fmla="*/ 181 h 736"/>
                <a:gd name="T4" fmla="*/ 44 w 266"/>
                <a:gd name="T5" fmla="*/ 91 h 736"/>
                <a:gd name="T6" fmla="*/ 74 w 266"/>
                <a:gd name="T7" fmla="*/ 0 h 736"/>
                <a:gd name="T8" fmla="*/ 88 w 266"/>
                <a:gd name="T9" fmla="*/ 10 h 736"/>
                <a:gd name="T10" fmla="*/ 67 w 266"/>
                <a:gd name="T11" fmla="*/ 68 h 736"/>
                <a:gd name="T12" fmla="*/ 45 w 266"/>
                <a:gd name="T13" fmla="*/ 142 h 736"/>
                <a:gd name="T14" fmla="*/ 26 w 266"/>
                <a:gd name="T15" fmla="*/ 212 h 736"/>
                <a:gd name="T16" fmla="*/ 14 w 266"/>
                <a:gd name="T17" fmla="*/ 240 h 736"/>
                <a:gd name="T18" fmla="*/ 0 w 266"/>
                <a:gd name="T19" fmla="*/ 251 h 736"/>
                <a:gd name="T20" fmla="*/ 0 w 266"/>
                <a:gd name="T21" fmla="*/ 251 h 7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6" h="736">
                  <a:moveTo>
                    <a:pt x="0" y="736"/>
                  </a:moveTo>
                  <a:lnTo>
                    <a:pt x="57" y="531"/>
                  </a:lnTo>
                  <a:lnTo>
                    <a:pt x="133" y="266"/>
                  </a:lnTo>
                  <a:lnTo>
                    <a:pt x="223" y="0"/>
                  </a:lnTo>
                  <a:lnTo>
                    <a:pt x="266" y="29"/>
                  </a:lnTo>
                  <a:lnTo>
                    <a:pt x="204" y="200"/>
                  </a:lnTo>
                  <a:lnTo>
                    <a:pt x="137" y="416"/>
                  </a:lnTo>
                  <a:lnTo>
                    <a:pt x="80" y="622"/>
                  </a:lnTo>
                  <a:lnTo>
                    <a:pt x="42" y="702"/>
                  </a:lnTo>
                  <a:lnTo>
                    <a:pt x="0" y="7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4" name="Freeform 44"/>
            <p:cNvSpPr>
              <a:spLocks/>
            </p:cNvSpPr>
            <p:nvPr/>
          </p:nvSpPr>
          <p:spPr bwMode="auto">
            <a:xfrm>
              <a:off x="4335" y="2013"/>
              <a:ext cx="177" cy="456"/>
            </a:xfrm>
            <a:custGeom>
              <a:avLst/>
              <a:gdLst>
                <a:gd name="T0" fmla="*/ 69 w 307"/>
                <a:gd name="T1" fmla="*/ 7 h 784"/>
                <a:gd name="T2" fmla="*/ 41 w 307"/>
                <a:gd name="T3" fmla="*/ 105 h 784"/>
                <a:gd name="T4" fmla="*/ 21 w 307"/>
                <a:gd name="T5" fmla="*/ 177 h 784"/>
                <a:gd name="T6" fmla="*/ 0 w 307"/>
                <a:gd name="T7" fmla="*/ 241 h 784"/>
                <a:gd name="T8" fmla="*/ 3 w 307"/>
                <a:gd name="T9" fmla="*/ 261 h 784"/>
                <a:gd name="T10" fmla="*/ 18 w 307"/>
                <a:gd name="T11" fmla="*/ 265 h 784"/>
                <a:gd name="T12" fmla="*/ 33 w 307"/>
                <a:gd name="T13" fmla="*/ 235 h 784"/>
                <a:gd name="T14" fmla="*/ 57 w 307"/>
                <a:gd name="T15" fmla="*/ 174 h 784"/>
                <a:gd name="T16" fmla="*/ 79 w 307"/>
                <a:gd name="T17" fmla="*/ 100 h 784"/>
                <a:gd name="T18" fmla="*/ 102 w 307"/>
                <a:gd name="T19" fmla="*/ 12 h 784"/>
                <a:gd name="T20" fmla="*/ 92 w 307"/>
                <a:gd name="T21" fmla="*/ 0 h 784"/>
                <a:gd name="T22" fmla="*/ 69 w 307"/>
                <a:gd name="T23" fmla="*/ 7 h 784"/>
                <a:gd name="T24" fmla="*/ 69 w 307"/>
                <a:gd name="T25" fmla="*/ 7 h 7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7" h="784">
                  <a:moveTo>
                    <a:pt x="209" y="21"/>
                  </a:moveTo>
                  <a:lnTo>
                    <a:pt x="123" y="310"/>
                  </a:lnTo>
                  <a:lnTo>
                    <a:pt x="62" y="523"/>
                  </a:lnTo>
                  <a:lnTo>
                    <a:pt x="0" y="713"/>
                  </a:lnTo>
                  <a:lnTo>
                    <a:pt x="11" y="770"/>
                  </a:lnTo>
                  <a:lnTo>
                    <a:pt x="53" y="784"/>
                  </a:lnTo>
                  <a:lnTo>
                    <a:pt x="100" y="694"/>
                  </a:lnTo>
                  <a:lnTo>
                    <a:pt x="171" y="514"/>
                  </a:lnTo>
                  <a:lnTo>
                    <a:pt x="237" y="295"/>
                  </a:lnTo>
                  <a:lnTo>
                    <a:pt x="307" y="35"/>
                  </a:lnTo>
                  <a:lnTo>
                    <a:pt x="275" y="0"/>
                  </a:lnTo>
                  <a:lnTo>
                    <a:pt x="209"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5" name="Freeform 45"/>
            <p:cNvSpPr>
              <a:spLocks/>
            </p:cNvSpPr>
            <p:nvPr/>
          </p:nvSpPr>
          <p:spPr bwMode="auto">
            <a:xfrm>
              <a:off x="4505" y="1847"/>
              <a:ext cx="437" cy="505"/>
            </a:xfrm>
            <a:custGeom>
              <a:avLst/>
              <a:gdLst>
                <a:gd name="T0" fmla="*/ 93 w 762"/>
                <a:gd name="T1" fmla="*/ 0 h 867"/>
                <a:gd name="T2" fmla="*/ 123 w 762"/>
                <a:gd name="T3" fmla="*/ 13 h 867"/>
                <a:gd name="T4" fmla="*/ 145 w 762"/>
                <a:gd name="T5" fmla="*/ 27 h 867"/>
                <a:gd name="T6" fmla="*/ 164 w 762"/>
                <a:gd name="T7" fmla="*/ 44 h 867"/>
                <a:gd name="T8" fmla="*/ 185 w 762"/>
                <a:gd name="T9" fmla="*/ 68 h 867"/>
                <a:gd name="T10" fmla="*/ 207 w 762"/>
                <a:gd name="T11" fmla="*/ 100 h 867"/>
                <a:gd name="T12" fmla="*/ 225 w 762"/>
                <a:gd name="T13" fmla="*/ 132 h 867"/>
                <a:gd name="T14" fmla="*/ 235 w 762"/>
                <a:gd name="T15" fmla="*/ 153 h 867"/>
                <a:gd name="T16" fmla="*/ 244 w 762"/>
                <a:gd name="T17" fmla="*/ 186 h 867"/>
                <a:gd name="T18" fmla="*/ 251 w 762"/>
                <a:gd name="T19" fmla="*/ 223 h 867"/>
                <a:gd name="T20" fmla="*/ 247 w 762"/>
                <a:gd name="T21" fmla="*/ 254 h 867"/>
                <a:gd name="T22" fmla="*/ 208 w 762"/>
                <a:gd name="T23" fmla="*/ 266 h 867"/>
                <a:gd name="T24" fmla="*/ 146 w 762"/>
                <a:gd name="T25" fmla="*/ 280 h 867"/>
                <a:gd name="T26" fmla="*/ 86 w 762"/>
                <a:gd name="T27" fmla="*/ 289 h 867"/>
                <a:gd name="T28" fmla="*/ 31 w 762"/>
                <a:gd name="T29" fmla="*/ 294 h 867"/>
                <a:gd name="T30" fmla="*/ 14 w 762"/>
                <a:gd name="T31" fmla="*/ 289 h 867"/>
                <a:gd name="T32" fmla="*/ 0 w 762"/>
                <a:gd name="T33" fmla="*/ 278 h 867"/>
                <a:gd name="T34" fmla="*/ 2 w 762"/>
                <a:gd name="T35" fmla="*/ 267 h 867"/>
                <a:gd name="T36" fmla="*/ 56 w 762"/>
                <a:gd name="T37" fmla="*/ 254 h 867"/>
                <a:gd name="T38" fmla="*/ 123 w 762"/>
                <a:gd name="T39" fmla="*/ 237 h 867"/>
                <a:gd name="T40" fmla="*/ 184 w 762"/>
                <a:gd name="T41" fmla="*/ 221 h 867"/>
                <a:gd name="T42" fmla="*/ 216 w 762"/>
                <a:gd name="T43" fmla="*/ 209 h 867"/>
                <a:gd name="T44" fmla="*/ 216 w 762"/>
                <a:gd name="T45" fmla="*/ 182 h 867"/>
                <a:gd name="T46" fmla="*/ 207 w 762"/>
                <a:gd name="T47" fmla="*/ 147 h 867"/>
                <a:gd name="T48" fmla="*/ 190 w 762"/>
                <a:gd name="T49" fmla="*/ 111 h 867"/>
                <a:gd name="T50" fmla="*/ 169 w 762"/>
                <a:gd name="T51" fmla="*/ 77 h 867"/>
                <a:gd name="T52" fmla="*/ 149 w 762"/>
                <a:gd name="T53" fmla="*/ 55 h 867"/>
                <a:gd name="T54" fmla="*/ 114 w 762"/>
                <a:gd name="T55" fmla="*/ 32 h 867"/>
                <a:gd name="T56" fmla="*/ 92 w 762"/>
                <a:gd name="T57" fmla="*/ 19 h 867"/>
                <a:gd name="T58" fmla="*/ 88 w 762"/>
                <a:gd name="T59" fmla="*/ 10 h 867"/>
                <a:gd name="T60" fmla="*/ 93 w 762"/>
                <a:gd name="T61" fmla="*/ 0 h 867"/>
                <a:gd name="T62" fmla="*/ 93 w 762"/>
                <a:gd name="T63" fmla="*/ 0 h 8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2" h="867">
                  <a:moveTo>
                    <a:pt x="283" y="0"/>
                  </a:moveTo>
                  <a:lnTo>
                    <a:pt x="375" y="38"/>
                  </a:lnTo>
                  <a:lnTo>
                    <a:pt x="441" y="80"/>
                  </a:lnTo>
                  <a:lnTo>
                    <a:pt x="498" y="128"/>
                  </a:lnTo>
                  <a:lnTo>
                    <a:pt x="563" y="200"/>
                  </a:lnTo>
                  <a:lnTo>
                    <a:pt x="629" y="295"/>
                  </a:lnTo>
                  <a:lnTo>
                    <a:pt x="686" y="388"/>
                  </a:lnTo>
                  <a:lnTo>
                    <a:pt x="713" y="449"/>
                  </a:lnTo>
                  <a:lnTo>
                    <a:pt x="743" y="550"/>
                  </a:lnTo>
                  <a:lnTo>
                    <a:pt x="762" y="656"/>
                  </a:lnTo>
                  <a:lnTo>
                    <a:pt x="749" y="749"/>
                  </a:lnTo>
                  <a:lnTo>
                    <a:pt x="631" y="783"/>
                  </a:lnTo>
                  <a:lnTo>
                    <a:pt x="445" y="825"/>
                  </a:lnTo>
                  <a:lnTo>
                    <a:pt x="261" y="854"/>
                  </a:lnTo>
                  <a:lnTo>
                    <a:pt x="95" y="867"/>
                  </a:lnTo>
                  <a:lnTo>
                    <a:pt x="42" y="854"/>
                  </a:lnTo>
                  <a:lnTo>
                    <a:pt x="0" y="819"/>
                  </a:lnTo>
                  <a:lnTo>
                    <a:pt x="6" y="787"/>
                  </a:lnTo>
                  <a:lnTo>
                    <a:pt x="171" y="749"/>
                  </a:lnTo>
                  <a:lnTo>
                    <a:pt x="375" y="698"/>
                  </a:lnTo>
                  <a:lnTo>
                    <a:pt x="559" y="650"/>
                  </a:lnTo>
                  <a:lnTo>
                    <a:pt x="658" y="616"/>
                  </a:lnTo>
                  <a:lnTo>
                    <a:pt x="658" y="536"/>
                  </a:lnTo>
                  <a:lnTo>
                    <a:pt x="629" y="435"/>
                  </a:lnTo>
                  <a:lnTo>
                    <a:pt x="578" y="327"/>
                  </a:lnTo>
                  <a:lnTo>
                    <a:pt x="512" y="228"/>
                  </a:lnTo>
                  <a:lnTo>
                    <a:pt x="451" y="162"/>
                  </a:lnTo>
                  <a:lnTo>
                    <a:pt x="346" y="95"/>
                  </a:lnTo>
                  <a:lnTo>
                    <a:pt x="280" y="57"/>
                  </a:lnTo>
                  <a:lnTo>
                    <a:pt x="266" y="29"/>
                  </a:lnTo>
                  <a:lnTo>
                    <a:pt x="2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6" name="Freeform 46"/>
            <p:cNvSpPr>
              <a:spLocks/>
            </p:cNvSpPr>
            <p:nvPr/>
          </p:nvSpPr>
          <p:spPr bwMode="auto">
            <a:xfrm>
              <a:off x="3846" y="1955"/>
              <a:ext cx="947" cy="1026"/>
            </a:xfrm>
            <a:custGeom>
              <a:avLst/>
              <a:gdLst>
                <a:gd name="T0" fmla="*/ 368 w 1648"/>
                <a:gd name="T1" fmla="*/ 5 h 1760"/>
                <a:gd name="T2" fmla="*/ 274 w 1648"/>
                <a:gd name="T3" fmla="*/ 3 h 1760"/>
                <a:gd name="T4" fmla="*/ 183 w 1648"/>
                <a:gd name="T5" fmla="*/ 42 h 1760"/>
                <a:gd name="T6" fmla="*/ 114 w 1648"/>
                <a:gd name="T7" fmla="*/ 98 h 1760"/>
                <a:gd name="T8" fmla="*/ 64 w 1648"/>
                <a:gd name="T9" fmla="*/ 153 h 1760"/>
                <a:gd name="T10" fmla="*/ 23 w 1648"/>
                <a:gd name="T11" fmla="*/ 230 h 1760"/>
                <a:gd name="T12" fmla="*/ 1 w 1648"/>
                <a:gd name="T13" fmla="*/ 318 h 1760"/>
                <a:gd name="T14" fmla="*/ 1 w 1648"/>
                <a:gd name="T15" fmla="*/ 391 h 1760"/>
                <a:gd name="T16" fmla="*/ 26 w 1648"/>
                <a:gd name="T17" fmla="*/ 464 h 1760"/>
                <a:gd name="T18" fmla="*/ 76 w 1648"/>
                <a:gd name="T19" fmla="*/ 530 h 1760"/>
                <a:gd name="T20" fmla="*/ 167 w 1648"/>
                <a:gd name="T21" fmla="*/ 580 h 1760"/>
                <a:gd name="T22" fmla="*/ 263 w 1648"/>
                <a:gd name="T23" fmla="*/ 598 h 1760"/>
                <a:gd name="T24" fmla="*/ 342 w 1648"/>
                <a:gd name="T25" fmla="*/ 588 h 1760"/>
                <a:gd name="T26" fmla="*/ 405 w 1648"/>
                <a:gd name="T27" fmla="*/ 560 h 1760"/>
                <a:gd name="T28" fmla="*/ 472 w 1648"/>
                <a:gd name="T29" fmla="*/ 501 h 1760"/>
                <a:gd name="T30" fmla="*/ 525 w 1648"/>
                <a:gd name="T31" fmla="*/ 426 h 1760"/>
                <a:gd name="T32" fmla="*/ 543 w 1648"/>
                <a:gd name="T33" fmla="*/ 343 h 1760"/>
                <a:gd name="T34" fmla="*/ 537 w 1648"/>
                <a:gd name="T35" fmla="*/ 295 h 1760"/>
                <a:gd name="T36" fmla="*/ 509 w 1648"/>
                <a:gd name="T37" fmla="*/ 273 h 1760"/>
                <a:gd name="T38" fmla="*/ 419 w 1648"/>
                <a:gd name="T39" fmla="*/ 274 h 1760"/>
                <a:gd name="T40" fmla="*/ 318 w 1648"/>
                <a:gd name="T41" fmla="*/ 283 h 1760"/>
                <a:gd name="T42" fmla="*/ 303 w 1648"/>
                <a:gd name="T43" fmla="*/ 286 h 1760"/>
                <a:gd name="T44" fmla="*/ 324 w 1648"/>
                <a:gd name="T45" fmla="*/ 301 h 1760"/>
                <a:gd name="T46" fmla="*/ 452 w 1648"/>
                <a:gd name="T47" fmla="*/ 293 h 1760"/>
                <a:gd name="T48" fmla="*/ 505 w 1648"/>
                <a:gd name="T49" fmla="*/ 298 h 1760"/>
                <a:gd name="T50" fmla="*/ 510 w 1648"/>
                <a:gd name="T51" fmla="*/ 340 h 1760"/>
                <a:gd name="T52" fmla="*/ 496 w 1648"/>
                <a:gd name="T53" fmla="*/ 396 h 1760"/>
                <a:gd name="T54" fmla="*/ 460 w 1648"/>
                <a:gd name="T55" fmla="*/ 452 h 1760"/>
                <a:gd name="T56" fmla="*/ 402 w 1648"/>
                <a:gd name="T57" fmla="*/ 505 h 1760"/>
                <a:gd name="T58" fmla="*/ 324 w 1648"/>
                <a:gd name="T59" fmla="*/ 544 h 1760"/>
                <a:gd name="T60" fmla="*/ 239 w 1648"/>
                <a:gd name="T61" fmla="*/ 557 h 1760"/>
                <a:gd name="T62" fmla="*/ 145 w 1648"/>
                <a:gd name="T63" fmla="*/ 540 h 1760"/>
                <a:gd name="T64" fmla="*/ 79 w 1648"/>
                <a:gd name="T65" fmla="*/ 501 h 1760"/>
                <a:gd name="T66" fmla="*/ 45 w 1648"/>
                <a:gd name="T67" fmla="*/ 449 h 1760"/>
                <a:gd name="T68" fmla="*/ 28 w 1648"/>
                <a:gd name="T69" fmla="*/ 378 h 1760"/>
                <a:gd name="T70" fmla="*/ 32 w 1648"/>
                <a:gd name="T71" fmla="*/ 282 h 1760"/>
                <a:gd name="T72" fmla="*/ 63 w 1648"/>
                <a:gd name="T73" fmla="*/ 198 h 1760"/>
                <a:gd name="T74" fmla="*/ 114 w 1648"/>
                <a:gd name="T75" fmla="*/ 126 h 1760"/>
                <a:gd name="T76" fmla="*/ 190 w 1648"/>
                <a:gd name="T77" fmla="*/ 65 h 1760"/>
                <a:gd name="T78" fmla="*/ 271 w 1648"/>
                <a:gd name="T79" fmla="*/ 26 h 1760"/>
                <a:gd name="T80" fmla="*/ 334 w 1648"/>
                <a:gd name="T81" fmla="*/ 18 h 1760"/>
                <a:gd name="T82" fmla="*/ 374 w 1648"/>
                <a:gd name="T83" fmla="*/ 21 h 1760"/>
                <a:gd name="T84" fmla="*/ 374 w 1648"/>
                <a:gd name="T85" fmla="*/ 13 h 17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648" h="1760">
                  <a:moveTo>
                    <a:pt x="1131" y="38"/>
                  </a:moveTo>
                  <a:lnTo>
                    <a:pt x="1114" y="15"/>
                  </a:lnTo>
                  <a:lnTo>
                    <a:pt x="1019" y="0"/>
                  </a:lnTo>
                  <a:lnTo>
                    <a:pt x="829" y="9"/>
                  </a:lnTo>
                  <a:lnTo>
                    <a:pt x="692" y="57"/>
                  </a:lnTo>
                  <a:lnTo>
                    <a:pt x="553" y="123"/>
                  </a:lnTo>
                  <a:lnTo>
                    <a:pt x="426" y="218"/>
                  </a:lnTo>
                  <a:lnTo>
                    <a:pt x="346" y="289"/>
                  </a:lnTo>
                  <a:lnTo>
                    <a:pt x="257" y="374"/>
                  </a:lnTo>
                  <a:lnTo>
                    <a:pt x="194" y="450"/>
                  </a:lnTo>
                  <a:lnTo>
                    <a:pt x="127" y="551"/>
                  </a:lnTo>
                  <a:lnTo>
                    <a:pt x="70" y="678"/>
                  </a:lnTo>
                  <a:lnTo>
                    <a:pt x="25" y="821"/>
                  </a:lnTo>
                  <a:lnTo>
                    <a:pt x="4" y="935"/>
                  </a:lnTo>
                  <a:lnTo>
                    <a:pt x="0" y="1043"/>
                  </a:lnTo>
                  <a:lnTo>
                    <a:pt x="4" y="1151"/>
                  </a:lnTo>
                  <a:lnTo>
                    <a:pt x="32" y="1252"/>
                  </a:lnTo>
                  <a:lnTo>
                    <a:pt x="80" y="1366"/>
                  </a:lnTo>
                  <a:lnTo>
                    <a:pt x="146" y="1471"/>
                  </a:lnTo>
                  <a:lnTo>
                    <a:pt x="232" y="1560"/>
                  </a:lnTo>
                  <a:lnTo>
                    <a:pt x="365" y="1646"/>
                  </a:lnTo>
                  <a:lnTo>
                    <a:pt x="507" y="1707"/>
                  </a:lnTo>
                  <a:lnTo>
                    <a:pt x="635" y="1741"/>
                  </a:lnTo>
                  <a:lnTo>
                    <a:pt x="796" y="1760"/>
                  </a:lnTo>
                  <a:lnTo>
                    <a:pt x="899" y="1754"/>
                  </a:lnTo>
                  <a:lnTo>
                    <a:pt x="1038" y="1731"/>
                  </a:lnTo>
                  <a:lnTo>
                    <a:pt x="1131" y="1693"/>
                  </a:lnTo>
                  <a:lnTo>
                    <a:pt x="1226" y="1646"/>
                  </a:lnTo>
                  <a:lnTo>
                    <a:pt x="1319" y="1583"/>
                  </a:lnTo>
                  <a:lnTo>
                    <a:pt x="1429" y="1475"/>
                  </a:lnTo>
                  <a:lnTo>
                    <a:pt x="1524" y="1357"/>
                  </a:lnTo>
                  <a:lnTo>
                    <a:pt x="1589" y="1252"/>
                  </a:lnTo>
                  <a:lnTo>
                    <a:pt x="1635" y="1119"/>
                  </a:lnTo>
                  <a:lnTo>
                    <a:pt x="1644" y="1009"/>
                  </a:lnTo>
                  <a:lnTo>
                    <a:pt x="1648" y="925"/>
                  </a:lnTo>
                  <a:lnTo>
                    <a:pt x="1625" y="868"/>
                  </a:lnTo>
                  <a:lnTo>
                    <a:pt x="1597" y="834"/>
                  </a:lnTo>
                  <a:lnTo>
                    <a:pt x="1540" y="802"/>
                  </a:lnTo>
                  <a:lnTo>
                    <a:pt x="1448" y="792"/>
                  </a:lnTo>
                  <a:lnTo>
                    <a:pt x="1270" y="806"/>
                  </a:lnTo>
                  <a:lnTo>
                    <a:pt x="1108" y="830"/>
                  </a:lnTo>
                  <a:lnTo>
                    <a:pt x="962" y="834"/>
                  </a:lnTo>
                  <a:lnTo>
                    <a:pt x="947" y="768"/>
                  </a:lnTo>
                  <a:lnTo>
                    <a:pt x="918" y="840"/>
                  </a:lnTo>
                  <a:lnTo>
                    <a:pt x="933" y="872"/>
                  </a:lnTo>
                  <a:lnTo>
                    <a:pt x="981" y="887"/>
                  </a:lnTo>
                  <a:lnTo>
                    <a:pt x="1123" y="887"/>
                  </a:lnTo>
                  <a:lnTo>
                    <a:pt x="1369" y="863"/>
                  </a:lnTo>
                  <a:lnTo>
                    <a:pt x="1486" y="868"/>
                  </a:lnTo>
                  <a:lnTo>
                    <a:pt x="1530" y="878"/>
                  </a:lnTo>
                  <a:lnTo>
                    <a:pt x="1549" y="914"/>
                  </a:lnTo>
                  <a:lnTo>
                    <a:pt x="1543" y="1001"/>
                  </a:lnTo>
                  <a:lnTo>
                    <a:pt x="1524" y="1081"/>
                  </a:lnTo>
                  <a:lnTo>
                    <a:pt x="1502" y="1167"/>
                  </a:lnTo>
                  <a:lnTo>
                    <a:pt x="1448" y="1247"/>
                  </a:lnTo>
                  <a:lnTo>
                    <a:pt x="1393" y="1332"/>
                  </a:lnTo>
                  <a:lnTo>
                    <a:pt x="1302" y="1412"/>
                  </a:lnTo>
                  <a:lnTo>
                    <a:pt x="1217" y="1488"/>
                  </a:lnTo>
                  <a:lnTo>
                    <a:pt x="1104" y="1554"/>
                  </a:lnTo>
                  <a:lnTo>
                    <a:pt x="981" y="1602"/>
                  </a:lnTo>
                  <a:lnTo>
                    <a:pt x="848" y="1627"/>
                  </a:lnTo>
                  <a:lnTo>
                    <a:pt x="724" y="1640"/>
                  </a:lnTo>
                  <a:lnTo>
                    <a:pt x="568" y="1621"/>
                  </a:lnTo>
                  <a:lnTo>
                    <a:pt x="441" y="1589"/>
                  </a:lnTo>
                  <a:lnTo>
                    <a:pt x="336" y="1551"/>
                  </a:lnTo>
                  <a:lnTo>
                    <a:pt x="241" y="1475"/>
                  </a:lnTo>
                  <a:lnTo>
                    <a:pt x="180" y="1404"/>
                  </a:lnTo>
                  <a:lnTo>
                    <a:pt x="137" y="1323"/>
                  </a:lnTo>
                  <a:lnTo>
                    <a:pt x="99" y="1224"/>
                  </a:lnTo>
                  <a:lnTo>
                    <a:pt x="85" y="1113"/>
                  </a:lnTo>
                  <a:lnTo>
                    <a:pt x="80" y="977"/>
                  </a:lnTo>
                  <a:lnTo>
                    <a:pt x="95" y="830"/>
                  </a:lnTo>
                  <a:lnTo>
                    <a:pt x="127" y="710"/>
                  </a:lnTo>
                  <a:lnTo>
                    <a:pt x="190" y="583"/>
                  </a:lnTo>
                  <a:lnTo>
                    <a:pt x="253" y="482"/>
                  </a:lnTo>
                  <a:lnTo>
                    <a:pt x="346" y="370"/>
                  </a:lnTo>
                  <a:lnTo>
                    <a:pt x="460" y="269"/>
                  </a:lnTo>
                  <a:lnTo>
                    <a:pt x="574" y="190"/>
                  </a:lnTo>
                  <a:lnTo>
                    <a:pt x="682" y="129"/>
                  </a:lnTo>
                  <a:lnTo>
                    <a:pt x="819" y="76"/>
                  </a:lnTo>
                  <a:lnTo>
                    <a:pt x="924" y="57"/>
                  </a:lnTo>
                  <a:lnTo>
                    <a:pt x="1013" y="53"/>
                  </a:lnTo>
                  <a:lnTo>
                    <a:pt x="1080" y="62"/>
                  </a:lnTo>
                  <a:lnTo>
                    <a:pt x="1131" y="62"/>
                  </a:lnTo>
                  <a:lnTo>
                    <a:pt x="1131"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7" name="Freeform 47"/>
            <p:cNvSpPr>
              <a:spLocks/>
            </p:cNvSpPr>
            <p:nvPr/>
          </p:nvSpPr>
          <p:spPr bwMode="auto">
            <a:xfrm>
              <a:off x="3641" y="1906"/>
              <a:ext cx="62" cy="680"/>
            </a:xfrm>
            <a:custGeom>
              <a:avLst/>
              <a:gdLst>
                <a:gd name="T0" fmla="*/ 14 w 108"/>
                <a:gd name="T1" fmla="*/ 1 h 1165"/>
                <a:gd name="T2" fmla="*/ 4 w 108"/>
                <a:gd name="T3" fmla="*/ 61 h 1165"/>
                <a:gd name="T4" fmla="*/ 0 w 108"/>
                <a:gd name="T5" fmla="*/ 140 h 1165"/>
                <a:gd name="T6" fmla="*/ 3 w 108"/>
                <a:gd name="T7" fmla="*/ 227 h 1165"/>
                <a:gd name="T8" fmla="*/ 4 w 108"/>
                <a:gd name="T9" fmla="*/ 270 h 1165"/>
                <a:gd name="T10" fmla="*/ 13 w 108"/>
                <a:gd name="T11" fmla="*/ 331 h 1165"/>
                <a:gd name="T12" fmla="*/ 26 w 108"/>
                <a:gd name="T13" fmla="*/ 397 h 1165"/>
                <a:gd name="T14" fmla="*/ 36 w 108"/>
                <a:gd name="T15" fmla="*/ 365 h 1165"/>
                <a:gd name="T16" fmla="*/ 28 w 108"/>
                <a:gd name="T17" fmla="*/ 310 h 1165"/>
                <a:gd name="T18" fmla="*/ 22 w 108"/>
                <a:gd name="T19" fmla="*/ 254 h 1165"/>
                <a:gd name="T20" fmla="*/ 20 w 108"/>
                <a:gd name="T21" fmla="*/ 207 h 1165"/>
                <a:gd name="T22" fmla="*/ 17 w 108"/>
                <a:gd name="T23" fmla="*/ 158 h 1165"/>
                <a:gd name="T24" fmla="*/ 19 w 108"/>
                <a:gd name="T25" fmla="*/ 116 h 1165"/>
                <a:gd name="T26" fmla="*/ 24 w 108"/>
                <a:gd name="T27" fmla="*/ 52 h 1165"/>
                <a:gd name="T28" fmla="*/ 32 w 108"/>
                <a:gd name="T29" fmla="*/ 0 h 1165"/>
                <a:gd name="T30" fmla="*/ 14 w 108"/>
                <a:gd name="T31" fmla="*/ 1 h 1165"/>
                <a:gd name="T32" fmla="*/ 14 w 108"/>
                <a:gd name="T33" fmla="*/ 1 h 1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8" h="1165">
                  <a:moveTo>
                    <a:pt x="41" y="4"/>
                  </a:moveTo>
                  <a:lnTo>
                    <a:pt x="13" y="179"/>
                  </a:lnTo>
                  <a:lnTo>
                    <a:pt x="0" y="411"/>
                  </a:lnTo>
                  <a:lnTo>
                    <a:pt x="9" y="667"/>
                  </a:lnTo>
                  <a:lnTo>
                    <a:pt x="13" y="791"/>
                  </a:lnTo>
                  <a:lnTo>
                    <a:pt x="38" y="971"/>
                  </a:lnTo>
                  <a:lnTo>
                    <a:pt x="79" y="1165"/>
                  </a:lnTo>
                  <a:lnTo>
                    <a:pt x="108" y="1070"/>
                  </a:lnTo>
                  <a:lnTo>
                    <a:pt x="85" y="909"/>
                  </a:lnTo>
                  <a:lnTo>
                    <a:pt x="66" y="747"/>
                  </a:lnTo>
                  <a:lnTo>
                    <a:pt x="60" y="606"/>
                  </a:lnTo>
                  <a:lnTo>
                    <a:pt x="51" y="464"/>
                  </a:lnTo>
                  <a:lnTo>
                    <a:pt x="57" y="340"/>
                  </a:lnTo>
                  <a:lnTo>
                    <a:pt x="74" y="152"/>
                  </a:lnTo>
                  <a:lnTo>
                    <a:pt x="98" y="0"/>
                  </a:lnTo>
                  <a:lnTo>
                    <a:pt x="4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8" name="Freeform 48"/>
            <p:cNvSpPr>
              <a:spLocks/>
            </p:cNvSpPr>
            <p:nvPr/>
          </p:nvSpPr>
          <p:spPr bwMode="auto">
            <a:xfrm>
              <a:off x="3649" y="1328"/>
              <a:ext cx="1545" cy="240"/>
            </a:xfrm>
            <a:custGeom>
              <a:avLst/>
              <a:gdLst>
                <a:gd name="T0" fmla="*/ 0 w 2693"/>
                <a:gd name="T1" fmla="*/ 135 h 410"/>
                <a:gd name="T2" fmla="*/ 22 w 2693"/>
                <a:gd name="T3" fmla="*/ 125 h 410"/>
                <a:gd name="T4" fmla="*/ 68 w 2693"/>
                <a:gd name="T5" fmla="*/ 119 h 410"/>
                <a:gd name="T6" fmla="*/ 177 w 2693"/>
                <a:gd name="T7" fmla="*/ 119 h 410"/>
                <a:gd name="T8" fmla="*/ 263 w 2693"/>
                <a:gd name="T9" fmla="*/ 116 h 410"/>
                <a:gd name="T10" fmla="*/ 347 w 2693"/>
                <a:gd name="T11" fmla="*/ 107 h 410"/>
                <a:gd name="T12" fmla="*/ 419 w 2693"/>
                <a:gd name="T13" fmla="*/ 96 h 410"/>
                <a:gd name="T14" fmla="*/ 514 w 2693"/>
                <a:gd name="T15" fmla="*/ 73 h 410"/>
                <a:gd name="T16" fmla="*/ 600 w 2693"/>
                <a:gd name="T17" fmla="*/ 52 h 410"/>
                <a:gd name="T18" fmla="*/ 673 w 2693"/>
                <a:gd name="T19" fmla="*/ 28 h 410"/>
                <a:gd name="T20" fmla="*/ 733 w 2693"/>
                <a:gd name="T21" fmla="*/ 9 h 410"/>
                <a:gd name="T22" fmla="*/ 783 w 2693"/>
                <a:gd name="T23" fmla="*/ 0 h 410"/>
                <a:gd name="T24" fmla="*/ 808 w 2693"/>
                <a:gd name="T25" fmla="*/ 0 h 410"/>
                <a:gd name="T26" fmla="*/ 841 w 2693"/>
                <a:gd name="T27" fmla="*/ 4 h 410"/>
                <a:gd name="T28" fmla="*/ 871 w 2693"/>
                <a:gd name="T29" fmla="*/ 17 h 410"/>
                <a:gd name="T30" fmla="*/ 886 w 2693"/>
                <a:gd name="T31" fmla="*/ 30 h 410"/>
                <a:gd name="T32" fmla="*/ 885 w 2693"/>
                <a:gd name="T33" fmla="*/ 42 h 410"/>
                <a:gd name="T34" fmla="*/ 868 w 2693"/>
                <a:gd name="T35" fmla="*/ 43 h 410"/>
                <a:gd name="T36" fmla="*/ 837 w 2693"/>
                <a:gd name="T37" fmla="*/ 30 h 410"/>
                <a:gd name="T38" fmla="*/ 797 w 2693"/>
                <a:gd name="T39" fmla="*/ 27 h 410"/>
                <a:gd name="T40" fmla="*/ 768 w 2693"/>
                <a:gd name="T41" fmla="*/ 28 h 410"/>
                <a:gd name="T42" fmla="*/ 711 w 2693"/>
                <a:gd name="T43" fmla="*/ 42 h 410"/>
                <a:gd name="T44" fmla="*/ 622 w 2693"/>
                <a:gd name="T45" fmla="*/ 68 h 410"/>
                <a:gd name="T46" fmla="*/ 546 w 2693"/>
                <a:gd name="T47" fmla="*/ 89 h 410"/>
                <a:gd name="T48" fmla="*/ 470 w 2693"/>
                <a:gd name="T49" fmla="*/ 106 h 410"/>
                <a:gd name="T50" fmla="*/ 412 w 2693"/>
                <a:gd name="T51" fmla="*/ 118 h 410"/>
                <a:gd name="T52" fmla="*/ 367 w 2693"/>
                <a:gd name="T53" fmla="*/ 125 h 410"/>
                <a:gd name="T54" fmla="*/ 306 w 2693"/>
                <a:gd name="T55" fmla="*/ 133 h 410"/>
                <a:gd name="T56" fmla="*/ 257 w 2693"/>
                <a:gd name="T57" fmla="*/ 133 h 410"/>
                <a:gd name="T58" fmla="*/ 158 w 2693"/>
                <a:gd name="T59" fmla="*/ 137 h 410"/>
                <a:gd name="T60" fmla="*/ 106 w 2693"/>
                <a:gd name="T61" fmla="*/ 135 h 410"/>
                <a:gd name="T62" fmla="*/ 55 w 2693"/>
                <a:gd name="T63" fmla="*/ 133 h 410"/>
                <a:gd name="T64" fmla="*/ 13 w 2693"/>
                <a:gd name="T65" fmla="*/ 140 h 410"/>
                <a:gd name="T66" fmla="*/ 0 w 2693"/>
                <a:gd name="T67" fmla="*/ 135 h 410"/>
                <a:gd name="T68" fmla="*/ 0 w 2693"/>
                <a:gd name="T69" fmla="*/ 135 h 41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693" h="410">
                  <a:moveTo>
                    <a:pt x="0" y="393"/>
                  </a:moveTo>
                  <a:lnTo>
                    <a:pt x="66" y="365"/>
                  </a:lnTo>
                  <a:lnTo>
                    <a:pt x="205" y="349"/>
                  </a:lnTo>
                  <a:lnTo>
                    <a:pt x="538" y="349"/>
                  </a:lnTo>
                  <a:lnTo>
                    <a:pt x="798" y="338"/>
                  </a:lnTo>
                  <a:lnTo>
                    <a:pt x="1053" y="311"/>
                  </a:lnTo>
                  <a:lnTo>
                    <a:pt x="1273" y="281"/>
                  </a:lnTo>
                  <a:lnTo>
                    <a:pt x="1562" y="214"/>
                  </a:lnTo>
                  <a:lnTo>
                    <a:pt x="1823" y="150"/>
                  </a:lnTo>
                  <a:lnTo>
                    <a:pt x="2045" y="81"/>
                  </a:lnTo>
                  <a:lnTo>
                    <a:pt x="2228" y="26"/>
                  </a:lnTo>
                  <a:lnTo>
                    <a:pt x="2378" y="0"/>
                  </a:lnTo>
                  <a:lnTo>
                    <a:pt x="2454" y="0"/>
                  </a:lnTo>
                  <a:lnTo>
                    <a:pt x="2555" y="11"/>
                  </a:lnTo>
                  <a:lnTo>
                    <a:pt x="2648" y="49"/>
                  </a:lnTo>
                  <a:lnTo>
                    <a:pt x="2693" y="87"/>
                  </a:lnTo>
                  <a:lnTo>
                    <a:pt x="2688" y="121"/>
                  </a:lnTo>
                  <a:lnTo>
                    <a:pt x="2638" y="127"/>
                  </a:lnTo>
                  <a:lnTo>
                    <a:pt x="2543" y="87"/>
                  </a:lnTo>
                  <a:lnTo>
                    <a:pt x="2422" y="78"/>
                  </a:lnTo>
                  <a:lnTo>
                    <a:pt x="2332" y="81"/>
                  </a:lnTo>
                  <a:lnTo>
                    <a:pt x="2161" y="121"/>
                  </a:lnTo>
                  <a:lnTo>
                    <a:pt x="1889" y="199"/>
                  </a:lnTo>
                  <a:lnTo>
                    <a:pt x="1657" y="260"/>
                  </a:lnTo>
                  <a:lnTo>
                    <a:pt x="1429" y="309"/>
                  </a:lnTo>
                  <a:lnTo>
                    <a:pt x="1253" y="344"/>
                  </a:lnTo>
                  <a:lnTo>
                    <a:pt x="1114" y="365"/>
                  </a:lnTo>
                  <a:lnTo>
                    <a:pt x="931" y="387"/>
                  </a:lnTo>
                  <a:lnTo>
                    <a:pt x="781" y="387"/>
                  </a:lnTo>
                  <a:lnTo>
                    <a:pt x="481" y="399"/>
                  </a:lnTo>
                  <a:lnTo>
                    <a:pt x="321" y="393"/>
                  </a:lnTo>
                  <a:lnTo>
                    <a:pt x="165" y="387"/>
                  </a:lnTo>
                  <a:lnTo>
                    <a:pt x="38" y="410"/>
                  </a:lnTo>
                  <a:lnTo>
                    <a:pt x="0"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799" name="Freeform 49"/>
            <p:cNvSpPr>
              <a:spLocks/>
            </p:cNvSpPr>
            <p:nvPr/>
          </p:nvSpPr>
          <p:spPr bwMode="auto">
            <a:xfrm>
              <a:off x="3925" y="1370"/>
              <a:ext cx="1138" cy="421"/>
            </a:xfrm>
            <a:custGeom>
              <a:avLst/>
              <a:gdLst>
                <a:gd name="T0" fmla="*/ 0 w 1984"/>
                <a:gd name="T1" fmla="*/ 218 h 720"/>
                <a:gd name="T2" fmla="*/ 36 w 1984"/>
                <a:gd name="T3" fmla="*/ 220 h 720"/>
                <a:gd name="T4" fmla="*/ 72 w 1984"/>
                <a:gd name="T5" fmla="*/ 216 h 720"/>
                <a:gd name="T6" fmla="*/ 132 w 1984"/>
                <a:gd name="T7" fmla="*/ 212 h 720"/>
                <a:gd name="T8" fmla="*/ 186 w 1984"/>
                <a:gd name="T9" fmla="*/ 199 h 720"/>
                <a:gd name="T10" fmla="*/ 252 w 1984"/>
                <a:gd name="T11" fmla="*/ 191 h 720"/>
                <a:gd name="T12" fmla="*/ 321 w 1984"/>
                <a:gd name="T13" fmla="*/ 187 h 720"/>
                <a:gd name="T14" fmla="*/ 394 w 1984"/>
                <a:gd name="T15" fmla="*/ 188 h 720"/>
                <a:gd name="T16" fmla="*/ 475 w 1984"/>
                <a:gd name="T17" fmla="*/ 195 h 720"/>
                <a:gd name="T18" fmla="*/ 565 w 1984"/>
                <a:gd name="T19" fmla="*/ 213 h 720"/>
                <a:gd name="T20" fmla="*/ 542 w 1984"/>
                <a:gd name="T21" fmla="*/ 197 h 720"/>
                <a:gd name="T22" fmla="*/ 525 w 1984"/>
                <a:gd name="T23" fmla="*/ 168 h 720"/>
                <a:gd name="T24" fmla="*/ 518 w 1984"/>
                <a:gd name="T25" fmla="*/ 136 h 720"/>
                <a:gd name="T26" fmla="*/ 518 w 1984"/>
                <a:gd name="T27" fmla="*/ 108 h 720"/>
                <a:gd name="T28" fmla="*/ 524 w 1984"/>
                <a:gd name="T29" fmla="*/ 89 h 720"/>
                <a:gd name="T30" fmla="*/ 538 w 1984"/>
                <a:gd name="T31" fmla="*/ 68 h 720"/>
                <a:gd name="T32" fmla="*/ 555 w 1984"/>
                <a:gd name="T33" fmla="*/ 47 h 720"/>
                <a:gd name="T34" fmla="*/ 583 w 1984"/>
                <a:gd name="T35" fmla="*/ 28 h 720"/>
                <a:gd name="T36" fmla="*/ 618 w 1984"/>
                <a:gd name="T37" fmla="*/ 11 h 720"/>
                <a:gd name="T38" fmla="*/ 653 w 1984"/>
                <a:gd name="T39" fmla="*/ 0 h 720"/>
                <a:gd name="T40" fmla="*/ 653 w 1984"/>
                <a:gd name="T41" fmla="*/ 15 h 720"/>
                <a:gd name="T42" fmla="*/ 626 w 1984"/>
                <a:gd name="T43" fmla="*/ 23 h 720"/>
                <a:gd name="T44" fmla="*/ 593 w 1984"/>
                <a:gd name="T45" fmla="*/ 40 h 720"/>
                <a:gd name="T46" fmla="*/ 569 w 1984"/>
                <a:gd name="T47" fmla="*/ 56 h 720"/>
                <a:gd name="T48" fmla="*/ 551 w 1984"/>
                <a:gd name="T49" fmla="*/ 81 h 720"/>
                <a:gd name="T50" fmla="*/ 541 w 1984"/>
                <a:gd name="T51" fmla="*/ 95 h 720"/>
                <a:gd name="T52" fmla="*/ 538 w 1984"/>
                <a:gd name="T53" fmla="*/ 112 h 720"/>
                <a:gd name="T54" fmla="*/ 535 w 1984"/>
                <a:gd name="T55" fmla="*/ 139 h 720"/>
                <a:gd name="T56" fmla="*/ 540 w 1984"/>
                <a:gd name="T57" fmla="*/ 159 h 720"/>
                <a:gd name="T58" fmla="*/ 552 w 1984"/>
                <a:gd name="T59" fmla="*/ 182 h 720"/>
                <a:gd name="T60" fmla="*/ 571 w 1984"/>
                <a:gd name="T61" fmla="*/ 198 h 720"/>
                <a:gd name="T62" fmla="*/ 604 w 1984"/>
                <a:gd name="T63" fmla="*/ 218 h 720"/>
                <a:gd name="T64" fmla="*/ 618 w 1984"/>
                <a:gd name="T65" fmla="*/ 197 h 720"/>
                <a:gd name="T66" fmla="*/ 621 w 1984"/>
                <a:gd name="T67" fmla="*/ 211 h 720"/>
                <a:gd name="T68" fmla="*/ 613 w 1984"/>
                <a:gd name="T69" fmla="*/ 227 h 720"/>
                <a:gd name="T70" fmla="*/ 611 w 1984"/>
                <a:gd name="T71" fmla="*/ 243 h 720"/>
                <a:gd name="T72" fmla="*/ 598 w 1984"/>
                <a:gd name="T73" fmla="*/ 244 h 720"/>
                <a:gd name="T74" fmla="*/ 569 w 1984"/>
                <a:gd name="T75" fmla="*/ 246 h 720"/>
                <a:gd name="T76" fmla="*/ 529 w 1984"/>
                <a:gd name="T77" fmla="*/ 235 h 720"/>
                <a:gd name="T78" fmla="*/ 478 w 1984"/>
                <a:gd name="T79" fmla="*/ 223 h 720"/>
                <a:gd name="T80" fmla="*/ 407 w 1984"/>
                <a:gd name="T81" fmla="*/ 218 h 720"/>
                <a:gd name="T82" fmla="*/ 319 w 1984"/>
                <a:gd name="T83" fmla="*/ 216 h 720"/>
                <a:gd name="T84" fmla="*/ 239 w 1984"/>
                <a:gd name="T85" fmla="*/ 222 h 720"/>
                <a:gd name="T86" fmla="*/ 173 w 1984"/>
                <a:gd name="T87" fmla="*/ 234 h 720"/>
                <a:gd name="T88" fmla="*/ 93 w 1984"/>
                <a:gd name="T89" fmla="*/ 238 h 720"/>
                <a:gd name="T90" fmla="*/ 35 w 1984"/>
                <a:gd name="T91" fmla="*/ 233 h 720"/>
                <a:gd name="T92" fmla="*/ 0 w 1984"/>
                <a:gd name="T93" fmla="*/ 229 h 720"/>
                <a:gd name="T94" fmla="*/ 0 w 1984"/>
                <a:gd name="T95" fmla="*/ 218 h 720"/>
                <a:gd name="T96" fmla="*/ 0 w 1984"/>
                <a:gd name="T97" fmla="*/ 218 h 72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984" h="720">
                  <a:moveTo>
                    <a:pt x="0" y="637"/>
                  </a:moveTo>
                  <a:lnTo>
                    <a:pt x="108" y="644"/>
                  </a:lnTo>
                  <a:lnTo>
                    <a:pt x="218" y="633"/>
                  </a:lnTo>
                  <a:lnTo>
                    <a:pt x="401" y="620"/>
                  </a:lnTo>
                  <a:lnTo>
                    <a:pt x="566" y="581"/>
                  </a:lnTo>
                  <a:lnTo>
                    <a:pt x="766" y="559"/>
                  </a:lnTo>
                  <a:lnTo>
                    <a:pt x="977" y="545"/>
                  </a:lnTo>
                  <a:lnTo>
                    <a:pt x="1197" y="549"/>
                  </a:lnTo>
                  <a:lnTo>
                    <a:pt x="1443" y="570"/>
                  </a:lnTo>
                  <a:lnTo>
                    <a:pt x="1718" y="625"/>
                  </a:lnTo>
                  <a:lnTo>
                    <a:pt x="1648" y="576"/>
                  </a:lnTo>
                  <a:lnTo>
                    <a:pt x="1597" y="492"/>
                  </a:lnTo>
                  <a:lnTo>
                    <a:pt x="1574" y="399"/>
                  </a:lnTo>
                  <a:lnTo>
                    <a:pt x="1574" y="315"/>
                  </a:lnTo>
                  <a:lnTo>
                    <a:pt x="1591" y="260"/>
                  </a:lnTo>
                  <a:lnTo>
                    <a:pt x="1635" y="199"/>
                  </a:lnTo>
                  <a:lnTo>
                    <a:pt x="1686" y="139"/>
                  </a:lnTo>
                  <a:lnTo>
                    <a:pt x="1773" y="82"/>
                  </a:lnTo>
                  <a:lnTo>
                    <a:pt x="1880" y="32"/>
                  </a:lnTo>
                  <a:lnTo>
                    <a:pt x="1984" y="0"/>
                  </a:lnTo>
                  <a:lnTo>
                    <a:pt x="1984" y="44"/>
                  </a:lnTo>
                  <a:lnTo>
                    <a:pt x="1903" y="66"/>
                  </a:lnTo>
                  <a:lnTo>
                    <a:pt x="1802" y="116"/>
                  </a:lnTo>
                  <a:lnTo>
                    <a:pt x="1730" y="165"/>
                  </a:lnTo>
                  <a:lnTo>
                    <a:pt x="1675" y="237"/>
                  </a:lnTo>
                  <a:lnTo>
                    <a:pt x="1646" y="277"/>
                  </a:lnTo>
                  <a:lnTo>
                    <a:pt x="1635" y="327"/>
                  </a:lnTo>
                  <a:lnTo>
                    <a:pt x="1625" y="405"/>
                  </a:lnTo>
                  <a:lnTo>
                    <a:pt x="1642" y="466"/>
                  </a:lnTo>
                  <a:lnTo>
                    <a:pt x="1678" y="532"/>
                  </a:lnTo>
                  <a:lnTo>
                    <a:pt x="1735" y="580"/>
                  </a:lnTo>
                  <a:lnTo>
                    <a:pt x="1836" y="637"/>
                  </a:lnTo>
                  <a:lnTo>
                    <a:pt x="1880" y="576"/>
                  </a:lnTo>
                  <a:lnTo>
                    <a:pt x="1886" y="616"/>
                  </a:lnTo>
                  <a:lnTo>
                    <a:pt x="1863" y="665"/>
                  </a:lnTo>
                  <a:lnTo>
                    <a:pt x="1857" y="709"/>
                  </a:lnTo>
                  <a:lnTo>
                    <a:pt x="1819" y="715"/>
                  </a:lnTo>
                  <a:lnTo>
                    <a:pt x="1730" y="720"/>
                  </a:lnTo>
                  <a:lnTo>
                    <a:pt x="1608" y="688"/>
                  </a:lnTo>
                  <a:lnTo>
                    <a:pt x="1452" y="654"/>
                  </a:lnTo>
                  <a:lnTo>
                    <a:pt x="1237" y="637"/>
                  </a:lnTo>
                  <a:lnTo>
                    <a:pt x="971" y="631"/>
                  </a:lnTo>
                  <a:lnTo>
                    <a:pt x="726" y="648"/>
                  </a:lnTo>
                  <a:lnTo>
                    <a:pt x="526" y="686"/>
                  </a:lnTo>
                  <a:lnTo>
                    <a:pt x="285" y="696"/>
                  </a:lnTo>
                  <a:lnTo>
                    <a:pt x="106" y="682"/>
                  </a:lnTo>
                  <a:lnTo>
                    <a:pt x="0" y="671"/>
                  </a:lnTo>
                  <a:lnTo>
                    <a:pt x="0" y="6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0" name="Freeform 50"/>
            <p:cNvSpPr>
              <a:spLocks/>
            </p:cNvSpPr>
            <p:nvPr/>
          </p:nvSpPr>
          <p:spPr bwMode="auto">
            <a:xfrm>
              <a:off x="3449" y="1535"/>
              <a:ext cx="873" cy="395"/>
            </a:xfrm>
            <a:custGeom>
              <a:avLst/>
              <a:gdLst>
                <a:gd name="T0" fmla="*/ 91 w 1523"/>
                <a:gd name="T1" fmla="*/ 12 h 679"/>
                <a:gd name="T2" fmla="*/ 64 w 1523"/>
                <a:gd name="T3" fmla="*/ 24 h 679"/>
                <a:gd name="T4" fmla="*/ 44 w 1523"/>
                <a:gd name="T5" fmla="*/ 44 h 679"/>
                <a:gd name="T6" fmla="*/ 29 w 1523"/>
                <a:gd name="T7" fmla="*/ 63 h 679"/>
                <a:gd name="T8" fmla="*/ 18 w 1523"/>
                <a:gd name="T9" fmla="*/ 87 h 679"/>
                <a:gd name="T10" fmla="*/ 14 w 1523"/>
                <a:gd name="T11" fmla="*/ 113 h 679"/>
                <a:gd name="T12" fmla="*/ 22 w 1523"/>
                <a:gd name="T13" fmla="*/ 141 h 679"/>
                <a:gd name="T14" fmla="*/ 38 w 1523"/>
                <a:gd name="T15" fmla="*/ 169 h 679"/>
                <a:gd name="T16" fmla="*/ 62 w 1523"/>
                <a:gd name="T17" fmla="*/ 192 h 679"/>
                <a:gd name="T18" fmla="*/ 87 w 1523"/>
                <a:gd name="T19" fmla="*/ 204 h 679"/>
                <a:gd name="T20" fmla="*/ 119 w 1523"/>
                <a:gd name="T21" fmla="*/ 208 h 679"/>
                <a:gd name="T22" fmla="*/ 155 w 1523"/>
                <a:gd name="T23" fmla="*/ 205 h 679"/>
                <a:gd name="T24" fmla="*/ 206 w 1523"/>
                <a:gd name="T25" fmla="*/ 192 h 679"/>
                <a:gd name="T26" fmla="*/ 259 w 1523"/>
                <a:gd name="T27" fmla="*/ 173 h 679"/>
                <a:gd name="T28" fmla="*/ 326 w 1523"/>
                <a:gd name="T29" fmla="*/ 151 h 679"/>
                <a:gd name="T30" fmla="*/ 386 w 1523"/>
                <a:gd name="T31" fmla="*/ 124 h 679"/>
                <a:gd name="T32" fmla="*/ 500 w 1523"/>
                <a:gd name="T33" fmla="*/ 120 h 679"/>
                <a:gd name="T34" fmla="*/ 404 w 1523"/>
                <a:gd name="T35" fmla="*/ 151 h 679"/>
                <a:gd name="T36" fmla="*/ 346 w 1523"/>
                <a:gd name="T37" fmla="*/ 173 h 679"/>
                <a:gd name="T38" fmla="*/ 286 w 1523"/>
                <a:gd name="T39" fmla="*/ 195 h 679"/>
                <a:gd name="T40" fmla="*/ 228 w 1523"/>
                <a:gd name="T41" fmla="*/ 213 h 679"/>
                <a:gd name="T42" fmla="*/ 173 w 1523"/>
                <a:gd name="T43" fmla="*/ 226 h 679"/>
                <a:gd name="T44" fmla="*/ 146 w 1523"/>
                <a:gd name="T45" fmla="*/ 230 h 679"/>
                <a:gd name="T46" fmla="*/ 109 w 1523"/>
                <a:gd name="T47" fmla="*/ 228 h 679"/>
                <a:gd name="T48" fmla="*/ 76 w 1523"/>
                <a:gd name="T49" fmla="*/ 220 h 679"/>
                <a:gd name="T50" fmla="*/ 51 w 1523"/>
                <a:gd name="T51" fmla="*/ 204 h 679"/>
                <a:gd name="T52" fmla="*/ 22 w 1523"/>
                <a:gd name="T53" fmla="*/ 175 h 679"/>
                <a:gd name="T54" fmla="*/ 3 w 1523"/>
                <a:gd name="T55" fmla="*/ 143 h 679"/>
                <a:gd name="T56" fmla="*/ 0 w 1523"/>
                <a:gd name="T57" fmla="*/ 115 h 679"/>
                <a:gd name="T58" fmla="*/ 2 w 1523"/>
                <a:gd name="T59" fmla="*/ 87 h 679"/>
                <a:gd name="T60" fmla="*/ 11 w 1523"/>
                <a:gd name="T61" fmla="*/ 63 h 679"/>
                <a:gd name="T62" fmla="*/ 31 w 1523"/>
                <a:gd name="T63" fmla="*/ 34 h 679"/>
                <a:gd name="T64" fmla="*/ 53 w 1523"/>
                <a:gd name="T65" fmla="*/ 16 h 679"/>
                <a:gd name="T66" fmla="*/ 80 w 1523"/>
                <a:gd name="T67" fmla="*/ 4 h 679"/>
                <a:gd name="T68" fmla="*/ 95 w 1523"/>
                <a:gd name="T69" fmla="*/ 0 h 679"/>
                <a:gd name="T70" fmla="*/ 91 w 1523"/>
                <a:gd name="T71" fmla="*/ 12 h 679"/>
                <a:gd name="T72" fmla="*/ 91 w 1523"/>
                <a:gd name="T73" fmla="*/ 12 h 6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23" h="679">
                  <a:moveTo>
                    <a:pt x="278" y="34"/>
                  </a:moveTo>
                  <a:lnTo>
                    <a:pt x="194" y="72"/>
                  </a:lnTo>
                  <a:lnTo>
                    <a:pt x="133" y="129"/>
                  </a:lnTo>
                  <a:lnTo>
                    <a:pt x="89" y="185"/>
                  </a:lnTo>
                  <a:lnTo>
                    <a:pt x="55" y="257"/>
                  </a:lnTo>
                  <a:lnTo>
                    <a:pt x="44" y="335"/>
                  </a:lnTo>
                  <a:lnTo>
                    <a:pt x="67" y="418"/>
                  </a:lnTo>
                  <a:lnTo>
                    <a:pt x="116" y="500"/>
                  </a:lnTo>
                  <a:lnTo>
                    <a:pt x="190" y="567"/>
                  </a:lnTo>
                  <a:lnTo>
                    <a:pt x="266" y="601"/>
                  </a:lnTo>
                  <a:lnTo>
                    <a:pt x="361" y="616"/>
                  </a:lnTo>
                  <a:lnTo>
                    <a:pt x="471" y="607"/>
                  </a:lnTo>
                  <a:lnTo>
                    <a:pt x="627" y="567"/>
                  </a:lnTo>
                  <a:lnTo>
                    <a:pt x="787" y="511"/>
                  </a:lnTo>
                  <a:lnTo>
                    <a:pt x="992" y="445"/>
                  </a:lnTo>
                  <a:lnTo>
                    <a:pt x="1175" y="367"/>
                  </a:lnTo>
                  <a:lnTo>
                    <a:pt x="1523" y="354"/>
                  </a:lnTo>
                  <a:lnTo>
                    <a:pt x="1230" y="445"/>
                  </a:lnTo>
                  <a:lnTo>
                    <a:pt x="1053" y="511"/>
                  </a:lnTo>
                  <a:lnTo>
                    <a:pt x="871" y="578"/>
                  </a:lnTo>
                  <a:lnTo>
                    <a:pt x="692" y="629"/>
                  </a:lnTo>
                  <a:lnTo>
                    <a:pt x="525" y="669"/>
                  </a:lnTo>
                  <a:lnTo>
                    <a:pt x="443" y="679"/>
                  </a:lnTo>
                  <a:lnTo>
                    <a:pt x="333" y="673"/>
                  </a:lnTo>
                  <a:lnTo>
                    <a:pt x="230" y="650"/>
                  </a:lnTo>
                  <a:lnTo>
                    <a:pt x="156" y="601"/>
                  </a:lnTo>
                  <a:lnTo>
                    <a:pt x="67" y="517"/>
                  </a:lnTo>
                  <a:lnTo>
                    <a:pt x="11" y="422"/>
                  </a:lnTo>
                  <a:lnTo>
                    <a:pt x="0" y="340"/>
                  </a:lnTo>
                  <a:lnTo>
                    <a:pt x="6" y="257"/>
                  </a:lnTo>
                  <a:lnTo>
                    <a:pt x="34" y="185"/>
                  </a:lnTo>
                  <a:lnTo>
                    <a:pt x="95" y="101"/>
                  </a:lnTo>
                  <a:lnTo>
                    <a:pt x="162" y="46"/>
                  </a:lnTo>
                  <a:lnTo>
                    <a:pt x="243" y="12"/>
                  </a:lnTo>
                  <a:lnTo>
                    <a:pt x="289" y="0"/>
                  </a:lnTo>
                  <a:lnTo>
                    <a:pt x="27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1" name="Freeform 51"/>
            <p:cNvSpPr>
              <a:spLocks/>
            </p:cNvSpPr>
            <p:nvPr/>
          </p:nvSpPr>
          <p:spPr bwMode="auto">
            <a:xfrm>
              <a:off x="4892" y="1463"/>
              <a:ext cx="311" cy="306"/>
            </a:xfrm>
            <a:custGeom>
              <a:avLst/>
              <a:gdLst>
                <a:gd name="T0" fmla="*/ 3 w 542"/>
                <a:gd name="T1" fmla="*/ 4 h 522"/>
                <a:gd name="T2" fmla="*/ 38 w 542"/>
                <a:gd name="T3" fmla="*/ 2 h 522"/>
                <a:gd name="T4" fmla="*/ 72 w 542"/>
                <a:gd name="T5" fmla="*/ 0 h 522"/>
                <a:gd name="T6" fmla="*/ 110 w 542"/>
                <a:gd name="T7" fmla="*/ 4 h 522"/>
                <a:gd name="T8" fmla="*/ 130 w 542"/>
                <a:gd name="T9" fmla="*/ 12 h 522"/>
                <a:gd name="T10" fmla="*/ 151 w 542"/>
                <a:gd name="T11" fmla="*/ 26 h 522"/>
                <a:gd name="T12" fmla="*/ 166 w 542"/>
                <a:gd name="T13" fmla="*/ 42 h 522"/>
                <a:gd name="T14" fmla="*/ 178 w 542"/>
                <a:gd name="T15" fmla="*/ 66 h 522"/>
                <a:gd name="T16" fmla="*/ 177 w 542"/>
                <a:gd name="T17" fmla="*/ 91 h 522"/>
                <a:gd name="T18" fmla="*/ 168 w 542"/>
                <a:gd name="T19" fmla="*/ 120 h 522"/>
                <a:gd name="T20" fmla="*/ 148 w 542"/>
                <a:gd name="T21" fmla="*/ 179 h 522"/>
                <a:gd name="T22" fmla="*/ 148 w 542"/>
                <a:gd name="T23" fmla="*/ 147 h 522"/>
                <a:gd name="T24" fmla="*/ 155 w 542"/>
                <a:gd name="T25" fmla="*/ 116 h 522"/>
                <a:gd name="T26" fmla="*/ 160 w 542"/>
                <a:gd name="T27" fmla="*/ 87 h 522"/>
                <a:gd name="T28" fmla="*/ 157 w 542"/>
                <a:gd name="T29" fmla="*/ 65 h 522"/>
                <a:gd name="T30" fmla="*/ 148 w 542"/>
                <a:gd name="T31" fmla="*/ 47 h 522"/>
                <a:gd name="T32" fmla="*/ 128 w 542"/>
                <a:gd name="T33" fmla="*/ 30 h 522"/>
                <a:gd name="T34" fmla="*/ 104 w 542"/>
                <a:gd name="T35" fmla="*/ 23 h 522"/>
                <a:gd name="T36" fmla="*/ 80 w 542"/>
                <a:gd name="T37" fmla="*/ 21 h 522"/>
                <a:gd name="T38" fmla="*/ 60 w 542"/>
                <a:gd name="T39" fmla="*/ 29 h 522"/>
                <a:gd name="T40" fmla="*/ 42 w 542"/>
                <a:gd name="T41" fmla="*/ 43 h 522"/>
                <a:gd name="T42" fmla="*/ 36 w 542"/>
                <a:gd name="T43" fmla="*/ 65 h 522"/>
                <a:gd name="T44" fmla="*/ 34 w 542"/>
                <a:gd name="T45" fmla="*/ 87 h 522"/>
                <a:gd name="T46" fmla="*/ 37 w 542"/>
                <a:gd name="T47" fmla="*/ 107 h 522"/>
                <a:gd name="T48" fmla="*/ 44 w 542"/>
                <a:gd name="T49" fmla="*/ 128 h 522"/>
                <a:gd name="T50" fmla="*/ 46 w 542"/>
                <a:gd name="T51" fmla="*/ 145 h 522"/>
                <a:gd name="T52" fmla="*/ 33 w 542"/>
                <a:gd name="T53" fmla="*/ 137 h 522"/>
                <a:gd name="T54" fmla="*/ 24 w 542"/>
                <a:gd name="T55" fmla="*/ 112 h 522"/>
                <a:gd name="T56" fmla="*/ 18 w 542"/>
                <a:gd name="T57" fmla="*/ 89 h 522"/>
                <a:gd name="T58" fmla="*/ 18 w 542"/>
                <a:gd name="T59" fmla="*/ 66 h 522"/>
                <a:gd name="T60" fmla="*/ 22 w 542"/>
                <a:gd name="T61" fmla="*/ 46 h 522"/>
                <a:gd name="T62" fmla="*/ 36 w 542"/>
                <a:gd name="T63" fmla="*/ 25 h 522"/>
                <a:gd name="T64" fmla="*/ 50 w 542"/>
                <a:gd name="T65" fmla="*/ 18 h 522"/>
                <a:gd name="T66" fmla="*/ 26 w 542"/>
                <a:gd name="T67" fmla="*/ 21 h 522"/>
                <a:gd name="T68" fmla="*/ 10 w 542"/>
                <a:gd name="T69" fmla="*/ 26 h 522"/>
                <a:gd name="T70" fmla="*/ 0 w 542"/>
                <a:gd name="T71" fmla="*/ 19 h 522"/>
                <a:gd name="T72" fmla="*/ 3 w 542"/>
                <a:gd name="T73" fmla="*/ 4 h 522"/>
                <a:gd name="T74" fmla="*/ 3 w 542"/>
                <a:gd name="T75" fmla="*/ 4 h 52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42" h="522">
                  <a:moveTo>
                    <a:pt x="11" y="11"/>
                  </a:moveTo>
                  <a:lnTo>
                    <a:pt x="116" y="5"/>
                  </a:lnTo>
                  <a:lnTo>
                    <a:pt x="220" y="0"/>
                  </a:lnTo>
                  <a:lnTo>
                    <a:pt x="333" y="11"/>
                  </a:lnTo>
                  <a:lnTo>
                    <a:pt x="393" y="34"/>
                  </a:lnTo>
                  <a:lnTo>
                    <a:pt x="460" y="77"/>
                  </a:lnTo>
                  <a:lnTo>
                    <a:pt x="504" y="121"/>
                  </a:lnTo>
                  <a:lnTo>
                    <a:pt x="542" y="193"/>
                  </a:lnTo>
                  <a:lnTo>
                    <a:pt x="538" y="266"/>
                  </a:lnTo>
                  <a:lnTo>
                    <a:pt x="509" y="349"/>
                  </a:lnTo>
                  <a:lnTo>
                    <a:pt x="449" y="522"/>
                  </a:lnTo>
                  <a:lnTo>
                    <a:pt x="449" y="427"/>
                  </a:lnTo>
                  <a:lnTo>
                    <a:pt x="471" y="338"/>
                  </a:lnTo>
                  <a:lnTo>
                    <a:pt x="487" y="254"/>
                  </a:lnTo>
                  <a:lnTo>
                    <a:pt x="477" y="190"/>
                  </a:lnTo>
                  <a:lnTo>
                    <a:pt x="449" y="138"/>
                  </a:lnTo>
                  <a:lnTo>
                    <a:pt x="388" y="89"/>
                  </a:lnTo>
                  <a:lnTo>
                    <a:pt x="315" y="66"/>
                  </a:lnTo>
                  <a:lnTo>
                    <a:pt x="243" y="60"/>
                  </a:lnTo>
                  <a:lnTo>
                    <a:pt x="182" y="83"/>
                  </a:lnTo>
                  <a:lnTo>
                    <a:pt x="127" y="127"/>
                  </a:lnTo>
                  <a:lnTo>
                    <a:pt x="110" y="190"/>
                  </a:lnTo>
                  <a:lnTo>
                    <a:pt x="104" y="254"/>
                  </a:lnTo>
                  <a:lnTo>
                    <a:pt x="112" y="313"/>
                  </a:lnTo>
                  <a:lnTo>
                    <a:pt x="133" y="372"/>
                  </a:lnTo>
                  <a:lnTo>
                    <a:pt x="139" y="421"/>
                  </a:lnTo>
                  <a:lnTo>
                    <a:pt x="99" y="399"/>
                  </a:lnTo>
                  <a:lnTo>
                    <a:pt x="72" y="326"/>
                  </a:lnTo>
                  <a:lnTo>
                    <a:pt x="55" y="260"/>
                  </a:lnTo>
                  <a:lnTo>
                    <a:pt x="55" y="193"/>
                  </a:lnTo>
                  <a:lnTo>
                    <a:pt x="66" y="133"/>
                  </a:lnTo>
                  <a:lnTo>
                    <a:pt x="110" y="72"/>
                  </a:lnTo>
                  <a:lnTo>
                    <a:pt x="154" y="51"/>
                  </a:lnTo>
                  <a:lnTo>
                    <a:pt x="78" y="60"/>
                  </a:lnTo>
                  <a:lnTo>
                    <a:pt x="32" y="77"/>
                  </a:lnTo>
                  <a:lnTo>
                    <a:pt x="0" y="55"/>
                  </a:lnTo>
                  <a:lnTo>
                    <a:pt x="11"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2" name="Freeform 52"/>
            <p:cNvSpPr>
              <a:spLocks/>
            </p:cNvSpPr>
            <p:nvPr/>
          </p:nvSpPr>
          <p:spPr bwMode="auto">
            <a:xfrm>
              <a:off x="4962" y="1593"/>
              <a:ext cx="86" cy="40"/>
            </a:xfrm>
            <a:custGeom>
              <a:avLst/>
              <a:gdLst>
                <a:gd name="T0" fmla="*/ 13 w 150"/>
                <a:gd name="T1" fmla="*/ 4 h 66"/>
                <a:gd name="T2" fmla="*/ 26 w 150"/>
                <a:gd name="T3" fmla="*/ 4 h 66"/>
                <a:gd name="T4" fmla="*/ 49 w 150"/>
                <a:gd name="T5" fmla="*/ 0 h 66"/>
                <a:gd name="T6" fmla="*/ 40 w 150"/>
                <a:gd name="T7" fmla="*/ 14 h 66"/>
                <a:gd name="T8" fmla="*/ 28 w 150"/>
                <a:gd name="T9" fmla="*/ 24 h 66"/>
                <a:gd name="T10" fmla="*/ 16 w 150"/>
                <a:gd name="T11" fmla="*/ 24 h 66"/>
                <a:gd name="T12" fmla="*/ 3 w 150"/>
                <a:gd name="T13" fmla="*/ 20 h 66"/>
                <a:gd name="T14" fmla="*/ 0 w 150"/>
                <a:gd name="T15" fmla="*/ 6 h 66"/>
                <a:gd name="T16" fmla="*/ 13 w 150"/>
                <a:gd name="T17" fmla="*/ 4 h 66"/>
                <a:gd name="T18" fmla="*/ 13 w 150"/>
                <a:gd name="T19" fmla="*/ 4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0" h="66">
                  <a:moveTo>
                    <a:pt x="38" y="11"/>
                  </a:moveTo>
                  <a:lnTo>
                    <a:pt x="78" y="11"/>
                  </a:lnTo>
                  <a:lnTo>
                    <a:pt x="150" y="0"/>
                  </a:lnTo>
                  <a:lnTo>
                    <a:pt x="121" y="38"/>
                  </a:lnTo>
                  <a:lnTo>
                    <a:pt x="83" y="66"/>
                  </a:lnTo>
                  <a:lnTo>
                    <a:pt x="49" y="66"/>
                  </a:lnTo>
                  <a:lnTo>
                    <a:pt x="11" y="55"/>
                  </a:lnTo>
                  <a:lnTo>
                    <a:pt x="0" y="17"/>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3" name="Freeform 53"/>
            <p:cNvSpPr>
              <a:spLocks/>
            </p:cNvSpPr>
            <p:nvPr/>
          </p:nvSpPr>
          <p:spPr bwMode="auto">
            <a:xfrm>
              <a:off x="5101" y="1411"/>
              <a:ext cx="209" cy="1612"/>
            </a:xfrm>
            <a:custGeom>
              <a:avLst/>
              <a:gdLst>
                <a:gd name="T0" fmla="*/ 67 w 363"/>
                <a:gd name="T1" fmla="*/ 0 h 2764"/>
                <a:gd name="T2" fmla="*/ 83 w 363"/>
                <a:gd name="T3" fmla="*/ 33 h 2764"/>
                <a:gd name="T4" fmla="*/ 89 w 363"/>
                <a:gd name="T5" fmla="*/ 63 h 2764"/>
                <a:gd name="T6" fmla="*/ 88 w 363"/>
                <a:gd name="T7" fmla="*/ 114 h 2764"/>
                <a:gd name="T8" fmla="*/ 79 w 363"/>
                <a:gd name="T9" fmla="*/ 161 h 2764"/>
                <a:gd name="T10" fmla="*/ 69 w 363"/>
                <a:gd name="T11" fmla="*/ 220 h 2764"/>
                <a:gd name="T12" fmla="*/ 53 w 363"/>
                <a:gd name="T13" fmla="*/ 279 h 2764"/>
                <a:gd name="T14" fmla="*/ 32 w 363"/>
                <a:gd name="T15" fmla="*/ 365 h 2764"/>
                <a:gd name="T16" fmla="*/ 23 w 363"/>
                <a:gd name="T17" fmla="*/ 440 h 2764"/>
                <a:gd name="T18" fmla="*/ 21 w 363"/>
                <a:gd name="T19" fmla="*/ 481 h 2764"/>
                <a:gd name="T20" fmla="*/ 25 w 363"/>
                <a:gd name="T21" fmla="*/ 530 h 2764"/>
                <a:gd name="T22" fmla="*/ 46 w 363"/>
                <a:gd name="T23" fmla="*/ 601 h 2764"/>
                <a:gd name="T24" fmla="*/ 67 w 363"/>
                <a:gd name="T25" fmla="*/ 661 h 2764"/>
                <a:gd name="T26" fmla="*/ 79 w 363"/>
                <a:gd name="T27" fmla="*/ 722 h 2764"/>
                <a:gd name="T28" fmla="*/ 81 w 363"/>
                <a:gd name="T29" fmla="*/ 796 h 2764"/>
                <a:gd name="T30" fmla="*/ 90 w 363"/>
                <a:gd name="T31" fmla="*/ 853 h 2764"/>
                <a:gd name="T32" fmla="*/ 104 w 363"/>
                <a:gd name="T33" fmla="*/ 898 h 2764"/>
                <a:gd name="T34" fmla="*/ 120 w 363"/>
                <a:gd name="T35" fmla="*/ 919 h 2764"/>
                <a:gd name="T36" fmla="*/ 113 w 363"/>
                <a:gd name="T37" fmla="*/ 937 h 2764"/>
                <a:gd name="T38" fmla="*/ 73 w 363"/>
                <a:gd name="T39" fmla="*/ 940 h 2764"/>
                <a:gd name="T40" fmla="*/ 41 w 363"/>
                <a:gd name="T41" fmla="*/ 933 h 2764"/>
                <a:gd name="T42" fmla="*/ 16 w 363"/>
                <a:gd name="T43" fmla="*/ 921 h 2764"/>
                <a:gd name="T44" fmla="*/ 21 w 363"/>
                <a:gd name="T45" fmla="*/ 898 h 2764"/>
                <a:gd name="T46" fmla="*/ 53 w 363"/>
                <a:gd name="T47" fmla="*/ 909 h 2764"/>
                <a:gd name="T48" fmla="*/ 93 w 363"/>
                <a:gd name="T49" fmla="*/ 916 h 2764"/>
                <a:gd name="T50" fmla="*/ 79 w 363"/>
                <a:gd name="T51" fmla="*/ 899 h 2764"/>
                <a:gd name="T52" fmla="*/ 69 w 363"/>
                <a:gd name="T53" fmla="*/ 866 h 2764"/>
                <a:gd name="T54" fmla="*/ 62 w 363"/>
                <a:gd name="T55" fmla="*/ 822 h 2764"/>
                <a:gd name="T56" fmla="*/ 60 w 363"/>
                <a:gd name="T57" fmla="*/ 772 h 2764"/>
                <a:gd name="T58" fmla="*/ 55 w 363"/>
                <a:gd name="T59" fmla="*/ 727 h 2764"/>
                <a:gd name="T60" fmla="*/ 41 w 363"/>
                <a:gd name="T61" fmla="*/ 672 h 2764"/>
                <a:gd name="T62" fmla="*/ 30 w 363"/>
                <a:gd name="T63" fmla="*/ 627 h 2764"/>
                <a:gd name="T64" fmla="*/ 12 w 363"/>
                <a:gd name="T65" fmla="*/ 569 h 2764"/>
                <a:gd name="T66" fmla="*/ 4 w 363"/>
                <a:gd name="T67" fmla="*/ 526 h 2764"/>
                <a:gd name="T68" fmla="*/ 0 w 363"/>
                <a:gd name="T69" fmla="*/ 464 h 2764"/>
                <a:gd name="T70" fmla="*/ 3 w 363"/>
                <a:gd name="T71" fmla="*/ 409 h 2764"/>
                <a:gd name="T72" fmla="*/ 18 w 363"/>
                <a:gd name="T73" fmla="*/ 339 h 2764"/>
                <a:gd name="T74" fmla="*/ 41 w 363"/>
                <a:gd name="T75" fmla="*/ 251 h 2764"/>
                <a:gd name="T76" fmla="*/ 60 w 363"/>
                <a:gd name="T77" fmla="*/ 180 h 2764"/>
                <a:gd name="T78" fmla="*/ 69 w 363"/>
                <a:gd name="T79" fmla="*/ 130 h 2764"/>
                <a:gd name="T80" fmla="*/ 74 w 363"/>
                <a:gd name="T81" fmla="*/ 76 h 2764"/>
                <a:gd name="T82" fmla="*/ 67 w 363"/>
                <a:gd name="T83" fmla="*/ 38 h 2764"/>
                <a:gd name="T84" fmla="*/ 55 w 363"/>
                <a:gd name="T85" fmla="*/ 9 h 2764"/>
                <a:gd name="T86" fmla="*/ 67 w 363"/>
                <a:gd name="T87" fmla="*/ 0 h 2764"/>
                <a:gd name="T88" fmla="*/ 67 w 363"/>
                <a:gd name="T89" fmla="*/ 0 h 276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63" h="2764">
                  <a:moveTo>
                    <a:pt x="201" y="0"/>
                  </a:moveTo>
                  <a:lnTo>
                    <a:pt x="251" y="97"/>
                  </a:lnTo>
                  <a:lnTo>
                    <a:pt x="270" y="185"/>
                  </a:lnTo>
                  <a:lnTo>
                    <a:pt x="264" y="335"/>
                  </a:lnTo>
                  <a:lnTo>
                    <a:pt x="238" y="474"/>
                  </a:lnTo>
                  <a:lnTo>
                    <a:pt x="209" y="647"/>
                  </a:lnTo>
                  <a:lnTo>
                    <a:pt x="160" y="821"/>
                  </a:lnTo>
                  <a:lnTo>
                    <a:pt x="97" y="1072"/>
                  </a:lnTo>
                  <a:lnTo>
                    <a:pt x="70" y="1295"/>
                  </a:lnTo>
                  <a:lnTo>
                    <a:pt x="63" y="1413"/>
                  </a:lnTo>
                  <a:lnTo>
                    <a:pt x="76" y="1559"/>
                  </a:lnTo>
                  <a:lnTo>
                    <a:pt x="139" y="1768"/>
                  </a:lnTo>
                  <a:lnTo>
                    <a:pt x="201" y="1943"/>
                  </a:lnTo>
                  <a:lnTo>
                    <a:pt x="238" y="2123"/>
                  </a:lnTo>
                  <a:lnTo>
                    <a:pt x="243" y="2338"/>
                  </a:lnTo>
                  <a:lnTo>
                    <a:pt x="272" y="2506"/>
                  </a:lnTo>
                  <a:lnTo>
                    <a:pt x="314" y="2639"/>
                  </a:lnTo>
                  <a:lnTo>
                    <a:pt x="363" y="2701"/>
                  </a:lnTo>
                  <a:lnTo>
                    <a:pt x="340" y="2756"/>
                  </a:lnTo>
                  <a:lnTo>
                    <a:pt x="220" y="2764"/>
                  </a:lnTo>
                  <a:lnTo>
                    <a:pt x="125" y="2743"/>
                  </a:lnTo>
                  <a:lnTo>
                    <a:pt x="49" y="2707"/>
                  </a:lnTo>
                  <a:lnTo>
                    <a:pt x="63" y="2639"/>
                  </a:lnTo>
                  <a:lnTo>
                    <a:pt x="160" y="2673"/>
                  </a:lnTo>
                  <a:lnTo>
                    <a:pt x="279" y="2694"/>
                  </a:lnTo>
                  <a:lnTo>
                    <a:pt x="238" y="2644"/>
                  </a:lnTo>
                  <a:lnTo>
                    <a:pt x="209" y="2547"/>
                  </a:lnTo>
                  <a:lnTo>
                    <a:pt x="188" y="2416"/>
                  </a:lnTo>
                  <a:lnTo>
                    <a:pt x="180" y="2270"/>
                  </a:lnTo>
                  <a:lnTo>
                    <a:pt x="167" y="2137"/>
                  </a:lnTo>
                  <a:lnTo>
                    <a:pt x="125" y="1977"/>
                  </a:lnTo>
                  <a:lnTo>
                    <a:pt x="91" y="1844"/>
                  </a:lnTo>
                  <a:lnTo>
                    <a:pt x="36" y="1671"/>
                  </a:lnTo>
                  <a:lnTo>
                    <a:pt x="13" y="1546"/>
                  </a:lnTo>
                  <a:lnTo>
                    <a:pt x="0" y="1365"/>
                  </a:lnTo>
                  <a:lnTo>
                    <a:pt x="8" y="1203"/>
                  </a:lnTo>
                  <a:lnTo>
                    <a:pt x="55" y="996"/>
                  </a:lnTo>
                  <a:lnTo>
                    <a:pt x="125" y="738"/>
                  </a:lnTo>
                  <a:lnTo>
                    <a:pt x="180" y="529"/>
                  </a:lnTo>
                  <a:lnTo>
                    <a:pt x="209" y="382"/>
                  </a:lnTo>
                  <a:lnTo>
                    <a:pt x="222" y="223"/>
                  </a:lnTo>
                  <a:lnTo>
                    <a:pt x="201" y="111"/>
                  </a:lnTo>
                  <a:lnTo>
                    <a:pt x="167" y="27"/>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4" name="Freeform 54"/>
            <p:cNvSpPr>
              <a:spLocks/>
            </p:cNvSpPr>
            <p:nvPr/>
          </p:nvSpPr>
          <p:spPr bwMode="auto">
            <a:xfrm>
              <a:off x="5046" y="1771"/>
              <a:ext cx="187" cy="1572"/>
            </a:xfrm>
            <a:custGeom>
              <a:avLst/>
              <a:gdLst>
                <a:gd name="T0" fmla="*/ 45 w 327"/>
                <a:gd name="T1" fmla="*/ 0 h 2693"/>
                <a:gd name="T2" fmla="*/ 30 w 327"/>
                <a:gd name="T3" fmla="*/ 78 h 2693"/>
                <a:gd name="T4" fmla="*/ 18 w 327"/>
                <a:gd name="T5" fmla="*/ 133 h 2693"/>
                <a:gd name="T6" fmla="*/ 9 w 327"/>
                <a:gd name="T7" fmla="*/ 183 h 2693"/>
                <a:gd name="T8" fmla="*/ 4 w 327"/>
                <a:gd name="T9" fmla="*/ 232 h 2693"/>
                <a:gd name="T10" fmla="*/ 7 w 327"/>
                <a:gd name="T11" fmla="*/ 301 h 2693"/>
                <a:gd name="T12" fmla="*/ 16 w 327"/>
                <a:gd name="T13" fmla="*/ 358 h 2693"/>
                <a:gd name="T14" fmla="*/ 31 w 327"/>
                <a:gd name="T15" fmla="*/ 441 h 2693"/>
                <a:gd name="T16" fmla="*/ 47 w 327"/>
                <a:gd name="T17" fmla="*/ 527 h 2693"/>
                <a:gd name="T18" fmla="*/ 52 w 327"/>
                <a:gd name="T19" fmla="*/ 592 h 2693"/>
                <a:gd name="T20" fmla="*/ 45 w 327"/>
                <a:gd name="T21" fmla="*/ 668 h 2693"/>
                <a:gd name="T22" fmla="*/ 41 w 327"/>
                <a:gd name="T23" fmla="*/ 742 h 2693"/>
                <a:gd name="T24" fmla="*/ 45 w 327"/>
                <a:gd name="T25" fmla="*/ 797 h 2693"/>
                <a:gd name="T26" fmla="*/ 50 w 327"/>
                <a:gd name="T27" fmla="*/ 839 h 2693"/>
                <a:gd name="T28" fmla="*/ 58 w 327"/>
                <a:gd name="T29" fmla="*/ 866 h 2693"/>
                <a:gd name="T30" fmla="*/ 69 w 327"/>
                <a:gd name="T31" fmla="*/ 882 h 2693"/>
                <a:gd name="T32" fmla="*/ 59 w 327"/>
                <a:gd name="T33" fmla="*/ 892 h 2693"/>
                <a:gd name="T34" fmla="*/ 31 w 327"/>
                <a:gd name="T35" fmla="*/ 894 h 2693"/>
                <a:gd name="T36" fmla="*/ 0 w 327"/>
                <a:gd name="T37" fmla="*/ 892 h 2693"/>
                <a:gd name="T38" fmla="*/ 0 w 327"/>
                <a:gd name="T39" fmla="*/ 913 h 2693"/>
                <a:gd name="T40" fmla="*/ 38 w 327"/>
                <a:gd name="T41" fmla="*/ 918 h 2693"/>
                <a:gd name="T42" fmla="*/ 73 w 327"/>
                <a:gd name="T43" fmla="*/ 918 h 2693"/>
                <a:gd name="T44" fmla="*/ 96 w 327"/>
                <a:gd name="T45" fmla="*/ 915 h 2693"/>
                <a:gd name="T46" fmla="*/ 107 w 327"/>
                <a:gd name="T47" fmla="*/ 904 h 2693"/>
                <a:gd name="T48" fmla="*/ 107 w 327"/>
                <a:gd name="T49" fmla="*/ 884 h 2693"/>
                <a:gd name="T50" fmla="*/ 96 w 327"/>
                <a:gd name="T51" fmla="*/ 870 h 2693"/>
                <a:gd name="T52" fmla="*/ 79 w 327"/>
                <a:gd name="T53" fmla="*/ 851 h 2693"/>
                <a:gd name="T54" fmla="*/ 73 w 327"/>
                <a:gd name="T55" fmla="*/ 818 h 2693"/>
                <a:gd name="T56" fmla="*/ 63 w 327"/>
                <a:gd name="T57" fmla="*/ 771 h 2693"/>
                <a:gd name="T58" fmla="*/ 63 w 327"/>
                <a:gd name="T59" fmla="*/ 714 h 2693"/>
                <a:gd name="T60" fmla="*/ 69 w 327"/>
                <a:gd name="T61" fmla="*/ 652 h 2693"/>
                <a:gd name="T62" fmla="*/ 71 w 327"/>
                <a:gd name="T63" fmla="*/ 604 h 2693"/>
                <a:gd name="T64" fmla="*/ 73 w 327"/>
                <a:gd name="T65" fmla="*/ 549 h 2693"/>
                <a:gd name="T66" fmla="*/ 64 w 327"/>
                <a:gd name="T67" fmla="*/ 501 h 2693"/>
                <a:gd name="T68" fmla="*/ 55 w 327"/>
                <a:gd name="T69" fmla="*/ 467 h 2693"/>
                <a:gd name="T70" fmla="*/ 45 w 327"/>
                <a:gd name="T71" fmla="*/ 415 h 2693"/>
                <a:gd name="T72" fmla="*/ 36 w 327"/>
                <a:gd name="T73" fmla="*/ 377 h 2693"/>
                <a:gd name="T74" fmla="*/ 27 w 327"/>
                <a:gd name="T75" fmla="*/ 320 h 2693"/>
                <a:gd name="T76" fmla="*/ 25 w 327"/>
                <a:gd name="T77" fmla="*/ 283 h 2693"/>
                <a:gd name="T78" fmla="*/ 23 w 327"/>
                <a:gd name="T79" fmla="*/ 242 h 2693"/>
                <a:gd name="T80" fmla="*/ 27 w 327"/>
                <a:gd name="T81" fmla="*/ 183 h 2693"/>
                <a:gd name="T82" fmla="*/ 36 w 327"/>
                <a:gd name="T83" fmla="*/ 121 h 2693"/>
                <a:gd name="T84" fmla="*/ 50 w 327"/>
                <a:gd name="T85" fmla="*/ 54 h 2693"/>
                <a:gd name="T86" fmla="*/ 55 w 327"/>
                <a:gd name="T87" fmla="*/ 15 h 2693"/>
                <a:gd name="T88" fmla="*/ 45 w 327"/>
                <a:gd name="T89" fmla="*/ 0 h 2693"/>
                <a:gd name="T90" fmla="*/ 45 w 327"/>
                <a:gd name="T91" fmla="*/ 0 h 269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27" h="2693">
                  <a:moveTo>
                    <a:pt x="139" y="0"/>
                  </a:moveTo>
                  <a:lnTo>
                    <a:pt x="91" y="230"/>
                  </a:lnTo>
                  <a:lnTo>
                    <a:pt x="55" y="390"/>
                  </a:lnTo>
                  <a:lnTo>
                    <a:pt x="28" y="536"/>
                  </a:lnTo>
                  <a:lnTo>
                    <a:pt x="13" y="682"/>
                  </a:lnTo>
                  <a:lnTo>
                    <a:pt x="21" y="884"/>
                  </a:lnTo>
                  <a:lnTo>
                    <a:pt x="49" y="1051"/>
                  </a:lnTo>
                  <a:lnTo>
                    <a:pt x="97" y="1294"/>
                  </a:lnTo>
                  <a:lnTo>
                    <a:pt x="146" y="1545"/>
                  </a:lnTo>
                  <a:lnTo>
                    <a:pt x="160" y="1739"/>
                  </a:lnTo>
                  <a:lnTo>
                    <a:pt x="139" y="1962"/>
                  </a:lnTo>
                  <a:lnTo>
                    <a:pt x="125" y="2178"/>
                  </a:lnTo>
                  <a:lnTo>
                    <a:pt x="139" y="2338"/>
                  </a:lnTo>
                  <a:lnTo>
                    <a:pt x="152" y="2463"/>
                  </a:lnTo>
                  <a:lnTo>
                    <a:pt x="179" y="2541"/>
                  </a:lnTo>
                  <a:lnTo>
                    <a:pt x="209" y="2589"/>
                  </a:lnTo>
                  <a:lnTo>
                    <a:pt x="181" y="2617"/>
                  </a:lnTo>
                  <a:lnTo>
                    <a:pt x="97" y="2623"/>
                  </a:lnTo>
                  <a:lnTo>
                    <a:pt x="0" y="2617"/>
                  </a:lnTo>
                  <a:lnTo>
                    <a:pt x="0" y="2680"/>
                  </a:lnTo>
                  <a:lnTo>
                    <a:pt x="118" y="2693"/>
                  </a:lnTo>
                  <a:lnTo>
                    <a:pt x="222" y="2693"/>
                  </a:lnTo>
                  <a:lnTo>
                    <a:pt x="293" y="2686"/>
                  </a:lnTo>
                  <a:lnTo>
                    <a:pt x="327" y="2652"/>
                  </a:lnTo>
                  <a:lnTo>
                    <a:pt x="327" y="2596"/>
                  </a:lnTo>
                  <a:lnTo>
                    <a:pt x="293" y="2555"/>
                  </a:lnTo>
                  <a:lnTo>
                    <a:pt x="243" y="2498"/>
                  </a:lnTo>
                  <a:lnTo>
                    <a:pt x="222" y="2401"/>
                  </a:lnTo>
                  <a:lnTo>
                    <a:pt x="194" y="2262"/>
                  </a:lnTo>
                  <a:lnTo>
                    <a:pt x="194" y="2095"/>
                  </a:lnTo>
                  <a:lnTo>
                    <a:pt x="209" y="1914"/>
                  </a:lnTo>
                  <a:lnTo>
                    <a:pt x="219" y="1773"/>
                  </a:lnTo>
                  <a:lnTo>
                    <a:pt x="222" y="1610"/>
                  </a:lnTo>
                  <a:lnTo>
                    <a:pt x="196" y="1469"/>
                  </a:lnTo>
                  <a:lnTo>
                    <a:pt x="167" y="1370"/>
                  </a:lnTo>
                  <a:lnTo>
                    <a:pt x="139" y="1218"/>
                  </a:lnTo>
                  <a:lnTo>
                    <a:pt x="110" y="1106"/>
                  </a:lnTo>
                  <a:lnTo>
                    <a:pt x="84" y="939"/>
                  </a:lnTo>
                  <a:lnTo>
                    <a:pt x="76" y="829"/>
                  </a:lnTo>
                  <a:lnTo>
                    <a:pt x="70" y="709"/>
                  </a:lnTo>
                  <a:lnTo>
                    <a:pt x="84" y="536"/>
                  </a:lnTo>
                  <a:lnTo>
                    <a:pt x="110" y="355"/>
                  </a:lnTo>
                  <a:lnTo>
                    <a:pt x="152" y="160"/>
                  </a:lnTo>
                  <a:lnTo>
                    <a:pt x="167" y="42"/>
                  </a:lnTo>
                  <a:lnTo>
                    <a:pt x="1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805" name="Freeform 55"/>
            <p:cNvSpPr>
              <a:spLocks/>
            </p:cNvSpPr>
            <p:nvPr/>
          </p:nvSpPr>
          <p:spPr bwMode="auto">
            <a:xfrm>
              <a:off x="4974" y="1603"/>
              <a:ext cx="143" cy="1969"/>
            </a:xfrm>
            <a:custGeom>
              <a:avLst/>
              <a:gdLst>
                <a:gd name="T0" fmla="*/ 35 w 250"/>
                <a:gd name="T1" fmla="*/ 0 h 3374"/>
                <a:gd name="T2" fmla="*/ 22 w 250"/>
                <a:gd name="T3" fmla="*/ 60 h 3374"/>
                <a:gd name="T4" fmla="*/ 10 w 250"/>
                <a:gd name="T5" fmla="*/ 165 h 3374"/>
                <a:gd name="T6" fmla="*/ 0 w 250"/>
                <a:gd name="T7" fmla="*/ 245 h 3374"/>
                <a:gd name="T8" fmla="*/ 5 w 250"/>
                <a:gd name="T9" fmla="*/ 397 h 3374"/>
                <a:gd name="T10" fmla="*/ 18 w 250"/>
                <a:gd name="T11" fmla="*/ 528 h 3374"/>
                <a:gd name="T12" fmla="*/ 27 w 250"/>
                <a:gd name="T13" fmla="*/ 693 h 3374"/>
                <a:gd name="T14" fmla="*/ 25 w 250"/>
                <a:gd name="T15" fmla="*/ 845 h 3374"/>
                <a:gd name="T16" fmla="*/ 22 w 250"/>
                <a:gd name="T17" fmla="*/ 935 h 3374"/>
                <a:gd name="T18" fmla="*/ 25 w 250"/>
                <a:gd name="T19" fmla="*/ 1018 h 3374"/>
                <a:gd name="T20" fmla="*/ 30 w 250"/>
                <a:gd name="T21" fmla="*/ 1074 h 3374"/>
                <a:gd name="T22" fmla="*/ 45 w 250"/>
                <a:gd name="T23" fmla="*/ 1136 h 3374"/>
                <a:gd name="T24" fmla="*/ 65 w 250"/>
                <a:gd name="T25" fmla="*/ 1149 h 3374"/>
                <a:gd name="T26" fmla="*/ 82 w 250"/>
                <a:gd name="T27" fmla="*/ 1136 h 3374"/>
                <a:gd name="T28" fmla="*/ 67 w 250"/>
                <a:gd name="T29" fmla="*/ 1108 h 3374"/>
                <a:gd name="T30" fmla="*/ 60 w 250"/>
                <a:gd name="T31" fmla="*/ 1064 h 3374"/>
                <a:gd name="T32" fmla="*/ 55 w 250"/>
                <a:gd name="T33" fmla="*/ 1013 h 3374"/>
                <a:gd name="T34" fmla="*/ 53 w 250"/>
                <a:gd name="T35" fmla="*/ 948 h 3374"/>
                <a:gd name="T36" fmla="*/ 53 w 250"/>
                <a:gd name="T37" fmla="*/ 851 h 3374"/>
                <a:gd name="T38" fmla="*/ 53 w 250"/>
                <a:gd name="T39" fmla="*/ 757 h 3374"/>
                <a:gd name="T40" fmla="*/ 50 w 250"/>
                <a:gd name="T41" fmla="*/ 668 h 3374"/>
                <a:gd name="T42" fmla="*/ 45 w 250"/>
                <a:gd name="T43" fmla="*/ 583 h 3374"/>
                <a:gd name="T44" fmla="*/ 33 w 250"/>
                <a:gd name="T45" fmla="*/ 459 h 3374"/>
                <a:gd name="T46" fmla="*/ 30 w 250"/>
                <a:gd name="T47" fmla="*/ 395 h 3374"/>
                <a:gd name="T48" fmla="*/ 22 w 250"/>
                <a:gd name="T49" fmla="*/ 333 h 3374"/>
                <a:gd name="T50" fmla="*/ 22 w 250"/>
                <a:gd name="T51" fmla="*/ 242 h 3374"/>
                <a:gd name="T52" fmla="*/ 33 w 250"/>
                <a:gd name="T53" fmla="*/ 144 h 3374"/>
                <a:gd name="T54" fmla="*/ 42 w 250"/>
                <a:gd name="T55" fmla="*/ 58 h 3374"/>
                <a:gd name="T56" fmla="*/ 55 w 250"/>
                <a:gd name="T57" fmla="*/ 8 h 3374"/>
                <a:gd name="T58" fmla="*/ 35 w 250"/>
                <a:gd name="T59" fmla="*/ 0 h 3374"/>
                <a:gd name="T60" fmla="*/ 35 w 250"/>
                <a:gd name="T61" fmla="*/ 0 h 33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50" h="3374">
                  <a:moveTo>
                    <a:pt x="107" y="0"/>
                  </a:moveTo>
                  <a:lnTo>
                    <a:pt x="69" y="175"/>
                  </a:lnTo>
                  <a:lnTo>
                    <a:pt x="31" y="485"/>
                  </a:lnTo>
                  <a:lnTo>
                    <a:pt x="0" y="719"/>
                  </a:lnTo>
                  <a:lnTo>
                    <a:pt x="16" y="1165"/>
                  </a:lnTo>
                  <a:lnTo>
                    <a:pt x="54" y="1551"/>
                  </a:lnTo>
                  <a:lnTo>
                    <a:pt x="84" y="2036"/>
                  </a:lnTo>
                  <a:lnTo>
                    <a:pt x="77" y="2482"/>
                  </a:lnTo>
                  <a:lnTo>
                    <a:pt x="69" y="2747"/>
                  </a:lnTo>
                  <a:lnTo>
                    <a:pt x="77" y="2988"/>
                  </a:lnTo>
                  <a:lnTo>
                    <a:pt x="92" y="3155"/>
                  </a:lnTo>
                  <a:lnTo>
                    <a:pt x="137" y="3336"/>
                  </a:lnTo>
                  <a:lnTo>
                    <a:pt x="198" y="3374"/>
                  </a:lnTo>
                  <a:lnTo>
                    <a:pt x="250" y="3336"/>
                  </a:lnTo>
                  <a:lnTo>
                    <a:pt x="204" y="3254"/>
                  </a:lnTo>
                  <a:lnTo>
                    <a:pt x="183" y="3125"/>
                  </a:lnTo>
                  <a:lnTo>
                    <a:pt x="168" y="2973"/>
                  </a:lnTo>
                  <a:lnTo>
                    <a:pt x="160" y="2785"/>
                  </a:lnTo>
                  <a:lnTo>
                    <a:pt x="160" y="2498"/>
                  </a:lnTo>
                  <a:lnTo>
                    <a:pt x="160" y="2224"/>
                  </a:lnTo>
                  <a:lnTo>
                    <a:pt x="153" y="1960"/>
                  </a:lnTo>
                  <a:lnTo>
                    <a:pt x="137" y="1711"/>
                  </a:lnTo>
                  <a:lnTo>
                    <a:pt x="99" y="1348"/>
                  </a:lnTo>
                  <a:lnTo>
                    <a:pt x="92" y="1158"/>
                  </a:lnTo>
                  <a:lnTo>
                    <a:pt x="69" y="977"/>
                  </a:lnTo>
                  <a:lnTo>
                    <a:pt x="69" y="711"/>
                  </a:lnTo>
                  <a:lnTo>
                    <a:pt x="99" y="424"/>
                  </a:lnTo>
                  <a:lnTo>
                    <a:pt x="130" y="169"/>
                  </a:lnTo>
                  <a:lnTo>
                    <a:pt x="168" y="23"/>
                  </a:lnTo>
                  <a:lnTo>
                    <a:pt x="1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1752" name="Group 64"/>
          <p:cNvGrpSpPr>
            <a:grpSpLocks/>
          </p:cNvGrpSpPr>
          <p:nvPr/>
        </p:nvGrpSpPr>
        <p:grpSpPr bwMode="auto">
          <a:xfrm>
            <a:off x="457200" y="1828800"/>
            <a:ext cx="4114800" cy="4343400"/>
            <a:chOff x="288" y="1008"/>
            <a:chExt cx="2592" cy="2880"/>
          </a:xfrm>
        </p:grpSpPr>
        <p:sp>
          <p:nvSpPr>
            <p:cNvPr id="31753" name="Rectangle 56"/>
            <p:cNvSpPr>
              <a:spLocks noChangeArrowheads="1"/>
            </p:cNvSpPr>
            <p:nvPr/>
          </p:nvSpPr>
          <p:spPr bwMode="auto">
            <a:xfrm>
              <a:off x="288" y="3168"/>
              <a:ext cx="2592" cy="72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Show Numbers</a:t>
              </a:r>
            </a:p>
            <a:p>
              <a:pPr algn="ctr" eaLnBrk="1" hangingPunct="1">
                <a:spcBef>
                  <a:spcPct val="0"/>
                </a:spcBef>
                <a:buFontTx/>
                <a:buNone/>
              </a:pPr>
              <a:r>
                <a:rPr lang="en-US" altLang="en-US" sz="2400"/>
                <a:t>or Percentages</a:t>
              </a:r>
            </a:p>
          </p:txBody>
        </p:sp>
        <p:sp>
          <p:nvSpPr>
            <p:cNvPr id="31754" name="Rectangle 58"/>
            <p:cNvSpPr>
              <a:spLocks noChangeArrowheads="1"/>
            </p:cNvSpPr>
            <p:nvPr/>
          </p:nvSpPr>
          <p:spPr bwMode="auto">
            <a:xfrm>
              <a:off x="288" y="2448"/>
              <a:ext cx="2592" cy="72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Use a Variety of Colors</a:t>
              </a:r>
            </a:p>
          </p:txBody>
        </p:sp>
        <p:sp>
          <p:nvSpPr>
            <p:cNvPr id="31755" name="Rectangle 59"/>
            <p:cNvSpPr>
              <a:spLocks noChangeArrowheads="1"/>
            </p:cNvSpPr>
            <p:nvPr/>
          </p:nvSpPr>
          <p:spPr bwMode="auto">
            <a:xfrm>
              <a:off x="288" y="1728"/>
              <a:ext cx="2592" cy="72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Arrange Slices Clockwise</a:t>
              </a:r>
            </a:p>
          </p:txBody>
        </p:sp>
        <p:sp>
          <p:nvSpPr>
            <p:cNvPr id="31756" name="Rectangle 60"/>
            <p:cNvSpPr>
              <a:spLocks noChangeArrowheads="1"/>
            </p:cNvSpPr>
            <p:nvPr/>
          </p:nvSpPr>
          <p:spPr bwMode="auto">
            <a:xfrm>
              <a:off x="288" y="1008"/>
              <a:ext cx="2592" cy="72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Limit the Number</a:t>
              </a:r>
            </a:p>
            <a:p>
              <a:pPr algn="ctr" eaLnBrk="1" hangingPunct="1">
                <a:spcBef>
                  <a:spcPct val="0"/>
                </a:spcBef>
                <a:buFontTx/>
                <a:buNone/>
              </a:pPr>
              <a:r>
                <a:rPr lang="en-US" altLang="en-US" sz="2400"/>
                <a:t>of Slices</a:t>
              </a:r>
            </a:p>
          </p:txBody>
        </p:sp>
      </p:gr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a:t>
            </a:r>
            <a:r>
              <a:rPr lang="en-US" altLang="en-US" sz="1200"/>
              <a:t>Prentice Hall, 2003</a:t>
            </a:r>
          </a:p>
        </p:txBody>
      </p:sp>
      <p:sp>
        <p:nvSpPr>
          <p:cNvPr id="6" name="Footer Placeholder 4"/>
          <p:cNvSpPr>
            <a:spLocks noGrp="1"/>
          </p:cNvSpPr>
          <p:nvPr>
            <p:ph type="ftr" sz="quarter" idx="11"/>
          </p:nvPr>
        </p:nvSpPr>
        <p:spPr/>
        <p:txBody>
          <a:bodyPr/>
          <a:lstStyle/>
          <a:p>
            <a:pPr>
              <a:defRPr/>
            </a:pPr>
            <a:r>
              <a:rPr lang="en-US" altLang="en-US"/>
              <a:t>Business Communication Today</a:t>
            </a:r>
          </a:p>
        </p:txBody>
      </p:sp>
      <p:sp>
        <p:nvSpPr>
          <p:cNvPr id="7" name="Slide Number Placeholder 5"/>
          <p:cNvSpPr>
            <a:spLocks noGrp="1"/>
          </p:cNvSpPr>
          <p:nvPr>
            <p:ph type="sldNum" sz="quarter" idx="12"/>
          </p:nvPr>
        </p:nvSpPr>
        <p:spPr/>
        <p:txBody>
          <a:bodyPr/>
          <a:lstStyle/>
          <a:p>
            <a:pPr>
              <a:defRPr/>
            </a:pPr>
            <a:r>
              <a:rPr lang="en-US" altLang="en-US"/>
              <a:t>Chapter 11 - </a:t>
            </a:r>
            <a:fld id="{5182AF8F-C9FE-4F12-9815-9C3D30E02E6F}" type="slidenum">
              <a:rPr lang="en-US" altLang="en-US"/>
              <a:pPr>
                <a:defRPr/>
              </a:pPr>
              <a:t>16</a:t>
            </a:fld>
            <a:endParaRPr lang="en-US" altLang="en-US"/>
          </a:p>
        </p:txBody>
      </p:sp>
      <p:sp>
        <p:nvSpPr>
          <p:cNvPr id="33797" name="Rectangle 2"/>
          <p:cNvSpPr>
            <a:spLocks noChangeArrowheads="1"/>
          </p:cNvSpPr>
          <p:nvPr/>
        </p:nvSpPr>
        <p:spPr bwMode="auto">
          <a:xfrm>
            <a:off x="457200" y="1905000"/>
            <a:ext cx="8229600" cy="4267200"/>
          </a:xfrm>
          <a:prstGeom prst="rect">
            <a:avLst/>
          </a:prstGeom>
          <a:gradFill rotWithShape="0">
            <a:gsLst>
              <a:gs pos="0">
                <a:srgbClr val="D1C39F"/>
              </a:gs>
              <a:gs pos="17500">
                <a:srgbClr val="F0EBD5"/>
              </a:gs>
              <a:gs pos="50000">
                <a:srgbClr val="FFEFD1"/>
              </a:gs>
              <a:gs pos="82500">
                <a:srgbClr val="F0EBD5"/>
              </a:gs>
              <a:gs pos="100000">
                <a:srgbClr val="D1C39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graphicFrame>
        <p:nvGraphicFramePr>
          <p:cNvPr id="33798" name="Object 4"/>
          <p:cNvGraphicFramePr>
            <a:graphicFrameLocks noChangeAspect="1"/>
          </p:cNvGraphicFramePr>
          <p:nvPr>
            <p:ph type="chart" idx="1"/>
          </p:nvPr>
        </p:nvGraphicFramePr>
        <p:xfrm>
          <a:off x="685800" y="1905000"/>
          <a:ext cx="7770813" cy="4267200"/>
        </p:xfrm>
        <a:graphic>
          <a:graphicData uri="http://schemas.openxmlformats.org/presentationml/2006/ole">
            <mc:AlternateContent xmlns:mc="http://schemas.openxmlformats.org/markup-compatibility/2006">
              <mc:Choice xmlns:v="urn:schemas-microsoft-com:vml" Requires="v">
                <p:oleObj spid="_x0000_s33800" name="Chart" r:id="rId4" imgW="7772761" imgH="4115162" progId="MSGraph.Chart.8">
                  <p:embed followColorScheme="full"/>
                </p:oleObj>
              </mc:Choice>
              <mc:Fallback>
                <p:oleObj name="Chart" r:id="rId4" imgW="7772761" imgH="4115162" progId="MSGraph.Chart.8">
                  <p:embed followColorScheme="full"/>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1905000"/>
                        <a:ext cx="7770813"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99013" name="Rectangle 5"/>
          <p:cNvSpPr>
            <a:spLocks noGrp="1" noChangeArrowheads="1"/>
          </p:cNvSpPr>
          <p:nvPr>
            <p:ph type="title"/>
          </p:nvPr>
        </p:nvSpPr>
        <p:spPr>
          <a:xfrm>
            <a:off x="457200" y="381000"/>
            <a:ext cx="8229600" cy="1524000"/>
          </a:xfrm>
          <a:solidFill>
            <a:srgbClr val="800000"/>
          </a:solidFill>
          <a:ln>
            <a:solidFill>
              <a:schemeClr val="tx1"/>
            </a:solidFill>
            <a:miter lim="800000"/>
            <a:headEnd/>
            <a:tailEnd/>
          </a:ln>
        </p:spPr>
        <p:txBody>
          <a:bodyPr/>
          <a:lstStyle/>
          <a:p>
            <a:pPr eaLnBrk="1" hangingPunct="1">
              <a:defRPr/>
            </a:pPr>
            <a:r>
              <a:rPr lang="en-US" altLang="en-US" smtClean="0">
                <a:solidFill>
                  <a:schemeClr val="bg1"/>
                </a:solidFill>
                <a:effectLst>
                  <a:outerShdw blurRad="38100" dist="38100" dir="2700000" algn="tl">
                    <a:srgbClr val="000000"/>
                  </a:outerShdw>
                </a:effectLst>
              </a:rPr>
              <a:t>The French Quarter Vintner</a:t>
            </a:r>
            <a:r>
              <a:rPr lang="en-US" altLang="en-US" sz="4000" smtClean="0">
                <a:solidFill>
                  <a:schemeClr val="bg1"/>
                </a:solidFill>
                <a:effectLst>
                  <a:outerShdw blurRad="38100" dist="38100" dir="2700000" algn="tl">
                    <a:srgbClr val="000000"/>
                  </a:outerShdw>
                </a:effectLst>
              </a:rPr>
              <a:t/>
            </a:r>
            <a:br>
              <a:rPr lang="en-US" altLang="en-US" sz="4000" smtClean="0">
                <a:solidFill>
                  <a:schemeClr val="bg1"/>
                </a:solidFill>
                <a:effectLst>
                  <a:outerShdw blurRad="38100" dist="38100" dir="2700000" algn="tl">
                    <a:srgbClr val="000000"/>
                  </a:outerShdw>
                </a:effectLst>
              </a:rPr>
            </a:br>
            <a:r>
              <a:rPr lang="en-US" altLang="en-US" sz="2000" smtClean="0">
                <a:solidFill>
                  <a:schemeClr val="bg1"/>
                </a:solidFill>
                <a:effectLst>
                  <a:outerShdw blurRad="38100" dist="38100" dir="2700000" algn="tl">
                    <a:srgbClr val="000000"/>
                  </a:outerShdw>
                </a:effectLst>
              </a:rPr>
              <a:t>January Sales of Wine by Region</a:t>
            </a:r>
            <a:endParaRPr lang="en-US" altLang="en-US" sz="4000" smtClean="0">
              <a:solidFill>
                <a:schemeClr val="bg1"/>
              </a:solidFill>
              <a:effectLst>
                <a:outerShdw blurRad="38100" dist="38100" dir="2700000" algn="tl">
                  <a:srgbClr val="000000"/>
                </a:outerShdw>
              </a:effectLst>
            </a:endParaRPr>
          </a:p>
        </p:txBody>
      </p:sp>
    </p:spTree>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15" name="Footer Placeholder 3"/>
          <p:cNvSpPr>
            <a:spLocks noGrp="1"/>
          </p:cNvSpPr>
          <p:nvPr>
            <p:ph type="ftr" sz="quarter" idx="11"/>
          </p:nvPr>
        </p:nvSpPr>
        <p:spPr/>
        <p:txBody>
          <a:bodyPr/>
          <a:lstStyle/>
          <a:p>
            <a:pPr>
              <a:defRPr/>
            </a:pPr>
            <a:r>
              <a:rPr lang="en-US" altLang="en-US"/>
              <a:t>Business Communication Today</a:t>
            </a:r>
          </a:p>
        </p:txBody>
      </p:sp>
      <p:sp>
        <p:nvSpPr>
          <p:cNvPr id="16" name="Slide Number Placeholder 4"/>
          <p:cNvSpPr>
            <a:spLocks noGrp="1"/>
          </p:cNvSpPr>
          <p:nvPr>
            <p:ph type="sldNum" sz="quarter" idx="12"/>
          </p:nvPr>
        </p:nvSpPr>
        <p:spPr/>
        <p:txBody>
          <a:bodyPr/>
          <a:lstStyle/>
          <a:p>
            <a:pPr>
              <a:defRPr/>
            </a:pPr>
            <a:r>
              <a:rPr lang="en-US" altLang="en-US"/>
              <a:t>Chapter 11 - </a:t>
            </a:r>
            <a:fld id="{5B9F2E42-E41A-45D1-83E3-064616EF4413}" type="slidenum">
              <a:rPr lang="en-US" altLang="en-US"/>
              <a:pPr>
                <a:defRPr/>
              </a:pPr>
              <a:t>17</a:t>
            </a:fld>
            <a:endParaRPr lang="en-US" altLang="en-US"/>
          </a:p>
        </p:txBody>
      </p:sp>
      <p:sp>
        <p:nvSpPr>
          <p:cNvPr id="203779" name="Rectangle 3"/>
          <p:cNvSpPr>
            <a:spLocks noGrp="1" noChangeArrowheads="1"/>
          </p:cNvSpPr>
          <p:nvPr>
            <p:ph type="title"/>
          </p:nvPr>
        </p:nvSpPr>
        <p:spPr>
          <a:xfrm>
            <a:off x="457200" y="381000"/>
            <a:ext cx="8229600" cy="2286000"/>
          </a:xfrm>
          <a:solidFill>
            <a:srgbClr val="660066"/>
          </a:solidFill>
          <a:ln>
            <a:solidFill>
              <a:schemeClr val="tx1"/>
            </a:solidFill>
            <a:miter lim="800000"/>
            <a:headEnd/>
            <a:tailEnd/>
          </a:ln>
        </p:spPr>
        <p:txBody>
          <a:bodyPr/>
          <a:lstStyle/>
          <a:p>
            <a:pPr eaLnBrk="1" hangingPunct="1">
              <a:defRPr/>
            </a:pPr>
            <a:r>
              <a:rPr lang="en-US" altLang="en-US" sz="6000" smtClean="0">
                <a:solidFill>
                  <a:schemeClr val="bg1"/>
                </a:solidFill>
                <a:effectLst>
                  <a:outerShdw blurRad="38100" dist="38100" dir="2700000" algn="tl">
                    <a:srgbClr val="000000"/>
                  </a:outerShdw>
                </a:effectLst>
              </a:rPr>
              <a:t>Illustrating</a:t>
            </a:r>
            <a:br>
              <a:rPr lang="en-US" altLang="en-US" sz="6000" smtClean="0">
                <a:solidFill>
                  <a:schemeClr val="bg1"/>
                </a:solidFill>
                <a:effectLst>
                  <a:outerShdw blurRad="38100" dist="38100" dir="2700000" algn="tl">
                    <a:srgbClr val="000000"/>
                  </a:outerShdw>
                </a:effectLst>
              </a:rPr>
            </a:br>
            <a:r>
              <a:rPr lang="en-US" altLang="en-US" sz="6000" smtClean="0">
                <a:solidFill>
                  <a:schemeClr val="bg1"/>
                </a:solidFill>
                <a:effectLst>
                  <a:outerShdw blurRad="38100" dist="38100" dir="2700000" algn="tl">
                    <a:srgbClr val="000000"/>
                  </a:outerShdw>
                </a:effectLst>
              </a:rPr>
              <a:t>Relationships </a:t>
            </a:r>
          </a:p>
        </p:txBody>
      </p:sp>
      <p:grpSp>
        <p:nvGrpSpPr>
          <p:cNvPr id="35846" name="Group 21"/>
          <p:cNvGrpSpPr>
            <a:grpSpLocks/>
          </p:cNvGrpSpPr>
          <p:nvPr/>
        </p:nvGrpSpPr>
        <p:grpSpPr bwMode="auto">
          <a:xfrm>
            <a:off x="457200" y="2667000"/>
            <a:ext cx="8229600" cy="3505200"/>
            <a:chOff x="288" y="1440"/>
            <a:chExt cx="5184" cy="2448"/>
          </a:xfrm>
        </p:grpSpPr>
        <p:sp>
          <p:nvSpPr>
            <p:cNvPr id="35847" name="Rectangle 4"/>
            <p:cNvSpPr>
              <a:spLocks noChangeArrowheads="1"/>
            </p:cNvSpPr>
            <p:nvPr/>
          </p:nvSpPr>
          <p:spPr bwMode="auto">
            <a:xfrm flipH="1">
              <a:off x="2880" y="1440"/>
              <a:ext cx="2592" cy="912"/>
            </a:xfrm>
            <a:prstGeom prst="rect">
              <a:avLst/>
            </a:prstGeom>
            <a:solidFill>
              <a:srgbClr val="F8F8F8"/>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a:latin typeface="Tahoma" panose="020B0604030504040204" pitchFamily="34" charset="0"/>
                </a:rPr>
                <a:t>Flow </a:t>
              </a:r>
            </a:p>
            <a:p>
              <a:pPr algn="ctr" eaLnBrk="1" hangingPunct="1">
                <a:spcBef>
                  <a:spcPct val="0"/>
                </a:spcBef>
                <a:buFontTx/>
                <a:buNone/>
              </a:pPr>
              <a:r>
                <a:rPr lang="en-US" altLang="en-US">
                  <a:latin typeface="Tahoma" panose="020B0604030504040204" pitchFamily="34" charset="0"/>
                </a:rPr>
                <a:t>Charts</a:t>
              </a:r>
            </a:p>
          </p:txBody>
        </p:sp>
        <p:sp>
          <p:nvSpPr>
            <p:cNvPr id="35848" name="Rectangle 5"/>
            <p:cNvSpPr>
              <a:spLocks noChangeArrowheads="1"/>
            </p:cNvSpPr>
            <p:nvPr/>
          </p:nvSpPr>
          <p:spPr bwMode="auto">
            <a:xfrm flipH="1">
              <a:off x="288" y="1440"/>
              <a:ext cx="2592" cy="912"/>
            </a:xfrm>
            <a:prstGeom prst="rect">
              <a:avLst/>
            </a:prstGeom>
            <a:solidFill>
              <a:srgbClr val="F8F8F8"/>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a:latin typeface="Tahoma" panose="020B0604030504040204" pitchFamily="34" charset="0"/>
                </a:rPr>
                <a:t>Organization</a:t>
              </a:r>
            </a:p>
            <a:p>
              <a:pPr algn="ctr" eaLnBrk="1" hangingPunct="1">
                <a:spcBef>
                  <a:spcPct val="0"/>
                </a:spcBef>
                <a:buFontTx/>
                <a:buNone/>
              </a:pPr>
              <a:r>
                <a:rPr lang="en-US" altLang="en-US">
                  <a:latin typeface="Tahoma" panose="020B0604030504040204" pitchFamily="34" charset="0"/>
                </a:rPr>
                <a:t>Charts</a:t>
              </a:r>
            </a:p>
          </p:txBody>
        </p:sp>
        <p:grpSp>
          <p:nvGrpSpPr>
            <p:cNvPr id="35849" name="Group 19"/>
            <p:cNvGrpSpPr>
              <a:grpSpLocks/>
            </p:cNvGrpSpPr>
            <p:nvPr/>
          </p:nvGrpSpPr>
          <p:grpSpPr bwMode="auto">
            <a:xfrm>
              <a:off x="288" y="2352"/>
              <a:ext cx="2592" cy="1536"/>
              <a:chOff x="432" y="2400"/>
              <a:chExt cx="2208" cy="1296"/>
            </a:xfrm>
          </p:grpSpPr>
          <p:sp>
            <p:nvSpPr>
              <p:cNvPr id="35854" name="Rectangle 6"/>
              <p:cNvSpPr>
                <a:spLocks noChangeArrowheads="1"/>
              </p:cNvSpPr>
              <p:nvPr/>
            </p:nvSpPr>
            <p:spPr bwMode="auto">
              <a:xfrm flipH="1">
                <a:off x="432" y="2400"/>
                <a:ext cx="2208" cy="432"/>
              </a:xfrm>
              <a:prstGeom prst="rect">
                <a:avLst/>
              </a:prstGeom>
              <a:solidFill>
                <a:srgbClr val="F8F8F8"/>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Positions</a:t>
                </a:r>
              </a:p>
            </p:txBody>
          </p:sp>
          <p:sp>
            <p:nvSpPr>
              <p:cNvPr id="35855" name="Rectangle 7"/>
              <p:cNvSpPr>
                <a:spLocks noChangeArrowheads="1"/>
              </p:cNvSpPr>
              <p:nvPr/>
            </p:nvSpPr>
            <p:spPr bwMode="auto">
              <a:xfrm flipH="1">
                <a:off x="432" y="2832"/>
                <a:ext cx="2208" cy="432"/>
              </a:xfrm>
              <a:prstGeom prst="rect">
                <a:avLst/>
              </a:prstGeom>
              <a:solidFill>
                <a:srgbClr val="F8F8F8"/>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Units</a:t>
                </a:r>
              </a:p>
            </p:txBody>
          </p:sp>
          <p:sp>
            <p:nvSpPr>
              <p:cNvPr id="35856" name="Rectangle 8"/>
              <p:cNvSpPr>
                <a:spLocks noChangeArrowheads="1"/>
              </p:cNvSpPr>
              <p:nvPr/>
            </p:nvSpPr>
            <p:spPr bwMode="auto">
              <a:xfrm flipH="1">
                <a:off x="432" y="3264"/>
                <a:ext cx="2208" cy="432"/>
              </a:xfrm>
              <a:prstGeom prst="rect">
                <a:avLst/>
              </a:prstGeom>
              <a:solidFill>
                <a:srgbClr val="F8F8F8"/>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Functions</a:t>
                </a:r>
              </a:p>
            </p:txBody>
          </p:sp>
        </p:grpSp>
        <p:grpSp>
          <p:nvGrpSpPr>
            <p:cNvPr id="35850" name="Group 20"/>
            <p:cNvGrpSpPr>
              <a:grpSpLocks/>
            </p:cNvGrpSpPr>
            <p:nvPr/>
          </p:nvGrpSpPr>
          <p:grpSpPr bwMode="auto">
            <a:xfrm>
              <a:off x="2880" y="2352"/>
              <a:ext cx="2592" cy="1536"/>
              <a:chOff x="432" y="912"/>
              <a:chExt cx="2208" cy="1296"/>
            </a:xfrm>
          </p:grpSpPr>
          <p:sp>
            <p:nvSpPr>
              <p:cNvPr id="35851" name="Rectangle 9"/>
              <p:cNvSpPr>
                <a:spLocks noChangeArrowheads="1"/>
              </p:cNvSpPr>
              <p:nvPr/>
            </p:nvSpPr>
            <p:spPr bwMode="auto">
              <a:xfrm flipH="1">
                <a:off x="432" y="912"/>
                <a:ext cx="2208" cy="432"/>
              </a:xfrm>
              <a:prstGeom prst="rect">
                <a:avLst/>
              </a:prstGeom>
              <a:solidFill>
                <a:srgbClr val="F8F8F8"/>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Processes</a:t>
                </a:r>
              </a:p>
            </p:txBody>
          </p:sp>
          <p:sp>
            <p:nvSpPr>
              <p:cNvPr id="35852" name="Rectangle 10"/>
              <p:cNvSpPr>
                <a:spLocks noChangeArrowheads="1"/>
              </p:cNvSpPr>
              <p:nvPr/>
            </p:nvSpPr>
            <p:spPr bwMode="auto">
              <a:xfrm flipH="1">
                <a:off x="432" y="1344"/>
                <a:ext cx="2208" cy="432"/>
              </a:xfrm>
              <a:prstGeom prst="rect">
                <a:avLst/>
              </a:prstGeom>
              <a:solidFill>
                <a:srgbClr val="F8F8F8"/>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Procedures</a:t>
                </a:r>
              </a:p>
            </p:txBody>
          </p:sp>
          <p:sp>
            <p:nvSpPr>
              <p:cNvPr id="35853" name="Rectangle 11"/>
              <p:cNvSpPr>
                <a:spLocks noChangeArrowheads="1"/>
              </p:cNvSpPr>
              <p:nvPr/>
            </p:nvSpPr>
            <p:spPr bwMode="auto">
              <a:xfrm flipH="1">
                <a:off x="432" y="1776"/>
                <a:ext cx="2208" cy="432"/>
              </a:xfrm>
              <a:prstGeom prst="rect">
                <a:avLst/>
              </a:prstGeom>
              <a:solidFill>
                <a:srgbClr val="F8F8F8"/>
              </a:solidFill>
              <a:ln w="57150" cmpd="thickThin">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Sequences</a:t>
                </a:r>
              </a:p>
            </p:txBody>
          </p:sp>
        </p:grpSp>
      </p:gr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34" name="Footer Placeholder 3"/>
          <p:cNvSpPr>
            <a:spLocks noGrp="1"/>
          </p:cNvSpPr>
          <p:nvPr>
            <p:ph type="ftr" sz="quarter" idx="11"/>
          </p:nvPr>
        </p:nvSpPr>
        <p:spPr/>
        <p:txBody>
          <a:bodyPr/>
          <a:lstStyle/>
          <a:p>
            <a:pPr>
              <a:defRPr/>
            </a:pPr>
            <a:r>
              <a:rPr lang="en-US" altLang="en-US"/>
              <a:t>Business Communication Today</a:t>
            </a:r>
          </a:p>
        </p:txBody>
      </p:sp>
      <p:sp>
        <p:nvSpPr>
          <p:cNvPr id="35" name="Slide Number Placeholder 4"/>
          <p:cNvSpPr>
            <a:spLocks noGrp="1"/>
          </p:cNvSpPr>
          <p:nvPr>
            <p:ph type="sldNum" sz="quarter" idx="12"/>
          </p:nvPr>
        </p:nvSpPr>
        <p:spPr/>
        <p:txBody>
          <a:bodyPr/>
          <a:lstStyle/>
          <a:p>
            <a:pPr>
              <a:defRPr/>
            </a:pPr>
            <a:r>
              <a:rPr lang="en-US" altLang="en-US"/>
              <a:t>Chapter 11 - </a:t>
            </a:r>
            <a:fld id="{B7088194-C86A-45C3-94B1-E3BE369149F1}" type="slidenum">
              <a:rPr lang="en-US" altLang="en-US"/>
              <a:pPr>
                <a:defRPr/>
              </a:pPr>
              <a:t>18</a:t>
            </a:fld>
            <a:endParaRPr lang="en-US" altLang="en-US"/>
          </a:p>
        </p:txBody>
      </p:sp>
      <p:sp>
        <p:nvSpPr>
          <p:cNvPr id="224258" name="Rectangle 2"/>
          <p:cNvSpPr>
            <a:spLocks noGrp="1" noChangeArrowheads="1"/>
          </p:cNvSpPr>
          <p:nvPr>
            <p:ph type="title"/>
          </p:nvPr>
        </p:nvSpPr>
        <p:spPr>
          <a:xfrm>
            <a:off x="457200" y="381000"/>
            <a:ext cx="8229600" cy="533400"/>
          </a:xfrm>
          <a:solidFill>
            <a:schemeClr val="tx1"/>
          </a:solidFill>
          <a:ln>
            <a:solidFill>
              <a:schemeClr val="tx1"/>
            </a:solidFill>
            <a:miter lim="800000"/>
            <a:headEnd/>
            <a:tailEnd/>
          </a:ln>
          <a:effectLst>
            <a:outerShdw dist="35921" dir="2700000" algn="ctr" rotWithShape="0">
              <a:schemeClr val="bg2"/>
            </a:outerShdw>
          </a:effectLst>
        </p:spPr>
        <p:txBody>
          <a:bodyPr/>
          <a:lstStyle/>
          <a:p>
            <a:pPr eaLnBrk="1" hangingPunct="1">
              <a:defRPr/>
            </a:pPr>
            <a:r>
              <a:rPr lang="en-US" altLang="en-US" sz="2400" smtClean="0">
                <a:solidFill>
                  <a:schemeClr val="bg1"/>
                </a:solidFill>
                <a:effectLst>
                  <a:outerShdw blurRad="38100" dist="38100" dir="2700000" algn="tl">
                    <a:srgbClr val="808080"/>
                  </a:outerShdw>
                </a:effectLst>
              </a:rPr>
              <a:t>Flow Chart of the Report Writing Process</a:t>
            </a:r>
          </a:p>
        </p:txBody>
      </p:sp>
      <p:sp>
        <p:nvSpPr>
          <p:cNvPr id="37894" name="Rectangle 3"/>
          <p:cNvSpPr>
            <a:spLocks noChangeArrowheads="1"/>
          </p:cNvSpPr>
          <p:nvPr/>
        </p:nvSpPr>
        <p:spPr bwMode="auto">
          <a:xfrm>
            <a:off x="457200" y="914400"/>
            <a:ext cx="8229600" cy="525780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37895" name="Rectangle 4"/>
          <p:cNvSpPr>
            <a:spLocks noChangeArrowheads="1"/>
          </p:cNvSpPr>
          <p:nvPr/>
        </p:nvSpPr>
        <p:spPr bwMode="auto">
          <a:xfrm>
            <a:off x="1143000" y="1066800"/>
            <a:ext cx="1524000" cy="838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Keyboard</a:t>
            </a:r>
          </a:p>
          <a:p>
            <a:pPr algn="ctr" eaLnBrk="1" hangingPunct="1">
              <a:spcBef>
                <a:spcPct val="0"/>
              </a:spcBef>
              <a:buFontTx/>
              <a:buNone/>
            </a:pPr>
            <a:r>
              <a:rPr lang="en-US" altLang="en-US" sz="2000">
                <a:latin typeface="Arial Narrow" panose="020B0606020202030204" pitchFamily="34" charset="0"/>
              </a:rPr>
              <a:t>Input</a:t>
            </a:r>
          </a:p>
        </p:txBody>
      </p:sp>
      <p:sp>
        <p:nvSpPr>
          <p:cNvPr id="37896" name="Rectangle 5"/>
          <p:cNvSpPr>
            <a:spLocks noChangeArrowheads="1"/>
          </p:cNvSpPr>
          <p:nvPr/>
        </p:nvSpPr>
        <p:spPr bwMode="auto">
          <a:xfrm>
            <a:off x="3124200" y="1066800"/>
            <a:ext cx="1524000" cy="838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First</a:t>
            </a:r>
          </a:p>
          <a:p>
            <a:pPr algn="ctr" eaLnBrk="1" hangingPunct="1">
              <a:spcBef>
                <a:spcPct val="0"/>
              </a:spcBef>
              <a:buFontTx/>
              <a:buNone/>
            </a:pPr>
            <a:r>
              <a:rPr lang="en-US" altLang="en-US" sz="2000">
                <a:latin typeface="Arial Narrow" panose="020B0606020202030204" pitchFamily="34" charset="0"/>
              </a:rPr>
              <a:t>Hard Copy</a:t>
            </a:r>
          </a:p>
        </p:txBody>
      </p:sp>
      <p:sp>
        <p:nvSpPr>
          <p:cNvPr id="37897" name="Rectangle 6"/>
          <p:cNvSpPr>
            <a:spLocks noChangeArrowheads="1"/>
          </p:cNvSpPr>
          <p:nvPr/>
        </p:nvSpPr>
        <p:spPr bwMode="auto">
          <a:xfrm>
            <a:off x="5181600" y="1066800"/>
            <a:ext cx="1524000" cy="838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Next</a:t>
            </a:r>
          </a:p>
          <a:p>
            <a:pPr algn="ctr" eaLnBrk="1" hangingPunct="1">
              <a:spcBef>
                <a:spcPct val="0"/>
              </a:spcBef>
              <a:buFontTx/>
              <a:buNone/>
            </a:pPr>
            <a:r>
              <a:rPr lang="en-US" altLang="en-US" sz="2000">
                <a:latin typeface="Arial Narrow" panose="020B0606020202030204" pitchFamily="34" charset="0"/>
              </a:rPr>
              <a:t>Hard Copy</a:t>
            </a:r>
          </a:p>
        </p:txBody>
      </p:sp>
      <p:sp>
        <p:nvSpPr>
          <p:cNvPr id="37898" name="Rectangle 7"/>
          <p:cNvSpPr>
            <a:spLocks noChangeArrowheads="1"/>
          </p:cNvSpPr>
          <p:nvPr/>
        </p:nvSpPr>
        <p:spPr bwMode="auto">
          <a:xfrm>
            <a:off x="1143000" y="5257800"/>
            <a:ext cx="1524000" cy="838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Style and</a:t>
            </a:r>
          </a:p>
          <a:p>
            <a:pPr algn="ctr" eaLnBrk="1" hangingPunct="1">
              <a:spcBef>
                <a:spcPct val="0"/>
              </a:spcBef>
              <a:buFontTx/>
              <a:buNone/>
            </a:pPr>
            <a:r>
              <a:rPr lang="en-US" altLang="en-US" sz="2000">
                <a:latin typeface="Arial Narrow" panose="020B0606020202030204" pitchFamily="34" charset="0"/>
              </a:rPr>
              <a:t>Spelling</a:t>
            </a:r>
          </a:p>
        </p:txBody>
      </p:sp>
      <p:sp>
        <p:nvSpPr>
          <p:cNvPr id="37899" name="Rectangle 8"/>
          <p:cNvSpPr>
            <a:spLocks noChangeArrowheads="1"/>
          </p:cNvSpPr>
          <p:nvPr/>
        </p:nvSpPr>
        <p:spPr bwMode="auto">
          <a:xfrm>
            <a:off x="3124200" y="5257800"/>
            <a:ext cx="1524000" cy="838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Style and</a:t>
            </a:r>
          </a:p>
          <a:p>
            <a:pPr algn="ctr" eaLnBrk="1" hangingPunct="1">
              <a:spcBef>
                <a:spcPct val="0"/>
              </a:spcBef>
              <a:buFontTx/>
              <a:buNone/>
            </a:pPr>
            <a:r>
              <a:rPr lang="en-US" altLang="en-US" sz="2000">
                <a:latin typeface="Arial Narrow" panose="020B0606020202030204" pitchFamily="34" charset="0"/>
              </a:rPr>
              <a:t>Spelling</a:t>
            </a:r>
          </a:p>
        </p:txBody>
      </p:sp>
      <p:sp>
        <p:nvSpPr>
          <p:cNvPr id="37900" name="Rectangle 9"/>
          <p:cNvSpPr>
            <a:spLocks noChangeArrowheads="1"/>
          </p:cNvSpPr>
          <p:nvPr/>
        </p:nvSpPr>
        <p:spPr bwMode="auto">
          <a:xfrm>
            <a:off x="3124200" y="3810000"/>
            <a:ext cx="1524000" cy="838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Keyboard</a:t>
            </a:r>
          </a:p>
          <a:p>
            <a:pPr algn="ctr" eaLnBrk="1" hangingPunct="1">
              <a:spcBef>
                <a:spcPct val="0"/>
              </a:spcBef>
              <a:buFontTx/>
              <a:buNone/>
            </a:pPr>
            <a:r>
              <a:rPr lang="en-US" altLang="en-US" sz="2000">
                <a:latin typeface="Arial Narrow" panose="020B0606020202030204" pitchFamily="34" charset="0"/>
              </a:rPr>
              <a:t>Input/Edit</a:t>
            </a:r>
          </a:p>
        </p:txBody>
      </p:sp>
      <p:sp>
        <p:nvSpPr>
          <p:cNvPr id="37901" name="Rectangle 10"/>
          <p:cNvSpPr>
            <a:spLocks noChangeArrowheads="1"/>
          </p:cNvSpPr>
          <p:nvPr/>
        </p:nvSpPr>
        <p:spPr bwMode="auto">
          <a:xfrm>
            <a:off x="6934200" y="3048000"/>
            <a:ext cx="1524000" cy="838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Submit</a:t>
            </a:r>
          </a:p>
          <a:p>
            <a:pPr algn="ctr" eaLnBrk="1" hangingPunct="1">
              <a:spcBef>
                <a:spcPct val="0"/>
              </a:spcBef>
              <a:buFontTx/>
              <a:buNone/>
            </a:pPr>
            <a:r>
              <a:rPr lang="en-US" altLang="en-US" sz="2000">
                <a:latin typeface="Arial Narrow" panose="020B0606020202030204" pitchFamily="34" charset="0"/>
              </a:rPr>
              <a:t>Report</a:t>
            </a:r>
          </a:p>
        </p:txBody>
      </p:sp>
      <p:sp>
        <p:nvSpPr>
          <p:cNvPr id="37902" name="AutoShape 11"/>
          <p:cNvSpPr>
            <a:spLocks noChangeArrowheads="1"/>
          </p:cNvSpPr>
          <p:nvPr/>
        </p:nvSpPr>
        <p:spPr bwMode="auto">
          <a:xfrm>
            <a:off x="1143000" y="2286000"/>
            <a:ext cx="1524000" cy="939800"/>
          </a:xfrm>
          <a:prstGeom prst="flowChartPreparation">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Edit</a:t>
            </a:r>
          </a:p>
        </p:txBody>
      </p:sp>
      <p:sp>
        <p:nvSpPr>
          <p:cNvPr id="37903" name="AutoShape 12"/>
          <p:cNvSpPr>
            <a:spLocks noChangeArrowheads="1"/>
          </p:cNvSpPr>
          <p:nvPr/>
        </p:nvSpPr>
        <p:spPr bwMode="auto">
          <a:xfrm>
            <a:off x="3124200" y="2286000"/>
            <a:ext cx="1524000" cy="939800"/>
          </a:xfrm>
          <a:prstGeom prst="flowChartPreparation">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Edit</a:t>
            </a:r>
          </a:p>
        </p:txBody>
      </p:sp>
      <p:sp>
        <p:nvSpPr>
          <p:cNvPr id="37904" name="AutoShape 13"/>
          <p:cNvSpPr>
            <a:spLocks noChangeArrowheads="1"/>
          </p:cNvSpPr>
          <p:nvPr/>
        </p:nvSpPr>
        <p:spPr bwMode="auto">
          <a:xfrm>
            <a:off x="1143000" y="3752850"/>
            <a:ext cx="1524000" cy="876300"/>
          </a:xfrm>
          <a:prstGeom prst="flowChartDecision">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Add?</a:t>
            </a:r>
          </a:p>
        </p:txBody>
      </p:sp>
      <p:cxnSp>
        <p:nvCxnSpPr>
          <p:cNvPr id="37905" name="AutoShape 14"/>
          <p:cNvCxnSpPr>
            <a:cxnSpLocks noChangeShapeType="1"/>
            <a:stCxn id="37904" idx="1"/>
            <a:endCxn id="37895" idx="1"/>
          </p:cNvCxnSpPr>
          <p:nvPr/>
        </p:nvCxnSpPr>
        <p:spPr bwMode="auto">
          <a:xfrm rot="10800000" flipH="1">
            <a:off x="1143000" y="1485900"/>
            <a:ext cx="1588" cy="2705100"/>
          </a:xfrm>
          <a:prstGeom prst="bentConnector3">
            <a:avLst>
              <a:gd name="adj1" fmla="val -1440000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6" name="AutoShape 15"/>
          <p:cNvCxnSpPr>
            <a:cxnSpLocks noChangeShapeType="1"/>
            <a:stCxn id="37895" idx="2"/>
            <a:endCxn id="37902" idx="0"/>
          </p:cNvCxnSpPr>
          <p:nvPr/>
        </p:nvCxnSpPr>
        <p:spPr bwMode="auto">
          <a:xfrm>
            <a:off x="1905000" y="1905000"/>
            <a:ext cx="0" cy="381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7" name="AutoShape 16"/>
          <p:cNvCxnSpPr>
            <a:cxnSpLocks noChangeShapeType="1"/>
            <a:stCxn id="37902" idx="2"/>
            <a:endCxn id="37904" idx="0"/>
          </p:cNvCxnSpPr>
          <p:nvPr/>
        </p:nvCxnSpPr>
        <p:spPr bwMode="auto">
          <a:xfrm>
            <a:off x="1905000" y="3225800"/>
            <a:ext cx="0" cy="5270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8" name="AutoShape 17"/>
          <p:cNvCxnSpPr>
            <a:cxnSpLocks noChangeShapeType="1"/>
            <a:stCxn id="37904" idx="2"/>
            <a:endCxn id="37898" idx="0"/>
          </p:cNvCxnSpPr>
          <p:nvPr/>
        </p:nvCxnSpPr>
        <p:spPr bwMode="auto">
          <a:xfrm>
            <a:off x="1905000" y="4629150"/>
            <a:ext cx="0" cy="62865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09" name="AutoShape 18"/>
          <p:cNvCxnSpPr>
            <a:cxnSpLocks noChangeShapeType="1"/>
            <a:stCxn id="37898" idx="3"/>
            <a:endCxn id="37896" idx="1"/>
          </p:cNvCxnSpPr>
          <p:nvPr/>
        </p:nvCxnSpPr>
        <p:spPr bwMode="auto">
          <a:xfrm flipV="1">
            <a:off x="2667000" y="1485900"/>
            <a:ext cx="457200" cy="4191000"/>
          </a:xfrm>
          <a:prstGeom prst="bentConnector3">
            <a:avLst>
              <a:gd name="adj1" fmla="val 5000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0" name="AutoShape 19"/>
          <p:cNvCxnSpPr>
            <a:cxnSpLocks noChangeShapeType="1"/>
            <a:stCxn id="37899" idx="3"/>
            <a:endCxn id="37897" idx="1"/>
          </p:cNvCxnSpPr>
          <p:nvPr/>
        </p:nvCxnSpPr>
        <p:spPr bwMode="auto">
          <a:xfrm flipV="1">
            <a:off x="4648200" y="1485900"/>
            <a:ext cx="533400" cy="4191000"/>
          </a:xfrm>
          <a:prstGeom prst="bentConnector3">
            <a:avLst>
              <a:gd name="adj1" fmla="val 5000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1" name="AutoShape 20"/>
          <p:cNvCxnSpPr>
            <a:cxnSpLocks noChangeShapeType="1"/>
            <a:stCxn id="37896" idx="2"/>
            <a:endCxn id="37903" idx="0"/>
          </p:cNvCxnSpPr>
          <p:nvPr/>
        </p:nvCxnSpPr>
        <p:spPr bwMode="auto">
          <a:xfrm>
            <a:off x="3886200" y="1905000"/>
            <a:ext cx="0" cy="381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2" name="AutoShape 21"/>
          <p:cNvCxnSpPr>
            <a:cxnSpLocks noChangeShapeType="1"/>
            <a:stCxn id="37903" idx="2"/>
            <a:endCxn id="37900" idx="0"/>
          </p:cNvCxnSpPr>
          <p:nvPr/>
        </p:nvCxnSpPr>
        <p:spPr bwMode="auto">
          <a:xfrm>
            <a:off x="3886200" y="3225800"/>
            <a:ext cx="0" cy="5842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3" name="AutoShape 22"/>
          <p:cNvCxnSpPr>
            <a:cxnSpLocks noChangeShapeType="1"/>
            <a:stCxn id="37900" idx="2"/>
            <a:endCxn id="37899" idx="0"/>
          </p:cNvCxnSpPr>
          <p:nvPr/>
        </p:nvCxnSpPr>
        <p:spPr bwMode="auto">
          <a:xfrm>
            <a:off x="3886200" y="4648200"/>
            <a:ext cx="0" cy="6096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4" name="AutoShape 23"/>
          <p:cNvSpPr>
            <a:spLocks noChangeArrowheads="1"/>
          </p:cNvSpPr>
          <p:nvPr/>
        </p:nvSpPr>
        <p:spPr bwMode="auto">
          <a:xfrm>
            <a:off x="5181600" y="2286000"/>
            <a:ext cx="1524000" cy="876300"/>
          </a:xfrm>
          <a:prstGeom prst="flowChartDecision">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OK?</a:t>
            </a:r>
          </a:p>
        </p:txBody>
      </p:sp>
      <p:cxnSp>
        <p:nvCxnSpPr>
          <p:cNvPr id="37915" name="AutoShape 24"/>
          <p:cNvCxnSpPr>
            <a:cxnSpLocks noChangeShapeType="1"/>
            <a:stCxn id="37914" idx="3"/>
            <a:endCxn id="37901" idx="0"/>
          </p:cNvCxnSpPr>
          <p:nvPr/>
        </p:nvCxnSpPr>
        <p:spPr bwMode="auto">
          <a:xfrm>
            <a:off x="6705600" y="2724150"/>
            <a:ext cx="990600" cy="32385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6" name="AutoShape 25"/>
          <p:cNvCxnSpPr>
            <a:cxnSpLocks noChangeShapeType="1"/>
            <a:stCxn id="37897" idx="2"/>
            <a:endCxn id="37914" idx="0"/>
          </p:cNvCxnSpPr>
          <p:nvPr/>
        </p:nvCxnSpPr>
        <p:spPr bwMode="auto">
          <a:xfrm>
            <a:off x="5943600" y="1905000"/>
            <a:ext cx="0" cy="381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17" name="AutoShape 26"/>
          <p:cNvCxnSpPr>
            <a:cxnSpLocks noChangeShapeType="1"/>
            <a:stCxn id="37914" idx="2"/>
            <a:endCxn id="37923" idx="0"/>
          </p:cNvCxnSpPr>
          <p:nvPr/>
        </p:nvCxnSpPr>
        <p:spPr bwMode="auto">
          <a:xfrm>
            <a:off x="5943600" y="3162300"/>
            <a:ext cx="0" cy="6223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918" name="Text Box 27"/>
          <p:cNvSpPr txBox="1">
            <a:spLocks noChangeArrowheads="1"/>
          </p:cNvSpPr>
          <p:nvPr/>
        </p:nvSpPr>
        <p:spPr bwMode="auto">
          <a:xfrm>
            <a:off x="7010400" y="2559050"/>
            <a:ext cx="479425" cy="3365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600">
                <a:latin typeface="Arial Narrow" panose="020B0606020202030204" pitchFamily="34" charset="0"/>
              </a:rPr>
              <a:t>Yes</a:t>
            </a:r>
          </a:p>
        </p:txBody>
      </p:sp>
      <p:sp>
        <p:nvSpPr>
          <p:cNvPr id="37919" name="Text Box 28"/>
          <p:cNvSpPr txBox="1">
            <a:spLocks noChangeArrowheads="1"/>
          </p:cNvSpPr>
          <p:nvPr/>
        </p:nvSpPr>
        <p:spPr bwMode="auto">
          <a:xfrm>
            <a:off x="5715000" y="3244850"/>
            <a:ext cx="406400" cy="3365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600">
                <a:latin typeface="Arial Narrow" panose="020B0606020202030204" pitchFamily="34" charset="0"/>
              </a:rPr>
              <a:t>No</a:t>
            </a:r>
          </a:p>
        </p:txBody>
      </p:sp>
      <p:sp>
        <p:nvSpPr>
          <p:cNvPr id="37920" name="Text Box 29"/>
          <p:cNvSpPr txBox="1">
            <a:spLocks noChangeArrowheads="1"/>
          </p:cNvSpPr>
          <p:nvPr/>
        </p:nvSpPr>
        <p:spPr bwMode="auto">
          <a:xfrm>
            <a:off x="1700213" y="4724400"/>
            <a:ext cx="406400" cy="3365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600">
                <a:latin typeface="Arial Narrow" panose="020B0606020202030204" pitchFamily="34" charset="0"/>
              </a:rPr>
              <a:t>No</a:t>
            </a:r>
          </a:p>
        </p:txBody>
      </p:sp>
      <p:sp>
        <p:nvSpPr>
          <p:cNvPr id="37921" name="Text Box 30"/>
          <p:cNvSpPr txBox="1">
            <a:spLocks noChangeArrowheads="1"/>
          </p:cNvSpPr>
          <p:nvPr/>
        </p:nvSpPr>
        <p:spPr bwMode="auto">
          <a:xfrm>
            <a:off x="663575" y="2538413"/>
            <a:ext cx="479425" cy="3365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600">
                <a:latin typeface="Arial Narrow" panose="020B0606020202030204" pitchFamily="34" charset="0"/>
              </a:rPr>
              <a:t>Yes</a:t>
            </a:r>
          </a:p>
        </p:txBody>
      </p:sp>
      <p:sp>
        <p:nvSpPr>
          <p:cNvPr id="37922" name="Line 31"/>
          <p:cNvSpPr>
            <a:spLocks noChangeShapeType="1"/>
          </p:cNvSpPr>
          <p:nvPr/>
        </p:nvSpPr>
        <p:spPr bwMode="auto">
          <a:xfrm flipH="1">
            <a:off x="4953000" y="4191000"/>
            <a:ext cx="2286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23" name="Rectangle 32"/>
          <p:cNvSpPr>
            <a:spLocks noChangeArrowheads="1"/>
          </p:cNvSpPr>
          <p:nvPr/>
        </p:nvSpPr>
        <p:spPr bwMode="auto">
          <a:xfrm>
            <a:off x="5181600" y="3784600"/>
            <a:ext cx="1524000" cy="838200"/>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Keyboard</a:t>
            </a:r>
          </a:p>
          <a:p>
            <a:pPr algn="ctr" eaLnBrk="1" hangingPunct="1">
              <a:spcBef>
                <a:spcPct val="0"/>
              </a:spcBef>
              <a:buFontTx/>
              <a:buNone/>
            </a:pPr>
            <a:r>
              <a:rPr lang="en-US" altLang="en-US" sz="2000">
                <a:latin typeface="Arial Narrow" panose="020B0606020202030204" pitchFamily="34" charset="0"/>
              </a:rPr>
              <a:t>Input/Edit</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47" name="Footer Placeholder 3"/>
          <p:cNvSpPr>
            <a:spLocks noGrp="1"/>
          </p:cNvSpPr>
          <p:nvPr>
            <p:ph type="ftr" sz="quarter" idx="11"/>
          </p:nvPr>
        </p:nvSpPr>
        <p:spPr/>
        <p:txBody>
          <a:bodyPr/>
          <a:lstStyle/>
          <a:p>
            <a:pPr>
              <a:defRPr/>
            </a:pPr>
            <a:r>
              <a:rPr lang="en-US" altLang="en-US"/>
              <a:t>Business Communication Today</a:t>
            </a:r>
          </a:p>
        </p:txBody>
      </p:sp>
      <p:sp>
        <p:nvSpPr>
          <p:cNvPr id="48" name="Slide Number Placeholder 4"/>
          <p:cNvSpPr>
            <a:spLocks noGrp="1"/>
          </p:cNvSpPr>
          <p:nvPr>
            <p:ph type="sldNum" sz="quarter" idx="12"/>
          </p:nvPr>
        </p:nvSpPr>
        <p:spPr/>
        <p:txBody>
          <a:bodyPr/>
          <a:lstStyle/>
          <a:p>
            <a:pPr>
              <a:defRPr/>
            </a:pPr>
            <a:r>
              <a:rPr lang="en-US" altLang="en-US"/>
              <a:t>Chapter 11 - </a:t>
            </a:r>
            <a:fld id="{ED9D1C3E-6A42-430E-B069-F059ABB498C3}" type="slidenum">
              <a:rPr lang="en-US" altLang="en-US"/>
              <a:pPr>
                <a:defRPr/>
              </a:pPr>
              <a:t>19</a:t>
            </a:fld>
            <a:endParaRPr lang="en-US" altLang="en-US"/>
          </a:p>
        </p:txBody>
      </p:sp>
      <p:sp>
        <p:nvSpPr>
          <p:cNvPr id="39941" name="Rectangle 2"/>
          <p:cNvSpPr>
            <a:spLocks noChangeArrowheads="1"/>
          </p:cNvSpPr>
          <p:nvPr/>
        </p:nvSpPr>
        <p:spPr bwMode="auto">
          <a:xfrm>
            <a:off x="457200" y="1219200"/>
            <a:ext cx="8229600" cy="4953000"/>
          </a:xfrm>
          <a:prstGeom prst="rect">
            <a:avLst/>
          </a:prstGeom>
          <a:gradFill rotWithShape="0">
            <a:gsLst>
              <a:gs pos="0">
                <a:srgbClr val="D1C39F"/>
              </a:gs>
              <a:gs pos="17500">
                <a:srgbClr val="F0EBD5"/>
              </a:gs>
              <a:gs pos="50000">
                <a:srgbClr val="FFEFD1"/>
              </a:gs>
              <a:gs pos="82500">
                <a:srgbClr val="F0EBD5"/>
              </a:gs>
              <a:gs pos="100000">
                <a:srgbClr val="D1C39F"/>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70339" name="Rectangle 3"/>
          <p:cNvSpPr>
            <a:spLocks noGrp="1" noChangeArrowheads="1"/>
          </p:cNvSpPr>
          <p:nvPr>
            <p:ph type="title"/>
          </p:nvPr>
        </p:nvSpPr>
        <p:spPr>
          <a:xfrm>
            <a:off x="457200" y="381000"/>
            <a:ext cx="8229600" cy="887413"/>
          </a:xfrm>
          <a:solidFill>
            <a:srgbClr val="CC0000"/>
          </a:solidFill>
          <a:ln>
            <a:solidFill>
              <a:schemeClr val="tx1"/>
            </a:solidFill>
            <a:miter lim="800000"/>
            <a:headEnd/>
            <a:tailEnd/>
          </a:ln>
        </p:spPr>
        <p:txBody>
          <a:bodyPr/>
          <a:lstStyle/>
          <a:p>
            <a:pPr eaLnBrk="1" hangingPunct="1">
              <a:defRPr/>
            </a:pPr>
            <a:r>
              <a:rPr lang="en-US" altLang="en-US" smtClean="0">
                <a:solidFill>
                  <a:schemeClr val="bg1"/>
                </a:solidFill>
                <a:effectLst>
                  <a:outerShdw blurRad="38100" dist="38100" dir="2700000" algn="tl">
                    <a:srgbClr val="000000"/>
                  </a:outerShdw>
                </a:effectLst>
              </a:rPr>
              <a:t>The Chain of Command</a:t>
            </a:r>
          </a:p>
        </p:txBody>
      </p:sp>
      <p:grpSp>
        <p:nvGrpSpPr>
          <p:cNvPr id="39943" name="Group 4"/>
          <p:cNvGrpSpPr>
            <a:grpSpLocks/>
          </p:cNvGrpSpPr>
          <p:nvPr/>
        </p:nvGrpSpPr>
        <p:grpSpPr bwMode="auto">
          <a:xfrm>
            <a:off x="914400" y="1590675"/>
            <a:ext cx="7315200" cy="4276725"/>
            <a:chOff x="576" y="1002"/>
            <a:chExt cx="4608" cy="2694"/>
          </a:xfrm>
        </p:grpSpPr>
        <p:sp>
          <p:nvSpPr>
            <p:cNvPr id="39944" name="Rectangle 5"/>
            <p:cNvSpPr>
              <a:spLocks noChangeArrowheads="1"/>
            </p:cNvSpPr>
            <p:nvPr/>
          </p:nvSpPr>
          <p:spPr bwMode="auto">
            <a:xfrm>
              <a:off x="576" y="3339"/>
              <a:ext cx="598"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District</a:t>
              </a:r>
            </a:p>
            <a:p>
              <a:pPr algn="ctr" eaLnBrk="1" hangingPunct="1">
                <a:spcBef>
                  <a:spcPct val="0"/>
                </a:spcBef>
                <a:buFontTx/>
                <a:buNone/>
              </a:pPr>
              <a:r>
                <a:rPr lang="en-US" altLang="en-US" sz="1600">
                  <a:solidFill>
                    <a:srgbClr val="414141"/>
                  </a:solidFill>
                </a:rPr>
                <a:t>A</a:t>
              </a:r>
            </a:p>
          </p:txBody>
        </p:sp>
        <p:sp>
          <p:nvSpPr>
            <p:cNvPr id="39945" name="Rectangle 6"/>
            <p:cNvSpPr>
              <a:spLocks noChangeArrowheads="1"/>
            </p:cNvSpPr>
            <p:nvPr/>
          </p:nvSpPr>
          <p:spPr bwMode="auto">
            <a:xfrm>
              <a:off x="1240" y="3339"/>
              <a:ext cx="598"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District</a:t>
              </a:r>
            </a:p>
            <a:p>
              <a:pPr algn="ctr" eaLnBrk="1" hangingPunct="1">
                <a:spcBef>
                  <a:spcPct val="0"/>
                </a:spcBef>
                <a:buFontTx/>
                <a:buNone/>
              </a:pPr>
              <a:r>
                <a:rPr lang="en-US" altLang="en-US" sz="1600">
                  <a:solidFill>
                    <a:srgbClr val="414141"/>
                  </a:solidFill>
                </a:rPr>
                <a:t>B</a:t>
              </a:r>
            </a:p>
          </p:txBody>
        </p:sp>
        <p:sp>
          <p:nvSpPr>
            <p:cNvPr id="39946" name="Rectangle 7"/>
            <p:cNvSpPr>
              <a:spLocks noChangeArrowheads="1"/>
            </p:cNvSpPr>
            <p:nvPr/>
          </p:nvSpPr>
          <p:spPr bwMode="auto">
            <a:xfrm>
              <a:off x="1918" y="3339"/>
              <a:ext cx="598"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District</a:t>
              </a:r>
            </a:p>
            <a:p>
              <a:pPr algn="ctr" eaLnBrk="1" hangingPunct="1">
                <a:spcBef>
                  <a:spcPct val="0"/>
                </a:spcBef>
                <a:buFontTx/>
                <a:buNone/>
              </a:pPr>
              <a:r>
                <a:rPr lang="en-US" altLang="en-US" sz="1600">
                  <a:solidFill>
                    <a:srgbClr val="414141"/>
                  </a:solidFill>
                </a:rPr>
                <a:t>C</a:t>
              </a:r>
            </a:p>
          </p:txBody>
        </p:sp>
        <p:sp>
          <p:nvSpPr>
            <p:cNvPr id="39947" name="Rectangle 8"/>
            <p:cNvSpPr>
              <a:spLocks noChangeArrowheads="1"/>
            </p:cNvSpPr>
            <p:nvPr/>
          </p:nvSpPr>
          <p:spPr bwMode="auto">
            <a:xfrm>
              <a:off x="2572" y="3339"/>
              <a:ext cx="596"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District</a:t>
              </a:r>
            </a:p>
            <a:p>
              <a:pPr algn="ctr" eaLnBrk="1" hangingPunct="1">
                <a:spcBef>
                  <a:spcPct val="0"/>
                </a:spcBef>
                <a:buFontTx/>
                <a:buNone/>
              </a:pPr>
              <a:r>
                <a:rPr lang="en-US" altLang="en-US" sz="1600">
                  <a:solidFill>
                    <a:srgbClr val="414141"/>
                  </a:solidFill>
                </a:rPr>
                <a:t>D</a:t>
              </a:r>
            </a:p>
          </p:txBody>
        </p:sp>
        <p:sp>
          <p:nvSpPr>
            <p:cNvPr id="39948" name="Rectangle 9"/>
            <p:cNvSpPr>
              <a:spLocks noChangeArrowheads="1"/>
            </p:cNvSpPr>
            <p:nvPr/>
          </p:nvSpPr>
          <p:spPr bwMode="auto">
            <a:xfrm>
              <a:off x="3259" y="3339"/>
              <a:ext cx="598"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District</a:t>
              </a:r>
            </a:p>
            <a:p>
              <a:pPr algn="ctr" eaLnBrk="1" hangingPunct="1">
                <a:spcBef>
                  <a:spcPct val="0"/>
                </a:spcBef>
                <a:buFontTx/>
                <a:buNone/>
              </a:pPr>
              <a:r>
                <a:rPr lang="en-US" altLang="en-US" sz="1600">
                  <a:solidFill>
                    <a:srgbClr val="414141"/>
                  </a:solidFill>
                </a:rPr>
                <a:t>E</a:t>
              </a:r>
            </a:p>
          </p:txBody>
        </p:sp>
        <p:sp>
          <p:nvSpPr>
            <p:cNvPr id="39949" name="Rectangle 10"/>
            <p:cNvSpPr>
              <a:spLocks noChangeArrowheads="1"/>
            </p:cNvSpPr>
            <p:nvPr/>
          </p:nvSpPr>
          <p:spPr bwMode="auto">
            <a:xfrm>
              <a:off x="3923" y="3339"/>
              <a:ext cx="598"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District</a:t>
              </a:r>
            </a:p>
            <a:p>
              <a:pPr algn="ctr" eaLnBrk="1" hangingPunct="1">
                <a:spcBef>
                  <a:spcPct val="0"/>
                </a:spcBef>
                <a:buFontTx/>
                <a:buNone/>
              </a:pPr>
              <a:r>
                <a:rPr lang="en-US" altLang="en-US" sz="1600">
                  <a:solidFill>
                    <a:srgbClr val="414141"/>
                  </a:solidFill>
                </a:rPr>
                <a:t>F</a:t>
              </a:r>
            </a:p>
          </p:txBody>
        </p:sp>
        <p:sp>
          <p:nvSpPr>
            <p:cNvPr id="39950" name="Rectangle 11"/>
            <p:cNvSpPr>
              <a:spLocks noChangeArrowheads="1"/>
            </p:cNvSpPr>
            <p:nvPr/>
          </p:nvSpPr>
          <p:spPr bwMode="auto">
            <a:xfrm>
              <a:off x="4586" y="3339"/>
              <a:ext cx="598"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District</a:t>
              </a:r>
            </a:p>
            <a:p>
              <a:pPr algn="ctr" eaLnBrk="1" hangingPunct="1">
                <a:spcBef>
                  <a:spcPct val="0"/>
                </a:spcBef>
                <a:buFontTx/>
                <a:buNone/>
              </a:pPr>
              <a:r>
                <a:rPr lang="en-US" altLang="en-US" sz="1600">
                  <a:solidFill>
                    <a:srgbClr val="414141"/>
                  </a:solidFill>
                </a:rPr>
                <a:t>G</a:t>
              </a:r>
            </a:p>
          </p:txBody>
        </p:sp>
        <p:sp>
          <p:nvSpPr>
            <p:cNvPr id="39951" name="Rectangle 12"/>
            <p:cNvSpPr>
              <a:spLocks noChangeArrowheads="1"/>
            </p:cNvSpPr>
            <p:nvPr/>
          </p:nvSpPr>
          <p:spPr bwMode="auto">
            <a:xfrm>
              <a:off x="785" y="2760"/>
              <a:ext cx="691" cy="356"/>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Region</a:t>
              </a:r>
            </a:p>
            <a:p>
              <a:pPr algn="ctr" eaLnBrk="1" hangingPunct="1">
                <a:spcBef>
                  <a:spcPct val="0"/>
                </a:spcBef>
                <a:buFontTx/>
                <a:buNone/>
              </a:pPr>
              <a:r>
                <a:rPr lang="en-US" altLang="en-US" sz="1600">
                  <a:solidFill>
                    <a:srgbClr val="414141"/>
                  </a:solidFill>
                </a:rPr>
                <a:t>1</a:t>
              </a:r>
            </a:p>
          </p:txBody>
        </p:sp>
        <p:sp>
          <p:nvSpPr>
            <p:cNvPr id="39952" name="Rectangle 13"/>
            <p:cNvSpPr>
              <a:spLocks noChangeArrowheads="1"/>
            </p:cNvSpPr>
            <p:nvPr/>
          </p:nvSpPr>
          <p:spPr bwMode="auto">
            <a:xfrm>
              <a:off x="1654" y="2760"/>
              <a:ext cx="691" cy="356"/>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Region</a:t>
              </a:r>
            </a:p>
            <a:p>
              <a:pPr algn="ctr" eaLnBrk="1" hangingPunct="1">
                <a:spcBef>
                  <a:spcPct val="0"/>
                </a:spcBef>
                <a:buFontTx/>
                <a:buNone/>
              </a:pPr>
              <a:r>
                <a:rPr lang="en-US" altLang="en-US" sz="1600">
                  <a:solidFill>
                    <a:srgbClr val="414141"/>
                  </a:solidFill>
                </a:rPr>
                <a:t>2</a:t>
              </a:r>
            </a:p>
          </p:txBody>
        </p:sp>
        <p:sp>
          <p:nvSpPr>
            <p:cNvPr id="39953" name="Rectangle 14"/>
            <p:cNvSpPr>
              <a:spLocks noChangeArrowheads="1"/>
            </p:cNvSpPr>
            <p:nvPr/>
          </p:nvSpPr>
          <p:spPr bwMode="auto">
            <a:xfrm>
              <a:off x="2528" y="2760"/>
              <a:ext cx="690" cy="356"/>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Region</a:t>
              </a:r>
            </a:p>
            <a:p>
              <a:pPr algn="ctr" eaLnBrk="1" hangingPunct="1">
                <a:spcBef>
                  <a:spcPct val="0"/>
                </a:spcBef>
                <a:buFontTx/>
                <a:buNone/>
              </a:pPr>
              <a:r>
                <a:rPr lang="en-US" altLang="en-US" sz="1600">
                  <a:solidFill>
                    <a:srgbClr val="414141"/>
                  </a:solidFill>
                </a:rPr>
                <a:t>3</a:t>
              </a:r>
            </a:p>
          </p:txBody>
        </p:sp>
        <p:sp>
          <p:nvSpPr>
            <p:cNvPr id="39954" name="Rectangle 15"/>
            <p:cNvSpPr>
              <a:spLocks noChangeArrowheads="1"/>
            </p:cNvSpPr>
            <p:nvPr/>
          </p:nvSpPr>
          <p:spPr bwMode="auto">
            <a:xfrm>
              <a:off x="3392" y="2760"/>
              <a:ext cx="691" cy="356"/>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Region</a:t>
              </a:r>
            </a:p>
            <a:p>
              <a:pPr algn="ctr" eaLnBrk="1" hangingPunct="1">
                <a:spcBef>
                  <a:spcPct val="0"/>
                </a:spcBef>
                <a:buFontTx/>
                <a:buNone/>
              </a:pPr>
              <a:r>
                <a:rPr lang="en-US" altLang="en-US" sz="1600">
                  <a:solidFill>
                    <a:srgbClr val="414141"/>
                  </a:solidFill>
                </a:rPr>
                <a:t>4</a:t>
              </a:r>
            </a:p>
          </p:txBody>
        </p:sp>
        <p:sp>
          <p:nvSpPr>
            <p:cNvPr id="39955" name="Rectangle 16"/>
            <p:cNvSpPr>
              <a:spLocks noChangeArrowheads="1"/>
            </p:cNvSpPr>
            <p:nvPr/>
          </p:nvSpPr>
          <p:spPr bwMode="auto">
            <a:xfrm>
              <a:off x="4291" y="2760"/>
              <a:ext cx="691" cy="356"/>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Region</a:t>
              </a:r>
            </a:p>
            <a:p>
              <a:pPr algn="ctr" eaLnBrk="1" hangingPunct="1">
                <a:spcBef>
                  <a:spcPct val="0"/>
                </a:spcBef>
                <a:buFontTx/>
                <a:buNone/>
              </a:pPr>
              <a:r>
                <a:rPr lang="en-US" altLang="en-US" sz="1600">
                  <a:solidFill>
                    <a:srgbClr val="414141"/>
                  </a:solidFill>
                </a:rPr>
                <a:t>5</a:t>
              </a:r>
            </a:p>
          </p:txBody>
        </p:sp>
        <p:sp>
          <p:nvSpPr>
            <p:cNvPr id="39956" name="Rectangle 17"/>
            <p:cNvSpPr>
              <a:spLocks noChangeArrowheads="1"/>
            </p:cNvSpPr>
            <p:nvPr/>
          </p:nvSpPr>
          <p:spPr bwMode="auto">
            <a:xfrm>
              <a:off x="772" y="2157"/>
              <a:ext cx="752"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Vice</a:t>
              </a:r>
            </a:p>
            <a:p>
              <a:pPr algn="ctr" eaLnBrk="1" hangingPunct="1">
                <a:spcBef>
                  <a:spcPct val="0"/>
                </a:spcBef>
                <a:buFontTx/>
                <a:buNone/>
              </a:pPr>
              <a:r>
                <a:rPr lang="en-US" altLang="en-US" sz="1600">
                  <a:solidFill>
                    <a:srgbClr val="414141"/>
                  </a:solidFill>
                </a:rPr>
                <a:t>President</a:t>
              </a:r>
            </a:p>
          </p:txBody>
        </p:sp>
        <p:sp>
          <p:nvSpPr>
            <p:cNvPr id="39957" name="Rectangle 18"/>
            <p:cNvSpPr>
              <a:spLocks noChangeArrowheads="1"/>
            </p:cNvSpPr>
            <p:nvPr/>
          </p:nvSpPr>
          <p:spPr bwMode="auto">
            <a:xfrm>
              <a:off x="1641" y="2157"/>
              <a:ext cx="752"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Vice</a:t>
              </a:r>
            </a:p>
            <a:p>
              <a:pPr algn="ctr" eaLnBrk="1" hangingPunct="1">
                <a:spcBef>
                  <a:spcPct val="0"/>
                </a:spcBef>
                <a:buFontTx/>
                <a:buNone/>
              </a:pPr>
              <a:r>
                <a:rPr lang="en-US" altLang="en-US" sz="1600">
                  <a:solidFill>
                    <a:srgbClr val="414141"/>
                  </a:solidFill>
                </a:rPr>
                <a:t>President</a:t>
              </a:r>
            </a:p>
          </p:txBody>
        </p:sp>
        <p:sp>
          <p:nvSpPr>
            <p:cNvPr id="39958" name="Rectangle 19"/>
            <p:cNvSpPr>
              <a:spLocks noChangeArrowheads="1"/>
            </p:cNvSpPr>
            <p:nvPr/>
          </p:nvSpPr>
          <p:spPr bwMode="auto">
            <a:xfrm>
              <a:off x="3347" y="2157"/>
              <a:ext cx="752"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Vice</a:t>
              </a:r>
            </a:p>
            <a:p>
              <a:pPr algn="ctr" eaLnBrk="1" hangingPunct="1">
                <a:spcBef>
                  <a:spcPct val="0"/>
                </a:spcBef>
                <a:buFontTx/>
                <a:buNone/>
              </a:pPr>
              <a:r>
                <a:rPr lang="en-US" altLang="en-US" sz="1600">
                  <a:solidFill>
                    <a:srgbClr val="414141"/>
                  </a:solidFill>
                </a:rPr>
                <a:t>President</a:t>
              </a:r>
            </a:p>
          </p:txBody>
        </p:sp>
        <p:sp>
          <p:nvSpPr>
            <p:cNvPr id="39959" name="Rectangle 20"/>
            <p:cNvSpPr>
              <a:spLocks noChangeArrowheads="1"/>
            </p:cNvSpPr>
            <p:nvPr/>
          </p:nvSpPr>
          <p:spPr bwMode="auto">
            <a:xfrm>
              <a:off x="2496" y="2157"/>
              <a:ext cx="751"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Vice</a:t>
              </a:r>
            </a:p>
            <a:p>
              <a:pPr algn="ctr" eaLnBrk="1" hangingPunct="1">
                <a:spcBef>
                  <a:spcPct val="0"/>
                </a:spcBef>
                <a:buFontTx/>
                <a:buNone/>
              </a:pPr>
              <a:r>
                <a:rPr lang="en-US" altLang="en-US" sz="1600">
                  <a:solidFill>
                    <a:srgbClr val="414141"/>
                  </a:solidFill>
                </a:rPr>
                <a:t>President</a:t>
              </a:r>
            </a:p>
          </p:txBody>
        </p:sp>
        <p:sp>
          <p:nvSpPr>
            <p:cNvPr id="39960" name="Rectangle 21"/>
            <p:cNvSpPr>
              <a:spLocks noChangeArrowheads="1"/>
            </p:cNvSpPr>
            <p:nvPr/>
          </p:nvSpPr>
          <p:spPr bwMode="auto">
            <a:xfrm>
              <a:off x="4231" y="2157"/>
              <a:ext cx="752"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Vice</a:t>
              </a:r>
            </a:p>
            <a:p>
              <a:pPr algn="ctr" eaLnBrk="1" hangingPunct="1">
                <a:spcBef>
                  <a:spcPct val="0"/>
                </a:spcBef>
                <a:buFontTx/>
                <a:buNone/>
              </a:pPr>
              <a:r>
                <a:rPr lang="en-US" altLang="en-US" sz="1600">
                  <a:solidFill>
                    <a:srgbClr val="414141"/>
                  </a:solidFill>
                </a:rPr>
                <a:t>President</a:t>
              </a:r>
            </a:p>
          </p:txBody>
        </p:sp>
        <p:sp>
          <p:nvSpPr>
            <p:cNvPr id="39961" name="Rectangle 22"/>
            <p:cNvSpPr>
              <a:spLocks noChangeArrowheads="1"/>
            </p:cNvSpPr>
            <p:nvPr/>
          </p:nvSpPr>
          <p:spPr bwMode="auto">
            <a:xfrm>
              <a:off x="2327" y="1002"/>
              <a:ext cx="1093"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Chief Executive</a:t>
              </a:r>
            </a:p>
            <a:p>
              <a:pPr algn="ctr" eaLnBrk="1" hangingPunct="1">
                <a:spcBef>
                  <a:spcPct val="0"/>
                </a:spcBef>
                <a:buFontTx/>
                <a:buNone/>
              </a:pPr>
              <a:r>
                <a:rPr lang="en-US" altLang="en-US" sz="1600">
                  <a:solidFill>
                    <a:srgbClr val="414141"/>
                  </a:solidFill>
                </a:rPr>
                <a:t>Officer</a:t>
              </a:r>
            </a:p>
          </p:txBody>
        </p:sp>
        <p:sp>
          <p:nvSpPr>
            <p:cNvPr id="39962" name="Rectangle 23"/>
            <p:cNvSpPr>
              <a:spLocks noChangeArrowheads="1"/>
            </p:cNvSpPr>
            <p:nvPr/>
          </p:nvSpPr>
          <p:spPr bwMode="auto">
            <a:xfrm>
              <a:off x="3831" y="1595"/>
              <a:ext cx="1094" cy="357"/>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Executive</a:t>
              </a:r>
            </a:p>
            <a:p>
              <a:pPr algn="ctr" eaLnBrk="1" hangingPunct="1">
                <a:spcBef>
                  <a:spcPct val="0"/>
                </a:spcBef>
                <a:buFontTx/>
                <a:buNone/>
              </a:pPr>
              <a:r>
                <a:rPr lang="en-US" altLang="en-US" sz="1600">
                  <a:solidFill>
                    <a:srgbClr val="414141"/>
                  </a:solidFill>
                </a:rPr>
                <a:t>Vice President</a:t>
              </a:r>
            </a:p>
          </p:txBody>
        </p:sp>
        <p:sp>
          <p:nvSpPr>
            <p:cNvPr id="39963" name="Rectangle 24"/>
            <p:cNvSpPr>
              <a:spLocks noChangeArrowheads="1"/>
            </p:cNvSpPr>
            <p:nvPr/>
          </p:nvSpPr>
          <p:spPr bwMode="auto">
            <a:xfrm>
              <a:off x="773" y="1605"/>
              <a:ext cx="1092" cy="356"/>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Executive</a:t>
              </a:r>
            </a:p>
            <a:p>
              <a:pPr algn="ctr" eaLnBrk="1" hangingPunct="1">
                <a:spcBef>
                  <a:spcPct val="0"/>
                </a:spcBef>
                <a:buFontTx/>
                <a:buNone/>
              </a:pPr>
              <a:r>
                <a:rPr lang="en-US" altLang="en-US" sz="1600">
                  <a:solidFill>
                    <a:srgbClr val="414141"/>
                  </a:solidFill>
                </a:rPr>
                <a:t>Vice President</a:t>
              </a:r>
            </a:p>
          </p:txBody>
        </p:sp>
        <p:sp>
          <p:nvSpPr>
            <p:cNvPr id="39964" name="Rectangle 25"/>
            <p:cNvSpPr>
              <a:spLocks noChangeArrowheads="1"/>
            </p:cNvSpPr>
            <p:nvPr/>
          </p:nvSpPr>
          <p:spPr bwMode="auto">
            <a:xfrm>
              <a:off x="2327" y="1605"/>
              <a:ext cx="1093" cy="356"/>
            </a:xfrm>
            <a:prstGeom prst="rect">
              <a:avLst/>
            </a:prstGeom>
            <a:solidFill>
              <a:srgbClr val="FFFF99"/>
            </a:solidFill>
            <a:ln w="12700">
              <a:solidFill>
                <a:srgbClr val="414141"/>
              </a:solidFill>
              <a:miter lim="800000"/>
              <a:headEnd/>
              <a:tailEnd/>
            </a:ln>
            <a:effectLst>
              <a:outerShdw dist="35921" dir="2700000" algn="ctr" rotWithShape="0">
                <a:schemeClr val="bg2"/>
              </a:outerShdw>
            </a:effectLst>
          </p:spPr>
          <p:txBody>
            <a:bodyPr wrap="none" lIns="90488" tIns="44450" rIns="90488" bIns="44450"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414141"/>
                  </a:solidFill>
                </a:rPr>
                <a:t>President</a:t>
              </a:r>
            </a:p>
          </p:txBody>
        </p:sp>
        <p:cxnSp>
          <p:nvCxnSpPr>
            <p:cNvPr id="39965" name="AutoShape 26"/>
            <p:cNvCxnSpPr>
              <a:cxnSpLocks noChangeShapeType="1"/>
              <a:stCxn id="39961" idx="2"/>
              <a:endCxn id="39963" idx="0"/>
            </p:cNvCxnSpPr>
            <p:nvPr/>
          </p:nvCxnSpPr>
          <p:spPr bwMode="auto">
            <a:xfrm rot="5400000">
              <a:off x="1973" y="705"/>
              <a:ext cx="246" cy="1554"/>
            </a:xfrm>
            <a:prstGeom prst="bentConnector3">
              <a:avLst>
                <a:gd name="adj1" fmla="val 4978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6" name="AutoShape 27"/>
            <p:cNvCxnSpPr>
              <a:cxnSpLocks noChangeShapeType="1"/>
              <a:stCxn id="39961" idx="2"/>
              <a:endCxn id="39962" idx="0"/>
            </p:cNvCxnSpPr>
            <p:nvPr/>
          </p:nvCxnSpPr>
          <p:spPr bwMode="auto">
            <a:xfrm rot="16200000" flipH="1">
              <a:off x="3508" y="724"/>
              <a:ext cx="236" cy="150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7" name="AutoShape 28"/>
            <p:cNvCxnSpPr>
              <a:cxnSpLocks noChangeShapeType="1"/>
              <a:stCxn id="39961" idx="2"/>
              <a:endCxn id="39964" idx="0"/>
            </p:cNvCxnSpPr>
            <p:nvPr/>
          </p:nvCxnSpPr>
          <p:spPr bwMode="auto">
            <a:xfrm>
              <a:off x="2873" y="1359"/>
              <a:ext cx="0" cy="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8" name="AutoShape 29"/>
            <p:cNvCxnSpPr>
              <a:cxnSpLocks noChangeShapeType="1"/>
              <a:stCxn id="39964" idx="2"/>
              <a:endCxn id="39956" idx="0"/>
            </p:cNvCxnSpPr>
            <p:nvPr/>
          </p:nvCxnSpPr>
          <p:spPr bwMode="auto">
            <a:xfrm rot="5400000">
              <a:off x="1913" y="1196"/>
              <a:ext cx="196" cy="1725"/>
            </a:xfrm>
            <a:prstGeom prst="bentConnector3">
              <a:avLst>
                <a:gd name="adj1" fmla="val 4973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69" name="AutoShape 30"/>
            <p:cNvCxnSpPr>
              <a:cxnSpLocks noChangeShapeType="1"/>
              <a:stCxn id="39964" idx="2"/>
              <a:endCxn id="39957" idx="0"/>
            </p:cNvCxnSpPr>
            <p:nvPr/>
          </p:nvCxnSpPr>
          <p:spPr bwMode="auto">
            <a:xfrm rot="5400000">
              <a:off x="2347" y="1631"/>
              <a:ext cx="196" cy="856"/>
            </a:xfrm>
            <a:prstGeom prst="bentConnector3">
              <a:avLst>
                <a:gd name="adj1" fmla="val 4973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0" name="AutoShape 31"/>
            <p:cNvCxnSpPr>
              <a:cxnSpLocks noChangeShapeType="1"/>
              <a:stCxn id="39964" idx="2"/>
              <a:endCxn id="39958" idx="0"/>
            </p:cNvCxnSpPr>
            <p:nvPr/>
          </p:nvCxnSpPr>
          <p:spPr bwMode="auto">
            <a:xfrm rot="16200000" flipH="1">
              <a:off x="3200" y="1634"/>
              <a:ext cx="196" cy="850"/>
            </a:xfrm>
            <a:prstGeom prst="bentConnector3">
              <a:avLst>
                <a:gd name="adj1" fmla="val 4973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1" name="AutoShape 32"/>
            <p:cNvCxnSpPr>
              <a:cxnSpLocks noChangeShapeType="1"/>
              <a:stCxn id="39964" idx="2"/>
              <a:endCxn id="39960" idx="0"/>
            </p:cNvCxnSpPr>
            <p:nvPr/>
          </p:nvCxnSpPr>
          <p:spPr bwMode="auto">
            <a:xfrm rot="16200000" flipH="1">
              <a:off x="3642" y="1192"/>
              <a:ext cx="196" cy="1734"/>
            </a:xfrm>
            <a:prstGeom prst="bentConnector3">
              <a:avLst>
                <a:gd name="adj1" fmla="val 49731"/>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2" name="AutoShape 33"/>
            <p:cNvCxnSpPr>
              <a:cxnSpLocks noChangeShapeType="1"/>
              <a:stCxn id="39964" idx="2"/>
              <a:endCxn id="39959" idx="0"/>
            </p:cNvCxnSpPr>
            <p:nvPr/>
          </p:nvCxnSpPr>
          <p:spPr bwMode="auto">
            <a:xfrm flipH="1">
              <a:off x="2872" y="1961"/>
              <a:ext cx="1" cy="1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3" name="AutoShape 34"/>
            <p:cNvCxnSpPr>
              <a:cxnSpLocks noChangeShapeType="1"/>
              <a:stCxn id="39959" idx="2"/>
              <a:endCxn id="39951" idx="0"/>
            </p:cNvCxnSpPr>
            <p:nvPr/>
          </p:nvCxnSpPr>
          <p:spPr bwMode="auto">
            <a:xfrm rot="5400000">
              <a:off x="1878" y="1766"/>
              <a:ext cx="246" cy="1742"/>
            </a:xfrm>
            <a:prstGeom prst="bentConnector3">
              <a:avLst>
                <a:gd name="adj1" fmla="val 4978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4" name="AutoShape 35"/>
            <p:cNvCxnSpPr>
              <a:cxnSpLocks noChangeShapeType="1"/>
              <a:stCxn id="39959" idx="2"/>
              <a:endCxn id="39952" idx="0"/>
            </p:cNvCxnSpPr>
            <p:nvPr/>
          </p:nvCxnSpPr>
          <p:spPr bwMode="auto">
            <a:xfrm rot="5400000">
              <a:off x="2313" y="2201"/>
              <a:ext cx="246" cy="872"/>
            </a:xfrm>
            <a:prstGeom prst="bentConnector3">
              <a:avLst>
                <a:gd name="adj1" fmla="val 4978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5" name="AutoShape 36"/>
            <p:cNvCxnSpPr>
              <a:cxnSpLocks noChangeShapeType="1"/>
              <a:stCxn id="39959" idx="2"/>
              <a:endCxn id="39954" idx="0"/>
            </p:cNvCxnSpPr>
            <p:nvPr/>
          </p:nvCxnSpPr>
          <p:spPr bwMode="auto">
            <a:xfrm rot="16200000" flipH="1">
              <a:off x="3182" y="2204"/>
              <a:ext cx="246" cy="865"/>
            </a:xfrm>
            <a:prstGeom prst="bentConnector3">
              <a:avLst>
                <a:gd name="adj1" fmla="val 4978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6" name="AutoShape 37"/>
            <p:cNvCxnSpPr>
              <a:cxnSpLocks noChangeShapeType="1"/>
              <a:stCxn id="39959" idx="2"/>
              <a:endCxn id="39955" idx="0"/>
            </p:cNvCxnSpPr>
            <p:nvPr/>
          </p:nvCxnSpPr>
          <p:spPr bwMode="auto">
            <a:xfrm rot="16200000" flipH="1">
              <a:off x="3631" y="1755"/>
              <a:ext cx="246" cy="1764"/>
            </a:xfrm>
            <a:prstGeom prst="bentConnector3">
              <a:avLst>
                <a:gd name="adj1" fmla="val 49787"/>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7" name="AutoShape 38"/>
            <p:cNvCxnSpPr>
              <a:cxnSpLocks noChangeShapeType="1"/>
              <a:stCxn id="39959" idx="2"/>
              <a:endCxn id="39953" idx="0"/>
            </p:cNvCxnSpPr>
            <p:nvPr/>
          </p:nvCxnSpPr>
          <p:spPr bwMode="auto">
            <a:xfrm>
              <a:off x="2872" y="2514"/>
              <a:ext cx="1" cy="2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8" name="AutoShape 39"/>
            <p:cNvCxnSpPr>
              <a:cxnSpLocks noChangeShapeType="1"/>
              <a:stCxn id="39953" idx="2"/>
              <a:endCxn id="39944" idx="0"/>
            </p:cNvCxnSpPr>
            <p:nvPr/>
          </p:nvCxnSpPr>
          <p:spPr bwMode="auto">
            <a:xfrm rot="5400000">
              <a:off x="1762" y="2229"/>
              <a:ext cx="223" cy="1998"/>
            </a:xfrm>
            <a:prstGeom prst="bentConnector3">
              <a:avLst>
                <a:gd name="adj1" fmla="val 4976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79" name="AutoShape 40"/>
            <p:cNvCxnSpPr>
              <a:cxnSpLocks noChangeShapeType="1"/>
              <a:stCxn id="39953" idx="2"/>
              <a:endCxn id="39945" idx="0"/>
            </p:cNvCxnSpPr>
            <p:nvPr/>
          </p:nvCxnSpPr>
          <p:spPr bwMode="auto">
            <a:xfrm rot="5400000">
              <a:off x="2094" y="2561"/>
              <a:ext cx="223" cy="1334"/>
            </a:xfrm>
            <a:prstGeom prst="bentConnector3">
              <a:avLst>
                <a:gd name="adj1" fmla="val 4976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0" name="AutoShape 41"/>
            <p:cNvCxnSpPr>
              <a:cxnSpLocks noChangeShapeType="1"/>
              <a:stCxn id="39953" idx="2"/>
              <a:endCxn id="39946" idx="0"/>
            </p:cNvCxnSpPr>
            <p:nvPr/>
          </p:nvCxnSpPr>
          <p:spPr bwMode="auto">
            <a:xfrm rot="5400000">
              <a:off x="2433" y="2900"/>
              <a:ext cx="223" cy="656"/>
            </a:xfrm>
            <a:prstGeom prst="bentConnector3">
              <a:avLst>
                <a:gd name="adj1" fmla="val 4976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1" name="AutoShape 42"/>
            <p:cNvCxnSpPr>
              <a:cxnSpLocks noChangeShapeType="1"/>
              <a:stCxn id="39953" idx="2"/>
              <a:endCxn id="39948" idx="0"/>
            </p:cNvCxnSpPr>
            <p:nvPr/>
          </p:nvCxnSpPr>
          <p:spPr bwMode="auto">
            <a:xfrm rot="16200000" flipH="1">
              <a:off x="3104" y="2885"/>
              <a:ext cx="223" cy="685"/>
            </a:xfrm>
            <a:prstGeom prst="bentConnector3">
              <a:avLst>
                <a:gd name="adj1" fmla="val 4976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2" name="AutoShape 43"/>
            <p:cNvCxnSpPr>
              <a:cxnSpLocks noChangeShapeType="1"/>
              <a:stCxn id="39953" idx="2"/>
              <a:endCxn id="39949" idx="0"/>
            </p:cNvCxnSpPr>
            <p:nvPr/>
          </p:nvCxnSpPr>
          <p:spPr bwMode="auto">
            <a:xfrm rot="16200000" flipH="1">
              <a:off x="3436" y="2553"/>
              <a:ext cx="223" cy="1349"/>
            </a:xfrm>
            <a:prstGeom prst="bentConnector3">
              <a:avLst>
                <a:gd name="adj1" fmla="val 4976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3" name="AutoShape 44"/>
            <p:cNvCxnSpPr>
              <a:cxnSpLocks noChangeShapeType="1"/>
              <a:stCxn id="39953" idx="2"/>
              <a:endCxn id="39950" idx="0"/>
            </p:cNvCxnSpPr>
            <p:nvPr/>
          </p:nvCxnSpPr>
          <p:spPr bwMode="auto">
            <a:xfrm rot="16200000" flipH="1">
              <a:off x="3767" y="2222"/>
              <a:ext cx="223" cy="2012"/>
            </a:xfrm>
            <a:prstGeom prst="bentConnector3">
              <a:avLst>
                <a:gd name="adj1" fmla="val 4976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84" name="AutoShape 45"/>
            <p:cNvCxnSpPr>
              <a:cxnSpLocks noChangeShapeType="1"/>
              <a:stCxn id="39953" idx="2"/>
              <a:endCxn id="39947" idx="0"/>
            </p:cNvCxnSpPr>
            <p:nvPr/>
          </p:nvCxnSpPr>
          <p:spPr bwMode="auto">
            <a:xfrm flipH="1">
              <a:off x="2870" y="3116"/>
              <a:ext cx="3" cy="22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676" name="Footer Placeholder 3"/>
          <p:cNvSpPr>
            <a:spLocks noGrp="1"/>
          </p:cNvSpPr>
          <p:nvPr>
            <p:ph type="ftr" sz="quarter" idx="11"/>
          </p:nvPr>
        </p:nvSpPr>
        <p:spPr/>
        <p:txBody>
          <a:bodyPr/>
          <a:lstStyle/>
          <a:p>
            <a:pPr>
              <a:defRPr/>
            </a:pPr>
            <a:r>
              <a:rPr lang="en-US" altLang="en-US"/>
              <a:t>Business Communication Today</a:t>
            </a:r>
          </a:p>
        </p:txBody>
      </p:sp>
      <p:sp>
        <p:nvSpPr>
          <p:cNvPr id="677" name="Slide Number Placeholder 4"/>
          <p:cNvSpPr>
            <a:spLocks noGrp="1"/>
          </p:cNvSpPr>
          <p:nvPr>
            <p:ph type="sldNum" sz="quarter" idx="12"/>
          </p:nvPr>
        </p:nvSpPr>
        <p:spPr/>
        <p:txBody>
          <a:bodyPr/>
          <a:lstStyle/>
          <a:p>
            <a:pPr>
              <a:defRPr/>
            </a:pPr>
            <a:r>
              <a:rPr lang="en-US" altLang="en-US"/>
              <a:t>Chapter 11 - </a:t>
            </a:r>
            <a:fld id="{BC40D4B1-66F7-470F-995A-07210514DBD5}" type="slidenum">
              <a:rPr lang="en-US" altLang="en-US"/>
              <a:pPr>
                <a:defRPr/>
              </a:pPr>
              <a:t>2</a:t>
            </a:fld>
            <a:endParaRPr lang="en-US" altLang="en-US"/>
          </a:p>
        </p:txBody>
      </p:sp>
      <p:sp>
        <p:nvSpPr>
          <p:cNvPr id="5125" name="Rectangle 11"/>
          <p:cNvSpPr>
            <a:spLocks noChangeArrowheads="1"/>
          </p:cNvSpPr>
          <p:nvPr/>
        </p:nvSpPr>
        <p:spPr bwMode="auto">
          <a:xfrm>
            <a:off x="4572000" y="2438400"/>
            <a:ext cx="4114800" cy="3733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75458" name="Rectangle 2"/>
          <p:cNvSpPr>
            <a:spLocks noGrp="1" noChangeArrowheads="1"/>
          </p:cNvSpPr>
          <p:nvPr>
            <p:ph type="title"/>
          </p:nvPr>
        </p:nvSpPr>
        <p:spPr>
          <a:xfrm>
            <a:off x="457200" y="381000"/>
            <a:ext cx="8229600" cy="2057400"/>
          </a:xfrm>
          <a:solidFill>
            <a:srgbClr val="800000"/>
          </a:solidFill>
          <a:ln>
            <a:solidFill>
              <a:schemeClr val="tx1"/>
            </a:solidFill>
            <a:miter lim="800000"/>
            <a:headEnd/>
            <a:tailEnd/>
          </a:ln>
        </p:spPr>
        <p:txBody>
          <a:bodyPr/>
          <a:lstStyle/>
          <a:p>
            <a:pPr eaLnBrk="1" hangingPunct="1">
              <a:defRPr/>
            </a:pPr>
            <a:r>
              <a:rPr lang="en-US" altLang="en-US" sz="6000" smtClean="0">
                <a:solidFill>
                  <a:schemeClr val="bg1"/>
                </a:solidFill>
                <a:effectLst>
                  <a:outerShdw blurRad="38100" dist="38100" dir="2700000" algn="tl">
                    <a:srgbClr val="000000"/>
                  </a:outerShdw>
                </a:effectLst>
              </a:rPr>
              <a:t>Planning Visuals</a:t>
            </a:r>
          </a:p>
        </p:txBody>
      </p:sp>
      <p:sp>
        <p:nvSpPr>
          <p:cNvPr id="275460" name="Rectangle 4"/>
          <p:cNvSpPr>
            <a:spLocks noChangeArrowheads="1"/>
          </p:cNvSpPr>
          <p:nvPr/>
        </p:nvSpPr>
        <p:spPr bwMode="auto">
          <a:xfrm>
            <a:off x="457200" y="2438400"/>
            <a:ext cx="4114800" cy="124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2800" b="1">
                <a:effectLst>
                  <a:outerShdw blurRad="38100" dist="38100" dir="2700000" algn="tl">
                    <a:srgbClr val="C0C0C0"/>
                  </a:outerShdw>
                </a:effectLst>
                <a:latin typeface="Tahoma" panose="020B0604030504040204" pitchFamily="34" charset="0"/>
              </a:rPr>
              <a:t>Decide What to Say</a:t>
            </a:r>
          </a:p>
        </p:txBody>
      </p:sp>
      <p:sp>
        <p:nvSpPr>
          <p:cNvPr id="275461" name="Rectangle 5"/>
          <p:cNvSpPr>
            <a:spLocks noChangeArrowheads="1"/>
          </p:cNvSpPr>
          <p:nvPr/>
        </p:nvSpPr>
        <p:spPr bwMode="auto">
          <a:xfrm>
            <a:off x="457200" y="3683000"/>
            <a:ext cx="4114800" cy="124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2800" b="1">
                <a:effectLst>
                  <a:outerShdw blurRad="38100" dist="38100" dir="2700000" algn="tl">
                    <a:srgbClr val="C0C0C0"/>
                  </a:outerShdw>
                </a:effectLst>
                <a:latin typeface="Tahoma" panose="020B0604030504040204" pitchFamily="34" charset="0"/>
              </a:rPr>
              <a:t>Develop a Story Line</a:t>
            </a:r>
          </a:p>
        </p:txBody>
      </p:sp>
      <p:sp>
        <p:nvSpPr>
          <p:cNvPr id="275462" name="Rectangle 6"/>
          <p:cNvSpPr>
            <a:spLocks noChangeArrowheads="1"/>
          </p:cNvSpPr>
          <p:nvPr/>
        </p:nvSpPr>
        <p:spPr bwMode="auto">
          <a:xfrm>
            <a:off x="457200" y="4927600"/>
            <a:ext cx="4114800" cy="1244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2800" b="1">
                <a:effectLst>
                  <a:outerShdw blurRad="38100" dist="38100" dir="2700000" algn="tl">
                    <a:srgbClr val="C0C0C0"/>
                  </a:outerShdw>
                </a:effectLst>
                <a:latin typeface="Tahoma" panose="020B0604030504040204" pitchFamily="34" charset="0"/>
              </a:rPr>
              <a:t>Save Time</a:t>
            </a:r>
          </a:p>
        </p:txBody>
      </p:sp>
      <p:grpSp>
        <p:nvGrpSpPr>
          <p:cNvPr id="5130" name="Group 12"/>
          <p:cNvGrpSpPr>
            <a:grpSpLocks/>
          </p:cNvGrpSpPr>
          <p:nvPr/>
        </p:nvGrpSpPr>
        <p:grpSpPr bwMode="auto">
          <a:xfrm>
            <a:off x="4648200" y="3016250"/>
            <a:ext cx="4010025" cy="3155950"/>
            <a:chOff x="2932" y="1886"/>
            <a:chExt cx="2526" cy="1988"/>
          </a:xfrm>
        </p:grpSpPr>
        <p:sp>
          <p:nvSpPr>
            <p:cNvPr id="5131" name="Freeform 13"/>
            <p:cNvSpPr>
              <a:spLocks/>
            </p:cNvSpPr>
            <p:nvPr/>
          </p:nvSpPr>
          <p:spPr bwMode="auto">
            <a:xfrm>
              <a:off x="2935" y="1889"/>
              <a:ext cx="2519" cy="1981"/>
            </a:xfrm>
            <a:custGeom>
              <a:avLst/>
              <a:gdLst>
                <a:gd name="T0" fmla="*/ 2018 w 2519"/>
                <a:gd name="T1" fmla="*/ 102 h 1981"/>
                <a:gd name="T2" fmla="*/ 2106 w 2519"/>
                <a:gd name="T3" fmla="*/ 141 h 1981"/>
                <a:gd name="T4" fmla="*/ 2191 w 2519"/>
                <a:gd name="T5" fmla="*/ 223 h 1981"/>
                <a:gd name="T6" fmla="*/ 2230 w 2519"/>
                <a:gd name="T7" fmla="*/ 339 h 1981"/>
                <a:gd name="T8" fmla="*/ 2187 w 2519"/>
                <a:gd name="T9" fmla="*/ 537 h 1981"/>
                <a:gd name="T10" fmla="*/ 2064 w 2519"/>
                <a:gd name="T11" fmla="*/ 717 h 1981"/>
                <a:gd name="T12" fmla="*/ 2081 w 2519"/>
                <a:gd name="T13" fmla="*/ 745 h 1981"/>
                <a:gd name="T14" fmla="*/ 2127 w 2519"/>
                <a:gd name="T15" fmla="*/ 784 h 1981"/>
                <a:gd name="T16" fmla="*/ 2223 w 2519"/>
                <a:gd name="T17" fmla="*/ 901 h 1981"/>
                <a:gd name="T18" fmla="*/ 2297 w 2519"/>
                <a:gd name="T19" fmla="*/ 1021 h 1981"/>
                <a:gd name="T20" fmla="*/ 2325 w 2519"/>
                <a:gd name="T21" fmla="*/ 1113 h 1981"/>
                <a:gd name="T22" fmla="*/ 2382 w 2519"/>
                <a:gd name="T23" fmla="*/ 1158 h 1981"/>
                <a:gd name="T24" fmla="*/ 2445 w 2519"/>
                <a:gd name="T25" fmla="*/ 1218 h 1981"/>
                <a:gd name="T26" fmla="*/ 2516 w 2519"/>
                <a:gd name="T27" fmla="*/ 1381 h 1981"/>
                <a:gd name="T28" fmla="*/ 2480 w 2519"/>
                <a:gd name="T29" fmla="*/ 1759 h 1981"/>
                <a:gd name="T30" fmla="*/ 2449 w 2519"/>
                <a:gd name="T31" fmla="*/ 1957 h 1981"/>
                <a:gd name="T32" fmla="*/ 809 w 2519"/>
                <a:gd name="T33" fmla="*/ 1978 h 1981"/>
                <a:gd name="T34" fmla="*/ 127 w 2519"/>
                <a:gd name="T35" fmla="*/ 1904 h 1981"/>
                <a:gd name="T36" fmla="*/ 187 w 2519"/>
                <a:gd name="T37" fmla="*/ 1808 h 1981"/>
                <a:gd name="T38" fmla="*/ 216 w 2519"/>
                <a:gd name="T39" fmla="*/ 1674 h 1981"/>
                <a:gd name="T40" fmla="*/ 187 w 2519"/>
                <a:gd name="T41" fmla="*/ 1455 h 1981"/>
                <a:gd name="T42" fmla="*/ 265 w 2519"/>
                <a:gd name="T43" fmla="*/ 1377 h 1981"/>
                <a:gd name="T44" fmla="*/ 226 w 2519"/>
                <a:gd name="T45" fmla="*/ 1356 h 1981"/>
                <a:gd name="T46" fmla="*/ 99 w 2519"/>
                <a:gd name="T47" fmla="*/ 1342 h 1981"/>
                <a:gd name="T48" fmla="*/ 67 w 2519"/>
                <a:gd name="T49" fmla="*/ 1204 h 1981"/>
                <a:gd name="T50" fmla="*/ 25 w 2519"/>
                <a:gd name="T51" fmla="*/ 1010 h 1981"/>
                <a:gd name="T52" fmla="*/ 11 w 2519"/>
                <a:gd name="T53" fmla="*/ 862 h 1981"/>
                <a:gd name="T54" fmla="*/ 103 w 2519"/>
                <a:gd name="T55" fmla="*/ 752 h 1981"/>
                <a:gd name="T56" fmla="*/ 233 w 2519"/>
                <a:gd name="T57" fmla="*/ 629 h 1981"/>
                <a:gd name="T58" fmla="*/ 322 w 2519"/>
                <a:gd name="T59" fmla="*/ 562 h 1981"/>
                <a:gd name="T60" fmla="*/ 417 w 2519"/>
                <a:gd name="T61" fmla="*/ 502 h 1981"/>
                <a:gd name="T62" fmla="*/ 481 w 2519"/>
                <a:gd name="T63" fmla="*/ 470 h 1981"/>
                <a:gd name="T64" fmla="*/ 534 w 2519"/>
                <a:gd name="T65" fmla="*/ 431 h 1981"/>
                <a:gd name="T66" fmla="*/ 590 w 2519"/>
                <a:gd name="T67" fmla="*/ 403 h 1981"/>
                <a:gd name="T68" fmla="*/ 654 w 2519"/>
                <a:gd name="T69" fmla="*/ 360 h 1981"/>
                <a:gd name="T70" fmla="*/ 721 w 2519"/>
                <a:gd name="T71" fmla="*/ 343 h 1981"/>
                <a:gd name="T72" fmla="*/ 777 w 2519"/>
                <a:gd name="T73" fmla="*/ 325 h 1981"/>
                <a:gd name="T74" fmla="*/ 859 w 2519"/>
                <a:gd name="T75" fmla="*/ 314 h 1981"/>
                <a:gd name="T76" fmla="*/ 919 w 2519"/>
                <a:gd name="T77" fmla="*/ 300 h 1981"/>
                <a:gd name="T78" fmla="*/ 1004 w 2519"/>
                <a:gd name="T79" fmla="*/ 290 h 1981"/>
                <a:gd name="T80" fmla="*/ 1120 w 2519"/>
                <a:gd name="T81" fmla="*/ 350 h 1981"/>
                <a:gd name="T82" fmla="*/ 1155 w 2519"/>
                <a:gd name="T83" fmla="*/ 604 h 1981"/>
                <a:gd name="T84" fmla="*/ 1152 w 2519"/>
                <a:gd name="T85" fmla="*/ 982 h 1981"/>
                <a:gd name="T86" fmla="*/ 1145 w 2519"/>
                <a:gd name="T87" fmla="*/ 1070 h 1981"/>
                <a:gd name="T88" fmla="*/ 1777 w 2519"/>
                <a:gd name="T89" fmla="*/ 1053 h 1981"/>
                <a:gd name="T90" fmla="*/ 1799 w 2519"/>
                <a:gd name="T91" fmla="*/ 957 h 1981"/>
                <a:gd name="T92" fmla="*/ 1813 w 2519"/>
                <a:gd name="T93" fmla="*/ 883 h 1981"/>
                <a:gd name="T94" fmla="*/ 1837 w 2519"/>
                <a:gd name="T95" fmla="*/ 826 h 1981"/>
                <a:gd name="T96" fmla="*/ 1883 w 2519"/>
                <a:gd name="T97" fmla="*/ 802 h 1981"/>
                <a:gd name="T98" fmla="*/ 1890 w 2519"/>
                <a:gd name="T99" fmla="*/ 766 h 1981"/>
                <a:gd name="T100" fmla="*/ 1791 w 2519"/>
                <a:gd name="T101" fmla="*/ 731 h 1981"/>
                <a:gd name="T102" fmla="*/ 1717 w 2519"/>
                <a:gd name="T103" fmla="*/ 646 h 1981"/>
                <a:gd name="T104" fmla="*/ 1685 w 2519"/>
                <a:gd name="T105" fmla="*/ 604 h 1981"/>
                <a:gd name="T106" fmla="*/ 1611 w 2519"/>
                <a:gd name="T107" fmla="*/ 590 h 1981"/>
                <a:gd name="T108" fmla="*/ 1594 w 2519"/>
                <a:gd name="T109" fmla="*/ 576 h 1981"/>
                <a:gd name="T110" fmla="*/ 1661 w 2519"/>
                <a:gd name="T111" fmla="*/ 434 h 1981"/>
                <a:gd name="T112" fmla="*/ 1678 w 2519"/>
                <a:gd name="T113" fmla="*/ 350 h 1981"/>
                <a:gd name="T114" fmla="*/ 1587 w 2519"/>
                <a:gd name="T115" fmla="*/ 205 h 1981"/>
                <a:gd name="T116" fmla="*/ 1611 w 2519"/>
                <a:gd name="T117" fmla="*/ 78 h 1981"/>
                <a:gd name="T118" fmla="*/ 1675 w 2519"/>
                <a:gd name="T119" fmla="*/ 21 h 1981"/>
                <a:gd name="T120" fmla="*/ 1763 w 2519"/>
                <a:gd name="T121" fmla="*/ 4 h 1981"/>
                <a:gd name="T122" fmla="*/ 1862 w 2519"/>
                <a:gd name="T123" fmla="*/ 18 h 1981"/>
                <a:gd name="T124" fmla="*/ 1919 w 2519"/>
                <a:gd name="T125" fmla="*/ 74 h 19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519" h="1981">
                  <a:moveTo>
                    <a:pt x="1922" y="85"/>
                  </a:moveTo>
                  <a:lnTo>
                    <a:pt x="1954" y="85"/>
                  </a:lnTo>
                  <a:lnTo>
                    <a:pt x="1965" y="88"/>
                  </a:lnTo>
                  <a:lnTo>
                    <a:pt x="1979" y="88"/>
                  </a:lnTo>
                  <a:lnTo>
                    <a:pt x="1993" y="92"/>
                  </a:lnTo>
                  <a:lnTo>
                    <a:pt x="2007" y="95"/>
                  </a:lnTo>
                  <a:lnTo>
                    <a:pt x="2018" y="102"/>
                  </a:lnTo>
                  <a:lnTo>
                    <a:pt x="2032" y="106"/>
                  </a:lnTo>
                  <a:lnTo>
                    <a:pt x="2046" y="113"/>
                  </a:lnTo>
                  <a:lnTo>
                    <a:pt x="2056" y="117"/>
                  </a:lnTo>
                  <a:lnTo>
                    <a:pt x="2071" y="124"/>
                  </a:lnTo>
                  <a:lnTo>
                    <a:pt x="2081" y="127"/>
                  </a:lnTo>
                  <a:lnTo>
                    <a:pt x="2095" y="134"/>
                  </a:lnTo>
                  <a:lnTo>
                    <a:pt x="2106" y="141"/>
                  </a:lnTo>
                  <a:lnTo>
                    <a:pt x="2120" y="148"/>
                  </a:lnTo>
                  <a:lnTo>
                    <a:pt x="2131" y="152"/>
                  </a:lnTo>
                  <a:lnTo>
                    <a:pt x="2148" y="166"/>
                  </a:lnTo>
                  <a:lnTo>
                    <a:pt x="2159" y="180"/>
                  </a:lnTo>
                  <a:lnTo>
                    <a:pt x="2173" y="191"/>
                  </a:lnTo>
                  <a:lnTo>
                    <a:pt x="2184" y="205"/>
                  </a:lnTo>
                  <a:lnTo>
                    <a:pt x="2191" y="223"/>
                  </a:lnTo>
                  <a:lnTo>
                    <a:pt x="2201" y="237"/>
                  </a:lnTo>
                  <a:lnTo>
                    <a:pt x="2208" y="254"/>
                  </a:lnTo>
                  <a:lnTo>
                    <a:pt x="2215" y="268"/>
                  </a:lnTo>
                  <a:lnTo>
                    <a:pt x="2223" y="286"/>
                  </a:lnTo>
                  <a:lnTo>
                    <a:pt x="2226" y="304"/>
                  </a:lnTo>
                  <a:lnTo>
                    <a:pt x="2226" y="321"/>
                  </a:lnTo>
                  <a:lnTo>
                    <a:pt x="2230" y="339"/>
                  </a:lnTo>
                  <a:lnTo>
                    <a:pt x="2230" y="396"/>
                  </a:lnTo>
                  <a:lnTo>
                    <a:pt x="2226" y="413"/>
                  </a:lnTo>
                  <a:lnTo>
                    <a:pt x="2223" y="438"/>
                  </a:lnTo>
                  <a:lnTo>
                    <a:pt x="2212" y="463"/>
                  </a:lnTo>
                  <a:lnTo>
                    <a:pt x="2205" y="487"/>
                  </a:lnTo>
                  <a:lnTo>
                    <a:pt x="2194" y="512"/>
                  </a:lnTo>
                  <a:lnTo>
                    <a:pt x="2187" y="537"/>
                  </a:lnTo>
                  <a:lnTo>
                    <a:pt x="2173" y="562"/>
                  </a:lnTo>
                  <a:lnTo>
                    <a:pt x="2159" y="583"/>
                  </a:lnTo>
                  <a:lnTo>
                    <a:pt x="2145" y="604"/>
                  </a:lnTo>
                  <a:lnTo>
                    <a:pt x="2056" y="696"/>
                  </a:lnTo>
                  <a:lnTo>
                    <a:pt x="2060" y="703"/>
                  </a:lnTo>
                  <a:lnTo>
                    <a:pt x="2060" y="710"/>
                  </a:lnTo>
                  <a:lnTo>
                    <a:pt x="2064" y="717"/>
                  </a:lnTo>
                  <a:lnTo>
                    <a:pt x="2067" y="724"/>
                  </a:lnTo>
                  <a:lnTo>
                    <a:pt x="2071" y="731"/>
                  </a:lnTo>
                  <a:lnTo>
                    <a:pt x="2071" y="738"/>
                  </a:lnTo>
                  <a:lnTo>
                    <a:pt x="2074" y="745"/>
                  </a:lnTo>
                  <a:lnTo>
                    <a:pt x="2078" y="752"/>
                  </a:lnTo>
                  <a:lnTo>
                    <a:pt x="2081" y="749"/>
                  </a:lnTo>
                  <a:lnTo>
                    <a:pt x="2081" y="745"/>
                  </a:lnTo>
                  <a:lnTo>
                    <a:pt x="2092" y="745"/>
                  </a:lnTo>
                  <a:lnTo>
                    <a:pt x="2092" y="749"/>
                  </a:lnTo>
                  <a:lnTo>
                    <a:pt x="2095" y="749"/>
                  </a:lnTo>
                  <a:lnTo>
                    <a:pt x="2102" y="752"/>
                  </a:lnTo>
                  <a:lnTo>
                    <a:pt x="2124" y="774"/>
                  </a:lnTo>
                  <a:lnTo>
                    <a:pt x="2127" y="781"/>
                  </a:lnTo>
                  <a:lnTo>
                    <a:pt x="2127" y="784"/>
                  </a:lnTo>
                  <a:lnTo>
                    <a:pt x="2141" y="802"/>
                  </a:lnTo>
                  <a:lnTo>
                    <a:pt x="2155" y="819"/>
                  </a:lnTo>
                  <a:lnTo>
                    <a:pt x="2170" y="834"/>
                  </a:lnTo>
                  <a:lnTo>
                    <a:pt x="2184" y="851"/>
                  </a:lnTo>
                  <a:lnTo>
                    <a:pt x="2194" y="865"/>
                  </a:lnTo>
                  <a:lnTo>
                    <a:pt x="2208" y="883"/>
                  </a:lnTo>
                  <a:lnTo>
                    <a:pt x="2223" y="901"/>
                  </a:lnTo>
                  <a:lnTo>
                    <a:pt x="2233" y="918"/>
                  </a:lnTo>
                  <a:lnTo>
                    <a:pt x="2247" y="932"/>
                  </a:lnTo>
                  <a:lnTo>
                    <a:pt x="2258" y="950"/>
                  </a:lnTo>
                  <a:lnTo>
                    <a:pt x="2268" y="968"/>
                  </a:lnTo>
                  <a:lnTo>
                    <a:pt x="2279" y="985"/>
                  </a:lnTo>
                  <a:lnTo>
                    <a:pt x="2286" y="1003"/>
                  </a:lnTo>
                  <a:lnTo>
                    <a:pt x="2297" y="1021"/>
                  </a:lnTo>
                  <a:lnTo>
                    <a:pt x="2304" y="1042"/>
                  </a:lnTo>
                  <a:lnTo>
                    <a:pt x="2307" y="1060"/>
                  </a:lnTo>
                  <a:lnTo>
                    <a:pt x="2311" y="1070"/>
                  </a:lnTo>
                  <a:lnTo>
                    <a:pt x="2314" y="1081"/>
                  </a:lnTo>
                  <a:lnTo>
                    <a:pt x="2318" y="1091"/>
                  </a:lnTo>
                  <a:lnTo>
                    <a:pt x="2321" y="1102"/>
                  </a:lnTo>
                  <a:lnTo>
                    <a:pt x="2325" y="1113"/>
                  </a:lnTo>
                  <a:lnTo>
                    <a:pt x="2329" y="1123"/>
                  </a:lnTo>
                  <a:lnTo>
                    <a:pt x="2332" y="1134"/>
                  </a:lnTo>
                  <a:lnTo>
                    <a:pt x="2336" y="1144"/>
                  </a:lnTo>
                  <a:lnTo>
                    <a:pt x="2346" y="1144"/>
                  </a:lnTo>
                  <a:lnTo>
                    <a:pt x="2360" y="1148"/>
                  </a:lnTo>
                  <a:lnTo>
                    <a:pt x="2371" y="1155"/>
                  </a:lnTo>
                  <a:lnTo>
                    <a:pt x="2382" y="1158"/>
                  </a:lnTo>
                  <a:lnTo>
                    <a:pt x="2392" y="1166"/>
                  </a:lnTo>
                  <a:lnTo>
                    <a:pt x="2403" y="1173"/>
                  </a:lnTo>
                  <a:lnTo>
                    <a:pt x="2413" y="1180"/>
                  </a:lnTo>
                  <a:lnTo>
                    <a:pt x="2420" y="1190"/>
                  </a:lnTo>
                  <a:lnTo>
                    <a:pt x="2431" y="1197"/>
                  </a:lnTo>
                  <a:lnTo>
                    <a:pt x="2438" y="1208"/>
                  </a:lnTo>
                  <a:lnTo>
                    <a:pt x="2445" y="1218"/>
                  </a:lnTo>
                  <a:lnTo>
                    <a:pt x="2456" y="1229"/>
                  </a:lnTo>
                  <a:lnTo>
                    <a:pt x="2463" y="1240"/>
                  </a:lnTo>
                  <a:lnTo>
                    <a:pt x="2470" y="1250"/>
                  </a:lnTo>
                  <a:lnTo>
                    <a:pt x="2473" y="1261"/>
                  </a:lnTo>
                  <a:lnTo>
                    <a:pt x="2480" y="1271"/>
                  </a:lnTo>
                  <a:lnTo>
                    <a:pt x="2502" y="1324"/>
                  </a:lnTo>
                  <a:lnTo>
                    <a:pt x="2516" y="1381"/>
                  </a:lnTo>
                  <a:lnTo>
                    <a:pt x="2519" y="1437"/>
                  </a:lnTo>
                  <a:lnTo>
                    <a:pt x="2519" y="1498"/>
                  </a:lnTo>
                  <a:lnTo>
                    <a:pt x="2512" y="1558"/>
                  </a:lnTo>
                  <a:lnTo>
                    <a:pt x="2505" y="1618"/>
                  </a:lnTo>
                  <a:lnTo>
                    <a:pt x="2495" y="1678"/>
                  </a:lnTo>
                  <a:lnTo>
                    <a:pt x="2484" y="1734"/>
                  </a:lnTo>
                  <a:lnTo>
                    <a:pt x="2480" y="1759"/>
                  </a:lnTo>
                  <a:lnTo>
                    <a:pt x="2477" y="1787"/>
                  </a:lnTo>
                  <a:lnTo>
                    <a:pt x="2473" y="1815"/>
                  </a:lnTo>
                  <a:lnTo>
                    <a:pt x="2470" y="1844"/>
                  </a:lnTo>
                  <a:lnTo>
                    <a:pt x="2463" y="1875"/>
                  </a:lnTo>
                  <a:lnTo>
                    <a:pt x="2459" y="1900"/>
                  </a:lnTo>
                  <a:lnTo>
                    <a:pt x="2456" y="1928"/>
                  </a:lnTo>
                  <a:lnTo>
                    <a:pt x="2449" y="1957"/>
                  </a:lnTo>
                  <a:lnTo>
                    <a:pt x="2449" y="1967"/>
                  </a:lnTo>
                  <a:lnTo>
                    <a:pt x="2445" y="1974"/>
                  </a:lnTo>
                  <a:lnTo>
                    <a:pt x="2442" y="1978"/>
                  </a:lnTo>
                  <a:lnTo>
                    <a:pt x="2431" y="1981"/>
                  </a:lnTo>
                  <a:lnTo>
                    <a:pt x="1929" y="1981"/>
                  </a:lnTo>
                  <a:lnTo>
                    <a:pt x="1470" y="1978"/>
                  </a:lnTo>
                  <a:lnTo>
                    <a:pt x="809" y="1978"/>
                  </a:lnTo>
                  <a:lnTo>
                    <a:pt x="315" y="1974"/>
                  </a:lnTo>
                  <a:lnTo>
                    <a:pt x="103" y="1974"/>
                  </a:lnTo>
                  <a:lnTo>
                    <a:pt x="95" y="1960"/>
                  </a:lnTo>
                  <a:lnTo>
                    <a:pt x="103" y="1946"/>
                  </a:lnTo>
                  <a:lnTo>
                    <a:pt x="113" y="1932"/>
                  </a:lnTo>
                  <a:lnTo>
                    <a:pt x="120" y="1918"/>
                  </a:lnTo>
                  <a:lnTo>
                    <a:pt x="127" y="1904"/>
                  </a:lnTo>
                  <a:lnTo>
                    <a:pt x="138" y="1890"/>
                  </a:lnTo>
                  <a:lnTo>
                    <a:pt x="145" y="1875"/>
                  </a:lnTo>
                  <a:lnTo>
                    <a:pt x="156" y="1861"/>
                  </a:lnTo>
                  <a:lnTo>
                    <a:pt x="163" y="1851"/>
                  </a:lnTo>
                  <a:lnTo>
                    <a:pt x="170" y="1837"/>
                  </a:lnTo>
                  <a:lnTo>
                    <a:pt x="180" y="1822"/>
                  </a:lnTo>
                  <a:lnTo>
                    <a:pt x="187" y="1808"/>
                  </a:lnTo>
                  <a:lnTo>
                    <a:pt x="198" y="1794"/>
                  </a:lnTo>
                  <a:lnTo>
                    <a:pt x="205" y="1780"/>
                  </a:lnTo>
                  <a:lnTo>
                    <a:pt x="212" y="1769"/>
                  </a:lnTo>
                  <a:lnTo>
                    <a:pt x="223" y="1755"/>
                  </a:lnTo>
                  <a:lnTo>
                    <a:pt x="230" y="1741"/>
                  </a:lnTo>
                  <a:lnTo>
                    <a:pt x="223" y="1709"/>
                  </a:lnTo>
                  <a:lnTo>
                    <a:pt x="216" y="1674"/>
                  </a:lnTo>
                  <a:lnTo>
                    <a:pt x="205" y="1642"/>
                  </a:lnTo>
                  <a:lnTo>
                    <a:pt x="198" y="1607"/>
                  </a:lnTo>
                  <a:lnTo>
                    <a:pt x="187" y="1575"/>
                  </a:lnTo>
                  <a:lnTo>
                    <a:pt x="180" y="1543"/>
                  </a:lnTo>
                  <a:lnTo>
                    <a:pt x="173" y="1508"/>
                  </a:lnTo>
                  <a:lnTo>
                    <a:pt x="166" y="1476"/>
                  </a:lnTo>
                  <a:lnTo>
                    <a:pt x="187" y="1455"/>
                  </a:lnTo>
                  <a:lnTo>
                    <a:pt x="191" y="1448"/>
                  </a:lnTo>
                  <a:lnTo>
                    <a:pt x="219" y="1420"/>
                  </a:lnTo>
                  <a:lnTo>
                    <a:pt x="223" y="1413"/>
                  </a:lnTo>
                  <a:lnTo>
                    <a:pt x="230" y="1409"/>
                  </a:lnTo>
                  <a:lnTo>
                    <a:pt x="251" y="1388"/>
                  </a:lnTo>
                  <a:lnTo>
                    <a:pt x="258" y="1384"/>
                  </a:lnTo>
                  <a:lnTo>
                    <a:pt x="265" y="1377"/>
                  </a:lnTo>
                  <a:lnTo>
                    <a:pt x="276" y="1374"/>
                  </a:lnTo>
                  <a:lnTo>
                    <a:pt x="272" y="1370"/>
                  </a:lnTo>
                  <a:lnTo>
                    <a:pt x="272" y="1367"/>
                  </a:lnTo>
                  <a:lnTo>
                    <a:pt x="265" y="1360"/>
                  </a:lnTo>
                  <a:lnTo>
                    <a:pt x="258" y="1360"/>
                  </a:lnTo>
                  <a:lnTo>
                    <a:pt x="247" y="1356"/>
                  </a:lnTo>
                  <a:lnTo>
                    <a:pt x="226" y="1356"/>
                  </a:lnTo>
                  <a:lnTo>
                    <a:pt x="219" y="1353"/>
                  </a:lnTo>
                  <a:lnTo>
                    <a:pt x="198" y="1353"/>
                  </a:lnTo>
                  <a:lnTo>
                    <a:pt x="187" y="1349"/>
                  </a:lnTo>
                  <a:lnTo>
                    <a:pt x="148" y="1349"/>
                  </a:lnTo>
                  <a:lnTo>
                    <a:pt x="138" y="1346"/>
                  </a:lnTo>
                  <a:lnTo>
                    <a:pt x="103" y="1346"/>
                  </a:lnTo>
                  <a:lnTo>
                    <a:pt x="99" y="1342"/>
                  </a:lnTo>
                  <a:lnTo>
                    <a:pt x="99" y="1339"/>
                  </a:lnTo>
                  <a:lnTo>
                    <a:pt x="92" y="1332"/>
                  </a:lnTo>
                  <a:lnTo>
                    <a:pt x="92" y="1328"/>
                  </a:lnTo>
                  <a:lnTo>
                    <a:pt x="85" y="1296"/>
                  </a:lnTo>
                  <a:lnTo>
                    <a:pt x="81" y="1268"/>
                  </a:lnTo>
                  <a:lnTo>
                    <a:pt x="74" y="1236"/>
                  </a:lnTo>
                  <a:lnTo>
                    <a:pt x="67" y="1204"/>
                  </a:lnTo>
                  <a:lnTo>
                    <a:pt x="64" y="1176"/>
                  </a:lnTo>
                  <a:lnTo>
                    <a:pt x="57" y="1144"/>
                  </a:lnTo>
                  <a:lnTo>
                    <a:pt x="46" y="1116"/>
                  </a:lnTo>
                  <a:lnTo>
                    <a:pt x="39" y="1088"/>
                  </a:lnTo>
                  <a:lnTo>
                    <a:pt x="35" y="1060"/>
                  </a:lnTo>
                  <a:lnTo>
                    <a:pt x="28" y="1035"/>
                  </a:lnTo>
                  <a:lnTo>
                    <a:pt x="25" y="1010"/>
                  </a:lnTo>
                  <a:lnTo>
                    <a:pt x="18" y="985"/>
                  </a:lnTo>
                  <a:lnTo>
                    <a:pt x="14" y="961"/>
                  </a:lnTo>
                  <a:lnTo>
                    <a:pt x="7" y="939"/>
                  </a:lnTo>
                  <a:lnTo>
                    <a:pt x="4" y="911"/>
                  </a:lnTo>
                  <a:lnTo>
                    <a:pt x="0" y="887"/>
                  </a:lnTo>
                  <a:lnTo>
                    <a:pt x="4" y="872"/>
                  </a:lnTo>
                  <a:lnTo>
                    <a:pt x="11" y="862"/>
                  </a:lnTo>
                  <a:lnTo>
                    <a:pt x="18" y="851"/>
                  </a:lnTo>
                  <a:lnTo>
                    <a:pt x="53" y="816"/>
                  </a:lnTo>
                  <a:lnTo>
                    <a:pt x="60" y="805"/>
                  </a:lnTo>
                  <a:lnTo>
                    <a:pt x="71" y="791"/>
                  </a:lnTo>
                  <a:lnTo>
                    <a:pt x="81" y="777"/>
                  </a:lnTo>
                  <a:lnTo>
                    <a:pt x="92" y="766"/>
                  </a:lnTo>
                  <a:lnTo>
                    <a:pt x="103" y="752"/>
                  </a:lnTo>
                  <a:lnTo>
                    <a:pt x="113" y="742"/>
                  </a:lnTo>
                  <a:lnTo>
                    <a:pt x="124" y="728"/>
                  </a:lnTo>
                  <a:lnTo>
                    <a:pt x="138" y="717"/>
                  </a:lnTo>
                  <a:lnTo>
                    <a:pt x="194" y="660"/>
                  </a:lnTo>
                  <a:lnTo>
                    <a:pt x="209" y="650"/>
                  </a:lnTo>
                  <a:lnTo>
                    <a:pt x="219" y="639"/>
                  </a:lnTo>
                  <a:lnTo>
                    <a:pt x="233" y="629"/>
                  </a:lnTo>
                  <a:lnTo>
                    <a:pt x="244" y="622"/>
                  </a:lnTo>
                  <a:lnTo>
                    <a:pt x="258" y="611"/>
                  </a:lnTo>
                  <a:lnTo>
                    <a:pt x="269" y="600"/>
                  </a:lnTo>
                  <a:lnTo>
                    <a:pt x="283" y="590"/>
                  </a:lnTo>
                  <a:lnTo>
                    <a:pt x="297" y="583"/>
                  </a:lnTo>
                  <a:lnTo>
                    <a:pt x="307" y="572"/>
                  </a:lnTo>
                  <a:lnTo>
                    <a:pt x="322" y="562"/>
                  </a:lnTo>
                  <a:lnTo>
                    <a:pt x="336" y="555"/>
                  </a:lnTo>
                  <a:lnTo>
                    <a:pt x="346" y="544"/>
                  </a:lnTo>
                  <a:lnTo>
                    <a:pt x="360" y="537"/>
                  </a:lnTo>
                  <a:lnTo>
                    <a:pt x="375" y="526"/>
                  </a:lnTo>
                  <a:lnTo>
                    <a:pt x="389" y="519"/>
                  </a:lnTo>
                  <a:lnTo>
                    <a:pt x="403" y="512"/>
                  </a:lnTo>
                  <a:lnTo>
                    <a:pt x="417" y="502"/>
                  </a:lnTo>
                  <a:lnTo>
                    <a:pt x="428" y="495"/>
                  </a:lnTo>
                  <a:lnTo>
                    <a:pt x="442" y="487"/>
                  </a:lnTo>
                  <a:lnTo>
                    <a:pt x="456" y="480"/>
                  </a:lnTo>
                  <a:lnTo>
                    <a:pt x="463" y="477"/>
                  </a:lnTo>
                  <a:lnTo>
                    <a:pt x="470" y="473"/>
                  </a:lnTo>
                  <a:lnTo>
                    <a:pt x="474" y="473"/>
                  </a:lnTo>
                  <a:lnTo>
                    <a:pt x="481" y="470"/>
                  </a:lnTo>
                  <a:lnTo>
                    <a:pt x="491" y="459"/>
                  </a:lnTo>
                  <a:lnTo>
                    <a:pt x="498" y="456"/>
                  </a:lnTo>
                  <a:lnTo>
                    <a:pt x="505" y="452"/>
                  </a:lnTo>
                  <a:lnTo>
                    <a:pt x="509" y="449"/>
                  </a:lnTo>
                  <a:lnTo>
                    <a:pt x="516" y="445"/>
                  </a:lnTo>
                  <a:lnTo>
                    <a:pt x="527" y="434"/>
                  </a:lnTo>
                  <a:lnTo>
                    <a:pt x="534" y="431"/>
                  </a:lnTo>
                  <a:lnTo>
                    <a:pt x="541" y="427"/>
                  </a:lnTo>
                  <a:lnTo>
                    <a:pt x="548" y="424"/>
                  </a:lnTo>
                  <a:lnTo>
                    <a:pt x="551" y="420"/>
                  </a:lnTo>
                  <a:lnTo>
                    <a:pt x="562" y="417"/>
                  </a:lnTo>
                  <a:lnTo>
                    <a:pt x="572" y="413"/>
                  </a:lnTo>
                  <a:lnTo>
                    <a:pt x="580" y="406"/>
                  </a:lnTo>
                  <a:lnTo>
                    <a:pt x="590" y="403"/>
                  </a:lnTo>
                  <a:lnTo>
                    <a:pt x="597" y="396"/>
                  </a:lnTo>
                  <a:lnTo>
                    <a:pt x="608" y="389"/>
                  </a:lnTo>
                  <a:lnTo>
                    <a:pt x="618" y="381"/>
                  </a:lnTo>
                  <a:lnTo>
                    <a:pt x="625" y="374"/>
                  </a:lnTo>
                  <a:lnTo>
                    <a:pt x="636" y="371"/>
                  </a:lnTo>
                  <a:lnTo>
                    <a:pt x="643" y="364"/>
                  </a:lnTo>
                  <a:lnTo>
                    <a:pt x="654" y="360"/>
                  </a:lnTo>
                  <a:lnTo>
                    <a:pt x="664" y="357"/>
                  </a:lnTo>
                  <a:lnTo>
                    <a:pt x="671" y="353"/>
                  </a:lnTo>
                  <a:lnTo>
                    <a:pt x="682" y="350"/>
                  </a:lnTo>
                  <a:lnTo>
                    <a:pt x="693" y="346"/>
                  </a:lnTo>
                  <a:lnTo>
                    <a:pt x="703" y="346"/>
                  </a:lnTo>
                  <a:lnTo>
                    <a:pt x="714" y="343"/>
                  </a:lnTo>
                  <a:lnTo>
                    <a:pt x="721" y="343"/>
                  </a:lnTo>
                  <a:lnTo>
                    <a:pt x="728" y="339"/>
                  </a:lnTo>
                  <a:lnTo>
                    <a:pt x="739" y="339"/>
                  </a:lnTo>
                  <a:lnTo>
                    <a:pt x="746" y="336"/>
                  </a:lnTo>
                  <a:lnTo>
                    <a:pt x="756" y="336"/>
                  </a:lnTo>
                  <a:lnTo>
                    <a:pt x="763" y="332"/>
                  </a:lnTo>
                  <a:lnTo>
                    <a:pt x="770" y="329"/>
                  </a:lnTo>
                  <a:lnTo>
                    <a:pt x="777" y="325"/>
                  </a:lnTo>
                  <a:lnTo>
                    <a:pt x="795" y="325"/>
                  </a:lnTo>
                  <a:lnTo>
                    <a:pt x="806" y="321"/>
                  </a:lnTo>
                  <a:lnTo>
                    <a:pt x="813" y="321"/>
                  </a:lnTo>
                  <a:lnTo>
                    <a:pt x="823" y="318"/>
                  </a:lnTo>
                  <a:lnTo>
                    <a:pt x="841" y="318"/>
                  </a:lnTo>
                  <a:lnTo>
                    <a:pt x="848" y="314"/>
                  </a:lnTo>
                  <a:lnTo>
                    <a:pt x="859" y="314"/>
                  </a:lnTo>
                  <a:lnTo>
                    <a:pt x="866" y="311"/>
                  </a:lnTo>
                  <a:lnTo>
                    <a:pt x="876" y="311"/>
                  </a:lnTo>
                  <a:lnTo>
                    <a:pt x="883" y="307"/>
                  </a:lnTo>
                  <a:lnTo>
                    <a:pt x="894" y="307"/>
                  </a:lnTo>
                  <a:lnTo>
                    <a:pt x="901" y="304"/>
                  </a:lnTo>
                  <a:lnTo>
                    <a:pt x="908" y="304"/>
                  </a:lnTo>
                  <a:lnTo>
                    <a:pt x="919" y="300"/>
                  </a:lnTo>
                  <a:lnTo>
                    <a:pt x="929" y="300"/>
                  </a:lnTo>
                  <a:lnTo>
                    <a:pt x="940" y="297"/>
                  </a:lnTo>
                  <a:lnTo>
                    <a:pt x="961" y="297"/>
                  </a:lnTo>
                  <a:lnTo>
                    <a:pt x="972" y="293"/>
                  </a:lnTo>
                  <a:lnTo>
                    <a:pt x="982" y="293"/>
                  </a:lnTo>
                  <a:lnTo>
                    <a:pt x="993" y="290"/>
                  </a:lnTo>
                  <a:lnTo>
                    <a:pt x="1004" y="290"/>
                  </a:lnTo>
                  <a:lnTo>
                    <a:pt x="1014" y="286"/>
                  </a:lnTo>
                  <a:lnTo>
                    <a:pt x="1035" y="286"/>
                  </a:lnTo>
                  <a:lnTo>
                    <a:pt x="1046" y="283"/>
                  </a:lnTo>
                  <a:lnTo>
                    <a:pt x="1078" y="283"/>
                  </a:lnTo>
                  <a:lnTo>
                    <a:pt x="1095" y="304"/>
                  </a:lnTo>
                  <a:lnTo>
                    <a:pt x="1110" y="325"/>
                  </a:lnTo>
                  <a:lnTo>
                    <a:pt x="1120" y="350"/>
                  </a:lnTo>
                  <a:lnTo>
                    <a:pt x="1127" y="374"/>
                  </a:lnTo>
                  <a:lnTo>
                    <a:pt x="1131" y="403"/>
                  </a:lnTo>
                  <a:lnTo>
                    <a:pt x="1134" y="431"/>
                  </a:lnTo>
                  <a:lnTo>
                    <a:pt x="1138" y="456"/>
                  </a:lnTo>
                  <a:lnTo>
                    <a:pt x="1145" y="480"/>
                  </a:lnTo>
                  <a:lnTo>
                    <a:pt x="1152" y="540"/>
                  </a:lnTo>
                  <a:lnTo>
                    <a:pt x="1155" y="604"/>
                  </a:lnTo>
                  <a:lnTo>
                    <a:pt x="1163" y="664"/>
                  </a:lnTo>
                  <a:lnTo>
                    <a:pt x="1166" y="728"/>
                  </a:lnTo>
                  <a:lnTo>
                    <a:pt x="1170" y="788"/>
                  </a:lnTo>
                  <a:lnTo>
                    <a:pt x="1170" y="848"/>
                  </a:lnTo>
                  <a:lnTo>
                    <a:pt x="1166" y="911"/>
                  </a:lnTo>
                  <a:lnTo>
                    <a:pt x="1155" y="971"/>
                  </a:lnTo>
                  <a:lnTo>
                    <a:pt x="1152" y="982"/>
                  </a:lnTo>
                  <a:lnTo>
                    <a:pt x="1141" y="996"/>
                  </a:lnTo>
                  <a:lnTo>
                    <a:pt x="1134" y="1010"/>
                  </a:lnTo>
                  <a:lnTo>
                    <a:pt x="1124" y="1021"/>
                  </a:lnTo>
                  <a:lnTo>
                    <a:pt x="1113" y="1035"/>
                  </a:lnTo>
                  <a:lnTo>
                    <a:pt x="1081" y="1067"/>
                  </a:lnTo>
                  <a:lnTo>
                    <a:pt x="1134" y="1067"/>
                  </a:lnTo>
                  <a:lnTo>
                    <a:pt x="1145" y="1070"/>
                  </a:lnTo>
                  <a:lnTo>
                    <a:pt x="1163" y="1070"/>
                  </a:lnTo>
                  <a:lnTo>
                    <a:pt x="1166" y="1077"/>
                  </a:lnTo>
                  <a:lnTo>
                    <a:pt x="1166" y="1088"/>
                  </a:lnTo>
                  <a:lnTo>
                    <a:pt x="1760" y="1088"/>
                  </a:lnTo>
                  <a:lnTo>
                    <a:pt x="1763" y="1077"/>
                  </a:lnTo>
                  <a:lnTo>
                    <a:pt x="1770" y="1063"/>
                  </a:lnTo>
                  <a:lnTo>
                    <a:pt x="1777" y="1053"/>
                  </a:lnTo>
                  <a:lnTo>
                    <a:pt x="1781" y="1038"/>
                  </a:lnTo>
                  <a:lnTo>
                    <a:pt x="1784" y="1028"/>
                  </a:lnTo>
                  <a:lnTo>
                    <a:pt x="1791" y="1014"/>
                  </a:lnTo>
                  <a:lnTo>
                    <a:pt x="1791" y="985"/>
                  </a:lnTo>
                  <a:lnTo>
                    <a:pt x="1795" y="978"/>
                  </a:lnTo>
                  <a:lnTo>
                    <a:pt x="1799" y="968"/>
                  </a:lnTo>
                  <a:lnTo>
                    <a:pt x="1799" y="957"/>
                  </a:lnTo>
                  <a:lnTo>
                    <a:pt x="1806" y="950"/>
                  </a:lnTo>
                  <a:lnTo>
                    <a:pt x="1809" y="939"/>
                  </a:lnTo>
                  <a:lnTo>
                    <a:pt x="1813" y="932"/>
                  </a:lnTo>
                  <a:lnTo>
                    <a:pt x="1816" y="922"/>
                  </a:lnTo>
                  <a:lnTo>
                    <a:pt x="1820" y="911"/>
                  </a:lnTo>
                  <a:lnTo>
                    <a:pt x="1816" y="897"/>
                  </a:lnTo>
                  <a:lnTo>
                    <a:pt x="1813" y="883"/>
                  </a:lnTo>
                  <a:lnTo>
                    <a:pt x="1806" y="865"/>
                  </a:lnTo>
                  <a:lnTo>
                    <a:pt x="1802" y="851"/>
                  </a:lnTo>
                  <a:lnTo>
                    <a:pt x="1809" y="848"/>
                  </a:lnTo>
                  <a:lnTo>
                    <a:pt x="1820" y="837"/>
                  </a:lnTo>
                  <a:lnTo>
                    <a:pt x="1827" y="834"/>
                  </a:lnTo>
                  <a:lnTo>
                    <a:pt x="1834" y="830"/>
                  </a:lnTo>
                  <a:lnTo>
                    <a:pt x="1837" y="826"/>
                  </a:lnTo>
                  <a:lnTo>
                    <a:pt x="1844" y="823"/>
                  </a:lnTo>
                  <a:lnTo>
                    <a:pt x="1852" y="819"/>
                  </a:lnTo>
                  <a:lnTo>
                    <a:pt x="1859" y="816"/>
                  </a:lnTo>
                  <a:lnTo>
                    <a:pt x="1862" y="812"/>
                  </a:lnTo>
                  <a:lnTo>
                    <a:pt x="1869" y="809"/>
                  </a:lnTo>
                  <a:lnTo>
                    <a:pt x="1876" y="805"/>
                  </a:lnTo>
                  <a:lnTo>
                    <a:pt x="1883" y="802"/>
                  </a:lnTo>
                  <a:lnTo>
                    <a:pt x="1890" y="798"/>
                  </a:lnTo>
                  <a:lnTo>
                    <a:pt x="1897" y="795"/>
                  </a:lnTo>
                  <a:lnTo>
                    <a:pt x="1901" y="791"/>
                  </a:lnTo>
                  <a:lnTo>
                    <a:pt x="1901" y="784"/>
                  </a:lnTo>
                  <a:lnTo>
                    <a:pt x="1897" y="781"/>
                  </a:lnTo>
                  <a:lnTo>
                    <a:pt x="1897" y="774"/>
                  </a:lnTo>
                  <a:lnTo>
                    <a:pt x="1890" y="766"/>
                  </a:lnTo>
                  <a:lnTo>
                    <a:pt x="1869" y="766"/>
                  </a:lnTo>
                  <a:lnTo>
                    <a:pt x="1855" y="763"/>
                  </a:lnTo>
                  <a:lnTo>
                    <a:pt x="1841" y="759"/>
                  </a:lnTo>
                  <a:lnTo>
                    <a:pt x="1827" y="752"/>
                  </a:lnTo>
                  <a:lnTo>
                    <a:pt x="1816" y="745"/>
                  </a:lnTo>
                  <a:lnTo>
                    <a:pt x="1802" y="742"/>
                  </a:lnTo>
                  <a:lnTo>
                    <a:pt x="1791" y="731"/>
                  </a:lnTo>
                  <a:lnTo>
                    <a:pt x="1777" y="724"/>
                  </a:lnTo>
                  <a:lnTo>
                    <a:pt x="1756" y="703"/>
                  </a:lnTo>
                  <a:lnTo>
                    <a:pt x="1749" y="692"/>
                  </a:lnTo>
                  <a:lnTo>
                    <a:pt x="1738" y="682"/>
                  </a:lnTo>
                  <a:lnTo>
                    <a:pt x="1731" y="671"/>
                  </a:lnTo>
                  <a:lnTo>
                    <a:pt x="1724" y="657"/>
                  </a:lnTo>
                  <a:lnTo>
                    <a:pt x="1717" y="646"/>
                  </a:lnTo>
                  <a:lnTo>
                    <a:pt x="1714" y="632"/>
                  </a:lnTo>
                  <a:lnTo>
                    <a:pt x="1710" y="625"/>
                  </a:lnTo>
                  <a:lnTo>
                    <a:pt x="1707" y="618"/>
                  </a:lnTo>
                  <a:lnTo>
                    <a:pt x="1703" y="611"/>
                  </a:lnTo>
                  <a:lnTo>
                    <a:pt x="1696" y="608"/>
                  </a:lnTo>
                  <a:lnTo>
                    <a:pt x="1693" y="604"/>
                  </a:lnTo>
                  <a:lnTo>
                    <a:pt x="1685" y="604"/>
                  </a:lnTo>
                  <a:lnTo>
                    <a:pt x="1678" y="600"/>
                  </a:lnTo>
                  <a:lnTo>
                    <a:pt x="1661" y="600"/>
                  </a:lnTo>
                  <a:lnTo>
                    <a:pt x="1654" y="597"/>
                  </a:lnTo>
                  <a:lnTo>
                    <a:pt x="1632" y="597"/>
                  </a:lnTo>
                  <a:lnTo>
                    <a:pt x="1625" y="593"/>
                  </a:lnTo>
                  <a:lnTo>
                    <a:pt x="1618" y="593"/>
                  </a:lnTo>
                  <a:lnTo>
                    <a:pt x="1611" y="590"/>
                  </a:lnTo>
                  <a:lnTo>
                    <a:pt x="1604" y="590"/>
                  </a:lnTo>
                  <a:lnTo>
                    <a:pt x="1604" y="586"/>
                  </a:lnTo>
                  <a:lnTo>
                    <a:pt x="1601" y="586"/>
                  </a:lnTo>
                  <a:lnTo>
                    <a:pt x="1601" y="583"/>
                  </a:lnTo>
                  <a:lnTo>
                    <a:pt x="1597" y="583"/>
                  </a:lnTo>
                  <a:lnTo>
                    <a:pt x="1594" y="579"/>
                  </a:lnTo>
                  <a:lnTo>
                    <a:pt x="1594" y="576"/>
                  </a:lnTo>
                  <a:lnTo>
                    <a:pt x="1597" y="555"/>
                  </a:lnTo>
                  <a:lnTo>
                    <a:pt x="1604" y="533"/>
                  </a:lnTo>
                  <a:lnTo>
                    <a:pt x="1611" y="512"/>
                  </a:lnTo>
                  <a:lnTo>
                    <a:pt x="1622" y="491"/>
                  </a:lnTo>
                  <a:lnTo>
                    <a:pt x="1636" y="473"/>
                  </a:lnTo>
                  <a:lnTo>
                    <a:pt x="1647" y="456"/>
                  </a:lnTo>
                  <a:lnTo>
                    <a:pt x="1661" y="434"/>
                  </a:lnTo>
                  <a:lnTo>
                    <a:pt x="1678" y="417"/>
                  </a:lnTo>
                  <a:lnTo>
                    <a:pt x="1675" y="406"/>
                  </a:lnTo>
                  <a:lnTo>
                    <a:pt x="1675" y="396"/>
                  </a:lnTo>
                  <a:lnTo>
                    <a:pt x="1678" y="381"/>
                  </a:lnTo>
                  <a:lnTo>
                    <a:pt x="1682" y="371"/>
                  </a:lnTo>
                  <a:lnTo>
                    <a:pt x="1682" y="360"/>
                  </a:lnTo>
                  <a:lnTo>
                    <a:pt x="1678" y="350"/>
                  </a:lnTo>
                  <a:lnTo>
                    <a:pt x="1671" y="343"/>
                  </a:lnTo>
                  <a:lnTo>
                    <a:pt x="1657" y="339"/>
                  </a:lnTo>
                  <a:lnTo>
                    <a:pt x="1636" y="314"/>
                  </a:lnTo>
                  <a:lnTo>
                    <a:pt x="1618" y="290"/>
                  </a:lnTo>
                  <a:lnTo>
                    <a:pt x="1604" y="265"/>
                  </a:lnTo>
                  <a:lnTo>
                    <a:pt x="1594" y="237"/>
                  </a:lnTo>
                  <a:lnTo>
                    <a:pt x="1587" y="205"/>
                  </a:lnTo>
                  <a:lnTo>
                    <a:pt x="1583" y="177"/>
                  </a:lnTo>
                  <a:lnTo>
                    <a:pt x="1587" y="145"/>
                  </a:lnTo>
                  <a:lnTo>
                    <a:pt x="1590" y="117"/>
                  </a:lnTo>
                  <a:lnTo>
                    <a:pt x="1594" y="106"/>
                  </a:lnTo>
                  <a:lnTo>
                    <a:pt x="1601" y="95"/>
                  </a:lnTo>
                  <a:lnTo>
                    <a:pt x="1604" y="85"/>
                  </a:lnTo>
                  <a:lnTo>
                    <a:pt x="1611" y="78"/>
                  </a:lnTo>
                  <a:lnTo>
                    <a:pt x="1618" y="67"/>
                  </a:lnTo>
                  <a:lnTo>
                    <a:pt x="1622" y="60"/>
                  </a:lnTo>
                  <a:lnTo>
                    <a:pt x="1632" y="53"/>
                  </a:lnTo>
                  <a:lnTo>
                    <a:pt x="1647" y="39"/>
                  </a:lnTo>
                  <a:lnTo>
                    <a:pt x="1657" y="32"/>
                  </a:lnTo>
                  <a:lnTo>
                    <a:pt x="1664" y="25"/>
                  </a:lnTo>
                  <a:lnTo>
                    <a:pt x="1675" y="21"/>
                  </a:lnTo>
                  <a:lnTo>
                    <a:pt x="1685" y="18"/>
                  </a:lnTo>
                  <a:lnTo>
                    <a:pt x="1696" y="14"/>
                  </a:lnTo>
                  <a:lnTo>
                    <a:pt x="1707" y="11"/>
                  </a:lnTo>
                  <a:lnTo>
                    <a:pt x="1714" y="7"/>
                  </a:lnTo>
                  <a:lnTo>
                    <a:pt x="1728" y="7"/>
                  </a:lnTo>
                  <a:lnTo>
                    <a:pt x="1738" y="4"/>
                  </a:lnTo>
                  <a:lnTo>
                    <a:pt x="1763" y="4"/>
                  </a:lnTo>
                  <a:lnTo>
                    <a:pt x="1777" y="0"/>
                  </a:lnTo>
                  <a:lnTo>
                    <a:pt x="1802" y="0"/>
                  </a:lnTo>
                  <a:lnTo>
                    <a:pt x="1816" y="4"/>
                  </a:lnTo>
                  <a:lnTo>
                    <a:pt x="1830" y="7"/>
                  </a:lnTo>
                  <a:lnTo>
                    <a:pt x="1841" y="7"/>
                  </a:lnTo>
                  <a:lnTo>
                    <a:pt x="1852" y="11"/>
                  </a:lnTo>
                  <a:lnTo>
                    <a:pt x="1862" y="18"/>
                  </a:lnTo>
                  <a:lnTo>
                    <a:pt x="1873" y="25"/>
                  </a:lnTo>
                  <a:lnTo>
                    <a:pt x="1883" y="32"/>
                  </a:lnTo>
                  <a:lnTo>
                    <a:pt x="1894" y="42"/>
                  </a:lnTo>
                  <a:lnTo>
                    <a:pt x="1901" y="53"/>
                  </a:lnTo>
                  <a:lnTo>
                    <a:pt x="1908" y="60"/>
                  </a:lnTo>
                  <a:lnTo>
                    <a:pt x="1908" y="64"/>
                  </a:lnTo>
                  <a:lnTo>
                    <a:pt x="1919" y="74"/>
                  </a:lnTo>
                  <a:lnTo>
                    <a:pt x="1922" y="81"/>
                  </a:lnTo>
                  <a:lnTo>
                    <a:pt x="1922"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Freeform 14"/>
            <p:cNvSpPr>
              <a:spLocks/>
            </p:cNvSpPr>
            <p:nvPr/>
          </p:nvSpPr>
          <p:spPr bwMode="auto">
            <a:xfrm>
              <a:off x="4857" y="1970"/>
              <a:ext cx="212" cy="74"/>
            </a:xfrm>
            <a:custGeom>
              <a:avLst/>
              <a:gdLst>
                <a:gd name="T0" fmla="*/ 212 w 212"/>
                <a:gd name="T1" fmla="*/ 71 h 74"/>
                <a:gd name="T2" fmla="*/ 212 w 212"/>
                <a:gd name="T3" fmla="*/ 67 h 74"/>
                <a:gd name="T4" fmla="*/ 198 w 212"/>
                <a:gd name="T5" fmla="*/ 64 h 74"/>
                <a:gd name="T6" fmla="*/ 187 w 212"/>
                <a:gd name="T7" fmla="*/ 57 h 74"/>
                <a:gd name="T8" fmla="*/ 173 w 212"/>
                <a:gd name="T9" fmla="*/ 50 h 74"/>
                <a:gd name="T10" fmla="*/ 163 w 212"/>
                <a:gd name="T11" fmla="*/ 43 h 74"/>
                <a:gd name="T12" fmla="*/ 149 w 212"/>
                <a:gd name="T13" fmla="*/ 39 h 74"/>
                <a:gd name="T14" fmla="*/ 138 w 212"/>
                <a:gd name="T15" fmla="*/ 32 h 74"/>
                <a:gd name="T16" fmla="*/ 124 w 212"/>
                <a:gd name="T17" fmla="*/ 29 h 74"/>
                <a:gd name="T18" fmla="*/ 110 w 212"/>
                <a:gd name="T19" fmla="*/ 21 h 74"/>
                <a:gd name="T20" fmla="*/ 99 w 212"/>
                <a:gd name="T21" fmla="*/ 18 h 74"/>
                <a:gd name="T22" fmla="*/ 85 w 212"/>
                <a:gd name="T23" fmla="*/ 11 h 74"/>
                <a:gd name="T24" fmla="*/ 71 w 212"/>
                <a:gd name="T25" fmla="*/ 7 h 74"/>
                <a:gd name="T26" fmla="*/ 57 w 212"/>
                <a:gd name="T27" fmla="*/ 4 h 74"/>
                <a:gd name="T28" fmla="*/ 46 w 212"/>
                <a:gd name="T29" fmla="*/ 4 h 74"/>
                <a:gd name="T30" fmla="*/ 32 w 212"/>
                <a:gd name="T31" fmla="*/ 0 h 74"/>
                <a:gd name="T32" fmla="*/ 0 w 212"/>
                <a:gd name="T33" fmla="*/ 0 h 74"/>
                <a:gd name="T34" fmla="*/ 0 w 212"/>
                <a:gd name="T35" fmla="*/ 7 h 74"/>
                <a:gd name="T36" fmla="*/ 32 w 212"/>
                <a:gd name="T37" fmla="*/ 7 h 74"/>
                <a:gd name="T38" fmla="*/ 43 w 212"/>
                <a:gd name="T39" fmla="*/ 11 h 74"/>
                <a:gd name="T40" fmla="*/ 57 w 212"/>
                <a:gd name="T41" fmla="*/ 11 h 74"/>
                <a:gd name="T42" fmla="*/ 71 w 212"/>
                <a:gd name="T43" fmla="*/ 14 h 74"/>
                <a:gd name="T44" fmla="*/ 85 w 212"/>
                <a:gd name="T45" fmla="*/ 21 h 74"/>
                <a:gd name="T46" fmla="*/ 96 w 212"/>
                <a:gd name="T47" fmla="*/ 25 h 74"/>
                <a:gd name="T48" fmla="*/ 110 w 212"/>
                <a:gd name="T49" fmla="*/ 29 h 74"/>
                <a:gd name="T50" fmla="*/ 120 w 212"/>
                <a:gd name="T51" fmla="*/ 36 h 74"/>
                <a:gd name="T52" fmla="*/ 134 w 212"/>
                <a:gd name="T53" fmla="*/ 39 h 74"/>
                <a:gd name="T54" fmla="*/ 149 w 212"/>
                <a:gd name="T55" fmla="*/ 46 h 74"/>
                <a:gd name="T56" fmla="*/ 159 w 212"/>
                <a:gd name="T57" fmla="*/ 50 h 74"/>
                <a:gd name="T58" fmla="*/ 170 w 212"/>
                <a:gd name="T59" fmla="*/ 57 h 74"/>
                <a:gd name="T60" fmla="*/ 184 w 212"/>
                <a:gd name="T61" fmla="*/ 64 h 74"/>
                <a:gd name="T62" fmla="*/ 195 w 212"/>
                <a:gd name="T63" fmla="*/ 71 h 74"/>
                <a:gd name="T64" fmla="*/ 209 w 212"/>
                <a:gd name="T65" fmla="*/ 74 h 74"/>
                <a:gd name="T66" fmla="*/ 212 w 212"/>
                <a:gd name="T67" fmla="*/ 71 h 74"/>
                <a:gd name="T68" fmla="*/ 212 w 212"/>
                <a:gd name="T69" fmla="*/ 67 h 74"/>
                <a:gd name="T70" fmla="*/ 212 w 212"/>
                <a:gd name="T71" fmla="*/ 71 h 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2" h="74">
                  <a:moveTo>
                    <a:pt x="212" y="71"/>
                  </a:moveTo>
                  <a:lnTo>
                    <a:pt x="212" y="67"/>
                  </a:lnTo>
                  <a:lnTo>
                    <a:pt x="198" y="64"/>
                  </a:lnTo>
                  <a:lnTo>
                    <a:pt x="187" y="57"/>
                  </a:lnTo>
                  <a:lnTo>
                    <a:pt x="173" y="50"/>
                  </a:lnTo>
                  <a:lnTo>
                    <a:pt x="163" y="43"/>
                  </a:lnTo>
                  <a:lnTo>
                    <a:pt x="149" y="39"/>
                  </a:lnTo>
                  <a:lnTo>
                    <a:pt x="138" y="32"/>
                  </a:lnTo>
                  <a:lnTo>
                    <a:pt x="124" y="29"/>
                  </a:lnTo>
                  <a:lnTo>
                    <a:pt x="110" y="21"/>
                  </a:lnTo>
                  <a:lnTo>
                    <a:pt x="99" y="18"/>
                  </a:lnTo>
                  <a:lnTo>
                    <a:pt x="85" y="11"/>
                  </a:lnTo>
                  <a:lnTo>
                    <a:pt x="71" y="7"/>
                  </a:lnTo>
                  <a:lnTo>
                    <a:pt x="57" y="4"/>
                  </a:lnTo>
                  <a:lnTo>
                    <a:pt x="46" y="4"/>
                  </a:lnTo>
                  <a:lnTo>
                    <a:pt x="32" y="0"/>
                  </a:lnTo>
                  <a:lnTo>
                    <a:pt x="0" y="0"/>
                  </a:lnTo>
                  <a:lnTo>
                    <a:pt x="0" y="7"/>
                  </a:lnTo>
                  <a:lnTo>
                    <a:pt x="32" y="7"/>
                  </a:lnTo>
                  <a:lnTo>
                    <a:pt x="43" y="11"/>
                  </a:lnTo>
                  <a:lnTo>
                    <a:pt x="57" y="11"/>
                  </a:lnTo>
                  <a:lnTo>
                    <a:pt x="71" y="14"/>
                  </a:lnTo>
                  <a:lnTo>
                    <a:pt x="85" y="21"/>
                  </a:lnTo>
                  <a:lnTo>
                    <a:pt x="96" y="25"/>
                  </a:lnTo>
                  <a:lnTo>
                    <a:pt x="110" y="29"/>
                  </a:lnTo>
                  <a:lnTo>
                    <a:pt x="120" y="36"/>
                  </a:lnTo>
                  <a:lnTo>
                    <a:pt x="134" y="39"/>
                  </a:lnTo>
                  <a:lnTo>
                    <a:pt x="149" y="46"/>
                  </a:lnTo>
                  <a:lnTo>
                    <a:pt x="159" y="50"/>
                  </a:lnTo>
                  <a:lnTo>
                    <a:pt x="170" y="57"/>
                  </a:lnTo>
                  <a:lnTo>
                    <a:pt x="184" y="64"/>
                  </a:lnTo>
                  <a:lnTo>
                    <a:pt x="195" y="71"/>
                  </a:lnTo>
                  <a:lnTo>
                    <a:pt x="209" y="74"/>
                  </a:lnTo>
                  <a:lnTo>
                    <a:pt x="212" y="71"/>
                  </a:lnTo>
                  <a:lnTo>
                    <a:pt x="212" y="67"/>
                  </a:lnTo>
                  <a:lnTo>
                    <a:pt x="212"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3" name="Freeform 15"/>
            <p:cNvSpPr>
              <a:spLocks/>
            </p:cNvSpPr>
            <p:nvPr/>
          </p:nvSpPr>
          <p:spPr bwMode="auto">
            <a:xfrm>
              <a:off x="5066" y="2041"/>
              <a:ext cx="102" cy="261"/>
            </a:xfrm>
            <a:custGeom>
              <a:avLst/>
              <a:gdLst>
                <a:gd name="T0" fmla="*/ 99 w 102"/>
                <a:gd name="T1" fmla="*/ 261 h 261"/>
                <a:gd name="T2" fmla="*/ 102 w 102"/>
                <a:gd name="T3" fmla="*/ 244 h 261"/>
                <a:gd name="T4" fmla="*/ 102 w 102"/>
                <a:gd name="T5" fmla="*/ 187 h 261"/>
                <a:gd name="T6" fmla="*/ 99 w 102"/>
                <a:gd name="T7" fmla="*/ 169 h 261"/>
                <a:gd name="T8" fmla="*/ 95 w 102"/>
                <a:gd name="T9" fmla="*/ 152 h 261"/>
                <a:gd name="T10" fmla="*/ 95 w 102"/>
                <a:gd name="T11" fmla="*/ 134 h 261"/>
                <a:gd name="T12" fmla="*/ 88 w 102"/>
                <a:gd name="T13" fmla="*/ 116 h 261"/>
                <a:gd name="T14" fmla="*/ 81 w 102"/>
                <a:gd name="T15" fmla="*/ 99 h 261"/>
                <a:gd name="T16" fmla="*/ 74 w 102"/>
                <a:gd name="T17" fmla="*/ 85 h 261"/>
                <a:gd name="T18" fmla="*/ 63 w 102"/>
                <a:gd name="T19" fmla="*/ 67 h 261"/>
                <a:gd name="T20" fmla="*/ 56 w 102"/>
                <a:gd name="T21" fmla="*/ 53 h 261"/>
                <a:gd name="T22" fmla="*/ 42 w 102"/>
                <a:gd name="T23" fmla="*/ 39 h 261"/>
                <a:gd name="T24" fmla="*/ 31 w 102"/>
                <a:gd name="T25" fmla="*/ 25 h 261"/>
                <a:gd name="T26" fmla="*/ 17 w 102"/>
                <a:gd name="T27" fmla="*/ 11 h 261"/>
                <a:gd name="T28" fmla="*/ 3 w 102"/>
                <a:gd name="T29" fmla="*/ 0 h 261"/>
                <a:gd name="T30" fmla="*/ 0 w 102"/>
                <a:gd name="T31" fmla="*/ 3 h 261"/>
                <a:gd name="T32" fmla="*/ 39 w 102"/>
                <a:gd name="T33" fmla="*/ 42 h 261"/>
                <a:gd name="T34" fmla="*/ 49 w 102"/>
                <a:gd name="T35" fmla="*/ 56 h 261"/>
                <a:gd name="T36" fmla="*/ 60 w 102"/>
                <a:gd name="T37" fmla="*/ 71 h 261"/>
                <a:gd name="T38" fmla="*/ 67 w 102"/>
                <a:gd name="T39" fmla="*/ 88 h 261"/>
                <a:gd name="T40" fmla="*/ 74 w 102"/>
                <a:gd name="T41" fmla="*/ 102 h 261"/>
                <a:gd name="T42" fmla="*/ 81 w 102"/>
                <a:gd name="T43" fmla="*/ 120 h 261"/>
                <a:gd name="T44" fmla="*/ 88 w 102"/>
                <a:gd name="T45" fmla="*/ 134 h 261"/>
                <a:gd name="T46" fmla="*/ 92 w 102"/>
                <a:gd name="T47" fmla="*/ 152 h 261"/>
                <a:gd name="T48" fmla="*/ 95 w 102"/>
                <a:gd name="T49" fmla="*/ 169 h 261"/>
                <a:gd name="T50" fmla="*/ 95 w 102"/>
                <a:gd name="T51" fmla="*/ 244 h 261"/>
                <a:gd name="T52" fmla="*/ 92 w 102"/>
                <a:gd name="T53" fmla="*/ 261 h 261"/>
                <a:gd name="T54" fmla="*/ 99 w 102"/>
                <a:gd name="T55" fmla="*/ 261 h 26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2" h="261">
                  <a:moveTo>
                    <a:pt x="99" y="261"/>
                  </a:moveTo>
                  <a:lnTo>
                    <a:pt x="102" y="244"/>
                  </a:lnTo>
                  <a:lnTo>
                    <a:pt x="102" y="187"/>
                  </a:lnTo>
                  <a:lnTo>
                    <a:pt x="99" y="169"/>
                  </a:lnTo>
                  <a:lnTo>
                    <a:pt x="95" y="152"/>
                  </a:lnTo>
                  <a:lnTo>
                    <a:pt x="95" y="134"/>
                  </a:lnTo>
                  <a:lnTo>
                    <a:pt x="88" y="116"/>
                  </a:lnTo>
                  <a:lnTo>
                    <a:pt x="81" y="99"/>
                  </a:lnTo>
                  <a:lnTo>
                    <a:pt x="74" y="85"/>
                  </a:lnTo>
                  <a:lnTo>
                    <a:pt x="63" y="67"/>
                  </a:lnTo>
                  <a:lnTo>
                    <a:pt x="56" y="53"/>
                  </a:lnTo>
                  <a:lnTo>
                    <a:pt x="42" y="39"/>
                  </a:lnTo>
                  <a:lnTo>
                    <a:pt x="31" y="25"/>
                  </a:lnTo>
                  <a:lnTo>
                    <a:pt x="17" y="11"/>
                  </a:lnTo>
                  <a:lnTo>
                    <a:pt x="3" y="0"/>
                  </a:lnTo>
                  <a:lnTo>
                    <a:pt x="0" y="3"/>
                  </a:lnTo>
                  <a:lnTo>
                    <a:pt x="39" y="42"/>
                  </a:lnTo>
                  <a:lnTo>
                    <a:pt x="49" y="56"/>
                  </a:lnTo>
                  <a:lnTo>
                    <a:pt x="60" y="71"/>
                  </a:lnTo>
                  <a:lnTo>
                    <a:pt x="67" y="88"/>
                  </a:lnTo>
                  <a:lnTo>
                    <a:pt x="74" y="102"/>
                  </a:lnTo>
                  <a:lnTo>
                    <a:pt x="81" y="120"/>
                  </a:lnTo>
                  <a:lnTo>
                    <a:pt x="88" y="134"/>
                  </a:lnTo>
                  <a:lnTo>
                    <a:pt x="92" y="152"/>
                  </a:lnTo>
                  <a:lnTo>
                    <a:pt x="95" y="169"/>
                  </a:lnTo>
                  <a:lnTo>
                    <a:pt x="95" y="244"/>
                  </a:lnTo>
                  <a:lnTo>
                    <a:pt x="92" y="261"/>
                  </a:lnTo>
                  <a:lnTo>
                    <a:pt x="99"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4" name="Freeform 16"/>
            <p:cNvSpPr>
              <a:spLocks/>
            </p:cNvSpPr>
            <p:nvPr/>
          </p:nvSpPr>
          <p:spPr bwMode="auto">
            <a:xfrm>
              <a:off x="5076" y="2302"/>
              <a:ext cx="89" cy="195"/>
            </a:xfrm>
            <a:custGeom>
              <a:avLst/>
              <a:gdLst>
                <a:gd name="T0" fmla="*/ 7 w 89"/>
                <a:gd name="T1" fmla="*/ 195 h 195"/>
                <a:gd name="T2" fmla="*/ 21 w 89"/>
                <a:gd name="T3" fmla="*/ 173 h 195"/>
                <a:gd name="T4" fmla="*/ 36 w 89"/>
                <a:gd name="T5" fmla="*/ 149 h 195"/>
                <a:gd name="T6" fmla="*/ 46 w 89"/>
                <a:gd name="T7" fmla="*/ 127 h 195"/>
                <a:gd name="T8" fmla="*/ 57 w 89"/>
                <a:gd name="T9" fmla="*/ 99 h 195"/>
                <a:gd name="T10" fmla="*/ 67 w 89"/>
                <a:gd name="T11" fmla="*/ 78 h 195"/>
                <a:gd name="T12" fmla="*/ 74 w 89"/>
                <a:gd name="T13" fmla="*/ 50 h 195"/>
                <a:gd name="T14" fmla="*/ 85 w 89"/>
                <a:gd name="T15" fmla="*/ 25 h 195"/>
                <a:gd name="T16" fmla="*/ 89 w 89"/>
                <a:gd name="T17" fmla="*/ 0 h 195"/>
                <a:gd name="T18" fmla="*/ 82 w 89"/>
                <a:gd name="T19" fmla="*/ 0 h 195"/>
                <a:gd name="T20" fmla="*/ 78 w 89"/>
                <a:gd name="T21" fmla="*/ 25 h 195"/>
                <a:gd name="T22" fmla="*/ 67 w 89"/>
                <a:gd name="T23" fmla="*/ 50 h 195"/>
                <a:gd name="T24" fmla="*/ 60 w 89"/>
                <a:gd name="T25" fmla="*/ 74 h 195"/>
                <a:gd name="T26" fmla="*/ 50 w 89"/>
                <a:gd name="T27" fmla="*/ 99 h 195"/>
                <a:gd name="T28" fmla="*/ 43 w 89"/>
                <a:gd name="T29" fmla="*/ 124 h 195"/>
                <a:gd name="T30" fmla="*/ 29 w 89"/>
                <a:gd name="T31" fmla="*/ 145 h 195"/>
                <a:gd name="T32" fmla="*/ 14 w 89"/>
                <a:gd name="T33" fmla="*/ 170 h 195"/>
                <a:gd name="T34" fmla="*/ 0 w 89"/>
                <a:gd name="T35" fmla="*/ 187 h 195"/>
                <a:gd name="T36" fmla="*/ 7 w 89"/>
                <a:gd name="T37" fmla="*/ 195 h 1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 h="195">
                  <a:moveTo>
                    <a:pt x="7" y="195"/>
                  </a:moveTo>
                  <a:lnTo>
                    <a:pt x="21" y="173"/>
                  </a:lnTo>
                  <a:lnTo>
                    <a:pt x="36" y="149"/>
                  </a:lnTo>
                  <a:lnTo>
                    <a:pt x="46" y="127"/>
                  </a:lnTo>
                  <a:lnTo>
                    <a:pt x="57" y="99"/>
                  </a:lnTo>
                  <a:lnTo>
                    <a:pt x="67" y="78"/>
                  </a:lnTo>
                  <a:lnTo>
                    <a:pt x="74" y="50"/>
                  </a:lnTo>
                  <a:lnTo>
                    <a:pt x="85" y="25"/>
                  </a:lnTo>
                  <a:lnTo>
                    <a:pt x="89" y="0"/>
                  </a:lnTo>
                  <a:lnTo>
                    <a:pt x="82" y="0"/>
                  </a:lnTo>
                  <a:lnTo>
                    <a:pt x="78" y="25"/>
                  </a:lnTo>
                  <a:lnTo>
                    <a:pt x="67" y="50"/>
                  </a:lnTo>
                  <a:lnTo>
                    <a:pt x="60" y="74"/>
                  </a:lnTo>
                  <a:lnTo>
                    <a:pt x="50" y="99"/>
                  </a:lnTo>
                  <a:lnTo>
                    <a:pt x="43" y="124"/>
                  </a:lnTo>
                  <a:lnTo>
                    <a:pt x="29" y="145"/>
                  </a:lnTo>
                  <a:lnTo>
                    <a:pt x="14" y="170"/>
                  </a:lnTo>
                  <a:lnTo>
                    <a:pt x="0" y="187"/>
                  </a:lnTo>
                  <a:lnTo>
                    <a:pt x="7"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7"/>
            <p:cNvSpPr>
              <a:spLocks/>
            </p:cNvSpPr>
            <p:nvPr/>
          </p:nvSpPr>
          <p:spPr bwMode="auto">
            <a:xfrm>
              <a:off x="4988" y="2489"/>
              <a:ext cx="95" cy="99"/>
            </a:xfrm>
            <a:custGeom>
              <a:avLst/>
              <a:gdLst>
                <a:gd name="T0" fmla="*/ 7 w 95"/>
                <a:gd name="T1" fmla="*/ 96 h 99"/>
                <a:gd name="T2" fmla="*/ 7 w 95"/>
                <a:gd name="T3" fmla="*/ 99 h 99"/>
                <a:gd name="T4" fmla="*/ 95 w 95"/>
                <a:gd name="T5" fmla="*/ 8 h 99"/>
                <a:gd name="T6" fmla="*/ 88 w 95"/>
                <a:gd name="T7" fmla="*/ 0 h 99"/>
                <a:gd name="T8" fmla="*/ 0 w 95"/>
                <a:gd name="T9" fmla="*/ 92 h 99"/>
                <a:gd name="T10" fmla="*/ 0 w 95"/>
                <a:gd name="T11" fmla="*/ 96 h 99"/>
                <a:gd name="T12" fmla="*/ 0 w 95"/>
                <a:gd name="T13" fmla="*/ 92 h 99"/>
                <a:gd name="T14" fmla="*/ 0 w 95"/>
                <a:gd name="T15" fmla="*/ 96 h 99"/>
                <a:gd name="T16" fmla="*/ 7 w 95"/>
                <a:gd name="T17" fmla="*/ 96 h 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5" h="99">
                  <a:moveTo>
                    <a:pt x="7" y="96"/>
                  </a:moveTo>
                  <a:lnTo>
                    <a:pt x="7" y="99"/>
                  </a:lnTo>
                  <a:lnTo>
                    <a:pt x="95" y="8"/>
                  </a:lnTo>
                  <a:lnTo>
                    <a:pt x="88" y="0"/>
                  </a:lnTo>
                  <a:lnTo>
                    <a:pt x="0" y="92"/>
                  </a:lnTo>
                  <a:lnTo>
                    <a:pt x="0" y="96"/>
                  </a:lnTo>
                  <a:lnTo>
                    <a:pt x="0" y="92"/>
                  </a:lnTo>
                  <a:lnTo>
                    <a:pt x="0" y="96"/>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6" name="Freeform 18"/>
            <p:cNvSpPr>
              <a:spLocks/>
            </p:cNvSpPr>
            <p:nvPr/>
          </p:nvSpPr>
          <p:spPr bwMode="auto">
            <a:xfrm>
              <a:off x="4988" y="2585"/>
              <a:ext cx="28" cy="63"/>
            </a:xfrm>
            <a:custGeom>
              <a:avLst/>
              <a:gdLst>
                <a:gd name="T0" fmla="*/ 21 w 28"/>
                <a:gd name="T1" fmla="*/ 53 h 63"/>
                <a:gd name="T2" fmla="*/ 28 w 28"/>
                <a:gd name="T3" fmla="*/ 53 h 63"/>
                <a:gd name="T4" fmla="*/ 25 w 28"/>
                <a:gd name="T5" fmla="*/ 46 h 63"/>
                <a:gd name="T6" fmla="*/ 21 w 28"/>
                <a:gd name="T7" fmla="*/ 39 h 63"/>
                <a:gd name="T8" fmla="*/ 18 w 28"/>
                <a:gd name="T9" fmla="*/ 32 h 63"/>
                <a:gd name="T10" fmla="*/ 18 w 28"/>
                <a:gd name="T11" fmla="*/ 28 h 63"/>
                <a:gd name="T12" fmla="*/ 14 w 28"/>
                <a:gd name="T13" fmla="*/ 21 h 63"/>
                <a:gd name="T14" fmla="*/ 11 w 28"/>
                <a:gd name="T15" fmla="*/ 14 h 63"/>
                <a:gd name="T16" fmla="*/ 11 w 28"/>
                <a:gd name="T17" fmla="*/ 7 h 63"/>
                <a:gd name="T18" fmla="*/ 7 w 28"/>
                <a:gd name="T19" fmla="*/ 0 h 63"/>
                <a:gd name="T20" fmla="*/ 0 w 28"/>
                <a:gd name="T21" fmla="*/ 0 h 63"/>
                <a:gd name="T22" fmla="*/ 3 w 28"/>
                <a:gd name="T23" fmla="*/ 7 h 63"/>
                <a:gd name="T24" fmla="*/ 3 w 28"/>
                <a:gd name="T25" fmla="*/ 14 h 63"/>
                <a:gd name="T26" fmla="*/ 7 w 28"/>
                <a:gd name="T27" fmla="*/ 21 h 63"/>
                <a:gd name="T28" fmla="*/ 11 w 28"/>
                <a:gd name="T29" fmla="*/ 28 h 63"/>
                <a:gd name="T30" fmla="*/ 14 w 28"/>
                <a:gd name="T31" fmla="*/ 35 h 63"/>
                <a:gd name="T32" fmla="*/ 14 w 28"/>
                <a:gd name="T33" fmla="*/ 42 h 63"/>
                <a:gd name="T34" fmla="*/ 18 w 28"/>
                <a:gd name="T35" fmla="*/ 49 h 63"/>
                <a:gd name="T36" fmla="*/ 21 w 28"/>
                <a:gd name="T37" fmla="*/ 56 h 63"/>
                <a:gd name="T38" fmla="*/ 28 w 28"/>
                <a:gd name="T39" fmla="*/ 56 h 63"/>
                <a:gd name="T40" fmla="*/ 21 w 28"/>
                <a:gd name="T41" fmla="*/ 56 h 63"/>
                <a:gd name="T42" fmla="*/ 25 w 28"/>
                <a:gd name="T43" fmla="*/ 63 h 63"/>
                <a:gd name="T44" fmla="*/ 28 w 28"/>
                <a:gd name="T45" fmla="*/ 56 h 63"/>
                <a:gd name="T46" fmla="*/ 21 w 28"/>
                <a:gd name="T47" fmla="*/ 53 h 6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 h="63">
                  <a:moveTo>
                    <a:pt x="21" y="53"/>
                  </a:moveTo>
                  <a:lnTo>
                    <a:pt x="28" y="53"/>
                  </a:lnTo>
                  <a:lnTo>
                    <a:pt x="25" y="46"/>
                  </a:lnTo>
                  <a:lnTo>
                    <a:pt x="21" y="39"/>
                  </a:lnTo>
                  <a:lnTo>
                    <a:pt x="18" y="32"/>
                  </a:lnTo>
                  <a:lnTo>
                    <a:pt x="18" y="28"/>
                  </a:lnTo>
                  <a:lnTo>
                    <a:pt x="14" y="21"/>
                  </a:lnTo>
                  <a:lnTo>
                    <a:pt x="11" y="14"/>
                  </a:lnTo>
                  <a:lnTo>
                    <a:pt x="11" y="7"/>
                  </a:lnTo>
                  <a:lnTo>
                    <a:pt x="7" y="0"/>
                  </a:lnTo>
                  <a:lnTo>
                    <a:pt x="0" y="0"/>
                  </a:lnTo>
                  <a:lnTo>
                    <a:pt x="3" y="7"/>
                  </a:lnTo>
                  <a:lnTo>
                    <a:pt x="3" y="14"/>
                  </a:lnTo>
                  <a:lnTo>
                    <a:pt x="7" y="21"/>
                  </a:lnTo>
                  <a:lnTo>
                    <a:pt x="11" y="28"/>
                  </a:lnTo>
                  <a:lnTo>
                    <a:pt x="14" y="35"/>
                  </a:lnTo>
                  <a:lnTo>
                    <a:pt x="14" y="42"/>
                  </a:lnTo>
                  <a:lnTo>
                    <a:pt x="18" y="49"/>
                  </a:lnTo>
                  <a:lnTo>
                    <a:pt x="21" y="56"/>
                  </a:lnTo>
                  <a:lnTo>
                    <a:pt x="28" y="56"/>
                  </a:lnTo>
                  <a:lnTo>
                    <a:pt x="21" y="56"/>
                  </a:lnTo>
                  <a:lnTo>
                    <a:pt x="25" y="63"/>
                  </a:lnTo>
                  <a:lnTo>
                    <a:pt x="28" y="56"/>
                  </a:lnTo>
                  <a:lnTo>
                    <a:pt x="21"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19"/>
            <p:cNvSpPr>
              <a:spLocks/>
            </p:cNvSpPr>
            <p:nvPr/>
          </p:nvSpPr>
          <p:spPr bwMode="auto">
            <a:xfrm>
              <a:off x="5009" y="2631"/>
              <a:ext cx="25" cy="10"/>
            </a:xfrm>
            <a:custGeom>
              <a:avLst/>
              <a:gdLst>
                <a:gd name="T0" fmla="*/ 25 w 25"/>
                <a:gd name="T1" fmla="*/ 3 h 10"/>
                <a:gd name="T2" fmla="*/ 14 w 25"/>
                <a:gd name="T3" fmla="*/ 3 h 10"/>
                <a:gd name="T4" fmla="*/ 14 w 25"/>
                <a:gd name="T5" fmla="*/ 0 h 10"/>
                <a:gd name="T6" fmla="*/ 11 w 25"/>
                <a:gd name="T7" fmla="*/ 0 h 10"/>
                <a:gd name="T8" fmla="*/ 7 w 25"/>
                <a:gd name="T9" fmla="*/ 3 h 10"/>
                <a:gd name="T10" fmla="*/ 4 w 25"/>
                <a:gd name="T11" fmla="*/ 3 h 10"/>
                <a:gd name="T12" fmla="*/ 0 w 25"/>
                <a:gd name="T13" fmla="*/ 7 h 10"/>
                <a:gd name="T14" fmla="*/ 7 w 25"/>
                <a:gd name="T15" fmla="*/ 10 h 10"/>
                <a:gd name="T16" fmla="*/ 11 w 25"/>
                <a:gd name="T17" fmla="*/ 7 h 10"/>
                <a:gd name="T18" fmla="*/ 14 w 25"/>
                <a:gd name="T19" fmla="*/ 7 h 10"/>
                <a:gd name="T20" fmla="*/ 18 w 25"/>
                <a:gd name="T21" fmla="*/ 10 h 10"/>
                <a:gd name="T22" fmla="*/ 21 w 25"/>
                <a:gd name="T23" fmla="*/ 10 h 10"/>
                <a:gd name="T24" fmla="*/ 25 w 25"/>
                <a:gd name="T25" fmla="*/ 3 h 10"/>
                <a:gd name="T26" fmla="*/ 21 w 25"/>
                <a:gd name="T27" fmla="*/ 3 h 10"/>
                <a:gd name="T28" fmla="*/ 25 w 25"/>
                <a:gd name="T29" fmla="*/ 3 h 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 h="10">
                  <a:moveTo>
                    <a:pt x="25" y="3"/>
                  </a:moveTo>
                  <a:lnTo>
                    <a:pt x="14" y="3"/>
                  </a:lnTo>
                  <a:lnTo>
                    <a:pt x="14" y="0"/>
                  </a:lnTo>
                  <a:lnTo>
                    <a:pt x="11" y="0"/>
                  </a:lnTo>
                  <a:lnTo>
                    <a:pt x="7" y="3"/>
                  </a:lnTo>
                  <a:lnTo>
                    <a:pt x="4" y="3"/>
                  </a:lnTo>
                  <a:lnTo>
                    <a:pt x="0" y="7"/>
                  </a:lnTo>
                  <a:lnTo>
                    <a:pt x="7" y="10"/>
                  </a:lnTo>
                  <a:lnTo>
                    <a:pt x="11" y="7"/>
                  </a:lnTo>
                  <a:lnTo>
                    <a:pt x="14" y="7"/>
                  </a:lnTo>
                  <a:lnTo>
                    <a:pt x="18" y="10"/>
                  </a:lnTo>
                  <a:lnTo>
                    <a:pt x="21" y="10"/>
                  </a:lnTo>
                  <a:lnTo>
                    <a:pt x="25" y="3"/>
                  </a:lnTo>
                  <a:lnTo>
                    <a:pt x="21" y="3"/>
                  </a:lnTo>
                  <a:lnTo>
                    <a:pt x="2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20"/>
            <p:cNvSpPr>
              <a:spLocks/>
            </p:cNvSpPr>
            <p:nvPr/>
          </p:nvSpPr>
          <p:spPr bwMode="auto">
            <a:xfrm>
              <a:off x="5030" y="2634"/>
              <a:ext cx="36" cy="43"/>
            </a:xfrm>
            <a:custGeom>
              <a:avLst/>
              <a:gdLst>
                <a:gd name="T0" fmla="*/ 36 w 36"/>
                <a:gd name="T1" fmla="*/ 39 h 43"/>
                <a:gd name="T2" fmla="*/ 36 w 36"/>
                <a:gd name="T3" fmla="*/ 36 h 43"/>
                <a:gd name="T4" fmla="*/ 32 w 36"/>
                <a:gd name="T5" fmla="*/ 29 h 43"/>
                <a:gd name="T6" fmla="*/ 29 w 36"/>
                <a:gd name="T7" fmla="*/ 21 h 43"/>
                <a:gd name="T8" fmla="*/ 14 w 36"/>
                <a:gd name="T9" fmla="*/ 7 h 43"/>
                <a:gd name="T10" fmla="*/ 7 w 36"/>
                <a:gd name="T11" fmla="*/ 4 h 43"/>
                <a:gd name="T12" fmla="*/ 4 w 36"/>
                <a:gd name="T13" fmla="*/ 0 h 43"/>
                <a:gd name="T14" fmla="*/ 0 w 36"/>
                <a:gd name="T15" fmla="*/ 7 h 43"/>
                <a:gd name="T16" fmla="*/ 4 w 36"/>
                <a:gd name="T17" fmla="*/ 11 h 43"/>
                <a:gd name="T18" fmla="*/ 11 w 36"/>
                <a:gd name="T19" fmla="*/ 14 h 43"/>
                <a:gd name="T20" fmla="*/ 22 w 36"/>
                <a:gd name="T21" fmla="*/ 25 h 43"/>
                <a:gd name="T22" fmla="*/ 25 w 36"/>
                <a:gd name="T23" fmla="*/ 32 h 43"/>
                <a:gd name="T24" fmla="*/ 29 w 36"/>
                <a:gd name="T25" fmla="*/ 36 h 43"/>
                <a:gd name="T26" fmla="*/ 29 w 36"/>
                <a:gd name="T27" fmla="*/ 43 h 43"/>
                <a:gd name="T28" fmla="*/ 29 w 36"/>
                <a:gd name="T29" fmla="*/ 39 h 43"/>
                <a:gd name="T30" fmla="*/ 29 w 36"/>
                <a:gd name="T31" fmla="*/ 43 h 43"/>
                <a:gd name="T32" fmla="*/ 36 w 36"/>
                <a:gd name="T33" fmla="*/ 39 h 4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43">
                  <a:moveTo>
                    <a:pt x="36" y="39"/>
                  </a:moveTo>
                  <a:lnTo>
                    <a:pt x="36" y="36"/>
                  </a:lnTo>
                  <a:lnTo>
                    <a:pt x="32" y="29"/>
                  </a:lnTo>
                  <a:lnTo>
                    <a:pt x="29" y="21"/>
                  </a:lnTo>
                  <a:lnTo>
                    <a:pt x="14" y="7"/>
                  </a:lnTo>
                  <a:lnTo>
                    <a:pt x="7" y="4"/>
                  </a:lnTo>
                  <a:lnTo>
                    <a:pt x="4" y="0"/>
                  </a:lnTo>
                  <a:lnTo>
                    <a:pt x="0" y="7"/>
                  </a:lnTo>
                  <a:lnTo>
                    <a:pt x="4" y="11"/>
                  </a:lnTo>
                  <a:lnTo>
                    <a:pt x="11" y="14"/>
                  </a:lnTo>
                  <a:lnTo>
                    <a:pt x="22" y="25"/>
                  </a:lnTo>
                  <a:lnTo>
                    <a:pt x="25" y="32"/>
                  </a:lnTo>
                  <a:lnTo>
                    <a:pt x="29" y="36"/>
                  </a:lnTo>
                  <a:lnTo>
                    <a:pt x="29" y="43"/>
                  </a:lnTo>
                  <a:lnTo>
                    <a:pt x="29" y="39"/>
                  </a:lnTo>
                  <a:lnTo>
                    <a:pt x="29" y="43"/>
                  </a:lnTo>
                  <a:lnTo>
                    <a:pt x="36"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21"/>
            <p:cNvSpPr>
              <a:spLocks/>
            </p:cNvSpPr>
            <p:nvPr/>
          </p:nvSpPr>
          <p:spPr bwMode="auto">
            <a:xfrm>
              <a:off x="5059" y="2673"/>
              <a:ext cx="187" cy="276"/>
            </a:xfrm>
            <a:custGeom>
              <a:avLst/>
              <a:gdLst>
                <a:gd name="T0" fmla="*/ 187 w 187"/>
                <a:gd name="T1" fmla="*/ 276 h 276"/>
                <a:gd name="T2" fmla="*/ 180 w 187"/>
                <a:gd name="T3" fmla="*/ 258 h 276"/>
                <a:gd name="T4" fmla="*/ 176 w 187"/>
                <a:gd name="T5" fmla="*/ 237 h 276"/>
                <a:gd name="T6" fmla="*/ 166 w 187"/>
                <a:gd name="T7" fmla="*/ 219 h 276"/>
                <a:gd name="T8" fmla="*/ 159 w 187"/>
                <a:gd name="T9" fmla="*/ 201 h 276"/>
                <a:gd name="T10" fmla="*/ 148 w 187"/>
                <a:gd name="T11" fmla="*/ 184 h 276"/>
                <a:gd name="T12" fmla="*/ 137 w 187"/>
                <a:gd name="T13" fmla="*/ 166 h 276"/>
                <a:gd name="T14" fmla="*/ 127 w 187"/>
                <a:gd name="T15" fmla="*/ 148 h 276"/>
                <a:gd name="T16" fmla="*/ 113 w 187"/>
                <a:gd name="T17" fmla="*/ 131 h 276"/>
                <a:gd name="T18" fmla="*/ 102 w 187"/>
                <a:gd name="T19" fmla="*/ 113 h 276"/>
                <a:gd name="T20" fmla="*/ 88 w 187"/>
                <a:gd name="T21" fmla="*/ 99 h 276"/>
                <a:gd name="T22" fmla="*/ 74 w 187"/>
                <a:gd name="T23" fmla="*/ 81 h 276"/>
                <a:gd name="T24" fmla="*/ 63 w 187"/>
                <a:gd name="T25" fmla="*/ 64 h 276"/>
                <a:gd name="T26" fmla="*/ 49 w 187"/>
                <a:gd name="T27" fmla="*/ 50 h 276"/>
                <a:gd name="T28" fmla="*/ 35 w 187"/>
                <a:gd name="T29" fmla="*/ 32 h 276"/>
                <a:gd name="T30" fmla="*/ 21 w 187"/>
                <a:gd name="T31" fmla="*/ 18 h 276"/>
                <a:gd name="T32" fmla="*/ 7 w 187"/>
                <a:gd name="T33" fmla="*/ 0 h 276"/>
                <a:gd name="T34" fmla="*/ 0 w 187"/>
                <a:gd name="T35" fmla="*/ 4 h 276"/>
                <a:gd name="T36" fmla="*/ 14 w 187"/>
                <a:gd name="T37" fmla="*/ 21 h 276"/>
                <a:gd name="T38" fmla="*/ 28 w 187"/>
                <a:gd name="T39" fmla="*/ 35 h 276"/>
                <a:gd name="T40" fmla="*/ 42 w 187"/>
                <a:gd name="T41" fmla="*/ 53 h 276"/>
                <a:gd name="T42" fmla="*/ 56 w 187"/>
                <a:gd name="T43" fmla="*/ 67 h 276"/>
                <a:gd name="T44" fmla="*/ 70 w 187"/>
                <a:gd name="T45" fmla="*/ 85 h 276"/>
                <a:gd name="T46" fmla="*/ 84 w 187"/>
                <a:gd name="T47" fmla="*/ 103 h 276"/>
                <a:gd name="T48" fmla="*/ 95 w 187"/>
                <a:gd name="T49" fmla="*/ 117 h 276"/>
                <a:gd name="T50" fmla="*/ 109 w 187"/>
                <a:gd name="T51" fmla="*/ 134 h 276"/>
                <a:gd name="T52" fmla="*/ 120 w 187"/>
                <a:gd name="T53" fmla="*/ 152 h 276"/>
                <a:gd name="T54" fmla="*/ 130 w 187"/>
                <a:gd name="T55" fmla="*/ 170 h 276"/>
                <a:gd name="T56" fmla="*/ 141 w 187"/>
                <a:gd name="T57" fmla="*/ 187 h 276"/>
                <a:gd name="T58" fmla="*/ 152 w 187"/>
                <a:gd name="T59" fmla="*/ 205 h 276"/>
                <a:gd name="T60" fmla="*/ 162 w 187"/>
                <a:gd name="T61" fmla="*/ 223 h 276"/>
                <a:gd name="T62" fmla="*/ 169 w 187"/>
                <a:gd name="T63" fmla="*/ 240 h 276"/>
                <a:gd name="T64" fmla="*/ 176 w 187"/>
                <a:gd name="T65" fmla="*/ 258 h 276"/>
                <a:gd name="T66" fmla="*/ 180 w 187"/>
                <a:gd name="T67" fmla="*/ 276 h 276"/>
                <a:gd name="T68" fmla="*/ 187 w 187"/>
                <a:gd name="T69" fmla="*/ 276 h 27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87" h="276">
                  <a:moveTo>
                    <a:pt x="187" y="276"/>
                  </a:moveTo>
                  <a:lnTo>
                    <a:pt x="180" y="258"/>
                  </a:lnTo>
                  <a:lnTo>
                    <a:pt x="176" y="237"/>
                  </a:lnTo>
                  <a:lnTo>
                    <a:pt x="166" y="219"/>
                  </a:lnTo>
                  <a:lnTo>
                    <a:pt x="159" y="201"/>
                  </a:lnTo>
                  <a:lnTo>
                    <a:pt x="148" y="184"/>
                  </a:lnTo>
                  <a:lnTo>
                    <a:pt x="137" y="166"/>
                  </a:lnTo>
                  <a:lnTo>
                    <a:pt x="127" y="148"/>
                  </a:lnTo>
                  <a:lnTo>
                    <a:pt x="113" y="131"/>
                  </a:lnTo>
                  <a:lnTo>
                    <a:pt x="102" y="113"/>
                  </a:lnTo>
                  <a:lnTo>
                    <a:pt x="88" y="99"/>
                  </a:lnTo>
                  <a:lnTo>
                    <a:pt x="74" y="81"/>
                  </a:lnTo>
                  <a:lnTo>
                    <a:pt x="63" y="64"/>
                  </a:lnTo>
                  <a:lnTo>
                    <a:pt x="49" y="50"/>
                  </a:lnTo>
                  <a:lnTo>
                    <a:pt x="35" y="32"/>
                  </a:lnTo>
                  <a:lnTo>
                    <a:pt x="21" y="18"/>
                  </a:lnTo>
                  <a:lnTo>
                    <a:pt x="7" y="0"/>
                  </a:lnTo>
                  <a:lnTo>
                    <a:pt x="0" y="4"/>
                  </a:lnTo>
                  <a:lnTo>
                    <a:pt x="14" y="21"/>
                  </a:lnTo>
                  <a:lnTo>
                    <a:pt x="28" y="35"/>
                  </a:lnTo>
                  <a:lnTo>
                    <a:pt x="42" y="53"/>
                  </a:lnTo>
                  <a:lnTo>
                    <a:pt x="56" y="67"/>
                  </a:lnTo>
                  <a:lnTo>
                    <a:pt x="70" y="85"/>
                  </a:lnTo>
                  <a:lnTo>
                    <a:pt x="84" y="103"/>
                  </a:lnTo>
                  <a:lnTo>
                    <a:pt x="95" y="117"/>
                  </a:lnTo>
                  <a:lnTo>
                    <a:pt x="109" y="134"/>
                  </a:lnTo>
                  <a:lnTo>
                    <a:pt x="120" y="152"/>
                  </a:lnTo>
                  <a:lnTo>
                    <a:pt x="130" y="170"/>
                  </a:lnTo>
                  <a:lnTo>
                    <a:pt x="141" y="187"/>
                  </a:lnTo>
                  <a:lnTo>
                    <a:pt x="152" y="205"/>
                  </a:lnTo>
                  <a:lnTo>
                    <a:pt x="162" y="223"/>
                  </a:lnTo>
                  <a:lnTo>
                    <a:pt x="169" y="240"/>
                  </a:lnTo>
                  <a:lnTo>
                    <a:pt x="176" y="258"/>
                  </a:lnTo>
                  <a:lnTo>
                    <a:pt x="180" y="276"/>
                  </a:lnTo>
                  <a:lnTo>
                    <a:pt x="187" y="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0" name="Freeform 22"/>
            <p:cNvSpPr>
              <a:spLocks/>
            </p:cNvSpPr>
            <p:nvPr/>
          </p:nvSpPr>
          <p:spPr bwMode="auto">
            <a:xfrm>
              <a:off x="5239" y="2949"/>
              <a:ext cx="35" cy="88"/>
            </a:xfrm>
            <a:custGeom>
              <a:avLst/>
              <a:gdLst>
                <a:gd name="T0" fmla="*/ 32 w 35"/>
                <a:gd name="T1" fmla="*/ 81 h 88"/>
                <a:gd name="T2" fmla="*/ 35 w 35"/>
                <a:gd name="T3" fmla="*/ 81 h 88"/>
                <a:gd name="T4" fmla="*/ 32 w 35"/>
                <a:gd name="T5" fmla="*/ 74 h 88"/>
                <a:gd name="T6" fmla="*/ 28 w 35"/>
                <a:gd name="T7" fmla="*/ 63 h 88"/>
                <a:gd name="T8" fmla="*/ 25 w 35"/>
                <a:gd name="T9" fmla="*/ 53 h 88"/>
                <a:gd name="T10" fmla="*/ 21 w 35"/>
                <a:gd name="T11" fmla="*/ 42 h 88"/>
                <a:gd name="T12" fmla="*/ 17 w 35"/>
                <a:gd name="T13" fmla="*/ 31 h 88"/>
                <a:gd name="T14" fmla="*/ 14 w 35"/>
                <a:gd name="T15" fmla="*/ 21 h 88"/>
                <a:gd name="T16" fmla="*/ 10 w 35"/>
                <a:gd name="T17" fmla="*/ 10 h 88"/>
                <a:gd name="T18" fmla="*/ 7 w 35"/>
                <a:gd name="T19" fmla="*/ 0 h 88"/>
                <a:gd name="T20" fmla="*/ 0 w 35"/>
                <a:gd name="T21" fmla="*/ 0 h 88"/>
                <a:gd name="T22" fmla="*/ 3 w 35"/>
                <a:gd name="T23" fmla="*/ 14 h 88"/>
                <a:gd name="T24" fmla="*/ 7 w 35"/>
                <a:gd name="T25" fmla="*/ 24 h 88"/>
                <a:gd name="T26" fmla="*/ 10 w 35"/>
                <a:gd name="T27" fmla="*/ 35 h 88"/>
                <a:gd name="T28" fmla="*/ 14 w 35"/>
                <a:gd name="T29" fmla="*/ 42 h 88"/>
                <a:gd name="T30" fmla="*/ 17 w 35"/>
                <a:gd name="T31" fmla="*/ 53 h 88"/>
                <a:gd name="T32" fmla="*/ 21 w 35"/>
                <a:gd name="T33" fmla="*/ 63 h 88"/>
                <a:gd name="T34" fmla="*/ 25 w 35"/>
                <a:gd name="T35" fmla="*/ 74 h 88"/>
                <a:gd name="T36" fmla="*/ 28 w 35"/>
                <a:gd name="T37" fmla="*/ 84 h 88"/>
                <a:gd name="T38" fmla="*/ 32 w 35"/>
                <a:gd name="T39" fmla="*/ 88 h 88"/>
                <a:gd name="T40" fmla="*/ 28 w 35"/>
                <a:gd name="T41" fmla="*/ 84 h 88"/>
                <a:gd name="T42" fmla="*/ 28 w 35"/>
                <a:gd name="T43" fmla="*/ 88 h 88"/>
                <a:gd name="T44" fmla="*/ 32 w 35"/>
                <a:gd name="T45" fmla="*/ 88 h 88"/>
                <a:gd name="T46" fmla="*/ 32 w 35"/>
                <a:gd name="T47" fmla="*/ 81 h 8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5" h="88">
                  <a:moveTo>
                    <a:pt x="32" y="81"/>
                  </a:moveTo>
                  <a:lnTo>
                    <a:pt x="35" y="81"/>
                  </a:lnTo>
                  <a:lnTo>
                    <a:pt x="32" y="74"/>
                  </a:lnTo>
                  <a:lnTo>
                    <a:pt x="28" y="63"/>
                  </a:lnTo>
                  <a:lnTo>
                    <a:pt x="25" y="53"/>
                  </a:lnTo>
                  <a:lnTo>
                    <a:pt x="21" y="42"/>
                  </a:lnTo>
                  <a:lnTo>
                    <a:pt x="17" y="31"/>
                  </a:lnTo>
                  <a:lnTo>
                    <a:pt x="14" y="21"/>
                  </a:lnTo>
                  <a:lnTo>
                    <a:pt x="10" y="10"/>
                  </a:lnTo>
                  <a:lnTo>
                    <a:pt x="7" y="0"/>
                  </a:lnTo>
                  <a:lnTo>
                    <a:pt x="0" y="0"/>
                  </a:lnTo>
                  <a:lnTo>
                    <a:pt x="3" y="14"/>
                  </a:lnTo>
                  <a:lnTo>
                    <a:pt x="7" y="24"/>
                  </a:lnTo>
                  <a:lnTo>
                    <a:pt x="10" y="35"/>
                  </a:lnTo>
                  <a:lnTo>
                    <a:pt x="14" y="42"/>
                  </a:lnTo>
                  <a:lnTo>
                    <a:pt x="17" y="53"/>
                  </a:lnTo>
                  <a:lnTo>
                    <a:pt x="21" y="63"/>
                  </a:lnTo>
                  <a:lnTo>
                    <a:pt x="25" y="74"/>
                  </a:lnTo>
                  <a:lnTo>
                    <a:pt x="28" y="84"/>
                  </a:lnTo>
                  <a:lnTo>
                    <a:pt x="32" y="88"/>
                  </a:lnTo>
                  <a:lnTo>
                    <a:pt x="28" y="84"/>
                  </a:lnTo>
                  <a:lnTo>
                    <a:pt x="28" y="88"/>
                  </a:lnTo>
                  <a:lnTo>
                    <a:pt x="32" y="88"/>
                  </a:lnTo>
                  <a:lnTo>
                    <a:pt x="32"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1" name="Freeform 23"/>
            <p:cNvSpPr>
              <a:spLocks/>
            </p:cNvSpPr>
            <p:nvPr/>
          </p:nvSpPr>
          <p:spPr bwMode="auto">
            <a:xfrm>
              <a:off x="5271" y="3030"/>
              <a:ext cx="148" cy="130"/>
            </a:xfrm>
            <a:custGeom>
              <a:avLst/>
              <a:gdLst>
                <a:gd name="T0" fmla="*/ 148 w 148"/>
                <a:gd name="T1" fmla="*/ 130 h 130"/>
                <a:gd name="T2" fmla="*/ 141 w 148"/>
                <a:gd name="T3" fmla="*/ 120 h 130"/>
                <a:gd name="T4" fmla="*/ 134 w 148"/>
                <a:gd name="T5" fmla="*/ 109 h 130"/>
                <a:gd name="T6" fmla="*/ 127 w 148"/>
                <a:gd name="T7" fmla="*/ 95 h 130"/>
                <a:gd name="T8" fmla="*/ 123 w 148"/>
                <a:gd name="T9" fmla="*/ 85 h 130"/>
                <a:gd name="T10" fmla="*/ 106 w 148"/>
                <a:gd name="T11" fmla="*/ 67 h 130"/>
                <a:gd name="T12" fmla="*/ 99 w 148"/>
                <a:gd name="T13" fmla="*/ 56 h 130"/>
                <a:gd name="T14" fmla="*/ 77 w 148"/>
                <a:gd name="T15" fmla="*/ 35 h 130"/>
                <a:gd name="T16" fmla="*/ 67 w 148"/>
                <a:gd name="T17" fmla="*/ 28 h 130"/>
                <a:gd name="T18" fmla="*/ 56 w 148"/>
                <a:gd name="T19" fmla="*/ 21 h 130"/>
                <a:gd name="T20" fmla="*/ 46 w 148"/>
                <a:gd name="T21" fmla="*/ 14 h 130"/>
                <a:gd name="T22" fmla="*/ 35 w 148"/>
                <a:gd name="T23" fmla="*/ 10 h 130"/>
                <a:gd name="T24" fmla="*/ 24 w 148"/>
                <a:gd name="T25" fmla="*/ 3 h 130"/>
                <a:gd name="T26" fmla="*/ 10 w 148"/>
                <a:gd name="T27" fmla="*/ 0 h 130"/>
                <a:gd name="T28" fmla="*/ 0 w 148"/>
                <a:gd name="T29" fmla="*/ 0 h 130"/>
                <a:gd name="T30" fmla="*/ 0 w 148"/>
                <a:gd name="T31" fmla="*/ 7 h 130"/>
                <a:gd name="T32" fmla="*/ 10 w 148"/>
                <a:gd name="T33" fmla="*/ 7 h 130"/>
                <a:gd name="T34" fmla="*/ 21 w 148"/>
                <a:gd name="T35" fmla="*/ 10 h 130"/>
                <a:gd name="T36" fmla="*/ 31 w 148"/>
                <a:gd name="T37" fmla="*/ 14 h 130"/>
                <a:gd name="T38" fmla="*/ 46 w 148"/>
                <a:gd name="T39" fmla="*/ 21 h 130"/>
                <a:gd name="T40" fmla="*/ 53 w 148"/>
                <a:gd name="T41" fmla="*/ 28 h 130"/>
                <a:gd name="T42" fmla="*/ 63 w 148"/>
                <a:gd name="T43" fmla="*/ 35 h 130"/>
                <a:gd name="T44" fmla="*/ 74 w 148"/>
                <a:gd name="T45" fmla="*/ 42 h 130"/>
                <a:gd name="T46" fmla="*/ 91 w 148"/>
                <a:gd name="T47" fmla="*/ 60 h 130"/>
                <a:gd name="T48" fmla="*/ 99 w 148"/>
                <a:gd name="T49" fmla="*/ 70 h 130"/>
                <a:gd name="T50" fmla="*/ 109 w 148"/>
                <a:gd name="T51" fmla="*/ 81 h 130"/>
                <a:gd name="T52" fmla="*/ 116 w 148"/>
                <a:gd name="T53" fmla="*/ 92 h 130"/>
                <a:gd name="T54" fmla="*/ 123 w 148"/>
                <a:gd name="T55" fmla="*/ 99 h 130"/>
                <a:gd name="T56" fmla="*/ 130 w 148"/>
                <a:gd name="T57" fmla="*/ 113 h 130"/>
                <a:gd name="T58" fmla="*/ 137 w 148"/>
                <a:gd name="T59" fmla="*/ 123 h 130"/>
                <a:gd name="T60" fmla="*/ 141 w 148"/>
                <a:gd name="T61" fmla="*/ 130 h 130"/>
                <a:gd name="T62" fmla="*/ 148 w 148"/>
                <a:gd name="T63" fmla="*/ 130 h 1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8" h="130">
                  <a:moveTo>
                    <a:pt x="148" y="130"/>
                  </a:moveTo>
                  <a:lnTo>
                    <a:pt x="141" y="120"/>
                  </a:lnTo>
                  <a:lnTo>
                    <a:pt x="134" y="109"/>
                  </a:lnTo>
                  <a:lnTo>
                    <a:pt x="127" y="95"/>
                  </a:lnTo>
                  <a:lnTo>
                    <a:pt x="123" y="85"/>
                  </a:lnTo>
                  <a:lnTo>
                    <a:pt x="106" y="67"/>
                  </a:lnTo>
                  <a:lnTo>
                    <a:pt x="99" y="56"/>
                  </a:lnTo>
                  <a:lnTo>
                    <a:pt x="77" y="35"/>
                  </a:lnTo>
                  <a:lnTo>
                    <a:pt x="67" y="28"/>
                  </a:lnTo>
                  <a:lnTo>
                    <a:pt x="56" y="21"/>
                  </a:lnTo>
                  <a:lnTo>
                    <a:pt x="46" y="14"/>
                  </a:lnTo>
                  <a:lnTo>
                    <a:pt x="35" y="10"/>
                  </a:lnTo>
                  <a:lnTo>
                    <a:pt x="24" y="3"/>
                  </a:lnTo>
                  <a:lnTo>
                    <a:pt x="10" y="0"/>
                  </a:lnTo>
                  <a:lnTo>
                    <a:pt x="0" y="0"/>
                  </a:lnTo>
                  <a:lnTo>
                    <a:pt x="0" y="7"/>
                  </a:lnTo>
                  <a:lnTo>
                    <a:pt x="10" y="7"/>
                  </a:lnTo>
                  <a:lnTo>
                    <a:pt x="21" y="10"/>
                  </a:lnTo>
                  <a:lnTo>
                    <a:pt x="31" y="14"/>
                  </a:lnTo>
                  <a:lnTo>
                    <a:pt x="46" y="21"/>
                  </a:lnTo>
                  <a:lnTo>
                    <a:pt x="53" y="28"/>
                  </a:lnTo>
                  <a:lnTo>
                    <a:pt x="63" y="35"/>
                  </a:lnTo>
                  <a:lnTo>
                    <a:pt x="74" y="42"/>
                  </a:lnTo>
                  <a:lnTo>
                    <a:pt x="91" y="60"/>
                  </a:lnTo>
                  <a:lnTo>
                    <a:pt x="99" y="70"/>
                  </a:lnTo>
                  <a:lnTo>
                    <a:pt x="109" y="81"/>
                  </a:lnTo>
                  <a:lnTo>
                    <a:pt x="116" y="92"/>
                  </a:lnTo>
                  <a:lnTo>
                    <a:pt x="123" y="99"/>
                  </a:lnTo>
                  <a:lnTo>
                    <a:pt x="130" y="113"/>
                  </a:lnTo>
                  <a:lnTo>
                    <a:pt x="137" y="123"/>
                  </a:lnTo>
                  <a:lnTo>
                    <a:pt x="141" y="130"/>
                  </a:lnTo>
                  <a:lnTo>
                    <a:pt x="148"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2" name="Freeform 24"/>
            <p:cNvSpPr>
              <a:spLocks/>
            </p:cNvSpPr>
            <p:nvPr/>
          </p:nvSpPr>
          <p:spPr bwMode="auto">
            <a:xfrm>
              <a:off x="5412" y="3160"/>
              <a:ext cx="46" cy="463"/>
            </a:xfrm>
            <a:custGeom>
              <a:avLst/>
              <a:gdLst>
                <a:gd name="T0" fmla="*/ 11 w 46"/>
                <a:gd name="T1" fmla="*/ 463 h 463"/>
                <a:gd name="T2" fmla="*/ 21 w 46"/>
                <a:gd name="T3" fmla="*/ 407 h 463"/>
                <a:gd name="T4" fmla="*/ 32 w 46"/>
                <a:gd name="T5" fmla="*/ 347 h 463"/>
                <a:gd name="T6" fmla="*/ 39 w 46"/>
                <a:gd name="T7" fmla="*/ 287 h 463"/>
                <a:gd name="T8" fmla="*/ 46 w 46"/>
                <a:gd name="T9" fmla="*/ 227 h 463"/>
                <a:gd name="T10" fmla="*/ 46 w 46"/>
                <a:gd name="T11" fmla="*/ 166 h 463"/>
                <a:gd name="T12" fmla="*/ 42 w 46"/>
                <a:gd name="T13" fmla="*/ 110 h 463"/>
                <a:gd name="T14" fmla="*/ 28 w 46"/>
                <a:gd name="T15" fmla="*/ 53 h 463"/>
                <a:gd name="T16" fmla="*/ 7 w 46"/>
                <a:gd name="T17" fmla="*/ 0 h 463"/>
                <a:gd name="T18" fmla="*/ 0 w 46"/>
                <a:gd name="T19" fmla="*/ 0 h 463"/>
                <a:gd name="T20" fmla="*/ 21 w 46"/>
                <a:gd name="T21" fmla="*/ 53 h 463"/>
                <a:gd name="T22" fmla="*/ 35 w 46"/>
                <a:gd name="T23" fmla="*/ 110 h 463"/>
                <a:gd name="T24" fmla="*/ 42 w 46"/>
                <a:gd name="T25" fmla="*/ 166 h 463"/>
                <a:gd name="T26" fmla="*/ 39 w 46"/>
                <a:gd name="T27" fmla="*/ 227 h 463"/>
                <a:gd name="T28" fmla="*/ 32 w 46"/>
                <a:gd name="T29" fmla="*/ 287 h 463"/>
                <a:gd name="T30" fmla="*/ 25 w 46"/>
                <a:gd name="T31" fmla="*/ 347 h 463"/>
                <a:gd name="T32" fmla="*/ 14 w 46"/>
                <a:gd name="T33" fmla="*/ 407 h 463"/>
                <a:gd name="T34" fmla="*/ 3 w 46"/>
                <a:gd name="T35" fmla="*/ 463 h 463"/>
                <a:gd name="T36" fmla="*/ 11 w 46"/>
                <a:gd name="T37" fmla="*/ 463 h 4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 h="463">
                  <a:moveTo>
                    <a:pt x="11" y="463"/>
                  </a:moveTo>
                  <a:lnTo>
                    <a:pt x="21" y="407"/>
                  </a:lnTo>
                  <a:lnTo>
                    <a:pt x="32" y="347"/>
                  </a:lnTo>
                  <a:lnTo>
                    <a:pt x="39" y="287"/>
                  </a:lnTo>
                  <a:lnTo>
                    <a:pt x="46" y="227"/>
                  </a:lnTo>
                  <a:lnTo>
                    <a:pt x="46" y="166"/>
                  </a:lnTo>
                  <a:lnTo>
                    <a:pt x="42" y="110"/>
                  </a:lnTo>
                  <a:lnTo>
                    <a:pt x="28" y="53"/>
                  </a:lnTo>
                  <a:lnTo>
                    <a:pt x="7" y="0"/>
                  </a:lnTo>
                  <a:lnTo>
                    <a:pt x="0" y="0"/>
                  </a:lnTo>
                  <a:lnTo>
                    <a:pt x="21" y="53"/>
                  </a:lnTo>
                  <a:lnTo>
                    <a:pt x="35" y="110"/>
                  </a:lnTo>
                  <a:lnTo>
                    <a:pt x="42" y="166"/>
                  </a:lnTo>
                  <a:lnTo>
                    <a:pt x="39" y="227"/>
                  </a:lnTo>
                  <a:lnTo>
                    <a:pt x="32" y="287"/>
                  </a:lnTo>
                  <a:lnTo>
                    <a:pt x="25" y="347"/>
                  </a:lnTo>
                  <a:lnTo>
                    <a:pt x="14" y="407"/>
                  </a:lnTo>
                  <a:lnTo>
                    <a:pt x="3" y="463"/>
                  </a:lnTo>
                  <a:lnTo>
                    <a:pt x="11" y="4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3" name="Freeform 25"/>
            <p:cNvSpPr>
              <a:spLocks/>
            </p:cNvSpPr>
            <p:nvPr/>
          </p:nvSpPr>
          <p:spPr bwMode="auto">
            <a:xfrm>
              <a:off x="5380" y="3623"/>
              <a:ext cx="43" cy="223"/>
            </a:xfrm>
            <a:custGeom>
              <a:avLst/>
              <a:gdLst>
                <a:gd name="T0" fmla="*/ 7 w 43"/>
                <a:gd name="T1" fmla="*/ 223 h 223"/>
                <a:gd name="T2" fmla="*/ 14 w 43"/>
                <a:gd name="T3" fmla="*/ 198 h 223"/>
                <a:gd name="T4" fmla="*/ 18 w 43"/>
                <a:gd name="T5" fmla="*/ 166 h 223"/>
                <a:gd name="T6" fmla="*/ 21 w 43"/>
                <a:gd name="T7" fmla="*/ 141 h 223"/>
                <a:gd name="T8" fmla="*/ 28 w 43"/>
                <a:gd name="T9" fmla="*/ 113 h 223"/>
                <a:gd name="T10" fmla="*/ 32 w 43"/>
                <a:gd name="T11" fmla="*/ 81 h 223"/>
                <a:gd name="T12" fmla="*/ 35 w 43"/>
                <a:gd name="T13" fmla="*/ 57 h 223"/>
                <a:gd name="T14" fmla="*/ 39 w 43"/>
                <a:gd name="T15" fmla="*/ 25 h 223"/>
                <a:gd name="T16" fmla="*/ 43 w 43"/>
                <a:gd name="T17" fmla="*/ 0 h 223"/>
                <a:gd name="T18" fmla="*/ 35 w 43"/>
                <a:gd name="T19" fmla="*/ 0 h 223"/>
                <a:gd name="T20" fmla="*/ 32 w 43"/>
                <a:gd name="T21" fmla="*/ 25 h 223"/>
                <a:gd name="T22" fmla="*/ 28 w 43"/>
                <a:gd name="T23" fmla="*/ 53 h 223"/>
                <a:gd name="T24" fmla="*/ 25 w 43"/>
                <a:gd name="T25" fmla="*/ 81 h 223"/>
                <a:gd name="T26" fmla="*/ 21 w 43"/>
                <a:gd name="T27" fmla="*/ 110 h 223"/>
                <a:gd name="T28" fmla="*/ 14 w 43"/>
                <a:gd name="T29" fmla="*/ 138 h 223"/>
                <a:gd name="T30" fmla="*/ 11 w 43"/>
                <a:gd name="T31" fmla="*/ 166 h 223"/>
                <a:gd name="T32" fmla="*/ 7 w 43"/>
                <a:gd name="T33" fmla="*/ 194 h 223"/>
                <a:gd name="T34" fmla="*/ 0 w 43"/>
                <a:gd name="T35" fmla="*/ 223 h 223"/>
                <a:gd name="T36" fmla="*/ 7 w 43"/>
                <a:gd name="T37" fmla="*/ 223 h 22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 h="223">
                  <a:moveTo>
                    <a:pt x="7" y="223"/>
                  </a:moveTo>
                  <a:lnTo>
                    <a:pt x="14" y="198"/>
                  </a:lnTo>
                  <a:lnTo>
                    <a:pt x="18" y="166"/>
                  </a:lnTo>
                  <a:lnTo>
                    <a:pt x="21" y="141"/>
                  </a:lnTo>
                  <a:lnTo>
                    <a:pt x="28" y="113"/>
                  </a:lnTo>
                  <a:lnTo>
                    <a:pt x="32" y="81"/>
                  </a:lnTo>
                  <a:lnTo>
                    <a:pt x="35" y="57"/>
                  </a:lnTo>
                  <a:lnTo>
                    <a:pt x="39" y="25"/>
                  </a:lnTo>
                  <a:lnTo>
                    <a:pt x="43" y="0"/>
                  </a:lnTo>
                  <a:lnTo>
                    <a:pt x="35" y="0"/>
                  </a:lnTo>
                  <a:lnTo>
                    <a:pt x="32" y="25"/>
                  </a:lnTo>
                  <a:lnTo>
                    <a:pt x="28" y="53"/>
                  </a:lnTo>
                  <a:lnTo>
                    <a:pt x="25" y="81"/>
                  </a:lnTo>
                  <a:lnTo>
                    <a:pt x="21" y="110"/>
                  </a:lnTo>
                  <a:lnTo>
                    <a:pt x="14" y="138"/>
                  </a:lnTo>
                  <a:lnTo>
                    <a:pt x="11" y="166"/>
                  </a:lnTo>
                  <a:lnTo>
                    <a:pt x="7" y="194"/>
                  </a:lnTo>
                  <a:lnTo>
                    <a:pt x="0" y="223"/>
                  </a:lnTo>
                  <a:lnTo>
                    <a:pt x="7" y="2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4" name="Freeform 26"/>
            <p:cNvSpPr>
              <a:spLocks/>
            </p:cNvSpPr>
            <p:nvPr/>
          </p:nvSpPr>
          <p:spPr bwMode="auto">
            <a:xfrm>
              <a:off x="5377" y="3846"/>
              <a:ext cx="10" cy="24"/>
            </a:xfrm>
            <a:custGeom>
              <a:avLst/>
              <a:gdLst>
                <a:gd name="T0" fmla="*/ 0 w 10"/>
                <a:gd name="T1" fmla="*/ 24 h 24"/>
                <a:gd name="T2" fmla="*/ 3 w 10"/>
                <a:gd name="T3" fmla="*/ 24 h 24"/>
                <a:gd name="T4" fmla="*/ 7 w 10"/>
                <a:gd name="T5" fmla="*/ 17 h 24"/>
                <a:gd name="T6" fmla="*/ 10 w 10"/>
                <a:gd name="T7" fmla="*/ 14 h 24"/>
                <a:gd name="T8" fmla="*/ 10 w 10"/>
                <a:gd name="T9" fmla="*/ 0 h 24"/>
                <a:gd name="T10" fmla="*/ 3 w 10"/>
                <a:gd name="T11" fmla="*/ 0 h 24"/>
                <a:gd name="T12" fmla="*/ 3 w 10"/>
                <a:gd name="T13" fmla="*/ 10 h 24"/>
                <a:gd name="T14" fmla="*/ 0 w 10"/>
                <a:gd name="T15" fmla="*/ 14 h 24"/>
                <a:gd name="T16" fmla="*/ 0 w 10"/>
                <a:gd name="T17" fmla="*/ 24 h 24"/>
                <a:gd name="T18" fmla="*/ 3 w 10"/>
                <a:gd name="T19" fmla="*/ 24 h 24"/>
                <a:gd name="T20" fmla="*/ 0 w 10"/>
                <a:gd name="T21" fmla="*/ 24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 h="24">
                  <a:moveTo>
                    <a:pt x="0" y="24"/>
                  </a:moveTo>
                  <a:lnTo>
                    <a:pt x="3" y="24"/>
                  </a:lnTo>
                  <a:lnTo>
                    <a:pt x="7" y="17"/>
                  </a:lnTo>
                  <a:lnTo>
                    <a:pt x="10" y="14"/>
                  </a:lnTo>
                  <a:lnTo>
                    <a:pt x="10" y="0"/>
                  </a:lnTo>
                  <a:lnTo>
                    <a:pt x="3" y="0"/>
                  </a:lnTo>
                  <a:lnTo>
                    <a:pt x="3" y="10"/>
                  </a:lnTo>
                  <a:lnTo>
                    <a:pt x="0" y="14"/>
                  </a:lnTo>
                  <a:lnTo>
                    <a:pt x="0" y="24"/>
                  </a:lnTo>
                  <a:lnTo>
                    <a:pt x="3" y="24"/>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5" name="Freeform 27"/>
            <p:cNvSpPr>
              <a:spLocks/>
            </p:cNvSpPr>
            <p:nvPr/>
          </p:nvSpPr>
          <p:spPr bwMode="auto">
            <a:xfrm>
              <a:off x="5366" y="3863"/>
              <a:ext cx="11" cy="11"/>
            </a:xfrm>
            <a:custGeom>
              <a:avLst/>
              <a:gdLst>
                <a:gd name="T0" fmla="*/ 0 w 11"/>
                <a:gd name="T1" fmla="*/ 11 h 11"/>
                <a:gd name="T2" fmla="*/ 11 w 11"/>
                <a:gd name="T3" fmla="*/ 7 h 11"/>
                <a:gd name="T4" fmla="*/ 11 w 11"/>
                <a:gd name="T5" fmla="*/ 0 h 11"/>
                <a:gd name="T6" fmla="*/ 0 w 11"/>
                <a:gd name="T7" fmla="*/ 4 h 11"/>
                <a:gd name="T8" fmla="*/ 0 w 11"/>
                <a:gd name="T9" fmla="*/ 1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1">
                  <a:moveTo>
                    <a:pt x="0" y="11"/>
                  </a:moveTo>
                  <a:lnTo>
                    <a:pt x="11" y="7"/>
                  </a:lnTo>
                  <a:lnTo>
                    <a:pt x="11" y="0"/>
                  </a:lnTo>
                  <a:lnTo>
                    <a:pt x="0" y="4"/>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6" name="Rectangle 28"/>
            <p:cNvSpPr>
              <a:spLocks noChangeArrowheads="1"/>
            </p:cNvSpPr>
            <p:nvPr/>
          </p:nvSpPr>
          <p:spPr bwMode="auto">
            <a:xfrm>
              <a:off x="4864" y="3867"/>
              <a:ext cx="502"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5147" name="Freeform 29"/>
            <p:cNvSpPr>
              <a:spLocks/>
            </p:cNvSpPr>
            <p:nvPr/>
          </p:nvSpPr>
          <p:spPr bwMode="auto">
            <a:xfrm>
              <a:off x="4405" y="3863"/>
              <a:ext cx="459" cy="11"/>
            </a:xfrm>
            <a:custGeom>
              <a:avLst/>
              <a:gdLst>
                <a:gd name="T0" fmla="*/ 0 w 459"/>
                <a:gd name="T1" fmla="*/ 7 h 11"/>
                <a:gd name="T2" fmla="*/ 459 w 459"/>
                <a:gd name="T3" fmla="*/ 11 h 11"/>
                <a:gd name="T4" fmla="*/ 459 w 459"/>
                <a:gd name="T5" fmla="*/ 4 h 11"/>
                <a:gd name="T6" fmla="*/ 0 w 459"/>
                <a:gd name="T7" fmla="*/ 0 h 11"/>
                <a:gd name="T8" fmla="*/ 0 w 459"/>
                <a:gd name="T9" fmla="*/ 7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9" h="11">
                  <a:moveTo>
                    <a:pt x="0" y="7"/>
                  </a:moveTo>
                  <a:lnTo>
                    <a:pt x="459" y="11"/>
                  </a:lnTo>
                  <a:lnTo>
                    <a:pt x="459" y="4"/>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8" name="Rectangle 30"/>
            <p:cNvSpPr>
              <a:spLocks noChangeArrowheads="1"/>
            </p:cNvSpPr>
            <p:nvPr/>
          </p:nvSpPr>
          <p:spPr bwMode="auto">
            <a:xfrm>
              <a:off x="3744" y="3863"/>
              <a:ext cx="66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5149" name="Freeform 31"/>
            <p:cNvSpPr>
              <a:spLocks/>
            </p:cNvSpPr>
            <p:nvPr/>
          </p:nvSpPr>
          <p:spPr bwMode="auto">
            <a:xfrm>
              <a:off x="3250" y="3860"/>
              <a:ext cx="494" cy="10"/>
            </a:xfrm>
            <a:custGeom>
              <a:avLst/>
              <a:gdLst>
                <a:gd name="T0" fmla="*/ 0 w 494"/>
                <a:gd name="T1" fmla="*/ 7 h 10"/>
                <a:gd name="T2" fmla="*/ 494 w 494"/>
                <a:gd name="T3" fmla="*/ 10 h 10"/>
                <a:gd name="T4" fmla="*/ 494 w 494"/>
                <a:gd name="T5" fmla="*/ 3 h 10"/>
                <a:gd name="T6" fmla="*/ 0 w 494"/>
                <a:gd name="T7" fmla="*/ 0 h 10"/>
                <a:gd name="T8" fmla="*/ 0 w 494"/>
                <a:gd name="T9" fmla="*/ 7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4" h="10">
                  <a:moveTo>
                    <a:pt x="0" y="7"/>
                  </a:moveTo>
                  <a:lnTo>
                    <a:pt x="494" y="10"/>
                  </a:lnTo>
                  <a:lnTo>
                    <a:pt x="494" y="3"/>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0" name="Freeform 32"/>
            <p:cNvSpPr>
              <a:spLocks/>
            </p:cNvSpPr>
            <p:nvPr/>
          </p:nvSpPr>
          <p:spPr bwMode="auto">
            <a:xfrm>
              <a:off x="3038" y="3860"/>
              <a:ext cx="212" cy="7"/>
            </a:xfrm>
            <a:custGeom>
              <a:avLst/>
              <a:gdLst>
                <a:gd name="T0" fmla="*/ 0 w 212"/>
                <a:gd name="T1" fmla="*/ 3 h 7"/>
                <a:gd name="T2" fmla="*/ 0 w 212"/>
                <a:gd name="T3" fmla="*/ 7 h 7"/>
                <a:gd name="T4" fmla="*/ 212 w 212"/>
                <a:gd name="T5" fmla="*/ 7 h 7"/>
                <a:gd name="T6" fmla="*/ 212 w 212"/>
                <a:gd name="T7" fmla="*/ 0 h 7"/>
                <a:gd name="T8" fmla="*/ 0 w 212"/>
                <a:gd name="T9" fmla="*/ 0 h 7"/>
                <a:gd name="T10" fmla="*/ 3 w 212"/>
                <a:gd name="T11" fmla="*/ 0 h 7"/>
                <a:gd name="T12" fmla="*/ 0 w 212"/>
                <a:gd name="T13" fmla="*/ 3 h 7"/>
                <a:gd name="T14" fmla="*/ 0 w 212"/>
                <a:gd name="T15" fmla="*/ 7 h 7"/>
                <a:gd name="T16" fmla="*/ 0 w 212"/>
                <a:gd name="T17" fmla="*/ 3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 h="7">
                  <a:moveTo>
                    <a:pt x="0" y="3"/>
                  </a:moveTo>
                  <a:lnTo>
                    <a:pt x="0" y="7"/>
                  </a:lnTo>
                  <a:lnTo>
                    <a:pt x="212" y="7"/>
                  </a:lnTo>
                  <a:lnTo>
                    <a:pt x="212" y="0"/>
                  </a:lnTo>
                  <a:lnTo>
                    <a:pt x="0" y="0"/>
                  </a:lnTo>
                  <a:lnTo>
                    <a:pt x="3" y="0"/>
                  </a:lnTo>
                  <a:lnTo>
                    <a:pt x="0" y="3"/>
                  </a:lnTo>
                  <a:lnTo>
                    <a:pt x="0"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1" name="Freeform 33"/>
            <p:cNvSpPr>
              <a:spLocks/>
            </p:cNvSpPr>
            <p:nvPr/>
          </p:nvSpPr>
          <p:spPr bwMode="auto">
            <a:xfrm>
              <a:off x="3027" y="3846"/>
              <a:ext cx="14" cy="17"/>
            </a:xfrm>
            <a:custGeom>
              <a:avLst/>
              <a:gdLst>
                <a:gd name="T0" fmla="*/ 0 w 14"/>
                <a:gd name="T1" fmla="*/ 0 h 17"/>
                <a:gd name="T2" fmla="*/ 0 w 14"/>
                <a:gd name="T3" fmla="*/ 3 h 17"/>
                <a:gd name="T4" fmla="*/ 11 w 14"/>
                <a:gd name="T5" fmla="*/ 17 h 17"/>
                <a:gd name="T6" fmla="*/ 14 w 14"/>
                <a:gd name="T7" fmla="*/ 14 h 17"/>
                <a:gd name="T8" fmla="*/ 7 w 14"/>
                <a:gd name="T9" fmla="*/ 0 h 17"/>
                <a:gd name="T10" fmla="*/ 7 w 14"/>
                <a:gd name="T11" fmla="*/ 3 h 17"/>
                <a:gd name="T12" fmla="*/ 0 w 14"/>
                <a:gd name="T13" fmla="*/ 0 h 17"/>
                <a:gd name="T14" fmla="*/ 0 w 14"/>
                <a:gd name="T15" fmla="*/ 3 h 17"/>
                <a:gd name="T16" fmla="*/ 0 w 14"/>
                <a:gd name="T17" fmla="*/ 0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17">
                  <a:moveTo>
                    <a:pt x="0" y="0"/>
                  </a:moveTo>
                  <a:lnTo>
                    <a:pt x="0" y="3"/>
                  </a:lnTo>
                  <a:lnTo>
                    <a:pt x="11" y="17"/>
                  </a:lnTo>
                  <a:lnTo>
                    <a:pt x="14" y="14"/>
                  </a:lnTo>
                  <a:lnTo>
                    <a:pt x="7" y="0"/>
                  </a:lnTo>
                  <a:lnTo>
                    <a:pt x="7" y="3"/>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2" name="Freeform 34"/>
            <p:cNvSpPr>
              <a:spLocks/>
            </p:cNvSpPr>
            <p:nvPr/>
          </p:nvSpPr>
          <p:spPr bwMode="auto">
            <a:xfrm>
              <a:off x="3027" y="3627"/>
              <a:ext cx="141" cy="222"/>
            </a:xfrm>
            <a:custGeom>
              <a:avLst/>
              <a:gdLst>
                <a:gd name="T0" fmla="*/ 134 w 141"/>
                <a:gd name="T1" fmla="*/ 3 h 222"/>
                <a:gd name="T2" fmla="*/ 134 w 141"/>
                <a:gd name="T3" fmla="*/ 0 h 222"/>
                <a:gd name="T4" fmla="*/ 127 w 141"/>
                <a:gd name="T5" fmla="*/ 14 h 222"/>
                <a:gd name="T6" fmla="*/ 120 w 141"/>
                <a:gd name="T7" fmla="*/ 28 h 222"/>
                <a:gd name="T8" fmla="*/ 109 w 141"/>
                <a:gd name="T9" fmla="*/ 42 h 222"/>
                <a:gd name="T10" fmla="*/ 102 w 141"/>
                <a:gd name="T11" fmla="*/ 56 h 222"/>
                <a:gd name="T12" fmla="*/ 92 w 141"/>
                <a:gd name="T13" fmla="*/ 70 h 222"/>
                <a:gd name="T14" fmla="*/ 85 w 141"/>
                <a:gd name="T15" fmla="*/ 81 h 222"/>
                <a:gd name="T16" fmla="*/ 78 w 141"/>
                <a:gd name="T17" fmla="*/ 95 h 222"/>
                <a:gd name="T18" fmla="*/ 67 w 141"/>
                <a:gd name="T19" fmla="*/ 109 h 222"/>
                <a:gd name="T20" fmla="*/ 60 w 141"/>
                <a:gd name="T21" fmla="*/ 123 h 222"/>
                <a:gd name="T22" fmla="*/ 49 w 141"/>
                <a:gd name="T23" fmla="*/ 137 h 222"/>
                <a:gd name="T24" fmla="*/ 42 w 141"/>
                <a:gd name="T25" fmla="*/ 152 h 222"/>
                <a:gd name="T26" fmla="*/ 32 w 141"/>
                <a:gd name="T27" fmla="*/ 166 h 222"/>
                <a:gd name="T28" fmla="*/ 25 w 141"/>
                <a:gd name="T29" fmla="*/ 176 h 222"/>
                <a:gd name="T30" fmla="*/ 18 w 141"/>
                <a:gd name="T31" fmla="*/ 190 h 222"/>
                <a:gd name="T32" fmla="*/ 7 w 141"/>
                <a:gd name="T33" fmla="*/ 204 h 222"/>
                <a:gd name="T34" fmla="*/ 0 w 141"/>
                <a:gd name="T35" fmla="*/ 219 h 222"/>
                <a:gd name="T36" fmla="*/ 7 w 141"/>
                <a:gd name="T37" fmla="*/ 222 h 222"/>
                <a:gd name="T38" fmla="*/ 14 w 141"/>
                <a:gd name="T39" fmla="*/ 208 h 222"/>
                <a:gd name="T40" fmla="*/ 21 w 141"/>
                <a:gd name="T41" fmla="*/ 194 h 222"/>
                <a:gd name="T42" fmla="*/ 32 w 141"/>
                <a:gd name="T43" fmla="*/ 180 h 222"/>
                <a:gd name="T44" fmla="*/ 39 w 141"/>
                <a:gd name="T45" fmla="*/ 169 h 222"/>
                <a:gd name="T46" fmla="*/ 49 w 141"/>
                <a:gd name="T47" fmla="*/ 155 h 222"/>
                <a:gd name="T48" fmla="*/ 56 w 141"/>
                <a:gd name="T49" fmla="*/ 141 h 222"/>
                <a:gd name="T50" fmla="*/ 64 w 141"/>
                <a:gd name="T51" fmla="*/ 127 h 222"/>
                <a:gd name="T52" fmla="*/ 74 w 141"/>
                <a:gd name="T53" fmla="*/ 113 h 222"/>
                <a:gd name="T54" fmla="*/ 81 w 141"/>
                <a:gd name="T55" fmla="*/ 99 h 222"/>
                <a:gd name="T56" fmla="*/ 92 w 141"/>
                <a:gd name="T57" fmla="*/ 84 h 222"/>
                <a:gd name="T58" fmla="*/ 99 w 141"/>
                <a:gd name="T59" fmla="*/ 74 h 222"/>
                <a:gd name="T60" fmla="*/ 109 w 141"/>
                <a:gd name="T61" fmla="*/ 60 h 222"/>
                <a:gd name="T62" fmla="*/ 117 w 141"/>
                <a:gd name="T63" fmla="*/ 46 h 222"/>
                <a:gd name="T64" fmla="*/ 124 w 141"/>
                <a:gd name="T65" fmla="*/ 31 h 222"/>
                <a:gd name="T66" fmla="*/ 134 w 141"/>
                <a:gd name="T67" fmla="*/ 17 h 222"/>
                <a:gd name="T68" fmla="*/ 141 w 141"/>
                <a:gd name="T69" fmla="*/ 3 h 222"/>
                <a:gd name="T70" fmla="*/ 134 w 141"/>
                <a:gd name="T71" fmla="*/ 3 h 22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41" h="222">
                  <a:moveTo>
                    <a:pt x="134" y="3"/>
                  </a:moveTo>
                  <a:lnTo>
                    <a:pt x="134" y="0"/>
                  </a:lnTo>
                  <a:lnTo>
                    <a:pt x="127" y="14"/>
                  </a:lnTo>
                  <a:lnTo>
                    <a:pt x="120" y="28"/>
                  </a:lnTo>
                  <a:lnTo>
                    <a:pt x="109" y="42"/>
                  </a:lnTo>
                  <a:lnTo>
                    <a:pt x="102" y="56"/>
                  </a:lnTo>
                  <a:lnTo>
                    <a:pt x="92" y="70"/>
                  </a:lnTo>
                  <a:lnTo>
                    <a:pt x="85" y="81"/>
                  </a:lnTo>
                  <a:lnTo>
                    <a:pt x="78" y="95"/>
                  </a:lnTo>
                  <a:lnTo>
                    <a:pt x="67" y="109"/>
                  </a:lnTo>
                  <a:lnTo>
                    <a:pt x="60" y="123"/>
                  </a:lnTo>
                  <a:lnTo>
                    <a:pt x="49" y="137"/>
                  </a:lnTo>
                  <a:lnTo>
                    <a:pt x="42" y="152"/>
                  </a:lnTo>
                  <a:lnTo>
                    <a:pt x="32" y="166"/>
                  </a:lnTo>
                  <a:lnTo>
                    <a:pt x="25" y="176"/>
                  </a:lnTo>
                  <a:lnTo>
                    <a:pt x="18" y="190"/>
                  </a:lnTo>
                  <a:lnTo>
                    <a:pt x="7" y="204"/>
                  </a:lnTo>
                  <a:lnTo>
                    <a:pt x="0" y="219"/>
                  </a:lnTo>
                  <a:lnTo>
                    <a:pt x="7" y="222"/>
                  </a:lnTo>
                  <a:lnTo>
                    <a:pt x="14" y="208"/>
                  </a:lnTo>
                  <a:lnTo>
                    <a:pt x="21" y="194"/>
                  </a:lnTo>
                  <a:lnTo>
                    <a:pt x="32" y="180"/>
                  </a:lnTo>
                  <a:lnTo>
                    <a:pt x="39" y="169"/>
                  </a:lnTo>
                  <a:lnTo>
                    <a:pt x="49" y="155"/>
                  </a:lnTo>
                  <a:lnTo>
                    <a:pt x="56" y="141"/>
                  </a:lnTo>
                  <a:lnTo>
                    <a:pt x="64" y="127"/>
                  </a:lnTo>
                  <a:lnTo>
                    <a:pt x="74" y="113"/>
                  </a:lnTo>
                  <a:lnTo>
                    <a:pt x="81" y="99"/>
                  </a:lnTo>
                  <a:lnTo>
                    <a:pt x="92" y="84"/>
                  </a:lnTo>
                  <a:lnTo>
                    <a:pt x="99" y="74"/>
                  </a:lnTo>
                  <a:lnTo>
                    <a:pt x="109" y="60"/>
                  </a:lnTo>
                  <a:lnTo>
                    <a:pt x="117" y="46"/>
                  </a:lnTo>
                  <a:lnTo>
                    <a:pt x="124" y="31"/>
                  </a:lnTo>
                  <a:lnTo>
                    <a:pt x="134" y="17"/>
                  </a:lnTo>
                  <a:lnTo>
                    <a:pt x="141" y="3"/>
                  </a:lnTo>
                  <a:lnTo>
                    <a:pt x="13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3" name="Freeform 35"/>
            <p:cNvSpPr>
              <a:spLocks/>
            </p:cNvSpPr>
            <p:nvPr/>
          </p:nvSpPr>
          <p:spPr bwMode="auto">
            <a:xfrm>
              <a:off x="3098" y="3362"/>
              <a:ext cx="70" cy="268"/>
            </a:xfrm>
            <a:custGeom>
              <a:avLst/>
              <a:gdLst>
                <a:gd name="T0" fmla="*/ 0 w 70"/>
                <a:gd name="T1" fmla="*/ 0 h 268"/>
                <a:gd name="T2" fmla="*/ 0 w 70"/>
                <a:gd name="T3" fmla="*/ 3 h 268"/>
                <a:gd name="T4" fmla="*/ 7 w 70"/>
                <a:gd name="T5" fmla="*/ 35 h 268"/>
                <a:gd name="T6" fmla="*/ 14 w 70"/>
                <a:gd name="T7" fmla="*/ 70 h 268"/>
                <a:gd name="T8" fmla="*/ 21 w 70"/>
                <a:gd name="T9" fmla="*/ 102 h 268"/>
                <a:gd name="T10" fmla="*/ 31 w 70"/>
                <a:gd name="T11" fmla="*/ 138 h 268"/>
                <a:gd name="T12" fmla="*/ 38 w 70"/>
                <a:gd name="T13" fmla="*/ 169 h 268"/>
                <a:gd name="T14" fmla="*/ 49 w 70"/>
                <a:gd name="T15" fmla="*/ 201 h 268"/>
                <a:gd name="T16" fmla="*/ 56 w 70"/>
                <a:gd name="T17" fmla="*/ 236 h 268"/>
                <a:gd name="T18" fmla="*/ 63 w 70"/>
                <a:gd name="T19" fmla="*/ 268 h 268"/>
                <a:gd name="T20" fmla="*/ 70 w 70"/>
                <a:gd name="T21" fmla="*/ 268 h 268"/>
                <a:gd name="T22" fmla="*/ 63 w 70"/>
                <a:gd name="T23" fmla="*/ 233 h 268"/>
                <a:gd name="T24" fmla="*/ 56 w 70"/>
                <a:gd name="T25" fmla="*/ 201 h 268"/>
                <a:gd name="T26" fmla="*/ 46 w 70"/>
                <a:gd name="T27" fmla="*/ 169 h 268"/>
                <a:gd name="T28" fmla="*/ 38 w 70"/>
                <a:gd name="T29" fmla="*/ 134 h 268"/>
                <a:gd name="T30" fmla="*/ 28 w 70"/>
                <a:gd name="T31" fmla="*/ 102 h 268"/>
                <a:gd name="T32" fmla="*/ 21 w 70"/>
                <a:gd name="T33" fmla="*/ 70 h 268"/>
                <a:gd name="T34" fmla="*/ 14 w 70"/>
                <a:gd name="T35" fmla="*/ 35 h 268"/>
                <a:gd name="T36" fmla="*/ 7 w 70"/>
                <a:gd name="T37" fmla="*/ 3 h 268"/>
                <a:gd name="T38" fmla="*/ 7 w 70"/>
                <a:gd name="T39" fmla="*/ 7 h 268"/>
                <a:gd name="T40" fmla="*/ 0 w 70"/>
                <a:gd name="T41" fmla="*/ 0 h 268"/>
                <a:gd name="T42" fmla="*/ 0 w 70"/>
                <a:gd name="T43" fmla="*/ 3 h 268"/>
                <a:gd name="T44" fmla="*/ 0 w 70"/>
                <a:gd name="T45" fmla="*/ 0 h 2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0" h="268">
                  <a:moveTo>
                    <a:pt x="0" y="0"/>
                  </a:moveTo>
                  <a:lnTo>
                    <a:pt x="0" y="3"/>
                  </a:lnTo>
                  <a:lnTo>
                    <a:pt x="7" y="35"/>
                  </a:lnTo>
                  <a:lnTo>
                    <a:pt x="14" y="70"/>
                  </a:lnTo>
                  <a:lnTo>
                    <a:pt x="21" y="102"/>
                  </a:lnTo>
                  <a:lnTo>
                    <a:pt x="31" y="138"/>
                  </a:lnTo>
                  <a:lnTo>
                    <a:pt x="38" y="169"/>
                  </a:lnTo>
                  <a:lnTo>
                    <a:pt x="49" y="201"/>
                  </a:lnTo>
                  <a:lnTo>
                    <a:pt x="56" y="236"/>
                  </a:lnTo>
                  <a:lnTo>
                    <a:pt x="63" y="268"/>
                  </a:lnTo>
                  <a:lnTo>
                    <a:pt x="70" y="268"/>
                  </a:lnTo>
                  <a:lnTo>
                    <a:pt x="63" y="233"/>
                  </a:lnTo>
                  <a:lnTo>
                    <a:pt x="56" y="201"/>
                  </a:lnTo>
                  <a:lnTo>
                    <a:pt x="46" y="169"/>
                  </a:lnTo>
                  <a:lnTo>
                    <a:pt x="38" y="134"/>
                  </a:lnTo>
                  <a:lnTo>
                    <a:pt x="28" y="102"/>
                  </a:lnTo>
                  <a:lnTo>
                    <a:pt x="21" y="70"/>
                  </a:lnTo>
                  <a:lnTo>
                    <a:pt x="14" y="35"/>
                  </a:lnTo>
                  <a:lnTo>
                    <a:pt x="7" y="3"/>
                  </a:lnTo>
                  <a:lnTo>
                    <a:pt x="7" y="7"/>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4" name="Freeform 36"/>
            <p:cNvSpPr>
              <a:spLocks/>
            </p:cNvSpPr>
            <p:nvPr/>
          </p:nvSpPr>
          <p:spPr bwMode="auto">
            <a:xfrm>
              <a:off x="3098" y="3259"/>
              <a:ext cx="116" cy="110"/>
            </a:xfrm>
            <a:custGeom>
              <a:avLst/>
              <a:gdLst>
                <a:gd name="T0" fmla="*/ 109 w 116"/>
                <a:gd name="T1" fmla="*/ 4 h 110"/>
                <a:gd name="T2" fmla="*/ 109 w 116"/>
                <a:gd name="T3" fmla="*/ 0 h 110"/>
                <a:gd name="T4" fmla="*/ 102 w 116"/>
                <a:gd name="T5" fmla="*/ 4 h 110"/>
                <a:gd name="T6" fmla="*/ 88 w 116"/>
                <a:gd name="T7" fmla="*/ 18 h 110"/>
                <a:gd name="T8" fmla="*/ 77 w 116"/>
                <a:gd name="T9" fmla="*/ 22 h 110"/>
                <a:gd name="T10" fmla="*/ 74 w 116"/>
                <a:gd name="T11" fmla="*/ 29 h 110"/>
                <a:gd name="T12" fmla="*/ 46 w 116"/>
                <a:gd name="T13" fmla="*/ 57 h 110"/>
                <a:gd name="T14" fmla="*/ 38 w 116"/>
                <a:gd name="T15" fmla="*/ 60 h 110"/>
                <a:gd name="T16" fmla="*/ 31 w 116"/>
                <a:gd name="T17" fmla="*/ 67 h 110"/>
                <a:gd name="T18" fmla="*/ 28 w 116"/>
                <a:gd name="T19" fmla="*/ 75 h 110"/>
                <a:gd name="T20" fmla="*/ 0 w 116"/>
                <a:gd name="T21" fmla="*/ 103 h 110"/>
                <a:gd name="T22" fmla="*/ 7 w 116"/>
                <a:gd name="T23" fmla="*/ 110 h 110"/>
                <a:gd name="T24" fmla="*/ 14 w 116"/>
                <a:gd name="T25" fmla="*/ 99 h 110"/>
                <a:gd name="T26" fmla="*/ 21 w 116"/>
                <a:gd name="T27" fmla="*/ 96 h 110"/>
                <a:gd name="T28" fmla="*/ 24 w 116"/>
                <a:gd name="T29" fmla="*/ 85 h 110"/>
                <a:gd name="T30" fmla="*/ 31 w 116"/>
                <a:gd name="T31" fmla="*/ 78 h 110"/>
                <a:gd name="T32" fmla="*/ 38 w 116"/>
                <a:gd name="T33" fmla="*/ 75 h 110"/>
                <a:gd name="T34" fmla="*/ 53 w 116"/>
                <a:gd name="T35" fmla="*/ 60 h 110"/>
                <a:gd name="T36" fmla="*/ 56 w 116"/>
                <a:gd name="T37" fmla="*/ 53 h 110"/>
                <a:gd name="T38" fmla="*/ 70 w 116"/>
                <a:gd name="T39" fmla="*/ 39 h 110"/>
                <a:gd name="T40" fmla="*/ 77 w 116"/>
                <a:gd name="T41" fmla="*/ 36 h 110"/>
                <a:gd name="T42" fmla="*/ 91 w 116"/>
                <a:gd name="T43" fmla="*/ 22 h 110"/>
                <a:gd name="T44" fmla="*/ 99 w 116"/>
                <a:gd name="T45" fmla="*/ 18 h 110"/>
                <a:gd name="T46" fmla="*/ 113 w 116"/>
                <a:gd name="T47" fmla="*/ 4 h 110"/>
                <a:gd name="T48" fmla="*/ 113 w 116"/>
                <a:gd name="T49" fmla="*/ 0 h 110"/>
                <a:gd name="T50" fmla="*/ 113 w 116"/>
                <a:gd name="T51" fmla="*/ 4 h 110"/>
                <a:gd name="T52" fmla="*/ 116 w 116"/>
                <a:gd name="T53" fmla="*/ 4 h 110"/>
                <a:gd name="T54" fmla="*/ 113 w 116"/>
                <a:gd name="T55" fmla="*/ 0 h 110"/>
                <a:gd name="T56" fmla="*/ 109 w 116"/>
                <a:gd name="T57" fmla="*/ 4 h 11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16" h="110">
                  <a:moveTo>
                    <a:pt x="109" y="4"/>
                  </a:moveTo>
                  <a:lnTo>
                    <a:pt x="109" y="0"/>
                  </a:lnTo>
                  <a:lnTo>
                    <a:pt x="102" y="4"/>
                  </a:lnTo>
                  <a:lnTo>
                    <a:pt x="88" y="18"/>
                  </a:lnTo>
                  <a:lnTo>
                    <a:pt x="77" y="22"/>
                  </a:lnTo>
                  <a:lnTo>
                    <a:pt x="74" y="29"/>
                  </a:lnTo>
                  <a:lnTo>
                    <a:pt x="46" y="57"/>
                  </a:lnTo>
                  <a:lnTo>
                    <a:pt x="38" y="60"/>
                  </a:lnTo>
                  <a:lnTo>
                    <a:pt x="31" y="67"/>
                  </a:lnTo>
                  <a:lnTo>
                    <a:pt x="28" y="75"/>
                  </a:lnTo>
                  <a:lnTo>
                    <a:pt x="0" y="103"/>
                  </a:lnTo>
                  <a:lnTo>
                    <a:pt x="7" y="110"/>
                  </a:lnTo>
                  <a:lnTo>
                    <a:pt x="14" y="99"/>
                  </a:lnTo>
                  <a:lnTo>
                    <a:pt x="21" y="96"/>
                  </a:lnTo>
                  <a:lnTo>
                    <a:pt x="24" y="85"/>
                  </a:lnTo>
                  <a:lnTo>
                    <a:pt x="31" y="78"/>
                  </a:lnTo>
                  <a:lnTo>
                    <a:pt x="38" y="75"/>
                  </a:lnTo>
                  <a:lnTo>
                    <a:pt x="53" y="60"/>
                  </a:lnTo>
                  <a:lnTo>
                    <a:pt x="56" y="53"/>
                  </a:lnTo>
                  <a:lnTo>
                    <a:pt x="70" y="39"/>
                  </a:lnTo>
                  <a:lnTo>
                    <a:pt x="77" y="36"/>
                  </a:lnTo>
                  <a:lnTo>
                    <a:pt x="91" y="22"/>
                  </a:lnTo>
                  <a:lnTo>
                    <a:pt x="99" y="18"/>
                  </a:lnTo>
                  <a:lnTo>
                    <a:pt x="113" y="4"/>
                  </a:lnTo>
                  <a:lnTo>
                    <a:pt x="113" y="0"/>
                  </a:lnTo>
                  <a:lnTo>
                    <a:pt x="113" y="4"/>
                  </a:lnTo>
                  <a:lnTo>
                    <a:pt x="116" y="4"/>
                  </a:lnTo>
                  <a:lnTo>
                    <a:pt x="113" y="0"/>
                  </a:lnTo>
                  <a:lnTo>
                    <a:pt x="10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5" name="Freeform 37"/>
            <p:cNvSpPr>
              <a:spLocks/>
            </p:cNvSpPr>
            <p:nvPr/>
          </p:nvSpPr>
          <p:spPr bwMode="auto">
            <a:xfrm>
              <a:off x="3200" y="3245"/>
              <a:ext cx="11" cy="18"/>
            </a:xfrm>
            <a:custGeom>
              <a:avLst/>
              <a:gdLst>
                <a:gd name="T0" fmla="*/ 0 w 11"/>
                <a:gd name="T1" fmla="*/ 7 h 18"/>
                <a:gd name="T2" fmla="*/ 4 w 11"/>
                <a:gd name="T3" fmla="*/ 11 h 18"/>
                <a:gd name="T4" fmla="*/ 4 w 11"/>
                <a:gd name="T5" fmla="*/ 14 h 18"/>
                <a:gd name="T6" fmla="*/ 7 w 11"/>
                <a:gd name="T7" fmla="*/ 18 h 18"/>
                <a:gd name="T8" fmla="*/ 11 w 11"/>
                <a:gd name="T9" fmla="*/ 14 h 18"/>
                <a:gd name="T10" fmla="*/ 11 w 11"/>
                <a:gd name="T11" fmla="*/ 7 h 18"/>
                <a:gd name="T12" fmla="*/ 4 w 11"/>
                <a:gd name="T13" fmla="*/ 0 h 18"/>
                <a:gd name="T14" fmla="*/ 0 w 11"/>
                <a:gd name="T15" fmla="*/ 0 h 18"/>
                <a:gd name="T16" fmla="*/ 4 w 11"/>
                <a:gd name="T17" fmla="*/ 0 h 18"/>
                <a:gd name="T18" fmla="*/ 0 w 11"/>
                <a:gd name="T19" fmla="*/ 0 h 18"/>
                <a:gd name="T20" fmla="*/ 0 w 11"/>
                <a:gd name="T21" fmla="*/ 7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 h="18">
                  <a:moveTo>
                    <a:pt x="0" y="7"/>
                  </a:moveTo>
                  <a:lnTo>
                    <a:pt x="4" y="11"/>
                  </a:lnTo>
                  <a:lnTo>
                    <a:pt x="4" y="14"/>
                  </a:lnTo>
                  <a:lnTo>
                    <a:pt x="7" y="18"/>
                  </a:lnTo>
                  <a:lnTo>
                    <a:pt x="11" y="14"/>
                  </a:lnTo>
                  <a:lnTo>
                    <a:pt x="11" y="7"/>
                  </a:lnTo>
                  <a:lnTo>
                    <a:pt x="4" y="0"/>
                  </a:lnTo>
                  <a:lnTo>
                    <a:pt x="0" y="0"/>
                  </a:lnTo>
                  <a:lnTo>
                    <a:pt x="4"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6" name="Freeform 38"/>
            <p:cNvSpPr>
              <a:spLocks/>
            </p:cNvSpPr>
            <p:nvPr/>
          </p:nvSpPr>
          <p:spPr bwMode="auto">
            <a:xfrm>
              <a:off x="3045" y="3231"/>
              <a:ext cx="155" cy="21"/>
            </a:xfrm>
            <a:custGeom>
              <a:avLst/>
              <a:gdLst>
                <a:gd name="T0" fmla="*/ 0 w 155"/>
                <a:gd name="T1" fmla="*/ 7 h 21"/>
                <a:gd name="T2" fmla="*/ 49 w 155"/>
                <a:gd name="T3" fmla="*/ 7 h 21"/>
                <a:gd name="T4" fmla="*/ 60 w 155"/>
                <a:gd name="T5" fmla="*/ 11 h 21"/>
                <a:gd name="T6" fmla="*/ 77 w 155"/>
                <a:gd name="T7" fmla="*/ 11 h 21"/>
                <a:gd name="T8" fmla="*/ 88 w 155"/>
                <a:gd name="T9" fmla="*/ 14 h 21"/>
                <a:gd name="T10" fmla="*/ 109 w 155"/>
                <a:gd name="T11" fmla="*/ 14 h 21"/>
                <a:gd name="T12" fmla="*/ 116 w 155"/>
                <a:gd name="T13" fmla="*/ 18 h 21"/>
                <a:gd name="T14" fmla="*/ 137 w 155"/>
                <a:gd name="T15" fmla="*/ 18 h 21"/>
                <a:gd name="T16" fmla="*/ 148 w 155"/>
                <a:gd name="T17" fmla="*/ 21 h 21"/>
                <a:gd name="T18" fmla="*/ 155 w 155"/>
                <a:gd name="T19" fmla="*/ 21 h 21"/>
                <a:gd name="T20" fmla="*/ 155 w 155"/>
                <a:gd name="T21" fmla="*/ 14 h 21"/>
                <a:gd name="T22" fmla="*/ 148 w 155"/>
                <a:gd name="T23" fmla="*/ 14 h 21"/>
                <a:gd name="T24" fmla="*/ 137 w 155"/>
                <a:gd name="T25" fmla="*/ 11 h 21"/>
                <a:gd name="T26" fmla="*/ 116 w 155"/>
                <a:gd name="T27" fmla="*/ 11 h 21"/>
                <a:gd name="T28" fmla="*/ 109 w 155"/>
                <a:gd name="T29" fmla="*/ 7 h 21"/>
                <a:gd name="T30" fmla="*/ 77 w 155"/>
                <a:gd name="T31" fmla="*/ 7 h 21"/>
                <a:gd name="T32" fmla="*/ 70 w 155"/>
                <a:gd name="T33" fmla="*/ 4 h 21"/>
                <a:gd name="T34" fmla="*/ 38 w 155"/>
                <a:gd name="T35" fmla="*/ 4 h 21"/>
                <a:gd name="T36" fmla="*/ 28 w 155"/>
                <a:gd name="T37" fmla="*/ 0 h 21"/>
                <a:gd name="T38" fmla="*/ 0 w 155"/>
                <a:gd name="T39" fmla="*/ 0 h 21"/>
                <a:gd name="T40" fmla="*/ 0 w 155"/>
                <a:gd name="T41" fmla="*/ 7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5" h="21">
                  <a:moveTo>
                    <a:pt x="0" y="7"/>
                  </a:moveTo>
                  <a:lnTo>
                    <a:pt x="49" y="7"/>
                  </a:lnTo>
                  <a:lnTo>
                    <a:pt x="60" y="11"/>
                  </a:lnTo>
                  <a:lnTo>
                    <a:pt x="77" y="11"/>
                  </a:lnTo>
                  <a:lnTo>
                    <a:pt x="88" y="14"/>
                  </a:lnTo>
                  <a:lnTo>
                    <a:pt x="109" y="14"/>
                  </a:lnTo>
                  <a:lnTo>
                    <a:pt x="116" y="18"/>
                  </a:lnTo>
                  <a:lnTo>
                    <a:pt x="137" y="18"/>
                  </a:lnTo>
                  <a:lnTo>
                    <a:pt x="148" y="21"/>
                  </a:lnTo>
                  <a:lnTo>
                    <a:pt x="155" y="21"/>
                  </a:lnTo>
                  <a:lnTo>
                    <a:pt x="155" y="14"/>
                  </a:lnTo>
                  <a:lnTo>
                    <a:pt x="148" y="14"/>
                  </a:lnTo>
                  <a:lnTo>
                    <a:pt x="137" y="11"/>
                  </a:lnTo>
                  <a:lnTo>
                    <a:pt x="116" y="11"/>
                  </a:lnTo>
                  <a:lnTo>
                    <a:pt x="109" y="7"/>
                  </a:lnTo>
                  <a:lnTo>
                    <a:pt x="77" y="7"/>
                  </a:lnTo>
                  <a:lnTo>
                    <a:pt x="70" y="4"/>
                  </a:lnTo>
                  <a:lnTo>
                    <a:pt x="38" y="4"/>
                  </a:lnTo>
                  <a:lnTo>
                    <a:pt x="28"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7" name="Freeform 39"/>
            <p:cNvSpPr>
              <a:spLocks/>
            </p:cNvSpPr>
            <p:nvPr/>
          </p:nvSpPr>
          <p:spPr bwMode="auto">
            <a:xfrm>
              <a:off x="3023" y="3217"/>
              <a:ext cx="22" cy="21"/>
            </a:xfrm>
            <a:custGeom>
              <a:avLst/>
              <a:gdLst>
                <a:gd name="T0" fmla="*/ 0 w 22"/>
                <a:gd name="T1" fmla="*/ 0 h 21"/>
                <a:gd name="T2" fmla="*/ 0 w 22"/>
                <a:gd name="T3" fmla="*/ 4 h 21"/>
                <a:gd name="T4" fmla="*/ 4 w 22"/>
                <a:gd name="T5" fmla="*/ 7 h 21"/>
                <a:gd name="T6" fmla="*/ 4 w 22"/>
                <a:gd name="T7" fmla="*/ 11 h 21"/>
                <a:gd name="T8" fmla="*/ 15 w 22"/>
                <a:gd name="T9" fmla="*/ 21 h 21"/>
                <a:gd name="T10" fmla="*/ 22 w 22"/>
                <a:gd name="T11" fmla="*/ 21 h 21"/>
                <a:gd name="T12" fmla="*/ 22 w 22"/>
                <a:gd name="T13" fmla="*/ 14 h 21"/>
                <a:gd name="T14" fmla="*/ 15 w 22"/>
                <a:gd name="T15" fmla="*/ 14 h 21"/>
                <a:gd name="T16" fmla="*/ 15 w 22"/>
                <a:gd name="T17" fmla="*/ 11 h 21"/>
                <a:gd name="T18" fmla="*/ 11 w 22"/>
                <a:gd name="T19" fmla="*/ 11 h 21"/>
                <a:gd name="T20" fmla="*/ 11 w 22"/>
                <a:gd name="T21" fmla="*/ 4 h 21"/>
                <a:gd name="T22" fmla="*/ 7 w 22"/>
                <a:gd name="T23" fmla="*/ 0 h 21"/>
                <a:gd name="T24" fmla="*/ 0 w 22"/>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21">
                  <a:moveTo>
                    <a:pt x="0" y="0"/>
                  </a:moveTo>
                  <a:lnTo>
                    <a:pt x="0" y="4"/>
                  </a:lnTo>
                  <a:lnTo>
                    <a:pt x="4" y="7"/>
                  </a:lnTo>
                  <a:lnTo>
                    <a:pt x="4" y="11"/>
                  </a:lnTo>
                  <a:lnTo>
                    <a:pt x="15" y="21"/>
                  </a:lnTo>
                  <a:lnTo>
                    <a:pt x="22" y="21"/>
                  </a:lnTo>
                  <a:lnTo>
                    <a:pt x="22" y="14"/>
                  </a:lnTo>
                  <a:lnTo>
                    <a:pt x="15" y="14"/>
                  </a:lnTo>
                  <a:lnTo>
                    <a:pt x="15" y="11"/>
                  </a:lnTo>
                  <a:lnTo>
                    <a:pt x="11" y="11"/>
                  </a:lnTo>
                  <a:lnTo>
                    <a:pt x="11" y="4"/>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8" name="Freeform 40"/>
            <p:cNvSpPr>
              <a:spLocks/>
            </p:cNvSpPr>
            <p:nvPr/>
          </p:nvSpPr>
          <p:spPr bwMode="auto">
            <a:xfrm>
              <a:off x="2970" y="2973"/>
              <a:ext cx="60" cy="244"/>
            </a:xfrm>
            <a:custGeom>
              <a:avLst/>
              <a:gdLst>
                <a:gd name="T0" fmla="*/ 0 w 60"/>
                <a:gd name="T1" fmla="*/ 4 h 244"/>
                <a:gd name="T2" fmla="*/ 11 w 60"/>
                <a:gd name="T3" fmla="*/ 32 h 244"/>
                <a:gd name="T4" fmla="*/ 18 w 60"/>
                <a:gd name="T5" fmla="*/ 64 h 244"/>
                <a:gd name="T6" fmla="*/ 25 w 60"/>
                <a:gd name="T7" fmla="*/ 92 h 244"/>
                <a:gd name="T8" fmla="*/ 29 w 60"/>
                <a:gd name="T9" fmla="*/ 124 h 244"/>
                <a:gd name="T10" fmla="*/ 36 w 60"/>
                <a:gd name="T11" fmla="*/ 152 h 244"/>
                <a:gd name="T12" fmla="*/ 43 w 60"/>
                <a:gd name="T13" fmla="*/ 184 h 244"/>
                <a:gd name="T14" fmla="*/ 50 w 60"/>
                <a:gd name="T15" fmla="*/ 212 h 244"/>
                <a:gd name="T16" fmla="*/ 53 w 60"/>
                <a:gd name="T17" fmla="*/ 244 h 244"/>
                <a:gd name="T18" fmla="*/ 60 w 60"/>
                <a:gd name="T19" fmla="*/ 244 h 244"/>
                <a:gd name="T20" fmla="*/ 53 w 60"/>
                <a:gd name="T21" fmla="*/ 212 h 244"/>
                <a:gd name="T22" fmla="*/ 50 w 60"/>
                <a:gd name="T23" fmla="*/ 180 h 244"/>
                <a:gd name="T24" fmla="*/ 43 w 60"/>
                <a:gd name="T25" fmla="*/ 152 h 244"/>
                <a:gd name="T26" fmla="*/ 36 w 60"/>
                <a:gd name="T27" fmla="*/ 120 h 244"/>
                <a:gd name="T28" fmla="*/ 29 w 60"/>
                <a:gd name="T29" fmla="*/ 92 h 244"/>
                <a:gd name="T30" fmla="*/ 25 w 60"/>
                <a:gd name="T31" fmla="*/ 60 h 244"/>
                <a:gd name="T32" fmla="*/ 15 w 60"/>
                <a:gd name="T33" fmla="*/ 32 h 244"/>
                <a:gd name="T34" fmla="*/ 7 w 60"/>
                <a:gd name="T35" fmla="*/ 0 h 244"/>
                <a:gd name="T36" fmla="*/ 7 w 60"/>
                <a:gd name="T37" fmla="*/ 4 h 244"/>
                <a:gd name="T38" fmla="*/ 0 w 60"/>
                <a:gd name="T39" fmla="*/ 4 h 2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244">
                  <a:moveTo>
                    <a:pt x="0" y="4"/>
                  </a:moveTo>
                  <a:lnTo>
                    <a:pt x="11" y="32"/>
                  </a:lnTo>
                  <a:lnTo>
                    <a:pt x="18" y="64"/>
                  </a:lnTo>
                  <a:lnTo>
                    <a:pt x="25" y="92"/>
                  </a:lnTo>
                  <a:lnTo>
                    <a:pt x="29" y="124"/>
                  </a:lnTo>
                  <a:lnTo>
                    <a:pt x="36" y="152"/>
                  </a:lnTo>
                  <a:lnTo>
                    <a:pt x="43" y="184"/>
                  </a:lnTo>
                  <a:lnTo>
                    <a:pt x="50" y="212"/>
                  </a:lnTo>
                  <a:lnTo>
                    <a:pt x="53" y="244"/>
                  </a:lnTo>
                  <a:lnTo>
                    <a:pt x="60" y="244"/>
                  </a:lnTo>
                  <a:lnTo>
                    <a:pt x="53" y="212"/>
                  </a:lnTo>
                  <a:lnTo>
                    <a:pt x="50" y="180"/>
                  </a:lnTo>
                  <a:lnTo>
                    <a:pt x="43" y="152"/>
                  </a:lnTo>
                  <a:lnTo>
                    <a:pt x="36" y="120"/>
                  </a:lnTo>
                  <a:lnTo>
                    <a:pt x="29" y="92"/>
                  </a:lnTo>
                  <a:lnTo>
                    <a:pt x="25" y="60"/>
                  </a:lnTo>
                  <a:lnTo>
                    <a:pt x="15" y="32"/>
                  </a:lnTo>
                  <a:lnTo>
                    <a:pt x="7" y="0"/>
                  </a:lnTo>
                  <a:lnTo>
                    <a:pt x="7"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59" name="Freeform 41"/>
            <p:cNvSpPr>
              <a:spLocks/>
            </p:cNvSpPr>
            <p:nvPr/>
          </p:nvSpPr>
          <p:spPr bwMode="auto">
            <a:xfrm>
              <a:off x="2932" y="2776"/>
              <a:ext cx="45" cy="201"/>
            </a:xfrm>
            <a:custGeom>
              <a:avLst/>
              <a:gdLst>
                <a:gd name="T0" fmla="*/ 0 w 45"/>
                <a:gd name="T1" fmla="*/ 0 h 201"/>
                <a:gd name="T2" fmla="*/ 3 w 45"/>
                <a:gd name="T3" fmla="*/ 24 h 201"/>
                <a:gd name="T4" fmla="*/ 10 w 45"/>
                <a:gd name="T5" fmla="*/ 52 h 201"/>
                <a:gd name="T6" fmla="*/ 14 w 45"/>
                <a:gd name="T7" fmla="*/ 74 h 201"/>
                <a:gd name="T8" fmla="*/ 17 w 45"/>
                <a:gd name="T9" fmla="*/ 102 h 201"/>
                <a:gd name="T10" fmla="*/ 24 w 45"/>
                <a:gd name="T11" fmla="*/ 127 h 201"/>
                <a:gd name="T12" fmla="*/ 28 w 45"/>
                <a:gd name="T13" fmla="*/ 151 h 201"/>
                <a:gd name="T14" fmla="*/ 35 w 45"/>
                <a:gd name="T15" fmla="*/ 173 h 201"/>
                <a:gd name="T16" fmla="*/ 38 w 45"/>
                <a:gd name="T17" fmla="*/ 201 h 201"/>
                <a:gd name="T18" fmla="*/ 45 w 45"/>
                <a:gd name="T19" fmla="*/ 201 h 201"/>
                <a:gd name="T20" fmla="*/ 42 w 45"/>
                <a:gd name="T21" fmla="*/ 173 h 201"/>
                <a:gd name="T22" fmla="*/ 35 w 45"/>
                <a:gd name="T23" fmla="*/ 148 h 201"/>
                <a:gd name="T24" fmla="*/ 31 w 45"/>
                <a:gd name="T25" fmla="*/ 123 h 201"/>
                <a:gd name="T26" fmla="*/ 24 w 45"/>
                <a:gd name="T27" fmla="*/ 98 h 201"/>
                <a:gd name="T28" fmla="*/ 21 w 45"/>
                <a:gd name="T29" fmla="*/ 74 h 201"/>
                <a:gd name="T30" fmla="*/ 14 w 45"/>
                <a:gd name="T31" fmla="*/ 49 h 201"/>
                <a:gd name="T32" fmla="*/ 10 w 45"/>
                <a:gd name="T33" fmla="*/ 24 h 201"/>
                <a:gd name="T34" fmla="*/ 7 w 45"/>
                <a:gd name="T35" fmla="*/ 0 h 201"/>
                <a:gd name="T36" fmla="*/ 0 w 45"/>
                <a:gd name="T37" fmla="*/ 0 h 2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 h="201">
                  <a:moveTo>
                    <a:pt x="0" y="0"/>
                  </a:moveTo>
                  <a:lnTo>
                    <a:pt x="3" y="24"/>
                  </a:lnTo>
                  <a:lnTo>
                    <a:pt x="10" y="52"/>
                  </a:lnTo>
                  <a:lnTo>
                    <a:pt x="14" y="74"/>
                  </a:lnTo>
                  <a:lnTo>
                    <a:pt x="17" y="102"/>
                  </a:lnTo>
                  <a:lnTo>
                    <a:pt x="24" y="127"/>
                  </a:lnTo>
                  <a:lnTo>
                    <a:pt x="28" y="151"/>
                  </a:lnTo>
                  <a:lnTo>
                    <a:pt x="35" y="173"/>
                  </a:lnTo>
                  <a:lnTo>
                    <a:pt x="38" y="201"/>
                  </a:lnTo>
                  <a:lnTo>
                    <a:pt x="45" y="201"/>
                  </a:lnTo>
                  <a:lnTo>
                    <a:pt x="42" y="173"/>
                  </a:lnTo>
                  <a:lnTo>
                    <a:pt x="35" y="148"/>
                  </a:lnTo>
                  <a:lnTo>
                    <a:pt x="31" y="123"/>
                  </a:lnTo>
                  <a:lnTo>
                    <a:pt x="24" y="98"/>
                  </a:lnTo>
                  <a:lnTo>
                    <a:pt x="21" y="74"/>
                  </a:lnTo>
                  <a:lnTo>
                    <a:pt x="14" y="49"/>
                  </a:lnTo>
                  <a:lnTo>
                    <a:pt x="10" y="24"/>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0" name="Freeform 42"/>
            <p:cNvSpPr>
              <a:spLocks/>
            </p:cNvSpPr>
            <p:nvPr/>
          </p:nvSpPr>
          <p:spPr bwMode="auto">
            <a:xfrm>
              <a:off x="2932" y="2691"/>
              <a:ext cx="67" cy="85"/>
            </a:xfrm>
            <a:custGeom>
              <a:avLst/>
              <a:gdLst>
                <a:gd name="T0" fmla="*/ 60 w 67"/>
                <a:gd name="T1" fmla="*/ 0 h 85"/>
                <a:gd name="T2" fmla="*/ 53 w 67"/>
                <a:gd name="T3" fmla="*/ 10 h 85"/>
                <a:gd name="T4" fmla="*/ 45 w 67"/>
                <a:gd name="T5" fmla="*/ 21 h 85"/>
                <a:gd name="T6" fmla="*/ 35 w 67"/>
                <a:gd name="T7" fmla="*/ 28 h 85"/>
                <a:gd name="T8" fmla="*/ 28 w 67"/>
                <a:gd name="T9" fmla="*/ 39 h 85"/>
                <a:gd name="T10" fmla="*/ 17 w 67"/>
                <a:gd name="T11" fmla="*/ 49 h 85"/>
                <a:gd name="T12" fmla="*/ 10 w 67"/>
                <a:gd name="T13" fmla="*/ 60 h 85"/>
                <a:gd name="T14" fmla="*/ 3 w 67"/>
                <a:gd name="T15" fmla="*/ 70 h 85"/>
                <a:gd name="T16" fmla="*/ 0 w 67"/>
                <a:gd name="T17" fmla="*/ 85 h 85"/>
                <a:gd name="T18" fmla="*/ 7 w 67"/>
                <a:gd name="T19" fmla="*/ 85 h 85"/>
                <a:gd name="T20" fmla="*/ 10 w 67"/>
                <a:gd name="T21" fmla="*/ 74 h 85"/>
                <a:gd name="T22" fmla="*/ 17 w 67"/>
                <a:gd name="T23" fmla="*/ 63 h 85"/>
                <a:gd name="T24" fmla="*/ 24 w 67"/>
                <a:gd name="T25" fmla="*/ 53 h 85"/>
                <a:gd name="T26" fmla="*/ 31 w 67"/>
                <a:gd name="T27" fmla="*/ 42 h 85"/>
                <a:gd name="T28" fmla="*/ 42 w 67"/>
                <a:gd name="T29" fmla="*/ 35 h 85"/>
                <a:gd name="T30" fmla="*/ 49 w 67"/>
                <a:gd name="T31" fmla="*/ 24 h 85"/>
                <a:gd name="T32" fmla="*/ 60 w 67"/>
                <a:gd name="T33" fmla="*/ 14 h 85"/>
                <a:gd name="T34" fmla="*/ 67 w 67"/>
                <a:gd name="T35" fmla="*/ 3 h 85"/>
                <a:gd name="T36" fmla="*/ 60 w 67"/>
                <a:gd name="T37" fmla="*/ 0 h 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85">
                  <a:moveTo>
                    <a:pt x="60" y="0"/>
                  </a:moveTo>
                  <a:lnTo>
                    <a:pt x="53" y="10"/>
                  </a:lnTo>
                  <a:lnTo>
                    <a:pt x="45" y="21"/>
                  </a:lnTo>
                  <a:lnTo>
                    <a:pt x="35" y="28"/>
                  </a:lnTo>
                  <a:lnTo>
                    <a:pt x="28" y="39"/>
                  </a:lnTo>
                  <a:lnTo>
                    <a:pt x="17" y="49"/>
                  </a:lnTo>
                  <a:lnTo>
                    <a:pt x="10" y="60"/>
                  </a:lnTo>
                  <a:lnTo>
                    <a:pt x="3" y="70"/>
                  </a:lnTo>
                  <a:lnTo>
                    <a:pt x="0" y="85"/>
                  </a:lnTo>
                  <a:lnTo>
                    <a:pt x="7" y="85"/>
                  </a:lnTo>
                  <a:lnTo>
                    <a:pt x="10" y="74"/>
                  </a:lnTo>
                  <a:lnTo>
                    <a:pt x="17" y="63"/>
                  </a:lnTo>
                  <a:lnTo>
                    <a:pt x="24" y="53"/>
                  </a:lnTo>
                  <a:lnTo>
                    <a:pt x="31" y="42"/>
                  </a:lnTo>
                  <a:lnTo>
                    <a:pt x="42" y="35"/>
                  </a:lnTo>
                  <a:lnTo>
                    <a:pt x="49" y="24"/>
                  </a:lnTo>
                  <a:lnTo>
                    <a:pt x="60" y="14"/>
                  </a:lnTo>
                  <a:lnTo>
                    <a:pt x="67" y="3"/>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 name="Freeform 43"/>
            <p:cNvSpPr>
              <a:spLocks/>
            </p:cNvSpPr>
            <p:nvPr/>
          </p:nvSpPr>
          <p:spPr bwMode="auto">
            <a:xfrm>
              <a:off x="2992" y="2366"/>
              <a:ext cx="399" cy="328"/>
            </a:xfrm>
            <a:custGeom>
              <a:avLst/>
              <a:gdLst>
                <a:gd name="T0" fmla="*/ 399 w 399"/>
                <a:gd name="T1" fmla="*/ 0 h 328"/>
                <a:gd name="T2" fmla="*/ 385 w 399"/>
                <a:gd name="T3" fmla="*/ 7 h 328"/>
                <a:gd name="T4" fmla="*/ 371 w 399"/>
                <a:gd name="T5" fmla="*/ 14 h 328"/>
                <a:gd name="T6" fmla="*/ 356 w 399"/>
                <a:gd name="T7" fmla="*/ 25 h 328"/>
                <a:gd name="T8" fmla="*/ 342 w 399"/>
                <a:gd name="T9" fmla="*/ 32 h 328"/>
                <a:gd name="T10" fmla="*/ 328 w 399"/>
                <a:gd name="T11" fmla="*/ 39 h 328"/>
                <a:gd name="T12" fmla="*/ 318 w 399"/>
                <a:gd name="T13" fmla="*/ 49 h 328"/>
                <a:gd name="T14" fmla="*/ 303 w 399"/>
                <a:gd name="T15" fmla="*/ 56 h 328"/>
                <a:gd name="T16" fmla="*/ 289 w 399"/>
                <a:gd name="T17" fmla="*/ 67 h 328"/>
                <a:gd name="T18" fmla="*/ 275 w 399"/>
                <a:gd name="T19" fmla="*/ 74 h 328"/>
                <a:gd name="T20" fmla="*/ 261 w 399"/>
                <a:gd name="T21" fmla="*/ 81 h 328"/>
                <a:gd name="T22" fmla="*/ 250 w 399"/>
                <a:gd name="T23" fmla="*/ 92 h 328"/>
                <a:gd name="T24" fmla="*/ 236 w 399"/>
                <a:gd name="T25" fmla="*/ 102 h 328"/>
                <a:gd name="T26" fmla="*/ 222 w 399"/>
                <a:gd name="T27" fmla="*/ 113 h 328"/>
                <a:gd name="T28" fmla="*/ 212 w 399"/>
                <a:gd name="T29" fmla="*/ 120 h 328"/>
                <a:gd name="T30" fmla="*/ 197 w 399"/>
                <a:gd name="T31" fmla="*/ 131 h 328"/>
                <a:gd name="T32" fmla="*/ 183 w 399"/>
                <a:gd name="T33" fmla="*/ 141 h 328"/>
                <a:gd name="T34" fmla="*/ 173 w 399"/>
                <a:gd name="T35" fmla="*/ 152 h 328"/>
                <a:gd name="T36" fmla="*/ 162 w 399"/>
                <a:gd name="T37" fmla="*/ 159 h 328"/>
                <a:gd name="T38" fmla="*/ 148 w 399"/>
                <a:gd name="T39" fmla="*/ 173 h 328"/>
                <a:gd name="T40" fmla="*/ 137 w 399"/>
                <a:gd name="T41" fmla="*/ 180 h 328"/>
                <a:gd name="T42" fmla="*/ 123 w 399"/>
                <a:gd name="T43" fmla="*/ 191 h 328"/>
                <a:gd name="T44" fmla="*/ 113 w 399"/>
                <a:gd name="T45" fmla="*/ 205 h 328"/>
                <a:gd name="T46" fmla="*/ 102 w 399"/>
                <a:gd name="T47" fmla="*/ 215 h 328"/>
                <a:gd name="T48" fmla="*/ 88 w 399"/>
                <a:gd name="T49" fmla="*/ 226 h 328"/>
                <a:gd name="T50" fmla="*/ 77 w 399"/>
                <a:gd name="T51" fmla="*/ 240 h 328"/>
                <a:gd name="T52" fmla="*/ 67 w 399"/>
                <a:gd name="T53" fmla="*/ 251 h 328"/>
                <a:gd name="T54" fmla="*/ 53 w 399"/>
                <a:gd name="T55" fmla="*/ 261 h 328"/>
                <a:gd name="T56" fmla="*/ 42 w 399"/>
                <a:gd name="T57" fmla="*/ 275 h 328"/>
                <a:gd name="T58" fmla="*/ 31 w 399"/>
                <a:gd name="T59" fmla="*/ 286 h 328"/>
                <a:gd name="T60" fmla="*/ 21 w 399"/>
                <a:gd name="T61" fmla="*/ 300 h 328"/>
                <a:gd name="T62" fmla="*/ 10 w 399"/>
                <a:gd name="T63" fmla="*/ 311 h 328"/>
                <a:gd name="T64" fmla="*/ 0 w 399"/>
                <a:gd name="T65" fmla="*/ 325 h 328"/>
                <a:gd name="T66" fmla="*/ 7 w 399"/>
                <a:gd name="T67" fmla="*/ 328 h 328"/>
                <a:gd name="T68" fmla="*/ 17 w 399"/>
                <a:gd name="T69" fmla="*/ 314 h 328"/>
                <a:gd name="T70" fmla="*/ 28 w 399"/>
                <a:gd name="T71" fmla="*/ 304 h 328"/>
                <a:gd name="T72" fmla="*/ 38 w 399"/>
                <a:gd name="T73" fmla="*/ 289 h 328"/>
                <a:gd name="T74" fmla="*/ 49 w 399"/>
                <a:gd name="T75" fmla="*/ 279 h 328"/>
                <a:gd name="T76" fmla="*/ 60 w 399"/>
                <a:gd name="T77" fmla="*/ 265 h 328"/>
                <a:gd name="T78" fmla="*/ 127 w 399"/>
                <a:gd name="T79" fmla="*/ 198 h 328"/>
                <a:gd name="T80" fmla="*/ 141 w 399"/>
                <a:gd name="T81" fmla="*/ 187 h 328"/>
                <a:gd name="T82" fmla="*/ 152 w 399"/>
                <a:gd name="T83" fmla="*/ 176 h 328"/>
                <a:gd name="T84" fmla="*/ 166 w 399"/>
                <a:gd name="T85" fmla="*/ 166 h 328"/>
                <a:gd name="T86" fmla="*/ 176 w 399"/>
                <a:gd name="T87" fmla="*/ 155 h 328"/>
                <a:gd name="T88" fmla="*/ 190 w 399"/>
                <a:gd name="T89" fmla="*/ 145 h 328"/>
                <a:gd name="T90" fmla="*/ 201 w 399"/>
                <a:gd name="T91" fmla="*/ 134 h 328"/>
                <a:gd name="T92" fmla="*/ 215 w 399"/>
                <a:gd name="T93" fmla="*/ 127 h 328"/>
                <a:gd name="T94" fmla="*/ 226 w 399"/>
                <a:gd name="T95" fmla="*/ 116 h 328"/>
                <a:gd name="T96" fmla="*/ 240 w 399"/>
                <a:gd name="T97" fmla="*/ 106 h 328"/>
                <a:gd name="T98" fmla="*/ 254 w 399"/>
                <a:gd name="T99" fmla="*/ 99 h 328"/>
                <a:gd name="T100" fmla="*/ 265 w 399"/>
                <a:gd name="T101" fmla="*/ 88 h 328"/>
                <a:gd name="T102" fmla="*/ 279 w 399"/>
                <a:gd name="T103" fmla="*/ 78 h 328"/>
                <a:gd name="T104" fmla="*/ 293 w 399"/>
                <a:gd name="T105" fmla="*/ 70 h 328"/>
                <a:gd name="T106" fmla="*/ 307 w 399"/>
                <a:gd name="T107" fmla="*/ 63 h 328"/>
                <a:gd name="T108" fmla="*/ 318 w 399"/>
                <a:gd name="T109" fmla="*/ 53 h 328"/>
                <a:gd name="T110" fmla="*/ 332 w 399"/>
                <a:gd name="T111" fmla="*/ 46 h 328"/>
                <a:gd name="T112" fmla="*/ 346 w 399"/>
                <a:gd name="T113" fmla="*/ 35 h 328"/>
                <a:gd name="T114" fmla="*/ 360 w 399"/>
                <a:gd name="T115" fmla="*/ 28 h 328"/>
                <a:gd name="T116" fmla="*/ 374 w 399"/>
                <a:gd name="T117" fmla="*/ 21 h 328"/>
                <a:gd name="T118" fmla="*/ 388 w 399"/>
                <a:gd name="T119" fmla="*/ 14 h 328"/>
                <a:gd name="T120" fmla="*/ 399 w 399"/>
                <a:gd name="T121" fmla="*/ 7 h 328"/>
                <a:gd name="T122" fmla="*/ 399 w 399"/>
                <a:gd name="T123" fmla="*/ 0 h 3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99" h="328">
                  <a:moveTo>
                    <a:pt x="399" y="0"/>
                  </a:moveTo>
                  <a:lnTo>
                    <a:pt x="385" y="7"/>
                  </a:lnTo>
                  <a:lnTo>
                    <a:pt x="371" y="14"/>
                  </a:lnTo>
                  <a:lnTo>
                    <a:pt x="356" y="25"/>
                  </a:lnTo>
                  <a:lnTo>
                    <a:pt x="342" y="32"/>
                  </a:lnTo>
                  <a:lnTo>
                    <a:pt x="328" y="39"/>
                  </a:lnTo>
                  <a:lnTo>
                    <a:pt x="318" y="49"/>
                  </a:lnTo>
                  <a:lnTo>
                    <a:pt x="303" y="56"/>
                  </a:lnTo>
                  <a:lnTo>
                    <a:pt x="289" y="67"/>
                  </a:lnTo>
                  <a:lnTo>
                    <a:pt x="275" y="74"/>
                  </a:lnTo>
                  <a:lnTo>
                    <a:pt x="261" y="81"/>
                  </a:lnTo>
                  <a:lnTo>
                    <a:pt x="250" y="92"/>
                  </a:lnTo>
                  <a:lnTo>
                    <a:pt x="236" y="102"/>
                  </a:lnTo>
                  <a:lnTo>
                    <a:pt x="222" y="113"/>
                  </a:lnTo>
                  <a:lnTo>
                    <a:pt x="212" y="120"/>
                  </a:lnTo>
                  <a:lnTo>
                    <a:pt x="197" y="131"/>
                  </a:lnTo>
                  <a:lnTo>
                    <a:pt x="183" y="141"/>
                  </a:lnTo>
                  <a:lnTo>
                    <a:pt x="173" y="152"/>
                  </a:lnTo>
                  <a:lnTo>
                    <a:pt x="162" y="159"/>
                  </a:lnTo>
                  <a:lnTo>
                    <a:pt x="148" y="173"/>
                  </a:lnTo>
                  <a:lnTo>
                    <a:pt x="137" y="180"/>
                  </a:lnTo>
                  <a:lnTo>
                    <a:pt x="123" y="191"/>
                  </a:lnTo>
                  <a:lnTo>
                    <a:pt x="113" y="205"/>
                  </a:lnTo>
                  <a:lnTo>
                    <a:pt x="102" y="215"/>
                  </a:lnTo>
                  <a:lnTo>
                    <a:pt x="88" y="226"/>
                  </a:lnTo>
                  <a:lnTo>
                    <a:pt x="77" y="240"/>
                  </a:lnTo>
                  <a:lnTo>
                    <a:pt x="67" y="251"/>
                  </a:lnTo>
                  <a:lnTo>
                    <a:pt x="53" y="261"/>
                  </a:lnTo>
                  <a:lnTo>
                    <a:pt x="42" y="275"/>
                  </a:lnTo>
                  <a:lnTo>
                    <a:pt x="31" y="286"/>
                  </a:lnTo>
                  <a:lnTo>
                    <a:pt x="21" y="300"/>
                  </a:lnTo>
                  <a:lnTo>
                    <a:pt x="10" y="311"/>
                  </a:lnTo>
                  <a:lnTo>
                    <a:pt x="0" y="325"/>
                  </a:lnTo>
                  <a:lnTo>
                    <a:pt x="7" y="328"/>
                  </a:lnTo>
                  <a:lnTo>
                    <a:pt x="17" y="314"/>
                  </a:lnTo>
                  <a:lnTo>
                    <a:pt x="28" y="304"/>
                  </a:lnTo>
                  <a:lnTo>
                    <a:pt x="38" y="289"/>
                  </a:lnTo>
                  <a:lnTo>
                    <a:pt x="49" y="279"/>
                  </a:lnTo>
                  <a:lnTo>
                    <a:pt x="60" y="265"/>
                  </a:lnTo>
                  <a:lnTo>
                    <a:pt x="127" y="198"/>
                  </a:lnTo>
                  <a:lnTo>
                    <a:pt x="141" y="187"/>
                  </a:lnTo>
                  <a:lnTo>
                    <a:pt x="152" y="176"/>
                  </a:lnTo>
                  <a:lnTo>
                    <a:pt x="166" y="166"/>
                  </a:lnTo>
                  <a:lnTo>
                    <a:pt x="176" y="155"/>
                  </a:lnTo>
                  <a:lnTo>
                    <a:pt x="190" y="145"/>
                  </a:lnTo>
                  <a:lnTo>
                    <a:pt x="201" y="134"/>
                  </a:lnTo>
                  <a:lnTo>
                    <a:pt x="215" y="127"/>
                  </a:lnTo>
                  <a:lnTo>
                    <a:pt x="226" y="116"/>
                  </a:lnTo>
                  <a:lnTo>
                    <a:pt x="240" y="106"/>
                  </a:lnTo>
                  <a:lnTo>
                    <a:pt x="254" y="99"/>
                  </a:lnTo>
                  <a:lnTo>
                    <a:pt x="265" y="88"/>
                  </a:lnTo>
                  <a:lnTo>
                    <a:pt x="279" y="78"/>
                  </a:lnTo>
                  <a:lnTo>
                    <a:pt x="293" y="70"/>
                  </a:lnTo>
                  <a:lnTo>
                    <a:pt x="307" y="63"/>
                  </a:lnTo>
                  <a:lnTo>
                    <a:pt x="318" y="53"/>
                  </a:lnTo>
                  <a:lnTo>
                    <a:pt x="332" y="46"/>
                  </a:lnTo>
                  <a:lnTo>
                    <a:pt x="346" y="35"/>
                  </a:lnTo>
                  <a:lnTo>
                    <a:pt x="360" y="28"/>
                  </a:lnTo>
                  <a:lnTo>
                    <a:pt x="374" y="21"/>
                  </a:lnTo>
                  <a:lnTo>
                    <a:pt x="388" y="14"/>
                  </a:lnTo>
                  <a:lnTo>
                    <a:pt x="399" y="7"/>
                  </a:lnTo>
                  <a:lnTo>
                    <a:pt x="3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 name="Freeform 44"/>
            <p:cNvSpPr>
              <a:spLocks/>
            </p:cNvSpPr>
            <p:nvPr/>
          </p:nvSpPr>
          <p:spPr bwMode="auto">
            <a:xfrm>
              <a:off x="3391" y="2306"/>
              <a:ext cx="99" cy="67"/>
            </a:xfrm>
            <a:custGeom>
              <a:avLst/>
              <a:gdLst>
                <a:gd name="T0" fmla="*/ 95 w 99"/>
                <a:gd name="T1" fmla="*/ 0 h 67"/>
                <a:gd name="T2" fmla="*/ 88 w 99"/>
                <a:gd name="T3" fmla="*/ 3 h 67"/>
                <a:gd name="T4" fmla="*/ 81 w 99"/>
                <a:gd name="T5" fmla="*/ 7 h 67"/>
                <a:gd name="T6" fmla="*/ 71 w 99"/>
                <a:gd name="T7" fmla="*/ 17 h 67"/>
                <a:gd name="T8" fmla="*/ 63 w 99"/>
                <a:gd name="T9" fmla="*/ 21 h 67"/>
                <a:gd name="T10" fmla="*/ 56 w 99"/>
                <a:gd name="T11" fmla="*/ 25 h 67"/>
                <a:gd name="T12" fmla="*/ 53 w 99"/>
                <a:gd name="T13" fmla="*/ 28 h 67"/>
                <a:gd name="T14" fmla="*/ 46 w 99"/>
                <a:gd name="T15" fmla="*/ 32 h 67"/>
                <a:gd name="T16" fmla="*/ 39 w 99"/>
                <a:gd name="T17" fmla="*/ 35 h 67"/>
                <a:gd name="T18" fmla="*/ 28 w 99"/>
                <a:gd name="T19" fmla="*/ 46 h 67"/>
                <a:gd name="T20" fmla="*/ 21 w 99"/>
                <a:gd name="T21" fmla="*/ 49 h 67"/>
                <a:gd name="T22" fmla="*/ 18 w 99"/>
                <a:gd name="T23" fmla="*/ 53 h 67"/>
                <a:gd name="T24" fmla="*/ 10 w 99"/>
                <a:gd name="T25" fmla="*/ 56 h 67"/>
                <a:gd name="T26" fmla="*/ 3 w 99"/>
                <a:gd name="T27" fmla="*/ 56 h 67"/>
                <a:gd name="T28" fmla="*/ 0 w 99"/>
                <a:gd name="T29" fmla="*/ 60 h 67"/>
                <a:gd name="T30" fmla="*/ 0 w 99"/>
                <a:gd name="T31" fmla="*/ 67 h 67"/>
                <a:gd name="T32" fmla="*/ 7 w 99"/>
                <a:gd name="T33" fmla="*/ 63 h 67"/>
                <a:gd name="T34" fmla="*/ 14 w 99"/>
                <a:gd name="T35" fmla="*/ 60 h 67"/>
                <a:gd name="T36" fmla="*/ 21 w 99"/>
                <a:gd name="T37" fmla="*/ 56 h 67"/>
                <a:gd name="T38" fmla="*/ 25 w 99"/>
                <a:gd name="T39" fmla="*/ 53 h 67"/>
                <a:gd name="T40" fmla="*/ 32 w 99"/>
                <a:gd name="T41" fmla="*/ 49 h 67"/>
                <a:gd name="T42" fmla="*/ 39 w 99"/>
                <a:gd name="T43" fmla="*/ 46 h 67"/>
                <a:gd name="T44" fmla="*/ 46 w 99"/>
                <a:gd name="T45" fmla="*/ 42 h 67"/>
                <a:gd name="T46" fmla="*/ 49 w 99"/>
                <a:gd name="T47" fmla="*/ 39 h 67"/>
                <a:gd name="T48" fmla="*/ 56 w 99"/>
                <a:gd name="T49" fmla="*/ 35 h 67"/>
                <a:gd name="T50" fmla="*/ 67 w 99"/>
                <a:gd name="T51" fmla="*/ 25 h 67"/>
                <a:gd name="T52" fmla="*/ 74 w 99"/>
                <a:gd name="T53" fmla="*/ 21 h 67"/>
                <a:gd name="T54" fmla="*/ 81 w 99"/>
                <a:gd name="T55" fmla="*/ 17 h 67"/>
                <a:gd name="T56" fmla="*/ 85 w 99"/>
                <a:gd name="T57" fmla="*/ 14 h 67"/>
                <a:gd name="T58" fmla="*/ 92 w 99"/>
                <a:gd name="T59" fmla="*/ 10 h 67"/>
                <a:gd name="T60" fmla="*/ 99 w 99"/>
                <a:gd name="T61" fmla="*/ 7 h 67"/>
                <a:gd name="T62" fmla="*/ 95 w 99"/>
                <a:gd name="T63" fmla="*/ 0 h 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9" h="67">
                  <a:moveTo>
                    <a:pt x="95" y="0"/>
                  </a:moveTo>
                  <a:lnTo>
                    <a:pt x="88" y="3"/>
                  </a:lnTo>
                  <a:lnTo>
                    <a:pt x="81" y="7"/>
                  </a:lnTo>
                  <a:lnTo>
                    <a:pt x="71" y="17"/>
                  </a:lnTo>
                  <a:lnTo>
                    <a:pt x="63" y="21"/>
                  </a:lnTo>
                  <a:lnTo>
                    <a:pt x="56" y="25"/>
                  </a:lnTo>
                  <a:lnTo>
                    <a:pt x="53" y="28"/>
                  </a:lnTo>
                  <a:lnTo>
                    <a:pt x="46" y="32"/>
                  </a:lnTo>
                  <a:lnTo>
                    <a:pt x="39" y="35"/>
                  </a:lnTo>
                  <a:lnTo>
                    <a:pt x="28" y="46"/>
                  </a:lnTo>
                  <a:lnTo>
                    <a:pt x="21" y="49"/>
                  </a:lnTo>
                  <a:lnTo>
                    <a:pt x="18" y="53"/>
                  </a:lnTo>
                  <a:lnTo>
                    <a:pt x="10" y="56"/>
                  </a:lnTo>
                  <a:lnTo>
                    <a:pt x="3" y="56"/>
                  </a:lnTo>
                  <a:lnTo>
                    <a:pt x="0" y="60"/>
                  </a:lnTo>
                  <a:lnTo>
                    <a:pt x="0" y="67"/>
                  </a:lnTo>
                  <a:lnTo>
                    <a:pt x="7" y="63"/>
                  </a:lnTo>
                  <a:lnTo>
                    <a:pt x="14" y="60"/>
                  </a:lnTo>
                  <a:lnTo>
                    <a:pt x="21" y="56"/>
                  </a:lnTo>
                  <a:lnTo>
                    <a:pt x="25" y="53"/>
                  </a:lnTo>
                  <a:lnTo>
                    <a:pt x="32" y="49"/>
                  </a:lnTo>
                  <a:lnTo>
                    <a:pt x="39" y="46"/>
                  </a:lnTo>
                  <a:lnTo>
                    <a:pt x="46" y="42"/>
                  </a:lnTo>
                  <a:lnTo>
                    <a:pt x="49" y="39"/>
                  </a:lnTo>
                  <a:lnTo>
                    <a:pt x="56" y="35"/>
                  </a:lnTo>
                  <a:lnTo>
                    <a:pt x="67" y="25"/>
                  </a:lnTo>
                  <a:lnTo>
                    <a:pt x="74" y="21"/>
                  </a:lnTo>
                  <a:lnTo>
                    <a:pt x="81" y="17"/>
                  </a:lnTo>
                  <a:lnTo>
                    <a:pt x="85" y="14"/>
                  </a:lnTo>
                  <a:lnTo>
                    <a:pt x="92" y="10"/>
                  </a:lnTo>
                  <a:lnTo>
                    <a:pt x="99" y="7"/>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 name="Freeform 45"/>
            <p:cNvSpPr>
              <a:spLocks/>
            </p:cNvSpPr>
            <p:nvPr/>
          </p:nvSpPr>
          <p:spPr bwMode="auto">
            <a:xfrm>
              <a:off x="3486" y="2232"/>
              <a:ext cx="156" cy="81"/>
            </a:xfrm>
            <a:custGeom>
              <a:avLst/>
              <a:gdLst>
                <a:gd name="T0" fmla="*/ 152 w 156"/>
                <a:gd name="T1" fmla="*/ 0 h 81"/>
                <a:gd name="T2" fmla="*/ 142 w 156"/>
                <a:gd name="T3" fmla="*/ 0 h 81"/>
                <a:gd name="T4" fmla="*/ 131 w 156"/>
                <a:gd name="T5" fmla="*/ 3 h 81"/>
                <a:gd name="T6" fmla="*/ 120 w 156"/>
                <a:gd name="T7" fmla="*/ 7 h 81"/>
                <a:gd name="T8" fmla="*/ 110 w 156"/>
                <a:gd name="T9" fmla="*/ 10 h 81"/>
                <a:gd name="T10" fmla="*/ 99 w 156"/>
                <a:gd name="T11" fmla="*/ 14 h 81"/>
                <a:gd name="T12" fmla="*/ 92 w 156"/>
                <a:gd name="T13" fmla="*/ 17 h 81"/>
                <a:gd name="T14" fmla="*/ 82 w 156"/>
                <a:gd name="T15" fmla="*/ 24 h 81"/>
                <a:gd name="T16" fmla="*/ 74 w 156"/>
                <a:gd name="T17" fmla="*/ 31 h 81"/>
                <a:gd name="T18" fmla="*/ 64 w 156"/>
                <a:gd name="T19" fmla="*/ 35 h 81"/>
                <a:gd name="T20" fmla="*/ 57 w 156"/>
                <a:gd name="T21" fmla="*/ 42 h 81"/>
                <a:gd name="T22" fmla="*/ 46 w 156"/>
                <a:gd name="T23" fmla="*/ 49 h 81"/>
                <a:gd name="T24" fmla="*/ 39 w 156"/>
                <a:gd name="T25" fmla="*/ 56 h 81"/>
                <a:gd name="T26" fmla="*/ 29 w 156"/>
                <a:gd name="T27" fmla="*/ 60 h 81"/>
                <a:gd name="T28" fmla="*/ 21 w 156"/>
                <a:gd name="T29" fmla="*/ 67 h 81"/>
                <a:gd name="T30" fmla="*/ 11 w 156"/>
                <a:gd name="T31" fmla="*/ 70 h 81"/>
                <a:gd name="T32" fmla="*/ 0 w 156"/>
                <a:gd name="T33" fmla="*/ 74 h 81"/>
                <a:gd name="T34" fmla="*/ 4 w 156"/>
                <a:gd name="T35" fmla="*/ 81 h 81"/>
                <a:gd name="T36" fmla="*/ 11 w 156"/>
                <a:gd name="T37" fmla="*/ 77 h 81"/>
                <a:gd name="T38" fmla="*/ 21 w 156"/>
                <a:gd name="T39" fmla="*/ 74 h 81"/>
                <a:gd name="T40" fmla="*/ 32 w 156"/>
                <a:gd name="T41" fmla="*/ 67 h 81"/>
                <a:gd name="T42" fmla="*/ 39 w 156"/>
                <a:gd name="T43" fmla="*/ 60 h 81"/>
                <a:gd name="T44" fmla="*/ 50 w 156"/>
                <a:gd name="T45" fmla="*/ 56 h 81"/>
                <a:gd name="T46" fmla="*/ 60 w 156"/>
                <a:gd name="T47" fmla="*/ 49 h 81"/>
                <a:gd name="T48" fmla="*/ 67 w 156"/>
                <a:gd name="T49" fmla="*/ 42 h 81"/>
                <a:gd name="T50" fmla="*/ 78 w 156"/>
                <a:gd name="T51" fmla="*/ 35 h 81"/>
                <a:gd name="T52" fmla="*/ 85 w 156"/>
                <a:gd name="T53" fmla="*/ 31 h 81"/>
                <a:gd name="T54" fmla="*/ 96 w 156"/>
                <a:gd name="T55" fmla="*/ 24 h 81"/>
                <a:gd name="T56" fmla="*/ 103 w 156"/>
                <a:gd name="T57" fmla="*/ 21 h 81"/>
                <a:gd name="T58" fmla="*/ 113 w 156"/>
                <a:gd name="T59" fmla="*/ 17 h 81"/>
                <a:gd name="T60" fmla="*/ 124 w 156"/>
                <a:gd name="T61" fmla="*/ 14 h 81"/>
                <a:gd name="T62" fmla="*/ 135 w 156"/>
                <a:gd name="T63" fmla="*/ 10 h 81"/>
                <a:gd name="T64" fmla="*/ 142 w 156"/>
                <a:gd name="T65" fmla="*/ 7 h 81"/>
                <a:gd name="T66" fmla="*/ 156 w 156"/>
                <a:gd name="T67" fmla="*/ 7 h 81"/>
                <a:gd name="T68" fmla="*/ 152 w 156"/>
                <a:gd name="T69" fmla="*/ 7 h 81"/>
                <a:gd name="T70" fmla="*/ 156 w 156"/>
                <a:gd name="T71" fmla="*/ 7 h 81"/>
                <a:gd name="T72" fmla="*/ 152 w 156"/>
                <a:gd name="T73" fmla="*/ 0 h 8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6" h="81">
                  <a:moveTo>
                    <a:pt x="152" y="0"/>
                  </a:moveTo>
                  <a:lnTo>
                    <a:pt x="142" y="0"/>
                  </a:lnTo>
                  <a:lnTo>
                    <a:pt x="131" y="3"/>
                  </a:lnTo>
                  <a:lnTo>
                    <a:pt x="120" y="7"/>
                  </a:lnTo>
                  <a:lnTo>
                    <a:pt x="110" y="10"/>
                  </a:lnTo>
                  <a:lnTo>
                    <a:pt x="99" y="14"/>
                  </a:lnTo>
                  <a:lnTo>
                    <a:pt x="92" y="17"/>
                  </a:lnTo>
                  <a:lnTo>
                    <a:pt x="82" y="24"/>
                  </a:lnTo>
                  <a:lnTo>
                    <a:pt x="74" y="31"/>
                  </a:lnTo>
                  <a:lnTo>
                    <a:pt x="64" y="35"/>
                  </a:lnTo>
                  <a:lnTo>
                    <a:pt x="57" y="42"/>
                  </a:lnTo>
                  <a:lnTo>
                    <a:pt x="46" y="49"/>
                  </a:lnTo>
                  <a:lnTo>
                    <a:pt x="39" y="56"/>
                  </a:lnTo>
                  <a:lnTo>
                    <a:pt x="29" y="60"/>
                  </a:lnTo>
                  <a:lnTo>
                    <a:pt x="21" y="67"/>
                  </a:lnTo>
                  <a:lnTo>
                    <a:pt x="11" y="70"/>
                  </a:lnTo>
                  <a:lnTo>
                    <a:pt x="0" y="74"/>
                  </a:lnTo>
                  <a:lnTo>
                    <a:pt x="4" y="81"/>
                  </a:lnTo>
                  <a:lnTo>
                    <a:pt x="11" y="77"/>
                  </a:lnTo>
                  <a:lnTo>
                    <a:pt x="21" y="74"/>
                  </a:lnTo>
                  <a:lnTo>
                    <a:pt x="32" y="67"/>
                  </a:lnTo>
                  <a:lnTo>
                    <a:pt x="39" y="60"/>
                  </a:lnTo>
                  <a:lnTo>
                    <a:pt x="50" y="56"/>
                  </a:lnTo>
                  <a:lnTo>
                    <a:pt x="60" y="49"/>
                  </a:lnTo>
                  <a:lnTo>
                    <a:pt x="67" y="42"/>
                  </a:lnTo>
                  <a:lnTo>
                    <a:pt x="78" y="35"/>
                  </a:lnTo>
                  <a:lnTo>
                    <a:pt x="85" y="31"/>
                  </a:lnTo>
                  <a:lnTo>
                    <a:pt x="96" y="24"/>
                  </a:lnTo>
                  <a:lnTo>
                    <a:pt x="103" y="21"/>
                  </a:lnTo>
                  <a:lnTo>
                    <a:pt x="113" y="17"/>
                  </a:lnTo>
                  <a:lnTo>
                    <a:pt x="124" y="14"/>
                  </a:lnTo>
                  <a:lnTo>
                    <a:pt x="135" y="10"/>
                  </a:lnTo>
                  <a:lnTo>
                    <a:pt x="142" y="7"/>
                  </a:lnTo>
                  <a:lnTo>
                    <a:pt x="156" y="7"/>
                  </a:lnTo>
                  <a:lnTo>
                    <a:pt x="152" y="7"/>
                  </a:lnTo>
                  <a:lnTo>
                    <a:pt x="156" y="7"/>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 name="Freeform 46"/>
            <p:cNvSpPr>
              <a:spLocks/>
            </p:cNvSpPr>
            <p:nvPr/>
          </p:nvSpPr>
          <p:spPr bwMode="auto">
            <a:xfrm>
              <a:off x="3638" y="2214"/>
              <a:ext cx="67" cy="25"/>
            </a:xfrm>
            <a:custGeom>
              <a:avLst/>
              <a:gdLst>
                <a:gd name="T0" fmla="*/ 67 w 67"/>
                <a:gd name="T1" fmla="*/ 0 h 25"/>
                <a:gd name="T2" fmla="*/ 64 w 67"/>
                <a:gd name="T3" fmla="*/ 0 h 25"/>
                <a:gd name="T4" fmla="*/ 60 w 67"/>
                <a:gd name="T5" fmla="*/ 4 h 25"/>
                <a:gd name="T6" fmla="*/ 50 w 67"/>
                <a:gd name="T7" fmla="*/ 7 h 25"/>
                <a:gd name="T8" fmla="*/ 43 w 67"/>
                <a:gd name="T9" fmla="*/ 11 h 25"/>
                <a:gd name="T10" fmla="*/ 25 w 67"/>
                <a:gd name="T11" fmla="*/ 11 h 25"/>
                <a:gd name="T12" fmla="*/ 18 w 67"/>
                <a:gd name="T13" fmla="*/ 14 h 25"/>
                <a:gd name="T14" fmla="*/ 11 w 67"/>
                <a:gd name="T15" fmla="*/ 14 h 25"/>
                <a:gd name="T16" fmla="*/ 0 w 67"/>
                <a:gd name="T17" fmla="*/ 18 h 25"/>
                <a:gd name="T18" fmla="*/ 4 w 67"/>
                <a:gd name="T19" fmla="*/ 25 h 25"/>
                <a:gd name="T20" fmla="*/ 11 w 67"/>
                <a:gd name="T21" fmla="*/ 21 h 25"/>
                <a:gd name="T22" fmla="*/ 18 w 67"/>
                <a:gd name="T23" fmla="*/ 21 h 25"/>
                <a:gd name="T24" fmla="*/ 28 w 67"/>
                <a:gd name="T25" fmla="*/ 18 h 25"/>
                <a:gd name="T26" fmla="*/ 36 w 67"/>
                <a:gd name="T27" fmla="*/ 18 h 25"/>
                <a:gd name="T28" fmla="*/ 43 w 67"/>
                <a:gd name="T29" fmla="*/ 14 h 25"/>
                <a:gd name="T30" fmla="*/ 53 w 67"/>
                <a:gd name="T31" fmla="*/ 11 h 25"/>
                <a:gd name="T32" fmla="*/ 60 w 67"/>
                <a:gd name="T33" fmla="*/ 11 h 25"/>
                <a:gd name="T34" fmla="*/ 67 w 67"/>
                <a:gd name="T35" fmla="*/ 7 h 25"/>
                <a:gd name="T36" fmla="*/ 67 w 67"/>
                <a:gd name="T37" fmla="*/ 0 h 25"/>
                <a:gd name="T38" fmla="*/ 64 w 67"/>
                <a:gd name="T39" fmla="*/ 0 h 25"/>
                <a:gd name="T40" fmla="*/ 67 w 67"/>
                <a:gd name="T41" fmla="*/ 0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25">
                  <a:moveTo>
                    <a:pt x="67" y="0"/>
                  </a:moveTo>
                  <a:lnTo>
                    <a:pt x="64" y="0"/>
                  </a:lnTo>
                  <a:lnTo>
                    <a:pt x="60" y="4"/>
                  </a:lnTo>
                  <a:lnTo>
                    <a:pt x="50" y="7"/>
                  </a:lnTo>
                  <a:lnTo>
                    <a:pt x="43" y="11"/>
                  </a:lnTo>
                  <a:lnTo>
                    <a:pt x="25" y="11"/>
                  </a:lnTo>
                  <a:lnTo>
                    <a:pt x="18" y="14"/>
                  </a:lnTo>
                  <a:lnTo>
                    <a:pt x="11" y="14"/>
                  </a:lnTo>
                  <a:lnTo>
                    <a:pt x="0" y="18"/>
                  </a:lnTo>
                  <a:lnTo>
                    <a:pt x="4" y="25"/>
                  </a:lnTo>
                  <a:lnTo>
                    <a:pt x="11" y="21"/>
                  </a:lnTo>
                  <a:lnTo>
                    <a:pt x="18" y="21"/>
                  </a:lnTo>
                  <a:lnTo>
                    <a:pt x="28" y="18"/>
                  </a:lnTo>
                  <a:lnTo>
                    <a:pt x="36" y="18"/>
                  </a:lnTo>
                  <a:lnTo>
                    <a:pt x="43" y="14"/>
                  </a:lnTo>
                  <a:lnTo>
                    <a:pt x="53" y="11"/>
                  </a:lnTo>
                  <a:lnTo>
                    <a:pt x="60" y="11"/>
                  </a:lnTo>
                  <a:lnTo>
                    <a:pt x="67" y="7"/>
                  </a:lnTo>
                  <a:lnTo>
                    <a:pt x="67" y="0"/>
                  </a:lnTo>
                  <a:lnTo>
                    <a:pt x="64" y="0"/>
                  </a:ln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5" name="Freeform 47"/>
            <p:cNvSpPr>
              <a:spLocks/>
            </p:cNvSpPr>
            <p:nvPr/>
          </p:nvSpPr>
          <p:spPr bwMode="auto">
            <a:xfrm>
              <a:off x="3705" y="2189"/>
              <a:ext cx="142" cy="32"/>
            </a:xfrm>
            <a:custGeom>
              <a:avLst/>
              <a:gdLst>
                <a:gd name="T0" fmla="*/ 138 w 142"/>
                <a:gd name="T1" fmla="*/ 0 h 32"/>
                <a:gd name="T2" fmla="*/ 131 w 142"/>
                <a:gd name="T3" fmla="*/ 0 h 32"/>
                <a:gd name="T4" fmla="*/ 124 w 142"/>
                <a:gd name="T5" fmla="*/ 4 h 32"/>
                <a:gd name="T6" fmla="*/ 113 w 142"/>
                <a:gd name="T7" fmla="*/ 4 h 32"/>
                <a:gd name="T8" fmla="*/ 106 w 142"/>
                <a:gd name="T9" fmla="*/ 7 h 32"/>
                <a:gd name="T10" fmla="*/ 96 w 142"/>
                <a:gd name="T11" fmla="*/ 7 h 32"/>
                <a:gd name="T12" fmla="*/ 89 w 142"/>
                <a:gd name="T13" fmla="*/ 11 h 32"/>
                <a:gd name="T14" fmla="*/ 78 w 142"/>
                <a:gd name="T15" fmla="*/ 11 h 32"/>
                <a:gd name="T16" fmla="*/ 71 w 142"/>
                <a:gd name="T17" fmla="*/ 14 h 32"/>
                <a:gd name="T18" fmla="*/ 60 w 142"/>
                <a:gd name="T19" fmla="*/ 14 h 32"/>
                <a:gd name="T20" fmla="*/ 53 w 142"/>
                <a:gd name="T21" fmla="*/ 18 h 32"/>
                <a:gd name="T22" fmla="*/ 36 w 142"/>
                <a:gd name="T23" fmla="*/ 18 h 32"/>
                <a:gd name="T24" fmla="*/ 25 w 142"/>
                <a:gd name="T25" fmla="*/ 21 h 32"/>
                <a:gd name="T26" fmla="*/ 7 w 142"/>
                <a:gd name="T27" fmla="*/ 21 h 32"/>
                <a:gd name="T28" fmla="*/ 0 w 142"/>
                <a:gd name="T29" fmla="*/ 25 h 32"/>
                <a:gd name="T30" fmla="*/ 0 w 142"/>
                <a:gd name="T31" fmla="*/ 32 h 32"/>
                <a:gd name="T32" fmla="*/ 11 w 142"/>
                <a:gd name="T33" fmla="*/ 29 h 32"/>
                <a:gd name="T34" fmla="*/ 25 w 142"/>
                <a:gd name="T35" fmla="*/ 29 h 32"/>
                <a:gd name="T36" fmla="*/ 36 w 142"/>
                <a:gd name="T37" fmla="*/ 25 h 32"/>
                <a:gd name="T38" fmla="*/ 43 w 142"/>
                <a:gd name="T39" fmla="*/ 25 h 32"/>
                <a:gd name="T40" fmla="*/ 53 w 142"/>
                <a:gd name="T41" fmla="*/ 21 h 32"/>
                <a:gd name="T42" fmla="*/ 71 w 142"/>
                <a:gd name="T43" fmla="*/ 21 h 32"/>
                <a:gd name="T44" fmla="*/ 78 w 142"/>
                <a:gd name="T45" fmla="*/ 18 h 32"/>
                <a:gd name="T46" fmla="*/ 89 w 142"/>
                <a:gd name="T47" fmla="*/ 18 h 32"/>
                <a:gd name="T48" fmla="*/ 96 w 142"/>
                <a:gd name="T49" fmla="*/ 14 h 32"/>
                <a:gd name="T50" fmla="*/ 106 w 142"/>
                <a:gd name="T51" fmla="*/ 14 h 32"/>
                <a:gd name="T52" fmla="*/ 113 w 142"/>
                <a:gd name="T53" fmla="*/ 11 h 32"/>
                <a:gd name="T54" fmla="*/ 124 w 142"/>
                <a:gd name="T55" fmla="*/ 11 h 32"/>
                <a:gd name="T56" fmla="*/ 131 w 142"/>
                <a:gd name="T57" fmla="*/ 7 h 32"/>
                <a:gd name="T58" fmla="*/ 142 w 142"/>
                <a:gd name="T59" fmla="*/ 7 h 32"/>
                <a:gd name="T60" fmla="*/ 138 w 142"/>
                <a:gd name="T61" fmla="*/ 0 h 3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42" h="32">
                  <a:moveTo>
                    <a:pt x="138" y="0"/>
                  </a:moveTo>
                  <a:lnTo>
                    <a:pt x="131" y="0"/>
                  </a:lnTo>
                  <a:lnTo>
                    <a:pt x="124" y="4"/>
                  </a:lnTo>
                  <a:lnTo>
                    <a:pt x="113" y="4"/>
                  </a:lnTo>
                  <a:lnTo>
                    <a:pt x="106" y="7"/>
                  </a:lnTo>
                  <a:lnTo>
                    <a:pt x="96" y="7"/>
                  </a:lnTo>
                  <a:lnTo>
                    <a:pt x="89" y="11"/>
                  </a:lnTo>
                  <a:lnTo>
                    <a:pt x="78" y="11"/>
                  </a:lnTo>
                  <a:lnTo>
                    <a:pt x="71" y="14"/>
                  </a:lnTo>
                  <a:lnTo>
                    <a:pt x="60" y="14"/>
                  </a:lnTo>
                  <a:lnTo>
                    <a:pt x="53" y="18"/>
                  </a:lnTo>
                  <a:lnTo>
                    <a:pt x="36" y="18"/>
                  </a:lnTo>
                  <a:lnTo>
                    <a:pt x="25" y="21"/>
                  </a:lnTo>
                  <a:lnTo>
                    <a:pt x="7" y="21"/>
                  </a:lnTo>
                  <a:lnTo>
                    <a:pt x="0" y="25"/>
                  </a:lnTo>
                  <a:lnTo>
                    <a:pt x="0" y="32"/>
                  </a:lnTo>
                  <a:lnTo>
                    <a:pt x="11" y="29"/>
                  </a:lnTo>
                  <a:lnTo>
                    <a:pt x="25" y="29"/>
                  </a:lnTo>
                  <a:lnTo>
                    <a:pt x="36" y="25"/>
                  </a:lnTo>
                  <a:lnTo>
                    <a:pt x="43" y="25"/>
                  </a:lnTo>
                  <a:lnTo>
                    <a:pt x="53" y="21"/>
                  </a:lnTo>
                  <a:lnTo>
                    <a:pt x="71" y="21"/>
                  </a:lnTo>
                  <a:lnTo>
                    <a:pt x="78" y="18"/>
                  </a:lnTo>
                  <a:lnTo>
                    <a:pt x="89" y="18"/>
                  </a:lnTo>
                  <a:lnTo>
                    <a:pt x="96" y="14"/>
                  </a:lnTo>
                  <a:lnTo>
                    <a:pt x="106" y="14"/>
                  </a:lnTo>
                  <a:lnTo>
                    <a:pt x="113" y="11"/>
                  </a:lnTo>
                  <a:lnTo>
                    <a:pt x="124" y="11"/>
                  </a:lnTo>
                  <a:lnTo>
                    <a:pt x="131" y="7"/>
                  </a:lnTo>
                  <a:lnTo>
                    <a:pt x="142" y="7"/>
                  </a:lnTo>
                  <a:lnTo>
                    <a:pt x="1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6" name="Freeform 48"/>
            <p:cNvSpPr>
              <a:spLocks/>
            </p:cNvSpPr>
            <p:nvPr/>
          </p:nvSpPr>
          <p:spPr bwMode="auto">
            <a:xfrm>
              <a:off x="3843" y="2168"/>
              <a:ext cx="173" cy="28"/>
            </a:xfrm>
            <a:custGeom>
              <a:avLst/>
              <a:gdLst>
                <a:gd name="T0" fmla="*/ 173 w 173"/>
                <a:gd name="T1" fmla="*/ 0 h 28"/>
                <a:gd name="T2" fmla="*/ 138 w 173"/>
                <a:gd name="T3" fmla="*/ 0 h 28"/>
                <a:gd name="T4" fmla="*/ 127 w 173"/>
                <a:gd name="T5" fmla="*/ 4 h 28"/>
                <a:gd name="T6" fmla="*/ 106 w 173"/>
                <a:gd name="T7" fmla="*/ 4 h 28"/>
                <a:gd name="T8" fmla="*/ 96 w 173"/>
                <a:gd name="T9" fmla="*/ 7 h 28"/>
                <a:gd name="T10" fmla="*/ 85 w 173"/>
                <a:gd name="T11" fmla="*/ 7 h 28"/>
                <a:gd name="T12" fmla="*/ 74 w 173"/>
                <a:gd name="T13" fmla="*/ 11 h 28"/>
                <a:gd name="T14" fmla="*/ 64 w 173"/>
                <a:gd name="T15" fmla="*/ 11 h 28"/>
                <a:gd name="T16" fmla="*/ 53 w 173"/>
                <a:gd name="T17" fmla="*/ 14 h 28"/>
                <a:gd name="T18" fmla="*/ 43 w 173"/>
                <a:gd name="T19" fmla="*/ 14 h 28"/>
                <a:gd name="T20" fmla="*/ 32 w 173"/>
                <a:gd name="T21" fmla="*/ 18 h 28"/>
                <a:gd name="T22" fmla="*/ 11 w 173"/>
                <a:gd name="T23" fmla="*/ 18 h 28"/>
                <a:gd name="T24" fmla="*/ 0 w 173"/>
                <a:gd name="T25" fmla="*/ 21 h 28"/>
                <a:gd name="T26" fmla="*/ 4 w 173"/>
                <a:gd name="T27" fmla="*/ 28 h 28"/>
                <a:gd name="T28" fmla="*/ 14 w 173"/>
                <a:gd name="T29" fmla="*/ 25 h 28"/>
                <a:gd name="T30" fmla="*/ 25 w 173"/>
                <a:gd name="T31" fmla="*/ 25 h 28"/>
                <a:gd name="T32" fmla="*/ 32 w 173"/>
                <a:gd name="T33" fmla="*/ 21 h 28"/>
                <a:gd name="T34" fmla="*/ 43 w 173"/>
                <a:gd name="T35" fmla="*/ 21 h 28"/>
                <a:gd name="T36" fmla="*/ 53 w 173"/>
                <a:gd name="T37" fmla="*/ 18 h 28"/>
                <a:gd name="T38" fmla="*/ 74 w 173"/>
                <a:gd name="T39" fmla="*/ 18 h 28"/>
                <a:gd name="T40" fmla="*/ 85 w 173"/>
                <a:gd name="T41" fmla="*/ 14 h 28"/>
                <a:gd name="T42" fmla="*/ 96 w 173"/>
                <a:gd name="T43" fmla="*/ 14 h 28"/>
                <a:gd name="T44" fmla="*/ 106 w 173"/>
                <a:gd name="T45" fmla="*/ 11 h 28"/>
                <a:gd name="T46" fmla="*/ 127 w 173"/>
                <a:gd name="T47" fmla="*/ 11 h 28"/>
                <a:gd name="T48" fmla="*/ 138 w 173"/>
                <a:gd name="T49" fmla="*/ 7 h 28"/>
                <a:gd name="T50" fmla="*/ 170 w 173"/>
                <a:gd name="T51" fmla="*/ 7 h 28"/>
                <a:gd name="T52" fmla="*/ 173 w 173"/>
                <a:gd name="T53" fmla="*/ 0 h 28"/>
                <a:gd name="T54" fmla="*/ 170 w 173"/>
                <a:gd name="T55" fmla="*/ 0 h 28"/>
                <a:gd name="T56" fmla="*/ 173 w 173"/>
                <a:gd name="T57" fmla="*/ 0 h 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3" h="28">
                  <a:moveTo>
                    <a:pt x="173" y="0"/>
                  </a:moveTo>
                  <a:lnTo>
                    <a:pt x="138" y="0"/>
                  </a:lnTo>
                  <a:lnTo>
                    <a:pt x="127" y="4"/>
                  </a:lnTo>
                  <a:lnTo>
                    <a:pt x="106" y="4"/>
                  </a:lnTo>
                  <a:lnTo>
                    <a:pt x="96" y="7"/>
                  </a:lnTo>
                  <a:lnTo>
                    <a:pt x="85" y="7"/>
                  </a:lnTo>
                  <a:lnTo>
                    <a:pt x="74" y="11"/>
                  </a:lnTo>
                  <a:lnTo>
                    <a:pt x="64" y="11"/>
                  </a:lnTo>
                  <a:lnTo>
                    <a:pt x="53" y="14"/>
                  </a:lnTo>
                  <a:lnTo>
                    <a:pt x="43" y="14"/>
                  </a:lnTo>
                  <a:lnTo>
                    <a:pt x="32" y="18"/>
                  </a:lnTo>
                  <a:lnTo>
                    <a:pt x="11" y="18"/>
                  </a:lnTo>
                  <a:lnTo>
                    <a:pt x="0" y="21"/>
                  </a:lnTo>
                  <a:lnTo>
                    <a:pt x="4" y="28"/>
                  </a:lnTo>
                  <a:lnTo>
                    <a:pt x="14" y="25"/>
                  </a:lnTo>
                  <a:lnTo>
                    <a:pt x="25" y="25"/>
                  </a:lnTo>
                  <a:lnTo>
                    <a:pt x="32" y="21"/>
                  </a:lnTo>
                  <a:lnTo>
                    <a:pt x="43" y="21"/>
                  </a:lnTo>
                  <a:lnTo>
                    <a:pt x="53" y="18"/>
                  </a:lnTo>
                  <a:lnTo>
                    <a:pt x="74" y="18"/>
                  </a:lnTo>
                  <a:lnTo>
                    <a:pt x="85" y="14"/>
                  </a:lnTo>
                  <a:lnTo>
                    <a:pt x="96" y="14"/>
                  </a:lnTo>
                  <a:lnTo>
                    <a:pt x="106" y="11"/>
                  </a:lnTo>
                  <a:lnTo>
                    <a:pt x="127" y="11"/>
                  </a:lnTo>
                  <a:lnTo>
                    <a:pt x="138" y="7"/>
                  </a:lnTo>
                  <a:lnTo>
                    <a:pt x="170" y="7"/>
                  </a:lnTo>
                  <a:lnTo>
                    <a:pt x="173" y="0"/>
                  </a:lnTo>
                  <a:lnTo>
                    <a:pt x="170" y="0"/>
                  </a:lnTo>
                  <a:lnTo>
                    <a:pt x="1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7" name="Freeform 49"/>
            <p:cNvSpPr>
              <a:spLocks/>
            </p:cNvSpPr>
            <p:nvPr/>
          </p:nvSpPr>
          <p:spPr bwMode="auto">
            <a:xfrm>
              <a:off x="4013" y="2168"/>
              <a:ext cx="70" cy="205"/>
            </a:xfrm>
            <a:custGeom>
              <a:avLst/>
              <a:gdLst>
                <a:gd name="T0" fmla="*/ 70 w 70"/>
                <a:gd name="T1" fmla="*/ 201 h 205"/>
                <a:gd name="T2" fmla="*/ 63 w 70"/>
                <a:gd name="T3" fmla="*/ 177 h 205"/>
                <a:gd name="T4" fmla="*/ 60 w 70"/>
                <a:gd name="T5" fmla="*/ 152 h 205"/>
                <a:gd name="T6" fmla="*/ 56 w 70"/>
                <a:gd name="T7" fmla="*/ 124 h 205"/>
                <a:gd name="T8" fmla="*/ 53 w 70"/>
                <a:gd name="T9" fmla="*/ 95 h 205"/>
                <a:gd name="T10" fmla="*/ 46 w 70"/>
                <a:gd name="T11" fmla="*/ 71 h 205"/>
                <a:gd name="T12" fmla="*/ 35 w 70"/>
                <a:gd name="T13" fmla="*/ 46 h 205"/>
                <a:gd name="T14" fmla="*/ 21 w 70"/>
                <a:gd name="T15" fmla="*/ 21 h 205"/>
                <a:gd name="T16" fmla="*/ 3 w 70"/>
                <a:gd name="T17" fmla="*/ 0 h 205"/>
                <a:gd name="T18" fmla="*/ 0 w 70"/>
                <a:gd name="T19" fmla="*/ 7 h 205"/>
                <a:gd name="T20" fmla="*/ 17 w 70"/>
                <a:gd name="T21" fmla="*/ 25 h 205"/>
                <a:gd name="T22" fmla="*/ 28 w 70"/>
                <a:gd name="T23" fmla="*/ 50 h 205"/>
                <a:gd name="T24" fmla="*/ 39 w 70"/>
                <a:gd name="T25" fmla="*/ 74 h 205"/>
                <a:gd name="T26" fmla="*/ 46 w 70"/>
                <a:gd name="T27" fmla="*/ 99 h 205"/>
                <a:gd name="T28" fmla="*/ 49 w 70"/>
                <a:gd name="T29" fmla="*/ 124 h 205"/>
                <a:gd name="T30" fmla="*/ 53 w 70"/>
                <a:gd name="T31" fmla="*/ 152 h 205"/>
                <a:gd name="T32" fmla="*/ 56 w 70"/>
                <a:gd name="T33" fmla="*/ 177 h 205"/>
                <a:gd name="T34" fmla="*/ 63 w 70"/>
                <a:gd name="T35" fmla="*/ 205 h 205"/>
                <a:gd name="T36" fmla="*/ 63 w 70"/>
                <a:gd name="T37" fmla="*/ 201 h 205"/>
                <a:gd name="T38" fmla="*/ 70 w 70"/>
                <a:gd name="T39" fmla="*/ 201 h 20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0" h="205">
                  <a:moveTo>
                    <a:pt x="70" y="201"/>
                  </a:moveTo>
                  <a:lnTo>
                    <a:pt x="63" y="177"/>
                  </a:lnTo>
                  <a:lnTo>
                    <a:pt x="60" y="152"/>
                  </a:lnTo>
                  <a:lnTo>
                    <a:pt x="56" y="124"/>
                  </a:lnTo>
                  <a:lnTo>
                    <a:pt x="53" y="95"/>
                  </a:lnTo>
                  <a:lnTo>
                    <a:pt x="46" y="71"/>
                  </a:lnTo>
                  <a:lnTo>
                    <a:pt x="35" y="46"/>
                  </a:lnTo>
                  <a:lnTo>
                    <a:pt x="21" y="21"/>
                  </a:lnTo>
                  <a:lnTo>
                    <a:pt x="3" y="0"/>
                  </a:lnTo>
                  <a:lnTo>
                    <a:pt x="0" y="7"/>
                  </a:lnTo>
                  <a:lnTo>
                    <a:pt x="17" y="25"/>
                  </a:lnTo>
                  <a:lnTo>
                    <a:pt x="28" y="50"/>
                  </a:lnTo>
                  <a:lnTo>
                    <a:pt x="39" y="74"/>
                  </a:lnTo>
                  <a:lnTo>
                    <a:pt x="46" y="99"/>
                  </a:lnTo>
                  <a:lnTo>
                    <a:pt x="49" y="124"/>
                  </a:lnTo>
                  <a:lnTo>
                    <a:pt x="53" y="152"/>
                  </a:lnTo>
                  <a:lnTo>
                    <a:pt x="56" y="177"/>
                  </a:lnTo>
                  <a:lnTo>
                    <a:pt x="63" y="205"/>
                  </a:lnTo>
                  <a:lnTo>
                    <a:pt x="63" y="201"/>
                  </a:lnTo>
                  <a:lnTo>
                    <a:pt x="70" y="2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8" name="Freeform 50"/>
            <p:cNvSpPr>
              <a:spLocks/>
            </p:cNvSpPr>
            <p:nvPr/>
          </p:nvSpPr>
          <p:spPr bwMode="auto">
            <a:xfrm>
              <a:off x="4076" y="2369"/>
              <a:ext cx="32" cy="491"/>
            </a:xfrm>
            <a:custGeom>
              <a:avLst/>
              <a:gdLst>
                <a:gd name="T0" fmla="*/ 18 w 32"/>
                <a:gd name="T1" fmla="*/ 491 h 491"/>
                <a:gd name="T2" fmla="*/ 29 w 32"/>
                <a:gd name="T3" fmla="*/ 431 h 491"/>
                <a:gd name="T4" fmla="*/ 32 w 32"/>
                <a:gd name="T5" fmla="*/ 368 h 491"/>
                <a:gd name="T6" fmla="*/ 32 w 32"/>
                <a:gd name="T7" fmla="*/ 308 h 491"/>
                <a:gd name="T8" fmla="*/ 29 w 32"/>
                <a:gd name="T9" fmla="*/ 248 h 491"/>
                <a:gd name="T10" fmla="*/ 25 w 32"/>
                <a:gd name="T11" fmla="*/ 184 h 491"/>
                <a:gd name="T12" fmla="*/ 18 w 32"/>
                <a:gd name="T13" fmla="*/ 124 h 491"/>
                <a:gd name="T14" fmla="*/ 14 w 32"/>
                <a:gd name="T15" fmla="*/ 60 h 491"/>
                <a:gd name="T16" fmla="*/ 7 w 32"/>
                <a:gd name="T17" fmla="*/ 0 h 491"/>
                <a:gd name="T18" fmla="*/ 0 w 32"/>
                <a:gd name="T19" fmla="*/ 0 h 491"/>
                <a:gd name="T20" fmla="*/ 7 w 32"/>
                <a:gd name="T21" fmla="*/ 60 h 491"/>
                <a:gd name="T22" fmla="*/ 11 w 32"/>
                <a:gd name="T23" fmla="*/ 124 h 491"/>
                <a:gd name="T24" fmla="*/ 18 w 32"/>
                <a:gd name="T25" fmla="*/ 184 h 491"/>
                <a:gd name="T26" fmla="*/ 22 w 32"/>
                <a:gd name="T27" fmla="*/ 248 h 491"/>
                <a:gd name="T28" fmla="*/ 25 w 32"/>
                <a:gd name="T29" fmla="*/ 308 h 491"/>
                <a:gd name="T30" fmla="*/ 25 w 32"/>
                <a:gd name="T31" fmla="*/ 368 h 491"/>
                <a:gd name="T32" fmla="*/ 22 w 32"/>
                <a:gd name="T33" fmla="*/ 431 h 491"/>
                <a:gd name="T34" fmla="*/ 14 w 32"/>
                <a:gd name="T35" fmla="*/ 491 h 491"/>
                <a:gd name="T36" fmla="*/ 14 w 32"/>
                <a:gd name="T37" fmla="*/ 488 h 491"/>
                <a:gd name="T38" fmla="*/ 18 w 32"/>
                <a:gd name="T39" fmla="*/ 491 h 49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2" h="491">
                  <a:moveTo>
                    <a:pt x="18" y="491"/>
                  </a:moveTo>
                  <a:lnTo>
                    <a:pt x="29" y="431"/>
                  </a:lnTo>
                  <a:lnTo>
                    <a:pt x="32" y="368"/>
                  </a:lnTo>
                  <a:lnTo>
                    <a:pt x="32" y="308"/>
                  </a:lnTo>
                  <a:lnTo>
                    <a:pt x="29" y="248"/>
                  </a:lnTo>
                  <a:lnTo>
                    <a:pt x="25" y="184"/>
                  </a:lnTo>
                  <a:lnTo>
                    <a:pt x="18" y="124"/>
                  </a:lnTo>
                  <a:lnTo>
                    <a:pt x="14" y="60"/>
                  </a:lnTo>
                  <a:lnTo>
                    <a:pt x="7" y="0"/>
                  </a:lnTo>
                  <a:lnTo>
                    <a:pt x="0" y="0"/>
                  </a:lnTo>
                  <a:lnTo>
                    <a:pt x="7" y="60"/>
                  </a:lnTo>
                  <a:lnTo>
                    <a:pt x="11" y="124"/>
                  </a:lnTo>
                  <a:lnTo>
                    <a:pt x="18" y="184"/>
                  </a:lnTo>
                  <a:lnTo>
                    <a:pt x="22" y="248"/>
                  </a:lnTo>
                  <a:lnTo>
                    <a:pt x="25" y="308"/>
                  </a:lnTo>
                  <a:lnTo>
                    <a:pt x="25" y="368"/>
                  </a:lnTo>
                  <a:lnTo>
                    <a:pt x="22" y="431"/>
                  </a:lnTo>
                  <a:lnTo>
                    <a:pt x="14" y="491"/>
                  </a:lnTo>
                  <a:lnTo>
                    <a:pt x="14" y="488"/>
                  </a:lnTo>
                  <a:lnTo>
                    <a:pt x="18" y="4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9" name="Freeform 51"/>
            <p:cNvSpPr>
              <a:spLocks/>
            </p:cNvSpPr>
            <p:nvPr/>
          </p:nvSpPr>
          <p:spPr bwMode="auto">
            <a:xfrm>
              <a:off x="4006" y="2857"/>
              <a:ext cx="88" cy="102"/>
            </a:xfrm>
            <a:custGeom>
              <a:avLst/>
              <a:gdLst>
                <a:gd name="T0" fmla="*/ 10 w 88"/>
                <a:gd name="T1" fmla="*/ 95 h 102"/>
                <a:gd name="T2" fmla="*/ 10 w 88"/>
                <a:gd name="T3" fmla="*/ 102 h 102"/>
                <a:gd name="T4" fmla="*/ 24 w 88"/>
                <a:gd name="T5" fmla="*/ 92 h 102"/>
                <a:gd name="T6" fmla="*/ 35 w 88"/>
                <a:gd name="T7" fmla="*/ 77 h 102"/>
                <a:gd name="T8" fmla="*/ 56 w 88"/>
                <a:gd name="T9" fmla="*/ 56 h 102"/>
                <a:gd name="T10" fmla="*/ 67 w 88"/>
                <a:gd name="T11" fmla="*/ 42 h 102"/>
                <a:gd name="T12" fmla="*/ 74 w 88"/>
                <a:gd name="T13" fmla="*/ 32 h 102"/>
                <a:gd name="T14" fmla="*/ 84 w 88"/>
                <a:gd name="T15" fmla="*/ 17 h 102"/>
                <a:gd name="T16" fmla="*/ 88 w 88"/>
                <a:gd name="T17" fmla="*/ 3 h 102"/>
                <a:gd name="T18" fmla="*/ 84 w 88"/>
                <a:gd name="T19" fmla="*/ 0 h 102"/>
                <a:gd name="T20" fmla="*/ 77 w 88"/>
                <a:gd name="T21" fmla="*/ 14 h 102"/>
                <a:gd name="T22" fmla="*/ 70 w 88"/>
                <a:gd name="T23" fmla="*/ 28 h 102"/>
                <a:gd name="T24" fmla="*/ 49 w 88"/>
                <a:gd name="T25" fmla="*/ 49 h 102"/>
                <a:gd name="T26" fmla="*/ 42 w 88"/>
                <a:gd name="T27" fmla="*/ 63 h 102"/>
                <a:gd name="T28" fmla="*/ 28 w 88"/>
                <a:gd name="T29" fmla="*/ 74 h 102"/>
                <a:gd name="T30" fmla="*/ 7 w 88"/>
                <a:gd name="T31" fmla="*/ 95 h 102"/>
                <a:gd name="T32" fmla="*/ 10 w 88"/>
                <a:gd name="T33" fmla="*/ 102 h 102"/>
                <a:gd name="T34" fmla="*/ 7 w 88"/>
                <a:gd name="T35" fmla="*/ 95 h 102"/>
                <a:gd name="T36" fmla="*/ 0 w 88"/>
                <a:gd name="T37" fmla="*/ 102 h 102"/>
                <a:gd name="T38" fmla="*/ 10 w 88"/>
                <a:gd name="T39" fmla="*/ 102 h 102"/>
                <a:gd name="T40" fmla="*/ 10 w 88"/>
                <a:gd name="T41" fmla="*/ 95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8" h="102">
                  <a:moveTo>
                    <a:pt x="10" y="95"/>
                  </a:moveTo>
                  <a:lnTo>
                    <a:pt x="10" y="102"/>
                  </a:lnTo>
                  <a:lnTo>
                    <a:pt x="24" y="92"/>
                  </a:lnTo>
                  <a:lnTo>
                    <a:pt x="35" y="77"/>
                  </a:lnTo>
                  <a:lnTo>
                    <a:pt x="56" y="56"/>
                  </a:lnTo>
                  <a:lnTo>
                    <a:pt x="67" y="42"/>
                  </a:lnTo>
                  <a:lnTo>
                    <a:pt x="74" y="32"/>
                  </a:lnTo>
                  <a:lnTo>
                    <a:pt x="84" y="17"/>
                  </a:lnTo>
                  <a:lnTo>
                    <a:pt x="88" y="3"/>
                  </a:lnTo>
                  <a:lnTo>
                    <a:pt x="84" y="0"/>
                  </a:lnTo>
                  <a:lnTo>
                    <a:pt x="77" y="14"/>
                  </a:lnTo>
                  <a:lnTo>
                    <a:pt x="70" y="28"/>
                  </a:lnTo>
                  <a:lnTo>
                    <a:pt x="49" y="49"/>
                  </a:lnTo>
                  <a:lnTo>
                    <a:pt x="42" y="63"/>
                  </a:lnTo>
                  <a:lnTo>
                    <a:pt x="28" y="74"/>
                  </a:lnTo>
                  <a:lnTo>
                    <a:pt x="7" y="95"/>
                  </a:lnTo>
                  <a:lnTo>
                    <a:pt x="10" y="102"/>
                  </a:lnTo>
                  <a:lnTo>
                    <a:pt x="7" y="95"/>
                  </a:lnTo>
                  <a:lnTo>
                    <a:pt x="0" y="102"/>
                  </a:lnTo>
                  <a:lnTo>
                    <a:pt x="10" y="102"/>
                  </a:lnTo>
                  <a:lnTo>
                    <a:pt x="1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0" name="Freeform 52"/>
            <p:cNvSpPr>
              <a:spLocks/>
            </p:cNvSpPr>
            <p:nvPr/>
          </p:nvSpPr>
          <p:spPr bwMode="auto">
            <a:xfrm>
              <a:off x="4016" y="2952"/>
              <a:ext cx="85" cy="11"/>
            </a:xfrm>
            <a:custGeom>
              <a:avLst/>
              <a:gdLst>
                <a:gd name="T0" fmla="*/ 85 w 85"/>
                <a:gd name="T1" fmla="*/ 7 h 11"/>
                <a:gd name="T2" fmla="*/ 82 w 85"/>
                <a:gd name="T3" fmla="*/ 4 h 11"/>
                <a:gd name="T4" fmla="*/ 64 w 85"/>
                <a:gd name="T5" fmla="*/ 4 h 11"/>
                <a:gd name="T6" fmla="*/ 53 w 85"/>
                <a:gd name="T7" fmla="*/ 0 h 11"/>
                <a:gd name="T8" fmla="*/ 0 w 85"/>
                <a:gd name="T9" fmla="*/ 0 h 11"/>
                <a:gd name="T10" fmla="*/ 0 w 85"/>
                <a:gd name="T11" fmla="*/ 7 h 11"/>
                <a:gd name="T12" fmla="*/ 53 w 85"/>
                <a:gd name="T13" fmla="*/ 7 h 11"/>
                <a:gd name="T14" fmla="*/ 64 w 85"/>
                <a:gd name="T15" fmla="*/ 11 h 11"/>
                <a:gd name="T16" fmla="*/ 82 w 85"/>
                <a:gd name="T17" fmla="*/ 11 h 11"/>
                <a:gd name="T18" fmla="*/ 78 w 85"/>
                <a:gd name="T19" fmla="*/ 11 h 11"/>
                <a:gd name="T20" fmla="*/ 85 w 85"/>
                <a:gd name="T21" fmla="*/ 7 h 11"/>
                <a:gd name="T22" fmla="*/ 85 w 85"/>
                <a:gd name="T23" fmla="*/ 4 h 11"/>
                <a:gd name="T24" fmla="*/ 82 w 85"/>
                <a:gd name="T25" fmla="*/ 4 h 11"/>
                <a:gd name="T26" fmla="*/ 85 w 85"/>
                <a:gd name="T27" fmla="*/ 7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5" h="11">
                  <a:moveTo>
                    <a:pt x="85" y="7"/>
                  </a:moveTo>
                  <a:lnTo>
                    <a:pt x="82" y="4"/>
                  </a:lnTo>
                  <a:lnTo>
                    <a:pt x="64" y="4"/>
                  </a:lnTo>
                  <a:lnTo>
                    <a:pt x="53" y="0"/>
                  </a:lnTo>
                  <a:lnTo>
                    <a:pt x="0" y="0"/>
                  </a:lnTo>
                  <a:lnTo>
                    <a:pt x="0" y="7"/>
                  </a:lnTo>
                  <a:lnTo>
                    <a:pt x="53" y="7"/>
                  </a:lnTo>
                  <a:lnTo>
                    <a:pt x="64" y="11"/>
                  </a:lnTo>
                  <a:lnTo>
                    <a:pt x="82" y="11"/>
                  </a:lnTo>
                  <a:lnTo>
                    <a:pt x="78" y="11"/>
                  </a:lnTo>
                  <a:lnTo>
                    <a:pt x="85" y="7"/>
                  </a:lnTo>
                  <a:lnTo>
                    <a:pt x="85" y="4"/>
                  </a:lnTo>
                  <a:lnTo>
                    <a:pt x="82" y="4"/>
                  </a:lnTo>
                  <a:lnTo>
                    <a:pt x="8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1" name="Freeform 53"/>
            <p:cNvSpPr>
              <a:spLocks/>
            </p:cNvSpPr>
            <p:nvPr/>
          </p:nvSpPr>
          <p:spPr bwMode="auto">
            <a:xfrm>
              <a:off x="4094" y="2959"/>
              <a:ext cx="11" cy="25"/>
            </a:xfrm>
            <a:custGeom>
              <a:avLst/>
              <a:gdLst>
                <a:gd name="T0" fmla="*/ 7 w 11"/>
                <a:gd name="T1" fmla="*/ 14 h 25"/>
                <a:gd name="T2" fmla="*/ 11 w 11"/>
                <a:gd name="T3" fmla="*/ 18 h 25"/>
                <a:gd name="T4" fmla="*/ 11 w 11"/>
                <a:gd name="T5" fmla="*/ 4 h 25"/>
                <a:gd name="T6" fmla="*/ 7 w 11"/>
                <a:gd name="T7" fmla="*/ 0 h 25"/>
                <a:gd name="T8" fmla="*/ 0 w 11"/>
                <a:gd name="T9" fmla="*/ 4 h 25"/>
                <a:gd name="T10" fmla="*/ 4 w 11"/>
                <a:gd name="T11" fmla="*/ 7 h 25"/>
                <a:gd name="T12" fmla="*/ 4 w 11"/>
                <a:gd name="T13" fmla="*/ 18 h 25"/>
                <a:gd name="T14" fmla="*/ 7 w 11"/>
                <a:gd name="T15" fmla="*/ 25 h 25"/>
                <a:gd name="T16" fmla="*/ 4 w 11"/>
                <a:gd name="T17" fmla="*/ 18 h 25"/>
                <a:gd name="T18" fmla="*/ 4 w 11"/>
                <a:gd name="T19" fmla="*/ 25 h 25"/>
                <a:gd name="T20" fmla="*/ 7 w 11"/>
                <a:gd name="T21" fmla="*/ 25 h 25"/>
                <a:gd name="T22" fmla="*/ 7 w 11"/>
                <a:gd name="T23" fmla="*/ 14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25">
                  <a:moveTo>
                    <a:pt x="7" y="14"/>
                  </a:moveTo>
                  <a:lnTo>
                    <a:pt x="11" y="18"/>
                  </a:lnTo>
                  <a:lnTo>
                    <a:pt x="11" y="4"/>
                  </a:lnTo>
                  <a:lnTo>
                    <a:pt x="7" y="0"/>
                  </a:lnTo>
                  <a:lnTo>
                    <a:pt x="0" y="4"/>
                  </a:lnTo>
                  <a:lnTo>
                    <a:pt x="4" y="7"/>
                  </a:lnTo>
                  <a:lnTo>
                    <a:pt x="4" y="18"/>
                  </a:lnTo>
                  <a:lnTo>
                    <a:pt x="7" y="25"/>
                  </a:lnTo>
                  <a:lnTo>
                    <a:pt x="4" y="18"/>
                  </a:lnTo>
                  <a:lnTo>
                    <a:pt x="4" y="25"/>
                  </a:lnTo>
                  <a:lnTo>
                    <a:pt x="7" y="25"/>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2" name="Freeform 54"/>
            <p:cNvSpPr>
              <a:spLocks/>
            </p:cNvSpPr>
            <p:nvPr/>
          </p:nvSpPr>
          <p:spPr bwMode="auto">
            <a:xfrm>
              <a:off x="4101" y="2973"/>
              <a:ext cx="597" cy="11"/>
            </a:xfrm>
            <a:custGeom>
              <a:avLst/>
              <a:gdLst>
                <a:gd name="T0" fmla="*/ 590 w 597"/>
                <a:gd name="T1" fmla="*/ 4 h 11"/>
                <a:gd name="T2" fmla="*/ 594 w 597"/>
                <a:gd name="T3" fmla="*/ 0 h 11"/>
                <a:gd name="T4" fmla="*/ 0 w 597"/>
                <a:gd name="T5" fmla="*/ 0 h 11"/>
                <a:gd name="T6" fmla="*/ 0 w 597"/>
                <a:gd name="T7" fmla="*/ 11 h 11"/>
                <a:gd name="T8" fmla="*/ 594 w 597"/>
                <a:gd name="T9" fmla="*/ 11 h 11"/>
                <a:gd name="T10" fmla="*/ 597 w 597"/>
                <a:gd name="T11" fmla="*/ 7 h 11"/>
                <a:gd name="T12" fmla="*/ 594 w 597"/>
                <a:gd name="T13" fmla="*/ 11 h 11"/>
                <a:gd name="T14" fmla="*/ 597 w 597"/>
                <a:gd name="T15" fmla="*/ 11 h 11"/>
                <a:gd name="T16" fmla="*/ 597 w 597"/>
                <a:gd name="T17" fmla="*/ 7 h 11"/>
                <a:gd name="T18" fmla="*/ 590 w 597"/>
                <a:gd name="T19" fmla="*/ 4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97" h="11">
                  <a:moveTo>
                    <a:pt x="590" y="4"/>
                  </a:moveTo>
                  <a:lnTo>
                    <a:pt x="594" y="0"/>
                  </a:lnTo>
                  <a:lnTo>
                    <a:pt x="0" y="0"/>
                  </a:lnTo>
                  <a:lnTo>
                    <a:pt x="0" y="11"/>
                  </a:lnTo>
                  <a:lnTo>
                    <a:pt x="594" y="11"/>
                  </a:lnTo>
                  <a:lnTo>
                    <a:pt x="597" y="7"/>
                  </a:lnTo>
                  <a:lnTo>
                    <a:pt x="594" y="11"/>
                  </a:lnTo>
                  <a:lnTo>
                    <a:pt x="597" y="11"/>
                  </a:lnTo>
                  <a:lnTo>
                    <a:pt x="597" y="7"/>
                  </a:lnTo>
                  <a:lnTo>
                    <a:pt x="59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3" name="Freeform 55"/>
            <p:cNvSpPr>
              <a:spLocks/>
            </p:cNvSpPr>
            <p:nvPr/>
          </p:nvSpPr>
          <p:spPr bwMode="auto">
            <a:xfrm>
              <a:off x="4691" y="2874"/>
              <a:ext cx="39" cy="106"/>
            </a:xfrm>
            <a:custGeom>
              <a:avLst/>
              <a:gdLst>
                <a:gd name="T0" fmla="*/ 32 w 39"/>
                <a:gd name="T1" fmla="*/ 0 h 106"/>
                <a:gd name="T2" fmla="*/ 32 w 39"/>
                <a:gd name="T3" fmla="*/ 29 h 106"/>
                <a:gd name="T4" fmla="*/ 25 w 39"/>
                <a:gd name="T5" fmla="*/ 39 h 106"/>
                <a:gd name="T6" fmla="*/ 21 w 39"/>
                <a:gd name="T7" fmla="*/ 53 h 106"/>
                <a:gd name="T8" fmla="*/ 14 w 39"/>
                <a:gd name="T9" fmla="*/ 64 h 106"/>
                <a:gd name="T10" fmla="*/ 11 w 39"/>
                <a:gd name="T11" fmla="*/ 78 h 106"/>
                <a:gd name="T12" fmla="*/ 4 w 39"/>
                <a:gd name="T13" fmla="*/ 92 h 106"/>
                <a:gd name="T14" fmla="*/ 0 w 39"/>
                <a:gd name="T15" fmla="*/ 103 h 106"/>
                <a:gd name="T16" fmla="*/ 7 w 39"/>
                <a:gd name="T17" fmla="*/ 106 h 106"/>
                <a:gd name="T18" fmla="*/ 11 w 39"/>
                <a:gd name="T19" fmla="*/ 92 h 106"/>
                <a:gd name="T20" fmla="*/ 18 w 39"/>
                <a:gd name="T21" fmla="*/ 82 h 106"/>
                <a:gd name="T22" fmla="*/ 21 w 39"/>
                <a:gd name="T23" fmla="*/ 68 h 106"/>
                <a:gd name="T24" fmla="*/ 28 w 39"/>
                <a:gd name="T25" fmla="*/ 57 h 106"/>
                <a:gd name="T26" fmla="*/ 32 w 39"/>
                <a:gd name="T27" fmla="*/ 43 h 106"/>
                <a:gd name="T28" fmla="*/ 39 w 39"/>
                <a:gd name="T29" fmla="*/ 32 h 106"/>
                <a:gd name="T30" fmla="*/ 39 w 39"/>
                <a:gd name="T31" fmla="*/ 0 h 106"/>
                <a:gd name="T32" fmla="*/ 32 w 39"/>
                <a:gd name="T33" fmla="*/ 0 h 1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106">
                  <a:moveTo>
                    <a:pt x="32" y="0"/>
                  </a:moveTo>
                  <a:lnTo>
                    <a:pt x="32" y="29"/>
                  </a:lnTo>
                  <a:lnTo>
                    <a:pt x="25" y="39"/>
                  </a:lnTo>
                  <a:lnTo>
                    <a:pt x="21" y="53"/>
                  </a:lnTo>
                  <a:lnTo>
                    <a:pt x="14" y="64"/>
                  </a:lnTo>
                  <a:lnTo>
                    <a:pt x="11" y="78"/>
                  </a:lnTo>
                  <a:lnTo>
                    <a:pt x="4" y="92"/>
                  </a:lnTo>
                  <a:lnTo>
                    <a:pt x="0" y="103"/>
                  </a:lnTo>
                  <a:lnTo>
                    <a:pt x="7" y="106"/>
                  </a:lnTo>
                  <a:lnTo>
                    <a:pt x="11" y="92"/>
                  </a:lnTo>
                  <a:lnTo>
                    <a:pt x="18" y="82"/>
                  </a:lnTo>
                  <a:lnTo>
                    <a:pt x="21" y="68"/>
                  </a:lnTo>
                  <a:lnTo>
                    <a:pt x="28" y="57"/>
                  </a:lnTo>
                  <a:lnTo>
                    <a:pt x="32" y="43"/>
                  </a:lnTo>
                  <a:lnTo>
                    <a:pt x="39" y="32"/>
                  </a:lnTo>
                  <a:lnTo>
                    <a:pt x="39"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4" name="Freeform 56"/>
            <p:cNvSpPr>
              <a:spLocks/>
            </p:cNvSpPr>
            <p:nvPr/>
          </p:nvSpPr>
          <p:spPr bwMode="auto">
            <a:xfrm>
              <a:off x="4723" y="2800"/>
              <a:ext cx="35" cy="74"/>
            </a:xfrm>
            <a:custGeom>
              <a:avLst/>
              <a:gdLst>
                <a:gd name="T0" fmla="*/ 28 w 35"/>
                <a:gd name="T1" fmla="*/ 0 h 74"/>
                <a:gd name="T2" fmla="*/ 25 w 35"/>
                <a:gd name="T3" fmla="*/ 11 h 74"/>
                <a:gd name="T4" fmla="*/ 21 w 35"/>
                <a:gd name="T5" fmla="*/ 18 h 74"/>
                <a:gd name="T6" fmla="*/ 18 w 35"/>
                <a:gd name="T7" fmla="*/ 28 h 74"/>
                <a:gd name="T8" fmla="*/ 14 w 35"/>
                <a:gd name="T9" fmla="*/ 36 h 74"/>
                <a:gd name="T10" fmla="*/ 11 w 35"/>
                <a:gd name="T11" fmla="*/ 46 h 74"/>
                <a:gd name="T12" fmla="*/ 7 w 35"/>
                <a:gd name="T13" fmla="*/ 57 h 74"/>
                <a:gd name="T14" fmla="*/ 3 w 35"/>
                <a:gd name="T15" fmla="*/ 67 h 74"/>
                <a:gd name="T16" fmla="*/ 0 w 35"/>
                <a:gd name="T17" fmla="*/ 74 h 74"/>
                <a:gd name="T18" fmla="*/ 7 w 35"/>
                <a:gd name="T19" fmla="*/ 74 h 74"/>
                <a:gd name="T20" fmla="*/ 11 w 35"/>
                <a:gd name="T21" fmla="*/ 67 h 74"/>
                <a:gd name="T22" fmla="*/ 11 w 35"/>
                <a:gd name="T23" fmla="*/ 57 h 74"/>
                <a:gd name="T24" fmla="*/ 14 w 35"/>
                <a:gd name="T25" fmla="*/ 50 h 74"/>
                <a:gd name="T26" fmla="*/ 21 w 35"/>
                <a:gd name="T27" fmla="*/ 39 h 74"/>
                <a:gd name="T28" fmla="*/ 25 w 35"/>
                <a:gd name="T29" fmla="*/ 28 h 74"/>
                <a:gd name="T30" fmla="*/ 28 w 35"/>
                <a:gd name="T31" fmla="*/ 21 h 74"/>
                <a:gd name="T32" fmla="*/ 32 w 35"/>
                <a:gd name="T33" fmla="*/ 11 h 74"/>
                <a:gd name="T34" fmla="*/ 35 w 35"/>
                <a:gd name="T35" fmla="*/ 0 h 74"/>
                <a:gd name="T36" fmla="*/ 28 w 35"/>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74">
                  <a:moveTo>
                    <a:pt x="28" y="0"/>
                  </a:moveTo>
                  <a:lnTo>
                    <a:pt x="25" y="11"/>
                  </a:lnTo>
                  <a:lnTo>
                    <a:pt x="21" y="18"/>
                  </a:lnTo>
                  <a:lnTo>
                    <a:pt x="18" y="28"/>
                  </a:lnTo>
                  <a:lnTo>
                    <a:pt x="14" y="36"/>
                  </a:lnTo>
                  <a:lnTo>
                    <a:pt x="11" y="46"/>
                  </a:lnTo>
                  <a:lnTo>
                    <a:pt x="7" y="57"/>
                  </a:lnTo>
                  <a:lnTo>
                    <a:pt x="3" y="67"/>
                  </a:lnTo>
                  <a:lnTo>
                    <a:pt x="0" y="74"/>
                  </a:lnTo>
                  <a:lnTo>
                    <a:pt x="7" y="74"/>
                  </a:lnTo>
                  <a:lnTo>
                    <a:pt x="11" y="67"/>
                  </a:lnTo>
                  <a:lnTo>
                    <a:pt x="11" y="57"/>
                  </a:lnTo>
                  <a:lnTo>
                    <a:pt x="14" y="50"/>
                  </a:lnTo>
                  <a:lnTo>
                    <a:pt x="21" y="39"/>
                  </a:lnTo>
                  <a:lnTo>
                    <a:pt x="25" y="28"/>
                  </a:lnTo>
                  <a:lnTo>
                    <a:pt x="28" y="21"/>
                  </a:lnTo>
                  <a:lnTo>
                    <a:pt x="32" y="11"/>
                  </a:lnTo>
                  <a:lnTo>
                    <a:pt x="35"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5" name="Freeform 57"/>
            <p:cNvSpPr>
              <a:spLocks/>
            </p:cNvSpPr>
            <p:nvPr/>
          </p:nvSpPr>
          <p:spPr bwMode="auto">
            <a:xfrm>
              <a:off x="4734" y="2737"/>
              <a:ext cx="24" cy="63"/>
            </a:xfrm>
            <a:custGeom>
              <a:avLst/>
              <a:gdLst>
                <a:gd name="T0" fmla="*/ 3 w 24"/>
                <a:gd name="T1" fmla="*/ 0 h 63"/>
                <a:gd name="T2" fmla="*/ 0 w 24"/>
                <a:gd name="T3" fmla="*/ 3 h 63"/>
                <a:gd name="T4" fmla="*/ 3 w 24"/>
                <a:gd name="T5" fmla="*/ 21 h 63"/>
                <a:gd name="T6" fmla="*/ 10 w 24"/>
                <a:gd name="T7" fmla="*/ 35 h 63"/>
                <a:gd name="T8" fmla="*/ 14 w 24"/>
                <a:gd name="T9" fmla="*/ 49 h 63"/>
                <a:gd name="T10" fmla="*/ 17 w 24"/>
                <a:gd name="T11" fmla="*/ 63 h 63"/>
                <a:gd name="T12" fmla="*/ 24 w 24"/>
                <a:gd name="T13" fmla="*/ 63 h 63"/>
                <a:gd name="T14" fmla="*/ 21 w 24"/>
                <a:gd name="T15" fmla="*/ 49 h 63"/>
                <a:gd name="T16" fmla="*/ 17 w 24"/>
                <a:gd name="T17" fmla="*/ 35 h 63"/>
                <a:gd name="T18" fmla="*/ 10 w 24"/>
                <a:gd name="T19" fmla="*/ 17 h 63"/>
                <a:gd name="T20" fmla="*/ 7 w 24"/>
                <a:gd name="T21" fmla="*/ 3 h 63"/>
                <a:gd name="T22" fmla="*/ 7 w 24"/>
                <a:gd name="T23" fmla="*/ 7 h 63"/>
                <a:gd name="T24" fmla="*/ 3 w 24"/>
                <a:gd name="T25" fmla="*/ 0 h 63"/>
                <a:gd name="T26" fmla="*/ 0 w 24"/>
                <a:gd name="T27" fmla="*/ 3 h 63"/>
                <a:gd name="T28" fmla="*/ 3 w 24"/>
                <a:gd name="T29" fmla="*/ 0 h 6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 h="63">
                  <a:moveTo>
                    <a:pt x="3" y="0"/>
                  </a:moveTo>
                  <a:lnTo>
                    <a:pt x="0" y="3"/>
                  </a:lnTo>
                  <a:lnTo>
                    <a:pt x="3" y="21"/>
                  </a:lnTo>
                  <a:lnTo>
                    <a:pt x="10" y="35"/>
                  </a:lnTo>
                  <a:lnTo>
                    <a:pt x="14" y="49"/>
                  </a:lnTo>
                  <a:lnTo>
                    <a:pt x="17" y="63"/>
                  </a:lnTo>
                  <a:lnTo>
                    <a:pt x="24" y="63"/>
                  </a:lnTo>
                  <a:lnTo>
                    <a:pt x="21" y="49"/>
                  </a:lnTo>
                  <a:lnTo>
                    <a:pt x="17" y="35"/>
                  </a:lnTo>
                  <a:lnTo>
                    <a:pt x="10" y="17"/>
                  </a:lnTo>
                  <a:lnTo>
                    <a:pt x="7" y="3"/>
                  </a:lnTo>
                  <a:lnTo>
                    <a:pt x="7" y="7"/>
                  </a:lnTo>
                  <a:lnTo>
                    <a:pt x="3" y="0"/>
                  </a:lnTo>
                  <a:lnTo>
                    <a:pt x="0" y="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6" name="Freeform 58"/>
            <p:cNvSpPr>
              <a:spLocks/>
            </p:cNvSpPr>
            <p:nvPr/>
          </p:nvSpPr>
          <p:spPr bwMode="auto">
            <a:xfrm>
              <a:off x="4737" y="2677"/>
              <a:ext cx="106" cy="67"/>
            </a:xfrm>
            <a:custGeom>
              <a:avLst/>
              <a:gdLst>
                <a:gd name="T0" fmla="*/ 95 w 106"/>
                <a:gd name="T1" fmla="*/ 7 h 67"/>
                <a:gd name="T2" fmla="*/ 99 w 106"/>
                <a:gd name="T3" fmla="*/ 0 h 67"/>
                <a:gd name="T4" fmla="*/ 92 w 106"/>
                <a:gd name="T5" fmla="*/ 3 h 67"/>
                <a:gd name="T6" fmla="*/ 85 w 106"/>
                <a:gd name="T7" fmla="*/ 7 h 67"/>
                <a:gd name="T8" fmla="*/ 81 w 106"/>
                <a:gd name="T9" fmla="*/ 10 h 67"/>
                <a:gd name="T10" fmla="*/ 74 w 106"/>
                <a:gd name="T11" fmla="*/ 14 h 67"/>
                <a:gd name="T12" fmla="*/ 67 w 106"/>
                <a:gd name="T13" fmla="*/ 17 h 67"/>
                <a:gd name="T14" fmla="*/ 60 w 106"/>
                <a:gd name="T15" fmla="*/ 21 h 67"/>
                <a:gd name="T16" fmla="*/ 53 w 106"/>
                <a:gd name="T17" fmla="*/ 24 h 67"/>
                <a:gd name="T18" fmla="*/ 50 w 106"/>
                <a:gd name="T19" fmla="*/ 28 h 67"/>
                <a:gd name="T20" fmla="*/ 39 w 106"/>
                <a:gd name="T21" fmla="*/ 31 h 67"/>
                <a:gd name="T22" fmla="*/ 35 w 106"/>
                <a:gd name="T23" fmla="*/ 35 h 67"/>
                <a:gd name="T24" fmla="*/ 28 w 106"/>
                <a:gd name="T25" fmla="*/ 38 h 67"/>
                <a:gd name="T26" fmla="*/ 21 w 106"/>
                <a:gd name="T27" fmla="*/ 42 h 67"/>
                <a:gd name="T28" fmla="*/ 14 w 106"/>
                <a:gd name="T29" fmla="*/ 46 h 67"/>
                <a:gd name="T30" fmla="*/ 11 w 106"/>
                <a:gd name="T31" fmla="*/ 53 h 67"/>
                <a:gd name="T32" fmla="*/ 4 w 106"/>
                <a:gd name="T33" fmla="*/ 56 h 67"/>
                <a:gd name="T34" fmla="*/ 0 w 106"/>
                <a:gd name="T35" fmla="*/ 60 h 67"/>
                <a:gd name="T36" fmla="*/ 4 w 106"/>
                <a:gd name="T37" fmla="*/ 67 h 67"/>
                <a:gd name="T38" fmla="*/ 14 w 106"/>
                <a:gd name="T39" fmla="*/ 56 h 67"/>
                <a:gd name="T40" fmla="*/ 21 w 106"/>
                <a:gd name="T41" fmla="*/ 53 h 67"/>
                <a:gd name="T42" fmla="*/ 25 w 106"/>
                <a:gd name="T43" fmla="*/ 49 h 67"/>
                <a:gd name="T44" fmla="*/ 32 w 106"/>
                <a:gd name="T45" fmla="*/ 46 h 67"/>
                <a:gd name="T46" fmla="*/ 39 w 106"/>
                <a:gd name="T47" fmla="*/ 42 h 67"/>
                <a:gd name="T48" fmla="*/ 46 w 106"/>
                <a:gd name="T49" fmla="*/ 38 h 67"/>
                <a:gd name="T50" fmla="*/ 53 w 106"/>
                <a:gd name="T51" fmla="*/ 35 h 67"/>
                <a:gd name="T52" fmla="*/ 57 w 106"/>
                <a:gd name="T53" fmla="*/ 31 h 67"/>
                <a:gd name="T54" fmla="*/ 64 w 106"/>
                <a:gd name="T55" fmla="*/ 28 h 67"/>
                <a:gd name="T56" fmla="*/ 71 w 106"/>
                <a:gd name="T57" fmla="*/ 24 h 67"/>
                <a:gd name="T58" fmla="*/ 74 w 106"/>
                <a:gd name="T59" fmla="*/ 21 h 67"/>
                <a:gd name="T60" fmla="*/ 85 w 106"/>
                <a:gd name="T61" fmla="*/ 17 h 67"/>
                <a:gd name="T62" fmla="*/ 88 w 106"/>
                <a:gd name="T63" fmla="*/ 14 h 67"/>
                <a:gd name="T64" fmla="*/ 95 w 106"/>
                <a:gd name="T65" fmla="*/ 10 h 67"/>
                <a:gd name="T66" fmla="*/ 103 w 106"/>
                <a:gd name="T67" fmla="*/ 7 h 67"/>
                <a:gd name="T68" fmla="*/ 103 w 106"/>
                <a:gd name="T69" fmla="*/ 3 h 67"/>
                <a:gd name="T70" fmla="*/ 103 w 106"/>
                <a:gd name="T71" fmla="*/ 7 h 67"/>
                <a:gd name="T72" fmla="*/ 106 w 106"/>
                <a:gd name="T73" fmla="*/ 7 h 67"/>
                <a:gd name="T74" fmla="*/ 103 w 106"/>
                <a:gd name="T75" fmla="*/ 3 h 67"/>
                <a:gd name="T76" fmla="*/ 95 w 106"/>
                <a:gd name="T77" fmla="*/ 7 h 6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6" h="67">
                  <a:moveTo>
                    <a:pt x="95" y="7"/>
                  </a:moveTo>
                  <a:lnTo>
                    <a:pt x="99" y="0"/>
                  </a:lnTo>
                  <a:lnTo>
                    <a:pt x="92" y="3"/>
                  </a:lnTo>
                  <a:lnTo>
                    <a:pt x="85" y="7"/>
                  </a:lnTo>
                  <a:lnTo>
                    <a:pt x="81" y="10"/>
                  </a:lnTo>
                  <a:lnTo>
                    <a:pt x="74" y="14"/>
                  </a:lnTo>
                  <a:lnTo>
                    <a:pt x="67" y="17"/>
                  </a:lnTo>
                  <a:lnTo>
                    <a:pt x="60" y="21"/>
                  </a:lnTo>
                  <a:lnTo>
                    <a:pt x="53" y="24"/>
                  </a:lnTo>
                  <a:lnTo>
                    <a:pt x="50" y="28"/>
                  </a:lnTo>
                  <a:lnTo>
                    <a:pt x="39" y="31"/>
                  </a:lnTo>
                  <a:lnTo>
                    <a:pt x="35" y="35"/>
                  </a:lnTo>
                  <a:lnTo>
                    <a:pt x="28" y="38"/>
                  </a:lnTo>
                  <a:lnTo>
                    <a:pt x="21" y="42"/>
                  </a:lnTo>
                  <a:lnTo>
                    <a:pt x="14" y="46"/>
                  </a:lnTo>
                  <a:lnTo>
                    <a:pt x="11" y="53"/>
                  </a:lnTo>
                  <a:lnTo>
                    <a:pt x="4" y="56"/>
                  </a:lnTo>
                  <a:lnTo>
                    <a:pt x="0" y="60"/>
                  </a:lnTo>
                  <a:lnTo>
                    <a:pt x="4" y="67"/>
                  </a:lnTo>
                  <a:lnTo>
                    <a:pt x="14" y="56"/>
                  </a:lnTo>
                  <a:lnTo>
                    <a:pt x="21" y="53"/>
                  </a:lnTo>
                  <a:lnTo>
                    <a:pt x="25" y="49"/>
                  </a:lnTo>
                  <a:lnTo>
                    <a:pt x="32" y="46"/>
                  </a:lnTo>
                  <a:lnTo>
                    <a:pt x="39" y="42"/>
                  </a:lnTo>
                  <a:lnTo>
                    <a:pt x="46" y="38"/>
                  </a:lnTo>
                  <a:lnTo>
                    <a:pt x="53" y="35"/>
                  </a:lnTo>
                  <a:lnTo>
                    <a:pt x="57" y="31"/>
                  </a:lnTo>
                  <a:lnTo>
                    <a:pt x="64" y="28"/>
                  </a:lnTo>
                  <a:lnTo>
                    <a:pt x="71" y="24"/>
                  </a:lnTo>
                  <a:lnTo>
                    <a:pt x="74" y="21"/>
                  </a:lnTo>
                  <a:lnTo>
                    <a:pt x="85" y="17"/>
                  </a:lnTo>
                  <a:lnTo>
                    <a:pt x="88" y="14"/>
                  </a:lnTo>
                  <a:lnTo>
                    <a:pt x="95" y="10"/>
                  </a:lnTo>
                  <a:lnTo>
                    <a:pt x="103" y="7"/>
                  </a:lnTo>
                  <a:lnTo>
                    <a:pt x="103" y="3"/>
                  </a:lnTo>
                  <a:lnTo>
                    <a:pt x="103" y="7"/>
                  </a:lnTo>
                  <a:lnTo>
                    <a:pt x="106" y="7"/>
                  </a:lnTo>
                  <a:lnTo>
                    <a:pt x="103" y="3"/>
                  </a:lnTo>
                  <a:lnTo>
                    <a:pt x="9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7" name="Freeform 59"/>
            <p:cNvSpPr>
              <a:spLocks/>
            </p:cNvSpPr>
            <p:nvPr/>
          </p:nvSpPr>
          <p:spPr bwMode="auto">
            <a:xfrm>
              <a:off x="4815" y="2652"/>
              <a:ext cx="25" cy="32"/>
            </a:xfrm>
            <a:custGeom>
              <a:avLst/>
              <a:gdLst>
                <a:gd name="T0" fmla="*/ 3 w 25"/>
                <a:gd name="T1" fmla="*/ 7 h 32"/>
                <a:gd name="T2" fmla="*/ 10 w 25"/>
                <a:gd name="T3" fmla="*/ 7 h 32"/>
                <a:gd name="T4" fmla="*/ 14 w 25"/>
                <a:gd name="T5" fmla="*/ 11 h 32"/>
                <a:gd name="T6" fmla="*/ 14 w 25"/>
                <a:gd name="T7" fmla="*/ 18 h 32"/>
                <a:gd name="T8" fmla="*/ 17 w 25"/>
                <a:gd name="T9" fmla="*/ 21 h 32"/>
                <a:gd name="T10" fmla="*/ 17 w 25"/>
                <a:gd name="T11" fmla="*/ 32 h 32"/>
                <a:gd name="T12" fmla="*/ 25 w 25"/>
                <a:gd name="T13" fmla="*/ 28 h 32"/>
                <a:gd name="T14" fmla="*/ 25 w 25"/>
                <a:gd name="T15" fmla="*/ 21 h 32"/>
                <a:gd name="T16" fmla="*/ 21 w 25"/>
                <a:gd name="T17" fmla="*/ 14 h 32"/>
                <a:gd name="T18" fmla="*/ 21 w 25"/>
                <a:gd name="T19" fmla="*/ 11 h 32"/>
                <a:gd name="T20" fmla="*/ 14 w 25"/>
                <a:gd name="T21" fmla="*/ 3 h 32"/>
                <a:gd name="T22" fmla="*/ 7 w 25"/>
                <a:gd name="T23" fmla="*/ 0 h 32"/>
                <a:gd name="T24" fmla="*/ 0 w 25"/>
                <a:gd name="T25" fmla="*/ 0 h 32"/>
                <a:gd name="T26" fmla="*/ 3 w 25"/>
                <a:gd name="T27" fmla="*/ 0 h 32"/>
                <a:gd name="T28" fmla="*/ 3 w 25"/>
                <a:gd name="T29" fmla="*/ 7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 h="32">
                  <a:moveTo>
                    <a:pt x="3" y="7"/>
                  </a:moveTo>
                  <a:lnTo>
                    <a:pt x="10" y="7"/>
                  </a:lnTo>
                  <a:lnTo>
                    <a:pt x="14" y="11"/>
                  </a:lnTo>
                  <a:lnTo>
                    <a:pt x="14" y="18"/>
                  </a:lnTo>
                  <a:lnTo>
                    <a:pt x="17" y="21"/>
                  </a:lnTo>
                  <a:lnTo>
                    <a:pt x="17" y="32"/>
                  </a:lnTo>
                  <a:lnTo>
                    <a:pt x="25" y="28"/>
                  </a:lnTo>
                  <a:lnTo>
                    <a:pt x="25" y="21"/>
                  </a:lnTo>
                  <a:lnTo>
                    <a:pt x="21" y="14"/>
                  </a:lnTo>
                  <a:lnTo>
                    <a:pt x="21" y="11"/>
                  </a:lnTo>
                  <a:lnTo>
                    <a:pt x="14" y="3"/>
                  </a:lnTo>
                  <a:lnTo>
                    <a:pt x="7" y="0"/>
                  </a:lnTo>
                  <a:lnTo>
                    <a:pt x="0" y="0"/>
                  </a:lnTo>
                  <a:lnTo>
                    <a:pt x="3"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8" name="Freeform 60"/>
            <p:cNvSpPr>
              <a:spLocks/>
            </p:cNvSpPr>
            <p:nvPr/>
          </p:nvSpPr>
          <p:spPr bwMode="auto">
            <a:xfrm>
              <a:off x="4645" y="2521"/>
              <a:ext cx="173" cy="138"/>
            </a:xfrm>
            <a:custGeom>
              <a:avLst/>
              <a:gdLst>
                <a:gd name="T0" fmla="*/ 0 w 173"/>
                <a:gd name="T1" fmla="*/ 0 h 138"/>
                <a:gd name="T2" fmla="*/ 4 w 173"/>
                <a:gd name="T3" fmla="*/ 14 h 138"/>
                <a:gd name="T4" fmla="*/ 11 w 173"/>
                <a:gd name="T5" fmla="*/ 28 h 138"/>
                <a:gd name="T6" fmla="*/ 18 w 173"/>
                <a:gd name="T7" fmla="*/ 39 h 138"/>
                <a:gd name="T8" fmla="*/ 25 w 173"/>
                <a:gd name="T9" fmla="*/ 53 h 138"/>
                <a:gd name="T10" fmla="*/ 46 w 173"/>
                <a:gd name="T11" fmla="*/ 74 h 138"/>
                <a:gd name="T12" fmla="*/ 53 w 173"/>
                <a:gd name="T13" fmla="*/ 85 h 138"/>
                <a:gd name="T14" fmla="*/ 67 w 173"/>
                <a:gd name="T15" fmla="*/ 96 h 138"/>
                <a:gd name="T16" fmla="*/ 78 w 173"/>
                <a:gd name="T17" fmla="*/ 103 h 138"/>
                <a:gd name="T18" fmla="*/ 89 w 173"/>
                <a:gd name="T19" fmla="*/ 110 h 138"/>
                <a:gd name="T20" fmla="*/ 103 w 173"/>
                <a:gd name="T21" fmla="*/ 117 h 138"/>
                <a:gd name="T22" fmla="*/ 117 w 173"/>
                <a:gd name="T23" fmla="*/ 124 h 138"/>
                <a:gd name="T24" fmla="*/ 127 w 173"/>
                <a:gd name="T25" fmla="*/ 131 h 138"/>
                <a:gd name="T26" fmla="*/ 145 w 173"/>
                <a:gd name="T27" fmla="*/ 134 h 138"/>
                <a:gd name="T28" fmla="*/ 156 w 173"/>
                <a:gd name="T29" fmla="*/ 138 h 138"/>
                <a:gd name="T30" fmla="*/ 173 w 173"/>
                <a:gd name="T31" fmla="*/ 138 h 138"/>
                <a:gd name="T32" fmla="*/ 173 w 173"/>
                <a:gd name="T33" fmla="*/ 131 h 138"/>
                <a:gd name="T34" fmla="*/ 159 w 173"/>
                <a:gd name="T35" fmla="*/ 131 h 138"/>
                <a:gd name="T36" fmla="*/ 145 w 173"/>
                <a:gd name="T37" fmla="*/ 127 h 138"/>
                <a:gd name="T38" fmla="*/ 131 w 173"/>
                <a:gd name="T39" fmla="*/ 124 h 138"/>
                <a:gd name="T40" fmla="*/ 117 w 173"/>
                <a:gd name="T41" fmla="*/ 117 h 138"/>
                <a:gd name="T42" fmla="*/ 106 w 173"/>
                <a:gd name="T43" fmla="*/ 113 h 138"/>
                <a:gd name="T44" fmla="*/ 92 w 173"/>
                <a:gd name="T45" fmla="*/ 106 h 138"/>
                <a:gd name="T46" fmla="*/ 81 w 173"/>
                <a:gd name="T47" fmla="*/ 96 h 138"/>
                <a:gd name="T48" fmla="*/ 71 w 173"/>
                <a:gd name="T49" fmla="*/ 89 h 138"/>
                <a:gd name="T50" fmla="*/ 60 w 173"/>
                <a:gd name="T51" fmla="*/ 78 h 138"/>
                <a:gd name="T52" fmla="*/ 50 w 173"/>
                <a:gd name="T53" fmla="*/ 71 h 138"/>
                <a:gd name="T54" fmla="*/ 43 w 173"/>
                <a:gd name="T55" fmla="*/ 60 h 138"/>
                <a:gd name="T56" fmla="*/ 32 w 173"/>
                <a:gd name="T57" fmla="*/ 50 h 138"/>
                <a:gd name="T58" fmla="*/ 25 w 173"/>
                <a:gd name="T59" fmla="*/ 36 h 138"/>
                <a:gd name="T60" fmla="*/ 18 w 173"/>
                <a:gd name="T61" fmla="*/ 25 h 138"/>
                <a:gd name="T62" fmla="*/ 11 w 173"/>
                <a:gd name="T63" fmla="*/ 14 h 138"/>
                <a:gd name="T64" fmla="*/ 7 w 173"/>
                <a:gd name="T65" fmla="*/ 0 h 138"/>
                <a:gd name="T66" fmla="*/ 0 w 173"/>
                <a:gd name="T67" fmla="*/ 0 h 13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73" h="138">
                  <a:moveTo>
                    <a:pt x="0" y="0"/>
                  </a:moveTo>
                  <a:lnTo>
                    <a:pt x="4" y="14"/>
                  </a:lnTo>
                  <a:lnTo>
                    <a:pt x="11" y="28"/>
                  </a:lnTo>
                  <a:lnTo>
                    <a:pt x="18" y="39"/>
                  </a:lnTo>
                  <a:lnTo>
                    <a:pt x="25" y="53"/>
                  </a:lnTo>
                  <a:lnTo>
                    <a:pt x="46" y="74"/>
                  </a:lnTo>
                  <a:lnTo>
                    <a:pt x="53" y="85"/>
                  </a:lnTo>
                  <a:lnTo>
                    <a:pt x="67" y="96"/>
                  </a:lnTo>
                  <a:lnTo>
                    <a:pt x="78" y="103"/>
                  </a:lnTo>
                  <a:lnTo>
                    <a:pt x="89" y="110"/>
                  </a:lnTo>
                  <a:lnTo>
                    <a:pt x="103" y="117"/>
                  </a:lnTo>
                  <a:lnTo>
                    <a:pt x="117" y="124"/>
                  </a:lnTo>
                  <a:lnTo>
                    <a:pt x="127" y="131"/>
                  </a:lnTo>
                  <a:lnTo>
                    <a:pt x="145" y="134"/>
                  </a:lnTo>
                  <a:lnTo>
                    <a:pt x="156" y="138"/>
                  </a:lnTo>
                  <a:lnTo>
                    <a:pt x="173" y="138"/>
                  </a:lnTo>
                  <a:lnTo>
                    <a:pt x="173" y="131"/>
                  </a:lnTo>
                  <a:lnTo>
                    <a:pt x="159" y="131"/>
                  </a:lnTo>
                  <a:lnTo>
                    <a:pt x="145" y="127"/>
                  </a:lnTo>
                  <a:lnTo>
                    <a:pt x="131" y="124"/>
                  </a:lnTo>
                  <a:lnTo>
                    <a:pt x="117" y="117"/>
                  </a:lnTo>
                  <a:lnTo>
                    <a:pt x="106" y="113"/>
                  </a:lnTo>
                  <a:lnTo>
                    <a:pt x="92" y="106"/>
                  </a:lnTo>
                  <a:lnTo>
                    <a:pt x="81" y="96"/>
                  </a:lnTo>
                  <a:lnTo>
                    <a:pt x="71" y="89"/>
                  </a:lnTo>
                  <a:lnTo>
                    <a:pt x="60" y="78"/>
                  </a:lnTo>
                  <a:lnTo>
                    <a:pt x="50" y="71"/>
                  </a:lnTo>
                  <a:lnTo>
                    <a:pt x="43" y="60"/>
                  </a:lnTo>
                  <a:lnTo>
                    <a:pt x="32" y="50"/>
                  </a:lnTo>
                  <a:lnTo>
                    <a:pt x="25" y="36"/>
                  </a:lnTo>
                  <a:lnTo>
                    <a:pt x="18" y="25"/>
                  </a:lnTo>
                  <a:lnTo>
                    <a:pt x="11" y="14"/>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9" name="Freeform 61"/>
            <p:cNvSpPr>
              <a:spLocks/>
            </p:cNvSpPr>
            <p:nvPr/>
          </p:nvSpPr>
          <p:spPr bwMode="auto">
            <a:xfrm>
              <a:off x="4543" y="2475"/>
              <a:ext cx="109" cy="46"/>
            </a:xfrm>
            <a:custGeom>
              <a:avLst/>
              <a:gdLst>
                <a:gd name="T0" fmla="*/ 3 w 109"/>
                <a:gd name="T1" fmla="*/ 7 h 46"/>
                <a:gd name="T2" fmla="*/ 0 w 109"/>
                <a:gd name="T3" fmla="*/ 7 h 46"/>
                <a:gd name="T4" fmla="*/ 10 w 109"/>
                <a:gd name="T5" fmla="*/ 11 h 46"/>
                <a:gd name="T6" fmla="*/ 14 w 109"/>
                <a:gd name="T7" fmla="*/ 11 h 46"/>
                <a:gd name="T8" fmla="*/ 24 w 109"/>
                <a:gd name="T9" fmla="*/ 14 h 46"/>
                <a:gd name="T10" fmla="*/ 46 w 109"/>
                <a:gd name="T11" fmla="*/ 14 h 46"/>
                <a:gd name="T12" fmla="*/ 53 w 109"/>
                <a:gd name="T13" fmla="*/ 18 h 46"/>
                <a:gd name="T14" fmla="*/ 70 w 109"/>
                <a:gd name="T15" fmla="*/ 18 h 46"/>
                <a:gd name="T16" fmla="*/ 77 w 109"/>
                <a:gd name="T17" fmla="*/ 22 h 46"/>
                <a:gd name="T18" fmla="*/ 81 w 109"/>
                <a:gd name="T19" fmla="*/ 22 h 46"/>
                <a:gd name="T20" fmla="*/ 88 w 109"/>
                <a:gd name="T21" fmla="*/ 25 h 46"/>
                <a:gd name="T22" fmla="*/ 95 w 109"/>
                <a:gd name="T23" fmla="*/ 32 h 46"/>
                <a:gd name="T24" fmla="*/ 99 w 109"/>
                <a:gd name="T25" fmla="*/ 39 h 46"/>
                <a:gd name="T26" fmla="*/ 102 w 109"/>
                <a:gd name="T27" fmla="*/ 46 h 46"/>
                <a:gd name="T28" fmla="*/ 109 w 109"/>
                <a:gd name="T29" fmla="*/ 46 h 46"/>
                <a:gd name="T30" fmla="*/ 106 w 109"/>
                <a:gd name="T31" fmla="*/ 36 h 46"/>
                <a:gd name="T32" fmla="*/ 102 w 109"/>
                <a:gd name="T33" fmla="*/ 29 h 46"/>
                <a:gd name="T34" fmla="*/ 95 w 109"/>
                <a:gd name="T35" fmla="*/ 25 h 46"/>
                <a:gd name="T36" fmla="*/ 85 w 109"/>
                <a:gd name="T37" fmla="*/ 14 h 46"/>
                <a:gd name="T38" fmla="*/ 77 w 109"/>
                <a:gd name="T39" fmla="*/ 14 h 46"/>
                <a:gd name="T40" fmla="*/ 70 w 109"/>
                <a:gd name="T41" fmla="*/ 11 h 46"/>
                <a:gd name="T42" fmla="*/ 53 w 109"/>
                <a:gd name="T43" fmla="*/ 11 h 46"/>
                <a:gd name="T44" fmla="*/ 46 w 109"/>
                <a:gd name="T45" fmla="*/ 7 h 46"/>
                <a:gd name="T46" fmla="*/ 24 w 109"/>
                <a:gd name="T47" fmla="*/ 7 h 46"/>
                <a:gd name="T48" fmla="*/ 17 w 109"/>
                <a:gd name="T49" fmla="*/ 4 h 46"/>
                <a:gd name="T50" fmla="*/ 10 w 109"/>
                <a:gd name="T51" fmla="*/ 4 h 46"/>
                <a:gd name="T52" fmla="*/ 3 w 109"/>
                <a:gd name="T53" fmla="*/ 0 h 46"/>
                <a:gd name="T54" fmla="*/ 3 w 109"/>
                <a:gd name="T55" fmla="*/ 7 h 4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09" h="46">
                  <a:moveTo>
                    <a:pt x="3" y="7"/>
                  </a:moveTo>
                  <a:lnTo>
                    <a:pt x="0" y="7"/>
                  </a:lnTo>
                  <a:lnTo>
                    <a:pt x="10" y="11"/>
                  </a:lnTo>
                  <a:lnTo>
                    <a:pt x="14" y="11"/>
                  </a:lnTo>
                  <a:lnTo>
                    <a:pt x="24" y="14"/>
                  </a:lnTo>
                  <a:lnTo>
                    <a:pt x="46" y="14"/>
                  </a:lnTo>
                  <a:lnTo>
                    <a:pt x="53" y="18"/>
                  </a:lnTo>
                  <a:lnTo>
                    <a:pt x="70" y="18"/>
                  </a:lnTo>
                  <a:lnTo>
                    <a:pt x="77" y="22"/>
                  </a:lnTo>
                  <a:lnTo>
                    <a:pt x="81" y="22"/>
                  </a:lnTo>
                  <a:lnTo>
                    <a:pt x="88" y="25"/>
                  </a:lnTo>
                  <a:lnTo>
                    <a:pt x="95" y="32"/>
                  </a:lnTo>
                  <a:lnTo>
                    <a:pt x="99" y="39"/>
                  </a:lnTo>
                  <a:lnTo>
                    <a:pt x="102" y="46"/>
                  </a:lnTo>
                  <a:lnTo>
                    <a:pt x="109" y="46"/>
                  </a:lnTo>
                  <a:lnTo>
                    <a:pt x="106" y="36"/>
                  </a:lnTo>
                  <a:lnTo>
                    <a:pt x="102" y="29"/>
                  </a:lnTo>
                  <a:lnTo>
                    <a:pt x="95" y="25"/>
                  </a:lnTo>
                  <a:lnTo>
                    <a:pt x="85" y="14"/>
                  </a:lnTo>
                  <a:lnTo>
                    <a:pt x="77" y="14"/>
                  </a:lnTo>
                  <a:lnTo>
                    <a:pt x="70" y="11"/>
                  </a:lnTo>
                  <a:lnTo>
                    <a:pt x="53" y="11"/>
                  </a:lnTo>
                  <a:lnTo>
                    <a:pt x="46" y="7"/>
                  </a:lnTo>
                  <a:lnTo>
                    <a:pt x="24" y="7"/>
                  </a:lnTo>
                  <a:lnTo>
                    <a:pt x="17" y="4"/>
                  </a:lnTo>
                  <a:lnTo>
                    <a:pt x="10" y="4"/>
                  </a:lnTo>
                  <a:lnTo>
                    <a:pt x="3"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0" name="Freeform 62"/>
            <p:cNvSpPr>
              <a:spLocks/>
            </p:cNvSpPr>
            <p:nvPr/>
          </p:nvSpPr>
          <p:spPr bwMode="auto">
            <a:xfrm>
              <a:off x="4525" y="2465"/>
              <a:ext cx="21" cy="17"/>
            </a:xfrm>
            <a:custGeom>
              <a:avLst/>
              <a:gdLst>
                <a:gd name="T0" fmla="*/ 0 w 21"/>
                <a:gd name="T1" fmla="*/ 0 h 17"/>
                <a:gd name="T2" fmla="*/ 0 w 21"/>
                <a:gd name="T3" fmla="*/ 3 h 17"/>
                <a:gd name="T4" fmla="*/ 11 w 21"/>
                <a:gd name="T5" fmla="*/ 14 h 17"/>
                <a:gd name="T6" fmla="*/ 14 w 21"/>
                <a:gd name="T7" fmla="*/ 14 h 17"/>
                <a:gd name="T8" fmla="*/ 18 w 21"/>
                <a:gd name="T9" fmla="*/ 17 h 17"/>
                <a:gd name="T10" fmla="*/ 21 w 21"/>
                <a:gd name="T11" fmla="*/ 17 h 17"/>
                <a:gd name="T12" fmla="*/ 21 w 21"/>
                <a:gd name="T13" fmla="*/ 10 h 17"/>
                <a:gd name="T14" fmla="*/ 18 w 21"/>
                <a:gd name="T15" fmla="*/ 10 h 17"/>
                <a:gd name="T16" fmla="*/ 14 w 21"/>
                <a:gd name="T17" fmla="*/ 7 h 17"/>
                <a:gd name="T18" fmla="*/ 11 w 21"/>
                <a:gd name="T19" fmla="*/ 7 h 17"/>
                <a:gd name="T20" fmla="*/ 11 w 21"/>
                <a:gd name="T21" fmla="*/ 0 h 17"/>
                <a:gd name="T22" fmla="*/ 0 w 21"/>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 h="17">
                  <a:moveTo>
                    <a:pt x="0" y="0"/>
                  </a:moveTo>
                  <a:lnTo>
                    <a:pt x="0" y="3"/>
                  </a:lnTo>
                  <a:lnTo>
                    <a:pt x="11" y="14"/>
                  </a:lnTo>
                  <a:lnTo>
                    <a:pt x="14" y="14"/>
                  </a:lnTo>
                  <a:lnTo>
                    <a:pt x="18" y="17"/>
                  </a:lnTo>
                  <a:lnTo>
                    <a:pt x="21" y="17"/>
                  </a:lnTo>
                  <a:lnTo>
                    <a:pt x="21" y="10"/>
                  </a:lnTo>
                  <a:lnTo>
                    <a:pt x="18" y="10"/>
                  </a:lnTo>
                  <a:lnTo>
                    <a:pt x="14" y="7"/>
                  </a:lnTo>
                  <a:lnTo>
                    <a:pt x="11" y="7"/>
                  </a:lnTo>
                  <a:lnTo>
                    <a:pt x="1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1" name="Freeform 63"/>
            <p:cNvSpPr>
              <a:spLocks/>
            </p:cNvSpPr>
            <p:nvPr/>
          </p:nvSpPr>
          <p:spPr bwMode="auto">
            <a:xfrm>
              <a:off x="4525" y="2306"/>
              <a:ext cx="92" cy="159"/>
            </a:xfrm>
            <a:custGeom>
              <a:avLst/>
              <a:gdLst>
                <a:gd name="T0" fmla="*/ 85 w 92"/>
                <a:gd name="T1" fmla="*/ 3 h 159"/>
                <a:gd name="T2" fmla="*/ 85 w 92"/>
                <a:gd name="T3" fmla="*/ 0 h 159"/>
                <a:gd name="T4" fmla="*/ 71 w 92"/>
                <a:gd name="T5" fmla="*/ 17 h 159"/>
                <a:gd name="T6" fmla="*/ 57 w 92"/>
                <a:gd name="T7" fmla="*/ 35 h 159"/>
                <a:gd name="T8" fmla="*/ 42 w 92"/>
                <a:gd name="T9" fmla="*/ 53 h 159"/>
                <a:gd name="T10" fmla="*/ 28 w 92"/>
                <a:gd name="T11" fmla="*/ 74 h 159"/>
                <a:gd name="T12" fmla="*/ 18 w 92"/>
                <a:gd name="T13" fmla="*/ 92 h 159"/>
                <a:gd name="T14" fmla="*/ 11 w 92"/>
                <a:gd name="T15" fmla="*/ 113 h 159"/>
                <a:gd name="T16" fmla="*/ 4 w 92"/>
                <a:gd name="T17" fmla="*/ 134 h 159"/>
                <a:gd name="T18" fmla="*/ 0 w 92"/>
                <a:gd name="T19" fmla="*/ 159 h 159"/>
                <a:gd name="T20" fmla="*/ 7 w 92"/>
                <a:gd name="T21" fmla="*/ 159 h 159"/>
                <a:gd name="T22" fmla="*/ 11 w 92"/>
                <a:gd name="T23" fmla="*/ 138 h 159"/>
                <a:gd name="T24" fmla="*/ 18 w 92"/>
                <a:gd name="T25" fmla="*/ 116 h 159"/>
                <a:gd name="T26" fmla="*/ 25 w 92"/>
                <a:gd name="T27" fmla="*/ 95 h 159"/>
                <a:gd name="T28" fmla="*/ 35 w 92"/>
                <a:gd name="T29" fmla="*/ 78 h 159"/>
                <a:gd name="T30" fmla="*/ 50 w 92"/>
                <a:gd name="T31" fmla="*/ 56 h 159"/>
                <a:gd name="T32" fmla="*/ 60 w 92"/>
                <a:gd name="T33" fmla="*/ 39 h 159"/>
                <a:gd name="T34" fmla="*/ 74 w 92"/>
                <a:gd name="T35" fmla="*/ 21 h 159"/>
                <a:gd name="T36" fmla="*/ 92 w 92"/>
                <a:gd name="T37" fmla="*/ 3 h 159"/>
                <a:gd name="T38" fmla="*/ 92 w 92"/>
                <a:gd name="T39" fmla="*/ 0 h 159"/>
                <a:gd name="T40" fmla="*/ 92 w 92"/>
                <a:gd name="T41" fmla="*/ 3 h 159"/>
                <a:gd name="T42" fmla="*/ 92 w 92"/>
                <a:gd name="T43" fmla="*/ 0 h 159"/>
                <a:gd name="T44" fmla="*/ 85 w 92"/>
                <a:gd name="T45" fmla="*/ 3 h 15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2" h="159">
                  <a:moveTo>
                    <a:pt x="85" y="3"/>
                  </a:moveTo>
                  <a:lnTo>
                    <a:pt x="85" y="0"/>
                  </a:lnTo>
                  <a:lnTo>
                    <a:pt x="71" y="17"/>
                  </a:lnTo>
                  <a:lnTo>
                    <a:pt x="57" y="35"/>
                  </a:lnTo>
                  <a:lnTo>
                    <a:pt x="42" y="53"/>
                  </a:lnTo>
                  <a:lnTo>
                    <a:pt x="28" y="74"/>
                  </a:lnTo>
                  <a:lnTo>
                    <a:pt x="18" y="92"/>
                  </a:lnTo>
                  <a:lnTo>
                    <a:pt x="11" y="113"/>
                  </a:lnTo>
                  <a:lnTo>
                    <a:pt x="4" y="134"/>
                  </a:lnTo>
                  <a:lnTo>
                    <a:pt x="0" y="159"/>
                  </a:lnTo>
                  <a:lnTo>
                    <a:pt x="7" y="159"/>
                  </a:lnTo>
                  <a:lnTo>
                    <a:pt x="11" y="138"/>
                  </a:lnTo>
                  <a:lnTo>
                    <a:pt x="18" y="116"/>
                  </a:lnTo>
                  <a:lnTo>
                    <a:pt x="25" y="95"/>
                  </a:lnTo>
                  <a:lnTo>
                    <a:pt x="35" y="78"/>
                  </a:lnTo>
                  <a:lnTo>
                    <a:pt x="50" y="56"/>
                  </a:lnTo>
                  <a:lnTo>
                    <a:pt x="60" y="39"/>
                  </a:lnTo>
                  <a:lnTo>
                    <a:pt x="74" y="21"/>
                  </a:lnTo>
                  <a:lnTo>
                    <a:pt x="92" y="3"/>
                  </a:lnTo>
                  <a:lnTo>
                    <a:pt x="92" y="0"/>
                  </a:lnTo>
                  <a:lnTo>
                    <a:pt x="92" y="3"/>
                  </a:lnTo>
                  <a:lnTo>
                    <a:pt x="92" y="0"/>
                  </a:lnTo>
                  <a:lnTo>
                    <a:pt x="8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2" name="Freeform 64"/>
            <p:cNvSpPr>
              <a:spLocks/>
            </p:cNvSpPr>
            <p:nvPr/>
          </p:nvSpPr>
          <p:spPr bwMode="auto">
            <a:xfrm>
              <a:off x="4589" y="2225"/>
              <a:ext cx="31" cy="84"/>
            </a:xfrm>
            <a:custGeom>
              <a:avLst/>
              <a:gdLst>
                <a:gd name="T0" fmla="*/ 0 w 31"/>
                <a:gd name="T1" fmla="*/ 3 h 84"/>
                <a:gd name="T2" fmla="*/ 3 w 31"/>
                <a:gd name="T3" fmla="*/ 7 h 84"/>
                <a:gd name="T4" fmla="*/ 14 w 31"/>
                <a:gd name="T5" fmla="*/ 10 h 84"/>
                <a:gd name="T6" fmla="*/ 21 w 31"/>
                <a:gd name="T7" fmla="*/ 17 h 84"/>
                <a:gd name="T8" fmla="*/ 24 w 31"/>
                <a:gd name="T9" fmla="*/ 24 h 84"/>
                <a:gd name="T10" fmla="*/ 24 w 31"/>
                <a:gd name="T11" fmla="*/ 35 h 84"/>
                <a:gd name="T12" fmla="*/ 21 w 31"/>
                <a:gd name="T13" fmla="*/ 45 h 84"/>
                <a:gd name="T14" fmla="*/ 17 w 31"/>
                <a:gd name="T15" fmla="*/ 60 h 84"/>
                <a:gd name="T16" fmla="*/ 17 w 31"/>
                <a:gd name="T17" fmla="*/ 70 h 84"/>
                <a:gd name="T18" fmla="*/ 21 w 31"/>
                <a:gd name="T19" fmla="*/ 84 h 84"/>
                <a:gd name="T20" fmla="*/ 28 w 31"/>
                <a:gd name="T21" fmla="*/ 81 h 84"/>
                <a:gd name="T22" fmla="*/ 24 w 31"/>
                <a:gd name="T23" fmla="*/ 70 h 84"/>
                <a:gd name="T24" fmla="*/ 24 w 31"/>
                <a:gd name="T25" fmla="*/ 60 h 84"/>
                <a:gd name="T26" fmla="*/ 28 w 31"/>
                <a:gd name="T27" fmla="*/ 49 h 84"/>
                <a:gd name="T28" fmla="*/ 28 w 31"/>
                <a:gd name="T29" fmla="*/ 35 h 84"/>
                <a:gd name="T30" fmla="*/ 31 w 31"/>
                <a:gd name="T31" fmla="*/ 24 h 84"/>
                <a:gd name="T32" fmla="*/ 28 w 31"/>
                <a:gd name="T33" fmla="*/ 14 h 84"/>
                <a:gd name="T34" fmla="*/ 17 w 31"/>
                <a:gd name="T35" fmla="*/ 3 h 84"/>
                <a:gd name="T36" fmla="*/ 3 w 31"/>
                <a:gd name="T37" fmla="*/ 0 h 84"/>
                <a:gd name="T38" fmla="*/ 0 w 31"/>
                <a:gd name="T39" fmla="*/ 3 h 84"/>
                <a:gd name="T40" fmla="*/ 0 w 31"/>
                <a:gd name="T41" fmla="*/ 7 h 84"/>
                <a:gd name="T42" fmla="*/ 3 w 31"/>
                <a:gd name="T43" fmla="*/ 7 h 84"/>
                <a:gd name="T44" fmla="*/ 0 w 31"/>
                <a:gd name="T45" fmla="*/ 3 h 8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1" h="84">
                  <a:moveTo>
                    <a:pt x="0" y="3"/>
                  </a:moveTo>
                  <a:lnTo>
                    <a:pt x="3" y="7"/>
                  </a:lnTo>
                  <a:lnTo>
                    <a:pt x="14" y="10"/>
                  </a:lnTo>
                  <a:lnTo>
                    <a:pt x="21" y="17"/>
                  </a:lnTo>
                  <a:lnTo>
                    <a:pt x="24" y="24"/>
                  </a:lnTo>
                  <a:lnTo>
                    <a:pt x="24" y="35"/>
                  </a:lnTo>
                  <a:lnTo>
                    <a:pt x="21" y="45"/>
                  </a:lnTo>
                  <a:lnTo>
                    <a:pt x="17" y="60"/>
                  </a:lnTo>
                  <a:lnTo>
                    <a:pt x="17" y="70"/>
                  </a:lnTo>
                  <a:lnTo>
                    <a:pt x="21" y="84"/>
                  </a:lnTo>
                  <a:lnTo>
                    <a:pt x="28" y="81"/>
                  </a:lnTo>
                  <a:lnTo>
                    <a:pt x="24" y="70"/>
                  </a:lnTo>
                  <a:lnTo>
                    <a:pt x="24" y="60"/>
                  </a:lnTo>
                  <a:lnTo>
                    <a:pt x="28" y="49"/>
                  </a:lnTo>
                  <a:lnTo>
                    <a:pt x="28" y="35"/>
                  </a:lnTo>
                  <a:lnTo>
                    <a:pt x="31" y="24"/>
                  </a:lnTo>
                  <a:lnTo>
                    <a:pt x="28" y="14"/>
                  </a:lnTo>
                  <a:lnTo>
                    <a:pt x="17" y="3"/>
                  </a:lnTo>
                  <a:lnTo>
                    <a:pt x="3" y="0"/>
                  </a:lnTo>
                  <a:lnTo>
                    <a:pt x="0" y="3"/>
                  </a:lnTo>
                  <a:lnTo>
                    <a:pt x="0" y="7"/>
                  </a:lnTo>
                  <a:lnTo>
                    <a:pt x="3"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3" name="Freeform 65"/>
            <p:cNvSpPr>
              <a:spLocks/>
            </p:cNvSpPr>
            <p:nvPr/>
          </p:nvSpPr>
          <p:spPr bwMode="auto">
            <a:xfrm>
              <a:off x="4518" y="2002"/>
              <a:ext cx="74" cy="226"/>
            </a:xfrm>
            <a:custGeom>
              <a:avLst/>
              <a:gdLst>
                <a:gd name="T0" fmla="*/ 4 w 74"/>
                <a:gd name="T1" fmla="*/ 0 h 226"/>
                <a:gd name="T2" fmla="*/ 4 w 74"/>
                <a:gd name="T3" fmla="*/ 4 h 226"/>
                <a:gd name="T4" fmla="*/ 0 w 74"/>
                <a:gd name="T5" fmla="*/ 32 h 226"/>
                <a:gd name="T6" fmla="*/ 0 w 74"/>
                <a:gd name="T7" fmla="*/ 92 h 226"/>
                <a:gd name="T8" fmla="*/ 7 w 74"/>
                <a:gd name="T9" fmla="*/ 124 h 226"/>
                <a:gd name="T10" fmla="*/ 18 w 74"/>
                <a:gd name="T11" fmla="*/ 152 h 226"/>
                <a:gd name="T12" fmla="*/ 32 w 74"/>
                <a:gd name="T13" fmla="*/ 180 h 226"/>
                <a:gd name="T14" fmla="*/ 49 w 74"/>
                <a:gd name="T15" fmla="*/ 205 h 226"/>
                <a:gd name="T16" fmla="*/ 71 w 74"/>
                <a:gd name="T17" fmla="*/ 226 h 226"/>
                <a:gd name="T18" fmla="*/ 74 w 74"/>
                <a:gd name="T19" fmla="*/ 223 h 226"/>
                <a:gd name="T20" fmla="*/ 57 w 74"/>
                <a:gd name="T21" fmla="*/ 201 h 226"/>
                <a:gd name="T22" fmla="*/ 39 w 74"/>
                <a:gd name="T23" fmla="*/ 177 h 226"/>
                <a:gd name="T24" fmla="*/ 25 w 74"/>
                <a:gd name="T25" fmla="*/ 148 h 226"/>
                <a:gd name="T26" fmla="*/ 14 w 74"/>
                <a:gd name="T27" fmla="*/ 124 h 226"/>
                <a:gd name="T28" fmla="*/ 7 w 74"/>
                <a:gd name="T29" fmla="*/ 92 h 226"/>
                <a:gd name="T30" fmla="*/ 4 w 74"/>
                <a:gd name="T31" fmla="*/ 64 h 226"/>
                <a:gd name="T32" fmla="*/ 7 w 74"/>
                <a:gd name="T33" fmla="*/ 32 h 226"/>
                <a:gd name="T34" fmla="*/ 11 w 74"/>
                <a:gd name="T35" fmla="*/ 4 h 226"/>
                <a:gd name="T36" fmla="*/ 4 w 74"/>
                <a:gd name="T37" fmla="*/ 0 h 2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4" h="226">
                  <a:moveTo>
                    <a:pt x="4" y="0"/>
                  </a:moveTo>
                  <a:lnTo>
                    <a:pt x="4" y="4"/>
                  </a:lnTo>
                  <a:lnTo>
                    <a:pt x="0" y="32"/>
                  </a:lnTo>
                  <a:lnTo>
                    <a:pt x="0" y="92"/>
                  </a:lnTo>
                  <a:lnTo>
                    <a:pt x="7" y="124"/>
                  </a:lnTo>
                  <a:lnTo>
                    <a:pt x="18" y="152"/>
                  </a:lnTo>
                  <a:lnTo>
                    <a:pt x="32" y="180"/>
                  </a:lnTo>
                  <a:lnTo>
                    <a:pt x="49" y="205"/>
                  </a:lnTo>
                  <a:lnTo>
                    <a:pt x="71" y="226"/>
                  </a:lnTo>
                  <a:lnTo>
                    <a:pt x="74" y="223"/>
                  </a:lnTo>
                  <a:lnTo>
                    <a:pt x="57" y="201"/>
                  </a:lnTo>
                  <a:lnTo>
                    <a:pt x="39" y="177"/>
                  </a:lnTo>
                  <a:lnTo>
                    <a:pt x="25" y="148"/>
                  </a:lnTo>
                  <a:lnTo>
                    <a:pt x="14" y="124"/>
                  </a:lnTo>
                  <a:lnTo>
                    <a:pt x="7" y="92"/>
                  </a:lnTo>
                  <a:lnTo>
                    <a:pt x="4" y="64"/>
                  </a:lnTo>
                  <a:lnTo>
                    <a:pt x="7" y="32"/>
                  </a:lnTo>
                  <a:lnTo>
                    <a:pt x="11"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4" name="Freeform 66"/>
            <p:cNvSpPr>
              <a:spLocks/>
            </p:cNvSpPr>
            <p:nvPr/>
          </p:nvSpPr>
          <p:spPr bwMode="auto">
            <a:xfrm>
              <a:off x="4522" y="1896"/>
              <a:ext cx="130" cy="110"/>
            </a:xfrm>
            <a:custGeom>
              <a:avLst/>
              <a:gdLst>
                <a:gd name="T0" fmla="*/ 127 w 130"/>
                <a:gd name="T1" fmla="*/ 0 h 110"/>
                <a:gd name="T2" fmla="*/ 116 w 130"/>
                <a:gd name="T3" fmla="*/ 0 h 110"/>
                <a:gd name="T4" fmla="*/ 106 w 130"/>
                <a:gd name="T5" fmla="*/ 4 h 110"/>
                <a:gd name="T6" fmla="*/ 98 w 130"/>
                <a:gd name="T7" fmla="*/ 7 h 110"/>
                <a:gd name="T8" fmla="*/ 88 w 130"/>
                <a:gd name="T9" fmla="*/ 11 h 110"/>
                <a:gd name="T10" fmla="*/ 77 w 130"/>
                <a:gd name="T11" fmla="*/ 14 h 110"/>
                <a:gd name="T12" fmla="*/ 70 w 130"/>
                <a:gd name="T13" fmla="*/ 21 h 110"/>
                <a:gd name="T14" fmla="*/ 60 w 130"/>
                <a:gd name="T15" fmla="*/ 28 h 110"/>
                <a:gd name="T16" fmla="*/ 53 w 130"/>
                <a:gd name="T17" fmla="*/ 35 h 110"/>
                <a:gd name="T18" fmla="*/ 42 w 130"/>
                <a:gd name="T19" fmla="*/ 43 h 110"/>
                <a:gd name="T20" fmla="*/ 35 w 130"/>
                <a:gd name="T21" fmla="*/ 50 h 110"/>
                <a:gd name="T22" fmla="*/ 28 w 130"/>
                <a:gd name="T23" fmla="*/ 60 h 110"/>
                <a:gd name="T24" fmla="*/ 21 w 130"/>
                <a:gd name="T25" fmla="*/ 71 h 110"/>
                <a:gd name="T26" fmla="*/ 14 w 130"/>
                <a:gd name="T27" fmla="*/ 78 h 110"/>
                <a:gd name="T28" fmla="*/ 7 w 130"/>
                <a:gd name="T29" fmla="*/ 88 h 110"/>
                <a:gd name="T30" fmla="*/ 3 w 130"/>
                <a:gd name="T31" fmla="*/ 99 h 110"/>
                <a:gd name="T32" fmla="*/ 0 w 130"/>
                <a:gd name="T33" fmla="*/ 106 h 110"/>
                <a:gd name="T34" fmla="*/ 7 w 130"/>
                <a:gd name="T35" fmla="*/ 110 h 110"/>
                <a:gd name="T36" fmla="*/ 10 w 130"/>
                <a:gd name="T37" fmla="*/ 99 h 110"/>
                <a:gd name="T38" fmla="*/ 17 w 130"/>
                <a:gd name="T39" fmla="*/ 92 h 110"/>
                <a:gd name="T40" fmla="*/ 21 w 130"/>
                <a:gd name="T41" fmla="*/ 81 h 110"/>
                <a:gd name="T42" fmla="*/ 24 w 130"/>
                <a:gd name="T43" fmla="*/ 74 h 110"/>
                <a:gd name="T44" fmla="*/ 31 w 130"/>
                <a:gd name="T45" fmla="*/ 64 h 110"/>
                <a:gd name="T46" fmla="*/ 38 w 130"/>
                <a:gd name="T47" fmla="*/ 57 h 110"/>
                <a:gd name="T48" fmla="*/ 49 w 130"/>
                <a:gd name="T49" fmla="*/ 50 h 110"/>
                <a:gd name="T50" fmla="*/ 56 w 130"/>
                <a:gd name="T51" fmla="*/ 39 h 110"/>
                <a:gd name="T52" fmla="*/ 63 w 130"/>
                <a:gd name="T53" fmla="*/ 35 h 110"/>
                <a:gd name="T54" fmla="*/ 74 w 130"/>
                <a:gd name="T55" fmla="*/ 28 h 110"/>
                <a:gd name="T56" fmla="*/ 81 w 130"/>
                <a:gd name="T57" fmla="*/ 21 h 110"/>
                <a:gd name="T58" fmla="*/ 91 w 130"/>
                <a:gd name="T59" fmla="*/ 18 h 110"/>
                <a:gd name="T60" fmla="*/ 98 w 130"/>
                <a:gd name="T61" fmla="*/ 14 h 110"/>
                <a:gd name="T62" fmla="*/ 109 w 130"/>
                <a:gd name="T63" fmla="*/ 11 h 110"/>
                <a:gd name="T64" fmla="*/ 120 w 130"/>
                <a:gd name="T65" fmla="*/ 7 h 110"/>
                <a:gd name="T66" fmla="*/ 127 w 130"/>
                <a:gd name="T67" fmla="*/ 4 h 110"/>
                <a:gd name="T68" fmla="*/ 130 w 130"/>
                <a:gd name="T69" fmla="*/ 4 h 110"/>
                <a:gd name="T70" fmla="*/ 127 w 130"/>
                <a:gd name="T71" fmla="*/ 0 h 1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30" h="110">
                  <a:moveTo>
                    <a:pt x="127" y="0"/>
                  </a:moveTo>
                  <a:lnTo>
                    <a:pt x="116" y="0"/>
                  </a:lnTo>
                  <a:lnTo>
                    <a:pt x="106" y="4"/>
                  </a:lnTo>
                  <a:lnTo>
                    <a:pt x="98" y="7"/>
                  </a:lnTo>
                  <a:lnTo>
                    <a:pt x="88" y="11"/>
                  </a:lnTo>
                  <a:lnTo>
                    <a:pt x="77" y="14"/>
                  </a:lnTo>
                  <a:lnTo>
                    <a:pt x="70" y="21"/>
                  </a:lnTo>
                  <a:lnTo>
                    <a:pt x="60" y="28"/>
                  </a:lnTo>
                  <a:lnTo>
                    <a:pt x="53" y="35"/>
                  </a:lnTo>
                  <a:lnTo>
                    <a:pt x="42" y="43"/>
                  </a:lnTo>
                  <a:lnTo>
                    <a:pt x="35" y="50"/>
                  </a:lnTo>
                  <a:lnTo>
                    <a:pt x="28" y="60"/>
                  </a:lnTo>
                  <a:lnTo>
                    <a:pt x="21" y="71"/>
                  </a:lnTo>
                  <a:lnTo>
                    <a:pt x="14" y="78"/>
                  </a:lnTo>
                  <a:lnTo>
                    <a:pt x="7" y="88"/>
                  </a:lnTo>
                  <a:lnTo>
                    <a:pt x="3" y="99"/>
                  </a:lnTo>
                  <a:lnTo>
                    <a:pt x="0" y="106"/>
                  </a:lnTo>
                  <a:lnTo>
                    <a:pt x="7" y="110"/>
                  </a:lnTo>
                  <a:lnTo>
                    <a:pt x="10" y="99"/>
                  </a:lnTo>
                  <a:lnTo>
                    <a:pt x="17" y="92"/>
                  </a:lnTo>
                  <a:lnTo>
                    <a:pt x="21" y="81"/>
                  </a:lnTo>
                  <a:lnTo>
                    <a:pt x="24" y="74"/>
                  </a:lnTo>
                  <a:lnTo>
                    <a:pt x="31" y="64"/>
                  </a:lnTo>
                  <a:lnTo>
                    <a:pt x="38" y="57"/>
                  </a:lnTo>
                  <a:lnTo>
                    <a:pt x="49" y="50"/>
                  </a:lnTo>
                  <a:lnTo>
                    <a:pt x="56" y="39"/>
                  </a:lnTo>
                  <a:lnTo>
                    <a:pt x="63" y="35"/>
                  </a:lnTo>
                  <a:lnTo>
                    <a:pt x="74" y="28"/>
                  </a:lnTo>
                  <a:lnTo>
                    <a:pt x="81" y="21"/>
                  </a:lnTo>
                  <a:lnTo>
                    <a:pt x="91" y="18"/>
                  </a:lnTo>
                  <a:lnTo>
                    <a:pt x="98" y="14"/>
                  </a:lnTo>
                  <a:lnTo>
                    <a:pt x="109" y="11"/>
                  </a:lnTo>
                  <a:lnTo>
                    <a:pt x="120" y="7"/>
                  </a:lnTo>
                  <a:lnTo>
                    <a:pt x="127" y="4"/>
                  </a:lnTo>
                  <a:lnTo>
                    <a:pt x="130" y="4"/>
                  </a:lnTo>
                  <a:lnTo>
                    <a:pt x="1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5" name="Freeform 67"/>
            <p:cNvSpPr>
              <a:spLocks/>
            </p:cNvSpPr>
            <p:nvPr/>
          </p:nvSpPr>
          <p:spPr bwMode="auto">
            <a:xfrm>
              <a:off x="4649" y="1886"/>
              <a:ext cx="191" cy="60"/>
            </a:xfrm>
            <a:custGeom>
              <a:avLst/>
              <a:gdLst>
                <a:gd name="T0" fmla="*/ 191 w 191"/>
                <a:gd name="T1" fmla="*/ 53 h 60"/>
                <a:gd name="T2" fmla="*/ 180 w 191"/>
                <a:gd name="T3" fmla="*/ 42 h 60"/>
                <a:gd name="T4" fmla="*/ 173 w 191"/>
                <a:gd name="T5" fmla="*/ 31 h 60"/>
                <a:gd name="T6" fmla="*/ 162 w 191"/>
                <a:gd name="T7" fmla="*/ 24 h 60"/>
                <a:gd name="T8" fmla="*/ 152 w 191"/>
                <a:gd name="T9" fmla="*/ 17 h 60"/>
                <a:gd name="T10" fmla="*/ 141 w 191"/>
                <a:gd name="T11" fmla="*/ 10 h 60"/>
                <a:gd name="T12" fmla="*/ 127 w 191"/>
                <a:gd name="T13" fmla="*/ 7 h 60"/>
                <a:gd name="T14" fmla="*/ 116 w 191"/>
                <a:gd name="T15" fmla="*/ 7 h 60"/>
                <a:gd name="T16" fmla="*/ 102 w 191"/>
                <a:gd name="T17" fmla="*/ 3 h 60"/>
                <a:gd name="T18" fmla="*/ 88 w 191"/>
                <a:gd name="T19" fmla="*/ 0 h 60"/>
                <a:gd name="T20" fmla="*/ 63 w 191"/>
                <a:gd name="T21" fmla="*/ 0 h 60"/>
                <a:gd name="T22" fmla="*/ 49 w 191"/>
                <a:gd name="T23" fmla="*/ 3 h 60"/>
                <a:gd name="T24" fmla="*/ 24 w 191"/>
                <a:gd name="T25" fmla="*/ 3 h 60"/>
                <a:gd name="T26" fmla="*/ 10 w 191"/>
                <a:gd name="T27" fmla="*/ 7 h 60"/>
                <a:gd name="T28" fmla="*/ 0 w 191"/>
                <a:gd name="T29" fmla="*/ 10 h 60"/>
                <a:gd name="T30" fmla="*/ 3 w 191"/>
                <a:gd name="T31" fmla="*/ 14 h 60"/>
                <a:gd name="T32" fmla="*/ 14 w 191"/>
                <a:gd name="T33" fmla="*/ 14 h 60"/>
                <a:gd name="T34" fmla="*/ 24 w 191"/>
                <a:gd name="T35" fmla="*/ 10 h 60"/>
                <a:gd name="T36" fmla="*/ 49 w 191"/>
                <a:gd name="T37" fmla="*/ 10 h 60"/>
                <a:gd name="T38" fmla="*/ 63 w 191"/>
                <a:gd name="T39" fmla="*/ 7 h 60"/>
                <a:gd name="T40" fmla="*/ 88 w 191"/>
                <a:gd name="T41" fmla="*/ 7 h 60"/>
                <a:gd name="T42" fmla="*/ 102 w 191"/>
                <a:gd name="T43" fmla="*/ 10 h 60"/>
                <a:gd name="T44" fmla="*/ 113 w 191"/>
                <a:gd name="T45" fmla="*/ 10 h 60"/>
                <a:gd name="T46" fmla="*/ 123 w 191"/>
                <a:gd name="T47" fmla="*/ 14 h 60"/>
                <a:gd name="T48" fmla="*/ 138 w 191"/>
                <a:gd name="T49" fmla="*/ 17 h 60"/>
                <a:gd name="T50" fmla="*/ 148 w 191"/>
                <a:gd name="T51" fmla="*/ 24 h 60"/>
                <a:gd name="T52" fmla="*/ 159 w 191"/>
                <a:gd name="T53" fmla="*/ 31 h 60"/>
                <a:gd name="T54" fmla="*/ 183 w 191"/>
                <a:gd name="T55" fmla="*/ 56 h 60"/>
                <a:gd name="T56" fmla="*/ 183 w 191"/>
                <a:gd name="T57" fmla="*/ 60 h 60"/>
                <a:gd name="T58" fmla="*/ 191 w 191"/>
                <a:gd name="T59" fmla="*/ 53 h 6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1" h="60">
                  <a:moveTo>
                    <a:pt x="191" y="53"/>
                  </a:moveTo>
                  <a:lnTo>
                    <a:pt x="180" y="42"/>
                  </a:lnTo>
                  <a:lnTo>
                    <a:pt x="173" y="31"/>
                  </a:lnTo>
                  <a:lnTo>
                    <a:pt x="162" y="24"/>
                  </a:lnTo>
                  <a:lnTo>
                    <a:pt x="152" y="17"/>
                  </a:lnTo>
                  <a:lnTo>
                    <a:pt x="141" y="10"/>
                  </a:lnTo>
                  <a:lnTo>
                    <a:pt x="127" y="7"/>
                  </a:lnTo>
                  <a:lnTo>
                    <a:pt x="116" y="7"/>
                  </a:lnTo>
                  <a:lnTo>
                    <a:pt x="102" y="3"/>
                  </a:lnTo>
                  <a:lnTo>
                    <a:pt x="88" y="0"/>
                  </a:lnTo>
                  <a:lnTo>
                    <a:pt x="63" y="0"/>
                  </a:lnTo>
                  <a:lnTo>
                    <a:pt x="49" y="3"/>
                  </a:lnTo>
                  <a:lnTo>
                    <a:pt x="24" y="3"/>
                  </a:lnTo>
                  <a:lnTo>
                    <a:pt x="10" y="7"/>
                  </a:lnTo>
                  <a:lnTo>
                    <a:pt x="0" y="10"/>
                  </a:lnTo>
                  <a:lnTo>
                    <a:pt x="3" y="14"/>
                  </a:lnTo>
                  <a:lnTo>
                    <a:pt x="14" y="14"/>
                  </a:lnTo>
                  <a:lnTo>
                    <a:pt x="24" y="10"/>
                  </a:lnTo>
                  <a:lnTo>
                    <a:pt x="49" y="10"/>
                  </a:lnTo>
                  <a:lnTo>
                    <a:pt x="63" y="7"/>
                  </a:lnTo>
                  <a:lnTo>
                    <a:pt x="88" y="7"/>
                  </a:lnTo>
                  <a:lnTo>
                    <a:pt x="102" y="10"/>
                  </a:lnTo>
                  <a:lnTo>
                    <a:pt x="113" y="10"/>
                  </a:lnTo>
                  <a:lnTo>
                    <a:pt x="123" y="14"/>
                  </a:lnTo>
                  <a:lnTo>
                    <a:pt x="138" y="17"/>
                  </a:lnTo>
                  <a:lnTo>
                    <a:pt x="148" y="24"/>
                  </a:lnTo>
                  <a:lnTo>
                    <a:pt x="159" y="31"/>
                  </a:lnTo>
                  <a:lnTo>
                    <a:pt x="183" y="56"/>
                  </a:lnTo>
                  <a:lnTo>
                    <a:pt x="183" y="60"/>
                  </a:lnTo>
                  <a:lnTo>
                    <a:pt x="191"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6" name="Freeform 68"/>
            <p:cNvSpPr>
              <a:spLocks/>
            </p:cNvSpPr>
            <p:nvPr/>
          </p:nvSpPr>
          <p:spPr bwMode="auto">
            <a:xfrm>
              <a:off x="4832" y="1939"/>
              <a:ext cx="29" cy="38"/>
            </a:xfrm>
            <a:custGeom>
              <a:avLst/>
              <a:gdLst>
                <a:gd name="T0" fmla="*/ 25 w 29"/>
                <a:gd name="T1" fmla="*/ 31 h 38"/>
                <a:gd name="T2" fmla="*/ 29 w 29"/>
                <a:gd name="T3" fmla="*/ 31 h 38"/>
                <a:gd name="T4" fmla="*/ 29 w 29"/>
                <a:gd name="T5" fmla="*/ 28 h 38"/>
                <a:gd name="T6" fmla="*/ 15 w 29"/>
                <a:gd name="T7" fmla="*/ 14 h 38"/>
                <a:gd name="T8" fmla="*/ 11 w 29"/>
                <a:gd name="T9" fmla="*/ 7 h 38"/>
                <a:gd name="T10" fmla="*/ 8 w 29"/>
                <a:gd name="T11" fmla="*/ 3 h 38"/>
                <a:gd name="T12" fmla="*/ 8 w 29"/>
                <a:gd name="T13" fmla="*/ 0 h 38"/>
                <a:gd name="T14" fmla="*/ 0 w 29"/>
                <a:gd name="T15" fmla="*/ 7 h 38"/>
                <a:gd name="T16" fmla="*/ 15 w 29"/>
                <a:gd name="T17" fmla="*/ 21 h 38"/>
                <a:gd name="T18" fmla="*/ 15 w 29"/>
                <a:gd name="T19" fmla="*/ 24 h 38"/>
                <a:gd name="T20" fmla="*/ 22 w 29"/>
                <a:gd name="T21" fmla="*/ 31 h 38"/>
                <a:gd name="T22" fmla="*/ 22 w 29"/>
                <a:gd name="T23" fmla="*/ 35 h 38"/>
                <a:gd name="T24" fmla="*/ 25 w 29"/>
                <a:gd name="T25" fmla="*/ 38 h 38"/>
                <a:gd name="T26" fmla="*/ 22 w 29"/>
                <a:gd name="T27" fmla="*/ 35 h 38"/>
                <a:gd name="T28" fmla="*/ 25 w 29"/>
                <a:gd name="T29" fmla="*/ 35 h 38"/>
                <a:gd name="T30" fmla="*/ 25 w 29"/>
                <a:gd name="T31" fmla="*/ 38 h 38"/>
                <a:gd name="T32" fmla="*/ 25 w 29"/>
                <a:gd name="T33" fmla="*/ 31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8">
                  <a:moveTo>
                    <a:pt x="25" y="31"/>
                  </a:moveTo>
                  <a:lnTo>
                    <a:pt x="29" y="31"/>
                  </a:lnTo>
                  <a:lnTo>
                    <a:pt x="29" y="28"/>
                  </a:lnTo>
                  <a:lnTo>
                    <a:pt x="15" y="14"/>
                  </a:lnTo>
                  <a:lnTo>
                    <a:pt x="11" y="7"/>
                  </a:lnTo>
                  <a:lnTo>
                    <a:pt x="8" y="3"/>
                  </a:lnTo>
                  <a:lnTo>
                    <a:pt x="8" y="0"/>
                  </a:lnTo>
                  <a:lnTo>
                    <a:pt x="0" y="7"/>
                  </a:lnTo>
                  <a:lnTo>
                    <a:pt x="15" y="21"/>
                  </a:lnTo>
                  <a:lnTo>
                    <a:pt x="15" y="24"/>
                  </a:lnTo>
                  <a:lnTo>
                    <a:pt x="22" y="31"/>
                  </a:lnTo>
                  <a:lnTo>
                    <a:pt x="22" y="35"/>
                  </a:lnTo>
                  <a:lnTo>
                    <a:pt x="25" y="38"/>
                  </a:lnTo>
                  <a:lnTo>
                    <a:pt x="22" y="35"/>
                  </a:lnTo>
                  <a:lnTo>
                    <a:pt x="25" y="35"/>
                  </a:lnTo>
                  <a:lnTo>
                    <a:pt x="25" y="38"/>
                  </a:lnTo>
                  <a:lnTo>
                    <a:pt x="2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7" name="Freeform 69"/>
            <p:cNvSpPr>
              <a:spLocks/>
            </p:cNvSpPr>
            <p:nvPr/>
          </p:nvSpPr>
          <p:spPr bwMode="auto">
            <a:xfrm>
              <a:off x="4532" y="1903"/>
              <a:ext cx="622" cy="664"/>
            </a:xfrm>
            <a:custGeom>
              <a:avLst/>
              <a:gdLst>
                <a:gd name="T0" fmla="*/ 244 w 622"/>
                <a:gd name="T1" fmla="*/ 71 h 664"/>
                <a:gd name="T2" fmla="*/ 223 w 622"/>
                <a:gd name="T3" fmla="*/ 81 h 664"/>
                <a:gd name="T4" fmla="*/ 216 w 622"/>
                <a:gd name="T5" fmla="*/ 96 h 664"/>
                <a:gd name="T6" fmla="*/ 240 w 622"/>
                <a:gd name="T7" fmla="*/ 92 h 664"/>
                <a:gd name="T8" fmla="*/ 276 w 622"/>
                <a:gd name="T9" fmla="*/ 81 h 664"/>
                <a:gd name="T10" fmla="*/ 304 w 622"/>
                <a:gd name="T11" fmla="*/ 81 h 664"/>
                <a:gd name="T12" fmla="*/ 371 w 622"/>
                <a:gd name="T13" fmla="*/ 88 h 664"/>
                <a:gd name="T14" fmla="*/ 421 w 622"/>
                <a:gd name="T15" fmla="*/ 103 h 664"/>
                <a:gd name="T16" fmla="*/ 470 w 622"/>
                <a:gd name="T17" fmla="*/ 124 h 664"/>
                <a:gd name="T18" fmla="*/ 516 w 622"/>
                <a:gd name="T19" fmla="*/ 149 h 664"/>
                <a:gd name="T20" fmla="*/ 565 w 622"/>
                <a:gd name="T21" fmla="*/ 191 h 664"/>
                <a:gd name="T22" fmla="*/ 597 w 622"/>
                <a:gd name="T23" fmla="*/ 247 h 664"/>
                <a:gd name="T24" fmla="*/ 618 w 622"/>
                <a:gd name="T25" fmla="*/ 311 h 664"/>
                <a:gd name="T26" fmla="*/ 618 w 622"/>
                <a:gd name="T27" fmla="*/ 378 h 664"/>
                <a:gd name="T28" fmla="*/ 597 w 622"/>
                <a:gd name="T29" fmla="*/ 463 h 664"/>
                <a:gd name="T30" fmla="*/ 562 w 622"/>
                <a:gd name="T31" fmla="*/ 544 h 664"/>
                <a:gd name="T32" fmla="*/ 449 w 622"/>
                <a:gd name="T33" fmla="*/ 646 h 664"/>
                <a:gd name="T34" fmla="*/ 438 w 622"/>
                <a:gd name="T35" fmla="*/ 608 h 664"/>
                <a:gd name="T36" fmla="*/ 449 w 622"/>
                <a:gd name="T37" fmla="*/ 579 h 664"/>
                <a:gd name="T38" fmla="*/ 477 w 622"/>
                <a:gd name="T39" fmla="*/ 558 h 664"/>
                <a:gd name="T40" fmla="*/ 509 w 622"/>
                <a:gd name="T41" fmla="*/ 526 h 664"/>
                <a:gd name="T42" fmla="*/ 523 w 622"/>
                <a:gd name="T43" fmla="*/ 495 h 664"/>
                <a:gd name="T44" fmla="*/ 520 w 622"/>
                <a:gd name="T45" fmla="*/ 445 h 664"/>
                <a:gd name="T46" fmla="*/ 488 w 622"/>
                <a:gd name="T47" fmla="*/ 399 h 664"/>
                <a:gd name="T48" fmla="*/ 442 w 622"/>
                <a:gd name="T49" fmla="*/ 392 h 664"/>
                <a:gd name="T50" fmla="*/ 410 w 622"/>
                <a:gd name="T51" fmla="*/ 413 h 664"/>
                <a:gd name="T52" fmla="*/ 392 w 622"/>
                <a:gd name="T53" fmla="*/ 442 h 664"/>
                <a:gd name="T54" fmla="*/ 378 w 622"/>
                <a:gd name="T55" fmla="*/ 445 h 664"/>
                <a:gd name="T56" fmla="*/ 399 w 622"/>
                <a:gd name="T57" fmla="*/ 403 h 664"/>
                <a:gd name="T58" fmla="*/ 396 w 622"/>
                <a:gd name="T59" fmla="*/ 389 h 664"/>
                <a:gd name="T60" fmla="*/ 346 w 622"/>
                <a:gd name="T61" fmla="*/ 367 h 664"/>
                <a:gd name="T62" fmla="*/ 293 w 622"/>
                <a:gd name="T63" fmla="*/ 325 h 664"/>
                <a:gd name="T64" fmla="*/ 233 w 622"/>
                <a:gd name="T65" fmla="*/ 262 h 664"/>
                <a:gd name="T66" fmla="*/ 191 w 622"/>
                <a:gd name="T67" fmla="*/ 205 h 664"/>
                <a:gd name="T68" fmla="*/ 173 w 622"/>
                <a:gd name="T69" fmla="*/ 170 h 664"/>
                <a:gd name="T70" fmla="*/ 163 w 622"/>
                <a:gd name="T71" fmla="*/ 131 h 664"/>
                <a:gd name="T72" fmla="*/ 152 w 622"/>
                <a:gd name="T73" fmla="*/ 131 h 664"/>
                <a:gd name="T74" fmla="*/ 156 w 622"/>
                <a:gd name="T75" fmla="*/ 191 h 664"/>
                <a:gd name="T76" fmla="*/ 120 w 622"/>
                <a:gd name="T77" fmla="*/ 216 h 664"/>
                <a:gd name="T78" fmla="*/ 96 w 622"/>
                <a:gd name="T79" fmla="*/ 216 h 664"/>
                <a:gd name="T80" fmla="*/ 81 w 622"/>
                <a:gd name="T81" fmla="*/ 230 h 664"/>
                <a:gd name="T82" fmla="*/ 96 w 622"/>
                <a:gd name="T83" fmla="*/ 251 h 664"/>
                <a:gd name="T84" fmla="*/ 96 w 622"/>
                <a:gd name="T85" fmla="*/ 233 h 664"/>
                <a:gd name="T86" fmla="*/ 120 w 622"/>
                <a:gd name="T87" fmla="*/ 240 h 664"/>
                <a:gd name="T88" fmla="*/ 103 w 622"/>
                <a:gd name="T89" fmla="*/ 269 h 664"/>
                <a:gd name="T90" fmla="*/ 92 w 622"/>
                <a:gd name="T91" fmla="*/ 307 h 664"/>
                <a:gd name="T92" fmla="*/ 64 w 622"/>
                <a:gd name="T93" fmla="*/ 304 h 664"/>
                <a:gd name="T94" fmla="*/ 18 w 622"/>
                <a:gd name="T95" fmla="*/ 240 h 664"/>
                <a:gd name="T96" fmla="*/ 4 w 622"/>
                <a:gd name="T97" fmla="*/ 180 h 664"/>
                <a:gd name="T98" fmla="*/ 7 w 622"/>
                <a:gd name="T99" fmla="*/ 113 h 664"/>
                <a:gd name="T100" fmla="*/ 32 w 622"/>
                <a:gd name="T101" fmla="*/ 64 h 664"/>
                <a:gd name="T102" fmla="*/ 81 w 622"/>
                <a:gd name="T103" fmla="*/ 21 h 664"/>
                <a:gd name="T104" fmla="*/ 127 w 622"/>
                <a:gd name="T105" fmla="*/ 4 h 664"/>
                <a:gd name="T106" fmla="*/ 219 w 622"/>
                <a:gd name="T107" fmla="*/ 4 h 664"/>
                <a:gd name="T108" fmla="*/ 251 w 622"/>
                <a:gd name="T109" fmla="*/ 14 h 664"/>
                <a:gd name="T110" fmla="*/ 297 w 622"/>
                <a:gd name="T111" fmla="*/ 60 h 66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22" h="664">
                  <a:moveTo>
                    <a:pt x="304" y="67"/>
                  </a:moveTo>
                  <a:lnTo>
                    <a:pt x="269" y="67"/>
                  </a:lnTo>
                  <a:lnTo>
                    <a:pt x="262" y="71"/>
                  </a:lnTo>
                  <a:lnTo>
                    <a:pt x="244" y="71"/>
                  </a:lnTo>
                  <a:lnTo>
                    <a:pt x="240" y="74"/>
                  </a:lnTo>
                  <a:lnTo>
                    <a:pt x="233" y="74"/>
                  </a:lnTo>
                  <a:lnTo>
                    <a:pt x="230" y="78"/>
                  </a:lnTo>
                  <a:lnTo>
                    <a:pt x="223" y="81"/>
                  </a:lnTo>
                  <a:lnTo>
                    <a:pt x="219" y="85"/>
                  </a:lnTo>
                  <a:lnTo>
                    <a:pt x="212" y="88"/>
                  </a:lnTo>
                  <a:lnTo>
                    <a:pt x="216" y="92"/>
                  </a:lnTo>
                  <a:lnTo>
                    <a:pt x="216" y="96"/>
                  </a:lnTo>
                  <a:lnTo>
                    <a:pt x="219" y="99"/>
                  </a:lnTo>
                  <a:lnTo>
                    <a:pt x="223" y="96"/>
                  </a:lnTo>
                  <a:lnTo>
                    <a:pt x="230" y="92"/>
                  </a:lnTo>
                  <a:lnTo>
                    <a:pt x="240" y="92"/>
                  </a:lnTo>
                  <a:lnTo>
                    <a:pt x="244" y="88"/>
                  </a:lnTo>
                  <a:lnTo>
                    <a:pt x="262" y="88"/>
                  </a:lnTo>
                  <a:lnTo>
                    <a:pt x="269" y="85"/>
                  </a:lnTo>
                  <a:lnTo>
                    <a:pt x="276" y="81"/>
                  </a:lnTo>
                  <a:lnTo>
                    <a:pt x="279" y="88"/>
                  </a:lnTo>
                  <a:lnTo>
                    <a:pt x="286" y="85"/>
                  </a:lnTo>
                  <a:lnTo>
                    <a:pt x="290" y="81"/>
                  </a:lnTo>
                  <a:lnTo>
                    <a:pt x="304" y="81"/>
                  </a:lnTo>
                  <a:lnTo>
                    <a:pt x="311" y="85"/>
                  </a:lnTo>
                  <a:lnTo>
                    <a:pt x="343" y="85"/>
                  </a:lnTo>
                  <a:lnTo>
                    <a:pt x="357" y="88"/>
                  </a:lnTo>
                  <a:lnTo>
                    <a:pt x="371" y="88"/>
                  </a:lnTo>
                  <a:lnTo>
                    <a:pt x="382" y="92"/>
                  </a:lnTo>
                  <a:lnTo>
                    <a:pt x="396" y="96"/>
                  </a:lnTo>
                  <a:lnTo>
                    <a:pt x="410" y="99"/>
                  </a:lnTo>
                  <a:lnTo>
                    <a:pt x="421" y="103"/>
                  </a:lnTo>
                  <a:lnTo>
                    <a:pt x="435" y="110"/>
                  </a:lnTo>
                  <a:lnTo>
                    <a:pt x="445" y="113"/>
                  </a:lnTo>
                  <a:lnTo>
                    <a:pt x="456" y="117"/>
                  </a:lnTo>
                  <a:lnTo>
                    <a:pt x="470" y="124"/>
                  </a:lnTo>
                  <a:lnTo>
                    <a:pt x="481" y="131"/>
                  </a:lnTo>
                  <a:lnTo>
                    <a:pt x="495" y="134"/>
                  </a:lnTo>
                  <a:lnTo>
                    <a:pt x="505" y="141"/>
                  </a:lnTo>
                  <a:lnTo>
                    <a:pt x="516" y="149"/>
                  </a:lnTo>
                  <a:lnTo>
                    <a:pt x="530" y="152"/>
                  </a:lnTo>
                  <a:lnTo>
                    <a:pt x="541" y="166"/>
                  </a:lnTo>
                  <a:lnTo>
                    <a:pt x="551" y="180"/>
                  </a:lnTo>
                  <a:lnTo>
                    <a:pt x="565" y="191"/>
                  </a:lnTo>
                  <a:lnTo>
                    <a:pt x="573" y="205"/>
                  </a:lnTo>
                  <a:lnTo>
                    <a:pt x="583" y="219"/>
                  </a:lnTo>
                  <a:lnTo>
                    <a:pt x="590" y="233"/>
                  </a:lnTo>
                  <a:lnTo>
                    <a:pt x="597" y="247"/>
                  </a:lnTo>
                  <a:lnTo>
                    <a:pt x="604" y="262"/>
                  </a:lnTo>
                  <a:lnTo>
                    <a:pt x="611" y="279"/>
                  </a:lnTo>
                  <a:lnTo>
                    <a:pt x="615" y="293"/>
                  </a:lnTo>
                  <a:lnTo>
                    <a:pt x="618" y="311"/>
                  </a:lnTo>
                  <a:lnTo>
                    <a:pt x="618" y="325"/>
                  </a:lnTo>
                  <a:lnTo>
                    <a:pt x="622" y="343"/>
                  </a:lnTo>
                  <a:lnTo>
                    <a:pt x="622" y="360"/>
                  </a:lnTo>
                  <a:lnTo>
                    <a:pt x="618" y="378"/>
                  </a:lnTo>
                  <a:lnTo>
                    <a:pt x="618" y="396"/>
                  </a:lnTo>
                  <a:lnTo>
                    <a:pt x="611" y="420"/>
                  </a:lnTo>
                  <a:lnTo>
                    <a:pt x="608" y="442"/>
                  </a:lnTo>
                  <a:lnTo>
                    <a:pt x="597" y="463"/>
                  </a:lnTo>
                  <a:lnTo>
                    <a:pt x="590" y="484"/>
                  </a:lnTo>
                  <a:lnTo>
                    <a:pt x="583" y="505"/>
                  </a:lnTo>
                  <a:lnTo>
                    <a:pt x="573" y="526"/>
                  </a:lnTo>
                  <a:lnTo>
                    <a:pt x="562" y="544"/>
                  </a:lnTo>
                  <a:lnTo>
                    <a:pt x="551" y="565"/>
                  </a:lnTo>
                  <a:lnTo>
                    <a:pt x="456" y="664"/>
                  </a:lnTo>
                  <a:lnTo>
                    <a:pt x="452" y="654"/>
                  </a:lnTo>
                  <a:lnTo>
                    <a:pt x="449" y="646"/>
                  </a:lnTo>
                  <a:lnTo>
                    <a:pt x="445" y="636"/>
                  </a:lnTo>
                  <a:lnTo>
                    <a:pt x="442" y="625"/>
                  </a:lnTo>
                  <a:lnTo>
                    <a:pt x="438" y="615"/>
                  </a:lnTo>
                  <a:lnTo>
                    <a:pt x="438" y="608"/>
                  </a:lnTo>
                  <a:lnTo>
                    <a:pt x="435" y="597"/>
                  </a:lnTo>
                  <a:lnTo>
                    <a:pt x="435" y="586"/>
                  </a:lnTo>
                  <a:lnTo>
                    <a:pt x="442" y="583"/>
                  </a:lnTo>
                  <a:lnTo>
                    <a:pt x="449" y="579"/>
                  </a:lnTo>
                  <a:lnTo>
                    <a:pt x="456" y="576"/>
                  </a:lnTo>
                  <a:lnTo>
                    <a:pt x="463" y="569"/>
                  </a:lnTo>
                  <a:lnTo>
                    <a:pt x="470" y="565"/>
                  </a:lnTo>
                  <a:lnTo>
                    <a:pt x="477" y="558"/>
                  </a:lnTo>
                  <a:lnTo>
                    <a:pt x="484" y="555"/>
                  </a:lnTo>
                  <a:lnTo>
                    <a:pt x="498" y="541"/>
                  </a:lnTo>
                  <a:lnTo>
                    <a:pt x="502" y="533"/>
                  </a:lnTo>
                  <a:lnTo>
                    <a:pt x="509" y="526"/>
                  </a:lnTo>
                  <a:lnTo>
                    <a:pt x="512" y="519"/>
                  </a:lnTo>
                  <a:lnTo>
                    <a:pt x="516" y="512"/>
                  </a:lnTo>
                  <a:lnTo>
                    <a:pt x="520" y="502"/>
                  </a:lnTo>
                  <a:lnTo>
                    <a:pt x="523" y="495"/>
                  </a:lnTo>
                  <a:lnTo>
                    <a:pt x="527" y="488"/>
                  </a:lnTo>
                  <a:lnTo>
                    <a:pt x="523" y="473"/>
                  </a:lnTo>
                  <a:lnTo>
                    <a:pt x="523" y="459"/>
                  </a:lnTo>
                  <a:lnTo>
                    <a:pt x="520" y="445"/>
                  </a:lnTo>
                  <a:lnTo>
                    <a:pt x="512" y="435"/>
                  </a:lnTo>
                  <a:lnTo>
                    <a:pt x="505" y="420"/>
                  </a:lnTo>
                  <a:lnTo>
                    <a:pt x="498" y="410"/>
                  </a:lnTo>
                  <a:lnTo>
                    <a:pt x="488" y="399"/>
                  </a:lnTo>
                  <a:lnTo>
                    <a:pt x="477" y="392"/>
                  </a:lnTo>
                  <a:lnTo>
                    <a:pt x="470" y="389"/>
                  </a:lnTo>
                  <a:lnTo>
                    <a:pt x="452" y="389"/>
                  </a:lnTo>
                  <a:lnTo>
                    <a:pt x="442" y="392"/>
                  </a:lnTo>
                  <a:lnTo>
                    <a:pt x="435" y="396"/>
                  </a:lnTo>
                  <a:lnTo>
                    <a:pt x="424" y="399"/>
                  </a:lnTo>
                  <a:lnTo>
                    <a:pt x="417" y="403"/>
                  </a:lnTo>
                  <a:lnTo>
                    <a:pt x="410" y="413"/>
                  </a:lnTo>
                  <a:lnTo>
                    <a:pt x="403" y="420"/>
                  </a:lnTo>
                  <a:lnTo>
                    <a:pt x="399" y="428"/>
                  </a:lnTo>
                  <a:lnTo>
                    <a:pt x="396" y="435"/>
                  </a:lnTo>
                  <a:lnTo>
                    <a:pt x="392" y="442"/>
                  </a:lnTo>
                  <a:lnTo>
                    <a:pt x="389" y="445"/>
                  </a:lnTo>
                  <a:lnTo>
                    <a:pt x="389" y="452"/>
                  </a:lnTo>
                  <a:lnTo>
                    <a:pt x="385" y="459"/>
                  </a:lnTo>
                  <a:lnTo>
                    <a:pt x="378" y="445"/>
                  </a:lnTo>
                  <a:lnTo>
                    <a:pt x="375" y="431"/>
                  </a:lnTo>
                  <a:lnTo>
                    <a:pt x="375" y="399"/>
                  </a:lnTo>
                  <a:lnTo>
                    <a:pt x="378" y="403"/>
                  </a:lnTo>
                  <a:lnTo>
                    <a:pt x="399" y="403"/>
                  </a:lnTo>
                  <a:lnTo>
                    <a:pt x="403" y="396"/>
                  </a:lnTo>
                  <a:lnTo>
                    <a:pt x="403" y="392"/>
                  </a:lnTo>
                  <a:lnTo>
                    <a:pt x="399" y="389"/>
                  </a:lnTo>
                  <a:lnTo>
                    <a:pt x="396" y="389"/>
                  </a:lnTo>
                  <a:lnTo>
                    <a:pt x="396" y="385"/>
                  </a:lnTo>
                  <a:lnTo>
                    <a:pt x="378" y="382"/>
                  </a:lnTo>
                  <a:lnTo>
                    <a:pt x="364" y="375"/>
                  </a:lnTo>
                  <a:lnTo>
                    <a:pt x="346" y="367"/>
                  </a:lnTo>
                  <a:lnTo>
                    <a:pt x="332" y="360"/>
                  </a:lnTo>
                  <a:lnTo>
                    <a:pt x="318" y="350"/>
                  </a:lnTo>
                  <a:lnTo>
                    <a:pt x="304" y="339"/>
                  </a:lnTo>
                  <a:lnTo>
                    <a:pt x="293" y="325"/>
                  </a:lnTo>
                  <a:lnTo>
                    <a:pt x="279" y="315"/>
                  </a:lnTo>
                  <a:lnTo>
                    <a:pt x="255" y="290"/>
                  </a:lnTo>
                  <a:lnTo>
                    <a:pt x="244" y="276"/>
                  </a:lnTo>
                  <a:lnTo>
                    <a:pt x="233" y="262"/>
                  </a:lnTo>
                  <a:lnTo>
                    <a:pt x="219" y="247"/>
                  </a:lnTo>
                  <a:lnTo>
                    <a:pt x="212" y="233"/>
                  </a:lnTo>
                  <a:lnTo>
                    <a:pt x="202" y="219"/>
                  </a:lnTo>
                  <a:lnTo>
                    <a:pt x="191" y="205"/>
                  </a:lnTo>
                  <a:lnTo>
                    <a:pt x="187" y="198"/>
                  </a:lnTo>
                  <a:lnTo>
                    <a:pt x="180" y="187"/>
                  </a:lnTo>
                  <a:lnTo>
                    <a:pt x="180" y="180"/>
                  </a:lnTo>
                  <a:lnTo>
                    <a:pt x="173" y="170"/>
                  </a:lnTo>
                  <a:lnTo>
                    <a:pt x="170" y="163"/>
                  </a:lnTo>
                  <a:lnTo>
                    <a:pt x="166" y="152"/>
                  </a:lnTo>
                  <a:lnTo>
                    <a:pt x="163" y="141"/>
                  </a:lnTo>
                  <a:lnTo>
                    <a:pt x="163" y="131"/>
                  </a:lnTo>
                  <a:lnTo>
                    <a:pt x="159" y="131"/>
                  </a:lnTo>
                  <a:lnTo>
                    <a:pt x="159" y="127"/>
                  </a:lnTo>
                  <a:lnTo>
                    <a:pt x="156" y="127"/>
                  </a:lnTo>
                  <a:lnTo>
                    <a:pt x="152" y="131"/>
                  </a:lnTo>
                  <a:lnTo>
                    <a:pt x="152" y="159"/>
                  </a:lnTo>
                  <a:lnTo>
                    <a:pt x="156" y="173"/>
                  </a:lnTo>
                  <a:lnTo>
                    <a:pt x="163" y="187"/>
                  </a:lnTo>
                  <a:lnTo>
                    <a:pt x="156" y="191"/>
                  </a:lnTo>
                  <a:lnTo>
                    <a:pt x="149" y="198"/>
                  </a:lnTo>
                  <a:lnTo>
                    <a:pt x="145" y="205"/>
                  </a:lnTo>
                  <a:lnTo>
                    <a:pt x="134" y="216"/>
                  </a:lnTo>
                  <a:lnTo>
                    <a:pt x="120" y="216"/>
                  </a:lnTo>
                  <a:lnTo>
                    <a:pt x="110" y="209"/>
                  </a:lnTo>
                  <a:lnTo>
                    <a:pt x="106" y="212"/>
                  </a:lnTo>
                  <a:lnTo>
                    <a:pt x="103" y="212"/>
                  </a:lnTo>
                  <a:lnTo>
                    <a:pt x="96" y="216"/>
                  </a:lnTo>
                  <a:lnTo>
                    <a:pt x="92" y="216"/>
                  </a:lnTo>
                  <a:lnTo>
                    <a:pt x="85" y="223"/>
                  </a:lnTo>
                  <a:lnTo>
                    <a:pt x="85" y="226"/>
                  </a:lnTo>
                  <a:lnTo>
                    <a:pt x="81" y="230"/>
                  </a:lnTo>
                  <a:lnTo>
                    <a:pt x="81" y="244"/>
                  </a:lnTo>
                  <a:lnTo>
                    <a:pt x="85" y="247"/>
                  </a:lnTo>
                  <a:lnTo>
                    <a:pt x="85" y="251"/>
                  </a:lnTo>
                  <a:lnTo>
                    <a:pt x="96" y="251"/>
                  </a:lnTo>
                  <a:lnTo>
                    <a:pt x="96" y="240"/>
                  </a:lnTo>
                  <a:lnTo>
                    <a:pt x="92" y="237"/>
                  </a:lnTo>
                  <a:lnTo>
                    <a:pt x="96" y="237"/>
                  </a:lnTo>
                  <a:lnTo>
                    <a:pt x="96" y="233"/>
                  </a:lnTo>
                  <a:lnTo>
                    <a:pt x="103" y="226"/>
                  </a:lnTo>
                  <a:lnTo>
                    <a:pt x="117" y="226"/>
                  </a:lnTo>
                  <a:lnTo>
                    <a:pt x="124" y="233"/>
                  </a:lnTo>
                  <a:lnTo>
                    <a:pt x="120" y="240"/>
                  </a:lnTo>
                  <a:lnTo>
                    <a:pt x="113" y="244"/>
                  </a:lnTo>
                  <a:lnTo>
                    <a:pt x="113" y="251"/>
                  </a:lnTo>
                  <a:lnTo>
                    <a:pt x="110" y="258"/>
                  </a:lnTo>
                  <a:lnTo>
                    <a:pt x="103" y="269"/>
                  </a:lnTo>
                  <a:lnTo>
                    <a:pt x="103" y="279"/>
                  </a:lnTo>
                  <a:lnTo>
                    <a:pt x="99" y="286"/>
                  </a:lnTo>
                  <a:lnTo>
                    <a:pt x="96" y="297"/>
                  </a:lnTo>
                  <a:lnTo>
                    <a:pt x="92" y="307"/>
                  </a:lnTo>
                  <a:lnTo>
                    <a:pt x="88" y="318"/>
                  </a:lnTo>
                  <a:lnTo>
                    <a:pt x="88" y="325"/>
                  </a:lnTo>
                  <a:lnTo>
                    <a:pt x="74" y="318"/>
                  </a:lnTo>
                  <a:lnTo>
                    <a:pt x="64" y="304"/>
                  </a:lnTo>
                  <a:lnTo>
                    <a:pt x="43" y="283"/>
                  </a:lnTo>
                  <a:lnTo>
                    <a:pt x="32" y="269"/>
                  </a:lnTo>
                  <a:lnTo>
                    <a:pt x="25" y="254"/>
                  </a:lnTo>
                  <a:lnTo>
                    <a:pt x="18" y="240"/>
                  </a:lnTo>
                  <a:lnTo>
                    <a:pt x="14" y="226"/>
                  </a:lnTo>
                  <a:lnTo>
                    <a:pt x="7" y="209"/>
                  </a:lnTo>
                  <a:lnTo>
                    <a:pt x="4" y="194"/>
                  </a:lnTo>
                  <a:lnTo>
                    <a:pt x="4" y="180"/>
                  </a:lnTo>
                  <a:lnTo>
                    <a:pt x="0" y="163"/>
                  </a:lnTo>
                  <a:lnTo>
                    <a:pt x="0" y="149"/>
                  </a:lnTo>
                  <a:lnTo>
                    <a:pt x="4" y="131"/>
                  </a:lnTo>
                  <a:lnTo>
                    <a:pt x="7" y="113"/>
                  </a:lnTo>
                  <a:lnTo>
                    <a:pt x="11" y="99"/>
                  </a:lnTo>
                  <a:lnTo>
                    <a:pt x="18" y="85"/>
                  </a:lnTo>
                  <a:lnTo>
                    <a:pt x="25" y="74"/>
                  </a:lnTo>
                  <a:lnTo>
                    <a:pt x="32" y="64"/>
                  </a:lnTo>
                  <a:lnTo>
                    <a:pt x="39" y="53"/>
                  </a:lnTo>
                  <a:lnTo>
                    <a:pt x="57" y="36"/>
                  </a:lnTo>
                  <a:lnTo>
                    <a:pt x="67" y="28"/>
                  </a:lnTo>
                  <a:lnTo>
                    <a:pt x="81" y="21"/>
                  </a:lnTo>
                  <a:lnTo>
                    <a:pt x="92" y="18"/>
                  </a:lnTo>
                  <a:lnTo>
                    <a:pt x="103" y="11"/>
                  </a:lnTo>
                  <a:lnTo>
                    <a:pt x="117" y="7"/>
                  </a:lnTo>
                  <a:lnTo>
                    <a:pt x="127" y="4"/>
                  </a:lnTo>
                  <a:lnTo>
                    <a:pt x="141" y="4"/>
                  </a:lnTo>
                  <a:lnTo>
                    <a:pt x="156" y="0"/>
                  </a:lnTo>
                  <a:lnTo>
                    <a:pt x="209" y="0"/>
                  </a:lnTo>
                  <a:lnTo>
                    <a:pt x="219" y="4"/>
                  </a:lnTo>
                  <a:lnTo>
                    <a:pt x="226" y="4"/>
                  </a:lnTo>
                  <a:lnTo>
                    <a:pt x="237" y="7"/>
                  </a:lnTo>
                  <a:lnTo>
                    <a:pt x="244" y="11"/>
                  </a:lnTo>
                  <a:lnTo>
                    <a:pt x="251" y="14"/>
                  </a:lnTo>
                  <a:lnTo>
                    <a:pt x="258" y="21"/>
                  </a:lnTo>
                  <a:lnTo>
                    <a:pt x="265" y="25"/>
                  </a:lnTo>
                  <a:lnTo>
                    <a:pt x="293" y="53"/>
                  </a:lnTo>
                  <a:lnTo>
                    <a:pt x="297" y="60"/>
                  </a:lnTo>
                  <a:lnTo>
                    <a:pt x="304" y="67"/>
                  </a:lnTo>
                  <a:close/>
                </a:path>
              </a:pathLst>
            </a:custGeom>
            <a:solidFill>
              <a:srgbClr val="7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8" name="Freeform 70"/>
            <p:cNvSpPr>
              <a:spLocks/>
            </p:cNvSpPr>
            <p:nvPr/>
          </p:nvSpPr>
          <p:spPr bwMode="auto">
            <a:xfrm>
              <a:off x="4741" y="1967"/>
              <a:ext cx="95" cy="24"/>
            </a:xfrm>
            <a:custGeom>
              <a:avLst/>
              <a:gdLst>
                <a:gd name="T0" fmla="*/ 10 w 95"/>
                <a:gd name="T1" fmla="*/ 24 h 24"/>
                <a:gd name="T2" fmla="*/ 7 w 95"/>
                <a:gd name="T3" fmla="*/ 24 h 24"/>
                <a:gd name="T4" fmla="*/ 10 w 95"/>
                <a:gd name="T5" fmla="*/ 24 h 24"/>
                <a:gd name="T6" fmla="*/ 17 w 95"/>
                <a:gd name="T7" fmla="*/ 21 h 24"/>
                <a:gd name="T8" fmla="*/ 24 w 95"/>
                <a:gd name="T9" fmla="*/ 14 h 24"/>
                <a:gd name="T10" fmla="*/ 31 w 95"/>
                <a:gd name="T11" fmla="*/ 14 h 24"/>
                <a:gd name="T12" fmla="*/ 35 w 95"/>
                <a:gd name="T13" fmla="*/ 10 h 24"/>
                <a:gd name="T14" fmla="*/ 49 w 95"/>
                <a:gd name="T15" fmla="*/ 10 h 24"/>
                <a:gd name="T16" fmla="*/ 53 w 95"/>
                <a:gd name="T17" fmla="*/ 7 h 24"/>
                <a:gd name="T18" fmla="*/ 95 w 95"/>
                <a:gd name="T19" fmla="*/ 7 h 24"/>
                <a:gd name="T20" fmla="*/ 95 w 95"/>
                <a:gd name="T21" fmla="*/ 0 h 24"/>
                <a:gd name="T22" fmla="*/ 60 w 95"/>
                <a:gd name="T23" fmla="*/ 0 h 24"/>
                <a:gd name="T24" fmla="*/ 53 w 95"/>
                <a:gd name="T25" fmla="*/ 3 h 24"/>
                <a:gd name="T26" fmla="*/ 42 w 95"/>
                <a:gd name="T27" fmla="*/ 3 h 24"/>
                <a:gd name="T28" fmla="*/ 35 w 95"/>
                <a:gd name="T29" fmla="*/ 7 h 24"/>
                <a:gd name="T30" fmla="*/ 24 w 95"/>
                <a:gd name="T31" fmla="*/ 7 h 24"/>
                <a:gd name="T32" fmla="*/ 17 w 95"/>
                <a:gd name="T33" fmla="*/ 10 h 24"/>
                <a:gd name="T34" fmla="*/ 14 w 95"/>
                <a:gd name="T35" fmla="*/ 14 h 24"/>
                <a:gd name="T36" fmla="*/ 7 w 95"/>
                <a:gd name="T37" fmla="*/ 17 h 24"/>
                <a:gd name="T38" fmla="*/ 0 w 95"/>
                <a:gd name="T39" fmla="*/ 24 h 24"/>
                <a:gd name="T40" fmla="*/ 3 w 95"/>
                <a:gd name="T41" fmla="*/ 21 h 24"/>
                <a:gd name="T42" fmla="*/ 0 w 95"/>
                <a:gd name="T43" fmla="*/ 21 h 24"/>
                <a:gd name="T44" fmla="*/ 0 w 95"/>
                <a:gd name="T45" fmla="*/ 24 h 24"/>
                <a:gd name="T46" fmla="*/ 10 w 95"/>
                <a:gd name="T47" fmla="*/ 24 h 2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5" h="24">
                  <a:moveTo>
                    <a:pt x="10" y="24"/>
                  </a:moveTo>
                  <a:lnTo>
                    <a:pt x="7" y="24"/>
                  </a:lnTo>
                  <a:lnTo>
                    <a:pt x="10" y="24"/>
                  </a:lnTo>
                  <a:lnTo>
                    <a:pt x="17" y="21"/>
                  </a:lnTo>
                  <a:lnTo>
                    <a:pt x="24" y="14"/>
                  </a:lnTo>
                  <a:lnTo>
                    <a:pt x="31" y="14"/>
                  </a:lnTo>
                  <a:lnTo>
                    <a:pt x="35" y="10"/>
                  </a:lnTo>
                  <a:lnTo>
                    <a:pt x="49" y="10"/>
                  </a:lnTo>
                  <a:lnTo>
                    <a:pt x="53" y="7"/>
                  </a:lnTo>
                  <a:lnTo>
                    <a:pt x="95" y="7"/>
                  </a:lnTo>
                  <a:lnTo>
                    <a:pt x="95" y="0"/>
                  </a:lnTo>
                  <a:lnTo>
                    <a:pt x="60" y="0"/>
                  </a:lnTo>
                  <a:lnTo>
                    <a:pt x="53" y="3"/>
                  </a:lnTo>
                  <a:lnTo>
                    <a:pt x="42" y="3"/>
                  </a:lnTo>
                  <a:lnTo>
                    <a:pt x="35" y="7"/>
                  </a:lnTo>
                  <a:lnTo>
                    <a:pt x="24" y="7"/>
                  </a:lnTo>
                  <a:lnTo>
                    <a:pt x="17" y="10"/>
                  </a:lnTo>
                  <a:lnTo>
                    <a:pt x="14" y="14"/>
                  </a:lnTo>
                  <a:lnTo>
                    <a:pt x="7" y="17"/>
                  </a:lnTo>
                  <a:lnTo>
                    <a:pt x="0" y="24"/>
                  </a:lnTo>
                  <a:lnTo>
                    <a:pt x="3" y="21"/>
                  </a:lnTo>
                  <a:lnTo>
                    <a:pt x="0" y="21"/>
                  </a:lnTo>
                  <a:lnTo>
                    <a:pt x="0" y="24"/>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89" name="Freeform 71"/>
            <p:cNvSpPr>
              <a:spLocks/>
            </p:cNvSpPr>
            <p:nvPr/>
          </p:nvSpPr>
          <p:spPr bwMode="auto">
            <a:xfrm>
              <a:off x="4741" y="1991"/>
              <a:ext cx="10" cy="15"/>
            </a:xfrm>
            <a:custGeom>
              <a:avLst/>
              <a:gdLst>
                <a:gd name="T0" fmla="*/ 7 w 10"/>
                <a:gd name="T1" fmla="*/ 8 h 15"/>
                <a:gd name="T2" fmla="*/ 10 w 10"/>
                <a:gd name="T3" fmla="*/ 8 h 15"/>
                <a:gd name="T4" fmla="*/ 10 w 10"/>
                <a:gd name="T5" fmla="*/ 4 h 15"/>
                <a:gd name="T6" fmla="*/ 7 w 10"/>
                <a:gd name="T7" fmla="*/ 0 h 15"/>
                <a:gd name="T8" fmla="*/ 10 w 10"/>
                <a:gd name="T9" fmla="*/ 0 h 15"/>
                <a:gd name="T10" fmla="*/ 0 w 10"/>
                <a:gd name="T11" fmla="*/ 0 h 15"/>
                <a:gd name="T12" fmla="*/ 0 w 10"/>
                <a:gd name="T13" fmla="*/ 4 h 15"/>
                <a:gd name="T14" fmla="*/ 3 w 10"/>
                <a:gd name="T15" fmla="*/ 8 h 15"/>
                <a:gd name="T16" fmla="*/ 7 w 10"/>
                <a:gd name="T17" fmla="*/ 15 h 15"/>
                <a:gd name="T18" fmla="*/ 10 w 10"/>
                <a:gd name="T19" fmla="*/ 15 h 15"/>
                <a:gd name="T20" fmla="*/ 7 w 10"/>
                <a:gd name="T21" fmla="*/ 15 h 15"/>
                <a:gd name="T22" fmla="*/ 10 w 10"/>
                <a:gd name="T23" fmla="*/ 15 h 15"/>
                <a:gd name="T24" fmla="*/ 7 w 10"/>
                <a:gd name="T25" fmla="*/ 8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5">
                  <a:moveTo>
                    <a:pt x="7" y="8"/>
                  </a:moveTo>
                  <a:lnTo>
                    <a:pt x="10" y="8"/>
                  </a:lnTo>
                  <a:lnTo>
                    <a:pt x="10" y="4"/>
                  </a:lnTo>
                  <a:lnTo>
                    <a:pt x="7" y="0"/>
                  </a:lnTo>
                  <a:lnTo>
                    <a:pt x="10" y="0"/>
                  </a:lnTo>
                  <a:lnTo>
                    <a:pt x="0" y="0"/>
                  </a:lnTo>
                  <a:lnTo>
                    <a:pt x="0" y="4"/>
                  </a:lnTo>
                  <a:lnTo>
                    <a:pt x="3" y="8"/>
                  </a:lnTo>
                  <a:lnTo>
                    <a:pt x="7" y="15"/>
                  </a:lnTo>
                  <a:lnTo>
                    <a:pt x="10" y="15"/>
                  </a:lnTo>
                  <a:lnTo>
                    <a:pt x="7" y="15"/>
                  </a:lnTo>
                  <a:lnTo>
                    <a:pt x="10" y="15"/>
                  </a:lnTo>
                  <a:lnTo>
                    <a:pt x="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0" name="Freeform 72"/>
            <p:cNvSpPr>
              <a:spLocks/>
            </p:cNvSpPr>
            <p:nvPr/>
          </p:nvSpPr>
          <p:spPr bwMode="auto">
            <a:xfrm>
              <a:off x="4748" y="1981"/>
              <a:ext cx="63" cy="25"/>
            </a:xfrm>
            <a:custGeom>
              <a:avLst/>
              <a:gdLst>
                <a:gd name="T0" fmla="*/ 63 w 63"/>
                <a:gd name="T1" fmla="*/ 3 h 25"/>
                <a:gd name="T2" fmla="*/ 60 w 63"/>
                <a:gd name="T3" fmla="*/ 0 h 25"/>
                <a:gd name="T4" fmla="*/ 53 w 63"/>
                <a:gd name="T5" fmla="*/ 3 h 25"/>
                <a:gd name="T6" fmla="*/ 42 w 63"/>
                <a:gd name="T7" fmla="*/ 3 h 25"/>
                <a:gd name="T8" fmla="*/ 39 w 63"/>
                <a:gd name="T9" fmla="*/ 7 h 25"/>
                <a:gd name="T10" fmla="*/ 28 w 63"/>
                <a:gd name="T11" fmla="*/ 10 h 25"/>
                <a:gd name="T12" fmla="*/ 14 w 63"/>
                <a:gd name="T13" fmla="*/ 10 h 25"/>
                <a:gd name="T14" fmla="*/ 7 w 63"/>
                <a:gd name="T15" fmla="*/ 14 h 25"/>
                <a:gd name="T16" fmla="*/ 0 w 63"/>
                <a:gd name="T17" fmla="*/ 18 h 25"/>
                <a:gd name="T18" fmla="*/ 3 w 63"/>
                <a:gd name="T19" fmla="*/ 25 h 25"/>
                <a:gd name="T20" fmla="*/ 10 w 63"/>
                <a:gd name="T21" fmla="*/ 21 h 25"/>
                <a:gd name="T22" fmla="*/ 17 w 63"/>
                <a:gd name="T23" fmla="*/ 18 h 25"/>
                <a:gd name="T24" fmla="*/ 24 w 63"/>
                <a:gd name="T25" fmla="*/ 18 h 25"/>
                <a:gd name="T26" fmla="*/ 31 w 63"/>
                <a:gd name="T27" fmla="*/ 14 h 25"/>
                <a:gd name="T28" fmla="*/ 39 w 63"/>
                <a:gd name="T29" fmla="*/ 14 h 25"/>
                <a:gd name="T30" fmla="*/ 46 w 63"/>
                <a:gd name="T31" fmla="*/ 10 h 25"/>
                <a:gd name="T32" fmla="*/ 60 w 63"/>
                <a:gd name="T33" fmla="*/ 10 h 25"/>
                <a:gd name="T34" fmla="*/ 56 w 63"/>
                <a:gd name="T35" fmla="*/ 7 h 25"/>
                <a:gd name="T36" fmla="*/ 63 w 63"/>
                <a:gd name="T37" fmla="*/ 3 h 25"/>
                <a:gd name="T38" fmla="*/ 60 w 63"/>
                <a:gd name="T39" fmla="*/ 0 h 25"/>
                <a:gd name="T40" fmla="*/ 63 w 63"/>
                <a:gd name="T41" fmla="*/ 3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3" h="25">
                  <a:moveTo>
                    <a:pt x="63" y="3"/>
                  </a:moveTo>
                  <a:lnTo>
                    <a:pt x="60" y="0"/>
                  </a:lnTo>
                  <a:lnTo>
                    <a:pt x="53" y="3"/>
                  </a:lnTo>
                  <a:lnTo>
                    <a:pt x="42" y="3"/>
                  </a:lnTo>
                  <a:lnTo>
                    <a:pt x="39" y="7"/>
                  </a:lnTo>
                  <a:lnTo>
                    <a:pt x="28" y="10"/>
                  </a:lnTo>
                  <a:lnTo>
                    <a:pt x="14" y="10"/>
                  </a:lnTo>
                  <a:lnTo>
                    <a:pt x="7" y="14"/>
                  </a:lnTo>
                  <a:lnTo>
                    <a:pt x="0" y="18"/>
                  </a:lnTo>
                  <a:lnTo>
                    <a:pt x="3" y="25"/>
                  </a:lnTo>
                  <a:lnTo>
                    <a:pt x="10" y="21"/>
                  </a:lnTo>
                  <a:lnTo>
                    <a:pt x="17" y="18"/>
                  </a:lnTo>
                  <a:lnTo>
                    <a:pt x="24" y="18"/>
                  </a:lnTo>
                  <a:lnTo>
                    <a:pt x="31" y="14"/>
                  </a:lnTo>
                  <a:lnTo>
                    <a:pt x="39" y="14"/>
                  </a:lnTo>
                  <a:lnTo>
                    <a:pt x="46" y="10"/>
                  </a:lnTo>
                  <a:lnTo>
                    <a:pt x="60" y="10"/>
                  </a:lnTo>
                  <a:lnTo>
                    <a:pt x="56" y="7"/>
                  </a:lnTo>
                  <a:lnTo>
                    <a:pt x="63" y="3"/>
                  </a:lnTo>
                  <a:lnTo>
                    <a:pt x="60" y="0"/>
                  </a:lnTo>
                  <a:lnTo>
                    <a:pt x="6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1" name="Freeform 73"/>
            <p:cNvSpPr>
              <a:spLocks/>
            </p:cNvSpPr>
            <p:nvPr/>
          </p:nvSpPr>
          <p:spPr bwMode="auto">
            <a:xfrm>
              <a:off x="4804" y="1984"/>
              <a:ext cx="7" cy="11"/>
            </a:xfrm>
            <a:custGeom>
              <a:avLst/>
              <a:gdLst>
                <a:gd name="T0" fmla="*/ 7 w 7"/>
                <a:gd name="T1" fmla="*/ 4 h 11"/>
                <a:gd name="T2" fmla="*/ 7 w 7"/>
                <a:gd name="T3" fmla="*/ 0 h 11"/>
                <a:gd name="T4" fmla="*/ 0 w 7"/>
                <a:gd name="T5" fmla="*/ 4 h 11"/>
                <a:gd name="T6" fmla="*/ 4 w 7"/>
                <a:gd name="T7" fmla="*/ 7 h 11"/>
                <a:gd name="T8" fmla="*/ 7 w 7"/>
                <a:gd name="T9" fmla="*/ 7 h 11"/>
                <a:gd name="T10" fmla="*/ 4 w 7"/>
                <a:gd name="T11" fmla="*/ 7 h 11"/>
                <a:gd name="T12" fmla="*/ 7 w 7"/>
                <a:gd name="T13" fmla="*/ 11 h 11"/>
                <a:gd name="T14" fmla="*/ 7 w 7"/>
                <a:gd name="T15" fmla="*/ 7 h 11"/>
                <a:gd name="T16" fmla="*/ 7 w 7"/>
                <a:gd name="T17" fmla="*/ 4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11">
                  <a:moveTo>
                    <a:pt x="7" y="4"/>
                  </a:moveTo>
                  <a:lnTo>
                    <a:pt x="7" y="0"/>
                  </a:lnTo>
                  <a:lnTo>
                    <a:pt x="0" y="4"/>
                  </a:lnTo>
                  <a:lnTo>
                    <a:pt x="4" y="7"/>
                  </a:lnTo>
                  <a:lnTo>
                    <a:pt x="7" y="7"/>
                  </a:lnTo>
                  <a:lnTo>
                    <a:pt x="4" y="7"/>
                  </a:lnTo>
                  <a:lnTo>
                    <a:pt x="7" y="11"/>
                  </a:lnTo>
                  <a:lnTo>
                    <a:pt x="7" y="7"/>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2" name="Freeform 74"/>
            <p:cNvSpPr>
              <a:spLocks/>
            </p:cNvSpPr>
            <p:nvPr/>
          </p:nvSpPr>
          <p:spPr bwMode="auto">
            <a:xfrm>
              <a:off x="4811" y="1981"/>
              <a:ext cx="53" cy="10"/>
            </a:xfrm>
            <a:custGeom>
              <a:avLst/>
              <a:gdLst>
                <a:gd name="T0" fmla="*/ 50 w 53"/>
                <a:gd name="T1" fmla="*/ 3 h 10"/>
                <a:gd name="T2" fmla="*/ 32 w 53"/>
                <a:gd name="T3" fmla="*/ 3 h 10"/>
                <a:gd name="T4" fmla="*/ 25 w 53"/>
                <a:gd name="T5" fmla="*/ 0 h 10"/>
                <a:gd name="T6" fmla="*/ 11 w 53"/>
                <a:gd name="T7" fmla="*/ 0 h 10"/>
                <a:gd name="T8" fmla="*/ 4 w 53"/>
                <a:gd name="T9" fmla="*/ 3 h 10"/>
                <a:gd name="T10" fmla="*/ 0 w 53"/>
                <a:gd name="T11" fmla="*/ 7 h 10"/>
                <a:gd name="T12" fmla="*/ 0 w 53"/>
                <a:gd name="T13" fmla="*/ 10 h 10"/>
                <a:gd name="T14" fmla="*/ 7 w 53"/>
                <a:gd name="T15" fmla="*/ 10 h 10"/>
                <a:gd name="T16" fmla="*/ 11 w 53"/>
                <a:gd name="T17" fmla="*/ 7 h 10"/>
                <a:gd name="T18" fmla="*/ 18 w 53"/>
                <a:gd name="T19" fmla="*/ 10 h 10"/>
                <a:gd name="T20" fmla="*/ 53 w 53"/>
                <a:gd name="T21" fmla="*/ 10 h 10"/>
                <a:gd name="T22" fmla="*/ 50 w 53"/>
                <a:gd name="T23" fmla="*/ 10 h 10"/>
                <a:gd name="T24" fmla="*/ 50 w 53"/>
                <a:gd name="T25" fmla="*/ 3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3" h="10">
                  <a:moveTo>
                    <a:pt x="50" y="3"/>
                  </a:moveTo>
                  <a:lnTo>
                    <a:pt x="32" y="3"/>
                  </a:lnTo>
                  <a:lnTo>
                    <a:pt x="25" y="0"/>
                  </a:lnTo>
                  <a:lnTo>
                    <a:pt x="11" y="0"/>
                  </a:lnTo>
                  <a:lnTo>
                    <a:pt x="4" y="3"/>
                  </a:lnTo>
                  <a:lnTo>
                    <a:pt x="0" y="7"/>
                  </a:lnTo>
                  <a:lnTo>
                    <a:pt x="0" y="10"/>
                  </a:lnTo>
                  <a:lnTo>
                    <a:pt x="7" y="10"/>
                  </a:lnTo>
                  <a:lnTo>
                    <a:pt x="11" y="7"/>
                  </a:lnTo>
                  <a:lnTo>
                    <a:pt x="18" y="10"/>
                  </a:lnTo>
                  <a:lnTo>
                    <a:pt x="53" y="10"/>
                  </a:lnTo>
                  <a:lnTo>
                    <a:pt x="50" y="10"/>
                  </a:lnTo>
                  <a:lnTo>
                    <a:pt x="5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3" name="Freeform 75"/>
            <p:cNvSpPr>
              <a:spLocks/>
            </p:cNvSpPr>
            <p:nvPr/>
          </p:nvSpPr>
          <p:spPr bwMode="auto">
            <a:xfrm>
              <a:off x="4861" y="1984"/>
              <a:ext cx="201" cy="78"/>
            </a:xfrm>
            <a:custGeom>
              <a:avLst/>
              <a:gdLst>
                <a:gd name="T0" fmla="*/ 201 w 201"/>
                <a:gd name="T1" fmla="*/ 71 h 78"/>
                <a:gd name="T2" fmla="*/ 201 w 201"/>
                <a:gd name="T3" fmla="*/ 68 h 78"/>
                <a:gd name="T4" fmla="*/ 191 w 201"/>
                <a:gd name="T5" fmla="*/ 64 h 78"/>
                <a:gd name="T6" fmla="*/ 180 w 201"/>
                <a:gd name="T7" fmla="*/ 57 h 78"/>
                <a:gd name="T8" fmla="*/ 166 w 201"/>
                <a:gd name="T9" fmla="*/ 50 h 78"/>
                <a:gd name="T10" fmla="*/ 155 w 201"/>
                <a:gd name="T11" fmla="*/ 46 h 78"/>
                <a:gd name="T12" fmla="*/ 145 w 201"/>
                <a:gd name="T13" fmla="*/ 39 h 78"/>
                <a:gd name="T14" fmla="*/ 130 w 201"/>
                <a:gd name="T15" fmla="*/ 32 h 78"/>
                <a:gd name="T16" fmla="*/ 116 w 201"/>
                <a:gd name="T17" fmla="*/ 29 h 78"/>
                <a:gd name="T18" fmla="*/ 106 w 201"/>
                <a:gd name="T19" fmla="*/ 25 h 78"/>
                <a:gd name="T20" fmla="*/ 92 w 201"/>
                <a:gd name="T21" fmla="*/ 18 h 78"/>
                <a:gd name="T22" fmla="*/ 81 w 201"/>
                <a:gd name="T23" fmla="*/ 15 h 78"/>
                <a:gd name="T24" fmla="*/ 67 w 201"/>
                <a:gd name="T25" fmla="*/ 11 h 78"/>
                <a:gd name="T26" fmla="*/ 53 w 201"/>
                <a:gd name="T27" fmla="*/ 7 h 78"/>
                <a:gd name="T28" fmla="*/ 42 w 201"/>
                <a:gd name="T29" fmla="*/ 4 h 78"/>
                <a:gd name="T30" fmla="*/ 28 w 201"/>
                <a:gd name="T31" fmla="*/ 4 h 78"/>
                <a:gd name="T32" fmla="*/ 14 w 201"/>
                <a:gd name="T33" fmla="*/ 0 h 78"/>
                <a:gd name="T34" fmla="*/ 0 w 201"/>
                <a:gd name="T35" fmla="*/ 0 h 78"/>
                <a:gd name="T36" fmla="*/ 0 w 201"/>
                <a:gd name="T37" fmla="*/ 7 h 78"/>
                <a:gd name="T38" fmla="*/ 28 w 201"/>
                <a:gd name="T39" fmla="*/ 7 h 78"/>
                <a:gd name="T40" fmla="*/ 42 w 201"/>
                <a:gd name="T41" fmla="*/ 11 h 78"/>
                <a:gd name="T42" fmla="*/ 53 w 201"/>
                <a:gd name="T43" fmla="*/ 15 h 78"/>
                <a:gd name="T44" fmla="*/ 67 w 201"/>
                <a:gd name="T45" fmla="*/ 18 h 78"/>
                <a:gd name="T46" fmla="*/ 77 w 201"/>
                <a:gd name="T47" fmla="*/ 22 h 78"/>
                <a:gd name="T48" fmla="*/ 92 w 201"/>
                <a:gd name="T49" fmla="*/ 25 h 78"/>
                <a:gd name="T50" fmla="*/ 106 w 201"/>
                <a:gd name="T51" fmla="*/ 29 h 78"/>
                <a:gd name="T52" fmla="*/ 116 w 201"/>
                <a:gd name="T53" fmla="*/ 36 h 78"/>
                <a:gd name="T54" fmla="*/ 127 w 201"/>
                <a:gd name="T55" fmla="*/ 43 h 78"/>
                <a:gd name="T56" fmla="*/ 141 w 201"/>
                <a:gd name="T57" fmla="*/ 46 h 78"/>
                <a:gd name="T58" fmla="*/ 152 w 201"/>
                <a:gd name="T59" fmla="*/ 53 h 78"/>
                <a:gd name="T60" fmla="*/ 162 w 201"/>
                <a:gd name="T61" fmla="*/ 57 h 78"/>
                <a:gd name="T62" fmla="*/ 176 w 201"/>
                <a:gd name="T63" fmla="*/ 64 h 78"/>
                <a:gd name="T64" fmla="*/ 187 w 201"/>
                <a:gd name="T65" fmla="*/ 71 h 78"/>
                <a:gd name="T66" fmla="*/ 198 w 201"/>
                <a:gd name="T67" fmla="*/ 78 h 78"/>
                <a:gd name="T68" fmla="*/ 198 w 201"/>
                <a:gd name="T69" fmla="*/ 75 h 78"/>
                <a:gd name="T70" fmla="*/ 201 w 201"/>
                <a:gd name="T71" fmla="*/ 71 h 78"/>
                <a:gd name="T72" fmla="*/ 201 w 201"/>
                <a:gd name="T73" fmla="*/ 68 h 78"/>
                <a:gd name="T74" fmla="*/ 201 w 201"/>
                <a:gd name="T75" fmla="*/ 71 h 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01" h="78">
                  <a:moveTo>
                    <a:pt x="201" y="71"/>
                  </a:moveTo>
                  <a:lnTo>
                    <a:pt x="201" y="68"/>
                  </a:lnTo>
                  <a:lnTo>
                    <a:pt x="191" y="64"/>
                  </a:lnTo>
                  <a:lnTo>
                    <a:pt x="180" y="57"/>
                  </a:lnTo>
                  <a:lnTo>
                    <a:pt x="166" y="50"/>
                  </a:lnTo>
                  <a:lnTo>
                    <a:pt x="155" y="46"/>
                  </a:lnTo>
                  <a:lnTo>
                    <a:pt x="145" y="39"/>
                  </a:lnTo>
                  <a:lnTo>
                    <a:pt x="130" y="32"/>
                  </a:lnTo>
                  <a:lnTo>
                    <a:pt x="116" y="29"/>
                  </a:lnTo>
                  <a:lnTo>
                    <a:pt x="106" y="25"/>
                  </a:lnTo>
                  <a:lnTo>
                    <a:pt x="92" y="18"/>
                  </a:lnTo>
                  <a:lnTo>
                    <a:pt x="81" y="15"/>
                  </a:lnTo>
                  <a:lnTo>
                    <a:pt x="67" y="11"/>
                  </a:lnTo>
                  <a:lnTo>
                    <a:pt x="53" y="7"/>
                  </a:lnTo>
                  <a:lnTo>
                    <a:pt x="42" y="4"/>
                  </a:lnTo>
                  <a:lnTo>
                    <a:pt x="28" y="4"/>
                  </a:lnTo>
                  <a:lnTo>
                    <a:pt x="14" y="0"/>
                  </a:lnTo>
                  <a:lnTo>
                    <a:pt x="0" y="0"/>
                  </a:lnTo>
                  <a:lnTo>
                    <a:pt x="0" y="7"/>
                  </a:lnTo>
                  <a:lnTo>
                    <a:pt x="28" y="7"/>
                  </a:lnTo>
                  <a:lnTo>
                    <a:pt x="42" y="11"/>
                  </a:lnTo>
                  <a:lnTo>
                    <a:pt x="53" y="15"/>
                  </a:lnTo>
                  <a:lnTo>
                    <a:pt x="67" y="18"/>
                  </a:lnTo>
                  <a:lnTo>
                    <a:pt x="77" y="22"/>
                  </a:lnTo>
                  <a:lnTo>
                    <a:pt x="92" y="25"/>
                  </a:lnTo>
                  <a:lnTo>
                    <a:pt x="106" y="29"/>
                  </a:lnTo>
                  <a:lnTo>
                    <a:pt x="116" y="36"/>
                  </a:lnTo>
                  <a:lnTo>
                    <a:pt x="127" y="43"/>
                  </a:lnTo>
                  <a:lnTo>
                    <a:pt x="141" y="46"/>
                  </a:lnTo>
                  <a:lnTo>
                    <a:pt x="152" y="53"/>
                  </a:lnTo>
                  <a:lnTo>
                    <a:pt x="162" y="57"/>
                  </a:lnTo>
                  <a:lnTo>
                    <a:pt x="176" y="64"/>
                  </a:lnTo>
                  <a:lnTo>
                    <a:pt x="187" y="71"/>
                  </a:lnTo>
                  <a:lnTo>
                    <a:pt x="198" y="78"/>
                  </a:lnTo>
                  <a:lnTo>
                    <a:pt x="198" y="75"/>
                  </a:lnTo>
                  <a:lnTo>
                    <a:pt x="201" y="71"/>
                  </a:lnTo>
                  <a:lnTo>
                    <a:pt x="201" y="68"/>
                  </a:lnTo>
                  <a:lnTo>
                    <a:pt x="201"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4" name="Freeform 76"/>
            <p:cNvSpPr>
              <a:spLocks/>
            </p:cNvSpPr>
            <p:nvPr/>
          </p:nvSpPr>
          <p:spPr bwMode="auto">
            <a:xfrm>
              <a:off x="5059" y="2055"/>
              <a:ext cx="99" cy="244"/>
            </a:xfrm>
            <a:custGeom>
              <a:avLst/>
              <a:gdLst>
                <a:gd name="T0" fmla="*/ 95 w 99"/>
                <a:gd name="T1" fmla="*/ 244 h 244"/>
                <a:gd name="T2" fmla="*/ 95 w 99"/>
                <a:gd name="T3" fmla="*/ 226 h 244"/>
                <a:gd name="T4" fmla="*/ 99 w 99"/>
                <a:gd name="T5" fmla="*/ 208 h 244"/>
                <a:gd name="T6" fmla="*/ 99 w 99"/>
                <a:gd name="T7" fmla="*/ 191 h 244"/>
                <a:gd name="T8" fmla="*/ 95 w 99"/>
                <a:gd name="T9" fmla="*/ 173 h 244"/>
                <a:gd name="T10" fmla="*/ 95 w 99"/>
                <a:gd name="T11" fmla="*/ 155 h 244"/>
                <a:gd name="T12" fmla="*/ 91 w 99"/>
                <a:gd name="T13" fmla="*/ 141 h 244"/>
                <a:gd name="T14" fmla="*/ 88 w 99"/>
                <a:gd name="T15" fmla="*/ 124 h 244"/>
                <a:gd name="T16" fmla="*/ 81 w 99"/>
                <a:gd name="T17" fmla="*/ 110 h 244"/>
                <a:gd name="T18" fmla="*/ 74 w 99"/>
                <a:gd name="T19" fmla="*/ 95 h 244"/>
                <a:gd name="T20" fmla="*/ 67 w 99"/>
                <a:gd name="T21" fmla="*/ 78 h 244"/>
                <a:gd name="T22" fmla="*/ 60 w 99"/>
                <a:gd name="T23" fmla="*/ 64 h 244"/>
                <a:gd name="T24" fmla="*/ 49 w 99"/>
                <a:gd name="T25" fmla="*/ 49 h 244"/>
                <a:gd name="T26" fmla="*/ 38 w 99"/>
                <a:gd name="T27" fmla="*/ 35 h 244"/>
                <a:gd name="T28" fmla="*/ 28 w 99"/>
                <a:gd name="T29" fmla="*/ 25 h 244"/>
                <a:gd name="T30" fmla="*/ 17 w 99"/>
                <a:gd name="T31" fmla="*/ 11 h 244"/>
                <a:gd name="T32" fmla="*/ 3 w 99"/>
                <a:gd name="T33" fmla="*/ 0 h 244"/>
                <a:gd name="T34" fmla="*/ 0 w 99"/>
                <a:gd name="T35" fmla="*/ 4 h 244"/>
                <a:gd name="T36" fmla="*/ 14 w 99"/>
                <a:gd name="T37" fmla="*/ 14 h 244"/>
                <a:gd name="T38" fmla="*/ 24 w 99"/>
                <a:gd name="T39" fmla="*/ 28 h 244"/>
                <a:gd name="T40" fmla="*/ 35 w 99"/>
                <a:gd name="T41" fmla="*/ 42 h 244"/>
                <a:gd name="T42" fmla="*/ 46 w 99"/>
                <a:gd name="T43" fmla="*/ 53 h 244"/>
                <a:gd name="T44" fmla="*/ 53 w 99"/>
                <a:gd name="T45" fmla="*/ 67 h 244"/>
                <a:gd name="T46" fmla="*/ 63 w 99"/>
                <a:gd name="T47" fmla="*/ 81 h 244"/>
                <a:gd name="T48" fmla="*/ 67 w 99"/>
                <a:gd name="T49" fmla="*/ 95 h 244"/>
                <a:gd name="T50" fmla="*/ 74 w 99"/>
                <a:gd name="T51" fmla="*/ 113 h 244"/>
                <a:gd name="T52" fmla="*/ 81 w 99"/>
                <a:gd name="T53" fmla="*/ 127 h 244"/>
                <a:gd name="T54" fmla="*/ 84 w 99"/>
                <a:gd name="T55" fmla="*/ 141 h 244"/>
                <a:gd name="T56" fmla="*/ 88 w 99"/>
                <a:gd name="T57" fmla="*/ 159 h 244"/>
                <a:gd name="T58" fmla="*/ 88 w 99"/>
                <a:gd name="T59" fmla="*/ 173 h 244"/>
                <a:gd name="T60" fmla="*/ 91 w 99"/>
                <a:gd name="T61" fmla="*/ 191 h 244"/>
                <a:gd name="T62" fmla="*/ 91 w 99"/>
                <a:gd name="T63" fmla="*/ 208 h 244"/>
                <a:gd name="T64" fmla="*/ 88 w 99"/>
                <a:gd name="T65" fmla="*/ 226 h 244"/>
                <a:gd name="T66" fmla="*/ 88 w 99"/>
                <a:gd name="T67" fmla="*/ 244 h 244"/>
                <a:gd name="T68" fmla="*/ 95 w 99"/>
                <a:gd name="T69" fmla="*/ 244 h 24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9" h="244">
                  <a:moveTo>
                    <a:pt x="95" y="244"/>
                  </a:moveTo>
                  <a:lnTo>
                    <a:pt x="95" y="226"/>
                  </a:lnTo>
                  <a:lnTo>
                    <a:pt x="99" y="208"/>
                  </a:lnTo>
                  <a:lnTo>
                    <a:pt x="99" y="191"/>
                  </a:lnTo>
                  <a:lnTo>
                    <a:pt x="95" y="173"/>
                  </a:lnTo>
                  <a:lnTo>
                    <a:pt x="95" y="155"/>
                  </a:lnTo>
                  <a:lnTo>
                    <a:pt x="91" y="141"/>
                  </a:lnTo>
                  <a:lnTo>
                    <a:pt x="88" y="124"/>
                  </a:lnTo>
                  <a:lnTo>
                    <a:pt x="81" y="110"/>
                  </a:lnTo>
                  <a:lnTo>
                    <a:pt x="74" y="95"/>
                  </a:lnTo>
                  <a:lnTo>
                    <a:pt x="67" y="78"/>
                  </a:lnTo>
                  <a:lnTo>
                    <a:pt x="60" y="64"/>
                  </a:lnTo>
                  <a:lnTo>
                    <a:pt x="49" y="49"/>
                  </a:lnTo>
                  <a:lnTo>
                    <a:pt x="38" y="35"/>
                  </a:lnTo>
                  <a:lnTo>
                    <a:pt x="28" y="25"/>
                  </a:lnTo>
                  <a:lnTo>
                    <a:pt x="17" y="11"/>
                  </a:lnTo>
                  <a:lnTo>
                    <a:pt x="3" y="0"/>
                  </a:lnTo>
                  <a:lnTo>
                    <a:pt x="0" y="4"/>
                  </a:lnTo>
                  <a:lnTo>
                    <a:pt x="14" y="14"/>
                  </a:lnTo>
                  <a:lnTo>
                    <a:pt x="24" y="28"/>
                  </a:lnTo>
                  <a:lnTo>
                    <a:pt x="35" y="42"/>
                  </a:lnTo>
                  <a:lnTo>
                    <a:pt x="46" y="53"/>
                  </a:lnTo>
                  <a:lnTo>
                    <a:pt x="53" y="67"/>
                  </a:lnTo>
                  <a:lnTo>
                    <a:pt x="63" y="81"/>
                  </a:lnTo>
                  <a:lnTo>
                    <a:pt x="67" y="95"/>
                  </a:lnTo>
                  <a:lnTo>
                    <a:pt x="74" y="113"/>
                  </a:lnTo>
                  <a:lnTo>
                    <a:pt x="81" y="127"/>
                  </a:lnTo>
                  <a:lnTo>
                    <a:pt x="84" y="141"/>
                  </a:lnTo>
                  <a:lnTo>
                    <a:pt x="88" y="159"/>
                  </a:lnTo>
                  <a:lnTo>
                    <a:pt x="88" y="173"/>
                  </a:lnTo>
                  <a:lnTo>
                    <a:pt x="91" y="191"/>
                  </a:lnTo>
                  <a:lnTo>
                    <a:pt x="91" y="208"/>
                  </a:lnTo>
                  <a:lnTo>
                    <a:pt x="88" y="226"/>
                  </a:lnTo>
                  <a:lnTo>
                    <a:pt x="88" y="244"/>
                  </a:lnTo>
                  <a:lnTo>
                    <a:pt x="95" y="2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5" name="Freeform 77"/>
            <p:cNvSpPr>
              <a:spLocks/>
            </p:cNvSpPr>
            <p:nvPr/>
          </p:nvSpPr>
          <p:spPr bwMode="auto">
            <a:xfrm>
              <a:off x="5080" y="2299"/>
              <a:ext cx="74" cy="173"/>
            </a:xfrm>
            <a:custGeom>
              <a:avLst/>
              <a:gdLst>
                <a:gd name="T0" fmla="*/ 7 w 74"/>
                <a:gd name="T1" fmla="*/ 173 h 173"/>
                <a:gd name="T2" fmla="*/ 17 w 74"/>
                <a:gd name="T3" fmla="*/ 152 h 173"/>
                <a:gd name="T4" fmla="*/ 28 w 74"/>
                <a:gd name="T5" fmla="*/ 130 h 173"/>
                <a:gd name="T6" fmla="*/ 39 w 74"/>
                <a:gd name="T7" fmla="*/ 109 h 173"/>
                <a:gd name="T8" fmla="*/ 46 w 74"/>
                <a:gd name="T9" fmla="*/ 88 h 173"/>
                <a:gd name="T10" fmla="*/ 53 w 74"/>
                <a:gd name="T11" fmla="*/ 67 h 173"/>
                <a:gd name="T12" fmla="*/ 63 w 74"/>
                <a:gd name="T13" fmla="*/ 46 h 173"/>
                <a:gd name="T14" fmla="*/ 67 w 74"/>
                <a:gd name="T15" fmla="*/ 24 h 173"/>
                <a:gd name="T16" fmla="*/ 74 w 74"/>
                <a:gd name="T17" fmla="*/ 0 h 173"/>
                <a:gd name="T18" fmla="*/ 67 w 74"/>
                <a:gd name="T19" fmla="*/ 0 h 173"/>
                <a:gd name="T20" fmla="*/ 60 w 74"/>
                <a:gd name="T21" fmla="*/ 24 h 173"/>
                <a:gd name="T22" fmla="*/ 53 w 74"/>
                <a:gd name="T23" fmla="*/ 46 h 173"/>
                <a:gd name="T24" fmla="*/ 46 w 74"/>
                <a:gd name="T25" fmla="*/ 63 h 173"/>
                <a:gd name="T26" fmla="*/ 39 w 74"/>
                <a:gd name="T27" fmla="*/ 85 h 173"/>
                <a:gd name="T28" fmla="*/ 32 w 74"/>
                <a:gd name="T29" fmla="*/ 106 h 173"/>
                <a:gd name="T30" fmla="*/ 21 w 74"/>
                <a:gd name="T31" fmla="*/ 127 h 173"/>
                <a:gd name="T32" fmla="*/ 10 w 74"/>
                <a:gd name="T33" fmla="*/ 148 h 173"/>
                <a:gd name="T34" fmla="*/ 0 w 74"/>
                <a:gd name="T35" fmla="*/ 169 h 173"/>
                <a:gd name="T36" fmla="*/ 0 w 74"/>
                <a:gd name="T37" fmla="*/ 166 h 173"/>
                <a:gd name="T38" fmla="*/ 7 w 74"/>
                <a:gd name="T39" fmla="*/ 173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4" h="173">
                  <a:moveTo>
                    <a:pt x="7" y="173"/>
                  </a:moveTo>
                  <a:lnTo>
                    <a:pt x="17" y="152"/>
                  </a:lnTo>
                  <a:lnTo>
                    <a:pt x="28" y="130"/>
                  </a:lnTo>
                  <a:lnTo>
                    <a:pt x="39" y="109"/>
                  </a:lnTo>
                  <a:lnTo>
                    <a:pt x="46" y="88"/>
                  </a:lnTo>
                  <a:lnTo>
                    <a:pt x="53" y="67"/>
                  </a:lnTo>
                  <a:lnTo>
                    <a:pt x="63" y="46"/>
                  </a:lnTo>
                  <a:lnTo>
                    <a:pt x="67" y="24"/>
                  </a:lnTo>
                  <a:lnTo>
                    <a:pt x="74" y="0"/>
                  </a:lnTo>
                  <a:lnTo>
                    <a:pt x="67" y="0"/>
                  </a:lnTo>
                  <a:lnTo>
                    <a:pt x="60" y="24"/>
                  </a:lnTo>
                  <a:lnTo>
                    <a:pt x="53" y="46"/>
                  </a:lnTo>
                  <a:lnTo>
                    <a:pt x="46" y="63"/>
                  </a:lnTo>
                  <a:lnTo>
                    <a:pt x="39" y="85"/>
                  </a:lnTo>
                  <a:lnTo>
                    <a:pt x="32" y="106"/>
                  </a:lnTo>
                  <a:lnTo>
                    <a:pt x="21" y="127"/>
                  </a:lnTo>
                  <a:lnTo>
                    <a:pt x="10" y="148"/>
                  </a:lnTo>
                  <a:lnTo>
                    <a:pt x="0" y="169"/>
                  </a:lnTo>
                  <a:lnTo>
                    <a:pt x="0" y="166"/>
                  </a:lnTo>
                  <a:lnTo>
                    <a:pt x="7"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6" name="Freeform 78"/>
            <p:cNvSpPr>
              <a:spLocks/>
            </p:cNvSpPr>
            <p:nvPr/>
          </p:nvSpPr>
          <p:spPr bwMode="auto">
            <a:xfrm>
              <a:off x="4984" y="2465"/>
              <a:ext cx="103" cy="113"/>
            </a:xfrm>
            <a:custGeom>
              <a:avLst/>
              <a:gdLst>
                <a:gd name="T0" fmla="*/ 0 w 103"/>
                <a:gd name="T1" fmla="*/ 106 h 113"/>
                <a:gd name="T2" fmla="*/ 7 w 103"/>
                <a:gd name="T3" fmla="*/ 106 h 113"/>
                <a:gd name="T4" fmla="*/ 103 w 103"/>
                <a:gd name="T5" fmla="*/ 7 h 113"/>
                <a:gd name="T6" fmla="*/ 96 w 103"/>
                <a:gd name="T7" fmla="*/ 0 h 113"/>
                <a:gd name="T8" fmla="*/ 0 w 103"/>
                <a:gd name="T9" fmla="*/ 102 h 113"/>
                <a:gd name="T10" fmla="*/ 7 w 103"/>
                <a:gd name="T11" fmla="*/ 102 h 113"/>
                <a:gd name="T12" fmla="*/ 0 w 103"/>
                <a:gd name="T13" fmla="*/ 106 h 113"/>
                <a:gd name="T14" fmla="*/ 4 w 103"/>
                <a:gd name="T15" fmla="*/ 113 h 113"/>
                <a:gd name="T16" fmla="*/ 7 w 103"/>
                <a:gd name="T17" fmla="*/ 106 h 113"/>
                <a:gd name="T18" fmla="*/ 0 w 103"/>
                <a:gd name="T19" fmla="*/ 106 h 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3" h="113">
                  <a:moveTo>
                    <a:pt x="0" y="106"/>
                  </a:moveTo>
                  <a:lnTo>
                    <a:pt x="7" y="106"/>
                  </a:lnTo>
                  <a:lnTo>
                    <a:pt x="103" y="7"/>
                  </a:lnTo>
                  <a:lnTo>
                    <a:pt x="96" y="0"/>
                  </a:lnTo>
                  <a:lnTo>
                    <a:pt x="0" y="102"/>
                  </a:lnTo>
                  <a:lnTo>
                    <a:pt x="7" y="102"/>
                  </a:lnTo>
                  <a:lnTo>
                    <a:pt x="0" y="106"/>
                  </a:lnTo>
                  <a:lnTo>
                    <a:pt x="4" y="113"/>
                  </a:lnTo>
                  <a:lnTo>
                    <a:pt x="7" y="10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7" name="Freeform 79"/>
            <p:cNvSpPr>
              <a:spLocks/>
            </p:cNvSpPr>
            <p:nvPr/>
          </p:nvSpPr>
          <p:spPr bwMode="auto">
            <a:xfrm>
              <a:off x="4963" y="2486"/>
              <a:ext cx="28" cy="85"/>
            </a:xfrm>
            <a:custGeom>
              <a:avLst/>
              <a:gdLst>
                <a:gd name="T0" fmla="*/ 4 w 28"/>
                <a:gd name="T1" fmla="*/ 0 h 85"/>
                <a:gd name="T2" fmla="*/ 0 w 28"/>
                <a:gd name="T3" fmla="*/ 3 h 85"/>
                <a:gd name="T4" fmla="*/ 0 w 28"/>
                <a:gd name="T5" fmla="*/ 14 h 85"/>
                <a:gd name="T6" fmla="*/ 4 w 28"/>
                <a:gd name="T7" fmla="*/ 25 h 85"/>
                <a:gd name="T8" fmla="*/ 4 w 28"/>
                <a:gd name="T9" fmla="*/ 35 h 85"/>
                <a:gd name="T10" fmla="*/ 7 w 28"/>
                <a:gd name="T11" fmla="*/ 46 h 85"/>
                <a:gd name="T12" fmla="*/ 11 w 28"/>
                <a:gd name="T13" fmla="*/ 53 h 85"/>
                <a:gd name="T14" fmla="*/ 14 w 28"/>
                <a:gd name="T15" fmla="*/ 63 h 85"/>
                <a:gd name="T16" fmla="*/ 18 w 28"/>
                <a:gd name="T17" fmla="*/ 74 h 85"/>
                <a:gd name="T18" fmla="*/ 21 w 28"/>
                <a:gd name="T19" fmla="*/ 85 h 85"/>
                <a:gd name="T20" fmla="*/ 28 w 28"/>
                <a:gd name="T21" fmla="*/ 81 h 85"/>
                <a:gd name="T22" fmla="*/ 25 w 28"/>
                <a:gd name="T23" fmla="*/ 71 h 85"/>
                <a:gd name="T24" fmla="*/ 21 w 28"/>
                <a:gd name="T25" fmla="*/ 63 h 85"/>
                <a:gd name="T26" fmla="*/ 18 w 28"/>
                <a:gd name="T27" fmla="*/ 53 h 85"/>
                <a:gd name="T28" fmla="*/ 14 w 28"/>
                <a:gd name="T29" fmla="*/ 42 h 85"/>
                <a:gd name="T30" fmla="*/ 11 w 28"/>
                <a:gd name="T31" fmla="*/ 32 h 85"/>
                <a:gd name="T32" fmla="*/ 11 w 28"/>
                <a:gd name="T33" fmla="*/ 25 h 85"/>
                <a:gd name="T34" fmla="*/ 7 w 28"/>
                <a:gd name="T35" fmla="*/ 14 h 85"/>
                <a:gd name="T36" fmla="*/ 7 w 28"/>
                <a:gd name="T37" fmla="*/ 3 h 85"/>
                <a:gd name="T38" fmla="*/ 4 w 28"/>
                <a:gd name="T39" fmla="*/ 7 h 85"/>
                <a:gd name="T40" fmla="*/ 4 w 28"/>
                <a:gd name="T41" fmla="*/ 0 h 85"/>
                <a:gd name="T42" fmla="*/ 0 w 28"/>
                <a:gd name="T43" fmla="*/ 0 h 85"/>
                <a:gd name="T44" fmla="*/ 0 w 28"/>
                <a:gd name="T45" fmla="*/ 3 h 85"/>
                <a:gd name="T46" fmla="*/ 4 w 28"/>
                <a:gd name="T47" fmla="*/ 0 h 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8" h="85">
                  <a:moveTo>
                    <a:pt x="4" y="0"/>
                  </a:moveTo>
                  <a:lnTo>
                    <a:pt x="0" y="3"/>
                  </a:lnTo>
                  <a:lnTo>
                    <a:pt x="0" y="14"/>
                  </a:lnTo>
                  <a:lnTo>
                    <a:pt x="4" y="25"/>
                  </a:lnTo>
                  <a:lnTo>
                    <a:pt x="4" y="35"/>
                  </a:lnTo>
                  <a:lnTo>
                    <a:pt x="7" y="46"/>
                  </a:lnTo>
                  <a:lnTo>
                    <a:pt x="11" y="53"/>
                  </a:lnTo>
                  <a:lnTo>
                    <a:pt x="14" y="63"/>
                  </a:lnTo>
                  <a:lnTo>
                    <a:pt x="18" y="74"/>
                  </a:lnTo>
                  <a:lnTo>
                    <a:pt x="21" y="85"/>
                  </a:lnTo>
                  <a:lnTo>
                    <a:pt x="28" y="81"/>
                  </a:lnTo>
                  <a:lnTo>
                    <a:pt x="25" y="71"/>
                  </a:lnTo>
                  <a:lnTo>
                    <a:pt x="21" y="63"/>
                  </a:lnTo>
                  <a:lnTo>
                    <a:pt x="18" y="53"/>
                  </a:lnTo>
                  <a:lnTo>
                    <a:pt x="14" y="42"/>
                  </a:lnTo>
                  <a:lnTo>
                    <a:pt x="11" y="32"/>
                  </a:lnTo>
                  <a:lnTo>
                    <a:pt x="11" y="25"/>
                  </a:lnTo>
                  <a:lnTo>
                    <a:pt x="7" y="14"/>
                  </a:lnTo>
                  <a:lnTo>
                    <a:pt x="7" y="3"/>
                  </a:lnTo>
                  <a:lnTo>
                    <a:pt x="4" y="7"/>
                  </a:lnTo>
                  <a:lnTo>
                    <a:pt x="4" y="0"/>
                  </a:lnTo>
                  <a:lnTo>
                    <a:pt x="0" y="0"/>
                  </a:lnTo>
                  <a:lnTo>
                    <a:pt x="0"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8" name="Freeform 80"/>
            <p:cNvSpPr>
              <a:spLocks/>
            </p:cNvSpPr>
            <p:nvPr/>
          </p:nvSpPr>
          <p:spPr bwMode="auto">
            <a:xfrm>
              <a:off x="4967" y="2391"/>
              <a:ext cx="95" cy="102"/>
            </a:xfrm>
            <a:custGeom>
              <a:avLst/>
              <a:gdLst>
                <a:gd name="T0" fmla="*/ 85 w 95"/>
                <a:gd name="T1" fmla="*/ 0 h 102"/>
                <a:gd name="T2" fmla="*/ 88 w 95"/>
                <a:gd name="T3" fmla="*/ 0 h 102"/>
                <a:gd name="T4" fmla="*/ 85 w 95"/>
                <a:gd name="T5" fmla="*/ 7 h 102"/>
                <a:gd name="T6" fmla="*/ 81 w 95"/>
                <a:gd name="T7" fmla="*/ 14 h 102"/>
                <a:gd name="T8" fmla="*/ 77 w 95"/>
                <a:gd name="T9" fmla="*/ 21 h 102"/>
                <a:gd name="T10" fmla="*/ 74 w 95"/>
                <a:gd name="T11" fmla="*/ 28 h 102"/>
                <a:gd name="T12" fmla="*/ 70 w 95"/>
                <a:gd name="T13" fmla="*/ 35 h 102"/>
                <a:gd name="T14" fmla="*/ 67 w 95"/>
                <a:gd name="T15" fmla="*/ 42 h 102"/>
                <a:gd name="T16" fmla="*/ 53 w 95"/>
                <a:gd name="T17" fmla="*/ 56 h 102"/>
                <a:gd name="T18" fmla="*/ 49 w 95"/>
                <a:gd name="T19" fmla="*/ 63 h 102"/>
                <a:gd name="T20" fmla="*/ 42 w 95"/>
                <a:gd name="T21" fmla="*/ 70 h 102"/>
                <a:gd name="T22" fmla="*/ 35 w 95"/>
                <a:gd name="T23" fmla="*/ 74 h 102"/>
                <a:gd name="T24" fmla="*/ 28 w 95"/>
                <a:gd name="T25" fmla="*/ 81 h 102"/>
                <a:gd name="T26" fmla="*/ 21 w 95"/>
                <a:gd name="T27" fmla="*/ 84 h 102"/>
                <a:gd name="T28" fmla="*/ 14 w 95"/>
                <a:gd name="T29" fmla="*/ 88 h 102"/>
                <a:gd name="T30" fmla="*/ 7 w 95"/>
                <a:gd name="T31" fmla="*/ 91 h 102"/>
                <a:gd name="T32" fmla="*/ 0 w 95"/>
                <a:gd name="T33" fmla="*/ 95 h 102"/>
                <a:gd name="T34" fmla="*/ 0 w 95"/>
                <a:gd name="T35" fmla="*/ 102 h 102"/>
                <a:gd name="T36" fmla="*/ 7 w 95"/>
                <a:gd name="T37" fmla="*/ 98 h 102"/>
                <a:gd name="T38" fmla="*/ 17 w 95"/>
                <a:gd name="T39" fmla="*/ 95 h 102"/>
                <a:gd name="T40" fmla="*/ 24 w 95"/>
                <a:gd name="T41" fmla="*/ 88 h 102"/>
                <a:gd name="T42" fmla="*/ 32 w 95"/>
                <a:gd name="T43" fmla="*/ 84 h 102"/>
                <a:gd name="T44" fmla="*/ 39 w 95"/>
                <a:gd name="T45" fmla="*/ 81 h 102"/>
                <a:gd name="T46" fmla="*/ 46 w 95"/>
                <a:gd name="T47" fmla="*/ 74 h 102"/>
                <a:gd name="T48" fmla="*/ 53 w 95"/>
                <a:gd name="T49" fmla="*/ 70 h 102"/>
                <a:gd name="T50" fmla="*/ 60 w 95"/>
                <a:gd name="T51" fmla="*/ 60 h 102"/>
                <a:gd name="T52" fmla="*/ 70 w 95"/>
                <a:gd name="T53" fmla="*/ 49 h 102"/>
                <a:gd name="T54" fmla="*/ 77 w 95"/>
                <a:gd name="T55" fmla="*/ 38 h 102"/>
                <a:gd name="T56" fmla="*/ 81 w 95"/>
                <a:gd name="T57" fmla="*/ 31 h 102"/>
                <a:gd name="T58" fmla="*/ 85 w 95"/>
                <a:gd name="T59" fmla="*/ 24 h 102"/>
                <a:gd name="T60" fmla="*/ 88 w 95"/>
                <a:gd name="T61" fmla="*/ 17 h 102"/>
                <a:gd name="T62" fmla="*/ 92 w 95"/>
                <a:gd name="T63" fmla="*/ 10 h 102"/>
                <a:gd name="T64" fmla="*/ 95 w 95"/>
                <a:gd name="T65" fmla="*/ 0 h 102"/>
                <a:gd name="T66" fmla="*/ 85 w 95"/>
                <a:gd name="T67" fmla="*/ 0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95" h="102">
                  <a:moveTo>
                    <a:pt x="85" y="0"/>
                  </a:moveTo>
                  <a:lnTo>
                    <a:pt x="88" y="0"/>
                  </a:lnTo>
                  <a:lnTo>
                    <a:pt x="85" y="7"/>
                  </a:lnTo>
                  <a:lnTo>
                    <a:pt x="81" y="14"/>
                  </a:lnTo>
                  <a:lnTo>
                    <a:pt x="77" y="21"/>
                  </a:lnTo>
                  <a:lnTo>
                    <a:pt x="74" y="28"/>
                  </a:lnTo>
                  <a:lnTo>
                    <a:pt x="70" y="35"/>
                  </a:lnTo>
                  <a:lnTo>
                    <a:pt x="67" y="42"/>
                  </a:lnTo>
                  <a:lnTo>
                    <a:pt x="53" y="56"/>
                  </a:lnTo>
                  <a:lnTo>
                    <a:pt x="49" y="63"/>
                  </a:lnTo>
                  <a:lnTo>
                    <a:pt x="42" y="70"/>
                  </a:lnTo>
                  <a:lnTo>
                    <a:pt x="35" y="74"/>
                  </a:lnTo>
                  <a:lnTo>
                    <a:pt x="28" y="81"/>
                  </a:lnTo>
                  <a:lnTo>
                    <a:pt x="21" y="84"/>
                  </a:lnTo>
                  <a:lnTo>
                    <a:pt x="14" y="88"/>
                  </a:lnTo>
                  <a:lnTo>
                    <a:pt x="7" y="91"/>
                  </a:lnTo>
                  <a:lnTo>
                    <a:pt x="0" y="95"/>
                  </a:lnTo>
                  <a:lnTo>
                    <a:pt x="0" y="102"/>
                  </a:lnTo>
                  <a:lnTo>
                    <a:pt x="7" y="98"/>
                  </a:lnTo>
                  <a:lnTo>
                    <a:pt x="17" y="95"/>
                  </a:lnTo>
                  <a:lnTo>
                    <a:pt x="24" y="88"/>
                  </a:lnTo>
                  <a:lnTo>
                    <a:pt x="32" y="84"/>
                  </a:lnTo>
                  <a:lnTo>
                    <a:pt x="39" y="81"/>
                  </a:lnTo>
                  <a:lnTo>
                    <a:pt x="46" y="74"/>
                  </a:lnTo>
                  <a:lnTo>
                    <a:pt x="53" y="70"/>
                  </a:lnTo>
                  <a:lnTo>
                    <a:pt x="60" y="60"/>
                  </a:lnTo>
                  <a:lnTo>
                    <a:pt x="70" y="49"/>
                  </a:lnTo>
                  <a:lnTo>
                    <a:pt x="77" y="38"/>
                  </a:lnTo>
                  <a:lnTo>
                    <a:pt x="81" y="31"/>
                  </a:lnTo>
                  <a:lnTo>
                    <a:pt x="85" y="24"/>
                  </a:lnTo>
                  <a:lnTo>
                    <a:pt x="88" y="17"/>
                  </a:lnTo>
                  <a:lnTo>
                    <a:pt x="92" y="10"/>
                  </a:lnTo>
                  <a:lnTo>
                    <a:pt x="95" y="0"/>
                  </a:lnTo>
                  <a:lnTo>
                    <a:pt x="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99" name="Freeform 81"/>
            <p:cNvSpPr>
              <a:spLocks/>
            </p:cNvSpPr>
            <p:nvPr/>
          </p:nvSpPr>
          <p:spPr bwMode="auto">
            <a:xfrm>
              <a:off x="5009" y="2292"/>
              <a:ext cx="53" cy="99"/>
            </a:xfrm>
            <a:custGeom>
              <a:avLst/>
              <a:gdLst>
                <a:gd name="T0" fmla="*/ 0 w 53"/>
                <a:gd name="T1" fmla="*/ 7 h 99"/>
                <a:gd name="T2" fmla="*/ 0 w 53"/>
                <a:gd name="T3" fmla="*/ 3 h 99"/>
                <a:gd name="T4" fmla="*/ 11 w 53"/>
                <a:gd name="T5" fmla="*/ 14 h 99"/>
                <a:gd name="T6" fmla="*/ 18 w 53"/>
                <a:gd name="T7" fmla="*/ 24 h 99"/>
                <a:gd name="T8" fmla="*/ 25 w 53"/>
                <a:gd name="T9" fmla="*/ 35 h 99"/>
                <a:gd name="T10" fmla="*/ 32 w 53"/>
                <a:gd name="T11" fmla="*/ 46 h 99"/>
                <a:gd name="T12" fmla="*/ 39 w 53"/>
                <a:gd name="T13" fmla="*/ 56 h 99"/>
                <a:gd name="T14" fmla="*/ 43 w 53"/>
                <a:gd name="T15" fmla="*/ 70 h 99"/>
                <a:gd name="T16" fmla="*/ 43 w 53"/>
                <a:gd name="T17" fmla="*/ 99 h 99"/>
                <a:gd name="T18" fmla="*/ 53 w 53"/>
                <a:gd name="T19" fmla="*/ 99 h 99"/>
                <a:gd name="T20" fmla="*/ 50 w 53"/>
                <a:gd name="T21" fmla="*/ 84 h 99"/>
                <a:gd name="T22" fmla="*/ 50 w 53"/>
                <a:gd name="T23" fmla="*/ 70 h 99"/>
                <a:gd name="T24" fmla="*/ 46 w 53"/>
                <a:gd name="T25" fmla="*/ 56 h 99"/>
                <a:gd name="T26" fmla="*/ 39 w 53"/>
                <a:gd name="T27" fmla="*/ 42 h 99"/>
                <a:gd name="T28" fmla="*/ 32 w 53"/>
                <a:gd name="T29" fmla="*/ 31 h 99"/>
                <a:gd name="T30" fmla="*/ 25 w 53"/>
                <a:gd name="T31" fmla="*/ 17 h 99"/>
                <a:gd name="T32" fmla="*/ 14 w 53"/>
                <a:gd name="T33" fmla="*/ 10 h 99"/>
                <a:gd name="T34" fmla="*/ 4 w 53"/>
                <a:gd name="T35" fmla="*/ 0 h 99"/>
                <a:gd name="T36" fmla="*/ 0 w 53"/>
                <a:gd name="T37" fmla="*/ 7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 h="99">
                  <a:moveTo>
                    <a:pt x="0" y="7"/>
                  </a:moveTo>
                  <a:lnTo>
                    <a:pt x="0" y="3"/>
                  </a:lnTo>
                  <a:lnTo>
                    <a:pt x="11" y="14"/>
                  </a:lnTo>
                  <a:lnTo>
                    <a:pt x="18" y="24"/>
                  </a:lnTo>
                  <a:lnTo>
                    <a:pt x="25" y="35"/>
                  </a:lnTo>
                  <a:lnTo>
                    <a:pt x="32" y="46"/>
                  </a:lnTo>
                  <a:lnTo>
                    <a:pt x="39" y="56"/>
                  </a:lnTo>
                  <a:lnTo>
                    <a:pt x="43" y="70"/>
                  </a:lnTo>
                  <a:lnTo>
                    <a:pt x="43" y="99"/>
                  </a:lnTo>
                  <a:lnTo>
                    <a:pt x="53" y="99"/>
                  </a:lnTo>
                  <a:lnTo>
                    <a:pt x="50" y="84"/>
                  </a:lnTo>
                  <a:lnTo>
                    <a:pt x="50" y="70"/>
                  </a:lnTo>
                  <a:lnTo>
                    <a:pt x="46" y="56"/>
                  </a:lnTo>
                  <a:lnTo>
                    <a:pt x="39" y="42"/>
                  </a:lnTo>
                  <a:lnTo>
                    <a:pt x="32" y="31"/>
                  </a:lnTo>
                  <a:lnTo>
                    <a:pt x="25" y="17"/>
                  </a:lnTo>
                  <a:lnTo>
                    <a:pt x="14" y="1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0" name="Freeform 82"/>
            <p:cNvSpPr>
              <a:spLocks/>
            </p:cNvSpPr>
            <p:nvPr/>
          </p:nvSpPr>
          <p:spPr bwMode="auto">
            <a:xfrm>
              <a:off x="4938" y="2288"/>
              <a:ext cx="75" cy="28"/>
            </a:xfrm>
            <a:custGeom>
              <a:avLst/>
              <a:gdLst>
                <a:gd name="T0" fmla="*/ 8 w 75"/>
                <a:gd name="T1" fmla="*/ 28 h 28"/>
                <a:gd name="T2" fmla="*/ 15 w 75"/>
                <a:gd name="T3" fmla="*/ 21 h 28"/>
                <a:gd name="T4" fmla="*/ 22 w 75"/>
                <a:gd name="T5" fmla="*/ 18 h 28"/>
                <a:gd name="T6" fmla="*/ 29 w 75"/>
                <a:gd name="T7" fmla="*/ 14 h 28"/>
                <a:gd name="T8" fmla="*/ 36 w 75"/>
                <a:gd name="T9" fmla="*/ 11 h 28"/>
                <a:gd name="T10" fmla="*/ 46 w 75"/>
                <a:gd name="T11" fmla="*/ 7 h 28"/>
                <a:gd name="T12" fmla="*/ 64 w 75"/>
                <a:gd name="T13" fmla="*/ 7 h 28"/>
                <a:gd name="T14" fmla="*/ 71 w 75"/>
                <a:gd name="T15" fmla="*/ 11 h 28"/>
                <a:gd name="T16" fmla="*/ 75 w 75"/>
                <a:gd name="T17" fmla="*/ 4 h 28"/>
                <a:gd name="T18" fmla="*/ 64 w 75"/>
                <a:gd name="T19" fmla="*/ 0 h 28"/>
                <a:gd name="T20" fmla="*/ 43 w 75"/>
                <a:gd name="T21" fmla="*/ 0 h 28"/>
                <a:gd name="T22" fmla="*/ 36 w 75"/>
                <a:gd name="T23" fmla="*/ 4 h 28"/>
                <a:gd name="T24" fmla="*/ 25 w 75"/>
                <a:gd name="T25" fmla="*/ 7 h 28"/>
                <a:gd name="T26" fmla="*/ 18 w 75"/>
                <a:gd name="T27" fmla="*/ 11 h 28"/>
                <a:gd name="T28" fmla="*/ 8 w 75"/>
                <a:gd name="T29" fmla="*/ 18 h 28"/>
                <a:gd name="T30" fmla="*/ 0 w 75"/>
                <a:gd name="T31" fmla="*/ 25 h 28"/>
                <a:gd name="T32" fmla="*/ 8 w 75"/>
                <a:gd name="T33" fmla="*/ 28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5" h="28">
                  <a:moveTo>
                    <a:pt x="8" y="28"/>
                  </a:moveTo>
                  <a:lnTo>
                    <a:pt x="15" y="21"/>
                  </a:lnTo>
                  <a:lnTo>
                    <a:pt x="22" y="18"/>
                  </a:lnTo>
                  <a:lnTo>
                    <a:pt x="29" y="14"/>
                  </a:lnTo>
                  <a:lnTo>
                    <a:pt x="36" y="11"/>
                  </a:lnTo>
                  <a:lnTo>
                    <a:pt x="46" y="7"/>
                  </a:lnTo>
                  <a:lnTo>
                    <a:pt x="64" y="7"/>
                  </a:lnTo>
                  <a:lnTo>
                    <a:pt x="71" y="11"/>
                  </a:lnTo>
                  <a:lnTo>
                    <a:pt x="75" y="4"/>
                  </a:lnTo>
                  <a:lnTo>
                    <a:pt x="64" y="0"/>
                  </a:lnTo>
                  <a:lnTo>
                    <a:pt x="43" y="0"/>
                  </a:lnTo>
                  <a:lnTo>
                    <a:pt x="36" y="4"/>
                  </a:lnTo>
                  <a:lnTo>
                    <a:pt x="25" y="7"/>
                  </a:lnTo>
                  <a:lnTo>
                    <a:pt x="18" y="11"/>
                  </a:lnTo>
                  <a:lnTo>
                    <a:pt x="8" y="18"/>
                  </a:lnTo>
                  <a:lnTo>
                    <a:pt x="0" y="25"/>
                  </a:lnTo>
                  <a:lnTo>
                    <a:pt x="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1" name="Freeform 83"/>
            <p:cNvSpPr>
              <a:spLocks/>
            </p:cNvSpPr>
            <p:nvPr/>
          </p:nvSpPr>
          <p:spPr bwMode="auto">
            <a:xfrm>
              <a:off x="4914" y="2313"/>
              <a:ext cx="32" cy="56"/>
            </a:xfrm>
            <a:custGeom>
              <a:avLst/>
              <a:gdLst>
                <a:gd name="T0" fmla="*/ 0 w 32"/>
                <a:gd name="T1" fmla="*/ 49 h 56"/>
                <a:gd name="T2" fmla="*/ 7 w 32"/>
                <a:gd name="T3" fmla="*/ 49 h 56"/>
                <a:gd name="T4" fmla="*/ 10 w 32"/>
                <a:gd name="T5" fmla="*/ 46 h 56"/>
                <a:gd name="T6" fmla="*/ 14 w 32"/>
                <a:gd name="T7" fmla="*/ 39 h 56"/>
                <a:gd name="T8" fmla="*/ 14 w 32"/>
                <a:gd name="T9" fmla="*/ 32 h 56"/>
                <a:gd name="T10" fmla="*/ 17 w 32"/>
                <a:gd name="T11" fmla="*/ 25 h 56"/>
                <a:gd name="T12" fmla="*/ 21 w 32"/>
                <a:gd name="T13" fmla="*/ 21 h 56"/>
                <a:gd name="T14" fmla="*/ 24 w 32"/>
                <a:gd name="T15" fmla="*/ 14 h 56"/>
                <a:gd name="T16" fmla="*/ 28 w 32"/>
                <a:gd name="T17" fmla="*/ 10 h 56"/>
                <a:gd name="T18" fmla="*/ 32 w 32"/>
                <a:gd name="T19" fmla="*/ 3 h 56"/>
                <a:gd name="T20" fmla="*/ 24 w 32"/>
                <a:gd name="T21" fmla="*/ 0 h 56"/>
                <a:gd name="T22" fmla="*/ 21 w 32"/>
                <a:gd name="T23" fmla="*/ 3 h 56"/>
                <a:gd name="T24" fmla="*/ 17 w 32"/>
                <a:gd name="T25" fmla="*/ 10 h 56"/>
                <a:gd name="T26" fmla="*/ 14 w 32"/>
                <a:gd name="T27" fmla="*/ 18 h 56"/>
                <a:gd name="T28" fmla="*/ 10 w 32"/>
                <a:gd name="T29" fmla="*/ 25 h 56"/>
                <a:gd name="T30" fmla="*/ 7 w 32"/>
                <a:gd name="T31" fmla="*/ 28 h 56"/>
                <a:gd name="T32" fmla="*/ 3 w 32"/>
                <a:gd name="T33" fmla="*/ 35 h 56"/>
                <a:gd name="T34" fmla="*/ 3 w 32"/>
                <a:gd name="T35" fmla="*/ 42 h 56"/>
                <a:gd name="T36" fmla="*/ 0 w 32"/>
                <a:gd name="T37" fmla="*/ 49 h 56"/>
                <a:gd name="T38" fmla="*/ 7 w 32"/>
                <a:gd name="T39" fmla="*/ 49 h 56"/>
                <a:gd name="T40" fmla="*/ 0 w 32"/>
                <a:gd name="T41" fmla="*/ 49 h 56"/>
                <a:gd name="T42" fmla="*/ 3 w 32"/>
                <a:gd name="T43" fmla="*/ 56 h 56"/>
                <a:gd name="T44" fmla="*/ 7 w 32"/>
                <a:gd name="T45" fmla="*/ 49 h 56"/>
                <a:gd name="T46" fmla="*/ 0 w 32"/>
                <a:gd name="T47" fmla="*/ 49 h 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 h="56">
                  <a:moveTo>
                    <a:pt x="0" y="49"/>
                  </a:moveTo>
                  <a:lnTo>
                    <a:pt x="7" y="49"/>
                  </a:lnTo>
                  <a:lnTo>
                    <a:pt x="10" y="46"/>
                  </a:lnTo>
                  <a:lnTo>
                    <a:pt x="14" y="39"/>
                  </a:lnTo>
                  <a:lnTo>
                    <a:pt x="14" y="32"/>
                  </a:lnTo>
                  <a:lnTo>
                    <a:pt x="17" y="25"/>
                  </a:lnTo>
                  <a:lnTo>
                    <a:pt x="21" y="21"/>
                  </a:lnTo>
                  <a:lnTo>
                    <a:pt x="24" y="14"/>
                  </a:lnTo>
                  <a:lnTo>
                    <a:pt x="28" y="10"/>
                  </a:lnTo>
                  <a:lnTo>
                    <a:pt x="32" y="3"/>
                  </a:lnTo>
                  <a:lnTo>
                    <a:pt x="24" y="0"/>
                  </a:lnTo>
                  <a:lnTo>
                    <a:pt x="21" y="3"/>
                  </a:lnTo>
                  <a:lnTo>
                    <a:pt x="17" y="10"/>
                  </a:lnTo>
                  <a:lnTo>
                    <a:pt x="14" y="18"/>
                  </a:lnTo>
                  <a:lnTo>
                    <a:pt x="10" y="25"/>
                  </a:lnTo>
                  <a:lnTo>
                    <a:pt x="7" y="28"/>
                  </a:lnTo>
                  <a:lnTo>
                    <a:pt x="3" y="35"/>
                  </a:lnTo>
                  <a:lnTo>
                    <a:pt x="3" y="42"/>
                  </a:lnTo>
                  <a:lnTo>
                    <a:pt x="0" y="49"/>
                  </a:lnTo>
                  <a:lnTo>
                    <a:pt x="7" y="49"/>
                  </a:lnTo>
                  <a:lnTo>
                    <a:pt x="0" y="49"/>
                  </a:lnTo>
                  <a:lnTo>
                    <a:pt x="3" y="56"/>
                  </a:lnTo>
                  <a:lnTo>
                    <a:pt x="7" y="49"/>
                  </a:lnTo>
                  <a:lnTo>
                    <a:pt x="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2" name="Freeform 84"/>
            <p:cNvSpPr>
              <a:spLocks/>
            </p:cNvSpPr>
            <p:nvPr/>
          </p:nvSpPr>
          <p:spPr bwMode="auto">
            <a:xfrm>
              <a:off x="4903" y="2299"/>
              <a:ext cx="18" cy="63"/>
            </a:xfrm>
            <a:custGeom>
              <a:avLst/>
              <a:gdLst>
                <a:gd name="T0" fmla="*/ 4 w 18"/>
                <a:gd name="T1" fmla="*/ 0 h 63"/>
                <a:gd name="T2" fmla="*/ 0 w 18"/>
                <a:gd name="T3" fmla="*/ 3 h 63"/>
                <a:gd name="T4" fmla="*/ 0 w 18"/>
                <a:gd name="T5" fmla="*/ 35 h 63"/>
                <a:gd name="T6" fmla="*/ 4 w 18"/>
                <a:gd name="T7" fmla="*/ 49 h 63"/>
                <a:gd name="T8" fmla="*/ 11 w 18"/>
                <a:gd name="T9" fmla="*/ 63 h 63"/>
                <a:gd name="T10" fmla="*/ 18 w 18"/>
                <a:gd name="T11" fmla="*/ 63 h 63"/>
                <a:gd name="T12" fmla="*/ 11 w 18"/>
                <a:gd name="T13" fmla="*/ 46 h 63"/>
                <a:gd name="T14" fmla="*/ 7 w 18"/>
                <a:gd name="T15" fmla="*/ 35 h 63"/>
                <a:gd name="T16" fmla="*/ 7 w 18"/>
                <a:gd name="T17" fmla="*/ 21 h 63"/>
                <a:gd name="T18" fmla="*/ 4 w 18"/>
                <a:gd name="T19" fmla="*/ 3 h 63"/>
                <a:gd name="T20" fmla="*/ 4 w 18"/>
                <a:gd name="T21" fmla="*/ 7 h 63"/>
                <a:gd name="T22" fmla="*/ 4 w 18"/>
                <a:gd name="T23" fmla="*/ 0 h 63"/>
                <a:gd name="T24" fmla="*/ 0 w 18"/>
                <a:gd name="T25" fmla="*/ 3 h 63"/>
                <a:gd name="T26" fmla="*/ 4 w 18"/>
                <a:gd name="T27" fmla="*/ 0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 h="63">
                  <a:moveTo>
                    <a:pt x="4" y="0"/>
                  </a:moveTo>
                  <a:lnTo>
                    <a:pt x="0" y="3"/>
                  </a:lnTo>
                  <a:lnTo>
                    <a:pt x="0" y="35"/>
                  </a:lnTo>
                  <a:lnTo>
                    <a:pt x="4" y="49"/>
                  </a:lnTo>
                  <a:lnTo>
                    <a:pt x="11" y="63"/>
                  </a:lnTo>
                  <a:lnTo>
                    <a:pt x="18" y="63"/>
                  </a:lnTo>
                  <a:lnTo>
                    <a:pt x="11" y="46"/>
                  </a:lnTo>
                  <a:lnTo>
                    <a:pt x="7" y="35"/>
                  </a:lnTo>
                  <a:lnTo>
                    <a:pt x="7" y="21"/>
                  </a:lnTo>
                  <a:lnTo>
                    <a:pt x="4" y="3"/>
                  </a:lnTo>
                  <a:lnTo>
                    <a:pt x="4" y="7"/>
                  </a:lnTo>
                  <a:lnTo>
                    <a:pt x="4" y="0"/>
                  </a:lnTo>
                  <a:lnTo>
                    <a:pt x="0"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3" name="Freeform 85"/>
            <p:cNvSpPr>
              <a:spLocks/>
            </p:cNvSpPr>
            <p:nvPr/>
          </p:nvSpPr>
          <p:spPr bwMode="auto">
            <a:xfrm>
              <a:off x="4907" y="2299"/>
              <a:ext cx="31" cy="10"/>
            </a:xfrm>
            <a:custGeom>
              <a:avLst/>
              <a:gdLst>
                <a:gd name="T0" fmla="*/ 24 w 31"/>
                <a:gd name="T1" fmla="*/ 0 h 10"/>
                <a:gd name="T2" fmla="*/ 21 w 31"/>
                <a:gd name="T3" fmla="*/ 3 h 10"/>
                <a:gd name="T4" fmla="*/ 7 w 31"/>
                <a:gd name="T5" fmla="*/ 3 h 10"/>
                <a:gd name="T6" fmla="*/ 0 w 31"/>
                <a:gd name="T7" fmla="*/ 0 h 10"/>
                <a:gd name="T8" fmla="*/ 0 w 31"/>
                <a:gd name="T9" fmla="*/ 7 h 10"/>
                <a:gd name="T10" fmla="*/ 3 w 31"/>
                <a:gd name="T11" fmla="*/ 7 h 10"/>
                <a:gd name="T12" fmla="*/ 10 w 31"/>
                <a:gd name="T13" fmla="*/ 10 h 10"/>
                <a:gd name="T14" fmla="*/ 24 w 31"/>
                <a:gd name="T15" fmla="*/ 10 h 10"/>
                <a:gd name="T16" fmla="*/ 28 w 31"/>
                <a:gd name="T17" fmla="*/ 7 h 10"/>
                <a:gd name="T18" fmla="*/ 31 w 31"/>
                <a:gd name="T19" fmla="*/ 0 h 10"/>
                <a:gd name="T20" fmla="*/ 24 w 31"/>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10">
                  <a:moveTo>
                    <a:pt x="24" y="0"/>
                  </a:moveTo>
                  <a:lnTo>
                    <a:pt x="21" y="3"/>
                  </a:lnTo>
                  <a:lnTo>
                    <a:pt x="7" y="3"/>
                  </a:lnTo>
                  <a:lnTo>
                    <a:pt x="0" y="0"/>
                  </a:lnTo>
                  <a:lnTo>
                    <a:pt x="0" y="7"/>
                  </a:lnTo>
                  <a:lnTo>
                    <a:pt x="3" y="7"/>
                  </a:lnTo>
                  <a:lnTo>
                    <a:pt x="10" y="10"/>
                  </a:lnTo>
                  <a:lnTo>
                    <a:pt x="24" y="10"/>
                  </a:lnTo>
                  <a:lnTo>
                    <a:pt x="28" y="7"/>
                  </a:lnTo>
                  <a:lnTo>
                    <a:pt x="31"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4" name="Freeform 86"/>
            <p:cNvSpPr>
              <a:spLocks/>
            </p:cNvSpPr>
            <p:nvPr/>
          </p:nvSpPr>
          <p:spPr bwMode="auto">
            <a:xfrm>
              <a:off x="4924" y="2285"/>
              <a:ext cx="14" cy="14"/>
            </a:xfrm>
            <a:custGeom>
              <a:avLst/>
              <a:gdLst>
                <a:gd name="T0" fmla="*/ 4 w 14"/>
                <a:gd name="T1" fmla="*/ 7 h 14"/>
                <a:gd name="T2" fmla="*/ 0 w 14"/>
                <a:gd name="T3" fmla="*/ 7 h 14"/>
                <a:gd name="T4" fmla="*/ 4 w 14"/>
                <a:gd name="T5" fmla="*/ 10 h 14"/>
                <a:gd name="T6" fmla="*/ 7 w 14"/>
                <a:gd name="T7" fmla="*/ 10 h 14"/>
                <a:gd name="T8" fmla="*/ 7 w 14"/>
                <a:gd name="T9" fmla="*/ 14 h 14"/>
                <a:gd name="T10" fmla="*/ 14 w 14"/>
                <a:gd name="T11" fmla="*/ 14 h 14"/>
                <a:gd name="T12" fmla="*/ 14 w 14"/>
                <a:gd name="T13" fmla="*/ 10 h 14"/>
                <a:gd name="T14" fmla="*/ 4 w 14"/>
                <a:gd name="T15" fmla="*/ 0 h 14"/>
                <a:gd name="T16" fmla="*/ 4 w 14"/>
                <a:gd name="T17" fmla="*/ 7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14">
                  <a:moveTo>
                    <a:pt x="4" y="7"/>
                  </a:moveTo>
                  <a:lnTo>
                    <a:pt x="0" y="7"/>
                  </a:lnTo>
                  <a:lnTo>
                    <a:pt x="4" y="10"/>
                  </a:lnTo>
                  <a:lnTo>
                    <a:pt x="7" y="10"/>
                  </a:lnTo>
                  <a:lnTo>
                    <a:pt x="7" y="14"/>
                  </a:lnTo>
                  <a:lnTo>
                    <a:pt x="14" y="14"/>
                  </a:lnTo>
                  <a:lnTo>
                    <a:pt x="14" y="10"/>
                  </a:lnTo>
                  <a:lnTo>
                    <a:pt x="4" y="0"/>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5" name="Freeform 87"/>
            <p:cNvSpPr>
              <a:spLocks/>
            </p:cNvSpPr>
            <p:nvPr/>
          </p:nvSpPr>
          <p:spPr bwMode="auto">
            <a:xfrm>
              <a:off x="4719" y="2108"/>
              <a:ext cx="209" cy="184"/>
            </a:xfrm>
            <a:custGeom>
              <a:avLst/>
              <a:gdLst>
                <a:gd name="T0" fmla="*/ 0 w 209"/>
                <a:gd name="T1" fmla="*/ 4 h 184"/>
                <a:gd name="T2" fmla="*/ 11 w 209"/>
                <a:gd name="T3" fmla="*/ 18 h 184"/>
                <a:gd name="T4" fmla="*/ 22 w 209"/>
                <a:gd name="T5" fmla="*/ 32 h 184"/>
                <a:gd name="T6" fmla="*/ 32 w 209"/>
                <a:gd name="T7" fmla="*/ 46 h 184"/>
                <a:gd name="T8" fmla="*/ 43 w 209"/>
                <a:gd name="T9" fmla="*/ 60 h 184"/>
                <a:gd name="T10" fmla="*/ 53 w 209"/>
                <a:gd name="T11" fmla="*/ 74 h 184"/>
                <a:gd name="T12" fmla="*/ 117 w 209"/>
                <a:gd name="T13" fmla="*/ 138 h 184"/>
                <a:gd name="T14" fmla="*/ 131 w 209"/>
                <a:gd name="T15" fmla="*/ 148 h 184"/>
                <a:gd name="T16" fmla="*/ 145 w 209"/>
                <a:gd name="T17" fmla="*/ 155 h 184"/>
                <a:gd name="T18" fmla="*/ 159 w 209"/>
                <a:gd name="T19" fmla="*/ 166 h 184"/>
                <a:gd name="T20" fmla="*/ 174 w 209"/>
                <a:gd name="T21" fmla="*/ 173 h 184"/>
                <a:gd name="T22" fmla="*/ 191 w 209"/>
                <a:gd name="T23" fmla="*/ 180 h 184"/>
                <a:gd name="T24" fmla="*/ 209 w 209"/>
                <a:gd name="T25" fmla="*/ 184 h 184"/>
                <a:gd name="T26" fmla="*/ 209 w 209"/>
                <a:gd name="T27" fmla="*/ 177 h 184"/>
                <a:gd name="T28" fmla="*/ 191 w 209"/>
                <a:gd name="T29" fmla="*/ 173 h 184"/>
                <a:gd name="T30" fmla="*/ 177 w 209"/>
                <a:gd name="T31" fmla="*/ 166 h 184"/>
                <a:gd name="T32" fmla="*/ 163 w 209"/>
                <a:gd name="T33" fmla="*/ 159 h 184"/>
                <a:gd name="T34" fmla="*/ 149 w 209"/>
                <a:gd name="T35" fmla="*/ 152 h 184"/>
                <a:gd name="T36" fmla="*/ 135 w 209"/>
                <a:gd name="T37" fmla="*/ 141 h 184"/>
                <a:gd name="T38" fmla="*/ 121 w 209"/>
                <a:gd name="T39" fmla="*/ 131 h 184"/>
                <a:gd name="T40" fmla="*/ 96 w 209"/>
                <a:gd name="T41" fmla="*/ 106 h 184"/>
                <a:gd name="T42" fmla="*/ 82 w 209"/>
                <a:gd name="T43" fmla="*/ 95 h 184"/>
                <a:gd name="T44" fmla="*/ 71 w 209"/>
                <a:gd name="T45" fmla="*/ 81 h 184"/>
                <a:gd name="T46" fmla="*/ 60 w 209"/>
                <a:gd name="T47" fmla="*/ 67 h 184"/>
                <a:gd name="T48" fmla="*/ 50 w 209"/>
                <a:gd name="T49" fmla="*/ 53 h 184"/>
                <a:gd name="T50" fmla="*/ 36 w 209"/>
                <a:gd name="T51" fmla="*/ 39 h 184"/>
                <a:gd name="T52" fmla="*/ 29 w 209"/>
                <a:gd name="T53" fmla="*/ 28 h 184"/>
                <a:gd name="T54" fmla="*/ 15 w 209"/>
                <a:gd name="T55" fmla="*/ 14 h 184"/>
                <a:gd name="T56" fmla="*/ 7 w 209"/>
                <a:gd name="T57" fmla="*/ 0 h 184"/>
                <a:gd name="T58" fmla="*/ 0 w 209"/>
                <a:gd name="T59" fmla="*/ 4 h 18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9" h="184">
                  <a:moveTo>
                    <a:pt x="0" y="4"/>
                  </a:moveTo>
                  <a:lnTo>
                    <a:pt x="11" y="18"/>
                  </a:lnTo>
                  <a:lnTo>
                    <a:pt x="22" y="32"/>
                  </a:lnTo>
                  <a:lnTo>
                    <a:pt x="32" y="46"/>
                  </a:lnTo>
                  <a:lnTo>
                    <a:pt x="43" y="60"/>
                  </a:lnTo>
                  <a:lnTo>
                    <a:pt x="53" y="74"/>
                  </a:lnTo>
                  <a:lnTo>
                    <a:pt x="117" y="138"/>
                  </a:lnTo>
                  <a:lnTo>
                    <a:pt x="131" y="148"/>
                  </a:lnTo>
                  <a:lnTo>
                    <a:pt x="145" y="155"/>
                  </a:lnTo>
                  <a:lnTo>
                    <a:pt x="159" y="166"/>
                  </a:lnTo>
                  <a:lnTo>
                    <a:pt x="174" y="173"/>
                  </a:lnTo>
                  <a:lnTo>
                    <a:pt x="191" y="180"/>
                  </a:lnTo>
                  <a:lnTo>
                    <a:pt x="209" y="184"/>
                  </a:lnTo>
                  <a:lnTo>
                    <a:pt x="209" y="177"/>
                  </a:lnTo>
                  <a:lnTo>
                    <a:pt x="191" y="173"/>
                  </a:lnTo>
                  <a:lnTo>
                    <a:pt x="177" y="166"/>
                  </a:lnTo>
                  <a:lnTo>
                    <a:pt x="163" y="159"/>
                  </a:lnTo>
                  <a:lnTo>
                    <a:pt x="149" y="152"/>
                  </a:lnTo>
                  <a:lnTo>
                    <a:pt x="135" y="141"/>
                  </a:lnTo>
                  <a:lnTo>
                    <a:pt x="121" y="131"/>
                  </a:lnTo>
                  <a:lnTo>
                    <a:pt x="96" y="106"/>
                  </a:lnTo>
                  <a:lnTo>
                    <a:pt x="82" y="95"/>
                  </a:lnTo>
                  <a:lnTo>
                    <a:pt x="71" y="81"/>
                  </a:lnTo>
                  <a:lnTo>
                    <a:pt x="60" y="67"/>
                  </a:lnTo>
                  <a:lnTo>
                    <a:pt x="50" y="53"/>
                  </a:lnTo>
                  <a:lnTo>
                    <a:pt x="36" y="39"/>
                  </a:lnTo>
                  <a:lnTo>
                    <a:pt x="29" y="28"/>
                  </a:lnTo>
                  <a:lnTo>
                    <a:pt x="15" y="14"/>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6" name="Freeform 88"/>
            <p:cNvSpPr>
              <a:spLocks/>
            </p:cNvSpPr>
            <p:nvPr/>
          </p:nvSpPr>
          <p:spPr bwMode="auto">
            <a:xfrm>
              <a:off x="4691" y="2030"/>
              <a:ext cx="35" cy="82"/>
            </a:xfrm>
            <a:custGeom>
              <a:avLst/>
              <a:gdLst>
                <a:gd name="T0" fmla="*/ 4 w 35"/>
                <a:gd name="T1" fmla="*/ 7 h 82"/>
                <a:gd name="T2" fmla="*/ 0 w 35"/>
                <a:gd name="T3" fmla="*/ 4 h 82"/>
                <a:gd name="T4" fmla="*/ 0 w 35"/>
                <a:gd name="T5" fmla="*/ 14 h 82"/>
                <a:gd name="T6" fmla="*/ 4 w 35"/>
                <a:gd name="T7" fmla="*/ 25 h 82"/>
                <a:gd name="T8" fmla="*/ 7 w 35"/>
                <a:gd name="T9" fmla="*/ 36 h 82"/>
                <a:gd name="T10" fmla="*/ 11 w 35"/>
                <a:gd name="T11" fmla="*/ 43 h 82"/>
                <a:gd name="T12" fmla="*/ 14 w 35"/>
                <a:gd name="T13" fmla="*/ 53 h 82"/>
                <a:gd name="T14" fmla="*/ 21 w 35"/>
                <a:gd name="T15" fmla="*/ 60 h 82"/>
                <a:gd name="T16" fmla="*/ 25 w 35"/>
                <a:gd name="T17" fmla="*/ 71 h 82"/>
                <a:gd name="T18" fmla="*/ 28 w 35"/>
                <a:gd name="T19" fmla="*/ 82 h 82"/>
                <a:gd name="T20" fmla="*/ 35 w 35"/>
                <a:gd name="T21" fmla="*/ 78 h 82"/>
                <a:gd name="T22" fmla="*/ 32 w 35"/>
                <a:gd name="T23" fmla="*/ 71 h 82"/>
                <a:gd name="T24" fmla="*/ 25 w 35"/>
                <a:gd name="T25" fmla="*/ 60 h 82"/>
                <a:gd name="T26" fmla="*/ 21 w 35"/>
                <a:gd name="T27" fmla="*/ 50 h 82"/>
                <a:gd name="T28" fmla="*/ 18 w 35"/>
                <a:gd name="T29" fmla="*/ 43 h 82"/>
                <a:gd name="T30" fmla="*/ 14 w 35"/>
                <a:gd name="T31" fmla="*/ 32 h 82"/>
                <a:gd name="T32" fmla="*/ 11 w 35"/>
                <a:gd name="T33" fmla="*/ 22 h 82"/>
                <a:gd name="T34" fmla="*/ 7 w 35"/>
                <a:gd name="T35" fmla="*/ 14 h 82"/>
                <a:gd name="T36" fmla="*/ 7 w 35"/>
                <a:gd name="T37" fmla="*/ 4 h 82"/>
                <a:gd name="T38" fmla="*/ 4 w 35"/>
                <a:gd name="T39" fmla="*/ 0 h 82"/>
                <a:gd name="T40" fmla="*/ 7 w 35"/>
                <a:gd name="T41" fmla="*/ 4 h 82"/>
                <a:gd name="T42" fmla="*/ 7 w 35"/>
                <a:gd name="T43" fmla="*/ 0 h 82"/>
                <a:gd name="T44" fmla="*/ 4 w 35"/>
                <a:gd name="T45" fmla="*/ 0 h 82"/>
                <a:gd name="T46" fmla="*/ 4 w 35"/>
                <a:gd name="T47" fmla="*/ 7 h 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5" h="82">
                  <a:moveTo>
                    <a:pt x="4" y="7"/>
                  </a:moveTo>
                  <a:lnTo>
                    <a:pt x="0" y="4"/>
                  </a:lnTo>
                  <a:lnTo>
                    <a:pt x="0" y="14"/>
                  </a:lnTo>
                  <a:lnTo>
                    <a:pt x="4" y="25"/>
                  </a:lnTo>
                  <a:lnTo>
                    <a:pt x="7" y="36"/>
                  </a:lnTo>
                  <a:lnTo>
                    <a:pt x="11" y="43"/>
                  </a:lnTo>
                  <a:lnTo>
                    <a:pt x="14" y="53"/>
                  </a:lnTo>
                  <a:lnTo>
                    <a:pt x="21" y="60"/>
                  </a:lnTo>
                  <a:lnTo>
                    <a:pt x="25" y="71"/>
                  </a:lnTo>
                  <a:lnTo>
                    <a:pt x="28" y="82"/>
                  </a:lnTo>
                  <a:lnTo>
                    <a:pt x="35" y="78"/>
                  </a:lnTo>
                  <a:lnTo>
                    <a:pt x="32" y="71"/>
                  </a:lnTo>
                  <a:lnTo>
                    <a:pt x="25" y="60"/>
                  </a:lnTo>
                  <a:lnTo>
                    <a:pt x="21" y="50"/>
                  </a:lnTo>
                  <a:lnTo>
                    <a:pt x="18" y="43"/>
                  </a:lnTo>
                  <a:lnTo>
                    <a:pt x="14" y="32"/>
                  </a:lnTo>
                  <a:lnTo>
                    <a:pt x="11" y="22"/>
                  </a:lnTo>
                  <a:lnTo>
                    <a:pt x="7" y="14"/>
                  </a:lnTo>
                  <a:lnTo>
                    <a:pt x="7" y="4"/>
                  </a:lnTo>
                  <a:lnTo>
                    <a:pt x="4" y="0"/>
                  </a:lnTo>
                  <a:lnTo>
                    <a:pt x="7" y="4"/>
                  </a:lnTo>
                  <a:lnTo>
                    <a:pt x="7" y="0"/>
                  </a:lnTo>
                  <a:lnTo>
                    <a:pt x="4" y="0"/>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7" name="Freeform 89"/>
            <p:cNvSpPr>
              <a:spLocks/>
            </p:cNvSpPr>
            <p:nvPr/>
          </p:nvSpPr>
          <p:spPr bwMode="auto">
            <a:xfrm>
              <a:off x="4681" y="2027"/>
              <a:ext cx="14" cy="10"/>
            </a:xfrm>
            <a:custGeom>
              <a:avLst/>
              <a:gdLst>
                <a:gd name="T0" fmla="*/ 7 w 14"/>
                <a:gd name="T1" fmla="*/ 7 h 10"/>
                <a:gd name="T2" fmla="*/ 10 w 14"/>
                <a:gd name="T3" fmla="*/ 10 h 10"/>
                <a:gd name="T4" fmla="*/ 14 w 14"/>
                <a:gd name="T5" fmla="*/ 10 h 10"/>
                <a:gd name="T6" fmla="*/ 14 w 14"/>
                <a:gd name="T7" fmla="*/ 3 h 10"/>
                <a:gd name="T8" fmla="*/ 10 w 14"/>
                <a:gd name="T9" fmla="*/ 3 h 10"/>
                <a:gd name="T10" fmla="*/ 7 w 14"/>
                <a:gd name="T11" fmla="*/ 0 h 10"/>
                <a:gd name="T12" fmla="*/ 0 w 14"/>
                <a:gd name="T13" fmla="*/ 3 h 10"/>
                <a:gd name="T14" fmla="*/ 7 w 14"/>
                <a:gd name="T15" fmla="*/ 7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 h="10">
                  <a:moveTo>
                    <a:pt x="7" y="7"/>
                  </a:moveTo>
                  <a:lnTo>
                    <a:pt x="10" y="10"/>
                  </a:lnTo>
                  <a:lnTo>
                    <a:pt x="14" y="10"/>
                  </a:lnTo>
                  <a:lnTo>
                    <a:pt x="14" y="3"/>
                  </a:lnTo>
                  <a:lnTo>
                    <a:pt x="10" y="3"/>
                  </a:lnTo>
                  <a:lnTo>
                    <a:pt x="7" y="0"/>
                  </a:lnTo>
                  <a:lnTo>
                    <a:pt x="0" y="3"/>
                  </a:lnTo>
                  <a:lnTo>
                    <a:pt x="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8" name="Freeform 90"/>
            <p:cNvSpPr>
              <a:spLocks/>
            </p:cNvSpPr>
            <p:nvPr/>
          </p:nvSpPr>
          <p:spPr bwMode="auto">
            <a:xfrm>
              <a:off x="4681" y="2030"/>
              <a:ext cx="17" cy="60"/>
            </a:xfrm>
            <a:custGeom>
              <a:avLst/>
              <a:gdLst>
                <a:gd name="T0" fmla="*/ 14 w 17"/>
                <a:gd name="T1" fmla="*/ 60 h 60"/>
                <a:gd name="T2" fmla="*/ 14 w 17"/>
                <a:gd name="T3" fmla="*/ 57 h 60"/>
                <a:gd name="T4" fmla="*/ 10 w 17"/>
                <a:gd name="T5" fmla="*/ 46 h 60"/>
                <a:gd name="T6" fmla="*/ 7 w 17"/>
                <a:gd name="T7" fmla="*/ 32 h 60"/>
                <a:gd name="T8" fmla="*/ 7 w 17"/>
                <a:gd name="T9" fmla="*/ 4 h 60"/>
                <a:gd name="T10" fmla="*/ 0 w 17"/>
                <a:gd name="T11" fmla="*/ 0 h 60"/>
                <a:gd name="T12" fmla="*/ 0 w 17"/>
                <a:gd name="T13" fmla="*/ 32 h 60"/>
                <a:gd name="T14" fmla="*/ 3 w 17"/>
                <a:gd name="T15" fmla="*/ 46 h 60"/>
                <a:gd name="T16" fmla="*/ 10 w 17"/>
                <a:gd name="T17" fmla="*/ 60 h 60"/>
                <a:gd name="T18" fmla="*/ 10 w 17"/>
                <a:gd name="T19" fmla="*/ 57 h 60"/>
                <a:gd name="T20" fmla="*/ 14 w 17"/>
                <a:gd name="T21" fmla="*/ 60 h 60"/>
                <a:gd name="T22" fmla="*/ 17 w 17"/>
                <a:gd name="T23" fmla="*/ 60 h 60"/>
                <a:gd name="T24" fmla="*/ 14 w 17"/>
                <a:gd name="T25" fmla="*/ 57 h 60"/>
                <a:gd name="T26" fmla="*/ 14 w 17"/>
                <a:gd name="T27" fmla="*/ 60 h 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60">
                  <a:moveTo>
                    <a:pt x="14" y="60"/>
                  </a:moveTo>
                  <a:lnTo>
                    <a:pt x="14" y="57"/>
                  </a:lnTo>
                  <a:lnTo>
                    <a:pt x="10" y="46"/>
                  </a:lnTo>
                  <a:lnTo>
                    <a:pt x="7" y="32"/>
                  </a:lnTo>
                  <a:lnTo>
                    <a:pt x="7" y="4"/>
                  </a:lnTo>
                  <a:lnTo>
                    <a:pt x="0" y="0"/>
                  </a:lnTo>
                  <a:lnTo>
                    <a:pt x="0" y="32"/>
                  </a:lnTo>
                  <a:lnTo>
                    <a:pt x="3" y="46"/>
                  </a:lnTo>
                  <a:lnTo>
                    <a:pt x="10" y="60"/>
                  </a:lnTo>
                  <a:lnTo>
                    <a:pt x="10" y="57"/>
                  </a:lnTo>
                  <a:lnTo>
                    <a:pt x="14" y="60"/>
                  </a:lnTo>
                  <a:lnTo>
                    <a:pt x="17" y="60"/>
                  </a:lnTo>
                  <a:lnTo>
                    <a:pt x="14" y="57"/>
                  </a:lnTo>
                  <a:lnTo>
                    <a:pt x="14"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09" name="Freeform 91"/>
            <p:cNvSpPr>
              <a:spLocks/>
            </p:cNvSpPr>
            <p:nvPr/>
          </p:nvSpPr>
          <p:spPr bwMode="auto">
            <a:xfrm>
              <a:off x="4638" y="2087"/>
              <a:ext cx="57" cy="39"/>
            </a:xfrm>
            <a:custGeom>
              <a:avLst/>
              <a:gdLst>
                <a:gd name="T0" fmla="*/ 4 w 57"/>
                <a:gd name="T1" fmla="*/ 28 h 39"/>
                <a:gd name="T2" fmla="*/ 0 w 57"/>
                <a:gd name="T3" fmla="*/ 28 h 39"/>
                <a:gd name="T4" fmla="*/ 11 w 57"/>
                <a:gd name="T5" fmla="*/ 35 h 39"/>
                <a:gd name="T6" fmla="*/ 21 w 57"/>
                <a:gd name="T7" fmla="*/ 39 h 39"/>
                <a:gd name="T8" fmla="*/ 28 w 57"/>
                <a:gd name="T9" fmla="*/ 35 h 39"/>
                <a:gd name="T10" fmla="*/ 53 w 57"/>
                <a:gd name="T11" fmla="*/ 10 h 39"/>
                <a:gd name="T12" fmla="*/ 57 w 57"/>
                <a:gd name="T13" fmla="*/ 3 h 39"/>
                <a:gd name="T14" fmla="*/ 53 w 57"/>
                <a:gd name="T15" fmla="*/ 0 h 39"/>
                <a:gd name="T16" fmla="*/ 46 w 57"/>
                <a:gd name="T17" fmla="*/ 3 h 39"/>
                <a:gd name="T18" fmla="*/ 39 w 57"/>
                <a:gd name="T19" fmla="*/ 14 h 39"/>
                <a:gd name="T20" fmla="*/ 35 w 57"/>
                <a:gd name="T21" fmla="*/ 21 h 39"/>
                <a:gd name="T22" fmla="*/ 32 w 57"/>
                <a:gd name="T23" fmla="*/ 25 h 39"/>
                <a:gd name="T24" fmla="*/ 25 w 57"/>
                <a:gd name="T25" fmla="*/ 28 h 39"/>
                <a:gd name="T26" fmla="*/ 14 w 57"/>
                <a:gd name="T27" fmla="*/ 28 h 39"/>
                <a:gd name="T28" fmla="*/ 7 w 57"/>
                <a:gd name="T29" fmla="*/ 25 h 39"/>
                <a:gd name="T30" fmla="*/ 4 w 57"/>
                <a:gd name="T31" fmla="*/ 21 h 39"/>
                <a:gd name="T32" fmla="*/ 7 w 57"/>
                <a:gd name="T33" fmla="*/ 25 h 39"/>
                <a:gd name="T34" fmla="*/ 4 w 57"/>
                <a:gd name="T35" fmla="*/ 21 h 39"/>
                <a:gd name="T36" fmla="*/ 4 w 57"/>
                <a:gd name="T37" fmla="*/ 28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7" h="39">
                  <a:moveTo>
                    <a:pt x="4" y="28"/>
                  </a:moveTo>
                  <a:lnTo>
                    <a:pt x="0" y="28"/>
                  </a:lnTo>
                  <a:lnTo>
                    <a:pt x="11" y="35"/>
                  </a:lnTo>
                  <a:lnTo>
                    <a:pt x="21" y="39"/>
                  </a:lnTo>
                  <a:lnTo>
                    <a:pt x="28" y="35"/>
                  </a:lnTo>
                  <a:lnTo>
                    <a:pt x="53" y="10"/>
                  </a:lnTo>
                  <a:lnTo>
                    <a:pt x="57" y="3"/>
                  </a:lnTo>
                  <a:lnTo>
                    <a:pt x="53" y="0"/>
                  </a:lnTo>
                  <a:lnTo>
                    <a:pt x="46" y="3"/>
                  </a:lnTo>
                  <a:lnTo>
                    <a:pt x="39" y="14"/>
                  </a:lnTo>
                  <a:lnTo>
                    <a:pt x="35" y="21"/>
                  </a:lnTo>
                  <a:lnTo>
                    <a:pt x="32" y="25"/>
                  </a:lnTo>
                  <a:lnTo>
                    <a:pt x="25" y="28"/>
                  </a:lnTo>
                  <a:lnTo>
                    <a:pt x="14" y="28"/>
                  </a:lnTo>
                  <a:lnTo>
                    <a:pt x="7" y="25"/>
                  </a:lnTo>
                  <a:lnTo>
                    <a:pt x="4" y="21"/>
                  </a:lnTo>
                  <a:lnTo>
                    <a:pt x="7" y="25"/>
                  </a:lnTo>
                  <a:lnTo>
                    <a:pt x="4" y="21"/>
                  </a:lnTo>
                  <a:lnTo>
                    <a:pt x="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0" name="Freeform 92"/>
            <p:cNvSpPr>
              <a:spLocks/>
            </p:cNvSpPr>
            <p:nvPr/>
          </p:nvSpPr>
          <p:spPr bwMode="auto">
            <a:xfrm>
              <a:off x="4610" y="2108"/>
              <a:ext cx="32" cy="28"/>
            </a:xfrm>
            <a:custGeom>
              <a:avLst/>
              <a:gdLst>
                <a:gd name="T0" fmla="*/ 7 w 32"/>
                <a:gd name="T1" fmla="*/ 28 h 28"/>
                <a:gd name="T2" fmla="*/ 7 w 32"/>
                <a:gd name="T3" fmla="*/ 25 h 28"/>
                <a:gd name="T4" fmla="*/ 18 w 32"/>
                <a:gd name="T5" fmla="*/ 14 h 28"/>
                <a:gd name="T6" fmla="*/ 21 w 32"/>
                <a:gd name="T7" fmla="*/ 14 h 28"/>
                <a:gd name="T8" fmla="*/ 25 w 32"/>
                <a:gd name="T9" fmla="*/ 11 h 28"/>
                <a:gd name="T10" fmla="*/ 28 w 32"/>
                <a:gd name="T11" fmla="*/ 11 h 28"/>
                <a:gd name="T12" fmla="*/ 32 w 32"/>
                <a:gd name="T13" fmla="*/ 7 h 28"/>
                <a:gd name="T14" fmla="*/ 32 w 32"/>
                <a:gd name="T15" fmla="*/ 0 h 28"/>
                <a:gd name="T16" fmla="*/ 25 w 32"/>
                <a:gd name="T17" fmla="*/ 4 h 28"/>
                <a:gd name="T18" fmla="*/ 21 w 32"/>
                <a:gd name="T19" fmla="*/ 4 h 28"/>
                <a:gd name="T20" fmla="*/ 14 w 32"/>
                <a:gd name="T21" fmla="*/ 11 h 28"/>
                <a:gd name="T22" fmla="*/ 10 w 32"/>
                <a:gd name="T23" fmla="*/ 11 h 28"/>
                <a:gd name="T24" fmla="*/ 7 w 32"/>
                <a:gd name="T25" fmla="*/ 18 h 28"/>
                <a:gd name="T26" fmla="*/ 0 w 32"/>
                <a:gd name="T27" fmla="*/ 25 h 28"/>
                <a:gd name="T28" fmla="*/ 7 w 32"/>
                <a:gd name="T29" fmla="*/ 28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 h="28">
                  <a:moveTo>
                    <a:pt x="7" y="28"/>
                  </a:moveTo>
                  <a:lnTo>
                    <a:pt x="7" y="25"/>
                  </a:lnTo>
                  <a:lnTo>
                    <a:pt x="18" y="14"/>
                  </a:lnTo>
                  <a:lnTo>
                    <a:pt x="21" y="14"/>
                  </a:lnTo>
                  <a:lnTo>
                    <a:pt x="25" y="11"/>
                  </a:lnTo>
                  <a:lnTo>
                    <a:pt x="28" y="11"/>
                  </a:lnTo>
                  <a:lnTo>
                    <a:pt x="32" y="7"/>
                  </a:lnTo>
                  <a:lnTo>
                    <a:pt x="32" y="0"/>
                  </a:lnTo>
                  <a:lnTo>
                    <a:pt x="25" y="4"/>
                  </a:lnTo>
                  <a:lnTo>
                    <a:pt x="21" y="4"/>
                  </a:lnTo>
                  <a:lnTo>
                    <a:pt x="14" y="11"/>
                  </a:lnTo>
                  <a:lnTo>
                    <a:pt x="10" y="11"/>
                  </a:lnTo>
                  <a:lnTo>
                    <a:pt x="7" y="18"/>
                  </a:lnTo>
                  <a:lnTo>
                    <a:pt x="0" y="25"/>
                  </a:lnTo>
                  <a:lnTo>
                    <a:pt x="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1" name="Freeform 93"/>
            <p:cNvSpPr>
              <a:spLocks/>
            </p:cNvSpPr>
            <p:nvPr/>
          </p:nvSpPr>
          <p:spPr bwMode="auto">
            <a:xfrm>
              <a:off x="4610" y="2133"/>
              <a:ext cx="10" cy="24"/>
            </a:xfrm>
            <a:custGeom>
              <a:avLst/>
              <a:gdLst>
                <a:gd name="T0" fmla="*/ 7 w 10"/>
                <a:gd name="T1" fmla="*/ 17 h 24"/>
                <a:gd name="T2" fmla="*/ 10 w 10"/>
                <a:gd name="T3" fmla="*/ 21 h 24"/>
                <a:gd name="T4" fmla="*/ 7 w 10"/>
                <a:gd name="T5" fmla="*/ 14 h 24"/>
                <a:gd name="T6" fmla="*/ 7 w 10"/>
                <a:gd name="T7" fmla="*/ 3 h 24"/>
                <a:gd name="T8" fmla="*/ 0 w 10"/>
                <a:gd name="T9" fmla="*/ 0 h 24"/>
                <a:gd name="T10" fmla="*/ 0 w 10"/>
                <a:gd name="T11" fmla="*/ 14 h 24"/>
                <a:gd name="T12" fmla="*/ 3 w 10"/>
                <a:gd name="T13" fmla="*/ 17 h 24"/>
                <a:gd name="T14" fmla="*/ 7 w 10"/>
                <a:gd name="T15" fmla="*/ 24 h 24"/>
                <a:gd name="T16" fmla="*/ 7 w 10"/>
                <a:gd name="T17" fmla="*/ 17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24">
                  <a:moveTo>
                    <a:pt x="7" y="17"/>
                  </a:moveTo>
                  <a:lnTo>
                    <a:pt x="10" y="21"/>
                  </a:lnTo>
                  <a:lnTo>
                    <a:pt x="7" y="14"/>
                  </a:lnTo>
                  <a:lnTo>
                    <a:pt x="7" y="3"/>
                  </a:lnTo>
                  <a:lnTo>
                    <a:pt x="0" y="0"/>
                  </a:lnTo>
                  <a:lnTo>
                    <a:pt x="0" y="14"/>
                  </a:lnTo>
                  <a:lnTo>
                    <a:pt x="3" y="17"/>
                  </a:lnTo>
                  <a:lnTo>
                    <a:pt x="7" y="24"/>
                  </a:lnTo>
                  <a:lnTo>
                    <a:pt x="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2" name="Freeform 94"/>
            <p:cNvSpPr>
              <a:spLocks/>
            </p:cNvSpPr>
            <p:nvPr/>
          </p:nvSpPr>
          <p:spPr bwMode="auto">
            <a:xfrm>
              <a:off x="4617" y="2150"/>
              <a:ext cx="14" cy="7"/>
            </a:xfrm>
            <a:custGeom>
              <a:avLst/>
              <a:gdLst>
                <a:gd name="T0" fmla="*/ 7 w 14"/>
                <a:gd name="T1" fmla="*/ 0 h 7"/>
                <a:gd name="T2" fmla="*/ 0 w 14"/>
                <a:gd name="T3" fmla="*/ 0 h 7"/>
                <a:gd name="T4" fmla="*/ 0 w 14"/>
                <a:gd name="T5" fmla="*/ 7 h 7"/>
                <a:gd name="T6" fmla="*/ 11 w 14"/>
                <a:gd name="T7" fmla="*/ 7 h 7"/>
                <a:gd name="T8" fmla="*/ 14 w 14"/>
                <a:gd name="T9" fmla="*/ 4 h 7"/>
                <a:gd name="T10" fmla="*/ 14 w 14"/>
                <a:gd name="T11" fmla="*/ 0 h 7"/>
                <a:gd name="T12" fmla="*/ 14 w 14"/>
                <a:gd name="T13" fmla="*/ 4 h 7"/>
                <a:gd name="T14" fmla="*/ 14 w 14"/>
                <a:gd name="T15" fmla="*/ 0 h 7"/>
                <a:gd name="T16" fmla="*/ 7 w 14"/>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7">
                  <a:moveTo>
                    <a:pt x="7" y="0"/>
                  </a:moveTo>
                  <a:lnTo>
                    <a:pt x="0" y="0"/>
                  </a:lnTo>
                  <a:lnTo>
                    <a:pt x="0" y="7"/>
                  </a:lnTo>
                  <a:lnTo>
                    <a:pt x="11" y="7"/>
                  </a:lnTo>
                  <a:lnTo>
                    <a:pt x="14" y="4"/>
                  </a:lnTo>
                  <a:lnTo>
                    <a:pt x="14" y="0"/>
                  </a:lnTo>
                  <a:lnTo>
                    <a:pt x="14" y="4"/>
                  </a:lnTo>
                  <a:lnTo>
                    <a:pt x="14"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3" name="Freeform 95"/>
            <p:cNvSpPr>
              <a:spLocks/>
            </p:cNvSpPr>
            <p:nvPr/>
          </p:nvSpPr>
          <p:spPr bwMode="auto">
            <a:xfrm>
              <a:off x="4620" y="2136"/>
              <a:ext cx="11" cy="14"/>
            </a:xfrm>
            <a:custGeom>
              <a:avLst/>
              <a:gdLst>
                <a:gd name="T0" fmla="*/ 4 w 11"/>
                <a:gd name="T1" fmla="*/ 0 h 14"/>
                <a:gd name="T2" fmla="*/ 0 w 11"/>
                <a:gd name="T3" fmla="*/ 4 h 14"/>
                <a:gd name="T4" fmla="*/ 4 w 11"/>
                <a:gd name="T5" fmla="*/ 11 h 14"/>
                <a:gd name="T6" fmla="*/ 4 w 11"/>
                <a:gd name="T7" fmla="*/ 14 h 14"/>
                <a:gd name="T8" fmla="*/ 11 w 11"/>
                <a:gd name="T9" fmla="*/ 14 h 14"/>
                <a:gd name="T10" fmla="*/ 11 w 11"/>
                <a:gd name="T11" fmla="*/ 7 h 14"/>
                <a:gd name="T12" fmla="*/ 8 w 11"/>
                <a:gd name="T13" fmla="*/ 4 h 14"/>
                <a:gd name="T14" fmla="*/ 11 w 11"/>
                <a:gd name="T15" fmla="*/ 4 h 14"/>
                <a:gd name="T16" fmla="*/ 8 w 11"/>
                <a:gd name="T17" fmla="*/ 4 h 14"/>
                <a:gd name="T18" fmla="*/ 11 w 11"/>
                <a:gd name="T19" fmla="*/ 4 h 14"/>
                <a:gd name="T20" fmla="*/ 4 w 11"/>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 h="14">
                  <a:moveTo>
                    <a:pt x="4" y="0"/>
                  </a:moveTo>
                  <a:lnTo>
                    <a:pt x="0" y="4"/>
                  </a:lnTo>
                  <a:lnTo>
                    <a:pt x="4" y="11"/>
                  </a:lnTo>
                  <a:lnTo>
                    <a:pt x="4" y="14"/>
                  </a:lnTo>
                  <a:lnTo>
                    <a:pt x="11" y="14"/>
                  </a:lnTo>
                  <a:lnTo>
                    <a:pt x="11" y="7"/>
                  </a:lnTo>
                  <a:lnTo>
                    <a:pt x="8" y="4"/>
                  </a:lnTo>
                  <a:lnTo>
                    <a:pt x="11" y="4"/>
                  </a:lnTo>
                  <a:lnTo>
                    <a:pt x="8" y="4"/>
                  </a:lnTo>
                  <a:lnTo>
                    <a:pt x="11"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4" name="Freeform 96"/>
            <p:cNvSpPr>
              <a:spLocks/>
            </p:cNvSpPr>
            <p:nvPr/>
          </p:nvSpPr>
          <p:spPr bwMode="auto">
            <a:xfrm>
              <a:off x="4624" y="2126"/>
              <a:ext cx="28" cy="14"/>
            </a:xfrm>
            <a:custGeom>
              <a:avLst/>
              <a:gdLst>
                <a:gd name="T0" fmla="*/ 28 w 28"/>
                <a:gd name="T1" fmla="*/ 3 h 14"/>
                <a:gd name="T2" fmla="*/ 21 w 28"/>
                <a:gd name="T3" fmla="*/ 3 h 14"/>
                <a:gd name="T4" fmla="*/ 18 w 28"/>
                <a:gd name="T5" fmla="*/ 0 h 14"/>
                <a:gd name="T6" fmla="*/ 11 w 28"/>
                <a:gd name="T7" fmla="*/ 3 h 14"/>
                <a:gd name="T8" fmla="*/ 4 w 28"/>
                <a:gd name="T9" fmla="*/ 3 h 14"/>
                <a:gd name="T10" fmla="*/ 0 w 28"/>
                <a:gd name="T11" fmla="*/ 7 h 14"/>
                <a:gd name="T12" fmla="*/ 0 w 28"/>
                <a:gd name="T13" fmla="*/ 10 h 14"/>
                <a:gd name="T14" fmla="*/ 7 w 28"/>
                <a:gd name="T15" fmla="*/ 14 h 14"/>
                <a:gd name="T16" fmla="*/ 7 w 28"/>
                <a:gd name="T17" fmla="*/ 10 h 14"/>
                <a:gd name="T18" fmla="*/ 11 w 28"/>
                <a:gd name="T19" fmla="*/ 10 h 14"/>
                <a:gd name="T20" fmla="*/ 14 w 28"/>
                <a:gd name="T21" fmla="*/ 7 h 14"/>
                <a:gd name="T22" fmla="*/ 21 w 28"/>
                <a:gd name="T23" fmla="*/ 7 h 14"/>
                <a:gd name="T24" fmla="*/ 25 w 28"/>
                <a:gd name="T25" fmla="*/ 10 h 14"/>
                <a:gd name="T26" fmla="*/ 28 w 28"/>
                <a:gd name="T27" fmla="*/ 10 h 14"/>
                <a:gd name="T28" fmla="*/ 25 w 28"/>
                <a:gd name="T29" fmla="*/ 10 h 14"/>
                <a:gd name="T30" fmla="*/ 28 w 28"/>
                <a:gd name="T31" fmla="*/ 3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 h="14">
                  <a:moveTo>
                    <a:pt x="28" y="3"/>
                  </a:moveTo>
                  <a:lnTo>
                    <a:pt x="21" y="3"/>
                  </a:lnTo>
                  <a:lnTo>
                    <a:pt x="18" y="0"/>
                  </a:lnTo>
                  <a:lnTo>
                    <a:pt x="11" y="3"/>
                  </a:lnTo>
                  <a:lnTo>
                    <a:pt x="4" y="3"/>
                  </a:lnTo>
                  <a:lnTo>
                    <a:pt x="0" y="7"/>
                  </a:lnTo>
                  <a:lnTo>
                    <a:pt x="0" y="10"/>
                  </a:lnTo>
                  <a:lnTo>
                    <a:pt x="7" y="14"/>
                  </a:lnTo>
                  <a:lnTo>
                    <a:pt x="7" y="10"/>
                  </a:lnTo>
                  <a:lnTo>
                    <a:pt x="11" y="10"/>
                  </a:lnTo>
                  <a:lnTo>
                    <a:pt x="14" y="7"/>
                  </a:lnTo>
                  <a:lnTo>
                    <a:pt x="21" y="7"/>
                  </a:lnTo>
                  <a:lnTo>
                    <a:pt x="25" y="10"/>
                  </a:lnTo>
                  <a:lnTo>
                    <a:pt x="28" y="10"/>
                  </a:lnTo>
                  <a:lnTo>
                    <a:pt x="25" y="10"/>
                  </a:lnTo>
                  <a:lnTo>
                    <a:pt x="2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5" name="Freeform 97"/>
            <p:cNvSpPr>
              <a:spLocks/>
            </p:cNvSpPr>
            <p:nvPr/>
          </p:nvSpPr>
          <p:spPr bwMode="auto">
            <a:xfrm>
              <a:off x="4642" y="2129"/>
              <a:ext cx="14" cy="25"/>
            </a:xfrm>
            <a:custGeom>
              <a:avLst/>
              <a:gdLst>
                <a:gd name="T0" fmla="*/ 7 w 14"/>
                <a:gd name="T1" fmla="*/ 25 h 25"/>
                <a:gd name="T2" fmla="*/ 7 w 14"/>
                <a:gd name="T3" fmla="*/ 18 h 25"/>
                <a:gd name="T4" fmla="*/ 14 w 14"/>
                <a:gd name="T5" fmla="*/ 14 h 25"/>
                <a:gd name="T6" fmla="*/ 14 w 14"/>
                <a:gd name="T7" fmla="*/ 7 h 25"/>
                <a:gd name="T8" fmla="*/ 10 w 14"/>
                <a:gd name="T9" fmla="*/ 0 h 25"/>
                <a:gd name="T10" fmla="*/ 7 w 14"/>
                <a:gd name="T11" fmla="*/ 7 h 25"/>
                <a:gd name="T12" fmla="*/ 10 w 14"/>
                <a:gd name="T13" fmla="*/ 7 h 25"/>
                <a:gd name="T14" fmla="*/ 7 w 14"/>
                <a:gd name="T15" fmla="*/ 11 h 25"/>
                <a:gd name="T16" fmla="*/ 3 w 14"/>
                <a:gd name="T17" fmla="*/ 18 h 25"/>
                <a:gd name="T18" fmla="*/ 0 w 14"/>
                <a:gd name="T19" fmla="*/ 25 h 25"/>
                <a:gd name="T20" fmla="*/ 0 w 14"/>
                <a:gd name="T21" fmla="*/ 21 h 25"/>
                <a:gd name="T22" fmla="*/ 7 w 14"/>
                <a:gd name="T23" fmla="*/ 25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5">
                  <a:moveTo>
                    <a:pt x="7" y="25"/>
                  </a:moveTo>
                  <a:lnTo>
                    <a:pt x="7" y="18"/>
                  </a:lnTo>
                  <a:lnTo>
                    <a:pt x="14" y="14"/>
                  </a:lnTo>
                  <a:lnTo>
                    <a:pt x="14" y="7"/>
                  </a:lnTo>
                  <a:lnTo>
                    <a:pt x="10" y="0"/>
                  </a:lnTo>
                  <a:lnTo>
                    <a:pt x="7" y="7"/>
                  </a:lnTo>
                  <a:lnTo>
                    <a:pt x="10" y="7"/>
                  </a:lnTo>
                  <a:lnTo>
                    <a:pt x="7" y="11"/>
                  </a:lnTo>
                  <a:lnTo>
                    <a:pt x="3" y="18"/>
                  </a:lnTo>
                  <a:lnTo>
                    <a:pt x="0" y="25"/>
                  </a:lnTo>
                  <a:lnTo>
                    <a:pt x="0" y="21"/>
                  </a:lnTo>
                  <a:lnTo>
                    <a:pt x="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6" name="Freeform 98"/>
            <p:cNvSpPr>
              <a:spLocks/>
            </p:cNvSpPr>
            <p:nvPr/>
          </p:nvSpPr>
          <p:spPr bwMode="auto">
            <a:xfrm>
              <a:off x="4617" y="2150"/>
              <a:ext cx="32" cy="85"/>
            </a:xfrm>
            <a:custGeom>
              <a:avLst/>
              <a:gdLst>
                <a:gd name="T0" fmla="*/ 0 w 32"/>
                <a:gd name="T1" fmla="*/ 82 h 85"/>
                <a:gd name="T2" fmla="*/ 7 w 32"/>
                <a:gd name="T3" fmla="*/ 82 h 85"/>
                <a:gd name="T4" fmla="*/ 7 w 32"/>
                <a:gd name="T5" fmla="*/ 71 h 85"/>
                <a:gd name="T6" fmla="*/ 11 w 32"/>
                <a:gd name="T7" fmla="*/ 60 h 85"/>
                <a:gd name="T8" fmla="*/ 14 w 32"/>
                <a:gd name="T9" fmla="*/ 50 h 85"/>
                <a:gd name="T10" fmla="*/ 18 w 32"/>
                <a:gd name="T11" fmla="*/ 43 h 85"/>
                <a:gd name="T12" fmla="*/ 18 w 32"/>
                <a:gd name="T13" fmla="*/ 32 h 85"/>
                <a:gd name="T14" fmla="*/ 25 w 32"/>
                <a:gd name="T15" fmla="*/ 22 h 85"/>
                <a:gd name="T16" fmla="*/ 28 w 32"/>
                <a:gd name="T17" fmla="*/ 15 h 85"/>
                <a:gd name="T18" fmla="*/ 32 w 32"/>
                <a:gd name="T19" fmla="*/ 4 h 85"/>
                <a:gd name="T20" fmla="*/ 25 w 32"/>
                <a:gd name="T21" fmla="*/ 0 h 85"/>
                <a:gd name="T22" fmla="*/ 18 w 32"/>
                <a:gd name="T23" fmla="*/ 11 h 85"/>
                <a:gd name="T24" fmla="*/ 18 w 32"/>
                <a:gd name="T25" fmla="*/ 22 h 85"/>
                <a:gd name="T26" fmla="*/ 14 w 32"/>
                <a:gd name="T27" fmla="*/ 32 h 85"/>
                <a:gd name="T28" fmla="*/ 11 w 32"/>
                <a:gd name="T29" fmla="*/ 39 h 85"/>
                <a:gd name="T30" fmla="*/ 7 w 32"/>
                <a:gd name="T31" fmla="*/ 50 h 85"/>
                <a:gd name="T32" fmla="*/ 3 w 32"/>
                <a:gd name="T33" fmla="*/ 60 h 85"/>
                <a:gd name="T34" fmla="*/ 0 w 32"/>
                <a:gd name="T35" fmla="*/ 71 h 85"/>
                <a:gd name="T36" fmla="*/ 0 w 32"/>
                <a:gd name="T37" fmla="*/ 78 h 85"/>
                <a:gd name="T38" fmla="*/ 3 w 32"/>
                <a:gd name="T39" fmla="*/ 78 h 85"/>
                <a:gd name="T40" fmla="*/ 0 w 32"/>
                <a:gd name="T41" fmla="*/ 82 h 85"/>
                <a:gd name="T42" fmla="*/ 3 w 32"/>
                <a:gd name="T43" fmla="*/ 85 h 85"/>
                <a:gd name="T44" fmla="*/ 7 w 32"/>
                <a:gd name="T45" fmla="*/ 82 h 85"/>
                <a:gd name="T46" fmla="*/ 0 w 32"/>
                <a:gd name="T47" fmla="*/ 82 h 8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 h="85">
                  <a:moveTo>
                    <a:pt x="0" y="82"/>
                  </a:moveTo>
                  <a:lnTo>
                    <a:pt x="7" y="82"/>
                  </a:lnTo>
                  <a:lnTo>
                    <a:pt x="7" y="71"/>
                  </a:lnTo>
                  <a:lnTo>
                    <a:pt x="11" y="60"/>
                  </a:lnTo>
                  <a:lnTo>
                    <a:pt x="14" y="50"/>
                  </a:lnTo>
                  <a:lnTo>
                    <a:pt x="18" y="43"/>
                  </a:lnTo>
                  <a:lnTo>
                    <a:pt x="18" y="32"/>
                  </a:lnTo>
                  <a:lnTo>
                    <a:pt x="25" y="22"/>
                  </a:lnTo>
                  <a:lnTo>
                    <a:pt x="28" y="15"/>
                  </a:lnTo>
                  <a:lnTo>
                    <a:pt x="32" y="4"/>
                  </a:lnTo>
                  <a:lnTo>
                    <a:pt x="25" y="0"/>
                  </a:lnTo>
                  <a:lnTo>
                    <a:pt x="18" y="11"/>
                  </a:lnTo>
                  <a:lnTo>
                    <a:pt x="18" y="22"/>
                  </a:lnTo>
                  <a:lnTo>
                    <a:pt x="14" y="32"/>
                  </a:lnTo>
                  <a:lnTo>
                    <a:pt x="11" y="39"/>
                  </a:lnTo>
                  <a:lnTo>
                    <a:pt x="7" y="50"/>
                  </a:lnTo>
                  <a:lnTo>
                    <a:pt x="3" y="60"/>
                  </a:lnTo>
                  <a:lnTo>
                    <a:pt x="0" y="71"/>
                  </a:lnTo>
                  <a:lnTo>
                    <a:pt x="0" y="78"/>
                  </a:lnTo>
                  <a:lnTo>
                    <a:pt x="3" y="78"/>
                  </a:lnTo>
                  <a:lnTo>
                    <a:pt x="0" y="82"/>
                  </a:lnTo>
                  <a:lnTo>
                    <a:pt x="3" y="85"/>
                  </a:lnTo>
                  <a:lnTo>
                    <a:pt x="7" y="82"/>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7" name="Freeform 99"/>
            <p:cNvSpPr>
              <a:spLocks/>
            </p:cNvSpPr>
            <p:nvPr/>
          </p:nvSpPr>
          <p:spPr bwMode="auto">
            <a:xfrm>
              <a:off x="4529" y="1999"/>
              <a:ext cx="91" cy="233"/>
            </a:xfrm>
            <a:custGeom>
              <a:avLst/>
              <a:gdLst>
                <a:gd name="T0" fmla="*/ 10 w 91"/>
                <a:gd name="T1" fmla="*/ 0 h 233"/>
                <a:gd name="T2" fmla="*/ 7 w 91"/>
                <a:gd name="T3" fmla="*/ 17 h 233"/>
                <a:gd name="T4" fmla="*/ 3 w 91"/>
                <a:gd name="T5" fmla="*/ 35 h 233"/>
                <a:gd name="T6" fmla="*/ 0 w 91"/>
                <a:gd name="T7" fmla="*/ 53 h 233"/>
                <a:gd name="T8" fmla="*/ 0 w 91"/>
                <a:gd name="T9" fmla="*/ 67 h 233"/>
                <a:gd name="T10" fmla="*/ 3 w 91"/>
                <a:gd name="T11" fmla="*/ 84 h 233"/>
                <a:gd name="T12" fmla="*/ 3 w 91"/>
                <a:gd name="T13" fmla="*/ 98 h 233"/>
                <a:gd name="T14" fmla="*/ 10 w 91"/>
                <a:gd name="T15" fmla="*/ 113 h 233"/>
                <a:gd name="T16" fmla="*/ 14 w 91"/>
                <a:gd name="T17" fmla="*/ 130 h 233"/>
                <a:gd name="T18" fmla="*/ 17 w 91"/>
                <a:gd name="T19" fmla="*/ 144 h 233"/>
                <a:gd name="T20" fmla="*/ 24 w 91"/>
                <a:gd name="T21" fmla="*/ 158 h 233"/>
                <a:gd name="T22" fmla="*/ 35 w 91"/>
                <a:gd name="T23" fmla="*/ 173 h 233"/>
                <a:gd name="T24" fmla="*/ 42 w 91"/>
                <a:gd name="T25" fmla="*/ 187 h 233"/>
                <a:gd name="T26" fmla="*/ 53 w 91"/>
                <a:gd name="T27" fmla="*/ 201 h 233"/>
                <a:gd name="T28" fmla="*/ 63 w 91"/>
                <a:gd name="T29" fmla="*/ 211 h 233"/>
                <a:gd name="T30" fmla="*/ 77 w 91"/>
                <a:gd name="T31" fmla="*/ 222 h 233"/>
                <a:gd name="T32" fmla="*/ 88 w 91"/>
                <a:gd name="T33" fmla="*/ 233 h 233"/>
                <a:gd name="T34" fmla="*/ 91 w 91"/>
                <a:gd name="T35" fmla="*/ 229 h 233"/>
                <a:gd name="T36" fmla="*/ 81 w 91"/>
                <a:gd name="T37" fmla="*/ 219 h 233"/>
                <a:gd name="T38" fmla="*/ 67 w 91"/>
                <a:gd name="T39" fmla="*/ 208 h 233"/>
                <a:gd name="T40" fmla="*/ 60 w 91"/>
                <a:gd name="T41" fmla="*/ 194 h 233"/>
                <a:gd name="T42" fmla="*/ 49 w 91"/>
                <a:gd name="T43" fmla="*/ 183 h 233"/>
                <a:gd name="T44" fmla="*/ 38 w 91"/>
                <a:gd name="T45" fmla="*/ 169 h 233"/>
                <a:gd name="T46" fmla="*/ 31 w 91"/>
                <a:gd name="T47" fmla="*/ 155 h 233"/>
                <a:gd name="T48" fmla="*/ 24 w 91"/>
                <a:gd name="T49" fmla="*/ 144 h 233"/>
                <a:gd name="T50" fmla="*/ 21 w 91"/>
                <a:gd name="T51" fmla="*/ 127 h 233"/>
                <a:gd name="T52" fmla="*/ 14 w 91"/>
                <a:gd name="T53" fmla="*/ 113 h 233"/>
                <a:gd name="T54" fmla="*/ 10 w 91"/>
                <a:gd name="T55" fmla="*/ 98 h 233"/>
                <a:gd name="T56" fmla="*/ 10 w 91"/>
                <a:gd name="T57" fmla="*/ 84 h 233"/>
                <a:gd name="T58" fmla="*/ 7 w 91"/>
                <a:gd name="T59" fmla="*/ 67 h 233"/>
                <a:gd name="T60" fmla="*/ 7 w 91"/>
                <a:gd name="T61" fmla="*/ 53 h 233"/>
                <a:gd name="T62" fmla="*/ 10 w 91"/>
                <a:gd name="T63" fmla="*/ 35 h 233"/>
                <a:gd name="T64" fmla="*/ 10 w 91"/>
                <a:gd name="T65" fmla="*/ 17 h 233"/>
                <a:gd name="T66" fmla="*/ 17 w 91"/>
                <a:gd name="T67" fmla="*/ 3 h 233"/>
                <a:gd name="T68" fmla="*/ 10 w 91"/>
                <a:gd name="T69" fmla="*/ 0 h 23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91" h="233">
                  <a:moveTo>
                    <a:pt x="10" y="0"/>
                  </a:moveTo>
                  <a:lnTo>
                    <a:pt x="7" y="17"/>
                  </a:lnTo>
                  <a:lnTo>
                    <a:pt x="3" y="35"/>
                  </a:lnTo>
                  <a:lnTo>
                    <a:pt x="0" y="53"/>
                  </a:lnTo>
                  <a:lnTo>
                    <a:pt x="0" y="67"/>
                  </a:lnTo>
                  <a:lnTo>
                    <a:pt x="3" y="84"/>
                  </a:lnTo>
                  <a:lnTo>
                    <a:pt x="3" y="98"/>
                  </a:lnTo>
                  <a:lnTo>
                    <a:pt x="10" y="113"/>
                  </a:lnTo>
                  <a:lnTo>
                    <a:pt x="14" y="130"/>
                  </a:lnTo>
                  <a:lnTo>
                    <a:pt x="17" y="144"/>
                  </a:lnTo>
                  <a:lnTo>
                    <a:pt x="24" y="158"/>
                  </a:lnTo>
                  <a:lnTo>
                    <a:pt x="35" y="173"/>
                  </a:lnTo>
                  <a:lnTo>
                    <a:pt x="42" y="187"/>
                  </a:lnTo>
                  <a:lnTo>
                    <a:pt x="53" y="201"/>
                  </a:lnTo>
                  <a:lnTo>
                    <a:pt x="63" y="211"/>
                  </a:lnTo>
                  <a:lnTo>
                    <a:pt x="77" y="222"/>
                  </a:lnTo>
                  <a:lnTo>
                    <a:pt x="88" y="233"/>
                  </a:lnTo>
                  <a:lnTo>
                    <a:pt x="91" y="229"/>
                  </a:lnTo>
                  <a:lnTo>
                    <a:pt x="81" y="219"/>
                  </a:lnTo>
                  <a:lnTo>
                    <a:pt x="67" y="208"/>
                  </a:lnTo>
                  <a:lnTo>
                    <a:pt x="60" y="194"/>
                  </a:lnTo>
                  <a:lnTo>
                    <a:pt x="49" y="183"/>
                  </a:lnTo>
                  <a:lnTo>
                    <a:pt x="38" y="169"/>
                  </a:lnTo>
                  <a:lnTo>
                    <a:pt x="31" y="155"/>
                  </a:lnTo>
                  <a:lnTo>
                    <a:pt x="24" y="144"/>
                  </a:lnTo>
                  <a:lnTo>
                    <a:pt x="21" y="127"/>
                  </a:lnTo>
                  <a:lnTo>
                    <a:pt x="14" y="113"/>
                  </a:lnTo>
                  <a:lnTo>
                    <a:pt x="10" y="98"/>
                  </a:lnTo>
                  <a:lnTo>
                    <a:pt x="10" y="84"/>
                  </a:lnTo>
                  <a:lnTo>
                    <a:pt x="7" y="67"/>
                  </a:lnTo>
                  <a:lnTo>
                    <a:pt x="7" y="53"/>
                  </a:lnTo>
                  <a:lnTo>
                    <a:pt x="10" y="35"/>
                  </a:lnTo>
                  <a:lnTo>
                    <a:pt x="10" y="17"/>
                  </a:lnTo>
                  <a:lnTo>
                    <a:pt x="17" y="3"/>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8" name="Freeform 100"/>
            <p:cNvSpPr>
              <a:spLocks/>
            </p:cNvSpPr>
            <p:nvPr/>
          </p:nvSpPr>
          <p:spPr bwMode="auto">
            <a:xfrm>
              <a:off x="4539" y="1900"/>
              <a:ext cx="173" cy="102"/>
            </a:xfrm>
            <a:custGeom>
              <a:avLst/>
              <a:gdLst>
                <a:gd name="T0" fmla="*/ 173 w 173"/>
                <a:gd name="T1" fmla="*/ 0 h 102"/>
                <a:gd name="T2" fmla="*/ 149 w 173"/>
                <a:gd name="T3" fmla="*/ 0 h 102"/>
                <a:gd name="T4" fmla="*/ 134 w 173"/>
                <a:gd name="T5" fmla="*/ 3 h 102"/>
                <a:gd name="T6" fmla="*/ 120 w 173"/>
                <a:gd name="T7" fmla="*/ 3 h 102"/>
                <a:gd name="T8" fmla="*/ 106 w 173"/>
                <a:gd name="T9" fmla="*/ 7 h 102"/>
                <a:gd name="T10" fmla="*/ 96 w 173"/>
                <a:gd name="T11" fmla="*/ 10 h 102"/>
                <a:gd name="T12" fmla="*/ 81 w 173"/>
                <a:gd name="T13" fmla="*/ 17 h 102"/>
                <a:gd name="T14" fmla="*/ 71 w 173"/>
                <a:gd name="T15" fmla="*/ 21 h 102"/>
                <a:gd name="T16" fmla="*/ 60 w 173"/>
                <a:gd name="T17" fmla="*/ 28 h 102"/>
                <a:gd name="T18" fmla="*/ 50 w 173"/>
                <a:gd name="T19" fmla="*/ 35 h 102"/>
                <a:gd name="T20" fmla="*/ 39 w 173"/>
                <a:gd name="T21" fmla="*/ 46 h 102"/>
                <a:gd name="T22" fmla="*/ 28 w 173"/>
                <a:gd name="T23" fmla="*/ 53 h 102"/>
                <a:gd name="T24" fmla="*/ 21 w 173"/>
                <a:gd name="T25" fmla="*/ 63 h 102"/>
                <a:gd name="T26" fmla="*/ 14 w 173"/>
                <a:gd name="T27" fmla="*/ 74 h 102"/>
                <a:gd name="T28" fmla="*/ 7 w 173"/>
                <a:gd name="T29" fmla="*/ 88 h 102"/>
                <a:gd name="T30" fmla="*/ 0 w 173"/>
                <a:gd name="T31" fmla="*/ 99 h 102"/>
                <a:gd name="T32" fmla="*/ 7 w 173"/>
                <a:gd name="T33" fmla="*/ 102 h 102"/>
                <a:gd name="T34" fmla="*/ 14 w 173"/>
                <a:gd name="T35" fmla="*/ 91 h 102"/>
                <a:gd name="T36" fmla="*/ 18 w 173"/>
                <a:gd name="T37" fmla="*/ 77 h 102"/>
                <a:gd name="T38" fmla="*/ 25 w 173"/>
                <a:gd name="T39" fmla="*/ 67 h 102"/>
                <a:gd name="T40" fmla="*/ 36 w 173"/>
                <a:gd name="T41" fmla="*/ 60 h 102"/>
                <a:gd name="T42" fmla="*/ 43 w 173"/>
                <a:gd name="T43" fmla="*/ 49 h 102"/>
                <a:gd name="T44" fmla="*/ 53 w 173"/>
                <a:gd name="T45" fmla="*/ 42 h 102"/>
                <a:gd name="T46" fmla="*/ 64 w 173"/>
                <a:gd name="T47" fmla="*/ 35 h 102"/>
                <a:gd name="T48" fmla="*/ 74 w 173"/>
                <a:gd name="T49" fmla="*/ 28 h 102"/>
                <a:gd name="T50" fmla="*/ 85 w 173"/>
                <a:gd name="T51" fmla="*/ 24 h 102"/>
                <a:gd name="T52" fmla="*/ 96 w 173"/>
                <a:gd name="T53" fmla="*/ 17 h 102"/>
                <a:gd name="T54" fmla="*/ 110 w 173"/>
                <a:gd name="T55" fmla="*/ 14 h 102"/>
                <a:gd name="T56" fmla="*/ 120 w 173"/>
                <a:gd name="T57" fmla="*/ 10 h 102"/>
                <a:gd name="T58" fmla="*/ 134 w 173"/>
                <a:gd name="T59" fmla="*/ 10 h 102"/>
                <a:gd name="T60" fmla="*/ 149 w 173"/>
                <a:gd name="T61" fmla="*/ 7 h 102"/>
                <a:gd name="T62" fmla="*/ 173 w 173"/>
                <a:gd name="T63" fmla="*/ 7 h 102"/>
                <a:gd name="T64" fmla="*/ 173 w 173"/>
                <a:gd name="T65" fmla="*/ 10 h 102"/>
                <a:gd name="T66" fmla="*/ 173 w 173"/>
                <a:gd name="T67" fmla="*/ 7 h 102"/>
                <a:gd name="T68" fmla="*/ 173 w 173"/>
                <a:gd name="T69" fmla="*/ 0 h 10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73" h="102">
                  <a:moveTo>
                    <a:pt x="173" y="0"/>
                  </a:moveTo>
                  <a:lnTo>
                    <a:pt x="149" y="0"/>
                  </a:lnTo>
                  <a:lnTo>
                    <a:pt x="134" y="3"/>
                  </a:lnTo>
                  <a:lnTo>
                    <a:pt x="120" y="3"/>
                  </a:lnTo>
                  <a:lnTo>
                    <a:pt x="106" y="7"/>
                  </a:lnTo>
                  <a:lnTo>
                    <a:pt x="96" y="10"/>
                  </a:lnTo>
                  <a:lnTo>
                    <a:pt x="81" y="17"/>
                  </a:lnTo>
                  <a:lnTo>
                    <a:pt x="71" y="21"/>
                  </a:lnTo>
                  <a:lnTo>
                    <a:pt x="60" y="28"/>
                  </a:lnTo>
                  <a:lnTo>
                    <a:pt x="50" y="35"/>
                  </a:lnTo>
                  <a:lnTo>
                    <a:pt x="39" y="46"/>
                  </a:lnTo>
                  <a:lnTo>
                    <a:pt x="28" y="53"/>
                  </a:lnTo>
                  <a:lnTo>
                    <a:pt x="21" y="63"/>
                  </a:lnTo>
                  <a:lnTo>
                    <a:pt x="14" y="74"/>
                  </a:lnTo>
                  <a:lnTo>
                    <a:pt x="7" y="88"/>
                  </a:lnTo>
                  <a:lnTo>
                    <a:pt x="0" y="99"/>
                  </a:lnTo>
                  <a:lnTo>
                    <a:pt x="7" y="102"/>
                  </a:lnTo>
                  <a:lnTo>
                    <a:pt x="14" y="91"/>
                  </a:lnTo>
                  <a:lnTo>
                    <a:pt x="18" y="77"/>
                  </a:lnTo>
                  <a:lnTo>
                    <a:pt x="25" y="67"/>
                  </a:lnTo>
                  <a:lnTo>
                    <a:pt x="36" y="60"/>
                  </a:lnTo>
                  <a:lnTo>
                    <a:pt x="43" y="49"/>
                  </a:lnTo>
                  <a:lnTo>
                    <a:pt x="53" y="42"/>
                  </a:lnTo>
                  <a:lnTo>
                    <a:pt x="64" y="35"/>
                  </a:lnTo>
                  <a:lnTo>
                    <a:pt x="74" y="28"/>
                  </a:lnTo>
                  <a:lnTo>
                    <a:pt x="85" y="24"/>
                  </a:lnTo>
                  <a:lnTo>
                    <a:pt x="96" y="17"/>
                  </a:lnTo>
                  <a:lnTo>
                    <a:pt x="110" y="14"/>
                  </a:lnTo>
                  <a:lnTo>
                    <a:pt x="120" y="10"/>
                  </a:lnTo>
                  <a:lnTo>
                    <a:pt x="134" y="10"/>
                  </a:lnTo>
                  <a:lnTo>
                    <a:pt x="149" y="7"/>
                  </a:lnTo>
                  <a:lnTo>
                    <a:pt x="173" y="7"/>
                  </a:lnTo>
                  <a:lnTo>
                    <a:pt x="173" y="10"/>
                  </a:lnTo>
                  <a:lnTo>
                    <a:pt x="173" y="7"/>
                  </a:lnTo>
                  <a:lnTo>
                    <a:pt x="1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19" name="Freeform 101"/>
            <p:cNvSpPr>
              <a:spLocks/>
            </p:cNvSpPr>
            <p:nvPr/>
          </p:nvSpPr>
          <p:spPr bwMode="auto">
            <a:xfrm>
              <a:off x="4712" y="1900"/>
              <a:ext cx="131" cy="74"/>
            </a:xfrm>
            <a:custGeom>
              <a:avLst/>
              <a:gdLst>
                <a:gd name="T0" fmla="*/ 124 w 131"/>
                <a:gd name="T1" fmla="*/ 74 h 74"/>
                <a:gd name="T2" fmla="*/ 128 w 131"/>
                <a:gd name="T3" fmla="*/ 67 h 74"/>
                <a:gd name="T4" fmla="*/ 120 w 131"/>
                <a:gd name="T5" fmla="*/ 60 h 74"/>
                <a:gd name="T6" fmla="*/ 117 w 131"/>
                <a:gd name="T7" fmla="*/ 53 h 74"/>
                <a:gd name="T8" fmla="*/ 96 w 131"/>
                <a:gd name="T9" fmla="*/ 31 h 74"/>
                <a:gd name="T10" fmla="*/ 89 w 131"/>
                <a:gd name="T11" fmla="*/ 28 h 74"/>
                <a:gd name="T12" fmla="*/ 75 w 131"/>
                <a:gd name="T13" fmla="*/ 14 h 74"/>
                <a:gd name="T14" fmla="*/ 64 w 131"/>
                <a:gd name="T15" fmla="*/ 10 h 74"/>
                <a:gd name="T16" fmla="*/ 57 w 131"/>
                <a:gd name="T17" fmla="*/ 7 h 74"/>
                <a:gd name="T18" fmla="*/ 50 w 131"/>
                <a:gd name="T19" fmla="*/ 3 h 74"/>
                <a:gd name="T20" fmla="*/ 39 w 131"/>
                <a:gd name="T21" fmla="*/ 3 h 74"/>
                <a:gd name="T22" fmla="*/ 29 w 131"/>
                <a:gd name="T23" fmla="*/ 0 h 74"/>
                <a:gd name="T24" fmla="*/ 0 w 131"/>
                <a:gd name="T25" fmla="*/ 0 h 74"/>
                <a:gd name="T26" fmla="*/ 0 w 131"/>
                <a:gd name="T27" fmla="*/ 7 h 74"/>
                <a:gd name="T28" fmla="*/ 29 w 131"/>
                <a:gd name="T29" fmla="*/ 7 h 74"/>
                <a:gd name="T30" fmla="*/ 39 w 131"/>
                <a:gd name="T31" fmla="*/ 10 h 74"/>
                <a:gd name="T32" fmla="*/ 46 w 131"/>
                <a:gd name="T33" fmla="*/ 10 h 74"/>
                <a:gd name="T34" fmla="*/ 57 w 131"/>
                <a:gd name="T35" fmla="*/ 14 h 74"/>
                <a:gd name="T36" fmla="*/ 60 w 131"/>
                <a:gd name="T37" fmla="*/ 17 h 74"/>
                <a:gd name="T38" fmla="*/ 71 w 131"/>
                <a:gd name="T39" fmla="*/ 21 h 74"/>
                <a:gd name="T40" fmla="*/ 78 w 131"/>
                <a:gd name="T41" fmla="*/ 28 h 74"/>
                <a:gd name="T42" fmla="*/ 85 w 131"/>
                <a:gd name="T43" fmla="*/ 31 h 74"/>
                <a:gd name="T44" fmla="*/ 117 w 131"/>
                <a:gd name="T45" fmla="*/ 63 h 74"/>
                <a:gd name="T46" fmla="*/ 120 w 131"/>
                <a:gd name="T47" fmla="*/ 70 h 74"/>
                <a:gd name="T48" fmla="*/ 124 w 131"/>
                <a:gd name="T49" fmla="*/ 67 h 74"/>
                <a:gd name="T50" fmla="*/ 124 w 131"/>
                <a:gd name="T51" fmla="*/ 74 h 74"/>
                <a:gd name="T52" fmla="*/ 131 w 131"/>
                <a:gd name="T53" fmla="*/ 74 h 74"/>
                <a:gd name="T54" fmla="*/ 128 w 131"/>
                <a:gd name="T55" fmla="*/ 67 h 74"/>
                <a:gd name="T56" fmla="*/ 124 w 131"/>
                <a:gd name="T57" fmla="*/ 74 h 7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31" h="74">
                  <a:moveTo>
                    <a:pt x="124" y="74"/>
                  </a:moveTo>
                  <a:lnTo>
                    <a:pt x="128" y="67"/>
                  </a:lnTo>
                  <a:lnTo>
                    <a:pt x="120" y="60"/>
                  </a:lnTo>
                  <a:lnTo>
                    <a:pt x="117" y="53"/>
                  </a:lnTo>
                  <a:lnTo>
                    <a:pt x="96" y="31"/>
                  </a:lnTo>
                  <a:lnTo>
                    <a:pt x="89" y="28"/>
                  </a:lnTo>
                  <a:lnTo>
                    <a:pt x="75" y="14"/>
                  </a:lnTo>
                  <a:lnTo>
                    <a:pt x="64" y="10"/>
                  </a:lnTo>
                  <a:lnTo>
                    <a:pt x="57" y="7"/>
                  </a:lnTo>
                  <a:lnTo>
                    <a:pt x="50" y="3"/>
                  </a:lnTo>
                  <a:lnTo>
                    <a:pt x="39" y="3"/>
                  </a:lnTo>
                  <a:lnTo>
                    <a:pt x="29" y="0"/>
                  </a:lnTo>
                  <a:lnTo>
                    <a:pt x="0" y="0"/>
                  </a:lnTo>
                  <a:lnTo>
                    <a:pt x="0" y="7"/>
                  </a:lnTo>
                  <a:lnTo>
                    <a:pt x="29" y="7"/>
                  </a:lnTo>
                  <a:lnTo>
                    <a:pt x="39" y="10"/>
                  </a:lnTo>
                  <a:lnTo>
                    <a:pt x="46" y="10"/>
                  </a:lnTo>
                  <a:lnTo>
                    <a:pt x="57" y="14"/>
                  </a:lnTo>
                  <a:lnTo>
                    <a:pt x="60" y="17"/>
                  </a:lnTo>
                  <a:lnTo>
                    <a:pt x="71" y="21"/>
                  </a:lnTo>
                  <a:lnTo>
                    <a:pt x="78" y="28"/>
                  </a:lnTo>
                  <a:lnTo>
                    <a:pt x="85" y="31"/>
                  </a:lnTo>
                  <a:lnTo>
                    <a:pt x="117" y="63"/>
                  </a:lnTo>
                  <a:lnTo>
                    <a:pt x="120" y="70"/>
                  </a:lnTo>
                  <a:lnTo>
                    <a:pt x="124" y="67"/>
                  </a:lnTo>
                  <a:lnTo>
                    <a:pt x="124" y="74"/>
                  </a:lnTo>
                  <a:lnTo>
                    <a:pt x="131" y="74"/>
                  </a:lnTo>
                  <a:lnTo>
                    <a:pt x="128" y="67"/>
                  </a:lnTo>
                  <a:lnTo>
                    <a:pt x="124"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0" name="Freeform 102"/>
            <p:cNvSpPr>
              <a:spLocks/>
            </p:cNvSpPr>
            <p:nvPr/>
          </p:nvSpPr>
          <p:spPr bwMode="auto">
            <a:xfrm>
              <a:off x="4543" y="2101"/>
              <a:ext cx="501" cy="600"/>
            </a:xfrm>
            <a:custGeom>
              <a:avLst/>
              <a:gdLst>
                <a:gd name="T0" fmla="*/ 350 w 501"/>
                <a:gd name="T1" fmla="*/ 233 h 600"/>
                <a:gd name="T2" fmla="*/ 360 w 501"/>
                <a:gd name="T3" fmla="*/ 268 h 600"/>
                <a:gd name="T4" fmla="*/ 374 w 501"/>
                <a:gd name="T5" fmla="*/ 293 h 600"/>
                <a:gd name="T6" fmla="*/ 388 w 501"/>
                <a:gd name="T7" fmla="*/ 268 h 600"/>
                <a:gd name="T8" fmla="*/ 399 w 501"/>
                <a:gd name="T9" fmla="*/ 244 h 600"/>
                <a:gd name="T10" fmla="*/ 413 w 501"/>
                <a:gd name="T11" fmla="*/ 222 h 600"/>
                <a:gd name="T12" fmla="*/ 434 w 501"/>
                <a:gd name="T13" fmla="*/ 208 h 600"/>
                <a:gd name="T14" fmla="*/ 484 w 501"/>
                <a:gd name="T15" fmla="*/ 233 h 600"/>
                <a:gd name="T16" fmla="*/ 498 w 501"/>
                <a:gd name="T17" fmla="*/ 261 h 600"/>
                <a:gd name="T18" fmla="*/ 498 w 501"/>
                <a:gd name="T19" fmla="*/ 293 h 600"/>
                <a:gd name="T20" fmla="*/ 487 w 501"/>
                <a:gd name="T21" fmla="*/ 318 h 600"/>
                <a:gd name="T22" fmla="*/ 463 w 501"/>
                <a:gd name="T23" fmla="*/ 343 h 600"/>
                <a:gd name="T24" fmla="*/ 441 w 501"/>
                <a:gd name="T25" fmla="*/ 360 h 600"/>
                <a:gd name="T26" fmla="*/ 420 w 501"/>
                <a:gd name="T27" fmla="*/ 374 h 600"/>
                <a:gd name="T28" fmla="*/ 406 w 501"/>
                <a:gd name="T29" fmla="*/ 403 h 600"/>
                <a:gd name="T30" fmla="*/ 427 w 501"/>
                <a:gd name="T31" fmla="*/ 463 h 600"/>
                <a:gd name="T32" fmla="*/ 445 w 501"/>
                <a:gd name="T33" fmla="*/ 523 h 600"/>
                <a:gd name="T34" fmla="*/ 434 w 501"/>
                <a:gd name="T35" fmla="*/ 551 h 600"/>
                <a:gd name="T36" fmla="*/ 410 w 501"/>
                <a:gd name="T37" fmla="*/ 562 h 600"/>
                <a:gd name="T38" fmla="*/ 385 w 501"/>
                <a:gd name="T39" fmla="*/ 572 h 600"/>
                <a:gd name="T40" fmla="*/ 360 w 501"/>
                <a:gd name="T41" fmla="*/ 583 h 600"/>
                <a:gd name="T42" fmla="*/ 335 w 501"/>
                <a:gd name="T43" fmla="*/ 593 h 600"/>
                <a:gd name="T44" fmla="*/ 314 w 501"/>
                <a:gd name="T45" fmla="*/ 597 h 600"/>
                <a:gd name="T46" fmla="*/ 307 w 501"/>
                <a:gd name="T47" fmla="*/ 576 h 600"/>
                <a:gd name="T48" fmla="*/ 300 w 501"/>
                <a:gd name="T49" fmla="*/ 540 h 600"/>
                <a:gd name="T50" fmla="*/ 240 w 501"/>
                <a:gd name="T51" fmla="*/ 533 h 600"/>
                <a:gd name="T52" fmla="*/ 219 w 501"/>
                <a:gd name="T53" fmla="*/ 526 h 600"/>
                <a:gd name="T54" fmla="*/ 194 w 501"/>
                <a:gd name="T55" fmla="*/ 512 h 600"/>
                <a:gd name="T56" fmla="*/ 162 w 501"/>
                <a:gd name="T57" fmla="*/ 484 h 600"/>
                <a:gd name="T58" fmla="*/ 148 w 501"/>
                <a:gd name="T59" fmla="*/ 466 h 600"/>
                <a:gd name="T60" fmla="*/ 173 w 501"/>
                <a:gd name="T61" fmla="*/ 456 h 600"/>
                <a:gd name="T62" fmla="*/ 198 w 501"/>
                <a:gd name="T63" fmla="*/ 441 h 600"/>
                <a:gd name="T64" fmla="*/ 208 w 501"/>
                <a:gd name="T65" fmla="*/ 424 h 600"/>
                <a:gd name="T66" fmla="*/ 208 w 501"/>
                <a:gd name="T67" fmla="*/ 413 h 600"/>
                <a:gd name="T68" fmla="*/ 191 w 501"/>
                <a:gd name="T69" fmla="*/ 431 h 600"/>
                <a:gd name="T70" fmla="*/ 169 w 501"/>
                <a:gd name="T71" fmla="*/ 441 h 600"/>
                <a:gd name="T72" fmla="*/ 145 w 501"/>
                <a:gd name="T73" fmla="*/ 448 h 600"/>
                <a:gd name="T74" fmla="*/ 123 w 501"/>
                <a:gd name="T75" fmla="*/ 427 h 600"/>
                <a:gd name="T76" fmla="*/ 106 w 501"/>
                <a:gd name="T77" fmla="*/ 388 h 600"/>
                <a:gd name="T78" fmla="*/ 63 w 501"/>
                <a:gd name="T79" fmla="*/ 378 h 600"/>
                <a:gd name="T80" fmla="*/ 32 w 501"/>
                <a:gd name="T81" fmla="*/ 371 h 600"/>
                <a:gd name="T82" fmla="*/ 7 w 501"/>
                <a:gd name="T83" fmla="*/ 360 h 600"/>
                <a:gd name="T84" fmla="*/ 14 w 501"/>
                <a:gd name="T85" fmla="*/ 314 h 600"/>
                <a:gd name="T86" fmla="*/ 46 w 501"/>
                <a:gd name="T87" fmla="*/ 258 h 600"/>
                <a:gd name="T88" fmla="*/ 85 w 501"/>
                <a:gd name="T89" fmla="*/ 205 h 600"/>
                <a:gd name="T90" fmla="*/ 92 w 501"/>
                <a:gd name="T91" fmla="*/ 124 h 600"/>
                <a:gd name="T92" fmla="*/ 116 w 501"/>
                <a:gd name="T93" fmla="*/ 60 h 600"/>
                <a:gd name="T94" fmla="*/ 159 w 501"/>
                <a:gd name="T95" fmla="*/ 67 h 600"/>
                <a:gd name="T96" fmla="*/ 176 w 501"/>
                <a:gd name="T97" fmla="*/ 92 h 600"/>
                <a:gd name="T98" fmla="*/ 191 w 501"/>
                <a:gd name="T99" fmla="*/ 109 h 600"/>
                <a:gd name="T100" fmla="*/ 183 w 501"/>
                <a:gd name="T101" fmla="*/ 78 h 600"/>
                <a:gd name="T102" fmla="*/ 138 w 501"/>
                <a:gd name="T103" fmla="*/ 28 h 600"/>
                <a:gd name="T104" fmla="*/ 145 w 501"/>
                <a:gd name="T105" fmla="*/ 14 h 600"/>
                <a:gd name="T106" fmla="*/ 176 w 501"/>
                <a:gd name="T107" fmla="*/ 28 h 600"/>
                <a:gd name="T108" fmla="*/ 208 w 501"/>
                <a:gd name="T109" fmla="*/ 71 h 600"/>
                <a:gd name="T110" fmla="*/ 251 w 501"/>
                <a:gd name="T111" fmla="*/ 124 h 600"/>
                <a:gd name="T112" fmla="*/ 289 w 501"/>
                <a:gd name="T113" fmla="*/ 159 h 600"/>
                <a:gd name="T114" fmla="*/ 332 w 501"/>
                <a:gd name="T115" fmla="*/ 187 h 60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01" h="600">
                  <a:moveTo>
                    <a:pt x="346" y="194"/>
                  </a:moveTo>
                  <a:lnTo>
                    <a:pt x="346" y="219"/>
                  </a:lnTo>
                  <a:lnTo>
                    <a:pt x="350" y="233"/>
                  </a:lnTo>
                  <a:lnTo>
                    <a:pt x="353" y="244"/>
                  </a:lnTo>
                  <a:lnTo>
                    <a:pt x="357" y="258"/>
                  </a:lnTo>
                  <a:lnTo>
                    <a:pt x="360" y="268"/>
                  </a:lnTo>
                  <a:lnTo>
                    <a:pt x="364" y="279"/>
                  </a:lnTo>
                  <a:lnTo>
                    <a:pt x="367" y="290"/>
                  </a:lnTo>
                  <a:lnTo>
                    <a:pt x="374" y="293"/>
                  </a:lnTo>
                  <a:lnTo>
                    <a:pt x="378" y="286"/>
                  </a:lnTo>
                  <a:lnTo>
                    <a:pt x="385" y="279"/>
                  </a:lnTo>
                  <a:lnTo>
                    <a:pt x="388" y="268"/>
                  </a:lnTo>
                  <a:lnTo>
                    <a:pt x="392" y="261"/>
                  </a:lnTo>
                  <a:lnTo>
                    <a:pt x="395" y="254"/>
                  </a:lnTo>
                  <a:lnTo>
                    <a:pt x="399" y="244"/>
                  </a:lnTo>
                  <a:lnTo>
                    <a:pt x="403" y="237"/>
                  </a:lnTo>
                  <a:lnTo>
                    <a:pt x="406" y="226"/>
                  </a:lnTo>
                  <a:lnTo>
                    <a:pt x="413" y="222"/>
                  </a:lnTo>
                  <a:lnTo>
                    <a:pt x="420" y="215"/>
                  </a:lnTo>
                  <a:lnTo>
                    <a:pt x="427" y="212"/>
                  </a:lnTo>
                  <a:lnTo>
                    <a:pt x="434" y="208"/>
                  </a:lnTo>
                  <a:lnTo>
                    <a:pt x="463" y="208"/>
                  </a:lnTo>
                  <a:lnTo>
                    <a:pt x="470" y="219"/>
                  </a:lnTo>
                  <a:lnTo>
                    <a:pt x="484" y="233"/>
                  </a:lnTo>
                  <a:lnTo>
                    <a:pt x="487" y="244"/>
                  </a:lnTo>
                  <a:lnTo>
                    <a:pt x="494" y="254"/>
                  </a:lnTo>
                  <a:lnTo>
                    <a:pt x="498" y="261"/>
                  </a:lnTo>
                  <a:lnTo>
                    <a:pt x="498" y="275"/>
                  </a:lnTo>
                  <a:lnTo>
                    <a:pt x="501" y="286"/>
                  </a:lnTo>
                  <a:lnTo>
                    <a:pt x="498" y="293"/>
                  </a:lnTo>
                  <a:lnTo>
                    <a:pt x="494" y="300"/>
                  </a:lnTo>
                  <a:lnTo>
                    <a:pt x="491" y="311"/>
                  </a:lnTo>
                  <a:lnTo>
                    <a:pt x="487" y="318"/>
                  </a:lnTo>
                  <a:lnTo>
                    <a:pt x="484" y="325"/>
                  </a:lnTo>
                  <a:lnTo>
                    <a:pt x="470" y="339"/>
                  </a:lnTo>
                  <a:lnTo>
                    <a:pt x="463" y="343"/>
                  </a:lnTo>
                  <a:lnTo>
                    <a:pt x="456" y="350"/>
                  </a:lnTo>
                  <a:lnTo>
                    <a:pt x="448" y="353"/>
                  </a:lnTo>
                  <a:lnTo>
                    <a:pt x="441" y="360"/>
                  </a:lnTo>
                  <a:lnTo>
                    <a:pt x="434" y="364"/>
                  </a:lnTo>
                  <a:lnTo>
                    <a:pt x="427" y="367"/>
                  </a:lnTo>
                  <a:lnTo>
                    <a:pt x="420" y="374"/>
                  </a:lnTo>
                  <a:lnTo>
                    <a:pt x="410" y="378"/>
                  </a:lnTo>
                  <a:lnTo>
                    <a:pt x="403" y="381"/>
                  </a:lnTo>
                  <a:lnTo>
                    <a:pt x="406" y="403"/>
                  </a:lnTo>
                  <a:lnTo>
                    <a:pt x="413" y="420"/>
                  </a:lnTo>
                  <a:lnTo>
                    <a:pt x="420" y="441"/>
                  </a:lnTo>
                  <a:lnTo>
                    <a:pt x="427" y="463"/>
                  </a:lnTo>
                  <a:lnTo>
                    <a:pt x="431" y="484"/>
                  </a:lnTo>
                  <a:lnTo>
                    <a:pt x="438" y="501"/>
                  </a:lnTo>
                  <a:lnTo>
                    <a:pt x="445" y="523"/>
                  </a:lnTo>
                  <a:lnTo>
                    <a:pt x="448" y="544"/>
                  </a:lnTo>
                  <a:lnTo>
                    <a:pt x="441" y="547"/>
                  </a:lnTo>
                  <a:lnTo>
                    <a:pt x="434" y="551"/>
                  </a:lnTo>
                  <a:lnTo>
                    <a:pt x="427" y="554"/>
                  </a:lnTo>
                  <a:lnTo>
                    <a:pt x="420" y="558"/>
                  </a:lnTo>
                  <a:lnTo>
                    <a:pt x="410" y="562"/>
                  </a:lnTo>
                  <a:lnTo>
                    <a:pt x="403" y="565"/>
                  </a:lnTo>
                  <a:lnTo>
                    <a:pt x="392" y="569"/>
                  </a:lnTo>
                  <a:lnTo>
                    <a:pt x="385" y="572"/>
                  </a:lnTo>
                  <a:lnTo>
                    <a:pt x="378" y="576"/>
                  </a:lnTo>
                  <a:lnTo>
                    <a:pt x="367" y="579"/>
                  </a:lnTo>
                  <a:lnTo>
                    <a:pt x="360" y="583"/>
                  </a:lnTo>
                  <a:lnTo>
                    <a:pt x="353" y="586"/>
                  </a:lnTo>
                  <a:lnTo>
                    <a:pt x="342" y="590"/>
                  </a:lnTo>
                  <a:lnTo>
                    <a:pt x="335" y="593"/>
                  </a:lnTo>
                  <a:lnTo>
                    <a:pt x="325" y="597"/>
                  </a:lnTo>
                  <a:lnTo>
                    <a:pt x="318" y="600"/>
                  </a:lnTo>
                  <a:lnTo>
                    <a:pt x="314" y="597"/>
                  </a:lnTo>
                  <a:lnTo>
                    <a:pt x="311" y="590"/>
                  </a:lnTo>
                  <a:lnTo>
                    <a:pt x="307" y="583"/>
                  </a:lnTo>
                  <a:lnTo>
                    <a:pt x="307" y="576"/>
                  </a:lnTo>
                  <a:lnTo>
                    <a:pt x="304" y="569"/>
                  </a:lnTo>
                  <a:lnTo>
                    <a:pt x="304" y="544"/>
                  </a:lnTo>
                  <a:lnTo>
                    <a:pt x="300" y="540"/>
                  </a:lnTo>
                  <a:lnTo>
                    <a:pt x="258" y="540"/>
                  </a:lnTo>
                  <a:lnTo>
                    <a:pt x="247" y="537"/>
                  </a:lnTo>
                  <a:lnTo>
                    <a:pt x="240" y="533"/>
                  </a:lnTo>
                  <a:lnTo>
                    <a:pt x="233" y="533"/>
                  </a:lnTo>
                  <a:lnTo>
                    <a:pt x="226" y="530"/>
                  </a:lnTo>
                  <a:lnTo>
                    <a:pt x="219" y="526"/>
                  </a:lnTo>
                  <a:lnTo>
                    <a:pt x="212" y="519"/>
                  </a:lnTo>
                  <a:lnTo>
                    <a:pt x="205" y="516"/>
                  </a:lnTo>
                  <a:lnTo>
                    <a:pt x="194" y="512"/>
                  </a:lnTo>
                  <a:lnTo>
                    <a:pt x="176" y="494"/>
                  </a:lnTo>
                  <a:lnTo>
                    <a:pt x="169" y="491"/>
                  </a:lnTo>
                  <a:lnTo>
                    <a:pt x="162" y="484"/>
                  </a:lnTo>
                  <a:lnTo>
                    <a:pt x="159" y="477"/>
                  </a:lnTo>
                  <a:lnTo>
                    <a:pt x="152" y="473"/>
                  </a:lnTo>
                  <a:lnTo>
                    <a:pt x="148" y="466"/>
                  </a:lnTo>
                  <a:lnTo>
                    <a:pt x="155" y="463"/>
                  </a:lnTo>
                  <a:lnTo>
                    <a:pt x="166" y="459"/>
                  </a:lnTo>
                  <a:lnTo>
                    <a:pt x="173" y="456"/>
                  </a:lnTo>
                  <a:lnTo>
                    <a:pt x="183" y="452"/>
                  </a:lnTo>
                  <a:lnTo>
                    <a:pt x="191" y="445"/>
                  </a:lnTo>
                  <a:lnTo>
                    <a:pt x="198" y="441"/>
                  </a:lnTo>
                  <a:lnTo>
                    <a:pt x="205" y="434"/>
                  </a:lnTo>
                  <a:lnTo>
                    <a:pt x="208" y="427"/>
                  </a:lnTo>
                  <a:lnTo>
                    <a:pt x="208" y="424"/>
                  </a:lnTo>
                  <a:lnTo>
                    <a:pt x="212" y="420"/>
                  </a:lnTo>
                  <a:lnTo>
                    <a:pt x="212" y="417"/>
                  </a:lnTo>
                  <a:lnTo>
                    <a:pt x="208" y="413"/>
                  </a:lnTo>
                  <a:lnTo>
                    <a:pt x="205" y="413"/>
                  </a:lnTo>
                  <a:lnTo>
                    <a:pt x="194" y="424"/>
                  </a:lnTo>
                  <a:lnTo>
                    <a:pt x="191" y="431"/>
                  </a:lnTo>
                  <a:lnTo>
                    <a:pt x="183" y="434"/>
                  </a:lnTo>
                  <a:lnTo>
                    <a:pt x="176" y="438"/>
                  </a:lnTo>
                  <a:lnTo>
                    <a:pt x="169" y="441"/>
                  </a:lnTo>
                  <a:lnTo>
                    <a:pt x="159" y="445"/>
                  </a:lnTo>
                  <a:lnTo>
                    <a:pt x="152" y="448"/>
                  </a:lnTo>
                  <a:lnTo>
                    <a:pt x="145" y="448"/>
                  </a:lnTo>
                  <a:lnTo>
                    <a:pt x="138" y="452"/>
                  </a:lnTo>
                  <a:lnTo>
                    <a:pt x="130" y="441"/>
                  </a:lnTo>
                  <a:lnTo>
                    <a:pt x="123" y="427"/>
                  </a:lnTo>
                  <a:lnTo>
                    <a:pt x="116" y="413"/>
                  </a:lnTo>
                  <a:lnTo>
                    <a:pt x="113" y="399"/>
                  </a:lnTo>
                  <a:lnTo>
                    <a:pt x="106" y="388"/>
                  </a:lnTo>
                  <a:lnTo>
                    <a:pt x="92" y="378"/>
                  </a:lnTo>
                  <a:lnTo>
                    <a:pt x="81" y="374"/>
                  </a:lnTo>
                  <a:lnTo>
                    <a:pt x="63" y="378"/>
                  </a:lnTo>
                  <a:lnTo>
                    <a:pt x="56" y="374"/>
                  </a:lnTo>
                  <a:lnTo>
                    <a:pt x="46" y="371"/>
                  </a:lnTo>
                  <a:lnTo>
                    <a:pt x="32" y="371"/>
                  </a:lnTo>
                  <a:lnTo>
                    <a:pt x="21" y="367"/>
                  </a:lnTo>
                  <a:lnTo>
                    <a:pt x="14" y="367"/>
                  </a:lnTo>
                  <a:lnTo>
                    <a:pt x="7" y="360"/>
                  </a:lnTo>
                  <a:lnTo>
                    <a:pt x="0" y="357"/>
                  </a:lnTo>
                  <a:lnTo>
                    <a:pt x="3" y="335"/>
                  </a:lnTo>
                  <a:lnTo>
                    <a:pt x="14" y="314"/>
                  </a:lnTo>
                  <a:lnTo>
                    <a:pt x="21" y="297"/>
                  </a:lnTo>
                  <a:lnTo>
                    <a:pt x="35" y="275"/>
                  </a:lnTo>
                  <a:lnTo>
                    <a:pt x="46" y="258"/>
                  </a:lnTo>
                  <a:lnTo>
                    <a:pt x="56" y="240"/>
                  </a:lnTo>
                  <a:lnTo>
                    <a:pt x="74" y="222"/>
                  </a:lnTo>
                  <a:lnTo>
                    <a:pt x="85" y="205"/>
                  </a:lnTo>
                  <a:lnTo>
                    <a:pt x="85" y="162"/>
                  </a:lnTo>
                  <a:lnTo>
                    <a:pt x="88" y="145"/>
                  </a:lnTo>
                  <a:lnTo>
                    <a:pt x="92" y="124"/>
                  </a:lnTo>
                  <a:lnTo>
                    <a:pt x="99" y="102"/>
                  </a:lnTo>
                  <a:lnTo>
                    <a:pt x="109" y="81"/>
                  </a:lnTo>
                  <a:lnTo>
                    <a:pt x="116" y="60"/>
                  </a:lnTo>
                  <a:lnTo>
                    <a:pt x="127" y="42"/>
                  </a:lnTo>
                  <a:lnTo>
                    <a:pt x="134" y="42"/>
                  </a:lnTo>
                  <a:lnTo>
                    <a:pt x="159" y="67"/>
                  </a:lnTo>
                  <a:lnTo>
                    <a:pt x="162" y="74"/>
                  </a:lnTo>
                  <a:lnTo>
                    <a:pt x="173" y="85"/>
                  </a:lnTo>
                  <a:lnTo>
                    <a:pt x="176" y="92"/>
                  </a:lnTo>
                  <a:lnTo>
                    <a:pt x="183" y="99"/>
                  </a:lnTo>
                  <a:lnTo>
                    <a:pt x="187" y="106"/>
                  </a:lnTo>
                  <a:lnTo>
                    <a:pt x="191" y="109"/>
                  </a:lnTo>
                  <a:lnTo>
                    <a:pt x="194" y="102"/>
                  </a:lnTo>
                  <a:lnTo>
                    <a:pt x="194" y="88"/>
                  </a:lnTo>
                  <a:lnTo>
                    <a:pt x="183" y="78"/>
                  </a:lnTo>
                  <a:lnTo>
                    <a:pt x="180" y="67"/>
                  </a:lnTo>
                  <a:lnTo>
                    <a:pt x="145" y="32"/>
                  </a:lnTo>
                  <a:lnTo>
                    <a:pt x="138" y="28"/>
                  </a:lnTo>
                  <a:lnTo>
                    <a:pt x="138" y="25"/>
                  </a:lnTo>
                  <a:lnTo>
                    <a:pt x="145" y="18"/>
                  </a:lnTo>
                  <a:lnTo>
                    <a:pt x="145" y="14"/>
                  </a:lnTo>
                  <a:lnTo>
                    <a:pt x="159" y="0"/>
                  </a:lnTo>
                  <a:lnTo>
                    <a:pt x="166" y="14"/>
                  </a:lnTo>
                  <a:lnTo>
                    <a:pt x="176" y="28"/>
                  </a:lnTo>
                  <a:lnTo>
                    <a:pt x="187" y="42"/>
                  </a:lnTo>
                  <a:lnTo>
                    <a:pt x="194" y="56"/>
                  </a:lnTo>
                  <a:lnTo>
                    <a:pt x="208" y="71"/>
                  </a:lnTo>
                  <a:lnTo>
                    <a:pt x="215" y="85"/>
                  </a:lnTo>
                  <a:lnTo>
                    <a:pt x="240" y="109"/>
                  </a:lnTo>
                  <a:lnTo>
                    <a:pt x="251" y="124"/>
                  </a:lnTo>
                  <a:lnTo>
                    <a:pt x="265" y="134"/>
                  </a:lnTo>
                  <a:lnTo>
                    <a:pt x="279" y="145"/>
                  </a:lnTo>
                  <a:lnTo>
                    <a:pt x="289" y="159"/>
                  </a:lnTo>
                  <a:lnTo>
                    <a:pt x="304" y="166"/>
                  </a:lnTo>
                  <a:lnTo>
                    <a:pt x="318" y="177"/>
                  </a:lnTo>
                  <a:lnTo>
                    <a:pt x="332" y="187"/>
                  </a:lnTo>
                  <a:lnTo>
                    <a:pt x="346" y="194"/>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1" name="Freeform 103"/>
            <p:cNvSpPr>
              <a:spLocks/>
            </p:cNvSpPr>
            <p:nvPr/>
          </p:nvSpPr>
          <p:spPr bwMode="auto">
            <a:xfrm>
              <a:off x="4885" y="2295"/>
              <a:ext cx="29" cy="99"/>
            </a:xfrm>
            <a:custGeom>
              <a:avLst/>
              <a:gdLst>
                <a:gd name="T0" fmla="*/ 25 w 29"/>
                <a:gd name="T1" fmla="*/ 92 h 99"/>
                <a:gd name="T2" fmla="*/ 29 w 29"/>
                <a:gd name="T3" fmla="*/ 96 h 99"/>
                <a:gd name="T4" fmla="*/ 25 w 29"/>
                <a:gd name="T5" fmla="*/ 85 h 99"/>
                <a:gd name="T6" fmla="*/ 22 w 29"/>
                <a:gd name="T7" fmla="*/ 71 h 99"/>
                <a:gd name="T8" fmla="*/ 18 w 29"/>
                <a:gd name="T9" fmla="*/ 60 h 99"/>
                <a:gd name="T10" fmla="*/ 15 w 29"/>
                <a:gd name="T11" fmla="*/ 50 h 99"/>
                <a:gd name="T12" fmla="*/ 11 w 29"/>
                <a:gd name="T13" fmla="*/ 36 h 99"/>
                <a:gd name="T14" fmla="*/ 8 w 29"/>
                <a:gd name="T15" fmla="*/ 25 h 99"/>
                <a:gd name="T16" fmla="*/ 8 w 29"/>
                <a:gd name="T17" fmla="*/ 0 h 99"/>
                <a:gd name="T18" fmla="*/ 0 w 29"/>
                <a:gd name="T19" fmla="*/ 0 h 99"/>
                <a:gd name="T20" fmla="*/ 0 w 29"/>
                <a:gd name="T21" fmla="*/ 14 h 99"/>
                <a:gd name="T22" fmla="*/ 4 w 29"/>
                <a:gd name="T23" fmla="*/ 25 h 99"/>
                <a:gd name="T24" fmla="*/ 4 w 29"/>
                <a:gd name="T25" fmla="*/ 39 h 99"/>
                <a:gd name="T26" fmla="*/ 8 w 29"/>
                <a:gd name="T27" fmla="*/ 50 h 99"/>
                <a:gd name="T28" fmla="*/ 11 w 29"/>
                <a:gd name="T29" fmla="*/ 64 h 99"/>
                <a:gd name="T30" fmla="*/ 15 w 29"/>
                <a:gd name="T31" fmla="*/ 74 h 99"/>
                <a:gd name="T32" fmla="*/ 18 w 29"/>
                <a:gd name="T33" fmla="*/ 89 h 99"/>
                <a:gd name="T34" fmla="*/ 22 w 29"/>
                <a:gd name="T35" fmla="*/ 99 h 99"/>
                <a:gd name="T36" fmla="*/ 25 w 29"/>
                <a:gd name="T37" fmla="*/ 92 h 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99">
                  <a:moveTo>
                    <a:pt x="25" y="92"/>
                  </a:moveTo>
                  <a:lnTo>
                    <a:pt x="29" y="96"/>
                  </a:lnTo>
                  <a:lnTo>
                    <a:pt x="25" y="85"/>
                  </a:lnTo>
                  <a:lnTo>
                    <a:pt x="22" y="71"/>
                  </a:lnTo>
                  <a:lnTo>
                    <a:pt x="18" y="60"/>
                  </a:lnTo>
                  <a:lnTo>
                    <a:pt x="15" y="50"/>
                  </a:lnTo>
                  <a:lnTo>
                    <a:pt x="11" y="36"/>
                  </a:lnTo>
                  <a:lnTo>
                    <a:pt x="8" y="25"/>
                  </a:lnTo>
                  <a:lnTo>
                    <a:pt x="8" y="0"/>
                  </a:lnTo>
                  <a:lnTo>
                    <a:pt x="0" y="0"/>
                  </a:lnTo>
                  <a:lnTo>
                    <a:pt x="0" y="14"/>
                  </a:lnTo>
                  <a:lnTo>
                    <a:pt x="4" y="25"/>
                  </a:lnTo>
                  <a:lnTo>
                    <a:pt x="4" y="39"/>
                  </a:lnTo>
                  <a:lnTo>
                    <a:pt x="8" y="50"/>
                  </a:lnTo>
                  <a:lnTo>
                    <a:pt x="11" y="64"/>
                  </a:lnTo>
                  <a:lnTo>
                    <a:pt x="15" y="74"/>
                  </a:lnTo>
                  <a:lnTo>
                    <a:pt x="18" y="89"/>
                  </a:lnTo>
                  <a:lnTo>
                    <a:pt x="22" y="99"/>
                  </a:lnTo>
                  <a:lnTo>
                    <a:pt x="25"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2" name="Freeform 104"/>
            <p:cNvSpPr>
              <a:spLocks/>
            </p:cNvSpPr>
            <p:nvPr/>
          </p:nvSpPr>
          <p:spPr bwMode="auto">
            <a:xfrm>
              <a:off x="4907" y="2387"/>
              <a:ext cx="14" cy="14"/>
            </a:xfrm>
            <a:custGeom>
              <a:avLst/>
              <a:gdLst>
                <a:gd name="T0" fmla="*/ 7 w 14"/>
                <a:gd name="T1" fmla="*/ 7 h 14"/>
                <a:gd name="T2" fmla="*/ 10 w 14"/>
                <a:gd name="T3" fmla="*/ 4 h 14"/>
                <a:gd name="T4" fmla="*/ 3 w 14"/>
                <a:gd name="T5" fmla="*/ 0 h 14"/>
                <a:gd name="T6" fmla="*/ 0 w 14"/>
                <a:gd name="T7" fmla="*/ 7 h 14"/>
                <a:gd name="T8" fmla="*/ 7 w 14"/>
                <a:gd name="T9" fmla="*/ 11 h 14"/>
                <a:gd name="T10" fmla="*/ 14 w 14"/>
                <a:gd name="T11" fmla="*/ 11 h 14"/>
                <a:gd name="T12" fmla="*/ 7 w 14"/>
                <a:gd name="T13" fmla="*/ 11 h 14"/>
                <a:gd name="T14" fmla="*/ 10 w 14"/>
                <a:gd name="T15" fmla="*/ 14 h 14"/>
                <a:gd name="T16" fmla="*/ 14 w 14"/>
                <a:gd name="T17" fmla="*/ 11 h 14"/>
                <a:gd name="T18" fmla="*/ 7 w 14"/>
                <a:gd name="T19" fmla="*/ 7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4">
                  <a:moveTo>
                    <a:pt x="7" y="7"/>
                  </a:moveTo>
                  <a:lnTo>
                    <a:pt x="10" y="4"/>
                  </a:lnTo>
                  <a:lnTo>
                    <a:pt x="3" y="0"/>
                  </a:lnTo>
                  <a:lnTo>
                    <a:pt x="0" y="7"/>
                  </a:lnTo>
                  <a:lnTo>
                    <a:pt x="7" y="11"/>
                  </a:lnTo>
                  <a:lnTo>
                    <a:pt x="14" y="11"/>
                  </a:lnTo>
                  <a:lnTo>
                    <a:pt x="7" y="11"/>
                  </a:lnTo>
                  <a:lnTo>
                    <a:pt x="10" y="14"/>
                  </a:lnTo>
                  <a:lnTo>
                    <a:pt x="14" y="11"/>
                  </a:lnTo>
                  <a:lnTo>
                    <a:pt x="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3" name="Freeform 105"/>
            <p:cNvSpPr>
              <a:spLocks/>
            </p:cNvSpPr>
            <p:nvPr/>
          </p:nvSpPr>
          <p:spPr bwMode="auto">
            <a:xfrm>
              <a:off x="4914" y="2323"/>
              <a:ext cx="39" cy="75"/>
            </a:xfrm>
            <a:custGeom>
              <a:avLst/>
              <a:gdLst>
                <a:gd name="T0" fmla="*/ 32 w 39"/>
                <a:gd name="T1" fmla="*/ 0 h 75"/>
                <a:gd name="T2" fmla="*/ 32 w 39"/>
                <a:gd name="T3" fmla="*/ 4 h 75"/>
                <a:gd name="T4" fmla="*/ 28 w 39"/>
                <a:gd name="T5" fmla="*/ 11 h 75"/>
                <a:gd name="T6" fmla="*/ 24 w 39"/>
                <a:gd name="T7" fmla="*/ 22 h 75"/>
                <a:gd name="T8" fmla="*/ 21 w 39"/>
                <a:gd name="T9" fmla="*/ 29 h 75"/>
                <a:gd name="T10" fmla="*/ 17 w 39"/>
                <a:gd name="T11" fmla="*/ 39 h 75"/>
                <a:gd name="T12" fmla="*/ 14 w 39"/>
                <a:gd name="T13" fmla="*/ 46 h 75"/>
                <a:gd name="T14" fmla="*/ 10 w 39"/>
                <a:gd name="T15" fmla="*/ 53 h 75"/>
                <a:gd name="T16" fmla="*/ 3 w 39"/>
                <a:gd name="T17" fmla="*/ 64 h 75"/>
                <a:gd name="T18" fmla="*/ 0 w 39"/>
                <a:gd name="T19" fmla="*/ 71 h 75"/>
                <a:gd name="T20" fmla="*/ 7 w 39"/>
                <a:gd name="T21" fmla="*/ 75 h 75"/>
                <a:gd name="T22" fmla="*/ 10 w 39"/>
                <a:gd name="T23" fmla="*/ 68 h 75"/>
                <a:gd name="T24" fmla="*/ 14 w 39"/>
                <a:gd name="T25" fmla="*/ 57 h 75"/>
                <a:gd name="T26" fmla="*/ 21 w 39"/>
                <a:gd name="T27" fmla="*/ 50 h 75"/>
                <a:gd name="T28" fmla="*/ 24 w 39"/>
                <a:gd name="T29" fmla="*/ 39 h 75"/>
                <a:gd name="T30" fmla="*/ 28 w 39"/>
                <a:gd name="T31" fmla="*/ 32 h 75"/>
                <a:gd name="T32" fmla="*/ 32 w 39"/>
                <a:gd name="T33" fmla="*/ 22 h 75"/>
                <a:gd name="T34" fmla="*/ 35 w 39"/>
                <a:gd name="T35" fmla="*/ 15 h 75"/>
                <a:gd name="T36" fmla="*/ 39 w 39"/>
                <a:gd name="T37" fmla="*/ 8 h 75"/>
                <a:gd name="T38" fmla="*/ 32 w 39"/>
                <a:gd name="T39" fmla="*/ 0 h 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9" h="75">
                  <a:moveTo>
                    <a:pt x="32" y="0"/>
                  </a:moveTo>
                  <a:lnTo>
                    <a:pt x="32" y="4"/>
                  </a:lnTo>
                  <a:lnTo>
                    <a:pt x="28" y="11"/>
                  </a:lnTo>
                  <a:lnTo>
                    <a:pt x="24" y="22"/>
                  </a:lnTo>
                  <a:lnTo>
                    <a:pt x="21" y="29"/>
                  </a:lnTo>
                  <a:lnTo>
                    <a:pt x="17" y="39"/>
                  </a:lnTo>
                  <a:lnTo>
                    <a:pt x="14" y="46"/>
                  </a:lnTo>
                  <a:lnTo>
                    <a:pt x="10" y="53"/>
                  </a:lnTo>
                  <a:lnTo>
                    <a:pt x="3" y="64"/>
                  </a:lnTo>
                  <a:lnTo>
                    <a:pt x="0" y="71"/>
                  </a:lnTo>
                  <a:lnTo>
                    <a:pt x="7" y="75"/>
                  </a:lnTo>
                  <a:lnTo>
                    <a:pt x="10" y="68"/>
                  </a:lnTo>
                  <a:lnTo>
                    <a:pt x="14" y="57"/>
                  </a:lnTo>
                  <a:lnTo>
                    <a:pt x="21" y="50"/>
                  </a:lnTo>
                  <a:lnTo>
                    <a:pt x="24" y="39"/>
                  </a:lnTo>
                  <a:lnTo>
                    <a:pt x="28" y="32"/>
                  </a:lnTo>
                  <a:lnTo>
                    <a:pt x="32" y="22"/>
                  </a:lnTo>
                  <a:lnTo>
                    <a:pt x="35" y="15"/>
                  </a:lnTo>
                  <a:lnTo>
                    <a:pt x="39" y="8"/>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4" name="Freeform 106"/>
            <p:cNvSpPr>
              <a:spLocks/>
            </p:cNvSpPr>
            <p:nvPr/>
          </p:nvSpPr>
          <p:spPr bwMode="auto">
            <a:xfrm>
              <a:off x="4946" y="2306"/>
              <a:ext cx="63" cy="25"/>
            </a:xfrm>
            <a:custGeom>
              <a:avLst/>
              <a:gdLst>
                <a:gd name="T0" fmla="*/ 63 w 63"/>
                <a:gd name="T1" fmla="*/ 3 h 25"/>
                <a:gd name="T2" fmla="*/ 60 w 63"/>
                <a:gd name="T3" fmla="*/ 0 h 25"/>
                <a:gd name="T4" fmla="*/ 31 w 63"/>
                <a:gd name="T5" fmla="*/ 0 h 25"/>
                <a:gd name="T6" fmla="*/ 21 w 63"/>
                <a:gd name="T7" fmla="*/ 3 h 25"/>
                <a:gd name="T8" fmla="*/ 14 w 63"/>
                <a:gd name="T9" fmla="*/ 7 h 25"/>
                <a:gd name="T10" fmla="*/ 7 w 63"/>
                <a:gd name="T11" fmla="*/ 14 h 25"/>
                <a:gd name="T12" fmla="*/ 0 w 63"/>
                <a:gd name="T13" fmla="*/ 17 h 25"/>
                <a:gd name="T14" fmla="*/ 7 w 63"/>
                <a:gd name="T15" fmla="*/ 25 h 25"/>
                <a:gd name="T16" fmla="*/ 17 w 63"/>
                <a:gd name="T17" fmla="*/ 14 h 25"/>
                <a:gd name="T18" fmla="*/ 24 w 63"/>
                <a:gd name="T19" fmla="*/ 10 h 25"/>
                <a:gd name="T20" fmla="*/ 31 w 63"/>
                <a:gd name="T21" fmla="*/ 7 h 25"/>
                <a:gd name="T22" fmla="*/ 60 w 63"/>
                <a:gd name="T23" fmla="*/ 7 h 25"/>
                <a:gd name="T24" fmla="*/ 63 w 63"/>
                <a:gd name="T25" fmla="*/ 3 h 25"/>
                <a:gd name="T26" fmla="*/ 63 w 63"/>
                <a:gd name="T27" fmla="*/ 0 h 25"/>
                <a:gd name="T28" fmla="*/ 60 w 63"/>
                <a:gd name="T29" fmla="*/ 0 h 25"/>
                <a:gd name="T30" fmla="*/ 63 w 63"/>
                <a:gd name="T31" fmla="*/ 3 h 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3" h="25">
                  <a:moveTo>
                    <a:pt x="63" y="3"/>
                  </a:moveTo>
                  <a:lnTo>
                    <a:pt x="60" y="0"/>
                  </a:lnTo>
                  <a:lnTo>
                    <a:pt x="31" y="0"/>
                  </a:lnTo>
                  <a:lnTo>
                    <a:pt x="21" y="3"/>
                  </a:lnTo>
                  <a:lnTo>
                    <a:pt x="14" y="7"/>
                  </a:lnTo>
                  <a:lnTo>
                    <a:pt x="7" y="14"/>
                  </a:lnTo>
                  <a:lnTo>
                    <a:pt x="0" y="17"/>
                  </a:lnTo>
                  <a:lnTo>
                    <a:pt x="7" y="25"/>
                  </a:lnTo>
                  <a:lnTo>
                    <a:pt x="17" y="14"/>
                  </a:lnTo>
                  <a:lnTo>
                    <a:pt x="24" y="10"/>
                  </a:lnTo>
                  <a:lnTo>
                    <a:pt x="31" y="7"/>
                  </a:lnTo>
                  <a:lnTo>
                    <a:pt x="60" y="7"/>
                  </a:lnTo>
                  <a:lnTo>
                    <a:pt x="63" y="3"/>
                  </a:lnTo>
                  <a:lnTo>
                    <a:pt x="63" y="0"/>
                  </a:lnTo>
                  <a:lnTo>
                    <a:pt x="60" y="0"/>
                  </a:lnTo>
                  <a:lnTo>
                    <a:pt x="6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5" name="Freeform 107"/>
            <p:cNvSpPr>
              <a:spLocks/>
            </p:cNvSpPr>
            <p:nvPr/>
          </p:nvSpPr>
          <p:spPr bwMode="auto">
            <a:xfrm>
              <a:off x="5006" y="2309"/>
              <a:ext cx="38" cy="78"/>
            </a:xfrm>
            <a:custGeom>
              <a:avLst/>
              <a:gdLst>
                <a:gd name="T0" fmla="*/ 38 w 38"/>
                <a:gd name="T1" fmla="*/ 78 h 78"/>
                <a:gd name="T2" fmla="*/ 38 w 38"/>
                <a:gd name="T3" fmla="*/ 53 h 78"/>
                <a:gd name="T4" fmla="*/ 35 w 38"/>
                <a:gd name="T5" fmla="*/ 43 h 78"/>
                <a:gd name="T6" fmla="*/ 28 w 38"/>
                <a:gd name="T7" fmla="*/ 36 h 78"/>
                <a:gd name="T8" fmla="*/ 21 w 38"/>
                <a:gd name="T9" fmla="*/ 25 h 78"/>
                <a:gd name="T10" fmla="*/ 17 w 38"/>
                <a:gd name="T11" fmla="*/ 14 h 78"/>
                <a:gd name="T12" fmla="*/ 3 w 38"/>
                <a:gd name="T13" fmla="*/ 0 h 78"/>
                <a:gd name="T14" fmla="*/ 0 w 38"/>
                <a:gd name="T15" fmla="*/ 4 h 78"/>
                <a:gd name="T16" fmla="*/ 3 w 38"/>
                <a:gd name="T17" fmla="*/ 11 h 78"/>
                <a:gd name="T18" fmla="*/ 10 w 38"/>
                <a:gd name="T19" fmla="*/ 18 h 78"/>
                <a:gd name="T20" fmla="*/ 17 w 38"/>
                <a:gd name="T21" fmla="*/ 29 h 78"/>
                <a:gd name="T22" fmla="*/ 21 w 38"/>
                <a:gd name="T23" fmla="*/ 36 h 78"/>
                <a:gd name="T24" fmla="*/ 28 w 38"/>
                <a:gd name="T25" fmla="*/ 46 h 78"/>
                <a:gd name="T26" fmla="*/ 31 w 38"/>
                <a:gd name="T27" fmla="*/ 57 h 78"/>
                <a:gd name="T28" fmla="*/ 31 w 38"/>
                <a:gd name="T29" fmla="*/ 67 h 78"/>
                <a:gd name="T30" fmla="*/ 35 w 38"/>
                <a:gd name="T31" fmla="*/ 78 h 78"/>
                <a:gd name="T32" fmla="*/ 35 w 38"/>
                <a:gd name="T33" fmla="*/ 75 h 78"/>
                <a:gd name="T34" fmla="*/ 38 w 38"/>
                <a:gd name="T35" fmla="*/ 78 h 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 h="78">
                  <a:moveTo>
                    <a:pt x="38" y="78"/>
                  </a:moveTo>
                  <a:lnTo>
                    <a:pt x="38" y="53"/>
                  </a:lnTo>
                  <a:lnTo>
                    <a:pt x="35" y="43"/>
                  </a:lnTo>
                  <a:lnTo>
                    <a:pt x="28" y="36"/>
                  </a:lnTo>
                  <a:lnTo>
                    <a:pt x="21" y="25"/>
                  </a:lnTo>
                  <a:lnTo>
                    <a:pt x="17" y="14"/>
                  </a:lnTo>
                  <a:lnTo>
                    <a:pt x="3" y="0"/>
                  </a:lnTo>
                  <a:lnTo>
                    <a:pt x="0" y="4"/>
                  </a:lnTo>
                  <a:lnTo>
                    <a:pt x="3" y="11"/>
                  </a:lnTo>
                  <a:lnTo>
                    <a:pt x="10" y="18"/>
                  </a:lnTo>
                  <a:lnTo>
                    <a:pt x="17" y="29"/>
                  </a:lnTo>
                  <a:lnTo>
                    <a:pt x="21" y="36"/>
                  </a:lnTo>
                  <a:lnTo>
                    <a:pt x="28" y="46"/>
                  </a:lnTo>
                  <a:lnTo>
                    <a:pt x="31" y="57"/>
                  </a:lnTo>
                  <a:lnTo>
                    <a:pt x="31" y="67"/>
                  </a:lnTo>
                  <a:lnTo>
                    <a:pt x="35" y="78"/>
                  </a:lnTo>
                  <a:lnTo>
                    <a:pt x="35" y="75"/>
                  </a:lnTo>
                  <a:lnTo>
                    <a:pt x="38"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6" name="Freeform 108"/>
            <p:cNvSpPr>
              <a:spLocks/>
            </p:cNvSpPr>
            <p:nvPr/>
          </p:nvSpPr>
          <p:spPr bwMode="auto">
            <a:xfrm>
              <a:off x="4942" y="2384"/>
              <a:ext cx="102" cy="102"/>
            </a:xfrm>
            <a:custGeom>
              <a:avLst/>
              <a:gdLst>
                <a:gd name="T0" fmla="*/ 7 w 102"/>
                <a:gd name="T1" fmla="*/ 95 h 102"/>
                <a:gd name="T2" fmla="*/ 4 w 102"/>
                <a:gd name="T3" fmla="*/ 102 h 102"/>
                <a:gd name="T4" fmla="*/ 14 w 102"/>
                <a:gd name="T5" fmla="*/ 98 h 102"/>
                <a:gd name="T6" fmla="*/ 21 w 102"/>
                <a:gd name="T7" fmla="*/ 95 h 102"/>
                <a:gd name="T8" fmla="*/ 28 w 102"/>
                <a:gd name="T9" fmla="*/ 88 h 102"/>
                <a:gd name="T10" fmla="*/ 35 w 102"/>
                <a:gd name="T11" fmla="*/ 84 h 102"/>
                <a:gd name="T12" fmla="*/ 46 w 102"/>
                <a:gd name="T13" fmla="*/ 81 h 102"/>
                <a:gd name="T14" fmla="*/ 53 w 102"/>
                <a:gd name="T15" fmla="*/ 74 h 102"/>
                <a:gd name="T16" fmla="*/ 60 w 102"/>
                <a:gd name="T17" fmla="*/ 70 h 102"/>
                <a:gd name="T18" fmla="*/ 74 w 102"/>
                <a:gd name="T19" fmla="*/ 56 h 102"/>
                <a:gd name="T20" fmla="*/ 81 w 102"/>
                <a:gd name="T21" fmla="*/ 52 h 102"/>
                <a:gd name="T22" fmla="*/ 85 w 102"/>
                <a:gd name="T23" fmla="*/ 45 h 102"/>
                <a:gd name="T24" fmla="*/ 92 w 102"/>
                <a:gd name="T25" fmla="*/ 38 h 102"/>
                <a:gd name="T26" fmla="*/ 95 w 102"/>
                <a:gd name="T27" fmla="*/ 28 h 102"/>
                <a:gd name="T28" fmla="*/ 99 w 102"/>
                <a:gd name="T29" fmla="*/ 21 h 102"/>
                <a:gd name="T30" fmla="*/ 102 w 102"/>
                <a:gd name="T31" fmla="*/ 14 h 102"/>
                <a:gd name="T32" fmla="*/ 102 w 102"/>
                <a:gd name="T33" fmla="*/ 3 h 102"/>
                <a:gd name="T34" fmla="*/ 99 w 102"/>
                <a:gd name="T35" fmla="*/ 0 h 102"/>
                <a:gd name="T36" fmla="*/ 95 w 102"/>
                <a:gd name="T37" fmla="*/ 10 h 102"/>
                <a:gd name="T38" fmla="*/ 92 w 102"/>
                <a:gd name="T39" fmla="*/ 17 h 102"/>
                <a:gd name="T40" fmla="*/ 88 w 102"/>
                <a:gd name="T41" fmla="*/ 24 h 102"/>
                <a:gd name="T42" fmla="*/ 85 w 102"/>
                <a:gd name="T43" fmla="*/ 35 h 102"/>
                <a:gd name="T44" fmla="*/ 49 w 102"/>
                <a:gd name="T45" fmla="*/ 70 h 102"/>
                <a:gd name="T46" fmla="*/ 42 w 102"/>
                <a:gd name="T47" fmla="*/ 74 h 102"/>
                <a:gd name="T48" fmla="*/ 32 w 102"/>
                <a:gd name="T49" fmla="*/ 77 h 102"/>
                <a:gd name="T50" fmla="*/ 25 w 102"/>
                <a:gd name="T51" fmla="*/ 81 h 102"/>
                <a:gd name="T52" fmla="*/ 18 w 102"/>
                <a:gd name="T53" fmla="*/ 88 h 102"/>
                <a:gd name="T54" fmla="*/ 11 w 102"/>
                <a:gd name="T55" fmla="*/ 91 h 102"/>
                <a:gd name="T56" fmla="*/ 4 w 102"/>
                <a:gd name="T57" fmla="*/ 95 h 102"/>
                <a:gd name="T58" fmla="*/ 0 w 102"/>
                <a:gd name="T59" fmla="*/ 98 h 102"/>
                <a:gd name="T60" fmla="*/ 4 w 102"/>
                <a:gd name="T61" fmla="*/ 95 h 102"/>
                <a:gd name="T62" fmla="*/ 0 w 102"/>
                <a:gd name="T63" fmla="*/ 95 h 102"/>
                <a:gd name="T64" fmla="*/ 0 w 102"/>
                <a:gd name="T65" fmla="*/ 98 h 102"/>
                <a:gd name="T66" fmla="*/ 7 w 102"/>
                <a:gd name="T67" fmla="*/ 95 h 10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02" h="102">
                  <a:moveTo>
                    <a:pt x="7" y="95"/>
                  </a:moveTo>
                  <a:lnTo>
                    <a:pt x="4" y="102"/>
                  </a:lnTo>
                  <a:lnTo>
                    <a:pt x="14" y="98"/>
                  </a:lnTo>
                  <a:lnTo>
                    <a:pt x="21" y="95"/>
                  </a:lnTo>
                  <a:lnTo>
                    <a:pt x="28" y="88"/>
                  </a:lnTo>
                  <a:lnTo>
                    <a:pt x="35" y="84"/>
                  </a:lnTo>
                  <a:lnTo>
                    <a:pt x="46" y="81"/>
                  </a:lnTo>
                  <a:lnTo>
                    <a:pt x="53" y="74"/>
                  </a:lnTo>
                  <a:lnTo>
                    <a:pt x="60" y="70"/>
                  </a:lnTo>
                  <a:lnTo>
                    <a:pt x="74" y="56"/>
                  </a:lnTo>
                  <a:lnTo>
                    <a:pt x="81" y="52"/>
                  </a:lnTo>
                  <a:lnTo>
                    <a:pt x="85" y="45"/>
                  </a:lnTo>
                  <a:lnTo>
                    <a:pt x="92" y="38"/>
                  </a:lnTo>
                  <a:lnTo>
                    <a:pt x="95" y="28"/>
                  </a:lnTo>
                  <a:lnTo>
                    <a:pt x="99" y="21"/>
                  </a:lnTo>
                  <a:lnTo>
                    <a:pt x="102" y="14"/>
                  </a:lnTo>
                  <a:lnTo>
                    <a:pt x="102" y="3"/>
                  </a:lnTo>
                  <a:lnTo>
                    <a:pt x="99" y="0"/>
                  </a:lnTo>
                  <a:lnTo>
                    <a:pt x="95" y="10"/>
                  </a:lnTo>
                  <a:lnTo>
                    <a:pt x="92" y="17"/>
                  </a:lnTo>
                  <a:lnTo>
                    <a:pt x="88" y="24"/>
                  </a:lnTo>
                  <a:lnTo>
                    <a:pt x="85" y="35"/>
                  </a:lnTo>
                  <a:lnTo>
                    <a:pt x="49" y="70"/>
                  </a:lnTo>
                  <a:lnTo>
                    <a:pt x="42" y="74"/>
                  </a:lnTo>
                  <a:lnTo>
                    <a:pt x="32" y="77"/>
                  </a:lnTo>
                  <a:lnTo>
                    <a:pt x="25" y="81"/>
                  </a:lnTo>
                  <a:lnTo>
                    <a:pt x="18" y="88"/>
                  </a:lnTo>
                  <a:lnTo>
                    <a:pt x="11" y="91"/>
                  </a:lnTo>
                  <a:lnTo>
                    <a:pt x="4" y="95"/>
                  </a:lnTo>
                  <a:lnTo>
                    <a:pt x="0" y="98"/>
                  </a:lnTo>
                  <a:lnTo>
                    <a:pt x="4" y="95"/>
                  </a:lnTo>
                  <a:lnTo>
                    <a:pt x="0" y="95"/>
                  </a:lnTo>
                  <a:lnTo>
                    <a:pt x="0" y="98"/>
                  </a:lnTo>
                  <a:lnTo>
                    <a:pt x="7"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7" name="Freeform 109"/>
            <p:cNvSpPr>
              <a:spLocks/>
            </p:cNvSpPr>
            <p:nvPr/>
          </p:nvSpPr>
          <p:spPr bwMode="auto">
            <a:xfrm>
              <a:off x="4942" y="2479"/>
              <a:ext cx="57" cy="169"/>
            </a:xfrm>
            <a:custGeom>
              <a:avLst/>
              <a:gdLst>
                <a:gd name="T0" fmla="*/ 53 w 57"/>
                <a:gd name="T1" fmla="*/ 169 h 169"/>
                <a:gd name="T2" fmla="*/ 57 w 57"/>
                <a:gd name="T3" fmla="*/ 166 h 169"/>
                <a:gd name="T4" fmla="*/ 49 w 57"/>
                <a:gd name="T5" fmla="*/ 145 h 169"/>
                <a:gd name="T6" fmla="*/ 42 w 57"/>
                <a:gd name="T7" fmla="*/ 123 h 169"/>
                <a:gd name="T8" fmla="*/ 35 w 57"/>
                <a:gd name="T9" fmla="*/ 102 h 169"/>
                <a:gd name="T10" fmla="*/ 32 w 57"/>
                <a:gd name="T11" fmla="*/ 81 h 169"/>
                <a:gd name="T12" fmla="*/ 25 w 57"/>
                <a:gd name="T13" fmla="*/ 63 h 169"/>
                <a:gd name="T14" fmla="*/ 18 w 57"/>
                <a:gd name="T15" fmla="*/ 42 h 169"/>
                <a:gd name="T16" fmla="*/ 11 w 57"/>
                <a:gd name="T17" fmla="*/ 21 h 169"/>
                <a:gd name="T18" fmla="*/ 7 w 57"/>
                <a:gd name="T19" fmla="*/ 0 h 169"/>
                <a:gd name="T20" fmla="*/ 0 w 57"/>
                <a:gd name="T21" fmla="*/ 3 h 169"/>
                <a:gd name="T22" fmla="*/ 4 w 57"/>
                <a:gd name="T23" fmla="*/ 25 h 169"/>
                <a:gd name="T24" fmla="*/ 11 w 57"/>
                <a:gd name="T25" fmla="*/ 46 h 169"/>
                <a:gd name="T26" fmla="*/ 18 w 57"/>
                <a:gd name="T27" fmla="*/ 63 h 169"/>
                <a:gd name="T28" fmla="*/ 25 w 57"/>
                <a:gd name="T29" fmla="*/ 85 h 169"/>
                <a:gd name="T30" fmla="*/ 28 w 57"/>
                <a:gd name="T31" fmla="*/ 106 h 169"/>
                <a:gd name="T32" fmla="*/ 35 w 57"/>
                <a:gd name="T33" fmla="*/ 127 h 169"/>
                <a:gd name="T34" fmla="*/ 42 w 57"/>
                <a:gd name="T35" fmla="*/ 145 h 169"/>
                <a:gd name="T36" fmla="*/ 46 w 57"/>
                <a:gd name="T37" fmla="*/ 166 h 169"/>
                <a:gd name="T38" fmla="*/ 49 w 57"/>
                <a:gd name="T39" fmla="*/ 162 h 169"/>
                <a:gd name="T40" fmla="*/ 53 w 57"/>
                <a:gd name="T41" fmla="*/ 169 h 169"/>
                <a:gd name="T42" fmla="*/ 57 w 57"/>
                <a:gd name="T43" fmla="*/ 166 h 169"/>
                <a:gd name="T44" fmla="*/ 53 w 57"/>
                <a:gd name="T45" fmla="*/ 169 h 1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7" h="169">
                  <a:moveTo>
                    <a:pt x="53" y="169"/>
                  </a:moveTo>
                  <a:lnTo>
                    <a:pt x="57" y="166"/>
                  </a:lnTo>
                  <a:lnTo>
                    <a:pt x="49" y="145"/>
                  </a:lnTo>
                  <a:lnTo>
                    <a:pt x="42" y="123"/>
                  </a:lnTo>
                  <a:lnTo>
                    <a:pt x="35" y="102"/>
                  </a:lnTo>
                  <a:lnTo>
                    <a:pt x="32" y="81"/>
                  </a:lnTo>
                  <a:lnTo>
                    <a:pt x="25" y="63"/>
                  </a:lnTo>
                  <a:lnTo>
                    <a:pt x="18" y="42"/>
                  </a:lnTo>
                  <a:lnTo>
                    <a:pt x="11" y="21"/>
                  </a:lnTo>
                  <a:lnTo>
                    <a:pt x="7" y="0"/>
                  </a:lnTo>
                  <a:lnTo>
                    <a:pt x="0" y="3"/>
                  </a:lnTo>
                  <a:lnTo>
                    <a:pt x="4" y="25"/>
                  </a:lnTo>
                  <a:lnTo>
                    <a:pt x="11" y="46"/>
                  </a:lnTo>
                  <a:lnTo>
                    <a:pt x="18" y="63"/>
                  </a:lnTo>
                  <a:lnTo>
                    <a:pt x="25" y="85"/>
                  </a:lnTo>
                  <a:lnTo>
                    <a:pt x="28" y="106"/>
                  </a:lnTo>
                  <a:lnTo>
                    <a:pt x="35" y="127"/>
                  </a:lnTo>
                  <a:lnTo>
                    <a:pt x="42" y="145"/>
                  </a:lnTo>
                  <a:lnTo>
                    <a:pt x="46" y="166"/>
                  </a:lnTo>
                  <a:lnTo>
                    <a:pt x="49" y="162"/>
                  </a:lnTo>
                  <a:lnTo>
                    <a:pt x="53" y="169"/>
                  </a:lnTo>
                  <a:lnTo>
                    <a:pt x="57" y="166"/>
                  </a:lnTo>
                  <a:lnTo>
                    <a:pt x="53"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8" name="Freeform 110"/>
            <p:cNvSpPr>
              <a:spLocks/>
            </p:cNvSpPr>
            <p:nvPr/>
          </p:nvSpPr>
          <p:spPr bwMode="auto">
            <a:xfrm>
              <a:off x="4861" y="2641"/>
              <a:ext cx="134" cy="67"/>
            </a:xfrm>
            <a:custGeom>
              <a:avLst/>
              <a:gdLst>
                <a:gd name="T0" fmla="*/ 0 w 134"/>
                <a:gd name="T1" fmla="*/ 64 h 67"/>
                <a:gd name="T2" fmla="*/ 3 w 134"/>
                <a:gd name="T3" fmla="*/ 64 h 67"/>
                <a:gd name="T4" fmla="*/ 10 w 134"/>
                <a:gd name="T5" fmla="*/ 60 h 67"/>
                <a:gd name="T6" fmla="*/ 17 w 134"/>
                <a:gd name="T7" fmla="*/ 57 h 67"/>
                <a:gd name="T8" fmla="*/ 28 w 134"/>
                <a:gd name="T9" fmla="*/ 53 h 67"/>
                <a:gd name="T10" fmla="*/ 35 w 134"/>
                <a:gd name="T11" fmla="*/ 50 h 67"/>
                <a:gd name="T12" fmla="*/ 42 w 134"/>
                <a:gd name="T13" fmla="*/ 46 h 67"/>
                <a:gd name="T14" fmla="*/ 53 w 134"/>
                <a:gd name="T15" fmla="*/ 43 h 67"/>
                <a:gd name="T16" fmla="*/ 60 w 134"/>
                <a:gd name="T17" fmla="*/ 39 h 67"/>
                <a:gd name="T18" fmla="*/ 67 w 134"/>
                <a:gd name="T19" fmla="*/ 36 h 67"/>
                <a:gd name="T20" fmla="*/ 77 w 134"/>
                <a:gd name="T21" fmla="*/ 32 h 67"/>
                <a:gd name="T22" fmla="*/ 85 w 134"/>
                <a:gd name="T23" fmla="*/ 29 h 67"/>
                <a:gd name="T24" fmla="*/ 92 w 134"/>
                <a:gd name="T25" fmla="*/ 25 h 67"/>
                <a:gd name="T26" fmla="*/ 102 w 134"/>
                <a:gd name="T27" fmla="*/ 22 h 67"/>
                <a:gd name="T28" fmla="*/ 109 w 134"/>
                <a:gd name="T29" fmla="*/ 18 h 67"/>
                <a:gd name="T30" fmla="*/ 120 w 134"/>
                <a:gd name="T31" fmla="*/ 14 h 67"/>
                <a:gd name="T32" fmla="*/ 127 w 134"/>
                <a:gd name="T33" fmla="*/ 11 h 67"/>
                <a:gd name="T34" fmla="*/ 134 w 134"/>
                <a:gd name="T35" fmla="*/ 7 h 67"/>
                <a:gd name="T36" fmla="*/ 130 w 134"/>
                <a:gd name="T37" fmla="*/ 0 h 67"/>
                <a:gd name="T38" fmla="*/ 123 w 134"/>
                <a:gd name="T39" fmla="*/ 4 h 67"/>
                <a:gd name="T40" fmla="*/ 116 w 134"/>
                <a:gd name="T41" fmla="*/ 7 h 67"/>
                <a:gd name="T42" fmla="*/ 106 w 134"/>
                <a:gd name="T43" fmla="*/ 11 h 67"/>
                <a:gd name="T44" fmla="*/ 99 w 134"/>
                <a:gd name="T45" fmla="*/ 14 h 67"/>
                <a:gd name="T46" fmla="*/ 92 w 134"/>
                <a:gd name="T47" fmla="*/ 18 h 67"/>
                <a:gd name="T48" fmla="*/ 85 w 134"/>
                <a:gd name="T49" fmla="*/ 22 h 67"/>
                <a:gd name="T50" fmla="*/ 74 w 134"/>
                <a:gd name="T51" fmla="*/ 25 h 67"/>
                <a:gd name="T52" fmla="*/ 67 w 134"/>
                <a:gd name="T53" fmla="*/ 29 h 67"/>
                <a:gd name="T54" fmla="*/ 56 w 134"/>
                <a:gd name="T55" fmla="*/ 32 h 67"/>
                <a:gd name="T56" fmla="*/ 49 w 134"/>
                <a:gd name="T57" fmla="*/ 36 h 67"/>
                <a:gd name="T58" fmla="*/ 42 w 134"/>
                <a:gd name="T59" fmla="*/ 39 h 67"/>
                <a:gd name="T60" fmla="*/ 32 w 134"/>
                <a:gd name="T61" fmla="*/ 43 h 67"/>
                <a:gd name="T62" fmla="*/ 24 w 134"/>
                <a:gd name="T63" fmla="*/ 46 h 67"/>
                <a:gd name="T64" fmla="*/ 17 w 134"/>
                <a:gd name="T65" fmla="*/ 50 h 67"/>
                <a:gd name="T66" fmla="*/ 7 w 134"/>
                <a:gd name="T67" fmla="*/ 53 h 67"/>
                <a:gd name="T68" fmla="*/ 0 w 134"/>
                <a:gd name="T69" fmla="*/ 57 h 67"/>
                <a:gd name="T70" fmla="*/ 3 w 134"/>
                <a:gd name="T71" fmla="*/ 60 h 67"/>
                <a:gd name="T72" fmla="*/ 0 w 134"/>
                <a:gd name="T73" fmla="*/ 64 h 67"/>
                <a:gd name="T74" fmla="*/ 0 w 134"/>
                <a:gd name="T75" fmla="*/ 67 h 67"/>
                <a:gd name="T76" fmla="*/ 3 w 134"/>
                <a:gd name="T77" fmla="*/ 64 h 67"/>
                <a:gd name="T78" fmla="*/ 0 w 134"/>
                <a:gd name="T79" fmla="*/ 64 h 6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4" h="67">
                  <a:moveTo>
                    <a:pt x="0" y="64"/>
                  </a:moveTo>
                  <a:lnTo>
                    <a:pt x="3" y="64"/>
                  </a:lnTo>
                  <a:lnTo>
                    <a:pt x="10" y="60"/>
                  </a:lnTo>
                  <a:lnTo>
                    <a:pt x="17" y="57"/>
                  </a:lnTo>
                  <a:lnTo>
                    <a:pt x="28" y="53"/>
                  </a:lnTo>
                  <a:lnTo>
                    <a:pt x="35" y="50"/>
                  </a:lnTo>
                  <a:lnTo>
                    <a:pt x="42" y="46"/>
                  </a:lnTo>
                  <a:lnTo>
                    <a:pt x="53" y="43"/>
                  </a:lnTo>
                  <a:lnTo>
                    <a:pt x="60" y="39"/>
                  </a:lnTo>
                  <a:lnTo>
                    <a:pt x="67" y="36"/>
                  </a:lnTo>
                  <a:lnTo>
                    <a:pt x="77" y="32"/>
                  </a:lnTo>
                  <a:lnTo>
                    <a:pt x="85" y="29"/>
                  </a:lnTo>
                  <a:lnTo>
                    <a:pt x="92" y="25"/>
                  </a:lnTo>
                  <a:lnTo>
                    <a:pt x="102" y="22"/>
                  </a:lnTo>
                  <a:lnTo>
                    <a:pt x="109" y="18"/>
                  </a:lnTo>
                  <a:lnTo>
                    <a:pt x="120" y="14"/>
                  </a:lnTo>
                  <a:lnTo>
                    <a:pt x="127" y="11"/>
                  </a:lnTo>
                  <a:lnTo>
                    <a:pt x="134" y="7"/>
                  </a:lnTo>
                  <a:lnTo>
                    <a:pt x="130" y="0"/>
                  </a:lnTo>
                  <a:lnTo>
                    <a:pt x="123" y="4"/>
                  </a:lnTo>
                  <a:lnTo>
                    <a:pt x="116" y="7"/>
                  </a:lnTo>
                  <a:lnTo>
                    <a:pt x="106" y="11"/>
                  </a:lnTo>
                  <a:lnTo>
                    <a:pt x="99" y="14"/>
                  </a:lnTo>
                  <a:lnTo>
                    <a:pt x="92" y="18"/>
                  </a:lnTo>
                  <a:lnTo>
                    <a:pt x="85" y="22"/>
                  </a:lnTo>
                  <a:lnTo>
                    <a:pt x="74" y="25"/>
                  </a:lnTo>
                  <a:lnTo>
                    <a:pt x="67" y="29"/>
                  </a:lnTo>
                  <a:lnTo>
                    <a:pt x="56" y="32"/>
                  </a:lnTo>
                  <a:lnTo>
                    <a:pt x="49" y="36"/>
                  </a:lnTo>
                  <a:lnTo>
                    <a:pt x="42" y="39"/>
                  </a:lnTo>
                  <a:lnTo>
                    <a:pt x="32" y="43"/>
                  </a:lnTo>
                  <a:lnTo>
                    <a:pt x="24" y="46"/>
                  </a:lnTo>
                  <a:lnTo>
                    <a:pt x="17" y="50"/>
                  </a:lnTo>
                  <a:lnTo>
                    <a:pt x="7" y="53"/>
                  </a:lnTo>
                  <a:lnTo>
                    <a:pt x="0" y="57"/>
                  </a:lnTo>
                  <a:lnTo>
                    <a:pt x="3" y="60"/>
                  </a:lnTo>
                  <a:lnTo>
                    <a:pt x="0" y="64"/>
                  </a:lnTo>
                  <a:lnTo>
                    <a:pt x="0" y="67"/>
                  </a:lnTo>
                  <a:lnTo>
                    <a:pt x="3" y="64"/>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29" name="Freeform 111"/>
            <p:cNvSpPr>
              <a:spLocks/>
            </p:cNvSpPr>
            <p:nvPr/>
          </p:nvSpPr>
          <p:spPr bwMode="auto">
            <a:xfrm>
              <a:off x="4843" y="2641"/>
              <a:ext cx="21" cy="64"/>
            </a:xfrm>
            <a:custGeom>
              <a:avLst/>
              <a:gdLst>
                <a:gd name="T0" fmla="*/ 4 w 21"/>
                <a:gd name="T1" fmla="*/ 7 h 64"/>
                <a:gd name="T2" fmla="*/ 0 w 21"/>
                <a:gd name="T3" fmla="*/ 4 h 64"/>
                <a:gd name="T4" fmla="*/ 0 w 21"/>
                <a:gd name="T5" fmla="*/ 29 h 64"/>
                <a:gd name="T6" fmla="*/ 4 w 21"/>
                <a:gd name="T7" fmla="*/ 36 h 64"/>
                <a:gd name="T8" fmla="*/ 7 w 21"/>
                <a:gd name="T9" fmla="*/ 43 h 64"/>
                <a:gd name="T10" fmla="*/ 7 w 21"/>
                <a:gd name="T11" fmla="*/ 50 h 64"/>
                <a:gd name="T12" fmla="*/ 11 w 21"/>
                <a:gd name="T13" fmla="*/ 57 h 64"/>
                <a:gd name="T14" fmla="*/ 18 w 21"/>
                <a:gd name="T15" fmla="*/ 64 h 64"/>
                <a:gd name="T16" fmla="*/ 21 w 21"/>
                <a:gd name="T17" fmla="*/ 60 h 64"/>
                <a:gd name="T18" fmla="*/ 18 w 21"/>
                <a:gd name="T19" fmla="*/ 53 h 64"/>
                <a:gd name="T20" fmla="*/ 14 w 21"/>
                <a:gd name="T21" fmla="*/ 50 h 64"/>
                <a:gd name="T22" fmla="*/ 11 w 21"/>
                <a:gd name="T23" fmla="*/ 39 h 64"/>
                <a:gd name="T24" fmla="*/ 11 w 21"/>
                <a:gd name="T25" fmla="*/ 32 h 64"/>
                <a:gd name="T26" fmla="*/ 7 w 21"/>
                <a:gd name="T27" fmla="*/ 25 h 64"/>
                <a:gd name="T28" fmla="*/ 7 w 21"/>
                <a:gd name="T29" fmla="*/ 0 h 64"/>
                <a:gd name="T30" fmla="*/ 7 w 21"/>
                <a:gd name="T31" fmla="*/ 4 h 64"/>
                <a:gd name="T32" fmla="*/ 7 w 21"/>
                <a:gd name="T33" fmla="*/ 0 h 64"/>
                <a:gd name="T34" fmla="*/ 4 w 21"/>
                <a:gd name="T35" fmla="*/ 7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 h="64">
                  <a:moveTo>
                    <a:pt x="4" y="7"/>
                  </a:moveTo>
                  <a:lnTo>
                    <a:pt x="0" y="4"/>
                  </a:lnTo>
                  <a:lnTo>
                    <a:pt x="0" y="29"/>
                  </a:lnTo>
                  <a:lnTo>
                    <a:pt x="4" y="36"/>
                  </a:lnTo>
                  <a:lnTo>
                    <a:pt x="7" y="43"/>
                  </a:lnTo>
                  <a:lnTo>
                    <a:pt x="7" y="50"/>
                  </a:lnTo>
                  <a:lnTo>
                    <a:pt x="11" y="57"/>
                  </a:lnTo>
                  <a:lnTo>
                    <a:pt x="18" y="64"/>
                  </a:lnTo>
                  <a:lnTo>
                    <a:pt x="21" y="60"/>
                  </a:lnTo>
                  <a:lnTo>
                    <a:pt x="18" y="53"/>
                  </a:lnTo>
                  <a:lnTo>
                    <a:pt x="14" y="50"/>
                  </a:lnTo>
                  <a:lnTo>
                    <a:pt x="11" y="39"/>
                  </a:lnTo>
                  <a:lnTo>
                    <a:pt x="11" y="32"/>
                  </a:lnTo>
                  <a:lnTo>
                    <a:pt x="7" y="25"/>
                  </a:lnTo>
                  <a:lnTo>
                    <a:pt x="7" y="0"/>
                  </a:lnTo>
                  <a:lnTo>
                    <a:pt x="7" y="4"/>
                  </a:lnTo>
                  <a:lnTo>
                    <a:pt x="7" y="0"/>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0" name="Freeform 112"/>
            <p:cNvSpPr>
              <a:spLocks/>
            </p:cNvSpPr>
            <p:nvPr/>
          </p:nvSpPr>
          <p:spPr bwMode="auto">
            <a:xfrm>
              <a:off x="4797" y="2638"/>
              <a:ext cx="53" cy="10"/>
            </a:xfrm>
            <a:custGeom>
              <a:avLst/>
              <a:gdLst>
                <a:gd name="T0" fmla="*/ 0 w 53"/>
                <a:gd name="T1" fmla="*/ 7 h 10"/>
                <a:gd name="T2" fmla="*/ 11 w 53"/>
                <a:gd name="T3" fmla="*/ 7 h 10"/>
                <a:gd name="T4" fmla="*/ 14 w 53"/>
                <a:gd name="T5" fmla="*/ 10 h 10"/>
                <a:gd name="T6" fmla="*/ 21 w 53"/>
                <a:gd name="T7" fmla="*/ 7 h 10"/>
                <a:gd name="T8" fmla="*/ 43 w 53"/>
                <a:gd name="T9" fmla="*/ 7 h 10"/>
                <a:gd name="T10" fmla="*/ 50 w 53"/>
                <a:gd name="T11" fmla="*/ 10 h 10"/>
                <a:gd name="T12" fmla="*/ 53 w 53"/>
                <a:gd name="T13" fmla="*/ 3 h 10"/>
                <a:gd name="T14" fmla="*/ 46 w 53"/>
                <a:gd name="T15" fmla="*/ 0 h 10"/>
                <a:gd name="T16" fmla="*/ 4 w 53"/>
                <a:gd name="T17" fmla="*/ 0 h 10"/>
                <a:gd name="T18" fmla="*/ 0 w 53"/>
                <a:gd name="T19" fmla="*/ 7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10">
                  <a:moveTo>
                    <a:pt x="0" y="7"/>
                  </a:moveTo>
                  <a:lnTo>
                    <a:pt x="11" y="7"/>
                  </a:lnTo>
                  <a:lnTo>
                    <a:pt x="14" y="10"/>
                  </a:lnTo>
                  <a:lnTo>
                    <a:pt x="21" y="7"/>
                  </a:lnTo>
                  <a:lnTo>
                    <a:pt x="43" y="7"/>
                  </a:lnTo>
                  <a:lnTo>
                    <a:pt x="50" y="10"/>
                  </a:lnTo>
                  <a:lnTo>
                    <a:pt x="53" y="3"/>
                  </a:lnTo>
                  <a:lnTo>
                    <a:pt x="46" y="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1" name="Freeform 113"/>
            <p:cNvSpPr>
              <a:spLocks/>
            </p:cNvSpPr>
            <p:nvPr/>
          </p:nvSpPr>
          <p:spPr bwMode="auto">
            <a:xfrm>
              <a:off x="4684" y="2564"/>
              <a:ext cx="117" cy="81"/>
            </a:xfrm>
            <a:custGeom>
              <a:avLst/>
              <a:gdLst>
                <a:gd name="T0" fmla="*/ 7 w 117"/>
                <a:gd name="T1" fmla="*/ 0 h 81"/>
                <a:gd name="T2" fmla="*/ 4 w 117"/>
                <a:gd name="T3" fmla="*/ 3 h 81"/>
                <a:gd name="T4" fmla="*/ 11 w 117"/>
                <a:gd name="T5" fmla="*/ 10 h 81"/>
                <a:gd name="T6" fmla="*/ 14 w 117"/>
                <a:gd name="T7" fmla="*/ 17 h 81"/>
                <a:gd name="T8" fmla="*/ 18 w 117"/>
                <a:gd name="T9" fmla="*/ 24 h 81"/>
                <a:gd name="T10" fmla="*/ 28 w 117"/>
                <a:gd name="T11" fmla="*/ 31 h 81"/>
                <a:gd name="T12" fmla="*/ 46 w 117"/>
                <a:gd name="T13" fmla="*/ 49 h 81"/>
                <a:gd name="T14" fmla="*/ 53 w 117"/>
                <a:gd name="T15" fmla="*/ 53 h 81"/>
                <a:gd name="T16" fmla="*/ 60 w 117"/>
                <a:gd name="T17" fmla="*/ 56 h 81"/>
                <a:gd name="T18" fmla="*/ 67 w 117"/>
                <a:gd name="T19" fmla="*/ 60 h 81"/>
                <a:gd name="T20" fmla="*/ 74 w 117"/>
                <a:gd name="T21" fmla="*/ 67 h 81"/>
                <a:gd name="T22" fmla="*/ 85 w 117"/>
                <a:gd name="T23" fmla="*/ 70 h 81"/>
                <a:gd name="T24" fmla="*/ 92 w 117"/>
                <a:gd name="T25" fmla="*/ 70 h 81"/>
                <a:gd name="T26" fmla="*/ 99 w 117"/>
                <a:gd name="T27" fmla="*/ 74 h 81"/>
                <a:gd name="T28" fmla="*/ 106 w 117"/>
                <a:gd name="T29" fmla="*/ 77 h 81"/>
                <a:gd name="T30" fmla="*/ 113 w 117"/>
                <a:gd name="T31" fmla="*/ 81 h 81"/>
                <a:gd name="T32" fmla="*/ 117 w 117"/>
                <a:gd name="T33" fmla="*/ 74 h 81"/>
                <a:gd name="T34" fmla="*/ 110 w 117"/>
                <a:gd name="T35" fmla="*/ 70 h 81"/>
                <a:gd name="T36" fmla="*/ 103 w 117"/>
                <a:gd name="T37" fmla="*/ 70 h 81"/>
                <a:gd name="T38" fmla="*/ 92 w 117"/>
                <a:gd name="T39" fmla="*/ 67 h 81"/>
                <a:gd name="T40" fmla="*/ 85 w 117"/>
                <a:gd name="T41" fmla="*/ 63 h 81"/>
                <a:gd name="T42" fmla="*/ 78 w 117"/>
                <a:gd name="T43" fmla="*/ 60 h 81"/>
                <a:gd name="T44" fmla="*/ 71 w 117"/>
                <a:gd name="T45" fmla="*/ 53 h 81"/>
                <a:gd name="T46" fmla="*/ 64 w 117"/>
                <a:gd name="T47" fmla="*/ 53 h 81"/>
                <a:gd name="T48" fmla="*/ 57 w 117"/>
                <a:gd name="T49" fmla="*/ 46 h 81"/>
                <a:gd name="T50" fmla="*/ 50 w 117"/>
                <a:gd name="T51" fmla="*/ 42 h 81"/>
                <a:gd name="T52" fmla="*/ 42 w 117"/>
                <a:gd name="T53" fmla="*/ 35 h 81"/>
                <a:gd name="T54" fmla="*/ 35 w 117"/>
                <a:gd name="T55" fmla="*/ 31 h 81"/>
                <a:gd name="T56" fmla="*/ 32 w 117"/>
                <a:gd name="T57" fmla="*/ 24 h 81"/>
                <a:gd name="T58" fmla="*/ 25 w 117"/>
                <a:gd name="T59" fmla="*/ 21 h 81"/>
                <a:gd name="T60" fmla="*/ 18 w 117"/>
                <a:gd name="T61" fmla="*/ 14 h 81"/>
                <a:gd name="T62" fmla="*/ 14 w 117"/>
                <a:gd name="T63" fmla="*/ 7 h 81"/>
                <a:gd name="T64" fmla="*/ 11 w 117"/>
                <a:gd name="T65" fmla="*/ 0 h 81"/>
                <a:gd name="T66" fmla="*/ 7 w 117"/>
                <a:gd name="T67" fmla="*/ 7 h 81"/>
                <a:gd name="T68" fmla="*/ 7 w 117"/>
                <a:gd name="T69" fmla="*/ 0 h 81"/>
                <a:gd name="T70" fmla="*/ 0 w 117"/>
                <a:gd name="T71" fmla="*/ 0 h 81"/>
                <a:gd name="T72" fmla="*/ 4 w 117"/>
                <a:gd name="T73" fmla="*/ 3 h 81"/>
                <a:gd name="T74" fmla="*/ 7 w 117"/>
                <a:gd name="T75" fmla="*/ 0 h 8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7" h="81">
                  <a:moveTo>
                    <a:pt x="7" y="0"/>
                  </a:moveTo>
                  <a:lnTo>
                    <a:pt x="4" y="3"/>
                  </a:lnTo>
                  <a:lnTo>
                    <a:pt x="11" y="10"/>
                  </a:lnTo>
                  <a:lnTo>
                    <a:pt x="14" y="17"/>
                  </a:lnTo>
                  <a:lnTo>
                    <a:pt x="18" y="24"/>
                  </a:lnTo>
                  <a:lnTo>
                    <a:pt x="28" y="31"/>
                  </a:lnTo>
                  <a:lnTo>
                    <a:pt x="46" y="49"/>
                  </a:lnTo>
                  <a:lnTo>
                    <a:pt x="53" y="53"/>
                  </a:lnTo>
                  <a:lnTo>
                    <a:pt x="60" y="56"/>
                  </a:lnTo>
                  <a:lnTo>
                    <a:pt x="67" y="60"/>
                  </a:lnTo>
                  <a:lnTo>
                    <a:pt x="74" y="67"/>
                  </a:lnTo>
                  <a:lnTo>
                    <a:pt x="85" y="70"/>
                  </a:lnTo>
                  <a:lnTo>
                    <a:pt x="92" y="70"/>
                  </a:lnTo>
                  <a:lnTo>
                    <a:pt x="99" y="74"/>
                  </a:lnTo>
                  <a:lnTo>
                    <a:pt x="106" y="77"/>
                  </a:lnTo>
                  <a:lnTo>
                    <a:pt x="113" y="81"/>
                  </a:lnTo>
                  <a:lnTo>
                    <a:pt x="117" y="74"/>
                  </a:lnTo>
                  <a:lnTo>
                    <a:pt x="110" y="70"/>
                  </a:lnTo>
                  <a:lnTo>
                    <a:pt x="103" y="70"/>
                  </a:lnTo>
                  <a:lnTo>
                    <a:pt x="92" y="67"/>
                  </a:lnTo>
                  <a:lnTo>
                    <a:pt x="85" y="63"/>
                  </a:lnTo>
                  <a:lnTo>
                    <a:pt x="78" y="60"/>
                  </a:lnTo>
                  <a:lnTo>
                    <a:pt x="71" y="53"/>
                  </a:lnTo>
                  <a:lnTo>
                    <a:pt x="64" y="53"/>
                  </a:lnTo>
                  <a:lnTo>
                    <a:pt x="57" y="46"/>
                  </a:lnTo>
                  <a:lnTo>
                    <a:pt x="50" y="42"/>
                  </a:lnTo>
                  <a:lnTo>
                    <a:pt x="42" y="35"/>
                  </a:lnTo>
                  <a:lnTo>
                    <a:pt x="35" y="31"/>
                  </a:lnTo>
                  <a:lnTo>
                    <a:pt x="32" y="24"/>
                  </a:lnTo>
                  <a:lnTo>
                    <a:pt x="25" y="21"/>
                  </a:lnTo>
                  <a:lnTo>
                    <a:pt x="18" y="14"/>
                  </a:lnTo>
                  <a:lnTo>
                    <a:pt x="14" y="7"/>
                  </a:lnTo>
                  <a:lnTo>
                    <a:pt x="11" y="0"/>
                  </a:lnTo>
                  <a:lnTo>
                    <a:pt x="7" y="7"/>
                  </a:lnTo>
                  <a:lnTo>
                    <a:pt x="7" y="0"/>
                  </a:lnTo>
                  <a:lnTo>
                    <a:pt x="0" y="0"/>
                  </a:lnTo>
                  <a:lnTo>
                    <a:pt x="4" y="3"/>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2" name="Freeform 114"/>
            <p:cNvSpPr>
              <a:spLocks/>
            </p:cNvSpPr>
            <p:nvPr/>
          </p:nvSpPr>
          <p:spPr bwMode="auto">
            <a:xfrm>
              <a:off x="4691" y="2525"/>
              <a:ext cx="67" cy="46"/>
            </a:xfrm>
            <a:custGeom>
              <a:avLst/>
              <a:gdLst>
                <a:gd name="T0" fmla="*/ 60 w 67"/>
                <a:gd name="T1" fmla="*/ 3 h 46"/>
                <a:gd name="T2" fmla="*/ 60 w 67"/>
                <a:gd name="T3" fmla="*/ 0 h 46"/>
                <a:gd name="T4" fmla="*/ 39 w 67"/>
                <a:gd name="T5" fmla="*/ 21 h 46"/>
                <a:gd name="T6" fmla="*/ 32 w 67"/>
                <a:gd name="T7" fmla="*/ 24 h 46"/>
                <a:gd name="T8" fmla="*/ 25 w 67"/>
                <a:gd name="T9" fmla="*/ 28 h 46"/>
                <a:gd name="T10" fmla="*/ 18 w 67"/>
                <a:gd name="T11" fmla="*/ 32 h 46"/>
                <a:gd name="T12" fmla="*/ 7 w 67"/>
                <a:gd name="T13" fmla="*/ 35 h 46"/>
                <a:gd name="T14" fmla="*/ 0 w 67"/>
                <a:gd name="T15" fmla="*/ 39 h 46"/>
                <a:gd name="T16" fmla="*/ 0 w 67"/>
                <a:gd name="T17" fmla="*/ 46 h 46"/>
                <a:gd name="T18" fmla="*/ 11 w 67"/>
                <a:gd name="T19" fmla="*/ 42 h 46"/>
                <a:gd name="T20" fmla="*/ 18 w 67"/>
                <a:gd name="T21" fmla="*/ 39 h 46"/>
                <a:gd name="T22" fmla="*/ 28 w 67"/>
                <a:gd name="T23" fmla="*/ 35 h 46"/>
                <a:gd name="T24" fmla="*/ 35 w 67"/>
                <a:gd name="T25" fmla="*/ 32 h 46"/>
                <a:gd name="T26" fmla="*/ 50 w 67"/>
                <a:gd name="T27" fmla="*/ 17 h 46"/>
                <a:gd name="T28" fmla="*/ 57 w 67"/>
                <a:gd name="T29" fmla="*/ 14 h 46"/>
                <a:gd name="T30" fmla="*/ 64 w 67"/>
                <a:gd name="T31" fmla="*/ 7 h 46"/>
                <a:gd name="T32" fmla="*/ 64 w 67"/>
                <a:gd name="T33" fmla="*/ 3 h 46"/>
                <a:gd name="T34" fmla="*/ 64 w 67"/>
                <a:gd name="T35" fmla="*/ 7 h 46"/>
                <a:gd name="T36" fmla="*/ 67 w 67"/>
                <a:gd name="T37" fmla="*/ 3 h 46"/>
                <a:gd name="T38" fmla="*/ 64 w 67"/>
                <a:gd name="T39" fmla="*/ 3 h 46"/>
                <a:gd name="T40" fmla="*/ 60 w 67"/>
                <a:gd name="T41" fmla="*/ 3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46">
                  <a:moveTo>
                    <a:pt x="60" y="3"/>
                  </a:moveTo>
                  <a:lnTo>
                    <a:pt x="60" y="0"/>
                  </a:lnTo>
                  <a:lnTo>
                    <a:pt x="39" y="21"/>
                  </a:lnTo>
                  <a:lnTo>
                    <a:pt x="32" y="24"/>
                  </a:lnTo>
                  <a:lnTo>
                    <a:pt x="25" y="28"/>
                  </a:lnTo>
                  <a:lnTo>
                    <a:pt x="18" y="32"/>
                  </a:lnTo>
                  <a:lnTo>
                    <a:pt x="7" y="35"/>
                  </a:lnTo>
                  <a:lnTo>
                    <a:pt x="0" y="39"/>
                  </a:lnTo>
                  <a:lnTo>
                    <a:pt x="0" y="46"/>
                  </a:lnTo>
                  <a:lnTo>
                    <a:pt x="11" y="42"/>
                  </a:lnTo>
                  <a:lnTo>
                    <a:pt x="18" y="39"/>
                  </a:lnTo>
                  <a:lnTo>
                    <a:pt x="28" y="35"/>
                  </a:lnTo>
                  <a:lnTo>
                    <a:pt x="35" y="32"/>
                  </a:lnTo>
                  <a:lnTo>
                    <a:pt x="50" y="17"/>
                  </a:lnTo>
                  <a:lnTo>
                    <a:pt x="57" y="14"/>
                  </a:lnTo>
                  <a:lnTo>
                    <a:pt x="64" y="7"/>
                  </a:lnTo>
                  <a:lnTo>
                    <a:pt x="64" y="3"/>
                  </a:lnTo>
                  <a:lnTo>
                    <a:pt x="64" y="7"/>
                  </a:lnTo>
                  <a:lnTo>
                    <a:pt x="67" y="3"/>
                  </a:lnTo>
                  <a:lnTo>
                    <a:pt x="64" y="3"/>
                  </a:lnTo>
                  <a:lnTo>
                    <a:pt x="6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3" name="Freeform 115"/>
            <p:cNvSpPr>
              <a:spLocks/>
            </p:cNvSpPr>
            <p:nvPr/>
          </p:nvSpPr>
          <p:spPr bwMode="auto">
            <a:xfrm>
              <a:off x="4748" y="2511"/>
              <a:ext cx="10" cy="17"/>
            </a:xfrm>
            <a:custGeom>
              <a:avLst/>
              <a:gdLst>
                <a:gd name="T0" fmla="*/ 3 w 10"/>
                <a:gd name="T1" fmla="*/ 7 h 17"/>
                <a:gd name="T2" fmla="*/ 0 w 10"/>
                <a:gd name="T3" fmla="*/ 7 h 17"/>
                <a:gd name="T4" fmla="*/ 3 w 10"/>
                <a:gd name="T5" fmla="*/ 7 h 17"/>
                <a:gd name="T6" fmla="*/ 3 w 10"/>
                <a:gd name="T7" fmla="*/ 17 h 17"/>
                <a:gd name="T8" fmla="*/ 7 w 10"/>
                <a:gd name="T9" fmla="*/ 17 h 17"/>
                <a:gd name="T10" fmla="*/ 7 w 10"/>
                <a:gd name="T11" fmla="*/ 14 h 17"/>
                <a:gd name="T12" fmla="*/ 10 w 10"/>
                <a:gd name="T13" fmla="*/ 10 h 17"/>
                <a:gd name="T14" fmla="*/ 10 w 10"/>
                <a:gd name="T15" fmla="*/ 7 h 17"/>
                <a:gd name="T16" fmla="*/ 3 w 10"/>
                <a:gd name="T17" fmla="*/ 0 h 17"/>
                <a:gd name="T18" fmla="*/ 3 w 10"/>
                <a:gd name="T19" fmla="*/ 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7">
                  <a:moveTo>
                    <a:pt x="3" y="7"/>
                  </a:moveTo>
                  <a:lnTo>
                    <a:pt x="0" y="7"/>
                  </a:lnTo>
                  <a:lnTo>
                    <a:pt x="3" y="7"/>
                  </a:lnTo>
                  <a:lnTo>
                    <a:pt x="3" y="17"/>
                  </a:lnTo>
                  <a:lnTo>
                    <a:pt x="7" y="17"/>
                  </a:lnTo>
                  <a:lnTo>
                    <a:pt x="7" y="14"/>
                  </a:lnTo>
                  <a:lnTo>
                    <a:pt x="10" y="10"/>
                  </a:lnTo>
                  <a:lnTo>
                    <a:pt x="10" y="7"/>
                  </a:lnTo>
                  <a:lnTo>
                    <a:pt x="3"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4" name="Freeform 116"/>
            <p:cNvSpPr>
              <a:spLocks/>
            </p:cNvSpPr>
            <p:nvPr/>
          </p:nvSpPr>
          <p:spPr bwMode="auto">
            <a:xfrm>
              <a:off x="4734" y="2511"/>
              <a:ext cx="17" cy="17"/>
            </a:xfrm>
            <a:custGeom>
              <a:avLst/>
              <a:gdLst>
                <a:gd name="T0" fmla="*/ 7 w 17"/>
                <a:gd name="T1" fmla="*/ 17 h 17"/>
                <a:gd name="T2" fmla="*/ 10 w 17"/>
                <a:gd name="T3" fmla="*/ 10 h 17"/>
                <a:gd name="T4" fmla="*/ 14 w 17"/>
                <a:gd name="T5" fmla="*/ 7 h 17"/>
                <a:gd name="T6" fmla="*/ 17 w 17"/>
                <a:gd name="T7" fmla="*/ 7 h 17"/>
                <a:gd name="T8" fmla="*/ 17 w 17"/>
                <a:gd name="T9" fmla="*/ 0 h 17"/>
                <a:gd name="T10" fmla="*/ 10 w 17"/>
                <a:gd name="T11" fmla="*/ 0 h 17"/>
                <a:gd name="T12" fmla="*/ 3 w 17"/>
                <a:gd name="T13" fmla="*/ 7 h 17"/>
                <a:gd name="T14" fmla="*/ 3 w 17"/>
                <a:gd name="T15" fmla="*/ 10 h 17"/>
                <a:gd name="T16" fmla="*/ 0 w 17"/>
                <a:gd name="T17" fmla="*/ 10 h 17"/>
                <a:gd name="T18" fmla="*/ 3 w 17"/>
                <a:gd name="T19" fmla="*/ 10 h 17"/>
                <a:gd name="T20" fmla="*/ 0 w 17"/>
                <a:gd name="T21" fmla="*/ 10 h 17"/>
                <a:gd name="T22" fmla="*/ 7 w 17"/>
                <a:gd name="T23" fmla="*/ 17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7">
                  <a:moveTo>
                    <a:pt x="7" y="17"/>
                  </a:moveTo>
                  <a:lnTo>
                    <a:pt x="10" y="10"/>
                  </a:lnTo>
                  <a:lnTo>
                    <a:pt x="14" y="7"/>
                  </a:lnTo>
                  <a:lnTo>
                    <a:pt x="17" y="7"/>
                  </a:lnTo>
                  <a:lnTo>
                    <a:pt x="17" y="0"/>
                  </a:lnTo>
                  <a:lnTo>
                    <a:pt x="10" y="0"/>
                  </a:lnTo>
                  <a:lnTo>
                    <a:pt x="3" y="7"/>
                  </a:lnTo>
                  <a:lnTo>
                    <a:pt x="3" y="10"/>
                  </a:lnTo>
                  <a:lnTo>
                    <a:pt x="0" y="10"/>
                  </a:lnTo>
                  <a:lnTo>
                    <a:pt x="3" y="10"/>
                  </a:lnTo>
                  <a:lnTo>
                    <a:pt x="0" y="10"/>
                  </a:lnTo>
                  <a:lnTo>
                    <a:pt x="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5" name="Freeform 117"/>
            <p:cNvSpPr>
              <a:spLocks/>
            </p:cNvSpPr>
            <p:nvPr/>
          </p:nvSpPr>
          <p:spPr bwMode="auto">
            <a:xfrm>
              <a:off x="4677" y="2521"/>
              <a:ext cx="64" cy="36"/>
            </a:xfrm>
            <a:custGeom>
              <a:avLst/>
              <a:gdLst>
                <a:gd name="T0" fmla="*/ 0 w 64"/>
                <a:gd name="T1" fmla="*/ 36 h 36"/>
                <a:gd name="T2" fmla="*/ 4 w 64"/>
                <a:gd name="T3" fmla="*/ 36 h 36"/>
                <a:gd name="T4" fmla="*/ 11 w 64"/>
                <a:gd name="T5" fmla="*/ 32 h 36"/>
                <a:gd name="T6" fmla="*/ 18 w 64"/>
                <a:gd name="T7" fmla="*/ 32 h 36"/>
                <a:gd name="T8" fmla="*/ 28 w 64"/>
                <a:gd name="T9" fmla="*/ 28 h 36"/>
                <a:gd name="T10" fmla="*/ 35 w 64"/>
                <a:gd name="T11" fmla="*/ 25 h 36"/>
                <a:gd name="T12" fmla="*/ 42 w 64"/>
                <a:gd name="T13" fmla="*/ 21 h 36"/>
                <a:gd name="T14" fmla="*/ 49 w 64"/>
                <a:gd name="T15" fmla="*/ 18 h 36"/>
                <a:gd name="T16" fmla="*/ 57 w 64"/>
                <a:gd name="T17" fmla="*/ 14 h 36"/>
                <a:gd name="T18" fmla="*/ 64 w 64"/>
                <a:gd name="T19" fmla="*/ 7 h 36"/>
                <a:gd name="T20" fmla="*/ 57 w 64"/>
                <a:gd name="T21" fmla="*/ 0 h 36"/>
                <a:gd name="T22" fmla="*/ 53 w 64"/>
                <a:gd name="T23" fmla="*/ 7 h 36"/>
                <a:gd name="T24" fmla="*/ 46 w 64"/>
                <a:gd name="T25" fmla="*/ 11 h 36"/>
                <a:gd name="T26" fmla="*/ 39 w 64"/>
                <a:gd name="T27" fmla="*/ 18 h 36"/>
                <a:gd name="T28" fmla="*/ 32 w 64"/>
                <a:gd name="T29" fmla="*/ 18 h 36"/>
                <a:gd name="T30" fmla="*/ 25 w 64"/>
                <a:gd name="T31" fmla="*/ 21 h 36"/>
                <a:gd name="T32" fmla="*/ 18 w 64"/>
                <a:gd name="T33" fmla="*/ 25 h 36"/>
                <a:gd name="T34" fmla="*/ 11 w 64"/>
                <a:gd name="T35" fmla="*/ 25 h 36"/>
                <a:gd name="T36" fmla="*/ 4 w 64"/>
                <a:gd name="T37" fmla="*/ 28 h 36"/>
                <a:gd name="T38" fmla="*/ 7 w 64"/>
                <a:gd name="T39" fmla="*/ 28 h 36"/>
                <a:gd name="T40" fmla="*/ 0 w 64"/>
                <a:gd name="T41" fmla="*/ 36 h 36"/>
                <a:gd name="T42" fmla="*/ 4 w 64"/>
                <a:gd name="T43" fmla="*/ 36 h 36"/>
                <a:gd name="T44" fmla="*/ 0 w 64"/>
                <a:gd name="T45" fmla="*/ 36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 h="36">
                  <a:moveTo>
                    <a:pt x="0" y="36"/>
                  </a:moveTo>
                  <a:lnTo>
                    <a:pt x="4" y="36"/>
                  </a:lnTo>
                  <a:lnTo>
                    <a:pt x="11" y="32"/>
                  </a:lnTo>
                  <a:lnTo>
                    <a:pt x="18" y="32"/>
                  </a:lnTo>
                  <a:lnTo>
                    <a:pt x="28" y="28"/>
                  </a:lnTo>
                  <a:lnTo>
                    <a:pt x="35" y="25"/>
                  </a:lnTo>
                  <a:lnTo>
                    <a:pt x="42" y="21"/>
                  </a:lnTo>
                  <a:lnTo>
                    <a:pt x="49" y="18"/>
                  </a:lnTo>
                  <a:lnTo>
                    <a:pt x="57" y="14"/>
                  </a:lnTo>
                  <a:lnTo>
                    <a:pt x="64" y="7"/>
                  </a:lnTo>
                  <a:lnTo>
                    <a:pt x="57" y="0"/>
                  </a:lnTo>
                  <a:lnTo>
                    <a:pt x="53" y="7"/>
                  </a:lnTo>
                  <a:lnTo>
                    <a:pt x="46" y="11"/>
                  </a:lnTo>
                  <a:lnTo>
                    <a:pt x="39" y="18"/>
                  </a:lnTo>
                  <a:lnTo>
                    <a:pt x="32" y="18"/>
                  </a:lnTo>
                  <a:lnTo>
                    <a:pt x="25" y="21"/>
                  </a:lnTo>
                  <a:lnTo>
                    <a:pt x="18" y="25"/>
                  </a:lnTo>
                  <a:lnTo>
                    <a:pt x="11" y="25"/>
                  </a:lnTo>
                  <a:lnTo>
                    <a:pt x="4" y="28"/>
                  </a:lnTo>
                  <a:lnTo>
                    <a:pt x="7" y="28"/>
                  </a:lnTo>
                  <a:lnTo>
                    <a:pt x="0" y="36"/>
                  </a:lnTo>
                  <a:lnTo>
                    <a:pt x="4" y="36"/>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6" name="Freeform 118"/>
            <p:cNvSpPr>
              <a:spLocks/>
            </p:cNvSpPr>
            <p:nvPr/>
          </p:nvSpPr>
          <p:spPr bwMode="auto">
            <a:xfrm>
              <a:off x="4606" y="2472"/>
              <a:ext cx="78" cy="85"/>
            </a:xfrm>
            <a:custGeom>
              <a:avLst/>
              <a:gdLst>
                <a:gd name="T0" fmla="*/ 0 w 78"/>
                <a:gd name="T1" fmla="*/ 7 h 85"/>
                <a:gd name="T2" fmla="*/ 18 w 78"/>
                <a:gd name="T3" fmla="*/ 7 h 85"/>
                <a:gd name="T4" fmla="*/ 29 w 78"/>
                <a:gd name="T5" fmla="*/ 10 h 85"/>
                <a:gd name="T6" fmla="*/ 39 w 78"/>
                <a:gd name="T7" fmla="*/ 21 h 85"/>
                <a:gd name="T8" fmla="*/ 46 w 78"/>
                <a:gd name="T9" fmla="*/ 32 h 85"/>
                <a:gd name="T10" fmla="*/ 50 w 78"/>
                <a:gd name="T11" fmla="*/ 46 h 85"/>
                <a:gd name="T12" fmla="*/ 57 w 78"/>
                <a:gd name="T13" fmla="*/ 56 h 85"/>
                <a:gd name="T14" fmla="*/ 64 w 78"/>
                <a:gd name="T15" fmla="*/ 70 h 85"/>
                <a:gd name="T16" fmla="*/ 71 w 78"/>
                <a:gd name="T17" fmla="*/ 85 h 85"/>
                <a:gd name="T18" fmla="*/ 78 w 78"/>
                <a:gd name="T19" fmla="*/ 77 h 85"/>
                <a:gd name="T20" fmla="*/ 71 w 78"/>
                <a:gd name="T21" fmla="*/ 67 h 85"/>
                <a:gd name="T22" fmla="*/ 64 w 78"/>
                <a:gd name="T23" fmla="*/ 56 h 85"/>
                <a:gd name="T24" fmla="*/ 57 w 78"/>
                <a:gd name="T25" fmla="*/ 42 h 85"/>
                <a:gd name="T26" fmla="*/ 50 w 78"/>
                <a:gd name="T27" fmla="*/ 28 h 85"/>
                <a:gd name="T28" fmla="*/ 43 w 78"/>
                <a:gd name="T29" fmla="*/ 14 h 85"/>
                <a:gd name="T30" fmla="*/ 32 w 78"/>
                <a:gd name="T31" fmla="*/ 7 h 85"/>
                <a:gd name="T32" fmla="*/ 18 w 78"/>
                <a:gd name="T33" fmla="*/ 0 h 85"/>
                <a:gd name="T34" fmla="*/ 0 w 78"/>
                <a:gd name="T35" fmla="*/ 3 h 85"/>
                <a:gd name="T36" fmla="*/ 0 w 78"/>
                <a:gd name="T37" fmla="*/ 10 h 85"/>
                <a:gd name="T38" fmla="*/ 0 w 78"/>
                <a:gd name="T39" fmla="*/ 7 h 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8" h="85">
                  <a:moveTo>
                    <a:pt x="0" y="7"/>
                  </a:moveTo>
                  <a:lnTo>
                    <a:pt x="18" y="7"/>
                  </a:lnTo>
                  <a:lnTo>
                    <a:pt x="29" y="10"/>
                  </a:lnTo>
                  <a:lnTo>
                    <a:pt x="39" y="21"/>
                  </a:lnTo>
                  <a:lnTo>
                    <a:pt x="46" y="32"/>
                  </a:lnTo>
                  <a:lnTo>
                    <a:pt x="50" y="46"/>
                  </a:lnTo>
                  <a:lnTo>
                    <a:pt x="57" y="56"/>
                  </a:lnTo>
                  <a:lnTo>
                    <a:pt x="64" y="70"/>
                  </a:lnTo>
                  <a:lnTo>
                    <a:pt x="71" y="85"/>
                  </a:lnTo>
                  <a:lnTo>
                    <a:pt x="78" y="77"/>
                  </a:lnTo>
                  <a:lnTo>
                    <a:pt x="71" y="67"/>
                  </a:lnTo>
                  <a:lnTo>
                    <a:pt x="64" y="56"/>
                  </a:lnTo>
                  <a:lnTo>
                    <a:pt x="57" y="42"/>
                  </a:lnTo>
                  <a:lnTo>
                    <a:pt x="50" y="28"/>
                  </a:lnTo>
                  <a:lnTo>
                    <a:pt x="43" y="14"/>
                  </a:lnTo>
                  <a:lnTo>
                    <a:pt x="32" y="7"/>
                  </a:lnTo>
                  <a:lnTo>
                    <a:pt x="18" y="0"/>
                  </a:lnTo>
                  <a:lnTo>
                    <a:pt x="0" y="3"/>
                  </a:lnTo>
                  <a:lnTo>
                    <a:pt x="0" y="1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7" name="Freeform 119"/>
            <p:cNvSpPr>
              <a:spLocks/>
            </p:cNvSpPr>
            <p:nvPr/>
          </p:nvSpPr>
          <p:spPr bwMode="auto">
            <a:xfrm>
              <a:off x="4539" y="2454"/>
              <a:ext cx="67" cy="25"/>
            </a:xfrm>
            <a:custGeom>
              <a:avLst/>
              <a:gdLst>
                <a:gd name="T0" fmla="*/ 0 w 67"/>
                <a:gd name="T1" fmla="*/ 4 h 25"/>
                <a:gd name="T2" fmla="*/ 0 w 67"/>
                <a:gd name="T3" fmla="*/ 7 h 25"/>
                <a:gd name="T4" fmla="*/ 7 w 67"/>
                <a:gd name="T5" fmla="*/ 11 h 25"/>
                <a:gd name="T6" fmla="*/ 18 w 67"/>
                <a:gd name="T7" fmla="*/ 18 h 25"/>
                <a:gd name="T8" fmla="*/ 25 w 67"/>
                <a:gd name="T9" fmla="*/ 18 h 25"/>
                <a:gd name="T10" fmla="*/ 36 w 67"/>
                <a:gd name="T11" fmla="*/ 21 h 25"/>
                <a:gd name="T12" fmla="*/ 50 w 67"/>
                <a:gd name="T13" fmla="*/ 21 h 25"/>
                <a:gd name="T14" fmla="*/ 57 w 67"/>
                <a:gd name="T15" fmla="*/ 25 h 25"/>
                <a:gd name="T16" fmla="*/ 67 w 67"/>
                <a:gd name="T17" fmla="*/ 25 h 25"/>
                <a:gd name="T18" fmla="*/ 67 w 67"/>
                <a:gd name="T19" fmla="*/ 21 h 25"/>
                <a:gd name="T20" fmla="*/ 60 w 67"/>
                <a:gd name="T21" fmla="*/ 18 h 25"/>
                <a:gd name="T22" fmla="*/ 53 w 67"/>
                <a:gd name="T23" fmla="*/ 14 h 25"/>
                <a:gd name="T24" fmla="*/ 36 w 67"/>
                <a:gd name="T25" fmla="*/ 14 h 25"/>
                <a:gd name="T26" fmla="*/ 25 w 67"/>
                <a:gd name="T27" fmla="*/ 11 h 25"/>
                <a:gd name="T28" fmla="*/ 18 w 67"/>
                <a:gd name="T29" fmla="*/ 11 h 25"/>
                <a:gd name="T30" fmla="*/ 11 w 67"/>
                <a:gd name="T31" fmla="*/ 7 h 25"/>
                <a:gd name="T32" fmla="*/ 7 w 67"/>
                <a:gd name="T33" fmla="*/ 0 h 25"/>
                <a:gd name="T34" fmla="*/ 7 w 67"/>
                <a:gd name="T35" fmla="*/ 4 h 25"/>
                <a:gd name="T36" fmla="*/ 0 w 67"/>
                <a:gd name="T37" fmla="*/ 4 h 25"/>
                <a:gd name="T38" fmla="*/ 0 w 67"/>
                <a:gd name="T39" fmla="*/ 7 h 25"/>
                <a:gd name="T40" fmla="*/ 0 w 67"/>
                <a:gd name="T41" fmla="*/ 4 h 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25">
                  <a:moveTo>
                    <a:pt x="0" y="4"/>
                  </a:moveTo>
                  <a:lnTo>
                    <a:pt x="0" y="7"/>
                  </a:lnTo>
                  <a:lnTo>
                    <a:pt x="7" y="11"/>
                  </a:lnTo>
                  <a:lnTo>
                    <a:pt x="18" y="18"/>
                  </a:lnTo>
                  <a:lnTo>
                    <a:pt x="25" y="18"/>
                  </a:lnTo>
                  <a:lnTo>
                    <a:pt x="36" y="21"/>
                  </a:lnTo>
                  <a:lnTo>
                    <a:pt x="50" y="21"/>
                  </a:lnTo>
                  <a:lnTo>
                    <a:pt x="57" y="25"/>
                  </a:lnTo>
                  <a:lnTo>
                    <a:pt x="67" y="25"/>
                  </a:lnTo>
                  <a:lnTo>
                    <a:pt x="67" y="21"/>
                  </a:lnTo>
                  <a:lnTo>
                    <a:pt x="60" y="18"/>
                  </a:lnTo>
                  <a:lnTo>
                    <a:pt x="53" y="14"/>
                  </a:lnTo>
                  <a:lnTo>
                    <a:pt x="36" y="14"/>
                  </a:lnTo>
                  <a:lnTo>
                    <a:pt x="25" y="11"/>
                  </a:lnTo>
                  <a:lnTo>
                    <a:pt x="18" y="11"/>
                  </a:lnTo>
                  <a:lnTo>
                    <a:pt x="11" y="7"/>
                  </a:lnTo>
                  <a:lnTo>
                    <a:pt x="7" y="0"/>
                  </a:lnTo>
                  <a:lnTo>
                    <a:pt x="7" y="4"/>
                  </a:lnTo>
                  <a:lnTo>
                    <a:pt x="0" y="4"/>
                  </a:lnTo>
                  <a:lnTo>
                    <a:pt x="0"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8" name="Freeform 120"/>
            <p:cNvSpPr>
              <a:spLocks/>
            </p:cNvSpPr>
            <p:nvPr/>
          </p:nvSpPr>
          <p:spPr bwMode="auto">
            <a:xfrm>
              <a:off x="4539" y="2302"/>
              <a:ext cx="92" cy="156"/>
            </a:xfrm>
            <a:custGeom>
              <a:avLst/>
              <a:gdLst>
                <a:gd name="T0" fmla="*/ 85 w 92"/>
                <a:gd name="T1" fmla="*/ 4 h 156"/>
                <a:gd name="T2" fmla="*/ 85 w 92"/>
                <a:gd name="T3" fmla="*/ 0 h 156"/>
                <a:gd name="T4" fmla="*/ 74 w 92"/>
                <a:gd name="T5" fmla="*/ 18 h 156"/>
                <a:gd name="T6" fmla="*/ 60 w 92"/>
                <a:gd name="T7" fmla="*/ 36 h 156"/>
                <a:gd name="T8" fmla="*/ 46 w 92"/>
                <a:gd name="T9" fmla="*/ 53 h 156"/>
                <a:gd name="T10" fmla="*/ 36 w 92"/>
                <a:gd name="T11" fmla="*/ 74 h 156"/>
                <a:gd name="T12" fmla="*/ 21 w 92"/>
                <a:gd name="T13" fmla="*/ 92 h 156"/>
                <a:gd name="T14" fmla="*/ 14 w 92"/>
                <a:gd name="T15" fmla="*/ 113 h 156"/>
                <a:gd name="T16" fmla="*/ 4 w 92"/>
                <a:gd name="T17" fmla="*/ 134 h 156"/>
                <a:gd name="T18" fmla="*/ 0 w 92"/>
                <a:gd name="T19" fmla="*/ 156 h 156"/>
                <a:gd name="T20" fmla="*/ 7 w 92"/>
                <a:gd name="T21" fmla="*/ 156 h 156"/>
                <a:gd name="T22" fmla="*/ 11 w 92"/>
                <a:gd name="T23" fmla="*/ 134 h 156"/>
                <a:gd name="T24" fmla="*/ 18 w 92"/>
                <a:gd name="T25" fmla="*/ 113 h 156"/>
                <a:gd name="T26" fmla="*/ 28 w 92"/>
                <a:gd name="T27" fmla="*/ 96 h 156"/>
                <a:gd name="T28" fmla="*/ 39 w 92"/>
                <a:gd name="T29" fmla="*/ 78 h 156"/>
                <a:gd name="T30" fmla="*/ 53 w 92"/>
                <a:gd name="T31" fmla="*/ 60 h 156"/>
                <a:gd name="T32" fmla="*/ 64 w 92"/>
                <a:gd name="T33" fmla="*/ 43 h 156"/>
                <a:gd name="T34" fmla="*/ 78 w 92"/>
                <a:gd name="T35" fmla="*/ 21 h 156"/>
                <a:gd name="T36" fmla="*/ 92 w 92"/>
                <a:gd name="T37" fmla="*/ 4 h 156"/>
                <a:gd name="T38" fmla="*/ 85 w 92"/>
                <a:gd name="T39" fmla="*/ 4 h 1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2" h="156">
                  <a:moveTo>
                    <a:pt x="85" y="4"/>
                  </a:moveTo>
                  <a:lnTo>
                    <a:pt x="85" y="0"/>
                  </a:lnTo>
                  <a:lnTo>
                    <a:pt x="74" y="18"/>
                  </a:lnTo>
                  <a:lnTo>
                    <a:pt x="60" y="36"/>
                  </a:lnTo>
                  <a:lnTo>
                    <a:pt x="46" y="53"/>
                  </a:lnTo>
                  <a:lnTo>
                    <a:pt x="36" y="74"/>
                  </a:lnTo>
                  <a:lnTo>
                    <a:pt x="21" y="92"/>
                  </a:lnTo>
                  <a:lnTo>
                    <a:pt x="14" y="113"/>
                  </a:lnTo>
                  <a:lnTo>
                    <a:pt x="4" y="134"/>
                  </a:lnTo>
                  <a:lnTo>
                    <a:pt x="0" y="156"/>
                  </a:lnTo>
                  <a:lnTo>
                    <a:pt x="7" y="156"/>
                  </a:lnTo>
                  <a:lnTo>
                    <a:pt x="11" y="134"/>
                  </a:lnTo>
                  <a:lnTo>
                    <a:pt x="18" y="113"/>
                  </a:lnTo>
                  <a:lnTo>
                    <a:pt x="28" y="96"/>
                  </a:lnTo>
                  <a:lnTo>
                    <a:pt x="39" y="78"/>
                  </a:lnTo>
                  <a:lnTo>
                    <a:pt x="53" y="60"/>
                  </a:lnTo>
                  <a:lnTo>
                    <a:pt x="64" y="43"/>
                  </a:lnTo>
                  <a:lnTo>
                    <a:pt x="78" y="21"/>
                  </a:lnTo>
                  <a:lnTo>
                    <a:pt x="92" y="4"/>
                  </a:lnTo>
                  <a:lnTo>
                    <a:pt x="8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9" name="Freeform 121"/>
            <p:cNvSpPr>
              <a:spLocks/>
            </p:cNvSpPr>
            <p:nvPr/>
          </p:nvSpPr>
          <p:spPr bwMode="auto">
            <a:xfrm>
              <a:off x="4624" y="2140"/>
              <a:ext cx="49" cy="166"/>
            </a:xfrm>
            <a:custGeom>
              <a:avLst/>
              <a:gdLst>
                <a:gd name="T0" fmla="*/ 42 w 49"/>
                <a:gd name="T1" fmla="*/ 0 h 166"/>
                <a:gd name="T2" fmla="*/ 42 w 49"/>
                <a:gd name="T3" fmla="*/ 3 h 166"/>
                <a:gd name="T4" fmla="*/ 32 w 49"/>
                <a:gd name="T5" fmla="*/ 21 h 166"/>
                <a:gd name="T6" fmla="*/ 25 w 49"/>
                <a:gd name="T7" fmla="*/ 42 h 166"/>
                <a:gd name="T8" fmla="*/ 14 w 49"/>
                <a:gd name="T9" fmla="*/ 60 h 166"/>
                <a:gd name="T10" fmla="*/ 7 w 49"/>
                <a:gd name="T11" fmla="*/ 81 h 166"/>
                <a:gd name="T12" fmla="*/ 4 w 49"/>
                <a:gd name="T13" fmla="*/ 102 h 166"/>
                <a:gd name="T14" fmla="*/ 0 w 49"/>
                <a:gd name="T15" fmla="*/ 123 h 166"/>
                <a:gd name="T16" fmla="*/ 0 w 49"/>
                <a:gd name="T17" fmla="*/ 166 h 166"/>
                <a:gd name="T18" fmla="*/ 7 w 49"/>
                <a:gd name="T19" fmla="*/ 166 h 166"/>
                <a:gd name="T20" fmla="*/ 7 w 49"/>
                <a:gd name="T21" fmla="*/ 123 h 166"/>
                <a:gd name="T22" fmla="*/ 11 w 49"/>
                <a:gd name="T23" fmla="*/ 106 h 166"/>
                <a:gd name="T24" fmla="*/ 14 w 49"/>
                <a:gd name="T25" fmla="*/ 85 h 166"/>
                <a:gd name="T26" fmla="*/ 21 w 49"/>
                <a:gd name="T27" fmla="*/ 63 h 166"/>
                <a:gd name="T28" fmla="*/ 32 w 49"/>
                <a:gd name="T29" fmla="*/ 42 h 166"/>
                <a:gd name="T30" fmla="*/ 39 w 49"/>
                <a:gd name="T31" fmla="*/ 25 h 166"/>
                <a:gd name="T32" fmla="*/ 49 w 49"/>
                <a:gd name="T33" fmla="*/ 7 h 166"/>
                <a:gd name="T34" fmla="*/ 46 w 49"/>
                <a:gd name="T35" fmla="*/ 7 h 166"/>
                <a:gd name="T36" fmla="*/ 42 w 49"/>
                <a:gd name="T37" fmla="*/ 0 h 166"/>
                <a:gd name="T38" fmla="*/ 42 w 49"/>
                <a:gd name="T39" fmla="*/ 3 h 166"/>
                <a:gd name="T40" fmla="*/ 42 w 49"/>
                <a:gd name="T41" fmla="*/ 0 h 1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166">
                  <a:moveTo>
                    <a:pt x="42" y="0"/>
                  </a:moveTo>
                  <a:lnTo>
                    <a:pt x="42" y="3"/>
                  </a:lnTo>
                  <a:lnTo>
                    <a:pt x="32" y="21"/>
                  </a:lnTo>
                  <a:lnTo>
                    <a:pt x="25" y="42"/>
                  </a:lnTo>
                  <a:lnTo>
                    <a:pt x="14" y="60"/>
                  </a:lnTo>
                  <a:lnTo>
                    <a:pt x="7" y="81"/>
                  </a:lnTo>
                  <a:lnTo>
                    <a:pt x="4" y="102"/>
                  </a:lnTo>
                  <a:lnTo>
                    <a:pt x="0" y="123"/>
                  </a:lnTo>
                  <a:lnTo>
                    <a:pt x="0" y="166"/>
                  </a:lnTo>
                  <a:lnTo>
                    <a:pt x="7" y="166"/>
                  </a:lnTo>
                  <a:lnTo>
                    <a:pt x="7" y="123"/>
                  </a:lnTo>
                  <a:lnTo>
                    <a:pt x="11" y="106"/>
                  </a:lnTo>
                  <a:lnTo>
                    <a:pt x="14" y="85"/>
                  </a:lnTo>
                  <a:lnTo>
                    <a:pt x="21" y="63"/>
                  </a:lnTo>
                  <a:lnTo>
                    <a:pt x="32" y="42"/>
                  </a:lnTo>
                  <a:lnTo>
                    <a:pt x="39" y="25"/>
                  </a:lnTo>
                  <a:lnTo>
                    <a:pt x="49" y="7"/>
                  </a:lnTo>
                  <a:lnTo>
                    <a:pt x="46" y="7"/>
                  </a:lnTo>
                  <a:lnTo>
                    <a:pt x="42" y="0"/>
                  </a:lnTo>
                  <a:lnTo>
                    <a:pt x="42" y="3"/>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0" name="Freeform 122"/>
            <p:cNvSpPr>
              <a:spLocks/>
            </p:cNvSpPr>
            <p:nvPr/>
          </p:nvSpPr>
          <p:spPr bwMode="auto">
            <a:xfrm>
              <a:off x="4666" y="2140"/>
              <a:ext cx="32" cy="25"/>
            </a:xfrm>
            <a:custGeom>
              <a:avLst/>
              <a:gdLst>
                <a:gd name="T0" fmla="*/ 32 w 32"/>
                <a:gd name="T1" fmla="*/ 21 h 25"/>
                <a:gd name="T2" fmla="*/ 32 w 32"/>
                <a:gd name="T3" fmla="*/ 17 h 25"/>
                <a:gd name="T4" fmla="*/ 29 w 32"/>
                <a:gd name="T5" fmla="*/ 17 h 25"/>
                <a:gd name="T6" fmla="*/ 25 w 32"/>
                <a:gd name="T7" fmla="*/ 14 h 25"/>
                <a:gd name="T8" fmla="*/ 25 w 32"/>
                <a:gd name="T9" fmla="*/ 10 h 25"/>
                <a:gd name="T10" fmla="*/ 18 w 32"/>
                <a:gd name="T11" fmla="*/ 7 h 25"/>
                <a:gd name="T12" fmla="*/ 11 w 32"/>
                <a:gd name="T13" fmla="*/ 0 h 25"/>
                <a:gd name="T14" fmla="*/ 0 w 32"/>
                <a:gd name="T15" fmla="*/ 0 h 25"/>
                <a:gd name="T16" fmla="*/ 4 w 32"/>
                <a:gd name="T17" fmla="*/ 7 h 25"/>
                <a:gd name="T18" fmla="*/ 7 w 32"/>
                <a:gd name="T19" fmla="*/ 7 h 25"/>
                <a:gd name="T20" fmla="*/ 11 w 32"/>
                <a:gd name="T21" fmla="*/ 10 h 25"/>
                <a:gd name="T22" fmla="*/ 15 w 32"/>
                <a:gd name="T23" fmla="*/ 10 h 25"/>
                <a:gd name="T24" fmla="*/ 18 w 32"/>
                <a:gd name="T25" fmla="*/ 17 h 25"/>
                <a:gd name="T26" fmla="*/ 25 w 32"/>
                <a:gd name="T27" fmla="*/ 25 h 25"/>
                <a:gd name="T28" fmla="*/ 29 w 32"/>
                <a:gd name="T29" fmla="*/ 25 h 25"/>
                <a:gd name="T30" fmla="*/ 32 w 32"/>
                <a:gd name="T31" fmla="*/ 21 h 25"/>
                <a:gd name="T32" fmla="*/ 32 w 32"/>
                <a:gd name="T33" fmla="*/ 17 h 25"/>
                <a:gd name="T34" fmla="*/ 32 w 32"/>
                <a:gd name="T35" fmla="*/ 21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25">
                  <a:moveTo>
                    <a:pt x="32" y="21"/>
                  </a:moveTo>
                  <a:lnTo>
                    <a:pt x="32" y="17"/>
                  </a:lnTo>
                  <a:lnTo>
                    <a:pt x="29" y="17"/>
                  </a:lnTo>
                  <a:lnTo>
                    <a:pt x="25" y="14"/>
                  </a:lnTo>
                  <a:lnTo>
                    <a:pt x="25" y="10"/>
                  </a:lnTo>
                  <a:lnTo>
                    <a:pt x="18" y="7"/>
                  </a:lnTo>
                  <a:lnTo>
                    <a:pt x="11" y="0"/>
                  </a:lnTo>
                  <a:lnTo>
                    <a:pt x="0" y="0"/>
                  </a:lnTo>
                  <a:lnTo>
                    <a:pt x="4" y="7"/>
                  </a:lnTo>
                  <a:lnTo>
                    <a:pt x="7" y="7"/>
                  </a:lnTo>
                  <a:lnTo>
                    <a:pt x="11" y="10"/>
                  </a:lnTo>
                  <a:lnTo>
                    <a:pt x="15" y="10"/>
                  </a:lnTo>
                  <a:lnTo>
                    <a:pt x="18" y="17"/>
                  </a:lnTo>
                  <a:lnTo>
                    <a:pt x="25" y="25"/>
                  </a:lnTo>
                  <a:lnTo>
                    <a:pt x="29" y="25"/>
                  </a:lnTo>
                  <a:lnTo>
                    <a:pt x="32" y="21"/>
                  </a:lnTo>
                  <a:lnTo>
                    <a:pt x="32" y="17"/>
                  </a:lnTo>
                  <a:lnTo>
                    <a:pt x="3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1" name="Freeform 123"/>
            <p:cNvSpPr>
              <a:spLocks/>
            </p:cNvSpPr>
            <p:nvPr/>
          </p:nvSpPr>
          <p:spPr bwMode="auto">
            <a:xfrm>
              <a:off x="4695" y="2161"/>
              <a:ext cx="42" cy="57"/>
            </a:xfrm>
            <a:custGeom>
              <a:avLst/>
              <a:gdLst>
                <a:gd name="T0" fmla="*/ 39 w 42"/>
                <a:gd name="T1" fmla="*/ 46 h 57"/>
                <a:gd name="T2" fmla="*/ 42 w 42"/>
                <a:gd name="T3" fmla="*/ 46 h 57"/>
                <a:gd name="T4" fmla="*/ 39 w 42"/>
                <a:gd name="T5" fmla="*/ 42 h 57"/>
                <a:gd name="T6" fmla="*/ 31 w 42"/>
                <a:gd name="T7" fmla="*/ 39 h 57"/>
                <a:gd name="T8" fmla="*/ 28 w 42"/>
                <a:gd name="T9" fmla="*/ 32 h 57"/>
                <a:gd name="T10" fmla="*/ 24 w 42"/>
                <a:gd name="T11" fmla="*/ 25 h 57"/>
                <a:gd name="T12" fmla="*/ 17 w 42"/>
                <a:gd name="T13" fmla="*/ 18 h 57"/>
                <a:gd name="T14" fmla="*/ 14 w 42"/>
                <a:gd name="T15" fmla="*/ 11 h 57"/>
                <a:gd name="T16" fmla="*/ 3 w 42"/>
                <a:gd name="T17" fmla="*/ 0 h 57"/>
                <a:gd name="T18" fmla="*/ 0 w 42"/>
                <a:gd name="T19" fmla="*/ 4 h 57"/>
                <a:gd name="T20" fmla="*/ 3 w 42"/>
                <a:gd name="T21" fmla="*/ 11 h 57"/>
                <a:gd name="T22" fmla="*/ 14 w 42"/>
                <a:gd name="T23" fmla="*/ 21 h 57"/>
                <a:gd name="T24" fmla="*/ 17 w 42"/>
                <a:gd name="T25" fmla="*/ 28 h 57"/>
                <a:gd name="T26" fmla="*/ 21 w 42"/>
                <a:gd name="T27" fmla="*/ 35 h 57"/>
                <a:gd name="T28" fmla="*/ 39 w 42"/>
                <a:gd name="T29" fmla="*/ 53 h 57"/>
                <a:gd name="T30" fmla="*/ 42 w 42"/>
                <a:gd name="T31" fmla="*/ 53 h 57"/>
                <a:gd name="T32" fmla="*/ 39 w 42"/>
                <a:gd name="T33" fmla="*/ 53 h 57"/>
                <a:gd name="T34" fmla="*/ 39 w 42"/>
                <a:gd name="T35" fmla="*/ 57 h 57"/>
                <a:gd name="T36" fmla="*/ 42 w 42"/>
                <a:gd name="T37" fmla="*/ 53 h 57"/>
                <a:gd name="T38" fmla="*/ 39 w 42"/>
                <a:gd name="T39" fmla="*/ 46 h 5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2" h="57">
                  <a:moveTo>
                    <a:pt x="39" y="46"/>
                  </a:moveTo>
                  <a:lnTo>
                    <a:pt x="42" y="46"/>
                  </a:lnTo>
                  <a:lnTo>
                    <a:pt x="39" y="42"/>
                  </a:lnTo>
                  <a:lnTo>
                    <a:pt x="31" y="39"/>
                  </a:lnTo>
                  <a:lnTo>
                    <a:pt x="28" y="32"/>
                  </a:lnTo>
                  <a:lnTo>
                    <a:pt x="24" y="25"/>
                  </a:lnTo>
                  <a:lnTo>
                    <a:pt x="17" y="18"/>
                  </a:lnTo>
                  <a:lnTo>
                    <a:pt x="14" y="11"/>
                  </a:lnTo>
                  <a:lnTo>
                    <a:pt x="3" y="0"/>
                  </a:lnTo>
                  <a:lnTo>
                    <a:pt x="0" y="4"/>
                  </a:lnTo>
                  <a:lnTo>
                    <a:pt x="3" y="11"/>
                  </a:lnTo>
                  <a:lnTo>
                    <a:pt x="14" y="21"/>
                  </a:lnTo>
                  <a:lnTo>
                    <a:pt x="17" y="28"/>
                  </a:lnTo>
                  <a:lnTo>
                    <a:pt x="21" y="35"/>
                  </a:lnTo>
                  <a:lnTo>
                    <a:pt x="39" y="53"/>
                  </a:lnTo>
                  <a:lnTo>
                    <a:pt x="42" y="53"/>
                  </a:lnTo>
                  <a:lnTo>
                    <a:pt x="39" y="53"/>
                  </a:lnTo>
                  <a:lnTo>
                    <a:pt x="39" y="57"/>
                  </a:lnTo>
                  <a:lnTo>
                    <a:pt x="42" y="53"/>
                  </a:lnTo>
                  <a:lnTo>
                    <a:pt x="39"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2" name="Freeform 124"/>
            <p:cNvSpPr>
              <a:spLocks/>
            </p:cNvSpPr>
            <p:nvPr/>
          </p:nvSpPr>
          <p:spPr bwMode="auto">
            <a:xfrm>
              <a:off x="4730" y="2182"/>
              <a:ext cx="11" cy="32"/>
            </a:xfrm>
            <a:custGeom>
              <a:avLst/>
              <a:gdLst>
                <a:gd name="T0" fmla="*/ 0 w 11"/>
                <a:gd name="T1" fmla="*/ 4 h 32"/>
                <a:gd name="T2" fmla="*/ 4 w 11"/>
                <a:gd name="T3" fmla="*/ 11 h 32"/>
                <a:gd name="T4" fmla="*/ 4 w 11"/>
                <a:gd name="T5" fmla="*/ 25 h 32"/>
                <a:gd name="T6" fmla="*/ 7 w 11"/>
                <a:gd name="T7" fmla="*/ 32 h 32"/>
                <a:gd name="T8" fmla="*/ 11 w 11"/>
                <a:gd name="T9" fmla="*/ 25 h 32"/>
                <a:gd name="T10" fmla="*/ 11 w 11"/>
                <a:gd name="T11" fmla="*/ 7 h 32"/>
                <a:gd name="T12" fmla="*/ 4 w 11"/>
                <a:gd name="T13" fmla="*/ 0 h 32"/>
                <a:gd name="T14" fmla="*/ 0 w 11"/>
                <a:gd name="T15" fmla="*/ 4 h 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 h="32">
                  <a:moveTo>
                    <a:pt x="0" y="4"/>
                  </a:moveTo>
                  <a:lnTo>
                    <a:pt x="4" y="11"/>
                  </a:lnTo>
                  <a:lnTo>
                    <a:pt x="4" y="25"/>
                  </a:lnTo>
                  <a:lnTo>
                    <a:pt x="7" y="32"/>
                  </a:lnTo>
                  <a:lnTo>
                    <a:pt x="11" y="25"/>
                  </a:lnTo>
                  <a:lnTo>
                    <a:pt x="11" y="7"/>
                  </a:lnTo>
                  <a:lnTo>
                    <a:pt x="4"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3" name="Freeform 125"/>
            <p:cNvSpPr>
              <a:spLocks/>
            </p:cNvSpPr>
            <p:nvPr/>
          </p:nvSpPr>
          <p:spPr bwMode="auto">
            <a:xfrm>
              <a:off x="4673" y="2126"/>
              <a:ext cx="61" cy="60"/>
            </a:xfrm>
            <a:custGeom>
              <a:avLst/>
              <a:gdLst>
                <a:gd name="T0" fmla="*/ 4 w 61"/>
                <a:gd name="T1" fmla="*/ 3 h 60"/>
                <a:gd name="T2" fmla="*/ 11 w 61"/>
                <a:gd name="T3" fmla="*/ 10 h 60"/>
                <a:gd name="T4" fmla="*/ 22 w 61"/>
                <a:gd name="T5" fmla="*/ 17 h 60"/>
                <a:gd name="T6" fmla="*/ 25 w 61"/>
                <a:gd name="T7" fmla="*/ 24 h 60"/>
                <a:gd name="T8" fmla="*/ 46 w 61"/>
                <a:gd name="T9" fmla="*/ 46 h 60"/>
                <a:gd name="T10" fmla="*/ 50 w 61"/>
                <a:gd name="T11" fmla="*/ 53 h 60"/>
                <a:gd name="T12" fmla="*/ 57 w 61"/>
                <a:gd name="T13" fmla="*/ 60 h 60"/>
                <a:gd name="T14" fmla="*/ 61 w 61"/>
                <a:gd name="T15" fmla="*/ 56 h 60"/>
                <a:gd name="T16" fmla="*/ 57 w 61"/>
                <a:gd name="T17" fmla="*/ 49 h 60"/>
                <a:gd name="T18" fmla="*/ 50 w 61"/>
                <a:gd name="T19" fmla="*/ 42 h 60"/>
                <a:gd name="T20" fmla="*/ 46 w 61"/>
                <a:gd name="T21" fmla="*/ 35 h 60"/>
                <a:gd name="T22" fmla="*/ 39 w 61"/>
                <a:gd name="T23" fmla="*/ 24 h 60"/>
                <a:gd name="T24" fmla="*/ 32 w 61"/>
                <a:gd name="T25" fmla="*/ 21 h 60"/>
                <a:gd name="T26" fmla="*/ 25 w 61"/>
                <a:gd name="T27" fmla="*/ 10 h 60"/>
                <a:gd name="T28" fmla="*/ 18 w 61"/>
                <a:gd name="T29" fmla="*/ 3 h 60"/>
                <a:gd name="T30" fmla="*/ 8 w 61"/>
                <a:gd name="T31" fmla="*/ 0 h 60"/>
                <a:gd name="T32" fmla="*/ 11 w 61"/>
                <a:gd name="T33" fmla="*/ 3 h 60"/>
                <a:gd name="T34" fmla="*/ 0 w 61"/>
                <a:gd name="T35" fmla="*/ 3 h 60"/>
                <a:gd name="T36" fmla="*/ 4 w 61"/>
                <a:gd name="T37" fmla="*/ 3 h 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1" h="60">
                  <a:moveTo>
                    <a:pt x="4" y="3"/>
                  </a:moveTo>
                  <a:lnTo>
                    <a:pt x="11" y="10"/>
                  </a:lnTo>
                  <a:lnTo>
                    <a:pt x="22" y="17"/>
                  </a:lnTo>
                  <a:lnTo>
                    <a:pt x="25" y="24"/>
                  </a:lnTo>
                  <a:lnTo>
                    <a:pt x="46" y="46"/>
                  </a:lnTo>
                  <a:lnTo>
                    <a:pt x="50" y="53"/>
                  </a:lnTo>
                  <a:lnTo>
                    <a:pt x="57" y="60"/>
                  </a:lnTo>
                  <a:lnTo>
                    <a:pt x="61" y="56"/>
                  </a:lnTo>
                  <a:lnTo>
                    <a:pt x="57" y="49"/>
                  </a:lnTo>
                  <a:lnTo>
                    <a:pt x="50" y="42"/>
                  </a:lnTo>
                  <a:lnTo>
                    <a:pt x="46" y="35"/>
                  </a:lnTo>
                  <a:lnTo>
                    <a:pt x="39" y="24"/>
                  </a:lnTo>
                  <a:lnTo>
                    <a:pt x="32" y="21"/>
                  </a:lnTo>
                  <a:lnTo>
                    <a:pt x="25" y="10"/>
                  </a:lnTo>
                  <a:lnTo>
                    <a:pt x="18" y="3"/>
                  </a:lnTo>
                  <a:lnTo>
                    <a:pt x="8" y="0"/>
                  </a:lnTo>
                  <a:lnTo>
                    <a:pt x="11" y="3"/>
                  </a:lnTo>
                  <a:lnTo>
                    <a:pt x="0" y="3"/>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4" name="Freeform 126"/>
            <p:cNvSpPr>
              <a:spLocks/>
            </p:cNvSpPr>
            <p:nvPr/>
          </p:nvSpPr>
          <p:spPr bwMode="auto">
            <a:xfrm>
              <a:off x="4677" y="2097"/>
              <a:ext cx="25" cy="32"/>
            </a:xfrm>
            <a:custGeom>
              <a:avLst/>
              <a:gdLst>
                <a:gd name="T0" fmla="*/ 25 w 25"/>
                <a:gd name="T1" fmla="*/ 4 h 32"/>
                <a:gd name="T2" fmla="*/ 21 w 25"/>
                <a:gd name="T3" fmla="*/ 4 h 32"/>
                <a:gd name="T4" fmla="*/ 14 w 25"/>
                <a:gd name="T5" fmla="*/ 11 h 32"/>
                <a:gd name="T6" fmla="*/ 11 w 25"/>
                <a:gd name="T7" fmla="*/ 11 h 32"/>
                <a:gd name="T8" fmla="*/ 7 w 25"/>
                <a:gd name="T9" fmla="*/ 15 h 32"/>
                <a:gd name="T10" fmla="*/ 7 w 25"/>
                <a:gd name="T11" fmla="*/ 18 h 32"/>
                <a:gd name="T12" fmla="*/ 0 w 25"/>
                <a:gd name="T13" fmla="*/ 25 h 32"/>
                <a:gd name="T14" fmla="*/ 0 w 25"/>
                <a:gd name="T15" fmla="*/ 32 h 32"/>
                <a:gd name="T16" fmla="*/ 7 w 25"/>
                <a:gd name="T17" fmla="*/ 32 h 32"/>
                <a:gd name="T18" fmla="*/ 7 w 25"/>
                <a:gd name="T19" fmla="*/ 29 h 32"/>
                <a:gd name="T20" fmla="*/ 11 w 25"/>
                <a:gd name="T21" fmla="*/ 25 h 32"/>
                <a:gd name="T22" fmla="*/ 11 w 25"/>
                <a:gd name="T23" fmla="*/ 22 h 32"/>
                <a:gd name="T24" fmla="*/ 14 w 25"/>
                <a:gd name="T25" fmla="*/ 22 h 32"/>
                <a:gd name="T26" fmla="*/ 18 w 25"/>
                <a:gd name="T27" fmla="*/ 18 h 32"/>
                <a:gd name="T28" fmla="*/ 18 w 25"/>
                <a:gd name="T29" fmla="*/ 15 h 32"/>
                <a:gd name="T30" fmla="*/ 25 w 25"/>
                <a:gd name="T31" fmla="*/ 7 h 32"/>
                <a:gd name="T32" fmla="*/ 21 w 25"/>
                <a:gd name="T33" fmla="*/ 7 h 32"/>
                <a:gd name="T34" fmla="*/ 25 w 25"/>
                <a:gd name="T35" fmla="*/ 4 h 32"/>
                <a:gd name="T36" fmla="*/ 25 w 25"/>
                <a:gd name="T37" fmla="*/ 0 h 32"/>
                <a:gd name="T38" fmla="*/ 21 w 25"/>
                <a:gd name="T39" fmla="*/ 4 h 32"/>
                <a:gd name="T40" fmla="*/ 25 w 25"/>
                <a:gd name="T41" fmla="*/ 4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 h="32">
                  <a:moveTo>
                    <a:pt x="25" y="4"/>
                  </a:moveTo>
                  <a:lnTo>
                    <a:pt x="21" y="4"/>
                  </a:lnTo>
                  <a:lnTo>
                    <a:pt x="14" y="11"/>
                  </a:lnTo>
                  <a:lnTo>
                    <a:pt x="11" y="11"/>
                  </a:lnTo>
                  <a:lnTo>
                    <a:pt x="7" y="15"/>
                  </a:lnTo>
                  <a:lnTo>
                    <a:pt x="7" y="18"/>
                  </a:lnTo>
                  <a:lnTo>
                    <a:pt x="0" y="25"/>
                  </a:lnTo>
                  <a:lnTo>
                    <a:pt x="0" y="32"/>
                  </a:lnTo>
                  <a:lnTo>
                    <a:pt x="7" y="32"/>
                  </a:lnTo>
                  <a:lnTo>
                    <a:pt x="7" y="29"/>
                  </a:lnTo>
                  <a:lnTo>
                    <a:pt x="11" y="25"/>
                  </a:lnTo>
                  <a:lnTo>
                    <a:pt x="11" y="22"/>
                  </a:lnTo>
                  <a:lnTo>
                    <a:pt x="14" y="22"/>
                  </a:lnTo>
                  <a:lnTo>
                    <a:pt x="18" y="18"/>
                  </a:lnTo>
                  <a:lnTo>
                    <a:pt x="18" y="15"/>
                  </a:lnTo>
                  <a:lnTo>
                    <a:pt x="25" y="7"/>
                  </a:lnTo>
                  <a:lnTo>
                    <a:pt x="21" y="7"/>
                  </a:lnTo>
                  <a:lnTo>
                    <a:pt x="25" y="4"/>
                  </a:lnTo>
                  <a:lnTo>
                    <a:pt x="25" y="0"/>
                  </a:lnTo>
                  <a:lnTo>
                    <a:pt x="21" y="4"/>
                  </a:lnTo>
                  <a:lnTo>
                    <a:pt x="2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5" name="Freeform 127"/>
            <p:cNvSpPr>
              <a:spLocks/>
            </p:cNvSpPr>
            <p:nvPr/>
          </p:nvSpPr>
          <p:spPr bwMode="auto">
            <a:xfrm>
              <a:off x="4698" y="2101"/>
              <a:ext cx="195" cy="198"/>
            </a:xfrm>
            <a:custGeom>
              <a:avLst/>
              <a:gdLst>
                <a:gd name="T0" fmla="*/ 195 w 195"/>
                <a:gd name="T1" fmla="*/ 194 h 198"/>
                <a:gd name="T2" fmla="*/ 195 w 195"/>
                <a:gd name="T3" fmla="*/ 191 h 198"/>
                <a:gd name="T4" fmla="*/ 180 w 195"/>
                <a:gd name="T5" fmla="*/ 184 h 198"/>
                <a:gd name="T6" fmla="*/ 166 w 195"/>
                <a:gd name="T7" fmla="*/ 173 h 198"/>
                <a:gd name="T8" fmla="*/ 152 w 195"/>
                <a:gd name="T9" fmla="*/ 166 h 198"/>
                <a:gd name="T10" fmla="*/ 138 w 195"/>
                <a:gd name="T11" fmla="*/ 155 h 198"/>
                <a:gd name="T12" fmla="*/ 124 w 195"/>
                <a:gd name="T13" fmla="*/ 145 h 198"/>
                <a:gd name="T14" fmla="*/ 113 w 195"/>
                <a:gd name="T15" fmla="*/ 131 h 198"/>
                <a:gd name="T16" fmla="*/ 99 w 195"/>
                <a:gd name="T17" fmla="*/ 120 h 198"/>
                <a:gd name="T18" fmla="*/ 74 w 195"/>
                <a:gd name="T19" fmla="*/ 95 h 198"/>
                <a:gd name="T20" fmla="*/ 64 w 195"/>
                <a:gd name="T21" fmla="*/ 81 h 198"/>
                <a:gd name="T22" fmla="*/ 53 w 195"/>
                <a:gd name="T23" fmla="*/ 67 h 198"/>
                <a:gd name="T24" fmla="*/ 43 w 195"/>
                <a:gd name="T25" fmla="*/ 53 h 198"/>
                <a:gd name="T26" fmla="*/ 32 w 195"/>
                <a:gd name="T27" fmla="*/ 42 h 198"/>
                <a:gd name="T28" fmla="*/ 25 w 195"/>
                <a:gd name="T29" fmla="*/ 28 h 198"/>
                <a:gd name="T30" fmla="*/ 14 w 195"/>
                <a:gd name="T31" fmla="*/ 14 h 198"/>
                <a:gd name="T32" fmla="*/ 4 w 195"/>
                <a:gd name="T33" fmla="*/ 0 h 198"/>
                <a:gd name="T34" fmla="*/ 0 w 195"/>
                <a:gd name="T35" fmla="*/ 3 h 198"/>
                <a:gd name="T36" fmla="*/ 7 w 195"/>
                <a:gd name="T37" fmla="*/ 18 h 198"/>
                <a:gd name="T38" fmla="*/ 18 w 195"/>
                <a:gd name="T39" fmla="*/ 32 h 198"/>
                <a:gd name="T40" fmla="*/ 28 w 195"/>
                <a:gd name="T41" fmla="*/ 46 h 198"/>
                <a:gd name="T42" fmla="*/ 36 w 195"/>
                <a:gd name="T43" fmla="*/ 60 h 198"/>
                <a:gd name="T44" fmla="*/ 60 w 195"/>
                <a:gd name="T45" fmla="*/ 85 h 198"/>
                <a:gd name="T46" fmla="*/ 71 w 195"/>
                <a:gd name="T47" fmla="*/ 99 h 198"/>
                <a:gd name="T48" fmla="*/ 81 w 195"/>
                <a:gd name="T49" fmla="*/ 113 h 198"/>
                <a:gd name="T50" fmla="*/ 96 w 195"/>
                <a:gd name="T51" fmla="*/ 124 h 198"/>
                <a:gd name="T52" fmla="*/ 106 w 195"/>
                <a:gd name="T53" fmla="*/ 138 h 198"/>
                <a:gd name="T54" fmla="*/ 120 w 195"/>
                <a:gd name="T55" fmla="*/ 148 h 198"/>
                <a:gd name="T56" fmla="*/ 134 w 195"/>
                <a:gd name="T57" fmla="*/ 162 h 198"/>
                <a:gd name="T58" fmla="*/ 149 w 195"/>
                <a:gd name="T59" fmla="*/ 169 h 198"/>
                <a:gd name="T60" fmla="*/ 163 w 195"/>
                <a:gd name="T61" fmla="*/ 180 h 198"/>
                <a:gd name="T62" fmla="*/ 177 w 195"/>
                <a:gd name="T63" fmla="*/ 191 h 198"/>
                <a:gd name="T64" fmla="*/ 191 w 195"/>
                <a:gd name="T65" fmla="*/ 198 h 198"/>
                <a:gd name="T66" fmla="*/ 187 w 195"/>
                <a:gd name="T67" fmla="*/ 194 h 198"/>
                <a:gd name="T68" fmla="*/ 195 w 195"/>
                <a:gd name="T69" fmla="*/ 194 h 198"/>
                <a:gd name="T70" fmla="*/ 195 w 195"/>
                <a:gd name="T71" fmla="*/ 191 h 198"/>
                <a:gd name="T72" fmla="*/ 195 w 195"/>
                <a:gd name="T73" fmla="*/ 194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5" h="198">
                  <a:moveTo>
                    <a:pt x="195" y="194"/>
                  </a:moveTo>
                  <a:lnTo>
                    <a:pt x="195" y="191"/>
                  </a:lnTo>
                  <a:lnTo>
                    <a:pt x="180" y="184"/>
                  </a:lnTo>
                  <a:lnTo>
                    <a:pt x="166" y="173"/>
                  </a:lnTo>
                  <a:lnTo>
                    <a:pt x="152" y="166"/>
                  </a:lnTo>
                  <a:lnTo>
                    <a:pt x="138" y="155"/>
                  </a:lnTo>
                  <a:lnTo>
                    <a:pt x="124" y="145"/>
                  </a:lnTo>
                  <a:lnTo>
                    <a:pt x="113" y="131"/>
                  </a:lnTo>
                  <a:lnTo>
                    <a:pt x="99" y="120"/>
                  </a:lnTo>
                  <a:lnTo>
                    <a:pt x="74" y="95"/>
                  </a:lnTo>
                  <a:lnTo>
                    <a:pt x="64" y="81"/>
                  </a:lnTo>
                  <a:lnTo>
                    <a:pt x="53" y="67"/>
                  </a:lnTo>
                  <a:lnTo>
                    <a:pt x="43" y="53"/>
                  </a:lnTo>
                  <a:lnTo>
                    <a:pt x="32" y="42"/>
                  </a:lnTo>
                  <a:lnTo>
                    <a:pt x="25" y="28"/>
                  </a:lnTo>
                  <a:lnTo>
                    <a:pt x="14" y="14"/>
                  </a:lnTo>
                  <a:lnTo>
                    <a:pt x="4" y="0"/>
                  </a:lnTo>
                  <a:lnTo>
                    <a:pt x="0" y="3"/>
                  </a:lnTo>
                  <a:lnTo>
                    <a:pt x="7" y="18"/>
                  </a:lnTo>
                  <a:lnTo>
                    <a:pt x="18" y="32"/>
                  </a:lnTo>
                  <a:lnTo>
                    <a:pt x="28" y="46"/>
                  </a:lnTo>
                  <a:lnTo>
                    <a:pt x="36" y="60"/>
                  </a:lnTo>
                  <a:lnTo>
                    <a:pt x="60" y="85"/>
                  </a:lnTo>
                  <a:lnTo>
                    <a:pt x="71" y="99"/>
                  </a:lnTo>
                  <a:lnTo>
                    <a:pt x="81" y="113"/>
                  </a:lnTo>
                  <a:lnTo>
                    <a:pt x="96" y="124"/>
                  </a:lnTo>
                  <a:lnTo>
                    <a:pt x="106" y="138"/>
                  </a:lnTo>
                  <a:lnTo>
                    <a:pt x="120" y="148"/>
                  </a:lnTo>
                  <a:lnTo>
                    <a:pt x="134" y="162"/>
                  </a:lnTo>
                  <a:lnTo>
                    <a:pt x="149" y="169"/>
                  </a:lnTo>
                  <a:lnTo>
                    <a:pt x="163" y="180"/>
                  </a:lnTo>
                  <a:lnTo>
                    <a:pt x="177" y="191"/>
                  </a:lnTo>
                  <a:lnTo>
                    <a:pt x="191" y="198"/>
                  </a:lnTo>
                  <a:lnTo>
                    <a:pt x="187" y="194"/>
                  </a:lnTo>
                  <a:lnTo>
                    <a:pt x="195" y="194"/>
                  </a:lnTo>
                  <a:lnTo>
                    <a:pt x="195" y="191"/>
                  </a:lnTo>
                  <a:lnTo>
                    <a:pt x="195"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6" name="Freeform 128"/>
            <p:cNvSpPr>
              <a:spLocks/>
            </p:cNvSpPr>
            <p:nvPr/>
          </p:nvSpPr>
          <p:spPr bwMode="auto">
            <a:xfrm>
              <a:off x="2953" y="2189"/>
              <a:ext cx="1137" cy="1074"/>
            </a:xfrm>
            <a:custGeom>
              <a:avLst/>
              <a:gdLst>
                <a:gd name="T0" fmla="*/ 1130 w 1137"/>
                <a:gd name="T1" fmla="*/ 382 h 1074"/>
                <a:gd name="T2" fmla="*/ 1123 w 1137"/>
                <a:gd name="T3" fmla="*/ 668 h 1074"/>
                <a:gd name="T4" fmla="*/ 1095 w 1137"/>
                <a:gd name="T5" fmla="*/ 717 h 1074"/>
                <a:gd name="T6" fmla="*/ 1014 w 1137"/>
                <a:gd name="T7" fmla="*/ 795 h 1074"/>
                <a:gd name="T8" fmla="*/ 933 w 1137"/>
                <a:gd name="T9" fmla="*/ 873 h 1074"/>
                <a:gd name="T10" fmla="*/ 869 w 1137"/>
                <a:gd name="T11" fmla="*/ 940 h 1074"/>
                <a:gd name="T12" fmla="*/ 798 w 1137"/>
                <a:gd name="T13" fmla="*/ 1007 h 1074"/>
                <a:gd name="T14" fmla="*/ 749 w 1137"/>
                <a:gd name="T15" fmla="*/ 1060 h 1074"/>
                <a:gd name="T16" fmla="*/ 593 w 1137"/>
                <a:gd name="T17" fmla="*/ 1074 h 1074"/>
                <a:gd name="T18" fmla="*/ 491 w 1137"/>
                <a:gd name="T19" fmla="*/ 1063 h 1074"/>
                <a:gd name="T20" fmla="*/ 385 w 1137"/>
                <a:gd name="T21" fmla="*/ 1056 h 1074"/>
                <a:gd name="T22" fmla="*/ 261 w 1137"/>
                <a:gd name="T23" fmla="*/ 1046 h 1074"/>
                <a:gd name="T24" fmla="*/ 176 w 1137"/>
                <a:gd name="T25" fmla="*/ 1039 h 1074"/>
                <a:gd name="T26" fmla="*/ 85 w 1137"/>
                <a:gd name="T27" fmla="*/ 1000 h 1074"/>
                <a:gd name="T28" fmla="*/ 49 w 1137"/>
                <a:gd name="T29" fmla="*/ 834 h 1074"/>
                <a:gd name="T30" fmla="*/ 21 w 1137"/>
                <a:gd name="T31" fmla="*/ 703 h 1074"/>
                <a:gd name="T32" fmla="*/ 0 w 1137"/>
                <a:gd name="T33" fmla="*/ 590 h 1074"/>
                <a:gd name="T34" fmla="*/ 85 w 1137"/>
                <a:gd name="T35" fmla="*/ 544 h 1074"/>
                <a:gd name="T36" fmla="*/ 173 w 1137"/>
                <a:gd name="T37" fmla="*/ 512 h 1074"/>
                <a:gd name="T38" fmla="*/ 261 w 1137"/>
                <a:gd name="T39" fmla="*/ 477 h 1074"/>
                <a:gd name="T40" fmla="*/ 304 w 1137"/>
                <a:gd name="T41" fmla="*/ 382 h 1074"/>
                <a:gd name="T42" fmla="*/ 339 w 1137"/>
                <a:gd name="T43" fmla="*/ 290 h 1074"/>
                <a:gd name="T44" fmla="*/ 371 w 1137"/>
                <a:gd name="T45" fmla="*/ 290 h 1074"/>
                <a:gd name="T46" fmla="*/ 417 w 1137"/>
                <a:gd name="T47" fmla="*/ 272 h 1074"/>
                <a:gd name="T48" fmla="*/ 484 w 1137"/>
                <a:gd name="T49" fmla="*/ 251 h 1074"/>
                <a:gd name="T50" fmla="*/ 551 w 1137"/>
                <a:gd name="T51" fmla="*/ 233 h 1074"/>
                <a:gd name="T52" fmla="*/ 607 w 1137"/>
                <a:gd name="T53" fmla="*/ 219 h 1074"/>
                <a:gd name="T54" fmla="*/ 579 w 1137"/>
                <a:gd name="T55" fmla="*/ 212 h 1074"/>
                <a:gd name="T56" fmla="*/ 540 w 1137"/>
                <a:gd name="T57" fmla="*/ 223 h 1074"/>
                <a:gd name="T58" fmla="*/ 505 w 1137"/>
                <a:gd name="T59" fmla="*/ 230 h 1074"/>
                <a:gd name="T60" fmla="*/ 466 w 1137"/>
                <a:gd name="T61" fmla="*/ 244 h 1074"/>
                <a:gd name="T62" fmla="*/ 420 w 1137"/>
                <a:gd name="T63" fmla="*/ 258 h 1074"/>
                <a:gd name="T64" fmla="*/ 374 w 1137"/>
                <a:gd name="T65" fmla="*/ 272 h 1074"/>
                <a:gd name="T66" fmla="*/ 381 w 1137"/>
                <a:gd name="T67" fmla="*/ 251 h 1074"/>
                <a:gd name="T68" fmla="*/ 473 w 1137"/>
                <a:gd name="T69" fmla="*/ 180 h 1074"/>
                <a:gd name="T70" fmla="*/ 569 w 1137"/>
                <a:gd name="T71" fmla="*/ 117 h 1074"/>
                <a:gd name="T72" fmla="*/ 668 w 1137"/>
                <a:gd name="T73" fmla="*/ 64 h 1074"/>
                <a:gd name="T74" fmla="*/ 770 w 1137"/>
                <a:gd name="T75" fmla="*/ 39 h 1074"/>
                <a:gd name="T76" fmla="*/ 876 w 1137"/>
                <a:gd name="T77" fmla="*/ 21 h 1074"/>
                <a:gd name="T78" fmla="*/ 982 w 1137"/>
                <a:gd name="T79" fmla="*/ 4 h 1074"/>
                <a:gd name="T80" fmla="*/ 894 w 1137"/>
                <a:gd name="T81" fmla="*/ 46 h 1074"/>
                <a:gd name="T82" fmla="*/ 805 w 1137"/>
                <a:gd name="T83" fmla="*/ 92 h 1074"/>
                <a:gd name="T84" fmla="*/ 721 w 1137"/>
                <a:gd name="T85" fmla="*/ 149 h 1074"/>
                <a:gd name="T86" fmla="*/ 675 w 1137"/>
                <a:gd name="T87" fmla="*/ 177 h 1074"/>
                <a:gd name="T88" fmla="*/ 646 w 1137"/>
                <a:gd name="T89" fmla="*/ 202 h 1074"/>
                <a:gd name="T90" fmla="*/ 682 w 1137"/>
                <a:gd name="T91" fmla="*/ 195 h 1074"/>
                <a:gd name="T92" fmla="*/ 749 w 1137"/>
                <a:gd name="T93" fmla="*/ 145 h 1074"/>
                <a:gd name="T94" fmla="*/ 816 w 1137"/>
                <a:gd name="T95" fmla="*/ 103 h 1074"/>
                <a:gd name="T96" fmla="*/ 883 w 1137"/>
                <a:gd name="T97" fmla="*/ 67 h 1074"/>
                <a:gd name="T98" fmla="*/ 922 w 1137"/>
                <a:gd name="T99" fmla="*/ 50 h 1074"/>
                <a:gd name="T100" fmla="*/ 961 w 1137"/>
                <a:gd name="T101" fmla="*/ 32 h 1074"/>
                <a:gd name="T102" fmla="*/ 1000 w 1137"/>
                <a:gd name="T103" fmla="*/ 14 h 1074"/>
                <a:gd name="T104" fmla="*/ 1060 w 1137"/>
                <a:gd name="T105" fmla="*/ 4 h 1074"/>
                <a:gd name="T106" fmla="*/ 1088 w 1137"/>
                <a:gd name="T107" fmla="*/ 57 h 1074"/>
                <a:gd name="T108" fmla="*/ 1099 w 1137"/>
                <a:gd name="T109" fmla="*/ 117 h 107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137" h="1074">
                  <a:moveTo>
                    <a:pt x="1099" y="117"/>
                  </a:moveTo>
                  <a:lnTo>
                    <a:pt x="1109" y="184"/>
                  </a:lnTo>
                  <a:lnTo>
                    <a:pt x="1116" y="251"/>
                  </a:lnTo>
                  <a:lnTo>
                    <a:pt x="1127" y="318"/>
                  </a:lnTo>
                  <a:lnTo>
                    <a:pt x="1130" y="382"/>
                  </a:lnTo>
                  <a:lnTo>
                    <a:pt x="1137" y="445"/>
                  </a:lnTo>
                  <a:lnTo>
                    <a:pt x="1137" y="579"/>
                  </a:lnTo>
                  <a:lnTo>
                    <a:pt x="1130" y="643"/>
                  </a:lnTo>
                  <a:lnTo>
                    <a:pt x="1127" y="657"/>
                  </a:lnTo>
                  <a:lnTo>
                    <a:pt x="1123" y="668"/>
                  </a:lnTo>
                  <a:lnTo>
                    <a:pt x="1120" y="678"/>
                  </a:lnTo>
                  <a:lnTo>
                    <a:pt x="1116" y="689"/>
                  </a:lnTo>
                  <a:lnTo>
                    <a:pt x="1109" y="700"/>
                  </a:lnTo>
                  <a:lnTo>
                    <a:pt x="1102" y="707"/>
                  </a:lnTo>
                  <a:lnTo>
                    <a:pt x="1095" y="717"/>
                  </a:lnTo>
                  <a:lnTo>
                    <a:pt x="1084" y="724"/>
                  </a:lnTo>
                  <a:lnTo>
                    <a:pt x="1060" y="749"/>
                  </a:lnTo>
                  <a:lnTo>
                    <a:pt x="1049" y="756"/>
                  </a:lnTo>
                  <a:lnTo>
                    <a:pt x="1021" y="784"/>
                  </a:lnTo>
                  <a:lnTo>
                    <a:pt x="1014" y="795"/>
                  </a:lnTo>
                  <a:lnTo>
                    <a:pt x="1000" y="805"/>
                  </a:lnTo>
                  <a:lnTo>
                    <a:pt x="986" y="816"/>
                  </a:lnTo>
                  <a:lnTo>
                    <a:pt x="971" y="830"/>
                  </a:lnTo>
                  <a:lnTo>
                    <a:pt x="961" y="844"/>
                  </a:lnTo>
                  <a:lnTo>
                    <a:pt x="933" y="873"/>
                  </a:lnTo>
                  <a:lnTo>
                    <a:pt x="922" y="887"/>
                  </a:lnTo>
                  <a:lnTo>
                    <a:pt x="908" y="897"/>
                  </a:lnTo>
                  <a:lnTo>
                    <a:pt x="894" y="911"/>
                  </a:lnTo>
                  <a:lnTo>
                    <a:pt x="883" y="929"/>
                  </a:lnTo>
                  <a:lnTo>
                    <a:pt x="869" y="940"/>
                  </a:lnTo>
                  <a:lnTo>
                    <a:pt x="855" y="954"/>
                  </a:lnTo>
                  <a:lnTo>
                    <a:pt x="844" y="968"/>
                  </a:lnTo>
                  <a:lnTo>
                    <a:pt x="827" y="982"/>
                  </a:lnTo>
                  <a:lnTo>
                    <a:pt x="812" y="993"/>
                  </a:lnTo>
                  <a:lnTo>
                    <a:pt x="798" y="1007"/>
                  </a:lnTo>
                  <a:lnTo>
                    <a:pt x="791" y="1010"/>
                  </a:lnTo>
                  <a:lnTo>
                    <a:pt x="784" y="1021"/>
                  </a:lnTo>
                  <a:lnTo>
                    <a:pt x="777" y="1028"/>
                  </a:lnTo>
                  <a:lnTo>
                    <a:pt x="770" y="1039"/>
                  </a:lnTo>
                  <a:lnTo>
                    <a:pt x="749" y="1060"/>
                  </a:lnTo>
                  <a:lnTo>
                    <a:pt x="738" y="1067"/>
                  </a:lnTo>
                  <a:lnTo>
                    <a:pt x="724" y="1070"/>
                  </a:lnTo>
                  <a:lnTo>
                    <a:pt x="685" y="1070"/>
                  </a:lnTo>
                  <a:lnTo>
                    <a:pt x="671" y="1074"/>
                  </a:lnTo>
                  <a:lnTo>
                    <a:pt x="593" y="1074"/>
                  </a:lnTo>
                  <a:lnTo>
                    <a:pt x="579" y="1070"/>
                  </a:lnTo>
                  <a:lnTo>
                    <a:pt x="530" y="1070"/>
                  </a:lnTo>
                  <a:lnTo>
                    <a:pt x="516" y="1067"/>
                  </a:lnTo>
                  <a:lnTo>
                    <a:pt x="501" y="1067"/>
                  </a:lnTo>
                  <a:lnTo>
                    <a:pt x="491" y="1063"/>
                  </a:lnTo>
                  <a:lnTo>
                    <a:pt x="463" y="1063"/>
                  </a:lnTo>
                  <a:lnTo>
                    <a:pt x="452" y="1060"/>
                  </a:lnTo>
                  <a:lnTo>
                    <a:pt x="438" y="1060"/>
                  </a:lnTo>
                  <a:lnTo>
                    <a:pt x="424" y="1056"/>
                  </a:lnTo>
                  <a:lnTo>
                    <a:pt x="385" y="1056"/>
                  </a:lnTo>
                  <a:lnTo>
                    <a:pt x="371" y="1053"/>
                  </a:lnTo>
                  <a:lnTo>
                    <a:pt x="318" y="1053"/>
                  </a:lnTo>
                  <a:lnTo>
                    <a:pt x="304" y="1049"/>
                  </a:lnTo>
                  <a:lnTo>
                    <a:pt x="275" y="1049"/>
                  </a:lnTo>
                  <a:lnTo>
                    <a:pt x="261" y="1046"/>
                  </a:lnTo>
                  <a:lnTo>
                    <a:pt x="247" y="1046"/>
                  </a:lnTo>
                  <a:lnTo>
                    <a:pt x="233" y="1042"/>
                  </a:lnTo>
                  <a:lnTo>
                    <a:pt x="219" y="1042"/>
                  </a:lnTo>
                  <a:lnTo>
                    <a:pt x="205" y="1039"/>
                  </a:lnTo>
                  <a:lnTo>
                    <a:pt x="176" y="1039"/>
                  </a:lnTo>
                  <a:lnTo>
                    <a:pt x="162" y="1035"/>
                  </a:lnTo>
                  <a:lnTo>
                    <a:pt x="120" y="1035"/>
                  </a:lnTo>
                  <a:lnTo>
                    <a:pt x="106" y="1032"/>
                  </a:lnTo>
                  <a:lnTo>
                    <a:pt x="92" y="1032"/>
                  </a:lnTo>
                  <a:lnTo>
                    <a:pt x="85" y="1000"/>
                  </a:lnTo>
                  <a:lnTo>
                    <a:pt x="77" y="968"/>
                  </a:lnTo>
                  <a:lnTo>
                    <a:pt x="70" y="933"/>
                  </a:lnTo>
                  <a:lnTo>
                    <a:pt x="63" y="901"/>
                  </a:lnTo>
                  <a:lnTo>
                    <a:pt x="56" y="869"/>
                  </a:lnTo>
                  <a:lnTo>
                    <a:pt x="49" y="834"/>
                  </a:lnTo>
                  <a:lnTo>
                    <a:pt x="42" y="802"/>
                  </a:lnTo>
                  <a:lnTo>
                    <a:pt x="32" y="770"/>
                  </a:lnTo>
                  <a:lnTo>
                    <a:pt x="28" y="749"/>
                  </a:lnTo>
                  <a:lnTo>
                    <a:pt x="24" y="724"/>
                  </a:lnTo>
                  <a:lnTo>
                    <a:pt x="21" y="703"/>
                  </a:lnTo>
                  <a:lnTo>
                    <a:pt x="14" y="678"/>
                  </a:lnTo>
                  <a:lnTo>
                    <a:pt x="10" y="657"/>
                  </a:lnTo>
                  <a:lnTo>
                    <a:pt x="7" y="636"/>
                  </a:lnTo>
                  <a:lnTo>
                    <a:pt x="3" y="611"/>
                  </a:lnTo>
                  <a:lnTo>
                    <a:pt x="0" y="590"/>
                  </a:lnTo>
                  <a:lnTo>
                    <a:pt x="14" y="579"/>
                  </a:lnTo>
                  <a:lnTo>
                    <a:pt x="32" y="569"/>
                  </a:lnTo>
                  <a:lnTo>
                    <a:pt x="49" y="562"/>
                  </a:lnTo>
                  <a:lnTo>
                    <a:pt x="67" y="551"/>
                  </a:lnTo>
                  <a:lnTo>
                    <a:pt x="85" y="544"/>
                  </a:lnTo>
                  <a:lnTo>
                    <a:pt x="102" y="537"/>
                  </a:lnTo>
                  <a:lnTo>
                    <a:pt x="120" y="530"/>
                  </a:lnTo>
                  <a:lnTo>
                    <a:pt x="138" y="523"/>
                  </a:lnTo>
                  <a:lnTo>
                    <a:pt x="155" y="516"/>
                  </a:lnTo>
                  <a:lnTo>
                    <a:pt x="173" y="512"/>
                  </a:lnTo>
                  <a:lnTo>
                    <a:pt x="191" y="505"/>
                  </a:lnTo>
                  <a:lnTo>
                    <a:pt x="208" y="498"/>
                  </a:lnTo>
                  <a:lnTo>
                    <a:pt x="226" y="491"/>
                  </a:lnTo>
                  <a:lnTo>
                    <a:pt x="244" y="484"/>
                  </a:lnTo>
                  <a:lnTo>
                    <a:pt x="261" y="477"/>
                  </a:lnTo>
                  <a:lnTo>
                    <a:pt x="279" y="470"/>
                  </a:lnTo>
                  <a:lnTo>
                    <a:pt x="286" y="449"/>
                  </a:lnTo>
                  <a:lnTo>
                    <a:pt x="293" y="428"/>
                  </a:lnTo>
                  <a:lnTo>
                    <a:pt x="297" y="403"/>
                  </a:lnTo>
                  <a:lnTo>
                    <a:pt x="304" y="382"/>
                  </a:lnTo>
                  <a:lnTo>
                    <a:pt x="311" y="360"/>
                  </a:lnTo>
                  <a:lnTo>
                    <a:pt x="318" y="336"/>
                  </a:lnTo>
                  <a:lnTo>
                    <a:pt x="325" y="315"/>
                  </a:lnTo>
                  <a:lnTo>
                    <a:pt x="335" y="293"/>
                  </a:lnTo>
                  <a:lnTo>
                    <a:pt x="339" y="290"/>
                  </a:lnTo>
                  <a:lnTo>
                    <a:pt x="342" y="293"/>
                  </a:lnTo>
                  <a:lnTo>
                    <a:pt x="350" y="297"/>
                  </a:lnTo>
                  <a:lnTo>
                    <a:pt x="357" y="297"/>
                  </a:lnTo>
                  <a:lnTo>
                    <a:pt x="364" y="293"/>
                  </a:lnTo>
                  <a:lnTo>
                    <a:pt x="371" y="290"/>
                  </a:lnTo>
                  <a:lnTo>
                    <a:pt x="378" y="286"/>
                  </a:lnTo>
                  <a:lnTo>
                    <a:pt x="385" y="283"/>
                  </a:lnTo>
                  <a:lnTo>
                    <a:pt x="392" y="283"/>
                  </a:lnTo>
                  <a:lnTo>
                    <a:pt x="403" y="276"/>
                  </a:lnTo>
                  <a:lnTo>
                    <a:pt x="417" y="272"/>
                  </a:lnTo>
                  <a:lnTo>
                    <a:pt x="431" y="269"/>
                  </a:lnTo>
                  <a:lnTo>
                    <a:pt x="441" y="262"/>
                  </a:lnTo>
                  <a:lnTo>
                    <a:pt x="456" y="258"/>
                  </a:lnTo>
                  <a:lnTo>
                    <a:pt x="470" y="255"/>
                  </a:lnTo>
                  <a:lnTo>
                    <a:pt x="484" y="251"/>
                  </a:lnTo>
                  <a:lnTo>
                    <a:pt x="498" y="247"/>
                  </a:lnTo>
                  <a:lnTo>
                    <a:pt x="509" y="244"/>
                  </a:lnTo>
                  <a:lnTo>
                    <a:pt x="523" y="240"/>
                  </a:lnTo>
                  <a:lnTo>
                    <a:pt x="537" y="237"/>
                  </a:lnTo>
                  <a:lnTo>
                    <a:pt x="551" y="233"/>
                  </a:lnTo>
                  <a:lnTo>
                    <a:pt x="565" y="233"/>
                  </a:lnTo>
                  <a:lnTo>
                    <a:pt x="576" y="230"/>
                  </a:lnTo>
                  <a:lnTo>
                    <a:pt x="590" y="226"/>
                  </a:lnTo>
                  <a:lnTo>
                    <a:pt x="604" y="223"/>
                  </a:lnTo>
                  <a:lnTo>
                    <a:pt x="607" y="219"/>
                  </a:lnTo>
                  <a:lnTo>
                    <a:pt x="607" y="212"/>
                  </a:lnTo>
                  <a:lnTo>
                    <a:pt x="600" y="212"/>
                  </a:lnTo>
                  <a:lnTo>
                    <a:pt x="597" y="209"/>
                  </a:lnTo>
                  <a:lnTo>
                    <a:pt x="593" y="212"/>
                  </a:lnTo>
                  <a:lnTo>
                    <a:pt x="579" y="212"/>
                  </a:lnTo>
                  <a:lnTo>
                    <a:pt x="576" y="216"/>
                  </a:lnTo>
                  <a:lnTo>
                    <a:pt x="569" y="216"/>
                  </a:lnTo>
                  <a:lnTo>
                    <a:pt x="565" y="219"/>
                  </a:lnTo>
                  <a:lnTo>
                    <a:pt x="544" y="219"/>
                  </a:lnTo>
                  <a:lnTo>
                    <a:pt x="540" y="223"/>
                  </a:lnTo>
                  <a:lnTo>
                    <a:pt x="526" y="223"/>
                  </a:lnTo>
                  <a:lnTo>
                    <a:pt x="523" y="226"/>
                  </a:lnTo>
                  <a:lnTo>
                    <a:pt x="516" y="226"/>
                  </a:lnTo>
                  <a:lnTo>
                    <a:pt x="512" y="230"/>
                  </a:lnTo>
                  <a:lnTo>
                    <a:pt x="505" y="230"/>
                  </a:lnTo>
                  <a:lnTo>
                    <a:pt x="498" y="233"/>
                  </a:lnTo>
                  <a:lnTo>
                    <a:pt x="494" y="233"/>
                  </a:lnTo>
                  <a:lnTo>
                    <a:pt x="484" y="237"/>
                  </a:lnTo>
                  <a:lnTo>
                    <a:pt x="477" y="240"/>
                  </a:lnTo>
                  <a:lnTo>
                    <a:pt x="466" y="244"/>
                  </a:lnTo>
                  <a:lnTo>
                    <a:pt x="456" y="244"/>
                  </a:lnTo>
                  <a:lnTo>
                    <a:pt x="448" y="247"/>
                  </a:lnTo>
                  <a:lnTo>
                    <a:pt x="438" y="251"/>
                  </a:lnTo>
                  <a:lnTo>
                    <a:pt x="427" y="255"/>
                  </a:lnTo>
                  <a:lnTo>
                    <a:pt x="420" y="258"/>
                  </a:lnTo>
                  <a:lnTo>
                    <a:pt x="410" y="262"/>
                  </a:lnTo>
                  <a:lnTo>
                    <a:pt x="399" y="265"/>
                  </a:lnTo>
                  <a:lnTo>
                    <a:pt x="392" y="269"/>
                  </a:lnTo>
                  <a:lnTo>
                    <a:pt x="381" y="272"/>
                  </a:lnTo>
                  <a:lnTo>
                    <a:pt x="374" y="272"/>
                  </a:lnTo>
                  <a:lnTo>
                    <a:pt x="364" y="276"/>
                  </a:lnTo>
                  <a:lnTo>
                    <a:pt x="357" y="279"/>
                  </a:lnTo>
                  <a:lnTo>
                    <a:pt x="346" y="283"/>
                  </a:lnTo>
                  <a:lnTo>
                    <a:pt x="364" y="265"/>
                  </a:lnTo>
                  <a:lnTo>
                    <a:pt x="381" y="251"/>
                  </a:lnTo>
                  <a:lnTo>
                    <a:pt x="399" y="237"/>
                  </a:lnTo>
                  <a:lnTo>
                    <a:pt x="417" y="219"/>
                  </a:lnTo>
                  <a:lnTo>
                    <a:pt x="434" y="209"/>
                  </a:lnTo>
                  <a:lnTo>
                    <a:pt x="456" y="195"/>
                  </a:lnTo>
                  <a:lnTo>
                    <a:pt x="473" y="180"/>
                  </a:lnTo>
                  <a:lnTo>
                    <a:pt x="494" y="166"/>
                  </a:lnTo>
                  <a:lnTo>
                    <a:pt x="512" y="156"/>
                  </a:lnTo>
                  <a:lnTo>
                    <a:pt x="530" y="142"/>
                  </a:lnTo>
                  <a:lnTo>
                    <a:pt x="551" y="131"/>
                  </a:lnTo>
                  <a:lnTo>
                    <a:pt x="569" y="117"/>
                  </a:lnTo>
                  <a:lnTo>
                    <a:pt x="590" y="106"/>
                  </a:lnTo>
                  <a:lnTo>
                    <a:pt x="607" y="96"/>
                  </a:lnTo>
                  <a:lnTo>
                    <a:pt x="629" y="81"/>
                  </a:lnTo>
                  <a:lnTo>
                    <a:pt x="646" y="71"/>
                  </a:lnTo>
                  <a:lnTo>
                    <a:pt x="668" y="64"/>
                  </a:lnTo>
                  <a:lnTo>
                    <a:pt x="689" y="60"/>
                  </a:lnTo>
                  <a:lnTo>
                    <a:pt x="710" y="53"/>
                  </a:lnTo>
                  <a:lnTo>
                    <a:pt x="731" y="50"/>
                  </a:lnTo>
                  <a:lnTo>
                    <a:pt x="749" y="43"/>
                  </a:lnTo>
                  <a:lnTo>
                    <a:pt x="770" y="39"/>
                  </a:lnTo>
                  <a:lnTo>
                    <a:pt x="791" y="36"/>
                  </a:lnTo>
                  <a:lnTo>
                    <a:pt x="812" y="32"/>
                  </a:lnTo>
                  <a:lnTo>
                    <a:pt x="834" y="29"/>
                  </a:lnTo>
                  <a:lnTo>
                    <a:pt x="855" y="25"/>
                  </a:lnTo>
                  <a:lnTo>
                    <a:pt x="876" y="21"/>
                  </a:lnTo>
                  <a:lnTo>
                    <a:pt x="897" y="18"/>
                  </a:lnTo>
                  <a:lnTo>
                    <a:pt x="918" y="14"/>
                  </a:lnTo>
                  <a:lnTo>
                    <a:pt x="943" y="11"/>
                  </a:lnTo>
                  <a:lnTo>
                    <a:pt x="961" y="7"/>
                  </a:lnTo>
                  <a:lnTo>
                    <a:pt x="982" y="4"/>
                  </a:lnTo>
                  <a:lnTo>
                    <a:pt x="964" y="14"/>
                  </a:lnTo>
                  <a:lnTo>
                    <a:pt x="947" y="21"/>
                  </a:lnTo>
                  <a:lnTo>
                    <a:pt x="929" y="29"/>
                  </a:lnTo>
                  <a:lnTo>
                    <a:pt x="911" y="39"/>
                  </a:lnTo>
                  <a:lnTo>
                    <a:pt x="894" y="46"/>
                  </a:lnTo>
                  <a:lnTo>
                    <a:pt x="876" y="57"/>
                  </a:lnTo>
                  <a:lnTo>
                    <a:pt x="858" y="64"/>
                  </a:lnTo>
                  <a:lnTo>
                    <a:pt x="841" y="74"/>
                  </a:lnTo>
                  <a:lnTo>
                    <a:pt x="823" y="81"/>
                  </a:lnTo>
                  <a:lnTo>
                    <a:pt x="805" y="92"/>
                  </a:lnTo>
                  <a:lnTo>
                    <a:pt x="788" y="103"/>
                  </a:lnTo>
                  <a:lnTo>
                    <a:pt x="774" y="113"/>
                  </a:lnTo>
                  <a:lnTo>
                    <a:pt x="756" y="124"/>
                  </a:lnTo>
                  <a:lnTo>
                    <a:pt x="738" y="134"/>
                  </a:lnTo>
                  <a:lnTo>
                    <a:pt x="721" y="149"/>
                  </a:lnTo>
                  <a:lnTo>
                    <a:pt x="706" y="159"/>
                  </a:lnTo>
                  <a:lnTo>
                    <a:pt x="699" y="166"/>
                  </a:lnTo>
                  <a:lnTo>
                    <a:pt x="689" y="170"/>
                  </a:lnTo>
                  <a:lnTo>
                    <a:pt x="682" y="173"/>
                  </a:lnTo>
                  <a:lnTo>
                    <a:pt x="675" y="177"/>
                  </a:lnTo>
                  <a:lnTo>
                    <a:pt x="668" y="184"/>
                  </a:lnTo>
                  <a:lnTo>
                    <a:pt x="660" y="187"/>
                  </a:lnTo>
                  <a:lnTo>
                    <a:pt x="653" y="195"/>
                  </a:lnTo>
                  <a:lnTo>
                    <a:pt x="646" y="198"/>
                  </a:lnTo>
                  <a:lnTo>
                    <a:pt x="646" y="202"/>
                  </a:lnTo>
                  <a:lnTo>
                    <a:pt x="650" y="205"/>
                  </a:lnTo>
                  <a:lnTo>
                    <a:pt x="650" y="209"/>
                  </a:lnTo>
                  <a:lnTo>
                    <a:pt x="653" y="212"/>
                  </a:lnTo>
                  <a:lnTo>
                    <a:pt x="668" y="202"/>
                  </a:lnTo>
                  <a:lnTo>
                    <a:pt x="682" y="195"/>
                  </a:lnTo>
                  <a:lnTo>
                    <a:pt x="692" y="184"/>
                  </a:lnTo>
                  <a:lnTo>
                    <a:pt x="706" y="173"/>
                  </a:lnTo>
                  <a:lnTo>
                    <a:pt x="721" y="166"/>
                  </a:lnTo>
                  <a:lnTo>
                    <a:pt x="735" y="156"/>
                  </a:lnTo>
                  <a:lnTo>
                    <a:pt x="749" y="145"/>
                  </a:lnTo>
                  <a:lnTo>
                    <a:pt x="763" y="138"/>
                  </a:lnTo>
                  <a:lnTo>
                    <a:pt x="777" y="127"/>
                  </a:lnTo>
                  <a:lnTo>
                    <a:pt x="788" y="120"/>
                  </a:lnTo>
                  <a:lnTo>
                    <a:pt x="805" y="113"/>
                  </a:lnTo>
                  <a:lnTo>
                    <a:pt x="816" y="103"/>
                  </a:lnTo>
                  <a:lnTo>
                    <a:pt x="830" y="96"/>
                  </a:lnTo>
                  <a:lnTo>
                    <a:pt x="844" y="89"/>
                  </a:lnTo>
                  <a:lnTo>
                    <a:pt x="862" y="78"/>
                  </a:lnTo>
                  <a:lnTo>
                    <a:pt x="876" y="74"/>
                  </a:lnTo>
                  <a:lnTo>
                    <a:pt x="883" y="67"/>
                  </a:lnTo>
                  <a:lnTo>
                    <a:pt x="890" y="64"/>
                  </a:lnTo>
                  <a:lnTo>
                    <a:pt x="897" y="60"/>
                  </a:lnTo>
                  <a:lnTo>
                    <a:pt x="904" y="57"/>
                  </a:lnTo>
                  <a:lnTo>
                    <a:pt x="915" y="53"/>
                  </a:lnTo>
                  <a:lnTo>
                    <a:pt x="922" y="50"/>
                  </a:lnTo>
                  <a:lnTo>
                    <a:pt x="929" y="46"/>
                  </a:lnTo>
                  <a:lnTo>
                    <a:pt x="936" y="43"/>
                  </a:lnTo>
                  <a:lnTo>
                    <a:pt x="943" y="39"/>
                  </a:lnTo>
                  <a:lnTo>
                    <a:pt x="954" y="36"/>
                  </a:lnTo>
                  <a:lnTo>
                    <a:pt x="961" y="32"/>
                  </a:lnTo>
                  <a:lnTo>
                    <a:pt x="968" y="29"/>
                  </a:lnTo>
                  <a:lnTo>
                    <a:pt x="978" y="25"/>
                  </a:lnTo>
                  <a:lnTo>
                    <a:pt x="986" y="21"/>
                  </a:lnTo>
                  <a:lnTo>
                    <a:pt x="993" y="18"/>
                  </a:lnTo>
                  <a:lnTo>
                    <a:pt x="1000" y="14"/>
                  </a:lnTo>
                  <a:lnTo>
                    <a:pt x="996" y="4"/>
                  </a:lnTo>
                  <a:lnTo>
                    <a:pt x="1021" y="4"/>
                  </a:lnTo>
                  <a:lnTo>
                    <a:pt x="1028" y="0"/>
                  </a:lnTo>
                  <a:lnTo>
                    <a:pt x="1049" y="0"/>
                  </a:lnTo>
                  <a:lnTo>
                    <a:pt x="1060" y="4"/>
                  </a:lnTo>
                  <a:lnTo>
                    <a:pt x="1067" y="11"/>
                  </a:lnTo>
                  <a:lnTo>
                    <a:pt x="1074" y="21"/>
                  </a:lnTo>
                  <a:lnTo>
                    <a:pt x="1077" y="36"/>
                  </a:lnTo>
                  <a:lnTo>
                    <a:pt x="1084" y="46"/>
                  </a:lnTo>
                  <a:lnTo>
                    <a:pt x="1088" y="57"/>
                  </a:lnTo>
                  <a:lnTo>
                    <a:pt x="1092" y="71"/>
                  </a:lnTo>
                  <a:lnTo>
                    <a:pt x="1092" y="81"/>
                  </a:lnTo>
                  <a:lnTo>
                    <a:pt x="1095" y="96"/>
                  </a:lnTo>
                  <a:lnTo>
                    <a:pt x="1099" y="106"/>
                  </a:lnTo>
                  <a:lnTo>
                    <a:pt x="1099" y="117"/>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7" name="Freeform 129"/>
            <p:cNvSpPr>
              <a:spLocks/>
            </p:cNvSpPr>
            <p:nvPr/>
          </p:nvSpPr>
          <p:spPr bwMode="auto">
            <a:xfrm>
              <a:off x="4052" y="2306"/>
              <a:ext cx="42" cy="526"/>
            </a:xfrm>
            <a:custGeom>
              <a:avLst/>
              <a:gdLst>
                <a:gd name="T0" fmla="*/ 35 w 42"/>
                <a:gd name="T1" fmla="*/ 526 h 526"/>
                <a:gd name="T2" fmla="*/ 38 w 42"/>
                <a:gd name="T3" fmla="*/ 462 h 526"/>
                <a:gd name="T4" fmla="*/ 42 w 42"/>
                <a:gd name="T5" fmla="*/ 395 h 526"/>
                <a:gd name="T6" fmla="*/ 38 w 42"/>
                <a:gd name="T7" fmla="*/ 328 h 526"/>
                <a:gd name="T8" fmla="*/ 35 w 42"/>
                <a:gd name="T9" fmla="*/ 265 h 526"/>
                <a:gd name="T10" fmla="*/ 31 w 42"/>
                <a:gd name="T11" fmla="*/ 201 h 526"/>
                <a:gd name="T12" fmla="*/ 21 w 42"/>
                <a:gd name="T13" fmla="*/ 134 h 526"/>
                <a:gd name="T14" fmla="*/ 14 w 42"/>
                <a:gd name="T15" fmla="*/ 67 h 526"/>
                <a:gd name="T16" fmla="*/ 3 w 42"/>
                <a:gd name="T17" fmla="*/ 0 h 526"/>
                <a:gd name="T18" fmla="*/ 0 w 42"/>
                <a:gd name="T19" fmla="*/ 0 h 526"/>
                <a:gd name="T20" fmla="*/ 7 w 42"/>
                <a:gd name="T21" fmla="*/ 67 h 526"/>
                <a:gd name="T22" fmla="*/ 17 w 42"/>
                <a:gd name="T23" fmla="*/ 134 h 526"/>
                <a:gd name="T24" fmla="*/ 24 w 42"/>
                <a:gd name="T25" fmla="*/ 201 h 526"/>
                <a:gd name="T26" fmla="*/ 28 w 42"/>
                <a:gd name="T27" fmla="*/ 265 h 526"/>
                <a:gd name="T28" fmla="*/ 35 w 42"/>
                <a:gd name="T29" fmla="*/ 328 h 526"/>
                <a:gd name="T30" fmla="*/ 35 w 42"/>
                <a:gd name="T31" fmla="*/ 462 h 526"/>
                <a:gd name="T32" fmla="*/ 28 w 42"/>
                <a:gd name="T33" fmla="*/ 526 h 526"/>
                <a:gd name="T34" fmla="*/ 35 w 42"/>
                <a:gd name="T35" fmla="*/ 526 h 52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2" h="526">
                  <a:moveTo>
                    <a:pt x="35" y="526"/>
                  </a:moveTo>
                  <a:lnTo>
                    <a:pt x="38" y="462"/>
                  </a:lnTo>
                  <a:lnTo>
                    <a:pt x="42" y="395"/>
                  </a:lnTo>
                  <a:lnTo>
                    <a:pt x="38" y="328"/>
                  </a:lnTo>
                  <a:lnTo>
                    <a:pt x="35" y="265"/>
                  </a:lnTo>
                  <a:lnTo>
                    <a:pt x="31" y="201"/>
                  </a:lnTo>
                  <a:lnTo>
                    <a:pt x="21" y="134"/>
                  </a:lnTo>
                  <a:lnTo>
                    <a:pt x="14" y="67"/>
                  </a:lnTo>
                  <a:lnTo>
                    <a:pt x="3" y="0"/>
                  </a:lnTo>
                  <a:lnTo>
                    <a:pt x="0" y="0"/>
                  </a:lnTo>
                  <a:lnTo>
                    <a:pt x="7" y="67"/>
                  </a:lnTo>
                  <a:lnTo>
                    <a:pt x="17" y="134"/>
                  </a:lnTo>
                  <a:lnTo>
                    <a:pt x="24" y="201"/>
                  </a:lnTo>
                  <a:lnTo>
                    <a:pt x="28" y="265"/>
                  </a:lnTo>
                  <a:lnTo>
                    <a:pt x="35" y="328"/>
                  </a:lnTo>
                  <a:lnTo>
                    <a:pt x="35" y="462"/>
                  </a:lnTo>
                  <a:lnTo>
                    <a:pt x="28" y="526"/>
                  </a:lnTo>
                  <a:lnTo>
                    <a:pt x="35" y="5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8" name="Freeform 130"/>
            <p:cNvSpPr>
              <a:spLocks/>
            </p:cNvSpPr>
            <p:nvPr/>
          </p:nvSpPr>
          <p:spPr bwMode="auto">
            <a:xfrm>
              <a:off x="3963" y="2832"/>
              <a:ext cx="124" cy="152"/>
            </a:xfrm>
            <a:custGeom>
              <a:avLst/>
              <a:gdLst>
                <a:gd name="T0" fmla="*/ 7 w 124"/>
                <a:gd name="T1" fmla="*/ 152 h 152"/>
                <a:gd name="T2" fmla="*/ 14 w 124"/>
                <a:gd name="T3" fmla="*/ 141 h 152"/>
                <a:gd name="T4" fmla="*/ 21 w 124"/>
                <a:gd name="T5" fmla="*/ 134 h 152"/>
                <a:gd name="T6" fmla="*/ 32 w 124"/>
                <a:gd name="T7" fmla="*/ 127 h 152"/>
                <a:gd name="T8" fmla="*/ 67 w 124"/>
                <a:gd name="T9" fmla="*/ 92 h 152"/>
                <a:gd name="T10" fmla="*/ 78 w 124"/>
                <a:gd name="T11" fmla="*/ 85 h 152"/>
                <a:gd name="T12" fmla="*/ 85 w 124"/>
                <a:gd name="T13" fmla="*/ 74 h 152"/>
                <a:gd name="T14" fmla="*/ 103 w 124"/>
                <a:gd name="T15" fmla="*/ 57 h 152"/>
                <a:gd name="T16" fmla="*/ 106 w 124"/>
                <a:gd name="T17" fmla="*/ 46 h 152"/>
                <a:gd name="T18" fmla="*/ 113 w 124"/>
                <a:gd name="T19" fmla="*/ 35 h 152"/>
                <a:gd name="T20" fmla="*/ 117 w 124"/>
                <a:gd name="T21" fmla="*/ 25 h 152"/>
                <a:gd name="T22" fmla="*/ 120 w 124"/>
                <a:gd name="T23" fmla="*/ 14 h 152"/>
                <a:gd name="T24" fmla="*/ 124 w 124"/>
                <a:gd name="T25" fmla="*/ 0 h 152"/>
                <a:gd name="T26" fmla="*/ 117 w 124"/>
                <a:gd name="T27" fmla="*/ 0 h 152"/>
                <a:gd name="T28" fmla="*/ 113 w 124"/>
                <a:gd name="T29" fmla="*/ 14 h 152"/>
                <a:gd name="T30" fmla="*/ 110 w 124"/>
                <a:gd name="T31" fmla="*/ 25 h 152"/>
                <a:gd name="T32" fmla="*/ 106 w 124"/>
                <a:gd name="T33" fmla="*/ 35 h 152"/>
                <a:gd name="T34" fmla="*/ 103 w 124"/>
                <a:gd name="T35" fmla="*/ 42 h 152"/>
                <a:gd name="T36" fmla="*/ 96 w 124"/>
                <a:gd name="T37" fmla="*/ 53 h 152"/>
                <a:gd name="T38" fmla="*/ 89 w 124"/>
                <a:gd name="T39" fmla="*/ 64 h 152"/>
                <a:gd name="T40" fmla="*/ 82 w 124"/>
                <a:gd name="T41" fmla="*/ 71 h 152"/>
                <a:gd name="T42" fmla="*/ 71 w 124"/>
                <a:gd name="T43" fmla="*/ 78 h 152"/>
                <a:gd name="T44" fmla="*/ 64 w 124"/>
                <a:gd name="T45" fmla="*/ 88 h 152"/>
                <a:gd name="T46" fmla="*/ 53 w 124"/>
                <a:gd name="T47" fmla="*/ 95 h 152"/>
                <a:gd name="T48" fmla="*/ 0 w 124"/>
                <a:gd name="T49" fmla="*/ 148 h 152"/>
                <a:gd name="T50" fmla="*/ 4 w 124"/>
                <a:gd name="T51" fmla="*/ 148 h 152"/>
                <a:gd name="T52" fmla="*/ 7 w 124"/>
                <a:gd name="T53" fmla="*/ 152 h 15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4" h="152">
                  <a:moveTo>
                    <a:pt x="7" y="152"/>
                  </a:moveTo>
                  <a:lnTo>
                    <a:pt x="14" y="141"/>
                  </a:lnTo>
                  <a:lnTo>
                    <a:pt x="21" y="134"/>
                  </a:lnTo>
                  <a:lnTo>
                    <a:pt x="32" y="127"/>
                  </a:lnTo>
                  <a:lnTo>
                    <a:pt x="67" y="92"/>
                  </a:lnTo>
                  <a:lnTo>
                    <a:pt x="78" y="85"/>
                  </a:lnTo>
                  <a:lnTo>
                    <a:pt x="85" y="74"/>
                  </a:lnTo>
                  <a:lnTo>
                    <a:pt x="103" y="57"/>
                  </a:lnTo>
                  <a:lnTo>
                    <a:pt x="106" y="46"/>
                  </a:lnTo>
                  <a:lnTo>
                    <a:pt x="113" y="35"/>
                  </a:lnTo>
                  <a:lnTo>
                    <a:pt x="117" y="25"/>
                  </a:lnTo>
                  <a:lnTo>
                    <a:pt x="120" y="14"/>
                  </a:lnTo>
                  <a:lnTo>
                    <a:pt x="124" y="0"/>
                  </a:lnTo>
                  <a:lnTo>
                    <a:pt x="117" y="0"/>
                  </a:lnTo>
                  <a:lnTo>
                    <a:pt x="113" y="14"/>
                  </a:lnTo>
                  <a:lnTo>
                    <a:pt x="110" y="25"/>
                  </a:lnTo>
                  <a:lnTo>
                    <a:pt x="106" y="35"/>
                  </a:lnTo>
                  <a:lnTo>
                    <a:pt x="103" y="42"/>
                  </a:lnTo>
                  <a:lnTo>
                    <a:pt x="96" y="53"/>
                  </a:lnTo>
                  <a:lnTo>
                    <a:pt x="89" y="64"/>
                  </a:lnTo>
                  <a:lnTo>
                    <a:pt x="82" y="71"/>
                  </a:lnTo>
                  <a:lnTo>
                    <a:pt x="71" y="78"/>
                  </a:lnTo>
                  <a:lnTo>
                    <a:pt x="64" y="88"/>
                  </a:lnTo>
                  <a:lnTo>
                    <a:pt x="53" y="95"/>
                  </a:lnTo>
                  <a:lnTo>
                    <a:pt x="0" y="148"/>
                  </a:lnTo>
                  <a:lnTo>
                    <a:pt x="4" y="148"/>
                  </a:lnTo>
                  <a:lnTo>
                    <a:pt x="7"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49" name="Freeform 131"/>
            <p:cNvSpPr>
              <a:spLocks/>
            </p:cNvSpPr>
            <p:nvPr/>
          </p:nvSpPr>
          <p:spPr bwMode="auto">
            <a:xfrm>
              <a:off x="3751" y="2980"/>
              <a:ext cx="219" cy="216"/>
            </a:xfrm>
            <a:custGeom>
              <a:avLst/>
              <a:gdLst>
                <a:gd name="T0" fmla="*/ 4 w 219"/>
                <a:gd name="T1" fmla="*/ 216 h 216"/>
                <a:gd name="T2" fmla="*/ 18 w 219"/>
                <a:gd name="T3" fmla="*/ 205 h 216"/>
                <a:gd name="T4" fmla="*/ 32 w 219"/>
                <a:gd name="T5" fmla="*/ 191 h 216"/>
                <a:gd name="T6" fmla="*/ 46 w 219"/>
                <a:gd name="T7" fmla="*/ 180 h 216"/>
                <a:gd name="T8" fmla="*/ 74 w 219"/>
                <a:gd name="T9" fmla="*/ 152 h 216"/>
                <a:gd name="T10" fmla="*/ 85 w 219"/>
                <a:gd name="T11" fmla="*/ 138 h 216"/>
                <a:gd name="T12" fmla="*/ 113 w 219"/>
                <a:gd name="T13" fmla="*/ 110 h 216"/>
                <a:gd name="T14" fmla="*/ 124 w 219"/>
                <a:gd name="T15" fmla="*/ 96 h 216"/>
                <a:gd name="T16" fmla="*/ 152 w 219"/>
                <a:gd name="T17" fmla="*/ 67 h 216"/>
                <a:gd name="T18" fmla="*/ 163 w 219"/>
                <a:gd name="T19" fmla="*/ 53 h 216"/>
                <a:gd name="T20" fmla="*/ 177 w 219"/>
                <a:gd name="T21" fmla="*/ 43 h 216"/>
                <a:gd name="T22" fmla="*/ 191 w 219"/>
                <a:gd name="T23" fmla="*/ 29 h 216"/>
                <a:gd name="T24" fmla="*/ 205 w 219"/>
                <a:gd name="T25" fmla="*/ 18 h 216"/>
                <a:gd name="T26" fmla="*/ 219 w 219"/>
                <a:gd name="T27" fmla="*/ 4 h 216"/>
                <a:gd name="T28" fmla="*/ 216 w 219"/>
                <a:gd name="T29" fmla="*/ 0 h 216"/>
                <a:gd name="T30" fmla="*/ 202 w 219"/>
                <a:gd name="T31" fmla="*/ 11 h 216"/>
                <a:gd name="T32" fmla="*/ 184 w 219"/>
                <a:gd name="T33" fmla="*/ 25 h 216"/>
                <a:gd name="T34" fmla="*/ 173 w 219"/>
                <a:gd name="T35" fmla="*/ 39 h 216"/>
                <a:gd name="T36" fmla="*/ 159 w 219"/>
                <a:gd name="T37" fmla="*/ 50 h 216"/>
                <a:gd name="T38" fmla="*/ 131 w 219"/>
                <a:gd name="T39" fmla="*/ 78 h 216"/>
                <a:gd name="T40" fmla="*/ 120 w 219"/>
                <a:gd name="T41" fmla="*/ 92 h 216"/>
                <a:gd name="T42" fmla="*/ 106 w 219"/>
                <a:gd name="T43" fmla="*/ 106 h 216"/>
                <a:gd name="T44" fmla="*/ 96 w 219"/>
                <a:gd name="T45" fmla="*/ 120 h 216"/>
                <a:gd name="T46" fmla="*/ 67 w 219"/>
                <a:gd name="T47" fmla="*/ 149 h 216"/>
                <a:gd name="T48" fmla="*/ 57 w 219"/>
                <a:gd name="T49" fmla="*/ 163 h 216"/>
                <a:gd name="T50" fmla="*/ 43 w 219"/>
                <a:gd name="T51" fmla="*/ 173 h 216"/>
                <a:gd name="T52" fmla="*/ 29 w 219"/>
                <a:gd name="T53" fmla="*/ 188 h 216"/>
                <a:gd name="T54" fmla="*/ 14 w 219"/>
                <a:gd name="T55" fmla="*/ 198 h 216"/>
                <a:gd name="T56" fmla="*/ 0 w 219"/>
                <a:gd name="T57" fmla="*/ 212 h 216"/>
                <a:gd name="T58" fmla="*/ 4 w 219"/>
                <a:gd name="T59" fmla="*/ 216 h 2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9" h="216">
                  <a:moveTo>
                    <a:pt x="4" y="216"/>
                  </a:moveTo>
                  <a:lnTo>
                    <a:pt x="18" y="205"/>
                  </a:lnTo>
                  <a:lnTo>
                    <a:pt x="32" y="191"/>
                  </a:lnTo>
                  <a:lnTo>
                    <a:pt x="46" y="180"/>
                  </a:lnTo>
                  <a:lnTo>
                    <a:pt x="74" y="152"/>
                  </a:lnTo>
                  <a:lnTo>
                    <a:pt x="85" y="138"/>
                  </a:lnTo>
                  <a:lnTo>
                    <a:pt x="113" y="110"/>
                  </a:lnTo>
                  <a:lnTo>
                    <a:pt x="124" y="96"/>
                  </a:lnTo>
                  <a:lnTo>
                    <a:pt x="152" y="67"/>
                  </a:lnTo>
                  <a:lnTo>
                    <a:pt x="163" y="53"/>
                  </a:lnTo>
                  <a:lnTo>
                    <a:pt x="177" y="43"/>
                  </a:lnTo>
                  <a:lnTo>
                    <a:pt x="191" y="29"/>
                  </a:lnTo>
                  <a:lnTo>
                    <a:pt x="205" y="18"/>
                  </a:lnTo>
                  <a:lnTo>
                    <a:pt x="219" y="4"/>
                  </a:lnTo>
                  <a:lnTo>
                    <a:pt x="216" y="0"/>
                  </a:lnTo>
                  <a:lnTo>
                    <a:pt x="202" y="11"/>
                  </a:lnTo>
                  <a:lnTo>
                    <a:pt x="184" y="25"/>
                  </a:lnTo>
                  <a:lnTo>
                    <a:pt x="173" y="39"/>
                  </a:lnTo>
                  <a:lnTo>
                    <a:pt x="159" y="50"/>
                  </a:lnTo>
                  <a:lnTo>
                    <a:pt x="131" y="78"/>
                  </a:lnTo>
                  <a:lnTo>
                    <a:pt x="120" y="92"/>
                  </a:lnTo>
                  <a:lnTo>
                    <a:pt x="106" y="106"/>
                  </a:lnTo>
                  <a:lnTo>
                    <a:pt x="96" y="120"/>
                  </a:lnTo>
                  <a:lnTo>
                    <a:pt x="67" y="149"/>
                  </a:lnTo>
                  <a:lnTo>
                    <a:pt x="57" y="163"/>
                  </a:lnTo>
                  <a:lnTo>
                    <a:pt x="43" y="173"/>
                  </a:lnTo>
                  <a:lnTo>
                    <a:pt x="29" y="188"/>
                  </a:lnTo>
                  <a:lnTo>
                    <a:pt x="14" y="198"/>
                  </a:lnTo>
                  <a:lnTo>
                    <a:pt x="0" y="212"/>
                  </a:lnTo>
                  <a:lnTo>
                    <a:pt x="4" y="2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0" name="Freeform 132"/>
            <p:cNvSpPr>
              <a:spLocks/>
            </p:cNvSpPr>
            <p:nvPr/>
          </p:nvSpPr>
          <p:spPr bwMode="auto">
            <a:xfrm>
              <a:off x="3688" y="3192"/>
              <a:ext cx="67" cy="67"/>
            </a:xfrm>
            <a:custGeom>
              <a:avLst/>
              <a:gdLst>
                <a:gd name="T0" fmla="*/ 3 w 67"/>
                <a:gd name="T1" fmla="*/ 67 h 67"/>
                <a:gd name="T2" fmla="*/ 14 w 67"/>
                <a:gd name="T3" fmla="*/ 60 h 67"/>
                <a:gd name="T4" fmla="*/ 21 w 67"/>
                <a:gd name="T5" fmla="*/ 53 h 67"/>
                <a:gd name="T6" fmla="*/ 31 w 67"/>
                <a:gd name="T7" fmla="*/ 46 h 67"/>
                <a:gd name="T8" fmla="*/ 39 w 67"/>
                <a:gd name="T9" fmla="*/ 36 h 67"/>
                <a:gd name="T10" fmla="*/ 46 w 67"/>
                <a:gd name="T11" fmla="*/ 29 h 67"/>
                <a:gd name="T12" fmla="*/ 53 w 67"/>
                <a:gd name="T13" fmla="*/ 18 h 67"/>
                <a:gd name="T14" fmla="*/ 56 w 67"/>
                <a:gd name="T15" fmla="*/ 11 h 67"/>
                <a:gd name="T16" fmla="*/ 67 w 67"/>
                <a:gd name="T17" fmla="*/ 4 h 67"/>
                <a:gd name="T18" fmla="*/ 63 w 67"/>
                <a:gd name="T19" fmla="*/ 0 h 67"/>
                <a:gd name="T20" fmla="*/ 53 w 67"/>
                <a:gd name="T21" fmla="*/ 7 h 67"/>
                <a:gd name="T22" fmla="*/ 46 w 67"/>
                <a:gd name="T23" fmla="*/ 14 h 67"/>
                <a:gd name="T24" fmla="*/ 39 w 67"/>
                <a:gd name="T25" fmla="*/ 25 h 67"/>
                <a:gd name="T26" fmla="*/ 31 w 67"/>
                <a:gd name="T27" fmla="*/ 32 h 67"/>
                <a:gd name="T28" fmla="*/ 24 w 67"/>
                <a:gd name="T29" fmla="*/ 43 h 67"/>
                <a:gd name="T30" fmla="*/ 17 w 67"/>
                <a:gd name="T31" fmla="*/ 46 h 67"/>
                <a:gd name="T32" fmla="*/ 10 w 67"/>
                <a:gd name="T33" fmla="*/ 53 h 67"/>
                <a:gd name="T34" fmla="*/ 0 w 67"/>
                <a:gd name="T35" fmla="*/ 60 h 67"/>
                <a:gd name="T36" fmla="*/ 3 w 67"/>
                <a:gd name="T37" fmla="*/ 60 h 67"/>
                <a:gd name="T38" fmla="*/ 3 w 67"/>
                <a:gd name="T39" fmla="*/ 67 h 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7" h="67">
                  <a:moveTo>
                    <a:pt x="3" y="67"/>
                  </a:moveTo>
                  <a:lnTo>
                    <a:pt x="14" y="60"/>
                  </a:lnTo>
                  <a:lnTo>
                    <a:pt x="21" y="53"/>
                  </a:lnTo>
                  <a:lnTo>
                    <a:pt x="31" y="46"/>
                  </a:lnTo>
                  <a:lnTo>
                    <a:pt x="39" y="36"/>
                  </a:lnTo>
                  <a:lnTo>
                    <a:pt x="46" y="29"/>
                  </a:lnTo>
                  <a:lnTo>
                    <a:pt x="53" y="18"/>
                  </a:lnTo>
                  <a:lnTo>
                    <a:pt x="56" y="11"/>
                  </a:lnTo>
                  <a:lnTo>
                    <a:pt x="67" y="4"/>
                  </a:lnTo>
                  <a:lnTo>
                    <a:pt x="63" y="0"/>
                  </a:lnTo>
                  <a:lnTo>
                    <a:pt x="53" y="7"/>
                  </a:lnTo>
                  <a:lnTo>
                    <a:pt x="46" y="14"/>
                  </a:lnTo>
                  <a:lnTo>
                    <a:pt x="39" y="25"/>
                  </a:lnTo>
                  <a:lnTo>
                    <a:pt x="31" y="32"/>
                  </a:lnTo>
                  <a:lnTo>
                    <a:pt x="24" y="43"/>
                  </a:lnTo>
                  <a:lnTo>
                    <a:pt x="17" y="46"/>
                  </a:lnTo>
                  <a:lnTo>
                    <a:pt x="10" y="53"/>
                  </a:lnTo>
                  <a:lnTo>
                    <a:pt x="0" y="60"/>
                  </a:lnTo>
                  <a:lnTo>
                    <a:pt x="3" y="60"/>
                  </a:lnTo>
                  <a:lnTo>
                    <a:pt x="3"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1" name="Freeform 133"/>
            <p:cNvSpPr>
              <a:spLocks/>
            </p:cNvSpPr>
            <p:nvPr/>
          </p:nvSpPr>
          <p:spPr bwMode="auto">
            <a:xfrm>
              <a:off x="3271" y="3238"/>
              <a:ext cx="420" cy="28"/>
            </a:xfrm>
            <a:custGeom>
              <a:avLst/>
              <a:gdLst>
                <a:gd name="T0" fmla="*/ 0 w 420"/>
                <a:gd name="T1" fmla="*/ 7 h 28"/>
                <a:gd name="T2" fmla="*/ 53 w 420"/>
                <a:gd name="T3" fmla="*/ 7 h 28"/>
                <a:gd name="T4" fmla="*/ 67 w 420"/>
                <a:gd name="T5" fmla="*/ 11 h 28"/>
                <a:gd name="T6" fmla="*/ 106 w 420"/>
                <a:gd name="T7" fmla="*/ 11 h 28"/>
                <a:gd name="T8" fmla="*/ 120 w 420"/>
                <a:gd name="T9" fmla="*/ 14 h 28"/>
                <a:gd name="T10" fmla="*/ 134 w 420"/>
                <a:gd name="T11" fmla="*/ 14 h 28"/>
                <a:gd name="T12" fmla="*/ 145 w 420"/>
                <a:gd name="T13" fmla="*/ 18 h 28"/>
                <a:gd name="T14" fmla="*/ 173 w 420"/>
                <a:gd name="T15" fmla="*/ 18 h 28"/>
                <a:gd name="T16" fmla="*/ 183 w 420"/>
                <a:gd name="T17" fmla="*/ 21 h 28"/>
                <a:gd name="T18" fmla="*/ 212 w 420"/>
                <a:gd name="T19" fmla="*/ 21 h 28"/>
                <a:gd name="T20" fmla="*/ 222 w 420"/>
                <a:gd name="T21" fmla="*/ 25 h 28"/>
                <a:gd name="T22" fmla="*/ 261 w 420"/>
                <a:gd name="T23" fmla="*/ 25 h 28"/>
                <a:gd name="T24" fmla="*/ 275 w 420"/>
                <a:gd name="T25" fmla="*/ 28 h 28"/>
                <a:gd name="T26" fmla="*/ 353 w 420"/>
                <a:gd name="T27" fmla="*/ 28 h 28"/>
                <a:gd name="T28" fmla="*/ 367 w 420"/>
                <a:gd name="T29" fmla="*/ 25 h 28"/>
                <a:gd name="T30" fmla="*/ 392 w 420"/>
                <a:gd name="T31" fmla="*/ 25 h 28"/>
                <a:gd name="T32" fmla="*/ 406 w 420"/>
                <a:gd name="T33" fmla="*/ 21 h 28"/>
                <a:gd name="T34" fmla="*/ 420 w 420"/>
                <a:gd name="T35" fmla="*/ 21 h 28"/>
                <a:gd name="T36" fmla="*/ 420 w 420"/>
                <a:gd name="T37" fmla="*/ 14 h 28"/>
                <a:gd name="T38" fmla="*/ 406 w 420"/>
                <a:gd name="T39" fmla="*/ 18 h 28"/>
                <a:gd name="T40" fmla="*/ 392 w 420"/>
                <a:gd name="T41" fmla="*/ 18 h 28"/>
                <a:gd name="T42" fmla="*/ 381 w 420"/>
                <a:gd name="T43" fmla="*/ 21 h 28"/>
                <a:gd name="T44" fmla="*/ 261 w 420"/>
                <a:gd name="T45" fmla="*/ 21 h 28"/>
                <a:gd name="T46" fmla="*/ 251 w 420"/>
                <a:gd name="T47" fmla="*/ 18 h 28"/>
                <a:gd name="T48" fmla="*/ 222 w 420"/>
                <a:gd name="T49" fmla="*/ 18 h 28"/>
                <a:gd name="T50" fmla="*/ 212 w 420"/>
                <a:gd name="T51" fmla="*/ 14 h 28"/>
                <a:gd name="T52" fmla="*/ 183 w 420"/>
                <a:gd name="T53" fmla="*/ 14 h 28"/>
                <a:gd name="T54" fmla="*/ 173 w 420"/>
                <a:gd name="T55" fmla="*/ 11 h 28"/>
                <a:gd name="T56" fmla="*/ 145 w 420"/>
                <a:gd name="T57" fmla="*/ 11 h 28"/>
                <a:gd name="T58" fmla="*/ 134 w 420"/>
                <a:gd name="T59" fmla="*/ 7 h 28"/>
                <a:gd name="T60" fmla="*/ 120 w 420"/>
                <a:gd name="T61" fmla="*/ 7 h 28"/>
                <a:gd name="T62" fmla="*/ 106 w 420"/>
                <a:gd name="T63" fmla="*/ 4 h 28"/>
                <a:gd name="T64" fmla="*/ 67 w 420"/>
                <a:gd name="T65" fmla="*/ 4 h 28"/>
                <a:gd name="T66" fmla="*/ 53 w 420"/>
                <a:gd name="T67" fmla="*/ 0 h 28"/>
                <a:gd name="T68" fmla="*/ 0 w 420"/>
                <a:gd name="T69" fmla="*/ 0 h 28"/>
                <a:gd name="T70" fmla="*/ 0 w 420"/>
                <a:gd name="T71" fmla="*/ 7 h 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20" h="28">
                  <a:moveTo>
                    <a:pt x="0" y="7"/>
                  </a:moveTo>
                  <a:lnTo>
                    <a:pt x="53" y="7"/>
                  </a:lnTo>
                  <a:lnTo>
                    <a:pt x="67" y="11"/>
                  </a:lnTo>
                  <a:lnTo>
                    <a:pt x="106" y="11"/>
                  </a:lnTo>
                  <a:lnTo>
                    <a:pt x="120" y="14"/>
                  </a:lnTo>
                  <a:lnTo>
                    <a:pt x="134" y="14"/>
                  </a:lnTo>
                  <a:lnTo>
                    <a:pt x="145" y="18"/>
                  </a:lnTo>
                  <a:lnTo>
                    <a:pt x="173" y="18"/>
                  </a:lnTo>
                  <a:lnTo>
                    <a:pt x="183" y="21"/>
                  </a:lnTo>
                  <a:lnTo>
                    <a:pt x="212" y="21"/>
                  </a:lnTo>
                  <a:lnTo>
                    <a:pt x="222" y="25"/>
                  </a:lnTo>
                  <a:lnTo>
                    <a:pt x="261" y="25"/>
                  </a:lnTo>
                  <a:lnTo>
                    <a:pt x="275" y="28"/>
                  </a:lnTo>
                  <a:lnTo>
                    <a:pt x="353" y="28"/>
                  </a:lnTo>
                  <a:lnTo>
                    <a:pt x="367" y="25"/>
                  </a:lnTo>
                  <a:lnTo>
                    <a:pt x="392" y="25"/>
                  </a:lnTo>
                  <a:lnTo>
                    <a:pt x="406" y="21"/>
                  </a:lnTo>
                  <a:lnTo>
                    <a:pt x="420" y="21"/>
                  </a:lnTo>
                  <a:lnTo>
                    <a:pt x="420" y="14"/>
                  </a:lnTo>
                  <a:lnTo>
                    <a:pt x="406" y="18"/>
                  </a:lnTo>
                  <a:lnTo>
                    <a:pt x="392" y="18"/>
                  </a:lnTo>
                  <a:lnTo>
                    <a:pt x="381" y="21"/>
                  </a:lnTo>
                  <a:lnTo>
                    <a:pt x="261" y="21"/>
                  </a:lnTo>
                  <a:lnTo>
                    <a:pt x="251" y="18"/>
                  </a:lnTo>
                  <a:lnTo>
                    <a:pt x="222" y="18"/>
                  </a:lnTo>
                  <a:lnTo>
                    <a:pt x="212" y="14"/>
                  </a:lnTo>
                  <a:lnTo>
                    <a:pt x="183" y="14"/>
                  </a:lnTo>
                  <a:lnTo>
                    <a:pt x="173" y="11"/>
                  </a:lnTo>
                  <a:lnTo>
                    <a:pt x="145" y="11"/>
                  </a:lnTo>
                  <a:lnTo>
                    <a:pt x="134" y="7"/>
                  </a:lnTo>
                  <a:lnTo>
                    <a:pt x="120" y="7"/>
                  </a:lnTo>
                  <a:lnTo>
                    <a:pt x="106" y="4"/>
                  </a:lnTo>
                  <a:lnTo>
                    <a:pt x="67" y="4"/>
                  </a:lnTo>
                  <a:lnTo>
                    <a:pt x="53"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2" name="Freeform 134"/>
            <p:cNvSpPr>
              <a:spLocks/>
            </p:cNvSpPr>
            <p:nvPr/>
          </p:nvSpPr>
          <p:spPr bwMode="auto">
            <a:xfrm>
              <a:off x="3041" y="3217"/>
              <a:ext cx="230" cy="28"/>
            </a:xfrm>
            <a:custGeom>
              <a:avLst/>
              <a:gdLst>
                <a:gd name="T0" fmla="*/ 0 w 230"/>
                <a:gd name="T1" fmla="*/ 7 h 28"/>
                <a:gd name="T2" fmla="*/ 4 w 230"/>
                <a:gd name="T3" fmla="*/ 11 h 28"/>
                <a:gd name="T4" fmla="*/ 74 w 230"/>
                <a:gd name="T5" fmla="*/ 11 h 28"/>
                <a:gd name="T6" fmla="*/ 88 w 230"/>
                <a:gd name="T7" fmla="*/ 14 h 28"/>
                <a:gd name="T8" fmla="*/ 117 w 230"/>
                <a:gd name="T9" fmla="*/ 14 h 28"/>
                <a:gd name="T10" fmla="*/ 131 w 230"/>
                <a:gd name="T11" fmla="*/ 18 h 28"/>
                <a:gd name="T12" fmla="*/ 145 w 230"/>
                <a:gd name="T13" fmla="*/ 18 h 28"/>
                <a:gd name="T14" fmla="*/ 159 w 230"/>
                <a:gd name="T15" fmla="*/ 21 h 28"/>
                <a:gd name="T16" fmla="*/ 187 w 230"/>
                <a:gd name="T17" fmla="*/ 21 h 28"/>
                <a:gd name="T18" fmla="*/ 201 w 230"/>
                <a:gd name="T19" fmla="*/ 25 h 28"/>
                <a:gd name="T20" fmla="*/ 216 w 230"/>
                <a:gd name="T21" fmla="*/ 25 h 28"/>
                <a:gd name="T22" fmla="*/ 230 w 230"/>
                <a:gd name="T23" fmla="*/ 28 h 28"/>
                <a:gd name="T24" fmla="*/ 230 w 230"/>
                <a:gd name="T25" fmla="*/ 21 h 28"/>
                <a:gd name="T26" fmla="*/ 216 w 230"/>
                <a:gd name="T27" fmla="*/ 21 h 28"/>
                <a:gd name="T28" fmla="*/ 201 w 230"/>
                <a:gd name="T29" fmla="*/ 18 h 28"/>
                <a:gd name="T30" fmla="*/ 187 w 230"/>
                <a:gd name="T31" fmla="*/ 18 h 28"/>
                <a:gd name="T32" fmla="*/ 173 w 230"/>
                <a:gd name="T33" fmla="*/ 14 h 28"/>
                <a:gd name="T34" fmla="*/ 159 w 230"/>
                <a:gd name="T35" fmla="*/ 14 h 28"/>
                <a:gd name="T36" fmla="*/ 145 w 230"/>
                <a:gd name="T37" fmla="*/ 11 h 28"/>
                <a:gd name="T38" fmla="*/ 131 w 230"/>
                <a:gd name="T39" fmla="*/ 11 h 28"/>
                <a:gd name="T40" fmla="*/ 117 w 230"/>
                <a:gd name="T41" fmla="*/ 7 h 28"/>
                <a:gd name="T42" fmla="*/ 88 w 230"/>
                <a:gd name="T43" fmla="*/ 7 h 28"/>
                <a:gd name="T44" fmla="*/ 74 w 230"/>
                <a:gd name="T45" fmla="*/ 4 h 28"/>
                <a:gd name="T46" fmla="*/ 32 w 230"/>
                <a:gd name="T47" fmla="*/ 4 h 28"/>
                <a:gd name="T48" fmla="*/ 18 w 230"/>
                <a:gd name="T49" fmla="*/ 0 h 28"/>
                <a:gd name="T50" fmla="*/ 4 w 230"/>
                <a:gd name="T51" fmla="*/ 0 h 28"/>
                <a:gd name="T52" fmla="*/ 7 w 230"/>
                <a:gd name="T53" fmla="*/ 4 h 28"/>
                <a:gd name="T54" fmla="*/ 0 w 230"/>
                <a:gd name="T55" fmla="*/ 7 h 28"/>
                <a:gd name="T56" fmla="*/ 4 w 230"/>
                <a:gd name="T57" fmla="*/ 11 h 28"/>
                <a:gd name="T58" fmla="*/ 0 w 230"/>
                <a:gd name="T59" fmla="*/ 7 h 2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30" h="28">
                  <a:moveTo>
                    <a:pt x="0" y="7"/>
                  </a:moveTo>
                  <a:lnTo>
                    <a:pt x="4" y="11"/>
                  </a:lnTo>
                  <a:lnTo>
                    <a:pt x="74" y="11"/>
                  </a:lnTo>
                  <a:lnTo>
                    <a:pt x="88" y="14"/>
                  </a:lnTo>
                  <a:lnTo>
                    <a:pt x="117" y="14"/>
                  </a:lnTo>
                  <a:lnTo>
                    <a:pt x="131" y="18"/>
                  </a:lnTo>
                  <a:lnTo>
                    <a:pt x="145" y="18"/>
                  </a:lnTo>
                  <a:lnTo>
                    <a:pt x="159" y="21"/>
                  </a:lnTo>
                  <a:lnTo>
                    <a:pt x="187" y="21"/>
                  </a:lnTo>
                  <a:lnTo>
                    <a:pt x="201" y="25"/>
                  </a:lnTo>
                  <a:lnTo>
                    <a:pt x="216" y="25"/>
                  </a:lnTo>
                  <a:lnTo>
                    <a:pt x="230" y="28"/>
                  </a:lnTo>
                  <a:lnTo>
                    <a:pt x="230" y="21"/>
                  </a:lnTo>
                  <a:lnTo>
                    <a:pt x="216" y="21"/>
                  </a:lnTo>
                  <a:lnTo>
                    <a:pt x="201" y="18"/>
                  </a:lnTo>
                  <a:lnTo>
                    <a:pt x="187" y="18"/>
                  </a:lnTo>
                  <a:lnTo>
                    <a:pt x="173" y="14"/>
                  </a:lnTo>
                  <a:lnTo>
                    <a:pt x="159" y="14"/>
                  </a:lnTo>
                  <a:lnTo>
                    <a:pt x="145" y="11"/>
                  </a:lnTo>
                  <a:lnTo>
                    <a:pt x="131" y="11"/>
                  </a:lnTo>
                  <a:lnTo>
                    <a:pt x="117" y="7"/>
                  </a:lnTo>
                  <a:lnTo>
                    <a:pt x="88" y="7"/>
                  </a:lnTo>
                  <a:lnTo>
                    <a:pt x="74" y="4"/>
                  </a:lnTo>
                  <a:lnTo>
                    <a:pt x="32" y="4"/>
                  </a:lnTo>
                  <a:lnTo>
                    <a:pt x="18" y="0"/>
                  </a:lnTo>
                  <a:lnTo>
                    <a:pt x="4" y="0"/>
                  </a:lnTo>
                  <a:lnTo>
                    <a:pt x="7" y="4"/>
                  </a:lnTo>
                  <a:lnTo>
                    <a:pt x="0" y="7"/>
                  </a:lnTo>
                  <a:lnTo>
                    <a:pt x="4" y="11"/>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3" name="Freeform 135"/>
            <p:cNvSpPr>
              <a:spLocks/>
            </p:cNvSpPr>
            <p:nvPr/>
          </p:nvSpPr>
          <p:spPr bwMode="auto">
            <a:xfrm>
              <a:off x="2981" y="2959"/>
              <a:ext cx="67" cy="265"/>
            </a:xfrm>
            <a:custGeom>
              <a:avLst/>
              <a:gdLst>
                <a:gd name="T0" fmla="*/ 0 w 67"/>
                <a:gd name="T1" fmla="*/ 0 h 265"/>
                <a:gd name="T2" fmla="*/ 11 w 67"/>
                <a:gd name="T3" fmla="*/ 32 h 265"/>
                <a:gd name="T4" fmla="*/ 18 w 67"/>
                <a:gd name="T5" fmla="*/ 64 h 265"/>
                <a:gd name="T6" fmla="*/ 25 w 67"/>
                <a:gd name="T7" fmla="*/ 99 h 265"/>
                <a:gd name="T8" fmla="*/ 32 w 67"/>
                <a:gd name="T9" fmla="*/ 131 h 265"/>
                <a:gd name="T10" fmla="*/ 39 w 67"/>
                <a:gd name="T11" fmla="*/ 166 h 265"/>
                <a:gd name="T12" fmla="*/ 46 w 67"/>
                <a:gd name="T13" fmla="*/ 198 h 265"/>
                <a:gd name="T14" fmla="*/ 53 w 67"/>
                <a:gd name="T15" fmla="*/ 230 h 265"/>
                <a:gd name="T16" fmla="*/ 60 w 67"/>
                <a:gd name="T17" fmla="*/ 265 h 265"/>
                <a:gd name="T18" fmla="*/ 67 w 67"/>
                <a:gd name="T19" fmla="*/ 262 h 265"/>
                <a:gd name="T20" fmla="*/ 60 w 67"/>
                <a:gd name="T21" fmla="*/ 230 h 265"/>
                <a:gd name="T22" fmla="*/ 53 w 67"/>
                <a:gd name="T23" fmla="*/ 198 h 265"/>
                <a:gd name="T24" fmla="*/ 46 w 67"/>
                <a:gd name="T25" fmla="*/ 163 h 265"/>
                <a:gd name="T26" fmla="*/ 39 w 67"/>
                <a:gd name="T27" fmla="*/ 131 h 265"/>
                <a:gd name="T28" fmla="*/ 32 w 67"/>
                <a:gd name="T29" fmla="*/ 99 h 265"/>
                <a:gd name="T30" fmla="*/ 25 w 67"/>
                <a:gd name="T31" fmla="*/ 64 h 265"/>
                <a:gd name="T32" fmla="*/ 18 w 67"/>
                <a:gd name="T33" fmla="*/ 32 h 265"/>
                <a:gd name="T34" fmla="*/ 7 w 67"/>
                <a:gd name="T35" fmla="*/ 0 h 265"/>
                <a:gd name="T36" fmla="*/ 0 w 67"/>
                <a:gd name="T37" fmla="*/ 0 h 26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265">
                  <a:moveTo>
                    <a:pt x="0" y="0"/>
                  </a:moveTo>
                  <a:lnTo>
                    <a:pt x="11" y="32"/>
                  </a:lnTo>
                  <a:lnTo>
                    <a:pt x="18" y="64"/>
                  </a:lnTo>
                  <a:lnTo>
                    <a:pt x="25" y="99"/>
                  </a:lnTo>
                  <a:lnTo>
                    <a:pt x="32" y="131"/>
                  </a:lnTo>
                  <a:lnTo>
                    <a:pt x="39" y="166"/>
                  </a:lnTo>
                  <a:lnTo>
                    <a:pt x="46" y="198"/>
                  </a:lnTo>
                  <a:lnTo>
                    <a:pt x="53" y="230"/>
                  </a:lnTo>
                  <a:lnTo>
                    <a:pt x="60" y="265"/>
                  </a:lnTo>
                  <a:lnTo>
                    <a:pt x="67" y="262"/>
                  </a:lnTo>
                  <a:lnTo>
                    <a:pt x="60" y="230"/>
                  </a:lnTo>
                  <a:lnTo>
                    <a:pt x="53" y="198"/>
                  </a:lnTo>
                  <a:lnTo>
                    <a:pt x="46" y="163"/>
                  </a:lnTo>
                  <a:lnTo>
                    <a:pt x="39" y="131"/>
                  </a:lnTo>
                  <a:lnTo>
                    <a:pt x="32" y="99"/>
                  </a:lnTo>
                  <a:lnTo>
                    <a:pt x="25" y="64"/>
                  </a:lnTo>
                  <a:lnTo>
                    <a:pt x="18" y="32"/>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4" name="Freeform 136"/>
            <p:cNvSpPr>
              <a:spLocks/>
            </p:cNvSpPr>
            <p:nvPr/>
          </p:nvSpPr>
          <p:spPr bwMode="auto">
            <a:xfrm>
              <a:off x="2949" y="2776"/>
              <a:ext cx="39" cy="183"/>
            </a:xfrm>
            <a:custGeom>
              <a:avLst/>
              <a:gdLst>
                <a:gd name="T0" fmla="*/ 0 w 39"/>
                <a:gd name="T1" fmla="*/ 0 h 183"/>
                <a:gd name="T2" fmla="*/ 0 w 39"/>
                <a:gd name="T3" fmla="*/ 3 h 183"/>
                <a:gd name="T4" fmla="*/ 4 w 39"/>
                <a:gd name="T5" fmla="*/ 24 h 183"/>
                <a:gd name="T6" fmla="*/ 7 w 39"/>
                <a:gd name="T7" fmla="*/ 49 h 183"/>
                <a:gd name="T8" fmla="*/ 11 w 39"/>
                <a:gd name="T9" fmla="*/ 74 h 183"/>
                <a:gd name="T10" fmla="*/ 14 w 39"/>
                <a:gd name="T11" fmla="*/ 95 h 183"/>
                <a:gd name="T12" fmla="*/ 21 w 39"/>
                <a:gd name="T13" fmla="*/ 116 h 183"/>
                <a:gd name="T14" fmla="*/ 25 w 39"/>
                <a:gd name="T15" fmla="*/ 137 h 183"/>
                <a:gd name="T16" fmla="*/ 32 w 39"/>
                <a:gd name="T17" fmla="*/ 162 h 183"/>
                <a:gd name="T18" fmla="*/ 32 w 39"/>
                <a:gd name="T19" fmla="*/ 183 h 183"/>
                <a:gd name="T20" fmla="*/ 39 w 39"/>
                <a:gd name="T21" fmla="*/ 183 h 183"/>
                <a:gd name="T22" fmla="*/ 36 w 39"/>
                <a:gd name="T23" fmla="*/ 158 h 183"/>
                <a:gd name="T24" fmla="*/ 32 w 39"/>
                <a:gd name="T25" fmla="*/ 137 h 183"/>
                <a:gd name="T26" fmla="*/ 28 w 39"/>
                <a:gd name="T27" fmla="*/ 116 h 183"/>
                <a:gd name="T28" fmla="*/ 21 w 39"/>
                <a:gd name="T29" fmla="*/ 91 h 183"/>
                <a:gd name="T30" fmla="*/ 18 w 39"/>
                <a:gd name="T31" fmla="*/ 70 h 183"/>
                <a:gd name="T32" fmla="*/ 11 w 39"/>
                <a:gd name="T33" fmla="*/ 49 h 183"/>
                <a:gd name="T34" fmla="*/ 11 w 39"/>
                <a:gd name="T35" fmla="*/ 24 h 183"/>
                <a:gd name="T36" fmla="*/ 7 w 39"/>
                <a:gd name="T37" fmla="*/ 3 h 183"/>
                <a:gd name="T38" fmla="*/ 4 w 39"/>
                <a:gd name="T39" fmla="*/ 7 h 183"/>
                <a:gd name="T40" fmla="*/ 0 w 39"/>
                <a:gd name="T41" fmla="*/ 0 h 183"/>
                <a:gd name="T42" fmla="*/ 0 w 39"/>
                <a:gd name="T43" fmla="*/ 3 h 183"/>
                <a:gd name="T44" fmla="*/ 0 w 39"/>
                <a:gd name="T45" fmla="*/ 0 h 1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9" h="183">
                  <a:moveTo>
                    <a:pt x="0" y="0"/>
                  </a:moveTo>
                  <a:lnTo>
                    <a:pt x="0" y="3"/>
                  </a:lnTo>
                  <a:lnTo>
                    <a:pt x="4" y="24"/>
                  </a:lnTo>
                  <a:lnTo>
                    <a:pt x="7" y="49"/>
                  </a:lnTo>
                  <a:lnTo>
                    <a:pt x="11" y="74"/>
                  </a:lnTo>
                  <a:lnTo>
                    <a:pt x="14" y="95"/>
                  </a:lnTo>
                  <a:lnTo>
                    <a:pt x="21" y="116"/>
                  </a:lnTo>
                  <a:lnTo>
                    <a:pt x="25" y="137"/>
                  </a:lnTo>
                  <a:lnTo>
                    <a:pt x="32" y="162"/>
                  </a:lnTo>
                  <a:lnTo>
                    <a:pt x="32" y="183"/>
                  </a:lnTo>
                  <a:lnTo>
                    <a:pt x="39" y="183"/>
                  </a:lnTo>
                  <a:lnTo>
                    <a:pt x="36" y="158"/>
                  </a:lnTo>
                  <a:lnTo>
                    <a:pt x="32" y="137"/>
                  </a:lnTo>
                  <a:lnTo>
                    <a:pt x="28" y="116"/>
                  </a:lnTo>
                  <a:lnTo>
                    <a:pt x="21" y="91"/>
                  </a:lnTo>
                  <a:lnTo>
                    <a:pt x="18" y="70"/>
                  </a:lnTo>
                  <a:lnTo>
                    <a:pt x="11" y="49"/>
                  </a:lnTo>
                  <a:lnTo>
                    <a:pt x="11" y="24"/>
                  </a:lnTo>
                  <a:lnTo>
                    <a:pt x="7" y="3"/>
                  </a:lnTo>
                  <a:lnTo>
                    <a:pt x="4" y="7"/>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5" name="Freeform 137"/>
            <p:cNvSpPr>
              <a:spLocks/>
            </p:cNvSpPr>
            <p:nvPr/>
          </p:nvSpPr>
          <p:spPr bwMode="auto">
            <a:xfrm>
              <a:off x="2949" y="2655"/>
              <a:ext cx="286" cy="128"/>
            </a:xfrm>
            <a:custGeom>
              <a:avLst/>
              <a:gdLst>
                <a:gd name="T0" fmla="*/ 283 w 286"/>
                <a:gd name="T1" fmla="*/ 4 h 128"/>
                <a:gd name="T2" fmla="*/ 283 w 286"/>
                <a:gd name="T3" fmla="*/ 0 h 128"/>
                <a:gd name="T4" fmla="*/ 265 w 286"/>
                <a:gd name="T5" fmla="*/ 8 h 128"/>
                <a:gd name="T6" fmla="*/ 248 w 286"/>
                <a:gd name="T7" fmla="*/ 15 h 128"/>
                <a:gd name="T8" fmla="*/ 230 w 286"/>
                <a:gd name="T9" fmla="*/ 22 h 128"/>
                <a:gd name="T10" fmla="*/ 212 w 286"/>
                <a:gd name="T11" fmla="*/ 29 h 128"/>
                <a:gd name="T12" fmla="*/ 195 w 286"/>
                <a:gd name="T13" fmla="*/ 36 h 128"/>
                <a:gd name="T14" fmla="*/ 177 w 286"/>
                <a:gd name="T15" fmla="*/ 43 h 128"/>
                <a:gd name="T16" fmla="*/ 159 w 286"/>
                <a:gd name="T17" fmla="*/ 46 h 128"/>
                <a:gd name="T18" fmla="*/ 142 w 286"/>
                <a:gd name="T19" fmla="*/ 53 h 128"/>
                <a:gd name="T20" fmla="*/ 120 w 286"/>
                <a:gd name="T21" fmla="*/ 60 h 128"/>
                <a:gd name="T22" fmla="*/ 103 w 286"/>
                <a:gd name="T23" fmla="*/ 68 h 128"/>
                <a:gd name="T24" fmla="*/ 85 w 286"/>
                <a:gd name="T25" fmla="*/ 75 h 128"/>
                <a:gd name="T26" fmla="*/ 71 w 286"/>
                <a:gd name="T27" fmla="*/ 82 h 128"/>
                <a:gd name="T28" fmla="*/ 50 w 286"/>
                <a:gd name="T29" fmla="*/ 92 h 128"/>
                <a:gd name="T30" fmla="*/ 32 w 286"/>
                <a:gd name="T31" fmla="*/ 99 h 128"/>
                <a:gd name="T32" fmla="*/ 18 w 286"/>
                <a:gd name="T33" fmla="*/ 110 h 128"/>
                <a:gd name="T34" fmla="*/ 0 w 286"/>
                <a:gd name="T35" fmla="*/ 121 h 128"/>
                <a:gd name="T36" fmla="*/ 4 w 286"/>
                <a:gd name="T37" fmla="*/ 128 h 128"/>
                <a:gd name="T38" fmla="*/ 21 w 286"/>
                <a:gd name="T39" fmla="*/ 117 h 128"/>
                <a:gd name="T40" fmla="*/ 36 w 286"/>
                <a:gd name="T41" fmla="*/ 106 h 128"/>
                <a:gd name="T42" fmla="*/ 53 w 286"/>
                <a:gd name="T43" fmla="*/ 99 h 128"/>
                <a:gd name="T44" fmla="*/ 71 w 286"/>
                <a:gd name="T45" fmla="*/ 89 h 128"/>
                <a:gd name="T46" fmla="*/ 89 w 286"/>
                <a:gd name="T47" fmla="*/ 82 h 128"/>
                <a:gd name="T48" fmla="*/ 106 w 286"/>
                <a:gd name="T49" fmla="*/ 75 h 128"/>
                <a:gd name="T50" fmla="*/ 124 w 286"/>
                <a:gd name="T51" fmla="*/ 68 h 128"/>
                <a:gd name="T52" fmla="*/ 142 w 286"/>
                <a:gd name="T53" fmla="*/ 60 h 128"/>
                <a:gd name="T54" fmla="*/ 159 w 286"/>
                <a:gd name="T55" fmla="*/ 53 h 128"/>
                <a:gd name="T56" fmla="*/ 177 w 286"/>
                <a:gd name="T57" fmla="*/ 50 h 128"/>
                <a:gd name="T58" fmla="*/ 195 w 286"/>
                <a:gd name="T59" fmla="*/ 43 h 128"/>
                <a:gd name="T60" fmla="*/ 216 w 286"/>
                <a:gd name="T61" fmla="*/ 36 h 128"/>
                <a:gd name="T62" fmla="*/ 233 w 286"/>
                <a:gd name="T63" fmla="*/ 29 h 128"/>
                <a:gd name="T64" fmla="*/ 251 w 286"/>
                <a:gd name="T65" fmla="*/ 22 h 128"/>
                <a:gd name="T66" fmla="*/ 269 w 286"/>
                <a:gd name="T67" fmla="*/ 15 h 128"/>
                <a:gd name="T68" fmla="*/ 286 w 286"/>
                <a:gd name="T69" fmla="*/ 8 h 128"/>
                <a:gd name="T70" fmla="*/ 286 w 286"/>
                <a:gd name="T71" fmla="*/ 4 h 128"/>
                <a:gd name="T72" fmla="*/ 286 w 286"/>
                <a:gd name="T73" fmla="*/ 8 h 128"/>
                <a:gd name="T74" fmla="*/ 286 w 286"/>
                <a:gd name="T75" fmla="*/ 4 h 128"/>
                <a:gd name="T76" fmla="*/ 283 w 286"/>
                <a:gd name="T77" fmla="*/ 4 h 1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86" h="128">
                  <a:moveTo>
                    <a:pt x="283" y="4"/>
                  </a:moveTo>
                  <a:lnTo>
                    <a:pt x="283" y="0"/>
                  </a:lnTo>
                  <a:lnTo>
                    <a:pt x="265" y="8"/>
                  </a:lnTo>
                  <a:lnTo>
                    <a:pt x="248" y="15"/>
                  </a:lnTo>
                  <a:lnTo>
                    <a:pt x="230" y="22"/>
                  </a:lnTo>
                  <a:lnTo>
                    <a:pt x="212" y="29"/>
                  </a:lnTo>
                  <a:lnTo>
                    <a:pt x="195" y="36"/>
                  </a:lnTo>
                  <a:lnTo>
                    <a:pt x="177" y="43"/>
                  </a:lnTo>
                  <a:lnTo>
                    <a:pt x="159" y="46"/>
                  </a:lnTo>
                  <a:lnTo>
                    <a:pt x="142" y="53"/>
                  </a:lnTo>
                  <a:lnTo>
                    <a:pt x="120" y="60"/>
                  </a:lnTo>
                  <a:lnTo>
                    <a:pt x="103" y="68"/>
                  </a:lnTo>
                  <a:lnTo>
                    <a:pt x="85" y="75"/>
                  </a:lnTo>
                  <a:lnTo>
                    <a:pt x="71" y="82"/>
                  </a:lnTo>
                  <a:lnTo>
                    <a:pt x="50" y="92"/>
                  </a:lnTo>
                  <a:lnTo>
                    <a:pt x="32" y="99"/>
                  </a:lnTo>
                  <a:lnTo>
                    <a:pt x="18" y="110"/>
                  </a:lnTo>
                  <a:lnTo>
                    <a:pt x="0" y="121"/>
                  </a:lnTo>
                  <a:lnTo>
                    <a:pt x="4" y="128"/>
                  </a:lnTo>
                  <a:lnTo>
                    <a:pt x="21" y="117"/>
                  </a:lnTo>
                  <a:lnTo>
                    <a:pt x="36" y="106"/>
                  </a:lnTo>
                  <a:lnTo>
                    <a:pt x="53" y="99"/>
                  </a:lnTo>
                  <a:lnTo>
                    <a:pt x="71" y="89"/>
                  </a:lnTo>
                  <a:lnTo>
                    <a:pt x="89" y="82"/>
                  </a:lnTo>
                  <a:lnTo>
                    <a:pt x="106" y="75"/>
                  </a:lnTo>
                  <a:lnTo>
                    <a:pt x="124" y="68"/>
                  </a:lnTo>
                  <a:lnTo>
                    <a:pt x="142" y="60"/>
                  </a:lnTo>
                  <a:lnTo>
                    <a:pt x="159" y="53"/>
                  </a:lnTo>
                  <a:lnTo>
                    <a:pt x="177" y="50"/>
                  </a:lnTo>
                  <a:lnTo>
                    <a:pt x="195" y="43"/>
                  </a:lnTo>
                  <a:lnTo>
                    <a:pt x="216" y="36"/>
                  </a:lnTo>
                  <a:lnTo>
                    <a:pt x="233" y="29"/>
                  </a:lnTo>
                  <a:lnTo>
                    <a:pt x="251" y="22"/>
                  </a:lnTo>
                  <a:lnTo>
                    <a:pt x="269" y="15"/>
                  </a:lnTo>
                  <a:lnTo>
                    <a:pt x="286" y="8"/>
                  </a:lnTo>
                  <a:lnTo>
                    <a:pt x="286" y="4"/>
                  </a:lnTo>
                  <a:lnTo>
                    <a:pt x="286" y="8"/>
                  </a:lnTo>
                  <a:lnTo>
                    <a:pt x="286" y="4"/>
                  </a:lnTo>
                  <a:lnTo>
                    <a:pt x="28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6" name="Freeform 138"/>
            <p:cNvSpPr>
              <a:spLocks/>
            </p:cNvSpPr>
            <p:nvPr/>
          </p:nvSpPr>
          <p:spPr bwMode="auto">
            <a:xfrm>
              <a:off x="3232" y="2482"/>
              <a:ext cx="60" cy="177"/>
            </a:xfrm>
            <a:custGeom>
              <a:avLst/>
              <a:gdLst>
                <a:gd name="T0" fmla="*/ 53 w 60"/>
                <a:gd name="T1" fmla="*/ 0 h 177"/>
                <a:gd name="T2" fmla="*/ 42 w 60"/>
                <a:gd name="T3" fmla="*/ 22 h 177"/>
                <a:gd name="T4" fmla="*/ 35 w 60"/>
                <a:gd name="T5" fmla="*/ 43 h 177"/>
                <a:gd name="T6" fmla="*/ 28 w 60"/>
                <a:gd name="T7" fmla="*/ 64 h 177"/>
                <a:gd name="T8" fmla="*/ 21 w 60"/>
                <a:gd name="T9" fmla="*/ 89 h 177"/>
                <a:gd name="T10" fmla="*/ 14 w 60"/>
                <a:gd name="T11" fmla="*/ 110 h 177"/>
                <a:gd name="T12" fmla="*/ 10 w 60"/>
                <a:gd name="T13" fmla="*/ 131 h 177"/>
                <a:gd name="T14" fmla="*/ 3 w 60"/>
                <a:gd name="T15" fmla="*/ 152 h 177"/>
                <a:gd name="T16" fmla="*/ 0 w 60"/>
                <a:gd name="T17" fmla="*/ 177 h 177"/>
                <a:gd name="T18" fmla="*/ 3 w 60"/>
                <a:gd name="T19" fmla="*/ 177 h 177"/>
                <a:gd name="T20" fmla="*/ 10 w 60"/>
                <a:gd name="T21" fmla="*/ 156 h 177"/>
                <a:gd name="T22" fmla="*/ 18 w 60"/>
                <a:gd name="T23" fmla="*/ 135 h 177"/>
                <a:gd name="T24" fmla="*/ 21 w 60"/>
                <a:gd name="T25" fmla="*/ 110 h 177"/>
                <a:gd name="T26" fmla="*/ 28 w 60"/>
                <a:gd name="T27" fmla="*/ 89 h 177"/>
                <a:gd name="T28" fmla="*/ 35 w 60"/>
                <a:gd name="T29" fmla="*/ 67 h 177"/>
                <a:gd name="T30" fmla="*/ 42 w 60"/>
                <a:gd name="T31" fmla="*/ 46 h 177"/>
                <a:gd name="T32" fmla="*/ 49 w 60"/>
                <a:gd name="T33" fmla="*/ 25 h 177"/>
                <a:gd name="T34" fmla="*/ 60 w 60"/>
                <a:gd name="T35" fmla="*/ 4 h 177"/>
                <a:gd name="T36" fmla="*/ 53 w 60"/>
                <a:gd name="T37" fmla="*/ 0 h 1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0" h="177">
                  <a:moveTo>
                    <a:pt x="53" y="0"/>
                  </a:moveTo>
                  <a:lnTo>
                    <a:pt x="42" y="22"/>
                  </a:lnTo>
                  <a:lnTo>
                    <a:pt x="35" y="43"/>
                  </a:lnTo>
                  <a:lnTo>
                    <a:pt x="28" y="64"/>
                  </a:lnTo>
                  <a:lnTo>
                    <a:pt x="21" y="89"/>
                  </a:lnTo>
                  <a:lnTo>
                    <a:pt x="14" y="110"/>
                  </a:lnTo>
                  <a:lnTo>
                    <a:pt x="10" y="131"/>
                  </a:lnTo>
                  <a:lnTo>
                    <a:pt x="3" y="152"/>
                  </a:lnTo>
                  <a:lnTo>
                    <a:pt x="0" y="177"/>
                  </a:lnTo>
                  <a:lnTo>
                    <a:pt x="3" y="177"/>
                  </a:lnTo>
                  <a:lnTo>
                    <a:pt x="10" y="156"/>
                  </a:lnTo>
                  <a:lnTo>
                    <a:pt x="18" y="135"/>
                  </a:lnTo>
                  <a:lnTo>
                    <a:pt x="21" y="110"/>
                  </a:lnTo>
                  <a:lnTo>
                    <a:pt x="28" y="89"/>
                  </a:lnTo>
                  <a:lnTo>
                    <a:pt x="35" y="67"/>
                  </a:lnTo>
                  <a:lnTo>
                    <a:pt x="42" y="46"/>
                  </a:lnTo>
                  <a:lnTo>
                    <a:pt x="49" y="25"/>
                  </a:lnTo>
                  <a:lnTo>
                    <a:pt x="60" y="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7" name="Freeform 139"/>
            <p:cNvSpPr>
              <a:spLocks/>
            </p:cNvSpPr>
            <p:nvPr/>
          </p:nvSpPr>
          <p:spPr bwMode="auto">
            <a:xfrm>
              <a:off x="3285" y="2475"/>
              <a:ext cx="10" cy="11"/>
            </a:xfrm>
            <a:custGeom>
              <a:avLst/>
              <a:gdLst>
                <a:gd name="T0" fmla="*/ 10 w 10"/>
                <a:gd name="T1" fmla="*/ 4 h 11"/>
                <a:gd name="T2" fmla="*/ 3 w 10"/>
                <a:gd name="T3" fmla="*/ 4 h 11"/>
                <a:gd name="T4" fmla="*/ 0 w 10"/>
                <a:gd name="T5" fmla="*/ 7 h 11"/>
                <a:gd name="T6" fmla="*/ 7 w 10"/>
                <a:gd name="T7" fmla="*/ 11 h 11"/>
                <a:gd name="T8" fmla="*/ 10 w 10"/>
                <a:gd name="T9" fmla="*/ 7 h 11"/>
                <a:gd name="T10" fmla="*/ 3 w 10"/>
                <a:gd name="T11" fmla="*/ 7 h 11"/>
                <a:gd name="T12" fmla="*/ 10 w 10"/>
                <a:gd name="T13" fmla="*/ 4 h 11"/>
                <a:gd name="T14" fmla="*/ 7 w 10"/>
                <a:gd name="T15" fmla="*/ 0 h 11"/>
                <a:gd name="T16" fmla="*/ 3 w 10"/>
                <a:gd name="T17" fmla="*/ 4 h 11"/>
                <a:gd name="T18" fmla="*/ 10 w 10"/>
                <a:gd name="T19" fmla="*/ 4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1">
                  <a:moveTo>
                    <a:pt x="10" y="4"/>
                  </a:moveTo>
                  <a:lnTo>
                    <a:pt x="3" y="4"/>
                  </a:lnTo>
                  <a:lnTo>
                    <a:pt x="0" y="7"/>
                  </a:lnTo>
                  <a:lnTo>
                    <a:pt x="7" y="11"/>
                  </a:lnTo>
                  <a:lnTo>
                    <a:pt x="10" y="7"/>
                  </a:lnTo>
                  <a:lnTo>
                    <a:pt x="3" y="7"/>
                  </a:lnTo>
                  <a:lnTo>
                    <a:pt x="10" y="4"/>
                  </a:lnTo>
                  <a:lnTo>
                    <a:pt x="7" y="0"/>
                  </a:lnTo>
                  <a:lnTo>
                    <a:pt x="3" y="4"/>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8" name="Freeform 140"/>
            <p:cNvSpPr>
              <a:spLocks/>
            </p:cNvSpPr>
            <p:nvPr/>
          </p:nvSpPr>
          <p:spPr bwMode="auto">
            <a:xfrm>
              <a:off x="3288" y="2468"/>
              <a:ext cx="57" cy="21"/>
            </a:xfrm>
            <a:custGeom>
              <a:avLst/>
              <a:gdLst>
                <a:gd name="T0" fmla="*/ 57 w 57"/>
                <a:gd name="T1" fmla="*/ 0 h 21"/>
                <a:gd name="T2" fmla="*/ 50 w 57"/>
                <a:gd name="T3" fmla="*/ 0 h 21"/>
                <a:gd name="T4" fmla="*/ 43 w 57"/>
                <a:gd name="T5" fmla="*/ 4 h 21"/>
                <a:gd name="T6" fmla="*/ 32 w 57"/>
                <a:gd name="T7" fmla="*/ 7 h 21"/>
                <a:gd name="T8" fmla="*/ 29 w 57"/>
                <a:gd name="T9" fmla="*/ 11 h 21"/>
                <a:gd name="T10" fmla="*/ 22 w 57"/>
                <a:gd name="T11" fmla="*/ 14 h 21"/>
                <a:gd name="T12" fmla="*/ 15 w 57"/>
                <a:gd name="T13" fmla="*/ 14 h 21"/>
                <a:gd name="T14" fmla="*/ 11 w 57"/>
                <a:gd name="T15" fmla="*/ 11 h 21"/>
                <a:gd name="T16" fmla="*/ 7 w 57"/>
                <a:gd name="T17" fmla="*/ 11 h 21"/>
                <a:gd name="T18" fmla="*/ 0 w 57"/>
                <a:gd name="T19" fmla="*/ 14 h 21"/>
                <a:gd name="T20" fmla="*/ 7 w 57"/>
                <a:gd name="T21" fmla="*/ 18 h 21"/>
                <a:gd name="T22" fmla="*/ 15 w 57"/>
                <a:gd name="T23" fmla="*/ 21 h 21"/>
                <a:gd name="T24" fmla="*/ 22 w 57"/>
                <a:gd name="T25" fmla="*/ 21 h 21"/>
                <a:gd name="T26" fmla="*/ 29 w 57"/>
                <a:gd name="T27" fmla="*/ 18 h 21"/>
                <a:gd name="T28" fmla="*/ 36 w 57"/>
                <a:gd name="T29" fmla="*/ 14 h 21"/>
                <a:gd name="T30" fmla="*/ 43 w 57"/>
                <a:gd name="T31" fmla="*/ 11 h 21"/>
                <a:gd name="T32" fmla="*/ 50 w 57"/>
                <a:gd name="T33" fmla="*/ 7 h 21"/>
                <a:gd name="T34" fmla="*/ 57 w 57"/>
                <a:gd name="T35" fmla="*/ 7 h 21"/>
                <a:gd name="T36" fmla="*/ 57 w 57"/>
                <a:gd name="T37" fmla="*/ 0 h 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7" h="21">
                  <a:moveTo>
                    <a:pt x="57" y="0"/>
                  </a:moveTo>
                  <a:lnTo>
                    <a:pt x="50" y="0"/>
                  </a:lnTo>
                  <a:lnTo>
                    <a:pt x="43" y="4"/>
                  </a:lnTo>
                  <a:lnTo>
                    <a:pt x="32" y="7"/>
                  </a:lnTo>
                  <a:lnTo>
                    <a:pt x="29" y="11"/>
                  </a:lnTo>
                  <a:lnTo>
                    <a:pt x="22" y="14"/>
                  </a:lnTo>
                  <a:lnTo>
                    <a:pt x="15" y="14"/>
                  </a:lnTo>
                  <a:lnTo>
                    <a:pt x="11" y="11"/>
                  </a:lnTo>
                  <a:lnTo>
                    <a:pt x="7" y="11"/>
                  </a:lnTo>
                  <a:lnTo>
                    <a:pt x="0" y="14"/>
                  </a:lnTo>
                  <a:lnTo>
                    <a:pt x="7" y="18"/>
                  </a:lnTo>
                  <a:lnTo>
                    <a:pt x="15" y="21"/>
                  </a:lnTo>
                  <a:lnTo>
                    <a:pt x="22" y="21"/>
                  </a:lnTo>
                  <a:lnTo>
                    <a:pt x="29" y="18"/>
                  </a:lnTo>
                  <a:lnTo>
                    <a:pt x="36" y="14"/>
                  </a:lnTo>
                  <a:lnTo>
                    <a:pt x="43" y="11"/>
                  </a:lnTo>
                  <a:lnTo>
                    <a:pt x="50" y="7"/>
                  </a:lnTo>
                  <a:lnTo>
                    <a:pt x="57" y="7"/>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59" name="Freeform 141"/>
            <p:cNvSpPr>
              <a:spLocks/>
            </p:cNvSpPr>
            <p:nvPr/>
          </p:nvSpPr>
          <p:spPr bwMode="auto">
            <a:xfrm>
              <a:off x="3345" y="2408"/>
              <a:ext cx="215" cy="67"/>
            </a:xfrm>
            <a:custGeom>
              <a:avLst/>
              <a:gdLst>
                <a:gd name="T0" fmla="*/ 208 w 215"/>
                <a:gd name="T1" fmla="*/ 0 h 67"/>
                <a:gd name="T2" fmla="*/ 212 w 215"/>
                <a:gd name="T3" fmla="*/ 0 h 67"/>
                <a:gd name="T4" fmla="*/ 198 w 215"/>
                <a:gd name="T5" fmla="*/ 4 h 67"/>
                <a:gd name="T6" fmla="*/ 184 w 215"/>
                <a:gd name="T7" fmla="*/ 7 h 67"/>
                <a:gd name="T8" fmla="*/ 170 w 215"/>
                <a:gd name="T9" fmla="*/ 11 h 67"/>
                <a:gd name="T10" fmla="*/ 159 w 215"/>
                <a:gd name="T11" fmla="*/ 11 h 67"/>
                <a:gd name="T12" fmla="*/ 145 w 215"/>
                <a:gd name="T13" fmla="*/ 14 h 67"/>
                <a:gd name="T14" fmla="*/ 131 w 215"/>
                <a:gd name="T15" fmla="*/ 18 h 67"/>
                <a:gd name="T16" fmla="*/ 117 w 215"/>
                <a:gd name="T17" fmla="*/ 21 h 67"/>
                <a:gd name="T18" fmla="*/ 102 w 215"/>
                <a:gd name="T19" fmla="*/ 25 h 67"/>
                <a:gd name="T20" fmla="*/ 92 w 215"/>
                <a:gd name="T21" fmla="*/ 28 h 67"/>
                <a:gd name="T22" fmla="*/ 78 w 215"/>
                <a:gd name="T23" fmla="*/ 32 h 67"/>
                <a:gd name="T24" fmla="*/ 64 w 215"/>
                <a:gd name="T25" fmla="*/ 36 h 67"/>
                <a:gd name="T26" fmla="*/ 49 w 215"/>
                <a:gd name="T27" fmla="*/ 39 h 67"/>
                <a:gd name="T28" fmla="*/ 39 w 215"/>
                <a:gd name="T29" fmla="*/ 46 h 67"/>
                <a:gd name="T30" fmla="*/ 25 w 215"/>
                <a:gd name="T31" fmla="*/ 50 h 67"/>
                <a:gd name="T32" fmla="*/ 11 w 215"/>
                <a:gd name="T33" fmla="*/ 53 h 67"/>
                <a:gd name="T34" fmla="*/ 0 w 215"/>
                <a:gd name="T35" fmla="*/ 60 h 67"/>
                <a:gd name="T36" fmla="*/ 0 w 215"/>
                <a:gd name="T37" fmla="*/ 67 h 67"/>
                <a:gd name="T38" fmla="*/ 14 w 215"/>
                <a:gd name="T39" fmla="*/ 60 h 67"/>
                <a:gd name="T40" fmla="*/ 25 w 215"/>
                <a:gd name="T41" fmla="*/ 57 h 67"/>
                <a:gd name="T42" fmla="*/ 39 w 215"/>
                <a:gd name="T43" fmla="*/ 53 h 67"/>
                <a:gd name="T44" fmla="*/ 53 w 215"/>
                <a:gd name="T45" fmla="*/ 46 h 67"/>
                <a:gd name="T46" fmla="*/ 67 w 215"/>
                <a:gd name="T47" fmla="*/ 43 h 67"/>
                <a:gd name="T48" fmla="*/ 78 w 215"/>
                <a:gd name="T49" fmla="*/ 39 h 67"/>
                <a:gd name="T50" fmla="*/ 92 w 215"/>
                <a:gd name="T51" fmla="*/ 36 h 67"/>
                <a:gd name="T52" fmla="*/ 106 w 215"/>
                <a:gd name="T53" fmla="*/ 32 h 67"/>
                <a:gd name="T54" fmla="*/ 120 w 215"/>
                <a:gd name="T55" fmla="*/ 28 h 67"/>
                <a:gd name="T56" fmla="*/ 131 w 215"/>
                <a:gd name="T57" fmla="*/ 25 h 67"/>
                <a:gd name="T58" fmla="*/ 145 w 215"/>
                <a:gd name="T59" fmla="*/ 21 h 67"/>
                <a:gd name="T60" fmla="*/ 159 w 215"/>
                <a:gd name="T61" fmla="*/ 18 h 67"/>
                <a:gd name="T62" fmla="*/ 173 w 215"/>
                <a:gd name="T63" fmla="*/ 14 h 67"/>
                <a:gd name="T64" fmla="*/ 184 w 215"/>
                <a:gd name="T65" fmla="*/ 14 h 67"/>
                <a:gd name="T66" fmla="*/ 201 w 215"/>
                <a:gd name="T67" fmla="*/ 11 h 67"/>
                <a:gd name="T68" fmla="*/ 212 w 215"/>
                <a:gd name="T69" fmla="*/ 7 h 67"/>
                <a:gd name="T70" fmla="*/ 215 w 215"/>
                <a:gd name="T71" fmla="*/ 7 h 67"/>
                <a:gd name="T72" fmla="*/ 212 w 215"/>
                <a:gd name="T73" fmla="*/ 7 h 67"/>
                <a:gd name="T74" fmla="*/ 215 w 215"/>
                <a:gd name="T75" fmla="*/ 7 h 67"/>
                <a:gd name="T76" fmla="*/ 208 w 215"/>
                <a:gd name="T77" fmla="*/ 0 h 6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5" h="67">
                  <a:moveTo>
                    <a:pt x="208" y="0"/>
                  </a:moveTo>
                  <a:lnTo>
                    <a:pt x="212" y="0"/>
                  </a:lnTo>
                  <a:lnTo>
                    <a:pt x="198" y="4"/>
                  </a:lnTo>
                  <a:lnTo>
                    <a:pt x="184" y="7"/>
                  </a:lnTo>
                  <a:lnTo>
                    <a:pt x="170" y="11"/>
                  </a:lnTo>
                  <a:lnTo>
                    <a:pt x="159" y="11"/>
                  </a:lnTo>
                  <a:lnTo>
                    <a:pt x="145" y="14"/>
                  </a:lnTo>
                  <a:lnTo>
                    <a:pt x="131" y="18"/>
                  </a:lnTo>
                  <a:lnTo>
                    <a:pt x="117" y="21"/>
                  </a:lnTo>
                  <a:lnTo>
                    <a:pt x="102" y="25"/>
                  </a:lnTo>
                  <a:lnTo>
                    <a:pt x="92" y="28"/>
                  </a:lnTo>
                  <a:lnTo>
                    <a:pt x="78" y="32"/>
                  </a:lnTo>
                  <a:lnTo>
                    <a:pt x="64" y="36"/>
                  </a:lnTo>
                  <a:lnTo>
                    <a:pt x="49" y="39"/>
                  </a:lnTo>
                  <a:lnTo>
                    <a:pt x="39" y="46"/>
                  </a:lnTo>
                  <a:lnTo>
                    <a:pt x="25" y="50"/>
                  </a:lnTo>
                  <a:lnTo>
                    <a:pt x="11" y="53"/>
                  </a:lnTo>
                  <a:lnTo>
                    <a:pt x="0" y="60"/>
                  </a:lnTo>
                  <a:lnTo>
                    <a:pt x="0" y="67"/>
                  </a:lnTo>
                  <a:lnTo>
                    <a:pt x="14" y="60"/>
                  </a:lnTo>
                  <a:lnTo>
                    <a:pt x="25" y="57"/>
                  </a:lnTo>
                  <a:lnTo>
                    <a:pt x="39" y="53"/>
                  </a:lnTo>
                  <a:lnTo>
                    <a:pt x="53" y="46"/>
                  </a:lnTo>
                  <a:lnTo>
                    <a:pt x="67" y="43"/>
                  </a:lnTo>
                  <a:lnTo>
                    <a:pt x="78" y="39"/>
                  </a:lnTo>
                  <a:lnTo>
                    <a:pt x="92" y="36"/>
                  </a:lnTo>
                  <a:lnTo>
                    <a:pt x="106" y="32"/>
                  </a:lnTo>
                  <a:lnTo>
                    <a:pt x="120" y="28"/>
                  </a:lnTo>
                  <a:lnTo>
                    <a:pt x="131" y="25"/>
                  </a:lnTo>
                  <a:lnTo>
                    <a:pt x="145" y="21"/>
                  </a:lnTo>
                  <a:lnTo>
                    <a:pt x="159" y="18"/>
                  </a:lnTo>
                  <a:lnTo>
                    <a:pt x="173" y="14"/>
                  </a:lnTo>
                  <a:lnTo>
                    <a:pt x="184" y="14"/>
                  </a:lnTo>
                  <a:lnTo>
                    <a:pt x="201" y="11"/>
                  </a:lnTo>
                  <a:lnTo>
                    <a:pt x="212" y="7"/>
                  </a:lnTo>
                  <a:lnTo>
                    <a:pt x="215" y="7"/>
                  </a:lnTo>
                  <a:lnTo>
                    <a:pt x="212" y="7"/>
                  </a:lnTo>
                  <a:lnTo>
                    <a:pt x="215" y="7"/>
                  </a:lnTo>
                  <a:lnTo>
                    <a:pt x="20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0" name="Freeform 142"/>
            <p:cNvSpPr>
              <a:spLocks/>
            </p:cNvSpPr>
            <p:nvPr/>
          </p:nvSpPr>
          <p:spPr bwMode="auto">
            <a:xfrm>
              <a:off x="3553" y="2401"/>
              <a:ext cx="11" cy="14"/>
            </a:xfrm>
            <a:custGeom>
              <a:avLst/>
              <a:gdLst>
                <a:gd name="T0" fmla="*/ 4 w 11"/>
                <a:gd name="T1" fmla="*/ 4 h 14"/>
                <a:gd name="T2" fmla="*/ 4 w 11"/>
                <a:gd name="T3" fmla="*/ 0 h 14"/>
                <a:gd name="T4" fmla="*/ 4 w 11"/>
                <a:gd name="T5" fmla="*/ 7 h 14"/>
                <a:gd name="T6" fmla="*/ 0 w 11"/>
                <a:gd name="T7" fmla="*/ 7 h 14"/>
                <a:gd name="T8" fmla="*/ 7 w 11"/>
                <a:gd name="T9" fmla="*/ 14 h 14"/>
                <a:gd name="T10" fmla="*/ 7 w 11"/>
                <a:gd name="T11" fmla="*/ 11 h 14"/>
                <a:gd name="T12" fmla="*/ 11 w 11"/>
                <a:gd name="T13" fmla="*/ 7 h 14"/>
                <a:gd name="T14" fmla="*/ 11 w 11"/>
                <a:gd name="T15" fmla="*/ 0 h 14"/>
                <a:gd name="T16" fmla="*/ 4 w 11"/>
                <a:gd name="T17" fmla="*/ 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4">
                  <a:moveTo>
                    <a:pt x="4" y="4"/>
                  </a:moveTo>
                  <a:lnTo>
                    <a:pt x="4" y="0"/>
                  </a:lnTo>
                  <a:lnTo>
                    <a:pt x="4" y="7"/>
                  </a:lnTo>
                  <a:lnTo>
                    <a:pt x="0" y="7"/>
                  </a:lnTo>
                  <a:lnTo>
                    <a:pt x="7" y="14"/>
                  </a:lnTo>
                  <a:lnTo>
                    <a:pt x="7" y="11"/>
                  </a:lnTo>
                  <a:lnTo>
                    <a:pt x="11" y="7"/>
                  </a:lnTo>
                  <a:lnTo>
                    <a:pt x="11" y="0"/>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1" name="Freeform 143"/>
            <p:cNvSpPr>
              <a:spLocks/>
            </p:cNvSpPr>
            <p:nvPr/>
          </p:nvSpPr>
          <p:spPr bwMode="auto">
            <a:xfrm>
              <a:off x="3536" y="2394"/>
              <a:ext cx="28" cy="11"/>
            </a:xfrm>
            <a:custGeom>
              <a:avLst/>
              <a:gdLst>
                <a:gd name="T0" fmla="*/ 3 w 28"/>
                <a:gd name="T1" fmla="*/ 11 h 11"/>
                <a:gd name="T2" fmla="*/ 7 w 28"/>
                <a:gd name="T3" fmla="*/ 11 h 11"/>
                <a:gd name="T4" fmla="*/ 10 w 28"/>
                <a:gd name="T5" fmla="*/ 7 h 11"/>
                <a:gd name="T6" fmla="*/ 17 w 28"/>
                <a:gd name="T7" fmla="*/ 7 h 11"/>
                <a:gd name="T8" fmla="*/ 21 w 28"/>
                <a:gd name="T9" fmla="*/ 11 h 11"/>
                <a:gd name="T10" fmla="*/ 28 w 28"/>
                <a:gd name="T11" fmla="*/ 7 h 11"/>
                <a:gd name="T12" fmla="*/ 24 w 28"/>
                <a:gd name="T13" fmla="*/ 4 h 11"/>
                <a:gd name="T14" fmla="*/ 17 w 28"/>
                <a:gd name="T15" fmla="*/ 4 h 11"/>
                <a:gd name="T16" fmla="*/ 14 w 28"/>
                <a:gd name="T17" fmla="*/ 0 h 11"/>
                <a:gd name="T18" fmla="*/ 10 w 28"/>
                <a:gd name="T19" fmla="*/ 4 h 11"/>
                <a:gd name="T20" fmla="*/ 0 w 28"/>
                <a:gd name="T21" fmla="*/ 4 h 11"/>
                <a:gd name="T22" fmla="*/ 3 w 28"/>
                <a:gd name="T23" fmla="*/ 11 h 1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 h="11">
                  <a:moveTo>
                    <a:pt x="3" y="11"/>
                  </a:moveTo>
                  <a:lnTo>
                    <a:pt x="7" y="11"/>
                  </a:lnTo>
                  <a:lnTo>
                    <a:pt x="10" y="7"/>
                  </a:lnTo>
                  <a:lnTo>
                    <a:pt x="17" y="7"/>
                  </a:lnTo>
                  <a:lnTo>
                    <a:pt x="21" y="11"/>
                  </a:lnTo>
                  <a:lnTo>
                    <a:pt x="28" y="7"/>
                  </a:lnTo>
                  <a:lnTo>
                    <a:pt x="24" y="4"/>
                  </a:lnTo>
                  <a:lnTo>
                    <a:pt x="17" y="4"/>
                  </a:lnTo>
                  <a:lnTo>
                    <a:pt x="14" y="0"/>
                  </a:lnTo>
                  <a:lnTo>
                    <a:pt x="10" y="4"/>
                  </a:lnTo>
                  <a:lnTo>
                    <a:pt x="0" y="4"/>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2" name="Freeform 144"/>
            <p:cNvSpPr>
              <a:spLocks/>
            </p:cNvSpPr>
            <p:nvPr/>
          </p:nvSpPr>
          <p:spPr bwMode="auto">
            <a:xfrm>
              <a:off x="3447" y="2398"/>
              <a:ext cx="92" cy="28"/>
            </a:xfrm>
            <a:custGeom>
              <a:avLst/>
              <a:gdLst>
                <a:gd name="T0" fmla="*/ 0 w 92"/>
                <a:gd name="T1" fmla="*/ 28 h 28"/>
                <a:gd name="T2" fmla="*/ 7 w 92"/>
                <a:gd name="T3" fmla="*/ 28 h 28"/>
                <a:gd name="T4" fmla="*/ 11 w 92"/>
                <a:gd name="T5" fmla="*/ 24 h 28"/>
                <a:gd name="T6" fmla="*/ 18 w 92"/>
                <a:gd name="T7" fmla="*/ 24 h 28"/>
                <a:gd name="T8" fmla="*/ 22 w 92"/>
                <a:gd name="T9" fmla="*/ 21 h 28"/>
                <a:gd name="T10" fmla="*/ 29 w 92"/>
                <a:gd name="T11" fmla="*/ 21 h 28"/>
                <a:gd name="T12" fmla="*/ 36 w 92"/>
                <a:gd name="T13" fmla="*/ 17 h 28"/>
                <a:gd name="T14" fmla="*/ 46 w 92"/>
                <a:gd name="T15" fmla="*/ 17 h 28"/>
                <a:gd name="T16" fmla="*/ 50 w 92"/>
                <a:gd name="T17" fmla="*/ 14 h 28"/>
                <a:gd name="T18" fmla="*/ 71 w 92"/>
                <a:gd name="T19" fmla="*/ 14 h 28"/>
                <a:gd name="T20" fmla="*/ 75 w 92"/>
                <a:gd name="T21" fmla="*/ 10 h 28"/>
                <a:gd name="T22" fmla="*/ 82 w 92"/>
                <a:gd name="T23" fmla="*/ 10 h 28"/>
                <a:gd name="T24" fmla="*/ 85 w 92"/>
                <a:gd name="T25" fmla="*/ 7 h 28"/>
                <a:gd name="T26" fmla="*/ 92 w 92"/>
                <a:gd name="T27" fmla="*/ 7 h 28"/>
                <a:gd name="T28" fmla="*/ 89 w 92"/>
                <a:gd name="T29" fmla="*/ 0 h 28"/>
                <a:gd name="T30" fmla="*/ 85 w 92"/>
                <a:gd name="T31" fmla="*/ 3 h 28"/>
                <a:gd name="T32" fmla="*/ 75 w 92"/>
                <a:gd name="T33" fmla="*/ 3 h 28"/>
                <a:gd name="T34" fmla="*/ 68 w 92"/>
                <a:gd name="T35" fmla="*/ 7 h 28"/>
                <a:gd name="T36" fmla="*/ 50 w 92"/>
                <a:gd name="T37" fmla="*/ 7 h 28"/>
                <a:gd name="T38" fmla="*/ 46 w 92"/>
                <a:gd name="T39" fmla="*/ 10 h 28"/>
                <a:gd name="T40" fmla="*/ 32 w 92"/>
                <a:gd name="T41" fmla="*/ 10 h 28"/>
                <a:gd name="T42" fmla="*/ 29 w 92"/>
                <a:gd name="T43" fmla="*/ 14 h 28"/>
                <a:gd name="T44" fmla="*/ 22 w 92"/>
                <a:gd name="T45" fmla="*/ 14 h 28"/>
                <a:gd name="T46" fmla="*/ 15 w 92"/>
                <a:gd name="T47" fmla="*/ 17 h 28"/>
                <a:gd name="T48" fmla="*/ 11 w 92"/>
                <a:gd name="T49" fmla="*/ 17 h 28"/>
                <a:gd name="T50" fmla="*/ 4 w 92"/>
                <a:gd name="T51" fmla="*/ 21 h 28"/>
                <a:gd name="T52" fmla="*/ 0 w 92"/>
                <a:gd name="T53" fmla="*/ 21 h 28"/>
                <a:gd name="T54" fmla="*/ 0 w 92"/>
                <a:gd name="T55" fmla="*/ 28 h 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92" h="28">
                  <a:moveTo>
                    <a:pt x="0" y="28"/>
                  </a:moveTo>
                  <a:lnTo>
                    <a:pt x="7" y="28"/>
                  </a:lnTo>
                  <a:lnTo>
                    <a:pt x="11" y="24"/>
                  </a:lnTo>
                  <a:lnTo>
                    <a:pt x="18" y="24"/>
                  </a:lnTo>
                  <a:lnTo>
                    <a:pt x="22" y="21"/>
                  </a:lnTo>
                  <a:lnTo>
                    <a:pt x="29" y="21"/>
                  </a:lnTo>
                  <a:lnTo>
                    <a:pt x="36" y="17"/>
                  </a:lnTo>
                  <a:lnTo>
                    <a:pt x="46" y="17"/>
                  </a:lnTo>
                  <a:lnTo>
                    <a:pt x="50" y="14"/>
                  </a:lnTo>
                  <a:lnTo>
                    <a:pt x="71" y="14"/>
                  </a:lnTo>
                  <a:lnTo>
                    <a:pt x="75" y="10"/>
                  </a:lnTo>
                  <a:lnTo>
                    <a:pt x="82" y="10"/>
                  </a:lnTo>
                  <a:lnTo>
                    <a:pt x="85" y="7"/>
                  </a:lnTo>
                  <a:lnTo>
                    <a:pt x="92" y="7"/>
                  </a:lnTo>
                  <a:lnTo>
                    <a:pt x="89" y="0"/>
                  </a:lnTo>
                  <a:lnTo>
                    <a:pt x="85" y="3"/>
                  </a:lnTo>
                  <a:lnTo>
                    <a:pt x="75" y="3"/>
                  </a:lnTo>
                  <a:lnTo>
                    <a:pt x="68" y="7"/>
                  </a:lnTo>
                  <a:lnTo>
                    <a:pt x="50" y="7"/>
                  </a:lnTo>
                  <a:lnTo>
                    <a:pt x="46" y="10"/>
                  </a:lnTo>
                  <a:lnTo>
                    <a:pt x="32" y="10"/>
                  </a:lnTo>
                  <a:lnTo>
                    <a:pt x="29" y="14"/>
                  </a:lnTo>
                  <a:lnTo>
                    <a:pt x="22" y="14"/>
                  </a:lnTo>
                  <a:lnTo>
                    <a:pt x="15" y="17"/>
                  </a:lnTo>
                  <a:lnTo>
                    <a:pt x="11" y="17"/>
                  </a:lnTo>
                  <a:lnTo>
                    <a:pt x="4" y="21"/>
                  </a:lnTo>
                  <a:lnTo>
                    <a:pt x="0" y="21"/>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3" name="Freeform 145"/>
            <p:cNvSpPr>
              <a:spLocks/>
            </p:cNvSpPr>
            <p:nvPr/>
          </p:nvSpPr>
          <p:spPr bwMode="auto">
            <a:xfrm>
              <a:off x="3285" y="2419"/>
              <a:ext cx="162" cy="63"/>
            </a:xfrm>
            <a:custGeom>
              <a:avLst/>
              <a:gdLst>
                <a:gd name="T0" fmla="*/ 14 w 162"/>
                <a:gd name="T1" fmla="*/ 53 h 63"/>
                <a:gd name="T2" fmla="*/ 18 w 162"/>
                <a:gd name="T3" fmla="*/ 56 h 63"/>
                <a:gd name="T4" fmla="*/ 25 w 162"/>
                <a:gd name="T5" fmla="*/ 53 h 63"/>
                <a:gd name="T6" fmla="*/ 32 w 162"/>
                <a:gd name="T7" fmla="*/ 49 h 63"/>
                <a:gd name="T8" fmla="*/ 42 w 162"/>
                <a:gd name="T9" fmla="*/ 46 h 63"/>
                <a:gd name="T10" fmla="*/ 53 w 162"/>
                <a:gd name="T11" fmla="*/ 42 h 63"/>
                <a:gd name="T12" fmla="*/ 60 w 162"/>
                <a:gd name="T13" fmla="*/ 42 h 63"/>
                <a:gd name="T14" fmla="*/ 71 w 162"/>
                <a:gd name="T15" fmla="*/ 39 h 63"/>
                <a:gd name="T16" fmla="*/ 81 w 162"/>
                <a:gd name="T17" fmla="*/ 35 h 63"/>
                <a:gd name="T18" fmla="*/ 88 w 162"/>
                <a:gd name="T19" fmla="*/ 32 h 63"/>
                <a:gd name="T20" fmla="*/ 99 w 162"/>
                <a:gd name="T21" fmla="*/ 28 h 63"/>
                <a:gd name="T22" fmla="*/ 106 w 162"/>
                <a:gd name="T23" fmla="*/ 25 h 63"/>
                <a:gd name="T24" fmla="*/ 116 w 162"/>
                <a:gd name="T25" fmla="*/ 21 h 63"/>
                <a:gd name="T26" fmla="*/ 127 w 162"/>
                <a:gd name="T27" fmla="*/ 17 h 63"/>
                <a:gd name="T28" fmla="*/ 134 w 162"/>
                <a:gd name="T29" fmla="*/ 17 h 63"/>
                <a:gd name="T30" fmla="*/ 145 w 162"/>
                <a:gd name="T31" fmla="*/ 14 h 63"/>
                <a:gd name="T32" fmla="*/ 155 w 162"/>
                <a:gd name="T33" fmla="*/ 10 h 63"/>
                <a:gd name="T34" fmla="*/ 162 w 162"/>
                <a:gd name="T35" fmla="*/ 7 h 63"/>
                <a:gd name="T36" fmla="*/ 162 w 162"/>
                <a:gd name="T37" fmla="*/ 0 h 63"/>
                <a:gd name="T38" fmla="*/ 152 w 162"/>
                <a:gd name="T39" fmla="*/ 3 h 63"/>
                <a:gd name="T40" fmla="*/ 145 w 162"/>
                <a:gd name="T41" fmla="*/ 7 h 63"/>
                <a:gd name="T42" fmla="*/ 134 w 162"/>
                <a:gd name="T43" fmla="*/ 10 h 63"/>
                <a:gd name="T44" fmla="*/ 124 w 162"/>
                <a:gd name="T45" fmla="*/ 10 h 63"/>
                <a:gd name="T46" fmla="*/ 113 w 162"/>
                <a:gd name="T47" fmla="*/ 14 h 63"/>
                <a:gd name="T48" fmla="*/ 106 w 162"/>
                <a:gd name="T49" fmla="*/ 17 h 63"/>
                <a:gd name="T50" fmla="*/ 95 w 162"/>
                <a:gd name="T51" fmla="*/ 21 h 63"/>
                <a:gd name="T52" fmla="*/ 85 w 162"/>
                <a:gd name="T53" fmla="*/ 25 h 63"/>
                <a:gd name="T54" fmla="*/ 78 w 162"/>
                <a:gd name="T55" fmla="*/ 28 h 63"/>
                <a:gd name="T56" fmla="*/ 67 w 162"/>
                <a:gd name="T57" fmla="*/ 32 h 63"/>
                <a:gd name="T58" fmla="*/ 60 w 162"/>
                <a:gd name="T59" fmla="*/ 35 h 63"/>
                <a:gd name="T60" fmla="*/ 49 w 162"/>
                <a:gd name="T61" fmla="*/ 39 h 63"/>
                <a:gd name="T62" fmla="*/ 39 w 162"/>
                <a:gd name="T63" fmla="*/ 42 h 63"/>
                <a:gd name="T64" fmla="*/ 32 w 162"/>
                <a:gd name="T65" fmla="*/ 42 h 63"/>
                <a:gd name="T66" fmla="*/ 25 w 162"/>
                <a:gd name="T67" fmla="*/ 46 h 63"/>
                <a:gd name="T68" fmla="*/ 14 w 162"/>
                <a:gd name="T69" fmla="*/ 49 h 63"/>
                <a:gd name="T70" fmla="*/ 18 w 162"/>
                <a:gd name="T71" fmla="*/ 56 h 63"/>
                <a:gd name="T72" fmla="*/ 14 w 162"/>
                <a:gd name="T73" fmla="*/ 53 h 63"/>
                <a:gd name="T74" fmla="*/ 0 w 162"/>
                <a:gd name="T75" fmla="*/ 63 h 63"/>
                <a:gd name="T76" fmla="*/ 18 w 162"/>
                <a:gd name="T77" fmla="*/ 56 h 63"/>
                <a:gd name="T78" fmla="*/ 14 w 162"/>
                <a:gd name="T79" fmla="*/ 53 h 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62" h="63">
                  <a:moveTo>
                    <a:pt x="14" y="53"/>
                  </a:moveTo>
                  <a:lnTo>
                    <a:pt x="18" y="56"/>
                  </a:lnTo>
                  <a:lnTo>
                    <a:pt x="25" y="53"/>
                  </a:lnTo>
                  <a:lnTo>
                    <a:pt x="32" y="49"/>
                  </a:lnTo>
                  <a:lnTo>
                    <a:pt x="42" y="46"/>
                  </a:lnTo>
                  <a:lnTo>
                    <a:pt x="53" y="42"/>
                  </a:lnTo>
                  <a:lnTo>
                    <a:pt x="60" y="42"/>
                  </a:lnTo>
                  <a:lnTo>
                    <a:pt x="71" y="39"/>
                  </a:lnTo>
                  <a:lnTo>
                    <a:pt x="81" y="35"/>
                  </a:lnTo>
                  <a:lnTo>
                    <a:pt x="88" y="32"/>
                  </a:lnTo>
                  <a:lnTo>
                    <a:pt x="99" y="28"/>
                  </a:lnTo>
                  <a:lnTo>
                    <a:pt x="106" y="25"/>
                  </a:lnTo>
                  <a:lnTo>
                    <a:pt x="116" y="21"/>
                  </a:lnTo>
                  <a:lnTo>
                    <a:pt x="127" y="17"/>
                  </a:lnTo>
                  <a:lnTo>
                    <a:pt x="134" y="17"/>
                  </a:lnTo>
                  <a:lnTo>
                    <a:pt x="145" y="14"/>
                  </a:lnTo>
                  <a:lnTo>
                    <a:pt x="155" y="10"/>
                  </a:lnTo>
                  <a:lnTo>
                    <a:pt x="162" y="7"/>
                  </a:lnTo>
                  <a:lnTo>
                    <a:pt x="162" y="0"/>
                  </a:lnTo>
                  <a:lnTo>
                    <a:pt x="152" y="3"/>
                  </a:lnTo>
                  <a:lnTo>
                    <a:pt x="145" y="7"/>
                  </a:lnTo>
                  <a:lnTo>
                    <a:pt x="134" y="10"/>
                  </a:lnTo>
                  <a:lnTo>
                    <a:pt x="124" y="10"/>
                  </a:lnTo>
                  <a:lnTo>
                    <a:pt x="113" y="14"/>
                  </a:lnTo>
                  <a:lnTo>
                    <a:pt x="106" y="17"/>
                  </a:lnTo>
                  <a:lnTo>
                    <a:pt x="95" y="21"/>
                  </a:lnTo>
                  <a:lnTo>
                    <a:pt x="85" y="25"/>
                  </a:lnTo>
                  <a:lnTo>
                    <a:pt x="78" y="28"/>
                  </a:lnTo>
                  <a:lnTo>
                    <a:pt x="67" y="32"/>
                  </a:lnTo>
                  <a:lnTo>
                    <a:pt x="60" y="35"/>
                  </a:lnTo>
                  <a:lnTo>
                    <a:pt x="49" y="39"/>
                  </a:lnTo>
                  <a:lnTo>
                    <a:pt x="39" y="42"/>
                  </a:lnTo>
                  <a:lnTo>
                    <a:pt x="32" y="42"/>
                  </a:lnTo>
                  <a:lnTo>
                    <a:pt x="25" y="46"/>
                  </a:lnTo>
                  <a:lnTo>
                    <a:pt x="14" y="49"/>
                  </a:lnTo>
                  <a:lnTo>
                    <a:pt x="18" y="56"/>
                  </a:lnTo>
                  <a:lnTo>
                    <a:pt x="14" y="53"/>
                  </a:lnTo>
                  <a:lnTo>
                    <a:pt x="0" y="63"/>
                  </a:lnTo>
                  <a:lnTo>
                    <a:pt x="18" y="56"/>
                  </a:lnTo>
                  <a:lnTo>
                    <a:pt x="1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4" name="Freeform 146"/>
            <p:cNvSpPr>
              <a:spLocks/>
            </p:cNvSpPr>
            <p:nvPr/>
          </p:nvSpPr>
          <p:spPr bwMode="auto">
            <a:xfrm>
              <a:off x="3299" y="2256"/>
              <a:ext cx="304" cy="219"/>
            </a:xfrm>
            <a:custGeom>
              <a:avLst/>
              <a:gdLst>
                <a:gd name="T0" fmla="*/ 300 w 304"/>
                <a:gd name="T1" fmla="*/ 0 h 219"/>
                <a:gd name="T2" fmla="*/ 283 w 304"/>
                <a:gd name="T3" fmla="*/ 11 h 219"/>
                <a:gd name="T4" fmla="*/ 261 w 304"/>
                <a:gd name="T5" fmla="*/ 25 h 219"/>
                <a:gd name="T6" fmla="*/ 244 w 304"/>
                <a:gd name="T7" fmla="*/ 36 h 219"/>
                <a:gd name="T8" fmla="*/ 223 w 304"/>
                <a:gd name="T9" fmla="*/ 50 h 219"/>
                <a:gd name="T10" fmla="*/ 201 w 304"/>
                <a:gd name="T11" fmla="*/ 60 h 219"/>
                <a:gd name="T12" fmla="*/ 184 w 304"/>
                <a:gd name="T13" fmla="*/ 71 h 219"/>
                <a:gd name="T14" fmla="*/ 163 w 304"/>
                <a:gd name="T15" fmla="*/ 85 h 219"/>
                <a:gd name="T16" fmla="*/ 145 w 304"/>
                <a:gd name="T17" fmla="*/ 99 h 219"/>
                <a:gd name="T18" fmla="*/ 127 w 304"/>
                <a:gd name="T19" fmla="*/ 110 h 219"/>
                <a:gd name="T20" fmla="*/ 106 w 304"/>
                <a:gd name="T21" fmla="*/ 124 h 219"/>
                <a:gd name="T22" fmla="*/ 88 w 304"/>
                <a:gd name="T23" fmla="*/ 138 h 219"/>
                <a:gd name="T24" fmla="*/ 71 w 304"/>
                <a:gd name="T25" fmla="*/ 152 h 219"/>
                <a:gd name="T26" fmla="*/ 53 w 304"/>
                <a:gd name="T27" fmla="*/ 166 h 219"/>
                <a:gd name="T28" fmla="*/ 32 w 304"/>
                <a:gd name="T29" fmla="*/ 180 h 219"/>
                <a:gd name="T30" fmla="*/ 14 w 304"/>
                <a:gd name="T31" fmla="*/ 198 h 219"/>
                <a:gd name="T32" fmla="*/ 0 w 304"/>
                <a:gd name="T33" fmla="*/ 216 h 219"/>
                <a:gd name="T34" fmla="*/ 4 w 304"/>
                <a:gd name="T35" fmla="*/ 219 h 219"/>
                <a:gd name="T36" fmla="*/ 21 w 304"/>
                <a:gd name="T37" fmla="*/ 202 h 219"/>
                <a:gd name="T38" fmla="*/ 39 w 304"/>
                <a:gd name="T39" fmla="*/ 188 h 219"/>
                <a:gd name="T40" fmla="*/ 57 w 304"/>
                <a:gd name="T41" fmla="*/ 170 h 219"/>
                <a:gd name="T42" fmla="*/ 74 w 304"/>
                <a:gd name="T43" fmla="*/ 156 h 219"/>
                <a:gd name="T44" fmla="*/ 92 w 304"/>
                <a:gd name="T45" fmla="*/ 142 h 219"/>
                <a:gd name="T46" fmla="*/ 110 w 304"/>
                <a:gd name="T47" fmla="*/ 128 h 219"/>
                <a:gd name="T48" fmla="*/ 131 w 304"/>
                <a:gd name="T49" fmla="*/ 117 h 219"/>
                <a:gd name="T50" fmla="*/ 148 w 304"/>
                <a:gd name="T51" fmla="*/ 103 h 219"/>
                <a:gd name="T52" fmla="*/ 166 w 304"/>
                <a:gd name="T53" fmla="*/ 89 h 219"/>
                <a:gd name="T54" fmla="*/ 187 w 304"/>
                <a:gd name="T55" fmla="*/ 78 h 219"/>
                <a:gd name="T56" fmla="*/ 208 w 304"/>
                <a:gd name="T57" fmla="*/ 67 h 219"/>
                <a:gd name="T58" fmla="*/ 226 w 304"/>
                <a:gd name="T59" fmla="*/ 53 h 219"/>
                <a:gd name="T60" fmla="*/ 247 w 304"/>
                <a:gd name="T61" fmla="*/ 43 h 219"/>
                <a:gd name="T62" fmla="*/ 265 w 304"/>
                <a:gd name="T63" fmla="*/ 32 h 219"/>
                <a:gd name="T64" fmla="*/ 286 w 304"/>
                <a:gd name="T65" fmla="*/ 18 h 219"/>
                <a:gd name="T66" fmla="*/ 304 w 304"/>
                <a:gd name="T67" fmla="*/ 7 h 219"/>
                <a:gd name="T68" fmla="*/ 300 w 304"/>
                <a:gd name="T69" fmla="*/ 0 h 21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04" h="219">
                  <a:moveTo>
                    <a:pt x="300" y="0"/>
                  </a:moveTo>
                  <a:lnTo>
                    <a:pt x="283" y="11"/>
                  </a:lnTo>
                  <a:lnTo>
                    <a:pt x="261" y="25"/>
                  </a:lnTo>
                  <a:lnTo>
                    <a:pt x="244" y="36"/>
                  </a:lnTo>
                  <a:lnTo>
                    <a:pt x="223" y="50"/>
                  </a:lnTo>
                  <a:lnTo>
                    <a:pt x="201" y="60"/>
                  </a:lnTo>
                  <a:lnTo>
                    <a:pt x="184" y="71"/>
                  </a:lnTo>
                  <a:lnTo>
                    <a:pt x="163" y="85"/>
                  </a:lnTo>
                  <a:lnTo>
                    <a:pt x="145" y="99"/>
                  </a:lnTo>
                  <a:lnTo>
                    <a:pt x="127" y="110"/>
                  </a:lnTo>
                  <a:lnTo>
                    <a:pt x="106" y="124"/>
                  </a:lnTo>
                  <a:lnTo>
                    <a:pt x="88" y="138"/>
                  </a:lnTo>
                  <a:lnTo>
                    <a:pt x="71" y="152"/>
                  </a:lnTo>
                  <a:lnTo>
                    <a:pt x="53" y="166"/>
                  </a:lnTo>
                  <a:lnTo>
                    <a:pt x="32" y="180"/>
                  </a:lnTo>
                  <a:lnTo>
                    <a:pt x="14" y="198"/>
                  </a:lnTo>
                  <a:lnTo>
                    <a:pt x="0" y="216"/>
                  </a:lnTo>
                  <a:lnTo>
                    <a:pt x="4" y="219"/>
                  </a:lnTo>
                  <a:lnTo>
                    <a:pt x="21" y="202"/>
                  </a:lnTo>
                  <a:lnTo>
                    <a:pt x="39" y="188"/>
                  </a:lnTo>
                  <a:lnTo>
                    <a:pt x="57" y="170"/>
                  </a:lnTo>
                  <a:lnTo>
                    <a:pt x="74" y="156"/>
                  </a:lnTo>
                  <a:lnTo>
                    <a:pt x="92" y="142"/>
                  </a:lnTo>
                  <a:lnTo>
                    <a:pt x="110" y="128"/>
                  </a:lnTo>
                  <a:lnTo>
                    <a:pt x="131" y="117"/>
                  </a:lnTo>
                  <a:lnTo>
                    <a:pt x="148" y="103"/>
                  </a:lnTo>
                  <a:lnTo>
                    <a:pt x="166" y="89"/>
                  </a:lnTo>
                  <a:lnTo>
                    <a:pt x="187" y="78"/>
                  </a:lnTo>
                  <a:lnTo>
                    <a:pt x="208" y="67"/>
                  </a:lnTo>
                  <a:lnTo>
                    <a:pt x="226" y="53"/>
                  </a:lnTo>
                  <a:lnTo>
                    <a:pt x="247" y="43"/>
                  </a:lnTo>
                  <a:lnTo>
                    <a:pt x="265" y="32"/>
                  </a:lnTo>
                  <a:lnTo>
                    <a:pt x="286" y="18"/>
                  </a:lnTo>
                  <a:lnTo>
                    <a:pt x="304" y="7"/>
                  </a:lnTo>
                  <a:lnTo>
                    <a:pt x="3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5" name="Freeform 147"/>
            <p:cNvSpPr>
              <a:spLocks/>
            </p:cNvSpPr>
            <p:nvPr/>
          </p:nvSpPr>
          <p:spPr bwMode="auto">
            <a:xfrm>
              <a:off x="3599" y="2186"/>
              <a:ext cx="364" cy="77"/>
            </a:xfrm>
            <a:custGeom>
              <a:avLst/>
              <a:gdLst>
                <a:gd name="T0" fmla="*/ 340 w 364"/>
                <a:gd name="T1" fmla="*/ 10 h 77"/>
                <a:gd name="T2" fmla="*/ 336 w 364"/>
                <a:gd name="T3" fmla="*/ 3 h 77"/>
                <a:gd name="T4" fmla="*/ 315 w 364"/>
                <a:gd name="T5" fmla="*/ 7 h 77"/>
                <a:gd name="T6" fmla="*/ 294 w 364"/>
                <a:gd name="T7" fmla="*/ 10 h 77"/>
                <a:gd name="T8" fmla="*/ 272 w 364"/>
                <a:gd name="T9" fmla="*/ 14 h 77"/>
                <a:gd name="T10" fmla="*/ 251 w 364"/>
                <a:gd name="T11" fmla="*/ 17 h 77"/>
                <a:gd name="T12" fmla="*/ 230 w 364"/>
                <a:gd name="T13" fmla="*/ 21 h 77"/>
                <a:gd name="T14" fmla="*/ 209 w 364"/>
                <a:gd name="T15" fmla="*/ 24 h 77"/>
                <a:gd name="T16" fmla="*/ 188 w 364"/>
                <a:gd name="T17" fmla="*/ 28 h 77"/>
                <a:gd name="T18" fmla="*/ 166 w 364"/>
                <a:gd name="T19" fmla="*/ 32 h 77"/>
                <a:gd name="T20" fmla="*/ 145 w 364"/>
                <a:gd name="T21" fmla="*/ 35 h 77"/>
                <a:gd name="T22" fmla="*/ 124 w 364"/>
                <a:gd name="T23" fmla="*/ 39 h 77"/>
                <a:gd name="T24" fmla="*/ 103 w 364"/>
                <a:gd name="T25" fmla="*/ 42 h 77"/>
                <a:gd name="T26" fmla="*/ 82 w 364"/>
                <a:gd name="T27" fmla="*/ 49 h 77"/>
                <a:gd name="T28" fmla="*/ 64 w 364"/>
                <a:gd name="T29" fmla="*/ 53 h 77"/>
                <a:gd name="T30" fmla="*/ 43 w 364"/>
                <a:gd name="T31" fmla="*/ 60 h 77"/>
                <a:gd name="T32" fmla="*/ 22 w 364"/>
                <a:gd name="T33" fmla="*/ 63 h 77"/>
                <a:gd name="T34" fmla="*/ 0 w 364"/>
                <a:gd name="T35" fmla="*/ 70 h 77"/>
                <a:gd name="T36" fmla="*/ 4 w 364"/>
                <a:gd name="T37" fmla="*/ 77 h 77"/>
                <a:gd name="T38" fmla="*/ 22 w 364"/>
                <a:gd name="T39" fmla="*/ 70 h 77"/>
                <a:gd name="T40" fmla="*/ 43 w 364"/>
                <a:gd name="T41" fmla="*/ 67 h 77"/>
                <a:gd name="T42" fmla="*/ 64 w 364"/>
                <a:gd name="T43" fmla="*/ 60 h 77"/>
                <a:gd name="T44" fmla="*/ 85 w 364"/>
                <a:gd name="T45" fmla="*/ 56 h 77"/>
                <a:gd name="T46" fmla="*/ 106 w 364"/>
                <a:gd name="T47" fmla="*/ 49 h 77"/>
                <a:gd name="T48" fmla="*/ 128 w 364"/>
                <a:gd name="T49" fmla="*/ 46 h 77"/>
                <a:gd name="T50" fmla="*/ 145 w 364"/>
                <a:gd name="T51" fmla="*/ 42 h 77"/>
                <a:gd name="T52" fmla="*/ 166 w 364"/>
                <a:gd name="T53" fmla="*/ 39 h 77"/>
                <a:gd name="T54" fmla="*/ 188 w 364"/>
                <a:gd name="T55" fmla="*/ 35 h 77"/>
                <a:gd name="T56" fmla="*/ 209 w 364"/>
                <a:gd name="T57" fmla="*/ 32 h 77"/>
                <a:gd name="T58" fmla="*/ 230 w 364"/>
                <a:gd name="T59" fmla="*/ 28 h 77"/>
                <a:gd name="T60" fmla="*/ 251 w 364"/>
                <a:gd name="T61" fmla="*/ 24 h 77"/>
                <a:gd name="T62" fmla="*/ 276 w 364"/>
                <a:gd name="T63" fmla="*/ 21 h 77"/>
                <a:gd name="T64" fmla="*/ 297 w 364"/>
                <a:gd name="T65" fmla="*/ 17 h 77"/>
                <a:gd name="T66" fmla="*/ 315 w 364"/>
                <a:gd name="T67" fmla="*/ 14 h 77"/>
                <a:gd name="T68" fmla="*/ 340 w 364"/>
                <a:gd name="T69" fmla="*/ 10 h 77"/>
                <a:gd name="T70" fmla="*/ 336 w 364"/>
                <a:gd name="T71" fmla="*/ 3 h 77"/>
                <a:gd name="T72" fmla="*/ 340 w 364"/>
                <a:gd name="T73" fmla="*/ 10 h 77"/>
                <a:gd name="T74" fmla="*/ 364 w 364"/>
                <a:gd name="T75" fmla="*/ 0 h 77"/>
                <a:gd name="T76" fmla="*/ 336 w 364"/>
                <a:gd name="T77" fmla="*/ 3 h 77"/>
                <a:gd name="T78" fmla="*/ 340 w 364"/>
                <a:gd name="T79" fmla="*/ 10 h 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64" h="77">
                  <a:moveTo>
                    <a:pt x="340" y="10"/>
                  </a:moveTo>
                  <a:lnTo>
                    <a:pt x="336" y="3"/>
                  </a:lnTo>
                  <a:lnTo>
                    <a:pt x="315" y="7"/>
                  </a:lnTo>
                  <a:lnTo>
                    <a:pt x="294" y="10"/>
                  </a:lnTo>
                  <a:lnTo>
                    <a:pt x="272" y="14"/>
                  </a:lnTo>
                  <a:lnTo>
                    <a:pt x="251" y="17"/>
                  </a:lnTo>
                  <a:lnTo>
                    <a:pt x="230" y="21"/>
                  </a:lnTo>
                  <a:lnTo>
                    <a:pt x="209" y="24"/>
                  </a:lnTo>
                  <a:lnTo>
                    <a:pt x="188" y="28"/>
                  </a:lnTo>
                  <a:lnTo>
                    <a:pt x="166" y="32"/>
                  </a:lnTo>
                  <a:lnTo>
                    <a:pt x="145" y="35"/>
                  </a:lnTo>
                  <a:lnTo>
                    <a:pt x="124" y="39"/>
                  </a:lnTo>
                  <a:lnTo>
                    <a:pt x="103" y="42"/>
                  </a:lnTo>
                  <a:lnTo>
                    <a:pt x="82" y="49"/>
                  </a:lnTo>
                  <a:lnTo>
                    <a:pt x="64" y="53"/>
                  </a:lnTo>
                  <a:lnTo>
                    <a:pt x="43" y="60"/>
                  </a:lnTo>
                  <a:lnTo>
                    <a:pt x="22" y="63"/>
                  </a:lnTo>
                  <a:lnTo>
                    <a:pt x="0" y="70"/>
                  </a:lnTo>
                  <a:lnTo>
                    <a:pt x="4" y="77"/>
                  </a:lnTo>
                  <a:lnTo>
                    <a:pt x="22" y="70"/>
                  </a:lnTo>
                  <a:lnTo>
                    <a:pt x="43" y="67"/>
                  </a:lnTo>
                  <a:lnTo>
                    <a:pt x="64" y="60"/>
                  </a:lnTo>
                  <a:lnTo>
                    <a:pt x="85" y="56"/>
                  </a:lnTo>
                  <a:lnTo>
                    <a:pt x="106" y="49"/>
                  </a:lnTo>
                  <a:lnTo>
                    <a:pt x="128" y="46"/>
                  </a:lnTo>
                  <a:lnTo>
                    <a:pt x="145" y="42"/>
                  </a:lnTo>
                  <a:lnTo>
                    <a:pt x="166" y="39"/>
                  </a:lnTo>
                  <a:lnTo>
                    <a:pt x="188" y="35"/>
                  </a:lnTo>
                  <a:lnTo>
                    <a:pt x="209" y="32"/>
                  </a:lnTo>
                  <a:lnTo>
                    <a:pt x="230" y="28"/>
                  </a:lnTo>
                  <a:lnTo>
                    <a:pt x="251" y="24"/>
                  </a:lnTo>
                  <a:lnTo>
                    <a:pt x="276" y="21"/>
                  </a:lnTo>
                  <a:lnTo>
                    <a:pt x="297" y="17"/>
                  </a:lnTo>
                  <a:lnTo>
                    <a:pt x="315" y="14"/>
                  </a:lnTo>
                  <a:lnTo>
                    <a:pt x="340" y="10"/>
                  </a:lnTo>
                  <a:lnTo>
                    <a:pt x="336" y="3"/>
                  </a:lnTo>
                  <a:lnTo>
                    <a:pt x="340" y="10"/>
                  </a:lnTo>
                  <a:lnTo>
                    <a:pt x="364" y="0"/>
                  </a:lnTo>
                  <a:lnTo>
                    <a:pt x="336" y="3"/>
                  </a:lnTo>
                  <a:lnTo>
                    <a:pt x="34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6" name="Freeform 148"/>
            <p:cNvSpPr>
              <a:spLocks/>
            </p:cNvSpPr>
            <p:nvPr/>
          </p:nvSpPr>
          <p:spPr bwMode="auto">
            <a:xfrm>
              <a:off x="3656" y="2189"/>
              <a:ext cx="283" cy="163"/>
            </a:xfrm>
            <a:custGeom>
              <a:avLst/>
              <a:gdLst>
                <a:gd name="T0" fmla="*/ 3 w 283"/>
                <a:gd name="T1" fmla="*/ 163 h 163"/>
                <a:gd name="T2" fmla="*/ 7 w 283"/>
                <a:gd name="T3" fmla="*/ 163 h 163"/>
                <a:gd name="T4" fmla="*/ 21 w 283"/>
                <a:gd name="T5" fmla="*/ 149 h 163"/>
                <a:gd name="T6" fmla="*/ 39 w 283"/>
                <a:gd name="T7" fmla="*/ 138 h 163"/>
                <a:gd name="T8" fmla="*/ 53 w 283"/>
                <a:gd name="T9" fmla="*/ 127 h 163"/>
                <a:gd name="T10" fmla="*/ 71 w 283"/>
                <a:gd name="T11" fmla="*/ 117 h 163"/>
                <a:gd name="T12" fmla="*/ 88 w 283"/>
                <a:gd name="T13" fmla="*/ 106 h 163"/>
                <a:gd name="T14" fmla="*/ 106 w 283"/>
                <a:gd name="T15" fmla="*/ 96 h 163"/>
                <a:gd name="T16" fmla="*/ 124 w 283"/>
                <a:gd name="T17" fmla="*/ 85 h 163"/>
                <a:gd name="T18" fmla="*/ 141 w 283"/>
                <a:gd name="T19" fmla="*/ 78 h 163"/>
                <a:gd name="T20" fmla="*/ 159 w 283"/>
                <a:gd name="T21" fmla="*/ 67 h 163"/>
                <a:gd name="T22" fmla="*/ 177 w 283"/>
                <a:gd name="T23" fmla="*/ 60 h 163"/>
                <a:gd name="T24" fmla="*/ 194 w 283"/>
                <a:gd name="T25" fmla="*/ 50 h 163"/>
                <a:gd name="T26" fmla="*/ 212 w 283"/>
                <a:gd name="T27" fmla="*/ 43 h 163"/>
                <a:gd name="T28" fmla="*/ 230 w 283"/>
                <a:gd name="T29" fmla="*/ 32 h 163"/>
                <a:gd name="T30" fmla="*/ 247 w 283"/>
                <a:gd name="T31" fmla="*/ 25 h 163"/>
                <a:gd name="T32" fmla="*/ 265 w 283"/>
                <a:gd name="T33" fmla="*/ 18 h 163"/>
                <a:gd name="T34" fmla="*/ 283 w 283"/>
                <a:gd name="T35" fmla="*/ 7 h 163"/>
                <a:gd name="T36" fmla="*/ 279 w 283"/>
                <a:gd name="T37" fmla="*/ 0 h 163"/>
                <a:gd name="T38" fmla="*/ 261 w 283"/>
                <a:gd name="T39" fmla="*/ 11 h 163"/>
                <a:gd name="T40" fmla="*/ 244 w 283"/>
                <a:gd name="T41" fmla="*/ 18 h 163"/>
                <a:gd name="T42" fmla="*/ 226 w 283"/>
                <a:gd name="T43" fmla="*/ 25 h 163"/>
                <a:gd name="T44" fmla="*/ 208 w 283"/>
                <a:gd name="T45" fmla="*/ 36 h 163"/>
                <a:gd name="T46" fmla="*/ 191 w 283"/>
                <a:gd name="T47" fmla="*/ 43 h 163"/>
                <a:gd name="T48" fmla="*/ 173 w 283"/>
                <a:gd name="T49" fmla="*/ 53 h 163"/>
                <a:gd name="T50" fmla="*/ 155 w 283"/>
                <a:gd name="T51" fmla="*/ 60 h 163"/>
                <a:gd name="T52" fmla="*/ 138 w 283"/>
                <a:gd name="T53" fmla="*/ 71 h 163"/>
                <a:gd name="T54" fmla="*/ 120 w 283"/>
                <a:gd name="T55" fmla="*/ 78 h 163"/>
                <a:gd name="T56" fmla="*/ 102 w 283"/>
                <a:gd name="T57" fmla="*/ 89 h 163"/>
                <a:gd name="T58" fmla="*/ 85 w 283"/>
                <a:gd name="T59" fmla="*/ 99 h 163"/>
                <a:gd name="T60" fmla="*/ 67 w 283"/>
                <a:gd name="T61" fmla="*/ 110 h 163"/>
                <a:gd name="T62" fmla="*/ 49 w 283"/>
                <a:gd name="T63" fmla="*/ 120 h 163"/>
                <a:gd name="T64" fmla="*/ 35 w 283"/>
                <a:gd name="T65" fmla="*/ 134 h 163"/>
                <a:gd name="T66" fmla="*/ 18 w 283"/>
                <a:gd name="T67" fmla="*/ 145 h 163"/>
                <a:gd name="T68" fmla="*/ 0 w 283"/>
                <a:gd name="T69" fmla="*/ 156 h 163"/>
                <a:gd name="T70" fmla="*/ 3 w 283"/>
                <a:gd name="T71" fmla="*/ 163 h 16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83" h="163">
                  <a:moveTo>
                    <a:pt x="3" y="163"/>
                  </a:moveTo>
                  <a:lnTo>
                    <a:pt x="7" y="163"/>
                  </a:lnTo>
                  <a:lnTo>
                    <a:pt x="21" y="149"/>
                  </a:lnTo>
                  <a:lnTo>
                    <a:pt x="39" y="138"/>
                  </a:lnTo>
                  <a:lnTo>
                    <a:pt x="53" y="127"/>
                  </a:lnTo>
                  <a:lnTo>
                    <a:pt x="71" y="117"/>
                  </a:lnTo>
                  <a:lnTo>
                    <a:pt x="88" y="106"/>
                  </a:lnTo>
                  <a:lnTo>
                    <a:pt x="106" y="96"/>
                  </a:lnTo>
                  <a:lnTo>
                    <a:pt x="124" y="85"/>
                  </a:lnTo>
                  <a:lnTo>
                    <a:pt x="141" y="78"/>
                  </a:lnTo>
                  <a:lnTo>
                    <a:pt x="159" y="67"/>
                  </a:lnTo>
                  <a:lnTo>
                    <a:pt x="177" y="60"/>
                  </a:lnTo>
                  <a:lnTo>
                    <a:pt x="194" y="50"/>
                  </a:lnTo>
                  <a:lnTo>
                    <a:pt x="212" y="43"/>
                  </a:lnTo>
                  <a:lnTo>
                    <a:pt x="230" y="32"/>
                  </a:lnTo>
                  <a:lnTo>
                    <a:pt x="247" y="25"/>
                  </a:lnTo>
                  <a:lnTo>
                    <a:pt x="265" y="18"/>
                  </a:lnTo>
                  <a:lnTo>
                    <a:pt x="283" y="7"/>
                  </a:lnTo>
                  <a:lnTo>
                    <a:pt x="279" y="0"/>
                  </a:lnTo>
                  <a:lnTo>
                    <a:pt x="261" y="11"/>
                  </a:lnTo>
                  <a:lnTo>
                    <a:pt x="244" y="18"/>
                  </a:lnTo>
                  <a:lnTo>
                    <a:pt x="226" y="25"/>
                  </a:lnTo>
                  <a:lnTo>
                    <a:pt x="208" y="36"/>
                  </a:lnTo>
                  <a:lnTo>
                    <a:pt x="191" y="43"/>
                  </a:lnTo>
                  <a:lnTo>
                    <a:pt x="173" y="53"/>
                  </a:lnTo>
                  <a:lnTo>
                    <a:pt x="155" y="60"/>
                  </a:lnTo>
                  <a:lnTo>
                    <a:pt x="138" y="71"/>
                  </a:lnTo>
                  <a:lnTo>
                    <a:pt x="120" y="78"/>
                  </a:lnTo>
                  <a:lnTo>
                    <a:pt x="102" y="89"/>
                  </a:lnTo>
                  <a:lnTo>
                    <a:pt x="85" y="99"/>
                  </a:lnTo>
                  <a:lnTo>
                    <a:pt x="67" y="110"/>
                  </a:lnTo>
                  <a:lnTo>
                    <a:pt x="49" y="120"/>
                  </a:lnTo>
                  <a:lnTo>
                    <a:pt x="35" y="134"/>
                  </a:lnTo>
                  <a:lnTo>
                    <a:pt x="18" y="145"/>
                  </a:lnTo>
                  <a:lnTo>
                    <a:pt x="0" y="156"/>
                  </a:lnTo>
                  <a:lnTo>
                    <a:pt x="3" y="1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7" name="Freeform 149"/>
            <p:cNvSpPr>
              <a:spLocks/>
            </p:cNvSpPr>
            <p:nvPr/>
          </p:nvSpPr>
          <p:spPr bwMode="auto">
            <a:xfrm>
              <a:off x="3596" y="2345"/>
              <a:ext cx="63" cy="46"/>
            </a:xfrm>
            <a:custGeom>
              <a:avLst/>
              <a:gdLst>
                <a:gd name="T0" fmla="*/ 7 w 63"/>
                <a:gd name="T1" fmla="*/ 46 h 46"/>
                <a:gd name="T2" fmla="*/ 14 w 63"/>
                <a:gd name="T3" fmla="*/ 39 h 46"/>
                <a:gd name="T4" fmla="*/ 21 w 63"/>
                <a:gd name="T5" fmla="*/ 35 h 46"/>
                <a:gd name="T6" fmla="*/ 28 w 63"/>
                <a:gd name="T7" fmla="*/ 28 h 46"/>
                <a:gd name="T8" fmla="*/ 35 w 63"/>
                <a:gd name="T9" fmla="*/ 24 h 46"/>
                <a:gd name="T10" fmla="*/ 42 w 63"/>
                <a:gd name="T11" fmla="*/ 21 h 46"/>
                <a:gd name="T12" fmla="*/ 49 w 63"/>
                <a:gd name="T13" fmla="*/ 17 h 46"/>
                <a:gd name="T14" fmla="*/ 56 w 63"/>
                <a:gd name="T15" fmla="*/ 10 h 46"/>
                <a:gd name="T16" fmla="*/ 63 w 63"/>
                <a:gd name="T17" fmla="*/ 7 h 46"/>
                <a:gd name="T18" fmla="*/ 60 w 63"/>
                <a:gd name="T19" fmla="*/ 0 h 46"/>
                <a:gd name="T20" fmla="*/ 53 w 63"/>
                <a:gd name="T21" fmla="*/ 7 h 46"/>
                <a:gd name="T22" fmla="*/ 46 w 63"/>
                <a:gd name="T23" fmla="*/ 10 h 46"/>
                <a:gd name="T24" fmla="*/ 39 w 63"/>
                <a:gd name="T25" fmla="*/ 14 h 46"/>
                <a:gd name="T26" fmla="*/ 32 w 63"/>
                <a:gd name="T27" fmla="*/ 17 h 46"/>
                <a:gd name="T28" fmla="*/ 25 w 63"/>
                <a:gd name="T29" fmla="*/ 24 h 46"/>
                <a:gd name="T30" fmla="*/ 17 w 63"/>
                <a:gd name="T31" fmla="*/ 28 h 46"/>
                <a:gd name="T32" fmla="*/ 7 w 63"/>
                <a:gd name="T33" fmla="*/ 35 h 46"/>
                <a:gd name="T34" fmla="*/ 0 w 63"/>
                <a:gd name="T35" fmla="*/ 42 h 46"/>
                <a:gd name="T36" fmla="*/ 3 w 63"/>
                <a:gd name="T37" fmla="*/ 39 h 46"/>
                <a:gd name="T38" fmla="*/ 0 w 63"/>
                <a:gd name="T39" fmla="*/ 42 h 46"/>
                <a:gd name="T40" fmla="*/ 7 w 63"/>
                <a:gd name="T41" fmla="*/ 46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3" h="46">
                  <a:moveTo>
                    <a:pt x="7" y="46"/>
                  </a:moveTo>
                  <a:lnTo>
                    <a:pt x="14" y="39"/>
                  </a:lnTo>
                  <a:lnTo>
                    <a:pt x="21" y="35"/>
                  </a:lnTo>
                  <a:lnTo>
                    <a:pt x="28" y="28"/>
                  </a:lnTo>
                  <a:lnTo>
                    <a:pt x="35" y="24"/>
                  </a:lnTo>
                  <a:lnTo>
                    <a:pt x="42" y="21"/>
                  </a:lnTo>
                  <a:lnTo>
                    <a:pt x="49" y="17"/>
                  </a:lnTo>
                  <a:lnTo>
                    <a:pt x="56" y="10"/>
                  </a:lnTo>
                  <a:lnTo>
                    <a:pt x="63" y="7"/>
                  </a:lnTo>
                  <a:lnTo>
                    <a:pt x="60" y="0"/>
                  </a:lnTo>
                  <a:lnTo>
                    <a:pt x="53" y="7"/>
                  </a:lnTo>
                  <a:lnTo>
                    <a:pt x="46" y="10"/>
                  </a:lnTo>
                  <a:lnTo>
                    <a:pt x="39" y="14"/>
                  </a:lnTo>
                  <a:lnTo>
                    <a:pt x="32" y="17"/>
                  </a:lnTo>
                  <a:lnTo>
                    <a:pt x="25" y="24"/>
                  </a:lnTo>
                  <a:lnTo>
                    <a:pt x="17" y="28"/>
                  </a:lnTo>
                  <a:lnTo>
                    <a:pt x="7" y="35"/>
                  </a:lnTo>
                  <a:lnTo>
                    <a:pt x="0" y="42"/>
                  </a:lnTo>
                  <a:lnTo>
                    <a:pt x="3" y="39"/>
                  </a:lnTo>
                  <a:lnTo>
                    <a:pt x="0" y="42"/>
                  </a:lnTo>
                  <a:lnTo>
                    <a:pt x="7"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8" name="Freeform 150"/>
            <p:cNvSpPr>
              <a:spLocks/>
            </p:cNvSpPr>
            <p:nvPr/>
          </p:nvSpPr>
          <p:spPr bwMode="auto">
            <a:xfrm>
              <a:off x="3596" y="2387"/>
              <a:ext cx="10" cy="18"/>
            </a:xfrm>
            <a:custGeom>
              <a:avLst/>
              <a:gdLst>
                <a:gd name="T0" fmla="*/ 7 w 10"/>
                <a:gd name="T1" fmla="*/ 11 h 18"/>
                <a:gd name="T2" fmla="*/ 10 w 10"/>
                <a:gd name="T3" fmla="*/ 11 h 18"/>
                <a:gd name="T4" fmla="*/ 7 w 10"/>
                <a:gd name="T5" fmla="*/ 7 h 18"/>
                <a:gd name="T6" fmla="*/ 7 w 10"/>
                <a:gd name="T7" fmla="*/ 4 h 18"/>
                <a:gd name="T8" fmla="*/ 0 w 10"/>
                <a:gd name="T9" fmla="*/ 0 h 18"/>
                <a:gd name="T10" fmla="*/ 0 w 10"/>
                <a:gd name="T11" fmla="*/ 4 h 18"/>
                <a:gd name="T12" fmla="*/ 3 w 10"/>
                <a:gd name="T13" fmla="*/ 11 h 18"/>
                <a:gd name="T14" fmla="*/ 3 w 10"/>
                <a:gd name="T15" fmla="*/ 14 h 18"/>
                <a:gd name="T16" fmla="*/ 7 w 10"/>
                <a:gd name="T17" fmla="*/ 18 h 18"/>
                <a:gd name="T18" fmla="*/ 10 w 10"/>
                <a:gd name="T19" fmla="*/ 18 h 18"/>
                <a:gd name="T20" fmla="*/ 7 w 10"/>
                <a:gd name="T21" fmla="*/ 18 h 18"/>
                <a:gd name="T22" fmla="*/ 10 w 10"/>
                <a:gd name="T23" fmla="*/ 18 h 18"/>
                <a:gd name="T24" fmla="*/ 7 w 10"/>
                <a:gd name="T25" fmla="*/ 11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8">
                  <a:moveTo>
                    <a:pt x="7" y="11"/>
                  </a:moveTo>
                  <a:lnTo>
                    <a:pt x="10" y="11"/>
                  </a:lnTo>
                  <a:lnTo>
                    <a:pt x="7" y="7"/>
                  </a:lnTo>
                  <a:lnTo>
                    <a:pt x="7" y="4"/>
                  </a:lnTo>
                  <a:lnTo>
                    <a:pt x="0" y="0"/>
                  </a:lnTo>
                  <a:lnTo>
                    <a:pt x="0" y="4"/>
                  </a:lnTo>
                  <a:lnTo>
                    <a:pt x="3" y="11"/>
                  </a:lnTo>
                  <a:lnTo>
                    <a:pt x="3" y="14"/>
                  </a:lnTo>
                  <a:lnTo>
                    <a:pt x="7" y="18"/>
                  </a:lnTo>
                  <a:lnTo>
                    <a:pt x="10" y="18"/>
                  </a:lnTo>
                  <a:lnTo>
                    <a:pt x="7" y="18"/>
                  </a:lnTo>
                  <a:lnTo>
                    <a:pt x="10" y="18"/>
                  </a:lnTo>
                  <a:lnTo>
                    <a:pt x="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9" name="Freeform 151"/>
            <p:cNvSpPr>
              <a:spLocks/>
            </p:cNvSpPr>
            <p:nvPr/>
          </p:nvSpPr>
          <p:spPr bwMode="auto">
            <a:xfrm>
              <a:off x="3603" y="2260"/>
              <a:ext cx="226" cy="145"/>
            </a:xfrm>
            <a:custGeom>
              <a:avLst/>
              <a:gdLst>
                <a:gd name="T0" fmla="*/ 222 w 226"/>
                <a:gd name="T1" fmla="*/ 0 h 145"/>
                <a:gd name="T2" fmla="*/ 208 w 226"/>
                <a:gd name="T3" fmla="*/ 3 h 145"/>
                <a:gd name="T4" fmla="*/ 194 w 226"/>
                <a:gd name="T5" fmla="*/ 14 h 145"/>
                <a:gd name="T6" fmla="*/ 180 w 226"/>
                <a:gd name="T7" fmla="*/ 21 h 145"/>
                <a:gd name="T8" fmla="*/ 166 w 226"/>
                <a:gd name="T9" fmla="*/ 28 h 145"/>
                <a:gd name="T10" fmla="*/ 152 w 226"/>
                <a:gd name="T11" fmla="*/ 39 h 145"/>
                <a:gd name="T12" fmla="*/ 138 w 226"/>
                <a:gd name="T13" fmla="*/ 46 h 145"/>
                <a:gd name="T14" fmla="*/ 124 w 226"/>
                <a:gd name="T15" fmla="*/ 56 h 145"/>
                <a:gd name="T16" fmla="*/ 109 w 226"/>
                <a:gd name="T17" fmla="*/ 63 h 145"/>
                <a:gd name="T18" fmla="*/ 99 w 226"/>
                <a:gd name="T19" fmla="*/ 74 h 145"/>
                <a:gd name="T20" fmla="*/ 81 w 226"/>
                <a:gd name="T21" fmla="*/ 81 h 145"/>
                <a:gd name="T22" fmla="*/ 71 w 226"/>
                <a:gd name="T23" fmla="*/ 92 h 145"/>
                <a:gd name="T24" fmla="*/ 56 w 226"/>
                <a:gd name="T25" fmla="*/ 102 h 145"/>
                <a:gd name="T26" fmla="*/ 42 w 226"/>
                <a:gd name="T27" fmla="*/ 109 h 145"/>
                <a:gd name="T28" fmla="*/ 28 w 226"/>
                <a:gd name="T29" fmla="*/ 120 h 145"/>
                <a:gd name="T30" fmla="*/ 14 w 226"/>
                <a:gd name="T31" fmla="*/ 131 h 145"/>
                <a:gd name="T32" fmla="*/ 0 w 226"/>
                <a:gd name="T33" fmla="*/ 138 h 145"/>
                <a:gd name="T34" fmla="*/ 3 w 226"/>
                <a:gd name="T35" fmla="*/ 145 h 145"/>
                <a:gd name="T36" fmla="*/ 18 w 226"/>
                <a:gd name="T37" fmla="*/ 134 h 145"/>
                <a:gd name="T38" fmla="*/ 32 w 226"/>
                <a:gd name="T39" fmla="*/ 124 h 145"/>
                <a:gd name="T40" fmla="*/ 46 w 226"/>
                <a:gd name="T41" fmla="*/ 116 h 145"/>
                <a:gd name="T42" fmla="*/ 60 w 226"/>
                <a:gd name="T43" fmla="*/ 106 h 145"/>
                <a:gd name="T44" fmla="*/ 74 w 226"/>
                <a:gd name="T45" fmla="*/ 99 h 145"/>
                <a:gd name="T46" fmla="*/ 85 w 226"/>
                <a:gd name="T47" fmla="*/ 88 h 145"/>
                <a:gd name="T48" fmla="*/ 99 w 226"/>
                <a:gd name="T49" fmla="*/ 78 h 145"/>
                <a:gd name="T50" fmla="*/ 113 w 226"/>
                <a:gd name="T51" fmla="*/ 71 h 145"/>
                <a:gd name="T52" fmla="*/ 127 w 226"/>
                <a:gd name="T53" fmla="*/ 60 h 145"/>
                <a:gd name="T54" fmla="*/ 141 w 226"/>
                <a:gd name="T55" fmla="*/ 53 h 145"/>
                <a:gd name="T56" fmla="*/ 155 w 226"/>
                <a:gd name="T57" fmla="*/ 42 h 145"/>
                <a:gd name="T58" fmla="*/ 169 w 226"/>
                <a:gd name="T59" fmla="*/ 35 h 145"/>
                <a:gd name="T60" fmla="*/ 184 w 226"/>
                <a:gd name="T61" fmla="*/ 28 h 145"/>
                <a:gd name="T62" fmla="*/ 198 w 226"/>
                <a:gd name="T63" fmla="*/ 21 h 145"/>
                <a:gd name="T64" fmla="*/ 212 w 226"/>
                <a:gd name="T65" fmla="*/ 10 h 145"/>
                <a:gd name="T66" fmla="*/ 226 w 226"/>
                <a:gd name="T67" fmla="*/ 3 h 145"/>
                <a:gd name="T68" fmla="*/ 222 w 226"/>
                <a:gd name="T69" fmla="*/ 0 h 14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26" h="145">
                  <a:moveTo>
                    <a:pt x="222" y="0"/>
                  </a:moveTo>
                  <a:lnTo>
                    <a:pt x="208" y="3"/>
                  </a:lnTo>
                  <a:lnTo>
                    <a:pt x="194" y="14"/>
                  </a:lnTo>
                  <a:lnTo>
                    <a:pt x="180" y="21"/>
                  </a:lnTo>
                  <a:lnTo>
                    <a:pt x="166" y="28"/>
                  </a:lnTo>
                  <a:lnTo>
                    <a:pt x="152" y="39"/>
                  </a:lnTo>
                  <a:lnTo>
                    <a:pt x="138" y="46"/>
                  </a:lnTo>
                  <a:lnTo>
                    <a:pt x="124" y="56"/>
                  </a:lnTo>
                  <a:lnTo>
                    <a:pt x="109" y="63"/>
                  </a:lnTo>
                  <a:lnTo>
                    <a:pt x="99" y="74"/>
                  </a:lnTo>
                  <a:lnTo>
                    <a:pt x="81" y="81"/>
                  </a:lnTo>
                  <a:lnTo>
                    <a:pt x="71" y="92"/>
                  </a:lnTo>
                  <a:lnTo>
                    <a:pt x="56" y="102"/>
                  </a:lnTo>
                  <a:lnTo>
                    <a:pt x="42" y="109"/>
                  </a:lnTo>
                  <a:lnTo>
                    <a:pt x="28" y="120"/>
                  </a:lnTo>
                  <a:lnTo>
                    <a:pt x="14" y="131"/>
                  </a:lnTo>
                  <a:lnTo>
                    <a:pt x="0" y="138"/>
                  </a:lnTo>
                  <a:lnTo>
                    <a:pt x="3" y="145"/>
                  </a:lnTo>
                  <a:lnTo>
                    <a:pt x="18" y="134"/>
                  </a:lnTo>
                  <a:lnTo>
                    <a:pt x="32" y="124"/>
                  </a:lnTo>
                  <a:lnTo>
                    <a:pt x="46" y="116"/>
                  </a:lnTo>
                  <a:lnTo>
                    <a:pt x="60" y="106"/>
                  </a:lnTo>
                  <a:lnTo>
                    <a:pt x="74" y="99"/>
                  </a:lnTo>
                  <a:lnTo>
                    <a:pt x="85" y="88"/>
                  </a:lnTo>
                  <a:lnTo>
                    <a:pt x="99" y="78"/>
                  </a:lnTo>
                  <a:lnTo>
                    <a:pt x="113" y="71"/>
                  </a:lnTo>
                  <a:lnTo>
                    <a:pt x="127" y="60"/>
                  </a:lnTo>
                  <a:lnTo>
                    <a:pt x="141" y="53"/>
                  </a:lnTo>
                  <a:lnTo>
                    <a:pt x="155" y="42"/>
                  </a:lnTo>
                  <a:lnTo>
                    <a:pt x="169" y="35"/>
                  </a:lnTo>
                  <a:lnTo>
                    <a:pt x="184" y="28"/>
                  </a:lnTo>
                  <a:lnTo>
                    <a:pt x="198" y="21"/>
                  </a:lnTo>
                  <a:lnTo>
                    <a:pt x="212" y="10"/>
                  </a:lnTo>
                  <a:lnTo>
                    <a:pt x="226" y="3"/>
                  </a:lnTo>
                  <a:lnTo>
                    <a:pt x="2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0" name="Freeform 152"/>
            <p:cNvSpPr>
              <a:spLocks/>
            </p:cNvSpPr>
            <p:nvPr/>
          </p:nvSpPr>
          <p:spPr bwMode="auto">
            <a:xfrm>
              <a:off x="3825" y="2200"/>
              <a:ext cx="131" cy="63"/>
            </a:xfrm>
            <a:custGeom>
              <a:avLst/>
              <a:gdLst>
                <a:gd name="T0" fmla="*/ 124 w 131"/>
                <a:gd name="T1" fmla="*/ 3 h 63"/>
                <a:gd name="T2" fmla="*/ 128 w 131"/>
                <a:gd name="T3" fmla="*/ 0 h 63"/>
                <a:gd name="T4" fmla="*/ 121 w 131"/>
                <a:gd name="T5" fmla="*/ 3 h 63"/>
                <a:gd name="T6" fmla="*/ 110 w 131"/>
                <a:gd name="T7" fmla="*/ 7 h 63"/>
                <a:gd name="T8" fmla="*/ 103 w 131"/>
                <a:gd name="T9" fmla="*/ 10 h 63"/>
                <a:gd name="T10" fmla="*/ 96 w 131"/>
                <a:gd name="T11" fmla="*/ 14 h 63"/>
                <a:gd name="T12" fmla="*/ 89 w 131"/>
                <a:gd name="T13" fmla="*/ 18 h 63"/>
                <a:gd name="T14" fmla="*/ 78 w 131"/>
                <a:gd name="T15" fmla="*/ 21 h 63"/>
                <a:gd name="T16" fmla="*/ 71 w 131"/>
                <a:gd name="T17" fmla="*/ 25 h 63"/>
                <a:gd name="T18" fmla="*/ 64 w 131"/>
                <a:gd name="T19" fmla="*/ 28 h 63"/>
                <a:gd name="T20" fmla="*/ 57 w 131"/>
                <a:gd name="T21" fmla="*/ 32 h 63"/>
                <a:gd name="T22" fmla="*/ 46 w 131"/>
                <a:gd name="T23" fmla="*/ 35 h 63"/>
                <a:gd name="T24" fmla="*/ 39 w 131"/>
                <a:gd name="T25" fmla="*/ 39 h 63"/>
                <a:gd name="T26" fmla="*/ 32 w 131"/>
                <a:gd name="T27" fmla="*/ 42 h 63"/>
                <a:gd name="T28" fmla="*/ 25 w 131"/>
                <a:gd name="T29" fmla="*/ 46 h 63"/>
                <a:gd name="T30" fmla="*/ 15 w 131"/>
                <a:gd name="T31" fmla="*/ 49 h 63"/>
                <a:gd name="T32" fmla="*/ 11 w 131"/>
                <a:gd name="T33" fmla="*/ 53 h 63"/>
                <a:gd name="T34" fmla="*/ 0 w 131"/>
                <a:gd name="T35" fmla="*/ 60 h 63"/>
                <a:gd name="T36" fmla="*/ 4 w 131"/>
                <a:gd name="T37" fmla="*/ 63 h 63"/>
                <a:gd name="T38" fmla="*/ 11 w 131"/>
                <a:gd name="T39" fmla="*/ 60 h 63"/>
                <a:gd name="T40" fmla="*/ 18 w 131"/>
                <a:gd name="T41" fmla="*/ 56 h 63"/>
                <a:gd name="T42" fmla="*/ 29 w 131"/>
                <a:gd name="T43" fmla="*/ 53 h 63"/>
                <a:gd name="T44" fmla="*/ 36 w 131"/>
                <a:gd name="T45" fmla="*/ 49 h 63"/>
                <a:gd name="T46" fmla="*/ 43 w 131"/>
                <a:gd name="T47" fmla="*/ 46 h 63"/>
                <a:gd name="T48" fmla="*/ 50 w 131"/>
                <a:gd name="T49" fmla="*/ 42 h 63"/>
                <a:gd name="T50" fmla="*/ 57 w 131"/>
                <a:gd name="T51" fmla="*/ 39 h 63"/>
                <a:gd name="T52" fmla="*/ 68 w 131"/>
                <a:gd name="T53" fmla="*/ 35 h 63"/>
                <a:gd name="T54" fmla="*/ 75 w 131"/>
                <a:gd name="T55" fmla="*/ 32 h 63"/>
                <a:gd name="T56" fmla="*/ 82 w 131"/>
                <a:gd name="T57" fmla="*/ 28 h 63"/>
                <a:gd name="T58" fmla="*/ 89 w 131"/>
                <a:gd name="T59" fmla="*/ 25 h 63"/>
                <a:gd name="T60" fmla="*/ 99 w 131"/>
                <a:gd name="T61" fmla="*/ 21 h 63"/>
                <a:gd name="T62" fmla="*/ 106 w 131"/>
                <a:gd name="T63" fmla="*/ 18 h 63"/>
                <a:gd name="T64" fmla="*/ 114 w 131"/>
                <a:gd name="T65" fmla="*/ 14 h 63"/>
                <a:gd name="T66" fmla="*/ 121 w 131"/>
                <a:gd name="T67" fmla="*/ 10 h 63"/>
                <a:gd name="T68" fmla="*/ 128 w 131"/>
                <a:gd name="T69" fmla="*/ 7 h 63"/>
                <a:gd name="T70" fmla="*/ 131 w 131"/>
                <a:gd name="T71" fmla="*/ 3 h 63"/>
                <a:gd name="T72" fmla="*/ 128 w 131"/>
                <a:gd name="T73" fmla="*/ 7 h 63"/>
                <a:gd name="T74" fmla="*/ 131 w 131"/>
                <a:gd name="T75" fmla="*/ 7 h 63"/>
                <a:gd name="T76" fmla="*/ 131 w 131"/>
                <a:gd name="T77" fmla="*/ 3 h 63"/>
                <a:gd name="T78" fmla="*/ 124 w 131"/>
                <a:gd name="T79" fmla="*/ 3 h 6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1" h="63">
                  <a:moveTo>
                    <a:pt x="124" y="3"/>
                  </a:moveTo>
                  <a:lnTo>
                    <a:pt x="128" y="0"/>
                  </a:lnTo>
                  <a:lnTo>
                    <a:pt x="121" y="3"/>
                  </a:lnTo>
                  <a:lnTo>
                    <a:pt x="110" y="7"/>
                  </a:lnTo>
                  <a:lnTo>
                    <a:pt x="103" y="10"/>
                  </a:lnTo>
                  <a:lnTo>
                    <a:pt x="96" y="14"/>
                  </a:lnTo>
                  <a:lnTo>
                    <a:pt x="89" y="18"/>
                  </a:lnTo>
                  <a:lnTo>
                    <a:pt x="78" y="21"/>
                  </a:lnTo>
                  <a:lnTo>
                    <a:pt x="71" y="25"/>
                  </a:lnTo>
                  <a:lnTo>
                    <a:pt x="64" y="28"/>
                  </a:lnTo>
                  <a:lnTo>
                    <a:pt x="57" y="32"/>
                  </a:lnTo>
                  <a:lnTo>
                    <a:pt x="46" y="35"/>
                  </a:lnTo>
                  <a:lnTo>
                    <a:pt x="39" y="39"/>
                  </a:lnTo>
                  <a:lnTo>
                    <a:pt x="32" y="42"/>
                  </a:lnTo>
                  <a:lnTo>
                    <a:pt x="25" y="46"/>
                  </a:lnTo>
                  <a:lnTo>
                    <a:pt x="15" y="49"/>
                  </a:lnTo>
                  <a:lnTo>
                    <a:pt x="11" y="53"/>
                  </a:lnTo>
                  <a:lnTo>
                    <a:pt x="0" y="60"/>
                  </a:lnTo>
                  <a:lnTo>
                    <a:pt x="4" y="63"/>
                  </a:lnTo>
                  <a:lnTo>
                    <a:pt x="11" y="60"/>
                  </a:lnTo>
                  <a:lnTo>
                    <a:pt x="18" y="56"/>
                  </a:lnTo>
                  <a:lnTo>
                    <a:pt x="29" y="53"/>
                  </a:lnTo>
                  <a:lnTo>
                    <a:pt x="36" y="49"/>
                  </a:lnTo>
                  <a:lnTo>
                    <a:pt x="43" y="46"/>
                  </a:lnTo>
                  <a:lnTo>
                    <a:pt x="50" y="42"/>
                  </a:lnTo>
                  <a:lnTo>
                    <a:pt x="57" y="39"/>
                  </a:lnTo>
                  <a:lnTo>
                    <a:pt x="68" y="35"/>
                  </a:lnTo>
                  <a:lnTo>
                    <a:pt x="75" y="32"/>
                  </a:lnTo>
                  <a:lnTo>
                    <a:pt x="82" y="28"/>
                  </a:lnTo>
                  <a:lnTo>
                    <a:pt x="89" y="25"/>
                  </a:lnTo>
                  <a:lnTo>
                    <a:pt x="99" y="21"/>
                  </a:lnTo>
                  <a:lnTo>
                    <a:pt x="106" y="18"/>
                  </a:lnTo>
                  <a:lnTo>
                    <a:pt x="114" y="14"/>
                  </a:lnTo>
                  <a:lnTo>
                    <a:pt x="121" y="10"/>
                  </a:lnTo>
                  <a:lnTo>
                    <a:pt x="128" y="7"/>
                  </a:lnTo>
                  <a:lnTo>
                    <a:pt x="131" y="3"/>
                  </a:lnTo>
                  <a:lnTo>
                    <a:pt x="128" y="7"/>
                  </a:lnTo>
                  <a:lnTo>
                    <a:pt x="131" y="7"/>
                  </a:lnTo>
                  <a:lnTo>
                    <a:pt x="131" y="3"/>
                  </a:lnTo>
                  <a:lnTo>
                    <a:pt x="12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1" name="Freeform 153"/>
            <p:cNvSpPr>
              <a:spLocks/>
            </p:cNvSpPr>
            <p:nvPr/>
          </p:nvSpPr>
          <p:spPr bwMode="auto">
            <a:xfrm>
              <a:off x="3946" y="2189"/>
              <a:ext cx="10" cy="14"/>
            </a:xfrm>
            <a:custGeom>
              <a:avLst/>
              <a:gdLst>
                <a:gd name="T0" fmla="*/ 3 w 10"/>
                <a:gd name="T1" fmla="*/ 0 h 14"/>
                <a:gd name="T2" fmla="*/ 0 w 10"/>
                <a:gd name="T3" fmla="*/ 4 h 14"/>
                <a:gd name="T4" fmla="*/ 3 w 10"/>
                <a:gd name="T5" fmla="*/ 14 h 14"/>
                <a:gd name="T6" fmla="*/ 10 w 10"/>
                <a:gd name="T7" fmla="*/ 14 h 14"/>
                <a:gd name="T8" fmla="*/ 7 w 10"/>
                <a:gd name="T9" fmla="*/ 4 h 14"/>
                <a:gd name="T10" fmla="*/ 3 w 10"/>
                <a:gd name="T11" fmla="*/ 7 h 14"/>
                <a:gd name="T12" fmla="*/ 3 w 10"/>
                <a:gd name="T13" fmla="*/ 0 h 14"/>
                <a:gd name="T14" fmla="*/ 0 w 10"/>
                <a:gd name="T15" fmla="*/ 0 h 14"/>
                <a:gd name="T16" fmla="*/ 0 w 10"/>
                <a:gd name="T17" fmla="*/ 4 h 14"/>
                <a:gd name="T18" fmla="*/ 3 w 10"/>
                <a:gd name="T19" fmla="*/ 0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4">
                  <a:moveTo>
                    <a:pt x="3" y="0"/>
                  </a:moveTo>
                  <a:lnTo>
                    <a:pt x="0" y="4"/>
                  </a:lnTo>
                  <a:lnTo>
                    <a:pt x="3" y="14"/>
                  </a:lnTo>
                  <a:lnTo>
                    <a:pt x="10" y="14"/>
                  </a:lnTo>
                  <a:lnTo>
                    <a:pt x="7" y="4"/>
                  </a:lnTo>
                  <a:lnTo>
                    <a:pt x="3" y="7"/>
                  </a:lnTo>
                  <a:lnTo>
                    <a:pt x="3" y="0"/>
                  </a:lnTo>
                  <a:lnTo>
                    <a:pt x="0" y="0"/>
                  </a:lnTo>
                  <a:lnTo>
                    <a:pt x="0"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2" name="Freeform 154"/>
            <p:cNvSpPr>
              <a:spLocks/>
            </p:cNvSpPr>
            <p:nvPr/>
          </p:nvSpPr>
          <p:spPr bwMode="auto">
            <a:xfrm>
              <a:off x="3949" y="2186"/>
              <a:ext cx="81" cy="28"/>
            </a:xfrm>
            <a:custGeom>
              <a:avLst/>
              <a:gdLst>
                <a:gd name="T0" fmla="*/ 81 w 81"/>
                <a:gd name="T1" fmla="*/ 24 h 28"/>
                <a:gd name="T2" fmla="*/ 74 w 81"/>
                <a:gd name="T3" fmla="*/ 10 h 28"/>
                <a:gd name="T4" fmla="*/ 64 w 81"/>
                <a:gd name="T5" fmla="*/ 3 h 28"/>
                <a:gd name="T6" fmla="*/ 57 w 81"/>
                <a:gd name="T7" fmla="*/ 0 h 28"/>
                <a:gd name="T8" fmla="*/ 32 w 81"/>
                <a:gd name="T9" fmla="*/ 0 h 28"/>
                <a:gd name="T10" fmla="*/ 25 w 81"/>
                <a:gd name="T11" fmla="*/ 3 h 28"/>
                <a:gd name="T12" fmla="*/ 0 w 81"/>
                <a:gd name="T13" fmla="*/ 3 h 28"/>
                <a:gd name="T14" fmla="*/ 0 w 81"/>
                <a:gd name="T15" fmla="*/ 10 h 28"/>
                <a:gd name="T16" fmla="*/ 25 w 81"/>
                <a:gd name="T17" fmla="*/ 10 h 28"/>
                <a:gd name="T18" fmla="*/ 32 w 81"/>
                <a:gd name="T19" fmla="*/ 7 h 28"/>
                <a:gd name="T20" fmla="*/ 53 w 81"/>
                <a:gd name="T21" fmla="*/ 7 h 28"/>
                <a:gd name="T22" fmla="*/ 64 w 81"/>
                <a:gd name="T23" fmla="*/ 10 h 28"/>
                <a:gd name="T24" fmla="*/ 67 w 81"/>
                <a:gd name="T25" fmla="*/ 17 h 28"/>
                <a:gd name="T26" fmla="*/ 74 w 81"/>
                <a:gd name="T27" fmla="*/ 28 h 28"/>
                <a:gd name="T28" fmla="*/ 81 w 81"/>
                <a:gd name="T29" fmla="*/ 24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1" h="28">
                  <a:moveTo>
                    <a:pt x="81" y="24"/>
                  </a:moveTo>
                  <a:lnTo>
                    <a:pt x="74" y="10"/>
                  </a:lnTo>
                  <a:lnTo>
                    <a:pt x="64" y="3"/>
                  </a:lnTo>
                  <a:lnTo>
                    <a:pt x="57" y="0"/>
                  </a:lnTo>
                  <a:lnTo>
                    <a:pt x="32" y="0"/>
                  </a:lnTo>
                  <a:lnTo>
                    <a:pt x="25" y="3"/>
                  </a:lnTo>
                  <a:lnTo>
                    <a:pt x="0" y="3"/>
                  </a:lnTo>
                  <a:lnTo>
                    <a:pt x="0" y="10"/>
                  </a:lnTo>
                  <a:lnTo>
                    <a:pt x="25" y="10"/>
                  </a:lnTo>
                  <a:lnTo>
                    <a:pt x="32" y="7"/>
                  </a:lnTo>
                  <a:lnTo>
                    <a:pt x="53" y="7"/>
                  </a:lnTo>
                  <a:lnTo>
                    <a:pt x="64" y="10"/>
                  </a:lnTo>
                  <a:lnTo>
                    <a:pt x="67" y="17"/>
                  </a:lnTo>
                  <a:lnTo>
                    <a:pt x="74" y="28"/>
                  </a:lnTo>
                  <a:lnTo>
                    <a:pt x="81"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3" name="Freeform 155"/>
            <p:cNvSpPr>
              <a:spLocks/>
            </p:cNvSpPr>
            <p:nvPr/>
          </p:nvSpPr>
          <p:spPr bwMode="auto">
            <a:xfrm>
              <a:off x="4023" y="2210"/>
              <a:ext cx="32" cy="96"/>
            </a:xfrm>
            <a:custGeom>
              <a:avLst/>
              <a:gdLst>
                <a:gd name="T0" fmla="*/ 32 w 32"/>
                <a:gd name="T1" fmla="*/ 96 h 96"/>
                <a:gd name="T2" fmla="*/ 32 w 32"/>
                <a:gd name="T3" fmla="*/ 85 h 96"/>
                <a:gd name="T4" fmla="*/ 29 w 32"/>
                <a:gd name="T5" fmla="*/ 75 h 96"/>
                <a:gd name="T6" fmla="*/ 25 w 32"/>
                <a:gd name="T7" fmla="*/ 60 h 96"/>
                <a:gd name="T8" fmla="*/ 25 w 32"/>
                <a:gd name="T9" fmla="*/ 46 h 96"/>
                <a:gd name="T10" fmla="*/ 22 w 32"/>
                <a:gd name="T11" fmla="*/ 36 h 96"/>
                <a:gd name="T12" fmla="*/ 18 w 32"/>
                <a:gd name="T13" fmla="*/ 22 h 96"/>
                <a:gd name="T14" fmla="*/ 11 w 32"/>
                <a:gd name="T15" fmla="*/ 11 h 96"/>
                <a:gd name="T16" fmla="*/ 7 w 32"/>
                <a:gd name="T17" fmla="*/ 0 h 96"/>
                <a:gd name="T18" fmla="*/ 0 w 32"/>
                <a:gd name="T19" fmla="*/ 4 h 96"/>
                <a:gd name="T20" fmla="*/ 7 w 32"/>
                <a:gd name="T21" fmla="*/ 15 h 96"/>
                <a:gd name="T22" fmla="*/ 7 w 32"/>
                <a:gd name="T23" fmla="*/ 25 h 96"/>
                <a:gd name="T24" fmla="*/ 14 w 32"/>
                <a:gd name="T25" fmla="*/ 36 h 96"/>
                <a:gd name="T26" fmla="*/ 18 w 32"/>
                <a:gd name="T27" fmla="*/ 50 h 96"/>
                <a:gd name="T28" fmla="*/ 18 w 32"/>
                <a:gd name="T29" fmla="*/ 60 h 96"/>
                <a:gd name="T30" fmla="*/ 22 w 32"/>
                <a:gd name="T31" fmla="*/ 75 h 96"/>
                <a:gd name="T32" fmla="*/ 25 w 32"/>
                <a:gd name="T33" fmla="*/ 85 h 96"/>
                <a:gd name="T34" fmla="*/ 29 w 32"/>
                <a:gd name="T35" fmla="*/ 96 h 96"/>
                <a:gd name="T36" fmla="*/ 32 w 32"/>
                <a:gd name="T37" fmla="*/ 96 h 9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 h="96">
                  <a:moveTo>
                    <a:pt x="32" y="96"/>
                  </a:moveTo>
                  <a:lnTo>
                    <a:pt x="32" y="85"/>
                  </a:lnTo>
                  <a:lnTo>
                    <a:pt x="29" y="75"/>
                  </a:lnTo>
                  <a:lnTo>
                    <a:pt x="25" y="60"/>
                  </a:lnTo>
                  <a:lnTo>
                    <a:pt x="25" y="46"/>
                  </a:lnTo>
                  <a:lnTo>
                    <a:pt x="22" y="36"/>
                  </a:lnTo>
                  <a:lnTo>
                    <a:pt x="18" y="22"/>
                  </a:lnTo>
                  <a:lnTo>
                    <a:pt x="11" y="11"/>
                  </a:lnTo>
                  <a:lnTo>
                    <a:pt x="7" y="0"/>
                  </a:lnTo>
                  <a:lnTo>
                    <a:pt x="0" y="4"/>
                  </a:lnTo>
                  <a:lnTo>
                    <a:pt x="7" y="15"/>
                  </a:lnTo>
                  <a:lnTo>
                    <a:pt x="7" y="25"/>
                  </a:lnTo>
                  <a:lnTo>
                    <a:pt x="14" y="36"/>
                  </a:lnTo>
                  <a:lnTo>
                    <a:pt x="18" y="50"/>
                  </a:lnTo>
                  <a:lnTo>
                    <a:pt x="18" y="60"/>
                  </a:lnTo>
                  <a:lnTo>
                    <a:pt x="22" y="75"/>
                  </a:lnTo>
                  <a:lnTo>
                    <a:pt x="25" y="85"/>
                  </a:lnTo>
                  <a:lnTo>
                    <a:pt x="29" y="96"/>
                  </a:lnTo>
                  <a:lnTo>
                    <a:pt x="32"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4" name="Freeform 156"/>
            <p:cNvSpPr>
              <a:spLocks/>
            </p:cNvSpPr>
            <p:nvPr/>
          </p:nvSpPr>
          <p:spPr bwMode="auto">
            <a:xfrm>
              <a:off x="3663" y="2274"/>
              <a:ext cx="392" cy="858"/>
            </a:xfrm>
            <a:custGeom>
              <a:avLst/>
              <a:gdLst>
                <a:gd name="T0" fmla="*/ 360 w 392"/>
                <a:gd name="T1" fmla="*/ 49 h 858"/>
                <a:gd name="T2" fmla="*/ 374 w 392"/>
                <a:gd name="T3" fmla="*/ 141 h 858"/>
                <a:gd name="T4" fmla="*/ 385 w 392"/>
                <a:gd name="T5" fmla="*/ 237 h 858"/>
                <a:gd name="T6" fmla="*/ 389 w 392"/>
                <a:gd name="T7" fmla="*/ 332 h 858"/>
                <a:gd name="T8" fmla="*/ 392 w 392"/>
                <a:gd name="T9" fmla="*/ 473 h 858"/>
                <a:gd name="T10" fmla="*/ 389 w 392"/>
                <a:gd name="T11" fmla="*/ 569 h 858"/>
                <a:gd name="T12" fmla="*/ 378 w 392"/>
                <a:gd name="T13" fmla="*/ 583 h 858"/>
                <a:gd name="T14" fmla="*/ 367 w 392"/>
                <a:gd name="T15" fmla="*/ 597 h 858"/>
                <a:gd name="T16" fmla="*/ 350 w 392"/>
                <a:gd name="T17" fmla="*/ 618 h 858"/>
                <a:gd name="T18" fmla="*/ 321 w 392"/>
                <a:gd name="T19" fmla="*/ 643 h 858"/>
                <a:gd name="T20" fmla="*/ 290 w 392"/>
                <a:gd name="T21" fmla="*/ 678 h 858"/>
                <a:gd name="T22" fmla="*/ 265 w 392"/>
                <a:gd name="T23" fmla="*/ 699 h 858"/>
                <a:gd name="T24" fmla="*/ 240 w 392"/>
                <a:gd name="T25" fmla="*/ 724 h 858"/>
                <a:gd name="T26" fmla="*/ 212 w 392"/>
                <a:gd name="T27" fmla="*/ 745 h 858"/>
                <a:gd name="T28" fmla="*/ 191 w 392"/>
                <a:gd name="T29" fmla="*/ 770 h 858"/>
                <a:gd name="T30" fmla="*/ 166 w 392"/>
                <a:gd name="T31" fmla="*/ 791 h 858"/>
                <a:gd name="T32" fmla="*/ 138 w 392"/>
                <a:gd name="T33" fmla="*/ 812 h 858"/>
                <a:gd name="T34" fmla="*/ 117 w 392"/>
                <a:gd name="T35" fmla="*/ 837 h 858"/>
                <a:gd name="T36" fmla="*/ 88 w 392"/>
                <a:gd name="T37" fmla="*/ 858 h 858"/>
                <a:gd name="T38" fmla="*/ 78 w 392"/>
                <a:gd name="T39" fmla="*/ 855 h 858"/>
                <a:gd name="T40" fmla="*/ 74 w 392"/>
                <a:gd name="T41" fmla="*/ 851 h 858"/>
                <a:gd name="T42" fmla="*/ 71 w 392"/>
                <a:gd name="T43" fmla="*/ 795 h 858"/>
                <a:gd name="T44" fmla="*/ 60 w 392"/>
                <a:gd name="T45" fmla="*/ 682 h 858"/>
                <a:gd name="T46" fmla="*/ 49 w 392"/>
                <a:gd name="T47" fmla="*/ 572 h 858"/>
                <a:gd name="T48" fmla="*/ 35 w 392"/>
                <a:gd name="T49" fmla="*/ 459 h 858"/>
                <a:gd name="T50" fmla="*/ 28 w 392"/>
                <a:gd name="T51" fmla="*/ 378 h 858"/>
                <a:gd name="T52" fmla="*/ 21 w 392"/>
                <a:gd name="T53" fmla="*/ 332 h 858"/>
                <a:gd name="T54" fmla="*/ 11 w 392"/>
                <a:gd name="T55" fmla="*/ 283 h 858"/>
                <a:gd name="T56" fmla="*/ 3 w 392"/>
                <a:gd name="T57" fmla="*/ 237 h 858"/>
                <a:gd name="T58" fmla="*/ 7 w 392"/>
                <a:gd name="T59" fmla="*/ 208 h 858"/>
                <a:gd name="T60" fmla="*/ 25 w 392"/>
                <a:gd name="T61" fmla="*/ 194 h 858"/>
                <a:gd name="T62" fmla="*/ 35 w 392"/>
                <a:gd name="T63" fmla="*/ 187 h 858"/>
                <a:gd name="T64" fmla="*/ 46 w 392"/>
                <a:gd name="T65" fmla="*/ 177 h 858"/>
                <a:gd name="T66" fmla="*/ 60 w 392"/>
                <a:gd name="T67" fmla="*/ 170 h 858"/>
                <a:gd name="T68" fmla="*/ 71 w 392"/>
                <a:gd name="T69" fmla="*/ 162 h 858"/>
                <a:gd name="T70" fmla="*/ 88 w 392"/>
                <a:gd name="T71" fmla="*/ 148 h 858"/>
                <a:gd name="T72" fmla="*/ 102 w 392"/>
                <a:gd name="T73" fmla="*/ 138 h 858"/>
                <a:gd name="T74" fmla="*/ 120 w 392"/>
                <a:gd name="T75" fmla="*/ 127 h 858"/>
                <a:gd name="T76" fmla="*/ 138 w 392"/>
                <a:gd name="T77" fmla="*/ 117 h 858"/>
                <a:gd name="T78" fmla="*/ 155 w 392"/>
                <a:gd name="T79" fmla="*/ 106 h 858"/>
                <a:gd name="T80" fmla="*/ 173 w 392"/>
                <a:gd name="T81" fmla="*/ 95 h 858"/>
                <a:gd name="T82" fmla="*/ 191 w 392"/>
                <a:gd name="T83" fmla="*/ 85 h 858"/>
                <a:gd name="T84" fmla="*/ 208 w 392"/>
                <a:gd name="T85" fmla="*/ 74 h 858"/>
                <a:gd name="T86" fmla="*/ 226 w 392"/>
                <a:gd name="T87" fmla="*/ 64 h 858"/>
                <a:gd name="T88" fmla="*/ 244 w 392"/>
                <a:gd name="T89" fmla="*/ 57 h 858"/>
                <a:gd name="T90" fmla="*/ 261 w 392"/>
                <a:gd name="T91" fmla="*/ 42 h 858"/>
                <a:gd name="T92" fmla="*/ 276 w 392"/>
                <a:gd name="T93" fmla="*/ 35 h 858"/>
                <a:gd name="T94" fmla="*/ 290 w 392"/>
                <a:gd name="T95" fmla="*/ 28 h 858"/>
                <a:gd name="T96" fmla="*/ 304 w 392"/>
                <a:gd name="T97" fmla="*/ 21 h 858"/>
                <a:gd name="T98" fmla="*/ 318 w 392"/>
                <a:gd name="T99" fmla="*/ 14 h 858"/>
                <a:gd name="T100" fmla="*/ 329 w 392"/>
                <a:gd name="T101" fmla="*/ 7 h 858"/>
                <a:gd name="T102" fmla="*/ 343 w 392"/>
                <a:gd name="T103" fmla="*/ 0 h 85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92" h="858">
                  <a:moveTo>
                    <a:pt x="350" y="4"/>
                  </a:moveTo>
                  <a:lnTo>
                    <a:pt x="360" y="49"/>
                  </a:lnTo>
                  <a:lnTo>
                    <a:pt x="367" y="95"/>
                  </a:lnTo>
                  <a:lnTo>
                    <a:pt x="374" y="141"/>
                  </a:lnTo>
                  <a:lnTo>
                    <a:pt x="378" y="187"/>
                  </a:lnTo>
                  <a:lnTo>
                    <a:pt x="385" y="237"/>
                  </a:lnTo>
                  <a:lnTo>
                    <a:pt x="389" y="283"/>
                  </a:lnTo>
                  <a:lnTo>
                    <a:pt x="389" y="332"/>
                  </a:lnTo>
                  <a:lnTo>
                    <a:pt x="392" y="378"/>
                  </a:lnTo>
                  <a:lnTo>
                    <a:pt x="392" y="473"/>
                  </a:lnTo>
                  <a:lnTo>
                    <a:pt x="389" y="523"/>
                  </a:lnTo>
                  <a:lnTo>
                    <a:pt x="389" y="569"/>
                  </a:lnTo>
                  <a:lnTo>
                    <a:pt x="382" y="576"/>
                  </a:lnTo>
                  <a:lnTo>
                    <a:pt x="378" y="583"/>
                  </a:lnTo>
                  <a:lnTo>
                    <a:pt x="371" y="590"/>
                  </a:lnTo>
                  <a:lnTo>
                    <a:pt x="367" y="597"/>
                  </a:lnTo>
                  <a:lnTo>
                    <a:pt x="353" y="611"/>
                  </a:lnTo>
                  <a:lnTo>
                    <a:pt x="350" y="618"/>
                  </a:lnTo>
                  <a:lnTo>
                    <a:pt x="329" y="639"/>
                  </a:lnTo>
                  <a:lnTo>
                    <a:pt x="321" y="643"/>
                  </a:lnTo>
                  <a:lnTo>
                    <a:pt x="293" y="671"/>
                  </a:lnTo>
                  <a:lnTo>
                    <a:pt x="290" y="678"/>
                  </a:lnTo>
                  <a:lnTo>
                    <a:pt x="276" y="689"/>
                  </a:lnTo>
                  <a:lnTo>
                    <a:pt x="265" y="699"/>
                  </a:lnTo>
                  <a:lnTo>
                    <a:pt x="251" y="710"/>
                  </a:lnTo>
                  <a:lnTo>
                    <a:pt x="240" y="724"/>
                  </a:lnTo>
                  <a:lnTo>
                    <a:pt x="226" y="735"/>
                  </a:lnTo>
                  <a:lnTo>
                    <a:pt x="212" y="745"/>
                  </a:lnTo>
                  <a:lnTo>
                    <a:pt x="201" y="756"/>
                  </a:lnTo>
                  <a:lnTo>
                    <a:pt x="191" y="770"/>
                  </a:lnTo>
                  <a:lnTo>
                    <a:pt x="177" y="781"/>
                  </a:lnTo>
                  <a:lnTo>
                    <a:pt x="166" y="791"/>
                  </a:lnTo>
                  <a:lnTo>
                    <a:pt x="152" y="802"/>
                  </a:lnTo>
                  <a:lnTo>
                    <a:pt x="138" y="812"/>
                  </a:lnTo>
                  <a:lnTo>
                    <a:pt x="127" y="826"/>
                  </a:lnTo>
                  <a:lnTo>
                    <a:pt x="117" y="837"/>
                  </a:lnTo>
                  <a:lnTo>
                    <a:pt x="102" y="848"/>
                  </a:lnTo>
                  <a:lnTo>
                    <a:pt x="88" y="858"/>
                  </a:lnTo>
                  <a:lnTo>
                    <a:pt x="78" y="858"/>
                  </a:lnTo>
                  <a:lnTo>
                    <a:pt x="78" y="855"/>
                  </a:lnTo>
                  <a:lnTo>
                    <a:pt x="74" y="855"/>
                  </a:lnTo>
                  <a:lnTo>
                    <a:pt x="74" y="851"/>
                  </a:lnTo>
                  <a:lnTo>
                    <a:pt x="71" y="848"/>
                  </a:lnTo>
                  <a:lnTo>
                    <a:pt x="71" y="795"/>
                  </a:lnTo>
                  <a:lnTo>
                    <a:pt x="67" y="738"/>
                  </a:lnTo>
                  <a:lnTo>
                    <a:pt x="60" y="682"/>
                  </a:lnTo>
                  <a:lnTo>
                    <a:pt x="56" y="629"/>
                  </a:lnTo>
                  <a:lnTo>
                    <a:pt x="49" y="572"/>
                  </a:lnTo>
                  <a:lnTo>
                    <a:pt x="42" y="516"/>
                  </a:lnTo>
                  <a:lnTo>
                    <a:pt x="35" y="459"/>
                  </a:lnTo>
                  <a:lnTo>
                    <a:pt x="28" y="403"/>
                  </a:lnTo>
                  <a:lnTo>
                    <a:pt x="28" y="378"/>
                  </a:lnTo>
                  <a:lnTo>
                    <a:pt x="25" y="353"/>
                  </a:lnTo>
                  <a:lnTo>
                    <a:pt x="21" y="332"/>
                  </a:lnTo>
                  <a:lnTo>
                    <a:pt x="18" y="307"/>
                  </a:lnTo>
                  <a:lnTo>
                    <a:pt x="11" y="283"/>
                  </a:lnTo>
                  <a:lnTo>
                    <a:pt x="7" y="261"/>
                  </a:lnTo>
                  <a:lnTo>
                    <a:pt x="3" y="237"/>
                  </a:lnTo>
                  <a:lnTo>
                    <a:pt x="0" y="212"/>
                  </a:lnTo>
                  <a:lnTo>
                    <a:pt x="7" y="208"/>
                  </a:lnTo>
                  <a:lnTo>
                    <a:pt x="18" y="198"/>
                  </a:lnTo>
                  <a:lnTo>
                    <a:pt x="25" y="194"/>
                  </a:lnTo>
                  <a:lnTo>
                    <a:pt x="28" y="191"/>
                  </a:lnTo>
                  <a:lnTo>
                    <a:pt x="35" y="187"/>
                  </a:lnTo>
                  <a:lnTo>
                    <a:pt x="42" y="184"/>
                  </a:lnTo>
                  <a:lnTo>
                    <a:pt x="46" y="177"/>
                  </a:lnTo>
                  <a:lnTo>
                    <a:pt x="53" y="173"/>
                  </a:lnTo>
                  <a:lnTo>
                    <a:pt x="60" y="170"/>
                  </a:lnTo>
                  <a:lnTo>
                    <a:pt x="64" y="166"/>
                  </a:lnTo>
                  <a:lnTo>
                    <a:pt x="71" y="162"/>
                  </a:lnTo>
                  <a:lnTo>
                    <a:pt x="81" y="152"/>
                  </a:lnTo>
                  <a:lnTo>
                    <a:pt x="88" y="148"/>
                  </a:lnTo>
                  <a:lnTo>
                    <a:pt x="95" y="141"/>
                  </a:lnTo>
                  <a:lnTo>
                    <a:pt x="102" y="138"/>
                  </a:lnTo>
                  <a:lnTo>
                    <a:pt x="109" y="131"/>
                  </a:lnTo>
                  <a:lnTo>
                    <a:pt x="120" y="127"/>
                  </a:lnTo>
                  <a:lnTo>
                    <a:pt x="127" y="120"/>
                  </a:lnTo>
                  <a:lnTo>
                    <a:pt x="138" y="117"/>
                  </a:lnTo>
                  <a:lnTo>
                    <a:pt x="145" y="110"/>
                  </a:lnTo>
                  <a:lnTo>
                    <a:pt x="155" y="106"/>
                  </a:lnTo>
                  <a:lnTo>
                    <a:pt x="162" y="99"/>
                  </a:lnTo>
                  <a:lnTo>
                    <a:pt x="173" y="95"/>
                  </a:lnTo>
                  <a:lnTo>
                    <a:pt x="180" y="88"/>
                  </a:lnTo>
                  <a:lnTo>
                    <a:pt x="191" y="85"/>
                  </a:lnTo>
                  <a:lnTo>
                    <a:pt x="198" y="78"/>
                  </a:lnTo>
                  <a:lnTo>
                    <a:pt x="208" y="74"/>
                  </a:lnTo>
                  <a:lnTo>
                    <a:pt x="215" y="71"/>
                  </a:lnTo>
                  <a:lnTo>
                    <a:pt x="226" y="64"/>
                  </a:lnTo>
                  <a:lnTo>
                    <a:pt x="237" y="60"/>
                  </a:lnTo>
                  <a:lnTo>
                    <a:pt x="244" y="57"/>
                  </a:lnTo>
                  <a:lnTo>
                    <a:pt x="251" y="53"/>
                  </a:lnTo>
                  <a:lnTo>
                    <a:pt x="261" y="42"/>
                  </a:lnTo>
                  <a:lnTo>
                    <a:pt x="268" y="39"/>
                  </a:lnTo>
                  <a:lnTo>
                    <a:pt x="276" y="35"/>
                  </a:lnTo>
                  <a:lnTo>
                    <a:pt x="283" y="32"/>
                  </a:lnTo>
                  <a:lnTo>
                    <a:pt x="290" y="28"/>
                  </a:lnTo>
                  <a:lnTo>
                    <a:pt x="297" y="25"/>
                  </a:lnTo>
                  <a:lnTo>
                    <a:pt x="304" y="21"/>
                  </a:lnTo>
                  <a:lnTo>
                    <a:pt x="311" y="18"/>
                  </a:lnTo>
                  <a:lnTo>
                    <a:pt x="318" y="14"/>
                  </a:lnTo>
                  <a:lnTo>
                    <a:pt x="325" y="11"/>
                  </a:lnTo>
                  <a:lnTo>
                    <a:pt x="329" y="7"/>
                  </a:lnTo>
                  <a:lnTo>
                    <a:pt x="336" y="4"/>
                  </a:lnTo>
                  <a:lnTo>
                    <a:pt x="343" y="0"/>
                  </a:lnTo>
                  <a:lnTo>
                    <a:pt x="35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5" name="Freeform 157"/>
            <p:cNvSpPr>
              <a:spLocks/>
            </p:cNvSpPr>
            <p:nvPr/>
          </p:nvSpPr>
          <p:spPr bwMode="auto">
            <a:xfrm>
              <a:off x="4009" y="2278"/>
              <a:ext cx="50" cy="374"/>
            </a:xfrm>
            <a:custGeom>
              <a:avLst/>
              <a:gdLst>
                <a:gd name="T0" fmla="*/ 50 w 50"/>
                <a:gd name="T1" fmla="*/ 374 h 374"/>
                <a:gd name="T2" fmla="*/ 46 w 50"/>
                <a:gd name="T3" fmla="*/ 328 h 374"/>
                <a:gd name="T4" fmla="*/ 43 w 50"/>
                <a:gd name="T5" fmla="*/ 279 h 374"/>
                <a:gd name="T6" fmla="*/ 43 w 50"/>
                <a:gd name="T7" fmla="*/ 233 h 374"/>
                <a:gd name="T8" fmla="*/ 36 w 50"/>
                <a:gd name="T9" fmla="*/ 183 h 374"/>
                <a:gd name="T10" fmla="*/ 32 w 50"/>
                <a:gd name="T11" fmla="*/ 137 h 374"/>
                <a:gd name="T12" fmla="*/ 25 w 50"/>
                <a:gd name="T13" fmla="*/ 91 h 374"/>
                <a:gd name="T14" fmla="*/ 18 w 50"/>
                <a:gd name="T15" fmla="*/ 45 h 374"/>
                <a:gd name="T16" fmla="*/ 7 w 50"/>
                <a:gd name="T17" fmla="*/ 0 h 374"/>
                <a:gd name="T18" fmla="*/ 0 w 50"/>
                <a:gd name="T19" fmla="*/ 3 h 374"/>
                <a:gd name="T20" fmla="*/ 11 w 50"/>
                <a:gd name="T21" fmla="*/ 45 h 374"/>
                <a:gd name="T22" fmla="*/ 18 w 50"/>
                <a:gd name="T23" fmla="*/ 91 h 374"/>
                <a:gd name="T24" fmla="*/ 25 w 50"/>
                <a:gd name="T25" fmla="*/ 137 h 374"/>
                <a:gd name="T26" fmla="*/ 28 w 50"/>
                <a:gd name="T27" fmla="*/ 183 h 374"/>
                <a:gd name="T28" fmla="*/ 36 w 50"/>
                <a:gd name="T29" fmla="*/ 233 h 374"/>
                <a:gd name="T30" fmla="*/ 39 w 50"/>
                <a:gd name="T31" fmla="*/ 279 h 374"/>
                <a:gd name="T32" fmla="*/ 43 w 50"/>
                <a:gd name="T33" fmla="*/ 328 h 374"/>
                <a:gd name="T34" fmla="*/ 43 w 50"/>
                <a:gd name="T35" fmla="*/ 374 h 374"/>
                <a:gd name="T36" fmla="*/ 50 w 50"/>
                <a:gd name="T37" fmla="*/ 374 h 3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 h="374">
                  <a:moveTo>
                    <a:pt x="50" y="374"/>
                  </a:moveTo>
                  <a:lnTo>
                    <a:pt x="46" y="328"/>
                  </a:lnTo>
                  <a:lnTo>
                    <a:pt x="43" y="279"/>
                  </a:lnTo>
                  <a:lnTo>
                    <a:pt x="43" y="233"/>
                  </a:lnTo>
                  <a:lnTo>
                    <a:pt x="36" y="183"/>
                  </a:lnTo>
                  <a:lnTo>
                    <a:pt x="32" y="137"/>
                  </a:lnTo>
                  <a:lnTo>
                    <a:pt x="25" y="91"/>
                  </a:lnTo>
                  <a:lnTo>
                    <a:pt x="18" y="45"/>
                  </a:lnTo>
                  <a:lnTo>
                    <a:pt x="7" y="0"/>
                  </a:lnTo>
                  <a:lnTo>
                    <a:pt x="0" y="3"/>
                  </a:lnTo>
                  <a:lnTo>
                    <a:pt x="11" y="45"/>
                  </a:lnTo>
                  <a:lnTo>
                    <a:pt x="18" y="91"/>
                  </a:lnTo>
                  <a:lnTo>
                    <a:pt x="25" y="137"/>
                  </a:lnTo>
                  <a:lnTo>
                    <a:pt x="28" y="183"/>
                  </a:lnTo>
                  <a:lnTo>
                    <a:pt x="36" y="233"/>
                  </a:lnTo>
                  <a:lnTo>
                    <a:pt x="39" y="279"/>
                  </a:lnTo>
                  <a:lnTo>
                    <a:pt x="43" y="328"/>
                  </a:lnTo>
                  <a:lnTo>
                    <a:pt x="43" y="374"/>
                  </a:lnTo>
                  <a:lnTo>
                    <a:pt x="50" y="3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6" name="Freeform 158"/>
            <p:cNvSpPr>
              <a:spLocks/>
            </p:cNvSpPr>
            <p:nvPr/>
          </p:nvSpPr>
          <p:spPr bwMode="auto">
            <a:xfrm>
              <a:off x="4048" y="2652"/>
              <a:ext cx="11" cy="191"/>
            </a:xfrm>
            <a:custGeom>
              <a:avLst/>
              <a:gdLst>
                <a:gd name="T0" fmla="*/ 4 w 11"/>
                <a:gd name="T1" fmla="*/ 191 h 191"/>
                <a:gd name="T2" fmla="*/ 7 w 11"/>
                <a:gd name="T3" fmla="*/ 145 h 191"/>
                <a:gd name="T4" fmla="*/ 11 w 11"/>
                <a:gd name="T5" fmla="*/ 95 h 191"/>
                <a:gd name="T6" fmla="*/ 11 w 11"/>
                <a:gd name="T7" fmla="*/ 0 h 191"/>
                <a:gd name="T8" fmla="*/ 4 w 11"/>
                <a:gd name="T9" fmla="*/ 0 h 191"/>
                <a:gd name="T10" fmla="*/ 4 w 11"/>
                <a:gd name="T11" fmla="*/ 145 h 191"/>
                <a:gd name="T12" fmla="*/ 0 w 11"/>
                <a:gd name="T13" fmla="*/ 191 h 191"/>
                <a:gd name="T14" fmla="*/ 0 w 11"/>
                <a:gd name="T15" fmla="*/ 187 h 191"/>
                <a:gd name="T16" fmla="*/ 4 w 11"/>
                <a:gd name="T17" fmla="*/ 191 h 19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91">
                  <a:moveTo>
                    <a:pt x="4" y="191"/>
                  </a:moveTo>
                  <a:lnTo>
                    <a:pt x="7" y="145"/>
                  </a:lnTo>
                  <a:lnTo>
                    <a:pt x="11" y="95"/>
                  </a:lnTo>
                  <a:lnTo>
                    <a:pt x="11" y="0"/>
                  </a:lnTo>
                  <a:lnTo>
                    <a:pt x="4" y="0"/>
                  </a:lnTo>
                  <a:lnTo>
                    <a:pt x="4" y="145"/>
                  </a:lnTo>
                  <a:lnTo>
                    <a:pt x="0" y="191"/>
                  </a:lnTo>
                  <a:lnTo>
                    <a:pt x="0" y="187"/>
                  </a:lnTo>
                  <a:lnTo>
                    <a:pt x="4"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7" name="Freeform 159"/>
            <p:cNvSpPr>
              <a:spLocks/>
            </p:cNvSpPr>
            <p:nvPr/>
          </p:nvSpPr>
          <p:spPr bwMode="auto">
            <a:xfrm>
              <a:off x="3949" y="2839"/>
              <a:ext cx="103" cy="117"/>
            </a:xfrm>
            <a:custGeom>
              <a:avLst/>
              <a:gdLst>
                <a:gd name="T0" fmla="*/ 4 w 103"/>
                <a:gd name="T1" fmla="*/ 117 h 117"/>
                <a:gd name="T2" fmla="*/ 4 w 103"/>
                <a:gd name="T3" fmla="*/ 113 h 117"/>
                <a:gd name="T4" fmla="*/ 11 w 103"/>
                <a:gd name="T5" fmla="*/ 106 h 117"/>
                <a:gd name="T6" fmla="*/ 18 w 103"/>
                <a:gd name="T7" fmla="*/ 103 h 117"/>
                <a:gd name="T8" fmla="*/ 39 w 103"/>
                <a:gd name="T9" fmla="*/ 81 h 117"/>
                <a:gd name="T10" fmla="*/ 43 w 103"/>
                <a:gd name="T11" fmla="*/ 74 h 117"/>
                <a:gd name="T12" fmla="*/ 50 w 103"/>
                <a:gd name="T13" fmla="*/ 67 h 117"/>
                <a:gd name="T14" fmla="*/ 60 w 103"/>
                <a:gd name="T15" fmla="*/ 64 h 117"/>
                <a:gd name="T16" fmla="*/ 64 w 103"/>
                <a:gd name="T17" fmla="*/ 57 h 117"/>
                <a:gd name="T18" fmla="*/ 78 w 103"/>
                <a:gd name="T19" fmla="*/ 42 h 117"/>
                <a:gd name="T20" fmla="*/ 81 w 103"/>
                <a:gd name="T21" fmla="*/ 35 h 117"/>
                <a:gd name="T22" fmla="*/ 96 w 103"/>
                <a:gd name="T23" fmla="*/ 21 h 117"/>
                <a:gd name="T24" fmla="*/ 99 w 103"/>
                <a:gd name="T25" fmla="*/ 11 h 117"/>
                <a:gd name="T26" fmla="*/ 103 w 103"/>
                <a:gd name="T27" fmla="*/ 4 h 117"/>
                <a:gd name="T28" fmla="*/ 99 w 103"/>
                <a:gd name="T29" fmla="*/ 0 h 117"/>
                <a:gd name="T30" fmla="*/ 92 w 103"/>
                <a:gd name="T31" fmla="*/ 11 h 117"/>
                <a:gd name="T32" fmla="*/ 81 w 103"/>
                <a:gd name="T33" fmla="*/ 21 h 117"/>
                <a:gd name="T34" fmla="*/ 78 w 103"/>
                <a:gd name="T35" fmla="*/ 28 h 117"/>
                <a:gd name="T36" fmla="*/ 64 w 103"/>
                <a:gd name="T37" fmla="*/ 42 h 117"/>
                <a:gd name="T38" fmla="*/ 60 w 103"/>
                <a:gd name="T39" fmla="*/ 50 h 117"/>
                <a:gd name="T40" fmla="*/ 25 w 103"/>
                <a:gd name="T41" fmla="*/ 85 h 117"/>
                <a:gd name="T42" fmla="*/ 21 w 103"/>
                <a:gd name="T43" fmla="*/ 92 h 117"/>
                <a:gd name="T44" fmla="*/ 14 w 103"/>
                <a:gd name="T45" fmla="*/ 95 h 117"/>
                <a:gd name="T46" fmla="*/ 0 w 103"/>
                <a:gd name="T47" fmla="*/ 110 h 117"/>
                <a:gd name="T48" fmla="*/ 4 w 103"/>
                <a:gd name="T49" fmla="*/ 117 h 1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3" h="117">
                  <a:moveTo>
                    <a:pt x="4" y="117"/>
                  </a:moveTo>
                  <a:lnTo>
                    <a:pt x="4" y="113"/>
                  </a:lnTo>
                  <a:lnTo>
                    <a:pt x="11" y="106"/>
                  </a:lnTo>
                  <a:lnTo>
                    <a:pt x="18" y="103"/>
                  </a:lnTo>
                  <a:lnTo>
                    <a:pt x="39" y="81"/>
                  </a:lnTo>
                  <a:lnTo>
                    <a:pt x="43" y="74"/>
                  </a:lnTo>
                  <a:lnTo>
                    <a:pt x="50" y="67"/>
                  </a:lnTo>
                  <a:lnTo>
                    <a:pt x="60" y="64"/>
                  </a:lnTo>
                  <a:lnTo>
                    <a:pt x="64" y="57"/>
                  </a:lnTo>
                  <a:lnTo>
                    <a:pt x="78" y="42"/>
                  </a:lnTo>
                  <a:lnTo>
                    <a:pt x="81" y="35"/>
                  </a:lnTo>
                  <a:lnTo>
                    <a:pt x="96" y="21"/>
                  </a:lnTo>
                  <a:lnTo>
                    <a:pt x="99" y="11"/>
                  </a:lnTo>
                  <a:lnTo>
                    <a:pt x="103" y="4"/>
                  </a:lnTo>
                  <a:lnTo>
                    <a:pt x="99" y="0"/>
                  </a:lnTo>
                  <a:lnTo>
                    <a:pt x="92" y="11"/>
                  </a:lnTo>
                  <a:lnTo>
                    <a:pt x="81" y="21"/>
                  </a:lnTo>
                  <a:lnTo>
                    <a:pt x="78" y="28"/>
                  </a:lnTo>
                  <a:lnTo>
                    <a:pt x="64" y="42"/>
                  </a:lnTo>
                  <a:lnTo>
                    <a:pt x="60" y="50"/>
                  </a:lnTo>
                  <a:lnTo>
                    <a:pt x="25" y="85"/>
                  </a:lnTo>
                  <a:lnTo>
                    <a:pt x="21" y="92"/>
                  </a:lnTo>
                  <a:lnTo>
                    <a:pt x="14" y="95"/>
                  </a:lnTo>
                  <a:lnTo>
                    <a:pt x="0" y="110"/>
                  </a:lnTo>
                  <a:lnTo>
                    <a:pt x="4"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8" name="Freeform 160"/>
            <p:cNvSpPr>
              <a:spLocks/>
            </p:cNvSpPr>
            <p:nvPr/>
          </p:nvSpPr>
          <p:spPr bwMode="auto">
            <a:xfrm>
              <a:off x="3751" y="2949"/>
              <a:ext cx="202" cy="187"/>
            </a:xfrm>
            <a:custGeom>
              <a:avLst/>
              <a:gdLst>
                <a:gd name="T0" fmla="*/ 4 w 202"/>
                <a:gd name="T1" fmla="*/ 187 h 187"/>
                <a:gd name="T2" fmla="*/ 14 w 202"/>
                <a:gd name="T3" fmla="*/ 173 h 187"/>
                <a:gd name="T4" fmla="*/ 29 w 202"/>
                <a:gd name="T5" fmla="*/ 166 h 187"/>
                <a:gd name="T6" fmla="*/ 53 w 202"/>
                <a:gd name="T7" fmla="*/ 141 h 187"/>
                <a:gd name="T8" fmla="*/ 67 w 202"/>
                <a:gd name="T9" fmla="*/ 130 h 187"/>
                <a:gd name="T10" fmla="*/ 78 w 202"/>
                <a:gd name="T11" fmla="*/ 120 h 187"/>
                <a:gd name="T12" fmla="*/ 92 w 202"/>
                <a:gd name="T13" fmla="*/ 109 h 187"/>
                <a:gd name="T14" fmla="*/ 103 w 202"/>
                <a:gd name="T15" fmla="*/ 95 h 187"/>
                <a:gd name="T16" fmla="*/ 117 w 202"/>
                <a:gd name="T17" fmla="*/ 84 h 187"/>
                <a:gd name="T18" fmla="*/ 127 w 202"/>
                <a:gd name="T19" fmla="*/ 74 h 187"/>
                <a:gd name="T20" fmla="*/ 142 w 202"/>
                <a:gd name="T21" fmla="*/ 63 h 187"/>
                <a:gd name="T22" fmla="*/ 177 w 202"/>
                <a:gd name="T23" fmla="*/ 28 h 187"/>
                <a:gd name="T24" fmla="*/ 191 w 202"/>
                <a:gd name="T25" fmla="*/ 17 h 187"/>
                <a:gd name="T26" fmla="*/ 202 w 202"/>
                <a:gd name="T27" fmla="*/ 7 h 187"/>
                <a:gd name="T28" fmla="*/ 198 w 202"/>
                <a:gd name="T29" fmla="*/ 0 h 187"/>
                <a:gd name="T30" fmla="*/ 184 w 202"/>
                <a:gd name="T31" fmla="*/ 10 h 187"/>
                <a:gd name="T32" fmla="*/ 173 w 202"/>
                <a:gd name="T33" fmla="*/ 21 h 187"/>
                <a:gd name="T34" fmla="*/ 163 w 202"/>
                <a:gd name="T35" fmla="*/ 35 h 187"/>
                <a:gd name="T36" fmla="*/ 149 w 202"/>
                <a:gd name="T37" fmla="*/ 45 h 187"/>
                <a:gd name="T38" fmla="*/ 135 w 202"/>
                <a:gd name="T39" fmla="*/ 56 h 187"/>
                <a:gd name="T40" fmla="*/ 124 w 202"/>
                <a:gd name="T41" fmla="*/ 67 h 187"/>
                <a:gd name="T42" fmla="*/ 110 w 202"/>
                <a:gd name="T43" fmla="*/ 77 h 187"/>
                <a:gd name="T44" fmla="*/ 99 w 202"/>
                <a:gd name="T45" fmla="*/ 91 h 187"/>
                <a:gd name="T46" fmla="*/ 85 w 202"/>
                <a:gd name="T47" fmla="*/ 102 h 187"/>
                <a:gd name="T48" fmla="*/ 74 w 202"/>
                <a:gd name="T49" fmla="*/ 113 h 187"/>
                <a:gd name="T50" fmla="*/ 60 w 202"/>
                <a:gd name="T51" fmla="*/ 123 h 187"/>
                <a:gd name="T52" fmla="*/ 25 w 202"/>
                <a:gd name="T53" fmla="*/ 158 h 187"/>
                <a:gd name="T54" fmla="*/ 11 w 202"/>
                <a:gd name="T55" fmla="*/ 169 h 187"/>
                <a:gd name="T56" fmla="*/ 0 w 202"/>
                <a:gd name="T57" fmla="*/ 180 h 187"/>
                <a:gd name="T58" fmla="*/ 4 w 202"/>
                <a:gd name="T59" fmla="*/ 187 h 1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2" h="187">
                  <a:moveTo>
                    <a:pt x="4" y="187"/>
                  </a:moveTo>
                  <a:lnTo>
                    <a:pt x="14" y="173"/>
                  </a:lnTo>
                  <a:lnTo>
                    <a:pt x="29" y="166"/>
                  </a:lnTo>
                  <a:lnTo>
                    <a:pt x="53" y="141"/>
                  </a:lnTo>
                  <a:lnTo>
                    <a:pt x="67" y="130"/>
                  </a:lnTo>
                  <a:lnTo>
                    <a:pt x="78" y="120"/>
                  </a:lnTo>
                  <a:lnTo>
                    <a:pt x="92" y="109"/>
                  </a:lnTo>
                  <a:lnTo>
                    <a:pt x="103" y="95"/>
                  </a:lnTo>
                  <a:lnTo>
                    <a:pt x="117" y="84"/>
                  </a:lnTo>
                  <a:lnTo>
                    <a:pt x="127" y="74"/>
                  </a:lnTo>
                  <a:lnTo>
                    <a:pt x="142" y="63"/>
                  </a:lnTo>
                  <a:lnTo>
                    <a:pt x="177" y="28"/>
                  </a:lnTo>
                  <a:lnTo>
                    <a:pt x="191" y="17"/>
                  </a:lnTo>
                  <a:lnTo>
                    <a:pt x="202" y="7"/>
                  </a:lnTo>
                  <a:lnTo>
                    <a:pt x="198" y="0"/>
                  </a:lnTo>
                  <a:lnTo>
                    <a:pt x="184" y="10"/>
                  </a:lnTo>
                  <a:lnTo>
                    <a:pt x="173" y="21"/>
                  </a:lnTo>
                  <a:lnTo>
                    <a:pt x="163" y="35"/>
                  </a:lnTo>
                  <a:lnTo>
                    <a:pt x="149" y="45"/>
                  </a:lnTo>
                  <a:lnTo>
                    <a:pt x="135" y="56"/>
                  </a:lnTo>
                  <a:lnTo>
                    <a:pt x="124" y="67"/>
                  </a:lnTo>
                  <a:lnTo>
                    <a:pt x="110" y="77"/>
                  </a:lnTo>
                  <a:lnTo>
                    <a:pt x="99" y="91"/>
                  </a:lnTo>
                  <a:lnTo>
                    <a:pt x="85" y="102"/>
                  </a:lnTo>
                  <a:lnTo>
                    <a:pt x="74" y="113"/>
                  </a:lnTo>
                  <a:lnTo>
                    <a:pt x="60" y="123"/>
                  </a:lnTo>
                  <a:lnTo>
                    <a:pt x="25" y="158"/>
                  </a:lnTo>
                  <a:lnTo>
                    <a:pt x="11" y="169"/>
                  </a:lnTo>
                  <a:lnTo>
                    <a:pt x="0" y="180"/>
                  </a:lnTo>
                  <a:lnTo>
                    <a:pt x="4"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79" name="Freeform 161"/>
            <p:cNvSpPr>
              <a:spLocks/>
            </p:cNvSpPr>
            <p:nvPr/>
          </p:nvSpPr>
          <p:spPr bwMode="auto">
            <a:xfrm>
              <a:off x="3730" y="3122"/>
              <a:ext cx="25" cy="14"/>
            </a:xfrm>
            <a:custGeom>
              <a:avLst/>
              <a:gdLst>
                <a:gd name="T0" fmla="*/ 0 w 25"/>
                <a:gd name="T1" fmla="*/ 0 h 14"/>
                <a:gd name="T2" fmla="*/ 0 w 25"/>
                <a:gd name="T3" fmla="*/ 3 h 14"/>
                <a:gd name="T4" fmla="*/ 11 w 25"/>
                <a:gd name="T5" fmla="*/ 14 h 14"/>
                <a:gd name="T6" fmla="*/ 25 w 25"/>
                <a:gd name="T7" fmla="*/ 14 h 14"/>
                <a:gd name="T8" fmla="*/ 21 w 25"/>
                <a:gd name="T9" fmla="*/ 7 h 14"/>
                <a:gd name="T10" fmla="*/ 11 w 25"/>
                <a:gd name="T11" fmla="*/ 7 h 14"/>
                <a:gd name="T12" fmla="*/ 11 w 25"/>
                <a:gd name="T13" fmla="*/ 3 h 14"/>
                <a:gd name="T14" fmla="*/ 7 w 25"/>
                <a:gd name="T15" fmla="*/ 0 h 14"/>
                <a:gd name="T16" fmla="*/ 0 w 25"/>
                <a:gd name="T17" fmla="*/ 0 h 14"/>
                <a:gd name="T18" fmla="*/ 0 w 25"/>
                <a:gd name="T19" fmla="*/ 3 h 14"/>
                <a:gd name="T20" fmla="*/ 0 w 25"/>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14">
                  <a:moveTo>
                    <a:pt x="0" y="0"/>
                  </a:moveTo>
                  <a:lnTo>
                    <a:pt x="0" y="3"/>
                  </a:lnTo>
                  <a:lnTo>
                    <a:pt x="11" y="14"/>
                  </a:lnTo>
                  <a:lnTo>
                    <a:pt x="25" y="14"/>
                  </a:lnTo>
                  <a:lnTo>
                    <a:pt x="21" y="7"/>
                  </a:lnTo>
                  <a:lnTo>
                    <a:pt x="11" y="7"/>
                  </a:lnTo>
                  <a:lnTo>
                    <a:pt x="11" y="3"/>
                  </a:lnTo>
                  <a:lnTo>
                    <a:pt x="7" y="0"/>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0" name="Freeform 162"/>
            <p:cNvSpPr>
              <a:spLocks/>
            </p:cNvSpPr>
            <p:nvPr/>
          </p:nvSpPr>
          <p:spPr bwMode="auto">
            <a:xfrm>
              <a:off x="3688" y="2677"/>
              <a:ext cx="49" cy="445"/>
            </a:xfrm>
            <a:custGeom>
              <a:avLst/>
              <a:gdLst>
                <a:gd name="T0" fmla="*/ 0 w 49"/>
                <a:gd name="T1" fmla="*/ 0 h 445"/>
                <a:gd name="T2" fmla="*/ 7 w 49"/>
                <a:gd name="T3" fmla="*/ 56 h 445"/>
                <a:gd name="T4" fmla="*/ 14 w 49"/>
                <a:gd name="T5" fmla="*/ 113 h 445"/>
                <a:gd name="T6" fmla="*/ 21 w 49"/>
                <a:gd name="T7" fmla="*/ 169 h 445"/>
                <a:gd name="T8" fmla="*/ 28 w 49"/>
                <a:gd name="T9" fmla="*/ 226 h 445"/>
                <a:gd name="T10" fmla="*/ 31 w 49"/>
                <a:gd name="T11" fmla="*/ 279 h 445"/>
                <a:gd name="T12" fmla="*/ 39 w 49"/>
                <a:gd name="T13" fmla="*/ 335 h 445"/>
                <a:gd name="T14" fmla="*/ 42 w 49"/>
                <a:gd name="T15" fmla="*/ 392 h 445"/>
                <a:gd name="T16" fmla="*/ 42 w 49"/>
                <a:gd name="T17" fmla="*/ 445 h 445"/>
                <a:gd name="T18" fmla="*/ 49 w 49"/>
                <a:gd name="T19" fmla="*/ 445 h 445"/>
                <a:gd name="T20" fmla="*/ 49 w 49"/>
                <a:gd name="T21" fmla="*/ 392 h 445"/>
                <a:gd name="T22" fmla="*/ 46 w 49"/>
                <a:gd name="T23" fmla="*/ 335 h 445"/>
                <a:gd name="T24" fmla="*/ 39 w 49"/>
                <a:gd name="T25" fmla="*/ 279 h 445"/>
                <a:gd name="T26" fmla="*/ 35 w 49"/>
                <a:gd name="T27" fmla="*/ 226 h 445"/>
                <a:gd name="T28" fmla="*/ 28 w 49"/>
                <a:gd name="T29" fmla="*/ 169 h 445"/>
                <a:gd name="T30" fmla="*/ 21 w 49"/>
                <a:gd name="T31" fmla="*/ 113 h 445"/>
                <a:gd name="T32" fmla="*/ 14 w 49"/>
                <a:gd name="T33" fmla="*/ 56 h 445"/>
                <a:gd name="T34" fmla="*/ 7 w 49"/>
                <a:gd name="T35" fmla="*/ 0 h 445"/>
                <a:gd name="T36" fmla="*/ 0 w 49"/>
                <a:gd name="T37" fmla="*/ 0 h 4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 h="445">
                  <a:moveTo>
                    <a:pt x="0" y="0"/>
                  </a:moveTo>
                  <a:lnTo>
                    <a:pt x="7" y="56"/>
                  </a:lnTo>
                  <a:lnTo>
                    <a:pt x="14" y="113"/>
                  </a:lnTo>
                  <a:lnTo>
                    <a:pt x="21" y="169"/>
                  </a:lnTo>
                  <a:lnTo>
                    <a:pt x="28" y="226"/>
                  </a:lnTo>
                  <a:lnTo>
                    <a:pt x="31" y="279"/>
                  </a:lnTo>
                  <a:lnTo>
                    <a:pt x="39" y="335"/>
                  </a:lnTo>
                  <a:lnTo>
                    <a:pt x="42" y="392"/>
                  </a:lnTo>
                  <a:lnTo>
                    <a:pt x="42" y="445"/>
                  </a:lnTo>
                  <a:lnTo>
                    <a:pt x="49" y="445"/>
                  </a:lnTo>
                  <a:lnTo>
                    <a:pt x="49" y="392"/>
                  </a:lnTo>
                  <a:lnTo>
                    <a:pt x="46" y="335"/>
                  </a:lnTo>
                  <a:lnTo>
                    <a:pt x="39" y="279"/>
                  </a:lnTo>
                  <a:lnTo>
                    <a:pt x="35" y="226"/>
                  </a:lnTo>
                  <a:lnTo>
                    <a:pt x="28" y="169"/>
                  </a:lnTo>
                  <a:lnTo>
                    <a:pt x="21" y="113"/>
                  </a:lnTo>
                  <a:lnTo>
                    <a:pt x="14" y="56"/>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1" name="Freeform 163"/>
            <p:cNvSpPr>
              <a:spLocks/>
            </p:cNvSpPr>
            <p:nvPr/>
          </p:nvSpPr>
          <p:spPr bwMode="auto">
            <a:xfrm>
              <a:off x="3659" y="2482"/>
              <a:ext cx="36" cy="195"/>
            </a:xfrm>
            <a:custGeom>
              <a:avLst/>
              <a:gdLst>
                <a:gd name="T0" fmla="*/ 4 w 36"/>
                <a:gd name="T1" fmla="*/ 0 h 195"/>
                <a:gd name="T2" fmla="*/ 4 w 36"/>
                <a:gd name="T3" fmla="*/ 29 h 195"/>
                <a:gd name="T4" fmla="*/ 7 w 36"/>
                <a:gd name="T5" fmla="*/ 53 h 195"/>
                <a:gd name="T6" fmla="*/ 11 w 36"/>
                <a:gd name="T7" fmla="*/ 75 h 195"/>
                <a:gd name="T8" fmla="*/ 18 w 36"/>
                <a:gd name="T9" fmla="*/ 99 h 195"/>
                <a:gd name="T10" fmla="*/ 22 w 36"/>
                <a:gd name="T11" fmla="*/ 124 h 195"/>
                <a:gd name="T12" fmla="*/ 25 w 36"/>
                <a:gd name="T13" fmla="*/ 145 h 195"/>
                <a:gd name="T14" fmla="*/ 29 w 36"/>
                <a:gd name="T15" fmla="*/ 170 h 195"/>
                <a:gd name="T16" fmla="*/ 29 w 36"/>
                <a:gd name="T17" fmla="*/ 195 h 195"/>
                <a:gd name="T18" fmla="*/ 36 w 36"/>
                <a:gd name="T19" fmla="*/ 195 h 195"/>
                <a:gd name="T20" fmla="*/ 36 w 36"/>
                <a:gd name="T21" fmla="*/ 170 h 195"/>
                <a:gd name="T22" fmla="*/ 32 w 36"/>
                <a:gd name="T23" fmla="*/ 145 h 195"/>
                <a:gd name="T24" fmla="*/ 29 w 36"/>
                <a:gd name="T25" fmla="*/ 120 h 195"/>
                <a:gd name="T26" fmla="*/ 25 w 36"/>
                <a:gd name="T27" fmla="*/ 99 h 195"/>
                <a:gd name="T28" fmla="*/ 18 w 36"/>
                <a:gd name="T29" fmla="*/ 75 h 195"/>
                <a:gd name="T30" fmla="*/ 15 w 36"/>
                <a:gd name="T31" fmla="*/ 50 h 195"/>
                <a:gd name="T32" fmla="*/ 11 w 36"/>
                <a:gd name="T33" fmla="*/ 29 h 195"/>
                <a:gd name="T34" fmla="*/ 7 w 36"/>
                <a:gd name="T35" fmla="*/ 4 h 195"/>
                <a:gd name="T36" fmla="*/ 7 w 36"/>
                <a:gd name="T37" fmla="*/ 7 h 195"/>
                <a:gd name="T38" fmla="*/ 4 w 36"/>
                <a:gd name="T39" fmla="*/ 0 h 195"/>
                <a:gd name="T40" fmla="*/ 0 w 36"/>
                <a:gd name="T41" fmla="*/ 0 h 195"/>
                <a:gd name="T42" fmla="*/ 4 w 36"/>
                <a:gd name="T43" fmla="*/ 4 h 195"/>
                <a:gd name="T44" fmla="*/ 4 w 36"/>
                <a:gd name="T45" fmla="*/ 0 h 1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6" h="195">
                  <a:moveTo>
                    <a:pt x="4" y="0"/>
                  </a:moveTo>
                  <a:lnTo>
                    <a:pt x="4" y="29"/>
                  </a:lnTo>
                  <a:lnTo>
                    <a:pt x="7" y="53"/>
                  </a:lnTo>
                  <a:lnTo>
                    <a:pt x="11" y="75"/>
                  </a:lnTo>
                  <a:lnTo>
                    <a:pt x="18" y="99"/>
                  </a:lnTo>
                  <a:lnTo>
                    <a:pt x="22" y="124"/>
                  </a:lnTo>
                  <a:lnTo>
                    <a:pt x="25" y="145"/>
                  </a:lnTo>
                  <a:lnTo>
                    <a:pt x="29" y="170"/>
                  </a:lnTo>
                  <a:lnTo>
                    <a:pt x="29" y="195"/>
                  </a:lnTo>
                  <a:lnTo>
                    <a:pt x="36" y="195"/>
                  </a:lnTo>
                  <a:lnTo>
                    <a:pt x="36" y="170"/>
                  </a:lnTo>
                  <a:lnTo>
                    <a:pt x="32" y="145"/>
                  </a:lnTo>
                  <a:lnTo>
                    <a:pt x="29" y="120"/>
                  </a:lnTo>
                  <a:lnTo>
                    <a:pt x="25" y="99"/>
                  </a:lnTo>
                  <a:lnTo>
                    <a:pt x="18" y="75"/>
                  </a:lnTo>
                  <a:lnTo>
                    <a:pt x="15" y="50"/>
                  </a:lnTo>
                  <a:lnTo>
                    <a:pt x="11" y="29"/>
                  </a:lnTo>
                  <a:lnTo>
                    <a:pt x="7" y="4"/>
                  </a:lnTo>
                  <a:lnTo>
                    <a:pt x="7" y="7"/>
                  </a:lnTo>
                  <a:lnTo>
                    <a:pt x="4" y="0"/>
                  </a:lnTo>
                  <a:lnTo>
                    <a:pt x="0" y="0"/>
                  </a:lnTo>
                  <a:lnTo>
                    <a:pt x="4"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2" name="Freeform 164"/>
            <p:cNvSpPr>
              <a:spLocks/>
            </p:cNvSpPr>
            <p:nvPr/>
          </p:nvSpPr>
          <p:spPr bwMode="auto">
            <a:xfrm>
              <a:off x="3663" y="2412"/>
              <a:ext cx="95" cy="77"/>
            </a:xfrm>
            <a:custGeom>
              <a:avLst/>
              <a:gdLst>
                <a:gd name="T0" fmla="*/ 92 w 95"/>
                <a:gd name="T1" fmla="*/ 0 h 77"/>
                <a:gd name="T2" fmla="*/ 85 w 95"/>
                <a:gd name="T3" fmla="*/ 7 h 77"/>
                <a:gd name="T4" fmla="*/ 78 w 95"/>
                <a:gd name="T5" fmla="*/ 10 h 77"/>
                <a:gd name="T6" fmla="*/ 74 w 95"/>
                <a:gd name="T7" fmla="*/ 17 h 77"/>
                <a:gd name="T8" fmla="*/ 67 w 95"/>
                <a:gd name="T9" fmla="*/ 21 h 77"/>
                <a:gd name="T10" fmla="*/ 64 w 95"/>
                <a:gd name="T11" fmla="*/ 24 h 77"/>
                <a:gd name="T12" fmla="*/ 56 w 95"/>
                <a:gd name="T13" fmla="*/ 28 h 77"/>
                <a:gd name="T14" fmla="*/ 49 w 95"/>
                <a:gd name="T15" fmla="*/ 32 h 77"/>
                <a:gd name="T16" fmla="*/ 46 w 95"/>
                <a:gd name="T17" fmla="*/ 39 h 77"/>
                <a:gd name="T18" fmla="*/ 39 w 95"/>
                <a:gd name="T19" fmla="*/ 42 h 77"/>
                <a:gd name="T20" fmla="*/ 35 w 95"/>
                <a:gd name="T21" fmla="*/ 46 h 77"/>
                <a:gd name="T22" fmla="*/ 28 w 95"/>
                <a:gd name="T23" fmla="*/ 49 h 77"/>
                <a:gd name="T24" fmla="*/ 21 w 95"/>
                <a:gd name="T25" fmla="*/ 53 h 77"/>
                <a:gd name="T26" fmla="*/ 18 w 95"/>
                <a:gd name="T27" fmla="*/ 60 h 77"/>
                <a:gd name="T28" fmla="*/ 11 w 95"/>
                <a:gd name="T29" fmla="*/ 63 h 77"/>
                <a:gd name="T30" fmla="*/ 3 w 95"/>
                <a:gd name="T31" fmla="*/ 67 h 77"/>
                <a:gd name="T32" fmla="*/ 0 w 95"/>
                <a:gd name="T33" fmla="*/ 70 h 77"/>
                <a:gd name="T34" fmla="*/ 3 w 95"/>
                <a:gd name="T35" fmla="*/ 77 h 77"/>
                <a:gd name="T36" fmla="*/ 18 w 95"/>
                <a:gd name="T37" fmla="*/ 63 h 77"/>
                <a:gd name="T38" fmla="*/ 25 w 95"/>
                <a:gd name="T39" fmla="*/ 60 h 77"/>
                <a:gd name="T40" fmla="*/ 32 w 95"/>
                <a:gd name="T41" fmla="*/ 56 h 77"/>
                <a:gd name="T42" fmla="*/ 39 w 95"/>
                <a:gd name="T43" fmla="*/ 53 h 77"/>
                <a:gd name="T44" fmla="*/ 49 w 95"/>
                <a:gd name="T45" fmla="*/ 42 h 77"/>
                <a:gd name="T46" fmla="*/ 56 w 95"/>
                <a:gd name="T47" fmla="*/ 39 h 77"/>
                <a:gd name="T48" fmla="*/ 60 w 95"/>
                <a:gd name="T49" fmla="*/ 35 h 77"/>
                <a:gd name="T50" fmla="*/ 67 w 95"/>
                <a:gd name="T51" fmla="*/ 32 h 77"/>
                <a:gd name="T52" fmla="*/ 74 w 95"/>
                <a:gd name="T53" fmla="*/ 28 h 77"/>
                <a:gd name="T54" fmla="*/ 78 w 95"/>
                <a:gd name="T55" fmla="*/ 21 h 77"/>
                <a:gd name="T56" fmla="*/ 85 w 95"/>
                <a:gd name="T57" fmla="*/ 17 h 77"/>
                <a:gd name="T58" fmla="*/ 95 w 95"/>
                <a:gd name="T59" fmla="*/ 7 h 77"/>
                <a:gd name="T60" fmla="*/ 92 w 95"/>
                <a:gd name="T61" fmla="*/ 0 h 7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95" h="77">
                  <a:moveTo>
                    <a:pt x="92" y="0"/>
                  </a:moveTo>
                  <a:lnTo>
                    <a:pt x="85" y="7"/>
                  </a:lnTo>
                  <a:lnTo>
                    <a:pt x="78" y="10"/>
                  </a:lnTo>
                  <a:lnTo>
                    <a:pt x="74" y="17"/>
                  </a:lnTo>
                  <a:lnTo>
                    <a:pt x="67" y="21"/>
                  </a:lnTo>
                  <a:lnTo>
                    <a:pt x="64" y="24"/>
                  </a:lnTo>
                  <a:lnTo>
                    <a:pt x="56" y="28"/>
                  </a:lnTo>
                  <a:lnTo>
                    <a:pt x="49" y="32"/>
                  </a:lnTo>
                  <a:lnTo>
                    <a:pt x="46" y="39"/>
                  </a:lnTo>
                  <a:lnTo>
                    <a:pt x="39" y="42"/>
                  </a:lnTo>
                  <a:lnTo>
                    <a:pt x="35" y="46"/>
                  </a:lnTo>
                  <a:lnTo>
                    <a:pt x="28" y="49"/>
                  </a:lnTo>
                  <a:lnTo>
                    <a:pt x="21" y="53"/>
                  </a:lnTo>
                  <a:lnTo>
                    <a:pt x="18" y="60"/>
                  </a:lnTo>
                  <a:lnTo>
                    <a:pt x="11" y="63"/>
                  </a:lnTo>
                  <a:lnTo>
                    <a:pt x="3" y="67"/>
                  </a:lnTo>
                  <a:lnTo>
                    <a:pt x="0" y="70"/>
                  </a:lnTo>
                  <a:lnTo>
                    <a:pt x="3" y="77"/>
                  </a:lnTo>
                  <a:lnTo>
                    <a:pt x="18" y="63"/>
                  </a:lnTo>
                  <a:lnTo>
                    <a:pt x="25" y="60"/>
                  </a:lnTo>
                  <a:lnTo>
                    <a:pt x="32" y="56"/>
                  </a:lnTo>
                  <a:lnTo>
                    <a:pt x="39" y="53"/>
                  </a:lnTo>
                  <a:lnTo>
                    <a:pt x="49" y="42"/>
                  </a:lnTo>
                  <a:lnTo>
                    <a:pt x="56" y="39"/>
                  </a:lnTo>
                  <a:lnTo>
                    <a:pt x="60" y="35"/>
                  </a:lnTo>
                  <a:lnTo>
                    <a:pt x="67" y="32"/>
                  </a:lnTo>
                  <a:lnTo>
                    <a:pt x="74" y="28"/>
                  </a:lnTo>
                  <a:lnTo>
                    <a:pt x="78" y="21"/>
                  </a:lnTo>
                  <a:lnTo>
                    <a:pt x="85" y="17"/>
                  </a:lnTo>
                  <a:lnTo>
                    <a:pt x="95" y="7"/>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3" name="Freeform 165"/>
            <p:cNvSpPr>
              <a:spLocks/>
            </p:cNvSpPr>
            <p:nvPr/>
          </p:nvSpPr>
          <p:spPr bwMode="auto">
            <a:xfrm>
              <a:off x="3755" y="2331"/>
              <a:ext cx="145" cy="88"/>
            </a:xfrm>
            <a:custGeom>
              <a:avLst/>
              <a:gdLst>
                <a:gd name="T0" fmla="*/ 141 w 145"/>
                <a:gd name="T1" fmla="*/ 0 h 88"/>
                <a:gd name="T2" fmla="*/ 134 w 145"/>
                <a:gd name="T3" fmla="*/ 3 h 88"/>
                <a:gd name="T4" fmla="*/ 123 w 145"/>
                <a:gd name="T5" fmla="*/ 10 h 88"/>
                <a:gd name="T6" fmla="*/ 116 w 145"/>
                <a:gd name="T7" fmla="*/ 14 h 88"/>
                <a:gd name="T8" fmla="*/ 106 w 145"/>
                <a:gd name="T9" fmla="*/ 17 h 88"/>
                <a:gd name="T10" fmla="*/ 95 w 145"/>
                <a:gd name="T11" fmla="*/ 24 h 88"/>
                <a:gd name="T12" fmla="*/ 88 w 145"/>
                <a:gd name="T13" fmla="*/ 28 h 88"/>
                <a:gd name="T14" fmla="*/ 78 w 145"/>
                <a:gd name="T15" fmla="*/ 35 h 88"/>
                <a:gd name="T16" fmla="*/ 70 w 145"/>
                <a:gd name="T17" fmla="*/ 38 h 88"/>
                <a:gd name="T18" fmla="*/ 60 w 145"/>
                <a:gd name="T19" fmla="*/ 45 h 88"/>
                <a:gd name="T20" fmla="*/ 53 w 145"/>
                <a:gd name="T21" fmla="*/ 49 h 88"/>
                <a:gd name="T22" fmla="*/ 42 w 145"/>
                <a:gd name="T23" fmla="*/ 56 h 88"/>
                <a:gd name="T24" fmla="*/ 35 w 145"/>
                <a:gd name="T25" fmla="*/ 63 h 88"/>
                <a:gd name="T26" fmla="*/ 25 w 145"/>
                <a:gd name="T27" fmla="*/ 67 h 88"/>
                <a:gd name="T28" fmla="*/ 17 w 145"/>
                <a:gd name="T29" fmla="*/ 70 h 88"/>
                <a:gd name="T30" fmla="*/ 7 w 145"/>
                <a:gd name="T31" fmla="*/ 77 h 88"/>
                <a:gd name="T32" fmla="*/ 0 w 145"/>
                <a:gd name="T33" fmla="*/ 81 h 88"/>
                <a:gd name="T34" fmla="*/ 3 w 145"/>
                <a:gd name="T35" fmla="*/ 88 h 88"/>
                <a:gd name="T36" fmla="*/ 10 w 145"/>
                <a:gd name="T37" fmla="*/ 84 h 88"/>
                <a:gd name="T38" fmla="*/ 21 w 145"/>
                <a:gd name="T39" fmla="*/ 77 h 88"/>
                <a:gd name="T40" fmla="*/ 28 w 145"/>
                <a:gd name="T41" fmla="*/ 70 h 88"/>
                <a:gd name="T42" fmla="*/ 39 w 145"/>
                <a:gd name="T43" fmla="*/ 67 h 88"/>
                <a:gd name="T44" fmla="*/ 46 w 145"/>
                <a:gd name="T45" fmla="*/ 63 h 88"/>
                <a:gd name="T46" fmla="*/ 56 w 145"/>
                <a:gd name="T47" fmla="*/ 56 h 88"/>
                <a:gd name="T48" fmla="*/ 63 w 145"/>
                <a:gd name="T49" fmla="*/ 53 h 88"/>
                <a:gd name="T50" fmla="*/ 74 w 145"/>
                <a:gd name="T51" fmla="*/ 45 h 88"/>
                <a:gd name="T52" fmla="*/ 81 w 145"/>
                <a:gd name="T53" fmla="*/ 42 h 88"/>
                <a:gd name="T54" fmla="*/ 92 w 145"/>
                <a:gd name="T55" fmla="*/ 35 h 88"/>
                <a:gd name="T56" fmla="*/ 99 w 145"/>
                <a:gd name="T57" fmla="*/ 31 h 88"/>
                <a:gd name="T58" fmla="*/ 109 w 145"/>
                <a:gd name="T59" fmla="*/ 24 h 88"/>
                <a:gd name="T60" fmla="*/ 120 w 145"/>
                <a:gd name="T61" fmla="*/ 21 h 88"/>
                <a:gd name="T62" fmla="*/ 127 w 145"/>
                <a:gd name="T63" fmla="*/ 14 h 88"/>
                <a:gd name="T64" fmla="*/ 134 w 145"/>
                <a:gd name="T65" fmla="*/ 10 h 88"/>
                <a:gd name="T66" fmla="*/ 145 w 145"/>
                <a:gd name="T67" fmla="*/ 7 h 88"/>
                <a:gd name="T68" fmla="*/ 141 w 145"/>
                <a:gd name="T69" fmla="*/ 0 h 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5" h="88">
                  <a:moveTo>
                    <a:pt x="141" y="0"/>
                  </a:moveTo>
                  <a:lnTo>
                    <a:pt x="134" y="3"/>
                  </a:lnTo>
                  <a:lnTo>
                    <a:pt x="123" y="10"/>
                  </a:lnTo>
                  <a:lnTo>
                    <a:pt x="116" y="14"/>
                  </a:lnTo>
                  <a:lnTo>
                    <a:pt x="106" y="17"/>
                  </a:lnTo>
                  <a:lnTo>
                    <a:pt x="95" y="24"/>
                  </a:lnTo>
                  <a:lnTo>
                    <a:pt x="88" y="28"/>
                  </a:lnTo>
                  <a:lnTo>
                    <a:pt x="78" y="35"/>
                  </a:lnTo>
                  <a:lnTo>
                    <a:pt x="70" y="38"/>
                  </a:lnTo>
                  <a:lnTo>
                    <a:pt x="60" y="45"/>
                  </a:lnTo>
                  <a:lnTo>
                    <a:pt x="53" y="49"/>
                  </a:lnTo>
                  <a:lnTo>
                    <a:pt x="42" y="56"/>
                  </a:lnTo>
                  <a:lnTo>
                    <a:pt x="35" y="63"/>
                  </a:lnTo>
                  <a:lnTo>
                    <a:pt x="25" y="67"/>
                  </a:lnTo>
                  <a:lnTo>
                    <a:pt x="17" y="70"/>
                  </a:lnTo>
                  <a:lnTo>
                    <a:pt x="7" y="77"/>
                  </a:lnTo>
                  <a:lnTo>
                    <a:pt x="0" y="81"/>
                  </a:lnTo>
                  <a:lnTo>
                    <a:pt x="3" y="88"/>
                  </a:lnTo>
                  <a:lnTo>
                    <a:pt x="10" y="84"/>
                  </a:lnTo>
                  <a:lnTo>
                    <a:pt x="21" y="77"/>
                  </a:lnTo>
                  <a:lnTo>
                    <a:pt x="28" y="70"/>
                  </a:lnTo>
                  <a:lnTo>
                    <a:pt x="39" y="67"/>
                  </a:lnTo>
                  <a:lnTo>
                    <a:pt x="46" y="63"/>
                  </a:lnTo>
                  <a:lnTo>
                    <a:pt x="56" y="56"/>
                  </a:lnTo>
                  <a:lnTo>
                    <a:pt x="63" y="53"/>
                  </a:lnTo>
                  <a:lnTo>
                    <a:pt x="74" y="45"/>
                  </a:lnTo>
                  <a:lnTo>
                    <a:pt x="81" y="42"/>
                  </a:lnTo>
                  <a:lnTo>
                    <a:pt x="92" y="35"/>
                  </a:lnTo>
                  <a:lnTo>
                    <a:pt x="99" y="31"/>
                  </a:lnTo>
                  <a:lnTo>
                    <a:pt x="109" y="24"/>
                  </a:lnTo>
                  <a:lnTo>
                    <a:pt x="120" y="21"/>
                  </a:lnTo>
                  <a:lnTo>
                    <a:pt x="127" y="14"/>
                  </a:lnTo>
                  <a:lnTo>
                    <a:pt x="134" y="10"/>
                  </a:lnTo>
                  <a:lnTo>
                    <a:pt x="145" y="7"/>
                  </a:lnTo>
                  <a:lnTo>
                    <a:pt x="1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4" name="Freeform 166"/>
            <p:cNvSpPr>
              <a:spLocks/>
            </p:cNvSpPr>
            <p:nvPr/>
          </p:nvSpPr>
          <p:spPr bwMode="auto">
            <a:xfrm>
              <a:off x="3896" y="2267"/>
              <a:ext cx="113" cy="71"/>
            </a:xfrm>
            <a:custGeom>
              <a:avLst/>
              <a:gdLst>
                <a:gd name="T0" fmla="*/ 113 w 113"/>
                <a:gd name="T1" fmla="*/ 3 h 71"/>
                <a:gd name="T2" fmla="*/ 110 w 113"/>
                <a:gd name="T3" fmla="*/ 3 h 71"/>
                <a:gd name="T4" fmla="*/ 103 w 113"/>
                <a:gd name="T5" fmla="*/ 7 h 71"/>
                <a:gd name="T6" fmla="*/ 96 w 113"/>
                <a:gd name="T7" fmla="*/ 11 h 71"/>
                <a:gd name="T8" fmla="*/ 88 w 113"/>
                <a:gd name="T9" fmla="*/ 14 h 71"/>
                <a:gd name="T10" fmla="*/ 81 w 113"/>
                <a:gd name="T11" fmla="*/ 18 h 71"/>
                <a:gd name="T12" fmla="*/ 74 w 113"/>
                <a:gd name="T13" fmla="*/ 21 h 71"/>
                <a:gd name="T14" fmla="*/ 67 w 113"/>
                <a:gd name="T15" fmla="*/ 25 h 71"/>
                <a:gd name="T16" fmla="*/ 60 w 113"/>
                <a:gd name="T17" fmla="*/ 28 h 71"/>
                <a:gd name="T18" fmla="*/ 53 w 113"/>
                <a:gd name="T19" fmla="*/ 32 h 71"/>
                <a:gd name="T20" fmla="*/ 46 w 113"/>
                <a:gd name="T21" fmla="*/ 35 h 71"/>
                <a:gd name="T22" fmla="*/ 39 w 113"/>
                <a:gd name="T23" fmla="*/ 39 h 71"/>
                <a:gd name="T24" fmla="*/ 28 w 113"/>
                <a:gd name="T25" fmla="*/ 49 h 71"/>
                <a:gd name="T26" fmla="*/ 21 w 113"/>
                <a:gd name="T27" fmla="*/ 53 h 71"/>
                <a:gd name="T28" fmla="*/ 14 w 113"/>
                <a:gd name="T29" fmla="*/ 56 h 71"/>
                <a:gd name="T30" fmla="*/ 7 w 113"/>
                <a:gd name="T31" fmla="*/ 60 h 71"/>
                <a:gd name="T32" fmla="*/ 0 w 113"/>
                <a:gd name="T33" fmla="*/ 64 h 71"/>
                <a:gd name="T34" fmla="*/ 4 w 113"/>
                <a:gd name="T35" fmla="*/ 71 h 71"/>
                <a:gd name="T36" fmla="*/ 11 w 113"/>
                <a:gd name="T37" fmla="*/ 67 h 71"/>
                <a:gd name="T38" fmla="*/ 18 w 113"/>
                <a:gd name="T39" fmla="*/ 60 h 71"/>
                <a:gd name="T40" fmla="*/ 25 w 113"/>
                <a:gd name="T41" fmla="*/ 56 h 71"/>
                <a:gd name="T42" fmla="*/ 32 w 113"/>
                <a:gd name="T43" fmla="*/ 53 h 71"/>
                <a:gd name="T44" fmla="*/ 39 w 113"/>
                <a:gd name="T45" fmla="*/ 49 h 71"/>
                <a:gd name="T46" fmla="*/ 43 w 113"/>
                <a:gd name="T47" fmla="*/ 46 h 71"/>
                <a:gd name="T48" fmla="*/ 50 w 113"/>
                <a:gd name="T49" fmla="*/ 42 h 71"/>
                <a:gd name="T50" fmla="*/ 57 w 113"/>
                <a:gd name="T51" fmla="*/ 39 h 71"/>
                <a:gd name="T52" fmla="*/ 64 w 113"/>
                <a:gd name="T53" fmla="*/ 35 h 71"/>
                <a:gd name="T54" fmla="*/ 71 w 113"/>
                <a:gd name="T55" fmla="*/ 32 h 71"/>
                <a:gd name="T56" fmla="*/ 78 w 113"/>
                <a:gd name="T57" fmla="*/ 28 h 71"/>
                <a:gd name="T58" fmla="*/ 85 w 113"/>
                <a:gd name="T59" fmla="*/ 25 h 71"/>
                <a:gd name="T60" fmla="*/ 92 w 113"/>
                <a:gd name="T61" fmla="*/ 21 h 71"/>
                <a:gd name="T62" fmla="*/ 99 w 113"/>
                <a:gd name="T63" fmla="*/ 18 h 71"/>
                <a:gd name="T64" fmla="*/ 106 w 113"/>
                <a:gd name="T65" fmla="*/ 14 h 71"/>
                <a:gd name="T66" fmla="*/ 113 w 113"/>
                <a:gd name="T67" fmla="*/ 11 h 71"/>
                <a:gd name="T68" fmla="*/ 110 w 113"/>
                <a:gd name="T69" fmla="*/ 7 h 71"/>
                <a:gd name="T70" fmla="*/ 113 w 113"/>
                <a:gd name="T71" fmla="*/ 3 h 71"/>
                <a:gd name="T72" fmla="*/ 113 w 113"/>
                <a:gd name="T73" fmla="*/ 0 h 71"/>
                <a:gd name="T74" fmla="*/ 110 w 113"/>
                <a:gd name="T75" fmla="*/ 3 h 71"/>
                <a:gd name="T76" fmla="*/ 113 w 113"/>
                <a:gd name="T77" fmla="*/ 3 h 7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3" h="71">
                  <a:moveTo>
                    <a:pt x="113" y="3"/>
                  </a:moveTo>
                  <a:lnTo>
                    <a:pt x="110" y="3"/>
                  </a:lnTo>
                  <a:lnTo>
                    <a:pt x="103" y="7"/>
                  </a:lnTo>
                  <a:lnTo>
                    <a:pt x="96" y="11"/>
                  </a:lnTo>
                  <a:lnTo>
                    <a:pt x="88" y="14"/>
                  </a:lnTo>
                  <a:lnTo>
                    <a:pt x="81" y="18"/>
                  </a:lnTo>
                  <a:lnTo>
                    <a:pt x="74" y="21"/>
                  </a:lnTo>
                  <a:lnTo>
                    <a:pt x="67" y="25"/>
                  </a:lnTo>
                  <a:lnTo>
                    <a:pt x="60" y="28"/>
                  </a:lnTo>
                  <a:lnTo>
                    <a:pt x="53" y="32"/>
                  </a:lnTo>
                  <a:lnTo>
                    <a:pt x="46" y="35"/>
                  </a:lnTo>
                  <a:lnTo>
                    <a:pt x="39" y="39"/>
                  </a:lnTo>
                  <a:lnTo>
                    <a:pt x="28" y="49"/>
                  </a:lnTo>
                  <a:lnTo>
                    <a:pt x="21" y="53"/>
                  </a:lnTo>
                  <a:lnTo>
                    <a:pt x="14" y="56"/>
                  </a:lnTo>
                  <a:lnTo>
                    <a:pt x="7" y="60"/>
                  </a:lnTo>
                  <a:lnTo>
                    <a:pt x="0" y="64"/>
                  </a:lnTo>
                  <a:lnTo>
                    <a:pt x="4" y="71"/>
                  </a:lnTo>
                  <a:lnTo>
                    <a:pt x="11" y="67"/>
                  </a:lnTo>
                  <a:lnTo>
                    <a:pt x="18" y="60"/>
                  </a:lnTo>
                  <a:lnTo>
                    <a:pt x="25" y="56"/>
                  </a:lnTo>
                  <a:lnTo>
                    <a:pt x="32" y="53"/>
                  </a:lnTo>
                  <a:lnTo>
                    <a:pt x="39" y="49"/>
                  </a:lnTo>
                  <a:lnTo>
                    <a:pt x="43" y="46"/>
                  </a:lnTo>
                  <a:lnTo>
                    <a:pt x="50" y="42"/>
                  </a:lnTo>
                  <a:lnTo>
                    <a:pt x="57" y="39"/>
                  </a:lnTo>
                  <a:lnTo>
                    <a:pt x="64" y="35"/>
                  </a:lnTo>
                  <a:lnTo>
                    <a:pt x="71" y="32"/>
                  </a:lnTo>
                  <a:lnTo>
                    <a:pt x="78" y="28"/>
                  </a:lnTo>
                  <a:lnTo>
                    <a:pt x="85" y="25"/>
                  </a:lnTo>
                  <a:lnTo>
                    <a:pt x="92" y="21"/>
                  </a:lnTo>
                  <a:lnTo>
                    <a:pt x="99" y="18"/>
                  </a:lnTo>
                  <a:lnTo>
                    <a:pt x="106" y="14"/>
                  </a:lnTo>
                  <a:lnTo>
                    <a:pt x="113" y="11"/>
                  </a:lnTo>
                  <a:lnTo>
                    <a:pt x="110" y="7"/>
                  </a:lnTo>
                  <a:lnTo>
                    <a:pt x="113" y="3"/>
                  </a:lnTo>
                  <a:lnTo>
                    <a:pt x="113" y="0"/>
                  </a:lnTo>
                  <a:lnTo>
                    <a:pt x="110" y="3"/>
                  </a:lnTo>
                  <a:lnTo>
                    <a:pt x="11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5" name="Freeform 167"/>
            <p:cNvSpPr>
              <a:spLocks/>
            </p:cNvSpPr>
            <p:nvPr/>
          </p:nvSpPr>
          <p:spPr bwMode="auto">
            <a:xfrm>
              <a:off x="4006" y="2270"/>
              <a:ext cx="10" cy="11"/>
            </a:xfrm>
            <a:custGeom>
              <a:avLst/>
              <a:gdLst>
                <a:gd name="T0" fmla="*/ 10 w 10"/>
                <a:gd name="T1" fmla="*/ 8 h 11"/>
                <a:gd name="T2" fmla="*/ 7 w 10"/>
                <a:gd name="T3" fmla="*/ 8 h 11"/>
                <a:gd name="T4" fmla="*/ 3 w 10"/>
                <a:gd name="T5" fmla="*/ 0 h 11"/>
                <a:gd name="T6" fmla="*/ 0 w 10"/>
                <a:gd name="T7" fmla="*/ 4 h 11"/>
                <a:gd name="T8" fmla="*/ 3 w 10"/>
                <a:gd name="T9" fmla="*/ 11 h 11"/>
                <a:gd name="T10" fmla="*/ 10 w 10"/>
                <a:gd name="T11" fmla="*/ 8 h 11"/>
                <a:gd name="T12" fmla="*/ 7 w 10"/>
                <a:gd name="T13" fmla="*/ 8 h 11"/>
                <a:gd name="T14" fmla="*/ 10 w 10"/>
                <a:gd name="T15" fmla="*/ 8 h 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11">
                  <a:moveTo>
                    <a:pt x="10" y="8"/>
                  </a:moveTo>
                  <a:lnTo>
                    <a:pt x="7" y="8"/>
                  </a:lnTo>
                  <a:lnTo>
                    <a:pt x="3" y="0"/>
                  </a:lnTo>
                  <a:lnTo>
                    <a:pt x="0" y="4"/>
                  </a:lnTo>
                  <a:lnTo>
                    <a:pt x="3" y="11"/>
                  </a:lnTo>
                  <a:lnTo>
                    <a:pt x="10" y="8"/>
                  </a:lnTo>
                  <a:lnTo>
                    <a:pt x="7" y="8"/>
                  </a:lnTo>
                  <a:lnTo>
                    <a:pt x="1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6" name="Freeform 168"/>
            <p:cNvSpPr>
              <a:spLocks/>
            </p:cNvSpPr>
            <p:nvPr/>
          </p:nvSpPr>
          <p:spPr bwMode="auto">
            <a:xfrm>
              <a:off x="4681" y="2281"/>
              <a:ext cx="17" cy="141"/>
            </a:xfrm>
            <a:custGeom>
              <a:avLst/>
              <a:gdLst>
                <a:gd name="T0" fmla="*/ 17 w 17"/>
                <a:gd name="T1" fmla="*/ 4 h 141"/>
                <a:gd name="T2" fmla="*/ 14 w 17"/>
                <a:gd name="T3" fmla="*/ 32 h 141"/>
                <a:gd name="T4" fmla="*/ 10 w 17"/>
                <a:gd name="T5" fmla="*/ 67 h 141"/>
                <a:gd name="T6" fmla="*/ 10 w 17"/>
                <a:gd name="T7" fmla="*/ 99 h 141"/>
                <a:gd name="T8" fmla="*/ 14 w 17"/>
                <a:gd name="T9" fmla="*/ 131 h 141"/>
                <a:gd name="T10" fmla="*/ 14 w 17"/>
                <a:gd name="T11" fmla="*/ 141 h 141"/>
                <a:gd name="T12" fmla="*/ 3 w 17"/>
                <a:gd name="T13" fmla="*/ 141 h 141"/>
                <a:gd name="T14" fmla="*/ 0 w 17"/>
                <a:gd name="T15" fmla="*/ 103 h 141"/>
                <a:gd name="T16" fmla="*/ 0 w 17"/>
                <a:gd name="T17" fmla="*/ 71 h 141"/>
                <a:gd name="T18" fmla="*/ 3 w 17"/>
                <a:gd name="T19" fmla="*/ 35 h 141"/>
                <a:gd name="T20" fmla="*/ 7 w 17"/>
                <a:gd name="T21" fmla="*/ 0 h 141"/>
                <a:gd name="T22" fmla="*/ 17 w 17"/>
                <a:gd name="T23" fmla="*/ 4 h 14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41">
                  <a:moveTo>
                    <a:pt x="17" y="4"/>
                  </a:moveTo>
                  <a:lnTo>
                    <a:pt x="14" y="32"/>
                  </a:lnTo>
                  <a:lnTo>
                    <a:pt x="10" y="67"/>
                  </a:lnTo>
                  <a:lnTo>
                    <a:pt x="10" y="99"/>
                  </a:lnTo>
                  <a:lnTo>
                    <a:pt x="14" y="131"/>
                  </a:lnTo>
                  <a:lnTo>
                    <a:pt x="14" y="141"/>
                  </a:lnTo>
                  <a:lnTo>
                    <a:pt x="3" y="141"/>
                  </a:lnTo>
                  <a:lnTo>
                    <a:pt x="0" y="103"/>
                  </a:lnTo>
                  <a:lnTo>
                    <a:pt x="0" y="71"/>
                  </a:lnTo>
                  <a:lnTo>
                    <a:pt x="3" y="35"/>
                  </a:lnTo>
                  <a:lnTo>
                    <a:pt x="7" y="0"/>
                  </a:lnTo>
                  <a:lnTo>
                    <a:pt x="1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7" name="Freeform 169"/>
            <p:cNvSpPr>
              <a:spLocks/>
            </p:cNvSpPr>
            <p:nvPr/>
          </p:nvSpPr>
          <p:spPr bwMode="auto">
            <a:xfrm>
              <a:off x="4688" y="2281"/>
              <a:ext cx="14" cy="131"/>
            </a:xfrm>
            <a:custGeom>
              <a:avLst/>
              <a:gdLst>
                <a:gd name="T0" fmla="*/ 10 w 14"/>
                <a:gd name="T1" fmla="*/ 131 h 131"/>
                <a:gd name="T2" fmla="*/ 7 w 14"/>
                <a:gd name="T3" fmla="*/ 99 h 131"/>
                <a:gd name="T4" fmla="*/ 7 w 14"/>
                <a:gd name="T5" fmla="*/ 67 h 131"/>
                <a:gd name="T6" fmla="*/ 10 w 14"/>
                <a:gd name="T7" fmla="*/ 32 h 131"/>
                <a:gd name="T8" fmla="*/ 14 w 14"/>
                <a:gd name="T9" fmla="*/ 4 h 131"/>
                <a:gd name="T10" fmla="*/ 7 w 14"/>
                <a:gd name="T11" fmla="*/ 0 h 131"/>
                <a:gd name="T12" fmla="*/ 3 w 14"/>
                <a:gd name="T13" fmla="*/ 32 h 131"/>
                <a:gd name="T14" fmla="*/ 0 w 14"/>
                <a:gd name="T15" fmla="*/ 67 h 131"/>
                <a:gd name="T16" fmla="*/ 0 w 14"/>
                <a:gd name="T17" fmla="*/ 99 h 131"/>
                <a:gd name="T18" fmla="*/ 7 w 14"/>
                <a:gd name="T19" fmla="*/ 131 h 131"/>
                <a:gd name="T20" fmla="*/ 10 w 14"/>
                <a:gd name="T21" fmla="*/ 13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131">
                  <a:moveTo>
                    <a:pt x="10" y="131"/>
                  </a:moveTo>
                  <a:lnTo>
                    <a:pt x="7" y="99"/>
                  </a:lnTo>
                  <a:lnTo>
                    <a:pt x="7" y="67"/>
                  </a:lnTo>
                  <a:lnTo>
                    <a:pt x="10" y="32"/>
                  </a:lnTo>
                  <a:lnTo>
                    <a:pt x="14" y="4"/>
                  </a:lnTo>
                  <a:lnTo>
                    <a:pt x="7" y="0"/>
                  </a:lnTo>
                  <a:lnTo>
                    <a:pt x="3" y="32"/>
                  </a:lnTo>
                  <a:lnTo>
                    <a:pt x="0" y="67"/>
                  </a:lnTo>
                  <a:lnTo>
                    <a:pt x="0" y="99"/>
                  </a:lnTo>
                  <a:lnTo>
                    <a:pt x="7" y="131"/>
                  </a:lnTo>
                  <a:lnTo>
                    <a:pt x="10"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8" name="Freeform 170"/>
            <p:cNvSpPr>
              <a:spLocks/>
            </p:cNvSpPr>
            <p:nvPr/>
          </p:nvSpPr>
          <p:spPr bwMode="auto">
            <a:xfrm>
              <a:off x="4681" y="2412"/>
              <a:ext cx="17" cy="14"/>
            </a:xfrm>
            <a:custGeom>
              <a:avLst/>
              <a:gdLst>
                <a:gd name="T0" fmla="*/ 0 w 17"/>
                <a:gd name="T1" fmla="*/ 10 h 14"/>
                <a:gd name="T2" fmla="*/ 3 w 17"/>
                <a:gd name="T3" fmla="*/ 10 h 14"/>
                <a:gd name="T4" fmla="*/ 10 w 17"/>
                <a:gd name="T5" fmla="*/ 14 h 14"/>
                <a:gd name="T6" fmla="*/ 17 w 17"/>
                <a:gd name="T7" fmla="*/ 7 h 14"/>
                <a:gd name="T8" fmla="*/ 17 w 17"/>
                <a:gd name="T9" fmla="*/ 0 h 14"/>
                <a:gd name="T10" fmla="*/ 14 w 17"/>
                <a:gd name="T11" fmla="*/ 0 h 14"/>
                <a:gd name="T12" fmla="*/ 14 w 17"/>
                <a:gd name="T13" fmla="*/ 3 h 14"/>
                <a:gd name="T14" fmla="*/ 10 w 17"/>
                <a:gd name="T15" fmla="*/ 7 h 14"/>
                <a:gd name="T16" fmla="*/ 7 w 17"/>
                <a:gd name="T17" fmla="*/ 7 h 14"/>
                <a:gd name="T18" fmla="*/ 7 w 17"/>
                <a:gd name="T19" fmla="*/ 10 h 14"/>
                <a:gd name="T20" fmla="*/ 0 w 17"/>
                <a:gd name="T21" fmla="*/ 10 h 14"/>
                <a:gd name="T22" fmla="*/ 3 w 17"/>
                <a:gd name="T23" fmla="*/ 10 h 14"/>
                <a:gd name="T24" fmla="*/ 0 w 17"/>
                <a:gd name="T25" fmla="*/ 10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14">
                  <a:moveTo>
                    <a:pt x="0" y="10"/>
                  </a:moveTo>
                  <a:lnTo>
                    <a:pt x="3" y="10"/>
                  </a:lnTo>
                  <a:lnTo>
                    <a:pt x="10" y="14"/>
                  </a:lnTo>
                  <a:lnTo>
                    <a:pt x="17" y="7"/>
                  </a:lnTo>
                  <a:lnTo>
                    <a:pt x="17" y="0"/>
                  </a:lnTo>
                  <a:lnTo>
                    <a:pt x="14" y="0"/>
                  </a:lnTo>
                  <a:lnTo>
                    <a:pt x="14" y="3"/>
                  </a:lnTo>
                  <a:lnTo>
                    <a:pt x="10" y="7"/>
                  </a:lnTo>
                  <a:lnTo>
                    <a:pt x="7" y="7"/>
                  </a:lnTo>
                  <a:lnTo>
                    <a:pt x="7" y="10"/>
                  </a:lnTo>
                  <a:lnTo>
                    <a:pt x="0" y="10"/>
                  </a:lnTo>
                  <a:lnTo>
                    <a:pt x="3"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89" name="Freeform 171"/>
            <p:cNvSpPr>
              <a:spLocks/>
            </p:cNvSpPr>
            <p:nvPr/>
          </p:nvSpPr>
          <p:spPr bwMode="auto">
            <a:xfrm>
              <a:off x="4677" y="2274"/>
              <a:ext cx="14" cy="148"/>
            </a:xfrm>
            <a:custGeom>
              <a:avLst/>
              <a:gdLst>
                <a:gd name="T0" fmla="*/ 14 w 14"/>
                <a:gd name="T1" fmla="*/ 4 h 148"/>
                <a:gd name="T2" fmla="*/ 7 w 14"/>
                <a:gd name="T3" fmla="*/ 7 h 148"/>
                <a:gd name="T4" fmla="*/ 4 w 14"/>
                <a:gd name="T5" fmla="*/ 42 h 148"/>
                <a:gd name="T6" fmla="*/ 0 w 14"/>
                <a:gd name="T7" fmla="*/ 78 h 148"/>
                <a:gd name="T8" fmla="*/ 0 w 14"/>
                <a:gd name="T9" fmla="*/ 110 h 148"/>
                <a:gd name="T10" fmla="*/ 4 w 14"/>
                <a:gd name="T11" fmla="*/ 148 h 148"/>
                <a:gd name="T12" fmla="*/ 11 w 14"/>
                <a:gd name="T13" fmla="*/ 148 h 148"/>
                <a:gd name="T14" fmla="*/ 7 w 14"/>
                <a:gd name="T15" fmla="*/ 110 h 148"/>
                <a:gd name="T16" fmla="*/ 7 w 14"/>
                <a:gd name="T17" fmla="*/ 78 h 148"/>
                <a:gd name="T18" fmla="*/ 11 w 14"/>
                <a:gd name="T19" fmla="*/ 42 h 148"/>
                <a:gd name="T20" fmla="*/ 14 w 14"/>
                <a:gd name="T21" fmla="*/ 7 h 148"/>
                <a:gd name="T22" fmla="*/ 11 w 14"/>
                <a:gd name="T23" fmla="*/ 11 h 148"/>
                <a:gd name="T24" fmla="*/ 14 w 14"/>
                <a:gd name="T25" fmla="*/ 4 h 148"/>
                <a:gd name="T26" fmla="*/ 11 w 14"/>
                <a:gd name="T27" fmla="*/ 0 h 148"/>
                <a:gd name="T28" fmla="*/ 7 w 14"/>
                <a:gd name="T29" fmla="*/ 7 h 148"/>
                <a:gd name="T30" fmla="*/ 14 w 14"/>
                <a:gd name="T31" fmla="*/ 4 h 1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4" h="148">
                  <a:moveTo>
                    <a:pt x="14" y="4"/>
                  </a:moveTo>
                  <a:lnTo>
                    <a:pt x="7" y="7"/>
                  </a:lnTo>
                  <a:lnTo>
                    <a:pt x="4" y="42"/>
                  </a:lnTo>
                  <a:lnTo>
                    <a:pt x="0" y="78"/>
                  </a:lnTo>
                  <a:lnTo>
                    <a:pt x="0" y="110"/>
                  </a:lnTo>
                  <a:lnTo>
                    <a:pt x="4" y="148"/>
                  </a:lnTo>
                  <a:lnTo>
                    <a:pt x="11" y="148"/>
                  </a:lnTo>
                  <a:lnTo>
                    <a:pt x="7" y="110"/>
                  </a:lnTo>
                  <a:lnTo>
                    <a:pt x="7" y="78"/>
                  </a:lnTo>
                  <a:lnTo>
                    <a:pt x="11" y="42"/>
                  </a:lnTo>
                  <a:lnTo>
                    <a:pt x="14" y="7"/>
                  </a:lnTo>
                  <a:lnTo>
                    <a:pt x="11" y="11"/>
                  </a:lnTo>
                  <a:lnTo>
                    <a:pt x="14" y="4"/>
                  </a:lnTo>
                  <a:lnTo>
                    <a:pt x="11" y="0"/>
                  </a:lnTo>
                  <a:lnTo>
                    <a:pt x="7" y="7"/>
                  </a:ln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0" name="Freeform 172"/>
            <p:cNvSpPr>
              <a:spLocks/>
            </p:cNvSpPr>
            <p:nvPr/>
          </p:nvSpPr>
          <p:spPr bwMode="auto">
            <a:xfrm>
              <a:off x="4688" y="2278"/>
              <a:ext cx="14" cy="7"/>
            </a:xfrm>
            <a:custGeom>
              <a:avLst/>
              <a:gdLst>
                <a:gd name="T0" fmla="*/ 14 w 14"/>
                <a:gd name="T1" fmla="*/ 7 h 7"/>
                <a:gd name="T2" fmla="*/ 10 w 14"/>
                <a:gd name="T3" fmla="*/ 3 h 7"/>
                <a:gd name="T4" fmla="*/ 3 w 14"/>
                <a:gd name="T5" fmla="*/ 0 h 7"/>
                <a:gd name="T6" fmla="*/ 0 w 14"/>
                <a:gd name="T7" fmla="*/ 7 h 7"/>
                <a:gd name="T8" fmla="*/ 10 w 14"/>
                <a:gd name="T9" fmla="*/ 7 h 7"/>
                <a:gd name="T10" fmla="*/ 7 w 14"/>
                <a:gd name="T11" fmla="*/ 3 h 7"/>
                <a:gd name="T12" fmla="*/ 14 w 14"/>
                <a:gd name="T13" fmla="*/ 7 h 7"/>
                <a:gd name="T14" fmla="*/ 14 w 14"/>
                <a:gd name="T15" fmla="*/ 3 h 7"/>
                <a:gd name="T16" fmla="*/ 10 w 14"/>
                <a:gd name="T17" fmla="*/ 3 h 7"/>
                <a:gd name="T18" fmla="*/ 14 w 14"/>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7">
                  <a:moveTo>
                    <a:pt x="14" y="7"/>
                  </a:moveTo>
                  <a:lnTo>
                    <a:pt x="10" y="3"/>
                  </a:lnTo>
                  <a:lnTo>
                    <a:pt x="3" y="0"/>
                  </a:lnTo>
                  <a:lnTo>
                    <a:pt x="0" y="7"/>
                  </a:lnTo>
                  <a:lnTo>
                    <a:pt x="10" y="7"/>
                  </a:lnTo>
                  <a:lnTo>
                    <a:pt x="7" y="3"/>
                  </a:lnTo>
                  <a:lnTo>
                    <a:pt x="14" y="7"/>
                  </a:lnTo>
                  <a:lnTo>
                    <a:pt x="14" y="3"/>
                  </a:lnTo>
                  <a:lnTo>
                    <a:pt x="10" y="3"/>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1" name="Freeform 173"/>
            <p:cNvSpPr>
              <a:spLocks/>
            </p:cNvSpPr>
            <p:nvPr/>
          </p:nvSpPr>
          <p:spPr bwMode="auto">
            <a:xfrm>
              <a:off x="3688" y="2292"/>
              <a:ext cx="357" cy="823"/>
            </a:xfrm>
            <a:custGeom>
              <a:avLst/>
              <a:gdLst>
                <a:gd name="T0" fmla="*/ 325 w 357"/>
                <a:gd name="T1" fmla="*/ 63 h 823"/>
                <a:gd name="T2" fmla="*/ 346 w 357"/>
                <a:gd name="T3" fmla="*/ 194 h 823"/>
                <a:gd name="T4" fmla="*/ 357 w 357"/>
                <a:gd name="T5" fmla="*/ 328 h 823"/>
                <a:gd name="T6" fmla="*/ 353 w 357"/>
                <a:gd name="T7" fmla="*/ 533 h 823"/>
                <a:gd name="T8" fmla="*/ 254 w 357"/>
                <a:gd name="T9" fmla="*/ 650 h 823"/>
                <a:gd name="T10" fmla="*/ 222 w 357"/>
                <a:gd name="T11" fmla="*/ 681 h 823"/>
                <a:gd name="T12" fmla="*/ 187 w 357"/>
                <a:gd name="T13" fmla="*/ 713 h 823"/>
                <a:gd name="T14" fmla="*/ 152 w 357"/>
                <a:gd name="T15" fmla="*/ 745 h 823"/>
                <a:gd name="T16" fmla="*/ 116 w 357"/>
                <a:gd name="T17" fmla="*/ 777 h 823"/>
                <a:gd name="T18" fmla="*/ 81 w 357"/>
                <a:gd name="T19" fmla="*/ 805 h 823"/>
                <a:gd name="T20" fmla="*/ 60 w 357"/>
                <a:gd name="T21" fmla="*/ 770 h 823"/>
                <a:gd name="T22" fmla="*/ 106 w 357"/>
                <a:gd name="T23" fmla="*/ 738 h 823"/>
                <a:gd name="T24" fmla="*/ 134 w 357"/>
                <a:gd name="T25" fmla="*/ 713 h 823"/>
                <a:gd name="T26" fmla="*/ 166 w 357"/>
                <a:gd name="T27" fmla="*/ 685 h 823"/>
                <a:gd name="T28" fmla="*/ 212 w 357"/>
                <a:gd name="T29" fmla="*/ 646 h 823"/>
                <a:gd name="T30" fmla="*/ 286 w 357"/>
                <a:gd name="T31" fmla="*/ 575 h 823"/>
                <a:gd name="T32" fmla="*/ 318 w 357"/>
                <a:gd name="T33" fmla="*/ 547 h 823"/>
                <a:gd name="T34" fmla="*/ 332 w 357"/>
                <a:gd name="T35" fmla="*/ 473 h 823"/>
                <a:gd name="T36" fmla="*/ 332 w 357"/>
                <a:gd name="T37" fmla="*/ 356 h 823"/>
                <a:gd name="T38" fmla="*/ 325 w 357"/>
                <a:gd name="T39" fmla="*/ 240 h 823"/>
                <a:gd name="T40" fmla="*/ 311 w 357"/>
                <a:gd name="T41" fmla="*/ 127 h 823"/>
                <a:gd name="T42" fmla="*/ 304 w 357"/>
                <a:gd name="T43" fmla="*/ 53 h 823"/>
                <a:gd name="T44" fmla="*/ 296 w 357"/>
                <a:gd name="T45" fmla="*/ 39 h 823"/>
                <a:gd name="T46" fmla="*/ 261 w 357"/>
                <a:gd name="T47" fmla="*/ 56 h 823"/>
                <a:gd name="T48" fmla="*/ 222 w 357"/>
                <a:gd name="T49" fmla="*/ 77 h 823"/>
                <a:gd name="T50" fmla="*/ 183 w 357"/>
                <a:gd name="T51" fmla="*/ 99 h 823"/>
                <a:gd name="T52" fmla="*/ 148 w 357"/>
                <a:gd name="T53" fmla="*/ 120 h 823"/>
                <a:gd name="T54" fmla="*/ 109 w 357"/>
                <a:gd name="T55" fmla="*/ 144 h 823"/>
                <a:gd name="T56" fmla="*/ 74 w 357"/>
                <a:gd name="T57" fmla="*/ 166 h 823"/>
                <a:gd name="T58" fmla="*/ 39 w 357"/>
                <a:gd name="T59" fmla="*/ 187 h 823"/>
                <a:gd name="T60" fmla="*/ 0 w 357"/>
                <a:gd name="T61" fmla="*/ 212 h 823"/>
                <a:gd name="T62" fmla="*/ 10 w 357"/>
                <a:gd name="T63" fmla="*/ 187 h 823"/>
                <a:gd name="T64" fmla="*/ 31 w 357"/>
                <a:gd name="T65" fmla="*/ 169 h 823"/>
                <a:gd name="T66" fmla="*/ 56 w 357"/>
                <a:gd name="T67" fmla="*/ 152 h 823"/>
                <a:gd name="T68" fmla="*/ 81 w 357"/>
                <a:gd name="T69" fmla="*/ 134 h 823"/>
                <a:gd name="T70" fmla="*/ 102 w 357"/>
                <a:gd name="T71" fmla="*/ 120 h 823"/>
                <a:gd name="T72" fmla="*/ 123 w 357"/>
                <a:gd name="T73" fmla="*/ 106 h 823"/>
                <a:gd name="T74" fmla="*/ 148 w 357"/>
                <a:gd name="T75" fmla="*/ 92 h 823"/>
                <a:gd name="T76" fmla="*/ 169 w 357"/>
                <a:gd name="T77" fmla="*/ 81 h 823"/>
                <a:gd name="T78" fmla="*/ 190 w 357"/>
                <a:gd name="T79" fmla="*/ 67 h 823"/>
                <a:gd name="T80" fmla="*/ 215 w 357"/>
                <a:gd name="T81" fmla="*/ 53 h 823"/>
                <a:gd name="T82" fmla="*/ 236 w 357"/>
                <a:gd name="T83" fmla="*/ 42 h 823"/>
                <a:gd name="T84" fmla="*/ 261 w 357"/>
                <a:gd name="T85" fmla="*/ 28 h 823"/>
                <a:gd name="T86" fmla="*/ 272 w 357"/>
                <a:gd name="T87" fmla="*/ 21 h 823"/>
                <a:gd name="T88" fmla="*/ 286 w 357"/>
                <a:gd name="T89" fmla="*/ 14 h 823"/>
                <a:gd name="T90" fmla="*/ 296 w 357"/>
                <a:gd name="T91" fmla="*/ 7 h 823"/>
                <a:gd name="T92" fmla="*/ 307 w 357"/>
                <a:gd name="T93" fmla="*/ 0 h 82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357" h="823">
                  <a:moveTo>
                    <a:pt x="314" y="3"/>
                  </a:moveTo>
                  <a:lnTo>
                    <a:pt x="325" y="63"/>
                  </a:lnTo>
                  <a:lnTo>
                    <a:pt x="339" y="130"/>
                  </a:lnTo>
                  <a:lnTo>
                    <a:pt x="346" y="194"/>
                  </a:lnTo>
                  <a:lnTo>
                    <a:pt x="353" y="261"/>
                  </a:lnTo>
                  <a:lnTo>
                    <a:pt x="357" y="328"/>
                  </a:lnTo>
                  <a:lnTo>
                    <a:pt x="357" y="466"/>
                  </a:lnTo>
                  <a:lnTo>
                    <a:pt x="353" y="533"/>
                  </a:lnTo>
                  <a:lnTo>
                    <a:pt x="342" y="561"/>
                  </a:lnTo>
                  <a:lnTo>
                    <a:pt x="254" y="650"/>
                  </a:lnTo>
                  <a:lnTo>
                    <a:pt x="240" y="667"/>
                  </a:lnTo>
                  <a:lnTo>
                    <a:pt x="222" y="681"/>
                  </a:lnTo>
                  <a:lnTo>
                    <a:pt x="205" y="699"/>
                  </a:lnTo>
                  <a:lnTo>
                    <a:pt x="187" y="713"/>
                  </a:lnTo>
                  <a:lnTo>
                    <a:pt x="169" y="731"/>
                  </a:lnTo>
                  <a:lnTo>
                    <a:pt x="152" y="745"/>
                  </a:lnTo>
                  <a:lnTo>
                    <a:pt x="134" y="759"/>
                  </a:lnTo>
                  <a:lnTo>
                    <a:pt x="116" y="777"/>
                  </a:lnTo>
                  <a:lnTo>
                    <a:pt x="99" y="791"/>
                  </a:lnTo>
                  <a:lnTo>
                    <a:pt x="81" y="805"/>
                  </a:lnTo>
                  <a:lnTo>
                    <a:pt x="60" y="823"/>
                  </a:lnTo>
                  <a:lnTo>
                    <a:pt x="60" y="770"/>
                  </a:lnTo>
                  <a:lnTo>
                    <a:pt x="88" y="752"/>
                  </a:lnTo>
                  <a:lnTo>
                    <a:pt x="106" y="738"/>
                  </a:lnTo>
                  <a:lnTo>
                    <a:pt x="120" y="727"/>
                  </a:lnTo>
                  <a:lnTo>
                    <a:pt x="134" y="713"/>
                  </a:lnTo>
                  <a:lnTo>
                    <a:pt x="152" y="699"/>
                  </a:lnTo>
                  <a:lnTo>
                    <a:pt x="166" y="685"/>
                  </a:lnTo>
                  <a:lnTo>
                    <a:pt x="183" y="674"/>
                  </a:lnTo>
                  <a:lnTo>
                    <a:pt x="212" y="646"/>
                  </a:lnTo>
                  <a:lnTo>
                    <a:pt x="229" y="632"/>
                  </a:lnTo>
                  <a:lnTo>
                    <a:pt x="286" y="575"/>
                  </a:lnTo>
                  <a:lnTo>
                    <a:pt x="304" y="561"/>
                  </a:lnTo>
                  <a:lnTo>
                    <a:pt x="318" y="547"/>
                  </a:lnTo>
                  <a:lnTo>
                    <a:pt x="328" y="533"/>
                  </a:lnTo>
                  <a:lnTo>
                    <a:pt x="332" y="473"/>
                  </a:lnTo>
                  <a:lnTo>
                    <a:pt x="335" y="413"/>
                  </a:lnTo>
                  <a:lnTo>
                    <a:pt x="332" y="356"/>
                  </a:lnTo>
                  <a:lnTo>
                    <a:pt x="328" y="296"/>
                  </a:lnTo>
                  <a:lnTo>
                    <a:pt x="325" y="240"/>
                  </a:lnTo>
                  <a:lnTo>
                    <a:pt x="318" y="183"/>
                  </a:lnTo>
                  <a:lnTo>
                    <a:pt x="311" y="127"/>
                  </a:lnTo>
                  <a:lnTo>
                    <a:pt x="304" y="70"/>
                  </a:lnTo>
                  <a:lnTo>
                    <a:pt x="304" y="53"/>
                  </a:lnTo>
                  <a:lnTo>
                    <a:pt x="300" y="46"/>
                  </a:lnTo>
                  <a:lnTo>
                    <a:pt x="296" y="39"/>
                  </a:lnTo>
                  <a:lnTo>
                    <a:pt x="279" y="49"/>
                  </a:lnTo>
                  <a:lnTo>
                    <a:pt x="261" y="56"/>
                  </a:lnTo>
                  <a:lnTo>
                    <a:pt x="240" y="67"/>
                  </a:lnTo>
                  <a:lnTo>
                    <a:pt x="222" y="77"/>
                  </a:lnTo>
                  <a:lnTo>
                    <a:pt x="205" y="88"/>
                  </a:lnTo>
                  <a:lnTo>
                    <a:pt x="183" y="99"/>
                  </a:lnTo>
                  <a:lnTo>
                    <a:pt x="166" y="109"/>
                  </a:lnTo>
                  <a:lnTo>
                    <a:pt x="148" y="120"/>
                  </a:lnTo>
                  <a:lnTo>
                    <a:pt x="130" y="130"/>
                  </a:lnTo>
                  <a:lnTo>
                    <a:pt x="109" y="144"/>
                  </a:lnTo>
                  <a:lnTo>
                    <a:pt x="92" y="155"/>
                  </a:lnTo>
                  <a:lnTo>
                    <a:pt x="74" y="166"/>
                  </a:lnTo>
                  <a:lnTo>
                    <a:pt x="56" y="176"/>
                  </a:lnTo>
                  <a:lnTo>
                    <a:pt x="39" y="187"/>
                  </a:lnTo>
                  <a:lnTo>
                    <a:pt x="17" y="201"/>
                  </a:lnTo>
                  <a:lnTo>
                    <a:pt x="0" y="212"/>
                  </a:lnTo>
                  <a:lnTo>
                    <a:pt x="3" y="197"/>
                  </a:lnTo>
                  <a:lnTo>
                    <a:pt x="10" y="187"/>
                  </a:lnTo>
                  <a:lnTo>
                    <a:pt x="17" y="176"/>
                  </a:lnTo>
                  <a:lnTo>
                    <a:pt x="31" y="169"/>
                  </a:lnTo>
                  <a:lnTo>
                    <a:pt x="42" y="159"/>
                  </a:lnTo>
                  <a:lnTo>
                    <a:pt x="56" y="152"/>
                  </a:lnTo>
                  <a:lnTo>
                    <a:pt x="70" y="144"/>
                  </a:lnTo>
                  <a:lnTo>
                    <a:pt x="81" y="134"/>
                  </a:lnTo>
                  <a:lnTo>
                    <a:pt x="92" y="127"/>
                  </a:lnTo>
                  <a:lnTo>
                    <a:pt x="102" y="120"/>
                  </a:lnTo>
                  <a:lnTo>
                    <a:pt x="113" y="113"/>
                  </a:lnTo>
                  <a:lnTo>
                    <a:pt x="123" y="106"/>
                  </a:lnTo>
                  <a:lnTo>
                    <a:pt x="134" y="99"/>
                  </a:lnTo>
                  <a:lnTo>
                    <a:pt x="148" y="92"/>
                  </a:lnTo>
                  <a:lnTo>
                    <a:pt x="159" y="88"/>
                  </a:lnTo>
                  <a:lnTo>
                    <a:pt x="169" y="81"/>
                  </a:lnTo>
                  <a:lnTo>
                    <a:pt x="180" y="74"/>
                  </a:lnTo>
                  <a:lnTo>
                    <a:pt x="190" y="67"/>
                  </a:lnTo>
                  <a:lnTo>
                    <a:pt x="205" y="60"/>
                  </a:lnTo>
                  <a:lnTo>
                    <a:pt x="215" y="53"/>
                  </a:lnTo>
                  <a:lnTo>
                    <a:pt x="226" y="49"/>
                  </a:lnTo>
                  <a:lnTo>
                    <a:pt x="236" y="42"/>
                  </a:lnTo>
                  <a:lnTo>
                    <a:pt x="251" y="35"/>
                  </a:lnTo>
                  <a:lnTo>
                    <a:pt x="261" y="28"/>
                  </a:lnTo>
                  <a:lnTo>
                    <a:pt x="265" y="24"/>
                  </a:lnTo>
                  <a:lnTo>
                    <a:pt x="272" y="21"/>
                  </a:lnTo>
                  <a:lnTo>
                    <a:pt x="279" y="17"/>
                  </a:lnTo>
                  <a:lnTo>
                    <a:pt x="286" y="14"/>
                  </a:lnTo>
                  <a:lnTo>
                    <a:pt x="289" y="10"/>
                  </a:lnTo>
                  <a:lnTo>
                    <a:pt x="296" y="7"/>
                  </a:lnTo>
                  <a:lnTo>
                    <a:pt x="300" y="3"/>
                  </a:lnTo>
                  <a:lnTo>
                    <a:pt x="307" y="0"/>
                  </a:lnTo>
                  <a:lnTo>
                    <a:pt x="314" y="3"/>
                  </a:lnTo>
                  <a:close/>
                </a:path>
              </a:pathLst>
            </a:custGeom>
            <a:solidFill>
              <a:srgbClr val="A8A8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2" name="Freeform 174"/>
            <p:cNvSpPr>
              <a:spLocks/>
            </p:cNvSpPr>
            <p:nvPr/>
          </p:nvSpPr>
          <p:spPr bwMode="auto">
            <a:xfrm>
              <a:off x="3999" y="2292"/>
              <a:ext cx="49" cy="536"/>
            </a:xfrm>
            <a:custGeom>
              <a:avLst/>
              <a:gdLst>
                <a:gd name="T0" fmla="*/ 46 w 49"/>
                <a:gd name="T1" fmla="*/ 536 h 536"/>
                <a:gd name="T2" fmla="*/ 46 w 49"/>
                <a:gd name="T3" fmla="*/ 533 h 536"/>
                <a:gd name="T4" fmla="*/ 49 w 49"/>
                <a:gd name="T5" fmla="*/ 466 h 536"/>
                <a:gd name="T6" fmla="*/ 49 w 49"/>
                <a:gd name="T7" fmla="*/ 328 h 536"/>
                <a:gd name="T8" fmla="*/ 46 w 49"/>
                <a:gd name="T9" fmla="*/ 261 h 536"/>
                <a:gd name="T10" fmla="*/ 38 w 49"/>
                <a:gd name="T11" fmla="*/ 194 h 536"/>
                <a:gd name="T12" fmla="*/ 31 w 49"/>
                <a:gd name="T13" fmla="*/ 127 h 536"/>
                <a:gd name="T14" fmla="*/ 17 w 49"/>
                <a:gd name="T15" fmla="*/ 63 h 536"/>
                <a:gd name="T16" fmla="*/ 7 w 49"/>
                <a:gd name="T17" fmla="*/ 0 h 536"/>
                <a:gd name="T18" fmla="*/ 0 w 49"/>
                <a:gd name="T19" fmla="*/ 3 h 536"/>
                <a:gd name="T20" fmla="*/ 14 w 49"/>
                <a:gd name="T21" fmla="*/ 67 h 536"/>
                <a:gd name="T22" fmla="*/ 24 w 49"/>
                <a:gd name="T23" fmla="*/ 130 h 536"/>
                <a:gd name="T24" fmla="*/ 31 w 49"/>
                <a:gd name="T25" fmla="*/ 194 h 536"/>
                <a:gd name="T26" fmla="*/ 38 w 49"/>
                <a:gd name="T27" fmla="*/ 261 h 536"/>
                <a:gd name="T28" fmla="*/ 42 w 49"/>
                <a:gd name="T29" fmla="*/ 328 h 536"/>
                <a:gd name="T30" fmla="*/ 42 w 49"/>
                <a:gd name="T31" fmla="*/ 466 h 536"/>
                <a:gd name="T32" fmla="*/ 38 w 49"/>
                <a:gd name="T33" fmla="*/ 533 h 536"/>
                <a:gd name="T34" fmla="*/ 46 w 49"/>
                <a:gd name="T35" fmla="*/ 536 h 536"/>
                <a:gd name="T36" fmla="*/ 46 w 49"/>
                <a:gd name="T37" fmla="*/ 533 h 536"/>
                <a:gd name="T38" fmla="*/ 46 w 49"/>
                <a:gd name="T39" fmla="*/ 536 h 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9" h="536">
                  <a:moveTo>
                    <a:pt x="46" y="536"/>
                  </a:moveTo>
                  <a:lnTo>
                    <a:pt x="46" y="533"/>
                  </a:lnTo>
                  <a:lnTo>
                    <a:pt x="49" y="466"/>
                  </a:lnTo>
                  <a:lnTo>
                    <a:pt x="49" y="328"/>
                  </a:lnTo>
                  <a:lnTo>
                    <a:pt x="46" y="261"/>
                  </a:lnTo>
                  <a:lnTo>
                    <a:pt x="38" y="194"/>
                  </a:lnTo>
                  <a:lnTo>
                    <a:pt x="31" y="127"/>
                  </a:lnTo>
                  <a:lnTo>
                    <a:pt x="17" y="63"/>
                  </a:lnTo>
                  <a:lnTo>
                    <a:pt x="7" y="0"/>
                  </a:lnTo>
                  <a:lnTo>
                    <a:pt x="0" y="3"/>
                  </a:lnTo>
                  <a:lnTo>
                    <a:pt x="14" y="67"/>
                  </a:lnTo>
                  <a:lnTo>
                    <a:pt x="24" y="130"/>
                  </a:lnTo>
                  <a:lnTo>
                    <a:pt x="31" y="194"/>
                  </a:lnTo>
                  <a:lnTo>
                    <a:pt x="38" y="261"/>
                  </a:lnTo>
                  <a:lnTo>
                    <a:pt x="42" y="328"/>
                  </a:lnTo>
                  <a:lnTo>
                    <a:pt x="42" y="466"/>
                  </a:lnTo>
                  <a:lnTo>
                    <a:pt x="38" y="533"/>
                  </a:lnTo>
                  <a:lnTo>
                    <a:pt x="46" y="536"/>
                  </a:lnTo>
                  <a:lnTo>
                    <a:pt x="46" y="533"/>
                  </a:lnTo>
                  <a:lnTo>
                    <a:pt x="46" y="5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3" name="Freeform 175"/>
            <p:cNvSpPr>
              <a:spLocks/>
            </p:cNvSpPr>
            <p:nvPr/>
          </p:nvSpPr>
          <p:spPr bwMode="auto">
            <a:xfrm>
              <a:off x="4027" y="2825"/>
              <a:ext cx="18" cy="32"/>
            </a:xfrm>
            <a:custGeom>
              <a:avLst/>
              <a:gdLst>
                <a:gd name="T0" fmla="*/ 3 w 18"/>
                <a:gd name="T1" fmla="*/ 32 h 32"/>
                <a:gd name="T2" fmla="*/ 3 w 18"/>
                <a:gd name="T3" fmla="*/ 28 h 32"/>
                <a:gd name="T4" fmla="*/ 18 w 18"/>
                <a:gd name="T5" fmla="*/ 3 h 32"/>
                <a:gd name="T6" fmla="*/ 10 w 18"/>
                <a:gd name="T7" fmla="*/ 0 h 32"/>
                <a:gd name="T8" fmla="*/ 0 w 18"/>
                <a:gd name="T9" fmla="*/ 28 h 32"/>
                <a:gd name="T10" fmla="*/ 0 w 18"/>
                <a:gd name="T11" fmla="*/ 25 h 32"/>
                <a:gd name="T12" fmla="*/ 3 w 18"/>
                <a:gd name="T13" fmla="*/ 32 h 32"/>
                <a:gd name="T14" fmla="*/ 3 w 18"/>
                <a:gd name="T15" fmla="*/ 28 h 32"/>
                <a:gd name="T16" fmla="*/ 3 w 18"/>
                <a:gd name="T17" fmla="*/ 32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 h="32">
                  <a:moveTo>
                    <a:pt x="3" y="32"/>
                  </a:moveTo>
                  <a:lnTo>
                    <a:pt x="3" y="28"/>
                  </a:lnTo>
                  <a:lnTo>
                    <a:pt x="18" y="3"/>
                  </a:lnTo>
                  <a:lnTo>
                    <a:pt x="10" y="0"/>
                  </a:lnTo>
                  <a:lnTo>
                    <a:pt x="0" y="28"/>
                  </a:lnTo>
                  <a:lnTo>
                    <a:pt x="0" y="25"/>
                  </a:lnTo>
                  <a:lnTo>
                    <a:pt x="3" y="32"/>
                  </a:lnTo>
                  <a:lnTo>
                    <a:pt x="3" y="28"/>
                  </a:lnTo>
                  <a:lnTo>
                    <a:pt x="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4" name="Freeform 176"/>
            <p:cNvSpPr>
              <a:spLocks/>
            </p:cNvSpPr>
            <p:nvPr/>
          </p:nvSpPr>
          <p:spPr bwMode="auto">
            <a:xfrm>
              <a:off x="3744" y="2850"/>
              <a:ext cx="286" cy="272"/>
            </a:xfrm>
            <a:custGeom>
              <a:avLst/>
              <a:gdLst>
                <a:gd name="T0" fmla="*/ 0 w 286"/>
                <a:gd name="T1" fmla="*/ 265 h 272"/>
                <a:gd name="T2" fmla="*/ 7 w 286"/>
                <a:gd name="T3" fmla="*/ 268 h 272"/>
                <a:gd name="T4" fmla="*/ 25 w 286"/>
                <a:gd name="T5" fmla="*/ 250 h 272"/>
                <a:gd name="T6" fmla="*/ 43 w 286"/>
                <a:gd name="T7" fmla="*/ 236 h 272"/>
                <a:gd name="T8" fmla="*/ 60 w 286"/>
                <a:gd name="T9" fmla="*/ 219 h 272"/>
                <a:gd name="T10" fmla="*/ 81 w 286"/>
                <a:gd name="T11" fmla="*/ 205 h 272"/>
                <a:gd name="T12" fmla="*/ 96 w 286"/>
                <a:gd name="T13" fmla="*/ 190 h 272"/>
                <a:gd name="T14" fmla="*/ 117 w 286"/>
                <a:gd name="T15" fmla="*/ 173 h 272"/>
                <a:gd name="T16" fmla="*/ 131 w 286"/>
                <a:gd name="T17" fmla="*/ 159 h 272"/>
                <a:gd name="T18" fmla="*/ 152 w 286"/>
                <a:gd name="T19" fmla="*/ 141 h 272"/>
                <a:gd name="T20" fmla="*/ 184 w 286"/>
                <a:gd name="T21" fmla="*/ 109 h 272"/>
                <a:gd name="T22" fmla="*/ 202 w 286"/>
                <a:gd name="T23" fmla="*/ 95 h 272"/>
                <a:gd name="T24" fmla="*/ 255 w 286"/>
                <a:gd name="T25" fmla="*/ 42 h 272"/>
                <a:gd name="T26" fmla="*/ 269 w 286"/>
                <a:gd name="T27" fmla="*/ 24 h 272"/>
                <a:gd name="T28" fmla="*/ 286 w 286"/>
                <a:gd name="T29" fmla="*/ 7 h 272"/>
                <a:gd name="T30" fmla="*/ 283 w 286"/>
                <a:gd name="T31" fmla="*/ 0 h 272"/>
                <a:gd name="T32" fmla="*/ 265 w 286"/>
                <a:gd name="T33" fmla="*/ 17 h 272"/>
                <a:gd name="T34" fmla="*/ 248 w 286"/>
                <a:gd name="T35" fmla="*/ 39 h 272"/>
                <a:gd name="T36" fmla="*/ 180 w 286"/>
                <a:gd name="T37" fmla="*/ 106 h 272"/>
                <a:gd name="T38" fmla="*/ 163 w 286"/>
                <a:gd name="T39" fmla="*/ 120 h 272"/>
                <a:gd name="T40" fmla="*/ 127 w 286"/>
                <a:gd name="T41" fmla="*/ 155 h 272"/>
                <a:gd name="T42" fmla="*/ 110 w 286"/>
                <a:gd name="T43" fmla="*/ 169 h 272"/>
                <a:gd name="T44" fmla="*/ 92 w 286"/>
                <a:gd name="T45" fmla="*/ 183 h 272"/>
                <a:gd name="T46" fmla="*/ 74 w 286"/>
                <a:gd name="T47" fmla="*/ 201 h 272"/>
                <a:gd name="T48" fmla="*/ 57 w 286"/>
                <a:gd name="T49" fmla="*/ 215 h 272"/>
                <a:gd name="T50" fmla="*/ 39 w 286"/>
                <a:gd name="T51" fmla="*/ 229 h 272"/>
                <a:gd name="T52" fmla="*/ 21 w 286"/>
                <a:gd name="T53" fmla="*/ 247 h 272"/>
                <a:gd name="T54" fmla="*/ 4 w 286"/>
                <a:gd name="T55" fmla="*/ 261 h 272"/>
                <a:gd name="T56" fmla="*/ 11 w 286"/>
                <a:gd name="T57" fmla="*/ 265 h 272"/>
                <a:gd name="T58" fmla="*/ 0 w 286"/>
                <a:gd name="T59" fmla="*/ 265 h 272"/>
                <a:gd name="T60" fmla="*/ 0 w 286"/>
                <a:gd name="T61" fmla="*/ 272 h 272"/>
                <a:gd name="T62" fmla="*/ 7 w 286"/>
                <a:gd name="T63" fmla="*/ 268 h 272"/>
                <a:gd name="T64" fmla="*/ 0 w 286"/>
                <a:gd name="T65" fmla="*/ 265 h 2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86" h="272">
                  <a:moveTo>
                    <a:pt x="0" y="265"/>
                  </a:moveTo>
                  <a:lnTo>
                    <a:pt x="7" y="268"/>
                  </a:lnTo>
                  <a:lnTo>
                    <a:pt x="25" y="250"/>
                  </a:lnTo>
                  <a:lnTo>
                    <a:pt x="43" y="236"/>
                  </a:lnTo>
                  <a:lnTo>
                    <a:pt x="60" y="219"/>
                  </a:lnTo>
                  <a:lnTo>
                    <a:pt x="81" y="205"/>
                  </a:lnTo>
                  <a:lnTo>
                    <a:pt x="96" y="190"/>
                  </a:lnTo>
                  <a:lnTo>
                    <a:pt x="117" y="173"/>
                  </a:lnTo>
                  <a:lnTo>
                    <a:pt x="131" y="159"/>
                  </a:lnTo>
                  <a:lnTo>
                    <a:pt x="152" y="141"/>
                  </a:lnTo>
                  <a:lnTo>
                    <a:pt x="184" y="109"/>
                  </a:lnTo>
                  <a:lnTo>
                    <a:pt x="202" y="95"/>
                  </a:lnTo>
                  <a:lnTo>
                    <a:pt x="255" y="42"/>
                  </a:lnTo>
                  <a:lnTo>
                    <a:pt x="269" y="24"/>
                  </a:lnTo>
                  <a:lnTo>
                    <a:pt x="286" y="7"/>
                  </a:lnTo>
                  <a:lnTo>
                    <a:pt x="283" y="0"/>
                  </a:lnTo>
                  <a:lnTo>
                    <a:pt x="265" y="17"/>
                  </a:lnTo>
                  <a:lnTo>
                    <a:pt x="248" y="39"/>
                  </a:lnTo>
                  <a:lnTo>
                    <a:pt x="180" y="106"/>
                  </a:lnTo>
                  <a:lnTo>
                    <a:pt x="163" y="120"/>
                  </a:lnTo>
                  <a:lnTo>
                    <a:pt x="127" y="155"/>
                  </a:lnTo>
                  <a:lnTo>
                    <a:pt x="110" y="169"/>
                  </a:lnTo>
                  <a:lnTo>
                    <a:pt x="92" y="183"/>
                  </a:lnTo>
                  <a:lnTo>
                    <a:pt x="74" y="201"/>
                  </a:lnTo>
                  <a:lnTo>
                    <a:pt x="57" y="215"/>
                  </a:lnTo>
                  <a:lnTo>
                    <a:pt x="39" y="229"/>
                  </a:lnTo>
                  <a:lnTo>
                    <a:pt x="21" y="247"/>
                  </a:lnTo>
                  <a:lnTo>
                    <a:pt x="4" y="261"/>
                  </a:lnTo>
                  <a:lnTo>
                    <a:pt x="11" y="265"/>
                  </a:lnTo>
                  <a:lnTo>
                    <a:pt x="0" y="265"/>
                  </a:lnTo>
                  <a:lnTo>
                    <a:pt x="0" y="272"/>
                  </a:lnTo>
                  <a:lnTo>
                    <a:pt x="7" y="268"/>
                  </a:lnTo>
                  <a:lnTo>
                    <a:pt x="0"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5" name="Freeform 177"/>
            <p:cNvSpPr>
              <a:spLocks/>
            </p:cNvSpPr>
            <p:nvPr/>
          </p:nvSpPr>
          <p:spPr bwMode="auto">
            <a:xfrm>
              <a:off x="3744" y="3058"/>
              <a:ext cx="11" cy="57"/>
            </a:xfrm>
            <a:custGeom>
              <a:avLst/>
              <a:gdLst>
                <a:gd name="T0" fmla="*/ 0 w 11"/>
                <a:gd name="T1" fmla="*/ 0 h 57"/>
                <a:gd name="T2" fmla="*/ 0 w 11"/>
                <a:gd name="T3" fmla="*/ 57 h 57"/>
                <a:gd name="T4" fmla="*/ 11 w 11"/>
                <a:gd name="T5" fmla="*/ 57 h 57"/>
                <a:gd name="T6" fmla="*/ 7 w 11"/>
                <a:gd name="T7" fmla="*/ 42 h 57"/>
                <a:gd name="T8" fmla="*/ 7 w 11"/>
                <a:gd name="T9" fmla="*/ 4 h 57"/>
                <a:gd name="T10" fmla="*/ 4 w 11"/>
                <a:gd name="T11" fmla="*/ 7 h 57"/>
                <a:gd name="T12" fmla="*/ 0 w 11"/>
                <a:gd name="T13" fmla="*/ 0 h 57"/>
                <a:gd name="T14" fmla="*/ 0 w 11"/>
                <a:gd name="T15" fmla="*/ 4 h 57"/>
                <a:gd name="T16" fmla="*/ 0 w 11"/>
                <a:gd name="T17" fmla="*/ 0 h 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57">
                  <a:moveTo>
                    <a:pt x="0" y="0"/>
                  </a:moveTo>
                  <a:lnTo>
                    <a:pt x="0" y="57"/>
                  </a:lnTo>
                  <a:lnTo>
                    <a:pt x="11" y="57"/>
                  </a:lnTo>
                  <a:lnTo>
                    <a:pt x="7" y="42"/>
                  </a:lnTo>
                  <a:lnTo>
                    <a:pt x="7" y="4"/>
                  </a:lnTo>
                  <a:lnTo>
                    <a:pt x="4" y="7"/>
                  </a:lnTo>
                  <a:lnTo>
                    <a:pt x="0" y="0"/>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6" name="Freeform 178"/>
            <p:cNvSpPr>
              <a:spLocks/>
            </p:cNvSpPr>
            <p:nvPr/>
          </p:nvSpPr>
          <p:spPr bwMode="auto">
            <a:xfrm>
              <a:off x="3744" y="3044"/>
              <a:ext cx="36" cy="21"/>
            </a:xfrm>
            <a:custGeom>
              <a:avLst/>
              <a:gdLst>
                <a:gd name="T0" fmla="*/ 32 w 36"/>
                <a:gd name="T1" fmla="*/ 0 h 21"/>
                <a:gd name="T2" fmla="*/ 0 w 36"/>
                <a:gd name="T3" fmla="*/ 14 h 21"/>
                <a:gd name="T4" fmla="*/ 4 w 36"/>
                <a:gd name="T5" fmla="*/ 21 h 21"/>
                <a:gd name="T6" fmla="*/ 36 w 36"/>
                <a:gd name="T7" fmla="*/ 3 h 21"/>
                <a:gd name="T8" fmla="*/ 32 w 36"/>
                <a:gd name="T9" fmla="*/ 0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21">
                  <a:moveTo>
                    <a:pt x="32" y="0"/>
                  </a:moveTo>
                  <a:lnTo>
                    <a:pt x="0" y="14"/>
                  </a:lnTo>
                  <a:lnTo>
                    <a:pt x="4" y="21"/>
                  </a:lnTo>
                  <a:lnTo>
                    <a:pt x="36" y="3"/>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7" name="Freeform 179"/>
            <p:cNvSpPr>
              <a:spLocks/>
            </p:cNvSpPr>
            <p:nvPr/>
          </p:nvSpPr>
          <p:spPr bwMode="auto">
            <a:xfrm>
              <a:off x="3776" y="2821"/>
              <a:ext cx="244" cy="226"/>
            </a:xfrm>
            <a:custGeom>
              <a:avLst/>
              <a:gdLst>
                <a:gd name="T0" fmla="*/ 237 w 244"/>
                <a:gd name="T1" fmla="*/ 4 h 226"/>
                <a:gd name="T2" fmla="*/ 237 w 244"/>
                <a:gd name="T3" fmla="*/ 0 h 226"/>
                <a:gd name="T4" fmla="*/ 226 w 244"/>
                <a:gd name="T5" fmla="*/ 15 h 226"/>
                <a:gd name="T6" fmla="*/ 212 w 244"/>
                <a:gd name="T7" fmla="*/ 29 h 226"/>
                <a:gd name="T8" fmla="*/ 198 w 244"/>
                <a:gd name="T9" fmla="*/ 46 h 226"/>
                <a:gd name="T10" fmla="*/ 170 w 244"/>
                <a:gd name="T11" fmla="*/ 75 h 226"/>
                <a:gd name="T12" fmla="*/ 155 w 244"/>
                <a:gd name="T13" fmla="*/ 85 h 226"/>
                <a:gd name="T14" fmla="*/ 138 w 244"/>
                <a:gd name="T15" fmla="*/ 99 h 226"/>
                <a:gd name="T16" fmla="*/ 124 w 244"/>
                <a:gd name="T17" fmla="*/ 113 h 226"/>
                <a:gd name="T18" fmla="*/ 106 w 244"/>
                <a:gd name="T19" fmla="*/ 128 h 226"/>
                <a:gd name="T20" fmla="*/ 78 w 244"/>
                <a:gd name="T21" fmla="*/ 156 h 226"/>
                <a:gd name="T22" fmla="*/ 60 w 244"/>
                <a:gd name="T23" fmla="*/ 166 h 226"/>
                <a:gd name="T24" fmla="*/ 46 w 244"/>
                <a:gd name="T25" fmla="*/ 181 h 226"/>
                <a:gd name="T26" fmla="*/ 28 w 244"/>
                <a:gd name="T27" fmla="*/ 195 h 226"/>
                <a:gd name="T28" fmla="*/ 0 w 244"/>
                <a:gd name="T29" fmla="*/ 223 h 226"/>
                <a:gd name="T30" fmla="*/ 4 w 244"/>
                <a:gd name="T31" fmla="*/ 226 h 226"/>
                <a:gd name="T32" fmla="*/ 18 w 244"/>
                <a:gd name="T33" fmla="*/ 212 h 226"/>
                <a:gd name="T34" fmla="*/ 35 w 244"/>
                <a:gd name="T35" fmla="*/ 202 h 226"/>
                <a:gd name="T36" fmla="*/ 64 w 244"/>
                <a:gd name="T37" fmla="*/ 173 h 226"/>
                <a:gd name="T38" fmla="*/ 81 w 244"/>
                <a:gd name="T39" fmla="*/ 159 h 226"/>
                <a:gd name="T40" fmla="*/ 95 w 244"/>
                <a:gd name="T41" fmla="*/ 145 h 226"/>
                <a:gd name="T42" fmla="*/ 113 w 244"/>
                <a:gd name="T43" fmla="*/ 135 h 226"/>
                <a:gd name="T44" fmla="*/ 141 w 244"/>
                <a:gd name="T45" fmla="*/ 106 h 226"/>
                <a:gd name="T46" fmla="*/ 159 w 244"/>
                <a:gd name="T47" fmla="*/ 92 h 226"/>
                <a:gd name="T48" fmla="*/ 230 w 244"/>
                <a:gd name="T49" fmla="*/ 22 h 226"/>
                <a:gd name="T50" fmla="*/ 244 w 244"/>
                <a:gd name="T51" fmla="*/ 4 h 226"/>
                <a:gd name="T52" fmla="*/ 237 w 244"/>
                <a:gd name="T53" fmla="*/ 4 h 2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44" h="226">
                  <a:moveTo>
                    <a:pt x="237" y="4"/>
                  </a:moveTo>
                  <a:lnTo>
                    <a:pt x="237" y="0"/>
                  </a:lnTo>
                  <a:lnTo>
                    <a:pt x="226" y="15"/>
                  </a:lnTo>
                  <a:lnTo>
                    <a:pt x="212" y="29"/>
                  </a:lnTo>
                  <a:lnTo>
                    <a:pt x="198" y="46"/>
                  </a:lnTo>
                  <a:lnTo>
                    <a:pt x="170" y="75"/>
                  </a:lnTo>
                  <a:lnTo>
                    <a:pt x="155" y="85"/>
                  </a:lnTo>
                  <a:lnTo>
                    <a:pt x="138" y="99"/>
                  </a:lnTo>
                  <a:lnTo>
                    <a:pt x="124" y="113"/>
                  </a:lnTo>
                  <a:lnTo>
                    <a:pt x="106" y="128"/>
                  </a:lnTo>
                  <a:lnTo>
                    <a:pt x="78" y="156"/>
                  </a:lnTo>
                  <a:lnTo>
                    <a:pt x="60" y="166"/>
                  </a:lnTo>
                  <a:lnTo>
                    <a:pt x="46" y="181"/>
                  </a:lnTo>
                  <a:lnTo>
                    <a:pt x="28" y="195"/>
                  </a:lnTo>
                  <a:lnTo>
                    <a:pt x="0" y="223"/>
                  </a:lnTo>
                  <a:lnTo>
                    <a:pt x="4" y="226"/>
                  </a:lnTo>
                  <a:lnTo>
                    <a:pt x="18" y="212"/>
                  </a:lnTo>
                  <a:lnTo>
                    <a:pt x="35" y="202"/>
                  </a:lnTo>
                  <a:lnTo>
                    <a:pt x="64" y="173"/>
                  </a:lnTo>
                  <a:lnTo>
                    <a:pt x="81" y="159"/>
                  </a:lnTo>
                  <a:lnTo>
                    <a:pt x="95" y="145"/>
                  </a:lnTo>
                  <a:lnTo>
                    <a:pt x="113" y="135"/>
                  </a:lnTo>
                  <a:lnTo>
                    <a:pt x="141" y="106"/>
                  </a:lnTo>
                  <a:lnTo>
                    <a:pt x="159" y="92"/>
                  </a:lnTo>
                  <a:lnTo>
                    <a:pt x="230" y="22"/>
                  </a:lnTo>
                  <a:lnTo>
                    <a:pt x="244" y="4"/>
                  </a:lnTo>
                  <a:lnTo>
                    <a:pt x="23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8" name="Freeform 180"/>
            <p:cNvSpPr>
              <a:spLocks/>
            </p:cNvSpPr>
            <p:nvPr/>
          </p:nvSpPr>
          <p:spPr bwMode="auto">
            <a:xfrm>
              <a:off x="3992" y="2362"/>
              <a:ext cx="35" cy="463"/>
            </a:xfrm>
            <a:custGeom>
              <a:avLst/>
              <a:gdLst>
                <a:gd name="T0" fmla="*/ 0 w 35"/>
                <a:gd name="T1" fmla="*/ 0 h 463"/>
                <a:gd name="T2" fmla="*/ 3 w 35"/>
                <a:gd name="T3" fmla="*/ 57 h 463"/>
                <a:gd name="T4" fmla="*/ 10 w 35"/>
                <a:gd name="T5" fmla="*/ 113 h 463"/>
                <a:gd name="T6" fmla="*/ 17 w 35"/>
                <a:gd name="T7" fmla="*/ 170 h 463"/>
                <a:gd name="T8" fmla="*/ 21 w 35"/>
                <a:gd name="T9" fmla="*/ 226 h 463"/>
                <a:gd name="T10" fmla="*/ 24 w 35"/>
                <a:gd name="T11" fmla="*/ 286 h 463"/>
                <a:gd name="T12" fmla="*/ 24 w 35"/>
                <a:gd name="T13" fmla="*/ 403 h 463"/>
                <a:gd name="T14" fmla="*/ 21 w 35"/>
                <a:gd name="T15" fmla="*/ 463 h 463"/>
                <a:gd name="T16" fmla="*/ 28 w 35"/>
                <a:gd name="T17" fmla="*/ 463 h 463"/>
                <a:gd name="T18" fmla="*/ 31 w 35"/>
                <a:gd name="T19" fmla="*/ 403 h 463"/>
                <a:gd name="T20" fmla="*/ 35 w 35"/>
                <a:gd name="T21" fmla="*/ 343 h 463"/>
                <a:gd name="T22" fmla="*/ 31 w 35"/>
                <a:gd name="T23" fmla="*/ 286 h 463"/>
                <a:gd name="T24" fmla="*/ 28 w 35"/>
                <a:gd name="T25" fmla="*/ 226 h 463"/>
                <a:gd name="T26" fmla="*/ 24 w 35"/>
                <a:gd name="T27" fmla="*/ 170 h 463"/>
                <a:gd name="T28" fmla="*/ 17 w 35"/>
                <a:gd name="T29" fmla="*/ 113 h 463"/>
                <a:gd name="T30" fmla="*/ 10 w 35"/>
                <a:gd name="T31" fmla="*/ 57 h 463"/>
                <a:gd name="T32" fmla="*/ 3 w 35"/>
                <a:gd name="T33" fmla="*/ 0 h 463"/>
                <a:gd name="T34" fmla="*/ 0 w 35"/>
                <a:gd name="T35" fmla="*/ 0 h 4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463">
                  <a:moveTo>
                    <a:pt x="0" y="0"/>
                  </a:moveTo>
                  <a:lnTo>
                    <a:pt x="3" y="57"/>
                  </a:lnTo>
                  <a:lnTo>
                    <a:pt x="10" y="113"/>
                  </a:lnTo>
                  <a:lnTo>
                    <a:pt x="17" y="170"/>
                  </a:lnTo>
                  <a:lnTo>
                    <a:pt x="21" y="226"/>
                  </a:lnTo>
                  <a:lnTo>
                    <a:pt x="24" y="286"/>
                  </a:lnTo>
                  <a:lnTo>
                    <a:pt x="24" y="403"/>
                  </a:lnTo>
                  <a:lnTo>
                    <a:pt x="21" y="463"/>
                  </a:lnTo>
                  <a:lnTo>
                    <a:pt x="28" y="463"/>
                  </a:lnTo>
                  <a:lnTo>
                    <a:pt x="31" y="403"/>
                  </a:lnTo>
                  <a:lnTo>
                    <a:pt x="35" y="343"/>
                  </a:lnTo>
                  <a:lnTo>
                    <a:pt x="31" y="286"/>
                  </a:lnTo>
                  <a:lnTo>
                    <a:pt x="28" y="226"/>
                  </a:lnTo>
                  <a:lnTo>
                    <a:pt x="24" y="170"/>
                  </a:lnTo>
                  <a:lnTo>
                    <a:pt x="17" y="113"/>
                  </a:lnTo>
                  <a:lnTo>
                    <a:pt x="10" y="57"/>
                  </a:lnTo>
                  <a:lnTo>
                    <a:pt x="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9" name="Freeform 181"/>
            <p:cNvSpPr>
              <a:spLocks/>
            </p:cNvSpPr>
            <p:nvPr/>
          </p:nvSpPr>
          <p:spPr bwMode="auto">
            <a:xfrm>
              <a:off x="3981" y="2323"/>
              <a:ext cx="14" cy="39"/>
            </a:xfrm>
            <a:custGeom>
              <a:avLst/>
              <a:gdLst>
                <a:gd name="T0" fmla="*/ 7 w 14"/>
                <a:gd name="T1" fmla="*/ 11 h 39"/>
                <a:gd name="T2" fmla="*/ 0 w 14"/>
                <a:gd name="T3" fmla="*/ 8 h 39"/>
                <a:gd name="T4" fmla="*/ 3 w 14"/>
                <a:gd name="T5" fmla="*/ 15 h 39"/>
                <a:gd name="T6" fmla="*/ 7 w 14"/>
                <a:gd name="T7" fmla="*/ 22 h 39"/>
                <a:gd name="T8" fmla="*/ 7 w 14"/>
                <a:gd name="T9" fmla="*/ 32 h 39"/>
                <a:gd name="T10" fmla="*/ 11 w 14"/>
                <a:gd name="T11" fmla="*/ 39 h 39"/>
                <a:gd name="T12" fmla="*/ 14 w 14"/>
                <a:gd name="T13" fmla="*/ 39 h 39"/>
                <a:gd name="T14" fmla="*/ 14 w 14"/>
                <a:gd name="T15" fmla="*/ 22 h 39"/>
                <a:gd name="T16" fmla="*/ 11 w 14"/>
                <a:gd name="T17" fmla="*/ 15 h 39"/>
                <a:gd name="T18" fmla="*/ 7 w 14"/>
                <a:gd name="T19" fmla="*/ 4 h 39"/>
                <a:gd name="T20" fmla="*/ 3 w 14"/>
                <a:gd name="T21" fmla="*/ 4 h 39"/>
                <a:gd name="T22" fmla="*/ 7 w 14"/>
                <a:gd name="T23" fmla="*/ 4 h 39"/>
                <a:gd name="T24" fmla="*/ 7 w 14"/>
                <a:gd name="T25" fmla="*/ 0 h 39"/>
                <a:gd name="T26" fmla="*/ 3 w 14"/>
                <a:gd name="T27" fmla="*/ 4 h 39"/>
                <a:gd name="T28" fmla="*/ 7 w 14"/>
                <a:gd name="T29" fmla="*/ 11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 h="39">
                  <a:moveTo>
                    <a:pt x="7" y="11"/>
                  </a:moveTo>
                  <a:lnTo>
                    <a:pt x="0" y="8"/>
                  </a:lnTo>
                  <a:lnTo>
                    <a:pt x="3" y="15"/>
                  </a:lnTo>
                  <a:lnTo>
                    <a:pt x="7" y="22"/>
                  </a:lnTo>
                  <a:lnTo>
                    <a:pt x="7" y="32"/>
                  </a:lnTo>
                  <a:lnTo>
                    <a:pt x="11" y="39"/>
                  </a:lnTo>
                  <a:lnTo>
                    <a:pt x="14" y="39"/>
                  </a:lnTo>
                  <a:lnTo>
                    <a:pt x="14" y="22"/>
                  </a:lnTo>
                  <a:lnTo>
                    <a:pt x="11" y="15"/>
                  </a:lnTo>
                  <a:lnTo>
                    <a:pt x="7" y="4"/>
                  </a:lnTo>
                  <a:lnTo>
                    <a:pt x="3" y="4"/>
                  </a:lnTo>
                  <a:lnTo>
                    <a:pt x="7" y="4"/>
                  </a:lnTo>
                  <a:lnTo>
                    <a:pt x="7" y="0"/>
                  </a:lnTo>
                  <a:lnTo>
                    <a:pt x="3" y="4"/>
                  </a:lnTo>
                  <a:lnTo>
                    <a:pt x="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0" name="Freeform 182"/>
            <p:cNvSpPr>
              <a:spLocks/>
            </p:cNvSpPr>
            <p:nvPr/>
          </p:nvSpPr>
          <p:spPr bwMode="auto">
            <a:xfrm>
              <a:off x="3684" y="2327"/>
              <a:ext cx="304" cy="184"/>
            </a:xfrm>
            <a:custGeom>
              <a:avLst/>
              <a:gdLst>
                <a:gd name="T0" fmla="*/ 0 w 304"/>
                <a:gd name="T1" fmla="*/ 177 h 184"/>
                <a:gd name="T2" fmla="*/ 7 w 304"/>
                <a:gd name="T3" fmla="*/ 180 h 184"/>
                <a:gd name="T4" fmla="*/ 25 w 304"/>
                <a:gd name="T5" fmla="*/ 170 h 184"/>
                <a:gd name="T6" fmla="*/ 43 w 304"/>
                <a:gd name="T7" fmla="*/ 155 h 184"/>
                <a:gd name="T8" fmla="*/ 60 w 304"/>
                <a:gd name="T9" fmla="*/ 145 h 184"/>
                <a:gd name="T10" fmla="*/ 81 w 304"/>
                <a:gd name="T11" fmla="*/ 134 h 184"/>
                <a:gd name="T12" fmla="*/ 99 w 304"/>
                <a:gd name="T13" fmla="*/ 120 h 184"/>
                <a:gd name="T14" fmla="*/ 117 w 304"/>
                <a:gd name="T15" fmla="*/ 109 h 184"/>
                <a:gd name="T16" fmla="*/ 134 w 304"/>
                <a:gd name="T17" fmla="*/ 99 h 184"/>
                <a:gd name="T18" fmla="*/ 152 w 304"/>
                <a:gd name="T19" fmla="*/ 88 h 184"/>
                <a:gd name="T20" fmla="*/ 173 w 304"/>
                <a:gd name="T21" fmla="*/ 78 h 184"/>
                <a:gd name="T22" fmla="*/ 191 w 304"/>
                <a:gd name="T23" fmla="*/ 67 h 184"/>
                <a:gd name="T24" fmla="*/ 209 w 304"/>
                <a:gd name="T25" fmla="*/ 57 h 184"/>
                <a:gd name="T26" fmla="*/ 226 w 304"/>
                <a:gd name="T27" fmla="*/ 46 h 184"/>
                <a:gd name="T28" fmla="*/ 247 w 304"/>
                <a:gd name="T29" fmla="*/ 35 h 184"/>
                <a:gd name="T30" fmla="*/ 265 w 304"/>
                <a:gd name="T31" fmla="*/ 25 h 184"/>
                <a:gd name="T32" fmla="*/ 286 w 304"/>
                <a:gd name="T33" fmla="*/ 18 h 184"/>
                <a:gd name="T34" fmla="*/ 304 w 304"/>
                <a:gd name="T35" fmla="*/ 7 h 184"/>
                <a:gd name="T36" fmla="*/ 300 w 304"/>
                <a:gd name="T37" fmla="*/ 0 h 184"/>
                <a:gd name="T38" fmla="*/ 283 w 304"/>
                <a:gd name="T39" fmla="*/ 11 h 184"/>
                <a:gd name="T40" fmla="*/ 262 w 304"/>
                <a:gd name="T41" fmla="*/ 18 h 184"/>
                <a:gd name="T42" fmla="*/ 244 w 304"/>
                <a:gd name="T43" fmla="*/ 28 h 184"/>
                <a:gd name="T44" fmla="*/ 223 w 304"/>
                <a:gd name="T45" fmla="*/ 39 h 184"/>
                <a:gd name="T46" fmla="*/ 205 w 304"/>
                <a:gd name="T47" fmla="*/ 49 h 184"/>
                <a:gd name="T48" fmla="*/ 187 w 304"/>
                <a:gd name="T49" fmla="*/ 60 h 184"/>
                <a:gd name="T50" fmla="*/ 170 w 304"/>
                <a:gd name="T51" fmla="*/ 71 h 184"/>
                <a:gd name="T52" fmla="*/ 152 w 304"/>
                <a:gd name="T53" fmla="*/ 81 h 184"/>
                <a:gd name="T54" fmla="*/ 131 w 304"/>
                <a:gd name="T55" fmla="*/ 95 h 184"/>
                <a:gd name="T56" fmla="*/ 113 w 304"/>
                <a:gd name="T57" fmla="*/ 106 h 184"/>
                <a:gd name="T58" fmla="*/ 96 w 304"/>
                <a:gd name="T59" fmla="*/ 117 h 184"/>
                <a:gd name="T60" fmla="*/ 78 w 304"/>
                <a:gd name="T61" fmla="*/ 127 h 184"/>
                <a:gd name="T62" fmla="*/ 57 w 304"/>
                <a:gd name="T63" fmla="*/ 138 h 184"/>
                <a:gd name="T64" fmla="*/ 39 w 304"/>
                <a:gd name="T65" fmla="*/ 152 h 184"/>
                <a:gd name="T66" fmla="*/ 21 w 304"/>
                <a:gd name="T67" fmla="*/ 162 h 184"/>
                <a:gd name="T68" fmla="*/ 4 w 304"/>
                <a:gd name="T69" fmla="*/ 173 h 184"/>
                <a:gd name="T70" fmla="*/ 7 w 304"/>
                <a:gd name="T71" fmla="*/ 177 h 184"/>
                <a:gd name="T72" fmla="*/ 0 w 304"/>
                <a:gd name="T73" fmla="*/ 177 h 184"/>
                <a:gd name="T74" fmla="*/ 0 w 304"/>
                <a:gd name="T75" fmla="*/ 184 h 184"/>
                <a:gd name="T76" fmla="*/ 7 w 304"/>
                <a:gd name="T77" fmla="*/ 180 h 184"/>
                <a:gd name="T78" fmla="*/ 0 w 304"/>
                <a:gd name="T79" fmla="*/ 177 h 18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04" h="184">
                  <a:moveTo>
                    <a:pt x="0" y="177"/>
                  </a:moveTo>
                  <a:lnTo>
                    <a:pt x="7" y="180"/>
                  </a:lnTo>
                  <a:lnTo>
                    <a:pt x="25" y="170"/>
                  </a:lnTo>
                  <a:lnTo>
                    <a:pt x="43" y="155"/>
                  </a:lnTo>
                  <a:lnTo>
                    <a:pt x="60" y="145"/>
                  </a:lnTo>
                  <a:lnTo>
                    <a:pt x="81" y="134"/>
                  </a:lnTo>
                  <a:lnTo>
                    <a:pt x="99" y="120"/>
                  </a:lnTo>
                  <a:lnTo>
                    <a:pt x="117" y="109"/>
                  </a:lnTo>
                  <a:lnTo>
                    <a:pt x="134" y="99"/>
                  </a:lnTo>
                  <a:lnTo>
                    <a:pt x="152" y="88"/>
                  </a:lnTo>
                  <a:lnTo>
                    <a:pt x="173" y="78"/>
                  </a:lnTo>
                  <a:lnTo>
                    <a:pt x="191" y="67"/>
                  </a:lnTo>
                  <a:lnTo>
                    <a:pt x="209" y="57"/>
                  </a:lnTo>
                  <a:lnTo>
                    <a:pt x="226" y="46"/>
                  </a:lnTo>
                  <a:lnTo>
                    <a:pt x="247" y="35"/>
                  </a:lnTo>
                  <a:lnTo>
                    <a:pt x="265" y="25"/>
                  </a:lnTo>
                  <a:lnTo>
                    <a:pt x="286" y="18"/>
                  </a:lnTo>
                  <a:lnTo>
                    <a:pt x="304" y="7"/>
                  </a:lnTo>
                  <a:lnTo>
                    <a:pt x="300" y="0"/>
                  </a:lnTo>
                  <a:lnTo>
                    <a:pt x="283" y="11"/>
                  </a:lnTo>
                  <a:lnTo>
                    <a:pt x="262" y="18"/>
                  </a:lnTo>
                  <a:lnTo>
                    <a:pt x="244" y="28"/>
                  </a:lnTo>
                  <a:lnTo>
                    <a:pt x="223" y="39"/>
                  </a:lnTo>
                  <a:lnTo>
                    <a:pt x="205" y="49"/>
                  </a:lnTo>
                  <a:lnTo>
                    <a:pt x="187" y="60"/>
                  </a:lnTo>
                  <a:lnTo>
                    <a:pt x="170" y="71"/>
                  </a:lnTo>
                  <a:lnTo>
                    <a:pt x="152" y="81"/>
                  </a:lnTo>
                  <a:lnTo>
                    <a:pt x="131" y="95"/>
                  </a:lnTo>
                  <a:lnTo>
                    <a:pt x="113" y="106"/>
                  </a:lnTo>
                  <a:lnTo>
                    <a:pt x="96" y="117"/>
                  </a:lnTo>
                  <a:lnTo>
                    <a:pt x="78" y="127"/>
                  </a:lnTo>
                  <a:lnTo>
                    <a:pt x="57" y="138"/>
                  </a:lnTo>
                  <a:lnTo>
                    <a:pt x="39" y="152"/>
                  </a:lnTo>
                  <a:lnTo>
                    <a:pt x="21" y="162"/>
                  </a:lnTo>
                  <a:lnTo>
                    <a:pt x="4" y="173"/>
                  </a:lnTo>
                  <a:lnTo>
                    <a:pt x="7" y="177"/>
                  </a:lnTo>
                  <a:lnTo>
                    <a:pt x="0" y="177"/>
                  </a:lnTo>
                  <a:lnTo>
                    <a:pt x="0" y="184"/>
                  </a:lnTo>
                  <a:lnTo>
                    <a:pt x="7" y="180"/>
                  </a:lnTo>
                  <a:lnTo>
                    <a:pt x="0"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1" name="Freeform 183"/>
            <p:cNvSpPr>
              <a:spLocks/>
            </p:cNvSpPr>
            <p:nvPr/>
          </p:nvSpPr>
          <p:spPr bwMode="auto">
            <a:xfrm>
              <a:off x="3684" y="2422"/>
              <a:ext cx="85" cy="82"/>
            </a:xfrm>
            <a:custGeom>
              <a:avLst/>
              <a:gdLst>
                <a:gd name="T0" fmla="*/ 81 w 85"/>
                <a:gd name="T1" fmla="*/ 0 h 82"/>
                <a:gd name="T2" fmla="*/ 71 w 85"/>
                <a:gd name="T3" fmla="*/ 11 h 82"/>
                <a:gd name="T4" fmla="*/ 57 w 85"/>
                <a:gd name="T5" fmla="*/ 18 h 82"/>
                <a:gd name="T6" fmla="*/ 46 w 85"/>
                <a:gd name="T7" fmla="*/ 29 h 82"/>
                <a:gd name="T8" fmla="*/ 32 w 85"/>
                <a:gd name="T9" fmla="*/ 36 h 82"/>
                <a:gd name="T10" fmla="*/ 11 w 85"/>
                <a:gd name="T11" fmla="*/ 57 h 82"/>
                <a:gd name="T12" fmla="*/ 4 w 85"/>
                <a:gd name="T13" fmla="*/ 67 h 82"/>
                <a:gd name="T14" fmla="*/ 0 w 85"/>
                <a:gd name="T15" fmla="*/ 82 h 82"/>
                <a:gd name="T16" fmla="*/ 7 w 85"/>
                <a:gd name="T17" fmla="*/ 82 h 82"/>
                <a:gd name="T18" fmla="*/ 11 w 85"/>
                <a:gd name="T19" fmla="*/ 67 h 82"/>
                <a:gd name="T20" fmla="*/ 18 w 85"/>
                <a:gd name="T21" fmla="*/ 60 h 82"/>
                <a:gd name="T22" fmla="*/ 25 w 85"/>
                <a:gd name="T23" fmla="*/ 50 h 82"/>
                <a:gd name="T24" fmla="*/ 35 w 85"/>
                <a:gd name="T25" fmla="*/ 43 h 82"/>
                <a:gd name="T26" fmla="*/ 50 w 85"/>
                <a:gd name="T27" fmla="*/ 32 h 82"/>
                <a:gd name="T28" fmla="*/ 60 w 85"/>
                <a:gd name="T29" fmla="*/ 25 h 82"/>
                <a:gd name="T30" fmla="*/ 74 w 85"/>
                <a:gd name="T31" fmla="*/ 18 h 82"/>
                <a:gd name="T32" fmla="*/ 85 w 85"/>
                <a:gd name="T33" fmla="*/ 4 h 82"/>
                <a:gd name="T34" fmla="*/ 85 w 85"/>
                <a:gd name="T35" fmla="*/ 7 h 82"/>
                <a:gd name="T36" fmla="*/ 81 w 85"/>
                <a:gd name="T37" fmla="*/ 0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82">
                  <a:moveTo>
                    <a:pt x="81" y="0"/>
                  </a:moveTo>
                  <a:lnTo>
                    <a:pt x="71" y="11"/>
                  </a:lnTo>
                  <a:lnTo>
                    <a:pt x="57" y="18"/>
                  </a:lnTo>
                  <a:lnTo>
                    <a:pt x="46" y="29"/>
                  </a:lnTo>
                  <a:lnTo>
                    <a:pt x="32" y="36"/>
                  </a:lnTo>
                  <a:lnTo>
                    <a:pt x="11" y="57"/>
                  </a:lnTo>
                  <a:lnTo>
                    <a:pt x="4" y="67"/>
                  </a:lnTo>
                  <a:lnTo>
                    <a:pt x="0" y="82"/>
                  </a:lnTo>
                  <a:lnTo>
                    <a:pt x="7" y="82"/>
                  </a:lnTo>
                  <a:lnTo>
                    <a:pt x="11" y="67"/>
                  </a:lnTo>
                  <a:lnTo>
                    <a:pt x="18" y="60"/>
                  </a:lnTo>
                  <a:lnTo>
                    <a:pt x="25" y="50"/>
                  </a:lnTo>
                  <a:lnTo>
                    <a:pt x="35" y="43"/>
                  </a:lnTo>
                  <a:lnTo>
                    <a:pt x="50" y="32"/>
                  </a:lnTo>
                  <a:lnTo>
                    <a:pt x="60" y="25"/>
                  </a:lnTo>
                  <a:lnTo>
                    <a:pt x="74" y="18"/>
                  </a:lnTo>
                  <a:lnTo>
                    <a:pt x="85" y="4"/>
                  </a:lnTo>
                  <a:lnTo>
                    <a:pt x="85" y="7"/>
                  </a:lnTo>
                  <a:lnTo>
                    <a:pt x="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2" name="Freeform 184"/>
            <p:cNvSpPr>
              <a:spLocks/>
            </p:cNvSpPr>
            <p:nvPr/>
          </p:nvSpPr>
          <p:spPr bwMode="auto">
            <a:xfrm>
              <a:off x="3765" y="2316"/>
              <a:ext cx="188" cy="113"/>
            </a:xfrm>
            <a:custGeom>
              <a:avLst/>
              <a:gdLst>
                <a:gd name="T0" fmla="*/ 181 w 188"/>
                <a:gd name="T1" fmla="*/ 0 h 113"/>
                <a:gd name="T2" fmla="*/ 170 w 188"/>
                <a:gd name="T3" fmla="*/ 7 h 113"/>
                <a:gd name="T4" fmla="*/ 159 w 188"/>
                <a:gd name="T5" fmla="*/ 15 h 113"/>
                <a:gd name="T6" fmla="*/ 149 w 188"/>
                <a:gd name="T7" fmla="*/ 22 h 113"/>
                <a:gd name="T8" fmla="*/ 135 w 188"/>
                <a:gd name="T9" fmla="*/ 29 h 113"/>
                <a:gd name="T10" fmla="*/ 124 w 188"/>
                <a:gd name="T11" fmla="*/ 32 h 113"/>
                <a:gd name="T12" fmla="*/ 113 w 188"/>
                <a:gd name="T13" fmla="*/ 39 h 113"/>
                <a:gd name="T14" fmla="*/ 103 w 188"/>
                <a:gd name="T15" fmla="*/ 46 h 113"/>
                <a:gd name="T16" fmla="*/ 89 w 188"/>
                <a:gd name="T17" fmla="*/ 53 h 113"/>
                <a:gd name="T18" fmla="*/ 78 w 188"/>
                <a:gd name="T19" fmla="*/ 60 h 113"/>
                <a:gd name="T20" fmla="*/ 68 w 188"/>
                <a:gd name="T21" fmla="*/ 68 h 113"/>
                <a:gd name="T22" fmla="*/ 57 w 188"/>
                <a:gd name="T23" fmla="*/ 71 h 113"/>
                <a:gd name="T24" fmla="*/ 46 w 188"/>
                <a:gd name="T25" fmla="*/ 78 h 113"/>
                <a:gd name="T26" fmla="*/ 32 w 188"/>
                <a:gd name="T27" fmla="*/ 85 h 113"/>
                <a:gd name="T28" fmla="*/ 22 w 188"/>
                <a:gd name="T29" fmla="*/ 92 h 113"/>
                <a:gd name="T30" fmla="*/ 11 w 188"/>
                <a:gd name="T31" fmla="*/ 99 h 113"/>
                <a:gd name="T32" fmla="*/ 0 w 188"/>
                <a:gd name="T33" fmla="*/ 106 h 113"/>
                <a:gd name="T34" fmla="*/ 4 w 188"/>
                <a:gd name="T35" fmla="*/ 113 h 113"/>
                <a:gd name="T36" fmla="*/ 15 w 188"/>
                <a:gd name="T37" fmla="*/ 106 h 113"/>
                <a:gd name="T38" fmla="*/ 25 w 188"/>
                <a:gd name="T39" fmla="*/ 99 h 113"/>
                <a:gd name="T40" fmla="*/ 36 w 188"/>
                <a:gd name="T41" fmla="*/ 92 h 113"/>
                <a:gd name="T42" fmla="*/ 50 w 188"/>
                <a:gd name="T43" fmla="*/ 85 h 113"/>
                <a:gd name="T44" fmla="*/ 60 w 188"/>
                <a:gd name="T45" fmla="*/ 78 h 113"/>
                <a:gd name="T46" fmla="*/ 71 w 188"/>
                <a:gd name="T47" fmla="*/ 71 h 113"/>
                <a:gd name="T48" fmla="*/ 82 w 188"/>
                <a:gd name="T49" fmla="*/ 68 h 113"/>
                <a:gd name="T50" fmla="*/ 92 w 188"/>
                <a:gd name="T51" fmla="*/ 60 h 113"/>
                <a:gd name="T52" fmla="*/ 106 w 188"/>
                <a:gd name="T53" fmla="*/ 53 h 113"/>
                <a:gd name="T54" fmla="*/ 117 w 188"/>
                <a:gd name="T55" fmla="*/ 46 h 113"/>
                <a:gd name="T56" fmla="*/ 128 w 188"/>
                <a:gd name="T57" fmla="*/ 39 h 113"/>
                <a:gd name="T58" fmla="*/ 138 w 188"/>
                <a:gd name="T59" fmla="*/ 32 h 113"/>
                <a:gd name="T60" fmla="*/ 149 w 188"/>
                <a:gd name="T61" fmla="*/ 29 h 113"/>
                <a:gd name="T62" fmla="*/ 163 w 188"/>
                <a:gd name="T63" fmla="*/ 22 h 113"/>
                <a:gd name="T64" fmla="*/ 174 w 188"/>
                <a:gd name="T65" fmla="*/ 15 h 113"/>
                <a:gd name="T66" fmla="*/ 184 w 188"/>
                <a:gd name="T67" fmla="*/ 7 h 113"/>
                <a:gd name="T68" fmla="*/ 188 w 188"/>
                <a:gd name="T69" fmla="*/ 7 h 113"/>
                <a:gd name="T70" fmla="*/ 181 w 188"/>
                <a:gd name="T71" fmla="*/ 0 h 11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88" h="113">
                  <a:moveTo>
                    <a:pt x="181" y="0"/>
                  </a:moveTo>
                  <a:lnTo>
                    <a:pt x="170" y="7"/>
                  </a:lnTo>
                  <a:lnTo>
                    <a:pt x="159" y="15"/>
                  </a:lnTo>
                  <a:lnTo>
                    <a:pt x="149" y="22"/>
                  </a:lnTo>
                  <a:lnTo>
                    <a:pt x="135" y="29"/>
                  </a:lnTo>
                  <a:lnTo>
                    <a:pt x="124" y="32"/>
                  </a:lnTo>
                  <a:lnTo>
                    <a:pt x="113" y="39"/>
                  </a:lnTo>
                  <a:lnTo>
                    <a:pt x="103" y="46"/>
                  </a:lnTo>
                  <a:lnTo>
                    <a:pt x="89" y="53"/>
                  </a:lnTo>
                  <a:lnTo>
                    <a:pt x="78" y="60"/>
                  </a:lnTo>
                  <a:lnTo>
                    <a:pt x="68" y="68"/>
                  </a:lnTo>
                  <a:lnTo>
                    <a:pt x="57" y="71"/>
                  </a:lnTo>
                  <a:lnTo>
                    <a:pt x="46" y="78"/>
                  </a:lnTo>
                  <a:lnTo>
                    <a:pt x="32" y="85"/>
                  </a:lnTo>
                  <a:lnTo>
                    <a:pt x="22" y="92"/>
                  </a:lnTo>
                  <a:lnTo>
                    <a:pt x="11" y="99"/>
                  </a:lnTo>
                  <a:lnTo>
                    <a:pt x="0" y="106"/>
                  </a:lnTo>
                  <a:lnTo>
                    <a:pt x="4" y="113"/>
                  </a:lnTo>
                  <a:lnTo>
                    <a:pt x="15" y="106"/>
                  </a:lnTo>
                  <a:lnTo>
                    <a:pt x="25" y="99"/>
                  </a:lnTo>
                  <a:lnTo>
                    <a:pt x="36" y="92"/>
                  </a:lnTo>
                  <a:lnTo>
                    <a:pt x="50" y="85"/>
                  </a:lnTo>
                  <a:lnTo>
                    <a:pt x="60" y="78"/>
                  </a:lnTo>
                  <a:lnTo>
                    <a:pt x="71" y="71"/>
                  </a:lnTo>
                  <a:lnTo>
                    <a:pt x="82" y="68"/>
                  </a:lnTo>
                  <a:lnTo>
                    <a:pt x="92" y="60"/>
                  </a:lnTo>
                  <a:lnTo>
                    <a:pt x="106" y="53"/>
                  </a:lnTo>
                  <a:lnTo>
                    <a:pt x="117" y="46"/>
                  </a:lnTo>
                  <a:lnTo>
                    <a:pt x="128" y="39"/>
                  </a:lnTo>
                  <a:lnTo>
                    <a:pt x="138" y="32"/>
                  </a:lnTo>
                  <a:lnTo>
                    <a:pt x="149" y="29"/>
                  </a:lnTo>
                  <a:lnTo>
                    <a:pt x="163" y="22"/>
                  </a:lnTo>
                  <a:lnTo>
                    <a:pt x="174" y="15"/>
                  </a:lnTo>
                  <a:lnTo>
                    <a:pt x="184" y="7"/>
                  </a:lnTo>
                  <a:lnTo>
                    <a:pt x="188" y="7"/>
                  </a:lnTo>
                  <a:lnTo>
                    <a:pt x="1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3" name="Freeform 185"/>
            <p:cNvSpPr>
              <a:spLocks/>
            </p:cNvSpPr>
            <p:nvPr/>
          </p:nvSpPr>
          <p:spPr bwMode="auto">
            <a:xfrm>
              <a:off x="3946" y="2288"/>
              <a:ext cx="53" cy="35"/>
            </a:xfrm>
            <a:custGeom>
              <a:avLst/>
              <a:gdLst>
                <a:gd name="T0" fmla="*/ 49 w 53"/>
                <a:gd name="T1" fmla="*/ 0 h 35"/>
                <a:gd name="T2" fmla="*/ 46 w 53"/>
                <a:gd name="T3" fmla="*/ 0 h 35"/>
                <a:gd name="T4" fmla="*/ 42 w 53"/>
                <a:gd name="T5" fmla="*/ 4 h 35"/>
                <a:gd name="T6" fmla="*/ 35 w 53"/>
                <a:gd name="T7" fmla="*/ 7 h 35"/>
                <a:gd name="T8" fmla="*/ 28 w 53"/>
                <a:gd name="T9" fmla="*/ 11 h 35"/>
                <a:gd name="T10" fmla="*/ 24 w 53"/>
                <a:gd name="T11" fmla="*/ 14 h 35"/>
                <a:gd name="T12" fmla="*/ 17 w 53"/>
                <a:gd name="T13" fmla="*/ 18 h 35"/>
                <a:gd name="T14" fmla="*/ 10 w 53"/>
                <a:gd name="T15" fmla="*/ 21 h 35"/>
                <a:gd name="T16" fmla="*/ 7 w 53"/>
                <a:gd name="T17" fmla="*/ 25 h 35"/>
                <a:gd name="T18" fmla="*/ 0 w 53"/>
                <a:gd name="T19" fmla="*/ 28 h 35"/>
                <a:gd name="T20" fmla="*/ 7 w 53"/>
                <a:gd name="T21" fmla="*/ 35 h 35"/>
                <a:gd name="T22" fmla="*/ 14 w 53"/>
                <a:gd name="T23" fmla="*/ 28 h 35"/>
                <a:gd name="T24" fmla="*/ 21 w 53"/>
                <a:gd name="T25" fmla="*/ 25 h 35"/>
                <a:gd name="T26" fmla="*/ 28 w 53"/>
                <a:gd name="T27" fmla="*/ 21 h 35"/>
                <a:gd name="T28" fmla="*/ 31 w 53"/>
                <a:gd name="T29" fmla="*/ 18 h 35"/>
                <a:gd name="T30" fmla="*/ 38 w 53"/>
                <a:gd name="T31" fmla="*/ 14 h 35"/>
                <a:gd name="T32" fmla="*/ 46 w 53"/>
                <a:gd name="T33" fmla="*/ 11 h 35"/>
                <a:gd name="T34" fmla="*/ 53 w 53"/>
                <a:gd name="T35" fmla="*/ 7 h 35"/>
                <a:gd name="T36" fmla="*/ 49 w 53"/>
                <a:gd name="T37" fmla="*/ 7 h 35"/>
                <a:gd name="T38" fmla="*/ 49 w 53"/>
                <a:gd name="T39" fmla="*/ 0 h 35"/>
                <a:gd name="T40" fmla="*/ 46 w 53"/>
                <a:gd name="T41" fmla="*/ 0 h 35"/>
                <a:gd name="T42" fmla="*/ 49 w 53"/>
                <a:gd name="T43" fmla="*/ 0 h 3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3" h="35">
                  <a:moveTo>
                    <a:pt x="49" y="0"/>
                  </a:moveTo>
                  <a:lnTo>
                    <a:pt x="46" y="0"/>
                  </a:lnTo>
                  <a:lnTo>
                    <a:pt x="42" y="4"/>
                  </a:lnTo>
                  <a:lnTo>
                    <a:pt x="35" y="7"/>
                  </a:lnTo>
                  <a:lnTo>
                    <a:pt x="28" y="11"/>
                  </a:lnTo>
                  <a:lnTo>
                    <a:pt x="24" y="14"/>
                  </a:lnTo>
                  <a:lnTo>
                    <a:pt x="17" y="18"/>
                  </a:lnTo>
                  <a:lnTo>
                    <a:pt x="10" y="21"/>
                  </a:lnTo>
                  <a:lnTo>
                    <a:pt x="7" y="25"/>
                  </a:lnTo>
                  <a:lnTo>
                    <a:pt x="0" y="28"/>
                  </a:lnTo>
                  <a:lnTo>
                    <a:pt x="7" y="35"/>
                  </a:lnTo>
                  <a:lnTo>
                    <a:pt x="14" y="28"/>
                  </a:lnTo>
                  <a:lnTo>
                    <a:pt x="21" y="25"/>
                  </a:lnTo>
                  <a:lnTo>
                    <a:pt x="28" y="21"/>
                  </a:lnTo>
                  <a:lnTo>
                    <a:pt x="31" y="18"/>
                  </a:lnTo>
                  <a:lnTo>
                    <a:pt x="38" y="14"/>
                  </a:lnTo>
                  <a:lnTo>
                    <a:pt x="46" y="11"/>
                  </a:lnTo>
                  <a:lnTo>
                    <a:pt x="53" y="7"/>
                  </a:lnTo>
                  <a:lnTo>
                    <a:pt x="49" y="7"/>
                  </a:lnTo>
                  <a:lnTo>
                    <a:pt x="49" y="0"/>
                  </a:lnTo>
                  <a:lnTo>
                    <a:pt x="46" y="0"/>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4" name="Freeform 186"/>
            <p:cNvSpPr>
              <a:spLocks/>
            </p:cNvSpPr>
            <p:nvPr/>
          </p:nvSpPr>
          <p:spPr bwMode="auto">
            <a:xfrm>
              <a:off x="3995" y="2288"/>
              <a:ext cx="11" cy="11"/>
            </a:xfrm>
            <a:custGeom>
              <a:avLst/>
              <a:gdLst>
                <a:gd name="T0" fmla="*/ 11 w 11"/>
                <a:gd name="T1" fmla="*/ 4 h 11"/>
                <a:gd name="T2" fmla="*/ 7 w 11"/>
                <a:gd name="T3" fmla="*/ 4 h 11"/>
                <a:gd name="T4" fmla="*/ 0 w 11"/>
                <a:gd name="T5" fmla="*/ 0 h 11"/>
                <a:gd name="T6" fmla="*/ 0 w 11"/>
                <a:gd name="T7" fmla="*/ 7 h 11"/>
                <a:gd name="T8" fmla="*/ 7 w 11"/>
                <a:gd name="T9" fmla="*/ 11 h 11"/>
                <a:gd name="T10" fmla="*/ 4 w 11"/>
                <a:gd name="T11" fmla="*/ 7 h 11"/>
                <a:gd name="T12" fmla="*/ 11 w 11"/>
                <a:gd name="T13" fmla="*/ 4 h 11"/>
                <a:gd name="T14" fmla="*/ 7 w 11"/>
                <a:gd name="T15" fmla="*/ 4 h 11"/>
                <a:gd name="T16" fmla="*/ 11 w 11"/>
                <a:gd name="T17" fmla="*/ 4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1">
                  <a:moveTo>
                    <a:pt x="11" y="4"/>
                  </a:moveTo>
                  <a:lnTo>
                    <a:pt x="7" y="4"/>
                  </a:lnTo>
                  <a:lnTo>
                    <a:pt x="0" y="0"/>
                  </a:lnTo>
                  <a:lnTo>
                    <a:pt x="0" y="7"/>
                  </a:lnTo>
                  <a:lnTo>
                    <a:pt x="7" y="11"/>
                  </a:lnTo>
                  <a:lnTo>
                    <a:pt x="4" y="7"/>
                  </a:lnTo>
                  <a:lnTo>
                    <a:pt x="11" y="4"/>
                  </a:lnTo>
                  <a:lnTo>
                    <a:pt x="7" y="4"/>
                  </a:lnTo>
                  <a:lnTo>
                    <a:pt x="1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5" name="Freeform 187"/>
            <p:cNvSpPr>
              <a:spLocks/>
            </p:cNvSpPr>
            <p:nvPr/>
          </p:nvSpPr>
          <p:spPr bwMode="auto">
            <a:xfrm>
              <a:off x="3988" y="2299"/>
              <a:ext cx="11" cy="21"/>
            </a:xfrm>
            <a:custGeom>
              <a:avLst/>
              <a:gdLst>
                <a:gd name="T0" fmla="*/ 4 w 11"/>
                <a:gd name="T1" fmla="*/ 21 h 21"/>
                <a:gd name="T2" fmla="*/ 0 w 11"/>
                <a:gd name="T3" fmla="*/ 21 h 21"/>
                <a:gd name="T4" fmla="*/ 0 w 11"/>
                <a:gd name="T5" fmla="*/ 7 h 21"/>
                <a:gd name="T6" fmla="*/ 4 w 11"/>
                <a:gd name="T7" fmla="*/ 7 h 21"/>
                <a:gd name="T8" fmla="*/ 7 w 11"/>
                <a:gd name="T9" fmla="*/ 0 h 21"/>
                <a:gd name="T10" fmla="*/ 11 w 11"/>
                <a:gd name="T11" fmla="*/ 7 h 21"/>
                <a:gd name="T12" fmla="*/ 11 w 11"/>
                <a:gd name="T13" fmla="*/ 10 h 21"/>
                <a:gd name="T14" fmla="*/ 7 w 11"/>
                <a:gd name="T15" fmla="*/ 14 h 21"/>
                <a:gd name="T16" fmla="*/ 4 w 11"/>
                <a:gd name="T17" fmla="*/ 21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21">
                  <a:moveTo>
                    <a:pt x="4" y="21"/>
                  </a:moveTo>
                  <a:lnTo>
                    <a:pt x="0" y="21"/>
                  </a:lnTo>
                  <a:lnTo>
                    <a:pt x="0" y="7"/>
                  </a:lnTo>
                  <a:lnTo>
                    <a:pt x="4" y="7"/>
                  </a:lnTo>
                  <a:lnTo>
                    <a:pt x="7" y="0"/>
                  </a:lnTo>
                  <a:lnTo>
                    <a:pt x="11" y="7"/>
                  </a:lnTo>
                  <a:lnTo>
                    <a:pt x="11" y="10"/>
                  </a:lnTo>
                  <a:lnTo>
                    <a:pt x="7" y="14"/>
                  </a:lnTo>
                  <a:lnTo>
                    <a:pt x="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6" name="Freeform 188"/>
            <p:cNvSpPr>
              <a:spLocks/>
            </p:cNvSpPr>
            <p:nvPr/>
          </p:nvSpPr>
          <p:spPr bwMode="auto">
            <a:xfrm>
              <a:off x="3984" y="2313"/>
              <a:ext cx="8" cy="10"/>
            </a:xfrm>
            <a:custGeom>
              <a:avLst/>
              <a:gdLst>
                <a:gd name="T0" fmla="*/ 0 w 8"/>
                <a:gd name="T1" fmla="*/ 7 h 10"/>
                <a:gd name="T2" fmla="*/ 4 w 8"/>
                <a:gd name="T3" fmla="*/ 10 h 10"/>
                <a:gd name="T4" fmla="*/ 8 w 8"/>
                <a:gd name="T5" fmla="*/ 10 h 10"/>
                <a:gd name="T6" fmla="*/ 8 w 8"/>
                <a:gd name="T7" fmla="*/ 0 h 10"/>
                <a:gd name="T8" fmla="*/ 4 w 8"/>
                <a:gd name="T9" fmla="*/ 0 h 10"/>
                <a:gd name="T10" fmla="*/ 8 w 8"/>
                <a:gd name="T11" fmla="*/ 3 h 10"/>
                <a:gd name="T12" fmla="*/ 0 w 8"/>
                <a:gd name="T13" fmla="*/ 7 h 10"/>
                <a:gd name="T14" fmla="*/ 0 w 8"/>
                <a:gd name="T15" fmla="*/ 10 h 10"/>
                <a:gd name="T16" fmla="*/ 4 w 8"/>
                <a:gd name="T17" fmla="*/ 10 h 10"/>
                <a:gd name="T18" fmla="*/ 0 w 8"/>
                <a:gd name="T19" fmla="*/ 7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 h="10">
                  <a:moveTo>
                    <a:pt x="0" y="7"/>
                  </a:moveTo>
                  <a:lnTo>
                    <a:pt x="4" y="10"/>
                  </a:lnTo>
                  <a:lnTo>
                    <a:pt x="8" y="10"/>
                  </a:lnTo>
                  <a:lnTo>
                    <a:pt x="8" y="0"/>
                  </a:lnTo>
                  <a:lnTo>
                    <a:pt x="4" y="0"/>
                  </a:lnTo>
                  <a:lnTo>
                    <a:pt x="8" y="3"/>
                  </a:lnTo>
                  <a:lnTo>
                    <a:pt x="0" y="7"/>
                  </a:lnTo>
                  <a:lnTo>
                    <a:pt x="0" y="10"/>
                  </a:lnTo>
                  <a:lnTo>
                    <a:pt x="4" y="1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7" name="Freeform 189"/>
            <p:cNvSpPr>
              <a:spLocks/>
            </p:cNvSpPr>
            <p:nvPr/>
          </p:nvSpPr>
          <p:spPr bwMode="auto">
            <a:xfrm>
              <a:off x="3984" y="2295"/>
              <a:ext cx="15" cy="25"/>
            </a:xfrm>
            <a:custGeom>
              <a:avLst/>
              <a:gdLst>
                <a:gd name="T0" fmla="*/ 11 w 15"/>
                <a:gd name="T1" fmla="*/ 0 h 25"/>
                <a:gd name="T2" fmla="*/ 8 w 15"/>
                <a:gd name="T3" fmla="*/ 4 h 25"/>
                <a:gd name="T4" fmla="*/ 8 w 15"/>
                <a:gd name="T5" fmla="*/ 7 h 25"/>
                <a:gd name="T6" fmla="*/ 4 w 15"/>
                <a:gd name="T7" fmla="*/ 11 h 25"/>
                <a:gd name="T8" fmla="*/ 0 w 15"/>
                <a:gd name="T9" fmla="*/ 18 h 25"/>
                <a:gd name="T10" fmla="*/ 0 w 15"/>
                <a:gd name="T11" fmla="*/ 25 h 25"/>
                <a:gd name="T12" fmla="*/ 8 w 15"/>
                <a:gd name="T13" fmla="*/ 21 h 25"/>
                <a:gd name="T14" fmla="*/ 8 w 15"/>
                <a:gd name="T15" fmla="*/ 14 h 25"/>
                <a:gd name="T16" fmla="*/ 15 w 15"/>
                <a:gd name="T17" fmla="*/ 7 h 25"/>
                <a:gd name="T18" fmla="*/ 8 w 15"/>
                <a:gd name="T19" fmla="*/ 7 h 25"/>
                <a:gd name="T20" fmla="*/ 11 w 15"/>
                <a:gd name="T21" fmla="*/ 0 h 25"/>
                <a:gd name="T22" fmla="*/ 8 w 15"/>
                <a:gd name="T23" fmla="*/ 4 h 25"/>
                <a:gd name="T24" fmla="*/ 11 w 15"/>
                <a:gd name="T25" fmla="*/ 0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25">
                  <a:moveTo>
                    <a:pt x="11" y="0"/>
                  </a:moveTo>
                  <a:lnTo>
                    <a:pt x="8" y="4"/>
                  </a:lnTo>
                  <a:lnTo>
                    <a:pt x="8" y="7"/>
                  </a:lnTo>
                  <a:lnTo>
                    <a:pt x="4" y="11"/>
                  </a:lnTo>
                  <a:lnTo>
                    <a:pt x="0" y="18"/>
                  </a:lnTo>
                  <a:lnTo>
                    <a:pt x="0" y="25"/>
                  </a:lnTo>
                  <a:lnTo>
                    <a:pt x="8" y="21"/>
                  </a:lnTo>
                  <a:lnTo>
                    <a:pt x="8" y="14"/>
                  </a:lnTo>
                  <a:lnTo>
                    <a:pt x="15" y="7"/>
                  </a:lnTo>
                  <a:lnTo>
                    <a:pt x="8" y="7"/>
                  </a:lnTo>
                  <a:lnTo>
                    <a:pt x="11" y="0"/>
                  </a:lnTo>
                  <a:lnTo>
                    <a:pt x="8" y="4"/>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8" name="Freeform 190"/>
            <p:cNvSpPr>
              <a:spLocks/>
            </p:cNvSpPr>
            <p:nvPr/>
          </p:nvSpPr>
          <p:spPr bwMode="auto">
            <a:xfrm>
              <a:off x="3992" y="2295"/>
              <a:ext cx="10" cy="28"/>
            </a:xfrm>
            <a:custGeom>
              <a:avLst/>
              <a:gdLst>
                <a:gd name="T0" fmla="*/ 0 w 10"/>
                <a:gd name="T1" fmla="*/ 28 h 28"/>
                <a:gd name="T2" fmla="*/ 7 w 10"/>
                <a:gd name="T3" fmla="*/ 21 h 28"/>
                <a:gd name="T4" fmla="*/ 10 w 10"/>
                <a:gd name="T5" fmla="*/ 14 h 28"/>
                <a:gd name="T6" fmla="*/ 10 w 10"/>
                <a:gd name="T7" fmla="*/ 7 h 28"/>
                <a:gd name="T8" fmla="*/ 3 w 10"/>
                <a:gd name="T9" fmla="*/ 0 h 28"/>
                <a:gd name="T10" fmla="*/ 0 w 10"/>
                <a:gd name="T11" fmla="*/ 7 h 28"/>
                <a:gd name="T12" fmla="*/ 3 w 10"/>
                <a:gd name="T13" fmla="*/ 11 h 28"/>
                <a:gd name="T14" fmla="*/ 0 w 10"/>
                <a:gd name="T15" fmla="*/ 18 h 28"/>
                <a:gd name="T16" fmla="*/ 0 w 10"/>
                <a:gd name="T17" fmla="*/ 25 h 28"/>
                <a:gd name="T18" fmla="*/ 0 w 10"/>
                <a:gd name="T19" fmla="*/ 18 h 28"/>
                <a:gd name="T20" fmla="*/ 0 w 10"/>
                <a:gd name="T21" fmla="*/ 28 h 28"/>
                <a:gd name="T22" fmla="*/ 3 w 10"/>
                <a:gd name="T23" fmla="*/ 28 h 28"/>
                <a:gd name="T24" fmla="*/ 3 w 10"/>
                <a:gd name="T25" fmla="*/ 25 h 28"/>
                <a:gd name="T26" fmla="*/ 0 w 10"/>
                <a:gd name="T27" fmla="*/ 28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 h="28">
                  <a:moveTo>
                    <a:pt x="0" y="28"/>
                  </a:moveTo>
                  <a:lnTo>
                    <a:pt x="7" y="21"/>
                  </a:lnTo>
                  <a:lnTo>
                    <a:pt x="10" y="14"/>
                  </a:lnTo>
                  <a:lnTo>
                    <a:pt x="10" y="7"/>
                  </a:lnTo>
                  <a:lnTo>
                    <a:pt x="3" y="0"/>
                  </a:lnTo>
                  <a:lnTo>
                    <a:pt x="0" y="7"/>
                  </a:lnTo>
                  <a:lnTo>
                    <a:pt x="3" y="11"/>
                  </a:lnTo>
                  <a:lnTo>
                    <a:pt x="0" y="18"/>
                  </a:lnTo>
                  <a:lnTo>
                    <a:pt x="0" y="25"/>
                  </a:lnTo>
                  <a:lnTo>
                    <a:pt x="0" y="18"/>
                  </a:lnTo>
                  <a:lnTo>
                    <a:pt x="0" y="28"/>
                  </a:lnTo>
                  <a:lnTo>
                    <a:pt x="3" y="28"/>
                  </a:lnTo>
                  <a:lnTo>
                    <a:pt x="3" y="25"/>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09" name="Freeform 191"/>
            <p:cNvSpPr>
              <a:spLocks/>
            </p:cNvSpPr>
            <p:nvPr/>
          </p:nvSpPr>
          <p:spPr bwMode="auto">
            <a:xfrm>
              <a:off x="3688" y="2384"/>
              <a:ext cx="293" cy="632"/>
            </a:xfrm>
            <a:custGeom>
              <a:avLst/>
              <a:gdLst>
                <a:gd name="T0" fmla="*/ 261 w 293"/>
                <a:gd name="T1" fmla="*/ 0 h 632"/>
                <a:gd name="T2" fmla="*/ 272 w 293"/>
                <a:gd name="T3" fmla="*/ 52 h 632"/>
                <a:gd name="T4" fmla="*/ 279 w 293"/>
                <a:gd name="T5" fmla="*/ 105 h 632"/>
                <a:gd name="T6" fmla="*/ 286 w 293"/>
                <a:gd name="T7" fmla="*/ 158 h 632"/>
                <a:gd name="T8" fmla="*/ 289 w 293"/>
                <a:gd name="T9" fmla="*/ 211 h 632"/>
                <a:gd name="T10" fmla="*/ 293 w 293"/>
                <a:gd name="T11" fmla="*/ 268 h 632"/>
                <a:gd name="T12" fmla="*/ 293 w 293"/>
                <a:gd name="T13" fmla="*/ 321 h 632"/>
                <a:gd name="T14" fmla="*/ 289 w 293"/>
                <a:gd name="T15" fmla="*/ 377 h 632"/>
                <a:gd name="T16" fmla="*/ 286 w 293"/>
                <a:gd name="T17" fmla="*/ 434 h 632"/>
                <a:gd name="T18" fmla="*/ 275 w 293"/>
                <a:gd name="T19" fmla="*/ 444 h 632"/>
                <a:gd name="T20" fmla="*/ 265 w 293"/>
                <a:gd name="T21" fmla="*/ 459 h 632"/>
                <a:gd name="T22" fmla="*/ 254 w 293"/>
                <a:gd name="T23" fmla="*/ 466 h 632"/>
                <a:gd name="T24" fmla="*/ 243 w 293"/>
                <a:gd name="T25" fmla="*/ 480 h 632"/>
                <a:gd name="T26" fmla="*/ 233 w 293"/>
                <a:gd name="T27" fmla="*/ 490 h 632"/>
                <a:gd name="T28" fmla="*/ 219 w 293"/>
                <a:gd name="T29" fmla="*/ 501 h 632"/>
                <a:gd name="T30" fmla="*/ 208 w 293"/>
                <a:gd name="T31" fmla="*/ 508 h 632"/>
                <a:gd name="T32" fmla="*/ 194 w 293"/>
                <a:gd name="T33" fmla="*/ 519 h 632"/>
                <a:gd name="T34" fmla="*/ 173 w 293"/>
                <a:gd name="T35" fmla="*/ 540 h 632"/>
                <a:gd name="T36" fmla="*/ 159 w 293"/>
                <a:gd name="T37" fmla="*/ 547 h 632"/>
                <a:gd name="T38" fmla="*/ 137 w 293"/>
                <a:gd name="T39" fmla="*/ 568 h 632"/>
                <a:gd name="T40" fmla="*/ 123 w 293"/>
                <a:gd name="T41" fmla="*/ 579 h 632"/>
                <a:gd name="T42" fmla="*/ 102 w 293"/>
                <a:gd name="T43" fmla="*/ 600 h 632"/>
                <a:gd name="T44" fmla="*/ 56 w 293"/>
                <a:gd name="T45" fmla="*/ 632 h 632"/>
                <a:gd name="T46" fmla="*/ 49 w 293"/>
                <a:gd name="T47" fmla="*/ 572 h 632"/>
                <a:gd name="T48" fmla="*/ 42 w 293"/>
                <a:gd name="T49" fmla="*/ 515 h 632"/>
                <a:gd name="T50" fmla="*/ 35 w 293"/>
                <a:gd name="T51" fmla="*/ 459 h 632"/>
                <a:gd name="T52" fmla="*/ 31 w 293"/>
                <a:gd name="T53" fmla="*/ 402 h 632"/>
                <a:gd name="T54" fmla="*/ 21 w 293"/>
                <a:gd name="T55" fmla="*/ 342 h 632"/>
                <a:gd name="T56" fmla="*/ 14 w 293"/>
                <a:gd name="T57" fmla="*/ 286 h 632"/>
                <a:gd name="T58" fmla="*/ 10 w 293"/>
                <a:gd name="T59" fmla="*/ 229 h 632"/>
                <a:gd name="T60" fmla="*/ 0 w 293"/>
                <a:gd name="T61" fmla="*/ 169 h 632"/>
                <a:gd name="T62" fmla="*/ 17 w 293"/>
                <a:gd name="T63" fmla="*/ 158 h 632"/>
                <a:gd name="T64" fmla="*/ 31 w 293"/>
                <a:gd name="T65" fmla="*/ 144 h 632"/>
                <a:gd name="T66" fmla="*/ 49 w 293"/>
                <a:gd name="T67" fmla="*/ 134 h 632"/>
                <a:gd name="T68" fmla="*/ 63 w 293"/>
                <a:gd name="T69" fmla="*/ 123 h 632"/>
                <a:gd name="T70" fmla="*/ 81 w 293"/>
                <a:gd name="T71" fmla="*/ 113 h 632"/>
                <a:gd name="T72" fmla="*/ 95 w 293"/>
                <a:gd name="T73" fmla="*/ 102 h 632"/>
                <a:gd name="T74" fmla="*/ 113 w 293"/>
                <a:gd name="T75" fmla="*/ 91 h 632"/>
                <a:gd name="T76" fmla="*/ 130 w 293"/>
                <a:gd name="T77" fmla="*/ 81 h 632"/>
                <a:gd name="T78" fmla="*/ 148 w 293"/>
                <a:gd name="T79" fmla="*/ 70 h 632"/>
                <a:gd name="T80" fmla="*/ 162 w 293"/>
                <a:gd name="T81" fmla="*/ 60 h 632"/>
                <a:gd name="T82" fmla="*/ 180 w 293"/>
                <a:gd name="T83" fmla="*/ 49 h 632"/>
                <a:gd name="T84" fmla="*/ 194 w 293"/>
                <a:gd name="T85" fmla="*/ 38 h 632"/>
                <a:gd name="T86" fmla="*/ 212 w 293"/>
                <a:gd name="T87" fmla="*/ 28 h 632"/>
                <a:gd name="T88" fmla="*/ 229 w 293"/>
                <a:gd name="T89" fmla="*/ 17 h 632"/>
                <a:gd name="T90" fmla="*/ 247 w 293"/>
                <a:gd name="T91" fmla="*/ 10 h 632"/>
                <a:gd name="T92" fmla="*/ 261 w 293"/>
                <a:gd name="T93" fmla="*/ 0 h 6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3" h="632">
                  <a:moveTo>
                    <a:pt x="261" y="0"/>
                  </a:moveTo>
                  <a:lnTo>
                    <a:pt x="272" y="52"/>
                  </a:lnTo>
                  <a:lnTo>
                    <a:pt x="279" y="105"/>
                  </a:lnTo>
                  <a:lnTo>
                    <a:pt x="286" y="158"/>
                  </a:lnTo>
                  <a:lnTo>
                    <a:pt x="289" y="211"/>
                  </a:lnTo>
                  <a:lnTo>
                    <a:pt x="293" y="268"/>
                  </a:lnTo>
                  <a:lnTo>
                    <a:pt x="293" y="321"/>
                  </a:lnTo>
                  <a:lnTo>
                    <a:pt x="289" y="377"/>
                  </a:lnTo>
                  <a:lnTo>
                    <a:pt x="286" y="434"/>
                  </a:lnTo>
                  <a:lnTo>
                    <a:pt x="275" y="444"/>
                  </a:lnTo>
                  <a:lnTo>
                    <a:pt x="265" y="459"/>
                  </a:lnTo>
                  <a:lnTo>
                    <a:pt x="254" y="466"/>
                  </a:lnTo>
                  <a:lnTo>
                    <a:pt x="243" y="480"/>
                  </a:lnTo>
                  <a:lnTo>
                    <a:pt x="233" y="490"/>
                  </a:lnTo>
                  <a:lnTo>
                    <a:pt x="219" y="501"/>
                  </a:lnTo>
                  <a:lnTo>
                    <a:pt x="208" y="508"/>
                  </a:lnTo>
                  <a:lnTo>
                    <a:pt x="194" y="519"/>
                  </a:lnTo>
                  <a:lnTo>
                    <a:pt x="173" y="540"/>
                  </a:lnTo>
                  <a:lnTo>
                    <a:pt x="159" y="547"/>
                  </a:lnTo>
                  <a:lnTo>
                    <a:pt x="137" y="568"/>
                  </a:lnTo>
                  <a:lnTo>
                    <a:pt x="123" y="579"/>
                  </a:lnTo>
                  <a:lnTo>
                    <a:pt x="102" y="600"/>
                  </a:lnTo>
                  <a:lnTo>
                    <a:pt x="56" y="632"/>
                  </a:lnTo>
                  <a:lnTo>
                    <a:pt x="49" y="572"/>
                  </a:lnTo>
                  <a:lnTo>
                    <a:pt x="42" y="515"/>
                  </a:lnTo>
                  <a:lnTo>
                    <a:pt x="35" y="459"/>
                  </a:lnTo>
                  <a:lnTo>
                    <a:pt x="31" y="402"/>
                  </a:lnTo>
                  <a:lnTo>
                    <a:pt x="21" y="342"/>
                  </a:lnTo>
                  <a:lnTo>
                    <a:pt x="14" y="286"/>
                  </a:lnTo>
                  <a:lnTo>
                    <a:pt x="10" y="229"/>
                  </a:lnTo>
                  <a:lnTo>
                    <a:pt x="0" y="169"/>
                  </a:lnTo>
                  <a:lnTo>
                    <a:pt x="17" y="158"/>
                  </a:lnTo>
                  <a:lnTo>
                    <a:pt x="31" y="144"/>
                  </a:lnTo>
                  <a:lnTo>
                    <a:pt x="49" y="134"/>
                  </a:lnTo>
                  <a:lnTo>
                    <a:pt x="63" y="123"/>
                  </a:lnTo>
                  <a:lnTo>
                    <a:pt x="81" y="113"/>
                  </a:lnTo>
                  <a:lnTo>
                    <a:pt x="95" y="102"/>
                  </a:lnTo>
                  <a:lnTo>
                    <a:pt x="113" y="91"/>
                  </a:lnTo>
                  <a:lnTo>
                    <a:pt x="130" y="81"/>
                  </a:lnTo>
                  <a:lnTo>
                    <a:pt x="148" y="70"/>
                  </a:lnTo>
                  <a:lnTo>
                    <a:pt x="162" y="60"/>
                  </a:lnTo>
                  <a:lnTo>
                    <a:pt x="180" y="49"/>
                  </a:lnTo>
                  <a:lnTo>
                    <a:pt x="194" y="38"/>
                  </a:lnTo>
                  <a:lnTo>
                    <a:pt x="212" y="28"/>
                  </a:lnTo>
                  <a:lnTo>
                    <a:pt x="229" y="17"/>
                  </a:lnTo>
                  <a:lnTo>
                    <a:pt x="247" y="10"/>
                  </a:lnTo>
                  <a:lnTo>
                    <a:pt x="261" y="0"/>
                  </a:lnTo>
                  <a:close/>
                </a:path>
              </a:pathLst>
            </a:custGeom>
            <a:gradFill rotWithShape="0">
              <a:gsLst>
                <a:gs pos="0">
                  <a:srgbClr val="587658"/>
                </a:gs>
                <a:gs pos="100000">
                  <a:srgbClr val="BFFFBF"/>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0" name="Freeform 192"/>
            <p:cNvSpPr>
              <a:spLocks/>
            </p:cNvSpPr>
            <p:nvPr/>
          </p:nvSpPr>
          <p:spPr bwMode="auto">
            <a:xfrm>
              <a:off x="3946" y="2384"/>
              <a:ext cx="38" cy="437"/>
            </a:xfrm>
            <a:custGeom>
              <a:avLst/>
              <a:gdLst>
                <a:gd name="T0" fmla="*/ 31 w 38"/>
                <a:gd name="T1" fmla="*/ 437 h 437"/>
                <a:gd name="T2" fmla="*/ 31 w 38"/>
                <a:gd name="T3" fmla="*/ 434 h 437"/>
                <a:gd name="T4" fmla="*/ 35 w 38"/>
                <a:gd name="T5" fmla="*/ 377 h 437"/>
                <a:gd name="T6" fmla="*/ 38 w 38"/>
                <a:gd name="T7" fmla="*/ 321 h 437"/>
                <a:gd name="T8" fmla="*/ 38 w 38"/>
                <a:gd name="T9" fmla="*/ 268 h 437"/>
                <a:gd name="T10" fmla="*/ 35 w 38"/>
                <a:gd name="T11" fmla="*/ 211 h 437"/>
                <a:gd name="T12" fmla="*/ 31 w 38"/>
                <a:gd name="T13" fmla="*/ 158 h 437"/>
                <a:gd name="T14" fmla="*/ 24 w 38"/>
                <a:gd name="T15" fmla="*/ 105 h 437"/>
                <a:gd name="T16" fmla="*/ 17 w 38"/>
                <a:gd name="T17" fmla="*/ 49 h 437"/>
                <a:gd name="T18" fmla="*/ 7 w 38"/>
                <a:gd name="T19" fmla="*/ 0 h 437"/>
                <a:gd name="T20" fmla="*/ 0 w 38"/>
                <a:gd name="T21" fmla="*/ 0 h 437"/>
                <a:gd name="T22" fmla="*/ 10 w 38"/>
                <a:gd name="T23" fmla="*/ 52 h 437"/>
                <a:gd name="T24" fmla="*/ 17 w 38"/>
                <a:gd name="T25" fmla="*/ 105 h 437"/>
                <a:gd name="T26" fmla="*/ 24 w 38"/>
                <a:gd name="T27" fmla="*/ 158 h 437"/>
                <a:gd name="T28" fmla="*/ 28 w 38"/>
                <a:gd name="T29" fmla="*/ 211 h 437"/>
                <a:gd name="T30" fmla="*/ 31 w 38"/>
                <a:gd name="T31" fmla="*/ 268 h 437"/>
                <a:gd name="T32" fmla="*/ 31 w 38"/>
                <a:gd name="T33" fmla="*/ 321 h 437"/>
                <a:gd name="T34" fmla="*/ 28 w 38"/>
                <a:gd name="T35" fmla="*/ 377 h 437"/>
                <a:gd name="T36" fmla="*/ 24 w 38"/>
                <a:gd name="T37" fmla="*/ 434 h 437"/>
                <a:gd name="T38" fmla="*/ 28 w 38"/>
                <a:gd name="T39" fmla="*/ 430 h 437"/>
                <a:gd name="T40" fmla="*/ 31 w 38"/>
                <a:gd name="T41" fmla="*/ 437 h 437"/>
                <a:gd name="T42" fmla="*/ 31 w 38"/>
                <a:gd name="T43" fmla="*/ 434 h 437"/>
                <a:gd name="T44" fmla="*/ 31 w 38"/>
                <a:gd name="T45" fmla="*/ 437 h 4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8" h="437">
                  <a:moveTo>
                    <a:pt x="31" y="437"/>
                  </a:moveTo>
                  <a:lnTo>
                    <a:pt x="31" y="434"/>
                  </a:lnTo>
                  <a:lnTo>
                    <a:pt x="35" y="377"/>
                  </a:lnTo>
                  <a:lnTo>
                    <a:pt x="38" y="321"/>
                  </a:lnTo>
                  <a:lnTo>
                    <a:pt x="38" y="268"/>
                  </a:lnTo>
                  <a:lnTo>
                    <a:pt x="35" y="211"/>
                  </a:lnTo>
                  <a:lnTo>
                    <a:pt x="31" y="158"/>
                  </a:lnTo>
                  <a:lnTo>
                    <a:pt x="24" y="105"/>
                  </a:lnTo>
                  <a:lnTo>
                    <a:pt x="17" y="49"/>
                  </a:lnTo>
                  <a:lnTo>
                    <a:pt x="7" y="0"/>
                  </a:lnTo>
                  <a:lnTo>
                    <a:pt x="0" y="0"/>
                  </a:lnTo>
                  <a:lnTo>
                    <a:pt x="10" y="52"/>
                  </a:lnTo>
                  <a:lnTo>
                    <a:pt x="17" y="105"/>
                  </a:lnTo>
                  <a:lnTo>
                    <a:pt x="24" y="158"/>
                  </a:lnTo>
                  <a:lnTo>
                    <a:pt x="28" y="211"/>
                  </a:lnTo>
                  <a:lnTo>
                    <a:pt x="31" y="268"/>
                  </a:lnTo>
                  <a:lnTo>
                    <a:pt x="31" y="321"/>
                  </a:lnTo>
                  <a:lnTo>
                    <a:pt x="28" y="377"/>
                  </a:lnTo>
                  <a:lnTo>
                    <a:pt x="24" y="434"/>
                  </a:lnTo>
                  <a:lnTo>
                    <a:pt x="28" y="430"/>
                  </a:lnTo>
                  <a:lnTo>
                    <a:pt x="31" y="437"/>
                  </a:lnTo>
                  <a:lnTo>
                    <a:pt x="31" y="434"/>
                  </a:lnTo>
                  <a:lnTo>
                    <a:pt x="31" y="4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1" name="Freeform 193"/>
            <p:cNvSpPr>
              <a:spLocks/>
            </p:cNvSpPr>
            <p:nvPr/>
          </p:nvSpPr>
          <p:spPr bwMode="auto">
            <a:xfrm>
              <a:off x="3787" y="2814"/>
              <a:ext cx="190" cy="170"/>
            </a:xfrm>
            <a:custGeom>
              <a:avLst/>
              <a:gdLst>
                <a:gd name="T0" fmla="*/ 7 w 190"/>
                <a:gd name="T1" fmla="*/ 170 h 170"/>
                <a:gd name="T2" fmla="*/ 17 w 190"/>
                <a:gd name="T3" fmla="*/ 163 h 170"/>
                <a:gd name="T4" fmla="*/ 49 w 190"/>
                <a:gd name="T5" fmla="*/ 131 h 170"/>
                <a:gd name="T6" fmla="*/ 63 w 190"/>
                <a:gd name="T7" fmla="*/ 120 h 170"/>
                <a:gd name="T8" fmla="*/ 74 w 190"/>
                <a:gd name="T9" fmla="*/ 113 h 170"/>
                <a:gd name="T10" fmla="*/ 88 w 190"/>
                <a:gd name="T11" fmla="*/ 103 h 170"/>
                <a:gd name="T12" fmla="*/ 109 w 190"/>
                <a:gd name="T13" fmla="*/ 82 h 170"/>
                <a:gd name="T14" fmla="*/ 123 w 190"/>
                <a:gd name="T15" fmla="*/ 71 h 170"/>
                <a:gd name="T16" fmla="*/ 134 w 190"/>
                <a:gd name="T17" fmla="*/ 60 h 170"/>
                <a:gd name="T18" fmla="*/ 148 w 190"/>
                <a:gd name="T19" fmla="*/ 53 h 170"/>
                <a:gd name="T20" fmla="*/ 159 w 190"/>
                <a:gd name="T21" fmla="*/ 39 h 170"/>
                <a:gd name="T22" fmla="*/ 190 w 190"/>
                <a:gd name="T23" fmla="*/ 7 h 170"/>
                <a:gd name="T24" fmla="*/ 187 w 190"/>
                <a:gd name="T25" fmla="*/ 0 h 170"/>
                <a:gd name="T26" fmla="*/ 173 w 190"/>
                <a:gd name="T27" fmla="*/ 14 h 170"/>
                <a:gd name="T28" fmla="*/ 166 w 190"/>
                <a:gd name="T29" fmla="*/ 25 h 170"/>
                <a:gd name="T30" fmla="*/ 152 w 190"/>
                <a:gd name="T31" fmla="*/ 36 h 170"/>
                <a:gd name="T32" fmla="*/ 120 w 190"/>
                <a:gd name="T33" fmla="*/ 67 h 170"/>
                <a:gd name="T34" fmla="*/ 106 w 190"/>
                <a:gd name="T35" fmla="*/ 75 h 170"/>
                <a:gd name="T36" fmla="*/ 84 w 190"/>
                <a:gd name="T37" fmla="*/ 96 h 170"/>
                <a:gd name="T38" fmla="*/ 70 w 190"/>
                <a:gd name="T39" fmla="*/ 106 h 170"/>
                <a:gd name="T40" fmla="*/ 60 w 190"/>
                <a:gd name="T41" fmla="*/ 117 h 170"/>
                <a:gd name="T42" fmla="*/ 46 w 190"/>
                <a:gd name="T43" fmla="*/ 124 h 170"/>
                <a:gd name="T44" fmla="*/ 24 w 190"/>
                <a:gd name="T45" fmla="*/ 145 h 170"/>
                <a:gd name="T46" fmla="*/ 10 w 190"/>
                <a:gd name="T47" fmla="*/ 156 h 170"/>
                <a:gd name="T48" fmla="*/ 0 w 190"/>
                <a:gd name="T49" fmla="*/ 166 h 170"/>
                <a:gd name="T50" fmla="*/ 7 w 190"/>
                <a:gd name="T51" fmla="*/ 170 h 17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90" h="170">
                  <a:moveTo>
                    <a:pt x="7" y="170"/>
                  </a:moveTo>
                  <a:lnTo>
                    <a:pt x="17" y="163"/>
                  </a:lnTo>
                  <a:lnTo>
                    <a:pt x="49" y="131"/>
                  </a:lnTo>
                  <a:lnTo>
                    <a:pt x="63" y="120"/>
                  </a:lnTo>
                  <a:lnTo>
                    <a:pt x="74" y="113"/>
                  </a:lnTo>
                  <a:lnTo>
                    <a:pt x="88" y="103"/>
                  </a:lnTo>
                  <a:lnTo>
                    <a:pt x="109" y="82"/>
                  </a:lnTo>
                  <a:lnTo>
                    <a:pt x="123" y="71"/>
                  </a:lnTo>
                  <a:lnTo>
                    <a:pt x="134" y="60"/>
                  </a:lnTo>
                  <a:lnTo>
                    <a:pt x="148" y="53"/>
                  </a:lnTo>
                  <a:lnTo>
                    <a:pt x="159" y="39"/>
                  </a:lnTo>
                  <a:lnTo>
                    <a:pt x="190" y="7"/>
                  </a:lnTo>
                  <a:lnTo>
                    <a:pt x="187" y="0"/>
                  </a:lnTo>
                  <a:lnTo>
                    <a:pt x="173" y="14"/>
                  </a:lnTo>
                  <a:lnTo>
                    <a:pt x="166" y="25"/>
                  </a:lnTo>
                  <a:lnTo>
                    <a:pt x="152" y="36"/>
                  </a:lnTo>
                  <a:lnTo>
                    <a:pt x="120" y="67"/>
                  </a:lnTo>
                  <a:lnTo>
                    <a:pt x="106" y="75"/>
                  </a:lnTo>
                  <a:lnTo>
                    <a:pt x="84" y="96"/>
                  </a:lnTo>
                  <a:lnTo>
                    <a:pt x="70" y="106"/>
                  </a:lnTo>
                  <a:lnTo>
                    <a:pt x="60" y="117"/>
                  </a:lnTo>
                  <a:lnTo>
                    <a:pt x="46" y="124"/>
                  </a:lnTo>
                  <a:lnTo>
                    <a:pt x="24" y="145"/>
                  </a:lnTo>
                  <a:lnTo>
                    <a:pt x="10" y="156"/>
                  </a:lnTo>
                  <a:lnTo>
                    <a:pt x="0" y="166"/>
                  </a:lnTo>
                  <a:lnTo>
                    <a:pt x="7"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2" name="Freeform 194"/>
            <p:cNvSpPr>
              <a:spLocks/>
            </p:cNvSpPr>
            <p:nvPr/>
          </p:nvSpPr>
          <p:spPr bwMode="auto">
            <a:xfrm>
              <a:off x="3741" y="2980"/>
              <a:ext cx="53" cy="43"/>
            </a:xfrm>
            <a:custGeom>
              <a:avLst/>
              <a:gdLst>
                <a:gd name="T0" fmla="*/ 0 w 53"/>
                <a:gd name="T1" fmla="*/ 36 h 43"/>
                <a:gd name="T2" fmla="*/ 7 w 53"/>
                <a:gd name="T3" fmla="*/ 39 h 43"/>
                <a:gd name="T4" fmla="*/ 53 w 53"/>
                <a:gd name="T5" fmla="*/ 4 h 43"/>
                <a:gd name="T6" fmla="*/ 46 w 53"/>
                <a:gd name="T7" fmla="*/ 0 h 43"/>
                <a:gd name="T8" fmla="*/ 0 w 53"/>
                <a:gd name="T9" fmla="*/ 32 h 43"/>
                <a:gd name="T10" fmla="*/ 7 w 53"/>
                <a:gd name="T11" fmla="*/ 36 h 43"/>
                <a:gd name="T12" fmla="*/ 0 w 53"/>
                <a:gd name="T13" fmla="*/ 36 h 43"/>
                <a:gd name="T14" fmla="*/ 0 w 53"/>
                <a:gd name="T15" fmla="*/ 43 h 43"/>
                <a:gd name="T16" fmla="*/ 7 w 53"/>
                <a:gd name="T17" fmla="*/ 39 h 43"/>
                <a:gd name="T18" fmla="*/ 0 w 53"/>
                <a:gd name="T19" fmla="*/ 36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43">
                  <a:moveTo>
                    <a:pt x="0" y="36"/>
                  </a:moveTo>
                  <a:lnTo>
                    <a:pt x="7" y="39"/>
                  </a:lnTo>
                  <a:lnTo>
                    <a:pt x="53" y="4"/>
                  </a:lnTo>
                  <a:lnTo>
                    <a:pt x="46" y="0"/>
                  </a:lnTo>
                  <a:lnTo>
                    <a:pt x="0" y="32"/>
                  </a:lnTo>
                  <a:lnTo>
                    <a:pt x="7" y="36"/>
                  </a:lnTo>
                  <a:lnTo>
                    <a:pt x="0" y="36"/>
                  </a:lnTo>
                  <a:lnTo>
                    <a:pt x="0" y="43"/>
                  </a:lnTo>
                  <a:lnTo>
                    <a:pt x="7" y="39"/>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3" name="Freeform 195"/>
            <p:cNvSpPr>
              <a:spLocks/>
            </p:cNvSpPr>
            <p:nvPr/>
          </p:nvSpPr>
          <p:spPr bwMode="auto">
            <a:xfrm>
              <a:off x="3684" y="2549"/>
              <a:ext cx="64" cy="467"/>
            </a:xfrm>
            <a:custGeom>
              <a:avLst/>
              <a:gdLst>
                <a:gd name="T0" fmla="*/ 4 w 64"/>
                <a:gd name="T1" fmla="*/ 0 h 467"/>
                <a:gd name="T2" fmla="*/ 0 w 64"/>
                <a:gd name="T3" fmla="*/ 4 h 467"/>
                <a:gd name="T4" fmla="*/ 11 w 64"/>
                <a:gd name="T5" fmla="*/ 64 h 467"/>
                <a:gd name="T6" fmla="*/ 18 w 64"/>
                <a:gd name="T7" fmla="*/ 121 h 467"/>
                <a:gd name="T8" fmla="*/ 21 w 64"/>
                <a:gd name="T9" fmla="*/ 177 h 467"/>
                <a:gd name="T10" fmla="*/ 28 w 64"/>
                <a:gd name="T11" fmla="*/ 237 h 467"/>
                <a:gd name="T12" fmla="*/ 35 w 64"/>
                <a:gd name="T13" fmla="*/ 294 h 467"/>
                <a:gd name="T14" fmla="*/ 43 w 64"/>
                <a:gd name="T15" fmla="*/ 350 h 467"/>
                <a:gd name="T16" fmla="*/ 50 w 64"/>
                <a:gd name="T17" fmla="*/ 407 h 467"/>
                <a:gd name="T18" fmla="*/ 57 w 64"/>
                <a:gd name="T19" fmla="*/ 467 h 467"/>
                <a:gd name="T20" fmla="*/ 64 w 64"/>
                <a:gd name="T21" fmla="*/ 467 h 467"/>
                <a:gd name="T22" fmla="*/ 57 w 64"/>
                <a:gd name="T23" fmla="*/ 407 h 467"/>
                <a:gd name="T24" fmla="*/ 50 w 64"/>
                <a:gd name="T25" fmla="*/ 350 h 467"/>
                <a:gd name="T26" fmla="*/ 43 w 64"/>
                <a:gd name="T27" fmla="*/ 294 h 467"/>
                <a:gd name="T28" fmla="*/ 35 w 64"/>
                <a:gd name="T29" fmla="*/ 237 h 467"/>
                <a:gd name="T30" fmla="*/ 28 w 64"/>
                <a:gd name="T31" fmla="*/ 177 h 467"/>
                <a:gd name="T32" fmla="*/ 21 w 64"/>
                <a:gd name="T33" fmla="*/ 121 h 467"/>
                <a:gd name="T34" fmla="*/ 18 w 64"/>
                <a:gd name="T35" fmla="*/ 64 h 467"/>
                <a:gd name="T36" fmla="*/ 7 w 64"/>
                <a:gd name="T37" fmla="*/ 4 h 467"/>
                <a:gd name="T38" fmla="*/ 7 w 64"/>
                <a:gd name="T39" fmla="*/ 8 h 467"/>
                <a:gd name="T40" fmla="*/ 4 w 64"/>
                <a:gd name="T41" fmla="*/ 0 h 467"/>
                <a:gd name="T42" fmla="*/ 0 w 64"/>
                <a:gd name="T43" fmla="*/ 4 h 467"/>
                <a:gd name="T44" fmla="*/ 4 w 64"/>
                <a:gd name="T45" fmla="*/ 0 h 4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 h="467">
                  <a:moveTo>
                    <a:pt x="4" y="0"/>
                  </a:moveTo>
                  <a:lnTo>
                    <a:pt x="0" y="4"/>
                  </a:lnTo>
                  <a:lnTo>
                    <a:pt x="11" y="64"/>
                  </a:lnTo>
                  <a:lnTo>
                    <a:pt x="18" y="121"/>
                  </a:lnTo>
                  <a:lnTo>
                    <a:pt x="21" y="177"/>
                  </a:lnTo>
                  <a:lnTo>
                    <a:pt x="28" y="237"/>
                  </a:lnTo>
                  <a:lnTo>
                    <a:pt x="35" y="294"/>
                  </a:lnTo>
                  <a:lnTo>
                    <a:pt x="43" y="350"/>
                  </a:lnTo>
                  <a:lnTo>
                    <a:pt x="50" y="407"/>
                  </a:lnTo>
                  <a:lnTo>
                    <a:pt x="57" y="467"/>
                  </a:lnTo>
                  <a:lnTo>
                    <a:pt x="64" y="467"/>
                  </a:lnTo>
                  <a:lnTo>
                    <a:pt x="57" y="407"/>
                  </a:lnTo>
                  <a:lnTo>
                    <a:pt x="50" y="350"/>
                  </a:lnTo>
                  <a:lnTo>
                    <a:pt x="43" y="294"/>
                  </a:lnTo>
                  <a:lnTo>
                    <a:pt x="35" y="237"/>
                  </a:lnTo>
                  <a:lnTo>
                    <a:pt x="28" y="177"/>
                  </a:lnTo>
                  <a:lnTo>
                    <a:pt x="21" y="121"/>
                  </a:lnTo>
                  <a:lnTo>
                    <a:pt x="18" y="64"/>
                  </a:lnTo>
                  <a:lnTo>
                    <a:pt x="7" y="4"/>
                  </a:lnTo>
                  <a:lnTo>
                    <a:pt x="7" y="8"/>
                  </a:lnTo>
                  <a:lnTo>
                    <a:pt x="4" y="0"/>
                  </a:lnTo>
                  <a:lnTo>
                    <a:pt x="0"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4" name="Freeform 196"/>
            <p:cNvSpPr>
              <a:spLocks/>
            </p:cNvSpPr>
            <p:nvPr/>
          </p:nvSpPr>
          <p:spPr bwMode="auto">
            <a:xfrm>
              <a:off x="3688" y="2376"/>
              <a:ext cx="265" cy="181"/>
            </a:xfrm>
            <a:custGeom>
              <a:avLst/>
              <a:gdLst>
                <a:gd name="T0" fmla="*/ 265 w 265"/>
                <a:gd name="T1" fmla="*/ 8 h 181"/>
                <a:gd name="T2" fmla="*/ 261 w 265"/>
                <a:gd name="T3" fmla="*/ 4 h 181"/>
                <a:gd name="T4" fmla="*/ 243 w 265"/>
                <a:gd name="T5" fmla="*/ 15 h 181"/>
                <a:gd name="T6" fmla="*/ 226 w 265"/>
                <a:gd name="T7" fmla="*/ 25 h 181"/>
                <a:gd name="T8" fmla="*/ 212 w 265"/>
                <a:gd name="T9" fmla="*/ 32 h 181"/>
                <a:gd name="T10" fmla="*/ 194 w 265"/>
                <a:gd name="T11" fmla="*/ 43 h 181"/>
                <a:gd name="T12" fmla="*/ 176 w 265"/>
                <a:gd name="T13" fmla="*/ 53 h 181"/>
                <a:gd name="T14" fmla="*/ 162 w 265"/>
                <a:gd name="T15" fmla="*/ 64 h 181"/>
                <a:gd name="T16" fmla="*/ 145 w 265"/>
                <a:gd name="T17" fmla="*/ 75 h 181"/>
                <a:gd name="T18" fmla="*/ 127 w 265"/>
                <a:gd name="T19" fmla="*/ 85 h 181"/>
                <a:gd name="T20" fmla="*/ 109 w 265"/>
                <a:gd name="T21" fmla="*/ 96 h 181"/>
                <a:gd name="T22" fmla="*/ 95 w 265"/>
                <a:gd name="T23" fmla="*/ 106 h 181"/>
                <a:gd name="T24" fmla="*/ 77 w 265"/>
                <a:gd name="T25" fmla="*/ 117 h 181"/>
                <a:gd name="T26" fmla="*/ 63 w 265"/>
                <a:gd name="T27" fmla="*/ 128 h 181"/>
                <a:gd name="T28" fmla="*/ 46 w 265"/>
                <a:gd name="T29" fmla="*/ 138 h 181"/>
                <a:gd name="T30" fmla="*/ 31 w 265"/>
                <a:gd name="T31" fmla="*/ 152 h 181"/>
                <a:gd name="T32" fmla="*/ 14 w 265"/>
                <a:gd name="T33" fmla="*/ 163 h 181"/>
                <a:gd name="T34" fmla="*/ 0 w 265"/>
                <a:gd name="T35" fmla="*/ 173 h 181"/>
                <a:gd name="T36" fmla="*/ 3 w 265"/>
                <a:gd name="T37" fmla="*/ 181 h 181"/>
                <a:gd name="T38" fmla="*/ 17 w 265"/>
                <a:gd name="T39" fmla="*/ 166 h 181"/>
                <a:gd name="T40" fmla="*/ 35 w 265"/>
                <a:gd name="T41" fmla="*/ 156 h 181"/>
                <a:gd name="T42" fmla="*/ 49 w 265"/>
                <a:gd name="T43" fmla="*/ 145 h 181"/>
                <a:gd name="T44" fmla="*/ 67 w 265"/>
                <a:gd name="T45" fmla="*/ 135 h 181"/>
                <a:gd name="T46" fmla="*/ 81 w 265"/>
                <a:gd name="T47" fmla="*/ 124 h 181"/>
                <a:gd name="T48" fmla="*/ 99 w 265"/>
                <a:gd name="T49" fmla="*/ 113 h 181"/>
                <a:gd name="T50" fmla="*/ 113 w 265"/>
                <a:gd name="T51" fmla="*/ 103 h 181"/>
                <a:gd name="T52" fmla="*/ 130 w 265"/>
                <a:gd name="T53" fmla="*/ 92 h 181"/>
                <a:gd name="T54" fmla="*/ 148 w 265"/>
                <a:gd name="T55" fmla="*/ 82 h 181"/>
                <a:gd name="T56" fmla="*/ 166 w 265"/>
                <a:gd name="T57" fmla="*/ 71 h 181"/>
                <a:gd name="T58" fmla="*/ 180 w 265"/>
                <a:gd name="T59" fmla="*/ 60 h 181"/>
                <a:gd name="T60" fmla="*/ 198 w 265"/>
                <a:gd name="T61" fmla="*/ 50 h 181"/>
                <a:gd name="T62" fmla="*/ 215 w 265"/>
                <a:gd name="T63" fmla="*/ 39 h 181"/>
                <a:gd name="T64" fmla="*/ 229 w 265"/>
                <a:gd name="T65" fmla="*/ 29 h 181"/>
                <a:gd name="T66" fmla="*/ 247 w 265"/>
                <a:gd name="T67" fmla="*/ 18 h 181"/>
                <a:gd name="T68" fmla="*/ 265 w 265"/>
                <a:gd name="T69" fmla="*/ 8 h 181"/>
                <a:gd name="T70" fmla="*/ 258 w 265"/>
                <a:gd name="T71" fmla="*/ 8 h 181"/>
                <a:gd name="T72" fmla="*/ 265 w 265"/>
                <a:gd name="T73" fmla="*/ 8 h 181"/>
                <a:gd name="T74" fmla="*/ 265 w 265"/>
                <a:gd name="T75" fmla="*/ 0 h 181"/>
                <a:gd name="T76" fmla="*/ 261 w 265"/>
                <a:gd name="T77" fmla="*/ 4 h 181"/>
                <a:gd name="T78" fmla="*/ 265 w 265"/>
                <a:gd name="T79" fmla="*/ 8 h 18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65" h="181">
                  <a:moveTo>
                    <a:pt x="265" y="8"/>
                  </a:moveTo>
                  <a:lnTo>
                    <a:pt x="261" y="4"/>
                  </a:lnTo>
                  <a:lnTo>
                    <a:pt x="243" y="15"/>
                  </a:lnTo>
                  <a:lnTo>
                    <a:pt x="226" y="25"/>
                  </a:lnTo>
                  <a:lnTo>
                    <a:pt x="212" y="32"/>
                  </a:lnTo>
                  <a:lnTo>
                    <a:pt x="194" y="43"/>
                  </a:lnTo>
                  <a:lnTo>
                    <a:pt x="176" y="53"/>
                  </a:lnTo>
                  <a:lnTo>
                    <a:pt x="162" y="64"/>
                  </a:lnTo>
                  <a:lnTo>
                    <a:pt x="145" y="75"/>
                  </a:lnTo>
                  <a:lnTo>
                    <a:pt x="127" y="85"/>
                  </a:lnTo>
                  <a:lnTo>
                    <a:pt x="109" y="96"/>
                  </a:lnTo>
                  <a:lnTo>
                    <a:pt x="95" y="106"/>
                  </a:lnTo>
                  <a:lnTo>
                    <a:pt x="77" y="117"/>
                  </a:lnTo>
                  <a:lnTo>
                    <a:pt x="63" y="128"/>
                  </a:lnTo>
                  <a:lnTo>
                    <a:pt x="46" y="138"/>
                  </a:lnTo>
                  <a:lnTo>
                    <a:pt x="31" y="152"/>
                  </a:lnTo>
                  <a:lnTo>
                    <a:pt x="14" y="163"/>
                  </a:lnTo>
                  <a:lnTo>
                    <a:pt x="0" y="173"/>
                  </a:lnTo>
                  <a:lnTo>
                    <a:pt x="3" y="181"/>
                  </a:lnTo>
                  <a:lnTo>
                    <a:pt x="17" y="166"/>
                  </a:lnTo>
                  <a:lnTo>
                    <a:pt x="35" y="156"/>
                  </a:lnTo>
                  <a:lnTo>
                    <a:pt x="49" y="145"/>
                  </a:lnTo>
                  <a:lnTo>
                    <a:pt x="67" y="135"/>
                  </a:lnTo>
                  <a:lnTo>
                    <a:pt x="81" y="124"/>
                  </a:lnTo>
                  <a:lnTo>
                    <a:pt x="99" y="113"/>
                  </a:lnTo>
                  <a:lnTo>
                    <a:pt x="113" y="103"/>
                  </a:lnTo>
                  <a:lnTo>
                    <a:pt x="130" y="92"/>
                  </a:lnTo>
                  <a:lnTo>
                    <a:pt x="148" y="82"/>
                  </a:lnTo>
                  <a:lnTo>
                    <a:pt x="166" y="71"/>
                  </a:lnTo>
                  <a:lnTo>
                    <a:pt x="180" y="60"/>
                  </a:lnTo>
                  <a:lnTo>
                    <a:pt x="198" y="50"/>
                  </a:lnTo>
                  <a:lnTo>
                    <a:pt x="215" y="39"/>
                  </a:lnTo>
                  <a:lnTo>
                    <a:pt x="229" y="29"/>
                  </a:lnTo>
                  <a:lnTo>
                    <a:pt x="247" y="18"/>
                  </a:lnTo>
                  <a:lnTo>
                    <a:pt x="265" y="8"/>
                  </a:lnTo>
                  <a:lnTo>
                    <a:pt x="258" y="8"/>
                  </a:lnTo>
                  <a:lnTo>
                    <a:pt x="265" y="8"/>
                  </a:lnTo>
                  <a:lnTo>
                    <a:pt x="265" y="0"/>
                  </a:lnTo>
                  <a:lnTo>
                    <a:pt x="261" y="4"/>
                  </a:lnTo>
                  <a:lnTo>
                    <a:pt x="26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5" name="Freeform 197"/>
            <p:cNvSpPr>
              <a:spLocks/>
            </p:cNvSpPr>
            <p:nvPr/>
          </p:nvSpPr>
          <p:spPr bwMode="auto">
            <a:xfrm>
              <a:off x="3571" y="2412"/>
              <a:ext cx="103" cy="823"/>
            </a:xfrm>
            <a:custGeom>
              <a:avLst/>
              <a:gdLst>
                <a:gd name="T0" fmla="*/ 14 w 103"/>
                <a:gd name="T1" fmla="*/ 10 h 823"/>
                <a:gd name="T2" fmla="*/ 18 w 103"/>
                <a:gd name="T3" fmla="*/ 53 h 823"/>
                <a:gd name="T4" fmla="*/ 21 w 103"/>
                <a:gd name="T5" fmla="*/ 92 h 823"/>
                <a:gd name="T6" fmla="*/ 25 w 103"/>
                <a:gd name="T7" fmla="*/ 134 h 823"/>
                <a:gd name="T8" fmla="*/ 32 w 103"/>
                <a:gd name="T9" fmla="*/ 173 h 823"/>
                <a:gd name="T10" fmla="*/ 39 w 103"/>
                <a:gd name="T11" fmla="*/ 215 h 823"/>
                <a:gd name="T12" fmla="*/ 46 w 103"/>
                <a:gd name="T13" fmla="*/ 254 h 823"/>
                <a:gd name="T14" fmla="*/ 53 w 103"/>
                <a:gd name="T15" fmla="*/ 296 h 823"/>
                <a:gd name="T16" fmla="*/ 57 w 103"/>
                <a:gd name="T17" fmla="*/ 339 h 823"/>
                <a:gd name="T18" fmla="*/ 60 w 103"/>
                <a:gd name="T19" fmla="*/ 374 h 823"/>
                <a:gd name="T20" fmla="*/ 67 w 103"/>
                <a:gd name="T21" fmla="*/ 413 h 823"/>
                <a:gd name="T22" fmla="*/ 71 w 103"/>
                <a:gd name="T23" fmla="*/ 452 h 823"/>
                <a:gd name="T24" fmla="*/ 74 w 103"/>
                <a:gd name="T25" fmla="*/ 491 h 823"/>
                <a:gd name="T26" fmla="*/ 78 w 103"/>
                <a:gd name="T27" fmla="*/ 530 h 823"/>
                <a:gd name="T28" fmla="*/ 81 w 103"/>
                <a:gd name="T29" fmla="*/ 568 h 823"/>
                <a:gd name="T30" fmla="*/ 88 w 103"/>
                <a:gd name="T31" fmla="*/ 607 h 823"/>
                <a:gd name="T32" fmla="*/ 92 w 103"/>
                <a:gd name="T33" fmla="*/ 646 h 823"/>
                <a:gd name="T34" fmla="*/ 95 w 103"/>
                <a:gd name="T35" fmla="*/ 688 h 823"/>
                <a:gd name="T36" fmla="*/ 99 w 103"/>
                <a:gd name="T37" fmla="*/ 734 h 823"/>
                <a:gd name="T38" fmla="*/ 103 w 103"/>
                <a:gd name="T39" fmla="*/ 777 h 823"/>
                <a:gd name="T40" fmla="*/ 103 w 103"/>
                <a:gd name="T41" fmla="*/ 819 h 823"/>
                <a:gd name="T42" fmla="*/ 99 w 103"/>
                <a:gd name="T43" fmla="*/ 823 h 823"/>
                <a:gd name="T44" fmla="*/ 95 w 103"/>
                <a:gd name="T45" fmla="*/ 823 h 823"/>
                <a:gd name="T46" fmla="*/ 88 w 103"/>
                <a:gd name="T47" fmla="*/ 816 h 823"/>
                <a:gd name="T48" fmla="*/ 88 w 103"/>
                <a:gd name="T49" fmla="*/ 738 h 823"/>
                <a:gd name="T50" fmla="*/ 85 w 103"/>
                <a:gd name="T51" fmla="*/ 706 h 823"/>
                <a:gd name="T52" fmla="*/ 81 w 103"/>
                <a:gd name="T53" fmla="*/ 671 h 823"/>
                <a:gd name="T54" fmla="*/ 78 w 103"/>
                <a:gd name="T55" fmla="*/ 635 h 823"/>
                <a:gd name="T56" fmla="*/ 74 w 103"/>
                <a:gd name="T57" fmla="*/ 600 h 823"/>
                <a:gd name="T58" fmla="*/ 71 w 103"/>
                <a:gd name="T59" fmla="*/ 565 h 823"/>
                <a:gd name="T60" fmla="*/ 67 w 103"/>
                <a:gd name="T61" fmla="*/ 530 h 823"/>
                <a:gd name="T62" fmla="*/ 64 w 103"/>
                <a:gd name="T63" fmla="*/ 484 h 823"/>
                <a:gd name="T64" fmla="*/ 57 w 103"/>
                <a:gd name="T65" fmla="*/ 438 h 823"/>
                <a:gd name="T66" fmla="*/ 53 w 103"/>
                <a:gd name="T67" fmla="*/ 388 h 823"/>
                <a:gd name="T68" fmla="*/ 46 w 103"/>
                <a:gd name="T69" fmla="*/ 342 h 823"/>
                <a:gd name="T70" fmla="*/ 42 w 103"/>
                <a:gd name="T71" fmla="*/ 296 h 823"/>
                <a:gd name="T72" fmla="*/ 32 w 103"/>
                <a:gd name="T73" fmla="*/ 251 h 823"/>
                <a:gd name="T74" fmla="*/ 28 w 103"/>
                <a:gd name="T75" fmla="*/ 205 h 823"/>
                <a:gd name="T76" fmla="*/ 18 w 103"/>
                <a:gd name="T77" fmla="*/ 159 h 823"/>
                <a:gd name="T78" fmla="*/ 14 w 103"/>
                <a:gd name="T79" fmla="*/ 123 h 823"/>
                <a:gd name="T80" fmla="*/ 11 w 103"/>
                <a:gd name="T81" fmla="*/ 85 h 823"/>
                <a:gd name="T82" fmla="*/ 7 w 103"/>
                <a:gd name="T83" fmla="*/ 49 h 823"/>
                <a:gd name="T84" fmla="*/ 0 w 103"/>
                <a:gd name="T85" fmla="*/ 10 h 823"/>
                <a:gd name="T86" fmla="*/ 4 w 103"/>
                <a:gd name="T87" fmla="*/ 7 h 823"/>
                <a:gd name="T88" fmla="*/ 4 w 103"/>
                <a:gd name="T89" fmla="*/ 3 h 823"/>
                <a:gd name="T90" fmla="*/ 7 w 103"/>
                <a:gd name="T91" fmla="*/ 0 h 823"/>
                <a:gd name="T92" fmla="*/ 14 w 103"/>
                <a:gd name="T93" fmla="*/ 0 h 823"/>
                <a:gd name="T94" fmla="*/ 18 w 103"/>
                <a:gd name="T95" fmla="*/ 3 h 823"/>
                <a:gd name="T96" fmla="*/ 18 w 103"/>
                <a:gd name="T97" fmla="*/ 7 h 823"/>
                <a:gd name="T98" fmla="*/ 14 w 103"/>
                <a:gd name="T99" fmla="*/ 10 h 8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3" h="823">
                  <a:moveTo>
                    <a:pt x="14" y="10"/>
                  </a:moveTo>
                  <a:lnTo>
                    <a:pt x="18" y="53"/>
                  </a:lnTo>
                  <a:lnTo>
                    <a:pt x="21" y="92"/>
                  </a:lnTo>
                  <a:lnTo>
                    <a:pt x="25" y="134"/>
                  </a:lnTo>
                  <a:lnTo>
                    <a:pt x="32" y="173"/>
                  </a:lnTo>
                  <a:lnTo>
                    <a:pt x="39" y="215"/>
                  </a:lnTo>
                  <a:lnTo>
                    <a:pt x="46" y="254"/>
                  </a:lnTo>
                  <a:lnTo>
                    <a:pt x="53" y="296"/>
                  </a:lnTo>
                  <a:lnTo>
                    <a:pt x="57" y="339"/>
                  </a:lnTo>
                  <a:lnTo>
                    <a:pt x="60" y="374"/>
                  </a:lnTo>
                  <a:lnTo>
                    <a:pt x="67" y="413"/>
                  </a:lnTo>
                  <a:lnTo>
                    <a:pt x="71" y="452"/>
                  </a:lnTo>
                  <a:lnTo>
                    <a:pt x="74" y="491"/>
                  </a:lnTo>
                  <a:lnTo>
                    <a:pt x="78" y="530"/>
                  </a:lnTo>
                  <a:lnTo>
                    <a:pt x="81" y="568"/>
                  </a:lnTo>
                  <a:lnTo>
                    <a:pt x="88" y="607"/>
                  </a:lnTo>
                  <a:lnTo>
                    <a:pt x="92" y="646"/>
                  </a:lnTo>
                  <a:lnTo>
                    <a:pt x="95" y="688"/>
                  </a:lnTo>
                  <a:lnTo>
                    <a:pt x="99" y="734"/>
                  </a:lnTo>
                  <a:lnTo>
                    <a:pt x="103" y="777"/>
                  </a:lnTo>
                  <a:lnTo>
                    <a:pt x="103" y="819"/>
                  </a:lnTo>
                  <a:lnTo>
                    <a:pt x="99" y="823"/>
                  </a:lnTo>
                  <a:lnTo>
                    <a:pt x="95" y="823"/>
                  </a:lnTo>
                  <a:lnTo>
                    <a:pt x="88" y="816"/>
                  </a:lnTo>
                  <a:lnTo>
                    <a:pt x="88" y="738"/>
                  </a:lnTo>
                  <a:lnTo>
                    <a:pt x="85" y="706"/>
                  </a:lnTo>
                  <a:lnTo>
                    <a:pt x="81" y="671"/>
                  </a:lnTo>
                  <a:lnTo>
                    <a:pt x="78" y="635"/>
                  </a:lnTo>
                  <a:lnTo>
                    <a:pt x="74" y="600"/>
                  </a:lnTo>
                  <a:lnTo>
                    <a:pt x="71" y="565"/>
                  </a:lnTo>
                  <a:lnTo>
                    <a:pt x="67" y="530"/>
                  </a:lnTo>
                  <a:lnTo>
                    <a:pt x="64" y="484"/>
                  </a:lnTo>
                  <a:lnTo>
                    <a:pt x="57" y="438"/>
                  </a:lnTo>
                  <a:lnTo>
                    <a:pt x="53" y="388"/>
                  </a:lnTo>
                  <a:lnTo>
                    <a:pt x="46" y="342"/>
                  </a:lnTo>
                  <a:lnTo>
                    <a:pt x="42" y="296"/>
                  </a:lnTo>
                  <a:lnTo>
                    <a:pt x="32" y="251"/>
                  </a:lnTo>
                  <a:lnTo>
                    <a:pt x="28" y="205"/>
                  </a:lnTo>
                  <a:lnTo>
                    <a:pt x="18" y="159"/>
                  </a:lnTo>
                  <a:lnTo>
                    <a:pt x="14" y="123"/>
                  </a:lnTo>
                  <a:lnTo>
                    <a:pt x="11" y="85"/>
                  </a:lnTo>
                  <a:lnTo>
                    <a:pt x="7" y="49"/>
                  </a:lnTo>
                  <a:lnTo>
                    <a:pt x="0" y="10"/>
                  </a:lnTo>
                  <a:lnTo>
                    <a:pt x="4" y="7"/>
                  </a:lnTo>
                  <a:lnTo>
                    <a:pt x="4" y="3"/>
                  </a:lnTo>
                  <a:lnTo>
                    <a:pt x="7" y="0"/>
                  </a:lnTo>
                  <a:lnTo>
                    <a:pt x="14" y="0"/>
                  </a:lnTo>
                  <a:lnTo>
                    <a:pt x="18" y="3"/>
                  </a:lnTo>
                  <a:lnTo>
                    <a:pt x="18" y="7"/>
                  </a:lnTo>
                  <a:lnTo>
                    <a:pt x="1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6" name="Freeform 198"/>
            <p:cNvSpPr>
              <a:spLocks/>
            </p:cNvSpPr>
            <p:nvPr/>
          </p:nvSpPr>
          <p:spPr bwMode="auto">
            <a:xfrm>
              <a:off x="3585" y="2422"/>
              <a:ext cx="46" cy="329"/>
            </a:xfrm>
            <a:custGeom>
              <a:avLst/>
              <a:gdLst>
                <a:gd name="T0" fmla="*/ 46 w 46"/>
                <a:gd name="T1" fmla="*/ 329 h 329"/>
                <a:gd name="T2" fmla="*/ 43 w 46"/>
                <a:gd name="T3" fmla="*/ 286 h 329"/>
                <a:gd name="T4" fmla="*/ 36 w 46"/>
                <a:gd name="T5" fmla="*/ 244 h 329"/>
                <a:gd name="T6" fmla="*/ 28 w 46"/>
                <a:gd name="T7" fmla="*/ 202 h 329"/>
                <a:gd name="T8" fmla="*/ 21 w 46"/>
                <a:gd name="T9" fmla="*/ 163 h 329"/>
                <a:gd name="T10" fmla="*/ 14 w 46"/>
                <a:gd name="T11" fmla="*/ 124 h 329"/>
                <a:gd name="T12" fmla="*/ 11 w 46"/>
                <a:gd name="T13" fmla="*/ 82 h 329"/>
                <a:gd name="T14" fmla="*/ 7 w 46"/>
                <a:gd name="T15" fmla="*/ 43 h 329"/>
                <a:gd name="T16" fmla="*/ 4 w 46"/>
                <a:gd name="T17" fmla="*/ 0 h 329"/>
                <a:gd name="T18" fmla="*/ 0 w 46"/>
                <a:gd name="T19" fmla="*/ 0 h 329"/>
                <a:gd name="T20" fmla="*/ 0 w 46"/>
                <a:gd name="T21" fmla="*/ 43 h 329"/>
                <a:gd name="T22" fmla="*/ 4 w 46"/>
                <a:gd name="T23" fmla="*/ 82 h 329"/>
                <a:gd name="T24" fmla="*/ 7 w 46"/>
                <a:gd name="T25" fmla="*/ 124 h 329"/>
                <a:gd name="T26" fmla="*/ 14 w 46"/>
                <a:gd name="T27" fmla="*/ 163 h 329"/>
                <a:gd name="T28" fmla="*/ 21 w 46"/>
                <a:gd name="T29" fmla="*/ 205 h 329"/>
                <a:gd name="T30" fmla="*/ 28 w 46"/>
                <a:gd name="T31" fmla="*/ 244 h 329"/>
                <a:gd name="T32" fmla="*/ 36 w 46"/>
                <a:gd name="T33" fmla="*/ 286 h 329"/>
                <a:gd name="T34" fmla="*/ 39 w 46"/>
                <a:gd name="T35" fmla="*/ 329 h 329"/>
                <a:gd name="T36" fmla="*/ 46 w 46"/>
                <a:gd name="T37" fmla="*/ 329 h 3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 h="329">
                  <a:moveTo>
                    <a:pt x="46" y="329"/>
                  </a:moveTo>
                  <a:lnTo>
                    <a:pt x="43" y="286"/>
                  </a:lnTo>
                  <a:lnTo>
                    <a:pt x="36" y="244"/>
                  </a:lnTo>
                  <a:lnTo>
                    <a:pt x="28" y="202"/>
                  </a:lnTo>
                  <a:lnTo>
                    <a:pt x="21" y="163"/>
                  </a:lnTo>
                  <a:lnTo>
                    <a:pt x="14" y="124"/>
                  </a:lnTo>
                  <a:lnTo>
                    <a:pt x="11" y="82"/>
                  </a:lnTo>
                  <a:lnTo>
                    <a:pt x="7" y="43"/>
                  </a:lnTo>
                  <a:lnTo>
                    <a:pt x="4" y="0"/>
                  </a:lnTo>
                  <a:lnTo>
                    <a:pt x="0" y="0"/>
                  </a:lnTo>
                  <a:lnTo>
                    <a:pt x="0" y="43"/>
                  </a:lnTo>
                  <a:lnTo>
                    <a:pt x="4" y="82"/>
                  </a:lnTo>
                  <a:lnTo>
                    <a:pt x="7" y="124"/>
                  </a:lnTo>
                  <a:lnTo>
                    <a:pt x="14" y="163"/>
                  </a:lnTo>
                  <a:lnTo>
                    <a:pt x="21" y="205"/>
                  </a:lnTo>
                  <a:lnTo>
                    <a:pt x="28" y="244"/>
                  </a:lnTo>
                  <a:lnTo>
                    <a:pt x="36" y="286"/>
                  </a:lnTo>
                  <a:lnTo>
                    <a:pt x="39" y="329"/>
                  </a:lnTo>
                  <a:lnTo>
                    <a:pt x="46" y="3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7" name="Freeform 199"/>
            <p:cNvSpPr>
              <a:spLocks/>
            </p:cNvSpPr>
            <p:nvPr/>
          </p:nvSpPr>
          <p:spPr bwMode="auto">
            <a:xfrm>
              <a:off x="3624" y="2751"/>
              <a:ext cx="42" cy="307"/>
            </a:xfrm>
            <a:custGeom>
              <a:avLst/>
              <a:gdLst>
                <a:gd name="T0" fmla="*/ 42 w 42"/>
                <a:gd name="T1" fmla="*/ 307 h 307"/>
                <a:gd name="T2" fmla="*/ 39 w 42"/>
                <a:gd name="T3" fmla="*/ 268 h 307"/>
                <a:gd name="T4" fmla="*/ 32 w 42"/>
                <a:gd name="T5" fmla="*/ 229 h 307"/>
                <a:gd name="T6" fmla="*/ 28 w 42"/>
                <a:gd name="T7" fmla="*/ 191 h 307"/>
                <a:gd name="T8" fmla="*/ 25 w 42"/>
                <a:gd name="T9" fmla="*/ 152 h 307"/>
                <a:gd name="T10" fmla="*/ 21 w 42"/>
                <a:gd name="T11" fmla="*/ 113 h 307"/>
                <a:gd name="T12" fmla="*/ 18 w 42"/>
                <a:gd name="T13" fmla="*/ 74 h 307"/>
                <a:gd name="T14" fmla="*/ 11 w 42"/>
                <a:gd name="T15" fmla="*/ 35 h 307"/>
                <a:gd name="T16" fmla="*/ 7 w 42"/>
                <a:gd name="T17" fmla="*/ 0 h 307"/>
                <a:gd name="T18" fmla="*/ 0 w 42"/>
                <a:gd name="T19" fmla="*/ 0 h 307"/>
                <a:gd name="T20" fmla="*/ 4 w 42"/>
                <a:gd name="T21" fmla="*/ 35 h 307"/>
                <a:gd name="T22" fmla="*/ 11 w 42"/>
                <a:gd name="T23" fmla="*/ 74 h 307"/>
                <a:gd name="T24" fmla="*/ 14 w 42"/>
                <a:gd name="T25" fmla="*/ 113 h 307"/>
                <a:gd name="T26" fmla="*/ 18 w 42"/>
                <a:gd name="T27" fmla="*/ 152 h 307"/>
                <a:gd name="T28" fmla="*/ 21 w 42"/>
                <a:gd name="T29" fmla="*/ 191 h 307"/>
                <a:gd name="T30" fmla="*/ 25 w 42"/>
                <a:gd name="T31" fmla="*/ 229 h 307"/>
                <a:gd name="T32" fmla="*/ 32 w 42"/>
                <a:gd name="T33" fmla="*/ 268 h 307"/>
                <a:gd name="T34" fmla="*/ 35 w 42"/>
                <a:gd name="T35" fmla="*/ 307 h 307"/>
                <a:gd name="T36" fmla="*/ 42 w 42"/>
                <a:gd name="T37" fmla="*/ 307 h 30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307">
                  <a:moveTo>
                    <a:pt x="42" y="307"/>
                  </a:moveTo>
                  <a:lnTo>
                    <a:pt x="39" y="268"/>
                  </a:lnTo>
                  <a:lnTo>
                    <a:pt x="32" y="229"/>
                  </a:lnTo>
                  <a:lnTo>
                    <a:pt x="28" y="191"/>
                  </a:lnTo>
                  <a:lnTo>
                    <a:pt x="25" y="152"/>
                  </a:lnTo>
                  <a:lnTo>
                    <a:pt x="21" y="113"/>
                  </a:lnTo>
                  <a:lnTo>
                    <a:pt x="18" y="74"/>
                  </a:lnTo>
                  <a:lnTo>
                    <a:pt x="11" y="35"/>
                  </a:lnTo>
                  <a:lnTo>
                    <a:pt x="7" y="0"/>
                  </a:lnTo>
                  <a:lnTo>
                    <a:pt x="0" y="0"/>
                  </a:lnTo>
                  <a:lnTo>
                    <a:pt x="4" y="35"/>
                  </a:lnTo>
                  <a:lnTo>
                    <a:pt x="11" y="74"/>
                  </a:lnTo>
                  <a:lnTo>
                    <a:pt x="14" y="113"/>
                  </a:lnTo>
                  <a:lnTo>
                    <a:pt x="18" y="152"/>
                  </a:lnTo>
                  <a:lnTo>
                    <a:pt x="21" y="191"/>
                  </a:lnTo>
                  <a:lnTo>
                    <a:pt x="25" y="229"/>
                  </a:lnTo>
                  <a:lnTo>
                    <a:pt x="32" y="268"/>
                  </a:lnTo>
                  <a:lnTo>
                    <a:pt x="35" y="307"/>
                  </a:lnTo>
                  <a:lnTo>
                    <a:pt x="42" y="3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8" name="Freeform 200"/>
            <p:cNvSpPr>
              <a:spLocks/>
            </p:cNvSpPr>
            <p:nvPr/>
          </p:nvSpPr>
          <p:spPr bwMode="auto">
            <a:xfrm>
              <a:off x="3659" y="3058"/>
              <a:ext cx="18" cy="177"/>
            </a:xfrm>
            <a:custGeom>
              <a:avLst/>
              <a:gdLst>
                <a:gd name="T0" fmla="*/ 18 w 18"/>
                <a:gd name="T1" fmla="*/ 177 h 177"/>
                <a:gd name="T2" fmla="*/ 18 w 18"/>
                <a:gd name="T3" fmla="*/ 131 h 177"/>
                <a:gd name="T4" fmla="*/ 15 w 18"/>
                <a:gd name="T5" fmla="*/ 88 h 177"/>
                <a:gd name="T6" fmla="*/ 11 w 18"/>
                <a:gd name="T7" fmla="*/ 42 h 177"/>
                <a:gd name="T8" fmla="*/ 7 w 18"/>
                <a:gd name="T9" fmla="*/ 0 h 177"/>
                <a:gd name="T10" fmla="*/ 0 w 18"/>
                <a:gd name="T11" fmla="*/ 0 h 177"/>
                <a:gd name="T12" fmla="*/ 4 w 18"/>
                <a:gd name="T13" fmla="*/ 42 h 177"/>
                <a:gd name="T14" fmla="*/ 7 w 18"/>
                <a:gd name="T15" fmla="*/ 88 h 177"/>
                <a:gd name="T16" fmla="*/ 11 w 18"/>
                <a:gd name="T17" fmla="*/ 131 h 177"/>
                <a:gd name="T18" fmla="*/ 11 w 18"/>
                <a:gd name="T19" fmla="*/ 173 h 177"/>
                <a:gd name="T20" fmla="*/ 11 w 18"/>
                <a:gd name="T21" fmla="*/ 170 h 177"/>
                <a:gd name="T22" fmla="*/ 18 w 18"/>
                <a:gd name="T23" fmla="*/ 177 h 177"/>
                <a:gd name="T24" fmla="*/ 18 w 18"/>
                <a:gd name="T25" fmla="*/ 173 h 177"/>
                <a:gd name="T26" fmla="*/ 18 w 18"/>
                <a:gd name="T27" fmla="*/ 177 h 1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 h="177">
                  <a:moveTo>
                    <a:pt x="18" y="177"/>
                  </a:moveTo>
                  <a:lnTo>
                    <a:pt x="18" y="131"/>
                  </a:lnTo>
                  <a:lnTo>
                    <a:pt x="15" y="88"/>
                  </a:lnTo>
                  <a:lnTo>
                    <a:pt x="11" y="42"/>
                  </a:lnTo>
                  <a:lnTo>
                    <a:pt x="7" y="0"/>
                  </a:lnTo>
                  <a:lnTo>
                    <a:pt x="0" y="0"/>
                  </a:lnTo>
                  <a:lnTo>
                    <a:pt x="4" y="42"/>
                  </a:lnTo>
                  <a:lnTo>
                    <a:pt x="7" y="88"/>
                  </a:lnTo>
                  <a:lnTo>
                    <a:pt x="11" y="131"/>
                  </a:lnTo>
                  <a:lnTo>
                    <a:pt x="11" y="173"/>
                  </a:lnTo>
                  <a:lnTo>
                    <a:pt x="11" y="170"/>
                  </a:lnTo>
                  <a:lnTo>
                    <a:pt x="18" y="177"/>
                  </a:lnTo>
                  <a:lnTo>
                    <a:pt x="18" y="173"/>
                  </a:lnTo>
                  <a:lnTo>
                    <a:pt x="18"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19" name="Freeform 201"/>
            <p:cNvSpPr>
              <a:spLocks/>
            </p:cNvSpPr>
            <p:nvPr/>
          </p:nvSpPr>
          <p:spPr bwMode="auto">
            <a:xfrm>
              <a:off x="3656" y="3224"/>
              <a:ext cx="21" cy="14"/>
            </a:xfrm>
            <a:custGeom>
              <a:avLst/>
              <a:gdLst>
                <a:gd name="T0" fmla="*/ 0 w 21"/>
                <a:gd name="T1" fmla="*/ 4 h 14"/>
                <a:gd name="T2" fmla="*/ 0 w 21"/>
                <a:gd name="T3" fmla="*/ 7 h 14"/>
                <a:gd name="T4" fmla="*/ 7 w 21"/>
                <a:gd name="T5" fmla="*/ 14 h 14"/>
                <a:gd name="T6" fmla="*/ 14 w 21"/>
                <a:gd name="T7" fmla="*/ 14 h 14"/>
                <a:gd name="T8" fmla="*/ 21 w 21"/>
                <a:gd name="T9" fmla="*/ 11 h 14"/>
                <a:gd name="T10" fmla="*/ 14 w 21"/>
                <a:gd name="T11" fmla="*/ 4 h 14"/>
                <a:gd name="T12" fmla="*/ 14 w 21"/>
                <a:gd name="T13" fmla="*/ 7 h 14"/>
                <a:gd name="T14" fmla="*/ 10 w 21"/>
                <a:gd name="T15" fmla="*/ 7 h 14"/>
                <a:gd name="T16" fmla="*/ 7 w 21"/>
                <a:gd name="T17" fmla="*/ 4 h 14"/>
                <a:gd name="T18" fmla="*/ 7 w 21"/>
                <a:gd name="T19" fmla="*/ 0 h 14"/>
                <a:gd name="T20" fmla="*/ 7 w 21"/>
                <a:gd name="T21" fmla="*/ 4 h 14"/>
                <a:gd name="T22" fmla="*/ 0 w 21"/>
                <a:gd name="T23" fmla="*/ 4 h 14"/>
                <a:gd name="T24" fmla="*/ 0 w 21"/>
                <a:gd name="T25" fmla="*/ 7 h 14"/>
                <a:gd name="T26" fmla="*/ 0 w 21"/>
                <a:gd name="T27" fmla="*/ 4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 h="14">
                  <a:moveTo>
                    <a:pt x="0" y="4"/>
                  </a:moveTo>
                  <a:lnTo>
                    <a:pt x="0" y="7"/>
                  </a:lnTo>
                  <a:lnTo>
                    <a:pt x="7" y="14"/>
                  </a:lnTo>
                  <a:lnTo>
                    <a:pt x="14" y="14"/>
                  </a:lnTo>
                  <a:lnTo>
                    <a:pt x="21" y="11"/>
                  </a:lnTo>
                  <a:lnTo>
                    <a:pt x="14" y="4"/>
                  </a:lnTo>
                  <a:lnTo>
                    <a:pt x="14" y="7"/>
                  </a:lnTo>
                  <a:lnTo>
                    <a:pt x="10" y="7"/>
                  </a:lnTo>
                  <a:lnTo>
                    <a:pt x="7" y="4"/>
                  </a:lnTo>
                  <a:lnTo>
                    <a:pt x="7" y="0"/>
                  </a:lnTo>
                  <a:lnTo>
                    <a:pt x="7" y="4"/>
                  </a:lnTo>
                  <a:lnTo>
                    <a:pt x="0" y="4"/>
                  </a:lnTo>
                  <a:lnTo>
                    <a:pt x="0"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0" name="Freeform 202"/>
            <p:cNvSpPr>
              <a:spLocks/>
            </p:cNvSpPr>
            <p:nvPr/>
          </p:nvSpPr>
          <p:spPr bwMode="auto">
            <a:xfrm>
              <a:off x="3656" y="3217"/>
              <a:ext cx="7" cy="11"/>
            </a:xfrm>
            <a:custGeom>
              <a:avLst/>
              <a:gdLst>
                <a:gd name="T0" fmla="*/ 3 w 7"/>
                <a:gd name="T1" fmla="*/ 0 h 11"/>
                <a:gd name="T2" fmla="*/ 0 w 7"/>
                <a:gd name="T3" fmla="*/ 4 h 11"/>
                <a:gd name="T4" fmla="*/ 0 w 7"/>
                <a:gd name="T5" fmla="*/ 11 h 11"/>
                <a:gd name="T6" fmla="*/ 7 w 7"/>
                <a:gd name="T7" fmla="*/ 11 h 11"/>
                <a:gd name="T8" fmla="*/ 7 w 7"/>
                <a:gd name="T9" fmla="*/ 4 h 11"/>
                <a:gd name="T10" fmla="*/ 3 w 7"/>
                <a:gd name="T11" fmla="*/ 7 h 11"/>
                <a:gd name="T12" fmla="*/ 3 w 7"/>
                <a:gd name="T13" fmla="*/ 0 h 11"/>
                <a:gd name="T14" fmla="*/ 0 w 7"/>
                <a:gd name="T15" fmla="*/ 0 h 11"/>
                <a:gd name="T16" fmla="*/ 0 w 7"/>
                <a:gd name="T17" fmla="*/ 4 h 11"/>
                <a:gd name="T18" fmla="*/ 3 w 7"/>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1">
                  <a:moveTo>
                    <a:pt x="3" y="0"/>
                  </a:moveTo>
                  <a:lnTo>
                    <a:pt x="0" y="4"/>
                  </a:lnTo>
                  <a:lnTo>
                    <a:pt x="0" y="11"/>
                  </a:lnTo>
                  <a:lnTo>
                    <a:pt x="7" y="11"/>
                  </a:lnTo>
                  <a:lnTo>
                    <a:pt x="7" y="4"/>
                  </a:lnTo>
                  <a:lnTo>
                    <a:pt x="3" y="7"/>
                  </a:lnTo>
                  <a:lnTo>
                    <a:pt x="3" y="0"/>
                  </a:lnTo>
                  <a:lnTo>
                    <a:pt x="0" y="0"/>
                  </a:lnTo>
                  <a:lnTo>
                    <a:pt x="0"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1" name="Freeform 203"/>
            <p:cNvSpPr>
              <a:spLocks/>
            </p:cNvSpPr>
            <p:nvPr/>
          </p:nvSpPr>
          <p:spPr bwMode="auto">
            <a:xfrm>
              <a:off x="3656" y="3217"/>
              <a:ext cx="7" cy="7"/>
            </a:xfrm>
            <a:custGeom>
              <a:avLst/>
              <a:gdLst>
                <a:gd name="T0" fmla="*/ 0 w 7"/>
                <a:gd name="T1" fmla="*/ 4 h 7"/>
                <a:gd name="T2" fmla="*/ 3 w 7"/>
                <a:gd name="T3" fmla="*/ 0 h 7"/>
                <a:gd name="T4" fmla="*/ 3 w 7"/>
                <a:gd name="T5" fmla="*/ 7 h 7"/>
                <a:gd name="T6" fmla="*/ 7 w 7"/>
                <a:gd name="T7" fmla="*/ 4 h 7"/>
                <a:gd name="T8" fmla="*/ 3 w 7"/>
                <a:gd name="T9" fmla="*/ 7 h 7"/>
                <a:gd name="T10" fmla="*/ 7 w 7"/>
                <a:gd name="T11" fmla="*/ 7 h 7"/>
                <a:gd name="T12" fmla="*/ 7 w 7"/>
                <a:gd name="T13" fmla="*/ 4 h 7"/>
                <a:gd name="T14" fmla="*/ 0 w 7"/>
                <a:gd name="T15" fmla="*/ 4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7">
                  <a:moveTo>
                    <a:pt x="0" y="4"/>
                  </a:moveTo>
                  <a:lnTo>
                    <a:pt x="3" y="0"/>
                  </a:lnTo>
                  <a:lnTo>
                    <a:pt x="3" y="7"/>
                  </a:lnTo>
                  <a:lnTo>
                    <a:pt x="7" y="4"/>
                  </a:lnTo>
                  <a:lnTo>
                    <a:pt x="3" y="7"/>
                  </a:lnTo>
                  <a:lnTo>
                    <a:pt x="7" y="7"/>
                  </a:lnTo>
                  <a:lnTo>
                    <a:pt x="7"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2" name="Freeform 204"/>
            <p:cNvSpPr>
              <a:spLocks/>
            </p:cNvSpPr>
            <p:nvPr/>
          </p:nvSpPr>
          <p:spPr bwMode="auto">
            <a:xfrm>
              <a:off x="3635" y="2942"/>
              <a:ext cx="28" cy="279"/>
            </a:xfrm>
            <a:custGeom>
              <a:avLst/>
              <a:gdLst>
                <a:gd name="T0" fmla="*/ 0 w 28"/>
                <a:gd name="T1" fmla="*/ 0 h 279"/>
                <a:gd name="T2" fmla="*/ 3 w 28"/>
                <a:gd name="T3" fmla="*/ 35 h 279"/>
                <a:gd name="T4" fmla="*/ 7 w 28"/>
                <a:gd name="T5" fmla="*/ 70 h 279"/>
                <a:gd name="T6" fmla="*/ 10 w 28"/>
                <a:gd name="T7" fmla="*/ 105 h 279"/>
                <a:gd name="T8" fmla="*/ 14 w 28"/>
                <a:gd name="T9" fmla="*/ 141 h 279"/>
                <a:gd name="T10" fmla="*/ 17 w 28"/>
                <a:gd name="T11" fmla="*/ 176 h 279"/>
                <a:gd name="T12" fmla="*/ 21 w 28"/>
                <a:gd name="T13" fmla="*/ 208 h 279"/>
                <a:gd name="T14" fmla="*/ 21 w 28"/>
                <a:gd name="T15" fmla="*/ 279 h 279"/>
                <a:gd name="T16" fmla="*/ 28 w 28"/>
                <a:gd name="T17" fmla="*/ 279 h 279"/>
                <a:gd name="T18" fmla="*/ 28 w 28"/>
                <a:gd name="T19" fmla="*/ 208 h 279"/>
                <a:gd name="T20" fmla="*/ 24 w 28"/>
                <a:gd name="T21" fmla="*/ 176 h 279"/>
                <a:gd name="T22" fmla="*/ 21 w 28"/>
                <a:gd name="T23" fmla="*/ 141 h 279"/>
                <a:gd name="T24" fmla="*/ 17 w 28"/>
                <a:gd name="T25" fmla="*/ 105 h 279"/>
                <a:gd name="T26" fmla="*/ 14 w 28"/>
                <a:gd name="T27" fmla="*/ 70 h 279"/>
                <a:gd name="T28" fmla="*/ 10 w 28"/>
                <a:gd name="T29" fmla="*/ 35 h 279"/>
                <a:gd name="T30" fmla="*/ 7 w 28"/>
                <a:gd name="T31" fmla="*/ 0 h 279"/>
                <a:gd name="T32" fmla="*/ 0 w 28"/>
                <a:gd name="T33" fmla="*/ 0 h 2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 h="279">
                  <a:moveTo>
                    <a:pt x="0" y="0"/>
                  </a:moveTo>
                  <a:lnTo>
                    <a:pt x="3" y="35"/>
                  </a:lnTo>
                  <a:lnTo>
                    <a:pt x="7" y="70"/>
                  </a:lnTo>
                  <a:lnTo>
                    <a:pt x="10" y="105"/>
                  </a:lnTo>
                  <a:lnTo>
                    <a:pt x="14" y="141"/>
                  </a:lnTo>
                  <a:lnTo>
                    <a:pt x="17" y="176"/>
                  </a:lnTo>
                  <a:lnTo>
                    <a:pt x="21" y="208"/>
                  </a:lnTo>
                  <a:lnTo>
                    <a:pt x="21" y="279"/>
                  </a:lnTo>
                  <a:lnTo>
                    <a:pt x="28" y="279"/>
                  </a:lnTo>
                  <a:lnTo>
                    <a:pt x="28" y="208"/>
                  </a:lnTo>
                  <a:lnTo>
                    <a:pt x="24" y="176"/>
                  </a:lnTo>
                  <a:lnTo>
                    <a:pt x="21" y="141"/>
                  </a:lnTo>
                  <a:lnTo>
                    <a:pt x="17" y="105"/>
                  </a:lnTo>
                  <a:lnTo>
                    <a:pt x="14" y="70"/>
                  </a:lnTo>
                  <a:lnTo>
                    <a:pt x="10" y="35"/>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3" name="Freeform 205"/>
            <p:cNvSpPr>
              <a:spLocks/>
            </p:cNvSpPr>
            <p:nvPr/>
          </p:nvSpPr>
          <p:spPr bwMode="auto">
            <a:xfrm>
              <a:off x="3585" y="2571"/>
              <a:ext cx="57" cy="371"/>
            </a:xfrm>
            <a:custGeom>
              <a:avLst/>
              <a:gdLst>
                <a:gd name="T0" fmla="*/ 0 w 57"/>
                <a:gd name="T1" fmla="*/ 0 h 371"/>
                <a:gd name="T2" fmla="*/ 0 w 57"/>
                <a:gd name="T3" fmla="*/ 3 h 371"/>
                <a:gd name="T4" fmla="*/ 11 w 57"/>
                <a:gd name="T5" fmla="*/ 46 h 371"/>
                <a:gd name="T6" fmla="*/ 18 w 57"/>
                <a:gd name="T7" fmla="*/ 92 h 371"/>
                <a:gd name="T8" fmla="*/ 21 w 57"/>
                <a:gd name="T9" fmla="*/ 137 h 371"/>
                <a:gd name="T10" fmla="*/ 28 w 57"/>
                <a:gd name="T11" fmla="*/ 183 h 371"/>
                <a:gd name="T12" fmla="*/ 36 w 57"/>
                <a:gd name="T13" fmla="*/ 229 h 371"/>
                <a:gd name="T14" fmla="*/ 39 w 57"/>
                <a:gd name="T15" fmla="*/ 279 h 371"/>
                <a:gd name="T16" fmla="*/ 46 w 57"/>
                <a:gd name="T17" fmla="*/ 325 h 371"/>
                <a:gd name="T18" fmla="*/ 50 w 57"/>
                <a:gd name="T19" fmla="*/ 371 h 371"/>
                <a:gd name="T20" fmla="*/ 57 w 57"/>
                <a:gd name="T21" fmla="*/ 371 h 371"/>
                <a:gd name="T22" fmla="*/ 53 w 57"/>
                <a:gd name="T23" fmla="*/ 325 h 371"/>
                <a:gd name="T24" fmla="*/ 46 w 57"/>
                <a:gd name="T25" fmla="*/ 279 h 371"/>
                <a:gd name="T26" fmla="*/ 43 w 57"/>
                <a:gd name="T27" fmla="*/ 229 h 371"/>
                <a:gd name="T28" fmla="*/ 36 w 57"/>
                <a:gd name="T29" fmla="*/ 183 h 371"/>
                <a:gd name="T30" fmla="*/ 32 w 57"/>
                <a:gd name="T31" fmla="*/ 137 h 371"/>
                <a:gd name="T32" fmla="*/ 21 w 57"/>
                <a:gd name="T33" fmla="*/ 92 h 371"/>
                <a:gd name="T34" fmla="*/ 18 w 57"/>
                <a:gd name="T35" fmla="*/ 46 h 371"/>
                <a:gd name="T36" fmla="*/ 7 w 57"/>
                <a:gd name="T37" fmla="*/ 0 h 371"/>
                <a:gd name="T38" fmla="*/ 0 w 57"/>
                <a:gd name="T39" fmla="*/ 0 h 3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7" h="371">
                  <a:moveTo>
                    <a:pt x="0" y="0"/>
                  </a:moveTo>
                  <a:lnTo>
                    <a:pt x="0" y="3"/>
                  </a:lnTo>
                  <a:lnTo>
                    <a:pt x="11" y="46"/>
                  </a:lnTo>
                  <a:lnTo>
                    <a:pt x="18" y="92"/>
                  </a:lnTo>
                  <a:lnTo>
                    <a:pt x="21" y="137"/>
                  </a:lnTo>
                  <a:lnTo>
                    <a:pt x="28" y="183"/>
                  </a:lnTo>
                  <a:lnTo>
                    <a:pt x="36" y="229"/>
                  </a:lnTo>
                  <a:lnTo>
                    <a:pt x="39" y="279"/>
                  </a:lnTo>
                  <a:lnTo>
                    <a:pt x="46" y="325"/>
                  </a:lnTo>
                  <a:lnTo>
                    <a:pt x="50" y="371"/>
                  </a:lnTo>
                  <a:lnTo>
                    <a:pt x="57" y="371"/>
                  </a:lnTo>
                  <a:lnTo>
                    <a:pt x="53" y="325"/>
                  </a:lnTo>
                  <a:lnTo>
                    <a:pt x="46" y="279"/>
                  </a:lnTo>
                  <a:lnTo>
                    <a:pt x="43" y="229"/>
                  </a:lnTo>
                  <a:lnTo>
                    <a:pt x="36" y="183"/>
                  </a:lnTo>
                  <a:lnTo>
                    <a:pt x="32" y="137"/>
                  </a:lnTo>
                  <a:lnTo>
                    <a:pt x="21" y="92"/>
                  </a:lnTo>
                  <a:lnTo>
                    <a:pt x="18" y="46"/>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4" name="Freeform 206"/>
            <p:cNvSpPr>
              <a:spLocks/>
            </p:cNvSpPr>
            <p:nvPr/>
          </p:nvSpPr>
          <p:spPr bwMode="auto">
            <a:xfrm>
              <a:off x="3568" y="2422"/>
              <a:ext cx="24" cy="149"/>
            </a:xfrm>
            <a:custGeom>
              <a:avLst/>
              <a:gdLst>
                <a:gd name="T0" fmla="*/ 0 w 24"/>
                <a:gd name="T1" fmla="*/ 0 h 149"/>
                <a:gd name="T2" fmla="*/ 3 w 24"/>
                <a:gd name="T3" fmla="*/ 39 h 149"/>
                <a:gd name="T4" fmla="*/ 10 w 24"/>
                <a:gd name="T5" fmla="*/ 75 h 149"/>
                <a:gd name="T6" fmla="*/ 14 w 24"/>
                <a:gd name="T7" fmla="*/ 113 h 149"/>
                <a:gd name="T8" fmla="*/ 17 w 24"/>
                <a:gd name="T9" fmla="*/ 149 h 149"/>
                <a:gd name="T10" fmla="*/ 24 w 24"/>
                <a:gd name="T11" fmla="*/ 149 h 149"/>
                <a:gd name="T12" fmla="*/ 21 w 24"/>
                <a:gd name="T13" fmla="*/ 113 h 149"/>
                <a:gd name="T14" fmla="*/ 17 w 24"/>
                <a:gd name="T15" fmla="*/ 75 h 149"/>
                <a:gd name="T16" fmla="*/ 14 w 24"/>
                <a:gd name="T17" fmla="*/ 39 h 149"/>
                <a:gd name="T18" fmla="*/ 7 w 24"/>
                <a:gd name="T19" fmla="*/ 0 h 149"/>
                <a:gd name="T20" fmla="*/ 7 w 24"/>
                <a:gd name="T21" fmla="*/ 4 h 149"/>
                <a:gd name="T22" fmla="*/ 0 w 24"/>
                <a:gd name="T23" fmla="*/ 0 h 1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 h="149">
                  <a:moveTo>
                    <a:pt x="0" y="0"/>
                  </a:moveTo>
                  <a:lnTo>
                    <a:pt x="3" y="39"/>
                  </a:lnTo>
                  <a:lnTo>
                    <a:pt x="10" y="75"/>
                  </a:lnTo>
                  <a:lnTo>
                    <a:pt x="14" y="113"/>
                  </a:lnTo>
                  <a:lnTo>
                    <a:pt x="17" y="149"/>
                  </a:lnTo>
                  <a:lnTo>
                    <a:pt x="24" y="149"/>
                  </a:lnTo>
                  <a:lnTo>
                    <a:pt x="21" y="113"/>
                  </a:lnTo>
                  <a:lnTo>
                    <a:pt x="17" y="75"/>
                  </a:lnTo>
                  <a:lnTo>
                    <a:pt x="14" y="39"/>
                  </a:lnTo>
                  <a:lnTo>
                    <a:pt x="7" y="0"/>
                  </a:lnTo>
                  <a:lnTo>
                    <a:pt x="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5" name="Freeform 207"/>
            <p:cNvSpPr>
              <a:spLocks/>
            </p:cNvSpPr>
            <p:nvPr/>
          </p:nvSpPr>
          <p:spPr bwMode="auto">
            <a:xfrm>
              <a:off x="3568" y="2408"/>
              <a:ext cx="14" cy="18"/>
            </a:xfrm>
            <a:custGeom>
              <a:avLst/>
              <a:gdLst>
                <a:gd name="T0" fmla="*/ 10 w 14"/>
                <a:gd name="T1" fmla="*/ 0 h 18"/>
                <a:gd name="T2" fmla="*/ 3 w 14"/>
                <a:gd name="T3" fmla="*/ 7 h 18"/>
                <a:gd name="T4" fmla="*/ 3 w 14"/>
                <a:gd name="T5" fmla="*/ 11 h 18"/>
                <a:gd name="T6" fmla="*/ 0 w 14"/>
                <a:gd name="T7" fmla="*/ 14 h 18"/>
                <a:gd name="T8" fmla="*/ 7 w 14"/>
                <a:gd name="T9" fmla="*/ 18 h 18"/>
                <a:gd name="T10" fmla="*/ 10 w 14"/>
                <a:gd name="T11" fmla="*/ 14 h 18"/>
                <a:gd name="T12" fmla="*/ 10 w 14"/>
                <a:gd name="T13" fmla="*/ 11 h 18"/>
                <a:gd name="T14" fmla="*/ 14 w 14"/>
                <a:gd name="T15" fmla="*/ 7 h 18"/>
                <a:gd name="T16" fmla="*/ 10 w 14"/>
                <a:gd name="T17" fmla="*/ 0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18">
                  <a:moveTo>
                    <a:pt x="10" y="0"/>
                  </a:moveTo>
                  <a:lnTo>
                    <a:pt x="3" y="7"/>
                  </a:lnTo>
                  <a:lnTo>
                    <a:pt x="3" y="11"/>
                  </a:lnTo>
                  <a:lnTo>
                    <a:pt x="0" y="14"/>
                  </a:lnTo>
                  <a:lnTo>
                    <a:pt x="7" y="18"/>
                  </a:lnTo>
                  <a:lnTo>
                    <a:pt x="10" y="14"/>
                  </a:lnTo>
                  <a:lnTo>
                    <a:pt x="10" y="11"/>
                  </a:lnTo>
                  <a:lnTo>
                    <a:pt x="14" y="7"/>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6" name="Freeform 208"/>
            <p:cNvSpPr>
              <a:spLocks/>
            </p:cNvSpPr>
            <p:nvPr/>
          </p:nvSpPr>
          <p:spPr bwMode="auto">
            <a:xfrm>
              <a:off x="3578" y="2408"/>
              <a:ext cx="14" cy="18"/>
            </a:xfrm>
            <a:custGeom>
              <a:avLst/>
              <a:gdLst>
                <a:gd name="T0" fmla="*/ 11 w 14"/>
                <a:gd name="T1" fmla="*/ 14 h 18"/>
                <a:gd name="T2" fmla="*/ 11 w 14"/>
                <a:gd name="T3" fmla="*/ 18 h 18"/>
                <a:gd name="T4" fmla="*/ 14 w 14"/>
                <a:gd name="T5" fmla="*/ 11 h 18"/>
                <a:gd name="T6" fmla="*/ 11 w 14"/>
                <a:gd name="T7" fmla="*/ 4 h 18"/>
                <a:gd name="T8" fmla="*/ 7 w 14"/>
                <a:gd name="T9" fmla="*/ 0 h 18"/>
                <a:gd name="T10" fmla="*/ 0 w 14"/>
                <a:gd name="T11" fmla="*/ 0 h 18"/>
                <a:gd name="T12" fmla="*/ 4 w 14"/>
                <a:gd name="T13" fmla="*/ 7 h 18"/>
                <a:gd name="T14" fmla="*/ 7 w 14"/>
                <a:gd name="T15" fmla="*/ 7 h 18"/>
                <a:gd name="T16" fmla="*/ 7 w 14"/>
                <a:gd name="T17" fmla="*/ 14 h 18"/>
                <a:gd name="T18" fmla="*/ 11 w 14"/>
                <a:gd name="T19" fmla="*/ 14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8">
                  <a:moveTo>
                    <a:pt x="11" y="14"/>
                  </a:moveTo>
                  <a:lnTo>
                    <a:pt x="11" y="18"/>
                  </a:lnTo>
                  <a:lnTo>
                    <a:pt x="14" y="11"/>
                  </a:lnTo>
                  <a:lnTo>
                    <a:pt x="11" y="4"/>
                  </a:lnTo>
                  <a:lnTo>
                    <a:pt x="7" y="0"/>
                  </a:lnTo>
                  <a:lnTo>
                    <a:pt x="0" y="0"/>
                  </a:lnTo>
                  <a:lnTo>
                    <a:pt x="4" y="7"/>
                  </a:lnTo>
                  <a:lnTo>
                    <a:pt x="7" y="7"/>
                  </a:lnTo>
                  <a:lnTo>
                    <a:pt x="7" y="14"/>
                  </a:lnTo>
                  <a:lnTo>
                    <a:pt x="1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7" name="Freeform 209"/>
            <p:cNvSpPr>
              <a:spLocks/>
            </p:cNvSpPr>
            <p:nvPr/>
          </p:nvSpPr>
          <p:spPr bwMode="auto">
            <a:xfrm>
              <a:off x="2970" y="2422"/>
              <a:ext cx="361" cy="325"/>
            </a:xfrm>
            <a:custGeom>
              <a:avLst/>
              <a:gdLst>
                <a:gd name="T0" fmla="*/ 244 w 361"/>
                <a:gd name="T1" fmla="*/ 230 h 325"/>
                <a:gd name="T2" fmla="*/ 227 w 361"/>
                <a:gd name="T3" fmla="*/ 233 h 325"/>
                <a:gd name="T4" fmla="*/ 212 w 361"/>
                <a:gd name="T5" fmla="*/ 241 h 325"/>
                <a:gd name="T6" fmla="*/ 198 w 361"/>
                <a:gd name="T7" fmla="*/ 248 h 325"/>
                <a:gd name="T8" fmla="*/ 184 w 361"/>
                <a:gd name="T9" fmla="*/ 251 h 325"/>
                <a:gd name="T10" fmla="*/ 166 w 361"/>
                <a:gd name="T11" fmla="*/ 258 h 325"/>
                <a:gd name="T12" fmla="*/ 152 w 361"/>
                <a:gd name="T13" fmla="*/ 265 h 325"/>
                <a:gd name="T14" fmla="*/ 135 w 361"/>
                <a:gd name="T15" fmla="*/ 272 h 325"/>
                <a:gd name="T16" fmla="*/ 121 w 361"/>
                <a:gd name="T17" fmla="*/ 276 h 325"/>
                <a:gd name="T18" fmla="*/ 106 w 361"/>
                <a:gd name="T19" fmla="*/ 283 h 325"/>
                <a:gd name="T20" fmla="*/ 89 w 361"/>
                <a:gd name="T21" fmla="*/ 286 h 325"/>
                <a:gd name="T22" fmla="*/ 75 w 361"/>
                <a:gd name="T23" fmla="*/ 293 h 325"/>
                <a:gd name="T24" fmla="*/ 60 w 361"/>
                <a:gd name="T25" fmla="*/ 301 h 325"/>
                <a:gd name="T26" fmla="*/ 46 w 361"/>
                <a:gd name="T27" fmla="*/ 304 h 325"/>
                <a:gd name="T28" fmla="*/ 29 w 361"/>
                <a:gd name="T29" fmla="*/ 311 h 325"/>
                <a:gd name="T30" fmla="*/ 15 w 361"/>
                <a:gd name="T31" fmla="*/ 318 h 325"/>
                <a:gd name="T32" fmla="*/ 0 w 361"/>
                <a:gd name="T33" fmla="*/ 325 h 325"/>
                <a:gd name="T34" fmla="*/ 18 w 361"/>
                <a:gd name="T35" fmla="*/ 301 h 325"/>
                <a:gd name="T36" fmla="*/ 39 w 361"/>
                <a:gd name="T37" fmla="*/ 276 h 325"/>
                <a:gd name="T38" fmla="*/ 57 w 361"/>
                <a:gd name="T39" fmla="*/ 255 h 325"/>
                <a:gd name="T40" fmla="*/ 78 w 361"/>
                <a:gd name="T41" fmla="*/ 230 h 325"/>
                <a:gd name="T42" fmla="*/ 121 w 361"/>
                <a:gd name="T43" fmla="*/ 188 h 325"/>
                <a:gd name="T44" fmla="*/ 142 w 361"/>
                <a:gd name="T45" fmla="*/ 163 h 325"/>
                <a:gd name="T46" fmla="*/ 166 w 361"/>
                <a:gd name="T47" fmla="*/ 142 h 325"/>
                <a:gd name="T48" fmla="*/ 188 w 361"/>
                <a:gd name="T49" fmla="*/ 120 h 325"/>
                <a:gd name="T50" fmla="*/ 212 w 361"/>
                <a:gd name="T51" fmla="*/ 99 h 325"/>
                <a:gd name="T52" fmla="*/ 237 w 361"/>
                <a:gd name="T53" fmla="*/ 82 h 325"/>
                <a:gd name="T54" fmla="*/ 262 w 361"/>
                <a:gd name="T55" fmla="*/ 64 h 325"/>
                <a:gd name="T56" fmla="*/ 283 w 361"/>
                <a:gd name="T57" fmla="*/ 46 h 325"/>
                <a:gd name="T58" fmla="*/ 308 w 361"/>
                <a:gd name="T59" fmla="*/ 29 h 325"/>
                <a:gd name="T60" fmla="*/ 336 w 361"/>
                <a:gd name="T61" fmla="*/ 14 h 325"/>
                <a:gd name="T62" fmla="*/ 361 w 361"/>
                <a:gd name="T63" fmla="*/ 0 h 325"/>
                <a:gd name="T64" fmla="*/ 343 w 361"/>
                <a:gd name="T65" fmla="*/ 7 h 325"/>
                <a:gd name="T66" fmla="*/ 329 w 361"/>
                <a:gd name="T67" fmla="*/ 18 h 325"/>
                <a:gd name="T68" fmla="*/ 318 w 361"/>
                <a:gd name="T69" fmla="*/ 32 h 325"/>
                <a:gd name="T70" fmla="*/ 308 w 361"/>
                <a:gd name="T71" fmla="*/ 46 h 325"/>
                <a:gd name="T72" fmla="*/ 301 w 361"/>
                <a:gd name="T73" fmla="*/ 57 h 325"/>
                <a:gd name="T74" fmla="*/ 294 w 361"/>
                <a:gd name="T75" fmla="*/ 75 h 325"/>
                <a:gd name="T76" fmla="*/ 287 w 361"/>
                <a:gd name="T77" fmla="*/ 89 h 325"/>
                <a:gd name="T78" fmla="*/ 283 w 361"/>
                <a:gd name="T79" fmla="*/ 103 h 325"/>
                <a:gd name="T80" fmla="*/ 280 w 361"/>
                <a:gd name="T81" fmla="*/ 120 h 325"/>
                <a:gd name="T82" fmla="*/ 272 w 361"/>
                <a:gd name="T83" fmla="*/ 135 h 325"/>
                <a:gd name="T84" fmla="*/ 269 w 361"/>
                <a:gd name="T85" fmla="*/ 152 h 325"/>
                <a:gd name="T86" fmla="*/ 265 w 361"/>
                <a:gd name="T87" fmla="*/ 166 h 325"/>
                <a:gd name="T88" fmla="*/ 262 w 361"/>
                <a:gd name="T89" fmla="*/ 184 h 325"/>
                <a:gd name="T90" fmla="*/ 258 w 361"/>
                <a:gd name="T91" fmla="*/ 198 h 325"/>
                <a:gd name="T92" fmla="*/ 251 w 361"/>
                <a:gd name="T93" fmla="*/ 212 h 325"/>
                <a:gd name="T94" fmla="*/ 244 w 361"/>
                <a:gd name="T95" fmla="*/ 230 h 32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61" h="325">
                  <a:moveTo>
                    <a:pt x="244" y="230"/>
                  </a:moveTo>
                  <a:lnTo>
                    <a:pt x="227" y="233"/>
                  </a:lnTo>
                  <a:lnTo>
                    <a:pt x="212" y="241"/>
                  </a:lnTo>
                  <a:lnTo>
                    <a:pt x="198" y="248"/>
                  </a:lnTo>
                  <a:lnTo>
                    <a:pt x="184" y="251"/>
                  </a:lnTo>
                  <a:lnTo>
                    <a:pt x="166" y="258"/>
                  </a:lnTo>
                  <a:lnTo>
                    <a:pt x="152" y="265"/>
                  </a:lnTo>
                  <a:lnTo>
                    <a:pt x="135" y="272"/>
                  </a:lnTo>
                  <a:lnTo>
                    <a:pt x="121" y="276"/>
                  </a:lnTo>
                  <a:lnTo>
                    <a:pt x="106" y="283"/>
                  </a:lnTo>
                  <a:lnTo>
                    <a:pt x="89" y="286"/>
                  </a:lnTo>
                  <a:lnTo>
                    <a:pt x="75" y="293"/>
                  </a:lnTo>
                  <a:lnTo>
                    <a:pt x="60" y="301"/>
                  </a:lnTo>
                  <a:lnTo>
                    <a:pt x="46" y="304"/>
                  </a:lnTo>
                  <a:lnTo>
                    <a:pt x="29" y="311"/>
                  </a:lnTo>
                  <a:lnTo>
                    <a:pt x="15" y="318"/>
                  </a:lnTo>
                  <a:lnTo>
                    <a:pt x="0" y="325"/>
                  </a:lnTo>
                  <a:lnTo>
                    <a:pt x="18" y="301"/>
                  </a:lnTo>
                  <a:lnTo>
                    <a:pt x="39" y="276"/>
                  </a:lnTo>
                  <a:lnTo>
                    <a:pt x="57" y="255"/>
                  </a:lnTo>
                  <a:lnTo>
                    <a:pt x="78" y="230"/>
                  </a:lnTo>
                  <a:lnTo>
                    <a:pt x="121" y="188"/>
                  </a:lnTo>
                  <a:lnTo>
                    <a:pt x="142" y="163"/>
                  </a:lnTo>
                  <a:lnTo>
                    <a:pt x="166" y="142"/>
                  </a:lnTo>
                  <a:lnTo>
                    <a:pt x="188" y="120"/>
                  </a:lnTo>
                  <a:lnTo>
                    <a:pt x="212" y="99"/>
                  </a:lnTo>
                  <a:lnTo>
                    <a:pt x="237" y="82"/>
                  </a:lnTo>
                  <a:lnTo>
                    <a:pt x="262" y="64"/>
                  </a:lnTo>
                  <a:lnTo>
                    <a:pt x="283" y="46"/>
                  </a:lnTo>
                  <a:lnTo>
                    <a:pt x="308" y="29"/>
                  </a:lnTo>
                  <a:lnTo>
                    <a:pt x="336" y="14"/>
                  </a:lnTo>
                  <a:lnTo>
                    <a:pt x="361" y="0"/>
                  </a:lnTo>
                  <a:lnTo>
                    <a:pt x="343" y="7"/>
                  </a:lnTo>
                  <a:lnTo>
                    <a:pt x="329" y="18"/>
                  </a:lnTo>
                  <a:lnTo>
                    <a:pt x="318" y="32"/>
                  </a:lnTo>
                  <a:lnTo>
                    <a:pt x="308" y="46"/>
                  </a:lnTo>
                  <a:lnTo>
                    <a:pt x="301" y="57"/>
                  </a:lnTo>
                  <a:lnTo>
                    <a:pt x="294" y="75"/>
                  </a:lnTo>
                  <a:lnTo>
                    <a:pt x="287" y="89"/>
                  </a:lnTo>
                  <a:lnTo>
                    <a:pt x="283" y="103"/>
                  </a:lnTo>
                  <a:lnTo>
                    <a:pt x="280" y="120"/>
                  </a:lnTo>
                  <a:lnTo>
                    <a:pt x="272" y="135"/>
                  </a:lnTo>
                  <a:lnTo>
                    <a:pt x="269" y="152"/>
                  </a:lnTo>
                  <a:lnTo>
                    <a:pt x="265" y="166"/>
                  </a:lnTo>
                  <a:lnTo>
                    <a:pt x="262" y="184"/>
                  </a:lnTo>
                  <a:lnTo>
                    <a:pt x="258" y="198"/>
                  </a:lnTo>
                  <a:lnTo>
                    <a:pt x="251" y="212"/>
                  </a:lnTo>
                  <a:lnTo>
                    <a:pt x="244" y="23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8" name="Freeform 210"/>
            <p:cNvSpPr>
              <a:spLocks/>
            </p:cNvSpPr>
            <p:nvPr/>
          </p:nvSpPr>
          <p:spPr bwMode="auto">
            <a:xfrm>
              <a:off x="2960" y="2648"/>
              <a:ext cx="254" cy="110"/>
            </a:xfrm>
            <a:custGeom>
              <a:avLst/>
              <a:gdLst>
                <a:gd name="T0" fmla="*/ 7 w 254"/>
                <a:gd name="T1" fmla="*/ 96 h 110"/>
                <a:gd name="T2" fmla="*/ 14 w 254"/>
                <a:gd name="T3" fmla="*/ 103 h 110"/>
                <a:gd name="T4" fmla="*/ 25 w 254"/>
                <a:gd name="T5" fmla="*/ 96 h 110"/>
                <a:gd name="T6" fmla="*/ 42 w 254"/>
                <a:gd name="T7" fmla="*/ 89 h 110"/>
                <a:gd name="T8" fmla="*/ 56 w 254"/>
                <a:gd name="T9" fmla="*/ 82 h 110"/>
                <a:gd name="T10" fmla="*/ 70 w 254"/>
                <a:gd name="T11" fmla="*/ 78 h 110"/>
                <a:gd name="T12" fmla="*/ 88 w 254"/>
                <a:gd name="T13" fmla="*/ 71 h 110"/>
                <a:gd name="T14" fmla="*/ 102 w 254"/>
                <a:gd name="T15" fmla="*/ 64 h 110"/>
                <a:gd name="T16" fmla="*/ 116 w 254"/>
                <a:gd name="T17" fmla="*/ 60 h 110"/>
                <a:gd name="T18" fmla="*/ 134 w 254"/>
                <a:gd name="T19" fmla="*/ 53 h 110"/>
                <a:gd name="T20" fmla="*/ 148 w 254"/>
                <a:gd name="T21" fmla="*/ 46 h 110"/>
                <a:gd name="T22" fmla="*/ 162 w 254"/>
                <a:gd name="T23" fmla="*/ 43 h 110"/>
                <a:gd name="T24" fmla="*/ 176 w 254"/>
                <a:gd name="T25" fmla="*/ 36 h 110"/>
                <a:gd name="T26" fmla="*/ 194 w 254"/>
                <a:gd name="T27" fmla="*/ 32 h 110"/>
                <a:gd name="T28" fmla="*/ 208 w 254"/>
                <a:gd name="T29" fmla="*/ 25 h 110"/>
                <a:gd name="T30" fmla="*/ 222 w 254"/>
                <a:gd name="T31" fmla="*/ 18 h 110"/>
                <a:gd name="T32" fmla="*/ 240 w 254"/>
                <a:gd name="T33" fmla="*/ 11 h 110"/>
                <a:gd name="T34" fmla="*/ 254 w 254"/>
                <a:gd name="T35" fmla="*/ 7 h 110"/>
                <a:gd name="T36" fmla="*/ 251 w 254"/>
                <a:gd name="T37" fmla="*/ 0 h 110"/>
                <a:gd name="T38" fmla="*/ 237 w 254"/>
                <a:gd name="T39" fmla="*/ 7 h 110"/>
                <a:gd name="T40" fmla="*/ 222 w 254"/>
                <a:gd name="T41" fmla="*/ 11 h 110"/>
                <a:gd name="T42" fmla="*/ 205 w 254"/>
                <a:gd name="T43" fmla="*/ 18 h 110"/>
                <a:gd name="T44" fmla="*/ 191 w 254"/>
                <a:gd name="T45" fmla="*/ 25 h 110"/>
                <a:gd name="T46" fmla="*/ 176 w 254"/>
                <a:gd name="T47" fmla="*/ 29 h 110"/>
                <a:gd name="T48" fmla="*/ 159 w 254"/>
                <a:gd name="T49" fmla="*/ 36 h 110"/>
                <a:gd name="T50" fmla="*/ 145 w 254"/>
                <a:gd name="T51" fmla="*/ 43 h 110"/>
                <a:gd name="T52" fmla="*/ 131 w 254"/>
                <a:gd name="T53" fmla="*/ 46 h 110"/>
                <a:gd name="T54" fmla="*/ 116 w 254"/>
                <a:gd name="T55" fmla="*/ 53 h 110"/>
                <a:gd name="T56" fmla="*/ 99 w 254"/>
                <a:gd name="T57" fmla="*/ 57 h 110"/>
                <a:gd name="T58" fmla="*/ 85 w 254"/>
                <a:gd name="T59" fmla="*/ 64 h 110"/>
                <a:gd name="T60" fmla="*/ 70 w 254"/>
                <a:gd name="T61" fmla="*/ 71 h 110"/>
                <a:gd name="T62" fmla="*/ 53 w 254"/>
                <a:gd name="T63" fmla="*/ 75 h 110"/>
                <a:gd name="T64" fmla="*/ 39 w 254"/>
                <a:gd name="T65" fmla="*/ 82 h 110"/>
                <a:gd name="T66" fmla="*/ 25 w 254"/>
                <a:gd name="T67" fmla="*/ 89 h 110"/>
                <a:gd name="T68" fmla="*/ 7 w 254"/>
                <a:gd name="T69" fmla="*/ 96 h 110"/>
                <a:gd name="T70" fmla="*/ 14 w 254"/>
                <a:gd name="T71" fmla="*/ 103 h 110"/>
                <a:gd name="T72" fmla="*/ 7 w 254"/>
                <a:gd name="T73" fmla="*/ 96 h 110"/>
                <a:gd name="T74" fmla="*/ 0 w 254"/>
                <a:gd name="T75" fmla="*/ 110 h 110"/>
                <a:gd name="T76" fmla="*/ 14 w 254"/>
                <a:gd name="T77" fmla="*/ 103 h 110"/>
                <a:gd name="T78" fmla="*/ 7 w 254"/>
                <a:gd name="T79" fmla="*/ 96 h 11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4" h="110">
                  <a:moveTo>
                    <a:pt x="7" y="96"/>
                  </a:moveTo>
                  <a:lnTo>
                    <a:pt x="14" y="103"/>
                  </a:lnTo>
                  <a:lnTo>
                    <a:pt x="25" y="96"/>
                  </a:lnTo>
                  <a:lnTo>
                    <a:pt x="42" y="89"/>
                  </a:lnTo>
                  <a:lnTo>
                    <a:pt x="56" y="82"/>
                  </a:lnTo>
                  <a:lnTo>
                    <a:pt x="70" y="78"/>
                  </a:lnTo>
                  <a:lnTo>
                    <a:pt x="88" y="71"/>
                  </a:lnTo>
                  <a:lnTo>
                    <a:pt x="102" y="64"/>
                  </a:lnTo>
                  <a:lnTo>
                    <a:pt x="116" y="60"/>
                  </a:lnTo>
                  <a:lnTo>
                    <a:pt x="134" y="53"/>
                  </a:lnTo>
                  <a:lnTo>
                    <a:pt x="148" y="46"/>
                  </a:lnTo>
                  <a:lnTo>
                    <a:pt x="162" y="43"/>
                  </a:lnTo>
                  <a:lnTo>
                    <a:pt x="176" y="36"/>
                  </a:lnTo>
                  <a:lnTo>
                    <a:pt x="194" y="32"/>
                  </a:lnTo>
                  <a:lnTo>
                    <a:pt x="208" y="25"/>
                  </a:lnTo>
                  <a:lnTo>
                    <a:pt x="222" y="18"/>
                  </a:lnTo>
                  <a:lnTo>
                    <a:pt x="240" y="11"/>
                  </a:lnTo>
                  <a:lnTo>
                    <a:pt x="254" y="7"/>
                  </a:lnTo>
                  <a:lnTo>
                    <a:pt x="251" y="0"/>
                  </a:lnTo>
                  <a:lnTo>
                    <a:pt x="237" y="7"/>
                  </a:lnTo>
                  <a:lnTo>
                    <a:pt x="222" y="11"/>
                  </a:lnTo>
                  <a:lnTo>
                    <a:pt x="205" y="18"/>
                  </a:lnTo>
                  <a:lnTo>
                    <a:pt x="191" y="25"/>
                  </a:lnTo>
                  <a:lnTo>
                    <a:pt x="176" y="29"/>
                  </a:lnTo>
                  <a:lnTo>
                    <a:pt x="159" y="36"/>
                  </a:lnTo>
                  <a:lnTo>
                    <a:pt x="145" y="43"/>
                  </a:lnTo>
                  <a:lnTo>
                    <a:pt x="131" y="46"/>
                  </a:lnTo>
                  <a:lnTo>
                    <a:pt x="116" y="53"/>
                  </a:lnTo>
                  <a:lnTo>
                    <a:pt x="99" y="57"/>
                  </a:lnTo>
                  <a:lnTo>
                    <a:pt x="85" y="64"/>
                  </a:lnTo>
                  <a:lnTo>
                    <a:pt x="70" y="71"/>
                  </a:lnTo>
                  <a:lnTo>
                    <a:pt x="53" y="75"/>
                  </a:lnTo>
                  <a:lnTo>
                    <a:pt x="39" y="82"/>
                  </a:lnTo>
                  <a:lnTo>
                    <a:pt x="25" y="89"/>
                  </a:lnTo>
                  <a:lnTo>
                    <a:pt x="7" y="96"/>
                  </a:lnTo>
                  <a:lnTo>
                    <a:pt x="14" y="103"/>
                  </a:lnTo>
                  <a:lnTo>
                    <a:pt x="7" y="96"/>
                  </a:lnTo>
                  <a:lnTo>
                    <a:pt x="0" y="110"/>
                  </a:lnTo>
                  <a:lnTo>
                    <a:pt x="14" y="103"/>
                  </a:lnTo>
                  <a:lnTo>
                    <a:pt x="7"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9" name="Freeform 211"/>
            <p:cNvSpPr>
              <a:spLocks/>
            </p:cNvSpPr>
            <p:nvPr/>
          </p:nvSpPr>
          <p:spPr bwMode="auto">
            <a:xfrm>
              <a:off x="2967" y="2419"/>
              <a:ext cx="364" cy="332"/>
            </a:xfrm>
            <a:custGeom>
              <a:avLst/>
              <a:gdLst>
                <a:gd name="T0" fmla="*/ 364 w 364"/>
                <a:gd name="T1" fmla="*/ 7 h 332"/>
                <a:gd name="T2" fmla="*/ 364 w 364"/>
                <a:gd name="T3" fmla="*/ 0 h 332"/>
                <a:gd name="T4" fmla="*/ 336 w 364"/>
                <a:gd name="T5" fmla="*/ 14 h 332"/>
                <a:gd name="T6" fmla="*/ 311 w 364"/>
                <a:gd name="T7" fmla="*/ 28 h 332"/>
                <a:gd name="T8" fmla="*/ 286 w 364"/>
                <a:gd name="T9" fmla="*/ 46 h 332"/>
                <a:gd name="T10" fmla="*/ 261 w 364"/>
                <a:gd name="T11" fmla="*/ 63 h 332"/>
                <a:gd name="T12" fmla="*/ 237 w 364"/>
                <a:gd name="T13" fmla="*/ 81 h 332"/>
                <a:gd name="T14" fmla="*/ 212 w 364"/>
                <a:gd name="T15" fmla="*/ 102 h 332"/>
                <a:gd name="T16" fmla="*/ 187 w 364"/>
                <a:gd name="T17" fmla="*/ 120 h 332"/>
                <a:gd name="T18" fmla="*/ 99 w 364"/>
                <a:gd name="T19" fmla="*/ 208 h 332"/>
                <a:gd name="T20" fmla="*/ 78 w 364"/>
                <a:gd name="T21" fmla="*/ 233 h 332"/>
                <a:gd name="T22" fmla="*/ 56 w 364"/>
                <a:gd name="T23" fmla="*/ 254 h 332"/>
                <a:gd name="T24" fmla="*/ 39 w 364"/>
                <a:gd name="T25" fmla="*/ 279 h 332"/>
                <a:gd name="T26" fmla="*/ 18 w 364"/>
                <a:gd name="T27" fmla="*/ 304 h 332"/>
                <a:gd name="T28" fmla="*/ 0 w 364"/>
                <a:gd name="T29" fmla="*/ 325 h 332"/>
                <a:gd name="T30" fmla="*/ 7 w 364"/>
                <a:gd name="T31" fmla="*/ 332 h 332"/>
                <a:gd name="T32" fmla="*/ 25 w 364"/>
                <a:gd name="T33" fmla="*/ 307 h 332"/>
                <a:gd name="T34" fmla="*/ 42 w 364"/>
                <a:gd name="T35" fmla="*/ 282 h 332"/>
                <a:gd name="T36" fmla="*/ 63 w 364"/>
                <a:gd name="T37" fmla="*/ 261 h 332"/>
                <a:gd name="T38" fmla="*/ 85 w 364"/>
                <a:gd name="T39" fmla="*/ 236 h 332"/>
                <a:gd name="T40" fmla="*/ 106 w 364"/>
                <a:gd name="T41" fmla="*/ 215 h 332"/>
                <a:gd name="T42" fmla="*/ 127 w 364"/>
                <a:gd name="T43" fmla="*/ 191 h 332"/>
                <a:gd name="T44" fmla="*/ 169 w 364"/>
                <a:gd name="T45" fmla="*/ 148 h 332"/>
                <a:gd name="T46" fmla="*/ 194 w 364"/>
                <a:gd name="T47" fmla="*/ 127 h 332"/>
                <a:gd name="T48" fmla="*/ 215 w 364"/>
                <a:gd name="T49" fmla="*/ 106 h 332"/>
                <a:gd name="T50" fmla="*/ 240 w 364"/>
                <a:gd name="T51" fmla="*/ 88 h 332"/>
                <a:gd name="T52" fmla="*/ 265 w 364"/>
                <a:gd name="T53" fmla="*/ 67 h 332"/>
                <a:gd name="T54" fmla="*/ 290 w 364"/>
                <a:gd name="T55" fmla="*/ 53 h 332"/>
                <a:gd name="T56" fmla="*/ 314 w 364"/>
                <a:gd name="T57" fmla="*/ 35 h 332"/>
                <a:gd name="T58" fmla="*/ 339 w 364"/>
                <a:gd name="T59" fmla="*/ 21 h 332"/>
                <a:gd name="T60" fmla="*/ 364 w 364"/>
                <a:gd name="T61" fmla="*/ 7 h 332"/>
                <a:gd name="T62" fmla="*/ 364 w 364"/>
                <a:gd name="T63" fmla="*/ 0 h 332"/>
                <a:gd name="T64" fmla="*/ 364 w 364"/>
                <a:gd name="T65" fmla="*/ 7 h 33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64" h="332">
                  <a:moveTo>
                    <a:pt x="364" y="7"/>
                  </a:moveTo>
                  <a:lnTo>
                    <a:pt x="364" y="0"/>
                  </a:lnTo>
                  <a:lnTo>
                    <a:pt x="336" y="14"/>
                  </a:lnTo>
                  <a:lnTo>
                    <a:pt x="311" y="28"/>
                  </a:lnTo>
                  <a:lnTo>
                    <a:pt x="286" y="46"/>
                  </a:lnTo>
                  <a:lnTo>
                    <a:pt x="261" y="63"/>
                  </a:lnTo>
                  <a:lnTo>
                    <a:pt x="237" y="81"/>
                  </a:lnTo>
                  <a:lnTo>
                    <a:pt x="212" y="102"/>
                  </a:lnTo>
                  <a:lnTo>
                    <a:pt x="187" y="120"/>
                  </a:lnTo>
                  <a:lnTo>
                    <a:pt x="99" y="208"/>
                  </a:lnTo>
                  <a:lnTo>
                    <a:pt x="78" y="233"/>
                  </a:lnTo>
                  <a:lnTo>
                    <a:pt x="56" y="254"/>
                  </a:lnTo>
                  <a:lnTo>
                    <a:pt x="39" y="279"/>
                  </a:lnTo>
                  <a:lnTo>
                    <a:pt x="18" y="304"/>
                  </a:lnTo>
                  <a:lnTo>
                    <a:pt x="0" y="325"/>
                  </a:lnTo>
                  <a:lnTo>
                    <a:pt x="7" y="332"/>
                  </a:lnTo>
                  <a:lnTo>
                    <a:pt x="25" y="307"/>
                  </a:lnTo>
                  <a:lnTo>
                    <a:pt x="42" y="282"/>
                  </a:lnTo>
                  <a:lnTo>
                    <a:pt x="63" y="261"/>
                  </a:lnTo>
                  <a:lnTo>
                    <a:pt x="85" y="236"/>
                  </a:lnTo>
                  <a:lnTo>
                    <a:pt x="106" y="215"/>
                  </a:lnTo>
                  <a:lnTo>
                    <a:pt x="127" y="191"/>
                  </a:lnTo>
                  <a:lnTo>
                    <a:pt x="169" y="148"/>
                  </a:lnTo>
                  <a:lnTo>
                    <a:pt x="194" y="127"/>
                  </a:lnTo>
                  <a:lnTo>
                    <a:pt x="215" y="106"/>
                  </a:lnTo>
                  <a:lnTo>
                    <a:pt x="240" y="88"/>
                  </a:lnTo>
                  <a:lnTo>
                    <a:pt x="265" y="67"/>
                  </a:lnTo>
                  <a:lnTo>
                    <a:pt x="290" y="53"/>
                  </a:lnTo>
                  <a:lnTo>
                    <a:pt x="314" y="35"/>
                  </a:lnTo>
                  <a:lnTo>
                    <a:pt x="339" y="21"/>
                  </a:lnTo>
                  <a:lnTo>
                    <a:pt x="364" y="7"/>
                  </a:lnTo>
                  <a:lnTo>
                    <a:pt x="364" y="0"/>
                  </a:lnTo>
                  <a:lnTo>
                    <a:pt x="36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0" name="Freeform 212"/>
            <p:cNvSpPr>
              <a:spLocks/>
            </p:cNvSpPr>
            <p:nvPr/>
          </p:nvSpPr>
          <p:spPr bwMode="auto">
            <a:xfrm>
              <a:off x="3211" y="2419"/>
              <a:ext cx="120" cy="236"/>
            </a:xfrm>
            <a:custGeom>
              <a:avLst/>
              <a:gdLst>
                <a:gd name="T0" fmla="*/ 3 w 120"/>
                <a:gd name="T1" fmla="*/ 236 h 236"/>
                <a:gd name="T2" fmla="*/ 3 w 120"/>
                <a:gd name="T3" fmla="*/ 233 h 236"/>
                <a:gd name="T4" fmla="*/ 14 w 120"/>
                <a:gd name="T5" fmla="*/ 219 h 236"/>
                <a:gd name="T6" fmla="*/ 21 w 120"/>
                <a:gd name="T7" fmla="*/ 205 h 236"/>
                <a:gd name="T8" fmla="*/ 24 w 120"/>
                <a:gd name="T9" fmla="*/ 187 h 236"/>
                <a:gd name="T10" fmla="*/ 28 w 120"/>
                <a:gd name="T11" fmla="*/ 173 h 236"/>
                <a:gd name="T12" fmla="*/ 31 w 120"/>
                <a:gd name="T13" fmla="*/ 155 h 236"/>
                <a:gd name="T14" fmla="*/ 35 w 120"/>
                <a:gd name="T15" fmla="*/ 138 h 236"/>
                <a:gd name="T16" fmla="*/ 42 w 120"/>
                <a:gd name="T17" fmla="*/ 123 h 236"/>
                <a:gd name="T18" fmla="*/ 46 w 120"/>
                <a:gd name="T19" fmla="*/ 106 h 236"/>
                <a:gd name="T20" fmla="*/ 49 w 120"/>
                <a:gd name="T21" fmla="*/ 92 h 236"/>
                <a:gd name="T22" fmla="*/ 56 w 120"/>
                <a:gd name="T23" fmla="*/ 78 h 236"/>
                <a:gd name="T24" fmla="*/ 63 w 120"/>
                <a:gd name="T25" fmla="*/ 63 h 236"/>
                <a:gd name="T26" fmla="*/ 70 w 120"/>
                <a:gd name="T27" fmla="*/ 49 h 236"/>
                <a:gd name="T28" fmla="*/ 81 w 120"/>
                <a:gd name="T29" fmla="*/ 39 h 236"/>
                <a:gd name="T30" fmla="*/ 92 w 120"/>
                <a:gd name="T31" fmla="*/ 25 h 236"/>
                <a:gd name="T32" fmla="*/ 106 w 120"/>
                <a:gd name="T33" fmla="*/ 14 h 236"/>
                <a:gd name="T34" fmla="*/ 120 w 120"/>
                <a:gd name="T35" fmla="*/ 7 h 236"/>
                <a:gd name="T36" fmla="*/ 120 w 120"/>
                <a:gd name="T37" fmla="*/ 0 h 236"/>
                <a:gd name="T38" fmla="*/ 102 w 120"/>
                <a:gd name="T39" fmla="*/ 10 h 236"/>
                <a:gd name="T40" fmla="*/ 88 w 120"/>
                <a:gd name="T41" fmla="*/ 21 h 236"/>
                <a:gd name="T42" fmla="*/ 74 w 120"/>
                <a:gd name="T43" fmla="*/ 32 h 236"/>
                <a:gd name="T44" fmla="*/ 63 w 120"/>
                <a:gd name="T45" fmla="*/ 46 h 236"/>
                <a:gd name="T46" fmla="*/ 56 w 120"/>
                <a:gd name="T47" fmla="*/ 60 h 236"/>
                <a:gd name="T48" fmla="*/ 49 w 120"/>
                <a:gd name="T49" fmla="*/ 78 h 236"/>
                <a:gd name="T50" fmla="*/ 42 w 120"/>
                <a:gd name="T51" fmla="*/ 92 h 236"/>
                <a:gd name="T52" fmla="*/ 39 w 120"/>
                <a:gd name="T53" fmla="*/ 106 h 236"/>
                <a:gd name="T54" fmla="*/ 35 w 120"/>
                <a:gd name="T55" fmla="*/ 123 h 236"/>
                <a:gd name="T56" fmla="*/ 28 w 120"/>
                <a:gd name="T57" fmla="*/ 138 h 236"/>
                <a:gd name="T58" fmla="*/ 24 w 120"/>
                <a:gd name="T59" fmla="*/ 155 h 236"/>
                <a:gd name="T60" fmla="*/ 21 w 120"/>
                <a:gd name="T61" fmla="*/ 169 h 236"/>
                <a:gd name="T62" fmla="*/ 17 w 120"/>
                <a:gd name="T63" fmla="*/ 187 h 236"/>
                <a:gd name="T64" fmla="*/ 14 w 120"/>
                <a:gd name="T65" fmla="*/ 201 h 236"/>
                <a:gd name="T66" fmla="*/ 7 w 120"/>
                <a:gd name="T67" fmla="*/ 215 h 236"/>
                <a:gd name="T68" fmla="*/ 0 w 120"/>
                <a:gd name="T69" fmla="*/ 229 h 236"/>
                <a:gd name="T70" fmla="*/ 3 w 120"/>
                <a:gd name="T71" fmla="*/ 236 h 236"/>
                <a:gd name="T72" fmla="*/ 3 w 120"/>
                <a:gd name="T73" fmla="*/ 233 h 236"/>
                <a:gd name="T74" fmla="*/ 3 w 120"/>
                <a:gd name="T75" fmla="*/ 236 h 2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0" h="236">
                  <a:moveTo>
                    <a:pt x="3" y="236"/>
                  </a:moveTo>
                  <a:lnTo>
                    <a:pt x="3" y="233"/>
                  </a:lnTo>
                  <a:lnTo>
                    <a:pt x="14" y="219"/>
                  </a:lnTo>
                  <a:lnTo>
                    <a:pt x="21" y="205"/>
                  </a:lnTo>
                  <a:lnTo>
                    <a:pt x="24" y="187"/>
                  </a:lnTo>
                  <a:lnTo>
                    <a:pt x="28" y="173"/>
                  </a:lnTo>
                  <a:lnTo>
                    <a:pt x="31" y="155"/>
                  </a:lnTo>
                  <a:lnTo>
                    <a:pt x="35" y="138"/>
                  </a:lnTo>
                  <a:lnTo>
                    <a:pt x="42" y="123"/>
                  </a:lnTo>
                  <a:lnTo>
                    <a:pt x="46" y="106"/>
                  </a:lnTo>
                  <a:lnTo>
                    <a:pt x="49" y="92"/>
                  </a:lnTo>
                  <a:lnTo>
                    <a:pt x="56" y="78"/>
                  </a:lnTo>
                  <a:lnTo>
                    <a:pt x="63" y="63"/>
                  </a:lnTo>
                  <a:lnTo>
                    <a:pt x="70" y="49"/>
                  </a:lnTo>
                  <a:lnTo>
                    <a:pt x="81" y="39"/>
                  </a:lnTo>
                  <a:lnTo>
                    <a:pt x="92" y="25"/>
                  </a:lnTo>
                  <a:lnTo>
                    <a:pt x="106" y="14"/>
                  </a:lnTo>
                  <a:lnTo>
                    <a:pt x="120" y="7"/>
                  </a:lnTo>
                  <a:lnTo>
                    <a:pt x="120" y="0"/>
                  </a:lnTo>
                  <a:lnTo>
                    <a:pt x="102" y="10"/>
                  </a:lnTo>
                  <a:lnTo>
                    <a:pt x="88" y="21"/>
                  </a:lnTo>
                  <a:lnTo>
                    <a:pt x="74" y="32"/>
                  </a:lnTo>
                  <a:lnTo>
                    <a:pt x="63" y="46"/>
                  </a:lnTo>
                  <a:lnTo>
                    <a:pt x="56" y="60"/>
                  </a:lnTo>
                  <a:lnTo>
                    <a:pt x="49" y="78"/>
                  </a:lnTo>
                  <a:lnTo>
                    <a:pt x="42" y="92"/>
                  </a:lnTo>
                  <a:lnTo>
                    <a:pt x="39" y="106"/>
                  </a:lnTo>
                  <a:lnTo>
                    <a:pt x="35" y="123"/>
                  </a:lnTo>
                  <a:lnTo>
                    <a:pt x="28" y="138"/>
                  </a:lnTo>
                  <a:lnTo>
                    <a:pt x="24" y="155"/>
                  </a:lnTo>
                  <a:lnTo>
                    <a:pt x="21" y="169"/>
                  </a:lnTo>
                  <a:lnTo>
                    <a:pt x="17" y="187"/>
                  </a:lnTo>
                  <a:lnTo>
                    <a:pt x="14" y="201"/>
                  </a:lnTo>
                  <a:lnTo>
                    <a:pt x="7" y="215"/>
                  </a:lnTo>
                  <a:lnTo>
                    <a:pt x="0" y="229"/>
                  </a:lnTo>
                  <a:lnTo>
                    <a:pt x="3" y="236"/>
                  </a:lnTo>
                  <a:lnTo>
                    <a:pt x="3" y="233"/>
                  </a:lnTo>
                  <a:lnTo>
                    <a:pt x="3"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331" name="Group 213"/>
            <p:cNvGrpSpPr>
              <a:grpSpLocks/>
            </p:cNvGrpSpPr>
            <p:nvPr/>
          </p:nvGrpSpPr>
          <p:grpSpPr bwMode="auto">
            <a:xfrm>
              <a:off x="3112" y="2648"/>
              <a:ext cx="2335" cy="1212"/>
              <a:chOff x="3112" y="2648"/>
              <a:chExt cx="2335" cy="1212"/>
            </a:xfrm>
          </p:grpSpPr>
          <p:sp>
            <p:nvSpPr>
              <p:cNvPr id="5598" name="Freeform 214"/>
              <p:cNvSpPr>
                <a:spLocks/>
              </p:cNvSpPr>
              <p:nvPr/>
            </p:nvSpPr>
            <p:spPr bwMode="auto">
              <a:xfrm>
                <a:off x="4663" y="2652"/>
                <a:ext cx="381" cy="632"/>
              </a:xfrm>
              <a:custGeom>
                <a:avLst/>
                <a:gdLst>
                  <a:gd name="T0" fmla="*/ 381 w 381"/>
                  <a:gd name="T1" fmla="*/ 56 h 632"/>
                  <a:gd name="T2" fmla="*/ 371 w 381"/>
                  <a:gd name="T3" fmla="*/ 127 h 632"/>
                  <a:gd name="T4" fmla="*/ 360 w 381"/>
                  <a:gd name="T5" fmla="*/ 194 h 632"/>
                  <a:gd name="T6" fmla="*/ 343 w 381"/>
                  <a:gd name="T7" fmla="*/ 258 h 632"/>
                  <a:gd name="T8" fmla="*/ 325 w 381"/>
                  <a:gd name="T9" fmla="*/ 293 h 632"/>
                  <a:gd name="T10" fmla="*/ 314 w 381"/>
                  <a:gd name="T11" fmla="*/ 297 h 632"/>
                  <a:gd name="T12" fmla="*/ 300 w 381"/>
                  <a:gd name="T13" fmla="*/ 300 h 632"/>
                  <a:gd name="T14" fmla="*/ 279 w 381"/>
                  <a:gd name="T15" fmla="*/ 304 h 632"/>
                  <a:gd name="T16" fmla="*/ 265 w 381"/>
                  <a:gd name="T17" fmla="*/ 307 h 632"/>
                  <a:gd name="T18" fmla="*/ 254 w 381"/>
                  <a:gd name="T19" fmla="*/ 311 h 632"/>
                  <a:gd name="T20" fmla="*/ 233 w 381"/>
                  <a:gd name="T21" fmla="*/ 314 h 632"/>
                  <a:gd name="T22" fmla="*/ 222 w 381"/>
                  <a:gd name="T23" fmla="*/ 321 h 632"/>
                  <a:gd name="T24" fmla="*/ 219 w 381"/>
                  <a:gd name="T25" fmla="*/ 332 h 632"/>
                  <a:gd name="T26" fmla="*/ 251 w 381"/>
                  <a:gd name="T27" fmla="*/ 367 h 632"/>
                  <a:gd name="T28" fmla="*/ 265 w 381"/>
                  <a:gd name="T29" fmla="*/ 381 h 632"/>
                  <a:gd name="T30" fmla="*/ 275 w 381"/>
                  <a:gd name="T31" fmla="*/ 395 h 632"/>
                  <a:gd name="T32" fmla="*/ 162 w 381"/>
                  <a:gd name="T33" fmla="*/ 512 h 632"/>
                  <a:gd name="T34" fmla="*/ 131 w 381"/>
                  <a:gd name="T35" fmla="*/ 540 h 632"/>
                  <a:gd name="T36" fmla="*/ 78 w 381"/>
                  <a:gd name="T37" fmla="*/ 600 h 632"/>
                  <a:gd name="T38" fmla="*/ 49 w 381"/>
                  <a:gd name="T39" fmla="*/ 632 h 632"/>
                  <a:gd name="T40" fmla="*/ 32 w 381"/>
                  <a:gd name="T41" fmla="*/ 629 h 632"/>
                  <a:gd name="T42" fmla="*/ 18 w 381"/>
                  <a:gd name="T43" fmla="*/ 625 h 632"/>
                  <a:gd name="T44" fmla="*/ 7 w 381"/>
                  <a:gd name="T45" fmla="*/ 621 h 632"/>
                  <a:gd name="T46" fmla="*/ 7 w 381"/>
                  <a:gd name="T47" fmla="*/ 604 h 632"/>
                  <a:gd name="T48" fmla="*/ 21 w 381"/>
                  <a:gd name="T49" fmla="*/ 576 h 632"/>
                  <a:gd name="T50" fmla="*/ 32 w 381"/>
                  <a:gd name="T51" fmla="*/ 547 h 632"/>
                  <a:gd name="T52" fmla="*/ 49 w 381"/>
                  <a:gd name="T53" fmla="*/ 519 h 632"/>
                  <a:gd name="T54" fmla="*/ 63 w 381"/>
                  <a:gd name="T55" fmla="*/ 491 h 632"/>
                  <a:gd name="T56" fmla="*/ 81 w 381"/>
                  <a:gd name="T57" fmla="*/ 466 h 632"/>
                  <a:gd name="T58" fmla="*/ 99 w 381"/>
                  <a:gd name="T59" fmla="*/ 438 h 632"/>
                  <a:gd name="T60" fmla="*/ 120 w 381"/>
                  <a:gd name="T61" fmla="*/ 410 h 632"/>
                  <a:gd name="T62" fmla="*/ 141 w 381"/>
                  <a:gd name="T63" fmla="*/ 374 h 632"/>
                  <a:gd name="T64" fmla="*/ 169 w 381"/>
                  <a:gd name="T65" fmla="*/ 321 h 632"/>
                  <a:gd name="T66" fmla="*/ 194 w 381"/>
                  <a:gd name="T67" fmla="*/ 272 h 632"/>
                  <a:gd name="T68" fmla="*/ 222 w 381"/>
                  <a:gd name="T69" fmla="*/ 222 h 632"/>
                  <a:gd name="T70" fmla="*/ 247 w 381"/>
                  <a:gd name="T71" fmla="*/ 173 h 632"/>
                  <a:gd name="T72" fmla="*/ 279 w 381"/>
                  <a:gd name="T73" fmla="*/ 120 h 632"/>
                  <a:gd name="T74" fmla="*/ 307 w 381"/>
                  <a:gd name="T75" fmla="*/ 74 h 632"/>
                  <a:gd name="T76" fmla="*/ 343 w 381"/>
                  <a:gd name="T77" fmla="*/ 25 h 632"/>
                  <a:gd name="T78" fmla="*/ 364 w 381"/>
                  <a:gd name="T79" fmla="*/ 3 h 632"/>
                  <a:gd name="T80" fmla="*/ 374 w 381"/>
                  <a:gd name="T81" fmla="*/ 11 h 632"/>
                  <a:gd name="T82" fmla="*/ 378 w 381"/>
                  <a:gd name="T83" fmla="*/ 14 h 632"/>
                  <a:gd name="T84" fmla="*/ 381 w 381"/>
                  <a:gd name="T85" fmla="*/ 21 h 6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81" h="632">
                    <a:moveTo>
                      <a:pt x="381" y="21"/>
                    </a:moveTo>
                    <a:lnTo>
                      <a:pt x="381" y="56"/>
                    </a:lnTo>
                    <a:lnTo>
                      <a:pt x="378" y="92"/>
                    </a:lnTo>
                    <a:lnTo>
                      <a:pt x="371" y="127"/>
                    </a:lnTo>
                    <a:lnTo>
                      <a:pt x="367" y="159"/>
                    </a:lnTo>
                    <a:lnTo>
                      <a:pt x="360" y="194"/>
                    </a:lnTo>
                    <a:lnTo>
                      <a:pt x="350" y="226"/>
                    </a:lnTo>
                    <a:lnTo>
                      <a:pt x="343" y="258"/>
                    </a:lnTo>
                    <a:lnTo>
                      <a:pt x="332" y="293"/>
                    </a:lnTo>
                    <a:lnTo>
                      <a:pt x="325" y="293"/>
                    </a:lnTo>
                    <a:lnTo>
                      <a:pt x="321" y="297"/>
                    </a:lnTo>
                    <a:lnTo>
                      <a:pt x="314" y="297"/>
                    </a:lnTo>
                    <a:lnTo>
                      <a:pt x="307" y="300"/>
                    </a:lnTo>
                    <a:lnTo>
                      <a:pt x="300" y="300"/>
                    </a:lnTo>
                    <a:lnTo>
                      <a:pt x="293" y="304"/>
                    </a:lnTo>
                    <a:lnTo>
                      <a:pt x="279" y="304"/>
                    </a:lnTo>
                    <a:lnTo>
                      <a:pt x="272" y="307"/>
                    </a:lnTo>
                    <a:lnTo>
                      <a:pt x="265" y="307"/>
                    </a:lnTo>
                    <a:lnTo>
                      <a:pt x="261" y="311"/>
                    </a:lnTo>
                    <a:lnTo>
                      <a:pt x="254" y="311"/>
                    </a:lnTo>
                    <a:lnTo>
                      <a:pt x="247" y="314"/>
                    </a:lnTo>
                    <a:lnTo>
                      <a:pt x="233" y="314"/>
                    </a:lnTo>
                    <a:lnTo>
                      <a:pt x="226" y="318"/>
                    </a:lnTo>
                    <a:lnTo>
                      <a:pt x="222" y="321"/>
                    </a:lnTo>
                    <a:lnTo>
                      <a:pt x="219" y="328"/>
                    </a:lnTo>
                    <a:lnTo>
                      <a:pt x="219" y="332"/>
                    </a:lnTo>
                    <a:lnTo>
                      <a:pt x="222" y="339"/>
                    </a:lnTo>
                    <a:lnTo>
                      <a:pt x="251" y="367"/>
                    </a:lnTo>
                    <a:lnTo>
                      <a:pt x="258" y="371"/>
                    </a:lnTo>
                    <a:lnTo>
                      <a:pt x="265" y="381"/>
                    </a:lnTo>
                    <a:lnTo>
                      <a:pt x="272" y="388"/>
                    </a:lnTo>
                    <a:lnTo>
                      <a:pt x="275" y="395"/>
                    </a:lnTo>
                    <a:lnTo>
                      <a:pt x="173" y="498"/>
                    </a:lnTo>
                    <a:lnTo>
                      <a:pt x="162" y="512"/>
                    </a:lnTo>
                    <a:lnTo>
                      <a:pt x="148" y="526"/>
                    </a:lnTo>
                    <a:lnTo>
                      <a:pt x="131" y="540"/>
                    </a:lnTo>
                    <a:lnTo>
                      <a:pt x="120" y="558"/>
                    </a:lnTo>
                    <a:lnTo>
                      <a:pt x="78" y="600"/>
                    </a:lnTo>
                    <a:lnTo>
                      <a:pt x="63" y="618"/>
                    </a:lnTo>
                    <a:lnTo>
                      <a:pt x="49" y="632"/>
                    </a:lnTo>
                    <a:lnTo>
                      <a:pt x="39" y="632"/>
                    </a:lnTo>
                    <a:lnTo>
                      <a:pt x="32" y="629"/>
                    </a:lnTo>
                    <a:lnTo>
                      <a:pt x="25" y="629"/>
                    </a:lnTo>
                    <a:lnTo>
                      <a:pt x="18" y="625"/>
                    </a:lnTo>
                    <a:lnTo>
                      <a:pt x="14" y="625"/>
                    </a:lnTo>
                    <a:lnTo>
                      <a:pt x="7" y="621"/>
                    </a:lnTo>
                    <a:lnTo>
                      <a:pt x="0" y="618"/>
                    </a:lnTo>
                    <a:lnTo>
                      <a:pt x="7" y="604"/>
                    </a:lnTo>
                    <a:lnTo>
                      <a:pt x="14" y="590"/>
                    </a:lnTo>
                    <a:lnTo>
                      <a:pt x="21" y="576"/>
                    </a:lnTo>
                    <a:lnTo>
                      <a:pt x="28" y="561"/>
                    </a:lnTo>
                    <a:lnTo>
                      <a:pt x="32" y="547"/>
                    </a:lnTo>
                    <a:lnTo>
                      <a:pt x="42" y="533"/>
                    </a:lnTo>
                    <a:lnTo>
                      <a:pt x="49" y="519"/>
                    </a:lnTo>
                    <a:lnTo>
                      <a:pt x="56" y="505"/>
                    </a:lnTo>
                    <a:lnTo>
                      <a:pt x="63" y="491"/>
                    </a:lnTo>
                    <a:lnTo>
                      <a:pt x="74" y="480"/>
                    </a:lnTo>
                    <a:lnTo>
                      <a:pt x="81" y="466"/>
                    </a:lnTo>
                    <a:lnTo>
                      <a:pt x="92" y="452"/>
                    </a:lnTo>
                    <a:lnTo>
                      <a:pt x="99" y="438"/>
                    </a:lnTo>
                    <a:lnTo>
                      <a:pt x="109" y="427"/>
                    </a:lnTo>
                    <a:lnTo>
                      <a:pt x="120" y="410"/>
                    </a:lnTo>
                    <a:lnTo>
                      <a:pt x="127" y="399"/>
                    </a:lnTo>
                    <a:lnTo>
                      <a:pt x="141" y="374"/>
                    </a:lnTo>
                    <a:lnTo>
                      <a:pt x="155" y="350"/>
                    </a:lnTo>
                    <a:lnTo>
                      <a:pt x="169" y="321"/>
                    </a:lnTo>
                    <a:lnTo>
                      <a:pt x="180" y="297"/>
                    </a:lnTo>
                    <a:lnTo>
                      <a:pt x="194" y="272"/>
                    </a:lnTo>
                    <a:lnTo>
                      <a:pt x="208" y="247"/>
                    </a:lnTo>
                    <a:lnTo>
                      <a:pt x="222" y="222"/>
                    </a:lnTo>
                    <a:lnTo>
                      <a:pt x="237" y="198"/>
                    </a:lnTo>
                    <a:lnTo>
                      <a:pt x="247" y="173"/>
                    </a:lnTo>
                    <a:lnTo>
                      <a:pt x="265" y="145"/>
                    </a:lnTo>
                    <a:lnTo>
                      <a:pt x="279" y="120"/>
                    </a:lnTo>
                    <a:lnTo>
                      <a:pt x="293" y="99"/>
                    </a:lnTo>
                    <a:lnTo>
                      <a:pt x="307" y="74"/>
                    </a:lnTo>
                    <a:lnTo>
                      <a:pt x="325" y="49"/>
                    </a:lnTo>
                    <a:lnTo>
                      <a:pt x="343" y="25"/>
                    </a:lnTo>
                    <a:lnTo>
                      <a:pt x="360" y="0"/>
                    </a:lnTo>
                    <a:lnTo>
                      <a:pt x="364" y="3"/>
                    </a:lnTo>
                    <a:lnTo>
                      <a:pt x="367" y="3"/>
                    </a:lnTo>
                    <a:lnTo>
                      <a:pt x="374" y="11"/>
                    </a:lnTo>
                    <a:lnTo>
                      <a:pt x="378" y="11"/>
                    </a:lnTo>
                    <a:lnTo>
                      <a:pt x="378" y="14"/>
                    </a:lnTo>
                    <a:lnTo>
                      <a:pt x="381" y="18"/>
                    </a:lnTo>
                    <a:lnTo>
                      <a:pt x="381" y="21"/>
                    </a:lnTo>
                    <a:close/>
                  </a:path>
                </a:pathLst>
              </a:custGeom>
              <a:solidFill>
                <a:srgbClr val="A8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9" name="Freeform 215"/>
              <p:cNvSpPr>
                <a:spLocks/>
              </p:cNvSpPr>
              <p:nvPr/>
            </p:nvSpPr>
            <p:spPr bwMode="auto">
              <a:xfrm>
                <a:off x="4991" y="2673"/>
                <a:ext cx="57" cy="276"/>
              </a:xfrm>
              <a:custGeom>
                <a:avLst/>
                <a:gdLst>
                  <a:gd name="T0" fmla="*/ 4 w 57"/>
                  <a:gd name="T1" fmla="*/ 276 h 276"/>
                  <a:gd name="T2" fmla="*/ 8 w 57"/>
                  <a:gd name="T3" fmla="*/ 272 h 276"/>
                  <a:gd name="T4" fmla="*/ 18 w 57"/>
                  <a:gd name="T5" fmla="*/ 240 h 276"/>
                  <a:gd name="T6" fmla="*/ 25 w 57"/>
                  <a:gd name="T7" fmla="*/ 205 h 276"/>
                  <a:gd name="T8" fmla="*/ 36 w 57"/>
                  <a:gd name="T9" fmla="*/ 173 h 276"/>
                  <a:gd name="T10" fmla="*/ 43 w 57"/>
                  <a:gd name="T11" fmla="*/ 138 h 276"/>
                  <a:gd name="T12" fmla="*/ 46 w 57"/>
                  <a:gd name="T13" fmla="*/ 106 h 276"/>
                  <a:gd name="T14" fmla="*/ 53 w 57"/>
                  <a:gd name="T15" fmla="*/ 71 h 276"/>
                  <a:gd name="T16" fmla="*/ 57 w 57"/>
                  <a:gd name="T17" fmla="*/ 35 h 276"/>
                  <a:gd name="T18" fmla="*/ 57 w 57"/>
                  <a:gd name="T19" fmla="*/ 0 h 276"/>
                  <a:gd name="T20" fmla="*/ 53 w 57"/>
                  <a:gd name="T21" fmla="*/ 0 h 276"/>
                  <a:gd name="T22" fmla="*/ 50 w 57"/>
                  <a:gd name="T23" fmla="*/ 35 h 276"/>
                  <a:gd name="T24" fmla="*/ 46 w 57"/>
                  <a:gd name="T25" fmla="*/ 71 h 276"/>
                  <a:gd name="T26" fmla="*/ 39 w 57"/>
                  <a:gd name="T27" fmla="*/ 103 h 276"/>
                  <a:gd name="T28" fmla="*/ 36 w 57"/>
                  <a:gd name="T29" fmla="*/ 138 h 276"/>
                  <a:gd name="T30" fmla="*/ 29 w 57"/>
                  <a:gd name="T31" fmla="*/ 173 h 276"/>
                  <a:gd name="T32" fmla="*/ 18 w 57"/>
                  <a:gd name="T33" fmla="*/ 205 h 276"/>
                  <a:gd name="T34" fmla="*/ 11 w 57"/>
                  <a:gd name="T35" fmla="*/ 237 h 276"/>
                  <a:gd name="T36" fmla="*/ 0 w 57"/>
                  <a:gd name="T37" fmla="*/ 272 h 276"/>
                  <a:gd name="T38" fmla="*/ 4 w 57"/>
                  <a:gd name="T39" fmla="*/ 269 h 276"/>
                  <a:gd name="T40" fmla="*/ 4 w 57"/>
                  <a:gd name="T41" fmla="*/ 276 h 276"/>
                  <a:gd name="T42" fmla="*/ 8 w 57"/>
                  <a:gd name="T43" fmla="*/ 272 h 276"/>
                  <a:gd name="T44" fmla="*/ 4 w 57"/>
                  <a:gd name="T45" fmla="*/ 276 h 27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7" h="276">
                    <a:moveTo>
                      <a:pt x="4" y="276"/>
                    </a:moveTo>
                    <a:lnTo>
                      <a:pt x="8" y="272"/>
                    </a:lnTo>
                    <a:lnTo>
                      <a:pt x="18" y="240"/>
                    </a:lnTo>
                    <a:lnTo>
                      <a:pt x="25" y="205"/>
                    </a:lnTo>
                    <a:lnTo>
                      <a:pt x="36" y="173"/>
                    </a:lnTo>
                    <a:lnTo>
                      <a:pt x="43" y="138"/>
                    </a:lnTo>
                    <a:lnTo>
                      <a:pt x="46" y="106"/>
                    </a:lnTo>
                    <a:lnTo>
                      <a:pt x="53" y="71"/>
                    </a:lnTo>
                    <a:lnTo>
                      <a:pt x="57" y="35"/>
                    </a:lnTo>
                    <a:lnTo>
                      <a:pt x="57" y="0"/>
                    </a:lnTo>
                    <a:lnTo>
                      <a:pt x="53" y="0"/>
                    </a:lnTo>
                    <a:lnTo>
                      <a:pt x="50" y="35"/>
                    </a:lnTo>
                    <a:lnTo>
                      <a:pt x="46" y="71"/>
                    </a:lnTo>
                    <a:lnTo>
                      <a:pt x="39" y="103"/>
                    </a:lnTo>
                    <a:lnTo>
                      <a:pt x="36" y="138"/>
                    </a:lnTo>
                    <a:lnTo>
                      <a:pt x="29" y="173"/>
                    </a:lnTo>
                    <a:lnTo>
                      <a:pt x="18" y="205"/>
                    </a:lnTo>
                    <a:lnTo>
                      <a:pt x="11" y="237"/>
                    </a:lnTo>
                    <a:lnTo>
                      <a:pt x="0" y="272"/>
                    </a:lnTo>
                    <a:lnTo>
                      <a:pt x="4" y="269"/>
                    </a:lnTo>
                    <a:lnTo>
                      <a:pt x="4" y="276"/>
                    </a:lnTo>
                    <a:lnTo>
                      <a:pt x="8" y="272"/>
                    </a:lnTo>
                    <a:lnTo>
                      <a:pt x="4" y="2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0" name="Freeform 216"/>
              <p:cNvSpPr>
                <a:spLocks/>
              </p:cNvSpPr>
              <p:nvPr/>
            </p:nvSpPr>
            <p:spPr bwMode="auto">
              <a:xfrm>
                <a:off x="4889" y="2942"/>
                <a:ext cx="106" cy="31"/>
              </a:xfrm>
              <a:custGeom>
                <a:avLst/>
                <a:gdLst>
                  <a:gd name="T0" fmla="*/ 4 w 106"/>
                  <a:gd name="T1" fmla="*/ 31 h 31"/>
                  <a:gd name="T2" fmla="*/ 7 w 106"/>
                  <a:gd name="T3" fmla="*/ 28 h 31"/>
                  <a:gd name="T4" fmla="*/ 14 w 106"/>
                  <a:gd name="T5" fmla="*/ 28 h 31"/>
                  <a:gd name="T6" fmla="*/ 21 w 106"/>
                  <a:gd name="T7" fmla="*/ 24 h 31"/>
                  <a:gd name="T8" fmla="*/ 35 w 106"/>
                  <a:gd name="T9" fmla="*/ 24 h 31"/>
                  <a:gd name="T10" fmla="*/ 42 w 106"/>
                  <a:gd name="T11" fmla="*/ 21 h 31"/>
                  <a:gd name="T12" fmla="*/ 49 w 106"/>
                  <a:gd name="T13" fmla="*/ 21 h 31"/>
                  <a:gd name="T14" fmla="*/ 53 w 106"/>
                  <a:gd name="T15" fmla="*/ 17 h 31"/>
                  <a:gd name="T16" fmla="*/ 67 w 106"/>
                  <a:gd name="T17" fmla="*/ 17 h 31"/>
                  <a:gd name="T18" fmla="*/ 74 w 106"/>
                  <a:gd name="T19" fmla="*/ 14 h 31"/>
                  <a:gd name="T20" fmla="*/ 81 w 106"/>
                  <a:gd name="T21" fmla="*/ 14 h 31"/>
                  <a:gd name="T22" fmla="*/ 88 w 106"/>
                  <a:gd name="T23" fmla="*/ 10 h 31"/>
                  <a:gd name="T24" fmla="*/ 95 w 106"/>
                  <a:gd name="T25" fmla="*/ 10 h 31"/>
                  <a:gd name="T26" fmla="*/ 99 w 106"/>
                  <a:gd name="T27" fmla="*/ 7 h 31"/>
                  <a:gd name="T28" fmla="*/ 106 w 106"/>
                  <a:gd name="T29" fmla="*/ 7 h 31"/>
                  <a:gd name="T30" fmla="*/ 106 w 106"/>
                  <a:gd name="T31" fmla="*/ 0 h 31"/>
                  <a:gd name="T32" fmla="*/ 99 w 106"/>
                  <a:gd name="T33" fmla="*/ 3 h 31"/>
                  <a:gd name="T34" fmla="*/ 85 w 106"/>
                  <a:gd name="T35" fmla="*/ 3 h 31"/>
                  <a:gd name="T36" fmla="*/ 78 w 106"/>
                  <a:gd name="T37" fmla="*/ 7 h 31"/>
                  <a:gd name="T38" fmla="*/ 74 w 106"/>
                  <a:gd name="T39" fmla="*/ 7 h 31"/>
                  <a:gd name="T40" fmla="*/ 67 w 106"/>
                  <a:gd name="T41" fmla="*/ 10 h 31"/>
                  <a:gd name="T42" fmla="*/ 53 w 106"/>
                  <a:gd name="T43" fmla="*/ 10 h 31"/>
                  <a:gd name="T44" fmla="*/ 46 w 106"/>
                  <a:gd name="T45" fmla="*/ 14 h 31"/>
                  <a:gd name="T46" fmla="*/ 39 w 106"/>
                  <a:gd name="T47" fmla="*/ 14 h 31"/>
                  <a:gd name="T48" fmla="*/ 32 w 106"/>
                  <a:gd name="T49" fmla="*/ 17 h 31"/>
                  <a:gd name="T50" fmla="*/ 25 w 106"/>
                  <a:gd name="T51" fmla="*/ 17 h 31"/>
                  <a:gd name="T52" fmla="*/ 18 w 106"/>
                  <a:gd name="T53" fmla="*/ 21 h 31"/>
                  <a:gd name="T54" fmla="*/ 14 w 106"/>
                  <a:gd name="T55" fmla="*/ 21 h 31"/>
                  <a:gd name="T56" fmla="*/ 7 w 106"/>
                  <a:gd name="T57" fmla="*/ 24 h 31"/>
                  <a:gd name="T58" fmla="*/ 0 w 106"/>
                  <a:gd name="T59" fmla="*/ 24 h 31"/>
                  <a:gd name="T60" fmla="*/ 4 w 106"/>
                  <a:gd name="T61" fmla="*/ 31 h 3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6" h="31">
                    <a:moveTo>
                      <a:pt x="4" y="31"/>
                    </a:moveTo>
                    <a:lnTo>
                      <a:pt x="7" y="28"/>
                    </a:lnTo>
                    <a:lnTo>
                      <a:pt x="14" y="28"/>
                    </a:lnTo>
                    <a:lnTo>
                      <a:pt x="21" y="24"/>
                    </a:lnTo>
                    <a:lnTo>
                      <a:pt x="35" y="24"/>
                    </a:lnTo>
                    <a:lnTo>
                      <a:pt x="42" y="21"/>
                    </a:lnTo>
                    <a:lnTo>
                      <a:pt x="49" y="21"/>
                    </a:lnTo>
                    <a:lnTo>
                      <a:pt x="53" y="17"/>
                    </a:lnTo>
                    <a:lnTo>
                      <a:pt x="67" y="17"/>
                    </a:lnTo>
                    <a:lnTo>
                      <a:pt x="74" y="14"/>
                    </a:lnTo>
                    <a:lnTo>
                      <a:pt x="81" y="14"/>
                    </a:lnTo>
                    <a:lnTo>
                      <a:pt x="88" y="10"/>
                    </a:lnTo>
                    <a:lnTo>
                      <a:pt x="95" y="10"/>
                    </a:lnTo>
                    <a:lnTo>
                      <a:pt x="99" y="7"/>
                    </a:lnTo>
                    <a:lnTo>
                      <a:pt x="106" y="7"/>
                    </a:lnTo>
                    <a:lnTo>
                      <a:pt x="106" y="0"/>
                    </a:lnTo>
                    <a:lnTo>
                      <a:pt x="99" y="3"/>
                    </a:lnTo>
                    <a:lnTo>
                      <a:pt x="85" y="3"/>
                    </a:lnTo>
                    <a:lnTo>
                      <a:pt x="78" y="7"/>
                    </a:lnTo>
                    <a:lnTo>
                      <a:pt x="74" y="7"/>
                    </a:lnTo>
                    <a:lnTo>
                      <a:pt x="67" y="10"/>
                    </a:lnTo>
                    <a:lnTo>
                      <a:pt x="53" y="10"/>
                    </a:lnTo>
                    <a:lnTo>
                      <a:pt x="46" y="14"/>
                    </a:lnTo>
                    <a:lnTo>
                      <a:pt x="39" y="14"/>
                    </a:lnTo>
                    <a:lnTo>
                      <a:pt x="32" y="17"/>
                    </a:lnTo>
                    <a:lnTo>
                      <a:pt x="25" y="17"/>
                    </a:lnTo>
                    <a:lnTo>
                      <a:pt x="18" y="21"/>
                    </a:lnTo>
                    <a:lnTo>
                      <a:pt x="14" y="21"/>
                    </a:lnTo>
                    <a:lnTo>
                      <a:pt x="7" y="24"/>
                    </a:lnTo>
                    <a:lnTo>
                      <a:pt x="0" y="24"/>
                    </a:lnTo>
                    <a:lnTo>
                      <a:pt x="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1" name="Freeform 217"/>
              <p:cNvSpPr>
                <a:spLocks/>
              </p:cNvSpPr>
              <p:nvPr/>
            </p:nvSpPr>
            <p:spPr bwMode="auto">
              <a:xfrm>
                <a:off x="4878" y="2966"/>
                <a:ext cx="15" cy="28"/>
              </a:xfrm>
              <a:custGeom>
                <a:avLst/>
                <a:gdLst>
                  <a:gd name="T0" fmla="*/ 11 w 15"/>
                  <a:gd name="T1" fmla="*/ 21 h 28"/>
                  <a:gd name="T2" fmla="*/ 7 w 15"/>
                  <a:gd name="T3" fmla="*/ 18 h 28"/>
                  <a:gd name="T4" fmla="*/ 7 w 15"/>
                  <a:gd name="T5" fmla="*/ 14 h 28"/>
                  <a:gd name="T6" fmla="*/ 15 w 15"/>
                  <a:gd name="T7" fmla="*/ 7 h 28"/>
                  <a:gd name="T8" fmla="*/ 11 w 15"/>
                  <a:gd name="T9" fmla="*/ 0 h 28"/>
                  <a:gd name="T10" fmla="*/ 4 w 15"/>
                  <a:gd name="T11" fmla="*/ 7 h 28"/>
                  <a:gd name="T12" fmla="*/ 0 w 15"/>
                  <a:gd name="T13" fmla="*/ 14 h 28"/>
                  <a:gd name="T14" fmla="*/ 0 w 15"/>
                  <a:gd name="T15" fmla="*/ 21 h 28"/>
                  <a:gd name="T16" fmla="*/ 7 w 15"/>
                  <a:gd name="T17" fmla="*/ 28 h 28"/>
                  <a:gd name="T18" fmla="*/ 11 w 15"/>
                  <a:gd name="T19" fmla="*/ 21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28">
                    <a:moveTo>
                      <a:pt x="11" y="21"/>
                    </a:moveTo>
                    <a:lnTo>
                      <a:pt x="7" y="18"/>
                    </a:lnTo>
                    <a:lnTo>
                      <a:pt x="7" y="14"/>
                    </a:lnTo>
                    <a:lnTo>
                      <a:pt x="15" y="7"/>
                    </a:lnTo>
                    <a:lnTo>
                      <a:pt x="11" y="0"/>
                    </a:lnTo>
                    <a:lnTo>
                      <a:pt x="4" y="7"/>
                    </a:lnTo>
                    <a:lnTo>
                      <a:pt x="0" y="14"/>
                    </a:lnTo>
                    <a:lnTo>
                      <a:pt x="0" y="21"/>
                    </a:lnTo>
                    <a:lnTo>
                      <a:pt x="7" y="28"/>
                    </a:lnTo>
                    <a:lnTo>
                      <a:pt x="1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2" name="Freeform 218"/>
              <p:cNvSpPr>
                <a:spLocks/>
              </p:cNvSpPr>
              <p:nvPr/>
            </p:nvSpPr>
            <p:spPr bwMode="auto">
              <a:xfrm>
                <a:off x="4885" y="2987"/>
                <a:ext cx="57" cy="64"/>
              </a:xfrm>
              <a:custGeom>
                <a:avLst/>
                <a:gdLst>
                  <a:gd name="T0" fmla="*/ 57 w 57"/>
                  <a:gd name="T1" fmla="*/ 64 h 64"/>
                  <a:gd name="T2" fmla="*/ 57 w 57"/>
                  <a:gd name="T3" fmla="*/ 60 h 64"/>
                  <a:gd name="T4" fmla="*/ 50 w 57"/>
                  <a:gd name="T5" fmla="*/ 53 h 64"/>
                  <a:gd name="T6" fmla="*/ 46 w 57"/>
                  <a:gd name="T7" fmla="*/ 43 h 64"/>
                  <a:gd name="T8" fmla="*/ 4 w 57"/>
                  <a:gd name="T9" fmla="*/ 0 h 64"/>
                  <a:gd name="T10" fmla="*/ 0 w 57"/>
                  <a:gd name="T11" fmla="*/ 7 h 64"/>
                  <a:gd name="T12" fmla="*/ 29 w 57"/>
                  <a:gd name="T13" fmla="*/ 36 h 64"/>
                  <a:gd name="T14" fmla="*/ 36 w 57"/>
                  <a:gd name="T15" fmla="*/ 39 h 64"/>
                  <a:gd name="T16" fmla="*/ 43 w 57"/>
                  <a:gd name="T17" fmla="*/ 46 h 64"/>
                  <a:gd name="T18" fmla="*/ 46 w 57"/>
                  <a:gd name="T19" fmla="*/ 57 h 64"/>
                  <a:gd name="T20" fmla="*/ 50 w 57"/>
                  <a:gd name="T21" fmla="*/ 64 h 64"/>
                  <a:gd name="T22" fmla="*/ 50 w 57"/>
                  <a:gd name="T23" fmla="*/ 60 h 64"/>
                  <a:gd name="T24" fmla="*/ 57 w 57"/>
                  <a:gd name="T25" fmla="*/ 64 h 64"/>
                  <a:gd name="T26" fmla="*/ 57 w 57"/>
                  <a:gd name="T27" fmla="*/ 60 h 64"/>
                  <a:gd name="T28" fmla="*/ 57 w 57"/>
                  <a:gd name="T29" fmla="*/ 64 h 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7" h="64">
                    <a:moveTo>
                      <a:pt x="57" y="64"/>
                    </a:moveTo>
                    <a:lnTo>
                      <a:pt x="57" y="60"/>
                    </a:lnTo>
                    <a:lnTo>
                      <a:pt x="50" y="53"/>
                    </a:lnTo>
                    <a:lnTo>
                      <a:pt x="46" y="43"/>
                    </a:lnTo>
                    <a:lnTo>
                      <a:pt x="4" y="0"/>
                    </a:lnTo>
                    <a:lnTo>
                      <a:pt x="0" y="7"/>
                    </a:lnTo>
                    <a:lnTo>
                      <a:pt x="29" y="36"/>
                    </a:lnTo>
                    <a:lnTo>
                      <a:pt x="36" y="39"/>
                    </a:lnTo>
                    <a:lnTo>
                      <a:pt x="43" y="46"/>
                    </a:lnTo>
                    <a:lnTo>
                      <a:pt x="46" y="57"/>
                    </a:lnTo>
                    <a:lnTo>
                      <a:pt x="50" y="64"/>
                    </a:lnTo>
                    <a:lnTo>
                      <a:pt x="50" y="60"/>
                    </a:lnTo>
                    <a:lnTo>
                      <a:pt x="57" y="64"/>
                    </a:lnTo>
                    <a:lnTo>
                      <a:pt x="57" y="60"/>
                    </a:lnTo>
                    <a:lnTo>
                      <a:pt x="57"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3" name="Freeform 219"/>
              <p:cNvSpPr>
                <a:spLocks/>
              </p:cNvSpPr>
              <p:nvPr/>
            </p:nvSpPr>
            <p:spPr bwMode="auto">
              <a:xfrm>
                <a:off x="4712" y="3047"/>
                <a:ext cx="230" cy="241"/>
              </a:xfrm>
              <a:custGeom>
                <a:avLst/>
                <a:gdLst>
                  <a:gd name="T0" fmla="*/ 0 w 230"/>
                  <a:gd name="T1" fmla="*/ 241 h 241"/>
                  <a:gd name="T2" fmla="*/ 4 w 230"/>
                  <a:gd name="T3" fmla="*/ 241 h 241"/>
                  <a:gd name="T4" fmla="*/ 18 w 230"/>
                  <a:gd name="T5" fmla="*/ 223 h 241"/>
                  <a:gd name="T6" fmla="*/ 46 w 230"/>
                  <a:gd name="T7" fmla="*/ 195 h 241"/>
                  <a:gd name="T8" fmla="*/ 60 w 230"/>
                  <a:gd name="T9" fmla="*/ 177 h 241"/>
                  <a:gd name="T10" fmla="*/ 75 w 230"/>
                  <a:gd name="T11" fmla="*/ 163 h 241"/>
                  <a:gd name="T12" fmla="*/ 85 w 230"/>
                  <a:gd name="T13" fmla="*/ 149 h 241"/>
                  <a:gd name="T14" fmla="*/ 142 w 230"/>
                  <a:gd name="T15" fmla="*/ 92 h 241"/>
                  <a:gd name="T16" fmla="*/ 156 w 230"/>
                  <a:gd name="T17" fmla="*/ 75 h 241"/>
                  <a:gd name="T18" fmla="*/ 198 w 230"/>
                  <a:gd name="T19" fmla="*/ 32 h 241"/>
                  <a:gd name="T20" fmla="*/ 216 w 230"/>
                  <a:gd name="T21" fmla="*/ 18 h 241"/>
                  <a:gd name="T22" fmla="*/ 230 w 230"/>
                  <a:gd name="T23" fmla="*/ 4 h 241"/>
                  <a:gd name="T24" fmla="*/ 223 w 230"/>
                  <a:gd name="T25" fmla="*/ 0 h 241"/>
                  <a:gd name="T26" fmla="*/ 138 w 230"/>
                  <a:gd name="T27" fmla="*/ 85 h 241"/>
                  <a:gd name="T28" fmla="*/ 120 w 230"/>
                  <a:gd name="T29" fmla="*/ 99 h 241"/>
                  <a:gd name="T30" fmla="*/ 110 w 230"/>
                  <a:gd name="T31" fmla="*/ 113 h 241"/>
                  <a:gd name="T32" fmla="*/ 96 w 230"/>
                  <a:gd name="T33" fmla="*/ 131 h 241"/>
                  <a:gd name="T34" fmla="*/ 53 w 230"/>
                  <a:gd name="T35" fmla="*/ 174 h 241"/>
                  <a:gd name="T36" fmla="*/ 39 w 230"/>
                  <a:gd name="T37" fmla="*/ 191 h 241"/>
                  <a:gd name="T38" fmla="*/ 11 w 230"/>
                  <a:gd name="T39" fmla="*/ 219 h 241"/>
                  <a:gd name="T40" fmla="*/ 0 w 230"/>
                  <a:gd name="T41" fmla="*/ 234 h 241"/>
                  <a:gd name="T42" fmla="*/ 0 w 230"/>
                  <a:gd name="T43" fmla="*/ 241 h 241"/>
                  <a:gd name="T44" fmla="*/ 4 w 230"/>
                  <a:gd name="T45" fmla="*/ 241 h 241"/>
                  <a:gd name="T46" fmla="*/ 0 w 230"/>
                  <a:gd name="T47" fmla="*/ 241 h 2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30" h="241">
                    <a:moveTo>
                      <a:pt x="0" y="241"/>
                    </a:moveTo>
                    <a:lnTo>
                      <a:pt x="4" y="241"/>
                    </a:lnTo>
                    <a:lnTo>
                      <a:pt x="18" y="223"/>
                    </a:lnTo>
                    <a:lnTo>
                      <a:pt x="46" y="195"/>
                    </a:lnTo>
                    <a:lnTo>
                      <a:pt x="60" y="177"/>
                    </a:lnTo>
                    <a:lnTo>
                      <a:pt x="75" y="163"/>
                    </a:lnTo>
                    <a:lnTo>
                      <a:pt x="85" y="149"/>
                    </a:lnTo>
                    <a:lnTo>
                      <a:pt x="142" y="92"/>
                    </a:lnTo>
                    <a:lnTo>
                      <a:pt x="156" y="75"/>
                    </a:lnTo>
                    <a:lnTo>
                      <a:pt x="198" y="32"/>
                    </a:lnTo>
                    <a:lnTo>
                      <a:pt x="216" y="18"/>
                    </a:lnTo>
                    <a:lnTo>
                      <a:pt x="230" y="4"/>
                    </a:lnTo>
                    <a:lnTo>
                      <a:pt x="223" y="0"/>
                    </a:lnTo>
                    <a:lnTo>
                      <a:pt x="138" y="85"/>
                    </a:lnTo>
                    <a:lnTo>
                      <a:pt x="120" y="99"/>
                    </a:lnTo>
                    <a:lnTo>
                      <a:pt x="110" y="113"/>
                    </a:lnTo>
                    <a:lnTo>
                      <a:pt x="96" y="131"/>
                    </a:lnTo>
                    <a:lnTo>
                      <a:pt x="53" y="174"/>
                    </a:lnTo>
                    <a:lnTo>
                      <a:pt x="39" y="191"/>
                    </a:lnTo>
                    <a:lnTo>
                      <a:pt x="11" y="219"/>
                    </a:lnTo>
                    <a:lnTo>
                      <a:pt x="0" y="234"/>
                    </a:lnTo>
                    <a:lnTo>
                      <a:pt x="0" y="241"/>
                    </a:lnTo>
                    <a:lnTo>
                      <a:pt x="4" y="241"/>
                    </a:lnTo>
                    <a:lnTo>
                      <a:pt x="0" y="2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4" name="Freeform 220"/>
              <p:cNvSpPr>
                <a:spLocks/>
              </p:cNvSpPr>
              <p:nvPr/>
            </p:nvSpPr>
            <p:spPr bwMode="auto">
              <a:xfrm>
                <a:off x="4656" y="3266"/>
                <a:ext cx="56" cy="22"/>
              </a:xfrm>
              <a:custGeom>
                <a:avLst/>
                <a:gdLst>
                  <a:gd name="T0" fmla="*/ 3 w 56"/>
                  <a:gd name="T1" fmla="*/ 4 h 22"/>
                  <a:gd name="T2" fmla="*/ 10 w 56"/>
                  <a:gd name="T3" fmla="*/ 11 h 22"/>
                  <a:gd name="T4" fmla="*/ 17 w 56"/>
                  <a:gd name="T5" fmla="*/ 11 h 22"/>
                  <a:gd name="T6" fmla="*/ 25 w 56"/>
                  <a:gd name="T7" fmla="*/ 15 h 22"/>
                  <a:gd name="T8" fmla="*/ 32 w 56"/>
                  <a:gd name="T9" fmla="*/ 18 h 22"/>
                  <a:gd name="T10" fmla="*/ 39 w 56"/>
                  <a:gd name="T11" fmla="*/ 18 h 22"/>
                  <a:gd name="T12" fmla="*/ 46 w 56"/>
                  <a:gd name="T13" fmla="*/ 22 h 22"/>
                  <a:gd name="T14" fmla="*/ 56 w 56"/>
                  <a:gd name="T15" fmla="*/ 22 h 22"/>
                  <a:gd name="T16" fmla="*/ 56 w 56"/>
                  <a:gd name="T17" fmla="*/ 15 h 22"/>
                  <a:gd name="T18" fmla="*/ 46 w 56"/>
                  <a:gd name="T19" fmla="*/ 15 h 22"/>
                  <a:gd name="T20" fmla="*/ 39 w 56"/>
                  <a:gd name="T21" fmla="*/ 11 h 22"/>
                  <a:gd name="T22" fmla="*/ 35 w 56"/>
                  <a:gd name="T23" fmla="*/ 11 h 22"/>
                  <a:gd name="T24" fmla="*/ 28 w 56"/>
                  <a:gd name="T25" fmla="*/ 7 h 22"/>
                  <a:gd name="T26" fmla="*/ 21 w 56"/>
                  <a:gd name="T27" fmla="*/ 7 h 22"/>
                  <a:gd name="T28" fmla="*/ 14 w 56"/>
                  <a:gd name="T29" fmla="*/ 4 h 22"/>
                  <a:gd name="T30" fmla="*/ 7 w 56"/>
                  <a:gd name="T31" fmla="*/ 0 h 22"/>
                  <a:gd name="T32" fmla="*/ 10 w 56"/>
                  <a:gd name="T33" fmla="*/ 7 h 22"/>
                  <a:gd name="T34" fmla="*/ 3 w 56"/>
                  <a:gd name="T35" fmla="*/ 4 h 22"/>
                  <a:gd name="T36" fmla="*/ 0 w 56"/>
                  <a:gd name="T37" fmla="*/ 7 h 22"/>
                  <a:gd name="T38" fmla="*/ 7 w 56"/>
                  <a:gd name="T39" fmla="*/ 7 h 22"/>
                  <a:gd name="T40" fmla="*/ 3 w 56"/>
                  <a:gd name="T41" fmla="*/ 4 h 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6" h="22">
                    <a:moveTo>
                      <a:pt x="3" y="4"/>
                    </a:moveTo>
                    <a:lnTo>
                      <a:pt x="10" y="11"/>
                    </a:lnTo>
                    <a:lnTo>
                      <a:pt x="17" y="11"/>
                    </a:lnTo>
                    <a:lnTo>
                      <a:pt x="25" y="15"/>
                    </a:lnTo>
                    <a:lnTo>
                      <a:pt x="32" y="18"/>
                    </a:lnTo>
                    <a:lnTo>
                      <a:pt x="39" y="18"/>
                    </a:lnTo>
                    <a:lnTo>
                      <a:pt x="46" y="22"/>
                    </a:lnTo>
                    <a:lnTo>
                      <a:pt x="56" y="22"/>
                    </a:lnTo>
                    <a:lnTo>
                      <a:pt x="56" y="15"/>
                    </a:lnTo>
                    <a:lnTo>
                      <a:pt x="46" y="15"/>
                    </a:lnTo>
                    <a:lnTo>
                      <a:pt x="39" y="11"/>
                    </a:lnTo>
                    <a:lnTo>
                      <a:pt x="35" y="11"/>
                    </a:lnTo>
                    <a:lnTo>
                      <a:pt x="28" y="7"/>
                    </a:lnTo>
                    <a:lnTo>
                      <a:pt x="21" y="7"/>
                    </a:lnTo>
                    <a:lnTo>
                      <a:pt x="14" y="4"/>
                    </a:lnTo>
                    <a:lnTo>
                      <a:pt x="7" y="0"/>
                    </a:lnTo>
                    <a:lnTo>
                      <a:pt x="10" y="7"/>
                    </a:lnTo>
                    <a:lnTo>
                      <a:pt x="3" y="4"/>
                    </a:lnTo>
                    <a:lnTo>
                      <a:pt x="0" y="7"/>
                    </a:lnTo>
                    <a:lnTo>
                      <a:pt x="7" y="7"/>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5" name="Freeform 221"/>
              <p:cNvSpPr>
                <a:spLocks/>
              </p:cNvSpPr>
              <p:nvPr/>
            </p:nvSpPr>
            <p:spPr bwMode="auto">
              <a:xfrm>
                <a:off x="4659" y="3047"/>
                <a:ext cx="135" cy="226"/>
              </a:xfrm>
              <a:custGeom>
                <a:avLst/>
                <a:gdLst>
                  <a:gd name="T0" fmla="*/ 128 w 135"/>
                  <a:gd name="T1" fmla="*/ 0 h 226"/>
                  <a:gd name="T2" fmla="*/ 131 w 135"/>
                  <a:gd name="T3" fmla="*/ 0 h 226"/>
                  <a:gd name="T4" fmla="*/ 120 w 135"/>
                  <a:gd name="T5" fmla="*/ 15 h 226"/>
                  <a:gd name="T6" fmla="*/ 110 w 135"/>
                  <a:gd name="T7" fmla="*/ 29 h 226"/>
                  <a:gd name="T8" fmla="*/ 99 w 135"/>
                  <a:gd name="T9" fmla="*/ 43 h 226"/>
                  <a:gd name="T10" fmla="*/ 92 w 135"/>
                  <a:gd name="T11" fmla="*/ 53 h 226"/>
                  <a:gd name="T12" fmla="*/ 82 w 135"/>
                  <a:gd name="T13" fmla="*/ 68 h 226"/>
                  <a:gd name="T14" fmla="*/ 75 w 135"/>
                  <a:gd name="T15" fmla="*/ 82 h 226"/>
                  <a:gd name="T16" fmla="*/ 67 w 135"/>
                  <a:gd name="T17" fmla="*/ 96 h 226"/>
                  <a:gd name="T18" fmla="*/ 57 w 135"/>
                  <a:gd name="T19" fmla="*/ 110 h 226"/>
                  <a:gd name="T20" fmla="*/ 50 w 135"/>
                  <a:gd name="T21" fmla="*/ 124 h 226"/>
                  <a:gd name="T22" fmla="*/ 43 w 135"/>
                  <a:gd name="T23" fmla="*/ 138 h 226"/>
                  <a:gd name="T24" fmla="*/ 36 w 135"/>
                  <a:gd name="T25" fmla="*/ 152 h 226"/>
                  <a:gd name="T26" fmla="*/ 29 w 135"/>
                  <a:gd name="T27" fmla="*/ 166 h 226"/>
                  <a:gd name="T28" fmla="*/ 22 w 135"/>
                  <a:gd name="T29" fmla="*/ 181 h 226"/>
                  <a:gd name="T30" fmla="*/ 14 w 135"/>
                  <a:gd name="T31" fmla="*/ 195 h 226"/>
                  <a:gd name="T32" fmla="*/ 7 w 135"/>
                  <a:gd name="T33" fmla="*/ 209 h 226"/>
                  <a:gd name="T34" fmla="*/ 0 w 135"/>
                  <a:gd name="T35" fmla="*/ 223 h 226"/>
                  <a:gd name="T36" fmla="*/ 7 w 135"/>
                  <a:gd name="T37" fmla="*/ 226 h 226"/>
                  <a:gd name="T38" fmla="*/ 14 w 135"/>
                  <a:gd name="T39" fmla="*/ 212 h 226"/>
                  <a:gd name="T40" fmla="*/ 22 w 135"/>
                  <a:gd name="T41" fmla="*/ 195 h 226"/>
                  <a:gd name="T42" fmla="*/ 29 w 135"/>
                  <a:gd name="T43" fmla="*/ 184 h 226"/>
                  <a:gd name="T44" fmla="*/ 36 w 135"/>
                  <a:gd name="T45" fmla="*/ 170 h 226"/>
                  <a:gd name="T46" fmla="*/ 39 w 135"/>
                  <a:gd name="T47" fmla="*/ 152 h 226"/>
                  <a:gd name="T48" fmla="*/ 50 w 135"/>
                  <a:gd name="T49" fmla="*/ 142 h 226"/>
                  <a:gd name="T50" fmla="*/ 57 w 135"/>
                  <a:gd name="T51" fmla="*/ 128 h 226"/>
                  <a:gd name="T52" fmla="*/ 64 w 135"/>
                  <a:gd name="T53" fmla="*/ 113 h 226"/>
                  <a:gd name="T54" fmla="*/ 71 w 135"/>
                  <a:gd name="T55" fmla="*/ 99 h 226"/>
                  <a:gd name="T56" fmla="*/ 78 w 135"/>
                  <a:gd name="T57" fmla="*/ 85 h 226"/>
                  <a:gd name="T58" fmla="*/ 89 w 135"/>
                  <a:gd name="T59" fmla="*/ 71 h 226"/>
                  <a:gd name="T60" fmla="*/ 96 w 135"/>
                  <a:gd name="T61" fmla="*/ 57 h 226"/>
                  <a:gd name="T62" fmla="*/ 106 w 135"/>
                  <a:gd name="T63" fmla="*/ 46 h 226"/>
                  <a:gd name="T64" fmla="*/ 113 w 135"/>
                  <a:gd name="T65" fmla="*/ 32 h 226"/>
                  <a:gd name="T66" fmla="*/ 124 w 135"/>
                  <a:gd name="T67" fmla="*/ 18 h 226"/>
                  <a:gd name="T68" fmla="*/ 135 w 135"/>
                  <a:gd name="T69" fmla="*/ 8 h 226"/>
                  <a:gd name="T70" fmla="*/ 135 w 135"/>
                  <a:gd name="T71" fmla="*/ 4 h 226"/>
                  <a:gd name="T72" fmla="*/ 128 w 135"/>
                  <a:gd name="T73" fmla="*/ 0 h 2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 h="226">
                    <a:moveTo>
                      <a:pt x="128" y="0"/>
                    </a:moveTo>
                    <a:lnTo>
                      <a:pt x="131" y="0"/>
                    </a:lnTo>
                    <a:lnTo>
                      <a:pt x="120" y="15"/>
                    </a:lnTo>
                    <a:lnTo>
                      <a:pt x="110" y="29"/>
                    </a:lnTo>
                    <a:lnTo>
                      <a:pt x="99" y="43"/>
                    </a:lnTo>
                    <a:lnTo>
                      <a:pt x="92" y="53"/>
                    </a:lnTo>
                    <a:lnTo>
                      <a:pt x="82" y="68"/>
                    </a:lnTo>
                    <a:lnTo>
                      <a:pt x="75" y="82"/>
                    </a:lnTo>
                    <a:lnTo>
                      <a:pt x="67" y="96"/>
                    </a:lnTo>
                    <a:lnTo>
                      <a:pt x="57" y="110"/>
                    </a:lnTo>
                    <a:lnTo>
                      <a:pt x="50" y="124"/>
                    </a:lnTo>
                    <a:lnTo>
                      <a:pt x="43" y="138"/>
                    </a:lnTo>
                    <a:lnTo>
                      <a:pt x="36" y="152"/>
                    </a:lnTo>
                    <a:lnTo>
                      <a:pt x="29" y="166"/>
                    </a:lnTo>
                    <a:lnTo>
                      <a:pt x="22" y="181"/>
                    </a:lnTo>
                    <a:lnTo>
                      <a:pt x="14" y="195"/>
                    </a:lnTo>
                    <a:lnTo>
                      <a:pt x="7" y="209"/>
                    </a:lnTo>
                    <a:lnTo>
                      <a:pt x="0" y="223"/>
                    </a:lnTo>
                    <a:lnTo>
                      <a:pt x="7" y="226"/>
                    </a:lnTo>
                    <a:lnTo>
                      <a:pt x="14" y="212"/>
                    </a:lnTo>
                    <a:lnTo>
                      <a:pt x="22" y="195"/>
                    </a:lnTo>
                    <a:lnTo>
                      <a:pt x="29" y="184"/>
                    </a:lnTo>
                    <a:lnTo>
                      <a:pt x="36" y="170"/>
                    </a:lnTo>
                    <a:lnTo>
                      <a:pt x="39" y="152"/>
                    </a:lnTo>
                    <a:lnTo>
                      <a:pt x="50" y="142"/>
                    </a:lnTo>
                    <a:lnTo>
                      <a:pt x="57" y="128"/>
                    </a:lnTo>
                    <a:lnTo>
                      <a:pt x="64" y="113"/>
                    </a:lnTo>
                    <a:lnTo>
                      <a:pt x="71" y="99"/>
                    </a:lnTo>
                    <a:lnTo>
                      <a:pt x="78" y="85"/>
                    </a:lnTo>
                    <a:lnTo>
                      <a:pt x="89" y="71"/>
                    </a:lnTo>
                    <a:lnTo>
                      <a:pt x="96" y="57"/>
                    </a:lnTo>
                    <a:lnTo>
                      <a:pt x="106" y="46"/>
                    </a:lnTo>
                    <a:lnTo>
                      <a:pt x="113" y="32"/>
                    </a:lnTo>
                    <a:lnTo>
                      <a:pt x="124" y="18"/>
                    </a:lnTo>
                    <a:lnTo>
                      <a:pt x="135" y="8"/>
                    </a:lnTo>
                    <a:lnTo>
                      <a:pt x="135" y="4"/>
                    </a:lnTo>
                    <a:lnTo>
                      <a:pt x="1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6" name="Freeform 222"/>
              <p:cNvSpPr>
                <a:spLocks/>
              </p:cNvSpPr>
              <p:nvPr/>
            </p:nvSpPr>
            <p:spPr bwMode="auto">
              <a:xfrm>
                <a:off x="4787" y="2648"/>
                <a:ext cx="240" cy="403"/>
              </a:xfrm>
              <a:custGeom>
                <a:avLst/>
                <a:gdLst>
                  <a:gd name="T0" fmla="*/ 236 w 240"/>
                  <a:gd name="T1" fmla="*/ 0 h 403"/>
                  <a:gd name="T2" fmla="*/ 233 w 240"/>
                  <a:gd name="T3" fmla="*/ 4 h 403"/>
                  <a:gd name="T4" fmla="*/ 215 w 240"/>
                  <a:gd name="T5" fmla="*/ 25 h 403"/>
                  <a:gd name="T6" fmla="*/ 197 w 240"/>
                  <a:gd name="T7" fmla="*/ 50 h 403"/>
                  <a:gd name="T8" fmla="*/ 183 w 240"/>
                  <a:gd name="T9" fmla="*/ 75 h 403"/>
                  <a:gd name="T10" fmla="*/ 166 w 240"/>
                  <a:gd name="T11" fmla="*/ 99 h 403"/>
                  <a:gd name="T12" fmla="*/ 151 w 240"/>
                  <a:gd name="T13" fmla="*/ 124 h 403"/>
                  <a:gd name="T14" fmla="*/ 137 w 240"/>
                  <a:gd name="T15" fmla="*/ 149 h 403"/>
                  <a:gd name="T16" fmla="*/ 120 w 240"/>
                  <a:gd name="T17" fmla="*/ 173 h 403"/>
                  <a:gd name="T18" fmla="*/ 109 w 240"/>
                  <a:gd name="T19" fmla="*/ 198 h 403"/>
                  <a:gd name="T20" fmla="*/ 95 w 240"/>
                  <a:gd name="T21" fmla="*/ 223 h 403"/>
                  <a:gd name="T22" fmla="*/ 81 w 240"/>
                  <a:gd name="T23" fmla="*/ 248 h 403"/>
                  <a:gd name="T24" fmla="*/ 67 w 240"/>
                  <a:gd name="T25" fmla="*/ 276 h 403"/>
                  <a:gd name="T26" fmla="*/ 53 w 240"/>
                  <a:gd name="T27" fmla="*/ 301 h 403"/>
                  <a:gd name="T28" fmla="*/ 42 w 240"/>
                  <a:gd name="T29" fmla="*/ 325 h 403"/>
                  <a:gd name="T30" fmla="*/ 28 w 240"/>
                  <a:gd name="T31" fmla="*/ 350 h 403"/>
                  <a:gd name="T32" fmla="*/ 14 w 240"/>
                  <a:gd name="T33" fmla="*/ 375 h 403"/>
                  <a:gd name="T34" fmla="*/ 0 w 240"/>
                  <a:gd name="T35" fmla="*/ 399 h 403"/>
                  <a:gd name="T36" fmla="*/ 7 w 240"/>
                  <a:gd name="T37" fmla="*/ 403 h 403"/>
                  <a:gd name="T38" fmla="*/ 21 w 240"/>
                  <a:gd name="T39" fmla="*/ 378 h 403"/>
                  <a:gd name="T40" fmla="*/ 35 w 240"/>
                  <a:gd name="T41" fmla="*/ 354 h 403"/>
                  <a:gd name="T42" fmla="*/ 49 w 240"/>
                  <a:gd name="T43" fmla="*/ 329 h 403"/>
                  <a:gd name="T44" fmla="*/ 60 w 240"/>
                  <a:gd name="T45" fmla="*/ 304 h 403"/>
                  <a:gd name="T46" fmla="*/ 74 w 240"/>
                  <a:gd name="T47" fmla="*/ 279 h 403"/>
                  <a:gd name="T48" fmla="*/ 88 w 240"/>
                  <a:gd name="T49" fmla="*/ 251 h 403"/>
                  <a:gd name="T50" fmla="*/ 102 w 240"/>
                  <a:gd name="T51" fmla="*/ 226 h 403"/>
                  <a:gd name="T52" fmla="*/ 116 w 240"/>
                  <a:gd name="T53" fmla="*/ 202 h 403"/>
                  <a:gd name="T54" fmla="*/ 127 w 240"/>
                  <a:gd name="T55" fmla="*/ 177 h 403"/>
                  <a:gd name="T56" fmla="*/ 141 w 240"/>
                  <a:gd name="T57" fmla="*/ 152 h 403"/>
                  <a:gd name="T58" fmla="*/ 159 w 240"/>
                  <a:gd name="T59" fmla="*/ 128 h 403"/>
                  <a:gd name="T60" fmla="*/ 173 w 240"/>
                  <a:gd name="T61" fmla="*/ 103 h 403"/>
                  <a:gd name="T62" fmla="*/ 187 w 240"/>
                  <a:gd name="T63" fmla="*/ 78 h 403"/>
                  <a:gd name="T64" fmla="*/ 204 w 240"/>
                  <a:gd name="T65" fmla="*/ 53 h 403"/>
                  <a:gd name="T66" fmla="*/ 222 w 240"/>
                  <a:gd name="T67" fmla="*/ 32 h 403"/>
                  <a:gd name="T68" fmla="*/ 240 w 240"/>
                  <a:gd name="T69" fmla="*/ 7 h 403"/>
                  <a:gd name="T70" fmla="*/ 236 w 240"/>
                  <a:gd name="T71" fmla="*/ 7 h 403"/>
                  <a:gd name="T72" fmla="*/ 236 w 240"/>
                  <a:gd name="T73" fmla="*/ 0 h 403"/>
                  <a:gd name="T74" fmla="*/ 233 w 240"/>
                  <a:gd name="T75" fmla="*/ 4 h 403"/>
                  <a:gd name="T76" fmla="*/ 236 w 240"/>
                  <a:gd name="T77" fmla="*/ 0 h 40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0" h="403">
                    <a:moveTo>
                      <a:pt x="236" y="0"/>
                    </a:moveTo>
                    <a:lnTo>
                      <a:pt x="233" y="4"/>
                    </a:lnTo>
                    <a:lnTo>
                      <a:pt x="215" y="25"/>
                    </a:lnTo>
                    <a:lnTo>
                      <a:pt x="197" y="50"/>
                    </a:lnTo>
                    <a:lnTo>
                      <a:pt x="183" y="75"/>
                    </a:lnTo>
                    <a:lnTo>
                      <a:pt x="166" y="99"/>
                    </a:lnTo>
                    <a:lnTo>
                      <a:pt x="151" y="124"/>
                    </a:lnTo>
                    <a:lnTo>
                      <a:pt x="137" y="149"/>
                    </a:lnTo>
                    <a:lnTo>
                      <a:pt x="120" y="173"/>
                    </a:lnTo>
                    <a:lnTo>
                      <a:pt x="109" y="198"/>
                    </a:lnTo>
                    <a:lnTo>
                      <a:pt x="95" y="223"/>
                    </a:lnTo>
                    <a:lnTo>
                      <a:pt x="81" y="248"/>
                    </a:lnTo>
                    <a:lnTo>
                      <a:pt x="67" y="276"/>
                    </a:lnTo>
                    <a:lnTo>
                      <a:pt x="53" y="301"/>
                    </a:lnTo>
                    <a:lnTo>
                      <a:pt x="42" y="325"/>
                    </a:lnTo>
                    <a:lnTo>
                      <a:pt x="28" y="350"/>
                    </a:lnTo>
                    <a:lnTo>
                      <a:pt x="14" y="375"/>
                    </a:lnTo>
                    <a:lnTo>
                      <a:pt x="0" y="399"/>
                    </a:lnTo>
                    <a:lnTo>
                      <a:pt x="7" y="403"/>
                    </a:lnTo>
                    <a:lnTo>
                      <a:pt x="21" y="378"/>
                    </a:lnTo>
                    <a:lnTo>
                      <a:pt x="35" y="354"/>
                    </a:lnTo>
                    <a:lnTo>
                      <a:pt x="49" y="329"/>
                    </a:lnTo>
                    <a:lnTo>
                      <a:pt x="60" y="304"/>
                    </a:lnTo>
                    <a:lnTo>
                      <a:pt x="74" y="279"/>
                    </a:lnTo>
                    <a:lnTo>
                      <a:pt x="88" y="251"/>
                    </a:lnTo>
                    <a:lnTo>
                      <a:pt x="102" y="226"/>
                    </a:lnTo>
                    <a:lnTo>
                      <a:pt x="116" y="202"/>
                    </a:lnTo>
                    <a:lnTo>
                      <a:pt x="127" y="177"/>
                    </a:lnTo>
                    <a:lnTo>
                      <a:pt x="141" y="152"/>
                    </a:lnTo>
                    <a:lnTo>
                      <a:pt x="159" y="128"/>
                    </a:lnTo>
                    <a:lnTo>
                      <a:pt x="173" y="103"/>
                    </a:lnTo>
                    <a:lnTo>
                      <a:pt x="187" y="78"/>
                    </a:lnTo>
                    <a:lnTo>
                      <a:pt x="204" y="53"/>
                    </a:lnTo>
                    <a:lnTo>
                      <a:pt x="222" y="32"/>
                    </a:lnTo>
                    <a:lnTo>
                      <a:pt x="240" y="7"/>
                    </a:lnTo>
                    <a:lnTo>
                      <a:pt x="236" y="7"/>
                    </a:lnTo>
                    <a:lnTo>
                      <a:pt x="236" y="0"/>
                    </a:lnTo>
                    <a:lnTo>
                      <a:pt x="233" y="4"/>
                    </a:lnTo>
                    <a:lnTo>
                      <a:pt x="2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7" name="Freeform 223"/>
              <p:cNvSpPr>
                <a:spLocks/>
              </p:cNvSpPr>
              <p:nvPr/>
            </p:nvSpPr>
            <p:spPr bwMode="auto">
              <a:xfrm>
                <a:off x="5023" y="2648"/>
                <a:ext cx="29" cy="29"/>
              </a:xfrm>
              <a:custGeom>
                <a:avLst/>
                <a:gdLst>
                  <a:gd name="T0" fmla="*/ 25 w 29"/>
                  <a:gd name="T1" fmla="*/ 25 h 29"/>
                  <a:gd name="T2" fmla="*/ 25 w 29"/>
                  <a:gd name="T3" fmla="*/ 22 h 29"/>
                  <a:gd name="T4" fmla="*/ 14 w 29"/>
                  <a:gd name="T5" fmla="*/ 11 h 29"/>
                  <a:gd name="T6" fmla="*/ 14 w 29"/>
                  <a:gd name="T7" fmla="*/ 7 h 29"/>
                  <a:gd name="T8" fmla="*/ 7 w 29"/>
                  <a:gd name="T9" fmla="*/ 7 h 29"/>
                  <a:gd name="T10" fmla="*/ 0 w 29"/>
                  <a:gd name="T11" fmla="*/ 0 h 29"/>
                  <a:gd name="T12" fmla="*/ 0 w 29"/>
                  <a:gd name="T13" fmla="*/ 7 h 29"/>
                  <a:gd name="T14" fmla="*/ 4 w 29"/>
                  <a:gd name="T15" fmla="*/ 7 h 29"/>
                  <a:gd name="T16" fmla="*/ 4 w 29"/>
                  <a:gd name="T17" fmla="*/ 11 h 29"/>
                  <a:gd name="T18" fmla="*/ 7 w 29"/>
                  <a:gd name="T19" fmla="*/ 15 h 29"/>
                  <a:gd name="T20" fmla="*/ 11 w 29"/>
                  <a:gd name="T21" fmla="*/ 15 h 29"/>
                  <a:gd name="T22" fmla="*/ 18 w 29"/>
                  <a:gd name="T23" fmla="*/ 22 h 29"/>
                  <a:gd name="T24" fmla="*/ 18 w 29"/>
                  <a:gd name="T25" fmla="*/ 25 h 29"/>
                  <a:gd name="T26" fmla="*/ 21 w 29"/>
                  <a:gd name="T27" fmla="*/ 29 h 29"/>
                  <a:gd name="T28" fmla="*/ 21 w 29"/>
                  <a:gd name="T29" fmla="*/ 25 h 29"/>
                  <a:gd name="T30" fmla="*/ 29 w 29"/>
                  <a:gd name="T31" fmla="*/ 25 h 29"/>
                  <a:gd name="T32" fmla="*/ 25 w 29"/>
                  <a:gd name="T33" fmla="*/ 25 h 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29">
                    <a:moveTo>
                      <a:pt x="25" y="25"/>
                    </a:moveTo>
                    <a:lnTo>
                      <a:pt x="25" y="22"/>
                    </a:lnTo>
                    <a:lnTo>
                      <a:pt x="14" y="11"/>
                    </a:lnTo>
                    <a:lnTo>
                      <a:pt x="14" y="7"/>
                    </a:lnTo>
                    <a:lnTo>
                      <a:pt x="7" y="7"/>
                    </a:lnTo>
                    <a:lnTo>
                      <a:pt x="0" y="0"/>
                    </a:lnTo>
                    <a:lnTo>
                      <a:pt x="0" y="7"/>
                    </a:lnTo>
                    <a:lnTo>
                      <a:pt x="4" y="7"/>
                    </a:lnTo>
                    <a:lnTo>
                      <a:pt x="4" y="11"/>
                    </a:lnTo>
                    <a:lnTo>
                      <a:pt x="7" y="15"/>
                    </a:lnTo>
                    <a:lnTo>
                      <a:pt x="11" y="15"/>
                    </a:lnTo>
                    <a:lnTo>
                      <a:pt x="18" y="22"/>
                    </a:lnTo>
                    <a:lnTo>
                      <a:pt x="18" y="25"/>
                    </a:lnTo>
                    <a:lnTo>
                      <a:pt x="21" y="29"/>
                    </a:lnTo>
                    <a:lnTo>
                      <a:pt x="21" y="25"/>
                    </a:lnTo>
                    <a:lnTo>
                      <a:pt x="29" y="25"/>
                    </a:lnTo>
                    <a:lnTo>
                      <a:pt x="25"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8" name="Freeform 224"/>
              <p:cNvSpPr>
                <a:spLocks/>
              </p:cNvSpPr>
              <p:nvPr/>
            </p:nvSpPr>
            <p:spPr bwMode="auto">
              <a:xfrm>
                <a:off x="4751" y="2659"/>
                <a:ext cx="248" cy="230"/>
              </a:xfrm>
              <a:custGeom>
                <a:avLst/>
                <a:gdLst>
                  <a:gd name="T0" fmla="*/ 237 w 248"/>
                  <a:gd name="T1" fmla="*/ 14 h 230"/>
                  <a:gd name="T2" fmla="*/ 223 w 248"/>
                  <a:gd name="T3" fmla="*/ 35 h 230"/>
                  <a:gd name="T4" fmla="*/ 209 w 248"/>
                  <a:gd name="T5" fmla="*/ 60 h 230"/>
                  <a:gd name="T6" fmla="*/ 191 w 248"/>
                  <a:gd name="T7" fmla="*/ 85 h 230"/>
                  <a:gd name="T8" fmla="*/ 177 w 248"/>
                  <a:gd name="T9" fmla="*/ 106 h 230"/>
                  <a:gd name="T10" fmla="*/ 159 w 248"/>
                  <a:gd name="T11" fmla="*/ 131 h 230"/>
                  <a:gd name="T12" fmla="*/ 149 w 248"/>
                  <a:gd name="T13" fmla="*/ 155 h 230"/>
                  <a:gd name="T14" fmla="*/ 134 w 248"/>
                  <a:gd name="T15" fmla="*/ 180 h 230"/>
                  <a:gd name="T16" fmla="*/ 120 w 248"/>
                  <a:gd name="T17" fmla="*/ 201 h 230"/>
                  <a:gd name="T18" fmla="*/ 117 w 248"/>
                  <a:gd name="T19" fmla="*/ 212 h 230"/>
                  <a:gd name="T20" fmla="*/ 113 w 248"/>
                  <a:gd name="T21" fmla="*/ 219 h 230"/>
                  <a:gd name="T22" fmla="*/ 106 w 248"/>
                  <a:gd name="T23" fmla="*/ 230 h 230"/>
                  <a:gd name="T24" fmla="*/ 99 w 248"/>
                  <a:gd name="T25" fmla="*/ 208 h 230"/>
                  <a:gd name="T26" fmla="*/ 89 w 248"/>
                  <a:gd name="T27" fmla="*/ 191 h 230"/>
                  <a:gd name="T28" fmla="*/ 78 w 248"/>
                  <a:gd name="T29" fmla="*/ 169 h 230"/>
                  <a:gd name="T30" fmla="*/ 67 w 248"/>
                  <a:gd name="T31" fmla="*/ 148 h 230"/>
                  <a:gd name="T32" fmla="*/ 57 w 248"/>
                  <a:gd name="T33" fmla="*/ 127 h 230"/>
                  <a:gd name="T34" fmla="*/ 32 w 248"/>
                  <a:gd name="T35" fmla="*/ 117 h 230"/>
                  <a:gd name="T36" fmla="*/ 25 w 248"/>
                  <a:gd name="T37" fmla="*/ 124 h 230"/>
                  <a:gd name="T38" fmla="*/ 18 w 248"/>
                  <a:gd name="T39" fmla="*/ 127 h 230"/>
                  <a:gd name="T40" fmla="*/ 14 w 248"/>
                  <a:gd name="T41" fmla="*/ 131 h 230"/>
                  <a:gd name="T42" fmla="*/ 11 w 248"/>
                  <a:gd name="T43" fmla="*/ 113 h 230"/>
                  <a:gd name="T44" fmla="*/ 4 w 248"/>
                  <a:gd name="T45" fmla="*/ 99 h 230"/>
                  <a:gd name="T46" fmla="*/ 4 w 248"/>
                  <a:gd name="T47" fmla="*/ 85 h 230"/>
                  <a:gd name="T48" fmla="*/ 18 w 248"/>
                  <a:gd name="T49" fmla="*/ 74 h 230"/>
                  <a:gd name="T50" fmla="*/ 36 w 248"/>
                  <a:gd name="T51" fmla="*/ 67 h 230"/>
                  <a:gd name="T52" fmla="*/ 53 w 248"/>
                  <a:gd name="T53" fmla="*/ 56 h 230"/>
                  <a:gd name="T54" fmla="*/ 71 w 248"/>
                  <a:gd name="T55" fmla="*/ 46 h 230"/>
                  <a:gd name="T56" fmla="*/ 92 w 248"/>
                  <a:gd name="T57" fmla="*/ 42 h 230"/>
                  <a:gd name="T58" fmla="*/ 89 w 248"/>
                  <a:gd name="T59" fmla="*/ 56 h 230"/>
                  <a:gd name="T60" fmla="*/ 67 w 248"/>
                  <a:gd name="T61" fmla="*/ 74 h 230"/>
                  <a:gd name="T62" fmla="*/ 57 w 248"/>
                  <a:gd name="T63" fmla="*/ 81 h 230"/>
                  <a:gd name="T64" fmla="*/ 50 w 248"/>
                  <a:gd name="T65" fmla="*/ 95 h 230"/>
                  <a:gd name="T66" fmla="*/ 60 w 248"/>
                  <a:gd name="T67" fmla="*/ 92 h 230"/>
                  <a:gd name="T68" fmla="*/ 78 w 248"/>
                  <a:gd name="T69" fmla="*/ 85 h 230"/>
                  <a:gd name="T70" fmla="*/ 92 w 248"/>
                  <a:gd name="T71" fmla="*/ 74 h 230"/>
                  <a:gd name="T72" fmla="*/ 110 w 248"/>
                  <a:gd name="T73" fmla="*/ 67 h 230"/>
                  <a:gd name="T74" fmla="*/ 124 w 248"/>
                  <a:gd name="T75" fmla="*/ 56 h 230"/>
                  <a:gd name="T76" fmla="*/ 138 w 248"/>
                  <a:gd name="T77" fmla="*/ 46 h 230"/>
                  <a:gd name="T78" fmla="*/ 156 w 248"/>
                  <a:gd name="T79" fmla="*/ 39 h 230"/>
                  <a:gd name="T80" fmla="*/ 173 w 248"/>
                  <a:gd name="T81" fmla="*/ 32 h 230"/>
                  <a:gd name="T82" fmla="*/ 191 w 248"/>
                  <a:gd name="T83" fmla="*/ 25 h 230"/>
                  <a:gd name="T84" fmla="*/ 205 w 248"/>
                  <a:gd name="T85" fmla="*/ 18 h 230"/>
                  <a:gd name="T86" fmla="*/ 223 w 248"/>
                  <a:gd name="T87" fmla="*/ 14 h 230"/>
                  <a:gd name="T88" fmla="*/ 237 w 248"/>
                  <a:gd name="T89" fmla="*/ 4 h 2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48" h="230">
                    <a:moveTo>
                      <a:pt x="248" y="0"/>
                    </a:moveTo>
                    <a:lnTo>
                      <a:pt x="237" y="14"/>
                    </a:lnTo>
                    <a:lnTo>
                      <a:pt x="230" y="25"/>
                    </a:lnTo>
                    <a:lnTo>
                      <a:pt x="223" y="35"/>
                    </a:lnTo>
                    <a:lnTo>
                      <a:pt x="216" y="49"/>
                    </a:lnTo>
                    <a:lnTo>
                      <a:pt x="209" y="60"/>
                    </a:lnTo>
                    <a:lnTo>
                      <a:pt x="198" y="74"/>
                    </a:lnTo>
                    <a:lnTo>
                      <a:pt x="191" y="85"/>
                    </a:lnTo>
                    <a:lnTo>
                      <a:pt x="184" y="95"/>
                    </a:lnTo>
                    <a:lnTo>
                      <a:pt x="177" y="106"/>
                    </a:lnTo>
                    <a:lnTo>
                      <a:pt x="170" y="120"/>
                    </a:lnTo>
                    <a:lnTo>
                      <a:pt x="159" y="131"/>
                    </a:lnTo>
                    <a:lnTo>
                      <a:pt x="156" y="141"/>
                    </a:lnTo>
                    <a:lnTo>
                      <a:pt x="149" y="155"/>
                    </a:lnTo>
                    <a:lnTo>
                      <a:pt x="142" y="169"/>
                    </a:lnTo>
                    <a:lnTo>
                      <a:pt x="134" y="180"/>
                    </a:lnTo>
                    <a:lnTo>
                      <a:pt x="131" y="191"/>
                    </a:lnTo>
                    <a:lnTo>
                      <a:pt x="120" y="201"/>
                    </a:lnTo>
                    <a:lnTo>
                      <a:pt x="120" y="205"/>
                    </a:lnTo>
                    <a:lnTo>
                      <a:pt x="117" y="212"/>
                    </a:lnTo>
                    <a:lnTo>
                      <a:pt x="117" y="215"/>
                    </a:lnTo>
                    <a:lnTo>
                      <a:pt x="113" y="219"/>
                    </a:lnTo>
                    <a:lnTo>
                      <a:pt x="110" y="226"/>
                    </a:lnTo>
                    <a:lnTo>
                      <a:pt x="106" y="230"/>
                    </a:lnTo>
                    <a:lnTo>
                      <a:pt x="99" y="222"/>
                    </a:lnTo>
                    <a:lnTo>
                      <a:pt x="99" y="208"/>
                    </a:lnTo>
                    <a:lnTo>
                      <a:pt x="96" y="201"/>
                    </a:lnTo>
                    <a:lnTo>
                      <a:pt x="89" y="191"/>
                    </a:lnTo>
                    <a:lnTo>
                      <a:pt x="81" y="180"/>
                    </a:lnTo>
                    <a:lnTo>
                      <a:pt x="78" y="169"/>
                    </a:lnTo>
                    <a:lnTo>
                      <a:pt x="74" y="159"/>
                    </a:lnTo>
                    <a:lnTo>
                      <a:pt x="67" y="148"/>
                    </a:lnTo>
                    <a:lnTo>
                      <a:pt x="60" y="138"/>
                    </a:lnTo>
                    <a:lnTo>
                      <a:pt x="57" y="127"/>
                    </a:lnTo>
                    <a:lnTo>
                      <a:pt x="50" y="117"/>
                    </a:lnTo>
                    <a:lnTo>
                      <a:pt x="32" y="117"/>
                    </a:lnTo>
                    <a:lnTo>
                      <a:pt x="25" y="120"/>
                    </a:lnTo>
                    <a:lnTo>
                      <a:pt x="25" y="124"/>
                    </a:lnTo>
                    <a:lnTo>
                      <a:pt x="21" y="127"/>
                    </a:lnTo>
                    <a:lnTo>
                      <a:pt x="18" y="127"/>
                    </a:lnTo>
                    <a:lnTo>
                      <a:pt x="18" y="131"/>
                    </a:lnTo>
                    <a:lnTo>
                      <a:pt x="14" y="131"/>
                    </a:lnTo>
                    <a:lnTo>
                      <a:pt x="14" y="120"/>
                    </a:lnTo>
                    <a:lnTo>
                      <a:pt x="11" y="113"/>
                    </a:lnTo>
                    <a:lnTo>
                      <a:pt x="7" y="106"/>
                    </a:lnTo>
                    <a:lnTo>
                      <a:pt x="4" y="99"/>
                    </a:lnTo>
                    <a:lnTo>
                      <a:pt x="0" y="92"/>
                    </a:lnTo>
                    <a:lnTo>
                      <a:pt x="4" y="85"/>
                    </a:lnTo>
                    <a:lnTo>
                      <a:pt x="7" y="78"/>
                    </a:lnTo>
                    <a:lnTo>
                      <a:pt x="18" y="74"/>
                    </a:lnTo>
                    <a:lnTo>
                      <a:pt x="25" y="71"/>
                    </a:lnTo>
                    <a:lnTo>
                      <a:pt x="36" y="67"/>
                    </a:lnTo>
                    <a:lnTo>
                      <a:pt x="43" y="60"/>
                    </a:lnTo>
                    <a:lnTo>
                      <a:pt x="53" y="56"/>
                    </a:lnTo>
                    <a:lnTo>
                      <a:pt x="60" y="53"/>
                    </a:lnTo>
                    <a:lnTo>
                      <a:pt x="71" y="46"/>
                    </a:lnTo>
                    <a:lnTo>
                      <a:pt x="81" y="42"/>
                    </a:lnTo>
                    <a:lnTo>
                      <a:pt x="92" y="42"/>
                    </a:lnTo>
                    <a:lnTo>
                      <a:pt x="96" y="53"/>
                    </a:lnTo>
                    <a:lnTo>
                      <a:pt x="89" y="56"/>
                    </a:lnTo>
                    <a:lnTo>
                      <a:pt x="74" y="71"/>
                    </a:lnTo>
                    <a:lnTo>
                      <a:pt x="67" y="74"/>
                    </a:lnTo>
                    <a:lnTo>
                      <a:pt x="60" y="78"/>
                    </a:lnTo>
                    <a:lnTo>
                      <a:pt x="57" y="81"/>
                    </a:lnTo>
                    <a:lnTo>
                      <a:pt x="50" y="85"/>
                    </a:lnTo>
                    <a:lnTo>
                      <a:pt x="50" y="95"/>
                    </a:lnTo>
                    <a:lnTo>
                      <a:pt x="53" y="99"/>
                    </a:lnTo>
                    <a:lnTo>
                      <a:pt x="60" y="92"/>
                    </a:lnTo>
                    <a:lnTo>
                      <a:pt x="67" y="88"/>
                    </a:lnTo>
                    <a:lnTo>
                      <a:pt x="78" y="85"/>
                    </a:lnTo>
                    <a:lnTo>
                      <a:pt x="85" y="81"/>
                    </a:lnTo>
                    <a:lnTo>
                      <a:pt x="92" y="74"/>
                    </a:lnTo>
                    <a:lnTo>
                      <a:pt x="99" y="71"/>
                    </a:lnTo>
                    <a:lnTo>
                      <a:pt x="110" y="67"/>
                    </a:lnTo>
                    <a:lnTo>
                      <a:pt x="117" y="60"/>
                    </a:lnTo>
                    <a:lnTo>
                      <a:pt x="124" y="56"/>
                    </a:lnTo>
                    <a:lnTo>
                      <a:pt x="131" y="53"/>
                    </a:lnTo>
                    <a:lnTo>
                      <a:pt x="138" y="46"/>
                    </a:lnTo>
                    <a:lnTo>
                      <a:pt x="149" y="42"/>
                    </a:lnTo>
                    <a:lnTo>
                      <a:pt x="156" y="39"/>
                    </a:lnTo>
                    <a:lnTo>
                      <a:pt x="163" y="35"/>
                    </a:lnTo>
                    <a:lnTo>
                      <a:pt x="173" y="32"/>
                    </a:lnTo>
                    <a:lnTo>
                      <a:pt x="180" y="28"/>
                    </a:lnTo>
                    <a:lnTo>
                      <a:pt x="191" y="25"/>
                    </a:lnTo>
                    <a:lnTo>
                      <a:pt x="198" y="21"/>
                    </a:lnTo>
                    <a:lnTo>
                      <a:pt x="205" y="18"/>
                    </a:lnTo>
                    <a:lnTo>
                      <a:pt x="216" y="14"/>
                    </a:lnTo>
                    <a:lnTo>
                      <a:pt x="223" y="14"/>
                    </a:lnTo>
                    <a:lnTo>
                      <a:pt x="230" y="11"/>
                    </a:lnTo>
                    <a:lnTo>
                      <a:pt x="237" y="4"/>
                    </a:lnTo>
                    <a:lnTo>
                      <a:pt x="2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09" name="Freeform 225"/>
              <p:cNvSpPr>
                <a:spLocks/>
              </p:cNvSpPr>
              <p:nvPr/>
            </p:nvSpPr>
            <p:spPr bwMode="auto">
              <a:xfrm>
                <a:off x="4878" y="2659"/>
                <a:ext cx="124" cy="194"/>
              </a:xfrm>
              <a:custGeom>
                <a:avLst/>
                <a:gdLst>
                  <a:gd name="T0" fmla="*/ 4 w 124"/>
                  <a:gd name="T1" fmla="*/ 194 h 194"/>
                  <a:gd name="T2" fmla="*/ 7 w 124"/>
                  <a:gd name="T3" fmla="*/ 194 h 194"/>
                  <a:gd name="T4" fmla="*/ 11 w 124"/>
                  <a:gd name="T5" fmla="*/ 180 h 194"/>
                  <a:gd name="T6" fmla="*/ 18 w 124"/>
                  <a:gd name="T7" fmla="*/ 169 h 194"/>
                  <a:gd name="T8" fmla="*/ 25 w 124"/>
                  <a:gd name="T9" fmla="*/ 155 h 194"/>
                  <a:gd name="T10" fmla="*/ 29 w 124"/>
                  <a:gd name="T11" fmla="*/ 145 h 194"/>
                  <a:gd name="T12" fmla="*/ 36 w 124"/>
                  <a:gd name="T13" fmla="*/ 131 h 194"/>
                  <a:gd name="T14" fmla="*/ 43 w 124"/>
                  <a:gd name="T15" fmla="*/ 120 h 194"/>
                  <a:gd name="T16" fmla="*/ 53 w 124"/>
                  <a:gd name="T17" fmla="*/ 109 h 194"/>
                  <a:gd name="T18" fmla="*/ 60 w 124"/>
                  <a:gd name="T19" fmla="*/ 95 h 194"/>
                  <a:gd name="T20" fmla="*/ 68 w 124"/>
                  <a:gd name="T21" fmla="*/ 85 h 194"/>
                  <a:gd name="T22" fmla="*/ 75 w 124"/>
                  <a:gd name="T23" fmla="*/ 74 h 194"/>
                  <a:gd name="T24" fmla="*/ 85 w 124"/>
                  <a:gd name="T25" fmla="*/ 64 h 194"/>
                  <a:gd name="T26" fmla="*/ 92 w 124"/>
                  <a:gd name="T27" fmla="*/ 49 h 194"/>
                  <a:gd name="T28" fmla="*/ 99 w 124"/>
                  <a:gd name="T29" fmla="*/ 39 h 194"/>
                  <a:gd name="T30" fmla="*/ 106 w 124"/>
                  <a:gd name="T31" fmla="*/ 28 h 194"/>
                  <a:gd name="T32" fmla="*/ 113 w 124"/>
                  <a:gd name="T33" fmla="*/ 14 h 194"/>
                  <a:gd name="T34" fmla="*/ 124 w 124"/>
                  <a:gd name="T35" fmla="*/ 4 h 194"/>
                  <a:gd name="T36" fmla="*/ 117 w 124"/>
                  <a:gd name="T37" fmla="*/ 0 h 194"/>
                  <a:gd name="T38" fmla="*/ 110 w 124"/>
                  <a:gd name="T39" fmla="*/ 11 h 194"/>
                  <a:gd name="T40" fmla="*/ 103 w 124"/>
                  <a:gd name="T41" fmla="*/ 25 h 194"/>
                  <a:gd name="T42" fmla="*/ 92 w 124"/>
                  <a:gd name="T43" fmla="*/ 35 h 194"/>
                  <a:gd name="T44" fmla="*/ 85 w 124"/>
                  <a:gd name="T45" fmla="*/ 46 h 194"/>
                  <a:gd name="T46" fmla="*/ 78 w 124"/>
                  <a:gd name="T47" fmla="*/ 60 h 194"/>
                  <a:gd name="T48" fmla="*/ 68 w 124"/>
                  <a:gd name="T49" fmla="*/ 71 h 194"/>
                  <a:gd name="T50" fmla="*/ 60 w 124"/>
                  <a:gd name="T51" fmla="*/ 81 h 194"/>
                  <a:gd name="T52" fmla="*/ 53 w 124"/>
                  <a:gd name="T53" fmla="*/ 92 h 194"/>
                  <a:gd name="T54" fmla="*/ 46 w 124"/>
                  <a:gd name="T55" fmla="*/ 106 h 194"/>
                  <a:gd name="T56" fmla="*/ 39 w 124"/>
                  <a:gd name="T57" fmla="*/ 117 h 194"/>
                  <a:gd name="T58" fmla="*/ 32 w 124"/>
                  <a:gd name="T59" fmla="*/ 131 h 194"/>
                  <a:gd name="T60" fmla="*/ 25 w 124"/>
                  <a:gd name="T61" fmla="*/ 141 h 194"/>
                  <a:gd name="T62" fmla="*/ 18 w 124"/>
                  <a:gd name="T63" fmla="*/ 152 h 194"/>
                  <a:gd name="T64" fmla="*/ 11 w 124"/>
                  <a:gd name="T65" fmla="*/ 166 h 194"/>
                  <a:gd name="T66" fmla="*/ 4 w 124"/>
                  <a:gd name="T67" fmla="*/ 180 h 194"/>
                  <a:gd name="T68" fmla="*/ 0 w 124"/>
                  <a:gd name="T69" fmla="*/ 191 h 194"/>
                  <a:gd name="T70" fmla="*/ 4 w 124"/>
                  <a:gd name="T71" fmla="*/ 194 h 194"/>
                  <a:gd name="T72" fmla="*/ 7 w 124"/>
                  <a:gd name="T73" fmla="*/ 194 h 194"/>
                  <a:gd name="T74" fmla="*/ 4 w 124"/>
                  <a:gd name="T75" fmla="*/ 194 h 1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24" h="194">
                    <a:moveTo>
                      <a:pt x="4" y="194"/>
                    </a:moveTo>
                    <a:lnTo>
                      <a:pt x="7" y="194"/>
                    </a:lnTo>
                    <a:lnTo>
                      <a:pt x="11" y="180"/>
                    </a:lnTo>
                    <a:lnTo>
                      <a:pt x="18" y="169"/>
                    </a:lnTo>
                    <a:lnTo>
                      <a:pt x="25" y="155"/>
                    </a:lnTo>
                    <a:lnTo>
                      <a:pt x="29" y="145"/>
                    </a:lnTo>
                    <a:lnTo>
                      <a:pt x="36" y="131"/>
                    </a:lnTo>
                    <a:lnTo>
                      <a:pt x="43" y="120"/>
                    </a:lnTo>
                    <a:lnTo>
                      <a:pt x="53" y="109"/>
                    </a:lnTo>
                    <a:lnTo>
                      <a:pt x="60" y="95"/>
                    </a:lnTo>
                    <a:lnTo>
                      <a:pt x="68" y="85"/>
                    </a:lnTo>
                    <a:lnTo>
                      <a:pt x="75" y="74"/>
                    </a:lnTo>
                    <a:lnTo>
                      <a:pt x="85" y="64"/>
                    </a:lnTo>
                    <a:lnTo>
                      <a:pt x="92" y="49"/>
                    </a:lnTo>
                    <a:lnTo>
                      <a:pt x="99" y="39"/>
                    </a:lnTo>
                    <a:lnTo>
                      <a:pt x="106" y="28"/>
                    </a:lnTo>
                    <a:lnTo>
                      <a:pt x="113" y="14"/>
                    </a:lnTo>
                    <a:lnTo>
                      <a:pt x="124" y="4"/>
                    </a:lnTo>
                    <a:lnTo>
                      <a:pt x="117" y="0"/>
                    </a:lnTo>
                    <a:lnTo>
                      <a:pt x="110" y="11"/>
                    </a:lnTo>
                    <a:lnTo>
                      <a:pt x="103" y="25"/>
                    </a:lnTo>
                    <a:lnTo>
                      <a:pt x="92" y="35"/>
                    </a:lnTo>
                    <a:lnTo>
                      <a:pt x="85" y="46"/>
                    </a:lnTo>
                    <a:lnTo>
                      <a:pt x="78" y="60"/>
                    </a:lnTo>
                    <a:lnTo>
                      <a:pt x="68" y="71"/>
                    </a:lnTo>
                    <a:lnTo>
                      <a:pt x="60" y="81"/>
                    </a:lnTo>
                    <a:lnTo>
                      <a:pt x="53" y="92"/>
                    </a:lnTo>
                    <a:lnTo>
                      <a:pt x="46" y="106"/>
                    </a:lnTo>
                    <a:lnTo>
                      <a:pt x="39" y="117"/>
                    </a:lnTo>
                    <a:lnTo>
                      <a:pt x="32" y="131"/>
                    </a:lnTo>
                    <a:lnTo>
                      <a:pt x="25" y="141"/>
                    </a:lnTo>
                    <a:lnTo>
                      <a:pt x="18" y="152"/>
                    </a:lnTo>
                    <a:lnTo>
                      <a:pt x="11" y="166"/>
                    </a:lnTo>
                    <a:lnTo>
                      <a:pt x="4" y="180"/>
                    </a:lnTo>
                    <a:lnTo>
                      <a:pt x="0" y="191"/>
                    </a:lnTo>
                    <a:lnTo>
                      <a:pt x="4" y="194"/>
                    </a:lnTo>
                    <a:lnTo>
                      <a:pt x="7" y="194"/>
                    </a:lnTo>
                    <a:lnTo>
                      <a:pt x="4"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0" name="Freeform 226"/>
              <p:cNvSpPr>
                <a:spLocks/>
              </p:cNvSpPr>
              <p:nvPr/>
            </p:nvSpPr>
            <p:spPr bwMode="auto">
              <a:xfrm>
                <a:off x="4854" y="2850"/>
                <a:ext cx="28" cy="42"/>
              </a:xfrm>
              <a:custGeom>
                <a:avLst/>
                <a:gdLst>
                  <a:gd name="T0" fmla="*/ 3 w 28"/>
                  <a:gd name="T1" fmla="*/ 42 h 42"/>
                  <a:gd name="T2" fmla="*/ 14 w 28"/>
                  <a:gd name="T3" fmla="*/ 31 h 42"/>
                  <a:gd name="T4" fmla="*/ 14 w 28"/>
                  <a:gd name="T5" fmla="*/ 24 h 42"/>
                  <a:gd name="T6" fmla="*/ 21 w 28"/>
                  <a:gd name="T7" fmla="*/ 17 h 42"/>
                  <a:gd name="T8" fmla="*/ 21 w 28"/>
                  <a:gd name="T9" fmla="*/ 14 h 42"/>
                  <a:gd name="T10" fmla="*/ 24 w 28"/>
                  <a:gd name="T11" fmla="*/ 7 h 42"/>
                  <a:gd name="T12" fmla="*/ 28 w 28"/>
                  <a:gd name="T13" fmla="*/ 3 h 42"/>
                  <a:gd name="T14" fmla="*/ 24 w 28"/>
                  <a:gd name="T15" fmla="*/ 0 h 42"/>
                  <a:gd name="T16" fmla="*/ 21 w 28"/>
                  <a:gd name="T17" fmla="*/ 3 h 42"/>
                  <a:gd name="T18" fmla="*/ 17 w 28"/>
                  <a:gd name="T19" fmla="*/ 10 h 42"/>
                  <a:gd name="T20" fmla="*/ 10 w 28"/>
                  <a:gd name="T21" fmla="*/ 17 h 42"/>
                  <a:gd name="T22" fmla="*/ 10 w 28"/>
                  <a:gd name="T23" fmla="*/ 24 h 42"/>
                  <a:gd name="T24" fmla="*/ 0 w 28"/>
                  <a:gd name="T25" fmla="*/ 35 h 42"/>
                  <a:gd name="T26" fmla="*/ 7 w 28"/>
                  <a:gd name="T27" fmla="*/ 35 h 42"/>
                  <a:gd name="T28" fmla="*/ 3 w 28"/>
                  <a:gd name="T29" fmla="*/ 42 h 42"/>
                  <a:gd name="T30" fmla="*/ 7 w 28"/>
                  <a:gd name="T31" fmla="*/ 39 h 42"/>
                  <a:gd name="T32" fmla="*/ 3 w 28"/>
                  <a:gd name="T33" fmla="*/ 42 h 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8" h="42">
                    <a:moveTo>
                      <a:pt x="3" y="42"/>
                    </a:moveTo>
                    <a:lnTo>
                      <a:pt x="14" y="31"/>
                    </a:lnTo>
                    <a:lnTo>
                      <a:pt x="14" y="24"/>
                    </a:lnTo>
                    <a:lnTo>
                      <a:pt x="21" y="17"/>
                    </a:lnTo>
                    <a:lnTo>
                      <a:pt x="21" y="14"/>
                    </a:lnTo>
                    <a:lnTo>
                      <a:pt x="24" y="7"/>
                    </a:lnTo>
                    <a:lnTo>
                      <a:pt x="28" y="3"/>
                    </a:lnTo>
                    <a:lnTo>
                      <a:pt x="24" y="0"/>
                    </a:lnTo>
                    <a:lnTo>
                      <a:pt x="21" y="3"/>
                    </a:lnTo>
                    <a:lnTo>
                      <a:pt x="17" y="10"/>
                    </a:lnTo>
                    <a:lnTo>
                      <a:pt x="10" y="17"/>
                    </a:lnTo>
                    <a:lnTo>
                      <a:pt x="10" y="24"/>
                    </a:lnTo>
                    <a:lnTo>
                      <a:pt x="0" y="35"/>
                    </a:lnTo>
                    <a:lnTo>
                      <a:pt x="7" y="35"/>
                    </a:lnTo>
                    <a:lnTo>
                      <a:pt x="3" y="42"/>
                    </a:lnTo>
                    <a:lnTo>
                      <a:pt x="7" y="39"/>
                    </a:lnTo>
                    <a:lnTo>
                      <a:pt x="3"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1" name="Freeform 227"/>
              <p:cNvSpPr>
                <a:spLocks/>
              </p:cNvSpPr>
              <p:nvPr/>
            </p:nvSpPr>
            <p:spPr bwMode="auto">
              <a:xfrm>
                <a:off x="4843" y="2860"/>
                <a:ext cx="18" cy="32"/>
              </a:xfrm>
              <a:custGeom>
                <a:avLst/>
                <a:gdLst>
                  <a:gd name="T0" fmla="*/ 0 w 18"/>
                  <a:gd name="T1" fmla="*/ 4 h 32"/>
                  <a:gd name="T2" fmla="*/ 4 w 18"/>
                  <a:gd name="T3" fmla="*/ 7 h 32"/>
                  <a:gd name="T4" fmla="*/ 4 w 18"/>
                  <a:gd name="T5" fmla="*/ 14 h 32"/>
                  <a:gd name="T6" fmla="*/ 7 w 18"/>
                  <a:gd name="T7" fmla="*/ 25 h 32"/>
                  <a:gd name="T8" fmla="*/ 14 w 18"/>
                  <a:gd name="T9" fmla="*/ 32 h 32"/>
                  <a:gd name="T10" fmla="*/ 18 w 18"/>
                  <a:gd name="T11" fmla="*/ 25 h 32"/>
                  <a:gd name="T12" fmla="*/ 11 w 18"/>
                  <a:gd name="T13" fmla="*/ 21 h 32"/>
                  <a:gd name="T14" fmla="*/ 11 w 18"/>
                  <a:gd name="T15" fmla="*/ 14 h 32"/>
                  <a:gd name="T16" fmla="*/ 7 w 18"/>
                  <a:gd name="T17" fmla="*/ 7 h 32"/>
                  <a:gd name="T18" fmla="*/ 4 w 18"/>
                  <a:gd name="T19" fmla="*/ 0 h 32"/>
                  <a:gd name="T20" fmla="*/ 7 w 18"/>
                  <a:gd name="T21" fmla="*/ 0 h 32"/>
                  <a:gd name="T22" fmla="*/ 0 w 18"/>
                  <a:gd name="T23" fmla="*/ 4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8" h="32">
                    <a:moveTo>
                      <a:pt x="0" y="4"/>
                    </a:moveTo>
                    <a:lnTo>
                      <a:pt x="4" y="7"/>
                    </a:lnTo>
                    <a:lnTo>
                      <a:pt x="4" y="14"/>
                    </a:lnTo>
                    <a:lnTo>
                      <a:pt x="7" y="25"/>
                    </a:lnTo>
                    <a:lnTo>
                      <a:pt x="14" y="32"/>
                    </a:lnTo>
                    <a:lnTo>
                      <a:pt x="18" y="25"/>
                    </a:lnTo>
                    <a:lnTo>
                      <a:pt x="11" y="21"/>
                    </a:lnTo>
                    <a:lnTo>
                      <a:pt x="11" y="14"/>
                    </a:lnTo>
                    <a:lnTo>
                      <a:pt x="7" y="7"/>
                    </a:lnTo>
                    <a:lnTo>
                      <a:pt x="4" y="0"/>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2" name="Freeform 228"/>
              <p:cNvSpPr>
                <a:spLocks/>
              </p:cNvSpPr>
              <p:nvPr/>
            </p:nvSpPr>
            <p:spPr bwMode="auto">
              <a:xfrm>
                <a:off x="4797" y="2772"/>
                <a:ext cx="53" cy="92"/>
              </a:xfrm>
              <a:custGeom>
                <a:avLst/>
                <a:gdLst>
                  <a:gd name="T0" fmla="*/ 4 w 53"/>
                  <a:gd name="T1" fmla="*/ 7 h 92"/>
                  <a:gd name="T2" fmla="*/ 0 w 53"/>
                  <a:gd name="T3" fmla="*/ 4 h 92"/>
                  <a:gd name="T4" fmla="*/ 7 w 53"/>
                  <a:gd name="T5" fmla="*/ 14 h 92"/>
                  <a:gd name="T6" fmla="*/ 14 w 53"/>
                  <a:gd name="T7" fmla="*/ 25 h 92"/>
                  <a:gd name="T8" fmla="*/ 18 w 53"/>
                  <a:gd name="T9" fmla="*/ 35 h 92"/>
                  <a:gd name="T10" fmla="*/ 25 w 53"/>
                  <a:gd name="T11" fmla="*/ 46 h 92"/>
                  <a:gd name="T12" fmla="*/ 28 w 53"/>
                  <a:gd name="T13" fmla="*/ 56 h 92"/>
                  <a:gd name="T14" fmla="*/ 32 w 53"/>
                  <a:gd name="T15" fmla="*/ 67 h 92"/>
                  <a:gd name="T16" fmla="*/ 39 w 53"/>
                  <a:gd name="T17" fmla="*/ 78 h 92"/>
                  <a:gd name="T18" fmla="*/ 46 w 53"/>
                  <a:gd name="T19" fmla="*/ 92 h 92"/>
                  <a:gd name="T20" fmla="*/ 53 w 53"/>
                  <a:gd name="T21" fmla="*/ 88 h 92"/>
                  <a:gd name="T22" fmla="*/ 46 w 53"/>
                  <a:gd name="T23" fmla="*/ 78 h 92"/>
                  <a:gd name="T24" fmla="*/ 39 w 53"/>
                  <a:gd name="T25" fmla="*/ 67 h 92"/>
                  <a:gd name="T26" fmla="*/ 35 w 53"/>
                  <a:gd name="T27" fmla="*/ 56 h 92"/>
                  <a:gd name="T28" fmla="*/ 32 w 53"/>
                  <a:gd name="T29" fmla="*/ 42 h 92"/>
                  <a:gd name="T30" fmla="*/ 25 w 53"/>
                  <a:gd name="T31" fmla="*/ 32 h 92"/>
                  <a:gd name="T32" fmla="*/ 18 w 53"/>
                  <a:gd name="T33" fmla="*/ 21 h 92"/>
                  <a:gd name="T34" fmla="*/ 14 w 53"/>
                  <a:gd name="T35" fmla="*/ 11 h 92"/>
                  <a:gd name="T36" fmla="*/ 7 w 53"/>
                  <a:gd name="T37" fmla="*/ 0 h 92"/>
                  <a:gd name="T38" fmla="*/ 4 w 53"/>
                  <a:gd name="T39" fmla="*/ 0 h 92"/>
                  <a:gd name="T40" fmla="*/ 7 w 53"/>
                  <a:gd name="T41" fmla="*/ 0 h 92"/>
                  <a:gd name="T42" fmla="*/ 4 w 53"/>
                  <a:gd name="T43" fmla="*/ 0 h 92"/>
                  <a:gd name="T44" fmla="*/ 4 w 53"/>
                  <a:gd name="T45" fmla="*/ 7 h 9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3" h="92">
                    <a:moveTo>
                      <a:pt x="4" y="7"/>
                    </a:moveTo>
                    <a:lnTo>
                      <a:pt x="0" y="4"/>
                    </a:lnTo>
                    <a:lnTo>
                      <a:pt x="7" y="14"/>
                    </a:lnTo>
                    <a:lnTo>
                      <a:pt x="14" y="25"/>
                    </a:lnTo>
                    <a:lnTo>
                      <a:pt x="18" y="35"/>
                    </a:lnTo>
                    <a:lnTo>
                      <a:pt x="25" y="46"/>
                    </a:lnTo>
                    <a:lnTo>
                      <a:pt x="28" y="56"/>
                    </a:lnTo>
                    <a:lnTo>
                      <a:pt x="32" y="67"/>
                    </a:lnTo>
                    <a:lnTo>
                      <a:pt x="39" y="78"/>
                    </a:lnTo>
                    <a:lnTo>
                      <a:pt x="46" y="92"/>
                    </a:lnTo>
                    <a:lnTo>
                      <a:pt x="53" y="88"/>
                    </a:lnTo>
                    <a:lnTo>
                      <a:pt x="46" y="78"/>
                    </a:lnTo>
                    <a:lnTo>
                      <a:pt x="39" y="67"/>
                    </a:lnTo>
                    <a:lnTo>
                      <a:pt x="35" y="56"/>
                    </a:lnTo>
                    <a:lnTo>
                      <a:pt x="32" y="42"/>
                    </a:lnTo>
                    <a:lnTo>
                      <a:pt x="25" y="32"/>
                    </a:lnTo>
                    <a:lnTo>
                      <a:pt x="18" y="21"/>
                    </a:lnTo>
                    <a:lnTo>
                      <a:pt x="14" y="11"/>
                    </a:lnTo>
                    <a:lnTo>
                      <a:pt x="7" y="0"/>
                    </a:lnTo>
                    <a:lnTo>
                      <a:pt x="4" y="0"/>
                    </a:lnTo>
                    <a:lnTo>
                      <a:pt x="7" y="0"/>
                    </a:lnTo>
                    <a:lnTo>
                      <a:pt x="4" y="0"/>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3" name="Freeform 229"/>
              <p:cNvSpPr>
                <a:spLocks/>
              </p:cNvSpPr>
              <p:nvPr/>
            </p:nvSpPr>
            <p:spPr bwMode="auto">
              <a:xfrm>
                <a:off x="4769" y="2772"/>
                <a:ext cx="32" cy="18"/>
              </a:xfrm>
              <a:custGeom>
                <a:avLst/>
                <a:gdLst>
                  <a:gd name="T0" fmla="*/ 3 w 32"/>
                  <a:gd name="T1" fmla="*/ 18 h 18"/>
                  <a:gd name="T2" fmla="*/ 3 w 32"/>
                  <a:gd name="T3" fmla="*/ 14 h 18"/>
                  <a:gd name="T4" fmla="*/ 7 w 32"/>
                  <a:gd name="T5" fmla="*/ 14 h 18"/>
                  <a:gd name="T6" fmla="*/ 14 w 32"/>
                  <a:gd name="T7" fmla="*/ 7 h 18"/>
                  <a:gd name="T8" fmla="*/ 32 w 32"/>
                  <a:gd name="T9" fmla="*/ 7 h 18"/>
                  <a:gd name="T10" fmla="*/ 32 w 32"/>
                  <a:gd name="T11" fmla="*/ 0 h 18"/>
                  <a:gd name="T12" fmla="*/ 10 w 32"/>
                  <a:gd name="T13" fmla="*/ 0 h 18"/>
                  <a:gd name="T14" fmla="*/ 0 w 32"/>
                  <a:gd name="T15" fmla="*/ 11 h 18"/>
                  <a:gd name="T16" fmla="*/ 3 w 32"/>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18">
                    <a:moveTo>
                      <a:pt x="3" y="18"/>
                    </a:moveTo>
                    <a:lnTo>
                      <a:pt x="3" y="14"/>
                    </a:lnTo>
                    <a:lnTo>
                      <a:pt x="7" y="14"/>
                    </a:lnTo>
                    <a:lnTo>
                      <a:pt x="14" y="7"/>
                    </a:lnTo>
                    <a:lnTo>
                      <a:pt x="32" y="7"/>
                    </a:lnTo>
                    <a:lnTo>
                      <a:pt x="32" y="0"/>
                    </a:lnTo>
                    <a:lnTo>
                      <a:pt x="10" y="0"/>
                    </a:lnTo>
                    <a:lnTo>
                      <a:pt x="0" y="11"/>
                    </a:lnTo>
                    <a:lnTo>
                      <a:pt x="3"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4" name="Freeform 230"/>
              <p:cNvSpPr>
                <a:spLocks/>
              </p:cNvSpPr>
              <p:nvPr/>
            </p:nvSpPr>
            <p:spPr bwMode="auto">
              <a:xfrm>
                <a:off x="4762" y="2783"/>
                <a:ext cx="10" cy="10"/>
              </a:xfrm>
              <a:custGeom>
                <a:avLst/>
                <a:gdLst>
                  <a:gd name="T0" fmla="*/ 0 w 10"/>
                  <a:gd name="T1" fmla="*/ 7 h 10"/>
                  <a:gd name="T2" fmla="*/ 3 w 10"/>
                  <a:gd name="T3" fmla="*/ 10 h 10"/>
                  <a:gd name="T4" fmla="*/ 7 w 10"/>
                  <a:gd name="T5" fmla="*/ 7 h 10"/>
                  <a:gd name="T6" fmla="*/ 10 w 10"/>
                  <a:gd name="T7" fmla="*/ 7 h 10"/>
                  <a:gd name="T8" fmla="*/ 7 w 10"/>
                  <a:gd name="T9" fmla="*/ 0 h 10"/>
                  <a:gd name="T10" fmla="*/ 3 w 10"/>
                  <a:gd name="T11" fmla="*/ 3 h 10"/>
                  <a:gd name="T12" fmla="*/ 7 w 10"/>
                  <a:gd name="T13" fmla="*/ 7 h 10"/>
                  <a:gd name="T14" fmla="*/ 0 w 10"/>
                  <a:gd name="T15" fmla="*/ 7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10">
                    <a:moveTo>
                      <a:pt x="0" y="7"/>
                    </a:moveTo>
                    <a:lnTo>
                      <a:pt x="3" y="10"/>
                    </a:lnTo>
                    <a:lnTo>
                      <a:pt x="7" y="7"/>
                    </a:lnTo>
                    <a:lnTo>
                      <a:pt x="10" y="7"/>
                    </a:lnTo>
                    <a:lnTo>
                      <a:pt x="7" y="0"/>
                    </a:lnTo>
                    <a:lnTo>
                      <a:pt x="3" y="3"/>
                    </a:lnTo>
                    <a:lnTo>
                      <a:pt x="7"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5" name="Freeform 231"/>
              <p:cNvSpPr>
                <a:spLocks/>
              </p:cNvSpPr>
              <p:nvPr/>
            </p:nvSpPr>
            <p:spPr bwMode="auto">
              <a:xfrm>
                <a:off x="4751" y="2730"/>
                <a:ext cx="18" cy="60"/>
              </a:xfrm>
              <a:custGeom>
                <a:avLst/>
                <a:gdLst>
                  <a:gd name="T0" fmla="*/ 14 w 18"/>
                  <a:gd name="T1" fmla="*/ 0 h 60"/>
                  <a:gd name="T2" fmla="*/ 4 w 18"/>
                  <a:gd name="T3" fmla="*/ 7 h 60"/>
                  <a:gd name="T4" fmla="*/ 0 w 18"/>
                  <a:gd name="T5" fmla="*/ 14 h 60"/>
                  <a:gd name="T6" fmla="*/ 0 w 18"/>
                  <a:gd name="T7" fmla="*/ 28 h 60"/>
                  <a:gd name="T8" fmla="*/ 4 w 18"/>
                  <a:gd name="T9" fmla="*/ 38 h 60"/>
                  <a:gd name="T10" fmla="*/ 7 w 18"/>
                  <a:gd name="T11" fmla="*/ 42 h 60"/>
                  <a:gd name="T12" fmla="*/ 11 w 18"/>
                  <a:gd name="T13" fmla="*/ 53 h 60"/>
                  <a:gd name="T14" fmla="*/ 11 w 18"/>
                  <a:gd name="T15" fmla="*/ 60 h 60"/>
                  <a:gd name="T16" fmla="*/ 18 w 18"/>
                  <a:gd name="T17" fmla="*/ 60 h 60"/>
                  <a:gd name="T18" fmla="*/ 18 w 18"/>
                  <a:gd name="T19" fmla="*/ 49 h 60"/>
                  <a:gd name="T20" fmla="*/ 14 w 18"/>
                  <a:gd name="T21" fmla="*/ 42 h 60"/>
                  <a:gd name="T22" fmla="*/ 11 w 18"/>
                  <a:gd name="T23" fmla="*/ 35 h 60"/>
                  <a:gd name="T24" fmla="*/ 7 w 18"/>
                  <a:gd name="T25" fmla="*/ 28 h 60"/>
                  <a:gd name="T26" fmla="*/ 7 w 18"/>
                  <a:gd name="T27" fmla="*/ 14 h 60"/>
                  <a:gd name="T28" fmla="*/ 11 w 18"/>
                  <a:gd name="T29" fmla="*/ 10 h 60"/>
                  <a:gd name="T30" fmla="*/ 18 w 18"/>
                  <a:gd name="T31" fmla="*/ 7 h 60"/>
                  <a:gd name="T32" fmla="*/ 14 w 18"/>
                  <a:gd name="T33" fmla="*/ 0 h 6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8" h="60">
                    <a:moveTo>
                      <a:pt x="14" y="0"/>
                    </a:moveTo>
                    <a:lnTo>
                      <a:pt x="4" y="7"/>
                    </a:lnTo>
                    <a:lnTo>
                      <a:pt x="0" y="14"/>
                    </a:lnTo>
                    <a:lnTo>
                      <a:pt x="0" y="28"/>
                    </a:lnTo>
                    <a:lnTo>
                      <a:pt x="4" y="38"/>
                    </a:lnTo>
                    <a:lnTo>
                      <a:pt x="7" y="42"/>
                    </a:lnTo>
                    <a:lnTo>
                      <a:pt x="11" y="53"/>
                    </a:lnTo>
                    <a:lnTo>
                      <a:pt x="11" y="60"/>
                    </a:lnTo>
                    <a:lnTo>
                      <a:pt x="18" y="60"/>
                    </a:lnTo>
                    <a:lnTo>
                      <a:pt x="18" y="49"/>
                    </a:lnTo>
                    <a:lnTo>
                      <a:pt x="14" y="42"/>
                    </a:lnTo>
                    <a:lnTo>
                      <a:pt x="11" y="35"/>
                    </a:lnTo>
                    <a:lnTo>
                      <a:pt x="7" y="28"/>
                    </a:lnTo>
                    <a:lnTo>
                      <a:pt x="7" y="14"/>
                    </a:lnTo>
                    <a:lnTo>
                      <a:pt x="11" y="10"/>
                    </a:lnTo>
                    <a:lnTo>
                      <a:pt x="18"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6" name="Freeform 232"/>
              <p:cNvSpPr>
                <a:spLocks/>
              </p:cNvSpPr>
              <p:nvPr/>
            </p:nvSpPr>
            <p:spPr bwMode="auto">
              <a:xfrm>
                <a:off x="4765" y="2694"/>
                <a:ext cx="82" cy="43"/>
              </a:xfrm>
              <a:custGeom>
                <a:avLst/>
                <a:gdLst>
                  <a:gd name="T0" fmla="*/ 82 w 82"/>
                  <a:gd name="T1" fmla="*/ 4 h 43"/>
                  <a:gd name="T2" fmla="*/ 64 w 82"/>
                  <a:gd name="T3" fmla="*/ 4 h 43"/>
                  <a:gd name="T4" fmla="*/ 57 w 82"/>
                  <a:gd name="T5" fmla="*/ 7 h 43"/>
                  <a:gd name="T6" fmla="*/ 46 w 82"/>
                  <a:gd name="T7" fmla="*/ 14 h 43"/>
                  <a:gd name="T8" fmla="*/ 36 w 82"/>
                  <a:gd name="T9" fmla="*/ 18 h 43"/>
                  <a:gd name="T10" fmla="*/ 29 w 82"/>
                  <a:gd name="T11" fmla="*/ 21 h 43"/>
                  <a:gd name="T12" fmla="*/ 22 w 82"/>
                  <a:gd name="T13" fmla="*/ 29 h 43"/>
                  <a:gd name="T14" fmla="*/ 11 w 82"/>
                  <a:gd name="T15" fmla="*/ 32 h 43"/>
                  <a:gd name="T16" fmla="*/ 0 w 82"/>
                  <a:gd name="T17" fmla="*/ 36 h 43"/>
                  <a:gd name="T18" fmla="*/ 4 w 82"/>
                  <a:gd name="T19" fmla="*/ 43 h 43"/>
                  <a:gd name="T20" fmla="*/ 14 w 82"/>
                  <a:gd name="T21" fmla="*/ 39 h 43"/>
                  <a:gd name="T22" fmla="*/ 25 w 82"/>
                  <a:gd name="T23" fmla="*/ 36 h 43"/>
                  <a:gd name="T24" fmla="*/ 32 w 82"/>
                  <a:gd name="T25" fmla="*/ 29 h 43"/>
                  <a:gd name="T26" fmla="*/ 39 w 82"/>
                  <a:gd name="T27" fmla="*/ 25 h 43"/>
                  <a:gd name="T28" fmla="*/ 50 w 82"/>
                  <a:gd name="T29" fmla="*/ 21 h 43"/>
                  <a:gd name="T30" fmla="*/ 57 w 82"/>
                  <a:gd name="T31" fmla="*/ 14 h 43"/>
                  <a:gd name="T32" fmla="*/ 67 w 82"/>
                  <a:gd name="T33" fmla="*/ 11 h 43"/>
                  <a:gd name="T34" fmla="*/ 78 w 82"/>
                  <a:gd name="T35" fmla="*/ 11 h 43"/>
                  <a:gd name="T36" fmla="*/ 75 w 82"/>
                  <a:gd name="T37" fmla="*/ 7 h 43"/>
                  <a:gd name="T38" fmla="*/ 82 w 82"/>
                  <a:gd name="T39" fmla="*/ 4 h 43"/>
                  <a:gd name="T40" fmla="*/ 78 w 82"/>
                  <a:gd name="T41" fmla="*/ 0 h 43"/>
                  <a:gd name="T42" fmla="*/ 75 w 82"/>
                  <a:gd name="T43" fmla="*/ 4 h 43"/>
                  <a:gd name="T44" fmla="*/ 82 w 82"/>
                  <a:gd name="T45" fmla="*/ 4 h 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2" h="43">
                    <a:moveTo>
                      <a:pt x="82" y="4"/>
                    </a:moveTo>
                    <a:lnTo>
                      <a:pt x="64" y="4"/>
                    </a:lnTo>
                    <a:lnTo>
                      <a:pt x="57" y="7"/>
                    </a:lnTo>
                    <a:lnTo>
                      <a:pt x="46" y="14"/>
                    </a:lnTo>
                    <a:lnTo>
                      <a:pt x="36" y="18"/>
                    </a:lnTo>
                    <a:lnTo>
                      <a:pt x="29" y="21"/>
                    </a:lnTo>
                    <a:lnTo>
                      <a:pt x="22" y="29"/>
                    </a:lnTo>
                    <a:lnTo>
                      <a:pt x="11" y="32"/>
                    </a:lnTo>
                    <a:lnTo>
                      <a:pt x="0" y="36"/>
                    </a:lnTo>
                    <a:lnTo>
                      <a:pt x="4" y="43"/>
                    </a:lnTo>
                    <a:lnTo>
                      <a:pt x="14" y="39"/>
                    </a:lnTo>
                    <a:lnTo>
                      <a:pt x="25" y="36"/>
                    </a:lnTo>
                    <a:lnTo>
                      <a:pt x="32" y="29"/>
                    </a:lnTo>
                    <a:lnTo>
                      <a:pt x="39" y="25"/>
                    </a:lnTo>
                    <a:lnTo>
                      <a:pt x="50" y="21"/>
                    </a:lnTo>
                    <a:lnTo>
                      <a:pt x="57" y="14"/>
                    </a:lnTo>
                    <a:lnTo>
                      <a:pt x="67" y="11"/>
                    </a:lnTo>
                    <a:lnTo>
                      <a:pt x="78" y="11"/>
                    </a:lnTo>
                    <a:lnTo>
                      <a:pt x="75" y="7"/>
                    </a:lnTo>
                    <a:lnTo>
                      <a:pt x="82" y="4"/>
                    </a:lnTo>
                    <a:lnTo>
                      <a:pt x="78" y="0"/>
                    </a:lnTo>
                    <a:lnTo>
                      <a:pt x="75" y="4"/>
                    </a:lnTo>
                    <a:lnTo>
                      <a:pt x="8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7" name="Freeform 233"/>
              <p:cNvSpPr>
                <a:spLocks/>
              </p:cNvSpPr>
              <p:nvPr/>
            </p:nvSpPr>
            <p:spPr bwMode="auto">
              <a:xfrm>
                <a:off x="4840" y="2698"/>
                <a:ext cx="14" cy="17"/>
              </a:xfrm>
              <a:custGeom>
                <a:avLst/>
                <a:gdLst>
                  <a:gd name="T0" fmla="*/ 10 w 14"/>
                  <a:gd name="T1" fmla="*/ 17 h 17"/>
                  <a:gd name="T2" fmla="*/ 10 w 14"/>
                  <a:gd name="T3" fmla="*/ 14 h 17"/>
                  <a:gd name="T4" fmla="*/ 7 w 14"/>
                  <a:gd name="T5" fmla="*/ 0 h 17"/>
                  <a:gd name="T6" fmla="*/ 0 w 14"/>
                  <a:gd name="T7" fmla="*/ 3 h 17"/>
                  <a:gd name="T8" fmla="*/ 3 w 14"/>
                  <a:gd name="T9" fmla="*/ 14 h 17"/>
                  <a:gd name="T10" fmla="*/ 7 w 14"/>
                  <a:gd name="T11" fmla="*/ 10 h 17"/>
                  <a:gd name="T12" fmla="*/ 10 w 14"/>
                  <a:gd name="T13" fmla="*/ 17 h 17"/>
                  <a:gd name="T14" fmla="*/ 14 w 14"/>
                  <a:gd name="T15" fmla="*/ 17 h 17"/>
                  <a:gd name="T16" fmla="*/ 10 w 14"/>
                  <a:gd name="T17" fmla="*/ 14 h 17"/>
                  <a:gd name="T18" fmla="*/ 10 w 14"/>
                  <a:gd name="T19" fmla="*/ 1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7">
                    <a:moveTo>
                      <a:pt x="10" y="17"/>
                    </a:moveTo>
                    <a:lnTo>
                      <a:pt x="10" y="14"/>
                    </a:lnTo>
                    <a:lnTo>
                      <a:pt x="7" y="0"/>
                    </a:lnTo>
                    <a:lnTo>
                      <a:pt x="0" y="3"/>
                    </a:lnTo>
                    <a:lnTo>
                      <a:pt x="3" y="14"/>
                    </a:lnTo>
                    <a:lnTo>
                      <a:pt x="7" y="10"/>
                    </a:lnTo>
                    <a:lnTo>
                      <a:pt x="10" y="17"/>
                    </a:lnTo>
                    <a:lnTo>
                      <a:pt x="14" y="17"/>
                    </a:lnTo>
                    <a:lnTo>
                      <a:pt x="10" y="14"/>
                    </a:lnTo>
                    <a:lnTo>
                      <a:pt x="1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8" name="Freeform 234"/>
              <p:cNvSpPr>
                <a:spLocks/>
              </p:cNvSpPr>
              <p:nvPr/>
            </p:nvSpPr>
            <p:spPr bwMode="auto">
              <a:xfrm>
                <a:off x="4797" y="2708"/>
                <a:ext cx="53" cy="39"/>
              </a:xfrm>
              <a:custGeom>
                <a:avLst/>
                <a:gdLst>
                  <a:gd name="T0" fmla="*/ 7 w 53"/>
                  <a:gd name="T1" fmla="*/ 36 h 39"/>
                  <a:gd name="T2" fmla="*/ 4 w 53"/>
                  <a:gd name="T3" fmla="*/ 39 h 39"/>
                  <a:gd name="T4" fmla="*/ 11 w 53"/>
                  <a:gd name="T5" fmla="*/ 36 h 39"/>
                  <a:gd name="T6" fmla="*/ 18 w 53"/>
                  <a:gd name="T7" fmla="*/ 32 h 39"/>
                  <a:gd name="T8" fmla="*/ 25 w 53"/>
                  <a:gd name="T9" fmla="*/ 29 h 39"/>
                  <a:gd name="T10" fmla="*/ 39 w 53"/>
                  <a:gd name="T11" fmla="*/ 15 h 39"/>
                  <a:gd name="T12" fmla="*/ 46 w 53"/>
                  <a:gd name="T13" fmla="*/ 11 h 39"/>
                  <a:gd name="T14" fmla="*/ 53 w 53"/>
                  <a:gd name="T15" fmla="*/ 7 h 39"/>
                  <a:gd name="T16" fmla="*/ 50 w 53"/>
                  <a:gd name="T17" fmla="*/ 0 h 39"/>
                  <a:gd name="T18" fmla="*/ 43 w 53"/>
                  <a:gd name="T19" fmla="*/ 4 h 39"/>
                  <a:gd name="T20" fmla="*/ 35 w 53"/>
                  <a:gd name="T21" fmla="*/ 7 h 39"/>
                  <a:gd name="T22" fmla="*/ 32 w 53"/>
                  <a:gd name="T23" fmla="*/ 15 h 39"/>
                  <a:gd name="T24" fmla="*/ 25 w 53"/>
                  <a:gd name="T25" fmla="*/ 18 h 39"/>
                  <a:gd name="T26" fmla="*/ 18 w 53"/>
                  <a:gd name="T27" fmla="*/ 22 h 39"/>
                  <a:gd name="T28" fmla="*/ 14 w 53"/>
                  <a:gd name="T29" fmla="*/ 25 h 39"/>
                  <a:gd name="T30" fmla="*/ 7 w 53"/>
                  <a:gd name="T31" fmla="*/ 29 h 39"/>
                  <a:gd name="T32" fmla="*/ 0 w 53"/>
                  <a:gd name="T33" fmla="*/ 32 h 39"/>
                  <a:gd name="T34" fmla="*/ 0 w 53"/>
                  <a:gd name="T35" fmla="*/ 36 h 39"/>
                  <a:gd name="T36" fmla="*/ 0 w 53"/>
                  <a:gd name="T37" fmla="*/ 32 h 39"/>
                  <a:gd name="T38" fmla="*/ 0 w 53"/>
                  <a:gd name="T39" fmla="*/ 36 h 39"/>
                  <a:gd name="T40" fmla="*/ 7 w 53"/>
                  <a:gd name="T41" fmla="*/ 36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 h="39">
                    <a:moveTo>
                      <a:pt x="7" y="36"/>
                    </a:moveTo>
                    <a:lnTo>
                      <a:pt x="4" y="39"/>
                    </a:lnTo>
                    <a:lnTo>
                      <a:pt x="11" y="36"/>
                    </a:lnTo>
                    <a:lnTo>
                      <a:pt x="18" y="32"/>
                    </a:lnTo>
                    <a:lnTo>
                      <a:pt x="25" y="29"/>
                    </a:lnTo>
                    <a:lnTo>
                      <a:pt x="39" y="15"/>
                    </a:lnTo>
                    <a:lnTo>
                      <a:pt x="46" y="11"/>
                    </a:lnTo>
                    <a:lnTo>
                      <a:pt x="53" y="7"/>
                    </a:lnTo>
                    <a:lnTo>
                      <a:pt x="50" y="0"/>
                    </a:lnTo>
                    <a:lnTo>
                      <a:pt x="43" y="4"/>
                    </a:lnTo>
                    <a:lnTo>
                      <a:pt x="35" y="7"/>
                    </a:lnTo>
                    <a:lnTo>
                      <a:pt x="32" y="15"/>
                    </a:lnTo>
                    <a:lnTo>
                      <a:pt x="25" y="18"/>
                    </a:lnTo>
                    <a:lnTo>
                      <a:pt x="18" y="22"/>
                    </a:lnTo>
                    <a:lnTo>
                      <a:pt x="14" y="25"/>
                    </a:lnTo>
                    <a:lnTo>
                      <a:pt x="7" y="29"/>
                    </a:lnTo>
                    <a:lnTo>
                      <a:pt x="0" y="32"/>
                    </a:lnTo>
                    <a:lnTo>
                      <a:pt x="0" y="36"/>
                    </a:lnTo>
                    <a:lnTo>
                      <a:pt x="0" y="32"/>
                    </a:lnTo>
                    <a:lnTo>
                      <a:pt x="0" y="36"/>
                    </a:lnTo>
                    <a:lnTo>
                      <a:pt x="7"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19" name="Freeform 235"/>
              <p:cNvSpPr>
                <a:spLocks/>
              </p:cNvSpPr>
              <p:nvPr/>
            </p:nvSpPr>
            <p:spPr bwMode="auto">
              <a:xfrm>
                <a:off x="4797" y="2744"/>
                <a:ext cx="7" cy="17"/>
              </a:xfrm>
              <a:custGeom>
                <a:avLst/>
                <a:gdLst>
                  <a:gd name="T0" fmla="*/ 4 w 7"/>
                  <a:gd name="T1" fmla="*/ 10 h 17"/>
                  <a:gd name="T2" fmla="*/ 7 w 7"/>
                  <a:gd name="T3" fmla="*/ 10 h 17"/>
                  <a:gd name="T4" fmla="*/ 7 w 7"/>
                  <a:gd name="T5" fmla="*/ 0 h 17"/>
                  <a:gd name="T6" fmla="*/ 0 w 7"/>
                  <a:gd name="T7" fmla="*/ 0 h 17"/>
                  <a:gd name="T8" fmla="*/ 0 w 7"/>
                  <a:gd name="T9" fmla="*/ 10 h 17"/>
                  <a:gd name="T10" fmla="*/ 4 w 7"/>
                  <a:gd name="T11" fmla="*/ 17 h 17"/>
                  <a:gd name="T12" fmla="*/ 7 w 7"/>
                  <a:gd name="T13" fmla="*/ 17 h 17"/>
                  <a:gd name="T14" fmla="*/ 4 w 7"/>
                  <a:gd name="T15" fmla="*/ 17 h 17"/>
                  <a:gd name="T16" fmla="*/ 7 w 7"/>
                  <a:gd name="T17" fmla="*/ 17 h 17"/>
                  <a:gd name="T18" fmla="*/ 4 w 7"/>
                  <a:gd name="T19" fmla="*/ 1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7">
                    <a:moveTo>
                      <a:pt x="4" y="10"/>
                    </a:moveTo>
                    <a:lnTo>
                      <a:pt x="7" y="10"/>
                    </a:lnTo>
                    <a:lnTo>
                      <a:pt x="7" y="0"/>
                    </a:lnTo>
                    <a:lnTo>
                      <a:pt x="0" y="0"/>
                    </a:lnTo>
                    <a:lnTo>
                      <a:pt x="0" y="10"/>
                    </a:lnTo>
                    <a:lnTo>
                      <a:pt x="4" y="17"/>
                    </a:lnTo>
                    <a:lnTo>
                      <a:pt x="7" y="17"/>
                    </a:lnTo>
                    <a:lnTo>
                      <a:pt x="4" y="17"/>
                    </a:lnTo>
                    <a:lnTo>
                      <a:pt x="7" y="17"/>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0" name="Freeform 236"/>
              <p:cNvSpPr>
                <a:spLocks/>
              </p:cNvSpPr>
              <p:nvPr/>
            </p:nvSpPr>
            <p:spPr bwMode="auto">
              <a:xfrm>
                <a:off x="4801" y="2684"/>
                <a:ext cx="130" cy="77"/>
              </a:xfrm>
              <a:custGeom>
                <a:avLst/>
                <a:gdLst>
                  <a:gd name="T0" fmla="*/ 130 w 130"/>
                  <a:gd name="T1" fmla="*/ 0 h 77"/>
                  <a:gd name="T2" fmla="*/ 120 w 130"/>
                  <a:gd name="T3" fmla="*/ 3 h 77"/>
                  <a:gd name="T4" fmla="*/ 113 w 130"/>
                  <a:gd name="T5" fmla="*/ 7 h 77"/>
                  <a:gd name="T6" fmla="*/ 106 w 130"/>
                  <a:gd name="T7" fmla="*/ 10 h 77"/>
                  <a:gd name="T8" fmla="*/ 95 w 130"/>
                  <a:gd name="T9" fmla="*/ 14 h 77"/>
                  <a:gd name="T10" fmla="*/ 88 w 130"/>
                  <a:gd name="T11" fmla="*/ 17 h 77"/>
                  <a:gd name="T12" fmla="*/ 81 w 130"/>
                  <a:gd name="T13" fmla="*/ 24 h 77"/>
                  <a:gd name="T14" fmla="*/ 70 w 130"/>
                  <a:gd name="T15" fmla="*/ 28 h 77"/>
                  <a:gd name="T16" fmla="*/ 63 w 130"/>
                  <a:gd name="T17" fmla="*/ 31 h 77"/>
                  <a:gd name="T18" fmla="*/ 56 w 130"/>
                  <a:gd name="T19" fmla="*/ 39 h 77"/>
                  <a:gd name="T20" fmla="*/ 49 w 130"/>
                  <a:gd name="T21" fmla="*/ 42 h 77"/>
                  <a:gd name="T22" fmla="*/ 42 w 130"/>
                  <a:gd name="T23" fmla="*/ 49 h 77"/>
                  <a:gd name="T24" fmla="*/ 31 w 130"/>
                  <a:gd name="T25" fmla="*/ 53 h 77"/>
                  <a:gd name="T26" fmla="*/ 24 w 130"/>
                  <a:gd name="T27" fmla="*/ 56 h 77"/>
                  <a:gd name="T28" fmla="*/ 17 w 130"/>
                  <a:gd name="T29" fmla="*/ 60 h 77"/>
                  <a:gd name="T30" fmla="*/ 10 w 130"/>
                  <a:gd name="T31" fmla="*/ 67 h 77"/>
                  <a:gd name="T32" fmla="*/ 0 w 130"/>
                  <a:gd name="T33" fmla="*/ 70 h 77"/>
                  <a:gd name="T34" fmla="*/ 3 w 130"/>
                  <a:gd name="T35" fmla="*/ 77 h 77"/>
                  <a:gd name="T36" fmla="*/ 10 w 130"/>
                  <a:gd name="T37" fmla="*/ 70 h 77"/>
                  <a:gd name="T38" fmla="*/ 21 w 130"/>
                  <a:gd name="T39" fmla="*/ 67 h 77"/>
                  <a:gd name="T40" fmla="*/ 28 w 130"/>
                  <a:gd name="T41" fmla="*/ 63 h 77"/>
                  <a:gd name="T42" fmla="*/ 35 w 130"/>
                  <a:gd name="T43" fmla="*/ 56 h 77"/>
                  <a:gd name="T44" fmla="*/ 46 w 130"/>
                  <a:gd name="T45" fmla="*/ 53 h 77"/>
                  <a:gd name="T46" fmla="*/ 53 w 130"/>
                  <a:gd name="T47" fmla="*/ 49 h 77"/>
                  <a:gd name="T48" fmla="*/ 60 w 130"/>
                  <a:gd name="T49" fmla="*/ 42 h 77"/>
                  <a:gd name="T50" fmla="*/ 67 w 130"/>
                  <a:gd name="T51" fmla="*/ 39 h 77"/>
                  <a:gd name="T52" fmla="*/ 74 w 130"/>
                  <a:gd name="T53" fmla="*/ 35 h 77"/>
                  <a:gd name="T54" fmla="*/ 84 w 130"/>
                  <a:gd name="T55" fmla="*/ 31 h 77"/>
                  <a:gd name="T56" fmla="*/ 92 w 130"/>
                  <a:gd name="T57" fmla="*/ 24 h 77"/>
                  <a:gd name="T58" fmla="*/ 99 w 130"/>
                  <a:gd name="T59" fmla="*/ 21 h 77"/>
                  <a:gd name="T60" fmla="*/ 106 w 130"/>
                  <a:gd name="T61" fmla="*/ 17 h 77"/>
                  <a:gd name="T62" fmla="*/ 116 w 130"/>
                  <a:gd name="T63" fmla="*/ 14 h 77"/>
                  <a:gd name="T64" fmla="*/ 123 w 130"/>
                  <a:gd name="T65" fmla="*/ 10 h 77"/>
                  <a:gd name="T66" fmla="*/ 130 w 130"/>
                  <a:gd name="T67" fmla="*/ 7 h 77"/>
                  <a:gd name="T68" fmla="*/ 130 w 130"/>
                  <a:gd name="T69" fmla="*/ 0 h 7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30" h="77">
                    <a:moveTo>
                      <a:pt x="130" y="0"/>
                    </a:moveTo>
                    <a:lnTo>
                      <a:pt x="120" y="3"/>
                    </a:lnTo>
                    <a:lnTo>
                      <a:pt x="113" y="7"/>
                    </a:lnTo>
                    <a:lnTo>
                      <a:pt x="106" y="10"/>
                    </a:lnTo>
                    <a:lnTo>
                      <a:pt x="95" y="14"/>
                    </a:lnTo>
                    <a:lnTo>
                      <a:pt x="88" y="17"/>
                    </a:lnTo>
                    <a:lnTo>
                      <a:pt x="81" y="24"/>
                    </a:lnTo>
                    <a:lnTo>
                      <a:pt x="70" y="28"/>
                    </a:lnTo>
                    <a:lnTo>
                      <a:pt x="63" y="31"/>
                    </a:lnTo>
                    <a:lnTo>
                      <a:pt x="56" y="39"/>
                    </a:lnTo>
                    <a:lnTo>
                      <a:pt x="49" y="42"/>
                    </a:lnTo>
                    <a:lnTo>
                      <a:pt x="42" y="49"/>
                    </a:lnTo>
                    <a:lnTo>
                      <a:pt x="31" y="53"/>
                    </a:lnTo>
                    <a:lnTo>
                      <a:pt x="24" y="56"/>
                    </a:lnTo>
                    <a:lnTo>
                      <a:pt x="17" y="60"/>
                    </a:lnTo>
                    <a:lnTo>
                      <a:pt x="10" y="67"/>
                    </a:lnTo>
                    <a:lnTo>
                      <a:pt x="0" y="70"/>
                    </a:lnTo>
                    <a:lnTo>
                      <a:pt x="3" y="77"/>
                    </a:lnTo>
                    <a:lnTo>
                      <a:pt x="10" y="70"/>
                    </a:lnTo>
                    <a:lnTo>
                      <a:pt x="21" y="67"/>
                    </a:lnTo>
                    <a:lnTo>
                      <a:pt x="28" y="63"/>
                    </a:lnTo>
                    <a:lnTo>
                      <a:pt x="35" y="56"/>
                    </a:lnTo>
                    <a:lnTo>
                      <a:pt x="46" y="53"/>
                    </a:lnTo>
                    <a:lnTo>
                      <a:pt x="53" y="49"/>
                    </a:lnTo>
                    <a:lnTo>
                      <a:pt x="60" y="42"/>
                    </a:lnTo>
                    <a:lnTo>
                      <a:pt x="67" y="39"/>
                    </a:lnTo>
                    <a:lnTo>
                      <a:pt x="74" y="35"/>
                    </a:lnTo>
                    <a:lnTo>
                      <a:pt x="84" y="31"/>
                    </a:lnTo>
                    <a:lnTo>
                      <a:pt x="92" y="24"/>
                    </a:lnTo>
                    <a:lnTo>
                      <a:pt x="99" y="21"/>
                    </a:lnTo>
                    <a:lnTo>
                      <a:pt x="106" y="17"/>
                    </a:lnTo>
                    <a:lnTo>
                      <a:pt x="116" y="14"/>
                    </a:lnTo>
                    <a:lnTo>
                      <a:pt x="123" y="10"/>
                    </a:lnTo>
                    <a:lnTo>
                      <a:pt x="130" y="7"/>
                    </a:lnTo>
                    <a:lnTo>
                      <a:pt x="1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1" name="Freeform 237"/>
              <p:cNvSpPr>
                <a:spLocks/>
              </p:cNvSpPr>
              <p:nvPr/>
            </p:nvSpPr>
            <p:spPr bwMode="auto">
              <a:xfrm>
                <a:off x="4931" y="2652"/>
                <a:ext cx="78" cy="39"/>
              </a:xfrm>
              <a:custGeom>
                <a:avLst/>
                <a:gdLst>
                  <a:gd name="T0" fmla="*/ 71 w 78"/>
                  <a:gd name="T1" fmla="*/ 11 h 39"/>
                  <a:gd name="T2" fmla="*/ 64 w 78"/>
                  <a:gd name="T3" fmla="*/ 3 h 39"/>
                  <a:gd name="T4" fmla="*/ 57 w 78"/>
                  <a:gd name="T5" fmla="*/ 7 h 39"/>
                  <a:gd name="T6" fmla="*/ 50 w 78"/>
                  <a:gd name="T7" fmla="*/ 14 h 39"/>
                  <a:gd name="T8" fmla="*/ 39 w 78"/>
                  <a:gd name="T9" fmla="*/ 18 h 39"/>
                  <a:gd name="T10" fmla="*/ 32 w 78"/>
                  <a:gd name="T11" fmla="*/ 21 h 39"/>
                  <a:gd name="T12" fmla="*/ 25 w 78"/>
                  <a:gd name="T13" fmla="*/ 21 h 39"/>
                  <a:gd name="T14" fmla="*/ 15 w 78"/>
                  <a:gd name="T15" fmla="*/ 25 h 39"/>
                  <a:gd name="T16" fmla="*/ 7 w 78"/>
                  <a:gd name="T17" fmla="*/ 28 h 39"/>
                  <a:gd name="T18" fmla="*/ 0 w 78"/>
                  <a:gd name="T19" fmla="*/ 32 h 39"/>
                  <a:gd name="T20" fmla="*/ 0 w 78"/>
                  <a:gd name="T21" fmla="*/ 39 h 39"/>
                  <a:gd name="T22" fmla="*/ 11 w 78"/>
                  <a:gd name="T23" fmla="*/ 35 h 39"/>
                  <a:gd name="T24" fmla="*/ 18 w 78"/>
                  <a:gd name="T25" fmla="*/ 32 h 39"/>
                  <a:gd name="T26" fmla="*/ 25 w 78"/>
                  <a:gd name="T27" fmla="*/ 28 h 39"/>
                  <a:gd name="T28" fmla="*/ 36 w 78"/>
                  <a:gd name="T29" fmla="*/ 25 h 39"/>
                  <a:gd name="T30" fmla="*/ 43 w 78"/>
                  <a:gd name="T31" fmla="*/ 21 h 39"/>
                  <a:gd name="T32" fmla="*/ 53 w 78"/>
                  <a:gd name="T33" fmla="*/ 21 h 39"/>
                  <a:gd name="T34" fmla="*/ 60 w 78"/>
                  <a:gd name="T35" fmla="*/ 14 h 39"/>
                  <a:gd name="T36" fmla="*/ 68 w 78"/>
                  <a:gd name="T37" fmla="*/ 11 h 39"/>
                  <a:gd name="T38" fmla="*/ 64 w 78"/>
                  <a:gd name="T39" fmla="*/ 7 h 39"/>
                  <a:gd name="T40" fmla="*/ 71 w 78"/>
                  <a:gd name="T41" fmla="*/ 11 h 39"/>
                  <a:gd name="T42" fmla="*/ 78 w 78"/>
                  <a:gd name="T43" fmla="*/ 0 h 39"/>
                  <a:gd name="T44" fmla="*/ 64 w 78"/>
                  <a:gd name="T45" fmla="*/ 3 h 39"/>
                  <a:gd name="T46" fmla="*/ 71 w 78"/>
                  <a:gd name="T47" fmla="*/ 11 h 3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8" h="39">
                    <a:moveTo>
                      <a:pt x="71" y="11"/>
                    </a:moveTo>
                    <a:lnTo>
                      <a:pt x="64" y="3"/>
                    </a:lnTo>
                    <a:lnTo>
                      <a:pt x="57" y="7"/>
                    </a:lnTo>
                    <a:lnTo>
                      <a:pt x="50" y="14"/>
                    </a:lnTo>
                    <a:lnTo>
                      <a:pt x="39" y="18"/>
                    </a:lnTo>
                    <a:lnTo>
                      <a:pt x="32" y="21"/>
                    </a:lnTo>
                    <a:lnTo>
                      <a:pt x="25" y="21"/>
                    </a:lnTo>
                    <a:lnTo>
                      <a:pt x="15" y="25"/>
                    </a:lnTo>
                    <a:lnTo>
                      <a:pt x="7" y="28"/>
                    </a:lnTo>
                    <a:lnTo>
                      <a:pt x="0" y="32"/>
                    </a:lnTo>
                    <a:lnTo>
                      <a:pt x="0" y="39"/>
                    </a:lnTo>
                    <a:lnTo>
                      <a:pt x="11" y="35"/>
                    </a:lnTo>
                    <a:lnTo>
                      <a:pt x="18" y="32"/>
                    </a:lnTo>
                    <a:lnTo>
                      <a:pt x="25" y="28"/>
                    </a:lnTo>
                    <a:lnTo>
                      <a:pt x="36" y="25"/>
                    </a:lnTo>
                    <a:lnTo>
                      <a:pt x="43" y="21"/>
                    </a:lnTo>
                    <a:lnTo>
                      <a:pt x="53" y="21"/>
                    </a:lnTo>
                    <a:lnTo>
                      <a:pt x="60" y="14"/>
                    </a:lnTo>
                    <a:lnTo>
                      <a:pt x="68" y="11"/>
                    </a:lnTo>
                    <a:lnTo>
                      <a:pt x="64" y="7"/>
                    </a:lnTo>
                    <a:lnTo>
                      <a:pt x="71" y="11"/>
                    </a:lnTo>
                    <a:lnTo>
                      <a:pt x="78" y="0"/>
                    </a:lnTo>
                    <a:lnTo>
                      <a:pt x="64" y="3"/>
                    </a:lnTo>
                    <a:lnTo>
                      <a:pt x="71"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2" name="Freeform 238"/>
              <p:cNvSpPr>
                <a:spLocks/>
              </p:cNvSpPr>
              <p:nvPr/>
            </p:nvSpPr>
            <p:spPr bwMode="auto">
              <a:xfrm>
                <a:off x="4490" y="2701"/>
                <a:ext cx="759" cy="947"/>
              </a:xfrm>
              <a:custGeom>
                <a:avLst/>
                <a:gdLst>
                  <a:gd name="T0" fmla="*/ 749 w 759"/>
                  <a:gd name="T1" fmla="*/ 477 h 947"/>
                  <a:gd name="T2" fmla="*/ 721 w 759"/>
                  <a:gd name="T3" fmla="*/ 594 h 947"/>
                  <a:gd name="T4" fmla="*/ 675 w 759"/>
                  <a:gd name="T5" fmla="*/ 703 h 947"/>
                  <a:gd name="T6" fmla="*/ 632 w 759"/>
                  <a:gd name="T7" fmla="*/ 799 h 947"/>
                  <a:gd name="T8" fmla="*/ 604 w 759"/>
                  <a:gd name="T9" fmla="*/ 862 h 947"/>
                  <a:gd name="T10" fmla="*/ 565 w 759"/>
                  <a:gd name="T11" fmla="*/ 908 h 947"/>
                  <a:gd name="T12" fmla="*/ 540 w 759"/>
                  <a:gd name="T13" fmla="*/ 926 h 947"/>
                  <a:gd name="T14" fmla="*/ 498 w 759"/>
                  <a:gd name="T15" fmla="*/ 943 h 947"/>
                  <a:gd name="T16" fmla="*/ 417 w 759"/>
                  <a:gd name="T17" fmla="*/ 943 h 947"/>
                  <a:gd name="T18" fmla="*/ 357 w 759"/>
                  <a:gd name="T19" fmla="*/ 922 h 947"/>
                  <a:gd name="T20" fmla="*/ 300 w 759"/>
                  <a:gd name="T21" fmla="*/ 901 h 947"/>
                  <a:gd name="T22" fmla="*/ 240 w 759"/>
                  <a:gd name="T23" fmla="*/ 873 h 947"/>
                  <a:gd name="T24" fmla="*/ 180 w 759"/>
                  <a:gd name="T25" fmla="*/ 841 h 947"/>
                  <a:gd name="T26" fmla="*/ 123 w 759"/>
                  <a:gd name="T27" fmla="*/ 809 h 947"/>
                  <a:gd name="T28" fmla="*/ 67 w 759"/>
                  <a:gd name="T29" fmla="*/ 774 h 947"/>
                  <a:gd name="T30" fmla="*/ 32 w 759"/>
                  <a:gd name="T31" fmla="*/ 753 h 947"/>
                  <a:gd name="T32" fmla="*/ 3 w 759"/>
                  <a:gd name="T33" fmla="*/ 731 h 947"/>
                  <a:gd name="T34" fmla="*/ 14 w 759"/>
                  <a:gd name="T35" fmla="*/ 675 h 947"/>
                  <a:gd name="T36" fmla="*/ 35 w 759"/>
                  <a:gd name="T37" fmla="*/ 604 h 947"/>
                  <a:gd name="T38" fmla="*/ 56 w 759"/>
                  <a:gd name="T39" fmla="*/ 569 h 947"/>
                  <a:gd name="T40" fmla="*/ 102 w 759"/>
                  <a:gd name="T41" fmla="*/ 569 h 947"/>
                  <a:gd name="T42" fmla="*/ 173 w 759"/>
                  <a:gd name="T43" fmla="*/ 587 h 947"/>
                  <a:gd name="T44" fmla="*/ 244 w 759"/>
                  <a:gd name="T45" fmla="*/ 611 h 947"/>
                  <a:gd name="T46" fmla="*/ 314 w 759"/>
                  <a:gd name="T47" fmla="*/ 629 h 947"/>
                  <a:gd name="T48" fmla="*/ 385 w 759"/>
                  <a:gd name="T49" fmla="*/ 647 h 947"/>
                  <a:gd name="T50" fmla="*/ 413 w 759"/>
                  <a:gd name="T51" fmla="*/ 633 h 947"/>
                  <a:gd name="T52" fmla="*/ 431 w 759"/>
                  <a:gd name="T53" fmla="*/ 601 h 947"/>
                  <a:gd name="T54" fmla="*/ 452 w 759"/>
                  <a:gd name="T55" fmla="*/ 558 h 947"/>
                  <a:gd name="T56" fmla="*/ 494 w 759"/>
                  <a:gd name="T57" fmla="*/ 488 h 947"/>
                  <a:gd name="T58" fmla="*/ 537 w 759"/>
                  <a:gd name="T59" fmla="*/ 417 h 947"/>
                  <a:gd name="T60" fmla="*/ 579 w 759"/>
                  <a:gd name="T61" fmla="*/ 346 h 947"/>
                  <a:gd name="T62" fmla="*/ 618 w 759"/>
                  <a:gd name="T63" fmla="*/ 290 h 947"/>
                  <a:gd name="T64" fmla="*/ 625 w 759"/>
                  <a:gd name="T65" fmla="*/ 269 h 947"/>
                  <a:gd name="T66" fmla="*/ 593 w 759"/>
                  <a:gd name="T67" fmla="*/ 301 h 947"/>
                  <a:gd name="T68" fmla="*/ 565 w 759"/>
                  <a:gd name="T69" fmla="*/ 343 h 947"/>
                  <a:gd name="T70" fmla="*/ 537 w 759"/>
                  <a:gd name="T71" fmla="*/ 382 h 947"/>
                  <a:gd name="T72" fmla="*/ 512 w 759"/>
                  <a:gd name="T73" fmla="*/ 424 h 947"/>
                  <a:gd name="T74" fmla="*/ 484 w 759"/>
                  <a:gd name="T75" fmla="*/ 470 h 947"/>
                  <a:gd name="T76" fmla="*/ 459 w 759"/>
                  <a:gd name="T77" fmla="*/ 516 h 947"/>
                  <a:gd name="T78" fmla="*/ 434 w 759"/>
                  <a:gd name="T79" fmla="*/ 562 h 947"/>
                  <a:gd name="T80" fmla="*/ 410 w 759"/>
                  <a:gd name="T81" fmla="*/ 608 h 947"/>
                  <a:gd name="T82" fmla="*/ 374 w 759"/>
                  <a:gd name="T83" fmla="*/ 629 h 947"/>
                  <a:gd name="T84" fmla="*/ 346 w 759"/>
                  <a:gd name="T85" fmla="*/ 618 h 947"/>
                  <a:gd name="T86" fmla="*/ 314 w 759"/>
                  <a:gd name="T87" fmla="*/ 611 h 947"/>
                  <a:gd name="T88" fmla="*/ 282 w 759"/>
                  <a:gd name="T89" fmla="*/ 604 h 947"/>
                  <a:gd name="T90" fmla="*/ 240 w 759"/>
                  <a:gd name="T91" fmla="*/ 594 h 947"/>
                  <a:gd name="T92" fmla="*/ 293 w 759"/>
                  <a:gd name="T93" fmla="*/ 530 h 947"/>
                  <a:gd name="T94" fmla="*/ 431 w 759"/>
                  <a:gd name="T95" fmla="*/ 385 h 947"/>
                  <a:gd name="T96" fmla="*/ 466 w 759"/>
                  <a:gd name="T97" fmla="*/ 339 h 947"/>
                  <a:gd name="T98" fmla="*/ 417 w 759"/>
                  <a:gd name="T99" fmla="*/ 283 h 947"/>
                  <a:gd name="T100" fmla="*/ 452 w 759"/>
                  <a:gd name="T101" fmla="*/ 272 h 947"/>
                  <a:gd name="T102" fmla="*/ 491 w 759"/>
                  <a:gd name="T103" fmla="*/ 265 h 947"/>
                  <a:gd name="T104" fmla="*/ 523 w 759"/>
                  <a:gd name="T105" fmla="*/ 251 h 947"/>
                  <a:gd name="T106" fmla="*/ 537 w 759"/>
                  <a:gd name="T107" fmla="*/ 188 h 947"/>
                  <a:gd name="T108" fmla="*/ 558 w 759"/>
                  <a:gd name="T109" fmla="*/ 82 h 947"/>
                  <a:gd name="T110" fmla="*/ 590 w 759"/>
                  <a:gd name="T111" fmla="*/ 18 h 947"/>
                  <a:gd name="T112" fmla="*/ 650 w 759"/>
                  <a:gd name="T113" fmla="*/ 92 h 947"/>
                  <a:gd name="T114" fmla="*/ 703 w 759"/>
                  <a:gd name="T115" fmla="*/ 170 h 947"/>
                  <a:gd name="T116" fmla="*/ 738 w 759"/>
                  <a:gd name="T117" fmla="*/ 255 h 94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759" h="947">
                    <a:moveTo>
                      <a:pt x="759" y="322"/>
                    </a:moveTo>
                    <a:lnTo>
                      <a:pt x="759" y="417"/>
                    </a:lnTo>
                    <a:lnTo>
                      <a:pt x="756" y="445"/>
                    </a:lnTo>
                    <a:lnTo>
                      <a:pt x="749" y="477"/>
                    </a:lnTo>
                    <a:lnTo>
                      <a:pt x="745" y="505"/>
                    </a:lnTo>
                    <a:lnTo>
                      <a:pt x="738" y="537"/>
                    </a:lnTo>
                    <a:lnTo>
                      <a:pt x="731" y="565"/>
                    </a:lnTo>
                    <a:lnTo>
                      <a:pt x="721" y="594"/>
                    </a:lnTo>
                    <a:lnTo>
                      <a:pt x="710" y="618"/>
                    </a:lnTo>
                    <a:lnTo>
                      <a:pt x="699" y="647"/>
                    </a:lnTo>
                    <a:lnTo>
                      <a:pt x="689" y="675"/>
                    </a:lnTo>
                    <a:lnTo>
                      <a:pt x="675" y="703"/>
                    </a:lnTo>
                    <a:lnTo>
                      <a:pt x="664" y="731"/>
                    </a:lnTo>
                    <a:lnTo>
                      <a:pt x="653" y="756"/>
                    </a:lnTo>
                    <a:lnTo>
                      <a:pt x="639" y="784"/>
                    </a:lnTo>
                    <a:lnTo>
                      <a:pt x="632" y="799"/>
                    </a:lnTo>
                    <a:lnTo>
                      <a:pt x="625" y="816"/>
                    </a:lnTo>
                    <a:lnTo>
                      <a:pt x="618" y="830"/>
                    </a:lnTo>
                    <a:lnTo>
                      <a:pt x="611" y="848"/>
                    </a:lnTo>
                    <a:lnTo>
                      <a:pt x="604" y="862"/>
                    </a:lnTo>
                    <a:lnTo>
                      <a:pt x="593" y="876"/>
                    </a:lnTo>
                    <a:lnTo>
                      <a:pt x="583" y="890"/>
                    </a:lnTo>
                    <a:lnTo>
                      <a:pt x="569" y="901"/>
                    </a:lnTo>
                    <a:lnTo>
                      <a:pt x="565" y="908"/>
                    </a:lnTo>
                    <a:lnTo>
                      <a:pt x="562" y="912"/>
                    </a:lnTo>
                    <a:lnTo>
                      <a:pt x="554" y="915"/>
                    </a:lnTo>
                    <a:lnTo>
                      <a:pt x="547" y="922"/>
                    </a:lnTo>
                    <a:lnTo>
                      <a:pt x="540" y="926"/>
                    </a:lnTo>
                    <a:lnTo>
                      <a:pt x="537" y="929"/>
                    </a:lnTo>
                    <a:lnTo>
                      <a:pt x="530" y="929"/>
                    </a:lnTo>
                    <a:lnTo>
                      <a:pt x="516" y="936"/>
                    </a:lnTo>
                    <a:lnTo>
                      <a:pt x="498" y="943"/>
                    </a:lnTo>
                    <a:lnTo>
                      <a:pt x="480" y="947"/>
                    </a:lnTo>
                    <a:lnTo>
                      <a:pt x="452" y="947"/>
                    </a:lnTo>
                    <a:lnTo>
                      <a:pt x="434" y="943"/>
                    </a:lnTo>
                    <a:lnTo>
                      <a:pt x="417" y="943"/>
                    </a:lnTo>
                    <a:lnTo>
                      <a:pt x="403" y="936"/>
                    </a:lnTo>
                    <a:lnTo>
                      <a:pt x="388" y="933"/>
                    </a:lnTo>
                    <a:lnTo>
                      <a:pt x="374" y="929"/>
                    </a:lnTo>
                    <a:lnTo>
                      <a:pt x="357" y="922"/>
                    </a:lnTo>
                    <a:lnTo>
                      <a:pt x="342" y="919"/>
                    </a:lnTo>
                    <a:lnTo>
                      <a:pt x="328" y="912"/>
                    </a:lnTo>
                    <a:lnTo>
                      <a:pt x="314" y="904"/>
                    </a:lnTo>
                    <a:lnTo>
                      <a:pt x="300" y="901"/>
                    </a:lnTo>
                    <a:lnTo>
                      <a:pt x="282" y="894"/>
                    </a:lnTo>
                    <a:lnTo>
                      <a:pt x="268" y="887"/>
                    </a:lnTo>
                    <a:lnTo>
                      <a:pt x="254" y="880"/>
                    </a:lnTo>
                    <a:lnTo>
                      <a:pt x="240" y="873"/>
                    </a:lnTo>
                    <a:lnTo>
                      <a:pt x="226" y="866"/>
                    </a:lnTo>
                    <a:lnTo>
                      <a:pt x="208" y="855"/>
                    </a:lnTo>
                    <a:lnTo>
                      <a:pt x="194" y="848"/>
                    </a:lnTo>
                    <a:lnTo>
                      <a:pt x="180" y="841"/>
                    </a:lnTo>
                    <a:lnTo>
                      <a:pt x="166" y="834"/>
                    </a:lnTo>
                    <a:lnTo>
                      <a:pt x="152" y="827"/>
                    </a:lnTo>
                    <a:lnTo>
                      <a:pt x="138" y="816"/>
                    </a:lnTo>
                    <a:lnTo>
                      <a:pt x="123" y="809"/>
                    </a:lnTo>
                    <a:lnTo>
                      <a:pt x="109" y="802"/>
                    </a:lnTo>
                    <a:lnTo>
                      <a:pt x="95" y="791"/>
                    </a:lnTo>
                    <a:lnTo>
                      <a:pt x="81" y="784"/>
                    </a:lnTo>
                    <a:lnTo>
                      <a:pt x="67" y="774"/>
                    </a:lnTo>
                    <a:lnTo>
                      <a:pt x="53" y="763"/>
                    </a:lnTo>
                    <a:lnTo>
                      <a:pt x="46" y="760"/>
                    </a:lnTo>
                    <a:lnTo>
                      <a:pt x="39" y="753"/>
                    </a:lnTo>
                    <a:lnTo>
                      <a:pt x="32" y="753"/>
                    </a:lnTo>
                    <a:lnTo>
                      <a:pt x="24" y="746"/>
                    </a:lnTo>
                    <a:lnTo>
                      <a:pt x="17" y="742"/>
                    </a:lnTo>
                    <a:lnTo>
                      <a:pt x="10" y="738"/>
                    </a:lnTo>
                    <a:lnTo>
                      <a:pt x="3" y="731"/>
                    </a:lnTo>
                    <a:lnTo>
                      <a:pt x="0" y="724"/>
                    </a:lnTo>
                    <a:lnTo>
                      <a:pt x="3" y="707"/>
                    </a:lnTo>
                    <a:lnTo>
                      <a:pt x="7" y="689"/>
                    </a:lnTo>
                    <a:lnTo>
                      <a:pt x="14" y="675"/>
                    </a:lnTo>
                    <a:lnTo>
                      <a:pt x="17" y="657"/>
                    </a:lnTo>
                    <a:lnTo>
                      <a:pt x="24" y="640"/>
                    </a:lnTo>
                    <a:lnTo>
                      <a:pt x="28" y="622"/>
                    </a:lnTo>
                    <a:lnTo>
                      <a:pt x="35" y="604"/>
                    </a:lnTo>
                    <a:lnTo>
                      <a:pt x="42" y="590"/>
                    </a:lnTo>
                    <a:lnTo>
                      <a:pt x="46" y="576"/>
                    </a:lnTo>
                    <a:lnTo>
                      <a:pt x="49" y="572"/>
                    </a:lnTo>
                    <a:lnTo>
                      <a:pt x="56" y="569"/>
                    </a:lnTo>
                    <a:lnTo>
                      <a:pt x="67" y="565"/>
                    </a:lnTo>
                    <a:lnTo>
                      <a:pt x="85" y="565"/>
                    </a:lnTo>
                    <a:lnTo>
                      <a:pt x="95" y="569"/>
                    </a:lnTo>
                    <a:lnTo>
                      <a:pt x="102" y="569"/>
                    </a:lnTo>
                    <a:lnTo>
                      <a:pt x="120" y="572"/>
                    </a:lnTo>
                    <a:lnTo>
                      <a:pt x="138" y="576"/>
                    </a:lnTo>
                    <a:lnTo>
                      <a:pt x="155" y="583"/>
                    </a:lnTo>
                    <a:lnTo>
                      <a:pt x="173" y="587"/>
                    </a:lnTo>
                    <a:lnTo>
                      <a:pt x="191" y="594"/>
                    </a:lnTo>
                    <a:lnTo>
                      <a:pt x="208" y="597"/>
                    </a:lnTo>
                    <a:lnTo>
                      <a:pt x="226" y="604"/>
                    </a:lnTo>
                    <a:lnTo>
                      <a:pt x="244" y="611"/>
                    </a:lnTo>
                    <a:lnTo>
                      <a:pt x="261" y="615"/>
                    </a:lnTo>
                    <a:lnTo>
                      <a:pt x="279" y="618"/>
                    </a:lnTo>
                    <a:lnTo>
                      <a:pt x="297" y="625"/>
                    </a:lnTo>
                    <a:lnTo>
                      <a:pt x="314" y="629"/>
                    </a:lnTo>
                    <a:lnTo>
                      <a:pt x="332" y="636"/>
                    </a:lnTo>
                    <a:lnTo>
                      <a:pt x="350" y="640"/>
                    </a:lnTo>
                    <a:lnTo>
                      <a:pt x="367" y="643"/>
                    </a:lnTo>
                    <a:lnTo>
                      <a:pt x="385" y="647"/>
                    </a:lnTo>
                    <a:lnTo>
                      <a:pt x="388" y="647"/>
                    </a:lnTo>
                    <a:lnTo>
                      <a:pt x="399" y="636"/>
                    </a:lnTo>
                    <a:lnTo>
                      <a:pt x="410" y="636"/>
                    </a:lnTo>
                    <a:lnTo>
                      <a:pt x="413" y="633"/>
                    </a:lnTo>
                    <a:lnTo>
                      <a:pt x="420" y="622"/>
                    </a:lnTo>
                    <a:lnTo>
                      <a:pt x="424" y="615"/>
                    </a:lnTo>
                    <a:lnTo>
                      <a:pt x="427" y="608"/>
                    </a:lnTo>
                    <a:lnTo>
                      <a:pt x="431" y="601"/>
                    </a:lnTo>
                    <a:lnTo>
                      <a:pt x="434" y="594"/>
                    </a:lnTo>
                    <a:lnTo>
                      <a:pt x="438" y="583"/>
                    </a:lnTo>
                    <a:lnTo>
                      <a:pt x="441" y="576"/>
                    </a:lnTo>
                    <a:lnTo>
                      <a:pt x="452" y="558"/>
                    </a:lnTo>
                    <a:lnTo>
                      <a:pt x="463" y="541"/>
                    </a:lnTo>
                    <a:lnTo>
                      <a:pt x="473" y="523"/>
                    </a:lnTo>
                    <a:lnTo>
                      <a:pt x="484" y="505"/>
                    </a:lnTo>
                    <a:lnTo>
                      <a:pt x="494" y="488"/>
                    </a:lnTo>
                    <a:lnTo>
                      <a:pt x="505" y="470"/>
                    </a:lnTo>
                    <a:lnTo>
                      <a:pt x="516" y="452"/>
                    </a:lnTo>
                    <a:lnTo>
                      <a:pt x="526" y="435"/>
                    </a:lnTo>
                    <a:lnTo>
                      <a:pt x="537" y="417"/>
                    </a:lnTo>
                    <a:lnTo>
                      <a:pt x="547" y="399"/>
                    </a:lnTo>
                    <a:lnTo>
                      <a:pt x="558" y="382"/>
                    </a:lnTo>
                    <a:lnTo>
                      <a:pt x="569" y="364"/>
                    </a:lnTo>
                    <a:lnTo>
                      <a:pt x="579" y="346"/>
                    </a:lnTo>
                    <a:lnTo>
                      <a:pt x="593" y="329"/>
                    </a:lnTo>
                    <a:lnTo>
                      <a:pt x="604" y="311"/>
                    </a:lnTo>
                    <a:lnTo>
                      <a:pt x="615" y="297"/>
                    </a:lnTo>
                    <a:lnTo>
                      <a:pt x="618" y="290"/>
                    </a:lnTo>
                    <a:lnTo>
                      <a:pt x="625" y="283"/>
                    </a:lnTo>
                    <a:lnTo>
                      <a:pt x="625" y="279"/>
                    </a:lnTo>
                    <a:lnTo>
                      <a:pt x="629" y="272"/>
                    </a:lnTo>
                    <a:lnTo>
                      <a:pt x="625" y="269"/>
                    </a:lnTo>
                    <a:lnTo>
                      <a:pt x="615" y="269"/>
                    </a:lnTo>
                    <a:lnTo>
                      <a:pt x="607" y="279"/>
                    </a:lnTo>
                    <a:lnTo>
                      <a:pt x="600" y="290"/>
                    </a:lnTo>
                    <a:lnTo>
                      <a:pt x="593" y="301"/>
                    </a:lnTo>
                    <a:lnTo>
                      <a:pt x="586" y="311"/>
                    </a:lnTo>
                    <a:lnTo>
                      <a:pt x="579" y="322"/>
                    </a:lnTo>
                    <a:lnTo>
                      <a:pt x="572" y="332"/>
                    </a:lnTo>
                    <a:lnTo>
                      <a:pt x="565" y="343"/>
                    </a:lnTo>
                    <a:lnTo>
                      <a:pt x="558" y="354"/>
                    </a:lnTo>
                    <a:lnTo>
                      <a:pt x="551" y="361"/>
                    </a:lnTo>
                    <a:lnTo>
                      <a:pt x="544" y="375"/>
                    </a:lnTo>
                    <a:lnTo>
                      <a:pt x="537" y="382"/>
                    </a:lnTo>
                    <a:lnTo>
                      <a:pt x="530" y="392"/>
                    </a:lnTo>
                    <a:lnTo>
                      <a:pt x="523" y="403"/>
                    </a:lnTo>
                    <a:lnTo>
                      <a:pt x="516" y="417"/>
                    </a:lnTo>
                    <a:lnTo>
                      <a:pt x="512" y="424"/>
                    </a:lnTo>
                    <a:lnTo>
                      <a:pt x="505" y="438"/>
                    </a:lnTo>
                    <a:lnTo>
                      <a:pt x="498" y="449"/>
                    </a:lnTo>
                    <a:lnTo>
                      <a:pt x="491" y="459"/>
                    </a:lnTo>
                    <a:lnTo>
                      <a:pt x="484" y="470"/>
                    </a:lnTo>
                    <a:lnTo>
                      <a:pt x="477" y="481"/>
                    </a:lnTo>
                    <a:lnTo>
                      <a:pt x="473" y="495"/>
                    </a:lnTo>
                    <a:lnTo>
                      <a:pt x="466" y="505"/>
                    </a:lnTo>
                    <a:lnTo>
                      <a:pt x="459" y="516"/>
                    </a:lnTo>
                    <a:lnTo>
                      <a:pt x="452" y="527"/>
                    </a:lnTo>
                    <a:lnTo>
                      <a:pt x="445" y="537"/>
                    </a:lnTo>
                    <a:lnTo>
                      <a:pt x="438" y="551"/>
                    </a:lnTo>
                    <a:lnTo>
                      <a:pt x="434" y="562"/>
                    </a:lnTo>
                    <a:lnTo>
                      <a:pt x="427" y="572"/>
                    </a:lnTo>
                    <a:lnTo>
                      <a:pt x="420" y="583"/>
                    </a:lnTo>
                    <a:lnTo>
                      <a:pt x="413" y="597"/>
                    </a:lnTo>
                    <a:lnTo>
                      <a:pt x="410" y="608"/>
                    </a:lnTo>
                    <a:lnTo>
                      <a:pt x="403" y="618"/>
                    </a:lnTo>
                    <a:lnTo>
                      <a:pt x="392" y="618"/>
                    </a:lnTo>
                    <a:lnTo>
                      <a:pt x="381" y="629"/>
                    </a:lnTo>
                    <a:lnTo>
                      <a:pt x="374" y="629"/>
                    </a:lnTo>
                    <a:lnTo>
                      <a:pt x="371" y="625"/>
                    </a:lnTo>
                    <a:lnTo>
                      <a:pt x="364" y="622"/>
                    </a:lnTo>
                    <a:lnTo>
                      <a:pt x="353" y="622"/>
                    </a:lnTo>
                    <a:lnTo>
                      <a:pt x="346" y="618"/>
                    </a:lnTo>
                    <a:lnTo>
                      <a:pt x="339" y="618"/>
                    </a:lnTo>
                    <a:lnTo>
                      <a:pt x="328" y="615"/>
                    </a:lnTo>
                    <a:lnTo>
                      <a:pt x="321" y="615"/>
                    </a:lnTo>
                    <a:lnTo>
                      <a:pt x="314" y="611"/>
                    </a:lnTo>
                    <a:lnTo>
                      <a:pt x="304" y="608"/>
                    </a:lnTo>
                    <a:lnTo>
                      <a:pt x="297" y="608"/>
                    </a:lnTo>
                    <a:lnTo>
                      <a:pt x="289" y="604"/>
                    </a:lnTo>
                    <a:lnTo>
                      <a:pt x="282" y="604"/>
                    </a:lnTo>
                    <a:lnTo>
                      <a:pt x="272" y="601"/>
                    </a:lnTo>
                    <a:lnTo>
                      <a:pt x="265" y="597"/>
                    </a:lnTo>
                    <a:lnTo>
                      <a:pt x="247" y="597"/>
                    </a:lnTo>
                    <a:lnTo>
                      <a:pt x="240" y="594"/>
                    </a:lnTo>
                    <a:lnTo>
                      <a:pt x="240" y="590"/>
                    </a:lnTo>
                    <a:lnTo>
                      <a:pt x="254" y="572"/>
                    </a:lnTo>
                    <a:lnTo>
                      <a:pt x="265" y="558"/>
                    </a:lnTo>
                    <a:lnTo>
                      <a:pt x="293" y="530"/>
                    </a:lnTo>
                    <a:lnTo>
                      <a:pt x="307" y="512"/>
                    </a:lnTo>
                    <a:lnTo>
                      <a:pt x="321" y="498"/>
                    </a:lnTo>
                    <a:lnTo>
                      <a:pt x="332" y="484"/>
                    </a:lnTo>
                    <a:lnTo>
                      <a:pt x="431" y="385"/>
                    </a:lnTo>
                    <a:lnTo>
                      <a:pt x="445" y="375"/>
                    </a:lnTo>
                    <a:lnTo>
                      <a:pt x="470" y="350"/>
                    </a:lnTo>
                    <a:lnTo>
                      <a:pt x="466" y="343"/>
                    </a:lnTo>
                    <a:lnTo>
                      <a:pt x="466" y="339"/>
                    </a:lnTo>
                    <a:lnTo>
                      <a:pt x="456" y="329"/>
                    </a:lnTo>
                    <a:lnTo>
                      <a:pt x="452" y="322"/>
                    </a:lnTo>
                    <a:lnTo>
                      <a:pt x="452" y="318"/>
                    </a:lnTo>
                    <a:lnTo>
                      <a:pt x="417" y="283"/>
                    </a:lnTo>
                    <a:lnTo>
                      <a:pt x="424" y="279"/>
                    </a:lnTo>
                    <a:lnTo>
                      <a:pt x="431" y="276"/>
                    </a:lnTo>
                    <a:lnTo>
                      <a:pt x="441" y="272"/>
                    </a:lnTo>
                    <a:lnTo>
                      <a:pt x="452" y="272"/>
                    </a:lnTo>
                    <a:lnTo>
                      <a:pt x="459" y="269"/>
                    </a:lnTo>
                    <a:lnTo>
                      <a:pt x="470" y="269"/>
                    </a:lnTo>
                    <a:lnTo>
                      <a:pt x="480" y="265"/>
                    </a:lnTo>
                    <a:lnTo>
                      <a:pt x="491" y="265"/>
                    </a:lnTo>
                    <a:lnTo>
                      <a:pt x="498" y="262"/>
                    </a:lnTo>
                    <a:lnTo>
                      <a:pt x="509" y="262"/>
                    </a:lnTo>
                    <a:lnTo>
                      <a:pt x="516" y="255"/>
                    </a:lnTo>
                    <a:lnTo>
                      <a:pt x="523" y="251"/>
                    </a:lnTo>
                    <a:lnTo>
                      <a:pt x="526" y="244"/>
                    </a:lnTo>
                    <a:lnTo>
                      <a:pt x="530" y="237"/>
                    </a:lnTo>
                    <a:lnTo>
                      <a:pt x="530" y="212"/>
                    </a:lnTo>
                    <a:lnTo>
                      <a:pt x="537" y="188"/>
                    </a:lnTo>
                    <a:lnTo>
                      <a:pt x="544" y="159"/>
                    </a:lnTo>
                    <a:lnTo>
                      <a:pt x="551" y="135"/>
                    </a:lnTo>
                    <a:lnTo>
                      <a:pt x="554" y="106"/>
                    </a:lnTo>
                    <a:lnTo>
                      <a:pt x="558" y="82"/>
                    </a:lnTo>
                    <a:lnTo>
                      <a:pt x="565" y="53"/>
                    </a:lnTo>
                    <a:lnTo>
                      <a:pt x="569" y="25"/>
                    </a:lnTo>
                    <a:lnTo>
                      <a:pt x="572" y="0"/>
                    </a:lnTo>
                    <a:lnTo>
                      <a:pt x="590" y="18"/>
                    </a:lnTo>
                    <a:lnTo>
                      <a:pt x="604" y="36"/>
                    </a:lnTo>
                    <a:lnTo>
                      <a:pt x="622" y="53"/>
                    </a:lnTo>
                    <a:lnTo>
                      <a:pt x="636" y="71"/>
                    </a:lnTo>
                    <a:lnTo>
                      <a:pt x="650" y="92"/>
                    </a:lnTo>
                    <a:lnTo>
                      <a:pt x="664" y="110"/>
                    </a:lnTo>
                    <a:lnTo>
                      <a:pt x="678" y="131"/>
                    </a:lnTo>
                    <a:lnTo>
                      <a:pt x="692" y="149"/>
                    </a:lnTo>
                    <a:lnTo>
                      <a:pt x="703" y="170"/>
                    </a:lnTo>
                    <a:lnTo>
                      <a:pt x="713" y="191"/>
                    </a:lnTo>
                    <a:lnTo>
                      <a:pt x="724" y="212"/>
                    </a:lnTo>
                    <a:lnTo>
                      <a:pt x="731" y="233"/>
                    </a:lnTo>
                    <a:lnTo>
                      <a:pt x="738" y="255"/>
                    </a:lnTo>
                    <a:lnTo>
                      <a:pt x="749" y="276"/>
                    </a:lnTo>
                    <a:lnTo>
                      <a:pt x="752" y="301"/>
                    </a:lnTo>
                    <a:lnTo>
                      <a:pt x="759" y="322"/>
                    </a:lnTo>
                    <a:close/>
                  </a:path>
                </a:pathLst>
              </a:custGeom>
              <a:solidFill>
                <a:srgbClr val="A8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3" name="Freeform 239"/>
              <p:cNvSpPr>
                <a:spLocks/>
              </p:cNvSpPr>
              <p:nvPr/>
            </p:nvSpPr>
            <p:spPr bwMode="auto">
              <a:xfrm>
                <a:off x="5126" y="3023"/>
                <a:ext cx="127" cy="466"/>
              </a:xfrm>
              <a:custGeom>
                <a:avLst/>
                <a:gdLst>
                  <a:gd name="T0" fmla="*/ 7 w 127"/>
                  <a:gd name="T1" fmla="*/ 466 h 466"/>
                  <a:gd name="T2" fmla="*/ 7 w 127"/>
                  <a:gd name="T3" fmla="*/ 462 h 466"/>
                  <a:gd name="T4" fmla="*/ 21 w 127"/>
                  <a:gd name="T5" fmla="*/ 438 h 466"/>
                  <a:gd name="T6" fmla="*/ 32 w 127"/>
                  <a:gd name="T7" fmla="*/ 409 h 466"/>
                  <a:gd name="T8" fmla="*/ 42 w 127"/>
                  <a:gd name="T9" fmla="*/ 381 h 466"/>
                  <a:gd name="T10" fmla="*/ 56 w 127"/>
                  <a:gd name="T11" fmla="*/ 353 h 466"/>
                  <a:gd name="T12" fmla="*/ 67 w 127"/>
                  <a:gd name="T13" fmla="*/ 328 h 466"/>
                  <a:gd name="T14" fmla="*/ 77 w 127"/>
                  <a:gd name="T15" fmla="*/ 300 h 466"/>
                  <a:gd name="T16" fmla="*/ 88 w 127"/>
                  <a:gd name="T17" fmla="*/ 272 h 466"/>
                  <a:gd name="T18" fmla="*/ 95 w 127"/>
                  <a:gd name="T19" fmla="*/ 243 h 466"/>
                  <a:gd name="T20" fmla="*/ 106 w 127"/>
                  <a:gd name="T21" fmla="*/ 215 h 466"/>
                  <a:gd name="T22" fmla="*/ 113 w 127"/>
                  <a:gd name="T23" fmla="*/ 183 h 466"/>
                  <a:gd name="T24" fmla="*/ 120 w 127"/>
                  <a:gd name="T25" fmla="*/ 155 h 466"/>
                  <a:gd name="T26" fmla="*/ 123 w 127"/>
                  <a:gd name="T27" fmla="*/ 123 h 466"/>
                  <a:gd name="T28" fmla="*/ 127 w 127"/>
                  <a:gd name="T29" fmla="*/ 95 h 466"/>
                  <a:gd name="T30" fmla="*/ 127 w 127"/>
                  <a:gd name="T31" fmla="*/ 0 h 466"/>
                  <a:gd name="T32" fmla="*/ 120 w 127"/>
                  <a:gd name="T33" fmla="*/ 0 h 466"/>
                  <a:gd name="T34" fmla="*/ 120 w 127"/>
                  <a:gd name="T35" fmla="*/ 95 h 466"/>
                  <a:gd name="T36" fmla="*/ 116 w 127"/>
                  <a:gd name="T37" fmla="*/ 123 h 466"/>
                  <a:gd name="T38" fmla="*/ 113 w 127"/>
                  <a:gd name="T39" fmla="*/ 155 h 466"/>
                  <a:gd name="T40" fmla="*/ 106 w 127"/>
                  <a:gd name="T41" fmla="*/ 183 h 466"/>
                  <a:gd name="T42" fmla="*/ 99 w 127"/>
                  <a:gd name="T43" fmla="*/ 212 h 466"/>
                  <a:gd name="T44" fmla="*/ 92 w 127"/>
                  <a:gd name="T45" fmla="*/ 240 h 466"/>
                  <a:gd name="T46" fmla="*/ 81 w 127"/>
                  <a:gd name="T47" fmla="*/ 268 h 466"/>
                  <a:gd name="T48" fmla="*/ 70 w 127"/>
                  <a:gd name="T49" fmla="*/ 296 h 466"/>
                  <a:gd name="T50" fmla="*/ 60 w 127"/>
                  <a:gd name="T51" fmla="*/ 325 h 466"/>
                  <a:gd name="T52" fmla="*/ 49 w 127"/>
                  <a:gd name="T53" fmla="*/ 353 h 466"/>
                  <a:gd name="T54" fmla="*/ 35 w 127"/>
                  <a:gd name="T55" fmla="*/ 381 h 466"/>
                  <a:gd name="T56" fmla="*/ 24 w 127"/>
                  <a:gd name="T57" fmla="*/ 406 h 466"/>
                  <a:gd name="T58" fmla="*/ 14 w 127"/>
                  <a:gd name="T59" fmla="*/ 434 h 466"/>
                  <a:gd name="T60" fmla="*/ 0 w 127"/>
                  <a:gd name="T61" fmla="*/ 462 h 466"/>
                  <a:gd name="T62" fmla="*/ 7 w 127"/>
                  <a:gd name="T63" fmla="*/ 466 h 4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7" h="466">
                    <a:moveTo>
                      <a:pt x="7" y="466"/>
                    </a:moveTo>
                    <a:lnTo>
                      <a:pt x="7" y="462"/>
                    </a:lnTo>
                    <a:lnTo>
                      <a:pt x="21" y="438"/>
                    </a:lnTo>
                    <a:lnTo>
                      <a:pt x="32" y="409"/>
                    </a:lnTo>
                    <a:lnTo>
                      <a:pt x="42" y="381"/>
                    </a:lnTo>
                    <a:lnTo>
                      <a:pt x="56" y="353"/>
                    </a:lnTo>
                    <a:lnTo>
                      <a:pt x="67" y="328"/>
                    </a:lnTo>
                    <a:lnTo>
                      <a:pt x="77" y="300"/>
                    </a:lnTo>
                    <a:lnTo>
                      <a:pt x="88" y="272"/>
                    </a:lnTo>
                    <a:lnTo>
                      <a:pt x="95" y="243"/>
                    </a:lnTo>
                    <a:lnTo>
                      <a:pt x="106" y="215"/>
                    </a:lnTo>
                    <a:lnTo>
                      <a:pt x="113" y="183"/>
                    </a:lnTo>
                    <a:lnTo>
                      <a:pt x="120" y="155"/>
                    </a:lnTo>
                    <a:lnTo>
                      <a:pt x="123" y="123"/>
                    </a:lnTo>
                    <a:lnTo>
                      <a:pt x="127" y="95"/>
                    </a:lnTo>
                    <a:lnTo>
                      <a:pt x="127" y="0"/>
                    </a:lnTo>
                    <a:lnTo>
                      <a:pt x="120" y="0"/>
                    </a:lnTo>
                    <a:lnTo>
                      <a:pt x="120" y="95"/>
                    </a:lnTo>
                    <a:lnTo>
                      <a:pt x="116" y="123"/>
                    </a:lnTo>
                    <a:lnTo>
                      <a:pt x="113" y="155"/>
                    </a:lnTo>
                    <a:lnTo>
                      <a:pt x="106" y="183"/>
                    </a:lnTo>
                    <a:lnTo>
                      <a:pt x="99" y="212"/>
                    </a:lnTo>
                    <a:lnTo>
                      <a:pt x="92" y="240"/>
                    </a:lnTo>
                    <a:lnTo>
                      <a:pt x="81" y="268"/>
                    </a:lnTo>
                    <a:lnTo>
                      <a:pt x="70" y="296"/>
                    </a:lnTo>
                    <a:lnTo>
                      <a:pt x="60" y="325"/>
                    </a:lnTo>
                    <a:lnTo>
                      <a:pt x="49" y="353"/>
                    </a:lnTo>
                    <a:lnTo>
                      <a:pt x="35" y="381"/>
                    </a:lnTo>
                    <a:lnTo>
                      <a:pt x="24" y="406"/>
                    </a:lnTo>
                    <a:lnTo>
                      <a:pt x="14" y="434"/>
                    </a:lnTo>
                    <a:lnTo>
                      <a:pt x="0" y="462"/>
                    </a:lnTo>
                    <a:lnTo>
                      <a:pt x="7" y="4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4" name="Freeform 240"/>
              <p:cNvSpPr>
                <a:spLocks/>
              </p:cNvSpPr>
              <p:nvPr/>
            </p:nvSpPr>
            <p:spPr bwMode="auto">
              <a:xfrm>
                <a:off x="5055" y="3485"/>
                <a:ext cx="78" cy="120"/>
              </a:xfrm>
              <a:custGeom>
                <a:avLst/>
                <a:gdLst>
                  <a:gd name="T0" fmla="*/ 7 w 78"/>
                  <a:gd name="T1" fmla="*/ 117 h 120"/>
                  <a:gd name="T2" fmla="*/ 4 w 78"/>
                  <a:gd name="T3" fmla="*/ 120 h 120"/>
                  <a:gd name="T4" fmla="*/ 32 w 78"/>
                  <a:gd name="T5" fmla="*/ 92 h 120"/>
                  <a:gd name="T6" fmla="*/ 39 w 78"/>
                  <a:gd name="T7" fmla="*/ 78 h 120"/>
                  <a:gd name="T8" fmla="*/ 50 w 78"/>
                  <a:gd name="T9" fmla="*/ 64 h 120"/>
                  <a:gd name="T10" fmla="*/ 57 w 78"/>
                  <a:gd name="T11" fmla="*/ 46 h 120"/>
                  <a:gd name="T12" fmla="*/ 64 w 78"/>
                  <a:gd name="T13" fmla="*/ 32 h 120"/>
                  <a:gd name="T14" fmla="*/ 71 w 78"/>
                  <a:gd name="T15" fmla="*/ 18 h 120"/>
                  <a:gd name="T16" fmla="*/ 78 w 78"/>
                  <a:gd name="T17" fmla="*/ 4 h 120"/>
                  <a:gd name="T18" fmla="*/ 71 w 78"/>
                  <a:gd name="T19" fmla="*/ 0 h 120"/>
                  <a:gd name="T20" fmla="*/ 64 w 78"/>
                  <a:gd name="T21" fmla="*/ 15 h 120"/>
                  <a:gd name="T22" fmla="*/ 57 w 78"/>
                  <a:gd name="T23" fmla="*/ 29 h 120"/>
                  <a:gd name="T24" fmla="*/ 50 w 78"/>
                  <a:gd name="T25" fmla="*/ 46 h 120"/>
                  <a:gd name="T26" fmla="*/ 42 w 78"/>
                  <a:gd name="T27" fmla="*/ 60 h 120"/>
                  <a:gd name="T28" fmla="*/ 35 w 78"/>
                  <a:gd name="T29" fmla="*/ 75 h 120"/>
                  <a:gd name="T30" fmla="*/ 25 w 78"/>
                  <a:gd name="T31" fmla="*/ 89 h 120"/>
                  <a:gd name="T32" fmla="*/ 14 w 78"/>
                  <a:gd name="T33" fmla="*/ 103 h 120"/>
                  <a:gd name="T34" fmla="*/ 0 w 78"/>
                  <a:gd name="T35" fmla="*/ 113 h 120"/>
                  <a:gd name="T36" fmla="*/ 0 w 78"/>
                  <a:gd name="T37" fmla="*/ 117 h 120"/>
                  <a:gd name="T38" fmla="*/ 0 w 78"/>
                  <a:gd name="T39" fmla="*/ 113 h 120"/>
                  <a:gd name="T40" fmla="*/ 0 w 78"/>
                  <a:gd name="T41" fmla="*/ 117 h 120"/>
                  <a:gd name="T42" fmla="*/ 7 w 78"/>
                  <a:gd name="T43" fmla="*/ 117 h 12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8" h="120">
                    <a:moveTo>
                      <a:pt x="7" y="117"/>
                    </a:moveTo>
                    <a:lnTo>
                      <a:pt x="4" y="120"/>
                    </a:lnTo>
                    <a:lnTo>
                      <a:pt x="32" y="92"/>
                    </a:lnTo>
                    <a:lnTo>
                      <a:pt x="39" y="78"/>
                    </a:lnTo>
                    <a:lnTo>
                      <a:pt x="50" y="64"/>
                    </a:lnTo>
                    <a:lnTo>
                      <a:pt x="57" y="46"/>
                    </a:lnTo>
                    <a:lnTo>
                      <a:pt x="64" y="32"/>
                    </a:lnTo>
                    <a:lnTo>
                      <a:pt x="71" y="18"/>
                    </a:lnTo>
                    <a:lnTo>
                      <a:pt x="78" y="4"/>
                    </a:lnTo>
                    <a:lnTo>
                      <a:pt x="71" y="0"/>
                    </a:lnTo>
                    <a:lnTo>
                      <a:pt x="64" y="15"/>
                    </a:lnTo>
                    <a:lnTo>
                      <a:pt x="57" y="29"/>
                    </a:lnTo>
                    <a:lnTo>
                      <a:pt x="50" y="46"/>
                    </a:lnTo>
                    <a:lnTo>
                      <a:pt x="42" y="60"/>
                    </a:lnTo>
                    <a:lnTo>
                      <a:pt x="35" y="75"/>
                    </a:lnTo>
                    <a:lnTo>
                      <a:pt x="25" y="89"/>
                    </a:lnTo>
                    <a:lnTo>
                      <a:pt x="14" y="103"/>
                    </a:lnTo>
                    <a:lnTo>
                      <a:pt x="0" y="113"/>
                    </a:lnTo>
                    <a:lnTo>
                      <a:pt x="0" y="117"/>
                    </a:lnTo>
                    <a:lnTo>
                      <a:pt x="0" y="113"/>
                    </a:lnTo>
                    <a:lnTo>
                      <a:pt x="0" y="117"/>
                    </a:lnTo>
                    <a:lnTo>
                      <a:pt x="7" y="1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5" name="Freeform 241"/>
              <p:cNvSpPr>
                <a:spLocks/>
              </p:cNvSpPr>
              <p:nvPr/>
            </p:nvSpPr>
            <p:spPr bwMode="auto">
              <a:xfrm>
                <a:off x="5020" y="3602"/>
                <a:ext cx="42" cy="32"/>
              </a:xfrm>
              <a:custGeom>
                <a:avLst/>
                <a:gdLst>
                  <a:gd name="T0" fmla="*/ 3 w 42"/>
                  <a:gd name="T1" fmla="*/ 32 h 32"/>
                  <a:gd name="T2" fmla="*/ 7 w 42"/>
                  <a:gd name="T3" fmla="*/ 32 h 32"/>
                  <a:gd name="T4" fmla="*/ 14 w 42"/>
                  <a:gd name="T5" fmla="*/ 28 h 32"/>
                  <a:gd name="T6" fmla="*/ 17 w 42"/>
                  <a:gd name="T7" fmla="*/ 25 h 32"/>
                  <a:gd name="T8" fmla="*/ 24 w 42"/>
                  <a:gd name="T9" fmla="*/ 21 h 32"/>
                  <a:gd name="T10" fmla="*/ 39 w 42"/>
                  <a:gd name="T11" fmla="*/ 7 h 32"/>
                  <a:gd name="T12" fmla="*/ 42 w 42"/>
                  <a:gd name="T13" fmla="*/ 0 h 32"/>
                  <a:gd name="T14" fmla="*/ 35 w 42"/>
                  <a:gd name="T15" fmla="*/ 0 h 32"/>
                  <a:gd name="T16" fmla="*/ 21 w 42"/>
                  <a:gd name="T17" fmla="*/ 14 h 32"/>
                  <a:gd name="T18" fmla="*/ 14 w 42"/>
                  <a:gd name="T19" fmla="*/ 18 h 32"/>
                  <a:gd name="T20" fmla="*/ 7 w 42"/>
                  <a:gd name="T21" fmla="*/ 21 h 32"/>
                  <a:gd name="T22" fmla="*/ 0 w 42"/>
                  <a:gd name="T23" fmla="*/ 28 h 32"/>
                  <a:gd name="T24" fmla="*/ 0 w 42"/>
                  <a:gd name="T25" fmla="*/ 25 h 32"/>
                  <a:gd name="T26" fmla="*/ 3 w 42"/>
                  <a:gd name="T27" fmla="*/ 32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2" h="32">
                    <a:moveTo>
                      <a:pt x="3" y="32"/>
                    </a:moveTo>
                    <a:lnTo>
                      <a:pt x="7" y="32"/>
                    </a:lnTo>
                    <a:lnTo>
                      <a:pt x="14" y="28"/>
                    </a:lnTo>
                    <a:lnTo>
                      <a:pt x="17" y="25"/>
                    </a:lnTo>
                    <a:lnTo>
                      <a:pt x="24" y="21"/>
                    </a:lnTo>
                    <a:lnTo>
                      <a:pt x="39" y="7"/>
                    </a:lnTo>
                    <a:lnTo>
                      <a:pt x="42" y="0"/>
                    </a:lnTo>
                    <a:lnTo>
                      <a:pt x="35" y="0"/>
                    </a:lnTo>
                    <a:lnTo>
                      <a:pt x="21" y="14"/>
                    </a:lnTo>
                    <a:lnTo>
                      <a:pt x="14" y="18"/>
                    </a:lnTo>
                    <a:lnTo>
                      <a:pt x="7" y="21"/>
                    </a:lnTo>
                    <a:lnTo>
                      <a:pt x="0" y="28"/>
                    </a:lnTo>
                    <a:lnTo>
                      <a:pt x="0" y="25"/>
                    </a:lnTo>
                    <a:lnTo>
                      <a:pt x="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6" name="Freeform 242"/>
              <p:cNvSpPr>
                <a:spLocks/>
              </p:cNvSpPr>
              <p:nvPr/>
            </p:nvSpPr>
            <p:spPr bwMode="auto">
              <a:xfrm>
                <a:off x="4772" y="3591"/>
                <a:ext cx="251" cy="60"/>
              </a:xfrm>
              <a:custGeom>
                <a:avLst/>
                <a:gdLst>
                  <a:gd name="T0" fmla="*/ 0 w 251"/>
                  <a:gd name="T1" fmla="*/ 7 h 60"/>
                  <a:gd name="T2" fmla="*/ 15 w 251"/>
                  <a:gd name="T3" fmla="*/ 14 h 60"/>
                  <a:gd name="T4" fmla="*/ 29 w 251"/>
                  <a:gd name="T5" fmla="*/ 18 h 60"/>
                  <a:gd name="T6" fmla="*/ 43 w 251"/>
                  <a:gd name="T7" fmla="*/ 25 h 60"/>
                  <a:gd name="T8" fmla="*/ 57 w 251"/>
                  <a:gd name="T9" fmla="*/ 32 h 60"/>
                  <a:gd name="T10" fmla="*/ 75 w 251"/>
                  <a:gd name="T11" fmla="*/ 36 h 60"/>
                  <a:gd name="T12" fmla="*/ 89 w 251"/>
                  <a:gd name="T13" fmla="*/ 43 h 60"/>
                  <a:gd name="T14" fmla="*/ 103 w 251"/>
                  <a:gd name="T15" fmla="*/ 46 h 60"/>
                  <a:gd name="T16" fmla="*/ 121 w 251"/>
                  <a:gd name="T17" fmla="*/ 50 h 60"/>
                  <a:gd name="T18" fmla="*/ 135 w 251"/>
                  <a:gd name="T19" fmla="*/ 57 h 60"/>
                  <a:gd name="T20" fmla="*/ 152 w 251"/>
                  <a:gd name="T21" fmla="*/ 57 h 60"/>
                  <a:gd name="T22" fmla="*/ 170 w 251"/>
                  <a:gd name="T23" fmla="*/ 60 h 60"/>
                  <a:gd name="T24" fmla="*/ 184 w 251"/>
                  <a:gd name="T25" fmla="*/ 60 h 60"/>
                  <a:gd name="T26" fmla="*/ 198 w 251"/>
                  <a:gd name="T27" fmla="*/ 57 h 60"/>
                  <a:gd name="T28" fmla="*/ 216 w 251"/>
                  <a:gd name="T29" fmla="*/ 57 h 60"/>
                  <a:gd name="T30" fmla="*/ 234 w 251"/>
                  <a:gd name="T31" fmla="*/ 50 h 60"/>
                  <a:gd name="T32" fmla="*/ 251 w 251"/>
                  <a:gd name="T33" fmla="*/ 43 h 60"/>
                  <a:gd name="T34" fmla="*/ 248 w 251"/>
                  <a:gd name="T35" fmla="*/ 36 h 60"/>
                  <a:gd name="T36" fmla="*/ 230 w 251"/>
                  <a:gd name="T37" fmla="*/ 43 h 60"/>
                  <a:gd name="T38" fmla="*/ 216 w 251"/>
                  <a:gd name="T39" fmla="*/ 50 h 60"/>
                  <a:gd name="T40" fmla="*/ 198 w 251"/>
                  <a:gd name="T41" fmla="*/ 53 h 60"/>
                  <a:gd name="T42" fmla="*/ 170 w 251"/>
                  <a:gd name="T43" fmla="*/ 53 h 60"/>
                  <a:gd name="T44" fmla="*/ 152 w 251"/>
                  <a:gd name="T45" fmla="*/ 50 h 60"/>
                  <a:gd name="T46" fmla="*/ 138 w 251"/>
                  <a:gd name="T47" fmla="*/ 50 h 60"/>
                  <a:gd name="T48" fmla="*/ 121 w 251"/>
                  <a:gd name="T49" fmla="*/ 43 h 60"/>
                  <a:gd name="T50" fmla="*/ 106 w 251"/>
                  <a:gd name="T51" fmla="*/ 39 h 60"/>
                  <a:gd name="T52" fmla="*/ 92 w 251"/>
                  <a:gd name="T53" fmla="*/ 36 h 60"/>
                  <a:gd name="T54" fmla="*/ 78 w 251"/>
                  <a:gd name="T55" fmla="*/ 29 h 60"/>
                  <a:gd name="T56" fmla="*/ 60 w 251"/>
                  <a:gd name="T57" fmla="*/ 22 h 60"/>
                  <a:gd name="T58" fmla="*/ 46 w 251"/>
                  <a:gd name="T59" fmla="*/ 18 h 60"/>
                  <a:gd name="T60" fmla="*/ 32 w 251"/>
                  <a:gd name="T61" fmla="*/ 11 h 60"/>
                  <a:gd name="T62" fmla="*/ 18 w 251"/>
                  <a:gd name="T63" fmla="*/ 7 h 60"/>
                  <a:gd name="T64" fmla="*/ 0 w 251"/>
                  <a:gd name="T65" fmla="*/ 0 h 60"/>
                  <a:gd name="T66" fmla="*/ 4 w 251"/>
                  <a:gd name="T67" fmla="*/ 0 h 60"/>
                  <a:gd name="T68" fmla="*/ 0 w 251"/>
                  <a:gd name="T69" fmla="*/ 7 h 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51" h="60">
                    <a:moveTo>
                      <a:pt x="0" y="7"/>
                    </a:moveTo>
                    <a:lnTo>
                      <a:pt x="15" y="14"/>
                    </a:lnTo>
                    <a:lnTo>
                      <a:pt x="29" y="18"/>
                    </a:lnTo>
                    <a:lnTo>
                      <a:pt x="43" y="25"/>
                    </a:lnTo>
                    <a:lnTo>
                      <a:pt x="57" y="32"/>
                    </a:lnTo>
                    <a:lnTo>
                      <a:pt x="75" y="36"/>
                    </a:lnTo>
                    <a:lnTo>
                      <a:pt x="89" y="43"/>
                    </a:lnTo>
                    <a:lnTo>
                      <a:pt x="103" y="46"/>
                    </a:lnTo>
                    <a:lnTo>
                      <a:pt x="121" y="50"/>
                    </a:lnTo>
                    <a:lnTo>
                      <a:pt x="135" y="57"/>
                    </a:lnTo>
                    <a:lnTo>
                      <a:pt x="152" y="57"/>
                    </a:lnTo>
                    <a:lnTo>
                      <a:pt x="170" y="60"/>
                    </a:lnTo>
                    <a:lnTo>
                      <a:pt x="184" y="60"/>
                    </a:lnTo>
                    <a:lnTo>
                      <a:pt x="198" y="57"/>
                    </a:lnTo>
                    <a:lnTo>
                      <a:pt x="216" y="57"/>
                    </a:lnTo>
                    <a:lnTo>
                      <a:pt x="234" y="50"/>
                    </a:lnTo>
                    <a:lnTo>
                      <a:pt x="251" y="43"/>
                    </a:lnTo>
                    <a:lnTo>
                      <a:pt x="248" y="36"/>
                    </a:lnTo>
                    <a:lnTo>
                      <a:pt x="230" y="43"/>
                    </a:lnTo>
                    <a:lnTo>
                      <a:pt x="216" y="50"/>
                    </a:lnTo>
                    <a:lnTo>
                      <a:pt x="198" y="53"/>
                    </a:lnTo>
                    <a:lnTo>
                      <a:pt x="170" y="53"/>
                    </a:lnTo>
                    <a:lnTo>
                      <a:pt x="152" y="50"/>
                    </a:lnTo>
                    <a:lnTo>
                      <a:pt x="138" y="50"/>
                    </a:lnTo>
                    <a:lnTo>
                      <a:pt x="121" y="43"/>
                    </a:lnTo>
                    <a:lnTo>
                      <a:pt x="106" y="39"/>
                    </a:lnTo>
                    <a:lnTo>
                      <a:pt x="92" y="36"/>
                    </a:lnTo>
                    <a:lnTo>
                      <a:pt x="78" y="29"/>
                    </a:lnTo>
                    <a:lnTo>
                      <a:pt x="60" y="22"/>
                    </a:lnTo>
                    <a:lnTo>
                      <a:pt x="46" y="18"/>
                    </a:lnTo>
                    <a:lnTo>
                      <a:pt x="32" y="11"/>
                    </a:lnTo>
                    <a:lnTo>
                      <a:pt x="18" y="7"/>
                    </a:lnTo>
                    <a:lnTo>
                      <a:pt x="0" y="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7" name="Freeform 243"/>
              <p:cNvSpPr>
                <a:spLocks/>
              </p:cNvSpPr>
              <p:nvPr/>
            </p:nvSpPr>
            <p:spPr bwMode="auto">
              <a:xfrm>
                <a:off x="4539" y="3461"/>
                <a:ext cx="237" cy="137"/>
              </a:xfrm>
              <a:custGeom>
                <a:avLst/>
                <a:gdLst>
                  <a:gd name="T0" fmla="*/ 0 w 237"/>
                  <a:gd name="T1" fmla="*/ 7 h 137"/>
                  <a:gd name="T2" fmla="*/ 14 w 237"/>
                  <a:gd name="T3" fmla="*/ 17 h 137"/>
                  <a:gd name="T4" fmla="*/ 28 w 237"/>
                  <a:gd name="T5" fmla="*/ 24 h 137"/>
                  <a:gd name="T6" fmla="*/ 43 w 237"/>
                  <a:gd name="T7" fmla="*/ 35 h 137"/>
                  <a:gd name="T8" fmla="*/ 57 w 237"/>
                  <a:gd name="T9" fmla="*/ 42 h 137"/>
                  <a:gd name="T10" fmla="*/ 71 w 237"/>
                  <a:gd name="T11" fmla="*/ 53 h 137"/>
                  <a:gd name="T12" fmla="*/ 85 w 237"/>
                  <a:gd name="T13" fmla="*/ 60 h 137"/>
                  <a:gd name="T14" fmla="*/ 99 w 237"/>
                  <a:gd name="T15" fmla="*/ 70 h 137"/>
                  <a:gd name="T16" fmla="*/ 117 w 237"/>
                  <a:gd name="T17" fmla="*/ 77 h 137"/>
                  <a:gd name="T18" fmla="*/ 131 w 237"/>
                  <a:gd name="T19" fmla="*/ 84 h 137"/>
                  <a:gd name="T20" fmla="*/ 145 w 237"/>
                  <a:gd name="T21" fmla="*/ 91 h 137"/>
                  <a:gd name="T22" fmla="*/ 159 w 237"/>
                  <a:gd name="T23" fmla="*/ 99 h 137"/>
                  <a:gd name="T24" fmla="*/ 173 w 237"/>
                  <a:gd name="T25" fmla="*/ 109 h 137"/>
                  <a:gd name="T26" fmla="*/ 187 w 237"/>
                  <a:gd name="T27" fmla="*/ 116 h 137"/>
                  <a:gd name="T28" fmla="*/ 202 w 237"/>
                  <a:gd name="T29" fmla="*/ 123 h 137"/>
                  <a:gd name="T30" fmla="*/ 219 w 237"/>
                  <a:gd name="T31" fmla="*/ 130 h 137"/>
                  <a:gd name="T32" fmla="*/ 233 w 237"/>
                  <a:gd name="T33" fmla="*/ 137 h 137"/>
                  <a:gd name="T34" fmla="*/ 237 w 237"/>
                  <a:gd name="T35" fmla="*/ 130 h 137"/>
                  <a:gd name="T36" fmla="*/ 223 w 237"/>
                  <a:gd name="T37" fmla="*/ 123 h 137"/>
                  <a:gd name="T38" fmla="*/ 209 w 237"/>
                  <a:gd name="T39" fmla="*/ 116 h 137"/>
                  <a:gd name="T40" fmla="*/ 191 w 237"/>
                  <a:gd name="T41" fmla="*/ 109 h 137"/>
                  <a:gd name="T42" fmla="*/ 177 w 237"/>
                  <a:gd name="T43" fmla="*/ 102 h 137"/>
                  <a:gd name="T44" fmla="*/ 163 w 237"/>
                  <a:gd name="T45" fmla="*/ 91 h 137"/>
                  <a:gd name="T46" fmla="*/ 149 w 237"/>
                  <a:gd name="T47" fmla="*/ 84 h 137"/>
                  <a:gd name="T48" fmla="*/ 134 w 237"/>
                  <a:gd name="T49" fmla="*/ 77 h 137"/>
                  <a:gd name="T50" fmla="*/ 117 w 237"/>
                  <a:gd name="T51" fmla="*/ 70 h 137"/>
                  <a:gd name="T52" fmla="*/ 103 w 237"/>
                  <a:gd name="T53" fmla="*/ 63 h 137"/>
                  <a:gd name="T54" fmla="*/ 89 w 237"/>
                  <a:gd name="T55" fmla="*/ 53 h 137"/>
                  <a:gd name="T56" fmla="*/ 74 w 237"/>
                  <a:gd name="T57" fmla="*/ 46 h 137"/>
                  <a:gd name="T58" fmla="*/ 60 w 237"/>
                  <a:gd name="T59" fmla="*/ 39 h 137"/>
                  <a:gd name="T60" fmla="*/ 46 w 237"/>
                  <a:gd name="T61" fmla="*/ 28 h 137"/>
                  <a:gd name="T62" fmla="*/ 32 w 237"/>
                  <a:gd name="T63" fmla="*/ 21 h 137"/>
                  <a:gd name="T64" fmla="*/ 18 w 237"/>
                  <a:gd name="T65" fmla="*/ 10 h 137"/>
                  <a:gd name="T66" fmla="*/ 4 w 237"/>
                  <a:gd name="T67" fmla="*/ 0 h 137"/>
                  <a:gd name="T68" fmla="*/ 0 w 237"/>
                  <a:gd name="T69" fmla="*/ 7 h 1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37" h="137">
                    <a:moveTo>
                      <a:pt x="0" y="7"/>
                    </a:moveTo>
                    <a:lnTo>
                      <a:pt x="14" y="17"/>
                    </a:lnTo>
                    <a:lnTo>
                      <a:pt x="28" y="24"/>
                    </a:lnTo>
                    <a:lnTo>
                      <a:pt x="43" y="35"/>
                    </a:lnTo>
                    <a:lnTo>
                      <a:pt x="57" y="42"/>
                    </a:lnTo>
                    <a:lnTo>
                      <a:pt x="71" y="53"/>
                    </a:lnTo>
                    <a:lnTo>
                      <a:pt x="85" y="60"/>
                    </a:lnTo>
                    <a:lnTo>
                      <a:pt x="99" y="70"/>
                    </a:lnTo>
                    <a:lnTo>
                      <a:pt x="117" y="77"/>
                    </a:lnTo>
                    <a:lnTo>
                      <a:pt x="131" y="84"/>
                    </a:lnTo>
                    <a:lnTo>
                      <a:pt x="145" y="91"/>
                    </a:lnTo>
                    <a:lnTo>
                      <a:pt x="159" y="99"/>
                    </a:lnTo>
                    <a:lnTo>
                      <a:pt x="173" y="109"/>
                    </a:lnTo>
                    <a:lnTo>
                      <a:pt x="187" y="116"/>
                    </a:lnTo>
                    <a:lnTo>
                      <a:pt x="202" y="123"/>
                    </a:lnTo>
                    <a:lnTo>
                      <a:pt x="219" y="130"/>
                    </a:lnTo>
                    <a:lnTo>
                      <a:pt x="233" y="137"/>
                    </a:lnTo>
                    <a:lnTo>
                      <a:pt x="237" y="130"/>
                    </a:lnTo>
                    <a:lnTo>
                      <a:pt x="223" y="123"/>
                    </a:lnTo>
                    <a:lnTo>
                      <a:pt x="209" y="116"/>
                    </a:lnTo>
                    <a:lnTo>
                      <a:pt x="191" y="109"/>
                    </a:lnTo>
                    <a:lnTo>
                      <a:pt x="177" y="102"/>
                    </a:lnTo>
                    <a:lnTo>
                      <a:pt x="163" y="91"/>
                    </a:lnTo>
                    <a:lnTo>
                      <a:pt x="149" y="84"/>
                    </a:lnTo>
                    <a:lnTo>
                      <a:pt x="134" y="77"/>
                    </a:lnTo>
                    <a:lnTo>
                      <a:pt x="117" y="70"/>
                    </a:lnTo>
                    <a:lnTo>
                      <a:pt x="103" y="63"/>
                    </a:lnTo>
                    <a:lnTo>
                      <a:pt x="89" y="53"/>
                    </a:lnTo>
                    <a:lnTo>
                      <a:pt x="74" y="46"/>
                    </a:lnTo>
                    <a:lnTo>
                      <a:pt x="60" y="39"/>
                    </a:lnTo>
                    <a:lnTo>
                      <a:pt x="46" y="28"/>
                    </a:lnTo>
                    <a:lnTo>
                      <a:pt x="32" y="21"/>
                    </a:lnTo>
                    <a:lnTo>
                      <a:pt x="18" y="10"/>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8" name="Freeform 244"/>
              <p:cNvSpPr>
                <a:spLocks/>
              </p:cNvSpPr>
              <p:nvPr/>
            </p:nvSpPr>
            <p:spPr bwMode="auto">
              <a:xfrm>
                <a:off x="4486" y="3425"/>
                <a:ext cx="57" cy="43"/>
              </a:xfrm>
              <a:custGeom>
                <a:avLst/>
                <a:gdLst>
                  <a:gd name="T0" fmla="*/ 0 w 57"/>
                  <a:gd name="T1" fmla="*/ 0 h 43"/>
                  <a:gd name="T2" fmla="*/ 0 w 57"/>
                  <a:gd name="T3" fmla="*/ 4 h 43"/>
                  <a:gd name="T4" fmla="*/ 18 w 57"/>
                  <a:gd name="T5" fmla="*/ 22 h 43"/>
                  <a:gd name="T6" fmla="*/ 25 w 57"/>
                  <a:gd name="T7" fmla="*/ 25 h 43"/>
                  <a:gd name="T8" fmla="*/ 32 w 57"/>
                  <a:gd name="T9" fmla="*/ 29 h 43"/>
                  <a:gd name="T10" fmla="*/ 39 w 57"/>
                  <a:gd name="T11" fmla="*/ 32 h 43"/>
                  <a:gd name="T12" fmla="*/ 50 w 57"/>
                  <a:gd name="T13" fmla="*/ 36 h 43"/>
                  <a:gd name="T14" fmla="*/ 53 w 57"/>
                  <a:gd name="T15" fmla="*/ 43 h 43"/>
                  <a:gd name="T16" fmla="*/ 57 w 57"/>
                  <a:gd name="T17" fmla="*/ 36 h 43"/>
                  <a:gd name="T18" fmla="*/ 53 w 57"/>
                  <a:gd name="T19" fmla="*/ 32 h 43"/>
                  <a:gd name="T20" fmla="*/ 43 w 57"/>
                  <a:gd name="T21" fmla="*/ 29 h 43"/>
                  <a:gd name="T22" fmla="*/ 36 w 57"/>
                  <a:gd name="T23" fmla="*/ 25 h 43"/>
                  <a:gd name="T24" fmla="*/ 28 w 57"/>
                  <a:gd name="T25" fmla="*/ 18 h 43"/>
                  <a:gd name="T26" fmla="*/ 21 w 57"/>
                  <a:gd name="T27" fmla="*/ 14 h 43"/>
                  <a:gd name="T28" fmla="*/ 18 w 57"/>
                  <a:gd name="T29" fmla="*/ 11 h 43"/>
                  <a:gd name="T30" fmla="*/ 11 w 57"/>
                  <a:gd name="T31" fmla="*/ 7 h 43"/>
                  <a:gd name="T32" fmla="*/ 7 w 57"/>
                  <a:gd name="T33" fmla="*/ 0 h 43"/>
                  <a:gd name="T34" fmla="*/ 7 w 57"/>
                  <a:gd name="T35" fmla="*/ 4 h 43"/>
                  <a:gd name="T36" fmla="*/ 0 w 57"/>
                  <a:gd name="T37" fmla="*/ 0 h 43"/>
                  <a:gd name="T38" fmla="*/ 0 w 57"/>
                  <a:gd name="T39" fmla="*/ 4 h 43"/>
                  <a:gd name="T40" fmla="*/ 0 w 57"/>
                  <a:gd name="T41" fmla="*/ 0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7" h="43">
                    <a:moveTo>
                      <a:pt x="0" y="0"/>
                    </a:moveTo>
                    <a:lnTo>
                      <a:pt x="0" y="4"/>
                    </a:lnTo>
                    <a:lnTo>
                      <a:pt x="18" y="22"/>
                    </a:lnTo>
                    <a:lnTo>
                      <a:pt x="25" y="25"/>
                    </a:lnTo>
                    <a:lnTo>
                      <a:pt x="32" y="29"/>
                    </a:lnTo>
                    <a:lnTo>
                      <a:pt x="39" y="32"/>
                    </a:lnTo>
                    <a:lnTo>
                      <a:pt x="50" y="36"/>
                    </a:lnTo>
                    <a:lnTo>
                      <a:pt x="53" y="43"/>
                    </a:lnTo>
                    <a:lnTo>
                      <a:pt x="57" y="36"/>
                    </a:lnTo>
                    <a:lnTo>
                      <a:pt x="53" y="32"/>
                    </a:lnTo>
                    <a:lnTo>
                      <a:pt x="43" y="29"/>
                    </a:lnTo>
                    <a:lnTo>
                      <a:pt x="36" y="25"/>
                    </a:lnTo>
                    <a:lnTo>
                      <a:pt x="28" y="18"/>
                    </a:lnTo>
                    <a:lnTo>
                      <a:pt x="21" y="14"/>
                    </a:lnTo>
                    <a:lnTo>
                      <a:pt x="18" y="11"/>
                    </a:lnTo>
                    <a:lnTo>
                      <a:pt x="11" y="7"/>
                    </a:lnTo>
                    <a:lnTo>
                      <a:pt x="7" y="0"/>
                    </a:lnTo>
                    <a:lnTo>
                      <a:pt x="7" y="4"/>
                    </a:lnTo>
                    <a:lnTo>
                      <a:pt x="0" y="0"/>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29" name="Freeform 245"/>
              <p:cNvSpPr>
                <a:spLocks/>
              </p:cNvSpPr>
              <p:nvPr/>
            </p:nvSpPr>
            <p:spPr bwMode="auto">
              <a:xfrm>
                <a:off x="4486" y="3288"/>
                <a:ext cx="50" cy="141"/>
              </a:xfrm>
              <a:custGeom>
                <a:avLst/>
                <a:gdLst>
                  <a:gd name="T0" fmla="*/ 43 w 50"/>
                  <a:gd name="T1" fmla="*/ 3 h 141"/>
                  <a:gd name="T2" fmla="*/ 43 w 50"/>
                  <a:gd name="T3" fmla="*/ 0 h 141"/>
                  <a:gd name="T4" fmla="*/ 36 w 50"/>
                  <a:gd name="T5" fmla="*/ 17 h 141"/>
                  <a:gd name="T6" fmla="*/ 32 w 50"/>
                  <a:gd name="T7" fmla="*/ 35 h 141"/>
                  <a:gd name="T8" fmla="*/ 25 w 50"/>
                  <a:gd name="T9" fmla="*/ 53 h 141"/>
                  <a:gd name="T10" fmla="*/ 18 w 50"/>
                  <a:gd name="T11" fmla="*/ 67 h 141"/>
                  <a:gd name="T12" fmla="*/ 14 w 50"/>
                  <a:gd name="T13" fmla="*/ 84 h 141"/>
                  <a:gd name="T14" fmla="*/ 7 w 50"/>
                  <a:gd name="T15" fmla="*/ 102 h 141"/>
                  <a:gd name="T16" fmla="*/ 4 w 50"/>
                  <a:gd name="T17" fmla="*/ 120 h 141"/>
                  <a:gd name="T18" fmla="*/ 0 w 50"/>
                  <a:gd name="T19" fmla="*/ 137 h 141"/>
                  <a:gd name="T20" fmla="*/ 7 w 50"/>
                  <a:gd name="T21" fmla="*/ 141 h 141"/>
                  <a:gd name="T22" fmla="*/ 11 w 50"/>
                  <a:gd name="T23" fmla="*/ 123 h 141"/>
                  <a:gd name="T24" fmla="*/ 14 w 50"/>
                  <a:gd name="T25" fmla="*/ 106 h 141"/>
                  <a:gd name="T26" fmla="*/ 21 w 50"/>
                  <a:gd name="T27" fmla="*/ 88 h 141"/>
                  <a:gd name="T28" fmla="*/ 25 w 50"/>
                  <a:gd name="T29" fmla="*/ 70 h 141"/>
                  <a:gd name="T30" fmla="*/ 32 w 50"/>
                  <a:gd name="T31" fmla="*/ 53 h 141"/>
                  <a:gd name="T32" fmla="*/ 36 w 50"/>
                  <a:gd name="T33" fmla="*/ 35 h 141"/>
                  <a:gd name="T34" fmla="*/ 43 w 50"/>
                  <a:gd name="T35" fmla="*/ 21 h 141"/>
                  <a:gd name="T36" fmla="*/ 50 w 50"/>
                  <a:gd name="T37" fmla="*/ 3 h 141"/>
                  <a:gd name="T38" fmla="*/ 43 w 50"/>
                  <a:gd name="T39" fmla="*/ 3 h 14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0" h="141">
                    <a:moveTo>
                      <a:pt x="43" y="3"/>
                    </a:moveTo>
                    <a:lnTo>
                      <a:pt x="43" y="0"/>
                    </a:lnTo>
                    <a:lnTo>
                      <a:pt x="36" y="17"/>
                    </a:lnTo>
                    <a:lnTo>
                      <a:pt x="32" y="35"/>
                    </a:lnTo>
                    <a:lnTo>
                      <a:pt x="25" y="53"/>
                    </a:lnTo>
                    <a:lnTo>
                      <a:pt x="18" y="67"/>
                    </a:lnTo>
                    <a:lnTo>
                      <a:pt x="14" y="84"/>
                    </a:lnTo>
                    <a:lnTo>
                      <a:pt x="7" y="102"/>
                    </a:lnTo>
                    <a:lnTo>
                      <a:pt x="4" y="120"/>
                    </a:lnTo>
                    <a:lnTo>
                      <a:pt x="0" y="137"/>
                    </a:lnTo>
                    <a:lnTo>
                      <a:pt x="7" y="141"/>
                    </a:lnTo>
                    <a:lnTo>
                      <a:pt x="11" y="123"/>
                    </a:lnTo>
                    <a:lnTo>
                      <a:pt x="14" y="106"/>
                    </a:lnTo>
                    <a:lnTo>
                      <a:pt x="21" y="88"/>
                    </a:lnTo>
                    <a:lnTo>
                      <a:pt x="25" y="70"/>
                    </a:lnTo>
                    <a:lnTo>
                      <a:pt x="32" y="53"/>
                    </a:lnTo>
                    <a:lnTo>
                      <a:pt x="36" y="35"/>
                    </a:lnTo>
                    <a:lnTo>
                      <a:pt x="43" y="21"/>
                    </a:lnTo>
                    <a:lnTo>
                      <a:pt x="50" y="3"/>
                    </a:lnTo>
                    <a:lnTo>
                      <a:pt x="4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0" name="Freeform 246"/>
              <p:cNvSpPr>
                <a:spLocks/>
              </p:cNvSpPr>
              <p:nvPr/>
            </p:nvSpPr>
            <p:spPr bwMode="auto">
              <a:xfrm>
                <a:off x="4529" y="3263"/>
                <a:ext cx="67" cy="28"/>
              </a:xfrm>
              <a:custGeom>
                <a:avLst/>
                <a:gdLst>
                  <a:gd name="T0" fmla="*/ 67 w 67"/>
                  <a:gd name="T1" fmla="*/ 3 h 28"/>
                  <a:gd name="T2" fmla="*/ 56 w 67"/>
                  <a:gd name="T3" fmla="*/ 3 h 28"/>
                  <a:gd name="T4" fmla="*/ 46 w 67"/>
                  <a:gd name="T5" fmla="*/ 0 h 28"/>
                  <a:gd name="T6" fmla="*/ 28 w 67"/>
                  <a:gd name="T7" fmla="*/ 0 h 28"/>
                  <a:gd name="T8" fmla="*/ 17 w 67"/>
                  <a:gd name="T9" fmla="*/ 3 h 28"/>
                  <a:gd name="T10" fmla="*/ 10 w 67"/>
                  <a:gd name="T11" fmla="*/ 7 h 28"/>
                  <a:gd name="T12" fmla="*/ 0 w 67"/>
                  <a:gd name="T13" fmla="*/ 14 h 28"/>
                  <a:gd name="T14" fmla="*/ 0 w 67"/>
                  <a:gd name="T15" fmla="*/ 28 h 28"/>
                  <a:gd name="T16" fmla="*/ 7 w 67"/>
                  <a:gd name="T17" fmla="*/ 28 h 28"/>
                  <a:gd name="T18" fmla="*/ 10 w 67"/>
                  <a:gd name="T19" fmla="*/ 18 h 28"/>
                  <a:gd name="T20" fmla="*/ 17 w 67"/>
                  <a:gd name="T21" fmla="*/ 10 h 28"/>
                  <a:gd name="T22" fmla="*/ 28 w 67"/>
                  <a:gd name="T23" fmla="*/ 7 h 28"/>
                  <a:gd name="T24" fmla="*/ 46 w 67"/>
                  <a:gd name="T25" fmla="*/ 7 h 28"/>
                  <a:gd name="T26" fmla="*/ 56 w 67"/>
                  <a:gd name="T27" fmla="*/ 10 h 28"/>
                  <a:gd name="T28" fmla="*/ 63 w 67"/>
                  <a:gd name="T29" fmla="*/ 10 h 28"/>
                  <a:gd name="T30" fmla="*/ 67 w 67"/>
                  <a:gd name="T31" fmla="*/ 3 h 28"/>
                  <a:gd name="T32" fmla="*/ 63 w 67"/>
                  <a:gd name="T33" fmla="*/ 3 h 28"/>
                  <a:gd name="T34" fmla="*/ 67 w 67"/>
                  <a:gd name="T35" fmla="*/ 3 h 2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7" h="28">
                    <a:moveTo>
                      <a:pt x="67" y="3"/>
                    </a:moveTo>
                    <a:lnTo>
                      <a:pt x="56" y="3"/>
                    </a:lnTo>
                    <a:lnTo>
                      <a:pt x="46" y="0"/>
                    </a:lnTo>
                    <a:lnTo>
                      <a:pt x="28" y="0"/>
                    </a:lnTo>
                    <a:lnTo>
                      <a:pt x="17" y="3"/>
                    </a:lnTo>
                    <a:lnTo>
                      <a:pt x="10" y="7"/>
                    </a:lnTo>
                    <a:lnTo>
                      <a:pt x="0" y="14"/>
                    </a:lnTo>
                    <a:lnTo>
                      <a:pt x="0" y="28"/>
                    </a:lnTo>
                    <a:lnTo>
                      <a:pt x="7" y="28"/>
                    </a:lnTo>
                    <a:lnTo>
                      <a:pt x="10" y="18"/>
                    </a:lnTo>
                    <a:lnTo>
                      <a:pt x="17" y="10"/>
                    </a:lnTo>
                    <a:lnTo>
                      <a:pt x="28" y="7"/>
                    </a:lnTo>
                    <a:lnTo>
                      <a:pt x="46" y="7"/>
                    </a:lnTo>
                    <a:lnTo>
                      <a:pt x="56" y="10"/>
                    </a:lnTo>
                    <a:lnTo>
                      <a:pt x="63" y="10"/>
                    </a:lnTo>
                    <a:lnTo>
                      <a:pt x="67" y="3"/>
                    </a:lnTo>
                    <a:lnTo>
                      <a:pt x="63" y="3"/>
                    </a:lnTo>
                    <a:lnTo>
                      <a:pt x="6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1" name="Freeform 247"/>
              <p:cNvSpPr>
                <a:spLocks/>
              </p:cNvSpPr>
              <p:nvPr/>
            </p:nvSpPr>
            <p:spPr bwMode="auto">
              <a:xfrm>
                <a:off x="4592" y="3266"/>
                <a:ext cx="283" cy="85"/>
              </a:xfrm>
              <a:custGeom>
                <a:avLst/>
                <a:gdLst>
                  <a:gd name="T0" fmla="*/ 283 w 283"/>
                  <a:gd name="T1" fmla="*/ 78 h 85"/>
                  <a:gd name="T2" fmla="*/ 265 w 283"/>
                  <a:gd name="T3" fmla="*/ 75 h 85"/>
                  <a:gd name="T4" fmla="*/ 248 w 283"/>
                  <a:gd name="T5" fmla="*/ 71 h 85"/>
                  <a:gd name="T6" fmla="*/ 230 w 283"/>
                  <a:gd name="T7" fmla="*/ 68 h 85"/>
                  <a:gd name="T8" fmla="*/ 212 w 283"/>
                  <a:gd name="T9" fmla="*/ 60 h 85"/>
                  <a:gd name="T10" fmla="*/ 195 w 283"/>
                  <a:gd name="T11" fmla="*/ 57 h 85"/>
                  <a:gd name="T12" fmla="*/ 177 w 283"/>
                  <a:gd name="T13" fmla="*/ 50 h 85"/>
                  <a:gd name="T14" fmla="*/ 159 w 283"/>
                  <a:gd name="T15" fmla="*/ 46 h 85"/>
                  <a:gd name="T16" fmla="*/ 142 w 283"/>
                  <a:gd name="T17" fmla="*/ 43 h 85"/>
                  <a:gd name="T18" fmla="*/ 124 w 283"/>
                  <a:gd name="T19" fmla="*/ 36 h 85"/>
                  <a:gd name="T20" fmla="*/ 106 w 283"/>
                  <a:gd name="T21" fmla="*/ 32 h 85"/>
                  <a:gd name="T22" fmla="*/ 89 w 283"/>
                  <a:gd name="T23" fmla="*/ 25 h 85"/>
                  <a:gd name="T24" fmla="*/ 71 w 283"/>
                  <a:gd name="T25" fmla="*/ 18 h 85"/>
                  <a:gd name="T26" fmla="*/ 53 w 283"/>
                  <a:gd name="T27" fmla="*/ 15 h 85"/>
                  <a:gd name="T28" fmla="*/ 36 w 283"/>
                  <a:gd name="T29" fmla="*/ 11 h 85"/>
                  <a:gd name="T30" fmla="*/ 21 w 283"/>
                  <a:gd name="T31" fmla="*/ 4 h 85"/>
                  <a:gd name="T32" fmla="*/ 4 w 283"/>
                  <a:gd name="T33" fmla="*/ 0 h 85"/>
                  <a:gd name="T34" fmla="*/ 0 w 283"/>
                  <a:gd name="T35" fmla="*/ 7 h 85"/>
                  <a:gd name="T36" fmla="*/ 18 w 283"/>
                  <a:gd name="T37" fmla="*/ 11 h 85"/>
                  <a:gd name="T38" fmla="*/ 36 w 283"/>
                  <a:gd name="T39" fmla="*/ 15 h 85"/>
                  <a:gd name="T40" fmla="*/ 53 w 283"/>
                  <a:gd name="T41" fmla="*/ 22 h 85"/>
                  <a:gd name="T42" fmla="*/ 71 w 283"/>
                  <a:gd name="T43" fmla="*/ 29 h 85"/>
                  <a:gd name="T44" fmla="*/ 89 w 283"/>
                  <a:gd name="T45" fmla="*/ 32 h 85"/>
                  <a:gd name="T46" fmla="*/ 106 w 283"/>
                  <a:gd name="T47" fmla="*/ 36 h 85"/>
                  <a:gd name="T48" fmla="*/ 124 w 283"/>
                  <a:gd name="T49" fmla="*/ 43 h 85"/>
                  <a:gd name="T50" fmla="*/ 142 w 283"/>
                  <a:gd name="T51" fmla="*/ 50 h 85"/>
                  <a:gd name="T52" fmla="*/ 159 w 283"/>
                  <a:gd name="T53" fmla="*/ 53 h 85"/>
                  <a:gd name="T54" fmla="*/ 177 w 283"/>
                  <a:gd name="T55" fmla="*/ 57 h 85"/>
                  <a:gd name="T56" fmla="*/ 195 w 283"/>
                  <a:gd name="T57" fmla="*/ 64 h 85"/>
                  <a:gd name="T58" fmla="*/ 212 w 283"/>
                  <a:gd name="T59" fmla="*/ 68 h 85"/>
                  <a:gd name="T60" fmla="*/ 230 w 283"/>
                  <a:gd name="T61" fmla="*/ 75 h 85"/>
                  <a:gd name="T62" fmla="*/ 248 w 283"/>
                  <a:gd name="T63" fmla="*/ 78 h 85"/>
                  <a:gd name="T64" fmla="*/ 265 w 283"/>
                  <a:gd name="T65" fmla="*/ 82 h 85"/>
                  <a:gd name="T66" fmla="*/ 283 w 283"/>
                  <a:gd name="T67" fmla="*/ 85 h 85"/>
                  <a:gd name="T68" fmla="*/ 283 w 283"/>
                  <a:gd name="T69" fmla="*/ 78 h 8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83" h="85">
                    <a:moveTo>
                      <a:pt x="283" y="78"/>
                    </a:moveTo>
                    <a:lnTo>
                      <a:pt x="265" y="75"/>
                    </a:lnTo>
                    <a:lnTo>
                      <a:pt x="248" y="71"/>
                    </a:lnTo>
                    <a:lnTo>
                      <a:pt x="230" y="68"/>
                    </a:lnTo>
                    <a:lnTo>
                      <a:pt x="212" y="60"/>
                    </a:lnTo>
                    <a:lnTo>
                      <a:pt x="195" y="57"/>
                    </a:lnTo>
                    <a:lnTo>
                      <a:pt x="177" y="50"/>
                    </a:lnTo>
                    <a:lnTo>
                      <a:pt x="159" y="46"/>
                    </a:lnTo>
                    <a:lnTo>
                      <a:pt x="142" y="43"/>
                    </a:lnTo>
                    <a:lnTo>
                      <a:pt x="124" y="36"/>
                    </a:lnTo>
                    <a:lnTo>
                      <a:pt x="106" y="32"/>
                    </a:lnTo>
                    <a:lnTo>
                      <a:pt x="89" y="25"/>
                    </a:lnTo>
                    <a:lnTo>
                      <a:pt x="71" y="18"/>
                    </a:lnTo>
                    <a:lnTo>
                      <a:pt x="53" y="15"/>
                    </a:lnTo>
                    <a:lnTo>
                      <a:pt x="36" y="11"/>
                    </a:lnTo>
                    <a:lnTo>
                      <a:pt x="21" y="4"/>
                    </a:lnTo>
                    <a:lnTo>
                      <a:pt x="4" y="0"/>
                    </a:lnTo>
                    <a:lnTo>
                      <a:pt x="0" y="7"/>
                    </a:lnTo>
                    <a:lnTo>
                      <a:pt x="18" y="11"/>
                    </a:lnTo>
                    <a:lnTo>
                      <a:pt x="36" y="15"/>
                    </a:lnTo>
                    <a:lnTo>
                      <a:pt x="53" y="22"/>
                    </a:lnTo>
                    <a:lnTo>
                      <a:pt x="71" y="29"/>
                    </a:lnTo>
                    <a:lnTo>
                      <a:pt x="89" y="32"/>
                    </a:lnTo>
                    <a:lnTo>
                      <a:pt x="106" y="36"/>
                    </a:lnTo>
                    <a:lnTo>
                      <a:pt x="124" y="43"/>
                    </a:lnTo>
                    <a:lnTo>
                      <a:pt x="142" y="50"/>
                    </a:lnTo>
                    <a:lnTo>
                      <a:pt x="159" y="53"/>
                    </a:lnTo>
                    <a:lnTo>
                      <a:pt x="177" y="57"/>
                    </a:lnTo>
                    <a:lnTo>
                      <a:pt x="195" y="64"/>
                    </a:lnTo>
                    <a:lnTo>
                      <a:pt x="212" y="68"/>
                    </a:lnTo>
                    <a:lnTo>
                      <a:pt x="230" y="75"/>
                    </a:lnTo>
                    <a:lnTo>
                      <a:pt x="248" y="78"/>
                    </a:lnTo>
                    <a:lnTo>
                      <a:pt x="265" y="82"/>
                    </a:lnTo>
                    <a:lnTo>
                      <a:pt x="283" y="85"/>
                    </a:lnTo>
                    <a:lnTo>
                      <a:pt x="28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2" name="Freeform 248"/>
              <p:cNvSpPr>
                <a:spLocks/>
              </p:cNvSpPr>
              <p:nvPr/>
            </p:nvSpPr>
            <p:spPr bwMode="auto">
              <a:xfrm>
                <a:off x="4875" y="3334"/>
                <a:ext cx="25" cy="17"/>
              </a:xfrm>
              <a:custGeom>
                <a:avLst/>
                <a:gdLst>
                  <a:gd name="T0" fmla="*/ 21 w 25"/>
                  <a:gd name="T1" fmla="*/ 3 h 17"/>
                  <a:gd name="T2" fmla="*/ 25 w 25"/>
                  <a:gd name="T3" fmla="*/ 3 h 17"/>
                  <a:gd name="T4" fmla="*/ 18 w 25"/>
                  <a:gd name="T5" fmla="*/ 0 h 17"/>
                  <a:gd name="T6" fmla="*/ 14 w 25"/>
                  <a:gd name="T7" fmla="*/ 0 h 17"/>
                  <a:gd name="T8" fmla="*/ 10 w 25"/>
                  <a:gd name="T9" fmla="*/ 3 h 17"/>
                  <a:gd name="T10" fmla="*/ 7 w 25"/>
                  <a:gd name="T11" fmla="*/ 3 h 17"/>
                  <a:gd name="T12" fmla="*/ 7 w 25"/>
                  <a:gd name="T13" fmla="*/ 7 h 17"/>
                  <a:gd name="T14" fmla="*/ 3 w 25"/>
                  <a:gd name="T15" fmla="*/ 10 h 17"/>
                  <a:gd name="T16" fmla="*/ 0 w 25"/>
                  <a:gd name="T17" fmla="*/ 10 h 17"/>
                  <a:gd name="T18" fmla="*/ 0 w 25"/>
                  <a:gd name="T19" fmla="*/ 17 h 17"/>
                  <a:gd name="T20" fmla="*/ 7 w 25"/>
                  <a:gd name="T21" fmla="*/ 17 h 17"/>
                  <a:gd name="T22" fmla="*/ 7 w 25"/>
                  <a:gd name="T23" fmla="*/ 14 h 17"/>
                  <a:gd name="T24" fmla="*/ 10 w 25"/>
                  <a:gd name="T25" fmla="*/ 10 h 17"/>
                  <a:gd name="T26" fmla="*/ 14 w 25"/>
                  <a:gd name="T27" fmla="*/ 10 h 17"/>
                  <a:gd name="T28" fmla="*/ 14 w 25"/>
                  <a:gd name="T29" fmla="*/ 7 h 17"/>
                  <a:gd name="T30" fmla="*/ 25 w 25"/>
                  <a:gd name="T31" fmla="*/ 7 h 17"/>
                  <a:gd name="T32" fmla="*/ 21 w 25"/>
                  <a:gd name="T33" fmla="*/ 7 h 17"/>
                  <a:gd name="T34" fmla="*/ 25 w 25"/>
                  <a:gd name="T35" fmla="*/ 10 h 17"/>
                  <a:gd name="T36" fmla="*/ 25 w 25"/>
                  <a:gd name="T37" fmla="*/ 7 h 17"/>
                  <a:gd name="T38" fmla="*/ 21 w 25"/>
                  <a:gd name="T39" fmla="*/ 3 h 1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 h="17">
                    <a:moveTo>
                      <a:pt x="21" y="3"/>
                    </a:moveTo>
                    <a:lnTo>
                      <a:pt x="25" y="3"/>
                    </a:lnTo>
                    <a:lnTo>
                      <a:pt x="18" y="0"/>
                    </a:lnTo>
                    <a:lnTo>
                      <a:pt x="14" y="0"/>
                    </a:lnTo>
                    <a:lnTo>
                      <a:pt x="10" y="3"/>
                    </a:lnTo>
                    <a:lnTo>
                      <a:pt x="7" y="3"/>
                    </a:lnTo>
                    <a:lnTo>
                      <a:pt x="7" y="7"/>
                    </a:lnTo>
                    <a:lnTo>
                      <a:pt x="3" y="10"/>
                    </a:lnTo>
                    <a:lnTo>
                      <a:pt x="0" y="10"/>
                    </a:lnTo>
                    <a:lnTo>
                      <a:pt x="0" y="17"/>
                    </a:lnTo>
                    <a:lnTo>
                      <a:pt x="7" y="17"/>
                    </a:lnTo>
                    <a:lnTo>
                      <a:pt x="7" y="14"/>
                    </a:lnTo>
                    <a:lnTo>
                      <a:pt x="10" y="10"/>
                    </a:lnTo>
                    <a:lnTo>
                      <a:pt x="14" y="10"/>
                    </a:lnTo>
                    <a:lnTo>
                      <a:pt x="14" y="7"/>
                    </a:lnTo>
                    <a:lnTo>
                      <a:pt x="25" y="7"/>
                    </a:lnTo>
                    <a:lnTo>
                      <a:pt x="21" y="7"/>
                    </a:lnTo>
                    <a:lnTo>
                      <a:pt x="25" y="10"/>
                    </a:lnTo>
                    <a:lnTo>
                      <a:pt x="25" y="7"/>
                    </a:lnTo>
                    <a:lnTo>
                      <a:pt x="2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3" name="Freeform 249"/>
              <p:cNvSpPr>
                <a:spLocks/>
              </p:cNvSpPr>
              <p:nvPr/>
            </p:nvSpPr>
            <p:spPr bwMode="auto">
              <a:xfrm>
                <a:off x="4896" y="3273"/>
                <a:ext cx="39" cy="68"/>
              </a:xfrm>
              <a:custGeom>
                <a:avLst/>
                <a:gdLst>
                  <a:gd name="T0" fmla="*/ 32 w 39"/>
                  <a:gd name="T1" fmla="*/ 0 h 68"/>
                  <a:gd name="T2" fmla="*/ 32 w 39"/>
                  <a:gd name="T3" fmla="*/ 4 h 68"/>
                  <a:gd name="T4" fmla="*/ 28 w 39"/>
                  <a:gd name="T5" fmla="*/ 11 h 68"/>
                  <a:gd name="T6" fmla="*/ 25 w 39"/>
                  <a:gd name="T7" fmla="*/ 18 h 68"/>
                  <a:gd name="T8" fmla="*/ 21 w 39"/>
                  <a:gd name="T9" fmla="*/ 25 h 68"/>
                  <a:gd name="T10" fmla="*/ 18 w 39"/>
                  <a:gd name="T11" fmla="*/ 36 h 68"/>
                  <a:gd name="T12" fmla="*/ 14 w 39"/>
                  <a:gd name="T13" fmla="*/ 43 h 68"/>
                  <a:gd name="T14" fmla="*/ 11 w 39"/>
                  <a:gd name="T15" fmla="*/ 50 h 68"/>
                  <a:gd name="T16" fmla="*/ 7 w 39"/>
                  <a:gd name="T17" fmla="*/ 57 h 68"/>
                  <a:gd name="T18" fmla="*/ 0 w 39"/>
                  <a:gd name="T19" fmla="*/ 64 h 68"/>
                  <a:gd name="T20" fmla="*/ 4 w 39"/>
                  <a:gd name="T21" fmla="*/ 68 h 68"/>
                  <a:gd name="T22" fmla="*/ 18 w 39"/>
                  <a:gd name="T23" fmla="*/ 53 h 68"/>
                  <a:gd name="T24" fmla="*/ 21 w 39"/>
                  <a:gd name="T25" fmla="*/ 46 h 68"/>
                  <a:gd name="T26" fmla="*/ 25 w 39"/>
                  <a:gd name="T27" fmla="*/ 36 h 68"/>
                  <a:gd name="T28" fmla="*/ 28 w 39"/>
                  <a:gd name="T29" fmla="*/ 29 h 68"/>
                  <a:gd name="T30" fmla="*/ 32 w 39"/>
                  <a:gd name="T31" fmla="*/ 22 h 68"/>
                  <a:gd name="T32" fmla="*/ 35 w 39"/>
                  <a:gd name="T33" fmla="*/ 11 h 68"/>
                  <a:gd name="T34" fmla="*/ 39 w 39"/>
                  <a:gd name="T35" fmla="*/ 4 h 68"/>
                  <a:gd name="T36" fmla="*/ 32 w 39"/>
                  <a:gd name="T37" fmla="*/ 0 h 6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9" h="68">
                    <a:moveTo>
                      <a:pt x="32" y="0"/>
                    </a:moveTo>
                    <a:lnTo>
                      <a:pt x="32" y="4"/>
                    </a:lnTo>
                    <a:lnTo>
                      <a:pt x="28" y="11"/>
                    </a:lnTo>
                    <a:lnTo>
                      <a:pt x="25" y="18"/>
                    </a:lnTo>
                    <a:lnTo>
                      <a:pt x="21" y="25"/>
                    </a:lnTo>
                    <a:lnTo>
                      <a:pt x="18" y="36"/>
                    </a:lnTo>
                    <a:lnTo>
                      <a:pt x="14" y="43"/>
                    </a:lnTo>
                    <a:lnTo>
                      <a:pt x="11" y="50"/>
                    </a:lnTo>
                    <a:lnTo>
                      <a:pt x="7" y="57"/>
                    </a:lnTo>
                    <a:lnTo>
                      <a:pt x="0" y="64"/>
                    </a:lnTo>
                    <a:lnTo>
                      <a:pt x="4" y="68"/>
                    </a:lnTo>
                    <a:lnTo>
                      <a:pt x="18" y="53"/>
                    </a:lnTo>
                    <a:lnTo>
                      <a:pt x="21" y="46"/>
                    </a:lnTo>
                    <a:lnTo>
                      <a:pt x="25" y="36"/>
                    </a:lnTo>
                    <a:lnTo>
                      <a:pt x="28" y="29"/>
                    </a:lnTo>
                    <a:lnTo>
                      <a:pt x="32" y="22"/>
                    </a:lnTo>
                    <a:lnTo>
                      <a:pt x="35" y="11"/>
                    </a:lnTo>
                    <a:lnTo>
                      <a:pt x="39" y="4"/>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4" name="Freeform 250"/>
              <p:cNvSpPr>
                <a:spLocks/>
              </p:cNvSpPr>
              <p:nvPr/>
            </p:nvSpPr>
            <p:spPr bwMode="auto">
              <a:xfrm>
                <a:off x="4928" y="2994"/>
                <a:ext cx="180" cy="283"/>
              </a:xfrm>
              <a:custGeom>
                <a:avLst/>
                <a:gdLst>
                  <a:gd name="T0" fmla="*/ 177 w 180"/>
                  <a:gd name="T1" fmla="*/ 0 h 283"/>
                  <a:gd name="T2" fmla="*/ 173 w 180"/>
                  <a:gd name="T3" fmla="*/ 0 h 283"/>
                  <a:gd name="T4" fmla="*/ 162 w 180"/>
                  <a:gd name="T5" fmla="*/ 18 h 283"/>
                  <a:gd name="T6" fmla="*/ 152 w 180"/>
                  <a:gd name="T7" fmla="*/ 36 h 283"/>
                  <a:gd name="T8" fmla="*/ 138 w 180"/>
                  <a:gd name="T9" fmla="*/ 53 h 283"/>
                  <a:gd name="T10" fmla="*/ 127 w 180"/>
                  <a:gd name="T11" fmla="*/ 68 h 283"/>
                  <a:gd name="T12" fmla="*/ 116 w 180"/>
                  <a:gd name="T13" fmla="*/ 89 h 283"/>
                  <a:gd name="T14" fmla="*/ 106 w 180"/>
                  <a:gd name="T15" fmla="*/ 106 h 283"/>
                  <a:gd name="T16" fmla="*/ 95 w 180"/>
                  <a:gd name="T17" fmla="*/ 124 h 283"/>
                  <a:gd name="T18" fmla="*/ 85 w 180"/>
                  <a:gd name="T19" fmla="*/ 138 h 283"/>
                  <a:gd name="T20" fmla="*/ 74 w 180"/>
                  <a:gd name="T21" fmla="*/ 159 h 283"/>
                  <a:gd name="T22" fmla="*/ 63 w 180"/>
                  <a:gd name="T23" fmla="*/ 174 h 283"/>
                  <a:gd name="T24" fmla="*/ 53 w 180"/>
                  <a:gd name="T25" fmla="*/ 191 h 283"/>
                  <a:gd name="T26" fmla="*/ 42 w 180"/>
                  <a:gd name="T27" fmla="*/ 209 h 283"/>
                  <a:gd name="T28" fmla="*/ 35 w 180"/>
                  <a:gd name="T29" fmla="*/ 227 h 283"/>
                  <a:gd name="T30" fmla="*/ 21 w 180"/>
                  <a:gd name="T31" fmla="*/ 244 h 283"/>
                  <a:gd name="T32" fmla="*/ 10 w 180"/>
                  <a:gd name="T33" fmla="*/ 265 h 283"/>
                  <a:gd name="T34" fmla="*/ 0 w 180"/>
                  <a:gd name="T35" fmla="*/ 279 h 283"/>
                  <a:gd name="T36" fmla="*/ 7 w 180"/>
                  <a:gd name="T37" fmla="*/ 283 h 283"/>
                  <a:gd name="T38" fmla="*/ 18 w 180"/>
                  <a:gd name="T39" fmla="*/ 265 h 283"/>
                  <a:gd name="T40" fmla="*/ 28 w 180"/>
                  <a:gd name="T41" fmla="*/ 248 h 283"/>
                  <a:gd name="T42" fmla="*/ 39 w 180"/>
                  <a:gd name="T43" fmla="*/ 230 h 283"/>
                  <a:gd name="T44" fmla="*/ 49 w 180"/>
                  <a:gd name="T45" fmla="*/ 212 h 283"/>
                  <a:gd name="T46" fmla="*/ 60 w 180"/>
                  <a:gd name="T47" fmla="*/ 195 h 283"/>
                  <a:gd name="T48" fmla="*/ 71 w 180"/>
                  <a:gd name="T49" fmla="*/ 177 h 283"/>
                  <a:gd name="T50" fmla="*/ 81 w 180"/>
                  <a:gd name="T51" fmla="*/ 163 h 283"/>
                  <a:gd name="T52" fmla="*/ 92 w 180"/>
                  <a:gd name="T53" fmla="*/ 142 h 283"/>
                  <a:gd name="T54" fmla="*/ 102 w 180"/>
                  <a:gd name="T55" fmla="*/ 128 h 283"/>
                  <a:gd name="T56" fmla="*/ 113 w 180"/>
                  <a:gd name="T57" fmla="*/ 106 h 283"/>
                  <a:gd name="T58" fmla="*/ 124 w 180"/>
                  <a:gd name="T59" fmla="*/ 89 h 283"/>
                  <a:gd name="T60" fmla="*/ 134 w 180"/>
                  <a:gd name="T61" fmla="*/ 71 h 283"/>
                  <a:gd name="T62" fmla="*/ 145 w 180"/>
                  <a:gd name="T63" fmla="*/ 57 h 283"/>
                  <a:gd name="T64" fmla="*/ 155 w 180"/>
                  <a:gd name="T65" fmla="*/ 39 h 283"/>
                  <a:gd name="T66" fmla="*/ 166 w 180"/>
                  <a:gd name="T67" fmla="*/ 22 h 283"/>
                  <a:gd name="T68" fmla="*/ 180 w 180"/>
                  <a:gd name="T69" fmla="*/ 4 h 283"/>
                  <a:gd name="T70" fmla="*/ 177 w 180"/>
                  <a:gd name="T71" fmla="*/ 0 h 283"/>
                  <a:gd name="T72" fmla="*/ 173 w 180"/>
                  <a:gd name="T73" fmla="*/ 0 h 283"/>
                  <a:gd name="T74" fmla="*/ 177 w 180"/>
                  <a:gd name="T75" fmla="*/ 0 h 28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0" h="283">
                    <a:moveTo>
                      <a:pt x="177" y="0"/>
                    </a:moveTo>
                    <a:lnTo>
                      <a:pt x="173" y="0"/>
                    </a:lnTo>
                    <a:lnTo>
                      <a:pt x="162" y="18"/>
                    </a:lnTo>
                    <a:lnTo>
                      <a:pt x="152" y="36"/>
                    </a:lnTo>
                    <a:lnTo>
                      <a:pt x="138" y="53"/>
                    </a:lnTo>
                    <a:lnTo>
                      <a:pt x="127" y="68"/>
                    </a:lnTo>
                    <a:lnTo>
                      <a:pt x="116" y="89"/>
                    </a:lnTo>
                    <a:lnTo>
                      <a:pt x="106" y="106"/>
                    </a:lnTo>
                    <a:lnTo>
                      <a:pt x="95" y="124"/>
                    </a:lnTo>
                    <a:lnTo>
                      <a:pt x="85" y="138"/>
                    </a:lnTo>
                    <a:lnTo>
                      <a:pt x="74" y="159"/>
                    </a:lnTo>
                    <a:lnTo>
                      <a:pt x="63" y="174"/>
                    </a:lnTo>
                    <a:lnTo>
                      <a:pt x="53" y="191"/>
                    </a:lnTo>
                    <a:lnTo>
                      <a:pt x="42" y="209"/>
                    </a:lnTo>
                    <a:lnTo>
                      <a:pt x="35" y="227"/>
                    </a:lnTo>
                    <a:lnTo>
                      <a:pt x="21" y="244"/>
                    </a:lnTo>
                    <a:lnTo>
                      <a:pt x="10" y="265"/>
                    </a:lnTo>
                    <a:lnTo>
                      <a:pt x="0" y="279"/>
                    </a:lnTo>
                    <a:lnTo>
                      <a:pt x="7" y="283"/>
                    </a:lnTo>
                    <a:lnTo>
                      <a:pt x="18" y="265"/>
                    </a:lnTo>
                    <a:lnTo>
                      <a:pt x="28" y="248"/>
                    </a:lnTo>
                    <a:lnTo>
                      <a:pt x="39" y="230"/>
                    </a:lnTo>
                    <a:lnTo>
                      <a:pt x="49" y="212"/>
                    </a:lnTo>
                    <a:lnTo>
                      <a:pt x="60" y="195"/>
                    </a:lnTo>
                    <a:lnTo>
                      <a:pt x="71" y="177"/>
                    </a:lnTo>
                    <a:lnTo>
                      <a:pt x="81" y="163"/>
                    </a:lnTo>
                    <a:lnTo>
                      <a:pt x="92" y="142"/>
                    </a:lnTo>
                    <a:lnTo>
                      <a:pt x="102" y="128"/>
                    </a:lnTo>
                    <a:lnTo>
                      <a:pt x="113" y="106"/>
                    </a:lnTo>
                    <a:lnTo>
                      <a:pt x="124" y="89"/>
                    </a:lnTo>
                    <a:lnTo>
                      <a:pt x="134" y="71"/>
                    </a:lnTo>
                    <a:lnTo>
                      <a:pt x="145" y="57"/>
                    </a:lnTo>
                    <a:lnTo>
                      <a:pt x="155" y="39"/>
                    </a:lnTo>
                    <a:lnTo>
                      <a:pt x="166" y="22"/>
                    </a:lnTo>
                    <a:lnTo>
                      <a:pt x="180" y="4"/>
                    </a:lnTo>
                    <a:lnTo>
                      <a:pt x="177" y="0"/>
                    </a:lnTo>
                    <a:lnTo>
                      <a:pt x="173" y="0"/>
                    </a:lnTo>
                    <a:lnTo>
                      <a:pt x="17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5" name="Freeform 251"/>
              <p:cNvSpPr>
                <a:spLocks/>
              </p:cNvSpPr>
              <p:nvPr/>
            </p:nvSpPr>
            <p:spPr bwMode="auto">
              <a:xfrm>
                <a:off x="5105" y="2970"/>
                <a:ext cx="17" cy="28"/>
              </a:xfrm>
              <a:custGeom>
                <a:avLst/>
                <a:gdLst>
                  <a:gd name="T0" fmla="*/ 10 w 17"/>
                  <a:gd name="T1" fmla="*/ 7 h 28"/>
                  <a:gd name="T2" fmla="*/ 7 w 17"/>
                  <a:gd name="T3" fmla="*/ 3 h 28"/>
                  <a:gd name="T4" fmla="*/ 7 w 17"/>
                  <a:gd name="T5" fmla="*/ 14 h 28"/>
                  <a:gd name="T6" fmla="*/ 3 w 17"/>
                  <a:gd name="T7" fmla="*/ 17 h 28"/>
                  <a:gd name="T8" fmla="*/ 0 w 17"/>
                  <a:gd name="T9" fmla="*/ 24 h 28"/>
                  <a:gd name="T10" fmla="*/ 3 w 17"/>
                  <a:gd name="T11" fmla="*/ 28 h 28"/>
                  <a:gd name="T12" fmla="*/ 14 w 17"/>
                  <a:gd name="T13" fmla="*/ 17 h 28"/>
                  <a:gd name="T14" fmla="*/ 14 w 17"/>
                  <a:gd name="T15" fmla="*/ 10 h 28"/>
                  <a:gd name="T16" fmla="*/ 17 w 17"/>
                  <a:gd name="T17" fmla="*/ 3 h 28"/>
                  <a:gd name="T18" fmla="*/ 14 w 17"/>
                  <a:gd name="T19" fmla="*/ 0 h 28"/>
                  <a:gd name="T20" fmla="*/ 17 w 17"/>
                  <a:gd name="T21" fmla="*/ 3 h 28"/>
                  <a:gd name="T22" fmla="*/ 17 w 17"/>
                  <a:gd name="T23" fmla="*/ 0 h 28"/>
                  <a:gd name="T24" fmla="*/ 14 w 17"/>
                  <a:gd name="T25" fmla="*/ 0 h 28"/>
                  <a:gd name="T26" fmla="*/ 10 w 17"/>
                  <a:gd name="T27" fmla="*/ 7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28">
                    <a:moveTo>
                      <a:pt x="10" y="7"/>
                    </a:moveTo>
                    <a:lnTo>
                      <a:pt x="7" y="3"/>
                    </a:lnTo>
                    <a:lnTo>
                      <a:pt x="7" y="14"/>
                    </a:lnTo>
                    <a:lnTo>
                      <a:pt x="3" y="17"/>
                    </a:lnTo>
                    <a:lnTo>
                      <a:pt x="0" y="24"/>
                    </a:lnTo>
                    <a:lnTo>
                      <a:pt x="3" y="28"/>
                    </a:lnTo>
                    <a:lnTo>
                      <a:pt x="14" y="17"/>
                    </a:lnTo>
                    <a:lnTo>
                      <a:pt x="14" y="10"/>
                    </a:lnTo>
                    <a:lnTo>
                      <a:pt x="17" y="3"/>
                    </a:lnTo>
                    <a:lnTo>
                      <a:pt x="14" y="0"/>
                    </a:lnTo>
                    <a:lnTo>
                      <a:pt x="17" y="3"/>
                    </a:lnTo>
                    <a:lnTo>
                      <a:pt x="17" y="0"/>
                    </a:lnTo>
                    <a:lnTo>
                      <a:pt x="14" y="0"/>
                    </a:ln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6" name="Freeform 252"/>
              <p:cNvSpPr>
                <a:spLocks/>
              </p:cNvSpPr>
              <p:nvPr/>
            </p:nvSpPr>
            <p:spPr bwMode="auto">
              <a:xfrm>
                <a:off x="5101" y="2966"/>
                <a:ext cx="18" cy="11"/>
              </a:xfrm>
              <a:custGeom>
                <a:avLst/>
                <a:gdLst>
                  <a:gd name="T0" fmla="*/ 7 w 18"/>
                  <a:gd name="T1" fmla="*/ 7 h 11"/>
                  <a:gd name="T2" fmla="*/ 11 w 18"/>
                  <a:gd name="T3" fmla="*/ 7 h 11"/>
                  <a:gd name="T4" fmla="*/ 14 w 18"/>
                  <a:gd name="T5" fmla="*/ 11 h 11"/>
                  <a:gd name="T6" fmla="*/ 18 w 18"/>
                  <a:gd name="T7" fmla="*/ 4 h 11"/>
                  <a:gd name="T8" fmla="*/ 14 w 18"/>
                  <a:gd name="T9" fmla="*/ 0 h 11"/>
                  <a:gd name="T10" fmla="*/ 4 w 18"/>
                  <a:gd name="T11" fmla="*/ 0 h 11"/>
                  <a:gd name="T12" fmla="*/ 0 w 18"/>
                  <a:gd name="T13" fmla="*/ 4 h 11"/>
                  <a:gd name="T14" fmla="*/ 4 w 18"/>
                  <a:gd name="T15" fmla="*/ 0 h 11"/>
                  <a:gd name="T16" fmla="*/ 0 w 18"/>
                  <a:gd name="T17" fmla="*/ 0 h 11"/>
                  <a:gd name="T18" fmla="*/ 0 w 18"/>
                  <a:gd name="T19" fmla="*/ 4 h 11"/>
                  <a:gd name="T20" fmla="*/ 7 w 18"/>
                  <a:gd name="T21" fmla="*/ 7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1">
                    <a:moveTo>
                      <a:pt x="7" y="7"/>
                    </a:moveTo>
                    <a:lnTo>
                      <a:pt x="11" y="7"/>
                    </a:lnTo>
                    <a:lnTo>
                      <a:pt x="14" y="11"/>
                    </a:lnTo>
                    <a:lnTo>
                      <a:pt x="18" y="4"/>
                    </a:lnTo>
                    <a:lnTo>
                      <a:pt x="14" y="0"/>
                    </a:lnTo>
                    <a:lnTo>
                      <a:pt x="4" y="0"/>
                    </a:lnTo>
                    <a:lnTo>
                      <a:pt x="0" y="4"/>
                    </a:lnTo>
                    <a:lnTo>
                      <a:pt x="4" y="0"/>
                    </a:lnTo>
                    <a:lnTo>
                      <a:pt x="0" y="0"/>
                    </a:lnTo>
                    <a:lnTo>
                      <a:pt x="0" y="4"/>
                    </a:lnTo>
                    <a:lnTo>
                      <a:pt x="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7" name="Freeform 253"/>
              <p:cNvSpPr>
                <a:spLocks/>
              </p:cNvSpPr>
              <p:nvPr/>
            </p:nvSpPr>
            <p:spPr bwMode="auto">
              <a:xfrm>
                <a:off x="4991" y="2970"/>
                <a:ext cx="117" cy="169"/>
              </a:xfrm>
              <a:custGeom>
                <a:avLst/>
                <a:gdLst>
                  <a:gd name="T0" fmla="*/ 8 w 117"/>
                  <a:gd name="T1" fmla="*/ 169 h 169"/>
                  <a:gd name="T2" fmla="*/ 15 w 117"/>
                  <a:gd name="T3" fmla="*/ 159 h 169"/>
                  <a:gd name="T4" fmla="*/ 18 w 117"/>
                  <a:gd name="T5" fmla="*/ 148 h 169"/>
                  <a:gd name="T6" fmla="*/ 25 w 117"/>
                  <a:gd name="T7" fmla="*/ 137 h 169"/>
                  <a:gd name="T8" fmla="*/ 32 w 117"/>
                  <a:gd name="T9" fmla="*/ 127 h 169"/>
                  <a:gd name="T10" fmla="*/ 39 w 117"/>
                  <a:gd name="T11" fmla="*/ 116 h 169"/>
                  <a:gd name="T12" fmla="*/ 46 w 117"/>
                  <a:gd name="T13" fmla="*/ 106 h 169"/>
                  <a:gd name="T14" fmla="*/ 53 w 117"/>
                  <a:gd name="T15" fmla="*/ 95 h 169"/>
                  <a:gd name="T16" fmla="*/ 61 w 117"/>
                  <a:gd name="T17" fmla="*/ 85 h 169"/>
                  <a:gd name="T18" fmla="*/ 68 w 117"/>
                  <a:gd name="T19" fmla="*/ 74 h 169"/>
                  <a:gd name="T20" fmla="*/ 75 w 117"/>
                  <a:gd name="T21" fmla="*/ 63 h 169"/>
                  <a:gd name="T22" fmla="*/ 82 w 117"/>
                  <a:gd name="T23" fmla="*/ 53 h 169"/>
                  <a:gd name="T24" fmla="*/ 89 w 117"/>
                  <a:gd name="T25" fmla="*/ 42 h 169"/>
                  <a:gd name="T26" fmla="*/ 96 w 117"/>
                  <a:gd name="T27" fmla="*/ 35 h 169"/>
                  <a:gd name="T28" fmla="*/ 103 w 117"/>
                  <a:gd name="T29" fmla="*/ 24 h 169"/>
                  <a:gd name="T30" fmla="*/ 110 w 117"/>
                  <a:gd name="T31" fmla="*/ 14 h 169"/>
                  <a:gd name="T32" fmla="*/ 117 w 117"/>
                  <a:gd name="T33" fmla="*/ 3 h 169"/>
                  <a:gd name="T34" fmla="*/ 110 w 117"/>
                  <a:gd name="T35" fmla="*/ 0 h 169"/>
                  <a:gd name="T36" fmla="*/ 103 w 117"/>
                  <a:gd name="T37" fmla="*/ 10 h 169"/>
                  <a:gd name="T38" fmla="*/ 96 w 117"/>
                  <a:gd name="T39" fmla="*/ 17 h 169"/>
                  <a:gd name="T40" fmla="*/ 89 w 117"/>
                  <a:gd name="T41" fmla="*/ 28 h 169"/>
                  <a:gd name="T42" fmla="*/ 82 w 117"/>
                  <a:gd name="T43" fmla="*/ 39 h 169"/>
                  <a:gd name="T44" fmla="*/ 75 w 117"/>
                  <a:gd name="T45" fmla="*/ 49 h 169"/>
                  <a:gd name="T46" fmla="*/ 68 w 117"/>
                  <a:gd name="T47" fmla="*/ 60 h 169"/>
                  <a:gd name="T48" fmla="*/ 61 w 117"/>
                  <a:gd name="T49" fmla="*/ 70 h 169"/>
                  <a:gd name="T50" fmla="*/ 53 w 117"/>
                  <a:gd name="T51" fmla="*/ 81 h 169"/>
                  <a:gd name="T52" fmla="*/ 46 w 117"/>
                  <a:gd name="T53" fmla="*/ 92 h 169"/>
                  <a:gd name="T54" fmla="*/ 39 w 117"/>
                  <a:gd name="T55" fmla="*/ 102 h 169"/>
                  <a:gd name="T56" fmla="*/ 32 w 117"/>
                  <a:gd name="T57" fmla="*/ 113 h 169"/>
                  <a:gd name="T58" fmla="*/ 25 w 117"/>
                  <a:gd name="T59" fmla="*/ 123 h 169"/>
                  <a:gd name="T60" fmla="*/ 18 w 117"/>
                  <a:gd name="T61" fmla="*/ 134 h 169"/>
                  <a:gd name="T62" fmla="*/ 15 w 117"/>
                  <a:gd name="T63" fmla="*/ 145 h 169"/>
                  <a:gd name="T64" fmla="*/ 8 w 117"/>
                  <a:gd name="T65" fmla="*/ 155 h 169"/>
                  <a:gd name="T66" fmla="*/ 0 w 117"/>
                  <a:gd name="T67" fmla="*/ 166 h 169"/>
                  <a:gd name="T68" fmla="*/ 8 w 117"/>
                  <a:gd name="T69" fmla="*/ 169 h 16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7" h="169">
                    <a:moveTo>
                      <a:pt x="8" y="169"/>
                    </a:moveTo>
                    <a:lnTo>
                      <a:pt x="15" y="159"/>
                    </a:lnTo>
                    <a:lnTo>
                      <a:pt x="18" y="148"/>
                    </a:lnTo>
                    <a:lnTo>
                      <a:pt x="25" y="137"/>
                    </a:lnTo>
                    <a:lnTo>
                      <a:pt x="32" y="127"/>
                    </a:lnTo>
                    <a:lnTo>
                      <a:pt x="39" y="116"/>
                    </a:lnTo>
                    <a:lnTo>
                      <a:pt x="46" y="106"/>
                    </a:lnTo>
                    <a:lnTo>
                      <a:pt x="53" y="95"/>
                    </a:lnTo>
                    <a:lnTo>
                      <a:pt x="61" y="85"/>
                    </a:lnTo>
                    <a:lnTo>
                      <a:pt x="68" y="74"/>
                    </a:lnTo>
                    <a:lnTo>
                      <a:pt x="75" y="63"/>
                    </a:lnTo>
                    <a:lnTo>
                      <a:pt x="82" y="53"/>
                    </a:lnTo>
                    <a:lnTo>
                      <a:pt x="89" y="42"/>
                    </a:lnTo>
                    <a:lnTo>
                      <a:pt x="96" y="35"/>
                    </a:lnTo>
                    <a:lnTo>
                      <a:pt x="103" y="24"/>
                    </a:lnTo>
                    <a:lnTo>
                      <a:pt x="110" y="14"/>
                    </a:lnTo>
                    <a:lnTo>
                      <a:pt x="117" y="3"/>
                    </a:lnTo>
                    <a:lnTo>
                      <a:pt x="110" y="0"/>
                    </a:lnTo>
                    <a:lnTo>
                      <a:pt x="103" y="10"/>
                    </a:lnTo>
                    <a:lnTo>
                      <a:pt x="96" y="17"/>
                    </a:lnTo>
                    <a:lnTo>
                      <a:pt x="89" y="28"/>
                    </a:lnTo>
                    <a:lnTo>
                      <a:pt x="82" y="39"/>
                    </a:lnTo>
                    <a:lnTo>
                      <a:pt x="75" y="49"/>
                    </a:lnTo>
                    <a:lnTo>
                      <a:pt x="68" y="60"/>
                    </a:lnTo>
                    <a:lnTo>
                      <a:pt x="61" y="70"/>
                    </a:lnTo>
                    <a:lnTo>
                      <a:pt x="53" y="81"/>
                    </a:lnTo>
                    <a:lnTo>
                      <a:pt x="46" y="92"/>
                    </a:lnTo>
                    <a:lnTo>
                      <a:pt x="39" y="102"/>
                    </a:lnTo>
                    <a:lnTo>
                      <a:pt x="32" y="113"/>
                    </a:lnTo>
                    <a:lnTo>
                      <a:pt x="25" y="123"/>
                    </a:lnTo>
                    <a:lnTo>
                      <a:pt x="18" y="134"/>
                    </a:lnTo>
                    <a:lnTo>
                      <a:pt x="15" y="145"/>
                    </a:lnTo>
                    <a:lnTo>
                      <a:pt x="8" y="155"/>
                    </a:lnTo>
                    <a:lnTo>
                      <a:pt x="0" y="166"/>
                    </a:lnTo>
                    <a:lnTo>
                      <a:pt x="8"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8" name="Freeform 254"/>
              <p:cNvSpPr>
                <a:spLocks/>
              </p:cNvSpPr>
              <p:nvPr/>
            </p:nvSpPr>
            <p:spPr bwMode="auto">
              <a:xfrm>
                <a:off x="4889" y="3136"/>
                <a:ext cx="110" cy="187"/>
              </a:xfrm>
              <a:custGeom>
                <a:avLst/>
                <a:gdLst>
                  <a:gd name="T0" fmla="*/ 0 w 110"/>
                  <a:gd name="T1" fmla="*/ 187 h 187"/>
                  <a:gd name="T2" fmla="*/ 7 w 110"/>
                  <a:gd name="T3" fmla="*/ 187 h 187"/>
                  <a:gd name="T4" fmla="*/ 14 w 110"/>
                  <a:gd name="T5" fmla="*/ 173 h 187"/>
                  <a:gd name="T6" fmla="*/ 18 w 110"/>
                  <a:gd name="T7" fmla="*/ 162 h 187"/>
                  <a:gd name="T8" fmla="*/ 25 w 110"/>
                  <a:gd name="T9" fmla="*/ 152 h 187"/>
                  <a:gd name="T10" fmla="*/ 32 w 110"/>
                  <a:gd name="T11" fmla="*/ 141 h 187"/>
                  <a:gd name="T12" fmla="*/ 39 w 110"/>
                  <a:gd name="T13" fmla="*/ 127 h 187"/>
                  <a:gd name="T14" fmla="*/ 42 w 110"/>
                  <a:gd name="T15" fmla="*/ 116 h 187"/>
                  <a:gd name="T16" fmla="*/ 49 w 110"/>
                  <a:gd name="T17" fmla="*/ 106 h 187"/>
                  <a:gd name="T18" fmla="*/ 57 w 110"/>
                  <a:gd name="T19" fmla="*/ 95 h 187"/>
                  <a:gd name="T20" fmla="*/ 64 w 110"/>
                  <a:gd name="T21" fmla="*/ 85 h 187"/>
                  <a:gd name="T22" fmla="*/ 71 w 110"/>
                  <a:gd name="T23" fmla="*/ 70 h 187"/>
                  <a:gd name="T24" fmla="*/ 78 w 110"/>
                  <a:gd name="T25" fmla="*/ 60 h 187"/>
                  <a:gd name="T26" fmla="*/ 81 w 110"/>
                  <a:gd name="T27" fmla="*/ 49 h 187"/>
                  <a:gd name="T28" fmla="*/ 88 w 110"/>
                  <a:gd name="T29" fmla="*/ 39 h 187"/>
                  <a:gd name="T30" fmla="*/ 95 w 110"/>
                  <a:gd name="T31" fmla="*/ 24 h 187"/>
                  <a:gd name="T32" fmla="*/ 102 w 110"/>
                  <a:gd name="T33" fmla="*/ 14 h 187"/>
                  <a:gd name="T34" fmla="*/ 110 w 110"/>
                  <a:gd name="T35" fmla="*/ 3 h 187"/>
                  <a:gd name="T36" fmla="*/ 102 w 110"/>
                  <a:gd name="T37" fmla="*/ 0 h 187"/>
                  <a:gd name="T38" fmla="*/ 95 w 110"/>
                  <a:gd name="T39" fmla="*/ 10 h 187"/>
                  <a:gd name="T40" fmla="*/ 88 w 110"/>
                  <a:gd name="T41" fmla="*/ 24 h 187"/>
                  <a:gd name="T42" fmla="*/ 81 w 110"/>
                  <a:gd name="T43" fmla="*/ 35 h 187"/>
                  <a:gd name="T44" fmla="*/ 78 w 110"/>
                  <a:gd name="T45" fmla="*/ 46 h 187"/>
                  <a:gd name="T46" fmla="*/ 71 w 110"/>
                  <a:gd name="T47" fmla="*/ 56 h 187"/>
                  <a:gd name="T48" fmla="*/ 64 w 110"/>
                  <a:gd name="T49" fmla="*/ 67 h 187"/>
                  <a:gd name="T50" fmla="*/ 57 w 110"/>
                  <a:gd name="T51" fmla="*/ 81 h 187"/>
                  <a:gd name="T52" fmla="*/ 49 w 110"/>
                  <a:gd name="T53" fmla="*/ 92 h 187"/>
                  <a:gd name="T54" fmla="*/ 42 w 110"/>
                  <a:gd name="T55" fmla="*/ 102 h 187"/>
                  <a:gd name="T56" fmla="*/ 39 w 110"/>
                  <a:gd name="T57" fmla="*/ 113 h 187"/>
                  <a:gd name="T58" fmla="*/ 32 w 110"/>
                  <a:gd name="T59" fmla="*/ 123 h 187"/>
                  <a:gd name="T60" fmla="*/ 25 w 110"/>
                  <a:gd name="T61" fmla="*/ 137 h 187"/>
                  <a:gd name="T62" fmla="*/ 18 w 110"/>
                  <a:gd name="T63" fmla="*/ 148 h 187"/>
                  <a:gd name="T64" fmla="*/ 11 w 110"/>
                  <a:gd name="T65" fmla="*/ 159 h 187"/>
                  <a:gd name="T66" fmla="*/ 7 w 110"/>
                  <a:gd name="T67" fmla="*/ 169 h 187"/>
                  <a:gd name="T68" fmla="*/ 0 w 110"/>
                  <a:gd name="T69" fmla="*/ 183 h 187"/>
                  <a:gd name="T70" fmla="*/ 4 w 110"/>
                  <a:gd name="T71" fmla="*/ 180 h 187"/>
                  <a:gd name="T72" fmla="*/ 0 w 110"/>
                  <a:gd name="T73" fmla="*/ 187 h 187"/>
                  <a:gd name="T74" fmla="*/ 7 w 110"/>
                  <a:gd name="T75" fmla="*/ 187 h 187"/>
                  <a:gd name="T76" fmla="*/ 0 w 110"/>
                  <a:gd name="T77" fmla="*/ 187 h 18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10" h="187">
                    <a:moveTo>
                      <a:pt x="0" y="187"/>
                    </a:moveTo>
                    <a:lnTo>
                      <a:pt x="7" y="187"/>
                    </a:lnTo>
                    <a:lnTo>
                      <a:pt x="14" y="173"/>
                    </a:lnTo>
                    <a:lnTo>
                      <a:pt x="18" y="162"/>
                    </a:lnTo>
                    <a:lnTo>
                      <a:pt x="25" y="152"/>
                    </a:lnTo>
                    <a:lnTo>
                      <a:pt x="32" y="141"/>
                    </a:lnTo>
                    <a:lnTo>
                      <a:pt x="39" y="127"/>
                    </a:lnTo>
                    <a:lnTo>
                      <a:pt x="42" y="116"/>
                    </a:lnTo>
                    <a:lnTo>
                      <a:pt x="49" y="106"/>
                    </a:lnTo>
                    <a:lnTo>
                      <a:pt x="57" y="95"/>
                    </a:lnTo>
                    <a:lnTo>
                      <a:pt x="64" y="85"/>
                    </a:lnTo>
                    <a:lnTo>
                      <a:pt x="71" y="70"/>
                    </a:lnTo>
                    <a:lnTo>
                      <a:pt x="78" y="60"/>
                    </a:lnTo>
                    <a:lnTo>
                      <a:pt x="81" y="49"/>
                    </a:lnTo>
                    <a:lnTo>
                      <a:pt x="88" y="39"/>
                    </a:lnTo>
                    <a:lnTo>
                      <a:pt x="95" y="24"/>
                    </a:lnTo>
                    <a:lnTo>
                      <a:pt x="102" y="14"/>
                    </a:lnTo>
                    <a:lnTo>
                      <a:pt x="110" y="3"/>
                    </a:lnTo>
                    <a:lnTo>
                      <a:pt x="102" y="0"/>
                    </a:lnTo>
                    <a:lnTo>
                      <a:pt x="95" y="10"/>
                    </a:lnTo>
                    <a:lnTo>
                      <a:pt x="88" y="24"/>
                    </a:lnTo>
                    <a:lnTo>
                      <a:pt x="81" y="35"/>
                    </a:lnTo>
                    <a:lnTo>
                      <a:pt x="78" y="46"/>
                    </a:lnTo>
                    <a:lnTo>
                      <a:pt x="71" y="56"/>
                    </a:lnTo>
                    <a:lnTo>
                      <a:pt x="64" y="67"/>
                    </a:lnTo>
                    <a:lnTo>
                      <a:pt x="57" y="81"/>
                    </a:lnTo>
                    <a:lnTo>
                      <a:pt x="49" y="92"/>
                    </a:lnTo>
                    <a:lnTo>
                      <a:pt x="42" y="102"/>
                    </a:lnTo>
                    <a:lnTo>
                      <a:pt x="39" y="113"/>
                    </a:lnTo>
                    <a:lnTo>
                      <a:pt x="32" y="123"/>
                    </a:lnTo>
                    <a:lnTo>
                      <a:pt x="25" y="137"/>
                    </a:lnTo>
                    <a:lnTo>
                      <a:pt x="18" y="148"/>
                    </a:lnTo>
                    <a:lnTo>
                      <a:pt x="11" y="159"/>
                    </a:lnTo>
                    <a:lnTo>
                      <a:pt x="7" y="169"/>
                    </a:lnTo>
                    <a:lnTo>
                      <a:pt x="0" y="183"/>
                    </a:lnTo>
                    <a:lnTo>
                      <a:pt x="4" y="180"/>
                    </a:lnTo>
                    <a:lnTo>
                      <a:pt x="0" y="187"/>
                    </a:lnTo>
                    <a:lnTo>
                      <a:pt x="7" y="187"/>
                    </a:lnTo>
                    <a:lnTo>
                      <a:pt x="0"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9" name="Freeform 255"/>
              <p:cNvSpPr>
                <a:spLocks/>
              </p:cNvSpPr>
              <p:nvPr/>
            </p:nvSpPr>
            <p:spPr bwMode="auto">
              <a:xfrm>
                <a:off x="4857" y="3316"/>
                <a:ext cx="36" cy="18"/>
              </a:xfrm>
              <a:custGeom>
                <a:avLst/>
                <a:gdLst>
                  <a:gd name="T0" fmla="*/ 4 w 36"/>
                  <a:gd name="T1" fmla="*/ 14 h 18"/>
                  <a:gd name="T2" fmla="*/ 0 w 36"/>
                  <a:gd name="T3" fmla="*/ 14 h 18"/>
                  <a:gd name="T4" fmla="*/ 7 w 36"/>
                  <a:gd name="T5" fmla="*/ 18 h 18"/>
                  <a:gd name="T6" fmla="*/ 18 w 36"/>
                  <a:gd name="T7" fmla="*/ 18 h 18"/>
                  <a:gd name="T8" fmla="*/ 25 w 36"/>
                  <a:gd name="T9" fmla="*/ 10 h 18"/>
                  <a:gd name="T10" fmla="*/ 25 w 36"/>
                  <a:gd name="T11" fmla="*/ 7 h 18"/>
                  <a:gd name="T12" fmla="*/ 32 w 36"/>
                  <a:gd name="T13" fmla="*/ 7 h 18"/>
                  <a:gd name="T14" fmla="*/ 36 w 36"/>
                  <a:gd name="T15" fmla="*/ 0 h 18"/>
                  <a:gd name="T16" fmla="*/ 25 w 36"/>
                  <a:gd name="T17" fmla="*/ 0 h 18"/>
                  <a:gd name="T18" fmla="*/ 18 w 36"/>
                  <a:gd name="T19" fmla="*/ 3 h 18"/>
                  <a:gd name="T20" fmla="*/ 14 w 36"/>
                  <a:gd name="T21" fmla="*/ 7 h 18"/>
                  <a:gd name="T22" fmla="*/ 14 w 36"/>
                  <a:gd name="T23" fmla="*/ 10 h 18"/>
                  <a:gd name="T24" fmla="*/ 11 w 36"/>
                  <a:gd name="T25" fmla="*/ 10 h 18"/>
                  <a:gd name="T26" fmla="*/ 7 w 36"/>
                  <a:gd name="T27" fmla="*/ 7 h 18"/>
                  <a:gd name="T28" fmla="*/ 4 w 36"/>
                  <a:gd name="T29" fmla="*/ 7 h 18"/>
                  <a:gd name="T30" fmla="*/ 7 w 36"/>
                  <a:gd name="T31" fmla="*/ 7 h 18"/>
                  <a:gd name="T32" fmla="*/ 4 w 36"/>
                  <a:gd name="T33" fmla="*/ 7 h 18"/>
                  <a:gd name="T34" fmla="*/ 4 w 36"/>
                  <a:gd name="T35" fmla="*/ 14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6" h="18">
                    <a:moveTo>
                      <a:pt x="4" y="14"/>
                    </a:moveTo>
                    <a:lnTo>
                      <a:pt x="0" y="14"/>
                    </a:lnTo>
                    <a:lnTo>
                      <a:pt x="7" y="18"/>
                    </a:lnTo>
                    <a:lnTo>
                      <a:pt x="18" y="18"/>
                    </a:lnTo>
                    <a:lnTo>
                      <a:pt x="25" y="10"/>
                    </a:lnTo>
                    <a:lnTo>
                      <a:pt x="25" y="7"/>
                    </a:lnTo>
                    <a:lnTo>
                      <a:pt x="32" y="7"/>
                    </a:lnTo>
                    <a:lnTo>
                      <a:pt x="36" y="0"/>
                    </a:lnTo>
                    <a:lnTo>
                      <a:pt x="25" y="0"/>
                    </a:lnTo>
                    <a:lnTo>
                      <a:pt x="18" y="3"/>
                    </a:lnTo>
                    <a:lnTo>
                      <a:pt x="14" y="7"/>
                    </a:lnTo>
                    <a:lnTo>
                      <a:pt x="14" y="10"/>
                    </a:lnTo>
                    <a:lnTo>
                      <a:pt x="11" y="10"/>
                    </a:lnTo>
                    <a:lnTo>
                      <a:pt x="7" y="7"/>
                    </a:lnTo>
                    <a:lnTo>
                      <a:pt x="4" y="7"/>
                    </a:lnTo>
                    <a:lnTo>
                      <a:pt x="7" y="7"/>
                    </a:lnTo>
                    <a:lnTo>
                      <a:pt x="4" y="7"/>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0" name="Freeform 256"/>
              <p:cNvSpPr>
                <a:spLocks/>
              </p:cNvSpPr>
              <p:nvPr/>
            </p:nvSpPr>
            <p:spPr bwMode="auto">
              <a:xfrm>
                <a:off x="4726" y="3291"/>
                <a:ext cx="135" cy="39"/>
              </a:xfrm>
              <a:custGeom>
                <a:avLst/>
                <a:gdLst>
                  <a:gd name="T0" fmla="*/ 0 w 135"/>
                  <a:gd name="T1" fmla="*/ 4 h 39"/>
                  <a:gd name="T2" fmla="*/ 4 w 135"/>
                  <a:gd name="T3" fmla="*/ 7 h 39"/>
                  <a:gd name="T4" fmla="*/ 11 w 135"/>
                  <a:gd name="T5" fmla="*/ 7 h 39"/>
                  <a:gd name="T6" fmla="*/ 22 w 135"/>
                  <a:gd name="T7" fmla="*/ 11 h 39"/>
                  <a:gd name="T8" fmla="*/ 29 w 135"/>
                  <a:gd name="T9" fmla="*/ 11 h 39"/>
                  <a:gd name="T10" fmla="*/ 36 w 135"/>
                  <a:gd name="T11" fmla="*/ 14 h 39"/>
                  <a:gd name="T12" fmla="*/ 46 w 135"/>
                  <a:gd name="T13" fmla="*/ 18 h 39"/>
                  <a:gd name="T14" fmla="*/ 53 w 135"/>
                  <a:gd name="T15" fmla="*/ 18 h 39"/>
                  <a:gd name="T16" fmla="*/ 61 w 135"/>
                  <a:gd name="T17" fmla="*/ 21 h 39"/>
                  <a:gd name="T18" fmla="*/ 68 w 135"/>
                  <a:gd name="T19" fmla="*/ 21 h 39"/>
                  <a:gd name="T20" fmla="*/ 78 w 135"/>
                  <a:gd name="T21" fmla="*/ 25 h 39"/>
                  <a:gd name="T22" fmla="*/ 85 w 135"/>
                  <a:gd name="T23" fmla="*/ 25 h 39"/>
                  <a:gd name="T24" fmla="*/ 92 w 135"/>
                  <a:gd name="T25" fmla="*/ 28 h 39"/>
                  <a:gd name="T26" fmla="*/ 103 w 135"/>
                  <a:gd name="T27" fmla="*/ 32 h 39"/>
                  <a:gd name="T28" fmla="*/ 110 w 135"/>
                  <a:gd name="T29" fmla="*/ 32 h 39"/>
                  <a:gd name="T30" fmla="*/ 117 w 135"/>
                  <a:gd name="T31" fmla="*/ 35 h 39"/>
                  <a:gd name="T32" fmla="*/ 124 w 135"/>
                  <a:gd name="T33" fmla="*/ 39 h 39"/>
                  <a:gd name="T34" fmla="*/ 135 w 135"/>
                  <a:gd name="T35" fmla="*/ 39 h 39"/>
                  <a:gd name="T36" fmla="*/ 135 w 135"/>
                  <a:gd name="T37" fmla="*/ 32 h 39"/>
                  <a:gd name="T38" fmla="*/ 128 w 135"/>
                  <a:gd name="T39" fmla="*/ 28 h 39"/>
                  <a:gd name="T40" fmla="*/ 117 w 135"/>
                  <a:gd name="T41" fmla="*/ 28 h 39"/>
                  <a:gd name="T42" fmla="*/ 110 w 135"/>
                  <a:gd name="T43" fmla="*/ 25 h 39"/>
                  <a:gd name="T44" fmla="*/ 103 w 135"/>
                  <a:gd name="T45" fmla="*/ 25 h 39"/>
                  <a:gd name="T46" fmla="*/ 96 w 135"/>
                  <a:gd name="T47" fmla="*/ 21 h 39"/>
                  <a:gd name="T48" fmla="*/ 85 w 135"/>
                  <a:gd name="T49" fmla="*/ 21 h 39"/>
                  <a:gd name="T50" fmla="*/ 78 w 135"/>
                  <a:gd name="T51" fmla="*/ 18 h 39"/>
                  <a:gd name="T52" fmla="*/ 71 w 135"/>
                  <a:gd name="T53" fmla="*/ 14 h 39"/>
                  <a:gd name="T54" fmla="*/ 61 w 135"/>
                  <a:gd name="T55" fmla="*/ 14 h 39"/>
                  <a:gd name="T56" fmla="*/ 53 w 135"/>
                  <a:gd name="T57" fmla="*/ 11 h 39"/>
                  <a:gd name="T58" fmla="*/ 46 w 135"/>
                  <a:gd name="T59" fmla="*/ 11 h 39"/>
                  <a:gd name="T60" fmla="*/ 36 w 135"/>
                  <a:gd name="T61" fmla="*/ 7 h 39"/>
                  <a:gd name="T62" fmla="*/ 29 w 135"/>
                  <a:gd name="T63" fmla="*/ 7 h 39"/>
                  <a:gd name="T64" fmla="*/ 22 w 135"/>
                  <a:gd name="T65" fmla="*/ 4 h 39"/>
                  <a:gd name="T66" fmla="*/ 11 w 135"/>
                  <a:gd name="T67" fmla="*/ 4 h 39"/>
                  <a:gd name="T68" fmla="*/ 4 w 135"/>
                  <a:gd name="T69" fmla="*/ 0 h 39"/>
                  <a:gd name="T70" fmla="*/ 8 w 135"/>
                  <a:gd name="T71" fmla="*/ 4 h 39"/>
                  <a:gd name="T72" fmla="*/ 0 w 135"/>
                  <a:gd name="T73" fmla="*/ 4 h 39"/>
                  <a:gd name="T74" fmla="*/ 0 w 135"/>
                  <a:gd name="T75" fmla="*/ 7 h 39"/>
                  <a:gd name="T76" fmla="*/ 4 w 135"/>
                  <a:gd name="T77" fmla="*/ 7 h 39"/>
                  <a:gd name="T78" fmla="*/ 0 w 135"/>
                  <a:gd name="T79" fmla="*/ 4 h 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5" h="39">
                    <a:moveTo>
                      <a:pt x="0" y="4"/>
                    </a:moveTo>
                    <a:lnTo>
                      <a:pt x="4" y="7"/>
                    </a:lnTo>
                    <a:lnTo>
                      <a:pt x="11" y="7"/>
                    </a:lnTo>
                    <a:lnTo>
                      <a:pt x="22" y="11"/>
                    </a:lnTo>
                    <a:lnTo>
                      <a:pt x="29" y="11"/>
                    </a:lnTo>
                    <a:lnTo>
                      <a:pt x="36" y="14"/>
                    </a:lnTo>
                    <a:lnTo>
                      <a:pt x="46" y="18"/>
                    </a:lnTo>
                    <a:lnTo>
                      <a:pt x="53" y="18"/>
                    </a:lnTo>
                    <a:lnTo>
                      <a:pt x="61" y="21"/>
                    </a:lnTo>
                    <a:lnTo>
                      <a:pt x="68" y="21"/>
                    </a:lnTo>
                    <a:lnTo>
                      <a:pt x="78" y="25"/>
                    </a:lnTo>
                    <a:lnTo>
                      <a:pt x="85" y="25"/>
                    </a:lnTo>
                    <a:lnTo>
                      <a:pt x="92" y="28"/>
                    </a:lnTo>
                    <a:lnTo>
                      <a:pt x="103" y="32"/>
                    </a:lnTo>
                    <a:lnTo>
                      <a:pt x="110" y="32"/>
                    </a:lnTo>
                    <a:lnTo>
                      <a:pt x="117" y="35"/>
                    </a:lnTo>
                    <a:lnTo>
                      <a:pt x="124" y="39"/>
                    </a:lnTo>
                    <a:lnTo>
                      <a:pt x="135" y="39"/>
                    </a:lnTo>
                    <a:lnTo>
                      <a:pt x="135" y="32"/>
                    </a:lnTo>
                    <a:lnTo>
                      <a:pt x="128" y="28"/>
                    </a:lnTo>
                    <a:lnTo>
                      <a:pt x="117" y="28"/>
                    </a:lnTo>
                    <a:lnTo>
                      <a:pt x="110" y="25"/>
                    </a:lnTo>
                    <a:lnTo>
                      <a:pt x="103" y="25"/>
                    </a:lnTo>
                    <a:lnTo>
                      <a:pt x="96" y="21"/>
                    </a:lnTo>
                    <a:lnTo>
                      <a:pt x="85" y="21"/>
                    </a:lnTo>
                    <a:lnTo>
                      <a:pt x="78" y="18"/>
                    </a:lnTo>
                    <a:lnTo>
                      <a:pt x="71" y="14"/>
                    </a:lnTo>
                    <a:lnTo>
                      <a:pt x="61" y="14"/>
                    </a:lnTo>
                    <a:lnTo>
                      <a:pt x="53" y="11"/>
                    </a:lnTo>
                    <a:lnTo>
                      <a:pt x="46" y="11"/>
                    </a:lnTo>
                    <a:lnTo>
                      <a:pt x="36" y="7"/>
                    </a:lnTo>
                    <a:lnTo>
                      <a:pt x="29" y="7"/>
                    </a:lnTo>
                    <a:lnTo>
                      <a:pt x="22" y="4"/>
                    </a:lnTo>
                    <a:lnTo>
                      <a:pt x="11" y="4"/>
                    </a:lnTo>
                    <a:lnTo>
                      <a:pt x="4" y="0"/>
                    </a:lnTo>
                    <a:lnTo>
                      <a:pt x="8" y="4"/>
                    </a:lnTo>
                    <a:lnTo>
                      <a:pt x="0" y="4"/>
                    </a:lnTo>
                    <a:lnTo>
                      <a:pt x="0" y="7"/>
                    </a:lnTo>
                    <a:lnTo>
                      <a:pt x="4"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1" name="Freeform 257"/>
              <p:cNvSpPr>
                <a:spLocks/>
              </p:cNvSpPr>
              <p:nvPr/>
            </p:nvSpPr>
            <p:spPr bwMode="auto">
              <a:xfrm>
                <a:off x="4726" y="3288"/>
                <a:ext cx="8" cy="7"/>
              </a:xfrm>
              <a:custGeom>
                <a:avLst/>
                <a:gdLst>
                  <a:gd name="T0" fmla="*/ 0 w 8"/>
                  <a:gd name="T1" fmla="*/ 0 h 7"/>
                  <a:gd name="T2" fmla="*/ 0 w 8"/>
                  <a:gd name="T3" fmla="*/ 7 h 7"/>
                  <a:gd name="T4" fmla="*/ 8 w 8"/>
                  <a:gd name="T5" fmla="*/ 7 h 7"/>
                  <a:gd name="T6" fmla="*/ 8 w 8"/>
                  <a:gd name="T7" fmla="*/ 3 h 7"/>
                  <a:gd name="T8" fmla="*/ 0 w 8"/>
                  <a:gd name="T9" fmla="*/ 0 h 7"/>
                  <a:gd name="T10" fmla="*/ 0 w 8"/>
                  <a:gd name="T11" fmla="*/ 3 h 7"/>
                  <a:gd name="T12" fmla="*/ 0 w 8"/>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7">
                    <a:moveTo>
                      <a:pt x="0" y="0"/>
                    </a:moveTo>
                    <a:lnTo>
                      <a:pt x="0" y="7"/>
                    </a:lnTo>
                    <a:lnTo>
                      <a:pt x="8" y="7"/>
                    </a:lnTo>
                    <a:lnTo>
                      <a:pt x="8" y="3"/>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2" name="Freeform 258"/>
              <p:cNvSpPr>
                <a:spLocks/>
              </p:cNvSpPr>
              <p:nvPr/>
            </p:nvSpPr>
            <p:spPr bwMode="auto">
              <a:xfrm>
                <a:off x="4726" y="3058"/>
                <a:ext cx="227" cy="233"/>
              </a:xfrm>
              <a:custGeom>
                <a:avLst/>
                <a:gdLst>
                  <a:gd name="T0" fmla="*/ 223 w 227"/>
                  <a:gd name="T1" fmla="*/ 0 h 233"/>
                  <a:gd name="T2" fmla="*/ 209 w 227"/>
                  <a:gd name="T3" fmla="*/ 14 h 233"/>
                  <a:gd name="T4" fmla="*/ 191 w 227"/>
                  <a:gd name="T5" fmla="*/ 25 h 233"/>
                  <a:gd name="T6" fmla="*/ 106 w 227"/>
                  <a:gd name="T7" fmla="*/ 110 h 233"/>
                  <a:gd name="T8" fmla="*/ 96 w 227"/>
                  <a:gd name="T9" fmla="*/ 124 h 233"/>
                  <a:gd name="T10" fmla="*/ 82 w 227"/>
                  <a:gd name="T11" fmla="*/ 141 h 233"/>
                  <a:gd name="T12" fmla="*/ 39 w 227"/>
                  <a:gd name="T13" fmla="*/ 184 h 233"/>
                  <a:gd name="T14" fmla="*/ 29 w 227"/>
                  <a:gd name="T15" fmla="*/ 201 h 233"/>
                  <a:gd name="T16" fmla="*/ 0 w 227"/>
                  <a:gd name="T17" fmla="*/ 230 h 233"/>
                  <a:gd name="T18" fmla="*/ 8 w 227"/>
                  <a:gd name="T19" fmla="*/ 233 h 233"/>
                  <a:gd name="T20" fmla="*/ 22 w 227"/>
                  <a:gd name="T21" fmla="*/ 219 h 233"/>
                  <a:gd name="T22" fmla="*/ 32 w 227"/>
                  <a:gd name="T23" fmla="*/ 205 h 233"/>
                  <a:gd name="T24" fmla="*/ 46 w 227"/>
                  <a:gd name="T25" fmla="*/ 187 h 233"/>
                  <a:gd name="T26" fmla="*/ 61 w 227"/>
                  <a:gd name="T27" fmla="*/ 173 h 233"/>
                  <a:gd name="T28" fmla="*/ 71 w 227"/>
                  <a:gd name="T29" fmla="*/ 159 h 233"/>
                  <a:gd name="T30" fmla="*/ 128 w 227"/>
                  <a:gd name="T31" fmla="*/ 102 h 233"/>
                  <a:gd name="T32" fmla="*/ 142 w 227"/>
                  <a:gd name="T33" fmla="*/ 85 h 233"/>
                  <a:gd name="T34" fmla="*/ 181 w 227"/>
                  <a:gd name="T35" fmla="*/ 46 h 233"/>
                  <a:gd name="T36" fmla="*/ 198 w 227"/>
                  <a:gd name="T37" fmla="*/ 32 h 233"/>
                  <a:gd name="T38" fmla="*/ 227 w 227"/>
                  <a:gd name="T39" fmla="*/ 4 h 233"/>
                  <a:gd name="T40" fmla="*/ 223 w 227"/>
                  <a:gd name="T41" fmla="*/ 0 h 23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7" h="233">
                    <a:moveTo>
                      <a:pt x="223" y="0"/>
                    </a:moveTo>
                    <a:lnTo>
                      <a:pt x="209" y="14"/>
                    </a:lnTo>
                    <a:lnTo>
                      <a:pt x="191" y="25"/>
                    </a:lnTo>
                    <a:lnTo>
                      <a:pt x="106" y="110"/>
                    </a:lnTo>
                    <a:lnTo>
                      <a:pt x="96" y="124"/>
                    </a:lnTo>
                    <a:lnTo>
                      <a:pt x="82" y="141"/>
                    </a:lnTo>
                    <a:lnTo>
                      <a:pt x="39" y="184"/>
                    </a:lnTo>
                    <a:lnTo>
                      <a:pt x="29" y="201"/>
                    </a:lnTo>
                    <a:lnTo>
                      <a:pt x="0" y="230"/>
                    </a:lnTo>
                    <a:lnTo>
                      <a:pt x="8" y="233"/>
                    </a:lnTo>
                    <a:lnTo>
                      <a:pt x="22" y="219"/>
                    </a:lnTo>
                    <a:lnTo>
                      <a:pt x="32" y="205"/>
                    </a:lnTo>
                    <a:lnTo>
                      <a:pt x="46" y="187"/>
                    </a:lnTo>
                    <a:lnTo>
                      <a:pt x="61" y="173"/>
                    </a:lnTo>
                    <a:lnTo>
                      <a:pt x="71" y="159"/>
                    </a:lnTo>
                    <a:lnTo>
                      <a:pt x="128" y="102"/>
                    </a:lnTo>
                    <a:lnTo>
                      <a:pt x="142" y="85"/>
                    </a:lnTo>
                    <a:lnTo>
                      <a:pt x="181" y="46"/>
                    </a:lnTo>
                    <a:lnTo>
                      <a:pt x="198" y="32"/>
                    </a:lnTo>
                    <a:lnTo>
                      <a:pt x="227" y="4"/>
                    </a:lnTo>
                    <a:lnTo>
                      <a:pt x="2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3" name="Freeform 259"/>
              <p:cNvSpPr>
                <a:spLocks/>
              </p:cNvSpPr>
              <p:nvPr/>
            </p:nvSpPr>
            <p:spPr bwMode="auto">
              <a:xfrm>
                <a:off x="4938" y="3016"/>
                <a:ext cx="25" cy="46"/>
              </a:xfrm>
              <a:custGeom>
                <a:avLst/>
                <a:gdLst>
                  <a:gd name="T0" fmla="*/ 0 w 25"/>
                  <a:gd name="T1" fmla="*/ 7 h 46"/>
                  <a:gd name="T2" fmla="*/ 0 w 25"/>
                  <a:gd name="T3" fmla="*/ 3 h 46"/>
                  <a:gd name="T4" fmla="*/ 0 w 25"/>
                  <a:gd name="T5" fmla="*/ 10 h 46"/>
                  <a:gd name="T6" fmla="*/ 8 w 25"/>
                  <a:gd name="T7" fmla="*/ 14 h 46"/>
                  <a:gd name="T8" fmla="*/ 11 w 25"/>
                  <a:gd name="T9" fmla="*/ 21 h 46"/>
                  <a:gd name="T10" fmla="*/ 15 w 25"/>
                  <a:gd name="T11" fmla="*/ 24 h 46"/>
                  <a:gd name="T12" fmla="*/ 15 w 25"/>
                  <a:gd name="T13" fmla="*/ 31 h 46"/>
                  <a:gd name="T14" fmla="*/ 18 w 25"/>
                  <a:gd name="T15" fmla="*/ 35 h 46"/>
                  <a:gd name="T16" fmla="*/ 11 w 25"/>
                  <a:gd name="T17" fmla="*/ 42 h 46"/>
                  <a:gd name="T18" fmla="*/ 15 w 25"/>
                  <a:gd name="T19" fmla="*/ 46 h 46"/>
                  <a:gd name="T20" fmla="*/ 22 w 25"/>
                  <a:gd name="T21" fmla="*/ 42 h 46"/>
                  <a:gd name="T22" fmla="*/ 25 w 25"/>
                  <a:gd name="T23" fmla="*/ 35 h 46"/>
                  <a:gd name="T24" fmla="*/ 25 w 25"/>
                  <a:gd name="T25" fmla="*/ 28 h 46"/>
                  <a:gd name="T26" fmla="*/ 15 w 25"/>
                  <a:gd name="T27" fmla="*/ 17 h 46"/>
                  <a:gd name="T28" fmla="*/ 11 w 25"/>
                  <a:gd name="T29" fmla="*/ 10 h 46"/>
                  <a:gd name="T30" fmla="*/ 8 w 25"/>
                  <a:gd name="T31" fmla="*/ 7 h 46"/>
                  <a:gd name="T32" fmla="*/ 8 w 25"/>
                  <a:gd name="T33" fmla="*/ 3 h 46"/>
                  <a:gd name="T34" fmla="*/ 4 w 25"/>
                  <a:gd name="T35" fmla="*/ 0 h 46"/>
                  <a:gd name="T36" fmla="*/ 8 w 25"/>
                  <a:gd name="T37" fmla="*/ 3 h 46"/>
                  <a:gd name="T38" fmla="*/ 4 w 25"/>
                  <a:gd name="T39" fmla="*/ 0 h 46"/>
                  <a:gd name="T40" fmla="*/ 0 w 25"/>
                  <a:gd name="T41" fmla="*/ 7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 h="46">
                    <a:moveTo>
                      <a:pt x="0" y="7"/>
                    </a:moveTo>
                    <a:lnTo>
                      <a:pt x="0" y="3"/>
                    </a:lnTo>
                    <a:lnTo>
                      <a:pt x="0" y="10"/>
                    </a:lnTo>
                    <a:lnTo>
                      <a:pt x="8" y="14"/>
                    </a:lnTo>
                    <a:lnTo>
                      <a:pt x="11" y="21"/>
                    </a:lnTo>
                    <a:lnTo>
                      <a:pt x="15" y="24"/>
                    </a:lnTo>
                    <a:lnTo>
                      <a:pt x="15" y="31"/>
                    </a:lnTo>
                    <a:lnTo>
                      <a:pt x="18" y="35"/>
                    </a:lnTo>
                    <a:lnTo>
                      <a:pt x="11" y="42"/>
                    </a:lnTo>
                    <a:lnTo>
                      <a:pt x="15" y="46"/>
                    </a:lnTo>
                    <a:lnTo>
                      <a:pt x="22" y="42"/>
                    </a:lnTo>
                    <a:lnTo>
                      <a:pt x="25" y="35"/>
                    </a:lnTo>
                    <a:lnTo>
                      <a:pt x="25" y="28"/>
                    </a:lnTo>
                    <a:lnTo>
                      <a:pt x="15" y="17"/>
                    </a:lnTo>
                    <a:lnTo>
                      <a:pt x="11" y="10"/>
                    </a:lnTo>
                    <a:lnTo>
                      <a:pt x="8" y="7"/>
                    </a:lnTo>
                    <a:lnTo>
                      <a:pt x="8" y="3"/>
                    </a:lnTo>
                    <a:lnTo>
                      <a:pt x="4" y="0"/>
                    </a:lnTo>
                    <a:lnTo>
                      <a:pt x="8" y="3"/>
                    </a:lnTo>
                    <a:lnTo>
                      <a:pt x="4"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4" name="Freeform 260"/>
              <p:cNvSpPr>
                <a:spLocks/>
              </p:cNvSpPr>
              <p:nvPr/>
            </p:nvSpPr>
            <p:spPr bwMode="auto">
              <a:xfrm>
                <a:off x="4900" y="2980"/>
                <a:ext cx="42" cy="43"/>
              </a:xfrm>
              <a:custGeom>
                <a:avLst/>
                <a:gdLst>
                  <a:gd name="T0" fmla="*/ 3 w 42"/>
                  <a:gd name="T1" fmla="*/ 0 h 43"/>
                  <a:gd name="T2" fmla="*/ 3 w 42"/>
                  <a:gd name="T3" fmla="*/ 4 h 43"/>
                  <a:gd name="T4" fmla="*/ 38 w 42"/>
                  <a:gd name="T5" fmla="*/ 43 h 43"/>
                  <a:gd name="T6" fmla="*/ 42 w 42"/>
                  <a:gd name="T7" fmla="*/ 36 h 43"/>
                  <a:gd name="T8" fmla="*/ 7 w 42"/>
                  <a:gd name="T9" fmla="*/ 0 h 43"/>
                  <a:gd name="T10" fmla="*/ 7 w 42"/>
                  <a:gd name="T11" fmla="*/ 4 h 43"/>
                  <a:gd name="T12" fmla="*/ 3 w 42"/>
                  <a:gd name="T13" fmla="*/ 0 h 43"/>
                  <a:gd name="T14" fmla="*/ 0 w 42"/>
                  <a:gd name="T15" fmla="*/ 4 h 43"/>
                  <a:gd name="T16" fmla="*/ 3 w 42"/>
                  <a:gd name="T17" fmla="*/ 4 h 43"/>
                  <a:gd name="T18" fmla="*/ 3 w 42"/>
                  <a:gd name="T19" fmla="*/ 0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2" h="43">
                    <a:moveTo>
                      <a:pt x="3" y="0"/>
                    </a:moveTo>
                    <a:lnTo>
                      <a:pt x="3" y="4"/>
                    </a:lnTo>
                    <a:lnTo>
                      <a:pt x="38" y="43"/>
                    </a:lnTo>
                    <a:lnTo>
                      <a:pt x="42" y="36"/>
                    </a:lnTo>
                    <a:lnTo>
                      <a:pt x="7" y="0"/>
                    </a:lnTo>
                    <a:lnTo>
                      <a:pt x="7" y="4"/>
                    </a:lnTo>
                    <a:lnTo>
                      <a:pt x="3" y="0"/>
                    </a:lnTo>
                    <a:lnTo>
                      <a:pt x="0" y="4"/>
                    </a:lnTo>
                    <a:lnTo>
                      <a:pt x="3"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5" name="Freeform 261"/>
              <p:cNvSpPr>
                <a:spLocks/>
              </p:cNvSpPr>
              <p:nvPr/>
            </p:nvSpPr>
            <p:spPr bwMode="auto">
              <a:xfrm>
                <a:off x="4903" y="2913"/>
                <a:ext cx="124" cy="71"/>
              </a:xfrm>
              <a:custGeom>
                <a:avLst/>
                <a:gdLst>
                  <a:gd name="T0" fmla="*/ 113 w 124"/>
                  <a:gd name="T1" fmla="*/ 0 h 71"/>
                  <a:gd name="T2" fmla="*/ 113 w 124"/>
                  <a:gd name="T3" fmla="*/ 25 h 71"/>
                  <a:gd name="T4" fmla="*/ 110 w 124"/>
                  <a:gd name="T5" fmla="*/ 32 h 71"/>
                  <a:gd name="T6" fmla="*/ 106 w 124"/>
                  <a:gd name="T7" fmla="*/ 36 h 71"/>
                  <a:gd name="T8" fmla="*/ 103 w 124"/>
                  <a:gd name="T9" fmla="*/ 43 h 71"/>
                  <a:gd name="T10" fmla="*/ 96 w 124"/>
                  <a:gd name="T11" fmla="*/ 46 h 71"/>
                  <a:gd name="T12" fmla="*/ 85 w 124"/>
                  <a:gd name="T13" fmla="*/ 46 h 71"/>
                  <a:gd name="T14" fmla="*/ 78 w 124"/>
                  <a:gd name="T15" fmla="*/ 50 h 71"/>
                  <a:gd name="T16" fmla="*/ 67 w 124"/>
                  <a:gd name="T17" fmla="*/ 53 h 71"/>
                  <a:gd name="T18" fmla="*/ 46 w 124"/>
                  <a:gd name="T19" fmla="*/ 53 h 71"/>
                  <a:gd name="T20" fmla="*/ 39 w 124"/>
                  <a:gd name="T21" fmla="*/ 57 h 71"/>
                  <a:gd name="T22" fmla="*/ 28 w 124"/>
                  <a:gd name="T23" fmla="*/ 57 h 71"/>
                  <a:gd name="T24" fmla="*/ 18 w 124"/>
                  <a:gd name="T25" fmla="*/ 60 h 71"/>
                  <a:gd name="T26" fmla="*/ 7 w 124"/>
                  <a:gd name="T27" fmla="*/ 64 h 71"/>
                  <a:gd name="T28" fmla="*/ 0 w 124"/>
                  <a:gd name="T29" fmla="*/ 67 h 71"/>
                  <a:gd name="T30" fmla="*/ 4 w 124"/>
                  <a:gd name="T31" fmla="*/ 71 h 71"/>
                  <a:gd name="T32" fmla="*/ 11 w 124"/>
                  <a:gd name="T33" fmla="*/ 71 h 71"/>
                  <a:gd name="T34" fmla="*/ 18 w 124"/>
                  <a:gd name="T35" fmla="*/ 67 h 71"/>
                  <a:gd name="T36" fmla="*/ 28 w 124"/>
                  <a:gd name="T37" fmla="*/ 64 h 71"/>
                  <a:gd name="T38" fmla="*/ 39 w 124"/>
                  <a:gd name="T39" fmla="*/ 64 h 71"/>
                  <a:gd name="T40" fmla="*/ 46 w 124"/>
                  <a:gd name="T41" fmla="*/ 60 h 71"/>
                  <a:gd name="T42" fmla="*/ 57 w 124"/>
                  <a:gd name="T43" fmla="*/ 60 h 71"/>
                  <a:gd name="T44" fmla="*/ 67 w 124"/>
                  <a:gd name="T45" fmla="*/ 57 h 71"/>
                  <a:gd name="T46" fmla="*/ 78 w 124"/>
                  <a:gd name="T47" fmla="*/ 57 h 71"/>
                  <a:gd name="T48" fmla="*/ 85 w 124"/>
                  <a:gd name="T49" fmla="*/ 53 h 71"/>
                  <a:gd name="T50" fmla="*/ 96 w 124"/>
                  <a:gd name="T51" fmla="*/ 53 h 71"/>
                  <a:gd name="T52" fmla="*/ 103 w 124"/>
                  <a:gd name="T53" fmla="*/ 46 h 71"/>
                  <a:gd name="T54" fmla="*/ 110 w 124"/>
                  <a:gd name="T55" fmla="*/ 43 h 71"/>
                  <a:gd name="T56" fmla="*/ 117 w 124"/>
                  <a:gd name="T57" fmla="*/ 32 h 71"/>
                  <a:gd name="T58" fmla="*/ 120 w 124"/>
                  <a:gd name="T59" fmla="*/ 25 h 71"/>
                  <a:gd name="T60" fmla="*/ 124 w 124"/>
                  <a:gd name="T61" fmla="*/ 14 h 71"/>
                  <a:gd name="T62" fmla="*/ 120 w 124"/>
                  <a:gd name="T63" fmla="*/ 0 h 71"/>
                  <a:gd name="T64" fmla="*/ 113 w 124"/>
                  <a:gd name="T65" fmla="*/ 0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4" h="71">
                    <a:moveTo>
                      <a:pt x="113" y="0"/>
                    </a:moveTo>
                    <a:lnTo>
                      <a:pt x="113" y="25"/>
                    </a:lnTo>
                    <a:lnTo>
                      <a:pt x="110" y="32"/>
                    </a:lnTo>
                    <a:lnTo>
                      <a:pt x="106" y="36"/>
                    </a:lnTo>
                    <a:lnTo>
                      <a:pt x="103" y="43"/>
                    </a:lnTo>
                    <a:lnTo>
                      <a:pt x="96" y="46"/>
                    </a:lnTo>
                    <a:lnTo>
                      <a:pt x="85" y="46"/>
                    </a:lnTo>
                    <a:lnTo>
                      <a:pt x="78" y="50"/>
                    </a:lnTo>
                    <a:lnTo>
                      <a:pt x="67" y="53"/>
                    </a:lnTo>
                    <a:lnTo>
                      <a:pt x="46" y="53"/>
                    </a:lnTo>
                    <a:lnTo>
                      <a:pt x="39" y="57"/>
                    </a:lnTo>
                    <a:lnTo>
                      <a:pt x="28" y="57"/>
                    </a:lnTo>
                    <a:lnTo>
                      <a:pt x="18" y="60"/>
                    </a:lnTo>
                    <a:lnTo>
                      <a:pt x="7" y="64"/>
                    </a:lnTo>
                    <a:lnTo>
                      <a:pt x="0" y="67"/>
                    </a:lnTo>
                    <a:lnTo>
                      <a:pt x="4" y="71"/>
                    </a:lnTo>
                    <a:lnTo>
                      <a:pt x="11" y="71"/>
                    </a:lnTo>
                    <a:lnTo>
                      <a:pt x="18" y="67"/>
                    </a:lnTo>
                    <a:lnTo>
                      <a:pt x="28" y="64"/>
                    </a:lnTo>
                    <a:lnTo>
                      <a:pt x="39" y="64"/>
                    </a:lnTo>
                    <a:lnTo>
                      <a:pt x="46" y="60"/>
                    </a:lnTo>
                    <a:lnTo>
                      <a:pt x="57" y="60"/>
                    </a:lnTo>
                    <a:lnTo>
                      <a:pt x="67" y="57"/>
                    </a:lnTo>
                    <a:lnTo>
                      <a:pt x="78" y="57"/>
                    </a:lnTo>
                    <a:lnTo>
                      <a:pt x="85" y="53"/>
                    </a:lnTo>
                    <a:lnTo>
                      <a:pt x="96" y="53"/>
                    </a:lnTo>
                    <a:lnTo>
                      <a:pt x="103" y="46"/>
                    </a:lnTo>
                    <a:lnTo>
                      <a:pt x="110" y="43"/>
                    </a:lnTo>
                    <a:lnTo>
                      <a:pt x="117" y="32"/>
                    </a:lnTo>
                    <a:lnTo>
                      <a:pt x="120" y="25"/>
                    </a:lnTo>
                    <a:lnTo>
                      <a:pt x="124" y="14"/>
                    </a:lnTo>
                    <a:lnTo>
                      <a:pt x="120" y="0"/>
                    </a:lnTo>
                    <a:lnTo>
                      <a:pt x="1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6" name="Freeform 262"/>
              <p:cNvSpPr>
                <a:spLocks/>
              </p:cNvSpPr>
              <p:nvPr/>
            </p:nvSpPr>
            <p:spPr bwMode="auto">
              <a:xfrm>
                <a:off x="5016" y="2691"/>
                <a:ext cx="50" cy="222"/>
              </a:xfrm>
              <a:custGeom>
                <a:avLst/>
                <a:gdLst>
                  <a:gd name="T0" fmla="*/ 50 w 50"/>
                  <a:gd name="T1" fmla="*/ 7 h 222"/>
                  <a:gd name="T2" fmla="*/ 43 w 50"/>
                  <a:gd name="T3" fmla="*/ 10 h 222"/>
                  <a:gd name="T4" fmla="*/ 39 w 50"/>
                  <a:gd name="T5" fmla="*/ 35 h 222"/>
                  <a:gd name="T6" fmla="*/ 36 w 50"/>
                  <a:gd name="T7" fmla="*/ 63 h 222"/>
                  <a:gd name="T8" fmla="*/ 28 w 50"/>
                  <a:gd name="T9" fmla="*/ 88 h 222"/>
                  <a:gd name="T10" fmla="*/ 25 w 50"/>
                  <a:gd name="T11" fmla="*/ 116 h 222"/>
                  <a:gd name="T12" fmla="*/ 21 w 50"/>
                  <a:gd name="T13" fmla="*/ 145 h 222"/>
                  <a:gd name="T14" fmla="*/ 14 w 50"/>
                  <a:gd name="T15" fmla="*/ 169 h 222"/>
                  <a:gd name="T16" fmla="*/ 7 w 50"/>
                  <a:gd name="T17" fmla="*/ 198 h 222"/>
                  <a:gd name="T18" fmla="*/ 0 w 50"/>
                  <a:gd name="T19" fmla="*/ 222 h 222"/>
                  <a:gd name="T20" fmla="*/ 7 w 50"/>
                  <a:gd name="T21" fmla="*/ 222 h 222"/>
                  <a:gd name="T22" fmla="*/ 14 w 50"/>
                  <a:gd name="T23" fmla="*/ 198 h 222"/>
                  <a:gd name="T24" fmla="*/ 21 w 50"/>
                  <a:gd name="T25" fmla="*/ 173 h 222"/>
                  <a:gd name="T26" fmla="*/ 28 w 50"/>
                  <a:gd name="T27" fmla="*/ 145 h 222"/>
                  <a:gd name="T28" fmla="*/ 32 w 50"/>
                  <a:gd name="T29" fmla="*/ 116 h 222"/>
                  <a:gd name="T30" fmla="*/ 36 w 50"/>
                  <a:gd name="T31" fmla="*/ 92 h 222"/>
                  <a:gd name="T32" fmla="*/ 43 w 50"/>
                  <a:gd name="T33" fmla="*/ 63 h 222"/>
                  <a:gd name="T34" fmla="*/ 46 w 50"/>
                  <a:gd name="T35" fmla="*/ 39 h 222"/>
                  <a:gd name="T36" fmla="*/ 50 w 50"/>
                  <a:gd name="T37" fmla="*/ 10 h 222"/>
                  <a:gd name="T38" fmla="*/ 43 w 50"/>
                  <a:gd name="T39" fmla="*/ 10 h 222"/>
                  <a:gd name="T40" fmla="*/ 50 w 50"/>
                  <a:gd name="T41" fmla="*/ 7 h 222"/>
                  <a:gd name="T42" fmla="*/ 46 w 50"/>
                  <a:gd name="T43" fmla="*/ 0 h 222"/>
                  <a:gd name="T44" fmla="*/ 43 w 50"/>
                  <a:gd name="T45" fmla="*/ 10 h 222"/>
                  <a:gd name="T46" fmla="*/ 50 w 50"/>
                  <a:gd name="T47" fmla="*/ 7 h 2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0" h="222">
                    <a:moveTo>
                      <a:pt x="50" y="7"/>
                    </a:moveTo>
                    <a:lnTo>
                      <a:pt x="43" y="10"/>
                    </a:lnTo>
                    <a:lnTo>
                      <a:pt x="39" y="35"/>
                    </a:lnTo>
                    <a:lnTo>
                      <a:pt x="36" y="63"/>
                    </a:lnTo>
                    <a:lnTo>
                      <a:pt x="28" y="88"/>
                    </a:lnTo>
                    <a:lnTo>
                      <a:pt x="25" y="116"/>
                    </a:lnTo>
                    <a:lnTo>
                      <a:pt x="21" y="145"/>
                    </a:lnTo>
                    <a:lnTo>
                      <a:pt x="14" y="169"/>
                    </a:lnTo>
                    <a:lnTo>
                      <a:pt x="7" y="198"/>
                    </a:lnTo>
                    <a:lnTo>
                      <a:pt x="0" y="222"/>
                    </a:lnTo>
                    <a:lnTo>
                      <a:pt x="7" y="222"/>
                    </a:lnTo>
                    <a:lnTo>
                      <a:pt x="14" y="198"/>
                    </a:lnTo>
                    <a:lnTo>
                      <a:pt x="21" y="173"/>
                    </a:lnTo>
                    <a:lnTo>
                      <a:pt x="28" y="145"/>
                    </a:lnTo>
                    <a:lnTo>
                      <a:pt x="32" y="116"/>
                    </a:lnTo>
                    <a:lnTo>
                      <a:pt x="36" y="92"/>
                    </a:lnTo>
                    <a:lnTo>
                      <a:pt x="43" y="63"/>
                    </a:lnTo>
                    <a:lnTo>
                      <a:pt x="46" y="39"/>
                    </a:lnTo>
                    <a:lnTo>
                      <a:pt x="50" y="10"/>
                    </a:lnTo>
                    <a:lnTo>
                      <a:pt x="43" y="10"/>
                    </a:lnTo>
                    <a:lnTo>
                      <a:pt x="50" y="7"/>
                    </a:lnTo>
                    <a:lnTo>
                      <a:pt x="46" y="0"/>
                    </a:lnTo>
                    <a:lnTo>
                      <a:pt x="43" y="10"/>
                    </a:lnTo>
                    <a:lnTo>
                      <a:pt x="5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7" name="Freeform 263"/>
              <p:cNvSpPr>
                <a:spLocks/>
              </p:cNvSpPr>
              <p:nvPr/>
            </p:nvSpPr>
            <p:spPr bwMode="auto">
              <a:xfrm>
                <a:off x="5059" y="2698"/>
                <a:ext cx="194" cy="325"/>
              </a:xfrm>
              <a:custGeom>
                <a:avLst/>
                <a:gdLst>
                  <a:gd name="T0" fmla="*/ 194 w 194"/>
                  <a:gd name="T1" fmla="*/ 325 h 325"/>
                  <a:gd name="T2" fmla="*/ 187 w 194"/>
                  <a:gd name="T3" fmla="*/ 300 h 325"/>
                  <a:gd name="T4" fmla="*/ 180 w 194"/>
                  <a:gd name="T5" fmla="*/ 279 h 325"/>
                  <a:gd name="T6" fmla="*/ 173 w 194"/>
                  <a:gd name="T7" fmla="*/ 258 h 325"/>
                  <a:gd name="T8" fmla="*/ 166 w 194"/>
                  <a:gd name="T9" fmla="*/ 236 h 325"/>
                  <a:gd name="T10" fmla="*/ 159 w 194"/>
                  <a:gd name="T11" fmla="*/ 212 h 325"/>
                  <a:gd name="T12" fmla="*/ 148 w 194"/>
                  <a:gd name="T13" fmla="*/ 191 h 325"/>
                  <a:gd name="T14" fmla="*/ 137 w 194"/>
                  <a:gd name="T15" fmla="*/ 173 h 325"/>
                  <a:gd name="T16" fmla="*/ 123 w 194"/>
                  <a:gd name="T17" fmla="*/ 152 h 325"/>
                  <a:gd name="T18" fmla="*/ 113 w 194"/>
                  <a:gd name="T19" fmla="*/ 130 h 325"/>
                  <a:gd name="T20" fmla="*/ 99 w 194"/>
                  <a:gd name="T21" fmla="*/ 113 h 325"/>
                  <a:gd name="T22" fmla="*/ 84 w 194"/>
                  <a:gd name="T23" fmla="*/ 92 h 325"/>
                  <a:gd name="T24" fmla="*/ 70 w 194"/>
                  <a:gd name="T25" fmla="*/ 74 h 325"/>
                  <a:gd name="T26" fmla="*/ 56 w 194"/>
                  <a:gd name="T27" fmla="*/ 56 h 325"/>
                  <a:gd name="T28" fmla="*/ 38 w 194"/>
                  <a:gd name="T29" fmla="*/ 35 h 325"/>
                  <a:gd name="T30" fmla="*/ 24 w 194"/>
                  <a:gd name="T31" fmla="*/ 17 h 325"/>
                  <a:gd name="T32" fmla="*/ 7 w 194"/>
                  <a:gd name="T33" fmla="*/ 0 h 325"/>
                  <a:gd name="T34" fmla="*/ 0 w 194"/>
                  <a:gd name="T35" fmla="*/ 3 h 325"/>
                  <a:gd name="T36" fmla="*/ 17 w 194"/>
                  <a:gd name="T37" fmla="*/ 21 h 325"/>
                  <a:gd name="T38" fmla="*/ 35 w 194"/>
                  <a:gd name="T39" fmla="*/ 42 h 325"/>
                  <a:gd name="T40" fmla="*/ 49 w 194"/>
                  <a:gd name="T41" fmla="*/ 60 h 325"/>
                  <a:gd name="T42" fmla="*/ 63 w 194"/>
                  <a:gd name="T43" fmla="*/ 78 h 325"/>
                  <a:gd name="T44" fmla="*/ 81 w 194"/>
                  <a:gd name="T45" fmla="*/ 99 h 325"/>
                  <a:gd name="T46" fmla="*/ 91 w 194"/>
                  <a:gd name="T47" fmla="*/ 116 h 325"/>
                  <a:gd name="T48" fmla="*/ 106 w 194"/>
                  <a:gd name="T49" fmla="*/ 134 h 325"/>
                  <a:gd name="T50" fmla="*/ 120 w 194"/>
                  <a:gd name="T51" fmla="*/ 155 h 325"/>
                  <a:gd name="T52" fmla="*/ 130 w 194"/>
                  <a:gd name="T53" fmla="*/ 176 h 325"/>
                  <a:gd name="T54" fmla="*/ 141 w 194"/>
                  <a:gd name="T55" fmla="*/ 194 h 325"/>
                  <a:gd name="T56" fmla="*/ 152 w 194"/>
                  <a:gd name="T57" fmla="*/ 215 h 325"/>
                  <a:gd name="T58" fmla="*/ 159 w 194"/>
                  <a:gd name="T59" fmla="*/ 236 h 325"/>
                  <a:gd name="T60" fmla="*/ 166 w 194"/>
                  <a:gd name="T61" fmla="*/ 258 h 325"/>
                  <a:gd name="T62" fmla="*/ 176 w 194"/>
                  <a:gd name="T63" fmla="*/ 282 h 325"/>
                  <a:gd name="T64" fmla="*/ 180 w 194"/>
                  <a:gd name="T65" fmla="*/ 304 h 325"/>
                  <a:gd name="T66" fmla="*/ 187 w 194"/>
                  <a:gd name="T67" fmla="*/ 325 h 325"/>
                  <a:gd name="T68" fmla="*/ 194 w 194"/>
                  <a:gd name="T69" fmla="*/ 325 h 3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4" h="325">
                    <a:moveTo>
                      <a:pt x="194" y="325"/>
                    </a:moveTo>
                    <a:lnTo>
                      <a:pt x="187" y="300"/>
                    </a:lnTo>
                    <a:lnTo>
                      <a:pt x="180" y="279"/>
                    </a:lnTo>
                    <a:lnTo>
                      <a:pt x="173" y="258"/>
                    </a:lnTo>
                    <a:lnTo>
                      <a:pt x="166" y="236"/>
                    </a:lnTo>
                    <a:lnTo>
                      <a:pt x="159" y="212"/>
                    </a:lnTo>
                    <a:lnTo>
                      <a:pt x="148" y="191"/>
                    </a:lnTo>
                    <a:lnTo>
                      <a:pt x="137" y="173"/>
                    </a:lnTo>
                    <a:lnTo>
                      <a:pt x="123" y="152"/>
                    </a:lnTo>
                    <a:lnTo>
                      <a:pt x="113" y="130"/>
                    </a:lnTo>
                    <a:lnTo>
                      <a:pt x="99" y="113"/>
                    </a:lnTo>
                    <a:lnTo>
                      <a:pt x="84" y="92"/>
                    </a:lnTo>
                    <a:lnTo>
                      <a:pt x="70" y="74"/>
                    </a:lnTo>
                    <a:lnTo>
                      <a:pt x="56" y="56"/>
                    </a:lnTo>
                    <a:lnTo>
                      <a:pt x="38" y="35"/>
                    </a:lnTo>
                    <a:lnTo>
                      <a:pt x="24" y="17"/>
                    </a:lnTo>
                    <a:lnTo>
                      <a:pt x="7" y="0"/>
                    </a:lnTo>
                    <a:lnTo>
                      <a:pt x="0" y="3"/>
                    </a:lnTo>
                    <a:lnTo>
                      <a:pt x="17" y="21"/>
                    </a:lnTo>
                    <a:lnTo>
                      <a:pt x="35" y="42"/>
                    </a:lnTo>
                    <a:lnTo>
                      <a:pt x="49" y="60"/>
                    </a:lnTo>
                    <a:lnTo>
                      <a:pt x="63" y="78"/>
                    </a:lnTo>
                    <a:lnTo>
                      <a:pt x="81" y="99"/>
                    </a:lnTo>
                    <a:lnTo>
                      <a:pt x="91" y="116"/>
                    </a:lnTo>
                    <a:lnTo>
                      <a:pt x="106" y="134"/>
                    </a:lnTo>
                    <a:lnTo>
                      <a:pt x="120" y="155"/>
                    </a:lnTo>
                    <a:lnTo>
                      <a:pt x="130" y="176"/>
                    </a:lnTo>
                    <a:lnTo>
                      <a:pt x="141" y="194"/>
                    </a:lnTo>
                    <a:lnTo>
                      <a:pt x="152" y="215"/>
                    </a:lnTo>
                    <a:lnTo>
                      <a:pt x="159" y="236"/>
                    </a:lnTo>
                    <a:lnTo>
                      <a:pt x="166" y="258"/>
                    </a:lnTo>
                    <a:lnTo>
                      <a:pt x="176" y="282"/>
                    </a:lnTo>
                    <a:lnTo>
                      <a:pt x="180" y="304"/>
                    </a:lnTo>
                    <a:lnTo>
                      <a:pt x="187" y="325"/>
                    </a:lnTo>
                    <a:lnTo>
                      <a:pt x="194"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8" name="Freeform 264"/>
              <p:cNvSpPr>
                <a:spLocks/>
              </p:cNvSpPr>
              <p:nvPr/>
            </p:nvSpPr>
            <p:spPr bwMode="auto">
              <a:xfrm>
                <a:off x="4741" y="2790"/>
                <a:ext cx="77" cy="116"/>
              </a:xfrm>
              <a:custGeom>
                <a:avLst/>
                <a:gdLst>
                  <a:gd name="T0" fmla="*/ 70 w 77"/>
                  <a:gd name="T1" fmla="*/ 38 h 116"/>
                  <a:gd name="T2" fmla="*/ 77 w 77"/>
                  <a:gd name="T3" fmla="*/ 53 h 116"/>
                  <a:gd name="T4" fmla="*/ 49 w 77"/>
                  <a:gd name="T5" fmla="*/ 81 h 116"/>
                  <a:gd name="T6" fmla="*/ 46 w 77"/>
                  <a:gd name="T7" fmla="*/ 91 h 116"/>
                  <a:gd name="T8" fmla="*/ 31 w 77"/>
                  <a:gd name="T9" fmla="*/ 106 h 116"/>
                  <a:gd name="T10" fmla="*/ 28 w 77"/>
                  <a:gd name="T11" fmla="*/ 116 h 116"/>
                  <a:gd name="T12" fmla="*/ 24 w 77"/>
                  <a:gd name="T13" fmla="*/ 113 h 116"/>
                  <a:gd name="T14" fmla="*/ 14 w 77"/>
                  <a:gd name="T15" fmla="*/ 113 h 116"/>
                  <a:gd name="T16" fmla="*/ 3 w 77"/>
                  <a:gd name="T17" fmla="*/ 102 h 116"/>
                  <a:gd name="T18" fmla="*/ 0 w 77"/>
                  <a:gd name="T19" fmla="*/ 102 h 116"/>
                  <a:gd name="T20" fmla="*/ 0 w 77"/>
                  <a:gd name="T21" fmla="*/ 88 h 116"/>
                  <a:gd name="T22" fmla="*/ 3 w 77"/>
                  <a:gd name="T23" fmla="*/ 74 h 116"/>
                  <a:gd name="T24" fmla="*/ 7 w 77"/>
                  <a:gd name="T25" fmla="*/ 60 h 116"/>
                  <a:gd name="T26" fmla="*/ 14 w 77"/>
                  <a:gd name="T27" fmla="*/ 46 h 116"/>
                  <a:gd name="T28" fmla="*/ 17 w 77"/>
                  <a:gd name="T29" fmla="*/ 31 h 116"/>
                  <a:gd name="T30" fmla="*/ 49 w 77"/>
                  <a:gd name="T31" fmla="*/ 0 h 116"/>
                  <a:gd name="T32" fmla="*/ 70 w 77"/>
                  <a:gd name="T33" fmla="*/ 3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77" h="116">
                    <a:moveTo>
                      <a:pt x="70" y="38"/>
                    </a:moveTo>
                    <a:lnTo>
                      <a:pt x="77" y="53"/>
                    </a:lnTo>
                    <a:lnTo>
                      <a:pt x="49" y="81"/>
                    </a:lnTo>
                    <a:lnTo>
                      <a:pt x="46" y="91"/>
                    </a:lnTo>
                    <a:lnTo>
                      <a:pt x="31" y="106"/>
                    </a:lnTo>
                    <a:lnTo>
                      <a:pt x="28" y="116"/>
                    </a:lnTo>
                    <a:lnTo>
                      <a:pt x="24" y="113"/>
                    </a:lnTo>
                    <a:lnTo>
                      <a:pt x="14" y="113"/>
                    </a:lnTo>
                    <a:lnTo>
                      <a:pt x="3" y="102"/>
                    </a:lnTo>
                    <a:lnTo>
                      <a:pt x="0" y="102"/>
                    </a:lnTo>
                    <a:lnTo>
                      <a:pt x="0" y="88"/>
                    </a:lnTo>
                    <a:lnTo>
                      <a:pt x="3" y="74"/>
                    </a:lnTo>
                    <a:lnTo>
                      <a:pt x="7" y="60"/>
                    </a:lnTo>
                    <a:lnTo>
                      <a:pt x="14" y="46"/>
                    </a:lnTo>
                    <a:lnTo>
                      <a:pt x="17" y="31"/>
                    </a:lnTo>
                    <a:lnTo>
                      <a:pt x="49" y="0"/>
                    </a:lnTo>
                    <a:lnTo>
                      <a:pt x="70" y="38"/>
                    </a:lnTo>
                    <a:close/>
                  </a:path>
                </a:pathLst>
              </a:custGeom>
              <a:solidFill>
                <a:srgbClr val="7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49" name="Freeform 265"/>
              <p:cNvSpPr>
                <a:spLocks/>
              </p:cNvSpPr>
              <p:nvPr/>
            </p:nvSpPr>
            <p:spPr bwMode="auto">
              <a:xfrm>
                <a:off x="4808" y="2828"/>
                <a:ext cx="14" cy="18"/>
              </a:xfrm>
              <a:custGeom>
                <a:avLst/>
                <a:gdLst>
                  <a:gd name="T0" fmla="*/ 10 w 14"/>
                  <a:gd name="T1" fmla="*/ 18 h 18"/>
                  <a:gd name="T2" fmla="*/ 14 w 14"/>
                  <a:gd name="T3" fmla="*/ 15 h 18"/>
                  <a:gd name="T4" fmla="*/ 7 w 14"/>
                  <a:gd name="T5" fmla="*/ 0 h 18"/>
                  <a:gd name="T6" fmla="*/ 0 w 14"/>
                  <a:gd name="T7" fmla="*/ 0 h 18"/>
                  <a:gd name="T8" fmla="*/ 3 w 14"/>
                  <a:gd name="T9" fmla="*/ 15 h 18"/>
                  <a:gd name="T10" fmla="*/ 7 w 14"/>
                  <a:gd name="T11" fmla="*/ 11 h 18"/>
                  <a:gd name="T12" fmla="*/ 10 w 14"/>
                  <a:gd name="T13" fmla="*/ 18 h 18"/>
                  <a:gd name="T14" fmla="*/ 14 w 14"/>
                  <a:gd name="T15" fmla="*/ 15 h 18"/>
                  <a:gd name="T16" fmla="*/ 10 w 14"/>
                  <a:gd name="T17" fmla="*/ 18 h 1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18">
                    <a:moveTo>
                      <a:pt x="10" y="18"/>
                    </a:moveTo>
                    <a:lnTo>
                      <a:pt x="14" y="15"/>
                    </a:lnTo>
                    <a:lnTo>
                      <a:pt x="7" y="0"/>
                    </a:lnTo>
                    <a:lnTo>
                      <a:pt x="0" y="0"/>
                    </a:lnTo>
                    <a:lnTo>
                      <a:pt x="3" y="15"/>
                    </a:lnTo>
                    <a:lnTo>
                      <a:pt x="7" y="11"/>
                    </a:lnTo>
                    <a:lnTo>
                      <a:pt x="10" y="18"/>
                    </a:lnTo>
                    <a:lnTo>
                      <a:pt x="14" y="15"/>
                    </a:lnTo>
                    <a:lnTo>
                      <a:pt x="1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0" name="Freeform 266"/>
              <p:cNvSpPr>
                <a:spLocks/>
              </p:cNvSpPr>
              <p:nvPr/>
            </p:nvSpPr>
            <p:spPr bwMode="auto">
              <a:xfrm>
                <a:off x="4765" y="2839"/>
                <a:ext cx="53" cy="67"/>
              </a:xfrm>
              <a:custGeom>
                <a:avLst/>
                <a:gdLst>
                  <a:gd name="T0" fmla="*/ 4 w 53"/>
                  <a:gd name="T1" fmla="*/ 67 h 67"/>
                  <a:gd name="T2" fmla="*/ 7 w 53"/>
                  <a:gd name="T3" fmla="*/ 67 h 67"/>
                  <a:gd name="T4" fmla="*/ 11 w 53"/>
                  <a:gd name="T5" fmla="*/ 60 h 67"/>
                  <a:gd name="T6" fmla="*/ 18 w 53"/>
                  <a:gd name="T7" fmla="*/ 50 h 67"/>
                  <a:gd name="T8" fmla="*/ 22 w 53"/>
                  <a:gd name="T9" fmla="*/ 42 h 67"/>
                  <a:gd name="T10" fmla="*/ 43 w 53"/>
                  <a:gd name="T11" fmla="*/ 21 h 67"/>
                  <a:gd name="T12" fmla="*/ 46 w 53"/>
                  <a:gd name="T13" fmla="*/ 11 h 67"/>
                  <a:gd name="T14" fmla="*/ 53 w 53"/>
                  <a:gd name="T15" fmla="*/ 7 h 67"/>
                  <a:gd name="T16" fmla="*/ 50 w 53"/>
                  <a:gd name="T17" fmla="*/ 0 h 67"/>
                  <a:gd name="T18" fmla="*/ 36 w 53"/>
                  <a:gd name="T19" fmla="*/ 14 h 67"/>
                  <a:gd name="T20" fmla="*/ 29 w 53"/>
                  <a:gd name="T21" fmla="*/ 25 h 67"/>
                  <a:gd name="T22" fmla="*/ 25 w 53"/>
                  <a:gd name="T23" fmla="*/ 32 h 67"/>
                  <a:gd name="T24" fmla="*/ 11 w 53"/>
                  <a:gd name="T25" fmla="*/ 46 h 67"/>
                  <a:gd name="T26" fmla="*/ 4 w 53"/>
                  <a:gd name="T27" fmla="*/ 57 h 67"/>
                  <a:gd name="T28" fmla="*/ 0 w 53"/>
                  <a:gd name="T29" fmla="*/ 64 h 67"/>
                  <a:gd name="T30" fmla="*/ 4 w 53"/>
                  <a:gd name="T31" fmla="*/ 60 h 67"/>
                  <a:gd name="T32" fmla="*/ 4 w 53"/>
                  <a:gd name="T33" fmla="*/ 67 h 67"/>
                  <a:gd name="T34" fmla="*/ 7 w 53"/>
                  <a:gd name="T35" fmla="*/ 67 h 67"/>
                  <a:gd name="T36" fmla="*/ 4 w 53"/>
                  <a:gd name="T37" fmla="*/ 67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 h="67">
                    <a:moveTo>
                      <a:pt x="4" y="67"/>
                    </a:moveTo>
                    <a:lnTo>
                      <a:pt x="7" y="67"/>
                    </a:lnTo>
                    <a:lnTo>
                      <a:pt x="11" y="60"/>
                    </a:lnTo>
                    <a:lnTo>
                      <a:pt x="18" y="50"/>
                    </a:lnTo>
                    <a:lnTo>
                      <a:pt x="22" y="42"/>
                    </a:lnTo>
                    <a:lnTo>
                      <a:pt x="43" y="21"/>
                    </a:lnTo>
                    <a:lnTo>
                      <a:pt x="46" y="11"/>
                    </a:lnTo>
                    <a:lnTo>
                      <a:pt x="53" y="7"/>
                    </a:lnTo>
                    <a:lnTo>
                      <a:pt x="50" y="0"/>
                    </a:lnTo>
                    <a:lnTo>
                      <a:pt x="36" y="14"/>
                    </a:lnTo>
                    <a:lnTo>
                      <a:pt x="29" y="25"/>
                    </a:lnTo>
                    <a:lnTo>
                      <a:pt x="25" y="32"/>
                    </a:lnTo>
                    <a:lnTo>
                      <a:pt x="11" y="46"/>
                    </a:lnTo>
                    <a:lnTo>
                      <a:pt x="4" y="57"/>
                    </a:lnTo>
                    <a:lnTo>
                      <a:pt x="0" y="64"/>
                    </a:lnTo>
                    <a:lnTo>
                      <a:pt x="4" y="60"/>
                    </a:lnTo>
                    <a:lnTo>
                      <a:pt x="4" y="67"/>
                    </a:lnTo>
                    <a:lnTo>
                      <a:pt x="7" y="67"/>
                    </a:lnTo>
                    <a:lnTo>
                      <a:pt x="4"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1" name="Freeform 267"/>
              <p:cNvSpPr>
                <a:spLocks/>
              </p:cNvSpPr>
              <p:nvPr/>
            </p:nvSpPr>
            <p:spPr bwMode="auto">
              <a:xfrm>
                <a:off x="4734" y="2889"/>
                <a:ext cx="35" cy="17"/>
              </a:xfrm>
              <a:custGeom>
                <a:avLst/>
                <a:gdLst>
                  <a:gd name="T0" fmla="*/ 3 w 35"/>
                  <a:gd name="T1" fmla="*/ 0 h 17"/>
                  <a:gd name="T2" fmla="*/ 3 w 35"/>
                  <a:gd name="T3" fmla="*/ 7 h 17"/>
                  <a:gd name="T4" fmla="*/ 7 w 35"/>
                  <a:gd name="T5" fmla="*/ 7 h 17"/>
                  <a:gd name="T6" fmla="*/ 14 w 35"/>
                  <a:gd name="T7" fmla="*/ 14 h 17"/>
                  <a:gd name="T8" fmla="*/ 17 w 35"/>
                  <a:gd name="T9" fmla="*/ 14 h 17"/>
                  <a:gd name="T10" fmla="*/ 21 w 35"/>
                  <a:gd name="T11" fmla="*/ 17 h 17"/>
                  <a:gd name="T12" fmla="*/ 35 w 35"/>
                  <a:gd name="T13" fmla="*/ 17 h 17"/>
                  <a:gd name="T14" fmla="*/ 35 w 35"/>
                  <a:gd name="T15" fmla="*/ 10 h 17"/>
                  <a:gd name="T16" fmla="*/ 24 w 35"/>
                  <a:gd name="T17" fmla="*/ 10 h 17"/>
                  <a:gd name="T18" fmla="*/ 21 w 35"/>
                  <a:gd name="T19" fmla="*/ 7 h 17"/>
                  <a:gd name="T20" fmla="*/ 17 w 35"/>
                  <a:gd name="T21" fmla="*/ 7 h 17"/>
                  <a:gd name="T22" fmla="*/ 10 w 35"/>
                  <a:gd name="T23" fmla="*/ 0 h 17"/>
                  <a:gd name="T24" fmla="*/ 7 w 35"/>
                  <a:gd name="T25" fmla="*/ 0 h 17"/>
                  <a:gd name="T26" fmla="*/ 10 w 35"/>
                  <a:gd name="T27" fmla="*/ 3 h 17"/>
                  <a:gd name="T28" fmla="*/ 3 w 35"/>
                  <a:gd name="T29" fmla="*/ 0 h 17"/>
                  <a:gd name="T30" fmla="*/ 0 w 35"/>
                  <a:gd name="T31" fmla="*/ 3 h 17"/>
                  <a:gd name="T32" fmla="*/ 3 w 35"/>
                  <a:gd name="T33" fmla="*/ 7 h 17"/>
                  <a:gd name="T34" fmla="*/ 3 w 35"/>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17">
                    <a:moveTo>
                      <a:pt x="3" y="0"/>
                    </a:moveTo>
                    <a:lnTo>
                      <a:pt x="3" y="7"/>
                    </a:lnTo>
                    <a:lnTo>
                      <a:pt x="7" y="7"/>
                    </a:lnTo>
                    <a:lnTo>
                      <a:pt x="14" y="14"/>
                    </a:lnTo>
                    <a:lnTo>
                      <a:pt x="17" y="14"/>
                    </a:lnTo>
                    <a:lnTo>
                      <a:pt x="21" y="17"/>
                    </a:lnTo>
                    <a:lnTo>
                      <a:pt x="35" y="17"/>
                    </a:lnTo>
                    <a:lnTo>
                      <a:pt x="35" y="10"/>
                    </a:lnTo>
                    <a:lnTo>
                      <a:pt x="24" y="10"/>
                    </a:lnTo>
                    <a:lnTo>
                      <a:pt x="21" y="7"/>
                    </a:lnTo>
                    <a:lnTo>
                      <a:pt x="17" y="7"/>
                    </a:lnTo>
                    <a:lnTo>
                      <a:pt x="10" y="0"/>
                    </a:lnTo>
                    <a:lnTo>
                      <a:pt x="7" y="0"/>
                    </a:lnTo>
                    <a:lnTo>
                      <a:pt x="10" y="3"/>
                    </a:lnTo>
                    <a:lnTo>
                      <a:pt x="3" y="0"/>
                    </a:lnTo>
                    <a:lnTo>
                      <a:pt x="0" y="3"/>
                    </a:lnTo>
                    <a:lnTo>
                      <a:pt x="3"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2" name="Freeform 268"/>
              <p:cNvSpPr>
                <a:spLocks/>
              </p:cNvSpPr>
              <p:nvPr/>
            </p:nvSpPr>
            <p:spPr bwMode="auto">
              <a:xfrm>
                <a:off x="4737" y="2786"/>
                <a:ext cx="57" cy="106"/>
              </a:xfrm>
              <a:custGeom>
                <a:avLst/>
                <a:gdLst>
                  <a:gd name="T0" fmla="*/ 57 w 57"/>
                  <a:gd name="T1" fmla="*/ 4 h 106"/>
                  <a:gd name="T2" fmla="*/ 53 w 57"/>
                  <a:gd name="T3" fmla="*/ 4 h 106"/>
                  <a:gd name="T4" fmla="*/ 39 w 57"/>
                  <a:gd name="T5" fmla="*/ 11 h 106"/>
                  <a:gd name="T6" fmla="*/ 28 w 57"/>
                  <a:gd name="T7" fmla="*/ 21 h 106"/>
                  <a:gd name="T8" fmla="*/ 18 w 57"/>
                  <a:gd name="T9" fmla="*/ 35 h 106"/>
                  <a:gd name="T10" fmla="*/ 14 w 57"/>
                  <a:gd name="T11" fmla="*/ 46 h 106"/>
                  <a:gd name="T12" fmla="*/ 7 w 57"/>
                  <a:gd name="T13" fmla="*/ 60 h 106"/>
                  <a:gd name="T14" fmla="*/ 4 w 57"/>
                  <a:gd name="T15" fmla="*/ 78 h 106"/>
                  <a:gd name="T16" fmla="*/ 0 w 57"/>
                  <a:gd name="T17" fmla="*/ 92 h 106"/>
                  <a:gd name="T18" fmla="*/ 0 w 57"/>
                  <a:gd name="T19" fmla="*/ 103 h 106"/>
                  <a:gd name="T20" fmla="*/ 7 w 57"/>
                  <a:gd name="T21" fmla="*/ 106 h 106"/>
                  <a:gd name="T22" fmla="*/ 7 w 57"/>
                  <a:gd name="T23" fmla="*/ 92 h 106"/>
                  <a:gd name="T24" fmla="*/ 11 w 57"/>
                  <a:gd name="T25" fmla="*/ 78 h 106"/>
                  <a:gd name="T26" fmla="*/ 14 w 57"/>
                  <a:gd name="T27" fmla="*/ 64 h 106"/>
                  <a:gd name="T28" fmla="*/ 21 w 57"/>
                  <a:gd name="T29" fmla="*/ 50 h 106"/>
                  <a:gd name="T30" fmla="*/ 25 w 57"/>
                  <a:gd name="T31" fmla="*/ 39 h 106"/>
                  <a:gd name="T32" fmla="*/ 35 w 57"/>
                  <a:gd name="T33" fmla="*/ 25 h 106"/>
                  <a:gd name="T34" fmla="*/ 42 w 57"/>
                  <a:gd name="T35" fmla="*/ 18 h 106"/>
                  <a:gd name="T36" fmla="*/ 57 w 57"/>
                  <a:gd name="T37" fmla="*/ 7 h 106"/>
                  <a:gd name="T38" fmla="*/ 50 w 57"/>
                  <a:gd name="T39" fmla="*/ 7 h 106"/>
                  <a:gd name="T40" fmla="*/ 57 w 57"/>
                  <a:gd name="T41" fmla="*/ 4 h 106"/>
                  <a:gd name="T42" fmla="*/ 53 w 57"/>
                  <a:gd name="T43" fmla="*/ 0 h 106"/>
                  <a:gd name="T44" fmla="*/ 53 w 57"/>
                  <a:gd name="T45" fmla="*/ 4 h 106"/>
                  <a:gd name="T46" fmla="*/ 57 w 57"/>
                  <a:gd name="T47" fmla="*/ 4 h 10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 h="106">
                    <a:moveTo>
                      <a:pt x="57" y="4"/>
                    </a:moveTo>
                    <a:lnTo>
                      <a:pt x="53" y="4"/>
                    </a:lnTo>
                    <a:lnTo>
                      <a:pt x="39" y="11"/>
                    </a:lnTo>
                    <a:lnTo>
                      <a:pt x="28" y="21"/>
                    </a:lnTo>
                    <a:lnTo>
                      <a:pt x="18" y="35"/>
                    </a:lnTo>
                    <a:lnTo>
                      <a:pt x="14" y="46"/>
                    </a:lnTo>
                    <a:lnTo>
                      <a:pt x="7" y="60"/>
                    </a:lnTo>
                    <a:lnTo>
                      <a:pt x="4" y="78"/>
                    </a:lnTo>
                    <a:lnTo>
                      <a:pt x="0" y="92"/>
                    </a:lnTo>
                    <a:lnTo>
                      <a:pt x="0" y="103"/>
                    </a:lnTo>
                    <a:lnTo>
                      <a:pt x="7" y="106"/>
                    </a:lnTo>
                    <a:lnTo>
                      <a:pt x="7" y="92"/>
                    </a:lnTo>
                    <a:lnTo>
                      <a:pt x="11" y="78"/>
                    </a:lnTo>
                    <a:lnTo>
                      <a:pt x="14" y="64"/>
                    </a:lnTo>
                    <a:lnTo>
                      <a:pt x="21" y="50"/>
                    </a:lnTo>
                    <a:lnTo>
                      <a:pt x="25" y="39"/>
                    </a:lnTo>
                    <a:lnTo>
                      <a:pt x="35" y="25"/>
                    </a:lnTo>
                    <a:lnTo>
                      <a:pt x="42" y="18"/>
                    </a:lnTo>
                    <a:lnTo>
                      <a:pt x="57" y="7"/>
                    </a:lnTo>
                    <a:lnTo>
                      <a:pt x="50" y="7"/>
                    </a:lnTo>
                    <a:lnTo>
                      <a:pt x="57" y="4"/>
                    </a:lnTo>
                    <a:lnTo>
                      <a:pt x="53" y="0"/>
                    </a:lnTo>
                    <a:lnTo>
                      <a:pt x="53" y="4"/>
                    </a:lnTo>
                    <a:lnTo>
                      <a:pt x="5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3" name="Freeform 269"/>
              <p:cNvSpPr>
                <a:spLocks/>
              </p:cNvSpPr>
              <p:nvPr/>
            </p:nvSpPr>
            <p:spPr bwMode="auto">
              <a:xfrm>
                <a:off x="4787" y="2790"/>
                <a:ext cx="28" cy="38"/>
              </a:xfrm>
              <a:custGeom>
                <a:avLst/>
                <a:gdLst>
                  <a:gd name="T0" fmla="*/ 28 w 28"/>
                  <a:gd name="T1" fmla="*/ 38 h 38"/>
                  <a:gd name="T2" fmla="*/ 28 w 28"/>
                  <a:gd name="T3" fmla="*/ 35 h 38"/>
                  <a:gd name="T4" fmla="*/ 7 w 28"/>
                  <a:gd name="T5" fmla="*/ 0 h 38"/>
                  <a:gd name="T6" fmla="*/ 0 w 28"/>
                  <a:gd name="T7" fmla="*/ 3 h 38"/>
                  <a:gd name="T8" fmla="*/ 21 w 28"/>
                  <a:gd name="T9" fmla="*/ 38 h 38"/>
                  <a:gd name="T10" fmla="*/ 28 w 28"/>
                  <a:gd name="T11" fmla="*/ 38 h 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 h="38">
                    <a:moveTo>
                      <a:pt x="28" y="38"/>
                    </a:moveTo>
                    <a:lnTo>
                      <a:pt x="28" y="35"/>
                    </a:lnTo>
                    <a:lnTo>
                      <a:pt x="7" y="0"/>
                    </a:lnTo>
                    <a:lnTo>
                      <a:pt x="0" y="3"/>
                    </a:lnTo>
                    <a:lnTo>
                      <a:pt x="21" y="38"/>
                    </a:lnTo>
                    <a:lnTo>
                      <a:pt x="28"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4" name="Freeform 270"/>
              <p:cNvSpPr>
                <a:spLocks/>
              </p:cNvSpPr>
              <p:nvPr/>
            </p:nvSpPr>
            <p:spPr bwMode="auto">
              <a:xfrm>
                <a:off x="4016" y="2825"/>
                <a:ext cx="18" cy="11"/>
              </a:xfrm>
              <a:custGeom>
                <a:avLst/>
                <a:gdLst>
                  <a:gd name="T0" fmla="*/ 18 w 18"/>
                  <a:gd name="T1" fmla="*/ 11 h 11"/>
                  <a:gd name="T2" fmla="*/ 11 w 18"/>
                  <a:gd name="T3" fmla="*/ 11 h 11"/>
                  <a:gd name="T4" fmla="*/ 7 w 18"/>
                  <a:gd name="T5" fmla="*/ 7 h 11"/>
                  <a:gd name="T6" fmla="*/ 4 w 18"/>
                  <a:gd name="T7" fmla="*/ 7 h 11"/>
                  <a:gd name="T8" fmla="*/ 0 w 18"/>
                  <a:gd name="T9" fmla="*/ 3 h 11"/>
                  <a:gd name="T10" fmla="*/ 4 w 18"/>
                  <a:gd name="T11" fmla="*/ 0 h 11"/>
                  <a:gd name="T12" fmla="*/ 7 w 18"/>
                  <a:gd name="T13" fmla="*/ 3 h 11"/>
                  <a:gd name="T14" fmla="*/ 11 w 18"/>
                  <a:gd name="T15" fmla="*/ 3 h 11"/>
                  <a:gd name="T16" fmla="*/ 18 w 18"/>
                  <a:gd name="T17" fmla="*/ 11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8" h="11">
                    <a:moveTo>
                      <a:pt x="18" y="11"/>
                    </a:moveTo>
                    <a:lnTo>
                      <a:pt x="11" y="11"/>
                    </a:lnTo>
                    <a:lnTo>
                      <a:pt x="7" y="7"/>
                    </a:lnTo>
                    <a:lnTo>
                      <a:pt x="4" y="7"/>
                    </a:lnTo>
                    <a:lnTo>
                      <a:pt x="0" y="3"/>
                    </a:lnTo>
                    <a:lnTo>
                      <a:pt x="4" y="0"/>
                    </a:lnTo>
                    <a:lnTo>
                      <a:pt x="7" y="3"/>
                    </a:lnTo>
                    <a:lnTo>
                      <a:pt x="11" y="3"/>
                    </a:lnTo>
                    <a:lnTo>
                      <a:pt x="1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5" name="Freeform 271"/>
              <p:cNvSpPr>
                <a:spLocks/>
              </p:cNvSpPr>
              <p:nvPr/>
            </p:nvSpPr>
            <p:spPr bwMode="auto">
              <a:xfrm>
                <a:off x="4023" y="2832"/>
                <a:ext cx="14" cy="11"/>
              </a:xfrm>
              <a:custGeom>
                <a:avLst/>
                <a:gdLst>
                  <a:gd name="T0" fmla="*/ 0 w 14"/>
                  <a:gd name="T1" fmla="*/ 7 h 11"/>
                  <a:gd name="T2" fmla="*/ 4 w 14"/>
                  <a:gd name="T3" fmla="*/ 7 h 11"/>
                  <a:gd name="T4" fmla="*/ 4 w 14"/>
                  <a:gd name="T5" fmla="*/ 11 h 11"/>
                  <a:gd name="T6" fmla="*/ 7 w 14"/>
                  <a:gd name="T7" fmla="*/ 7 h 11"/>
                  <a:gd name="T8" fmla="*/ 11 w 14"/>
                  <a:gd name="T9" fmla="*/ 7 h 11"/>
                  <a:gd name="T10" fmla="*/ 14 w 14"/>
                  <a:gd name="T11" fmla="*/ 4 h 11"/>
                  <a:gd name="T12" fmla="*/ 7 w 14"/>
                  <a:gd name="T13" fmla="*/ 0 h 11"/>
                  <a:gd name="T14" fmla="*/ 0 w 14"/>
                  <a:gd name="T15" fmla="*/ 0 h 11"/>
                  <a:gd name="T16" fmla="*/ 4 w 14"/>
                  <a:gd name="T17" fmla="*/ 4 h 11"/>
                  <a:gd name="T18" fmla="*/ 0 w 14"/>
                  <a:gd name="T19" fmla="*/ 7 h 11"/>
                  <a:gd name="T20" fmla="*/ 0 w 14"/>
                  <a:gd name="T21" fmla="*/ 11 h 11"/>
                  <a:gd name="T22" fmla="*/ 4 w 14"/>
                  <a:gd name="T23" fmla="*/ 7 h 11"/>
                  <a:gd name="T24" fmla="*/ 0 w 14"/>
                  <a:gd name="T25" fmla="*/ 7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11">
                    <a:moveTo>
                      <a:pt x="0" y="7"/>
                    </a:moveTo>
                    <a:lnTo>
                      <a:pt x="4" y="7"/>
                    </a:lnTo>
                    <a:lnTo>
                      <a:pt x="4" y="11"/>
                    </a:lnTo>
                    <a:lnTo>
                      <a:pt x="7" y="7"/>
                    </a:lnTo>
                    <a:lnTo>
                      <a:pt x="11" y="7"/>
                    </a:lnTo>
                    <a:lnTo>
                      <a:pt x="14" y="4"/>
                    </a:lnTo>
                    <a:lnTo>
                      <a:pt x="7" y="0"/>
                    </a:lnTo>
                    <a:lnTo>
                      <a:pt x="0" y="0"/>
                    </a:lnTo>
                    <a:lnTo>
                      <a:pt x="4" y="4"/>
                    </a:lnTo>
                    <a:lnTo>
                      <a:pt x="0" y="7"/>
                    </a:lnTo>
                    <a:lnTo>
                      <a:pt x="0" y="11"/>
                    </a:lnTo>
                    <a:lnTo>
                      <a:pt x="4"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6" name="Freeform 272"/>
              <p:cNvSpPr>
                <a:spLocks/>
              </p:cNvSpPr>
              <p:nvPr/>
            </p:nvSpPr>
            <p:spPr bwMode="auto">
              <a:xfrm>
                <a:off x="4013" y="2821"/>
                <a:ext cx="14" cy="18"/>
              </a:xfrm>
              <a:custGeom>
                <a:avLst/>
                <a:gdLst>
                  <a:gd name="T0" fmla="*/ 7 w 14"/>
                  <a:gd name="T1" fmla="*/ 0 h 18"/>
                  <a:gd name="T2" fmla="*/ 0 w 14"/>
                  <a:gd name="T3" fmla="*/ 7 h 18"/>
                  <a:gd name="T4" fmla="*/ 10 w 14"/>
                  <a:gd name="T5" fmla="*/ 18 h 18"/>
                  <a:gd name="T6" fmla="*/ 14 w 14"/>
                  <a:gd name="T7" fmla="*/ 15 h 18"/>
                  <a:gd name="T8" fmla="*/ 10 w 14"/>
                  <a:gd name="T9" fmla="*/ 11 h 18"/>
                  <a:gd name="T10" fmla="*/ 10 w 14"/>
                  <a:gd name="T11" fmla="*/ 7 h 18"/>
                  <a:gd name="T12" fmla="*/ 7 w 14"/>
                  <a:gd name="T13" fmla="*/ 7 h 18"/>
                  <a:gd name="T14" fmla="*/ 7 w 14"/>
                  <a:gd name="T15" fmla="*/ 0 h 18"/>
                  <a:gd name="T16" fmla="*/ 3 w 14"/>
                  <a:gd name="T17" fmla="*/ 4 h 18"/>
                  <a:gd name="T18" fmla="*/ 7 w 14"/>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8">
                    <a:moveTo>
                      <a:pt x="7" y="0"/>
                    </a:moveTo>
                    <a:lnTo>
                      <a:pt x="0" y="7"/>
                    </a:lnTo>
                    <a:lnTo>
                      <a:pt x="10" y="18"/>
                    </a:lnTo>
                    <a:lnTo>
                      <a:pt x="14" y="15"/>
                    </a:lnTo>
                    <a:lnTo>
                      <a:pt x="10" y="11"/>
                    </a:lnTo>
                    <a:lnTo>
                      <a:pt x="10" y="7"/>
                    </a:lnTo>
                    <a:lnTo>
                      <a:pt x="7" y="7"/>
                    </a:lnTo>
                    <a:lnTo>
                      <a:pt x="7" y="0"/>
                    </a:lnTo>
                    <a:lnTo>
                      <a:pt x="3"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7" name="Freeform 273"/>
              <p:cNvSpPr>
                <a:spLocks/>
              </p:cNvSpPr>
              <p:nvPr/>
            </p:nvSpPr>
            <p:spPr bwMode="auto">
              <a:xfrm>
                <a:off x="4020" y="2821"/>
                <a:ext cx="17" cy="15"/>
              </a:xfrm>
              <a:custGeom>
                <a:avLst/>
                <a:gdLst>
                  <a:gd name="T0" fmla="*/ 17 w 17"/>
                  <a:gd name="T1" fmla="*/ 15 h 15"/>
                  <a:gd name="T2" fmla="*/ 14 w 17"/>
                  <a:gd name="T3" fmla="*/ 7 h 15"/>
                  <a:gd name="T4" fmla="*/ 10 w 17"/>
                  <a:gd name="T5" fmla="*/ 4 h 15"/>
                  <a:gd name="T6" fmla="*/ 3 w 17"/>
                  <a:gd name="T7" fmla="*/ 4 h 15"/>
                  <a:gd name="T8" fmla="*/ 0 w 17"/>
                  <a:gd name="T9" fmla="*/ 0 h 15"/>
                  <a:gd name="T10" fmla="*/ 0 w 17"/>
                  <a:gd name="T11" fmla="*/ 7 h 15"/>
                  <a:gd name="T12" fmla="*/ 3 w 17"/>
                  <a:gd name="T13" fmla="*/ 7 h 15"/>
                  <a:gd name="T14" fmla="*/ 10 w 17"/>
                  <a:gd name="T15" fmla="*/ 15 h 15"/>
                  <a:gd name="T16" fmla="*/ 10 w 17"/>
                  <a:gd name="T17" fmla="*/ 11 h 15"/>
                  <a:gd name="T18" fmla="*/ 17 w 17"/>
                  <a:gd name="T19" fmla="*/ 15 h 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5">
                    <a:moveTo>
                      <a:pt x="17" y="15"/>
                    </a:moveTo>
                    <a:lnTo>
                      <a:pt x="14" y="7"/>
                    </a:lnTo>
                    <a:lnTo>
                      <a:pt x="10" y="4"/>
                    </a:lnTo>
                    <a:lnTo>
                      <a:pt x="3" y="4"/>
                    </a:lnTo>
                    <a:lnTo>
                      <a:pt x="0" y="0"/>
                    </a:lnTo>
                    <a:lnTo>
                      <a:pt x="0" y="7"/>
                    </a:lnTo>
                    <a:lnTo>
                      <a:pt x="3" y="7"/>
                    </a:lnTo>
                    <a:lnTo>
                      <a:pt x="10" y="15"/>
                    </a:lnTo>
                    <a:lnTo>
                      <a:pt x="10" y="11"/>
                    </a:lnTo>
                    <a:lnTo>
                      <a:pt x="1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8" name="Freeform 274"/>
              <p:cNvSpPr>
                <a:spLocks/>
              </p:cNvSpPr>
              <p:nvPr/>
            </p:nvSpPr>
            <p:spPr bwMode="auto">
              <a:xfrm>
                <a:off x="4776" y="2860"/>
                <a:ext cx="74" cy="156"/>
              </a:xfrm>
              <a:custGeom>
                <a:avLst/>
                <a:gdLst>
                  <a:gd name="T0" fmla="*/ 74 w 74"/>
                  <a:gd name="T1" fmla="*/ 39 h 156"/>
                  <a:gd name="T2" fmla="*/ 74 w 74"/>
                  <a:gd name="T3" fmla="*/ 46 h 156"/>
                  <a:gd name="T4" fmla="*/ 14 w 74"/>
                  <a:gd name="T5" fmla="*/ 156 h 156"/>
                  <a:gd name="T6" fmla="*/ 3 w 74"/>
                  <a:gd name="T7" fmla="*/ 134 h 156"/>
                  <a:gd name="T8" fmla="*/ 0 w 74"/>
                  <a:gd name="T9" fmla="*/ 110 h 156"/>
                  <a:gd name="T10" fmla="*/ 0 w 74"/>
                  <a:gd name="T11" fmla="*/ 85 h 156"/>
                  <a:gd name="T12" fmla="*/ 3 w 74"/>
                  <a:gd name="T13" fmla="*/ 57 h 156"/>
                  <a:gd name="T14" fmla="*/ 7 w 74"/>
                  <a:gd name="T15" fmla="*/ 50 h 156"/>
                  <a:gd name="T16" fmla="*/ 11 w 74"/>
                  <a:gd name="T17" fmla="*/ 43 h 156"/>
                  <a:gd name="T18" fmla="*/ 18 w 74"/>
                  <a:gd name="T19" fmla="*/ 36 h 156"/>
                  <a:gd name="T20" fmla="*/ 21 w 74"/>
                  <a:gd name="T21" fmla="*/ 29 h 156"/>
                  <a:gd name="T22" fmla="*/ 28 w 74"/>
                  <a:gd name="T23" fmla="*/ 18 h 156"/>
                  <a:gd name="T24" fmla="*/ 35 w 74"/>
                  <a:gd name="T25" fmla="*/ 11 h 156"/>
                  <a:gd name="T26" fmla="*/ 42 w 74"/>
                  <a:gd name="T27" fmla="*/ 7 h 156"/>
                  <a:gd name="T28" fmla="*/ 49 w 74"/>
                  <a:gd name="T29" fmla="*/ 0 h 156"/>
                  <a:gd name="T30" fmla="*/ 53 w 74"/>
                  <a:gd name="T31" fmla="*/ 4 h 156"/>
                  <a:gd name="T32" fmla="*/ 53 w 74"/>
                  <a:gd name="T33" fmla="*/ 11 h 156"/>
                  <a:gd name="T34" fmla="*/ 56 w 74"/>
                  <a:gd name="T35" fmla="*/ 14 h 156"/>
                  <a:gd name="T36" fmla="*/ 60 w 74"/>
                  <a:gd name="T37" fmla="*/ 21 h 156"/>
                  <a:gd name="T38" fmla="*/ 60 w 74"/>
                  <a:gd name="T39" fmla="*/ 29 h 156"/>
                  <a:gd name="T40" fmla="*/ 67 w 74"/>
                  <a:gd name="T41" fmla="*/ 36 h 156"/>
                  <a:gd name="T42" fmla="*/ 74 w 74"/>
                  <a:gd name="T43" fmla="*/ 39 h 1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4" h="156">
                    <a:moveTo>
                      <a:pt x="74" y="39"/>
                    </a:moveTo>
                    <a:lnTo>
                      <a:pt x="74" y="46"/>
                    </a:lnTo>
                    <a:lnTo>
                      <a:pt x="14" y="156"/>
                    </a:lnTo>
                    <a:lnTo>
                      <a:pt x="3" y="134"/>
                    </a:lnTo>
                    <a:lnTo>
                      <a:pt x="0" y="110"/>
                    </a:lnTo>
                    <a:lnTo>
                      <a:pt x="0" y="85"/>
                    </a:lnTo>
                    <a:lnTo>
                      <a:pt x="3" y="57"/>
                    </a:lnTo>
                    <a:lnTo>
                      <a:pt x="7" y="50"/>
                    </a:lnTo>
                    <a:lnTo>
                      <a:pt x="11" y="43"/>
                    </a:lnTo>
                    <a:lnTo>
                      <a:pt x="18" y="36"/>
                    </a:lnTo>
                    <a:lnTo>
                      <a:pt x="21" y="29"/>
                    </a:lnTo>
                    <a:lnTo>
                      <a:pt x="28" y="18"/>
                    </a:lnTo>
                    <a:lnTo>
                      <a:pt x="35" y="11"/>
                    </a:lnTo>
                    <a:lnTo>
                      <a:pt x="42" y="7"/>
                    </a:lnTo>
                    <a:lnTo>
                      <a:pt x="49" y="0"/>
                    </a:lnTo>
                    <a:lnTo>
                      <a:pt x="53" y="4"/>
                    </a:lnTo>
                    <a:lnTo>
                      <a:pt x="53" y="11"/>
                    </a:lnTo>
                    <a:lnTo>
                      <a:pt x="56" y="14"/>
                    </a:lnTo>
                    <a:lnTo>
                      <a:pt x="60" y="21"/>
                    </a:lnTo>
                    <a:lnTo>
                      <a:pt x="60" y="29"/>
                    </a:lnTo>
                    <a:lnTo>
                      <a:pt x="67" y="36"/>
                    </a:lnTo>
                    <a:lnTo>
                      <a:pt x="74"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59" name="Freeform 275"/>
              <p:cNvSpPr>
                <a:spLocks/>
              </p:cNvSpPr>
              <p:nvPr/>
            </p:nvSpPr>
            <p:spPr bwMode="auto">
              <a:xfrm>
                <a:off x="4847" y="2899"/>
                <a:ext cx="7" cy="11"/>
              </a:xfrm>
              <a:custGeom>
                <a:avLst/>
                <a:gdLst>
                  <a:gd name="T0" fmla="*/ 7 w 7"/>
                  <a:gd name="T1" fmla="*/ 11 h 11"/>
                  <a:gd name="T2" fmla="*/ 7 w 7"/>
                  <a:gd name="T3" fmla="*/ 0 h 11"/>
                  <a:gd name="T4" fmla="*/ 0 w 7"/>
                  <a:gd name="T5" fmla="*/ 0 h 11"/>
                  <a:gd name="T6" fmla="*/ 0 w 7"/>
                  <a:gd name="T7" fmla="*/ 7 h 11"/>
                  <a:gd name="T8" fmla="*/ 7 w 7"/>
                  <a:gd name="T9" fmla="*/ 11 h 11"/>
                  <a:gd name="T10" fmla="*/ 7 w 7"/>
                  <a:gd name="T11" fmla="*/ 7 h 11"/>
                  <a:gd name="T12" fmla="*/ 7 w 7"/>
                  <a:gd name="T13" fmla="*/ 11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11">
                    <a:moveTo>
                      <a:pt x="7" y="11"/>
                    </a:moveTo>
                    <a:lnTo>
                      <a:pt x="7" y="0"/>
                    </a:lnTo>
                    <a:lnTo>
                      <a:pt x="0" y="0"/>
                    </a:lnTo>
                    <a:lnTo>
                      <a:pt x="0" y="7"/>
                    </a:lnTo>
                    <a:lnTo>
                      <a:pt x="7" y="11"/>
                    </a:lnTo>
                    <a:lnTo>
                      <a:pt x="7" y="7"/>
                    </a:lnTo>
                    <a:lnTo>
                      <a:pt x="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0" name="Freeform 276"/>
              <p:cNvSpPr>
                <a:spLocks/>
              </p:cNvSpPr>
              <p:nvPr/>
            </p:nvSpPr>
            <p:spPr bwMode="auto">
              <a:xfrm>
                <a:off x="4787" y="2906"/>
                <a:ext cx="67" cy="117"/>
              </a:xfrm>
              <a:custGeom>
                <a:avLst/>
                <a:gdLst>
                  <a:gd name="T0" fmla="*/ 0 w 67"/>
                  <a:gd name="T1" fmla="*/ 113 h 117"/>
                  <a:gd name="T2" fmla="*/ 3 w 67"/>
                  <a:gd name="T3" fmla="*/ 113 h 117"/>
                  <a:gd name="T4" fmla="*/ 67 w 67"/>
                  <a:gd name="T5" fmla="*/ 4 h 117"/>
                  <a:gd name="T6" fmla="*/ 60 w 67"/>
                  <a:gd name="T7" fmla="*/ 0 h 117"/>
                  <a:gd name="T8" fmla="*/ 0 w 67"/>
                  <a:gd name="T9" fmla="*/ 110 h 117"/>
                  <a:gd name="T10" fmla="*/ 3 w 67"/>
                  <a:gd name="T11" fmla="*/ 110 h 117"/>
                  <a:gd name="T12" fmla="*/ 0 w 67"/>
                  <a:gd name="T13" fmla="*/ 113 h 117"/>
                  <a:gd name="T14" fmla="*/ 3 w 67"/>
                  <a:gd name="T15" fmla="*/ 117 h 117"/>
                  <a:gd name="T16" fmla="*/ 3 w 67"/>
                  <a:gd name="T17" fmla="*/ 113 h 117"/>
                  <a:gd name="T18" fmla="*/ 0 w 67"/>
                  <a:gd name="T19" fmla="*/ 113 h 1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117">
                    <a:moveTo>
                      <a:pt x="0" y="113"/>
                    </a:moveTo>
                    <a:lnTo>
                      <a:pt x="3" y="113"/>
                    </a:lnTo>
                    <a:lnTo>
                      <a:pt x="67" y="4"/>
                    </a:lnTo>
                    <a:lnTo>
                      <a:pt x="60" y="0"/>
                    </a:lnTo>
                    <a:lnTo>
                      <a:pt x="0" y="110"/>
                    </a:lnTo>
                    <a:lnTo>
                      <a:pt x="3" y="110"/>
                    </a:lnTo>
                    <a:lnTo>
                      <a:pt x="0" y="113"/>
                    </a:lnTo>
                    <a:lnTo>
                      <a:pt x="3" y="117"/>
                    </a:lnTo>
                    <a:lnTo>
                      <a:pt x="3" y="11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1" name="Freeform 277"/>
              <p:cNvSpPr>
                <a:spLocks/>
              </p:cNvSpPr>
              <p:nvPr/>
            </p:nvSpPr>
            <p:spPr bwMode="auto">
              <a:xfrm>
                <a:off x="4772" y="2917"/>
                <a:ext cx="18" cy="102"/>
              </a:xfrm>
              <a:custGeom>
                <a:avLst/>
                <a:gdLst>
                  <a:gd name="T0" fmla="*/ 4 w 18"/>
                  <a:gd name="T1" fmla="*/ 0 h 102"/>
                  <a:gd name="T2" fmla="*/ 0 w 18"/>
                  <a:gd name="T3" fmla="*/ 28 h 102"/>
                  <a:gd name="T4" fmla="*/ 0 w 18"/>
                  <a:gd name="T5" fmla="*/ 53 h 102"/>
                  <a:gd name="T6" fmla="*/ 4 w 18"/>
                  <a:gd name="T7" fmla="*/ 77 h 102"/>
                  <a:gd name="T8" fmla="*/ 15 w 18"/>
                  <a:gd name="T9" fmla="*/ 102 h 102"/>
                  <a:gd name="T10" fmla="*/ 18 w 18"/>
                  <a:gd name="T11" fmla="*/ 99 h 102"/>
                  <a:gd name="T12" fmla="*/ 11 w 18"/>
                  <a:gd name="T13" fmla="*/ 77 h 102"/>
                  <a:gd name="T14" fmla="*/ 11 w 18"/>
                  <a:gd name="T15" fmla="*/ 0 h 102"/>
                  <a:gd name="T16" fmla="*/ 11 w 18"/>
                  <a:gd name="T17" fmla="*/ 3 h 102"/>
                  <a:gd name="T18" fmla="*/ 4 w 18"/>
                  <a:gd name="T19" fmla="*/ 0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 h="102">
                    <a:moveTo>
                      <a:pt x="4" y="0"/>
                    </a:moveTo>
                    <a:lnTo>
                      <a:pt x="0" y="28"/>
                    </a:lnTo>
                    <a:lnTo>
                      <a:pt x="0" y="53"/>
                    </a:lnTo>
                    <a:lnTo>
                      <a:pt x="4" y="77"/>
                    </a:lnTo>
                    <a:lnTo>
                      <a:pt x="15" y="102"/>
                    </a:lnTo>
                    <a:lnTo>
                      <a:pt x="18" y="99"/>
                    </a:lnTo>
                    <a:lnTo>
                      <a:pt x="11" y="77"/>
                    </a:lnTo>
                    <a:lnTo>
                      <a:pt x="11" y="0"/>
                    </a:lnTo>
                    <a:lnTo>
                      <a:pt x="11"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2" name="Freeform 278"/>
              <p:cNvSpPr>
                <a:spLocks/>
              </p:cNvSpPr>
              <p:nvPr/>
            </p:nvSpPr>
            <p:spPr bwMode="auto">
              <a:xfrm>
                <a:off x="4776" y="2853"/>
                <a:ext cx="53" cy="67"/>
              </a:xfrm>
              <a:custGeom>
                <a:avLst/>
                <a:gdLst>
                  <a:gd name="T0" fmla="*/ 53 w 53"/>
                  <a:gd name="T1" fmla="*/ 4 h 67"/>
                  <a:gd name="T2" fmla="*/ 46 w 53"/>
                  <a:gd name="T3" fmla="*/ 4 h 67"/>
                  <a:gd name="T4" fmla="*/ 25 w 53"/>
                  <a:gd name="T5" fmla="*/ 25 h 67"/>
                  <a:gd name="T6" fmla="*/ 21 w 53"/>
                  <a:gd name="T7" fmla="*/ 32 h 67"/>
                  <a:gd name="T8" fmla="*/ 14 w 53"/>
                  <a:gd name="T9" fmla="*/ 39 h 67"/>
                  <a:gd name="T10" fmla="*/ 11 w 53"/>
                  <a:gd name="T11" fmla="*/ 46 h 67"/>
                  <a:gd name="T12" fmla="*/ 3 w 53"/>
                  <a:gd name="T13" fmla="*/ 53 h 67"/>
                  <a:gd name="T14" fmla="*/ 0 w 53"/>
                  <a:gd name="T15" fmla="*/ 64 h 67"/>
                  <a:gd name="T16" fmla="*/ 7 w 53"/>
                  <a:gd name="T17" fmla="*/ 67 h 67"/>
                  <a:gd name="T18" fmla="*/ 11 w 53"/>
                  <a:gd name="T19" fmla="*/ 57 h 67"/>
                  <a:gd name="T20" fmla="*/ 14 w 53"/>
                  <a:gd name="T21" fmla="*/ 50 h 67"/>
                  <a:gd name="T22" fmla="*/ 21 w 53"/>
                  <a:gd name="T23" fmla="*/ 43 h 67"/>
                  <a:gd name="T24" fmla="*/ 25 w 53"/>
                  <a:gd name="T25" fmla="*/ 36 h 67"/>
                  <a:gd name="T26" fmla="*/ 46 w 53"/>
                  <a:gd name="T27" fmla="*/ 14 h 67"/>
                  <a:gd name="T28" fmla="*/ 53 w 53"/>
                  <a:gd name="T29" fmla="*/ 11 h 67"/>
                  <a:gd name="T30" fmla="*/ 46 w 53"/>
                  <a:gd name="T31" fmla="*/ 11 h 67"/>
                  <a:gd name="T32" fmla="*/ 53 w 53"/>
                  <a:gd name="T33" fmla="*/ 4 h 67"/>
                  <a:gd name="T34" fmla="*/ 49 w 53"/>
                  <a:gd name="T35" fmla="*/ 0 h 67"/>
                  <a:gd name="T36" fmla="*/ 46 w 53"/>
                  <a:gd name="T37" fmla="*/ 4 h 67"/>
                  <a:gd name="T38" fmla="*/ 53 w 53"/>
                  <a:gd name="T39" fmla="*/ 4 h 6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3" h="67">
                    <a:moveTo>
                      <a:pt x="53" y="4"/>
                    </a:moveTo>
                    <a:lnTo>
                      <a:pt x="46" y="4"/>
                    </a:lnTo>
                    <a:lnTo>
                      <a:pt x="25" y="25"/>
                    </a:lnTo>
                    <a:lnTo>
                      <a:pt x="21" y="32"/>
                    </a:lnTo>
                    <a:lnTo>
                      <a:pt x="14" y="39"/>
                    </a:lnTo>
                    <a:lnTo>
                      <a:pt x="11" y="46"/>
                    </a:lnTo>
                    <a:lnTo>
                      <a:pt x="3" y="53"/>
                    </a:lnTo>
                    <a:lnTo>
                      <a:pt x="0" y="64"/>
                    </a:lnTo>
                    <a:lnTo>
                      <a:pt x="7" y="67"/>
                    </a:lnTo>
                    <a:lnTo>
                      <a:pt x="11" y="57"/>
                    </a:lnTo>
                    <a:lnTo>
                      <a:pt x="14" y="50"/>
                    </a:lnTo>
                    <a:lnTo>
                      <a:pt x="21" y="43"/>
                    </a:lnTo>
                    <a:lnTo>
                      <a:pt x="25" y="36"/>
                    </a:lnTo>
                    <a:lnTo>
                      <a:pt x="46" y="14"/>
                    </a:lnTo>
                    <a:lnTo>
                      <a:pt x="53" y="11"/>
                    </a:lnTo>
                    <a:lnTo>
                      <a:pt x="46" y="11"/>
                    </a:lnTo>
                    <a:lnTo>
                      <a:pt x="53" y="4"/>
                    </a:lnTo>
                    <a:lnTo>
                      <a:pt x="49" y="0"/>
                    </a:lnTo>
                    <a:lnTo>
                      <a:pt x="46" y="4"/>
                    </a:lnTo>
                    <a:lnTo>
                      <a:pt x="5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3" name="Freeform 279"/>
              <p:cNvSpPr>
                <a:spLocks/>
              </p:cNvSpPr>
              <p:nvPr/>
            </p:nvSpPr>
            <p:spPr bwMode="auto">
              <a:xfrm>
                <a:off x="4822" y="2857"/>
                <a:ext cx="32" cy="46"/>
              </a:xfrm>
              <a:custGeom>
                <a:avLst/>
                <a:gdLst>
                  <a:gd name="T0" fmla="*/ 32 w 32"/>
                  <a:gd name="T1" fmla="*/ 42 h 46"/>
                  <a:gd name="T2" fmla="*/ 28 w 32"/>
                  <a:gd name="T3" fmla="*/ 42 h 46"/>
                  <a:gd name="T4" fmla="*/ 25 w 32"/>
                  <a:gd name="T5" fmla="*/ 39 h 46"/>
                  <a:gd name="T6" fmla="*/ 21 w 32"/>
                  <a:gd name="T7" fmla="*/ 32 h 46"/>
                  <a:gd name="T8" fmla="*/ 18 w 32"/>
                  <a:gd name="T9" fmla="*/ 28 h 46"/>
                  <a:gd name="T10" fmla="*/ 18 w 32"/>
                  <a:gd name="T11" fmla="*/ 24 h 46"/>
                  <a:gd name="T12" fmla="*/ 14 w 32"/>
                  <a:gd name="T13" fmla="*/ 17 h 46"/>
                  <a:gd name="T14" fmla="*/ 10 w 32"/>
                  <a:gd name="T15" fmla="*/ 10 h 46"/>
                  <a:gd name="T16" fmla="*/ 7 w 32"/>
                  <a:gd name="T17" fmla="*/ 7 h 46"/>
                  <a:gd name="T18" fmla="*/ 7 w 32"/>
                  <a:gd name="T19" fmla="*/ 0 h 46"/>
                  <a:gd name="T20" fmla="*/ 0 w 32"/>
                  <a:gd name="T21" fmla="*/ 7 h 46"/>
                  <a:gd name="T22" fmla="*/ 7 w 32"/>
                  <a:gd name="T23" fmla="*/ 14 h 46"/>
                  <a:gd name="T24" fmla="*/ 7 w 32"/>
                  <a:gd name="T25" fmla="*/ 21 h 46"/>
                  <a:gd name="T26" fmla="*/ 10 w 32"/>
                  <a:gd name="T27" fmla="*/ 24 h 46"/>
                  <a:gd name="T28" fmla="*/ 10 w 32"/>
                  <a:gd name="T29" fmla="*/ 32 h 46"/>
                  <a:gd name="T30" fmla="*/ 14 w 32"/>
                  <a:gd name="T31" fmla="*/ 39 h 46"/>
                  <a:gd name="T32" fmla="*/ 21 w 32"/>
                  <a:gd name="T33" fmla="*/ 42 h 46"/>
                  <a:gd name="T34" fmla="*/ 25 w 32"/>
                  <a:gd name="T35" fmla="*/ 46 h 46"/>
                  <a:gd name="T36" fmla="*/ 25 w 32"/>
                  <a:gd name="T37" fmla="*/ 42 h 46"/>
                  <a:gd name="T38" fmla="*/ 32 w 32"/>
                  <a:gd name="T39" fmla="*/ 42 h 46"/>
                  <a:gd name="T40" fmla="*/ 28 w 32"/>
                  <a:gd name="T41" fmla="*/ 42 h 46"/>
                  <a:gd name="T42" fmla="*/ 32 w 32"/>
                  <a:gd name="T43" fmla="*/ 42 h 4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2" h="46">
                    <a:moveTo>
                      <a:pt x="32" y="42"/>
                    </a:moveTo>
                    <a:lnTo>
                      <a:pt x="28" y="42"/>
                    </a:lnTo>
                    <a:lnTo>
                      <a:pt x="25" y="39"/>
                    </a:lnTo>
                    <a:lnTo>
                      <a:pt x="21" y="32"/>
                    </a:lnTo>
                    <a:lnTo>
                      <a:pt x="18" y="28"/>
                    </a:lnTo>
                    <a:lnTo>
                      <a:pt x="18" y="24"/>
                    </a:lnTo>
                    <a:lnTo>
                      <a:pt x="14" y="17"/>
                    </a:lnTo>
                    <a:lnTo>
                      <a:pt x="10" y="10"/>
                    </a:lnTo>
                    <a:lnTo>
                      <a:pt x="7" y="7"/>
                    </a:lnTo>
                    <a:lnTo>
                      <a:pt x="7" y="0"/>
                    </a:lnTo>
                    <a:lnTo>
                      <a:pt x="0" y="7"/>
                    </a:lnTo>
                    <a:lnTo>
                      <a:pt x="7" y="14"/>
                    </a:lnTo>
                    <a:lnTo>
                      <a:pt x="7" y="21"/>
                    </a:lnTo>
                    <a:lnTo>
                      <a:pt x="10" y="24"/>
                    </a:lnTo>
                    <a:lnTo>
                      <a:pt x="10" y="32"/>
                    </a:lnTo>
                    <a:lnTo>
                      <a:pt x="14" y="39"/>
                    </a:lnTo>
                    <a:lnTo>
                      <a:pt x="21" y="42"/>
                    </a:lnTo>
                    <a:lnTo>
                      <a:pt x="25" y="46"/>
                    </a:lnTo>
                    <a:lnTo>
                      <a:pt x="25" y="42"/>
                    </a:lnTo>
                    <a:lnTo>
                      <a:pt x="32" y="42"/>
                    </a:lnTo>
                    <a:lnTo>
                      <a:pt x="28" y="42"/>
                    </a:lnTo>
                    <a:lnTo>
                      <a:pt x="32"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4" name="Freeform 280"/>
              <p:cNvSpPr>
                <a:spLocks/>
              </p:cNvSpPr>
              <p:nvPr/>
            </p:nvSpPr>
            <p:spPr bwMode="auto">
              <a:xfrm>
                <a:off x="4670" y="2913"/>
                <a:ext cx="106" cy="300"/>
              </a:xfrm>
              <a:custGeom>
                <a:avLst/>
                <a:gdLst>
                  <a:gd name="T0" fmla="*/ 92 w 106"/>
                  <a:gd name="T1" fmla="*/ 14 h 300"/>
                  <a:gd name="T2" fmla="*/ 92 w 106"/>
                  <a:gd name="T3" fmla="*/ 71 h 300"/>
                  <a:gd name="T4" fmla="*/ 99 w 106"/>
                  <a:gd name="T5" fmla="*/ 103 h 300"/>
                  <a:gd name="T6" fmla="*/ 106 w 106"/>
                  <a:gd name="T7" fmla="*/ 127 h 300"/>
                  <a:gd name="T8" fmla="*/ 102 w 106"/>
                  <a:gd name="T9" fmla="*/ 138 h 300"/>
                  <a:gd name="T10" fmla="*/ 92 w 106"/>
                  <a:gd name="T11" fmla="*/ 149 h 300"/>
                  <a:gd name="T12" fmla="*/ 85 w 106"/>
                  <a:gd name="T13" fmla="*/ 159 h 300"/>
                  <a:gd name="T14" fmla="*/ 81 w 106"/>
                  <a:gd name="T15" fmla="*/ 170 h 300"/>
                  <a:gd name="T16" fmla="*/ 71 w 106"/>
                  <a:gd name="T17" fmla="*/ 180 h 300"/>
                  <a:gd name="T18" fmla="*/ 64 w 106"/>
                  <a:gd name="T19" fmla="*/ 191 h 300"/>
                  <a:gd name="T20" fmla="*/ 60 w 106"/>
                  <a:gd name="T21" fmla="*/ 202 h 300"/>
                  <a:gd name="T22" fmla="*/ 49 w 106"/>
                  <a:gd name="T23" fmla="*/ 212 h 300"/>
                  <a:gd name="T24" fmla="*/ 42 w 106"/>
                  <a:gd name="T25" fmla="*/ 223 h 300"/>
                  <a:gd name="T26" fmla="*/ 39 w 106"/>
                  <a:gd name="T27" fmla="*/ 233 h 300"/>
                  <a:gd name="T28" fmla="*/ 32 w 106"/>
                  <a:gd name="T29" fmla="*/ 244 h 300"/>
                  <a:gd name="T30" fmla="*/ 25 w 106"/>
                  <a:gd name="T31" fmla="*/ 255 h 300"/>
                  <a:gd name="T32" fmla="*/ 18 w 106"/>
                  <a:gd name="T33" fmla="*/ 265 h 300"/>
                  <a:gd name="T34" fmla="*/ 14 w 106"/>
                  <a:gd name="T35" fmla="*/ 276 h 300"/>
                  <a:gd name="T36" fmla="*/ 7 w 106"/>
                  <a:gd name="T37" fmla="*/ 286 h 300"/>
                  <a:gd name="T38" fmla="*/ 3 w 106"/>
                  <a:gd name="T39" fmla="*/ 300 h 300"/>
                  <a:gd name="T40" fmla="*/ 0 w 106"/>
                  <a:gd name="T41" fmla="*/ 258 h 300"/>
                  <a:gd name="T42" fmla="*/ 3 w 106"/>
                  <a:gd name="T43" fmla="*/ 219 h 300"/>
                  <a:gd name="T44" fmla="*/ 7 w 106"/>
                  <a:gd name="T45" fmla="*/ 180 h 300"/>
                  <a:gd name="T46" fmla="*/ 18 w 106"/>
                  <a:gd name="T47" fmla="*/ 142 h 300"/>
                  <a:gd name="T48" fmla="*/ 25 w 106"/>
                  <a:gd name="T49" fmla="*/ 106 h 300"/>
                  <a:gd name="T50" fmla="*/ 39 w 106"/>
                  <a:gd name="T51" fmla="*/ 71 h 300"/>
                  <a:gd name="T52" fmla="*/ 53 w 106"/>
                  <a:gd name="T53" fmla="*/ 32 h 300"/>
                  <a:gd name="T54" fmla="*/ 67 w 106"/>
                  <a:gd name="T55" fmla="*/ 0 h 300"/>
                  <a:gd name="T56" fmla="*/ 74 w 106"/>
                  <a:gd name="T57" fmla="*/ 0 h 300"/>
                  <a:gd name="T58" fmla="*/ 78 w 106"/>
                  <a:gd name="T59" fmla="*/ 4 h 300"/>
                  <a:gd name="T60" fmla="*/ 81 w 106"/>
                  <a:gd name="T61" fmla="*/ 4 h 300"/>
                  <a:gd name="T62" fmla="*/ 92 w 106"/>
                  <a:gd name="T63" fmla="*/ 14 h 3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6" h="300">
                    <a:moveTo>
                      <a:pt x="92" y="14"/>
                    </a:moveTo>
                    <a:lnTo>
                      <a:pt x="92" y="71"/>
                    </a:lnTo>
                    <a:lnTo>
                      <a:pt x="99" y="103"/>
                    </a:lnTo>
                    <a:lnTo>
                      <a:pt x="106" y="127"/>
                    </a:lnTo>
                    <a:lnTo>
                      <a:pt x="102" y="138"/>
                    </a:lnTo>
                    <a:lnTo>
                      <a:pt x="92" y="149"/>
                    </a:lnTo>
                    <a:lnTo>
                      <a:pt x="85" y="159"/>
                    </a:lnTo>
                    <a:lnTo>
                      <a:pt x="81" y="170"/>
                    </a:lnTo>
                    <a:lnTo>
                      <a:pt x="71" y="180"/>
                    </a:lnTo>
                    <a:lnTo>
                      <a:pt x="64" y="191"/>
                    </a:lnTo>
                    <a:lnTo>
                      <a:pt x="60" y="202"/>
                    </a:lnTo>
                    <a:lnTo>
                      <a:pt x="49" y="212"/>
                    </a:lnTo>
                    <a:lnTo>
                      <a:pt x="42" y="223"/>
                    </a:lnTo>
                    <a:lnTo>
                      <a:pt x="39" y="233"/>
                    </a:lnTo>
                    <a:lnTo>
                      <a:pt x="32" y="244"/>
                    </a:lnTo>
                    <a:lnTo>
                      <a:pt x="25" y="255"/>
                    </a:lnTo>
                    <a:lnTo>
                      <a:pt x="18" y="265"/>
                    </a:lnTo>
                    <a:lnTo>
                      <a:pt x="14" y="276"/>
                    </a:lnTo>
                    <a:lnTo>
                      <a:pt x="7" y="286"/>
                    </a:lnTo>
                    <a:lnTo>
                      <a:pt x="3" y="300"/>
                    </a:lnTo>
                    <a:lnTo>
                      <a:pt x="0" y="258"/>
                    </a:lnTo>
                    <a:lnTo>
                      <a:pt x="3" y="219"/>
                    </a:lnTo>
                    <a:lnTo>
                      <a:pt x="7" y="180"/>
                    </a:lnTo>
                    <a:lnTo>
                      <a:pt x="18" y="142"/>
                    </a:lnTo>
                    <a:lnTo>
                      <a:pt x="25" y="106"/>
                    </a:lnTo>
                    <a:lnTo>
                      <a:pt x="39" y="71"/>
                    </a:lnTo>
                    <a:lnTo>
                      <a:pt x="53" y="32"/>
                    </a:lnTo>
                    <a:lnTo>
                      <a:pt x="67" y="0"/>
                    </a:lnTo>
                    <a:lnTo>
                      <a:pt x="74" y="0"/>
                    </a:lnTo>
                    <a:lnTo>
                      <a:pt x="78" y="4"/>
                    </a:lnTo>
                    <a:lnTo>
                      <a:pt x="81" y="4"/>
                    </a:lnTo>
                    <a:lnTo>
                      <a:pt x="92" y="14"/>
                    </a:lnTo>
                    <a:close/>
                  </a:path>
                </a:pathLst>
              </a:custGeom>
              <a:solidFill>
                <a:srgbClr val="7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5" name="Freeform 281"/>
              <p:cNvSpPr>
                <a:spLocks/>
              </p:cNvSpPr>
              <p:nvPr/>
            </p:nvSpPr>
            <p:spPr bwMode="auto">
              <a:xfrm>
                <a:off x="4758" y="2927"/>
                <a:ext cx="25" cy="113"/>
              </a:xfrm>
              <a:custGeom>
                <a:avLst/>
                <a:gdLst>
                  <a:gd name="T0" fmla="*/ 21 w 25"/>
                  <a:gd name="T1" fmla="*/ 113 h 113"/>
                  <a:gd name="T2" fmla="*/ 21 w 25"/>
                  <a:gd name="T3" fmla="*/ 110 h 113"/>
                  <a:gd name="T4" fmla="*/ 14 w 25"/>
                  <a:gd name="T5" fmla="*/ 85 h 113"/>
                  <a:gd name="T6" fmla="*/ 7 w 25"/>
                  <a:gd name="T7" fmla="*/ 57 h 113"/>
                  <a:gd name="T8" fmla="*/ 7 w 25"/>
                  <a:gd name="T9" fmla="*/ 0 h 113"/>
                  <a:gd name="T10" fmla="*/ 0 w 25"/>
                  <a:gd name="T11" fmla="*/ 0 h 113"/>
                  <a:gd name="T12" fmla="*/ 0 w 25"/>
                  <a:gd name="T13" fmla="*/ 57 h 113"/>
                  <a:gd name="T14" fmla="*/ 7 w 25"/>
                  <a:gd name="T15" fmla="*/ 89 h 113"/>
                  <a:gd name="T16" fmla="*/ 14 w 25"/>
                  <a:gd name="T17" fmla="*/ 113 h 113"/>
                  <a:gd name="T18" fmla="*/ 14 w 25"/>
                  <a:gd name="T19" fmla="*/ 110 h 113"/>
                  <a:gd name="T20" fmla="*/ 21 w 25"/>
                  <a:gd name="T21" fmla="*/ 113 h 113"/>
                  <a:gd name="T22" fmla="*/ 25 w 25"/>
                  <a:gd name="T23" fmla="*/ 113 h 113"/>
                  <a:gd name="T24" fmla="*/ 21 w 25"/>
                  <a:gd name="T25" fmla="*/ 110 h 113"/>
                  <a:gd name="T26" fmla="*/ 21 w 25"/>
                  <a:gd name="T27" fmla="*/ 113 h 11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 h="113">
                    <a:moveTo>
                      <a:pt x="21" y="113"/>
                    </a:moveTo>
                    <a:lnTo>
                      <a:pt x="21" y="110"/>
                    </a:lnTo>
                    <a:lnTo>
                      <a:pt x="14" y="85"/>
                    </a:lnTo>
                    <a:lnTo>
                      <a:pt x="7" y="57"/>
                    </a:lnTo>
                    <a:lnTo>
                      <a:pt x="7" y="0"/>
                    </a:lnTo>
                    <a:lnTo>
                      <a:pt x="0" y="0"/>
                    </a:lnTo>
                    <a:lnTo>
                      <a:pt x="0" y="57"/>
                    </a:lnTo>
                    <a:lnTo>
                      <a:pt x="7" y="89"/>
                    </a:lnTo>
                    <a:lnTo>
                      <a:pt x="14" y="113"/>
                    </a:lnTo>
                    <a:lnTo>
                      <a:pt x="14" y="110"/>
                    </a:lnTo>
                    <a:lnTo>
                      <a:pt x="21" y="113"/>
                    </a:lnTo>
                    <a:lnTo>
                      <a:pt x="25" y="113"/>
                    </a:lnTo>
                    <a:lnTo>
                      <a:pt x="21" y="110"/>
                    </a:lnTo>
                    <a:lnTo>
                      <a:pt x="21"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6" name="Freeform 282"/>
              <p:cNvSpPr>
                <a:spLocks/>
              </p:cNvSpPr>
              <p:nvPr/>
            </p:nvSpPr>
            <p:spPr bwMode="auto">
              <a:xfrm>
                <a:off x="4670" y="3037"/>
                <a:ext cx="109" cy="191"/>
              </a:xfrm>
              <a:custGeom>
                <a:avLst/>
                <a:gdLst>
                  <a:gd name="T0" fmla="*/ 0 w 109"/>
                  <a:gd name="T1" fmla="*/ 176 h 191"/>
                  <a:gd name="T2" fmla="*/ 7 w 109"/>
                  <a:gd name="T3" fmla="*/ 176 h 191"/>
                  <a:gd name="T4" fmla="*/ 11 w 109"/>
                  <a:gd name="T5" fmla="*/ 166 h 191"/>
                  <a:gd name="T6" fmla="*/ 18 w 109"/>
                  <a:gd name="T7" fmla="*/ 155 h 191"/>
                  <a:gd name="T8" fmla="*/ 21 w 109"/>
                  <a:gd name="T9" fmla="*/ 145 h 191"/>
                  <a:gd name="T10" fmla="*/ 28 w 109"/>
                  <a:gd name="T11" fmla="*/ 134 h 191"/>
                  <a:gd name="T12" fmla="*/ 35 w 109"/>
                  <a:gd name="T13" fmla="*/ 123 h 191"/>
                  <a:gd name="T14" fmla="*/ 42 w 109"/>
                  <a:gd name="T15" fmla="*/ 109 h 191"/>
                  <a:gd name="T16" fmla="*/ 46 w 109"/>
                  <a:gd name="T17" fmla="*/ 99 h 191"/>
                  <a:gd name="T18" fmla="*/ 53 w 109"/>
                  <a:gd name="T19" fmla="*/ 88 h 191"/>
                  <a:gd name="T20" fmla="*/ 60 w 109"/>
                  <a:gd name="T21" fmla="*/ 78 h 191"/>
                  <a:gd name="T22" fmla="*/ 67 w 109"/>
                  <a:gd name="T23" fmla="*/ 67 h 191"/>
                  <a:gd name="T24" fmla="*/ 74 w 109"/>
                  <a:gd name="T25" fmla="*/ 56 h 191"/>
                  <a:gd name="T26" fmla="*/ 81 w 109"/>
                  <a:gd name="T27" fmla="*/ 46 h 191"/>
                  <a:gd name="T28" fmla="*/ 88 w 109"/>
                  <a:gd name="T29" fmla="*/ 35 h 191"/>
                  <a:gd name="T30" fmla="*/ 95 w 109"/>
                  <a:gd name="T31" fmla="*/ 25 h 191"/>
                  <a:gd name="T32" fmla="*/ 102 w 109"/>
                  <a:gd name="T33" fmla="*/ 14 h 191"/>
                  <a:gd name="T34" fmla="*/ 109 w 109"/>
                  <a:gd name="T35" fmla="*/ 3 h 191"/>
                  <a:gd name="T36" fmla="*/ 102 w 109"/>
                  <a:gd name="T37" fmla="*/ 0 h 191"/>
                  <a:gd name="T38" fmla="*/ 99 w 109"/>
                  <a:gd name="T39" fmla="*/ 10 h 191"/>
                  <a:gd name="T40" fmla="*/ 92 w 109"/>
                  <a:gd name="T41" fmla="*/ 21 h 191"/>
                  <a:gd name="T42" fmla="*/ 85 w 109"/>
                  <a:gd name="T43" fmla="*/ 32 h 191"/>
                  <a:gd name="T44" fmla="*/ 78 w 109"/>
                  <a:gd name="T45" fmla="*/ 46 h 191"/>
                  <a:gd name="T46" fmla="*/ 71 w 109"/>
                  <a:gd name="T47" fmla="*/ 53 h 191"/>
                  <a:gd name="T48" fmla="*/ 64 w 109"/>
                  <a:gd name="T49" fmla="*/ 63 h 191"/>
                  <a:gd name="T50" fmla="*/ 56 w 109"/>
                  <a:gd name="T51" fmla="*/ 74 h 191"/>
                  <a:gd name="T52" fmla="*/ 49 w 109"/>
                  <a:gd name="T53" fmla="*/ 85 h 191"/>
                  <a:gd name="T54" fmla="*/ 42 w 109"/>
                  <a:gd name="T55" fmla="*/ 95 h 191"/>
                  <a:gd name="T56" fmla="*/ 35 w 109"/>
                  <a:gd name="T57" fmla="*/ 106 h 191"/>
                  <a:gd name="T58" fmla="*/ 28 w 109"/>
                  <a:gd name="T59" fmla="*/ 120 h 191"/>
                  <a:gd name="T60" fmla="*/ 21 w 109"/>
                  <a:gd name="T61" fmla="*/ 131 h 191"/>
                  <a:gd name="T62" fmla="*/ 14 w 109"/>
                  <a:gd name="T63" fmla="*/ 141 h 191"/>
                  <a:gd name="T64" fmla="*/ 11 w 109"/>
                  <a:gd name="T65" fmla="*/ 152 h 191"/>
                  <a:gd name="T66" fmla="*/ 3 w 109"/>
                  <a:gd name="T67" fmla="*/ 162 h 191"/>
                  <a:gd name="T68" fmla="*/ 0 w 109"/>
                  <a:gd name="T69" fmla="*/ 173 h 191"/>
                  <a:gd name="T70" fmla="*/ 7 w 109"/>
                  <a:gd name="T71" fmla="*/ 176 h 191"/>
                  <a:gd name="T72" fmla="*/ 0 w 109"/>
                  <a:gd name="T73" fmla="*/ 176 h 191"/>
                  <a:gd name="T74" fmla="*/ 0 w 109"/>
                  <a:gd name="T75" fmla="*/ 191 h 191"/>
                  <a:gd name="T76" fmla="*/ 7 w 109"/>
                  <a:gd name="T77" fmla="*/ 176 h 191"/>
                  <a:gd name="T78" fmla="*/ 0 w 109"/>
                  <a:gd name="T79" fmla="*/ 176 h 19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9" h="191">
                    <a:moveTo>
                      <a:pt x="0" y="176"/>
                    </a:moveTo>
                    <a:lnTo>
                      <a:pt x="7" y="176"/>
                    </a:lnTo>
                    <a:lnTo>
                      <a:pt x="11" y="166"/>
                    </a:lnTo>
                    <a:lnTo>
                      <a:pt x="18" y="155"/>
                    </a:lnTo>
                    <a:lnTo>
                      <a:pt x="21" y="145"/>
                    </a:lnTo>
                    <a:lnTo>
                      <a:pt x="28" y="134"/>
                    </a:lnTo>
                    <a:lnTo>
                      <a:pt x="35" y="123"/>
                    </a:lnTo>
                    <a:lnTo>
                      <a:pt x="42" y="109"/>
                    </a:lnTo>
                    <a:lnTo>
                      <a:pt x="46" y="99"/>
                    </a:lnTo>
                    <a:lnTo>
                      <a:pt x="53" y="88"/>
                    </a:lnTo>
                    <a:lnTo>
                      <a:pt x="60" y="78"/>
                    </a:lnTo>
                    <a:lnTo>
                      <a:pt x="67" y="67"/>
                    </a:lnTo>
                    <a:lnTo>
                      <a:pt x="74" y="56"/>
                    </a:lnTo>
                    <a:lnTo>
                      <a:pt x="81" y="46"/>
                    </a:lnTo>
                    <a:lnTo>
                      <a:pt x="88" y="35"/>
                    </a:lnTo>
                    <a:lnTo>
                      <a:pt x="95" y="25"/>
                    </a:lnTo>
                    <a:lnTo>
                      <a:pt x="102" y="14"/>
                    </a:lnTo>
                    <a:lnTo>
                      <a:pt x="109" y="3"/>
                    </a:lnTo>
                    <a:lnTo>
                      <a:pt x="102" y="0"/>
                    </a:lnTo>
                    <a:lnTo>
                      <a:pt x="99" y="10"/>
                    </a:lnTo>
                    <a:lnTo>
                      <a:pt x="92" y="21"/>
                    </a:lnTo>
                    <a:lnTo>
                      <a:pt x="85" y="32"/>
                    </a:lnTo>
                    <a:lnTo>
                      <a:pt x="78" y="46"/>
                    </a:lnTo>
                    <a:lnTo>
                      <a:pt x="71" y="53"/>
                    </a:lnTo>
                    <a:lnTo>
                      <a:pt x="64" y="63"/>
                    </a:lnTo>
                    <a:lnTo>
                      <a:pt x="56" y="74"/>
                    </a:lnTo>
                    <a:lnTo>
                      <a:pt x="49" y="85"/>
                    </a:lnTo>
                    <a:lnTo>
                      <a:pt x="42" y="95"/>
                    </a:lnTo>
                    <a:lnTo>
                      <a:pt x="35" y="106"/>
                    </a:lnTo>
                    <a:lnTo>
                      <a:pt x="28" y="120"/>
                    </a:lnTo>
                    <a:lnTo>
                      <a:pt x="21" y="131"/>
                    </a:lnTo>
                    <a:lnTo>
                      <a:pt x="14" y="141"/>
                    </a:lnTo>
                    <a:lnTo>
                      <a:pt x="11" y="152"/>
                    </a:lnTo>
                    <a:lnTo>
                      <a:pt x="3" y="162"/>
                    </a:lnTo>
                    <a:lnTo>
                      <a:pt x="0" y="173"/>
                    </a:lnTo>
                    <a:lnTo>
                      <a:pt x="7" y="176"/>
                    </a:lnTo>
                    <a:lnTo>
                      <a:pt x="0" y="176"/>
                    </a:lnTo>
                    <a:lnTo>
                      <a:pt x="0" y="191"/>
                    </a:lnTo>
                    <a:lnTo>
                      <a:pt x="7" y="176"/>
                    </a:lnTo>
                    <a:lnTo>
                      <a:pt x="0"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7" name="Freeform 283"/>
              <p:cNvSpPr>
                <a:spLocks/>
              </p:cNvSpPr>
              <p:nvPr/>
            </p:nvSpPr>
            <p:spPr bwMode="auto">
              <a:xfrm>
                <a:off x="4666" y="2906"/>
                <a:ext cx="75" cy="307"/>
              </a:xfrm>
              <a:custGeom>
                <a:avLst/>
                <a:gdLst>
                  <a:gd name="T0" fmla="*/ 71 w 75"/>
                  <a:gd name="T1" fmla="*/ 4 h 307"/>
                  <a:gd name="T2" fmla="*/ 68 w 75"/>
                  <a:gd name="T3" fmla="*/ 4 h 307"/>
                  <a:gd name="T4" fmla="*/ 53 w 75"/>
                  <a:gd name="T5" fmla="*/ 39 h 307"/>
                  <a:gd name="T6" fmla="*/ 39 w 75"/>
                  <a:gd name="T7" fmla="*/ 74 h 307"/>
                  <a:gd name="T8" fmla="*/ 29 w 75"/>
                  <a:gd name="T9" fmla="*/ 113 h 307"/>
                  <a:gd name="T10" fmla="*/ 18 w 75"/>
                  <a:gd name="T11" fmla="*/ 149 h 307"/>
                  <a:gd name="T12" fmla="*/ 7 w 75"/>
                  <a:gd name="T13" fmla="*/ 187 h 307"/>
                  <a:gd name="T14" fmla="*/ 4 w 75"/>
                  <a:gd name="T15" fmla="*/ 226 h 307"/>
                  <a:gd name="T16" fmla="*/ 0 w 75"/>
                  <a:gd name="T17" fmla="*/ 265 h 307"/>
                  <a:gd name="T18" fmla="*/ 4 w 75"/>
                  <a:gd name="T19" fmla="*/ 307 h 307"/>
                  <a:gd name="T20" fmla="*/ 11 w 75"/>
                  <a:gd name="T21" fmla="*/ 307 h 307"/>
                  <a:gd name="T22" fmla="*/ 7 w 75"/>
                  <a:gd name="T23" fmla="*/ 265 h 307"/>
                  <a:gd name="T24" fmla="*/ 11 w 75"/>
                  <a:gd name="T25" fmla="*/ 226 h 307"/>
                  <a:gd name="T26" fmla="*/ 15 w 75"/>
                  <a:gd name="T27" fmla="*/ 187 h 307"/>
                  <a:gd name="T28" fmla="*/ 25 w 75"/>
                  <a:gd name="T29" fmla="*/ 152 h 307"/>
                  <a:gd name="T30" fmla="*/ 32 w 75"/>
                  <a:gd name="T31" fmla="*/ 113 h 307"/>
                  <a:gd name="T32" fmla="*/ 46 w 75"/>
                  <a:gd name="T33" fmla="*/ 78 h 307"/>
                  <a:gd name="T34" fmla="*/ 60 w 75"/>
                  <a:gd name="T35" fmla="*/ 43 h 307"/>
                  <a:gd name="T36" fmla="*/ 75 w 75"/>
                  <a:gd name="T37" fmla="*/ 7 h 307"/>
                  <a:gd name="T38" fmla="*/ 71 w 75"/>
                  <a:gd name="T39" fmla="*/ 11 h 307"/>
                  <a:gd name="T40" fmla="*/ 71 w 75"/>
                  <a:gd name="T41" fmla="*/ 0 h 307"/>
                  <a:gd name="T42" fmla="*/ 68 w 75"/>
                  <a:gd name="T43" fmla="*/ 4 h 307"/>
                  <a:gd name="T44" fmla="*/ 71 w 75"/>
                  <a:gd name="T45" fmla="*/ 4 h 30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5" h="307">
                    <a:moveTo>
                      <a:pt x="71" y="4"/>
                    </a:moveTo>
                    <a:lnTo>
                      <a:pt x="68" y="4"/>
                    </a:lnTo>
                    <a:lnTo>
                      <a:pt x="53" y="39"/>
                    </a:lnTo>
                    <a:lnTo>
                      <a:pt x="39" y="74"/>
                    </a:lnTo>
                    <a:lnTo>
                      <a:pt x="29" y="113"/>
                    </a:lnTo>
                    <a:lnTo>
                      <a:pt x="18" y="149"/>
                    </a:lnTo>
                    <a:lnTo>
                      <a:pt x="7" y="187"/>
                    </a:lnTo>
                    <a:lnTo>
                      <a:pt x="4" y="226"/>
                    </a:lnTo>
                    <a:lnTo>
                      <a:pt x="0" y="265"/>
                    </a:lnTo>
                    <a:lnTo>
                      <a:pt x="4" y="307"/>
                    </a:lnTo>
                    <a:lnTo>
                      <a:pt x="11" y="307"/>
                    </a:lnTo>
                    <a:lnTo>
                      <a:pt x="7" y="265"/>
                    </a:lnTo>
                    <a:lnTo>
                      <a:pt x="11" y="226"/>
                    </a:lnTo>
                    <a:lnTo>
                      <a:pt x="15" y="187"/>
                    </a:lnTo>
                    <a:lnTo>
                      <a:pt x="25" y="152"/>
                    </a:lnTo>
                    <a:lnTo>
                      <a:pt x="32" y="113"/>
                    </a:lnTo>
                    <a:lnTo>
                      <a:pt x="46" y="78"/>
                    </a:lnTo>
                    <a:lnTo>
                      <a:pt x="60" y="43"/>
                    </a:lnTo>
                    <a:lnTo>
                      <a:pt x="75" y="7"/>
                    </a:lnTo>
                    <a:lnTo>
                      <a:pt x="71" y="11"/>
                    </a:lnTo>
                    <a:lnTo>
                      <a:pt x="71" y="0"/>
                    </a:lnTo>
                    <a:lnTo>
                      <a:pt x="68" y="4"/>
                    </a:lnTo>
                    <a:lnTo>
                      <a:pt x="7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8" name="Freeform 284"/>
              <p:cNvSpPr>
                <a:spLocks/>
              </p:cNvSpPr>
              <p:nvPr/>
            </p:nvSpPr>
            <p:spPr bwMode="auto">
              <a:xfrm>
                <a:off x="4737" y="2910"/>
                <a:ext cx="28" cy="17"/>
              </a:xfrm>
              <a:custGeom>
                <a:avLst/>
                <a:gdLst>
                  <a:gd name="T0" fmla="*/ 28 w 28"/>
                  <a:gd name="T1" fmla="*/ 17 h 17"/>
                  <a:gd name="T2" fmla="*/ 28 w 28"/>
                  <a:gd name="T3" fmla="*/ 14 h 17"/>
                  <a:gd name="T4" fmla="*/ 21 w 28"/>
                  <a:gd name="T5" fmla="*/ 7 h 17"/>
                  <a:gd name="T6" fmla="*/ 18 w 28"/>
                  <a:gd name="T7" fmla="*/ 7 h 17"/>
                  <a:gd name="T8" fmla="*/ 11 w 28"/>
                  <a:gd name="T9" fmla="*/ 0 h 17"/>
                  <a:gd name="T10" fmla="*/ 0 w 28"/>
                  <a:gd name="T11" fmla="*/ 0 h 17"/>
                  <a:gd name="T12" fmla="*/ 0 w 28"/>
                  <a:gd name="T13" fmla="*/ 7 h 17"/>
                  <a:gd name="T14" fmla="*/ 7 w 28"/>
                  <a:gd name="T15" fmla="*/ 7 h 17"/>
                  <a:gd name="T16" fmla="*/ 11 w 28"/>
                  <a:gd name="T17" fmla="*/ 10 h 17"/>
                  <a:gd name="T18" fmla="*/ 14 w 28"/>
                  <a:gd name="T19" fmla="*/ 10 h 17"/>
                  <a:gd name="T20" fmla="*/ 21 w 28"/>
                  <a:gd name="T21" fmla="*/ 17 h 17"/>
                  <a:gd name="T22" fmla="*/ 25 w 28"/>
                  <a:gd name="T23" fmla="*/ 17 h 17"/>
                  <a:gd name="T24" fmla="*/ 21 w 28"/>
                  <a:gd name="T25" fmla="*/ 17 h 17"/>
                  <a:gd name="T26" fmla="*/ 28 w 28"/>
                  <a:gd name="T27" fmla="*/ 17 h 17"/>
                  <a:gd name="T28" fmla="*/ 28 w 28"/>
                  <a:gd name="T29" fmla="*/ 14 h 17"/>
                  <a:gd name="T30" fmla="*/ 28 w 28"/>
                  <a:gd name="T31" fmla="*/ 17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 h="17">
                    <a:moveTo>
                      <a:pt x="28" y="17"/>
                    </a:moveTo>
                    <a:lnTo>
                      <a:pt x="28" y="14"/>
                    </a:lnTo>
                    <a:lnTo>
                      <a:pt x="21" y="7"/>
                    </a:lnTo>
                    <a:lnTo>
                      <a:pt x="18" y="7"/>
                    </a:lnTo>
                    <a:lnTo>
                      <a:pt x="11" y="0"/>
                    </a:lnTo>
                    <a:lnTo>
                      <a:pt x="0" y="0"/>
                    </a:lnTo>
                    <a:lnTo>
                      <a:pt x="0" y="7"/>
                    </a:lnTo>
                    <a:lnTo>
                      <a:pt x="7" y="7"/>
                    </a:lnTo>
                    <a:lnTo>
                      <a:pt x="11" y="10"/>
                    </a:lnTo>
                    <a:lnTo>
                      <a:pt x="14" y="10"/>
                    </a:lnTo>
                    <a:lnTo>
                      <a:pt x="21" y="17"/>
                    </a:lnTo>
                    <a:lnTo>
                      <a:pt x="25" y="17"/>
                    </a:lnTo>
                    <a:lnTo>
                      <a:pt x="21" y="17"/>
                    </a:lnTo>
                    <a:lnTo>
                      <a:pt x="28" y="17"/>
                    </a:lnTo>
                    <a:lnTo>
                      <a:pt x="28" y="14"/>
                    </a:lnTo>
                    <a:lnTo>
                      <a:pt x="2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69" name="Freeform 285"/>
              <p:cNvSpPr>
                <a:spLocks/>
              </p:cNvSpPr>
              <p:nvPr/>
            </p:nvSpPr>
            <p:spPr bwMode="auto">
              <a:xfrm>
                <a:off x="3115" y="2970"/>
                <a:ext cx="983" cy="667"/>
              </a:xfrm>
              <a:custGeom>
                <a:avLst/>
                <a:gdLst>
                  <a:gd name="T0" fmla="*/ 947 w 983"/>
                  <a:gd name="T1" fmla="*/ 24 h 667"/>
                  <a:gd name="T2" fmla="*/ 919 w 983"/>
                  <a:gd name="T3" fmla="*/ 60 h 667"/>
                  <a:gd name="T4" fmla="*/ 891 w 983"/>
                  <a:gd name="T5" fmla="*/ 92 h 667"/>
                  <a:gd name="T6" fmla="*/ 862 w 983"/>
                  <a:gd name="T7" fmla="*/ 123 h 667"/>
                  <a:gd name="T8" fmla="*/ 816 w 983"/>
                  <a:gd name="T9" fmla="*/ 176 h 667"/>
                  <a:gd name="T10" fmla="*/ 756 w 983"/>
                  <a:gd name="T11" fmla="*/ 243 h 667"/>
                  <a:gd name="T12" fmla="*/ 696 w 983"/>
                  <a:gd name="T13" fmla="*/ 314 h 667"/>
                  <a:gd name="T14" fmla="*/ 650 w 983"/>
                  <a:gd name="T15" fmla="*/ 381 h 667"/>
                  <a:gd name="T16" fmla="*/ 583 w 983"/>
                  <a:gd name="T17" fmla="*/ 402 h 667"/>
                  <a:gd name="T18" fmla="*/ 117 w 983"/>
                  <a:gd name="T19" fmla="*/ 395 h 667"/>
                  <a:gd name="T20" fmla="*/ 21 w 983"/>
                  <a:gd name="T21" fmla="*/ 392 h 667"/>
                  <a:gd name="T22" fmla="*/ 53 w 983"/>
                  <a:gd name="T23" fmla="*/ 406 h 667"/>
                  <a:gd name="T24" fmla="*/ 308 w 983"/>
                  <a:gd name="T25" fmla="*/ 417 h 667"/>
                  <a:gd name="T26" fmla="*/ 619 w 983"/>
                  <a:gd name="T27" fmla="*/ 417 h 667"/>
                  <a:gd name="T28" fmla="*/ 640 w 983"/>
                  <a:gd name="T29" fmla="*/ 452 h 667"/>
                  <a:gd name="T30" fmla="*/ 661 w 983"/>
                  <a:gd name="T31" fmla="*/ 575 h 667"/>
                  <a:gd name="T32" fmla="*/ 693 w 983"/>
                  <a:gd name="T33" fmla="*/ 639 h 667"/>
                  <a:gd name="T34" fmla="*/ 675 w 983"/>
                  <a:gd name="T35" fmla="*/ 582 h 667"/>
                  <a:gd name="T36" fmla="*/ 657 w 983"/>
                  <a:gd name="T37" fmla="*/ 452 h 667"/>
                  <a:gd name="T38" fmla="*/ 675 w 983"/>
                  <a:gd name="T39" fmla="*/ 371 h 667"/>
                  <a:gd name="T40" fmla="*/ 710 w 983"/>
                  <a:gd name="T41" fmla="*/ 325 h 667"/>
                  <a:gd name="T42" fmla="*/ 749 w 983"/>
                  <a:gd name="T43" fmla="*/ 275 h 667"/>
                  <a:gd name="T44" fmla="*/ 799 w 983"/>
                  <a:gd name="T45" fmla="*/ 219 h 667"/>
                  <a:gd name="T46" fmla="*/ 898 w 983"/>
                  <a:gd name="T47" fmla="*/ 109 h 667"/>
                  <a:gd name="T48" fmla="*/ 958 w 983"/>
                  <a:gd name="T49" fmla="*/ 39 h 667"/>
                  <a:gd name="T50" fmla="*/ 983 w 983"/>
                  <a:gd name="T51" fmla="*/ 275 h 667"/>
                  <a:gd name="T52" fmla="*/ 919 w 983"/>
                  <a:gd name="T53" fmla="*/ 364 h 667"/>
                  <a:gd name="T54" fmla="*/ 852 w 983"/>
                  <a:gd name="T55" fmla="*/ 452 h 667"/>
                  <a:gd name="T56" fmla="*/ 788 w 983"/>
                  <a:gd name="T57" fmla="*/ 540 h 667"/>
                  <a:gd name="T58" fmla="*/ 739 w 983"/>
                  <a:gd name="T59" fmla="*/ 611 h 667"/>
                  <a:gd name="T60" fmla="*/ 707 w 983"/>
                  <a:gd name="T61" fmla="*/ 653 h 667"/>
                  <a:gd name="T62" fmla="*/ 566 w 983"/>
                  <a:gd name="T63" fmla="*/ 667 h 667"/>
                  <a:gd name="T64" fmla="*/ 537 w 983"/>
                  <a:gd name="T65" fmla="*/ 558 h 667"/>
                  <a:gd name="T66" fmla="*/ 513 w 983"/>
                  <a:gd name="T67" fmla="*/ 441 h 667"/>
                  <a:gd name="T68" fmla="*/ 498 w 983"/>
                  <a:gd name="T69" fmla="*/ 441 h 667"/>
                  <a:gd name="T70" fmla="*/ 509 w 983"/>
                  <a:gd name="T71" fmla="*/ 505 h 667"/>
                  <a:gd name="T72" fmla="*/ 523 w 983"/>
                  <a:gd name="T73" fmla="*/ 575 h 667"/>
                  <a:gd name="T74" fmla="*/ 269 w 983"/>
                  <a:gd name="T75" fmla="*/ 575 h 667"/>
                  <a:gd name="T76" fmla="*/ 152 w 983"/>
                  <a:gd name="T77" fmla="*/ 572 h 667"/>
                  <a:gd name="T78" fmla="*/ 60 w 983"/>
                  <a:gd name="T79" fmla="*/ 590 h 667"/>
                  <a:gd name="T80" fmla="*/ 527 w 983"/>
                  <a:gd name="T81" fmla="*/ 590 h 667"/>
                  <a:gd name="T82" fmla="*/ 78 w 983"/>
                  <a:gd name="T83" fmla="*/ 660 h 667"/>
                  <a:gd name="T84" fmla="*/ 60 w 983"/>
                  <a:gd name="T85" fmla="*/ 639 h 667"/>
                  <a:gd name="T86" fmla="*/ 46 w 983"/>
                  <a:gd name="T87" fmla="*/ 579 h 667"/>
                  <a:gd name="T88" fmla="*/ 21 w 983"/>
                  <a:gd name="T89" fmla="*/ 484 h 667"/>
                  <a:gd name="T90" fmla="*/ 14 w 983"/>
                  <a:gd name="T91" fmla="*/ 385 h 667"/>
                  <a:gd name="T92" fmla="*/ 50 w 983"/>
                  <a:gd name="T93" fmla="*/ 346 h 667"/>
                  <a:gd name="T94" fmla="*/ 78 w 983"/>
                  <a:gd name="T95" fmla="*/ 318 h 667"/>
                  <a:gd name="T96" fmla="*/ 106 w 983"/>
                  <a:gd name="T97" fmla="*/ 314 h 667"/>
                  <a:gd name="T98" fmla="*/ 120 w 983"/>
                  <a:gd name="T99" fmla="*/ 342 h 667"/>
                  <a:gd name="T100" fmla="*/ 124 w 983"/>
                  <a:gd name="T101" fmla="*/ 364 h 667"/>
                  <a:gd name="T102" fmla="*/ 294 w 983"/>
                  <a:gd name="T103" fmla="*/ 374 h 667"/>
                  <a:gd name="T104" fmla="*/ 583 w 983"/>
                  <a:gd name="T105" fmla="*/ 364 h 667"/>
                  <a:gd name="T106" fmla="*/ 612 w 983"/>
                  <a:gd name="T107" fmla="*/ 346 h 667"/>
                  <a:gd name="T108" fmla="*/ 749 w 983"/>
                  <a:gd name="T109" fmla="*/ 208 h 667"/>
                  <a:gd name="T110" fmla="*/ 809 w 983"/>
                  <a:gd name="T111" fmla="*/ 141 h 667"/>
                  <a:gd name="T112" fmla="*/ 855 w 983"/>
                  <a:gd name="T113" fmla="*/ 92 h 667"/>
                  <a:gd name="T114" fmla="*/ 877 w 983"/>
                  <a:gd name="T115" fmla="*/ 49 h 667"/>
                  <a:gd name="T116" fmla="*/ 877 w 983"/>
                  <a:gd name="T117" fmla="*/ 10 h 667"/>
                  <a:gd name="T118" fmla="*/ 908 w 983"/>
                  <a:gd name="T119" fmla="*/ 0 h 66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983" h="667">
                    <a:moveTo>
                      <a:pt x="972" y="3"/>
                    </a:moveTo>
                    <a:lnTo>
                      <a:pt x="972" y="7"/>
                    </a:lnTo>
                    <a:lnTo>
                      <a:pt x="965" y="10"/>
                    </a:lnTo>
                    <a:lnTo>
                      <a:pt x="958" y="14"/>
                    </a:lnTo>
                    <a:lnTo>
                      <a:pt x="947" y="24"/>
                    </a:lnTo>
                    <a:lnTo>
                      <a:pt x="944" y="32"/>
                    </a:lnTo>
                    <a:lnTo>
                      <a:pt x="937" y="35"/>
                    </a:lnTo>
                    <a:lnTo>
                      <a:pt x="933" y="42"/>
                    </a:lnTo>
                    <a:lnTo>
                      <a:pt x="922" y="53"/>
                    </a:lnTo>
                    <a:lnTo>
                      <a:pt x="919" y="60"/>
                    </a:lnTo>
                    <a:lnTo>
                      <a:pt x="912" y="67"/>
                    </a:lnTo>
                    <a:lnTo>
                      <a:pt x="908" y="74"/>
                    </a:lnTo>
                    <a:lnTo>
                      <a:pt x="901" y="81"/>
                    </a:lnTo>
                    <a:lnTo>
                      <a:pt x="898" y="88"/>
                    </a:lnTo>
                    <a:lnTo>
                      <a:pt x="891" y="92"/>
                    </a:lnTo>
                    <a:lnTo>
                      <a:pt x="887" y="99"/>
                    </a:lnTo>
                    <a:lnTo>
                      <a:pt x="880" y="106"/>
                    </a:lnTo>
                    <a:lnTo>
                      <a:pt x="877" y="113"/>
                    </a:lnTo>
                    <a:lnTo>
                      <a:pt x="869" y="120"/>
                    </a:lnTo>
                    <a:lnTo>
                      <a:pt x="862" y="123"/>
                    </a:lnTo>
                    <a:lnTo>
                      <a:pt x="859" y="130"/>
                    </a:lnTo>
                    <a:lnTo>
                      <a:pt x="845" y="145"/>
                    </a:lnTo>
                    <a:lnTo>
                      <a:pt x="838" y="148"/>
                    </a:lnTo>
                    <a:lnTo>
                      <a:pt x="827" y="162"/>
                    </a:lnTo>
                    <a:lnTo>
                      <a:pt x="816" y="176"/>
                    </a:lnTo>
                    <a:lnTo>
                      <a:pt x="802" y="190"/>
                    </a:lnTo>
                    <a:lnTo>
                      <a:pt x="792" y="205"/>
                    </a:lnTo>
                    <a:lnTo>
                      <a:pt x="781" y="219"/>
                    </a:lnTo>
                    <a:lnTo>
                      <a:pt x="767" y="229"/>
                    </a:lnTo>
                    <a:lnTo>
                      <a:pt x="756" y="243"/>
                    </a:lnTo>
                    <a:lnTo>
                      <a:pt x="742" y="258"/>
                    </a:lnTo>
                    <a:lnTo>
                      <a:pt x="732" y="272"/>
                    </a:lnTo>
                    <a:lnTo>
                      <a:pt x="721" y="286"/>
                    </a:lnTo>
                    <a:lnTo>
                      <a:pt x="707" y="300"/>
                    </a:lnTo>
                    <a:lnTo>
                      <a:pt x="696" y="314"/>
                    </a:lnTo>
                    <a:lnTo>
                      <a:pt x="686" y="328"/>
                    </a:lnTo>
                    <a:lnTo>
                      <a:pt x="675" y="342"/>
                    </a:lnTo>
                    <a:lnTo>
                      <a:pt x="665" y="356"/>
                    </a:lnTo>
                    <a:lnTo>
                      <a:pt x="657" y="371"/>
                    </a:lnTo>
                    <a:lnTo>
                      <a:pt x="650" y="381"/>
                    </a:lnTo>
                    <a:lnTo>
                      <a:pt x="640" y="388"/>
                    </a:lnTo>
                    <a:lnTo>
                      <a:pt x="629" y="395"/>
                    </a:lnTo>
                    <a:lnTo>
                      <a:pt x="619" y="399"/>
                    </a:lnTo>
                    <a:lnTo>
                      <a:pt x="594" y="399"/>
                    </a:lnTo>
                    <a:lnTo>
                      <a:pt x="583" y="402"/>
                    </a:lnTo>
                    <a:lnTo>
                      <a:pt x="269" y="402"/>
                    </a:lnTo>
                    <a:lnTo>
                      <a:pt x="251" y="399"/>
                    </a:lnTo>
                    <a:lnTo>
                      <a:pt x="184" y="399"/>
                    </a:lnTo>
                    <a:lnTo>
                      <a:pt x="166" y="395"/>
                    </a:lnTo>
                    <a:lnTo>
                      <a:pt x="117" y="395"/>
                    </a:lnTo>
                    <a:lnTo>
                      <a:pt x="99" y="392"/>
                    </a:lnTo>
                    <a:lnTo>
                      <a:pt x="60" y="392"/>
                    </a:lnTo>
                    <a:lnTo>
                      <a:pt x="43" y="388"/>
                    </a:lnTo>
                    <a:lnTo>
                      <a:pt x="25" y="388"/>
                    </a:lnTo>
                    <a:lnTo>
                      <a:pt x="21" y="392"/>
                    </a:lnTo>
                    <a:lnTo>
                      <a:pt x="21" y="395"/>
                    </a:lnTo>
                    <a:lnTo>
                      <a:pt x="18" y="399"/>
                    </a:lnTo>
                    <a:lnTo>
                      <a:pt x="18" y="402"/>
                    </a:lnTo>
                    <a:lnTo>
                      <a:pt x="21" y="406"/>
                    </a:lnTo>
                    <a:lnTo>
                      <a:pt x="53" y="406"/>
                    </a:lnTo>
                    <a:lnTo>
                      <a:pt x="67" y="409"/>
                    </a:lnTo>
                    <a:lnTo>
                      <a:pt x="159" y="409"/>
                    </a:lnTo>
                    <a:lnTo>
                      <a:pt x="173" y="413"/>
                    </a:lnTo>
                    <a:lnTo>
                      <a:pt x="294" y="413"/>
                    </a:lnTo>
                    <a:lnTo>
                      <a:pt x="308" y="417"/>
                    </a:lnTo>
                    <a:lnTo>
                      <a:pt x="502" y="417"/>
                    </a:lnTo>
                    <a:lnTo>
                      <a:pt x="506" y="420"/>
                    </a:lnTo>
                    <a:lnTo>
                      <a:pt x="530" y="420"/>
                    </a:lnTo>
                    <a:lnTo>
                      <a:pt x="537" y="417"/>
                    </a:lnTo>
                    <a:lnTo>
                      <a:pt x="619" y="417"/>
                    </a:lnTo>
                    <a:lnTo>
                      <a:pt x="626" y="413"/>
                    </a:lnTo>
                    <a:lnTo>
                      <a:pt x="633" y="413"/>
                    </a:lnTo>
                    <a:lnTo>
                      <a:pt x="636" y="420"/>
                    </a:lnTo>
                    <a:lnTo>
                      <a:pt x="636" y="445"/>
                    </a:lnTo>
                    <a:lnTo>
                      <a:pt x="640" y="452"/>
                    </a:lnTo>
                    <a:lnTo>
                      <a:pt x="643" y="480"/>
                    </a:lnTo>
                    <a:lnTo>
                      <a:pt x="647" y="501"/>
                    </a:lnTo>
                    <a:lnTo>
                      <a:pt x="650" y="526"/>
                    </a:lnTo>
                    <a:lnTo>
                      <a:pt x="654" y="551"/>
                    </a:lnTo>
                    <a:lnTo>
                      <a:pt x="661" y="575"/>
                    </a:lnTo>
                    <a:lnTo>
                      <a:pt x="665" y="600"/>
                    </a:lnTo>
                    <a:lnTo>
                      <a:pt x="672" y="621"/>
                    </a:lnTo>
                    <a:lnTo>
                      <a:pt x="682" y="643"/>
                    </a:lnTo>
                    <a:lnTo>
                      <a:pt x="686" y="646"/>
                    </a:lnTo>
                    <a:lnTo>
                      <a:pt x="693" y="639"/>
                    </a:lnTo>
                    <a:lnTo>
                      <a:pt x="693" y="628"/>
                    </a:lnTo>
                    <a:lnTo>
                      <a:pt x="689" y="621"/>
                    </a:lnTo>
                    <a:lnTo>
                      <a:pt x="686" y="618"/>
                    </a:lnTo>
                    <a:lnTo>
                      <a:pt x="682" y="607"/>
                    </a:lnTo>
                    <a:lnTo>
                      <a:pt x="675" y="582"/>
                    </a:lnTo>
                    <a:lnTo>
                      <a:pt x="672" y="558"/>
                    </a:lnTo>
                    <a:lnTo>
                      <a:pt x="665" y="533"/>
                    </a:lnTo>
                    <a:lnTo>
                      <a:pt x="665" y="505"/>
                    </a:lnTo>
                    <a:lnTo>
                      <a:pt x="661" y="480"/>
                    </a:lnTo>
                    <a:lnTo>
                      <a:pt x="657" y="452"/>
                    </a:lnTo>
                    <a:lnTo>
                      <a:pt x="654" y="427"/>
                    </a:lnTo>
                    <a:lnTo>
                      <a:pt x="650" y="402"/>
                    </a:lnTo>
                    <a:lnTo>
                      <a:pt x="657" y="392"/>
                    </a:lnTo>
                    <a:lnTo>
                      <a:pt x="665" y="381"/>
                    </a:lnTo>
                    <a:lnTo>
                      <a:pt x="675" y="371"/>
                    </a:lnTo>
                    <a:lnTo>
                      <a:pt x="682" y="360"/>
                    </a:lnTo>
                    <a:lnTo>
                      <a:pt x="686" y="349"/>
                    </a:lnTo>
                    <a:lnTo>
                      <a:pt x="696" y="342"/>
                    </a:lnTo>
                    <a:lnTo>
                      <a:pt x="703" y="332"/>
                    </a:lnTo>
                    <a:lnTo>
                      <a:pt x="710" y="325"/>
                    </a:lnTo>
                    <a:lnTo>
                      <a:pt x="718" y="314"/>
                    </a:lnTo>
                    <a:lnTo>
                      <a:pt x="725" y="303"/>
                    </a:lnTo>
                    <a:lnTo>
                      <a:pt x="732" y="293"/>
                    </a:lnTo>
                    <a:lnTo>
                      <a:pt x="742" y="286"/>
                    </a:lnTo>
                    <a:lnTo>
                      <a:pt x="749" y="275"/>
                    </a:lnTo>
                    <a:lnTo>
                      <a:pt x="756" y="265"/>
                    </a:lnTo>
                    <a:lnTo>
                      <a:pt x="767" y="258"/>
                    </a:lnTo>
                    <a:lnTo>
                      <a:pt x="774" y="247"/>
                    </a:lnTo>
                    <a:lnTo>
                      <a:pt x="785" y="233"/>
                    </a:lnTo>
                    <a:lnTo>
                      <a:pt x="799" y="219"/>
                    </a:lnTo>
                    <a:lnTo>
                      <a:pt x="809" y="205"/>
                    </a:lnTo>
                    <a:lnTo>
                      <a:pt x="820" y="190"/>
                    </a:lnTo>
                    <a:lnTo>
                      <a:pt x="859" y="152"/>
                    </a:lnTo>
                    <a:lnTo>
                      <a:pt x="873" y="134"/>
                    </a:lnTo>
                    <a:lnTo>
                      <a:pt x="898" y="109"/>
                    </a:lnTo>
                    <a:lnTo>
                      <a:pt x="908" y="92"/>
                    </a:lnTo>
                    <a:lnTo>
                      <a:pt x="922" y="81"/>
                    </a:lnTo>
                    <a:lnTo>
                      <a:pt x="937" y="67"/>
                    </a:lnTo>
                    <a:lnTo>
                      <a:pt x="947" y="53"/>
                    </a:lnTo>
                    <a:lnTo>
                      <a:pt x="958" y="39"/>
                    </a:lnTo>
                    <a:lnTo>
                      <a:pt x="972" y="24"/>
                    </a:lnTo>
                    <a:lnTo>
                      <a:pt x="975" y="88"/>
                    </a:lnTo>
                    <a:lnTo>
                      <a:pt x="979" y="152"/>
                    </a:lnTo>
                    <a:lnTo>
                      <a:pt x="979" y="215"/>
                    </a:lnTo>
                    <a:lnTo>
                      <a:pt x="983" y="275"/>
                    </a:lnTo>
                    <a:lnTo>
                      <a:pt x="979" y="282"/>
                    </a:lnTo>
                    <a:lnTo>
                      <a:pt x="954" y="307"/>
                    </a:lnTo>
                    <a:lnTo>
                      <a:pt x="944" y="328"/>
                    </a:lnTo>
                    <a:lnTo>
                      <a:pt x="930" y="346"/>
                    </a:lnTo>
                    <a:lnTo>
                      <a:pt x="919" y="364"/>
                    </a:lnTo>
                    <a:lnTo>
                      <a:pt x="905" y="381"/>
                    </a:lnTo>
                    <a:lnTo>
                      <a:pt x="894" y="399"/>
                    </a:lnTo>
                    <a:lnTo>
                      <a:pt x="880" y="417"/>
                    </a:lnTo>
                    <a:lnTo>
                      <a:pt x="866" y="434"/>
                    </a:lnTo>
                    <a:lnTo>
                      <a:pt x="852" y="452"/>
                    </a:lnTo>
                    <a:lnTo>
                      <a:pt x="838" y="469"/>
                    </a:lnTo>
                    <a:lnTo>
                      <a:pt x="827" y="487"/>
                    </a:lnTo>
                    <a:lnTo>
                      <a:pt x="813" y="505"/>
                    </a:lnTo>
                    <a:lnTo>
                      <a:pt x="799" y="522"/>
                    </a:lnTo>
                    <a:lnTo>
                      <a:pt x="788" y="540"/>
                    </a:lnTo>
                    <a:lnTo>
                      <a:pt x="774" y="558"/>
                    </a:lnTo>
                    <a:lnTo>
                      <a:pt x="760" y="575"/>
                    </a:lnTo>
                    <a:lnTo>
                      <a:pt x="749" y="593"/>
                    </a:lnTo>
                    <a:lnTo>
                      <a:pt x="742" y="604"/>
                    </a:lnTo>
                    <a:lnTo>
                      <a:pt x="739" y="611"/>
                    </a:lnTo>
                    <a:lnTo>
                      <a:pt x="732" y="618"/>
                    </a:lnTo>
                    <a:lnTo>
                      <a:pt x="725" y="628"/>
                    </a:lnTo>
                    <a:lnTo>
                      <a:pt x="721" y="635"/>
                    </a:lnTo>
                    <a:lnTo>
                      <a:pt x="714" y="643"/>
                    </a:lnTo>
                    <a:lnTo>
                      <a:pt x="707" y="653"/>
                    </a:lnTo>
                    <a:lnTo>
                      <a:pt x="703" y="660"/>
                    </a:lnTo>
                    <a:lnTo>
                      <a:pt x="693" y="664"/>
                    </a:lnTo>
                    <a:lnTo>
                      <a:pt x="647" y="664"/>
                    </a:lnTo>
                    <a:lnTo>
                      <a:pt x="636" y="667"/>
                    </a:lnTo>
                    <a:lnTo>
                      <a:pt x="566" y="667"/>
                    </a:lnTo>
                    <a:lnTo>
                      <a:pt x="555" y="664"/>
                    </a:lnTo>
                    <a:lnTo>
                      <a:pt x="555" y="639"/>
                    </a:lnTo>
                    <a:lnTo>
                      <a:pt x="548" y="611"/>
                    </a:lnTo>
                    <a:lnTo>
                      <a:pt x="544" y="582"/>
                    </a:lnTo>
                    <a:lnTo>
                      <a:pt x="537" y="558"/>
                    </a:lnTo>
                    <a:lnTo>
                      <a:pt x="530" y="530"/>
                    </a:lnTo>
                    <a:lnTo>
                      <a:pt x="523" y="501"/>
                    </a:lnTo>
                    <a:lnTo>
                      <a:pt x="520" y="473"/>
                    </a:lnTo>
                    <a:lnTo>
                      <a:pt x="516" y="445"/>
                    </a:lnTo>
                    <a:lnTo>
                      <a:pt x="513" y="441"/>
                    </a:lnTo>
                    <a:lnTo>
                      <a:pt x="513" y="434"/>
                    </a:lnTo>
                    <a:lnTo>
                      <a:pt x="509" y="427"/>
                    </a:lnTo>
                    <a:lnTo>
                      <a:pt x="506" y="424"/>
                    </a:lnTo>
                    <a:lnTo>
                      <a:pt x="502" y="434"/>
                    </a:lnTo>
                    <a:lnTo>
                      <a:pt x="498" y="441"/>
                    </a:lnTo>
                    <a:lnTo>
                      <a:pt x="502" y="452"/>
                    </a:lnTo>
                    <a:lnTo>
                      <a:pt x="502" y="462"/>
                    </a:lnTo>
                    <a:lnTo>
                      <a:pt x="506" y="477"/>
                    </a:lnTo>
                    <a:lnTo>
                      <a:pt x="509" y="491"/>
                    </a:lnTo>
                    <a:lnTo>
                      <a:pt x="509" y="505"/>
                    </a:lnTo>
                    <a:lnTo>
                      <a:pt x="513" y="519"/>
                    </a:lnTo>
                    <a:lnTo>
                      <a:pt x="516" y="533"/>
                    </a:lnTo>
                    <a:lnTo>
                      <a:pt x="520" y="547"/>
                    </a:lnTo>
                    <a:lnTo>
                      <a:pt x="520" y="561"/>
                    </a:lnTo>
                    <a:lnTo>
                      <a:pt x="523" y="575"/>
                    </a:lnTo>
                    <a:lnTo>
                      <a:pt x="506" y="575"/>
                    </a:lnTo>
                    <a:lnTo>
                      <a:pt x="488" y="579"/>
                    </a:lnTo>
                    <a:lnTo>
                      <a:pt x="421" y="579"/>
                    </a:lnTo>
                    <a:lnTo>
                      <a:pt x="407" y="575"/>
                    </a:lnTo>
                    <a:lnTo>
                      <a:pt x="269" y="575"/>
                    </a:lnTo>
                    <a:lnTo>
                      <a:pt x="251" y="579"/>
                    </a:lnTo>
                    <a:lnTo>
                      <a:pt x="241" y="579"/>
                    </a:lnTo>
                    <a:lnTo>
                      <a:pt x="226" y="575"/>
                    </a:lnTo>
                    <a:lnTo>
                      <a:pt x="163" y="575"/>
                    </a:lnTo>
                    <a:lnTo>
                      <a:pt x="152" y="572"/>
                    </a:lnTo>
                    <a:lnTo>
                      <a:pt x="85" y="572"/>
                    </a:lnTo>
                    <a:lnTo>
                      <a:pt x="74" y="575"/>
                    </a:lnTo>
                    <a:lnTo>
                      <a:pt x="60" y="575"/>
                    </a:lnTo>
                    <a:lnTo>
                      <a:pt x="50" y="579"/>
                    </a:lnTo>
                    <a:lnTo>
                      <a:pt x="60" y="590"/>
                    </a:lnTo>
                    <a:lnTo>
                      <a:pt x="477" y="590"/>
                    </a:lnTo>
                    <a:lnTo>
                      <a:pt x="491" y="593"/>
                    </a:lnTo>
                    <a:lnTo>
                      <a:pt x="520" y="593"/>
                    </a:lnTo>
                    <a:lnTo>
                      <a:pt x="523" y="590"/>
                    </a:lnTo>
                    <a:lnTo>
                      <a:pt x="527" y="590"/>
                    </a:lnTo>
                    <a:lnTo>
                      <a:pt x="527" y="586"/>
                    </a:lnTo>
                    <a:lnTo>
                      <a:pt x="541" y="664"/>
                    </a:lnTo>
                    <a:lnTo>
                      <a:pt x="173" y="664"/>
                    </a:lnTo>
                    <a:lnTo>
                      <a:pt x="159" y="660"/>
                    </a:lnTo>
                    <a:lnTo>
                      <a:pt x="78" y="660"/>
                    </a:lnTo>
                    <a:lnTo>
                      <a:pt x="78" y="664"/>
                    </a:lnTo>
                    <a:lnTo>
                      <a:pt x="74" y="660"/>
                    </a:lnTo>
                    <a:lnTo>
                      <a:pt x="71" y="660"/>
                    </a:lnTo>
                    <a:lnTo>
                      <a:pt x="64" y="650"/>
                    </a:lnTo>
                    <a:lnTo>
                      <a:pt x="60" y="639"/>
                    </a:lnTo>
                    <a:lnTo>
                      <a:pt x="57" y="628"/>
                    </a:lnTo>
                    <a:lnTo>
                      <a:pt x="53" y="618"/>
                    </a:lnTo>
                    <a:lnTo>
                      <a:pt x="53" y="604"/>
                    </a:lnTo>
                    <a:lnTo>
                      <a:pt x="50" y="593"/>
                    </a:lnTo>
                    <a:lnTo>
                      <a:pt x="46" y="579"/>
                    </a:lnTo>
                    <a:lnTo>
                      <a:pt x="43" y="568"/>
                    </a:lnTo>
                    <a:lnTo>
                      <a:pt x="39" y="547"/>
                    </a:lnTo>
                    <a:lnTo>
                      <a:pt x="29" y="526"/>
                    </a:lnTo>
                    <a:lnTo>
                      <a:pt x="25" y="505"/>
                    </a:lnTo>
                    <a:lnTo>
                      <a:pt x="21" y="484"/>
                    </a:lnTo>
                    <a:lnTo>
                      <a:pt x="14" y="462"/>
                    </a:lnTo>
                    <a:lnTo>
                      <a:pt x="11" y="441"/>
                    </a:lnTo>
                    <a:lnTo>
                      <a:pt x="7" y="420"/>
                    </a:lnTo>
                    <a:lnTo>
                      <a:pt x="0" y="399"/>
                    </a:lnTo>
                    <a:lnTo>
                      <a:pt x="14" y="385"/>
                    </a:lnTo>
                    <a:lnTo>
                      <a:pt x="21" y="381"/>
                    </a:lnTo>
                    <a:lnTo>
                      <a:pt x="25" y="374"/>
                    </a:lnTo>
                    <a:lnTo>
                      <a:pt x="39" y="360"/>
                    </a:lnTo>
                    <a:lnTo>
                      <a:pt x="43" y="353"/>
                    </a:lnTo>
                    <a:lnTo>
                      <a:pt x="50" y="346"/>
                    </a:lnTo>
                    <a:lnTo>
                      <a:pt x="57" y="342"/>
                    </a:lnTo>
                    <a:lnTo>
                      <a:pt x="60" y="335"/>
                    </a:lnTo>
                    <a:lnTo>
                      <a:pt x="67" y="328"/>
                    </a:lnTo>
                    <a:lnTo>
                      <a:pt x="74" y="325"/>
                    </a:lnTo>
                    <a:lnTo>
                      <a:pt x="78" y="318"/>
                    </a:lnTo>
                    <a:lnTo>
                      <a:pt x="85" y="314"/>
                    </a:lnTo>
                    <a:lnTo>
                      <a:pt x="96" y="307"/>
                    </a:lnTo>
                    <a:lnTo>
                      <a:pt x="99" y="303"/>
                    </a:lnTo>
                    <a:lnTo>
                      <a:pt x="103" y="307"/>
                    </a:lnTo>
                    <a:lnTo>
                      <a:pt x="106" y="314"/>
                    </a:lnTo>
                    <a:lnTo>
                      <a:pt x="110" y="318"/>
                    </a:lnTo>
                    <a:lnTo>
                      <a:pt x="113" y="325"/>
                    </a:lnTo>
                    <a:lnTo>
                      <a:pt x="124" y="335"/>
                    </a:lnTo>
                    <a:lnTo>
                      <a:pt x="127" y="342"/>
                    </a:lnTo>
                    <a:lnTo>
                      <a:pt x="120" y="342"/>
                    </a:lnTo>
                    <a:lnTo>
                      <a:pt x="120" y="346"/>
                    </a:lnTo>
                    <a:lnTo>
                      <a:pt x="117" y="346"/>
                    </a:lnTo>
                    <a:lnTo>
                      <a:pt x="117" y="353"/>
                    </a:lnTo>
                    <a:lnTo>
                      <a:pt x="120" y="360"/>
                    </a:lnTo>
                    <a:lnTo>
                      <a:pt x="124" y="364"/>
                    </a:lnTo>
                    <a:lnTo>
                      <a:pt x="131" y="367"/>
                    </a:lnTo>
                    <a:lnTo>
                      <a:pt x="159" y="367"/>
                    </a:lnTo>
                    <a:lnTo>
                      <a:pt x="170" y="371"/>
                    </a:lnTo>
                    <a:lnTo>
                      <a:pt x="283" y="371"/>
                    </a:lnTo>
                    <a:lnTo>
                      <a:pt x="294" y="374"/>
                    </a:lnTo>
                    <a:lnTo>
                      <a:pt x="311" y="371"/>
                    </a:lnTo>
                    <a:lnTo>
                      <a:pt x="463" y="371"/>
                    </a:lnTo>
                    <a:lnTo>
                      <a:pt x="477" y="367"/>
                    </a:lnTo>
                    <a:lnTo>
                      <a:pt x="576" y="367"/>
                    </a:lnTo>
                    <a:lnTo>
                      <a:pt x="583" y="364"/>
                    </a:lnTo>
                    <a:lnTo>
                      <a:pt x="587" y="364"/>
                    </a:lnTo>
                    <a:lnTo>
                      <a:pt x="590" y="360"/>
                    </a:lnTo>
                    <a:lnTo>
                      <a:pt x="597" y="356"/>
                    </a:lnTo>
                    <a:lnTo>
                      <a:pt x="604" y="349"/>
                    </a:lnTo>
                    <a:lnTo>
                      <a:pt x="612" y="346"/>
                    </a:lnTo>
                    <a:lnTo>
                      <a:pt x="622" y="332"/>
                    </a:lnTo>
                    <a:lnTo>
                      <a:pt x="633" y="318"/>
                    </a:lnTo>
                    <a:lnTo>
                      <a:pt x="647" y="307"/>
                    </a:lnTo>
                    <a:lnTo>
                      <a:pt x="735" y="219"/>
                    </a:lnTo>
                    <a:lnTo>
                      <a:pt x="749" y="208"/>
                    </a:lnTo>
                    <a:lnTo>
                      <a:pt x="760" y="194"/>
                    </a:lnTo>
                    <a:lnTo>
                      <a:pt x="785" y="169"/>
                    </a:lnTo>
                    <a:lnTo>
                      <a:pt x="795" y="155"/>
                    </a:lnTo>
                    <a:lnTo>
                      <a:pt x="806" y="141"/>
                    </a:lnTo>
                    <a:lnTo>
                      <a:pt x="809" y="141"/>
                    </a:lnTo>
                    <a:lnTo>
                      <a:pt x="820" y="130"/>
                    </a:lnTo>
                    <a:lnTo>
                      <a:pt x="827" y="120"/>
                    </a:lnTo>
                    <a:lnTo>
                      <a:pt x="838" y="109"/>
                    </a:lnTo>
                    <a:lnTo>
                      <a:pt x="845" y="99"/>
                    </a:lnTo>
                    <a:lnTo>
                      <a:pt x="855" y="92"/>
                    </a:lnTo>
                    <a:lnTo>
                      <a:pt x="862" y="81"/>
                    </a:lnTo>
                    <a:lnTo>
                      <a:pt x="873" y="74"/>
                    </a:lnTo>
                    <a:lnTo>
                      <a:pt x="880" y="63"/>
                    </a:lnTo>
                    <a:lnTo>
                      <a:pt x="880" y="49"/>
                    </a:lnTo>
                    <a:lnTo>
                      <a:pt x="877" y="49"/>
                    </a:lnTo>
                    <a:lnTo>
                      <a:pt x="880" y="42"/>
                    </a:lnTo>
                    <a:lnTo>
                      <a:pt x="884" y="32"/>
                    </a:lnTo>
                    <a:lnTo>
                      <a:pt x="884" y="21"/>
                    </a:lnTo>
                    <a:lnTo>
                      <a:pt x="880" y="14"/>
                    </a:lnTo>
                    <a:lnTo>
                      <a:pt x="877" y="10"/>
                    </a:lnTo>
                    <a:lnTo>
                      <a:pt x="891" y="10"/>
                    </a:lnTo>
                    <a:lnTo>
                      <a:pt x="894" y="7"/>
                    </a:lnTo>
                    <a:lnTo>
                      <a:pt x="898" y="7"/>
                    </a:lnTo>
                    <a:lnTo>
                      <a:pt x="905" y="3"/>
                    </a:lnTo>
                    <a:lnTo>
                      <a:pt x="908" y="0"/>
                    </a:lnTo>
                    <a:lnTo>
                      <a:pt x="958" y="0"/>
                    </a:lnTo>
                    <a:lnTo>
                      <a:pt x="965" y="3"/>
                    </a:lnTo>
                    <a:lnTo>
                      <a:pt x="972" y="3"/>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0" name="Freeform 286"/>
              <p:cNvSpPr>
                <a:spLocks/>
              </p:cNvSpPr>
              <p:nvPr/>
            </p:nvSpPr>
            <p:spPr bwMode="auto">
              <a:xfrm>
                <a:off x="4083" y="2973"/>
                <a:ext cx="7" cy="7"/>
              </a:xfrm>
              <a:custGeom>
                <a:avLst/>
                <a:gdLst>
                  <a:gd name="T0" fmla="*/ 4 w 7"/>
                  <a:gd name="T1" fmla="*/ 7 h 7"/>
                  <a:gd name="T2" fmla="*/ 7 w 7"/>
                  <a:gd name="T3" fmla="*/ 4 h 7"/>
                  <a:gd name="T4" fmla="*/ 7 w 7"/>
                  <a:gd name="T5" fmla="*/ 0 h 7"/>
                  <a:gd name="T6" fmla="*/ 0 w 7"/>
                  <a:gd name="T7" fmla="*/ 0 h 7"/>
                  <a:gd name="T8" fmla="*/ 0 w 7"/>
                  <a:gd name="T9" fmla="*/ 4 h 7"/>
                  <a:gd name="T10" fmla="*/ 0 w 7"/>
                  <a:gd name="T11" fmla="*/ 0 h 7"/>
                  <a:gd name="T12" fmla="*/ 4 w 7"/>
                  <a:gd name="T13" fmla="*/ 7 h 7"/>
                  <a:gd name="T14" fmla="*/ 7 w 7"/>
                  <a:gd name="T15" fmla="*/ 7 h 7"/>
                  <a:gd name="T16" fmla="*/ 7 w 7"/>
                  <a:gd name="T17" fmla="*/ 4 h 7"/>
                  <a:gd name="T18" fmla="*/ 4 w 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7"/>
                    </a:moveTo>
                    <a:lnTo>
                      <a:pt x="7" y="4"/>
                    </a:lnTo>
                    <a:lnTo>
                      <a:pt x="7" y="0"/>
                    </a:lnTo>
                    <a:lnTo>
                      <a:pt x="0" y="0"/>
                    </a:lnTo>
                    <a:lnTo>
                      <a:pt x="0" y="4"/>
                    </a:lnTo>
                    <a:lnTo>
                      <a:pt x="0" y="0"/>
                    </a:lnTo>
                    <a:lnTo>
                      <a:pt x="4" y="7"/>
                    </a:lnTo>
                    <a:lnTo>
                      <a:pt x="7" y="7"/>
                    </a:lnTo>
                    <a:lnTo>
                      <a:pt x="7" y="4"/>
                    </a:lnTo>
                    <a:lnTo>
                      <a:pt x="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1" name="Freeform 287"/>
              <p:cNvSpPr>
                <a:spLocks/>
              </p:cNvSpPr>
              <p:nvPr/>
            </p:nvSpPr>
            <p:spPr bwMode="auto">
              <a:xfrm>
                <a:off x="4041" y="2973"/>
                <a:ext cx="46" cy="46"/>
              </a:xfrm>
              <a:custGeom>
                <a:avLst/>
                <a:gdLst>
                  <a:gd name="T0" fmla="*/ 7 w 46"/>
                  <a:gd name="T1" fmla="*/ 46 h 46"/>
                  <a:gd name="T2" fmla="*/ 11 w 46"/>
                  <a:gd name="T3" fmla="*/ 43 h 46"/>
                  <a:gd name="T4" fmla="*/ 14 w 46"/>
                  <a:gd name="T5" fmla="*/ 36 h 46"/>
                  <a:gd name="T6" fmla="*/ 25 w 46"/>
                  <a:gd name="T7" fmla="*/ 25 h 46"/>
                  <a:gd name="T8" fmla="*/ 28 w 46"/>
                  <a:gd name="T9" fmla="*/ 18 h 46"/>
                  <a:gd name="T10" fmla="*/ 35 w 46"/>
                  <a:gd name="T11" fmla="*/ 14 h 46"/>
                  <a:gd name="T12" fmla="*/ 39 w 46"/>
                  <a:gd name="T13" fmla="*/ 11 h 46"/>
                  <a:gd name="T14" fmla="*/ 46 w 46"/>
                  <a:gd name="T15" fmla="*/ 7 h 46"/>
                  <a:gd name="T16" fmla="*/ 42 w 46"/>
                  <a:gd name="T17" fmla="*/ 0 h 46"/>
                  <a:gd name="T18" fmla="*/ 35 w 46"/>
                  <a:gd name="T19" fmla="*/ 4 h 46"/>
                  <a:gd name="T20" fmla="*/ 14 w 46"/>
                  <a:gd name="T21" fmla="*/ 25 h 46"/>
                  <a:gd name="T22" fmla="*/ 11 w 46"/>
                  <a:gd name="T23" fmla="*/ 32 h 46"/>
                  <a:gd name="T24" fmla="*/ 4 w 46"/>
                  <a:gd name="T25" fmla="*/ 36 h 46"/>
                  <a:gd name="T26" fmla="*/ 0 w 46"/>
                  <a:gd name="T27" fmla="*/ 43 h 46"/>
                  <a:gd name="T28" fmla="*/ 7 w 46"/>
                  <a:gd name="T29" fmla="*/ 4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6" h="46">
                    <a:moveTo>
                      <a:pt x="7" y="46"/>
                    </a:moveTo>
                    <a:lnTo>
                      <a:pt x="11" y="43"/>
                    </a:lnTo>
                    <a:lnTo>
                      <a:pt x="14" y="36"/>
                    </a:lnTo>
                    <a:lnTo>
                      <a:pt x="25" y="25"/>
                    </a:lnTo>
                    <a:lnTo>
                      <a:pt x="28" y="18"/>
                    </a:lnTo>
                    <a:lnTo>
                      <a:pt x="35" y="14"/>
                    </a:lnTo>
                    <a:lnTo>
                      <a:pt x="39" y="11"/>
                    </a:lnTo>
                    <a:lnTo>
                      <a:pt x="46" y="7"/>
                    </a:lnTo>
                    <a:lnTo>
                      <a:pt x="42" y="0"/>
                    </a:lnTo>
                    <a:lnTo>
                      <a:pt x="35" y="4"/>
                    </a:lnTo>
                    <a:lnTo>
                      <a:pt x="14" y="25"/>
                    </a:lnTo>
                    <a:lnTo>
                      <a:pt x="11" y="32"/>
                    </a:lnTo>
                    <a:lnTo>
                      <a:pt x="4" y="36"/>
                    </a:lnTo>
                    <a:lnTo>
                      <a:pt x="0" y="43"/>
                    </a:lnTo>
                    <a:lnTo>
                      <a:pt x="7"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2" name="Freeform 288"/>
              <p:cNvSpPr>
                <a:spLocks/>
              </p:cNvSpPr>
              <p:nvPr/>
            </p:nvSpPr>
            <p:spPr bwMode="auto">
              <a:xfrm>
                <a:off x="3953" y="3016"/>
                <a:ext cx="95" cy="106"/>
              </a:xfrm>
              <a:custGeom>
                <a:avLst/>
                <a:gdLst>
                  <a:gd name="T0" fmla="*/ 3 w 95"/>
                  <a:gd name="T1" fmla="*/ 106 h 106"/>
                  <a:gd name="T2" fmla="*/ 10 w 95"/>
                  <a:gd name="T3" fmla="*/ 99 h 106"/>
                  <a:gd name="T4" fmla="*/ 17 w 95"/>
                  <a:gd name="T5" fmla="*/ 95 h 106"/>
                  <a:gd name="T6" fmla="*/ 21 w 95"/>
                  <a:gd name="T7" fmla="*/ 88 h 106"/>
                  <a:gd name="T8" fmla="*/ 35 w 95"/>
                  <a:gd name="T9" fmla="*/ 74 h 106"/>
                  <a:gd name="T10" fmla="*/ 39 w 95"/>
                  <a:gd name="T11" fmla="*/ 67 h 106"/>
                  <a:gd name="T12" fmla="*/ 46 w 95"/>
                  <a:gd name="T13" fmla="*/ 63 h 106"/>
                  <a:gd name="T14" fmla="*/ 53 w 95"/>
                  <a:gd name="T15" fmla="*/ 56 h 106"/>
                  <a:gd name="T16" fmla="*/ 56 w 95"/>
                  <a:gd name="T17" fmla="*/ 49 h 106"/>
                  <a:gd name="T18" fmla="*/ 74 w 95"/>
                  <a:gd name="T19" fmla="*/ 31 h 106"/>
                  <a:gd name="T20" fmla="*/ 77 w 95"/>
                  <a:gd name="T21" fmla="*/ 24 h 106"/>
                  <a:gd name="T22" fmla="*/ 84 w 95"/>
                  <a:gd name="T23" fmla="*/ 17 h 106"/>
                  <a:gd name="T24" fmla="*/ 88 w 95"/>
                  <a:gd name="T25" fmla="*/ 10 h 106"/>
                  <a:gd name="T26" fmla="*/ 95 w 95"/>
                  <a:gd name="T27" fmla="*/ 3 h 106"/>
                  <a:gd name="T28" fmla="*/ 88 w 95"/>
                  <a:gd name="T29" fmla="*/ 0 h 106"/>
                  <a:gd name="T30" fmla="*/ 81 w 95"/>
                  <a:gd name="T31" fmla="*/ 7 h 106"/>
                  <a:gd name="T32" fmla="*/ 77 w 95"/>
                  <a:gd name="T33" fmla="*/ 14 h 106"/>
                  <a:gd name="T34" fmla="*/ 74 w 95"/>
                  <a:gd name="T35" fmla="*/ 21 h 106"/>
                  <a:gd name="T36" fmla="*/ 67 w 95"/>
                  <a:gd name="T37" fmla="*/ 28 h 106"/>
                  <a:gd name="T38" fmla="*/ 60 w 95"/>
                  <a:gd name="T39" fmla="*/ 31 h 106"/>
                  <a:gd name="T40" fmla="*/ 56 w 95"/>
                  <a:gd name="T41" fmla="*/ 39 h 106"/>
                  <a:gd name="T42" fmla="*/ 53 w 95"/>
                  <a:gd name="T43" fmla="*/ 46 h 106"/>
                  <a:gd name="T44" fmla="*/ 21 w 95"/>
                  <a:gd name="T45" fmla="*/ 77 h 106"/>
                  <a:gd name="T46" fmla="*/ 17 w 95"/>
                  <a:gd name="T47" fmla="*/ 84 h 106"/>
                  <a:gd name="T48" fmla="*/ 10 w 95"/>
                  <a:gd name="T49" fmla="*/ 88 h 106"/>
                  <a:gd name="T50" fmla="*/ 3 w 95"/>
                  <a:gd name="T51" fmla="*/ 95 h 106"/>
                  <a:gd name="T52" fmla="*/ 0 w 95"/>
                  <a:gd name="T53" fmla="*/ 102 h 106"/>
                  <a:gd name="T54" fmla="*/ 3 w 95"/>
                  <a:gd name="T55" fmla="*/ 106 h 10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95" h="106">
                    <a:moveTo>
                      <a:pt x="3" y="106"/>
                    </a:moveTo>
                    <a:lnTo>
                      <a:pt x="10" y="99"/>
                    </a:lnTo>
                    <a:lnTo>
                      <a:pt x="17" y="95"/>
                    </a:lnTo>
                    <a:lnTo>
                      <a:pt x="21" y="88"/>
                    </a:lnTo>
                    <a:lnTo>
                      <a:pt x="35" y="74"/>
                    </a:lnTo>
                    <a:lnTo>
                      <a:pt x="39" y="67"/>
                    </a:lnTo>
                    <a:lnTo>
                      <a:pt x="46" y="63"/>
                    </a:lnTo>
                    <a:lnTo>
                      <a:pt x="53" y="56"/>
                    </a:lnTo>
                    <a:lnTo>
                      <a:pt x="56" y="49"/>
                    </a:lnTo>
                    <a:lnTo>
                      <a:pt x="74" y="31"/>
                    </a:lnTo>
                    <a:lnTo>
                      <a:pt x="77" y="24"/>
                    </a:lnTo>
                    <a:lnTo>
                      <a:pt x="84" y="17"/>
                    </a:lnTo>
                    <a:lnTo>
                      <a:pt x="88" y="10"/>
                    </a:lnTo>
                    <a:lnTo>
                      <a:pt x="95" y="3"/>
                    </a:lnTo>
                    <a:lnTo>
                      <a:pt x="88" y="0"/>
                    </a:lnTo>
                    <a:lnTo>
                      <a:pt x="81" y="7"/>
                    </a:lnTo>
                    <a:lnTo>
                      <a:pt x="77" y="14"/>
                    </a:lnTo>
                    <a:lnTo>
                      <a:pt x="74" y="21"/>
                    </a:lnTo>
                    <a:lnTo>
                      <a:pt x="67" y="28"/>
                    </a:lnTo>
                    <a:lnTo>
                      <a:pt x="60" y="31"/>
                    </a:lnTo>
                    <a:lnTo>
                      <a:pt x="56" y="39"/>
                    </a:lnTo>
                    <a:lnTo>
                      <a:pt x="53" y="46"/>
                    </a:lnTo>
                    <a:lnTo>
                      <a:pt x="21" y="77"/>
                    </a:lnTo>
                    <a:lnTo>
                      <a:pt x="17" y="84"/>
                    </a:lnTo>
                    <a:lnTo>
                      <a:pt x="10" y="88"/>
                    </a:lnTo>
                    <a:lnTo>
                      <a:pt x="3" y="95"/>
                    </a:lnTo>
                    <a:lnTo>
                      <a:pt x="0" y="102"/>
                    </a:lnTo>
                    <a:lnTo>
                      <a:pt x="3"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3" name="Freeform 289"/>
              <p:cNvSpPr>
                <a:spLocks/>
              </p:cNvSpPr>
              <p:nvPr/>
            </p:nvSpPr>
            <p:spPr bwMode="auto">
              <a:xfrm>
                <a:off x="3769" y="3118"/>
                <a:ext cx="187" cy="223"/>
              </a:xfrm>
              <a:custGeom>
                <a:avLst/>
                <a:gdLst>
                  <a:gd name="T0" fmla="*/ 7 w 187"/>
                  <a:gd name="T1" fmla="*/ 223 h 223"/>
                  <a:gd name="T2" fmla="*/ 14 w 187"/>
                  <a:gd name="T3" fmla="*/ 208 h 223"/>
                  <a:gd name="T4" fmla="*/ 25 w 187"/>
                  <a:gd name="T5" fmla="*/ 194 h 223"/>
                  <a:gd name="T6" fmla="*/ 35 w 187"/>
                  <a:gd name="T7" fmla="*/ 180 h 223"/>
                  <a:gd name="T8" fmla="*/ 46 w 187"/>
                  <a:gd name="T9" fmla="*/ 166 h 223"/>
                  <a:gd name="T10" fmla="*/ 56 w 187"/>
                  <a:gd name="T11" fmla="*/ 152 h 223"/>
                  <a:gd name="T12" fmla="*/ 67 w 187"/>
                  <a:gd name="T13" fmla="*/ 141 h 223"/>
                  <a:gd name="T14" fmla="*/ 81 w 187"/>
                  <a:gd name="T15" fmla="*/ 124 h 223"/>
                  <a:gd name="T16" fmla="*/ 106 w 187"/>
                  <a:gd name="T17" fmla="*/ 99 h 223"/>
                  <a:gd name="T18" fmla="*/ 117 w 187"/>
                  <a:gd name="T19" fmla="*/ 85 h 223"/>
                  <a:gd name="T20" fmla="*/ 127 w 187"/>
                  <a:gd name="T21" fmla="*/ 71 h 223"/>
                  <a:gd name="T22" fmla="*/ 141 w 187"/>
                  <a:gd name="T23" fmla="*/ 57 h 223"/>
                  <a:gd name="T24" fmla="*/ 152 w 187"/>
                  <a:gd name="T25" fmla="*/ 42 h 223"/>
                  <a:gd name="T26" fmla="*/ 166 w 187"/>
                  <a:gd name="T27" fmla="*/ 32 h 223"/>
                  <a:gd name="T28" fmla="*/ 177 w 187"/>
                  <a:gd name="T29" fmla="*/ 18 h 223"/>
                  <a:gd name="T30" fmla="*/ 187 w 187"/>
                  <a:gd name="T31" fmla="*/ 4 h 223"/>
                  <a:gd name="T32" fmla="*/ 184 w 187"/>
                  <a:gd name="T33" fmla="*/ 0 h 223"/>
                  <a:gd name="T34" fmla="*/ 170 w 187"/>
                  <a:gd name="T35" fmla="*/ 11 h 223"/>
                  <a:gd name="T36" fmla="*/ 159 w 187"/>
                  <a:gd name="T37" fmla="*/ 25 h 223"/>
                  <a:gd name="T38" fmla="*/ 145 w 187"/>
                  <a:gd name="T39" fmla="*/ 39 h 223"/>
                  <a:gd name="T40" fmla="*/ 134 w 187"/>
                  <a:gd name="T41" fmla="*/ 53 h 223"/>
                  <a:gd name="T42" fmla="*/ 124 w 187"/>
                  <a:gd name="T43" fmla="*/ 67 h 223"/>
                  <a:gd name="T44" fmla="*/ 109 w 187"/>
                  <a:gd name="T45" fmla="*/ 81 h 223"/>
                  <a:gd name="T46" fmla="*/ 99 w 187"/>
                  <a:gd name="T47" fmla="*/ 95 h 223"/>
                  <a:gd name="T48" fmla="*/ 85 w 187"/>
                  <a:gd name="T49" fmla="*/ 106 h 223"/>
                  <a:gd name="T50" fmla="*/ 74 w 187"/>
                  <a:gd name="T51" fmla="*/ 120 h 223"/>
                  <a:gd name="T52" fmla="*/ 64 w 187"/>
                  <a:gd name="T53" fmla="*/ 134 h 223"/>
                  <a:gd name="T54" fmla="*/ 49 w 187"/>
                  <a:gd name="T55" fmla="*/ 148 h 223"/>
                  <a:gd name="T56" fmla="*/ 39 w 187"/>
                  <a:gd name="T57" fmla="*/ 163 h 223"/>
                  <a:gd name="T58" fmla="*/ 28 w 187"/>
                  <a:gd name="T59" fmla="*/ 177 h 223"/>
                  <a:gd name="T60" fmla="*/ 18 w 187"/>
                  <a:gd name="T61" fmla="*/ 191 h 223"/>
                  <a:gd name="T62" fmla="*/ 11 w 187"/>
                  <a:gd name="T63" fmla="*/ 205 h 223"/>
                  <a:gd name="T64" fmla="*/ 0 w 187"/>
                  <a:gd name="T65" fmla="*/ 219 h 223"/>
                  <a:gd name="T66" fmla="*/ 0 w 187"/>
                  <a:gd name="T67" fmla="*/ 223 h 223"/>
                  <a:gd name="T68" fmla="*/ 7 w 187"/>
                  <a:gd name="T69" fmla="*/ 223 h 22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87" h="223">
                    <a:moveTo>
                      <a:pt x="7" y="223"/>
                    </a:moveTo>
                    <a:lnTo>
                      <a:pt x="14" y="208"/>
                    </a:lnTo>
                    <a:lnTo>
                      <a:pt x="25" y="194"/>
                    </a:lnTo>
                    <a:lnTo>
                      <a:pt x="35" y="180"/>
                    </a:lnTo>
                    <a:lnTo>
                      <a:pt x="46" y="166"/>
                    </a:lnTo>
                    <a:lnTo>
                      <a:pt x="56" y="152"/>
                    </a:lnTo>
                    <a:lnTo>
                      <a:pt x="67" y="141"/>
                    </a:lnTo>
                    <a:lnTo>
                      <a:pt x="81" y="124"/>
                    </a:lnTo>
                    <a:lnTo>
                      <a:pt x="106" y="99"/>
                    </a:lnTo>
                    <a:lnTo>
                      <a:pt x="117" y="85"/>
                    </a:lnTo>
                    <a:lnTo>
                      <a:pt x="127" y="71"/>
                    </a:lnTo>
                    <a:lnTo>
                      <a:pt x="141" y="57"/>
                    </a:lnTo>
                    <a:lnTo>
                      <a:pt x="152" y="42"/>
                    </a:lnTo>
                    <a:lnTo>
                      <a:pt x="166" y="32"/>
                    </a:lnTo>
                    <a:lnTo>
                      <a:pt x="177" y="18"/>
                    </a:lnTo>
                    <a:lnTo>
                      <a:pt x="187" y="4"/>
                    </a:lnTo>
                    <a:lnTo>
                      <a:pt x="184" y="0"/>
                    </a:lnTo>
                    <a:lnTo>
                      <a:pt x="170" y="11"/>
                    </a:lnTo>
                    <a:lnTo>
                      <a:pt x="159" y="25"/>
                    </a:lnTo>
                    <a:lnTo>
                      <a:pt x="145" y="39"/>
                    </a:lnTo>
                    <a:lnTo>
                      <a:pt x="134" y="53"/>
                    </a:lnTo>
                    <a:lnTo>
                      <a:pt x="124" y="67"/>
                    </a:lnTo>
                    <a:lnTo>
                      <a:pt x="109" y="81"/>
                    </a:lnTo>
                    <a:lnTo>
                      <a:pt x="99" y="95"/>
                    </a:lnTo>
                    <a:lnTo>
                      <a:pt x="85" y="106"/>
                    </a:lnTo>
                    <a:lnTo>
                      <a:pt x="74" y="120"/>
                    </a:lnTo>
                    <a:lnTo>
                      <a:pt x="64" y="134"/>
                    </a:lnTo>
                    <a:lnTo>
                      <a:pt x="49" y="148"/>
                    </a:lnTo>
                    <a:lnTo>
                      <a:pt x="39" y="163"/>
                    </a:lnTo>
                    <a:lnTo>
                      <a:pt x="28" y="177"/>
                    </a:lnTo>
                    <a:lnTo>
                      <a:pt x="18" y="191"/>
                    </a:lnTo>
                    <a:lnTo>
                      <a:pt x="11" y="205"/>
                    </a:lnTo>
                    <a:lnTo>
                      <a:pt x="0" y="219"/>
                    </a:lnTo>
                    <a:lnTo>
                      <a:pt x="0" y="223"/>
                    </a:lnTo>
                    <a:lnTo>
                      <a:pt x="7" y="2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4" name="Freeform 290"/>
              <p:cNvSpPr>
                <a:spLocks/>
              </p:cNvSpPr>
              <p:nvPr/>
            </p:nvSpPr>
            <p:spPr bwMode="auto">
              <a:xfrm>
                <a:off x="3684" y="3341"/>
                <a:ext cx="92" cy="35"/>
              </a:xfrm>
              <a:custGeom>
                <a:avLst/>
                <a:gdLst>
                  <a:gd name="T0" fmla="*/ 0 w 92"/>
                  <a:gd name="T1" fmla="*/ 35 h 35"/>
                  <a:gd name="T2" fmla="*/ 14 w 92"/>
                  <a:gd name="T3" fmla="*/ 35 h 35"/>
                  <a:gd name="T4" fmla="*/ 25 w 92"/>
                  <a:gd name="T5" fmla="*/ 31 h 35"/>
                  <a:gd name="T6" fmla="*/ 50 w 92"/>
                  <a:gd name="T7" fmla="*/ 31 h 35"/>
                  <a:gd name="T8" fmla="*/ 64 w 92"/>
                  <a:gd name="T9" fmla="*/ 28 h 35"/>
                  <a:gd name="T10" fmla="*/ 74 w 92"/>
                  <a:gd name="T11" fmla="*/ 21 h 35"/>
                  <a:gd name="T12" fmla="*/ 85 w 92"/>
                  <a:gd name="T13" fmla="*/ 14 h 35"/>
                  <a:gd name="T14" fmla="*/ 92 w 92"/>
                  <a:gd name="T15" fmla="*/ 0 h 35"/>
                  <a:gd name="T16" fmla="*/ 85 w 92"/>
                  <a:gd name="T17" fmla="*/ 0 h 35"/>
                  <a:gd name="T18" fmla="*/ 78 w 92"/>
                  <a:gd name="T19" fmla="*/ 10 h 35"/>
                  <a:gd name="T20" fmla="*/ 71 w 92"/>
                  <a:gd name="T21" fmla="*/ 14 h 35"/>
                  <a:gd name="T22" fmla="*/ 60 w 92"/>
                  <a:gd name="T23" fmla="*/ 21 h 35"/>
                  <a:gd name="T24" fmla="*/ 50 w 92"/>
                  <a:gd name="T25" fmla="*/ 24 h 35"/>
                  <a:gd name="T26" fmla="*/ 25 w 92"/>
                  <a:gd name="T27" fmla="*/ 24 h 35"/>
                  <a:gd name="T28" fmla="*/ 14 w 92"/>
                  <a:gd name="T29" fmla="*/ 28 h 35"/>
                  <a:gd name="T30" fmla="*/ 0 w 92"/>
                  <a:gd name="T31" fmla="*/ 28 h 35"/>
                  <a:gd name="T32" fmla="*/ 0 w 92"/>
                  <a:gd name="T33" fmla="*/ 35 h 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2" h="35">
                    <a:moveTo>
                      <a:pt x="0" y="35"/>
                    </a:moveTo>
                    <a:lnTo>
                      <a:pt x="14" y="35"/>
                    </a:lnTo>
                    <a:lnTo>
                      <a:pt x="25" y="31"/>
                    </a:lnTo>
                    <a:lnTo>
                      <a:pt x="50" y="31"/>
                    </a:lnTo>
                    <a:lnTo>
                      <a:pt x="64" y="28"/>
                    </a:lnTo>
                    <a:lnTo>
                      <a:pt x="74" y="21"/>
                    </a:lnTo>
                    <a:lnTo>
                      <a:pt x="85" y="14"/>
                    </a:lnTo>
                    <a:lnTo>
                      <a:pt x="92" y="0"/>
                    </a:lnTo>
                    <a:lnTo>
                      <a:pt x="85" y="0"/>
                    </a:lnTo>
                    <a:lnTo>
                      <a:pt x="78" y="10"/>
                    </a:lnTo>
                    <a:lnTo>
                      <a:pt x="71" y="14"/>
                    </a:lnTo>
                    <a:lnTo>
                      <a:pt x="60" y="21"/>
                    </a:lnTo>
                    <a:lnTo>
                      <a:pt x="50" y="24"/>
                    </a:lnTo>
                    <a:lnTo>
                      <a:pt x="25" y="24"/>
                    </a:lnTo>
                    <a:lnTo>
                      <a:pt x="14" y="28"/>
                    </a:lnTo>
                    <a:lnTo>
                      <a:pt x="0" y="28"/>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5" name="Freeform 291"/>
              <p:cNvSpPr>
                <a:spLocks/>
              </p:cNvSpPr>
              <p:nvPr/>
            </p:nvSpPr>
            <p:spPr bwMode="auto">
              <a:xfrm>
                <a:off x="3136" y="3355"/>
                <a:ext cx="548" cy="21"/>
              </a:xfrm>
              <a:custGeom>
                <a:avLst/>
                <a:gdLst>
                  <a:gd name="T0" fmla="*/ 8 w 548"/>
                  <a:gd name="T1" fmla="*/ 7 h 21"/>
                  <a:gd name="T2" fmla="*/ 4 w 548"/>
                  <a:gd name="T3" fmla="*/ 7 h 21"/>
                  <a:gd name="T4" fmla="*/ 22 w 548"/>
                  <a:gd name="T5" fmla="*/ 10 h 21"/>
                  <a:gd name="T6" fmla="*/ 78 w 548"/>
                  <a:gd name="T7" fmla="*/ 10 h 21"/>
                  <a:gd name="T8" fmla="*/ 96 w 548"/>
                  <a:gd name="T9" fmla="*/ 14 h 21"/>
                  <a:gd name="T10" fmla="*/ 145 w 548"/>
                  <a:gd name="T11" fmla="*/ 14 h 21"/>
                  <a:gd name="T12" fmla="*/ 163 w 548"/>
                  <a:gd name="T13" fmla="*/ 17 h 21"/>
                  <a:gd name="T14" fmla="*/ 230 w 548"/>
                  <a:gd name="T15" fmla="*/ 17 h 21"/>
                  <a:gd name="T16" fmla="*/ 248 w 548"/>
                  <a:gd name="T17" fmla="*/ 21 h 21"/>
                  <a:gd name="T18" fmla="*/ 548 w 548"/>
                  <a:gd name="T19" fmla="*/ 21 h 21"/>
                  <a:gd name="T20" fmla="*/ 548 w 548"/>
                  <a:gd name="T21" fmla="*/ 14 h 21"/>
                  <a:gd name="T22" fmla="*/ 248 w 548"/>
                  <a:gd name="T23" fmla="*/ 14 h 21"/>
                  <a:gd name="T24" fmla="*/ 230 w 548"/>
                  <a:gd name="T25" fmla="*/ 10 h 21"/>
                  <a:gd name="T26" fmla="*/ 163 w 548"/>
                  <a:gd name="T27" fmla="*/ 10 h 21"/>
                  <a:gd name="T28" fmla="*/ 145 w 548"/>
                  <a:gd name="T29" fmla="*/ 7 h 21"/>
                  <a:gd name="T30" fmla="*/ 96 w 548"/>
                  <a:gd name="T31" fmla="*/ 7 h 21"/>
                  <a:gd name="T32" fmla="*/ 78 w 548"/>
                  <a:gd name="T33" fmla="*/ 3 h 21"/>
                  <a:gd name="T34" fmla="*/ 39 w 548"/>
                  <a:gd name="T35" fmla="*/ 3 h 21"/>
                  <a:gd name="T36" fmla="*/ 22 w 548"/>
                  <a:gd name="T37" fmla="*/ 0 h 21"/>
                  <a:gd name="T38" fmla="*/ 0 w 548"/>
                  <a:gd name="T39" fmla="*/ 0 h 21"/>
                  <a:gd name="T40" fmla="*/ 4 w 548"/>
                  <a:gd name="T41" fmla="*/ 0 h 21"/>
                  <a:gd name="T42" fmla="*/ 0 w 548"/>
                  <a:gd name="T43" fmla="*/ 0 h 21"/>
                  <a:gd name="T44" fmla="*/ 8 w 548"/>
                  <a:gd name="T45" fmla="*/ 7 h 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48" h="21">
                    <a:moveTo>
                      <a:pt x="8" y="7"/>
                    </a:moveTo>
                    <a:lnTo>
                      <a:pt x="4" y="7"/>
                    </a:lnTo>
                    <a:lnTo>
                      <a:pt x="22" y="10"/>
                    </a:lnTo>
                    <a:lnTo>
                      <a:pt x="78" y="10"/>
                    </a:lnTo>
                    <a:lnTo>
                      <a:pt x="96" y="14"/>
                    </a:lnTo>
                    <a:lnTo>
                      <a:pt x="145" y="14"/>
                    </a:lnTo>
                    <a:lnTo>
                      <a:pt x="163" y="17"/>
                    </a:lnTo>
                    <a:lnTo>
                      <a:pt x="230" y="17"/>
                    </a:lnTo>
                    <a:lnTo>
                      <a:pt x="248" y="21"/>
                    </a:lnTo>
                    <a:lnTo>
                      <a:pt x="548" y="21"/>
                    </a:lnTo>
                    <a:lnTo>
                      <a:pt x="548" y="14"/>
                    </a:lnTo>
                    <a:lnTo>
                      <a:pt x="248" y="14"/>
                    </a:lnTo>
                    <a:lnTo>
                      <a:pt x="230" y="10"/>
                    </a:lnTo>
                    <a:lnTo>
                      <a:pt x="163" y="10"/>
                    </a:lnTo>
                    <a:lnTo>
                      <a:pt x="145" y="7"/>
                    </a:lnTo>
                    <a:lnTo>
                      <a:pt x="96" y="7"/>
                    </a:lnTo>
                    <a:lnTo>
                      <a:pt x="78" y="3"/>
                    </a:lnTo>
                    <a:lnTo>
                      <a:pt x="39" y="3"/>
                    </a:lnTo>
                    <a:lnTo>
                      <a:pt x="22" y="0"/>
                    </a:lnTo>
                    <a:lnTo>
                      <a:pt x="0" y="0"/>
                    </a:lnTo>
                    <a:lnTo>
                      <a:pt x="4" y="0"/>
                    </a:lnTo>
                    <a:lnTo>
                      <a:pt x="0" y="0"/>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6" name="Freeform 292"/>
              <p:cNvSpPr>
                <a:spLocks/>
              </p:cNvSpPr>
              <p:nvPr/>
            </p:nvSpPr>
            <p:spPr bwMode="auto">
              <a:xfrm>
                <a:off x="3129" y="3355"/>
                <a:ext cx="15" cy="21"/>
              </a:xfrm>
              <a:custGeom>
                <a:avLst/>
                <a:gdLst>
                  <a:gd name="T0" fmla="*/ 7 w 15"/>
                  <a:gd name="T1" fmla="*/ 17 h 21"/>
                  <a:gd name="T2" fmla="*/ 7 w 15"/>
                  <a:gd name="T3" fmla="*/ 14 h 21"/>
                  <a:gd name="T4" fmla="*/ 15 w 15"/>
                  <a:gd name="T5" fmla="*/ 7 h 21"/>
                  <a:gd name="T6" fmla="*/ 7 w 15"/>
                  <a:gd name="T7" fmla="*/ 0 h 21"/>
                  <a:gd name="T8" fmla="*/ 7 w 15"/>
                  <a:gd name="T9" fmla="*/ 3 h 21"/>
                  <a:gd name="T10" fmla="*/ 4 w 15"/>
                  <a:gd name="T11" fmla="*/ 7 h 21"/>
                  <a:gd name="T12" fmla="*/ 0 w 15"/>
                  <a:gd name="T13" fmla="*/ 14 h 21"/>
                  <a:gd name="T14" fmla="*/ 0 w 15"/>
                  <a:gd name="T15" fmla="*/ 21 h 21"/>
                  <a:gd name="T16" fmla="*/ 4 w 15"/>
                  <a:gd name="T17" fmla="*/ 21 h 21"/>
                  <a:gd name="T18" fmla="*/ 0 w 15"/>
                  <a:gd name="T19" fmla="*/ 21 h 21"/>
                  <a:gd name="T20" fmla="*/ 4 w 15"/>
                  <a:gd name="T21" fmla="*/ 21 h 21"/>
                  <a:gd name="T22" fmla="*/ 7 w 15"/>
                  <a:gd name="T23" fmla="*/ 17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1">
                    <a:moveTo>
                      <a:pt x="7" y="17"/>
                    </a:moveTo>
                    <a:lnTo>
                      <a:pt x="7" y="14"/>
                    </a:lnTo>
                    <a:lnTo>
                      <a:pt x="15" y="7"/>
                    </a:lnTo>
                    <a:lnTo>
                      <a:pt x="7" y="0"/>
                    </a:lnTo>
                    <a:lnTo>
                      <a:pt x="7" y="3"/>
                    </a:lnTo>
                    <a:lnTo>
                      <a:pt x="4" y="7"/>
                    </a:lnTo>
                    <a:lnTo>
                      <a:pt x="0" y="14"/>
                    </a:lnTo>
                    <a:lnTo>
                      <a:pt x="0" y="21"/>
                    </a:lnTo>
                    <a:lnTo>
                      <a:pt x="4" y="21"/>
                    </a:lnTo>
                    <a:lnTo>
                      <a:pt x="0" y="21"/>
                    </a:lnTo>
                    <a:lnTo>
                      <a:pt x="4" y="21"/>
                    </a:lnTo>
                    <a:lnTo>
                      <a:pt x="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7" name="Freeform 293"/>
              <p:cNvSpPr>
                <a:spLocks/>
              </p:cNvSpPr>
              <p:nvPr/>
            </p:nvSpPr>
            <p:spPr bwMode="auto">
              <a:xfrm>
                <a:off x="3133" y="3372"/>
                <a:ext cx="7" cy="7"/>
              </a:xfrm>
              <a:custGeom>
                <a:avLst/>
                <a:gdLst>
                  <a:gd name="T0" fmla="*/ 3 w 7"/>
                  <a:gd name="T1" fmla="*/ 0 h 7"/>
                  <a:gd name="T2" fmla="*/ 7 w 7"/>
                  <a:gd name="T3" fmla="*/ 4 h 7"/>
                  <a:gd name="T4" fmla="*/ 3 w 7"/>
                  <a:gd name="T5" fmla="*/ 0 h 7"/>
                  <a:gd name="T6" fmla="*/ 0 w 7"/>
                  <a:gd name="T7" fmla="*/ 4 h 7"/>
                  <a:gd name="T8" fmla="*/ 3 w 7"/>
                  <a:gd name="T9" fmla="*/ 7 h 7"/>
                  <a:gd name="T10" fmla="*/ 3 w 7"/>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7">
                    <a:moveTo>
                      <a:pt x="3" y="0"/>
                    </a:moveTo>
                    <a:lnTo>
                      <a:pt x="7" y="4"/>
                    </a:lnTo>
                    <a:lnTo>
                      <a:pt x="3" y="0"/>
                    </a:lnTo>
                    <a:lnTo>
                      <a:pt x="0" y="4"/>
                    </a:lnTo>
                    <a:lnTo>
                      <a:pt x="3"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8" name="Freeform 294"/>
              <p:cNvSpPr>
                <a:spLocks/>
              </p:cNvSpPr>
              <p:nvPr/>
            </p:nvSpPr>
            <p:spPr bwMode="auto">
              <a:xfrm>
                <a:off x="3136" y="3372"/>
                <a:ext cx="481" cy="18"/>
              </a:xfrm>
              <a:custGeom>
                <a:avLst/>
                <a:gdLst>
                  <a:gd name="T0" fmla="*/ 481 w 481"/>
                  <a:gd name="T1" fmla="*/ 15 h 18"/>
                  <a:gd name="T2" fmla="*/ 481 w 481"/>
                  <a:gd name="T3" fmla="*/ 11 h 18"/>
                  <a:gd name="T4" fmla="*/ 315 w 481"/>
                  <a:gd name="T5" fmla="*/ 11 h 18"/>
                  <a:gd name="T6" fmla="*/ 301 w 481"/>
                  <a:gd name="T7" fmla="*/ 7 h 18"/>
                  <a:gd name="T8" fmla="*/ 152 w 481"/>
                  <a:gd name="T9" fmla="*/ 7 h 18"/>
                  <a:gd name="T10" fmla="*/ 138 w 481"/>
                  <a:gd name="T11" fmla="*/ 4 h 18"/>
                  <a:gd name="T12" fmla="*/ 18 w 481"/>
                  <a:gd name="T13" fmla="*/ 4 h 18"/>
                  <a:gd name="T14" fmla="*/ 0 w 481"/>
                  <a:gd name="T15" fmla="*/ 0 h 18"/>
                  <a:gd name="T16" fmla="*/ 0 w 481"/>
                  <a:gd name="T17" fmla="*/ 7 h 18"/>
                  <a:gd name="T18" fmla="*/ 32 w 481"/>
                  <a:gd name="T19" fmla="*/ 7 h 18"/>
                  <a:gd name="T20" fmla="*/ 46 w 481"/>
                  <a:gd name="T21" fmla="*/ 11 h 18"/>
                  <a:gd name="T22" fmla="*/ 138 w 481"/>
                  <a:gd name="T23" fmla="*/ 11 h 18"/>
                  <a:gd name="T24" fmla="*/ 152 w 481"/>
                  <a:gd name="T25" fmla="*/ 15 h 18"/>
                  <a:gd name="T26" fmla="*/ 241 w 481"/>
                  <a:gd name="T27" fmla="*/ 15 h 18"/>
                  <a:gd name="T28" fmla="*/ 255 w 481"/>
                  <a:gd name="T29" fmla="*/ 18 h 18"/>
                  <a:gd name="T30" fmla="*/ 481 w 481"/>
                  <a:gd name="T31" fmla="*/ 18 h 18"/>
                  <a:gd name="T32" fmla="*/ 477 w 481"/>
                  <a:gd name="T33" fmla="*/ 18 h 18"/>
                  <a:gd name="T34" fmla="*/ 481 w 481"/>
                  <a:gd name="T35" fmla="*/ 15 h 18"/>
                  <a:gd name="T36" fmla="*/ 481 w 481"/>
                  <a:gd name="T37" fmla="*/ 11 h 18"/>
                  <a:gd name="T38" fmla="*/ 481 w 481"/>
                  <a:gd name="T39" fmla="*/ 15 h 1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81" h="18">
                    <a:moveTo>
                      <a:pt x="481" y="15"/>
                    </a:moveTo>
                    <a:lnTo>
                      <a:pt x="481" y="11"/>
                    </a:lnTo>
                    <a:lnTo>
                      <a:pt x="315" y="11"/>
                    </a:lnTo>
                    <a:lnTo>
                      <a:pt x="301" y="7"/>
                    </a:lnTo>
                    <a:lnTo>
                      <a:pt x="152" y="7"/>
                    </a:lnTo>
                    <a:lnTo>
                      <a:pt x="138" y="4"/>
                    </a:lnTo>
                    <a:lnTo>
                      <a:pt x="18" y="4"/>
                    </a:lnTo>
                    <a:lnTo>
                      <a:pt x="0" y="0"/>
                    </a:lnTo>
                    <a:lnTo>
                      <a:pt x="0" y="7"/>
                    </a:lnTo>
                    <a:lnTo>
                      <a:pt x="32" y="7"/>
                    </a:lnTo>
                    <a:lnTo>
                      <a:pt x="46" y="11"/>
                    </a:lnTo>
                    <a:lnTo>
                      <a:pt x="138" y="11"/>
                    </a:lnTo>
                    <a:lnTo>
                      <a:pt x="152" y="15"/>
                    </a:lnTo>
                    <a:lnTo>
                      <a:pt x="241" y="15"/>
                    </a:lnTo>
                    <a:lnTo>
                      <a:pt x="255" y="18"/>
                    </a:lnTo>
                    <a:lnTo>
                      <a:pt x="481" y="18"/>
                    </a:lnTo>
                    <a:lnTo>
                      <a:pt x="477" y="18"/>
                    </a:lnTo>
                    <a:lnTo>
                      <a:pt x="481" y="15"/>
                    </a:lnTo>
                    <a:lnTo>
                      <a:pt x="481" y="11"/>
                    </a:lnTo>
                    <a:lnTo>
                      <a:pt x="481"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79" name="Freeform 295"/>
              <p:cNvSpPr>
                <a:spLocks/>
              </p:cNvSpPr>
              <p:nvPr/>
            </p:nvSpPr>
            <p:spPr bwMode="auto">
              <a:xfrm>
                <a:off x="3613" y="3387"/>
                <a:ext cx="8" cy="7"/>
              </a:xfrm>
              <a:custGeom>
                <a:avLst/>
                <a:gdLst>
                  <a:gd name="T0" fmla="*/ 8 w 8"/>
                  <a:gd name="T1" fmla="*/ 0 h 7"/>
                  <a:gd name="T2" fmla="*/ 8 w 8"/>
                  <a:gd name="T3" fmla="*/ 3 h 7"/>
                  <a:gd name="T4" fmla="*/ 4 w 8"/>
                  <a:gd name="T5" fmla="*/ 0 h 7"/>
                  <a:gd name="T6" fmla="*/ 0 w 8"/>
                  <a:gd name="T7" fmla="*/ 3 h 7"/>
                  <a:gd name="T8" fmla="*/ 4 w 8"/>
                  <a:gd name="T9" fmla="*/ 7 h 7"/>
                  <a:gd name="T10" fmla="*/ 8 w 8"/>
                  <a:gd name="T11" fmla="*/ 7 h 7"/>
                  <a:gd name="T12" fmla="*/ 4 w 8"/>
                  <a:gd name="T13" fmla="*/ 7 h 7"/>
                  <a:gd name="T14" fmla="*/ 8 w 8"/>
                  <a:gd name="T15" fmla="*/ 7 h 7"/>
                  <a:gd name="T16" fmla="*/ 8 w 8"/>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 h="7">
                    <a:moveTo>
                      <a:pt x="8" y="0"/>
                    </a:moveTo>
                    <a:lnTo>
                      <a:pt x="8" y="3"/>
                    </a:lnTo>
                    <a:lnTo>
                      <a:pt x="4" y="0"/>
                    </a:lnTo>
                    <a:lnTo>
                      <a:pt x="0" y="3"/>
                    </a:lnTo>
                    <a:lnTo>
                      <a:pt x="4" y="7"/>
                    </a:lnTo>
                    <a:lnTo>
                      <a:pt x="8" y="7"/>
                    </a:lnTo>
                    <a:lnTo>
                      <a:pt x="4" y="7"/>
                    </a:lnTo>
                    <a:lnTo>
                      <a:pt x="8" y="7"/>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0" name="Freeform 296"/>
              <p:cNvSpPr>
                <a:spLocks/>
              </p:cNvSpPr>
              <p:nvPr/>
            </p:nvSpPr>
            <p:spPr bwMode="auto">
              <a:xfrm>
                <a:off x="3621" y="3376"/>
                <a:ext cx="130" cy="18"/>
              </a:xfrm>
              <a:custGeom>
                <a:avLst/>
                <a:gdLst>
                  <a:gd name="T0" fmla="*/ 130 w 130"/>
                  <a:gd name="T1" fmla="*/ 3 h 18"/>
                  <a:gd name="T2" fmla="*/ 120 w 130"/>
                  <a:gd name="T3" fmla="*/ 3 h 18"/>
                  <a:gd name="T4" fmla="*/ 113 w 130"/>
                  <a:gd name="T5" fmla="*/ 7 h 18"/>
                  <a:gd name="T6" fmla="*/ 31 w 130"/>
                  <a:gd name="T7" fmla="*/ 7 h 18"/>
                  <a:gd name="T8" fmla="*/ 24 w 130"/>
                  <a:gd name="T9" fmla="*/ 11 h 18"/>
                  <a:gd name="T10" fmla="*/ 0 w 130"/>
                  <a:gd name="T11" fmla="*/ 11 h 18"/>
                  <a:gd name="T12" fmla="*/ 0 w 130"/>
                  <a:gd name="T13" fmla="*/ 18 h 18"/>
                  <a:gd name="T14" fmla="*/ 42 w 130"/>
                  <a:gd name="T15" fmla="*/ 18 h 18"/>
                  <a:gd name="T16" fmla="*/ 49 w 130"/>
                  <a:gd name="T17" fmla="*/ 14 h 18"/>
                  <a:gd name="T18" fmla="*/ 113 w 130"/>
                  <a:gd name="T19" fmla="*/ 14 h 18"/>
                  <a:gd name="T20" fmla="*/ 120 w 130"/>
                  <a:gd name="T21" fmla="*/ 11 h 18"/>
                  <a:gd name="T22" fmla="*/ 127 w 130"/>
                  <a:gd name="T23" fmla="*/ 11 h 18"/>
                  <a:gd name="T24" fmla="*/ 123 w 130"/>
                  <a:gd name="T25" fmla="*/ 7 h 18"/>
                  <a:gd name="T26" fmla="*/ 130 w 130"/>
                  <a:gd name="T27" fmla="*/ 3 h 18"/>
                  <a:gd name="T28" fmla="*/ 130 w 130"/>
                  <a:gd name="T29" fmla="*/ 0 h 18"/>
                  <a:gd name="T30" fmla="*/ 127 w 130"/>
                  <a:gd name="T31" fmla="*/ 3 h 18"/>
                  <a:gd name="T32" fmla="*/ 130 w 130"/>
                  <a:gd name="T33" fmla="*/ 3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0" h="18">
                    <a:moveTo>
                      <a:pt x="130" y="3"/>
                    </a:moveTo>
                    <a:lnTo>
                      <a:pt x="120" y="3"/>
                    </a:lnTo>
                    <a:lnTo>
                      <a:pt x="113" y="7"/>
                    </a:lnTo>
                    <a:lnTo>
                      <a:pt x="31" y="7"/>
                    </a:lnTo>
                    <a:lnTo>
                      <a:pt x="24" y="11"/>
                    </a:lnTo>
                    <a:lnTo>
                      <a:pt x="0" y="11"/>
                    </a:lnTo>
                    <a:lnTo>
                      <a:pt x="0" y="18"/>
                    </a:lnTo>
                    <a:lnTo>
                      <a:pt x="42" y="18"/>
                    </a:lnTo>
                    <a:lnTo>
                      <a:pt x="49" y="14"/>
                    </a:lnTo>
                    <a:lnTo>
                      <a:pt x="113" y="14"/>
                    </a:lnTo>
                    <a:lnTo>
                      <a:pt x="120" y="11"/>
                    </a:lnTo>
                    <a:lnTo>
                      <a:pt x="127" y="11"/>
                    </a:lnTo>
                    <a:lnTo>
                      <a:pt x="123" y="7"/>
                    </a:lnTo>
                    <a:lnTo>
                      <a:pt x="130" y="3"/>
                    </a:lnTo>
                    <a:lnTo>
                      <a:pt x="130" y="0"/>
                    </a:lnTo>
                    <a:lnTo>
                      <a:pt x="127" y="3"/>
                    </a:lnTo>
                    <a:lnTo>
                      <a:pt x="13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1" name="Freeform 297"/>
              <p:cNvSpPr>
                <a:spLocks/>
              </p:cNvSpPr>
              <p:nvPr/>
            </p:nvSpPr>
            <p:spPr bwMode="auto">
              <a:xfrm>
                <a:off x="3744" y="3379"/>
                <a:ext cx="14" cy="46"/>
              </a:xfrm>
              <a:custGeom>
                <a:avLst/>
                <a:gdLst>
                  <a:gd name="T0" fmla="*/ 14 w 14"/>
                  <a:gd name="T1" fmla="*/ 43 h 46"/>
                  <a:gd name="T2" fmla="*/ 11 w 14"/>
                  <a:gd name="T3" fmla="*/ 36 h 46"/>
                  <a:gd name="T4" fmla="*/ 14 w 14"/>
                  <a:gd name="T5" fmla="*/ 22 h 46"/>
                  <a:gd name="T6" fmla="*/ 11 w 14"/>
                  <a:gd name="T7" fmla="*/ 11 h 46"/>
                  <a:gd name="T8" fmla="*/ 7 w 14"/>
                  <a:gd name="T9" fmla="*/ 0 h 46"/>
                  <a:gd name="T10" fmla="*/ 0 w 14"/>
                  <a:gd name="T11" fmla="*/ 4 h 46"/>
                  <a:gd name="T12" fmla="*/ 4 w 14"/>
                  <a:gd name="T13" fmla="*/ 11 h 46"/>
                  <a:gd name="T14" fmla="*/ 4 w 14"/>
                  <a:gd name="T15" fmla="*/ 36 h 46"/>
                  <a:gd name="T16" fmla="*/ 7 w 14"/>
                  <a:gd name="T17" fmla="*/ 46 h 46"/>
                  <a:gd name="T18" fmla="*/ 7 w 14"/>
                  <a:gd name="T19" fmla="*/ 43 h 46"/>
                  <a:gd name="T20" fmla="*/ 14 w 14"/>
                  <a:gd name="T21" fmla="*/ 43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46">
                    <a:moveTo>
                      <a:pt x="14" y="43"/>
                    </a:moveTo>
                    <a:lnTo>
                      <a:pt x="11" y="36"/>
                    </a:lnTo>
                    <a:lnTo>
                      <a:pt x="14" y="22"/>
                    </a:lnTo>
                    <a:lnTo>
                      <a:pt x="11" y="11"/>
                    </a:lnTo>
                    <a:lnTo>
                      <a:pt x="7" y="0"/>
                    </a:lnTo>
                    <a:lnTo>
                      <a:pt x="0" y="4"/>
                    </a:lnTo>
                    <a:lnTo>
                      <a:pt x="4" y="11"/>
                    </a:lnTo>
                    <a:lnTo>
                      <a:pt x="4" y="36"/>
                    </a:lnTo>
                    <a:lnTo>
                      <a:pt x="7" y="46"/>
                    </a:lnTo>
                    <a:lnTo>
                      <a:pt x="7" y="43"/>
                    </a:lnTo>
                    <a:lnTo>
                      <a:pt x="14"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2" name="Freeform 298"/>
              <p:cNvSpPr>
                <a:spLocks/>
              </p:cNvSpPr>
              <p:nvPr/>
            </p:nvSpPr>
            <p:spPr bwMode="auto">
              <a:xfrm>
                <a:off x="3751" y="3422"/>
                <a:ext cx="46" cy="198"/>
              </a:xfrm>
              <a:custGeom>
                <a:avLst/>
                <a:gdLst>
                  <a:gd name="T0" fmla="*/ 46 w 46"/>
                  <a:gd name="T1" fmla="*/ 187 h 198"/>
                  <a:gd name="T2" fmla="*/ 46 w 46"/>
                  <a:gd name="T3" fmla="*/ 191 h 198"/>
                  <a:gd name="T4" fmla="*/ 39 w 46"/>
                  <a:gd name="T5" fmla="*/ 169 h 198"/>
                  <a:gd name="T6" fmla="*/ 32 w 46"/>
                  <a:gd name="T7" fmla="*/ 145 h 198"/>
                  <a:gd name="T8" fmla="*/ 29 w 46"/>
                  <a:gd name="T9" fmla="*/ 123 h 198"/>
                  <a:gd name="T10" fmla="*/ 21 w 46"/>
                  <a:gd name="T11" fmla="*/ 99 h 198"/>
                  <a:gd name="T12" fmla="*/ 18 w 46"/>
                  <a:gd name="T13" fmla="*/ 74 h 198"/>
                  <a:gd name="T14" fmla="*/ 14 w 46"/>
                  <a:gd name="T15" fmla="*/ 49 h 198"/>
                  <a:gd name="T16" fmla="*/ 11 w 46"/>
                  <a:gd name="T17" fmla="*/ 25 h 198"/>
                  <a:gd name="T18" fmla="*/ 7 w 46"/>
                  <a:gd name="T19" fmla="*/ 0 h 198"/>
                  <a:gd name="T20" fmla="*/ 0 w 46"/>
                  <a:gd name="T21" fmla="*/ 0 h 198"/>
                  <a:gd name="T22" fmla="*/ 4 w 46"/>
                  <a:gd name="T23" fmla="*/ 28 h 198"/>
                  <a:gd name="T24" fmla="*/ 7 w 46"/>
                  <a:gd name="T25" fmla="*/ 49 h 198"/>
                  <a:gd name="T26" fmla="*/ 11 w 46"/>
                  <a:gd name="T27" fmla="*/ 74 h 198"/>
                  <a:gd name="T28" fmla="*/ 14 w 46"/>
                  <a:gd name="T29" fmla="*/ 99 h 198"/>
                  <a:gd name="T30" fmla="*/ 21 w 46"/>
                  <a:gd name="T31" fmla="*/ 123 h 198"/>
                  <a:gd name="T32" fmla="*/ 29 w 46"/>
                  <a:gd name="T33" fmla="*/ 148 h 198"/>
                  <a:gd name="T34" fmla="*/ 32 w 46"/>
                  <a:gd name="T35" fmla="*/ 169 h 198"/>
                  <a:gd name="T36" fmla="*/ 43 w 46"/>
                  <a:gd name="T37" fmla="*/ 194 h 198"/>
                  <a:gd name="T38" fmla="*/ 43 w 46"/>
                  <a:gd name="T39" fmla="*/ 198 h 198"/>
                  <a:gd name="T40" fmla="*/ 43 w 46"/>
                  <a:gd name="T41" fmla="*/ 194 h 198"/>
                  <a:gd name="T42" fmla="*/ 43 w 46"/>
                  <a:gd name="T43" fmla="*/ 198 h 198"/>
                  <a:gd name="T44" fmla="*/ 46 w 46"/>
                  <a:gd name="T45" fmla="*/ 187 h 19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 h="198">
                    <a:moveTo>
                      <a:pt x="46" y="187"/>
                    </a:moveTo>
                    <a:lnTo>
                      <a:pt x="46" y="191"/>
                    </a:lnTo>
                    <a:lnTo>
                      <a:pt x="39" y="169"/>
                    </a:lnTo>
                    <a:lnTo>
                      <a:pt x="32" y="145"/>
                    </a:lnTo>
                    <a:lnTo>
                      <a:pt x="29" y="123"/>
                    </a:lnTo>
                    <a:lnTo>
                      <a:pt x="21" y="99"/>
                    </a:lnTo>
                    <a:lnTo>
                      <a:pt x="18" y="74"/>
                    </a:lnTo>
                    <a:lnTo>
                      <a:pt x="14" y="49"/>
                    </a:lnTo>
                    <a:lnTo>
                      <a:pt x="11" y="25"/>
                    </a:lnTo>
                    <a:lnTo>
                      <a:pt x="7" y="0"/>
                    </a:lnTo>
                    <a:lnTo>
                      <a:pt x="0" y="0"/>
                    </a:lnTo>
                    <a:lnTo>
                      <a:pt x="4" y="28"/>
                    </a:lnTo>
                    <a:lnTo>
                      <a:pt x="7" y="49"/>
                    </a:lnTo>
                    <a:lnTo>
                      <a:pt x="11" y="74"/>
                    </a:lnTo>
                    <a:lnTo>
                      <a:pt x="14" y="99"/>
                    </a:lnTo>
                    <a:lnTo>
                      <a:pt x="21" y="123"/>
                    </a:lnTo>
                    <a:lnTo>
                      <a:pt x="29" y="148"/>
                    </a:lnTo>
                    <a:lnTo>
                      <a:pt x="32" y="169"/>
                    </a:lnTo>
                    <a:lnTo>
                      <a:pt x="43" y="194"/>
                    </a:lnTo>
                    <a:lnTo>
                      <a:pt x="43" y="198"/>
                    </a:lnTo>
                    <a:lnTo>
                      <a:pt x="43" y="194"/>
                    </a:lnTo>
                    <a:lnTo>
                      <a:pt x="43" y="198"/>
                    </a:lnTo>
                    <a:lnTo>
                      <a:pt x="46"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3" name="Freeform 299"/>
              <p:cNvSpPr>
                <a:spLocks/>
              </p:cNvSpPr>
              <p:nvPr/>
            </p:nvSpPr>
            <p:spPr bwMode="auto">
              <a:xfrm>
                <a:off x="3794" y="3605"/>
                <a:ext cx="21" cy="15"/>
              </a:xfrm>
              <a:custGeom>
                <a:avLst/>
                <a:gdLst>
                  <a:gd name="T0" fmla="*/ 10 w 21"/>
                  <a:gd name="T1" fmla="*/ 0 h 15"/>
                  <a:gd name="T2" fmla="*/ 10 w 21"/>
                  <a:gd name="T3" fmla="*/ 4 h 15"/>
                  <a:gd name="T4" fmla="*/ 7 w 21"/>
                  <a:gd name="T5" fmla="*/ 8 h 15"/>
                  <a:gd name="T6" fmla="*/ 3 w 21"/>
                  <a:gd name="T7" fmla="*/ 4 h 15"/>
                  <a:gd name="T8" fmla="*/ 0 w 21"/>
                  <a:gd name="T9" fmla="*/ 15 h 15"/>
                  <a:gd name="T10" fmla="*/ 7 w 21"/>
                  <a:gd name="T11" fmla="*/ 15 h 15"/>
                  <a:gd name="T12" fmla="*/ 14 w 21"/>
                  <a:gd name="T13" fmla="*/ 11 h 15"/>
                  <a:gd name="T14" fmla="*/ 17 w 21"/>
                  <a:gd name="T15" fmla="*/ 4 h 15"/>
                  <a:gd name="T16" fmla="*/ 21 w 21"/>
                  <a:gd name="T17" fmla="*/ 0 h 15"/>
                  <a:gd name="T18" fmla="*/ 17 w 21"/>
                  <a:gd name="T19" fmla="*/ 0 h 15"/>
                  <a:gd name="T20" fmla="*/ 10 w 21"/>
                  <a:gd name="T21" fmla="*/ 0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 h="15">
                    <a:moveTo>
                      <a:pt x="10" y="0"/>
                    </a:moveTo>
                    <a:lnTo>
                      <a:pt x="10" y="4"/>
                    </a:lnTo>
                    <a:lnTo>
                      <a:pt x="7" y="8"/>
                    </a:lnTo>
                    <a:lnTo>
                      <a:pt x="3" y="4"/>
                    </a:lnTo>
                    <a:lnTo>
                      <a:pt x="0" y="15"/>
                    </a:lnTo>
                    <a:lnTo>
                      <a:pt x="7" y="15"/>
                    </a:lnTo>
                    <a:lnTo>
                      <a:pt x="14" y="11"/>
                    </a:lnTo>
                    <a:lnTo>
                      <a:pt x="17" y="4"/>
                    </a:lnTo>
                    <a:lnTo>
                      <a:pt x="21" y="0"/>
                    </a:lnTo>
                    <a:lnTo>
                      <a:pt x="17"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4" name="Freeform 300"/>
              <p:cNvSpPr>
                <a:spLocks/>
              </p:cNvSpPr>
              <p:nvPr/>
            </p:nvSpPr>
            <p:spPr bwMode="auto">
              <a:xfrm>
                <a:off x="3794" y="3577"/>
                <a:ext cx="17" cy="28"/>
              </a:xfrm>
              <a:custGeom>
                <a:avLst/>
                <a:gdLst>
                  <a:gd name="T0" fmla="*/ 0 w 17"/>
                  <a:gd name="T1" fmla="*/ 4 h 28"/>
                  <a:gd name="T2" fmla="*/ 0 w 17"/>
                  <a:gd name="T3" fmla="*/ 0 h 28"/>
                  <a:gd name="T4" fmla="*/ 3 w 17"/>
                  <a:gd name="T5" fmla="*/ 11 h 28"/>
                  <a:gd name="T6" fmla="*/ 7 w 17"/>
                  <a:gd name="T7" fmla="*/ 18 h 28"/>
                  <a:gd name="T8" fmla="*/ 10 w 17"/>
                  <a:gd name="T9" fmla="*/ 21 h 28"/>
                  <a:gd name="T10" fmla="*/ 10 w 17"/>
                  <a:gd name="T11" fmla="*/ 28 h 28"/>
                  <a:gd name="T12" fmla="*/ 17 w 17"/>
                  <a:gd name="T13" fmla="*/ 28 h 28"/>
                  <a:gd name="T14" fmla="*/ 17 w 17"/>
                  <a:gd name="T15" fmla="*/ 21 h 28"/>
                  <a:gd name="T16" fmla="*/ 14 w 17"/>
                  <a:gd name="T17" fmla="*/ 14 h 28"/>
                  <a:gd name="T18" fmla="*/ 10 w 17"/>
                  <a:gd name="T19" fmla="*/ 7 h 28"/>
                  <a:gd name="T20" fmla="*/ 7 w 17"/>
                  <a:gd name="T21" fmla="*/ 0 h 28"/>
                  <a:gd name="T22" fmla="*/ 0 w 17"/>
                  <a:gd name="T23" fmla="*/ 4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28">
                    <a:moveTo>
                      <a:pt x="0" y="4"/>
                    </a:moveTo>
                    <a:lnTo>
                      <a:pt x="0" y="0"/>
                    </a:lnTo>
                    <a:lnTo>
                      <a:pt x="3" y="11"/>
                    </a:lnTo>
                    <a:lnTo>
                      <a:pt x="7" y="18"/>
                    </a:lnTo>
                    <a:lnTo>
                      <a:pt x="10" y="21"/>
                    </a:lnTo>
                    <a:lnTo>
                      <a:pt x="10" y="28"/>
                    </a:lnTo>
                    <a:lnTo>
                      <a:pt x="17" y="28"/>
                    </a:lnTo>
                    <a:lnTo>
                      <a:pt x="17" y="21"/>
                    </a:lnTo>
                    <a:lnTo>
                      <a:pt x="14" y="14"/>
                    </a:lnTo>
                    <a:lnTo>
                      <a:pt x="10" y="7"/>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5" name="Freeform 301"/>
              <p:cNvSpPr>
                <a:spLocks/>
              </p:cNvSpPr>
              <p:nvPr/>
            </p:nvSpPr>
            <p:spPr bwMode="auto">
              <a:xfrm>
                <a:off x="3762" y="3369"/>
                <a:ext cx="39" cy="212"/>
              </a:xfrm>
              <a:custGeom>
                <a:avLst/>
                <a:gdLst>
                  <a:gd name="T0" fmla="*/ 0 w 39"/>
                  <a:gd name="T1" fmla="*/ 0 h 212"/>
                  <a:gd name="T2" fmla="*/ 0 w 39"/>
                  <a:gd name="T3" fmla="*/ 3 h 212"/>
                  <a:gd name="T4" fmla="*/ 3 w 39"/>
                  <a:gd name="T5" fmla="*/ 28 h 212"/>
                  <a:gd name="T6" fmla="*/ 7 w 39"/>
                  <a:gd name="T7" fmla="*/ 53 h 212"/>
                  <a:gd name="T8" fmla="*/ 10 w 39"/>
                  <a:gd name="T9" fmla="*/ 81 h 212"/>
                  <a:gd name="T10" fmla="*/ 14 w 39"/>
                  <a:gd name="T11" fmla="*/ 106 h 212"/>
                  <a:gd name="T12" fmla="*/ 18 w 39"/>
                  <a:gd name="T13" fmla="*/ 134 h 212"/>
                  <a:gd name="T14" fmla="*/ 21 w 39"/>
                  <a:gd name="T15" fmla="*/ 159 h 212"/>
                  <a:gd name="T16" fmla="*/ 25 w 39"/>
                  <a:gd name="T17" fmla="*/ 183 h 212"/>
                  <a:gd name="T18" fmla="*/ 32 w 39"/>
                  <a:gd name="T19" fmla="*/ 212 h 212"/>
                  <a:gd name="T20" fmla="*/ 39 w 39"/>
                  <a:gd name="T21" fmla="*/ 208 h 212"/>
                  <a:gd name="T22" fmla="*/ 32 w 39"/>
                  <a:gd name="T23" fmla="*/ 183 h 212"/>
                  <a:gd name="T24" fmla="*/ 28 w 39"/>
                  <a:gd name="T25" fmla="*/ 159 h 212"/>
                  <a:gd name="T26" fmla="*/ 21 w 39"/>
                  <a:gd name="T27" fmla="*/ 134 h 212"/>
                  <a:gd name="T28" fmla="*/ 18 w 39"/>
                  <a:gd name="T29" fmla="*/ 106 h 212"/>
                  <a:gd name="T30" fmla="*/ 18 w 39"/>
                  <a:gd name="T31" fmla="*/ 81 h 212"/>
                  <a:gd name="T32" fmla="*/ 14 w 39"/>
                  <a:gd name="T33" fmla="*/ 53 h 212"/>
                  <a:gd name="T34" fmla="*/ 10 w 39"/>
                  <a:gd name="T35" fmla="*/ 28 h 212"/>
                  <a:gd name="T36" fmla="*/ 7 w 39"/>
                  <a:gd name="T37" fmla="*/ 3 h 212"/>
                  <a:gd name="T38" fmla="*/ 0 w 39"/>
                  <a:gd name="T39" fmla="*/ 0 h 212"/>
                  <a:gd name="T40" fmla="*/ 0 w 39"/>
                  <a:gd name="T41" fmla="*/ 3 h 212"/>
                  <a:gd name="T42" fmla="*/ 0 w 39"/>
                  <a:gd name="T43" fmla="*/ 0 h 21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 h="212">
                    <a:moveTo>
                      <a:pt x="0" y="0"/>
                    </a:moveTo>
                    <a:lnTo>
                      <a:pt x="0" y="3"/>
                    </a:lnTo>
                    <a:lnTo>
                      <a:pt x="3" y="28"/>
                    </a:lnTo>
                    <a:lnTo>
                      <a:pt x="7" y="53"/>
                    </a:lnTo>
                    <a:lnTo>
                      <a:pt x="10" y="81"/>
                    </a:lnTo>
                    <a:lnTo>
                      <a:pt x="14" y="106"/>
                    </a:lnTo>
                    <a:lnTo>
                      <a:pt x="18" y="134"/>
                    </a:lnTo>
                    <a:lnTo>
                      <a:pt x="21" y="159"/>
                    </a:lnTo>
                    <a:lnTo>
                      <a:pt x="25" y="183"/>
                    </a:lnTo>
                    <a:lnTo>
                      <a:pt x="32" y="212"/>
                    </a:lnTo>
                    <a:lnTo>
                      <a:pt x="39" y="208"/>
                    </a:lnTo>
                    <a:lnTo>
                      <a:pt x="32" y="183"/>
                    </a:lnTo>
                    <a:lnTo>
                      <a:pt x="28" y="159"/>
                    </a:lnTo>
                    <a:lnTo>
                      <a:pt x="21" y="134"/>
                    </a:lnTo>
                    <a:lnTo>
                      <a:pt x="18" y="106"/>
                    </a:lnTo>
                    <a:lnTo>
                      <a:pt x="18" y="81"/>
                    </a:lnTo>
                    <a:lnTo>
                      <a:pt x="14" y="53"/>
                    </a:lnTo>
                    <a:lnTo>
                      <a:pt x="10" y="28"/>
                    </a:lnTo>
                    <a:lnTo>
                      <a:pt x="7" y="3"/>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6" name="Freeform 302"/>
              <p:cNvSpPr>
                <a:spLocks/>
              </p:cNvSpPr>
              <p:nvPr/>
            </p:nvSpPr>
            <p:spPr bwMode="auto">
              <a:xfrm>
                <a:off x="3762" y="3213"/>
                <a:ext cx="131" cy="159"/>
              </a:xfrm>
              <a:custGeom>
                <a:avLst/>
                <a:gdLst>
                  <a:gd name="T0" fmla="*/ 124 w 131"/>
                  <a:gd name="T1" fmla="*/ 0 h 159"/>
                  <a:gd name="T2" fmla="*/ 127 w 131"/>
                  <a:gd name="T3" fmla="*/ 0 h 159"/>
                  <a:gd name="T4" fmla="*/ 116 w 131"/>
                  <a:gd name="T5" fmla="*/ 11 h 159"/>
                  <a:gd name="T6" fmla="*/ 109 w 131"/>
                  <a:gd name="T7" fmla="*/ 22 h 159"/>
                  <a:gd name="T8" fmla="*/ 99 w 131"/>
                  <a:gd name="T9" fmla="*/ 29 h 159"/>
                  <a:gd name="T10" fmla="*/ 92 w 131"/>
                  <a:gd name="T11" fmla="*/ 39 h 159"/>
                  <a:gd name="T12" fmla="*/ 74 w 131"/>
                  <a:gd name="T13" fmla="*/ 57 h 159"/>
                  <a:gd name="T14" fmla="*/ 67 w 131"/>
                  <a:gd name="T15" fmla="*/ 68 h 159"/>
                  <a:gd name="T16" fmla="*/ 60 w 131"/>
                  <a:gd name="T17" fmla="*/ 78 h 159"/>
                  <a:gd name="T18" fmla="*/ 53 w 131"/>
                  <a:gd name="T19" fmla="*/ 85 h 159"/>
                  <a:gd name="T20" fmla="*/ 46 w 131"/>
                  <a:gd name="T21" fmla="*/ 96 h 159"/>
                  <a:gd name="T22" fmla="*/ 39 w 131"/>
                  <a:gd name="T23" fmla="*/ 106 h 159"/>
                  <a:gd name="T24" fmla="*/ 32 w 131"/>
                  <a:gd name="T25" fmla="*/ 117 h 159"/>
                  <a:gd name="T26" fmla="*/ 25 w 131"/>
                  <a:gd name="T27" fmla="*/ 124 h 159"/>
                  <a:gd name="T28" fmla="*/ 18 w 131"/>
                  <a:gd name="T29" fmla="*/ 135 h 159"/>
                  <a:gd name="T30" fmla="*/ 7 w 131"/>
                  <a:gd name="T31" fmla="*/ 145 h 159"/>
                  <a:gd name="T32" fmla="*/ 0 w 131"/>
                  <a:gd name="T33" fmla="*/ 156 h 159"/>
                  <a:gd name="T34" fmla="*/ 7 w 131"/>
                  <a:gd name="T35" fmla="*/ 159 h 159"/>
                  <a:gd name="T36" fmla="*/ 14 w 131"/>
                  <a:gd name="T37" fmla="*/ 149 h 159"/>
                  <a:gd name="T38" fmla="*/ 21 w 131"/>
                  <a:gd name="T39" fmla="*/ 142 h 159"/>
                  <a:gd name="T40" fmla="*/ 28 w 131"/>
                  <a:gd name="T41" fmla="*/ 131 h 159"/>
                  <a:gd name="T42" fmla="*/ 35 w 131"/>
                  <a:gd name="T43" fmla="*/ 121 h 159"/>
                  <a:gd name="T44" fmla="*/ 42 w 131"/>
                  <a:gd name="T45" fmla="*/ 110 h 159"/>
                  <a:gd name="T46" fmla="*/ 49 w 131"/>
                  <a:gd name="T47" fmla="*/ 103 h 159"/>
                  <a:gd name="T48" fmla="*/ 56 w 131"/>
                  <a:gd name="T49" fmla="*/ 92 h 159"/>
                  <a:gd name="T50" fmla="*/ 67 w 131"/>
                  <a:gd name="T51" fmla="*/ 82 h 159"/>
                  <a:gd name="T52" fmla="*/ 74 w 131"/>
                  <a:gd name="T53" fmla="*/ 71 h 159"/>
                  <a:gd name="T54" fmla="*/ 81 w 131"/>
                  <a:gd name="T55" fmla="*/ 64 h 159"/>
                  <a:gd name="T56" fmla="*/ 88 w 131"/>
                  <a:gd name="T57" fmla="*/ 53 h 159"/>
                  <a:gd name="T58" fmla="*/ 95 w 131"/>
                  <a:gd name="T59" fmla="*/ 43 h 159"/>
                  <a:gd name="T60" fmla="*/ 113 w 131"/>
                  <a:gd name="T61" fmla="*/ 25 h 159"/>
                  <a:gd name="T62" fmla="*/ 120 w 131"/>
                  <a:gd name="T63" fmla="*/ 15 h 159"/>
                  <a:gd name="T64" fmla="*/ 131 w 131"/>
                  <a:gd name="T65" fmla="*/ 8 h 159"/>
                  <a:gd name="T66" fmla="*/ 124 w 131"/>
                  <a:gd name="T67" fmla="*/ 0 h 15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1" h="159">
                    <a:moveTo>
                      <a:pt x="124" y="0"/>
                    </a:moveTo>
                    <a:lnTo>
                      <a:pt x="127" y="0"/>
                    </a:lnTo>
                    <a:lnTo>
                      <a:pt x="116" y="11"/>
                    </a:lnTo>
                    <a:lnTo>
                      <a:pt x="109" y="22"/>
                    </a:lnTo>
                    <a:lnTo>
                      <a:pt x="99" y="29"/>
                    </a:lnTo>
                    <a:lnTo>
                      <a:pt x="92" y="39"/>
                    </a:lnTo>
                    <a:lnTo>
                      <a:pt x="74" y="57"/>
                    </a:lnTo>
                    <a:lnTo>
                      <a:pt x="67" y="68"/>
                    </a:lnTo>
                    <a:lnTo>
                      <a:pt x="60" y="78"/>
                    </a:lnTo>
                    <a:lnTo>
                      <a:pt x="53" y="85"/>
                    </a:lnTo>
                    <a:lnTo>
                      <a:pt x="46" y="96"/>
                    </a:lnTo>
                    <a:lnTo>
                      <a:pt x="39" y="106"/>
                    </a:lnTo>
                    <a:lnTo>
                      <a:pt x="32" y="117"/>
                    </a:lnTo>
                    <a:lnTo>
                      <a:pt x="25" y="124"/>
                    </a:lnTo>
                    <a:lnTo>
                      <a:pt x="18" y="135"/>
                    </a:lnTo>
                    <a:lnTo>
                      <a:pt x="7" y="145"/>
                    </a:lnTo>
                    <a:lnTo>
                      <a:pt x="0" y="156"/>
                    </a:lnTo>
                    <a:lnTo>
                      <a:pt x="7" y="159"/>
                    </a:lnTo>
                    <a:lnTo>
                      <a:pt x="14" y="149"/>
                    </a:lnTo>
                    <a:lnTo>
                      <a:pt x="21" y="142"/>
                    </a:lnTo>
                    <a:lnTo>
                      <a:pt x="28" y="131"/>
                    </a:lnTo>
                    <a:lnTo>
                      <a:pt x="35" y="121"/>
                    </a:lnTo>
                    <a:lnTo>
                      <a:pt x="42" y="110"/>
                    </a:lnTo>
                    <a:lnTo>
                      <a:pt x="49" y="103"/>
                    </a:lnTo>
                    <a:lnTo>
                      <a:pt x="56" y="92"/>
                    </a:lnTo>
                    <a:lnTo>
                      <a:pt x="67" y="82"/>
                    </a:lnTo>
                    <a:lnTo>
                      <a:pt x="74" y="71"/>
                    </a:lnTo>
                    <a:lnTo>
                      <a:pt x="81" y="64"/>
                    </a:lnTo>
                    <a:lnTo>
                      <a:pt x="88" y="53"/>
                    </a:lnTo>
                    <a:lnTo>
                      <a:pt x="95" y="43"/>
                    </a:lnTo>
                    <a:lnTo>
                      <a:pt x="113" y="25"/>
                    </a:lnTo>
                    <a:lnTo>
                      <a:pt x="120" y="15"/>
                    </a:lnTo>
                    <a:lnTo>
                      <a:pt x="131" y="8"/>
                    </a:lnTo>
                    <a:lnTo>
                      <a:pt x="1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7" name="Freeform 303"/>
              <p:cNvSpPr>
                <a:spLocks/>
              </p:cNvSpPr>
              <p:nvPr/>
            </p:nvSpPr>
            <p:spPr bwMode="auto">
              <a:xfrm>
                <a:off x="3886" y="2984"/>
                <a:ext cx="204" cy="237"/>
              </a:xfrm>
              <a:custGeom>
                <a:avLst/>
                <a:gdLst>
                  <a:gd name="T0" fmla="*/ 204 w 204"/>
                  <a:gd name="T1" fmla="*/ 10 h 237"/>
                  <a:gd name="T2" fmla="*/ 197 w 204"/>
                  <a:gd name="T3" fmla="*/ 7 h 237"/>
                  <a:gd name="T4" fmla="*/ 183 w 204"/>
                  <a:gd name="T5" fmla="*/ 21 h 237"/>
                  <a:gd name="T6" fmla="*/ 173 w 204"/>
                  <a:gd name="T7" fmla="*/ 35 h 237"/>
                  <a:gd name="T8" fmla="*/ 162 w 204"/>
                  <a:gd name="T9" fmla="*/ 49 h 237"/>
                  <a:gd name="T10" fmla="*/ 148 w 204"/>
                  <a:gd name="T11" fmla="*/ 63 h 237"/>
                  <a:gd name="T12" fmla="*/ 137 w 204"/>
                  <a:gd name="T13" fmla="*/ 78 h 237"/>
                  <a:gd name="T14" fmla="*/ 109 w 204"/>
                  <a:gd name="T15" fmla="*/ 106 h 237"/>
                  <a:gd name="T16" fmla="*/ 98 w 204"/>
                  <a:gd name="T17" fmla="*/ 120 h 237"/>
                  <a:gd name="T18" fmla="*/ 88 w 204"/>
                  <a:gd name="T19" fmla="*/ 134 h 237"/>
                  <a:gd name="T20" fmla="*/ 60 w 204"/>
                  <a:gd name="T21" fmla="*/ 162 h 237"/>
                  <a:gd name="T22" fmla="*/ 49 w 204"/>
                  <a:gd name="T23" fmla="*/ 176 h 237"/>
                  <a:gd name="T24" fmla="*/ 35 w 204"/>
                  <a:gd name="T25" fmla="*/ 191 h 237"/>
                  <a:gd name="T26" fmla="*/ 24 w 204"/>
                  <a:gd name="T27" fmla="*/ 205 h 237"/>
                  <a:gd name="T28" fmla="*/ 0 w 204"/>
                  <a:gd name="T29" fmla="*/ 229 h 237"/>
                  <a:gd name="T30" fmla="*/ 7 w 204"/>
                  <a:gd name="T31" fmla="*/ 237 h 237"/>
                  <a:gd name="T32" fmla="*/ 17 w 204"/>
                  <a:gd name="T33" fmla="*/ 222 h 237"/>
                  <a:gd name="T34" fmla="*/ 28 w 204"/>
                  <a:gd name="T35" fmla="*/ 208 h 237"/>
                  <a:gd name="T36" fmla="*/ 42 w 204"/>
                  <a:gd name="T37" fmla="*/ 194 h 237"/>
                  <a:gd name="T38" fmla="*/ 53 w 204"/>
                  <a:gd name="T39" fmla="*/ 180 h 237"/>
                  <a:gd name="T40" fmla="*/ 67 w 204"/>
                  <a:gd name="T41" fmla="*/ 166 h 237"/>
                  <a:gd name="T42" fmla="*/ 77 w 204"/>
                  <a:gd name="T43" fmla="*/ 152 h 237"/>
                  <a:gd name="T44" fmla="*/ 106 w 204"/>
                  <a:gd name="T45" fmla="*/ 123 h 237"/>
                  <a:gd name="T46" fmla="*/ 116 w 204"/>
                  <a:gd name="T47" fmla="*/ 109 h 237"/>
                  <a:gd name="T48" fmla="*/ 130 w 204"/>
                  <a:gd name="T49" fmla="*/ 95 h 237"/>
                  <a:gd name="T50" fmla="*/ 141 w 204"/>
                  <a:gd name="T51" fmla="*/ 81 h 237"/>
                  <a:gd name="T52" fmla="*/ 155 w 204"/>
                  <a:gd name="T53" fmla="*/ 67 h 237"/>
                  <a:gd name="T54" fmla="*/ 166 w 204"/>
                  <a:gd name="T55" fmla="*/ 53 h 237"/>
                  <a:gd name="T56" fmla="*/ 180 w 204"/>
                  <a:gd name="T57" fmla="*/ 39 h 237"/>
                  <a:gd name="T58" fmla="*/ 190 w 204"/>
                  <a:gd name="T59" fmla="*/ 25 h 237"/>
                  <a:gd name="T60" fmla="*/ 204 w 204"/>
                  <a:gd name="T61" fmla="*/ 14 h 237"/>
                  <a:gd name="T62" fmla="*/ 197 w 204"/>
                  <a:gd name="T63" fmla="*/ 10 h 237"/>
                  <a:gd name="T64" fmla="*/ 204 w 204"/>
                  <a:gd name="T65" fmla="*/ 10 h 237"/>
                  <a:gd name="T66" fmla="*/ 204 w 204"/>
                  <a:gd name="T67" fmla="*/ 0 h 237"/>
                  <a:gd name="T68" fmla="*/ 197 w 204"/>
                  <a:gd name="T69" fmla="*/ 7 h 237"/>
                  <a:gd name="T70" fmla="*/ 204 w 204"/>
                  <a:gd name="T71" fmla="*/ 10 h 2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04" h="237">
                    <a:moveTo>
                      <a:pt x="204" y="10"/>
                    </a:moveTo>
                    <a:lnTo>
                      <a:pt x="197" y="7"/>
                    </a:lnTo>
                    <a:lnTo>
                      <a:pt x="183" y="21"/>
                    </a:lnTo>
                    <a:lnTo>
                      <a:pt x="173" y="35"/>
                    </a:lnTo>
                    <a:lnTo>
                      <a:pt x="162" y="49"/>
                    </a:lnTo>
                    <a:lnTo>
                      <a:pt x="148" y="63"/>
                    </a:lnTo>
                    <a:lnTo>
                      <a:pt x="137" y="78"/>
                    </a:lnTo>
                    <a:lnTo>
                      <a:pt x="109" y="106"/>
                    </a:lnTo>
                    <a:lnTo>
                      <a:pt x="98" y="120"/>
                    </a:lnTo>
                    <a:lnTo>
                      <a:pt x="88" y="134"/>
                    </a:lnTo>
                    <a:lnTo>
                      <a:pt x="60" y="162"/>
                    </a:lnTo>
                    <a:lnTo>
                      <a:pt x="49" y="176"/>
                    </a:lnTo>
                    <a:lnTo>
                      <a:pt x="35" y="191"/>
                    </a:lnTo>
                    <a:lnTo>
                      <a:pt x="24" y="205"/>
                    </a:lnTo>
                    <a:lnTo>
                      <a:pt x="0" y="229"/>
                    </a:lnTo>
                    <a:lnTo>
                      <a:pt x="7" y="237"/>
                    </a:lnTo>
                    <a:lnTo>
                      <a:pt x="17" y="222"/>
                    </a:lnTo>
                    <a:lnTo>
                      <a:pt x="28" y="208"/>
                    </a:lnTo>
                    <a:lnTo>
                      <a:pt x="42" y="194"/>
                    </a:lnTo>
                    <a:lnTo>
                      <a:pt x="53" y="180"/>
                    </a:lnTo>
                    <a:lnTo>
                      <a:pt x="67" y="166"/>
                    </a:lnTo>
                    <a:lnTo>
                      <a:pt x="77" y="152"/>
                    </a:lnTo>
                    <a:lnTo>
                      <a:pt x="106" y="123"/>
                    </a:lnTo>
                    <a:lnTo>
                      <a:pt x="116" y="109"/>
                    </a:lnTo>
                    <a:lnTo>
                      <a:pt x="130" y="95"/>
                    </a:lnTo>
                    <a:lnTo>
                      <a:pt x="141" y="81"/>
                    </a:lnTo>
                    <a:lnTo>
                      <a:pt x="155" y="67"/>
                    </a:lnTo>
                    <a:lnTo>
                      <a:pt x="166" y="53"/>
                    </a:lnTo>
                    <a:lnTo>
                      <a:pt x="180" y="39"/>
                    </a:lnTo>
                    <a:lnTo>
                      <a:pt x="190" y="25"/>
                    </a:lnTo>
                    <a:lnTo>
                      <a:pt x="204" y="14"/>
                    </a:lnTo>
                    <a:lnTo>
                      <a:pt x="197" y="10"/>
                    </a:lnTo>
                    <a:lnTo>
                      <a:pt x="204" y="10"/>
                    </a:lnTo>
                    <a:lnTo>
                      <a:pt x="204" y="0"/>
                    </a:lnTo>
                    <a:lnTo>
                      <a:pt x="197" y="7"/>
                    </a:lnTo>
                    <a:lnTo>
                      <a:pt x="20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8" name="Freeform 304"/>
              <p:cNvSpPr>
                <a:spLocks/>
              </p:cNvSpPr>
              <p:nvPr/>
            </p:nvSpPr>
            <p:spPr bwMode="auto">
              <a:xfrm>
                <a:off x="4083" y="2994"/>
                <a:ext cx="18" cy="251"/>
              </a:xfrm>
              <a:custGeom>
                <a:avLst/>
                <a:gdLst>
                  <a:gd name="T0" fmla="*/ 18 w 18"/>
                  <a:gd name="T1" fmla="*/ 251 h 251"/>
                  <a:gd name="T2" fmla="*/ 15 w 18"/>
                  <a:gd name="T3" fmla="*/ 191 h 251"/>
                  <a:gd name="T4" fmla="*/ 15 w 18"/>
                  <a:gd name="T5" fmla="*/ 128 h 251"/>
                  <a:gd name="T6" fmla="*/ 11 w 18"/>
                  <a:gd name="T7" fmla="*/ 64 h 251"/>
                  <a:gd name="T8" fmla="*/ 7 w 18"/>
                  <a:gd name="T9" fmla="*/ 0 h 251"/>
                  <a:gd name="T10" fmla="*/ 0 w 18"/>
                  <a:gd name="T11" fmla="*/ 0 h 251"/>
                  <a:gd name="T12" fmla="*/ 4 w 18"/>
                  <a:gd name="T13" fmla="*/ 64 h 251"/>
                  <a:gd name="T14" fmla="*/ 7 w 18"/>
                  <a:gd name="T15" fmla="*/ 128 h 251"/>
                  <a:gd name="T16" fmla="*/ 7 w 18"/>
                  <a:gd name="T17" fmla="*/ 251 h 251"/>
                  <a:gd name="T18" fmla="*/ 18 w 18"/>
                  <a:gd name="T19" fmla="*/ 251 h 2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 h="251">
                    <a:moveTo>
                      <a:pt x="18" y="251"/>
                    </a:moveTo>
                    <a:lnTo>
                      <a:pt x="15" y="191"/>
                    </a:lnTo>
                    <a:lnTo>
                      <a:pt x="15" y="128"/>
                    </a:lnTo>
                    <a:lnTo>
                      <a:pt x="11" y="64"/>
                    </a:lnTo>
                    <a:lnTo>
                      <a:pt x="7" y="0"/>
                    </a:lnTo>
                    <a:lnTo>
                      <a:pt x="0" y="0"/>
                    </a:lnTo>
                    <a:lnTo>
                      <a:pt x="4" y="64"/>
                    </a:lnTo>
                    <a:lnTo>
                      <a:pt x="7" y="128"/>
                    </a:lnTo>
                    <a:lnTo>
                      <a:pt x="7" y="251"/>
                    </a:lnTo>
                    <a:lnTo>
                      <a:pt x="18" y="2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89" name="Freeform 305"/>
              <p:cNvSpPr>
                <a:spLocks/>
              </p:cNvSpPr>
              <p:nvPr/>
            </p:nvSpPr>
            <p:spPr bwMode="auto">
              <a:xfrm>
                <a:off x="4066" y="3245"/>
                <a:ext cx="35" cy="36"/>
              </a:xfrm>
              <a:custGeom>
                <a:avLst/>
                <a:gdLst>
                  <a:gd name="T0" fmla="*/ 7 w 35"/>
                  <a:gd name="T1" fmla="*/ 36 h 36"/>
                  <a:gd name="T2" fmla="*/ 7 w 35"/>
                  <a:gd name="T3" fmla="*/ 32 h 36"/>
                  <a:gd name="T4" fmla="*/ 10 w 35"/>
                  <a:gd name="T5" fmla="*/ 32 h 36"/>
                  <a:gd name="T6" fmla="*/ 14 w 35"/>
                  <a:gd name="T7" fmla="*/ 25 h 36"/>
                  <a:gd name="T8" fmla="*/ 17 w 35"/>
                  <a:gd name="T9" fmla="*/ 25 h 36"/>
                  <a:gd name="T10" fmla="*/ 28 w 35"/>
                  <a:gd name="T11" fmla="*/ 14 h 36"/>
                  <a:gd name="T12" fmla="*/ 32 w 35"/>
                  <a:gd name="T13" fmla="*/ 7 h 36"/>
                  <a:gd name="T14" fmla="*/ 35 w 35"/>
                  <a:gd name="T15" fmla="*/ 0 h 36"/>
                  <a:gd name="T16" fmla="*/ 28 w 35"/>
                  <a:gd name="T17" fmla="*/ 0 h 36"/>
                  <a:gd name="T18" fmla="*/ 24 w 35"/>
                  <a:gd name="T19" fmla="*/ 4 h 36"/>
                  <a:gd name="T20" fmla="*/ 24 w 35"/>
                  <a:gd name="T21" fmla="*/ 7 h 36"/>
                  <a:gd name="T22" fmla="*/ 21 w 35"/>
                  <a:gd name="T23" fmla="*/ 11 h 36"/>
                  <a:gd name="T24" fmla="*/ 14 w 35"/>
                  <a:gd name="T25" fmla="*/ 14 h 36"/>
                  <a:gd name="T26" fmla="*/ 7 w 35"/>
                  <a:gd name="T27" fmla="*/ 21 h 36"/>
                  <a:gd name="T28" fmla="*/ 3 w 35"/>
                  <a:gd name="T29" fmla="*/ 28 h 36"/>
                  <a:gd name="T30" fmla="*/ 0 w 35"/>
                  <a:gd name="T31" fmla="*/ 32 h 36"/>
                  <a:gd name="T32" fmla="*/ 3 w 35"/>
                  <a:gd name="T33" fmla="*/ 32 h 36"/>
                  <a:gd name="T34" fmla="*/ 7 w 35"/>
                  <a:gd name="T35" fmla="*/ 36 h 36"/>
                  <a:gd name="T36" fmla="*/ 7 w 35"/>
                  <a:gd name="T37" fmla="*/ 32 h 36"/>
                  <a:gd name="T38" fmla="*/ 7 w 35"/>
                  <a:gd name="T39" fmla="*/ 36 h 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5" h="36">
                    <a:moveTo>
                      <a:pt x="7" y="36"/>
                    </a:moveTo>
                    <a:lnTo>
                      <a:pt x="7" y="32"/>
                    </a:lnTo>
                    <a:lnTo>
                      <a:pt x="10" y="32"/>
                    </a:lnTo>
                    <a:lnTo>
                      <a:pt x="14" y="25"/>
                    </a:lnTo>
                    <a:lnTo>
                      <a:pt x="17" y="25"/>
                    </a:lnTo>
                    <a:lnTo>
                      <a:pt x="28" y="14"/>
                    </a:lnTo>
                    <a:lnTo>
                      <a:pt x="32" y="7"/>
                    </a:lnTo>
                    <a:lnTo>
                      <a:pt x="35" y="0"/>
                    </a:lnTo>
                    <a:lnTo>
                      <a:pt x="28" y="0"/>
                    </a:lnTo>
                    <a:lnTo>
                      <a:pt x="24" y="4"/>
                    </a:lnTo>
                    <a:lnTo>
                      <a:pt x="24" y="7"/>
                    </a:lnTo>
                    <a:lnTo>
                      <a:pt x="21" y="11"/>
                    </a:lnTo>
                    <a:lnTo>
                      <a:pt x="14" y="14"/>
                    </a:lnTo>
                    <a:lnTo>
                      <a:pt x="7" y="21"/>
                    </a:lnTo>
                    <a:lnTo>
                      <a:pt x="3" y="28"/>
                    </a:lnTo>
                    <a:lnTo>
                      <a:pt x="0" y="32"/>
                    </a:lnTo>
                    <a:lnTo>
                      <a:pt x="3" y="32"/>
                    </a:lnTo>
                    <a:lnTo>
                      <a:pt x="7" y="36"/>
                    </a:lnTo>
                    <a:lnTo>
                      <a:pt x="7" y="32"/>
                    </a:lnTo>
                    <a:lnTo>
                      <a:pt x="7"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0" name="Freeform 306"/>
              <p:cNvSpPr>
                <a:spLocks/>
              </p:cNvSpPr>
              <p:nvPr/>
            </p:nvSpPr>
            <p:spPr bwMode="auto">
              <a:xfrm>
                <a:off x="3861" y="3277"/>
                <a:ext cx="212" cy="290"/>
              </a:xfrm>
              <a:custGeom>
                <a:avLst/>
                <a:gdLst>
                  <a:gd name="T0" fmla="*/ 7 w 212"/>
                  <a:gd name="T1" fmla="*/ 290 h 290"/>
                  <a:gd name="T2" fmla="*/ 17 w 212"/>
                  <a:gd name="T3" fmla="*/ 272 h 290"/>
                  <a:gd name="T4" fmla="*/ 32 w 212"/>
                  <a:gd name="T5" fmla="*/ 254 h 290"/>
                  <a:gd name="T6" fmla="*/ 46 w 212"/>
                  <a:gd name="T7" fmla="*/ 237 h 290"/>
                  <a:gd name="T8" fmla="*/ 56 w 212"/>
                  <a:gd name="T9" fmla="*/ 219 h 290"/>
                  <a:gd name="T10" fmla="*/ 70 w 212"/>
                  <a:gd name="T11" fmla="*/ 201 h 290"/>
                  <a:gd name="T12" fmla="*/ 85 w 212"/>
                  <a:gd name="T13" fmla="*/ 184 h 290"/>
                  <a:gd name="T14" fmla="*/ 95 w 212"/>
                  <a:gd name="T15" fmla="*/ 166 h 290"/>
                  <a:gd name="T16" fmla="*/ 109 w 212"/>
                  <a:gd name="T17" fmla="*/ 145 h 290"/>
                  <a:gd name="T18" fmla="*/ 123 w 212"/>
                  <a:gd name="T19" fmla="*/ 131 h 290"/>
                  <a:gd name="T20" fmla="*/ 134 w 212"/>
                  <a:gd name="T21" fmla="*/ 110 h 290"/>
                  <a:gd name="T22" fmla="*/ 148 w 212"/>
                  <a:gd name="T23" fmla="*/ 95 h 290"/>
                  <a:gd name="T24" fmla="*/ 162 w 212"/>
                  <a:gd name="T25" fmla="*/ 74 h 290"/>
                  <a:gd name="T26" fmla="*/ 176 w 212"/>
                  <a:gd name="T27" fmla="*/ 60 h 290"/>
                  <a:gd name="T28" fmla="*/ 187 w 212"/>
                  <a:gd name="T29" fmla="*/ 39 h 290"/>
                  <a:gd name="T30" fmla="*/ 201 w 212"/>
                  <a:gd name="T31" fmla="*/ 21 h 290"/>
                  <a:gd name="T32" fmla="*/ 212 w 212"/>
                  <a:gd name="T33" fmla="*/ 4 h 290"/>
                  <a:gd name="T34" fmla="*/ 208 w 212"/>
                  <a:gd name="T35" fmla="*/ 0 h 290"/>
                  <a:gd name="T36" fmla="*/ 194 w 212"/>
                  <a:gd name="T37" fmla="*/ 18 h 290"/>
                  <a:gd name="T38" fmla="*/ 184 w 212"/>
                  <a:gd name="T39" fmla="*/ 35 h 290"/>
                  <a:gd name="T40" fmla="*/ 169 w 212"/>
                  <a:gd name="T41" fmla="*/ 53 h 290"/>
                  <a:gd name="T42" fmla="*/ 155 w 212"/>
                  <a:gd name="T43" fmla="*/ 71 h 290"/>
                  <a:gd name="T44" fmla="*/ 145 w 212"/>
                  <a:gd name="T45" fmla="*/ 88 h 290"/>
                  <a:gd name="T46" fmla="*/ 131 w 212"/>
                  <a:gd name="T47" fmla="*/ 106 h 290"/>
                  <a:gd name="T48" fmla="*/ 116 w 212"/>
                  <a:gd name="T49" fmla="*/ 124 h 290"/>
                  <a:gd name="T50" fmla="*/ 106 w 212"/>
                  <a:gd name="T51" fmla="*/ 141 h 290"/>
                  <a:gd name="T52" fmla="*/ 92 w 212"/>
                  <a:gd name="T53" fmla="*/ 159 h 290"/>
                  <a:gd name="T54" fmla="*/ 78 w 212"/>
                  <a:gd name="T55" fmla="*/ 177 h 290"/>
                  <a:gd name="T56" fmla="*/ 63 w 212"/>
                  <a:gd name="T57" fmla="*/ 194 h 290"/>
                  <a:gd name="T58" fmla="*/ 53 w 212"/>
                  <a:gd name="T59" fmla="*/ 215 h 290"/>
                  <a:gd name="T60" fmla="*/ 39 w 212"/>
                  <a:gd name="T61" fmla="*/ 230 h 290"/>
                  <a:gd name="T62" fmla="*/ 25 w 212"/>
                  <a:gd name="T63" fmla="*/ 251 h 290"/>
                  <a:gd name="T64" fmla="*/ 14 w 212"/>
                  <a:gd name="T65" fmla="*/ 268 h 290"/>
                  <a:gd name="T66" fmla="*/ 0 w 212"/>
                  <a:gd name="T67" fmla="*/ 286 h 290"/>
                  <a:gd name="T68" fmla="*/ 7 w 212"/>
                  <a:gd name="T69" fmla="*/ 290 h 29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12" h="290">
                    <a:moveTo>
                      <a:pt x="7" y="290"/>
                    </a:moveTo>
                    <a:lnTo>
                      <a:pt x="17" y="272"/>
                    </a:lnTo>
                    <a:lnTo>
                      <a:pt x="32" y="254"/>
                    </a:lnTo>
                    <a:lnTo>
                      <a:pt x="46" y="237"/>
                    </a:lnTo>
                    <a:lnTo>
                      <a:pt x="56" y="219"/>
                    </a:lnTo>
                    <a:lnTo>
                      <a:pt x="70" y="201"/>
                    </a:lnTo>
                    <a:lnTo>
                      <a:pt x="85" y="184"/>
                    </a:lnTo>
                    <a:lnTo>
                      <a:pt x="95" y="166"/>
                    </a:lnTo>
                    <a:lnTo>
                      <a:pt x="109" y="145"/>
                    </a:lnTo>
                    <a:lnTo>
                      <a:pt x="123" y="131"/>
                    </a:lnTo>
                    <a:lnTo>
                      <a:pt x="134" y="110"/>
                    </a:lnTo>
                    <a:lnTo>
                      <a:pt x="148" y="95"/>
                    </a:lnTo>
                    <a:lnTo>
                      <a:pt x="162" y="74"/>
                    </a:lnTo>
                    <a:lnTo>
                      <a:pt x="176" y="60"/>
                    </a:lnTo>
                    <a:lnTo>
                      <a:pt x="187" y="39"/>
                    </a:lnTo>
                    <a:lnTo>
                      <a:pt x="201" y="21"/>
                    </a:lnTo>
                    <a:lnTo>
                      <a:pt x="212" y="4"/>
                    </a:lnTo>
                    <a:lnTo>
                      <a:pt x="208" y="0"/>
                    </a:lnTo>
                    <a:lnTo>
                      <a:pt x="194" y="18"/>
                    </a:lnTo>
                    <a:lnTo>
                      <a:pt x="184" y="35"/>
                    </a:lnTo>
                    <a:lnTo>
                      <a:pt x="169" y="53"/>
                    </a:lnTo>
                    <a:lnTo>
                      <a:pt x="155" y="71"/>
                    </a:lnTo>
                    <a:lnTo>
                      <a:pt x="145" y="88"/>
                    </a:lnTo>
                    <a:lnTo>
                      <a:pt x="131" y="106"/>
                    </a:lnTo>
                    <a:lnTo>
                      <a:pt x="116" y="124"/>
                    </a:lnTo>
                    <a:lnTo>
                      <a:pt x="106" y="141"/>
                    </a:lnTo>
                    <a:lnTo>
                      <a:pt x="92" y="159"/>
                    </a:lnTo>
                    <a:lnTo>
                      <a:pt x="78" y="177"/>
                    </a:lnTo>
                    <a:lnTo>
                      <a:pt x="63" y="194"/>
                    </a:lnTo>
                    <a:lnTo>
                      <a:pt x="53" y="215"/>
                    </a:lnTo>
                    <a:lnTo>
                      <a:pt x="39" y="230"/>
                    </a:lnTo>
                    <a:lnTo>
                      <a:pt x="25" y="251"/>
                    </a:lnTo>
                    <a:lnTo>
                      <a:pt x="14" y="268"/>
                    </a:lnTo>
                    <a:lnTo>
                      <a:pt x="0" y="286"/>
                    </a:lnTo>
                    <a:lnTo>
                      <a:pt x="7"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1" name="Freeform 307"/>
              <p:cNvSpPr>
                <a:spLocks/>
              </p:cNvSpPr>
              <p:nvPr/>
            </p:nvSpPr>
            <p:spPr bwMode="auto">
              <a:xfrm>
                <a:off x="3815" y="3563"/>
                <a:ext cx="53" cy="71"/>
              </a:xfrm>
              <a:custGeom>
                <a:avLst/>
                <a:gdLst>
                  <a:gd name="T0" fmla="*/ 3 w 53"/>
                  <a:gd name="T1" fmla="*/ 71 h 71"/>
                  <a:gd name="T2" fmla="*/ 10 w 53"/>
                  <a:gd name="T3" fmla="*/ 64 h 71"/>
                  <a:gd name="T4" fmla="*/ 18 w 53"/>
                  <a:gd name="T5" fmla="*/ 53 h 71"/>
                  <a:gd name="T6" fmla="*/ 21 w 53"/>
                  <a:gd name="T7" fmla="*/ 46 h 71"/>
                  <a:gd name="T8" fmla="*/ 28 w 53"/>
                  <a:gd name="T9" fmla="*/ 39 h 71"/>
                  <a:gd name="T10" fmla="*/ 35 w 53"/>
                  <a:gd name="T11" fmla="*/ 28 h 71"/>
                  <a:gd name="T12" fmla="*/ 42 w 53"/>
                  <a:gd name="T13" fmla="*/ 21 h 71"/>
                  <a:gd name="T14" fmla="*/ 46 w 53"/>
                  <a:gd name="T15" fmla="*/ 11 h 71"/>
                  <a:gd name="T16" fmla="*/ 53 w 53"/>
                  <a:gd name="T17" fmla="*/ 4 h 71"/>
                  <a:gd name="T18" fmla="*/ 46 w 53"/>
                  <a:gd name="T19" fmla="*/ 0 h 71"/>
                  <a:gd name="T20" fmla="*/ 42 w 53"/>
                  <a:gd name="T21" fmla="*/ 7 h 71"/>
                  <a:gd name="T22" fmla="*/ 35 w 53"/>
                  <a:gd name="T23" fmla="*/ 18 h 71"/>
                  <a:gd name="T24" fmla="*/ 21 w 53"/>
                  <a:gd name="T25" fmla="*/ 32 h 71"/>
                  <a:gd name="T26" fmla="*/ 18 w 53"/>
                  <a:gd name="T27" fmla="*/ 42 h 71"/>
                  <a:gd name="T28" fmla="*/ 10 w 53"/>
                  <a:gd name="T29" fmla="*/ 50 h 71"/>
                  <a:gd name="T30" fmla="*/ 3 w 53"/>
                  <a:gd name="T31" fmla="*/ 60 h 71"/>
                  <a:gd name="T32" fmla="*/ 0 w 53"/>
                  <a:gd name="T33" fmla="*/ 67 h 71"/>
                  <a:gd name="T34" fmla="*/ 3 w 53"/>
                  <a:gd name="T35" fmla="*/ 64 h 71"/>
                  <a:gd name="T36" fmla="*/ 3 w 53"/>
                  <a:gd name="T37" fmla="*/ 71 h 7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 h="71">
                    <a:moveTo>
                      <a:pt x="3" y="71"/>
                    </a:moveTo>
                    <a:lnTo>
                      <a:pt x="10" y="64"/>
                    </a:lnTo>
                    <a:lnTo>
                      <a:pt x="18" y="53"/>
                    </a:lnTo>
                    <a:lnTo>
                      <a:pt x="21" y="46"/>
                    </a:lnTo>
                    <a:lnTo>
                      <a:pt x="28" y="39"/>
                    </a:lnTo>
                    <a:lnTo>
                      <a:pt x="35" y="28"/>
                    </a:lnTo>
                    <a:lnTo>
                      <a:pt x="42" y="21"/>
                    </a:lnTo>
                    <a:lnTo>
                      <a:pt x="46" y="11"/>
                    </a:lnTo>
                    <a:lnTo>
                      <a:pt x="53" y="4"/>
                    </a:lnTo>
                    <a:lnTo>
                      <a:pt x="46" y="0"/>
                    </a:lnTo>
                    <a:lnTo>
                      <a:pt x="42" y="7"/>
                    </a:lnTo>
                    <a:lnTo>
                      <a:pt x="35" y="18"/>
                    </a:lnTo>
                    <a:lnTo>
                      <a:pt x="21" y="32"/>
                    </a:lnTo>
                    <a:lnTo>
                      <a:pt x="18" y="42"/>
                    </a:lnTo>
                    <a:lnTo>
                      <a:pt x="10" y="50"/>
                    </a:lnTo>
                    <a:lnTo>
                      <a:pt x="3" y="60"/>
                    </a:lnTo>
                    <a:lnTo>
                      <a:pt x="0" y="67"/>
                    </a:lnTo>
                    <a:lnTo>
                      <a:pt x="3" y="64"/>
                    </a:lnTo>
                    <a:lnTo>
                      <a:pt x="3"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2" name="Freeform 308"/>
              <p:cNvSpPr>
                <a:spLocks/>
              </p:cNvSpPr>
              <p:nvPr/>
            </p:nvSpPr>
            <p:spPr bwMode="auto">
              <a:xfrm>
                <a:off x="3666" y="3627"/>
                <a:ext cx="152" cy="14"/>
              </a:xfrm>
              <a:custGeom>
                <a:avLst/>
                <a:gdLst>
                  <a:gd name="T0" fmla="*/ 0 w 152"/>
                  <a:gd name="T1" fmla="*/ 7 h 14"/>
                  <a:gd name="T2" fmla="*/ 4 w 152"/>
                  <a:gd name="T3" fmla="*/ 10 h 14"/>
                  <a:gd name="T4" fmla="*/ 15 w 152"/>
                  <a:gd name="T5" fmla="*/ 14 h 14"/>
                  <a:gd name="T6" fmla="*/ 85 w 152"/>
                  <a:gd name="T7" fmla="*/ 14 h 14"/>
                  <a:gd name="T8" fmla="*/ 96 w 152"/>
                  <a:gd name="T9" fmla="*/ 10 h 14"/>
                  <a:gd name="T10" fmla="*/ 142 w 152"/>
                  <a:gd name="T11" fmla="*/ 10 h 14"/>
                  <a:gd name="T12" fmla="*/ 152 w 152"/>
                  <a:gd name="T13" fmla="*/ 7 h 14"/>
                  <a:gd name="T14" fmla="*/ 152 w 152"/>
                  <a:gd name="T15" fmla="*/ 0 h 14"/>
                  <a:gd name="T16" fmla="*/ 142 w 152"/>
                  <a:gd name="T17" fmla="*/ 3 h 14"/>
                  <a:gd name="T18" fmla="*/ 96 w 152"/>
                  <a:gd name="T19" fmla="*/ 3 h 14"/>
                  <a:gd name="T20" fmla="*/ 85 w 152"/>
                  <a:gd name="T21" fmla="*/ 7 h 14"/>
                  <a:gd name="T22" fmla="*/ 15 w 152"/>
                  <a:gd name="T23" fmla="*/ 7 h 14"/>
                  <a:gd name="T24" fmla="*/ 4 w 152"/>
                  <a:gd name="T25" fmla="*/ 3 h 14"/>
                  <a:gd name="T26" fmla="*/ 8 w 152"/>
                  <a:gd name="T27" fmla="*/ 7 h 14"/>
                  <a:gd name="T28" fmla="*/ 0 w 152"/>
                  <a:gd name="T29" fmla="*/ 7 h 14"/>
                  <a:gd name="T30" fmla="*/ 0 w 152"/>
                  <a:gd name="T31" fmla="*/ 10 h 14"/>
                  <a:gd name="T32" fmla="*/ 4 w 152"/>
                  <a:gd name="T33" fmla="*/ 10 h 14"/>
                  <a:gd name="T34" fmla="*/ 0 w 152"/>
                  <a:gd name="T35" fmla="*/ 7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2" h="14">
                    <a:moveTo>
                      <a:pt x="0" y="7"/>
                    </a:moveTo>
                    <a:lnTo>
                      <a:pt x="4" y="10"/>
                    </a:lnTo>
                    <a:lnTo>
                      <a:pt x="15" y="14"/>
                    </a:lnTo>
                    <a:lnTo>
                      <a:pt x="85" y="14"/>
                    </a:lnTo>
                    <a:lnTo>
                      <a:pt x="96" y="10"/>
                    </a:lnTo>
                    <a:lnTo>
                      <a:pt x="142" y="10"/>
                    </a:lnTo>
                    <a:lnTo>
                      <a:pt x="152" y="7"/>
                    </a:lnTo>
                    <a:lnTo>
                      <a:pt x="152" y="0"/>
                    </a:lnTo>
                    <a:lnTo>
                      <a:pt x="142" y="3"/>
                    </a:lnTo>
                    <a:lnTo>
                      <a:pt x="96" y="3"/>
                    </a:lnTo>
                    <a:lnTo>
                      <a:pt x="85" y="7"/>
                    </a:lnTo>
                    <a:lnTo>
                      <a:pt x="15" y="7"/>
                    </a:lnTo>
                    <a:lnTo>
                      <a:pt x="4" y="3"/>
                    </a:lnTo>
                    <a:lnTo>
                      <a:pt x="8" y="7"/>
                    </a:lnTo>
                    <a:lnTo>
                      <a:pt x="0" y="7"/>
                    </a:lnTo>
                    <a:lnTo>
                      <a:pt x="0" y="10"/>
                    </a:lnTo>
                    <a:lnTo>
                      <a:pt x="4" y="1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3" name="Freeform 309"/>
              <p:cNvSpPr>
                <a:spLocks/>
              </p:cNvSpPr>
              <p:nvPr/>
            </p:nvSpPr>
            <p:spPr bwMode="auto">
              <a:xfrm>
                <a:off x="3628" y="3415"/>
                <a:ext cx="46" cy="219"/>
              </a:xfrm>
              <a:custGeom>
                <a:avLst/>
                <a:gdLst>
                  <a:gd name="T0" fmla="*/ 3 w 46"/>
                  <a:gd name="T1" fmla="*/ 3 h 219"/>
                  <a:gd name="T2" fmla="*/ 0 w 46"/>
                  <a:gd name="T3" fmla="*/ 0 h 219"/>
                  <a:gd name="T4" fmla="*/ 3 w 46"/>
                  <a:gd name="T5" fmla="*/ 28 h 219"/>
                  <a:gd name="T6" fmla="*/ 7 w 46"/>
                  <a:gd name="T7" fmla="*/ 56 h 219"/>
                  <a:gd name="T8" fmla="*/ 14 w 46"/>
                  <a:gd name="T9" fmla="*/ 85 h 219"/>
                  <a:gd name="T10" fmla="*/ 21 w 46"/>
                  <a:gd name="T11" fmla="*/ 113 h 219"/>
                  <a:gd name="T12" fmla="*/ 28 w 46"/>
                  <a:gd name="T13" fmla="*/ 137 h 219"/>
                  <a:gd name="T14" fmla="*/ 35 w 46"/>
                  <a:gd name="T15" fmla="*/ 166 h 219"/>
                  <a:gd name="T16" fmla="*/ 38 w 46"/>
                  <a:gd name="T17" fmla="*/ 194 h 219"/>
                  <a:gd name="T18" fmla="*/ 38 w 46"/>
                  <a:gd name="T19" fmla="*/ 219 h 219"/>
                  <a:gd name="T20" fmla="*/ 46 w 46"/>
                  <a:gd name="T21" fmla="*/ 219 h 219"/>
                  <a:gd name="T22" fmla="*/ 46 w 46"/>
                  <a:gd name="T23" fmla="*/ 194 h 219"/>
                  <a:gd name="T24" fmla="*/ 38 w 46"/>
                  <a:gd name="T25" fmla="*/ 162 h 219"/>
                  <a:gd name="T26" fmla="*/ 35 w 46"/>
                  <a:gd name="T27" fmla="*/ 137 h 219"/>
                  <a:gd name="T28" fmla="*/ 28 w 46"/>
                  <a:gd name="T29" fmla="*/ 109 h 219"/>
                  <a:gd name="T30" fmla="*/ 21 w 46"/>
                  <a:gd name="T31" fmla="*/ 85 h 219"/>
                  <a:gd name="T32" fmla="*/ 14 w 46"/>
                  <a:gd name="T33" fmla="*/ 56 h 219"/>
                  <a:gd name="T34" fmla="*/ 10 w 46"/>
                  <a:gd name="T35" fmla="*/ 28 h 219"/>
                  <a:gd name="T36" fmla="*/ 7 w 46"/>
                  <a:gd name="T37" fmla="*/ 0 h 219"/>
                  <a:gd name="T38" fmla="*/ 3 w 46"/>
                  <a:gd name="T39" fmla="*/ 3 h 21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6" h="219">
                    <a:moveTo>
                      <a:pt x="3" y="3"/>
                    </a:moveTo>
                    <a:lnTo>
                      <a:pt x="0" y="0"/>
                    </a:lnTo>
                    <a:lnTo>
                      <a:pt x="3" y="28"/>
                    </a:lnTo>
                    <a:lnTo>
                      <a:pt x="7" y="56"/>
                    </a:lnTo>
                    <a:lnTo>
                      <a:pt x="14" y="85"/>
                    </a:lnTo>
                    <a:lnTo>
                      <a:pt x="21" y="113"/>
                    </a:lnTo>
                    <a:lnTo>
                      <a:pt x="28" y="137"/>
                    </a:lnTo>
                    <a:lnTo>
                      <a:pt x="35" y="166"/>
                    </a:lnTo>
                    <a:lnTo>
                      <a:pt x="38" y="194"/>
                    </a:lnTo>
                    <a:lnTo>
                      <a:pt x="38" y="219"/>
                    </a:lnTo>
                    <a:lnTo>
                      <a:pt x="46" y="219"/>
                    </a:lnTo>
                    <a:lnTo>
                      <a:pt x="46" y="194"/>
                    </a:lnTo>
                    <a:lnTo>
                      <a:pt x="38" y="162"/>
                    </a:lnTo>
                    <a:lnTo>
                      <a:pt x="35" y="137"/>
                    </a:lnTo>
                    <a:lnTo>
                      <a:pt x="28" y="109"/>
                    </a:lnTo>
                    <a:lnTo>
                      <a:pt x="21" y="85"/>
                    </a:lnTo>
                    <a:lnTo>
                      <a:pt x="14" y="56"/>
                    </a:lnTo>
                    <a:lnTo>
                      <a:pt x="10" y="28"/>
                    </a:lnTo>
                    <a:lnTo>
                      <a:pt x="7" y="0"/>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4" name="Freeform 310"/>
              <p:cNvSpPr>
                <a:spLocks/>
              </p:cNvSpPr>
              <p:nvPr/>
            </p:nvSpPr>
            <p:spPr bwMode="auto">
              <a:xfrm>
                <a:off x="3617" y="3390"/>
                <a:ext cx="18" cy="28"/>
              </a:xfrm>
              <a:custGeom>
                <a:avLst/>
                <a:gdLst>
                  <a:gd name="T0" fmla="*/ 7 w 18"/>
                  <a:gd name="T1" fmla="*/ 7 h 28"/>
                  <a:gd name="T2" fmla="*/ 4 w 18"/>
                  <a:gd name="T3" fmla="*/ 7 h 28"/>
                  <a:gd name="T4" fmla="*/ 7 w 18"/>
                  <a:gd name="T5" fmla="*/ 11 h 28"/>
                  <a:gd name="T6" fmla="*/ 7 w 18"/>
                  <a:gd name="T7" fmla="*/ 21 h 28"/>
                  <a:gd name="T8" fmla="*/ 14 w 18"/>
                  <a:gd name="T9" fmla="*/ 28 h 28"/>
                  <a:gd name="T10" fmla="*/ 18 w 18"/>
                  <a:gd name="T11" fmla="*/ 25 h 28"/>
                  <a:gd name="T12" fmla="*/ 14 w 18"/>
                  <a:gd name="T13" fmla="*/ 18 h 28"/>
                  <a:gd name="T14" fmla="*/ 14 w 18"/>
                  <a:gd name="T15" fmla="*/ 14 h 28"/>
                  <a:gd name="T16" fmla="*/ 11 w 18"/>
                  <a:gd name="T17" fmla="*/ 4 h 28"/>
                  <a:gd name="T18" fmla="*/ 4 w 18"/>
                  <a:gd name="T19" fmla="*/ 0 h 28"/>
                  <a:gd name="T20" fmla="*/ 0 w 18"/>
                  <a:gd name="T21" fmla="*/ 4 h 28"/>
                  <a:gd name="T22" fmla="*/ 4 w 18"/>
                  <a:gd name="T23" fmla="*/ 0 h 28"/>
                  <a:gd name="T24" fmla="*/ 0 w 18"/>
                  <a:gd name="T25" fmla="*/ 0 h 28"/>
                  <a:gd name="T26" fmla="*/ 0 w 18"/>
                  <a:gd name="T27" fmla="*/ 4 h 28"/>
                  <a:gd name="T28" fmla="*/ 7 w 18"/>
                  <a:gd name="T29" fmla="*/ 7 h 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28">
                    <a:moveTo>
                      <a:pt x="7" y="7"/>
                    </a:moveTo>
                    <a:lnTo>
                      <a:pt x="4" y="7"/>
                    </a:lnTo>
                    <a:lnTo>
                      <a:pt x="7" y="11"/>
                    </a:lnTo>
                    <a:lnTo>
                      <a:pt x="7" y="21"/>
                    </a:lnTo>
                    <a:lnTo>
                      <a:pt x="14" y="28"/>
                    </a:lnTo>
                    <a:lnTo>
                      <a:pt x="18" y="25"/>
                    </a:lnTo>
                    <a:lnTo>
                      <a:pt x="14" y="18"/>
                    </a:lnTo>
                    <a:lnTo>
                      <a:pt x="14" y="14"/>
                    </a:lnTo>
                    <a:lnTo>
                      <a:pt x="11" y="4"/>
                    </a:lnTo>
                    <a:lnTo>
                      <a:pt x="4" y="0"/>
                    </a:lnTo>
                    <a:lnTo>
                      <a:pt x="0" y="4"/>
                    </a:lnTo>
                    <a:lnTo>
                      <a:pt x="4" y="0"/>
                    </a:lnTo>
                    <a:lnTo>
                      <a:pt x="0" y="0"/>
                    </a:lnTo>
                    <a:lnTo>
                      <a:pt x="0" y="4"/>
                    </a:lnTo>
                    <a:lnTo>
                      <a:pt x="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5" name="Freeform 311"/>
              <p:cNvSpPr>
                <a:spLocks/>
              </p:cNvSpPr>
              <p:nvPr/>
            </p:nvSpPr>
            <p:spPr bwMode="auto">
              <a:xfrm>
                <a:off x="3610" y="3394"/>
                <a:ext cx="14" cy="38"/>
              </a:xfrm>
              <a:custGeom>
                <a:avLst/>
                <a:gdLst>
                  <a:gd name="T0" fmla="*/ 11 w 14"/>
                  <a:gd name="T1" fmla="*/ 35 h 38"/>
                  <a:gd name="T2" fmla="*/ 11 w 14"/>
                  <a:gd name="T3" fmla="*/ 10 h 38"/>
                  <a:gd name="T4" fmla="*/ 14 w 14"/>
                  <a:gd name="T5" fmla="*/ 3 h 38"/>
                  <a:gd name="T6" fmla="*/ 7 w 14"/>
                  <a:gd name="T7" fmla="*/ 0 h 38"/>
                  <a:gd name="T8" fmla="*/ 3 w 14"/>
                  <a:gd name="T9" fmla="*/ 10 h 38"/>
                  <a:gd name="T10" fmla="*/ 0 w 14"/>
                  <a:gd name="T11" fmla="*/ 17 h 38"/>
                  <a:gd name="T12" fmla="*/ 3 w 14"/>
                  <a:gd name="T13" fmla="*/ 28 h 38"/>
                  <a:gd name="T14" fmla="*/ 3 w 14"/>
                  <a:gd name="T15" fmla="*/ 38 h 38"/>
                  <a:gd name="T16" fmla="*/ 11 w 14"/>
                  <a:gd name="T17" fmla="*/ 35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38">
                    <a:moveTo>
                      <a:pt x="11" y="35"/>
                    </a:moveTo>
                    <a:lnTo>
                      <a:pt x="11" y="10"/>
                    </a:lnTo>
                    <a:lnTo>
                      <a:pt x="14" y="3"/>
                    </a:lnTo>
                    <a:lnTo>
                      <a:pt x="7" y="0"/>
                    </a:lnTo>
                    <a:lnTo>
                      <a:pt x="3" y="10"/>
                    </a:lnTo>
                    <a:lnTo>
                      <a:pt x="0" y="17"/>
                    </a:lnTo>
                    <a:lnTo>
                      <a:pt x="3" y="28"/>
                    </a:lnTo>
                    <a:lnTo>
                      <a:pt x="3" y="38"/>
                    </a:lnTo>
                    <a:lnTo>
                      <a:pt x="11"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6" name="Freeform 312"/>
              <p:cNvSpPr>
                <a:spLocks/>
              </p:cNvSpPr>
              <p:nvPr/>
            </p:nvSpPr>
            <p:spPr bwMode="auto">
              <a:xfrm>
                <a:off x="3613" y="3429"/>
                <a:ext cx="29" cy="120"/>
              </a:xfrm>
              <a:custGeom>
                <a:avLst/>
                <a:gdLst>
                  <a:gd name="T0" fmla="*/ 25 w 29"/>
                  <a:gd name="T1" fmla="*/ 120 h 120"/>
                  <a:gd name="T2" fmla="*/ 29 w 29"/>
                  <a:gd name="T3" fmla="*/ 116 h 120"/>
                  <a:gd name="T4" fmla="*/ 25 w 29"/>
                  <a:gd name="T5" fmla="*/ 102 h 120"/>
                  <a:gd name="T6" fmla="*/ 25 w 29"/>
                  <a:gd name="T7" fmla="*/ 88 h 120"/>
                  <a:gd name="T8" fmla="*/ 22 w 29"/>
                  <a:gd name="T9" fmla="*/ 71 h 120"/>
                  <a:gd name="T10" fmla="*/ 18 w 29"/>
                  <a:gd name="T11" fmla="*/ 60 h 120"/>
                  <a:gd name="T12" fmla="*/ 15 w 29"/>
                  <a:gd name="T13" fmla="*/ 42 h 120"/>
                  <a:gd name="T14" fmla="*/ 11 w 29"/>
                  <a:gd name="T15" fmla="*/ 28 h 120"/>
                  <a:gd name="T16" fmla="*/ 11 w 29"/>
                  <a:gd name="T17" fmla="*/ 14 h 120"/>
                  <a:gd name="T18" fmla="*/ 8 w 29"/>
                  <a:gd name="T19" fmla="*/ 0 h 120"/>
                  <a:gd name="T20" fmla="*/ 0 w 29"/>
                  <a:gd name="T21" fmla="*/ 3 h 120"/>
                  <a:gd name="T22" fmla="*/ 4 w 29"/>
                  <a:gd name="T23" fmla="*/ 18 h 120"/>
                  <a:gd name="T24" fmla="*/ 8 w 29"/>
                  <a:gd name="T25" fmla="*/ 32 h 120"/>
                  <a:gd name="T26" fmla="*/ 11 w 29"/>
                  <a:gd name="T27" fmla="*/ 46 h 120"/>
                  <a:gd name="T28" fmla="*/ 11 w 29"/>
                  <a:gd name="T29" fmla="*/ 60 h 120"/>
                  <a:gd name="T30" fmla="*/ 15 w 29"/>
                  <a:gd name="T31" fmla="*/ 74 h 120"/>
                  <a:gd name="T32" fmla="*/ 18 w 29"/>
                  <a:gd name="T33" fmla="*/ 88 h 120"/>
                  <a:gd name="T34" fmla="*/ 18 w 29"/>
                  <a:gd name="T35" fmla="*/ 102 h 120"/>
                  <a:gd name="T36" fmla="*/ 22 w 29"/>
                  <a:gd name="T37" fmla="*/ 116 h 120"/>
                  <a:gd name="T38" fmla="*/ 25 w 29"/>
                  <a:gd name="T39" fmla="*/ 113 h 120"/>
                  <a:gd name="T40" fmla="*/ 25 w 29"/>
                  <a:gd name="T41" fmla="*/ 120 h 120"/>
                  <a:gd name="T42" fmla="*/ 29 w 29"/>
                  <a:gd name="T43" fmla="*/ 120 h 120"/>
                  <a:gd name="T44" fmla="*/ 29 w 29"/>
                  <a:gd name="T45" fmla="*/ 116 h 120"/>
                  <a:gd name="T46" fmla="*/ 25 w 29"/>
                  <a:gd name="T47" fmla="*/ 120 h 12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9" h="120">
                    <a:moveTo>
                      <a:pt x="25" y="120"/>
                    </a:moveTo>
                    <a:lnTo>
                      <a:pt x="29" y="116"/>
                    </a:lnTo>
                    <a:lnTo>
                      <a:pt x="25" y="102"/>
                    </a:lnTo>
                    <a:lnTo>
                      <a:pt x="25" y="88"/>
                    </a:lnTo>
                    <a:lnTo>
                      <a:pt x="22" y="71"/>
                    </a:lnTo>
                    <a:lnTo>
                      <a:pt x="18" y="60"/>
                    </a:lnTo>
                    <a:lnTo>
                      <a:pt x="15" y="42"/>
                    </a:lnTo>
                    <a:lnTo>
                      <a:pt x="11" y="28"/>
                    </a:lnTo>
                    <a:lnTo>
                      <a:pt x="11" y="14"/>
                    </a:lnTo>
                    <a:lnTo>
                      <a:pt x="8" y="0"/>
                    </a:lnTo>
                    <a:lnTo>
                      <a:pt x="0" y="3"/>
                    </a:lnTo>
                    <a:lnTo>
                      <a:pt x="4" y="18"/>
                    </a:lnTo>
                    <a:lnTo>
                      <a:pt x="8" y="32"/>
                    </a:lnTo>
                    <a:lnTo>
                      <a:pt x="11" y="46"/>
                    </a:lnTo>
                    <a:lnTo>
                      <a:pt x="11" y="60"/>
                    </a:lnTo>
                    <a:lnTo>
                      <a:pt x="15" y="74"/>
                    </a:lnTo>
                    <a:lnTo>
                      <a:pt x="18" y="88"/>
                    </a:lnTo>
                    <a:lnTo>
                      <a:pt x="18" y="102"/>
                    </a:lnTo>
                    <a:lnTo>
                      <a:pt x="22" y="116"/>
                    </a:lnTo>
                    <a:lnTo>
                      <a:pt x="25" y="113"/>
                    </a:lnTo>
                    <a:lnTo>
                      <a:pt x="25" y="120"/>
                    </a:lnTo>
                    <a:lnTo>
                      <a:pt x="29" y="120"/>
                    </a:lnTo>
                    <a:lnTo>
                      <a:pt x="29" y="116"/>
                    </a:lnTo>
                    <a:lnTo>
                      <a:pt x="25"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7" name="Freeform 313"/>
              <p:cNvSpPr>
                <a:spLocks/>
              </p:cNvSpPr>
              <p:nvPr/>
            </p:nvSpPr>
            <p:spPr bwMode="auto">
              <a:xfrm>
                <a:off x="3366" y="3542"/>
                <a:ext cx="272" cy="10"/>
              </a:xfrm>
              <a:custGeom>
                <a:avLst/>
                <a:gdLst>
                  <a:gd name="T0" fmla="*/ 0 w 272"/>
                  <a:gd name="T1" fmla="*/ 7 h 10"/>
                  <a:gd name="T2" fmla="*/ 187 w 272"/>
                  <a:gd name="T3" fmla="*/ 7 h 10"/>
                  <a:gd name="T4" fmla="*/ 205 w 272"/>
                  <a:gd name="T5" fmla="*/ 10 h 10"/>
                  <a:gd name="T6" fmla="*/ 223 w 272"/>
                  <a:gd name="T7" fmla="*/ 10 h 10"/>
                  <a:gd name="T8" fmla="*/ 237 w 272"/>
                  <a:gd name="T9" fmla="*/ 7 h 10"/>
                  <a:gd name="T10" fmla="*/ 272 w 272"/>
                  <a:gd name="T11" fmla="*/ 7 h 10"/>
                  <a:gd name="T12" fmla="*/ 272 w 272"/>
                  <a:gd name="T13" fmla="*/ 0 h 10"/>
                  <a:gd name="T14" fmla="*/ 0 w 272"/>
                  <a:gd name="T15" fmla="*/ 0 h 10"/>
                  <a:gd name="T16" fmla="*/ 0 w 272"/>
                  <a:gd name="T17" fmla="*/ 7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2" h="10">
                    <a:moveTo>
                      <a:pt x="0" y="7"/>
                    </a:moveTo>
                    <a:lnTo>
                      <a:pt x="187" y="7"/>
                    </a:lnTo>
                    <a:lnTo>
                      <a:pt x="205" y="10"/>
                    </a:lnTo>
                    <a:lnTo>
                      <a:pt x="223" y="10"/>
                    </a:lnTo>
                    <a:lnTo>
                      <a:pt x="237" y="7"/>
                    </a:lnTo>
                    <a:lnTo>
                      <a:pt x="272" y="7"/>
                    </a:lnTo>
                    <a:lnTo>
                      <a:pt x="272"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8" name="Freeform 314"/>
              <p:cNvSpPr>
                <a:spLocks/>
              </p:cNvSpPr>
              <p:nvPr/>
            </p:nvSpPr>
            <p:spPr bwMode="auto">
              <a:xfrm>
                <a:off x="3161" y="3538"/>
                <a:ext cx="205" cy="11"/>
              </a:xfrm>
              <a:custGeom>
                <a:avLst/>
                <a:gdLst>
                  <a:gd name="T0" fmla="*/ 7 w 205"/>
                  <a:gd name="T1" fmla="*/ 11 h 11"/>
                  <a:gd name="T2" fmla="*/ 4 w 205"/>
                  <a:gd name="T3" fmla="*/ 11 h 11"/>
                  <a:gd name="T4" fmla="*/ 205 w 205"/>
                  <a:gd name="T5" fmla="*/ 11 h 11"/>
                  <a:gd name="T6" fmla="*/ 205 w 205"/>
                  <a:gd name="T7" fmla="*/ 4 h 11"/>
                  <a:gd name="T8" fmla="*/ 117 w 205"/>
                  <a:gd name="T9" fmla="*/ 4 h 11"/>
                  <a:gd name="T10" fmla="*/ 106 w 205"/>
                  <a:gd name="T11" fmla="*/ 0 h 11"/>
                  <a:gd name="T12" fmla="*/ 39 w 205"/>
                  <a:gd name="T13" fmla="*/ 0 h 11"/>
                  <a:gd name="T14" fmla="*/ 28 w 205"/>
                  <a:gd name="T15" fmla="*/ 4 h 11"/>
                  <a:gd name="T16" fmla="*/ 4 w 205"/>
                  <a:gd name="T17" fmla="*/ 4 h 11"/>
                  <a:gd name="T18" fmla="*/ 0 w 205"/>
                  <a:gd name="T19" fmla="*/ 11 h 11"/>
                  <a:gd name="T20" fmla="*/ 4 w 205"/>
                  <a:gd name="T21" fmla="*/ 4 h 11"/>
                  <a:gd name="T22" fmla="*/ 0 w 205"/>
                  <a:gd name="T23" fmla="*/ 4 h 11"/>
                  <a:gd name="T24" fmla="*/ 0 w 205"/>
                  <a:gd name="T25" fmla="*/ 11 h 11"/>
                  <a:gd name="T26" fmla="*/ 7 w 205"/>
                  <a:gd name="T27" fmla="*/ 11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05" h="11">
                    <a:moveTo>
                      <a:pt x="7" y="11"/>
                    </a:moveTo>
                    <a:lnTo>
                      <a:pt x="4" y="11"/>
                    </a:lnTo>
                    <a:lnTo>
                      <a:pt x="205" y="11"/>
                    </a:lnTo>
                    <a:lnTo>
                      <a:pt x="205" y="4"/>
                    </a:lnTo>
                    <a:lnTo>
                      <a:pt x="117" y="4"/>
                    </a:lnTo>
                    <a:lnTo>
                      <a:pt x="106" y="0"/>
                    </a:lnTo>
                    <a:lnTo>
                      <a:pt x="39" y="0"/>
                    </a:lnTo>
                    <a:lnTo>
                      <a:pt x="28" y="4"/>
                    </a:lnTo>
                    <a:lnTo>
                      <a:pt x="4" y="4"/>
                    </a:lnTo>
                    <a:lnTo>
                      <a:pt x="0" y="11"/>
                    </a:lnTo>
                    <a:lnTo>
                      <a:pt x="4" y="4"/>
                    </a:lnTo>
                    <a:lnTo>
                      <a:pt x="0" y="4"/>
                    </a:lnTo>
                    <a:lnTo>
                      <a:pt x="0" y="11"/>
                    </a:lnTo>
                    <a:lnTo>
                      <a:pt x="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99" name="Freeform 315"/>
              <p:cNvSpPr>
                <a:spLocks/>
              </p:cNvSpPr>
              <p:nvPr/>
            </p:nvSpPr>
            <p:spPr bwMode="auto">
              <a:xfrm>
                <a:off x="3161" y="3549"/>
                <a:ext cx="18" cy="14"/>
              </a:xfrm>
              <a:custGeom>
                <a:avLst/>
                <a:gdLst>
                  <a:gd name="T0" fmla="*/ 14 w 18"/>
                  <a:gd name="T1" fmla="*/ 7 h 14"/>
                  <a:gd name="T2" fmla="*/ 18 w 18"/>
                  <a:gd name="T3" fmla="*/ 7 h 14"/>
                  <a:gd name="T4" fmla="*/ 14 w 18"/>
                  <a:gd name="T5" fmla="*/ 7 h 14"/>
                  <a:gd name="T6" fmla="*/ 11 w 18"/>
                  <a:gd name="T7" fmla="*/ 3 h 14"/>
                  <a:gd name="T8" fmla="*/ 11 w 18"/>
                  <a:gd name="T9" fmla="*/ 0 h 14"/>
                  <a:gd name="T10" fmla="*/ 0 w 18"/>
                  <a:gd name="T11" fmla="*/ 0 h 14"/>
                  <a:gd name="T12" fmla="*/ 14 w 18"/>
                  <a:gd name="T13" fmla="*/ 14 h 14"/>
                  <a:gd name="T14" fmla="*/ 14 w 18"/>
                  <a:gd name="T15" fmla="*/ 7 h 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 h="14">
                    <a:moveTo>
                      <a:pt x="14" y="7"/>
                    </a:moveTo>
                    <a:lnTo>
                      <a:pt x="18" y="7"/>
                    </a:lnTo>
                    <a:lnTo>
                      <a:pt x="14" y="7"/>
                    </a:lnTo>
                    <a:lnTo>
                      <a:pt x="11" y="3"/>
                    </a:lnTo>
                    <a:lnTo>
                      <a:pt x="11" y="0"/>
                    </a:lnTo>
                    <a:lnTo>
                      <a:pt x="0" y="0"/>
                    </a:lnTo>
                    <a:lnTo>
                      <a:pt x="14" y="14"/>
                    </a:lnTo>
                    <a:lnTo>
                      <a:pt x="14"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0" name="Freeform 316"/>
              <p:cNvSpPr>
                <a:spLocks/>
              </p:cNvSpPr>
              <p:nvPr/>
            </p:nvSpPr>
            <p:spPr bwMode="auto">
              <a:xfrm>
                <a:off x="3175" y="3556"/>
                <a:ext cx="463" cy="11"/>
              </a:xfrm>
              <a:custGeom>
                <a:avLst/>
                <a:gdLst>
                  <a:gd name="T0" fmla="*/ 460 w 463"/>
                  <a:gd name="T1" fmla="*/ 4 h 11"/>
                  <a:gd name="T2" fmla="*/ 449 w 463"/>
                  <a:gd name="T3" fmla="*/ 0 h 11"/>
                  <a:gd name="T4" fmla="*/ 0 w 463"/>
                  <a:gd name="T5" fmla="*/ 0 h 11"/>
                  <a:gd name="T6" fmla="*/ 0 w 463"/>
                  <a:gd name="T7" fmla="*/ 7 h 11"/>
                  <a:gd name="T8" fmla="*/ 32 w 463"/>
                  <a:gd name="T9" fmla="*/ 7 h 11"/>
                  <a:gd name="T10" fmla="*/ 46 w 463"/>
                  <a:gd name="T11" fmla="*/ 11 h 11"/>
                  <a:gd name="T12" fmla="*/ 163 w 463"/>
                  <a:gd name="T13" fmla="*/ 11 h 11"/>
                  <a:gd name="T14" fmla="*/ 177 w 463"/>
                  <a:gd name="T15" fmla="*/ 7 h 11"/>
                  <a:gd name="T16" fmla="*/ 375 w 463"/>
                  <a:gd name="T17" fmla="*/ 7 h 11"/>
                  <a:gd name="T18" fmla="*/ 389 w 463"/>
                  <a:gd name="T19" fmla="*/ 11 h 11"/>
                  <a:gd name="T20" fmla="*/ 460 w 463"/>
                  <a:gd name="T21" fmla="*/ 11 h 11"/>
                  <a:gd name="T22" fmla="*/ 463 w 463"/>
                  <a:gd name="T23" fmla="*/ 7 h 11"/>
                  <a:gd name="T24" fmla="*/ 460 w 463"/>
                  <a:gd name="T25" fmla="*/ 11 h 11"/>
                  <a:gd name="T26" fmla="*/ 463 w 463"/>
                  <a:gd name="T27" fmla="*/ 11 h 11"/>
                  <a:gd name="T28" fmla="*/ 463 w 463"/>
                  <a:gd name="T29" fmla="*/ 7 h 11"/>
                  <a:gd name="T30" fmla="*/ 460 w 463"/>
                  <a:gd name="T31" fmla="*/ 4 h 1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63" h="11">
                    <a:moveTo>
                      <a:pt x="460" y="4"/>
                    </a:moveTo>
                    <a:lnTo>
                      <a:pt x="449" y="0"/>
                    </a:lnTo>
                    <a:lnTo>
                      <a:pt x="0" y="0"/>
                    </a:lnTo>
                    <a:lnTo>
                      <a:pt x="0" y="7"/>
                    </a:lnTo>
                    <a:lnTo>
                      <a:pt x="32" y="7"/>
                    </a:lnTo>
                    <a:lnTo>
                      <a:pt x="46" y="11"/>
                    </a:lnTo>
                    <a:lnTo>
                      <a:pt x="163" y="11"/>
                    </a:lnTo>
                    <a:lnTo>
                      <a:pt x="177" y="7"/>
                    </a:lnTo>
                    <a:lnTo>
                      <a:pt x="375" y="7"/>
                    </a:lnTo>
                    <a:lnTo>
                      <a:pt x="389" y="11"/>
                    </a:lnTo>
                    <a:lnTo>
                      <a:pt x="460" y="11"/>
                    </a:lnTo>
                    <a:lnTo>
                      <a:pt x="463" y="7"/>
                    </a:lnTo>
                    <a:lnTo>
                      <a:pt x="460" y="11"/>
                    </a:lnTo>
                    <a:lnTo>
                      <a:pt x="463" y="11"/>
                    </a:lnTo>
                    <a:lnTo>
                      <a:pt x="463" y="7"/>
                    </a:lnTo>
                    <a:lnTo>
                      <a:pt x="46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1" name="Freeform 317"/>
              <p:cNvSpPr>
                <a:spLocks/>
              </p:cNvSpPr>
              <p:nvPr/>
            </p:nvSpPr>
            <p:spPr bwMode="auto">
              <a:xfrm>
                <a:off x="3635" y="3545"/>
                <a:ext cx="10" cy="18"/>
              </a:xfrm>
              <a:custGeom>
                <a:avLst/>
                <a:gdLst>
                  <a:gd name="T0" fmla="*/ 10 w 10"/>
                  <a:gd name="T1" fmla="*/ 11 h 18"/>
                  <a:gd name="T2" fmla="*/ 0 w 10"/>
                  <a:gd name="T3" fmla="*/ 11 h 18"/>
                  <a:gd name="T4" fmla="*/ 0 w 10"/>
                  <a:gd name="T5" fmla="*/ 15 h 18"/>
                  <a:gd name="T6" fmla="*/ 3 w 10"/>
                  <a:gd name="T7" fmla="*/ 18 h 18"/>
                  <a:gd name="T8" fmla="*/ 7 w 10"/>
                  <a:gd name="T9" fmla="*/ 18 h 18"/>
                  <a:gd name="T10" fmla="*/ 7 w 10"/>
                  <a:gd name="T11" fmla="*/ 15 h 18"/>
                  <a:gd name="T12" fmla="*/ 10 w 10"/>
                  <a:gd name="T13" fmla="*/ 15 h 18"/>
                  <a:gd name="T14" fmla="*/ 7 w 10"/>
                  <a:gd name="T15" fmla="*/ 11 h 18"/>
                  <a:gd name="T16" fmla="*/ 10 w 10"/>
                  <a:gd name="T17" fmla="*/ 11 h 18"/>
                  <a:gd name="T18" fmla="*/ 10 w 10"/>
                  <a:gd name="T19" fmla="*/ 0 h 18"/>
                  <a:gd name="T20" fmla="*/ 7 w 10"/>
                  <a:gd name="T21" fmla="*/ 11 h 18"/>
                  <a:gd name="T22" fmla="*/ 10 w 10"/>
                  <a:gd name="T23" fmla="*/ 11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18">
                    <a:moveTo>
                      <a:pt x="10" y="11"/>
                    </a:moveTo>
                    <a:lnTo>
                      <a:pt x="0" y="11"/>
                    </a:lnTo>
                    <a:lnTo>
                      <a:pt x="0" y="15"/>
                    </a:lnTo>
                    <a:lnTo>
                      <a:pt x="3" y="18"/>
                    </a:lnTo>
                    <a:lnTo>
                      <a:pt x="7" y="18"/>
                    </a:lnTo>
                    <a:lnTo>
                      <a:pt x="7" y="15"/>
                    </a:lnTo>
                    <a:lnTo>
                      <a:pt x="10" y="15"/>
                    </a:lnTo>
                    <a:lnTo>
                      <a:pt x="7" y="11"/>
                    </a:lnTo>
                    <a:lnTo>
                      <a:pt x="10" y="11"/>
                    </a:lnTo>
                    <a:lnTo>
                      <a:pt x="10" y="0"/>
                    </a:lnTo>
                    <a:lnTo>
                      <a:pt x="7" y="11"/>
                    </a:lnTo>
                    <a:lnTo>
                      <a:pt x="1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2" name="Freeform 318"/>
              <p:cNvSpPr>
                <a:spLocks/>
              </p:cNvSpPr>
              <p:nvPr/>
            </p:nvSpPr>
            <p:spPr bwMode="auto">
              <a:xfrm>
                <a:off x="3642" y="3556"/>
                <a:ext cx="17" cy="85"/>
              </a:xfrm>
              <a:custGeom>
                <a:avLst/>
                <a:gdLst>
                  <a:gd name="T0" fmla="*/ 14 w 17"/>
                  <a:gd name="T1" fmla="*/ 81 h 85"/>
                  <a:gd name="T2" fmla="*/ 17 w 17"/>
                  <a:gd name="T3" fmla="*/ 78 h 85"/>
                  <a:gd name="T4" fmla="*/ 3 w 17"/>
                  <a:gd name="T5" fmla="*/ 0 h 85"/>
                  <a:gd name="T6" fmla="*/ 0 w 17"/>
                  <a:gd name="T7" fmla="*/ 0 h 85"/>
                  <a:gd name="T8" fmla="*/ 10 w 17"/>
                  <a:gd name="T9" fmla="*/ 78 h 85"/>
                  <a:gd name="T10" fmla="*/ 14 w 17"/>
                  <a:gd name="T11" fmla="*/ 74 h 85"/>
                  <a:gd name="T12" fmla="*/ 14 w 17"/>
                  <a:gd name="T13" fmla="*/ 81 h 85"/>
                  <a:gd name="T14" fmla="*/ 17 w 17"/>
                  <a:gd name="T15" fmla="*/ 85 h 85"/>
                  <a:gd name="T16" fmla="*/ 17 w 17"/>
                  <a:gd name="T17" fmla="*/ 78 h 85"/>
                  <a:gd name="T18" fmla="*/ 14 w 17"/>
                  <a:gd name="T19" fmla="*/ 81 h 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85">
                    <a:moveTo>
                      <a:pt x="14" y="81"/>
                    </a:moveTo>
                    <a:lnTo>
                      <a:pt x="17" y="78"/>
                    </a:lnTo>
                    <a:lnTo>
                      <a:pt x="3" y="0"/>
                    </a:lnTo>
                    <a:lnTo>
                      <a:pt x="0" y="0"/>
                    </a:lnTo>
                    <a:lnTo>
                      <a:pt x="10" y="78"/>
                    </a:lnTo>
                    <a:lnTo>
                      <a:pt x="14" y="74"/>
                    </a:lnTo>
                    <a:lnTo>
                      <a:pt x="14" y="81"/>
                    </a:lnTo>
                    <a:lnTo>
                      <a:pt x="17" y="85"/>
                    </a:lnTo>
                    <a:lnTo>
                      <a:pt x="17" y="78"/>
                    </a:lnTo>
                    <a:lnTo>
                      <a:pt x="14"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3" name="Freeform 319"/>
              <p:cNvSpPr>
                <a:spLocks/>
              </p:cNvSpPr>
              <p:nvPr/>
            </p:nvSpPr>
            <p:spPr bwMode="auto">
              <a:xfrm>
                <a:off x="3264" y="3627"/>
                <a:ext cx="392" cy="14"/>
              </a:xfrm>
              <a:custGeom>
                <a:avLst/>
                <a:gdLst>
                  <a:gd name="T0" fmla="*/ 0 w 392"/>
                  <a:gd name="T1" fmla="*/ 7 h 14"/>
                  <a:gd name="T2" fmla="*/ 10 w 392"/>
                  <a:gd name="T3" fmla="*/ 7 h 14"/>
                  <a:gd name="T4" fmla="*/ 24 w 392"/>
                  <a:gd name="T5" fmla="*/ 10 h 14"/>
                  <a:gd name="T6" fmla="*/ 84 w 392"/>
                  <a:gd name="T7" fmla="*/ 10 h 14"/>
                  <a:gd name="T8" fmla="*/ 99 w 392"/>
                  <a:gd name="T9" fmla="*/ 14 h 14"/>
                  <a:gd name="T10" fmla="*/ 169 w 392"/>
                  <a:gd name="T11" fmla="*/ 14 h 14"/>
                  <a:gd name="T12" fmla="*/ 183 w 392"/>
                  <a:gd name="T13" fmla="*/ 10 h 14"/>
                  <a:gd name="T14" fmla="*/ 392 w 392"/>
                  <a:gd name="T15" fmla="*/ 10 h 14"/>
                  <a:gd name="T16" fmla="*/ 392 w 392"/>
                  <a:gd name="T17" fmla="*/ 3 h 14"/>
                  <a:gd name="T18" fmla="*/ 24 w 392"/>
                  <a:gd name="T19" fmla="*/ 3 h 14"/>
                  <a:gd name="T20" fmla="*/ 10 w 392"/>
                  <a:gd name="T21" fmla="*/ 0 h 14"/>
                  <a:gd name="T22" fmla="*/ 0 w 392"/>
                  <a:gd name="T23" fmla="*/ 0 h 14"/>
                  <a:gd name="T24" fmla="*/ 0 w 392"/>
                  <a:gd name="T25" fmla="*/ 7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2" h="14">
                    <a:moveTo>
                      <a:pt x="0" y="7"/>
                    </a:moveTo>
                    <a:lnTo>
                      <a:pt x="10" y="7"/>
                    </a:lnTo>
                    <a:lnTo>
                      <a:pt x="24" y="10"/>
                    </a:lnTo>
                    <a:lnTo>
                      <a:pt x="84" y="10"/>
                    </a:lnTo>
                    <a:lnTo>
                      <a:pt x="99" y="14"/>
                    </a:lnTo>
                    <a:lnTo>
                      <a:pt x="169" y="14"/>
                    </a:lnTo>
                    <a:lnTo>
                      <a:pt x="183" y="10"/>
                    </a:lnTo>
                    <a:lnTo>
                      <a:pt x="392" y="10"/>
                    </a:lnTo>
                    <a:lnTo>
                      <a:pt x="392" y="3"/>
                    </a:lnTo>
                    <a:lnTo>
                      <a:pt x="24" y="3"/>
                    </a:lnTo>
                    <a:lnTo>
                      <a:pt x="10"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4" name="Freeform 320"/>
              <p:cNvSpPr>
                <a:spLocks/>
              </p:cNvSpPr>
              <p:nvPr/>
            </p:nvSpPr>
            <p:spPr bwMode="auto">
              <a:xfrm>
                <a:off x="3197" y="3627"/>
                <a:ext cx="67" cy="7"/>
              </a:xfrm>
              <a:custGeom>
                <a:avLst/>
                <a:gdLst>
                  <a:gd name="T0" fmla="*/ 3 w 67"/>
                  <a:gd name="T1" fmla="*/ 7 h 7"/>
                  <a:gd name="T2" fmla="*/ 0 w 67"/>
                  <a:gd name="T3" fmla="*/ 7 h 7"/>
                  <a:gd name="T4" fmla="*/ 67 w 67"/>
                  <a:gd name="T5" fmla="*/ 7 h 7"/>
                  <a:gd name="T6" fmla="*/ 67 w 67"/>
                  <a:gd name="T7" fmla="*/ 0 h 7"/>
                  <a:gd name="T8" fmla="*/ 0 w 67"/>
                  <a:gd name="T9" fmla="*/ 0 h 7"/>
                  <a:gd name="T10" fmla="*/ 3 w 67"/>
                  <a:gd name="T11" fmla="*/ 7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 h="7">
                    <a:moveTo>
                      <a:pt x="3" y="7"/>
                    </a:moveTo>
                    <a:lnTo>
                      <a:pt x="0" y="7"/>
                    </a:lnTo>
                    <a:lnTo>
                      <a:pt x="67" y="7"/>
                    </a:lnTo>
                    <a:lnTo>
                      <a:pt x="67" y="0"/>
                    </a:lnTo>
                    <a:lnTo>
                      <a:pt x="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5" name="Freeform 321"/>
              <p:cNvSpPr>
                <a:spLocks/>
              </p:cNvSpPr>
              <p:nvPr/>
            </p:nvSpPr>
            <p:spPr bwMode="auto">
              <a:xfrm>
                <a:off x="3182" y="3627"/>
                <a:ext cx="18" cy="10"/>
              </a:xfrm>
              <a:custGeom>
                <a:avLst/>
                <a:gdLst>
                  <a:gd name="T0" fmla="*/ 0 w 18"/>
                  <a:gd name="T1" fmla="*/ 3 h 10"/>
                  <a:gd name="T2" fmla="*/ 4 w 18"/>
                  <a:gd name="T3" fmla="*/ 7 h 10"/>
                  <a:gd name="T4" fmla="*/ 7 w 18"/>
                  <a:gd name="T5" fmla="*/ 7 h 10"/>
                  <a:gd name="T6" fmla="*/ 11 w 18"/>
                  <a:gd name="T7" fmla="*/ 10 h 10"/>
                  <a:gd name="T8" fmla="*/ 15 w 18"/>
                  <a:gd name="T9" fmla="*/ 7 h 10"/>
                  <a:gd name="T10" fmla="*/ 18 w 18"/>
                  <a:gd name="T11" fmla="*/ 7 h 10"/>
                  <a:gd name="T12" fmla="*/ 15 w 18"/>
                  <a:gd name="T13" fmla="*/ 0 h 10"/>
                  <a:gd name="T14" fmla="*/ 7 w 18"/>
                  <a:gd name="T15" fmla="*/ 0 h 10"/>
                  <a:gd name="T16" fmla="*/ 0 w 18"/>
                  <a:gd name="T17" fmla="*/ 3 h 10"/>
                  <a:gd name="T18" fmla="*/ 4 w 18"/>
                  <a:gd name="T19" fmla="*/ 7 h 10"/>
                  <a:gd name="T20" fmla="*/ 0 w 18"/>
                  <a:gd name="T21" fmla="*/ 3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0">
                    <a:moveTo>
                      <a:pt x="0" y="3"/>
                    </a:moveTo>
                    <a:lnTo>
                      <a:pt x="4" y="7"/>
                    </a:lnTo>
                    <a:lnTo>
                      <a:pt x="7" y="7"/>
                    </a:lnTo>
                    <a:lnTo>
                      <a:pt x="11" y="10"/>
                    </a:lnTo>
                    <a:lnTo>
                      <a:pt x="15" y="7"/>
                    </a:lnTo>
                    <a:lnTo>
                      <a:pt x="18" y="7"/>
                    </a:lnTo>
                    <a:lnTo>
                      <a:pt x="15" y="0"/>
                    </a:lnTo>
                    <a:lnTo>
                      <a:pt x="7" y="0"/>
                    </a:lnTo>
                    <a:lnTo>
                      <a:pt x="0" y="3"/>
                    </a:lnTo>
                    <a:lnTo>
                      <a:pt x="4"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6" name="Freeform 322"/>
              <p:cNvSpPr>
                <a:spLocks/>
              </p:cNvSpPr>
              <p:nvPr/>
            </p:nvSpPr>
            <p:spPr bwMode="auto">
              <a:xfrm>
                <a:off x="3154" y="3535"/>
                <a:ext cx="35" cy="95"/>
              </a:xfrm>
              <a:custGeom>
                <a:avLst/>
                <a:gdLst>
                  <a:gd name="T0" fmla="*/ 0 w 35"/>
                  <a:gd name="T1" fmla="*/ 3 h 95"/>
                  <a:gd name="T2" fmla="*/ 4 w 35"/>
                  <a:gd name="T3" fmla="*/ 14 h 95"/>
                  <a:gd name="T4" fmla="*/ 7 w 35"/>
                  <a:gd name="T5" fmla="*/ 28 h 95"/>
                  <a:gd name="T6" fmla="*/ 11 w 35"/>
                  <a:gd name="T7" fmla="*/ 39 h 95"/>
                  <a:gd name="T8" fmla="*/ 11 w 35"/>
                  <a:gd name="T9" fmla="*/ 53 h 95"/>
                  <a:gd name="T10" fmla="*/ 14 w 35"/>
                  <a:gd name="T11" fmla="*/ 63 h 95"/>
                  <a:gd name="T12" fmla="*/ 18 w 35"/>
                  <a:gd name="T13" fmla="*/ 74 h 95"/>
                  <a:gd name="T14" fmla="*/ 21 w 35"/>
                  <a:gd name="T15" fmla="*/ 88 h 95"/>
                  <a:gd name="T16" fmla="*/ 28 w 35"/>
                  <a:gd name="T17" fmla="*/ 95 h 95"/>
                  <a:gd name="T18" fmla="*/ 35 w 35"/>
                  <a:gd name="T19" fmla="*/ 92 h 95"/>
                  <a:gd name="T20" fmla="*/ 28 w 35"/>
                  <a:gd name="T21" fmla="*/ 85 h 95"/>
                  <a:gd name="T22" fmla="*/ 25 w 35"/>
                  <a:gd name="T23" fmla="*/ 74 h 95"/>
                  <a:gd name="T24" fmla="*/ 21 w 35"/>
                  <a:gd name="T25" fmla="*/ 63 h 95"/>
                  <a:gd name="T26" fmla="*/ 18 w 35"/>
                  <a:gd name="T27" fmla="*/ 49 h 95"/>
                  <a:gd name="T28" fmla="*/ 18 w 35"/>
                  <a:gd name="T29" fmla="*/ 39 h 95"/>
                  <a:gd name="T30" fmla="*/ 14 w 35"/>
                  <a:gd name="T31" fmla="*/ 25 h 95"/>
                  <a:gd name="T32" fmla="*/ 11 w 35"/>
                  <a:gd name="T33" fmla="*/ 14 h 95"/>
                  <a:gd name="T34" fmla="*/ 7 w 35"/>
                  <a:gd name="T35" fmla="*/ 3 h 95"/>
                  <a:gd name="T36" fmla="*/ 7 w 35"/>
                  <a:gd name="T37" fmla="*/ 0 h 95"/>
                  <a:gd name="T38" fmla="*/ 0 w 35"/>
                  <a:gd name="T39" fmla="*/ 3 h 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5" h="95">
                    <a:moveTo>
                      <a:pt x="0" y="3"/>
                    </a:moveTo>
                    <a:lnTo>
                      <a:pt x="4" y="14"/>
                    </a:lnTo>
                    <a:lnTo>
                      <a:pt x="7" y="28"/>
                    </a:lnTo>
                    <a:lnTo>
                      <a:pt x="11" y="39"/>
                    </a:lnTo>
                    <a:lnTo>
                      <a:pt x="11" y="53"/>
                    </a:lnTo>
                    <a:lnTo>
                      <a:pt x="14" y="63"/>
                    </a:lnTo>
                    <a:lnTo>
                      <a:pt x="18" y="74"/>
                    </a:lnTo>
                    <a:lnTo>
                      <a:pt x="21" y="88"/>
                    </a:lnTo>
                    <a:lnTo>
                      <a:pt x="28" y="95"/>
                    </a:lnTo>
                    <a:lnTo>
                      <a:pt x="35" y="92"/>
                    </a:lnTo>
                    <a:lnTo>
                      <a:pt x="28" y="85"/>
                    </a:lnTo>
                    <a:lnTo>
                      <a:pt x="25" y="74"/>
                    </a:lnTo>
                    <a:lnTo>
                      <a:pt x="21" y="63"/>
                    </a:lnTo>
                    <a:lnTo>
                      <a:pt x="18" y="49"/>
                    </a:lnTo>
                    <a:lnTo>
                      <a:pt x="18" y="39"/>
                    </a:lnTo>
                    <a:lnTo>
                      <a:pt x="14" y="25"/>
                    </a:lnTo>
                    <a:lnTo>
                      <a:pt x="11" y="14"/>
                    </a:lnTo>
                    <a:lnTo>
                      <a:pt x="7" y="3"/>
                    </a:lnTo>
                    <a:lnTo>
                      <a:pt x="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7" name="Freeform 323"/>
              <p:cNvSpPr>
                <a:spLocks/>
              </p:cNvSpPr>
              <p:nvPr/>
            </p:nvSpPr>
            <p:spPr bwMode="auto">
              <a:xfrm>
                <a:off x="3112" y="3365"/>
                <a:ext cx="49" cy="173"/>
              </a:xfrm>
              <a:custGeom>
                <a:avLst/>
                <a:gdLst>
                  <a:gd name="T0" fmla="*/ 3 w 49"/>
                  <a:gd name="T1" fmla="*/ 0 h 173"/>
                  <a:gd name="T2" fmla="*/ 3 w 49"/>
                  <a:gd name="T3" fmla="*/ 4 h 173"/>
                  <a:gd name="T4" fmla="*/ 7 w 49"/>
                  <a:gd name="T5" fmla="*/ 25 h 173"/>
                  <a:gd name="T6" fmla="*/ 10 w 49"/>
                  <a:gd name="T7" fmla="*/ 46 h 173"/>
                  <a:gd name="T8" fmla="*/ 14 w 49"/>
                  <a:gd name="T9" fmla="*/ 67 h 173"/>
                  <a:gd name="T10" fmla="*/ 21 w 49"/>
                  <a:gd name="T11" fmla="*/ 89 h 173"/>
                  <a:gd name="T12" fmla="*/ 24 w 49"/>
                  <a:gd name="T13" fmla="*/ 110 h 173"/>
                  <a:gd name="T14" fmla="*/ 28 w 49"/>
                  <a:gd name="T15" fmla="*/ 131 h 173"/>
                  <a:gd name="T16" fmla="*/ 35 w 49"/>
                  <a:gd name="T17" fmla="*/ 152 h 173"/>
                  <a:gd name="T18" fmla="*/ 42 w 49"/>
                  <a:gd name="T19" fmla="*/ 173 h 173"/>
                  <a:gd name="T20" fmla="*/ 49 w 49"/>
                  <a:gd name="T21" fmla="*/ 170 h 173"/>
                  <a:gd name="T22" fmla="*/ 42 w 49"/>
                  <a:gd name="T23" fmla="*/ 152 h 173"/>
                  <a:gd name="T24" fmla="*/ 35 w 49"/>
                  <a:gd name="T25" fmla="*/ 131 h 173"/>
                  <a:gd name="T26" fmla="*/ 32 w 49"/>
                  <a:gd name="T27" fmla="*/ 110 h 173"/>
                  <a:gd name="T28" fmla="*/ 24 w 49"/>
                  <a:gd name="T29" fmla="*/ 89 h 173"/>
                  <a:gd name="T30" fmla="*/ 21 w 49"/>
                  <a:gd name="T31" fmla="*/ 67 h 173"/>
                  <a:gd name="T32" fmla="*/ 17 w 49"/>
                  <a:gd name="T33" fmla="*/ 46 h 173"/>
                  <a:gd name="T34" fmla="*/ 14 w 49"/>
                  <a:gd name="T35" fmla="*/ 25 h 173"/>
                  <a:gd name="T36" fmla="*/ 7 w 49"/>
                  <a:gd name="T37" fmla="*/ 4 h 173"/>
                  <a:gd name="T38" fmla="*/ 7 w 49"/>
                  <a:gd name="T39" fmla="*/ 7 h 173"/>
                  <a:gd name="T40" fmla="*/ 3 w 49"/>
                  <a:gd name="T41" fmla="*/ 0 h 173"/>
                  <a:gd name="T42" fmla="*/ 0 w 49"/>
                  <a:gd name="T43" fmla="*/ 4 h 173"/>
                  <a:gd name="T44" fmla="*/ 3 w 49"/>
                  <a:gd name="T45" fmla="*/ 4 h 173"/>
                  <a:gd name="T46" fmla="*/ 3 w 49"/>
                  <a:gd name="T47" fmla="*/ 0 h 1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9" h="173">
                    <a:moveTo>
                      <a:pt x="3" y="0"/>
                    </a:moveTo>
                    <a:lnTo>
                      <a:pt x="3" y="4"/>
                    </a:lnTo>
                    <a:lnTo>
                      <a:pt x="7" y="25"/>
                    </a:lnTo>
                    <a:lnTo>
                      <a:pt x="10" y="46"/>
                    </a:lnTo>
                    <a:lnTo>
                      <a:pt x="14" y="67"/>
                    </a:lnTo>
                    <a:lnTo>
                      <a:pt x="21" y="89"/>
                    </a:lnTo>
                    <a:lnTo>
                      <a:pt x="24" y="110"/>
                    </a:lnTo>
                    <a:lnTo>
                      <a:pt x="28" y="131"/>
                    </a:lnTo>
                    <a:lnTo>
                      <a:pt x="35" y="152"/>
                    </a:lnTo>
                    <a:lnTo>
                      <a:pt x="42" y="173"/>
                    </a:lnTo>
                    <a:lnTo>
                      <a:pt x="49" y="170"/>
                    </a:lnTo>
                    <a:lnTo>
                      <a:pt x="42" y="152"/>
                    </a:lnTo>
                    <a:lnTo>
                      <a:pt x="35" y="131"/>
                    </a:lnTo>
                    <a:lnTo>
                      <a:pt x="32" y="110"/>
                    </a:lnTo>
                    <a:lnTo>
                      <a:pt x="24" y="89"/>
                    </a:lnTo>
                    <a:lnTo>
                      <a:pt x="21" y="67"/>
                    </a:lnTo>
                    <a:lnTo>
                      <a:pt x="17" y="46"/>
                    </a:lnTo>
                    <a:lnTo>
                      <a:pt x="14" y="25"/>
                    </a:lnTo>
                    <a:lnTo>
                      <a:pt x="7" y="4"/>
                    </a:lnTo>
                    <a:lnTo>
                      <a:pt x="7" y="7"/>
                    </a:lnTo>
                    <a:lnTo>
                      <a:pt x="3" y="0"/>
                    </a:lnTo>
                    <a:lnTo>
                      <a:pt x="0" y="4"/>
                    </a:lnTo>
                    <a:lnTo>
                      <a:pt x="3"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8" name="Freeform 324"/>
              <p:cNvSpPr>
                <a:spLocks/>
              </p:cNvSpPr>
              <p:nvPr/>
            </p:nvSpPr>
            <p:spPr bwMode="auto">
              <a:xfrm>
                <a:off x="3115" y="3270"/>
                <a:ext cx="103" cy="102"/>
              </a:xfrm>
              <a:custGeom>
                <a:avLst/>
                <a:gdLst>
                  <a:gd name="T0" fmla="*/ 103 w 103"/>
                  <a:gd name="T1" fmla="*/ 3 h 102"/>
                  <a:gd name="T2" fmla="*/ 99 w 103"/>
                  <a:gd name="T3" fmla="*/ 0 h 102"/>
                  <a:gd name="T4" fmla="*/ 92 w 103"/>
                  <a:gd name="T5" fmla="*/ 7 h 102"/>
                  <a:gd name="T6" fmla="*/ 85 w 103"/>
                  <a:gd name="T7" fmla="*/ 11 h 102"/>
                  <a:gd name="T8" fmla="*/ 78 w 103"/>
                  <a:gd name="T9" fmla="*/ 14 h 102"/>
                  <a:gd name="T10" fmla="*/ 46 w 103"/>
                  <a:gd name="T11" fmla="*/ 46 h 102"/>
                  <a:gd name="T12" fmla="*/ 39 w 103"/>
                  <a:gd name="T13" fmla="*/ 49 h 102"/>
                  <a:gd name="T14" fmla="*/ 36 w 103"/>
                  <a:gd name="T15" fmla="*/ 60 h 102"/>
                  <a:gd name="T16" fmla="*/ 29 w 103"/>
                  <a:gd name="T17" fmla="*/ 64 h 102"/>
                  <a:gd name="T18" fmla="*/ 21 w 103"/>
                  <a:gd name="T19" fmla="*/ 71 h 102"/>
                  <a:gd name="T20" fmla="*/ 18 w 103"/>
                  <a:gd name="T21" fmla="*/ 78 h 102"/>
                  <a:gd name="T22" fmla="*/ 11 w 103"/>
                  <a:gd name="T23" fmla="*/ 85 h 102"/>
                  <a:gd name="T24" fmla="*/ 4 w 103"/>
                  <a:gd name="T25" fmla="*/ 88 h 102"/>
                  <a:gd name="T26" fmla="*/ 0 w 103"/>
                  <a:gd name="T27" fmla="*/ 95 h 102"/>
                  <a:gd name="T28" fmla="*/ 4 w 103"/>
                  <a:gd name="T29" fmla="*/ 102 h 102"/>
                  <a:gd name="T30" fmla="*/ 18 w 103"/>
                  <a:gd name="T31" fmla="*/ 88 h 102"/>
                  <a:gd name="T32" fmla="*/ 21 w 103"/>
                  <a:gd name="T33" fmla="*/ 81 h 102"/>
                  <a:gd name="T34" fmla="*/ 53 w 103"/>
                  <a:gd name="T35" fmla="*/ 49 h 102"/>
                  <a:gd name="T36" fmla="*/ 57 w 103"/>
                  <a:gd name="T37" fmla="*/ 42 h 102"/>
                  <a:gd name="T38" fmla="*/ 64 w 103"/>
                  <a:gd name="T39" fmla="*/ 39 h 102"/>
                  <a:gd name="T40" fmla="*/ 67 w 103"/>
                  <a:gd name="T41" fmla="*/ 32 h 102"/>
                  <a:gd name="T42" fmla="*/ 78 w 103"/>
                  <a:gd name="T43" fmla="*/ 28 h 102"/>
                  <a:gd name="T44" fmla="*/ 82 w 103"/>
                  <a:gd name="T45" fmla="*/ 21 h 102"/>
                  <a:gd name="T46" fmla="*/ 89 w 103"/>
                  <a:gd name="T47" fmla="*/ 18 h 102"/>
                  <a:gd name="T48" fmla="*/ 96 w 103"/>
                  <a:gd name="T49" fmla="*/ 11 h 102"/>
                  <a:gd name="T50" fmla="*/ 103 w 103"/>
                  <a:gd name="T51" fmla="*/ 7 h 102"/>
                  <a:gd name="T52" fmla="*/ 99 w 103"/>
                  <a:gd name="T53" fmla="*/ 7 h 102"/>
                  <a:gd name="T54" fmla="*/ 103 w 103"/>
                  <a:gd name="T55" fmla="*/ 3 h 102"/>
                  <a:gd name="T56" fmla="*/ 103 w 103"/>
                  <a:gd name="T57" fmla="*/ 0 h 102"/>
                  <a:gd name="T58" fmla="*/ 99 w 103"/>
                  <a:gd name="T59" fmla="*/ 0 h 102"/>
                  <a:gd name="T60" fmla="*/ 103 w 103"/>
                  <a:gd name="T61" fmla="*/ 3 h 10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03" h="102">
                    <a:moveTo>
                      <a:pt x="103" y="3"/>
                    </a:moveTo>
                    <a:lnTo>
                      <a:pt x="99" y="0"/>
                    </a:lnTo>
                    <a:lnTo>
                      <a:pt x="92" y="7"/>
                    </a:lnTo>
                    <a:lnTo>
                      <a:pt x="85" y="11"/>
                    </a:lnTo>
                    <a:lnTo>
                      <a:pt x="78" y="14"/>
                    </a:lnTo>
                    <a:lnTo>
                      <a:pt x="46" y="46"/>
                    </a:lnTo>
                    <a:lnTo>
                      <a:pt x="39" y="49"/>
                    </a:lnTo>
                    <a:lnTo>
                      <a:pt x="36" y="60"/>
                    </a:lnTo>
                    <a:lnTo>
                      <a:pt x="29" y="64"/>
                    </a:lnTo>
                    <a:lnTo>
                      <a:pt x="21" y="71"/>
                    </a:lnTo>
                    <a:lnTo>
                      <a:pt x="18" y="78"/>
                    </a:lnTo>
                    <a:lnTo>
                      <a:pt x="11" y="85"/>
                    </a:lnTo>
                    <a:lnTo>
                      <a:pt x="4" y="88"/>
                    </a:lnTo>
                    <a:lnTo>
                      <a:pt x="0" y="95"/>
                    </a:lnTo>
                    <a:lnTo>
                      <a:pt x="4" y="102"/>
                    </a:lnTo>
                    <a:lnTo>
                      <a:pt x="18" y="88"/>
                    </a:lnTo>
                    <a:lnTo>
                      <a:pt x="21" y="81"/>
                    </a:lnTo>
                    <a:lnTo>
                      <a:pt x="53" y="49"/>
                    </a:lnTo>
                    <a:lnTo>
                      <a:pt x="57" y="42"/>
                    </a:lnTo>
                    <a:lnTo>
                      <a:pt x="64" y="39"/>
                    </a:lnTo>
                    <a:lnTo>
                      <a:pt x="67" y="32"/>
                    </a:lnTo>
                    <a:lnTo>
                      <a:pt x="78" y="28"/>
                    </a:lnTo>
                    <a:lnTo>
                      <a:pt x="82" y="21"/>
                    </a:lnTo>
                    <a:lnTo>
                      <a:pt x="89" y="18"/>
                    </a:lnTo>
                    <a:lnTo>
                      <a:pt x="96" y="11"/>
                    </a:lnTo>
                    <a:lnTo>
                      <a:pt x="103" y="7"/>
                    </a:lnTo>
                    <a:lnTo>
                      <a:pt x="99" y="7"/>
                    </a:lnTo>
                    <a:lnTo>
                      <a:pt x="103" y="3"/>
                    </a:lnTo>
                    <a:lnTo>
                      <a:pt x="103" y="0"/>
                    </a:lnTo>
                    <a:lnTo>
                      <a:pt x="99" y="0"/>
                    </a:lnTo>
                    <a:lnTo>
                      <a:pt x="10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09" name="Freeform 325"/>
              <p:cNvSpPr>
                <a:spLocks/>
              </p:cNvSpPr>
              <p:nvPr/>
            </p:nvSpPr>
            <p:spPr bwMode="auto">
              <a:xfrm>
                <a:off x="3214" y="3273"/>
                <a:ext cx="36" cy="43"/>
              </a:xfrm>
              <a:custGeom>
                <a:avLst/>
                <a:gdLst>
                  <a:gd name="T0" fmla="*/ 28 w 36"/>
                  <a:gd name="T1" fmla="*/ 43 h 43"/>
                  <a:gd name="T2" fmla="*/ 28 w 36"/>
                  <a:gd name="T3" fmla="*/ 36 h 43"/>
                  <a:gd name="T4" fmla="*/ 25 w 36"/>
                  <a:gd name="T5" fmla="*/ 32 h 43"/>
                  <a:gd name="T6" fmla="*/ 21 w 36"/>
                  <a:gd name="T7" fmla="*/ 25 h 43"/>
                  <a:gd name="T8" fmla="*/ 18 w 36"/>
                  <a:gd name="T9" fmla="*/ 22 h 43"/>
                  <a:gd name="T10" fmla="*/ 18 w 36"/>
                  <a:gd name="T11" fmla="*/ 18 h 43"/>
                  <a:gd name="T12" fmla="*/ 14 w 36"/>
                  <a:gd name="T13" fmla="*/ 15 h 43"/>
                  <a:gd name="T14" fmla="*/ 11 w 36"/>
                  <a:gd name="T15" fmla="*/ 8 h 43"/>
                  <a:gd name="T16" fmla="*/ 4 w 36"/>
                  <a:gd name="T17" fmla="*/ 0 h 43"/>
                  <a:gd name="T18" fmla="*/ 0 w 36"/>
                  <a:gd name="T19" fmla="*/ 4 h 43"/>
                  <a:gd name="T20" fmla="*/ 0 w 36"/>
                  <a:gd name="T21" fmla="*/ 8 h 43"/>
                  <a:gd name="T22" fmla="*/ 4 w 36"/>
                  <a:gd name="T23" fmla="*/ 11 h 43"/>
                  <a:gd name="T24" fmla="*/ 7 w 36"/>
                  <a:gd name="T25" fmla="*/ 18 h 43"/>
                  <a:gd name="T26" fmla="*/ 14 w 36"/>
                  <a:gd name="T27" fmla="*/ 25 h 43"/>
                  <a:gd name="T28" fmla="*/ 18 w 36"/>
                  <a:gd name="T29" fmla="*/ 32 h 43"/>
                  <a:gd name="T30" fmla="*/ 25 w 36"/>
                  <a:gd name="T31" fmla="*/ 39 h 43"/>
                  <a:gd name="T32" fmla="*/ 28 w 36"/>
                  <a:gd name="T33" fmla="*/ 32 h 43"/>
                  <a:gd name="T34" fmla="*/ 28 w 36"/>
                  <a:gd name="T35" fmla="*/ 43 h 43"/>
                  <a:gd name="T36" fmla="*/ 36 w 36"/>
                  <a:gd name="T37" fmla="*/ 43 h 43"/>
                  <a:gd name="T38" fmla="*/ 28 w 36"/>
                  <a:gd name="T39" fmla="*/ 36 h 43"/>
                  <a:gd name="T40" fmla="*/ 28 w 36"/>
                  <a:gd name="T41" fmla="*/ 43 h 4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6" h="43">
                    <a:moveTo>
                      <a:pt x="28" y="43"/>
                    </a:moveTo>
                    <a:lnTo>
                      <a:pt x="28" y="36"/>
                    </a:lnTo>
                    <a:lnTo>
                      <a:pt x="25" y="32"/>
                    </a:lnTo>
                    <a:lnTo>
                      <a:pt x="21" y="25"/>
                    </a:lnTo>
                    <a:lnTo>
                      <a:pt x="18" y="22"/>
                    </a:lnTo>
                    <a:lnTo>
                      <a:pt x="18" y="18"/>
                    </a:lnTo>
                    <a:lnTo>
                      <a:pt x="14" y="15"/>
                    </a:lnTo>
                    <a:lnTo>
                      <a:pt x="11" y="8"/>
                    </a:lnTo>
                    <a:lnTo>
                      <a:pt x="4" y="0"/>
                    </a:lnTo>
                    <a:lnTo>
                      <a:pt x="0" y="4"/>
                    </a:lnTo>
                    <a:lnTo>
                      <a:pt x="0" y="8"/>
                    </a:lnTo>
                    <a:lnTo>
                      <a:pt x="4" y="11"/>
                    </a:lnTo>
                    <a:lnTo>
                      <a:pt x="7" y="18"/>
                    </a:lnTo>
                    <a:lnTo>
                      <a:pt x="14" y="25"/>
                    </a:lnTo>
                    <a:lnTo>
                      <a:pt x="18" y="32"/>
                    </a:lnTo>
                    <a:lnTo>
                      <a:pt x="25" y="39"/>
                    </a:lnTo>
                    <a:lnTo>
                      <a:pt x="28" y="32"/>
                    </a:lnTo>
                    <a:lnTo>
                      <a:pt x="28" y="43"/>
                    </a:lnTo>
                    <a:lnTo>
                      <a:pt x="36" y="43"/>
                    </a:lnTo>
                    <a:lnTo>
                      <a:pt x="28" y="36"/>
                    </a:lnTo>
                    <a:lnTo>
                      <a:pt x="28"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0" name="Freeform 326"/>
              <p:cNvSpPr>
                <a:spLocks/>
              </p:cNvSpPr>
              <p:nvPr/>
            </p:nvSpPr>
            <p:spPr bwMode="auto">
              <a:xfrm>
                <a:off x="3232" y="3305"/>
                <a:ext cx="10" cy="14"/>
              </a:xfrm>
              <a:custGeom>
                <a:avLst/>
                <a:gdLst>
                  <a:gd name="T0" fmla="*/ 3 w 10"/>
                  <a:gd name="T1" fmla="*/ 11 h 14"/>
                  <a:gd name="T2" fmla="*/ 3 w 10"/>
                  <a:gd name="T3" fmla="*/ 14 h 14"/>
                  <a:gd name="T4" fmla="*/ 7 w 10"/>
                  <a:gd name="T5" fmla="*/ 11 h 14"/>
                  <a:gd name="T6" fmla="*/ 10 w 10"/>
                  <a:gd name="T7" fmla="*/ 11 h 14"/>
                  <a:gd name="T8" fmla="*/ 10 w 10"/>
                  <a:gd name="T9" fmla="*/ 0 h 14"/>
                  <a:gd name="T10" fmla="*/ 7 w 10"/>
                  <a:gd name="T11" fmla="*/ 4 h 14"/>
                  <a:gd name="T12" fmla="*/ 3 w 10"/>
                  <a:gd name="T13" fmla="*/ 4 h 14"/>
                  <a:gd name="T14" fmla="*/ 0 w 10"/>
                  <a:gd name="T15" fmla="*/ 7 h 14"/>
                  <a:gd name="T16" fmla="*/ 0 w 10"/>
                  <a:gd name="T17" fmla="*/ 11 h 14"/>
                  <a:gd name="T18" fmla="*/ 3 w 10"/>
                  <a:gd name="T19" fmla="*/ 1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4">
                    <a:moveTo>
                      <a:pt x="3" y="11"/>
                    </a:moveTo>
                    <a:lnTo>
                      <a:pt x="3" y="14"/>
                    </a:lnTo>
                    <a:lnTo>
                      <a:pt x="7" y="11"/>
                    </a:lnTo>
                    <a:lnTo>
                      <a:pt x="10" y="11"/>
                    </a:lnTo>
                    <a:lnTo>
                      <a:pt x="10" y="0"/>
                    </a:lnTo>
                    <a:lnTo>
                      <a:pt x="7" y="4"/>
                    </a:lnTo>
                    <a:lnTo>
                      <a:pt x="3" y="4"/>
                    </a:lnTo>
                    <a:lnTo>
                      <a:pt x="0" y="7"/>
                    </a:lnTo>
                    <a:lnTo>
                      <a:pt x="0" y="11"/>
                    </a:lnTo>
                    <a:lnTo>
                      <a:pt x="3"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1" name="Freeform 327"/>
              <p:cNvSpPr>
                <a:spLocks/>
              </p:cNvSpPr>
              <p:nvPr/>
            </p:nvSpPr>
            <p:spPr bwMode="auto">
              <a:xfrm>
                <a:off x="3232" y="3316"/>
                <a:ext cx="14" cy="25"/>
              </a:xfrm>
              <a:custGeom>
                <a:avLst/>
                <a:gdLst>
                  <a:gd name="T0" fmla="*/ 14 w 14"/>
                  <a:gd name="T1" fmla="*/ 18 h 25"/>
                  <a:gd name="T2" fmla="*/ 10 w 14"/>
                  <a:gd name="T3" fmla="*/ 18 h 25"/>
                  <a:gd name="T4" fmla="*/ 7 w 14"/>
                  <a:gd name="T5" fmla="*/ 14 h 25"/>
                  <a:gd name="T6" fmla="*/ 3 w 14"/>
                  <a:gd name="T7" fmla="*/ 7 h 25"/>
                  <a:gd name="T8" fmla="*/ 3 w 14"/>
                  <a:gd name="T9" fmla="*/ 0 h 25"/>
                  <a:gd name="T10" fmla="*/ 0 w 14"/>
                  <a:gd name="T11" fmla="*/ 0 h 25"/>
                  <a:gd name="T12" fmla="*/ 0 w 14"/>
                  <a:gd name="T13" fmla="*/ 18 h 25"/>
                  <a:gd name="T14" fmla="*/ 7 w 14"/>
                  <a:gd name="T15" fmla="*/ 21 h 25"/>
                  <a:gd name="T16" fmla="*/ 14 w 14"/>
                  <a:gd name="T17" fmla="*/ 25 h 25"/>
                  <a:gd name="T18" fmla="*/ 14 w 14"/>
                  <a:gd name="T19" fmla="*/ 1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25">
                    <a:moveTo>
                      <a:pt x="14" y="18"/>
                    </a:moveTo>
                    <a:lnTo>
                      <a:pt x="10" y="18"/>
                    </a:lnTo>
                    <a:lnTo>
                      <a:pt x="7" y="14"/>
                    </a:lnTo>
                    <a:lnTo>
                      <a:pt x="3" y="7"/>
                    </a:lnTo>
                    <a:lnTo>
                      <a:pt x="3" y="0"/>
                    </a:lnTo>
                    <a:lnTo>
                      <a:pt x="0" y="0"/>
                    </a:lnTo>
                    <a:lnTo>
                      <a:pt x="0" y="18"/>
                    </a:lnTo>
                    <a:lnTo>
                      <a:pt x="7" y="21"/>
                    </a:lnTo>
                    <a:lnTo>
                      <a:pt x="14" y="25"/>
                    </a:lnTo>
                    <a:lnTo>
                      <a:pt x="1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2" name="Freeform 328"/>
              <p:cNvSpPr>
                <a:spLocks/>
              </p:cNvSpPr>
              <p:nvPr/>
            </p:nvSpPr>
            <p:spPr bwMode="auto">
              <a:xfrm>
                <a:off x="3246" y="3334"/>
                <a:ext cx="438" cy="14"/>
              </a:xfrm>
              <a:custGeom>
                <a:avLst/>
                <a:gdLst>
                  <a:gd name="T0" fmla="*/ 438 w 438"/>
                  <a:gd name="T1" fmla="*/ 0 h 14"/>
                  <a:gd name="T2" fmla="*/ 385 w 438"/>
                  <a:gd name="T3" fmla="*/ 0 h 14"/>
                  <a:gd name="T4" fmla="*/ 371 w 438"/>
                  <a:gd name="T5" fmla="*/ 3 h 14"/>
                  <a:gd name="T6" fmla="*/ 28 w 438"/>
                  <a:gd name="T7" fmla="*/ 3 h 14"/>
                  <a:gd name="T8" fmla="*/ 14 w 438"/>
                  <a:gd name="T9" fmla="*/ 0 h 14"/>
                  <a:gd name="T10" fmla="*/ 0 w 438"/>
                  <a:gd name="T11" fmla="*/ 0 h 14"/>
                  <a:gd name="T12" fmla="*/ 0 w 438"/>
                  <a:gd name="T13" fmla="*/ 7 h 14"/>
                  <a:gd name="T14" fmla="*/ 28 w 438"/>
                  <a:gd name="T15" fmla="*/ 7 h 14"/>
                  <a:gd name="T16" fmla="*/ 39 w 438"/>
                  <a:gd name="T17" fmla="*/ 10 h 14"/>
                  <a:gd name="T18" fmla="*/ 95 w 438"/>
                  <a:gd name="T19" fmla="*/ 10 h 14"/>
                  <a:gd name="T20" fmla="*/ 110 w 438"/>
                  <a:gd name="T21" fmla="*/ 14 h 14"/>
                  <a:gd name="T22" fmla="*/ 219 w 438"/>
                  <a:gd name="T23" fmla="*/ 14 h 14"/>
                  <a:gd name="T24" fmla="*/ 233 w 438"/>
                  <a:gd name="T25" fmla="*/ 10 h 14"/>
                  <a:gd name="T26" fmla="*/ 357 w 438"/>
                  <a:gd name="T27" fmla="*/ 10 h 14"/>
                  <a:gd name="T28" fmla="*/ 371 w 438"/>
                  <a:gd name="T29" fmla="*/ 7 h 14"/>
                  <a:gd name="T30" fmla="*/ 438 w 438"/>
                  <a:gd name="T31" fmla="*/ 7 h 14"/>
                  <a:gd name="T32" fmla="*/ 438 w 438"/>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 h="14">
                    <a:moveTo>
                      <a:pt x="438" y="0"/>
                    </a:moveTo>
                    <a:lnTo>
                      <a:pt x="385" y="0"/>
                    </a:lnTo>
                    <a:lnTo>
                      <a:pt x="371" y="3"/>
                    </a:lnTo>
                    <a:lnTo>
                      <a:pt x="28" y="3"/>
                    </a:lnTo>
                    <a:lnTo>
                      <a:pt x="14" y="0"/>
                    </a:lnTo>
                    <a:lnTo>
                      <a:pt x="0" y="0"/>
                    </a:lnTo>
                    <a:lnTo>
                      <a:pt x="0" y="7"/>
                    </a:lnTo>
                    <a:lnTo>
                      <a:pt x="28" y="7"/>
                    </a:lnTo>
                    <a:lnTo>
                      <a:pt x="39" y="10"/>
                    </a:lnTo>
                    <a:lnTo>
                      <a:pt x="95" y="10"/>
                    </a:lnTo>
                    <a:lnTo>
                      <a:pt x="110" y="14"/>
                    </a:lnTo>
                    <a:lnTo>
                      <a:pt x="219" y="14"/>
                    </a:lnTo>
                    <a:lnTo>
                      <a:pt x="233" y="10"/>
                    </a:lnTo>
                    <a:lnTo>
                      <a:pt x="357" y="10"/>
                    </a:lnTo>
                    <a:lnTo>
                      <a:pt x="371" y="7"/>
                    </a:lnTo>
                    <a:lnTo>
                      <a:pt x="438" y="7"/>
                    </a:lnTo>
                    <a:lnTo>
                      <a:pt x="4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3" name="Freeform 329"/>
              <p:cNvSpPr>
                <a:spLocks/>
              </p:cNvSpPr>
              <p:nvPr/>
            </p:nvSpPr>
            <p:spPr bwMode="auto">
              <a:xfrm>
                <a:off x="3684" y="3312"/>
                <a:ext cx="46" cy="29"/>
              </a:xfrm>
              <a:custGeom>
                <a:avLst/>
                <a:gdLst>
                  <a:gd name="T0" fmla="*/ 39 w 46"/>
                  <a:gd name="T1" fmla="*/ 4 h 29"/>
                  <a:gd name="T2" fmla="*/ 39 w 46"/>
                  <a:gd name="T3" fmla="*/ 0 h 29"/>
                  <a:gd name="T4" fmla="*/ 35 w 46"/>
                  <a:gd name="T5" fmla="*/ 4 h 29"/>
                  <a:gd name="T6" fmla="*/ 28 w 46"/>
                  <a:gd name="T7" fmla="*/ 7 h 29"/>
                  <a:gd name="T8" fmla="*/ 18 w 46"/>
                  <a:gd name="T9" fmla="*/ 18 h 29"/>
                  <a:gd name="T10" fmla="*/ 11 w 46"/>
                  <a:gd name="T11" fmla="*/ 18 h 29"/>
                  <a:gd name="T12" fmla="*/ 7 w 46"/>
                  <a:gd name="T13" fmla="*/ 22 h 29"/>
                  <a:gd name="T14" fmla="*/ 0 w 46"/>
                  <a:gd name="T15" fmla="*/ 22 h 29"/>
                  <a:gd name="T16" fmla="*/ 0 w 46"/>
                  <a:gd name="T17" fmla="*/ 29 h 29"/>
                  <a:gd name="T18" fmla="*/ 7 w 46"/>
                  <a:gd name="T19" fmla="*/ 25 h 29"/>
                  <a:gd name="T20" fmla="*/ 18 w 46"/>
                  <a:gd name="T21" fmla="*/ 25 h 29"/>
                  <a:gd name="T22" fmla="*/ 25 w 46"/>
                  <a:gd name="T23" fmla="*/ 22 h 29"/>
                  <a:gd name="T24" fmla="*/ 28 w 46"/>
                  <a:gd name="T25" fmla="*/ 18 h 29"/>
                  <a:gd name="T26" fmla="*/ 35 w 46"/>
                  <a:gd name="T27" fmla="*/ 14 h 29"/>
                  <a:gd name="T28" fmla="*/ 43 w 46"/>
                  <a:gd name="T29" fmla="*/ 7 h 29"/>
                  <a:gd name="T30" fmla="*/ 46 w 46"/>
                  <a:gd name="T31" fmla="*/ 7 h 29"/>
                  <a:gd name="T32" fmla="*/ 43 w 46"/>
                  <a:gd name="T33" fmla="*/ 7 h 29"/>
                  <a:gd name="T34" fmla="*/ 46 w 46"/>
                  <a:gd name="T35" fmla="*/ 7 h 29"/>
                  <a:gd name="T36" fmla="*/ 39 w 46"/>
                  <a:gd name="T37" fmla="*/ 4 h 2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 h="29">
                    <a:moveTo>
                      <a:pt x="39" y="4"/>
                    </a:moveTo>
                    <a:lnTo>
                      <a:pt x="39" y="0"/>
                    </a:lnTo>
                    <a:lnTo>
                      <a:pt x="35" y="4"/>
                    </a:lnTo>
                    <a:lnTo>
                      <a:pt x="28" y="7"/>
                    </a:lnTo>
                    <a:lnTo>
                      <a:pt x="18" y="18"/>
                    </a:lnTo>
                    <a:lnTo>
                      <a:pt x="11" y="18"/>
                    </a:lnTo>
                    <a:lnTo>
                      <a:pt x="7" y="22"/>
                    </a:lnTo>
                    <a:lnTo>
                      <a:pt x="0" y="22"/>
                    </a:lnTo>
                    <a:lnTo>
                      <a:pt x="0" y="29"/>
                    </a:lnTo>
                    <a:lnTo>
                      <a:pt x="7" y="25"/>
                    </a:lnTo>
                    <a:lnTo>
                      <a:pt x="18" y="25"/>
                    </a:lnTo>
                    <a:lnTo>
                      <a:pt x="25" y="22"/>
                    </a:lnTo>
                    <a:lnTo>
                      <a:pt x="28" y="18"/>
                    </a:lnTo>
                    <a:lnTo>
                      <a:pt x="35" y="14"/>
                    </a:lnTo>
                    <a:lnTo>
                      <a:pt x="43" y="7"/>
                    </a:lnTo>
                    <a:lnTo>
                      <a:pt x="46" y="7"/>
                    </a:lnTo>
                    <a:lnTo>
                      <a:pt x="43" y="7"/>
                    </a:lnTo>
                    <a:lnTo>
                      <a:pt x="46" y="7"/>
                    </a:lnTo>
                    <a:lnTo>
                      <a:pt x="3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4" name="Freeform 330"/>
              <p:cNvSpPr>
                <a:spLocks/>
              </p:cNvSpPr>
              <p:nvPr/>
            </p:nvSpPr>
            <p:spPr bwMode="auto">
              <a:xfrm>
                <a:off x="3723" y="3107"/>
                <a:ext cx="201" cy="212"/>
              </a:xfrm>
              <a:custGeom>
                <a:avLst/>
                <a:gdLst>
                  <a:gd name="T0" fmla="*/ 198 w 201"/>
                  <a:gd name="T1" fmla="*/ 0 h 212"/>
                  <a:gd name="T2" fmla="*/ 194 w 201"/>
                  <a:gd name="T3" fmla="*/ 0 h 212"/>
                  <a:gd name="T4" fmla="*/ 184 w 201"/>
                  <a:gd name="T5" fmla="*/ 15 h 212"/>
                  <a:gd name="T6" fmla="*/ 173 w 201"/>
                  <a:gd name="T7" fmla="*/ 29 h 212"/>
                  <a:gd name="T8" fmla="*/ 163 w 201"/>
                  <a:gd name="T9" fmla="*/ 43 h 212"/>
                  <a:gd name="T10" fmla="*/ 148 w 201"/>
                  <a:gd name="T11" fmla="*/ 53 h 212"/>
                  <a:gd name="T12" fmla="*/ 138 w 201"/>
                  <a:gd name="T13" fmla="*/ 68 h 212"/>
                  <a:gd name="T14" fmla="*/ 113 w 201"/>
                  <a:gd name="T15" fmla="*/ 92 h 212"/>
                  <a:gd name="T16" fmla="*/ 99 w 201"/>
                  <a:gd name="T17" fmla="*/ 103 h 212"/>
                  <a:gd name="T18" fmla="*/ 88 w 201"/>
                  <a:gd name="T19" fmla="*/ 117 h 212"/>
                  <a:gd name="T20" fmla="*/ 74 w 201"/>
                  <a:gd name="T21" fmla="*/ 131 h 212"/>
                  <a:gd name="T22" fmla="*/ 60 w 201"/>
                  <a:gd name="T23" fmla="*/ 142 h 212"/>
                  <a:gd name="T24" fmla="*/ 49 w 201"/>
                  <a:gd name="T25" fmla="*/ 156 h 212"/>
                  <a:gd name="T26" fmla="*/ 35 w 201"/>
                  <a:gd name="T27" fmla="*/ 166 h 212"/>
                  <a:gd name="T28" fmla="*/ 25 w 201"/>
                  <a:gd name="T29" fmla="*/ 181 h 212"/>
                  <a:gd name="T30" fmla="*/ 11 w 201"/>
                  <a:gd name="T31" fmla="*/ 195 h 212"/>
                  <a:gd name="T32" fmla="*/ 0 w 201"/>
                  <a:gd name="T33" fmla="*/ 209 h 212"/>
                  <a:gd name="T34" fmla="*/ 7 w 201"/>
                  <a:gd name="T35" fmla="*/ 212 h 212"/>
                  <a:gd name="T36" fmla="*/ 18 w 201"/>
                  <a:gd name="T37" fmla="*/ 198 h 212"/>
                  <a:gd name="T38" fmla="*/ 28 w 201"/>
                  <a:gd name="T39" fmla="*/ 184 h 212"/>
                  <a:gd name="T40" fmla="*/ 53 w 201"/>
                  <a:gd name="T41" fmla="*/ 159 h 212"/>
                  <a:gd name="T42" fmla="*/ 67 w 201"/>
                  <a:gd name="T43" fmla="*/ 149 h 212"/>
                  <a:gd name="T44" fmla="*/ 78 w 201"/>
                  <a:gd name="T45" fmla="*/ 135 h 212"/>
                  <a:gd name="T46" fmla="*/ 92 w 201"/>
                  <a:gd name="T47" fmla="*/ 124 h 212"/>
                  <a:gd name="T48" fmla="*/ 155 w 201"/>
                  <a:gd name="T49" fmla="*/ 61 h 212"/>
                  <a:gd name="T50" fmla="*/ 166 w 201"/>
                  <a:gd name="T51" fmla="*/ 46 h 212"/>
                  <a:gd name="T52" fmla="*/ 180 w 201"/>
                  <a:gd name="T53" fmla="*/ 36 h 212"/>
                  <a:gd name="T54" fmla="*/ 191 w 201"/>
                  <a:gd name="T55" fmla="*/ 22 h 212"/>
                  <a:gd name="T56" fmla="*/ 201 w 201"/>
                  <a:gd name="T57" fmla="*/ 8 h 212"/>
                  <a:gd name="T58" fmla="*/ 198 w 201"/>
                  <a:gd name="T59" fmla="*/ 8 h 212"/>
                  <a:gd name="T60" fmla="*/ 198 w 201"/>
                  <a:gd name="T61" fmla="*/ 0 h 212"/>
                  <a:gd name="T62" fmla="*/ 194 w 201"/>
                  <a:gd name="T63" fmla="*/ 0 h 212"/>
                  <a:gd name="T64" fmla="*/ 198 w 201"/>
                  <a:gd name="T65" fmla="*/ 0 h 2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1" h="212">
                    <a:moveTo>
                      <a:pt x="198" y="0"/>
                    </a:moveTo>
                    <a:lnTo>
                      <a:pt x="194" y="0"/>
                    </a:lnTo>
                    <a:lnTo>
                      <a:pt x="184" y="15"/>
                    </a:lnTo>
                    <a:lnTo>
                      <a:pt x="173" y="29"/>
                    </a:lnTo>
                    <a:lnTo>
                      <a:pt x="163" y="43"/>
                    </a:lnTo>
                    <a:lnTo>
                      <a:pt x="148" y="53"/>
                    </a:lnTo>
                    <a:lnTo>
                      <a:pt x="138" y="68"/>
                    </a:lnTo>
                    <a:lnTo>
                      <a:pt x="113" y="92"/>
                    </a:lnTo>
                    <a:lnTo>
                      <a:pt x="99" y="103"/>
                    </a:lnTo>
                    <a:lnTo>
                      <a:pt x="88" y="117"/>
                    </a:lnTo>
                    <a:lnTo>
                      <a:pt x="74" y="131"/>
                    </a:lnTo>
                    <a:lnTo>
                      <a:pt x="60" y="142"/>
                    </a:lnTo>
                    <a:lnTo>
                      <a:pt x="49" y="156"/>
                    </a:lnTo>
                    <a:lnTo>
                      <a:pt x="35" y="166"/>
                    </a:lnTo>
                    <a:lnTo>
                      <a:pt x="25" y="181"/>
                    </a:lnTo>
                    <a:lnTo>
                      <a:pt x="11" y="195"/>
                    </a:lnTo>
                    <a:lnTo>
                      <a:pt x="0" y="209"/>
                    </a:lnTo>
                    <a:lnTo>
                      <a:pt x="7" y="212"/>
                    </a:lnTo>
                    <a:lnTo>
                      <a:pt x="18" y="198"/>
                    </a:lnTo>
                    <a:lnTo>
                      <a:pt x="28" y="184"/>
                    </a:lnTo>
                    <a:lnTo>
                      <a:pt x="53" y="159"/>
                    </a:lnTo>
                    <a:lnTo>
                      <a:pt x="67" y="149"/>
                    </a:lnTo>
                    <a:lnTo>
                      <a:pt x="78" y="135"/>
                    </a:lnTo>
                    <a:lnTo>
                      <a:pt x="92" y="124"/>
                    </a:lnTo>
                    <a:lnTo>
                      <a:pt x="155" y="61"/>
                    </a:lnTo>
                    <a:lnTo>
                      <a:pt x="166" y="46"/>
                    </a:lnTo>
                    <a:lnTo>
                      <a:pt x="180" y="36"/>
                    </a:lnTo>
                    <a:lnTo>
                      <a:pt x="191" y="22"/>
                    </a:lnTo>
                    <a:lnTo>
                      <a:pt x="201" y="8"/>
                    </a:lnTo>
                    <a:lnTo>
                      <a:pt x="198" y="8"/>
                    </a:lnTo>
                    <a:lnTo>
                      <a:pt x="198" y="0"/>
                    </a:lnTo>
                    <a:lnTo>
                      <a:pt x="194" y="0"/>
                    </a:lnTo>
                    <a:lnTo>
                      <a:pt x="19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5" name="Freeform 331"/>
              <p:cNvSpPr>
                <a:spLocks/>
              </p:cNvSpPr>
              <p:nvPr/>
            </p:nvSpPr>
            <p:spPr bwMode="auto">
              <a:xfrm>
                <a:off x="3921" y="3107"/>
                <a:ext cx="7" cy="8"/>
              </a:xfrm>
              <a:custGeom>
                <a:avLst/>
                <a:gdLst>
                  <a:gd name="T0" fmla="*/ 0 w 7"/>
                  <a:gd name="T1" fmla="*/ 0 h 8"/>
                  <a:gd name="T2" fmla="*/ 3 w 7"/>
                  <a:gd name="T3" fmla="*/ 0 h 8"/>
                  <a:gd name="T4" fmla="*/ 0 w 7"/>
                  <a:gd name="T5" fmla="*/ 0 h 8"/>
                  <a:gd name="T6" fmla="*/ 0 w 7"/>
                  <a:gd name="T7" fmla="*/ 8 h 8"/>
                  <a:gd name="T8" fmla="*/ 7 w 7"/>
                  <a:gd name="T9" fmla="*/ 8 h 8"/>
                  <a:gd name="T10" fmla="*/ 3 w 7"/>
                  <a:gd name="T11" fmla="*/ 8 h 8"/>
                  <a:gd name="T12" fmla="*/ 7 w 7"/>
                  <a:gd name="T13" fmla="*/ 8 h 8"/>
                  <a:gd name="T14" fmla="*/ 0 w 7"/>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8">
                    <a:moveTo>
                      <a:pt x="0" y="0"/>
                    </a:moveTo>
                    <a:lnTo>
                      <a:pt x="3" y="0"/>
                    </a:lnTo>
                    <a:lnTo>
                      <a:pt x="0" y="0"/>
                    </a:lnTo>
                    <a:lnTo>
                      <a:pt x="0" y="8"/>
                    </a:lnTo>
                    <a:lnTo>
                      <a:pt x="7" y="8"/>
                    </a:lnTo>
                    <a:lnTo>
                      <a:pt x="3" y="8"/>
                    </a:lnTo>
                    <a:lnTo>
                      <a:pt x="7"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6" name="Freeform 332"/>
              <p:cNvSpPr>
                <a:spLocks/>
              </p:cNvSpPr>
              <p:nvPr/>
            </p:nvSpPr>
            <p:spPr bwMode="auto">
              <a:xfrm>
                <a:off x="3921" y="3030"/>
                <a:ext cx="81" cy="85"/>
              </a:xfrm>
              <a:custGeom>
                <a:avLst/>
                <a:gdLst>
                  <a:gd name="T0" fmla="*/ 71 w 81"/>
                  <a:gd name="T1" fmla="*/ 3 h 85"/>
                  <a:gd name="T2" fmla="*/ 74 w 81"/>
                  <a:gd name="T3" fmla="*/ 0 h 85"/>
                  <a:gd name="T4" fmla="*/ 63 w 81"/>
                  <a:gd name="T5" fmla="*/ 10 h 85"/>
                  <a:gd name="T6" fmla="*/ 53 w 81"/>
                  <a:gd name="T7" fmla="*/ 17 h 85"/>
                  <a:gd name="T8" fmla="*/ 46 w 81"/>
                  <a:gd name="T9" fmla="*/ 28 h 85"/>
                  <a:gd name="T10" fmla="*/ 35 w 81"/>
                  <a:gd name="T11" fmla="*/ 39 h 85"/>
                  <a:gd name="T12" fmla="*/ 28 w 81"/>
                  <a:gd name="T13" fmla="*/ 49 h 85"/>
                  <a:gd name="T14" fmla="*/ 18 w 81"/>
                  <a:gd name="T15" fmla="*/ 56 h 85"/>
                  <a:gd name="T16" fmla="*/ 10 w 81"/>
                  <a:gd name="T17" fmla="*/ 67 h 85"/>
                  <a:gd name="T18" fmla="*/ 0 w 81"/>
                  <a:gd name="T19" fmla="*/ 77 h 85"/>
                  <a:gd name="T20" fmla="*/ 7 w 81"/>
                  <a:gd name="T21" fmla="*/ 85 h 85"/>
                  <a:gd name="T22" fmla="*/ 14 w 81"/>
                  <a:gd name="T23" fmla="*/ 70 h 85"/>
                  <a:gd name="T24" fmla="*/ 25 w 81"/>
                  <a:gd name="T25" fmla="*/ 63 h 85"/>
                  <a:gd name="T26" fmla="*/ 32 w 81"/>
                  <a:gd name="T27" fmla="*/ 53 h 85"/>
                  <a:gd name="T28" fmla="*/ 42 w 81"/>
                  <a:gd name="T29" fmla="*/ 42 h 85"/>
                  <a:gd name="T30" fmla="*/ 49 w 81"/>
                  <a:gd name="T31" fmla="*/ 32 h 85"/>
                  <a:gd name="T32" fmla="*/ 60 w 81"/>
                  <a:gd name="T33" fmla="*/ 25 h 85"/>
                  <a:gd name="T34" fmla="*/ 71 w 81"/>
                  <a:gd name="T35" fmla="*/ 14 h 85"/>
                  <a:gd name="T36" fmla="*/ 78 w 81"/>
                  <a:gd name="T37" fmla="*/ 3 h 85"/>
                  <a:gd name="T38" fmla="*/ 81 w 81"/>
                  <a:gd name="T39" fmla="*/ 3 h 85"/>
                  <a:gd name="T40" fmla="*/ 78 w 81"/>
                  <a:gd name="T41" fmla="*/ 3 h 85"/>
                  <a:gd name="T42" fmla="*/ 81 w 81"/>
                  <a:gd name="T43" fmla="*/ 3 h 85"/>
                  <a:gd name="T44" fmla="*/ 71 w 81"/>
                  <a:gd name="T45" fmla="*/ 3 h 8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1" h="85">
                    <a:moveTo>
                      <a:pt x="71" y="3"/>
                    </a:moveTo>
                    <a:lnTo>
                      <a:pt x="74" y="0"/>
                    </a:lnTo>
                    <a:lnTo>
                      <a:pt x="63" y="10"/>
                    </a:lnTo>
                    <a:lnTo>
                      <a:pt x="53" y="17"/>
                    </a:lnTo>
                    <a:lnTo>
                      <a:pt x="46" y="28"/>
                    </a:lnTo>
                    <a:lnTo>
                      <a:pt x="35" y="39"/>
                    </a:lnTo>
                    <a:lnTo>
                      <a:pt x="28" y="49"/>
                    </a:lnTo>
                    <a:lnTo>
                      <a:pt x="18" y="56"/>
                    </a:lnTo>
                    <a:lnTo>
                      <a:pt x="10" y="67"/>
                    </a:lnTo>
                    <a:lnTo>
                      <a:pt x="0" y="77"/>
                    </a:lnTo>
                    <a:lnTo>
                      <a:pt x="7" y="85"/>
                    </a:lnTo>
                    <a:lnTo>
                      <a:pt x="14" y="70"/>
                    </a:lnTo>
                    <a:lnTo>
                      <a:pt x="25" y="63"/>
                    </a:lnTo>
                    <a:lnTo>
                      <a:pt x="32" y="53"/>
                    </a:lnTo>
                    <a:lnTo>
                      <a:pt x="42" y="42"/>
                    </a:lnTo>
                    <a:lnTo>
                      <a:pt x="49" y="32"/>
                    </a:lnTo>
                    <a:lnTo>
                      <a:pt x="60" y="25"/>
                    </a:lnTo>
                    <a:lnTo>
                      <a:pt x="71" y="14"/>
                    </a:lnTo>
                    <a:lnTo>
                      <a:pt x="78" y="3"/>
                    </a:lnTo>
                    <a:lnTo>
                      <a:pt x="81" y="3"/>
                    </a:lnTo>
                    <a:lnTo>
                      <a:pt x="78" y="3"/>
                    </a:lnTo>
                    <a:lnTo>
                      <a:pt x="81" y="3"/>
                    </a:lnTo>
                    <a:lnTo>
                      <a:pt x="7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7" name="Freeform 333"/>
              <p:cNvSpPr>
                <a:spLocks/>
              </p:cNvSpPr>
              <p:nvPr/>
            </p:nvSpPr>
            <p:spPr bwMode="auto">
              <a:xfrm>
                <a:off x="3984" y="3016"/>
                <a:ext cx="18" cy="17"/>
              </a:xfrm>
              <a:custGeom>
                <a:avLst/>
                <a:gdLst>
                  <a:gd name="T0" fmla="*/ 4 w 18"/>
                  <a:gd name="T1" fmla="*/ 0 h 17"/>
                  <a:gd name="T2" fmla="*/ 8 w 18"/>
                  <a:gd name="T3" fmla="*/ 7 h 17"/>
                  <a:gd name="T4" fmla="*/ 8 w 18"/>
                  <a:gd name="T5" fmla="*/ 17 h 17"/>
                  <a:gd name="T6" fmla="*/ 18 w 18"/>
                  <a:gd name="T7" fmla="*/ 17 h 17"/>
                  <a:gd name="T8" fmla="*/ 18 w 18"/>
                  <a:gd name="T9" fmla="*/ 10 h 17"/>
                  <a:gd name="T10" fmla="*/ 8 w 18"/>
                  <a:gd name="T11" fmla="*/ 0 h 17"/>
                  <a:gd name="T12" fmla="*/ 11 w 18"/>
                  <a:gd name="T13" fmla="*/ 7 h 17"/>
                  <a:gd name="T14" fmla="*/ 4 w 18"/>
                  <a:gd name="T15" fmla="*/ 0 h 17"/>
                  <a:gd name="T16" fmla="*/ 0 w 18"/>
                  <a:gd name="T17" fmla="*/ 7 h 17"/>
                  <a:gd name="T18" fmla="*/ 8 w 18"/>
                  <a:gd name="T19" fmla="*/ 7 h 17"/>
                  <a:gd name="T20" fmla="*/ 4 w 18"/>
                  <a:gd name="T21" fmla="*/ 0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 h="17">
                    <a:moveTo>
                      <a:pt x="4" y="0"/>
                    </a:moveTo>
                    <a:lnTo>
                      <a:pt x="8" y="7"/>
                    </a:lnTo>
                    <a:lnTo>
                      <a:pt x="8" y="17"/>
                    </a:lnTo>
                    <a:lnTo>
                      <a:pt x="18" y="17"/>
                    </a:lnTo>
                    <a:lnTo>
                      <a:pt x="18" y="10"/>
                    </a:lnTo>
                    <a:lnTo>
                      <a:pt x="8" y="0"/>
                    </a:lnTo>
                    <a:lnTo>
                      <a:pt x="11" y="7"/>
                    </a:lnTo>
                    <a:lnTo>
                      <a:pt x="4" y="0"/>
                    </a:lnTo>
                    <a:lnTo>
                      <a:pt x="0" y="7"/>
                    </a:lnTo>
                    <a:lnTo>
                      <a:pt x="8"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8" name="Freeform 334"/>
              <p:cNvSpPr>
                <a:spLocks/>
              </p:cNvSpPr>
              <p:nvPr/>
            </p:nvSpPr>
            <p:spPr bwMode="auto">
              <a:xfrm>
                <a:off x="3988" y="2980"/>
                <a:ext cx="14" cy="43"/>
              </a:xfrm>
              <a:custGeom>
                <a:avLst/>
                <a:gdLst>
                  <a:gd name="T0" fmla="*/ 7 w 14"/>
                  <a:gd name="T1" fmla="*/ 4 h 43"/>
                  <a:gd name="T2" fmla="*/ 4 w 14"/>
                  <a:gd name="T3" fmla="*/ 4 h 43"/>
                  <a:gd name="T4" fmla="*/ 7 w 14"/>
                  <a:gd name="T5" fmla="*/ 11 h 43"/>
                  <a:gd name="T6" fmla="*/ 7 w 14"/>
                  <a:gd name="T7" fmla="*/ 22 h 43"/>
                  <a:gd name="T8" fmla="*/ 4 w 14"/>
                  <a:gd name="T9" fmla="*/ 29 h 43"/>
                  <a:gd name="T10" fmla="*/ 0 w 14"/>
                  <a:gd name="T11" fmla="*/ 36 h 43"/>
                  <a:gd name="T12" fmla="*/ 7 w 14"/>
                  <a:gd name="T13" fmla="*/ 43 h 43"/>
                  <a:gd name="T14" fmla="*/ 11 w 14"/>
                  <a:gd name="T15" fmla="*/ 32 h 43"/>
                  <a:gd name="T16" fmla="*/ 14 w 14"/>
                  <a:gd name="T17" fmla="*/ 25 h 43"/>
                  <a:gd name="T18" fmla="*/ 14 w 14"/>
                  <a:gd name="T19" fmla="*/ 4 h 43"/>
                  <a:gd name="T20" fmla="*/ 11 w 14"/>
                  <a:gd name="T21" fmla="*/ 0 h 43"/>
                  <a:gd name="T22" fmla="*/ 14 w 14"/>
                  <a:gd name="T23" fmla="*/ 4 h 43"/>
                  <a:gd name="T24" fmla="*/ 14 w 14"/>
                  <a:gd name="T25" fmla="*/ 0 h 43"/>
                  <a:gd name="T26" fmla="*/ 11 w 14"/>
                  <a:gd name="T27" fmla="*/ 0 h 43"/>
                  <a:gd name="T28" fmla="*/ 7 w 14"/>
                  <a:gd name="T29" fmla="*/ 4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 h="43">
                    <a:moveTo>
                      <a:pt x="7" y="4"/>
                    </a:moveTo>
                    <a:lnTo>
                      <a:pt x="4" y="4"/>
                    </a:lnTo>
                    <a:lnTo>
                      <a:pt x="7" y="11"/>
                    </a:lnTo>
                    <a:lnTo>
                      <a:pt x="7" y="22"/>
                    </a:lnTo>
                    <a:lnTo>
                      <a:pt x="4" y="29"/>
                    </a:lnTo>
                    <a:lnTo>
                      <a:pt x="0" y="36"/>
                    </a:lnTo>
                    <a:lnTo>
                      <a:pt x="7" y="43"/>
                    </a:lnTo>
                    <a:lnTo>
                      <a:pt x="11" y="32"/>
                    </a:lnTo>
                    <a:lnTo>
                      <a:pt x="14" y="25"/>
                    </a:lnTo>
                    <a:lnTo>
                      <a:pt x="14" y="4"/>
                    </a:lnTo>
                    <a:lnTo>
                      <a:pt x="11" y="0"/>
                    </a:lnTo>
                    <a:lnTo>
                      <a:pt x="14" y="4"/>
                    </a:lnTo>
                    <a:lnTo>
                      <a:pt x="14" y="0"/>
                    </a:lnTo>
                    <a:lnTo>
                      <a:pt x="11" y="0"/>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19" name="Freeform 335"/>
              <p:cNvSpPr>
                <a:spLocks/>
              </p:cNvSpPr>
              <p:nvPr/>
            </p:nvSpPr>
            <p:spPr bwMode="auto">
              <a:xfrm>
                <a:off x="3981" y="2977"/>
                <a:ext cx="18" cy="7"/>
              </a:xfrm>
              <a:custGeom>
                <a:avLst/>
                <a:gdLst>
                  <a:gd name="T0" fmla="*/ 11 w 18"/>
                  <a:gd name="T1" fmla="*/ 0 h 7"/>
                  <a:gd name="T2" fmla="*/ 11 w 18"/>
                  <a:gd name="T3" fmla="*/ 7 h 7"/>
                  <a:gd name="T4" fmla="*/ 14 w 18"/>
                  <a:gd name="T5" fmla="*/ 7 h 7"/>
                  <a:gd name="T6" fmla="*/ 18 w 18"/>
                  <a:gd name="T7" fmla="*/ 3 h 7"/>
                  <a:gd name="T8" fmla="*/ 14 w 18"/>
                  <a:gd name="T9" fmla="*/ 0 h 7"/>
                  <a:gd name="T10" fmla="*/ 11 w 18"/>
                  <a:gd name="T11" fmla="*/ 7 h 7"/>
                  <a:gd name="T12" fmla="*/ 11 w 18"/>
                  <a:gd name="T13" fmla="*/ 0 h 7"/>
                  <a:gd name="T14" fmla="*/ 0 w 18"/>
                  <a:gd name="T15" fmla="*/ 0 h 7"/>
                  <a:gd name="T16" fmla="*/ 11 w 18"/>
                  <a:gd name="T17" fmla="*/ 7 h 7"/>
                  <a:gd name="T18" fmla="*/ 11 w 1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 h="7">
                    <a:moveTo>
                      <a:pt x="11" y="0"/>
                    </a:moveTo>
                    <a:lnTo>
                      <a:pt x="11" y="7"/>
                    </a:lnTo>
                    <a:lnTo>
                      <a:pt x="14" y="7"/>
                    </a:lnTo>
                    <a:lnTo>
                      <a:pt x="18" y="3"/>
                    </a:lnTo>
                    <a:lnTo>
                      <a:pt x="14" y="0"/>
                    </a:lnTo>
                    <a:lnTo>
                      <a:pt x="11" y="7"/>
                    </a:lnTo>
                    <a:lnTo>
                      <a:pt x="11" y="0"/>
                    </a:lnTo>
                    <a:lnTo>
                      <a:pt x="0" y="0"/>
                    </a:lnTo>
                    <a:lnTo>
                      <a:pt x="11" y="7"/>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0" name="Freeform 336"/>
              <p:cNvSpPr>
                <a:spLocks/>
              </p:cNvSpPr>
              <p:nvPr/>
            </p:nvSpPr>
            <p:spPr bwMode="auto">
              <a:xfrm>
                <a:off x="3992" y="2966"/>
                <a:ext cx="42" cy="18"/>
              </a:xfrm>
              <a:custGeom>
                <a:avLst/>
                <a:gdLst>
                  <a:gd name="T0" fmla="*/ 42 w 42"/>
                  <a:gd name="T1" fmla="*/ 0 h 18"/>
                  <a:gd name="T2" fmla="*/ 31 w 42"/>
                  <a:gd name="T3" fmla="*/ 0 h 18"/>
                  <a:gd name="T4" fmla="*/ 24 w 42"/>
                  <a:gd name="T5" fmla="*/ 4 h 18"/>
                  <a:gd name="T6" fmla="*/ 21 w 42"/>
                  <a:gd name="T7" fmla="*/ 7 h 18"/>
                  <a:gd name="T8" fmla="*/ 17 w 42"/>
                  <a:gd name="T9" fmla="*/ 7 h 18"/>
                  <a:gd name="T10" fmla="*/ 14 w 42"/>
                  <a:gd name="T11" fmla="*/ 11 h 18"/>
                  <a:gd name="T12" fmla="*/ 0 w 42"/>
                  <a:gd name="T13" fmla="*/ 11 h 18"/>
                  <a:gd name="T14" fmla="*/ 0 w 42"/>
                  <a:gd name="T15" fmla="*/ 18 h 18"/>
                  <a:gd name="T16" fmla="*/ 14 w 42"/>
                  <a:gd name="T17" fmla="*/ 18 h 18"/>
                  <a:gd name="T18" fmla="*/ 21 w 42"/>
                  <a:gd name="T19" fmla="*/ 14 h 18"/>
                  <a:gd name="T20" fmla="*/ 24 w 42"/>
                  <a:gd name="T21" fmla="*/ 14 h 18"/>
                  <a:gd name="T22" fmla="*/ 28 w 42"/>
                  <a:gd name="T23" fmla="*/ 11 h 18"/>
                  <a:gd name="T24" fmla="*/ 35 w 42"/>
                  <a:gd name="T25" fmla="*/ 7 h 18"/>
                  <a:gd name="T26" fmla="*/ 42 w 42"/>
                  <a:gd name="T27" fmla="*/ 7 h 18"/>
                  <a:gd name="T28" fmla="*/ 42 w 42"/>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2" h="18">
                    <a:moveTo>
                      <a:pt x="42" y="0"/>
                    </a:moveTo>
                    <a:lnTo>
                      <a:pt x="31" y="0"/>
                    </a:lnTo>
                    <a:lnTo>
                      <a:pt x="24" y="4"/>
                    </a:lnTo>
                    <a:lnTo>
                      <a:pt x="21" y="7"/>
                    </a:lnTo>
                    <a:lnTo>
                      <a:pt x="17" y="7"/>
                    </a:lnTo>
                    <a:lnTo>
                      <a:pt x="14" y="11"/>
                    </a:lnTo>
                    <a:lnTo>
                      <a:pt x="0" y="11"/>
                    </a:lnTo>
                    <a:lnTo>
                      <a:pt x="0" y="18"/>
                    </a:lnTo>
                    <a:lnTo>
                      <a:pt x="14" y="18"/>
                    </a:lnTo>
                    <a:lnTo>
                      <a:pt x="21" y="14"/>
                    </a:lnTo>
                    <a:lnTo>
                      <a:pt x="24" y="14"/>
                    </a:lnTo>
                    <a:lnTo>
                      <a:pt x="28" y="11"/>
                    </a:lnTo>
                    <a:lnTo>
                      <a:pt x="35" y="7"/>
                    </a:lnTo>
                    <a:lnTo>
                      <a:pt x="42" y="7"/>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1" name="Freeform 337"/>
              <p:cNvSpPr>
                <a:spLocks/>
              </p:cNvSpPr>
              <p:nvPr/>
            </p:nvSpPr>
            <p:spPr bwMode="auto">
              <a:xfrm>
                <a:off x="4034" y="2966"/>
                <a:ext cx="56" cy="11"/>
              </a:xfrm>
              <a:custGeom>
                <a:avLst/>
                <a:gdLst>
                  <a:gd name="T0" fmla="*/ 56 w 56"/>
                  <a:gd name="T1" fmla="*/ 7 h 11"/>
                  <a:gd name="T2" fmla="*/ 53 w 56"/>
                  <a:gd name="T3" fmla="*/ 4 h 11"/>
                  <a:gd name="T4" fmla="*/ 46 w 56"/>
                  <a:gd name="T5" fmla="*/ 4 h 11"/>
                  <a:gd name="T6" fmla="*/ 39 w 56"/>
                  <a:gd name="T7" fmla="*/ 0 h 11"/>
                  <a:gd name="T8" fmla="*/ 0 w 56"/>
                  <a:gd name="T9" fmla="*/ 0 h 11"/>
                  <a:gd name="T10" fmla="*/ 0 w 56"/>
                  <a:gd name="T11" fmla="*/ 7 h 11"/>
                  <a:gd name="T12" fmla="*/ 39 w 56"/>
                  <a:gd name="T13" fmla="*/ 7 h 11"/>
                  <a:gd name="T14" fmla="*/ 46 w 56"/>
                  <a:gd name="T15" fmla="*/ 11 h 11"/>
                  <a:gd name="T16" fmla="*/ 49 w 56"/>
                  <a:gd name="T17" fmla="*/ 11 h 11"/>
                  <a:gd name="T18" fmla="*/ 49 w 56"/>
                  <a:gd name="T19" fmla="*/ 7 h 11"/>
                  <a:gd name="T20" fmla="*/ 56 w 56"/>
                  <a:gd name="T21" fmla="*/ 7 h 11"/>
                  <a:gd name="T22" fmla="*/ 53 w 56"/>
                  <a:gd name="T23" fmla="*/ 4 h 11"/>
                  <a:gd name="T24" fmla="*/ 56 w 56"/>
                  <a:gd name="T25" fmla="*/ 7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11">
                    <a:moveTo>
                      <a:pt x="56" y="7"/>
                    </a:moveTo>
                    <a:lnTo>
                      <a:pt x="53" y="4"/>
                    </a:lnTo>
                    <a:lnTo>
                      <a:pt x="46" y="4"/>
                    </a:lnTo>
                    <a:lnTo>
                      <a:pt x="39" y="0"/>
                    </a:lnTo>
                    <a:lnTo>
                      <a:pt x="0" y="0"/>
                    </a:lnTo>
                    <a:lnTo>
                      <a:pt x="0" y="7"/>
                    </a:lnTo>
                    <a:lnTo>
                      <a:pt x="39" y="7"/>
                    </a:lnTo>
                    <a:lnTo>
                      <a:pt x="46" y="11"/>
                    </a:lnTo>
                    <a:lnTo>
                      <a:pt x="49" y="11"/>
                    </a:lnTo>
                    <a:lnTo>
                      <a:pt x="49" y="7"/>
                    </a:lnTo>
                    <a:lnTo>
                      <a:pt x="56" y="7"/>
                    </a:lnTo>
                    <a:lnTo>
                      <a:pt x="53" y="4"/>
                    </a:lnTo>
                    <a:lnTo>
                      <a:pt x="5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2" name="Freeform 338"/>
              <p:cNvSpPr>
                <a:spLocks/>
              </p:cNvSpPr>
              <p:nvPr/>
            </p:nvSpPr>
            <p:spPr bwMode="auto">
              <a:xfrm>
                <a:off x="3705" y="2991"/>
                <a:ext cx="276" cy="293"/>
              </a:xfrm>
              <a:custGeom>
                <a:avLst/>
                <a:gdLst>
                  <a:gd name="T0" fmla="*/ 262 w 276"/>
                  <a:gd name="T1" fmla="*/ 32 h 293"/>
                  <a:gd name="T2" fmla="*/ 248 w 276"/>
                  <a:gd name="T3" fmla="*/ 49 h 293"/>
                  <a:gd name="T4" fmla="*/ 216 w 276"/>
                  <a:gd name="T5" fmla="*/ 81 h 293"/>
                  <a:gd name="T6" fmla="*/ 202 w 276"/>
                  <a:gd name="T7" fmla="*/ 99 h 293"/>
                  <a:gd name="T8" fmla="*/ 184 w 276"/>
                  <a:gd name="T9" fmla="*/ 113 h 293"/>
                  <a:gd name="T10" fmla="*/ 170 w 276"/>
                  <a:gd name="T11" fmla="*/ 131 h 293"/>
                  <a:gd name="T12" fmla="*/ 103 w 276"/>
                  <a:gd name="T13" fmla="*/ 198 h 293"/>
                  <a:gd name="T14" fmla="*/ 85 w 276"/>
                  <a:gd name="T15" fmla="*/ 212 h 293"/>
                  <a:gd name="T16" fmla="*/ 71 w 276"/>
                  <a:gd name="T17" fmla="*/ 230 h 293"/>
                  <a:gd name="T18" fmla="*/ 39 w 276"/>
                  <a:gd name="T19" fmla="*/ 261 h 293"/>
                  <a:gd name="T20" fmla="*/ 25 w 276"/>
                  <a:gd name="T21" fmla="*/ 279 h 293"/>
                  <a:gd name="T22" fmla="*/ 7 w 276"/>
                  <a:gd name="T23" fmla="*/ 293 h 293"/>
                  <a:gd name="T24" fmla="*/ 7 w 276"/>
                  <a:gd name="T25" fmla="*/ 290 h 293"/>
                  <a:gd name="T26" fmla="*/ 4 w 276"/>
                  <a:gd name="T27" fmla="*/ 282 h 293"/>
                  <a:gd name="T28" fmla="*/ 4 w 276"/>
                  <a:gd name="T29" fmla="*/ 279 h 293"/>
                  <a:gd name="T30" fmla="*/ 0 w 276"/>
                  <a:gd name="T31" fmla="*/ 275 h 293"/>
                  <a:gd name="T32" fmla="*/ 85 w 276"/>
                  <a:gd name="T33" fmla="*/ 191 h 293"/>
                  <a:gd name="T34" fmla="*/ 103 w 276"/>
                  <a:gd name="T35" fmla="*/ 169 h 293"/>
                  <a:gd name="T36" fmla="*/ 205 w 276"/>
                  <a:gd name="T37" fmla="*/ 67 h 293"/>
                  <a:gd name="T38" fmla="*/ 219 w 276"/>
                  <a:gd name="T39" fmla="*/ 49 h 293"/>
                  <a:gd name="T40" fmla="*/ 241 w 276"/>
                  <a:gd name="T41" fmla="*/ 32 h 293"/>
                  <a:gd name="T42" fmla="*/ 255 w 276"/>
                  <a:gd name="T43" fmla="*/ 18 h 293"/>
                  <a:gd name="T44" fmla="*/ 276 w 276"/>
                  <a:gd name="T45" fmla="*/ 0 h 293"/>
                  <a:gd name="T46" fmla="*/ 276 w 276"/>
                  <a:gd name="T47" fmla="*/ 14 h 293"/>
                  <a:gd name="T48" fmla="*/ 265 w 276"/>
                  <a:gd name="T49" fmla="*/ 25 h 293"/>
                  <a:gd name="T50" fmla="*/ 265 w 276"/>
                  <a:gd name="T51" fmla="*/ 28 h 293"/>
                  <a:gd name="T52" fmla="*/ 262 w 276"/>
                  <a:gd name="T53" fmla="*/ 32 h 2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6" h="293">
                    <a:moveTo>
                      <a:pt x="262" y="32"/>
                    </a:moveTo>
                    <a:lnTo>
                      <a:pt x="248" y="49"/>
                    </a:lnTo>
                    <a:lnTo>
                      <a:pt x="216" y="81"/>
                    </a:lnTo>
                    <a:lnTo>
                      <a:pt x="202" y="99"/>
                    </a:lnTo>
                    <a:lnTo>
                      <a:pt x="184" y="113"/>
                    </a:lnTo>
                    <a:lnTo>
                      <a:pt x="170" y="131"/>
                    </a:lnTo>
                    <a:lnTo>
                      <a:pt x="103" y="198"/>
                    </a:lnTo>
                    <a:lnTo>
                      <a:pt x="85" y="212"/>
                    </a:lnTo>
                    <a:lnTo>
                      <a:pt x="71" y="230"/>
                    </a:lnTo>
                    <a:lnTo>
                      <a:pt x="39" y="261"/>
                    </a:lnTo>
                    <a:lnTo>
                      <a:pt x="25" y="279"/>
                    </a:lnTo>
                    <a:lnTo>
                      <a:pt x="7" y="293"/>
                    </a:lnTo>
                    <a:lnTo>
                      <a:pt x="7" y="290"/>
                    </a:lnTo>
                    <a:lnTo>
                      <a:pt x="4" y="282"/>
                    </a:lnTo>
                    <a:lnTo>
                      <a:pt x="4" y="279"/>
                    </a:lnTo>
                    <a:lnTo>
                      <a:pt x="0" y="275"/>
                    </a:lnTo>
                    <a:lnTo>
                      <a:pt x="85" y="191"/>
                    </a:lnTo>
                    <a:lnTo>
                      <a:pt x="103" y="169"/>
                    </a:lnTo>
                    <a:lnTo>
                      <a:pt x="205" y="67"/>
                    </a:lnTo>
                    <a:lnTo>
                      <a:pt x="219" y="49"/>
                    </a:lnTo>
                    <a:lnTo>
                      <a:pt x="241" y="32"/>
                    </a:lnTo>
                    <a:lnTo>
                      <a:pt x="255" y="18"/>
                    </a:lnTo>
                    <a:lnTo>
                      <a:pt x="276" y="0"/>
                    </a:lnTo>
                    <a:lnTo>
                      <a:pt x="276" y="14"/>
                    </a:lnTo>
                    <a:lnTo>
                      <a:pt x="265" y="25"/>
                    </a:lnTo>
                    <a:lnTo>
                      <a:pt x="265" y="28"/>
                    </a:lnTo>
                    <a:lnTo>
                      <a:pt x="262" y="3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3" name="Freeform 339"/>
              <p:cNvSpPr>
                <a:spLocks/>
              </p:cNvSpPr>
              <p:nvPr/>
            </p:nvSpPr>
            <p:spPr bwMode="auto">
              <a:xfrm>
                <a:off x="3709" y="3023"/>
                <a:ext cx="261" cy="272"/>
              </a:xfrm>
              <a:custGeom>
                <a:avLst/>
                <a:gdLst>
                  <a:gd name="T0" fmla="*/ 0 w 261"/>
                  <a:gd name="T1" fmla="*/ 265 h 272"/>
                  <a:gd name="T2" fmla="*/ 7 w 261"/>
                  <a:gd name="T3" fmla="*/ 265 h 272"/>
                  <a:gd name="T4" fmla="*/ 39 w 261"/>
                  <a:gd name="T5" fmla="*/ 233 h 272"/>
                  <a:gd name="T6" fmla="*/ 53 w 261"/>
                  <a:gd name="T7" fmla="*/ 215 h 272"/>
                  <a:gd name="T8" fmla="*/ 71 w 261"/>
                  <a:gd name="T9" fmla="*/ 201 h 272"/>
                  <a:gd name="T10" fmla="*/ 85 w 261"/>
                  <a:gd name="T11" fmla="*/ 183 h 272"/>
                  <a:gd name="T12" fmla="*/ 215 w 261"/>
                  <a:gd name="T13" fmla="*/ 53 h 272"/>
                  <a:gd name="T14" fmla="*/ 230 w 261"/>
                  <a:gd name="T15" fmla="*/ 35 h 272"/>
                  <a:gd name="T16" fmla="*/ 261 w 261"/>
                  <a:gd name="T17" fmla="*/ 3 h 272"/>
                  <a:gd name="T18" fmla="*/ 254 w 261"/>
                  <a:gd name="T19" fmla="*/ 0 h 272"/>
                  <a:gd name="T20" fmla="*/ 240 w 261"/>
                  <a:gd name="T21" fmla="*/ 17 h 272"/>
                  <a:gd name="T22" fmla="*/ 177 w 261"/>
                  <a:gd name="T23" fmla="*/ 81 h 272"/>
                  <a:gd name="T24" fmla="*/ 162 w 261"/>
                  <a:gd name="T25" fmla="*/ 99 h 272"/>
                  <a:gd name="T26" fmla="*/ 145 w 261"/>
                  <a:gd name="T27" fmla="*/ 113 h 272"/>
                  <a:gd name="T28" fmla="*/ 95 w 261"/>
                  <a:gd name="T29" fmla="*/ 162 h 272"/>
                  <a:gd name="T30" fmla="*/ 81 w 261"/>
                  <a:gd name="T31" fmla="*/ 180 h 272"/>
                  <a:gd name="T32" fmla="*/ 63 w 261"/>
                  <a:gd name="T33" fmla="*/ 194 h 272"/>
                  <a:gd name="T34" fmla="*/ 49 w 261"/>
                  <a:gd name="T35" fmla="*/ 212 h 272"/>
                  <a:gd name="T36" fmla="*/ 0 w 261"/>
                  <a:gd name="T37" fmla="*/ 261 h 272"/>
                  <a:gd name="T38" fmla="*/ 7 w 261"/>
                  <a:gd name="T39" fmla="*/ 261 h 272"/>
                  <a:gd name="T40" fmla="*/ 0 w 261"/>
                  <a:gd name="T41" fmla="*/ 265 h 272"/>
                  <a:gd name="T42" fmla="*/ 3 w 261"/>
                  <a:gd name="T43" fmla="*/ 272 h 272"/>
                  <a:gd name="T44" fmla="*/ 7 w 261"/>
                  <a:gd name="T45" fmla="*/ 265 h 272"/>
                  <a:gd name="T46" fmla="*/ 0 w 261"/>
                  <a:gd name="T47" fmla="*/ 265 h 27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61" h="272">
                    <a:moveTo>
                      <a:pt x="0" y="265"/>
                    </a:moveTo>
                    <a:lnTo>
                      <a:pt x="7" y="265"/>
                    </a:lnTo>
                    <a:lnTo>
                      <a:pt x="39" y="233"/>
                    </a:lnTo>
                    <a:lnTo>
                      <a:pt x="53" y="215"/>
                    </a:lnTo>
                    <a:lnTo>
                      <a:pt x="71" y="201"/>
                    </a:lnTo>
                    <a:lnTo>
                      <a:pt x="85" y="183"/>
                    </a:lnTo>
                    <a:lnTo>
                      <a:pt x="215" y="53"/>
                    </a:lnTo>
                    <a:lnTo>
                      <a:pt x="230" y="35"/>
                    </a:lnTo>
                    <a:lnTo>
                      <a:pt x="261" y="3"/>
                    </a:lnTo>
                    <a:lnTo>
                      <a:pt x="254" y="0"/>
                    </a:lnTo>
                    <a:lnTo>
                      <a:pt x="240" y="17"/>
                    </a:lnTo>
                    <a:lnTo>
                      <a:pt x="177" y="81"/>
                    </a:lnTo>
                    <a:lnTo>
                      <a:pt x="162" y="99"/>
                    </a:lnTo>
                    <a:lnTo>
                      <a:pt x="145" y="113"/>
                    </a:lnTo>
                    <a:lnTo>
                      <a:pt x="95" y="162"/>
                    </a:lnTo>
                    <a:lnTo>
                      <a:pt x="81" y="180"/>
                    </a:lnTo>
                    <a:lnTo>
                      <a:pt x="63" y="194"/>
                    </a:lnTo>
                    <a:lnTo>
                      <a:pt x="49" y="212"/>
                    </a:lnTo>
                    <a:lnTo>
                      <a:pt x="0" y="261"/>
                    </a:lnTo>
                    <a:lnTo>
                      <a:pt x="7" y="261"/>
                    </a:lnTo>
                    <a:lnTo>
                      <a:pt x="0" y="265"/>
                    </a:lnTo>
                    <a:lnTo>
                      <a:pt x="3" y="272"/>
                    </a:lnTo>
                    <a:lnTo>
                      <a:pt x="7" y="265"/>
                    </a:lnTo>
                    <a:lnTo>
                      <a:pt x="0" y="2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4" name="Freeform 340"/>
              <p:cNvSpPr>
                <a:spLocks/>
              </p:cNvSpPr>
              <p:nvPr/>
            </p:nvSpPr>
            <p:spPr bwMode="auto">
              <a:xfrm>
                <a:off x="3702" y="3263"/>
                <a:ext cx="14" cy="25"/>
              </a:xfrm>
              <a:custGeom>
                <a:avLst/>
                <a:gdLst>
                  <a:gd name="T0" fmla="*/ 0 w 14"/>
                  <a:gd name="T1" fmla="*/ 0 h 25"/>
                  <a:gd name="T2" fmla="*/ 0 w 14"/>
                  <a:gd name="T3" fmla="*/ 3 h 25"/>
                  <a:gd name="T4" fmla="*/ 3 w 14"/>
                  <a:gd name="T5" fmla="*/ 7 h 25"/>
                  <a:gd name="T6" fmla="*/ 3 w 14"/>
                  <a:gd name="T7" fmla="*/ 14 h 25"/>
                  <a:gd name="T8" fmla="*/ 7 w 14"/>
                  <a:gd name="T9" fmla="*/ 18 h 25"/>
                  <a:gd name="T10" fmla="*/ 7 w 14"/>
                  <a:gd name="T11" fmla="*/ 25 h 25"/>
                  <a:gd name="T12" fmla="*/ 14 w 14"/>
                  <a:gd name="T13" fmla="*/ 21 h 25"/>
                  <a:gd name="T14" fmla="*/ 14 w 14"/>
                  <a:gd name="T15" fmla="*/ 18 h 25"/>
                  <a:gd name="T16" fmla="*/ 10 w 14"/>
                  <a:gd name="T17" fmla="*/ 10 h 25"/>
                  <a:gd name="T18" fmla="*/ 10 w 14"/>
                  <a:gd name="T19" fmla="*/ 3 h 25"/>
                  <a:gd name="T20" fmla="*/ 7 w 14"/>
                  <a:gd name="T21" fmla="*/ 0 h 25"/>
                  <a:gd name="T22" fmla="*/ 7 w 14"/>
                  <a:gd name="T23" fmla="*/ 3 h 25"/>
                  <a:gd name="T24" fmla="*/ 0 w 14"/>
                  <a:gd name="T25" fmla="*/ 0 h 25"/>
                  <a:gd name="T26" fmla="*/ 0 w 14"/>
                  <a:gd name="T27" fmla="*/ 3 h 25"/>
                  <a:gd name="T28" fmla="*/ 0 w 14"/>
                  <a:gd name="T29" fmla="*/ 0 h 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 h="25">
                    <a:moveTo>
                      <a:pt x="0" y="0"/>
                    </a:moveTo>
                    <a:lnTo>
                      <a:pt x="0" y="3"/>
                    </a:lnTo>
                    <a:lnTo>
                      <a:pt x="3" y="7"/>
                    </a:lnTo>
                    <a:lnTo>
                      <a:pt x="3" y="14"/>
                    </a:lnTo>
                    <a:lnTo>
                      <a:pt x="7" y="18"/>
                    </a:lnTo>
                    <a:lnTo>
                      <a:pt x="7" y="25"/>
                    </a:lnTo>
                    <a:lnTo>
                      <a:pt x="14" y="21"/>
                    </a:lnTo>
                    <a:lnTo>
                      <a:pt x="14" y="18"/>
                    </a:lnTo>
                    <a:lnTo>
                      <a:pt x="10" y="10"/>
                    </a:lnTo>
                    <a:lnTo>
                      <a:pt x="10" y="3"/>
                    </a:lnTo>
                    <a:lnTo>
                      <a:pt x="7" y="0"/>
                    </a:lnTo>
                    <a:lnTo>
                      <a:pt x="7" y="3"/>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5" name="Freeform 341"/>
              <p:cNvSpPr>
                <a:spLocks/>
              </p:cNvSpPr>
              <p:nvPr/>
            </p:nvSpPr>
            <p:spPr bwMode="auto">
              <a:xfrm>
                <a:off x="3702" y="2984"/>
                <a:ext cx="279" cy="282"/>
              </a:xfrm>
              <a:custGeom>
                <a:avLst/>
                <a:gdLst>
                  <a:gd name="T0" fmla="*/ 279 w 279"/>
                  <a:gd name="T1" fmla="*/ 3 h 282"/>
                  <a:gd name="T2" fmla="*/ 275 w 279"/>
                  <a:gd name="T3" fmla="*/ 3 h 282"/>
                  <a:gd name="T4" fmla="*/ 240 w 279"/>
                  <a:gd name="T5" fmla="*/ 39 h 282"/>
                  <a:gd name="T6" fmla="*/ 222 w 279"/>
                  <a:gd name="T7" fmla="*/ 53 h 282"/>
                  <a:gd name="T8" fmla="*/ 134 w 279"/>
                  <a:gd name="T9" fmla="*/ 141 h 282"/>
                  <a:gd name="T10" fmla="*/ 120 w 279"/>
                  <a:gd name="T11" fmla="*/ 159 h 282"/>
                  <a:gd name="T12" fmla="*/ 85 w 279"/>
                  <a:gd name="T13" fmla="*/ 194 h 282"/>
                  <a:gd name="T14" fmla="*/ 70 w 279"/>
                  <a:gd name="T15" fmla="*/ 212 h 282"/>
                  <a:gd name="T16" fmla="*/ 35 w 279"/>
                  <a:gd name="T17" fmla="*/ 247 h 282"/>
                  <a:gd name="T18" fmla="*/ 17 w 279"/>
                  <a:gd name="T19" fmla="*/ 261 h 282"/>
                  <a:gd name="T20" fmla="*/ 0 w 279"/>
                  <a:gd name="T21" fmla="*/ 279 h 282"/>
                  <a:gd name="T22" fmla="*/ 7 w 279"/>
                  <a:gd name="T23" fmla="*/ 282 h 282"/>
                  <a:gd name="T24" fmla="*/ 25 w 279"/>
                  <a:gd name="T25" fmla="*/ 268 h 282"/>
                  <a:gd name="T26" fmla="*/ 39 w 279"/>
                  <a:gd name="T27" fmla="*/ 251 h 282"/>
                  <a:gd name="T28" fmla="*/ 127 w 279"/>
                  <a:gd name="T29" fmla="*/ 162 h 282"/>
                  <a:gd name="T30" fmla="*/ 141 w 279"/>
                  <a:gd name="T31" fmla="*/ 145 h 282"/>
                  <a:gd name="T32" fmla="*/ 176 w 279"/>
                  <a:gd name="T33" fmla="*/ 109 h 282"/>
                  <a:gd name="T34" fmla="*/ 194 w 279"/>
                  <a:gd name="T35" fmla="*/ 95 h 282"/>
                  <a:gd name="T36" fmla="*/ 208 w 279"/>
                  <a:gd name="T37" fmla="*/ 78 h 282"/>
                  <a:gd name="T38" fmla="*/ 261 w 279"/>
                  <a:gd name="T39" fmla="*/ 25 h 282"/>
                  <a:gd name="T40" fmla="*/ 279 w 279"/>
                  <a:gd name="T41" fmla="*/ 10 h 282"/>
                  <a:gd name="T42" fmla="*/ 275 w 279"/>
                  <a:gd name="T43" fmla="*/ 10 h 282"/>
                  <a:gd name="T44" fmla="*/ 279 w 279"/>
                  <a:gd name="T45" fmla="*/ 3 h 282"/>
                  <a:gd name="T46" fmla="*/ 279 w 279"/>
                  <a:gd name="T47" fmla="*/ 0 h 282"/>
                  <a:gd name="T48" fmla="*/ 275 w 279"/>
                  <a:gd name="T49" fmla="*/ 3 h 282"/>
                  <a:gd name="T50" fmla="*/ 279 w 279"/>
                  <a:gd name="T51" fmla="*/ 3 h 2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79" h="282">
                    <a:moveTo>
                      <a:pt x="279" y="3"/>
                    </a:moveTo>
                    <a:lnTo>
                      <a:pt x="275" y="3"/>
                    </a:lnTo>
                    <a:lnTo>
                      <a:pt x="240" y="39"/>
                    </a:lnTo>
                    <a:lnTo>
                      <a:pt x="222" y="53"/>
                    </a:lnTo>
                    <a:lnTo>
                      <a:pt x="134" y="141"/>
                    </a:lnTo>
                    <a:lnTo>
                      <a:pt x="120" y="159"/>
                    </a:lnTo>
                    <a:lnTo>
                      <a:pt x="85" y="194"/>
                    </a:lnTo>
                    <a:lnTo>
                      <a:pt x="70" y="212"/>
                    </a:lnTo>
                    <a:lnTo>
                      <a:pt x="35" y="247"/>
                    </a:lnTo>
                    <a:lnTo>
                      <a:pt x="17" y="261"/>
                    </a:lnTo>
                    <a:lnTo>
                      <a:pt x="0" y="279"/>
                    </a:lnTo>
                    <a:lnTo>
                      <a:pt x="7" y="282"/>
                    </a:lnTo>
                    <a:lnTo>
                      <a:pt x="25" y="268"/>
                    </a:lnTo>
                    <a:lnTo>
                      <a:pt x="39" y="251"/>
                    </a:lnTo>
                    <a:lnTo>
                      <a:pt x="127" y="162"/>
                    </a:lnTo>
                    <a:lnTo>
                      <a:pt x="141" y="145"/>
                    </a:lnTo>
                    <a:lnTo>
                      <a:pt x="176" y="109"/>
                    </a:lnTo>
                    <a:lnTo>
                      <a:pt x="194" y="95"/>
                    </a:lnTo>
                    <a:lnTo>
                      <a:pt x="208" y="78"/>
                    </a:lnTo>
                    <a:lnTo>
                      <a:pt x="261" y="25"/>
                    </a:lnTo>
                    <a:lnTo>
                      <a:pt x="279" y="10"/>
                    </a:lnTo>
                    <a:lnTo>
                      <a:pt x="275" y="10"/>
                    </a:lnTo>
                    <a:lnTo>
                      <a:pt x="279" y="3"/>
                    </a:lnTo>
                    <a:lnTo>
                      <a:pt x="279" y="0"/>
                    </a:lnTo>
                    <a:lnTo>
                      <a:pt x="275" y="3"/>
                    </a:lnTo>
                    <a:lnTo>
                      <a:pt x="27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6" name="Freeform 342"/>
              <p:cNvSpPr>
                <a:spLocks/>
              </p:cNvSpPr>
              <p:nvPr/>
            </p:nvSpPr>
            <p:spPr bwMode="auto">
              <a:xfrm>
                <a:off x="3963" y="2987"/>
                <a:ext cx="21" cy="39"/>
              </a:xfrm>
              <a:custGeom>
                <a:avLst/>
                <a:gdLst>
                  <a:gd name="T0" fmla="*/ 7 w 21"/>
                  <a:gd name="T1" fmla="*/ 39 h 39"/>
                  <a:gd name="T2" fmla="*/ 7 w 21"/>
                  <a:gd name="T3" fmla="*/ 36 h 39"/>
                  <a:gd name="T4" fmla="*/ 11 w 21"/>
                  <a:gd name="T5" fmla="*/ 36 h 39"/>
                  <a:gd name="T6" fmla="*/ 11 w 21"/>
                  <a:gd name="T7" fmla="*/ 32 h 39"/>
                  <a:gd name="T8" fmla="*/ 18 w 21"/>
                  <a:gd name="T9" fmla="*/ 25 h 39"/>
                  <a:gd name="T10" fmla="*/ 21 w 21"/>
                  <a:gd name="T11" fmla="*/ 18 h 39"/>
                  <a:gd name="T12" fmla="*/ 21 w 21"/>
                  <a:gd name="T13" fmla="*/ 7 h 39"/>
                  <a:gd name="T14" fmla="*/ 18 w 21"/>
                  <a:gd name="T15" fmla="*/ 0 h 39"/>
                  <a:gd name="T16" fmla="*/ 14 w 21"/>
                  <a:gd name="T17" fmla="*/ 7 h 39"/>
                  <a:gd name="T18" fmla="*/ 14 w 21"/>
                  <a:gd name="T19" fmla="*/ 18 h 39"/>
                  <a:gd name="T20" fmla="*/ 11 w 21"/>
                  <a:gd name="T21" fmla="*/ 18 h 39"/>
                  <a:gd name="T22" fmla="*/ 7 w 21"/>
                  <a:gd name="T23" fmla="*/ 22 h 39"/>
                  <a:gd name="T24" fmla="*/ 4 w 21"/>
                  <a:gd name="T25" fmla="*/ 29 h 39"/>
                  <a:gd name="T26" fmla="*/ 4 w 21"/>
                  <a:gd name="T27" fmla="*/ 32 h 39"/>
                  <a:gd name="T28" fmla="*/ 0 w 21"/>
                  <a:gd name="T29" fmla="*/ 36 h 39"/>
                  <a:gd name="T30" fmla="*/ 7 w 21"/>
                  <a:gd name="T31" fmla="*/ 39 h 39"/>
                  <a:gd name="T32" fmla="*/ 7 w 21"/>
                  <a:gd name="T33" fmla="*/ 36 h 39"/>
                  <a:gd name="T34" fmla="*/ 7 w 21"/>
                  <a:gd name="T35" fmla="*/ 39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 h="39">
                    <a:moveTo>
                      <a:pt x="7" y="39"/>
                    </a:moveTo>
                    <a:lnTo>
                      <a:pt x="7" y="36"/>
                    </a:lnTo>
                    <a:lnTo>
                      <a:pt x="11" y="36"/>
                    </a:lnTo>
                    <a:lnTo>
                      <a:pt x="11" y="32"/>
                    </a:lnTo>
                    <a:lnTo>
                      <a:pt x="18" y="25"/>
                    </a:lnTo>
                    <a:lnTo>
                      <a:pt x="21" y="18"/>
                    </a:lnTo>
                    <a:lnTo>
                      <a:pt x="21" y="7"/>
                    </a:lnTo>
                    <a:lnTo>
                      <a:pt x="18" y="0"/>
                    </a:lnTo>
                    <a:lnTo>
                      <a:pt x="14" y="7"/>
                    </a:lnTo>
                    <a:lnTo>
                      <a:pt x="14" y="18"/>
                    </a:lnTo>
                    <a:lnTo>
                      <a:pt x="11" y="18"/>
                    </a:lnTo>
                    <a:lnTo>
                      <a:pt x="7" y="22"/>
                    </a:lnTo>
                    <a:lnTo>
                      <a:pt x="4" y="29"/>
                    </a:lnTo>
                    <a:lnTo>
                      <a:pt x="4" y="32"/>
                    </a:lnTo>
                    <a:lnTo>
                      <a:pt x="0" y="36"/>
                    </a:lnTo>
                    <a:lnTo>
                      <a:pt x="7" y="39"/>
                    </a:lnTo>
                    <a:lnTo>
                      <a:pt x="7" y="36"/>
                    </a:lnTo>
                    <a:lnTo>
                      <a:pt x="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7" name="Freeform 343"/>
              <p:cNvSpPr>
                <a:spLocks/>
              </p:cNvSpPr>
              <p:nvPr/>
            </p:nvSpPr>
            <p:spPr bwMode="auto">
              <a:xfrm>
                <a:off x="4101" y="2991"/>
                <a:ext cx="587" cy="226"/>
              </a:xfrm>
              <a:custGeom>
                <a:avLst/>
                <a:gdLst>
                  <a:gd name="T0" fmla="*/ 587 w 587"/>
                  <a:gd name="T1" fmla="*/ 3 h 226"/>
                  <a:gd name="T2" fmla="*/ 583 w 587"/>
                  <a:gd name="T3" fmla="*/ 14 h 226"/>
                  <a:gd name="T4" fmla="*/ 580 w 587"/>
                  <a:gd name="T5" fmla="*/ 28 h 226"/>
                  <a:gd name="T6" fmla="*/ 576 w 587"/>
                  <a:gd name="T7" fmla="*/ 39 h 226"/>
                  <a:gd name="T8" fmla="*/ 572 w 587"/>
                  <a:gd name="T9" fmla="*/ 53 h 226"/>
                  <a:gd name="T10" fmla="*/ 569 w 587"/>
                  <a:gd name="T11" fmla="*/ 64 h 226"/>
                  <a:gd name="T12" fmla="*/ 565 w 587"/>
                  <a:gd name="T13" fmla="*/ 74 h 226"/>
                  <a:gd name="T14" fmla="*/ 562 w 587"/>
                  <a:gd name="T15" fmla="*/ 88 h 226"/>
                  <a:gd name="T16" fmla="*/ 558 w 587"/>
                  <a:gd name="T17" fmla="*/ 99 h 226"/>
                  <a:gd name="T18" fmla="*/ 555 w 587"/>
                  <a:gd name="T19" fmla="*/ 95 h 226"/>
                  <a:gd name="T20" fmla="*/ 548 w 587"/>
                  <a:gd name="T21" fmla="*/ 92 h 226"/>
                  <a:gd name="T22" fmla="*/ 541 w 587"/>
                  <a:gd name="T23" fmla="*/ 88 h 226"/>
                  <a:gd name="T24" fmla="*/ 534 w 587"/>
                  <a:gd name="T25" fmla="*/ 88 h 226"/>
                  <a:gd name="T26" fmla="*/ 527 w 587"/>
                  <a:gd name="T27" fmla="*/ 85 h 226"/>
                  <a:gd name="T28" fmla="*/ 519 w 587"/>
                  <a:gd name="T29" fmla="*/ 85 h 226"/>
                  <a:gd name="T30" fmla="*/ 512 w 587"/>
                  <a:gd name="T31" fmla="*/ 78 h 226"/>
                  <a:gd name="T32" fmla="*/ 505 w 587"/>
                  <a:gd name="T33" fmla="*/ 74 h 226"/>
                  <a:gd name="T34" fmla="*/ 498 w 587"/>
                  <a:gd name="T35" fmla="*/ 74 h 226"/>
                  <a:gd name="T36" fmla="*/ 495 w 587"/>
                  <a:gd name="T37" fmla="*/ 71 h 226"/>
                  <a:gd name="T38" fmla="*/ 491 w 587"/>
                  <a:gd name="T39" fmla="*/ 74 h 226"/>
                  <a:gd name="T40" fmla="*/ 488 w 587"/>
                  <a:gd name="T41" fmla="*/ 74 h 226"/>
                  <a:gd name="T42" fmla="*/ 481 w 587"/>
                  <a:gd name="T43" fmla="*/ 78 h 226"/>
                  <a:gd name="T44" fmla="*/ 477 w 587"/>
                  <a:gd name="T45" fmla="*/ 81 h 226"/>
                  <a:gd name="T46" fmla="*/ 463 w 587"/>
                  <a:gd name="T47" fmla="*/ 81 h 226"/>
                  <a:gd name="T48" fmla="*/ 456 w 587"/>
                  <a:gd name="T49" fmla="*/ 78 h 226"/>
                  <a:gd name="T50" fmla="*/ 452 w 587"/>
                  <a:gd name="T51" fmla="*/ 74 h 226"/>
                  <a:gd name="T52" fmla="*/ 445 w 587"/>
                  <a:gd name="T53" fmla="*/ 71 h 226"/>
                  <a:gd name="T54" fmla="*/ 438 w 587"/>
                  <a:gd name="T55" fmla="*/ 67 h 226"/>
                  <a:gd name="T56" fmla="*/ 424 w 587"/>
                  <a:gd name="T57" fmla="*/ 67 h 226"/>
                  <a:gd name="T58" fmla="*/ 417 w 587"/>
                  <a:gd name="T59" fmla="*/ 71 h 226"/>
                  <a:gd name="T60" fmla="*/ 403 w 587"/>
                  <a:gd name="T61" fmla="*/ 67 h 226"/>
                  <a:gd name="T62" fmla="*/ 389 w 587"/>
                  <a:gd name="T63" fmla="*/ 60 h 226"/>
                  <a:gd name="T64" fmla="*/ 371 w 587"/>
                  <a:gd name="T65" fmla="*/ 53 h 226"/>
                  <a:gd name="T66" fmla="*/ 353 w 587"/>
                  <a:gd name="T67" fmla="*/ 49 h 226"/>
                  <a:gd name="T68" fmla="*/ 339 w 587"/>
                  <a:gd name="T69" fmla="*/ 42 h 226"/>
                  <a:gd name="T70" fmla="*/ 322 w 587"/>
                  <a:gd name="T71" fmla="*/ 35 h 226"/>
                  <a:gd name="T72" fmla="*/ 304 w 587"/>
                  <a:gd name="T73" fmla="*/ 32 h 226"/>
                  <a:gd name="T74" fmla="*/ 286 w 587"/>
                  <a:gd name="T75" fmla="*/ 28 h 226"/>
                  <a:gd name="T76" fmla="*/ 272 w 587"/>
                  <a:gd name="T77" fmla="*/ 25 h 226"/>
                  <a:gd name="T78" fmla="*/ 254 w 587"/>
                  <a:gd name="T79" fmla="*/ 21 h 226"/>
                  <a:gd name="T80" fmla="*/ 201 w 587"/>
                  <a:gd name="T81" fmla="*/ 21 h 226"/>
                  <a:gd name="T82" fmla="*/ 184 w 587"/>
                  <a:gd name="T83" fmla="*/ 28 h 226"/>
                  <a:gd name="T84" fmla="*/ 166 w 587"/>
                  <a:gd name="T85" fmla="*/ 32 h 226"/>
                  <a:gd name="T86" fmla="*/ 148 w 587"/>
                  <a:gd name="T87" fmla="*/ 39 h 226"/>
                  <a:gd name="T88" fmla="*/ 138 w 587"/>
                  <a:gd name="T89" fmla="*/ 49 h 226"/>
                  <a:gd name="T90" fmla="*/ 127 w 587"/>
                  <a:gd name="T91" fmla="*/ 56 h 226"/>
                  <a:gd name="T92" fmla="*/ 106 w 587"/>
                  <a:gd name="T93" fmla="*/ 78 h 226"/>
                  <a:gd name="T94" fmla="*/ 92 w 587"/>
                  <a:gd name="T95" fmla="*/ 88 h 226"/>
                  <a:gd name="T96" fmla="*/ 71 w 587"/>
                  <a:gd name="T97" fmla="*/ 109 h 226"/>
                  <a:gd name="T98" fmla="*/ 64 w 587"/>
                  <a:gd name="T99" fmla="*/ 120 h 226"/>
                  <a:gd name="T100" fmla="*/ 60 w 587"/>
                  <a:gd name="T101" fmla="*/ 127 h 226"/>
                  <a:gd name="T102" fmla="*/ 60 w 587"/>
                  <a:gd name="T103" fmla="*/ 152 h 226"/>
                  <a:gd name="T104" fmla="*/ 14 w 587"/>
                  <a:gd name="T105" fmla="*/ 226 h 226"/>
                  <a:gd name="T106" fmla="*/ 11 w 587"/>
                  <a:gd name="T107" fmla="*/ 180 h 226"/>
                  <a:gd name="T108" fmla="*/ 7 w 587"/>
                  <a:gd name="T109" fmla="*/ 134 h 226"/>
                  <a:gd name="T110" fmla="*/ 7 w 587"/>
                  <a:gd name="T111" fmla="*/ 88 h 226"/>
                  <a:gd name="T112" fmla="*/ 0 w 587"/>
                  <a:gd name="T113" fmla="*/ 42 h 226"/>
                  <a:gd name="T114" fmla="*/ 4 w 587"/>
                  <a:gd name="T115" fmla="*/ 0 h 226"/>
                  <a:gd name="T116" fmla="*/ 32 w 587"/>
                  <a:gd name="T117" fmla="*/ 0 h 226"/>
                  <a:gd name="T118" fmla="*/ 587 w 587"/>
                  <a:gd name="T119" fmla="*/ 3 h 22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7" h="226">
                    <a:moveTo>
                      <a:pt x="587" y="3"/>
                    </a:moveTo>
                    <a:lnTo>
                      <a:pt x="583" y="14"/>
                    </a:lnTo>
                    <a:lnTo>
                      <a:pt x="580" y="28"/>
                    </a:lnTo>
                    <a:lnTo>
                      <a:pt x="576" y="39"/>
                    </a:lnTo>
                    <a:lnTo>
                      <a:pt x="572" y="53"/>
                    </a:lnTo>
                    <a:lnTo>
                      <a:pt x="569" y="64"/>
                    </a:lnTo>
                    <a:lnTo>
                      <a:pt x="565" y="74"/>
                    </a:lnTo>
                    <a:lnTo>
                      <a:pt x="562" y="88"/>
                    </a:lnTo>
                    <a:lnTo>
                      <a:pt x="558" y="99"/>
                    </a:lnTo>
                    <a:lnTo>
                      <a:pt x="555" y="95"/>
                    </a:lnTo>
                    <a:lnTo>
                      <a:pt x="548" y="92"/>
                    </a:lnTo>
                    <a:lnTo>
                      <a:pt x="541" y="88"/>
                    </a:lnTo>
                    <a:lnTo>
                      <a:pt x="534" y="88"/>
                    </a:lnTo>
                    <a:lnTo>
                      <a:pt x="527" y="85"/>
                    </a:lnTo>
                    <a:lnTo>
                      <a:pt x="519" y="85"/>
                    </a:lnTo>
                    <a:lnTo>
                      <a:pt x="512" y="78"/>
                    </a:lnTo>
                    <a:lnTo>
                      <a:pt x="505" y="74"/>
                    </a:lnTo>
                    <a:lnTo>
                      <a:pt x="498" y="74"/>
                    </a:lnTo>
                    <a:lnTo>
                      <a:pt x="495" y="71"/>
                    </a:lnTo>
                    <a:lnTo>
                      <a:pt x="491" y="74"/>
                    </a:lnTo>
                    <a:lnTo>
                      <a:pt x="488" y="74"/>
                    </a:lnTo>
                    <a:lnTo>
                      <a:pt x="481" y="78"/>
                    </a:lnTo>
                    <a:lnTo>
                      <a:pt x="477" y="81"/>
                    </a:lnTo>
                    <a:lnTo>
                      <a:pt x="463" y="81"/>
                    </a:lnTo>
                    <a:lnTo>
                      <a:pt x="456" y="78"/>
                    </a:lnTo>
                    <a:lnTo>
                      <a:pt x="452" y="74"/>
                    </a:lnTo>
                    <a:lnTo>
                      <a:pt x="445" y="71"/>
                    </a:lnTo>
                    <a:lnTo>
                      <a:pt x="438" y="67"/>
                    </a:lnTo>
                    <a:lnTo>
                      <a:pt x="424" y="67"/>
                    </a:lnTo>
                    <a:lnTo>
                      <a:pt x="417" y="71"/>
                    </a:lnTo>
                    <a:lnTo>
                      <a:pt x="403" y="67"/>
                    </a:lnTo>
                    <a:lnTo>
                      <a:pt x="389" y="60"/>
                    </a:lnTo>
                    <a:lnTo>
                      <a:pt x="371" y="53"/>
                    </a:lnTo>
                    <a:lnTo>
                      <a:pt x="353" y="49"/>
                    </a:lnTo>
                    <a:lnTo>
                      <a:pt x="339" y="42"/>
                    </a:lnTo>
                    <a:lnTo>
                      <a:pt x="322" y="35"/>
                    </a:lnTo>
                    <a:lnTo>
                      <a:pt x="304" y="32"/>
                    </a:lnTo>
                    <a:lnTo>
                      <a:pt x="286" y="28"/>
                    </a:lnTo>
                    <a:lnTo>
                      <a:pt x="272" y="25"/>
                    </a:lnTo>
                    <a:lnTo>
                      <a:pt x="254" y="21"/>
                    </a:lnTo>
                    <a:lnTo>
                      <a:pt x="201" y="21"/>
                    </a:lnTo>
                    <a:lnTo>
                      <a:pt x="184" y="28"/>
                    </a:lnTo>
                    <a:lnTo>
                      <a:pt x="166" y="32"/>
                    </a:lnTo>
                    <a:lnTo>
                      <a:pt x="148" y="39"/>
                    </a:lnTo>
                    <a:lnTo>
                      <a:pt x="138" y="49"/>
                    </a:lnTo>
                    <a:lnTo>
                      <a:pt x="127" y="56"/>
                    </a:lnTo>
                    <a:lnTo>
                      <a:pt x="106" y="78"/>
                    </a:lnTo>
                    <a:lnTo>
                      <a:pt x="92" y="88"/>
                    </a:lnTo>
                    <a:lnTo>
                      <a:pt x="71" y="109"/>
                    </a:lnTo>
                    <a:lnTo>
                      <a:pt x="64" y="120"/>
                    </a:lnTo>
                    <a:lnTo>
                      <a:pt x="60" y="127"/>
                    </a:lnTo>
                    <a:lnTo>
                      <a:pt x="60" y="152"/>
                    </a:lnTo>
                    <a:lnTo>
                      <a:pt x="14" y="226"/>
                    </a:lnTo>
                    <a:lnTo>
                      <a:pt x="11" y="180"/>
                    </a:lnTo>
                    <a:lnTo>
                      <a:pt x="7" y="134"/>
                    </a:lnTo>
                    <a:lnTo>
                      <a:pt x="7" y="88"/>
                    </a:lnTo>
                    <a:lnTo>
                      <a:pt x="0" y="42"/>
                    </a:lnTo>
                    <a:lnTo>
                      <a:pt x="4" y="0"/>
                    </a:lnTo>
                    <a:lnTo>
                      <a:pt x="32" y="0"/>
                    </a:lnTo>
                    <a:lnTo>
                      <a:pt x="587" y="3"/>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8" name="Freeform 344"/>
              <p:cNvSpPr>
                <a:spLocks/>
              </p:cNvSpPr>
              <p:nvPr/>
            </p:nvSpPr>
            <p:spPr bwMode="auto">
              <a:xfrm>
                <a:off x="4656" y="2994"/>
                <a:ext cx="35" cy="103"/>
              </a:xfrm>
              <a:custGeom>
                <a:avLst/>
                <a:gdLst>
                  <a:gd name="T0" fmla="*/ 3 w 35"/>
                  <a:gd name="T1" fmla="*/ 99 h 103"/>
                  <a:gd name="T2" fmla="*/ 7 w 35"/>
                  <a:gd name="T3" fmla="*/ 96 h 103"/>
                  <a:gd name="T4" fmla="*/ 10 w 35"/>
                  <a:gd name="T5" fmla="*/ 85 h 103"/>
                  <a:gd name="T6" fmla="*/ 14 w 35"/>
                  <a:gd name="T7" fmla="*/ 71 h 103"/>
                  <a:gd name="T8" fmla="*/ 17 w 35"/>
                  <a:gd name="T9" fmla="*/ 61 h 103"/>
                  <a:gd name="T10" fmla="*/ 21 w 35"/>
                  <a:gd name="T11" fmla="*/ 50 h 103"/>
                  <a:gd name="T12" fmla="*/ 25 w 35"/>
                  <a:gd name="T13" fmla="*/ 36 h 103"/>
                  <a:gd name="T14" fmla="*/ 28 w 35"/>
                  <a:gd name="T15" fmla="*/ 25 h 103"/>
                  <a:gd name="T16" fmla="*/ 32 w 35"/>
                  <a:gd name="T17" fmla="*/ 15 h 103"/>
                  <a:gd name="T18" fmla="*/ 35 w 35"/>
                  <a:gd name="T19" fmla="*/ 0 h 103"/>
                  <a:gd name="T20" fmla="*/ 28 w 35"/>
                  <a:gd name="T21" fmla="*/ 0 h 103"/>
                  <a:gd name="T22" fmla="*/ 25 w 35"/>
                  <a:gd name="T23" fmla="*/ 11 h 103"/>
                  <a:gd name="T24" fmla="*/ 21 w 35"/>
                  <a:gd name="T25" fmla="*/ 22 h 103"/>
                  <a:gd name="T26" fmla="*/ 17 w 35"/>
                  <a:gd name="T27" fmla="*/ 36 h 103"/>
                  <a:gd name="T28" fmla="*/ 14 w 35"/>
                  <a:gd name="T29" fmla="*/ 46 h 103"/>
                  <a:gd name="T30" fmla="*/ 10 w 35"/>
                  <a:gd name="T31" fmla="*/ 61 h 103"/>
                  <a:gd name="T32" fmla="*/ 7 w 35"/>
                  <a:gd name="T33" fmla="*/ 71 h 103"/>
                  <a:gd name="T34" fmla="*/ 3 w 35"/>
                  <a:gd name="T35" fmla="*/ 85 h 103"/>
                  <a:gd name="T36" fmla="*/ 0 w 35"/>
                  <a:gd name="T37" fmla="*/ 96 h 103"/>
                  <a:gd name="T38" fmla="*/ 7 w 35"/>
                  <a:gd name="T39" fmla="*/ 92 h 103"/>
                  <a:gd name="T40" fmla="*/ 3 w 35"/>
                  <a:gd name="T41" fmla="*/ 99 h 103"/>
                  <a:gd name="T42" fmla="*/ 7 w 35"/>
                  <a:gd name="T43" fmla="*/ 103 h 103"/>
                  <a:gd name="T44" fmla="*/ 7 w 35"/>
                  <a:gd name="T45" fmla="*/ 96 h 103"/>
                  <a:gd name="T46" fmla="*/ 3 w 35"/>
                  <a:gd name="T47" fmla="*/ 99 h 1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5" h="103">
                    <a:moveTo>
                      <a:pt x="3" y="99"/>
                    </a:moveTo>
                    <a:lnTo>
                      <a:pt x="7" y="96"/>
                    </a:lnTo>
                    <a:lnTo>
                      <a:pt x="10" y="85"/>
                    </a:lnTo>
                    <a:lnTo>
                      <a:pt x="14" y="71"/>
                    </a:lnTo>
                    <a:lnTo>
                      <a:pt x="17" y="61"/>
                    </a:lnTo>
                    <a:lnTo>
                      <a:pt x="21" y="50"/>
                    </a:lnTo>
                    <a:lnTo>
                      <a:pt x="25" y="36"/>
                    </a:lnTo>
                    <a:lnTo>
                      <a:pt x="28" y="25"/>
                    </a:lnTo>
                    <a:lnTo>
                      <a:pt x="32" y="15"/>
                    </a:lnTo>
                    <a:lnTo>
                      <a:pt x="35" y="0"/>
                    </a:lnTo>
                    <a:lnTo>
                      <a:pt x="28" y="0"/>
                    </a:lnTo>
                    <a:lnTo>
                      <a:pt x="25" y="11"/>
                    </a:lnTo>
                    <a:lnTo>
                      <a:pt x="21" y="22"/>
                    </a:lnTo>
                    <a:lnTo>
                      <a:pt x="17" y="36"/>
                    </a:lnTo>
                    <a:lnTo>
                      <a:pt x="14" y="46"/>
                    </a:lnTo>
                    <a:lnTo>
                      <a:pt x="10" y="61"/>
                    </a:lnTo>
                    <a:lnTo>
                      <a:pt x="7" y="71"/>
                    </a:lnTo>
                    <a:lnTo>
                      <a:pt x="3" y="85"/>
                    </a:lnTo>
                    <a:lnTo>
                      <a:pt x="0" y="96"/>
                    </a:lnTo>
                    <a:lnTo>
                      <a:pt x="7" y="92"/>
                    </a:lnTo>
                    <a:lnTo>
                      <a:pt x="3" y="99"/>
                    </a:lnTo>
                    <a:lnTo>
                      <a:pt x="7" y="103"/>
                    </a:lnTo>
                    <a:lnTo>
                      <a:pt x="7" y="96"/>
                    </a:lnTo>
                    <a:lnTo>
                      <a:pt x="3"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29" name="Freeform 345"/>
              <p:cNvSpPr>
                <a:spLocks/>
              </p:cNvSpPr>
              <p:nvPr/>
            </p:nvSpPr>
            <p:spPr bwMode="auto">
              <a:xfrm>
                <a:off x="4603" y="3062"/>
                <a:ext cx="60" cy="31"/>
              </a:xfrm>
              <a:custGeom>
                <a:avLst/>
                <a:gdLst>
                  <a:gd name="T0" fmla="*/ 3 w 60"/>
                  <a:gd name="T1" fmla="*/ 7 h 31"/>
                  <a:gd name="T2" fmla="*/ 0 w 60"/>
                  <a:gd name="T3" fmla="*/ 7 h 31"/>
                  <a:gd name="T4" fmla="*/ 7 w 60"/>
                  <a:gd name="T5" fmla="*/ 14 h 31"/>
                  <a:gd name="T6" fmla="*/ 14 w 60"/>
                  <a:gd name="T7" fmla="*/ 17 h 31"/>
                  <a:gd name="T8" fmla="*/ 21 w 60"/>
                  <a:gd name="T9" fmla="*/ 17 h 31"/>
                  <a:gd name="T10" fmla="*/ 32 w 60"/>
                  <a:gd name="T11" fmla="*/ 21 h 31"/>
                  <a:gd name="T12" fmla="*/ 35 w 60"/>
                  <a:gd name="T13" fmla="*/ 21 h 31"/>
                  <a:gd name="T14" fmla="*/ 42 w 60"/>
                  <a:gd name="T15" fmla="*/ 24 h 31"/>
                  <a:gd name="T16" fmla="*/ 49 w 60"/>
                  <a:gd name="T17" fmla="*/ 28 h 31"/>
                  <a:gd name="T18" fmla="*/ 56 w 60"/>
                  <a:gd name="T19" fmla="*/ 31 h 31"/>
                  <a:gd name="T20" fmla="*/ 60 w 60"/>
                  <a:gd name="T21" fmla="*/ 24 h 31"/>
                  <a:gd name="T22" fmla="*/ 53 w 60"/>
                  <a:gd name="T23" fmla="*/ 21 h 31"/>
                  <a:gd name="T24" fmla="*/ 46 w 60"/>
                  <a:gd name="T25" fmla="*/ 17 h 31"/>
                  <a:gd name="T26" fmla="*/ 39 w 60"/>
                  <a:gd name="T27" fmla="*/ 14 h 31"/>
                  <a:gd name="T28" fmla="*/ 32 w 60"/>
                  <a:gd name="T29" fmla="*/ 14 h 31"/>
                  <a:gd name="T30" fmla="*/ 25 w 60"/>
                  <a:gd name="T31" fmla="*/ 10 h 31"/>
                  <a:gd name="T32" fmla="*/ 17 w 60"/>
                  <a:gd name="T33" fmla="*/ 7 h 31"/>
                  <a:gd name="T34" fmla="*/ 10 w 60"/>
                  <a:gd name="T35" fmla="*/ 3 h 31"/>
                  <a:gd name="T36" fmla="*/ 7 w 60"/>
                  <a:gd name="T37" fmla="*/ 0 h 31"/>
                  <a:gd name="T38" fmla="*/ 3 w 60"/>
                  <a:gd name="T39" fmla="*/ 7 h 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0" h="31">
                    <a:moveTo>
                      <a:pt x="3" y="7"/>
                    </a:moveTo>
                    <a:lnTo>
                      <a:pt x="0" y="7"/>
                    </a:lnTo>
                    <a:lnTo>
                      <a:pt x="7" y="14"/>
                    </a:lnTo>
                    <a:lnTo>
                      <a:pt x="14" y="17"/>
                    </a:lnTo>
                    <a:lnTo>
                      <a:pt x="21" y="17"/>
                    </a:lnTo>
                    <a:lnTo>
                      <a:pt x="32" y="21"/>
                    </a:lnTo>
                    <a:lnTo>
                      <a:pt x="35" y="21"/>
                    </a:lnTo>
                    <a:lnTo>
                      <a:pt x="42" y="24"/>
                    </a:lnTo>
                    <a:lnTo>
                      <a:pt x="49" y="28"/>
                    </a:lnTo>
                    <a:lnTo>
                      <a:pt x="56" y="31"/>
                    </a:lnTo>
                    <a:lnTo>
                      <a:pt x="60" y="24"/>
                    </a:lnTo>
                    <a:lnTo>
                      <a:pt x="53" y="21"/>
                    </a:lnTo>
                    <a:lnTo>
                      <a:pt x="46" y="17"/>
                    </a:lnTo>
                    <a:lnTo>
                      <a:pt x="39" y="14"/>
                    </a:lnTo>
                    <a:lnTo>
                      <a:pt x="32" y="14"/>
                    </a:lnTo>
                    <a:lnTo>
                      <a:pt x="25" y="10"/>
                    </a:lnTo>
                    <a:lnTo>
                      <a:pt x="17" y="7"/>
                    </a:lnTo>
                    <a:lnTo>
                      <a:pt x="10" y="3"/>
                    </a:lnTo>
                    <a:lnTo>
                      <a:pt x="7"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0" name="Freeform 346"/>
              <p:cNvSpPr>
                <a:spLocks/>
              </p:cNvSpPr>
              <p:nvPr/>
            </p:nvSpPr>
            <p:spPr bwMode="auto">
              <a:xfrm>
                <a:off x="4571" y="3062"/>
                <a:ext cx="39" cy="14"/>
              </a:xfrm>
              <a:custGeom>
                <a:avLst/>
                <a:gdLst>
                  <a:gd name="T0" fmla="*/ 0 w 39"/>
                  <a:gd name="T1" fmla="*/ 14 h 14"/>
                  <a:gd name="T2" fmla="*/ 7 w 39"/>
                  <a:gd name="T3" fmla="*/ 14 h 14"/>
                  <a:gd name="T4" fmla="*/ 14 w 39"/>
                  <a:gd name="T5" fmla="*/ 10 h 14"/>
                  <a:gd name="T6" fmla="*/ 18 w 39"/>
                  <a:gd name="T7" fmla="*/ 7 h 14"/>
                  <a:gd name="T8" fmla="*/ 35 w 39"/>
                  <a:gd name="T9" fmla="*/ 7 h 14"/>
                  <a:gd name="T10" fmla="*/ 39 w 39"/>
                  <a:gd name="T11" fmla="*/ 0 h 14"/>
                  <a:gd name="T12" fmla="*/ 14 w 39"/>
                  <a:gd name="T13" fmla="*/ 0 h 14"/>
                  <a:gd name="T14" fmla="*/ 7 w 39"/>
                  <a:gd name="T15" fmla="*/ 7 h 14"/>
                  <a:gd name="T16" fmla="*/ 0 w 39"/>
                  <a:gd name="T17" fmla="*/ 7 h 14"/>
                  <a:gd name="T18" fmla="*/ 0 w 39"/>
                  <a:gd name="T19" fmla="*/ 14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14">
                    <a:moveTo>
                      <a:pt x="0" y="14"/>
                    </a:moveTo>
                    <a:lnTo>
                      <a:pt x="7" y="14"/>
                    </a:lnTo>
                    <a:lnTo>
                      <a:pt x="14" y="10"/>
                    </a:lnTo>
                    <a:lnTo>
                      <a:pt x="18" y="7"/>
                    </a:lnTo>
                    <a:lnTo>
                      <a:pt x="35" y="7"/>
                    </a:lnTo>
                    <a:lnTo>
                      <a:pt x="39" y="0"/>
                    </a:lnTo>
                    <a:lnTo>
                      <a:pt x="14" y="0"/>
                    </a:lnTo>
                    <a:lnTo>
                      <a:pt x="7" y="7"/>
                    </a:lnTo>
                    <a:lnTo>
                      <a:pt x="0"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1" name="Freeform 347"/>
              <p:cNvSpPr>
                <a:spLocks/>
              </p:cNvSpPr>
              <p:nvPr/>
            </p:nvSpPr>
            <p:spPr bwMode="auto">
              <a:xfrm>
                <a:off x="4518" y="3051"/>
                <a:ext cx="53" cy="25"/>
              </a:xfrm>
              <a:custGeom>
                <a:avLst/>
                <a:gdLst>
                  <a:gd name="T0" fmla="*/ 0 w 53"/>
                  <a:gd name="T1" fmla="*/ 14 h 25"/>
                  <a:gd name="T2" fmla="*/ 4 w 53"/>
                  <a:gd name="T3" fmla="*/ 14 h 25"/>
                  <a:gd name="T4" fmla="*/ 11 w 53"/>
                  <a:gd name="T5" fmla="*/ 11 h 25"/>
                  <a:gd name="T6" fmla="*/ 21 w 53"/>
                  <a:gd name="T7" fmla="*/ 11 h 25"/>
                  <a:gd name="T8" fmla="*/ 25 w 53"/>
                  <a:gd name="T9" fmla="*/ 14 h 25"/>
                  <a:gd name="T10" fmla="*/ 32 w 53"/>
                  <a:gd name="T11" fmla="*/ 18 h 25"/>
                  <a:gd name="T12" fmla="*/ 39 w 53"/>
                  <a:gd name="T13" fmla="*/ 21 h 25"/>
                  <a:gd name="T14" fmla="*/ 46 w 53"/>
                  <a:gd name="T15" fmla="*/ 25 h 25"/>
                  <a:gd name="T16" fmla="*/ 53 w 53"/>
                  <a:gd name="T17" fmla="*/ 25 h 25"/>
                  <a:gd name="T18" fmla="*/ 53 w 53"/>
                  <a:gd name="T19" fmla="*/ 18 h 25"/>
                  <a:gd name="T20" fmla="*/ 46 w 53"/>
                  <a:gd name="T21" fmla="*/ 18 h 25"/>
                  <a:gd name="T22" fmla="*/ 42 w 53"/>
                  <a:gd name="T23" fmla="*/ 14 h 25"/>
                  <a:gd name="T24" fmla="*/ 35 w 53"/>
                  <a:gd name="T25" fmla="*/ 11 h 25"/>
                  <a:gd name="T26" fmla="*/ 28 w 53"/>
                  <a:gd name="T27" fmla="*/ 7 h 25"/>
                  <a:gd name="T28" fmla="*/ 21 w 53"/>
                  <a:gd name="T29" fmla="*/ 4 h 25"/>
                  <a:gd name="T30" fmla="*/ 14 w 53"/>
                  <a:gd name="T31" fmla="*/ 0 h 25"/>
                  <a:gd name="T32" fmla="*/ 7 w 53"/>
                  <a:gd name="T33" fmla="*/ 4 h 25"/>
                  <a:gd name="T34" fmla="*/ 0 w 53"/>
                  <a:gd name="T35" fmla="*/ 11 h 25"/>
                  <a:gd name="T36" fmla="*/ 4 w 53"/>
                  <a:gd name="T37" fmla="*/ 7 h 25"/>
                  <a:gd name="T38" fmla="*/ 0 w 53"/>
                  <a:gd name="T39" fmla="*/ 14 h 25"/>
                  <a:gd name="T40" fmla="*/ 4 w 53"/>
                  <a:gd name="T41" fmla="*/ 14 h 25"/>
                  <a:gd name="T42" fmla="*/ 0 w 53"/>
                  <a:gd name="T43" fmla="*/ 14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3" h="25">
                    <a:moveTo>
                      <a:pt x="0" y="14"/>
                    </a:moveTo>
                    <a:lnTo>
                      <a:pt x="4" y="14"/>
                    </a:lnTo>
                    <a:lnTo>
                      <a:pt x="11" y="11"/>
                    </a:lnTo>
                    <a:lnTo>
                      <a:pt x="21" y="11"/>
                    </a:lnTo>
                    <a:lnTo>
                      <a:pt x="25" y="14"/>
                    </a:lnTo>
                    <a:lnTo>
                      <a:pt x="32" y="18"/>
                    </a:lnTo>
                    <a:lnTo>
                      <a:pt x="39" y="21"/>
                    </a:lnTo>
                    <a:lnTo>
                      <a:pt x="46" y="25"/>
                    </a:lnTo>
                    <a:lnTo>
                      <a:pt x="53" y="25"/>
                    </a:lnTo>
                    <a:lnTo>
                      <a:pt x="53" y="18"/>
                    </a:lnTo>
                    <a:lnTo>
                      <a:pt x="46" y="18"/>
                    </a:lnTo>
                    <a:lnTo>
                      <a:pt x="42" y="14"/>
                    </a:lnTo>
                    <a:lnTo>
                      <a:pt x="35" y="11"/>
                    </a:lnTo>
                    <a:lnTo>
                      <a:pt x="28" y="7"/>
                    </a:lnTo>
                    <a:lnTo>
                      <a:pt x="21" y="4"/>
                    </a:lnTo>
                    <a:lnTo>
                      <a:pt x="14" y="0"/>
                    </a:lnTo>
                    <a:lnTo>
                      <a:pt x="7" y="4"/>
                    </a:lnTo>
                    <a:lnTo>
                      <a:pt x="0" y="11"/>
                    </a:lnTo>
                    <a:lnTo>
                      <a:pt x="4" y="7"/>
                    </a:lnTo>
                    <a:lnTo>
                      <a:pt x="0" y="14"/>
                    </a:lnTo>
                    <a:lnTo>
                      <a:pt x="4" y="14"/>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2" name="Freeform 348"/>
              <p:cNvSpPr>
                <a:spLocks/>
              </p:cNvSpPr>
              <p:nvPr/>
            </p:nvSpPr>
            <p:spPr bwMode="auto">
              <a:xfrm>
                <a:off x="4249" y="3009"/>
                <a:ext cx="273" cy="56"/>
              </a:xfrm>
              <a:custGeom>
                <a:avLst/>
                <a:gdLst>
                  <a:gd name="T0" fmla="*/ 4 w 273"/>
                  <a:gd name="T1" fmla="*/ 24 h 56"/>
                  <a:gd name="T2" fmla="*/ 18 w 273"/>
                  <a:gd name="T3" fmla="*/ 17 h 56"/>
                  <a:gd name="T4" fmla="*/ 36 w 273"/>
                  <a:gd name="T5" fmla="*/ 14 h 56"/>
                  <a:gd name="T6" fmla="*/ 53 w 273"/>
                  <a:gd name="T7" fmla="*/ 7 h 56"/>
                  <a:gd name="T8" fmla="*/ 106 w 273"/>
                  <a:gd name="T9" fmla="*/ 7 h 56"/>
                  <a:gd name="T10" fmla="*/ 121 w 273"/>
                  <a:gd name="T11" fmla="*/ 10 h 56"/>
                  <a:gd name="T12" fmla="*/ 138 w 273"/>
                  <a:gd name="T13" fmla="*/ 14 h 56"/>
                  <a:gd name="T14" fmla="*/ 156 w 273"/>
                  <a:gd name="T15" fmla="*/ 17 h 56"/>
                  <a:gd name="T16" fmla="*/ 174 w 273"/>
                  <a:gd name="T17" fmla="*/ 21 h 56"/>
                  <a:gd name="T18" fmla="*/ 191 w 273"/>
                  <a:gd name="T19" fmla="*/ 28 h 56"/>
                  <a:gd name="T20" fmla="*/ 205 w 273"/>
                  <a:gd name="T21" fmla="*/ 35 h 56"/>
                  <a:gd name="T22" fmla="*/ 223 w 273"/>
                  <a:gd name="T23" fmla="*/ 38 h 56"/>
                  <a:gd name="T24" fmla="*/ 237 w 273"/>
                  <a:gd name="T25" fmla="*/ 46 h 56"/>
                  <a:gd name="T26" fmla="*/ 255 w 273"/>
                  <a:gd name="T27" fmla="*/ 53 h 56"/>
                  <a:gd name="T28" fmla="*/ 269 w 273"/>
                  <a:gd name="T29" fmla="*/ 56 h 56"/>
                  <a:gd name="T30" fmla="*/ 273 w 273"/>
                  <a:gd name="T31" fmla="*/ 49 h 56"/>
                  <a:gd name="T32" fmla="*/ 255 w 273"/>
                  <a:gd name="T33" fmla="*/ 46 h 56"/>
                  <a:gd name="T34" fmla="*/ 241 w 273"/>
                  <a:gd name="T35" fmla="*/ 38 h 56"/>
                  <a:gd name="T36" fmla="*/ 223 w 273"/>
                  <a:gd name="T37" fmla="*/ 31 h 56"/>
                  <a:gd name="T38" fmla="*/ 209 w 273"/>
                  <a:gd name="T39" fmla="*/ 28 h 56"/>
                  <a:gd name="T40" fmla="*/ 191 w 273"/>
                  <a:gd name="T41" fmla="*/ 21 h 56"/>
                  <a:gd name="T42" fmla="*/ 174 w 273"/>
                  <a:gd name="T43" fmla="*/ 14 h 56"/>
                  <a:gd name="T44" fmla="*/ 156 w 273"/>
                  <a:gd name="T45" fmla="*/ 10 h 56"/>
                  <a:gd name="T46" fmla="*/ 138 w 273"/>
                  <a:gd name="T47" fmla="*/ 7 h 56"/>
                  <a:gd name="T48" fmla="*/ 124 w 273"/>
                  <a:gd name="T49" fmla="*/ 3 h 56"/>
                  <a:gd name="T50" fmla="*/ 106 w 273"/>
                  <a:gd name="T51" fmla="*/ 0 h 56"/>
                  <a:gd name="T52" fmla="*/ 53 w 273"/>
                  <a:gd name="T53" fmla="*/ 0 h 56"/>
                  <a:gd name="T54" fmla="*/ 36 w 273"/>
                  <a:gd name="T55" fmla="*/ 7 h 56"/>
                  <a:gd name="T56" fmla="*/ 18 w 273"/>
                  <a:gd name="T57" fmla="*/ 10 h 56"/>
                  <a:gd name="T58" fmla="*/ 0 w 273"/>
                  <a:gd name="T59" fmla="*/ 17 h 56"/>
                  <a:gd name="T60" fmla="*/ 4 w 273"/>
                  <a:gd name="T61" fmla="*/ 24 h 5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73" h="56">
                    <a:moveTo>
                      <a:pt x="4" y="24"/>
                    </a:moveTo>
                    <a:lnTo>
                      <a:pt x="18" y="17"/>
                    </a:lnTo>
                    <a:lnTo>
                      <a:pt x="36" y="14"/>
                    </a:lnTo>
                    <a:lnTo>
                      <a:pt x="53" y="7"/>
                    </a:lnTo>
                    <a:lnTo>
                      <a:pt x="106" y="7"/>
                    </a:lnTo>
                    <a:lnTo>
                      <a:pt x="121" y="10"/>
                    </a:lnTo>
                    <a:lnTo>
                      <a:pt x="138" y="14"/>
                    </a:lnTo>
                    <a:lnTo>
                      <a:pt x="156" y="17"/>
                    </a:lnTo>
                    <a:lnTo>
                      <a:pt x="174" y="21"/>
                    </a:lnTo>
                    <a:lnTo>
                      <a:pt x="191" y="28"/>
                    </a:lnTo>
                    <a:lnTo>
                      <a:pt x="205" y="35"/>
                    </a:lnTo>
                    <a:lnTo>
                      <a:pt x="223" y="38"/>
                    </a:lnTo>
                    <a:lnTo>
                      <a:pt x="237" y="46"/>
                    </a:lnTo>
                    <a:lnTo>
                      <a:pt x="255" y="53"/>
                    </a:lnTo>
                    <a:lnTo>
                      <a:pt x="269" y="56"/>
                    </a:lnTo>
                    <a:lnTo>
                      <a:pt x="273" y="49"/>
                    </a:lnTo>
                    <a:lnTo>
                      <a:pt x="255" y="46"/>
                    </a:lnTo>
                    <a:lnTo>
                      <a:pt x="241" y="38"/>
                    </a:lnTo>
                    <a:lnTo>
                      <a:pt x="223" y="31"/>
                    </a:lnTo>
                    <a:lnTo>
                      <a:pt x="209" y="28"/>
                    </a:lnTo>
                    <a:lnTo>
                      <a:pt x="191" y="21"/>
                    </a:lnTo>
                    <a:lnTo>
                      <a:pt x="174" y="14"/>
                    </a:lnTo>
                    <a:lnTo>
                      <a:pt x="156" y="10"/>
                    </a:lnTo>
                    <a:lnTo>
                      <a:pt x="138" y="7"/>
                    </a:lnTo>
                    <a:lnTo>
                      <a:pt x="124" y="3"/>
                    </a:lnTo>
                    <a:lnTo>
                      <a:pt x="106" y="0"/>
                    </a:lnTo>
                    <a:lnTo>
                      <a:pt x="53" y="0"/>
                    </a:lnTo>
                    <a:lnTo>
                      <a:pt x="36" y="7"/>
                    </a:lnTo>
                    <a:lnTo>
                      <a:pt x="18" y="10"/>
                    </a:lnTo>
                    <a:lnTo>
                      <a:pt x="0" y="17"/>
                    </a:lnTo>
                    <a:lnTo>
                      <a:pt x="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3" name="Freeform 349"/>
              <p:cNvSpPr>
                <a:spLocks/>
              </p:cNvSpPr>
              <p:nvPr/>
            </p:nvSpPr>
            <p:spPr bwMode="auto">
              <a:xfrm>
                <a:off x="4161" y="3026"/>
                <a:ext cx="92" cy="89"/>
              </a:xfrm>
              <a:custGeom>
                <a:avLst/>
                <a:gdLst>
                  <a:gd name="T0" fmla="*/ 7 w 92"/>
                  <a:gd name="T1" fmla="*/ 85 h 89"/>
                  <a:gd name="T2" fmla="*/ 7 w 92"/>
                  <a:gd name="T3" fmla="*/ 89 h 89"/>
                  <a:gd name="T4" fmla="*/ 14 w 92"/>
                  <a:gd name="T5" fmla="*/ 74 h 89"/>
                  <a:gd name="T6" fmla="*/ 25 w 92"/>
                  <a:gd name="T7" fmla="*/ 64 h 89"/>
                  <a:gd name="T8" fmla="*/ 35 w 92"/>
                  <a:gd name="T9" fmla="*/ 57 h 89"/>
                  <a:gd name="T10" fmla="*/ 67 w 92"/>
                  <a:gd name="T11" fmla="*/ 25 h 89"/>
                  <a:gd name="T12" fmla="*/ 81 w 92"/>
                  <a:gd name="T13" fmla="*/ 18 h 89"/>
                  <a:gd name="T14" fmla="*/ 92 w 92"/>
                  <a:gd name="T15" fmla="*/ 7 h 89"/>
                  <a:gd name="T16" fmla="*/ 88 w 92"/>
                  <a:gd name="T17" fmla="*/ 0 h 89"/>
                  <a:gd name="T18" fmla="*/ 78 w 92"/>
                  <a:gd name="T19" fmla="*/ 11 h 89"/>
                  <a:gd name="T20" fmla="*/ 64 w 92"/>
                  <a:gd name="T21" fmla="*/ 21 h 89"/>
                  <a:gd name="T22" fmla="*/ 53 w 92"/>
                  <a:gd name="T23" fmla="*/ 29 h 89"/>
                  <a:gd name="T24" fmla="*/ 0 w 92"/>
                  <a:gd name="T25" fmla="*/ 81 h 89"/>
                  <a:gd name="T26" fmla="*/ 0 w 92"/>
                  <a:gd name="T27" fmla="*/ 85 h 89"/>
                  <a:gd name="T28" fmla="*/ 0 w 92"/>
                  <a:gd name="T29" fmla="*/ 81 h 89"/>
                  <a:gd name="T30" fmla="*/ 0 w 92"/>
                  <a:gd name="T31" fmla="*/ 85 h 89"/>
                  <a:gd name="T32" fmla="*/ 7 w 92"/>
                  <a:gd name="T33" fmla="*/ 85 h 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92" h="89">
                    <a:moveTo>
                      <a:pt x="7" y="85"/>
                    </a:moveTo>
                    <a:lnTo>
                      <a:pt x="7" y="89"/>
                    </a:lnTo>
                    <a:lnTo>
                      <a:pt x="14" y="74"/>
                    </a:lnTo>
                    <a:lnTo>
                      <a:pt x="25" y="64"/>
                    </a:lnTo>
                    <a:lnTo>
                      <a:pt x="35" y="57"/>
                    </a:lnTo>
                    <a:lnTo>
                      <a:pt x="67" y="25"/>
                    </a:lnTo>
                    <a:lnTo>
                      <a:pt x="81" y="18"/>
                    </a:lnTo>
                    <a:lnTo>
                      <a:pt x="92" y="7"/>
                    </a:lnTo>
                    <a:lnTo>
                      <a:pt x="88" y="0"/>
                    </a:lnTo>
                    <a:lnTo>
                      <a:pt x="78" y="11"/>
                    </a:lnTo>
                    <a:lnTo>
                      <a:pt x="64" y="21"/>
                    </a:lnTo>
                    <a:lnTo>
                      <a:pt x="53" y="29"/>
                    </a:lnTo>
                    <a:lnTo>
                      <a:pt x="0" y="81"/>
                    </a:lnTo>
                    <a:lnTo>
                      <a:pt x="0" y="85"/>
                    </a:lnTo>
                    <a:lnTo>
                      <a:pt x="0" y="81"/>
                    </a:lnTo>
                    <a:lnTo>
                      <a:pt x="0" y="85"/>
                    </a:lnTo>
                    <a:lnTo>
                      <a:pt x="7"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4" name="Freeform 350"/>
              <p:cNvSpPr>
                <a:spLocks/>
              </p:cNvSpPr>
              <p:nvPr/>
            </p:nvSpPr>
            <p:spPr bwMode="auto">
              <a:xfrm>
                <a:off x="4158" y="3111"/>
                <a:ext cx="10" cy="35"/>
              </a:xfrm>
              <a:custGeom>
                <a:avLst/>
                <a:gdLst>
                  <a:gd name="T0" fmla="*/ 7 w 10"/>
                  <a:gd name="T1" fmla="*/ 35 h 35"/>
                  <a:gd name="T2" fmla="*/ 7 w 10"/>
                  <a:gd name="T3" fmla="*/ 11 h 35"/>
                  <a:gd name="T4" fmla="*/ 10 w 10"/>
                  <a:gd name="T5" fmla="*/ 0 h 35"/>
                  <a:gd name="T6" fmla="*/ 3 w 10"/>
                  <a:gd name="T7" fmla="*/ 0 h 35"/>
                  <a:gd name="T8" fmla="*/ 0 w 10"/>
                  <a:gd name="T9" fmla="*/ 7 h 35"/>
                  <a:gd name="T10" fmla="*/ 0 w 10"/>
                  <a:gd name="T11" fmla="*/ 32 h 35"/>
                  <a:gd name="T12" fmla="*/ 7 w 10"/>
                  <a:gd name="T13" fmla="*/ 35 h 35"/>
                  <a:gd name="T14" fmla="*/ 7 w 10"/>
                  <a:gd name="T15" fmla="*/ 32 h 35"/>
                  <a:gd name="T16" fmla="*/ 7 w 10"/>
                  <a:gd name="T17" fmla="*/ 35 h 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35">
                    <a:moveTo>
                      <a:pt x="7" y="35"/>
                    </a:moveTo>
                    <a:lnTo>
                      <a:pt x="7" y="11"/>
                    </a:lnTo>
                    <a:lnTo>
                      <a:pt x="10" y="0"/>
                    </a:lnTo>
                    <a:lnTo>
                      <a:pt x="3" y="0"/>
                    </a:lnTo>
                    <a:lnTo>
                      <a:pt x="0" y="7"/>
                    </a:lnTo>
                    <a:lnTo>
                      <a:pt x="0" y="32"/>
                    </a:lnTo>
                    <a:lnTo>
                      <a:pt x="7" y="35"/>
                    </a:lnTo>
                    <a:lnTo>
                      <a:pt x="7" y="32"/>
                    </a:lnTo>
                    <a:lnTo>
                      <a:pt x="7"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5" name="Freeform 351"/>
              <p:cNvSpPr>
                <a:spLocks/>
              </p:cNvSpPr>
              <p:nvPr/>
            </p:nvSpPr>
            <p:spPr bwMode="auto">
              <a:xfrm>
                <a:off x="4112" y="3143"/>
                <a:ext cx="53" cy="85"/>
              </a:xfrm>
              <a:custGeom>
                <a:avLst/>
                <a:gdLst>
                  <a:gd name="T0" fmla="*/ 0 w 53"/>
                  <a:gd name="T1" fmla="*/ 74 h 85"/>
                  <a:gd name="T2" fmla="*/ 7 w 53"/>
                  <a:gd name="T3" fmla="*/ 74 h 85"/>
                  <a:gd name="T4" fmla="*/ 53 w 53"/>
                  <a:gd name="T5" fmla="*/ 3 h 85"/>
                  <a:gd name="T6" fmla="*/ 46 w 53"/>
                  <a:gd name="T7" fmla="*/ 0 h 85"/>
                  <a:gd name="T8" fmla="*/ 0 w 53"/>
                  <a:gd name="T9" fmla="*/ 70 h 85"/>
                  <a:gd name="T10" fmla="*/ 7 w 53"/>
                  <a:gd name="T11" fmla="*/ 74 h 85"/>
                  <a:gd name="T12" fmla="*/ 0 w 53"/>
                  <a:gd name="T13" fmla="*/ 74 h 85"/>
                  <a:gd name="T14" fmla="*/ 0 w 53"/>
                  <a:gd name="T15" fmla="*/ 85 h 85"/>
                  <a:gd name="T16" fmla="*/ 7 w 53"/>
                  <a:gd name="T17" fmla="*/ 74 h 85"/>
                  <a:gd name="T18" fmla="*/ 0 w 53"/>
                  <a:gd name="T19" fmla="*/ 74 h 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85">
                    <a:moveTo>
                      <a:pt x="0" y="74"/>
                    </a:moveTo>
                    <a:lnTo>
                      <a:pt x="7" y="74"/>
                    </a:lnTo>
                    <a:lnTo>
                      <a:pt x="53" y="3"/>
                    </a:lnTo>
                    <a:lnTo>
                      <a:pt x="46" y="0"/>
                    </a:lnTo>
                    <a:lnTo>
                      <a:pt x="0" y="70"/>
                    </a:lnTo>
                    <a:lnTo>
                      <a:pt x="7" y="74"/>
                    </a:lnTo>
                    <a:lnTo>
                      <a:pt x="0" y="74"/>
                    </a:lnTo>
                    <a:lnTo>
                      <a:pt x="0" y="85"/>
                    </a:lnTo>
                    <a:lnTo>
                      <a:pt x="7" y="74"/>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6" name="Freeform 352"/>
              <p:cNvSpPr>
                <a:spLocks/>
              </p:cNvSpPr>
              <p:nvPr/>
            </p:nvSpPr>
            <p:spPr bwMode="auto">
              <a:xfrm>
                <a:off x="4098" y="3033"/>
                <a:ext cx="21" cy="184"/>
              </a:xfrm>
              <a:custGeom>
                <a:avLst/>
                <a:gdLst>
                  <a:gd name="T0" fmla="*/ 0 w 21"/>
                  <a:gd name="T1" fmla="*/ 0 h 184"/>
                  <a:gd name="T2" fmla="*/ 7 w 21"/>
                  <a:gd name="T3" fmla="*/ 46 h 184"/>
                  <a:gd name="T4" fmla="*/ 10 w 21"/>
                  <a:gd name="T5" fmla="*/ 92 h 184"/>
                  <a:gd name="T6" fmla="*/ 10 w 21"/>
                  <a:gd name="T7" fmla="*/ 138 h 184"/>
                  <a:gd name="T8" fmla="*/ 14 w 21"/>
                  <a:gd name="T9" fmla="*/ 184 h 184"/>
                  <a:gd name="T10" fmla="*/ 21 w 21"/>
                  <a:gd name="T11" fmla="*/ 184 h 184"/>
                  <a:gd name="T12" fmla="*/ 17 w 21"/>
                  <a:gd name="T13" fmla="*/ 138 h 184"/>
                  <a:gd name="T14" fmla="*/ 14 w 21"/>
                  <a:gd name="T15" fmla="*/ 92 h 184"/>
                  <a:gd name="T16" fmla="*/ 14 w 21"/>
                  <a:gd name="T17" fmla="*/ 46 h 184"/>
                  <a:gd name="T18" fmla="*/ 7 w 21"/>
                  <a:gd name="T19" fmla="*/ 0 h 184"/>
                  <a:gd name="T20" fmla="*/ 0 w 21"/>
                  <a:gd name="T21" fmla="*/ 0 h 1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 h="184">
                    <a:moveTo>
                      <a:pt x="0" y="0"/>
                    </a:moveTo>
                    <a:lnTo>
                      <a:pt x="7" y="46"/>
                    </a:lnTo>
                    <a:lnTo>
                      <a:pt x="10" y="92"/>
                    </a:lnTo>
                    <a:lnTo>
                      <a:pt x="10" y="138"/>
                    </a:lnTo>
                    <a:lnTo>
                      <a:pt x="14" y="184"/>
                    </a:lnTo>
                    <a:lnTo>
                      <a:pt x="21" y="184"/>
                    </a:lnTo>
                    <a:lnTo>
                      <a:pt x="17" y="138"/>
                    </a:lnTo>
                    <a:lnTo>
                      <a:pt x="14" y="92"/>
                    </a:lnTo>
                    <a:lnTo>
                      <a:pt x="14" y="46"/>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7" name="Freeform 353"/>
              <p:cNvSpPr>
                <a:spLocks/>
              </p:cNvSpPr>
              <p:nvPr/>
            </p:nvSpPr>
            <p:spPr bwMode="auto">
              <a:xfrm>
                <a:off x="4098" y="2987"/>
                <a:ext cx="10" cy="46"/>
              </a:xfrm>
              <a:custGeom>
                <a:avLst/>
                <a:gdLst>
                  <a:gd name="T0" fmla="*/ 7 w 10"/>
                  <a:gd name="T1" fmla="*/ 0 h 46"/>
                  <a:gd name="T2" fmla="*/ 3 w 10"/>
                  <a:gd name="T3" fmla="*/ 4 h 46"/>
                  <a:gd name="T4" fmla="*/ 0 w 10"/>
                  <a:gd name="T5" fmla="*/ 46 h 46"/>
                  <a:gd name="T6" fmla="*/ 7 w 10"/>
                  <a:gd name="T7" fmla="*/ 46 h 46"/>
                  <a:gd name="T8" fmla="*/ 10 w 10"/>
                  <a:gd name="T9" fmla="*/ 4 h 46"/>
                  <a:gd name="T10" fmla="*/ 7 w 10"/>
                  <a:gd name="T11" fmla="*/ 7 h 46"/>
                  <a:gd name="T12" fmla="*/ 7 w 10"/>
                  <a:gd name="T13" fmla="*/ 0 h 46"/>
                  <a:gd name="T14" fmla="*/ 3 w 10"/>
                  <a:gd name="T15" fmla="*/ 0 h 46"/>
                  <a:gd name="T16" fmla="*/ 3 w 10"/>
                  <a:gd name="T17" fmla="*/ 4 h 46"/>
                  <a:gd name="T18" fmla="*/ 7 w 10"/>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46">
                    <a:moveTo>
                      <a:pt x="7" y="0"/>
                    </a:moveTo>
                    <a:lnTo>
                      <a:pt x="3" y="4"/>
                    </a:lnTo>
                    <a:lnTo>
                      <a:pt x="0" y="46"/>
                    </a:lnTo>
                    <a:lnTo>
                      <a:pt x="7" y="46"/>
                    </a:lnTo>
                    <a:lnTo>
                      <a:pt x="10" y="4"/>
                    </a:lnTo>
                    <a:lnTo>
                      <a:pt x="7" y="7"/>
                    </a:lnTo>
                    <a:lnTo>
                      <a:pt x="7" y="0"/>
                    </a:lnTo>
                    <a:lnTo>
                      <a:pt x="3" y="0"/>
                    </a:lnTo>
                    <a:lnTo>
                      <a:pt x="3"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8" name="Rectangle 354"/>
              <p:cNvSpPr>
                <a:spLocks noChangeArrowheads="1"/>
              </p:cNvSpPr>
              <p:nvPr/>
            </p:nvSpPr>
            <p:spPr bwMode="auto">
              <a:xfrm>
                <a:off x="4105" y="2987"/>
                <a:ext cx="2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5739" name="Freeform 355"/>
              <p:cNvSpPr>
                <a:spLocks/>
              </p:cNvSpPr>
              <p:nvPr/>
            </p:nvSpPr>
            <p:spPr bwMode="auto">
              <a:xfrm>
                <a:off x="4133" y="2987"/>
                <a:ext cx="558" cy="11"/>
              </a:xfrm>
              <a:custGeom>
                <a:avLst/>
                <a:gdLst>
                  <a:gd name="T0" fmla="*/ 558 w 558"/>
                  <a:gd name="T1" fmla="*/ 7 h 11"/>
                  <a:gd name="T2" fmla="*/ 555 w 558"/>
                  <a:gd name="T3" fmla="*/ 4 h 11"/>
                  <a:gd name="T4" fmla="*/ 0 w 558"/>
                  <a:gd name="T5" fmla="*/ 0 h 11"/>
                  <a:gd name="T6" fmla="*/ 0 w 558"/>
                  <a:gd name="T7" fmla="*/ 7 h 11"/>
                  <a:gd name="T8" fmla="*/ 555 w 558"/>
                  <a:gd name="T9" fmla="*/ 11 h 11"/>
                  <a:gd name="T10" fmla="*/ 551 w 558"/>
                  <a:gd name="T11" fmla="*/ 7 h 11"/>
                  <a:gd name="T12" fmla="*/ 558 w 558"/>
                  <a:gd name="T13" fmla="*/ 7 h 11"/>
                  <a:gd name="T14" fmla="*/ 558 w 558"/>
                  <a:gd name="T15" fmla="*/ 4 h 11"/>
                  <a:gd name="T16" fmla="*/ 555 w 558"/>
                  <a:gd name="T17" fmla="*/ 4 h 11"/>
                  <a:gd name="T18" fmla="*/ 558 w 558"/>
                  <a:gd name="T19" fmla="*/ 7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58" h="11">
                    <a:moveTo>
                      <a:pt x="558" y="7"/>
                    </a:moveTo>
                    <a:lnTo>
                      <a:pt x="555" y="4"/>
                    </a:lnTo>
                    <a:lnTo>
                      <a:pt x="0" y="0"/>
                    </a:lnTo>
                    <a:lnTo>
                      <a:pt x="0" y="7"/>
                    </a:lnTo>
                    <a:lnTo>
                      <a:pt x="555" y="11"/>
                    </a:lnTo>
                    <a:lnTo>
                      <a:pt x="551" y="7"/>
                    </a:lnTo>
                    <a:lnTo>
                      <a:pt x="558" y="7"/>
                    </a:lnTo>
                    <a:lnTo>
                      <a:pt x="558" y="4"/>
                    </a:lnTo>
                    <a:lnTo>
                      <a:pt x="555" y="4"/>
                    </a:lnTo>
                    <a:lnTo>
                      <a:pt x="55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0" name="Freeform 356"/>
              <p:cNvSpPr>
                <a:spLocks/>
              </p:cNvSpPr>
              <p:nvPr/>
            </p:nvSpPr>
            <p:spPr bwMode="auto">
              <a:xfrm>
                <a:off x="4179" y="3026"/>
                <a:ext cx="332" cy="212"/>
              </a:xfrm>
              <a:custGeom>
                <a:avLst/>
                <a:gdLst>
                  <a:gd name="T0" fmla="*/ 332 w 332"/>
                  <a:gd name="T1" fmla="*/ 60 h 212"/>
                  <a:gd name="T2" fmla="*/ 328 w 332"/>
                  <a:gd name="T3" fmla="*/ 74 h 212"/>
                  <a:gd name="T4" fmla="*/ 321 w 332"/>
                  <a:gd name="T5" fmla="*/ 92 h 212"/>
                  <a:gd name="T6" fmla="*/ 311 w 332"/>
                  <a:gd name="T7" fmla="*/ 110 h 212"/>
                  <a:gd name="T8" fmla="*/ 304 w 332"/>
                  <a:gd name="T9" fmla="*/ 117 h 212"/>
                  <a:gd name="T10" fmla="*/ 290 w 332"/>
                  <a:gd name="T11" fmla="*/ 120 h 212"/>
                  <a:gd name="T12" fmla="*/ 272 w 332"/>
                  <a:gd name="T13" fmla="*/ 124 h 212"/>
                  <a:gd name="T14" fmla="*/ 254 w 332"/>
                  <a:gd name="T15" fmla="*/ 127 h 212"/>
                  <a:gd name="T16" fmla="*/ 205 w 332"/>
                  <a:gd name="T17" fmla="*/ 131 h 212"/>
                  <a:gd name="T18" fmla="*/ 191 w 332"/>
                  <a:gd name="T19" fmla="*/ 152 h 212"/>
                  <a:gd name="T20" fmla="*/ 173 w 332"/>
                  <a:gd name="T21" fmla="*/ 173 h 212"/>
                  <a:gd name="T22" fmla="*/ 138 w 332"/>
                  <a:gd name="T23" fmla="*/ 212 h 212"/>
                  <a:gd name="T24" fmla="*/ 120 w 332"/>
                  <a:gd name="T25" fmla="*/ 202 h 212"/>
                  <a:gd name="T26" fmla="*/ 116 w 332"/>
                  <a:gd name="T27" fmla="*/ 191 h 212"/>
                  <a:gd name="T28" fmla="*/ 120 w 332"/>
                  <a:gd name="T29" fmla="*/ 170 h 212"/>
                  <a:gd name="T30" fmla="*/ 134 w 332"/>
                  <a:gd name="T31" fmla="*/ 142 h 212"/>
                  <a:gd name="T32" fmla="*/ 152 w 332"/>
                  <a:gd name="T33" fmla="*/ 117 h 212"/>
                  <a:gd name="T34" fmla="*/ 155 w 332"/>
                  <a:gd name="T35" fmla="*/ 96 h 212"/>
                  <a:gd name="T36" fmla="*/ 148 w 332"/>
                  <a:gd name="T37" fmla="*/ 71 h 212"/>
                  <a:gd name="T38" fmla="*/ 141 w 332"/>
                  <a:gd name="T39" fmla="*/ 67 h 212"/>
                  <a:gd name="T40" fmla="*/ 106 w 332"/>
                  <a:gd name="T41" fmla="*/ 71 h 212"/>
                  <a:gd name="T42" fmla="*/ 95 w 332"/>
                  <a:gd name="T43" fmla="*/ 74 h 212"/>
                  <a:gd name="T44" fmla="*/ 81 w 332"/>
                  <a:gd name="T45" fmla="*/ 78 h 212"/>
                  <a:gd name="T46" fmla="*/ 67 w 332"/>
                  <a:gd name="T47" fmla="*/ 81 h 212"/>
                  <a:gd name="T48" fmla="*/ 56 w 332"/>
                  <a:gd name="T49" fmla="*/ 89 h 212"/>
                  <a:gd name="T50" fmla="*/ 39 w 332"/>
                  <a:gd name="T51" fmla="*/ 103 h 212"/>
                  <a:gd name="T52" fmla="*/ 35 w 332"/>
                  <a:gd name="T53" fmla="*/ 184 h 212"/>
                  <a:gd name="T54" fmla="*/ 21 w 332"/>
                  <a:gd name="T55" fmla="*/ 187 h 212"/>
                  <a:gd name="T56" fmla="*/ 10 w 332"/>
                  <a:gd name="T57" fmla="*/ 159 h 212"/>
                  <a:gd name="T58" fmla="*/ 3 w 332"/>
                  <a:gd name="T59" fmla="*/ 131 h 212"/>
                  <a:gd name="T60" fmla="*/ 0 w 332"/>
                  <a:gd name="T61" fmla="*/ 103 h 212"/>
                  <a:gd name="T62" fmla="*/ 14 w 332"/>
                  <a:gd name="T63" fmla="*/ 74 h 212"/>
                  <a:gd name="T64" fmla="*/ 28 w 332"/>
                  <a:gd name="T65" fmla="*/ 64 h 212"/>
                  <a:gd name="T66" fmla="*/ 63 w 332"/>
                  <a:gd name="T67" fmla="*/ 32 h 212"/>
                  <a:gd name="T68" fmla="*/ 81 w 332"/>
                  <a:gd name="T69" fmla="*/ 21 h 212"/>
                  <a:gd name="T70" fmla="*/ 95 w 332"/>
                  <a:gd name="T71" fmla="*/ 14 h 212"/>
                  <a:gd name="T72" fmla="*/ 113 w 332"/>
                  <a:gd name="T73" fmla="*/ 7 h 212"/>
                  <a:gd name="T74" fmla="*/ 141 w 332"/>
                  <a:gd name="T75" fmla="*/ 4 h 212"/>
                  <a:gd name="T76" fmla="*/ 166 w 332"/>
                  <a:gd name="T77" fmla="*/ 0 h 212"/>
                  <a:gd name="T78" fmla="*/ 191 w 332"/>
                  <a:gd name="T79" fmla="*/ 4 h 212"/>
                  <a:gd name="T80" fmla="*/ 215 w 332"/>
                  <a:gd name="T81" fmla="*/ 11 h 212"/>
                  <a:gd name="T82" fmla="*/ 240 w 332"/>
                  <a:gd name="T83" fmla="*/ 18 h 212"/>
                  <a:gd name="T84" fmla="*/ 261 w 332"/>
                  <a:gd name="T85" fmla="*/ 25 h 212"/>
                  <a:gd name="T86" fmla="*/ 286 w 332"/>
                  <a:gd name="T87" fmla="*/ 36 h 212"/>
                  <a:gd name="T88" fmla="*/ 307 w 332"/>
                  <a:gd name="T89" fmla="*/ 43 h 212"/>
                  <a:gd name="T90" fmla="*/ 332 w 332"/>
                  <a:gd name="T91" fmla="*/ 53 h 21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32" h="212">
                    <a:moveTo>
                      <a:pt x="332" y="53"/>
                    </a:moveTo>
                    <a:lnTo>
                      <a:pt x="332" y="60"/>
                    </a:lnTo>
                    <a:lnTo>
                      <a:pt x="328" y="67"/>
                    </a:lnTo>
                    <a:lnTo>
                      <a:pt x="328" y="74"/>
                    </a:lnTo>
                    <a:lnTo>
                      <a:pt x="325" y="85"/>
                    </a:lnTo>
                    <a:lnTo>
                      <a:pt x="321" y="92"/>
                    </a:lnTo>
                    <a:lnTo>
                      <a:pt x="318" y="99"/>
                    </a:lnTo>
                    <a:lnTo>
                      <a:pt x="311" y="110"/>
                    </a:lnTo>
                    <a:lnTo>
                      <a:pt x="307" y="117"/>
                    </a:lnTo>
                    <a:lnTo>
                      <a:pt x="304" y="117"/>
                    </a:lnTo>
                    <a:lnTo>
                      <a:pt x="297" y="120"/>
                    </a:lnTo>
                    <a:lnTo>
                      <a:pt x="290" y="120"/>
                    </a:lnTo>
                    <a:lnTo>
                      <a:pt x="286" y="124"/>
                    </a:lnTo>
                    <a:lnTo>
                      <a:pt x="272" y="124"/>
                    </a:lnTo>
                    <a:lnTo>
                      <a:pt x="265" y="127"/>
                    </a:lnTo>
                    <a:lnTo>
                      <a:pt x="254" y="127"/>
                    </a:lnTo>
                    <a:lnTo>
                      <a:pt x="247" y="131"/>
                    </a:lnTo>
                    <a:lnTo>
                      <a:pt x="205" y="131"/>
                    </a:lnTo>
                    <a:lnTo>
                      <a:pt x="198" y="142"/>
                    </a:lnTo>
                    <a:lnTo>
                      <a:pt x="191" y="152"/>
                    </a:lnTo>
                    <a:lnTo>
                      <a:pt x="184" y="163"/>
                    </a:lnTo>
                    <a:lnTo>
                      <a:pt x="173" y="173"/>
                    </a:lnTo>
                    <a:lnTo>
                      <a:pt x="166" y="184"/>
                    </a:lnTo>
                    <a:lnTo>
                      <a:pt x="138" y="212"/>
                    </a:lnTo>
                    <a:lnTo>
                      <a:pt x="131" y="212"/>
                    </a:lnTo>
                    <a:lnTo>
                      <a:pt x="120" y="202"/>
                    </a:lnTo>
                    <a:lnTo>
                      <a:pt x="120" y="195"/>
                    </a:lnTo>
                    <a:lnTo>
                      <a:pt x="116" y="191"/>
                    </a:lnTo>
                    <a:lnTo>
                      <a:pt x="116" y="180"/>
                    </a:lnTo>
                    <a:lnTo>
                      <a:pt x="120" y="170"/>
                    </a:lnTo>
                    <a:lnTo>
                      <a:pt x="127" y="156"/>
                    </a:lnTo>
                    <a:lnTo>
                      <a:pt x="134" y="142"/>
                    </a:lnTo>
                    <a:lnTo>
                      <a:pt x="145" y="131"/>
                    </a:lnTo>
                    <a:lnTo>
                      <a:pt x="152" y="117"/>
                    </a:lnTo>
                    <a:lnTo>
                      <a:pt x="159" y="106"/>
                    </a:lnTo>
                    <a:lnTo>
                      <a:pt x="155" y="96"/>
                    </a:lnTo>
                    <a:lnTo>
                      <a:pt x="148" y="78"/>
                    </a:lnTo>
                    <a:lnTo>
                      <a:pt x="148" y="71"/>
                    </a:lnTo>
                    <a:lnTo>
                      <a:pt x="145" y="71"/>
                    </a:lnTo>
                    <a:lnTo>
                      <a:pt x="141" y="67"/>
                    </a:lnTo>
                    <a:lnTo>
                      <a:pt x="113" y="67"/>
                    </a:lnTo>
                    <a:lnTo>
                      <a:pt x="106" y="71"/>
                    </a:lnTo>
                    <a:lnTo>
                      <a:pt x="102" y="71"/>
                    </a:lnTo>
                    <a:lnTo>
                      <a:pt x="95" y="74"/>
                    </a:lnTo>
                    <a:lnTo>
                      <a:pt x="88" y="74"/>
                    </a:lnTo>
                    <a:lnTo>
                      <a:pt x="81" y="78"/>
                    </a:lnTo>
                    <a:lnTo>
                      <a:pt x="74" y="78"/>
                    </a:lnTo>
                    <a:lnTo>
                      <a:pt x="67" y="81"/>
                    </a:lnTo>
                    <a:lnTo>
                      <a:pt x="63" y="85"/>
                    </a:lnTo>
                    <a:lnTo>
                      <a:pt x="56" y="89"/>
                    </a:lnTo>
                    <a:lnTo>
                      <a:pt x="49" y="92"/>
                    </a:lnTo>
                    <a:lnTo>
                      <a:pt x="39" y="103"/>
                    </a:lnTo>
                    <a:lnTo>
                      <a:pt x="39" y="180"/>
                    </a:lnTo>
                    <a:lnTo>
                      <a:pt x="35" y="184"/>
                    </a:lnTo>
                    <a:lnTo>
                      <a:pt x="35" y="187"/>
                    </a:lnTo>
                    <a:lnTo>
                      <a:pt x="21" y="187"/>
                    </a:lnTo>
                    <a:lnTo>
                      <a:pt x="17" y="173"/>
                    </a:lnTo>
                    <a:lnTo>
                      <a:pt x="10" y="159"/>
                    </a:lnTo>
                    <a:lnTo>
                      <a:pt x="7" y="145"/>
                    </a:lnTo>
                    <a:lnTo>
                      <a:pt x="3" y="131"/>
                    </a:lnTo>
                    <a:lnTo>
                      <a:pt x="0" y="117"/>
                    </a:lnTo>
                    <a:lnTo>
                      <a:pt x="0" y="103"/>
                    </a:lnTo>
                    <a:lnTo>
                      <a:pt x="7" y="89"/>
                    </a:lnTo>
                    <a:lnTo>
                      <a:pt x="14" y="74"/>
                    </a:lnTo>
                    <a:lnTo>
                      <a:pt x="21" y="67"/>
                    </a:lnTo>
                    <a:lnTo>
                      <a:pt x="28" y="64"/>
                    </a:lnTo>
                    <a:lnTo>
                      <a:pt x="56" y="36"/>
                    </a:lnTo>
                    <a:lnTo>
                      <a:pt x="63" y="32"/>
                    </a:lnTo>
                    <a:lnTo>
                      <a:pt x="70" y="25"/>
                    </a:lnTo>
                    <a:lnTo>
                      <a:pt x="81" y="21"/>
                    </a:lnTo>
                    <a:lnTo>
                      <a:pt x="88" y="18"/>
                    </a:lnTo>
                    <a:lnTo>
                      <a:pt x="95" y="14"/>
                    </a:lnTo>
                    <a:lnTo>
                      <a:pt x="106" y="7"/>
                    </a:lnTo>
                    <a:lnTo>
                      <a:pt x="113" y="7"/>
                    </a:lnTo>
                    <a:lnTo>
                      <a:pt x="123" y="4"/>
                    </a:lnTo>
                    <a:lnTo>
                      <a:pt x="141" y="4"/>
                    </a:lnTo>
                    <a:lnTo>
                      <a:pt x="155" y="0"/>
                    </a:lnTo>
                    <a:lnTo>
                      <a:pt x="166" y="0"/>
                    </a:lnTo>
                    <a:lnTo>
                      <a:pt x="180" y="4"/>
                    </a:lnTo>
                    <a:lnTo>
                      <a:pt x="191" y="4"/>
                    </a:lnTo>
                    <a:lnTo>
                      <a:pt x="205" y="7"/>
                    </a:lnTo>
                    <a:lnTo>
                      <a:pt x="215" y="11"/>
                    </a:lnTo>
                    <a:lnTo>
                      <a:pt x="226" y="14"/>
                    </a:lnTo>
                    <a:lnTo>
                      <a:pt x="240" y="18"/>
                    </a:lnTo>
                    <a:lnTo>
                      <a:pt x="251" y="21"/>
                    </a:lnTo>
                    <a:lnTo>
                      <a:pt x="261" y="25"/>
                    </a:lnTo>
                    <a:lnTo>
                      <a:pt x="275" y="29"/>
                    </a:lnTo>
                    <a:lnTo>
                      <a:pt x="286" y="36"/>
                    </a:lnTo>
                    <a:lnTo>
                      <a:pt x="297" y="39"/>
                    </a:lnTo>
                    <a:lnTo>
                      <a:pt x="307" y="43"/>
                    </a:lnTo>
                    <a:lnTo>
                      <a:pt x="321" y="46"/>
                    </a:lnTo>
                    <a:lnTo>
                      <a:pt x="332" y="53"/>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1" name="Freeform 357"/>
              <p:cNvSpPr>
                <a:spLocks/>
              </p:cNvSpPr>
              <p:nvPr/>
            </p:nvSpPr>
            <p:spPr bwMode="auto">
              <a:xfrm>
                <a:off x="4483" y="3079"/>
                <a:ext cx="31" cy="67"/>
              </a:xfrm>
              <a:custGeom>
                <a:avLst/>
                <a:gdLst>
                  <a:gd name="T0" fmla="*/ 3 w 31"/>
                  <a:gd name="T1" fmla="*/ 67 h 67"/>
                  <a:gd name="T2" fmla="*/ 7 w 31"/>
                  <a:gd name="T3" fmla="*/ 64 h 67"/>
                  <a:gd name="T4" fmla="*/ 10 w 31"/>
                  <a:gd name="T5" fmla="*/ 57 h 67"/>
                  <a:gd name="T6" fmla="*/ 17 w 31"/>
                  <a:gd name="T7" fmla="*/ 50 h 67"/>
                  <a:gd name="T8" fmla="*/ 17 w 31"/>
                  <a:gd name="T9" fmla="*/ 43 h 67"/>
                  <a:gd name="T10" fmla="*/ 24 w 31"/>
                  <a:gd name="T11" fmla="*/ 32 h 67"/>
                  <a:gd name="T12" fmla="*/ 28 w 31"/>
                  <a:gd name="T13" fmla="*/ 25 h 67"/>
                  <a:gd name="T14" fmla="*/ 28 w 31"/>
                  <a:gd name="T15" fmla="*/ 14 h 67"/>
                  <a:gd name="T16" fmla="*/ 31 w 31"/>
                  <a:gd name="T17" fmla="*/ 7 h 67"/>
                  <a:gd name="T18" fmla="*/ 31 w 31"/>
                  <a:gd name="T19" fmla="*/ 0 h 67"/>
                  <a:gd name="T20" fmla="*/ 24 w 31"/>
                  <a:gd name="T21" fmla="*/ 0 h 67"/>
                  <a:gd name="T22" fmla="*/ 24 w 31"/>
                  <a:gd name="T23" fmla="*/ 7 h 67"/>
                  <a:gd name="T24" fmla="*/ 21 w 31"/>
                  <a:gd name="T25" fmla="*/ 14 h 67"/>
                  <a:gd name="T26" fmla="*/ 21 w 31"/>
                  <a:gd name="T27" fmla="*/ 21 h 67"/>
                  <a:gd name="T28" fmla="*/ 17 w 31"/>
                  <a:gd name="T29" fmla="*/ 28 h 67"/>
                  <a:gd name="T30" fmla="*/ 14 w 31"/>
                  <a:gd name="T31" fmla="*/ 39 h 67"/>
                  <a:gd name="T32" fmla="*/ 10 w 31"/>
                  <a:gd name="T33" fmla="*/ 46 h 67"/>
                  <a:gd name="T34" fmla="*/ 3 w 31"/>
                  <a:gd name="T35" fmla="*/ 53 h 67"/>
                  <a:gd name="T36" fmla="*/ 0 w 31"/>
                  <a:gd name="T37" fmla="*/ 64 h 67"/>
                  <a:gd name="T38" fmla="*/ 3 w 31"/>
                  <a:gd name="T39" fmla="*/ 60 h 67"/>
                  <a:gd name="T40" fmla="*/ 3 w 31"/>
                  <a:gd name="T41" fmla="*/ 67 h 67"/>
                  <a:gd name="T42" fmla="*/ 7 w 31"/>
                  <a:gd name="T43" fmla="*/ 67 h 67"/>
                  <a:gd name="T44" fmla="*/ 7 w 31"/>
                  <a:gd name="T45" fmla="*/ 64 h 67"/>
                  <a:gd name="T46" fmla="*/ 3 w 31"/>
                  <a:gd name="T47" fmla="*/ 67 h 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1" h="67">
                    <a:moveTo>
                      <a:pt x="3" y="67"/>
                    </a:moveTo>
                    <a:lnTo>
                      <a:pt x="7" y="64"/>
                    </a:lnTo>
                    <a:lnTo>
                      <a:pt x="10" y="57"/>
                    </a:lnTo>
                    <a:lnTo>
                      <a:pt x="17" y="50"/>
                    </a:lnTo>
                    <a:lnTo>
                      <a:pt x="17" y="43"/>
                    </a:lnTo>
                    <a:lnTo>
                      <a:pt x="24" y="32"/>
                    </a:lnTo>
                    <a:lnTo>
                      <a:pt x="28" y="25"/>
                    </a:lnTo>
                    <a:lnTo>
                      <a:pt x="28" y="14"/>
                    </a:lnTo>
                    <a:lnTo>
                      <a:pt x="31" y="7"/>
                    </a:lnTo>
                    <a:lnTo>
                      <a:pt x="31" y="0"/>
                    </a:lnTo>
                    <a:lnTo>
                      <a:pt x="24" y="0"/>
                    </a:lnTo>
                    <a:lnTo>
                      <a:pt x="24" y="7"/>
                    </a:lnTo>
                    <a:lnTo>
                      <a:pt x="21" y="14"/>
                    </a:lnTo>
                    <a:lnTo>
                      <a:pt x="21" y="21"/>
                    </a:lnTo>
                    <a:lnTo>
                      <a:pt x="17" y="28"/>
                    </a:lnTo>
                    <a:lnTo>
                      <a:pt x="14" y="39"/>
                    </a:lnTo>
                    <a:lnTo>
                      <a:pt x="10" y="46"/>
                    </a:lnTo>
                    <a:lnTo>
                      <a:pt x="3" y="53"/>
                    </a:lnTo>
                    <a:lnTo>
                      <a:pt x="0" y="64"/>
                    </a:lnTo>
                    <a:lnTo>
                      <a:pt x="3" y="60"/>
                    </a:lnTo>
                    <a:lnTo>
                      <a:pt x="3" y="67"/>
                    </a:lnTo>
                    <a:lnTo>
                      <a:pt x="7" y="67"/>
                    </a:lnTo>
                    <a:lnTo>
                      <a:pt x="7" y="64"/>
                    </a:lnTo>
                    <a:lnTo>
                      <a:pt x="3"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2" name="Freeform 358"/>
              <p:cNvSpPr>
                <a:spLocks/>
              </p:cNvSpPr>
              <p:nvPr/>
            </p:nvSpPr>
            <p:spPr bwMode="auto">
              <a:xfrm>
                <a:off x="4380" y="3139"/>
                <a:ext cx="106" cy="21"/>
              </a:xfrm>
              <a:custGeom>
                <a:avLst/>
                <a:gdLst>
                  <a:gd name="T0" fmla="*/ 7 w 106"/>
                  <a:gd name="T1" fmla="*/ 18 h 21"/>
                  <a:gd name="T2" fmla="*/ 4 w 106"/>
                  <a:gd name="T3" fmla="*/ 21 h 21"/>
                  <a:gd name="T4" fmla="*/ 46 w 106"/>
                  <a:gd name="T5" fmla="*/ 21 h 21"/>
                  <a:gd name="T6" fmla="*/ 53 w 106"/>
                  <a:gd name="T7" fmla="*/ 18 h 21"/>
                  <a:gd name="T8" fmla="*/ 64 w 106"/>
                  <a:gd name="T9" fmla="*/ 18 h 21"/>
                  <a:gd name="T10" fmla="*/ 71 w 106"/>
                  <a:gd name="T11" fmla="*/ 14 h 21"/>
                  <a:gd name="T12" fmla="*/ 85 w 106"/>
                  <a:gd name="T13" fmla="*/ 14 h 21"/>
                  <a:gd name="T14" fmla="*/ 92 w 106"/>
                  <a:gd name="T15" fmla="*/ 11 h 21"/>
                  <a:gd name="T16" fmla="*/ 96 w 106"/>
                  <a:gd name="T17" fmla="*/ 11 h 21"/>
                  <a:gd name="T18" fmla="*/ 103 w 106"/>
                  <a:gd name="T19" fmla="*/ 7 h 21"/>
                  <a:gd name="T20" fmla="*/ 106 w 106"/>
                  <a:gd name="T21" fmla="*/ 7 h 21"/>
                  <a:gd name="T22" fmla="*/ 106 w 106"/>
                  <a:gd name="T23" fmla="*/ 0 h 21"/>
                  <a:gd name="T24" fmla="*/ 99 w 106"/>
                  <a:gd name="T25" fmla="*/ 4 h 21"/>
                  <a:gd name="T26" fmla="*/ 89 w 106"/>
                  <a:gd name="T27" fmla="*/ 4 h 21"/>
                  <a:gd name="T28" fmla="*/ 81 w 106"/>
                  <a:gd name="T29" fmla="*/ 7 h 21"/>
                  <a:gd name="T30" fmla="*/ 71 w 106"/>
                  <a:gd name="T31" fmla="*/ 7 h 21"/>
                  <a:gd name="T32" fmla="*/ 64 w 106"/>
                  <a:gd name="T33" fmla="*/ 11 h 21"/>
                  <a:gd name="T34" fmla="*/ 53 w 106"/>
                  <a:gd name="T35" fmla="*/ 11 h 21"/>
                  <a:gd name="T36" fmla="*/ 46 w 106"/>
                  <a:gd name="T37" fmla="*/ 14 h 21"/>
                  <a:gd name="T38" fmla="*/ 0 w 106"/>
                  <a:gd name="T39" fmla="*/ 14 h 21"/>
                  <a:gd name="T40" fmla="*/ 4 w 106"/>
                  <a:gd name="T41" fmla="*/ 14 h 21"/>
                  <a:gd name="T42" fmla="*/ 0 w 106"/>
                  <a:gd name="T43" fmla="*/ 14 h 21"/>
                  <a:gd name="T44" fmla="*/ 7 w 106"/>
                  <a:gd name="T45" fmla="*/ 18 h 2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06" h="21">
                    <a:moveTo>
                      <a:pt x="7" y="18"/>
                    </a:moveTo>
                    <a:lnTo>
                      <a:pt x="4" y="21"/>
                    </a:lnTo>
                    <a:lnTo>
                      <a:pt x="46" y="21"/>
                    </a:lnTo>
                    <a:lnTo>
                      <a:pt x="53" y="18"/>
                    </a:lnTo>
                    <a:lnTo>
                      <a:pt x="64" y="18"/>
                    </a:lnTo>
                    <a:lnTo>
                      <a:pt x="71" y="14"/>
                    </a:lnTo>
                    <a:lnTo>
                      <a:pt x="85" y="14"/>
                    </a:lnTo>
                    <a:lnTo>
                      <a:pt x="92" y="11"/>
                    </a:lnTo>
                    <a:lnTo>
                      <a:pt x="96" y="11"/>
                    </a:lnTo>
                    <a:lnTo>
                      <a:pt x="103" y="7"/>
                    </a:lnTo>
                    <a:lnTo>
                      <a:pt x="106" y="7"/>
                    </a:lnTo>
                    <a:lnTo>
                      <a:pt x="106" y="0"/>
                    </a:lnTo>
                    <a:lnTo>
                      <a:pt x="99" y="4"/>
                    </a:lnTo>
                    <a:lnTo>
                      <a:pt x="89" y="4"/>
                    </a:lnTo>
                    <a:lnTo>
                      <a:pt x="81" y="7"/>
                    </a:lnTo>
                    <a:lnTo>
                      <a:pt x="71" y="7"/>
                    </a:lnTo>
                    <a:lnTo>
                      <a:pt x="64" y="11"/>
                    </a:lnTo>
                    <a:lnTo>
                      <a:pt x="53" y="11"/>
                    </a:lnTo>
                    <a:lnTo>
                      <a:pt x="46" y="14"/>
                    </a:lnTo>
                    <a:lnTo>
                      <a:pt x="0" y="14"/>
                    </a:lnTo>
                    <a:lnTo>
                      <a:pt x="4" y="14"/>
                    </a:lnTo>
                    <a:lnTo>
                      <a:pt x="0" y="14"/>
                    </a:lnTo>
                    <a:lnTo>
                      <a:pt x="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3" name="Freeform 359"/>
              <p:cNvSpPr>
                <a:spLocks/>
              </p:cNvSpPr>
              <p:nvPr/>
            </p:nvSpPr>
            <p:spPr bwMode="auto">
              <a:xfrm>
                <a:off x="4313" y="3153"/>
                <a:ext cx="74" cy="85"/>
              </a:xfrm>
              <a:custGeom>
                <a:avLst/>
                <a:gdLst>
                  <a:gd name="T0" fmla="*/ 4 w 74"/>
                  <a:gd name="T1" fmla="*/ 85 h 85"/>
                  <a:gd name="T2" fmla="*/ 14 w 74"/>
                  <a:gd name="T3" fmla="*/ 78 h 85"/>
                  <a:gd name="T4" fmla="*/ 25 w 74"/>
                  <a:gd name="T5" fmla="*/ 68 h 85"/>
                  <a:gd name="T6" fmla="*/ 35 w 74"/>
                  <a:gd name="T7" fmla="*/ 60 h 85"/>
                  <a:gd name="T8" fmla="*/ 42 w 74"/>
                  <a:gd name="T9" fmla="*/ 50 h 85"/>
                  <a:gd name="T10" fmla="*/ 50 w 74"/>
                  <a:gd name="T11" fmla="*/ 39 h 85"/>
                  <a:gd name="T12" fmla="*/ 60 w 74"/>
                  <a:gd name="T13" fmla="*/ 29 h 85"/>
                  <a:gd name="T14" fmla="*/ 67 w 74"/>
                  <a:gd name="T15" fmla="*/ 15 h 85"/>
                  <a:gd name="T16" fmla="*/ 74 w 74"/>
                  <a:gd name="T17" fmla="*/ 4 h 85"/>
                  <a:gd name="T18" fmla="*/ 67 w 74"/>
                  <a:gd name="T19" fmla="*/ 0 h 85"/>
                  <a:gd name="T20" fmla="*/ 60 w 74"/>
                  <a:gd name="T21" fmla="*/ 11 h 85"/>
                  <a:gd name="T22" fmla="*/ 53 w 74"/>
                  <a:gd name="T23" fmla="*/ 25 h 85"/>
                  <a:gd name="T24" fmla="*/ 46 w 74"/>
                  <a:gd name="T25" fmla="*/ 32 h 85"/>
                  <a:gd name="T26" fmla="*/ 39 w 74"/>
                  <a:gd name="T27" fmla="*/ 46 h 85"/>
                  <a:gd name="T28" fmla="*/ 28 w 74"/>
                  <a:gd name="T29" fmla="*/ 53 h 85"/>
                  <a:gd name="T30" fmla="*/ 21 w 74"/>
                  <a:gd name="T31" fmla="*/ 64 h 85"/>
                  <a:gd name="T32" fmla="*/ 11 w 74"/>
                  <a:gd name="T33" fmla="*/ 75 h 85"/>
                  <a:gd name="T34" fmla="*/ 0 w 74"/>
                  <a:gd name="T35" fmla="*/ 82 h 85"/>
                  <a:gd name="T36" fmla="*/ 4 w 74"/>
                  <a:gd name="T37" fmla="*/ 82 h 85"/>
                  <a:gd name="T38" fmla="*/ 4 w 74"/>
                  <a:gd name="T39" fmla="*/ 85 h 8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4" h="85">
                    <a:moveTo>
                      <a:pt x="4" y="85"/>
                    </a:moveTo>
                    <a:lnTo>
                      <a:pt x="14" y="78"/>
                    </a:lnTo>
                    <a:lnTo>
                      <a:pt x="25" y="68"/>
                    </a:lnTo>
                    <a:lnTo>
                      <a:pt x="35" y="60"/>
                    </a:lnTo>
                    <a:lnTo>
                      <a:pt x="42" y="50"/>
                    </a:lnTo>
                    <a:lnTo>
                      <a:pt x="50" y="39"/>
                    </a:lnTo>
                    <a:lnTo>
                      <a:pt x="60" y="29"/>
                    </a:lnTo>
                    <a:lnTo>
                      <a:pt x="67" y="15"/>
                    </a:lnTo>
                    <a:lnTo>
                      <a:pt x="74" y="4"/>
                    </a:lnTo>
                    <a:lnTo>
                      <a:pt x="67" y="0"/>
                    </a:lnTo>
                    <a:lnTo>
                      <a:pt x="60" y="11"/>
                    </a:lnTo>
                    <a:lnTo>
                      <a:pt x="53" y="25"/>
                    </a:lnTo>
                    <a:lnTo>
                      <a:pt x="46" y="32"/>
                    </a:lnTo>
                    <a:lnTo>
                      <a:pt x="39" y="46"/>
                    </a:lnTo>
                    <a:lnTo>
                      <a:pt x="28" y="53"/>
                    </a:lnTo>
                    <a:lnTo>
                      <a:pt x="21" y="64"/>
                    </a:lnTo>
                    <a:lnTo>
                      <a:pt x="11" y="75"/>
                    </a:lnTo>
                    <a:lnTo>
                      <a:pt x="0" y="82"/>
                    </a:lnTo>
                    <a:lnTo>
                      <a:pt x="4" y="82"/>
                    </a:lnTo>
                    <a:lnTo>
                      <a:pt x="4"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4" name="Freeform 360"/>
              <p:cNvSpPr>
                <a:spLocks/>
              </p:cNvSpPr>
              <p:nvPr/>
            </p:nvSpPr>
            <p:spPr bwMode="auto">
              <a:xfrm>
                <a:off x="4288" y="3206"/>
                <a:ext cx="29" cy="32"/>
              </a:xfrm>
              <a:custGeom>
                <a:avLst/>
                <a:gdLst>
                  <a:gd name="T0" fmla="*/ 4 w 29"/>
                  <a:gd name="T1" fmla="*/ 0 h 32"/>
                  <a:gd name="T2" fmla="*/ 4 w 29"/>
                  <a:gd name="T3" fmla="*/ 11 h 32"/>
                  <a:gd name="T4" fmla="*/ 7 w 29"/>
                  <a:gd name="T5" fmla="*/ 15 h 32"/>
                  <a:gd name="T6" fmla="*/ 7 w 29"/>
                  <a:gd name="T7" fmla="*/ 22 h 32"/>
                  <a:gd name="T8" fmla="*/ 11 w 29"/>
                  <a:gd name="T9" fmla="*/ 29 h 32"/>
                  <a:gd name="T10" fmla="*/ 14 w 29"/>
                  <a:gd name="T11" fmla="*/ 32 h 32"/>
                  <a:gd name="T12" fmla="*/ 29 w 29"/>
                  <a:gd name="T13" fmla="*/ 32 h 32"/>
                  <a:gd name="T14" fmla="*/ 29 w 29"/>
                  <a:gd name="T15" fmla="*/ 29 h 32"/>
                  <a:gd name="T16" fmla="*/ 22 w 29"/>
                  <a:gd name="T17" fmla="*/ 29 h 32"/>
                  <a:gd name="T18" fmla="*/ 18 w 29"/>
                  <a:gd name="T19" fmla="*/ 25 h 32"/>
                  <a:gd name="T20" fmla="*/ 14 w 29"/>
                  <a:gd name="T21" fmla="*/ 18 h 32"/>
                  <a:gd name="T22" fmla="*/ 14 w 29"/>
                  <a:gd name="T23" fmla="*/ 15 h 32"/>
                  <a:gd name="T24" fmla="*/ 11 w 29"/>
                  <a:gd name="T25" fmla="*/ 11 h 32"/>
                  <a:gd name="T26" fmla="*/ 11 w 29"/>
                  <a:gd name="T27" fmla="*/ 0 h 32"/>
                  <a:gd name="T28" fmla="*/ 0 w 29"/>
                  <a:gd name="T29" fmla="*/ 0 h 32"/>
                  <a:gd name="T30" fmla="*/ 4 w 29"/>
                  <a:gd name="T31" fmla="*/ 4 h 32"/>
                  <a:gd name="T32" fmla="*/ 4 w 29"/>
                  <a:gd name="T33" fmla="*/ 0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32">
                    <a:moveTo>
                      <a:pt x="4" y="0"/>
                    </a:moveTo>
                    <a:lnTo>
                      <a:pt x="4" y="11"/>
                    </a:lnTo>
                    <a:lnTo>
                      <a:pt x="7" y="15"/>
                    </a:lnTo>
                    <a:lnTo>
                      <a:pt x="7" y="22"/>
                    </a:lnTo>
                    <a:lnTo>
                      <a:pt x="11" y="29"/>
                    </a:lnTo>
                    <a:lnTo>
                      <a:pt x="14" y="32"/>
                    </a:lnTo>
                    <a:lnTo>
                      <a:pt x="29" y="32"/>
                    </a:lnTo>
                    <a:lnTo>
                      <a:pt x="29" y="29"/>
                    </a:lnTo>
                    <a:lnTo>
                      <a:pt x="22" y="29"/>
                    </a:lnTo>
                    <a:lnTo>
                      <a:pt x="18" y="25"/>
                    </a:lnTo>
                    <a:lnTo>
                      <a:pt x="14" y="18"/>
                    </a:lnTo>
                    <a:lnTo>
                      <a:pt x="14" y="15"/>
                    </a:lnTo>
                    <a:lnTo>
                      <a:pt x="11" y="11"/>
                    </a:lnTo>
                    <a:lnTo>
                      <a:pt x="11" y="0"/>
                    </a:lnTo>
                    <a:lnTo>
                      <a:pt x="0" y="0"/>
                    </a:lnTo>
                    <a:lnTo>
                      <a:pt x="4"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5" name="Freeform 361"/>
              <p:cNvSpPr>
                <a:spLocks/>
              </p:cNvSpPr>
              <p:nvPr/>
            </p:nvSpPr>
            <p:spPr bwMode="auto">
              <a:xfrm>
                <a:off x="4292" y="3104"/>
                <a:ext cx="49" cy="102"/>
              </a:xfrm>
              <a:custGeom>
                <a:avLst/>
                <a:gdLst>
                  <a:gd name="T0" fmla="*/ 32 w 49"/>
                  <a:gd name="T1" fmla="*/ 0 h 102"/>
                  <a:gd name="T2" fmla="*/ 32 w 49"/>
                  <a:gd name="T3" fmla="*/ 3 h 102"/>
                  <a:gd name="T4" fmla="*/ 39 w 49"/>
                  <a:gd name="T5" fmla="*/ 18 h 102"/>
                  <a:gd name="T6" fmla="*/ 42 w 49"/>
                  <a:gd name="T7" fmla="*/ 28 h 102"/>
                  <a:gd name="T8" fmla="*/ 35 w 49"/>
                  <a:gd name="T9" fmla="*/ 39 h 102"/>
                  <a:gd name="T10" fmla="*/ 32 w 49"/>
                  <a:gd name="T11" fmla="*/ 49 h 102"/>
                  <a:gd name="T12" fmla="*/ 21 w 49"/>
                  <a:gd name="T13" fmla="*/ 64 h 102"/>
                  <a:gd name="T14" fmla="*/ 10 w 49"/>
                  <a:gd name="T15" fmla="*/ 74 h 102"/>
                  <a:gd name="T16" fmla="*/ 3 w 49"/>
                  <a:gd name="T17" fmla="*/ 88 h 102"/>
                  <a:gd name="T18" fmla="*/ 0 w 49"/>
                  <a:gd name="T19" fmla="*/ 102 h 102"/>
                  <a:gd name="T20" fmla="*/ 7 w 49"/>
                  <a:gd name="T21" fmla="*/ 102 h 102"/>
                  <a:gd name="T22" fmla="*/ 10 w 49"/>
                  <a:gd name="T23" fmla="*/ 92 h 102"/>
                  <a:gd name="T24" fmla="*/ 14 w 49"/>
                  <a:gd name="T25" fmla="*/ 78 h 102"/>
                  <a:gd name="T26" fmla="*/ 35 w 49"/>
                  <a:gd name="T27" fmla="*/ 56 h 102"/>
                  <a:gd name="T28" fmla="*/ 42 w 49"/>
                  <a:gd name="T29" fmla="*/ 42 h 102"/>
                  <a:gd name="T30" fmla="*/ 49 w 49"/>
                  <a:gd name="T31" fmla="*/ 28 h 102"/>
                  <a:gd name="T32" fmla="*/ 46 w 49"/>
                  <a:gd name="T33" fmla="*/ 14 h 102"/>
                  <a:gd name="T34" fmla="*/ 39 w 49"/>
                  <a:gd name="T35" fmla="*/ 0 h 102"/>
                  <a:gd name="T36" fmla="*/ 32 w 49"/>
                  <a:gd name="T37" fmla="*/ 0 h 102"/>
                  <a:gd name="T38" fmla="*/ 32 w 49"/>
                  <a:gd name="T39" fmla="*/ 3 h 102"/>
                  <a:gd name="T40" fmla="*/ 32 w 49"/>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9" h="102">
                    <a:moveTo>
                      <a:pt x="32" y="0"/>
                    </a:moveTo>
                    <a:lnTo>
                      <a:pt x="32" y="3"/>
                    </a:lnTo>
                    <a:lnTo>
                      <a:pt x="39" y="18"/>
                    </a:lnTo>
                    <a:lnTo>
                      <a:pt x="42" y="28"/>
                    </a:lnTo>
                    <a:lnTo>
                      <a:pt x="35" y="39"/>
                    </a:lnTo>
                    <a:lnTo>
                      <a:pt x="32" y="49"/>
                    </a:lnTo>
                    <a:lnTo>
                      <a:pt x="21" y="64"/>
                    </a:lnTo>
                    <a:lnTo>
                      <a:pt x="10" y="74"/>
                    </a:lnTo>
                    <a:lnTo>
                      <a:pt x="3" y="88"/>
                    </a:lnTo>
                    <a:lnTo>
                      <a:pt x="0" y="102"/>
                    </a:lnTo>
                    <a:lnTo>
                      <a:pt x="7" y="102"/>
                    </a:lnTo>
                    <a:lnTo>
                      <a:pt x="10" y="92"/>
                    </a:lnTo>
                    <a:lnTo>
                      <a:pt x="14" y="78"/>
                    </a:lnTo>
                    <a:lnTo>
                      <a:pt x="35" y="56"/>
                    </a:lnTo>
                    <a:lnTo>
                      <a:pt x="42" y="42"/>
                    </a:lnTo>
                    <a:lnTo>
                      <a:pt x="49" y="28"/>
                    </a:lnTo>
                    <a:lnTo>
                      <a:pt x="46" y="14"/>
                    </a:lnTo>
                    <a:lnTo>
                      <a:pt x="39" y="0"/>
                    </a:lnTo>
                    <a:lnTo>
                      <a:pt x="32" y="0"/>
                    </a:lnTo>
                    <a:lnTo>
                      <a:pt x="32" y="3"/>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6" name="Freeform 362"/>
              <p:cNvSpPr>
                <a:spLocks/>
              </p:cNvSpPr>
              <p:nvPr/>
            </p:nvSpPr>
            <p:spPr bwMode="auto">
              <a:xfrm>
                <a:off x="4317" y="3090"/>
                <a:ext cx="14" cy="14"/>
              </a:xfrm>
              <a:custGeom>
                <a:avLst/>
                <a:gdLst>
                  <a:gd name="T0" fmla="*/ 3 w 14"/>
                  <a:gd name="T1" fmla="*/ 7 h 14"/>
                  <a:gd name="T2" fmla="*/ 0 w 14"/>
                  <a:gd name="T3" fmla="*/ 7 h 14"/>
                  <a:gd name="T4" fmla="*/ 7 w 14"/>
                  <a:gd name="T5" fmla="*/ 7 h 14"/>
                  <a:gd name="T6" fmla="*/ 7 w 14"/>
                  <a:gd name="T7" fmla="*/ 14 h 14"/>
                  <a:gd name="T8" fmla="*/ 14 w 14"/>
                  <a:gd name="T9" fmla="*/ 14 h 14"/>
                  <a:gd name="T10" fmla="*/ 14 w 14"/>
                  <a:gd name="T11" fmla="*/ 7 h 14"/>
                  <a:gd name="T12" fmla="*/ 7 w 14"/>
                  <a:gd name="T13" fmla="*/ 0 h 14"/>
                  <a:gd name="T14" fmla="*/ 3 w 14"/>
                  <a:gd name="T15" fmla="*/ 0 h 14"/>
                  <a:gd name="T16" fmla="*/ 7 w 14"/>
                  <a:gd name="T17" fmla="*/ 0 h 14"/>
                  <a:gd name="T18" fmla="*/ 3 w 14"/>
                  <a:gd name="T19" fmla="*/ 0 h 14"/>
                  <a:gd name="T20" fmla="*/ 3 w 14"/>
                  <a:gd name="T21" fmla="*/ 7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14">
                    <a:moveTo>
                      <a:pt x="3" y="7"/>
                    </a:moveTo>
                    <a:lnTo>
                      <a:pt x="0" y="7"/>
                    </a:lnTo>
                    <a:lnTo>
                      <a:pt x="7" y="7"/>
                    </a:lnTo>
                    <a:lnTo>
                      <a:pt x="7" y="14"/>
                    </a:lnTo>
                    <a:lnTo>
                      <a:pt x="14" y="14"/>
                    </a:lnTo>
                    <a:lnTo>
                      <a:pt x="14" y="7"/>
                    </a:lnTo>
                    <a:lnTo>
                      <a:pt x="7" y="0"/>
                    </a:lnTo>
                    <a:lnTo>
                      <a:pt x="3" y="0"/>
                    </a:lnTo>
                    <a:lnTo>
                      <a:pt x="7" y="0"/>
                    </a:lnTo>
                    <a:lnTo>
                      <a:pt x="3"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7" name="Freeform 363"/>
              <p:cNvSpPr>
                <a:spLocks/>
              </p:cNvSpPr>
              <p:nvPr/>
            </p:nvSpPr>
            <p:spPr bwMode="auto">
              <a:xfrm>
                <a:off x="4214" y="3090"/>
                <a:ext cx="106" cy="42"/>
              </a:xfrm>
              <a:custGeom>
                <a:avLst/>
                <a:gdLst>
                  <a:gd name="T0" fmla="*/ 7 w 106"/>
                  <a:gd name="T1" fmla="*/ 39 h 42"/>
                  <a:gd name="T2" fmla="*/ 7 w 106"/>
                  <a:gd name="T3" fmla="*/ 42 h 42"/>
                  <a:gd name="T4" fmla="*/ 21 w 106"/>
                  <a:gd name="T5" fmla="*/ 28 h 42"/>
                  <a:gd name="T6" fmla="*/ 28 w 106"/>
                  <a:gd name="T7" fmla="*/ 25 h 42"/>
                  <a:gd name="T8" fmla="*/ 32 w 106"/>
                  <a:gd name="T9" fmla="*/ 21 h 42"/>
                  <a:gd name="T10" fmla="*/ 39 w 106"/>
                  <a:gd name="T11" fmla="*/ 17 h 42"/>
                  <a:gd name="T12" fmla="*/ 46 w 106"/>
                  <a:gd name="T13" fmla="*/ 17 h 42"/>
                  <a:gd name="T14" fmla="*/ 53 w 106"/>
                  <a:gd name="T15" fmla="*/ 14 h 42"/>
                  <a:gd name="T16" fmla="*/ 60 w 106"/>
                  <a:gd name="T17" fmla="*/ 10 h 42"/>
                  <a:gd name="T18" fmla="*/ 74 w 106"/>
                  <a:gd name="T19" fmla="*/ 10 h 42"/>
                  <a:gd name="T20" fmla="*/ 81 w 106"/>
                  <a:gd name="T21" fmla="*/ 7 h 42"/>
                  <a:gd name="T22" fmla="*/ 106 w 106"/>
                  <a:gd name="T23" fmla="*/ 7 h 42"/>
                  <a:gd name="T24" fmla="*/ 106 w 106"/>
                  <a:gd name="T25" fmla="*/ 0 h 42"/>
                  <a:gd name="T26" fmla="*/ 78 w 106"/>
                  <a:gd name="T27" fmla="*/ 0 h 42"/>
                  <a:gd name="T28" fmla="*/ 71 w 106"/>
                  <a:gd name="T29" fmla="*/ 3 h 42"/>
                  <a:gd name="T30" fmla="*/ 64 w 106"/>
                  <a:gd name="T31" fmla="*/ 3 h 42"/>
                  <a:gd name="T32" fmla="*/ 57 w 106"/>
                  <a:gd name="T33" fmla="*/ 7 h 42"/>
                  <a:gd name="T34" fmla="*/ 53 w 106"/>
                  <a:gd name="T35" fmla="*/ 7 h 42"/>
                  <a:gd name="T36" fmla="*/ 46 w 106"/>
                  <a:gd name="T37" fmla="*/ 10 h 42"/>
                  <a:gd name="T38" fmla="*/ 39 w 106"/>
                  <a:gd name="T39" fmla="*/ 10 h 42"/>
                  <a:gd name="T40" fmla="*/ 32 w 106"/>
                  <a:gd name="T41" fmla="*/ 14 h 42"/>
                  <a:gd name="T42" fmla="*/ 25 w 106"/>
                  <a:gd name="T43" fmla="*/ 17 h 42"/>
                  <a:gd name="T44" fmla="*/ 14 w 106"/>
                  <a:gd name="T45" fmla="*/ 28 h 42"/>
                  <a:gd name="T46" fmla="*/ 7 w 106"/>
                  <a:gd name="T47" fmla="*/ 32 h 42"/>
                  <a:gd name="T48" fmla="*/ 0 w 106"/>
                  <a:gd name="T49" fmla="*/ 39 h 42"/>
                  <a:gd name="T50" fmla="*/ 4 w 106"/>
                  <a:gd name="T51" fmla="*/ 35 h 42"/>
                  <a:gd name="T52" fmla="*/ 0 w 106"/>
                  <a:gd name="T53" fmla="*/ 35 h 42"/>
                  <a:gd name="T54" fmla="*/ 0 w 106"/>
                  <a:gd name="T55" fmla="*/ 39 h 42"/>
                  <a:gd name="T56" fmla="*/ 7 w 106"/>
                  <a:gd name="T57" fmla="*/ 39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06" h="42">
                    <a:moveTo>
                      <a:pt x="7" y="39"/>
                    </a:moveTo>
                    <a:lnTo>
                      <a:pt x="7" y="42"/>
                    </a:lnTo>
                    <a:lnTo>
                      <a:pt x="21" y="28"/>
                    </a:lnTo>
                    <a:lnTo>
                      <a:pt x="28" y="25"/>
                    </a:lnTo>
                    <a:lnTo>
                      <a:pt x="32" y="21"/>
                    </a:lnTo>
                    <a:lnTo>
                      <a:pt x="39" y="17"/>
                    </a:lnTo>
                    <a:lnTo>
                      <a:pt x="46" y="17"/>
                    </a:lnTo>
                    <a:lnTo>
                      <a:pt x="53" y="14"/>
                    </a:lnTo>
                    <a:lnTo>
                      <a:pt x="60" y="10"/>
                    </a:lnTo>
                    <a:lnTo>
                      <a:pt x="74" y="10"/>
                    </a:lnTo>
                    <a:lnTo>
                      <a:pt x="81" y="7"/>
                    </a:lnTo>
                    <a:lnTo>
                      <a:pt x="106" y="7"/>
                    </a:lnTo>
                    <a:lnTo>
                      <a:pt x="106" y="0"/>
                    </a:lnTo>
                    <a:lnTo>
                      <a:pt x="78" y="0"/>
                    </a:lnTo>
                    <a:lnTo>
                      <a:pt x="71" y="3"/>
                    </a:lnTo>
                    <a:lnTo>
                      <a:pt x="64" y="3"/>
                    </a:lnTo>
                    <a:lnTo>
                      <a:pt x="57" y="7"/>
                    </a:lnTo>
                    <a:lnTo>
                      <a:pt x="53" y="7"/>
                    </a:lnTo>
                    <a:lnTo>
                      <a:pt x="46" y="10"/>
                    </a:lnTo>
                    <a:lnTo>
                      <a:pt x="39" y="10"/>
                    </a:lnTo>
                    <a:lnTo>
                      <a:pt x="32" y="14"/>
                    </a:lnTo>
                    <a:lnTo>
                      <a:pt x="25" y="17"/>
                    </a:lnTo>
                    <a:lnTo>
                      <a:pt x="14" y="28"/>
                    </a:lnTo>
                    <a:lnTo>
                      <a:pt x="7" y="32"/>
                    </a:lnTo>
                    <a:lnTo>
                      <a:pt x="0" y="39"/>
                    </a:lnTo>
                    <a:lnTo>
                      <a:pt x="4" y="35"/>
                    </a:lnTo>
                    <a:lnTo>
                      <a:pt x="0" y="35"/>
                    </a:lnTo>
                    <a:lnTo>
                      <a:pt x="0" y="39"/>
                    </a:lnTo>
                    <a:lnTo>
                      <a:pt x="7"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8" name="Freeform 364"/>
              <p:cNvSpPr>
                <a:spLocks/>
              </p:cNvSpPr>
              <p:nvPr/>
            </p:nvSpPr>
            <p:spPr bwMode="auto">
              <a:xfrm>
                <a:off x="4214" y="3129"/>
                <a:ext cx="7" cy="81"/>
              </a:xfrm>
              <a:custGeom>
                <a:avLst/>
                <a:gdLst>
                  <a:gd name="T0" fmla="*/ 7 w 7"/>
                  <a:gd name="T1" fmla="*/ 81 h 81"/>
                  <a:gd name="T2" fmla="*/ 7 w 7"/>
                  <a:gd name="T3" fmla="*/ 0 h 81"/>
                  <a:gd name="T4" fmla="*/ 0 w 7"/>
                  <a:gd name="T5" fmla="*/ 0 h 81"/>
                  <a:gd name="T6" fmla="*/ 0 w 7"/>
                  <a:gd name="T7" fmla="*/ 77 h 81"/>
                  <a:gd name="T8" fmla="*/ 7 w 7"/>
                  <a:gd name="T9" fmla="*/ 81 h 81"/>
                  <a:gd name="T10" fmla="*/ 7 w 7"/>
                  <a:gd name="T11" fmla="*/ 77 h 81"/>
                  <a:gd name="T12" fmla="*/ 7 w 7"/>
                  <a:gd name="T13" fmla="*/ 81 h 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 h="81">
                    <a:moveTo>
                      <a:pt x="7" y="81"/>
                    </a:moveTo>
                    <a:lnTo>
                      <a:pt x="7" y="0"/>
                    </a:lnTo>
                    <a:lnTo>
                      <a:pt x="0" y="0"/>
                    </a:lnTo>
                    <a:lnTo>
                      <a:pt x="0" y="77"/>
                    </a:lnTo>
                    <a:lnTo>
                      <a:pt x="7" y="81"/>
                    </a:lnTo>
                    <a:lnTo>
                      <a:pt x="7" y="77"/>
                    </a:lnTo>
                    <a:lnTo>
                      <a:pt x="7"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49" name="Freeform 365"/>
              <p:cNvSpPr>
                <a:spLocks/>
              </p:cNvSpPr>
              <p:nvPr/>
            </p:nvSpPr>
            <p:spPr bwMode="auto">
              <a:xfrm>
                <a:off x="4196" y="3206"/>
                <a:ext cx="25" cy="11"/>
              </a:xfrm>
              <a:custGeom>
                <a:avLst/>
                <a:gdLst>
                  <a:gd name="T0" fmla="*/ 0 w 25"/>
                  <a:gd name="T1" fmla="*/ 7 h 11"/>
                  <a:gd name="T2" fmla="*/ 4 w 25"/>
                  <a:gd name="T3" fmla="*/ 11 h 11"/>
                  <a:gd name="T4" fmla="*/ 18 w 25"/>
                  <a:gd name="T5" fmla="*/ 11 h 11"/>
                  <a:gd name="T6" fmla="*/ 25 w 25"/>
                  <a:gd name="T7" fmla="*/ 4 h 11"/>
                  <a:gd name="T8" fmla="*/ 18 w 25"/>
                  <a:gd name="T9" fmla="*/ 0 h 11"/>
                  <a:gd name="T10" fmla="*/ 15 w 25"/>
                  <a:gd name="T11" fmla="*/ 0 h 11"/>
                  <a:gd name="T12" fmla="*/ 15 w 25"/>
                  <a:gd name="T13" fmla="*/ 4 h 11"/>
                  <a:gd name="T14" fmla="*/ 0 w 25"/>
                  <a:gd name="T15" fmla="*/ 4 h 11"/>
                  <a:gd name="T16" fmla="*/ 8 w 25"/>
                  <a:gd name="T17" fmla="*/ 7 h 11"/>
                  <a:gd name="T18" fmla="*/ 0 w 25"/>
                  <a:gd name="T19" fmla="*/ 7 h 11"/>
                  <a:gd name="T20" fmla="*/ 0 w 25"/>
                  <a:gd name="T21" fmla="*/ 11 h 11"/>
                  <a:gd name="T22" fmla="*/ 4 w 25"/>
                  <a:gd name="T23" fmla="*/ 11 h 11"/>
                  <a:gd name="T24" fmla="*/ 0 w 25"/>
                  <a:gd name="T25" fmla="*/ 7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11">
                    <a:moveTo>
                      <a:pt x="0" y="7"/>
                    </a:moveTo>
                    <a:lnTo>
                      <a:pt x="4" y="11"/>
                    </a:lnTo>
                    <a:lnTo>
                      <a:pt x="18" y="11"/>
                    </a:lnTo>
                    <a:lnTo>
                      <a:pt x="25" y="4"/>
                    </a:lnTo>
                    <a:lnTo>
                      <a:pt x="18" y="0"/>
                    </a:lnTo>
                    <a:lnTo>
                      <a:pt x="15" y="0"/>
                    </a:lnTo>
                    <a:lnTo>
                      <a:pt x="15" y="4"/>
                    </a:lnTo>
                    <a:lnTo>
                      <a:pt x="0" y="4"/>
                    </a:lnTo>
                    <a:lnTo>
                      <a:pt x="8" y="7"/>
                    </a:lnTo>
                    <a:lnTo>
                      <a:pt x="0" y="7"/>
                    </a:lnTo>
                    <a:lnTo>
                      <a:pt x="0" y="11"/>
                    </a:lnTo>
                    <a:lnTo>
                      <a:pt x="4" y="11"/>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0" name="Freeform 366"/>
              <p:cNvSpPr>
                <a:spLocks/>
              </p:cNvSpPr>
              <p:nvPr/>
            </p:nvSpPr>
            <p:spPr bwMode="auto">
              <a:xfrm>
                <a:off x="4175" y="3100"/>
                <a:ext cx="29" cy="113"/>
              </a:xfrm>
              <a:custGeom>
                <a:avLst/>
                <a:gdLst>
                  <a:gd name="T0" fmla="*/ 14 w 29"/>
                  <a:gd name="T1" fmla="*/ 0 h 113"/>
                  <a:gd name="T2" fmla="*/ 7 w 29"/>
                  <a:gd name="T3" fmla="*/ 11 h 113"/>
                  <a:gd name="T4" fmla="*/ 0 w 29"/>
                  <a:gd name="T5" fmla="*/ 25 h 113"/>
                  <a:gd name="T6" fmla="*/ 0 w 29"/>
                  <a:gd name="T7" fmla="*/ 43 h 113"/>
                  <a:gd name="T8" fmla="*/ 4 w 29"/>
                  <a:gd name="T9" fmla="*/ 57 h 113"/>
                  <a:gd name="T10" fmla="*/ 7 w 29"/>
                  <a:gd name="T11" fmla="*/ 71 h 113"/>
                  <a:gd name="T12" fmla="*/ 14 w 29"/>
                  <a:gd name="T13" fmla="*/ 85 h 113"/>
                  <a:gd name="T14" fmla="*/ 18 w 29"/>
                  <a:gd name="T15" fmla="*/ 99 h 113"/>
                  <a:gd name="T16" fmla="*/ 21 w 29"/>
                  <a:gd name="T17" fmla="*/ 113 h 113"/>
                  <a:gd name="T18" fmla="*/ 29 w 29"/>
                  <a:gd name="T19" fmla="*/ 113 h 113"/>
                  <a:gd name="T20" fmla="*/ 25 w 29"/>
                  <a:gd name="T21" fmla="*/ 99 h 113"/>
                  <a:gd name="T22" fmla="*/ 18 w 29"/>
                  <a:gd name="T23" fmla="*/ 85 h 113"/>
                  <a:gd name="T24" fmla="*/ 14 w 29"/>
                  <a:gd name="T25" fmla="*/ 68 h 113"/>
                  <a:gd name="T26" fmla="*/ 11 w 29"/>
                  <a:gd name="T27" fmla="*/ 57 h 113"/>
                  <a:gd name="T28" fmla="*/ 7 w 29"/>
                  <a:gd name="T29" fmla="*/ 43 h 113"/>
                  <a:gd name="T30" fmla="*/ 7 w 29"/>
                  <a:gd name="T31" fmla="*/ 29 h 113"/>
                  <a:gd name="T32" fmla="*/ 14 w 29"/>
                  <a:gd name="T33" fmla="*/ 15 h 113"/>
                  <a:gd name="T34" fmla="*/ 21 w 29"/>
                  <a:gd name="T35" fmla="*/ 4 h 113"/>
                  <a:gd name="T36" fmla="*/ 14 w 29"/>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9" h="113">
                    <a:moveTo>
                      <a:pt x="14" y="0"/>
                    </a:moveTo>
                    <a:lnTo>
                      <a:pt x="7" y="11"/>
                    </a:lnTo>
                    <a:lnTo>
                      <a:pt x="0" y="25"/>
                    </a:lnTo>
                    <a:lnTo>
                      <a:pt x="0" y="43"/>
                    </a:lnTo>
                    <a:lnTo>
                      <a:pt x="4" y="57"/>
                    </a:lnTo>
                    <a:lnTo>
                      <a:pt x="7" y="71"/>
                    </a:lnTo>
                    <a:lnTo>
                      <a:pt x="14" y="85"/>
                    </a:lnTo>
                    <a:lnTo>
                      <a:pt x="18" y="99"/>
                    </a:lnTo>
                    <a:lnTo>
                      <a:pt x="21" y="113"/>
                    </a:lnTo>
                    <a:lnTo>
                      <a:pt x="29" y="113"/>
                    </a:lnTo>
                    <a:lnTo>
                      <a:pt x="25" y="99"/>
                    </a:lnTo>
                    <a:lnTo>
                      <a:pt x="18" y="85"/>
                    </a:lnTo>
                    <a:lnTo>
                      <a:pt x="14" y="68"/>
                    </a:lnTo>
                    <a:lnTo>
                      <a:pt x="11" y="57"/>
                    </a:lnTo>
                    <a:lnTo>
                      <a:pt x="7" y="43"/>
                    </a:lnTo>
                    <a:lnTo>
                      <a:pt x="7" y="29"/>
                    </a:lnTo>
                    <a:lnTo>
                      <a:pt x="14" y="15"/>
                    </a:lnTo>
                    <a:lnTo>
                      <a:pt x="21" y="4"/>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1" name="Freeform 367"/>
              <p:cNvSpPr>
                <a:spLocks/>
              </p:cNvSpPr>
              <p:nvPr/>
            </p:nvSpPr>
            <p:spPr bwMode="auto">
              <a:xfrm>
                <a:off x="4189" y="3023"/>
                <a:ext cx="131" cy="81"/>
              </a:xfrm>
              <a:custGeom>
                <a:avLst/>
                <a:gdLst>
                  <a:gd name="T0" fmla="*/ 131 w 131"/>
                  <a:gd name="T1" fmla="*/ 3 h 81"/>
                  <a:gd name="T2" fmla="*/ 131 w 131"/>
                  <a:gd name="T3" fmla="*/ 0 h 81"/>
                  <a:gd name="T4" fmla="*/ 121 w 131"/>
                  <a:gd name="T5" fmla="*/ 3 h 81"/>
                  <a:gd name="T6" fmla="*/ 113 w 131"/>
                  <a:gd name="T7" fmla="*/ 3 h 81"/>
                  <a:gd name="T8" fmla="*/ 103 w 131"/>
                  <a:gd name="T9" fmla="*/ 7 h 81"/>
                  <a:gd name="T10" fmla="*/ 92 w 131"/>
                  <a:gd name="T11" fmla="*/ 7 h 81"/>
                  <a:gd name="T12" fmla="*/ 85 w 131"/>
                  <a:gd name="T13" fmla="*/ 10 h 81"/>
                  <a:gd name="T14" fmla="*/ 78 w 131"/>
                  <a:gd name="T15" fmla="*/ 17 h 81"/>
                  <a:gd name="T16" fmla="*/ 68 w 131"/>
                  <a:gd name="T17" fmla="*/ 21 h 81"/>
                  <a:gd name="T18" fmla="*/ 60 w 131"/>
                  <a:gd name="T19" fmla="*/ 24 h 81"/>
                  <a:gd name="T20" fmla="*/ 53 w 131"/>
                  <a:gd name="T21" fmla="*/ 32 h 81"/>
                  <a:gd name="T22" fmla="*/ 43 w 131"/>
                  <a:gd name="T23" fmla="*/ 39 h 81"/>
                  <a:gd name="T24" fmla="*/ 32 w 131"/>
                  <a:gd name="T25" fmla="*/ 49 h 81"/>
                  <a:gd name="T26" fmla="*/ 22 w 131"/>
                  <a:gd name="T27" fmla="*/ 56 h 81"/>
                  <a:gd name="T28" fmla="*/ 0 w 131"/>
                  <a:gd name="T29" fmla="*/ 77 h 81"/>
                  <a:gd name="T30" fmla="*/ 7 w 131"/>
                  <a:gd name="T31" fmla="*/ 81 h 81"/>
                  <a:gd name="T32" fmla="*/ 15 w 131"/>
                  <a:gd name="T33" fmla="*/ 74 h 81"/>
                  <a:gd name="T34" fmla="*/ 18 w 131"/>
                  <a:gd name="T35" fmla="*/ 67 h 81"/>
                  <a:gd name="T36" fmla="*/ 29 w 131"/>
                  <a:gd name="T37" fmla="*/ 60 h 81"/>
                  <a:gd name="T38" fmla="*/ 36 w 131"/>
                  <a:gd name="T39" fmla="*/ 56 h 81"/>
                  <a:gd name="T40" fmla="*/ 50 w 131"/>
                  <a:gd name="T41" fmla="*/ 42 h 81"/>
                  <a:gd name="T42" fmla="*/ 57 w 131"/>
                  <a:gd name="T43" fmla="*/ 39 h 81"/>
                  <a:gd name="T44" fmla="*/ 64 w 131"/>
                  <a:gd name="T45" fmla="*/ 32 h 81"/>
                  <a:gd name="T46" fmla="*/ 71 w 131"/>
                  <a:gd name="T47" fmla="*/ 28 h 81"/>
                  <a:gd name="T48" fmla="*/ 78 w 131"/>
                  <a:gd name="T49" fmla="*/ 21 h 81"/>
                  <a:gd name="T50" fmla="*/ 89 w 131"/>
                  <a:gd name="T51" fmla="*/ 21 h 81"/>
                  <a:gd name="T52" fmla="*/ 96 w 131"/>
                  <a:gd name="T53" fmla="*/ 17 h 81"/>
                  <a:gd name="T54" fmla="*/ 103 w 131"/>
                  <a:gd name="T55" fmla="*/ 14 h 81"/>
                  <a:gd name="T56" fmla="*/ 113 w 131"/>
                  <a:gd name="T57" fmla="*/ 10 h 81"/>
                  <a:gd name="T58" fmla="*/ 131 w 131"/>
                  <a:gd name="T59" fmla="*/ 10 h 81"/>
                  <a:gd name="T60" fmla="*/ 131 w 131"/>
                  <a:gd name="T61" fmla="*/ 3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1" h="81">
                    <a:moveTo>
                      <a:pt x="131" y="3"/>
                    </a:moveTo>
                    <a:lnTo>
                      <a:pt x="131" y="0"/>
                    </a:lnTo>
                    <a:lnTo>
                      <a:pt x="121" y="3"/>
                    </a:lnTo>
                    <a:lnTo>
                      <a:pt x="113" y="3"/>
                    </a:lnTo>
                    <a:lnTo>
                      <a:pt x="103" y="7"/>
                    </a:lnTo>
                    <a:lnTo>
                      <a:pt x="92" y="7"/>
                    </a:lnTo>
                    <a:lnTo>
                      <a:pt x="85" y="10"/>
                    </a:lnTo>
                    <a:lnTo>
                      <a:pt x="78" y="17"/>
                    </a:lnTo>
                    <a:lnTo>
                      <a:pt x="68" y="21"/>
                    </a:lnTo>
                    <a:lnTo>
                      <a:pt x="60" y="24"/>
                    </a:lnTo>
                    <a:lnTo>
                      <a:pt x="53" y="32"/>
                    </a:lnTo>
                    <a:lnTo>
                      <a:pt x="43" y="39"/>
                    </a:lnTo>
                    <a:lnTo>
                      <a:pt x="32" y="49"/>
                    </a:lnTo>
                    <a:lnTo>
                      <a:pt x="22" y="56"/>
                    </a:lnTo>
                    <a:lnTo>
                      <a:pt x="0" y="77"/>
                    </a:lnTo>
                    <a:lnTo>
                      <a:pt x="7" y="81"/>
                    </a:lnTo>
                    <a:lnTo>
                      <a:pt x="15" y="74"/>
                    </a:lnTo>
                    <a:lnTo>
                      <a:pt x="18" y="67"/>
                    </a:lnTo>
                    <a:lnTo>
                      <a:pt x="29" y="60"/>
                    </a:lnTo>
                    <a:lnTo>
                      <a:pt x="36" y="56"/>
                    </a:lnTo>
                    <a:lnTo>
                      <a:pt x="50" y="42"/>
                    </a:lnTo>
                    <a:lnTo>
                      <a:pt x="57" y="39"/>
                    </a:lnTo>
                    <a:lnTo>
                      <a:pt x="64" y="32"/>
                    </a:lnTo>
                    <a:lnTo>
                      <a:pt x="71" y="28"/>
                    </a:lnTo>
                    <a:lnTo>
                      <a:pt x="78" y="21"/>
                    </a:lnTo>
                    <a:lnTo>
                      <a:pt x="89" y="21"/>
                    </a:lnTo>
                    <a:lnTo>
                      <a:pt x="96" y="17"/>
                    </a:lnTo>
                    <a:lnTo>
                      <a:pt x="103" y="14"/>
                    </a:lnTo>
                    <a:lnTo>
                      <a:pt x="113" y="10"/>
                    </a:lnTo>
                    <a:lnTo>
                      <a:pt x="131" y="10"/>
                    </a:lnTo>
                    <a:lnTo>
                      <a:pt x="13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2" name="Freeform 368"/>
              <p:cNvSpPr>
                <a:spLocks/>
              </p:cNvSpPr>
              <p:nvPr/>
            </p:nvSpPr>
            <p:spPr bwMode="auto">
              <a:xfrm>
                <a:off x="4320" y="3023"/>
                <a:ext cx="194" cy="60"/>
              </a:xfrm>
              <a:custGeom>
                <a:avLst/>
                <a:gdLst>
                  <a:gd name="T0" fmla="*/ 194 w 194"/>
                  <a:gd name="T1" fmla="*/ 56 h 60"/>
                  <a:gd name="T2" fmla="*/ 191 w 194"/>
                  <a:gd name="T3" fmla="*/ 53 h 60"/>
                  <a:gd name="T4" fmla="*/ 180 w 194"/>
                  <a:gd name="T5" fmla="*/ 46 h 60"/>
                  <a:gd name="T6" fmla="*/ 170 w 194"/>
                  <a:gd name="T7" fmla="*/ 42 h 60"/>
                  <a:gd name="T8" fmla="*/ 159 w 194"/>
                  <a:gd name="T9" fmla="*/ 39 h 60"/>
                  <a:gd name="T10" fmla="*/ 145 w 194"/>
                  <a:gd name="T11" fmla="*/ 35 h 60"/>
                  <a:gd name="T12" fmla="*/ 134 w 194"/>
                  <a:gd name="T13" fmla="*/ 28 h 60"/>
                  <a:gd name="T14" fmla="*/ 124 w 194"/>
                  <a:gd name="T15" fmla="*/ 24 h 60"/>
                  <a:gd name="T16" fmla="*/ 110 w 194"/>
                  <a:gd name="T17" fmla="*/ 21 h 60"/>
                  <a:gd name="T18" fmla="*/ 99 w 194"/>
                  <a:gd name="T19" fmla="*/ 17 h 60"/>
                  <a:gd name="T20" fmla="*/ 85 w 194"/>
                  <a:gd name="T21" fmla="*/ 14 h 60"/>
                  <a:gd name="T22" fmla="*/ 74 w 194"/>
                  <a:gd name="T23" fmla="*/ 10 h 60"/>
                  <a:gd name="T24" fmla="*/ 64 w 194"/>
                  <a:gd name="T25" fmla="*/ 7 h 60"/>
                  <a:gd name="T26" fmla="*/ 50 w 194"/>
                  <a:gd name="T27" fmla="*/ 3 h 60"/>
                  <a:gd name="T28" fmla="*/ 39 w 194"/>
                  <a:gd name="T29" fmla="*/ 3 h 60"/>
                  <a:gd name="T30" fmla="*/ 25 w 194"/>
                  <a:gd name="T31" fmla="*/ 0 h 60"/>
                  <a:gd name="T32" fmla="*/ 14 w 194"/>
                  <a:gd name="T33" fmla="*/ 0 h 60"/>
                  <a:gd name="T34" fmla="*/ 0 w 194"/>
                  <a:gd name="T35" fmla="*/ 3 h 60"/>
                  <a:gd name="T36" fmla="*/ 0 w 194"/>
                  <a:gd name="T37" fmla="*/ 10 h 60"/>
                  <a:gd name="T38" fmla="*/ 14 w 194"/>
                  <a:gd name="T39" fmla="*/ 10 h 60"/>
                  <a:gd name="T40" fmla="*/ 25 w 194"/>
                  <a:gd name="T41" fmla="*/ 7 h 60"/>
                  <a:gd name="T42" fmla="*/ 39 w 194"/>
                  <a:gd name="T43" fmla="*/ 10 h 60"/>
                  <a:gd name="T44" fmla="*/ 50 w 194"/>
                  <a:gd name="T45" fmla="*/ 10 h 60"/>
                  <a:gd name="T46" fmla="*/ 64 w 194"/>
                  <a:gd name="T47" fmla="*/ 14 h 60"/>
                  <a:gd name="T48" fmla="*/ 74 w 194"/>
                  <a:gd name="T49" fmla="*/ 17 h 60"/>
                  <a:gd name="T50" fmla="*/ 85 w 194"/>
                  <a:gd name="T51" fmla="*/ 21 h 60"/>
                  <a:gd name="T52" fmla="*/ 96 w 194"/>
                  <a:gd name="T53" fmla="*/ 24 h 60"/>
                  <a:gd name="T54" fmla="*/ 110 w 194"/>
                  <a:gd name="T55" fmla="*/ 28 h 60"/>
                  <a:gd name="T56" fmla="*/ 120 w 194"/>
                  <a:gd name="T57" fmla="*/ 32 h 60"/>
                  <a:gd name="T58" fmla="*/ 131 w 194"/>
                  <a:gd name="T59" fmla="*/ 35 h 60"/>
                  <a:gd name="T60" fmla="*/ 145 w 194"/>
                  <a:gd name="T61" fmla="*/ 39 h 60"/>
                  <a:gd name="T62" fmla="*/ 156 w 194"/>
                  <a:gd name="T63" fmla="*/ 46 h 60"/>
                  <a:gd name="T64" fmla="*/ 166 w 194"/>
                  <a:gd name="T65" fmla="*/ 49 h 60"/>
                  <a:gd name="T66" fmla="*/ 180 w 194"/>
                  <a:gd name="T67" fmla="*/ 53 h 60"/>
                  <a:gd name="T68" fmla="*/ 191 w 194"/>
                  <a:gd name="T69" fmla="*/ 60 h 60"/>
                  <a:gd name="T70" fmla="*/ 187 w 194"/>
                  <a:gd name="T71" fmla="*/ 56 h 60"/>
                  <a:gd name="T72" fmla="*/ 194 w 194"/>
                  <a:gd name="T73" fmla="*/ 56 h 60"/>
                  <a:gd name="T74" fmla="*/ 194 w 194"/>
                  <a:gd name="T75" fmla="*/ 53 h 60"/>
                  <a:gd name="T76" fmla="*/ 191 w 194"/>
                  <a:gd name="T77" fmla="*/ 53 h 60"/>
                  <a:gd name="T78" fmla="*/ 194 w 194"/>
                  <a:gd name="T79" fmla="*/ 56 h 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94" h="60">
                    <a:moveTo>
                      <a:pt x="194" y="56"/>
                    </a:moveTo>
                    <a:lnTo>
                      <a:pt x="191" y="53"/>
                    </a:lnTo>
                    <a:lnTo>
                      <a:pt x="180" y="46"/>
                    </a:lnTo>
                    <a:lnTo>
                      <a:pt x="170" y="42"/>
                    </a:lnTo>
                    <a:lnTo>
                      <a:pt x="159" y="39"/>
                    </a:lnTo>
                    <a:lnTo>
                      <a:pt x="145" y="35"/>
                    </a:lnTo>
                    <a:lnTo>
                      <a:pt x="134" y="28"/>
                    </a:lnTo>
                    <a:lnTo>
                      <a:pt x="124" y="24"/>
                    </a:lnTo>
                    <a:lnTo>
                      <a:pt x="110" y="21"/>
                    </a:lnTo>
                    <a:lnTo>
                      <a:pt x="99" y="17"/>
                    </a:lnTo>
                    <a:lnTo>
                      <a:pt x="85" y="14"/>
                    </a:lnTo>
                    <a:lnTo>
                      <a:pt x="74" y="10"/>
                    </a:lnTo>
                    <a:lnTo>
                      <a:pt x="64" y="7"/>
                    </a:lnTo>
                    <a:lnTo>
                      <a:pt x="50" y="3"/>
                    </a:lnTo>
                    <a:lnTo>
                      <a:pt x="39" y="3"/>
                    </a:lnTo>
                    <a:lnTo>
                      <a:pt x="25" y="0"/>
                    </a:lnTo>
                    <a:lnTo>
                      <a:pt x="14" y="0"/>
                    </a:lnTo>
                    <a:lnTo>
                      <a:pt x="0" y="3"/>
                    </a:lnTo>
                    <a:lnTo>
                      <a:pt x="0" y="10"/>
                    </a:lnTo>
                    <a:lnTo>
                      <a:pt x="14" y="10"/>
                    </a:lnTo>
                    <a:lnTo>
                      <a:pt x="25" y="7"/>
                    </a:lnTo>
                    <a:lnTo>
                      <a:pt x="39" y="10"/>
                    </a:lnTo>
                    <a:lnTo>
                      <a:pt x="50" y="10"/>
                    </a:lnTo>
                    <a:lnTo>
                      <a:pt x="64" y="14"/>
                    </a:lnTo>
                    <a:lnTo>
                      <a:pt x="74" y="17"/>
                    </a:lnTo>
                    <a:lnTo>
                      <a:pt x="85" y="21"/>
                    </a:lnTo>
                    <a:lnTo>
                      <a:pt x="96" y="24"/>
                    </a:lnTo>
                    <a:lnTo>
                      <a:pt x="110" y="28"/>
                    </a:lnTo>
                    <a:lnTo>
                      <a:pt x="120" y="32"/>
                    </a:lnTo>
                    <a:lnTo>
                      <a:pt x="131" y="35"/>
                    </a:lnTo>
                    <a:lnTo>
                      <a:pt x="145" y="39"/>
                    </a:lnTo>
                    <a:lnTo>
                      <a:pt x="156" y="46"/>
                    </a:lnTo>
                    <a:lnTo>
                      <a:pt x="166" y="49"/>
                    </a:lnTo>
                    <a:lnTo>
                      <a:pt x="180" y="53"/>
                    </a:lnTo>
                    <a:lnTo>
                      <a:pt x="191" y="60"/>
                    </a:lnTo>
                    <a:lnTo>
                      <a:pt x="187" y="56"/>
                    </a:lnTo>
                    <a:lnTo>
                      <a:pt x="194" y="56"/>
                    </a:lnTo>
                    <a:lnTo>
                      <a:pt x="194" y="53"/>
                    </a:lnTo>
                    <a:lnTo>
                      <a:pt x="191" y="53"/>
                    </a:lnTo>
                    <a:lnTo>
                      <a:pt x="194"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3" name="Freeform 369"/>
              <p:cNvSpPr>
                <a:spLocks/>
              </p:cNvSpPr>
              <p:nvPr/>
            </p:nvSpPr>
            <p:spPr bwMode="auto">
              <a:xfrm>
                <a:off x="5221" y="3047"/>
                <a:ext cx="223" cy="809"/>
              </a:xfrm>
              <a:custGeom>
                <a:avLst/>
                <a:gdLst>
                  <a:gd name="T0" fmla="*/ 202 w 223"/>
                  <a:gd name="T1" fmla="*/ 170 h 809"/>
                  <a:gd name="T2" fmla="*/ 212 w 223"/>
                  <a:gd name="T3" fmla="*/ 205 h 809"/>
                  <a:gd name="T4" fmla="*/ 216 w 223"/>
                  <a:gd name="T5" fmla="*/ 241 h 809"/>
                  <a:gd name="T6" fmla="*/ 219 w 223"/>
                  <a:gd name="T7" fmla="*/ 272 h 809"/>
                  <a:gd name="T8" fmla="*/ 223 w 223"/>
                  <a:gd name="T9" fmla="*/ 308 h 809"/>
                  <a:gd name="T10" fmla="*/ 219 w 223"/>
                  <a:gd name="T11" fmla="*/ 343 h 809"/>
                  <a:gd name="T12" fmla="*/ 219 w 223"/>
                  <a:gd name="T13" fmla="*/ 378 h 809"/>
                  <a:gd name="T14" fmla="*/ 212 w 223"/>
                  <a:gd name="T15" fmla="*/ 410 h 809"/>
                  <a:gd name="T16" fmla="*/ 209 w 223"/>
                  <a:gd name="T17" fmla="*/ 445 h 809"/>
                  <a:gd name="T18" fmla="*/ 202 w 223"/>
                  <a:gd name="T19" fmla="*/ 481 h 809"/>
                  <a:gd name="T20" fmla="*/ 194 w 223"/>
                  <a:gd name="T21" fmla="*/ 513 h 809"/>
                  <a:gd name="T22" fmla="*/ 191 w 223"/>
                  <a:gd name="T23" fmla="*/ 548 h 809"/>
                  <a:gd name="T24" fmla="*/ 184 w 223"/>
                  <a:gd name="T25" fmla="*/ 583 h 809"/>
                  <a:gd name="T26" fmla="*/ 177 w 223"/>
                  <a:gd name="T27" fmla="*/ 615 h 809"/>
                  <a:gd name="T28" fmla="*/ 170 w 223"/>
                  <a:gd name="T29" fmla="*/ 650 h 809"/>
                  <a:gd name="T30" fmla="*/ 166 w 223"/>
                  <a:gd name="T31" fmla="*/ 686 h 809"/>
                  <a:gd name="T32" fmla="*/ 163 w 223"/>
                  <a:gd name="T33" fmla="*/ 717 h 809"/>
                  <a:gd name="T34" fmla="*/ 145 w 223"/>
                  <a:gd name="T35" fmla="*/ 809 h 809"/>
                  <a:gd name="T36" fmla="*/ 0 w 223"/>
                  <a:gd name="T37" fmla="*/ 809 h 809"/>
                  <a:gd name="T38" fmla="*/ 7 w 223"/>
                  <a:gd name="T39" fmla="*/ 777 h 809"/>
                  <a:gd name="T40" fmla="*/ 14 w 223"/>
                  <a:gd name="T41" fmla="*/ 746 h 809"/>
                  <a:gd name="T42" fmla="*/ 21 w 223"/>
                  <a:gd name="T43" fmla="*/ 717 h 809"/>
                  <a:gd name="T44" fmla="*/ 32 w 223"/>
                  <a:gd name="T45" fmla="*/ 686 h 809"/>
                  <a:gd name="T46" fmla="*/ 39 w 223"/>
                  <a:gd name="T47" fmla="*/ 654 h 809"/>
                  <a:gd name="T48" fmla="*/ 50 w 223"/>
                  <a:gd name="T49" fmla="*/ 622 h 809"/>
                  <a:gd name="T50" fmla="*/ 57 w 223"/>
                  <a:gd name="T51" fmla="*/ 590 h 809"/>
                  <a:gd name="T52" fmla="*/ 60 w 223"/>
                  <a:gd name="T53" fmla="*/ 558 h 809"/>
                  <a:gd name="T54" fmla="*/ 74 w 223"/>
                  <a:gd name="T55" fmla="*/ 509 h 809"/>
                  <a:gd name="T56" fmla="*/ 85 w 223"/>
                  <a:gd name="T57" fmla="*/ 460 h 809"/>
                  <a:gd name="T58" fmla="*/ 96 w 223"/>
                  <a:gd name="T59" fmla="*/ 410 h 809"/>
                  <a:gd name="T60" fmla="*/ 106 w 223"/>
                  <a:gd name="T61" fmla="*/ 361 h 809"/>
                  <a:gd name="T62" fmla="*/ 113 w 223"/>
                  <a:gd name="T63" fmla="*/ 311 h 809"/>
                  <a:gd name="T64" fmla="*/ 117 w 223"/>
                  <a:gd name="T65" fmla="*/ 262 h 809"/>
                  <a:gd name="T66" fmla="*/ 120 w 223"/>
                  <a:gd name="T67" fmla="*/ 212 h 809"/>
                  <a:gd name="T68" fmla="*/ 117 w 223"/>
                  <a:gd name="T69" fmla="*/ 159 h 809"/>
                  <a:gd name="T70" fmla="*/ 117 w 223"/>
                  <a:gd name="T71" fmla="*/ 145 h 809"/>
                  <a:gd name="T72" fmla="*/ 110 w 223"/>
                  <a:gd name="T73" fmla="*/ 128 h 809"/>
                  <a:gd name="T74" fmla="*/ 103 w 223"/>
                  <a:gd name="T75" fmla="*/ 110 h 809"/>
                  <a:gd name="T76" fmla="*/ 96 w 223"/>
                  <a:gd name="T77" fmla="*/ 96 h 809"/>
                  <a:gd name="T78" fmla="*/ 85 w 223"/>
                  <a:gd name="T79" fmla="*/ 82 h 809"/>
                  <a:gd name="T80" fmla="*/ 74 w 223"/>
                  <a:gd name="T81" fmla="*/ 68 h 809"/>
                  <a:gd name="T82" fmla="*/ 64 w 223"/>
                  <a:gd name="T83" fmla="*/ 53 h 809"/>
                  <a:gd name="T84" fmla="*/ 50 w 223"/>
                  <a:gd name="T85" fmla="*/ 43 h 809"/>
                  <a:gd name="T86" fmla="*/ 50 w 223"/>
                  <a:gd name="T87" fmla="*/ 0 h 809"/>
                  <a:gd name="T88" fmla="*/ 64 w 223"/>
                  <a:gd name="T89" fmla="*/ 4 h 809"/>
                  <a:gd name="T90" fmla="*/ 78 w 223"/>
                  <a:gd name="T91" fmla="*/ 11 h 809"/>
                  <a:gd name="T92" fmla="*/ 92 w 223"/>
                  <a:gd name="T93" fmla="*/ 18 h 809"/>
                  <a:gd name="T94" fmla="*/ 103 w 223"/>
                  <a:gd name="T95" fmla="*/ 25 h 809"/>
                  <a:gd name="T96" fmla="*/ 117 w 223"/>
                  <a:gd name="T97" fmla="*/ 36 h 809"/>
                  <a:gd name="T98" fmla="*/ 134 w 223"/>
                  <a:gd name="T99" fmla="*/ 53 h 809"/>
                  <a:gd name="T100" fmla="*/ 145 w 223"/>
                  <a:gd name="T101" fmla="*/ 68 h 809"/>
                  <a:gd name="T102" fmla="*/ 156 w 223"/>
                  <a:gd name="T103" fmla="*/ 78 h 809"/>
                  <a:gd name="T104" fmla="*/ 166 w 223"/>
                  <a:gd name="T105" fmla="*/ 92 h 809"/>
                  <a:gd name="T106" fmla="*/ 173 w 223"/>
                  <a:gd name="T107" fmla="*/ 106 h 809"/>
                  <a:gd name="T108" fmla="*/ 180 w 223"/>
                  <a:gd name="T109" fmla="*/ 117 h 809"/>
                  <a:gd name="T110" fmla="*/ 187 w 223"/>
                  <a:gd name="T111" fmla="*/ 131 h 809"/>
                  <a:gd name="T112" fmla="*/ 194 w 223"/>
                  <a:gd name="T113" fmla="*/ 145 h 809"/>
                  <a:gd name="T114" fmla="*/ 198 w 223"/>
                  <a:gd name="T115" fmla="*/ 159 h 809"/>
                  <a:gd name="T116" fmla="*/ 202 w 223"/>
                  <a:gd name="T117" fmla="*/ 170 h 8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3" h="809">
                    <a:moveTo>
                      <a:pt x="202" y="170"/>
                    </a:moveTo>
                    <a:lnTo>
                      <a:pt x="212" y="205"/>
                    </a:lnTo>
                    <a:lnTo>
                      <a:pt x="216" y="241"/>
                    </a:lnTo>
                    <a:lnTo>
                      <a:pt x="219" y="272"/>
                    </a:lnTo>
                    <a:lnTo>
                      <a:pt x="223" y="308"/>
                    </a:lnTo>
                    <a:lnTo>
                      <a:pt x="219" y="343"/>
                    </a:lnTo>
                    <a:lnTo>
                      <a:pt x="219" y="378"/>
                    </a:lnTo>
                    <a:lnTo>
                      <a:pt x="212" y="410"/>
                    </a:lnTo>
                    <a:lnTo>
                      <a:pt x="209" y="445"/>
                    </a:lnTo>
                    <a:lnTo>
                      <a:pt x="202" y="481"/>
                    </a:lnTo>
                    <a:lnTo>
                      <a:pt x="194" y="513"/>
                    </a:lnTo>
                    <a:lnTo>
                      <a:pt x="191" y="548"/>
                    </a:lnTo>
                    <a:lnTo>
                      <a:pt x="184" y="583"/>
                    </a:lnTo>
                    <a:lnTo>
                      <a:pt x="177" y="615"/>
                    </a:lnTo>
                    <a:lnTo>
                      <a:pt x="170" y="650"/>
                    </a:lnTo>
                    <a:lnTo>
                      <a:pt x="166" y="686"/>
                    </a:lnTo>
                    <a:lnTo>
                      <a:pt x="163" y="717"/>
                    </a:lnTo>
                    <a:lnTo>
                      <a:pt x="145" y="809"/>
                    </a:lnTo>
                    <a:lnTo>
                      <a:pt x="0" y="809"/>
                    </a:lnTo>
                    <a:lnTo>
                      <a:pt x="7" y="777"/>
                    </a:lnTo>
                    <a:lnTo>
                      <a:pt x="14" y="746"/>
                    </a:lnTo>
                    <a:lnTo>
                      <a:pt x="21" y="717"/>
                    </a:lnTo>
                    <a:lnTo>
                      <a:pt x="32" y="686"/>
                    </a:lnTo>
                    <a:lnTo>
                      <a:pt x="39" y="654"/>
                    </a:lnTo>
                    <a:lnTo>
                      <a:pt x="50" y="622"/>
                    </a:lnTo>
                    <a:lnTo>
                      <a:pt x="57" y="590"/>
                    </a:lnTo>
                    <a:lnTo>
                      <a:pt x="60" y="558"/>
                    </a:lnTo>
                    <a:lnTo>
                      <a:pt x="74" y="509"/>
                    </a:lnTo>
                    <a:lnTo>
                      <a:pt x="85" y="460"/>
                    </a:lnTo>
                    <a:lnTo>
                      <a:pt x="96" y="410"/>
                    </a:lnTo>
                    <a:lnTo>
                      <a:pt x="106" y="361"/>
                    </a:lnTo>
                    <a:lnTo>
                      <a:pt x="113" y="311"/>
                    </a:lnTo>
                    <a:lnTo>
                      <a:pt x="117" y="262"/>
                    </a:lnTo>
                    <a:lnTo>
                      <a:pt x="120" y="212"/>
                    </a:lnTo>
                    <a:lnTo>
                      <a:pt x="117" y="159"/>
                    </a:lnTo>
                    <a:lnTo>
                      <a:pt x="117" y="145"/>
                    </a:lnTo>
                    <a:lnTo>
                      <a:pt x="110" y="128"/>
                    </a:lnTo>
                    <a:lnTo>
                      <a:pt x="103" y="110"/>
                    </a:lnTo>
                    <a:lnTo>
                      <a:pt x="96" y="96"/>
                    </a:lnTo>
                    <a:lnTo>
                      <a:pt x="85" y="82"/>
                    </a:lnTo>
                    <a:lnTo>
                      <a:pt x="74" y="68"/>
                    </a:lnTo>
                    <a:lnTo>
                      <a:pt x="64" y="53"/>
                    </a:lnTo>
                    <a:lnTo>
                      <a:pt x="50" y="43"/>
                    </a:lnTo>
                    <a:lnTo>
                      <a:pt x="50" y="0"/>
                    </a:lnTo>
                    <a:lnTo>
                      <a:pt x="64" y="4"/>
                    </a:lnTo>
                    <a:lnTo>
                      <a:pt x="78" y="11"/>
                    </a:lnTo>
                    <a:lnTo>
                      <a:pt x="92" y="18"/>
                    </a:lnTo>
                    <a:lnTo>
                      <a:pt x="103" y="25"/>
                    </a:lnTo>
                    <a:lnTo>
                      <a:pt x="117" y="36"/>
                    </a:lnTo>
                    <a:lnTo>
                      <a:pt x="134" y="53"/>
                    </a:lnTo>
                    <a:lnTo>
                      <a:pt x="145" y="68"/>
                    </a:lnTo>
                    <a:lnTo>
                      <a:pt x="156" y="78"/>
                    </a:lnTo>
                    <a:lnTo>
                      <a:pt x="166" y="92"/>
                    </a:lnTo>
                    <a:lnTo>
                      <a:pt x="173" y="106"/>
                    </a:lnTo>
                    <a:lnTo>
                      <a:pt x="180" y="117"/>
                    </a:lnTo>
                    <a:lnTo>
                      <a:pt x="187" y="131"/>
                    </a:lnTo>
                    <a:lnTo>
                      <a:pt x="194" y="145"/>
                    </a:lnTo>
                    <a:lnTo>
                      <a:pt x="198" y="159"/>
                    </a:lnTo>
                    <a:lnTo>
                      <a:pt x="202" y="170"/>
                    </a:lnTo>
                    <a:close/>
                  </a:path>
                </a:pathLst>
              </a:custGeom>
              <a:solidFill>
                <a:srgbClr val="7F7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4" name="Freeform 370"/>
              <p:cNvSpPr>
                <a:spLocks/>
              </p:cNvSpPr>
              <p:nvPr/>
            </p:nvSpPr>
            <p:spPr bwMode="auto">
              <a:xfrm>
                <a:off x="5380" y="3217"/>
                <a:ext cx="67" cy="547"/>
              </a:xfrm>
              <a:custGeom>
                <a:avLst/>
                <a:gdLst>
                  <a:gd name="T0" fmla="*/ 7 w 67"/>
                  <a:gd name="T1" fmla="*/ 547 h 547"/>
                  <a:gd name="T2" fmla="*/ 11 w 67"/>
                  <a:gd name="T3" fmla="*/ 516 h 547"/>
                  <a:gd name="T4" fmla="*/ 14 w 67"/>
                  <a:gd name="T5" fmla="*/ 480 h 547"/>
                  <a:gd name="T6" fmla="*/ 21 w 67"/>
                  <a:gd name="T7" fmla="*/ 449 h 547"/>
                  <a:gd name="T8" fmla="*/ 28 w 67"/>
                  <a:gd name="T9" fmla="*/ 413 h 547"/>
                  <a:gd name="T10" fmla="*/ 35 w 67"/>
                  <a:gd name="T11" fmla="*/ 378 h 547"/>
                  <a:gd name="T12" fmla="*/ 39 w 67"/>
                  <a:gd name="T13" fmla="*/ 343 h 547"/>
                  <a:gd name="T14" fmla="*/ 46 w 67"/>
                  <a:gd name="T15" fmla="*/ 311 h 547"/>
                  <a:gd name="T16" fmla="*/ 53 w 67"/>
                  <a:gd name="T17" fmla="*/ 275 h 547"/>
                  <a:gd name="T18" fmla="*/ 57 w 67"/>
                  <a:gd name="T19" fmla="*/ 240 h 547"/>
                  <a:gd name="T20" fmla="*/ 64 w 67"/>
                  <a:gd name="T21" fmla="*/ 208 h 547"/>
                  <a:gd name="T22" fmla="*/ 64 w 67"/>
                  <a:gd name="T23" fmla="*/ 173 h 547"/>
                  <a:gd name="T24" fmla="*/ 67 w 67"/>
                  <a:gd name="T25" fmla="*/ 138 h 547"/>
                  <a:gd name="T26" fmla="*/ 64 w 67"/>
                  <a:gd name="T27" fmla="*/ 102 h 547"/>
                  <a:gd name="T28" fmla="*/ 60 w 67"/>
                  <a:gd name="T29" fmla="*/ 71 h 547"/>
                  <a:gd name="T30" fmla="*/ 57 w 67"/>
                  <a:gd name="T31" fmla="*/ 35 h 547"/>
                  <a:gd name="T32" fmla="*/ 46 w 67"/>
                  <a:gd name="T33" fmla="*/ 0 h 547"/>
                  <a:gd name="T34" fmla="*/ 39 w 67"/>
                  <a:gd name="T35" fmla="*/ 4 h 547"/>
                  <a:gd name="T36" fmla="*/ 50 w 67"/>
                  <a:gd name="T37" fmla="*/ 35 h 547"/>
                  <a:gd name="T38" fmla="*/ 53 w 67"/>
                  <a:gd name="T39" fmla="*/ 71 h 547"/>
                  <a:gd name="T40" fmla="*/ 57 w 67"/>
                  <a:gd name="T41" fmla="*/ 102 h 547"/>
                  <a:gd name="T42" fmla="*/ 57 w 67"/>
                  <a:gd name="T43" fmla="*/ 208 h 547"/>
                  <a:gd name="T44" fmla="*/ 53 w 67"/>
                  <a:gd name="T45" fmla="*/ 240 h 547"/>
                  <a:gd name="T46" fmla="*/ 46 w 67"/>
                  <a:gd name="T47" fmla="*/ 275 h 547"/>
                  <a:gd name="T48" fmla="*/ 39 w 67"/>
                  <a:gd name="T49" fmla="*/ 311 h 547"/>
                  <a:gd name="T50" fmla="*/ 35 w 67"/>
                  <a:gd name="T51" fmla="*/ 343 h 547"/>
                  <a:gd name="T52" fmla="*/ 28 w 67"/>
                  <a:gd name="T53" fmla="*/ 378 h 547"/>
                  <a:gd name="T54" fmla="*/ 21 w 67"/>
                  <a:gd name="T55" fmla="*/ 410 h 547"/>
                  <a:gd name="T56" fmla="*/ 14 w 67"/>
                  <a:gd name="T57" fmla="*/ 445 h 547"/>
                  <a:gd name="T58" fmla="*/ 7 w 67"/>
                  <a:gd name="T59" fmla="*/ 480 h 547"/>
                  <a:gd name="T60" fmla="*/ 4 w 67"/>
                  <a:gd name="T61" fmla="*/ 516 h 547"/>
                  <a:gd name="T62" fmla="*/ 0 w 67"/>
                  <a:gd name="T63" fmla="*/ 547 h 547"/>
                  <a:gd name="T64" fmla="*/ 7 w 67"/>
                  <a:gd name="T65" fmla="*/ 547 h 5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7" h="547">
                    <a:moveTo>
                      <a:pt x="7" y="547"/>
                    </a:moveTo>
                    <a:lnTo>
                      <a:pt x="11" y="516"/>
                    </a:lnTo>
                    <a:lnTo>
                      <a:pt x="14" y="480"/>
                    </a:lnTo>
                    <a:lnTo>
                      <a:pt x="21" y="449"/>
                    </a:lnTo>
                    <a:lnTo>
                      <a:pt x="28" y="413"/>
                    </a:lnTo>
                    <a:lnTo>
                      <a:pt x="35" y="378"/>
                    </a:lnTo>
                    <a:lnTo>
                      <a:pt x="39" y="343"/>
                    </a:lnTo>
                    <a:lnTo>
                      <a:pt x="46" y="311"/>
                    </a:lnTo>
                    <a:lnTo>
                      <a:pt x="53" y="275"/>
                    </a:lnTo>
                    <a:lnTo>
                      <a:pt x="57" y="240"/>
                    </a:lnTo>
                    <a:lnTo>
                      <a:pt x="64" y="208"/>
                    </a:lnTo>
                    <a:lnTo>
                      <a:pt x="64" y="173"/>
                    </a:lnTo>
                    <a:lnTo>
                      <a:pt x="67" y="138"/>
                    </a:lnTo>
                    <a:lnTo>
                      <a:pt x="64" y="102"/>
                    </a:lnTo>
                    <a:lnTo>
                      <a:pt x="60" y="71"/>
                    </a:lnTo>
                    <a:lnTo>
                      <a:pt x="57" y="35"/>
                    </a:lnTo>
                    <a:lnTo>
                      <a:pt x="46" y="0"/>
                    </a:lnTo>
                    <a:lnTo>
                      <a:pt x="39" y="4"/>
                    </a:lnTo>
                    <a:lnTo>
                      <a:pt x="50" y="35"/>
                    </a:lnTo>
                    <a:lnTo>
                      <a:pt x="53" y="71"/>
                    </a:lnTo>
                    <a:lnTo>
                      <a:pt x="57" y="102"/>
                    </a:lnTo>
                    <a:lnTo>
                      <a:pt x="57" y="208"/>
                    </a:lnTo>
                    <a:lnTo>
                      <a:pt x="53" y="240"/>
                    </a:lnTo>
                    <a:lnTo>
                      <a:pt x="46" y="275"/>
                    </a:lnTo>
                    <a:lnTo>
                      <a:pt x="39" y="311"/>
                    </a:lnTo>
                    <a:lnTo>
                      <a:pt x="35" y="343"/>
                    </a:lnTo>
                    <a:lnTo>
                      <a:pt x="28" y="378"/>
                    </a:lnTo>
                    <a:lnTo>
                      <a:pt x="21" y="410"/>
                    </a:lnTo>
                    <a:lnTo>
                      <a:pt x="14" y="445"/>
                    </a:lnTo>
                    <a:lnTo>
                      <a:pt x="7" y="480"/>
                    </a:lnTo>
                    <a:lnTo>
                      <a:pt x="4" y="516"/>
                    </a:lnTo>
                    <a:lnTo>
                      <a:pt x="0" y="547"/>
                    </a:lnTo>
                    <a:lnTo>
                      <a:pt x="7" y="5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5" name="Freeform 371"/>
              <p:cNvSpPr>
                <a:spLocks/>
              </p:cNvSpPr>
              <p:nvPr/>
            </p:nvSpPr>
            <p:spPr bwMode="auto">
              <a:xfrm>
                <a:off x="5362" y="3764"/>
                <a:ext cx="25" cy="96"/>
              </a:xfrm>
              <a:custGeom>
                <a:avLst/>
                <a:gdLst>
                  <a:gd name="T0" fmla="*/ 4 w 25"/>
                  <a:gd name="T1" fmla="*/ 96 h 96"/>
                  <a:gd name="T2" fmla="*/ 8 w 25"/>
                  <a:gd name="T3" fmla="*/ 92 h 96"/>
                  <a:gd name="T4" fmla="*/ 25 w 25"/>
                  <a:gd name="T5" fmla="*/ 0 h 96"/>
                  <a:gd name="T6" fmla="*/ 18 w 25"/>
                  <a:gd name="T7" fmla="*/ 0 h 96"/>
                  <a:gd name="T8" fmla="*/ 0 w 25"/>
                  <a:gd name="T9" fmla="*/ 92 h 96"/>
                  <a:gd name="T10" fmla="*/ 4 w 25"/>
                  <a:gd name="T11" fmla="*/ 89 h 96"/>
                  <a:gd name="T12" fmla="*/ 4 w 25"/>
                  <a:gd name="T13" fmla="*/ 96 h 96"/>
                  <a:gd name="T14" fmla="*/ 8 w 25"/>
                  <a:gd name="T15" fmla="*/ 96 h 96"/>
                  <a:gd name="T16" fmla="*/ 8 w 25"/>
                  <a:gd name="T17" fmla="*/ 92 h 96"/>
                  <a:gd name="T18" fmla="*/ 4 w 25"/>
                  <a:gd name="T19" fmla="*/ 96 h 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96">
                    <a:moveTo>
                      <a:pt x="4" y="96"/>
                    </a:moveTo>
                    <a:lnTo>
                      <a:pt x="8" y="92"/>
                    </a:lnTo>
                    <a:lnTo>
                      <a:pt x="25" y="0"/>
                    </a:lnTo>
                    <a:lnTo>
                      <a:pt x="18" y="0"/>
                    </a:lnTo>
                    <a:lnTo>
                      <a:pt x="0" y="92"/>
                    </a:lnTo>
                    <a:lnTo>
                      <a:pt x="4" y="89"/>
                    </a:lnTo>
                    <a:lnTo>
                      <a:pt x="4" y="96"/>
                    </a:lnTo>
                    <a:lnTo>
                      <a:pt x="8" y="96"/>
                    </a:lnTo>
                    <a:lnTo>
                      <a:pt x="8" y="92"/>
                    </a:lnTo>
                    <a:lnTo>
                      <a:pt x="4"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6" name="Freeform 372"/>
              <p:cNvSpPr>
                <a:spLocks/>
              </p:cNvSpPr>
              <p:nvPr/>
            </p:nvSpPr>
            <p:spPr bwMode="auto">
              <a:xfrm>
                <a:off x="5218" y="3853"/>
                <a:ext cx="148" cy="7"/>
              </a:xfrm>
              <a:custGeom>
                <a:avLst/>
                <a:gdLst>
                  <a:gd name="T0" fmla="*/ 3 w 148"/>
                  <a:gd name="T1" fmla="*/ 3 h 7"/>
                  <a:gd name="T2" fmla="*/ 3 w 148"/>
                  <a:gd name="T3" fmla="*/ 7 h 7"/>
                  <a:gd name="T4" fmla="*/ 148 w 148"/>
                  <a:gd name="T5" fmla="*/ 7 h 7"/>
                  <a:gd name="T6" fmla="*/ 148 w 148"/>
                  <a:gd name="T7" fmla="*/ 0 h 7"/>
                  <a:gd name="T8" fmla="*/ 3 w 148"/>
                  <a:gd name="T9" fmla="*/ 0 h 7"/>
                  <a:gd name="T10" fmla="*/ 7 w 148"/>
                  <a:gd name="T11" fmla="*/ 3 h 7"/>
                  <a:gd name="T12" fmla="*/ 3 w 148"/>
                  <a:gd name="T13" fmla="*/ 3 h 7"/>
                  <a:gd name="T14" fmla="*/ 0 w 148"/>
                  <a:gd name="T15" fmla="*/ 7 h 7"/>
                  <a:gd name="T16" fmla="*/ 3 w 148"/>
                  <a:gd name="T17" fmla="*/ 7 h 7"/>
                  <a:gd name="T18" fmla="*/ 3 w 148"/>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8" h="7">
                    <a:moveTo>
                      <a:pt x="3" y="3"/>
                    </a:moveTo>
                    <a:lnTo>
                      <a:pt x="3" y="7"/>
                    </a:lnTo>
                    <a:lnTo>
                      <a:pt x="148" y="7"/>
                    </a:lnTo>
                    <a:lnTo>
                      <a:pt x="148" y="0"/>
                    </a:lnTo>
                    <a:lnTo>
                      <a:pt x="3" y="0"/>
                    </a:lnTo>
                    <a:lnTo>
                      <a:pt x="7" y="3"/>
                    </a:lnTo>
                    <a:lnTo>
                      <a:pt x="3" y="3"/>
                    </a:lnTo>
                    <a:lnTo>
                      <a:pt x="0" y="7"/>
                    </a:lnTo>
                    <a:lnTo>
                      <a:pt x="3" y="7"/>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7" name="Freeform 373"/>
              <p:cNvSpPr>
                <a:spLocks/>
              </p:cNvSpPr>
              <p:nvPr/>
            </p:nvSpPr>
            <p:spPr bwMode="auto">
              <a:xfrm>
                <a:off x="5221" y="3602"/>
                <a:ext cx="64" cy="254"/>
              </a:xfrm>
              <a:custGeom>
                <a:avLst/>
                <a:gdLst>
                  <a:gd name="T0" fmla="*/ 57 w 64"/>
                  <a:gd name="T1" fmla="*/ 0 h 254"/>
                  <a:gd name="T2" fmla="*/ 53 w 64"/>
                  <a:gd name="T3" fmla="*/ 35 h 254"/>
                  <a:gd name="T4" fmla="*/ 46 w 64"/>
                  <a:gd name="T5" fmla="*/ 64 h 254"/>
                  <a:gd name="T6" fmla="*/ 39 w 64"/>
                  <a:gd name="T7" fmla="*/ 99 h 254"/>
                  <a:gd name="T8" fmla="*/ 28 w 64"/>
                  <a:gd name="T9" fmla="*/ 127 h 254"/>
                  <a:gd name="T10" fmla="*/ 18 w 64"/>
                  <a:gd name="T11" fmla="*/ 159 h 254"/>
                  <a:gd name="T12" fmla="*/ 11 w 64"/>
                  <a:gd name="T13" fmla="*/ 191 h 254"/>
                  <a:gd name="T14" fmla="*/ 4 w 64"/>
                  <a:gd name="T15" fmla="*/ 222 h 254"/>
                  <a:gd name="T16" fmla="*/ 0 w 64"/>
                  <a:gd name="T17" fmla="*/ 254 h 254"/>
                  <a:gd name="T18" fmla="*/ 4 w 64"/>
                  <a:gd name="T19" fmla="*/ 254 h 254"/>
                  <a:gd name="T20" fmla="*/ 11 w 64"/>
                  <a:gd name="T21" fmla="*/ 222 h 254"/>
                  <a:gd name="T22" fmla="*/ 18 w 64"/>
                  <a:gd name="T23" fmla="*/ 191 h 254"/>
                  <a:gd name="T24" fmla="*/ 25 w 64"/>
                  <a:gd name="T25" fmla="*/ 162 h 254"/>
                  <a:gd name="T26" fmla="*/ 35 w 64"/>
                  <a:gd name="T27" fmla="*/ 131 h 254"/>
                  <a:gd name="T28" fmla="*/ 43 w 64"/>
                  <a:gd name="T29" fmla="*/ 99 h 254"/>
                  <a:gd name="T30" fmla="*/ 53 w 64"/>
                  <a:gd name="T31" fmla="*/ 67 h 254"/>
                  <a:gd name="T32" fmla="*/ 60 w 64"/>
                  <a:gd name="T33" fmla="*/ 35 h 254"/>
                  <a:gd name="T34" fmla="*/ 64 w 64"/>
                  <a:gd name="T35" fmla="*/ 3 h 254"/>
                  <a:gd name="T36" fmla="*/ 57 w 64"/>
                  <a:gd name="T37" fmla="*/ 0 h 25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254">
                    <a:moveTo>
                      <a:pt x="57" y="0"/>
                    </a:moveTo>
                    <a:lnTo>
                      <a:pt x="53" y="35"/>
                    </a:lnTo>
                    <a:lnTo>
                      <a:pt x="46" y="64"/>
                    </a:lnTo>
                    <a:lnTo>
                      <a:pt x="39" y="99"/>
                    </a:lnTo>
                    <a:lnTo>
                      <a:pt x="28" y="127"/>
                    </a:lnTo>
                    <a:lnTo>
                      <a:pt x="18" y="159"/>
                    </a:lnTo>
                    <a:lnTo>
                      <a:pt x="11" y="191"/>
                    </a:lnTo>
                    <a:lnTo>
                      <a:pt x="4" y="222"/>
                    </a:lnTo>
                    <a:lnTo>
                      <a:pt x="0" y="254"/>
                    </a:lnTo>
                    <a:lnTo>
                      <a:pt x="4" y="254"/>
                    </a:lnTo>
                    <a:lnTo>
                      <a:pt x="11" y="222"/>
                    </a:lnTo>
                    <a:lnTo>
                      <a:pt x="18" y="191"/>
                    </a:lnTo>
                    <a:lnTo>
                      <a:pt x="25" y="162"/>
                    </a:lnTo>
                    <a:lnTo>
                      <a:pt x="35" y="131"/>
                    </a:lnTo>
                    <a:lnTo>
                      <a:pt x="43" y="99"/>
                    </a:lnTo>
                    <a:lnTo>
                      <a:pt x="53" y="67"/>
                    </a:lnTo>
                    <a:lnTo>
                      <a:pt x="60" y="35"/>
                    </a:lnTo>
                    <a:lnTo>
                      <a:pt x="64" y="3"/>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8" name="Freeform 374"/>
              <p:cNvSpPr>
                <a:spLocks/>
              </p:cNvSpPr>
              <p:nvPr/>
            </p:nvSpPr>
            <p:spPr bwMode="auto">
              <a:xfrm>
                <a:off x="5278" y="3206"/>
                <a:ext cx="67" cy="399"/>
              </a:xfrm>
              <a:custGeom>
                <a:avLst/>
                <a:gdLst>
                  <a:gd name="T0" fmla="*/ 60 w 67"/>
                  <a:gd name="T1" fmla="*/ 0 h 399"/>
                  <a:gd name="T2" fmla="*/ 60 w 67"/>
                  <a:gd name="T3" fmla="*/ 53 h 399"/>
                  <a:gd name="T4" fmla="*/ 56 w 67"/>
                  <a:gd name="T5" fmla="*/ 103 h 399"/>
                  <a:gd name="T6" fmla="*/ 53 w 67"/>
                  <a:gd name="T7" fmla="*/ 152 h 399"/>
                  <a:gd name="T8" fmla="*/ 46 w 67"/>
                  <a:gd name="T9" fmla="*/ 202 h 399"/>
                  <a:gd name="T10" fmla="*/ 35 w 67"/>
                  <a:gd name="T11" fmla="*/ 251 h 399"/>
                  <a:gd name="T12" fmla="*/ 24 w 67"/>
                  <a:gd name="T13" fmla="*/ 301 h 399"/>
                  <a:gd name="T14" fmla="*/ 14 w 67"/>
                  <a:gd name="T15" fmla="*/ 350 h 399"/>
                  <a:gd name="T16" fmla="*/ 0 w 67"/>
                  <a:gd name="T17" fmla="*/ 396 h 399"/>
                  <a:gd name="T18" fmla="*/ 7 w 67"/>
                  <a:gd name="T19" fmla="*/ 399 h 399"/>
                  <a:gd name="T20" fmla="*/ 21 w 67"/>
                  <a:gd name="T21" fmla="*/ 350 h 399"/>
                  <a:gd name="T22" fmla="*/ 31 w 67"/>
                  <a:gd name="T23" fmla="*/ 301 h 399"/>
                  <a:gd name="T24" fmla="*/ 42 w 67"/>
                  <a:gd name="T25" fmla="*/ 251 h 399"/>
                  <a:gd name="T26" fmla="*/ 53 w 67"/>
                  <a:gd name="T27" fmla="*/ 205 h 399"/>
                  <a:gd name="T28" fmla="*/ 60 w 67"/>
                  <a:gd name="T29" fmla="*/ 152 h 399"/>
                  <a:gd name="T30" fmla="*/ 63 w 67"/>
                  <a:gd name="T31" fmla="*/ 103 h 399"/>
                  <a:gd name="T32" fmla="*/ 67 w 67"/>
                  <a:gd name="T33" fmla="*/ 53 h 399"/>
                  <a:gd name="T34" fmla="*/ 63 w 67"/>
                  <a:gd name="T35" fmla="*/ 0 h 399"/>
                  <a:gd name="T36" fmla="*/ 60 w 67"/>
                  <a:gd name="T37" fmla="*/ 0 h 39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399">
                    <a:moveTo>
                      <a:pt x="60" y="0"/>
                    </a:moveTo>
                    <a:lnTo>
                      <a:pt x="60" y="53"/>
                    </a:lnTo>
                    <a:lnTo>
                      <a:pt x="56" y="103"/>
                    </a:lnTo>
                    <a:lnTo>
                      <a:pt x="53" y="152"/>
                    </a:lnTo>
                    <a:lnTo>
                      <a:pt x="46" y="202"/>
                    </a:lnTo>
                    <a:lnTo>
                      <a:pt x="35" y="251"/>
                    </a:lnTo>
                    <a:lnTo>
                      <a:pt x="24" y="301"/>
                    </a:lnTo>
                    <a:lnTo>
                      <a:pt x="14" y="350"/>
                    </a:lnTo>
                    <a:lnTo>
                      <a:pt x="0" y="396"/>
                    </a:lnTo>
                    <a:lnTo>
                      <a:pt x="7" y="399"/>
                    </a:lnTo>
                    <a:lnTo>
                      <a:pt x="21" y="350"/>
                    </a:lnTo>
                    <a:lnTo>
                      <a:pt x="31" y="301"/>
                    </a:lnTo>
                    <a:lnTo>
                      <a:pt x="42" y="251"/>
                    </a:lnTo>
                    <a:lnTo>
                      <a:pt x="53" y="205"/>
                    </a:lnTo>
                    <a:lnTo>
                      <a:pt x="60" y="152"/>
                    </a:lnTo>
                    <a:lnTo>
                      <a:pt x="63" y="103"/>
                    </a:lnTo>
                    <a:lnTo>
                      <a:pt x="67" y="53"/>
                    </a:lnTo>
                    <a:lnTo>
                      <a:pt x="63" y="0"/>
                    </a:lnTo>
                    <a:lnTo>
                      <a:pt x="6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9" name="Freeform 375"/>
              <p:cNvSpPr>
                <a:spLocks/>
              </p:cNvSpPr>
              <p:nvPr/>
            </p:nvSpPr>
            <p:spPr bwMode="auto">
              <a:xfrm>
                <a:off x="5267" y="3086"/>
                <a:ext cx="74" cy="120"/>
              </a:xfrm>
              <a:custGeom>
                <a:avLst/>
                <a:gdLst>
                  <a:gd name="T0" fmla="*/ 0 w 74"/>
                  <a:gd name="T1" fmla="*/ 4 h 120"/>
                  <a:gd name="T2" fmla="*/ 0 w 74"/>
                  <a:gd name="T3" fmla="*/ 7 h 120"/>
                  <a:gd name="T4" fmla="*/ 14 w 74"/>
                  <a:gd name="T5" fmla="*/ 18 h 120"/>
                  <a:gd name="T6" fmla="*/ 25 w 74"/>
                  <a:gd name="T7" fmla="*/ 32 h 120"/>
                  <a:gd name="T8" fmla="*/ 35 w 74"/>
                  <a:gd name="T9" fmla="*/ 46 h 120"/>
                  <a:gd name="T10" fmla="*/ 46 w 74"/>
                  <a:gd name="T11" fmla="*/ 57 h 120"/>
                  <a:gd name="T12" fmla="*/ 53 w 74"/>
                  <a:gd name="T13" fmla="*/ 74 h 120"/>
                  <a:gd name="T14" fmla="*/ 60 w 74"/>
                  <a:gd name="T15" fmla="*/ 89 h 120"/>
                  <a:gd name="T16" fmla="*/ 67 w 74"/>
                  <a:gd name="T17" fmla="*/ 106 h 120"/>
                  <a:gd name="T18" fmla="*/ 71 w 74"/>
                  <a:gd name="T19" fmla="*/ 120 h 120"/>
                  <a:gd name="T20" fmla="*/ 74 w 74"/>
                  <a:gd name="T21" fmla="*/ 120 h 120"/>
                  <a:gd name="T22" fmla="*/ 71 w 74"/>
                  <a:gd name="T23" fmla="*/ 103 h 120"/>
                  <a:gd name="T24" fmla="*/ 67 w 74"/>
                  <a:gd name="T25" fmla="*/ 89 h 120"/>
                  <a:gd name="T26" fmla="*/ 60 w 74"/>
                  <a:gd name="T27" fmla="*/ 71 h 120"/>
                  <a:gd name="T28" fmla="*/ 53 w 74"/>
                  <a:gd name="T29" fmla="*/ 57 h 120"/>
                  <a:gd name="T30" fmla="*/ 42 w 74"/>
                  <a:gd name="T31" fmla="*/ 39 h 120"/>
                  <a:gd name="T32" fmla="*/ 4 w 74"/>
                  <a:gd name="T33" fmla="*/ 0 h 120"/>
                  <a:gd name="T34" fmla="*/ 7 w 74"/>
                  <a:gd name="T35" fmla="*/ 4 h 120"/>
                  <a:gd name="T36" fmla="*/ 0 w 74"/>
                  <a:gd name="T37" fmla="*/ 4 h 120"/>
                  <a:gd name="T38" fmla="*/ 0 w 74"/>
                  <a:gd name="T39" fmla="*/ 7 h 120"/>
                  <a:gd name="T40" fmla="*/ 0 w 74"/>
                  <a:gd name="T41" fmla="*/ 4 h 1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120">
                    <a:moveTo>
                      <a:pt x="0" y="4"/>
                    </a:moveTo>
                    <a:lnTo>
                      <a:pt x="0" y="7"/>
                    </a:lnTo>
                    <a:lnTo>
                      <a:pt x="14" y="18"/>
                    </a:lnTo>
                    <a:lnTo>
                      <a:pt x="25" y="32"/>
                    </a:lnTo>
                    <a:lnTo>
                      <a:pt x="35" y="46"/>
                    </a:lnTo>
                    <a:lnTo>
                      <a:pt x="46" y="57"/>
                    </a:lnTo>
                    <a:lnTo>
                      <a:pt x="53" y="74"/>
                    </a:lnTo>
                    <a:lnTo>
                      <a:pt x="60" y="89"/>
                    </a:lnTo>
                    <a:lnTo>
                      <a:pt x="67" y="106"/>
                    </a:lnTo>
                    <a:lnTo>
                      <a:pt x="71" y="120"/>
                    </a:lnTo>
                    <a:lnTo>
                      <a:pt x="74" y="120"/>
                    </a:lnTo>
                    <a:lnTo>
                      <a:pt x="71" y="103"/>
                    </a:lnTo>
                    <a:lnTo>
                      <a:pt x="67" y="89"/>
                    </a:lnTo>
                    <a:lnTo>
                      <a:pt x="60" y="71"/>
                    </a:lnTo>
                    <a:lnTo>
                      <a:pt x="53" y="57"/>
                    </a:lnTo>
                    <a:lnTo>
                      <a:pt x="42" y="39"/>
                    </a:lnTo>
                    <a:lnTo>
                      <a:pt x="4" y="0"/>
                    </a:lnTo>
                    <a:lnTo>
                      <a:pt x="7" y="4"/>
                    </a:lnTo>
                    <a:lnTo>
                      <a:pt x="0" y="4"/>
                    </a:lnTo>
                    <a:lnTo>
                      <a:pt x="0"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0" name="Freeform 376"/>
              <p:cNvSpPr>
                <a:spLocks/>
              </p:cNvSpPr>
              <p:nvPr/>
            </p:nvSpPr>
            <p:spPr bwMode="auto">
              <a:xfrm>
                <a:off x="5267" y="3044"/>
                <a:ext cx="7" cy="46"/>
              </a:xfrm>
              <a:custGeom>
                <a:avLst/>
                <a:gdLst>
                  <a:gd name="T0" fmla="*/ 4 w 7"/>
                  <a:gd name="T1" fmla="*/ 0 h 46"/>
                  <a:gd name="T2" fmla="*/ 0 w 7"/>
                  <a:gd name="T3" fmla="*/ 3 h 46"/>
                  <a:gd name="T4" fmla="*/ 0 w 7"/>
                  <a:gd name="T5" fmla="*/ 46 h 46"/>
                  <a:gd name="T6" fmla="*/ 7 w 7"/>
                  <a:gd name="T7" fmla="*/ 46 h 46"/>
                  <a:gd name="T8" fmla="*/ 7 w 7"/>
                  <a:gd name="T9" fmla="*/ 3 h 46"/>
                  <a:gd name="T10" fmla="*/ 4 w 7"/>
                  <a:gd name="T11" fmla="*/ 7 h 46"/>
                  <a:gd name="T12" fmla="*/ 4 w 7"/>
                  <a:gd name="T13" fmla="*/ 0 h 46"/>
                  <a:gd name="T14" fmla="*/ 0 w 7"/>
                  <a:gd name="T15" fmla="*/ 0 h 46"/>
                  <a:gd name="T16" fmla="*/ 0 w 7"/>
                  <a:gd name="T17" fmla="*/ 3 h 46"/>
                  <a:gd name="T18" fmla="*/ 4 w 7"/>
                  <a:gd name="T19" fmla="*/ 0 h 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46">
                    <a:moveTo>
                      <a:pt x="4" y="0"/>
                    </a:moveTo>
                    <a:lnTo>
                      <a:pt x="0" y="3"/>
                    </a:lnTo>
                    <a:lnTo>
                      <a:pt x="0" y="46"/>
                    </a:lnTo>
                    <a:lnTo>
                      <a:pt x="7" y="46"/>
                    </a:lnTo>
                    <a:lnTo>
                      <a:pt x="7" y="3"/>
                    </a:lnTo>
                    <a:lnTo>
                      <a:pt x="4" y="7"/>
                    </a:lnTo>
                    <a:lnTo>
                      <a:pt x="4" y="0"/>
                    </a:lnTo>
                    <a:lnTo>
                      <a:pt x="0" y="0"/>
                    </a:lnTo>
                    <a:lnTo>
                      <a:pt x="0" y="3"/>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1" name="Freeform 377"/>
              <p:cNvSpPr>
                <a:spLocks/>
              </p:cNvSpPr>
              <p:nvPr/>
            </p:nvSpPr>
            <p:spPr bwMode="auto">
              <a:xfrm>
                <a:off x="5271" y="3044"/>
                <a:ext cx="155" cy="177"/>
              </a:xfrm>
              <a:custGeom>
                <a:avLst/>
                <a:gdLst>
                  <a:gd name="T0" fmla="*/ 155 w 155"/>
                  <a:gd name="T1" fmla="*/ 173 h 177"/>
                  <a:gd name="T2" fmla="*/ 152 w 155"/>
                  <a:gd name="T3" fmla="*/ 159 h 177"/>
                  <a:gd name="T4" fmla="*/ 144 w 155"/>
                  <a:gd name="T5" fmla="*/ 148 h 177"/>
                  <a:gd name="T6" fmla="*/ 141 w 155"/>
                  <a:gd name="T7" fmla="*/ 134 h 177"/>
                  <a:gd name="T8" fmla="*/ 134 w 155"/>
                  <a:gd name="T9" fmla="*/ 120 h 177"/>
                  <a:gd name="T10" fmla="*/ 127 w 155"/>
                  <a:gd name="T11" fmla="*/ 106 h 177"/>
                  <a:gd name="T12" fmla="*/ 116 w 155"/>
                  <a:gd name="T13" fmla="*/ 95 h 177"/>
                  <a:gd name="T14" fmla="*/ 109 w 155"/>
                  <a:gd name="T15" fmla="*/ 81 h 177"/>
                  <a:gd name="T16" fmla="*/ 99 w 155"/>
                  <a:gd name="T17" fmla="*/ 67 h 177"/>
                  <a:gd name="T18" fmla="*/ 56 w 155"/>
                  <a:gd name="T19" fmla="*/ 25 h 177"/>
                  <a:gd name="T20" fmla="*/ 42 w 155"/>
                  <a:gd name="T21" fmla="*/ 18 h 177"/>
                  <a:gd name="T22" fmla="*/ 28 w 155"/>
                  <a:gd name="T23" fmla="*/ 11 h 177"/>
                  <a:gd name="T24" fmla="*/ 17 w 155"/>
                  <a:gd name="T25" fmla="*/ 3 h 177"/>
                  <a:gd name="T26" fmla="*/ 0 w 155"/>
                  <a:gd name="T27" fmla="*/ 0 h 177"/>
                  <a:gd name="T28" fmla="*/ 0 w 155"/>
                  <a:gd name="T29" fmla="*/ 7 h 177"/>
                  <a:gd name="T30" fmla="*/ 14 w 155"/>
                  <a:gd name="T31" fmla="*/ 11 h 177"/>
                  <a:gd name="T32" fmla="*/ 28 w 155"/>
                  <a:gd name="T33" fmla="*/ 18 h 177"/>
                  <a:gd name="T34" fmla="*/ 38 w 155"/>
                  <a:gd name="T35" fmla="*/ 25 h 177"/>
                  <a:gd name="T36" fmla="*/ 53 w 155"/>
                  <a:gd name="T37" fmla="*/ 32 h 177"/>
                  <a:gd name="T38" fmla="*/ 63 w 155"/>
                  <a:gd name="T39" fmla="*/ 39 h 177"/>
                  <a:gd name="T40" fmla="*/ 84 w 155"/>
                  <a:gd name="T41" fmla="*/ 60 h 177"/>
                  <a:gd name="T42" fmla="*/ 95 w 155"/>
                  <a:gd name="T43" fmla="*/ 74 h 177"/>
                  <a:gd name="T44" fmla="*/ 102 w 155"/>
                  <a:gd name="T45" fmla="*/ 85 h 177"/>
                  <a:gd name="T46" fmla="*/ 113 w 155"/>
                  <a:gd name="T47" fmla="*/ 99 h 177"/>
                  <a:gd name="T48" fmla="*/ 120 w 155"/>
                  <a:gd name="T49" fmla="*/ 109 h 177"/>
                  <a:gd name="T50" fmla="*/ 127 w 155"/>
                  <a:gd name="T51" fmla="*/ 124 h 177"/>
                  <a:gd name="T52" fmla="*/ 134 w 155"/>
                  <a:gd name="T53" fmla="*/ 138 h 177"/>
                  <a:gd name="T54" fmla="*/ 141 w 155"/>
                  <a:gd name="T55" fmla="*/ 148 h 177"/>
                  <a:gd name="T56" fmla="*/ 144 w 155"/>
                  <a:gd name="T57" fmla="*/ 162 h 177"/>
                  <a:gd name="T58" fmla="*/ 148 w 155"/>
                  <a:gd name="T59" fmla="*/ 177 h 177"/>
                  <a:gd name="T60" fmla="*/ 155 w 155"/>
                  <a:gd name="T61" fmla="*/ 173 h 17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5" h="177">
                    <a:moveTo>
                      <a:pt x="155" y="173"/>
                    </a:moveTo>
                    <a:lnTo>
                      <a:pt x="152" y="159"/>
                    </a:lnTo>
                    <a:lnTo>
                      <a:pt x="144" y="148"/>
                    </a:lnTo>
                    <a:lnTo>
                      <a:pt x="141" y="134"/>
                    </a:lnTo>
                    <a:lnTo>
                      <a:pt x="134" y="120"/>
                    </a:lnTo>
                    <a:lnTo>
                      <a:pt x="127" y="106"/>
                    </a:lnTo>
                    <a:lnTo>
                      <a:pt x="116" y="95"/>
                    </a:lnTo>
                    <a:lnTo>
                      <a:pt x="109" y="81"/>
                    </a:lnTo>
                    <a:lnTo>
                      <a:pt x="99" y="67"/>
                    </a:lnTo>
                    <a:lnTo>
                      <a:pt x="56" y="25"/>
                    </a:lnTo>
                    <a:lnTo>
                      <a:pt x="42" y="18"/>
                    </a:lnTo>
                    <a:lnTo>
                      <a:pt x="28" y="11"/>
                    </a:lnTo>
                    <a:lnTo>
                      <a:pt x="17" y="3"/>
                    </a:lnTo>
                    <a:lnTo>
                      <a:pt x="0" y="0"/>
                    </a:lnTo>
                    <a:lnTo>
                      <a:pt x="0" y="7"/>
                    </a:lnTo>
                    <a:lnTo>
                      <a:pt x="14" y="11"/>
                    </a:lnTo>
                    <a:lnTo>
                      <a:pt x="28" y="18"/>
                    </a:lnTo>
                    <a:lnTo>
                      <a:pt x="38" y="25"/>
                    </a:lnTo>
                    <a:lnTo>
                      <a:pt x="53" y="32"/>
                    </a:lnTo>
                    <a:lnTo>
                      <a:pt x="63" y="39"/>
                    </a:lnTo>
                    <a:lnTo>
                      <a:pt x="84" y="60"/>
                    </a:lnTo>
                    <a:lnTo>
                      <a:pt x="95" y="74"/>
                    </a:lnTo>
                    <a:lnTo>
                      <a:pt x="102" y="85"/>
                    </a:lnTo>
                    <a:lnTo>
                      <a:pt x="113" y="99"/>
                    </a:lnTo>
                    <a:lnTo>
                      <a:pt x="120" y="109"/>
                    </a:lnTo>
                    <a:lnTo>
                      <a:pt x="127" y="124"/>
                    </a:lnTo>
                    <a:lnTo>
                      <a:pt x="134" y="138"/>
                    </a:lnTo>
                    <a:lnTo>
                      <a:pt x="141" y="148"/>
                    </a:lnTo>
                    <a:lnTo>
                      <a:pt x="144" y="162"/>
                    </a:lnTo>
                    <a:lnTo>
                      <a:pt x="148" y="177"/>
                    </a:lnTo>
                    <a:lnTo>
                      <a:pt x="155" y="1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2" name="Freeform 378"/>
              <p:cNvSpPr>
                <a:spLocks/>
              </p:cNvSpPr>
              <p:nvPr/>
            </p:nvSpPr>
            <p:spPr bwMode="auto">
              <a:xfrm>
                <a:off x="4500" y="3076"/>
                <a:ext cx="71" cy="113"/>
              </a:xfrm>
              <a:custGeom>
                <a:avLst/>
                <a:gdLst>
                  <a:gd name="T0" fmla="*/ 71 w 71"/>
                  <a:gd name="T1" fmla="*/ 17 h 113"/>
                  <a:gd name="T2" fmla="*/ 67 w 71"/>
                  <a:gd name="T3" fmla="*/ 31 h 113"/>
                  <a:gd name="T4" fmla="*/ 64 w 71"/>
                  <a:gd name="T5" fmla="*/ 42 h 113"/>
                  <a:gd name="T6" fmla="*/ 60 w 71"/>
                  <a:gd name="T7" fmla="*/ 53 h 113"/>
                  <a:gd name="T8" fmla="*/ 57 w 71"/>
                  <a:gd name="T9" fmla="*/ 67 h 113"/>
                  <a:gd name="T10" fmla="*/ 53 w 71"/>
                  <a:gd name="T11" fmla="*/ 77 h 113"/>
                  <a:gd name="T12" fmla="*/ 46 w 71"/>
                  <a:gd name="T13" fmla="*/ 88 h 113"/>
                  <a:gd name="T14" fmla="*/ 39 w 71"/>
                  <a:gd name="T15" fmla="*/ 102 h 113"/>
                  <a:gd name="T16" fmla="*/ 36 w 71"/>
                  <a:gd name="T17" fmla="*/ 113 h 113"/>
                  <a:gd name="T18" fmla="*/ 29 w 71"/>
                  <a:gd name="T19" fmla="*/ 109 h 113"/>
                  <a:gd name="T20" fmla="*/ 25 w 71"/>
                  <a:gd name="T21" fmla="*/ 109 h 113"/>
                  <a:gd name="T22" fmla="*/ 18 w 71"/>
                  <a:gd name="T23" fmla="*/ 102 h 113"/>
                  <a:gd name="T24" fmla="*/ 11 w 71"/>
                  <a:gd name="T25" fmla="*/ 102 h 113"/>
                  <a:gd name="T26" fmla="*/ 0 w 71"/>
                  <a:gd name="T27" fmla="*/ 92 h 113"/>
                  <a:gd name="T28" fmla="*/ 4 w 71"/>
                  <a:gd name="T29" fmla="*/ 81 h 113"/>
                  <a:gd name="T30" fmla="*/ 7 w 71"/>
                  <a:gd name="T31" fmla="*/ 67 h 113"/>
                  <a:gd name="T32" fmla="*/ 11 w 71"/>
                  <a:gd name="T33" fmla="*/ 56 h 113"/>
                  <a:gd name="T34" fmla="*/ 14 w 71"/>
                  <a:gd name="T35" fmla="*/ 46 h 113"/>
                  <a:gd name="T36" fmla="*/ 18 w 71"/>
                  <a:gd name="T37" fmla="*/ 35 h 113"/>
                  <a:gd name="T38" fmla="*/ 25 w 71"/>
                  <a:gd name="T39" fmla="*/ 24 h 113"/>
                  <a:gd name="T40" fmla="*/ 29 w 71"/>
                  <a:gd name="T41" fmla="*/ 10 h 113"/>
                  <a:gd name="T42" fmla="*/ 32 w 71"/>
                  <a:gd name="T43" fmla="*/ 0 h 113"/>
                  <a:gd name="T44" fmla="*/ 39 w 71"/>
                  <a:gd name="T45" fmla="*/ 0 h 113"/>
                  <a:gd name="T46" fmla="*/ 43 w 71"/>
                  <a:gd name="T47" fmla="*/ 3 h 113"/>
                  <a:gd name="T48" fmla="*/ 50 w 71"/>
                  <a:gd name="T49" fmla="*/ 7 h 113"/>
                  <a:gd name="T50" fmla="*/ 53 w 71"/>
                  <a:gd name="T51" fmla="*/ 7 h 113"/>
                  <a:gd name="T52" fmla="*/ 57 w 71"/>
                  <a:gd name="T53" fmla="*/ 10 h 113"/>
                  <a:gd name="T54" fmla="*/ 64 w 71"/>
                  <a:gd name="T55" fmla="*/ 14 h 113"/>
                  <a:gd name="T56" fmla="*/ 67 w 71"/>
                  <a:gd name="T57" fmla="*/ 17 h 113"/>
                  <a:gd name="T58" fmla="*/ 71 w 71"/>
                  <a:gd name="T59" fmla="*/ 17 h 1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71" h="113">
                    <a:moveTo>
                      <a:pt x="71" y="17"/>
                    </a:moveTo>
                    <a:lnTo>
                      <a:pt x="67" y="31"/>
                    </a:lnTo>
                    <a:lnTo>
                      <a:pt x="64" y="42"/>
                    </a:lnTo>
                    <a:lnTo>
                      <a:pt x="60" y="53"/>
                    </a:lnTo>
                    <a:lnTo>
                      <a:pt x="57" y="67"/>
                    </a:lnTo>
                    <a:lnTo>
                      <a:pt x="53" y="77"/>
                    </a:lnTo>
                    <a:lnTo>
                      <a:pt x="46" y="88"/>
                    </a:lnTo>
                    <a:lnTo>
                      <a:pt x="39" y="102"/>
                    </a:lnTo>
                    <a:lnTo>
                      <a:pt x="36" y="113"/>
                    </a:lnTo>
                    <a:lnTo>
                      <a:pt x="29" y="109"/>
                    </a:lnTo>
                    <a:lnTo>
                      <a:pt x="25" y="109"/>
                    </a:lnTo>
                    <a:lnTo>
                      <a:pt x="18" y="102"/>
                    </a:lnTo>
                    <a:lnTo>
                      <a:pt x="11" y="102"/>
                    </a:lnTo>
                    <a:lnTo>
                      <a:pt x="0" y="92"/>
                    </a:lnTo>
                    <a:lnTo>
                      <a:pt x="4" y="81"/>
                    </a:lnTo>
                    <a:lnTo>
                      <a:pt x="7" y="67"/>
                    </a:lnTo>
                    <a:lnTo>
                      <a:pt x="11" y="56"/>
                    </a:lnTo>
                    <a:lnTo>
                      <a:pt x="14" y="46"/>
                    </a:lnTo>
                    <a:lnTo>
                      <a:pt x="18" y="35"/>
                    </a:lnTo>
                    <a:lnTo>
                      <a:pt x="25" y="24"/>
                    </a:lnTo>
                    <a:lnTo>
                      <a:pt x="29" y="10"/>
                    </a:lnTo>
                    <a:lnTo>
                      <a:pt x="32" y="0"/>
                    </a:lnTo>
                    <a:lnTo>
                      <a:pt x="39" y="0"/>
                    </a:lnTo>
                    <a:lnTo>
                      <a:pt x="43" y="3"/>
                    </a:lnTo>
                    <a:lnTo>
                      <a:pt x="50" y="7"/>
                    </a:lnTo>
                    <a:lnTo>
                      <a:pt x="53" y="7"/>
                    </a:lnTo>
                    <a:lnTo>
                      <a:pt x="57" y="10"/>
                    </a:lnTo>
                    <a:lnTo>
                      <a:pt x="64" y="14"/>
                    </a:lnTo>
                    <a:lnTo>
                      <a:pt x="67" y="17"/>
                    </a:lnTo>
                    <a:lnTo>
                      <a:pt x="71"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3" name="Freeform 379"/>
              <p:cNvSpPr>
                <a:spLocks/>
              </p:cNvSpPr>
              <p:nvPr/>
            </p:nvSpPr>
            <p:spPr bwMode="auto">
              <a:xfrm>
                <a:off x="4532" y="3093"/>
                <a:ext cx="43" cy="99"/>
              </a:xfrm>
              <a:custGeom>
                <a:avLst/>
                <a:gdLst>
                  <a:gd name="T0" fmla="*/ 0 w 43"/>
                  <a:gd name="T1" fmla="*/ 99 h 99"/>
                  <a:gd name="T2" fmla="*/ 7 w 43"/>
                  <a:gd name="T3" fmla="*/ 96 h 99"/>
                  <a:gd name="T4" fmla="*/ 11 w 43"/>
                  <a:gd name="T5" fmla="*/ 85 h 99"/>
                  <a:gd name="T6" fmla="*/ 18 w 43"/>
                  <a:gd name="T7" fmla="*/ 75 h 99"/>
                  <a:gd name="T8" fmla="*/ 25 w 43"/>
                  <a:gd name="T9" fmla="*/ 64 h 99"/>
                  <a:gd name="T10" fmla="*/ 25 w 43"/>
                  <a:gd name="T11" fmla="*/ 50 h 99"/>
                  <a:gd name="T12" fmla="*/ 32 w 43"/>
                  <a:gd name="T13" fmla="*/ 39 h 99"/>
                  <a:gd name="T14" fmla="*/ 35 w 43"/>
                  <a:gd name="T15" fmla="*/ 29 h 99"/>
                  <a:gd name="T16" fmla="*/ 39 w 43"/>
                  <a:gd name="T17" fmla="*/ 14 h 99"/>
                  <a:gd name="T18" fmla="*/ 43 w 43"/>
                  <a:gd name="T19" fmla="*/ 4 h 99"/>
                  <a:gd name="T20" fmla="*/ 35 w 43"/>
                  <a:gd name="T21" fmla="*/ 0 h 99"/>
                  <a:gd name="T22" fmla="*/ 32 w 43"/>
                  <a:gd name="T23" fmla="*/ 11 h 99"/>
                  <a:gd name="T24" fmla="*/ 28 w 43"/>
                  <a:gd name="T25" fmla="*/ 25 h 99"/>
                  <a:gd name="T26" fmla="*/ 25 w 43"/>
                  <a:gd name="T27" fmla="*/ 36 h 99"/>
                  <a:gd name="T28" fmla="*/ 21 w 43"/>
                  <a:gd name="T29" fmla="*/ 50 h 99"/>
                  <a:gd name="T30" fmla="*/ 18 w 43"/>
                  <a:gd name="T31" fmla="*/ 60 h 99"/>
                  <a:gd name="T32" fmla="*/ 11 w 43"/>
                  <a:gd name="T33" fmla="*/ 71 h 99"/>
                  <a:gd name="T34" fmla="*/ 7 w 43"/>
                  <a:gd name="T35" fmla="*/ 82 h 99"/>
                  <a:gd name="T36" fmla="*/ 0 w 43"/>
                  <a:gd name="T37" fmla="*/ 92 h 99"/>
                  <a:gd name="T38" fmla="*/ 4 w 43"/>
                  <a:gd name="T39" fmla="*/ 92 h 99"/>
                  <a:gd name="T40" fmla="*/ 0 w 43"/>
                  <a:gd name="T41" fmla="*/ 99 h 99"/>
                  <a:gd name="T42" fmla="*/ 4 w 43"/>
                  <a:gd name="T43" fmla="*/ 99 h 99"/>
                  <a:gd name="T44" fmla="*/ 7 w 43"/>
                  <a:gd name="T45" fmla="*/ 96 h 99"/>
                  <a:gd name="T46" fmla="*/ 0 w 43"/>
                  <a:gd name="T47" fmla="*/ 99 h 9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3" h="99">
                    <a:moveTo>
                      <a:pt x="0" y="99"/>
                    </a:moveTo>
                    <a:lnTo>
                      <a:pt x="7" y="96"/>
                    </a:lnTo>
                    <a:lnTo>
                      <a:pt x="11" y="85"/>
                    </a:lnTo>
                    <a:lnTo>
                      <a:pt x="18" y="75"/>
                    </a:lnTo>
                    <a:lnTo>
                      <a:pt x="25" y="64"/>
                    </a:lnTo>
                    <a:lnTo>
                      <a:pt x="25" y="50"/>
                    </a:lnTo>
                    <a:lnTo>
                      <a:pt x="32" y="39"/>
                    </a:lnTo>
                    <a:lnTo>
                      <a:pt x="35" y="29"/>
                    </a:lnTo>
                    <a:lnTo>
                      <a:pt x="39" y="14"/>
                    </a:lnTo>
                    <a:lnTo>
                      <a:pt x="43" y="4"/>
                    </a:lnTo>
                    <a:lnTo>
                      <a:pt x="35" y="0"/>
                    </a:lnTo>
                    <a:lnTo>
                      <a:pt x="32" y="11"/>
                    </a:lnTo>
                    <a:lnTo>
                      <a:pt x="28" y="25"/>
                    </a:lnTo>
                    <a:lnTo>
                      <a:pt x="25" y="36"/>
                    </a:lnTo>
                    <a:lnTo>
                      <a:pt x="21" y="50"/>
                    </a:lnTo>
                    <a:lnTo>
                      <a:pt x="18" y="60"/>
                    </a:lnTo>
                    <a:lnTo>
                      <a:pt x="11" y="71"/>
                    </a:lnTo>
                    <a:lnTo>
                      <a:pt x="7" y="82"/>
                    </a:lnTo>
                    <a:lnTo>
                      <a:pt x="0" y="92"/>
                    </a:lnTo>
                    <a:lnTo>
                      <a:pt x="4" y="92"/>
                    </a:lnTo>
                    <a:lnTo>
                      <a:pt x="0" y="99"/>
                    </a:lnTo>
                    <a:lnTo>
                      <a:pt x="4" y="99"/>
                    </a:lnTo>
                    <a:lnTo>
                      <a:pt x="7" y="96"/>
                    </a:lnTo>
                    <a:lnTo>
                      <a:pt x="0"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4" name="Freeform 380"/>
              <p:cNvSpPr>
                <a:spLocks/>
              </p:cNvSpPr>
              <p:nvPr/>
            </p:nvSpPr>
            <p:spPr bwMode="auto">
              <a:xfrm>
                <a:off x="4497" y="3164"/>
                <a:ext cx="39" cy="28"/>
              </a:xfrm>
              <a:custGeom>
                <a:avLst/>
                <a:gdLst>
                  <a:gd name="T0" fmla="*/ 0 w 39"/>
                  <a:gd name="T1" fmla="*/ 4 h 28"/>
                  <a:gd name="T2" fmla="*/ 0 w 39"/>
                  <a:gd name="T3" fmla="*/ 7 h 28"/>
                  <a:gd name="T4" fmla="*/ 3 w 39"/>
                  <a:gd name="T5" fmla="*/ 11 h 28"/>
                  <a:gd name="T6" fmla="*/ 10 w 39"/>
                  <a:gd name="T7" fmla="*/ 14 h 28"/>
                  <a:gd name="T8" fmla="*/ 14 w 39"/>
                  <a:gd name="T9" fmla="*/ 18 h 28"/>
                  <a:gd name="T10" fmla="*/ 17 w 39"/>
                  <a:gd name="T11" fmla="*/ 18 h 28"/>
                  <a:gd name="T12" fmla="*/ 21 w 39"/>
                  <a:gd name="T13" fmla="*/ 21 h 28"/>
                  <a:gd name="T14" fmla="*/ 28 w 39"/>
                  <a:gd name="T15" fmla="*/ 25 h 28"/>
                  <a:gd name="T16" fmla="*/ 32 w 39"/>
                  <a:gd name="T17" fmla="*/ 25 h 28"/>
                  <a:gd name="T18" fmla="*/ 35 w 39"/>
                  <a:gd name="T19" fmla="*/ 28 h 28"/>
                  <a:gd name="T20" fmla="*/ 39 w 39"/>
                  <a:gd name="T21" fmla="*/ 21 h 28"/>
                  <a:gd name="T22" fmla="*/ 35 w 39"/>
                  <a:gd name="T23" fmla="*/ 18 h 28"/>
                  <a:gd name="T24" fmla="*/ 32 w 39"/>
                  <a:gd name="T25" fmla="*/ 18 h 28"/>
                  <a:gd name="T26" fmla="*/ 25 w 39"/>
                  <a:gd name="T27" fmla="*/ 14 h 28"/>
                  <a:gd name="T28" fmla="*/ 21 w 39"/>
                  <a:gd name="T29" fmla="*/ 11 h 28"/>
                  <a:gd name="T30" fmla="*/ 17 w 39"/>
                  <a:gd name="T31" fmla="*/ 11 h 28"/>
                  <a:gd name="T32" fmla="*/ 10 w 39"/>
                  <a:gd name="T33" fmla="*/ 4 h 28"/>
                  <a:gd name="T34" fmla="*/ 3 w 39"/>
                  <a:gd name="T35" fmla="*/ 0 h 28"/>
                  <a:gd name="T36" fmla="*/ 7 w 39"/>
                  <a:gd name="T37" fmla="*/ 4 h 28"/>
                  <a:gd name="T38" fmla="*/ 0 w 39"/>
                  <a:gd name="T39" fmla="*/ 4 h 28"/>
                  <a:gd name="T40" fmla="*/ 0 w 39"/>
                  <a:gd name="T41" fmla="*/ 7 h 28"/>
                  <a:gd name="T42" fmla="*/ 0 w 39"/>
                  <a:gd name="T43" fmla="*/ 4 h 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 h="28">
                    <a:moveTo>
                      <a:pt x="0" y="4"/>
                    </a:moveTo>
                    <a:lnTo>
                      <a:pt x="0" y="7"/>
                    </a:lnTo>
                    <a:lnTo>
                      <a:pt x="3" y="11"/>
                    </a:lnTo>
                    <a:lnTo>
                      <a:pt x="10" y="14"/>
                    </a:lnTo>
                    <a:lnTo>
                      <a:pt x="14" y="18"/>
                    </a:lnTo>
                    <a:lnTo>
                      <a:pt x="17" y="18"/>
                    </a:lnTo>
                    <a:lnTo>
                      <a:pt x="21" y="21"/>
                    </a:lnTo>
                    <a:lnTo>
                      <a:pt x="28" y="25"/>
                    </a:lnTo>
                    <a:lnTo>
                      <a:pt x="32" y="25"/>
                    </a:lnTo>
                    <a:lnTo>
                      <a:pt x="35" y="28"/>
                    </a:lnTo>
                    <a:lnTo>
                      <a:pt x="39" y="21"/>
                    </a:lnTo>
                    <a:lnTo>
                      <a:pt x="35" y="18"/>
                    </a:lnTo>
                    <a:lnTo>
                      <a:pt x="32" y="18"/>
                    </a:lnTo>
                    <a:lnTo>
                      <a:pt x="25" y="14"/>
                    </a:lnTo>
                    <a:lnTo>
                      <a:pt x="21" y="11"/>
                    </a:lnTo>
                    <a:lnTo>
                      <a:pt x="17" y="11"/>
                    </a:lnTo>
                    <a:lnTo>
                      <a:pt x="10" y="4"/>
                    </a:lnTo>
                    <a:lnTo>
                      <a:pt x="3" y="0"/>
                    </a:lnTo>
                    <a:lnTo>
                      <a:pt x="7" y="4"/>
                    </a:lnTo>
                    <a:lnTo>
                      <a:pt x="0" y="4"/>
                    </a:lnTo>
                    <a:lnTo>
                      <a:pt x="0"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5" name="Freeform 381"/>
              <p:cNvSpPr>
                <a:spLocks/>
              </p:cNvSpPr>
              <p:nvPr/>
            </p:nvSpPr>
            <p:spPr bwMode="auto">
              <a:xfrm>
                <a:off x="4497" y="3072"/>
                <a:ext cx="39" cy="96"/>
              </a:xfrm>
              <a:custGeom>
                <a:avLst/>
                <a:gdLst>
                  <a:gd name="T0" fmla="*/ 39 w 39"/>
                  <a:gd name="T1" fmla="*/ 0 h 96"/>
                  <a:gd name="T2" fmla="*/ 32 w 39"/>
                  <a:gd name="T3" fmla="*/ 4 h 96"/>
                  <a:gd name="T4" fmla="*/ 28 w 39"/>
                  <a:gd name="T5" fmla="*/ 14 h 96"/>
                  <a:gd name="T6" fmla="*/ 25 w 39"/>
                  <a:gd name="T7" fmla="*/ 25 h 96"/>
                  <a:gd name="T8" fmla="*/ 21 w 39"/>
                  <a:gd name="T9" fmla="*/ 35 h 96"/>
                  <a:gd name="T10" fmla="*/ 14 w 39"/>
                  <a:gd name="T11" fmla="*/ 50 h 96"/>
                  <a:gd name="T12" fmla="*/ 10 w 39"/>
                  <a:gd name="T13" fmla="*/ 60 h 96"/>
                  <a:gd name="T14" fmla="*/ 7 w 39"/>
                  <a:gd name="T15" fmla="*/ 71 h 96"/>
                  <a:gd name="T16" fmla="*/ 3 w 39"/>
                  <a:gd name="T17" fmla="*/ 81 h 96"/>
                  <a:gd name="T18" fmla="*/ 0 w 39"/>
                  <a:gd name="T19" fmla="*/ 96 h 96"/>
                  <a:gd name="T20" fmla="*/ 7 w 39"/>
                  <a:gd name="T21" fmla="*/ 96 h 96"/>
                  <a:gd name="T22" fmla="*/ 10 w 39"/>
                  <a:gd name="T23" fmla="*/ 85 h 96"/>
                  <a:gd name="T24" fmla="*/ 14 w 39"/>
                  <a:gd name="T25" fmla="*/ 71 h 96"/>
                  <a:gd name="T26" fmla="*/ 17 w 39"/>
                  <a:gd name="T27" fmla="*/ 60 h 96"/>
                  <a:gd name="T28" fmla="*/ 21 w 39"/>
                  <a:gd name="T29" fmla="*/ 50 h 96"/>
                  <a:gd name="T30" fmla="*/ 25 w 39"/>
                  <a:gd name="T31" fmla="*/ 39 h 96"/>
                  <a:gd name="T32" fmla="*/ 32 w 39"/>
                  <a:gd name="T33" fmla="*/ 28 h 96"/>
                  <a:gd name="T34" fmla="*/ 35 w 39"/>
                  <a:gd name="T35" fmla="*/ 18 h 96"/>
                  <a:gd name="T36" fmla="*/ 39 w 39"/>
                  <a:gd name="T37" fmla="*/ 4 h 96"/>
                  <a:gd name="T38" fmla="*/ 35 w 39"/>
                  <a:gd name="T39" fmla="*/ 7 h 96"/>
                  <a:gd name="T40" fmla="*/ 39 w 39"/>
                  <a:gd name="T41" fmla="*/ 0 h 96"/>
                  <a:gd name="T42" fmla="*/ 35 w 39"/>
                  <a:gd name="T43" fmla="*/ 0 h 96"/>
                  <a:gd name="T44" fmla="*/ 32 w 39"/>
                  <a:gd name="T45" fmla="*/ 4 h 96"/>
                  <a:gd name="T46" fmla="*/ 39 w 39"/>
                  <a:gd name="T47" fmla="*/ 0 h 9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9" h="96">
                    <a:moveTo>
                      <a:pt x="39" y="0"/>
                    </a:moveTo>
                    <a:lnTo>
                      <a:pt x="32" y="4"/>
                    </a:lnTo>
                    <a:lnTo>
                      <a:pt x="28" y="14"/>
                    </a:lnTo>
                    <a:lnTo>
                      <a:pt x="25" y="25"/>
                    </a:lnTo>
                    <a:lnTo>
                      <a:pt x="21" y="35"/>
                    </a:lnTo>
                    <a:lnTo>
                      <a:pt x="14" y="50"/>
                    </a:lnTo>
                    <a:lnTo>
                      <a:pt x="10" y="60"/>
                    </a:lnTo>
                    <a:lnTo>
                      <a:pt x="7" y="71"/>
                    </a:lnTo>
                    <a:lnTo>
                      <a:pt x="3" y="81"/>
                    </a:lnTo>
                    <a:lnTo>
                      <a:pt x="0" y="96"/>
                    </a:lnTo>
                    <a:lnTo>
                      <a:pt x="7" y="96"/>
                    </a:lnTo>
                    <a:lnTo>
                      <a:pt x="10" y="85"/>
                    </a:lnTo>
                    <a:lnTo>
                      <a:pt x="14" y="71"/>
                    </a:lnTo>
                    <a:lnTo>
                      <a:pt x="17" y="60"/>
                    </a:lnTo>
                    <a:lnTo>
                      <a:pt x="21" y="50"/>
                    </a:lnTo>
                    <a:lnTo>
                      <a:pt x="25" y="39"/>
                    </a:lnTo>
                    <a:lnTo>
                      <a:pt x="32" y="28"/>
                    </a:lnTo>
                    <a:lnTo>
                      <a:pt x="35" y="18"/>
                    </a:lnTo>
                    <a:lnTo>
                      <a:pt x="39" y="4"/>
                    </a:lnTo>
                    <a:lnTo>
                      <a:pt x="35" y="7"/>
                    </a:lnTo>
                    <a:lnTo>
                      <a:pt x="39" y="0"/>
                    </a:lnTo>
                    <a:lnTo>
                      <a:pt x="35" y="0"/>
                    </a:lnTo>
                    <a:lnTo>
                      <a:pt x="32" y="4"/>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6" name="Freeform 382"/>
              <p:cNvSpPr>
                <a:spLocks/>
              </p:cNvSpPr>
              <p:nvPr/>
            </p:nvSpPr>
            <p:spPr bwMode="auto">
              <a:xfrm>
                <a:off x="4532" y="3072"/>
                <a:ext cx="46" cy="25"/>
              </a:xfrm>
              <a:custGeom>
                <a:avLst/>
                <a:gdLst>
                  <a:gd name="T0" fmla="*/ 43 w 46"/>
                  <a:gd name="T1" fmla="*/ 25 h 25"/>
                  <a:gd name="T2" fmla="*/ 43 w 46"/>
                  <a:gd name="T3" fmla="*/ 21 h 25"/>
                  <a:gd name="T4" fmla="*/ 39 w 46"/>
                  <a:gd name="T5" fmla="*/ 18 h 25"/>
                  <a:gd name="T6" fmla="*/ 32 w 46"/>
                  <a:gd name="T7" fmla="*/ 14 h 25"/>
                  <a:gd name="T8" fmla="*/ 25 w 46"/>
                  <a:gd name="T9" fmla="*/ 7 h 25"/>
                  <a:gd name="T10" fmla="*/ 18 w 46"/>
                  <a:gd name="T11" fmla="*/ 7 h 25"/>
                  <a:gd name="T12" fmla="*/ 14 w 46"/>
                  <a:gd name="T13" fmla="*/ 4 h 25"/>
                  <a:gd name="T14" fmla="*/ 7 w 46"/>
                  <a:gd name="T15" fmla="*/ 0 h 25"/>
                  <a:gd name="T16" fmla="*/ 4 w 46"/>
                  <a:gd name="T17" fmla="*/ 0 h 25"/>
                  <a:gd name="T18" fmla="*/ 0 w 46"/>
                  <a:gd name="T19" fmla="*/ 7 h 25"/>
                  <a:gd name="T20" fmla="*/ 7 w 46"/>
                  <a:gd name="T21" fmla="*/ 7 h 25"/>
                  <a:gd name="T22" fmla="*/ 11 w 46"/>
                  <a:gd name="T23" fmla="*/ 11 h 25"/>
                  <a:gd name="T24" fmla="*/ 14 w 46"/>
                  <a:gd name="T25" fmla="*/ 11 h 25"/>
                  <a:gd name="T26" fmla="*/ 21 w 46"/>
                  <a:gd name="T27" fmla="*/ 14 h 25"/>
                  <a:gd name="T28" fmla="*/ 25 w 46"/>
                  <a:gd name="T29" fmla="*/ 18 h 25"/>
                  <a:gd name="T30" fmla="*/ 28 w 46"/>
                  <a:gd name="T31" fmla="*/ 18 h 25"/>
                  <a:gd name="T32" fmla="*/ 32 w 46"/>
                  <a:gd name="T33" fmla="*/ 21 h 25"/>
                  <a:gd name="T34" fmla="*/ 39 w 46"/>
                  <a:gd name="T35" fmla="*/ 25 h 25"/>
                  <a:gd name="T36" fmla="*/ 35 w 46"/>
                  <a:gd name="T37" fmla="*/ 21 h 25"/>
                  <a:gd name="T38" fmla="*/ 43 w 46"/>
                  <a:gd name="T39" fmla="*/ 25 h 25"/>
                  <a:gd name="T40" fmla="*/ 46 w 46"/>
                  <a:gd name="T41" fmla="*/ 21 h 25"/>
                  <a:gd name="T42" fmla="*/ 43 w 46"/>
                  <a:gd name="T43" fmla="*/ 21 h 25"/>
                  <a:gd name="T44" fmla="*/ 43 w 46"/>
                  <a:gd name="T45" fmla="*/ 25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 h="25">
                    <a:moveTo>
                      <a:pt x="43" y="25"/>
                    </a:moveTo>
                    <a:lnTo>
                      <a:pt x="43" y="21"/>
                    </a:lnTo>
                    <a:lnTo>
                      <a:pt x="39" y="18"/>
                    </a:lnTo>
                    <a:lnTo>
                      <a:pt x="32" y="14"/>
                    </a:lnTo>
                    <a:lnTo>
                      <a:pt x="25" y="7"/>
                    </a:lnTo>
                    <a:lnTo>
                      <a:pt x="18" y="7"/>
                    </a:lnTo>
                    <a:lnTo>
                      <a:pt x="14" y="4"/>
                    </a:lnTo>
                    <a:lnTo>
                      <a:pt x="7" y="0"/>
                    </a:lnTo>
                    <a:lnTo>
                      <a:pt x="4" y="0"/>
                    </a:lnTo>
                    <a:lnTo>
                      <a:pt x="0" y="7"/>
                    </a:lnTo>
                    <a:lnTo>
                      <a:pt x="7" y="7"/>
                    </a:lnTo>
                    <a:lnTo>
                      <a:pt x="11" y="11"/>
                    </a:lnTo>
                    <a:lnTo>
                      <a:pt x="14" y="11"/>
                    </a:lnTo>
                    <a:lnTo>
                      <a:pt x="21" y="14"/>
                    </a:lnTo>
                    <a:lnTo>
                      <a:pt x="25" y="18"/>
                    </a:lnTo>
                    <a:lnTo>
                      <a:pt x="28" y="18"/>
                    </a:lnTo>
                    <a:lnTo>
                      <a:pt x="32" y="21"/>
                    </a:lnTo>
                    <a:lnTo>
                      <a:pt x="39" y="25"/>
                    </a:lnTo>
                    <a:lnTo>
                      <a:pt x="35" y="21"/>
                    </a:lnTo>
                    <a:lnTo>
                      <a:pt x="43" y="25"/>
                    </a:lnTo>
                    <a:lnTo>
                      <a:pt x="46" y="21"/>
                    </a:lnTo>
                    <a:lnTo>
                      <a:pt x="43" y="21"/>
                    </a:lnTo>
                    <a:lnTo>
                      <a:pt x="43"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7" name="Freeform 383"/>
              <p:cNvSpPr>
                <a:spLocks/>
              </p:cNvSpPr>
              <p:nvPr/>
            </p:nvSpPr>
            <p:spPr bwMode="auto">
              <a:xfrm>
                <a:off x="4536" y="3083"/>
                <a:ext cx="123" cy="183"/>
              </a:xfrm>
              <a:custGeom>
                <a:avLst/>
                <a:gdLst>
                  <a:gd name="T0" fmla="*/ 123 w 123"/>
                  <a:gd name="T1" fmla="*/ 28 h 183"/>
                  <a:gd name="T2" fmla="*/ 120 w 123"/>
                  <a:gd name="T3" fmla="*/ 60 h 183"/>
                  <a:gd name="T4" fmla="*/ 120 w 123"/>
                  <a:gd name="T5" fmla="*/ 123 h 183"/>
                  <a:gd name="T6" fmla="*/ 123 w 123"/>
                  <a:gd name="T7" fmla="*/ 155 h 183"/>
                  <a:gd name="T8" fmla="*/ 120 w 123"/>
                  <a:gd name="T9" fmla="*/ 162 h 183"/>
                  <a:gd name="T10" fmla="*/ 116 w 123"/>
                  <a:gd name="T11" fmla="*/ 169 h 183"/>
                  <a:gd name="T12" fmla="*/ 113 w 123"/>
                  <a:gd name="T13" fmla="*/ 176 h 183"/>
                  <a:gd name="T14" fmla="*/ 113 w 123"/>
                  <a:gd name="T15" fmla="*/ 183 h 183"/>
                  <a:gd name="T16" fmla="*/ 106 w 123"/>
                  <a:gd name="T17" fmla="*/ 180 h 183"/>
                  <a:gd name="T18" fmla="*/ 99 w 123"/>
                  <a:gd name="T19" fmla="*/ 180 h 183"/>
                  <a:gd name="T20" fmla="*/ 88 w 123"/>
                  <a:gd name="T21" fmla="*/ 176 h 183"/>
                  <a:gd name="T22" fmla="*/ 74 w 123"/>
                  <a:gd name="T23" fmla="*/ 176 h 183"/>
                  <a:gd name="T24" fmla="*/ 67 w 123"/>
                  <a:gd name="T25" fmla="*/ 173 h 183"/>
                  <a:gd name="T26" fmla="*/ 60 w 123"/>
                  <a:gd name="T27" fmla="*/ 173 h 183"/>
                  <a:gd name="T28" fmla="*/ 53 w 123"/>
                  <a:gd name="T29" fmla="*/ 169 h 183"/>
                  <a:gd name="T30" fmla="*/ 42 w 123"/>
                  <a:gd name="T31" fmla="*/ 169 h 183"/>
                  <a:gd name="T32" fmla="*/ 39 w 123"/>
                  <a:gd name="T33" fmla="*/ 166 h 183"/>
                  <a:gd name="T34" fmla="*/ 28 w 123"/>
                  <a:gd name="T35" fmla="*/ 162 h 183"/>
                  <a:gd name="T36" fmla="*/ 21 w 123"/>
                  <a:gd name="T37" fmla="*/ 159 h 183"/>
                  <a:gd name="T38" fmla="*/ 17 w 123"/>
                  <a:gd name="T39" fmla="*/ 155 h 183"/>
                  <a:gd name="T40" fmla="*/ 10 w 123"/>
                  <a:gd name="T41" fmla="*/ 152 h 183"/>
                  <a:gd name="T42" fmla="*/ 3 w 123"/>
                  <a:gd name="T43" fmla="*/ 145 h 183"/>
                  <a:gd name="T44" fmla="*/ 0 w 123"/>
                  <a:gd name="T45" fmla="*/ 138 h 183"/>
                  <a:gd name="T46" fmla="*/ 0 w 123"/>
                  <a:gd name="T47" fmla="*/ 134 h 183"/>
                  <a:gd name="T48" fmla="*/ 3 w 123"/>
                  <a:gd name="T49" fmla="*/ 130 h 183"/>
                  <a:gd name="T50" fmla="*/ 3 w 123"/>
                  <a:gd name="T51" fmla="*/ 127 h 183"/>
                  <a:gd name="T52" fmla="*/ 7 w 123"/>
                  <a:gd name="T53" fmla="*/ 123 h 183"/>
                  <a:gd name="T54" fmla="*/ 17 w 123"/>
                  <a:gd name="T55" fmla="*/ 109 h 183"/>
                  <a:gd name="T56" fmla="*/ 24 w 123"/>
                  <a:gd name="T57" fmla="*/ 95 h 183"/>
                  <a:gd name="T58" fmla="*/ 31 w 123"/>
                  <a:gd name="T59" fmla="*/ 77 h 183"/>
                  <a:gd name="T60" fmla="*/ 39 w 123"/>
                  <a:gd name="T61" fmla="*/ 63 h 183"/>
                  <a:gd name="T62" fmla="*/ 42 w 123"/>
                  <a:gd name="T63" fmla="*/ 46 h 183"/>
                  <a:gd name="T64" fmla="*/ 49 w 123"/>
                  <a:gd name="T65" fmla="*/ 32 h 183"/>
                  <a:gd name="T66" fmla="*/ 53 w 123"/>
                  <a:gd name="T67" fmla="*/ 14 h 183"/>
                  <a:gd name="T68" fmla="*/ 56 w 123"/>
                  <a:gd name="T69" fmla="*/ 0 h 183"/>
                  <a:gd name="T70" fmla="*/ 63 w 123"/>
                  <a:gd name="T71" fmla="*/ 0 h 183"/>
                  <a:gd name="T72" fmla="*/ 74 w 123"/>
                  <a:gd name="T73" fmla="*/ 3 h 183"/>
                  <a:gd name="T74" fmla="*/ 81 w 123"/>
                  <a:gd name="T75" fmla="*/ 7 h 183"/>
                  <a:gd name="T76" fmla="*/ 92 w 123"/>
                  <a:gd name="T77" fmla="*/ 10 h 183"/>
                  <a:gd name="T78" fmla="*/ 99 w 123"/>
                  <a:gd name="T79" fmla="*/ 14 h 183"/>
                  <a:gd name="T80" fmla="*/ 109 w 123"/>
                  <a:gd name="T81" fmla="*/ 17 h 183"/>
                  <a:gd name="T82" fmla="*/ 116 w 123"/>
                  <a:gd name="T83" fmla="*/ 21 h 183"/>
                  <a:gd name="T84" fmla="*/ 123 w 123"/>
                  <a:gd name="T85" fmla="*/ 28 h 1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23" h="183">
                    <a:moveTo>
                      <a:pt x="123" y="28"/>
                    </a:moveTo>
                    <a:lnTo>
                      <a:pt x="120" y="60"/>
                    </a:lnTo>
                    <a:lnTo>
                      <a:pt x="120" y="123"/>
                    </a:lnTo>
                    <a:lnTo>
                      <a:pt x="123" y="155"/>
                    </a:lnTo>
                    <a:lnTo>
                      <a:pt x="120" y="162"/>
                    </a:lnTo>
                    <a:lnTo>
                      <a:pt x="116" y="169"/>
                    </a:lnTo>
                    <a:lnTo>
                      <a:pt x="113" y="176"/>
                    </a:lnTo>
                    <a:lnTo>
                      <a:pt x="113" y="183"/>
                    </a:lnTo>
                    <a:lnTo>
                      <a:pt x="106" y="180"/>
                    </a:lnTo>
                    <a:lnTo>
                      <a:pt x="99" y="180"/>
                    </a:lnTo>
                    <a:lnTo>
                      <a:pt x="88" y="176"/>
                    </a:lnTo>
                    <a:lnTo>
                      <a:pt x="74" y="176"/>
                    </a:lnTo>
                    <a:lnTo>
                      <a:pt x="67" y="173"/>
                    </a:lnTo>
                    <a:lnTo>
                      <a:pt x="60" y="173"/>
                    </a:lnTo>
                    <a:lnTo>
                      <a:pt x="53" y="169"/>
                    </a:lnTo>
                    <a:lnTo>
                      <a:pt x="42" y="169"/>
                    </a:lnTo>
                    <a:lnTo>
                      <a:pt x="39" y="166"/>
                    </a:lnTo>
                    <a:lnTo>
                      <a:pt x="28" y="162"/>
                    </a:lnTo>
                    <a:lnTo>
                      <a:pt x="21" y="159"/>
                    </a:lnTo>
                    <a:lnTo>
                      <a:pt x="17" y="155"/>
                    </a:lnTo>
                    <a:lnTo>
                      <a:pt x="10" y="152"/>
                    </a:lnTo>
                    <a:lnTo>
                      <a:pt x="3" y="145"/>
                    </a:lnTo>
                    <a:lnTo>
                      <a:pt x="0" y="138"/>
                    </a:lnTo>
                    <a:lnTo>
                      <a:pt x="0" y="134"/>
                    </a:lnTo>
                    <a:lnTo>
                      <a:pt x="3" y="130"/>
                    </a:lnTo>
                    <a:lnTo>
                      <a:pt x="3" y="127"/>
                    </a:lnTo>
                    <a:lnTo>
                      <a:pt x="7" y="123"/>
                    </a:lnTo>
                    <a:lnTo>
                      <a:pt x="17" y="109"/>
                    </a:lnTo>
                    <a:lnTo>
                      <a:pt x="24" y="95"/>
                    </a:lnTo>
                    <a:lnTo>
                      <a:pt x="31" y="77"/>
                    </a:lnTo>
                    <a:lnTo>
                      <a:pt x="39" y="63"/>
                    </a:lnTo>
                    <a:lnTo>
                      <a:pt x="42" y="46"/>
                    </a:lnTo>
                    <a:lnTo>
                      <a:pt x="49" y="32"/>
                    </a:lnTo>
                    <a:lnTo>
                      <a:pt x="53" y="14"/>
                    </a:lnTo>
                    <a:lnTo>
                      <a:pt x="56" y="0"/>
                    </a:lnTo>
                    <a:lnTo>
                      <a:pt x="63" y="0"/>
                    </a:lnTo>
                    <a:lnTo>
                      <a:pt x="74" y="3"/>
                    </a:lnTo>
                    <a:lnTo>
                      <a:pt x="81" y="7"/>
                    </a:lnTo>
                    <a:lnTo>
                      <a:pt x="92" y="10"/>
                    </a:lnTo>
                    <a:lnTo>
                      <a:pt x="99" y="14"/>
                    </a:lnTo>
                    <a:lnTo>
                      <a:pt x="109" y="17"/>
                    </a:lnTo>
                    <a:lnTo>
                      <a:pt x="116" y="21"/>
                    </a:lnTo>
                    <a:lnTo>
                      <a:pt x="123" y="28"/>
                    </a:lnTo>
                    <a:close/>
                  </a:path>
                </a:pathLst>
              </a:custGeom>
              <a:solidFill>
                <a:srgbClr val="A8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8" name="Freeform 384"/>
              <p:cNvSpPr>
                <a:spLocks/>
              </p:cNvSpPr>
              <p:nvPr/>
            </p:nvSpPr>
            <p:spPr bwMode="auto">
              <a:xfrm>
                <a:off x="4652" y="3111"/>
                <a:ext cx="11" cy="127"/>
              </a:xfrm>
              <a:custGeom>
                <a:avLst/>
                <a:gdLst>
                  <a:gd name="T0" fmla="*/ 11 w 11"/>
                  <a:gd name="T1" fmla="*/ 127 h 127"/>
                  <a:gd name="T2" fmla="*/ 4 w 11"/>
                  <a:gd name="T3" fmla="*/ 95 h 127"/>
                  <a:gd name="T4" fmla="*/ 4 w 11"/>
                  <a:gd name="T5" fmla="*/ 64 h 127"/>
                  <a:gd name="T6" fmla="*/ 7 w 11"/>
                  <a:gd name="T7" fmla="*/ 32 h 127"/>
                  <a:gd name="T8" fmla="*/ 11 w 11"/>
                  <a:gd name="T9" fmla="*/ 0 h 127"/>
                  <a:gd name="T10" fmla="*/ 4 w 11"/>
                  <a:gd name="T11" fmla="*/ 0 h 127"/>
                  <a:gd name="T12" fmla="*/ 0 w 11"/>
                  <a:gd name="T13" fmla="*/ 32 h 127"/>
                  <a:gd name="T14" fmla="*/ 0 w 11"/>
                  <a:gd name="T15" fmla="*/ 95 h 127"/>
                  <a:gd name="T16" fmla="*/ 4 w 11"/>
                  <a:gd name="T17" fmla="*/ 127 h 127"/>
                  <a:gd name="T18" fmla="*/ 4 w 11"/>
                  <a:gd name="T19" fmla="*/ 124 h 127"/>
                  <a:gd name="T20" fmla="*/ 11 w 11"/>
                  <a:gd name="T21" fmla="*/ 127 h 1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 h="127">
                    <a:moveTo>
                      <a:pt x="11" y="127"/>
                    </a:moveTo>
                    <a:lnTo>
                      <a:pt x="4" y="95"/>
                    </a:lnTo>
                    <a:lnTo>
                      <a:pt x="4" y="64"/>
                    </a:lnTo>
                    <a:lnTo>
                      <a:pt x="7" y="32"/>
                    </a:lnTo>
                    <a:lnTo>
                      <a:pt x="11" y="0"/>
                    </a:lnTo>
                    <a:lnTo>
                      <a:pt x="4" y="0"/>
                    </a:lnTo>
                    <a:lnTo>
                      <a:pt x="0" y="32"/>
                    </a:lnTo>
                    <a:lnTo>
                      <a:pt x="0" y="95"/>
                    </a:lnTo>
                    <a:lnTo>
                      <a:pt x="4" y="127"/>
                    </a:lnTo>
                    <a:lnTo>
                      <a:pt x="4" y="124"/>
                    </a:lnTo>
                    <a:lnTo>
                      <a:pt x="11"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69" name="Freeform 385"/>
              <p:cNvSpPr>
                <a:spLocks/>
              </p:cNvSpPr>
              <p:nvPr/>
            </p:nvSpPr>
            <p:spPr bwMode="auto">
              <a:xfrm>
                <a:off x="4645" y="3235"/>
                <a:ext cx="18" cy="35"/>
              </a:xfrm>
              <a:custGeom>
                <a:avLst/>
                <a:gdLst>
                  <a:gd name="T0" fmla="*/ 0 w 18"/>
                  <a:gd name="T1" fmla="*/ 35 h 35"/>
                  <a:gd name="T2" fmla="*/ 7 w 18"/>
                  <a:gd name="T3" fmla="*/ 31 h 35"/>
                  <a:gd name="T4" fmla="*/ 7 w 18"/>
                  <a:gd name="T5" fmla="*/ 24 h 35"/>
                  <a:gd name="T6" fmla="*/ 11 w 18"/>
                  <a:gd name="T7" fmla="*/ 17 h 35"/>
                  <a:gd name="T8" fmla="*/ 11 w 18"/>
                  <a:gd name="T9" fmla="*/ 10 h 35"/>
                  <a:gd name="T10" fmla="*/ 18 w 18"/>
                  <a:gd name="T11" fmla="*/ 3 h 35"/>
                  <a:gd name="T12" fmla="*/ 11 w 18"/>
                  <a:gd name="T13" fmla="*/ 0 h 35"/>
                  <a:gd name="T14" fmla="*/ 7 w 18"/>
                  <a:gd name="T15" fmla="*/ 7 h 35"/>
                  <a:gd name="T16" fmla="*/ 4 w 18"/>
                  <a:gd name="T17" fmla="*/ 17 h 35"/>
                  <a:gd name="T18" fmla="*/ 0 w 18"/>
                  <a:gd name="T19" fmla="*/ 24 h 35"/>
                  <a:gd name="T20" fmla="*/ 0 w 18"/>
                  <a:gd name="T21" fmla="*/ 31 h 35"/>
                  <a:gd name="T22" fmla="*/ 4 w 18"/>
                  <a:gd name="T23" fmla="*/ 28 h 35"/>
                  <a:gd name="T24" fmla="*/ 0 w 18"/>
                  <a:gd name="T25" fmla="*/ 35 h 35"/>
                  <a:gd name="T26" fmla="*/ 4 w 18"/>
                  <a:gd name="T27" fmla="*/ 35 h 35"/>
                  <a:gd name="T28" fmla="*/ 7 w 18"/>
                  <a:gd name="T29" fmla="*/ 31 h 35"/>
                  <a:gd name="T30" fmla="*/ 0 w 18"/>
                  <a:gd name="T31" fmla="*/ 35 h 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35">
                    <a:moveTo>
                      <a:pt x="0" y="35"/>
                    </a:moveTo>
                    <a:lnTo>
                      <a:pt x="7" y="31"/>
                    </a:lnTo>
                    <a:lnTo>
                      <a:pt x="7" y="24"/>
                    </a:lnTo>
                    <a:lnTo>
                      <a:pt x="11" y="17"/>
                    </a:lnTo>
                    <a:lnTo>
                      <a:pt x="11" y="10"/>
                    </a:lnTo>
                    <a:lnTo>
                      <a:pt x="18" y="3"/>
                    </a:lnTo>
                    <a:lnTo>
                      <a:pt x="11" y="0"/>
                    </a:lnTo>
                    <a:lnTo>
                      <a:pt x="7" y="7"/>
                    </a:lnTo>
                    <a:lnTo>
                      <a:pt x="4" y="17"/>
                    </a:lnTo>
                    <a:lnTo>
                      <a:pt x="0" y="24"/>
                    </a:lnTo>
                    <a:lnTo>
                      <a:pt x="0" y="31"/>
                    </a:lnTo>
                    <a:lnTo>
                      <a:pt x="4" y="28"/>
                    </a:lnTo>
                    <a:lnTo>
                      <a:pt x="0" y="35"/>
                    </a:lnTo>
                    <a:lnTo>
                      <a:pt x="4" y="35"/>
                    </a:lnTo>
                    <a:lnTo>
                      <a:pt x="7" y="31"/>
                    </a:lnTo>
                    <a:lnTo>
                      <a:pt x="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0" name="Freeform 386"/>
              <p:cNvSpPr>
                <a:spLocks/>
              </p:cNvSpPr>
              <p:nvPr/>
            </p:nvSpPr>
            <p:spPr bwMode="auto">
              <a:xfrm>
                <a:off x="4532" y="3217"/>
                <a:ext cx="117" cy="53"/>
              </a:xfrm>
              <a:custGeom>
                <a:avLst/>
                <a:gdLst>
                  <a:gd name="T0" fmla="*/ 0 w 117"/>
                  <a:gd name="T1" fmla="*/ 4 h 53"/>
                  <a:gd name="T2" fmla="*/ 7 w 117"/>
                  <a:gd name="T3" fmla="*/ 14 h 53"/>
                  <a:gd name="T4" fmla="*/ 11 w 117"/>
                  <a:gd name="T5" fmla="*/ 21 h 53"/>
                  <a:gd name="T6" fmla="*/ 18 w 117"/>
                  <a:gd name="T7" fmla="*/ 25 h 53"/>
                  <a:gd name="T8" fmla="*/ 25 w 117"/>
                  <a:gd name="T9" fmla="*/ 28 h 53"/>
                  <a:gd name="T10" fmla="*/ 32 w 117"/>
                  <a:gd name="T11" fmla="*/ 32 h 53"/>
                  <a:gd name="T12" fmla="*/ 39 w 117"/>
                  <a:gd name="T13" fmla="*/ 35 h 53"/>
                  <a:gd name="T14" fmla="*/ 46 w 117"/>
                  <a:gd name="T15" fmla="*/ 39 h 53"/>
                  <a:gd name="T16" fmla="*/ 53 w 117"/>
                  <a:gd name="T17" fmla="*/ 39 h 53"/>
                  <a:gd name="T18" fmla="*/ 64 w 117"/>
                  <a:gd name="T19" fmla="*/ 42 h 53"/>
                  <a:gd name="T20" fmla="*/ 78 w 117"/>
                  <a:gd name="T21" fmla="*/ 42 h 53"/>
                  <a:gd name="T22" fmla="*/ 85 w 117"/>
                  <a:gd name="T23" fmla="*/ 46 h 53"/>
                  <a:gd name="T24" fmla="*/ 92 w 117"/>
                  <a:gd name="T25" fmla="*/ 46 h 53"/>
                  <a:gd name="T26" fmla="*/ 99 w 117"/>
                  <a:gd name="T27" fmla="*/ 49 h 53"/>
                  <a:gd name="T28" fmla="*/ 106 w 117"/>
                  <a:gd name="T29" fmla="*/ 49 h 53"/>
                  <a:gd name="T30" fmla="*/ 113 w 117"/>
                  <a:gd name="T31" fmla="*/ 53 h 53"/>
                  <a:gd name="T32" fmla="*/ 117 w 117"/>
                  <a:gd name="T33" fmla="*/ 46 h 53"/>
                  <a:gd name="T34" fmla="*/ 110 w 117"/>
                  <a:gd name="T35" fmla="*/ 42 h 53"/>
                  <a:gd name="T36" fmla="*/ 96 w 117"/>
                  <a:gd name="T37" fmla="*/ 42 h 53"/>
                  <a:gd name="T38" fmla="*/ 85 w 117"/>
                  <a:gd name="T39" fmla="*/ 39 h 53"/>
                  <a:gd name="T40" fmla="*/ 78 w 117"/>
                  <a:gd name="T41" fmla="*/ 39 h 53"/>
                  <a:gd name="T42" fmla="*/ 71 w 117"/>
                  <a:gd name="T43" fmla="*/ 35 h 53"/>
                  <a:gd name="T44" fmla="*/ 64 w 117"/>
                  <a:gd name="T45" fmla="*/ 35 h 53"/>
                  <a:gd name="T46" fmla="*/ 57 w 117"/>
                  <a:gd name="T47" fmla="*/ 32 h 53"/>
                  <a:gd name="T48" fmla="*/ 50 w 117"/>
                  <a:gd name="T49" fmla="*/ 32 h 53"/>
                  <a:gd name="T50" fmla="*/ 43 w 117"/>
                  <a:gd name="T51" fmla="*/ 28 h 53"/>
                  <a:gd name="T52" fmla="*/ 35 w 117"/>
                  <a:gd name="T53" fmla="*/ 25 h 53"/>
                  <a:gd name="T54" fmla="*/ 28 w 117"/>
                  <a:gd name="T55" fmla="*/ 21 h 53"/>
                  <a:gd name="T56" fmla="*/ 21 w 117"/>
                  <a:gd name="T57" fmla="*/ 18 h 53"/>
                  <a:gd name="T58" fmla="*/ 11 w 117"/>
                  <a:gd name="T59" fmla="*/ 7 h 53"/>
                  <a:gd name="T60" fmla="*/ 7 w 117"/>
                  <a:gd name="T61" fmla="*/ 0 h 53"/>
                  <a:gd name="T62" fmla="*/ 0 w 117"/>
                  <a:gd name="T63" fmla="*/ 4 h 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17" h="53">
                    <a:moveTo>
                      <a:pt x="0" y="4"/>
                    </a:moveTo>
                    <a:lnTo>
                      <a:pt x="7" y="14"/>
                    </a:lnTo>
                    <a:lnTo>
                      <a:pt x="11" y="21"/>
                    </a:lnTo>
                    <a:lnTo>
                      <a:pt x="18" y="25"/>
                    </a:lnTo>
                    <a:lnTo>
                      <a:pt x="25" y="28"/>
                    </a:lnTo>
                    <a:lnTo>
                      <a:pt x="32" y="32"/>
                    </a:lnTo>
                    <a:lnTo>
                      <a:pt x="39" y="35"/>
                    </a:lnTo>
                    <a:lnTo>
                      <a:pt x="46" y="39"/>
                    </a:lnTo>
                    <a:lnTo>
                      <a:pt x="53" y="39"/>
                    </a:lnTo>
                    <a:lnTo>
                      <a:pt x="64" y="42"/>
                    </a:lnTo>
                    <a:lnTo>
                      <a:pt x="78" y="42"/>
                    </a:lnTo>
                    <a:lnTo>
                      <a:pt x="85" y="46"/>
                    </a:lnTo>
                    <a:lnTo>
                      <a:pt x="92" y="46"/>
                    </a:lnTo>
                    <a:lnTo>
                      <a:pt x="99" y="49"/>
                    </a:lnTo>
                    <a:lnTo>
                      <a:pt x="106" y="49"/>
                    </a:lnTo>
                    <a:lnTo>
                      <a:pt x="113" y="53"/>
                    </a:lnTo>
                    <a:lnTo>
                      <a:pt x="117" y="46"/>
                    </a:lnTo>
                    <a:lnTo>
                      <a:pt x="110" y="42"/>
                    </a:lnTo>
                    <a:lnTo>
                      <a:pt x="96" y="42"/>
                    </a:lnTo>
                    <a:lnTo>
                      <a:pt x="85" y="39"/>
                    </a:lnTo>
                    <a:lnTo>
                      <a:pt x="78" y="39"/>
                    </a:lnTo>
                    <a:lnTo>
                      <a:pt x="71" y="35"/>
                    </a:lnTo>
                    <a:lnTo>
                      <a:pt x="64" y="35"/>
                    </a:lnTo>
                    <a:lnTo>
                      <a:pt x="57" y="32"/>
                    </a:lnTo>
                    <a:lnTo>
                      <a:pt x="50" y="32"/>
                    </a:lnTo>
                    <a:lnTo>
                      <a:pt x="43" y="28"/>
                    </a:lnTo>
                    <a:lnTo>
                      <a:pt x="35" y="25"/>
                    </a:lnTo>
                    <a:lnTo>
                      <a:pt x="28" y="21"/>
                    </a:lnTo>
                    <a:lnTo>
                      <a:pt x="21" y="18"/>
                    </a:lnTo>
                    <a:lnTo>
                      <a:pt x="11" y="7"/>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1" name="Freeform 387"/>
              <p:cNvSpPr>
                <a:spLocks/>
              </p:cNvSpPr>
              <p:nvPr/>
            </p:nvSpPr>
            <p:spPr bwMode="auto">
              <a:xfrm>
                <a:off x="4532" y="3206"/>
                <a:ext cx="14" cy="15"/>
              </a:xfrm>
              <a:custGeom>
                <a:avLst/>
                <a:gdLst>
                  <a:gd name="T0" fmla="*/ 7 w 14"/>
                  <a:gd name="T1" fmla="*/ 0 h 15"/>
                  <a:gd name="T2" fmla="*/ 0 w 14"/>
                  <a:gd name="T3" fmla="*/ 7 h 15"/>
                  <a:gd name="T4" fmla="*/ 0 w 14"/>
                  <a:gd name="T5" fmla="*/ 15 h 15"/>
                  <a:gd name="T6" fmla="*/ 7 w 14"/>
                  <a:gd name="T7" fmla="*/ 11 h 15"/>
                  <a:gd name="T8" fmla="*/ 14 w 14"/>
                  <a:gd name="T9" fmla="*/ 4 h 15"/>
                  <a:gd name="T10" fmla="*/ 7 w 14"/>
                  <a:gd name="T11" fmla="*/ 0 h 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
                    <a:moveTo>
                      <a:pt x="7" y="0"/>
                    </a:moveTo>
                    <a:lnTo>
                      <a:pt x="0" y="7"/>
                    </a:lnTo>
                    <a:lnTo>
                      <a:pt x="0" y="15"/>
                    </a:lnTo>
                    <a:lnTo>
                      <a:pt x="7" y="11"/>
                    </a:lnTo>
                    <a:lnTo>
                      <a:pt x="14" y="4"/>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2" name="Freeform 388"/>
              <p:cNvSpPr>
                <a:spLocks/>
              </p:cNvSpPr>
              <p:nvPr/>
            </p:nvSpPr>
            <p:spPr bwMode="auto">
              <a:xfrm>
                <a:off x="4539" y="3076"/>
                <a:ext cx="57" cy="134"/>
              </a:xfrm>
              <a:custGeom>
                <a:avLst/>
                <a:gdLst>
                  <a:gd name="T0" fmla="*/ 53 w 57"/>
                  <a:gd name="T1" fmla="*/ 3 h 134"/>
                  <a:gd name="T2" fmla="*/ 50 w 57"/>
                  <a:gd name="T3" fmla="*/ 7 h 134"/>
                  <a:gd name="T4" fmla="*/ 46 w 57"/>
                  <a:gd name="T5" fmla="*/ 21 h 134"/>
                  <a:gd name="T6" fmla="*/ 43 w 57"/>
                  <a:gd name="T7" fmla="*/ 39 h 134"/>
                  <a:gd name="T8" fmla="*/ 39 w 57"/>
                  <a:gd name="T9" fmla="*/ 53 h 134"/>
                  <a:gd name="T10" fmla="*/ 32 w 57"/>
                  <a:gd name="T11" fmla="*/ 67 h 134"/>
                  <a:gd name="T12" fmla="*/ 25 w 57"/>
                  <a:gd name="T13" fmla="*/ 84 h 134"/>
                  <a:gd name="T14" fmla="*/ 18 w 57"/>
                  <a:gd name="T15" fmla="*/ 99 h 134"/>
                  <a:gd name="T16" fmla="*/ 11 w 57"/>
                  <a:gd name="T17" fmla="*/ 116 h 134"/>
                  <a:gd name="T18" fmla="*/ 0 w 57"/>
                  <a:gd name="T19" fmla="*/ 130 h 134"/>
                  <a:gd name="T20" fmla="*/ 7 w 57"/>
                  <a:gd name="T21" fmla="*/ 134 h 134"/>
                  <a:gd name="T22" fmla="*/ 18 w 57"/>
                  <a:gd name="T23" fmla="*/ 120 h 134"/>
                  <a:gd name="T24" fmla="*/ 25 w 57"/>
                  <a:gd name="T25" fmla="*/ 102 h 134"/>
                  <a:gd name="T26" fmla="*/ 32 w 57"/>
                  <a:gd name="T27" fmla="*/ 84 h 134"/>
                  <a:gd name="T28" fmla="*/ 39 w 57"/>
                  <a:gd name="T29" fmla="*/ 70 h 134"/>
                  <a:gd name="T30" fmla="*/ 43 w 57"/>
                  <a:gd name="T31" fmla="*/ 56 h 134"/>
                  <a:gd name="T32" fmla="*/ 50 w 57"/>
                  <a:gd name="T33" fmla="*/ 39 h 134"/>
                  <a:gd name="T34" fmla="*/ 53 w 57"/>
                  <a:gd name="T35" fmla="*/ 21 h 134"/>
                  <a:gd name="T36" fmla="*/ 57 w 57"/>
                  <a:gd name="T37" fmla="*/ 7 h 134"/>
                  <a:gd name="T38" fmla="*/ 50 w 57"/>
                  <a:gd name="T39" fmla="*/ 7 h 134"/>
                  <a:gd name="T40" fmla="*/ 53 w 57"/>
                  <a:gd name="T41" fmla="*/ 3 h 134"/>
                  <a:gd name="T42" fmla="*/ 50 w 57"/>
                  <a:gd name="T43" fmla="*/ 0 h 134"/>
                  <a:gd name="T44" fmla="*/ 50 w 57"/>
                  <a:gd name="T45" fmla="*/ 7 h 134"/>
                  <a:gd name="T46" fmla="*/ 53 w 57"/>
                  <a:gd name="T47" fmla="*/ 3 h 1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 h="134">
                    <a:moveTo>
                      <a:pt x="53" y="3"/>
                    </a:moveTo>
                    <a:lnTo>
                      <a:pt x="50" y="7"/>
                    </a:lnTo>
                    <a:lnTo>
                      <a:pt x="46" y="21"/>
                    </a:lnTo>
                    <a:lnTo>
                      <a:pt x="43" y="39"/>
                    </a:lnTo>
                    <a:lnTo>
                      <a:pt x="39" y="53"/>
                    </a:lnTo>
                    <a:lnTo>
                      <a:pt x="32" y="67"/>
                    </a:lnTo>
                    <a:lnTo>
                      <a:pt x="25" y="84"/>
                    </a:lnTo>
                    <a:lnTo>
                      <a:pt x="18" y="99"/>
                    </a:lnTo>
                    <a:lnTo>
                      <a:pt x="11" y="116"/>
                    </a:lnTo>
                    <a:lnTo>
                      <a:pt x="0" y="130"/>
                    </a:lnTo>
                    <a:lnTo>
                      <a:pt x="7" y="134"/>
                    </a:lnTo>
                    <a:lnTo>
                      <a:pt x="18" y="120"/>
                    </a:lnTo>
                    <a:lnTo>
                      <a:pt x="25" y="102"/>
                    </a:lnTo>
                    <a:lnTo>
                      <a:pt x="32" y="84"/>
                    </a:lnTo>
                    <a:lnTo>
                      <a:pt x="39" y="70"/>
                    </a:lnTo>
                    <a:lnTo>
                      <a:pt x="43" y="56"/>
                    </a:lnTo>
                    <a:lnTo>
                      <a:pt x="50" y="39"/>
                    </a:lnTo>
                    <a:lnTo>
                      <a:pt x="53" y="21"/>
                    </a:lnTo>
                    <a:lnTo>
                      <a:pt x="57" y="7"/>
                    </a:lnTo>
                    <a:lnTo>
                      <a:pt x="50" y="7"/>
                    </a:lnTo>
                    <a:lnTo>
                      <a:pt x="53" y="3"/>
                    </a:lnTo>
                    <a:lnTo>
                      <a:pt x="50" y="0"/>
                    </a:lnTo>
                    <a:lnTo>
                      <a:pt x="50" y="7"/>
                    </a:lnTo>
                    <a:lnTo>
                      <a:pt x="5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3" name="Freeform 389"/>
              <p:cNvSpPr>
                <a:spLocks/>
              </p:cNvSpPr>
              <p:nvPr/>
            </p:nvSpPr>
            <p:spPr bwMode="auto">
              <a:xfrm>
                <a:off x="4589" y="3079"/>
                <a:ext cx="74" cy="36"/>
              </a:xfrm>
              <a:custGeom>
                <a:avLst/>
                <a:gdLst>
                  <a:gd name="T0" fmla="*/ 74 w 74"/>
                  <a:gd name="T1" fmla="*/ 32 h 36"/>
                  <a:gd name="T2" fmla="*/ 63 w 74"/>
                  <a:gd name="T3" fmla="*/ 21 h 36"/>
                  <a:gd name="T4" fmla="*/ 56 w 74"/>
                  <a:gd name="T5" fmla="*/ 18 h 36"/>
                  <a:gd name="T6" fmla="*/ 46 w 74"/>
                  <a:gd name="T7" fmla="*/ 14 h 36"/>
                  <a:gd name="T8" fmla="*/ 39 w 74"/>
                  <a:gd name="T9" fmla="*/ 11 h 36"/>
                  <a:gd name="T10" fmla="*/ 28 w 74"/>
                  <a:gd name="T11" fmla="*/ 7 h 36"/>
                  <a:gd name="T12" fmla="*/ 21 w 74"/>
                  <a:gd name="T13" fmla="*/ 4 h 36"/>
                  <a:gd name="T14" fmla="*/ 10 w 74"/>
                  <a:gd name="T15" fmla="*/ 4 h 36"/>
                  <a:gd name="T16" fmla="*/ 3 w 74"/>
                  <a:gd name="T17" fmla="*/ 0 h 36"/>
                  <a:gd name="T18" fmla="*/ 0 w 74"/>
                  <a:gd name="T19" fmla="*/ 4 h 36"/>
                  <a:gd name="T20" fmla="*/ 10 w 74"/>
                  <a:gd name="T21" fmla="*/ 7 h 36"/>
                  <a:gd name="T22" fmla="*/ 17 w 74"/>
                  <a:gd name="T23" fmla="*/ 11 h 36"/>
                  <a:gd name="T24" fmla="*/ 28 w 74"/>
                  <a:gd name="T25" fmla="*/ 14 h 36"/>
                  <a:gd name="T26" fmla="*/ 35 w 74"/>
                  <a:gd name="T27" fmla="*/ 18 h 36"/>
                  <a:gd name="T28" fmla="*/ 46 w 74"/>
                  <a:gd name="T29" fmla="*/ 21 h 36"/>
                  <a:gd name="T30" fmla="*/ 53 w 74"/>
                  <a:gd name="T31" fmla="*/ 25 h 36"/>
                  <a:gd name="T32" fmla="*/ 60 w 74"/>
                  <a:gd name="T33" fmla="*/ 28 h 36"/>
                  <a:gd name="T34" fmla="*/ 67 w 74"/>
                  <a:gd name="T35" fmla="*/ 36 h 36"/>
                  <a:gd name="T36" fmla="*/ 67 w 74"/>
                  <a:gd name="T37" fmla="*/ 32 h 36"/>
                  <a:gd name="T38" fmla="*/ 74 w 74"/>
                  <a:gd name="T39" fmla="*/ 32 h 36"/>
                  <a:gd name="T40" fmla="*/ 74 w 74"/>
                  <a:gd name="T41" fmla="*/ 28 h 36"/>
                  <a:gd name="T42" fmla="*/ 70 w 74"/>
                  <a:gd name="T43" fmla="*/ 28 h 36"/>
                  <a:gd name="T44" fmla="*/ 74 w 74"/>
                  <a:gd name="T45" fmla="*/ 32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4" h="36">
                    <a:moveTo>
                      <a:pt x="74" y="32"/>
                    </a:moveTo>
                    <a:lnTo>
                      <a:pt x="63" y="21"/>
                    </a:lnTo>
                    <a:lnTo>
                      <a:pt x="56" y="18"/>
                    </a:lnTo>
                    <a:lnTo>
                      <a:pt x="46" y="14"/>
                    </a:lnTo>
                    <a:lnTo>
                      <a:pt x="39" y="11"/>
                    </a:lnTo>
                    <a:lnTo>
                      <a:pt x="28" y="7"/>
                    </a:lnTo>
                    <a:lnTo>
                      <a:pt x="21" y="4"/>
                    </a:lnTo>
                    <a:lnTo>
                      <a:pt x="10" y="4"/>
                    </a:lnTo>
                    <a:lnTo>
                      <a:pt x="3" y="0"/>
                    </a:lnTo>
                    <a:lnTo>
                      <a:pt x="0" y="4"/>
                    </a:lnTo>
                    <a:lnTo>
                      <a:pt x="10" y="7"/>
                    </a:lnTo>
                    <a:lnTo>
                      <a:pt x="17" y="11"/>
                    </a:lnTo>
                    <a:lnTo>
                      <a:pt x="28" y="14"/>
                    </a:lnTo>
                    <a:lnTo>
                      <a:pt x="35" y="18"/>
                    </a:lnTo>
                    <a:lnTo>
                      <a:pt x="46" y="21"/>
                    </a:lnTo>
                    <a:lnTo>
                      <a:pt x="53" y="25"/>
                    </a:lnTo>
                    <a:lnTo>
                      <a:pt x="60" y="28"/>
                    </a:lnTo>
                    <a:lnTo>
                      <a:pt x="67" y="36"/>
                    </a:lnTo>
                    <a:lnTo>
                      <a:pt x="67" y="32"/>
                    </a:lnTo>
                    <a:lnTo>
                      <a:pt x="74" y="32"/>
                    </a:lnTo>
                    <a:lnTo>
                      <a:pt x="74" y="28"/>
                    </a:lnTo>
                    <a:lnTo>
                      <a:pt x="70" y="28"/>
                    </a:lnTo>
                    <a:lnTo>
                      <a:pt x="7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4" name="Freeform 390"/>
              <p:cNvSpPr>
                <a:spLocks/>
              </p:cNvSpPr>
              <p:nvPr/>
            </p:nvSpPr>
            <p:spPr bwMode="auto">
              <a:xfrm>
                <a:off x="3992" y="3093"/>
                <a:ext cx="81" cy="99"/>
              </a:xfrm>
              <a:custGeom>
                <a:avLst/>
                <a:gdLst>
                  <a:gd name="T0" fmla="*/ 81 w 81"/>
                  <a:gd name="T1" fmla="*/ 4 h 99"/>
                  <a:gd name="T2" fmla="*/ 81 w 81"/>
                  <a:gd name="T3" fmla="*/ 7 h 99"/>
                  <a:gd name="T4" fmla="*/ 74 w 81"/>
                  <a:gd name="T5" fmla="*/ 14 h 99"/>
                  <a:gd name="T6" fmla="*/ 74 w 81"/>
                  <a:gd name="T7" fmla="*/ 18 h 99"/>
                  <a:gd name="T8" fmla="*/ 63 w 81"/>
                  <a:gd name="T9" fmla="*/ 29 h 99"/>
                  <a:gd name="T10" fmla="*/ 63 w 81"/>
                  <a:gd name="T11" fmla="*/ 32 h 99"/>
                  <a:gd name="T12" fmla="*/ 24 w 81"/>
                  <a:gd name="T13" fmla="*/ 71 h 99"/>
                  <a:gd name="T14" fmla="*/ 24 w 81"/>
                  <a:gd name="T15" fmla="*/ 78 h 99"/>
                  <a:gd name="T16" fmla="*/ 35 w 81"/>
                  <a:gd name="T17" fmla="*/ 82 h 99"/>
                  <a:gd name="T18" fmla="*/ 38 w 81"/>
                  <a:gd name="T19" fmla="*/ 82 h 99"/>
                  <a:gd name="T20" fmla="*/ 45 w 81"/>
                  <a:gd name="T21" fmla="*/ 78 h 99"/>
                  <a:gd name="T22" fmla="*/ 56 w 81"/>
                  <a:gd name="T23" fmla="*/ 67 h 99"/>
                  <a:gd name="T24" fmla="*/ 63 w 81"/>
                  <a:gd name="T25" fmla="*/ 64 h 99"/>
                  <a:gd name="T26" fmla="*/ 67 w 81"/>
                  <a:gd name="T27" fmla="*/ 57 h 99"/>
                  <a:gd name="T28" fmla="*/ 74 w 81"/>
                  <a:gd name="T29" fmla="*/ 53 h 99"/>
                  <a:gd name="T30" fmla="*/ 74 w 81"/>
                  <a:gd name="T31" fmla="*/ 60 h 99"/>
                  <a:gd name="T32" fmla="*/ 70 w 81"/>
                  <a:gd name="T33" fmla="*/ 67 h 99"/>
                  <a:gd name="T34" fmla="*/ 67 w 81"/>
                  <a:gd name="T35" fmla="*/ 75 h 99"/>
                  <a:gd name="T36" fmla="*/ 60 w 81"/>
                  <a:gd name="T37" fmla="*/ 82 h 99"/>
                  <a:gd name="T38" fmla="*/ 53 w 81"/>
                  <a:gd name="T39" fmla="*/ 85 h 99"/>
                  <a:gd name="T40" fmla="*/ 45 w 81"/>
                  <a:gd name="T41" fmla="*/ 89 h 99"/>
                  <a:gd name="T42" fmla="*/ 42 w 81"/>
                  <a:gd name="T43" fmla="*/ 92 h 99"/>
                  <a:gd name="T44" fmla="*/ 21 w 81"/>
                  <a:gd name="T45" fmla="*/ 92 h 99"/>
                  <a:gd name="T46" fmla="*/ 21 w 81"/>
                  <a:gd name="T47" fmla="*/ 89 h 99"/>
                  <a:gd name="T48" fmla="*/ 14 w 81"/>
                  <a:gd name="T49" fmla="*/ 89 h 99"/>
                  <a:gd name="T50" fmla="*/ 10 w 81"/>
                  <a:gd name="T51" fmla="*/ 92 h 99"/>
                  <a:gd name="T52" fmla="*/ 10 w 81"/>
                  <a:gd name="T53" fmla="*/ 96 h 99"/>
                  <a:gd name="T54" fmla="*/ 7 w 81"/>
                  <a:gd name="T55" fmla="*/ 99 h 99"/>
                  <a:gd name="T56" fmla="*/ 0 w 81"/>
                  <a:gd name="T57" fmla="*/ 99 h 99"/>
                  <a:gd name="T58" fmla="*/ 0 w 81"/>
                  <a:gd name="T59" fmla="*/ 85 h 99"/>
                  <a:gd name="T60" fmla="*/ 3 w 81"/>
                  <a:gd name="T61" fmla="*/ 78 h 99"/>
                  <a:gd name="T62" fmla="*/ 10 w 81"/>
                  <a:gd name="T63" fmla="*/ 75 h 99"/>
                  <a:gd name="T64" fmla="*/ 7 w 81"/>
                  <a:gd name="T65" fmla="*/ 67 h 99"/>
                  <a:gd name="T66" fmla="*/ 7 w 81"/>
                  <a:gd name="T67" fmla="*/ 50 h 99"/>
                  <a:gd name="T68" fmla="*/ 10 w 81"/>
                  <a:gd name="T69" fmla="*/ 43 h 99"/>
                  <a:gd name="T70" fmla="*/ 14 w 81"/>
                  <a:gd name="T71" fmla="*/ 36 h 99"/>
                  <a:gd name="T72" fmla="*/ 17 w 81"/>
                  <a:gd name="T73" fmla="*/ 29 h 99"/>
                  <a:gd name="T74" fmla="*/ 21 w 81"/>
                  <a:gd name="T75" fmla="*/ 22 h 99"/>
                  <a:gd name="T76" fmla="*/ 28 w 81"/>
                  <a:gd name="T77" fmla="*/ 14 h 99"/>
                  <a:gd name="T78" fmla="*/ 35 w 81"/>
                  <a:gd name="T79" fmla="*/ 14 h 99"/>
                  <a:gd name="T80" fmla="*/ 35 w 81"/>
                  <a:gd name="T81" fmla="*/ 25 h 99"/>
                  <a:gd name="T82" fmla="*/ 24 w 81"/>
                  <a:gd name="T83" fmla="*/ 36 h 99"/>
                  <a:gd name="T84" fmla="*/ 24 w 81"/>
                  <a:gd name="T85" fmla="*/ 39 h 99"/>
                  <a:gd name="T86" fmla="*/ 21 w 81"/>
                  <a:gd name="T87" fmla="*/ 43 h 99"/>
                  <a:gd name="T88" fmla="*/ 24 w 81"/>
                  <a:gd name="T89" fmla="*/ 46 h 99"/>
                  <a:gd name="T90" fmla="*/ 28 w 81"/>
                  <a:gd name="T91" fmla="*/ 39 h 99"/>
                  <a:gd name="T92" fmla="*/ 35 w 81"/>
                  <a:gd name="T93" fmla="*/ 32 h 99"/>
                  <a:gd name="T94" fmla="*/ 42 w 81"/>
                  <a:gd name="T95" fmla="*/ 29 h 99"/>
                  <a:gd name="T96" fmla="*/ 56 w 81"/>
                  <a:gd name="T97" fmla="*/ 14 h 99"/>
                  <a:gd name="T98" fmla="*/ 63 w 81"/>
                  <a:gd name="T99" fmla="*/ 11 h 99"/>
                  <a:gd name="T100" fmla="*/ 70 w 81"/>
                  <a:gd name="T101" fmla="*/ 7 h 99"/>
                  <a:gd name="T102" fmla="*/ 77 w 81"/>
                  <a:gd name="T103" fmla="*/ 0 h 99"/>
                  <a:gd name="T104" fmla="*/ 81 w 81"/>
                  <a:gd name="T105" fmla="*/ 4 h 9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1" h="99">
                    <a:moveTo>
                      <a:pt x="81" y="4"/>
                    </a:moveTo>
                    <a:lnTo>
                      <a:pt x="81" y="7"/>
                    </a:lnTo>
                    <a:lnTo>
                      <a:pt x="74" y="14"/>
                    </a:lnTo>
                    <a:lnTo>
                      <a:pt x="74" y="18"/>
                    </a:lnTo>
                    <a:lnTo>
                      <a:pt x="63" y="29"/>
                    </a:lnTo>
                    <a:lnTo>
                      <a:pt x="63" y="32"/>
                    </a:lnTo>
                    <a:lnTo>
                      <a:pt x="24" y="71"/>
                    </a:lnTo>
                    <a:lnTo>
                      <a:pt x="24" y="78"/>
                    </a:lnTo>
                    <a:lnTo>
                      <a:pt x="35" y="82"/>
                    </a:lnTo>
                    <a:lnTo>
                      <a:pt x="38" y="82"/>
                    </a:lnTo>
                    <a:lnTo>
                      <a:pt x="45" y="78"/>
                    </a:lnTo>
                    <a:lnTo>
                      <a:pt x="56" y="67"/>
                    </a:lnTo>
                    <a:lnTo>
                      <a:pt x="63" y="64"/>
                    </a:lnTo>
                    <a:lnTo>
                      <a:pt x="67" y="57"/>
                    </a:lnTo>
                    <a:lnTo>
                      <a:pt x="74" y="53"/>
                    </a:lnTo>
                    <a:lnTo>
                      <a:pt x="74" y="60"/>
                    </a:lnTo>
                    <a:lnTo>
                      <a:pt x="70" y="67"/>
                    </a:lnTo>
                    <a:lnTo>
                      <a:pt x="67" y="75"/>
                    </a:lnTo>
                    <a:lnTo>
                      <a:pt x="60" y="82"/>
                    </a:lnTo>
                    <a:lnTo>
                      <a:pt x="53" y="85"/>
                    </a:lnTo>
                    <a:lnTo>
                      <a:pt x="45" y="89"/>
                    </a:lnTo>
                    <a:lnTo>
                      <a:pt x="42" y="92"/>
                    </a:lnTo>
                    <a:lnTo>
                      <a:pt x="21" y="92"/>
                    </a:lnTo>
                    <a:lnTo>
                      <a:pt x="21" y="89"/>
                    </a:lnTo>
                    <a:lnTo>
                      <a:pt x="14" y="89"/>
                    </a:lnTo>
                    <a:lnTo>
                      <a:pt x="10" y="92"/>
                    </a:lnTo>
                    <a:lnTo>
                      <a:pt x="10" y="96"/>
                    </a:lnTo>
                    <a:lnTo>
                      <a:pt x="7" y="99"/>
                    </a:lnTo>
                    <a:lnTo>
                      <a:pt x="0" y="99"/>
                    </a:lnTo>
                    <a:lnTo>
                      <a:pt x="0" y="85"/>
                    </a:lnTo>
                    <a:lnTo>
                      <a:pt x="3" y="78"/>
                    </a:lnTo>
                    <a:lnTo>
                      <a:pt x="10" y="75"/>
                    </a:lnTo>
                    <a:lnTo>
                      <a:pt x="7" y="67"/>
                    </a:lnTo>
                    <a:lnTo>
                      <a:pt x="7" y="50"/>
                    </a:lnTo>
                    <a:lnTo>
                      <a:pt x="10" y="43"/>
                    </a:lnTo>
                    <a:lnTo>
                      <a:pt x="14" y="36"/>
                    </a:lnTo>
                    <a:lnTo>
                      <a:pt x="17" y="29"/>
                    </a:lnTo>
                    <a:lnTo>
                      <a:pt x="21" y="22"/>
                    </a:lnTo>
                    <a:lnTo>
                      <a:pt x="28" y="14"/>
                    </a:lnTo>
                    <a:lnTo>
                      <a:pt x="35" y="14"/>
                    </a:lnTo>
                    <a:lnTo>
                      <a:pt x="35" y="25"/>
                    </a:lnTo>
                    <a:lnTo>
                      <a:pt x="24" y="36"/>
                    </a:lnTo>
                    <a:lnTo>
                      <a:pt x="24" y="39"/>
                    </a:lnTo>
                    <a:lnTo>
                      <a:pt x="21" y="43"/>
                    </a:lnTo>
                    <a:lnTo>
                      <a:pt x="24" y="46"/>
                    </a:lnTo>
                    <a:lnTo>
                      <a:pt x="28" y="39"/>
                    </a:lnTo>
                    <a:lnTo>
                      <a:pt x="35" y="32"/>
                    </a:lnTo>
                    <a:lnTo>
                      <a:pt x="42" y="29"/>
                    </a:lnTo>
                    <a:lnTo>
                      <a:pt x="56" y="14"/>
                    </a:lnTo>
                    <a:lnTo>
                      <a:pt x="63" y="11"/>
                    </a:lnTo>
                    <a:lnTo>
                      <a:pt x="70" y="7"/>
                    </a:lnTo>
                    <a:lnTo>
                      <a:pt x="77" y="0"/>
                    </a:lnTo>
                    <a:lnTo>
                      <a:pt x="8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5" name="Freeform 391"/>
              <p:cNvSpPr>
                <a:spLocks/>
              </p:cNvSpPr>
              <p:nvPr/>
            </p:nvSpPr>
            <p:spPr bwMode="auto">
              <a:xfrm>
                <a:off x="4052" y="3097"/>
                <a:ext cx="24" cy="28"/>
              </a:xfrm>
              <a:custGeom>
                <a:avLst/>
                <a:gdLst>
                  <a:gd name="T0" fmla="*/ 7 w 24"/>
                  <a:gd name="T1" fmla="*/ 28 h 28"/>
                  <a:gd name="T2" fmla="*/ 7 w 24"/>
                  <a:gd name="T3" fmla="*/ 25 h 28"/>
                  <a:gd name="T4" fmla="*/ 10 w 24"/>
                  <a:gd name="T5" fmla="*/ 21 h 28"/>
                  <a:gd name="T6" fmla="*/ 14 w 24"/>
                  <a:gd name="T7" fmla="*/ 21 h 28"/>
                  <a:gd name="T8" fmla="*/ 14 w 24"/>
                  <a:gd name="T9" fmla="*/ 18 h 28"/>
                  <a:gd name="T10" fmla="*/ 21 w 24"/>
                  <a:gd name="T11" fmla="*/ 10 h 28"/>
                  <a:gd name="T12" fmla="*/ 24 w 24"/>
                  <a:gd name="T13" fmla="*/ 3 h 28"/>
                  <a:gd name="T14" fmla="*/ 24 w 24"/>
                  <a:gd name="T15" fmla="*/ 0 h 28"/>
                  <a:gd name="T16" fmla="*/ 17 w 24"/>
                  <a:gd name="T17" fmla="*/ 0 h 28"/>
                  <a:gd name="T18" fmla="*/ 17 w 24"/>
                  <a:gd name="T19" fmla="*/ 3 h 28"/>
                  <a:gd name="T20" fmla="*/ 0 w 24"/>
                  <a:gd name="T21" fmla="*/ 21 h 28"/>
                  <a:gd name="T22" fmla="*/ 0 w 24"/>
                  <a:gd name="T23" fmla="*/ 25 h 28"/>
                  <a:gd name="T24" fmla="*/ 7 w 24"/>
                  <a:gd name="T25" fmla="*/ 28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 h="28">
                    <a:moveTo>
                      <a:pt x="7" y="28"/>
                    </a:moveTo>
                    <a:lnTo>
                      <a:pt x="7" y="25"/>
                    </a:lnTo>
                    <a:lnTo>
                      <a:pt x="10" y="21"/>
                    </a:lnTo>
                    <a:lnTo>
                      <a:pt x="14" y="21"/>
                    </a:lnTo>
                    <a:lnTo>
                      <a:pt x="14" y="18"/>
                    </a:lnTo>
                    <a:lnTo>
                      <a:pt x="21" y="10"/>
                    </a:lnTo>
                    <a:lnTo>
                      <a:pt x="24" y="3"/>
                    </a:lnTo>
                    <a:lnTo>
                      <a:pt x="24" y="0"/>
                    </a:lnTo>
                    <a:lnTo>
                      <a:pt x="17" y="0"/>
                    </a:lnTo>
                    <a:lnTo>
                      <a:pt x="17" y="3"/>
                    </a:lnTo>
                    <a:lnTo>
                      <a:pt x="0" y="21"/>
                    </a:lnTo>
                    <a:lnTo>
                      <a:pt x="0" y="25"/>
                    </a:lnTo>
                    <a:lnTo>
                      <a:pt x="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6" name="Freeform 392"/>
              <p:cNvSpPr>
                <a:spLocks/>
              </p:cNvSpPr>
              <p:nvPr/>
            </p:nvSpPr>
            <p:spPr bwMode="auto">
              <a:xfrm>
                <a:off x="4013" y="3122"/>
                <a:ext cx="46" cy="46"/>
              </a:xfrm>
              <a:custGeom>
                <a:avLst/>
                <a:gdLst>
                  <a:gd name="T0" fmla="*/ 7 w 46"/>
                  <a:gd name="T1" fmla="*/ 42 h 46"/>
                  <a:gd name="T2" fmla="*/ 7 w 46"/>
                  <a:gd name="T3" fmla="*/ 46 h 46"/>
                  <a:gd name="T4" fmla="*/ 46 w 46"/>
                  <a:gd name="T5" fmla="*/ 3 h 46"/>
                  <a:gd name="T6" fmla="*/ 39 w 46"/>
                  <a:gd name="T7" fmla="*/ 0 h 46"/>
                  <a:gd name="T8" fmla="*/ 0 w 46"/>
                  <a:gd name="T9" fmla="*/ 42 h 46"/>
                  <a:gd name="T10" fmla="*/ 7 w 46"/>
                  <a:gd name="T11" fmla="*/ 42 h 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6" h="46">
                    <a:moveTo>
                      <a:pt x="7" y="42"/>
                    </a:moveTo>
                    <a:lnTo>
                      <a:pt x="7" y="46"/>
                    </a:lnTo>
                    <a:lnTo>
                      <a:pt x="46" y="3"/>
                    </a:lnTo>
                    <a:lnTo>
                      <a:pt x="39" y="0"/>
                    </a:lnTo>
                    <a:lnTo>
                      <a:pt x="0" y="42"/>
                    </a:lnTo>
                    <a:lnTo>
                      <a:pt x="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7" name="Freeform 393"/>
              <p:cNvSpPr>
                <a:spLocks/>
              </p:cNvSpPr>
              <p:nvPr/>
            </p:nvSpPr>
            <p:spPr bwMode="auto">
              <a:xfrm>
                <a:off x="4013" y="3164"/>
                <a:ext cx="7" cy="11"/>
              </a:xfrm>
              <a:custGeom>
                <a:avLst/>
                <a:gdLst>
                  <a:gd name="T0" fmla="*/ 7 w 7"/>
                  <a:gd name="T1" fmla="*/ 4 h 11"/>
                  <a:gd name="T2" fmla="*/ 7 w 7"/>
                  <a:gd name="T3" fmla="*/ 7 h 11"/>
                  <a:gd name="T4" fmla="*/ 7 w 7"/>
                  <a:gd name="T5" fmla="*/ 0 h 11"/>
                  <a:gd name="T6" fmla="*/ 0 w 7"/>
                  <a:gd name="T7" fmla="*/ 0 h 11"/>
                  <a:gd name="T8" fmla="*/ 0 w 7"/>
                  <a:gd name="T9" fmla="*/ 7 h 11"/>
                  <a:gd name="T10" fmla="*/ 3 w 7"/>
                  <a:gd name="T11" fmla="*/ 11 h 11"/>
                  <a:gd name="T12" fmla="*/ 0 w 7"/>
                  <a:gd name="T13" fmla="*/ 7 h 11"/>
                  <a:gd name="T14" fmla="*/ 0 w 7"/>
                  <a:gd name="T15" fmla="*/ 11 h 11"/>
                  <a:gd name="T16" fmla="*/ 3 w 7"/>
                  <a:gd name="T17" fmla="*/ 11 h 11"/>
                  <a:gd name="T18" fmla="*/ 7 w 7"/>
                  <a:gd name="T19" fmla="*/ 4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1">
                    <a:moveTo>
                      <a:pt x="7" y="4"/>
                    </a:moveTo>
                    <a:lnTo>
                      <a:pt x="7" y="7"/>
                    </a:lnTo>
                    <a:lnTo>
                      <a:pt x="7" y="0"/>
                    </a:lnTo>
                    <a:lnTo>
                      <a:pt x="0" y="0"/>
                    </a:lnTo>
                    <a:lnTo>
                      <a:pt x="0" y="7"/>
                    </a:lnTo>
                    <a:lnTo>
                      <a:pt x="3" y="11"/>
                    </a:lnTo>
                    <a:lnTo>
                      <a:pt x="0" y="7"/>
                    </a:lnTo>
                    <a:lnTo>
                      <a:pt x="0" y="11"/>
                    </a:lnTo>
                    <a:lnTo>
                      <a:pt x="3" y="11"/>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8" name="Freeform 394"/>
              <p:cNvSpPr>
                <a:spLocks/>
              </p:cNvSpPr>
              <p:nvPr/>
            </p:nvSpPr>
            <p:spPr bwMode="auto">
              <a:xfrm>
                <a:off x="4016" y="3143"/>
                <a:ext cx="53" cy="35"/>
              </a:xfrm>
              <a:custGeom>
                <a:avLst/>
                <a:gdLst>
                  <a:gd name="T0" fmla="*/ 53 w 53"/>
                  <a:gd name="T1" fmla="*/ 3 h 35"/>
                  <a:gd name="T2" fmla="*/ 46 w 53"/>
                  <a:gd name="T3" fmla="*/ 0 h 35"/>
                  <a:gd name="T4" fmla="*/ 39 w 53"/>
                  <a:gd name="T5" fmla="*/ 3 h 35"/>
                  <a:gd name="T6" fmla="*/ 36 w 53"/>
                  <a:gd name="T7" fmla="*/ 10 h 35"/>
                  <a:gd name="T8" fmla="*/ 32 w 53"/>
                  <a:gd name="T9" fmla="*/ 17 h 35"/>
                  <a:gd name="T10" fmla="*/ 25 w 53"/>
                  <a:gd name="T11" fmla="*/ 21 h 35"/>
                  <a:gd name="T12" fmla="*/ 21 w 53"/>
                  <a:gd name="T13" fmla="*/ 25 h 35"/>
                  <a:gd name="T14" fmla="*/ 14 w 53"/>
                  <a:gd name="T15" fmla="*/ 28 h 35"/>
                  <a:gd name="T16" fmla="*/ 11 w 53"/>
                  <a:gd name="T17" fmla="*/ 28 h 35"/>
                  <a:gd name="T18" fmla="*/ 4 w 53"/>
                  <a:gd name="T19" fmla="*/ 25 h 35"/>
                  <a:gd name="T20" fmla="*/ 0 w 53"/>
                  <a:gd name="T21" fmla="*/ 32 h 35"/>
                  <a:gd name="T22" fmla="*/ 11 w 53"/>
                  <a:gd name="T23" fmla="*/ 35 h 35"/>
                  <a:gd name="T24" fmla="*/ 14 w 53"/>
                  <a:gd name="T25" fmla="*/ 35 h 35"/>
                  <a:gd name="T26" fmla="*/ 25 w 53"/>
                  <a:gd name="T27" fmla="*/ 32 h 35"/>
                  <a:gd name="T28" fmla="*/ 36 w 53"/>
                  <a:gd name="T29" fmla="*/ 21 h 35"/>
                  <a:gd name="T30" fmla="*/ 39 w 53"/>
                  <a:gd name="T31" fmla="*/ 14 h 35"/>
                  <a:gd name="T32" fmla="*/ 46 w 53"/>
                  <a:gd name="T33" fmla="*/ 10 h 35"/>
                  <a:gd name="T34" fmla="*/ 50 w 53"/>
                  <a:gd name="T35" fmla="*/ 7 h 35"/>
                  <a:gd name="T36" fmla="*/ 46 w 53"/>
                  <a:gd name="T37" fmla="*/ 3 h 35"/>
                  <a:gd name="T38" fmla="*/ 53 w 53"/>
                  <a:gd name="T39" fmla="*/ 3 h 35"/>
                  <a:gd name="T40" fmla="*/ 50 w 53"/>
                  <a:gd name="T41" fmla="*/ 0 h 35"/>
                  <a:gd name="T42" fmla="*/ 46 w 53"/>
                  <a:gd name="T43" fmla="*/ 0 h 35"/>
                  <a:gd name="T44" fmla="*/ 53 w 53"/>
                  <a:gd name="T45" fmla="*/ 3 h 3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3" h="35">
                    <a:moveTo>
                      <a:pt x="53" y="3"/>
                    </a:moveTo>
                    <a:lnTo>
                      <a:pt x="46" y="0"/>
                    </a:lnTo>
                    <a:lnTo>
                      <a:pt x="39" y="3"/>
                    </a:lnTo>
                    <a:lnTo>
                      <a:pt x="36" y="10"/>
                    </a:lnTo>
                    <a:lnTo>
                      <a:pt x="32" y="17"/>
                    </a:lnTo>
                    <a:lnTo>
                      <a:pt x="25" y="21"/>
                    </a:lnTo>
                    <a:lnTo>
                      <a:pt x="21" y="25"/>
                    </a:lnTo>
                    <a:lnTo>
                      <a:pt x="14" y="28"/>
                    </a:lnTo>
                    <a:lnTo>
                      <a:pt x="11" y="28"/>
                    </a:lnTo>
                    <a:lnTo>
                      <a:pt x="4" y="25"/>
                    </a:lnTo>
                    <a:lnTo>
                      <a:pt x="0" y="32"/>
                    </a:lnTo>
                    <a:lnTo>
                      <a:pt x="11" y="35"/>
                    </a:lnTo>
                    <a:lnTo>
                      <a:pt x="14" y="35"/>
                    </a:lnTo>
                    <a:lnTo>
                      <a:pt x="25" y="32"/>
                    </a:lnTo>
                    <a:lnTo>
                      <a:pt x="36" y="21"/>
                    </a:lnTo>
                    <a:lnTo>
                      <a:pt x="39" y="14"/>
                    </a:lnTo>
                    <a:lnTo>
                      <a:pt x="46" y="10"/>
                    </a:lnTo>
                    <a:lnTo>
                      <a:pt x="50" y="7"/>
                    </a:lnTo>
                    <a:lnTo>
                      <a:pt x="46" y="3"/>
                    </a:lnTo>
                    <a:lnTo>
                      <a:pt x="53" y="3"/>
                    </a:lnTo>
                    <a:lnTo>
                      <a:pt x="50" y="0"/>
                    </a:lnTo>
                    <a:lnTo>
                      <a:pt x="46" y="0"/>
                    </a:lnTo>
                    <a:lnTo>
                      <a:pt x="5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79" name="Freeform 395"/>
              <p:cNvSpPr>
                <a:spLocks/>
              </p:cNvSpPr>
              <p:nvPr/>
            </p:nvSpPr>
            <p:spPr bwMode="auto">
              <a:xfrm>
                <a:off x="4030" y="3146"/>
                <a:ext cx="39" cy="43"/>
              </a:xfrm>
              <a:custGeom>
                <a:avLst/>
                <a:gdLst>
                  <a:gd name="T0" fmla="*/ 4 w 39"/>
                  <a:gd name="T1" fmla="*/ 43 h 43"/>
                  <a:gd name="T2" fmla="*/ 11 w 39"/>
                  <a:gd name="T3" fmla="*/ 39 h 43"/>
                  <a:gd name="T4" fmla="*/ 18 w 39"/>
                  <a:gd name="T5" fmla="*/ 36 h 43"/>
                  <a:gd name="T6" fmla="*/ 32 w 39"/>
                  <a:gd name="T7" fmla="*/ 22 h 43"/>
                  <a:gd name="T8" fmla="*/ 36 w 39"/>
                  <a:gd name="T9" fmla="*/ 14 h 43"/>
                  <a:gd name="T10" fmla="*/ 39 w 39"/>
                  <a:gd name="T11" fmla="*/ 7 h 43"/>
                  <a:gd name="T12" fmla="*/ 39 w 39"/>
                  <a:gd name="T13" fmla="*/ 0 h 43"/>
                  <a:gd name="T14" fmla="*/ 32 w 39"/>
                  <a:gd name="T15" fmla="*/ 0 h 43"/>
                  <a:gd name="T16" fmla="*/ 32 w 39"/>
                  <a:gd name="T17" fmla="*/ 7 h 43"/>
                  <a:gd name="T18" fmla="*/ 29 w 39"/>
                  <a:gd name="T19" fmla="*/ 14 h 43"/>
                  <a:gd name="T20" fmla="*/ 18 w 39"/>
                  <a:gd name="T21" fmla="*/ 25 h 43"/>
                  <a:gd name="T22" fmla="*/ 15 w 39"/>
                  <a:gd name="T23" fmla="*/ 32 h 43"/>
                  <a:gd name="T24" fmla="*/ 7 w 39"/>
                  <a:gd name="T25" fmla="*/ 36 h 43"/>
                  <a:gd name="T26" fmla="*/ 0 w 39"/>
                  <a:gd name="T27" fmla="*/ 36 h 43"/>
                  <a:gd name="T28" fmla="*/ 4 w 39"/>
                  <a:gd name="T29" fmla="*/ 36 h 43"/>
                  <a:gd name="T30" fmla="*/ 4 w 39"/>
                  <a:gd name="T31" fmla="*/ 43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 h="43">
                    <a:moveTo>
                      <a:pt x="4" y="43"/>
                    </a:moveTo>
                    <a:lnTo>
                      <a:pt x="11" y="39"/>
                    </a:lnTo>
                    <a:lnTo>
                      <a:pt x="18" y="36"/>
                    </a:lnTo>
                    <a:lnTo>
                      <a:pt x="32" y="22"/>
                    </a:lnTo>
                    <a:lnTo>
                      <a:pt x="36" y="14"/>
                    </a:lnTo>
                    <a:lnTo>
                      <a:pt x="39" y="7"/>
                    </a:lnTo>
                    <a:lnTo>
                      <a:pt x="39" y="0"/>
                    </a:lnTo>
                    <a:lnTo>
                      <a:pt x="32" y="0"/>
                    </a:lnTo>
                    <a:lnTo>
                      <a:pt x="32" y="7"/>
                    </a:lnTo>
                    <a:lnTo>
                      <a:pt x="29" y="14"/>
                    </a:lnTo>
                    <a:lnTo>
                      <a:pt x="18" y="25"/>
                    </a:lnTo>
                    <a:lnTo>
                      <a:pt x="15" y="32"/>
                    </a:lnTo>
                    <a:lnTo>
                      <a:pt x="7" y="36"/>
                    </a:lnTo>
                    <a:lnTo>
                      <a:pt x="0" y="36"/>
                    </a:lnTo>
                    <a:lnTo>
                      <a:pt x="4" y="36"/>
                    </a:lnTo>
                    <a:lnTo>
                      <a:pt x="4"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0" name="Freeform 396"/>
              <p:cNvSpPr>
                <a:spLocks/>
              </p:cNvSpPr>
              <p:nvPr/>
            </p:nvSpPr>
            <p:spPr bwMode="auto">
              <a:xfrm>
                <a:off x="4006" y="3182"/>
                <a:ext cx="28" cy="7"/>
              </a:xfrm>
              <a:custGeom>
                <a:avLst/>
                <a:gdLst>
                  <a:gd name="T0" fmla="*/ 3 w 28"/>
                  <a:gd name="T1" fmla="*/ 0 h 7"/>
                  <a:gd name="T2" fmla="*/ 7 w 28"/>
                  <a:gd name="T3" fmla="*/ 7 h 7"/>
                  <a:gd name="T4" fmla="*/ 28 w 28"/>
                  <a:gd name="T5" fmla="*/ 7 h 7"/>
                  <a:gd name="T6" fmla="*/ 28 w 28"/>
                  <a:gd name="T7" fmla="*/ 0 h 7"/>
                  <a:gd name="T8" fmla="*/ 7 w 28"/>
                  <a:gd name="T9" fmla="*/ 0 h 7"/>
                  <a:gd name="T10" fmla="*/ 10 w 28"/>
                  <a:gd name="T11" fmla="*/ 3 h 7"/>
                  <a:gd name="T12" fmla="*/ 3 w 28"/>
                  <a:gd name="T13" fmla="*/ 0 h 7"/>
                  <a:gd name="T14" fmla="*/ 0 w 28"/>
                  <a:gd name="T15" fmla="*/ 7 h 7"/>
                  <a:gd name="T16" fmla="*/ 7 w 28"/>
                  <a:gd name="T17" fmla="*/ 7 h 7"/>
                  <a:gd name="T18" fmla="*/ 3 w 2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7">
                    <a:moveTo>
                      <a:pt x="3" y="0"/>
                    </a:moveTo>
                    <a:lnTo>
                      <a:pt x="7" y="7"/>
                    </a:lnTo>
                    <a:lnTo>
                      <a:pt x="28" y="7"/>
                    </a:lnTo>
                    <a:lnTo>
                      <a:pt x="28" y="0"/>
                    </a:lnTo>
                    <a:lnTo>
                      <a:pt x="7" y="0"/>
                    </a:lnTo>
                    <a:lnTo>
                      <a:pt x="10" y="3"/>
                    </a:lnTo>
                    <a:lnTo>
                      <a:pt x="3" y="0"/>
                    </a:lnTo>
                    <a:lnTo>
                      <a:pt x="0" y="7"/>
                    </a:lnTo>
                    <a:lnTo>
                      <a:pt x="7"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1" name="Freeform 397"/>
              <p:cNvSpPr>
                <a:spLocks/>
              </p:cNvSpPr>
              <p:nvPr/>
            </p:nvSpPr>
            <p:spPr bwMode="auto">
              <a:xfrm>
                <a:off x="4009" y="3178"/>
                <a:ext cx="7" cy="7"/>
              </a:xfrm>
              <a:custGeom>
                <a:avLst/>
                <a:gdLst>
                  <a:gd name="T0" fmla="*/ 0 w 7"/>
                  <a:gd name="T1" fmla="*/ 7 h 7"/>
                  <a:gd name="T2" fmla="*/ 0 w 7"/>
                  <a:gd name="T3" fmla="*/ 4 h 7"/>
                  <a:gd name="T4" fmla="*/ 0 w 7"/>
                  <a:gd name="T5" fmla="*/ 7 h 7"/>
                  <a:gd name="T6" fmla="*/ 0 w 7"/>
                  <a:gd name="T7" fmla="*/ 4 h 7"/>
                  <a:gd name="T8" fmla="*/ 7 w 7"/>
                  <a:gd name="T9" fmla="*/ 7 h 7"/>
                  <a:gd name="T10" fmla="*/ 7 w 7"/>
                  <a:gd name="T11" fmla="*/ 4 h 7"/>
                  <a:gd name="T12" fmla="*/ 4 w 7"/>
                  <a:gd name="T13" fmla="*/ 4 h 7"/>
                  <a:gd name="T14" fmla="*/ 4 w 7"/>
                  <a:gd name="T15" fmla="*/ 0 h 7"/>
                  <a:gd name="T16" fmla="*/ 0 w 7"/>
                  <a:gd name="T17" fmla="*/ 0 h 7"/>
                  <a:gd name="T18" fmla="*/ 4 w 7"/>
                  <a:gd name="T19" fmla="*/ 0 h 7"/>
                  <a:gd name="T20" fmla="*/ 0 w 7"/>
                  <a:gd name="T21" fmla="*/ 0 h 7"/>
                  <a:gd name="T22" fmla="*/ 0 w 7"/>
                  <a:gd name="T23" fmla="*/ 7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 h="7">
                    <a:moveTo>
                      <a:pt x="0" y="7"/>
                    </a:moveTo>
                    <a:lnTo>
                      <a:pt x="0" y="4"/>
                    </a:lnTo>
                    <a:lnTo>
                      <a:pt x="0" y="7"/>
                    </a:lnTo>
                    <a:lnTo>
                      <a:pt x="0" y="4"/>
                    </a:lnTo>
                    <a:lnTo>
                      <a:pt x="7" y="7"/>
                    </a:lnTo>
                    <a:lnTo>
                      <a:pt x="7" y="4"/>
                    </a:lnTo>
                    <a:lnTo>
                      <a:pt x="4" y="4"/>
                    </a:lnTo>
                    <a:lnTo>
                      <a:pt x="4" y="0"/>
                    </a:lnTo>
                    <a:lnTo>
                      <a:pt x="0" y="0"/>
                    </a:lnTo>
                    <a:lnTo>
                      <a:pt x="4"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2" name="Freeform 398"/>
              <p:cNvSpPr>
                <a:spLocks/>
              </p:cNvSpPr>
              <p:nvPr/>
            </p:nvSpPr>
            <p:spPr bwMode="auto">
              <a:xfrm>
                <a:off x="3992" y="3178"/>
                <a:ext cx="17" cy="18"/>
              </a:xfrm>
              <a:custGeom>
                <a:avLst/>
                <a:gdLst>
                  <a:gd name="T0" fmla="*/ 0 w 17"/>
                  <a:gd name="T1" fmla="*/ 14 h 18"/>
                  <a:gd name="T2" fmla="*/ 0 w 17"/>
                  <a:gd name="T3" fmla="*/ 18 h 18"/>
                  <a:gd name="T4" fmla="*/ 10 w 17"/>
                  <a:gd name="T5" fmla="*/ 18 h 18"/>
                  <a:gd name="T6" fmla="*/ 14 w 17"/>
                  <a:gd name="T7" fmla="*/ 14 h 18"/>
                  <a:gd name="T8" fmla="*/ 14 w 17"/>
                  <a:gd name="T9" fmla="*/ 7 h 18"/>
                  <a:gd name="T10" fmla="*/ 17 w 17"/>
                  <a:gd name="T11" fmla="*/ 7 h 18"/>
                  <a:gd name="T12" fmla="*/ 17 w 17"/>
                  <a:gd name="T13" fmla="*/ 0 h 18"/>
                  <a:gd name="T14" fmla="*/ 14 w 17"/>
                  <a:gd name="T15" fmla="*/ 0 h 18"/>
                  <a:gd name="T16" fmla="*/ 10 w 17"/>
                  <a:gd name="T17" fmla="*/ 4 h 18"/>
                  <a:gd name="T18" fmla="*/ 7 w 17"/>
                  <a:gd name="T19" fmla="*/ 4 h 18"/>
                  <a:gd name="T20" fmla="*/ 7 w 17"/>
                  <a:gd name="T21" fmla="*/ 11 h 18"/>
                  <a:gd name="T22" fmla="*/ 3 w 17"/>
                  <a:gd name="T23" fmla="*/ 11 h 18"/>
                  <a:gd name="T24" fmla="*/ 0 w 17"/>
                  <a:gd name="T25" fmla="*/ 14 h 18"/>
                  <a:gd name="T26" fmla="*/ 0 w 17"/>
                  <a:gd name="T27" fmla="*/ 18 h 18"/>
                  <a:gd name="T28" fmla="*/ 0 w 17"/>
                  <a:gd name="T29" fmla="*/ 14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18">
                    <a:moveTo>
                      <a:pt x="0" y="14"/>
                    </a:moveTo>
                    <a:lnTo>
                      <a:pt x="0" y="18"/>
                    </a:lnTo>
                    <a:lnTo>
                      <a:pt x="10" y="18"/>
                    </a:lnTo>
                    <a:lnTo>
                      <a:pt x="14" y="14"/>
                    </a:lnTo>
                    <a:lnTo>
                      <a:pt x="14" y="7"/>
                    </a:lnTo>
                    <a:lnTo>
                      <a:pt x="17" y="7"/>
                    </a:lnTo>
                    <a:lnTo>
                      <a:pt x="17" y="0"/>
                    </a:lnTo>
                    <a:lnTo>
                      <a:pt x="14" y="0"/>
                    </a:lnTo>
                    <a:lnTo>
                      <a:pt x="10" y="4"/>
                    </a:lnTo>
                    <a:lnTo>
                      <a:pt x="7" y="4"/>
                    </a:lnTo>
                    <a:lnTo>
                      <a:pt x="7" y="11"/>
                    </a:lnTo>
                    <a:lnTo>
                      <a:pt x="3" y="11"/>
                    </a:lnTo>
                    <a:lnTo>
                      <a:pt x="0" y="14"/>
                    </a:lnTo>
                    <a:lnTo>
                      <a:pt x="0" y="18"/>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3" name="Freeform 399"/>
              <p:cNvSpPr>
                <a:spLocks/>
              </p:cNvSpPr>
              <p:nvPr/>
            </p:nvSpPr>
            <p:spPr bwMode="auto">
              <a:xfrm>
                <a:off x="3988" y="3164"/>
                <a:ext cx="18" cy="28"/>
              </a:xfrm>
              <a:custGeom>
                <a:avLst/>
                <a:gdLst>
                  <a:gd name="T0" fmla="*/ 11 w 18"/>
                  <a:gd name="T1" fmla="*/ 4 h 28"/>
                  <a:gd name="T2" fmla="*/ 11 w 18"/>
                  <a:gd name="T3" fmla="*/ 0 h 28"/>
                  <a:gd name="T4" fmla="*/ 4 w 18"/>
                  <a:gd name="T5" fmla="*/ 7 h 28"/>
                  <a:gd name="T6" fmla="*/ 0 w 18"/>
                  <a:gd name="T7" fmla="*/ 14 h 28"/>
                  <a:gd name="T8" fmla="*/ 0 w 18"/>
                  <a:gd name="T9" fmla="*/ 21 h 28"/>
                  <a:gd name="T10" fmla="*/ 4 w 18"/>
                  <a:gd name="T11" fmla="*/ 28 h 28"/>
                  <a:gd name="T12" fmla="*/ 7 w 18"/>
                  <a:gd name="T13" fmla="*/ 25 h 28"/>
                  <a:gd name="T14" fmla="*/ 7 w 18"/>
                  <a:gd name="T15" fmla="*/ 18 h 28"/>
                  <a:gd name="T16" fmla="*/ 11 w 18"/>
                  <a:gd name="T17" fmla="*/ 11 h 28"/>
                  <a:gd name="T18" fmla="*/ 18 w 18"/>
                  <a:gd name="T19" fmla="*/ 7 h 28"/>
                  <a:gd name="T20" fmla="*/ 18 w 18"/>
                  <a:gd name="T21" fmla="*/ 4 h 28"/>
                  <a:gd name="T22" fmla="*/ 18 w 18"/>
                  <a:gd name="T23" fmla="*/ 7 h 28"/>
                  <a:gd name="T24" fmla="*/ 18 w 18"/>
                  <a:gd name="T25" fmla="*/ 4 h 28"/>
                  <a:gd name="T26" fmla="*/ 11 w 18"/>
                  <a:gd name="T27" fmla="*/ 4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 h="28">
                    <a:moveTo>
                      <a:pt x="11" y="4"/>
                    </a:moveTo>
                    <a:lnTo>
                      <a:pt x="11" y="0"/>
                    </a:lnTo>
                    <a:lnTo>
                      <a:pt x="4" y="7"/>
                    </a:lnTo>
                    <a:lnTo>
                      <a:pt x="0" y="14"/>
                    </a:lnTo>
                    <a:lnTo>
                      <a:pt x="0" y="21"/>
                    </a:lnTo>
                    <a:lnTo>
                      <a:pt x="4" y="28"/>
                    </a:lnTo>
                    <a:lnTo>
                      <a:pt x="7" y="25"/>
                    </a:lnTo>
                    <a:lnTo>
                      <a:pt x="7" y="18"/>
                    </a:lnTo>
                    <a:lnTo>
                      <a:pt x="11" y="11"/>
                    </a:lnTo>
                    <a:lnTo>
                      <a:pt x="18" y="7"/>
                    </a:lnTo>
                    <a:lnTo>
                      <a:pt x="18" y="4"/>
                    </a:lnTo>
                    <a:lnTo>
                      <a:pt x="18" y="7"/>
                    </a:lnTo>
                    <a:lnTo>
                      <a:pt x="18" y="4"/>
                    </a:lnTo>
                    <a:lnTo>
                      <a:pt x="1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4" name="Freeform 400"/>
              <p:cNvSpPr>
                <a:spLocks/>
              </p:cNvSpPr>
              <p:nvPr/>
            </p:nvSpPr>
            <p:spPr bwMode="auto">
              <a:xfrm>
                <a:off x="3995" y="3104"/>
                <a:ext cx="28" cy="64"/>
              </a:xfrm>
              <a:custGeom>
                <a:avLst/>
                <a:gdLst>
                  <a:gd name="T0" fmla="*/ 25 w 28"/>
                  <a:gd name="T1" fmla="*/ 0 h 64"/>
                  <a:gd name="T2" fmla="*/ 21 w 28"/>
                  <a:gd name="T3" fmla="*/ 3 h 64"/>
                  <a:gd name="T4" fmla="*/ 18 w 28"/>
                  <a:gd name="T5" fmla="*/ 11 h 64"/>
                  <a:gd name="T6" fmla="*/ 7 w 28"/>
                  <a:gd name="T7" fmla="*/ 21 h 64"/>
                  <a:gd name="T8" fmla="*/ 4 w 28"/>
                  <a:gd name="T9" fmla="*/ 32 h 64"/>
                  <a:gd name="T10" fmla="*/ 0 w 28"/>
                  <a:gd name="T11" fmla="*/ 39 h 64"/>
                  <a:gd name="T12" fmla="*/ 0 w 28"/>
                  <a:gd name="T13" fmla="*/ 56 h 64"/>
                  <a:gd name="T14" fmla="*/ 4 w 28"/>
                  <a:gd name="T15" fmla="*/ 64 h 64"/>
                  <a:gd name="T16" fmla="*/ 11 w 28"/>
                  <a:gd name="T17" fmla="*/ 64 h 64"/>
                  <a:gd name="T18" fmla="*/ 7 w 28"/>
                  <a:gd name="T19" fmla="*/ 56 h 64"/>
                  <a:gd name="T20" fmla="*/ 7 w 28"/>
                  <a:gd name="T21" fmla="*/ 39 h 64"/>
                  <a:gd name="T22" fmla="*/ 11 w 28"/>
                  <a:gd name="T23" fmla="*/ 32 h 64"/>
                  <a:gd name="T24" fmla="*/ 14 w 28"/>
                  <a:gd name="T25" fmla="*/ 25 h 64"/>
                  <a:gd name="T26" fmla="*/ 18 w 28"/>
                  <a:gd name="T27" fmla="*/ 18 h 64"/>
                  <a:gd name="T28" fmla="*/ 28 w 28"/>
                  <a:gd name="T29" fmla="*/ 7 h 64"/>
                  <a:gd name="T30" fmla="*/ 25 w 28"/>
                  <a:gd name="T31" fmla="*/ 11 h 64"/>
                  <a:gd name="T32" fmla="*/ 25 w 28"/>
                  <a:gd name="T33" fmla="*/ 0 h 64"/>
                  <a:gd name="T34" fmla="*/ 21 w 28"/>
                  <a:gd name="T35" fmla="*/ 3 h 64"/>
                  <a:gd name="T36" fmla="*/ 25 w 28"/>
                  <a:gd name="T37" fmla="*/ 0 h 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64">
                    <a:moveTo>
                      <a:pt x="25" y="0"/>
                    </a:moveTo>
                    <a:lnTo>
                      <a:pt x="21" y="3"/>
                    </a:lnTo>
                    <a:lnTo>
                      <a:pt x="18" y="11"/>
                    </a:lnTo>
                    <a:lnTo>
                      <a:pt x="7" y="21"/>
                    </a:lnTo>
                    <a:lnTo>
                      <a:pt x="4" y="32"/>
                    </a:lnTo>
                    <a:lnTo>
                      <a:pt x="0" y="39"/>
                    </a:lnTo>
                    <a:lnTo>
                      <a:pt x="0" y="56"/>
                    </a:lnTo>
                    <a:lnTo>
                      <a:pt x="4" y="64"/>
                    </a:lnTo>
                    <a:lnTo>
                      <a:pt x="11" y="64"/>
                    </a:lnTo>
                    <a:lnTo>
                      <a:pt x="7" y="56"/>
                    </a:lnTo>
                    <a:lnTo>
                      <a:pt x="7" y="39"/>
                    </a:lnTo>
                    <a:lnTo>
                      <a:pt x="11" y="32"/>
                    </a:lnTo>
                    <a:lnTo>
                      <a:pt x="14" y="25"/>
                    </a:lnTo>
                    <a:lnTo>
                      <a:pt x="18" y="18"/>
                    </a:lnTo>
                    <a:lnTo>
                      <a:pt x="28" y="7"/>
                    </a:lnTo>
                    <a:lnTo>
                      <a:pt x="25" y="11"/>
                    </a:lnTo>
                    <a:lnTo>
                      <a:pt x="25" y="0"/>
                    </a:lnTo>
                    <a:lnTo>
                      <a:pt x="21" y="3"/>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5" name="Freeform 401"/>
              <p:cNvSpPr>
                <a:spLocks/>
              </p:cNvSpPr>
              <p:nvPr/>
            </p:nvSpPr>
            <p:spPr bwMode="auto">
              <a:xfrm>
                <a:off x="4020" y="3104"/>
                <a:ext cx="10" cy="11"/>
              </a:xfrm>
              <a:custGeom>
                <a:avLst/>
                <a:gdLst>
                  <a:gd name="T0" fmla="*/ 10 w 10"/>
                  <a:gd name="T1" fmla="*/ 3 h 11"/>
                  <a:gd name="T2" fmla="*/ 7 w 10"/>
                  <a:gd name="T3" fmla="*/ 0 h 11"/>
                  <a:gd name="T4" fmla="*/ 0 w 10"/>
                  <a:gd name="T5" fmla="*/ 0 h 11"/>
                  <a:gd name="T6" fmla="*/ 0 w 10"/>
                  <a:gd name="T7" fmla="*/ 11 h 11"/>
                  <a:gd name="T8" fmla="*/ 7 w 10"/>
                  <a:gd name="T9" fmla="*/ 11 h 11"/>
                  <a:gd name="T10" fmla="*/ 3 w 10"/>
                  <a:gd name="T11" fmla="*/ 7 h 11"/>
                  <a:gd name="T12" fmla="*/ 10 w 10"/>
                  <a:gd name="T13" fmla="*/ 3 h 11"/>
                  <a:gd name="T14" fmla="*/ 7 w 10"/>
                  <a:gd name="T15" fmla="*/ 0 h 11"/>
                  <a:gd name="T16" fmla="*/ 10 w 10"/>
                  <a:gd name="T17" fmla="*/ 3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11">
                    <a:moveTo>
                      <a:pt x="10" y="3"/>
                    </a:moveTo>
                    <a:lnTo>
                      <a:pt x="7" y="0"/>
                    </a:lnTo>
                    <a:lnTo>
                      <a:pt x="0" y="0"/>
                    </a:lnTo>
                    <a:lnTo>
                      <a:pt x="0" y="11"/>
                    </a:lnTo>
                    <a:lnTo>
                      <a:pt x="7" y="11"/>
                    </a:lnTo>
                    <a:lnTo>
                      <a:pt x="3" y="7"/>
                    </a:lnTo>
                    <a:lnTo>
                      <a:pt x="10" y="3"/>
                    </a:lnTo>
                    <a:lnTo>
                      <a:pt x="7" y="0"/>
                    </a:lnTo>
                    <a:lnTo>
                      <a:pt x="1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6" name="Freeform 402"/>
              <p:cNvSpPr>
                <a:spLocks/>
              </p:cNvSpPr>
              <p:nvPr/>
            </p:nvSpPr>
            <p:spPr bwMode="auto">
              <a:xfrm>
                <a:off x="4013" y="3107"/>
                <a:ext cx="17" cy="39"/>
              </a:xfrm>
              <a:custGeom>
                <a:avLst/>
                <a:gdLst>
                  <a:gd name="T0" fmla="*/ 0 w 17"/>
                  <a:gd name="T1" fmla="*/ 29 h 39"/>
                  <a:gd name="T2" fmla="*/ 7 w 17"/>
                  <a:gd name="T3" fmla="*/ 32 h 39"/>
                  <a:gd name="T4" fmla="*/ 7 w 17"/>
                  <a:gd name="T5" fmla="*/ 22 h 39"/>
                  <a:gd name="T6" fmla="*/ 17 w 17"/>
                  <a:gd name="T7" fmla="*/ 11 h 39"/>
                  <a:gd name="T8" fmla="*/ 17 w 17"/>
                  <a:gd name="T9" fmla="*/ 0 h 39"/>
                  <a:gd name="T10" fmla="*/ 10 w 17"/>
                  <a:gd name="T11" fmla="*/ 4 h 39"/>
                  <a:gd name="T12" fmla="*/ 10 w 17"/>
                  <a:gd name="T13" fmla="*/ 11 h 39"/>
                  <a:gd name="T14" fmla="*/ 7 w 17"/>
                  <a:gd name="T15" fmla="*/ 11 h 39"/>
                  <a:gd name="T16" fmla="*/ 0 w 17"/>
                  <a:gd name="T17" fmla="*/ 18 h 39"/>
                  <a:gd name="T18" fmla="*/ 0 w 17"/>
                  <a:gd name="T19" fmla="*/ 36 h 39"/>
                  <a:gd name="T20" fmla="*/ 7 w 17"/>
                  <a:gd name="T21" fmla="*/ 36 h 39"/>
                  <a:gd name="T22" fmla="*/ 0 w 17"/>
                  <a:gd name="T23" fmla="*/ 36 h 39"/>
                  <a:gd name="T24" fmla="*/ 3 w 17"/>
                  <a:gd name="T25" fmla="*/ 39 h 39"/>
                  <a:gd name="T26" fmla="*/ 7 w 17"/>
                  <a:gd name="T27" fmla="*/ 36 h 39"/>
                  <a:gd name="T28" fmla="*/ 0 w 17"/>
                  <a:gd name="T29" fmla="*/ 29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39">
                    <a:moveTo>
                      <a:pt x="0" y="29"/>
                    </a:moveTo>
                    <a:lnTo>
                      <a:pt x="7" y="32"/>
                    </a:lnTo>
                    <a:lnTo>
                      <a:pt x="7" y="22"/>
                    </a:lnTo>
                    <a:lnTo>
                      <a:pt x="17" y="11"/>
                    </a:lnTo>
                    <a:lnTo>
                      <a:pt x="17" y="0"/>
                    </a:lnTo>
                    <a:lnTo>
                      <a:pt x="10" y="4"/>
                    </a:lnTo>
                    <a:lnTo>
                      <a:pt x="10" y="11"/>
                    </a:lnTo>
                    <a:lnTo>
                      <a:pt x="7" y="11"/>
                    </a:lnTo>
                    <a:lnTo>
                      <a:pt x="0" y="18"/>
                    </a:lnTo>
                    <a:lnTo>
                      <a:pt x="0" y="36"/>
                    </a:lnTo>
                    <a:lnTo>
                      <a:pt x="7" y="36"/>
                    </a:lnTo>
                    <a:lnTo>
                      <a:pt x="0" y="36"/>
                    </a:lnTo>
                    <a:lnTo>
                      <a:pt x="3" y="39"/>
                    </a:lnTo>
                    <a:lnTo>
                      <a:pt x="7" y="36"/>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7" name="Freeform 403"/>
              <p:cNvSpPr>
                <a:spLocks/>
              </p:cNvSpPr>
              <p:nvPr/>
            </p:nvSpPr>
            <p:spPr bwMode="auto">
              <a:xfrm>
                <a:off x="4013" y="3090"/>
                <a:ext cx="56" cy="53"/>
              </a:xfrm>
              <a:custGeom>
                <a:avLst/>
                <a:gdLst>
                  <a:gd name="T0" fmla="*/ 56 w 56"/>
                  <a:gd name="T1" fmla="*/ 3 h 53"/>
                  <a:gd name="T2" fmla="*/ 53 w 56"/>
                  <a:gd name="T3" fmla="*/ 3 h 53"/>
                  <a:gd name="T4" fmla="*/ 46 w 56"/>
                  <a:gd name="T5" fmla="*/ 7 h 53"/>
                  <a:gd name="T6" fmla="*/ 39 w 56"/>
                  <a:gd name="T7" fmla="*/ 10 h 53"/>
                  <a:gd name="T8" fmla="*/ 32 w 56"/>
                  <a:gd name="T9" fmla="*/ 14 h 53"/>
                  <a:gd name="T10" fmla="*/ 0 w 56"/>
                  <a:gd name="T11" fmla="*/ 46 h 53"/>
                  <a:gd name="T12" fmla="*/ 7 w 56"/>
                  <a:gd name="T13" fmla="*/ 53 h 53"/>
                  <a:gd name="T14" fmla="*/ 10 w 56"/>
                  <a:gd name="T15" fmla="*/ 46 h 53"/>
                  <a:gd name="T16" fmla="*/ 24 w 56"/>
                  <a:gd name="T17" fmla="*/ 32 h 53"/>
                  <a:gd name="T18" fmla="*/ 32 w 56"/>
                  <a:gd name="T19" fmla="*/ 28 h 53"/>
                  <a:gd name="T20" fmla="*/ 49 w 56"/>
                  <a:gd name="T21" fmla="*/ 10 h 53"/>
                  <a:gd name="T22" fmla="*/ 56 w 56"/>
                  <a:gd name="T23" fmla="*/ 7 h 53"/>
                  <a:gd name="T24" fmla="*/ 53 w 56"/>
                  <a:gd name="T25" fmla="*/ 7 h 53"/>
                  <a:gd name="T26" fmla="*/ 56 w 56"/>
                  <a:gd name="T27" fmla="*/ 3 h 53"/>
                  <a:gd name="T28" fmla="*/ 56 w 56"/>
                  <a:gd name="T29" fmla="*/ 0 h 53"/>
                  <a:gd name="T30" fmla="*/ 53 w 56"/>
                  <a:gd name="T31" fmla="*/ 3 h 53"/>
                  <a:gd name="T32" fmla="*/ 56 w 56"/>
                  <a:gd name="T33" fmla="*/ 3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6" h="53">
                    <a:moveTo>
                      <a:pt x="56" y="3"/>
                    </a:moveTo>
                    <a:lnTo>
                      <a:pt x="53" y="3"/>
                    </a:lnTo>
                    <a:lnTo>
                      <a:pt x="46" y="7"/>
                    </a:lnTo>
                    <a:lnTo>
                      <a:pt x="39" y="10"/>
                    </a:lnTo>
                    <a:lnTo>
                      <a:pt x="32" y="14"/>
                    </a:lnTo>
                    <a:lnTo>
                      <a:pt x="0" y="46"/>
                    </a:lnTo>
                    <a:lnTo>
                      <a:pt x="7" y="53"/>
                    </a:lnTo>
                    <a:lnTo>
                      <a:pt x="10" y="46"/>
                    </a:lnTo>
                    <a:lnTo>
                      <a:pt x="24" y="32"/>
                    </a:lnTo>
                    <a:lnTo>
                      <a:pt x="32" y="28"/>
                    </a:lnTo>
                    <a:lnTo>
                      <a:pt x="49" y="10"/>
                    </a:lnTo>
                    <a:lnTo>
                      <a:pt x="56" y="7"/>
                    </a:lnTo>
                    <a:lnTo>
                      <a:pt x="53" y="7"/>
                    </a:lnTo>
                    <a:lnTo>
                      <a:pt x="56" y="3"/>
                    </a:lnTo>
                    <a:lnTo>
                      <a:pt x="56" y="0"/>
                    </a:lnTo>
                    <a:lnTo>
                      <a:pt x="53" y="3"/>
                    </a:lnTo>
                    <a:lnTo>
                      <a:pt x="5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8" name="Freeform 404"/>
              <p:cNvSpPr>
                <a:spLocks/>
              </p:cNvSpPr>
              <p:nvPr/>
            </p:nvSpPr>
            <p:spPr bwMode="auto">
              <a:xfrm>
                <a:off x="4066" y="3093"/>
                <a:ext cx="10" cy="7"/>
              </a:xfrm>
              <a:custGeom>
                <a:avLst/>
                <a:gdLst>
                  <a:gd name="T0" fmla="*/ 10 w 10"/>
                  <a:gd name="T1" fmla="*/ 4 h 7"/>
                  <a:gd name="T2" fmla="*/ 7 w 10"/>
                  <a:gd name="T3" fmla="*/ 0 h 7"/>
                  <a:gd name="T4" fmla="*/ 3 w 10"/>
                  <a:gd name="T5" fmla="*/ 0 h 7"/>
                  <a:gd name="T6" fmla="*/ 0 w 10"/>
                  <a:gd name="T7" fmla="*/ 4 h 7"/>
                  <a:gd name="T8" fmla="*/ 3 w 10"/>
                  <a:gd name="T9" fmla="*/ 7 h 7"/>
                  <a:gd name="T10" fmla="*/ 3 w 10"/>
                  <a:gd name="T11" fmla="*/ 4 h 7"/>
                  <a:gd name="T12" fmla="*/ 10 w 10"/>
                  <a:gd name="T13" fmla="*/ 4 h 7"/>
                  <a:gd name="T14" fmla="*/ 7 w 10"/>
                  <a:gd name="T15" fmla="*/ 0 h 7"/>
                  <a:gd name="T16" fmla="*/ 10 w 10"/>
                  <a:gd name="T17" fmla="*/ 4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7">
                    <a:moveTo>
                      <a:pt x="10" y="4"/>
                    </a:moveTo>
                    <a:lnTo>
                      <a:pt x="7" y="0"/>
                    </a:lnTo>
                    <a:lnTo>
                      <a:pt x="3" y="0"/>
                    </a:lnTo>
                    <a:lnTo>
                      <a:pt x="0" y="4"/>
                    </a:lnTo>
                    <a:lnTo>
                      <a:pt x="3" y="7"/>
                    </a:lnTo>
                    <a:lnTo>
                      <a:pt x="3" y="4"/>
                    </a:lnTo>
                    <a:lnTo>
                      <a:pt x="10" y="4"/>
                    </a:lnTo>
                    <a:lnTo>
                      <a:pt x="7" y="0"/>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89" name="Freeform 405"/>
              <p:cNvSpPr>
                <a:spLocks/>
              </p:cNvSpPr>
              <p:nvPr/>
            </p:nvSpPr>
            <p:spPr bwMode="auto">
              <a:xfrm>
                <a:off x="4278" y="3115"/>
                <a:ext cx="17" cy="49"/>
              </a:xfrm>
              <a:custGeom>
                <a:avLst/>
                <a:gdLst>
                  <a:gd name="T0" fmla="*/ 14 w 17"/>
                  <a:gd name="T1" fmla="*/ 0 h 49"/>
                  <a:gd name="T2" fmla="*/ 14 w 17"/>
                  <a:gd name="T3" fmla="*/ 7 h 49"/>
                  <a:gd name="T4" fmla="*/ 17 w 17"/>
                  <a:gd name="T5" fmla="*/ 14 h 49"/>
                  <a:gd name="T6" fmla="*/ 17 w 17"/>
                  <a:gd name="T7" fmla="*/ 28 h 49"/>
                  <a:gd name="T8" fmla="*/ 14 w 17"/>
                  <a:gd name="T9" fmla="*/ 35 h 49"/>
                  <a:gd name="T10" fmla="*/ 14 w 17"/>
                  <a:gd name="T11" fmla="*/ 42 h 49"/>
                  <a:gd name="T12" fmla="*/ 7 w 17"/>
                  <a:gd name="T13" fmla="*/ 45 h 49"/>
                  <a:gd name="T14" fmla="*/ 3 w 17"/>
                  <a:gd name="T15" fmla="*/ 49 h 49"/>
                  <a:gd name="T16" fmla="*/ 0 w 17"/>
                  <a:gd name="T17" fmla="*/ 49 h 49"/>
                  <a:gd name="T18" fmla="*/ 0 w 17"/>
                  <a:gd name="T19" fmla="*/ 0 h 49"/>
                  <a:gd name="T20" fmla="*/ 14 w 17"/>
                  <a:gd name="T21" fmla="*/ 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 h="49">
                    <a:moveTo>
                      <a:pt x="14" y="0"/>
                    </a:moveTo>
                    <a:lnTo>
                      <a:pt x="14" y="7"/>
                    </a:lnTo>
                    <a:lnTo>
                      <a:pt x="17" y="14"/>
                    </a:lnTo>
                    <a:lnTo>
                      <a:pt x="17" y="28"/>
                    </a:lnTo>
                    <a:lnTo>
                      <a:pt x="14" y="35"/>
                    </a:lnTo>
                    <a:lnTo>
                      <a:pt x="14" y="42"/>
                    </a:lnTo>
                    <a:lnTo>
                      <a:pt x="7" y="45"/>
                    </a:lnTo>
                    <a:lnTo>
                      <a:pt x="3" y="49"/>
                    </a:lnTo>
                    <a:lnTo>
                      <a:pt x="0" y="49"/>
                    </a:lnTo>
                    <a:lnTo>
                      <a:pt x="0" y="0"/>
                    </a:lnTo>
                    <a:lnTo>
                      <a:pt x="14" y="0"/>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0" name="Freeform 406"/>
              <p:cNvSpPr>
                <a:spLocks/>
              </p:cNvSpPr>
              <p:nvPr/>
            </p:nvSpPr>
            <p:spPr bwMode="auto">
              <a:xfrm>
                <a:off x="4278" y="3115"/>
                <a:ext cx="21" cy="56"/>
              </a:xfrm>
              <a:custGeom>
                <a:avLst/>
                <a:gdLst>
                  <a:gd name="T0" fmla="*/ 3 w 21"/>
                  <a:gd name="T1" fmla="*/ 56 h 56"/>
                  <a:gd name="T2" fmla="*/ 3 w 21"/>
                  <a:gd name="T3" fmla="*/ 53 h 56"/>
                  <a:gd name="T4" fmla="*/ 10 w 21"/>
                  <a:gd name="T5" fmla="*/ 49 h 56"/>
                  <a:gd name="T6" fmla="*/ 17 w 21"/>
                  <a:gd name="T7" fmla="*/ 42 h 56"/>
                  <a:gd name="T8" fmla="*/ 17 w 21"/>
                  <a:gd name="T9" fmla="*/ 35 h 56"/>
                  <a:gd name="T10" fmla="*/ 21 w 21"/>
                  <a:gd name="T11" fmla="*/ 28 h 56"/>
                  <a:gd name="T12" fmla="*/ 21 w 21"/>
                  <a:gd name="T13" fmla="*/ 14 h 56"/>
                  <a:gd name="T14" fmla="*/ 17 w 21"/>
                  <a:gd name="T15" fmla="*/ 7 h 56"/>
                  <a:gd name="T16" fmla="*/ 17 w 21"/>
                  <a:gd name="T17" fmla="*/ 0 h 56"/>
                  <a:gd name="T18" fmla="*/ 10 w 21"/>
                  <a:gd name="T19" fmla="*/ 0 h 56"/>
                  <a:gd name="T20" fmla="*/ 10 w 21"/>
                  <a:gd name="T21" fmla="*/ 7 h 56"/>
                  <a:gd name="T22" fmla="*/ 14 w 21"/>
                  <a:gd name="T23" fmla="*/ 14 h 56"/>
                  <a:gd name="T24" fmla="*/ 10 w 21"/>
                  <a:gd name="T25" fmla="*/ 21 h 56"/>
                  <a:gd name="T26" fmla="*/ 14 w 21"/>
                  <a:gd name="T27" fmla="*/ 28 h 56"/>
                  <a:gd name="T28" fmla="*/ 10 w 21"/>
                  <a:gd name="T29" fmla="*/ 35 h 56"/>
                  <a:gd name="T30" fmla="*/ 10 w 21"/>
                  <a:gd name="T31" fmla="*/ 38 h 56"/>
                  <a:gd name="T32" fmla="*/ 7 w 21"/>
                  <a:gd name="T33" fmla="*/ 45 h 56"/>
                  <a:gd name="T34" fmla="*/ 0 w 21"/>
                  <a:gd name="T35" fmla="*/ 49 h 56"/>
                  <a:gd name="T36" fmla="*/ 3 w 21"/>
                  <a:gd name="T37" fmla="*/ 45 h 56"/>
                  <a:gd name="T38" fmla="*/ 3 w 21"/>
                  <a:gd name="T39" fmla="*/ 56 h 56"/>
                  <a:gd name="T40" fmla="*/ 3 w 21"/>
                  <a:gd name="T41" fmla="*/ 53 h 56"/>
                  <a:gd name="T42" fmla="*/ 3 w 21"/>
                  <a:gd name="T43" fmla="*/ 56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56">
                    <a:moveTo>
                      <a:pt x="3" y="56"/>
                    </a:moveTo>
                    <a:lnTo>
                      <a:pt x="3" y="53"/>
                    </a:lnTo>
                    <a:lnTo>
                      <a:pt x="10" y="49"/>
                    </a:lnTo>
                    <a:lnTo>
                      <a:pt x="17" y="42"/>
                    </a:lnTo>
                    <a:lnTo>
                      <a:pt x="17" y="35"/>
                    </a:lnTo>
                    <a:lnTo>
                      <a:pt x="21" y="28"/>
                    </a:lnTo>
                    <a:lnTo>
                      <a:pt x="21" y="14"/>
                    </a:lnTo>
                    <a:lnTo>
                      <a:pt x="17" y="7"/>
                    </a:lnTo>
                    <a:lnTo>
                      <a:pt x="17" y="0"/>
                    </a:lnTo>
                    <a:lnTo>
                      <a:pt x="10" y="0"/>
                    </a:lnTo>
                    <a:lnTo>
                      <a:pt x="10" y="7"/>
                    </a:lnTo>
                    <a:lnTo>
                      <a:pt x="14" y="14"/>
                    </a:lnTo>
                    <a:lnTo>
                      <a:pt x="10" y="21"/>
                    </a:lnTo>
                    <a:lnTo>
                      <a:pt x="14" y="28"/>
                    </a:lnTo>
                    <a:lnTo>
                      <a:pt x="10" y="35"/>
                    </a:lnTo>
                    <a:lnTo>
                      <a:pt x="10" y="38"/>
                    </a:lnTo>
                    <a:lnTo>
                      <a:pt x="7" y="45"/>
                    </a:lnTo>
                    <a:lnTo>
                      <a:pt x="0" y="49"/>
                    </a:lnTo>
                    <a:lnTo>
                      <a:pt x="3" y="45"/>
                    </a:lnTo>
                    <a:lnTo>
                      <a:pt x="3" y="56"/>
                    </a:lnTo>
                    <a:lnTo>
                      <a:pt x="3" y="53"/>
                    </a:lnTo>
                    <a:lnTo>
                      <a:pt x="3"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1" name="Freeform 407"/>
              <p:cNvSpPr>
                <a:spLocks/>
              </p:cNvSpPr>
              <p:nvPr/>
            </p:nvSpPr>
            <p:spPr bwMode="auto">
              <a:xfrm>
                <a:off x="4274" y="3160"/>
                <a:ext cx="7" cy="11"/>
              </a:xfrm>
              <a:custGeom>
                <a:avLst/>
                <a:gdLst>
                  <a:gd name="T0" fmla="*/ 0 w 7"/>
                  <a:gd name="T1" fmla="*/ 8 h 11"/>
                  <a:gd name="T2" fmla="*/ 4 w 7"/>
                  <a:gd name="T3" fmla="*/ 11 h 11"/>
                  <a:gd name="T4" fmla="*/ 7 w 7"/>
                  <a:gd name="T5" fmla="*/ 11 h 11"/>
                  <a:gd name="T6" fmla="*/ 7 w 7"/>
                  <a:gd name="T7" fmla="*/ 0 h 11"/>
                  <a:gd name="T8" fmla="*/ 4 w 7"/>
                  <a:gd name="T9" fmla="*/ 0 h 11"/>
                  <a:gd name="T10" fmla="*/ 7 w 7"/>
                  <a:gd name="T11" fmla="*/ 4 h 11"/>
                  <a:gd name="T12" fmla="*/ 0 w 7"/>
                  <a:gd name="T13" fmla="*/ 8 h 11"/>
                  <a:gd name="T14" fmla="*/ 0 w 7"/>
                  <a:gd name="T15" fmla="*/ 11 h 11"/>
                  <a:gd name="T16" fmla="*/ 4 w 7"/>
                  <a:gd name="T17" fmla="*/ 11 h 11"/>
                  <a:gd name="T18" fmla="*/ 0 w 7"/>
                  <a:gd name="T19" fmla="*/ 8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1">
                    <a:moveTo>
                      <a:pt x="0" y="8"/>
                    </a:moveTo>
                    <a:lnTo>
                      <a:pt x="4" y="11"/>
                    </a:lnTo>
                    <a:lnTo>
                      <a:pt x="7" y="11"/>
                    </a:lnTo>
                    <a:lnTo>
                      <a:pt x="7" y="0"/>
                    </a:lnTo>
                    <a:lnTo>
                      <a:pt x="4" y="0"/>
                    </a:lnTo>
                    <a:lnTo>
                      <a:pt x="7" y="4"/>
                    </a:lnTo>
                    <a:lnTo>
                      <a:pt x="0" y="8"/>
                    </a:lnTo>
                    <a:lnTo>
                      <a:pt x="0" y="11"/>
                    </a:lnTo>
                    <a:lnTo>
                      <a:pt x="4" y="11"/>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2" name="Freeform 408"/>
              <p:cNvSpPr>
                <a:spLocks/>
              </p:cNvSpPr>
              <p:nvPr/>
            </p:nvSpPr>
            <p:spPr bwMode="auto">
              <a:xfrm>
                <a:off x="4271" y="3107"/>
                <a:ext cx="14" cy="61"/>
              </a:xfrm>
              <a:custGeom>
                <a:avLst/>
                <a:gdLst>
                  <a:gd name="T0" fmla="*/ 7 w 14"/>
                  <a:gd name="T1" fmla="*/ 0 h 61"/>
                  <a:gd name="T2" fmla="*/ 3 w 14"/>
                  <a:gd name="T3" fmla="*/ 8 h 61"/>
                  <a:gd name="T4" fmla="*/ 3 w 14"/>
                  <a:gd name="T5" fmla="*/ 61 h 61"/>
                  <a:gd name="T6" fmla="*/ 10 w 14"/>
                  <a:gd name="T7" fmla="*/ 57 h 61"/>
                  <a:gd name="T8" fmla="*/ 10 w 14"/>
                  <a:gd name="T9" fmla="*/ 32 h 61"/>
                  <a:gd name="T10" fmla="*/ 14 w 14"/>
                  <a:gd name="T11" fmla="*/ 18 h 61"/>
                  <a:gd name="T12" fmla="*/ 10 w 14"/>
                  <a:gd name="T13" fmla="*/ 8 h 61"/>
                  <a:gd name="T14" fmla="*/ 7 w 14"/>
                  <a:gd name="T15" fmla="*/ 11 h 61"/>
                  <a:gd name="T16" fmla="*/ 7 w 14"/>
                  <a:gd name="T17" fmla="*/ 0 h 61"/>
                  <a:gd name="T18" fmla="*/ 0 w 14"/>
                  <a:gd name="T19" fmla="*/ 0 h 61"/>
                  <a:gd name="T20" fmla="*/ 3 w 14"/>
                  <a:gd name="T21" fmla="*/ 8 h 61"/>
                  <a:gd name="T22" fmla="*/ 7 w 14"/>
                  <a:gd name="T23" fmla="*/ 0 h 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61">
                    <a:moveTo>
                      <a:pt x="7" y="0"/>
                    </a:moveTo>
                    <a:lnTo>
                      <a:pt x="3" y="8"/>
                    </a:lnTo>
                    <a:lnTo>
                      <a:pt x="3" y="61"/>
                    </a:lnTo>
                    <a:lnTo>
                      <a:pt x="10" y="57"/>
                    </a:lnTo>
                    <a:lnTo>
                      <a:pt x="10" y="32"/>
                    </a:lnTo>
                    <a:lnTo>
                      <a:pt x="14" y="18"/>
                    </a:lnTo>
                    <a:lnTo>
                      <a:pt x="10" y="8"/>
                    </a:lnTo>
                    <a:lnTo>
                      <a:pt x="7" y="11"/>
                    </a:lnTo>
                    <a:lnTo>
                      <a:pt x="7" y="0"/>
                    </a:lnTo>
                    <a:lnTo>
                      <a:pt x="0" y="0"/>
                    </a:lnTo>
                    <a:lnTo>
                      <a:pt x="3" y="8"/>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3" name="Freeform 409"/>
              <p:cNvSpPr>
                <a:spLocks/>
              </p:cNvSpPr>
              <p:nvPr/>
            </p:nvSpPr>
            <p:spPr bwMode="auto">
              <a:xfrm>
                <a:off x="4278" y="3107"/>
                <a:ext cx="17" cy="11"/>
              </a:xfrm>
              <a:custGeom>
                <a:avLst/>
                <a:gdLst>
                  <a:gd name="T0" fmla="*/ 17 w 17"/>
                  <a:gd name="T1" fmla="*/ 8 h 11"/>
                  <a:gd name="T2" fmla="*/ 14 w 17"/>
                  <a:gd name="T3" fmla="*/ 0 h 11"/>
                  <a:gd name="T4" fmla="*/ 0 w 17"/>
                  <a:gd name="T5" fmla="*/ 0 h 11"/>
                  <a:gd name="T6" fmla="*/ 0 w 17"/>
                  <a:gd name="T7" fmla="*/ 11 h 11"/>
                  <a:gd name="T8" fmla="*/ 14 w 17"/>
                  <a:gd name="T9" fmla="*/ 11 h 11"/>
                  <a:gd name="T10" fmla="*/ 10 w 17"/>
                  <a:gd name="T11" fmla="*/ 8 h 11"/>
                  <a:gd name="T12" fmla="*/ 17 w 17"/>
                  <a:gd name="T13" fmla="*/ 8 h 11"/>
                  <a:gd name="T14" fmla="*/ 17 w 17"/>
                  <a:gd name="T15" fmla="*/ 0 h 11"/>
                  <a:gd name="T16" fmla="*/ 14 w 17"/>
                  <a:gd name="T17" fmla="*/ 0 h 11"/>
                  <a:gd name="T18" fmla="*/ 17 w 17"/>
                  <a:gd name="T19" fmla="*/ 8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11">
                    <a:moveTo>
                      <a:pt x="17" y="8"/>
                    </a:moveTo>
                    <a:lnTo>
                      <a:pt x="14" y="0"/>
                    </a:lnTo>
                    <a:lnTo>
                      <a:pt x="0" y="0"/>
                    </a:lnTo>
                    <a:lnTo>
                      <a:pt x="0" y="11"/>
                    </a:lnTo>
                    <a:lnTo>
                      <a:pt x="14" y="11"/>
                    </a:lnTo>
                    <a:lnTo>
                      <a:pt x="10" y="8"/>
                    </a:lnTo>
                    <a:lnTo>
                      <a:pt x="17" y="8"/>
                    </a:lnTo>
                    <a:lnTo>
                      <a:pt x="17" y="0"/>
                    </a:lnTo>
                    <a:lnTo>
                      <a:pt x="14" y="0"/>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4" name="Freeform 410"/>
              <p:cNvSpPr>
                <a:spLocks/>
              </p:cNvSpPr>
              <p:nvPr/>
            </p:nvSpPr>
            <p:spPr bwMode="auto">
              <a:xfrm>
                <a:off x="4310" y="3115"/>
                <a:ext cx="10" cy="28"/>
              </a:xfrm>
              <a:custGeom>
                <a:avLst/>
                <a:gdLst>
                  <a:gd name="T0" fmla="*/ 7 w 10"/>
                  <a:gd name="T1" fmla="*/ 24 h 28"/>
                  <a:gd name="T2" fmla="*/ 3 w 10"/>
                  <a:gd name="T3" fmla="*/ 28 h 28"/>
                  <a:gd name="T4" fmla="*/ 0 w 10"/>
                  <a:gd name="T5" fmla="*/ 0 h 28"/>
                  <a:gd name="T6" fmla="*/ 3 w 10"/>
                  <a:gd name="T7" fmla="*/ 7 h 28"/>
                  <a:gd name="T8" fmla="*/ 7 w 10"/>
                  <a:gd name="T9" fmla="*/ 10 h 28"/>
                  <a:gd name="T10" fmla="*/ 10 w 10"/>
                  <a:gd name="T11" fmla="*/ 17 h 28"/>
                  <a:gd name="T12" fmla="*/ 7 w 10"/>
                  <a:gd name="T13" fmla="*/ 24 h 2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28">
                    <a:moveTo>
                      <a:pt x="7" y="24"/>
                    </a:moveTo>
                    <a:lnTo>
                      <a:pt x="3" y="28"/>
                    </a:lnTo>
                    <a:lnTo>
                      <a:pt x="0" y="0"/>
                    </a:lnTo>
                    <a:lnTo>
                      <a:pt x="3" y="7"/>
                    </a:lnTo>
                    <a:lnTo>
                      <a:pt x="7" y="10"/>
                    </a:lnTo>
                    <a:lnTo>
                      <a:pt x="10" y="17"/>
                    </a:lnTo>
                    <a:lnTo>
                      <a:pt x="7" y="24"/>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5" name="Freeform 411"/>
              <p:cNvSpPr>
                <a:spLocks/>
              </p:cNvSpPr>
              <p:nvPr/>
            </p:nvSpPr>
            <p:spPr bwMode="auto">
              <a:xfrm>
                <a:off x="4310" y="3136"/>
                <a:ext cx="10" cy="32"/>
              </a:xfrm>
              <a:custGeom>
                <a:avLst/>
                <a:gdLst>
                  <a:gd name="T0" fmla="*/ 0 w 10"/>
                  <a:gd name="T1" fmla="*/ 7 h 32"/>
                  <a:gd name="T2" fmla="*/ 7 w 10"/>
                  <a:gd name="T3" fmla="*/ 10 h 32"/>
                  <a:gd name="T4" fmla="*/ 7 w 10"/>
                  <a:gd name="T5" fmla="*/ 7 h 32"/>
                  <a:gd name="T6" fmla="*/ 10 w 10"/>
                  <a:gd name="T7" fmla="*/ 3 h 32"/>
                  <a:gd name="T8" fmla="*/ 3 w 10"/>
                  <a:gd name="T9" fmla="*/ 0 h 32"/>
                  <a:gd name="T10" fmla="*/ 3 w 10"/>
                  <a:gd name="T11" fmla="*/ 3 h 32"/>
                  <a:gd name="T12" fmla="*/ 0 w 10"/>
                  <a:gd name="T13" fmla="*/ 3 h 32"/>
                  <a:gd name="T14" fmla="*/ 0 w 10"/>
                  <a:gd name="T15" fmla="*/ 7 h 32"/>
                  <a:gd name="T16" fmla="*/ 7 w 10"/>
                  <a:gd name="T17" fmla="*/ 7 h 32"/>
                  <a:gd name="T18" fmla="*/ 0 w 10"/>
                  <a:gd name="T19" fmla="*/ 7 h 32"/>
                  <a:gd name="T20" fmla="*/ 0 w 10"/>
                  <a:gd name="T21" fmla="*/ 32 h 32"/>
                  <a:gd name="T22" fmla="*/ 7 w 10"/>
                  <a:gd name="T23" fmla="*/ 10 h 32"/>
                  <a:gd name="T24" fmla="*/ 0 w 10"/>
                  <a:gd name="T25" fmla="*/ 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32">
                    <a:moveTo>
                      <a:pt x="0" y="7"/>
                    </a:moveTo>
                    <a:lnTo>
                      <a:pt x="7" y="10"/>
                    </a:lnTo>
                    <a:lnTo>
                      <a:pt x="7" y="7"/>
                    </a:lnTo>
                    <a:lnTo>
                      <a:pt x="10" y="3"/>
                    </a:lnTo>
                    <a:lnTo>
                      <a:pt x="3" y="0"/>
                    </a:lnTo>
                    <a:lnTo>
                      <a:pt x="3" y="3"/>
                    </a:lnTo>
                    <a:lnTo>
                      <a:pt x="0" y="3"/>
                    </a:lnTo>
                    <a:lnTo>
                      <a:pt x="0" y="7"/>
                    </a:lnTo>
                    <a:lnTo>
                      <a:pt x="7" y="7"/>
                    </a:lnTo>
                    <a:lnTo>
                      <a:pt x="0" y="7"/>
                    </a:lnTo>
                    <a:lnTo>
                      <a:pt x="0" y="32"/>
                    </a:lnTo>
                    <a:lnTo>
                      <a:pt x="7" y="1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6" name="Freeform 412"/>
              <p:cNvSpPr>
                <a:spLocks/>
              </p:cNvSpPr>
              <p:nvPr/>
            </p:nvSpPr>
            <p:spPr bwMode="auto">
              <a:xfrm>
                <a:off x="4306" y="3100"/>
                <a:ext cx="11" cy="43"/>
              </a:xfrm>
              <a:custGeom>
                <a:avLst/>
                <a:gdLst>
                  <a:gd name="T0" fmla="*/ 7 w 11"/>
                  <a:gd name="T1" fmla="*/ 15 h 43"/>
                  <a:gd name="T2" fmla="*/ 0 w 11"/>
                  <a:gd name="T3" fmla="*/ 15 h 43"/>
                  <a:gd name="T4" fmla="*/ 4 w 11"/>
                  <a:gd name="T5" fmla="*/ 43 h 43"/>
                  <a:gd name="T6" fmla="*/ 11 w 11"/>
                  <a:gd name="T7" fmla="*/ 43 h 43"/>
                  <a:gd name="T8" fmla="*/ 7 w 11"/>
                  <a:gd name="T9" fmla="*/ 15 h 43"/>
                  <a:gd name="T10" fmla="*/ 4 w 11"/>
                  <a:gd name="T11" fmla="*/ 18 h 43"/>
                  <a:gd name="T12" fmla="*/ 7 w 11"/>
                  <a:gd name="T13" fmla="*/ 15 h 43"/>
                  <a:gd name="T14" fmla="*/ 0 w 11"/>
                  <a:gd name="T15" fmla="*/ 0 h 43"/>
                  <a:gd name="T16" fmla="*/ 0 w 11"/>
                  <a:gd name="T17" fmla="*/ 15 h 43"/>
                  <a:gd name="T18" fmla="*/ 7 w 11"/>
                  <a:gd name="T19" fmla="*/ 15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43">
                    <a:moveTo>
                      <a:pt x="7" y="15"/>
                    </a:moveTo>
                    <a:lnTo>
                      <a:pt x="0" y="15"/>
                    </a:lnTo>
                    <a:lnTo>
                      <a:pt x="4" y="43"/>
                    </a:lnTo>
                    <a:lnTo>
                      <a:pt x="11" y="43"/>
                    </a:lnTo>
                    <a:lnTo>
                      <a:pt x="7" y="15"/>
                    </a:lnTo>
                    <a:lnTo>
                      <a:pt x="4" y="18"/>
                    </a:lnTo>
                    <a:lnTo>
                      <a:pt x="7" y="15"/>
                    </a:lnTo>
                    <a:lnTo>
                      <a:pt x="0" y="0"/>
                    </a:lnTo>
                    <a:lnTo>
                      <a:pt x="0" y="15"/>
                    </a:lnTo>
                    <a:lnTo>
                      <a:pt x="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97" name="Freeform 413"/>
              <p:cNvSpPr>
                <a:spLocks/>
              </p:cNvSpPr>
              <p:nvPr/>
            </p:nvSpPr>
            <p:spPr bwMode="auto">
              <a:xfrm>
                <a:off x="4310" y="3115"/>
                <a:ext cx="14" cy="24"/>
              </a:xfrm>
              <a:custGeom>
                <a:avLst/>
                <a:gdLst>
                  <a:gd name="T0" fmla="*/ 10 w 14"/>
                  <a:gd name="T1" fmla="*/ 24 h 24"/>
                  <a:gd name="T2" fmla="*/ 14 w 14"/>
                  <a:gd name="T3" fmla="*/ 17 h 24"/>
                  <a:gd name="T4" fmla="*/ 10 w 14"/>
                  <a:gd name="T5" fmla="*/ 10 h 24"/>
                  <a:gd name="T6" fmla="*/ 7 w 14"/>
                  <a:gd name="T7" fmla="*/ 3 h 24"/>
                  <a:gd name="T8" fmla="*/ 3 w 14"/>
                  <a:gd name="T9" fmla="*/ 0 h 24"/>
                  <a:gd name="T10" fmla="*/ 0 w 14"/>
                  <a:gd name="T11" fmla="*/ 3 h 24"/>
                  <a:gd name="T12" fmla="*/ 0 w 14"/>
                  <a:gd name="T13" fmla="*/ 7 h 24"/>
                  <a:gd name="T14" fmla="*/ 3 w 14"/>
                  <a:gd name="T15" fmla="*/ 10 h 24"/>
                  <a:gd name="T16" fmla="*/ 7 w 14"/>
                  <a:gd name="T17" fmla="*/ 17 h 24"/>
                  <a:gd name="T18" fmla="*/ 3 w 14"/>
                  <a:gd name="T19" fmla="*/ 21 h 24"/>
                  <a:gd name="T20" fmla="*/ 10 w 14"/>
                  <a:gd name="T21" fmla="*/ 24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24">
                    <a:moveTo>
                      <a:pt x="10" y="24"/>
                    </a:moveTo>
                    <a:lnTo>
                      <a:pt x="14" y="17"/>
                    </a:lnTo>
                    <a:lnTo>
                      <a:pt x="10" y="10"/>
                    </a:lnTo>
                    <a:lnTo>
                      <a:pt x="7" y="3"/>
                    </a:lnTo>
                    <a:lnTo>
                      <a:pt x="3" y="0"/>
                    </a:lnTo>
                    <a:lnTo>
                      <a:pt x="0" y="3"/>
                    </a:lnTo>
                    <a:lnTo>
                      <a:pt x="0" y="7"/>
                    </a:lnTo>
                    <a:lnTo>
                      <a:pt x="3" y="10"/>
                    </a:lnTo>
                    <a:lnTo>
                      <a:pt x="7" y="17"/>
                    </a:lnTo>
                    <a:lnTo>
                      <a:pt x="3" y="21"/>
                    </a:lnTo>
                    <a:lnTo>
                      <a:pt x="1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332" name="Group 414"/>
            <p:cNvGrpSpPr>
              <a:grpSpLocks/>
            </p:cNvGrpSpPr>
            <p:nvPr/>
          </p:nvGrpSpPr>
          <p:grpSpPr bwMode="auto">
            <a:xfrm>
              <a:off x="3045" y="3107"/>
              <a:ext cx="2286" cy="753"/>
              <a:chOff x="3045" y="3107"/>
              <a:chExt cx="2286" cy="753"/>
            </a:xfrm>
          </p:grpSpPr>
          <p:sp>
            <p:nvSpPr>
              <p:cNvPr id="5398" name="Freeform 415"/>
              <p:cNvSpPr>
                <a:spLocks/>
              </p:cNvSpPr>
              <p:nvPr/>
            </p:nvSpPr>
            <p:spPr bwMode="auto">
              <a:xfrm>
                <a:off x="5044" y="3115"/>
                <a:ext cx="283" cy="741"/>
              </a:xfrm>
              <a:custGeom>
                <a:avLst/>
                <a:gdLst>
                  <a:gd name="T0" fmla="*/ 273 w 283"/>
                  <a:gd name="T1" fmla="*/ 257 h 741"/>
                  <a:gd name="T2" fmla="*/ 269 w 283"/>
                  <a:gd name="T3" fmla="*/ 282 h 741"/>
                  <a:gd name="T4" fmla="*/ 262 w 283"/>
                  <a:gd name="T5" fmla="*/ 310 h 741"/>
                  <a:gd name="T6" fmla="*/ 255 w 283"/>
                  <a:gd name="T7" fmla="*/ 339 h 741"/>
                  <a:gd name="T8" fmla="*/ 251 w 283"/>
                  <a:gd name="T9" fmla="*/ 367 h 741"/>
                  <a:gd name="T10" fmla="*/ 244 w 283"/>
                  <a:gd name="T11" fmla="*/ 395 h 741"/>
                  <a:gd name="T12" fmla="*/ 241 w 283"/>
                  <a:gd name="T13" fmla="*/ 423 h 741"/>
                  <a:gd name="T14" fmla="*/ 234 w 283"/>
                  <a:gd name="T15" fmla="*/ 452 h 741"/>
                  <a:gd name="T16" fmla="*/ 227 w 283"/>
                  <a:gd name="T17" fmla="*/ 480 h 741"/>
                  <a:gd name="T18" fmla="*/ 220 w 283"/>
                  <a:gd name="T19" fmla="*/ 508 h 741"/>
                  <a:gd name="T20" fmla="*/ 212 w 283"/>
                  <a:gd name="T21" fmla="*/ 536 h 741"/>
                  <a:gd name="T22" fmla="*/ 205 w 283"/>
                  <a:gd name="T23" fmla="*/ 565 h 741"/>
                  <a:gd name="T24" fmla="*/ 198 w 283"/>
                  <a:gd name="T25" fmla="*/ 589 h 741"/>
                  <a:gd name="T26" fmla="*/ 191 w 283"/>
                  <a:gd name="T27" fmla="*/ 618 h 741"/>
                  <a:gd name="T28" fmla="*/ 184 w 283"/>
                  <a:gd name="T29" fmla="*/ 646 h 741"/>
                  <a:gd name="T30" fmla="*/ 177 w 283"/>
                  <a:gd name="T31" fmla="*/ 674 h 741"/>
                  <a:gd name="T32" fmla="*/ 170 w 283"/>
                  <a:gd name="T33" fmla="*/ 702 h 741"/>
                  <a:gd name="T34" fmla="*/ 167 w 283"/>
                  <a:gd name="T35" fmla="*/ 709 h 741"/>
                  <a:gd name="T36" fmla="*/ 167 w 283"/>
                  <a:gd name="T37" fmla="*/ 720 h 741"/>
                  <a:gd name="T38" fmla="*/ 163 w 283"/>
                  <a:gd name="T39" fmla="*/ 731 h 741"/>
                  <a:gd name="T40" fmla="*/ 159 w 283"/>
                  <a:gd name="T41" fmla="*/ 741 h 741"/>
                  <a:gd name="T42" fmla="*/ 0 w 283"/>
                  <a:gd name="T43" fmla="*/ 741 h 741"/>
                  <a:gd name="T44" fmla="*/ 11 w 283"/>
                  <a:gd name="T45" fmla="*/ 709 h 741"/>
                  <a:gd name="T46" fmla="*/ 18 w 283"/>
                  <a:gd name="T47" fmla="*/ 678 h 741"/>
                  <a:gd name="T48" fmla="*/ 29 w 283"/>
                  <a:gd name="T49" fmla="*/ 646 h 741"/>
                  <a:gd name="T50" fmla="*/ 36 w 283"/>
                  <a:gd name="T51" fmla="*/ 611 h 741"/>
                  <a:gd name="T52" fmla="*/ 39 w 283"/>
                  <a:gd name="T53" fmla="*/ 579 h 741"/>
                  <a:gd name="T54" fmla="*/ 43 w 283"/>
                  <a:gd name="T55" fmla="*/ 547 h 741"/>
                  <a:gd name="T56" fmla="*/ 46 w 283"/>
                  <a:gd name="T57" fmla="*/ 512 h 741"/>
                  <a:gd name="T58" fmla="*/ 50 w 283"/>
                  <a:gd name="T59" fmla="*/ 476 h 741"/>
                  <a:gd name="T60" fmla="*/ 61 w 283"/>
                  <a:gd name="T61" fmla="*/ 455 h 741"/>
                  <a:gd name="T62" fmla="*/ 75 w 283"/>
                  <a:gd name="T63" fmla="*/ 437 h 741"/>
                  <a:gd name="T64" fmla="*/ 82 w 283"/>
                  <a:gd name="T65" fmla="*/ 416 h 741"/>
                  <a:gd name="T66" fmla="*/ 96 w 283"/>
                  <a:gd name="T67" fmla="*/ 395 h 741"/>
                  <a:gd name="T68" fmla="*/ 103 w 283"/>
                  <a:gd name="T69" fmla="*/ 374 h 741"/>
                  <a:gd name="T70" fmla="*/ 114 w 283"/>
                  <a:gd name="T71" fmla="*/ 353 h 741"/>
                  <a:gd name="T72" fmla="*/ 121 w 283"/>
                  <a:gd name="T73" fmla="*/ 332 h 741"/>
                  <a:gd name="T74" fmla="*/ 131 w 283"/>
                  <a:gd name="T75" fmla="*/ 310 h 741"/>
                  <a:gd name="T76" fmla="*/ 142 w 283"/>
                  <a:gd name="T77" fmla="*/ 289 h 741"/>
                  <a:gd name="T78" fmla="*/ 149 w 283"/>
                  <a:gd name="T79" fmla="*/ 268 h 741"/>
                  <a:gd name="T80" fmla="*/ 156 w 283"/>
                  <a:gd name="T81" fmla="*/ 243 h 741"/>
                  <a:gd name="T82" fmla="*/ 167 w 283"/>
                  <a:gd name="T83" fmla="*/ 222 h 741"/>
                  <a:gd name="T84" fmla="*/ 174 w 283"/>
                  <a:gd name="T85" fmla="*/ 201 h 741"/>
                  <a:gd name="T86" fmla="*/ 181 w 283"/>
                  <a:gd name="T87" fmla="*/ 180 h 741"/>
                  <a:gd name="T88" fmla="*/ 188 w 283"/>
                  <a:gd name="T89" fmla="*/ 158 h 741"/>
                  <a:gd name="T90" fmla="*/ 195 w 283"/>
                  <a:gd name="T91" fmla="*/ 134 h 741"/>
                  <a:gd name="T92" fmla="*/ 198 w 283"/>
                  <a:gd name="T93" fmla="*/ 120 h 741"/>
                  <a:gd name="T94" fmla="*/ 205 w 283"/>
                  <a:gd name="T95" fmla="*/ 102 h 741"/>
                  <a:gd name="T96" fmla="*/ 209 w 283"/>
                  <a:gd name="T97" fmla="*/ 84 h 741"/>
                  <a:gd name="T98" fmla="*/ 216 w 283"/>
                  <a:gd name="T99" fmla="*/ 70 h 741"/>
                  <a:gd name="T100" fmla="*/ 216 w 283"/>
                  <a:gd name="T101" fmla="*/ 53 h 741"/>
                  <a:gd name="T102" fmla="*/ 220 w 283"/>
                  <a:gd name="T103" fmla="*/ 35 h 741"/>
                  <a:gd name="T104" fmla="*/ 223 w 283"/>
                  <a:gd name="T105" fmla="*/ 17 h 741"/>
                  <a:gd name="T106" fmla="*/ 223 w 283"/>
                  <a:gd name="T107" fmla="*/ 0 h 741"/>
                  <a:gd name="T108" fmla="*/ 248 w 283"/>
                  <a:gd name="T109" fmla="*/ 24 h 741"/>
                  <a:gd name="T110" fmla="*/ 265 w 283"/>
                  <a:gd name="T111" fmla="*/ 53 h 741"/>
                  <a:gd name="T112" fmla="*/ 276 w 283"/>
                  <a:gd name="T113" fmla="*/ 84 h 741"/>
                  <a:gd name="T114" fmla="*/ 280 w 283"/>
                  <a:gd name="T115" fmla="*/ 120 h 741"/>
                  <a:gd name="T116" fmla="*/ 283 w 283"/>
                  <a:gd name="T117" fmla="*/ 155 h 741"/>
                  <a:gd name="T118" fmla="*/ 280 w 283"/>
                  <a:gd name="T119" fmla="*/ 190 h 741"/>
                  <a:gd name="T120" fmla="*/ 276 w 283"/>
                  <a:gd name="T121" fmla="*/ 222 h 741"/>
                  <a:gd name="T122" fmla="*/ 273 w 283"/>
                  <a:gd name="T123" fmla="*/ 257 h 7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3" h="741">
                    <a:moveTo>
                      <a:pt x="273" y="257"/>
                    </a:moveTo>
                    <a:lnTo>
                      <a:pt x="269" y="282"/>
                    </a:lnTo>
                    <a:lnTo>
                      <a:pt x="262" y="310"/>
                    </a:lnTo>
                    <a:lnTo>
                      <a:pt x="255" y="339"/>
                    </a:lnTo>
                    <a:lnTo>
                      <a:pt x="251" y="367"/>
                    </a:lnTo>
                    <a:lnTo>
                      <a:pt x="244" y="395"/>
                    </a:lnTo>
                    <a:lnTo>
                      <a:pt x="241" y="423"/>
                    </a:lnTo>
                    <a:lnTo>
                      <a:pt x="234" y="452"/>
                    </a:lnTo>
                    <a:lnTo>
                      <a:pt x="227" y="480"/>
                    </a:lnTo>
                    <a:lnTo>
                      <a:pt x="220" y="508"/>
                    </a:lnTo>
                    <a:lnTo>
                      <a:pt x="212" y="536"/>
                    </a:lnTo>
                    <a:lnTo>
                      <a:pt x="205" y="565"/>
                    </a:lnTo>
                    <a:lnTo>
                      <a:pt x="198" y="589"/>
                    </a:lnTo>
                    <a:lnTo>
                      <a:pt x="191" y="618"/>
                    </a:lnTo>
                    <a:lnTo>
                      <a:pt x="184" y="646"/>
                    </a:lnTo>
                    <a:lnTo>
                      <a:pt x="177" y="674"/>
                    </a:lnTo>
                    <a:lnTo>
                      <a:pt x="170" y="702"/>
                    </a:lnTo>
                    <a:lnTo>
                      <a:pt x="167" y="709"/>
                    </a:lnTo>
                    <a:lnTo>
                      <a:pt x="167" y="720"/>
                    </a:lnTo>
                    <a:lnTo>
                      <a:pt x="163" y="731"/>
                    </a:lnTo>
                    <a:lnTo>
                      <a:pt x="159" y="741"/>
                    </a:lnTo>
                    <a:lnTo>
                      <a:pt x="0" y="741"/>
                    </a:lnTo>
                    <a:lnTo>
                      <a:pt x="11" y="709"/>
                    </a:lnTo>
                    <a:lnTo>
                      <a:pt x="18" y="678"/>
                    </a:lnTo>
                    <a:lnTo>
                      <a:pt x="29" y="646"/>
                    </a:lnTo>
                    <a:lnTo>
                      <a:pt x="36" y="611"/>
                    </a:lnTo>
                    <a:lnTo>
                      <a:pt x="39" y="579"/>
                    </a:lnTo>
                    <a:lnTo>
                      <a:pt x="43" y="547"/>
                    </a:lnTo>
                    <a:lnTo>
                      <a:pt x="46" y="512"/>
                    </a:lnTo>
                    <a:lnTo>
                      <a:pt x="50" y="476"/>
                    </a:lnTo>
                    <a:lnTo>
                      <a:pt x="61" y="455"/>
                    </a:lnTo>
                    <a:lnTo>
                      <a:pt x="75" y="437"/>
                    </a:lnTo>
                    <a:lnTo>
                      <a:pt x="82" y="416"/>
                    </a:lnTo>
                    <a:lnTo>
                      <a:pt x="96" y="395"/>
                    </a:lnTo>
                    <a:lnTo>
                      <a:pt x="103" y="374"/>
                    </a:lnTo>
                    <a:lnTo>
                      <a:pt x="114" y="353"/>
                    </a:lnTo>
                    <a:lnTo>
                      <a:pt x="121" y="332"/>
                    </a:lnTo>
                    <a:lnTo>
                      <a:pt x="131" y="310"/>
                    </a:lnTo>
                    <a:lnTo>
                      <a:pt x="142" y="289"/>
                    </a:lnTo>
                    <a:lnTo>
                      <a:pt x="149" y="268"/>
                    </a:lnTo>
                    <a:lnTo>
                      <a:pt x="156" y="243"/>
                    </a:lnTo>
                    <a:lnTo>
                      <a:pt x="167" y="222"/>
                    </a:lnTo>
                    <a:lnTo>
                      <a:pt x="174" y="201"/>
                    </a:lnTo>
                    <a:lnTo>
                      <a:pt x="181" y="180"/>
                    </a:lnTo>
                    <a:lnTo>
                      <a:pt x="188" y="158"/>
                    </a:lnTo>
                    <a:lnTo>
                      <a:pt x="195" y="134"/>
                    </a:lnTo>
                    <a:lnTo>
                      <a:pt x="198" y="120"/>
                    </a:lnTo>
                    <a:lnTo>
                      <a:pt x="205" y="102"/>
                    </a:lnTo>
                    <a:lnTo>
                      <a:pt x="209" y="84"/>
                    </a:lnTo>
                    <a:lnTo>
                      <a:pt x="216" y="70"/>
                    </a:lnTo>
                    <a:lnTo>
                      <a:pt x="216" y="53"/>
                    </a:lnTo>
                    <a:lnTo>
                      <a:pt x="220" y="35"/>
                    </a:lnTo>
                    <a:lnTo>
                      <a:pt x="223" y="17"/>
                    </a:lnTo>
                    <a:lnTo>
                      <a:pt x="223" y="0"/>
                    </a:lnTo>
                    <a:lnTo>
                      <a:pt x="248" y="24"/>
                    </a:lnTo>
                    <a:lnTo>
                      <a:pt x="265" y="53"/>
                    </a:lnTo>
                    <a:lnTo>
                      <a:pt x="276" y="84"/>
                    </a:lnTo>
                    <a:lnTo>
                      <a:pt x="280" y="120"/>
                    </a:lnTo>
                    <a:lnTo>
                      <a:pt x="283" y="155"/>
                    </a:lnTo>
                    <a:lnTo>
                      <a:pt x="280" y="190"/>
                    </a:lnTo>
                    <a:lnTo>
                      <a:pt x="276" y="222"/>
                    </a:lnTo>
                    <a:lnTo>
                      <a:pt x="273" y="257"/>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9" name="Freeform 416"/>
              <p:cNvSpPr>
                <a:spLocks/>
              </p:cNvSpPr>
              <p:nvPr/>
            </p:nvSpPr>
            <p:spPr bwMode="auto">
              <a:xfrm>
                <a:off x="5211" y="3369"/>
                <a:ext cx="109" cy="448"/>
              </a:xfrm>
              <a:custGeom>
                <a:avLst/>
                <a:gdLst>
                  <a:gd name="T0" fmla="*/ 7 w 109"/>
                  <a:gd name="T1" fmla="*/ 448 h 448"/>
                  <a:gd name="T2" fmla="*/ 14 w 109"/>
                  <a:gd name="T3" fmla="*/ 420 h 448"/>
                  <a:gd name="T4" fmla="*/ 21 w 109"/>
                  <a:gd name="T5" fmla="*/ 392 h 448"/>
                  <a:gd name="T6" fmla="*/ 28 w 109"/>
                  <a:gd name="T7" fmla="*/ 364 h 448"/>
                  <a:gd name="T8" fmla="*/ 35 w 109"/>
                  <a:gd name="T9" fmla="*/ 335 h 448"/>
                  <a:gd name="T10" fmla="*/ 42 w 109"/>
                  <a:gd name="T11" fmla="*/ 311 h 448"/>
                  <a:gd name="T12" fmla="*/ 49 w 109"/>
                  <a:gd name="T13" fmla="*/ 282 h 448"/>
                  <a:gd name="T14" fmla="*/ 56 w 109"/>
                  <a:gd name="T15" fmla="*/ 254 h 448"/>
                  <a:gd name="T16" fmla="*/ 63 w 109"/>
                  <a:gd name="T17" fmla="*/ 226 h 448"/>
                  <a:gd name="T18" fmla="*/ 70 w 109"/>
                  <a:gd name="T19" fmla="*/ 198 h 448"/>
                  <a:gd name="T20" fmla="*/ 77 w 109"/>
                  <a:gd name="T21" fmla="*/ 169 h 448"/>
                  <a:gd name="T22" fmla="*/ 81 w 109"/>
                  <a:gd name="T23" fmla="*/ 141 h 448"/>
                  <a:gd name="T24" fmla="*/ 88 w 109"/>
                  <a:gd name="T25" fmla="*/ 113 h 448"/>
                  <a:gd name="T26" fmla="*/ 91 w 109"/>
                  <a:gd name="T27" fmla="*/ 85 h 448"/>
                  <a:gd name="T28" fmla="*/ 98 w 109"/>
                  <a:gd name="T29" fmla="*/ 56 h 448"/>
                  <a:gd name="T30" fmla="*/ 106 w 109"/>
                  <a:gd name="T31" fmla="*/ 28 h 448"/>
                  <a:gd name="T32" fmla="*/ 109 w 109"/>
                  <a:gd name="T33" fmla="*/ 3 h 448"/>
                  <a:gd name="T34" fmla="*/ 102 w 109"/>
                  <a:gd name="T35" fmla="*/ 0 h 448"/>
                  <a:gd name="T36" fmla="*/ 98 w 109"/>
                  <a:gd name="T37" fmla="*/ 28 h 448"/>
                  <a:gd name="T38" fmla="*/ 91 w 109"/>
                  <a:gd name="T39" fmla="*/ 56 h 448"/>
                  <a:gd name="T40" fmla="*/ 88 w 109"/>
                  <a:gd name="T41" fmla="*/ 85 h 448"/>
                  <a:gd name="T42" fmla="*/ 81 w 109"/>
                  <a:gd name="T43" fmla="*/ 113 h 448"/>
                  <a:gd name="T44" fmla="*/ 74 w 109"/>
                  <a:gd name="T45" fmla="*/ 141 h 448"/>
                  <a:gd name="T46" fmla="*/ 70 w 109"/>
                  <a:gd name="T47" fmla="*/ 169 h 448"/>
                  <a:gd name="T48" fmla="*/ 63 w 109"/>
                  <a:gd name="T49" fmla="*/ 198 h 448"/>
                  <a:gd name="T50" fmla="*/ 56 w 109"/>
                  <a:gd name="T51" fmla="*/ 226 h 448"/>
                  <a:gd name="T52" fmla="*/ 49 w 109"/>
                  <a:gd name="T53" fmla="*/ 254 h 448"/>
                  <a:gd name="T54" fmla="*/ 42 w 109"/>
                  <a:gd name="T55" fmla="*/ 279 h 448"/>
                  <a:gd name="T56" fmla="*/ 35 w 109"/>
                  <a:gd name="T57" fmla="*/ 307 h 448"/>
                  <a:gd name="T58" fmla="*/ 28 w 109"/>
                  <a:gd name="T59" fmla="*/ 335 h 448"/>
                  <a:gd name="T60" fmla="*/ 21 w 109"/>
                  <a:gd name="T61" fmla="*/ 364 h 448"/>
                  <a:gd name="T62" fmla="*/ 14 w 109"/>
                  <a:gd name="T63" fmla="*/ 392 h 448"/>
                  <a:gd name="T64" fmla="*/ 7 w 109"/>
                  <a:gd name="T65" fmla="*/ 420 h 448"/>
                  <a:gd name="T66" fmla="*/ 0 w 109"/>
                  <a:gd name="T67" fmla="*/ 445 h 448"/>
                  <a:gd name="T68" fmla="*/ 0 w 109"/>
                  <a:gd name="T69" fmla="*/ 448 h 448"/>
                  <a:gd name="T70" fmla="*/ 0 w 109"/>
                  <a:gd name="T71" fmla="*/ 445 h 448"/>
                  <a:gd name="T72" fmla="*/ 0 w 109"/>
                  <a:gd name="T73" fmla="*/ 448 h 448"/>
                  <a:gd name="T74" fmla="*/ 7 w 109"/>
                  <a:gd name="T75" fmla="*/ 448 h 44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09" h="448">
                    <a:moveTo>
                      <a:pt x="7" y="448"/>
                    </a:moveTo>
                    <a:lnTo>
                      <a:pt x="14" y="420"/>
                    </a:lnTo>
                    <a:lnTo>
                      <a:pt x="21" y="392"/>
                    </a:lnTo>
                    <a:lnTo>
                      <a:pt x="28" y="364"/>
                    </a:lnTo>
                    <a:lnTo>
                      <a:pt x="35" y="335"/>
                    </a:lnTo>
                    <a:lnTo>
                      <a:pt x="42" y="311"/>
                    </a:lnTo>
                    <a:lnTo>
                      <a:pt x="49" y="282"/>
                    </a:lnTo>
                    <a:lnTo>
                      <a:pt x="56" y="254"/>
                    </a:lnTo>
                    <a:lnTo>
                      <a:pt x="63" y="226"/>
                    </a:lnTo>
                    <a:lnTo>
                      <a:pt x="70" y="198"/>
                    </a:lnTo>
                    <a:lnTo>
                      <a:pt x="77" y="169"/>
                    </a:lnTo>
                    <a:lnTo>
                      <a:pt x="81" y="141"/>
                    </a:lnTo>
                    <a:lnTo>
                      <a:pt x="88" y="113"/>
                    </a:lnTo>
                    <a:lnTo>
                      <a:pt x="91" y="85"/>
                    </a:lnTo>
                    <a:lnTo>
                      <a:pt x="98" y="56"/>
                    </a:lnTo>
                    <a:lnTo>
                      <a:pt x="106" y="28"/>
                    </a:lnTo>
                    <a:lnTo>
                      <a:pt x="109" y="3"/>
                    </a:lnTo>
                    <a:lnTo>
                      <a:pt x="102" y="0"/>
                    </a:lnTo>
                    <a:lnTo>
                      <a:pt x="98" y="28"/>
                    </a:lnTo>
                    <a:lnTo>
                      <a:pt x="91" y="56"/>
                    </a:lnTo>
                    <a:lnTo>
                      <a:pt x="88" y="85"/>
                    </a:lnTo>
                    <a:lnTo>
                      <a:pt x="81" y="113"/>
                    </a:lnTo>
                    <a:lnTo>
                      <a:pt x="74" y="141"/>
                    </a:lnTo>
                    <a:lnTo>
                      <a:pt x="70" y="169"/>
                    </a:lnTo>
                    <a:lnTo>
                      <a:pt x="63" y="198"/>
                    </a:lnTo>
                    <a:lnTo>
                      <a:pt x="56" y="226"/>
                    </a:lnTo>
                    <a:lnTo>
                      <a:pt x="49" y="254"/>
                    </a:lnTo>
                    <a:lnTo>
                      <a:pt x="42" y="279"/>
                    </a:lnTo>
                    <a:lnTo>
                      <a:pt x="35" y="307"/>
                    </a:lnTo>
                    <a:lnTo>
                      <a:pt x="28" y="335"/>
                    </a:lnTo>
                    <a:lnTo>
                      <a:pt x="21" y="364"/>
                    </a:lnTo>
                    <a:lnTo>
                      <a:pt x="14" y="392"/>
                    </a:lnTo>
                    <a:lnTo>
                      <a:pt x="7" y="420"/>
                    </a:lnTo>
                    <a:lnTo>
                      <a:pt x="0" y="445"/>
                    </a:lnTo>
                    <a:lnTo>
                      <a:pt x="0" y="448"/>
                    </a:lnTo>
                    <a:lnTo>
                      <a:pt x="0" y="445"/>
                    </a:lnTo>
                    <a:lnTo>
                      <a:pt x="0" y="448"/>
                    </a:lnTo>
                    <a:lnTo>
                      <a:pt x="7" y="4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0" name="Freeform 417"/>
              <p:cNvSpPr>
                <a:spLocks/>
              </p:cNvSpPr>
              <p:nvPr/>
            </p:nvSpPr>
            <p:spPr bwMode="auto">
              <a:xfrm>
                <a:off x="5200" y="3817"/>
                <a:ext cx="18" cy="43"/>
              </a:xfrm>
              <a:custGeom>
                <a:avLst/>
                <a:gdLst>
                  <a:gd name="T0" fmla="*/ 3 w 18"/>
                  <a:gd name="T1" fmla="*/ 43 h 43"/>
                  <a:gd name="T2" fmla="*/ 11 w 18"/>
                  <a:gd name="T3" fmla="*/ 39 h 43"/>
                  <a:gd name="T4" fmla="*/ 11 w 18"/>
                  <a:gd name="T5" fmla="*/ 29 h 43"/>
                  <a:gd name="T6" fmla="*/ 14 w 18"/>
                  <a:gd name="T7" fmla="*/ 18 h 43"/>
                  <a:gd name="T8" fmla="*/ 14 w 18"/>
                  <a:gd name="T9" fmla="*/ 7 h 43"/>
                  <a:gd name="T10" fmla="*/ 18 w 18"/>
                  <a:gd name="T11" fmla="*/ 0 h 43"/>
                  <a:gd name="T12" fmla="*/ 11 w 18"/>
                  <a:gd name="T13" fmla="*/ 0 h 43"/>
                  <a:gd name="T14" fmla="*/ 7 w 18"/>
                  <a:gd name="T15" fmla="*/ 7 h 43"/>
                  <a:gd name="T16" fmla="*/ 3 w 18"/>
                  <a:gd name="T17" fmla="*/ 18 h 43"/>
                  <a:gd name="T18" fmla="*/ 3 w 18"/>
                  <a:gd name="T19" fmla="*/ 29 h 43"/>
                  <a:gd name="T20" fmla="*/ 0 w 18"/>
                  <a:gd name="T21" fmla="*/ 39 h 43"/>
                  <a:gd name="T22" fmla="*/ 3 w 18"/>
                  <a:gd name="T23" fmla="*/ 36 h 43"/>
                  <a:gd name="T24" fmla="*/ 3 w 18"/>
                  <a:gd name="T25" fmla="*/ 43 h 43"/>
                  <a:gd name="T26" fmla="*/ 11 w 18"/>
                  <a:gd name="T27" fmla="*/ 43 h 43"/>
                  <a:gd name="T28" fmla="*/ 11 w 18"/>
                  <a:gd name="T29" fmla="*/ 39 h 43"/>
                  <a:gd name="T30" fmla="*/ 3 w 18"/>
                  <a:gd name="T31" fmla="*/ 43 h 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43">
                    <a:moveTo>
                      <a:pt x="3" y="43"/>
                    </a:moveTo>
                    <a:lnTo>
                      <a:pt x="11" y="39"/>
                    </a:lnTo>
                    <a:lnTo>
                      <a:pt x="11" y="29"/>
                    </a:lnTo>
                    <a:lnTo>
                      <a:pt x="14" y="18"/>
                    </a:lnTo>
                    <a:lnTo>
                      <a:pt x="14" y="7"/>
                    </a:lnTo>
                    <a:lnTo>
                      <a:pt x="18" y="0"/>
                    </a:lnTo>
                    <a:lnTo>
                      <a:pt x="11" y="0"/>
                    </a:lnTo>
                    <a:lnTo>
                      <a:pt x="7" y="7"/>
                    </a:lnTo>
                    <a:lnTo>
                      <a:pt x="3" y="18"/>
                    </a:lnTo>
                    <a:lnTo>
                      <a:pt x="3" y="29"/>
                    </a:lnTo>
                    <a:lnTo>
                      <a:pt x="0" y="39"/>
                    </a:lnTo>
                    <a:lnTo>
                      <a:pt x="3" y="36"/>
                    </a:lnTo>
                    <a:lnTo>
                      <a:pt x="3" y="43"/>
                    </a:lnTo>
                    <a:lnTo>
                      <a:pt x="11" y="43"/>
                    </a:lnTo>
                    <a:lnTo>
                      <a:pt x="11" y="39"/>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1" name="Freeform 418"/>
              <p:cNvSpPr>
                <a:spLocks/>
              </p:cNvSpPr>
              <p:nvPr/>
            </p:nvSpPr>
            <p:spPr bwMode="auto">
              <a:xfrm>
                <a:off x="5041" y="3853"/>
                <a:ext cx="162" cy="7"/>
              </a:xfrm>
              <a:custGeom>
                <a:avLst/>
                <a:gdLst>
                  <a:gd name="T0" fmla="*/ 0 w 162"/>
                  <a:gd name="T1" fmla="*/ 3 h 7"/>
                  <a:gd name="T2" fmla="*/ 3 w 162"/>
                  <a:gd name="T3" fmla="*/ 7 h 7"/>
                  <a:gd name="T4" fmla="*/ 162 w 162"/>
                  <a:gd name="T5" fmla="*/ 7 h 7"/>
                  <a:gd name="T6" fmla="*/ 162 w 162"/>
                  <a:gd name="T7" fmla="*/ 0 h 7"/>
                  <a:gd name="T8" fmla="*/ 3 w 162"/>
                  <a:gd name="T9" fmla="*/ 0 h 7"/>
                  <a:gd name="T10" fmla="*/ 7 w 162"/>
                  <a:gd name="T11" fmla="*/ 3 h 7"/>
                  <a:gd name="T12" fmla="*/ 0 w 162"/>
                  <a:gd name="T13" fmla="*/ 3 h 7"/>
                  <a:gd name="T14" fmla="*/ 0 w 162"/>
                  <a:gd name="T15" fmla="*/ 7 h 7"/>
                  <a:gd name="T16" fmla="*/ 3 w 162"/>
                  <a:gd name="T17" fmla="*/ 7 h 7"/>
                  <a:gd name="T18" fmla="*/ 0 w 162"/>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62" h="7">
                    <a:moveTo>
                      <a:pt x="0" y="3"/>
                    </a:moveTo>
                    <a:lnTo>
                      <a:pt x="3" y="7"/>
                    </a:lnTo>
                    <a:lnTo>
                      <a:pt x="162" y="7"/>
                    </a:lnTo>
                    <a:lnTo>
                      <a:pt x="162" y="0"/>
                    </a:lnTo>
                    <a:lnTo>
                      <a:pt x="3" y="0"/>
                    </a:lnTo>
                    <a:lnTo>
                      <a:pt x="7" y="3"/>
                    </a:lnTo>
                    <a:lnTo>
                      <a:pt x="0" y="3"/>
                    </a:lnTo>
                    <a:lnTo>
                      <a:pt x="0" y="7"/>
                    </a:lnTo>
                    <a:lnTo>
                      <a:pt x="3"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2" name="Freeform 419"/>
              <p:cNvSpPr>
                <a:spLocks/>
              </p:cNvSpPr>
              <p:nvPr/>
            </p:nvSpPr>
            <p:spPr bwMode="auto">
              <a:xfrm>
                <a:off x="5041" y="3591"/>
                <a:ext cx="56" cy="265"/>
              </a:xfrm>
              <a:custGeom>
                <a:avLst/>
                <a:gdLst>
                  <a:gd name="T0" fmla="*/ 49 w 56"/>
                  <a:gd name="T1" fmla="*/ 0 h 265"/>
                  <a:gd name="T2" fmla="*/ 46 w 56"/>
                  <a:gd name="T3" fmla="*/ 36 h 265"/>
                  <a:gd name="T4" fmla="*/ 42 w 56"/>
                  <a:gd name="T5" fmla="*/ 71 h 265"/>
                  <a:gd name="T6" fmla="*/ 39 w 56"/>
                  <a:gd name="T7" fmla="*/ 103 h 265"/>
                  <a:gd name="T8" fmla="*/ 35 w 56"/>
                  <a:gd name="T9" fmla="*/ 135 h 265"/>
                  <a:gd name="T10" fmla="*/ 28 w 56"/>
                  <a:gd name="T11" fmla="*/ 170 h 265"/>
                  <a:gd name="T12" fmla="*/ 18 w 56"/>
                  <a:gd name="T13" fmla="*/ 202 h 265"/>
                  <a:gd name="T14" fmla="*/ 11 w 56"/>
                  <a:gd name="T15" fmla="*/ 233 h 265"/>
                  <a:gd name="T16" fmla="*/ 0 w 56"/>
                  <a:gd name="T17" fmla="*/ 265 h 265"/>
                  <a:gd name="T18" fmla="*/ 7 w 56"/>
                  <a:gd name="T19" fmla="*/ 265 h 265"/>
                  <a:gd name="T20" fmla="*/ 18 w 56"/>
                  <a:gd name="T21" fmla="*/ 233 h 265"/>
                  <a:gd name="T22" fmla="*/ 25 w 56"/>
                  <a:gd name="T23" fmla="*/ 202 h 265"/>
                  <a:gd name="T24" fmla="*/ 35 w 56"/>
                  <a:gd name="T25" fmla="*/ 170 h 265"/>
                  <a:gd name="T26" fmla="*/ 42 w 56"/>
                  <a:gd name="T27" fmla="*/ 138 h 265"/>
                  <a:gd name="T28" fmla="*/ 46 w 56"/>
                  <a:gd name="T29" fmla="*/ 103 h 265"/>
                  <a:gd name="T30" fmla="*/ 49 w 56"/>
                  <a:gd name="T31" fmla="*/ 71 h 265"/>
                  <a:gd name="T32" fmla="*/ 53 w 56"/>
                  <a:gd name="T33" fmla="*/ 36 h 265"/>
                  <a:gd name="T34" fmla="*/ 56 w 56"/>
                  <a:gd name="T35" fmla="*/ 0 h 265"/>
                  <a:gd name="T36" fmla="*/ 56 w 56"/>
                  <a:gd name="T37" fmla="*/ 4 h 265"/>
                  <a:gd name="T38" fmla="*/ 49 w 56"/>
                  <a:gd name="T39" fmla="*/ 0 h 26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6" h="265">
                    <a:moveTo>
                      <a:pt x="49" y="0"/>
                    </a:moveTo>
                    <a:lnTo>
                      <a:pt x="46" y="36"/>
                    </a:lnTo>
                    <a:lnTo>
                      <a:pt x="42" y="71"/>
                    </a:lnTo>
                    <a:lnTo>
                      <a:pt x="39" y="103"/>
                    </a:lnTo>
                    <a:lnTo>
                      <a:pt x="35" y="135"/>
                    </a:lnTo>
                    <a:lnTo>
                      <a:pt x="28" y="170"/>
                    </a:lnTo>
                    <a:lnTo>
                      <a:pt x="18" y="202"/>
                    </a:lnTo>
                    <a:lnTo>
                      <a:pt x="11" y="233"/>
                    </a:lnTo>
                    <a:lnTo>
                      <a:pt x="0" y="265"/>
                    </a:lnTo>
                    <a:lnTo>
                      <a:pt x="7" y="265"/>
                    </a:lnTo>
                    <a:lnTo>
                      <a:pt x="18" y="233"/>
                    </a:lnTo>
                    <a:lnTo>
                      <a:pt x="25" y="202"/>
                    </a:lnTo>
                    <a:lnTo>
                      <a:pt x="35" y="170"/>
                    </a:lnTo>
                    <a:lnTo>
                      <a:pt x="42" y="138"/>
                    </a:lnTo>
                    <a:lnTo>
                      <a:pt x="46" y="103"/>
                    </a:lnTo>
                    <a:lnTo>
                      <a:pt x="49" y="71"/>
                    </a:lnTo>
                    <a:lnTo>
                      <a:pt x="53" y="36"/>
                    </a:lnTo>
                    <a:lnTo>
                      <a:pt x="56" y="0"/>
                    </a:lnTo>
                    <a:lnTo>
                      <a:pt x="56" y="4"/>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3" name="Freeform 420"/>
              <p:cNvSpPr>
                <a:spLocks/>
              </p:cNvSpPr>
              <p:nvPr/>
            </p:nvSpPr>
            <p:spPr bwMode="auto">
              <a:xfrm>
                <a:off x="5090" y="3249"/>
                <a:ext cx="152" cy="346"/>
              </a:xfrm>
              <a:custGeom>
                <a:avLst/>
                <a:gdLst>
                  <a:gd name="T0" fmla="*/ 145 w 152"/>
                  <a:gd name="T1" fmla="*/ 0 h 346"/>
                  <a:gd name="T2" fmla="*/ 138 w 152"/>
                  <a:gd name="T3" fmla="*/ 21 h 346"/>
                  <a:gd name="T4" fmla="*/ 131 w 152"/>
                  <a:gd name="T5" fmla="*/ 46 h 346"/>
                  <a:gd name="T6" fmla="*/ 124 w 152"/>
                  <a:gd name="T7" fmla="*/ 67 h 346"/>
                  <a:gd name="T8" fmla="*/ 117 w 152"/>
                  <a:gd name="T9" fmla="*/ 88 h 346"/>
                  <a:gd name="T10" fmla="*/ 110 w 152"/>
                  <a:gd name="T11" fmla="*/ 109 h 346"/>
                  <a:gd name="T12" fmla="*/ 99 w 152"/>
                  <a:gd name="T13" fmla="*/ 130 h 346"/>
                  <a:gd name="T14" fmla="*/ 92 w 152"/>
                  <a:gd name="T15" fmla="*/ 155 h 346"/>
                  <a:gd name="T16" fmla="*/ 82 w 152"/>
                  <a:gd name="T17" fmla="*/ 176 h 346"/>
                  <a:gd name="T18" fmla="*/ 71 w 152"/>
                  <a:gd name="T19" fmla="*/ 198 h 346"/>
                  <a:gd name="T20" fmla="*/ 64 w 152"/>
                  <a:gd name="T21" fmla="*/ 219 h 346"/>
                  <a:gd name="T22" fmla="*/ 53 w 152"/>
                  <a:gd name="T23" fmla="*/ 240 h 346"/>
                  <a:gd name="T24" fmla="*/ 43 w 152"/>
                  <a:gd name="T25" fmla="*/ 261 h 346"/>
                  <a:gd name="T26" fmla="*/ 32 w 152"/>
                  <a:gd name="T27" fmla="*/ 279 h 346"/>
                  <a:gd name="T28" fmla="*/ 25 w 152"/>
                  <a:gd name="T29" fmla="*/ 300 h 346"/>
                  <a:gd name="T30" fmla="*/ 15 w 152"/>
                  <a:gd name="T31" fmla="*/ 321 h 346"/>
                  <a:gd name="T32" fmla="*/ 0 w 152"/>
                  <a:gd name="T33" fmla="*/ 342 h 346"/>
                  <a:gd name="T34" fmla="*/ 7 w 152"/>
                  <a:gd name="T35" fmla="*/ 346 h 346"/>
                  <a:gd name="T36" fmla="*/ 18 w 152"/>
                  <a:gd name="T37" fmla="*/ 325 h 346"/>
                  <a:gd name="T38" fmla="*/ 32 w 152"/>
                  <a:gd name="T39" fmla="*/ 303 h 346"/>
                  <a:gd name="T40" fmla="*/ 39 w 152"/>
                  <a:gd name="T41" fmla="*/ 282 h 346"/>
                  <a:gd name="T42" fmla="*/ 53 w 152"/>
                  <a:gd name="T43" fmla="*/ 261 h 346"/>
                  <a:gd name="T44" fmla="*/ 60 w 152"/>
                  <a:gd name="T45" fmla="*/ 240 h 346"/>
                  <a:gd name="T46" fmla="*/ 71 w 152"/>
                  <a:gd name="T47" fmla="*/ 219 h 346"/>
                  <a:gd name="T48" fmla="*/ 78 w 152"/>
                  <a:gd name="T49" fmla="*/ 198 h 346"/>
                  <a:gd name="T50" fmla="*/ 89 w 152"/>
                  <a:gd name="T51" fmla="*/ 176 h 346"/>
                  <a:gd name="T52" fmla="*/ 99 w 152"/>
                  <a:gd name="T53" fmla="*/ 155 h 346"/>
                  <a:gd name="T54" fmla="*/ 106 w 152"/>
                  <a:gd name="T55" fmla="*/ 134 h 346"/>
                  <a:gd name="T56" fmla="*/ 113 w 152"/>
                  <a:gd name="T57" fmla="*/ 113 h 346"/>
                  <a:gd name="T58" fmla="*/ 124 w 152"/>
                  <a:gd name="T59" fmla="*/ 92 h 346"/>
                  <a:gd name="T60" fmla="*/ 131 w 152"/>
                  <a:gd name="T61" fmla="*/ 67 h 346"/>
                  <a:gd name="T62" fmla="*/ 138 w 152"/>
                  <a:gd name="T63" fmla="*/ 49 h 346"/>
                  <a:gd name="T64" fmla="*/ 145 w 152"/>
                  <a:gd name="T65" fmla="*/ 24 h 346"/>
                  <a:gd name="T66" fmla="*/ 152 w 152"/>
                  <a:gd name="T67" fmla="*/ 3 h 346"/>
                  <a:gd name="T68" fmla="*/ 145 w 152"/>
                  <a:gd name="T69" fmla="*/ 0 h 3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2" h="346">
                    <a:moveTo>
                      <a:pt x="145" y="0"/>
                    </a:moveTo>
                    <a:lnTo>
                      <a:pt x="138" y="21"/>
                    </a:lnTo>
                    <a:lnTo>
                      <a:pt x="131" y="46"/>
                    </a:lnTo>
                    <a:lnTo>
                      <a:pt x="124" y="67"/>
                    </a:lnTo>
                    <a:lnTo>
                      <a:pt x="117" y="88"/>
                    </a:lnTo>
                    <a:lnTo>
                      <a:pt x="110" y="109"/>
                    </a:lnTo>
                    <a:lnTo>
                      <a:pt x="99" y="130"/>
                    </a:lnTo>
                    <a:lnTo>
                      <a:pt x="92" y="155"/>
                    </a:lnTo>
                    <a:lnTo>
                      <a:pt x="82" y="176"/>
                    </a:lnTo>
                    <a:lnTo>
                      <a:pt x="71" y="198"/>
                    </a:lnTo>
                    <a:lnTo>
                      <a:pt x="64" y="219"/>
                    </a:lnTo>
                    <a:lnTo>
                      <a:pt x="53" y="240"/>
                    </a:lnTo>
                    <a:lnTo>
                      <a:pt x="43" y="261"/>
                    </a:lnTo>
                    <a:lnTo>
                      <a:pt x="32" y="279"/>
                    </a:lnTo>
                    <a:lnTo>
                      <a:pt x="25" y="300"/>
                    </a:lnTo>
                    <a:lnTo>
                      <a:pt x="15" y="321"/>
                    </a:lnTo>
                    <a:lnTo>
                      <a:pt x="0" y="342"/>
                    </a:lnTo>
                    <a:lnTo>
                      <a:pt x="7" y="346"/>
                    </a:lnTo>
                    <a:lnTo>
                      <a:pt x="18" y="325"/>
                    </a:lnTo>
                    <a:lnTo>
                      <a:pt x="32" y="303"/>
                    </a:lnTo>
                    <a:lnTo>
                      <a:pt x="39" y="282"/>
                    </a:lnTo>
                    <a:lnTo>
                      <a:pt x="53" y="261"/>
                    </a:lnTo>
                    <a:lnTo>
                      <a:pt x="60" y="240"/>
                    </a:lnTo>
                    <a:lnTo>
                      <a:pt x="71" y="219"/>
                    </a:lnTo>
                    <a:lnTo>
                      <a:pt x="78" y="198"/>
                    </a:lnTo>
                    <a:lnTo>
                      <a:pt x="89" y="176"/>
                    </a:lnTo>
                    <a:lnTo>
                      <a:pt x="99" y="155"/>
                    </a:lnTo>
                    <a:lnTo>
                      <a:pt x="106" y="134"/>
                    </a:lnTo>
                    <a:lnTo>
                      <a:pt x="113" y="113"/>
                    </a:lnTo>
                    <a:lnTo>
                      <a:pt x="124" y="92"/>
                    </a:lnTo>
                    <a:lnTo>
                      <a:pt x="131" y="67"/>
                    </a:lnTo>
                    <a:lnTo>
                      <a:pt x="138" y="49"/>
                    </a:lnTo>
                    <a:lnTo>
                      <a:pt x="145" y="24"/>
                    </a:lnTo>
                    <a:lnTo>
                      <a:pt x="152" y="3"/>
                    </a:lnTo>
                    <a:lnTo>
                      <a:pt x="14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4" name="Freeform 421"/>
              <p:cNvSpPr>
                <a:spLocks/>
              </p:cNvSpPr>
              <p:nvPr/>
            </p:nvSpPr>
            <p:spPr bwMode="auto">
              <a:xfrm>
                <a:off x="5235" y="3107"/>
                <a:ext cx="36" cy="145"/>
              </a:xfrm>
              <a:custGeom>
                <a:avLst/>
                <a:gdLst>
                  <a:gd name="T0" fmla="*/ 36 w 36"/>
                  <a:gd name="T1" fmla="*/ 4 h 145"/>
                  <a:gd name="T2" fmla="*/ 29 w 36"/>
                  <a:gd name="T3" fmla="*/ 8 h 145"/>
                  <a:gd name="T4" fmla="*/ 29 w 36"/>
                  <a:gd name="T5" fmla="*/ 25 h 145"/>
                  <a:gd name="T6" fmla="*/ 25 w 36"/>
                  <a:gd name="T7" fmla="*/ 43 h 145"/>
                  <a:gd name="T8" fmla="*/ 25 w 36"/>
                  <a:gd name="T9" fmla="*/ 61 h 145"/>
                  <a:gd name="T10" fmla="*/ 21 w 36"/>
                  <a:gd name="T11" fmla="*/ 78 h 145"/>
                  <a:gd name="T12" fmla="*/ 14 w 36"/>
                  <a:gd name="T13" fmla="*/ 92 h 145"/>
                  <a:gd name="T14" fmla="*/ 11 w 36"/>
                  <a:gd name="T15" fmla="*/ 110 h 145"/>
                  <a:gd name="T16" fmla="*/ 4 w 36"/>
                  <a:gd name="T17" fmla="*/ 128 h 145"/>
                  <a:gd name="T18" fmla="*/ 0 w 36"/>
                  <a:gd name="T19" fmla="*/ 142 h 145"/>
                  <a:gd name="T20" fmla="*/ 7 w 36"/>
                  <a:gd name="T21" fmla="*/ 145 h 145"/>
                  <a:gd name="T22" fmla="*/ 11 w 36"/>
                  <a:gd name="T23" fmla="*/ 128 h 145"/>
                  <a:gd name="T24" fmla="*/ 18 w 36"/>
                  <a:gd name="T25" fmla="*/ 110 h 145"/>
                  <a:gd name="T26" fmla="*/ 21 w 36"/>
                  <a:gd name="T27" fmla="*/ 96 h 145"/>
                  <a:gd name="T28" fmla="*/ 25 w 36"/>
                  <a:gd name="T29" fmla="*/ 78 h 145"/>
                  <a:gd name="T30" fmla="*/ 29 w 36"/>
                  <a:gd name="T31" fmla="*/ 61 h 145"/>
                  <a:gd name="T32" fmla="*/ 32 w 36"/>
                  <a:gd name="T33" fmla="*/ 46 h 145"/>
                  <a:gd name="T34" fmla="*/ 36 w 36"/>
                  <a:gd name="T35" fmla="*/ 25 h 145"/>
                  <a:gd name="T36" fmla="*/ 36 w 36"/>
                  <a:gd name="T37" fmla="*/ 8 h 145"/>
                  <a:gd name="T38" fmla="*/ 29 w 36"/>
                  <a:gd name="T39" fmla="*/ 11 h 145"/>
                  <a:gd name="T40" fmla="*/ 36 w 36"/>
                  <a:gd name="T41" fmla="*/ 4 h 145"/>
                  <a:gd name="T42" fmla="*/ 29 w 36"/>
                  <a:gd name="T43" fmla="*/ 0 h 145"/>
                  <a:gd name="T44" fmla="*/ 29 w 36"/>
                  <a:gd name="T45" fmla="*/ 8 h 145"/>
                  <a:gd name="T46" fmla="*/ 36 w 36"/>
                  <a:gd name="T47" fmla="*/ 4 h 1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6" h="145">
                    <a:moveTo>
                      <a:pt x="36" y="4"/>
                    </a:moveTo>
                    <a:lnTo>
                      <a:pt x="29" y="8"/>
                    </a:lnTo>
                    <a:lnTo>
                      <a:pt x="29" y="25"/>
                    </a:lnTo>
                    <a:lnTo>
                      <a:pt x="25" y="43"/>
                    </a:lnTo>
                    <a:lnTo>
                      <a:pt x="25" y="61"/>
                    </a:lnTo>
                    <a:lnTo>
                      <a:pt x="21" y="78"/>
                    </a:lnTo>
                    <a:lnTo>
                      <a:pt x="14" y="92"/>
                    </a:lnTo>
                    <a:lnTo>
                      <a:pt x="11" y="110"/>
                    </a:lnTo>
                    <a:lnTo>
                      <a:pt x="4" y="128"/>
                    </a:lnTo>
                    <a:lnTo>
                      <a:pt x="0" y="142"/>
                    </a:lnTo>
                    <a:lnTo>
                      <a:pt x="7" y="145"/>
                    </a:lnTo>
                    <a:lnTo>
                      <a:pt x="11" y="128"/>
                    </a:lnTo>
                    <a:lnTo>
                      <a:pt x="18" y="110"/>
                    </a:lnTo>
                    <a:lnTo>
                      <a:pt x="21" y="96"/>
                    </a:lnTo>
                    <a:lnTo>
                      <a:pt x="25" y="78"/>
                    </a:lnTo>
                    <a:lnTo>
                      <a:pt x="29" y="61"/>
                    </a:lnTo>
                    <a:lnTo>
                      <a:pt x="32" y="46"/>
                    </a:lnTo>
                    <a:lnTo>
                      <a:pt x="36" y="25"/>
                    </a:lnTo>
                    <a:lnTo>
                      <a:pt x="36" y="8"/>
                    </a:lnTo>
                    <a:lnTo>
                      <a:pt x="29" y="11"/>
                    </a:lnTo>
                    <a:lnTo>
                      <a:pt x="36" y="4"/>
                    </a:lnTo>
                    <a:lnTo>
                      <a:pt x="29" y="0"/>
                    </a:lnTo>
                    <a:lnTo>
                      <a:pt x="29" y="8"/>
                    </a:lnTo>
                    <a:lnTo>
                      <a:pt x="3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5" name="Freeform 422"/>
              <p:cNvSpPr>
                <a:spLocks/>
              </p:cNvSpPr>
              <p:nvPr/>
            </p:nvSpPr>
            <p:spPr bwMode="auto">
              <a:xfrm>
                <a:off x="5264" y="3111"/>
                <a:ext cx="67" cy="261"/>
              </a:xfrm>
              <a:custGeom>
                <a:avLst/>
                <a:gdLst>
                  <a:gd name="T0" fmla="*/ 56 w 67"/>
                  <a:gd name="T1" fmla="*/ 261 h 261"/>
                  <a:gd name="T2" fmla="*/ 60 w 67"/>
                  <a:gd name="T3" fmla="*/ 226 h 261"/>
                  <a:gd name="T4" fmla="*/ 63 w 67"/>
                  <a:gd name="T5" fmla="*/ 194 h 261"/>
                  <a:gd name="T6" fmla="*/ 67 w 67"/>
                  <a:gd name="T7" fmla="*/ 159 h 261"/>
                  <a:gd name="T8" fmla="*/ 63 w 67"/>
                  <a:gd name="T9" fmla="*/ 124 h 261"/>
                  <a:gd name="T10" fmla="*/ 60 w 67"/>
                  <a:gd name="T11" fmla="*/ 88 h 261"/>
                  <a:gd name="T12" fmla="*/ 49 w 67"/>
                  <a:gd name="T13" fmla="*/ 57 h 261"/>
                  <a:gd name="T14" fmla="*/ 31 w 67"/>
                  <a:gd name="T15" fmla="*/ 25 h 261"/>
                  <a:gd name="T16" fmla="*/ 7 w 67"/>
                  <a:gd name="T17" fmla="*/ 0 h 261"/>
                  <a:gd name="T18" fmla="*/ 0 w 67"/>
                  <a:gd name="T19" fmla="*/ 7 h 261"/>
                  <a:gd name="T20" fmla="*/ 24 w 67"/>
                  <a:gd name="T21" fmla="*/ 32 h 261"/>
                  <a:gd name="T22" fmla="*/ 42 w 67"/>
                  <a:gd name="T23" fmla="*/ 57 h 261"/>
                  <a:gd name="T24" fmla="*/ 53 w 67"/>
                  <a:gd name="T25" fmla="*/ 88 h 261"/>
                  <a:gd name="T26" fmla="*/ 56 w 67"/>
                  <a:gd name="T27" fmla="*/ 124 h 261"/>
                  <a:gd name="T28" fmla="*/ 60 w 67"/>
                  <a:gd name="T29" fmla="*/ 159 h 261"/>
                  <a:gd name="T30" fmla="*/ 56 w 67"/>
                  <a:gd name="T31" fmla="*/ 194 h 261"/>
                  <a:gd name="T32" fmla="*/ 53 w 67"/>
                  <a:gd name="T33" fmla="*/ 226 h 261"/>
                  <a:gd name="T34" fmla="*/ 49 w 67"/>
                  <a:gd name="T35" fmla="*/ 261 h 261"/>
                  <a:gd name="T36" fmla="*/ 49 w 67"/>
                  <a:gd name="T37" fmla="*/ 258 h 261"/>
                  <a:gd name="T38" fmla="*/ 56 w 67"/>
                  <a:gd name="T39" fmla="*/ 261 h 2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7" h="261">
                    <a:moveTo>
                      <a:pt x="56" y="261"/>
                    </a:moveTo>
                    <a:lnTo>
                      <a:pt x="60" y="226"/>
                    </a:lnTo>
                    <a:lnTo>
                      <a:pt x="63" y="194"/>
                    </a:lnTo>
                    <a:lnTo>
                      <a:pt x="67" y="159"/>
                    </a:lnTo>
                    <a:lnTo>
                      <a:pt x="63" y="124"/>
                    </a:lnTo>
                    <a:lnTo>
                      <a:pt x="60" y="88"/>
                    </a:lnTo>
                    <a:lnTo>
                      <a:pt x="49" y="57"/>
                    </a:lnTo>
                    <a:lnTo>
                      <a:pt x="31" y="25"/>
                    </a:lnTo>
                    <a:lnTo>
                      <a:pt x="7" y="0"/>
                    </a:lnTo>
                    <a:lnTo>
                      <a:pt x="0" y="7"/>
                    </a:lnTo>
                    <a:lnTo>
                      <a:pt x="24" y="32"/>
                    </a:lnTo>
                    <a:lnTo>
                      <a:pt x="42" y="57"/>
                    </a:lnTo>
                    <a:lnTo>
                      <a:pt x="53" y="88"/>
                    </a:lnTo>
                    <a:lnTo>
                      <a:pt x="56" y="124"/>
                    </a:lnTo>
                    <a:lnTo>
                      <a:pt x="60" y="159"/>
                    </a:lnTo>
                    <a:lnTo>
                      <a:pt x="56" y="194"/>
                    </a:lnTo>
                    <a:lnTo>
                      <a:pt x="53" y="226"/>
                    </a:lnTo>
                    <a:lnTo>
                      <a:pt x="49" y="261"/>
                    </a:lnTo>
                    <a:lnTo>
                      <a:pt x="49" y="258"/>
                    </a:lnTo>
                    <a:lnTo>
                      <a:pt x="56" y="2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6" name="Freeform 423"/>
              <p:cNvSpPr>
                <a:spLocks/>
              </p:cNvSpPr>
              <p:nvPr/>
            </p:nvSpPr>
            <p:spPr bwMode="auto">
              <a:xfrm>
                <a:off x="4235" y="3122"/>
                <a:ext cx="25" cy="74"/>
              </a:xfrm>
              <a:custGeom>
                <a:avLst/>
                <a:gdLst>
                  <a:gd name="T0" fmla="*/ 18 w 25"/>
                  <a:gd name="T1" fmla="*/ 74 h 74"/>
                  <a:gd name="T2" fmla="*/ 4 w 25"/>
                  <a:gd name="T3" fmla="*/ 74 h 74"/>
                  <a:gd name="T4" fmla="*/ 4 w 25"/>
                  <a:gd name="T5" fmla="*/ 42 h 74"/>
                  <a:gd name="T6" fmla="*/ 0 w 25"/>
                  <a:gd name="T7" fmla="*/ 31 h 74"/>
                  <a:gd name="T8" fmla="*/ 4 w 25"/>
                  <a:gd name="T9" fmla="*/ 21 h 74"/>
                  <a:gd name="T10" fmla="*/ 4 w 25"/>
                  <a:gd name="T11" fmla="*/ 10 h 74"/>
                  <a:gd name="T12" fmla="*/ 11 w 25"/>
                  <a:gd name="T13" fmla="*/ 3 h 74"/>
                  <a:gd name="T14" fmla="*/ 25 w 25"/>
                  <a:gd name="T15" fmla="*/ 0 h 74"/>
                  <a:gd name="T16" fmla="*/ 25 w 25"/>
                  <a:gd name="T17" fmla="*/ 56 h 74"/>
                  <a:gd name="T18" fmla="*/ 18 w 25"/>
                  <a:gd name="T19" fmla="*/ 74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74">
                    <a:moveTo>
                      <a:pt x="18" y="74"/>
                    </a:moveTo>
                    <a:lnTo>
                      <a:pt x="4" y="74"/>
                    </a:lnTo>
                    <a:lnTo>
                      <a:pt x="4" y="42"/>
                    </a:lnTo>
                    <a:lnTo>
                      <a:pt x="0" y="31"/>
                    </a:lnTo>
                    <a:lnTo>
                      <a:pt x="4" y="21"/>
                    </a:lnTo>
                    <a:lnTo>
                      <a:pt x="4" y="10"/>
                    </a:lnTo>
                    <a:lnTo>
                      <a:pt x="11" y="3"/>
                    </a:lnTo>
                    <a:lnTo>
                      <a:pt x="25" y="0"/>
                    </a:lnTo>
                    <a:lnTo>
                      <a:pt x="25" y="56"/>
                    </a:lnTo>
                    <a:lnTo>
                      <a:pt x="18" y="74"/>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7" name="Freeform 424"/>
              <p:cNvSpPr>
                <a:spLocks/>
              </p:cNvSpPr>
              <p:nvPr/>
            </p:nvSpPr>
            <p:spPr bwMode="auto">
              <a:xfrm>
                <a:off x="4232" y="3192"/>
                <a:ext cx="21" cy="7"/>
              </a:xfrm>
              <a:custGeom>
                <a:avLst/>
                <a:gdLst>
                  <a:gd name="T0" fmla="*/ 3 w 21"/>
                  <a:gd name="T1" fmla="*/ 4 h 7"/>
                  <a:gd name="T2" fmla="*/ 7 w 21"/>
                  <a:gd name="T3" fmla="*/ 7 h 7"/>
                  <a:gd name="T4" fmla="*/ 21 w 21"/>
                  <a:gd name="T5" fmla="*/ 7 h 7"/>
                  <a:gd name="T6" fmla="*/ 21 w 21"/>
                  <a:gd name="T7" fmla="*/ 0 h 7"/>
                  <a:gd name="T8" fmla="*/ 7 w 21"/>
                  <a:gd name="T9" fmla="*/ 0 h 7"/>
                  <a:gd name="T10" fmla="*/ 10 w 21"/>
                  <a:gd name="T11" fmla="*/ 4 h 7"/>
                  <a:gd name="T12" fmla="*/ 3 w 21"/>
                  <a:gd name="T13" fmla="*/ 4 h 7"/>
                  <a:gd name="T14" fmla="*/ 0 w 21"/>
                  <a:gd name="T15" fmla="*/ 7 h 7"/>
                  <a:gd name="T16" fmla="*/ 7 w 21"/>
                  <a:gd name="T17" fmla="*/ 7 h 7"/>
                  <a:gd name="T18" fmla="*/ 3 w 21"/>
                  <a:gd name="T19" fmla="*/ 4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7">
                    <a:moveTo>
                      <a:pt x="3" y="4"/>
                    </a:moveTo>
                    <a:lnTo>
                      <a:pt x="7" y="7"/>
                    </a:lnTo>
                    <a:lnTo>
                      <a:pt x="21" y="7"/>
                    </a:lnTo>
                    <a:lnTo>
                      <a:pt x="21" y="0"/>
                    </a:lnTo>
                    <a:lnTo>
                      <a:pt x="7" y="0"/>
                    </a:lnTo>
                    <a:lnTo>
                      <a:pt x="10" y="4"/>
                    </a:lnTo>
                    <a:lnTo>
                      <a:pt x="3" y="4"/>
                    </a:lnTo>
                    <a:lnTo>
                      <a:pt x="0" y="7"/>
                    </a:lnTo>
                    <a:lnTo>
                      <a:pt x="7" y="7"/>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8" name="Freeform 425"/>
              <p:cNvSpPr>
                <a:spLocks/>
              </p:cNvSpPr>
              <p:nvPr/>
            </p:nvSpPr>
            <p:spPr bwMode="auto">
              <a:xfrm>
                <a:off x="4232" y="3118"/>
                <a:ext cx="32" cy="78"/>
              </a:xfrm>
              <a:custGeom>
                <a:avLst/>
                <a:gdLst>
                  <a:gd name="T0" fmla="*/ 32 w 32"/>
                  <a:gd name="T1" fmla="*/ 4 h 78"/>
                  <a:gd name="T2" fmla="*/ 28 w 32"/>
                  <a:gd name="T3" fmla="*/ 0 h 78"/>
                  <a:gd name="T4" fmla="*/ 14 w 32"/>
                  <a:gd name="T5" fmla="*/ 4 h 78"/>
                  <a:gd name="T6" fmla="*/ 3 w 32"/>
                  <a:gd name="T7" fmla="*/ 11 h 78"/>
                  <a:gd name="T8" fmla="*/ 3 w 32"/>
                  <a:gd name="T9" fmla="*/ 25 h 78"/>
                  <a:gd name="T10" fmla="*/ 0 w 32"/>
                  <a:gd name="T11" fmla="*/ 35 h 78"/>
                  <a:gd name="T12" fmla="*/ 3 w 32"/>
                  <a:gd name="T13" fmla="*/ 46 h 78"/>
                  <a:gd name="T14" fmla="*/ 3 w 32"/>
                  <a:gd name="T15" fmla="*/ 78 h 78"/>
                  <a:gd name="T16" fmla="*/ 10 w 32"/>
                  <a:gd name="T17" fmla="*/ 78 h 78"/>
                  <a:gd name="T18" fmla="*/ 10 w 32"/>
                  <a:gd name="T19" fmla="*/ 46 h 78"/>
                  <a:gd name="T20" fmla="*/ 7 w 32"/>
                  <a:gd name="T21" fmla="*/ 35 h 78"/>
                  <a:gd name="T22" fmla="*/ 10 w 32"/>
                  <a:gd name="T23" fmla="*/ 25 h 78"/>
                  <a:gd name="T24" fmla="*/ 10 w 32"/>
                  <a:gd name="T25" fmla="*/ 14 h 78"/>
                  <a:gd name="T26" fmla="*/ 17 w 32"/>
                  <a:gd name="T27" fmla="*/ 11 h 78"/>
                  <a:gd name="T28" fmla="*/ 28 w 32"/>
                  <a:gd name="T29" fmla="*/ 7 h 78"/>
                  <a:gd name="T30" fmla="*/ 25 w 32"/>
                  <a:gd name="T31" fmla="*/ 4 h 78"/>
                  <a:gd name="T32" fmla="*/ 32 w 32"/>
                  <a:gd name="T33" fmla="*/ 4 h 78"/>
                  <a:gd name="T34" fmla="*/ 32 w 32"/>
                  <a:gd name="T35" fmla="*/ 0 h 78"/>
                  <a:gd name="T36" fmla="*/ 28 w 32"/>
                  <a:gd name="T37" fmla="*/ 0 h 78"/>
                  <a:gd name="T38" fmla="*/ 32 w 32"/>
                  <a:gd name="T39" fmla="*/ 4 h 7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2" h="78">
                    <a:moveTo>
                      <a:pt x="32" y="4"/>
                    </a:moveTo>
                    <a:lnTo>
                      <a:pt x="28" y="0"/>
                    </a:lnTo>
                    <a:lnTo>
                      <a:pt x="14" y="4"/>
                    </a:lnTo>
                    <a:lnTo>
                      <a:pt x="3" y="11"/>
                    </a:lnTo>
                    <a:lnTo>
                      <a:pt x="3" y="25"/>
                    </a:lnTo>
                    <a:lnTo>
                      <a:pt x="0" y="35"/>
                    </a:lnTo>
                    <a:lnTo>
                      <a:pt x="3" y="46"/>
                    </a:lnTo>
                    <a:lnTo>
                      <a:pt x="3" y="78"/>
                    </a:lnTo>
                    <a:lnTo>
                      <a:pt x="10" y="78"/>
                    </a:lnTo>
                    <a:lnTo>
                      <a:pt x="10" y="46"/>
                    </a:lnTo>
                    <a:lnTo>
                      <a:pt x="7" y="35"/>
                    </a:lnTo>
                    <a:lnTo>
                      <a:pt x="10" y="25"/>
                    </a:lnTo>
                    <a:lnTo>
                      <a:pt x="10" y="14"/>
                    </a:lnTo>
                    <a:lnTo>
                      <a:pt x="17" y="11"/>
                    </a:lnTo>
                    <a:lnTo>
                      <a:pt x="28" y="7"/>
                    </a:lnTo>
                    <a:lnTo>
                      <a:pt x="25" y="4"/>
                    </a:lnTo>
                    <a:lnTo>
                      <a:pt x="32" y="4"/>
                    </a:lnTo>
                    <a:lnTo>
                      <a:pt x="32" y="0"/>
                    </a:lnTo>
                    <a:lnTo>
                      <a:pt x="28" y="0"/>
                    </a:lnTo>
                    <a:lnTo>
                      <a:pt x="3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09" name="Freeform 426"/>
              <p:cNvSpPr>
                <a:spLocks/>
              </p:cNvSpPr>
              <p:nvPr/>
            </p:nvSpPr>
            <p:spPr bwMode="auto">
              <a:xfrm>
                <a:off x="4249" y="3122"/>
                <a:ext cx="18" cy="77"/>
              </a:xfrm>
              <a:custGeom>
                <a:avLst/>
                <a:gdLst>
                  <a:gd name="T0" fmla="*/ 4 w 18"/>
                  <a:gd name="T1" fmla="*/ 77 h 77"/>
                  <a:gd name="T2" fmla="*/ 8 w 18"/>
                  <a:gd name="T3" fmla="*/ 77 h 77"/>
                  <a:gd name="T4" fmla="*/ 15 w 18"/>
                  <a:gd name="T5" fmla="*/ 60 h 77"/>
                  <a:gd name="T6" fmla="*/ 18 w 18"/>
                  <a:gd name="T7" fmla="*/ 38 h 77"/>
                  <a:gd name="T8" fmla="*/ 15 w 18"/>
                  <a:gd name="T9" fmla="*/ 17 h 77"/>
                  <a:gd name="T10" fmla="*/ 15 w 18"/>
                  <a:gd name="T11" fmla="*/ 0 h 77"/>
                  <a:gd name="T12" fmla="*/ 8 w 18"/>
                  <a:gd name="T13" fmla="*/ 0 h 77"/>
                  <a:gd name="T14" fmla="*/ 8 w 18"/>
                  <a:gd name="T15" fmla="*/ 56 h 77"/>
                  <a:gd name="T16" fmla="*/ 0 w 18"/>
                  <a:gd name="T17" fmla="*/ 74 h 77"/>
                  <a:gd name="T18" fmla="*/ 4 w 18"/>
                  <a:gd name="T19" fmla="*/ 70 h 77"/>
                  <a:gd name="T20" fmla="*/ 4 w 18"/>
                  <a:gd name="T21" fmla="*/ 77 h 77"/>
                  <a:gd name="T22" fmla="*/ 8 w 18"/>
                  <a:gd name="T23" fmla="*/ 77 h 77"/>
                  <a:gd name="T24" fmla="*/ 4 w 18"/>
                  <a:gd name="T25" fmla="*/ 77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77">
                    <a:moveTo>
                      <a:pt x="4" y="77"/>
                    </a:moveTo>
                    <a:lnTo>
                      <a:pt x="8" y="77"/>
                    </a:lnTo>
                    <a:lnTo>
                      <a:pt x="15" y="60"/>
                    </a:lnTo>
                    <a:lnTo>
                      <a:pt x="18" y="38"/>
                    </a:lnTo>
                    <a:lnTo>
                      <a:pt x="15" y="17"/>
                    </a:lnTo>
                    <a:lnTo>
                      <a:pt x="15" y="0"/>
                    </a:lnTo>
                    <a:lnTo>
                      <a:pt x="8" y="0"/>
                    </a:lnTo>
                    <a:lnTo>
                      <a:pt x="8" y="56"/>
                    </a:lnTo>
                    <a:lnTo>
                      <a:pt x="0" y="74"/>
                    </a:lnTo>
                    <a:lnTo>
                      <a:pt x="4" y="70"/>
                    </a:lnTo>
                    <a:lnTo>
                      <a:pt x="4" y="77"/>
                    </a:lnTo>
                    <a:lnTo>
                      <a:pt x="8" y="77"/>
                    </a:lnTo>
                    <a:lnTo>
                      <a:pt x="4" y="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0" name="Freeform 427"/>
              <p:cNvSpPr>
                <a:spLocks/>
              </p:cNvSpPr>
              <p:nvPr/>
            </p:nvSpPr>
            <p:spPr bwMode="auto">
              <a:xfrm>
                <a:off x="4430" y="3160"/>
                <a:ext cx="53" cy="113"/>
              </a:xfrm>
              <a:custGeom>
                <a:avLst/>
                <a:gdLst>
                  <a:gd name="T0" fmla="*/ 49 w 53"/>
                  <a:gd name="T1" fmla="*/ 0 h 113"/>
                  <a:gd name="T2" fmla="*/ 49 w 53"/>
                  <a:gd name="T3" fmla="*/ 11 h 113"/>
                  <a:gd name="T4" fmla="*/ 53 w 53"/>
                  <a:gd name="T5" fmla="*/ 22 h 113"/>
                  <a:gd name="T6" fmla="*/ 53 w 53"/>
                  <a:gd name="T7" fmla="*/ 29 h 113"/>
                  <a:gd name="T8" fmla="*/ 49 w 53"/>
                  <a:gd name="T9" fmla="*/ 39 h 113"/>
                  <a:gd name="T10" fmla="*/ 46 w 53"/>
                  <a:gd name="T11" fmla="*/ 43 h 113"/>
                  <a:gd name="T12" fmla="*/ 46 w 53"/>
                  <a:gd name="T13" fmla="*/ 50 h 113"/>
                  <a:gd name="T14" fmla="*/ 17 w 53"/>
                  <a:gd name="T15" fmla="*/ 113 h 113"/>
                  <a:gd name="T16" fmla="*/ 3 w 53"/>
                  <a:gd name="T17" fmla="*/ 113 h 113"/>
                  <a:gd name="T18" fmla="*/ 0 w 53"/>
                  <a:gd name="T19" fmla="*/ 110 h 113"/>
                  <a:gd name="T20" fmla="*/ 7 w 53"/>
                  <a:gd name="T21" fmla="*/ 99 h 113"/>
                  <a:gd name="T22" fmla="*/ 10 w 53"/>
                  <a:gd name="T23" fmla="*/ 85 h 113"/>
                  <a:gd name="T24" fmla="*/ 17 w 53"/>
                  <a:gd name="T25" fmla="*/ 71 h 113"/>
                  <a:gd name="T26" fmla="*/ 21 w 53"/>
                  <a:gd name="T27" fmla="*/ 61 h 113"/>
                  <a:gd name="T28" fmla="*/ 28 w 53"/>
                  <a:gd name="T29" fmla="*/ 46 h 113"/>
                  <a:gd name="T30" fmla="*/ 31 w 53"/>
                  <a:gd name="T31" fmla="*/ 32 h 113"/>
                  <a:gd name="T32" fmla="*/ 39 w 53"/>
                  <a:gd name="T33" fmla="*/ 22 h 113"/>
                  <a:gd name="T34" fmla="*/ 42 w 53"/>
                  <a:gd name="T35" fmla="*/ 8 h 113"/>
                  <a:gd name="T36" fmla="*/ 42 w 53"/>
                  <a:gd name="T37" fmla="*/ 0 h 113"/>
                  <a:gd name="T38" fmla="*/ 49 w 53"/>
                  <a:gd name="T39" fmla="*/ 0 h 11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3" h="113">
                    <a:moveTo>
                      <a:pt x="49" y="0"/>
                    </a:moveTo>
                    <a:lnTo>
                      <a:pt x="49" y="11"/>
                    </a:lnTo>
                    <a:lnTo>
                      <a:pt x="53" y="22"/>
                    </a:lnTo>
                    <a:lnTo>
                      <a:pt x="53" y="29"/>
                    </a:lnTo>
                    <a:lnTo>
                      <a:pt x="49" y="39"/>
                    </a:lnTo>
                    <a:lnTo>
                      <a:pt x="46" y="43"/>
                    </a:lnTo>
                    <a:lnTo>
                      <a:pt x="46" y="50"/>
                    </a:lnTo>
                    <a:lnTo>
                      <a:pt x="17" y="113"/>
                    </a:lnTo>
                    <a:lnTo>
                      <a:pt x="3" y="113"/>
                    </a:lnTo>
                    <a:lnTo>
                      <a:pt x="0" y="110"/>
                    </a:lnTo>
                    <a:lnTo>
                      <a:pt x="7" y="99"/>
                    </a:lnTo>
                    <a:lnTo>
                      <a:pt x="10" y="85"/>
                    </a:lnTo>
                    <a:lnTo>
                      <a:pt x="17" y="71"/>
                    </a:lnTo>
                    <a:lnTo>
                      <a:pt x="21" y="61"/>
                    </a:lnTo>
                    <a:lnTo>
                      <a:pt x="28" y="46"/>
                    </a:lnTo>
                    <a:lnTo>
                      <a:pt x="31" y="32"/>
                    </a:lnTo>
                    <a:lnTo>
                      <a:pt x="39" y="22"/>
                    </a:lnTo>
                    <a:lnTo>
                      <a:pt x="42" y="8"/>
                    </a:lnTo>
                    <a:lnTo>
                      <a:pt x="42" y="0"/>
                    </a:lnTo>
                    <a:lnTo>
                      <a:pt x="49"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1" name="Freeform 428"/>
              <p:cNvSpPr>
                <a:spLocks/>
              </p:cNvSpPr>
              <p:nvPr/>
            </p:nvSpPr>
            <p:spPr bwMode="auto">
              <a:xfrm>
                <a:off x="4476" y="3160"/>
                <a:ext cx="10" cy="43"/>
              </a:xfrm>
              <a:custGeom>
                <a:avLst/>
                <a:gdLst>
                  <a:gd name="T0" fmla="*/ 3 w 10"/>
                  <a:gd name="T1" fmla="*/ 43 h 43"/>
                  <a:gd name="T2" fmla="*/ 10 w 10"/>
                  <a:gd name="T3" fmla="*/ 32 h 43"/>
                  <a:gd name="T4" fmla="*/ 10 w 10"/>
                  <a:gd name="T5" fmla="*/ 22 h 43"/>
                  <a:gd name="T6" fmla="*/ 7 w 10"/>
                  <a:gd name="T7" fmla="*/ 11 h 43"/>
                  <a:gd name="T8" fmla="*/ 7 w 10"/>
                  <a:gd name="T9" fmla="*/ 0 h 43"/>
                  <a:gd name="T10" fmla="*/ 3 w 10"/>
                  <a:gd name="T11" fmla="*/ 0 h 43"/>
                  <a:gd name="T12" fmla="*/ 3 w 10"/>
                  <a:gd name="T13" fmla="*/ 29 h 43"/>
                  <a:gd name="T14" fmla="*/ 0 w 10"/>
                  <a:gd name="T15" fmla="*/ 39 h 43"/>
                  <a:gd name="T16" fmla="*/ 3 w 10"/>
                  <a:gd name="T17" fmla="*/ 36 h 43"/>
                  <a:gd name="T18" fmla="*/ 3 w 10"/>
                  <a:gd name="T19" fmla="*/ 43 h 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43">
                    <a:moveTo>
                      <a:pt x="3" y="43"/>
                    </a:moveTo>
                    <a:lnTo>
                      <a:pt x="10" y="32"/>
                    </a:lnTo>
                    <a:lnTo>
                      <a:pt x="10" y="22"/>
                    </a:lnTo>
                    <a:lnTo>
                      <a:pt x="7" y="11"/>
                    </a:lnTo>
                    <a:lnTo>
                      <a:pt x="7" y="0"/>
                    </a:lnTo>
                    <a:lnTo>
                      <a:pt x="3" y="0"/>
                    </a:lnTo>
                    <a:lnTo>
                      <a:pt x="3" y="29"/>
                    </a:lnTo>
                    <a:lnTo>
                      <a:pt x="0" y="39"/>
                    </a:lnTo>
                    <a:lnTo>
                      <a:pt x="3" y="36"/>
                    </a:lnTo>
                    <a:lnTo>
                      <a:pt x="3"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2" name="Freeform 429"/>
              <p:cNvSpPr>
                <a:spLocks/>
              </p:cNvSpPr>
              <p:nvPr/>
            </p:nvSpPr>
            <p:spPr bwMode="auto">
              <a:xfrm>
                <a:off x="4472" y="3196"/>
                <a:ext cx="7" cy="17"/>
              </a:xfrm>
              <a:custGeom>
                <a:avLst/>
                <a:gdLst>
                  <a:gd name="T0" fmla="*/ 7 w 7"/>
                  <a:gd name="T1" fmla="*/ 14 h 17"/>
                  <a:gd name="T2" fmla="*/ 4 w 7"/>
                  <a:gd name="T3" fmla="*/ 17 h 17"/>
                  <a:gd name="T4" fmla="*/ 7 w 7"/>
                  <a:gd name="T5" fmla="*/ 14 h 17"/>
                  <a:gd name="T6" fmla="*/ 7 w 7"/>
                  <a:gd name="T7" fmla="*/ 0 h 17"/>
                  <a:gd name="T8" fmla="*/ 0 w 7"/>
                  <a:gd name="T9" fmla="*/ 3 h 17"/>
                  <a:gd name="T10" fmla="*/ 0 w 7"/>
                  <a:gd name="T11" fmla="*/ 14 h 17"/>
                  <a:gd name="T12" fmla="*/ 0 w 7"/>
                  <a:gd name="T13" fmla="*/ 10 h 17"/>
                  <a:gd name="T14" fmla="*/ 0 w 7"/>
                  <a:gd name="T15" fmla="*/ 14 h 17"/>
                  <a:gd name="T16" fmla="*/ 7 w 7"/>
                  <a:gd name="T17" fmla="*/ 14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 h="17">
                    <a:moveTo>
                      <a:pt x="7" y="14"/>
                    </a:moveTo>
                    <a:lnTo>
                      <a:pt x="4" y="17"/>
                    </a:lnTo>
                    <a:lnTo>
                      <a:pt x="7" y="14"/>
                    </a:lnTo>
                    <a:lnTo>
                      <a:pt x="7" y="0"/>
                    </a:lnTo>
                    <a:lnTo>
                      <a:pt x="0" y="3"/>
                    </a:lnTo>
                    <a:lnTo>
                      <a:pt x="0" y="14"/>
                    </a:lnTo>
                    <a:lnTo>
                      <a:pt x="0" y="10"/>
                    </a:lnTo>
                    <a:lnTo>
                      <a:pt x="0" y="14"/>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3" name="Freeform 430"/>
              <p:cNvSpPr>
                <a:spLocks/>
              </p:cNvSpPr>
              <p:nvPr/>
            </p:nvSpPr>
            <p:spPr bwMode="auto">
              <a:xfrm>
                <a:off x="4444" y="3210"/>
                <a:ext cx="35" cy="67"/>
              </a:xfrm>
              <a:custGeom>
                <a:avLst/>
                <a:gdLst>
                  <a:gd name="T0" fmla="*/ 3 w 35"/>
                  <a:gd name="T1" fmla="*/ 67 h 67"/>
                  <a:gd name="T2" fmla="*/ 7 w 35"/>
                  <a:gd name="T3" fmla="*/ 63 h 67"/>
                  <a:gd name="T4" fmla="*/ 35 w 35"/>
                  <a:gd name="T5" fmla="*/ 0 h 67"/>
                  <a:gd name="T6" fmla="*/ 28 w 35"/>
                  <a:gd name="T7" fmla="*/ 0 h 67"/>
                  <a:gd name="T8" fmla="*/ 0 w 35"/>
                  <a:gd name="T9" fmla="*/ 63 h 67"/>
                  <a:gd name="T10" fmla="*/ 3 w 35"/>
                  <a:gd name="T11" fmla="*/ 60 h 67"/>
                  <a:gd name="T12" fmla="*/ 3 w 35"/>
                  <a:gd name="T13" fmla="*/ 67 h 67"/>
                  <a:gd name="T14" fmla="*/ 7 w 35"/>
                  <a:gd name="T15" fmla="*/ 63 h 67"/>
                  <a:gd name="T16" fmla="*/ 3 w 35"/>
                  <a:gd name="T17" fmla="*/ 67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5" h="67">
                    <a:moveTo>
                      <a:pt x="3" y="67"/>
                    </a:moveTo>
                    <a:lnTo>
                      <a:pt x="7" y="63"/>
                    </a:lnTo>
                    <a:lnTo>
                      <a:pt x="35" y="0"/>
                    </a:lnTo>
                    <a:lnTo>
                      <a:pt x="28" y="0"/>
                    </a:lnTo>
                    <a:lnTo>
                      <a:pt x="0" y="63"/>
                    </a:lnTo>
                    <a:lnTo>
                      <a:pt x="3" y="60"/>
                    </a:lnTo>
                    <a:lnTo>
                      <a:pt x="3" y="67"/>
                    </a:lnTo>
                    <a:lnTo>
                      <a:pt x="7" y="63"/>
                    </a:lnTo>
                    <a:lnTo>
                      <a:pt x="3"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4" name="Freeform 431"/>
              <p:cNvSpPr>
                <a:spLocks/>
              </p:cNvSpPr>
              <p:nvPr/>
            </p:nvSpPr>
            <p:spPr bwMode="auto">
              <a:xfrm>
                <a:off x="4426" y="3266"/>
                <a:ext cx="21" cy="11"/>
              </a:xfrm>
              <a:custGeom>
                <a:avLst/>
                <a:gdLst>
                  <a:gd name="T0" fmla="*/ 0 w 21"/>
                  <a:gd name="T1" fmla="*/ 4 h 11"/>
                  <a:gd name="T2" fmla="*/ 0 w 21"/>
                  <a:gd name="T3" fmla="*/ 7 h 11"/>
                  <a:gd name="T4" fmla="*/ 4 w 21"/>
                  <a:gd name="T5" fmla="*/ 11 h 11"/>
                  <a:gd name="T6" fmla="*/ 21 w 21"/>
                  <a:gd name="T7" fmla="*/ 11 h 11"/>
                  <a:gd name="T8" fmla="*/ 21 w 21"/>
                  <a:gd name="T9" fmla="*/ 4 h 11"/>
                  <a:gd name="T10" fmla="*/ 7 w 21"/>
                  <a:gd name="T11" fmla="*/ 4 h 11"/>
                  <a:gd name="T12" fmla="*/ 7 w 21"/>
                  <a:gd name="T13" fmla="*/ 0 h 11"/>
                  <a:gd name="T14" fmla="*/ 7 w 21"/>
                  <a:gd name="T15" fmla="*/ 7 h 11"/>
                  <a:gd name="T16" fmla="*/ 0 w 21"/>
                  <a:gd name="T17" fmla="*/ 4 h 11"/>
                  <a:gd name="T18" fmla="*/ 0 w 21"/>
                  <a:gd name="T19" fmla="*/ 7 h 11"/>
                  <a:gd name="T20" fmla="*/ 0 w 21"/>
                  <a:gd name="T21" fmla="*/ 4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 h="11">
                    <a:moveTo>
                      <a:pt x="0" y="4"/>
                    </a:moveTo>
                    <a:lnTo>
                      <a:pt x="0" y="7"/>
                    </a:lnTo>
                    <a:lnTo>
                      <a:pt x="4" y="11"/>
                    </a:lnTo>
                    <a:lnTo>
                      <a:pt x="21" y="11"/>
                    </a:lnTo>
                    <a:lnTo>
                      <a:pt x="21" y="4"/>
                    </a:lnTo>
                    <a:lnTo>
                      <a:pt x="7" y="4"/>
                    </a:lnTo>
                    <a:lnTo>
                      <a:pt x="7" y="0"/>
                    </a:lnTo>
                    <a:lnTo>
                      <a:pt x="7" y="7"/>
                    </a:lnTo>
                    <a:lnTo>
                      <a:pt x="0" y="4"/>
                    </a:lnTo>
                    <a:lnTo>
                      <a:pt x="0"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5" name="Freeform 432"/>
              <p:cNvSpPr>
                <a:spLocks/>
              </p:cNvSpPr>
              <p:nvPr/>
            </p:nvSpPr>
            <p:spPr bwMode="auto">
              <a:xfrm>
                <a:off x="4426" y="3168"/>
                <a:ext cx="50" cy="105"/>
              </a:xfrm>
              <a:custGeom>
                <a:avLst/>
                <a:gdLst>
                  <a:gd name="T0" fmla="*/ 43 w 50"/>
                  <a:gd name="T1" fmla="*/ 0 h 105"/>
                  <a:gd name="T2" fmla="*/ 39 w 50"/>
                  <a:gd name="T3" fmla="*/ 10 h 105"/>
                  <a:gd name="T4" fmla="*/ 35 w 50"/>
                  <a:gd name="T5" fmla="*/ 24 h 105"/>
                  <a:gd name="T6" fmla="*/ 28 w 50"/>
                  <a:gd name="T7" fmla="*/ 38 h 105"/>
                  <a:gd name="T8" fmla="*/ 21 w 50"/>
                  <a:gd name="T9" fmla="*/ 49 h 105"/>
                  <a:gd name="T10" fmla="*/ 18 w 50"/>
                  <a:gd name="T11" fmla="*/ 63 h 105"/>
                  <a:gd name="T12" fmla="*/ 11 w 50"/>
                  <a:gd name="T13" fmla="*/ 74 h 105"/>
                  <a:gd name="T14" fmla="*/ 7 w 50"/>
                  <a:gd name="T15" fmla="*/ 88 h 105"/>
                  <a:gd name="T16" fmla="*/ 0 w 50"/>
                  <a:gd name="T17" fmla="*/ 102 h 105"/>
                  <a:gd name="T18" fmla="*/ 7 w 50"/>
                  <a:gd name="T19" fmla="*/ 105 h 105"/>
                  <a:gd name="T20" fmla="*/ 14 w 50"/>
                  <a:gd name="T21" fmla="*/ 91 h 105"/>
                  <a:gd name="T22" fmla="*/ 18 w 50"/>
                  <a:gd name="T23" fmla="*/ 77 h 105"/>
                  <a:gd name="T24" fmla="*/ 25 w 50"/>
                  <a:gd name="T25" fmla="*/ 67 h 105"/>
                  <a:gd name="T26" fmla="*/ 28 w 50"/>
                  <a:gd name="T27" fmla="*/ 53 h 105"/>
                  <a:gd name="T28" fmla="*/ 35 w 50"/>
                  <a:gd name="T29" fmla="*/ 38 h 105"/>
                  <a:gd name="T30" fmla="*/ 39 w 50"/>
                  <a:gd name="T31" fmla="*/ 28 h 105"/>
                  <a:gd name="T32" fmla="*/ 46 w 50"/>
                  <a:gd name="T33" fmla="*/ 14 h 105"/>
                  <a:gd name="T34" fmla="*/ 50 w 50"/>
                  <a:gd name="T35" fmla="*/ 0 h 105"/>
                  <a:gd name="T36" fmla="*/ 43 w 50"/>
                  <a:gd name="T37" fmla="*/ 0 h 10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 h="105">
                    <a:moveTo>
                      <a:pt x="43" y="0"/>
                    </a:moveTo>
                    <a:lnTo>
                      <a:pt x="39" y="10"/>
                    </a:lnTo>
                    <a:lnTo>
                      <a:pt x="35" y="24"/>
                    </a:lnTo>
                    <a:lnTo>
                      <a:pt x="28" y="38"/>
                    </a:lnTo>
                    <a:lnTo>
                      <a:pt x="21" y="49"/>
                    </a:lnTo>
                    <a:lnTo>
                      <a:pt x="18" y="63"/>
                    </a:lnTo>
                    <a:lnTo>
                      <a:pt x="11" y="74"/>
                    </a:lnTo>
                    <a:lnTo>
                      <a:pt x="7" y="88"/>
                    </a:lnTo>
                    <a:lnTo>
                      <a:pt x="0" y="102"/>
                    </a:lnTo>
                    <a:lnTo>
                      <a:pt x="7" y="105"/>
                    </a:lnTo>
                    <a:lnTo>
                      <a:pt x="14" y="91"/>
                    </a:lnTo>
                    <a:lnTo>
                      <a:pt x="18" y="77"/>
                    </a:lnTo>
                    <a:lnTo>
                      <a:pt x="25" y="67"/>
                    </a:lnTo>
                    <a:lnTo>
                      <a:pt x="28" y="53"/>
                    </a:lnTo>
                    <a:lnTo>
                      <a:pt x="35" y="38"/>
                    </a:lnTo>
                    <a:lnTo>
                      <a:pt x="39" y="28"/>
                    </a:lnTo>
                    <a:lnTo>
                      <a:pt x="46" y="14"/>
                    </a:lnTo>
                    <a:lnTo>
                      <a:pt x="50" y="0"/>
                    </a:lnTo>
                    <a:lnTo>
                      <a:pt x="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6" name="Freeform 433"/>
              <p:cNvSpPr>
                <a:spLocks/>
              </p:cNvSpPr>
              <p:nvPr/>
            </p:nvSpPr>
            <p:spPr bwMode="auto">
              <a:xfrm>
                <a:off x="4465" y="3157"/>
                <a:ext cx="11" cy="11"/>
              </a:xfrm>
              <a:custGeom>
                <a:avLst/>
                <a:gdLst>
                  <a:gd name="T0" fmla="*/ 7 w 11"/>
                  <a:gd name="T1" fmla="*/ 0 h 11"/>
                  <a:gd name="T2" fmla="*/ 4 w 11"/>
                  <a:gd name="T3" fmla="*/ 3 h 11"/>
                  <a:gd name="T4" fmla="*/ 4 w 11"/>
                  <a:gd name="T5" fmla="*/ 11 h 11"/>
                  <a:gd name="T6" fmla="*/ 11 w 11"/>
                  <a:gd name="T7" fmla="*/ 11 h 11"/>
                  <a:gd name="T8" fmla="*/ 11 w 11"/>
                  <a:gd name="T9" fmla="*/ 3 h 11"/>
                  <a:gd name="T10" fmla="*/ 7 w 11"/>
                  <a:gd name="T11" fmla="*/ 7 h 11"/>
                  <a:gd name="T12" fmla="*/ 7 w 11"/>
                  <a:gd name="T13" fmla="*/ 0 h 11"/>
                  <a:gd name="T14" fmla="*/ 0 w 11"/>
                  <a:gd name="T15" fmla="*/ 3 h 11"/>
                  <a:gd name="T16" fmla="*/ 4 w 11"/>
                  <a:gd name="T17" fmla="*/ 3 h 11"/>
                  <a:gd name="T18" fmla="*/ 7 w 11"/>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11">
                    <a:moveTo>
                      <a:pt x="7" y="0"/>
                    </a:moveTo>
                    <a:lnTo>
                      <a:pt x="4" y="3"/>
                    </a:lnTo>
                    <a:lnTo>
                      <a:pt x="4" y="11"/>
                    </a:lnTo>
                    <a:lnTo>
                      <a:pt x="11" y="11"/>
                    </a:lnTo>
                    <a:lnTo>
                      <a:pt x="11" y="3"/>
                    </a:lnTo>
                    <a:lnTo>
                      <a:pt x="7" y="7"/>
                    </a:lnTo>
                    <a:lnTo>
                      <a:pt x="7" y="0"/>
                    </a:lnTo>
                    <a:lnTo>
                      <a:pt x="0" y="3"/>
                    </a:lnTo>
                    <a:lnTo>
                      <a:pt x="4" y="3"/>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7" name="Freeform 434"/>
              <p:cNvSpPr>
                <a:spLocks/>
              </p:cNvSpPr>
              <p:nvPr/>
            </p:nvSpPr>
            <p:spPr bwMode="auto">
              <a:xfrm>
                <a:off x="4472" y="3157"/>
                <a:ext cx="11" cy="7"/>
              </a:xfrm>
              <a:custGeom>
                <a:avLst/>
                <a:gdLst>
                  <a:gd name="T0" fmla="*/ 11 w 11"/>
                  <a:gd name="T1" fmla="*/ 3 h 7"/>
                  <a:gd name="T2" fmla="*/ 7 w 11"/>
                  <a:gd name="T3" fmla="*/ 0 h 7"/>
                  <a:gd name="T4" fmla="*/ 0 w 11"/>
                  <a:gd name="T5" fmla="*/ 0 h 7"/>
                  <a:gd name="T6" fmla="*/ 0 w 11"/>
                  <a:gd name="T7" fmla="*/ 7 h 7"/>
                  <a:gd name="T8" fmla="*/ 7 w 11"/>
                  <a:gd name="T9" fmla="*/ 7 h 7"/>
                  <a:gd name="T10" fmla="*/ 7 w 11"/>
                  <a:gd name="T11" fmla="*/ 3 h 7"/>
                  <a:gd name="T12" fmla="*/ 11 w 11"/>
                  <a:gd name="T13" fmla="*/ 3 h 7"/>
                  <a:gd name="T14" fmla="*/ 11 w 11"/>
                  <a:gd name="T15" fmla="*/ 0 h 7"/>
                  <a:gd name="T16" fmla="*/ 7 w 11"/>
                  <a:gd name="T17" fmla="*/ 0 h 7"/>
                  <a:gd name="T18" fmla="*/ 11 w 11"/>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7">
                    <a:moveTo>
                      <a:pt x="11" y="3"/>
                    </a:moveTo>
                    <a:lnTo>
                      <a:pt x="7" y="0"/>
                    </a:lnTo>
                    <a:lnTo>
                      <a:pt x="0" y="0"/>
                    </a:lnTo>
                    <a:lnTo>
                      <a:pt x="0" y="7"/>
                    </a:lnTo>
                    <a:lnTo>
                      <a:pt x="7" y="7"/>
                    </a:lnTo>
                    <a:lnTo>
                      <a:pt x="7" y="3"/>
                    </a:lnTo>
                    <a:lnTo>
                      <a:pt x="11" y="3"/>
                    </a:lnTo>
                    <a:lnTo>
                      <a:pt x="11" y="0"/>
                    </a:lnTo>
                    <a:lnTo>
                      <a:pt x="7" y="0"/>
                    </a:lnTo>
                    <a:lnTo>
                      <a:pt x="1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8" name="Freeform 435"/>
              <p:cNvSpPr>
                <a:spLocks/>
              </p:cNvSpPr>
              <p:nvPr/>
            </p:nvSpPr>
            <p:spPr bwMode="auto">
              <a:xfrm>
                <a:off x="4126" y="3168"/>
                <a:ext cx="49" cy="67"/>
              </a:xfrm>
              <a:custGeom>
                <a:avLst/>
                <a:gdLst>
                  <a:gd name="T0" fmla="*/ 39 w 49"/>
                  <a:gd name="T1" fmla="*/ 49 h 67"/>
                  <a:gd name="T2" fmla="*/ 35 w 49"/>
                  <a:gd name="T3" fmla="*/ 49 h 67"/>
                  <a:gd name="T4" fmla="*/ 28 w 49"/>
                  <a:gd name="T5" fmla="*/ 53 h 67"/>
                  <a:gd name="T6" fmla="*/ 21 w 49"/>
                  <a:gd name="T7" fmla="*/ 53 h 67"/>
                  <a:gd name="T8" fmla="*/ 14 w 49"/>
                  <a:gd name="T9" fmla="*/ 56 h 67"/>
                  <a:gd name="T10" fmla="*/ 10 w 49"/>
                  <a:gd name="T11" fmla="*/ 60 h 67"/>
                  <a:gd name="T12" fmla="*/ 3 w 49"/>
                  <a:gd name="T13" fmla="*/ 63 h 67"/>
                  <a:gd name="T14" fmla="*/ 0 w 49"/>
                  <a:gd name="T15" fmla="*/ 67 h 67"/>
                  <a:gd name="T16" fmla="*/ 3 w 49"/>
                  <a:gd name="T17" fmla="*/ 56 h 67"/>
                  <a:gd name="T18" fmla="*/ 7 w 49"/>
                  <a:gd name="T19" fmla="*/ 49 h 67"/>
                  <a:gd name="T20" fmla="*/ 14 w 49"/>
                  <a:gd name="T21" fmla="*/ 42 h 67"/>
                  <a:gd name="T22" fmla="*/ 17 w 49"/>
                  <a:gd name="T23" fmla="*/ 31 h 67"/>
                  <a:gd name="T24" fmla="*/ 25 w 49"/>
                  <a:gd name="T25" fmla="*/ 24 h 67"/>
                  <a:gd name="T26" fmla="*/ 28 w 49"/>
                  <a:gd name="T27" fmla="*/ 17 h 67"/>
                  <a:gd name="T28" fmla="*/ 35 w 49"/>
                  <a:gd name="T29" fmla="*/ 7 h 67"/>
                  <a:gd name="T30" fmla="*/ 42 w 49"/>
                  <a:gd name="T31" fmla="*/ 0 h 67"/>
                  <a:gd name="T32" fmla="*/ 42 w 49"/>
                  <a:gd name="T33" fmla="*/ 14 h 67"/>
                  <a:gd name="T34" fmla="*/ 46 w 49"/>
                  <a:gd name="T35" fmla="*/ 21 h 67"/>
                  <a:gd name="T36" fmla="*/ 49 w 49"/>
                  <a:gd name="T37" fmla="*/ 28 h 67"/>
                  <a:gd name="T38" fmla="*/ 49 w 49"/>
                  <a:gd name="T39" fmla="*/ 42 h 67"/>
                  <a:gd name="T40" fmla="*/ 46 w 49"/>
                  <a:gd name="T41" fmla="*/ 45 h 67"/>
                  <a:gd name="T42" fmla="*/ 39 w 49"/>
                  <a:gd name="T43" fmla="*/ 49 h 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9" h="67">
                    <a:moveTo>
                      <a:pt x="39" y="49"/>
                    </a:moveTo>
                    <a:lnTo>
                      <a:pt x="35" y="49"/>
                    </a:lnTo>
                    <a:lnTo>
                      <a:pt x="28" y="53"/>
                    </a:lnTo>
                    <a:lnTo>
                      <a:pt x="21" y="53"/>
                    </a:lnTo>
                    <a:lnTo>
                      <a:pt x="14" y="56"/>
                    </a:lnTo>
                    <a:lnTo>
                      <a:pt x="10" y="60"/>
                    </a:lnTo>
                    <a:lnTo>
                      <a:pt x="3" y="63"/>
                    </a:lnTo>
                    <a:lnTo>
                      <a:pt x="0" y="67"/>
                    </a:lnTo>
                    <a:lnTo>
                      <a:pt x="3" y="56"/>
                    </a:lnTo>
                    <a:lnTo>
                      <a:pt x="7" y="49"/>
                    </a:lnTo>
                    <a:lnTo>
                      <a:pt x="14" y="42"/>
                    </a:lnTo>
                    <a:lnTo>
                      <a:pt x="17" y="31"/>
                    </a:lnTo>
                    <a:lnTo>
                      <a:pt x="25" y="24"/>
                    </a:lnTo>
                    <a:lnTo>
                      <a:pt x="28" y="17"/>
                    </a:lnTo>
                    <a:lnTo>
                      <a:pt x="35" y="7"/>
                    </a:lnTo>
                    <a:lnTo>
                      <a:pt x="42" y="0"/>
                    </a:lnTo>
                    <a:lnTo>
                      <a:pt x="42" y="14"/>
                    </a:lnTo>
                    <a:lnTo>
                      <a:pt x="46" y="21"/>
                    </a:lnTo>
                    <a:lnTo>
                      <a:pt x="49" y="28"/>
                    </a:lnTo>
                    <a:lnTo>
                      <a:pt x="49" y="42"/>
                    </a:lnTo>
                    <a:lnTo>
                      <a:pt x="46" y="45"/>
                    </a:lnTo>
                    <a:lnTo>
                      <a:pt x="39" y="49"/>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9" name="Freeform 436"/>
              <p:cNvSpPr>
                <a:spLocks/>
              </p:cNvSpPr>
              <p:nvPr/>
            </p:nvSpPr>
            <p:spPr bwMode="auto">
              <a:xfrm>
                <a:off x="4119" y="3213"/>
                <a:ext cx="46" cy="32"/>
              </a:xfrm>
              <a:custGeom>
                <a:avLst/>
                <a:gdLst>
                  <a:gd name="T0" fmla="*/ 3 w 46"/>
                  <a:gd name="T1" fmla="*/ 22 h 32"/>
                  <a:gd name="T2" fmla="*/ 10 w 46"/>
                  <a:gd name="T3" fmla="*/ 25 h 32"/>
                  <a:gd name="T4" fmla="*/ 21 w 46"/>
                  <a:gd name="T5" fmla="*/ 15 h 32"/>
                  <a:gd name="T6" fmla="*/ 28 w 46"/>
                  <a:gd name="T7" fmla="*/ 11 h 32"/>
                  <a:gd name="T8" fmla="*/ 35 w 46"/>
                  <a:gd name="T9" fmla="*/ 11 h 32"/>
                  <a:gd name="T10" fmla="*/ 42 w 46"/>
                  <a:gd name="T11" fmla="*/ 8 h 32"/>
                  <a:gd name="T12" fmla="*/ 46 w 46"/>
                  <a:gd name="T13" fmla="*/ 8 h 32"/>
                  <a:gd name="T14" fmla="*/ 46 w 46"/>
                  <a:gd name="T15" fmla="*/ 0 h 32"/>
                  <a:gd name="T16" fmla="*/ 42 w 46"/>
                  <a:gd name="T17" fmla="*/ 0 h 32"/>
                  <a:gd name="T18" fmla="*/ 35 w 46"/>
                  <a:gd name="T19" fmla="*/ 4 h 32"/>
                  <a:gd name="T20" fmla="*/ 32 w 46"/>
                  <a:gd name="T21" fmla="*/ 4 h 32"/>
                  <a:gd name="T22" fmla="*/ 24 w 46"/>
                  <a:gd name="T23" fmla="*/ 8 h 32"/>
                  <a:gd name="T24" fmla="*/ 17 w 46"/>
                  <a:gd name="T25" fmla="*/ 8 h 32"/>
                  <a:gd name="T26" fmla="*/ 7 w 46"/>
                  <a:gd name="T27" fmla="*/ 18 h 32"/>
                  <a:gd name="T28" fmla="*/ 10 w 46"/>
                  <a:gd name="T29" fmla="*/ 22 h 32"/>
                  <a:gd name="T30" fmla="*/ 3 w 46"/>
                  <a:gd name="T31" fmla="*/ 22 h 32"/>
                  <a:gd name="T32" fmla="*/ 0 w 46"/>
                  <a:gd name="T33" fmla="*/ 32 h 32"/>
                  <a:gd name="T34" fmla="*/ 10 w 46"/>
                  <a:gd name="T35" fmla="*/ 25 h 32"/>
                  <a:gd name="T36" fmla="*/ 3 w 46"/>
                  <a:gd name="T37" fmla="*/ 22 h 3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 h="32">
                    <a:moveTo>
                      <a:pt x="3" y="22"/>
                    </a:moveTo>
                    <a:lnTo>
                      <a:pt x="10" y="25"/>
                    </a:lnTo>
                    <a:lnTo>
                      <a:pt x="21" y="15"/>
                    </a:lnTo>
                    <a:lnTo>
                      <a:pt x="28" y="11"/>
                    </a:lnTo>
                    <a:lnTo>
                      <a:pt x="35" y="11"/>
                    </a:lnTo>
                    <a:lnTo>
                      <a:pt x="42" y="8"/>
                    </a:lnTo>
                    <a:lnTo>
                      <a:pt x="46" y="8"/>
                    </a:lnTo>
                    <a:lnTo>
                      <a:pt x="46" y="0"/>
                    </a:lnTo>
                    <a:lnTo>
                      <a:pt x="42" y="0"/>
                    </a:lnTo>
                    <a:lnTo>
                      <a:pt x="35" y="4"/>
                    </a:lnTo>
                    <a:lnTo>
                      <a:pt x="32" y="4"/>
                    </a:lnTo>
                    <a:lnTo>
                      <a:pt x="24" y="8"/>
                    </a:lnTo>
                    <a:lnTo>
                      <a:pt x="17" y="8"/>
                    </a:lnTo>
                    <a:lnTo>
                      <a:pt x="7" y="18"/>
                    </a:lnTo>
                    <a:lnTo>
                      <a:pt x="10" y="22"/>
                    </a:lnTo>
                    <a:lnTo>
                      <a:pt x="3" y="22"/>
                    </a:lnTo>
                    <a:lnTo>
                      <a:pt x="0" y="32"/>
                    </a:lnTo>
                    <a:lnTo>
                      <a:pt x="10" y="25"/>
                    </a:lnTo>
                    <a:lnTo>
                      <a:pt x="3"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0" name="Freeform 437"/>
              <p:cNvSpPr>
                <a:spLocks/>
              </p:cNvSpPr>
              <p:nvPr/>
            </p:nvSpPr>
            <p:spPr bwMode="auto">
              <a:xfrm>
                <a:off x="4122" y="3153"/>
                <a:ext cx="50" cy="82"/>
              </a:xfrm>
              <a:custGeom>
                <a:avLst/>
                <a:gdLst>
                  <a:gd name="T0" fmla="*/ 46 w 50"/>
                  <a:gd name="T1" fmla="*/ 15 h 82"/>
                  <a:gd name="T2" fmla="*/ 43 w 50"/>
                  <a:gd name="T3" fmla="*/ 11 h 82"/>
                  <a:gd name="T4" fmla="*/ 36 w 50"/>
                  <a:gd name="T5" fmla="*/ 22 h 82"/>
                  <a:gd name="T6" fmla="*/ 29 w 50"/>
                  <a:gd name="T7" fmla="*/ 29 h 82"/>
                  <a:gd name="T8" fmla="*/ 25 w 50"/>
                  <a:gd name="T9" fmla="*/ 39 h 82"/>
                  <a:gd name="T10" fmla="*/ 18 w 50"/>
                  <a:gd name="T11" fmla="*/ 46 h 82"/>
                  <a:gd name="T12" fmla="*/ 14 w 50"/>
                  <a:gd name="T13" fmla="*/ 53 h 82"/>
                  <a:gd name="T14" fmla="*/ 7 w 50"/>
                  <a:gd name="T15" fmla="*/ 64 h 82"/>
                  <a:gd name="T16" fmla="*/ 4 w 50"/>
                  <a:gd name="T17" fmla="*/ 71 h 82"/>
                  <a:gd name="T18" fmla="*/ 0 w 50"/>
                  <a:gd name="T19" fmla="*/ 82 h 82"/>
                  <a:gd name="T20" fmla="*/ 7 w 50"/>
                  <a:gd name="T21" fmla="*/ 82 h 82"/>
                  <a:gd name="T22" fmla="*/ 11 w 50"/>
                  <a:gd name="T23" fmla="*/ 75 h 82"/>
                  <a:gd name="T24" fmla="*/ 14 w 50"/>
                  <a:gd name="T25" fmla="*/ 68 h 82"/>
                  <a:gd name="T26" fmla="*/ 18 w 50"/>
                  <a:gd name="T27" fmla="*/ 57 h 82"/>
                  <a:gd name="T28" fmla="*/ 25 w 50"/>
                  <a:gd name="T29" fmla="*/ 50 h 82"/>
                  <a:gd name="T30" fmla="*/ 29 w 50"/>
                  <a:gd name="T31" fmla="*/ 43 h 82"/>
                  <a:gd name="T32" fmla="*/ 36 w 50"/>
                  <a:gd name="T33" fmla="*/ 32 h 82"/>
                  <a:gd name="T34" fmla="*/ 43 w 50"/>
                  <a:gd name="T35" fmla="*/ 25 h 82"/>
                  <a:gd name="T36" fmla="*/ 46 w 50"/>
                  <a:gd name="T37" fmla="*/ 15 h 82"/>
                  <a:gd name="T38" fmla="*/ 43 w 50"/>
                  <a:gd name="T39" fmla="*/ 15 h 82"/>
                  <a:gd name="T40" fmla="*/ 46 w 50"/>
                  <a:gd name="T41" fmla="*/ 15 h 82"/>
                  <a:gd name="T42" fmla="*/ 50 w 50"/>
                  <a:gd name="T43" fmla="*/ 0 h 82"/>
                  <a:gd name="T44" fmla="*/ 43 w 50"/>
                  <a:gd name="T45" fmla="*/ 11 h 82"/>
                  <a:gd name="T46" fmla="*/ 46 w 50"/>
                  <a:gd name="T47" fmla="*/ 15 h 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0" h="82">
                    <a:moveTo>
                      <a:pt x="46" y="15"/>
                    </a:moveTo>
                    <a:lnTo>
                      <a:pt x="43" y="11"/>
                    </a:lnTo>
                    <a:lnTo>
                      <a:pt x="36" y="22"/>
                    </a:lnTo>
                    <a:lnTo>
                      <a:pt x="29" y="29"/>
                    </a:lnTo>
                    <a:lnTo>
                      <a:pt x="25" y="39"/>
                    </a:lnTo>
                    <a:lnTo>
                      <a:pt x="18" y="46"/>
                    </a:lnTo>
                    <a:lnTo>
                      <a:pt x="14" y="53"/>
                    </a:lnTo>
                    <a:lnTo>
                      <a:pt x="7" y="64"/>
                    </a:lnTo>
                    <a:lnTo>
                      <a:pt x="4" y="71"/>
                    </a:lnTo>
                    <a:lnTo>
                      <a:pt x="0" y="82"/>
                    </a:lnTo>
                    <a:lnTo>
                      <a:pt x="7" y="82"/>
                    </a:lnTo>
                    <a:lnTo>
                      <a:pt x="11" y="75"/>
                    </a:lnTo>
                    <a:lnTo>
                      <a:pt x="14" y="68"/>
                    </a:lnTo>
                    <a:lnTo>
                      <a:pt x="18" y="57"/>
                    </a:lnTo>
                    <a:lnTo>
                      <a:pt x="25" y="50"/>
                    </a:lnTo>
                    <a:lnTo>
                      <a:pt x="29" y="43"/>
                    </a:lnTo>
                    <a:lnTo>
                      <a:pt x="36" y="32"/>
                    </a:lnTo>
                    <a:lnTo>
                      <a:pt x="43" y="25"/>
                    </a:lnTo>
                    <a:lnTo>
                      <a:pt x="46" y="15"/>
                    </a:lnTo>
                    <a:lnTo>
                      <a:pt x="43" y="15"/>
                    </a:lnTo>
                    <a:lnTo>
                      <a:pt x="46" y="15"/>
                    </a:lnTo>
                    <a:lnTo>
                      <a:pt x="50" y="0"/>
                    </a:lnTo>
                    <a:lnTo>
                      <a:pt x="43" y="11"/>
                    </a:lnTo>
                    <a:lnTo>
                      <a:pt x="4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1" name="Freeform 438"/>
              <p:cNvSpPr>
                <a:spLocks/>
              </p:cNvSpPr>
              <p:nvPr/>
            </p:nvSpPr>
            <p:spPr bwMode="auto">
              <a:xfrm>
                <a:off x="4165" y="3168"/>
                <a:ext cx="17" cy="53"/>
              </a:xfrm>
              <a:custGeom>
                <a:avLst/>
                <a:gdLst>
                  <a:gd name="T0" fmla="*/ 0 w 17"/>
                  <a:gd name="T1" fmla="*/ 53 h 53"/>
                  <a:gd name="T2" fmla="*/ 10 w 17"/>
                  <a:gd name="T3" fmla="*/ 49 h 53"/>
                  <a:gd name="T4" fmla="*/ 14 w 17"/>
                  <a:gd name="T5" fmla="*/ 42 h 53"/>
                  <a:gd name="T6" fmla="*/ 17 w 17"/>
                  <a:gd name="T7" fmla="*/ 35 h 53"/>
                  <a:gd name="T8" fmla="*/ 14 w 17"/>
                  <a:gd name="T9" fmla="*/ 28 h 53"/>
                  <a:gd name="T10" fmla="*/ 10 w 17"/>
                  <a:gd name="T11" fmla="*/ 21 h 53"/>
                  <a:gd name="T12" fmla="*/ 7 w 17"/>
                  <a:gd name="T13" fmla="*/ 14 h 53"/>
                  <a:gd name="T14" fmla="*/ 3 w 17"/>
                  <a:gd name="T15" fmla="*/ 7 h 53"/>
                  <a:gd name="T16" fmla="*/ 3 w 17"/>
                  <a:gd name="T17" fmla="*/ 0 h 53"/>
                  <a:gd name="T18" fmla="*/ 0 w 17"/>
                  <a:gd name="T19" fmla="*/ 0 h 53"/>
                  <a:gd name="T20" fmla="*/ 0 w 17"/>
                  <a:gd name="T21" fmla="*/ 7 h 53"/>
                  <a:gd name="T22" fmla="*/ 3 w 17"/>
                  <a:gd name="T23" fmla="*/ 14 h 53"/>
                  <a:gd name="T24" fmla="*/ 3 w 17"/>
                  <a:gd name="T25" fmla="*/ 24 h 53"/>
                  <a:gd name="T26" fmla="*/ 7 w 17"/>
                  <a:gd name="T27" fmla="*/ 31 h 53"/>
                  <a:gd name="T28" fmla="*/ 7 w 17"/>
                  <a:gd name="T29" fmla="*/ 45 h 53"/>
                  <a:gd name="T30" fmla="*/ 0 w 17"/>
                  <a:gd name="T31" fmla="*/ 45 h 53"/>
                  <a:gd name="T32" fmla="*/ 0 w 17"/>
                  <a:gd name="T33" fmla="*/ 53 h 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 h="53">
                    <a:moveTo>
                      <a:pt x="0" y="53"/>
                    </a:moveTo>
                    <a:lnTo>
                      <a:pt x="10" y="49"/>
                    </a:lnTo>
                    <a:lnTo>
                      <a:pt x="14" y="42"/>
                    </a:lnTo>
                    <a:lnTo>
                      <a:pt x="17" y="35"/>
                    </a:lnTo>
                    <a:lnTo>
                      <a:pt x="14" y="28"/>
                    </a:lnTo>
                    <a:lnTo>
                      <a:pt x="10" y="21"/>
                    </a:lnTo>
                    <a:lnTo>
                      <a:pt x="7" y="14"/>
                    </a:lnTo>
                    <a:lnTo>
                      <a:pt x="3" y="7"/>
                    </a:lnTo>
                    <a:lnTo>
                      <a:pt x="3" y="0"/>
                    </a:lnTo>
                    <a:lnTo>
                      <a:pt x="0" y="0"/>
                    </a:lnTo>
                    <a:lnTo>
                      <a:pt x="0" y="7"/>
                    </a:lnTo>
                    <a:lnTo>
                      <a:pt x="3" y="14"/>
                    </a:lnTo>
                    <a:lnTo>
                      <a:pt x="3" y="24"/>
                    </a:lnTo>
                    <a:lnTo>
                      <a:pt x="7" y="31"/>
                    </a:lnTo>
                    <a:lnTo>
                      <a:pt x="7" y="45"/>
                    </a:lnTo>
                    <a:lnTo>
                      <a:pt x="0" y="45"/>
                    </a:lnTo>
                    <a:lnTo>
                      <a:pt x="0"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2" name="Freeform 439"/>
              <p:cNvSpPr>
                <a:spLocks/>
              </p:cNvSpPr>
              <p:nvPr/>
            </p:nvSpPr>
            <p:spPr bwMode="auto">
              <a:xfrm>
                <a:off x="4391" y="3168"/>
                <a:ext cx="67" cy="102"/>
              </a:xfrm>
              <a:custGeom>
                <a:avLst/>
                <a:gdLst>
                  <a:gd name="T0" fmla="*/ 67 w 67"/>
                  <a:gd name="T1" fmla="*/ 0 h 102"/>
                  <a:gd name="T2" fmla="*/ 60 w 67"/>
                  <a:gd name="T3" fmla="*/ 14 h 102"/>
                  <a:gd name="T4" fmla="*/ 56 w 67"/>
                  <a:gd name="T5" fmla="*/ 24 h 102"/>
                  <a:gd name="T6" fmla="*/ 49 w 67"/>
                  <a:gd name="T7" fmla="*/ 38 h 102"/>
                  <a:gd name="T8" fmla="*/ 46 w 67"/>
                  <a:gd name="T9" fmla="*/ 53 h 102"/>
                  <a:gd name="T10" fmla="*/ 39 w 67"/>
                  <a:gd name="T11" fmla="*/ 63 h 102"/>
                  <a:gd name="T12" fmla="*/ 32 w 67"/>
                  <a:gd name="T13" fmla="*/ 77 h 102"/>
                  <a:gd name="T14" fmla="*/ 28 w 67"/>
                  <a:gd name="T15" fmla="*/ 88 h 102"/>
                  <a:gd name="T16" fmla="*/ 21 w 67"/>
                  <a:gd name="T17" fmla="*/ 102 h 102"/>
                  <a:gd name="T18" fmla="*/ 0 w 67"/>
                  <a:gd name="T19" fmla="*/ 98 h 102"/>
                  <a:gd name="T20" fmla="*/ 7 w 67"/>
                  <a:gd name="T21" fmla="*/ 84 h 102"/>
                  <a:gd name="T22" fmla="*/ 10 w 67"/>
                  <a:gd name="T23" fmla="*/ 74 h 102"/>
                  <a:gd name="T24" fmla="*/ 17 w 67"/>
                  <a:gd name="T25" fmla="*/ 63 h 102"/>
                  <a:gd name="T26" fmla="*/ 28 w 67"/>
                  <a:gd name="T27" fmla="*/ 49 h 102"/>
                  <a:gd name="T28" fmla="*/ 35 w 67"/>
                  <a:gd name="T29" fmla="*/ 38 h 102"/>
                  <a:gd name="T30" fmla="*/ 42 w 67"/>
                  <a:gd name="T31" fmla="*/ 28 h 102"/>
                  <a:gd name="T32" fmla="*/ 49 w 67"/>
                  <a:gd name="T33" fmla="*/ 14 h 102"/>
                  <a:gd name="T34" fmla="*/ 53 w 67"/>
                  <a:gd name="T35" fmla="*/ 3 h 102"/>
                  <a:gd name="T36" fmla="*/ 56 w 67"/>
                  <a:gd name="T37" fmla="*/ 3 h 102"/>
                  <a:gd name="T38" fmla="*/ 60 w 67"/>
                  <a:gd name="T39" fmla="*/ 0 h 102"/>
                  <a:gd name="T40" fmla="*/ 67 w 67"/>
                  <a:gd name="T41" fmla="*/ 0 h 10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7" h="102">
                    <a:moveTo>
                      <a:pt x="67" y="0"/>
                    </a:moveTo>
                    <a:lnTo>
                      <a:pt x="60" y="14"/>
                    </a:lnTo>
                    <a:lnTo>
                      <a:pt x="56" y="24"/>
                    </a:lnTo>
                    <a:lnTo>
                      <a:pt x="49" y="38"/>
                    </a:lnTo>
                    <a:lnTo>
                      <a:pt x="46" y="53"/>
                    </a:lnTo>
                    <a:lnTo>
                      <a:pt x="39" y="63"/>
                    </a:lnTo>
                    <a:lnTo>
                      <a:pt x="32" y="77"/>
                    </a:lnTo>
                    <a:lnTo>
                      <a:pt x="28" y="88"/>
                    </a:lnTo>
                    <a:lnTo>
                      <a:pt x="21" y="102"/>
                    </a:lnTo>
                    <a:lnTo>
                      <a:pt x="0" y="98"/>
                    </a:lnTo>
                    <a:lnTo>
                      <a:pt x="7" y="84"/>
                    </a:lnTo>
                    <a:lnTo>
                      <a:pt x="10" y="74"/>
                    </a:lnTo>
                    <a:lnTo>
                      <a:pt x="17" y="63"/>
                    </a:lnTo>
                    <a:lnTo>
                      <a:pt x="28" y="49"/>
                    </a:lnTo>
                    <a:lnTo>
                      <a:pt x="35" y="38"/>
                    </a:lnTo>
                    <a:lnTo>
                      <a:pt x="42" y="28"/>
                    </a:lnTo>
                    <a:lnTo>
                      <a:pt x="49" y="14"/>
                    </a:lnTo>
                    <a:lnTo>
                      <a:pt x="53" y="3"/>
                    </a:lnTo>
                    <a:lnTo>
                      <a:pt x="56" y="3"/>
                    </a:lnTo>
                    <a:lnTo>
                      <a:pt x="60" y="0"/>
                    </a:lnTo>
                    <a:lnTo>
                      <a:pt x="67"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3" name="Freeform 440"/>
              <p:cNvSpPr>
                <a:spLocks/>
              </p:cNvSpPr>
              <p:nvPr/>
            </p:nvSpPr>
            <p:spPr bwMode="auto">
              <a:xfrm>
                <a:off x="4408" y="3168"/>
                <a:ext cx="53" cy="105"/>
              </a:xfrm>
              <a:custGeom>
                <a:avLst/>
                <a:gdLst>
                  <a:gd name="T0" fmla="*/ 4 w 53"/>
                  <a:gd name="T1" fmla="*/ 105 h 105"/>
                  <a:gd name="T2" fmla="*/ 8 w 53"/>
                  <a:gd name="T3" fmla="*/ 102 h 105"/>
                  <a:gd name="T4" fmla="*/ 15 w 53"/>
                  <a:gd name="T5" fmla="*/ 91 h 105"/>
                  <a:gd name="T6" fmla="*/ 18 w 53"/>
                  <a:gd name="T7" fmla="*/ 77 h 105"/>
                  <a:gd name="T8" fmla="*/ 25 w 53"/>
                  <a:gd name="T9" fmla="*/ 63 h 105"/>
                  <a:gd name="T10" fmla="*/ 32 w 53"/>
                  <a:gd name="T11" fmla="*/ 53 h 105"/>
                  <a:gd name="T12" fmla="*/ 36 w 53"/>
                  <a:gd name="T13" fmla="*/ 38 h 105"/>
                  <a:gd name="T14" fmla="*/ 43 w 53"/>
                  <a:gd name="T15" fmla="*/ 28 h 105"/>
                  <a:gd name="T16" fmla="*/ 46 w 53"/>
                  <a:gd name="T17" fmla="*/ 14 h 105"/>
                  <a:gd name="T18" fmla="*/ 53 w 53"/>
                  <a:gd name="T19" fmla="*/ 0 h 105"/>
                  <a:gd name="T20" fmla="*/ 46 w 53"/>
                  <a:gd name="T21" fmla="*/ 0 h 105"/>
                  <a:gd name="T22" fmla="*/ 39 w 53"/>
                  <a:gd name="T23" fmla="*/ 10 h 105"/>
                  <a:gd name="T24" fmla="*/ 36 w 53"/>
                  <a:gd name="T25" fmla="*/ 24 h 105"/>
                  <a:gd name="T26" fmla="*/ 29 w 53"/>
                  <a:gd name="T27" fmla="*/ 38 h 105"/>
                  <a:gd name="T28" fmla="*/ 25 w 53"/>
                  <a:gd name="T29" fmla="*/ 49 h 105"/>
                  <a:gd name="T30" fmla="*/ 18 w 53"/>
                  <a:gd name="T31" fmla="*/ 63 h 105"/>
                  <a:gd name="T32" fmla="*/ 11 w 53"/>
                  <a:gd name="T33" fmla="*/ 74 h 105"/>
                  <a:gd name="T34" fmla="*/ 8 w 53"/>
                  <a:gd name="T35" fmla="*/ 88 h 105"/>
                  <a:gd name="T36" fmla="*/ 0 w 53"/>
                  <a:gd name="T37" fmla="*/ 98 h 105"/>
                  <a:gd name="T38" fmla="*/ 4 w 53"/>
                  <a:gd name="T39" fmla="*/ 98 h 105"/>
                  <a:gd name="T40" fmla="*/ 4 w 53"/>
                  <a:gd name="T41" fmla="*/ 105 h 105"/>
                  <a:gd name="T42" fmla="*/ 8 w 53"/>
                  <a:gd name="T43" fmla="*/ 105 h 105"/>
                  <a:gd name="T44" fmla="*/ 8 w 53"/>
                  <a:gd name="T45" fmla="*/ 102 h 105"/>
                  <a:gd name="T46" fmla="*/ 4 w 53"/>
                  <a:gd name="T47" fmla="*/ 105 h 10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3" h="105">
                    <a:moveTo>
                      <a:pt x="4" y="105"/>
                    </a:moveTo>
                    <a:lnTo>
                      <a:pt x="8" y="102"/>
                    </a:lnTo>
                    <a:lnTo>
                      <a:pt x="15" y="91"/>
                    </a:lnTo>
                    <a:lnTo>
                      <a:pt x="18" y="77"/>
                    </a:lnTo>
                    <a:lnTo>
                      <a:pt x="25" y="63"/>
                    </a:lnTo>
                    <a:lnTo>
                      <a:pt x="32" y="53"/>
                    </a:lnTo>
                    <a:lnTo>
                      <a:pt x="36" y="38"/>
                    </a:lnTo>
                    <a:lnTo>
                      <a:pt x="43" y="28"/>
                    </a:lnTo>
                    <a:lnTo>
                      <a:pt x="46" y="14"/>
                    </a:lnTo>
                    <a:lnTo>
                      <a:pt x="53" y="0"/>
                    </a:lnTo>
                    <a:lnTo>
                      <a:pt x="46" y="0"/>
                    </a:lnTo>
                    <a:lnTo>
                      <a:pt x="39" y="10"/>
                    </a:lnTo>
                    <a:lnTo>
                      <a:pt x="36" y="24"/>
                    </a:lnTo>
                    <a:lnTo>
                      <a:pt x="29" y="38"/>
                    </a:lnTo>
                    <a:lnTo>
                      <a:pt x="25" y="49"/>
                    </a:lnTo>
                    <a:lnTo>
                      <a:pt x="18" y="63"/>
                    </a:lnTo>
                    <a:lnTo>
                      <a:pt x="11" y="74"/>
                    </a:lnTo>
                    <a:lnTo>
                      <a:pt x="8" y="88"/>
                    </a:lnTo>
                    <a:lnTo>
                      <a:pt x="0" y="98"/>
                    </a:lnTo>
                    <a:lnTo>
                      <a:pt x="4" y="98"/>
                    </a:lnTo>
                    <a:lnTo>
                      <a:pt x="4" y="105"/>
                    </a:lnTo>
                    <a:lnTo>
                      <a:pt x="8" y="105"/>
                    </a:lnTo>
                    <a:lnTo>
                      <a:pt x="8" y="102"/>
                    </a:lnTo>
                    <a:lnTo>
                      <a:pt x="4" y="1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4" name="Freeform 441"/>
              <p:cNvSpPr>
                <a:spLocks/>
              </p:cNvSpPr>
              <p:nvPr/>
            </p:nvSpPr>
            <p:spPr bwMode="auto">
              <a:xfrm>
                <a:off x="4384" y="3263"/>
                <a:ext cx="28" cy="10"/>
              </a:xfrm>
              <a:custGeom>
                <a:avLst/>
                <a:gdLst>
                  <a:gd name="T0" fmla="*/ 3 w 28"/>
                  <a:gd name="T1" fmla="*/ 3 h 10"/>
                  <a:gd name="T2" fmla="*/ 7 w 28"/>
                  <a:gd name="T3" fmla="*/ 7 h 10"/>
                  <a:gd name="T4" fmla="*/ 28 w 28"/>
                  <a:gd name="T5" fmla="*/ 10 h 10"/>
                  <a:gd name="T6" fmla="*/ 28 w 28"/>
                  <a:gd name="T7" fmla="*/ 3 h 10"/>
                  <a:gd name="T8" fmla="*/ 7 w 28"/>
                  <a:gd name="T9" fmla="*/ 0 h 10"/>
                  <a:gd name="T10" fmla="*/ 10 w 28"/>
                  <a:gd name="T11" fmla="*/ 3 h 10"/>
                  <a:gd name="T12" fmla="*/ 3 w 28"/>
                  <a:gd name="T13" fmla="*/ 3 h 10"/>
                  <a:gd name="T14" fmla="*/ 0 w 28"/>
                  <a:gd name="T15" fmla="*/ 7 h 10"/>
                  <a:gd name="T16" fmla="*/ 7 w 28"/>
                  <a:gd name="T17" fmla="*/ 7 h 10"/>
                  <a:gd name="T18" fmla="*/ 3 w 28"/>
                  <a:gd name="T19" fmla="*/ 3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10">
                    <a:moveTo>
                      <a:pt x="3" y="3"/>
                    </a:moveTo>
                    <a:lnTo>
                      <a:pt x="7" y="7"/>
                    </a:lnTo>
                    <a:lnTo>
                      <a:pt x="28" y="10"/>
                    </a:lnTo>
                    <a:lnTo>
                      <a:pt x="28" y="3"/>
                    </a:lnTo>
                    <a:lnTo>
                      <a:pt x="7" y="0"/>
                    </a:lnTo>
                    <a:lnTo>
                      <a:pt x="10" y="3"/>
                    </a:lnTo>
                    <a:lnTo>
                      <a:pt x="3" y="3"/>
                    </a:lnTo>
                    <a:lnTo>
                      <a:pt x="0" y="7"/>
                    </a:lnTo>
                    <a:lnTo>
                      <a:pt x="7" y="7"/>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5" name="Freeform 442"/>
              <p:cNvSpPr>
                <a:spLocks/>
              </p:cNvSpPr>
              <p:nvPr/>
            </p:nvSpPr>
            <p:spPr bwMode="auto">
              <a:xfrm>
                <a:off x="4387" y="3164"/>
                <a:ext cx="60" cy="102"/>
              </a:xfrm>
              <a:custGeom>
                <a:avLst/>
                <a:gdLst>
                  <a:gd name="T0" fmla="*/ 57 w 60"/>
                  <a:gd name="T1" fmla="*/ 4 h 102"/>
                  <a:gd name="T2" fmla="*/ 53 w 60"/>
                  <a:gd name="T3" fmla="*/ 4 h 102"/>
                  <a:gd name="T4" fmla="*/ 50 w 60"/>
                  <a:gd name="T5" fmla="*/ 18 h 102"/>
                  <a:gd name="T6" fmla="*/ 43 w 60"/>
                  <a:gd name="T7" fmla="*/ 28 h 102"/>
                  <a:gd name="T8" fmla="*/ 36 w 60"/>
                  <a:gd name="T9" fmla="*/ 42 h 102"/>
                  <a:gd name="T10" fmla="*/ 29 w 60"/>
                  <a:gd name="T11" fmla="*/ 53 h 102"/>
                  <a:gd name="T12" fmla="*/ 18 w 60"/>
                  <a:gd name="T13" fmla="*/ 64 h 102"/>
                  <a:gd name="T14" fmla="*/ 11 w 60"/>
                  <a:gd name="T15" fmla="*/ 74 h 102"/>
                  <a:gd name="T16" fmla="*/ 7 w 60"/>
                  <a:gd name="T17" fmla="*/ 88 h 102"/>
                  <a:gd name="T18" fmla="*/ 0 w 60"/>
                  <a:gd name="T19" fmla="*/ 102 h 102"/>
                  <a:gd name="T20" fmla="*/ 7 w 60"/>
                  <a:gd name="T21" fmla="*/ 102 h 102"/>
                  <a:gd name="T22" fmla="*/ 14 w 60"/>
                  <a:gd name="T23" fmla="*/ 92 h 102"/>
                  <a:gd name="T24" fmla="*/ 18 w 60"/>
                  <a:gd name="T25" fmla="*/ 78 h 102"/>
                  <a:gd name="T26" fmla="*/ 25 w 60"/>
                  <a:gd name="T27" fmla="*/ 67 h 102"/>
                  <a:gd name="T28" fmla="*/ 32 w 60"/>
                  <a:gd name="T29" fmla="*/ 57 h 102"/>
                  <a:gd name="T30" fmla="*/ 43 w 60"/>
                  <a:gd name="T31" fmla="*/ 46 h 102"/>
                  <a:gd name="T32" fmla="*/ 50 w 60"/>
                  <a:gd name="T33" fmla="*/ 32 h 102"/>
                  <a:gd name="T34" fmla="*/ 53 w 60"/>
                  <a:gd name="T35" fmla="*/ 21 h 102"/>
                  <a:gd name="T36" fmla="*/ 60 w 60"/>
                  <a:gd name="T37" fmla="*/ 7 h 102"/>
                  <a:gd name="T38" fmla="*/ 57 w 60"/>
                  <a:gd name="T39" fmla="*/ 11 h 102"/>
                  <a:gd name="T40" fmla="*/ 57 w 60"/>
                  <a:gd name="T41" fmla="*/ 4 h 102"/>
                  <a:gd name="T42" fmla="*/ 53 w 60"/>
                  <a:gd name="T43" fmla="*/ 0 h 102"/>
                  <a:gd name="T44" fmla="*/ 53 w 60"/>
                  <a:gd name="T45" fmla="*/ 4 h 102"/>
                  <a:gd name="T46" fmla="*/ 57 w 60"/>
                  <a:gd name="T47" fmla="*/ 4 h 10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0" h="102">
                    <a:moveTo>
                      <a:pt x="57" y="4"/>
                    </a:moveTo>
                    <a:lnTo>
                      <a:pt x="53" y="4"/>
                    </a:lnTo>
                    <a:lnTo>
                      <a:pt x="50" y="18"/>
                    </a:lnTo>
                    <a:lnTo>
                      <a:pt x="43" y="28"/>
                    </a:lnTo>
                    <a:lnTo>
                      <a:pt x="36" y="42"/>
                    </a:lnTo>
                    <a:lnTo>
                      <a:pt x="29" y="53"/>
                    </a:lnTo>
                    <a:lnTo>
                      <a:pt x="18" y="64"/>
                    </a:lnTo>
                    <a:lnTo>
                      <a:pt x="11" y="74"/>
                    </a:lnTo>
                    <a:lnTo>
                      <a:pt x="7" y="88"/>
                    </a:lnTo>
                    <a:lnTo>
                      <a:pt x="0" y="102"/>
                    </a:lnTo>
                    <a:lnTo>
                      <a:pt x="7" y="102"/>
                    </a:lnTo>
                    <a:lnTo>
                      <a:pt x="14" y="92"/>
                    </a:lnTo>
                    <a:lnTo>
                      <a:pt x="18" y="78"/>
                    </a:lnTo>
                    <a:lnTo>
                      <a:pt x="25" y="67"/>
                    </a:lnTo>
                    <a:lnTo>
                      <a:pt x="32" y="57"/>
                    </a:lnTo>
                    <a:lnTo>
                      <a:pt x="43" y="46"/>
                    </a:lnTo>
                    <a:lnTo>
                      <a:pt x="50" y="32"/>
                    </a:lnTo>
                    <a:lnTo>
                      <a:pt x="53" y="21"/>
                    </a:lnTo>
                    <a:lnTo>
                      <a:pt x="60" y="7"/>
                    </a:lnTo>
                    <a:lnTo>
                      <a:pt x="57" y="11"/>
                    </a:lnTo>
                    <a:lnTo>
                      <a:pt x="57" y="4"/>
                    </a:lnTo>
                    <a:lnTo>
                      <a:pt x="53" y="0"/>
                    </a:lnTo>
                    <a:lnTo>
                      <a:pt x="53" y="4"/>
                    </a:lnTo>
                    <a:lnTo>
                      <a:pt x="5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6" name="Freeform 443"/>
              <p:cNvSpPr>
                <a:spLocks/>
              </p:cNvSpPr>
              <p:nvPr/>
            </p:nvSpPr>
            <p:spPr bwMode="auto">
              <a:xfrm>
                <a:off x="4444" y="3164"/>
                <a:ext cx="17" cy="11"/>
              </a:xfrm>
              <a:custGeom>
                <a:avLst/>
                <a:gdLst>
                  <a:gd name="T0" fmla="*/ 17 w 17"/>
                  <a:gd name="T1" fmla="*/ 4 h 11"/>
                  <a:gd name="T2" fmla="*/ 14 w 17"/>
                  <a:gd name="T3" fmla="*/ 0 h 11"/>
                  <a:gd name="T4" fmla="*/ 3 w 17"/>
                  <a:gd name="T5" fmla="*/ 0 h 11"/>
                  <a:gd name="T6" fmla="*/ 3 w 17"/>
                  <a:gd name="T7" fmla="*/ 4 h 11"/>
                  <a:gd name="T8" fmla="*/ 0 w 17"/>
                  <a:gd name="T9" fmla="*/ 4 h 11"/>
                  <a:gd name="T10" fmla="*/ 0 w 17"/>
                  <a:gd name="T11" fmla="*/ 11 h 11"/>
                  <a:gd name="T12" fmla="*/ 3 w 17"/>
                  <a:gd name="T13" fmla="*/ 11 h 11"/>
                  <a:gd name="T14" fmla="*/ 7 w 17"/>
                  <a:gd name="T15" fmla="*/ 7 h 11"/>
                  <a:gd name="T16" fmla="*/ 10 w 17"/>
                  <a:gd name="T17" fmla="*/ 7 h 11"/>
                  <a:gd name="T18" fmla="*/ 10 w 17"/>
                  <a:gd name="T19" fmla="*/ 4 h 11"/>
                  <a:gd name="T20" fmla="*/ 17 w 17"/>
                  <a:gd name="T21" fmla="*/ 4 h 11"/>
                  <a:gd name="T22" fmla="*/ 17 w 17"/>
                  <a:gd name="T23" fmla="*/ 0 h 11"/>
                  <a:gd name="T24" fmla="*/ 14 w 17"/>
                  <a:gd name="T25" fmla="*/ 0 h 11"/>
                  <a:gd name="T26" fmla="*/ 17 w 17"/>
                  <a:gd name="T27" fmla="*/ 4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 h="11">
                    <a:moveTo>
                      <a:pt x="17" y="4"/>
                    </a:moveTo>
                    <a:lnTo>
                      <a:pt x="14" y="0"/>
                    </a:lnTo>
                    <a:lnTo>
                      <a:pt x="3" y="0"/>
                    </a:lnTo>
                    <a:lnTo>
                      <a:pt x="3" y="4"/>
                    </a:lnTo>
                    <a:lnTo>
                      <a:pt x="0" y="4"/>
                    </a:lnTo>
                    <a:lnTo>
                      <a:pt x="0" y="11"/>
                    </a:lnTo>
                    <a:lnTo>
                      <a:pt x="3" y="11"/>
                    </a:lnTo>
                    <a:lnTo>
                      <a:pt x="7" y="7"/>
                    </a:lnTo>
                    <a:lnTo>
                      <a:pt x="10" y="7"/>
                    </a:lnTo>
                    <a:lnTo>
                      <a:pt x="10" y="4"/>
                    </a:lnTo>
                    <a:lnTo>
                      <a:pt x="17" y="4"/>
                    </a:lnTo>
                    <a:lnTo>
                      <a:pt x="17" y="0"/>
                    </a:lnTo>
                    <a:lnTo>
                      <a:pt x="14" y="0"/>
                    </a:lnTo>
                    <a:lnTo>
                      <a:pt x="1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 name="Freeform 444"/>
              <p:cNvSpPr>
                <a:spLocks/>
              </p:cNvSpPr>
              <p:nvPr/>
            </p:nvSpPr>
            <p:spPr bwMode="auto">
              <a:xfrm>
                <a:off x="4380" y="3171"/>
                <a:ext cx="43" cy="25"/>
              </a:xfrm>
              <a:custGeom>
                <a:avLst/>
                <a:gdLst>
                  <a:gd name="T0" fmla="*/ 43 w 43"/>
                  <a:gd name="T1" fmla="*/ 4 h 25"/>
                  <a:gd name="T2" fmla="*/ 43 w 43"/>
                  <a:gd name="T3" fmla="*/ 7 h 25"/>
                  <a:gd name="T4" fmla="*/ 39 w 43"/>
                  <a:gd name="T5" fmla="*/ 11 h 25"/>
                  <a:gd name="T6" fmla="*/ 39 w 43"/>
                  <a:gd name="T7" fmla="*/ 14 h 25"/>
                  <a:gd name="T8" fmla="*/ 36 w 43"/>
                  <a:gd name="T9" fmla="*/ 18 h 25"/>
                  <a:gd name="T10" fmla="*/ 36 w 43"/>
                  <a:gd name="T11" fmla="*/ 21 h 25"/>
                  <a:gd name="T12" fmla="*/ 32 w 43"/>
                  <a:gd name="T13" fmla="*/ 21 h 25"/>
                  <a:gd name="T14" fmla="*/ 25 w 43"/>
                  <a:gd name="T15" fmla="*/ 25 h 25"/>
                  <a:gd name="T16" fmla="*/ 21 w 43"/>
                  <a:gd name="T17" fmla="*/ 25 h 25"/>
                  <a:gd name="T18" fmla="*/ 18 w 43"/>
                  <a:gd name="T19" fmla="*/ 21 h 25"/>
                  <a:gd name="T20" fmla="*/ 0 w 43"/>
                  <a:gd name="T21" fmla="*/ 21 h 25"/>
                  <a:gd name="T22" fmla="*/ 0 w 43"/>
                  <a:gd name="T23" fmla="*/ 14 h 25"/>
                  <a:gd name="T24" fmla="*/ 11 w 43"/>
                  <a:gd name="T25" fmla="*/ 4 h 25"/>
                  <a:gd name="T26" fmla="*/ 18 w 43"/>
                  <a:gd name="T27" fmla="*/ 4 h 25"/>
                  <a:gd name="T28" fmla="*/ 21 w 43"/>
                  <a:gd name="T29" fmla="*/ 0 h 25"/>
                  <a:gd name="T30" fmla="*/ 32 w 43"/>
                  <a:gd name="T31" fmla="*/ 0 h 25"/>
                  <a:gd name="T32" fmla="*/ 36 w 43"/>
                  <a:gd name="T33" fmla="*/ 4 h 25"/>
                  <a:gd name="T34" fmla="*/ 43 w 43"/>
                  <a:gd name="T35" fmla="*/ 4 h 2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3" h="25">
                    <a:moveTo>
                      <a:pt x="43" y="4"/>
                    </a:moveTo>
                    <a:lnTo>
                      <a:pt x="43" y="7"/>
                    </a:lnTo>
                    <a:lnTo>
                      <a:pt x="39" y="11"/>
                    </a:lnTo>
                    <a:lnTo>
                      <a:pt x="39" y="14"/>
                    </a:lnTo>
                    <a:lnTo>
                      <a:pt x="36" y="18"/>
                    </a:lnTo>
                    <a:lnTo>
                      <a:pt x="36" y="21"/>
                    </a:lnTo>
                    <a:lnTo>
                      <a:pt x="32" y="21"/>
                    </a:lnTo>
                    <a:lnTo>
                      <a:pt x="25" y="25"/>
                    </a:lnTo>
                    <a:lnTo>
                      <a:pt x="21" y="25"/>
                    </a:lnTo>
                    <a:lnTo>
                      <a:pt x="18" y="21"/>
                    </a:lnTo>
                    <a:lnTo>
                      <a:pt x="0" y="21"/>
                    </a:lnTo>
                    <a:lnTo>
                      <a:pt x="0" y="14"/>
                    </a:lnTo>
                    <a:lnTo>
                      <a:pt x="11" y="4"/>
                    </a:lnTo>
                    <a:lnTo>
                      <a:pt x="18" y="4"/>
                    </a:lnTo>
                    <a:lnTo>
                      <a:pt x="21" y="0"/>
                    </a:lnTo>
                    <a:lnTo>
                      <a:pt x="32" y="0"/>
                    </a:lnTo>
                    <a:lnTo>
                      <a:pt x="36" y="4"/>
                    </a:lnTo>
                    <a:lnTo>
                      <a:pt x="43" y="4"/>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 name="Freeform 445"/>
              <p:cNvSpPr>
                <a:spLocks/>
              </p:cNvSpPr>
              <p:nvPr/>
            </p:nvSpPr>
            <p:spPr bwMode="auto">
              <a:xfrm>
                <a:off x="4405" y="3171"/>
                <a:ext cx="21" cy="28"/>
              </a:xfrm>
              <a:custGeom>
                <a:avLst/>
                <a:gdLst>
                  <a:gd name="T0" fmla="*/ 3 w 21"/>
                  <a:gd name="T1" fmla="*/ 28 h 28"/>
                  <a:gd name="T2" fmla="*/ 0 w 21"/>
                  <a:gd name="T3" fmla="*/ 28 h 28"/>
                  <a:gd name="T4" fmla="*/ 7 w 21"/>
                  <a:gd name="T5" fmla="*/ 25 h 28"/>
                  <a:gd name="T6" fmla="*/ 11 w 21"/>
                  <a:gd name="T7" fmla="*/ 25 h 28"/>
                  <a:gd name="T8" fmla="*/ 18 w 21"/>
                  <a:gd name="T9" fmla="*/ 18 h 28"/>
                  <a:gd name="T10" fmla="*/ 18 w 21"/>
                  <a:gd name="T11" fmla="*/ 11 h 28"/>
                  <a:gd name="T12" fmla="*/ 21 w 21"/>
                  <a:gd name="T13" fmla="*/ 7 h 28"/>
                  <a:gd name="T14" fmla="*/ 21 w 21"/>
                  <a:gd name="T15" fmla="*/ 4 h 28"/>
                  <a:gd name="T16" fmla="*/ 18 w 21"/>
                  <a:gd name="T17" fmla="*/ 0 h 28"/>
                  <a:gd name="T18" fmla="*/ 14 w 21"/>
                  <a:gd name="T19" fmla="*/ 4 h 28"/>
                  <a:gd name="T20" fmla="*/ 14 w 21"/>
                  <a:gd name="T21" fmla="*/ 7 h 28"/>
                  <a:gd name="T22" fmla="*/ 11 w 21"/>
                  <a:gd name="T23" fmla="*/ 11 h 28"/>
                  <a:gd name="T24" fmla="*/ 11 w 21"/>
                  <a:gd name="T25" fmla="*/ 14 h 28"/>
                  <a:gd name="T26" fmla="*/ 7 w 21"/>
                  <a:gd name="T27" fmla="*/ 18 h 28"/>
                  <a:gd name="T28" fmla="*/ 3 w 21"/>
                  <a:gd name="T29" fmla="*/ 18 h 28"/>
                  <a:gd name="T30" fmla="*/ 0 w 21"/>
                  <a:gd name="T31" fmla="*/ 21 h 28"/>
                  <a:gd name="T32" fmla="*/ 0 w 21"/>
                  <a:gd name="T33" fmla="*/ 18 h 28"/>
                  <a:gd name="T34" fmla="*/ 0 w 21"/>
                  <a:gd name="T35" fmla="*/ 21 h 28"/>
                  <a:gd name="T36" fmla="*/ 3 w 21"/>
                  <a:gd name="T37" fmla="*/ 28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28">
                    <a:moveTo>
                      <a:pt x="3" y="28"/>
                    </a:moveTo>
                    <a:lnTo>
                      <a:pt x="0" y="28"/>
                    </a:lnTo>
                    <a:lnTo>
                      <a:pt x="7" y="25"/>
                    </a:lnTo>
                    <a:lnTo>
                      <a:pt x="11" y="25"/>
                    </a:lnTo>
                    <a:lnTo>
                      <a:pt x="18" y="18"/>
                    </a:lnTo>
                    <a:lnTo>
                      <a:pt x="18" y="11"/>
                    </a:lnTo>
                    <a:lnTo>
                      <a:pt x="21" y="7"/>
                    </a:lnTo>
                    <a:lnTo>
                      <a:pt x="21" y="4"/>
                    </a:lnTo>
                    <a:lnTo>
                      <a:pt x="18" y="0"/>
                    </a:lnTo>
                    <a:lnTo>
                      <a:pt x="14" y="4"/>
                    </a:lnTo>
                    <a:lnTo>
                      <a:pt x="14" y="7"/>
                    </a:lnTo>
                    <a:lnTo>
                      <a:pt x="11" y="11"/>
                    </a:lnTo>
                    <a:lnTo>
                      <a:pt x="11" y="14"/>
                    </a:lnTo>
                    <a:lnTo>
                      <a:pt x="7" y="18"/>
                    </a:lnTo>
                    <a:lnTo>
                      <a:pt x="3" y="18"/>
                    </a:lnTo>
                    <a:lnTo>
                      <a:pt x="0" y="21"/>
                    </a:lnTo>
                    <a:lnTo>
                      <a:pt x="0" y="18"/>
                    </a:lnTo>
                    <a:lnTo>
                      <a:pt x="0" y="21"/>
                    </a:lnTo>
                    <a:lnTo>
                      <a:pt x="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 name="Freeform 446"/>
              <p:cNvSpPr>
                <a:spLocks/>
              </p:cNvSpPr>
              <p:nvPr/>
            </p:nvSpPr>
            <p:spPr bwMode="auto">
              <a:xfrm>
                <a:off x="4373" y="3189"/>
                <a:ext cx="35" cy="10"/>
              </a:xfrm>
              <a:custGeom>
                <a:avLst/>
                <a:gdLst>
                  <a:gd name="T0" fmla="*/ 4 w 35"/>
                  <a:gd name="T1" fmla="*/ 0 h 10"/>
                  <a:gd name="T2" fmla="*/ 7 w 35"/>
                  <a:gd name="T3" fmla="*/ 7 h 10"/>
                  <a:gd name="T4" fmla="*/ 21 w 35"/>
                  <a:gd name="T5" fmla="*/ 7 h 10"/>
                  <a:gd name="T6" fmla="*/ 25 w 35"/>
                  <a:gd name="T7" fmla="*/ 10 h 10"/>
                  <a:gd name="T8" fmla="*/ 35 w 35"/>
                  <a:gd name="T9" fmla="*/ 10 h 10"/>
                  <a:gd name="T10" fmla="*/ 32 w 35"/>
                  <a:gd name="T11" fmla="*/ 3 h 10"/>
                  <a:gd name="T12" fmla="*/ 28 w 35"/>
                  <a:gd name="T13" fmla="*/ 3 h 10"/>
                  <a:gd name="T14" fmla="*/ 25 w 35"/>
                  <a:gd name="T15" fmla="*/ 0 h 10"/>
                  <a:gd name="T16" fmla="*/ 4 w 35"/>
                  <a:gd name="T17" fmla="*/ 0 h 10"/>
                  <a:gd name="T18" fmla="*/ 11 w 35"/>
                  <a:gd name="T19" fmla="*/ 3 h 10"/>
                  <a:gd name="T20" fmla="*/ 4 w 35"/>
                  <a:gd name="T21" fmla="*/ 0 h 10"/>
                  <a:gd name="T22" fmla="*/ 0 w 35"/>
                  <a:gd name="T23" fmla="*/ 7 h 10"/>
                  <a:gd name="T24" fmla="*/ 7 w 35"/>
                  <a:gd name="T25" fmla="*/ 7 h 10"/>
                  <a:gd name="T26" fmla="*/ 4 w 35"/>
                  <a:gd name="T27" fmla="*/ 0 h 1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5" h="10">
                    <a:moveTo>
                      <a:pt x="4" y="0"/>
                    </a:moveTo>
                    <a:lnTo>
                      <a:pt x="7" y="7"/>
                    </a:lnTo>
                    <a:lnTo>
                      <a:pt x="21" y="7"/>
                    </a:lnTo>
                    <a:lnTo>
                      <a:pt x="25" y="10"/>
                    </a:lnTo>
                    <a:lnTo>
                      <a:pt x="35" y="10"/>
                    </a:lnTo>
                    <a:lnTo>
                      <a:pt x="32" y="3"/>
                    </a:lnTo>
                    <a:lnTo>
                      <a:pt x="28" y="3"/>
                    </a:lnTo>
                    <a:lnTo>
                      <a:pt x="25" y="0"/>
                    </a:lnTo>
                    <a:lnTo>
                      <a:pt x="4" y="0"/>
                    </a:lnTo>
                    <a:lnTo>
                      <a:pt x="11" y="3"/>
                    </a:lnTo>
                    <a:lnTo>
                      <a:pt x="4" y="0"/>
                    </a:lnTo>
                    <a:lnTo>
                      <a:pt x="0" y="7"/>
                    </a:lnTo>
                    <a:lnTo>
                      <a:pt x="7"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0" name="Freeform 447"/>
              <p:cNvSpPr>
                <a:spLocks/>
              </p:cNvSpPr>
              <p:nvPr/>
            </p:nvSpPr>
            <p:spPr bwMode="auto">
              <a:xfrm>
                <a:off x="4377" y="3168"/>
                <a:ext cx="39" cy="24"/>
              </a:xfrm>
              <a:custGeom>
                <a:avLst/>
                <a:gdLst>
                  <a:gd name="T0" fmla="*/ 39 w 39"/>
                  <a:gd name="T1" fmla="*/ 0 h 24"/>
                  <a:gd name="T2" fmla="*/ 24 w 39"/>
                  <a:gd name="T3" fmla="*/ 0 h 24"/>
                  <a:gd name="T4" fmla="*/ 17 w 39"/>
                  <a:gd name="T5" fmla="*/ 3 h 24"/>
                  <a:gd name="T6" fmla="*/ 14 w 39"/>
                  <a:gd name="T7" fmla="*/ 7 h 24"/>
                  <a:gd name="T8" fmla="*/ 7 w 39"/>
                  <a:gd name="T9" fmla="*/ 7 h 24"/>
                  <a:gd name="T10" fmla="*/ 7 w 39"/>
                  <a:gd name="T11" fmla="*/ 14 h 24"/>
                  <a:gd name="T12" fmla="*/ 0 w 39"/>
                  <a:gd name="T13" fmla="*/ 21 h 24"/>
                  <a:gd name="T14" fmla="*/ 7 w 39"/>
                  <a:gd name="T15" fmla="*/ 24 h 24"/>
                  <a:gd name="T16" fmla="*/ 7 w 39"/>
                  <a:gd name="T17" fmla="*/ 21 h 24"/>
                  <a:gd name="T18" fmla="*/ 17 w 39"/>
                  <a:gd name="T19" fmla="*/ 10 h 24"/>
                  <a:gd name="T20" fmla="*/ 21 w 39"/>
                  <a:gd name="T21" fmla="*/ 10 h 24"/>
                  <a:gd name="T22" fmla="*/ 24 w 39"/>
                  <a:gd name="T23" fmla="*/ 7 h 24"/>
                  <a:gd name="T24" fmla="*/ 35 w 39"/>
                  <a:gd name="T25" fmla="*/ 7 h 24"/>
                  <a:gd name="T26" fmla="*/ 31 w 39"/>
                  <a:gd name="T27" fmla="*/ 7 h 24"/>
                  <a:gd name="T28" fmla="*/ 39 w 39"/>
                  <a:gd name="T29" fmla="*/ 0 h 24"/>
                  <a:gd name="T30" fmla="*/ 35 w 39"/>
                  <a:gd name="T31" fmla="*/ 0 h 24"/>
                  <a:gd name="T32" fmla="*/ 39 w 39"/>
                  <a:gd name="T33" fmla="*/ 0 h 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24">
                    <a:moveTo>
                      <a:pt x="39" y="0"/>
                    </a:moveTo>
                    <a:lnTo>
                      <a:pt x="24" y="0"/>
                    </a:lnTo>
                    <a:lnTo>
                      <a:pt x="17" y="3"/>
                    </a:lnTo>
                    <a:lnTo>
                      <a:pt x="14" y="7"/>
                    </a:lnTo>
                    <a:lnTo>
                      <a:pt x="7" y="7"/>
                    </a:lnTo>
                    <a:lnTo>
                      <a:pt x="7" y="14"/>
                    </a:lnTo>
                    <a:lnTo>
                      <a:pt x="0" y="21"/>
                    </a:lnTo>
                    <a:lnTo>
                      <a:pt x="7" y="24"/>
                    </a:lnTo>
                    <a:lnTo>
                      <a:pt x="7" y="21"/>
                    </a:lnTo>
                    <a:lnTo>
                      <a:pt x="17" y="10"/>
                    </a:lnTo>
                    <a:lnTo>
                      <a:pt x="21" y="10"/>
                    </a:lnTo>
                    <a:lnTo>
                      <a:pt x="24" y="7"/>
                    </a:lnTo>
                    <a:lnTo>
                      <a:pt x="35" y="7"/>
                    </a:lnTo>
                    <a:lnTo>
                      <a:pt x="31" y="7"/>
                    </a:lnTo>
                    <a:lnTo>
                      <a:pt x="39" y="0"/>
                    </a:lnTo>
                    <a:lnTo>
                      <a:pt x="35" y="0"/>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1" name="Freeform 448"/>
              <p:cNvSpPr>
                <a:spLocks/>
              </p:cNvSpPr>
              <p:nvPr/>
            </p:nvSpPr>
            <p:spPr bwMode="auto">
              <a:xfrm>
                <a:off x="4408" y="3168"/>
                <a:ext cx="25" cy="10"/>
              </a:xfrm>
              <a:custGeom>
                <a:avLst/>
                <a:gdLst>
                  <a:gd name="T0" fmla="*/ 18 w 25"/>
                  <a:gd name="T1" fmla="*/ 7 h 10"/>
                  <a:gd name="T2" fmla="*/ 15 w 25"/>
                  <a:gd name="T3" fmla="*/ 0 h 10"/>
                  <a:gd name="T4" fmla="*/ 11 w 25"/>
                  <a:gd name="T5" fmla="*/ 0 h 10"/>
                  <a:gd name="T6" fmla="*/ 8 w 25"/>
                  <a:gd name="T7" fmla="*/ 3 h 10"/>
                  <a:gd name="T8" fmla="*/ 8 w 25"/>
                  <a:gd name="T9" fmla="*/ 0 h 10"/>
                  <a:gd name="T10" fmla="*/ 0 w 25"/>
                  <a:gd name="T11" fmla="*/ 7 h 10"/>
                  <a:gd name="T12" fmla="*/ 8 w 25"/>
                  <a:gd name="T13" fmla="*/ 10 h 10"/>
                  <a:gd name="T14" fmla="*/ 15 w 25"/>
                  <a:gd name="T15" fmla="*/ 10 h 10"/>
                  <a:gd name="T16" fmla="*/ 15 w 25"/>
                  <a:gd name="T17" fmla="*/ 3 h 10"/>
                  <a:gd name="T18" fmla="*/ 18 w 25"/>
                  <a:gd name="T19" fmla="*/ 7 h 10"/>
                  <a:gd name="T20" fmla="*/ 25 w 25"/>
                  <a:gd name="T21" fmla="*/ 3 h 10"/>
                  <a:gd name="T22" fmla="*/ 15 w 25"/>
                  <a:gd name="T23" fmla="*/ 0 h 10"/>
                  <a:gd name="T24" fmla="*/ 18 w 25"/>
                  <a:gd name="T25" fmla="*/ 7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10">
                    <a:moveTo>
                      <a:pt x="18" y="7"/>
                    </a:moveTo>
                    <a:lnTo>
                      <a:pt x="15" y="0"/>
                    </a:lnTo>
                    <a:lnTo>
                      <a:pt x="11" y="0"/>
                    </a:lnTo>
                    <a:lnTo>
                      <a:pt x="8" y="3"/>
                    </a:lnTo>
                    <a:lnTo>
                      <a:pt x="8" y="0"/>
                    </a:lnTo>
                    <a:lnTo>
                      <a:pt x="0" y="7"/>
                    </a:lnTo>
                    <a:lnTo>
                      <a:pt x="8" y="10"/>
                    </a:lnTo>
                    <a:lnTo>
                      <a:pt x="15" y="10"/>
                    </a:lnTo>
                    <a:lnTo>
                      <a:pt x="15" y="3"/>
                    </a:lnTo>
                    <a:lnTo>
                      <a:pt x="18" y="7"/>
                    </a:lnTo>
                    <a:lnTo>
                      <a:pt x="25" y="3"/>
                    </a:lnTo>
                    <a:lnTo>
                      <a:pt x="15" y="0"/>
                    </a:lnTo>
                    <a:lnTo>
                      <a:pt x="1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2" name="Freeform 449"/>
              <p:cNvSpPr>
                <a:spLocks/>
              </p:cNvSpPr>
              <p:nvPr/>
            </p:nvSpPr>
            <p:spPr bwMode="auto">
              <a:xfrm>
                <a:off x="4249" y="3178"/>
                <a:ext cx="39" cy="57"/>
              </a:xfrm>
              <a:custGeom>
                <a:avLst/>
                <a:gdLst>
                  <a:gd name="T0" fmla="*/ 29 w 39"/>
                  <a:gd name="T1" fmla="*/ 57 h 57"/>
                  <a:gd name="T2" fmla="*/ 25 w 39"/>
                  <a:gd name="T3" fmla="*/ 53 h 57"/>
                  <a:gd name="T4" fmla="*/ 18 w 39"/>
                  <a:gd name="T5" fmla="*/ 53 h 57"/>
                  <a:gd name="T6" fmla="*/ 18 w 39"/>
                  <a:gd name="T7" fmla="*/ 50 h 57"/>
                  <a:gd name="T8" fmla="*/ 4 w 39"/>
                  <a:gd name="T9" fmla="*/ 50 h 57"/>
                  <a:gd name="T10" fmla="*/ 0 w 39"/>
                  <a:gd name="T11" fmla="*/ 53 h 57"/>
                  <a:gd name="T12" fmla="*/ 4 w 39"/>
                  <a:gd name="T13" fmla="*/ 46 h 57"/>
                  <a:gd name="T14" fmla="*/ 4 w 39"/>
                  <a:gd name="T15" fmla="*/ 39 h 57"/>
                  <a:gd name="T16" fmla="*/ 11 w 39"/>
                  <a:gd name="T17" fmla="*/ 35 h 57"/>
                  <a:gd name="T18" fmla="*/ 15 w 39"/>
                  <a:gd name="T19" fmla="*/ 32 h 57"/>
                  <a:gd name="T20" fmla="*/ 18 w 39"/>
                  <a:gd name="T21" fmla="*/ 25 h 57"/>
                  <a:gd name="T22" fmla="*/ 25 w 39"/>
                  <a:gd name="T23" fmla="*/ 21 h 57"/>
                  <a:gd name="T24" fmla="*/ 29 w 39"/>
                  <a:gd name="T25" fmla="*/ 14 h 57"/>
                  <a:gd name="T26" fmla="*/ 29 w 39"/>
                  <a:gd name="T27" fmla="*/ 7 h 57"/>
                  <a:gd name="T28" fmla="*/ 39 w 39"/>
                  <a:gd name="T29" fmla="*/ 0 h 57"/>
                  <a:gd name="T30" fmla="*/ 32 w 39"/>
                  <a:gd name="T31" fmla="*/ 14 h 57"/>
                  <a:gd name="T32" fmla="*/ 29 w 39"/>
                  <a:gd name="T33" fmla="*/ 25 h 57"/>
                  <a:gd name="T34" fmla="*/ 29 w 39"/>
                  <a:gd name="T35" fmla="*/ 57 h 5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 h="57">
                    <a:moveTo>
                      <a:pt x="29" y="57"/>
                    </a:moveTo>
                    <a:lnTo>
                      <a:pt x="25" y="53"/>
                    </a:lnTo>
                    <a:lnTo>
                      <a:pt x="18" y="53"/>
                    </a:lnTo>
                    <a:lnTo>
                      <a:pt x="18" y="50"/>
                    </a:lnTo>
                    <a:lnTo>
                      <a:pt x="4" y="50"/>
                    </a:lnTo>
                    <a:lnTo>
                      <a:pt x="0" y="53"/>
                    </a:lnTo>
                    <a:lnTo>
                      <a:pt x="4" y="46"/>
                    </a:lnTo>
                    <a:lnTo>
                      <a:pt x="4" y="39"/>
                    </a:lnTo>
                    <a:lnTo>
                      <a:pt x="11" y="35"/>
                    </a:lnTo>
                    <a:lnTo>
                      <a:pt x="15" y="32"/>
                    </a:lnTo>
                    <a:lnTo>
                      <a:pt x="18" y="25"/>
                    </a:lnTo>
                    <a:lnTo>
                      <a:pt x="25" y="21"/>
                    </a:lnTo>
                    <a:lnTo>
                      <a:pt x="29" y="14"/>
                    </a:lnTo>
                    <a:lnTo>
                      <a:pt x="29" y="7"/>
                    </a:lnTo>
                    <a:lnTo>
                      <a:pt x="39" y="0"/>
                    </a:lnTo>
                    <a:lnTo>
                      <a:pt x="32" y="14"/>
                    </a:lnTo>
                    <a:lnTo>
                      <a:pt x="29" y="25"/>
                    </a:lnTo>
                    <a:lnTo>
                      <a:pt x="29" y="57"/>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3" name="Freeform 450"/>
              <p:cNvSpPr>
                <a:spLocks/>
              </p:cNvSpPr>
              <p:nvPr/>
            </p:nvSpPr>
            <p:spPr bwMode="auto">
              <a:xfrm>
                <a:off x="4246" y="3224"/>
                <a:ext cx="35" cy="14"/>
              </a:xfrm>
              <a:custGeom>
                <a:avLst/>
                <a:gdLst>
                  <a:gd name="T0" fmla="*/ 0 w 35"/>
                  <a:gd name="T1" fmla="*/ 7 h 14"/>
                  <a:gd name="T2" fmla="*/ 7 w 35"/>
                  <a:gd name="T3" fmla="*/ 11 h 14"/>
                  <a:gd name="T4" fmla="*/ 11 w 35"/>
                  <a:gd name="T5" fmla="*/ 7 h 14"/>
                  <a:gd name="T6" fmla="*/ 18 w 35"/>
                  <a:gd name="T7" fmla="*/ 7 h 14"/>
                  <a:gd name="T8" fmla="*/ 21 w 35"/>
                  <a:gd name="T9" fmla="*/ 11 h 14"/>
                  <a:gd name="T10" fmla="*/ 28 w 35"/>
                  <a:gd name="T11" fmla="*/ 11 h 14"/>
                  <a:gd name="T12" fmla="*/ 32 w 35"/>
                  <a:gd name="T13" fmla="*/ 14 h 14"/>
                  <a:gd name="T14" fmla="*/ 35 w 35"/>
                  <a:gd name="T15" fmla="*/ 7 h 14"/>
                  <a:gd name="T16" fmla="*/ 32 w 35"/>
                  <a:gd name="T17" fmla="*/ 4 h 14"/>
                  <a:gd name="T18" fmla="*/ 25 w 35"/>
                  <a:gd name="T19" fmla="*/ 4 h 14"/>
                  <a:gd name="T20" fmla="*/ 21 w 35"/>
                  <a:gd name="T21" fmla="*/ 0 h 14"/>
                  <a:gd name="T22" fmla="*/ 7 w 35"/>
                  <a:gd name="T23" fmla="*/ 0 h 14"/>
                  <a:gd name="T24" fmla="*/ 3 w 35"/>
                  <a:gd name="T25" fmla="*/ 4 h 14"/>
                  <a:gd name="T26" fmla="*/ 7 w 35"/>
                  <a:gd name="T27" fmla="*/ 7 h 14"/>
                  <a:gd name="T28" fmla="*/ 0 w 35"/>
                  <a:gd name="T29" fmla="*/ 7 h 14"/>
                  <a:gd name="T30" fmla="*/ 0 w 35"/>
                  <a:gd name="T31" fmla="*/ 11 h 14"/>
                  <a:gd name="T32" fmla="*/ 7 w 35"/>
                  <a:gd name="T33" fmla="*/ 11 h 14"/>
                  <a:gd name="T34" fmla="*/ 0 w 35"/>
                  <a:gd name="T35" fmla="*/ 7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14">
                    <a:moveTo>
                      <a:pt x="0" y="7"/>
                    </a:moveTo>
                    <a:lnTo>
                      <a:pt x="7" y="11"/>
                    </a:lnTo>
                    <a:lnTo>
                      <a:pt x="11" y="7"/>
                    </a:lnTo>
                    <a:lnTo>
                      <a:pt x="18" y="7"/>
                    </a:lnTo>
                    <a:lnTo>
                      <a:pt x="21" y="11"/>
                    </a:lnTo>
                    <a:lnTo>
                      <a:pt x="28" y="11"/>
                    </a:lnTo>
                    <a:lnTo>
                      <a:pt x="32" y="14"/>
                    </a:lnTo>
                    <a:lnTo>
                      <a:pt x="35" y="7"/>
                    </a:lnTo>
                    <a:lnTo>
                      <a:pt x="32" y="4"/>
                    </a:lnTo>
                    <a:lnTo>
                      <a:pt x="25" y="4"/>
                    </a:lnTo>
                    <a:lnTo>
                      <a:pt x="21" y="0"/>
                    </a:lnTo>
                    <a:lnTo>
                      <a:pt x="7" y="0"/>
                    </a:lnTo>
                    <a:lnTo>
                      <a:pt x="3" y="4"/>
                    </a:lnTo>
                    <a:lnTo>
                      <a:pt x="7" y="7"/>
                    </a:lnTo>
                    <a:lnTo>
                      <a:pt x="0" y="7"/>
                    </a:lnTo>
                    <a:lnTo>
                      <a:pt x="0" y="11"/>
                    </a:lnTo>
                    <a:lnTo>
                      <a:pt x="7" y="11"/>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4" name="Freeform 451"/>
              <p:cNvSpPr>
                <a:spLocks/>
              </p:cNvSpPr>
              <p:nvPr/>
            </p:nvSpPr>
            <p:spPr bwMode="auto">
              <a:xfrm>
                <a:off x="4246" y="3182"/>
                <a:ext cx="35" cy="49"/>
              </a:xfrm>
              <a:custGeom>
                <a:avLst/>
                <a:gdLst>
                  <a:gd name="T0" fmla="*/ 28 w 35"/>
                  <a:gd name="T1" fmla="*/ 0 h 49"/>
                  <a:gd name="T2" fmla="*/ 28 w 35"/>
                  <a:gd name="T3" fmla="*/ 10 h 49"/>
                  <a:gd name="T4" fmla="*/ 25 w 35"/>
                  <a:gd name="T5" fmla="*/ 17 h 49"/>
                  <a:gd name="T6" fmla="*/ 21 w 35"/>
                  <a:gd name="T7" fmla="*/ 21 h 49"/>
                  <a:gd name="T8" fmla="*/ 14 w 35"/>
                  <a:gd name="T9" fmla="*/ 24 h 49"/>
                  <a:gd name="T10" fmla="*/ 11 w 35"/>
                  <a:gd name="T11" fmla="*/ 28 h 49"/>
                  <a:gd name="T12" fmla="*/ 7 w 35"/>
                  <a:gd name="T13" fmla="*/ 35 h 49"/>
                  <a:gd name="T14" fmla="*/ 0 w 35"/>
                  <a:gd name="T15" fmla="*/ 42 h 49"/>
                  <a:gd name="T16" fmla="*/ 0 w 35"/>
                  <a:gd name="T17" fmla="*/ 49 h 49"/>
                  <a:gd name="T18" fmla="*/ 7 w 35"/>
                  <a:gd name="T19" fmla="*/ 49 h 49"/>
                  <a:gd name="T20" fmla="*/ 11 w 35"/>
                  <a:gd name="T21" fmla="*/ 42 h 49"/>
                  <a:gd name="T22" fmla="*/ 11 w 35"/>
                  <a:gd name="T23" fmla="*/ 39 h 49"/>
                  <a:gd name="T24" fmla="*/ 25 w 35"/>
                  <a:gd name="T25" fmla="*/ 24 h 49"/>
                  <a:gd name="T26" fmla="*/ 28 w 35"/>
                  <a:gd name="T27" fmla="*/ 17 h 49"/>
                  <a:gd name="T28" fmla="*/ 35 w 35"/>
                  <a:gd name="T29" fmla="*/ 14 h 49"/>
                  <a:gd name="T30" fmla="*/ 35 w 35"/>
                  <a:gd name="T31" fmla="*/ 3 h 49"/>
                  <a:gd name="T32" fmla="*/ 32 w 35"/>
                  <a:gd name="T33" fmla="*/ 7 h 49"/>
                  <a:gd name="T34" fmla="*/ 28 w 35"/>
                  <a:gd name="T35" fmla="*/ 0 h 49"/>
                  <a:gd name="T36" fmla="*/ 28 w 35"/>
                  <a:gd name="T37" fmla="*/ 3 h 49"/>
                  <a:gd name="T38" fmla="*/ 28 w 35"/>
                  <a:gd name="T39" fmla="*/ 0 h 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5" h="49">
                    <a:moveTo>
                      <a:pt x="28" y="0"/>
                    </a:moveTo>
                    <a:lnTo>
                      <a:pt x="28" y="10"/>
                    </a:lnTo>
                    <a:lnTo>
                      <a:pt x="25" y="17"/>
                    </a:lnTo>
                    <a:lnTo>
                      <a:pt x="21" y="21"/>
                    </a:lnTo>
                    <a:lnTo>
                      <a:pt x="14" y="24"/>
                    </a:lnTo>
                    <a:lnTo>
                      <a:pt x="11" y="28"/>
                    </a:lnTo>
                    <a:lnTo>
                      <a:pt x="7" y="35"/>
                    </a:lnTo>
                    <a:lnTo>
                      <a:pt x="0" y="42"/>
                    </a:lnTo>
                    <a:lnTo>
                      <a:pt x="0" y="49"/>
                    </a:lnTo>
                    <a:lnTo>
                      <a:pt x="7" y="49"/>
                    </a:lnTo>
                    <a:lnTo>
                      <a:pt x="11" y="42"/>
                    </a:lnTo>
                    <a:lnTo>
                      <a:pt x="11" y="39"/>
                    </a:lnTo>
                    <a:lnTo>
                      <a:pt x="25" y="24"/>
                    </a:lnTo>
                    <a:lnTo>
                      <a:pt x="28" y="17"/>
                    </a:lnTo>
                    <a:lnTo>
                      <a:pt x="35" y="14"/>
                    </a:lnTo>
                    <a:lnTo>
                      <a:pt x="35" y="3"/>
                    </a:lnTo>
                    <a:lnTo>
                      <a:pt x="32" y="7"/>
                    </a:lnTo>
                    <a:lnTo>
                      <a:pt x="28" y="0"/>
                    </a:lnTo>
                    <a:lnTo>
                      <a:pt x="28" y="3"/>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5" name="Freeform 452"/>
              <p:cNvSpPr>
                <a:spLocks/>
              </p:cNvSpPr>
              <p:nvPr/>
            </p:nvSpPr>
            <p:spPr bwMode="auto">
              <a:xfrm>
                <a:off x="4274" y="3160"/>
                <a:ext cx="36" cy="29"/>
              </a:xfrm>
              <a:custGeom>
                <a:avLst/>
                <a:gdLst>
                  <a:gd name="T0" fmla="*/ 18 w 36"/>
                  <a:gd name="T1" fmla="*/ 22 h 29"/>
                  <a:gd name="T2" fmla="*/ 14 w 36"/>
                  <a:gd name="T3" fmla="*/ 18 h 29"/>
                  <a:gd name="T4" fmla="*/ 0 w 36"/>
                  <a:gd name="T5" fmla="*/ 22 h 29"/>
                  <a:gd name="T6" fmla="*/ 4 w 36"/>
                  <a:gd name="T7" fmla="*/ 29 h 29"/>
                  <a:gd name="T8" fmla="*/ 18 w 36"/>
                  <a:gd name="T9" fmla="*/ 22 h 29"/>
                  <a:gd name="T10" fmla="*/ 11 w 36"/>
                  <a:gd name="T11" fmla="*/ 18 h 29"/>
                  <a:gd name="T12" fmla="*/ 18 w 36"/>
                  <a:gd name="T13" fmla="*/ 22 h 29"/>
                  <a:gd name="T14" fmla="*/ 36 w 36"/>
                  <a:gd name="T15" fmla="*/ 0 h 29"/>
                  <a:gd name="T16" fmla="*/ 14 w 36"/>
                  <a:gd name="T17" fmla="*/ 18 h 29"/>
                  <a:gd name="T18" fmla="*/ 18 w 36"/>
                  <a:gd name="T19" fmla="*/ 22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29">
                    <a:moveTo>
                      <a:pt x="18" y="22"/>
                    </a:moveTo>
                    <a:lnTo>
                      <a:pt x="14" y="18"/>
                    </a:lnTo>
                    <a:lnTo>
                      <a:pt x="0" y="22"/>
                    </a:lnTo>
                    <a:lnTo>
                      <a:pt x="4" y="29"/>
                    </a:lnTo>
                    <a:lnTo>
                      <a:pt x="18" y="22"/>
                    </a:lnTo>
                    <a:lnTo>
                      <a:pt x="11" y="18"/>
                    </a:lnTo>
                    <a:lnTo>
                      <a:pt x="18" y="22"/>
                    </a:lnTo>
                    <a:lnTo>
                      <a:pt x="36" y="0"/>
                    </a:lnTo>
                    <a:lnTo>
                      <a:pt x="14" y="18"/>
                    </a:lnTo>
                    <a:lnTo>
                      <a:pt x="18"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6" name="Freeform 453"/>
              <p:cNvSpPr>
                <a:spLocks/>
              </p:cNvSpPr>
              <p:nvPr/>
            </p:nvSpPr>
            <p:spPr bwMode="auto">
              <a:xfrm>
                <a:off x="4274" y="3178"/>
                <a:ext cx="18" cy="60"/>
              </a:xfrm>
              <a:custGeom>
                <a:avLst/>
                <a:gdLst>
                  <a:gd name="T0" fmla="*/ 4 w 18"/>
                  <a:gd name="T1" fmla="*/ 60 h 60"/>
                  <a:gd name="T2" fmla="*/ 7 w 18"/>
                  <a:gd name="T3" fmla="*/ 57 h 60"/>
                  <a:gd name="T4" fmla="*/ 7 w 18"/>
                  <a:gd name="T5" fmla="*/ 25 h 60"/>
                  <a:gd name="T6" fmla="*/ 11 w 18"/>
                  <a:gd name="T7" fmla="*/ 14 h 60"/>
                  <a:gd name="T8" fmla="*/ 18 w 18"/>
                  <a:gd name="T9" fmla="*/ 4 h 60"/>
                  <a:gd name="T10" fmla="*/ 11 w 18"/>
                  <a:gd name="T11" fmla="*/ 0 h 60"/>
                  <a:gd name="T12" fmla="*/ 4 w 18"/>
                  <a:gd name="T13" fmla="*/ 11 h 60"/>
                  <a:gd name="T14" fmla="*/ 0 w 18"/>
                  <a:gd name="T15" fmla="*/ 25 h 60"/>
                  <a:gd name="T16" fmla="*/ 0 w 18"/>
                  <a:gd name="T17" fmla="*/ 57 h 60"/>
                  <a:gd name="T18" fmla="*/ 7 w 18"/>
                  <a:gd name="T19" fmla="*/ 53 h 60"/>
                  <a:gd name="T20" fmla="*/ 4 w 18"/>
                  <a:gd name="T21" fmla="*/ 60 h 60"/>
                  <a:gd name="T22" fmla="*/ 11 w 18"/>
                  <a:gd name="T23" fmla="*/ 60 h 60"/>
                  <a:gd name="T24" fmla="*/ 7 w 18"/>
                  <a:gd name="T25" fmla="*/ 57 h 60"/>
                  <a:gd name="T26" fmla="*/ 4 w 18"/>
                  <a:gd name="T27" fmla="*/ 60 h 6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 h="60">
                    <a:moveTo>
                      <a:pt x="4" y="60"/>
                    </a:moveTo>
                    <a:lnTo>
                      <a:pt x="7" y="57"/>
                    </a:lnTo>
                    <a:lnTo>
                      <a:pt x="7" y="25"/>
                    </a:lnTo>
                    <a:lnTo>
                      <a:pt x="11" y="14"/>
                    </a:lnTo>
                    <a:lnTo>
                      <a:pt x="18" y="4"/>
                    </a:lnTo>
                    <a:lnTo>
                      <a:pt x="11" y="0"/>
                    </a:lnTo>
                    <a:lnTo>
                      <a:pt x="4" y="11"/>
                    </a:lnTo>
                    <a:lnTo>
                      <a:pt x="0" y="25"/>
                    </a:lnTo>
                    <a:lnTo>
                      <a:pt x="0" y="57"/>
                    </a:lnTo>
                    <a:lnTo>
                      <a:pt x="7" y="53"/>
                    </a:lnTo>
                    <a:lnTo>
                      <a:pt x="4" y="60"/>
                    </a:lnTo>
                    <a:lnTo>
                      <a:pt x="11" y="60"/>
                    </a:lnTo>
                    <a:lnTo>
                      <a:pt x="7" y="57"/>
                    </a:lnTo>
                    <a:lnTo>
                      <a:pt x="4"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7" name="Freeform 454"/>
              <p:cNvSpPr>
                <a:spLocks/>
              </p:cNvSpPr>
              <p:nvPr/>
            </p:nvSpPr>
            <p:spPr bwMode="auto">
              <a:xfrm>
                <a:off x="3794" y="3182"/>
                <a:ext cx="187" cy="257"/>
              </a:xfrm>
              <a:custGeom>
                <a:avLst/>
                <a:gdLst>
                  <a:gd name="T0" fmla="*/ 180 w 187"/>
                  <a:gd name="T1" fmla="*/ 39 h 257"/>
                  <a:gd name="T2" fmla="*/ 183 w 187"/>
                  <a:gd name="T3" fmla="*/ 56 h 257"/>
                  <a:gd name="T4" fmla="*/ 187 w 187"/>
                  <a:gd name="T5" fmla="*/ 67 h 257"/>
                  <a:gd name="T6" fmla="*/ 180 w 187"/>
                  <a:gd name="T7" fmla="*/ 81 h 257"/>
                  <a:gd name="T8" fmla="*/ 176 w 187"/>
                  <a:gd name="T9" fmla="*/ 95 h 257"/>
                  <a:gd name="T10" fmla="*/ 145 w 187"/>
                  <a:gd name="T11" fmla="*/ 127 h 257"/>
                  <a:gd name="T12" fmla="*/ 137 w 187"/>
                  <a:gd name="T13" fmla="*/ 137 h 257"/>
                  <a:gd name="T14" fmla="*/ 127 w 187"/>
                  <a:gd name="T15" fmla="*/ 144 h 257"/>
                  <a:gd name="T16" fmla="*/ 120 w 187"/>
                  <a:gd name="T17" fmla="*/ 155 h 257"/>
                  <a:gd name="T18" fmla="*/ 106 w 187"/>
                  <a:gd name="T19" fmla="*/ 169 h 257"/>
                  <a:gd name="T20" fmla="*/ 102 w 187"/>
                  <a:gd name="T21" fmla="*/ 176 h 257"/>
                  <a:gd name="T22" fmla="*/ 95 w 187"/>
                  <a:gd name="T23" fmla="*/ 183 h 257"/>
                  <a:gd name="T24" fmla="*/ 88 w 187"/>
                  <a:gd name="T25" fmla="*/ 194 h 257"/>
                  <a:gd name="T26" fmla="*/ 24 w 187"/>
                  <a:gd name="T27" fmla="*/ 257 h 257"/>
                  <a:gd name="T28" fmla="*/ 14 w 187"/>
                  <a:gd name="T29" fmla="*/ 257 h 257"/>
                  <a:gd name="T30" fmla="*/ 7 w 187"/>
                  <a:gd name="T31" fmla="*/ 250 h 257"/>
                  <a:gd name="T32" fmla="*/ 7 w 187"/>
                  <a:gd name="T33" fmla="*/ 240 h 257"/>
                  <a:gd name="T34" fmla="*/ 3 w 187"/>
                  <a:gd name="T35" fmla="*/ 229 h 257"/>
                  <a:gd name="T36" fmla="*/ 3 w 187"/>
                  <a:gd name="T37" fmla="*/ 219 h 257"/>
                  <a:gd name="T38" fmla="*/ 0 w 187"/>
                  <a:gd name="T39" fmla="*/ 208 h 257"/>
                  <a:gd name="T40" fmla="*/ 0 w 187"/>
                  <a:gd name="T41" fmla="*/ 197 h 257"/>
                  <a:gd name="T42" fmla="*/ 3 w 187"/>
                  <a:gd name="T43" fmla="*/ 187 h 257"/>
                  <a:gd name="T44" fmla="*/ 7 w 187"/>
                  <a:gd name="T45" fmla="*/ 180 h 257"/>
                  <a:gd name="T46" fmla="*/ 35 w 187"/>
                  <a:gd name="T47" fmla="*/ 152 h 257"/>
                  <a:gd name="T48" fmla="*/ 42 w 187"/>
                  <a:gd name="T49" fmla="*/ 141 h 257"/>
                  <a:gd name="T50" fmla="*/ 63 w 187"/>
                  <a:gd name="T51" fmla="*/ 120 h 257"/>
                  <a:gd name="T52" fmla="*/ 70 w 187"/>
                  <a:gd name="T53" fmla="*/ 106 h 257"/>
                  <a:gd name="T54" fmla="*/ 81 w 187"/>
                  <a:gd name="T55" fmla="*/ 95 h 257"/>
                  <a:gd name="T56" fmla="*/ 88 w 187"/>
                  <a:gd name="T57" fmla="*/ 84 h 257"/>
                  <a:gd name="T58" fmla="*/ 120 w 187"/>
                  <a:gd name="T59" fmla="*/ 53 h 257"/>
                  <a:gd name="T60" fmla="*/ 127 w 187"/>
                  <a:gd name="T61" fmla="*/ 42 h 257"/>
                  <a:gd name="T62" fmla="*/ 148 w 187"/>
                  <a:gd name="T63" fmla="*/ 21 h 257"/>
                  <a:gd name="T64" fmla="*/ 155 w 187"/>
                  <a:gd name="T65" fmla="*/ 10 h 257"/>
                  <a:gd name="T66" fmla="*/ 166 w 187"/>
                  <a:gd name="T67" fmla="*/ 0 h 257"/>
                  <a:gd name="T68" fmla="*/ 173 w 187"/>
                  <a:gd name="T69" fmla="*/ 7 h 257"/>
                  <a:gd name="T70" fmla="*/ 176 w 187"/>
                  <a:gd name="T71" fmla="*/ 17 h 257"/>
                  <a:gd name="T72" fmla="*/ 176 w 187"/>
                  <a:gd name="T73" fmla="*/ 28 h 257"/>
                  <a:gd name="T74" fmla="*/ 180 w 187"/>
                  <a:gd name="T75" fmla="*/ 39 h 25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7" h="257">
                    <a:moveTo>
                      <a:pt x="180" y="39"/>
                    </a:moveTo>
                    <a:lnTo>
                      <a:pt x="183" y="56"/>
                    </a:lnTo>
                    <a:lnTo>
                      <a:pt x="187" y="67"/>
                    </a:lnTo>
                    <a:lnTo>
                      <a:pt x="180" y="81"/>
                    </a:lnTo>
                    <a:lnTo>
                      <a:pt x="176" y="95"/>
                    </a:lnTo>
                    <a:lnTo>
                      <a:pt x="145" y="127"/>
                    </a:lnTo>
                    <a:lnTo>
                      <a:pt x="137" y="137"/>
                    </a:lnTo>
                    <a:lnTo>
                      <a:pt x="127" y="144"/>
                    </a:lnTo>
                    <a:lnTo>
                      <a:pt x="120" y="155"/>
                    </a:lnTo>
                    <a:lnTo>
                      <a:pt x="106" y="169"/>
                    </a:lnTo>
                    <a:lnTo>
                      <a:pt x="102" y="176"/>
                    </a:lnTo>
                    <a:lnTo>
                      <a:pt x="95" y="183"/>
                    </a:lnTo>
                    <a:lnTo>
                      <a:pt x="88" y="194"/>
                    </a:lnTo>
                    <a:lnTo>
                      <a:pt x="24" y="257"/>
                    </a:lnTo>
                    <a:lnTo>
                      <a:pt x="14" y="257"/>
                    </a:lnTo>
                    <a:lnTo>
                      <a:pt x="7" y="250"/>
                    </a:lnTo>
                    <a:lnTo>
                      <a:pt x="7" y="240"/>
                    </a:lnTo>
                    <a:lnTo>
                      <a:pt x="3" y="229"/>
                    </a:lnTo>
                    <a:lnTo>
                      <a:pt x="3" y="219"/>
                    </a:lnTo>
                    <a:lnTo>
                      <a:pt x="0" y="208"/>
                    </a:lnTo>
                    <a:lnTo>
                      <a:pt x="0" y="197"/>
                    </a:lnTo>
                    <a:lnTo>
                      <a:pt x="3" y="187"/>
                    </a:lnTo>
                    <a:lnTo>
                      <a:pt x="7" y="180"/>
                    </a:lnTo>
                    <a:lnTo>
                      <a:pt x="35" y="152"/>
                    </a:lnTo>
                    <a:lnTo>
                      <a:pt x="42" y="141"/>
                    </a:lnTo>
                    <a:lnTo>
                      <a:pt x="63" y="120"/>
                    </a:lnTo>
                    <a:lnTo>
                      <a:pt x="70" y="106"/>
                    </a:lnTo>
                    <a:lnTo>
                      <a:pt x="81" y="95"/>
                    </a:lnTo>
                    <a:lnTo>
                      <a:pt x="88" y="84"/>
                    </a:lnTo>
                    <a:lnTo>
                      <a:pt x="120" y="53"/>
                    </a:lnTo>
                    <a:lnTo>
                      <a:pt x="127" y="42"/>
                    </a:lnTo>
                    <a:lnTo>
                      <a:pt x="148" y="21"/>
                    </a:lnTo>
                    <a:lnTo>
                      <a:pt x="155" y="10"/>
                    </a:lnTo>
                    <a:lnTo>
                      <a:pt x="166" y="0"/>
                    </a:lnTo>
                    <a:lnTo>
                      <a:pt x="173" y="7"/>
                    </a:lnTo>
                    <a:lnTo>
                      <a:pt x="176" y="17"/>
                    </a:lnTo>
                    <a:lnTo>
                      <a:pt x="176" y="28"/>
                    </a:lnTo>
                    <a:lnTo>
                      <a:pt x="18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8" name="Freeform 455"/>
              <p:cNvSpPr>
                <a:spLocks/>
              </p:cNvSpPr>
              <p:nvPr/>
            </p:nvSpPr>
            <p:spPr bwMode="auto">
              <a:xfrm>
                <a:off x="3928" y="3221"/>
                <a:ext cx="56" cy="102"/>
              </a:xfrm>
              <a:custGeom>
                <a:avLst/>
                <a:gdLst>
                  <a:gd name="T0" fmla="*/ 3 w 56"/>
                  <a:gd name="T1" fmla="*/ 102 h 102"/>
                  <a:gd name="T2" fmla="*/ 25 w 56"/>
                  <a:gd name="T3" fmla="*/ 81 h 102"/>
                  <a:gd name="T4" fmla="*/ 35 w 56"/>
                  <a:gd name="T5" fmla="*/ 67 h 102"/>
                  <a:gd name="T6" fmla="*/ 42 w 56"/>
                  <a:gd name="T7" fmla="*/ 56 h 102"/>
                  <a:gd name="T8" fmla="*/ 49 w 56"/>
                  <a:gd name="T9" fmla="*/ 42 h 102"/>
                  <a:gd name="T10" fmla="*/ 56 w 56"/>
                  <a:gd name="T11" fmla="*/ 28 h 102"/>
                  <a:gd name="T12" fmla="*/ 53 w 56"/>
                  <a:gd name="T13" fmla="*/ 17 h 102"/>
                  <a:gd name="T14" fmla="*/ 46 w 56"/>
                  <a:gd name="T15" fmla="*/ 0 h 102"/>
                  <a:gd name="T16" fmla="*/ 42 w 56"/>
                  <a:gd name="T17" fmla="*/ 3 h 102"/>
                  <a:gd name="T18" fmla="*/ 46 w 56"/>
                  <a:gd name="T19" fmla="*/ 17 h 102"/>
                  <a:gd name="T20" fmla="*/ 49 w 56"/>
                  <a:gd name="T21" fmla="*/ 28 h 102"/>
                  <a:gd name="T22" fmla="*/ 46 w 56"/>
                  <a:gd name="T23" fmla="*/ 42 h 102"/>
                  <a:gd name="T24" fmla="*/ 39 w 56"/>
                  <a:gd name="T25" fmla="*/ 52 h 102"/>
                  <a:gd name="T26" fmla="*/ 28 w 56"/>
                  <a:gd name="T27" fmla="*/ 63 h 102"/>
                  <a:gd name="T28" fmla="*/ 18 w 56"/>
                  <a:gd name="T29" fmla="*/ 77 h 102"/>
                  <a:gd name="T30" fmla="*/ 0 w 56"/>
                  <a:gd name="T31" fmla="*/ 95 h 102"/>
                  <a:gd name="T32" fmla="*/ 3 w 56"/>
                  <a:gd name="T33" fmla="*/ 102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6" h="102">
                    <a:moveTo>
                      <a:pt x="3" y="102"/>
                    </a:moveTo>
                    <a:lnTo>
                      <a:pt x="25" y="81"/>
                    </a:lnTo>
                    <a:lnTo>
                      <a:pt x="35" y="67"/>
                    </a:lnTo>
                    <a:lnTo>
                      <a:pt x="42" y="56"/>
                    </a:lnTo>
                    <a:lnTo>
                      <a:pt x="49" y="42"/>
                    </a:lnTo>
                    <a:lnTo>
                      <a:pt x="56" y="28"/>
                    </a:lnTo>
                    <a:lnTo>
                      <a:pt x="53" y="17"/>
                    </a:lnTo>
                    <a:lnTo>
                      <a:pt x="46" y="0"/>
                    </a:lnTo>
                    <a:lnTo>
                      <a:pt x="42" y="3"/>
                    </a:lnTo>
                    <a:lnTo>
                      <a:pt x="46" y="17"/>
                    </a:lnTo>
                    <a:lnTo>
                      <a:pt x="49" y="28"/>
                    </a:lnTo>
                    <a:lnTo>
                      <a:pt x="46" y="42"/>
                    </a:lnTo>
                    <a:lnTo>
                      <a:pt x="39" y="52"/>
                    </a:lnTo>
                    <a:lnTo>
                      <a:pt x="28" y="63"/>
                    </a:lnTo>
                    <a:lnTo>
                      <a:pt x="18" y="77"/>
                    </a:lnTo>
                    <a:lnTo>
                      <a:pt x="0" y="95"/>
                    </a:lnTo>
                    <a:lnTo>
                      <a:pt x="3"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39" name="Freeform 456"/>
              <p:cNvSpPr>
                <a:spLocks/>
              </p:cNvSpPr>
              <p:nvPr/>
            </p:nvSpPr>
            <p:spPr bwMode="auto">
              <a:xfrm>
                <a:off x="3815" y="3316"/>
                <a:ext cx="116" cy="127"/>
              </a:xfrm>
              <a:custGeom>
                <a:avLst/>
                <a:gdLst>
                  <a:gd name="T0" fmla="*/ 3 w 116"/>
                  <a:gd name="T1" fmla="*/ 127 h 127"/>
                  <a:gd name="T2" fmla="*/ 14 w 116"/>
                  <a:gd name="T3" fmla="*/ 120 h 127"/>
                  <a:gd name="T4" fmla="*/ 42 w 116"/>
                  <a:gd name="T5" fmla="*/ 92 h 127"/>
                  <a:gd name="T6" fmla="*/ 49 w 116"/>
                  <a:gd name="T7" fmla="*/ 81 h 127"/>
                  <a:gd name="T8" fmla="*/ 56 w 116"/>
                  <a:gd name="T9" fmla="*/ 78 h 127"/>
                  <a:gd name="T10" fmla="*/ 60 w 116"/>
                  <a:gd name="T11" fmla="*/ 67 h 127"/>
                  <a:gd name="T12" fmla="*/ 74 w 116"/>
                  <a:gd name="T13" fmla="*/ 53 h 127"/>
                  <a:gd name="T14" fmla="*/ 81 w 116"/>
                  <a:gd name="T15" fmla="*/ 42 h 127"/>
                  <a:gd name="T16" fmla="*/ 88 w 116"/>
                  <a:gd name="T17" fmla="*/ 39 h 127"/>
                  <a:gd name="T18" fmla="*/ 95 w 116"/>
                  <a:gd name="T19" fmla="*/ 28 h 127"/>
                  <a:gd name="T20" fmla="*/ 116 w 116"/>
                  <a:gd name="T21" fmla="*/ 7 h 127"/>
                  <a:gd name="T22" fmla="*/ 113 w 116"/>
                  <a:gd name="T23" fmla="*/ 0 h 127"/>
                  <a:gd name="T24" fmla="*/ 102 w 116"/>
                  <a:gd name="T25" fmla="*/ 10 h 127"/>
                  <a:gd name="T26" fmla="*/ 99 w 116"/>
                  <a:gd name="T27" fmla="*/ 18 h 127"/>
                  <a:gd name="T28" fmla="*/ 78 w 116"/>
                  <a:gd name="T29" fmla="*/ 39 h 127"/>
                  <a:gd name="T30" fmla="*/ 71 w 116"/>
                  <a:gd name="T31" fmla="*/ 49 h 127"/>
                  <a:gd name="T32" fmla="*/ 42 w 116"/>
                  <a:gd name="T33" fmla="*/ 78 h 127"/>
                  <a:gd name="T34" fmla="*/ 35 w 116"/>
                  <a:gd name="T35" fmla="*/ 88 h 127"/>
                  <a:gd name="T36" fmla="*/ 18 w 116"/>
                  <a:gd name="T37" fmla="*/ 106 h 127"/>
                  <a:gd name="T38" fmla="*/ 7 w 116"/>
                  <a:gd name="T39" fmla="*/ 113 h 127"/>
                  <a:gd name="T40" fmla="*/ 0 w 116"/>
                  <a:gd name="T41" fmla="*/ 120 h 127"/>
                  <a:gd name="T42" fmla="*/ 3 w 116"/>
                  <a:gd name="T43" fmla="*/ 120 h 127"/>
                  <a:gd name="T44" fmla="*/ 3 w 116"/>
                  <a:gd name="T45" fmla="*/ 127 h 1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16" h="127">
                    <a:moveTo>
                      <a:pt x="3" y="127"/>
                    </a:moveTo>
                    <a:lnTo>
                      <a:pt x="14" y="120"/>
                    </a:lnTo>
                    <a:lnTo>
                      <a:pt x="42" y="92"/>
                    </a:lnTo>
                    <a:lnTo>
                      <a:pt x="49" y="81"/>
                    </a:lnTo>
                    <a:lnTo>
                      <a:pt x="56" y="78"/>
                    </a:lnTo>
                    <a:lnTo>
                      <a:pt x="60" y="67"/>
                    </a:lnTo>
                    <a:lnTo>
                      <a:pt x="74" y="53"/>
                    </a:lnTo>
                    <a:lnTo>
                      <a:pt x="81" y="42"/>
                    </a:lnTo>
                    <a:lnTo>
                      <a:pt x="88" y="39"/>
                    </a:lnTo>
                    <a:lnTo>
                      <a:pt x="95" y="28"/>
                    </a:lnTo>
                    <a:lnTo>
                      <a:pt x="116" y="7"/>
                    </a:lnTo>
                    <a:lnTo>
                      <a:pt x="113" y="0"/>
                    </a:lnTo>
                    <a:lnTo>
                      <a:pt x="102" y="10"/>
                    </a:lnTo>
                    <a:lnTo>
                      <a:pt x="99" y="18"/>
                    </a:lnTo>
                    <a:lnTo>
                      <a:pt x="78" y="39"/>
                    </a:lnTo>
                    <a:lnTo>
                      <a:pt x="71" y="49"/>
                    </a:lnTo>
                    <a:lnTo>
                      <a:pt x="42" y="78"/>
                    </a:lnTo>
                    <a:lnTo>
                      <a:pt x="35" y="88"/>
                    </a:lnTo>
                    <a:lnTo>
                      <a:pt x="18" y="106"/>
                    </a:lnTo>
                    <a:lnTo>
                      <a:pt x="7" y="113"/>
                    </a:lnTo>
                    <a:lnTo>
                      <a:pt x="0" y="120"/>
                    </a:lnTo>
                    <a:lnTo>
                      <a:pt x="3" y="120"/>
                    </a:lnTo>
                    <a:lnTo>
                      <a:pt x="3"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0" name="Freeform 457"/>
              <p:cNvSpPr>
                <a:spLocks/>
              </p:cNvSpPr>
              <p:nvPr/>
            </p:nvSpPr>
            <p:spPr bwMode="auto">
              <a:xfrm>
                <a:off x="3797" y="3429"/>
                <a:ext cx="21" cy="14"/>
              </a:xfrm>
              <a:custGeom>
                <a:avLst/>
                <a:gdLst>
                  <a:gd name="T0" fmla="*/ 0 w 21"/>
                  <a:gd name="T1" fmla="*/ 3 h 14"/>
                  <a:gd name="T2" fmla="*/ 0 w 21"/>
                  <a:gd name="T3" fmla="*/ 7 h 14"/>
                  <a:gd name="T4" fmla="*/ 4 w 21"/>
                  <a:gd name="T5" fmla="*/ 10 h 14"/>
                  <a:gd name="T6" fmla="*/ 7 w 21"/>
                  <a:gd name="T7" fmla="*/ 10 h 14"/>
                  <a:gd name="T8" fmla="*/ 11 w 21"/>
                  <a:gd name="T9" fmla="*/ 14 h 14"/>
                  <a:gd name="T10" fmla="*/ 21 w 21"/>
                  <a:gd name="T11" fmla="*/ 14 h 14"/>
                  <a:gd name="T12" fmla="*/ 21 w 21"/>
                  <a:gd name="T13" fmla="*/ 7 h 14"/>
                  <a:gd name="T14" fmla="*/ 14 w 21"/>
                  <a:gd name="T15" fmla="*/ 7 h 14"/>
                  <a:gd name="T16" fmla="*/ 11 w 21"/>
                  <a:gd name="T17" fmla="*/ 3 h 14"/>
                  <a:gd name="T18" fmla="*/ 7 w 21"/>
                  <a:gd name="T19" fmla="*/ 3 h 14"/>
                  <a:gd name="T20" fmla="*/ 7 w 21"/>
                  <a:gd name="T21" fmla="*/ 0 h 14"/>
                  <a:gd name="T22" fmla="*/ 7 w 21"/>
                  <a:gd name="T23" fmla="*/ 3 h 14"/>
                  <a:gd name="T24" fmla="*/ 0 w 21"/>
                  <a:gd name="T25" fmla="*/ 3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4">
                    <a:moveTo>
                      <a:pt x="0" y="3"/>
                    </a:moveTo>
                    <a:lnTo>
                      <a:pt x="0" y="7"/>
                    </a:lnTo>
                    <a:lnTo>
                      <a:pt x="4" y="10"/>
                    </a:lnTo>
                    <a:lnTo>
                      <a:pt x="7" y="10"/>
                    </a:lnTo>
                    <a:lnTo>
                      <a:pt x="11" y="14"/>
                    </a:lnTo>
                    <a:lnTo>
                      <a:pt x="21" y="14"/>
                    </a:lnTo>
                    <a:lnTo>
                      <a:pt x="21" y="7"/>
                    </a:lnTo>
                    <a:lnTo>
                      <a:pt x="14" y="7"/>
                    </a:lnTo>
                    <a:lnTo>
                      <a:pt x="11" y="3"/>
                    </a:lnTo>
                    <a:lnTo>
                      <a:pt x="7" y="3"/>
                    </a:lnTo>
                    <a:lnTo>
                      <a:pt x="7" y="0"/>
                    </a:lnTo>
                    <a:lnTo>
                      <a:pt x="7" y="3"/>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1" name="Freeform 458"/>
              <p:cNvSpPr>
                <a:spLocks/>
              </p:cNvSpPr>
              <p:nvPr/>
            </p:nvSpPr>
            <p:spPr bwMode="auto">
              <a:xfrm>
                <a:off x="3790" y="3351"/>
                <a:ext cx="21" cy="81"/>
              </a:xfrm>
              <a:custGeom>
                <a:avLst/>
                <a:gdLst>
                  <a:gd name="T0" fmla="*/ 18 w 21"/>
                  <a:gd name="T1" fmla="*/ 0 h 81"/>
                  <a:gd name="T2" fmla="*/ 7 w 21"/>
                  <a:gd name="T3" fmla="*/ 7 h 81"/>
                  <a:gd name="T4" fmla="*/ 4 w 21"/>
                  <a:gd name="T5" fmla="*/ 18 h 81"/>
                  <a:gd name="T6" fmla="*/ 0 w 21"/>
                  <a:gd name="T7" fmla="*/ 28 h 81"/>
                  <a:gd name="T8" fmla="*/ 0 w 21"/>
                  <a:gd name="T9" fmla="*/ 39 h 81"/>
                  <a:gd name="T10" fmla="*/ 4 w 21"/>
                  <a:gd name="T11" fmla="*/ 50 h 81"/>
                  <a:gd name="T12" fmla="*/ 4 w 21"/>
                  <a:gd name="T13" fmla="*/ 60 h 81"/>
                  <a:gd name="T14" fmla="*/ 7 w 21"/>
                  <a:gd name="T15" fmla="*/ 71 h 81"/>
                  <a:gd name="T16" fmla="*/ 7 w 21"/>
                  <a:gd name="T17" fmla="*/ 81 h 81"/>
                  <a:gd name="T18" fmla="*/ 14 w 21"/>
                  <a:gd name="T19" fmla="*/ 81 h 81"/>
                  <a:gd name="T20" fmla="*/ 14 w 21"/>
                  <a:gd name="T21" fmla="*/ 71 h 81"/>
                  <a:gd name="T22" fmla="*/ 11 w 21"/>
                  <a:gd name="T23" fmla="*/ 60 h 81"/>
                  <a:gd name="T24" fmla="*/ 7 w 21"/>
                  <a:gd name="T25" fmla="*/ 50 h 81"/>
                  <a:gd name="T26" fmla="*/ 7 w 21"/>
                  <a:gd name="T27" fmla="*/ 21 h 81"/>
                  <a:gd name="T28" fmla="*/ 14 w 21"/>
                  <a:gd name="T29" fmla="*/ 11 h 81"/>
                  <a:gd name="T30" fmla="*/ 21 w 21"/>
                  <a:gd name="T31" fmla="*/ 4 h 81"/>
                  <a:gd name="T32" fmla="*/ 18 w 21"/>
                  <a:gd name="T33" fmla="*/ 0 h 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 h="81">
                    <a:moveTo>
                      <a:pt x="18" y="0"/>
                    </a:moveTo>
                    <a:lnTo>
                      <a:pt x="7" y="7"/>
                    </a:lnTo>
                    <a:lnTo>
                      <a:pt x="4" y="18"/>
                    </a:lnTo>
                    <a:lnTo>
                      <a:pt x="0" y="28"/>
                    </a:lnTo>
                    <a:lnTo>
                      <a:pt x="0" y="39"/>
                    </a:lnTo>
                    <a:lnTo>
                      <a:pt x="4" y="50"/>
                    </a:lnTo>
                    <a:lnTo>
                      <a:pt x="4" y="60"/>
                    </a:lnTo>
                    <a:lnTo>
                      <a:pt x="7" y="71"/>
                    </a:lnTo>
                    <a:lnTo>
                      <a:pt x="7" y="81"/>
                    </a:lnTo>
                    <a:lnTo>
                      <a:pt x="14" y="81"/>
                    </a:lnTo>
                    <a:lnTo>
                      <a:pt x="14" y="71"/>
                    </a:lnTo>
                    <a:lnTo>
                      <a:pt x="11" y="60"/>
                    </a:lnTo>
                    <a:lnTo>
                      <a:pt x="7" y="50"/>
                    </a:lnTo>
                    <a:lnTo>
                      <a:pt x="7" y="21"/>
                    </a:lnTo>
                    <a:lnTo>
                      <a:pt x="14" y="11"/>
                    </a:lnTo>
                    <a:lnTo>
                      <a:pt x="21" y="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2" name="Freeform 459"/>
              <p:cNvSpPr>
                <a:spLocks/>
              </p:cNvSpPr>
              <p:nvPr/>
            </p:nvSpPr>
            <p:spPr bwMode="auto">
              <a:xfrm>
                <a:off x="3808" y="3178"/>
                <a:ext cx="155" cy="177"/>
              </a:xfrm>
              <a:custGeom>
                <a:avLst/>
                <a:gdLst>
                  <a:gd name="T0" fmla="*/ 152 w 155"/>
                  <a:gd name="T1" fmla="*/ 0 h 177"/>
                  <a:gd name="T2" fmla="*/ 109 w 155"/>
                  <a:gd name="T3" fmla="*/ 43 h 177"/>
                  <a:gd name="T4" fmla="*/ 102 w 155"/>
                  <a:gd name="T5" fmla="*/ 53 h 177"/>
                  <a:gd name="T6" fmla="*/ 92 w 155"/>
                  <a:gd name="T7" fmla="*/ 64 h 177"/>
                  <a:gd name="T8" fmla="*/ 81 w 155"/>
                  <a:gd name="T9" fmla="*/ 78 h 177"/>
                  <a:gd name="T10" fmla="*/ 74 w 155"/>
                  <a:gd name="T11" fmla="*/ 88 h 177"/>
                  <a:gd name="T12" fmla="*/ 53 w 155"/>
                  <a:gd name="T13" fmla="*/ 110 h 177"/>
                  <a:gd name="T14" fmla="*/ 46 w 155"/>
                  <a:gd name="T15" fmla="*/ 120 h 177"/>
                  <a:gd name="T16" fmla="*/ 25 w 155"/>
                  <a:gd name="T17" fmla="*/ 141 h 177"/>
                  <a:gd name="T18" fmla="*/ 17 w 155"/>
                  <a:gd name="T19" fmla="*/ 152 h 177"/>
                  <a:gd name="T20" fmla="*/ 7 w 155"/>
                  <a:gd name="T21" fmla="*/ 163 h 177"/>
                  <a:gd name="T22" fmla="*/ 0 w 155"/>
                  <a:gd name="T23" fmla="*/ 173 h 177"/>
                  <a:gd name="T24" fmla="*/ 3 w 155"/>
                  <a:gd name="T25" fmla="*/ 177 h 177"/>
                  <a:gd name="T26" fmla="*/ 21 w 155"/>
                  <a:gd name="T27" fmla="*/ 159 h 177"/>
                  <a:gd name="T28" fmla="*/ 32 w 155"/>
                  <a:gd name="T29" fmla="*/ 145 h 177"/>
                  <a:gd name="T30" fmla="*/ 42 w 155"/>
                  <a:gd name="T31" fmla="*/ 134 h 177"/>
                  <a:gd name="T32" fmla="*/ 49 w 155"/>
                  <a:gd name="T33" fmla="*/ 124 h 177"/>
                  <a:gd name="T34" fmla="*/ 60 w 155"/>
                  <a:gd name="T35" fmla="*/ 113 h 177"/>
                  <a:gd name="T36" fmla="*/ 67 w 155"/>
                  <a:gd name="T37" fmla="*/ 103 h 177"/>
                  <a:gd name="T38" fmla="*/ 99 w 155"/>
                  <a:gd name="T39" fmla="*/ 71 h 177"/>
                  <a:gd name="T40" fmla="*/ 106 w 155"/>
                  <a:gd name="T41" fmla="*/ 60 h 177"/>
                  <a:gd name="T42" fmla="*/ 127 w 155"/>
                  <a:gd name="T43" fmla="*/ 39 h 177"/>
                  <a:gd name="T44" fmla="*/ 134 w 155"/>
                  <a:gd name="T45" fmla="*/ 25 h 177"/>
                  <a:gd name="T46" fmla="*/ 145 w 155"/>
                  <a:gd name="T47" fmla="*/ 18 h 177"/>
                  <a:gd name="T48" fmla="*/ 155 w 155"/>
                  <a:gd name="T49" fmla="*/ 7 h 177"/>
                  <a:gd name="T50" fmla="*/ 152 w 155"/>
                  <a:gd name="T51" fmla="*/ 7 h 177"/>
                  <a:gd name="T52" fmla="*/ 152 w 155"/>
                  <a:gd name="T53" fmla="*/ 0 h 177"/>
                  <a:gd name="T54" fmla="*/ 148 w 155"/>
                  <a:gd name="T55" fmla="*/ 0 h 177"/>
                  <a:gd name="T56" fmla="*/ 148 w 155"/>
                  <a:gd name="T57" fmla="*/ 4 h 177"/>
                  <a:gd name="T58" fmla="*/ 152 w 155"/>
                  <a:gd name="T59" fmla="*/ 0 h 17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5" h="177">
                    <a:moveTo>
                      <a:pt x="152" y="0"/>
                    </a:moveTo>
                    <a:lnTo>
                      <a:pt x="109" y="43"/>
                    </a:lnTo>
                    <a:lnTo>
                      <a:pt x="102" y="53"/>
                    </a:lnTo>
                    <a:lnTo>
                      <a:pt x="92" y="64"/>
                    </a:lnTo>
                    <a:lnTo>
                      <a:pt x="81" y="78"/>
                    </a:lnTo>
                    <a:lnTo>
                      <a:pt x="74" y="88"/>
                    </a:lnTo>
                    <a:lnTo>
                      <a:pt x="53" y="110"/>
                    </a:lnTo>
                    <a:lnTo>
                      <a:pt x="46" y="120"/>
                    </a:lnTo>
                    <a:lnTo>
                      <a:pt x="25" y="141"/>
                    </a:lnTo>
                    <a:lnTo>
                      <a:pt x="17" y="152"/>
                    </a:lnTo>
                    <a:lnTo>
                      <a:pt x="7" y="163"/>
                    </a:lnTo>
                    <a:lnTo>
                      <a:pt x="0" y="173"/>
                    </a:lnTo>
                    <a:lnTo>
                      <a:pt x="3" y="177"/>
                    </a:lnTo>
                    <a:lnTo>
                      <a:pt x="21" y="159"/>
                    </a:lnTo>
                    <a:lnTo>
                      <a:pt x="32" y="145"/>
                    </a:lnTo>
                    <a:lnTo>
                      <a:pt x="42" y="134"/>
                    </a:lnTo>
                    <a:lnTo>
                      <a:pt x="49" y="124"/>
                    </a:lnTo>
                    <a:lnTo>
                      <a:pt x="60" y="113"/>
                    </a:lnTo>
                    <a:lnTo>
                      <a:pt x="67" y="103"/>
                    </a:lnTo>
                    <a:lnTo>
                      <a:pt x="99" y="71"/>
                    </a:lnTo>
                    <a:lnTo>
                      <a:pt x="106" y="60"/>
                    </a:lnTo>
                    <a:lnTo>
                      <a:pt x="127" y="39"/>
                    </a:lnTo>
                    <a:lnTo>
                      <a:pt x="134" y="25"/>
                    </a:lnTo>
                    <a:lnTo>
                      <a:pt x="145" y="18"/>
                    </a:lnTo>
                    <a:lnTo>
                      <a:pt x="155" y="7"/>
                    </a:lnTo>
                    <a:lnTo>
                      <a:pt x="152" y="7"/>
                    </a:lnTo>
                    <a:lnTo>
                      <a:pt x="152" y="0"/>
                    </a:lnTo>
                    <a:lnTo>
                      <a:pt x="148" y="0"/>
                    </a:lnTo>
                    <a:lnTo>
                      <a:pt x="148" y="4"/>
                    </a:lnTo>
                    <a:lnTo>
                      <a:pt x="1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3" name="Freeform 460"/>
              <p:cNvSpPr>
                <a:spLocks/>
              </p:cNvSpPr>
              <p:nvPr/>
            </p:nvSpPr>
            <p:spPr bwMode="auto">
              <a:xfrm>
                <a:off x="3960" y="3178"/>
                <a:ext cx="17" cy="46"/>
              </a:xfrm>
              <a:custGeom>
                <a:avLst/>
                <a:gdLst>
                  <a:gd name="T0" fmla="*/ 14 w 17"/>
                  <a:gd name="T1" fmla="*/ 43 h 46"/>
                  <a:gd name="T2" fmla="*/ 17 w 17"/>
                  <a:gd name="T3" fmla="*/ 43 h 46"/>
                  <a:gd name="T4" fmla="*/ 14 w 17"/>
                  <a:gd name="T5" fmla="*/ 32 h 46"/>
                  <a:gd name="T6" fmla="*/ 14 w 17"/>
                  <a:gd name="T7" fmla="*/ 21 h 46"/>
                  <a:gd name="T8" fmla="*/ 10 w 17"/>
                  <a:gd name="T9" fmla="*/ 7 h 46"/>
                  <a:gd name="T10" fmla="*/ 0 w 17"/>
                  <a:gd name="T11" fmla="*/ 0 h 46"/>
                  <a:gd name="T12" fmla="*/ 0 w 17"/>
                  <a:gd name="T13" fmla="*/ 7 h 46"/>
                  <a:gd name="T14" fmla="*/ 3 w 17"/>
                  <a:gd name="T15" fmla="*/ 11 h 46"/>
                  <a:gd name="T16" fmla="*/ 7 w 17"/>
                  <a:gd name="T17" fmla="*/ 21 h 46"/>
                  <a:gd name="T18" fmla="*/ 7 w 17"/>
                  <a:gd name="T19" fmla="*/ 32 h 46"/>
                  <a:gd name="T20" fmla="*/ 10 w 17"/>
                  <a:gd name="T21" fmla="*/ 46 h 46"/>
                  <a:gd name="T22" fmla="*/ 14 w 17"/>
                  <a:gd name="T23" fmla="*/ 43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46">
                    <a:moveTo>
                      <a:pt x="14" y="43"/>
                    </a:moveTo>
                    <a:lnTo>
                      <a:pt x="17" y="43"/>
                    </a:lnTo>
                    <a:lnTo>
                      <a:pt x="14" y="32"/>
                    </a:lnTo>
                    <a:lnTo>
                      <a:pt x="14" y="21"/>
                    </a:lnTo>
                    <a:lnTo>
                      <a:pt x="10" y="7"/>
                    </a:lnTo>
                    <a:lnTo>
                      <a:pt x="0" y="0"/>
                    </a:lnTo>
                    <a:lnTo>
                      <a:pt x="0" y="7"/>
                    </a:lnTo>
                    <a:lnTo>
                      <a:pt x="3" y="11"/>
                    </a:lnTo>
                    <a:lnTo>
                      <a:pt x="7" y="21"/>
                    </a:lnTo>
                    <a:lnTo>
                      <a:pt x="7" y="32"/>
                    </a:lnTo>
                    <a:lnTo>
                      <a:pt x="10" y="46"/>
                    </a:lnTo>
                    <a:lnTo>
                      <a:pt x="14"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4" name="Freeform 461"/>
              <p:cNvSpPr>
                <a:spLocks/>
              </p:cNvSpPr>
              <p:nvPr/>
            </p:nvSpPr>
            <p:spPr bwMode="auto">
              <a:xfrm>
                <a:off x="4476" y="3192"/>
                <a:ext cx="67" cy="74"/>
              </a:xfrm>
              <a:custGeom>
                <a:avLst/>
                <a:gdLst>
                  <a:gd name="T0" fmla="*/ 42 w 67"/>
                  <a:gd name="T1" fmla="*/ 7 h 74"/>
                  <a:gd name="T2" fmla="*/ 42 w 67"/>
                  <a:gd name="T3" fmla="*/ 14 h 74"/>
                  <a:gd name="T4" fmla="*/ 38 w 67"/>
                  <a:gd name="T5" fmla="*/ 21 h 74"/>
                  <a:gd name="T6" fmla="*/ 38 w 67"/>
                  <a:gd name="T7" fmla="*/ 36 h 74"/>
                  <a:gd name="T8" fmla="*/ 67 w 67"/>
                  <a:gd name="T9" fmla="*/ 60 h 74"/>
                  <a:gd name="T10" fmla="*/ 60 w 67"/>
                  <a:gd name="T11" fmla="*/ 60 h 74"/>
                  <a:gd name="T12" fmla="*/ 60 w 67"/>
                  <a:gd name="T13" fmla="*/ 64 h 74"/>
                  <a:gd name="T14" fmla="*/ 56 w 67"/>
                  <a:gd name="T15" fmla="*/ 67 h 74"/>
                  <a:gd name="T16" fmla="*/ 53 w 67"/>
                  <a:gd name="T17" fmla="*/ 67 h 74"/>
                  <a:gd name="T18" fmla="*/ 53 w 67"/>
                  <a:gd name="T19" fmla="*/ 71 h 74"/>
                  <a:gd name="T20" fmla="*/ 49 w 67"/>
                  <a:gd name="T21" fmla="*/ 74 h 74"/>
                  <a:gd name="T22" fmla="*/ 42 w 67"/>
                  <a:gd name="T23" fmla="*/ 74 h 74"/>
                  <a:gd name="T24" fmla="*/ 35 w 67"/>
                  <a:gd name="T25" fmla="*/ 71 h 74"/>
                  <a:gd name="T26" fmla="*/ 28 w 67"/>
                  <a:gd name="T27" fmla="*/ 71 h 74"/>
                  <a:gd name="T28" fmla="*/ 24 w 67"/>
                  <a:gd name="T29" fmla="*/ 67 h 74"/>
                  <a:gd name="T30" fmla="*/ 3 w 67"/>
                  <a:gd name="T31" fmla="*/ 67 h 74"/>
                  <a:gd name="T32" fmla="*/ 0 w 67"/>
                  <a:gd name="T33" fmla="*/ 71 h 74"/>
                  <a:gd name="T34" fmla="*/ 3 w 67"/>
                  <a:gd name="T35" fmla="*/ 64 h 74"/>
                  <a:gd name="T36" fmla="*/ 3 w 67"/>
                  <a:gd name="T37" fmla="*/ 53 h 74"/>
                  <a:gd name="T38" fmla="*/ 7 w 67"/>
                  <a:gd name="T39" fmla="*/ 46 h 74"/>
                  <a:gd name="T40" fmla="*/ 10 w 67"/>
                  <a:gd name="T41" fmla="*/ 36 h 74"/>
                  <a:gd name="T42" fmla="*/ 17 w 67"/>
                  <a:gd name="T43" fmla="*/ 29 h 74"/>
                  <a:gd name="T44" fmla="*/ 21 w 67"/>
                  <a:gd name="T45" fmla="*/ 18 h 74"/>
                  <a:gd name="T46" fmla="*/ 24 w 67"/>
                  <a:gd name="T47" fmla="*/ 7 h 74"/>
                  <a:gd name="T48" fmla="*/ 28 w 67"/>
                  <a:gd name="T49" fmla="*/ 0 h 74"/>
                  <a:gd name="T50" fmla="*/ 31 w 67"/>
                  <a:gd name="T51" fmla="*/ 0 h 74"/>
                  <a:gd name="T52" fmla="*/ 35 w 67"/>
                  <a:gd name="T53" fmla="*/ 4 h 74"/>
                  <a:gd name="T54" fmla="*/ 42 w 67"/>
                  <a:gd name="T55" fmla="*/ 7 h 7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67" h="74">
                    <a:moveTo>
                      <a:pt x="42" y="7"/>
                    </a:moveTo>
                    <a:lnTo>
                      <a:pt x="42" y="14"/>
                    </a:lnTo>
                    <a:lnTo>
                      <a:pt x="38" y="21"/>
                    </a:lnTo>
                    <a:lnTo>
                      <a:pt x="38" y="36"/>
                    </a:lnTo>
                    <a:lnTo>
                      <a:pt x="67" y="60"/>
                    </a:lnTo>
                    <a:lnTo>
                      <a:pt x="60" y="60"/>
                    </a:lnTo>
                    <a:lnTo>
                      <a:pt x="60" y="64"/>
                    </a:lnTo>
                    <a:lnTo>
                      <a:pt x="56" y="67"/>
                    </a:lnTo>
                    <a:lnTo>
                      <a:pt x="53" y="67"/>
                    </a:lnTo>
                    <a:lnTo>
                      <a:pt x="53" y="71"/>
                    </a:lnTo>
                    <a:lnTo>
                      <a:pt x="49" y="74"/>
                    </a:lnTo>
                    <a:lnTo>
                      <a:pt x="42" y="74"/>
                    </a:lnTo>
                    <a:lnTo>
                      <a:pt x="35" y="71"/>
                    </a:lnTo>
                    <a:lnTo>
                      <a:pt x="28" y="71"/>
                    </a:lnTo>
                    <a:lnTo>
                      <a:pt x="24" y="67"/>
                    </a:lnTo>
                    <a:lnTo>
                      <a:pt x="3" y="67"/>
                    </a:lnTo>
                    <a:lnTo>
                      <a:pt x="0" y="71"/>
                    </a:lnTo>
                    <a:lnTo>
                      <a:pt x="3" y="64"/>
                    </a:lnTo>
                    <a:lnTo>
                      <a:pt x="3" y="53"/>
                    </a:lnTo>
                    <a:lnTo>
                      <a:pt x="7" y="46"/>
                    </a:lnTo>
                    <a:lnTo>
                      <a:pt x="10" y="36"/>
                    </a:lnTo>
                    <a:lnTo>
                      <a:pt x="17" y="29"/>
                    </a:lnTo>
                    <a:lnTo>
                      <a:pt x="21" y="18"/>
                    </a:lnTo>
                    <a:lnTo>
                      <a:pt x="24" y="7"/>
                    </a:lnTo>
                    <a:lnTo>
                      <a:pt x="28" y="0"/>
                    </a:lnTo>
                    <a:lnTo>
                      <a:pt x="31" y="0"/>
                    </a:lnTo>
                    <a:lnTo>
                      <a:pt x="35" y="4"/>
                    </a:lnTo>
                    <a:lnTo>
                      <a:pt x="42"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5" name="Freeform 462"/>
              <p:cNvSpPr>
                <a:spLocks/>
              </p:cNvSpPr>
              <p:nvPr/>
            </p:nvSpPr>
            <p:spPr bwMode="auto">
              <a:xfrm>
                <a:off x="4511" y="3199"/>
                <a:ext cx="11" cy="29"/>
              </a:xfrm>
              <a:custGeom>
                <a:avLst/>
                <a:gdLst>
                  <a:gd name="T0" fmla="*/ 7 w 11"/>
                  <a:gd name="T1" fmla="*/ 25 h 29"/>
                  <a:gd name="T2" fmla="*/ 7 w 11"/>
                  <a:gd name="T3" fmla="*/ 7 h 29"/>
                  <a:gd name="T4" fmla="*/ 11 w 11"/>
                  <a:gd name="T5" fmla="*/ 4 h 29"/>
                  <a:gd name="T6" fmla="*/ 7 w 11"/>
                  <a:gd name="T7" fmla="*/ 0 h 29"/>
                  <a:gd name="T8" fmla="*/ 3 w 11"/>
                  <a:gd name="T9" fmla="*/ 7 h 29"/>
                  <a:gd name="T10" fmla="*/ 0 w 11"/>
                  <a:gd name="T11" fmla="*/ 14 h 29"/>
                  <a:gd name="T12" fmla="*/ 0 w 11"/>
                  <a:gd name="T13" fmla="*/ 29 h 29"/>
                  <a:gd name="T14" fmla="*/ 3 w 11"/>
                  <a:gd name="T15" fmla="*/ 29 h 29"/>
                  <a:gd name="T16" fmla="*/ 0 w 11"/>
                  <a:gd name="T17" fmla="*/ 29 h 29"/>
                  <a:gd name="T18" fmla="*/ 3 w 11"/>
                  <a:gd name="T19" fmla="*/ 29 h 29"/>
                  <a:gd name="T20" fmla="*/ 7 w 11"/>
                  <a:gd name="T21" fmla="*/ 25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 h="29">
                    <a:moveTo>
                      <a:pt x="7" y="25"/>
                    </a:moveTo>
                    <a:lnTo>
                      <a:pt x="7" y="7"/>
                    </a:lnTo>
                    <a:lnTo>
                      <a:pt x="11" y="4"/>
                    </a:lnTo>
                    <a:lnTo>
                      <a:pt x="7" y="0"/>
                    </a:lnTo>
                    <a:lnTo>
                      <a:pt x="3" y="7"/>
                    </a:lnTo>
                    <a:lnTo>
                      <a:pt x="0" y="14"/>
                    </a:lnTo>
                    <a:lnTo>
                      <a:pt x="0" y="29"/>
                    </a:lnTo>
                    <a:lnTo>
                      <a:pt x="3" y="29"/>
                    </a:lnTo>
                    <a:lnTo>
                      <a:pt x="0" y="29"/>
                    </a:lnTo>
                    <a:lnTo>
                      <a:pt x="3" y="29"/>
                    </a:lnTo>
                    <a:lnTo>
                      <a:pt x="7"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6" name="Freeform 463"/>
              <p:cNvSpPr>
                <a:spLocks/>
              </p:cNvSpPr>
              <p:nvPr/>
            </p:nvSpPr>
            <p:spPr bwMode="auto">
              <a:xfrm>
                <a:off x="4514" y="3224"/>
                <a:ext cx="36" cy="32"/>
              </a:xfrm>
              <a:custGeom>
                <a:avLst/>
                <a:gdLst>
                  <a:gd name="T0" fmla="*/ 29 w 36"/>
                  <a:gd name="T1" fmla="*/ 32 h 32"/>
                  <a:gd name="T2" fmla="*/ 29 w 36"/>
                  <a:gd name="T3" fmla="*/ 25 h 32"/>
                  <a:gd name="T4" fmla="*/ 4 w 36"/>
                  <a:gd name="T5" fmla="*/ 0 h 32"/>
                  <a:gd name="T6" fmla="*/ 0 w 36"/>
                  <a:gd name="T7" fmla="*/ 4 h 32"/>
                  <a:gd name="T8" fmla="*/ 25 w 36"/>
                  <a:gd name="T9" fmla="*/ 32 h 32"/>
                  <a:gd name="T10" fmla="*/ 29 w 36"/>
                  <a:gd name="T11" fmla="*/ 25 h 32"/>
                  <a:gd name="T12" fmla="*/ 29 w 36"/>
                  <a:gd name="T13" fmla="*/ 32 h 32"/>
                  <a:gd name="T14" fmla="*/ 36 w 36"/>
                  <a:gd name="T15" fmla="*/ 32 h 32"/>
                  <a:gd name="T16" fmla="*/ 29 w 36"/>
                  <a:gd name="T17" fmla="*/ 25 h 32"/>
                  <a:gd name="T18" fmla="*/ 29 w 36"/>
                  <a:gd name="T19" fmla="*/ 32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2">
                    <a:moveTo>
                      <a:pt x="29" y="32"/>
                    </a:moveTo>
                    <a:lnTo>
                      <a:pt x="29" y="25"/>
                    </a:lnTo>
                    <a:lnTo>
                      <a:pt x="4" y="0"/>
                    </a:lnTo>
                    <a:lnTo>
                      <a:pt x="0" y="4"/>
                    </a:lnTo>
                    <a:lnTo>
                      <a:pt x="25" y="32"/>
                    </a:lnTo>
                    <a:lnTo>
                      <a:pt x="29" y="25"/>
                    </a:lnTo>
                    <a:lnTo>
                      <a:pt x="29" y="32"/>
                    </a:lnTo>
                    <a:lnTo>
                      <a:pt x="36" y="32"/>
                    </a:lnTo>
                    <a:lnTo>
                      <a:pt x="29" y="25"/>
                    </a:lnTo>
                    <a:lnTo>
                      <a:pt x="29"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7" name="Freeform 464"/>
              <p:cNvSpPr>
                <a:spLocks/>
              </p:cNvSpPr>
              <p:nvPr/>
            </p:nvSpPr>
            <p:spPr bwMode="auto">
              <a:xfrm>
                <a:off x="4522" y="3249"/>
                <a:ext cx="21" cy="21"/>
              </a:xfrm>
              <a:custGeom>
                <a:avLst/>
                <a:gdLst>
                  <a:gd name="T0" fmla="*/ 0 w 21"/>
                  <a:gd name="T1" fmla="*/ 21 h 21"/>
                  <a:gd name="T2" fmla="*/ 7 w 21"/>
                  <a:gd name="T3" fmla="*/ 21 h 21"/>
                  <a:gd name="T4" fmla="*/ 10 w 21"/>
                  <a:gd name="T5" fmla="*/ 17 h 21"/>
                  <a:gd name="T6" fmla="*/ 10 w 21"/>
                  <a:gd name="T7" fmla="*/ 14 h 21"/>
                  <a:gd name="T8" fmla="*/ 14 w 21"/>
                  <a:gd name="T9" fmla="*/ 10 h 21"/>
                  <a:gd name="T10" fmla="*/ 17 w 21"/>
                  <a:gd name="T11" fmla="*/ 10 h 21"/>
                  <a:gd name="T12" fmla="*/ 17 w 21"/>
                  <a:gd name="T13" fmla="*/ 7 h 21"/>
                  <a:gd name="T14" fmla="*/ 21 w 21"/>
                  <a:gd name="T15" fmla="*/ 7 h 21"/>
                  <a:gd name="T16" fmla="*/ 21 w 21"/>
                  <a:gd name="T17" fmla="*/ 0 h 21"/>
                  <a:gd name="T18" fmla="*/ 17 w 21"/>
                  <a:gd name="T19" fmla="*/ 0 h 21"/>
                  <a:gd name="T20" fmla="*/ 14 w 21"/>
                  <a:gd name="T21" fmla="*/ 3 h 21"/>
                  <a:gd name="T22" fmla="*/ 10 w 21"/>
                  <a:gd name="T23" fmla="*/ 3 h 21"/>
                  <a:gd name="T24" fmla="*/ 7 w 21"/>
                  <a:gd name="T25" fmla="*/ 7 h 21"/>
                  <a:gd name="T26" fmla="*/ 7 w 21"/>
                  <a:gd name="T27" fmla="*/ 10 h 21"/>
                  <a:gd name="T28" fmla="*/ 3 w 21"/>
                  <a:gd name="T29" fmla="*/ 10 h 21"/>
                  <a:gd name="T30" fmla="*/ 3 w 21"/>
                  <a:gd name="T31" fmla="*/ 14 h 21"/>
                  <a:gd name="T32" fmla="*/ 0 w 21"/>
                  <a:gd name="T33" fmla="*/ 14 h 21"/>
                  <a:gd name="T34" fmla="*/ 0 w 21"/>
                  <a:gd name="T35" fmla="*/ 21 h 21"/>
                  <a:gd name="T36" fmla="*/ 3 w 21"/>
                  <a:gd name="T37" fmla="*/ 21 h 21"/>
                  <a:gd name="T38" fmla="*/ 0 w 21"/>
                  <a:gd name="T39" fmla="*/ 21 h 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21">
                    <a:moveTo>
                      <a:pt x="0" y="21"/>
                    </a:moveTo>
                    <a:lnTo>
                      <a:pt x="7" y="21"/>
                    </a:lnTo>
                    <a:lnTo>
                      <a:pt x="10" y="17"/>
                    </a:lnTo>
                    <a:lnTo>
                      <a:pt x="10" y="14"/>
                    </a:lnTo>
                    <a:lnTo>
                      <a:pt x="14" y="10"/>
                    </a:lnTo>
                    <a:lnTo>
                      <a:pt x="17" y="10"/>
                    </a:lnTo>
                    <a:lnTo>
                      <a:pt x="17" y="7"/>
                    </a:lnTo>
                    <a:lnTo>
                      <a:pt x="21" y="7"/>
                    </a:lnTo>
                    <a:lnTo>
                      <a:pt x="21" y="0"/>
                    </a:lnTo>
                    <a:lnTo>
                      <a:pt x="17" y="0"/>
                    </a:lnTo>
                    <a:lnTo>
                      <a:pt x="14" y="3"/>
                    </a:lnTo>
                    <a:lnTo>
                      <a:pt x="10" y="3"/>
                    </a:lnTo>
                    <a:lnTo>
                      <a:pt x="7" y="7"/>
                    </a:lnTo>
                    <a:lnTo>
                      <a:pt x="7" y="10"/>
                    </a:lnTo>
                    <a:lnTo>
                      <a:pt x="3" y="10"/>
                    </a:lnTo>
                    <a:lnTo>
                      <a:pt x="3" y="14"/>
                    </a:lnTo>
                    <a:lnTo>
                      <a:pt x="0" y="14"/>
                    </a:lnTo>
                    <a:lnTo>
                      <a:pt x="0" y="21"/>
                    </a:lnTo>
                    <a:lnTo>
                      <a:pt x="3" y="21"/>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8" name="Freeform 465"/>
              <p:cNvSpPr>
                <a:spLocks/>
              </p:cNvSpPr>
              <p:nvPr/>
            </p:nvSpPr>
            <p:spPr bwMode="auto">
              <a:xfrm>
                <a:off x="4469" y="3256"/>
                <a:ext cx="53" cy="14"/>
              </a:xfrm>
              <a:custGeom>
                <a:avLst/>
                <a:gdLst>
                  <a:gd name="T0" fmla="*/ 3 w 53"/>
                  <a:gd name="T1" fmla="*/ 7 h 14"/>
                  <a:gd name="T2" fmla="*/ 7 w 53"/>
                  <a:gd name="T3" fmla="*/ 10 h 14"/>
                  <a:gd name="T4" fmla="*/ 14 w 53"/>
                  <a:gd name="T5" fmla="*/ 7 h 14"/>
                  <a:gd name="T6" fmla="*/ 31 w 53"/>
                  <a:gd name="T7" fmla="*/ 7 h 14"/>
                  <a:gd name="T8" fmla="*/ 35 w 53"/>
                  <a:gd name="T9" fmla="*/ 10 h 14"/>
                  <a:gd name="T10" fmla="*/ 42 w 53"/>
                  <a:gd name="T11" fmla="*/ 10 h 14"/>
                  <a:gd name="T12" fmla="*/ 49 w 53"/>
                  <a:gd name="T13" fmla="*/ 14 h 14"/>
                  <a:gd name="T14" fmla="*/ 53 w 53"/>
                  <a:gd name="T15" fmla="*/ 14 h 14"/>
                  <a:gd name="T16" fmla="*/ 53 w 53"/>
                  <a:gd name="T17" fmla="*/ 7 h 14"/>
                  <a:gd name="T18" fmla="*/ 49 w 53"/>
                  <a:gd name="T19" fmla="*/ 7 h 14"/>
                  <a:gd name="T20" fmla="*/ 42 w 53"/>
                  <a:gd name="T21" fmla="*/ 3 h 14"/>
                  <a:gd name="T22" fmla="*/ 31 w 53"/>
                  <a:gd name="T23" fmla="*/ 3 h 14"/>
                  <a:gd name="T24" fmla="*/ 24 w 53"/>
                  <a:gd name="T25" fmla="*/ 0 h 14"/>
                  <a:gd name="T26" fmla="*/ 17 w 53"/>
                  <a:gd name="T27" fmla="*/ 0 h 14"/>
                  <a:gd name="T28" fmla="*/ 10 w 53"/>
                  <a:gd name="T29" fmla="*/ 3 h 14"/>
                  <a:gd name="T30" fmla="*/ 3 w 53"/>
                  <a:gd name="T31" fmla="*/ 3 h 14"/>
                  <a:gd name="T32" fmla="*/ 10 w 53"/>
                  <a:gd name="T33" fmla="*/ 7 h 14"/>
                  <a:gd name="T34" fmla="*/ 3 w 53"/>
                  <a:gd name="T35" fmla="*/ 7 h 14"/>
                  <a:gd name="T36" fmla="*/ 0 w 53"/>
                  <a:gd name="T37" fmla="*/ 14 h 14"/>
                  <a:gd name="T38" fmla="*/ 7 w 53"/>
                  <a:gd name="T39" fmla="*/ 10 h 14"/>
                  <a:gd name="T40" fmla="*/ 3 w 53"/>
                  <a:gd name="T41" fmla="*/ 7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 h="14">
                    <a:moveTo>
                      <a:pt x="3" y="7"/>
                    </a:moveTo>
                    <a:lnTo>
                      <a:pt x="7" y="10"/>
                    </a:lnTo>
                    <a:lnTo>
                      <a:pt x="14" y="7"/>
                    </a:lnTo>
                    <a:lnTo>
                      <a:pt x="31" y="7"/>
                    </a:lnTo>
                    <a:lnTo>
                      <a:pt x="35" y="10"/>
                    </a:lnTo>
                    <a:lnTo>
                      <a:pt x="42" y="10"/>
                    </a:lnTo>
                    <a:lnTo>
                      <a:pt x="49" y="14"/>
                    </a:lnTo>
                    <a:lnTo>
                      <a:pt x="53" y="14"/>
                    </a:lnTo>
                    <a:lnTo>
                      <a:pt x="53" y="7"/>
                    </a:lnTo>
                    <a:lnTo>
                      <a:pt x="49" y="7"/>
                    </a:lnTo>
                    <a:lnTo>
                      <a:pt x="42" y="3"/>
                    </a:lnTo>
                    <a:lnTo>
                      <a:pt x="31" y="3"/>
                    </a:lnTo>
                    <a:lnTo>
                      <a:pt x="24" y="0"/>
                    </a:lnTo>
                    <a:lnTo>
                      <a:pt x="17" y="0"/>
                    </a:lnTo>
                    <a:lnTo>
                      <a:pt x="10" y="3"/>
                    </a:lnTo>
                    <a:lnTo>
                      <a:pt x="3" y="3"/>
                    </a:lnTo>
                    <a:lnTo>
                      <a:pt x="10" y="7"/>
                    </a:lnTo>
                    <a:lnTo>
                      <a:pt x="3" y="7"/>
                    </a:lnTo>
                    <a:lnTo>
                      <a:pt x="0" y="14"/>
                    </a:lnTo>
                    <a:lnTo>
                      <a:pt x="7" y="1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49" name="Freeform 466"/>
              <p:cNvSpPr>
                <a:spLocks/>
              </p:cNvSpPr>
              <p:nvPr/>
            </p:nvSpPr>
            <p:spPr bwMode="auto">
              <a:xfrm>
                <a:off x="4472" y="3185"/>
                <a:ext cx="35" cy="78"/>
              </a:xfrm>
              <a:custGeom>
                <a:avLst/>
                <a:gdLst>
                  <a:gd name="T0" fmla="*/ 32 w 35"/>
                  <a:gd name="T1" fmla="*/ 4 h 78"/>
                  <a:gd name="T2" fmla="*/ 28 w 35"/>
                  <a:gd name="T3" fmla="*/ 7 h 78"/>
                  <a:gd name="T4" fmla="*/ 25 w 35"/>
                  <a:gd name="T5" fmla="*/ 14 h 78"/>
                  <a:gd name="T6" fmla="*/ 21 w 35"/>
                  <a:gd name="T7" fmla="*/ 25 h 78"/>
                  <a:gd name="T8" fmla="*/ 18 w 35"/>
                  <a:gd name="T9" fmla="*/ 32 h 78"/>
                  <a:gd name="T10" fmla="*/ 11 w 35"/>
                  <a:gd name="T11" fmla="*/ 39 h 78"/>
                  <a:gd name="T12" fmla="*/ 7 w 35"/>
                  <a:gd name="T13" fmla="*/ 50 h 78"/>
                  <a:gd name="T14" fmla="*/ 4 w 35"/>
                  <a:gd name="T15" fmla="*/ 60 h 78"/>
                  <a:gd name="T16" fmla="*/ 4 w 35"/>
                  <a:gd name="T17" fmla="*/ 67 h 78"/>
                  <a:gd name="T18" fmla="*/ 0 w 35"/>
                  <a:gd name="T19" fmla="*/ 78 h 78"/>
                  <a:gd name="T20" fmla="*/ 7 w 35"/>
                  <a:gd name="T21" fmla="*/ 78 h 78"/>
                  <a:gd name="T22" fmla="*/ 7 w 35"/>
                  <a:gd name="T23" fmla="*/ 71 h 78"/>
                  <a:gd name="T24" fmla="*/ 11 w 35"/>
                  <a:gd name="T25" fmla="*/ 60 h 78"/>
                  <a:gd name="T26" fmla="*/ 14 w 35"/>
                  <a:gd name="T27" fmla="*/ 53 h 78"/>
                  <a:gd name="T28" fmla="*/ 18 w 35"/>
                  <a:gd name="T29" fmla="*/ 43 h 78"/>
                  <a:gd name="T30" fmla="*/ 25 w 35"/>
                  <a:gd name="T31" fmla="*/ 36 h 78"/>
                  <a:gd name="T32" fmla="*/ 28 w 35"/>
                  <a:gd name="T33" fmla="*/ 25 h 78"/>
                  <a:gd name="T34" fmla="*/ 32 w 35"/>
                  <a:gd name="T35" fmla="*/ 18 h 78"/>
                  <a:gd name="T36" fmla="*/ 35 w 35"/>
                  <a:gd name="T37" fmla="*/ 7 h 78"/>
                  <a:gd name="T38" fmla="*/ 28 w 35"/>
                  <a:gd name="T39" fmla="*/ 11 h 78"/>
                  <a:gd name="T40" fmla="*/ 32 w 35"/>
                  <a:gd name="T41" fmla="*/ 4 h 78"/>
                  <a:gd name="T42" fmla="*/ 28 w 35"/>
                  <a:gd name="T43" fmla="*/ 0 h 78"/>
                  <a:gd name="T44" fmla="*/ 28 w 35"/>
                  <a:gd name="T45" fmla="*/ 7 h 78"/>
                  <a:gd name="T46" fmla="*/ 32 w 35"/>
                  <a:gd name="T47" fmla="*/ 4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5" h="78">
                    <a:moveTo>
                      <a:pt x="32" y="4"/>
                    </a:moveTo>
                    <a:lnTo>
                      <a:pt x="28" y="7"/>
                    </a:lnTo>
                    <a:lnTo>
                      <a:pt x="25" y="14"/>
                    </a:lnTo>
                    <a:lnTo>
                      <a:pt x="21" y="25"/>
                    </a:lnTo>
                    <a:lnTo>
                      <a:pt x="18" y="32"/>
                    </a:lnTo>
                    <a:lnTo>
                      <a:pt x="11" y="39"/>
                    </a:lnTo>
                    <a:lnTo>
                      <a:pt x="7" y="50"/>
                    </a:lnTo>
                    <a:lnTo>
                      <a:pt x="4" y="60"/>
                    </a:lnTo>
                    <a:lnTo>
                      <a:pt x="4" y="67"/>
                    </a:lnTo>
                    <a:lnTo>
                      <a:pt x="0" y="78"/>
                    </a:lnTo>
                    <a:lnTo>
                      <a:pt x="7" y="78"/>
                    </a:lnTo>
                    <a:lnTo>
                      <a:pt x="7" y="71"/>
                    </a:lnTo>
                    <a:lnTo>
                      <a:pt x="11" y="60"/>
                    </a:lnTo>
                    <a:lnTo>
                      <a:pt x="14" y="53"/>
                    </a:lnTo>
                    <a:lnTo>
                      <a:pt x="18" y="43"/>
                    </a:lnTo>
                    <a:lnTo>
                      <a:pt x="25" y="36"/>
                    </a:lnTo>
                    <a:lnTo>
                      <a:pt x="28" y="25"/>
                    </a:lnTo>
                    <a:lnTo>
                      <a:pt x="32" y="18"/>
                    </a:lnTo>
                    <a:lnTo>
                      <a:pt x="35" y="7"/>
                    </a:lnTo>
                    <a:lnTo>
                      <a:pt x="28" y="11"/>
                    </a:lnTo>
                    <a:lnTo>
                      <a:pt x="32" y="4"/>
                    </a:lnTo>
                    <a:lnTo>
                      <a:pt x="28" y="0"/>
                    </a:lnTo>
                    <a:lnTo>
                      <a:pt x="28" y="7"/>
                    </a:lnTo>
                    <a:lnTo>
                      <a:pt x="3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0" name="Freeform 467"/>
              <p:cNvSpPr>
                <a:spLocks/>
              </p:cNvSpPr>
              <p:nvPr/>
            </p:nvSpPr>
            <p:spPr bwMode="auto">
              <a:xfrm>
                <a:off x="4500" y="3189"/>
                <a:ext cx="25" cy="14"/>
              </a:xfrm>
              <a:custGeom>
                <a:avLst/>
                <a:gdLst>
                  <a:gd name="T0" fmla="*/ 22 w 25"/>
                  <a:gd name="T1" fmla="*/ 14 h 14"/>
                  <a:gd name="T2" fmla="*/ 22 w 25"/>
                  <a:gd name="T3" fmla="*/ 10 h 14"/>
                  <a:gd name="T4" fmla="*/ 14 w 25"/>
                  <a:gd name="T5" fmla="*/ 3 h 14"/>
                  <a:gd name="T6" fmla="*/ 7 w 25"/>
                  <a:gd name="T7" fmla="*/ 0 h 14"/>
                  <a:gd name="T8" fmla="*/ 4 w 25"/>
                  <a:gd name="T9" fmla="*/ 0 h 14"/>
                  <a:gd name="T10" fmla="*/ 0 w 25"/>
                  <a:gd name="T11" fmla="*/ 7 h 14"/>
                  <a:gd name="T12" fmla="*/ 7 w 25"/>
                  <a:gd name="T13" fmla="*/ 7 h 14"/>
                  <a:gd name="T14" fmla="*/ 11 w 25"/>
                  <a:gd name="T15" fmla="*/ 10 h 14"/>
                  <a:gd name="T16" fmla="*/ 14 w 25"/>
                  <a:gd name="T17" fmla="*/ 10 h 14"/>
                  <a:gd name="T18" fmla="*/ 18 w 25"/>
                  <a:gd name="T19" fmla="*/ 14 h 14"/>
                  <a:gd name="T20" fmla="*/ 18 w 25"/>
                  <a:gd name="T21" fmla="*/ 10 h 14"/>
                  <a:gd name="T22" fmla="*/ 22 w 25"/>
                  <a:gd name="T23" fmla="*/ 14 h 14"/>
                  <a:gd name="T24" fmla="*/ 25 w 25"/>
                  <a:gd name="T25" fmla="*/ 10 h 14"/>
                  <a:gd name="T26" fmla="*/ 22 w 25"/>
                  <a:gd name="T27" fmla="*/ 10 h 14"/>
                  <a:gd name="T28" fmla="*/ 22 w 25"/>
                  <a:gd name="T29" fmla="*/ 14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5" h="14">
                    <a:moveTo>
                      <a:pt x="22" y="14"/>
                    </a:moveTo>
                    <a:lnTo>
                      <a:pt x="22" y="10"/>
                    </a:lnTo>
                    <a:lnTo>
                      <a:pt x="14" y="3"/>
                    </a:lnTo>
                    <a:lnTo>
                      <a:pt x="7" y="0"/>
                    </a:lnTo>
                    <a:lnTo>
                      <a:pt x="4" y="0"/>
                    </a:lnTo>
                    <a:lnTo>
                      <a:pt x="0" y="7"/>
                    </a:lnTo>
                    <a:lnTo>
                      <a:pt x="7" y="7"/>
                    </a:lnTo>
                    <a:lnTo>
                      <a:pt x="11" y="10"/>
                    </a:lnTo>
                    <a:lnTo>
                      <a:pt x="14" y="10"/>
                    </a:lnTo>
                    <a:lnTo>
                      <a:pt x="18" y="14"/>
                    </a:lnTo>
                    <a:lnTo>
                      <a:pt x="18" y="10"/>
                    </a:lnTo>
                    <a:lnTo>
                      <a:pt x="22" y="14"/>
                    </a:lnTo>
                    <a:lnTo>
                      <a:pt x="25" y="10"/>
                    </a:lnTo>
                    <a:lnTo>
                      <a:pt x="22" y="10"/>
                    </a:lnTo>
                    <a:lnTo>
                      <a:pt x="2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1" name="Freeform 468"/>
              <p:cNvSpPr>
                <a:spLocks/>
              </p:cNvSpPr>
              <p:nvPr/>
            </p:nvSpPr>
            <p:spPr bwMode="auto">
              <a:xfrm>
                <a:off x="3808" y="3203"/>
                <a:ext cx="155" cy="219"/>
              </a:xfrm>
              <a:custGeom>
                <a:avLst/>
                <a:gdLst>
                  <a:gd name="T0" fmla="*/ 138 w 155"/>
                  <a:gd name="T1" fmla="*/ 78 h 219"/>
                  <a:gd name="T2" fmla="*/ 131 w 155"/>
                  <a:gd name="T3" fmla="*/ 85 h 219"/>
                  <a:gd name="T4" fmla="*/ 123 w 155"/>
                  <a:gd name="T5" fmla="*/ 95 h 219"/>
                  <a:gd name="T6" fmla="*/ 106 w 155"/>
                  <a:gd name="T7" fmla="*/ 113 h 219"/>
                  <a:gd name="T8" fmla="*/ 99 w 155"/>
                  <a:gd name="T9" fmla="*/ 123 h 219"/>
                  <a:gd name="T10" fmla="*/ 92 w 155"/>
                  <a:gd name="T11" fmla="*/ 131 h 219"/>
                  <a:gd name="T12" fmla="*/ 85 w 155"/>
                  <a:gd name="T13" fmla="*/ 141 h 219"/>
                  <a:gd name="T14" fmla="*/ 67 w 155"/>
                  <a:gd name="T15" fmla="*/ 159 h 219"/>
                  <a:gd name="T16" fmla="*/ 60 w 155"/>
                  <a:gd name="T17" fmla="*/ 169 h 219"/>
                  <a:gd name="T18" fmla="*/ 35 w 155"/>
                  <a:gd name="T19" fmla="*/ 194 h 219"/>
                  <a:gd name="T20" fmla="*/ 28 w 155"/>
                  <a:gd name="T21" fmla="*/ 205 h 219"/>
                  <a:gd name="T22" fmla="*/ 17 w 155"/>
                  <a:gd name="T23" fmla="*/ 212 h 219"/>
                  <a:gd name="T24" fmla="*/ 10 w 155"/>
                  <a:gd name="T25" fmla="*/ 219 h 219"/>
                  <a:gd name="T26" fmla="*/ 3 w 155"/>
                  <a:gd name="T27" fmla="*/ 212 h 219"/>
                  <a:gd name="T28" fmla="*/ 0 w 155"/>
                  <a:gd name="T29" fmla="*/ 198 h 219"/>
                  <a:gd name="T30" fmla="*/ 0 w 155"/>
                  <a:gd name="T31" fmla="*/ 173 h 219"/>
                  <a:gd name="T32" fmla="*/ 10 w 155"/>
                  <a:gd name="T33" fmla="*/ 162 h 219"/>
                  <a:gd name="T34" fmla="*/ 17 w 155"/>
                  <a:gd name="T35" fmla="*/ 152 h 219"/>
                  <a:gd name="T36" fmla="*/ 25 w 155"/>
                  <a:gd name="T37" fmla="*/ 141 h 219"/>
                  <a:gd name="T38" fmla="*/ 35 w 155"/>
                  <a:gd name="T39" fmla="*/ 131 h 219"/>
                  <a:gd name="T40" fmla="*/ 42 w 155"/>
                  <a:gd name="T41" fmla="*/ 120 h 219"/>
                  <a:gd name="T42" fmla="*/ 74 w 155"/>
                  <a:gd name="T43" fmla="*/ 88 h 219"/>
                  <a:gd name="T44" fmla="*/ 81 w 155"/>
                  <a:gd name="T45" fmla="*/ 78 h 219"/>
                  <a:gd name="T46" fmla="*/ 102 w 155"/>
                  <a:gd name="T47" fmla="*/ 56 h 219"/>
                  <a:gd name="T48" fmla="*/ 109 w 155"/>
                  <a:gd name="T49" fmla="*/ 42 h 219"/>
                  <a:gd name="T50" fmla="*/ 120 w 155"/>
                  <a:gd name="T51" fmla="*/ 35 h 219"/>
                  <a:gd name="T52" fmla="*/ 131 w 155"/>
                  <a:gd name="T53" fmla="*/ 21 h 219"/>
                  <a:gd name="T54" fmla="*/ 138 w 155"/>
                  <a:gd name="T55" fmla="*/ 10 h 219"/>
                  <a:gd name="T56" fmla="*/ 148 w 155"/>
                  <a:gd name="T57" fmla="*/ 0 h 219"/>
                  <a:gd name="T58" fmla="*/ 148 w 155"/>
                  <a:gd name="T59" fmla="*/ 10 h 219"/>
                  <a:gd name="T60" fmla="*/ 152 w 155"/>
                  <a:gd name="T61" fmla="*/ 21 h 219"/>
                  <a:gd name="T62" fmla="*/ 155 w 155"/>
                  <a:gd name="T63" fmla="*/ 32 h 219"/>
                  <a:gd name="T64" fmla="*/ 155 w 155"/>
                  <a:gd name="T65" fmla="*/ 49 h 219"/>
                  <a:gd name="T66" fmla="*/ 152 w 155"/>
                  <a:gd name="T67" fmla="*/ 60 h 219"/>
                  <a:gd name="T68" fmla="*/ 145 w 155"/>
                  <a:gd name="T69" fmla="*/ 70 h 219"/>
                  <a:gd name="T70" fmla="*/ 138 w 155"/>
                  <a:gd name="T71" fmla="*/ 78 h 21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55" h="219">
                    <a:moveTo>
                      <a:pt x="138" y="78"/>
                    </a:moveTo>
                    <a:lnTo>
                      <a:pt x="131" y="85"/>
                    </a:lnTo>
                    <a:lnTo>
                      <a:pt x="123" y="95"/>
                    </a:lnTo>
                    <a:lnTo>
                      <a:pt x="106" y="113"/>
                    </a:lnTo>
                    <a:lnTo>
                      <a:pt x="99" y="123"/>
                    </a:lnTo>
                    <a:lnTo>
                      <a:pt x="92" y="131"/>
                    </a:lnTo>
                    <a:lnTo>
                      <a:pt x="85" y="141"/>
                    </a:lnTo>
                    <a:lnTo>
                      <a:pt x="67" y="159"/>
                    </a:lnTo>
                    <a:lnTo>
                      <a:pt x="60" y="169"/>
                    </a:lnTo>
                    <a:lnTo>
                      <a:pt x="35" y="194"/>
                    </a:lnTo>
                    <a:lnTo>
                      <a:pt x="28" y="205"/>
                    </a:lnTo>
                    <a:lnTo>
                      <a:pt x="17" y="212"/>
                    </a:lnTo>
                    <a:lnTo>
                      <a:pt x="10" y="219"/>
                    </a:lnTo>
                    <a:lnTo>
                      <a:pt x="3" y="212"/>
                    </a:lnTo>
                    <a:lnTo>
                      <a:pt x="0" y="198"/>
                    </a:lnTo>
                    <a:lnTo>
                      <a:pt x="0" y="173"/>
                    </a:lnTo>
                    <a:lnTo>
                      <a:pt x="10" y="162"/>
                    </a:lnTo>
                    <a:lnTo>
                      <a:pt x="17" y="152"/>
                    </a:lnTo>
                    <a:lnTo>
                      <a:pt x="25" y="141"/>
                    </a:lnTo>
                    <a:lnTo>
                      <a:pt x="35" y="131"/>
                    </a:lnTo>
                    <a:lnTo>
                      <a:pt x="42" y="120"/>
                    </a:lnTo>
                    <a:lnTo>
                      <a:pt x="74" y="88"/>
                    </a:lnTo>
                    <a:lnTo>
                      <a:pt x="81" y="78"/>
                    </a:lnTo>
                    <a:lnTo>
                      <a:pt x="102" y="56"/>
                    </a:lnTo>
                    <a:lnTo>
                      <a:pt x="109" y="42"/>
                    </a:lnTo>
                    <a:lnTo>
                      <a:pt x="120" y="35"/>
                    </a:lnTo>
                    <a:lnTo>
                      <a:pt x="131" y="21"/>
                    </a:lnTo>
                    <a:lnTo>
                      <a:pt x="138" y="10"/>
                    </a:lnTo>
                    <a:lnTo>
                      <a:pt x="148" y="0"/>
                    </a:lnTo>
                    <a:lnTo>
                      <a:pt x="148" y="10"/>
                    </a:lnTo>
                    <a:lnTo>
                      <a:pt x="152" y="21"/>
                    </a:lnTo>
                    <a:lnTo>
                      <a:pt x="155" y="32"/>
                    </a:lnTo>
                    <a:lnTo>
                      <a:pt x="155" y="49"/>
                    </a:lnTo>
                    <a:lnTo>
                      <a:pt x="152" y="60"/>
                    </a:lnTo>
                    <a:lnTo>
                      <a:pt x="145" y="70"/>
                    </a:lnTo>
                    <a:lnTo>
                      <a:pt x="138" y="78"/>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2" name="Freeform 469"/>
              <p:cNvSpPr>
                <a:spLocks/>
              </p:cNvSpPr>
              <p:nvPr/>
            </p:nvSpPr>
            <p:spPr bwMode="auto">
              <a:xfrm>
                <a:off x="3815" y="3277"/>
                <a:ext cx="134" cy="152"/>
              </a:xfrm>
              <a:custGeom>
                <a:avLst/>
                <a:gdLst>
                  <a:gd name="T0" fmla="*/ 0 w 134"/>
                  <a:gd name="T1" fmla="*/ 148 h 152"/>
                  <a:gd name="T2" fmla="*/ 3 w 134"/>
                  <a:gd name="T3" fmla="*/ 148 h 152"/>
                  <a:gd name="T4" fmla="*/ 14 w 134"/>
                  <a:gd name="T5" fmla="*/ 141 h 152"/>
                  <a:gd name="T6" fmla="*/ 32 w 134"/>
                  <a:gd name="T7" fmla="*/ 124 h 152"/>
                  <a:gd name="T8" fmla="*/ 39 w 134"/>
                  <a:gd name="T9" fmla="*/ 113 h 152"/>
                  <a:gd name="T10" fmla="*/ 63 w 134"/>
                  <a:gd name="T11" fmla="*/ 88 h 152"/>
                  <a:gd name="T12" fmla="*/ 71 w 134"/>
                  <a:gd name="T13" fmla="*/ 78 h 152"/>
                  <a:gd name="T14" fmla="*/ 81 w 134"/>
                  <a:gd name="T15" fmla="*/ 71 h 152"/>
                  <a:gd name="T16" fmla="*/ 85 w 134"/>
                  <a:gd name="T17" fmla="*/ 60 h 152"/>
                  <a:gd name="T18" fmla="*/ 102 w 134"/>
                  <a:gd name="T19" fmla="*/ 42 h 152"/>
                  <a:gd name="T20" fmla="*/ 109 w 134"/>
                  <a:gd name="T21" fmla="*/ 32 h 152"/>
                  <a:gd name="T22" fmla="*/ 120 w 134"/>
                  <a:gd name="T23" fmla="*/ 25 h 152"/>
                  <a:gd name="T24" fmla="*/ 127 w 134"/>
                  <a:gd name="T25" fmla="*/ 14 h 152"/>
                  <a:gd name="T26" fmla="*/ 134 w 134"/>
                  <a:gd name="T27" fmla="*/ 4 h 152"/>
                  <a:gd name="T28" fmla="*/ 127 w 134"/>
                  <a:gd name="T29" fmla="*/ 0 h 152"/>
                  <a:gd name="T30" fmla="*/ 120 w 134"/>
                  <a:gd name="T31" fmla="*/ 11 h 152"/>
                  <a:gd name="T32" fmla="*/ 113 w 134"/>
                  <a:gd name="T33" fmla="*/ 21 h 152"/>
                  <a:gd name="T34" fmla="*/ 102 w 134"/>
                  <a:gd name="T35" fmla="*/ 28 h 152"/>
                  <a:gd name="T36" fmla="*/ 95 w 134"/>
                  <a:gd name="T37" fmla="*/ 39 h 152"/>
                  <a:gd name="T38" fmla="*/ 88 w 134"/>
                  <a:gd name="T39" fmla="*/ 46 h 152"/>
                  <a:gd name="T40" fmla="*/ 81 w 134"/>
                  <a:gd name="T41" fmla="*/ 57 h 152"/>
                  <a:gd name="T42" fmla="*/ 56 w 134"/>
                  <a:gd name="T43" fmla="*/ 81 h 152"/>
                  <a:gd name="T44" fmla="*/ 49 w 134"/>
                  <a:gd name="T45" fmla="*/ 92 h 152"/>
                  <a:gd name="T46" fmla="*/ 42 w 134"/>
                  <a:gd name="T47" fmla="*/ 99 h 152"/>
                  <a:gd name="T48" fmla="*/ 35 w 134"/>
                  <a:gd name="T49" fmla="*/ 110 h 152"/>
                  <a:gd name="T50" fmla="*/ 25 w 134"/>
                  <a:gd name="T51" fmla="*/ 117 h 152"/>
                  <a:gd name="T52" fmla="*/ 18 w 134"/>
                  <a:gd name="T53" fmla="*/ 127 h 152"/>
                  <a:gd name="T54" fmla="*/ 7 w 134"/>
                  <a:gd name="T55" fmla="*/ 134 h 152"/>
                  <a:gd name="T56" fmla="*/ 0 w 134"/>
                  <a:gd name="T57" fmla="*/ 145 h 152"/>
                  <a:gd name="T58" fmla="*/ 3 w 134"/>
                  <a:gd name="T59" fmla="*/ 145 h 152"/>
                  <a:gd name="T60" fmla="*/ 0 w 134"/>
                  <a:gd name="T61" fmla="*/ 148 h 152"/>
                  <a:gd name="T62" fmla="*/ 0 w 134"/>
                  <a:gd name="T63" fmla="*/ 152 h 152"/>
                  <a:gd name="T64" fmla="*/ 3 w 134"/>
                  <a:gd name="T65" fmla="*/ 148 h 152"/>
                  <a:gd name="T66" fmla="*/ 0 w 134"/>
                  <a:gd name="T67" fmla="*/ 148 h 1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34" h="152">
                    <a:moveTo>
                      <a:pt x="0" y="148"/>
                    </a:moveTo>
                    <a:lnTo>
                      <a:pt x="3" y="148"/>
                    </a:lnTo>
                    <a:lnTo>
                      <a:pt x="14" y="141"/>
                    </a:lnTo>
                    <a:lnTo>
                      <a:pt x="32" y="124"/>
                    </a:lnTo>
                    <a:lnTo>
                      <a:pt x="39" y="113"/>
                    </a:lnTo>
                    <a:lnTo>
                      <a:pt x="63" y="88"/>
                    </a:lnTo>
                    <a:lnTo>
                      <a:pt x="71" y="78"/>
                    </a:lnTo>
                    <a:lnTo>
                      <a:pt x="81" y="71"/>
                    </a:lnTo>
                    <a:lnTo>
                      <a:pt x="85" y="60"/>
                    </a:lnTo>
                    <a:lnTo>
                      <a:pt x="102" y="42"/>
                    </a:lnTo>
                    <a:lnTo>
                      <a:pt x="109" y="32"/>
                    </a:lnTo>
                    <a:lnTo>
                      <a:pt x="120" y="25"/>
                    </a:lnTo>
                    <a:lnTo>
                      <a:pt x="127" y="14"/>
                    </a:lnTo>
                    <a:lnTo>
                      <a:pt x="134" y="4"/>
                    </a:lnTo>
                    <a:lnTo>
                      <a:pt x="127" y="0"/>
                    </a:lnTo>
                    <a:lnTo>
                      <a:pt x="120" y="11"/>
                    </a:lnTo>
                    <a:lnTo>
                      <a:pt x="113" y="21"/>
                    </a:lnTo>
                    <a:lnTo>
                      <a:pt x="102" y="28"/>
                    </a:lnTo>
                    <a:lnTo>
                      <a:pt x="95" y="39"/>
                    </a:lnTo>
                    <a:lnTo>
                      <a:pt x="88" y="46"/>
                    </a:lnTo>
                    <a:lnTo>
                      <a:pt x="81" y="57"/>
                    </a:lnTo>
                    <a:lnTo>
                      <a:pt x="56" y="81"/>
                    </a:lnTo>
                    <a:lnTo>
                      <a:pt x="49" y="92"/>
                    </a:lnTo>
                    <a:lnTo>
                      <a:pt x="42" y="99"/>
                    </a:lnTo>
                    <a:lnTo>
                      <a:pt x="35" y="110"/>
                    </a:lnTo>
                    <a:lnTo>
                      <a:pt x="25" y="117"/>
                    </a:lnTo>
                    <a:lnTo>
                      <a:pt x="18" y="127"/>
                    </a:lnTo>
                    <a:lnTo>
                      <a:pt x="7" y="134"/>
                    </a:lnTo>
                    <a:lnTo>
                      <a:pt x="0" y="145"/>
                    </a:lnTo>
                    <a:lnTo>
                      <a:pt x="3" y="145"/>
                    </a:lnTo>
                    <a:lnTo>
                      <a:pt x="0" y="148"/>
                    </a:lnTo>
                    <a:lnTo>
                      <a:pt x="0" y="152"/>
                    </a:lnTo>
                    <a:lnTo>
                      <a:pt x="3" y="148"/>
                    </a:lnTo>
                    <a:lnTo>
                      <a:pt x="0" y="1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3" name="Freeform 470"/>
              <p:cNvSpPr>
                <a:spLocks/>
              </p:cNvSpPr>
              <p:nvPr/>
            </p:nvSpPr>
            <p:spPr bwMode="auto">
              <a:xfrm>
                <a:off x="3804" y="3376"/>
                <a:ext cx="14" cy="49"/>
              </a:xfrm>
              <a:custGeom>
                <a:avLst/>
                <a:gdLst>
                  <a:gd name="T0" fmla="*/ 4 w 14"/>
                  <a:gd name="T1" fmla="*/ 0 h 49"/>
                  <a:gd name="T2" fmla="*/ 0 w 14"/>
                  <a:gd name="T3" fmla="*/ 0 h 49"/>
                  <a:gd name="T4" fmla="*/ 0 w 14"/>
                  <a:gd name="T5" fmla="*/ 25 h 49"/>
                  <a:gd name="T6" fmla="*/ 4 w 14"/>
                  <a:gd name="T7" fmla="*/ 39 h 49"/>
                  <a:gd name="T8" fmla="*/ 11 w 14"/>
                  <a:gd name="T9" fmla="*/ 49 h 49"/>
                  <a:gd name="T10" fmla="*/ 14 w 14"/>
                  <a:gd name="T11" fmla="*/ 46 h 49"/>
                  <a:gd name="T12" fmla="*/ 11 w 14"/>
                  <a:gd name="T13" fmla="*/ 35 h 49"/>
                  <a:gd name="T14" fmla="*/ 7 w 14"/>
                  <a:gd name="T15" fmla="*/ 25 h 49"/>
                  <a:gd name="T16" fmla="*/ 7 w 14"/>
                  <a:gd name="T17" fmla="*/ 3 h 49"/>
                  <a:gd name="T18" fmla="*/ 4 w 14"/>
                  <a:gd name="T19" fmla="*/ 0 h 49"/>
                  <a:gd name="T20" fmla="*/ 0 w 14"/>
                  <a:gd name="T21" fmla="*/ 0 h 49"/>
                  <a:gd name="T22" fmla="*/ 4 w 14"/>
                  <a:gd name="T23" fmla="*/ 0 h 4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49">
                    <a:moveTo>
                      <a:pt x="4" y="0"/>
                    </a:moveTo>
                    <a:lnTo>
                      <a:pt x="0" y="0"/>
                    </a:lnTo>
                    <a:lnTo>
                      <a:pt x="0" y="25"/>
                    </a:lnTo>
                    <a:lnTo>
                      <a:pt x="4" y="39"/>
                    </a:lnTo>
                    <a:lnTo>
                      <a:pt x="11" y="49"/>
                    </a:lnTo>
                    <a:lnTo>
                      <a:pt x="14" y="46"/>
                    </a:lnTo>
                    <a:lnTo>
                      <a:pt x="11" y="35"/>
                    </a:lnTo>
                    <a:lnTo>
                      <a:pt x="7" y="25"/>
                    </a:lnTo>
                    <a:lnTo>
                      <a:pt x="7" y="3"/>
                    </a:lnTo>
                    <a:lnTo>
                      <a:pt x="4" y="0"/>
                    </a:lnTo>
                    <a:lnTo>
                      <a:pt x="0"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4" name="Freeform 471"/>
              <p:cNvSpPr>
                <a:spLocks/>
              </p:cNvSpPr>
              <p:nvPr/>
            </p:nvSpPr>
            <p:spPr bwMode="auto">
              <a:xfrm>
                <a:off x="3808" y="3196"/>
                <a:ext cx="152" cy="183"/>
              </a:xfrm>
              <a:custGeom>
                <a:avLst/>
                <a:gdLst>
                  <a:gd name="T0" fmla="*/ 152 w 152"/>
                  <a:gd name="T1" fmla="*/ 7 h 183"/>
                  <a:gd name="T2" fmla="*/ 145 w 152"/>
                  <a:gd name="T3" fmla="*/ 3 h 183"/>
                  <a:gd name="T4" fmla="*/ 138 w 152"/>
                  <a:gd name="T5" fmla="*/ 17 h 183"/>
                  <a:gd name="T6" fmla="*/ 116 w 152"/>
                  <a:gd name="T7" fmla="*/ 39 h 183"/>
                  <a:gd name="T8" fmla="*/ 109 w 152"/>
                  <a:gd name="T9" fmla="*/ 49 h 183"/>
                  <a:gd name="T10" fmla="*/ 88 w 152"/>
                  <a:gd name="T11" fmla="*/ 70 h 183"/>
                  <a:gd name="T12" fmla="*/ 81 w 152"/>
                  <a:gd name="T13" fmla="*/ 81 h 183"/>
                  <a:gd name="T14" fmla="*/ 49 w 152"/>
                  <a:gd name="T15" fmla="*/ 113 h 183"/>
                  <a:gd name="T16" fmla="*/ 42 w 152"/>
                  <a:gd name="T17" fmla="*/ 123 h 183"/>
                  <a:gd name="T18" fmla="*/ 32 w 152"/>
                  <a:gd name="T19" fmla="*/ 138 h 183"/>
                  <a:gd name="T20" fmla="*/ 25 w 152"/>
                  <a:gd name="T21" fmla="*/ 145 h 183"/>
                  <a:gd name="T22" fmla="*/ 14 w 152"/>
                  <a:gd name="T23" fmla="*/ 159 h 183"/>
                  <a:gd name="T24" fmla="*/ 7 w 152"/>
                  <a:gd name="T25" fmla="*/ 169 h 183"/>
                  <a:gd name="T26" fmla="*/ 0 w 152"/>
                  <a:gd name="T27" fmla="*/ 180 h 183"/>
                  <a:gd name="T28" fmla="*/ 3 w 152"/>
                  <a:gd name="T29" fmla="*/ 183 h 183"/>
                  <a:gd name="T30" fmla="*/ 10 w 152"/>
                  <a:gd name="T31" fmla="*/ 173 h 183"/>
                  <a:gd name="T32" fmla="*/ 21 w 152"/>
                  <a:gd name="T33" fmla="*/ 162 h 183"/>
                  <a:gd name="T34" fmla="*/ 28 w 152"/>
                  <a:gd name="T35" fmla="*/ 152 h 183"/>
                  <a:gd name="T36" fmla="*/ 39 w 152"/>
                  <a:gd name="T37" fmla="*/ 141 h 183"/>
                  <a:gd name="T38" fmla="*/ 46 w 152"/>
                  <a:gd name="T39" fmla="*/ 127 h 183"/>
                  <a:gd name="T40" fmla="*/ 56 w 152"/>
                  <a:gd name="T41" fmla="*/ 120 h 183"/>
                  <a:gd name="T42" fmla="*/ 67 w 152"/>
                  <a:gd name="T43" fmla="*/ 106 h 183"/>
                  <a:gd name="T44" fmla="*/ 74 w 152"/>
                  <a:gd name="T45" fmla="*/ 99 h 183"/>
                  <a:gd name="T46" fmla="*/ 85 w 152"/>
                  <a:gd name="T47" fmla="*/ 85 h 183"/>
                  <a:gd name="T48" fmla="*/ 106 w 152"/>
                  <a:gd name="T49" fmla="*/ 63 h 183"/>
                  <a:gd name="T50" fmla="*/ 113 w 152"/>
                  <a:gd name="T51" fmla="*/ 53 h 183"/>
                  <a:gd name="T52" fmla="*/ 134 w 152"/>
                  <a:gd name="T53" fmla="*/ 32 h 183"/>
                  <a:gd name="T54" fmla="*/ 141 w 152"/>
                  <a:gd name="T55" fmla="*/ 21 h 183"/>
                  <a:gd name="T56" fmla="*/ 148 w 152"/>
                  <a:gd name="T57" fmla="*/ 10 h 183"/>
                  <a:gd name="T58" fmla="*/ 145 w 152"/>
                  <a:gd name="T59" fmla="*/ 7 h 183"/>
                  <a:gd name="T60" fmla="*/ 152 w 152"/>
                  <a:gd name="T61" fmla="*/ 7 h 183"/>
                  <a:gd name="T62" fmla="*/ 148 w 152"/>
                  <a:gd name="T63" fmla="*/ 0 h 183"/>
                  <a:gd name="T64" fmla="*/ 145 w 152"/>
                  <a:gd name="T65" fmla="*/ 3 h 183"/>
                  <a:gd name="T66" fmla="*/ 152 w 152"/>
                  <a:gd name="T67" fmla="*/ 7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2" h="183">
                    <a:moveTo>
                      <a:pt x="152" y="7"/>
                    </a:moveTo>
                    <a:lnTo>
                      <a:pt x="145" y="3"/>
                    </a:lnTo>
                    <a:lnTo>
                      <a:pt x="138" y="17"/>
                    </a:lnTo>
                    <a:lnTo>
                      <a:pt x="116" y="39"/>
                    </a:lnTo>
                    <a:lnTo>
                      <a:pt x="109" y="49"/>
                    </a:lnTo>
                    <a:lnTo>
                      <a:pt x="88" y="70"/>
                    </a:lnTo>
                    <a:lnTo>
                      <a:pt x="81" y="81"/>
                    </a:lnTo>
                    <a:lnTo>
                      <a:pt x="49" y="113"/>
                    </a:lnTo>
                    <a:lnTo>
                      <a:pt x="42" y="123"/>
                    </a:lnTo>
                    <a:lnTo>
                      <a:pt x="32" y="138"/>
                    </a:lnTo>
                    <a:lnTo>
                      <a:pt x="25" y="145"/>
                    </a:lnTo>
                    <a:lnTo>
                      <a:pt x="14" y="159"/>
                    </a:lnTo>
                    <a:lnTo>
                      <a:pt x="7" y="169"/>
                    </a:lnTo>
                    <a:lnTo>
                      <a:pt x="0" y="180"/>
                    </a:lnTo>
                    <a:lnTo>
                      <a:pt x="3" y="183"/>
                    </a:lnTo>
                    <a:lnTo>
                      <a:pt x="10" y="173"/>
                    </a:lnTo>
                    <a:lnTo>
                      <a:pt x="21" y="162"/>
                    </a:lnTo>
                    <a:lnTo>
                      <a:pt x="28" y="152"/>
                    </a:lnTo>
                    <a:lnTo>
                      <a:pt x="39" y="141"/>
                    </a:lnTo>
                    <a:lnTo>
                      <a:pt x="46" y="127"/>
                    </a:lnTo>
                    <a:lnTo>
                      <a:pt x="56" y="120"/>
                    </a:lnTo>
                    <a:lnTo>
                      <a:pt x="67" y="106"/>
                    </a:lnTo>
                    <a:lnTo>
                      <a:pt x="74" y="99"/>
                    </a:lnTo>
                    <a:lnTo>
                      <a:pt x="85" y="85"/>
                    </a:lnTo>
                    <a:lnTo>
                      <a:pt x="106" y="63"/>
                    </a:lnTo>
                    <a:lnTo>
                      <a:pt x="113" y="53"/>
                    </a:lnTo>
                    <a:lnTo>
                      <a:pt x="134" y="32"/>
                    </a:lnTo>
                    <a:lnTo>
                      <a:pt x="141" y="21"/>
                    </a:lnTo>
                    <a:lnTo>
                      <a:pt x="148" y="10"/>
                    </a:lnTo>
                    <a:lnTo>
                      <a:pt x="145" y="7"/>
                    </a:lnTo>
                    <a:lnTo>
                      <a:pt x="152" y="7"/>
                    </a:lnTo>
                    <a:lnTo>
                      <a:pt x="148" y="0"/>
                    </a:lnTo>
                    <a:lnTo>
                      <a:pt x="145" y="3"/>
                    </a:lnTo>
                    <a:lnTo>
                      <a:pt x="15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5" name="Freeform 472"/>
              <p:cNvSpPr>
                <a:spLocks/>
              </p:cNvSpPr>
              <p:nvPr/>
            </p:nvSpPr>
            <p:spPr bwMode="auto">
              <a:xfrm>
                <a:off x="3942" y="3203"/>
                <a:ext cx="25" cy="81"/>
              </a:xfrm>
              <a:custGeom>
                <a:avLst/>
                <a:gdLst>
                  <a:gd name="T0" fmla="*/ 7 w 25"/>
                  <a:gd name="T1" fmla="*/ 78 h 81"/>
                  <a:gd name="T2" fmla="*/ 7 w 25"/>
                  <a:gd name="T3" fmla="*/ 81 h 81"/>
                  <a:gd name="T4" fmla="*/ 14 w 25"/>
                  <a:gd name="T5" fmla="*/ 70 h 81"/>
                  <a:gd name="T6" fmla="*/ 21 w 25"/>
                  <a:gd name="T7" fmla="*/ 60 h 81"/>
                  <a:gd name="T8" fmla="*/ 25 w 25"/>
                  <a:gd name="T9" fmla="*/ 53 h 81"/>
                  <a:gd name="T10" fmla="*/ 25 w 25"/>
                  <a:gd name="T11" fmla="*/ 32 h 81"/>
                  <a:gd name="T12" fmla="*/ 21 w 25"/>
                  <a:gd name="T13" fmla="*/ 21 h 81"/>
                  <a:gd name="T14" fmla="*/ 18 w 25"/>
                  <a:gd name="T15" fmla="*/ 10 h 81"/>
                  <a:gd name="T16" fmla="*/ 18 w 25"/>
                  <a:gd name="T17" fmla="*/ 0 h 81"/>
                  <a:gd name="T18" fmla="*/ 11 w 25"/>
                  <a:gd name="T19" fmla="*/ 0 h 81"/>
                  <a:gd name="T20" fmla="*/ 11 w 25"/>
                  <a:gd name="T21" fmla="*/ 10 h 81"/>
                  <a:gd name="T22" fmla="*/ 14 w 25"/>
                  <a:gd name="T23" fmla="*/ 21 h 81"/>
                  <a:gd name="T24" fmla="*/ 18 w 25"/>
                  <a:gd name="T25" fmla="*/ 32 h 81"/>
                  <a:gd name="T26" fmla="*/ 18 w 25"/>
                  <a:gd name="T27" fmla="*/ 49 h 81"/>
                  <a:gd name="T28" fmla="*/ 14 w 25"/>
                  <a:gd name="T29" fmla="*/ 60 h 81"/>
                  <a:gd name="T30" fmla="*/ 11 w 25"/>
                  <a:gd name="T31" fmla="*/ 67 h 81"/>
                  <a:gd name="T32" fmla="*/ 4 w 25"/>
                  <a:gd name="T33" fmla="*/ 74 h 81"/>
                  <a:gd name="T34" fmla="*/ 0 w 25"/>
                  <a:gd name="T35" fmla="*/ 74 h 81"/>
                  <a:gd name="T36" fmla="*/ 7 w 25"/>
                  <a:gd name="T37" fmla="*/ 78 h 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 h="81">
                    <a:moveTo>
                      <a:pt x="7" y="78"/>
                    </a:moveTo>
                    <a:lnTo>
                      <a:pt x="7" y="81"/>
                    </a:lnTo>
                    <a:lnTo>
                      <a:pt x="14" y="70"/>
                    </a:lnTo>
                    <a:lnTo>
                      <a:pt x="21" y="60"/>
                    </a:lnTo>
                    <a:lnTo>
                      <a:pt x="25" y="53"/>
                    </a:lnTo>
                    <a:lnTo>
                      <a:pt x="25" y="32"/>
                    </a:lnTo>
                    <a:lnTo>
                      <a:pt x="21" y="21"/>
                    </a:lnTo>
                    <a:lnTo>
                      <a:pt x="18" y="10"/>
                    </a:lnTo>
                    <a:lnTo>
                      <a:pt x="18" y="0"/>
                    </a:lnTo>
                    <a:lnTo>
                      <a:pt x="11" y="0"/>
                    </a:lnTo>
                    <a:lnTo>
                      <a:pt x="11" y="10"/>
                    </a:lnTo>
                    <a:lnTo>
                      <a:pt x="14" y="21"/>
                    </a:lnTo>
                    <a:lnTo>
                      <a:pt x="18" y="32"/>
                    </a:lnTo>
                    <a:lnTo>
                      <a:pt x="18" y="49"/>
                    </a:lnTo>
                    <a:lnTo>
                      <a:pt x="14" y="60"/>
                    </a:lnTo>
                    <a:lnTo>
                      <a:pt x="11" y="67"/>
                    </a:lnTo>
                    <a:lnTo>
                      <a:pt x="4" y="74"/>
                    </a:lnTo>
                    <a:lnTo>
                      <a:pt x="0" y="74"/>
                    </a:lnTo>
                    <a:lnTo>
                      <a:pt x="7"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6" name="Freeform 473"/>
              <p:cNvSpPr>
                <a:spLocks/>
              </p:cNvSpPr>
              <p:nvPr/>
            </p:nvSpPr>
            <p:spPr bwMode="auto">
              <a:xfrm>
                <a:off x="4355" y="3206"/>
                <a:ext cx="46" cy="29"/>
              </a:xfrm>
              <a:custGeom>
                <a:avLst/>
                <a:gdLst>
                  <a:gd name="T0" fmla="*/ 46 w 46"/>
                  <a:gd name="T1" fmla="*/ 4 h 29"/>
                  <a:gd name="T2" fmla="*/ 46 w 46"/>
                  <a:gd name="T3" fmla="*/ 11 h 29"/>
                  <a:gd name="T4" fmla="*/ 43 w 46"/>
                  <a:gd name="T5" fmla="*/ 15 h 29"/>
                  <a:gd name="T6" fmla="*/ 39 w 46"/>
                  <a:gd name="T7" fmla="*/ 22 h 29"/>
                  <a:gd name="T8" fmla="*/ 32 w 46"/>
                  <a:gd name="T9" fmla="*/ 29 h 29"/>
                  <a:gd name="T10" fmla="*/ 0 w 46"/>
                  <a:gd name="T11" fmla="*/ 29 h 29"/>
                  <a:gd name="T12" fmla="*/ 4 w 46"/>
                  <a:gd name="T13" fmla="*/ 22 h 29"/>
                  <a:gd name="T14" fmla="*/ 4 w 46"/>
                  <a:gd name="T15" fmla="*/ 15 h 29"/>
                  <a:gd name="T16" fmla="*/ 8 w 46"/>
                  <a:gd name="T17" fmla="*/ 7 h 29"/>
                  <a:gd name="T18" fmla="*/ 15 w 46"/>
                  <a:gd name="T19" fmla="*/ 0 h 29"/>
                  <a:gd name="T20" fmla="*/ 18 w 46"/>
                  <a:gd name="T21" fmla="*/ 0 h 29"/>
                  <a:gd name="T22" fmla="*/ 22 w 46"/>
                  <a:gd name="T23" fmla="*/ 4 h 29"/>
                  <a:gd name="T24" fmla="*/ 46 w 46"/>
                  <a:gd name="T25" fmla="*/ 4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29">
                    <a:moveTo>
                      <a:pt x="46" y="4"/>
                    </a:moveTo>
                    <a:lnTo>
                      <a:pt x="46" y="11"/>
                    </a:lnTo>
                    <a:lnTo>
                      <a:pt x="43" y="15"/>
                    </a:lnTo>
                    <a:lnTo>
                      <a:pt x="39" y="22"/>
                    </a:lnTo>
                    <a:lnTo>
                      <a:pt x="32" y="29"/>
                    </a:lnTo>
                    <a:lnTo>
                      <a:pt x="0" y="29"/>
                    </a:lnTo>
                    <a:lnTo>
                      <a:pt x="4" y="22"/>
                    </a:lnTo>
                    <a:lnTo>
                      <a:pt x="4" y="15"/>
                    </a:lnTo>
                    <a:lnTo>
                      <a:pt x="8" y="7"/>
                    </a:lnTo>
                    <a:lnTo>
                      <a:pt x="15" y="0"/>
                    </a:lnTo>
                    <a:lnTo>
                      <a:pt x="18" y="0"/>
                    </a:lnTo>
                    <a:lnTo>
                      <a:pt x="22" y="4"/>
                    </a:lnTo>
                    <a:lnTo>
                      <a:pt x="46" y="4"/>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7" name="Freeform 474"/>
              <p:cNvSpPr>
                <a:spLocks/>
              </p:cNvSpPr>
              <p:nvPr/>
            </p:nvSpPr>
            <p:spPr bwMode="auto">
              <a:xfrm>
                <a:off x="4384" y="3206"/>
                <a:ext cx="21" cy="32"/>
              </a:xfrm>
              <a:custGeom>
                <a:avLst/>
                <a:gdLst>
                  <a:gd name="T0" fmla="*/ 3 w 21"/>
                  <a:gd name="T1" fmla="*/ 32 h 32"/>
                  <a:gd name="T2" fmla="*/ 7 w 21"/>
                  <a:gd name="T3" fmla="*/ 32 h 32"/>
                  <a:gd name="T4" fmla="*/ 14 w 21"/>
                  <a:gd name="T5" fmla="*/ 25 h 32"/>
                  <a:gd name="T6" fmla="*/ 17 w 21"/>
                  <a:gd name="T7" fmla="*/ 18 h 32"/>
                  <a:gd name="T8" fmla="*/ 17 w 21"/>
                  <a:gd name="T9" fmla="*/ 11 h 32"/>
                  <a:gd name="T10" fmla="*/ 21 w 21"/>
                  <a:gd name="T11" fmla="*/ 4 h 32"/>
                  <a:gd name="T12" fmla="*/ 17 w 21"/>
                  <a:gd name="T13" fmla="*/ 0 h 32"/>
                  <a:gd name="T14" fmla="*/ 14 w 21"/>
                  <a:gd name="T15" fmla="*/ 7 h 32"/>
                  <a:gd name="T16" fmla="*/ 10 w 21"/>
                  <a:gd name="T17" fmla="*/ 15 h 32"/>
                  <a:gd name="T18" fmla="*/ 3 w 21"/>
                  <a:gd name="T19" fmla="*/ 22 h 32"/>
                  <a:gd name="T20" fmla="*/ 0 w 21"/>
                  <a:gd name="T21" fmla="*/ 29 h 32"/>
                  <a:gd name="T22" fmla="*/ 3 w 21"/>
                  <a:gd name="T23" fmla="*/ 25 h 32"/>
                  <a:gd name="T24" fmla="*/ 3 w 21"/>
                  <a:gd name="T25" fmla="*/ 32 h 32"/>
                  <a:gd name="T26" fmla="*/ 7 w 21"/>
                  <a:gd name="T27" fmla="*/ 32 h 32"/>
                  <a:gd name="T28" fmla="*/ 3 w 21"/>
                  <a:gd name="T29" fmla="*/ 32 h 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 h="32">
                    <a:moveTo>
                      <a:pt x="3" y="32"/>
                    </a:moveTo>
                    <a:lnTo>
                      <a:pt x="7" y="32"/>
                    </a:lnTo>
                    <a:lnTo>
                      <a:pt x="14" y="25"/>
                    </a:lnTo>
                    <a:lnTo>
                      <a:pt x="17" y="18"/>
                    </a:lnTo>
                    <a:lnTo>
                      <a:pt x="17" y="11"/>
                    </a:lnTo>
                    <a:lnTo>
                      <a:pt x="21" y="4"/>
                    </a:lnTo>
                    <a:lnTo>
                      <a:pt x="17" y="0"/>
                    </a:lnTo>
                    <a:lnTo>
                      <a:pt x="14" y="7"/>
                    </a:lnTo>
                    <a:lnTo>
                      <a:pt x="10" y="15"/>
                    </a:lnTo>
                    <a:lnTo>
                      <a:pt x="3" y="22"/>
                    </a:lnTo>
                    <a:lnTo>
                      <a:pt x="0" y="29"/>
                    </a:lnTo>
                    <a:lnTo>
                      <a:pt x="3" y="25"/>
                    </a:lnTo>
                    <a:lnTo>
                      <a:pt x="3" y="32"/>
                    </a:lnTo>
                    <a:lnTo>
                      <a:pt x="7" y="32"/>
                    </a:lnTo>
                    <a:lnTo>
                      <a:pt x="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8" name="Freeform 475"/>
              <p:cNvSpPr>
                <a:spLocks/>
              </p:cNvSpPr>
              <p:nvPr/>
            </p:nvSpPr>
            <p:spPr bwMode="auto">
              <a:xfrm>
                <a:off x="4348" y="3231"/>
                <a:ext cx="39" cy="7"/>
              </a:xfrm>
              <a:custGeom>
                <a:avLst/>
                <a:gdLst>
                  <a:gd name="T0" fmla="*/ 4 w 39"/>
                  <a:gd name="T1" fmla="*/ 4 h 7"/>
                  <a:gd name="T2" fmla="*/ 7 w 39"/>
                  <a:gd name="T3" fmla="*/ 7 h 7"/>
                  <a:gd name="T4" fmla="*/ 39 w 39"/>
                  <a:gd name="T5" fmla="*/ 7 h 7"/>
                  <a:gd name="T6" fmla="*/ 39 w 39"/>
                  <a:gd name="T7" fmla="*/ 0 h 7"/>
                  <a:gd name="T8" fmla="*/ 7 w 39"/>
                  <a:gd name="T9" fmla="*/ 0 h 7"/>
                  <a:gd name="T10" fmla="*/ 11 w 39"/>
                  <a:gd name="T11" fmla="*/ 7 h 7"/>
                  <a:gd name="T12" fmla="*/ 4 w 39"/>
                  <a:gd name="T13" fmla="*/ 4 h 7"/>
                  <a:gd name="T14" fmla="*/ 0 w 39"/>
                  <a:gd name="T15" fmla="*/ 7 h 7"/>
                  <a:gd name="T16" fmla="*/ 7 w 39"/>
                  <a:gd name="T17" fmla="*/ 7 h 7"/>
                  <a:gd name="T18" fmla="*/ 4 w 39"/>
                  <a:gd name="T19" fmla="*/ 4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7">
                    <a:moveTo>
                      <a:pt x="4" y="4"/>
                    </a:moveTo>
                    <a:lnTo>
                      <a:pt x="7" y="7"/>
                    </a:lnTo>
                    <a:lnTo>
                      <a:pt x="39" y="7"/>
                    </a:lnTo>
                    <a:lnTo>
                      <a:pt x="39" y="0"/>
                    </a:lnTo>
                    <a:lnTo>
                      <a:pt x="7" y="0"/>
                    </a:lnTo>
                    <a:lnTo>
                      <a:pt x="11" y="7"/>
                    </a:lnTo>
                    <a:lnTo>
                      <a:pt x="4" y="4"/>
                    </a:lnTo>
                    <a:lnTo>
                      <a:pt x="0" y="7"/>
                    </a:lnTo>
                    <a:lnTo>
                      <a:pt x="7" y="7"/>
                    </a:lnTo>
                    <a:lnTo>
                      <a:pt x="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59" name="Freeform 476"/>
              <p:cNvSpPr>
                <a:spLocks/>
              </p:cNvSpPr>
              <p:nvPr/>
            </p:nvSpPr>
            <p:spPr bwMode="auto">
              <a:xfrm>
                <a:off x="4352" y="3203"/>
                <a:ext cx="18" cy="35"/>
              </a:xfrm>
              <a:custGeom>
                <a:avLst/>
                <a:gdLst>
                  <a:gd name="T0" fmla="*/ 18 w 18"/>
                  <a:gd name="T1" fmla="*/ 0 h 35"/>
                  <a:gd name="T2" fmla="*/ 14 w 18"/>
                  <a:gd name="T3" fmla="*/ 0 h 35"/>
                  <a:gd name="T4" fmla="*/ 11 w 18"/>
                  <a:gd name="T5" fmla="*/ 7 h 35"/>
                  <a:gd name="T6" fmla="*/ 3 w 18"/>
                  <a:gd name="T7" fmla="*/ 18 h 35"/>
                  <a:gd name="T8" fmla="*/ 3 w 18"/>
                  <a:gd name="T9" fmla="*/ 25 h 35"/>
                  <a:gd name="T10" fmla="*/ 0 w 18"/>
                  <a:gd name="T11" fmla="*/ 32 h 35"/>
                  <a:gd name="T12" fmla="*/ 7 w 18"/>
                  <a:gd name="T13" fmla="*/ 35 h 35"/>
                  <a:gd name="T14" fmla="*/ 11 w 18"/>
                  <a:gd name="T15" fmla="*/ 28 h 35"/>
                  <a:gd name="T16" fmla="*/ 11 w 18"/>
                  <a:gd name="T17" fmla="*/ 18 h 35"/>
                  <a:gd name="T18" fmla="*/ 14 w 18"/>
                  <a:gd name="T19" fmla="*/ 14 h 35"/>
                  <a:gd name="T20" fmla="*/ 18 w 18"/>
                  <a:gd name="T21" fmla="*/ 7 h 35"/>
                  <a:gd name="T22" fmla="*/ 18 w 18"/>
                  <a:gd name="T23" fmla="*/ 0 h 35"/>
                  <a:gd name="T24" fmla="*/ 14 w 18"/>
                  <a:gd name="T25" fmla="*/ 0 h 35"/>
                  <a:gd name="T26" fmla="*/ 18 w 18"/>
                  <a:gd name="T27" fmla="*/ 0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8" h="35">
                    <a:moveTo>
                      <a:pt x="18" y="0"/>
                    </a:moveTo>
                    <a:lnTo>
                      <a:pt x="14" y="0"/>
                    </a:lnTo>
                    <a:lnTo>
                      <a:pt x="11" y="7"/>
                    </a:lnTo>
                    <a:lnTo>
                      <a:pt x="3" y="18"/>
                    </a:lnTo>
                    <a:lnTo>
                      <a:pt x="3" y="25"/>
                    </a:lnTo>
                    <a:lnTo>
                      <a:pt x="0" y="32"/>
                    </a:lnTo>
                    <a:lnTo>
                      <a:pt x="7" y="35"/>
                    </a:lnTo>
                    <a:lnTo>
                      <a:pt x="11" y="28"/>
                    </a:lnTo>
                    <a:lnTo>
                      <a:pt x="11" y="18"/>
                    </a:lnTo>
                    <a:lnTo>
                      <a:pt x="14" y="14"/>
                    </a:lnTo>
                    <a:lnTo>
                      <a:pt x="18" y="7"/>
                    </a:lnTo>
                    <a:lnTo>
                      <a:pt x="18" y="0"/>
                    </a:lnTo>
                    <a:lnTo>
                      <a:pt x="14"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0" name="Freeform 477"/>
              <p:cNvSpPr>
                <a:spLocks/>
              </p:cNvSpPr>
              <p:nvPr/>
            </p:nvSpPr>
            <p:spPr bwMode="auto">
              <a:xfrm>
                <a:off x="4370" y="3203"/>
                <a:ext cx="38" cy="10"/>
              </a:xfrm>
              <a:custGeom>
                <a:avLst/>
                <a:gdLst>
                  <a:gd name="T0" fmla="*/ 35 w 38"/>
                  <a:gd name="T1" fmla="*/ 7 h 10"/>
                  <a:gd name="T2" fmla="*/ 31 w 38"/>
                  <a:gd name="T3" fmla="*/ 3 h 10"/>
                  <a:gd name="T4" fmla="*/ 28 w 38"/>
                  <a:gd name="T5" fmla="*/ 3 h 10"/>
                  <a:gd name="T6" fmla="*/ 24 w 38"/>
                  <a:gd name="T7" fmla="*/ 0 h 10"/>
                  <a:gd name="T8" fmla="*/ 17 w 38"/>
                  <a:gd name="T9" fmla="*/ 0 h 10"/>
                  <a:gd name="T10" fmla="*/ 14 w 38"/>
                  <a:gd name="T11" fmla="*/ 3 h 10"/>
                  <a:gd name="T12" fmla="*/ 7 w 38"/>
                  <a:gd name="T13" fmla="*/ 3 h 10"/>
                  <a:gd name="T14" fmla="*/ 3 w 38"/>
                  <a:gd name="T15" fmla="*/ 0 h 10"/>
                  <a:gd name="T16" fmla="*/ 0 w 38"/>
                  <a:gd name="T17" fmla="*/ 0 h 10"/>
                  <a:gd name="T18" fmla="*/ 0 w 38"/>
                  <a:gd name="T19" fmla="*/ 7 h 10"/>
                  <a:gd name="T20" fmla="*/ 3 w 38"/>
                  <a:gd name="T21" fmla="*/ 7 h 10"/>
                  <a:gd name="T22" fmla="*/ 7 w 38"/>
                  <a:gd name="T23" fmla="*/ 10 h 10"/>
                  <a:gd name="T24" fmla="*/ 31 w 38"/>
                  <a:gd name="T25" fmla="*/ 10 h 10"/>
                  <a:gd name="T26" fmla="*/ 31 w 38"/>
                  <a:gd name="T27" fmla="*/ 3 h 10"/>
                  <a:gd name="T28" fmla="*/ 35 w 38"/>
                  <a:gd name="T29" fmla="*/ 7 h 10"/>
                  <a:gd name="T30" fmla="*/ 38 w 38"/>
                  <a:gd name="T31" fmla="*/ 3 h 10"/>
                  <a:gd name="T32" fmla="*/ 31 w 38"/>
                  <a:gd name="T33" fmla="*/ 3 h 10"/>
                  <a:gd name="T34" fmla="*/ 35 w 38"/>
                  <a:gd name="T35" fmla="*/ 7 h 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 h="10">
                    <a:moveTo>
                      <a:pt x="35" y="7"/>
                    </a:moveTo>
                    <a:lnTo>
                      <a:pt x="31" y="3"/>
                    </a:lnTo>
                    <a:lnTo>
                      <a:pt x="28" y="3"/>
                    </a:lnTo>
                    <a:lnTo>
                      <a:pt x="24" y="0"/>
                    </a:lnTo>
                    <a:lnTo>
                      <a:pt x="17" y="0"/>
                    </a:lnTo>
                    <a:lnTo>
                      <a:pt x="14" y="3"/>
                    </a:lnTo>
                    <a:lnTo>
                      <a:pt x="7" y="3"/>
                    </a:lnTo>
                    <a:lnTo>
                      <a:pt x="3" y="0"/>
                    </a:lnTo>
                    <a:lnTo>
                      <a:pt x="0" y="0"/>
                    </a:lnTo>
                    <a:lnTo>
                      <a:pt x="0" y="7"/>
                    </a:lnTo>
                    <a:lnTo>
                      <a:pt x="3" y="7"/>
                    </a:lnTo>
                    <a:lnTo>
                      <a:pt x="7" y="10"/>
                    </a:lnTo>
                    <a:lnTo>
                      <a:pt x="31" y="10"/>
                    </a:lnTo>
                    <a:lnTo>
                      <a:pt x="31" y="3"/>
                    </a:lnTo>
                    <a:lnTo>
                      <a:pt x="35" y="7"/>
                    </a:lnTo>
                    <a:lnTo>
                      <a:pt x="38" y="3"/>
                    </a:lnTo>
                    <a:lnTo>
                      <a:pt x="31" y="3"/>
                    </a:lnTo>
                    <a:lnTo>
                      <a:pt x="3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1" name="Freeform 478"/>
              <p:cNvSpPr>
                <a:spLocks/>
              </p:cNvSpPr>
              <p:nvPr/>
            </p:nvSpPr>
            <p:spPr bwMode="auto">
              <a:xfrm>
                <a:off x="4193" y="3213"/>
                <a:ext cx="46" cy="36"/>
              </a:xfrm>
              <a:custGeom>
                <a:avLst/>
                <a:gdLst>
                  <a:gd name="T0" fmla="*/ 46 w 46"/>
                  <a:gd name="T1" fmla="*/ 0 h 36"/>
                  <a:gd name="T2" fmla="*/ 46 w 46"/>
                  <a:gd name="T3" fmla="*/ 4 h 36"/>
                  <a:gd name="T4" fmla="*/ 42 w 46"/>
                  <a:gd name="T5" fmla="*/ 8 h 36"/>
                  <a:gd name="T6" fmla="*/ 39 w 46"/>
                  <a:gd name="T7" fmla="*/ 15 h 36"/>
                  <a:gd name="T8" fmla="*/ 35 w 46"/>
                  <a:gd name="T9" fmla="*/ 18 h 36"/>
                  <a:gd name="T10" fmla="*/ 35 w 46"/>
                  <a:gd name="T11" fmla="*/ 22 h 36"/>
                  <a:gd name="T12" fmla="*/ 28 w 46"/>
                  <a:gd name="T13" fmla="*/ 29 h 36"/>
                  <a:gd name="T14" fmla="*/ 25 w 46"/>
                  <a:gd name="T15" fmla="*/ 36 h 36"/>
                  <a:gd name="T16" fmla="*/ 21 w 46"/>
                  <a:gd name="T17" fmla="*/ 32 h 36"/>
                  <a:gd name="T18" fmla="*/ 18 w 46"/>
                  <a:gd name="T19" fmla="*/ 32 h 36"/>
                  <a:gd name="T20" fmla="*/ 14 w 46"/>
                  <a:gd name="T21" fmla="*/ 29 h 36"/>
                  <a:gd name="T22" fmla="*/ 14 w 46"/>
                  <a:gd name="T23" fmla="*/ 25 h 36"/>
                  <a:gd name="T24" fmla="*/ 11 w 46"/>
                  <a:gd name="T25" fmla="*/ 25 h 36"/>
                  <a:gd name="T26" fmla="*/ 3 w 46"/>
                  <a:gd name="T27" fmla="*/ 18 h 36"/>
                  <a:gd name="T28" fmla="*/ 0 w 46"/>
                  <a:gd name="T29" fmla="*/ 18 h 36"/>
                  <a:gd name="T30" fmla="*/ 14 w 46"/>
                  <a:gd name="T31" fmla="*/ 18 h 36"/>
                  <a:gd name="T32" fmla="*/ 18 w 46"/>
                  <a:gd name="T33" fmla="*/ 15 h 36"/>
                  <a:gd name="T34" fmla="*/ 25 w 46"/>
                  <a:gd name="T35" fmla="*/ 15 h 36"/>
                  <a:gd name="T36" fmla="*/ 28 w 46"/>
                  <a:gd name="T37" fmla="*/ 11 h 36"/>
                  <a:gd name="T38" fmla="*/ 35 w 46"/>
                  <a:gd name="T39" fmla="*/ 8 h 36"/>
                  <a:gd name="T40" fmla="*/ 35 w 46"/>
                  <a:gd name="T41" fmla="*/ 4 h 36"/>
                  <a:gd name="T42" fmla="*/ 39 w 46"/>
                  <a:gd name="T43" fmla="*/ 0 h 36"/>
                  <a:gd name="T44" fmla="*/ 46 w 46"/>
                  <a:gd name="T45" fmla="*/ 0 h 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 h="36">
                    <a:moveTo>
                      <a:pt x="46" y="0"/>
                    </a:moveTo>
                    <a:lnTo>
                      <a:pt x="46" y="4"/>
                    </a:lnTo>
                    <a:lnTo>
                      <a:pt x="42" y="8"/>
                    </a:lnTo>
                    <a:lnTo>
                      <a:pt x="39" y="15"/>
                    </a:lnTo>
                    <a:lnTo>
                      <a:pt x="35" y="18"/>
                    </a:lnTo>
                    <a:lnTo>
                      <a:pt x="35" y="22"/>
                    </a:lnTo>
                    <a:lnTo>
                      <a:pt x="28" y="29"/>
                    </a:lnTo>
                    <a:lnTo>
                      <a:pt x="25" y="36"/>
                    </a:lnTo>
                    <a:lnTo>
                      <a:pt x="21" y="32"/>
                    </a:lnTo>
                    <a:lnTo>
                      <a:pt x="18" y="32"/>
                    </a:lnTo>
                    <a:lnTo>
                      <a:pt x="14" y="29"/>
                    </a:lnTo>
                    <a:lnTo>
                      <a:pt x="14" y="25"/>
                    </a:lnTo>
                    <a:lnTo>
                      <a:pt x="11" y="25"/>
                    </a:lnTo>
                    <a:lnTo>
                      <a:pt x="3" y="18"/>
                    </a:lnTo>
                    <a:lnTo>
                      <a:pt x="0" y="18"/>
                    </a:lnTo>
                    <a:lnTo>
                      <a:pt x="14" y="18"/>
                    </a:lnTo>
                    <a:lnTo>
                      <a:pt x="18" y="15"/>
                    </a:lnTo>
                    <a:lnTo>
                      <a:pt x="25" y="15"/>
                    </a:lnTo>
                    <a:lnTo>
                      <a:pt x="28" y="11"/>
                    </a:lnTo>
                    <a:lnTo>
                      <a:pt x="35" y="8"/>
                    </a:lnTo>
                    <a:lnTo>
                      <a:pt x="35" y="4"/>
                    </a:lnTo>
                    <a:lnTo>
                      <a:pt x="39" y="0"/>
                    </a:lnTo>
                    <a:lnTo>
                      <a:pt x="46"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2" name="Freeform 479"/>
              <p:cNvSpPr>
                <a:spLocks/>
              </p:cNvSpPr>
              <p:nvPr/>
            </p:nvSpPr>
            <p:spPr bwMode="auto">
              <a:xfrm>
                <a:off x="4218" y="3210"/>
                <a:ext cx="24" cy="42"/>
              </a:xfrm>
              <a:custGeom>
                <a:avLst/>
                <a:gdLst>
                  <a:gd name="T0" fmla="*/ 0 w 24"/>
                  <a:gd name="T1" fmla="*/ 42 h 42"/>
                  <a:gd name="T2" fmla="*/ 14 w 24"/>
                  <a:gd name="T3" fmla="*/ 28 h 42"/>
                  <a:gd name="T4" fmla="*/ 14 w 24"/>
                  <a:gd name="T5" fmla="*/ 21 h 42"/>
                  <a:gd name="T6" fmla="*/ 24 w 24"/>
                  <a:gd name="T7" fmla="*/ 11 h 42"/>
                  <a:gd name="T8" fmla="*/ 24 w 24"/>
                  <a:gd name="T9" fmla="*/ 3 h 42"/>
                  <a:gd name="T10" fmla="*/ 17 w 24"/>
                  <a:gd name="T11" fmla="*/ 0 h 42"/>
                  <a:gd name="T12" fmla="*/ 17 w 24"/>
                  <a:gd name="T13" fmla="*/ 7 h 42"/>
                  <a:gd name="T14" fmla="*/ 10 w 24"/>
                  <a:gd name="T15" fmla="*/ 14 h 42"/>
                  <a:gd name="T16" fmla="*/ 10 w 24"/>
                  <a:gd name="T17" fmla="*/ 18 h 42"/>
                  <a:gd name="T18" fmla="*/ 7 w 24"/>
                  <a:gd name="T19" fmla="*/ 25 h 42"/>
                  <a:gd name="T20" fmla="*/ 3 w 24"/>
                  <a:gd name="T21" fmla="*/ 28 h 42"/>
                  <a:gd name="T22" fmla="*/ 3 w 24"/>
                  <a:gd name="T23" fmla="*/ 32 h 42"/>
                  <a:gd name="T24" fmla="*/ 0 w 24"/>
                  <a:gd name="T25" fmla="*/ 35 h 42"/>
                  <a:gd name="T26" fmla="*/ 3 w 24"/>
                  <a:gd name="T27" fmla="*/ 35 h 42"/>
                  <a:gd name="T28" fmla="*/ 0 w 24"/>
                  <a:gd name="T29" fmla="*/ 42 h 42"/>
                  <a:gd name="T30" fmla="*/ 3 w 24"/>
                  <a:gd name="T31" fmla="*/ 42 h 42"/>
                  <a:gd name="T32" fmla="*/ 3 w 24"/>
                  <a:gd name="T33" fmla="*/ 39 h 42"/>
                  <a:gd name="T34" fmla="*/ 0 w 24"/>
                  <a:gd name="T35" fmla="*/ 42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42">
                    <a:moveTo>
                      <a:pt x="0" y="42"/>
                    </a:moveTo>
                    <a:lnTo>
                      <a:pt x="14" y="28"/>
                    </a:lnTo>
                    <a:lnTo>
                      <a:pt x="14" y="21"/>
                    </a:lnTo>
                    <a:lnTo>
                      <a:pt x="24" y="11"/>
                    </a:lnTo>
                    <a:lnTo>
                      <a:pt x="24" y="3"/>
                    </a:lnTo>
                    <a:lnTo>
                      <a:pt x="17" y="0"/>
                    </a:lnTo>
                    <a:lnTo>
                      <a:pt x="17" y="7"/>
                    </a:lnTo>
                    <a:lnTo>
                      <a:pt x="10" y="14"/>
                    </a:lnTo>
                    <a:lnTo>
                      <a:pt x="10" y="18"/>
                    </a:lnTo>
                    <a:lnTo>
                      <a:pt x="7" y="25"/>
                    </a:lnTo>
                    <a:lnTo>
                      <a:pt x="3" y="28"/>
                    </a:lnTo>
                    <a:lnTo>
                      <a:pt x="3" y="32"/>
                    </a:lnTo>
                    <a:lnTo>
                      <a:pt x="0" y="35"/>
                    </a:lnTo>
                    <a:lnTo>
                      <a:pt x="3" y="35"/>
                    </a:lnTo>
                    <a:lnTo>
                      <a:pt x="0" y="42"/>
                    </a:lnTo>
                    <a:lnTo>
                      <a:pt x="3" y="42"/>
                    </a:lnTo>
                    <a:lnTo>
                      <a:pt x="3" y="39"/>
                    </a:lnTo>
                    <a:lnTo>
                      <a:pt x="0"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3" name="Freeform 480"/>
              <p:cNvSpPr>
                <a:spLocks/>
              </p:cNvSpPr>
              <p:nvPr/>
            </p:nvSpPr>
            <p:spPr bwMode="auto">
              <a:xfrm>
                <a:off x="4168" y="3221"/>
                <a:ext cx="53" cy="31"/>
              </a:xfrm>
              <a:custGeom>
                <a:avLst/>
                <a:gdLst>
                  <a:gd name="T0" fmla="*/ 25 w 53"/>
                  <a:gd name="T1" fmla="*/ 7 h 31"/>
                  <a:gd name="T2" fmla="*/ 25 w 53"/>
                  <a:gd name="T3" fmla="*/ 14 h 31"/>
                  <a:gd name="T4" fmla="*/ 28 w 53"/>
                  <a:gd name="T5" fmla="*/ 17 h 31"/>
                  <a:gd name="T6" fmla="*/ 32 w 53"/>
                  <a:gd name="T7" fmla="*/ 17 h 31"/>
                  <a:gd name="T8" fmla="*/ 43 w 53"/>
                  <a:gd name="T9" fmla="*/ 28 h 31"/>
                  <a:gd name="T10" fmla="*/ 46 w 53"/>
                  <a:gd name="T11" fmla="*/ 28 h 31"/>
                  <a:gd name="T12" fmla="*/ 50 w 53"/>
                  <a:gd name="T13" fmla="*/ 31 h 31"/>
                  <a:gd name="T14" fmla="*/ 53 w 53"/>
                  <a:gd name="T15" fmla="*/ 24 h 31"/>
                  <a:gd name="T16" fmla="*/ 50 w 53"/>
                  <a:gd name="T17" fmla="*/ 21 h 31"/>
                  <a:gd name="T18" fmla="*/ 46 w 53"/>
                  <a:gd name="T19" fmla="*/ 21 h 31"/>
                  <a:gd name="T20" fmla="*/ 43 w 53"/>
                  <a:gd name="T21" fmla="*/ 17 h 31"/>
                  <a:gd name="T22" fmla="*/ 39 w 53"/>
                  <a:gd name="T23" fmla="*/ 17 h 31"/>
                  <a:gd name="T24" fmla="*/ 36 w 53"/>
                  <a:gd name="T25" fmla="*/ 14 h 31"/>
                  <a:gd name="T26" fmla="*/ 36 w 53"/>
                  <a:gd name="T27" fmla="*/ 10 h 31"/>
                  <a:gd name="T28" fmla="*/ 28 w 53"/>
                  <a:gd name="T29" fmla="*/ 7 h 31"/>
                  <a:gd name="T30" fmla="*/ 25 w 53"/>
                  <a:gd name="T31" fmla="*/ 7 h 31"/>
                  <a:gd name="T32" fmla="*/ 25 w 53"/>
                  <a:gd name="T33" fmla="*/ 14 h 31"/>
                  <a:gd name="T34" fmla="*/ 25 w 53"/>
                  <a:gd name="T35" fmla="*/ 7 h 31"/>
                  <a:gd name="T36" fmla="*/ 0 w 53"/>
                  <a:gd name="T37" fmla="*/ 0 h 31"/>
                  <a:gd name="T38" fmla="*/ 25 w 53"/>
                  <a:gd name="T39" fmla="*/ 14 h 31"/>
                  <a:gd name="T40" fmla="*/ 25 w 53"/>
                  <a:gd name="T41" fmla="*/ 7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 h="31">
                    <a:moveTo>
                      <a:pt x="25" y="7"/>
                    </a:moveTo>
                    <a:lnTo>
                      <a:pt x="25" y="14"/>
                    </a:lnTo>
                    <a:lnTo>
                      <a:pt x="28" y="17"/>
                    </a:lnTo>
                    <a:lnTo>
                      <a:pt x="32" y="17"/>
                    </a:lnTo>
                    <a:lnTo>
                      <a:pt x="43" y="28"/>
                    </a:lnTo>
                    <a:lnTo>
                      <a:pt x="46" y="28"/>
                    </a:lnTo>
                    <a:lnTo>
                      <a:pt x="50" y="31"/>
                    </a:lnTo>
                    <a:lnTo>
                      <a:pt x="53" y="24"/>
                    </a:lnTo>
                    <a:lnTo>
                      <a:pt x="50" y="21"/>
                    </a:lnTo>
                    <a:lnTo>
                      <a:pt x="46" y="21"/>
                    </a:lnTo>
                    <a:lnTo>
                      <a:pt x="43" y="17"/>
                    </a:lnTo>
                    <a:lnTo>
                      <a:pt x="39" y="17"/>
                    </a:lnTo>
                    <a:lnTo>
                      <a:pt x="36" y="14"/>
                    </a:lnTo>
                    <a:lnTo>
                      <a:pt x="36" y="10"/>
                    </a:lnTo>
                    <a:lnTo>
                      <a:pt x="28" y="7"/>
                    </a:lnTo>
                    <a:lnTo>
                      <a:pt x="25" y="7"/>
                    </a:lnTo>
                    <a:lnTo>
                      <a:pt x="25" y="14"/>
                    </a:lnTo>
                    <a:lnTo>
                      <a:pt x="25" y="7"/>
                    </a:lnTo>
                    <a:lnTo>
                      <a:pt x="0" y="0"/>
                    </a:lnTo>
                    <a:lnTo>
                      <a:pt x="25" y="14"/>
                    </a:lnTo>
                    <a:lnTo>
                      <a:pt x="25"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4" name="Freeform 481"/>
              <p:cNvSpPr>
                <a:spLocks/>
              </p:cNvSpPr>
              <p:nvPr/>
            </p:nvSpPr>
            <p:spPr bwMode="auto">
              <a:xfrm>
                <a:off x="4193" y="3210"/>
                <a:ext cx="42" cy="25"/>
              </a:xfrm>
              <a:custGeom>
                <a:avLst/>
                <a:gdLst>
                  <a:gd name="T0" fmla="*/ 39 w 42"/>
                  <a:gd name="T1" fmla="*/ 0 h 25"/>
                  <a:gd name="T2" fmla="*/ 35 w 42"/>
                  <a:gd name="T3" fmla="*/ 0 h 25"/>
                  <a:gd name="T4" fmla="*/ 35 w 42"/>
                  <a:gd name="T5" fmla="*/ 7 h 25"/>
                  <a:gd name="T6" fmla="*/ 32 w 42"/>
                  <a:gd name="T7" fmla="*/ 11 h 25"/>
                  <a:gd name="T8" fmla="*/ 28 w 42"/>
                  <a:gd name="T9" fmla="*/ 11 h 25"/>
                  <a:gd name="T10" fmla="*/ 21 w 42"/>
                  <a:gd name="T11" fmla="*/ 14 h 25"/>
                  <a:gd name="T12" fmla="*/ 18 w 42"/>
                  <a:gd name="T13" fmla="*/ 14 h 25"/>
                  <a:gd name="T14" fmla="*/ 14 w 42"/>
                  <a:gd name="T15" fmla="*/ 18 h 25"/>
                  <a:gd name="T16" fmla="*/ 0 w 42"/>
                  <a:gd name="T17" fmla="*/ 18 h 25"/>
                  <a:gd name="T18" fmla="*/ 0 w 42"/>
                  <a:gd name="T19" fmla="*/ 25 h 25"/>
                  <a:gd name="T20" fmla="*/ 14 w 42"/>
                  <a:gd name="T21" fmla="*/ 25 h 25"/>
                  <a:gd name="T22" fmla="*/ 18 w 42"/>
                  <a:gd name="T23" fmla="*/ 21 h 25"/>
                  <a:gd name="T24" fmla="*/ 25 w 42"/>
                  <a:gd name="T25" fmla="*/ 21 h 25"/>
                  <a:gd name="T26" fmla="*/ 32 w 42"/>
                  <a:gd name="T27" fmla="*/ 18 h 25"/>
                  <a:gd name="T28" fmla="*/ 39 w 42"/>
                  <a:gd name="T29" fmla="*/ 11 h 25"/>
                  <a:gd name="T30" fmla="*/ 42 w 42"/>
                  <a:gd name="T31" fmla="*/ 3 h 25"/>
                  <a:gd name="T32" fmla="*/ 39 w 42"/>
                  <a:gd name="T33" fmla="*/ 7 h 25"/>
                  <a:gd name="T34" fmla="*/ 39 w 42"/>
                  <a:gd name="T35" fmla="*/ 0 h 25"/>
                  <a:gd name="T36" fmla="*/ 35 w 42"/>
                  <a:gd name="T37" fmla="*/ 0 h 25"/>
                  <a:gd name="T38" fmla="*/ 39 w 42"/>
                  <a:gd name="T39" fmla="*/ 0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2" h="25">
                    <a:moveTo>
                      <a:pt x="39" y="0"/>
                    </a:moveTo>
                    <a:lnTo>
                      <a:pt x="35" y="0"/>
                    </a:lnTo>
                    <a:lnTo>
                      <a:pt x="35" y="7"/>
                    </a:lnTo>
                    <a:lnTo>
                      <a:pt x="32" y="11"/>
                    </a:lnTo>
                    <a:lnTo>
                      <a:pt x="28" y="11"/>
                    </a:lnTo>
                    <a:lnTo>
                      <a:pt x="21" y="14"/>
                    </a:lnTo>
                    <a:lnTo>
                      <a:pt x="18" y="14"/>
                    </a:lnTo>
                    <a:lnTo>
                      <a:pt x="14" y="18"/>
                    </a:lnTo>
                    <a:lnTo>
                      <a:pt x="0" y="18"/>
                    </a:lnTo>
                    <a:lnTo>
                      <a:pt x="0" y="25"/>
                    </a:lnTo>
                    <a:lnTo>
                      <a:pt x="14" y="25"/>
                    </a:lnTo>
                    <a:lnTo>
                      <a:pt x="18" y="21"/>
                    </a:lnTo>
                    <a:lnTo>
                      <a:pt x="25" y="21"/>
                    </a:lnTo>
                    <a:lnTo>
                      <a:pt x="32" y="18"/>
                    </a:lnTo>
                    <a:lnTo>
                      <a:pt x="39" y="11"/>
                    </a:lnTo>
                    <a:lnTo>
                      <a:pt x="42" y="3"/>
                    </a:lnTo>
                    <a:lnTo>
                      <a:pt x="39" y="7"/>
                    </a:lnTo>
                    <a:lnTo>
                      <a:pt x="39" y="0"/>
                    </a:lnTo>
                    <a:lnTo>
                      <a:pt x="35" y="0"/>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5" name="Freeform 482"/>
              <p:cNvSpPr>
                <a:spLocks/>
              </p:cNvSpPr>
              <p:nvPr/>
            </p:nvSpPr>
            <p:spPr bwMode="auto">
              <a:xfrm>
                <a:off x="4232" y="3210"/>
                <a:ext cx="14" cy="7"/>
              </a:xfrm>
              <a:custGeom>
                <a:avLst/>
                <a:gdLst>
                  <a:gd name="T0" fmla="*/ 10 w 14"/>
                  <a:gd name="T1" fmla="*/ 3 h 7"/>
                  <a:gd name="T2" fmla="*/ 7 w 14"/>
                  <a:gd name="T3" fmla="*/ 0 h 7"/>
                  <a:gd name="T4" fmla="*/ 0 w 14"/>
                  <a:gd name="T5" fmla="*/ 0 h 7"/>
                  <a:gd name="T6" fmla="*/ 0 w 14"/>
                  <a:gd name="T7" fmla="*/ 7 h 7"/>
                  <a:gd name="T8" fmla="*/ 7 w 14"/>
                  <a:gd name="T9" fmla="*/ 7 h 7"/>
                  <a:gd name="T10" fmla="*/ 3 w 14"/>
                  <a:gd name="T11" fmla="*/ 0 h 7"/>
                  <a:gd name="T12" fmla="*/ 10 w 14"/>
                  <a:gd name="T13" fmla="*/ 3 h 7"/>
                  <a:gd name="T14" fmla="*/ 14 w 14"/>
                  <a:gd name="T15" fmla="*/ 0 h 7"/>
                  <a:gd name="T16" fmla="*/ 7 w 14"/>
                  <a:gd name="T17" fmla="*/ 0 h 7"/>
                  <a:gd name="T18" fmla="*/ 10 w 14"/>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7">
                    <a:moveTo>
                      <a:pt x="10" y="3"/>
                    </a:moveTo>
                    <a:lnTo>
                      <a:pt x="7" y="0"/>
                    </a:lnTo>
                    <a:lnTo>
                      <a:pt x="0" y="0"/>
                    </a:lnTo>
                    <a:lnTo>
                      <a:pt x="0" y="7"/>
                    </a:lnTo>
                    <a:lnTo>
                      <a:pt x="7" y="7"/>
                    </a:lnTo>
                    <a:lnTo>
                      <a:pt x="3" y="0"/>
                    </a:lnTo>
                    <a:lnTo>
                      <a:pt x="10" y="3"/>
                    </a:lnTo>
                    <a:lnTo>
                      <a:pt x="14" y="0"/>
                    </a:lnTo>
                    <a:lnTo>
                      <a:pt x="7" y="0"/>
                    </a:lnTo>
                    <a:lnTo>
                      <a:pt x="1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6" name="Freeform 483"/>
              <p:cNvSpPr>
                <a:spLocks/>
              </p:cNvSpPr>
              <p:nvPr/>
            </p:nvSpPr>
            <p:spPr bwMode="auto">
              <a:xfrm>
                <a:off x="4083" y="3238"/>
                <a:ext cx="375" cy="276"/>
              </a:xfrm>
              <a:custGeom>
                <a:avLst/>
                <a:gdLst>
                  <a:gd name="T0" fmla="*/ 227 w 375"/>
                  <a:gd name="T1" fmla="*/ 39 h 276"/>
                  <a:gd name="T2" fmla="*/ 287 w 375"/>
                  <a:gd name="T3" fmla="*/ 46 h 276"/>
                  <a:gd name="T4" fmla="*/ 347 w 375"/>
                  <a:gd name="T5" fmla="*/ 50 h 276"/>
                  <a:gd name="T6" fmla="*/ 375 w 375"/>
                  <a:gd name="T7" fmla="*/ 64 h 276"/>
                  <a:gd name="T8" fmla="*/ 368 w 375"/>
                  <a:gd name="T9" fmla="*/ 96 h 276"/>
                  <a:gd name="T10" fmla="*/ 361 w 375"/>
                  <a:gd name="T11" fmla="*/ 127 h 276"/>
                  <a:gd name="T12" fmla="*/ 343 w 375"/>
                  <a:gd name="T13" fmla="*/ 141 h 276"/>
                  <a:gd name="T14" fmla="*/ 322 w 375"/>
                  <a:gd name="T15" fmla="*/ 152 h 276"/>
                  <a:gd name="T16" fmla="*/ 301 w 375"/>
                  <a:gd name="T17" fmla="*/ 159 h 276"/>
                  <a:gd name="T18" fmla="*/ 276 w 375"/>
                  <a:gd name="T19" fmla="*/ 166 h 276"/>
                  <a:gd name="T20" fmla="*/ 227 w 375"/>
                  <a:gd name="T21" fmla="*/ 173 h 276"/>
                  <a:gd name="T22" fmla="*/ 184 w 375"/>
                  <a:gd name="T23" fmla="*/ 177 h 276"/>
                  <a:gd name="T24" fmla="*/ 138 w 375"/>
                  <a:gd name="T25" fmla="*/ 209 h 276"/>
                  <a:gd name="T26" fmla="*/ 117 w 375"/>
                  <a:gd name="T27" fmla="*/ 233 h 276"/>
                  <a:gd name="T28" fmla="*/ 117 w 375"/>
                  <a:gd name="T29" fmla="*/ 251 h 276"/>
                  <a:gd name="T30" fmla="*/ 117 w 375"/>
                  <a:gd name="T31" fmla="*/ 272 h 276"/>
                  <a:gd name="T32" fmla="*/ 96 w 375"/>
                  <a:gd name="T33" fmla="*/ 272 h 276"/>
                  <a:gd name="T34" fmla="*/ 85 w 375"/>
                  <a:gd name="T35" fmla="*/ 258 h 276"/>
                  <a:gd name="T36" fmla="*/ 75 w 375"/>
                  <a:gd name="T37" fmla="*/ 240 h 276"/>
                  <a:gd name="T38" fmla="*/ 89 w 375"/>
                  <a:gd name="T39" fmla="*/ 209 h 276"/>
                  <a:gd name="T40" fmla="*/ 124 w 375"/>
                  <a:gd name="T41" fmla="*/ 156 h 276"/>
                  <a:gd name="T42" fmla="*/ 85 w 375"/>
                  <a:gd name="T43" fmla="*/ 194 h 276"/>
                  <a:gd name="T44" fmla="*/ 60 w 375"/>
                  <a:gd name="T45" fmla="*/ 230 h 276"/>
                  <a:gd name="T46" fmla="*/ 64 w 375"/>
                  <a:gd name="T47" fmla="*/ 265 h 276"/>
                  <a:gd name="T48" fmla="*/ 50 w 375"/>
                  <a:gd name="T49" fmla="*/ 272 h 276"/>
                  <a:gd name="T50" fmla="*/ 36 w 375"/>
                  <a:gd name="T51" fmla="*/ 269 h 276"/>
                  <a:gd name="T52" fmla="*/ 25 w 375"/>
                  <a:gd name="T53" fmla="*/ 237 h 276"/>
                  <a:gd name="T54" fmla="*/ 39 w 375"/>
                  <a:gd name="T55" fmla="*/ 180 h 276"/>
                  <a:gd name="T56" fmla="*/ 71 w 375"/>
                  <a:gd name="T57" fmla="*/ 152 h 276"/>
                  <a:gd name="T58" fmla="*/ 106 w 375"/>
                  <a:gd name="T59" fmla="*/ 127 h 276"/>
                  <a:gd name="T60" fmla="*/ 92 w 375"/>
                  <a:gd name="T61" fmla="*/ 117 h 276"/>
                  <a:gd name="T62" fmla="*/ 78 w 375"/>
                  <a:gd name="T63" fmla="*/ 124 h 276"/>
                  <a:gd name="T64" fmla="*/ 60 w 375"/>
                  <a:gd name="T65" fmla="*/ 138 h 276"/>
                  <a:gd name="T66" fmla="*/ 46 w 375"/>
                  <a:gd name="T67" fmla="*/ 141 h 276"/>
                  <a:gd name="T68" fmla="*/ 36 w 375"/>
                  <a:gd name="T69" fmla="*/ 145 h 276"/>
                  <a:gd name="T70" fmla="*/ 36 w 375"/>
                  <a:gd name="T71" fmla="*/ 159 h 276"/>
                  <a:gd name="T72" fmla="*/ 11 w 375"/>
                  <a:gd name="T73" fmla="*/ 187 h 276"/>
                  <a:gd name="T74" fmla="*/ 7 w 375"/>
                  <a:gd name="T75" fmla="*/ 212 h 276"/>
                  <a:gd name="T76" fmla="*/ 0 w 375"/>
                  <a:gd name="T77" fmla="*/ 187 h 276"/>
                  <a:gd name="T78" fmla="*/ 7 w 375"/>
                  <a:gd name="T79" fmla="*/ 134 h 276"/>
                  <a:gd name="T80" fmla="*/ 29 w 375"/>
                  <a:gd name="T81" fmla="*/ 103 h 276"/>
                  <a:gd name="T82" fmla="*/ 60 w 375"/>
                  <a:gd name="T83" fmla="*/ 81 h 276"/>
                  <a:gd name="T84" fmla="*/ 96 w 375"/>
                  <a:gd name="T85" fmla="*/ 67 h 276"/>
                  <a:gd name="T86" fmla="*/ 110 w 375"/>
                  <a:gd name="T87" fmla="*/ 50 h 276"/>
                  <a:gd name="T88" fmla="*/ 92 w 375"/>
                  <a:gd name="T89" fmla="*/ 50 h 276"/>
                  <a:gd name="T90" fmla="*/ 78 w 375"/>
                  <a:gd name="T91" fmla="*/ 57 h 276"/>
                  <a:gd name="T92" fmla="*/ 53 w 375"/>
                  <a:gd name="T93" fmla="*/ 50 h 276"/>
                  <a:gd name="T94" fmla="*/ 46 w 375"/>
                  <a:gd name="T95" fmla="*/ 57 h 276"/>
                  <a:gd name="T96" fmla="*/ 46 w 375"/>
                  <a:gd name="T97" fmla="*/ 71 h 276"/>
                  <a:gd name="T98" fmla="*/ 32 w 375"/>
                  <a:gd name="T99" fmla="*/ 81 h 276"/>
                  <a:gd name="T100" fmla="*/ 18 w 375"/>
                  <a:gd name="T101" fmla="*/ 92 h 276"/>
                  <a:gd name="T102" fmla="*/ 11 w 375"/>
                  <a:gd name="T103" fmla="*/ 78 h 276"/>
                  <a:gd name="T104" fmla="*/ 18 w 375"/>
                  <a:gd name="T105" fmla="*/ 32 h 276"/>
                  <a:gd name="T106" fmla="*/ 50 w 375"/>
                  <a:gd name="T107" fmla="*/ 7 h 276"/>
                  <a:gd name="T108" fmla="*/ 99 w 375"/>
                  <a:gd name="T109" fmla="*/ 4 h 276"/>
                  <a:gd name="T110" fmla="*/ 113 w 375"/>
                  <a:gd name="T111" fmla="*/ 14 h 276"/>
                  <a:gd name="T112" fmla="*/ 128 w 375"/>
                  <a:gd name="T113" fmla="*/ 28 h 27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75" h="276">
                    <a:moveTo>
                      <a:pt x="135" y="35"/>
                    </a:moveTo>
                    <a:lnTo>
                      <a:pt x="149" y="39"/>
                    </a:lnTo>
                    <a:lnTo>
                      <a:pt x="227" y="39"/>
                    </a:lnTo>
                    <a:lnTo>
                      <a:pt x="241" y="43"/>
                    </a:lnTo>
                    <a:lnTo>
                      <a:pt x="269" y="43"/>
                    </a:lnTo>
                    <a:lnTo>
                      <a:pt x="287" y="46"/>
                    </a:lnTo>
                    <a:lnTo>
                      <a:pt x="315" y="46"/>
                    </a:lnTo>
                    <a:lnTo>
                      <a:pt x="329" y="50"/>
                    </a:lnTo>
                    <a:lnTo>
                      <a:pt x="347" y="50"/>
                    </a:lnTo>
                    <a:lnTo>
                      <a:pt x="361" y="53"/>
                    </a:lnTo>
                    <a:lnTo>
                      <a:pt x="375" y="53"/>
                    </a:lnTo>
                    <a:lnTo>
                      <a:pt x="375" y="64"/>
                    </a:lnTo>
                    <a:lnTo>
                      <a:pt x="371" y="74"/>
                    </a:lnTo>
                    <a:lnTo>
                      <a:pt x="371" y="85"/>
                    </a:lnTo>
                    <a:lnTo>
                      <a:pt x="368" y="96"/>
                    </a:lnTo>
                    <a:lnTo>
                      <a:pt x="364" y="106"/>
                    </a:lnTo>
                    <a:lnTo>
                      <a:pt x="361" y="117"/>
                    </a:lnTo>
                    <a:lnTo>
                      <a:pt x="361" y="127"/>
                    </a:lnTo>
                    <a:lnTo>
                      <a:pt x="357" y="138"/>
                    </a:lnTo>
                    <a:lnTo>
                      <a:pt x="350" y="138"/>
                    </a:lnTo>
                    <a:lnTo>
                      <a:pt x="343" y="141"/>
                    </a:lnTo>
                    <a:lnTo>
                      <a:pt x="336" y="145"/>
                    </a:lnTo>
                    <a:lnTo>
                      <a:pt x="329" y="149"/>
                    </a:lnTo>
                    <a:lnTo>
                      <a:pt x="322" y="152"/>
                    </a:lnTo>
                    <a:lnTo>
                      <a:pt x="315" y="156"/>
                    </a:lnTo>
                    <a:lnTo>
                      <a:pt x="304" y="156"/>
                    </a:lnTo>
                    <a:lnTo>
                      <a:pt x="301" y="159"/>
                    </a:lnTo>
                    <a:lnTo>
                      <a:pt x="290" y="163"/>
                    </a:lnTo>
                    <a:lnTo>
                      <a:pt x="283" y="166"/>
                    </a:lnTo>
                    <a:lnTo>
                      <a:pt x="276" y="166"/>
                    </a:lnTo>
                    <a:lnTo>
                      <a:pt x="269" y="170"/>
                    </a:lnTo>
                    <a:lnTo>
                      <a:pt x="234" y="170"/>
                    </a:lnTo>
                    <a:lnTo>
                      <a:pt x="227" y="173"/>
                    </a:lnTo>
                    <a:lnTo>
                      <a:pt x="219" y="173"/>
                    </a:lnTo>
                    <a:lnTo>
                      <a:pt x="212" y="177"/>
                    </a:lnTo>
                    <a:lnTo>
                      <a:pt x="184" y="177"/>
                    </a:lnTo>
                    <a:lnTo>
                      <a:pt x="177" y="173"/>
                    </a:lnTo>
                    <a:lnTo>
                      <a:pt x="166" y="180"/>
                    </a:lnTo>
                    <a:lnTo>
                      <a:pt x="138" y="209"/>
                    </a:lnTo>
                    <a:lnTo>
                      <a:pt x="128" y="216"/>
                    </a:lnTo>
                    <a:lnTo>
                      <a:pt x="124" y="223"/>
                    </a:lnTo>
                    <a:lnTo>
                      <a:pt x="117" y="233"/>
                    </a:lnTo>
                    <a:lnTo>
                      <a:pt x="113" y="237"/>
                    </a:lnTo>
                    <a:lnTo>
                      <a:pt x="117" y="244"/>
                    </a:lnTo>
                    <a:lnTo>
                      <a:pt x="117" y="251"/>
                    </a:lnTo>
                    <a:lnTo>
                      <a:pt x="121" y="258"/>
                    </a:lnTo>
                    <a:lnTo>
                      <a:pt x="121" y="269"/>
                    </a:lnTo>
                    <a:lnTo>
                      <a:pt x="117" y="272"/>
                    </a:lnTo>
                    <a:lnTo>
                      <a:pt x="106" y="276"/>
                    </a:lnTo>
                    <a:lnTo>
                      <a:pt x="103" y="276"/>
                    </a:lnTo>
                    <a:lnTo>
                      <a:pt x="96" y="272"/>
                    </a:lnTo>
                    <a:lnTo>
                      <a:pt x="89" y="269"/>
                    </a:lnTo>
                    <a:lnTo>
                      <a:pt x="85" y="265"/>
                    </a:lnTo>
                    <a:lnTo>
                      <a:pt x="85" y="258"/>
                    </a:lnTo>
                    <a:lnTo>
                      <a:pt x="82" y="254"/>
                    </a:lnTo>
                    <a:lnTo>
                      <a:pt x="78" y="247"/>
                    </a:lnTo>
                    <a:lnTo>
                      <a:pt x="75" y="240"/>
                    </a:lnTo>
                    <a:lnTo>
                      <a:pt x="78" y="230"/>
                    </a:lnTo>
                    <a:lnTo>
                      <a:pt x="82" y="219"/>
                    </a:lnTo>
                    <a:lnTo>
                      <a:pt x="89" y="209"/>
                    </a:lnTo>
                    <a:lnTo>
                      <a:pt x="131" y="166"/>
                    </a:lnTo>
                    <a:lnTo>
                      <a:pt x="128" y="159"/>
                    </a:lnTo>
                    <a:lnTo>
                      <a:pt x="124" y="156"/>
                    </a:lnTo>
                    <a:lnTo>
                      <a:pt x="121" y="156"/>
                    </a:lnTo>
                    <a:lnTo>
                      <a:pt x="96" y="180"/>
                    </a:lnTo>
                    <a:lnTo>
                      <a:pt x="85" y="194"/>
                    </a:lnTo>
                    <a:lnTo>
                      <a:pt x="71" y="205"/>
                    </a:lnTo>
                    <a:lnTo>
                      <a:pt x="64" y="216"/>
                    </a:lnTo>
                    <a:lnTo>
                      <a:pt x="60" y="230"/>
                    </a:lnTo>
                    <a:lnTo>
                      <a:pt x="60" y="244"/>
                    </a:lnTo>
                    <a:lnTo>
                      <a:pt x="64" y="262"/>
                    </a:lnTo>
                    <a:lnTo>
                      <a:pt x="64" y="265"/>
                    </a:lnTo>
                    <a:lnTo>
                      <a:pt x="60" y="269"/>
                    </a:lnTo>
                    <a:lnTo>
                      <a:pt x="53" y="269"/>
                    </a:lnTo>
                    <a:lnTo>
                      <a:pt x="50" y="272"/>
                    </a:lnTo>
                    <a:lnTo>
                      <a:pt x="46" y="272"/>
                    </a:lnTo>
                    <a:lnTo>
                      <a:pt x="43" y="269"/>
                    </a:lnTo>
                    <a:lnTo>
                      <a:pt x="36" y="269"/>
                    </a:lnTo>
                    <a:lnTo>
                      <a:pt x="36" y="265"/>
                    </a:lnTo>
                    <a:lnTo>
                      <a:pt x="29" y="251"/>
                    </a:lnTo>
                    <a:lnTo>
                      <a:pt x="25" y="237"/>
                    </a:lnTo>
                    <a:lnTo>
                      <a:pt x="25" y="205"/>
                    </a:lnTo>
                    <a:lnTo>
                      <a:pt x="32" y="191"/>
                    </a:lnTo>
                    <a:lnTo>
                      <a:pt x="39" y="180"/>
                    </a:lnTo>
                    <a:lnTo>
                      <a:pt x="46" y="170"/>
                    </a:lnTo>
                    <a:lnTo>
                      <a:pt x="60" y="159"/>
                    </a:lnTo>
                    <a:lnTo>
                      <a:pt x="71" y="152"/>
                    </a:lnTo>
                    <a:lnTo>
                      <a:pt x="82" y="141"/>
                    </a:lnTo>
                    <a:lnTo>
                      <a:pt x="96" y="134"/>
                    </a:lnTo>
                    <a:lnTo>
                      <a:pt x="106" y="127"/>
                    </a:lnTo>
                    <a:lnTo>
                      <a:pt x="106" y="113"/>
                    </a:lnTo>
                    <a:lnTo>
                      <a:pt x="96" y="113"/>
                    </a:lnTo>
                    <a:lnTo>
                      <a:pt x="92" y="117"/>
                    </a:lnTo>
                    <a:lnTo>
                      <a:pt x="89" y="117"/>
                    </a:lnTo>
                    <a:lnTo>
                      <a:pt x="82" y="124"/>
                    </a:lnTo>
                    <a:lnTo>
                      <a:pt x="78" y="124"/>
                    </a:lnTo>
                    <a:lnTo>
                      <a:pt x="71" y="131"/>
                    </a:lnTo>
                    <a:lnTo>
                      <a:pt x="64" y="134"/>
                    </a:lnTo>
                    <a:lnTo>
                      <a:pt x="60" y="138"/>
                    </a:lnTo>
                    <a:lnTo>
                      <a:pt x="57" y="138"/>
                    </a:lnTo>
                    <a:lnTo>
                      <a:pt x="50" y="141"/>
                    </a:lnTo>
                    <a:lnTo>
                      <a:pt x="46" y="141"/>
                    </a:lnTo>
                    <a:lnTo>
                      <a:pt x="39" y="138"/>
                    </a:lnTo>
                    <a:lnTo>
                      <a:pt x="36" y="141"/>
                    </a:lnTo>
                    <a:lnTo>
                      <a:pt x="36" y="145"/>
                    </a:lnTo>
                    <a:lnTo>
                      <a:pt x="39" y="149"/>
                    </a:lnTo>
                    <a:lnTo>
                      <a:pt x="39" y="152"/>
                    </a:lnTo>
                    <a:lnTo>
                      <a:pt x="36" y="159"/>
                    </a:lnTo>
                    <a:lnTo>
                      <a:pt x="22" y="173"/>
                    </a:lnTo>
                    <a:lnTo>
                      <a:pt x="18" y="180"/>
                    </a:lnTo>
                    <a:lnTo>
                      <a:pt x="11" y="187"/>
                    </a:lnTo>
                    <a:lnTo>
                      <a:pt x="11" y="194"/>
                    </a:lnTo>
                    <a:lnTo>
                      <a:pt x="7" y="201"/>
                    </a:lnTo>
                    <a:lnTo>
                      <a:pt x="7" y="212"/>
                    </a:lnTo>
                    <a:lnTo>
                      <a:pt x="4" y="212"/>
                    </a:lnTo>
                    <a:lnTo>
                      <a:pt x="4" y="198"/>
                    </a:lnTo>
                    <a:lnTo>
                      <a:pt x="0" y="187"/>
                    </a:lnTo>
                    <a:lnTo>
                      <a:pt x="0" y="159"/>
                    </a:lnTo>
                    <a:lnTo>
                      <a:pt x="4" y="145"/>
                    </a:lnTo>
                    <a:lnTo>
                      <a:pt x="7" y="134"/>
                    </a:lnTo>
                    <a:lnTo>
                      <a:pt x="11" y="120"/>
                    </a:lnTo>
                    <a:lnTo>
                      <a:pt x="18" y="110"/>
                    </a:lnTo>
                    <a:lnTo>
                      <a:pt x="29" y="103"/>
                    </a:lnTo>
                    <a:lnTo>
                      <a:pt x="39" y="96"/>
                    </a:lnTo>
                    <a:lnTo>
                      <a:pt x="50" y="88"/>
                    </a:lnTo>
                    <a:lnTo>
                      <a:pt x="60" y="81"/>
                    </a:lnTo>
                    <a:lnTo>
                      <a:pt x="71" y="78"/>
                    </a:lnTo>
                    <a:lnTo>
                      <a:pt x="85" y="71"/>
                    </a:lnTo>
                    <a:lnTo>
                      <a:pt x="96" y="67"/>
                    </a:lnTo>
                    <a:lnTo>
                      <a:pt x="106" y="60"/>
                    </a:lnTo>
                    <a:lnTo>
                      <a:pt x="110" y="57"/>
                    </a:lnTo>
                    <a:lnTo>
                      <a:pt x="110" y="50"/>
                    </a:lnTo>
                    <a:lnTo>
                      <a:pt x="106" y="46"/>
                    </a:lnTo>
                    <a:lnTo>
                      <a:pt x="99" y="46"/>
                    </a:lnTo>
                    <a:lnTo>
                      <a:pt x="92" y="50"/>
                    </a:lnTo>
                    <a:lnTo>
                      <a:pt x="89" y="50"/>
                    </a:lnTo>
                    <a:lnTo>
                      <a:pt x="82" y="53"/>
                    </a:lnTo>
                    <a:lnTo>
                      <a:pt x="78" y="57"/>
                    </a:lnTo>
                    <a:lnTo>
                      <a:pt x="71" y="53"/>
                    </a:lnTo>
                    <a:lnTo>
                      <a:pt x="64" y="50"/>
                    </a:lnTo>
                    <a:lnTo>
                      <a:pt x="53" y="50"/>
                    </a:lnTo>
                    <a:lnTo>
                      <a:pt x="53" y="53"/>
                    </a:lnTo>
                    <a:lnTo>
                      <a:pt x="50" y="53"/>
                    </a:lnTo>
                    <a:lnTo>
                      <a:pt x="46" y="57"/>
                    </a:lnTo>
                    <a:lnTo>
                      <a:pt x="46" y="60"/>
                    </a:lnTo>
                    <a:lnTo>
                      <a:pt x="43" y="64"/>
                    </a:lnTo>
                    <a:lnTo>
                      <a:pt x="46" y="71"/>
                    </a:lnTo>
                    <a:lnTo>
                      <a:pt x="46" y="74"/>
                    </a:lnTo>
                    <a:lnTo>
                      <a:pt x="39" y="81"/>
                    </a:lnTo>
                    <a:lnTo>
                      <a:pt x="32" y="81"/>
                    </a:lnTo>
                    <a:lnTo>
                      <a:pt x="29" y="85"/>
                    </a:lnTo>
                    <a:lnTo>
                      <a:pt x="22" y="88"/>
                    </a:lnTo>
                    <a:lnTo>
                      <a:pt x="18" y="92"/>
                    </a:lnTo>
                    <a:lnTo>
                      <a:pt x="15" y="88"/>
                    </a:lnTo>
                    <a:lnTo>
                      <a:pt x="15" y="81"/>
                    </a:lnTo>
                    <a:lnTo>
                      <a:pt x="11" y="78"/>
                    </a:lnTo>
                    <a:lnTo>
                      <a:pt x="7" y="71"/>
                    </a:lnTo>
                    <a:lnTo>
                      <a:pt x="7" y="39"/>
                    </a:lnTo>
                    <a:lnTo>
                      <a:pt x="18" y="32"/>
                    </a:lnTo>
                    <a:lnTo>
                      <a:pt x="29" y="21"/>
                    </a:lnTo>
                    <a:lnTo>
                      <a:pt x="39" y="14"/>
                    </a:lnTo>
                    <a:lnTo>
                      <a:pt x="50" y="7"/>
                    </a:lnTo>
                    <a:lnTo>
                      <a:pt x="60" y="0"/>
                    </a:lnTo>
                    <a:lnTo>
                      <a:pt x="85" y="0"/>
                    </a:lnTo>
                    <a:lnTo>
                      <a:pt x="99" y="4"/>
                    </a:lnTo>
                    <a:lnTo>
                      <a:pt x="103" y="7"/>
                    </a:lnTo>
                    <a:lnTo>
                      <a:pt x="110" y="11"/>
                    </a:lnTo>
                    <a:lnTo>
                      <a:pt x="113" y="14"/>
                    </a:lnTo>
                    <a:lnTo>
                      <a:pt x="121" y="18"/>
                    </a:lnTo>
                    <a:lnTo>
                      <a:pt x="124" y="21"/>
                    </a:lnTo>
                    <a:lnTo>
                      <a:pt x="128" y="28"/>
                    </a:lnTo>
                    <a:lnTo>
                      <a:pt x="135" y="35"/>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7" name="Freeform 484"/>
              <p:cNvSpPr>
                <a:spLocks/>
              </p:cNvSpPr>
              <p:nvPr/>
            </p:nvSpPr>
            <p:spPr bwMode="auto">
              <a:xfrm>
                <a:off x="4218" y="3270"/>
                <a:ext cx="243" cy="25"/>
              </a:xfrm>
              <a:custGeom>
                <a:avLst/>
                <a:gdLst>
                  <a:gd name="T0" fmla="*/ 243 w 243"/>
                  <a:gd name="T1" fmla="*/ 21 h 25"/>
                  <a:gd name="T2" fmla="*/ 240 w 243"/>
                  <a:gd name="T3" fmla="*/ 18 h 25"/>
                  <a:gd name="T4" fmla="*/ 226 w 243"/>
                  <a:gd name="T5" fmla="*/ 18 h 25"/>
                  <a:gd name="T6" fmla="*/ 212 w 243"/>
                  <a:gd name="T7" fmla="*/ 14 h 25"/>
                  <a:gd name="T8" fmla="*/ 194 w 243"/>
                  <a:gd name="T9" fmla="*/ 14 h 25"/>
                  <a:gd name="T10" fmla="*/ 180 w 243"/>
                  <a:gd name="T11" fmla="*/ 11 h 25"/>
                  <a:gd name="T12" fmla="*/ 152 w 243"/>
                  <a:gd name="T13" fmla="*/ 11 h 25"/>
                  <a:gd name="T14" fmla="*/ 134 w 243"/>
                  <a:gd name="T15" fmla="*/ 7 h 25"/>
                  <a:gd name="T16" fmla="*/ 74 w 243"/>
                  <a:gd name="T17" fmla="*/ 7 h 25"/>
                  <a:gd name="T18" fmla="*/ 60 w 243"/>
                  <a:gd name="T19" fmla="*/ 3 h 25"/>
                  <a:gd name="T20" fmla="*/ 14 w 243"/>
                  <a:gd name="T21" fmla="*/ 3 h 25"/>
                  <a:gd name="T22" fmla="*/ 0 w 243"/>
                  <a:gd name="T23" fmla="*/ 0 h 25"/>
                  <a:gd name="T24" fmla="*/ 0 w 243"/>
                  <a:gd name="T25" fmla="*/ 7 h 25"/>
                  <a:gd name="T26" fmla="*/ 28 w 243"/>
                  <a:gd name="T27" fmla="*/ 7 h 25"/>
                  <a:gd name="T28" fmla="*/ 46 w 243"/>
                  <a:gd name="T29" fmla="*/ 11 h 25"/>
                  <a:gd name="T30" fmla="*/ 92 w 243"/>
                  <a:gd name="T31" fmla="*/ 11 h 25"/>
                  <a:gd name="T32" fmla="*/ 106 w 243"/>
                  <a:gd name="T33" fmla="*/ 14 h 25"/>
                  <a:gd name="T34" fmla="*/ 134 w 243"/>
                  <a:gd name="T35" fmla="*/ 14 h 25"/>
                  <a:gd name="T36" fmla="*/ 152 w 243"/>
                  <a:gd name="T37" fmla="*/ 18 h 25"/>
                  <a:gd name="T38" fmla="*/ 180 w 243"/>
                  <a:gd name="T39" fmla="*/ 18 h 25"/>
                  <a:gd name="T40" fmla="*/ 194 w 243"/>
                  <a:gd name="T41" fmla="*/ 21 h 25"/>
                  <a:gd name="T42" fmla="*/ 212 w 243"/>
                  <a:gd name="T43" fmla="*/ 21 h 25"/>
                  <a:gd name="T44" fmla="*/ 226 w 243"/>
                  <a:gd name="T45" fmla="*/ 25 h 25"/>
                  <a:gd name="T46" fmla="*/ 240 w 243"/>
                  <a:gd name="T47" fmla="*/ 25 h 25"/>
                  <a:gd name="T48" fmla="*/ 236 w 243"/>
                  <a:gd name="T49" fmla="*/ 21 h 25"/>
                  <a:gd name="T50" fmla="*/ 243 w 243"/>
                  <a:gd name="T51" fmla="*/ 21 h 25"/>
                  <a:gd name="T52" fmla="*/ 243 w 243"/>
                  <a:gd name="T53" fmla="*/ 18 h 25"/>
                  <a:gd name="T54" fmla="*/ 240 w 243"/>
                  <a:gd name="T55" fmla="*/ 18 h 25"/>
                  <a:gd name="T56" fmla="*/ 243 w 243"/>
                  <a:gd name="T57" fmla="*/ 21 h 2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43" h="25">
                    <a:moveTo>
                      <a:pt x="243" y="21"/>
                    </a:moveTo>
                    <a:lnTo>
                      <a:pt x="240" y="18"/>
                    </a:lnTo>
                    <a:lnTo>
                      <a:pt x="226" y="18"/>
                    </a:lnTo>
                    <a:lnTo>
                      <a:pt x="212" y="14"/>
                    </a:lnTo>
                    <a:lnTo>
                      <a:pt x="194" y="14"/>
                    </a:lnTo>
                    <a:lnTo>
                      <a:pt x="180" y="11"/>
                    </a:lnTo>
                    <a:lnTo>
                      <a:pt x="152" y="11"/>
                    </a:lnTo>
                    <a:lnTo>
                      <a:pt x="134" y="7"/>
                    </a:lnTo>
                    <a:lnTo>
                      <a:pt x="74" y="7"/>
                    </a:lnTo>
                    <a:lnTo>
                      <a:pt x="60" y="3"/>
                    </a:lnTo>
                    <a:lnTo>
                      <a:pt x="14" y="3"/>
                    </a:lnTo>
                    <a:lnTo>
                      <a:pt x="0" y="0"/>
                    </a:lnTo>
                    <a:lnTo>
                      <a:pt x="0" y="7"/>
                    </a:lnTo>
                    <a:lnTo>
                      <a:pt x="28" y="7"/>
                    </a:lnTo>
                    <a:lnTo>
                      <a:pt x="46" y="11"/>
                    </a:lnTo>
                    <a:lnTo>
                      <a:pt x="92" y="11"/>
                    </a:lnTo>
                    <a:lnTo>
                      <a:pt x="106" y="14"/>
                    </a:lnTo>
                    <a:lnTo>
                      <a:pt x="134" y="14"/>
                    </a:lnTo>
                    <a:lnTo>
                      <a:pt x="152" y="18"/>
                    </a:lnTo>
                    <a:lnTo>
                      <a:pt x="180" y="18"/>
                    </a:lnTo>
                    <a:lnTo>
                      <a:pt x="194" y="21"/>
                    </a:lnTo>
                    <a:lnTo>
                      <a:pt x="212" y="21"/>
                    </a:lnTo>
                    <a:lnTo>
                      <a:pt x="226" y="25"/>
                    </a:lnTo>
                    <a:lnTo>
                      <a:pt x="240" y="25"/>
                    </a:lnTo>
                    <a:lnTo>
                      <a:pt x="236" y="21"/>
                    </a:lnTo>
                    <a:lnTo>
                      <a:pt x="243" y="21"/>
                    </a:lnTo>
                    <a:lnTo>
                      <a:pt x="243" y="18"/>
                    </a:lnTo>
                    <a:lnTo>
                      <a:pt x="240" y="18"/>
                    </a:lnTo>
                    <a:lnTo>
                      <a:pt x="243"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8" name="Freeform 485"/>
              <p:cNvSpPr>
                <a:spLocks/>
              </p:cNvSpPr>
              <p:nvPr/>
            </p:nvSpPr>
            <p:spPr bwMode="auto">
              <a:xfrm>
                <a:off x="4437" y="3291"/>
                <a:ext cx="24" cy="85"/>
              </a:xfrm>
              <a:custGeom>
                <a:avLst/>
                <a:gdLst>
                  <a:gd name="T0" fmla="*/ 3 w 24"/>
                  <a:gd name="T1" fmla="*/ 85 h 85"/>
                  <a:gd name="T2" fmla="*/ 7 w 24"/>
                  <a:gd name="T3" fmla="*/ 85 h 85"/>
                  <a:gd name="T4" fmla="*/ 10 w 24"/>
                  <a:gd name="T5" fmla="*/ 74 h 85"/>
                  <a:gd name="T6" fmla="*/ 10 w 24"/>
                  <a:gd name="T7" fmla="*/ 64 h 85"/>
                  <a:gd name="T8" fmla="*/ 14 w 24"/>
                  <a:gd name="T9" fmla="*/ 53 h 85"/>
                  <a:gd name="T10" fmla="*/ 17 w 24"/>
                  <a:gd name="T11" fmla="*/ 43 h 85"/>
                  <a:gd name="T12" fmla="*/ 21 w 24"/>
                  <a:gd name="T13" fmla="*/ 32 h 85"/>
                  <a:gd name="T14" fmla="*/ 21 w 24"/>
                  <a:gd name="T15" fmla="*/ 21 h 85"/>
                  <a:gd name="T16" fmla="*/ 24 w 24"/>
                  <a:gd name="T17" fmla="*/ 11 h 85"/>
                  <a:gd name="T18" fmla="*/ 24 w 24"/>
                  <a:gd name="T19" fmla="*/ 0 h 85"/>
                  <a:gd name="T20" fmla="*/ 17 w 24"/>
                  <a:gd name="T21" fmla="*/ 0 h 85"/>
                  <a:gd name="T22" fmla="*/ 17 w 24"/>
                  <a:gd name="T23" fmla="*/ 11 h 85"/>
                  <a:gd name="T24" fmla="*/ 14 w 24"/>
                  <a:gd name="T25" fmla="*/ 21 h 85"/>
                  <a:gd name="T26" fmla="*/ 14 w 24"/>
                  <a:gd name="T27" fmla="*/ 32 h 85"/>
                  <a:gd name="T28" fmla="*/ 10 w 24"/>
                  <a:gd name="T29" fmla="*/ 43 h 85"/>
                  <a:gd name="T30" fmla="*/ 7 w 24"/>
                  <a:gd name="T31" fmla="*/ 53 h 85"/>
                  <a:gd name="T32" fmla="*/ 3 w 24"/>
                  <a:gd name="T33" fmla="*/ 64 h 85"/>
                  <a:gd name="T34" fmla="*/ 3 w 24"/>
                  <a:gd name="T35" fmla="*/ 74 h 85"/>
                  <a:gd name="T36" fmla="*/ 0 w 24"/>
                  <a:gd name="T37" fmla="*/ 85 h 85"/>
                  <a:gd name="T38" fmla="*/ 3 w 24"/>
                  <a:gd name="T39" fmla="*/ 81 h 85"/>
                  <a:gd name="T40" fmla="*/ 3 w 24"/>
                  <a:gd name="T41" fmla="*/ 85 h 85"/>
                  <a:gd name="T42" fmla="*/ 7 w 24"/>
                  <a:gd name="T43" fmla="*/ 85 h 85"/>
                  <a:gd name="T44" fmla="*/ 3 w 24"/>
                  <a:gd name="T45" fmla="*/ 85 h 8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4" h="85">
                    <a:moveTo>
                      <a:pt x="3" y="85"/>
                    </a:moveTo>
                    <a:lnTo>
                      <a:pt x="7" y="85"/>
                    </a:lnTo>
                    <a:lnTo>
                      <a:pt x="10" y="74"/>
                    </a:lnTo>
                    <a:lnTo>
                      <a:pt x="10" y="64"/>
                    </a:lnTo>
                    <a:lnTo>
                      <a:pt x="14" y="53"/>
                    </a:lnTo>
                    <a:lnTo>
                      <a:pt x="17" y="43"/>
                    </a:lnTo>
                    <a:lnTo>
                      <a:pt x="21" y="32"/>
                    </a:lnTo>
                    <a:lnTo>
                      <a:pt x="21" y="21"/>
                    </a:lnTo>
                    <a:lnTo>
                      <a:pt x="24" y="11"/>
                    </a:lnTo>
                    <a:lnTo>
                      <a:pt x="24" y="0"/>
                    </a:lnTo>
                    <a:lnTo>
                      <a:pt x="17" y="0"/>
                    </a:lnTo>
                    <a:lnTo>
                      <a:pt x="17" y="11"/>
                    </a:lnTo>
                    <a:lnTo>
                      <a:pt x="14" y="21"/>
                    </a:lnTo>
                    <a:lnTo>
                      <a:pt x="14" y="32"/>
                    </a:lnTo>
                    <a:lnTo>
                      <a:pt x="10" y="43"/>
                    </a:lnTo>
                    <a:lnTo>
                      <a:pt x="7" y="53"/>
                    </a:lnTo>
                    <a:lnTo>
                      <a:pt x="3" y="64"/>
                    </a:lnTo>
                    <a:lnTo>
                      <a:pt x="3" y="74"/>
                    </a:lnTo>
                    <a:lnTo>
                      <a:pt x="0" y="85"/>
                    </a:lnTo>
                    <a:lnTo>
                      <a:pt x="3" y="81"/>
                    </a:lnTo>
                    <a:lnTo>
                      <a:pt x="3" y="85"/>
                    </a:lnTo>
                    <a:lnTo>
                      <a:pt x="7" y="85"/>
                    </a:lnTo>
                    <a:lnTo>
                      <a:pt x="3"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69" name="Freeform 486"/>
              <p:cNvSpPr>
                <a:spLocks/>
              </p:cNvSpPr>
              <p:nvPr/>
            </p:nvSpPr>
            <p:spPr bwMode="auto">
              <a:xfrm>
                <a:off x="4317" y="3372"/>
                <a:ext cx="123" cy="39"/>
              </a:xfrm>
              <a:custGeom>
                <a:avLst/>
                <a:gdLst>
                  <a:gd name="T0" fmla="*/ 3 w 123"/>
                  <a:gd name="T1" fmla="*/ 39 h 39"/>
                  <a:gd name="T2" fmla="*/ 0 w 123"/>
                  <a:gd name="T3" fmla="*/ 39 h 39"/>
                  <a:gd name="T4" fmla="*/ 35 w 123"/>
                  <a:gd name="T5" fmla="*/ 39 h 39"/>
                  <a:gd name="T6" fmla="*/ 42 w 123"/>
                  <a:gd name="T7" fmla="*/ 36 h 39"/>
                  <a:gd name="T8" fmla="*/ 49 w 123"/>
                  <a:gd name="T9" fmla="*/ 36 h 39"/>
                  <a:gd name="T10" fmla="*/ 56 w 123"/>
                  <a:gd name="T11" fmla="*/ 32 h 39"/>
                  <a:gd name="T12" fmla="*/ 67 w 123"/>
                  <a:gd name="T13" fmla="*/ 29 h 39"/>
                  <a:gd name="T14" fmla="*/ 74 w 123"/>
                  <a:gd name="T15" fmla="*/ 25 h 39"/>
                  <a:gd name="T16" fmla="*/ 81 w 123"/>
                  <a:gd name="T17" fmla="*/ 25 h 39"/>
                  <a:gd name="T18" fmla="*/ 88 w 123"/>
                  <a:gd name="T19" fmla="*/ 22 h 39"/>
                  <a:gd name="T20" fmla="*/ 95 w 123"/>
                  <a:gd name="T21" fmla="*/ 18 h 39"/>
                  <a:gd name="T22" fmla="*/ 102 w 123"/>
                  <a:gd name="T23" fmla="*/ 15 h 39"/>
                  <a:gd name="T24" fmla="*/ 109 w 123"/>
                  <a:gd name="T25" fmla="*/ 11 h 39"/>
                  <a:gd name="T26" fmla="*/ 116 w 123"/>
                  <a:gd name="T27" fmla="*/ 7 h 39"/>
                  <a:gd name="T28" fmla="*/ 123 w 123"/>
                  <a:gd name="T29" fmla="*/ 4 h 39"/>
                  <a:gd name="T30" fmla="*/ 123 w 123"/>
                  <a:gd name="T31" fmla="*/ 0 h 39"/>
                  <a:gd name="T32" fmla="*/ 116 w 123"/>
                  <a:gd name="T33" fmla="*/ 4 h 39"/>
                  <a:gd name="T34" fmla="*/ 106 w 123"/>
                  <a:gd name="T35" fmla="*/ 4 h 39"/>
                  <a:gd name="T36" fmla="*/ 99 w 123"/>
                  <a:gd name="T37" fmla="*/ 7 h 39"/>
                  <a:gd name="T38" fmla="*/ 95 w 123"/>
                  <a:gd name="T39" fmla="*/ 11 h 39"/>
                  <a:gd name="T40" fmla="*/ 84 w 123"/>
                  <a:gd name="T41" fmla="*/ 15 h 39"/>
                  <a:gd name="T42" fmla="*/ 77 w 123"/>
                  <a:gd name="T43" fmla="*/ 18 h 39"/>
                  <a:gd name="T44" fmla="*/ 70 w 123"/>
                  <a:gd name="T45" fmla="*/ 22 h 39"/>
                  <a:gd name="T46" fmla="*/ 63 w 123"/>
                  <a:gd name="T47" fmla="*/ 22 h 39"/>
                  <a:gd name="T48" fmla="*/ 56 w 123"/>
                  <a:gd name="T49" fmla="*/ 25 h 39"/>
                  <a:gd name="T50" fmla="*/ 49 w 123"/>
                  <a:gd name="T51" fmla="*/ 29 h 39"/>
                  <a:gd name="T52" fmla="*/ 42 w 123"/>
                  <a:gd name="T53" fmla="*/ 29 h 39"/>
                  <a:gd name="T54" fmla="*/ 35 w 123"/>
                  <a:gd name="T55" fmla="*/ 32 h 39"/>
                  <a:gd name="T56" fmla="*/ 0 w 123"/>
                  <a:gd name="T57" fmla="*/ 32 h 39"/>
                  <a:gd name="T58" fmla="*/ 3 w 123"/>
                  <a:gd name="T59" fmla="*/ 39 h 3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3" h="39">
                    <a:moveTo>
                      <a:pt x="3" y="39"/>
                    </a:moveTo>
                    <a:lnTo>
                      <a:pt x="0" y="39"/>
                    </a:lnTo>
                    <a:lnTo>
                      <a:pt x="35" y="39"/>
                    </a:lnTo>
                    <a:lnTo>
                      <a:pt x="42" y="36"/>
                    </a:lnTo>
                    <a:lnTo>
                      <a:pt x="49" y="36"/>
                    </a:lnTo>
                    <a:lnTo>
                      <a:pt x="56" y="32"/>
                    </a:lnTo>
                    <a:lnTo>
                      <a:pt x="67" y="29"/>
                    </a:lnTo>
                    <a:lnTo>
                      <a:pt x="74" y="25"/>
                    </a:lnTo>
                    <a:lnTo>
                      <a:pt x="81" y="25"/>
                    </a:lnTo>
                    <a:lnTo>
                      <a:pt x="88" y="22"/>
                    </a:lnTo>
                    <a:lnTo>
                      <a:pt x="95" y="18"/>
                    </a:lnTo>
                    <a:lnTo>
                      <a:pt x="102" y="15"/>
                    </a:lnTo>
                    <a:lnTo>
                      <a:pt x="109" y="11"/>
                    </a:lnTo>
                    <a:lnTo>
                      <a:pt x="116" y="7"/>
                    </a:lnTo>
                    <a:lnTo>
                      <a:pt x="123" y="4"/>
                    </a:lnTo>
                    <a:lnTo>
                      <a:pt x="123" y="0"/>
                    </a:lnTo>
                    <a:lnTo>
                      <a:pt x="116" y="4"/>
                    </a:lnTo>
                    <a:lnTo>
                      <a:pt x="106" y="4"/>
                    </a:lnTo>
                    <a:lnTo>
                      <a:pt x="99" y="7"/>
                    </a:lnTo>
                    <a:lnTo>
                      <a:pt x="95" y="11"/>
                    </a:lnTo>
                    <a:lnTo>
                      <a:pt x="84" y="15"/>
                    </a:lnTo>
                    <a:lnTo>
                      <a:pt x="77" y="18"/>
                    </a:lnTo>
                    <a:lnTo>
                      <a:pt x="70" y="22"/>
                    </a:lnTo>
                    <a:lnTo>
                      <a:pt x="63" y="22"/>
                    </a:lnTo>
                    <a:lnTo>
                      <a:pt x="56" y="25"/>
                    </a:lnTo>
                    <a:lnTo>
                      <a:pt x="49" y="29"/>
                    </a:lnTo>
                    <a:lnTo>
                      <a:pt x="42" y="29"/>
                    </a:lnTo>
                    <a:lnTo>
                      <a:pt x="35" y="32"/>
                    </a:lnTo>
                    <a:lnTo>
                      <a:pt x="0" y="32"/>
                    </a:lnTo>
                    <a:lnTo>
                      <a:pt x="3"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0" name="Freeform 487"/>
              <p:cNvSpPr>
                <a:spLocks/>
              </p:cNvSpPr>
              <p:nvPr/>
            </p:nvSpPr>
            <p:spPr bwMode="auto">
              <a:xfrm>
                <a:off x="4257" y="3404"/>
                <a:ext cx="63" cy="14"/>
              </a:xfrm>
              <a:custGeom>
                <a:avLst/>
                <a:gdLst>
                  <a:gd name="T0" fmla="*/ 7 w 63"/>
                  <a:gd name="T1" fmla="*/ 11 h 14"/>
                  <a:gd name="T2" fmla="*/ 3 w 63"/>
                  <a:gd name="T3" fmla="*/ 11 h 14"/>
                  <a:gd name="T4" fmla="*/ 10 w 63"/>
                  <a:gd name="T5" fmla="*/ 11 h 14"/>
                  <a:gd name="T6" fmla="*/ 17 w 63"/>
                  <a:gd name="T7" fmla="*/ 14 h 14"/>
                  <a:gd name="T8" fmla="*/ 24 w 63"/>
                  <a:gd name="T9" fmla="*/ 14 h 14"/>
                  <a:gd name="T10" fmla="*/ 31 w 63"/>
                  <a:gd name="T11" fmla="*/ 11 h 14"/>
                  <a:gd name="T12" fmla="*/ 53 w 63"/>
                  <a:gd name="T13" fmla="*/ 11 h 14"/>
                  <a:gd name="T14" fmla="*/ 63 w 63"/>
                  <a:gd name="T15" fmla="*/ 7 h 14"/>
                  <a:gd name="T16" fmla="*/ 60 w 63"/>
                  <a:gd name="T17" fmla="*/ 0 h 14"/>
                  <a:gd name="T18" fmla="*/ 53 w 63"/>
                  <a:gd name="T19" fmla="*/ 4 h 14"/>
                  <a:gd name="T20" fmla="*/ 45 w 63"/>
                  <a:gd name="T21" fmla="*/ 4 h 14"/>
                  <a:gd name="T22" fmla="*/ 38 w 63"/>
                  <a:gd name="T23" fmla="*/ 7 h 14"/>
                  <a:gd name="T24" fmla="*/ 10 w 63"/>
                  <a:gd name="T25" fmla="*/ 7 h 14"/>
                  <a:gd name="T26" fmla="*/ 3 w 63"/>
                  <a:gd name="T27" fmla="*/ 4 h 14"/>
                  <a:gd name="T28" fmla="*/ 0 w 63"/>
                  <a:gd name="T29" fmla="*/ 7 h 14"/>
                  <a:gd name="T30" fmla="*/ 3 w 63"/>
                  <a:gd name="T31" fmla="*/ 4 h 14"/>
                  <a:gd name="T32" fmla="*/ 0 w 63"/>
                  <a:gd name="T33" fmla="*/ 4 h 14"/>
                  <a:gd name="T34" fmla="*/ 0 w 63"/>
                  <a:gd name="T35" fmla="*/ 7 h 14"/>
                  <a:gd name="T36" fmla="*/ 7 w 63"/>
                  <a:gd name="T37" fmla="*/ 11 h 1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3" h="14">
                    <a:moveTo>
                      <a:pt x="7" y="11"/>
                    </a:moveTo>
                    <a:lnTo>
                      <a:pt x="3" y="11"/>
                    </a:lnTo>
                    <a:lnTo>
                      <a:pt x="10" y="11"/>
                    </a:lnTo>
                    <a:lnTo>
                      <a:pt x="17" y="14"/>
                    </a:lnTo>
                    <a:lnTo>
                      <a:pt x="24" y="14"/>
                    </a:lnTo>
                    <a:lnTo>
                      <a:pt x="31" y="11"/>
                    </a:lnTo>
                    <a:lnTo>
                      <a:pt x="53" y="11"/>
                    </a:lnTo>
                    <a:lnTo>
                      <a:pt x="63" y="7"/>
                    </a:lnTo>
                    <a:lnTo>
                      <a:pt x="60" y="0"/>
                    </a:lnTo>
                    <a:lnTo>
                      <a:pt x="53" y="4"/>
                    </a:lnTo>
                    <a:lnTo>
                      <a:pt x="45" y="4"/>
                    </a:lnTo>
                    <a:lnTo>
                      <a:pt x="38" y="7"/>
                    </a:lnTo>
                    <a:lnTo>
                      <a:pt x="10" y="7"/>
                    </a:lnTo>
                    <a:lnTo>
                      <a:pt x="3" y="4"/>
                    </a:lnTo>
                    <a:lnTo>
                      <a:pt x="0" y="7"/>
                    </a:lnTo>
                    <a:lnTo>
                      <a:pt x="3" y="4"/>
                    </a:lnTo>
                    <a:lnTo>
                      <a:pt x="0" y="4"/>
                    </a:lnTo>
                    <a:lnTo>
                      <a:pt x="0" y="7"/>
                    </a:lnTo>
                    <a:lnTo>
                      <a:pt x="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1" name="Freeform 488"/>
              <p:cNvSpPr>
                <a:spLocks/>
              </p:cNvSpPr>
              <p:nvPr/>
            </p:nvSpPr>
            <p:spPr bwMode="auto">
              <a:xfrm>
                <a:off x="4196" y="3411"/>
                <a:ext cx="68" cy="60"/>
              </a:xfrm>
              <a:custGeom>
                <a:avLst/>
                <a:gdLst>
                  <a:gd name="T0" fmla="*/ 8 w 68"/>
                  <a:gd name="T1" fmla="*/ 60 h 60"/>
                  <a:gd name="T2" fmla="*/ 4 w 68"/>
                  <a:gd name="T3" fmla="*/ 60 h 60"/>
                  <a:gd name="T4" fmla="*/ 32 w 68"/>
                  <a:gd name="T5" fmla="*/ 32 h 60"/>
                  <a:gd name="T6" fmla="*/ 43 w 68"/>
                  <a:gd name="T7" fmla="*/ 25 h 60"/>
                  <a:gd name="T8" fmla="*/ 57 w 68"/>
                  <a:gd name="T9" fmla="*/ 11 h 60"/>
                  <a:gd name="T10" fmla="*/ 68 w 68"/>
                  <a:gd name="T11" fmla="*/ 4 h 60"/>
                  <a:gd name="T12" fmla="*/ 61 w 68"/>
                  <a:gd name="T13" fmla="*/ 0 h 60"/>
                  <a:gd name="T14" fmla="*/ 53 w 68"/>
                  <a:gd name="T15" fmla="*/ 4 h 60"/>
                  <a:gd name="T16" fmla="*/ 46 w 68"/>
                  <a:gd name="T17" fmla="*/ 14 h 60"/>
                  <a:gd name="T18" fmla="*/ 36 w 68"/>
                  <a:gd name="T19" fmla="*/ 21 h 60"/>
                  <a:gd name="T20" fmla="*/ 29 w 68"/>
                  <a:gd name="T21" fmla="*/ 25 h 60"/>
                  <a:gd name="T22" fmla="*/ 22 w 68"/>
                  <a:gd name="T23" fmla="*/ 32 h 60"/>
                  <a:gd name="T24" fmla="*/ 15 w 68"/>
                  <a:gd name="T25" fmla="*/ 43 h 60"/>
                  <a:gd name="T26" fmla="*/ 0 w 68"/>
                  <a:gd name="T27" fmla="*/ 57 h 60"/>
                  <a:gd name="T28" fmla="*/ 8 w 68"/>
                  <a:gd name="T29" fmla="*/ 60 h 6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8" h="60">
                    <a:moveTo>
                      <a:pt x="8" y="60"/>
                    </a:moveTo>
                    <a:lnTo>
                      <a:pt x="4" y="60"/>
                    </a:lnTo>
                    <a:lnTo>
                      <a:pt x="32" y="32"/>
                    </a:lnTo>
                    <a:lnTo>
                      <a:pt x="43" y="25"/>
                    </a:lnTo>
                    <a:lnTo>
                      <a:pt x="57" y="11"/>
                    </a:lnTo>
                    <a:lnTo>
                      <a:pt x="68" y="4"/>
                    </a:lnTo>
                    <a:lnTo>
                      <a:pt x="61" y="0"/>
                    </a:lnTo>
                    <a:lnTo>
                      <a:pt x="53" y="4"/>
                    </a:lnTo>
                    <a:lnTo>
                      <a:pt x="46" y="14"/>
                    </a:lnTo>
                    <a:lnTo>
                      <a:pt x="36" y="21"/>
                    </a:lnTo>
                    <a:lnTo>
                      <a:pt x="29" y="25"/>
                    </a:lnTo>
                    <a:lnTo>
                      <a:pt x="22" y="32"/>
                    </a:lnTo>
                    <a:lnTo>
                      <a:pt x="15" y="43"/>
                    </a:lnTo>
                    <a:lnTo>
                      <a:pt x="0" y="57"/>
                    </a:lnTo>
                    <a:lnTo>
                      <a:pt x="8"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2" name="Freeform 489"/>
              <p:cNvSpPr>
                <a:spLocks/>
              </p:cNvSpPr>
              <p:nvPr/>
            </p:nvSpPr>
            <p:spPr bwMode="auto">
              <a:xfrm>
                <a:off x="4189" y="3468"/>
                <a:ext cx="18" cy="53"/>
              </a:xfrm>
              <a:custGeom>
                <a:avLst/>
                <a:gdLst>
                  <a:gd name="T0" fmla="*/ 0 w 18"/>
                  <a:gd name="T1" fmla="*/ 49 h 53"/>
                  <a:gd name="T2" fmla="*/ 11 w 18"/>
                  <a:gd name="T3" fmla="*/ 46 h 53"/>
                  <a:gd name="T4" fmla="*/ 18 w 18"/>
                  <a:gd name="T5" fmla="*/ 42 h 53"/>
                  <a:gd name="T6" fmla="*/ 18 w 18"/>
                  <a:gd name="T7" fmla="*/ 28 h 53"/>
                  <a:gd name="T8" fmla="*/ 15 w 18"/>
                  <a:gd name="T9" fmla="*/ 21 h 53"/>
                  <a:gd name="T10" fmla="*/ 15 w 18"/>
                  <a:gd name="T11" fmla="*/ 14 h 53"/>
                  <a:gd name="T12" fmla="*/ 11 w 18"/>
                  <a:gd name="T13" fmla="*/ 7 h 53"/>
                  <a:gd name="T14" fmla="*/ 15 w 18"/>
                  <a:gd name="T15" fmla="*/ 3 h 53"/>
                  <a:gd name="T16" fmla="*/ 7 w 18"/>
                  <a:gd name="T17" fmla="*/ 0 h 53"/>
                  <a:gd name="T18" fmla="*/ 4 w 18"/>
                  <a:gd name="T19" fmla="*/ 7 h 53"/>
                  <a:gd name="T20" fmla="*/ 7 w 18"/>
                  <a:gd name="T21" fmla="*/ 14 h 53"/>
                  <a:gd name="T22" fmla="*/ 7 w 18"/>
                  <a:gd name="T23" fmla="*/ 21 h 53"/>
                  <a:gd name="T24" fmla="*/ 11 w 18"/>
                  <a:gd name="T25" fmla="*/ 28 h 53"/>
                  <a:gd name="T26" fmla="*/ 11 w 18"/>
                  <a:gd name="T27" fmla="*/ 39 h 53"/>
                  <a:gd name="T28" fmla="*/ 7 w 18"/>
                  <a:gd name="T29" fmla="*/ 42 h 53"/>
                  <a:gd name="T30" fmla="*/ 0 w 18"/>
                  <a:gd name="T31" fmla="*/ 42 h 53"/>
                  <a:gd name="T32" fmla="*/ 0 w 18"/>
                  <a:gd name="T33" fmla="*/ 53 h 53"/>
                  <a:gd name="T34" fmla="*/ 0 w 18"/>
                  <a:gd name="T35" fmla="*/ 49 h 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53">
                    <a:moveTo>
                      <a:pt x="0" y="49"/>
                    </a:moveTo>
                    <a:lnTo>
                      <a:pt x="11" y="46"/>
                    </a:lnTo>
                    <a:lnTo>
                      <a:pt x="18" y="42"/>
                    </a:lnTo>
                    <a:lnTo>
                      <a:pt x="18" y="28"/>
                    </a:lnTo>
                    <a:lnTo>
                      <a:pt x="15" y="21"/>
                    </a:lnTo>
                    <a:lnTo>
                      <a:pt x="15" y="14"/>
                    </a:lnTo>
                    <a:lnTo>
                      <a:pt x="11" y="7"/>
                    </a:lnTo>
                    <a:lnTo>
                      <a:pt x="15" y="3"/>
                    </a:lnTo>
                    <a:lnTo>
                      <a:pt x="7" y="0"/>
                    </a:lnTo>
                    <a:lnTo>
                      <a:pt x="4" y="7"/>
                    </a:lnTo>
                    <a:lnTo>
                      <a:pt x="7" y="14"/>
                    </a:lnTo>
                    <a:lnTo>
                      <a:pt x="7" y="21"/>
                    </a:lnTo>
                    <a:lnTo>
                      <a:pt x="11" y="28"/>
                    </a:lnTo>
                    <a:lnTo>
                      <a:pt x="11" y="39"/>
                    </a:lnTo>
                    <a:lnTo>
                      <a:pt x="7" y="42"/>
                    </a:lnTo>
                    <a:lnTo>
                      <a:pt x="0" y="42"/>
                    </a:lnTo>
                    <a:lnTo>
                      <a:pt x="0" y="53"/>
                    </a:lnTo>
                    <a:lnTo>
                      <a:pt x="0"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3" name="Freeform 490"/>
              <p:cNvSpPr>
                <a:spLocks/>
              </p:cNvSpPr>
              <p:nvPr/>
            </p:nvSpPr>
            <p:spPr bwMode="auto">
              <a:xfrm>
                <a:off x="4154" y="3478"/>
                <a:ext cx="35" cy="39"/>
              </a:xfrm>
              <a:custGeom>
                <a:avLst/>
                <a:gdLst>
                  <a:gd name="T0" fmla="*/ 0 w 35"/>
                  <a:gd name="T1" fmla="*/ 0 h 39"/>
                  <a:gd name="T2" fmla="*/ 0 w 35"/>
                  <a:gd name="T3" fmla="*/ 4 h 39"/>
                  <a:gd name="T4" fmla="*/ 4 w 35"/>
                  <a:gd name="T5" fmla="*/ 7 h 39"/>
                  <a:gd name="T6" fmla="*/ 7 w 35"/>
                  <a:gd name="T7" fmla="*/ 14 h 39"/>
                  <a:gd name="T8" fmla="*/ 11 w 35"/>
                  <a:gd name="T9" fmla="*/ 22 h 39"/>
                  <a:gd name="T10" fmla="*/ 14 w 35"/>
                  <a:gd name="T11" fmla="*/ 25 h 39"/>
                  <a:gd name="T12" fmla="*/ 18 w 35"/>
                  <a:gd name="T13" fmla="*/ 32 h 39"/>
                  <a:gd name="T14" fmla="*/ 21 w 35"/>
                  <a:gd name="T15" fmla="*/ 36 h 39"/>
                  <a:gd name="T16" fmla="*/ 28 w 35"/>
                  <a:gd name="T17" fmla="*/ 39 h 39"/>
                  <a:gd name="T18" fmla="*/ 35 w 35"/>
                  <a:gd name="T19" fmla="*/ 39 h 39"/>
                  <a:gd name="T20" fmla="*/ 35 w 35"/>
                  <a:gd name="T21" fmla="*/ 32 h 39"/>
                  <a:gd name="T22" fmla="*/ 25 w 35"/>
                  <a:gd name="T23" fmla="*/ 32 h 39"/>
                  <a:gd name="T24" fmla="*/ 21 w 35"/>
                  <a:gd name="T25" fmla="*/ 29 h 39"/>
                  <a:gd name="T26" fmla="*/ 18 w 35"/>
                  <a:gd name="T27" fmla="*/ 22 h 39"/>
                  <a:gd name="T28" fmla="*/ 14 w 35"/>
                  <a:gd name="T29" fmla="*/ 18 h 39"/>
                  <a:gd name="T30" fmla="*/ 14 w 35"/>
                  <a:gd name="T31" fmla="*/ 11 h 39"/>
                  <a:gd name="T32" fmla="*/ 11 w 35"/>
                  <a:gd name="T33" fmla="*/ 4 h 39"/>
                  <a:gd name="T34" fmla="*/ 7 w 35"/>
                  <a:gd name="T35" fmla="*/ 0 h 39"/>
                  <a:gd name="T36" fmla="*/ 0 w 35"/>
                  <a:gd name="T37" fmla="*/ 0 h 39"/>
                  <a:gd name="T38" fmla="*/ 0 w 35"/>
                  <a:gd name="T39" fmla="*/ 4 h 39"/>
                  <a:gd name="T40" fmla="*/ 0 w 35"/>
                  <a:gd name="T41" fmla="*/ 0 h 3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 h="39">
                    <a:moveTo>
                      <a:pt x="0" y="0"/>
                    </a:moveTo>
                    <a:lnTo>
                      <a:pt x="0" y="4"/>
                    </a:lnTo>
                    <a:lnTo>
                      <a:pt x="4" y="7"/>
                    </a:lnTo>
                    <a:lnTo>
                      <a:pt x="7" y="14"/>
                    </a:lnTo>
                    <a:lnTo>
                      <a:pt x="11" y="22"/>
                    </a:lnTo>
                    <a:lnTo>
                      <a:pt x="14" y="25"/>
                    </a:lnTo>
                    <a:lnTo>
                      <a:pt x="18" y="32"/>
                    </a:lnTo>
                    <a:lnTo>
                      <a:pt x="21" y="36"/>
                    </a:lnTo>
                    <a:lnTo>
                      <a:pt x="28" y="39"/>
                    </a:lnTo>
                    <a:lnTo>
                      <a:pt x="35" y="39"/>
                    </a:lnTo>
                    <a:lnTo>
                      <a:pt x="35" y="32"/>
                    </a:lnTo>
                    <a:lnTo>
                      <a:pt x="25" y="32"/>
                    </a:lnTo>
                    <a:lnTo>
                      <a:pt x="21" y="29"/>
                    </a:lnTo>
                    <a:lnTo>
                      <a:pt x="18" y="22"/>
                    </a:lnTo>
                    <a:lnTo>
                      <a:pt x="14" y="18"/>
                    </a:lnTo>
                    <a:lnTo>
                      <a:pt x="14" y="11"/>
                    </a:lnTo>
                    <a:lnTo>
                      <a:pt x="11" y="4"/>
                    </a:lnTo>
                    <a:lnTo>
                      <a:pt x="7" y="0"/>
                    </a:lnTo>
                    <a:lnTo>
                      <a:pt x="0" y="0"/>
                    </a:lnTo>
                    <a:lnTo>
                      <a:pt x="0"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4" name="Freeform 491"/>
              <p:cNvSpPr>
                <a:spLocks/>
              </p:cNvSpPr>
              <p:nvPr/>
            </p:nvSpPr>
            <p:spPr bwMode="auto">
              <a:xfrm>
                <a:off x="4154" y="3401"/>
                <a:ext cx="64" cy="77"/>
              </a:xfrm>
              <a:custGeom>
                <a:avLst/>
                <a:gdLst>
                  <a:gd name="T0" fmla="*/ 57 w 64"/>
                  <a:gd name="T1" fmla="*/ 3 h 77"/>
                  <a:gd name="T2" fmla="*/ 57 w 64"/>
                  <a:gd name="T3" fmla="*/ 0 h 77"/>
                  <a:gd name="T4" fmla="*/ 50 w 64"/>
                  <a:gd name="T5" fmla="*/ 10 h 77"/>
                  <a:gd name="T6" fmla="*/ 39 w 64"/>
                  <a:gd name="T7" fmla="*/ 17 h 77"/>
                  <a:gd name="T8" fmla="*/ 21 w 64"/>
                  <a:gd name="T9" fmla="*/ 35 h 77"/>
                  <a:gd name="T10" fmla="*/ 14 w 64"/>
                  <a:gd name="T11" fmla="*/ 46 h 77"/>
                  <a:gd name="T12" fmla="*/ 7 w 64"/>
                  <a:gd name="T13" fmla="*/ 53 h 77"/>
                  <a:gd name="T14" fmla="*/ 4 w 64"/>
                  <a:gd name="T15" fmla="*/ 67 h 77"/>
                  <a:gd name="T16" fmla="*/ 0 w 64"/>
                  <a:gd name="T17" fmla="*/ 77 h 77"/>
                  <a:gd name="T18" fmla="*/ 7 w 64"/>
                  <a:gd name="T19" fmla="*/ 77 h 77"/>
                  <a:gd name="T20" fmla="*/ 11 w 64"/>
                  <a:gd name="T21" fmla="*/ 67 h 77"/>
                  <a:gd name="T22" fmla="*/ 14 w 64"/>
                  <a:gd name="T23" fmla="*/ 56 h 77"/>
                  <a:gd name="T24" fmla="*/ 21 w 64"/>
                  <a:gd name="T25" fmla="*/ 49 h 77"/>
                  <a:gd name="T26" fmla="*/ 28 w 64"/>
                  <a:gd name="T27" fmla="*/ 38 h 77"/>
                  <a:gd name="T28" fmla="*/ 64 w 64"/>
                  <a:gd name="T29" fmla="*/ 3 h 77"/>
                  <a:gd name="T30" fmla="*/ 64 w 64"/>
                  <a:gd name="T31" fmla="*/ 0 h 77"/>
                  <a:gd name="T32" fmla="*/ 64 w 64"/>
                  <a:gd name="T33" fmla="*/ 3 h 77"/>
                  <a:gd name="T34" fmla="*/ 64 w 64"/>
                  <a:gd name="T35" fmla="*/ 0 h 77"/>
                  <a:gd name="T36" fmla="*/ 57 w 64"/>
                  <a:gd name="T37" fmla="*/ 3 h 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4" h="77">
                    <a:moveTo>
                      <a:pt x="57" y="3"/>
                    </a:moveTo>
                    <a:lnTo>
                      <a:pt x="57" y="0"/>
                    </a:lnTo>
                    <a:lnTo>
                      <a:pt x="50" y="10"/>
                    </a:lnTo>
                    <a:lnTo>
                      <a:pt x="39" y="17"/>
                    </a:lnTo>
                    <a:lnTo>
                      <a:pt x="21" y="35"/>
                    </a:lnTo>
                    <a:lnTo>
                      <a:pt x="14" y="46"/>
                    </a:lnTo>
                    <a:lnTo>
                      <a:pt x="7" y="53"/>
                    </a:lnTo>
                    <a:lnTo>
                      <a:pt x="4" y="67"/>
                    </a:lnTo>
                    <a:lnTo>
                      <a:pt x="0" y="77"/>
                    </a:lnTo>
                    <a:lnTo>
                      <a:pt x="7" y="77"/>
                    </a:lnTo>
                    <a:lnTo>
                      <a:pt x="11" y="67"/>
                    </a:lnTo>
                    <a:lnTo>
                      <a:pt x="14" y="56"/>
                    </a:lnTo>
                    <a:lnTo>
                      <a:pt x="21" y="49"/>
                    </a:lnTo>
                    <a:lnTo>
                      <a:pt x="28" y="38"/>
                    </a:lnTo>
                    <a:lnTo>
                      <a:pt x="64" y="3"/>
                    </a:lnTo>
                    <a:lnTo>
                      <a:pt x="64" y="0"/>
                    </a:lnTo>
                    <a:lnTo>
                      <a:pt x="64" y="3"/>
                    </a:lnTo>
                    <a:lnTo>
                      <a:pt x="64" y="0"/>
                    </a:lnTo>
                    <a:lnTo>
                      <a:pt x="5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5" name="Freeform 492"/>
              <p:cNvSpPr>
                <a:spLocks/>
              </p:cNvSpPr>
              <p:nvPr/>
            </p:nvSpPr>
            <p:spPr bwMode="auto">
              <a:xfrm>
                <a:off x="4196" y="3394"/>
                <a:ext cx="22" cy="10"/>
              </a:xfrm>
              <a:custGeom>
                <a:avLst/>
                <a:gdLst>
                  <a:gd name="T0" fmla="*/ 4 w 22"/>
                  <a:gd name="T1" fmla="*/ 3 h 10"/>
                  <a:gd name="T2" fmla="*/ 4 w 22"/>
                  <a:gd name="T3" fmla="*/ 7 h 10"/>
                  <a:gd name="T4" fmla="*/ 8 w 22"/>
                  <a:gd name="T5" fmla="*/ 3 h 10"/>
                  <a:gd name="T6" fmla="*/ 11 w 22"/>
                  <a:gd name="T7" fmla="*/ 3 h 10"/>
                  <a:gd name="T8" fmla="*/ 11 w 22"/>
                  <a:gd name="T9" fmla="*/ 7 h 10"/>
                  <a:gd name="T10" fmla="*/ 15 w 22"/>
                  <a:gd name="T11" fmla="*/ 10 h 10"/>
                  <a:gd name="T12" fmla="*/ 22 w 22"/>
                  <a:gd name="T13" fmla="*/ 7 h 10"/>
                  <a:gd name="T14" fmla="*/ 18 w 22"/>
                  <a:gd name="T15" fmla="*/ 0 h 10"/>
                  <a:gd name="T16" fmla="*/ 0 w 22"/>
                  <a:gd name="T17" fmla="*/ 0 h 10"/>
                  <a:gd name="T18" fmla="*/ 4 w 22"/>
                  <a:gd name="T19" fmla="*/ 3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10">
                    <a:moveTo>
                      <a:pt x="4" y="3"/>
                    </a:moveTo>
                    <a:lnTo>
                      <a:pt x="4" y="7"/>
                    </a:lnTo>
                    <a:lnTo>
                      <a:pt x="8" y="3"/>
                    </a:lnTo>
                    <a:lnTo>
                      <a:pt x="11" y="3"/>
                    </a:lnTo>
                    <a:lnTo>
                      <a:pt x="11" y="7"/>
                    </a:lnTo>
                    <a:lnTo>
                      <a:pt x="15" y="10"/>
                    </a:lnTo>
                    <a:lnTo>
                      <a:pt x="22" y="7"/>
                    </a:lnTo>
                    <a:lnTo>
                      <a:pt x="18" y="0"/>
                    </a:lnTo>
                    <a:lnTo>
                      <a:pt x="0" y="0"/>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6" name="Freeform 493"/>
              <p:cNvSpPr>
                <a:spLocks/>
              </p:cNvSpPr>
              <p:nvPr/>
            </p:nvSpPr>
            <p:spPr bwMode="auto">
              <a:xfrm>
                <a:off x="4140" y="3394"/>
                <a:ext cx="60" cy="106"/>
              </a:xfrm>
              <a:custGeom>
                <a:avLst/>
                <a:gdLst>
                  <a:gd name="T0" fmla="*/ 11 w 60"/>
                  <a:gd name="T1" fmla="*/ 106 h 106"/>
                  <a:gd name="T2" fmla="*/ 11 w 60"/>
                  <a:gd name="T3" fmla="*/ 102 h 106"/>
                  <a:gd name="T4" fmla="*/ 7 w 60"/>
                  <a:gd name="T5" fmla="*/ 88 h 106"/>
                  <a:gd name="T6" fmla="*/ 7 w 60"/>
                  <a:gd name="T7" fmla="*/ 74 h 106"/>
                  <a:gd name="T8" fmla="*/ 11 w 60"/>
                  <a:gd name="T9" fmla="*/ 63 h 106"/>
                  <a:gd name="T10" fmla="*/ 18 w 60"/>
                  <a:gd name="T11" fmla="*/ 53 h 106"/>
                  <a:gd name="T12" fmla="*/ 28 w 60"/>
                  <a:gd name="T13" fmla="*/ 38 h 106"/>
                  <a:gd name="T14" fmla="*/ 39 w 60"/>
                  <a:gd name="T15" fmla="*/ 28 h 106"/>
                  <a:gd name="T16" fmla="*/ 53 w 60"/>
                  <a:gd name="T17" fmla="*/ 17 h 106"/>
                  <a:gd name="T18" fmla="*/ 60 w 60"/>
                  <a:gd name="T19" fmla="*/ 3 h 106"/>
                  <a:gd name="T20" fmla="*/ 56 w 60"/>
                  <a:gd name="T21" fmla="*/ 0 h 106"/>
                  <a:gd name="T22" fmla="*/ 46 w 60"/>
                  <a:gd name="T23" fmla="*/ 14 h 106"/>
                  <a:gd name="T24" fmla="*/ 14 w 60"/>
                  <a:gd name="T25" fmla="*/ 45 h 106"/>
                  <a:gd name="T26" fmla="*/ 3 w 60"/>
                  <a:gd name="T27" fmla="*/ 60 h 106"/>
                  <a:gd name="T28" fmla="*/ 0 w 60"/>
                  <a:gd name="T29" fmla="*/ 74 h 106"/>
                  <a:gd name="T30" fmla="*/ 0 w 60"/>
                  <a:gd name="T31" fmla="*/ 88 h 106"/>
                  <a:gd name="T32" fmla="*/ 3 w 60"/>
                  <a:gd name="T33" fmla="*/ 106 h 106"/>
                  <a:gd name="T34" fmla="*/ 7 w 60"/>
                  <a:gd name="T35" fmla="*/ 102 h 106"/>
                  <a:gd name="T36" fmla="*/ 11 w 60"/>
                  <a:gd name="T37" fmla="*/ 106 h 106"/>
                  <a:gd name="T38" fmla="*/ 11 w 60"/>
                  <a:gd name="T39" fmla="*/ 102 h 106"/>
                  <a:gd name="T40" fmla="*/ 11 w 60"/>
                  <a:gd name="T41" fmla="*/ 106 h 1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106">
                    <a:moveTo>
                      <a:pt x="11" y="106"/>
                    </a:moveTo>
                    <a:lnTo>
                      <a:pt x="11" y="102"/>
                    </a:lnTo>
                    <a:lnTo>
                      <a:pt x="7" y="88"/>
                    </a:lnTo>
                    <a:lnTo>
                      <a:pt x="7" y="74"/>
                    </a:lnTo>
                    <a:lnTo>
                      <a:pt x="11" y="63"/>
                    </a:lnTo>
                    <a:lnTo>
                      <a:pt x="18" y="53"/>
                    </a:lnTo>
                    <a:lnTo>
                      <a:pt x="28" y="38"/>
                    </a:lnTo>
                    <a:lnTo>
                      <a:pt x="39" y="28"/>
                    </a:lnTo>
                    <a:lnTo>
                      <a:pt x="53" y="17"/>
                    </a:lnTo>
                    <a:lnTo>
                      <a:pt x="60" y="3"/>
                    </a:lnTo>
                    <a:lnTo>
                      <a:pt x="56" y="0"/>
                    </a:lnTo>
                    <a:lnTo>
                      <a:pt x="46" y="14"/>
                    </a:lnTo>
                    <a:lnTo>
                      <a:pt x="14" y="45"/>
                    </a:lnTo>
                    <a:lnTo>
                      <a:pt x="3" y="60"/>
                    </a:lnTo>
                    <a:lnTo>
                      <a:pt x="0" y="74"/>
                    </a:lnTo>
                    <a:lnTo>
                      <a:pt x="0" y="88"/>
                    </a:lnTo>
                    <a:lnTo>
                      <a:pt x="3" y="106"/>
                    </a:lnTo>
                    <a:lnTo>
                      <a:pt x="7" y="102"/>
                    </a:lnTo>
                    <a:lnTo>
                      <a:pt x="11" y="106"/>
                    </a:lnTo>
                    <a:lnTo>
                      <a:pt x="11" y="102"/>
                    </a:lnTo>
                    <a:lnTo>
                      <a:pt x="11"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7" name="Freeform 494"/>
              <p:cNvSpPr>
                <a:spLocks/>
              </p:cNvSpPr>
              <p:nvPr/>
            </p:nvSpPr>
            <p:spPr bwMode="auto">
              <a:xfrm>
                <a:off x="4140" y="3496"/>
                <a:ext cx="11" cy="14"/>
              </a:xfrm>
              <a:custGeom>
                <a:avLst/>
                <a:gdLst>
                  <a:gd name="T0" fmla="*/ 0 w 11"/>
                  <a:gd name="T1" fmla="*/ 14 h 14"/>
                  <a:gd name="T2" fmla="*/ 7 w 11"/>
                  <a:gd name="T3" fmla="*/ 14 h 14"/>
                  <a:gd name="T4" fmla="*/ 7 w 11"/>
                  <a:gd name="T5" fmla="*/ 11 h 14"/>
                  <a:gd name="T6" fmla="*/ 11 w 11"/>
                  <a:gd name="T7" fmla="*/ 7 h 14"/>
                  <a:gd name="T8" fmla="*/ 11 w 11"/>
                  <a:gd name="T9" fmla="*/ 4 h 14"/>
                  <a:gd name="T10" fmla="*/ 7 w 11"/>
                  <a:gd name="T11" fmla="*/ 0 h 14"/>
                  <a:gd name="T12" fmla="*/ 3 w 11"/>
                  <a:gd name="T13" fmla="*/ 4 h 14"/>
                  <a:gd name="T14" fmla="*/ 3 w 11"/>
                  <a:gd name="T15" fmla="*/ 7 h 14"/>
                  <a:gd name="T16" fmla="*/ 0 w 11"/>
                  <a:gd name="T17" fmla="*/ 7 h 14"/>
                  <a:gd name="T18" fmla="*/ 0 w 11"/>
                  <a:gd name="T19" fmla="*/ 14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14">
                    <a:moveTo>
                      <a:pt x="0" y="14"/>
                    </a:moveTo>
                    <a:lnTo>
                      <a:pt x="7" y="14"/>
                    </a:lnTo>
                    <a:lnTo>
                      <a:pt x="7" y="11"/>
                    </a:lnTo>
                    <a:lnTo>
                      <a:pt x="11" y="7"/>
                    </a:lnTo>
                    <a:lnTo>
                      <a:pt x="11" y="4"/>
                    </a:lnTo>
                    <a:lnTo>
                      <a:pt x="7" y="0"/>
                    </a:lnTo>
                    <a:lnTo>
                      <a:pt x="3" y="4"/>
                    </a:lnTo>
                    <a:lnTo>
                      <a:pt x="3" y="7"/>
                    </a:lnTo>
                    <a:lnTo>
                      <a:pt x="0"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8" name="Freeform 495"/>
              <p:cNvSpPr>
                <a:spLocks/>
              </p:cNvSpPr>
              <p:nvPr/>
            </p:nvSpPr>
            <p:spPr bwMode="auto">
              <a:xfrm>
                <a:off x="4115" y="3500"/>
                <a:ext cx="25" cy="14"/>
              </a:xfrm>
              <a:custGeom>
                <a:avLst/>
                <a:gdLst>
                  <a:gd name="T0" fmla="*/ 0 w 25"/>
                  <a:gd name="T1" fmla="*/ 7 h 14"/>
                  <a:gd name="T2" fmla="*/ 4 w 25"/>
                  <a:gd name="T3" fmla="*/ 10 h 14"/>
                  <a:gd name="T4" fmla="*/ 14 w 25"/>
                  <a:gd name="T5" fmla="*/ 10 h 14"/>
                  <a:gd name="T6" fmla="*/ 14 w 25"/>
                  <a:gd name="T7" fmla="*/ 14 h 14"/>
                  <a:gd name="T8" fmla="*/ 18 w 25"/>
                  <a:gd name="T9" fmla="*/ 10 h 14"/>
                  <a:gd name="T10" fmla="*/ 25 w 25"/>
                  <a:gd name="T11" fmla="*/ 10 h 14"/>
                  <a:gd name="T12" fmla="*/ 25 w 25"/>
                  <a:gd name="T13" fmla="*/ 3 h 14"/>
                  <a:gd name="T14" fmla="*/ 21 w 25"/>
                  <a:gd name="T15" fmla="*/ 3 h 14"/>
                  <a:gd name="T16" fmla="*/ 18 w 25"/>
                  <a:gd name="T17" fmla="*/ 7 h 14"/>
                  <a:gd name="T18" fmla="*/ 14 w 25"/>
                  <a:gd name="T19" fmla="*/ 3 h 14"/>
                  <a:gd name="T20" fmla="*/ 14 w 25"/>
                  <a:gd name="T21" fmla="*/ 7 h 14"/>
                  <a:gd name="T22" fmla="*/ 11 w 25"/>
                  <a:gd name="T23" fmla="*/ 3 h 14"/>
                  <a:gd name="T24" fmla="*/ 7 w 25"/>
                  <a:gd name="T25" fmla="*/ 3 h 14"/>
                  <a:gd name="T26" fmla="*/ 4 w 25"/>
                  <a:gd name="T27" fmla="*/ 0 h 14"/>
                  <a:gd name="T28" fmla="*/ 7 w 25"/>
                  <a:gd name="T29" fmla="*/ 3 h 14"/>
                  <a:gd name="T30" fmla="*/ 0 w 25"/>
                  <a:gd name="T31" fmla="*/ 7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 h="14">
                    <a:moveTo>
                      <a:pt x="0" y="7"/>
                    </a:moveTo>
                    <a:lnTo>
                      <a:pt x="4" y="10"/>
                    </a:lnTo>
                    <a:lnTo>
                      <a:pt x="14" y="10"/>
                    </a:lnTo>
                    <a:lnTo>
                      <a:pt x="14" y="14"/>
                    </a:lnTo>
                    <a:lnTo>
                      <a:pt x="18" y="10"/>
                    </a:lnTo>
                    <a:lnTo>
                      <a:pt x="25" y="10"/>
                    </a:lnTo>
                    <a:lnTo>
                      <a:pt x="25" y="3"/>
                    </a:lnTo>
                    <a:lnTo>
                      <a:pt x="21" y="3"/>
                    </a:lnTo>
                    <a:lnTo>
                      <a:pt x="18" y="7"/>
                    </a:lnTo>
                    <a:lnTo>
                      <a:pt x="14" y="3"/>
                    </a:lnTo>
                    <a:lnTo>
                      <a:pt x="14" y="7"/>
                    </a:lnTo>
                    <a:lnTo>
                      <a:pt x="11" y="3"/>
                    </a:lnTo>
                    <a:lnTo>
                      <a:pt x="7" y="3"/>
                    </a:lnTo>
                    <a:lnTo>
                      <a:pt x="4" y="0"/>
                    </a:lnTo>
                    <a:lnTo>
                      <a:pt x="7" y="3"/>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79" name="Freeform 496"/>
              <p:cNvSpPr>
                <a:spLocks/>
              </p:cNvSpPr>
              <p:nvPr/>
            </p:nvSpPr>
            <p:spPr bwMode="auto">
              <a:xfrm>
                <a:off x="4105" y="3443"/>
                <a:ext cx="17" cy="64"/>
              </a:xfrm>
              <a:custGeom>
                <a:avLst/>
                <a:gdLst>
                  <a:gd name="T0" fmla="*/ 3 w 17"/>
                  <a:gd name="T1" fmla="*/ 0 h 64"/>
                  <a:gd name="T2" fmla="*/ 0 w 17"/>
                  <a:gd name="T3" fmla="*/ 18 h 64"/>
                  <a:gd name="T4" fmla="*/ 3 w 17"/>
                  <a:gd name="T5" fmla="*/ 32 h 64"/>
                  <a:gd name="T6" fmla="*/ 3 w 17"/>
                  <a:gd name="T7" fmla="*/ 49 h 64"/>
                  <a:gd name="T8" fmla="*/ 10 w 17"/>
                  <a:gd name="T9" fmla="*/ 64 h 64"/>
                  <a:gd name="T10" fmla="*/ 17 w 17"/>
                  <a:gd name="T11" fmla="*/ 60 h 64"/>
                  <a:gd name="T12" fmla="*/ 10 w 17"/>
                  <a:gd name="T13" fmla="*/ 46 h 64"/>
                  <a:gd name="T14" fmla="*/ 7 w 17"/>
                  <a:gd name="T15" fmla="*/ 32 h 64"/>
                  <a:gd name="T16" fmla="*/ 7 w 17"/>
                  <a:gd name="T17" fmla="*/ 0 h 64"/>
                  <a:gd name="T18" fmla="*/ 3 w 17"/>
                  <a:gd name="T19" fmla="*/ 0 h 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 h="64">
                    <a:moveTo>
                      <a:pt x="3" y="0"/>
                    </a:moveTo>
                    <a:lnTo>
                      <a:pt x="0" y="18"/>
                    </a:lnTo>
                    <a:lnTo>
                      <a:pt x="3" y="32"/>
                    </a:lnTo>
                    <a:lnTo>
                      <a:pt x="3" y="49"/>
                    </a:lnTo>
                    <a:lnTo>
                      <a:pt x="10" y="64"/>
                    </a:lnTo>
                    <a:lnTo>
                      <a:pt x="17" y="60"/>
                    </a:lnTo>
                    <a:lnTo>
                      <a:pt x="10" y="46"/>
                    </a:lnTo>
                    <a:lnTo>
                      <a:pt x="7" y="32"/>
                    </a:lnTo>
                    <a:lnTo>
                      <a:pt x="7"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0" name="Freeform 497"/>
              <p:cNvSpPr>
                <a:spLocks/>
              </p:cNvSpPr>
              <p:nvPr/>
            </p:nvSpPr>
            <p:spPr bwMode="auto">
              <a:xfrm>
                <a:off x="4108" y="3362"/>
                <a:ext cx="85" cy="81"/>
              </a:xfrm>
              <a:custGeom>
                <a:avLst/>
                <a:gdLst>
                  <a:gd name="T0" fmla="*/ 78 w 85"/>
                  <a:gd name="T1" fmla="*/ 3 h 81"/>
                  <a:gd name="T2" fmla="*/ 78 w 85"/>
                  <a:gd name="T3" fmla="*/ 0 h 81"/>
                  <a:gd name="T4" fmla="*/ 67 w 85"/>
                  <a:gd name="T5" fmla="*/ 10 h 81"/>
                  <a:gd name="T6" fmla="*/ 57 w 85"/>
                  <a:gd name="T7" fmla="*/ 17 h 81"/>
                  <a:gd name="T8" fmla="*/ 43 w 85"/>
                  <a:gd name="T9" fmla="*/ 25 h 81"/>
                  <a:gd name="T10" fmla="*/ 32 w 85"/>
                  <a:gd name="T11" fmla="*/ 32 h 81"/>
                  <a:gd name="T12" fmla="*/ 11 w 85"/>
                  <a:gd name="T13" fmla="*/ 53 h 81"/>
                  <a:gd name="T14" fmla="*/ 4 w 85"/>
                  <a:gd name="T15" fmla="*/ 67 h 81"/>
                  <a:gd name="T16" fmla="*/ 0 w 85"/>
                  <a:gd name="T17" fmla="*/ 81 h 81"/>
                  <a:gd name="T18" fmla="*/ 4 w 85"/>
                  <a:gd name="T19" fmla="*/ 81 h 81"/>
                  <a:gd name="T20" fmla="*/ 11 w 85"/>
                  <a:gd name="T21" fmla="*/ 70 h 81"/>
                  <a:gd name="T22" fmla="*/ 18 w 85"/>
                  <a:gd name="T23" fmla="*/ 60 h 81"/>
                  <a:gd name="T24" fmla="*/ 25 w 85"/>
                  <a:gd name="T25" fmla="*/ 49 h 81"/>
                  <a:gd name="T26" fmla="*/ 35 w 85"/>
                  <a:gd name="T27" fmla="*/ 39 h 81"/>
                  <a:gd name="T28" fmla="*/ 46 w 85"/>
                  <a:gd name="T29" fmla="*/ 32 h 81"/>
                  <a:gd name="T30" fmla="*/ 60 w 85"/>
                  <a:gd name="T31" fmla="*/ 21 h 81"/>
                  <a:gd name="T32" fmla="*/ 71 w 85"/>
                  <a:gd name="T33" fmla="*/ 14 h 81"/>
                  <a:gd name="T34" fmla="*/ 81 w 85"/>
                  <a:gd name="T35" fmla="*/ 7 h 81"/>
                  <a:gd name="T36" fmla="*/ 85 w 85"/>
                  <a:gd name="T37" fmla="*/ 3 h 81"/>
                  <a:gd name="T38" fmla="*/ 81 w 85"/>
                  <a:gd name="T39" fmla="*/ 7 h 81"/>
                  <a:gd name="T40" fmla="*/ 85 w 85"/>
                  <a:gd name="T41" fmla="*/ 3 h 81"/>
                  <a:gd name="T42" fmla="*/ 78 w 85"/>
                  <a:gd name="T43" fmla="*/ 3 h 8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5" h="81">
                    <a:moveTo>
                      <a:pt x="78" y="3"/>
                    </a:moveTo>
                    <a:lnTo>
                      <a:pt x="78" y="0"/>
                    </a:lnTo>
                    <a:lnTo>
                      <a:pt x="67" y="10"/>
                    </a:lnTo>
                    <a:lnTo>
                      <a:pt x="57" y="17"/>
                    </a:lnTo>
                    <a:lnTo>
                      <a:pt x="43" y="25"/>
                    </a:lnTo>
                    <a:lnTo>
                      <a:pt x="32" y="32"/>
                    </a:lnTo>
                    <a:lnTo>
                      <a:pt x="11" y="53"/>
                    </a:lnTo>
                    <a:lnTo>
                      <a:pt x="4" y="67"/>
                    </a:lnTo>
                    <a:lnTo>
                      <a:pt x="0" y="81"/>
                    </a:lnTo>
                    <a:lnTo>
                      <a:pt x="4" y="81"/>
                    </a:lnTo>
                    <a:lnTo>
                      <a:pt x="11" y="70"/>
                    </a:lnTo>
                    <a:lnTo>
                      <a:pt x="18" y="60"/>
                    </a:lnTo>
                    <a:lnTo>
                      <a:pt x="25" y="49"/>
                    </a:lnTo>
                    <a:lnTo>
                      <a:pt x="35" y="39"/>
                    </a:lnTo>
                    <a:lnTo>
                      <a:pt x="46" y="32"/>
                    </a:lnTo>
                    <a:lnTo>
                      <a:pt x="60" y="21"/>
                    </a:lnTo>
                    <a:lnTo>
                      <a:pt x="71" y="14"/>
                    </a:lnTo>
                    <a:lnTo>
                      <a:pt x="81" y="7"/>
                    </a:lnTo>
                    <a:lnTo>
                      <a:pt x="85" y="3"/>
                    </a:lnTo>
                    <a:lnTo>
                      <a:pt x="81" y="7"/>
                    </a:lnTo>
                    <a:lnTo>
                      <a:pt x="85" y="3"/>
                    </a:lnTo>
                    <a:lnTo>
                      <a:pt x="7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1" name="Freeform 498"/>
              <p:cNvSpPr>
                <a:spLocks/>
              </p:cNvSpPr>
              <p:nvPr/>
            </p:nvSpPr>
            <p:spPr bwMode="auto">
              <a:xfrm>
                <a:off x="4182" y="3348"/>
                <a:ext cx="11" cy="17"/>
              </a:xfrm>
              <a:custGeom>
                <a:avLst/>
                <a:gdLst>
                  <a:gd name="T0" fmla="*/ 0 w 11"/>
                  <a:gd name="T1" fmla="*/ 7 h 17"/>
                  <a:gd name="T2" fmla="*/ 4 w 11"/>
                  <a:gd name="T3" fmla="*/ 7 h 17"/>
                  <a:gd name="T4" fmla="*/ 4 w 11"/>
                  <a:gd name="T5" fmla="*/ 17 h 17"/>
                  <a:gd name="T6" fmla="*/ 11 w 11"/>
                  <a:gd name="T7" fmla="*/ 17 h 17"/>
                  <a:gd name="T8" fmla="*/ 11 w 11"/>
                  <a:gd name="T9" fmla="*/ 7 h 17"/>
                  <a:gd name="T10" fmla="*/ 7 w 11"/>
                  <a:gd name="T11" fmla="*/ 3 h 17"/>
                  <a:gd name="T12" fmla="*/ 0 w 11"/>
                  <a:gd name="T13" fmla="*/ 0 h 17"/>
                  <a:gd name="T14" fmla="*/ 0 w 11"/>
                  <a:gd name="T15" fmla="*/ 7 h 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 h="17">
                    <a:moveTo>
                      <a:pt x="0" y="7"/>
                    </a:moveTo>
                    <a:lnTo>
                      <a:pt x="4" y="7"/>
                    </a:lnTo>
                    <a:lnTo>
                      <a:pt x="4" y="17"/>
                    </a:lnTo>
                    <a:lnTo>
                      <a:pt x="11" y="17"/>
                    </a:lnTo>
                    <a:lnTo>
                      <a:pt x="11" y="7"/>
                    </a:lnTo>
                    <a:lnTo>
                      <a:pt x="7" y="3"/>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2" name="Freeform 499"/>
              <p:cNvSpPr>
                <a:spLocks/>
              </p:cNvSpPr>
              <p:nvPr/>
            </p:nvSpPr>
            <p:spPr bwMode="auto">
              <a:xfrm>
                <a:off x="4161" y="3348"/>
                <a:ext cx="21" cy="17"/>
              </a:xfrm>
              <a:custGeom>
                <a:avLst/>
                <a:gdLst>
                  <a:gd name="T0" fmla="*/ 4 w 21"/>
                  <a:gd name="T1" fmla="*/ 17 h 17"/>
                  <a:gd name="T2" fmla="*/ 7 w 21"/>
                  <a:gd name="T3" fmla="*/ 17 h 17"/>
                  <a:gd name="T4" fmla="*/ 7 w 21"/>
                  <a:gd name="T5" fmla="*/ 14 h 17"/>
                  <a:gd name="T6" fmla="*/ 11 w 21"/>
                  <a:gd name="T7" fmla="*/ 14 h 17"/>
                  <a:gd name="T8" fmla="*/ 14 w 21"/>
                  <a:gd name="T9" fmla="*/ 10 h 17"/>
                  <a:gd name="T10" fmla="*/ 14 w 21"/>
                  <a:gd name="T11" fmla="*/ 7 h 17"/>
                  <a:gd name="T12" fmla="*/ 21 w 21"/>
                  <a:gd name="T13" fmla="*/ 7 h 17"/>
                  <a:gd name="T14" fmla="*/ 21 w 21"/>
                  <a:gd name="T15" fmla="*/ 0 h 17"/>
                  <a:gd name="T16" fmla="*/ 18 w 21"/>
                  <a:gd name="T17" fmla="*/ 0 h 17"/>
                  <a:gd name="T18" fmla="*/ 14 w 21"/>
                  <a:gd name="T19" fmla="*/ 3 h 17"/>
                  <a:gd name="T20" fmla="*/ 11 w 21"/>
                  <a:gd name="T21" fmla="*/ 3 h 17"/>
                  <a:gd name="T22" fmla="*/ 7 w 21"/>
                  <a:gd name="T23" fmla="*/ 7 h 17"/>
                  <a:gd name="T24" fmla="*/ 7 w 21"/>
                  <a:gd name="T25" fmla="*/ 10 h 17"/>
                  <a:gd name="T26" fmla="*/ 0 w 21"/>
                  <a:gd name="T27" fmla="*/ 10 h 17"/>
                  <a:gd name="T28" fmla="*/ 4 w 21"/>
                  <a:gd name="T29" fmla="*/ 1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 h="17">
                    <a:moveTo>
                      <a:pt x="4" y="17"/>
                    </a:moveTo>
                    <a:lnTo>
                      <a:pt x="7" y="17"/>
                    </a:lnTo>
                    <a:lnTo>
                      <a:pt x="7" y="14"/>
                    </a:lnTo>
                    <a:lnTo>
                      <a:pt x="11" y="14"/>
                    </a:lnTo>
                    <a:lnTo>
                      <a:pt x="14" y="10"/>
                    </a:lnTo>
                    <a:lnTo>
                      <a:pt x="14" y="7"/>
                    </a:lnTo>
                    <a:lnTo>
                      <a:pt x="21" y="7"/>
                    </a:lnTo>
                    <a:lnTo>
                      <a:pt x="21" y="0"/>
                    </a:lnTo>
                    <a:lnTo>
                      <a:pt x="18" y="0"/>
                    </a:lnTo>
                    <a:lnTo>
                      <a:pt x="14" y="3"/>
                    </a:lnTo>
                    <a:lnTo>
                      <a:pt x="11" y="3"/>
                    </a:lnTo>
                    <a:lnTo>
                      <a:pt x="7" y="7"/>
                    </a:lnTo>
                    <a:lnTo>
                      <a:pt x="7" y="10"/>
                    </a:lnTo>
                    <a:lnTo>
                      <a:pt x="0" y="10"/>
                    </a:lnTo>
                    <a:lnTo>
                      <a:pt x="4"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3" name="Freeform 500"/>
              <p:cNvSpPr>
                <a:spLocks/>
              </p:cNvSpPr>
              <p:nvPr/>
            </p:nvSpPr>
            <p:spPr bwMode="auto">
              <a:xfrm>
                <a:off x="4122" y="3358"/>
                <a:ext cx="43" cy="25"/>
              </a:xfrm>
              <a:custGeom>
                <a:avLst/>
                <a:gdLst>
                  <a:gd name="T0" fmla="*/ 4 w 43"/>
                  <a:gd name="T1" fmla="*/ 21 h 25"/>
                  <a:gd name="T2" fmla="*/ 0 w 43"/>
                  <a:gd name="T3" fmla="*/ 21 h 25"/>
                  <a:gd name="T4" fmla="*/ 7 w 43"/>
                  <a:gd name="T5" fmla="*/ 25 h 25"/>
                  <a:gd name="T6" fmla="*/ 11 w 43"/>
                  <a:gd name="T7" fmla="*/ 25 h 25"/>
                  <a:gd name="T8" fmla="*/ 18 w 43"/>
                  <a:gd name="T9" fmla="*/ 21 h 25"/>
                  <a:gd name="T10" fmla="*/ 25 w 43"/>
                  <a:gd name="T11" fmla="*/ 21 h 25"/>
                  <a:gd name="T12" fmla="*/ 32 w 43"/>
                  <a:gd name="T13" fmla="*/ 14 h 25"/>
                  <a:gd name="T14" fmla="*/ 39 w 43"/>
                  <a:gd name="T15" fmla="*/ 11 h 25"/>
                  <a:gd name="T16" fmla="*/ 43 w 43"/>
                  <a:gd name="T17" fmla="*/ 7 h 25"/>
                  <a:gd name="T18" fmla="*/ 39 w 43"/>
                  <a:gd name="T19" fmla="*/ 0 h 25"/>
                  <a:gd name="T20" fmla="*/ 36 w 43"/>
                  <a:gd name="T21" fmla="*/ 4 h 25"/>
                  <a:gd name="T22" fmla="*/ 29 w 43"/>
                  <a:gd name="T23" fmla="*/ 7 h 25"/>
                  <a:gd name="T24" fmla="*/ 21 w 43"/>
                  <a:gd name="T25" fmla="*/ 14 h 25"/>
                  <a:gd name="T26" fmla="*/ 14 w 43"/>
                  <a:gd name="T27" fmla="*/ 18 h 25"/>
                  <a:gd name="T28" fmla="*/ 7 w 43"/>
                  <a:gd name="T29" fmla="*/ 18 h 25"/>
                  <a:gd name="T30" fmla="*/ 4 w 43"/>
                  <a:gd name="T31" fmla="*/ 14 h 25"/>
                  <a:gd name="T32" fmla="*/ 0 w 43"/>
                  <a:gd name="T33" fmla="*/ 14 h 25"/>
                  <a:gd name="T34" fmla="*/ 4 w 43"/>
                  <a:gd name="T35" fmla="*/ 14 h 25"/>
                  <a:gd name="T36" fmla="*/ 0 w 43"/>
                  <a:gd name="T37" fmla="*/ 14 h 25"/>
                  <a:gd name="T38" fmla="*/ 4 w 43"/>
                  <a:gd name="T39" fmla="*/ 21 h 2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3" h="25">
                    <a:moveTo>
                      <a:pt x="4" y="21"/>
                    </a:moveTo>
                    <a:lnTo>
                      <a:pt x="0" y="21"/>
                    </a:lnTo>
                    <a:lnTo>
                      <a:pt x="7" y="25"/>
                    </a:lnTo>
                    <a:lnTo>
                      <a:pt x="11" y="25"/>
                    </a:lnTo>
                    <a:lnTo>
                      <a:pt x="18" y="21"/>
                    </a:lnTo>
                    <a:lnTo>
                      <a:pt x="25" y="21"/>
                    </a:lnTo>
                    <a:lnTo>
                      <a:pt x="32" y="14"/>
                    </a:lnTo>
                    <a:lnTo>
                      <a:pt x="39" y="11"/>
                    </a:lnTo>
                    <a:lnTo>
                      <a:pt x="43" y="7"/>
                    </a:lnTo>
                    <a:lnTo>
                      <a:pt x="39" y="0"/>
                    </a:lnTo>
                    <a:lnTo>
                      <a:pt x="36" y="4"/>
                    </a:lnTo>
                    <a:lnTo>
                      <a:pt x="29" y="7"/>
                    </a:lnTo>
                    <a:lnTo>
                      <a:pt x="21" y="14"/>
                    </a:lnTo>
                    <a:lnTo>
                      <a:pt x="14" y="18"/>
                    </a:lnTo>
                    <a:lnTo>
                      <a:pt x="7" y="18"/>
                    </a:lnTo>
                    <a:lnTo>
                      <a:pt x="4" y="14"/>
                    </a:lnTo>
                    <a:lnTo>
                      <a:pt x="0" y="14"/>
                    </a:lnTo>
                    <a:lnTo>
                      <a:pt x="4" y="14"/>
                    </a:lnTo>
                    <a:lnTo>
                      <a:pt x="0" y="14"/>
                    </a:lnTo>
                    <a:lnTo>
                      <a:pt x="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4" name="Freeform 501"/>
              <p:cNvSpPr>
                <a:spLocks/>
              </p:cNvSpPr>
              <p:nvPr/>
            </p:nvSpPr>
            <p:spPr bwMode="auto">
              <a:xfrm>
                <a:off x="4115" y="3372"/>
                <a:ext cx="11" cy="22"/>
              </a:xfrm>
              <a:custGeom>
                <a:avLst/>
                <a:gdLst>
                  <a:gd name="T0" fmla="*/ 11 w 11"/>
                  <a:gd name="T1" fmla="*/ 22 h 22"/>
                  <a:gd name="T2" fmla="*/ 11 w 11"/>
                  <a:gd name="T3" fmla="*/ 15 h 22"/>
                  <a:gd name="T4" fmla="*/ 7 w 11"/>
                  <a:gd name="T5" fmla="*/ 11 h 22"/>
                  <a:gd name="T6" fmla="*/ 7 w 11"/>
                  <a:gd name="T7" fmla="*/ 7 h 22"/>
                  <a:gd name="T8" fmla="*/ 11 w 11"/>
                  <a:gd name="T9" fmla="*/ 7 h 22"/>
                  <a:gd name="T10" fmla="*/ 7 w 11"/>
                  <a:gd name="T11" fmla="*/ 0 h 22"/>
                  <a:gd name="T12" fmla="*/ 0 w 11"/>
                  <a:gd name="T13" fmla="*/ 7 h 22"/>
                  <a:gd name="T14" fmla="*/ 0 w 11"/>
                  <a:gd name="T15" fmla="*/ 11 h 22"/>
                  <a:gd name="T16" fmla="*/ 4 w 11"/>
                  <a:gd name="T17" fmla="*/ 18 h 22"/>
                  <a:gd name="T18" fmla="*/ 11 w 11"/>
                  <a:gd name="T19" fmla="*/ 2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22">
                    <a:moveTo>
                      <a:pt x="11" y="22"/>
                    </a:moveTo>
                    <a:lnTo>
                      <a:pt x="11" y="15"/>
                    </a:lnTo>
                    <a:lnTo>
                      <a:pt x="7" y="11"/>
                    </a:lnTo>
                    <a:lnTo>
                      <a:pt x="7" y="7"/>
                    </a:lnTo>
                    <a:lnTo>
                      <a:pt x="11" y="7"/>
                    </a:lnTo>
                    <a:lnTo>
                      <a:pt x="7" y="0"/>
                    </a:lnTo>
                    <a:lnTo>
                      <a:pt x="0" y="7"/>
                    </a:lnTo>
                    <a:lnTo>
                      <a:pt x="0" y="11"/>
                    </a:lnTo>
                    <a:lnTo>
                      <a:pt x="4" y="18"/>
                    </a:lnTo>
                    <a:lnTo>
                      <a:pt x="11"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5" name="Freeform 502"/>
              <p:cNvSpPr>
                <a:spLocks/>
              </p:cNvSpPr>
              <p:nvPr/>
            </p:nvSpPr>
            <p:spPr bwMode="auto">
              <a:xfrm>
                <a:off x="4087" y="3390"/>
                <a:ext cx="39" cy="64"/>
              </a:xfrm>
              <a:custGeom>
                <a:avLst/>
                <a:gdLst>
                  <a:gd name="T0" fmla="*/ 3 w 39"/>
                  <a:gd name="T1" fmla="*/ 64 h 64"/>
                  <a:gd name="T2" fmla="*/ 7 w 39"/>
                  <a:gd name="T3" fmla="*/ 60 h 64"/>
                  <a:gd name="T4" fmla="*/ 7 w 39"/>
                  <a:gd name="T5" fmla="*/ 49 h 64"/>
                  <a:gd name="T6" fmla="*/ 11 w 39"/>
                  <a:gd name="T7" fmla="*/ 42 h 64"/>
                  <a:gd name="T8" fmla="*/ 11 w 39"/>
                  <a:gd name="T9" fmla="*/ 35 h 64"/>
                  <a:gd name="T10" fmla="*/ 28 w 39"/>
                  <a:gd name="T11" fmla="*/ 18 h 64"/>
                  <a:gd name="T12" fmla="*/ 32 w 39"/>
                  <a:gd name="T13" fmla="*/ 11 h 64"/>
                  <a:gd name="T14" fmla="*/ 39 w 39"/>
                  <a:gd name="T15" fmla="*/ 4 h 64"/>
                  <a:gd name="T16" fmla="*/ 32 w 39"/>
                  <a:gd name="T17" fmla="*/ 0 h 64"/>
                  <a:gd name="T18" fmla="*/ 14 w 39"/>
                  <a:gd name="T19" fmla="*/ 18 h 64"/>
                  <a:gd name="T20" fmla="*/ 11 w 39"/>
                  <a:gd name="T21" fmla="*/ 25 h 64"/>
                  <a:gd name="T22" fmla="*/ 3 w 39"/>
                  <a:gd name="T23" fmla="*/ 32 h 64"/>
                  <a:gd name="T24" fmla="*/ 3 w 39"/>
                  <a:gd name="T25" fmla="*/ 42 h 64"/>
                  <a:gd name="T26" fmla="*/ 0 w 39"/>
                  <a:gd name="T27" fmla="*/ 49 h 64"/>
                  <a:gd name="T28" fmla="*/ 0 w 39"/>
                  <a:gd name="T29" fmla="*/ 60 h 64"/>
                  <a:gd name="T30" fmla="*/ 3 w 39"/>
                  <a:gd name="T31" fmla="*/ 57 h 64"/>
                  <a:gd name="T32" fmla="*/ 3 w 39"/>
                  <a:gd name="T33" fmla="*/ 64 h 64"/>
                  <a:gd name="T34" fmla="*/ 7 w 39"/>
                  <a:gd name="T35" fmla="*/ 64 h 64"/>
                  <a:gd name="T36" fmla="*/ 7 w 39"/>
                  <a:gd name="T37" fmla="*/ 60 h 64"/>
                  <a:gd name="T38" fmla="*/ 3 w 39"/>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9" h="64">
                    <a:moveTo>
                      <a:pt x="3" y="64"/>
                    </a:moveTo>
                    <a:lnTo>
                      <a:pt x="7" y="60"/>
                    </a:lnTo>
                    <a:lnTo>
                      <a:pt x="7" y="49"/>
                    </a:lnTo>
                    <a:lnTo>
                      <a:pt x="11" y="42"/>
                    </a:lnTo>
                    <a:lnTo>
                      <a:pt x="11" y="35"/>
                    </a:lnTo>
                    <a:lnTo>
                      <a:pt x="28" y="18"/>
                    </a:lnTo>
                    <a:lnTo>
                      <a:pt x="32" y="11"/>
                    </a:lnTo>
                    <a:lnTo>
                      <a:pt x="39" y="4"/>
                    </a:lnTo>
                    <a:lnTo>
                      <a:pt x="32" y="0"/>
                    </a:lnTo>
                    <a:lnTo>
                      <a:pt x="14" y="18"/>
                    </a:lnTo>
                    <a:lnTo>
                      <a:pt x="11" y="25"/>
                    </a:lnTo>
                    <a:lnTo>
                      <a:pt x="3" y="32"/>
                    </a:lnTo>
                    <a:lnTo>
                      <a:pt x="3" y="42"/>
                    </a:lnTo>
                    <a:lnTo>
                      <a:pt x="0" y="49"/>
                    </a:lnTo>
                    <a:lnTo>
                      <a:pt x="0" y="60"/>
                    </a:lnTo>
                    <a:lnTo>
                      <a:pt x="3" y="57"/>
                    </a:lnTo>
                    <a:lnTo>
                      <a:pt x="3" y="64"/>
                    </a:lnTo>
                    <a:lnTo>
                      <a:pt x="7" y="64"/>
                    </a:lnTo>
                    <a:lnTo>
                      <a:pt x="7" y="60"/>
                    </a:lnTo>
                    <a:lnTo>
                      <a:pt x="3"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6" name="Freeform 503"/>
              <p:cNvSpPr>
                <a:spLocks/>
              </p:cNvSpPr>
              <p:nvPr/>
            </p:nvSpPr>
            <p:spPr bwMode="auto">
              <a:xfrm>
                <a:off x="4083" y="3447"/>
                <a:ext cx="7" cy="7"/>
              </a:xfrm>
              <a:custGeom>
                <a:avLst/>
                <a:gdLst>
                  <a:gd name="T0" fmla="*/ 0 w 7"/>
                  <a:gd name="T1" fmla="*/ 3 h 7"/>
                  <a:gd name="T2" fmla="*/ 4 w 7"/>
                  <a:gd name="T3" fmla="*/ 7 h 7"/>
                  <a:gd name="T4" fmla="*/ 7 w 7"/>
                  <a:gd name="T5" fmla="*/ 7 h 7"/>
                  <a:gd name="T6" fmla="*/ 7 w 7"/>
                  <a:gd name="T7" fmla="*/ 0 h 7"/>
                  <a:gd name="T8" fmla="*/ 4 w 7"/>
                  <a:gd name="T9" fmla="*/ 0 h 7"/>
                  <a:gd name="T10" fmla="*/ 7 w 7"/>
                  <a:gd name="T11" fmla="*/ 3 h 7"/>
                  <a:gd name="T12" fmla="*/ 0 w 7"/>
                  <a:gd name="T13" fmla="*/ 3 h 7"/>
                  <a:gd name="T14" fmla="*/ 0 w 7"/>
                  <a:gd name="T15" fmla="*/ 7 h 7"/>
                  <a:gd name="T16" fmla="*/ 4 w 7"/>
                  <a:gd name="T17" fmla="*/ 7 h 7"/>
                  <a:gd name="T18" fmla="*/ 0 w 7"/>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0" y="3"/>
                    </a:moveTo>
                    <a:lnTo>
                      <a:pt x="4" y="7"/>
                    </a:lnTo>
                    <a:lnTo>
                      <a:pt x="7" y="7"/>
                    </a:lnTo>
                    <a:lnTo>
                      <a:pt x="7" y="0"/>
                    </a:lnTo>
                    <a:lnTo>
                      <a:pt x="4" y="0"/>
                    </a:lnTo>
                    <a:lnTo>
                      <a:pt x="7" y="3"/>
                    </a:lnTo>
                    <a:lnTo>
                      <a:pt x="0" y="3"/>
                    </a:lnTo>
                    <a:lnTo>
                      <a:pt x="0" y="7"/>
                    </a:lnTo>
                    <a:lnTo>
                      <a:pt x="4"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7" name="Freeform 504"/>
              <p:cNvSpPr>
                <a:spLocks/>
              </p:cNvSpPr>
              <p:nvPr/>
            </p:nvSpPr>
            <p:spPr bwMode="auto">
              <a:xfrm>
                <a:off x="4080" y="3344"/>
                <a:ext cx="25" cy="106"/>
              </a:xfrm>
              <a:custGeom>
                <a:avLst/>
                <a:gdLst>
                  <a:gd name="T0" fmla="*/ 18 w 25"/>
                  <a:gd name="T1" fmla="*/ 0 h 106"/>
                  <a:gd name="T2" fmla="*/ 18 w 25"/>
                  <a:gd name="T3" fmla="*/ 4 h 106"/>
                  <a:gd name="T4" fmla="*/ 10 w 25"/>
                  <a:gd name="T5" fmla="*/ 14 h 106"/>
                  <a:gd name="T6" fmla="*/ 7 w 25"/>
                  <a:gd name="T7" fmla="*/ 28 h 106"/>
                  <a:gd name="T8" fmla="*/ 3 w 25"/>
                  <a:gd name="T9" fmla="*/ 39 h 106"/>
                  <a:gd name="T10" fmla="*/ 0 w 25"/>
                  <a:gd name="T11" fmla="*/ 53 h 106"/>
                  <a:gd name="T12" fmla="*/ 0 w 25"/>
                  <a:gd name="T13" fmla="*/ 81 h 106"/>
                  <a:gd name="T14" fmla="*/ 3 w 25"/>
                  <a:gd name="T15" fmla="*/ 92 h 106"/>
                  <a:gd name="T16" fmla="*/ 3 w 25"/>
                  <a:gd name="T17" fmla="*/ 106 h 106"/>
                  <a:gd name="T18" fmla="*/ 10 w 25"/>
                  <a:gd name="T19" fmla="*/ 106 h 106"/>
                  <a:gd name="T20" fmla="*/ 10 w 25"/>
                  <a:gd name="T21" fmla="*/ 92 h 106"/>
                  <a:gd name="T22" fmla="*/ 7 w 25"/>
                  <a:gd name="T23" fmla="*/ 81 h 106"/>
                  <a:gd name="T24" fmla="*/ 7 w 25"/>
                  <a:gd name="T25" fmla="*/ 53 h 106"/>
                  <a:gd name="T26" fmla="*/ 10 w 25"/>
                  <a:gd name="T27" fmla="*/ 43 h 106"/>
                  <a:gd name="T28" fmla="*/ 14 w 25"/>
                  <a:gd name="T29" fmla="*/ 28 h 106"/>
                  <a:gd name="T30" fmla="*/ 18 w 25"/>
                  <a:gd name="T31" fmla="*/ 18 h 106"/>
                  <a:gd name="T32" fmla="*/ 25 w 25"/>
                  <a:gd name="T33" fmla="*/ 7 h 106"/>
                  <a:gd name="T34" fmla="*/ 21 w 25"/>
                  <a:gd name="T35" fmla="*/ 7 h 106"/>
                  <a:gd name="T36" fmla="*/ 18 w 25"/>
                  <a:gd name="T37" fmla="*/ 0 h 106"/>
                  <a:gd name="T38" fmla="*/ 18 w 25"/>
                  <a:gd name="T39" fmla="*/ 4 h 106"/>
                  <a:gd name="T40" fmla="*/ 18 w 25"/>
                  <a:gd name="T41" fmla="*/ 0 h 1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5" h="106">
                    <a:moveTo>
                      <a:pt x="18" y="0"/>
                    </a:moveTo>
                    <a:lnTo>
                      <a:pt x="18" y="4"/>
                    </a:lnTo>
                    <a:lnTo>
                      <a:pt x="10" y="14"/>
                    </a:lnTo>
                    <a:lnTo>
                      <a:pt x="7" y="28"/>
                    </a:lnTo>
                    <a:lnTo>
                      <a:pt x="3" y="39"/>
                    </a:lnTo>
                    <a:lnTo>
                      <a:pt x="0" y="53"/>
                    </a:lnTo>
                    <a:lnTo>
                      <a:pt x="0" y="81"/>
                    </a:lnTo>
                    <a:lnTo>
                      <a:pt x="3" y="92"/>
                    </a:lnTo>
                    <a:lnTo>
                      <a:pt x="3" y="106"/>
                    </a:lnTo>
                    <a:lnTo>
                      <a:pt x="10" y="106"/>
                    </a:lnTo>
                    <a:lnTo>
                      <a:pt x="10" y="92"/>
                    </a:lnTo>
                    <a:lnTo>
                      <a:pt x="7" y="81"/>
                    </a:lnTo>
                    <a:lnTo>
                      <a:pt x="7" y="53"/>
                    </a:lnTo>
                    <a:lnTo>
                      <a:pt x="10" y="43"/>
                    </a:lnTo>
                    <a:lnTo>
                      <a:pt x="14" y="28"/>
                    </a:lnTo>
                    <a:lnTo>
                      <a:pt x="18" y="18"/>
                    </a:lnTo>
                    <a:lnTo>
                      <a:pt x="25" y="7"/>
                    </a:lnTo>
                    <a:lnTo>
                      <a:pt x="21" y="7"/>
                    </a:lnTo>
                    <a:lnTo>
                      <a:pt x="18" y="0"/>
                    </a:lnTo>
                    <a:lnTo>
                      <a:pt x="18" y="4"/>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8" name="Freeform 505"/>
              <p:cNvSpPr>
                <a:spLocks/>
              </p:cNvSpPr>
              <p:nvPr/>
            </p:nvSpPr>
            <p:spPr bwMode="auto">
              <a:xfrm>
                <a:off x="4098" y="3295"/>
                <a:ext cx="95" cy="56"/>
              </a:xfrm>
              <a:custGeom>
                <a:avLst/>
                <a:gdLst>
                  <a:gd name="T0" fmla="*/ 88 w 95"/>
                  <a:gd name="T1" fmla="*/ 3 h 56"/>
                  <a:gd name="T2" fmla="*/ 91 w 95"/>
                  <a:gd name="T3" fmla="*/ 0 h 56"/>
                  <a:gd name="T4" fmla="*/ 77 w 95"/>
                  <a:gd name="T5" fmla="*/ 7 h 56"/>
                  <a:gd name="T6" fmla="*/ 67 w 95"/>
                  <a:gd name="T7" fmla="*/ 10 h 56"/>
                  <a:gd name="T8" fmla="*/ 56 w 95"/>
                  <a:gd name="T9" fmla="*/ 17 h 56"/>
                  <a:gd name="T10" fmla="*/ 42 w 95"/>
                  <a:gd name="T11" fmla="*/ 21 h 56"/>
                  <a:gd name="T12" fmla="*/ 31 w 95"/>
                  <a:gd name="T13" fmla="*/ 28 h 56"/>
                  <a:gd name="T14" fmla="*/ 21 w 95"/>
                  <a:gd name="T15" fmla="*/ 35 h 56"/>
                  <a:gd name="T16" fmla="*/ 10 w 95"/>
                  <a:gd name="T17" fmla="*/ 42 h 56"/>
                  <a:gd name="T18" fmla="*/ 0 w 95"/>
                  <a:gd name="T19" fmla="*/ 49 h 56"/>
                  <a:gd name="T20" fmla="*/ 3 w 95"/>
                  <a:gd name="T21" fmla="*/ 56 h 56"/>
                  <a:gd name="T22" fmla="*/ 14 w 95"/>
                  <a:gd name="T23" fmla="*/ 49 h 56"/>
                  <a:gd name="T24" fmla="*/ 24 w 95"/>
                  <a:gd name="T25" fmla="*/ 42 h 56"/>
                  <a:gd name="T26" fmla="*/ 35 w 95"/>
                  <a:gd name="T27" fmla="*/ 35 h 56"/>
                  <a:gd name="T28" fmla="*/ 49 w 95"/>
                  <a:gd name="T29" fmla="*/ 28 h 56"/>
                  <a:gd name="T30" fmla="*/ 56 w 95"/>
                  <a:gd name="T31" fmla="*/ 24 h 56"/>
                  <a:gd name="T32" fmla="*/ 70 w 95"/>
                  <a:gd name="T33" fmla="*/ 17 h 56"/>
                  <a:gd name="T34" fmla="*/ 81 w 95"/>
                  <a:gd name="T35" fmla="*/ 14 h 56"/>
                  <a:gd name="T36" fmla="*/ 91 w 95"/>
                  <a:gd name="T37" fmla="*/ 7 h 56"/>
                  <a:gd name="T38" fmla="*/ 95 w 95"/>
                  <a:gd name="T39" fmla="*/ 3 h 56"/>
                  <a:gd name="T40" fmla="*/ 91 w 95"/>
                  <a:gd name="T41" fmla="*/ 7 h 56"/>
                  <a:gd name="T42" fmla="*/ 95 w 95"/>
                  <a:gd name="T43" fmla="*/ 7 h 56"/>
                  <a:gd name="T44" fmla="*/ 95 w 95"/>
                  <a:gd name="T45" fmla="*/ 3 h 56"/>
                  <a:gd name="T46" fmla="*/ 88 w 95"/>
                  <a:gd name="T47" fmla="*/ 3 h 5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95" h="56">
                    <a:moveTo>
                      <a:pt x="88" y="3"/>
                    </a:moveTo>
                    <a:lnTo>
                      <a:pt x="91" y="0"/>
                    </a:lnTo>
                    <a:lnTo>
                      <a:pt x="77" y="7"/>
                    </a:lnTo>
                    <a:lnTo>
                      <a:pt x="67" y="10"/>
                    </a:lnTo>
                    <a:lnTo>
                      <a:pt x="56" y="17"/>
                    </a:lnTo>
                    <a:lnTo>
                      <a:pt x="42" y="21"/>
                    </a:lnTo>
                    <a:lnTo>
                      <a:pt x="31" y="28"/>
                    </a:lnTo>
                    <a:lnTo>
                      <a:pt x="21" y="35"/>
                    </a:lnTo>
                    <a:lnTo>
                      <a:pt x="10" y="42"/>
                    </a:lnTo>
                    <a:lnTo>
                      <a:pt x="0" y="49"/>
                    </a:lnTo>
                    <a:lnTo>
                      <a:pt x="3" y="56"/>
                    </a:lnTo>
                    <a:lnTo>
                      <a:pt x="14" y="49"/>
                    </a:lnTo>
                    <a:lnTo>
                      <a:pt x="24" y="42"/>
                    </a:lnTo>
                    <a:lnTo>
                      <a:pt x="35" y="35"/>
                    </a:lnTo>
                    <a:lnTo>
                      <a:pt x="49" y="28"/>
                    </a:lnTo>
                    <a:lnTo>
                      <a:pt x="56" y="24"/>
                    </a:lnTo>
                    <a:lnTo>
                      <a:pt x="70" y="17"/>
                    </a:lnTo>
                    <a:lnTo>
                      <a:pt x="81" y="14"/>
                    </a:lnTo>
                    <a:lnTo>
                      <a:pt x="91" y="7"/>
                    </a:lnTo>
                    <a:lnTo>
                      <a:pt x="95" y="3"/>
                    </a:lnTo>
                    <a:lnTo>
                      <a:pt x="91" y="7"/>
                    </a:lnTo>
                    <a:lnTo>
                      <a:pt x="95" y="7"/>
                    </a:lnTo>
                    <a:lnTo>
                      <a:pt x="95" y="3"/>
                    </a:lnTo>
                    <a:lnTo>
                      <a:pt x="8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 name="Freeform 506"/>
              <p:cNvSpPr>
                <a:spLocks/>
              </p:cNvSpPr>
              <p:nvPr/>
            </p:nvSpPr>
            <p:spPr bwMode="auto">
              <a:xfrm>
                <a:off x="4186" y="3284"/>
                <a:ext cx="10" cy="14"/>
              </a:xfrm>
              <a:custGeom>
                <a:avLst/>
                <a:gdLst>
                  <a:gd name="T0" fmla="*/ 3 w 10"/>
                  <a:gd name="T1" fmla="*/ 7 h 14"/>
                  <a:gd name="T2" fmla="*/ 3 w 10"/>
                  <a:gd name="T3" fmla="*/ 4 h 14"/>
                  <a:gd name="T4" fmla="*/ 3 w 10"/>
                  <a:gd name="T5" fmla="*/ 11 h 14"/>
                  <a:gd name="T6" fmla="*/ 0 w 10"/>
                  <a:gd name="T7" fmla="*/ 14 h 14"/>
                  <a:gd name="T8" fmla="*/ 7 w 10"/>
                  <a:gd name="T9" fmla="*/ 14 h 14"/>
                  <a:gd name="T10" fmla="*/ 10 w 10"/>
                  <a:gd name="T11" fmla="*/ 11 h 14"/>
                  <a:gd name="T12" fmla="*/ 10 w 10"/>
                  <a:gd name="T13" fmla="*/ 0 h 14"/>
                  <a:gd name="T14" fmla="*/ 10 w 10"/>
                  <a:gd name="T15" fmla="*/ 4 h 14"/>
                  <a:gd name="T16" fmla="*/ 10 w 10"/>
                  <a:gd name="T17" fmla="*/ 0 h 14"/>
                  <a:gd name="T18" fmla="*/ 3 w 10"/>
                  <a:gd name="T19" fmla="*/ 7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4">
                    <a:moveTo>
                      <a:pt x="3" y="7"/>
                    </a:moveTo>
                    <a:lnTo>
                      <a:pt x="3" y="4"/>
                    </a:lnTo>
                    <a:lnTo>
                      <a:pt x="3" y="11"/>
                    </a:lnTo>
                    <a:lnTo>
                      <a:pt x="0" y="14"/>
                    </a:lnTo>
                    <a:lnTo>
                      <a:pt x="7" y="14"/>
                    </a:lnTo>
                    <a:lnTo>
                      <a:pt x="10" y="11"/>
                    </a:lnTo>
                    <a:lnTo>
                      <a:pt x="10" y="0"/>
                    </a:lnTo>
                    <a:lnTo>
                      <a:pt x="10" y="4"/>
                    </a:lnTo>
                    <a:lnTo>
                      <a:pt x="1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0" name="Freeform 507"/>
              <p:cNvSpPr>
                <a:spLocks/>
              </p:cNvSpPr>
              <p:nvPr/>
            </p:nvSpPr>
            <p:spPr bwMode="auto">
              <a:xfrm>
                <a:off x="4147" y="3281"/>
                <a:ext cx="49" cy="17"/>
              </a:xfrm>
              <a:custGeom>
                <a:avLst/>
                <a:gdLst>
                  <a:gd name="T0" fmla="*/ 0 w 49"/>
                  <a:gd name="T1" fmla="*/ 10 h 17"/>
                  <a:gd name="T2" fmla="*/ 7 w 49"/>
                  <a:gd name="T3" fmla="*/ 14 h 17"/>
                  <a:gd name="T4" fmla="*/ 14 w 49"/>
                  <a:gd name="T5" fmla="*/ 17 h 17"/>
                  <a:gd name="T6" fmla="*/ 21 w 49"/>
                  <a:gd name="T7" fmla="*/ 14 h 17"/>
                  <a:gd name="T8" fmla="*/ 25 w 49"/>
                  <a:gd name="T9" fmla="*/ 10 h 17"/>
                  <a:gd name="T10" fmla="*/ 32 w 49"/>
                  <a:gd name="T11" fmla="*/ 10 h 17"/>
                  <a:gd name="T12" fmla="*/ 35 w 49"/>
                  <a:gd name="T13" fmla="*/ 7 h 17"/>
                  <a:gd name="T14" fmla="*/ 39 w 49"/>
                  <a:gd name="T15" fmla="*/ 7 h 17"/>
                  <a:gd name="T16" fmla="*/ 42 w 49"/>
                  <a:gd name="T17" fmla="*/ 10 h 17"/>
                  <a:gd name="T18" fmla="*/ 49 w 49"/>
                  <a:gd name="T19" fmla="*/ 3 h 17"/>
                  <a:gd name="T20" fmla="*/ 42 w 49"/>
                  <a:gd name="T21" fmla="*/ 0 h 17"/>
                  <a:gd name="T22" fmla="*/ 35 w 49"/>
                  <a:gd name="T23" fmla="*/ 0 h 17"/>
                  <a:gd name="T24" fmla="*/ 28 w 49"/>
                  <a:gd name="T25" fmla="*/ 3 h 17"/>
                  <a:gd name="T26" fmla="*/ 21 w 49"/>
                  <a:gd name="T27" fmla="*/ 3 h 17"/>
                  <a:gd name="T28" fmla="*/ 18 w 49"/>
                  <a:gd name="T29" fmla="*/ 7 h 17"/>
                  <a:gd name="T30" fmla="*/ 7 w 49"/>
                  <a:gd name="T31" fmla="*/ 7 h 17"/>
                  <a:gd name="T32" fmla="*/ 4 w 49"/>
                  <a:gd name="T33" fmla="*/ 3 h 17"/>
                  <a:gd name="T34" fmla="*/ 0 w 49"/>
                  <a:gd name="T35" fmla="*/ 1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9" h="17">
                    <a:moveTo>
                      <a:pt x="0" y="10"/>
                    </a:moveTo>
                    <a:lnTo>
                      <a:pt x="7" y="14"/>
                    </a:lnTo>
                    <a:lnTo>
                      <a:pt x="14" y="17"/>
                    </a:lnTo>
                    <a:lnTo>
                      <a:pt x="21" y="14"/>
                    </a:lnTo>
                    <a:lnTo>
                      <a:pt x="25" y="10"/>
                    </a:lnTo>
                    <a:lnTo>
                      <a:pt x="32" y="10"/>
                    </a:lnTo>
                    <a:lnTo>
                      <a:pt x="35" y="7"/>
                    </a:lnTo>
                    <a:lnTo>
                      <a:pt x="39" y="7"/>
                    </a:lnTo>
                    <a:lnTo>
                      <a:pt x="42" y="10"/>
                    </a:lnTo>
                    <a:lnTo>
                      <a:pt x="49" y="3"/>
                    </a:lnTo>
                    <a:lnTo>
                      <a:pt x="42" y="0"/>
                    </a:lnTo>
                    <a:lnTo>
                      <a:pt x="35" y="0"/>
                    </a:lnTo>
                    <a:lnTo>
                      <a:pt x="28" y="3"/>
                    </a:lnTo>
                    <a:lnTo>
                      <a:pt x="21" y="3"/>
                    </a:lnTo>
                    <a:lnTo>
                      <a:pt x="18" y="7"/>
                    </a:lnTo>
                    <a:lnTo>
                      <a:pt x="7" y="7"/>
                    </a:lnTo>
                    <a:lnTo>
                      <a:pt x="4" y="3"/>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1" name="Freeform 508"/>
              <p:cNvSpPr>
                <a:spLocks/>
              </p:cNvSpPr>
              <p:nvPr/>
            </p:nvSpPr>
            <p:spPr bwMode="auto">
              <a:xfrm>
                <a:off x="4122" y="3284"/>
                <a:ext cx="29" cy="18"/>
              </a:xfrm>
              <a:custGeom>
                <a:avLst/>
                <a:gdLst>
                  <a:gd name="T0" fmla="*/ 7 w 29"/>
                  <a:gd name="T1" fmla="*/ 14 h 18"/>
                  <a:gd name="T2" fmla="*/ 7 w 29"/>
                  <a:gd name="T3" fmla="*/ 18 h 18"/>
                  <a:gd name="T4" fmla="*/ 7 w 29"/>
                  <a:gd name="T5" fmla="*/ 14 h 18"/>
                  <a:gd name="T6" fmla="*/ 11 w 29"/>
                  <a:gd name="T7" fmla="*/ 14 h 18"/>
                  <a:gd name="T8" fmla="*/ 11 w 29"/>
                  <a:gd name="T9" fmla="*/ 11 h 18"/>
                  <a:gd name="T10" fmla="*/ 14 w 29"/>
                  <a:gd name="T11" fmla="*/ 11 h 18"/>
                  <a:gd name="T12" fmla="*/ 18 w 29"/>
                  <a:gd name="T13" fmla="*/ 7 h 18"/>
                  <a:gd name="T14" fmla="*/ 25 w 29"/>
                  <a:gd name="T15" fmla="*/ 7 h 18"/>
                  <a:gd name="T16" fmla="*/ 29 w 29"/>
                  <a:gd name="T17" fmla="*/ 0 h 18"/>
                  <a:gd name="T18" fmla="*/ 14 w 29"/>
                  <a:gd name="T19" fmla="*/ 0 h 18"/>
                  <a:gd name="T20" fmla="*/ 7 w 29"/>
                  <a:gd name="T21" fmla="*/ 7 h 18"/>
                  <a:gd name="T22" fmla="*/ 7 w 29"/>
                  <a:gd name="T23" fmla="*/ 11 h 18"/>
                  <a:gd name="T24" fmla="*/ 4 w 29"/>
                  <a:gd name="T25" fmla="*/ 14 h 18"/>
                  <a:gd name="T26" fmla="*/ 0 w 29"/>
                  <a:gd name="T27" fmla="*/ 14 h 18"/>
                  <a:gd name="T28" fmla="*/ 0 w 29"/>
                  <a:gd name="T29" fmla="*/ 18 h 18"/>
                  <a:gd name="T30" fmla="*/ 0 w 29"/>
                  <a:gd name="T31" fmla="*/ 14 h 18"/>
                  <a:gd name="T32" fmla="*/ 0 w 29"/>
                  <a:gd name="T33" fmla="*/ 18 h 18"/>
                  <a:gd name="T34" fmla="*/ 7 w 29"/>
                  <a:gd name="T35" fmla="*/ 14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9" h="18">
                    <a:moveTo>
                      <a:pt x="7" y="14"/>
                    </a:moveTo>
                    <a:lnTo>
                      <a:pt x="7" y="18"/>
                    </a:lnTo>
                    <a:lnTo>
                      <a:pt x="7" y="14"/>
                    </a:lnTo>
                    <a:lnTo>
                      <a:pt x="11" y="14"/>
                    </a:lnTo>
                    <a:lnTo>
                      <a:pt x="11" y="11"/>
                    </a:lnTo>
                    <a:lnTo>
                      <a:pt x="14" y="11"/>
                    </a:lnTo>
                    <a:lnTo>
                      <a:pt x="18" y="7"/>
                    </a:lnTo>
                    <a:lnTo>
                      <a:pt x="25" y="7"/>
                    </a:lnTo>
                    <a:lnTo>
                      <a:pt x="29" y="0"/>
                    </a:lnTo>
                    <a:lnTo>
                      <a:pt x="14" y="0"/>
                    </a:lnTo>
                    <a:lnTo>
                      <a:pt x="7" y="7"/>
                    </a:lnTo>
                    <a:lnTo>
                      <a:pt x="7" y="11"/>
                    </a:lnTo>
                    <a:lnTo>
                      <a:pt x="4" y="14"/>
                    </a:lnTo>
                    <a:lnTo>
                      <a:pt x="0" y="14"/>
                    </a:lnTo>
                    <a:lnTo>
                      <a:pt x="0" y="18"/>
                    </a:lnTo>
                    <a:lnTo>
                      <a:pt x="0" y="14"/>
                    </a:lnTo>
                    <a:lnTo>
                      <a:pt x="0" y="18"/>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2" name="Freeform 509"/>
              <p:cNvSpPr>
                <a:spLocks/>
              </p:cNvSpPr>
              <p:nvPr/>
            </p:nvSpPr>
            <p:spPr bwMode="auto">
              <a:xfrm>
                <a:off x="4098" y="3298"/>
                <a:ext cx="35" cy="36"/>
              </a:xfrm>
              <a:custGeom>
                <a:avLst/>
                <a:gdLst>
                  <a:gd name="T0" fmla="*/ 3 w 35"/>
                  <a:gd name="T1" fmla="*/ 36 h 36"/>
                  <a:gd name="T2" fmla="*/ 7 w 35"/>
                  <a:gd name="T3" fmla="*/ 36 h 36"/>
                  <a:gd name="T4" fmla="*/ 14 w 35"/>
                  <a:gd name="T5" fmla="*/ 28 h 36"/>
                  <a:gd name="T6" fmla="*/ 21 w 35"/>
                  <a:gd name="T7" fmla="*/ 25 h 36"/>
                  <a:gd name="T8" fmla="*/ 24 w 35"/>
                  <a:gd name="T9" fmla="*/ 25 h 36"/>
                  <a:gd name="T10" fmla="*/ 31 w 35"/>
                  <a:gd name="T11" fmla="*/ 21 h 36"/>
                  <a:gd name="T12" fmla="*/ 31 w 35"/>
                  <a:gd name="T13" fmla="*/ 14 h 36"/>
                  <a:gd name="T14" fmla="*/ 35 w 35"/>
                  <a:gd name="T15" fmla="*/ 11 h 36"/>
                  <a:gd name="T16" fmla="*/ 31 w 35"/>
                  <a:gd name="T17" fmla="*/ 0 h 36"/>
                  <a:gd name="T18" fmla="*/ 24 w 35"/>
                  <a:gd name="T19" fmla="*/ 4 h 36"/>
                  <a:gd name="T20" fmla="*/ 28 w 35"/>
                  <a:gd name="T21" fmla="*/ 11 h 36"/>
                  <a:gd name="T22" fmla="*/ 28 w 35"/>
                  <a:gd name="T23" fmla="*/ 14 h 36"/>
                  <a:gd name="T24" fmla="*/ 24 w 35"/>
                  <a:gd name="T25" fmla="*/ 14 h 36"/>
                  <a:gd name="T26" fmla="*/ 21 w 35"/>
                  <a:gd name="T27" fmla="*/ 18 h 36"/>
                  <a:gd name="T28" fmla="*/ 17 w 35"/>
                  <a:gd name="T29" fmla="*/ 18 h 36"/>
                  <a:gd name="T30" fmla="*/ 10 w 35"/>
                  <a:gd name="T31" fmla="*/ 21 h 36"/>
                  <a:gd name="T32" fmla="*/ 7 w 35"/>
                  <a:gd name="T33" fmla="*/ 25 h 36"/>
                  <a:gd name="T34" fmla="*/ 0 w 35"/>
                  <a:gd name="T35" fmla="*/ 28 h 36"/>
                  <a:gd name="T36" fmla="*/ 7 w 35"/>
                  <a:gd name="T37" fmla="*/ 28 h 36"/>
                  <a:gd name="T38" fmla="*/ 3 w 35"/>
                  <a:gd name="T39" fmla="*/ 36 h 36"/>
                  <a:gd name="T40" fmla="*/ 7 w 35"/>
                  <a:gd name="T41" fmla="*/ 36 h 36"/>
                  <a:gd name="T42" fmla="*/ 3 w 35"/>
                  <a:gd name="T43" fmla="*/ 36 h 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5" h="36">
                    <a:moveTo>
                      <a:pt x="3" y="36"/>
                    </a:moveTo>
                    <a:lnTo>
                      <a:pt x="7" y="36"/>
                    </a:lnTo>
                    <a:lnTo>
                      <a:pt x="14" y="28"/>
                    </a:lnTo>
                    <a:lnTo>
                      <a:pt x="21" y="25"/>
                    </a:lnTo>
                    <a:lnTo>
                      <a:pt x="24" y="25"/>
                    </a:lnTo>
                    <a:lnTo>
                      <a:pt x="31" y="21"/>
                    </a:lnTo>
                    <a:lnTo>
                      <a:pt x="31" y="14"/>
                    </a:lnTo>
                    <a:lnTo>
                      <a:pt x="35" y="11"/>
                    </a:lnTo>
                    <a:lnTo>
                      <a:pt x="31" y="0"/>
                    </a:lnTo>
                    <a:lnTo>
                      <a:pt x="24" y="4"/>
                    </a:lnTo>
                    <a:lnTo>
                      <a:pt x="28" y="11"/>
                    </a:lnTo>
                    <a:lnTo>
                      <a:pt x="28" y="14"/>
                    </a:lnTo>
                    <a:lnTo>
                      <a:pt x="24" y="14"/>
                    </a:lnTo>
                    <a:lnTo>
                      <a:pt x="21" y="18"/>
                    </a:lnTo>
                    <a:lnTo>
                      <a:pt x="17" y="18"/>
                    </a:lnTo>
                    <a:lnTo>
                      <a:pt x="10" y="21"/>
                    </a:lnTo>
                    <a:lnTo>
                      <a:pt x="7" y="25"/>
                    </a:lnTo>
                    <a:lnTo>
                      <a:pt x="0" y="28"/>
                    </a:lnTo>
                    <a:lnTo>
                      <a:pt x="7" y="28"/>
                    </a:lnTo>
                    <a:lnTo>
                      <a:pt x="3" y="36"/>
                    </a:lnTo>
                    <a:lnTo>
                      <a:pt x="7" y="36"/>
                    </a:lnTo>
                    <a:lnTo>
                      <a:pt x="3"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3" name="Freeform 510"/>
              <p:cNvSpPr>
                <a:spLocks/>
              </p:cNvSpPr>
              <p:nvPr/>
            </p:nvSpPr>
            <p:spPr bwMode="auto">
              <a:xfrm>
                <a:off x="4090" y="3305"/>
                <a:ext cx="15" cy="29"/>
              </a:xfrm>
              <a:custGeom>
                <a:avLst/>
                <a:gdLst>
                  <a:gd name="T0" fmla="*/ 0 w 15"/>
                  <a:gd name="T1" fmla="*/ 4 h 29"/>
                  <a:gd name="T2" fmla="*/ 0 w 15"/>
                  <a:gd name="T3" fmla="*/ 11 h 29"/>
                  <a:gd name="T4" fmla="*/ 4 w 15"/>
                  <a:gd name="T5" fmla="*/ 14 h 29"/>
                  <a:gd name="T6" fmla="*/ 4 w 15"/>
                  <a:gd name="T7" fmla="*/ 21 h 29"/>
                  <a:gd name="T8" fmla="*/ 11 w 15"/>
                  <a:gd name="T9" fmla="*/ 29 h 29"/>
                  <a:gd name="T10" fmla="*/ 15 w 15"/>
                  <a:gd name="T11" fmla="*/ 21 h 29"/>
                  <a:gd name="T12" fmla="*/ 11 w 15"/>
                  <a:gd name="T13" fmla="*/ 18 h 29"/>
                  <a:gd name="T14" fmla="*/ 11 w 15"/>
                  <a:gd name="T15" fmla="*/ 14 h 29"/>
                  <a:gd name="T16" fmla="*/ 8 w 15"/>
                  <a:gd name="T17" fmla="*/ 7 h 29"/>
                  <a:gd name="T18" fmla="*/ 4 w 15"/>
                  <a:gd name="T19" fmla="*/ 0 h 29"/>
                  <a:gd name="T20" fmla="*/ 4 w 15"/>
                  <a:gd name="T21" fmla="*/ 4 h 29"/>
                  <a:gd name="T22" fmla="*/ 0 w 15"/>
                  <a:gd name="T23" fmla="*/ 4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9">
                    <a:moveTo>
                      <a:pt x="0" y="4"/>
                    </a:moveTo>
                    <a:lnTo>
                      <a:pt x="0" y="11"/>
                    </a:lnTo>
                    <a:lnTo>
                      <a:pt x="4" y="14"/>
                    </a:lnTo>
                    <a:lnTo>
                      <a:pt x="4" y="21"/>
                    </a:lnTo>
                    <a:lnTo>
                      <a:pt x="11" y="29"/>
                    </a:lnTo>
                    <a:lnTo>
                      <a:pt x="15" y="21"/>
                    </a:lnTo>
                    <a:lnTo>
                      <a:pt x="11" y="18"/>
                    </a:lnTo>
                    <a:lnTo>
                      <a:pt x="11" y="14"/>
                    </a:lnTo>
                    <a:lnTo>
                      <a:pt x="8" y="7"/>
                    </a:lnTo>
                    <a:lnTo>
                      <a:pt x="4" y="0"/>
                    </a:lnTo>
                    <a:lnTo>
                      <a:pt x="4"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4" name="Freeform 511"/>
              <p:cNvSpPr>
                <a:spLocks/>
              </p:cNvSpPr>
              <p:nvPr/>
            </p:nvSpPr>
            <p:spPr bwMode="auto">
              <a:xfrm>
                <a:off x="4087" y="3277"/>
                <a:ext cx="7" cy="32"/>
              </a:xfrm>
              <a:custGeom>
                <a:avLst/>
                <a:gdLst>
                  <a:gd name="T0" fmla="*/ 3 w 7"/>
                  <a:gd name="T1" fmla="*/ 0 h 32"/>
                  <a:gd name="T2" fmla="*/ 0 w 7"/>
                  <a:gd name="T3" fmla="*/ 11 h 32"/>
                  <a:gd name="T4" fmla="*/ 0 w 7"/>
                  <a:gd name="T5" fmla="*/ 18 h 32"/>
                  <a:gd name="T6" fmla="*/ 3 w 7"/>
                  <a:gd name="T7" fmla="*/ 25 h 32"/>
                  <a:gd name="T8" fmla="*/ 3 w 7"/>
                  <a:gd name="T9" fmla="*/ 32 h 32"/>
                  <a:gd name="T10" fmla="*/ 7 w 7"/>
                  <a:gd name="T11" fmla="*/ 32 h 32"/>
                  <a:gd name="T12" fmla="*/ 7 w 7"/>
                  <a:gd name="T13" fmla="*/ 18 h 32"/>
                  <a:gd name="T14" fmla="*/ 3 w 7"/>
                  <a:gd name="T15" fmla="*/ 11 h 32"/>
                  <a:gd name="T16" fmla="*/ 7 w 7"/>
                  <a:gd name="T17" fmla="*/ 4 h 32"/>
                  <a:gd name="T18" fmla="*/ 3 w 7"/>
                  <a:gd name="T19" fmla="*/ 0 h 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32">
                    <a:moveTo>
                      <a:pt x="3" y="0"/>
                    </a:moveTo>
                    <a:lnTo>
                      <a:pt x="0" y="11"/>
                    </a:lnTo>
                    <a:lnTo>
                      <a:pt x="0" y="18"/>
                    </a:lnTo>
                    <a:lnTo>
                      <a:pt x="3" y="25"/>
                    </a:lnTo>
                    <a:lnTo>
                      <a:pt x="3" y="32"/>
                    </a:lnTo>
                    <a:lnTo>
                      <a:pt x="7" y="32"/>
                    </a:lnTo>
                    <a:lnTo>
                      <a:pt x="7" y="18"/>
                    </a:lnTo>
                    <a:lnTo>
                      <a:pt x="3" y="11"/>
                    </a:lnTo>
                    <a:lnTo>
                      <a:pt x="7"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5" name="Freeform 512"/>
              <p:cNvSpPr>
                <a:spLocks/>
              </p:cNvSpPr>
              <p:nvPr/>
            </p:nvSpPr>
            <p:spPr bwMode="auto">
              <a:xfrm>
                <a:off x="4090" y="3235"/>
                <a:ext cx="92" cy="46"/>
              </a:xfrm>
              <a:custGeom>
                <a:avLst/>
                <a:gdLst>
                  <a:gd name="T0" fmla="*/ 92 w 92"/>
                  <a:gd name="T1" fmla="*/ 3 h 46"/>
                  <a:gd name="T2" fmla="*/ 78 w 92"/>
                  <a:gd name="T3" fmla="*/ 0 h 46"/>
                  <a:gd name="T4" fmla="*/ 68 w 92"/>
                  <a:gd name="T5" fmla="*/ 0 h 46"/>
                  <a:gd name="T6" fmla="*/ 53 w 92"/>
                  <a:gd name="T7" fmla="*/ 3 h 46"/>
                  <a:gd name="T8" fmla="*/ 39 w 92"/>
                  <a:gd name="T9" fmla="*/ 7 h 46"/>
                  <a:gd name="T10" fmla="*/ 29 w 92"/>
                  <a:gd name="T11" fmla="*/ 14 h 46"/>
                  <a:gd name="T12" fmla="*/ 18 w 92"/>
                  <a:gd name="T13" fmla="*/ 24 h 46"/>
                  <a:gd name="T14" fmla="*/ 8 w 92"/>
                  <a:gd name="T15" fmla="*/ 31 h 46"/>
                  <a:gd name="T16" fmla="*/ 0 w 92"/>
                  <a:gd name="T17" fmla="*/ 42 h 46"/>
                  <a:gd name="T18" fmla="*/ 4 w 92"/>
                  <a:gd name="T19" fmla="*/ 46 h 46"/>
                  <a:gd name="T20" fmla="*/ 15 w 92"/>
                  <a:gd name="T21" fmla="*/ 38 h 46"/>
                  <a:gd name="T22" fmla="*/ 22 w 92"/>
                  <a:gd name="T23" fmla="*/ 28 h 46"/>
                  <a:gd name="T24" fmla="*/ 36 w 92"/>
                  <a:gd name="T25" fmla="*/ 21 h 46"/>
                  <a:gd name="T26" fmla="*/ 43 w 92"/>
                  <a:gd name="T27" fmla="*/ 14 h 46"/>
                  <a:gd name="T28" fmla="*/ 57 w 92"/>
                  <a:gd name="T29" fmla="*/ 7 h 46"/>
                  <a:gd name="T30" fmla="*/ 78 w 92"/>
                  <a:gd name="T31" fmla="*/ 7 h 46"/>
                  <a:gd name="T32" fmla="*/ 89 w 92"/>
                  <a:gd name="T33" fmla="*/ 10 h 46"/>
                  <a:gd name="T34" fmla="*/ 92 w 92"/>
                  <a:gd name="T35" fmla="*/ 3 h 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2" h="46">
                    <a:moveTo>
                      <a:pt x="92" y="3"/>
                    </a:moveTo>
                    <a:lnTo>
                      <a:pt x="78" y="0"/>
                    </a:lnTo>
                    <a:lnTo>
                      <a:pt x="68" y="0"/>
                    </a:lnTo>
                    <a:lnTo>
                      <a:pt x="53" y="3"/>
                    </a:lnTo>
                    <a:lnTo>
                      <a:pt x="39" y="7"/>
                    </a:lnTo>
                    <a:lnTo>
                      <a:pt x="29" y="14"/>
                    </a:lnTo>
                    <a:lnTo>
                      <a:pt x="18" y="24"/>
                    </a:lnTo>
                    <a:lnTo>
                      <a:pt x="8" y="31"/>
                    </a:lnTo>
                    <a:lnTo>
                      <a:pt x="0" y="42"/>
                    </a:lnTo>
                    <a:lnTo>
                      <a:pt x="4" y="46"/>
                    </a:lnTo>
                    <a:lnTo>
                      <a:pt x="15" y="38"/>
                    </a:lnTo>
                    <a:lnTo>
                      <a:pt x="22" y="28"/>
                    </a:lnTo>
                    <a:lnTo>
                      <a:pt x="36" y="21"/>
                    </a:lnTo>
                    <a:lnTo>
                      <a:pt x="43" y="14"/>
                    </a:lnTo>
                    <a:lnTo>
                      <a:pt x="57" y="7"/>
                    </a:lnTo>
                    <a:lnTo>
                      <a:pt x="78" y="7"/>
                    </a:lnTo>
                    <a:lnTo>
                      <a:pt x="89" y="10"/>
                    </a:lnTo>
                    <a:lnTo>
                      <a:pt x="9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6" name="Freeform 513"/>
              <p:cNvSpPr>
                <a:spLocks/>
              </p:cNvSpPr>
              <p:nvPr/>
            </p:nvSpPr>
            <p:spPr bwMode="auto">
              <a:xfrm>
                <a:off x="4179" y="3238"/>
                <a:ext cx="42" cy="39"/>
              </a:xfrm>
              <a:custGeom>
                <a:avLst/>
                <a:gdLst>
                  <a:gd name="T0" fmla="*/ 39 w 42"/>
                  <a:gd name="T1" fmla="*/ 32 h 39"/>
                  <a:gd name="T2" fmla="*/ 42 w 42"/>
                  <a:gd name="T3" fmla="*/ 35 h 39"/>
                  <a:gd name="T4" fmla="*/ 39 w 42"/>
                  <a:gd name="T5" fmla="*/ 28 h 39"/>
                  <a:gd name="T6" fmla="*/ 35 w 42"/>
                  <a:gd name="T7" fmla="*/ 25 h 39"/>
                  <a:gd name="T8" fmla="*/ 28 w 42"/>
                  <a:gd name="T9" fmla="*/ 21 h 39"/>
                  <a:gd name="T10" fmla="*/ 25 w 42"/>
                  <a:gd name="T11" fmla="*/ 14 h 39"/>
                  <a:gd name="T12" fmla="*/ 21 w 42"/>
                  <a:gd name="T13" fmla="*/ 11 h 39"/>
                  <a:gd name="T14" fmla="*/ 14 w 42"/>
                  <a:gd name="T15" fmla="*/ 7 h 39"/>
                  <a:gd name="T16" fmla="*/ 10 w 42"/>
                  <a:gd name="T17" fmla="*/ 4 h 39"/>
                  <a:gd name="T18" fmla="*/ 3 w 42"/>
                  <a:gd name="T19" fmla="*/ 0 h 39"/>
                  <a:gd name="T20" fmla="*/ 0 w 42"/>
                  <a:gd name="T21" fmla="*/ 7 h 39"/>
                  <a:gd name="T22" fmla="*/ 7 w 42"/>
                  <a:gd name="T23" fmla="*/ 7 h 39"/>
                  <a:gd name="T24" fmla="*/ 10 w 42"/>
                  <a:gd name="T25" fmla="*/ 11 h 39"/>
                  <a:gd name="T26" fmla="*/ 14 w 42"/>
                  <a:gd name="T27" fmla="*/ 18 h 39"/>
                  <a:gd name="T28" fmla="*/ 21 w 42"/>
                  <a:gd name="T29" fmla="*/ 21 h 39"/>
                  <a:gd name="T30" fmla="*/ 28 w 42"/>
                  <a:gd name="T31" fmla="*/ 28 h 39"/>
                  <a:gd name="T32" fmla="*/ 32 w 42"/>
                  <a:gd name="T33" fmla="*/ 35 h 39"/>
                  <a:gd name="T34" fmla="*/ 39 w 42"/>
                  <a:gd name="T35" fmla="*/ 39 h 39"/>
                  <a:gd name="T36" fmla="*/ 39 w 42"/>
                  <a:gd name="T37" fmla="*/ 32 h 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39">
                    <a:moveTo>
                      <a:pt x="39" y="32"/>
                    </a:moveTo>
                    <a:lnTo>
                      <a:pt x="42" y="35"/>
                    </a:lnTo>
                    <a:lnTo>
                      <a:pt x="39" y="28"/>
                    </a:lnTo>
                    <a:lnTo>
                      <a:pt x="35" y="25"/>
                    </a:lnTo>
                    <a:lnTo>
                      <a:pt x="28" y="21"/>
                    </a:lnTo>
                    <a:lnTo>
                      <a:pt x="25" y="14"/>
                    </a:lnTo>
                    <a:lnTo>
                      <a:pt x="21" y="11"/>
                    </a:lnTo>
                    <a:lnTo>
                      <a:pt x="14" y="7"/>
                    </a:lnTo>
                    <a:lnTo>
                      <a:pt x="10" y="4"/>
                    </a:lnTo>
                    <a:lnTo>
                      <a:pt x="3" y="0"/>
                    </a:lnTo>
                    <a:lnTo>
                      <a:pt x="0" y="7"/>
                    </a:lnTo>
                    <a:lnTo>
                      <a:pt x="7" y="7"/>
                    </a:lnTo>
                    <a:lnTo>
                      <a:pt x="10" y="11"/>
                    </a:lnTo>
                    <a:lnTo>
                      <a:pt x="14" y="18"/>
                    </a:lnTo>
                    <a:lnTo>
                      <a:pt x="21" y="21"/>
                    </a:lnTo>
                    <a:lnTo>
                      <a:pt x="28" y="28"/>
                    </a:lnTo>
                    <a:lnTo>
                      <a:pt x="32" y="35"/>
                    </a:lnTo>
                    <a:lnTo>
                      <a:pt x="39" y="39"/>
                    </a:lnTo>
                    <a:lnTo>
                      <a:pt x="39"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7" name="Freeform 514"/>
              <p:cNvSpPr>
                <a:spLocks/>
              </p:cNvSpPr>
              <p:nvPr/>
            </p:nvSpPr>
            <p:spPr bwMode="auto">
              <a:xfrm>
                <a:off x="4235" y="3245"/>
                <a:ext cx="36" cy="14"/>
              </a:xfrm>
              <a:custGeom>
                <a:avLst/>
                <a:gdLst>
                  <a:gd name="T0" fmla="*/ 36 w 36"/>
                  <a:gd name="T1" fmla="*/ 0 h 14"/>
                  <a:gd name="T2" fmla="*/ 36 w 36"/>
                  <a:gd name="T3" fmla="*/ 7 h 14"/>
                  <a:gd name="T4" fmla="*/ 32 w 36"/>
                  <a:gd name="T5" fmla="*/ 11 h 14"/>
                  <a:gd name="T6" fmla="*/ 32 w 36"/>
                  <a:gd name="T7" fmla="*/ 14 h 14"/>
                  <a:gd name="T8" fmla="*/ 25 w 36"/>
                  <a:gd name="T9" fmla="*/ 14 h 14"/>
                  <a:gd name="T10" fmla="*/ 18 w 36"/>
                  <a:gd name="T11" fmla="*/ 11 h 14"/>
                  <a:gd name="T12" fmla="*/ 0 w 36"/>
                  <a:gd name="T13" fmla="*/ 11 h 14"/>
                  <a:gd name="T14" fmla="*/ 0 w 36"/>
                  <a:gd name="T15" fmla="*/ 7 h 14"/>
                  <a:gd name="T16" fmla="*/ 4 w 36"/>
                  <a:gd name="T17" fmla="*/ 4 h 14"/>
                  <a:gd name="T18" fmla="*/ 4 w 36"/>
                  <a:gd name="T19" fmla="*/ 0 h 14"/>
                  <a:gd name="T20" fmla="*/ 36 w 36"/>
                  <a:gd name="T21" fmla="*/ 0 h 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14">
                    <a:moveTo>
                      <a:pt x="36" y="0"/>
                    </a:moveTo>
                    <a:lnTo>
                      <a:pt x="36" y="7"/>
                    </a:lnTo>
                    <a:lnTo>
                      <a:pt x="32" y="11"/>
                    </a:lnTo>
                    <a:lnTo>
                      <a:pt x="32" y="14"/>
                    </a:lnTo>
                    <a:lnTo>
                      <a:pt x="25" y="14"/>
                    </a:lnTo>
                    <a:lnTo>
                      <a:pt x="18" y="11"/>
                    </a:lnTo>
                    <a:lnTo>
                      <a:pt x="0" y="11"/>
                    </a:lnTo>
                    <a:lnTo>
                      <a:pt x="0" y="7"/>
                    </a:lnTo>
                    <a:lnTo>
                      <a:pt x="4" y="4"/>
                    </a:lnTo>
                    <a:lnTo>
                      <a:pt x="4" y="0"/>
                    </a:lnTo>
                    <a:lnTo>
                      <a:pt x="36"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8" name="Freeform 515"/>
              <p:cNvSpPr>
                <a:spLocks/>
              </p:cNvSpPr>
              <p:nvPr/>
            </p:nvSpPr>
            <p:spPr bwMode="auto">
              <a:xfrm>
                <a:off x="4235" y="3245"/>
                <a:ext cx="39" cy="14"/>
              </a:xfrm>
              <a:custGeom>
                <a:avLst/>
                <a:gdLst>
                  <a:gd name="T0" fmla="*/ 4 w 39"/>
                  <a:gd name="T1" fmla="*/ 14 h 14"/>
                  <a:gd name="T2" fmla="*/ 36 w 39"/>
                  <a:gd name="T3" fmla="*/ 14 h 14"/>
                  <a:gd name="T4" fmla="*/ 39 w 39"/>
                  <a:gd name="T5" fmla="*/ 7 h 14"/>
                  <a:gd name="T6" fmla="*/ 39 w 39"/>
                  <a:gd name="T7" fmla="*/ 0 h 14"/>
                  <a:gd name="T8" fmla="*/ 32 w 39"/>
                  <a:gd name="T9" fmla="*/ 0 h 14"/>
                  <a:gd name="T10" fmla="*/ 32 w 39"/>
                  <a:gd name="T11" fmla="*/ 11 h 14"/>
                  <a:gd name="T12" fmla="*/ 25 w 39"/>
                  <a:gd name="T13" fmla="*/ 7 h 14"/>
                  <a:gd name="T14" fmla="*/ 0 w 39"/>
                  <a:gd name="T15" fmla="*/ 7 h 14"/>
                  <a:gd name="T16" fmla="*/ 4 w 39"/>
                  <a:gd name="T17" fmla="*/ 7 h 14"/>
                  <a:gd name="T18" fmla="*/ 4 w 39"/>
                  <a:gd name="T19" fmla="*/ 14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14">
                    <a:moveTo>
                      <a:pt x="4" y="14"/>
                    </a:moveTo>
                    <a:lnTo>
                      <a:pt x="36" y="14"/>
                    </a:lnTo>
                    <a:lnTo>
                      <a:pt x="39" y="7"/>
                    </a:lnTo>
                    <a:lnTo>
                      <a:pt x="39" y="0"/>
                    </a:lnTo>
                    <a:lnTo>
                      <a:pt x="32" y="0"/>
                    </a:lnTo>
                    <a:lnTo>
                      <a:pt x="32" y="11"/>
                    </a:lnTo>
                    <a:lnTo>
                      <a:pt x="25" y="7"/>
                    </a:lnTo>
                    <a:lnTo>
                      <a:pt x="0" y="7"/>
                    </a:lnTo>
                    <a:lnTo>
                      <a:pt x="4" y="7"/>
                    </a:lnTo>
                    <a:lnTo>
                      <a:pt x="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99" name="Freeform 516"/>
              <p:cNvSpPr>
                <a:spLocks/>
              </p:cNvSpPr>
              <p:nvPr/>
            </p:nvSpPr>
            <p:spPr bwMode="auto">
              <a:xfrm>
                <a:off x="4232" y="3242"/>
                <a:ext cx="10" cy="17"/>
              </a:xfrm>
              <a:custGeom>
                <a:avLst/>
                <a:gdLst>
                  <a:gd name="T0" fmla="*/ 7 w 10"/>
                  <a:gd name="T1" fmla="*/ 0 h 17"/>
                  <a:gd name="T2" fmla="*/ 7 w 10"/>
                  <a:gd name="T3" fmla="*/ 3 h 17"/>
                  <a:gd name="T4" fmla="*/ 3 w 10"/>
                  <a:gd name="T5" fmla="*/ 3 h 17"/>
                  <a:gd name="T6" fmla="*/ 0 w 10"/>
                  <a:gd name="T7" fmla="*/ 7 h 17"/>
                  <a:gd name="T8" fmla="*/ 0 w 10"/>
                  <a:gd name="T9" fmla="*/ 14 h 17"/>
                  <a:gd name="T10" fmla="*/ 7 w 10"/>
                  <a:gd name="T11" fmla="*/ 17 h 17"/>
                  <a:gd name="T12" fmla="*/ 7 w 10"/>
                  <a:gd name="T13" fmla="*/ 7 h 17"/>
                  <a:gd name="T14" fmla="*/ 10 w 10"/>
                  <a:gd name="T15" fmla="*/ 7 h 17"/>
                  <a:gd name="T16" fmla="*/ 7 w 10"/>
                  <a:gd name="T17" fmla="*/ 7 h 17"/>
                  <a:gd name="T18" fmla="*/ 7 w 10"/>
                  <a:gd name="T19" fmla="*/ 0 h 17"/>
                  <a:gd name="T20" fmla="*/ 7 w 10"/>
                  <a:gd name="T21" fmla="*/ 3 h 17"/>
                  <a:gd name="T22" fmla="*/ 7 w 10"/>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17">
                    <a:moveTo>
                      <a:pt x="7" y="0"/>
                    </a:moveTo>
                    <a:lnTo>
                      <a:pt x="7" y="3"/>
                    </a:lnTo>
                    <a:lnTo>
                      <a:pt x="3" y="3"/>
                    </a:lnTo>
                    <a:lnTo>
                      <a:pt x="0" y="7"/>
                    </a:lnTo>
                    <a:lnTo>
                      <a:pt x="0" y="14"/>
                    </a:lnTo>
                    <a:lnTo>
                      <a:pt x="7" y="17"/>
                    </a:lnTo>
                    <a:lnTo>
                      <a:pt x="7" y="7"/>
                    </a:lnTo>
                    <a:lnTo>
                      <a:pt x="10" y="7"/>
                    </a:lnTo>
                    <a:lnTo>
                      <a:pt x="7" y="7"/>
                    </a:lnTo>
                    <a:lnTo>
                      <a:pt x="7" y="0"/>
                    </a:lnTo>
                    <a:lnTo>
                      <a:pt x="7" y="3"/>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0" name="Freeform 517"/>
              <p:cNvSpPr>
                <a:spLocks/>
              </p:cNvSpPr>
              <p:nvPr/>
            </p:nvSpPr>
            <p:spPr bwMode="auto">
              <a:xfrm>
                <a:off x="4239" y="3242"/>
                <a:ext cx="35" cy="7"/>
              </a:xfrm>
              <a:custGeom>
                <a:avLst/>
                <a:gdLst>
                  <a:gd name="T0" fmla="*/ 35 w 35"/>
                  <a:gd name="T1" fmla="*/ 3 h 7"/>
                  <a:gd name="T2" fmla="*/ 32 w 35"/>
                  <a:gd name="T3" fmla="*/ 0 h 7"/>
                  <a:gd name="T4" fmla="*/ 0 w 35"/>
                  <a:gd name="T5" fmla="*/ 0 h 7"/>
                  <a:gd name="T6" fmla="*/ 0 w 35"/>
                  <a:gd name="T7" fmla="*/ 7 h 7"/>
                  <a:gd name="T8" fmla="*/ 32 w 35"/>
                  <a:gd name="T9" fmla="*/ 7 h 7"/>
                  <a:gd name="T10" fmla="*/ 28 w 35"/>
                  <a:gd name="T11" fmla="*/ 3 h 7"/>
                  <a:gd name="T12" fmla="*/ 35 w 35"/>
                  <a:gd name="T13" fmla="*/ 3 h 7"/>
                  <a:gd name="T14" fmla="*/ 35 w 35"/>
                  <a:gd name="T15" fmla="*/ 0 h 7"/>
                  <a:gd name="T16" fmla="*/ 32 w 35"/>
                  <a:gd name="T17" fmla="*/ 0 h 7"/>
                  <a:gd name="T18" fmla="*/ 35 w 35"/>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7">
                    <a:moveTo>
                      <a:pt x="35" y="3"/>
                    </a:moveTo>
                    <a:lnTo>
                      <a:pt x="32" y="0"/>
                    </a:lnTo>
                    <a:lnTo>
                      <a:pt x="0" y="0"/>
                    </a:lnTo>
                    <a:lnTo>
                      <a:pt x="0" y="7"/>
                    </a:lnTo>
                    <a:lnTo>
                      <a:pt x="32" y="7"/>
                    </a:lnTo>
                    <a:lnTo>
                      <a:pt x="28" y="3"/>
                    </a:lnTo>
                    <a:lnTo>
                      <a:pt x="35" y="3"/>
                    </a:lnTo>
                    <a:lnTo>
                      <a:pt x="35" y="0"/>
                    </a:lnTo>
                    <a:lnTo>
                      <a:pt x="32" y="0"/>
                    </a:lnTo>
                    <a:lnTo>
                      <a:pt x="3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1" name="Freeform 518"/>
              <p:cNvSpPr>
                <a:spLocks/>
              </p:cNvSpPr>
              <p:nvPr/>
            </p:nvSpPr>
            <p:spPr bwMode="auto">
              <a:xfrm>
                <a:off x="4285" y="3245"/>
                <a:ext cx="42" cy="18"/>
              </a:xfrm>
              <a:custGeom>
                <a:avLst/>
                <a:gdLst>
                  <a:gd name="T0" fmla="*/ 42 w 42"/>
                  <a:gd name="T1" fmla="*/ 0 h 18"/>
                  <a:gd name="T2" fmla="*/ 39 w 42"/>
                  <a:gd name="T3" fmla="*/ 4 h 18"/>
                  <a:gd name="T4" fmla="*/ 39 w 42"/>
                  <a:gd name="T5" fmla="*/ 11 h 18"/>
                  <a:gd name="T6" fmla="*/ 32 w 42"/>
                  <a:gd name="T7" fmla="*/ 18 h 18"/>
                  <a:gd name="T8" fmla="*/ 0 w 42"/>
                  <a:gd name="T9" fmla="*/ 14 h 18"/>
                  <a:gd name="T10" fmla="*/ 3 w 42"/>
                  <a:gd name="T11" fmla="*/ 0 h 18"/>
                  <a:gd name="T12" fmla="*/ 10 w 42"/>
                  <a:gd name="T13" fmla="*/ 4 h 18"/>
                  <a:gd name="T14" fmla="*/ 14 w 42"/>
                  <a:gd name="T15" fmla="*/ 4 h 18"/>
                  <a:gd name="T16" fmla="*/ 21 w 42"/>
                  <a:gd name="T17" fmla="*/ 7 h 18"/>
                  <a:gd name="T18" fmla="*/ 32 w 42"/>
                  <a:gd name="T19" fmla="*/ 7 h 18"/>
                  <a:gd name="T20" fmla="*/ 39 w 42"/>
                  <a:gd name="T21" fmla="*/ 4 h 18"/>
                  <a:gd name="T22" fmla="*/ 42 w 42"/>
                  <a:gd name="T23" fmla="*/ 0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18">
                    <a:moveTo>
                      <a:pt x="42" y="0"/>
                    </a:moveTo>
                    <a:lnTo>
                      <a:pt x="39" y="4"/>
                    </a:lnTo>
                    <a:lnTo>
                      <a:pt x="39" y="11"/>
                    </a:lnTo>
                    <a:lnTo>
                      <a:pt x="32" y="18"/>
                    </a:lnTo>
                    <a:lnTo>
                      <a:pt x="0" y="14"/>
                    </a:lnTo>
                    <a:lnTo>
                      <a:pt x="3" y="0"/>
                    </a:lnTo>
                    <a:lnTo>
                      <a:pt x="10" y="4"/>
                    </a:lnTo>
                    <a:lnTo>
                      <a:pt x="14" y="4"/>
                    </a:lnTo>
                    <a:lnTo>
                      <a:pt x="21" y="7"/>
                    </a:lnTo>
                    <a:lnTo>
                      <a:pt x="32" y="7"/>
                    </a:lnTo>
                    <a:lnTo>
                      <a:pt x="39" y="4"/>
                    </a:lnTo>
                    <a:lnTo>
                      <a:pt x="42"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2" name="Freeform 519"/>
              <p:cNvSpPr>
                <a:spLocks/>
              </p:cNvSpPr>
              <p:nvPr/>
            </p:nvSpPr>
            <p:spPr bwMode="auto">
              <a:xfrm>
                <a:off x="4324" y="3242"/>
                <a:ext cx="10" cy="7"/>
              </a:xfrm>
              <a:custGeom>
                <a:avLst/>
                <a:gdLst>
                  <a:gd name="T0" fmla="*/ 7 w 10"/>
                  <a:gd name="T1" fmla="*/ 7 h 7"/>
                  <a:gd name="T2" fmla="*/ 3 w 10"/>
                  <a:gd name="T3" fmla="*/ 0 h 7"/>
                  <a:gd name="T4" fmla="*/ 3 w 10"/>
                  <a:gd name="T5" fmla="*/ 7 h 7"/>
                  <a:gd name="T6" fmla="*/ 0 w 10"/>
                  <a:gd name="T7" fmla="*/ 3 h 7"/>
                  <a:gd name="T8" fmla="*/ 7 w 10"/>
                  <a:gd name="T9" fmla="*/ 7 h 7"/>
                  <a:gd name="T10" fmla="*/ 10 w 10"/>
                  <a:gd name="T11" fmla="*/ 0 h 7"/>
                  <a:gd name="T12" fmla="*/ 3 w 10"/>
                  <a:gd name="T13" fmla="*/ 0 h 7"/>
                  <a:gd name="T14" fmla="*/ 7 w 10"/>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7">
                    <a:moveTo>
                      <a:pt x="7" y="7"/>
                    </a:moveTo>
                    <a:lnTo>
                      <a:pt x="3" y="0"/>
                    </a:lnTo>
                    <a:lnTo>
                      <a:pt x="3" y="7"/>
                    </a:lnTo>
                    <a:lnTo>
                      <a:pt x="0" y="3"/>
                    </a:lnTo>
                    <a:lnTo>
                      <a:pt x="7" y="7"/>
                    </a:lnTo>
                    <a:lnTo>
                      <a:pt x="10" y="0"/>
                    </a:lnTo>
                    <a:lnTo>
                      <a:pt x="3" y="0"/>
                    </a:lnTo>
                    <a:lnTo>
                      <a:pt x="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3" name="Freeform 520"/>
              <p:cNvSpPr>
                <a:spLocks/>
              </p:cNvSpPr>
              <p:nvPr/>
            </p:nvSpPr>
            <p:spPr bwMode="auto">
              <a:xfrm>
                <a:off x="4313" y="3245"/>
                <a:ext cx="18" cy="21"/>
              </a:xfrm>
              <a:custGeom>
                <a:avLst/>
                <a:gdLst>
                  <a:gd name="T0" fmla="*/ 4 w 18"/>
                  <a:gd name="T1" fmla="*/ 21 h 21"/>
                  <a:gd name="T2" fmla="*/ 4 w 18"/>
                  <a:gd name="T3" fmla="*/ 18 h 21"/>
                  <a:gd name="T4" fmla="*/ 11 w 18"/>
                  <a:gd name="T5" fmla="*/ 14 h 21"/>
                  <a:gd name="T6" fmla="*/ 14 w 18"/>
                  <a:gd name="T7" fmla="*/ 11 h 21"/>
                  <a:gd name="T8" fmla="*/ 14 w 18"/>
                  <a:gd name="T9" fmla="*/ 7 h 21"/>
                  <a:gd name="T10" fmla="*/ 18 w 18"/>
                  <a:gd name="T11" fmla="*/ 4 h 21"/>
                  <a:gd name="T12" fmla="*/ 11 w 18"/>
                  <a:gd name="T13" fmla="*/ 0 h 21"/>
                  <a:gd name="T14" fmla="*/ 11 w 18"/>
                  <a:gd name="T15" fmla="*/ 4 h 21"/>
                  <a:gd name="T16" fmla="*/ 0 w 18"/>
                  <a:gd name="T17" fmla="*/ 14 h 21"/>
                  <a:gd name="T18" fmla="*/ 4 w 18"/>
                  <a:gd name="T19" fmla="*/ 14 h 21"/>
                  <a:gd name="T20" fmla="*/ 4 w 18"/>
                  <a:gd name="T21" fmla="*/ 21 h 21"/>
                  <a:gd name="T22" fmla="*/ 7 w 18"/>
                  <a:gd name="T23" fmla="*/ 18 h 21"/>
                  <a:gd name="T24" fmla="*/ 4 w 18"/>
                  <a:gd name="T25" fmla="*/ 21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21">
                    <a:moveTo>
                      <a:pt x="4" y="21"/>
                    </a:moveTo>
                    <a:lnTo>
                      <a:pt x="4" y="18"/>
                    </a:lnTo>
                    <a:lnTo>
                      <a:pt x="11" y="14"/>
                    </a:lnTo>
                    <a:lnTo>
                      <a:pt x="14" y="11"/>
                    </a:lnTo>
                    <a:lnTo>
                      <a:pt x="14" y="7"/>
                    </a:lnTo>
                    <a:lnTo>
                      <a:pt x="18" y="4"/>
                    </a:lnTo>
                    <a:lnTo>
                      <a:pt x="11" y="0"/>
                    </a:lnTo>
                    <a:lnTo>
                      <a:pt x="11" y="4"/>
                    </a:lnTo>
                    <a:lnTo>
                      <a:pt x="0" y="14"/>
                    </a:lnTo>
                    <a:lnTo>
                      <a:pt x="4" y="14"/>
                    </a:lnTo>
                    <a:lnTo>
                      <a:pt x="4" y="21"/>
                    </a:lnTo>
                    <a:lnTo>
                      <a:pt x="7" y="18"/>
                    </a:lnTo>
                    <a:lnTo>
                      <a:pt x="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4" name="Freeform 521"/>
              <p:cNvSpPr>
                <a:spLocks/>
              </p:cNvSpPr>
              <p:nvPr/>
            </p:nvSpPr>
            <p:spPr bwMode="auto">
              <a:xfrm>
                <a:off x="4281" y="3256"/>
                <a:ext cx="36" cy="10"/>
              </a:xfrm>
              <a:custGeom>
                <a:avLst/>
                <a:gdLst>
                  <a:gd name="T0" fmla="*/ 0 w 36"/>
                  <a:gd name="T1" fmla="*/ 3 h 10"/>
                  <a:gd name="T2" fmla="*/ 4 w 36"/>
                  <a:gd name="T3" fmla="*/ 7 h 10"/>
                  <a:gd name="T4" fmla="*/ 36 w 36"/>
                  <a:gd name="T5" fmla="*/ 10 h 10"/>
                  <a:gd name="T6" fmla="*/ 36 w 36"/>
                  <a:gd name="T7" fmla="*/ 3 h 10"/>
                  <a:gd name="T8" fmla="*/ 4 w 36"/>
                  <a:gd name="T9" fmla="*/ 0 h 10"/>
                  <a:gd name="T10" fmla="*/ 7 w 36"/>
                  <a:gd name="T11" fmla="*/ 3 h 10"/>
                  <a:gd name="T12" fmla="*/ 0 w 36"/>
                  <a:gd name="T13" fmla="*/ 3 h 10"/>
                  <a:gd name="T14" fmla="*/ 0 w 36"/>
                  <a:gd name="T15" fmla="*/ 7 h 10"/>
                  <a:gd name="T16" fmla="*/ 4 w 36"/>
                  <a:gd name="T17" fmla="*/ 7 h 10"/>
                  <a:gd name="T18" fmla="*/ 0 w 36"/>
                  <a:gd name="T19" fmla="*/ 3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10">
                    <a:moveTo>
                      <a:pt x="0" y="3"/>
                    </a:moveTo>
                    <a:lnTo>
                      <a:pt x="4" y="7"/>
                    </a:lnTo>
                    <a:lnTo>
                      <a:pt x="36" y="10"/>
                    </a:lnTo>
                    <a:lnTo>
                      <a:pt x="36" y="3"/>
                    </a:lnTo>
                    <a:lnTo>
                      <a:pt x="4" y="0"/>
                    </a:lnTo>
                    <a:lnTo>
                      <a:pt x="7" y="3"/>
                    </a:lnTo>
                    <a:lnTo>
                      <a:pt x="0" y="3"/>
                    </a:lnTo>
                    <a:lnTo>
                      <a:pt x="0" y="7"/>
                    </a:lnTo>
                    <a:lnTo>
                      <a:pt x="4"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5" name="Freeform 522"/>
              <p:cNvSpPr>
                <a:spLocks/>
              </p:cNvSpPr>
              <p:nvPr/>
            </p:nvSpPr>
            <p:spPr bwMode="auto">
              <a:xfrm>
                <a:off x="4281" y="3242"/>
                <a:ext cx="11" cy="17"/>
              </a:xfrm>
              <a:custGeom>
                <a:avLst/>
                <a:gdLst>
                  <a:gd name="T0" fmla="*/ 11 w 11"/>
                  <a:gd name="T1" fmla="*/ 0 h 17"/>
                  <a:gd name="T2" fmla="*/ 4 w 11"/>
                  <a:gd name="T3" fmla="*/ 3 h 17"/>
                  <a:gd name="T4" fmla="*/ 0 w 11"/>
                  <a:gd name="T5" fmla="*/ 17 h 17"/>
                  <a:gd name="T6" fmla="*/ 7 w 11"/>
                  <a:gd name="T7" fmla="*/ 17 h 17"/>
                  <a:gd name="T8" fmla="*/ 11 w 11"/>
                  <a:gd name="T9" fmla="*/ 7 h 17"/>
                  <a:gd name="T10" fmla="*/ 7 w 11"/>
                  <a:gd name="T11" fmla="*/ 7 h 17"/>
                  <a:gd name="T12" fmla="*/ 11 w 11"/>
                  <a:gd name="T13" fmla="*/ 0 h 17"/>
                  <a:gd name="T14" fmla="*/ 7 w 11"/>
                  <a:gd name="T15" fmla="*/ 0 h 17"/>
                  <a:gd name="T16" fmla="*/ 4 w 11"/>
                  <a:gd name="T17" fmla="*/ 3 h 17"/>
                  <a:gd name="T18" fmla="*/ 11 w 11"/>
                  <a:gd name="T19" fmla="*/ 0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17">
                    <a:moveTo>
                      <a:pt x="11" y="0"/>
                    </a:moveTo>
                    <a:lnTo>
                      <a:pt x="4" y="3"/>
                    </a:lnTo>
                    <a:lnTo>
                      <a:pt x="0" y="17"/>
                    </a:lnTo>
                    <a:lnTo>
                      <a:pt x="7" y="17"/>
                    </a:lnTo>
                    <a:lnTo>
                      <a:pt x="11" y="7"/>
                    </a:lnTo>
                    <a:lnTo>
                      <a:pt x="7" y="7"/>
                    </a:lnTo>
                    <a:lnTo>
                      <a:pt x="11" y="0"/>
                    </a:lnTo>
                    <a:lnTo>
                      <a:pt x="7" y="0"/>
                    </a:lnTo>
                    <a:lnTo>
                      <a:pt x="4"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6" name="Freeform 523"/>
              <p:cNvSpPr>
                <a:spLocks/>
              </p:cNvSpPr>
              <p:nvPr/>
            </p:nvSpPr>
            <p:spPr bwMode="auto">
              <a:xfrm>
                <a:off x="4288" y="3242"/>
                <a:ext cx="39" cy="14"/>
              </a:xfrm>
              <a:custGeom>
                <a:avLst/>
                <a:gdLst>
                  <a:gd name="T0" fmla="*/ 39 w 39"/>
                  <a:gd name="T1" fmla="*/ 0 h 14"/>
                  <a:gd name="T2" fmla="*/ 36 w 39"/>
                  <a:gd name="T3" fmla="*/ 3 h 14"/>
                  <a:gd name="T4" fmla="*/ 32 w 39"/>
                  <a:gd name="T5" fmla="*/ 3 h 14"/>
                  <a:gd name="T6" fmla="*/ 29 w 39"/>
                  <a:gd name="T7" fmla="*/ 7 h 14"/>
                  <a:gd name="T8" fmla="*/ 18 w 39"/>
                  <a:gd name="T9" fmla="*/ 7 h 14"/>
                  <a:gd name="T10" fmla="*/ 11 w 39"/>
                  <a:gd name="T11" fmla="*/ 3 h 14"/>
                  <a:gd name="T12" fmla="*/ 7 w 39"/>
                  <a:gd name="T13" fmla="*/ 3 h 14"/>
                  <a:gd name="T14" fmla="*/ 4 w 39"/>
                  <a:gd name="T15" fmla="*/ 0 h 14"/>
                  <a:gd name="T16" fmla="*/ 0 w 39"/>
                  <a:gd name="T17" fmla="*/ 7 h 14"/>
                  <a:gd name="T18" fmla="*/ 4 w 39"/>
                  <a:gd name="T19" fmla="*/ 10 h 14"/>
                  <a:gd name="T20" fmla="*/ 11 w 39"/>
                  <a:gd name="T21" fmla="*/ 10 h 14"/>
                  <a:gd name="T22" fmla="*/ 14 w 39"/>
                  <a:gd name="T23" fmla="*/ 14 h 14"/>
                  <a:gd name="T24" fmla="*/ 32 w 39"/>
                  <a:gd name="T25" fmla="*/ 14 h 14"/>
                  <a:gd name="T26" fmla="*/ 39 w 39"/>
                  <a:gd name="T27" fmla="*/ 7 h 14"/>
                  <a:gd name="T28" fmla="*/ 39 w 39"/>
                  <a:gd name="T29" fmla="*/ 0 h 14"/>
                  <a:gd name="T30" fmla="*/ 36 w 39"/>
                  <a:gd name="T31" fmla="*/ 0 h 14"/>
                  <a:gd name="T32" fmla="*/ 36 w 39"/>
                  <a:gd name="T33" fmla="*/ 3 h 14"/>
                  <a:gd name="T34" fmla="*/ 39 w 39"/>
                  <a:gd name="T35" fmla="*/ 0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 h="14">
                    <a:moveTo>
                      <a:pt x="39" y="0"/>
                    </a:moveTo>
                    <a:lnTo>
                      <a:pt x="36" y="3"/>
                    </a:lnTo>
                    <a:lnTo>
                      <a:pt x="32" y="3"/>
                    </a:lnTo>
                    <a:lnTo>
                      <a:pt x="29" y="7"/>
                    </a:lnTo>
                    <a:lnTo>
                      <a:pt x="18" y="7"/>
                    </a:lnTo>
                    <a:lnTo>
                      <a:pt x="11" y="3"/>
                    </a:lnTo>
                    <a:lnTo>
                      <a:pt x="7" y="3"/>
                    </a:lnTo>
                    <a:lnTo>
                      <a:pt x="4" y="0"/>
                    </a:lnTo>
                    <a:lnTo>
                      <a:pt x="0" y="7"/>
                    </a:lnTo>
                    <a:lnTo>
                      <a:pt x="4" y="10"/>
                    </a:lnTo>
                    <a:lnTo>
                      <a:pt x="11" y="10"/>
                    </a:lnTo>
                    <a:lnTo>
                      <a:pt x="14" y="14"/>
                    </a:lnTo>
                    <a:lnTo>
                      <a:pt x="32" y="14"/>
                    </a:lnTo>
                    <a:lnTo>
                      <a:pt x="39" y="7"/>
                    </a:lnTo>
                    <a:lnTo>
                      <a:pt x="39" y="0"/>
                    </a:lnTo>
                    <a:lnTo>
                      <a:pt x="36" y="0"/>
                    </a:lnTo>
                    <a:lnTo>
                      <a:pt x="36" y="3"/>
                    </a:ln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7" name="Freeform 524"/>
              <p:cNvSpPr>
                <a:spLocks/>
              </p:cNvSpPr>
              <p:nvPr/>
            </p:nvSpPr>
            <p:spPr bwMode="auto">
              <a:xfrm>
                <a:off x="4338" y="3249"/>
                <a:ext cx="42" cy="17"/>
              </a:xfrm>
              <a:custGeom>
                <a:avLst/>
                <a:gdLst>
                  <a:gd name="T0" fmla="*/ 42 w 42"/>
                  <a:gd name="T1" fmla="*/ 3 h 17"/>
                  <a:gd name="T2" fmla="*/ 39 w 42"/>
                  <a:gd name="T3" fmla="*/ 10 h 17"/>
                  <a:gd name="T4" fmla="*/ 32 w 42"/>
                  <a:gd name="T5" fmla="*/ 17 h 17"/>
                  <a:gd name="T6" fmla="*/ 25 w 42"/>
                  <a:gd name="T7" fmla="*/ 17 h 17"/>
                  <a:gd name="T8" fmla="*/ 21 w 42"/>
                  <a:gd name="T9" fmla="*/ 14 h 17"/>
                  <a:gd name="T10" fmla="*/ 0 w 42"/>
                  <a:gd name="T11" fmla="*/ 14 h 17"/>
                  <a:gd name="T12" fmla="*/ 0 w 42"/>
                  <a:gd name="T13" fmla="*/ 7 h 17"/>
                  <a:gd name="T14" fmla="*/ 3 w 42"/>
                  <a:gd name="T15" fmla="*/ 3 h 17"/>
                  <a:gd name="T16" fmla="*/ 10 w 42"/>
                  <a:gd name="T17" fmla="*/ 0 h 17"/>
                  <a:gd name="T18" fmla="*/ 14 w 42"/>
                  <a:gd name="T19" fmla="*/ 0 h 17"/>
                  <a:gd name="T20" fmla="*/ 25 w 42"/>
                  <a:gd name="T21" fmla="*/ 3 h 17"/>
                  <a:gd name="T22" fmla="*/ 42 w 42"/>
                  <a:gd name="T23" fmla="*/ 3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17">
                    <a:moveTo>
                      <a:pt x="42" y="3"/>
                    </a:moveTo>
                    <a:lnTo>
                      <a:pt x="39" y="10"/>
                    </a:lnTo>
                    <a:lnTo>
                      <a:pt x="32" y="17"/>
                    </a:lnTo>
                    <a:lnTo>
                      <a:pt x="25" y="17"/>
                    </a:lnTo>
                    <a:lnTo>
                      <a:pt x="21" y="14"/>
                    </a:lnTo>
                    <a:lnTo>
                      <a:pt x="0" y="14"/>
                    </a:lnTo>
                    <a:lnTo>
                      <a:pt x="0" y="7"/>
                    </a:lnTo>
                    <a:lnTo>
                      <a:pt x="3" y="3"/>
                    </a:lnTo>
                    <a:lnTo>
                      <a:pt x="10" y="0"/>
                    </a:lnTo>
                    <a:lnTo>
                      <a:pt x="14" y="0"/>
                    </a:lnTo>
                    <a:lnTo>
                      <a:pt x="25" y="3"/>
                    </a:lnTo>
                    <a:lnTo>
                      <a:pt x="42" y="3"/>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8" name="Freeform 525"/>
              <p:cNvSpPr>
                <a:spLocks/>
              </p:cNvSpPr>
              <p:nvPr/>
            </p:nvSpPr>
            <p:spPr bwMode="auto">
              <a:xfrm>
                <a:off x="4334" y="3252"/>
                <a:ext cx="50" cy="18"/>
              </a:xfrm>
              <a:custGeom>
                <a:avLst/>
                <a:gdLst>
                  <a:gd name="T0" fmla="*/ 0 w 50"/>
                  <a:gd name="T1" fmla="*/ 11 h 18"/>
                  <a:gd name="T2" fmla="*/ 4 w 50"/>
                  <a:gd name="T3" fmla="*/ 14 h 18"/>
                  <a:gd name="T4" fmla="*/ 21 w 50"/>
                  <a:gd name="T5" fmla="*/ 14 h 18"/>
                  <a:gd name="T6" fmla="*/ 29 w 50"/>
                  <a:gd name="T7" fmla="*/ 18 h 18"/>
                  <a:gd name="T8" fmla="*/ 36 w 50"/>
                  <a:gd name="T9" fmla="*/ 18 h 18"/>
                  <a:gd name="T10" fmla="*/ 43 w 50"/>
                  <a:gd name="T11" fmla="*/ 14 h 18"/>
                  <a:gd name="T12" fmla="*/ 46 w 50"/>
                  <a:gd name="T13" fmla="*/ 7 h 18"/>
                  <a:gd name="T14" fmla="*/ 50 w 50"/>
                  <a:gd name="T15" fmla="*/ 0 h 18"/>
                  <a:gd name="T16" fmla="*/ 39 w 50"/>
                  <a:gd name="T17" fmla="*/ 0 h 18"/>
                  <a:gd name="T18" fmla="*/ 39 w 50"/>
                  <a:gd name="T19" fmla="*/ 7 h 18"/>
                  <a:gd name="T20" fmla="*/ 36 w 50"/>
                  <a:gd name="T21" fmla="*/ 11 h 18"/>
                  <a:gd name="T22" fmla="*/ 29 w 50"/>
                  <a:gd name="T23" fmla="*/ 11 h 18"/>
                  <a:gd name="T24" fmla="*/ 25 w 50"/>
                  <a:gd name="T25" fmla="*/ 7 h 18"/>
                  <a:gd name="T26" fmla="*/ 0 w 50"/>
                  <a:gd name="T27" fmla="*/ 7 h 18"/>
                  <a:gd name="T28" fmla="*/ 7 w 50"/>
                  <a:gd name="T29" fmla="*/ 11 h 18"/>
                  <a:gd name="T30" fmla="*/ 0 w 50"/>
                  <a:gd name="T31" fmla="*/ 11 h 18"/>
                  <a:gd name="T32" fmla="*/ 0 w 50"/>
                  <a:gd name="T33" fmla="*/ 18 h 18"/>
                  <a:gd name="T34" fmla="*/ 4 w 50"/>
                  <a:gd name="T35" fmla="*/ 14 h 18"/>
                  <a:gd name="T36" fmla="*/ 0 w 50"/>
                  <a:gd name="T37" fmla="*/ 11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 h="18">
                    <a:moveTo>
                      <a:pt x="0" y="11"/>
                    </a:moveTo>
                    <a:lnTo>
                      <a:pt x="4" y="14"/>
                    </a:lnTo>
                    <a:lnTo>
                      <a:pt x="21" y="14"/>
                    </a:lnTo>
                    <a:lnTo>
                      <a:pt x="29" y="18"/>
                    </a:lnTo>
                    <a:lnTo>
                      <a:pt x="36" y="18"/>
                    </a:lnTo>
                    <a:lnTo>
                      <a:pt x="43" y="14"/>
                    </a:lnTo>
                    <a:lnTo>
                      <a:pt x="46" y="7"/>
                    </a:lnTo>
                    <a:lnTo>
                      <a:pt x="50" y="0"/>
                    </a:lnTo>
                    <a:lnTo>
                      <a:pt x="39" y="0"/>
                    </a:lnTo>
                    <a:lnTo>
                      <a:pt x="39" y="7"/>
                    </a:lnTo>
                    <a:lnTo>
                      <a:pt x="36" y="11"/>
                    </a:lnTo>
                    <a:lnTo>
                      <a:pt x="29" y="11"/>
                    </a:lnTo>
                    <a:lnTo>
                      <a:pt x="25" y="7"/>
                    </a:lnTo>
                    <a:lnTo>
                      <a:pt x="0" y="7"/>
                    </a:lnTo>
                    <a:lnTo>
                      <a:pt x="7" y="11"/>
                    </a:lnTo>
                    <a:lnTo>
                      <a:pt x="0" y="11"/>
                    </a:lnTo>
                    <a:lnTo>
                      <a:pt x="0" y="18"/>
                    </a:lnTo>
                    <a:lnTo>
                      <a:pt x="4" y="14"/>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09" name="Freeform 526"/>
              <p:cNvSpPr>
                <a:spLocks/>
              </p:cNvSpPr>
              <p:nvPr/>
            </p:nvSpPr>
            <p:spPr bwMode="auto">
              <a:xfrm>
                <a:off x="4334" y="3245"/>
                <a:ext cx="50" cy="18"/>
              </a:xfrm>
              <a:custGeom>
                <a:avLst/>
                <a:gdLst>
                  <a:gd name="T0" fmla="*/ 50 w 50"/>
                  <a:gd name="T1" fmla="*/ 7 h 18"/>
                  <a:gd name="T2" fmla="*/ 43 w 50"/>
                  <a:gd name="T3" fmla="*/ 4 h 18"/>
                  <a:gd name="T4" fmla="*/ 29 w 50"/>
                  <a:gd name="T5" fmla="*/ 4 h 18"/>
                  <a:gd name="T6" fmla="*/ 18 w 50"/>
                  <a:gd name="T7" fmla="*/ 0 h 18"/>
                  <a:gd name="T8" fmla="*/ 11 w 50"/>
                  <a:gd name="T9" fmla="*/ 0 h 18"/>
                  <a:gd name="T10" fmla="*/ 0 w 50"/>
                  <a:gd name="T11" fmla="*/ 11 h 18"/>
                  <a:gd name="T12" fmla="*/ 0 w 50"/>
                  <a:gd name="T13" fmla="*/ 18 h 18"/>
                  <a:gd name="T14" fmla="*/ 7 w 50"/>
                  <a:gd name="T15" fmla="*/ 18 h 18"/>
                  <a:gd name="T16" fmla="*/ 7 w 50"/>
                  <a:gd name="T17" fmla="*/ 14 h 18"/>
                  <a:gd name="T18" fmla="*/ 14 w 50"/>
                  <a:gd name="T19" fmla="*/ 7 h 18"/>
                  <a:gd name="T20" fmla="*/ 18 w 50"/>
                  <a:gd name="T21" fmla="*/ 11 h 18"/>
                  <a:gd name="T22" fmla="*/ 46 w 50"/>
                  <a:gd name="T23" fmla="*/ 11 h 18"/>
                  <a:gd name="T24" fmla="*/ 39 w 50"/>
                  <a:gd name="T25" fmla="*/ 7 h 18"/>
                  <a:gd name="T26" fmla="*/ 50 w 50"/>
                  <a:gd name="T27" fmla="*/ 7 h 18"/>
                  <a:gd name="T28" fmla="*/ 50 w 50"/>
                  <a:gd name="T29" fmla="*/ 4 h 18"/>
                  <a:gd name="T30" fmla="*/ 43 w 50"/>
                  <a:gd name="T31" fmla="*/ 4 h 18"/>
                  <a:gd name="T32" fmla="*/ 50 w 50"/>
                  <a:gd name="T33" fmla="*/ 7 h 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 h="18">
                    <a:moveTo>
                      <a:pt x="50" y="7"/>
                    </a:moveTo>
                    <a:lnTo>
                      <a:pt x="43" y="4"/>
                    </a:lnTo>
                    <a:lnTo>
                      <a:pt x="29" y="4"/>
                    </a:lnTo>
                    <a:lnTo>
                      <a:pt x="18" y="0"/>
                    </a:lnTo>
                    <a:lnTo>
                      <a:pt x="11" y="0"/>
                    </a:lnTo>
                    <a:lnTo>
                      <a:pt x="0" y="11"/>
                    </a:lnTo>
                    <a:lnTo>
                      <a:pt x="0" y="18"/>
                    </a:lnTo>
                    <a:lnTo>
                      <a:pt x="7" y="18"/>
                    </a:lnTo>
                    <a:lnTo>
                      <a:pt x="7" y="14"/>
                    </a:lnTo>
                    <a:lnTo>
                      <a:pt x="14" y="7"/>
                    </a:lnTo>
                    <a:lnTo>
                      <a:pt x="18" y="11"/>
                    </a:lnTo>
                    <a:lnTo>
                      <a:pt x="46" y="11"/>
                    </a:lnTo>
                    <a:lnTo>
                      <a:pt x="39" y="7"/>
                    </a:lnTo>
                    <a:lnTo>
                      <a:pt x="50" y="7"/>
                    </a:lnTo>
                    <a:lnTo>
                      <a:pt x="50" y="4"/>
                    </a:lnTo>
                    <a:lnTo>
                      <a:pt x="43" y="4"/>
                    </a:lnTo>
                    <a:lnTo>
                      <a:pt x="5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0" name="Freeform 527"/>
              <p:cNvSpPr>
                <a:spLocks/>
              </p:cNvSpPr>
              <p:nvPr/>
            </p:nvSpPr>
            <p:spPr bwMode="auto">
              <a:xfrm>
                <a:off x="3225" y="3256"/>
                <a:ext cx="473" cy="60"/>
              </a:xfrm>
              <a:custGeom>
                <a:avLst/>
                <a:gdLst>
                  <a:gd name="T0" fmla="*/ 272 w 473"/>
                  <a:gd name="T1" fmla="*/ 17 h 60"/>
                  <a:gd name="T2" fmla="*/ 293 w 473"/>
                  <a:gd name="T3" fmla="*/ 17 h 60"/>
                  <a:gd name="T4" fmla="*/ 300 w 473"/>
                  <a:gd name="T5" fmla="*/ 21 h 60"/>
                  <a:gd name="T6" fmla="*/ 452 w 473"/>
                  <a:gd name="T7" fmla="*/ 21 h 60"/>
                  <a:gd name="T8" fmla="*/ 459 w 473"/>
                  <a:gd name="T9" fmla="*/ 17 h 60"/>
                  <a:gd name="T10" fmla="*/ 466 w 473"/>
                  <a:gd name="T11" fmla="*/ 17 h 60"/>
                  <a:gd name="T12" fmla="*/ 470 w 473"/>
                  <a:gd name="T13" fmla="*/ 25 h 60"/>
                  <a:gd name="T14" fmla="*/ 473 w 473"/>
                  <a:gd name="T15" fmla="*/ 32 h 60"/>
                  <a:gd name="T16" fmla="*/ 473 w 473"/>
                  <a:gd name="T17" fmla="*/ 46 h 60"/>
                  <a:gd name="T18" fmla="*/ 470 w 473"/>
                  <a:gd name="T19" fmla="*/ 49 h 60"/>
                  <a:gd name="T20" fmla="*/ 445 w 473"/>
                  <a:gd name="T21" fmla="*/ 49 h 60"/>
                  <a:gd name="T22" fmla="*/ 441 w 473"/>
                  <a:gd name="T23" fmla="*/ 53 h 60"/>
                  <a:gd name="T24" fmla="*/ 434 w 473"/>
                  <a:gd name="T25" fmla="*/ 53 h 60"/>
                  <a:gd name="T26" fmla="*/ 417 w 473"/>
                  <a:gd name="T27" fmla="*/ 56 h 60"/>
                  <a:gd name="T28" fmla="*/ 367 w 473"/>
                  <a:gd name="T29" fmla="*/ 56 h 60"/>
                  <a:gd name="T30" fmla="*/ 350 w 473"/>
                  <a:gd name="T31" fmla="*/ 60 h 60"/>
                  <a:gd name="T32" fmla="*/ 314 w 473"/>
                  <a:gd name="T33" fmla="*/ 60 h 60"/>
                  <a:gd name="T34" fmla="*/ 297 w 473"/>
                  <a:gd name="T35" fmla="*/ 56 h 60"/>
                  <a:gd name="T36" fmla="*/ 159 w 473"/>
                  <a:gd name="T37" fmla="*/ 56 h 60"/>
                  <a:gd name="T38" fmla="*/ 148 w 473"/>
                  <a:gd name="T39" fmla="*/ 53 h 60"/>
                  <a:gd name="T40" fmla="*/ 95 w 473"/>
                  <a:gd name="T41" fmla="*/ 53 h 60"/>
                  <a:gd name="T42" fmla="*/ 85 w 473"/>
                  <a:gd name="T43" fmla="*/ 56 h 60"/>
                  <a:gd name="T44" fmla="*/ 56 w 473"/>
                  <a:gd name="T45" fmla="*/ 56 h 60"/>
                  <a:gd name="T46" fmla="*/ 46 w 473"/>
                  <a:gd name="T47" fmla="*/ 53 h 60"/>
                  <a:gd name="T48" fmla="*/ 39 w 473"/>
                  <a:gd name="T49" fmla="*/ 49 h 60"/>
                  <a:gd name="T50" fmla="*/ 32 w 473"/>
                  <a:gd name="T51" fmla="*/ 46 h 60"/>
                  <a:gd name="T52" fmla="*/ 25 w 473"/>
                  <a:gd name="T53" fmla="*/ 42 h 60"/>
                  <a:gd name="T54" fmla="*/ 17 w 473"/>
                  <a:gd name="T55" fmla="*/ 32 h 60"/>
                  <a:gd name="T56" fmla="*/ 10 w 473"/>
                  <a:gd name="T57" fmla="*/ 21 h 60"/>
                  <a:gd name="T58" fmla="*/ 0 w 473"/>
                  <a:gd name="T59" fmla="*/ 0 h 60"/>
                  <a:gd name="T60" fmla="*/ 67 w 473"/>
                  <a:gd name="T61" fmla="*/ 0 h 60"/>
                  <a:gd name="T62" fmla="*/ 85 w 473"/>
                  <a:gd name="T63" fmla="*/ 3 h 60"/>
                  <a:gd name="T64" fmla="*/ 134 w 473"/>
                  <a:gd name="T65" fmla="*/ 3 h 60"/>
                  <a:gd name="T66" fmla="*/ 152 w 473"/>
                  <a:gd name="T67" fmla="*/ 7 h 60"/>
                  <a:gd name="T68" fmla="*/ 169 w 473"/>
                  <a:gd name="T69" fmla="*/ 7 h 60"/>
                  <a:gd name="T70" fmla="*/ 187 w 473"/>
                  <a:gd name="T71" fmla="*/ 10 h 60"/>
                  <a:gd name="T72" fmla="*/ 205 w 473"/>
                  <a:gd name="T73" fmla="*/ 10 h 60"/>
                  <a:gd name="T74" fmla="*/ 222 w 473"/>
                  <a:gd name="T75" fmla="*/ 14 h 60"/>
                  <a:gd name="T76" fmla="*/ 240 w 473"/>
                  <a:gd name="T77" fmla="*/ 14 h 60"/>
                  <a:gd name="T78" fmla="*/ 258 w 473"/>
                  <a:gd name="T79" fmla="*/ 17 h 60"/>
                  <a:gd name="T80" fmla="*/ 272 w 473"/>
                  <a:gd name="T81" fmla="*/ 17 h 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73" h="60">
                    <a:moveTo>
                      <a:pt x="272" y="17"/>
                    </a:moveTo>
                    <a:lnTo>
                      <a:pt x="293" y="17"/>
                    </a:lnTo>
                    <a:lnTo>
                      <a:pt x="300" y="21"/>
                    </a:lnTo>
                    <a:lnTo>
                      <a:pt x="452" y="21"/>
                    </a:lnTo>
                    <a:lnTo>
                      <a:pt x="459" y="17"/>
                    </a:lnTo>
                    <a:lnTo>
                      <a:pt x="466" y="17"/>
                    </a:lnTo>
                    <a:lnTo>
                      <a:pt x="470" y="25"/>
                    </a:lnTo>
                    <a:lnTo>
                      <a:pt x="473" y="32"/>
                    </a:lnTo>
                    <a:lnTo>
                      <a:pt x="473" y="46"/>
                    </a:lnTo>
                    <a:lnTo>
                      <a:pt x="470" y="49"/>
                    </a:lnTo>
                    <a:lnTo>
                      <a:pt x="445" y="49"/>
                    </a:lnTo>
                    <a:lnTo>
                      <a:pt x="441" y="53"/>
                    </a:lnTo>
                    <a:lnTo>
                      <a:pt x="434" y="53"/>
                    </a:lnTo>
                    <a:lnTo>
                      <a:pt x="417" y="56"/>
                    </a:lnTo>
                    <a:lnTo>
                      <a:pt x="367" y="56"/>
                    </a:lnTo>
                    <a:lnTo>
                      <a:pt x="350" y="60"/>
                    </a:lnTo>
                    <a:lnTo>
                      <a:pt x="314" y="60"/>
                    </a:lnTo>
                    <a:lnTo>
                      <a:pt x="297" y="56"/>
                    </a:lnTo>
                    <a:lnTo>
                      <a:pt x="159" y="56"/>
                    </a:lnTo>
                    <a:lnTo>
                      <a:pt x="148" y="53"/>
                    </a:lnTo>
                    <a:lnTo>
                      <a:pt x="95" y="53"/>
                    </a:lnTo>
                    <a:lnTo>
                      <a:pt x="85" y="56"/>
                    </a:lnTo>
                    <a:lnTo>
                      <a:pt x="56" y="56"/>
                    </a:lnTo>
                    <a:lnTo>
                      <a:pt x="46" y="53"/>
                    </a:lnTo>
                    <a:lnTo>
                      <a:pt x="39" y="49"/>
                    </a:lnTo>
                    <a:lnTo>
                      <a:pt x="32" y="46"/>
                    </a:lnTo>
                    <a:lnTo>
                      <a:pt x="25" y="42"/>
                    </a:lnTo>
                    <a:lnTo>
                      <a:pt x="17" y="32"/>
                    </a:lnTo>
                    <a:lnTo>
                      <a:pt x="10" y="21"/>
                    </a:lnTo>
                    <a:lnTo>
                      <a:pt x="0" y="0"/>
                    </a:lnTo>
                    <a:lnTo>
                      <a:pt x="67" y="0"/>
                    </a:lnTo>
                    <a:lnTo>
                      <a:pt x="85" y="3"/>
                    </a:lnTo>
                    <a:lnTo>
                      <a:pt x="134" y="3"/>
                    </a:lnTo>
                    <a:lnTo>
                      <a:pt x="152" y="7"/>
                    </a:lnTo>
                    <a:lnTo>
                      <a:pt x="169" y="7"/>
                    </a:lnTo>
                    <a:lnTo>
                      <a:pt x="187" y="10"/>
                    </a:lnTo>
                    <a:lnTo>
                      <a:pt x="205" y="10"/>
                    </a:lnTo>
                    <a:lnTo>
                      <a:pt x="222" y="14"/>
                    </a:lnTo>
                    <a:lnTo>
                      <a:pt x="240" y="14"/>
                    </a:lnTo>
                    <a:lnTo>
                      <a:pt x="258" y="17"/>
                    </a:lnTo>
                    <a:lnTo>
                      <a:pt x="272" y="17"/>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1" name="Freeform 528"/>
              <p:cNvSpPr>
                <a:spLocks/>
              </p:cNvSpPr>
              <p:nvPr/>
            </p:nvSpPr>
            <p:spPr bwMode="auto">
              <a:xfrm>
                <a:off x="3497" y="3270"/>
                <a:ext cx="78" cy="11"/>
              </a:xfrm>
              <a:custGeom>
                <a:avLst/>
                <a:gdLst>
                  <a:gd name="T0" fmla="*/ 78 w 78"/>
                  <a:gd name="T1" fmla="*/ 7 h 11"/>
                  <a:gd name="T2" fmla="*/ 67 w 78"/>
                  <a:gd name="T3" fmla="*/ 3 h 11"/>
                  <a:gd name="T4" fmla="*/ 28 w 78"/>
                  <a:gd name="T5" fmla="*/ 3 h 11"/>
                  <a:gd name="T6" fmla="*/ 21 w 78"/>
                  <a:gd name="T7" fmla="*/ 0 h 11"/>
                  <a:gd name="T8" fmla="*/ 0 w 78"/>
                  <a:gd name="T9" fmla="*/ 0 h 11"/>
                  <a:gd name="T10" fmla="*/ 0 w 78"/>
                  <a:gd name="T11" fmla="*/ 7 h 11"/>
                  <a:gd name="T12" fmla="*/ 39 w 78"/>
                  <a:gd name="T13" fmla="*/ 7 h 11"/>
                  <a:gd name="T14" fmla="*/ 49 w 78"/>
                  <a:gd name="T15" fmla="*/ 11 h 11"/>
                  <a:gd name="T16" fmla="*/ 78 w 78"/>
                  <a:gd name="T17" fmla="*/ 11 h 11"/>
                  <a:gd name="T18" fmla="*/ 78 w 78"/>
                  <a:gd name="T19" fmla="*/ 7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8" h="11">
                    <a:moveTo>
                      <a:pt x="78" y="7"/>
                    </a:moveTo>
                    <a:lnTo>
                      <a:pt x="67" y="3"/>
                    </a:lnTo>
                    <a:lnTo>
                      <a:pt x="28" y="3"/>
                    </a:lnTo>
                    <a:lnTo>
                      <a:pt x="21" y="0"/>
                    </a:lnTo>
                    <a:lnTo>
                      <a:pt x="0" y="0"/>
                    </a:lnTo>
                    <a:lnTo>
                      <a:pt x="0" y="7"/>
                    </a:lnTo>
                    <a:lnTo>
                      <a:pt x="39" y="7"/>
                    </a:lnTo>
                    <a:lnTo>
                      <a:pt x="49" y="11"/>
                    </a:lnTo>
                    <a:lnTo>
                      <a:pt x="78" y="11"/>
                    </a:lnTo>
                    <a:lnTo>
                      <a:pt x="7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2" name="Freeform 529"/>
              <p:cNvSpPr>
                <a:spLocks/>
              </p:cNvSpPr>
              <p:nvPr/>
            </p:nvSpPr>
            <p:spPr bwMode="auto">
              <a:xfrm>
                <a:off x="3575" y="3270"/>
                <a:ext cx="120" cy="11"/>
              </a:xfrm>
              <a:custGeom>
                <a:avLst/>
                <a:gdLst>
                  <a:gd name="T0" fmla="*/ 120 w 120"/>
                  <a:gd name="T1" fmla="*/ 3 h 11"/>
                  <a:gd name="T2" fmla="*/ 116 w 120"/>
                  <a:gd name="T3" fmla="*/ 0 h 11"/>
                  <a:gd name="T4" fmla="*/ 109 w 120"/>
                  <a:gd name="T5" fmla="*/ 0 h 11"/>
                  <a:gd name="T6" fmla="*/ 102 w 120"/>
                  <a:gd name="T7" fmla="*/ 3 h 11"/>
                  <a:gd name="T8" fmla="*/ 7 w 120"/>
                  <a:gd name="T9" fmla="*/ 3 h 11"/>
                  <a:gd name="T10" fmla="*/ 0 w 120"/>
                  <a:gd name="T11" fmla="*/ 7 h 11"/>
                  <a:gd name="T12" fmla="*/ 0 w 120"/>
                  <a:gd name="T13" fmla="*/ 11 h 11"/>
                  <a:gd name="T14" fmla="*/ 88 w 120"/>
                  <a:gd name="T15" fmla="*/ 11 h 11"/>
                  <a:gd name="T16" fmla="*/ 95 w 120"/>
                  <a:gd name="T17" fmla="*/ 7 h 11"/>
                  <a:gd name="T18" fmla="*/ 120 w 120"/>
                  <a:gd name="T19" fmla="*/ 7 h 11"/>
                  <a:gd name="T20" fmla="*/ 113 w 120"/>
                  <a:gd name="T21" fmla="*/ 3 h 11"/>
                  <a:gd name="T22" fmla="*/ 120 w 120"/>
                  <a:gd name="T23" fmla="*/ 3 h 11"/>
                  <a:gd name="T24" fmla="*/ 120 w 120"/>
                  <a:gd name="T25" fmla="*/ 0 h 11"/>
                  <a:gd name="T26" fmla="*/ 116 w 120"/>
                  <a:gd name="T27" fmla="*/ 0 h 11"/>
                  <a:gd name="T28" fmla="*/ 120 w 120"/>
                  <a:gd name="T29" fmla="*/ 3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 h="11">
                    <a:moveTo>
                      <a:pt x="120" y="3"/>
                    </a:moveTo>
                    <a:lnTo>
                      <a:pt x="116" y="0"/>
                    </a:lnTo>
                    <a:lnTo>
                      <a:pt x="109" y="0"/>
                    </a:lnTo>
                    <a:lnTo>
                      <a:pt x="102" y="3"/>
                    </a:lnTo>
                    <a:lnTo>
                      <a:pt x="7" y="3"/>
                    </a:lnTo>
                    <a:lnTo>
                      <a:pt x="0" y="7"/>
                    </a:lnTo>
                    <a:lnTo>
                      <a:pt x="0" y="11"/>
                    </a:lnTo>
                    <a:lnTo>
                      <a:pt x="88" y="11"/>
                    </a:lnTo>
                    <a:lnTo>
                      <a:pt x="95" y="7"/>
                    </a:lnTo>
                    <a:lnTo>
                      <a:pt x="120" y="7"/>
                    </a:lnTo>
                    <a:lnTo>
                      <a:pt x="113" y="3"/>
                    </a:lnTo>
                    <a:lnTo>
                      <a:pt x="120" y="3"/>
                    </a:lnTo>
                    <a:lnTo>
                      <a:pt x="120" y="0"/>
                    </a:lnTo>
                    <a:lnTo>
                      <a:pt x="116" y="0"/>
                    </a:lnTo>
                    <a:lnTo>
                      <a:pt x="12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3" name="Freeform 530"/>
              <p:cNvSpPr>
                <a:spLocks/>
              </p:cNvSpPr>
              <p:nvPr/>
            </p:nvSpPr>
            <p:spPr bwMode="auto">
              <a:xfrm>
                <a:off x="3688" y="3273"/>
                <a:ext cx="14" cy="32"/>
              </a:xfrm>
              <a:custGeom>
                <a:avLst/>
                <a:gdLst>
                  <a:gd name="T0" fmla="*/ 14 w 14"/>
                  <a:gd name="T1" fmla="*/ 32 h 32"/>
                  <a:gd name="T2" fmla="*/ 14 w 14"/>
                  <a:gd name="T3" fmla="*/ 11 h 32"/>
                  <a:gd name="T4" fmla="*/ 10 w 14"/>
                  <a:gd name="T5" fmla="*/ 4 h 32"/>
                  <a:gd name="T6" fmla="*/ 7 w 14"/>
                  <a:gd name="T7" fmla="*/ 0 h 32"/>
                  <a:gd name="T8" fmla="*/ 0 w 14"/>
                  <a:gd name="T9" fmla="*/ 0 h 32"/>
                  <a:gd name="T10" fmla="*/ 3 w 14"/>
                  <a:gd name="T11" fmla="*/ 8 h 32"/>
                  <a:gd name="T12" fmla="*/ 7 w 14"/>
                  <a:gd name="T13" fmla="*/ 15 h 32"/>
                  <a:gd name="T14" fmla="*/ 7 w 14"/>
                  <a:gd name="T15" fmla="*/ 29 h 32"/>
                  <a:gd name="T16" fmla="*/ 7 w 14"/>
                  <a:gd name="T17" fmla="*/ 25 h 32"/>
                  <a:gd name="T18" fmla="*/ 14 w 14"/>
                  <a:gd name="T19" fmla="*/ 32 h 32"/>
                  <a:gd name="T20" fmla="*/ 14 w 14"/>
                  <a:gd name="T21" fmla="*/ 29 h 32"/>
                  <a:gd name="T22" fmla="*/ 14 w 14"/>
                  <a:gd name="T23" fmla="*/ 32 h 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32">
                    <a:moveTo>
                      <a:pt x="14" y="32"/>
                    </a:moveTo>
                    <a:lnTo>
                      <a:pt x="14" y="11"/>
                    </a:lnTo>
                    <a:lnTo>
                      <a:pt x="10" y="4"/>
                    </a:lnTo>
                    <a:lnTo>
                      <a:pt x="7" y="0"/>
                    </a:lnTo>
                    <a:lnTo>
                      <a:pt x="0" y="0"/>
                    </a:lnTo>
                    <a:lnTo>
                      <a:pt x="3" y="8"/>
                    </a:lnTo>
                    <a:lnTo>
                      <a:pt x="7" y="15"/>
                    </a:lnTo>
                    <a:lnTo>
                      <a:pt x="7" y="29"/>
                    </a:lnTo>
                    <a:lnTo>
                      <a:pt x="7" y="25"/>
                    </a:lnTo>
                    <a:lnTo>
                      <a:pt x="14" y="32"/>
                    </a:lnTo>
                    <a:lnTo>
                      <a:pt x="14" y="29"/>
                    </a:lnTo>
                    <a:lnTo>
                      <a:pt x="1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4" name="Freeform 531"/>
              <p:cNvSpPr>
                <a:spLocks/>
              </p:cNvSpPr>
              <p:nvPr/>
            </p:nvSpPr>
            <p:spPr bwMode="auto">
              <a:xfrm>
                <a:off x="3659" y="3298"/>
                <a:ext cx="43" cy="14"/>
              </a:xfrm>
              <a:custGeom>
                <a:avLst/>
                <a:gdLst>
                  <a:gd name="T0" fmla="*/ 0 w 43"/>
                  <a:gd name="T1" fmla="*/ 14 h 14"/>
                  <a:gd name="T2" fmla="*/ 22 w 43"/>
                  <a:gd name="T3" fmla="*/ 14 h 14"/>
                  <a:gd name="T4" fmla="*/ 25 w 43"/>
                  <a:gd name="T5" fmla="*/ 11 h 14"/>
                  <a:gd name="T6" fmla="*/ 36 w 43"/>
                  <a:gd name="T7" fmla="*/ 11 h 14"/>
                  <a:gd name="T8" fmla="*/ 43 w 43"/>
                  <a:gd name="T9" fmla="*/ 7 h 14"/>
                  <a:gd name="T10" fmla="*/ 36 w 43"/>
                  <a:gd name="T11" fmla="*/ 0 h 14"/>
                  <a:gd name="T12" fmla="*/ 32 w 43"/>
                  <a:gd name="T13" fmla="*/ 4 h 14"/>
                  <a:gd name="T14" fmla="*/ 11 w 43"/>
                  <a:gd name="T15" fmla="*/ 4 h 14"/>
                  <a:gd name="T16" fmla="*/ 4 w 43"/>
                  <a:gd name="T17" fmla="*/ 7 h 14"/>
                  <a:gd name="T18" fmla="*/ 0 w 43"/>
                  <a:gd name="T19" fmla="*/ 7 h 14"/>
                  <a:gd name="T20" fmla="*/ 0 w 43"/>
                  <a:gd name="T21" fmla="*/ 14 h 14"/>
                  <a:gd name="T22" fmla="*/ 4 w 43"/>
                  <a:gd name="T23" fmla="*/ 14 h 14"/>
                  <a:gd name="T24" fmla="*/ 0 w 43"/>
                  <a:gd name="T25" fmla="*/ 14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3" h="14">
                    <a:moveTo>
                      <a:pt x="0" y="14"/>
                    </a:moveTo>
                    <a:lnTo>
                      <a:pt x="22" y="14"/>
                    </a:lnTo>
                    <a:lnTo>
                      <a:pt x="25" y="11"/>
                    </a:lnTo>
                    <a:lnTo>
                      <a:pt x="36" y="11"/>
                    </a:lnTo>
                    <a:lnTo>
                      <a:pt x="43" y="7"/>
                    </a:lnTo>
                    <a:lnTo>
                      <a:pt x="36" y="0"/>
                    </a:lnTo>
                    <a:lnTo>
                      <a:pt x="32" y="4"/>
                    </a:lnTo>
                    <a:lnTo>
                      <a:pt x="11" y="4"/>
                    </a:lnTo>
                    <a:lnTo>
                      <a:pt x="4" y="7"/>
                    </a:lnTo>
                    <a:lnTo>
                      <a:pt x="0" y="7"/>
                    </a:lnTo>
                    <a:lnTo>
                      <a:pt x="0" y="14"/>
                    </a:lnTo>
                    <a:lnTo>
                      <a:pt x="4" y="14"/>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5" name="Freeform 532"/>
              <p:cNvSpPr>
                <a:spLocks/>
              </p:cNvSpPr>
              <p:nvPr/>
            </p:nvSpPr>
            <p:spPr bwMode="auto">
              <a:xfrm>
                <a:off x="3380" y="3305"/>
                <a:ext cx="279" cy="11"/>
              </a:xfrm>
              <a:custGeom>
                <a:avLst/>
                <a:gdLst>
                  <a:gd name="T0" fmla="*/ 0 w 279"/>
                  <a:gd name="T1" fmla="*/ 11 h 11"/>
                  <a:gd name="T2" fmla="*/ 262 w 279"/>
                  <a:gd name="T3" fmla="*/ 11 h 11"/>
                  <a:gd name="T4" fmla="*/ 279 w 279"/>
                  <a:gd name="T5" fmla="*/ 7 h 11"/>
                  <a:gd name="T6" fmla="*/ 279 w 279"/>
                  <a:gd name="T7" fmla="*/ 0 h 11"/>
                  <a:gd name="T8" fmla="*/ 262 w 279"/>
                  <a:gd name="T9" fmla="*/ 4 h 11"/>
                  <a:gd name="T10" fmla="*/ 4 w 279"/>
                  <a:gd name="T11" fmla="*/ 4 h 11"/>
                  <a:gd name="T12" fmla="*/ 0 w 279"/>
                  <a:gd name="T13" fmla="*/ 11 h 11"/>
                  <a:gd name="T14" fmla="*/ 4 w 279"/>
                  <a:gd name="T15" fmla="*/ 11 h 11"/>
                  <a:gd name="T16" fmla="*/ 0 w 279"/>
                  <a:gd name="T17" fmla="*/ 11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9" h="11">
                    <a:moveTo>
                      <a:pt x="0" y="11"/>
                    </a:moveTo>
                    <a:lnTo>
                      <a:pt x="262" y="11"/>
                    </a:lnTo>
                    <a:lnTo>
                      <a:pt x="279" y="7"/>
                    </a:lnTo>
                    <a:lnTo>
                      <a:pt x="279" y="0"/>
                    </a:lnTo>
                    <a:lnTo>
                      <a:pt x="262" y="4"/>
                    </a:lnTo>
                    <a:lnTo>
                      <a:pt x="4" y="4"/>
                    </a:lnTo>
                    <a:lnTo>
                      <a:pt x="0" y="11"/>
                    </a:lnTo>
                    <a:lnTo>
                      <a:pt x="4" y="1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6" name="Freeform 533"/>
              <p:cNvSpPr>
                <a:spLocks/>
              </p:cNvSpPr>
              <p:nvPr/>
            </p:nvSpPr>
            <p:spPr bwMode="auto">
              <a:xfrm>
                <a:off x="3232" y="3273"/>
                <a:ext cx="152" cy="43"/>
              </a:xfrm>
              <a:custGeom>
                <a:avLst/>
                <a:gdLst>
                  <a:gd name="T0" fmla="*/ 0 w 152"/>
                  <a:gd name="T1" fmla="*/ 4 h 43"/>
                  <a:gd name="T2" fmla="*/ 7 w 152"/>
                  <a:gd name="T3" fmla="*/ 15 h 43"/>
                  <a:gd name="T4" fmla="*/ 14 w 152"/>
                  <a:gd name="T5" fmla="*/ 25 h 43"/>
                  <a:gd name="T6" fmla="*/ 21 w 152"/>
                  <a:gd name="T7" fmla="*/ 32 h 43"/>
                  <a:gd name="T8" fmla="*/ 32 w 152"/>
                  <a:gd name="T9" fmla="*/ 36 h 43"/>
                  <a:gd name="T10" fmla="*/ 39 w 152"/>
                  <a:gd name="T11" fmla="*/ 39 h 43"/>
                  <a:gd name="T12" fmla="*/ 49 w 152"/>
                  <a:gd name="T13" fmla="*/ 43 h 43"/>
                  <a:gd name="T14" fmla="*/ 78 w 152"/>
                  <a:gd name="T15" fmla="*/ 43 h 43"/>
                  <a:gd name="T16" fmla="*/ 88 w 152"/>
                  <a:gd name="T17" fmla="*/ 39 h 43"/>
                  <a:gd name="T18" fmla="*/ 141 w 152"/>
                  <a:gd name="T19" fmla="*/ 39 h 43"/>
                  <a:gd name="T20" fmla="*/ 148 w 152"/>
                  <a:gd name="T21" fmla="*/ 43 h 43"/>
                  <a:gd name="T22" fmla="*/ 152 w 152"/>
                  <a:gd name="T23" fmla="*/ 36 h 43"/>
                  <a:gd name="T24" fmla="*/ 141 w 152"/>
                  <a:gd name="T25" fmla="*/ 32 h 43"/>
                  <a:gd name="T26" fmla="*/ 131 w 152"/>
                  <a:gd name="T27" fmla="*/ 32 h 43"/>
                  <a:gd name="T28" fmla="*/ 120 w 152"/>
                  <a:gd name="T29" fmla="*/ 29 h 43"/>
                  <a:gd name="T30" fmla="*/ 109 w 152"/>
                  <a:gd name="T31" fmla="*/ 32 h 43"/>
                  <a:gd name="T32" fmla="*/ 88 w 152"/>
                  <a:gd name="T33" fmla="*/ 32 h 43"/>
                  <a:gd name="T34" fmla="*/ 78 w 152"/>
                  <a:gd name="T35" fmla="*/ 36 h 43"/>
                  <a:gd name="T36" fmla="*/ 49 w 152"/>
                  <a:gd name="T37" fmla="*/ 36 h 43"/>
                  <a:gd name="T38" fmla="*/ 42 w 152"/>
                  <a:gd name="T39" fmla="*/ 32 h 43"/>
                  <a:gd name="T40" fmla="*/ 35 w 152"/>
                  <a:gd name="T41" fmla="*/ 29 h 43"/>
                  <a:gd name="T42" fmla="*/ 28 w 152"/>
                  <a:gd name="T43" fmla="*/ 25 h 43"/>
                  <a:gd name="T44" fmla="*/ 21 w 152"/>
                  <a:gd name="T45" fmla="*/ 22 h 43"/>
                  <a:gd name="T46" fmla="*/ 14 w 152"/>
                  <a:gd name="T47" fmla="*/ 11 h 43"/>
                  <a:gd name="T48" fmla="*/ 7 w 152"/>
                  <a:gd name="T49" fmla="*/ 4 h 43"/>
                  <a:gd name="T50" fmla="*/ 7 w 152"/>
                  <a:gd name="T51" fmla="*/ 0 h 43"/>
                  <a:gd name="T52" fmla="*/ 0 w 152"/>
                  <a:gd name="T53" fmla="*/ 4 h 4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2" h="43">
                    <a:moveTo>
                      <a:pt x="0" y="4"/>
                    </a:moveTo>
                    <a:lnTo>
                      <a:pt x="7" y="15"/>
                    </a:lnTo>
                    <a:lnTo>
                      <a:pt x="14" y="25"/>
                    </a:lnTo>
                    <a:lnTo>
                      <a:pt x="21" y="32"/>
                    </a:lnTo>
                    <a:lnTo>
                      <a:pt x="32" y="36"/>
                    </a:lnTo>
                    <a:lnTo>
                      <a:pt x="39" y="39"/>
                    </a:lnTo>
                    <a:lnTo>
                      <a:pt x="49" y="43"/>
                    </a:lnTo>
                    <a:lnTo>
                      <a:pt x="78" y="43"/>
                    </a:lnTo>
                    <a:lnTo>
                      <a:pt x="88" y="39"/>
                    </a:lnTo>
                    <a:lnTo>
                      <a:pt x="141" y="39"/>
                    </a:lnTo>
                    <a:lnTo>
                      <a:pt x="148" y="43"/>
                    </a:lnTo>
                    <a:lnTo>
                      <a:pt x="152" y="36"/>
                    </a:lnTo>
                    <a:lnTo>
                      <a:pt x="141" y="32"/>
                    </a:lnTo>
                    <a:lnTo>
                      <a:pt x="131" y="32"/>
                    </a:lnTo>
                    <a:lnTo>
                      <a:pt x="120" y="29"/>
                    </a:lnTo>
                    <a:lnTo>
                      <a:pt x="109" y="32"/>
                    </a:lnTo>
                    <a:lnTo>
                      <a:pt x="88" y="32"/>
                    </a:lnTo>
                    <a:lnTo>
                      <a:pt x="78" y="36"/>
                    </a:lnTo>
                    <a:lnTo>
                      <a:pt x="49" y="36"/>
                    </a:lnTo>
                    <a:lnTo>
                      <a:pt x="42" y="32"/>
                    </a:lnTo>
                    <a:lnTo>
                      <a:pt x="35" y="29"/>
                    </a:lnTo>
                    <a:lnTo>
                      <a:pt x="28" y="25"/>
                    </a:lnTo>
                    <a:lnTo>
                      <a:pt x="21" y="22"/>
                    </a:lnTo>
                    <a:lnTo>
                      <a:pt x="14" y="11"/>
                    </a:lnTo>
                    <a:lnTo>
                      <a:pt x="7" y="4"/>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7" name="Freeform 534"/>
              <p:cNvSpPr>
                <a:spLocks/>
              </p:cNvSpPr>
              <p:nvPr/>
            </p:nvSpPr>
            <p:spPr bwMode="auto">
              <a:xfrm>
                <a:off x="3218" y="3249"/>
                <a:ext cx="21" cy="28"/>
              </a:xfrm>
              <a:custGeom>
                <a:avLst/>
                <a:gdLst>
                  <a:gd name="T0" fmla="*/ 7 w 21"/>
                  <a:gd name="T1" fmla="*/ 0 h 28"/>
                  <a:gd name="T2" fmla="*/ 3 w 21"/>
                  <a:gd name="T3" fmla="*/ 7 h 28"/>
                  <a:gd name="T4" fmla="*/ 14 w 21"/>
                  <a:gd name="T5" fmla="*/ 28 h 28"/>
                  <a:gd name="T6" fmla="*/ 21 w 21"/>
                  <a:gd name="T7" fmla="*/ 24 h 28"/>
                  <a:gd name="T8" fmla="*/ 10 w 21"/>
                  <a:gd name="T9" fmla="*/ 3 h 28"/>
                  <a:gd name="T10" fmla="*/ 7 w 21"/>
                  <a:gd name="T11" fmla="*/ 10 h 28"/>
                  <a:gd name="T12" fmla="*/ 7 w 21"/>
                  <a:gd name="T13" fmla="*/ 0 h 28"/>
                  <a:gd name="T14" fmla="*/ 0 w 21"/>
                  <a:gd name="T15" fmla="*/ 0 h 28"/>
                  <a:gd name="T16" fmla="*/ 3 w 21"/>
                  <a:gd name="T17" fmla="*/ 7 h 28"/>
                  <a:gd name="T18" fmla="*/ 7 w 21"/>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28">
                    <a:moveTo>
                      <a:pt x="7" y="0"/>
                    </a:moveTo>
                    <a:lnTo>
                      <a:pt x="3" y="7"/>
                    </a:lnTo>
                    <a:lnTo>
                      <a:pt x="14" y="28"/>
                    </a:lnTo>
                    <a:lnTo>
                      <a:pt x="21" y="24"/>
                    </a:lnTo>
                    <a:lnTo>
                      <a:pt x="10" y="3"/>
                    </a:lnTo>
                    <a:lnTo>
                      <a:pt x="7" y="10"/>
                    </a:lnTo>
                    <a:lnTo>
                      <a:pt x="7" y="0"/>
                    </a:lnTo>
                    <a:lnTo>
                      <a:pt x="0" y="0"/>
                    </a:lnTo>
                    <a:lnTo>
                      <a:pt x="3"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8" name="Freeform 535"/>
              <p:cNvSpPr>
                <a:spLocks/>
              </p:cNvSpPr>
              <p:nvPr/>
            </p:nvSpPr>
            <p:spPr bwMode="auto">
              <a:xfrm>
                <a:off x="3225" y="3249"/>
                <a:ext cx="272" cy="28"/>
              </a:xfrm>
              <a:custGeom>
                <a:avLst/>
                <a:gdLst>
                  <a:gd name="T0" fmla="*/ 272 w 272"/>
                  <a:gd name="T1" fmla="*/ 21 h 28"/>
                  <a:gd name="T2" fmla="*/ 258 w 272"/>
                  <a:gd name="T3" fmla="*/ 21 h 28"/>
                  <a:gd name="T4" fmla="*/ 240 w 272"/>
                  <a:gd name="T5" fmla="*/ 17 h 28"/>
                  <a:gd name="T6" fmla="*/ 222 w 272"/>
                  <a:gd name="T7" fmla="*/ 17 h 28"/>
                  <a:gd name="T8" fmla="*/ 205 w 272"/>
                  <a:gd name="T9" fmla="*/ 14 h 28"/>
                  <a:gd name="T10" fmla="*/ 187 w 272"/>
                  <a:gd name="T11" fmla="*/ 14 h 28"/>
                  <a:gd name="T12" fmla="*/ 169 w 272"/>
                  <a:gd name="T13" fmla="*/ 10 h 28"/>
                  <a:gd name="T14" fmla="*/ 134 w 272"/>
                  <a:gd name="T15" fmla="*/ 10 h 28"/>
                  <a:gd name="T16" fmla="*/ 116 w 272"/>
                  <a:gd name="T17" fmla="*/ 7 h 28"/>
                  <a:gd name="T18" fmla="*/ 99 w 272"/>
                  <a:gd name="T19" fmla="*/ 7 h 28"/>
                  <a:gd name="T20" fmla="*/ 85 w 272"/>
                  <a:gd name="T21" fmla="*/ 3 h 28"/>
                  <a:gd name="T22" fmla="*/ 32 w 272"/>
                  <a:gd name="T23" fmla="*/ 3 h 28"/>
                  <a:gd name="T24" fmla="*/ 14 w 272"/>
                  <a:gd name="T25" fmla="*/ 0 h 28"/>
                  <a:gd name="T26" fmla="*/ 0 w 272"/>
                  <a:gd name="T27" fmla="*/ 0 h 28"/>
                  <a:gd name="T28" fmla="*/ 0 w 272"/>
                  <a:gd name="T29" fmla="*/ 10 h 28"/>
                  <a:gd name="T30" fmla="*/ 85 w 272"/>
                  <a:gd name="T31" fmla="*/ 10 h 28"/>
                  <a:gd name="T32" fmla="*/ 99 w 272"/>
                  <a:gd name="T33" fmla="*/ 14 h 28"/>
                  <a:gd name="T34" fmla="*/ 134 w 272"/>
                  <a:gd name="T35" fmla="*/ 14 h 28"/>
                  <a:gd name="T36" fmla="*/ 152 w 272"/>
                  <a:gd name="T37" fmla="*/ 17 h 28"/>
                  <a:gd name="T38" fmla="*/ 169 w 272"/>
                  <a:gd name="T39" fmla="*/ 17 h 28"/>
                  <a:gd name="T40" fmla="*/ 187 w 272"/>
                  <a:gd name="T41" fmla="*/ 21 h 28"/>
                  <a:gd name="T42" fmla="*/ 205 w 272"/>
                  <a:gd name="T43" fmla="*/ 21 h 28"/>
                  <a:gd name="T44" fmla="*/ 222 w 272"/>
                  <a:gd name="T45" fmla="*/ 24 h 28"/>
                  <a:gd name="T46" fmla="*/ 240 w 272"/>
                  <a:gd name="T47" fmla="*/ 24 h 28"/>
                  <a:gd name="T48" fmla="*/ 258 w 272"/>
                  <a:gd name="T49" fmla="*/ 28 h 28"/>
                  <a:gd name="T50" fmla="*/ 272 w 272"/>
                  <a:gd name="T51" fmla="*/ 28 h 28"/>
                  <a:gd name="T52" fmla="*/ 272 w 272"/>
                  <a:gd name="T53" fmla="*/ 21 h 2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2" h="28">
                    <a:moveTo>
                      <a:pt x="272" y="21"/>
                    </a:moveTo>
                    <a:lnTo>
                      <a:pt x="258" y="21"/>
                    </a:lnTo>
                    <a:lnTo>
                      <a:pt x="240" y="17"/>
                    </a:lnTo>
                    <a:lnTo>
                      <a:pt x="222" y="17"/>
                    </a:lnTo>
                    <a:lnTo>
                      <a:pt x="205" y="14"/>
                    </a:lnTo>
                    <a:lnTo>
                      <a:pt x="187" y="14"/>
                    </a:lnTo>
                    <a:lnTo>
                      <a:pt x="169" y="10"/>
                    </a:lnTo>
                    <a:lnTo>
                      <a:pt x="134" y="10"/>
                    </a:lnTo>
                    <a:lnTo>
                      <a:pt x="116" y="7"/>
                    </a:lnTo>
                    <a:lnTo>
                      <a:pt x="99" y="7"/>
                    </a:lnTo>
                    <a:lnTo>
                      <a:pt x="85" y="3"/>
                    </a:lnTo>
                    <a:lnTo>
                      <a:pt x="32" y="3"/>
                    </a:lnTo>
                    <a:lnTo>
                      <a:pt x="14" y="0"/>
                    </a:lnTo>
                    <a:lnTo>
                      <a:pt x="0" y="0"/>
                    </a:lnTo>
                    <a:lnTo>
                      <a:pt x="0" y="10"/>
                    </a:lnTo>
                    <a:lnTo>
                      <a:pt x="85" y="10"/>
                    </a:lnTo>
                    <a:lnTo>
                      <a:pt x="99" y="14"/>
                    </a:lnTo>
                    <a:lnTo>
                      <a:pt x="134" y="14"/>
                    </a:lnTo>
                    <a:lnTo>
                      <a:pt x="152" y="17"/>
                    </a:lnTo>
                    <a:lnTo>
                      <a:pt x="169" y="17"/>
                    </a:lnTo>
                    <a:lnTo>
                      <a:pt x="187" y="21"/>
                    </a:lnTo>
                    <a:lnTo>
                      <a:pt x="205" y="21"/>
                    </a:lnTo>
                    <a:lnTo>
                      <a:pt x="222" y="24"/>
                    </a:lnTo>
                    <a:lnTo>
                      <a:pt x="240" y="24"/>
                    </a:lnTo>
                    <a:lnTo>
                      <a:pt x="258" y="28"/>
                    </a:lnTo>
                    <a:lnTo>
                      <a:pt x="272" y="28"/>
                    </a:lnTo>
                    <a:lnTo>
                      <a:pt x="27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19" name="Freeform 536"/>
              <p:cNvSpPr>
                <a:spLocks/>
              </p:cNvSpPr>
              <p:nvPr/>
            </p:nvSpPr>
            <p:spPr bwMode="auto">
              <a:xfrm>
                <a:off x="4458" y="3277"/>
                <a:ext cx="56" cy="138"/>
              </a:xfrm>
              <a:custGeom>
                <a:avLst/>
                <a:gdLst>
                  <a:gd name="T0" fmla="*/ 56 w 56"/>
                  <a:gd name="T1" fmla="*/ 14 h 138"/>
                  <a:gd name="T2" fmla="*/ 14 w 56"/>
                  <a:gd name="T3" fmla="*/ 138 h 138"/>
                  <a:gd name="T4" fmla="*/ 7 w 56"/>
                  <a:gd name="T5" fmla="*/ 138 h 138"/>
                  <a:gd name="T6" fmla="*/ 3 w 56"/>
                  <a:gd name="T7" fmla="*/ 134 h 138"/>
                  <a:gd name="T8" fmla="*/ 0 w 56"/>
                  <a:gd name="T9" fmla="*/ 134 h 138"/>
                  <a:gd name="T10" fmla="*/ 0 w 56"/>
                  <a:gd name="T11" fmla="*/ 117 h 138"/>
                  <a:gd name="T12" fmla="*/ 3 w 56"/>
                  <a:gd name="T13" fmla="*/ 99 h 138"/>
                  <a:gd name="T14" fmla="*/ 3 w 56"/>
                  <a:gd name="T15" fmla="*/ 85 h 138"/>
                  <a:gd name="T16" fmla="*/ 7 w 56"/>
                  <a:gd name="T17" fmla="*/ 67 h 138"/>
                  <a:gd name="T18" fmla="*/ 14 w 56"/>
                  <a:gd name="T19" fmla="*/ 49 h 138"/>
                  <a:gd name="T20" fmla="*/ 18 w 56"/>
                  <a:gd name="T21" fmla="*/ 35 h 138"/>
                  <a:gd name="T22" fmla="*/ 21 w 56"/>
                  <a:gd name="T23" fmla="*/ 18 h 138"/>
                  <a:gd name="T24" fmla="*/ 25 w 56"/>
                  <a:gd name="T25" fmla="*/ 4 h 138"/>
                  <a:gd name="T26" fmla="*/ 28 w 56"/>
                  <a:gd name="T27" fmla="*/ 0 h 138"/>
                  <a:gd name="T28" fmla="*/ 42 w 56"/>
                  <a:gd name="T29" fmla="*/ 0 h 138"/>
                  <a:gd name="T30" fmla="*/ 42 w 56"/>
                  <a:gd name="T31" fmla="*/ 4 h 138"/>
                  <a:gd name="T32" fmla="*/ 56 w 56"/>
                  <a:gd name="T33" fmla="*/ 4 h 138"/>
                  <a:gd name="T34" fmla="*/ 56 w 56"/>
                  <a:gd name="T35" fmla="*/ 14 h 1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138">
                    <a:moveTo>
                      <a:pt x="56" y="14"/>
                    </a:moveTo>
                    <a:lnTo>
                      <a:pt x="14" y="138"/>
                    </a:lnTo>
                    <a:lnTo>
                      <a:pt x="7" y="138"/>
                    </a:lnTo>
                    <a:lnTo>
                      <a:pt x="3" y="134"/>
                    </a:lnTo>
                    <a:lnTo>
                      <a:pt x="0" y="134"/>
                    </a:lnTo>
                    <a:lnTo>
                      <a:pt x="0" y="117"/>
                    </a:lnTo>
                    <a:lnTo>
                      <a:pt x="3" y="99"/>
                    </a:lnTo>
                    <a:lnTo>
                      <a:pt x="3" y="85"/>
                    </a:lnTo>
                    <a:lnTo>
                      <a:pt x="7" y="67"/>
                    </a:lnTo>
                    <a:lnTo>
                      <a:pt x="14" y="49"/>
                    </a:lnTo>
                    <a:lnTo>
                      <a:pt x="18" y="35"/>
                    </a:lnTo>
                    <a:lnTo>
                      <a:pt x="21" y="18"/>
                    </a:lnTo>
                    <a:lnTo>
                      <a:pt x="25" y="4"/>
                    </a:lnTo>
                    <a:lnTo>
                      <a:pt x="28" y="0"/>
                    </a:lnTo>
                    <a:lnTo>
                      <a:pt x="42" y="0"/>
                    </a:lnTo>
                    <a:lnTo>
                      <a:pt x="42" y="4"/>
                    </a:lnTo>
                    <a:lnTo>
                      <a:pt x="56" y="4"/>
                    </a:lnTo>
                    <a:lnTo>
                      <a:pt x="5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0" name="Freeform 537"/>
              <p:cNvSpPr>
                <a:spLocks/>
              </p:cNvSpPr>
              <p:nvPr/>
            </p:nvSpPr>
            <p:spPr bwMode="auto">
              <a:xfrm>
                <a:off x="4469" y="3288"/>
                <a:ext cx="49" cy="127"/>
              </a:xfrm>
              <a:custGeom>
                <a:avLst/>
                <a:gdLst>
                  <a:gd name="T0" fmla="*/ 7 w 49"/>
                  <a:gd name="T1" fmla="*/ 127 h 127"/>
                  <a:gd name="T2" fmla="*/ 49 w 49"/>
                  <a:gd name="T3" fmla="*/ 3 h 127"/>
                  <a:gd name="T4" fmla="*/ 42 w 49"/>
                  <a:gd name="T5" fmla="*/ 0 h 127"/>
                  <a:gd name="T6" fmla="*/ 0 w 49"/>
                  <a:gd name="T7" fmla="*/ 127 h 127"/>
                  <a:gd name="T8" fmla="*/ 0 w 49"/>
                  <a:gd name="T9" fmla="*/ 123 h 127"/>
                  <a:gd name="T10" fmla="*/ 7 w 49"/>
                  <a:gd name="T11" fmla="*/ 127 h 1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127">
                    <a:moveTo>
                      <a:pt x="7" y="127"/>
                    </a:moveTo>
                    <a:lnTo>
                      <a:pt x="49" y="3"/>
                    </a:lnTo>
                    <a:lnTo>
                      <a:pt x="42" y="0"/>
                    </a:lnTo>
                    <a:lnTo>
                      <a:pt x="0" y="127"/>
                    </a:lnTo>
                    <a:lnTo>
                      <a:pt x="0" y="123"/>
                    </a:lnTo>
                    <a:lnTo>
                      <a:pt x="7" y="1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1" name="Freeform 538"/>
              <p:cNvSpPr>
                <a:spLocks/>
              </p:cNvSpPr>
              <p:nvPr/>
            </p:nvSpPr>
            <p:spPr bwMode="auto">
              <a:xfrm>
                <a:off x="4454" y="3408"/>
                <a:ext cx="22" cy="10"/>
              </a:xfrm>
              <a:custGeom>
                <a:avLst/>
                <a:gdLst>
                  <a:gd name="T0" fmla="*/ 0 w 22"/>
                  <a:gd name="T1" fmla="*/ 3 h 10"/>
                  <a:gd name="T2" fmla="*/ 7 w 22"/>
                  <a:gd name="T3" fmla="*/ 10 h 10"/>
                  <a:gd name="T4" fmla="*/ 15 w 22"/>
                  <a:gd name="T5" fmla="*/ 10 h 10"/>
                  <a:gd name="T6" fmla="*/ 22 w 22"/>
                  <a:gd name="T7" fmla="*/ 7 h 10"/>
                  <a:gd name="T8" fmla="*/ 15 w 22"/>
                  <a:gd name="T9" fmla="*/ 3 h 10"/>
                  <a:gd name="T10" fmla="*/ 15 w 22"/>
                  <a:gd name="T11" fmla="*/ 7 h 10"/>
                  <a:gd name="T12" fmla="*/ 11 w 22"/>
                  <a:gd name="T13" fmla="*/ 3 h 10"/>
                  <a:gd name="T14" fmla="*/ 7 w 22"/>
                  <a:gd name="T15" fmla="*/ 3 h 10"/>
                  <a:gd name="T16" fmla="*/ 4 w 22"/>
                  <a:gd name="T17" fmla="*/ 0 h 10"/>
                  <a:gd name="T18" fmla="*/ 7 w 22"/>
                  <a:gd name="T19" fmla="*/ 3 h 10"/>
                  <a:gd name="T20" fmla="*/ 0 w 22"/>
                  <a:gd name="T21" fmla="*/ 3 h 10"/>
                  <a:gd name="T22" fmla="*/ 4 w 22"/>
                  <a:gd name="T23" fmla="*/ 7 h 10"/>
                  <a:gd name="T24" fmla="*/ 0 w 22"/>
                  <a:gd name="T25" fmla="*/ 3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0">
                    <a:moveTo>
                      <a:pt x="0" y="3"/>
                    </a:moveTo>
                    <a:lnTo>
                      <a:pt x="7" y="10"/>
                    </a:lnTo>
                    <a:lnTo>
                      <a:pt x="15" y="10"/>
                    </a:lnTo>
                    <a:lnTo>
                      <a:pt x="22" y="7"/>
                    </a:lnTo>
                    <a:lnTo>
                      <a:pt x="15" y="3"/>
                    </a:lnTo>
                    <a:lnTo>
                      <a:pt x="15" y="7"/>
                    </a:lnTo>
                    <a:lnTo>
                      <a:pt x="11" y="3"/>
                    </a:lnTo>
                    <a:lnTo>
                      <a:pt x="7" y="3"/>
                    </a:lnTo>
                    <a:lnTo>
                      <a:pt x="4" y="0"/>
                    </a:lnTo>
                    <a:lnTo>
                      <a:pt x="7" y="3"/>
                    </a:lnTo>
                    <a:lnTo>
                      <a:pt x="0" y="3"/>
                    </a:lnTo>
                    <a:lnTo>
                      <a:pt x="4"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2" name="Freeform 539"/>
              <p:cNvSpPr>
                <a:spLocks/>
              </p:cNvSpPr>
              <p:nvPr/>
            </p:nvSpPr>
            <p:spPr bwMode="auto">
              <a:xfrm>
                <a:off x="4454" y="3277"/>
                <a:ext cx="32" cy="134"/>
              </a:xfrm>
              <a:custGeom>
                <a:avLst/>
                <a:gdLst>
                  <a:gd name="T0" fmla="*/ 29 w 32"/>
                  <a:gd name="T1" fmla="*/ 0 h 134"/>
                  <a:gd name="T2" fmla="*/ 25 w 32"/>
                  <a:gd name="T3" fmla="*/ 4 h 134"/>
                  <a:gd name="T4" fmla="*/ 22 w 32"/>
                  <a:gd name="T5" fmla="*/ 18 h 134"/>
                  <a:gd name="T6" fmla="*/ 18 w 32"/>
                  <a:gd name="T7" fmla="*/ 35 h 134"/>
                  <a:gd name="T8" fmla="*/ 15 w 32"/>
                  <a:gd name="T9" fmla="*/ 49 h 134"/>
                  <a:gd name="T10" fmla="*/ 7 w 32"/>
                  <a:gd name="T11" fmla="*/ 67 h 134"/>
                  <a:gd name="T12" fmla="*/ 4 w 32"/>
                  <a:gd name="T13" fmla="*/ 81 h 134"/>
                  <a:gd name="T14" fmla="*/ 4 w 32"/>
                  <a:gd name="T15" fmla="*/ 99 h 134"/>
                  <a:gd name="T16" fmla="*/ 0 w 32"/>
                  <a:gd name="T17" fmla="*/ 117 h 134"/>
                  <a:gd name="T18" fmla="*/ 0 w 32"/>
                  <a:gd name="T19" fmla="*/ 134 h 134"/>
                  <a:gd name="T20" fmla="*/ 7 w 32"/>
                  <a:gd name="T21" fmla="*/ 134 h 134"/>
                  <a:gd name="T22" fmla="*/ 7 w 32"/>
                  <a:gd name="T23" fmla="*/ 99 h 134"/>
                  <a:gd name="T24" fmla="*/ 11 w 32"/>
                  <a:gd name="T25" fmla="*/ 85 h 134"/>
                  <a:gd name="T26" fmla="*/ 15 w 32"/>
                  <a:gd name="T27" fmla="*/ 67 h 134"/>
                  <a:gd name="T28" fmla="*/ 22 w 32"/>
                  <a:gd name="T29" fmla="*/ 53 h 134"/>
                  <a:gd name="T30" fmla="*/ 25 w 32"/>
                  <a:gd name="T31" fmla="*/ 35 h 134"/>
                  <a:gd name="T32" fmla="*/ 29 w 32"/>
                  <a:gd name="T33" fmla="*/ 21 h 134"/>
                  <a:gd name="T34" fmla="*/ 32 w 32"/>
                  <a:gd name="T35" fmla="*/ 4 h 134"/>
                  <a:gd name="T36" fmla="*/ 32 w 32"/>
                  <a:gd name="T37" fmla="*/ 7 h 134"/>
                  <a:gd name="T38" fmla="*/ 29 w 32"/>
                  <a:gd name="T39" fmla="*/ 0 h 134"/>
                  <a:gd name="T40" fmla="*/ 25 w 32"/>
                  <a:gd name="T41" fmla="*/ 0 h 134"/>
                  <a:gd name="T42" fmla="*/ 25 w 32"/>
                  <a:gd name="T43" fmla="*/ 4 h 134"/>
                  <a:gd name="T44" fmla="*/ 29 w 32"/>
                  <a:gd name="T45" fmla="*/ 0 h 1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 h="134">
                    <a:moveTo>
                      <a:pt x="29" y="0"/>
                    </a:moveTo>
                    <a:lnTo>
                      <a:pt x="25" y="4"/>
                    </a:lnTo>
                    <a:lnTo>
                      <a:pt x="22" y="18"/>
                    </a:lnTo>
                    <a:lnTo>
                      <a:pt x="18" y="35"/>
                    </a:lnTo>
                    <a:lnTo>
                      <a:pt x="15" y="49"/>
                    </a:lnTo>
                    <a:lnTo>
                      <a:pt x="7" y="67"/>
                    </a:lnTo>
                    <a:lnTo>
                      <a:pt x="4" y="81"/>
                    </a:lnTo>
                    <a:lnTo>
                      <a:pt x="4" y="99"/>
                    </a:lnTo>
                    <a:lnTo>
                      <a:pt x="0" y="117"/>
                    </a:lnTo>
                    <a:lnTo>
                      <a:pt x="0" y="134"/>
                    </a:lnTo>
                    <a:lnTo>
                      <a:pt x="7" y="134"/>
                    </a:lnTo>
                    <a:lnTo>
                      <a:pt x="7" y="99"/>
                    </a:lnTo>
                    <a:lnTo>
                      <a:pt x="11" y="85"/>
                    </a:lnTo>
                    <a:lnTo>
                      <a:pt x="15" y="67"/>
                    </a:lnTo>
                    <a:lnTo>
                      <a:pt x="22" y="53"/>
                    </a:lnTo>
                    <a:lnTo>
                      <a:pt x="25" y="35"/>
                    </a:lnTo>
                    <a:lnTo>
                      <a:pt x="29" y="21"/>
                    </a:lnTo>
                    <a:lnTo>
                      <a:pt x="32" y="4"/>
                    </a:lnTo>
                    <a:lnTo>
                      <a:pt x="32" y="7"/>
                    </a:lnTo>
                    <a:lnTo>
                      <a:pt x="29" y="0"/>
                    </a:lnTo>
                    <a:lnTo>
                      <a:pt x="25" y="0"/>
                    </a:lnTo>
                    <a:lnTo>
                      <a:pt x="25" y="4"/>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3" name="Freeform 540"/>
              <p:cNvSpPr>
                <a:spLocks/>
              </p:cNvSpPr>
              <p:nvPr/>
            </p:nvSpPr>
            <p:spPr bwMode="auto">
              <a:xfrm>
                <a:off x="4483" y="3273"/>
                <a:ext cx="35" cy="15"/>
              </a:xfrm>
              <a:custGeom>
                <a:avLst/>
                <a:gdLst>
                  <a:gd name="T0" fmla="*/ 35 w 35"/>
                  <a:gd name="T1" fmla="*/ 8 h 15"/>
                  <a:gd name="T2" fmla="*/ 31 w 35"/>
                  <a:gd name="T3" fmla="*/ 4 h 15"/>
                  <a:gd name="T4" fmla="*/ 17 w 35"/>
                  <a:gd name="T5" fmla="*/ 4 h 15"/>
                  <a:gd name="T6" fmla="*/ 10 w 35"/>
                  <a:gd name="T7" fmla="*/ 0 h 15"/>
                  <a:gd name="T8" fmla="*/ 3 w 35"/>
                  <a:gd name="T9" fmla="*/ 0 h 15"/>
                  <a:gd name="T10" fmla="*/ 0 w 35"/>
                  <a:gd name="T11" fmla="*/ 4 h 15"/>
                  <a:gd name="T12" fmla="*/ 3 w 35"/>
                  <a:gd name="T13" fmla="*/ 11 h 15"/>
                  <a:gd name="T14" fmla="*/ 7 w 35"/>
                  <a:gd name="T15" fmla="*/ 8 h 15"/>
                  <a:gd name="T16" fmla="*/ 14 w 35"/>
                  <a:gd name="T17" fmla="*/ 8 h 15"/>
                  <a:gd name="T18" fmla="*/ 17 w 35"/>
                  <a:gd name="T19" fmla="*/ 11 h 15"/>
                  <a:gd name="T20" fmla="*/ 24 w 35"/>
                  <a:gd name="T21" fmla="*/ 11 h 15"/>
                  <a:gd name="T22" fmla="*/ 31 w 35"/>
                  <a:gd name="T23" fmla="*/ 15 h 15"/>
                  <a:gd name="T24" fmla="*/ 24 w 35"/>
                  <a:gd name="T25" fmla="*/ 8 h 15"/>
                  <a:gd name="T26" fmla="*/ 35 w 35"/>
                  <a:gd name="T27" fmla="*/ 8 h 15"/>
                  <a:gd name="T28" fmla="*/ 35 w 35"/>
                  <a:gd name="T29" fmla="*/ 4 h 15"/>
                  <a:gd name="T30" fmla="*/ 31 w 35"/>
                  <a:gd name="T31" fmla="*/ 4 h 15"/>
                  <a:gd name="T32" fmla="*/ 35 w 35"/>
                  <a:gd name="T33" fmla="*/ 8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15">
                    <a:moveTo>
                      <a:pt x="35" y="8"/>
                    </a:moveTo>
                    <a:lnTo>
                      <a:pt x="31" y="4"/>
                    </a:lnTo>
                    <a:lnTo>
                      <a:pt x="17" y="4"/>
                    </a:lnTo>
                    <a:lnTo>
                      <a:pt x="10" y="0"/>
                    </a:lnTo>
                    <a:lnTo>
                      <a:pt x="3" y="0"/>
                    </a:lnTo>
                    <a:lnTo>
                      <a:pt x="0" y="4"/>
                    </a:lnTo>
                    <a:lnTo>
                      <a:pt x="3" y="11"/>
                    </a:lnTo>
                    <a:lnTo>
                      <a:pt x="7" y="8"/>
                    </a:lnTo>
                    <a:lnTo>
                      <a:pt x="14" y="8"/>
                    </a:lnTo>
                    <a:lnTo>
                      <a:pt x="17" y="11"/>
                    </a:lnTo>
                    <a:lnTo>
                      <a:pt x="24" y="11"/>
                    </a:lnTo>
                    <a:lnTo>
                      <a:pt x="31" y="15"/>
                    </a:lnTo>
                    <a:lnTo>
                      <a:pt x="24" y="8"/>
                    </a:lnTo>
                    <a:lnTo>
                      <a:pt x="35" y="8"/>
                    </a:lnTo>
                    <a:lnTo>
                      <a:pt x="35" y="4"/>
                    </a:lnTo>
                    <a:lnTo>
                      <a:pt x="31" y="4"/>
                    </a:lnTo>
                    <a:lnTo>
                      <a:pt x="3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4" name="Freeform 541"/>
              <p:cNvSpPr>
                <a:spLocks/>
              </p:cNvSpPr>
              <p:nvPr/>
            </p:nvSpPr>
            <p:spPr bwMode="auto">
              <a:xfrm>
                <a:off x="4507" y="3281"/>
                <a:ext cx="11" cy="10"/>
              </a:xfrm>
              <a:custGeom>
                <a:avLst/>
                <a:gdLst>
                  <a:gd name="T0" fmla="*/ 11 w 11"/>
                  <a:gd name="T1" fmla="*/ 10 h 10"/>
                  <a:gd name="T2" fmla="*/ 11 w 11"/>
                  <a:gd name="T3" fmla="*/ 0 h 10"/>
                  <a:gd name="T4" fmla="*/ 0 w 11"/>
                  <a:gd name="T5" fmla="*/ 0 h 10"/>
                  <a:gd name="T6" fmla="*/ 0 w 11"/>
                  <a:gd name="T7" fmla="*/ 10 h 10"/>
                  <a:gd name="T8" fmla="*/ 4 w 11"/>
                  <a:gd name="T9" fmla="*/ 7 h 10"/>
                  <a:gd name="T10" fmla="*/ 11 w 11"/>
                  <a:gd name="T11" fmla="*/ 1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0">
                    <a:moveTo>
                      <a:pt x="11" y="10"/>
                    </a:moveTo>
                    <a:lnTo>
                      <a:pt x="11" y="0"/>
                    </a:lnTo>
                    <a:lnTo>
                      <a:pt x="0" y="0"/>
                    </a:lnTo>
                    <a:lnTo>
                      <a:pt x="0" y="10"/>
                    </a:lnTo>
                    <a:lnTo>
                      <a:pt x="4" y="7"/>
                    </a:lnTo>
                    <a:lnTo>
                      <a:pt x="1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5" name="Freeform 542"/>
              <p:cNvSpPr>
                <a:spLocks/>
              </p:cNvSpPr>
              <p:nvPr/>
            </p:nvSpPr>
            <p:spPr bwMode="auto">
              <a:xfrm>
                <a:off x="3942" y="3281"/>
                <a:ext cx="53" cy="70"/>
              </a:xfrm>
              <a:custGeom>
                <a:avLst/>
                <a:gdLst>
                  <a:gd name="T0" fmla="*/ 53 w 53"/>
                  <a:gd name="T1" fmla="*/ 17 h 70"/>
                  <a:gd name="T2" fmla="*/ 53 w 53"/>
                  <a:gd name="T3" fmla="*/ 31 h 70"/>
                  <a:gd name="T4" fmla="*/ 42 w 53"/>
                  <a:gd name="T5" fmla="*/ 42 h 70"/>
                  <a:gd name="T6" fmla="*/ 39 w 53"/>
                  <a:gd name="T7" fmla="*/ 49 h 70"/>
                  <a:gd name="T8" fmla="*/ 25 w 53"/>
                  <a:gd name="T9" fmla="*/ 63 h 70"/>
                  <a:gd name="T10" fmla="*/ 18 w 53"/>
                  <a:gd name="T11" fmla="*/ 67 h 70"/>
                  <a:gd name="T12" fmla="*/ 14 w 53"/>
                  <a:gd name="T13" fmla="*/ 70 h 70"/>
                  <a:gd name="T14" fmla="*/ 11 w 53"/>
                  <a:gd name="T15" fmla="*/ 67 h 70"/>
                  <a:gd name="T16" fmla="*/ 7 w 53"/>
                  <a:gd name="T17" fmla="*/ 67 h 70"/>
                  <a:gd name="T18" fmla="*/ 0 w 53"/>
                  <a:gd name="T19" fmla="*/ 60 h 70"/>
                  <a:gd name="T20" fmla="*/ 0 w 53"/>
                  <a:gd name="T21" fmla="*/ 56 h 70"/>
                  <a:gd name="T22" fmla="*/ 4 w 53"/>
                  <a:gd name="T23" fmla="*/ 49 h 70"/>
                  <a:gd name="T24" fmla="*/ 7 w 53"/>
                  <a:gd name="T25" fmla="*/ 38 h 70"/>
                  <a:gd name="T26" fmla="*/ 11 w 53"/>
                  <a:gd name="T27" fmla="*/ 31 h 70"/>
                  <a:gd name="T28" fmla="*/ 14 w 53"/>
                  <a:gd name="T29" fmla="*/ 21 h 70"/>
                  <a:gd name="T30" fmla="*/ 28 w 53"/>
                  <a:gd name="T31" fmla="*/ 7 h 70"/>
                  <a:gd name="T32" fmla="*/ 35 w 53"/>
                  <a:gd name="T33" fmla="*/ 3 h 70"/>
                  <a:gd name="T34" fmla="*/ 46 w 53"/>
                  <a:gd name="T35" fmla="*/ 0 h 70"/>
                  <a:gd name="T36" fmla="*/ 53 w 53"/>
                  <a:gd name="T37" fmla="*/ 17 h 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 h="70">
                    <a:moveTo>
                      <a:pt x="53" y="17"/>
                    </a:moveTo>
                    <a:lnTo>
                      <a:pt x="53" y="31"/>
                    </a:lnTo>
                    <a:lnTo>
                      <a:pt x="42" y="42"/>
                    </a:lnTo>
                    <a:lnTo>
                      <a:pt x="39" y="49"/>
                    </a:lnTo>
                    <a:lnTo>
                      <a:pt x="25" y="63"/>
                    </a:lnTo>
                    <a:lnTo>
                      <a:pt x="18" y="67"/>
                    </a:lnTo>
                    <a:lnTo>
                      <a:pt x="14" y="70"/>
                    </a:lnTo>
                    <a:lnTo>
                      <a:pt x="11" y="67"/>
                    </a:lnTo>
                    <a:lnTo>
                      <a:pt x="7" y="67"/>
                    </a:lnTo>
                    <a:lnTo>
                      <a:pt x="0" y="60"/>
                    </a:lnTo>
                    <a:lnTo>
                      <a:pt x="0" y="56"/>
                    </a:lnTo>
                    <a:lnTo>
                      <a:pt x="4" y="49"/>
                    </a:lnTo>
                    <a:lnTo>
                      <a:pt x="7" y="38"/>
                    </a:lnTo>
                    <a:lnTo>
                      <a:pt x="11" y="31"/>
                    </a:lnTo>
                    <a:lnTo>
                      <a:pt x="14" y="21"/>
                    </a:lnTo>
                    <a:lnTo>
                      <a:pt x="28" y="7"/>
                    </a:lnTo>
                    <a:lnTo>
                      <a:pt x="35" y="3"/>
                    </a:lnTo>
                    <a:lnTo>
                      <a:pt x="46" y="0"/>
                    </a:lnTo>
                    <a:lnTo>
                      <a:pt x="5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6" name="Freeform 543"/>
              <p:cNvSpPr>
                <a:spLocks/>
              </p:cNvSpPr>
              <p:nvPr/>
            </p:nvSpPr>
            <p:spPr bwMode="auto">
              <a:xfrm>
                <a:off x="3960" y="3298"/>
                <a:ext cx="42" cy="53"/>
              </a:xfrm>
              <a:custGeom>
                <a:avLst/>
                <a:gdLst>
                  <a:gd name="T0" fmla="*/ 3 w 42"/>
                  <a:gd name="T1" fmla="*/ 53 h 53"/>
                  <a:gd name="T2" fmla="*/ 10 w 42"/>
                  <a:gd name="T3" fmla="*/ 50 h 53"/>
                  <a:gd name="T4" fmla="*/ 24 w 42"/>
                  <a:gd name="T5" fmla="*/ 36 h 53"/>
                  <a:gd name="T6" fmla="*/ 28 w 42"/>
                  <a:gd name="T7" fmla="*/ 28 h 53"/>
                  <a:gd name="T8" fmla="*/ 32 w 42"/>
                  <a:gd name="T9" fmla="*/ 21 h 53"/>
                  <a:gd name="T10" fmla="*/ 39 w 42"/>
                  <a:gd name="T11" fmla="*/ 14 h 53"/>
                  <a:gd name="T12" fmla="*/ 39 w 42"/>
                  <a:gd name="T13" fmla="*/ 7 h 53"/>
                  <a:gd name="T14" fmla="*/ 42 w 42"/>
                  <a:gd name="T15" fmla="*/ 0 h 53"/>
                  <a:gd name="T16" fmla="*/ 32 w 42"/>
                  <a:gd name="T17" fmla="*/ 0 h 53"/>
                  <a:gd name="T18" fmla="*/ 32 w 42"/>
                  <a:gd name="T19" fmla="*/ 11 h 53"/>
                  <a:gd name="T20" fmla="*/ 28 w 42"/>
                  <a:gd name="T21" fmla="*/ 18 h 53"/>
                  <a:gd name="T22" fmla="*/ 24 w 42"/>
                  <a:gd name="T23" fmla="*/ 25 h 53"/>
                  <a:gd name="T24" fmla="*/ 7 w 42"/>
                  <a:gd name="T25" fmla="*/ 43 h 53"/>
                  <a:gd name="T26" fmla="*/ 0 w 42"/>
                  <a:gd name="T27" fmla="*/ 46 h 53"/>
                  <a:gd name="T28" fmla="*/ 3 w 42"/>
                  <a:gd name="T29" fmla="*/ 53 h 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2" h="53">
                    <a:moveTo>
                      <a:pt x="3" y="53"/>
                    </a:moveTo>
                    <a:lnTo>
                      <a:pt x="10" y="50"/>
                    </a:lnTo>
                    <a:lnTo>
                      <a:pt x="24" y="36"/>
                    </a:lnTo>
                    <a:lnTo>
                      <a:pt x="28" y="28"/>
                    </a:lnTo>
                    <a:lnTo>
                      <a:pt x="32" y="21"/>
                    </a:lnTo>
                    <a:lnTo>
                      <a:pt x="39" y="14"/>
                    </a:lnTo>
                    <a:lnTo>
                      <a:pt x="39" y="7"/>
                    </a:lnTo>
                    <a:lnTo>
                      <a:pt x="42" y="0"/>
                    </a:lnTo>
                    <a:lnTo>
                      <a:pt x="32" y="0"/>
                    </a:lnTo>
                    <a:lnTo>
                      <a:pt x="32" y="11"/>
                    </a:lnTo>
                    <a:lnTo>
                      <a:pt x="28" y="18"/>
                    </a:lnTo>
                    <a:lnTo>
                      <a:pt x="24" y="25"/>
                    </a:lnTo>
                    <a:lnTo>
                      <a:pt x="7" y="43"/>
                    </a:lnTo>
                    <a:lnTo>
                      <a:pt x="0" y="46"/>
                    </a:lnTo>
                    <a:lnTo>
                      <a:pt x="3"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7" name="Freeform 544"/>
              <p:cNvSpPr>
                <a:spLocks/>
              </p:cNvSpPr>
              <p:nvPr/>
            </p:nvSpPr>
            <p:spPr bwMode="auto">
              <a:xfrm>
                <a:off x="3935" y="3337"/>
                <a:ext cx="28" cy="18"/>
              </a:xfrm>
              <a:custGeom>
                <a:avLst/>
                <a:gdLst>
                  <a:gd name="T0" fmla="*/ 4 w 28"/>
                  <a:gd name="T1" fmla="*/ 0 h 18"/>
                  <a:gd name="T2" fmla="*/ 4 w 28"/>
                  <a:gd name="T3" fmla="*/ 7 h 18"/>
                  <a:gd name="T4" fmla="*/ 7 w 28"/>
                  <a:gd name="T5" fmla="*/ 7 h 18"/>
                  <a:gd name="T6" fmla="*/ 14 w 28"/>
                  <a:gd name="T7" fmla="*/ 14 h 18"/>
                  <a:gd name="T8" fmla="*/ 18 w 28"/>
                  <a:gd name="T9" fmla="*/ 14 h 18"/>
                  <a:gd name="T10" fmla="*/ 18 w 28"/>
                  <a:gd name="T11" fmla="*/ 18 h 18"/>
                  <a:gd name="T12" fmla="*/ 25 w 28"/>
                  <a:gd name="T13" fmla="*/ 18 h 18"/>
                  <a:gd name="T14" fmla="*/ 28 w 28"/>
                  <a:gd name="T15" fmla="*/ 14 h 18"/>
                  <a:gd name="T16" fmla="*/ 25 w 28"/>
                  <a:gd name="T17" fmla="*/ 7 h 18"/>
                  <a:gd name="T18" fmla="*/ 21 w 28"/>
                  <a:gd name="T19" fmla="*/ 11 h 18"/>
                  <a:gd name="T20" fmla="*/ 14 w 28"/>
                  <a:gd name="T21" fmla="*/ 4 h 18"/>
                  <a:gd name="T22" fmla="*/ 11 w 28"/>
                  <a:gd name="T23" fmla="*/ 4 h 18"/>
                  <a:gd name="T24" fmla="*/ 11 w 28"/>
                  <a:gd name="T25" fmla="*/ 0 h 18"/>
                  <a:gd name="T26" fmla="*/ 7 w 28"/>
                  <a:gd name="T27" fmla="*/ 0 h 18"/>
                  <a:gd name="T28" fmla="*/ 11 w 28"/>
                  <a:gd name="T29" fmla="*/ 4 h 18"/>
                  <a:gd name="T30" fmla="*/ 4 w 28"/>
                  <a:gd name="T31" fmla="*/ 0 h 18"/>
                  <a:gd name="T32" fmla="*/ 0 w 28"/>
                  <a:gd name="T33" fmla="*/ 4 h 18"/>
                  <a:gd name="T34" fmla="*/ 4 w 28"/>
                  <a:gd name="T35" fmla="*/ 4 h 18"/>
                  <a:gd name="T36" fmla="*/ 4 w 28"/>
                  <a:gd name="T37" fmla="*/ 0 h 1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18">
                    <a:moveTo>
                      <a:pt x="4" y="0"/>
                    </a:moveTo>
                    <a:lnTo>
                      <a:pt x="4" y="7"/>
                    </a:lnTo>
                    <a:lnTo>
                      <a:pt x="7" y="7"/>
                    </a:lnTo>
                    <a:lnTo>
                      <a:pt x="14" y="14"/>
                    </a:lnTo>
                    <a:lnTo>
                      <a:pt x="18" y="14"/>
                    </a:lnTo>
                    <a:lnTo>
                      <a:pt x="18" y="18"/>
                    </a:lnTo>
                    <a:lnTo>
                      <a:pt x="25" y="18"/>
                    </a:lnTo>
                    <a:lnTo>
                      <a:pt x="28" y="14"/>
                    </a:lnTo>
                    <a:lnTo>
                      <a:pt x="25" y="7"/>
                    </a:lnTo>
                    <a:lnTo>
                      <a:pt x="21" y="11"/>
                    </a:lnTo>
                    <a:lnTo>
                      <a:pt x="14" y="4"/>
                    </a:lnTo>
                    <a:lnTo>
                      <a:pt x="11" y="4"/>
                    </a:lnTo>
                    <a:lnTo>
                      <a:pt x="11" y="0"/>
                    </a:lnTo>
                    <a:lnTo>
                      <a:pt x="7" y="0"/>
                    </a:lnTo>
                    <a:lnTo>
                      <a:pt x="11" y="4"/>
                    </a:lnTo>
                    <a:lnTo>
                      <a:pt x="4" y="0"/>
                    </a:lnTo>
                    <a:lnTo>
                      <a:pt x="0" y="4"/>
                    </a:lnTo>
                    <a:lnTo>
                      <a:pt x="4"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8" name="Freeform 545"/>
              <p:cNvSpPr>
                <a:spLocks/>
              </p:cNvSpPr>
              <p:nvPr/>
            </p:nvSpPr>
            <p:spPr bwMode="auto">
              <a:xfrm>
                <a:off x="3939" y="3277"/>
                <a:ext cx="53" cy="64"/>
              </a:xfrm>
              <a:custGeom>
                <a:avLst/>
                <a:gdLst>
                  <a:gd name="T0" fmla="*/ 53 w 53"/>
                  <a:gd name="T1" fmla="*/ 0 h 64"/>
                  <a:gd name="T2" fmla="*/ 49 w 53"/>
                  <a:gd name="T3" fmla="*/ 0 h 64"/>
                  <a:gd name="T4" fmla="*/ 38 w 53"/>
                  <a:gd name="T5" fmla="*/ 4 h 64"/>
                  <a:gd name="T6" fmla="*/ 28 w 53"/>
                  <a:gd name="T7" fmla="*/ 7 h 64"/>
                  <a:gd name="T8" fmla="*/ 21 w 53"/>
                  <a:gd name="T9" fmla="*/ 18 h 64"/>
                  <a:gd name="T10" fmla="*/ 14 w 53"/>
                  <a:gd name="T11" fmla="*/ 25 h 64"/>
                  <a:gd name="T12" fmla="*/ 10 w 53"/>
                  <a:gd name="T13" fmla="*/ 32 h 64"/>
                  <a:gd name="T14" fmla="*/ 7 w 53"/>
                  <a:gd name="T15" fmla="*/ 42 h 64"/>
                  <a:gd name="T16" fmla="*/ 3 w 53"/>
                  <a:gd name="T17" fmla="*/ 53 h 64"/>
                  <a:gd name="T18" fmla="*/ 0 w 53"/>
                  <a:gd name="T19" fmla="*/ 60 h 64"/>
                  <a:gd name="T20" fmla="*/ 7 w 53"/>
                  <a:gd name="T21" fmla="*/ 64 h 64"/>
                  <a:gd name="T22" fmla="*/ 10 w 53"/>
                  <a:gd name="T23" fmla="*/ 53 h 64"/>
                  <a:gd name="T24" fmla="*/ 14 w 53"/>
                  <a:gd name="T25" fmla="*/ 46 h 64"/>
                  <a:gd name="T26" fmla="*/ 17 w 53"/>
                  <a:gd name="T27" fmla="*/ 35 h 64"/>
                  <a:gd name="T28" fmla="*/ 21 w 53"/>
                  <a:gd name="T29" fmla="*/ 28 h 64"/>
                  <a:gd name="T30" fmla="*/ 35 w 53"/>
                  <a:gd name="T31" fmla="*/ 14 h 64"/>
                  <a:gd name="T32" fmla="*/ 42 w 53"/>
                  <a:gd name="T33" fmla="*/ 11 h 64"/>
                  <a:gd name="T34" fmla="*/ 49 w 53"/>
                  <a:gd name="T35" fmla="*/ 7 h 64"/>
                  <a:gd name="T36" fmla="*/ 45 w 53"/>
                  <a:gd name="T37" fmla="*/ 4 h 64"/>
                  <a:gd name="T38" fmla="*/ 53 w 53"/>
                  <a:gd name="T39" fmla="*/ 0 h 64"/>
                  <a:gd name="T40" fmla="*/ 49 w 53"/>
                  <a:gd name="T41" fmla="*/ 0 h 64"/>
                  <a:gd name="T42" fmla="*/ 53 w 53"/>
                  <a:gd name="T43" fmla="*/ 0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3" h="64">
                    <a:moveTo>
                      <a:pt x="53" y="0"/>
                    </a:moveTo>
                    <a:lnTo>
                      <a:pt x="49" y="0"/>
                    </a:lnTo>
                    <a:lnTo>
                      <a:pt x="38" y="4"/>
                    </a:lnTo>
                    <a:lnTo>
                      <a:pt x="28" y="7"/>
                    </a:lnTo>
                    <a:lnTo>
                      <a:pt x="21" y="18"/>
                    </a:lnTo>
                    <a:lnTo>
                      <a:pt x="14" y="25"/>
                    </a:lnTo>
                    <a:lnTo>
                      <a:pt x="10" y="32"/>
                    </a:lnTo>
                    <a:lnTo>
                      <a:pt x="7" y="42"/>
                    </a:lnTo>
                    <a:lnTo>
                      <a:pt x="3" y="53"/>
                    </a:lnTo>
                    <a:lnTo>
                      <a:pt x="0" y="60"/>
                    </a:lnTo>
                    <a:lnTo>
                      <a:pt x="7" y="64"/>
                    </a:lnTo>
                    <a:lnTo>
                      <a:pt x="10" y="53"/>
                    </a:lnTo>
                    <a:lnTo>
                      <a:pt x="14" y="46"/>
                    </a:lnTo>
                    <a:lnTo>
                      <a:pt x="17" y="35"/>
                    </a:lnTo>
                    <a:lnTo>
                      <a:pt x="21" y="28"/>
                    </a:lnTo>
                    <a:lnTo>
                      <a:pt x="35" y="14"/>
                    </a:lnTo>
                    <a:lnTo>
                      <a:pt x="42" y="11"/>
                    </a:lnTo>
                    <a:lnTo>
                      <a:pt x="49" y="7"/>
                    </a:lnTo>
                    <a:lnTo>
                      <a:pt x="45" y="4"/>
                    </a:lnTo>
                    <a:lnTo>
                      <a:pt x="53" y="0"/>
                    </a:lnTo>
                    <a:lnTo>
                      <a:pt x="49" y="0"/>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29" name="Freeform 546"/>
              <p:cNvSpPr>
                <a:spLocks/>
              </p:cNvSpPr>
              <p:nvPr/>
            </p:nvSpPr>
            <p:spPr bwMode="auto">
              <a:xfrm>
                <a:off x="3984" y="3277"/>
                <a:ext cx="18" cy="21"/>
              </a:xfrm>
              <a:custGeom>
                <a:avLst/>
                <a:gdLst>
                  <a:gd name="T0" fmla="*/ 18 w 18"/>
                  <a:gd name="T1" fmla="*/ 21 h 21"/>
                  <a:gd name="T2" fmla="*/ 18 w 18"/>
                  <a:gd name="T3" fmla="*/ 18 h 21"/>
                  <a:gd name="T4" fmla="*/ 8 w 18"/>
                  <a:gd name="T5" fmla="*/ 0 h 21"/>
                  <a:gd name="T6" fmla="*/ 0 w 18"/>
                  <a:gd name="T7" fmla="*/ 4 h 21"/>
                  <a:gd name="T8" fmla="*/ 8 w 18"/>
                  <a:gd name="T9" fmla="*/ 21 h 21"/>
                  <a:gd name="T10" fmla="*/ 18 w 18"/>
                  <a:gd name="T11" fmla="*/ 21 h 21"/>
                  <a:gd name="T12" fmla="*/ 18 w 18"/>
                  <a:gd name="T13" fmla="*/ 18 h 21"/>
                  <a:gd name="T14" fmla="*/ 18 w 18"/>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 h="21">
                    <a:moveTo>
                      <a:pt x="18" y="21"/>
                    </a:moveTo>
                    <a:lnTo>
                      <a:pt x="18" y="18"/>
                    </a:lnTo>
                    <a:lnTo>
                      <a:pt x="8" y="0"/>
                    </a:lnTo>
                    <a:lnTo>
                      <a:pt x="0" y="4"/>
                    </a:lnTo>
                    <a:lnTo>
                      <a:pt x="8" y="21"/>
                    </a:lnTo>
                    <a:lnTo>
                      <a:pt x="18" y="21"/>
                    </a:lnTo>
                    <a:lnTo>
                      <a:pt x="18" y="18"/>
                    </a:lnTo>
                    <a:lnTo>
                      <a:pt x="18"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0" name="Freeform 547"/>
              <p:cNvSpPr>
                <a:spLocks/>
              </p:cNvSpPr>
              <p:nvPr/>
            </p:nvSpPr>
            <p:spPr bwMode="auto">
              <a:xfrm>
                <a:off x="3956" y="3298"/>
                <a:ext cx="25" cy="39"/>
              </a:xfrm>
              <a:custGeom>
                <a:avLst/>
                <a:gdLst>
                  <a:gd name="T0" fmla="*/ 25 w 25"/>
                  <a:gd name="T1" fmla="*/ 14 h 39"/>
                  <a:gd name="T2" fmla="*/ 0 w 25"/>
                  <a:gd name="T3" fmla="*/ 39 h 39"/>
                  <a:gd name="T4" fmla="*/ 4 w 25"/>
                  <a:gd name="T5" fmla="*/ 32 h 39"/>
                  <a:gd name="T6" fmla="*/ 4 w 25"/>
                  <a:gd name="T7" fmla="*/ 25 h 39"/>
                  <a:gd name="T8" fmla="*/ 7 w 25"/>
                  <a:gd name="T9" fmla="*/ 21 h 39"/>
                  <a:gd name="T10" fmla="*/ 7 w 25"/>
                  <a:gd name="T11" fmla="*/ 18 h 39"/>
                  <a:gd name="T12" fmla="*/ 11 w 25"/>
                  <a:gd name="T13" fmla="*/ 11 h 39"/>
                  <a:gd name="T14" fmla="*/ 18 w 25"/>
                  <a:gd name="T15" fmla="*/ 4 h 39"/>
                  <a:gd name="T16" fmla="*/ 25 w 25"/>
                  <a:gd name="T17" fmla="*/ 0 h 39"/>
                  <a:gd name="T18" fmla="*/ 25 w 25"/>
                  <a:gd name="T19" fmla="*/ 14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39">
                    <a:moveTo>
                      <a:pt x="25" y="14"/>
                    </a:moveTo>
                    <a:lnTo>
                      <a:pt x="0" y="39"/>
                    </a:lnTo>
                    <a:lnTo>
                      <a:pt x="4" y="32"/>
                    </a:lnTo>
                    <a:lnTo>
                      <a:pt x="4" y="25"/>
                    </a:lnTo>
                    <a:lnTo>
                      <a:pt x="7" y="21"/>
                    </a:lnTo>
                    <a:lnTo>
                      <a:pt x="7" y="18"/>
                    </a:lnTo>
                    <a:lnTo>
                      <a:pt x="11" y="11"/>
                    </a:lnTo>
                    <a:lnTo>
                      <a:pt x="18" y="4"/>
                    </a:lnTo>
                    <a:lnTo>
                      <a:pt x="25" y="0"/>
                    </a:lnTo>
                    <a:lnTo>
                      <a:pt x="25" y="14"/>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1" name="Freeform 548"/>
              <p:cNvSpPr>
                <a:spLocks/>
              </p:cNvSpPr>
              <p:nvPr/>
            </p:nvSpPr>
            <p:spPr bwMode="auto">
              <a:xfrm>
                <a:off x="3953" y="3309"/>
                <a:ext cx="28" cy="35"/>
              </a:xfrm>
              <a:custGeom>
                <a:avLst/>
                <a:gdLst>
                  <a:gd name="T0" fmla="*/ 0 w 28"/>
                  <a:gd name="T1" fmla="*/ 28 h 35"/>
                  <a:gd name="T2" fmla="*/ 7 w 28"/>
                  <a:gd name="T3" fmla="*/ 28 h 35"/>
                  <a:gd name="T4" fmla="*/ 28 w 28"/>
                  <a:gd name="T5" fmla="*/ 7 h 35"/>
                  <a:gd name="T6" fmla="*/ 24 w 28"/>
                  <a:gd name="T7" fmla="*/ 0 h 35"/>
                  <a:gd name="T8" fmla="*/ 0 w 28"/>
                  <a:gd name="T9" fmla="*/ 25 h 35"/>
                  <a:gd name="T10" fmla="*/ 7 w 28"/>
                  <a:gd name="T11" fmla="*/ 28 h 35"/>
                  <a:gd name="T12" fmla="*/ 0 w 28"/>
                  <a:gd name="T13" fmla="*/ 28 h 35"/>
                  <a:gd name="T14" fmla="*/ 0 w 28"/>
                  <a:gd name="T15" fmla="*/ 35 h 35"/>
                  <a:gd name="T16" fmla="*/ 7 w 28"/>
                  <a:gd name="T17" fmla="*/ 28 h 35"/>
                  <a:gd name="T18" fmla="*/ 0 w 28"/>
                  <a:gd name="T19" fmla="*/ 28 h 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35">
                    <a:moveTo>
                      <a:pt x="0" y="28"/>
                    </a:moveTo>
                    <a:lnTo>
                      <a:pt x="7" y="28"/>
                    </a:lnTo>
                    <a:lnTo>
                      <a:pt x="28" y="7"/>
                    </a:lnTo>
                    <a:lnTo>
                      <a:pt x="24" y="0"/>
                    </a:lnTo>
                    <a:lnTo>
                      <a:pt x="0" y="25"/>
                    </a:lnTo>
                    <a:lnTo>
                      <a:pt x="7" y="28"/>
                    </a:lnTo>
                    <a:lnTo>
                      <a:pt x="0" y="28"/>
                    </a:lnTo>
                    <a:lnTo>
                      <a:pt x="0" y="35"/>
                    </a:lnTo>
                    <a:lnTo>
                      <a:pt x="7" y="2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2" name="Freeform 549"/>
              <p:cNvSpPr>
                <a:spLocks/>
              </p:cNvSpPr>
              <p:nvPr/>
            </p:nvSpPr>
            <p:spPr bwMode="auto">
              <a:xfrm>
                <a:off x="3953" y="3295"/>
                <a:ext cx="28" cy="42"/>
              </a:xfrm>
              <a:custGeom>
                <a:avLst/>
                <a:gdLst>
                  <a:gd name="T0" fmla="*/ 28 w 28"/>
                  <a:gd name="T1" fmla="*/ 0 h 42"/>
                  <a:gd name="T2" fmla="*/ 24 w 28"/>
                  <a:gd name="T3" fmla="*/ 0 h 42"/>
                  <a:gd name="T4" fmla="*/ 7 w 28"/>
                  <a:gd name="T5" fmla="*/ 17 h 42"/>
                  <a:gd name="T6" fmla="*/ 7 w 28"/>
                  <a:gd name="T7" fmla="*/ 24 h 42"/>
                  <a:gd name="T8" fmla="*/ 3 w 28"/>
                  <a:gd name="T9" fmla="*/ 28 h 42"/>
                  <a:gd name="T10" fmla="*/ 3 w 28"/>
                  <a:gd name="T11" fmla="*/ 35 h 42"/>
                  <a:gd name="T12" fmla="*/ 0 w 28"/>
                  <a:gd name="T13" fmla="*/ 42 h 42"/>
                  <a:gd name="T14" fmla="*/ 7 w 28"/>
                  <a:gd name="T15" fmla="*/ 42 h 42"/>
                  <a:gd name="T16" fmla="*/ 10 w 28"/>
                  <a:gd name="T17" fmla="*/ 35 h 42"/>
                  <a:gd name="T18" fmla="*/ 10 w 28"/>
                  <a:gd name="T19" fmla="*/ 31 h 42"/>
                  <a:gd name="T20" fmla="*/ 14 w 28"/>
                  <a:gd name="T21" fmla="*/ 24 h 42"/>
                  <a:gd name="T22" fmla="*/ 14 w 28"/>
                  <a:gd name="T23" fmla="*/ 21 h 42"/>
                  <a:gd name="T24" fmla="*/ 17 w 28"/>
                  <a:gd name="T25" fmla="*/ 17 h 42"/>
                  <a:gd name="T26" fmla="*/ 21 w 28"/>
                  <a:gd name="T27" fmla="*/ 10 h 42"/>
                  <a:gd name="T28" fmla="*/ 24 w 28"/>
                  <a:gd name="T29" fmla="*/ 7 h 42"/>
                  <a:gd name="T30" fmla="*/ 28 w 28"/>
                  <a:gd name="T31" fmla="*/ 7 h 42"/>
                  <a:gd name="T32" fmla="*/ 24 w 28"/>
                  <a:gd name="T33" fmla="*/ 3 h 42"/>
                  <a:gd name="T34" fmla="*/ 28 w 28"/>
                  <a:gd name="T35" fmla="*/ 0 h 42"/>
                  <a:gd name="T36" fmla="*/ 24 w 28"/>
                  <a:gd name="T37" fmla="*/ 0 h 42"/>
                  <a:gd name="T38" fmla="*/ 28 w 28"/>
                  <a:gd name="T39" fmla="*/ 0 h 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 h="42">
                    <a:moveTo>
                      <a:pt x="28" y="0"/>
                    </a:moveTo>
                    <a:lnTo>
                      <a:pt x="24" y="0"/>
                    </a:lnTo>
                    <a:lnTo>
                      <a:pt x="7" y="17"/>
                    </a:lnTo>
                    <a:lnTo>
                      <a:pt x="7" y="24"/>
                    </a:lnTo>
                    <a:lnTo>
                      <a:pt x="3" y="28"/>
                    </a:lnTo>
                    <a:lnTo>
                      <a:pt x="3" y="35"/>
                    </a:lnTo>
                    <a:lnTo>
                      <a:pt x="0" y="42"/>
                    </a:lnTo>
                    <a:lnTo>
                      <a:pt x="7" y="42"/>
                    </a:lnTo>
                    <a:lnTo>
                      <a:pt x="10" y="35"/>
                    </a:lnTo>
                    <a:lnTo>
                      <a:pt x="10" y="31"/>
                    </a:lnTo>
                    <a:lnTo>
                      <a:pt x="14" y="24"/>
                    </a:lnTo>
                    <a:lnTo>
                      <a:pt x="14" y="21"/>
                    </a:lnTo>
                    <a:lnTo>
                      <a:pt x="17" y="17"/>
                    </a:lnTo>
                    <a:lnTo>
                      <a:pt x="21" y="10"/>
                    </a:lnTo>
                    <a:lnTo>
                      <a:pt x="24" y="7"/>
                    </a:lnTo>
                    <a:lnTo>
                      <a:pt x="28" y="7"/>
                    </a:lnTo>
                    <a:lnTo>
                      <a:pt x="24" y="3"/>
                    </a:lnTo>
                    <a:lnTo>
                      <a:pt x="28" y="0"/>
                    </a:lnTo>
                    <a:lnTo>
                      <a:pt x="24"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3" name="Freeform 550"/>
              <p:cNvSpPr>
                <a:spLocks/>
              </p:cNvSpPr>
              <p:nvPr/>
            </p:nvSpPr>
            <p:spPr bwMode="auto">
              <a:xfrm>
                <a:off x="3977" y="3295"/>
                <a:ext cx="7" cy="21"/>
              </a:xfrm>
              <a:custGeom>
                <a:avLst/>
                <a:gdLst>
                  <a:gd name="T0" fmla="*/ 4 w 7"/>
                  <a:gd name="T1" fmla="*/ 21 h 21"/>
                  <a:gd name="T2" fmla="*/ 7 w 7"/>
                  <a:gd name="T3" fmla="*/ 17 h 21"/>
                  <a:gd name="T4" fmla="*/ 7 w 7"/>
                  <a:gd name="T5" fmla="*/ 3 h 21"/>
                  <a:gd name="T6" fmla="*/ 4 w 7"/>
                  <a:gd name="T7" fmla="*/ 0 h 21"/>
                  <a:gd name="T8" fmla="*/ 0 w 7"/>
                  <a:gd name="T9" fmla="*/ 3 h 21"/>
                  <a:gd name="T10" fmla="*/ 0 w 7"/>
                  <a:gd name="T11" fmla="*/ 17 h 21"/>
                  <a:gd name="T12" fmla="*/ 0 w 7"/>
                  <a:gd name="T13" fmla="*/ 14 h 21"/>
                  <a:gd name="T14" fmla="*/ 4 w 7"/>
                  <a:gd name="T15" fmla="*/ 21 h 21"/>
                  <a:gd name="T16" fmla="*/ 7 w 7"/>
                  <a:gd name="T17" fmla="*/ 17 h 21"/>
                  <a:gd name="T18" fmla="*/ 4 w 7"/>
                  <a:gd name="T19" fmla="*/ 21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21">
                    <a:moveTo>
                      <a:pt x="4" y="21"/>
                    </a:moveTo>
                    <a:lnTo>
                      <a:pt x="7" y="17"/>
                    </a:lnTo>
                    <a:lnTo>
                      <a:pt x="7" y="3"/>
                    </a:lnTo>
                    <a:lnTo>
                      <a:pt x="4" y="0"/>
                    </a:lnTo>
                    <a:lnTo>
                      <a:pt x="0" y="3"/>
                    </a:lnTo>
                    <a:lnTo>
                      <a:pt x="0" y="17"/>
                    </a:lnTo>
                    <a:lnTo>
                      <a:pt x="0" y="14"/>
                    </a:lnTo>
                    <a:lnTo>
                      <a:pt x="4" y="21"/>
                    </a:lnTo>
                    <a:lnTo>
                      <a:pt x="7" y="17"/>
                    </a:lnTo>
                    <a:lnTo>
                      <a:pt x="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4" name="Freeform 551"/>
              <p:cNvSpPr>
                <a:spLocks/>
              </p:cNvSpPr>
              <p:nvPr/>
            </p:nvSpPr>
            <p:spPr bwMode="auto">
              <a:xfrm>
                <a:off x="3917" y="3323"/>
                <a:ext cx="470" cy="343"/>
              </a:xfrm>
              <a:custGeom>
                <a:avLst/>
                <a:gdLst>
                  <a:gd name="T0" fmla="*/ 135 w 470"/>
                  <a:gd name="T1" fmla="*/ 81 h 343"/>
                  <a:gd name="T2" fmla="*/ 110 w 470"/>
                  <a:gd name="T3" fmla="*/ 124 h 343"/>
                  <a:gd name="T4" fmla="*/ 89 w 470"/>
                  <a:gd name="T5" fmla="*/ 169 h 343"/>
                  <a:gd name="T6" fmla="*/ 67 w 470"/>
                  <a:gd name="T7" fmla="*/ 212 h 343"/>
                  <a:gd name="T8" fmla="*/ 53 w 470"/>
                  <a:gd name="T9" fmla="*/ 247 h 343"/>
                  <a:gd name="T10" fmla="*/ 57 w 470"/>
                  <a:gd name="T11" fmla="*/ 265 h 343"/>
                  <a:gd name="T12" fmla="*/ 318 w 470"/>
                  <a:gd name="T13" fmla="*/ 272 h 343"/>
                  <a:gd name="T14" fmla="*/ 336 w 470"/>
                  <a:gd name="T15" fmla="*/ 244 h 343"/>
                  <a:gd name="T16" fmla="*/ 350 w 470"/>
                  <a:gd name="T17" fmla="*/ 208 h 343"/>
                  <a:gd name="T18" fmla="*/ 368 w 470"/>
                  <a:gd name="T19" fmla="*/ 177 h 343"/>
                  <a:gd name="T20" fmla="*/ 385 w 470"/>
                  <a:gd name="T21" fmla="*/ 148 h 343"/>
                  <a:gd name="T22" fmla="*/ 393 w 470"/>
                  <a:gd name="T23" fmla="*/ 131 h 343"/>
                  <a:gd name="T24" fmla="*/ 400 w 470"/>
                  <a:gd name="T25" fmla="*/ 113 h 343"/>
                  <a:gd name="T26" fmla="*/ 407 w 470"/>
                  <a:gd name="T27" fmla="*/ 102 h 343"/>
                  <a:gd name="T28" fmla="*/ 428 w 470"/>
                  <a:gd name="T29" fmla="*/ 99 h 343"/>
                  <a:gd name="T30" fmla="*/ 407 w 470"/>
                  <a:gd name="T31" fmla="*/ 148 h 343"/>
                  <a:gd name="T32" fmla="*/ 385 w 470"/>
                  <a:gd name="T33" fmla="*/ 194 h 343"/>
                  <a:gd name="T34" fmla="*/ 361 w 470"/>
                  <a:gd name="T35" fmla="*/ 240 h 343"/>
                  <a:gd name="T36" fmla="*/ 340 w 470"/>
                  <a:gd name="T37" fmla="*/ 286 h 343"/>
                  <a:gd name="T38" fmla="*/ 184 w 470"/>
                  <a:gd name="T39" fmla="*/ 290 h 343"/>
                  <a:gd name="T40" fmla="*/ 67 w 470"/>
                  <a:gd name="T41" fmla="*/ 293 h 343"/>
                  <a:gd name="T42" fmla="*/ 22 w 470"/>
                  <a:gd name="T43" fmla="*/ 297 h 343"/>
                  <a:gd name="T44" fmla="*/ 14 w 470"/>
                  <a:gd name="T45" fmla="*/ 300 h 343"/>
                  <a:gd name="T46" fmla="*/ 11 w 470"/>
                  <a:gd name="T47" fmla="*/ 307 h 343"/>
                  <a:gd name="T48" fmla="*/ 135 w 470"/>
                  <a:gd name="T49" fmla="*/ 304 h 343"/>
                  <a:gd name="T50" fmla="*/ 350 w 470"/>
                  <a:gd name="T51" fmla="*/ 293 h 343"/>
                  <a:gd name="T52" fmla="*/ 368 w 470"/>
                  <a:gd name="T53" fmla="*/ 268 h 343"/>
                  <a:gd name="T54" fmla="*/ 378 w 470"/>
                  <a:gd name="T55" fmla="*/ 244 h 343"/>
                  <a:gd name="T56" fmla="*/ 393 w 470"/>
                  <a:gd name="T57" fmla="*/ 219 h 343"/>
                  <a:gd name="T58" fmla="*/ 446 w 470"/>
                  <a:gd name="T59" fmla="*/ 99 h 343"/>
                  <a:gd name="T60" fmla="*/ 453 w 470"/>
                  <a:gd name="T61" fmla="*/ 95 h 343"/>
                  <a:gd name="T62" fmla="*/ 463 w 470"/>
                  <a:gd name="T63" fmla="*/ 92 h 343"/>
                  <a:gd name="T64" fmla="*/ 463 w 470"/>
                  <a:gd name="T65" fmla="*/ 106 h 343"/>
                  <a:gd name="T66" fmla="*/ 449 w 470"/>
                  <a:gd name="T67" fmla="*/ 138 h 343"/>
                  <a:gd name="T68" fmla="*/ 438 w 470"/>
                  <a:gd name="T69" fmla="*/ 166 h 343"/>
                  <a:gd name="T70" fmla="*/ 424 w 470"/>
                  <a:gd name="T71" fmla="*/ 198 h 343"/>
                  <a:gd name="T72" fmla="*/ 410 w 470"/>
                  <a:gd name="T73" fmla="*/ 226 h 343"/>
                  <a:gd name="T74" fmla="*/ 396 w 470"/>
                  <a:gd name="T75" fmla="*/ 254 h 343"/>
                  <a:gd name="T76" fmla="*/ 385 w 470"/>
                  <a:gd name="T77" fmla="*/ 286 h 343"/>
                  <a:gd name="T78" fmla="*/ 371 w 470"/>
                  <a:gd name="T79" fmla="*/ 314 h 343"/>
                  <a:gd name="T80" fmla="*/ 361 w 470"/>
                  <a:gd name="T81" fmla="*/ 335 h 343"/>
                  <a:gd name="T82" fmla="*/ 350 w 470"/>
                  <a:gd name="T83" fmla="*/ 339 h 343"/>
                  <a:gd name="T84" fmla="*/ 29 w 470"/>
                  <a:gd name="T85" fmla="*/ 343 h 343"/>
                  <a:gd name="T86" fmla="*/ 18 w 470"/>
                  <a:gd name="T87" fmla="*/ 339 h 343"/>
                  <a:gd name="T88" fmla="*/ 7 w 470"/>
                  <a:gd name="T89" fmla="*/ 325 h 343"/>
                  <a:gd name="T90" fmla="*/ 0 w 470"/>
                  <a:gd name="T91" fmla="*/ 286 h 343"/>
                  <a:gd name="T92" fmla="*/ 14 w 470"/>
                  <a:gd name="T93" fmla="*/ 261 h 343"/>
                  <a:gd name="T94" fmla="*/ 29 w 470"/>
                  <a:gd name="T95" fmla="*/ 237 h 343"/>
                  <a:gd name="T96" fmla="*/ 39 w 470"/>
                  <a:gd name="T97" fmla="*/ 215 h 343"/>
                  <a:gd name="T98" fmla="*/ 53 w 470"/>
                  <a:gd name="T99" fmla="*/ 194 h 343"/>
                  <a:gd name="T100" fmla="*/ 64 w 470"/>
                  <a:gd name="T101" fmla="*/ 173 h 343"/>
                  <a:gd name="T102" fmla="*/ 75 w 470"/>
                  <a:gd name="T103" fmla="*/ 152 h 343"/>
                  <a:gd name="T104" fmla="*/ 89 w 470"/>
                  <a:gd name="T105" fmla="*/ 131 h 343"/>
                  <a:gd name="T106" fmla="*/ 99 w 470"/>
                  <a:gd name="T107" fmla="*/ 109 h 343"/>
                  <a:gd name="T108" fmla="*/ 110 w 470"/>
                  <a:gd name="T109" fmla="*/ 88 h 343"/>
                  <a:gd name="T110" fmla="*/ 120 w 470"/>
                  <a:gd name="T111" fmla="*/ 64 h 343"/>
                  <a:gd name="T112" fmla="*/ 159 w 470"/>
                  <a:gd name="T113" fmla="*/ 0 h 343"/>
                  <a:gd name="T114" fmla="*/ 166 w 470"/>
                  <a:gd name="T115" fmla="*/ 25 h 343"/>
                  <a:gd name="T116" fmla="*/ 156 w 470"/>
                  <a:gd name="T117" fmla="*/ 35 h 343"/>
                  <a:gd name="T118" fmla="*/ 149 w 470"/>
                  <a:gd name="T119" fmla="*/ 53 h 34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70" h="343">
                    <a:moveTo>
                      <a:pt x="145" y="60"/>
                    </a:moveTo>
                    <a:lnTo>
                      <a:pt x="135" y="81"/>
                    </a:lnTo>
                    <a:lnTo>
                      <a:pt x="120" y="102"/>
                    </a:lnTo>
                    <a:lnTo>
                      <a:pt x="110" y="124"/>
                    </a:lnTo>
                    <a:lnTo>
                      <a:pt x="99" y="148"/>
                    </a:lnTo>
                    <a:lnTo>
                      <a:pt x="89" y="169"/>
                    </a:lnTo>
                    <a:lnTo>
                      <a:pt x="78" y="191"/>
                    </a:lnTo>
                    <a:lnTo>
                      <a:pt x="67" y="212"/>
                    </a:lnTo>
                    <a:lnTo>
                      <a:pt x="57" y="237"/>
                    </a:lnTo>
                    <a:lnTo>
                      <a:pt x="53" y="247"/>
                    </a:lnTo>
                    <a:lnTo>
                      <a:pt x="53" y="254"/>
                    </a:lnTo>
                    <a:lnTo>
                      <a:pt x="57" y="265"/>
                    </a:lnTo>
                    <a:lnTo>
                      <a:pt x="60" y="272"/>
                    </a:lnTo>
                    <a:lnTo>
                      <a:pt x="318" y="272"/>
                    </a:lnTo>
                    <a:lnTo>
                      <a:pt x="329" y="258"/>
                    </a:lnTo>
                    <a:lnTo>
                      <a:pt x="336" y="244"/>
                    </a:lnTo>
                    <a:lnTo>
                      <a:pt x="343" y="226"/>
                    </a:lnTo>
                    <a:lnTo>
                      <a:pt x="350" y="208"/>
                    </a:lnTo>
                    <a:lnTo>
                      <a:pt x="361" y="194"/>
                    </a:lnTo>
                    <a:lnTo>
                      <a:pt x="368" y="177"/>
                    </a:lnTo>
                    <a:lnTo>
                      <a:pt x="375" y="162"/>
                    </a:lnTo>
                    <a:lnTo>
                      <a:pt x="385" y="148"/>
                    </a:lnTo>
                    <a:lnTo>
                      <a:pt x="389" y="141"/>
                    </a:lnTo>
                    <a:lnTo>
                      <a:pt x="393" y="131"/>
                    </a:lnTo>
                    <a:lnTo>
                      <a:pt x="396" y="124"/>
                    </a:lnTo>
                    <a:lnTo>
                      <a:pt x="400" y="113"/>
                    </a:lnTo>
                    <a:lnTo>
                      <a:pt x="403" y="106"/>
                    </a:lnTo>
                    <a:lnTo>
                      <a:pt x="407" y="102"/>
                    </a:lnTo>
                    <a:lnTo>
                      <a:pt x="417" y="99"/>
                    </a:lnTo>
                    <a:lnTo>
                      <a:pt x="428" y="99"/>
                    </a:lnTo>
                    <a:lnTo>
                      <a:pt x="417" y="124"/>
                    </a:lnTo>
                    <a:lnTo>
                      <a:pt x="407" y="148"/>
                    </a:lnTo>
                    <a:lnTo>
                      <a:pt x="396" y="169"/>
                    </a:lnTo>
                    <a:lnTo>
                      <a:pt x="385" y="194"/>
                    </a:lnTo>
                    <a:lnTo>
                      <a:pt x="375" y="219"/>
                    </a:lnTo>
                    <a:lnTo>
                      <a:pt x="361" y="240"/>
                    </a:lnTo>
                    <a:lnTo>
                      <a:pt x="350" y="265"/>
                    </a:lnTo>
                    <a:lnTo>
                      <a:pt x="340" y="286"/>
                    </a:lnTo>
                    <a:lnTo>
                      <a:pt x="202" y="286"/>
                    </a:lnTo>
                    <a:lnTo>
                      <a:pt x="184" y="290"/>
                    </a:lnTo>
                    <a:lnTo>
                      <a:pt x="85" y="290"/>
                    </a:lnTo>
                    <a:lnTo>
                      <a:pt x="67" y="293"/>
                    </a:lnTo>
                    <a:lnTo>
                      <a:pt x="25" y="293"/>
                    </a:lnTo>
                    <a:lnTo>
                      <a:pt x="22" y="297"/>
                    </a:lnTo>
                    <a:lnTo>
                      <a:pt x="18" y="297"/>
                    </a:lnTo>
                    <a:lnTo>
                      <a:pt x="14" y="300"/>
                    </a:lnTo>
                    <a:lnTo>
                      <a:pt x="11" y="300"/>
                    </a:lnTo>
                    <a:lnTo>
                      <a:pt x="11" y="307"/>
                    </a:lnTo>
                    <a:lnTo>
                      <a:pt x="113" y="307"/>
                    </a:lnTo>
                    <a:lnTo>
                      <a:pt x="135" y="304"/>
                    </a:lnTo>
                    <a:lnTo>
                      <a:pt x="343" y="304"/>
                    </a:lnTo>
                    <a:lnTo>
                      <a:pt x="350" y="293"/>
                    </a:lnTo>
                    <a:lnTo>
                      <a:pt x="361" y="282"/>
                    </a:lnTo>
                    <a:lnTo>
                      <a:pt x="368" y="268"/>
                    </a:lnTo>
                    <a:lnTo>
                      <a:pt x="371" y="258"/>
                    </a:lnTo>
                    <a:lnTo>
                      <a:pt x="378" y="244"/>
                    </a:lnTo>
                    <a:lnTo>
                      <a:pt x="385" y="233"/>
                    </a:lnTo>
                    <a:lnTo>
                      <a:pt x="393" y="219"/>
                    </a:lnTo>
                    <a:lnTo>
                      <a:pt x="400" y="208"/>
                    </a:lnTo>
                    <a:lnTo>
                      <a:pt x="446" y="99"/>
                    </a:lnTo>
                    <a:lnTo>
                      <a:pt x="449" y="99"/>
                    </a:lnTo>
                    <a:lnTo>
                      <a:pt x="453" y="95"/>
                    </a:lnTo>
                    <a:lnTo>
                      <a:pt x="463" y="95"/>
                    </a:lnTo>
                    <a:lnTo>
                      <a:pt x="463" y="92"/>
                    </a:lnTo>
                    <a:lnTo>
                      <a:pt x="470" y="92"/>
                    </a:lnTo>
                    <a:lnTo>
                      <a:pt x="463" y="106"/>
                    </a:lnTo>
                    <a:lnTo>
                      <a:pt x="456" y="124"/>
                    </a:lnTo>
                    <a:lnTo>
                      <a:pt x="449" y="138"/>
                    </a:lnTo>
                    <a:lnTo>
                      <a:pt x="446" y="152"/>
                    </a:lnTo>
                    <a:lnTo>
                      <a:pt x="438" y="166"/>
                    </a:lnTo>
                    <a:lnTo>
                      <a:pt x="431" y="180"/>
                    </a:lnTo>
                    <a:lnTo>
                      <a:pt x="424" y="198"/>
                    </a:lnTo>
                    <a:lnTo>
                      <a:pt x="417" y="212"/>
                    </a:lnTo>
                    <a:lnTo>
                      <a:pt x="410" y="226"/>
                    </a:lnTo>
                    <a:lnTo>
                      <a:pt x="403" y="240"/>
                    </a:lnTo>
                    <a:lnTo>
                      <a:pt x="396" y="254"/>
                    </a:lnTo>
                    <a:lnTo>
                      <a:pt x="389" y="268"/>
                    </a:lnTo>
                    <a:lnTo>
                      <a:pt x="385" y="286"/>
                    </a:lnTo>
                    <a:lnTo>
                      <a:pt x="378" y="300"/>
                    </a:lnTo>
                    <a:lnTo>
                      <a:pt x="371" y="314"/>
                    </a:lnTo>
                    <a:lnTo>
                      <a:pt x="364" y="328"/>
                    </a:lnTo>
                    <a:lnTo>
                      <a:pt x="361" y="335"/>
                    </a:lnTo>
                    <a:lnTo>
                      <a:pt x="357" y="339"/>
                    </a:lnTo>
                    <a:lnTo>
                      <a:pt x="350" y="339"/>
                    </a:lnTo>
                    <a:lnTo>
                      <a:pt x="347" y="343"/>
                    </a:lnTo>
                    <a:lnTo>
                      <a:pt x="29" y="343"/>
                    </a:lnTo>
                    <a:lnTo>
                      <a:pt x="22" y="339"/>
                    </a:lnTo>
                    <a:lnTo>
                      <a:pt x="18" y="339"/>
                    </a:lnTo>
                    <a:lnTo>
                      <a:pt x="7" y="328"/>
                    </a:lnTo>
                    <a:lnTo>
                      <a:pt x="7" y="325"/>
                    </a:lnTo>
                    <a:lnTo>
                      <a:pt x="0" y="311"/>
                    </a:lnTo>
                    <a:lnTo>
                      <a:pt x="0" y="286"/>
                    </a:lnTo>
                    <a:lnTo>
                      <a:pt x="7" y="272"/>
                    </a:lnTo>
                    <a:lnTo>
                      <a:pt x="14" y="261"/>
                    </a:lnTo>
                    <a:lnTo>
                      <a:pt x="22" y="247"/>
                    </a:lnTo>
                    <a:lnTo>
                      <a:pt x="29" y="237"/>
                    </a:lnTo>
                    <a:lnTo>
                      <a:pt x="32" y="226"/>
                    </a:lnTo>
                    <a:lnTo>
                      <a:pt x="39" y="215"/>
                    </a:lnTo>
                    <a:lnTo>
                      <a:pt x="46" y="205"/>
                    </a:lnTo>
                    <a:lnTo>
                      <a:pt x="53" y="194"/>
                    </a:lnTo>
                    <a:lnTo>
                      <a:pt x="57" y="184"/>
                    </a:lnTo>
                    <a:lnTo>
                      <a:pt x="64" y="173"/>
                    </a:lnTo>
                    <a:lnTo>
                      <a:pt x="71" y="162"/>
                    </a:lnTo>
                    <a:lnTo>
                      <a:pt x="75" y="152"/>
                    </a:lnTo>
                    <a:lnTo>
                      <a:pt x="82" y="141"/>
                    </a:lnTo>
                    <a:lnTo>
                      <a:pt x="89" y="131"/>
                    </a:lnTo>
                    <a:lnTo>
                      <a:pt x="92" y="120"/>
                    </a:lnTo>
                    <a:lnTo>
                      <a:pt x="99" y="109"/>
                    </a:lnTo>
                    <a:lnTo>
                      <a:pt x="103" y="95"/>
                    </a:lnTo>
                    <a:lnTo>
                      <a:pt x="110" y="88"/>
                    </a:lnTo>
                    <a:lnTo>
                      <a:pt x="113" y="74"/>
                    </a:lnTo>
                    <a:lnTo>
                      <a:pt x="120" y="64"/>
                    </a:lnTo>
                    <a:lnTo>
                      <a:pt x="124" y="53"/>
                    </a:lnTo>
                    <a:lnTo>
                      <a:pt x="159" y="0"/>
                    </a:lnTo>
                    <a:lnTo>
                      <a:pt x="166" y="11"/>
                    </a:lnTo>
                    <a:lnTo>
                      <a:pt x="166" y="25"/>
                    </a:lnTo>
                    <a:lnTo>
                      <a:pt x="163" y="32"/>
                    </a:lnTo>
                    <a:lnTo>
                      <a:pt x="156" y="35"/>
                    </a:lnTo>
                    <a:lnTo>
                      <a:pt x="152" y="46"/>
                    </a:lnTo>
                    <a:lnTo>
                      <a:pt x="149" y="53"/>
                    </a:lnTo>
                    <a:lnTo>
                      <a:pt x="145" y="6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5" name="Freeform 552"/>
              <p:cNvSpPr>
                <a:spLocks/>
              </p:cNvSpPr>
              <p:nvPr/>
            </p:nvSpPr>
            <p:spPr bwMode="auto">
              <a:xfrm>
                <a:off x="3970" y="3379"/>
                <a:ext cx="96" cy="181"/>
              </a:xfrm>
              <a:custGeom>
                <a:avLst/>
                <a:gdLst>
                  <a:gd name="T0" fmla="*/ 7 w 96"/>
                  <a:gd name="T1" fmla="*/ 181 h 181"/>
                  <a:gd name="T2" fmla="*/ 18 w 96"/>
                  <a:gd name="T3" fmla="*/ 159 h 181"/>
                  <a:gd name="T4" fmla="*/ 29 w 96"/>
                  <a:gd name="T5" fmla="*/ 138 h 181"/>
                  <a:gd name="T6" fmla="*/ 39 w 96"/>
                  <a:gd name="T7" fmla="*/ 113 h 181"/>
                  <a:gd name="T8" fmla="*/ 50 w 96"/>
                  <a:gd name="T9" fmla="*/ 92 h 181"/>
                  <a:gd name="T10" fmla="*/ 60 w 96"/>
                  <a:gd name="T11" fmla="*/ 71 h 181"/>
                  <a:gd name="T12" fmla="*/ 71 w 96"/>
                  <a:gd name="T13" fmla="*/ 46 h 181"/>
                  <a:gd name="T14" fmla="*/ 82 w 96"/>
                  <a:gd name="T15" fmla="*/ 25 h 181"/>
                  <a:gd name="T16" fmla="*/ 96 w 96"/>
                  <a:gd name="T17" fmla="*/ 4 h 181"/>
                  <a:gd name="T18" fmla="*/ 89 w 96"/>
                  <a:gd name="T19" fmla="*/ 0 h 181"/>
                  <a:gd name="T20" fmla="*/ 78 w 96"/>
                  <a:gd name="T21" fmla="*/ 22 h 181"/>
                  <a:gd name="T22" fmla="*/ 64 w 96"/>
                  <a:gd name="T23" fmla="*/ 43 h 181"/>
                  <a:gd name="T24" fmla="*/ 53 w 96"/>
                  <a:gd name="T25" fmla="*/ 68 h 181"/>
                  <a:gd name="T26" fmla="*/ 43 w 96"/>
                  <a:gd name="T27" fmla="*/ 89 h 181"/>
                  <a:gd name="T28" fmla="*/ 32 w 96"/>
                  <a:gd name="T29" fmla="*/ 110 h 181"/>
                  <a:gd name="T30" fmla="*/ 22 w 96"/>
                  <a:gd name="T31" fmla="*/ 135 h 181"/>
                  <a:gd name="T32" fmla="*/ 11 w 96"/>
                  <a:gd name="T33" fmla="*/ 156 h 181"/>
                  <a:gd name="T34" fmla="*/ 0 w 96"/>
                  <a:gd name="T35" fmla="*/ 177 h 181"/>
                  <a:gd name="T36" fmla="*/ 7 w 96"/>
                  <a:gd name="T37" fmla="*/ 181 h 18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6" h="181">
                    <a:moveTo>
                      <a:pt x="7" y="181"/>
                    </a:moveTo>
                    <a:lnTo>
                      <a:pt x="18" y="159"/>
                    </a:lnTo>
                    <a:lnTo>
                      <a:pt x="29" y="138"/>
                    </a:lnTo>
                    <a:lnTo>
                      <a:pt x="39" y="113"/>
                    </a:lnTo>
                    <a:lnTo>
                      <a:pt x="50" y="92"/>
                    </a:lnTo>
                    <a:lnTo>
                      <a:pt x="60" y="71"/>
                    </a:lnTo>
                    <a:lnTo>
                      <a:pt x="71" y="46"/>
                    </a:lnTo>
                    <a:lnTo>
                      <a:pt x="82" y="25"/>
                    </a:lnTo>
                    <a:lnTo>
                      <a:pt x="96" y="4"/>
                    </a:lnTo>
                    <a:lnTo>
                      <a:pt x="89" y="0"/>
                    </a:lnTo>
                    <a:lnTo>
                      <a:pt x="78" y="22"/>
                    </a:lnTo>
                    <a:lnTo>
                      <a:pt x="64" y="43"/>
                    </a:lnTo>
                    <a:lnTo>
                      <a:pt x="53" y="68"/>
                    </a:lnTo>
                    <a:lnTo>
                      <a:pt x="43" y="89"/>
                    </a:lnTo>
                    <a:lnTo>
                      <a:pt x="32" y="110"/>
                    </a:lnTo>
                    <a:lnTo>
                      <a:pt x="22" y="135"/>
                    </a:lnTo>
                    <a:lnTo>
                      <a:pt x="11" y="156"/>
                    </a:lnTo>
                    <a:lnTo>
                      <a:pt x="0" y="177"/>
                    </a:lnTo>
                    <a:lnTo>
                      <a:pt x="7" y="1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6" name="Freeform 553"/>
              <p:cNvSpPr>
                <a:spLocks/>
              </p:cNvSpPr>
              <p:nvPr/>
            </p:nvSpPr>
            <p:spPr bwMode="auto">
              <a:xfrm>
                <a:off x="3967" y="3556"/>
                <a:ext cx="14" cy="42"/>
              </a:xfrm>
              <a:custGeom>
                <a:avLst/>
                <a:gdLst>
                  <a:gd name="T0" fmla="*/ 10 w 14"/>
                  <a:gd name="T1" fmla="*/ 35 h 42"/>
                  <a:gd name="T2" fmla="*/ 14 w 14"/>
                  <a:gd name="T3" fmla="*/ 35 h 42"/>
                  <a:gd name="T4" fmla="*/ 7 w 14"/>
                  <a:gd name="T5" fmla="*/ 28 h 42"/>
                  <a:gd name="T6" fmla="*/ 7 w 14"/>
                  <a:gd name="T7" fmla="*/ 14 h 42"/>
                  <a:gd name="T8" fmla="*/ 10 w 14"/>
                  <a:gd name="T9" fmla="*/ 4 h 42"/>
                  <a:gd name="T10" fmla="*/ 3 w 14"/>
                  <a:gd name="T11" fmla="*/ 0 h 42"/>
                  <a:gd name="T12" fmla="*/ 0 w 14"/>
                  <a:gd name="T13" fmla="*/ 14 h 42"/>
                  <a:gd name="T14" fmla="*/ 0 w 14"/>
                  <a:gd name="T15" fmla="*/ 21 h 42"/>
                  <a:gd name="T16" fmla="*/ 3 w 14"/>
                  <a:gd name="T17" fmla="*/ 32 h 42"/>
                  <a:gd name="T18" fmla="*/ 7 w 14"/>
                  <a:gd name="T19" fmla="*/ 42 h 42"/>
                  <a:gd name="T20" fmla="*/ 10 w 14"/>
                  <a:gd name="T21" fmla="*/ 42 h 42"/>
                  <a:gd name="T22" fmla="*/ 7 w 14"/>
                  <a:gd name="T23" fmla="*/ 42 h 42"/>
                  <a:gd name="T24" fmla="*/ 10 w 14"/>
                  <a:gd name="T25" fmla="*/ 42 h 42"/>
                  <a:gd name="T26" fmla="*/ 10 w 14"/>
                  <a:gd name="T27" fmla="*/ 35 h 4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4" h="42">
                    <a:moveTo>
                      <a:pt x="10" y="35"/>
                    </a:moveTo>
                    <a:lnTo>
                      <a:pt x="14" y="35"/>
                    </a:lnTo>
                    <a:lnTo>
                      <a:pt x="7" y="28"/>
                    </a:lnTo>
                    <a:lnTo>
                      <a:pt x="7" y="14"/>
                    </a:lnTo>
                    <a:lnTo>
                      <a:pt x="10" y="4"/>
                    </a:lnTo>
                    <a:lnTo>
                      <a:pt x="3" y="0"/>
                    </a:lnTo>
                    <a:lnTo>
                      <a:pt x="0" y="14"/>
                    </a:lnTo>
                    <a:lnTo>
                      <a:pt x="0" y="21"/>
                    </a:lnTo>
                    <a:lnTo>
                      <a:pt x="3" y="32"/>
                    </a:lnTo>
                    <a:lnTo>
                      <a:pt x="7" y="42"/>
                    </a:lnTo>
                    <a:lnTo>
                      <a:pt x="10" y="42"/>
                    </a:lnTo>
                    <a:lnTo>
                      <a:pt x="7" y="42"/>
                    </a:lnTo>
                    <a:lnTo>
                      <a:pt x="10" y="42"/>
                    </a:lnTo>
                    <a:lnTo>
                      <a:pt x="1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7" name="Freeform 554"/>
              <p:cNvSpPr>
                <a:spLocks/>
              </p:cNvSpPr>
              <p:nvPr/>
            </p:nvSpPr>
            <p:spPr bwMode="auto">
              <a:xfrm>
                <a:off x="3977" y="3591"/>
                <a:ext cx="262" cy="7"/>
              </a:xfrm>
              <a:custGeom>
                <a:avLst/>
                <a:gdLst>
                  <a:gd name="T0" fmla="*/ 255 w 262"/>
                  <a:gd name="T1" fmla="*/ 4 h 7"/>
                  <a:gd name="T2" fmla="*/ 258 w 262"/>
                  <a:gd name="T3" fmla="*/ 0 h 7"/>
                  <a:gd name="T4" fmla="*/ 0 w 262"/>
                  <a:gd name="T5" fmla="*/ 0 h 7"/>
                  <a:gd name="T6" fmla="*/ 0 w 262"/>
                  <a:gd name="T7" fmla="*/ 7 h 7"/>
                  <a:gd name="T8" fmla="*/ 262 w 262"/>
                  <a:gd name="T9" fmla="*/ 7 h 7"/>
                  <a:gd name="T10" fmla="*/ 258 w 262"/>
                  <a:gd name="T11" fmla="*/ 7 h 7"/>
                  <a:gd name="T12" fmla="*/ 262 w 262"/>
                  <a:gd name="T13" fmla="*/ 7 h 7"/>
                  <a:gd name="T14" fmla="*/ 255 w 262"/>
                  <a:gd name="T15" fmla="*/ 4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62" h="7">
                    <a:moveTo>
                      <a:pt x="255" y="4"/>
                    </a:moveTo>
                    <a:lnTo>
                      <a:pt x="258" y="0"/>
                    </a:lnTo>
                    <a:lnTo>
                      <a:pt x="0" y="0"/>
                    </a:lnTo>
                    <a:lnTo>
                      <a:pt x="0" y="7"/>
                    </a:lnTo>
                    <a:lnTo>
                      <a:pt x="262" y="7"/>
                    </a:lnTo>
                    <a:lnTo>
                      <a:pt x="258" y="7"/>
                    </a:lnTo>
                    <a:lnTo>
                      <a:pt x="262" y="7"/>
                    </a:lnTo>
                    <a:lnTo>
                      <a:pt x="25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8" name="Freeform 555"/>
              <p:cNvSpPr>
                <a:spLocks/>
              </p:cNvSpPr>
              <p:nvPr/>
            </p:nvSpPr>
            <p:spPr bwMode="auto">
              <a:xfrm>
                <a:off x="4232" y="3468"/>
                <a:ext cx="74" cy="130"/>
              </a:xfrm>
              <a:custGeom>
                <a:avLst/>
                <a:gdLst>
                  <a:gd name="T0" fmla="*/ 67 w 74"/>
                  <a:gd name="T1" fmla="*/ 0 h 130"/>
                  <a:gd name="T2" fmla="*/ 56 w 74"/>
                  <a:gd name="T3" fmla="*/ 17 h 130"/>
                  <a:gd name="T4" fmla="*/ 49 w 74"/>
                  <a:gd name="T5" fmla="*/ 32 h 130"/>
                  <a:gd name="T6" fmla="*/ 42 w 74"/>
                  <a:gd name="T7" fmla="*/ 46 h 130"/>
                  <a:gd name="T8" fmla="*/ 35 w 74"/>
                  <a:gd name="T9" fmla="*/ 63 h 130"/>
                  <a:gd name="T10" fmla="*/ 25 w 74"/>
                  <a:gd name="T11" fmla="*/ 81 h 130"/>
                  <a:gd name="T12" fmla="*/ 17 w 74"/>
                  <a:gd name="T13" fmla="*/ 95 h 130"/>
                  <a:gd name="T14" fmla="*/ 10 w 74"/>
                  <a:gd name="T15" fmla="*/ 109 h 130"/>
                  <a:gd name="T16" fmla="*/ 0 w 74"/>
                  <a:gd name="T17" fmla="*/ 127 h 130"/>
                  <a:gd name="T18" fmla="*/ 7 w 74"/>
                  <a:gd name="T19" fmla="*/ 130 h 130"/>
                  <a:gd name="T20" fmla="*/ 14 w 74"/>
                  <a:gd name="T21" fmla="*/ 116 h 130"/>
                  <a:gd name="T22" fmla="*/ 25 w 74"/>
                  <a:gd name="T23" fmla="*/ 99 h 130"/>
                  <a:gd name="T24" fmla="*/ 32 w 74"/>
                  <a:gd name="T25" fmla="*/ 81 h 130"/>
                  <a:gd name="T26" fmla="*/ 39 w 74"/>
                  <a:gd name="T27" fmla="*/ 67 h 130"/>
                  <a:gd name="T28" fmla="*/ 49 w 74"/>
                  <a:gd name="T29" fmla="*/ 49 h 130"/>
                  <a:gd name="T30" fmla="*/ 56 w 74"/>
                  <a:gd name="T31" fmla="*/ 35 h 130"/>
                  <a:gd name="T32" fmla="*/ 63 w 74"/>
                  <a:gd name="T33" fmla="*/ 21 h 130"/>
                  <a:gd name="T34" fmla="*/ 74 w 74"/>
                  <a:gd name="T35" fmla="*/ 3 h 130"/>
                  <a:gd name="T36" fmla="*/ 67 w 74"/>
                  <a:gd name="T37" fmla="*/ 0 h 1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4" h="130">
                    <a:moveTo>
                      <a:pt x="67" y="0"/>
                    </a:moveTo>
                    <a:lnTo>
                      <a:pt x="56" y="17"/>
                    </a:lnTo>
                    <a:lnTo>
                      <a:pt x="49" y="32"/>
                    </a:lnTo>
                    <a:lnTo>
                      <a:pt x="42" y="46"/>
                    </a:lnTo>
                    <a:lnTo>
                      <a:pt x="35" y="63"/>
                    </a:lnTo>
                    <a:lnTo>
                      <a:pt x="25" y="81"/>
                    </a:lnTo>
                    <a:lnTo>
                      <a:pt x="17" y="95"/>
                    </a:lnTo>
                    <a:lnTo>
                      <a:pt x="10" y="109"/>
                    </a:lnTo>
                    <a:lnTo>
                      <a:pt x="0" y="127"/>
                    </a:lnTo>
                    <a:lnTo>
                      <a:pt x="7" y="130"/>
                    </a:lnTo>
                    <a:lnTo>
                      <a:pt x="14" y="116"/>
                    </a:lnTo>
                    <a:lnTo>
                      <a:pt x="25" y="99"/>
                    </a:lnTo>
                    <a:lnTo>
                      <a:pt x="32" y="81"/>
                    </a:lnTo>
                    <a:lnTo>
                      <a:pt x="39" y="67"/>
                    </a:lnTo>
                    <a:lnTo>
                      <a:pt x="49" y="49"/>
                    </a:lnTo>
                    <a:lnTo>
                      <a:pt x="56" y="35"/>
                    </a:lnTo>
                    <a:lnTo>
                      <a:pt x="63" y="21"/>
                    </a:lnTo>
                    <a:lnTo>
                      <a:pt x="74" y="3"/>
                    </a:ln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39" name="Freeform 556"/>
              <p:cNvSpPr>
                <a:spLocks/>
              </p:cNvSpPr>
              <p:nvPr/>
            </p:nvSpPr>
            <p:spPr bwMode="auto">
              <a:xfrm>
                <a:off x="4299" y="3418"/>
                <a:ext cx="49" cy="53"/>
              </a:xfrm>
              <a:custGeom>
                <a:avLst/>
                <a:gdLst>
                  <a:gd name="T0" fmla="*/ 49 w 49"/>
                  <a:gd name="T1" fmla="*/ 7 h 53"/>
                  <a:gd name="T2" fmla="*/ 46 w 49"/>
                  <a:gd name="T3" fmla="*/ 0 h 53"/>
                  <a:gd name="T4" fmla="*/ 35 w 49"/>
                  <a:gd name="T5" fmla="*/ 0 h 53"/>
                  <a:gd name="T6" fmla="*/ 25 w 49"/>
                  <a:gd name="T7" fmla="*/ 4 h 53"/>
                  <a:gd name="T8" fmla="*/ 18 w 49"/>
                  <a:gd name="T9" fmla="*/ 7 h 53"/>
                  <a:gd name="T10" fmla="*/ 14 w 49"/>
                  <a:gd name="T11" fmla="*/ 18 h 53"/>
                  <a:gd name="T12" fmla="*/ 11 w 49"/>
                  <a:gd name="T13" fmla="*/ 25 h 53"/>
                  <a:gd name="T14" fmla="*/ 7 w 49"/>
                  <a:gd name="T15" fmla="*/ 36 h 53"/>
                  <a:gd name="T16" fmla="*/ 3 w 49"/>
                  <a:gd name="T17" fmla="*/ 43 h 53"/>
                  <a:gd name="T18" fmla="*/ 0 w 49"/>
                  <a:gd name="T19" fmla="*/ 50 h 53"/>
                  <a:gd name="T20" fmla="*/ 7 w 49"/>
                  <a:gd name="T21" fmla="*/ 53 h 53"/>
                  <a:gd name="T22" fmla="*/ 11 w 49"/>
                  <a:gd name="T23" fmla="*/ 46 h 53"/>
                  <a:gd name="T24" fmla="*/ 14 w 49"/>
                  <a:gd name="T25" fmla="*/ 36 h 53"/>
                  <a:gd name="T26" fmla="*/ 18 w 49"/>
                  <a:gd name="T27" fmla="*/ 29 h 53"/>
                  <a:gd name="T28" fmla="*/ 21 w 49"/>
                  <a:gd name="T29" fmla="*/ 18 h 53"/>
                  <a:gd name="T30" fmla="*/ 28 w 49"/>
                  <a:gd name="T31" fmla="*/ 11 h 53"/>
                  <a:gd name="T32" fmla="*/ 35 w 49"/>
                  <a:gd name="T33" fmla="*/ 7 h 53"/>
                  <a:gd name="T34" fmla="*/ 46 w 49"/>
                  <a:gd name="T35" fmla="*/ 7 h 53"/>
                  <a:gd name="T36" fmla="*/ 42 w 49"/>
                  <a:gd name="T37" fmla="*/ 4 h 53"/>
                  <a:gd name="T38" fmla="*/ 49 w 49"/>
                  <a:gd name="T39" fmla="*/ 7 h 53"/>
                  <a:gd name="T40" fmla="*/ 49 w 49"/>
                  <a:gd name="T41" fmla="*/ 4 h 53"/>
                  <a:gd name="T42" fmla="*/ 46 w 49"/>
                  <a:gd name="T43" fmla="*/ 0 h 53"/>
                  <a:gd name="T44" fmla="*/ 49 w 49"/>
                  <a:gd name="T45" fmla="*/ 7 h 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9" h="53">
                    <a:moveTo>
                      <a:pt x="49" y="7"/>
                    </a:moveTo>
                    <a:lnTo>
                      <a:pt x="46" y="0"/>
                    </a:lnTo>
                    <a:lnTo>
                      <a:pt x="35" y="0"/>
                    </a:lnTo>
                    <a:lnTo>
                      <a:pt x="25" y="4"/>
                    </a:lnTo>
                    <a:lnTo>
                      <a:pt x="18" y="7"/>
                    </a:lnTo>
                    <a:lnTo>
                      <a:pt x="14" y="18"/>
                    </a:lnTo>
                    <a:lnTo>
                      <a:pt x="11" y="25"/>
                    </a:lnTo>
                    <a:lnTo>
                      <a:pt x="7" y="36"/>
                    </a:lnTo>
                    <a:lnTo>
                      <a:pt x="3" y="43"/>
                    </a:lnTo>
                    <a:lnTo>
                      <a:pt x="0" y="50"/>
                    </a:lnTo>
                    <a:lnTo>
                      <a:pt x="7" y="53"/>
                    </a:lnTo>
                    <a:lnTo>
                      <a:pt x="11" y="46"/>
                    </a:lnTo>
                    <a:lnTo>
                      <a:pt x="14" y="36"/>
                    </a:lnTo>
                    <a:lnTo>
                      <a:pt x="18" y="29"/>
                    </a:lnTo>
                    <a:lnTo>
                      <a:pt x="21" y="18"/>
                    </a:lnTo>
                    <a:lnTo>
                      <a:pt x="28" y="11"/>
                    </a:lnTo>
                    <a:lnTo>
                      <a:pt x="35" y="7"/>
                    </a:lnTo>
                    <a:lnTo>
                      <a:pt x="46" y="7"/>
                    </a:lnTo>
                    <a:lnTo>
                      <a:pt x="42" y="4"/>
                    </a:lnTo>
                    <a:lnTo>
                      <a:pt x="49" y="7"/>
                    </a:lnTo>
                    <a:lnTo>
                      <a:pt x="49" y="4"/>
                    </a:lnTo>
                    <a:lnTo>
                      <a:pt x="46" y="0"/>
                    </a:lnTo>
                    <a:lnTo>
                      <a:pt x="4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0" name="Freeform 557"/>
              <p:cNvSpPr>
                <a:spLocks/>
              </p:cNvSpPr>
              <p:nvPr/>
            </p:nvSpPr>
            <p:spPr bwMode="auto">
              <a:xfrm>
                <a:off x="4253" y="3422"/>
                <a:ext cx="95" cy="191"/>
              </a:xfrm>
              <a:custGeom>
                <a:avLst/>
                <a:gdLst>
                  <a:gd name="T0" fmla="*/ 4 w 95"/>
                  <a:gd name="T1" fmla="*/ 191 h 191"/>
                  <a:gd name="T2" fmla="*/ 7 w 95"/>
                  <a:gd name="T3" fmla="*/ 187 h 191"/>
                  <a:gd name="T4" fmla="*/ 18 w 95"/>
                  <a:gd name="T5" fmla="*/ 166 h 191"/>
                  <a:gd name="T6" fmla="*/ 28 w 95"/>
                  <a:gd name="T7" fmla="*/ 145 h 191"/>
                  <a:gd name="T8" fmla="*/ 42 w 95"/>
                  <a:gd name="T9" fmla="*/ 120 h 191"/>
                  <a:gd name="T10" fmla="*/ 53 w 95"/>
                  <a:gd name="T11" fmla="*/ 99 h 191"/>
                  <a:gd name="T12" fmla="*/ 64 w 95"/>
                  <a:gd name="T13" fmla="*/ 74 h 191"/>
                  <a:gd name="T14" fmla="*/ 74 w 95"/>
                  <a:gd name="T15" fmla="*/ 49 h 191"/>
                  <a:gd name="T16" fmla="*/ 85 w 95"/>
                  <a:gd name="T17" fmla="*/ 25 h 191"/>
                  <a:gd name="T18" fmla="*/ 95 w 95"/>
                  <a:gd name="T19" fmla="*/ 3 h 191"/>
                  <a:gd name="T20" fmla="*/ 88 w 95"/>
                  <a:gd name="T21" fmla="*/ 0 h 191"/>
                  <a:gd name="T22" fmla="*/ 78 w 95"/>
                  <a:gd name="T23" fmla="*/ 25 h 191"/>
                  <a:gd name="T24" fmla="*/ 71 w 95"/>
                  <a:gd name="T25" fmla="*/ 46 h 191"/>
                  <a:gd name="T26" fmla="*/ 57 w 95"/>
                  <a:gd name="T27" fmla="*/ 70 h 191"/>
                  <a:gd name="T28" fmla="*/ 46 w 95"/>
                  <a:gd name="T29" fmla="*/ 95 h 191"/>
                  <a:gd name="T30" fmla="*/ 35 w 95"/>
                  <a:gd name="T31" fmla="*/ 116 h 191"/>
                  <a:gd name="T32" fmla="*/ 21 w 95"/>
                  <a:gd name="T33" fmla="*/ 141 h 191"/>
                  <a:gd name="T34" fmla="*/ 11 w 95"/>
                  <a:gd name="T35" fmla="*/ 162 h 191"/>
                  <a:gd name="T36" fmla="*/ 0 w 95"/>
                  <a:gd name="T37" fmla="*/ 187 h 191"/>
                  <a:gd name="T38" fmla="*/ 4 w 95"/>
                  <a:gd name="T39" fmla="*/ 183 h 191"/>
                  <a:gd name="T40" fmla="*/ 4 w 95"/>
                  <a:gd name="T41" fmla="*/ 191 h 191"/>
                  <a:gd name="T42" fmla="*/ 7 w 95"/>
                  <a:gd name="T43" fmla="*/ 187 h 191"/>
                  <a:gd name="T44" fmla="*/ 4 w 95"/>
                  <a:gd name="T45" fmla="*/ 191 h 1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191">
                    <a:moveTo>
                      <a:pt x="4" y="191"/>
                    </a:moveTo>
                    <a:lnTo>
                      <a:pt x="7" y="187"/>
                    </a:lnTo>
                    <a:lnTo>
                      <a:pt x="18" y="166"/>
                    </a:lnTo>
                    <a:lnTo>
                      <a:pt x="28" y="145"/>
                    </a:lnTo>
                    <a:lnTo>
                      <a:pt x="42" y="120"/>
                    </a:lnTo>
                    <a:lnTo>
                      <a:pt x="53" y="99"/>
                    </a:lnTo>
                    <a:lnTo>
                      <a:pt x="64" y="74"/>
                    </a:lnTo>
                    <a:lnTo>
                      <a:pt x="74" y="49"/>
                    </a:lnTo>
                    <a:lnTo>
                      <a:pt x="85" y="25"/>
                    </a:lnTo>
                    <a:lnTo>
                      <a:pt x="95" y="3"/>
                    </a:lnTo>
                    <a:lnTo>
                      <a:pt x="88" y="0"/>
                    </a:lnTo>
                    <a:lnTo>
                      <a:pt x="78" y="25"/>
                    </a:lnTo>
                    <a:lnTo>
                      <a:pt x="71" y="46"/>
                    </a:lnTo>
                    <a:lnTo>
                      <a:pt x="57" y="70"/>
                    </a:lnTo>
                    <a:lnTo>
                      <a:pt x="46" y="95"/>
                    </a:lnTo>
                    <a:lnTo>
                      <a:pt x="35" y="116"/>
                    </a:lnTo>
                    <a:lnTo>
                      <a:pt x="21" y="141"/>
                    </a:lnTo>
                    <a:lnTo>
                      <a:pt x="11" y="162"/>
                    </a:lnTo>
                    <a:lnTo>
                      <a:pt x="0" y="187"/>
                    </a:lnTo>
                    <a:lnTo>
                      <a:pt x="4" y="183"/>
                    </a:lnTo>
                    <a:lnTo>
                      <a:pt x="4" y="191"/>
                    </a:lnTo>
                    <a:lnTo>
                      <a:pt x="7" y="187"/>
                    </a:lnTo>
                    <a:lnTo>
                      <a:pt x="4"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1" name="Freeform 558"/>
              <p:cNvSpPr>
                <a:spLocks/>
              </p:cNvSpPr>
              <p:nvPr/>
            </p:nvSpPr>
            <p:spPr bwMode="auto">
              <a:xfrm>
                <a:off x="3946" y="3605"/>
                <a:ext cx="311" cy="15"/>
              </a:xfrm>
              <a:custGeom>
                <a:avLst/>
                <a:gdLst>
                  <a:gd name="T0" fmla="*/ 0 w 311"/>
                  <a:gd name="T1" fmla="*/ 15 h 15"/>
                  <a:gd name="T2" fmla="*/ 38 w 311"/>
                  <a:gd name="T3" fmla="*/ 15 h 15"/>
                  <a:gd name="T4" fmla="*/ 56 w 311"/>
                  <a:gd name="T5" fmla="*/ 11 h 15"/>
                  <a:gd name="T6" fmla="*/ 194 w 311"/>
                  <a:gd name="T7" fmla="*/ 11 h 15"/>
                  <a:gd name="T8" fmla="*/ 212 w 311"/>
                  <a:gd name="T9" fmla="*/ 8 h 15"/>
                  <a:gd name="T10" fmla="*/ 311 w 311"/>
                  <a:gd name="T11" fmla="*/ 8 h 15"/>
                  <a:gd name="T12" fmla="*/ 311 w 311"/>
                  <a:gd name="T13" fmla="*/ 0 h 15"/>
                  <a:gd name="T14" fmla="*/ 212 w 311"/>
                  <a:gd name="T15" fmla="*/ 0 h 15"/>
                  <a:gd name="T16" fmla="*/ 194 w 311"/>
                  <a:gd name="T17" fmla="*/ 4 h 15"/>
                  <a:gd name="T18" fmla="*/ 56 w 311"/>
                  <a:gd name="T19" fmla="*/ 4 h 15"/>
                  <a:gd name="T20" fmla="*/ 38 w 311"/>
                  <a:gd name="T21" fmla="*/ 8 h 15"/>
                  <a:gd name="T22" fmla="*/ 0 w 311"/>
                  <a:gd name="T23" fmla="*/ 8 h 15"/>
                  <a:gd name="T24" fmla="*/ 0 w 311"/>
                  <a:gd name="T25" fmla="*/ 15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1" h="15">
                    <a:moveTo>
                      <a:pt x="0" y="15"/>
                    </a:moveTo>
                    <a:lnTo>
                      <a:pt x="38" y="15"/>
                    </a:lnTo>
                    <a:lnTo>
                      <a:pt x="56" y="11"/>
                    </a:lnTo>
                    <a:lnTo>
                      <a:pt x="194" y="11"/>
                    </a:lnTo>
                    <a:lnTo>
                      <a:pt x="212" y="8"/>
                    </a:lnTo>
                    <a:lnTo>
                      <a:pt x="311" y="8"/>
                    </a:lnTo>
                    <a:lnTo>
                      <a:pt x="311" y="0"/>
                    </a:lnTo>
                    <a:lnTo>
                      <a:pt x="212" y="0"/>
                    </a:lnTo>
                    <a:lnTo>
                      <a:pt x="194" y="4"/>
                    </a:lnTo>
                    <a:lnTo>
                      <a:pt x="56" y="4"/>
                    </a:lnTo>
                    <a:lnTo>
                      <a:pt x="38" y="8"/>
                    </a:lnTo>
                    <a:lnTo>
                      <a:pt x="0" y="8"/>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2" name="Freeform 559"/>
              <p:cNvSpPr>
                <a:spLocks/>
              </p:cNvSpPr>
              <p:nvPr/>
            </p:nvSpPr>
            <p:spPr bwMode="auto">
              <a:xfrm>
                <a:off x="3924" y="3613"/>
                <a:ext cx="22" cy="14"/>
              </a:xfrm>
              <a:custGeom>
                <a:avLst/>
                <a:gdLst>
                  <a:gd name="T0" fmla="*/ 7 w 22"/>
                  <a:gd name="T1" fmla="*/ 14 h 14"/>
                  <a:gd name="T2" fmla="*/ 11 w 22"/>
                  <a:gd name="T3" fmla="*/ 14 h 14"/>
                  <a:gd name="T4" fmla="*/ 11 w 22"/>
                  <a:gd name="T5" fmla="*/ 10 h 14"/>
                  <a:gd name="T6" fmla="*/ 18 w 22"/>
                  <a:gd name="T7" fmla="*/ 10 h 14"/>
                  <a:gd name="T8" fmla="*/ 18 w 22"/>
                  <a:gd name="T9" fmla="*/ 7 h 14"/>
                  <a:gd name="T10" fmla="*/ 22 w 22"/>
                  <a:gd name="T11" fmla="*/ 7 h 14"/>
                  <a:gd name="T12" fmla="*/ 22 w 22"/>
                  <a:gd name="T13" fmla="*/ 0 h 14"/>
                  <a:gd name="T14" fmla="*/ 15 w 22"/>
                  <a:gd name="T15" fmla="*/ 0 h 14"/>
                  <a:gd name="T16" fmla="*/ 11 w 22"/>
                  <a:gd name="T17" fmla="*/ 3 h 14"/>
                  <a:gd name="T18" fmla="*/ 7 w 22"/>
                  <a:gd name="T19" fmla="*/ 3 h 14"/>
                  <a:gd name="T20" fmla="*/ 0 w 22"/>
                  <a:gd name="T21" fmla="*/ 10 h 14"/>
                  <a:gd name="T22" fmla="*/ 0 w 22"/>
                  <a:gd name="T23" fmla="*/ 14 h 14"/>
                  <a:gd name="T24" fmla="*/ 7 w 22"/>
                  <a:gd name="T25" fmla="*/ 14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4">
                    <a:moveTo>
                      <a:pt x="7" y="14"/>
                    </a:moveTo>
                    <a:lnTo>
                      <a:pt x="11" y="14"/>
                    </a:lnTo>
                    <a:lnTo>
                      <a:pt x="11" y="10"/>
                    </a:lnTo>
                    <a:lnTo>
                      <a:pt x="18" y="10"/>
                    </a:lnTo>
                    <a:lnTo>
                      <a:pt x="18" y="7"/>
                    </a:lnTo>
                    <a:lnTo>
                      <a:pt x="22" y="7"/>
                    </a:lnTo>
                    <a:lnTo>
                      <a:pt x="22" y="0"/>
                    </a:lnTo>
                    <a:lnTo>
                      <a:pt x="15" y="0"/>
                    </a:lnTo>
                    <a:lnTo>
                      <a:pt x="11" y="3"/>
                    </a:lnTo>
                    <a:lnTo>
                      <a:pt x="7" y="3"/>
                    </a:lnTo>
                    <a:lnTo>
                      <a:pt x="0" y="10"/>
                    </a:lnTo>
                    <a:lnTo>
                      <a:pt x="0" y="14"/>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3" name="Freeform 560"/>
              <p:cNvSpPr>
                <a:spLocks/>
              </p:cNvSpPr>
              <p:nvPr/>
            </p:nvSpPr>
            <p:spPr bwMode="auto">
              <a:xfrm>
                <a:off x="3924" y="3627"/>
                <a:ext cx="7" cy="7"/>
              </a:xfrm>
              <a:custGeom>
                <a:avLst/>
                <a:gdLst>
                  <a:gd name="T0" fmla="*/ 4 w 7"/>
                  <a:gd name="T1" fmla="*/ 0 h 7"/>
                  <a:gd name="T2" fmla="*/ 7 w 7"/>
                  <a:gd name="T3" fmla="*/ 3 h 7"/>
                  <a:gd name="T4" fmla="*/ 7 w 7"/>
                  <a:gd name="T5" fmla="*/ 0 h 7"/>
                  <a:gd name="T6" fmla="*/ 0 w 7"/>
                  <a:gd name="T7" fmla="*/ 0 h 7"/>
                  <a:gd name="T8" fmla="*/ 0 w 7"/>
                  <a:gd name="T9" fmla="*/ 3 h 7"/>
                  <a:gd name="T10" fmla="*/ 4 w 7"/>
                  <a:gd name="T11" fmla="*/ 7 h 7"/>
                  <a:gd name="T12" fmla="*/ 0 w 7"/>
                  <a:gd name="T13" fmla="*/ 3 h 7"/>
                  <a:gd name="T14" fmla="*/ 0 w 7"/>
                  <a:gd name="T15" fmla="*/ 7 h 7"/>
                  <a:gd name="T16" fmla="*/ 4 w 7"/>
                  <a:gd name="T17" fmla="*/ 7 h 7"/>
                  <a:gd name="T18" fmla="*/ 4 w 7"/>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7">
                    <a:moveTo>
                      <a:pt x="4" y="0"/>
                    </a:moveTo>
                    <a:lnTo>
                      <a:pt x="7" y="3"/>
                    </a:lnTo>
                    <a:lnTo>
                      <a:pt x="7" y="0"/>
                    </a:lnTo>
                    <a:lnTo>
                      <a:pt x="0" y="0"/>
                    </a:lnTo>
                    <a:lnTo>
                      <a:pt x="0" y="3"/>
                    </a:lnTo>
                    <a:lnTo>
                      <a:pt x="4" y="7"/>
                    </a:lnTo>
                    <a:lnTo>
                      <a:pt x="0" y="3"/>
                    </a:lnTo>
                    <a:lnTo>
                      <a:pt x="0" y="7"/>
                    </a:lnTo>
                    <a:lnTo>
                      <a:pt x="4"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4" name="Freeform 561"/>
              <p:cNvSpPr>
                <a:spLocks/>
              </p:cNvSpPr>
              <p:nvPr/>
            </p:nvSpPr>
            <p:spPr bwMode="auto">
              <a:xfrm>
                <a:off x="3928" y="3623"/>
                <a:ext cx="336" cy="11"/>
              </a:xfrm>
              <a:custGeom>
                <a:avLst/>
                <a:gdLst>
                  <a:gd name="T0" fmla="*/ 329 w 336"/>
                  <a:gd name="T1" fmla="*/ 0 h 11"/>
                  <a:gd name="T2" fmla="*/ 332 w 336"/>
                  <a:gd name="T3" fmla="*/ 0 h 11"/>
                  <a:gd name="T4" fmla="*/ 208 w 336"/>
                  <a:gd name="T5" fmla="*/ 0 h 11"/>
                  <a:gd name="T6" fmla="*/ 187 w 336"/>
                  <a:gd name="T7" fmla="*/ 4 h 11"/>
                  <a:gd name="T8" fmla="*/ 0 w 336"/>
                  <a:gd name="T9" fmla="*/ 4 h 11"/>
                  <a:gd name="T10" fmla="*/ 0 w 336"/>
                  <a:gd name="T11" fmla="*/ 11 h 11"/>
                  <a:gd name="T12" fmla="*/ 187 w 336"/>
                  <a:gd name="T13" fmla="*/ 11 h 11"/>
                  <a:gd name="T14" fmla="*/ 208 w 336"/>
                  <a:gd name="T15" fmla="*/ 7 h 11"/>
                  <a:gd name="T16" fmla="*/ 332 w 336"/>
                  <a:gd name="T17" fmla="*/ 7 h 11"/>
                  <a:gd name="T18" fmla="*/ 336 w 336"/>
                  <a:gd name="T19" fmla="*/ 4 h 11"/>
                  <a:gd name="T20" fmla="*/ 332 w 336"/>
                  <a:gd name="T21" fmla="*/ 7 h 11"/>
                  <a:gd name="T22" fmla="*/ 336 w 336"/>
                  <a:gd name="T23" fmla="*/ 7 h 11"/>
                  <a:gd name="T24" fmla="*/ 336 w 336"/>
                  <a:gd name="T25" fmla="*/ 4 h 11"/>
                  <a:gd name="T26" fmla="*/ 329 w 336"/>
                  <a:gd name="T27" fmla="*/ 0 h 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336" h="11">
                    <a:moveTo>
                      <a:pt x="329" y="0"/>
                    </a:moveTo>
                    <a:lnTo>
                      <a:pt x="332" y="0"/>
                    </a:lnTo>
                    <a:lnTo>
                      <a:pt x="208" y="0"/>
                    </a:lnTo>
                    <a:lnTo>
                      <a:pt x="187" y="4"/>
                    </a:lnTo>
                    <a:lnTo>
                      <a:pt x="0" y="4"/>
                    </a:lnTo>
                    <a:lnTo>
                      <a:pt x="0" y="11"/>
                    </a:lnTo>
                    <a:lnTo>
                      <a:pt x="187" y="11"/>
                    </a:lnTo>
                    <a:lnTo>
                      <a:pt x="208" y="7"/>
                    </a:lnTo>
                    <a:lnTo>
                      <a:pt x="332" y="7"/>
                    </a:lnTo>
                    <a:lnTo>
                      <a:pt x="336" y="4"/>
                    </a:lnTo>
                    <a:lnTo>
                      <a:pt x="332" y="7"/>
                    </a:lnTo>
                    <a:lnTo>
                      <a:pt x="336" y="7"/>
                    </a:lnTo>
                    <a:lnTo>
                      <a:pt x="336" y="4"/>
                    </a:lnTo>
                    <a:lnTo>
                      <a:pt x="3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5" name="Freeform 562"/>
              <p:cNvSpPr>
                <a:spLocks/>
              </p:cNvSpPr>
              <p:nvPr/>
            </p:nvSpPr>
            <p:spPr bwMode="auto">
              <a:xfrm>
                <a:off x="4257" y="3528"/>
                <a:ext cx="63" cy="99"/>
              </a:xfrm>
              <a:custGeom>
                <a:avLst/>
                <a:gdLst>
                  <a:gd name="T0" fmla="*/ 56 w 63"/>
                  <a:gd name="T1" fmla="*/ 0 h 99"/>
                  <a:gd name="T2" fmla="*/ 49 w 63"/>
                  <a:gd name="T3" fmla="*/ 14 h 99"/>
                  <a:gd name="T4" fmla="*/ 42 w 63"/>
                  <a:gd name="T5" fmla="*/ 24 h 99"/>
                  <a:gd name="T6" fmla="*/ 35 w 63"/>
                  <a:gd name="T7" fmla="*/ 39 h 99"/>
                  <a:gd name="T8" fmla="*/ 28 w 63"/>
                  <a:gd name="T9" fmla="*/ 49 h 99"/>
                  <a:gd name="T10" fmla="*/ 24 w 63"/>
                  <a:gd name="T11" fmla="*/ 63 h 99"/>
                  <a:gd name="T12" fmla="*/ 17 w 63"/>
                  <a:gd name="T13" fmla="*/ 74 h 99"/>
                  <a:gd name="T14" fmla="*/ 10 w 63"/>
                  <a:gd name="T15" fmla="*/ 85 h 99"/>
                  <a:gd name="T16" fmla="*/ 0 w 63"/>
                  <a:gd name="T17" fmla="*/ 95 h 99"/>
                  <a:gd name="T18" fmla="*/ 7 w 63"/>
                  <a:gd name="T19" fmla="*/ 99 h 99"/>
                  <a:gd name="T20" fmla="*/ 14 w 63"/>
                  <a:gd name="T21" fmla="*/ 92 h 99"/>
                  <a:gd name="T22" fmla="*/ 21 w 63"/>
                  <a:gd name="T23" fmla="*/ 77 h 99"/>
                  <a:gd name="T24" fmla="*/ 28 w 63"/>
                  <a:gd name="T25" fmla="*/ 67 h 99"/>
                  <a:gd name="T26" fmla="*/ 35 w 63"/>
                  <a:gd name="T27" fmla="*/ 53 h 99"/>
                  <a:gd name="T28" fmla="*/ 42 w 63"/>
                  <a:gd name="T29" fmla="*/ 42 h 99"/>
                  <a:gd name="T30" fmla="*/ 49 w 63"/>
                  <a:gd name="T31" fmla="*/ 28 h 99"/>
                  <a:gd name="T32" fmla="*/ 56 w 63"/>
                  <a:gd name="T33" fmla="*/ 17 h 99"/>
                  <a:gd name="T34" fmla="*/ 60 w 63"/>
                  <a:gd name="T35" fmla="*/ 3 h 99"/>
                  <a:gd name="T36" fmla="*/ 63 w 63"/>
                  <a:gd name="T37" fmla="*/ 3 h 99"/>
                  <a:gd name="T38" fmla="*/ 56 w 63"/>
                  <a:gd name="T39" fmla="*/ 0 h 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 h="99">
                    <a:moveTo>
                      <a:pt x="56" y="0"/>
                    </a:moveTo>
                    <a:lnTo>
                      <a:pt x="49" y="14"/>
                    </a:lnTo>
                    <a:lnTo>
                      <a:pt x="42" y="24"/>
                    </a:lnTo>
                    <a:lnTo>
                      <a:pt x="35" y="39"/>
                    </a:lnTo>
                    <a:lnTo>
                      <a:pt x="28" y="49"/>
                    </a:lnTo>
                    <a:lnTo>
                      <a:pt x="24" y="63"/>
                    </a:lnTo>
                    <a:lnTo>
                      <a:pt x="17" y="74"/>
                    </a:lnTo>
                    <a:lnTo>
                      <a:pt x="10" y="85"/>
                    </a:lnTo>
                    <a:lnTo>
                      <a:pt x="0" y="95"/>
                    </a:lnTo>
                    <a:lnTo>
                      <a:pt x="7" y="99"/>
                    </a:lnTo>
                    <a:lnTo>
                      <a:pt x="14" y="92"/>
                    </a:lnTo>
                    <a:lnTo>
                      <a:pt x="21" y="77"/>
                    </a:lnTo>
                    <a:lnTo>
                      <a:pt x="28" y="67"/>
                    </a:lnTo>
                    <a:lnTo>
                      <a:pt x="35" y="53"/>
                    </a:lnTo>
                    <a:lnTo>
                      <a:pt x="42" y="42"/>
                    </a:lnTo>
                    <a:lnTo>
                      <a:pt x="49" y="28"/>
                    </a:lnTo>
                    <a:lnTo>
                      <a:pt x="56" y="17"/>
                    </a:lnTo>
                    <a:lnTo>
                      <a:pt x="60" y="3"/>
                    </a:lnTo>
                    <a:lnTo>
                      <a:pt x="63" y="3"/>
                    </a:lnTo>
                    <a:lnTo>
                      <a:pt x="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6" name="Freeform 563"/>
              <p:cNvSpPr>
                <a:spLocks/>
              </p:cNvSpPr>
              <p:nvPr/>
            </p:nvSpPr>
            <p:spPr bwMode="auto">
              <a:xfrm>
                <a:off x="4313" y="3418"/>
                <a:ext cx="53" cy="113"/>
              </a:xfrm>
              <a:custGeom>
                <a:avLst/>
                <a:gdLst>
                  <a:gd name="T0" fmla="*/ 50 w 53"/>
                  <a:gd name="T1" fmla="*/ 0 h 113"/>
                  <a:gd name="T2" fmla="*/ 0 w 53"/>
                  <a:gd name="T3" fmla="*/ 110 h 113"/>
                  <a:gd name="T4" fmla="*/ 7 w 53"/>
                  <a:gd name="T5" fmla="*/ 113 h 113"/>
                  <a:gd name="T6" fmla="*/ 53 w 53"/>
                  <a:gd name="T7" fmla="*/ 4 h 113"/>
                  <a:gd name="T8" fmla="*/ 50 w 53"/>
                  <a:gd name="T9" fmla="*/ 7 h 113"/>
                  <a:gd name="T10" fmla="*/ 50 w 53"/>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 h="113">
                    <a:moveTo>
                      <a:pt x="50" y="0"/>
                    </a:moveTo>
                    <a:lnTo>
                      <a:pt x="0" y="110"/>
                    </a:lnTo>
                    <a:lnTo>
                      <a:pt x="7" y="113"/>
                    </a:lnTo>
                    <a:lnTo>
                      <a:pt x="53" y="4"/>
                    </a:lnTo>
                    <a:lnTo>
                      <a:pt x="50" y="7"/>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7" name="Freeform 564"/>
              <p:cNvSpPr>
                <a:spLocks/>
              </p:cNvSpPr>
              <p:nvPr/>
            </p:nvSpPr>
            <p:spPr bwMode="auto">
              <a:xfrm>
                <a:off x="4363" y="3411"/>
                <a:ext cx="31" cy="14"/>
              </a:xfrm>
              <a:custGeom>
                <a:avLst/>
                <a:gdLst>
                  <a:gd name="T0" fmla="*/ 28 w 31"/>
                  <a:gd name="T1" fmla="*/ 4 h 14"/>
                  <a:gd name="T2" fmla="*/ 24 w 31"/>
                  <a:gd name="T3" fmla="*/ 0 h 14"/>
                  <a:gd name="T4" fmla="*/ 21 w 31"/>
                  <a:gd name="T5" fmla="*/ 0 h 14"/>
                  <a:gd name="T6" fmla="*/ 17 w 31"/>
                  <a:gd name="T7" fmla="*/ 4 h 14"/>
                  <a:gd name="T8" fmla="*/ 7 w 31"/>
                  <a:gd name="T9" fmla="*/ 4 h 14"/>
                  <a:gd name="T10" fmla="*/ 3 w 31"/>
                  <a:gd name="T11" fmla="*/ 7 h 14"/>
                  <a:gd name="T12" fmla="*/ 0 w 31"/>
                  <a:gd name="T13" fmla="*/ 7 h 14"/>
                  <a:gd name="T14" fmla="*/ 0 w 31"/>
                  <a:gd name="T15" fmla="*/ 14 h 14"/>
                  <a:gd name="T16" fmla="*/ 3 w 31"/>
                  <a:gd name="T17" fmla="*/ 14 h 14"/>
                  <a:gd name="T18" fmla="*/ 7 w 31"/>
                  <a:gd name="T19" fmla="*/ 11 h 14"/>
                  <a:gd name="T20" fmla="*/ 17 w 31"/>
                  <a:gd name="T21" fmla="*/ 11 h 14"/>
                  <a:gd name="T22" fmla="*/ 21 w 31"/>
                  <a:gd name="T23" fmla="*/ 7 h 14"/>
                  <a:gd name="T24" fmla="*/ 24 w 31"/>
                  <a:gd name="T25" fmla="*/ 7 h 14"/>
                  <a:gd name="T26" fmla="*/ 21 w 31"/>
                  <a:gd name="T27" fmla="*/ 4 h 14"/>
                  <a:gd name="T28" fmla="*/ 28 w 31"/>
                  <a:gd name="T29" fmla="*/ 4 h 14"/>
                  <a:gd name="T30" fmla="*/ 31 w 31"/>
                  <a:gd name="T31" fmla="*/ 0 h 14"/>
                  <a:gd name="T32" fmla="*/ 24 w 31"/>
                  <a:gd name="T33" fmla="*/ 0 h 14"/>
                  <a:gd name="T34" fmla="*/ 28 w 31"/>
                  <a:gd name="T35" fmla="*/ 4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14">
                    <a:moveTo>
                      <a:pt x="28" y="4"/>
                    </a:moveTo>
                    <a:lnTo>
                      <a:pt x="24" y="0"/>
                    </a:lnTo>
                    <a:lnTo>
                      <a:pt x="21" y="0"/>
                    </a:lnTo>
                    <a:lnTo>
                      <a:pt x="17" y="4"/>
                    </a:lnTo>
                    <a:lnTo>
                      <a:pt x="7" y="4"/>
                    </a:lnTo>
                    <a:lnTo>
                      <a:pt x="3" y="7"/>
                    </a:lnTo>
                    <a:lnTo>
                      <a:pt x="0" y="7"/>
                    </a:lnTo>
                    <a:lnTo>
                      <a:pt x="0" y="14"/>
                    </a:lnTo>
                    <a:lnTo>
                      <a:pt x="3" y="14"/>
                    </a:lnTo>
                    <a:lnTo>
                      <a:pt x="7" y="11"/>
                    </a:lnTo>
                    <a:lnTo>
                      <a:pt x="17" y="11"/>
                    </a:lnTo>
                    <a:lnTo>
                      <a:pt x="21" y="7"/>
                    </a:lnTo>
                    <a:lnTo>
                      <a:pt x="24" y="7"/>
                    </a:lnTo>
                    <a:lnTo>
                      <a:pt x="21" y="4"/>
                    </a:lnTo>
                    <a:lnTo>
                      <a:pt x="28" y="4"/>
                    </a:lnTo>
                    <a:lnTo>
                      <a:pt x="31" y="0"/>
                    </a:lnTo>
                    <a:lnTo>
                      <a:pt x="24" y="0"/>
                    </a:lnTo>
                    <a:lnTo>
                      <a:pt x="2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8" name="Freeform 565"/>
              <p:cNvSpPr>
                <a:spLocks/>
              </p:cNvSpPr>
              <p:nvPr/>
            </p:nvSpPr>
            <p:spPr bwMode="auto">
              <a:xfrm>
                <a:off x="4278" y="3415"/>
                <a:ext cx="113" cy="240"/>
              </a:xfrm>
              <a:custGeom>
                <a:avLst/>
                <a:gdLst>
                  <a:gd name="T0" fmla="*/ 7 w 113"/>
                  <a:gd name="T1" fmla="*/ 240 h 240"/>
                  <a:gd name="T2" fmla="*/ 14 w 113"/>
                  <a:gd name="T3" fmla="*/ 222 h 240"/>
                  <a:gd name="T4" fmla="*/ 21 w 113"/>
                  <a:gd name="T5" fmla="*/ 208 h 240"/>
                  <a:gd name="T6" fmla="*/ 28 w 113"/>
                  <a:gd name="T7" fmla="*/ 194 h 240"/>
                  <a:gd name="T8" fmla="*/ 32 w 113"/>
                  <a:gd name="T9" fmla="*/ 180 h 240"/>
                  <a:gd name="T10" fmla="*/ 39 w 113"/>
                  <a:gd name="T11" fmla="*/ 166 h 240"/>
                  <a:gd name="T12" fmla="*/ 46 w 113"/>
                  <a:gd name="T13" fmla="*/ 152 h 240"/>
                  <a:gd name="T14" fmla="*/ 53 w 113"/>
                  <a:gd name="T15" fmla="*/ 134 h 240"/>
                  <a:gd name="T16" fmla="*/ 60 w 113"/>
                  <a:gd name="T17" fmla="*/ 120 h 240"/>
                  <a:gd name="T18" fmla="*/ 67 w 113"/>
                  <a:gd name="T19" fmla="*/ 106 h 240"/>
                  <a:gd name="T20" fmla="*/ 74 w 113"/>
                  <a:gd name="T21" fmla="*/ 92 h 240"/>
                  <a:gd name="T22" fmla="*/ 81 w 113"/>
                  <a:gd name="T23" fmla="*/ 77 h 240"/>
                  <a:gd name="T24" fmla="*/ 88 w 113"/>
                  <a:gd name="T25" fmla="*/ 60 h 240"/>
                  <a:gd name="T26" fmla="*/ 92 w 113"/>
                  <a:gd name="T27" fmla="*/ 46 h 240"/>
                  <a:gd name="T28" fmla="*/ 99 w 113"/>
                  <a:gd name="T29" fmla="*/ 32 h 240"/>
                  <a:gd name="T30" fmla="*/ 106 w 113"/>
                  <a:gd name="T31" fmla="*/ 17 h 240"/>
                  <a:gd name="T32" fmla="*/ 113 w 113"/>
                  <a:gd name="T33" fmla="*/ 0 h 240"/>
                  <a:gd name="T34" fmla="*/ 106 w 113"/>
                  <a:gd name="T35" fmla="*/ 0 h 240"/>
                  <a:gd name="T36" fmla="*/ 99 w 113"/>
                  <a:gd name="T37" fmla="*/ 14 h 240"/>
                  <a:gd name="T38" fmla="*/ 92 w 113"/>
                  <a:gd name="T39" fmla="*/ 28 h 240"/>
                  <a:gd name="T40" fmla="*/ 85 w 113"/>
                  <a:gd name="T41" fmla="*/ 42 h 240"/>
                  <a:gd name="T42" fmla="*/ 81 w 113"/>
                  <a:gd name="T43" fmla="*/ 60 h 240"/>
                  <a:gd name="T44" fmla="*/ 74 w 113"/>
                  <a:gd name="T45" fmla="*/ 74 h 240"/>
                  <a:gd name="T46" fmla="*/ 67 w 113"/>
                  <a:gd name="T47" fmla="*/ 88 h 240"/>
                  <a:gd name="T48" fmla="*/ 60 w 113"/>
                  <a:gd name="T49" fmla="*/ 102 h 240"/>
                  <a:gd name="T50" fmla="*/ 53 w 113"/>
                  <a:gd name="T51" fmla="*/ 116 h 240"/>
                  <a:gd name="T52" fmla="*/ 46 w 113"/>
                  <a:gd name="T53" fmla="*/ 134 h 240"/>
                  <a:gd name="T54" fmla="*/ 39 w 113"/>
                  <a:gd name="T55" fmla="*/ 148 h 240"/>
                  <a:gd name="T56" fmla="*/ 32 w 113"/>
                  <a:gd name="T57" fmla="*/ 162 h 240"/>
                  <a:gd name="T58" fmla="*/ 28 w 113"/>
                  <a:gd name="T59" fmla="*/ 176 h 240"/>
                  <a:gd name="T60" fmla="*/ 21 w 113"/>
                  <a:gd name="T61" fmla="*/ 194 h 240"/>
                  <a:gd name="T62" fmla="*/ 14 w 113"/>
                  <a:gd name="T63" fmla="*/ 208 h 240"/>
                  <a:gd name="T64" fmla="*/ 7 w 113"/>
                  <a:gd name="T65" fmla="*/ 222 h 240"/>
                  <a:gd name="T66" fmla="*/ 0 w 113"/>
                  <a:gd name="T67" fmla="*/ 236 h 240"/>
                  <a:gd name="T68" fmla="*/ 7 w 113"/>
                  <a:gd name="T69" fmla="*/ 240 h 24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3" h="240">
                    <a:moveTo>
                      <a:pt x="7" y="240"/>
                    </a:moveTo>
                    <a:lnTo>
                      <a:pt x="14" y="222"/>
                    </a:lnTo>
                    <a:lnTo>
                      <a:pt x="21" y="208"/>
                    </a:lnTo>
                    <a:lnTo>
                      <a:pt x="28" y="194"/>
                    </a:lnTo>
                    <a:lnTo>
                      <a:pt x="32" y="180"/>
                    </a:lnTo>
                    <a:lnTo>
                      <a:pt x="39" y="166"/>
                    </a:lnTo>
                    <a:lnTo>
                      <a:pt x="46" y="152"/>
                    </a:lnTo>
                    <a:lnTo>
                      <a:pt x="53" y="134"/>
                    </a:lnTo>
                    <a:lnTo>
                      <a:pt x="60" y="120"/>
                    </a:lnTo>
                    <a:lnTo>
                      <a:pt x="67" y="106"/>
                    </a:lnTo>
                    <a:lnTo>
                      <a:pt x="74" y="92"/>
                    </a:lnTo>
                    <a:lnTo>
                      <a:pt x="81" y="77"/>
                    </a:lnTo>
                    <a:lnTo>
                      <a:pt x="88" y="60"/>
                    </a:lnTo>
                    <a:lnTo>
                      <a:pt x="92" y="46"/>
                    </a:lnTo>
                    <a:lnTo>
                      <a:pt x="99" y="32"/>
                    </a:lnTo>
                    <a:lnTo>
                      <a:pt x="106" y="17"/>
                    </a:lnTo>
                    <a:lnTo>
                      <a:pt x="113" y="0"/>
                    </a:lnTo>
                    <a:lnTo>
                      <a:pt x="106" y="0"/>
                    </a:lnTo>
                    <a:lnTo>
                      <a:pt x="99" y="14"/>
                    </a:lnTo>
                    <a:lnTo>
                      <a:pt x="92" y="28"/>
                    </a:lnTo>
                    <a:lnTo>
                      <a:pt x="85" y="42"/>
                    </a:lnTo>
                    <a:lnTo>
                      <a:pt x="81" y="60"/>
                    </a:lnTo>
                    <a:lnTo>
                      <a:pt x="74" y="74"/>
                    </a:lnTo>
                    <a:lnTo>
                      <a:pt x="67" y="88"/>
                    </a:lnTo>
                    <a:lnTo>
                      <a:pt x="60" y="102"/>
                    </a:lnTo>
                    <a:lnTo>
                      <a:pt x="53" y="116"/>
                    </a:lnTo>
                    <a:lnTo>
                      <a:pt x="46" y="134"/>
                    </a:lnTo>
                    <a:lnTo>
                      <a:pt x="39" y="148"/>
                    </a:lnTo>
                    <a:lnTo>
                      <a:pt x="32" y="162"/>
                    </a:lnTo>
                    <a:lnTo>
                      <a:pt x="28" y="176"/>
                    </a:lnTo>
                    <a:lnTo>
                      <a:pt x="21" y="194"/>
                    </a:lnTo>
                    <a:lnTo>
                      <a:pt x="14" y="208"/>
                    </a:lnTo>
                    <a:lnTo>
                      <a:pt x="7" y="222"/>
                    </a:lnTo>
                    <a:lnTo>
                      <a:pt x="0" y="236"/>
                    </a:lnTo>
                    <a:lnTo>
                      <a:pt x="7" y="2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49" name="Freeform 566"/>
              <p:cNvSpPr>
                <a:spLocks/>
              </p:cNvSpPr>
              <p:nvPr/>
            </p:nvSpPr>
            <p:spPr bwMode="auto">
              <a:xfrm>
                <a:off x="4235" y="3651"/>
                <a:ext cx="50" cy="15"/>
              </a:xfrm>
              <a:custGeom>
                <a:avLst/>
                <a:gdLst>
                  <a:gd name="T0" fmla="*/ 0 w 50"/>
                  <a:gd name="T1" fmla="*/ 15 h 15"/>
                  <a:gd name="T2" fmla="*/ 39 w 50"/>
                  <a:gd name="T3" fmla="*/ 15 h 15"/>
                  <a:gd name="T4" fmla="*/ 50 w 50"/>
                  <a:gd name="T5" fmla="*/ 4 h 15"/>
                  <a:gd name="T6" fmla="*/ 43 w 50"/>
                  <a:gd name="T7" fmla="*/ 0 h 15"/>
                  <a:gd name="T8" fmla="*/ 36 w 50"/>
                  <a:gd name="T9" fmla="*/ 7 h 15"/>
                  <a:gd name="T10" fmla="*/ 32 w 50"/>
                  <a:gd name="T11" fmla="*/ 7 h 15"/>
                  <a:gd name="T12" fmla="*/ 29 w 50"/>
                  <a:gd name="T13" fmla="*/ 11 h 15"/>
                  <a:gd name="T14" fmla="*/ 22 w 50"/>
                  <a:gd name="T15" fmla="*/ 7 h 15"/>
                  <a:gd name="T16" fmla="*/ 7 w 50"/>
                  <a:gd name="T17" fmla="*/ 7 h 15"/>
                  <a:gd name="T18" fmla="*/ 0 w 50"/>
                  <a:gd name="T19" fmla="*/ 11 h 15"/>
                  <a:gd name="T20" fmla="*/ 0 w 50"/>
                  <a:gd name="T21" fmla="*/ 15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 h="15">
                    <a:moveTo>
                      <a:pt x="0" y="15"/>
                    </a:moveTo>
                    <a:lnTo>
                      <a:pt x="39" y="15"/>
                    </a:lnTo>
                    <a:lnTo>
                      <a:pt x="50" y="4"/>
                    </a:lnTo>
                    <a:lnTo>
                      <a:pt x="43" y="0"/>
                    </a:lnTo>
                    <a:lnTo>
                      <a:pt x="36" y="7"/>
                    </a:lnTo>
                    <a:lnTo>
                      <a:pt x="32" y="7"/>
                    </a:lnTo>
                    <a:lnTo>
                      <a:pt x="29" y="11"/>
                    </a:lnTo>
                    <a:lnTo>
                      <a:pt x="22" y="7"/>
                    </a:lnTo>
                    <a:lnTo>
                      <a:pt x="7" y="7"/>
                    </a:lnTo>
                    <a:lnTo>
                      <a:pt x="0" y="11"/>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0" name="Freeform 567"/>
              <p:cNvSpPr>
                <a:spLocks/>
              </p:cNvSpPr>
              <p:nvPr/>
            </p:nvSpPr>
            <p:spPr bwMode="auto">
              <a:xfrm>
                <a:off x="3963" y="3662"/>
                <a:ext cx="272" cy="11"/>
              </a:xfrm>
              <a:custGeom>
                <a:avLst/>
                <a:gdLst>
                  <a:gd name="T0" fmla="*/ 0 w 272"/>
                  <a:gd name="T1" fmla="*/ 7 h 11"/>
                  <a:gd name="T2" fmla="*/ 156 w 272"/>
                  <a:gd name="T3" fmla="*/ 7 h 11"/>
                  <a:gd name="T4" fmla="*/ 170 w 272"/>
                  <a:gd name="T5" fmla="*/ 11 h 11"/>
                  <a:gd name="T6" fmla="*/ 205 w 272"/>
                  <a:gd name="T7" fmla="*/ 11 h 11"/>
                  <a:gd name="T8" fmla="*/ 223 w 272"/>
                  <a:gd name="T9" fmla="*/ 7 h 11"/>
                  <a:gd name="T10" fmla="*/ 255 w 272"/>
                  <a:gd name="T11" fmla="*/ 7 h 11"/>
                  <a:gd name="T12" fmla="*/ 272 w 272"/>
                  <a:gd name="T13" fmla="*/ 4 h 11"/>
                  <a:gd name="T14" fmla="*/ 272 w 272"/>
                  <a:gd name="T15" fmla="*/ 0 h 11"/>
                  <a:gd name="T16" fmla="*/ 237 w 272"/>
                  <a:gd name="T17" fmla="*/ 0 h 11"/>
                  <a:gd name="T18" fmla="*/ 223 w 272"/>
                  <a:gd name="T19" fmla="*/ 4 h 11"/>
                  <a:gd name="T20" fmla="*/ 156 w 272"/>
                  <a:gd name="T21" fmla="*/ 4 h 11"/>
                  <a:gd name="T22" fmla="*/ 138 w 272"/>
                  <a:gd name="T23" fmla="*/ 0 h 11"/>
                  <a:gd name="T24" fmla="*/ 18 w 272"/>
                  <a:gd name="T25" fmla="*/ 0 h 11"/>
                  <a:gd name="T26" fmla="*/ 0 w 272"/>
                  <a:gd name="T27" fmla="*/ 4 h 11"/>
                  <a:gd name="T28" fmla="*/ 0 w 272"/>
                  <a:gd name="T29" fmla="*/ 7 h 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2" h="11">
                    <a:moveTo>
                      <a:pt x="0" y="7"/>
                    </a:moveTo>
                    <a:lnTo>
                      <a:pt x="156" y="7"/>
                    </a:lnTo>
                    <a:lnTo>
                      <a:pt x="170" y="11"/>
                    </a:lnTo>
                    <a:lnTo>
                      <a:pt x="205" y="11"/>
                    </a:lnTo>
                    <a:lnTo>
                      <a:pt x="223" y="7"/>
                    </a:lnTo>
                    <a:lnTo>
                      <a:pt x="255" y="7"/>
                    </a:lnTo>
                    <a:lnTo>
                      <a:pt x="272" y="4"/>
                    </a:lnTo>
                    <a:lnTo>
                      <a:pt x="272" y="0"/>
                    </a:lnTo>
                    <a:lnTo>
                      <a:pt x="237" y="0"/>
                    </a:lnTo>
                    <a:lnTo>
                      <a:pt x="223" y="4"/>
                    </a:lnTo>
                    <a:lnTo>
                      <a:pt x="156" y="4"/>
                    </a:lnTo>
                    <a:lnTo>
                      <a:pt x="138" y="0"/>
                    </a:lnTo>
                    <a:lnTo>
                      <a:pt x="18" y="0"/>
                    </a:lnTo>
                    <a:lnTo>
                      <a:pt x="0" y="4"/>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1" name="Freeform 568"/>
              <p:cNvSpPr>
                <a:spLocks/>
              </p:cNvSpPr>
              <p:nvPr/>
            </p:nvSpPr>
            <p:spPr bwMode="auto">
              <a:xfrm>
                <a:off x="3921" y="3644"/>
                <a:ext cx="42" cy="25"/>
              </a:xfrm>
              <a:custGeom>
                <a:avLst/>
                <a:gdLst>
                  <a:gd name="T0" fmla="*/ 0 w 42"/>
                  <a:gd name="T1" fmla="*/ 4 h 25"/>
                  <a:gd name="T2" fmla="*/ 3 w 42"/>
                  <a:gd name="T3" fmla="*/ 11 h 25"/>
                  <a:gd name="T4" fmla="*/ 7 w 42"/>
                  <a:gd name="T5" fmla="*/ 14 h 25"/>
                  <a:gd name="T6" fmla="*/ 14 w 42"/>
                  <a:gd name="T7" fmla="*/ 18 h 25"/>
                  <a:gd name="T8" fmla="*/ 18 w 42"/>
                  <a:gd name="T9" fmla="*/ 22 h 25"/>
                  <a:gd name="T10" fmla="*/ 25 w 42"/>
                  <a:gd name="T11" fmla="*/ 25 h 25"/>
                  <a:gd name="T12" fmla="*/ 42 w 42"/>
                  <a:gd name="T13" fmla="*/ 25 h 25"/>
                  <a:gd name="T14" fmla="*/ 42 w 42"/>
                  <a:gd name="T15" fmla="*/ 22 h 25"/>
                  <a:gd name="T16" fmla="*/ 35 w 42"/>
                  <a:gd name="T17" fmla="*/ 22 h 25"/>
                  <a:gd name="T18" fmla="*/ 32 w 42"/>
                  <a:gd name="T19" fmla="*/ 18 h 25"/>
                  <a:gd name="T20" fmla="*/ 25 w 42"/>
                  <a:gd name="T21" fmla="*/ 18 h 25"/>
                  <a:gd name="T22" fmla="*/ 21 w 42"/>
                  <a:gd name="T23" fmla="*/ 14 h 25"/>
                  <a:gd name="T24" fmla="*/ 14 w 42"/>
                  <a:gd name="T25" fmla="*/ 14 h 25"/>
                  <a:gd name="T26" fmla="*/ 7 w 42"/>
                  <a:gd name="T27" fmla="*/ 7 h 25"/>
                  <a:gd name="T28" fmla="*/ 7 w 42"/>
                  <a:gd name="T29" fmla="*/ 0 h 25"/>
                  <a:gd name="T30" fmla="*/ 3 w 42"/>
                  <a:gd name="T31" fmla="*/ 0 h 25"/>
                  <a:gd name="T32" fmla="*/ 7 w 42"/>
                  <a:gd name="T33" fmla="*/ 0 h 25"/>
                  <a:gd name="T34" fmla="*/ 3 w 42"/>
                  <a:gd name="T35" fmla="*/ 0 h 25"/>
                  <a:gd name="T36" fmla="*/ 0 w 42"/>
                  <a:gd name="T37" fmla="*/ 4 h 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25">
                    <a:moveTo>
                      <a:pt x="0" y="4"/>
                    </a:moveTo>
                    <a:lnTo>
                      <a:pt x="3" y="11"/>
                    </a:lnTo>
                    <a:lnTo>
                      <a:pt x="7" y="14"/>
                    </a:lnTo>
                    <a:lnTo>
                      <a:pt x="14" y="18"/>
                    </a:lnTo>
                    <a:lnTo>
                      <a:pt x="18" y="22"/>
                    </a:lnTo>
                    <a:lnTo>
                      <a:pt x="25" y="25"/>
                    </a:lnTo>
                    <a:lnTo>
                      <a:pt x="42" y="25"/>
                    </a:lnTo>
                    <a:lnTo>
                      <a:pt x="42" y="22"/>
                    </a:lnTo>
                    <a:lnTo>
                      <a:pt x="35" y="22"/>
                    </a:lnTo>
                    <a:lnTo>
                      <a:pt x="32" y="18"/>
                    </a:lnTo>
                    <a:lnTo>
                      <a:pt x="25" y="18"/>
                    </a:lnTo>
                    <a:lnTo>
                      <a:pt x="21" y="14"/>
                    </a:lnTo>
                    <a:lnTo>
                      <a:pt x="14" y="14"/>
                    </a:lnTo>
                    <a:lnTo>
                      <a:pt x="7" y="7"/>
                    </a:lnTo>
                    <a:lnTo>
                      <a:pt x="7" y="0"/>
                    </a:lnTo>
                    <a:lnTo>
                      <a:pt x="3" y="0"/>
                    </a:lnTo>
                    <a:lnTo>
                      <a:pt x="7" y="0"/>
                    </a:lnTo>
                    <a:lnTo>
                      <a:pt x="3"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2" name="Freeform 569"/>
              <p:cNvSpPr>
                <a:spLocks/>
              </p:cNvSpPr>
              <p:nvPr/>
            </p:nvSpPr>
            <p:spPr bwMode="auto">
              <a:xfrm>
                <a:off x="3914" y="3549"/>
                <a:ext cx="39" cy="99"/>
              </a:xfrm>
              <a:custGeom>
                <a:avLst/>
                <a:gdLst>
                  <a:gd name="T0" fmla="*/ 32 w 39"/>
                  <a:gd name="T1" fmla="*/ 0 h 99"/>
                  <a:gd name="T2" fmla="*/ 28 w 39"/>
                  <a:gd name="T3" fmla="*/ 11 h 99"/>
                  <a:gd name="T4" fmla="*/ 21 w 39"/>
                  <a:gd name="T5" fmla="*/ 21 h 99"/>
                  <a:gd name="T6" fmla="*/ 14 w 39"/>
                  <a:gd name="T7" fmla="*/ 35 h 99"/>
                  <a:gd name="T8" fmla="*/ 7 w 39"/>
                  <a:gd name="T9" fmla="*/ 46 h 99"/>
                  <a:gd name="T10" fmla="*/ 0 w 39"/>
                  <a:gd name="T11" fmla="*/ 60 h 99"/>
                  <a:gd name="T12" fmla="*/ 0 w 39"/>
                  <a:gd name="T13" fmla="*/ 85 h 99"/>
                  <a:gd name="T14" fmla="*/ 7 w 39"/>
                  <a:gd name="T15" fmla="*/ 99 h 99"/>
                  <a:gd name="T16" fmla="*/ 10 w 39"/>
                  <a:gd name="T17" fmla="*/ 95 h 99"/>
                  <a:gd name="T18" fmla="*/ 7 w 39"/>
                  <a:gd name="T19" fmla="*/ 85 h 99"/>
                  <a:gd name="T20" fmla="*/ 7 w 39"/>
                  <a:gd name="T21" fmla="*/ 60 h 99"/>
                  <a:gd name="T22" fmla="*/ 14 w 39"/>
                  <a:gd name="T23" fmla="*/ 49 h 99"/>
                  <a:gd name="T24" fmla="*/ 21 w 39"/>
                  <a:gd name="T25" fmla="*/ 39 h 99"/>
                  <a:gd name="T26" fmla="*/ 28 w 39"/>
                  <a:gd name="T27" fmla="*/ 25 h 99"/>
                  <a:gd name="T28" fmla="*/ 35 w 39"/>
                  <a:gd name="T29" fmla="*/ 14 h 99"/>
                  <a:gd name="T30" fmla="*/ 39 w 39"/>
                  <a:gd name="T31" fmla="*/ 0 h 99"/>
                  <a:gd name="T32" fmla="*/ 32 w 39"/>
                  <a:gd name="T33" fmla="*/ 0 h 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99">
                    <a:moveTo>
                      <a:pt x="32" y="0"/>
                    </a:moveTo>
                    <a:lnTo>
                      <a:pt x="28" y="11"/>
                    </a:lnTo>
                    <a:lnTo>
                      <a:pt x="21" y="21"/>
                    </a:lnTo>
                    <a:lnTo>
                      <a:pt x="14" y="35"/>
                    </a:lnTo>
                    <a:lnTo>
                      <a:pt x="7" y="46"/>
                    </a:lnTo>
                    <a:lnTo>
                      <a:pt x="0" y="60"/>
                    </a:lnTo>
                    <a:lnTo>
                      <a:pt x="0" y="85"/>
                    </a:lnTo>
                    <a:lnTo>
                      <a:pt x="7" y="99"/>
                    </a:lnTo>
                    <a:lnTo>
                      <a:pt x="10" y="95"/>
                    </a:lnTo>
                    <a:lnTo>
                      <a:pt x="7" y="85"/>
                    </a:lnTo>
                    <a:lnTo>
                      <a:pt x="7" y="60"/>
                    </a:lnTo>
                    <a:lnTo>
                      <a:pt x="14" y="49"/>
                    </a:lnTo>
                    <a:lnTo>
                      <a:pt x="21" y="39"/>
                    </a:lnTo>
                    <a:lnTo>
                      <a:pt x="28" y="25"/>
                    </a:lnTo>
                    <a:lnTo>
                      <a:pt x="35" y="14"/>
                    </a:lnTo>
                    <a:lnTo>
                      <a:pt x="39"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3" name="Freeform 570"/>
              <p:cNvSpPr>
                <a:spLocks/>
              </p:cNvSpPr>
              <p:nvPr/>
            </p:nvSpPr>
            <p:spPr bwMode="auto">
              <a:xfrm>
                <a:off x="3946" y="3376"/>
                <a:ext cx="99" cy="173"/>
              </a:xfrm>
              <a:custGeom>
                <a:avLst/>
                <a:gdLst>
                  <a:gd name="T0" fmla="*/ 95 w 99"/>
                  <a:gd name="T1" fmla="*/ 0 h 173"/>
                  <a:gd name="T2" fmla="*/ 91 w 99"/>
                  <a:gd name="T3" fmla="*/ 0 h 173"/>
                  <a:gd name="T4" fmla="*/ 88 w 99"/>
                  <a:gd name="T5" fmla="*/ 11 h 173"/>
                  <a:gd name="T6" fmla="*/ 84 w 99"/>
                  <a:gd name="T7" fmla="*/ 21 h 173"/>
                  <a:gd name="T8" fmla="*/ 77 w 99"/>
                  <a:gd name="T9" fmla="*/ 32 h 173"/>
                  <a:gd name="T10" fmla="*/ 70 w 99"/>
                  <a:gd name="T11" fmla="*/ 42 h 173"/>
                  <a:gd name="T12" fmla="*/ 67 w 99"/>
                  <a:gd name="T13" fmla="*/ 53 h 173"/>
                  <a:gd name="T14" fmla="*/ 60 w 99"/>
                  <a:gd name="T15" fmla="*/ 63 h 173"/>
                  <a:gd name="T16" fmla="*/ 56 w 99"/>
                  <a:gd name="T17" fmla="*/ 74 h 173"/>
                  <a:gd name="T18" fmla="*/ 49 w 99"/>
                  <a:gd name="T19" fmla="*/ 85 h 173"/>
                  <a:gd name="T20" fmla="*/ 42 w 99"/>
                  <a:gd name="T21" fmla="*/ 95 h 173"/>
                  <a:gd name="T22" fmla="*/ 38 w 99"/>
                  <a:gd name="T23" fmla="*/ 106 h 173"/>
                  <a:gd name="T24" fmla="*/ 31 w 99"/>
                  <a:gd name="T25" fmla="*/ 116 h 173"/>
                  <a:gd name="T26" fmla="*/ 24 w 99"/>
                  <a:gd name="T27" fmla="*/ 127 h 173"/>
                  <a:gd name="T28" fmla="*/ 21 w 99"/>
                  <a:gd name="T29" fmla="*/ 138 h 173"/>
                  <a:gd name="T30" fmla="*/ 14 w 99"/>
                  <a:gd name="T31" fmla="*/ 148 h 173"/>
                  <a:gd name="T32" fmla="*/ 7 w 99"/>
                  <a:gd name="T33" fmla="*/ 159 h 173"/>
                  <a:gd name="T34" fmla="*/ 0 w 99"/>
                  <a:gd name="T35" fmla="*/ 173 h 173"/>
                  <a:gd name="T36" fmla="*/ 7 w 99"/>
                  <a:gd name="T37" fmla="*/ 173 h 173"/>
                  <a:gd name="T38" fmla="*/ 14 w 99"/>
                  <a:gd name="T39" fmla="*/ 162 h 173"/>
                  <a:gd name="T40" fmla="*/ 21 w 99"/>
                  <a:gd name="T41" fmla="*/ 152 h 173"/>
                  <a:gd name="T42" fmla="*/ 28 w 99"/>
                  <a:gd name="T43" fmla="*/ 141 h 173"/>
                  <a:gd name="T44" fmla="*/ 31 w 99"/>
                  <a:gd name="T45" fmla="*/ 131 h 173"/>
                  <a:gd name="T46" fmla="*/ 38 w 99"/>
                  <a:gd name="T47" fmla="*/ 120 h 173"/>
                  <a:gd name="T48" fmla="*/ 46 w 99"/>
                  <a:gd name="T49" fmla="*/ 109 h 173"/>
                  <a:gd name="T50" fmla="*/ 49 w 99"/>
                  <a:gd name="T51" fmla="*/ 99 h 173"/>
                  <a:gd name="T52" fmla="*/ 56 w 99"/>
                  <a:gd name="T53" fmla="*/ 88 h 173"/>
                  <a:gd name="T54" fmla="*/ 63 w 99"/>
                  <a:gd name="T55" fmla="*/ 78 h 173"/>
                  <a:gd name="T56" fmla="*/ 67 w 99"/>
                  <a:gd name="T57" fmla="*/ 67 h 173"/>
                  <a:gd name="T58" fmla="*/ 74 w 99"/>
                  <a:gd name="T59" fmla="*/ 56 h 173"/>
                  <a:gd name="T60" fmla="*/ 77 w 99"/>
                  <a:gd name="T61" fmla="*/ 46 h 173"/>
                  <a:gd name="T62" fmla="*/ 84 w 99"/>
                  <a:gd name="T63" fmla="*/ 35 h 173"/>
                  <a:gd name="T64" fmla="*/ 88 w 99"/>
                  <a:gd name="T65" fmla="*/ 25 h 173"/>
                  <a:gd name="T66" fmla="*/ 95 w 99"/>
                  <a:gd name="T67" fmla="*/ 14 h 173"/>
                  <a:gd name="T68" fmla="*/ 99 w 99"/>
                  <a:gd name="T69" fmla="*/ 0 h 173"/>
                  <a:gd name="T70" fmla="*/ 99 w 99"/>
                  <a:gd name="T71" fmla="*/ 3 h 173"/>
                  <a:gd name="T72" fmla="*/ 95 w 99"/>
                  <a:gd name="T73" fmla="*/ 0 h 17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9" h="173">
                    <a:moveTo>
                      <a:pt x="95" y="0"/>
                    </a:moveTo>
                    <a:lnTo>
                      <a:pt x="91" y="0"/>
                    </a:lnTo>
                    <a:lnTo>
                      <a:pt x="88" y="11"/>
                    </a:lnTo>
                    <a:lnTo>
                      <a:pt x="84" y="21"/>
                    </a:lnTo>
                    <a:lnTo>
                      <a:pt x="77" y="32"/>
                    </a:lnTo>
                    <a:lnTo>
                      <a:pt x="70" y="42"/>
                    </a:lnTo>
                    <a:lnTo>
                      <a:pt x="67" y="53"/>
                    </a:lnTo>
                    <a:lnTo>
                      <a:pt x="60" y="63"/>
                    </a:lnTo>
                    <a:lnTo>
                      <a:pt x="56" y="74"/>
                    </a:lnTo>
                    <a:lnTo>
                      <a:pt x="49" y="85"/>
                    </a:lnTo>
                    <a:lnTo>
                      <a:pt x="42" y="95"/>
                    </a:lnTo>
                    <a:lnTo>
                      <a:pt x="38" y="106"/>
                    </a:lnTo>
                    <a:lnTo>
                      <a:pt x="31" y="116"/>
                    </a:lnTo>
                    <a:lnTo>
                      <a:pt x="24" y="127"/>
                    </a:lnTo>
                    <a:lnTo>
                      <a:pt x="21" y="138"/>
                    </a:lnTo>
                    <a:lnTo>
                      <a:pt x="14" y="148"/>
                    </a:lnTo>
                    <a:lnTo>
                      <a:pt x="7" y="159"/>
                    </a:lnTo>
                    <a:lnTo>
                      <a:pt x="0" y="173"/>
                    </a:lnTo>
                    <a:lnTo>
                      <a:pt x="7" y="173"/>
                    </a:lnTo>
                    <a:lnTo>
                      <a:pt x="14" y="162"/>
                    </a:lnTo>
                    <a:lnTo>
                      <a:pt x="21" y="152"/>
                    </a:lnTo>
                    <a:lnTo>
                      <a:pt x="28" y="141"/>
                    </a:lnTo>
                    <a:lnTo>
                      <a:pt x="31" y="131"/>
                    </a:lnTo>
                    <a:lnTo>
                      <a:pt x="38" y="120"/>
                    </a:lnTo>
                    <a:lnTo>
                      <a:pt x="46" y="109"/>
                    </a:lnTo>
                    <a:lnTo>
                      <a:pt x="49" y="99"/>
                    </a:lnTo>
                    <a:lnTo>
                      <a:pt x="56" y="88"/>
                    </a:lnTo>
                    <a:lnTo>
                      <a:pt x="63" y="78"/>
                    </a:lnTo>
                    <a:lnTo>
                      <a:pt x="67" y="67"/>
                    </a:lnTo>
                    <a:lnTo>
                      <a:pt x="74" y="56"/>
                    </a:lnTo>
                    <a:lnTo>
                      <a:pt x="77" y="46"/>
                    </a:lnTo>
                    <a:lnTo>
                      <a:pt x="84" y="35"/>
                    </a:lnTo>
                    <a:lnTo>
                      <a:pt x="88" y="25"/>
                    </a:lnTo>
                    <a:lnTo>
                      <a:pt x="95" y="14"/>
                    </a:lnTo>
                    <a:lnTo>
                      <a:pt x="99" y="0"/>
                    </a:lnTo>
                    <a:lnTo>
                      <a:pt x="99" y="3"/>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4" name="Freeform 571"/>
              <p:cNvSpPr>
                <a:spLocks/>
              </p:cNvSpPr>
              <p:nvPr/>
            </p:nvSpPr>
            <p:spPr bwMode="auto">
              <a:xfrm>
                <a:off x="4041" y="3316"/>
                <a:ext cx="39" cy="63"/>
              </a:xfrm>
              <a:custGeom>
                <a:avLst/>
                <a:gdLst>
                  <a:gd name="T0" fmla="*/ 39 w 39"/>
                  <a:gd name="T1" fmla="*/ 3 h 63"/>
                  <a:gd name="T2" fmla="*/ 35 w 39"/>
                  <a:gd name="T3" fmla="*/ 3 h 63"/>
                  <a:gd name="T4" fmla="*/ 0 w 39"/>
                  <a:gd name="T5" fmla="*/ 60 h 63"/>
                  <a:gd name="T6" fmla="*/ 4 w 39"/>
                  <a:gd name="T7" fmla="*/ 63 h 63"/>
                  <a:gd name="T8" fmla="*/ 39 w 39"/>
                  <a:gd name="T9" fmla="*/ 7 h 63"/>
                  <a:gd name="T10" fmla="*/ 35 w 39"/>
                  <a:gd name="T11" fmla="*/ 10 h 63"/>
                  <a:gd name="T12" fmla="*/ 39 w 39"/>
                  <a:gd name="T13" fmla="*/ 3 h 63"/>
                  <a:gd name="T14" fmla="*/ 35 w 39"/>
                  <a:gd name="T15" fmla="*/ 0 h 63"/>
                  <a:gd name="T16" fmla="*/ 35 w 39"/>
                  <a:gd name="T17" fmla="*/ 3 h 63"/>
                  <a:gd name="T18" fmla="*/ 39 w 39"/>
                  <a:gd name="T19" fmla="*/ 3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63">
                    <a:moveTo>
                      <a:pt x="39" y="3"/>
                    </a:moveTo>
                    <a:lnTo>
                      <a:pt x="35" y="3"/>
                    </a:lnTo>
                    <a:lnTo>
                      <a:pt x="0" y="60"/>
                    </a:lnTo>
                    <a:lnTo>
                      <a:pt x="4" y="63"/>
                    </a:lnTo>
                    <a:lnTo>
                      <a:pt x="39" y="7"/>
                    </a:lnTo>
                    <a:lnTo>
                      <a:pt x="35" y="10"/>
                    </a:lnTo>
                    <a:lnTo>
                      <a:pt x="39" y="3"/>
                    </a:lnTo>
                    <a:lnTo>
                      <a:pt x="35" y="0"/>
                    </a:lnTo>
                    <a:lnTo>
                      <a:pt x="35" y="3"/>
                    </a:lnTo>
                    <a:lnTo>
                      <a:pt x="3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5" name="Freeform 572"/>
              <p:cNvSpPr>
                <a:spLocks/>
              </p:cNvSpPr>
              <p:nvPr/>
            </p:nvSpPr>
            <p:spPr bwMode="auto">
              <a:xfrm>
                <a:off x="4059" y="3319"/>
                <a:ext cx="31" cy="64"/>
              </a:xfrm>
              <a:custGeom>
                <a:avLst/>
                <a:gdLst>
                  <a:gd name="T0" fmla="*/ 7 w 31"/>
                  <a:gd name="T1" fmla="*/ 64 h 64"/>
                  <a:gd name="T2" fmla="*/ 10 w 31"/>
                  <a:gd name="T3" fmla="*/ 57 h 64"/>
                  <a:gd name="T4" fmla="*/ 14 w 31"/>
                  <a:gd name="T5" fmla="*/ 50 h 64"/>
                  <a:gd name="T6" fmla="*/ 17 w 31"/>
                  <a:gd name="T7" fmla="*/ 43 h 64"/>
                  <a:gd name="T8" fmla="*/ 24 w 31"/>
                  <a:gd name="T9" fmla="*/ 36 h 64"/>
                  <a:gd name="T10" fmla="*/ 28 w 31"/>
                  <a:gd name="T11" fmla="*/ 29 h 64"/>
                  <a:gd name="T12" fmla="*/ 31 w 31"/>
                  <a:gd name="T13" fmla="*/ 18 h 64"/>
                  <a:gd name="T14" fmla="*/ 28 w 31"/>
                  <a:gd name="T15" fmla="*/ 11 h 64"/>
                  <a:gd name="T16" fmla="*/ 21 w 31"/>
                  <a:gd name="T17" fmla="*/ 0 h 64"/>
                  <a:gd name="T18" fmla="*/ 17 w 31"/>
                  <a:gd name="T19" fmla="*/ 7 h 64"/>
                  <a:gd name="T20" fmla="*/ 21 w 31"/>
                  <a:gd name="T21" fmla="*/ 15 h 64"/>
                  <a:gd name="T22" fmla="*/ 21 w 31"/>
                  <a:gd name="T23" fmla="*/ 25 h 64"/>
                  <a:gd name="T24" fmla="*/ 17 w 31"/>
                  <a:gd name="T25" fmla="*/ 32 h 64"/>
                  <a:gd name="T26" fmla="*/ 14 w 31"/>
                  <a:gd name="T27" fmla="*/ 39 h 64"/>
                  <a:gd name="T28" fmla="*/ 7 w 31"/>
                  <a:gd name="T29" fmla="*/ 46 h 64"/>
                  <a:gd name="T30" fmla="*/ 3 w 31"/>
                  <a:gd name="T31" fmla="*/ 53 h 64"/>
                  <a:gd name="T32" fmla="*/ 0 w 31"/>
                  <a:gd name="T33" fmla="*/ 60 h 64"/>
                  <a:gd name="T34" fmla="*/ 7 w 31"/>
                  <a:gd name="T35" fmla="*/ 64 h 6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1" h="64">
                    <a:moveTo>
                      <a:pt x="7" y="64"/>
                    </a:moveTo>
                    <a:lnTo>
                      <a:pt x="10" y="57"/>
                    </a:lnTo>
                    <a:lnTo>
                      <a:pt x="14" y="50"/>
                    </a:lnTo>
                    <a:lnTo>
                      <a:pt x="17" y="43"/>
                    </a:lnTo>
                    <a:lnTo>
                      <a:pt x="24" y="36"/>
                    </a:lnTo>
                    <a:lnTo>
                      <a:pt x="28" y="29"/>
                    </a:lnTo>
                    <a:lnTo>
                      <a:pt x="31" y="18"/>
                    </a:lnTo>
                    <a:lnTo>
                      <a:pt x="28" y="11"/>
                    </a:lnTo>
                    <a:lnTo>
                      <a:pt x="21" y="0"/>
                    </a:lnTo>
                    <a:lnTo>
                      <a:pt x="17" y="7"/>
                    </a:lnTo>
                    <a:lnTo>
                      <a:pt x="21" y="15"/>
                    </a:lnTo>
                    <a:lnTo>
                      <a:pt x="21" y="25"/>
                    </a:lnTo>
                    <a:lnTo>
                      <a:pt x="17" y="32"/>
                    </a:lnTo>
                    <a:lnTo>
                      <a:pt x="14" y="39"/>
                    </a:lnTo>
                    <a:lnTo>
                      <a:pt x="7" y="46"/>
                    </a:lnTo>
                    <a:lnTo>
                      <a:pt x="3" y="53"/>
                    </a:lnTo>
                    <a:lnTo>
                      <a:pt x="0" y="60"/>
                    </a:lnTo>
                    <a:lnTo>
                      <a:pt x="7"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6" name="Freeform 573"/>
              <p:cNvSpPr>
                <a:spLocks/>
              </p:cNvSpPr>
              <p:nvPr/>
            </p:nvSpPr>
            <p:spPr bwMode="auto">
              <a:xfrm>
                <a:off x="4921" y="3390"/>
                <a:ext cx="102" cy="159"/>
              </a:xfrm>
              <a:custGeom>
                <a:avLst/>
                <a:gdLst>
                  <a:gd name="T0" fmla="*/ 32 w 102"/>
                  <a:gd name="T1" fmla="*/ 0 h 159"/>
                  <a:gd name="T2" fmla="*/ 42 w 102"/>
                  <a:gd name="T3" fmla="*/ 7 h 159"/>
                  <a:gd name="T4" fmla="*/ 49 w 102"/>
                  <a:gd name="T5" fmla="*/ 21 h 159"/>
                  <a:gd name="T6" fmla="*/ 60 w 102"/>
                  <a:gd name="T7" fmla="*/ 28 h 159"/>
                  <a:gd name="T8" fmla="*/ 67 w 102"/>
                  <a:gd name="T9" fmla="*/ 42 h 159"/>
                  <a:gd name="T10" fmla="*/ 78 w 102"/>
                  <a:gd name="T11" fmla="*/ 53 h 159"/>
                  <a:gd name="T12" fmla="*/ 85 w 102"/>
                  <a:gd name="T13" fmla="*/ 64 h 159"/>
                  <a:gd name="T14" fmla="*/ 92 w 102"/>
                  <a:gd name="T15" fmla="*/ 74 h 159"/>
                  <a:gd name="T16" fmla="*/ 102 w 102"/>
                  <a:gd name="T17" fmla="*/ 85 h 159"/>
                  <a:gd name="T18" fmla="*/ 99 w 102"/>
                  <a:gd name="T19" fmla="*/ 88 h 159"/>
                  <a:gd name="T20" fmla="*/ 85 w 102"/>
                  <a:gd name="T21" fmla="*/ 88 h 159"/>
                  <a:gd name="T22" fmla="*/ 78 w 102"/>
                  <a:gd name="T23" fmla="*/ 81 h 159"/>
                  <a:gd name="T24" fmla="*/ 67 w 102"/>
                  <a:gd name="T25" fmla="*/ 78 h 159"/>
                  <a:gd name="T26" fmla="*/ 63 w 102"/>
                  <a:gd name="T27" fmla="*/ 74 h 159"/>
                  <a:gd name="T28" fmla="*/ 53 w 102"/>
                  <a:gd name="T29" fmla="*/ 67 h 159"/>
                  <a:gd name="T30" fmla="*/ 46 w 102"/>
                  <a:gd name="T31" fmla="*/ 64 h 159"/>
                  <a:gd name="T32" fmla="*/ 39 w 102"/>
                  <a:gd name="T33" fmla="*/ 60 h 159"/>
                  <a:gd name="T34" fmla="*/ 32 w 102"/>
                  <a:gd name="T35" fmla="*/ 53 h 159"/>
                  <a:gd name="T36" fmla="*/ 25 w 102"/>
                  <a:gd name="T37" fmla="*/ 49 h 159"/>
                  <a:gd name="T38" fmla="*/ 28 w 102"/>
                  <a:gd name="T39" fmla="*/ 60 h 159"/>
                  <a:gd name="T40" fmla="*/ 32 w 102"/>
                  <a:gd name="T41" fmla="*/ 74 h 159"/>
                  <a:gd name="T42" fmla="*/ 35 w 102"/>
                  <a:gd name="T43" fmla="*/ 85 h 159"/>
                  <a:gd name="T44" fmla="*/ 39 w 102"/>
                  <a:gd name="T45" fmla="*/ 99 h 159"/>
                  <a:gd name="T46" fmla="*/ 42 w 102"/>
                  <a:gd name="T47" fmla="*/ 110 h 159"/>
                  <a:gd name="T48" fmla="*/ 49 w 102"/>
                  <a:gd name="T49" fmla="*/ 124 h 159"/>
                  <a:gd name="T50" fmla="*/ 53 w 102"/>
                  <a:gd name="T51" fmla="*/ 134 h 159"/>
                  <a:gd name="T52" fmla="*/ 60 w 102"/>
                  <a:gd name="T53" fmla="*/ 145 h 159"/>
                  <a:gd name="T54" fmla="*/ 60 w 102"/>
                  <a:gd name="T55" fmla="*/ 155 h 159"/>
                  <a:gd name="T56" fmla="*/ 56 w 102"/>
                  <a:gd name="T57" fmla="*/ 159 h 159"/>
                  <a:gd name="T58" fmla="*/ 46 w 102"/>
                  <a:gd name="T59" fmla="*/ 159 h 159"/>
                  <a:gd name="T60" fmla="*/ 42 w 102"/>
                  <a:gd name="T61" fmla="*/ 141 h 159"/>
                  <a:gd name="T62" fmla="*/ 39 w 102"/>
                  <a:gd name="T63" fmla="*/ 127 h 159"/>
                  <a:gd name="T64" fmla="*/ 32 w 102"/>
                  <a:gd name="T65" fmla="*/ 110 h 159"/>
                  <a:gd name="T66" fmla="*/ 25 w 102"/>
                  <a:gd name="T67" fmla="*/ 92 h 159"/>
                  <a:gd name="T68" fmla="*/ 21 w 102"/>
                  <a:gd name="T69" fmla="*/ 78 h 159"/>
                  <a:gd name="T70" fmla="*/ 14 w 102"/>
                  <a:gd name="T71" fmla="*/ 60 h 159"/>
                  <a:gd name="T72" fmla="*/ 7 w 102"/>
                  <a:gd name="T73" fmla="*/ 42 h 159"/>
                  <a:gd name="T74" fmla="*/ 0 w 102"/>
                  <a:gd name="T75" fmla="*/ 28 h 159"/>
                  <a:gd name="T76" fmla="*/ 0 w 102"/>
                  <a:gd name="T77" fmla="*/ 25 h 159"/>
                  <a:gd name="T78" fmla="*/ 10 w 102"/>
                  <a:gd name="T79" fmla="*/ 25 h 159"/>
                  <a:gd name="T80" fmla="*/ 17 w 102"/>
                  <a:gd name="T81" fmla="*/ 32 h 159"/>
                  <a:gd name="T82" fmla="*/ 25 w 102"/>
                  <a:gd name="T83" fmla="*/ 35 h 159"/>
                  <a:gd name="T84" fmla="*/ 32 w 102"/>
                  <a:gd name="T85" fmla="*/ 42 h 159"/>
                  <a:gd name="T86" fmla="*/ 39 w 102"/>
                  <a:gd name="T87" fmla="*/ 46 h 159"/>
                  <a:gd name="T88" fmla="*/ 46 w 102"/>
                  <a:gd name="T89" fmla="*/ 53 h 159"/>
                  <a:gd name="T90" fmla="*/ 53 w 102"/>
                  <a:gd name="T91" fmla="*/ 57 h 159"/>
                  <a:gd name="T92" fmla="*/ 60 w 102"/>
                  <a:gd name="T93" fmla="*/ 60 h 159"/>
                  <a:gd name="T94" fmla="*/ 67 w 102"/>
                  <a:gd name="T95" fmla="*/ 64 h 159"/>
                  <a:gd name="T96" fmla="*/ 70 w 102"/>
                  <a:gd name="T97" fmla="*/ 64 h 159"/>
                  <a:gd name="T98" fmla="*/ 21 w 102"/>
                  <a:gd name="T99" fmla="*/ 7 h 159"/>
                  <a:gd name="T100" fmla="*/ 21 w 102"/>
                  <a:gd name="T101" fmla="*/ 4 h 159"/>
                  <a:gd name="T102" fmla="*/ 25 w 102"/>
                  <a:gd name="T103" fmla="*/ 0 h 159"/>
                  <a:gd name="T104" fmla="*/ 32 w 102"/>
                  <a:gd name="T105" fmla="*/ 0 h 15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2" h="159">
                    <a:moveTo>
                      <a:pt x="32" y="0"/>
                    </a:moveTo>
                    <a:lnTo>
                      <a:pt x="42" y="7"/>
                    </a:lnTo>
                    <a:lnTo>
                      <a:pt x="49" y="21"/>
                    </a:lnTo>
                    <a:lnTo>
                      <a:pt x="60" y="28"/>
                    </a:lnTo>
                    <a:lnTo>
                      <a:pt x="67" y="42"/>
                    </a:lnTo>
                    <a:lnTo>
                      <a:pt x="78" y="53"/>
                    </a:lnTo>
                    <a:lnTo>
                      <a:pt x="85" y="64"/>
                    </a:lnTo>
                    <a:lnTo>
                      <a:pt x="92" y="74"/>
                    </a:lnTo>
                    <a:lnTo>
                      <a:pt x="102" y="85"/>
                    </a:lnTo>
                    <a:lnTo>
                      <a:pt x="99" y="88"/>
                    </a:lnTo>
                    <a:lnTo>
                      <a:pt x="85" y="88"/>
                    </a:lnTo>
                    <a:lnTo>
                      <a:pt x="78" y="81"/>
                    </a:lnTo>
                    <a:lnTo>
                      <a:pt x="67" y="78"/>
                    </a:lnTo>
                    <a:lnTo>
                      <a:pt x="63" y="74"/>
                    </a:lnTo>
                    <a:lnTo>
                      <a:pt x="53" y="67"/>
                    </a:lnTo>
                    <a:lnTo>
                      <a:pt x="46" y="64"/>
                    </a:lnTo>
                    <a:lnTo>
                      <a:pt x="39" y="60"/>
                    </a:lnTo>
                    <a:lnTo>
                      <a:pt x="32" y="53"/>
                    </a:lnTo>
                    <a:lnTo>
                      <a:pt x="25" y="49"/>
                    </a:lnTo>
                    <a:lnTo>
                      <a:pt x="28" y="60"/>
                    </a:lnTo>
                    <a:lnTo>
                      <a:pt x="32" y="74"/>
                    </a:lnTo>
                    <a:lnTo>
                      <a:pt x="35" y="85"/>
                    </a:lnTo>
                    <a:lnTo>
                      <a:pt x="39" y="99"/>
                    </a:lnTo>
                    <a:lnTo>
                      <a:pt x="42" y="110"/>
                    </a:lnTo>
                    <a:lnTo>
                      <a:pt x="49" y="124"/>
                    </a:lnTo>
                    <a:lnTo>
                      <a:pt x="53" y="134"/>
                    </a:lnTo>
                    <a:lnTo>
                      <a:pt x="60" y="145"/>
                    </a:lnTo>
                    <a:lnTo>
                      <a:pt x="60" y="155"/>
                    </a:lnTo>
                    <a:lnTo>
                      <a:pt x="56" y="159"/>
                    </a:lnTo>
                    <a:lnTo>
                      <a:pt x="46" y="159"/>
                    </a:lnTo>
                    <a:lnTo>
                      <a:pt x="42" y="141"/>
                    </a:lnTo>
                    <a:lnTo>
                      <a:pt x="39" y="127"/>
                    </a:lnTo>
                    <a:lnTo>
                      <a:pt x="32" y="110"/>
                    </a:lnTo>
                    <a:lnTo>
                      <a:pt x="25" y="92"/>
                    </a:lnTo>
                    <a:lnTo>
                      <a:pt x="21" y="78"/>
                    </a:lnTo>
                    <a:lnTo>
                      <a:pt x="14" y="60"/>
                    </a:lnTo>
                    <a:lnTo>
                      <a:pt x="7" y="42"/>
                    </a:lnTo>
                    <a:lnTo>
                      <a:pt x="0" y="28"/>
                    </a:lnTo>
                    <a:lnTo>
                      <a:pt x="0" y="25"/>
                    </a:lnTo>
                    <a:lnTo>
                      <a:pt x="10" y="25"/>
                    </a:lnTo>
                    <a:lnTo>
                      <a:pt x="17" y="32"/>
                    </a:lnTo>
                    <a:lnTo>
                      <a:pt x="25" y="35"/>
                    </a:lnTo>
                    <a:lnTo>
                      <a:pt x="32" y="42"/>
                    </a:lnTo>
                    <a:lnTo>
                      <a:pt x="39" y="46"/>
                    </a:lnTo>
                    <a:lnTo>
                      <a:pt x="46" y="53"/>
                    </a:lnTo>
                    <a:lnTo>
                      <a:pt x="53" y="57"/>
                    </a:lnTo>
                    <a:lnTo>
                      <a:pt x="60" y="60"/>
                    </a:lnTo>
                    <a:lnTo>
                      <a:pt x="67" y="64"/>
                    </a:lnTo>
                    <a:lnTo>
                      <a:pt x="70" y="64"/>
                    </a:lnTo>
                    <a:lnTo>
                      <a:pt x="21" y="7"/>
                    </a:lnTo>
                    <a:lnTo>
                      <a:pt x="21" y="4"/>
                    </a:lnTo>
                    <a:lnTo>
                      <a:pt x="25" y="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7" name="Freeform 574"/>
              <p:cNvSpPr>
                <a:spLocks/>
              </p:cNvSpPr>
              <p:nvPr/>
            </p:nvSpPr>
            <p:spPr bwMode="auto">
              <a:xfrm>
                <a:off x="4949" y="3387"/>
                <a:ext cx="78" cy="91"/>
              </a:xfrm>
              <a:custGeom>
                <a:avLst/>
                <a:gdLst>
                  <a:gd name="T0" fmla="*/ 78 w 78"/>
                  <a:gd name="T1" fmla="*/ 91 h 91"/>
                  <a:gd name="T2" fmla="*/ 74 w 78"/>
                  <a:gd name="T3" fmla="*/ 88 h 91"/>
                  <a:gd name="T4" fmla="*/ 67 w 78"/>
                  <a:gd name="T5" fmla="*/ 77 h 91"/>
                  <a:gd name="T6" fmla="*/ 60 w 78"/>
                  <a:gd name="T7" fmla="*/ 63 h 91"/>
                  <a:gd name="T8" fmla="*/ 53 w 78"/>
                  <a:gd name="T9" fmla="*/ 52 h 91"/>
                  <a:gd name="T10" fmla="*/ 42 w 78"/>
                  <a:gd name="T11" fmla="*/ 42 h 91"/>
                  <a:gd name="T12" fmla="*/ 35 w 78"/>
                  <a:gd name="T13" fmla="*/ 31 h 91"/>
                  <a:gd name="T14" fmla="*/ 25 w 78"/>
                  <a:gd name="T15" fmla="*/ 21 h 91"/>
                  <a:gd name="T16" fmla="*/ 18 w 78"/>
                  <a:gd name="T17" fmla="*/ 10 h 91"/>
                  <a:gd name="T18" fmla="*/ 4 w 78"/>
                  <a:gd name="T19" fmla="*/ 0 h 91"/>
                  <a:gd name="T20" fmla="*/ 0 w 78"/>
                  <a:gd name="T21" fmla="*/ 3 h 91"/>
                  <a:gd name="T22" fmla="*/ 11 w 78"/>
                  <a:gd name="T23" fmla="*/ 14 h 91"/>
                  <a:gd name="T24" fmla="*/ 18 w 78"/>
                  <a:gd name="T25" fmla="*/ 24 h 91"/>
                  <a:gd name="T26" fmla="*/ 39 w 78"/>
                  <a:gd name="T27" fmla="*/ 45 h 91"/>
                  <a:gd name="T28" fmla="*/ 46 w 78"/>
                  <a:gd name="T29" fmla="*/ 56 h 91"/>
                  <a:gd name="T30" fmla="*/ 57 w 78"/>
                  <a:gd name="T31" fmla="*/ 67 h 91"/>
                  <a:gd name="T32" fmla="*/ 64 w 78"/>
                  <a:gd name="T33" fmla="*/ 81 h 91"/>
                  <a:gd name="T34" fmla="*/ 71 w 78"/>
                  <a:gd name="T35" fmla="*/ 91 h 91"/>
                  <a:gd name="T36" fmla="*/ 71 w 78"/>
                  <a:gd name="T37" fmla="*/ 88 h 91"/>
                  <a:gd name="T38" fmla="*/ 78 w 78"/>
                  <a:gd name="T39" fmla="*/ 91 h 91"/>
                  <a:gd name="T40" fmla="*/ 78 w 78"/>
                  <a:gd name="T41" fmla="*/ 88 h 91"/>
                  <a:gd name="T42" fmla="*/ 74 w 78"/>
                  <a:gd name="T43" fmla="*/ 88 h 91"/>
                  <a:gd name="T44" fmla="*/ 78 w 78"/>
                  <a:gd name="T45" fmla="*/ 91 h 9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8" h="91">
                    <a:moveTo>
                      <a:pt x="78" y="91"/>
                    </a:moveTo>
                    <a:lnTo>
                      <a:pt x="74" y="88"/>
                    </a:lnTo>
                    <a:lnTo>
                      <a:pt x="67" y="77"/>
                    </a:lnTo>
                    <a:lnTo>
                      <a:pt x="60" y="63"/>
                    </a:lnTo>
                    <a:lnTo>
                      <a:pt x="53" y="52"/>
                    </a:lnTo>
                    <a:lnTo>
                      <a:pt x="42" y="42"/>
                    </a:lnTo>
                    <a:lnTo>
                      <a:pt x="35" y="31"/>
                    </a:lnTo>
                    <a:lnTo>
                      <a:pt x="25" y="21"/>
                    </a:lnTo>
                    <a:lnTo>
                      <a:pt x="18" y="10"/>
                    </a:lnTo>
                    <a:lnTo>
                      <a:pt x="4" y="0"/>
                    </a:lnTo>
                    <a:lnTo>
                      <a:pt x="0" y="3"/>
                    </a:lnTo>
                    <a:lnTo>
                      <a:pt x="11" y="14"/>
                    </a:lnTo>
                    <a:lnTo>
                      <a:pt x="18" y="24"/>
                    </a:lnTo>
                    <a:lnTo>
                      <a:pt x="39" y="45"/>
                    </a:lnTo>
                    <a:lnTo>
                      <a:pt x="46" y="56"/>
                    </a:lnTo>
                    <a:lnTo>
                      <a:pt x="57" y="67"/>
                    </a:lnTo>
                    <a:lnTo>
                      <a:pt x="64" y="81"/>
                    </a:lnTo>
                    <a:lnTo>
                      <a:pt x="71" y="91"/>
                    </a:lnTo>
                    <a:lnTo>
                      <a:pt x="71" y="88"/>
                    </a:lnTo>
                    <a:lnTo>
                      <a:pt x="78" y="91"/>
                    </a:lnTo>
                    <a:lnTo>
                      <a:pt x="78" y="88"/>
                    </a:lnTo>
                    <a:lnTo>
                      <a:pt x="74" y="88"/>
                    </a:lnTo>
                    <a:lnTo>
                      <a:pt x="78"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8" name="Freeform 575"/>
              <p:cNvSpPr>
                <a:spLocks/>
              </p:cNvSpPr>
              <p:nvPr/>
            </p:nvSpPr>
            <p:spPr bwMode="auto">
              <a:xfrm>
                <a:off x="5002" y="3471"/>
                <a:ext cx="25" cy="11"/>
              </a:xfrm>
              <a:custGeom>
                <a:avLst/>
                <a:gdLst>
                  <a:gd name="T0" fmla="*/ 0 w 25"/>
                  <a:gd name="T1" fmla="*/ 11 h 11"/>
                  <a:gd name="T2" fmla="*/ 21 w 25"/>
                  <a:gd name="T3" fmla="*/ 11 h 11"/>
                  <a:gd name="T4" fmla="*/ 25 w 25"/>
                  <a:gd name="T5" fmla="*/ 7 h 11"/>
                  <a:gd name="T6" fmla="*/ 18 w 25"/>
                  <a:gd name="T7" fmla="*/ 4 h 11"/>
                  <a:gd name="T8" fmla="*/ 7 w 25"/>
                  <a:gd name="T9" fmla="*/ 4 h 11"/>
                  <a:gd name="T10" fmla="*/ 4 w 25"/>
                  <a:gd name="T11" fmla="*/ 0 h 11"/>
                  <a:gd name="T12" fmla="*/ 0 w 25"/>
                  <a:gd name="T13" fmla="*/ 4 h 11"/>
                  <a:gd name="T14" fmla="*/ 4 w 25"/>
                  <a:gd name="T15" fmla="*/ 4 h 11"/>
                  <a:gd name="T16" fmla="*/ 0 w 25"/>
                  <a:gd name="T17" fmla="*/ 11 h 11"/>
                  <a:gd name="T18" fmla="*/ 4 w 25"/>
                  <a:gd name="T19" fmla="*/ 11 h 11"/>
                  <a:gd name="T20" fmla="*/ 0 w 25"/>
                  <a:gd name="T21" fmla="*/ 11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11">
                    <a:moveTo>
                      <a:pt x="0" y="11"/>
                    </a:moveTo>
                    <a:lnTo>
                      <a:pt x="21" y="11"/>
                    </a:lnTo>
                    <a:lnTo>
                      <a:pt x="25" y="7"/>
                    </a:lnTo>
                    <a:lnTo>
                      <a:pt x="18" y="4"/>
                    </a:lnTo>
                    <a:lnTo>
                      <a:pt x="7" y="4"/>
                    </a:lnTo>
                    <a:lnTo>
                      <a:pt x="4" y="0"/>
                    </a:lnTo>
                    <a:lnTo>
                      <a:pt x="0" y="4"/>
                    </a:lnTo>
                    <a:lnTo>
                      <a:pt x="4" y="4"/>
                    </a:lnTo>
                    <a:lnTo>
                      <a:pt x="0" y="11"/>
                    </a:lnTo>
                    <a:lnTo>
                      <a:pt x="4" y="11"/>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59" name="Freeform 576"/>
              <p:cNvSpPr>
                <a:spLocks/>
              </p:cNvSpPr>
              <p:nvPr/>
            </p:nvSpPr>
            <p:spPr bwMode="auto">
              <a:xfrm>
                <a:off x="4938" y="3425"/>
                <a:ext cx="68" cy="57"/>
              </a:xfrm>
              <a:custGeom>
                <a:avLst/>
                <a:gdLst>
                  <a:gd name="T0" fmla="*/ 11 w 68"/>
                  <a:gd name="T1" fmla="*/ 11 h 57"/>
                  <a:gd name="T2" fmla="*/ 8 w 68"/>
                  <a:gd name="T3" fmla="*/ 14 h 57"/>
                  <a:gd name="T4" fmla="*/ 11 w 68"/>
                  <a:gd name="T5" fmla="*/ 22 h 57"/>
                  <a:gd name="T6" fmla="*/ 22 w 68"/>
                  <a:gd name="T7" fmla="*/ 29 h 57"/>
                  <a:gd name="T8" fmla="*/ 29 w 68"/>
                  <a:gd name="T9" fmla="*/ 32 h 57"/>
                  <a:gd name="T10" fmla="*/ 36 w 68"/>
                  <a:gd name="T11" fmla="*/ 36 h 57"/>
                  <a:gd name="T12" fmla="*/ 43 w 68"/>
                  <a:gd name="T13" fmla="*/ 43 h 57"/>
                  <a:gd name="T14" fmla="*/ 50 w 68"/>
                  <a:gd name="T15" fmla="*/ 46 h 57"/>
                  <a:gd name="T16" fmla="*/ 57 w 68"/>
                  <a:gd name="T17" fmla="*/ 50 h 57"/>
                  <a:gd name="T18" fmla="*/ 64 w 68"/>
                  <a:gd name="T19" fmla="*/ 57 h 57"/>
                  <a:gd name="T20" fmla="*/ 68 w 68"/>
                  <a:gd name="T21" fmla="*/ 50 h 57"/>
                  <a:gd name="T22" fmla="*/ 61 w 68"/>
                  <a:gd name="T23" fmla="*/ 46 h 57"/>
                  <a:gd name="T24" fmla="*/ 53 w 68"/>
                  <a:gd name="T25" fmla="*/ 39 h 57"/>
                  <a:gd name="T26" fmla="*/ 46 w 68"/>
                  <a:gd name="T27" fmla="*/ 36 h 57"/>
                  <a:gd name="T28" fmla="*/ 39 w 68"/>
                  <a:gd name="T29" fmla="*/ 32 h 57"/>
                  <a:gd name="T30" fmla="*/ 32 w 68"/>
                  <a:gd name="T31" fmla="*/ 29 h 57"/>
                  <a:gd name="T32" fmla="*/ 25 w 68"/>
                  <a:gd name="T33" fmla="*/ 22 h 57"/>
                  <a:gd name="T34" fmla="*/ 18 w 68"/>
                  <a:gd name="T35" fmla="*/ 18 h 57"/>
                  <a:gd name="T36" fmla="*/ 11 w 68"/>
                  <a:gd name="T37" fmla="*/ 11 h 57"/>
                  <a:gd name="T38" fmla="*/ 4 w 68"/>
                  <a:gd name="T39" fmla="*/ 14 h 57"/>
                  <a:gd name="T40" fmla="*/ 11 w 68"/>
                  <a:gd name="T41" fmla="*/ 11 h 57"/>
                  <a:gd name="T42" fmla="*/ 0 w 68"/>
                  <a:gd name="T43" fmla="*/ 0 h 57"/>
                  <a:gd name="T44" fmla="*/ 4 w 68"/>
                  <a:gd name="T45" fmla="*/ 14 h 57"/>
                  <a:gd name="T46" fmla="*/ 11 w 68"/>
                  <a:gd name="T47" fmla="*/ 11 h 5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8" h="57">
                    <a:moveTo>
                      <a:pt x="11" y="11"/>
                    </a:moveTo>
                    <a:lnTo>
                      <a:pt x="8" y="14"/>
                    </a:lnTo>
                    <a:lnTo>
                      <a:pt x="11" y="22"/>
                    </a:lnTo>
                    <a:lnTo>
                      <a:pt x="22" y="29"/>
                    </a:lnTo>
                    <a:lnTo>
                      <a:pt x="29" y="32"/>
                    </a:lnTo>
                    <a:lnTo>
                      <a:pt x="36" y="36"/>
                    </a:lnTo>
                    <a:lnTo>
                      <a:pt x="43" y="43"/>
                    </a:lnTo>
                    <a:lnTo>
                      <a:pt x="50" y="46"/>
                    </a:lnTo>
                    <a:lnTo>
                      <a:pt x="57" y="50"/>
                    </a:lnTo>
                    <a:lnTo>
                      <a:pt x="64" y="57"/>
                    </a:lnTo>
                    <a:lnTo>
                      <a:pt x="68" y="50"/>
                    </a:lnTo>
                    <a:lnTo>
                      <a:pt x="61" y="46"/>
                    </a:lnTo>
                    <a:lnTo>
                      <a:pt x="53" y="39"/>
                    </a:lnTo>
                    <a:lnTo>
                      <a:pt x="46" y="36"/>
                    </a:lnTo>
                    <a:lnTo>
                      <a:pt x="39" y="32"/>
                    </a:lnTo>
                    <a:lnTo>
                      <a:pt x="32" y="29"/>
                    </a:lnTo>
                    <a:lnTo>
                      <a:pt x="25" y="22"/>
                    </a:lnTo>
                    <a:lnTo>
                      <a:pt x="18" y="18"/>
                    </a:lnTo>
                    <a:lnTo>
                      <a:pt x="11" y="11"/>
                    </a:lnTo>
                    <a:lnTo>
                      <a:pt x="4" y="14"/>
                    </a:lnTo>
                    <a:lnTo>
                      <a:pt x="11" y="11"/>
                    </a:lnTo>
                    <a:lnTo>
                      <a:pt x="0" y="0"/>
                    </a:lnTo>
                    <a:lnTo>
                      <a:pt x="4" y="14"/>
                    </a:lnTo>
                    <a:lnTo>
                      <a:pt x="11"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0" name="Freeform 577"/>
              <p:cNvSpPr>
                <a:spLocks/>
              </p:cNvSpPr>
              <p:nvPr/>
            </p:nvSpPr>
            <p:spPr bwMode="auto">
              <a:xfrm>
                <a:off x="4942" y="3436"/>
                <a:ext cx="42" cy="102"/>
              </a:xfrm>
              <a:custGeom>
                <a:avLst/>
                <a:gdLst>
                  <a:gd name="T0" fmla="*/ 42 w 42"/>
                  <a:gd name="T1" fmla="*/ 99 h 102"/>
                  <a:gd name="T2" fmla="*/ 35 w 42"/>
                  <a:gd name="T3" fmla="*/ 88 h 102"/>
                  <a:gd name="T4" fmla="*/ 32 w 42"/>
                  <a:gd name="T5" fmla="*/ 74 h 102"/>
                  <a:gd name="T6" fmla="*/ 25 w 42"/>
                  <a:gd name="T7" fmla="*/ 64 h 102"/>
                  <a:gd name="T8" fmla="*/ 21 w 42"/>
                  <a:gd name="T9" fmla="*/ 49 h 102"/>
                  <a:gd name="T10" fmla="*/ 18 w 42"/>
                  <a:gd name="T11" fmla="*/ 39 h 102"/>
                  <a:gd name="T12" fmla="*/ 14 w 42"/>
                  <a:gd name="T13" fmla="*/ 25 h 102"/>
                  <a:gd name="T14" fmla="*/ 11 w 42"/>
                  <a:gd name="T15" fmla="*/ 14 h 102"/>
                  <a:gd name="T16" fmla="*/ 7 w 42"/>
                  <a:gd name="T17" fmla="*/ 0 h 102"/>
                  <a:gd name="T18" fmla="*/ 0 w 42"/>
                  <a:gd name="T19" fmla="*/ 3 h 102"/>
                  <a:gd name="T20" fmla="*/ 4 w 42"/>
                  <a:gd name="T21" fmla="*/ 14 h 102"/>
                  <a:gd name="T22" fmla="*/ 7 w 42"/>
                  <a:gd name="T23" fmla="*/ 28 h 102"/>
                  <a:gd name="T24" fmla="*/ 11 w 42"/>
                  <a:gd name="T25" fmla="*/ 39 h 102"/>
                  <a:gd name="T26" fmla="*/ 14 w 42"/>
                  <a:gd name="T27" fmla="*/ 53 h 102"/>
                  <a:gd name="T28" fmla="*/ 18 w 42"/>
                  <a:gd name="T29" fmla="*/ 64 h 102"/>
                  <a:gd name="T30" fmla="*/ 25 w 42"/>
                  <a:gd name="T31" fmla="*/ 78 h 102"/>
                  <a:gd name="T32" fmla="*/ 28 w 42"/>
                  <a:gd name="T33" fmla="*/ 92 h 102"/>
                  <a:gd name="T34" fmla="*/ 35 w 42"/>
                  <a:gd name="T35" fmla="*/ 102 h 102"/>
                  <a:gd name="T36" fmla="*/ 35 w 42"/>
                  <a:gd name="T37" fmla="*/ 99 h 102"/>
                  <a:gd name="T38" fmla="*/ 42 w 42"/>
                  <a:gd name="T39" fmla="*/ 99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2" h="102">
                    <a:moveTo>
                      <a:pt x="42" y="99"/>
                    </a:moveTo>
                    <a:lnTo>
                      <a:pt x="35" y="88"/>
                    </a:lnTo>
                    <a:lnTo>
                      <a:pt x="32" y="74"/>
                    </a:lnTo>
                    <a:lnTo>
                      <a:pt x="25" y="64"/>
                    </a:lnTo>
                    <a:lnTo>
                      <a:pt x="21" y="49"/>
                    </a:lnTo>
                    <a:lnTo>
                      <a:pt x="18" y="39"/>
                    </a:lnTo>
                    <a:lnTo>
                      <a:pt x="14" y="25"/>
                    </a:lnTo>
                    <a:lnTo>
                      <a:pt x="11" y="14"/>
                    </a:lnTo>
                    <a:lnTo>
                      <a:pt x="7" y="0"/>
                    </a:lnTo>
                    <a:lnTo>
                      <a:pt x="0" y="3"/>
                    </a:lnTo>
                    <a:lnTo>
                      <a:pt x="4" y="14"/>
                    </a:lnTo>
                    <a:lnTo>
                      <a:pt x="7" y="28"/>
                    </a:lnTo>
                    <a:lnTo>
                      <a:pt x="11" y="39"/>
                    </a:lnTo>
                    <a:lnTo>
                      <a:pt x="14" y="53"/>
                    </a:lnTo>
                    <a:lnTo>
                      <a:pt x="18" y="64"/>
                    </a:lnTo>
                    <a:lnTo>
                      <a:pt x="25" y="78"/>
                    </a:lnTo>
                    <a:lnTo>
                      <a:pt x="28" y="92"/>
                    </a:lnTo>
                    <a:lnTo>
                      <a:pt x="35" y="102"/>
                    </a:lnTo>
                    <a:lnTo>
                      <a:pt x="35" y="99"/>
                    </a:lnTo>
                    <a:lnTo>
                      <a:pt x="42"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1" name="Freeform 578"/>
              <p:cNvSpPr>
                <a:spLocks/>
              </p:cNvSpPr>
              <p:nvPr/>
            </p:nvSpPr>
            <p:spPr bwMode="auto">
              <a:xfrm>
                <a:off x="4974" y="3535"/>
                <a:ext cx="10" cy="21"/>
              </a:xfrm>
              <a:custGeom>
                <a:avLst/>
                <a:gdLst>
                  <a:gd name="T0" fmla="*/ 0 w 10"/>
                  <a:gd name="T1" fmla="*/ 21 h 21"/>
                  <a:gd name="T2" fmla="*/ 0 w 10"/>
                  <a:gd name="T3" fmla="*/ 17 h 21"/>
                  <a:gd name="T4" fmla="*/ 7 w 10"/>
                  <a:gd name="T5" fmla="*/ 17 h 21"/>
                  <a:gd name="T6" fmla="*/ 10 w 10"/>
                  <a:gd name="T7" fmla="*/ 10 h 21"/>
                  <a:gd name="T8" fmla="*/ 10 w 10"/>
                  <a:gd name="T9" fmla="*/ 0 h 21"/>
                  <a:gd name="T10" fmla="*/ 3 w 10"/>
                  <a:gd name="T11" fmla="*/ 0 h 21"/>
                  <a:gd name="T12" fmla="*/ 3 w 10"/>
                  <a:gd name="T13" fmla="*/ 14 h 21"/>
                  <a:gd name="T14" fmla="*/ 0 w 10"/>
                  <a:gd name="T15" fmla="*/ 14 h 21"/>
                  <a:gd name="T16" fmla="*/ 0 w 10"/>
                  <a:gd name="T17" fmla="*/ 21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 h="21">
                    <a:moveTo>
                      <a:pt x="0" y="21"/>
                    </a:moveTo>
                    <a:lnTo>
                      <a:pt x="0" y="17"/>
                    </a:lnTo>
                    <a:lnTo>
                      <a:pt x="7" y="17"/>
                    </a:lnTo>
                    <a:lnTo>
                      <a:pt x="10" y="10"/>
                    </a:lnTo>
                    <a:lnTo>
                      <a:pt x="10" y="0"/>
                    </a:lnTo>
                    <a:lnTo>
                      <a:pt x="3" y="0"/>
                    </a:lnTo>
                    <a:lnTo>
                      <a:pt x="3" y="14"/>
                    </a:lnTo>
                    <a:lnTo>
                      <a:pt x="0" y="14"/>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2" name="Freeform 579"/>
              <p:cNvSpPr>
                <a:spLocks/>
              </p:cNvSpPr>
              <p:nvPr/>
            </p:nvSpPr>
            <p:spPr bwMode="auto">
              <a:xfrm>
                <a:off x="4963" y="3545"/>
                <a:ext cx="11" cy="11"/>
              </a:xfrm>
              <a:custGeom>
                <a:avLst/>
                <a:gdLst>
                  <a:gd name="T0" fmla="*/ 0 w 11"/>
                  <a:gd name="T1" fmla="*/ 4 h 11"/>
                  <a:gd name="T2" fmla="*/ 4 w 11"/>
                  <a:gd name="T3" fmla="*/ 7 h 11"/>
                  <a:gd name="T4" fmla="*/ 7 w 11"/>
                  <a:gd name="T5" fmla="*/ 7 h 11"/>
                  <a:gd name="T6" fmla="*/ 11 w 11"/>
                  <a:gd name="T7" fmla="*/ 11 h 11"/>
                  <a:gd name="T8" fmla="*/ 11 w 11"/>
                  <a:gd name="T9" fmla="*/ 0 h 11"/>
                  <a:gd name="T10" fmla="*/ 4 w 11"/>
                  <a:gd name="T11" fmla="*/ 0 h 11"/>
                  <a:gd name="T12" fmla="*/ 7 w 11"/>
                  <a:gd name="T13" fmla="*/ 4 h 11"/>
                  <a:gd name="T14" fmla="*/ 0 w 11"/>
                  <a:gd name="T15" fmla="*/ 4 h 11"/>
                  <a:gd name="T16" fmla="*/ 0 w 11"/>
                  <a:gd name="T17" fmla="*/ 7 h 11"/>
                  <a:gd name="T18" fmla="*/ 4 w 11"/>
                  <a:gd name="T19" fmla="*/ 7 h 11"/>
                  <a:gd name="T20" fmla="*/ 0 w 11"/>
                  <a:gd name="T21" fmla="*/ 4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 h="11">
                    <a:moveTo>
                      <a:pt x="0" y="4"/>
                    </a:moveTo>
                    <a:lnTo>
                      <a:pt x="4" y="7"/>
                    </a:lnTo>
                    <a:lnTo>
                      <a:pt x="7" y="7"/>
                    </a:lnTo>
                    <a:lnTo>
                      <a:pt x="11" y="11"/>
                    </a:lnTo>
                    <a:lnTo>
                      <a:pt x="11" y="0"/>
                    </a:lnTo>
                    <a:lnTo>
                      <a:pt x="4" y="0"/>
                    </a:lnTo>
                    <a:lnTo>
                      <a:pt x="7" y="4"/>
                    </a:lnTo>
                    <a:lnTo>
                      <a:pt x="0" y="4"/>
                    </a:lnTo>
                    <a:lnTo>
                      <a:pt x="0" y="7"/>
                    </a:lnTo>
                    <a:lnTo>
                      <a:pt x="4"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3" name="Freeform 580"/>
              <p:cNvSpPr>
                <a:spLocks/>
              </p:cNvSpPr>
              <p:nvPr/>
            </p:nvSpPr>
            <p:spPr bwMode="auto">
              <a:xfrm>
                <a:off x="4917" y="3415"/>
                <a:ext cx="53" cy="134"/>
              </a:xfrm>
              <a:custGeom>
                <a:avLst/>
                <a:gdLst>
                  <a:gd name="T0" fmla="*/ 0 w 53"/>
                  <a:gd name="T1" fmla="*/ 0 h 134"/>
                  <a:gd name="T2" fmla="*/ 0 w 53"/>
                  <a:gd name="T3" fmla="*/ 3 h 134"/>
                  <a:gd name="T4" fmla="*/ 7 w 53"/>
                  <a:gd name="T5" fmla="*/ 17 h 134"/>
                  <a:gd name="T6" fmla="*/ 14 w 53"/>
                  <a:gd name="T7" fmla="*/ 35 h 134"/>
                  <a:gd name="T8" fmla="*/ 21 w 53"/>
                  <a:gd name="T9" fmla="*/ 53 h 134"/>
                  <a:gd name="T10" fmla="*/ 29 w 53"/>
                  <a:gd name="T11" fmla="*/ 70 h 134"/>
                  <a:gd name="T12" fmla="*/ 32 w 53"/>
                  <a:gd name="T13" fmla="*/ 85 h 134"/>
                  <a:gd name="T14" fmla="*/ 39 w 53"/>
                  <a:gd name="T15" fmla="*/ 102 h 134"/>
                  <a:gd name="T16" fmla="*/ 43 w 53"/>
                  <a:gd name="T17" fmla="*/ 116 h 134"/>
                  <a:gd name="T18" fmla="*/ 46 w 53"/>
                  <a:gd name="T19" fmla="*/ 134 h 134"/>
                  <a:gd name="T20" fmla="*/ 53 w 53"/>
                  <a:gd name="T21" fmla="*/ 134 h 134"/>
                  <a:gd name="T22" fmla="*/ 50 w 53"/>
                  <a:gd name="T23" fmla="*/ 116 h 134"/>
                  <a:gd name="T24" fmla="*/ 46 w 53"/>
                  <a:gd name="T25" fmla="*/ 99 h 134"/>
                  <a:gd name="T26" fmla="*/ 39 w 53"/>
                  <a:gd name="T27" fmla="*/ 85 h 134"/>
                  <a:gd name="T28" fmla="*/ 32 w 53"/>
                  <a:gd name="T29" fmla="*/ 67 h 134"/>
                  <a:gd name="T30" fmla="*/ 29 w 53"/>
                  <a:gd name="T31" fmla="*/ 49 h 134"/>
                  <a:gd name="T32" fmla="*/ 21 w 53"/>
                  <a:gd name="T33" fmla="*/ 35 h 134"/>
                  <a:gd name="T34" fmla="*/ 14 w 53"/>
                  <a:gd name="T35" fmla="*/ 17 h 134"/>
                  <a:gd name="T36" fmla="*/ 7 w 53"/>
                  <a:gd name="T37" fmla="*/ 0 h 134"/>
                  <a:gd name="T38" fmla="*/ 7 w 53"/>
                  <a:gd name="T39" fmla="*/ 3 h 134"/>
                  <a:gd name="T40" fmla="*/ 0 w 53"/>
                  <a:gd name="T41" fmla="*/ 0 h 134"/>
                  <a:gd name="T42" fmla="*/ 0 w 53"/>
                  <a:gd name="T43" fmla="*/ 3 h 134"/>
                  <a:gd name="T44" fmla="*/ 0 w 53"/>
                  <a:gd name="T45" fmla="*/ 0 h 13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53" h="134">
                    <a:moveTo>
                      <a:pt x="0" y="0"/>
                    </a:moveTo>
                    <a:lnTo>
                      <a:pt x="0" y="3"/>
                    </a:lnTo>
                    <a:lnTo>
                      <a:pt x="7" y="17"/>
                    </a:lnTo>
                    <a:lnTo>
                      <a:pt x="14" y="35"/>
                    </a:lnTo>
                    <a:lnTo>
                      <a:pt x="21" y="53"/>
                    </a:lnTo>
                    <a:lnTo>
                      <a:pt x="29" y="70"/>
                    </a:lnTo>
                    <a:lnTo>
                      <a:pt x="32" y="85"/>
                    </a:lnTo>
                    <a:lnTo>
                      <a:pt x="39" y="102"/>
                    </a:lnTo>
                    <a:lnTo>
                      <a:pt x="43" y="116"/>
                    </a:lnTo>
                    <a:lnTo>
                      <a:pt x="46" y="134"/>
                    </a:lnTo>
                    <a:lnTo>
                      <a:pt x="53" y="134"/>
                    </a:lnTo>
                    <a:lnTo>
                      <a:pt x="50" y="116"/>
                    </a:lnTo>
                    <a:lnTo>
                      <a:pt x="46" y="99"/>
                    </a:lnTo>
                    <a:lnTo>
                      <a:pt x="39" y="85"/>
                    </a:lnTo>
                    <a:lnTo>
                      <a:pt x="32" y="67"/>
                    </a:lnTo>
                    <a:lnTo>
                      <a:pt x="29" y="49"/>
                    </a:lnTo>
                    <a:lnTo>
                      <a:pt x="21" y="35"/>
                    </a:lnTo>
                    <a:lnTo>
                      <a:pt x="14" y="17"/>
                    </a:lnTo>
                    <a:lnTo>
                      <a:pt x="7" y="0"/>
                    </a:lnTo>
                    <a:lnTo>
                      <a:pt x="7" y="3"/>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4" name="Freeform 581"/>
              <p:cNvSpPr>
                <a:spLocks/>
              </p:cNvSpPr>
              <p:nvPr/>
            </p:nvSpPr>
            <p:spPr bwMode="auto">
              <a:xfrm>
                <a:off x="4917" y="3411"/>
                <a:ext cx="18" cy="7"/>
              </a:xfrm>
              <a:custGeom>
                <a:avLst/>
                <a:gdLst>
                  <a:gd name="T0" fmla="*/ 18 w 18"/>
                  <a:gd name="T1" fmla="*/ 4 h 7"/>
                  <a:gd name="T2" fmla="*/ 11 w 18"/>
                  <a:gd name="T3" fmla="*/ 0 h 7"/>
                  <a:gd name="T4" fmla="*/ 4 w 18"/>
                  <a:gd name="T5" fmla="*/ 0 h 7"/>
                  <a:gd name="T6" fmla="*/ 0 w 18"/>
                  <a:gd name="T7" fmla="*/ 4 h 7"/>
                  <a:gd name="T8" fmla="*/ 7 w 18"/>
                  <a:gd name="T9" fmla="*/ 7 h 7"/>
                  <a:gd name="T10" fmla="*/ 11 w 18"/>
                  <a:gd name="T11" fmla="*/ 7 h 7"/>
                  <a:gd name="T12" fmla="*/ 18 w 18"/>
                  <a:gd name="T13" fmla="*/ 4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 h="7">
                    <a:moveTo>
                      <a:pt x="18" y="4"/>
                    </a:moveTo>
                    <a:lnTo>
                      <a:pt x="11" y="0"/>
                    </a:lnTo>
                    <a:lnTo>
                      <a:pt x="4" y="0"/>
                    </a:lnTo>
                    <a:lnTo>
                      <a:pt x="0" y="4"/>
                    </a:lnTo>
                    <a:lnTo>
                      <a:pt x="7" y="7"/>
                    </a:lnTo>
                    <a:lnTo>
                      <a:pt x="11" y="7"/>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5" name="Freeform 582"/>
              <p:cNvSpPr>
                <a:spLocks/>
              </p:cNvSpPr>
              <p:nvPr/>
            </p:nvSpPr>
            <p:spPr bwMode="auto">
              <a:xfrm>
                <a:off x="4928" y="3415"/>
                <a:ext cx="63" cy="46"/>
              </a:xfrm>
              <a:custGeom>
                <a:avLst/>
                <a:gdLst>
                  <a:gd name="T0" fmla="*/ 60 w 63"/>
                  <a:gd name="T1" fmla="*/ 39 h 46"/>
                  <a:gd name="T2" fmla="*/ 63 w 63"/>
                  <a:gd name="T3" fmla="*/ 39 h 46"/>
                  <a:gd name="T4" fmla="*/ 56 w 63"/>
                  <a:gd name="T5" fmla="*/ 32 h 46"/>
                  <a:gd name="T6" fmla="*/ 49 w 63"/>
                  <a:gd name="T7" fmla="*/ 28 h 46"/>
                  <a:gd name="T8" fmla="*/ 39 w 63"/>
                  <a:gd name="T9" fmla="*/ 24 h 46"/>
                  <a:gd name="T10" fmla="*/ 35 w 63"/>
                  <a:gd name="T11" fmla="*/ 17 h 46"/>
                  <a:gd name="T12" fmla="*/ 25 w 63"/>
                  <a:gd name="T13" fmla="*/ 14 h 46"/>
                  <a:gd name="T14" fmla="*/ 14 w 63"/>
                  <a:gd name="T15" fmla="*/ 3 h 46"/>
                  <a:gd name="T16" fmla="*/ 7 w 63"/>
                  <a:gd name="T17" fmla="*/ 0 h 46"/>
                  <a:gd name="T18" fmla="*/ 0 w 63"/>
                  <a:gd name="T19" fmla="*/ 3 h 46"/>
                  <a:gd name="T20" fmla="*/ 7 w 63"/>
                  <a:gd name="T21" fmla="*/ 7 h 46"/>
                  <a:gd name="T22" fmla="*/ 14 w 63"/>
                  <a:gd name="T23" fmla="*/ 14 h 46"/>
                  <a:gd name="T24" fmla="*/ 21 w 63"/>
                  <a:gd name="T25" fmla="*/ 17 h 46"/>
                  <a:gd name="T26" fmla="*/ 28 w 63"/>
                  <a:gd name="T27" fmla="*/ 24 h 46"/>
                  <a:gd name="T28" fmla="*/ 39 w 63"/>
                  <a:gd name="T29" fmla="*/ 32 h 46"/>
                  <a:gd name="T30" fmla="*/ 46 w 63"/>
                  <a:gd name="T31" fmla="*/ 35 h 46"/>
                  <a:gd name="T32" fmla="*/ 53 w 63"/>
                  <a:gd name="T33" fmla="*/ 39 h 46"/>
                  <a:gd name="T34" fmla="*/ 60 w 63"/>
                  <a:gd name="T35" fmla="*/ 42 h 46"/>
                  <a:gd name="T36" fmla="*/ 63 w 63"/>
                  <a:gd name="T37" fmla="*/ 42 h 46"/>
                  <a:gd name="T38" fmla="*/ 60 w 63"/>
                  <a:gd name="T39" fmla="*/ 42 h 46"/>
                  <a:gd name="T40" fmla="*/ 60 w 63"/>
                  <a:gd name="T41" fmla="*/ 46 h 46"/>
                  <a:gd name="T42" fmla="*/ 63 w 63"/>
                  <a:gd name="T43" fmla="*/ 42 h 46"/>
                  <a:gd name="T44" fmla="*/ 60 w 63"/>
                  <a:gd name="T45" fmla="*/ 39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3" h="46">
                    <a:moveTo>
                      <a:pt x="60" y="39"/>
                    </a:moveTo>
                    <a:lnTo>
                      <a:pt x="63" y="39"/>
                    </a:lnTo>
                    <a:lnTo>
                      <a:pt x="56" y="32"/>
                    </a:lnTo>
                    <a:lnTo>
                      <a:pt x="49" y="28"/>
                    </a:lnTo>
                    <a:lnTo>
                      <a:pt x="39" y="24"/>
                    </a:lnTo>
                    <a:lnTo>
                      <a:pt x="35" y="17"/>
                    </a:lnTo>
                    <a:lnTo>
                      <a:pt x="25" y="14"/>
                    </a:lnTo>
                    <a:lnTo>
                      <a:pt x="14" y="3"/>
                    </a:lnTo>
                    <a:lnTo>
                      <a:pt x="7" y="0"/>
                    </a:lnTo>
                    <a:lnTo>
                      <a:pt x="0" y="3"/>
                    </a:lnTo>
                    <a:lnTo>
                      <a:pt x="7" y="7"/>
                    </a:lnTo>
                    <a:lnTo>
                      <a:pt x="14" y="14"/>
                    </a:lnTo>
                    <a:lnTo>
                      <a:pt x="21" y="17"/>
                    </a:lnTo>
                    <a:lnTo>
                      <a:pt x="28" y="24"/>
                    </a:lnTo>
                    <a:lnTo>
                      <a:pt x="39" y="32"/>
                    </a:lnTo>
                    <a:lnTo>
                      <a:pt x="46" y="35"/>
                    </a:lnTo>
                    <a:lnTo>
                      <a:pt x="53" y="39"/>
                    </a:lnTo>
                    <a:lnTo>
                      <a:pt x="60" y="42"/>
                    </a:lnTo>
                    <a:lnTo>
                      <a:pt x="63" y="42"/>
                    </a:lnTo>
                    <a:lnTo>
                      <a:pt x="60" y="42"/>
                    </a:lnTo>
                    <a:lnTo>
                      <a:pt x="60" y="46"/>
                    </a:lnTo>
                    <a:lnTo>
                      <a:pt x="63" y="42"/>
                    </a:lnTo>
                    <a:lnTo>
                      <a:pt x="6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6" name="Freeform 583"/>
              <p:cNvSpPr>
                <a:spLocks/>
              </p:cNvSpPr>
              <p:nvPr/>
            </p:nvSpPr>
            <p:spPr bwMode="auto">
              <a:xfrm>
                <a:off x="4988" y="3450"/>
                <a:ext cx="11" cy="7"/>
              </a:xfrm>
              <a:custGeom>
                <a:avLst/>
                <a:gdLst>
                  <a:gd name="T0" fmla="*/ 0 w 11"/>
                  <a:gd name="T1" fmla="*/ 4 h 7"/>
                  <a:gd name="T2" fmla="*/ 0 w 11"/>
                  <a:gd name="T3" fmla="*/ 0 h 7"/>
                  <a:gd name="T4" fmla="*/ 0 w 11"/>
                  <a:gd name="T5" fmla="*/ 4 h 7"/>
                  <a:gd name="T6" fmla="*/ 3 w 11"/>
                  <a:gd name="T7" fmla="*/ 7 h 7"/>
                  <a:gd name="T8" fmla="*/ 7 w 11"/>
                  <a:gd name="T9" fmla="*/ 7 h 7"/>
                  <a:gd name="T10" fmla="*/ 7 w 11"/>
                  <a:gd name="T11" fmla="*/ 0 h 7"/>
                  <a:gd name="T12" fmla="*/ 7 w 11"/>
                  <a:gd name="T13" fmla="*/ 7 h 7"/>
                  <a:gd name="T14" fmla="*/ 11 w 11"/>
                  <a:gd name="T15" fmla="*/ 4 h 7"/>
                  <a:gd name="T16" fmla="*/ 7 w 11"/>
                  <a:gd name="T17" fmla="*/ 0 h 7"/>
                  <a:gd name="T18" fmla="*/ 0 w 11"/>
                  <a:gd name="T19" fmla="*/ 4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 h="7">
                    <a:moveTo>
                      <a:pt x="0" y="4"/>
                    </a:moveTo>
                    <a:lnTo>
                      <a:pt x="0" y="0"/>
                    </a:lnTo>
                    <a:lnTo>
                      <a:pt x="0" y="4"/>
                    </a:lnTo>
                    <a:lnTo>
                      <a:pt x="3" y="7"/>
                    </a:lnTo>
                    <a:lnTo>
                      <a:pt x="7" y="7"/>
                    </a:lnTo>
                    <a:lnTo>
                      <a:pt x="7" y="0"/>
                    </a:lnTo>
                    <a:lnTo>
                      <a:pt x="7" y="7"/>
                    </a:lnTo>
                    <a:lnTo>
                      <a:pt x="11" y="4"/>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7" name="Freeform 584"/>
              <p:cNvSpPr>
                <a:spLocks/>
              </p:cNvSpPr>
              <p:nvPr/>
            </p:nvSpPr>
            <p:spPr bwMode="auto">
              <a:xfrm>
                <a:off x="4938" y="3394"/>
                <a:ext cx="57" cy="60"/>
              </a:xfrm>
              <a:custGeom>
                <a:avLst/>
                <a:gdLst>
                  <a:gd name="T0" fmla="*/ 0 w 57"/>
                  <a:gd name="T1" fmla="*/ 3 h 60"/>
                  <a:gd name="T2" fmla="*/ 50 w 57"/>
                  <a:gd name="T3" fmla="*/ 60 h 60"/>
                  <a:gd name="T4" fmla="*/ 57 w 57"/>
                  <a:gd name="T5" fmla="*/ 56 h 60"/>
                  <a:gd name="T6" fmla="*/ 8 w 57"/>
                  <a:gd name="T7" fmla="*/ 0 h 60"/>
                  <a:gd name="T8" fmla="*/ 0 w 57"/>
                  <a:gd name="T9" fmla="*/ 3 h 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60">
                    <a:moveTo>
                      <a:pt x="0" y="3"/>
                    </a:moveTo>
                    <a:lnTo>
                      <a:pt x="50" y="60"/>
                    </a:lnTo>
                    <a:lnTo>
                      <a:pt x="57" y="56"/>
                    </a:lnTo>
                    <a:lnTo>
                      <a:pt x="8"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8" name="Freeform 585"/>
              <p:cNvSpPr>
                <a:spLocks/>
              </p:cNvSpPr>
              <p:nvPr/>
            </p:nvSpPr>
            <p:spPr bwMode="auto">
              <a:xfrm>
                <a:off x="4938" y="3387"/>
                <a:ext cx="15" cy="10"/>
              </a:xfrm>
              <a:custGeom>
                <a:avLst/>
                <a:gdLst>
                  <a:gd name="T0" fmla="*/ 15 w 15"/>
                  <a:gd name="T1" fmla="*/ 0 h 10"/>
                  <a:gd name="T2" fmla="*/ 4 w 15"/>
                  <a:gd name="T3" fmla="*/ 0 h 10"/>
                  <a:gd name="T4" fmla="*/ 0 w 15"/>
                  <a:gd name="T5" fmla="*/ 3 h 10"/>
                  <a:gd name="T6" fmla="*/ 0 w 15"/>
                  <a:gd name="T7" fmla="*/ 10 h 10"/>
                  <a:gd name="T8" fmla="*/ 8 w 15"/>
                  <a:gd name="T9" fmla="*/ 7 h 10"/>
                  <a:gd name="T10" fmla="*/ 15 w 15"/>
                  <a:gd name="T11" fmla="*/ 7 h 10"/>
                  <a:gd name="T12" fmla="*/ 11 w 15"/>
                  <a:gd name="T13" fmla="*/ 3 h 10"/>
                  <a:gd name="T14" fmla="*/ 15 w 15"/>
                  <a:gd name="T15" fmla="*/ 0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 h="10">
                    <a:moveTo>
                      <a:pt x="15" y="0"/>
                    </a:moveTo>
                    <a:lnTo>
                      <a:pt x="4" y="0"/>
                    </a:lnTo>
                    <a:lnTo>
                      <a:pt x="0" y="3"/>
                    </a:lnTo>
                    <a:lnTo>
                      <a:pt x="0" y="10"/>
                    </a:lnTo>
                    <a:lnTo>
                      <a:pt x="8" y="7"/>
                    </a:lnTo>
                    <a:lnTo>
                      <a:pt x="15" y="7"/>
                    </a:lnTo>
                    <a:lnTo>
                      <a:pt x="11" y="3"/>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69" name="Freeform 586"/>
              <p:cNvSpPr>
                <a:spLocks/>
              </p:cNvSpPr>
              <p:nvPr/>
            </p:nvSpPr>
            <p:spPr bwMode="auto">
              <a:xfrm>
                <a:off x="3052" y="3394"/>
                <a:ext cx="1515" cy="459"/>
              </a:xfrm>
              <a:custGeom>
                <a:avLst/>
                <a:gdLst>
                  <a:gd name="T0" fmla="*/ 1385 w 1515"/>
                  <a:gd name="T1" fmla="*/ 17 h 459"/>
                  <a:gd name="T2" fmla="*/ 1399 w 1515"/>
                  <a:gd name="T3" fmla="*/ 38 h 459"/>
                  <a:gd name="T4" fmla="*/ 1424 w 1515"/>
                  <a:gd name="T5" fmla="*/ 53 h 459"/>
                  <a:gd name="T6" fmla="*/ 1445 w 1515"/>
                  <a:gd name="T7" fmla="*/ 63 h 459"/>
                  <a:gd name="T8" fmla="*/ 1462 w 1515"/>
                  <a:gd name="T9" fmla="*/ 77 h 459"/>
                  <a:gd name="T10" fmla="*/ 1484 w 1515"/>
                  <a:gd name="T11" fmla="*/ 88 h 459"/>
                  <a:gd name="T12" fmla="*/ 1508 w 1515"/>
                  <a:gd name="T13" fmla="*/ 106 h 459"/>
                  <a:gd name="T14" fmla="*/ 1501 w 1515"/>
                  <a:gd name="T15" fmla="*/ 155 h 459"/>
                  <a:gd name="T16" fmla="*/ 1484 w 1515"/>
                  <a:gd name="T17" fmla="*/ 219 h 459"/>
                  <a:gd name="T18" fmla="*/ 1462 w 1515"/>
                  <a:gd name="T19" fmla="*/ 286 h 459"/>
                  <a:gd name="T20" fmla="*/ 1441 w 1515"/>
                  <a:gd name="T21" fmla="*/ 349 h 459"/>
                  <a:gd name="T22" fmla="*/ 1424 w 1515"/>
                  <a:gd name="T23" fmla="*/ 416 h 459"/>
                  <a:gd name="T24" fmla="*/ 219 w 1515"/>
                  <a:gd name="T25" fmla="*/ 455 h 459"/>
                  <a:gd name="T26" fmla="*/ 14 w 1515"/>
                  <a:gd name="T27" fmla="*/ 427 h 459"/>
                  <a:gd name="T28" fmla="*/ 39 w 1515"/>
                  <a:gd name="T29" fmla="*/ 388 h 459"/>
                  <a:gd name="T30" fmla="*/ 60 w 1515"/>
                  <a:gd name="T31" fmla="*/ 349 h 459"/>
                  <a:gd name="T32" fmla="*/ 84 w 1515"/>
                  <a:gd name="T33" fmla="*/ 310 h 459"/>
                  <a:gd name="T34" fmla="*/ 106 w 1515"/>
                  <a:gd name="T35" fmla="*/ 275 h 459"/>
                  <a:gd name="T36" fmla="*/ 127 w 1515"/>
                  <a:gd name="T37" fmla="*/ 257 h 459"/>
                  <a:gd name="T38" fmla="*/ 152 w 1515"/>
                  <a:gd name="T39" fmla="*/ 272 h 459"/>
                  <a:gd name="T40" fmla="*/ 183 w 1515"/>
                  <a:gd name="T41" fmla="*/ 268 h 459"/>
                  <a:gd name="T42" fmla="*/ 296 w 1515"/>
                  <a:gd name="T43" fmla="*/ 275 h 459"/>
                  <a:gd name="T44" fmla="*/ 533 w 1515"/>
                  <a:gd name="T45" fmla="*/ 279 h 459"/>
                  <a:gd name="T46" fmla="*/ 742 w 1515"/>
                  <a:gd name="T47" fmla="*/ 272 h 459"/>
                  <a:gd name="T48" fmla="*/ 770 w 1515"/>
                  <a:gd name="T49" fmla="*/ 268 h 459"/>
                  <a:gd name="T50" fmla="*/ 802 w 1515"/>
                  <a:gd name="T51" fmla="*/ 236 h 459"/>
                  <a:gd name="T52" fmla="*/ 834 w 1515"/>
                  <a:gd name="T53" fmla="*/ 194 h 459"/>
                  <a:gd name="T54" fmla="*/ 865 w 1515"/>
                  <a:gd name="T55" fmla="*/ 148 h 459"/>
                  <a:gd name="T56" fmla="*/ 897 w 1515"/>
                  <a:gd name="T57" fmla="*/ 106 h 459"/>
                  <a:gd name="T58" fmla="*/ 925 w 1515"/>
                  <a:gd name="T59" fmla="*/ 60 h 459"/>
                  <a:gd name="T60" fmla="*/ 943 w 1515"/>
                  <a:gd name="T61" fmla="*/ 42 h 459"/>
                  <a:gd name="T62" fmla="*/ 922 w 1515"/>
                  <a:gd name="T63" fmla="*/ 81 h 459"/>
                  <a:gd name="T64" fmla="*/ 901 w 1515"/>
                  <a:gd name="T65" fmla="*/ 116 h 459"/>
                  <a:gd name="T66" fmla="*/ 883 w 1515"/>
                  <a:gd name="T67" fmla="*/ 151 h 459"/>
                  <a:gd name="T68" fmla="*/ 862 w 1515"/>
                  <a:gd name="T69" fmla="*/ 187 h 459"/>
                  <a:gd name="T70" fmla="*/ 844 w 1515"/>
                  <a:gd name="T71" fmla="*/ 226 h 459"/>
                  <a:gd name="T72" fmla="*/ 851 w 1515"/>
                  <a:gd name="T73" fmla="*/ 247 h 459"/>
                  <a:gd name="T74" fmla="*/ 862 w 1515"/>
                  <a:gd name="T75" fmla="*/ 289 h 459"/>
                  <a:gd name="T76" fmla="*/ 872 w 1515"/>
                  <a:gd name="T77" fmla="*/ 296 h 459"/>
                  <a:gd name="T78" fmla="*/ 936 w 1515"/>
                  <a:gd name="T79" fmla="*/ 303 h 459"/>
                  <a:gd name="T80" fmla="*/ 1148 w 1515"/>
                  <a:gd name="T81" fmla="*/ 307 h 459"/>
                  <a:gd name="T82" fmla="*/ 1229 w 1515"/>
                  <a:gd name="T83" fmla="*/ 300 h 459"/>
                  <a:gd name="T84" fmla="*/ 1243 w 1515"/>
                  <a:gd name="T85" fmla="*/ 293 h 459"/>
                  <a:gd name="T86" fmla="*/ 1258 w 1515"/>
                  <a:gd name="T87" fmla="*/ 264 h 459"/>
                  <a:gd name="T88" fmla="*/ 1279 w 1515"/>
                  <a:gd name="T89" fmla="*/ 215 h 459"/>
                  <a:gd name="T90" fmla="*/ 1300 w 1515"/>
                  <a:gd name="T91" fmla="*/ 162 h 459"/>
                  <a:gd name="T92" fmla="*/ 1325 w 1515"/>
                  <a:gd name="T93" fmla="*/ 109 h 459"/>
                  <a:gd name="T94" fmla="*/ 1346 w 1515"/>
                  <a:gd name="T95" fmla="*/ 60 h 459"/>
                  <a:gd name="T96" fmla="*/ 1367 w 1515"/>
                  <a:gd name="T97" fmla="*/ 7 h 459"/>
                  <a:gd name="T98" fmla="*/ 1374 w 1515"/>
                  <a:gd name="T99" fmla="*/ 3 h 45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515" h="459">
                    <a:moveTo>
                      <a:pt x="1388" y="0"/>
                    </a:moveTo>
                    <a:lnTo>
                      <a:pt x="1385" y="7"/>
                    </a:lnTo>
                    <a:lnTo>
                      <a:pt x="1385" y="17"/>
                    </a:lnTo>
                    <a:lnTo>
                      <a:pt x="1388" y="24"/>
                    </a:lnTo>
                    <a:lnTo>
                      <a:pt x="1392" y="31"/>
                    </a:lnTo>
                    <a:lnTo>
                      <a:pt x="1399" y="38"/>
                    </a:lnTo>
                    <a:lnTo>
                      <a:pt x="1413" y="38"/>
                    </a:lnTo>
                    <a:lnTo>
                      <a:pt x="1420" y="45"/>
                    </a:lnTo>
                    <a:lnTo>
                      <a:pt x="1424" y="53"/>
                    </a:lnTo>
                    <a:lnTo>
                      <a:pt x="1431" y="56"/>
                    </a:lnTo>
                    <a:lnTo>
                      <a:pt x="1438" y="60"/>
                    </a:lnTo>
                    <a:lnTo>
                      <a:pt x="1445" y="63"/>
                    </a:lnTo>
                    <a:lnTo>
                      <a:pt x="1448" y="67"/>
                    </a:lnTo>
                    <a:lnTo>
                      <a:pt x="1455" y="70"/>
                    </a:lnTo>
                    <a:lnTo>
                      <a:pt x="1462" y="77"/>
                    </a:lnTo>
                    <a:lnTo>
                      <a:pt x="1470" y="81"/>
                    </a:lnTo>
                    <a:lnTo>
                      <a:pt x="1477" y="84"/>
                    </a:lnTo>
                    <a:lnTo>
                      <a:pt x="1484" y="88"/>
                    </a:lnTo>
                    <a:lnTo>
                      <a:pt x="1491" y="91"/>
                    </a:lnTo>
                    <a:lnTo>
                      <a:pt x="1498" y="95"/>
                    </a:lnTo>
                    <a:lnTo>
                      <a:pt x="1508" y="106"/>
                    </a:lnTo>
                    <a:lnTo>
                      <a:pt x="1515" y="109"/>
                    </a:lnTo>
                    <a:lnTo>
                      <a:pt x="1508" y="134"/>
                    </a:lnTo>
                    <a:lnTo>
                      <a:pt x="1501" y="155"/>
                    </a:lnTo>
                    <a:lnTo>
                      <a:pt x="1494" y="176"/>
                    </a:lnTo>
                    <a:lnTo>
                      <a:pt x="1487" y="197"/>
                    </a:lnTo>
                    <a:lnTo>
                      <a:pt x="1484" y="219"/>
                    </a:lnTo>
                    <a:lnTo>
                      <a:pt x="1473" y="240"/>
                    </a:lnTo>
                    <a:lnTo>
                      <a:pt x="1466" y="264"/>
                    </a:lnTo>
                    <a:lnTo>
                      <a:pt x="1462" y="286"/>
                    </a:lnTo>
                    <a:lnTo>
                      <a:pt x="1455" y="307"/>
                    </a:lnTo>
                    <a:lnTo>
                      <a:pt x="1448" y="328"/>
                    </a:lnTo>
                    <a:lnTo>
                      <a:pt x="1441" y="349"/>
                    </a:lnTo>
                    <a:lnTo>
                      <a:pt x="1434" y="370"/>
                    </a:lnTo>
                    <a:lnTo>
                      <a:pt x="1427" y="392"/>
                    </a:lnTo>
                    <a:lnTo>
                      <a:pt x="1424" y="416"/>
                    </a:lnTo>
                    <a:lnTo>
                      <a:pt x="1417" y="437"/>
                    </a:lnTo>
                    <a:lnTo>
                      <a:pt x="1409" y="459"/>
                    </a:lnTo>
                    <a:lnTo>
                      <a:pt x="219" y="455"/>
                    </a:lnTo>
                    <a:lnTo>
                      <a:pt x="0" y="455"/>
                    </a:lnTo>
                    <a:lnTo>
                      <a:pt x="7" y="441"/>
                    </a:lnTo>
                    <a:lnTo>
                      <a:pt x="14" y="427"/>
                    </a:lnTo>
                    <a:lnTo>
                      <a:pt x="21" y="416"/>
                    </a:lnTo>
                    <a:lnTo>
                      <a:pt x="28" y="402"/>
                    </a:lnTo>
                    <a:lnTo>
                      <a:pt x="39" y="388"/>
                    </a:lnTo>
                    <a:lnTo>
                      <a:pt x="46" y="377"/>
                    </a:lnTo>
                    <a:lnTo>
                      <a:pt x="53" y="363"/>
                    </a:lnTo>
                    <a:lnTo>
                      <a:pt x="60" y="349"/>
                    </a:lnTo>
                    <a:lnTo>
                      <a:pt x="67" y="339"/>
                    </a:lnTo>
                    <a:lnTo>
                      <a:pt x="77" y="324"/>
                    </a:lnTo>
                    <a:lnTo>
                      <a:pt x="84" y="310"/>
                    </a:lnTo>
                    <a:lnTo>
                      <a:pt x="92" y="300"/>
                    </a:lnTo>
                    <a:lnTo>
                      <a:pt x="99" y="286"/>
                    </a:lnTo>
                    <a:lnTo>
                      <a:pt x="106" y="275"/>
                    </a:lnTo>
                    <a:lnTo>
                      <a:pt x="116" y="261"/>
                    </a:lnTo>
                    <a:lnTo>
                      <a:pt x="123" y="250"/>
                    </a:lnTo>
                    <a:lnTo>
                      <a:pt x="127" y="257"/>
                    </a:lnTo>
                    <a:lnTo>
                      <a:pt x="134" y="264"/>
                    </a:lnTo>
                    <a:lnTo>
                      <a:pt x="141" y="268"/>
                    </a:lnTo>
                    <a:lnTo>
                      <a:pt x="152" y="272"/>
                    </a:lnTo>
                    <a:lnTo>
                      <a:pt x="162" y="272"/>
                    </a:lnTo>
                    <a:lnTo>
                      <a:pt x="173" y="268"/>
                    </a:lnTo>
                    <a:lnTo>
                      <a:pt x="183" y="268"/>
                    </a:lnTo>
                    <a:lnTo>
                      <a:pt x="194" y="272"/>
                    </a:lnTo>
                    <a:lnTo>
                      <a:pt x="279" y="272"/>
                    </a:lnTo>
                    <a:lnTo>
                      <a:pt x="296" y="275"/>
                    </a:lnTo>
                    <a:lnTo>
                      <a:pt x="448" y="275"/>
                    </a:lnTo>
                    <a:lnTo>
                      <a:pt x="466" y="279"/>
                    </a:lnTo>
                    <a:lnTo>
                      <a:pt x="533" y="279"/>
                    </a:lnTo>
                    <a:lnTo>
                      <a:pt x="551" y="275"/>
                    </a:lnTo>
                    <a:lnTo>
                      <a:pt x="724" y="275"/>
                    </a:lnTo>
                    <a:lnTo>
                      <a:pt x="742" y="272"/>
                    </a:lnTo>
                    <a:lnTo>
                      <a:pt x="749" y="272"/>
                    </a:lnTo>
                    <a:lnTo>
                      <a:pt x="752" y="268"/>
                    </a:lnTo>
                    <a:lnTo>
                      <a:pt x="770" y="268"/>
                    </a:lnTo>
                    <a:lnTo>
                      <a:pt x="777" y="264"/>
                    </a:lnTo>
                    <a:lnTo>
                      <a:pt x="788" y="250"/>
                    </a:lnTo>
                    <a:lnTo>
                      <a:pt x="802" y="236"/>
                    </a:lnTo>
                    <a:lnTo>
                      <a:pt x="812" y="222"/>
                    </a:lnTo>
                    <a:lnTo>
                      <a:pt x="823" y="208"/>
                    </a:lnTo>
                    <a:lnTo>
                      <a:pt x="834" y="194"/>
                    </a:lnTo>
                    <a:lnTo>
                      <a:pt x="844" y="180"/>
                    </a:lnTo>
                    <a:lnTo>
                      <a:pt x="855" y="166"/>
                    </a:lnTo>
                    <a:lnTo>
                      <a:pt x="865" y="148"/>
                    </a:lnTo>
                    <a:lnTo>
                      <a:pt x="876" y="134"/>
                    </a:lnTo>
                    <a:lnTo>
                      <a:pt x="887" y="120"/>
                    </a:lnTo>
                    <a:lnTo>
                      <a:pt x="897" y="106"/>
                    </a:lnTo>
                    <a:lnTo>
                      <a:pt x="904" y="91"/>
                    </a:lnTo>
                    <a:lnTo>
                      <a:pt x="918" y="74"/>
                    </a:lnTo>
                    <a:lnTo>
                      <a:pt x="925" y="60"/>
                    </a:lnTo>
                    <a:lnTo>
                      <a:pt x="940" y="45"/>
                    </a:lnTo>
                    <a:lnTo>
                      <a:pt x="950" y="31"/>
                    </a:lnTo>
                    <a:lnTo>
                      <a:pt x="943" y="42"/>
                    </a:lnTo>
                    <a:lnTo>
                      <a:pt x="936" y="56"/>
                    </a:lnTo>
                    <a:lnTo>
                      <a:pt x="929" y="67"/>
                    </a:lnTo>
                    <a:lnTo>
                      <a:pt x="922" y="81"/>
                    </a:lnTo>
                    <a:lnTo>
                      <a:pt x="915" y="91"/>
                    </a:lnTo>
                    <a:lnTo>
                      <a:pt x="908" y="102"/>
                    </a:lnTo>
                    <a:lnTo>
                      <a:pt x="901" y="116"/>
                    </a:lnTo>
                    <a:lnTo>
                      <a:pt x="894" y="127"/>
                    </a:lnTo>
                    <a:lnTo>
                      <a:pt x="887" y="137"/>
                    </a:lnTo>
                    <a:lnTo>
                      <a:pt x="883" y="151"/>
                    </a:lnTo>
                    <a:lnTo>
                      <a:pt x="876" y="162"/>
                    </a:lnTo>
                    <a:lnTo>
                      <a:pt x="869" y="176"/>
                    </a:lnTo>
                    <a:lnTo>
                      <a:pt x="862" y="187"/>
                    </a:lnTo>
                    <a:lnTo>
                      <a:pt x="858" y="197"/>
                    </a:lnTo>
                    <a:lnTo>
                      <a:pt x="851" y="211"/>
                    </a:lnTo>
                    <a:lnTo>
                      <a:pt x="844" y="226"/>
                    </a:lnTo>
                    <a:lnTo>
                      <a:pt x="844" y="236"/>
                    </a:lnTo>
                    <a:lnTo>
                      <a:pt x="848" y="240"/>
                    </a:lnTo>
                    <a:lnTo>
                      <a:pt x="851" y="247"/>
                    </a:lnTo>
                    <a:lnTo>
                      <a:pt x="858" y="254"/>
                    </a:lnTo>
                    <a:lnTo>
                      <a:pt x="858" y="282"/>
                    </a:lnTo>
                    <a:lnTo>
                      <a:pt x="862" y="289"/>
                    </a:lnTo>
                    <a:lnTo>
                      <a:pt x="865" y="293"/>
                    </a:lnTo>
                    <a:lnTo>
                      <a:pt x="869" y="293"/>
                    </a:lnTo>
                    <a:lnTo>
                      <a:pt x="872" y="296"/>
                    </a:lnTo>
                    <a:lnTo>
                      <a:pt x="894" y="300"/>
                    </a:lnTo>
                    <a:lnTo>
                      <a:pt x="915" y="300"/>
                    </a:lnTo>
                    <a:lnTo>
                      <a:pt x="936" y="303"/>
                    </a:lnTo>
                    <a:lnTo>
                      <a:pt x="1042" y="303"/>
                    </a:lnTo>
                    <a:lnTo>
                      <a:pt x="1067" y="307"/>
                    </a:lnTo>
                    <a:lnTo>
                      <a:pt x="1148" y="307"/>
                    </a:lnTo>
                    <a:lnTo>
                      <a:pt x="1169" y="303"/>
                    </a:lnTo>
                    <a:lnTo>
                      <a:pt x="1222" y="303"/>
                    </a:lnTo>
                    <a:lnTo>
                      <a:pt x="1229" y="300"/>
                    </a:lnTo>
                    <a:lnTo>
                      <a:pt x="1233" y="300"/>
                    </a:lnTo>
                    <a:lnTo>
                      <a:pt x="1236" y="296"/>
                    </a:lnTo>
                    <a:lnTo>
                      <a:pt x="1243" y="293"/>
                    </a:lnTo>
                    <a:lnTo>
                      <a:pt x="1247" y="289"/>
                    </a:lnTo>
                    <a:lnTo>
                      <a:pt x="1250" y="282"/>
                    </a:lnTo>
                    <a:lnTo>
                      <a:pt x="1258" y="264"/>
                    </a:lnTo>
                    <a:lnTo>
                      <a:pt x="1265" y="250"/>
                    </a:lnTo>
                    <a:lnTo>
                      <a:pt x="1272" y="233"/>
                    </a:lnTo>
                    <a:lnTo>
                      <a:pt x="1279" y="215"/>
                    </a:lnTo>
                    <a:lnTo>
                      <a:pt x="1286" y="197"/>
                    </a:lnTo>
                    <a:lnTo>
                      <a:pt x="1293" y="180"/>
                    </a:lnTo>
                    <a:lnTo>
                      <a:pt x="1300" y="162"/>
                    </a:lnTo>
                    <a:lnTo>
                      <a:pt x="1311" y="144"/>
                    </a:lnTo>
                    <a:lnTo>
                      <a:pt x="1318" y="127"/>
                    </a:lnTo>
                    <a:lnTo>
                      <a:pt x="1325" y="109"/>
                    </a:lnTo>
                    <a:lnTo>
                      <a:pt x="1332" y="91"/>
                    </a:lnTo>
                    <a:lnTo>
                      <a:pt x="1339" y="77"/>
                    </a:lnTo>
                    <a:lnTo>
                      <a:pt x="1346" y="60"/>
                    </a:lnTo>
                    <a:lnTo>
                      <a:pt x="1353" y="42"/>
                    </a:lnTo>
                    <a:lnTo>
                      <a:pt x="1360" y="24"/>
                    </a:lnTo>
                    <a:lnTo>
                      <a:pt x="1367" y="7"/>
                    </a:lnTo>
                    <a:lnTo>
                      <a:pt x="1371" y="7"/>
                    </a:lnTo>
                    <a:lnTo>
                      <a:pt x="1371" y="3"/>
                    </a:lnTo>
                    <a:lnTo>
                      <a:pt x="1374" y="3"/>
                    </a:lnTo>
                    <a:lnTo>
                      <a:pt x="1378" y="0"/>
                    </a:lnTo>
                    <a:lnTo>
                      <a:pt x="1388" y="0"/>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0" name="Freeform 587"/>
              <p:cNvSpPr>
                <a:spLocks/>
              </p:cNvSpPr>
              <p:nvPr/>
            </p:nvSpPr>
            <p:spPr bwMode="auto">
              <a:xfrm>
                <a:off x="4433" y="3394"/>
                <a:ext cx="14" cy="35"/>
              </a:xfrm>
              <a:custGeom>
                <a:avLst/>
                <a:gdLst>
                  <a:gd name="T0" fmla="*/ 14 w 14"/>
                  <a:gd name="T1" fmla="*/ 28 h 35"/>
                  <a:gd name="T2" fmla="*/ 11 w 14"/>
                  <a:gd name="T3" fmla="*/ 21 h 35"/>
                  <a:gd name="T4" fmla="*/ 7 w 14"/>
                  <a:gd name="T5" fmla="*/ 17 h 35"/>
                  <a:gd name="T6" fmla="*/ 7 w 14"/>
                  <a:gd name="T7" fmla="*/ 0 h 35"/>
                  <a:gd name="T8" fmla="*/ 4 w 14"/>
                  <a:gd name="T9" fmla="*/ 0 h 35"/>
                  <a:gd name="T10" fmla="*/ 0 w 14"/>
                  <a:gd name="T11" fmla="*/ 7 h 35"/>
                  <a:gd name="T12" fmla="*/ 0 w 14"/>
                  <a:gd name="T13" fmla="*/ 17 h 35"/>
                  <a:gd name="T14" fmla="*/ 4 w 14"/>
                  <a:gd name="T15" fmla="*/ 24 h 35"/>
                  <a:gd name="T16" fmla="*/ 7 w 14"/>
                  <a:gd name="T17" fmla="*/ 35 h 35"/>
                  <a:gd name="T18" fmla="*/ 7 w 14"/>
                  <a:gd name="T19" fmla="*/ 31 h 35"/>
                  <a:gd name="T20" fmla="*/ 14 w 14"/>
                  <a:gd name="T21" fmla="*/ 28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35">
                    <a:moveTo>
                      <a:pt x="14" y="28"/>
                    </a:moveTo>
                    <a:lnTo>
                      <a:pt x="11" y="21"/>
                    </a:lnTo>
                    <a:lnTo>
                      <a:pt x="7" y="17"/>
                    </a:lnTo>
                    <a:lnTo>
                      <a:pt x="7" y="0"/>
                    </a:lnTo>
                    <a:lnTo>
                      <a:pt x="4" y="0"/>
                    </a:lnTo>
                    <a:lnTo>
                      <a:pt x="0" y="7"/>
                    </a:lnTo>
                    <a:lnTo>
                      <a:pt x="0" y="17"/>
                    </a:lnTo>
                    <a:lnTo>
                      <a:pt x="4" y="24"/>
                    </a:lnTo>
                    <a:lnTo>
                      <a:pt x="7" y="35"/>
                    </a:lnTo>
                    <a:lnTo>
                      <a:pt x="7" y="31"/>
                    </a:lnTo>
                    <a:lnTo>
                      <a:pt x="14"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1" name="Freeform 588"/>
              <p:cNvSpPr>
                <a:spLocks/>
              </p:cNvSpPr>
              <p:nvPr/>
            </p:nvSpPr>
            <p:spPr bwMode="auto">
              <a:xfrm>
                <a:off x="4440" y="3422"/>
                <a:ext cx="29" cy="17"/>
              </a:xfrm>
              <a:custGeom>
                <a:avLst/>
                <a:gdLst>
                  <a:gd name="T0" fmla="*/ 29 w 29"/>
                  <a:gd name="T1" fmla="*/ 10 h 17"/>
                  <a:gd name="T2" fmla="*/ 21 w 29"/>
                  <a:gd name="T3" fmla="*/ 7 h 17"/>
                  <a:gd name="T4" fmla="*/ 11 w 29"/>
                  <a:gd name="T5" fmla="*/ 7 h 17"/>
                  <a:gd name="T6" fmla="*/ 11 w 29"/>
                  <a:gd name="T7" fmla="*/ 3 h 17"/>
                  <a:gd name="T8" fmla="*/ 7 w 29"/>
                  <a:gd name="T9" fmla="*/ 3 h 17"/>
                  <a:gd name="T10" fmla="*/ 7 w 29"/>
                  <a:gd name="T11" fmla="*/ 0 h 17"/>
                  <a:gd name="T12" fmla="*/ 0 w 29"/>
                  <a:gd name="T13" fmla="*/ 3 h 17"/>
                  <a:gd name="T14" fmla="*/ 7 w 29"/>
                  <a:gd name="T15" fmla="*/ 10 h 17"/>
                  <a:gd name="T16" fmla="*/ 11 w 29"/>
                  <a:gd name="T17" fmla="*/ 10 h 17"/>
                  <a:gd name="T18" fmla="*/ 14 w 29"/>
                  <a:gd name="T19" fmla="*/ 14 h 17"/>
                  <a:gd name="T20" fmla="*/ 21 w 29"/>
                  <a:gd name="T21" fmla="*/ 14 h 17"/>
                  <a:gd name="T22" fmla="*/ 25 w 29"/>
                  <a:gd name="T23" fmla="*/ 17 h 17"/>
                  <a:gd name="T24" fmla="*/ 21 w 29"/>
                  <a:gd name="T25" fmla="*/ 14 h 17"/>
                  <a:gd name="T26" fmla="*/ 29 w 29"/>
                  <a:gd name="T27" fmla="*/ 10 h 1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9" h="17">
                    <a:moveTo>
                      <a:pt x="29" y="10"/>
                    </a:moveTo>
                    <a:lnTo>
                      <a:pt x="21" y="7"/>
                    </a:lnTo>
                    <a:lnTo>
                      <a:pt x="11" y="7"/>
                    </a:lnTo>
                    <a:lnTo>
                      <a:pt x="11" y="3"/>
                    </a:lnTo>
                    <a:lnTo>
                      <a:pt x="7" y="3"/>
                    </a:lnTo>
                    <a:lnTo>
                      <a:pt x="7" y="0"/>
                    </a:lnTo>
                    <a:lnTo>
                      <a:pt x="0" y="3"/>
                    </a:lnTo>
                    <a:lnTo>
                      <a:pt x="7" y="10"/>
                    </a:lnTo>
                    <a:lnTo>
                      <a:pt x="11" y="10"/>
                    </a:lnTo>
                    <a:lnTo>
                      <a:pt x="14" y="14"/>
                    </a:lnTo>
                    <a:lnTo>
                      <a:pt x="21" y="14"/>
                    </a:lnTo>
                    <a:lnTo>
                      <a:pt x="25" y="17"/>
                    </a:lnTo>
                    <a:lnTo>
                      <a:pt x="21" y="14"/>
                    </a:lnTo>
                    <a:lnTo>
                      <a:pt x="2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2" name="Freeform 589"/>
              <p:cNvSpPr>
                <a:spLocks/>
              </p:cNvSpPr>
              <p:nvPr/>
            </p:nvSpPr>
            <p:spPr bwMode="auto">
              <a:xfrm>
                <a:off x="4461" y="3432"/>
                <a:ext cx="110" cy="75"/>
              </a:xfrm>
              <a:custGeom>
                <a:avLst/>
                <a:gdLst>
                  <a:gd name="T0" fmla="*/ 110 w 110"/>
                  <a:gd name="T1" fmla="*/ 75 h 75"/>
                  <a:gd name="T2" fmla="*/ 110 w 110"/>
                  <a:gd name="T3" fmla="*/ 68 h 75"/>
                  <a:gd name="T4" fmla="*/ 103 w 110"/>
                  <a:gd name="T5" fmla="*/ 64 h 75"/>
                  <a:gd name="T6" fmla="*/ 96 w 110"/>
                  <a:gd name="T7" fmla="*/ 60 h 75"/>
                  <a:gd name="T8" fmla="*/ 89 w 110"/>
                  <a:gd name="T9" fmla="*/ 53 h 75"/>
                  <a:gd name="T10" fmla="*/ 82 w 110"/>
                  <a:gd name="T11" fmla="*/ 50 h 75"/>
                  <a:gd name="T12" fmla="*/ 78 w 110"/>
                  <a:gd name="T13" fmla="*/ 46 h 75"/>
                  <a:gd name="T14" fmla="*/ 68 w 110"/>
                  <a:gd name="T15" fmla="*/ 43 h 75"/>
                  <a:gd name="T16" fmla="*/ 61 w 110"/>
                  <a:gd name="T17" fmla="*/ 39 h 75"/>
                  <a:gd name="T18" fmla="*/ 50 w 110"/>
                  <a:gd name="T19" fmla="*/ 29 h 75"/>
                  <a:gd name="T20" fmla="*/ 43 w 110"/>
                  <a:gd name="T21" fmla="*/ 25 h 75"/>
                  <a:gd name="T22" fmla="*/ 36 w 110"/>
                  <a:gd name="T23" fmla="*/ 22 h 75"/>
                  <a:gd name="T24" fmla="*/ 29 w 110"/>
                  <a:gd name="T25" fmla="*/ 18 h 75"/>
                  <a:gd name="T26" fmla="*/ 25 w 110"/>
                  <a:gd name="T27" fmla="*/ 15 h 75"/>
                  <a:gd name="T28" fmla="*/ 18 w 110"/>
                  <a:gd name="T29" fmla="*/ 11 h 75"/>
                  <a:gd name="T30" fmla="*/ 8 w 110"/>
                  <a:gd name="T31" fmla="*/ 0 h 75"/>
                  <a:gd name="T32" fmla="*/ 0 w 110"/>
                  <a:gd name="T33" fmla="*/ 4 h 75"/>
                  <a:gd name="T34" fmla="*/ 8 w 110"/>
                  <a:gd name="T35" fmla="*/ 11 h 75"/>
                  <a:gd name="T36" fmla="*/ 15 w 110"/>
                  <a:gd name="T37" fmla="*/ 15 h 75"/>
                  <a:gd name="T38" fmla="*/ 18 w 110"/>
                  <a:gd name="T39" fmla="*/ 22 h 75"/>
                  <a:gd name="T40" fmla="*/ 25 w 110"/>
                  <a:gd name="T41" fmla="*/ 25 h 75"/>
                  <a:gd name="T42" fmla="*/ 32 w 110"/>
                  <a:gd name="T43" fmla="*/ 29 h 75"/>
                  <a:gd name="T44" fmla="*/ 39 w 110"/>
                  <a:gd name="T45" fmla="*/ 32 h 75"/>
                  <a:gd name="T46" fmla="*/ 46 w 110"/>
                  <a:gd name="T47" fmla="*/ 36 h 75"/>
                  <a:gd name="T48" fmla="*/ 53 w 110"/>
                  <a:gd name="T49" fmla="*/ 39 h 75"/>
                  <a:gd name="T50" fmla="*/ 57 w 110"/>
                  <a:gd name="T51" fmla="*/ 46 h 75"/>
                  <a:gd name="T52" fmla="*/ 64 w 110"/>
                  <a:gd name="T53" fmla="*/ 50 h 75"/>
                  <a:gd name="T54" fmla="*/ 75 w 110"/>
                  <a:gd name="T55" fmla="*/ 53 h 75"/>
                  <a:gd name="T56" fmla="*/ 78 w 110"/>
                  <a:gd name="T57" fmla="*/ 57 h 75"/>
                  <a:gd name="T58" fmla="*/ 85 w 110"/>
                  <a:gd name="T59" fmla="*/ 60 h 75"/>
                  <a:gd name="T60" fmla="*/ 92 w 110"/>
                  <a:gd name="T61" fmla="*/ 64 h 75"/>
                  <a:gd name="T62" fmla="*/ 96 w 110"/>
                  <a:gd name="T63" fmla="*/ 71 h 75"/>
                  <a:gd name="T64" fmla="*/ 103 w 110"/>
                  <a:gd name="T65" fmla="*/ 75 h 75"/>
                  <a:gd name="T66" fmla="*/ 103 w 110"/>
                  <a:gd name="T67" fmla="*/ 71 h 75"/>
                  <a:gd name="T68" fmla="*/ 110 w 110"/>
                  <a:gd name="T69" fmla="*/ 75 h 75"/>
                  <a:gd name="T70" fmla="*/ 110 w 110"/>
                  <a:gd name="T71" fmla="*/ 68 h 75"/>
                  <a:gd name="T72" fmla="*/ 110 w 110"/>
                  <a:gd name="T73" fmla="*/ 75 h 7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0" h="75">
                    <a:moveTo>
                      <a:pt x="110" y="75"/>
                    </a:moveTo>
                    <a:lnTo>
                      <a:pt x="110" y="68"/>
                    </a:lnTo>
                    <a:lnTo>
                      <a:pt x="103" y="64"/>
                    </a:lnTo>
                    <a:lnTo>
                      <a:pt x="96" y="60"/>
                    </a:lnTo>
                    <a:lnTo>
                      <a:pt x="89" y="53"/>
                    </a:lnTo>
                    <a:lnTo>
                      <a:pt x="82" y="50"/>
                    </a:lnTo>
                    <a:lnTo>
                      <a:pt x="78" y="46"/>
                    </a:lnTo>
                    <a:lnTo>
                      <a:pt x="68" y="43"/>
                    </a:lnTo>
                    <a:lnTo>
                      <a:pt x="61" y="39"/>
                    </a:lnTo>
                    <a:lnTo>
                      <a:pt x="50" y="29"/>
                    </a:lnTo>
                    <a:lnTo>
                      <a:pt x="43" y="25"/>
                    </a:lnTo>
                    <a:lnTo>
                      <a:pt x="36" y="22"/>
                    </a:lnTo>
                    <a:lnTo>
                      <a:pt x="29" y="18"/>
                    </a:lnTo>
                    <a:lnTo>
                      <a:pt x="25" y="15"/>
                    </a:lnTo>
                    <a:lnTo>
                      <a:pt x="18" y="11"/>
                    </a:lnTo>
                    <a:lnTo>
                      <a:pt x="8" y="0"/>
                    </a:lnTo>
                    <a:lnTo>
                      <a:pt x="0" y="4"/>
                    </a:lnTo>
                    <a:lnTo>
                      <a:pt x="8" y="11"/>
                    </a:lnTo>
                    <a:lnTo>
                      <a:pt x="15" y="15"/>
                    </a:lnTo>
                    <a:lnTo>
                      <a:pt x="18" y="22"/>
                    </a:lnTo>
                    <a:lnTo>
                      <a:pt x="25" y="25"/>
                    </a:lnTo>
                    <a:lnTo>
                      <a:pt x="32" y="29"/>
                    </a:lnTo>
                    <a:lnTo>
                      <a:pt x="39" y="32"/>
                    </a:lnTo>
                    <a:lnTo>
                      <a:pt x="46" y="36"/>
                    </a:lnTo>
                    <a:lnTo>
                      <a:pt x="53" y="39"/>
                    </a:lnTo>
                    <a:lnTo>
                      <a:pt x="57" y="46"/>
                    </a:lnTo>
                    <a:lnTo>
                      <a:pt x="64" y="50"/>
                    </a:lnTo>
                    <a:lnTo>
                      <a:pt x="75" y="53"/>
                    </a:lnTo>
                    <a:lnTo>
                      <a:pt x="78" y="57"/>
                    </a:lnTo>
                    <a:lnTo>
                      <a:pt x="85" y="60"/>
                    </a:lnTo>
                    <a:lnTo>
                      <a:pt x="92" y="64"/>
                    </a:lnTo>
                    <a:lnTo>
                      <a:pt x="96" y="71"/>
                    </a:lnTo>
                    <a:lnTo>
                      <a:pt x="103" y="75"/>
                    </a:lnTo>
                    <a:lnTo>
                      <a:pt x="103" y="71"/>
                    </a:lnTo>
                    <a:lnTo>
                      <a:pt x="110" y="75"/>
                    </a:lnTo>
                    <a:lnTo>
                      <a:pt x="110" y="68"/>
                    </a:lnTo>
                    <a:lnTo>
                      <a:pt x="110"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3" name="Freeform 590"/>
              <p:cNvSpPr>
                <a:spLocks/>
              </p:cNvSpPr>
              <p:nvPr/>
            </p:nvSpPr>
            <p:spPr bwMode="auto">
              <a:xfrm>
                <a:off x="4458" y="3503"/>
                <a:ext cx="113" cy="353"/>
              </a:xfrm>
              <a:custGeom>
                <a:avLst/>
                <a:gdLst>
                  <a:gd name="T0" fmla="*/ 3 w 113"/>
                  <a:gd name="T1" fmla="*/ 353 h 353"/>
                  <a:gd name="T2" fmla="*/ 7 w 113"/>
                  <a:gd name="T3" fmla="*/ 350 h 353"/>
                  <a:gd name="T4" fmla="*/ 14 w 113"/>
                  <a:gd name="T5" fmla="*/ 328 h 353"/>
                  <a:gd name="T6" fmla="*/ 21 w 113"/>
                  <a:gd name="T7" fmla="*/ 307 h 353"/>
                  <a:gd name="T8" fmla="*/ 25 w 113"/>
                  <a:gd name="T9" fmla="*/ 286 h 353"/>
                  <a:gd name="T10" fmla="*/ 32 w 113"/>
                  <a:gd name="T11" fmla="*/ 261 h 353"/>
                  <a:gd name="T12" fmla="*/ 39 w 113"/>
                  <a:gd name="T13" fmla="*/ 240 h 353"/>
                  <a:gd name="T14" fmla="*/ 46 w 113"/>
                  <a:gd name="T15" fmla="*/ 219 h 353"/>
                  <a:gd name="T16" fmla="*/ 53 w 113"/>
                  <a:gd name="T17" fmla="*/ 198 h 353"/>
                  <a:gd name="T18" fmla="*/ 60 w 113"/>
                  <a:gd name="T19" fmla="*/ 177 h 353"/>
                  <a:gd name="T20" fmla="*/ 64 w 113"/>
                  <a:gd name="T21" fmla="*/ 155 h 353"/>
                  <a:gd name="T22" fmla="*/ 71 w 113"/>
                  <a:gd name="T23" fmla="*/ 134 h 353"/>
                  <a:gd name="T24" fmla="*/ 81 w 113"/>
                  <a:gd name="T25" fmla="*/ 110 h 353"/>
                  <a:gd name="T26" fmla="*/ 85 w 113"/>
                  <a:gd name="T27" fmla="*/ 88 h 353"/>
                  <a:gd name="T28" fmla="*/ 92 w 113"/>
                  <a:gd name="T29" fmla="*/ 67 h 353"/>
                  <a:gd name="T30" fmla="*/ 99 w 113"/>
                  <a:gd name="T31" fmla="*/ 46 h 353"/>
                  <a:gd name="T32" fmla="*/ 106 w 113"/>
                  <a:gd name="T33" fmla="*/ 25 h 353"/>
                  <a:gd name="T34" fmla="*/ 113 w 113"/>
                  <a:gd name="T35" fmla="*/ 4 h 353"/>
                  <a:gd name="T36" fmla="*/ 106 w 113"/>
                  <a:gd name="T37" fmla="*/ 0 h 353"/>
                  <a:gd name="T38" fmla="*/ 99 w 113"/>
                  <a:gd name="T39" fmla="*/ 21 h 353"/>
                  <a:gd name="T40" fmla="*/ 92 w 113"/>
                  <a:gd name="T41" fmla="*/ 42 h 353"/>
                  <a:gd name="T42" fmla="*/ 85 w 113"/>
                  <a:gd name="T43" fmla="*/ 67 h 353"/>
                  <a:gd name="T44" fmla="*/ 81 w 113"/>
                  <a:gd name="T45" fmla="*/ 88 h 353"/>
                  <a:gd name="T46" fmla="*/ 71 w 113"/>
                  <a:gd name="T47" fmla="*/ 110 h 353"/>
                  <a:gd name="T48" fmla="*/ 64 w 113"/>
                  <a:gd name="T49" fmla="*/ 131 h 353"/>
                  <a:gd name="T50" fmla="*/ 60 w 113"/>
                  <a:gd name="T51" fmla="*/ 152 h 353"/>
                  <a:gd name="T52" fmla="*/ 53 w 113"/>
                  <a:gd name="T53" fmla="*/ 173 h 353"/>
                  <a:gd name="T54" fmla="*/ 46 w 113"/>
                  <a:gd name="T55" fmla="*/ 198 h 353"/>
                  <a:gd name="T56" fmla="*/ 39 w 113"/>
                  <a:gd name="T57" fmla="*/ 219 h 353"/>
                  <a:gd name="T58" fmla="*/ 32 w 113"/>
                  <a:gd name="T59" fmla="*/ 240 h 353"/>
                  <a:gd name="T60" fmla="*/ 25 w 113"/>
                  <a:gd name="T61" fmla="*/ 261 h 353"/>
                  <a:gd name="T62" fmla="*/ 21 w 113"/>
                  <a:gd name="T63" fmla="*/ 283 h 353"/>
                  <a:gd name="T64" fmla="*/ 14 w 113"/>
                  <a:gd name="T65" fmla="*/ 307 h 353"/>
                  <a:gd name="T66" fmla="*/ 7 w 113"/>
                  <a:gd name="T67" fmla="*/ 328 h 353"/>
                  <a:gd name="T68" fmla="*/ 0 w 113"/>
                  <a:gd name="T69" fmla="*/ 350 h 353"/>
                  <a:gd name="T70" fmla="*/ 3 w 113"/>
                  <a:gd name="T71" fmla="*/ 346 h 353"/>
                  <a:gd name="T72" fmla="*/ 3 w 113"/>
                  <a:gd name="T73" fmla="*/ 353 h 353"/>
                  <a:gd name="T74" fmla="*/ 7 w 113"/>
                  <a:gd name="T75" fmla="*/ 353 h 353"/>
                  <a:gd name="T76" fmla="*/ 7 w 113"/>
                  <a:gd name="T77" fmla="*/ 350 h 353"/>
                  <a:gd name="T78" fmla="*/ 3 w 113"/>
                  <a:gd name="T79" fmla="*/ 353 h 3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 h="353">
                    <a:moveTo>
                      <a:pt x="3" y="353"/>
                    </a:moveTo>
                    <a:lnTo>
                      <a:pt x="7" y="350"/>
                    </a:lnTo>
                    <a:lnTo>
                      <a:pt x="14" y="328"/>
                    </a:lnTo>
                    <a:lnTo>
                      <a:pt x="21" y="307"/>
                    </a:lnTo>
                    <a:lnTo>
                      <a:pt x="25" y="286"/>
                    </a:lnTo>
                    <a:lnTo>
                      <a:pt x="32" y="261"/>
                    </a:lnTo>
                    <a:lnTo>
                      <a:pt x="39" y="240"/>
                    </a:lnTo>
                    <a:lnTo>
                      <a:pt x="46" y="219"/>
                    </a:lnTo>
                    <a:lnTo>
                      <a:pt x="53" y="198"/>
                    </a:lnTo>
                    <a:lnTo>
                      <a:pt x="60" y="177"/>
                    </a:lnTo>
                    <a:lnTo>
                      <a:pt x="64" y="155"/>
                    </a:lnTo>
                    <a:lnTo>
                      <a:pt x="71" y="134"/>
                    </a:lnTo>
                    <a:lnTo>
                      <a:pt x="81" y="110"/>
                    </a:lnTo>
                    <a:lnTo>
                      <a:pt x="85" y="88"/>
                    </a:lnTo>
                    <a:lnTo>
                      <a:pt x="92" y="67"/>
                    </a:lnTo>
                    <a:lnTo>
                      <a:pt x="99" y="46"/>
                    </a:lnTo>
                    <a:lnTo>
                      <a:pt x="106" y="25"/>
                    </a:lnTo>
                    <a:lnTo>
                      <a:pt x="113" y="4"/>
                    </a:lnTo>
                    <a:lnTo>
                      <a:pt x="106" y="0"/>
                    </a:lnTo>
                    <a:lnTo>
                      <a:pt x="99" y="21"/>
                    </a:lnTo>
                    <a:lnTo>
                      <a:pt x="92" y="42"/>
                    </a:lnTo>
                    <a:lnTo>
                      <a:pt x="85" y="67"/>
                    </a:lnTo>
                    <a:lnTo>
                      <a:pt x="81" y="88"/>
                    </a:lnTo>
                    <a:lnTo>
                      <a:pt x="71" y="110"/>
                    </a:lnTo>
                    <a:lnTo>
                      <a:pt x="64" y="131"/>
                    </a:lnTo>
                    <a:lnTo>
                      <a:pt x="60" y="152"/>
                    </a:lnTo>
                    <a:lnTo>
                      <a:pt x="53" y="173"/>
                    </a:lnTo>
                    <a:lnTo>
                      <a:pt x="46" y="198"/>
                    </a:lnTo>
                    <a:lnTo>
                      <a:pt x="39" y="219"/>
                    </a:lnTo>
                    <a:lnTo>
                      <a:pt x="32" y="240"/>
                    </a:lnTo>
                    <a:lnTo>
                      <a:pt x="25" y="261"/>
                    </a:lnTo>
                    <a:lnTo>
                      <a:pt x="21" y="283"/>
                    </a:lnTo>
                    <a:lnTo>
                      <a:pt x="14" y="307"/>
                    </a:lnTo>
                    <a:lnTo>
                      <a:pt x="7" y="328"/>
                    </a:lnTo>
                    <a:lnTo>
                      <a:pt x="0" y="350"/>
                    </a:lnTo>
                    <a:lnTo>
                      <a:pt x="3" y="346"/>
                    </a:lnTo>
                    <a:lnTo>
                      <a:pt x="3" y="353"/>
                    </a:lnTo>
                    <a:lnTo>
                      <a:pt x="7" y="353"/>
                    </a:lnTo>
                    <a:lnTo>
                      <a:pt x="7" y="350"/>
                    </a:lnTo>
                    <a:lnTo>
                      <a:pt x="3" y="3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4" name="Freeform 591"/>
              <p:cNvSpPr>
                <a:spLocks/>
              </p:cNvSpPr>
              <p:nvPr/>
            </p:nvSpPr>
            <p:spPr bwMode="auto">
              <a:xfrm>
                <a:off x="3271" y="3846"/>
                <a:ext cx="1190" cy="10"/>
              </a:xfrm>
              <a:custGeom>
                <a:avLst/>
                <a:gdLst>
                  <a:gd name="T0" fmla="*/ 0 w 1190"/>
                  <a:gd name="T1" fmla="*/ 7 h 10"/>
                  <a:gd name="T2" fmla="*/ 1190 w 1190"/>
                  <a:gd name="T3" fmla="*/ 10 h 10"/>
                  <a:gd name="T4" fmla="*/ 1190 w 1190"/>
                  <a:gd name="T5" fmla="*/ 3 h 10"/>
                  <a:gd name="T6" fmla="*/ 0 w 1190"/>
                  <a:gd name="T7" fmla="*/ 0 h 10"/>
                  <a:gd name="T8" fmla="*/ 0 w 1190"/>
                  <a:gd name="T9" fmla="*/ 7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0" h="10">
                    <a:moveTo>
                      <a:pt x="0" y="7"/>
                    </a:moveTo>
                    <a:lnTo>
                      <a:pt x="1190" y="10"/>
                    </a:lnTo>
                    <a:lnTo>
                      <a:pt x="1190" y="3"/>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5" name="Freeform 592"/>
              <p:cNvSpPr>
                <a:spLocks/>
              </p:cNvSpPr>
              <p:nvPr/>
            </p:nvSpPr>
            <p:spPr bwMode="auto">
              <a:xfrm>
                <a:off x="3045" y="3842"/>
                <a:ext cx="226" cy="11"/>
              </a:xfrm>
              <a:custGeom>
                <a:avLst/>
                <a:gdLst>
                  <a:gd name="T0" fmla="*/ 3 w 226"/>
                  <a:gd name="T1" fmla="*/ 4 h 11"/>
                  <a:gd name="T2" fmla="*/ 7 w 226"/>
                  <a:gd name="T3" fmla="*/ 11 h 11"/>
                  <a:gd name="T4" fmla="*/ 226 w 226"/>
                  <a:gd name="T5" fmla="*/ 11 h 11"/>
                  <a:gd name="T6" fmla="*/ 226 w 226"/>
                  <a:gd name="T7" fmla="*/ 4 h 11"/>
                  <a:gd name="T8" fmla="*/ 7 w 226"/>
                  <a:gd name="T9" fmla="*/ 0 h 11"/>
                  <a:gd name="T10" fmla="*/ 10 w 226"/>
                  <a:gd name="T11" fmla="*/ 7 h 11"/>
                  <a:gd name="T12" fmla="*/ 3 w 226"/>
                  <a:gd name="T13" fmla="*/ 4 h 11"/>
                  <a:gd name="T14" fmla="*/ 0 w 226"/>
                  <a:gd name="T15" fmla="*/ 11 h 11"/>
                  <a:gd name="T16" fmla="*/ 7 w 226"/>
                  <a:gd name="T17" fmla="*/ 11 h 11"/>
                  <a:gd name="T18" fmla="*/ 3 w 226"/>
                  <a:gd name="T19" fmla="*/ 4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6" h="11">
                    <a:moveTo>
                      <a:pt x="3" y="4"/>
                    </a:moveTo>
                    <a:lnTo>
                      <a:pt x="7" y="11"/>
                    </a:lnTo>
                    <a:lnTo>
                      <a:pt x="226" y="11"/>
                    </a:lnTo>
                    <a:lnTo>
                      <a:pt x="226" y="4"/>
                    </a:lnTo>
                    <a:lnTo>
                      <a:pt x="7" y="0"/>
                    </a:lnTo>
                    <a:lnTo>
                      <a:pt x="10" y="7"/>
                    </a:lnTo>
                    <a:lnTo>
                      <a:pt x="3" y="4"/>
                    </a:lnTo>
                    <a:lnTo>
                      <a:pt x="0" y="11"/>
                    </a:lnTo>
                    <a:lnTo>
                      <a:pt x="7" y="11"/>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6" name="Freeform 593"/>
              <p:cNvSpPr>
                <a:spLocks/>
              </p:cNvSpPr>
              <p:nvPr/>
            </p:nvSpPr>
            <p:spPr bwMode="auto">
              <a:xfrm>
                <a:off x="3048" y="3634"/>
                <a:ext cx="131" cy="215"/>
              </a:xfrm>
              <a:custGeom>
                <a:avLst/>
                <a:gdLst>
                  <a:gd name="T0" fmla="*/ 131 w 131"/>
                  <a:gd name="T1" fmla="*/ 7 h 215"/>
                  <a:gd name="T2" fmla="*/ 124 w 131"/>
                  <a:gd name="T3" fmla="*/ 7 h 215"/>
                  <a:gd name="T4" fmla="*/ 117 w 131"/>
                  <a:gd name="T5" fmla="*/ 21 h 215"/>
                  <a:gd name="T6" fmla="*/ 110 w 131"/>
                  <a:gd name="T7" fmla="*/ 32 h 215"/>
                  <a:gd name="T8" fmla="*/ 99 w 131"/>
                  <a:gd name="T9" fmla="*/ 46 h 215"/>
                  <a:gd name="T10" fmla="*/ 92 w 131"/>
                  <a:gd name="T11" fmla="*/ 60 h 215"/>
                  <a:gd name="T12" fmla="*/ 85 w 131"/>
                  <a:gd name="T13" fmla="*/ 70 h 215"/>
                  <a:gd name="T14" fmla="*/ 78 w 131"/>
                  <a:gd name="T15" fmla="*/ 84 h 215"/>
                  <a:gd name="T16" fmla="*/ 67 w 131"/>
                  <a:gd name="T17" fmla="*/ 95 h 215"/>
                  <a:gd name="T18" fmla="*/ 60 w 131"/>
                  <a:gd name="T19" fmla="*/ 109 h 215"/>
                  <a:gd name="T20" fmla="*/ 53 w 131"/>
                  <a:gd name="T21" fmla="*/ 123 h 215"/>
                  <a:gd name="T22" fmla="*/ 46 w 131"/>
                  <a:gd name="T23" fmla="*/ 134 h 215"/>
                  <a:gd name="T24" fmla="*/ 39 w 131"/>
                  <a:gd name="T25" fmla="*/ 148 h 215"/>
                  <a:gd name="T26" fmla="*/ 32 w 131"/>
                  <a:gd name="T27" fmla="*/ 162 h 215"/>
                  <a:gd name="T28" fmla="*/ 21 w 131"/>
                  <a:gd name="T29" fmla="*/ 173 h 215"/>
                  <a:gd name="T30" fmla="*/ 14 w 131"/>
                  <a:gd name="T31" fmla="*/ 187 h 215"/>
                  <a:gd name="T32" fmla="*/ 7 w 131"/>
                  <a:gd name="T33" fmla="*/ 197 h 215"/>
                  <a:gd name="T34" fmla="*/ 0 w 131"/>
                  <a:gd name="T35" fmla="*/ 212 h 215"/>
                  <a:gd name="T36" fmla="*/ 7 w 131"/>
                  <a:gd name="T37" fmla="*/ 215 h 215"/>
                  <a:gd name="T38" fmla="*/ 14 w 131"/>
                  <a:gd name="T39" fmla="*/ 205 h 215"/>
                  <a:gd name="T40" fmla="*/ 21 w 131"/>
                  <a:gd name="T41" fmla="*/ 190 h 215"/>
                  <a:gd name="T42" fmla="*/ 28 w 131"/>
                  <a:gd name="T43" fmla="*/ 176 h 215"/>
                  <a:gd name="T44" fmla="*/ 35 w 131"/>
                  <a:gd name="T45" fmla="*/ 166 h 215"/>
                  <a:gd name="T46" fmla="*/ 46 w 131"/>
                  <a:gd name="T47" fmla="*/ 152 h 215"/>
                  <a:gd name="T48" fmla="*/ 50 w 131"/>
                  <a:gd name="T49" fmla="*/ 137 h 215"/>
                  <a:gd name="T50" fmla="*/ 60 w 131"/>
                  <a:gd name="T51" fmla="*/ 127 h 215"/>
                  <a:gd name="T52" fmla="*/ 67 w 131"/>
                  <a:gd name="T53" fmla="*/ 113 h 215"/>
                  <a:gd name="T54" fmla="*/ 74 w 131"/>
                  <a:gd name="T55" fmla="*/ 99 h 215"/>
                  <a:gd name="T56" fmla="*/ 81 w 131"/>
                  <a:gd name="T57" fmla="*/ 88 h 215"/>
                  <a:gd name="T58" fmla="*/ 88 w 131"/>
                  <a:gd name="T59" fmla="*/ 74 h 215"/>
                  <a:gd name="T60" fmla="*/ 99 w 131"/>
                  <a:gd name="T61" fmla="*/ 63 h 215"/>
                  <a:gd name="T62" fmla="*/ 106 w 131"/>
                  <a:gd name="T63" fmla="*/ 49 h 215"/>
                  <a:gd name="T64" fmla="*/ 113 w 131"/>
                  <a:gd name="T65" fmla="*/ 35 h 215"/>
                  <a:gd name="T66" fmla="*/ 124 w 131"/>
                  <a:gd name="T67" fmla="*/ 24 h 215"/>
                  <a:gd name="T68" fmla="*/ 131 w 131"/>
                  <a:gd name="T69" fmla="*/ 10 h 215"/>
                  <a:gd name="T70" fmla="*/ 124 w 131"/>
                  <a:gd name="T71" fmla="*/ 10 h 215"/>
                  <a:gd name="T72" fmla="*/ 131 w 131"/>
                  <a:gd name="T73" fmla="*/ 7 h 215"/>
                  <a:gd name="T74" fmla="*/ 127 w 131"/>
                  <a:gd name="T75" fmla="*/ 0 h 215"/>
                  <a:gd name="T76" fmla="*/ 124 w 131"/>
                  <a:gd name="T77" fmla="*/ 7 h 215"/>
                  <a:gd name="T78" fmla="*/ 131 w 131"/>
                  <a:gd name="T79" fmla="*/ 7 h 2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31" h="215">
                    <a:moveTo>
                      <a:pt x="131" y="7"/>
                    </a:moveTo>
                    <a:lnTo>
                      <a:pt x="124" y="7"/>
                    </a:lnTo>
                    <a:lnTo>
                      <a:pt x="117" y="21"/>
                    </a:lnTo>
                    <a:lnTo>
                      <a:pt x="110" y="32"/>
                    </a:lnTo>
                    <a:lnTo>
                      <a:pt x="99" y="46"/>
                    </a:lnTo>
                    <a:lnTo>
                      <a:pt x="92" y="60"/>
                    </a:lnTo>
                    <a:lnTo>
                      <a:pt x="85" y="70"/>
                    </a:lnTo>
                    <a:lnTo>
                      <a:pt x="78" y="84"/>
                    </a:lnTo>
                    <a:lnTo>
                      <a:pt x="67" y="95"/>
                    </a:lnTo>
                    <a:lnTo>
                      <a:pt x="60" y="109"/>
                    </a:lnTo>
                    <a:lnTo>
                      <a:pt x="53" y="123"/>
                    </a:lnTo>
                    <a:lnTo>
                      <a:pt x="46" y="134"/>
                    </a:lnTo>
                    <a:lnTo>
                      <a:pt x="39" y="148"/>
                    </a:lnTo>
                    <a:lnTo>
                      <a:pt x="32" y="162"/>
                    </a:lnTo>
                    <a:lnTo>
                      <a:pt x="21" y="173"/>
                    </a:lnTo>
                    <a:lnTo>
                      <a:pt x="14" y="187"/>
                    </a:lnTo>
                    <a:lnTo>
                      <a:pt x="7" y="197"/>
                    </a:lnTo>
                    <a:lnTo>
                      <a:pt x="0" y="212"/>
                    </a:lnTo>
                    <a:lnTo>
                      <a:pt x="7" y="215"/>
                    </a:lnTo>
                    <a:lnTo>
                      <a:pt x="14" y="205"/>
                    </a:lnTo>
                    <a:lnTo>
                      <a:pt x="21" y="190"/>
                    </a:lnTo>
                    <a:lnTo>
                      <a:pt x="28" y="176"/>
                    </a:lnTo>
                    <a:lnTo>
                      <a:pt x="35" y="166"/>
                    </a:lnTo>
                    <a:lnTo>
                      <a:pt x="46" y="152"/>
                    </a:lnTo>
                    <a:lnTo>
                      <a:pt x="50" y="137"/>
                    </a:lnTo>
                    <a:lnTo>
                      <a:pt x="60" y="127"/>
                    </a:lnTo>
                    <a:lnTo>
                      <a:pt x="67" y="113"/>
                    </a:lnTo>
                    <a:lnTo>
                      <a:pt x="74" y="99"/>
                    </a:lnTo>
                    <a:lnTo>
                      <a:pt x="81" y="88"/>
                    </a:lnTo>
                    <a:lnTo>
                      <a:pt x="88" y="74"/>
                    </a:lnTo>
                    <a:lnTo>
                      <a:pt x="99" y="63"/>
                    </a:lnTo>
                    <a:lnTo>
                      <a:pt x="106" y="49"/>
                    </a:lnTo>
                    <a:lnTo>
                      <a:pt x="113" y="35"/>
                    </a:lnTo>
                    <a:lnTo>
                      <a:pt x="124" y="24"/>
                    </a:lnTo>
                    <a:lnTo>
                      <a:pt x="131" y="10"/>
                    </a:lnTo>
                    <a:lnTo>
                      <a:pt x="124" y="10"/>
                    </a:lnTo>
                    <a:lnTo>
                      <a:pt x="131" y="7"/>
                    </a:lnTo>
                    <a:lnTo>
                      <a:pt x="127" y="0"/>
                    </a:lnTo>
                    <a:lnTo>
                      <a:pt x="124" y="7"/>
                    </a:lnTo>
                    <a:lnTo>
                      <a:pt x="13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7" name="Freeform 594"/>
              <p:cNvSpPr>
                <a:spLocks/>
              </p:cNvSpPr>
              <p:nvPr/>
            </p:nvSpPr>
            <p:spPr bwMode="auto">
              <a:xfrm>
                <a:off x="3172" y="3641"/>
                <a:ext cx="74" cy="25"/>
              </a:xfrm>
              <a:custGeom>
                <a:avLst/>
                <a:gdLst>
                  <a:gd name="T0" fmla="*/ 74 w 74"/>
                  <a:gd name="T1" fmla="*/ 21 h 25"/>
                  <a:gd name="T2" fmla="*/ 63 w 74"/>
                  <a:gd name="T3" fmla="*/ 17 h 25"/>
                  <a:gd name="T4" fmla="*/ 42 w 74"/>
                  <a:gd name="T5" fmla="*/ 17 h 25"/>
                  <a:gd name="T6" fmla="*/ 32 w 74"/>
                  <a:gd name="T7" fmla="*/ 21 h 25"/>
                  <a:gd name="T8" fmla="*/ 21 w 74"/>
                  <a:gd name="T9" fmla="*/ 17 h 25"/>
                  <a:gd name="T10" fmla="*/ 14 w 74"/>
                  <a:gd name="T11" fmla="*/ 14 h 25"/>
                  <a:gd name="T12" fmla="*/ 10 w 74"/>
                  <a:gd name="T13" fmla="*/ 10 h 25"/>
                  <a:gd name="T14" fmla="*/ 7 w 74"/>
                  <a:gd name="T15" fmla="*/ 0 h 25"/>
                  <a:gd name="T16" fmla="*/ 0 w 74"/>
                  <a:gd name="T17" fmla="*/ 3 h 25"/>
                  <a:gd name="T18" fmla="*/ 3 w 74"/>
                  <a:gd name="T19" fmla="*/ 14 h 25"/>
                  <a:gd name="T20" fmla="*/ 10 w 74"/>
                  <a:gd name="T21" fmla="*/ 21 h 25"/>
                  <a:gd name="T22" fmla="*/ 21 w 74"/>
                  <a:gd name="T23" fmla="*/ 25 h 25"/>
                  <a:gd name="T24" fmla="*/ 74 w 74"/>
                  <a:gd name="T25" fmla="*/ 25 h 25"/>
                  <a:gd name="T26" fmla="*/ 74 w 74"/>
                  <a:gd name="T27" fmla="*/ 21 h 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4" h="25">
                    <a:moveTo>
                      <a:pt x="74" y="21"/>
                    </a:moveTo>
                    <a:lnTo>
                      <a:pt x="63" y="17"/>
                    </a:lnTo>
                    <a:lnTo>
                      <a:pt x="42" y="17"/>
                    </a:lnTo>
                    <a:lnTo>
                      <a:pt x="32" y="21"/>
                    </a:lnTo>
                    <a:lnTo>
                      <a:pt x="21" y="17"/>
                    </a:lnTo>
                    <a:lnTo>
                      <a:pt x="14" y="14"/>
                    </a:lnTo>
                    <a:lnTo>
                      <a:pt x="10" y="10"/>
                    </a:lnTo>
                    <a:lnTo>
                      <a:pt x="7" y="0"/>
                    </a:lnTo>
                    <a:lnTo>
                      <a:pt x="0" y="3"/>
                    </a:lnTo>
                    <a:lnTo>
                      <a:pt x="3" y="14"/>
                    </a:lnTo>
                    <a:lnTo>
                      <a:pt x="10" y="21"/>
                    </a:lnTo>
                    <a:lnTo>
                      <a:pt x="21" y="25"/>
                    </a:lnTo>
                    <a:lnTo>
                      <a:pt x="74" y="25"/>
                    </a:lnTo>
                    <a:lnTo>
                      <a:pt x="74"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8" name="Freeform 595"/>
              <p:cNvSpPr>
                <a:spLocks/>
              </p:cNvSpPr>
              <p:nvPr/>
            </p:nvSpPr>
            <p:spPr bwMode="auto">
              <a:xfrm>
                <a:off x="3246" y="3662"/>
                <a:ext cx="548" cy="14"/>
              </a:xfrm>
              <a:custGeom>
                <a:avLst/>
                <a:gdLst>
                  <a:gd name="T0" fmla="*/ 544 w 548"/>
                  <a:gd name="T1" fmla="*/ 4 h 14"/>
                  <a:gd name="T2" fmla="*/ 548 w 548"/>
                  <a:gd name="T3" fmla="*/ 4 h 14"/>
                  <a:gd name="T4" fmla="*/ 67 w 548"/>
                  <a:gd name="T5" fmla="*/ 4 h 14"/>
                  <a:gd name="T6" fmla="*/ 49 w 548"/>
                  <a:gd name="T7" fmla="*/ 0 h 14"/>
                  <a:gd name="T8" fmla="*/ 0 w 548"/>
                  <a:gd name="T9" fmla="*/ 0 h 14"/>
                  <a:gd name="T10" fmla="*/ 0 w 548"/>
                  <a:gd name="T11" fmla="*/ 4 h 14"/>
                  <a:gd name="T12" fmla="*/ 14 w 548"/>
                  <a:gd name="T13" fmla="*/ 7 h 14"/>
                  <a:gd name="T14" fmla="*/ 85 w 548"/>
                  <a:gd name="T15" fmla="*/ 7 h 14"/>
                  <a:gd name="T16" fmla="*/ 102 w 548"/>
                  <a:gd name="T17" fmla="*/ 11 h 14"/>
                  <a:gd name="T18" fmla="*/ 201 w 548"/>
                  <a:gd name="T19" fmla="*/ 11 h 14"/>
                  <a:gd name="T20" fmla="*/ 219 w 548"/>
                  <a:gd name="T21" fmla="*/ 14 h 14"/>
                  <a:gd name="T22" fmla="*/ 410 w 548"/>
                  <a:gd name="T23" fmla="*/ 14 h 14"/>
                  <a:gd name="T24" fmla="*/ 428 w 548"/>
                  <a:gd name="T25" fmla="*/ 11 h 14"/>
                  <a:gd name="T26" fmla="*/ 530 w 548"/>
                  <a:gd name="T27" fmla="*/ 11 h 14"/>
                  <a:gd name="T28" fmla="*/ 548 w 548"/>
                  <a:gd name="T29" fmla="*/ 7 h 14"/>
                  <a:gd name="T30" fmla="*/ 544 w 548"/>
                  <a:gd name="T31" fmla="*/ 4 h 1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48" h="14">
                    <a:moveTo>
                      <a:pt x="544" y="4"/>
                    </a:moveTo>
                    <a:lnTo>
                      <a:pt x="548" y="4"/>
                    </a:lnTo>
                    <a:lnTo>
                      <a:pt x="67" y="4"/>
                    </a:lnTo>
                    <a:lnTo>
                      <a:pt x="49" y="0"/>
                    </a:lnTo>
                    <a:lnTo>
                      <a:pt x="0" y="0"/>
                    </a:lnTo>
                    <a:lnTo>
                      <a:pt x="0" y="4"/>
                    </a:lnTo>
                    <a:lnTo>
                      <a:pt x="14" y="7"/>
                    </a:lnTo>
                    <a:lnTo>
                      <a:pt x="85" y="7"/>
                    </a:lnTo>
                    <a:lnTo>
                      <a:pt x="102" y="11"/>
                    </a:lnTo>
                    <a:lnTo>
                      <a:pt x="201" y="11"/>
                    </a:lnTo>
                    <a:lnTo>
                      <a:pt x="219" y="14"/>
                    </a:lnTo>
                    <a:lnTo>
                      <a:pt x="410" y="14"/>
                    </a:lnTo>
                    <a:lnTo>
                      <a:pt x="428" y="11"/>
                    </a:lnTo>
                    <a:lnTo>
                      <a:pt x="530" y="11"/>
                    </a:lnTo>
                    <a:lnTo>
                      <a:pt x="548" y="7"/>
                    </a:lnTo>
                    <a:lnTo>
                      <a:pt x="54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79" name="Freeform 596"/>
              <p:cNvSpPr>
                <a:spLocks/>
              </p:cNvSpPr>
              <p:nvPr/>
            </p:nvSpPr>
            <p:spPr bwMode="auto">
              <a:xfrm>
                <a:off x="3790" y="3655"/>
                <a:ext cx="43" cy="14"/>
              </a:xfrm>
              <a:custGeom>
                <a:avLst/>
                <a:gdLst>
                  <a:gd name="T0" fmla="*/ 35 w 43"/>
                  <a:gd name="T1" fmla="*/ 0 h 14"/>
                  <a:gd name="T2" fmla="*/ 32 w 43"/>
                  <a:gd name="T3" fmla="*/ 3 h 14"/>
                  <a:gd name="T4" fmla="*/ 14 w 43"/>
                  <a:gd name="T5" fmla="*/ 3 h 14"/>
                  <a:gd name="T6" fmla="*/ 7 w 43"/>
                  <a:gd name="T7" fmla="*/ 7 h 14"/>
                  <a:gd name="T8" fmla="*/ 4 w 43"/>
                  <a:gd name="T9" fmla="*/ 7 h 14"/>
                  <a:gd name="T10" fmla="*/ 0 w 43"/>
                  <a:gd name="T11" fmla="*/ 11 h 14"/>
                  <a:gd name="T12" fmla="*/ 4 w 43"/>
                  <a:gd name="T13" fmla="*/ 14 h 14"/>
                  <a:gd name="T14" fmla="*/ 7 w 43"/>
                  <a:gd name="T15" fmla="*/ 14 h 14"/>
                  <a:gd name="T16" fmla="*/ 11 w 43"/>
                  <a:gd name="T17" fmla="*/ 11 h 14"/>
                  <a:gd name="T18" fmla="*/ 35 w 43"/>
                  <a:gd name="T19" fmla="*/ 11 h 14"/>
                  <a:gd name="T20" fmla="*/ 39 w 43"/>
                  <a:gd name="T21" fmla="*/ 7 h 14"/>
                  <a:gd name="T22" fmla="*/ 43 w 43"/>
                  <a:gd name="T23" fmla="*/ 7 h 14"/>
                  <a:gd name="T24" fmla="*/ 39 w 43"/>
                  <a:gd name="T25" fmla="*/ 7 h 14"/>
                  <a:gd name="T26" fmla="*/ 43 w 43"/>
                  <a:gd name="T27" fmla="*/ 7 h 14"/>
                  <a:gd name="T28" fmla="*/ 35 w 43"/>
                  <a:gd name="T29" fmla="*/ 0 h 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 h="14">
                    <a:moveTo>
                      <a:pt x="35" y="0"/>
                    </a:moveTo>
                    <a:lnTo>
                      <a:pt x="32" y="3"/>
                    </a:lnTo>
                    <a:lnTo>
                      <a:pt x="14" y="3"/>
                    </a:lnTo>
                    <a:lnTo>
                      <a:pt x="7" y="7"/>
                    </a:lnTo>
                    <a:lnTo>
                      <a:pt x="4" y="7"/>
                    </a:lnTo>
                    <a:lnTo>
                      <a:pt x="0" y="11"/>
                    </a:lnTo>
                    <a:lnTo>
                      <a:pt x="4" y="14"/>
                    </a:lnTo>
                    <a:lnTo>
                      <a:pt x="7" y="14"/>
                    </a:lnTo>
                    <a:lnTo>
                      <a:pt x="11" y="11"/>
                    </a:lnTo>
                    <a:lnTo>
                      <a:pt x="35" y="11"/>
                    </a:lnTo>
                    <a:lnTo>
                      <a:pt x="39" y="7"/>
                    </a:lnTo>
                    <a:lnTo>
                      <a:pt x="43" y="7"/>
                    </a:lnTo>
                    <a:lnTo>
                      <a:pt x="39" y="7"/>
                    </a:lnTo>
                    <a:lnTo>
                      <a:pt x="43" y="7"/>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0" name="Freeform 597"/>
              <p:cNvSpPr>
                <a:spLocks/>
              </p:cNvSpPr>
              <p:nvPr/>
            </p:nvSpPr>
            <p:spPr bwMode="auto">
              <a:xfrm>
                <a:off x="3825" y="3422"/>
                <a:ext cx="181" cy="240"/>
              </a:xfrm>
              <a:custGeom>
                <a:avLst/>
                <a:gdLst>
                  <a:gd name="T0" fmla="*/ 181 w 181"/>
                  <a:gd name="T1" fmla="*/ 3 h 240"/>
                  <a:gd name="T2" fmla="*/ 174 w 181"/>
                  <a:gd name="T3" fmla="*/ 0 h 240"/>
                  <a:gd name="T4" fmla="*/ 163 w 181"/>
                  <a:gd name="T5" fmla="*/ 14 h 240"/>
                  <a:gd name="T6" fmla="*/ 152 w 181"/>
                  <a:gd name="T7" fmla="*/ 32 h 240"/>
                  <a:gd name="T8" fmla="*/ 142 w 181"/>
                  <a:gd name="T9" fmla="*/ 46 h 240"/>
                  <a:gd name="T10" fmla="*/ 131 w 181"/>
                  <a:gd name="T11" fmla="*/ 60 h 240"/>
                  <a:gd name="T12" fmla="*/ 121 w 181"/>
                  <a:gd name="T13" fmla="*/ 74 h 240"/>
                  <a:gd name="T14" fmla="*/ 110 w 181"/>
                  <a:gd name="T15" fmla="*/ 88 h 240"/>
                  <a:gd name="T16" fmla="*/ 99 w 181"/>
                  <a:gd name="T17" fmla="*/ 106 h 240"/>
                  <a:gd name="T18" fmla="*/ 89 w 181"/>
                  <a:gd name="T19" fmla="*/ 120 h 240"/>
                  <a:gd name="T20" fmla="*/ 78 w 181"/>
                  <a:gd name="T21" fmla="*/ 134 h 240"/>
                  <a:gd name="T22" fmla="*/ 71 w 181"/>
                  <a:gd name="T23" fmla="*/ 148 h 240"/>
                  <a:gd name="T24" fmla="*/ 57 w 181"/>
                  <a:gd name="T25" fmla="*/ 166 h 240"/>
                  <a:gd name="T26" fmla="*/ 50 w 181"/>
                  <a:gd name="T27" fmla="*/ 176 h 240"/>
                  <a:gd name="T28" fmla="*/ 36 w 181"/>
                  <a:gd name="T29" fmla="*/ 191 h 240"/>
                  <a:gd name="T30" fmla="*/ 25 w 181"/>
                  <a:gd name="T31" fmla="*/ 205 h 240"/>
                  <a:gd name="T32" fmla="*/ 11 w 181"/>
                  <a:gd name="T33" fmla="*/ 222 h 240"/>
                  <a:gd name="T34" fmla="*/ 0 w 181"/>
                  <a:gd name="T35" fmla="*/ 233 h 240"/>
                  <a:gd name="T36" fmla="*/ 8 w 181"/>
                  <a:gd name="T37" fmla="*/ 240 h 240"/>
                  <a:gd name="T38" fmla="*/ 18 w 181"/>
                  <a:gd name="T39" fmla="*/ 226 h 240"/>
                  <a:gd name="T40" fmla="*/ 32 w 181"/>
                  <a:gd name="T41" fmla="*/ 212 h 240"/>
                  <a:gd name="T42" fmla="*/ 43 w 181"/>
                  <a:gd name="T43" fmla="*/ 198 h 240"/>
                  <a:gd name="T44" fmla="*/ 53 w 181"/>
                  <a:gd name="T45" fmla="*/ 183 h 240"/>
                  <a:gd name="T46" fmla="*/ 64 w 181"/>
                  <a:gd name="T47" fmla="*/ 169 h 240"/>
                  <a:gd name="T48" fmla="*/ 75 w 181"/>
                  <a:gd name="T49" fmla="*/ 152 h 240"/>
                  <a:gd name="T50" fmla="*/ 85 w 181"/>
                  <a:gd name="T51" fmla="*/ 138 h 240"/>
                  <a:gd name="T52" fmla="*/ 96 w 181"/>
                  <a:gd name="T53" fmla="*/ 123 h 240"/>
                  <a:gd name="T54" fmla="*/ 106 w 181"/>
                  <a:gd name="T55" fmla="*/ 109 h 240"/>
                  <a:gd name="T56" fmla="*/ 117 w 181"/>
                  <a:gd name="T57" fmla="*/ 92 h 240"/>
                  <a:gd name="T58" fmla="*/ 128 w 181"/>
                  <a:gd name="T59" fmla="*/ 78 h 240"/>
                  <a:gd name="T60" fmla="*/ 135 w 181"/>
                  <a:gd name="T61" fmla="*/ 63 h 240"/>
                  <a:gd name="T62" fmla="*/ 149 w 181"/>
                  <a:gd name="T63" fmla="*/ 49 h 240"/>
                  <a:gd name="T64" fmla="*/ 156 w 181"/>
                  <a:gd name="T65" fmla="*/ 35 h 240"/>
                  <a:gd name="T66" fmla="*/ 167 w 181"/>
                  <a:gd name="T67" fmla="*/ 21 h 240"/>
                  <a:gd name="T68" fmla="*/ 181 w 181"/>
                  <a:gd name="T69" fmla="*/ 7 h 240"/>
                  <a:gd name="T70" fmla="*/ 174 w 181"/>
                  <a:gd name="T71" fmla="*/ 0 h 240"/>
                  <a:gd name="T72" fmla="*/ 181 w 181"/>
                  <a:gd name="T73" fmla="*/ 3 h 24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81" h="240">
                    <a:moveTo>
                      <a:pt x="181" y="3"/>
                    </a:moveTo>
                    <a:lnTo>
                      <a:pt x="174" y="0"/>
                    </a:lnTo>
                    <a:lnTo>
                      <a:pt x="163" y="14"/>
                    </a:lnTo>
                    <a:lnTo>
                      <a:pt x="152" y="32"/>
                    </a:lnTo>
                    <a:lnTo>
                      <a:pt x="142" y="46"/>
                    </a:lnTo>
                    <a:lnTo>
                      <a:pt x="131" y="60"/>
                    </a:lnTo>
                    <a:lnTo>
                      <a:pt x="121" y="74"/>
                    </a:lnTo>
                    <a:lnTo>
                      <a:pt x="110" y="88"/>
                    </a:lnTo>
                    <a:lnTo>
                      <a:pt x="99" y="106"/>
                    </a:lnTo>
                    <a:lnTo>
                      <a:pt x="89" y="120"/>
                    </a:lnTo>
                    <a:lnTo>
                      <a:pt x="78" y="134"/>
                    </a:lnTo>
                    <a:lnTo>
                      <a:pt x="71" y="148"/>
                    </a:lnTo>
                    <a:lnTo>
                      <a:pt x="57" y="166"/>
                    </a:lnTo>
                    <a:lnTo>
                      <a:pt x="50" y="176"/>
                    </a:lnTo>
                    <a:lnTo>
                      <a:pt x="36" y="191"/>
                    </a:lnTo>
                    <a:lnTo>
                      <a:pt x="25" y="205"/>
                    </a:lnTo>
                    <a:lnTo>
                      <a:pt x="11" y="222"/>
                    </a:lnTo>
                    <a:lnTo>
                      <a:pt x="0" y="233"/>
                    </a:lnTo>
                    <a:lnTo>
                      <a:pt x="8" y="240"/>
                    </a:lnTo>
                    <a:lnTo>
                      <a:pt x="18" y="226"/>
                    </a:lnTo>
                    <a:lnTo>
                      <a:pt x="32" y="212"/>
                    </a:lnTo>
                    <a:lnTo>
                      <a:pt x="43" y="198"/>
                    </a:lnTo>
                    <a:lnTo>
                      <a:pt x="53" y="183"/>
                    </a:lnTo>
                    <a:lnTo>
                      <a:pt x="64" y="169"/>
                    </a:lnTo>
                    <a:lnTo>
                      <a:pt x="75" y="152"/>
                    </a:lnTo>
                    <a:lnTo>
                      <a:pt x="85" y="138"/>
                    </a:lnTo>
                    <a:lnTo>
                      <a:pt x="96" y="123"/>
                    </a:lnTo>
                    <a:lnTo>
                      <a:pt x="106" y="109"/>
                    </a:lnTo>
                    <a:lnTo>
                      <a:pt x="117" y="92"/>
                    </a:lnTo>
                    <a:lnTo>
                      <a:pt x="128" y="78"/>
                    </a:lnTo>
                    <a:lnTo>
                      <a:pt x="135" y="63"/>
                    </a:lnTo>
                    <a:lnTo>
                      <a:pt x="149" y="49"/>
                    </a:lnTo>
                    <a:lnTo>
                      <a:pt x="156" y="35"/>
                    </a:lnTo>
                    <a:lnTo>
                      <a:pt x="167" y="21"/>
                    </a:lnTo>
                    <a:lnTo>
                      <a:pt x="181" y="7"/>
                    </a:lnTo>
                    <a:lnTo>
                      <a:pt x="174" y="0"/>
                    </a:lnTo>
                    <a:lnTo>
                      <a:pt x="18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1" name="Freeform 598"/>
              <p:cNvSpPr>
                <a:spLocks/>
              </p:cNvSpPr>
              <p:nvPr/>
            </p:nvSpPr>
            <p:spPr bwMode="auto">
              <a:xfrm>
                <a:off x="3896" y="3422"/>
                <a:ext cx="110" cy="198"/>
              </a:xfrm>
              <a:custGeom>
                <a:avLst/>
                <a:gdLst>
                  <a:gd name="T0" fmla="*/ 4 w 110"/>
                  <a:gd name="T1" fmla="*/ 198 h 198"/>
                  <a:gd name="T2" fmla="*/ 11 w 110"/>
                  <a:gd name="T3" fmla="*/ 183 h 198"/>
                  <a:gd name="T4" fmla="*/ 18 w 110"/>
                  <a:gd name="T5" fmla="*/ 173 h 198"/>
                  <a:gd name="T6" fmla="*/ 21 w 110"/>
                  <a:gd name="T7" fmla="*/ 162 h 198"/>
                  <a:gd name="T8" fmla="*/ 28 w 110"/>
                  <a:gd name="T9" fmla="*/ 148 h 198"/>
                  <a:gd name="T10" fmla="*/ 35 w 110"/>
                  <a:gd name="T11" fmla="*/ 138 h 198"/>
                  <a:gd name="T12" fmla="*/ 39 w 110"/>
                  <a:gd name="T13" fmla="*/ 123 h 198"/>
                  <a:gd name="T14" fmla="*/ 46 w 110"/>
                  <a:gd name="T15" fmla="*/ 113 h 198"/>
                  <a:gd name="T16" fmla="*/ 53 w 110"/>
                  <a:gd name="T17" fmla="*/ 102 h 198"/>
                  <a:gd name="T18" fmla="*/ 60 w 110"/>
                  <a:gd name="T19" fmla="*/ 88 h 198"/>
                  <a:gd name="T20" fmla="*/ 67 w 110"/>
                  <a:gd name="T21" fmla="*/ 78 h 198"/>
                  <a:gd name="T22" fmla="*/ 74 w 110"/>
                  <a:gd name="T23" fmla="*/ 67 h 198"/>
                  <a:gd name="T24" fmla="*/ 81 w 110"/>
                  <a:gd name="T25" fmla="*/ 53 h 198"/>
                  <a:gd name="T26" fmla="*/ 88 w 110"/>
                  <a:gd name="T27" fmla="*/ 42 h 198"/>
                  <a:gd name="T28" fmla="*/ 96 w 110"/>
                  <a:gd name="T29" fmla="*/ 28 h 198"/>
                  <a:gd name="T30" fmla="*/ 103 w 110"/>
                  <a:gd name="T31" fmla="*/ 17 h 198"/>
                  <a:gd name="T32" fmla="*/ 110 w 110"/>
                  <a:gd name="T33" fmla="*/ 3 h 198"/>
                  <a:gd name="T34" fmla="*/ 103 w 110"/>
                  <a:gd name="T35" fmla="*/ 0 h 198"/>
                  <a:gd name="T36" fmla="*/ 96 w 110"/>
                  <a:gd name="T37" fmla="*/ 14 h 198"/>
                  <a:gd name="T38" fmla="*/ 88 w 110"/>
                  <a:gd name="T39" fmla="*/ 25 h 198"/>
                  <a:gd name="T40" fmla="*/ 81 w 110"/>
                  <a:gd name="T41" fmla="*/ 39 h 198"/>
                  <a:gd name="T42" fmla="*/ 74 w 110"/>
                  <a:gd name="T43" fmla="*/ 49 h 198"/>
                  <a:gd name="T44" fmla="*/ 67 w 110"/>
                  <a:gd name="T45" fmla="*/ 63 h 198"/>
                  <a:gd name="T46" fmla="*/ 60 w 110"/>
                  <a:gd name="T47" fmla="*/ 74 h 198"/>
                  <a:gd name="T48" fmla="*/ 53 w 110"/>
                  <a:gd name="T49" fmla="*/ 85 h 198"/>
                  <a:gd name="T50" fmla="*/ 46 w 110"/>
                  <a:gd name="T51" fmla="*/ 99 h 198"/>
                  <a:gd name="T52" fmla="*/ 39 w 110"/>
                  <a:gd name="T53" fmla="*/ 109 h 198"/>
                  <a:gd name="T54" fmla="*/ 35 w 110"/>
                  <a:gd name="T55" fmla="*/ 120 h 198"/>
                  <a:gd name="T56" fmla="*/ 28 w 110"/>
                  <a:gd name="T57" fmla="*/ 134 h 198"/>
                  <a:gd name="T58" fmla="*/ 21 w 110"/>
                  <a:gd name="T59" fmla="*/ 145 h 198"/>
                  <a:gd name="T60" fmla="*/ 14 w 110"/>
                  <a:gd name="T61" fmla="*/ 155 h 198"/>
                  <a:gd name="T62" fmla="*/ 11 w 110"/>
                  <a:gd name="T63" fmla="*/ 169 h 198"/>
                  <a:gd name="T64" fmla="*/ 4 w 110"/>
                  <a:gd name="T65" fmla="*/ 183 h 198"/>
                  <a:gd name="T66" fmla="*/ 0 w 110"/>
                  <a:gd name="T67" fmla="*/ 194 h 198"/>
                  <a:gd name="T68" fmla="*/ 0 w 110"/>
                  <a:gd name="T69" fmla="*/ 198 h 198"/>
                  <a:gd name="T70" fmla="*/ 4 w 110"/>
                  <a:gd name="T71" fmla="*/ 198 h 19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0" h="198">
                    <a:moveTo>
                      <a:pt x="4" y="198"/>
                    </a:moveTo>
                    <a:lnTo>
                      <a:pt x="11" y="183"/>
                    </a:lnTo>
                    <a:lnTo>
                      <a:pt x="18" y="173"/>
                    </a:lnTo>
                    <a:lnTo>
                      <a:pt x="21" y="162"/>
                    </a:lnTo>
                    <a:lnTo>
                      <a:pt x="28" y="148"/>
                    </a:lnTo>
                    <a:lnTo>
                      <a:pt x="35" y="138"/>
                    </a:lnTo>
                    <a:lnTo>
                      <a:pt x="39" y="123"/>
                    </a:lnTo>
                    <a:lnTo>
                      <a:pt x="46" y="113"/>
                    </a:lnTo>
                    <a:lnTo>
                      <a:pt x="53" y="102"/>
                    </a:lnTo>
                    <a:lnTo>
                      <a:pt x="60" y="88"/>
                    </a:lnTo>
                    <a:lnTo>
                      <a:pt x="67" y="78"/>
                    </a:lnTo>
                    <a:lnTo>
                      <a:pt x="74" y="67"/>
                    </a:lnTo>
                    <a:lnTo>
                      <a:pt x="81" y="53"/>
                    </a:lnTo>
                    <a:lnTo>
                      <a:pt x="88" y="42"/>
                    </a:lnTo>
                    <a:lnTo>
                      <a:pt x="96" y="28"/>
                    </a:lnTo>
                    <a:lnTo>
                      <a:pt x="103" y="17"/>
                    </a:lnTo>
                    <a:lnTo>
                      <a:pt x="110" y="3"/>
                    </a:lnTo>
                    <a:lnTo>
                      <a:pt x="103" y="0"/>
                    </a:lnTo>
                    <a:lnTo>
                      <a:pt x="96" y="14"/>
                    </a:lnTo>
                    <a:lnTo>
                      <a:pt x="88" y="25"/>
                    </a:lnTo>
                    <a:lnTo>
                      <a:pt x="81" y="39"/>
                    </a:lnTo>
                    <a:lnTo>
                      <a:pt x="74" y="49"/>
                    </a:lnTo>
                    <a:lnTo>
                      <a:pt x="67" y="63"/>
                    </a:lnTo>
                    <a:lnTo>
                      <a:pt x="60" y="74"/>
                    </a:lnTo>
                    <a:lnTo>
                      <a:pt x="53" y="85"/>
                    </a:lnTo>
                    <a:lnTo>
                      <a:pt x="46" y="99"/>
                    </a:lnTo>
                    <a:lnTo>
                      <a:pt x="39" y="109"/>
                    </a:lnTo>
                    <a:lnTo>
                      <a:pt x="35" y="120"/>
                    </a:lnTo>
                    <a:lnTo>
                      <a:pt x="28" y="134"/>
                    </a:lnTo>
                    <a:lnTo>
                      <a:pt x="21" y="145"/>
                    </a:lnTo>
                    <a:lnTo>
                      <a:pt x="14" y="155"/>
                    </a:lnTo>
                    <a:lnTo>
                      <a:pt x="11" y="169"/>
                    </a:lnTo>
                    <a:lnTo>
                      <a:pt x="4" y="183"/>
                    </a:lnTo>
                    <a:lnTo>
                      <a:pt x="0" y="194"/>
                    </a:lnTo>
                    <a:lnTo>
                      <a:pt x="0" y="198"/>
                    </a:lnTo>
                    <a:lnTo>
                      <a:pt x="4"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2" name="Freeform 599"/>
              <p:cNvSpPr>
                <a:spLocks/>
              </p:cNvSpPr>
              <p:nvPr/>
            </p:nvSpPr>
            <p:spPr bwMode="auto">
              <a:xfrm>
                <a:off x="3893" y="3620"/>
                <a:ext cx="21" cy="42"/>
              </a:xfrm>
              <a:custGeom>
                <a:avLst/>
                <a:gdLst>
                  <a:gd name="T0" fmla="*/ 21 w 21"/>
                  <a:gd name="T1" fmla="*/ 42 h 42"/>
                  <a:gd name="T2" fmla="*/ 21 w 21"/>
                  <a:gd name="T3" fmla="*/ 28 h 42"/>
                  <a:gd name="T4" fmla="*/ 17 w 21"/>
                  <a:gd name="T5" fmla="*/ 21 h 42"/>
                  <a:gd name="T6" fmla="*/ 10 w 21"/>
                  <a:gd name="T7" fmla="*/ 14 h 42"/>
                  <a:gd name="T8" fmla="*/ 7 w 21"/>
                  <a:gd name="T9" fmla="*/ 7 h 42"/>
                  <a:gd name="T10" fmla="*/ 7 w 21"/>
                  <a:gd name="T11" fmla="*/ 0 h 42"/>
                  <a:gd name="T12" fmla="*/ 3 w 21"/>
                  <a:gd name="T13" fmla="*/ 0 h 42"/>
                  <a:gd name="T14" fmla="*/ 0 w 21"/>
                  <a:gd name="T15" fmla="*/ 7 h 42"/>
                  <a:gd name="T16" fmla="*/ 3 w 21"/>
                  <a:gd name="T17" fmla="*/ 10 h 42"/>
                  <a:gd name="T18" fmla="*/ 3 w 21"/>
                  <a:gd name="T19" fmla="*/ 17 h 42"/>
                  <a:gd name="T20" fmla="*/ 14 w 21"/>
                  <a:gd name="T21" fmla="*/ 28 h 42"/>
                  <a:gd name="T22" fmla="*/ 14 w 21"/>
                  <a:gd name="T23" fmla="*/ 38 h 42"/>
                  <a:gd name="T24" fmla="*/ 21 w 21"/>
                  <a:gd name="T25" fmla="*/ 42 h 42"/>
                  <a:gd name="T26" fmla="*/ 21 w 21"/>
                  <a:gd name="T27" fmla="*/ 38 h 42"/>
                  <a:gd name="T28" fmla="*/ 21 w 21"/>
                  <a:gd name="T29" fmla="*/ 42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 h="42">
                    <a:moveTo>
                      <a:pt x="21" y="42"/>
                    </a:moveTo>
                    <a:lnTo>
                      <a:pt x="21" y="28"/>
                    </a:lnTo>
                    <a:lnTo>
                      <a:pt x="17" y="21"/>
                    </a:lnTo>
                    <a:lnTo>
                      <a:pt x="10" y="14"/>
                    </a:lnTo>
                    <a:lnTo>
                      <a:pt x="7" y="7"/>
                    </a:lnTo>
                    <a:lnTo>
                      <a:pt x="7" y="0"/>
                    </a:lnTo>
                    <a:lnTo>
                      <a:pt x="3" y="0"/>
                    </a:lnTo>
                    <a:lnTo>
                      <a:pt x="0" y="7"/>
                    </a:lnTo>
                    <a:lnTo>
                      <a:pt x="3" y="10"/>
                    </a:lnTo>
                    <a:lnTo>
                      <a:pt x="3" y="17"/>
                    </a:lnTo>
                    <a:lnTo>
                      <a:pt x="14" y="28"/>
                    </a:lnTo>
                    <a:lnTo>
                      <a:pt x="14" y="38"/>
                    </a:lnTo>
                    <a:lnTo>
                      <a:pt x="21" y="42"/>
                    </a:lnTo>
                    <a:lnTo>
                      <a:pt x="21" y="38"/>
                    </a:lnTo>
                    <a:lnTo>
                      <a:pt x="21"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3" name="Freeform 600"/>
              <p:cNvSpPr>
                <a:spLocks/>
              </p:cNvSpPr>
              <p:nvPr/>
            </p:nvSpPr>
            <p:spPr bwMode="auto">
              <a:xfrm>
                <a:off x="3903" y="3658"/>
                <a:ext cx="25" cy="36"/>
              </a:xfrm>
              <a:custGeom>
                <a:avLst/>
                <a:gdLst>
                  <a:gd name="T0" fmla="*/ 21 w 25"/>
                  <a:gd name="T1" fmla="*/ 29 h 36"/>
                  <a:gd name="T2" fmla="*/ 25 w 25"/>
                  <a:gd name="T3" fmla="*/ 29 h 36"/>
                  <a:gd name="T4" fmla="*/ 21 w 25"/>
                  <a:gd name="T5" fmla="*/ 29 h 36"/>
                  <a:gd name="T6" fmla="*/ 11 w 25"/>
                  <a:gd name="T7" fmla="*/ 18 h 36"/>
                  <a:gd name="T8" fmla="*/ 11 w 25"/>
                  <a:gd name="T9" fmla="*/ 4 h 36"/>
                  <a:gd name="T10" fmla="*/ 4 w 25"/>
                  <a:gd name="T11" fmla="*/ 0 h 36"/>
                  <a:gd name="T12" fmla="*/ 4 w 25"/>
                  <a:gd name="T13" fmla="*/ 4 h 36"/>
                  <a:gd name="T14" fmla="*/ 0 w 25"/>
                  <a:gd name="T15" fmla="*/ 11 h 36"/>
                  <a:gd name="T16" fmla="*/ 4 w 25"/>
                  <a:gd name="T17" fmla="*/ 15 h 36"/>
                  <a:gd name="T18" fmla="*/ 4 w 25"/>
                  <a:gd name="T19" fmla="*/ 22 h 36"/>
                  <a:gd name="T20" fmla="*/ 14 w 25"/>
                  <a:gd name="T21" fmla="*/ 32 h 36"/>
                  <a:gd name="T22" fmla="*/ 21 w 25"/>
                  <a:gd name="T23" fmla="*/ 36 h 36"/>
                  <a:gd name="T24" fmla="*/ 21 w 25"/>
                  <a:gd name="T25" fmla="*/ 29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36">
                    <a:moveTo>
                      <a:pt x="21" y="29"/>
                    </a:moveTo>
                    <a:lnTo>
                      <a:pt x="25" y="29"/>
                    </a:lnTo>
                    <a:lnTo>
                      <a:pt x="21" y="29"/>
                    </a:lnTo>
                    <a:lnTo>
                      <a:pt x="11" y="18"/>
                    </a:lnTo>
                    <a:lnTo>
                      <a:pt x="11" y="4"/>
                    </a:lnTo>
                    <a:lnTo>
                      <a:pt x="4" y="0"/>
                    </a:lnTo>
                    <a:lnTo>
                      <a:pt x="4" y="4"/>
                    </a:lnTo>
                    <a:lnTo>
                      <a:pt x="0" y="11"/>
                    </a:lnTo>
                    <a:lnTo>
                      <a:pt x="4" y="15"/>
                    </a:lnTo>
                    <a:lnTo>
                      <a:pt x="4" y="22"/>
                    </a:lnTo>
                    <a:lnTo>
                      <a:pt x="14" y="32"/>
                    </a:lnTo>
                    <a:lnTo>
                      <a:pt x="21" y="36"/>
                    </a:lnTo>
                    <a:lnTo>
                      <a:pt x="21"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4" name="Freeform 601"/>
              <p:cNvSpPr>
                <a:spLocks/>
              </p:cNvSpPr>
              <p:nvPr/>
            </p:nvSpPr>
            <p:spPr bwMode="auto">
              <a:xfrm>
                <a:off x="3924" y="3687"/>
                <a:ext cx="340" cy="17"/>
              </a:xfrm>
              <a:custGeom>
                <a:avLst/>
                <a:gdLst>
                  <a:gd name="T0" fmla="*/ 340 w 340"/>
                  <a:gd name="T1" fmla="*/ 7 h 17"/>
                  <a:gd name="T2" fmla="*/ 64 w 340"/>
                  <a:gd name="T3" fmla="*/ 7 h 17"/>
                  <a:gd name="T4" fmla="*/ 43 w 340"/>
                  <a:gd name="T5" fmla="*/ 3 h 17"/>
                  <a:gd name="T6" fmla="*/ 22 w 340"/>
                  <a:gd name="T7" fmla="*/ 3 h 17"/>
                  <a:gd name="T8" fmla="*/ 0 w 340"/>
                  <a:gd name="T9" fmla="*/ 0 h 17"/>
                  <a:gd name="T10" fmla="*/ 0 w 340"/>
                  <a:gd name="T11" fmla="*/ 7 h 17"/>
                  <a:gd name="T12" fmla="*/ 22 w 340"/>
                  <a:gd name="T13" fmla="*/ 10 h 17"/>
                  <a:gd name="T14" fmla="*/ 43 w 340"/>
                  <a:gd name="T15" fmla="*/ 10 h 17"/>
                  <a:gd name="T16" fmla="*/ 64 w 340"/>
                  <a:gd name="T17" fmla="*/ 14 h 17"/>
                  <a:gd name="T18" fmla="*/ 128 w 340"/>
                  <a:gd name="T19" fmla="*/ 14 h 17"/>
                  <a:gd name="T20" fmla="*/ 149 w 340"/>
                  <a:gd name="T21" fmla="*/ 17 h 17"/>
                  <a:gd name="T22" fmla="*/ 297 w 340"/>
                  <a:gd name="T23" fmla="*/ 17 h 17"/>
                  <a:gd name="T24" fmla="*/ 318 w 340"/>
                  <a:gd name="T25" fmla="*/ 14 h 17"/>
                  <a:gd name="T26" fmla="*/ 340 w 340"/>
                  <a:gd name="T27" fmla="*/ 14 h 17"/>
                  <a:gd name="T28" fmla="*/ 340 w 340"/>
                  <a:gd name="T29" fmla="*/ 7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40" h="17">
                    <a:moveTo>
                      <a:pt x="340" y="7"/>
                    </a:moveTo>
                    <a:lnTo>
                      <a:pt x="64" y="7"/>
                    </a:lnTo>
                    <a:lnTo>
                      <a:pt x="43" y="3"/>
                    </a:lnTo>
                    <a:lnTo>
                      <a:pt x="22" y="3"/>
                    </a:lnTo>
                    <a:lnTo>
                      <a:pt x="0" y="0"/>
                    </a:lnTo>
                    <a:lnTo>
                      <a:pt x="0" y="7"/>
                    </a:lnTo>
                    <a:lnTo>
                      <a:pt x="22" y="10"/>
                    </a:lnTo>
                    <a:lnTo>
                      <a:pt x="43" y="10"/>
                    </a:lnTo>
                    <a:lnTo>
                      <a:pt x="64" y="14"/>
                    </a:lnTo>
                    <a:lnTo>
                      <a:pt x="128" y="14"/>
                    </a:lnTo>
                    <a:lnTo>
                      <a:pt x="149" y="17"/>
                    </a:lnTo>
                    <a:lnTo>
                      <a:pt x="297" y="17"/>
                    </a:lnTo>
                    <a:lnTo>
                      <a:pt x="318" y="14"/>
                    </a:lnTo>
                    <a:lnTo>
                      <a:pt x="340" y="14"/>
                    </a:lnTo>
                    <a:lnTo>
                      <a:pt x="34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5" name="Freeform 602"/>
              <p:cNvSpPr>
                <a:spLocks/>
              </p:cNvSpPr>
              <p:nvPr/>
            </p:nvSpPr>
            <p:spPr bwMode="auto">
              <a:xfrm>
                <a:off x="4264" y="3676"/>
                <a:ext cx="42" cy="25"/>
              </a:xfrm>
              <a:custGeom>
                <a:avLst/>
                <a:gdLst>
                  <a:gd name="T0" fmla="*/ 35 w 42"/>
                  <a:gd name="T1" fmla="*/ 0 h 25"/>
                  <a:gd name="T2" fmla="*/ 21 w 42"/>
                  <a:gd name="T3" fmla="*/ 14 h 25"/>
                  <a:gd name="T4" fmla="*/ 14 w 42"/>
                  <a:gd name="T5" fmla="*/ 14 h 25"/>
                  <a:gd name="T6" fmla="*/ 10 w 42"/>
                  <a:gd name="T7" fmla="*/ 18 h 25"/>
                  <a:gd name="T8" fmla="*/ 0 w 42"/>
                  <a:gd name="T9" fmla="*/ 18 h 25"/>
                  <a:gd name="T10" fmla="*/ 0 w 42"/>
                  <a:gd name="T11" fmla="*/ 25 h 25"/>
                  <a:gd name="T12" fmla="*/ 10 w 42"/>
                  <a:gd name="T13" fmla="*/ 25 h 25"/>
                  <a:gd name="T14" fmla="*/ 17 w 42"/>
                  <a:gd name="T15" fmla="*/ 21 h 25"/>
                  <a:gd name="T16" fmla="*/ 21 w 42"/>
                  <a:gd name="T17" fmla="*/ 21 h 25"/>
                  <a:gd name="T18" fmla="*/ 28 w 42"/>
                  <a:gd name="T19" fmla="*/ 18 h 25"/>
                  <a:gd name="T20" fmla="*/ 42 w 42"/>
                  <a:gd name="T21" fmla="*/ 4 h 25"/>
                  <a:gd name="T22" fmla="*/ 35 w 42"/>
                  <a:gd name="T23" fmla="*/ 0 h 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2" h="25">
                    <a:moveTo>
                      <a:pt x="35" y="0"/>
                    </a:moveTo>
                    <a:lnTo>
                      <a:pt x="21" y="14"/>
                    </a:lnTo>
                    <a:lnTo>
                      <a:pt x="14" y="14"/>
                    </a:lnTo>
                    <a:lnTo>
                      <a:pt x="10" y="18"/>
                    </a:lnTo>
                    <a:lnTo>
                      <a:pt x="0" y="18"/>
                    </a:lnTo>
                    <a:lnTo>
                      <a:pt x="0" y="25"/>
                    </a:lnTo>
                    <a:lnTo>
                      <a:pt x="10" y="25"/>
                    </a:lnTo>
                    <a:lnTo>
                      <a:pt x="17" y="21"/>
                    </a:lnTo>
                    <a:lnTo>
                      <a:pt x="21" y="21"/>
                    </a:lnTo>
                    <a:lnTo>
                      <a:pt x="28" y="18"/>
                    </a:lnTo>
                    <a:lnTo>
                      <a:pt x="42" y="4"/>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6" name="Freeform 603"/>
              <p:cNvSpPr>
                <a:spLocks/>
              </p:cNvSpPr>
              <p:nvPr/>
            </p:nvSpPr>
            <p:spPr bwMode="auto">
              <a:xfrm>
                <a:off x="4299" y="3397"/>
                <a:ext cx="124" cy="283"/>
              </a:xfrm>
              <a:custGeom>
                <a:avLst/>
                <a:gdLst>
                  <a:gd name="T0" fmla="*/ 120 w 124"/>
                  <a:gd name="T1" fmla="*/ 0 h 283"/>
                  <a:gd name="T2" fmla="*/ 117 w 124"/>
                  <a:gd name="T3" fmla="*/ 4 h 283"/>
                  <a:gd name="T4" fmla="*/ 109 w 124"/>
                  <a:gd name="T5" fmla="*/ 18 h 283"/>
                  <a:gd name="T6" fmla="*/ 102 w 124"/>
                  <a:gd name="T7" fmla="*/ 35 h 283"/>
                  <a:gd name="T8" fmla="*/ 95 w 124"/>
                  <a:gd name="T9" fmla="*/ 53 h 283"/>
                  <a:gd name="T10" fmla="*/ 88 w 124"/>
                  <a:gd name="T11" fmla="*/ 71 h 283"/>
                  <a:gd name="T12" fmla="*/ 81 w 124"/>
                  <a:gd name="T13" fmla="*/ 88 h 283"/>
                  <a:gd name="T14" fmla="*/ 74 w 124"/>
                  <a:gd name="T15" fmla="*/ 106 h 283"/>
                  <a:gd name="T16" fmla="*/ 67 w 124"/>
                  <a:gd name="T17" fmla="*/ 124 h 283"/>
                  <a:gd name="T18" fmla="*/ 60 w 124"/>
                  <a:gd name="T19" fmla="*/ 141 h 283"/>
                  <a:gd name="T20" fmla="*/ 49 w 124"/>
                  <a:gd name="T21" fmla="*/ 159 h 283"/>
                  <a:gd name="T22" fmla="*/ 46 w 124"/>
                  <a:gd name="T23" fmla="*/ 173 h 283"/>
                  <a:gd name="T24" fmla="*/ 35 w 124"/>
                  <a:gd name="T25" fmla="*/ 191 h 283"/>
                  <a:gd name="T26" fmla="*/ 28 w 124"/>
                  <a:gd name="T27" fmla="*/ 208 h 283"/>
                  <a:gd name="T28" fmla="*/ 21 w 124"/>
                  <a:gd name="T29" fmla="*/ 226 h 283"/>
                  <a:gd name="T30" fmla="*/ 14 w 124"/>
                  <a:gd name="T31" fmla="*/ 244 h 283"/>
                  <a:gd name="T32" fmla="*/ 7 w 124"/>
                  <a:gd name="T33" fmla="*/ 261 h 283"/>
                  <a:gd name="T34" fmla="*/ 0 w 124"/>
                  <a:gd name="T35" fmla="*/ 279 h 283"/>
                  <a:gd name="T36" fmla="*/ 7 w 124"/>
                  <a:gd name="T37" fmla="*/ 283 h 283"/>
                  <a:gd name="T38" fmla="*/ 14 w 124"/>
                  <a:gd name="T39" fmla="*/ 265 h 283"/>
                  <a:gd name="T40" fmla="*/ 21 w 124"/>
                  <a:gd name="T41" fmla="*/ 247 h 283"/>
                  <a:gd name="T42" fmla="*/ 28 w 124"/>
                  <a:gd name="T43" fmla="*/ 230 h 283"/>
                  <a:gd name="T44" fmla="*/ 35 w 124"/>
                  <a:gd name="T45" fmla="*/ 212 h 283"/>
                  <a:gd name="T46" fmla="*/ 42 w 124"/>
                  <a:gd name="T47" fmla="*/ 194 h 283"/>
                  <a:gd name="T48" fmla="*/ 49 w 124"/>
                  <a:gd name="T49" fmla="*/ 177 h 283"/>
                  <a:gd name="T50" fmla="*/ 60 w 124"/>
                  <a:gd name="T51" fmla="*/ 159 h 283"/>
                  <a:gd name="T52" fmla="*/ 64 w 124"/>
                  <a:gd name="T53" fmla="*/ 141 h 283"/>
                  <a:gd name="T54" fmla="*/ 74 w 124"/>
                  <a:gd name="T55" fmla="*/ 127 h 283"/>
                  <a:gd name="T56" fmla="*/ 81 w 124"/>
                  <a:gd name="T57" fmla="*/ 110 h 283"/>
                  <a:gd name="T58" fmla="*/ 88 w 124"/>
                  <a:gd name="T59" fmla="*/ 92 h 283"/>
                  <a:gd name="T60" fmla="*/ 95 w 124"/>
                  <a:gd name="T61" fmla="*/ 74 h 283"/>
                  <a:gd name="T62" fmla="*/ 102 w 124"/>
                  <a:gd name="T63" fmla="*/ 57 h 283"/>
                  <a:gd name="T64" fmla="*/ 109 w 124"/>
                  <a:gd name="T65" fmla="*/ 39 h 283"/>
                  <a:gd name="T66" fmla="*/ 117 w 124"/>
                  <a:gd name="T67" fmla="*/ 21 h 283"/>
                  <a:gd name="T68" fmla="*/ 124 w 124"/>
                  <a:gd name="T69" fmla="*/ 4 h 283"/>
                  <a:gd name="T70" fmla="*/ 124 w 124"/>
                  <a:gd name="T71" fmla="*/ 7 h 283"/>
                  <a:gd name="T72" fmla="*/ 120 w 124"/>
                  <a:gd name="T73" fmla="*/ 0 h 283"/>
                  <a:gd name="T74" fmla="*/ 117 w 124"/>
                  <a:gd name="T75" fmla="*/ 4 h 283"/>
                  <a:gd name="T76" fmla="*/ 120 w 124"/>
                  <a:gd name="T77" fmla="*/ 0 h 28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24" h="283">
                    <a:moveTo>
                      <a:pt x="120" y="0"/>
                    </a:moveTo>
                    <a:lnTo>
                      <a:pt x="117" y="4"/>
                    </a:lnTo>
                    <a:lnTo>
                      <a:pt x="109" y="18"/>
                    </a:lnTo>
                    <a:lnTo>
                      <a:pt x="102" y="35"/>
                    </a:lnTo>
                    <a:lnTo>
                      <a:pt x="95" y="53"/>
                    </a:lnTo>
                    <a:lnTo>
                      <a:pt x="88" y="71"/>
                    </a:lnTo>
                    <a:lnTo>
                      <a:pt x="81" y="88"/>
                    </a:lnTo>
                    <a:lnTo>
                      <a:pt x="74" y="106"/>
                    </a:lnTo>
                    <a:lnTo>
                      <a:pt x="67" y="124"/>
                    </a:lnTo>
                    <a:lnTo>
                      <a:pt x="60" y="141"/>
                    </a:lnTo>
                    <a:lnTo>
                      <a:pt x="49" y="159"/>
                    </a:lnTo>
                    <a:lnTo>
                      <a:pt x="46" y="173"/>
                    </a:lnTo>
                    <a:lnTo>
                      <a:pt x="35" y="191"/>
                    </a:lnTo>
                    <a:lnTo>
                      <a:pt x="28" y="208"/>
                    </a:lnTo>
                    <a:lnTo>
                      <a:pt x="21" y="226"/>
                    </a:lnTo>
                    <a:lnTo>
                      <a:pt x="14" y="244"/>
                    </a:lnTo>
                    <a:lnTo>
                      <a:pt x="7" y="261"/>
                    </a:lnTo>
                    <a:lnTo>
                      <a:pt x="0" y="279"/>
                    </a:lnTo>
                    <a:lnTo>
                      <a:pt x="7" y="283"/>
                    </a:lnTo>
                    <a:lnTo>
                      <a:pt x="14" y="265"/>
                    </a:lnTo>
                    <a:lnTo>
                      <a:pt x="21" y="247"/>
                    </a:lnTo>
                    <a:lnTo>
                      <a:pt x="28" y="230"/>
                    </a:lnTo>
                    <a:lnTo>
                      <a:pt x="35" y="212"/>
                    </a:lnTo>
                    <a:lnTo>
                      <a:pt x="42" y="194"/>
                    </a:lnTo>
                    <a:lnTo>
                      <a:pt x="49" y="177"/>
                    </a:lnTo>
                    <a:lnTo>
                      <a:pt x="60" y="159"/>
                    </a:lnTo>
                    <a:lnTo>
                      <a:pt x="64" y="141"/>
                    </a:lnTo>
                    <a:lnTo>
                      <a:pt x="74" y="127"/>
                    </a:lnTo>
                    <a:lnTo>
                      <a:pt x="81" y="110"/>
                    </a:lnTo>
                    <a:lnTo>
                      <a:pt x="88" y="92"/>
                    </a:lnTo>
                    <a:lnTo>
                      <a:pt x="95" y="74"/>
                    </a:lnTo>
                    <a:lnTo>
                      <a:pt x="102" y="57"/>
                    </a:lnTo>
                    <a:lnTo>
                      <a:pt x="109" y="39"/>
                    </a:lnTo>
                    <a:lnTo>
                      <a:pt x="117" y="21"/>
                    </a:lnTo>
                    <a:lnTo>
                      <a:pt x="124" y="4"/>
                    </a:lnTo>
                    <a:lnTo>
                      <a:pt x="124" y="7"/>
                    </a:lnTo>
                    <a:lnTo>
                      <a:pt x="120" y="0"/>
                    </a:lnTo>
                    <a:lnTo>
                      <a:pt x="117" y="4"/>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7" name="Freeform 604"/>
              <p:cNvSpPr>
                <a:spLocks/>
              </p:cNvSpPr>
              <p:nvPr/>
            </p:nvSpPr>
            <p:spPr bwMode="auto">
              <a:xfrm>
                <a:off x="4419" y="3390"/>
                <a:ext cx="25" cy="14"/>
              </a:xfrm>
              <a:custGeom>
                <a:avLst/>
                <a:gdLst>
                  <a:gd name="T0" fmla="*/ 21 w 25"/>
                  <a:gd name="T1" fmla="*/ 4 h 14"/>
                  <a:gd name="T2" fmla="*/ 21 w 25"/>
                  <a:gd name="T3" fmla="*/ 0 h 14"/>
                  <a:gd name="T4" fmla="*/ 11 w 25"/>
                  <a:gd name="T5" fmla="*/ 0 h 14"/>
                  <a:gd name="T6" fmla="*/ 7 w 25"/>
                  <a:gd name="T7" fmla="*/ 4 h 14"/>
                  <a:gd name="T8" fmla="*/ 4 w 25"/>
                  <a:gd name="T9" fmla="*/ 4 h 14"/>
                  <a:gd name="T10" fmla="*/ 4 w 25"/>
                  <a:gd name="T11" fmla="*/ 7 h 14"/>
                  <a:gd name="T12" fmla="*/ 0 w 25"/>
                  <a:gd name="T13" fmla="*/ 7 h 14"/>
                  <a:gd name="T14" fmla="*/ 4 w 25"/>
                  <a:gd name="T15" fmla="*/ 14 h 14"/>
                  <a:gd name="T16" fmla="*/ 7 w 25"/>
                  <a:gd name="T17" fmla="*/ 11 h 14"/>
                  <a:gd name="T18" fmla="*/ 11 w 25"/>
                  <a:gd name="T19" fmla="*/ 11 h 14"/>
                  <a:gd name="T20" fmla="*/ 11 w 25"/>
                  <a:gd name="T21" fmla="*/ 7 h 14"/>
                  <a:gd name="T22" fmla="*/ 21 w 25"/>
                  <a:gd name="T23" fmla="*/ 7 h 14"/>
                  <a:gd name="T24" fmla="*/ 18 w 25"/>
                  <a:gd name="T25" fmla="*/ 4 h 14"/>
                  <a:gd name="T26" fmla="*/ 21 w 25"/>
                  <a:gd name="T27" fmla="*/ 4 h 14"/>
                  <a:gd name="T28" fmla="*/ 25 w 25"/>
                  <a:gd name="T29" fmla="*/ 0 h 14"/>
                  <a:gd name="T30" fmla="*/ 21 w 25"/>
                  <a:gd name="T31" fmla="*/ 0 h 14"/>
                  <a:gd name="T32" fmla="*/ 21 w 25"/>
                  <a:gd name="T33" fmla="*/ 4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 h="14">
                    <a:moveTo>
                      <a:pt x="21" y="4"/>
                    </a:moveTo>
                    <a:lnTo>
                      <a:pt x="21" y="0"/>
                    </a:lnTo>
                    <a:lnTo>
                      <a:pt x="11" y="0"/>
                    </a:lnTo>
                    <a:lnTo>
                      <a:pt x="7" y="4"/>
                    </a:lnTo>
                    <a:lnTo>
                      <a:pt x="4" y="4"/>
                    </a:lnTo>
                    <a:lnTo>
                      <a:pt x="4" y="7"/>
                    </a:lnTo>
                    <a:lnTo>
                      <a:pt x="0" y="7"/>
                    </a:lnTo>
                    <a:lnTo>
                      <a:pt x="4" y="14"/>
                    </a:lnTo>
                    <a:lnTo>
                      <a:pt x="7" y="11"/>
                    </a:lnTo>
                    <a:lnTo>
                      <a:pt x="11" y="11"/>
                    </a:lnTo>
                    <a:lnTo>
                      <a:pt x="11" y="7"/>
                    </a:lnTo>
                    <a:lnTo>
                      <a:pt x="21" y="7"/>
                    </a:lnTo>
                    <a:lnTo>
                      <a:pt x="18" y="4"/>
                    </a:lnTo>
                    <a:lnTo>
                      <a:pt x="21" y="4"/>
                    </a:lnTo>
                    <a:lnTo>
                      <a:pt x="25" y="0"/>
                    </a:lnTo>
                    <a:lnTo>
                      <a:pt x="21" y="0"/>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8" name="Freeform 605"/>
              <p:cNvSpPr>
                <a:spLocks/>
              </p:cNvSpPr>
              <p:nvPr/>
            </p:nvSpPr>
            <p:spPr bwMode="auto">
              <a:xfrm>
                <a:off x="4020" y="3408"/>
                <a:ext cx="70" cy="88"/>
              </a:xfrm>
              <a:custGeom>
                <a:avLst/>
                <a:gdLst>
                  <a:gd name="T0" fmla="*/ 60 w 70"/>
                  <a:gd name="T1" fmla="*/ 60 h 88"/>
                  <a:gd name="T2" fmla="*/ 70 w 70"/>
                  <a:gd name="T3" fmla="*/ 60 h 88"/>
                  <a:gd name="T4" fmla="*/ 70 w 70"/>
                  <a:gd name="T5" fmla="*/ 67 h 88"/>
                  <a:gd name="T6" fmla="*/ 63 w 70"/>
                  <a:gd name="T7" fmla="*/ 74 h 88"/>
                  <a:gd name="T8" fmla="*/ 60 w 70"/>
                  <a:gd name="T9" fmla="*/ 81 h 88"/>
                  <a:gd name="T10" fmla="*/ 56 w 70"/>
                  <a:gd name="T11" fmla="*/ 88 h 88"/>
                  <a:gd name="T12" fmla="*/ 49 w 70"/>
                  <a:gd name="T13" fmla="*/ 88 h 88"/>
                  <a:gd name="T14" fmla="*/ 42 w 70"/>
                  <a:gd name="T15" fmla="*/ 84 h 88"/>
                  <a:gd name="T16" fmla="*/ 0 w 70"/>
                  <a:gd name="T17" fmla="*/ 84 h 88"/>
                  <a:gd name="T18" fmla="*/ 46 w 70"/>
                  <a:gd name="T19" fmla="*/ 0 h 88"/>
                  <a:gd name="T20" fmla="*/ 46 w 70"/>
                  <a:gd name="T21" fmla="*/ 42 h 88"/>
                  <a:gd name="T22" fmla="*/ 49 w 70"/>
                  <a:gd name="T23" fmla="*/ 46 h 88"/>
                  <a:gd name="T24" fmla="*/ 53 w 70"/>
                  <a:gd name="T25" fmla="*/ 53 h 88"/>
                  <a:gd name="T26" fmla="*/ 60 w 70"/>
                  <a:gd name="T27" fmla="*/ 60 h 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 h="88">
                    <a:moveTo>
                      <a:pt x="60" y="60"/>
                    </a:moveTo>
                    <a:lnTo>
                      <a:pt x="70" y="60"/>
                    </a:lnTo>
                    <a:lnTo>
                      <a:pt x="70" y="67"/>
                    </a:lnTo>
                    <a:lnTo>
                      <a:pt x="63" y="74"/>
                    </a:lnTo>
                    <a:lnTo>
                      <a:pt x="60" y="81"/>
                    </a:lnTo>
                    <a:lnTo>
                      <a:pt x="56" y="88"/>
                    </a:lnTo>
                    <a:lnTo>
                      <a:pt x="49" y="88"/>
                    </a:lnTo>
                    <a:lnTo>
                      <a:pt x="42" y="84"/>
                    </a:lnTo>
                    <a:lnTo>
                      <a:pt x="0" y="84"/>
                    </a:lnTo>
                    <a:lnTo>
                      <a:pt x="46" y="0"/>
                    </a:lnTo>
                    <a:lnTo>
                      <a:pt x="46" y="42"/>
                    </a:lnTo>
                    <a:lnTo>
                      <a:pt x="49" y="46"/>
                    </a:lnTo>
                    <a:lnTo>
                      <a:pt x="53" y="53"/>
                    </a:lnTo>
                    <a:lnTo>
                      <a:pt x="60" y="6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89" name="Freeform 606"/>
              <p:cNvSpPr>
                <a:spLocks/>
              </p:cNvSpPr>
              <p:nvPr/>
            </p:nvSpPr>
            <p:spPr bwMode="auto">
              <a:xfrm>
                <a:off x="4080" y="3464"/>
                <a:ext cx="18" cy="7"/>
              </a:xfrm>
              <a:custGeom>
                <a:avLst/>
                <a:gdLst>
                  <a:gd name="T0" fmla="*/ 14 w 18"/>
                  <a:gd name="T1" fmla="*/ 4 h 7"/>
                  <a:gd name="T2" fmla="*/ 10 w 18"/>
                  <a:gd name="T3" fmla="*/ 0 h 7"/>
                  <a:gd name="T4" fmla="*/ 0 w 18"/>
                  <a:gd name="T5" fmla="*/ 0 h 7"/>
                  <a:gd name="T6" fmla="*/ 0 w 18"/>
                  <a:gd name="T7" fmla="*/ 7 h 7"/>
                  <a:gd name="T8" fmla="*/ 10 w 18"/>
                  <a:gd name="T9" fmla="*/ 7 h 7"/>
                  <a:gd name="T10" fmla="*/ 7 w 18"/>
                  <a:gd name="T11" fmla="*/ 4 h 7"/>
                  <a:gd name="T12" fmla="*/ 14 w 18"/>
                  <a:gd name="T13" fmla="*/ 4 h 7"/>
                  <a:gd name="T14" fmla="*/ 18 w 18"/>
                  <a:gd name="T15" fmla="*/ 0 h 7"/>
                  <a:gd name="T16" fmla="*/ 10 w 18"/>
                  <a:gd name="T17" fmla="*/ 0 h 7"/>
                  <a:gd name="T18" fmla="*/ 14 w 18"/>
                  <a:gd name="T19" fmla="*/ 4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 h="7">
                    <a:moveTo>
                      <a:pt x="14" y="4"/>
                    </a:moveTo>
                    <a:lnTo>
                      <a:pt x="10" y="0"/>
                    </a:lnTo>
                    <a:lnTo>
                      <a:pt x="0" y="0"/>
                    </a:lnTo>
                    <a:lnTo>
                      <a:pt x="0" y="7"/>
                    </a:lnTo>
                    <a:lnTo>
                      <a:pt x="10" y="7"/>
                    </a:lnTo>
                    <a:lnTo>
                      <a:pt x="7" y="4"/>
                    </a:lnTo>
                    <a:lnTo>
                      <a:pt x="14" y="4"/>
                    </a:lnTo>
                    <a:lnTo>
                      <a:pt x="18" y="0"/>
                    </a:lnTo>
                    <a:lnTo>
                      <a:pt x="10" y="0"/>
                    </a:lnTo>
                    <a:lnTo>
                      <a:pt x="14"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0" name="Freeform 607"/>
              <p:cNvSpPr>
                <a:spLocks/>
              </p:cNvSpPr>
              <p:nvPr/>
            </p:nvSpPr>
            <p:spPr bwMode="auto">
              <a:xfrm>
                <a:off x="4073" y="3468"/>
                <a:ext cx="21" cy="32"/>
              </a:xfrm>
              <a:custGeom>
                <a:avLst/>
                <a:gdLst>
                  <a:gd name="T0" fmla="*/ 3 w 21"/>
                  <a:gd name="T1" fmla="*/ 32 h 32"/>
                  <a:gd name="T2" fmla="*/ 10 w 21"/>
                  <a:gd name="T3" fmla="*/ 24 h 32"/>
                  <a:gd name="T4" fmla="*/ 14 w 21"/>
                  <a:gd name="T5" fmla="*/ 17 h 32"/>
                  <a:gd name="T6" fmla="*/ 17 w 21"/>
                  <a:gd name="T7" fmla="*/ 7 h 32"/>
                  <a:gd name="T8" fmla="*/ 21 w 21"/>
                  <a:gd name="T9" fmla="*/ 0 h 32"/>
                  <a:gd name="T10" fmla="*/ 14 w 21"/>
                  <a:gd name="T11" fmla="*/ 0 h 32"/>
                  <a:gd name="T12" fmla="*/ 14 w 21"/>
                  <a:gd name="T13" fmla="*/ 7 h 32"/>
                  <a:gd name="T14" fmla="*/ 7 w 21"/>
                  <a:gd name="T15" fmla="*/ 14 h 32"/>
                  <a:gd name="T16" fmla="*/ 3 w 21"/>
                  <a:gd name="T17" fmla="*/ 21 h 32"/>
                  <a:gd name="T18" fmla="*/ 0 w 21"/>
                  <a:gd name="T19" fmla="*/ 24 h 32"/>
                  <a:gd name="T20" fmla="*/ 3 w 21"/>
                  <a:gd name="T21" fmla="*/ 24 h 32"/>
                  <a:gd name="T22" fmla="*/ 3 w 21"/>
                  <a:gd name="T23" fmla="*/ 32 h 32"/>
                  <a:gd name="T24" fmla="*/ 7 w 21"/>
                  <a:gd name="T25" fmla="*/ 28 h 32"/>
                  <a:gd name="T26" fmla="*/ 3 w 21"/>
                  <a:gd name="T27" fmla="*/ 32 h 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 h="32">
                    <a:moveTo>
                      <a:pt x="3" y="32"/>
                    </a:moveTo>
                    <a:lnTo>
                      <a:pt x="10" y="24"/>
                    </a:lnTo>
                    <a:lnTo>
                      <a:pt x="14" y="17"/>
                    </a:lnTo>
                    <a:lnTo>
                      <a:pt x="17" y="7"/>
                    </a:lnTo>
                    <a:lnTo>
                      <a:pt x="21" y="0"/>
                    </a:lnTo>
                    <a:lnTo>
                      <a:pt x="14" y="0"/>
                    </a:lnTo>
                    <a:lnTo>
                      <a:pt x="14" y="7"/>
                    </a:lnTo>
                    <a:lnTo>
                      <a:pt x="7" y="14"/>
                    </a:lnTo>
                    <a:lnTo>
                      <a:pt x="3" y="21"/>
                    </a:lnTo>
                    <a:lnTo>
                      <a:pt x="0" y="24"/>
                    </a:lnTo>
                    <a:lnTo>
                      <a:pt x="3" y="24"/>
                    </a:lnTo>
                    <a:lnTo>
                      <a:pt x="3" y="32"/>
                    </a:lnTo>
                    <a:lnTo>
                      <a:pt x="7" y="28"/>
                    </a:lnTo>
                    <a:lnTo>
                      <a:pt x="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1" name="Freeform 608"/>
              <p:cNvSpPr>
                <a:spLocks/>
              </p:cNvSpPr>
              <p:nvPr/>
            </p:nvSpPr>
            <p:spPr bwMode="auto">
              <a:xfrm>
                <a:off x="4016" y="3492"/>
                <a:ext cx="60" cy="8"/>
              </a:xfrm>
              <a:custGeom>
                <a:avLst/>
                <a:gdLst>
                  <a:gd name="T0" fmla="*/ 0 w 60"/>
                  <a:gd name="T1" fmla="*/ 0 h 8"/>
                  <a:gd name="T2" fmla="*/ 4 w 60"/>
                  <a:gd name="T3" fmla="*/ 8 h 8"/>
                  <a:gd name="T4" fmla="*/ 60 w 60"/>
                  <a:gd name="T5" fmla="*/ 8 h 8"/>
                  <a:gd name="T6" fmla="*/ 60 w 60"/>
                  <a:gd name="T7" fmla="*/ 0 h 8"/>
                  <a:gd name="T8" fmla="*/ 4 w 60"/>
                  <a:gd name="T9" fmla="*/ 0 h 8"/>
                  <a:gd name="T10" fmla="*/ 7 w 60"/>
                  <a:gd name="T11" fmla="*/ 4 h 8"/>
                  <a:gd name="T12" fmla="*/ 0 w 60"/>
                  <a:gd name="T13" fmla="*/ 0 h 8"/>
                  <a:gd name="T14" fmla="*/ 0 w 60"/>
                  <a:gd name="T15" fmla="*/ 8 h 8"/>
                  <a:gd name="T16" fmla="*/ 4 w 60"/>
                  <a:gd name="T17" fmla="*/ 8 h 8"/>
                  <a:gd name="T18" fmla="*/ 0 w 60"/>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8">
                    <a:moveTo>
                      <a:pt x="0" y="0"/>
                    </a:moveTo>
                    <a:lnTo>
                      <a:pt x="4" y="8"/>
                    </a:lnTo>
                    <a:lnTo>
                      <a:pt x="60" y="8"/>
                    </a:lnTo>
                    <a:lnTo>
                      <a:pt x="60" y="0"/>
                    </a:lnTo>
                    <a:lnTo>
                      <a:pt x="4" y="0"/>
                    </a:lnTo>
                    <a:lnTo>
                      <a:pt x="7" y="4"/>
                    </a:lnTo>
                    <a:lnTo>
                      <a:pt x="0" y="0"/>
                    </a:lnTo>
                    <a:lnTo>
                      <a:pt x="0" y="8"/>
                    </a:lnTo>
                    <a:lnTo>
                      <a:pt x="4"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2" name="Freeform 609"/>
              <p:cNvSpPr>
                <a:spLocks/>
              </p:cNvSpPr>
              <p:nvPr/>
            </p:nvSpPr>
            <p:spPr bwMode="auto">
              <a:xfrm>
                <a:off x="4016" y="3394"/>
                <a:ext cx="53" cy="102"/>
              </a:xfrm>
              <a:custGeom>
                <a:avLst/>
                <a:gdLst>
                  <a:gd name="T0" fmla="*/ 53 w 53"/>
                  <a:gd name="T1" fmla="*/ 14 h 102"/>
                  <a:gd name="T2" fmla="*/ 46 w 53"/>
                  <a:gd name="T3" fmla="*/ 14 h 102"/>
                  <a:gd name="T4" fmla="*/ 0 w 53"/>
                  <a:gd name="T5" fmla="*/ 98 h 102"/>
                  <a:gd name="T6" fmla="*/ 7 w 53"/>
                  <a:gd name="T7" fmla="*/ 102 h 102"/>
                  <a:gd name="T8" fmla="*/ 53 w 53"/>
                  <a:gd name="T9" fmla="*/ 17 h 102"/>
                  <a:gd name="T10" fmla="*/ 46 w 53"/>
                  <a:gd name="T11" fmla="*/ 14 h 102"/>
                  <a:gd name="T12" fmla="*/ 53 w 53"/>
                  <a:gd name="T13" fmla="*/ 14 h 102"/>
                  <a:gd name="T14" fmla="*/ 53 w 53"/>
                  <a:gd name="T15" fmla="*/ 0 h 102"/>
                  <a:gd name="T16" fmla="*/ 46 w 53"/>
                  <a:gd name="T17" fmla="*/ 14 h 102"/>
                  <a:gd name="T18" fmla="*/ 53 w 53"/>
                  <a:gd name="T19" fmla="*/ 14 h 1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102">
                    <a:moveTo>
                      <a:pt x="53" y="14"/>
                    </a:moveTo>
                    <a:lnTo>
                      <a:pt x="46" y="14"/>
                    </a:lnTo>
                    <a:lnTo>
                      <a:pt x="0" y="98"/>
                    </a:lnTo>
                    <a:lnTo>
                      <a:pt x="7" y="102"/>
                    </a:lnTo>
                    <a:lnTo>
                      <a:pt x="53" y="17"/>
                    </a:lnTo>
                    <a:lnTo>
                      <a:pt x="46" y="14"/>
                    </a:lnTo>
                    <a:lnTo>
                      <a:pt x="53" y="14"/>
                    </a:lnTo>
                    <a:lnTo>
                      <a:pt x="53" y="0"/>
                    </a:lnTo>
                    <a:lnTo>
                      <a:pt x="46" y="14"/>
                    </a:lnTo>
                    <a:lnTo>
                      <a:pt x="53"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3" name="Freeform 610"/>
              <p:cNvSpPr>
                <a:spLocks/>
              </p:cNvSpPr>
              <p:nvPr/>
            </p:nvSpPr>
            <p:spPr bwMode="auto">
              <a:xfrm>
                <a:off x="4062" y="3408"/>
                <a:ext cx="21" cy="63"/>
              </a:xfrm>
              <a:custGeom>
                <a:avLst/>
                <a:gdLst>
                  <a:gd name="T0" fmla="*/ 18 w 21"/>
                  <a:gd name="T1" fmla="*/ 56 h 63"/>
                  <a:gd name="T2" fmla="*/ 21 w 21"/>
                  <a:gd name="T3" fmla="*/ 56 h 63"/>
                  <a:gd name="T4" fmla="*/ 11 w 21"/>
                  <a:gd name="T5" fmla="*/ 46 h 63"/>
                  <a:gd name="T6" fmla="*/ 7 w 21"/>
                  <a:gd name="T7" fmla="*/ 39 h 63"/>
                  <a:gd name="T8" fmla="*/ 7 w 21"/>
                  <a:gd name="T9" fmla="*/ 0 h 63"/>
                  <a:gd name="T10" fmla="*/ 0 w 21"/>
                  <a:gd name="T11" fmla="*/ 0 h 63"/>
                  <a:gd name="T12" fmla="*/ 0 w 21"/>
                  <a:gd name="T13" fmla="*/ 42 h 63"/>
                  <a:gd name="T14" fmla="*/ 4 w 21"/>
                  <a:gd name="T15" fmla="*/ 49 h 63"/>
                  <a:gd name="T16" fmla="*/ 7 w 21"/>
                  <a:gd name="T17" fmla="*/ 56 h 63"/>
                  <a:gd name="T18" fmla="*/ 18 w 21"/>
                  <a:gd name="T19" fmla="*/ 60 h 63"/>
                  <a:gd name="T20" fmla="*/ 18 w 21"/>
                  <a:gd name="T21" fmla="*/ 63 h 63"/>
                  <a:gd name="T22" fmla="*/ 18 w 21"/>
                  <a:gd name="T23" fmla="*/ 60 h 63"/>
                  <a:gd name="T24" fmla="*/ 18 w 21"/>
                  <a:gd name="T25" fmla="*/ 63 h 63"/>
                  <a:gd name="T26" fmla="*/ 18 w 21"/>
                  <a:gd name="T27" fmla="*/ 56 h 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1" h="63">
                    <a:moveTo>
                      <a:pt x="18" y="56"/>
                    </a:moveTo>
                    <a:lnTo>
                      <a:pt x="21" y="56"/>
                    </a:lnTo>
                    <a:lnTo>
                      <a:pt x="11" y="46"/>
                    </a:lnTo>
                    <a:lnTo>
                      <a:pt x="7" y="39"/>
                    </a:lnTo>
                    <a:lnTo>
                      <a:pt x="7" y="0"/>
                    </a:lnTo>
                    <a:lnTo>
                      <a:pt x="0" y="0"/>
                    </a:lnTo>
                    <a:lnTo>
                      <a:pt x="0" y="42"/>
                    </a:lnTo>
                    <a:lnTo>
                      <a:pt x="4" y="49"/>
                    </a:lnTo>
                    <a:lnTo>
                      <a:pt x="7" y="56"/>
                    </a:lnTo>
                    <a:lnTo>
                      <a:pt x="18" y="60"/>
                    </a:lnTo>
                    <a:lnTo>
                      <a:pt x="18" y="63"/>
                    </a:lnTo>
                    <a:lnTo>
                      <a:pt x="18" y="60"/>
                    </a:lnTo>
                    <a:lnTo>
                      <a:pt x="18" y="63"/>
                    </a:lnTo>
                    <a:lnTo>
                      <a:pt x="18"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4" name="Freeform 611"/>
              <p:cNvSpPr>
                <a:spLocks/>
              </p:cNvSpPr>
              <p:nvPr/>
            </p:nvSpPr>
            <p:spPr bwMode="auto">
              <a:xfrm>
                <a:off x="4257" y="3429"/>
                <a:ext cx="45" cy="7"/>
              </a:xfrm>
              <a:custGeom>
                <a:avLst/>
                <a:gdLst>
                  <a:gd name="T0" fmla="*/ 45 w 45"/>
                  <a:gd name="T1" fmla="*/ 3 h 7"/>
                  <a:gd name="T2" fmla="*/ 42 w 45"/>
                  <a:gd name="T3" fmla="*/ 3 h 7"/>
                  <a:gd name="T4" fmla="*/ 42 w 45"/>
                  <a:gd name="T5" fmla="*/ 7 h 7"/>
                  <a:gd name="T6" fmla="*/ 0 w 45"/>
                  <a:gd name="T7" fmla="*/ 7 h 7"/>
                  <a:gd name="T8" fmla="*/ 3 w 45"/>
                  <a:gd name="T9" fmla="*/ 3 h 7"/>
                  <a:gd name="T10" fmla="*/ 10 w 45"/>
                  <a:gd name="T11" fmla="*/ 3 h 7"/>
                  <a:gd name="T12" fmla="*/ 14 w 45"/>
                  <a:gd name="T13" fmla="*/ 0 h 7"/>
                  <a:gd name="T14" fmla="*/ 21 w 45"/>
                  <a:gd name="T15" fmla="*/ 0 h 7"/>
                  <a:gd name="T16" fmla="*/ 28 w 45"/>
                  <a:gd name="T17" fmla="*/ 3 h 7"/>
                  <a:gd name="T18" fmla="*/ 45 w 45"/>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7">
                    <a:moveTo>
                      <a:pt x="45" y="3"/>
                    </a:moveTo>
                    <a:lnTo>
                      <a:pt x="42" y="3"/>
                    </a:lnTo>
                    <a:lnTo>
                      <a:pt x="42" y="7"/>
                    </a:lnTo>
                    <a:lnTo>
                      <a:pt x="0" y="7"/>
                    </a:lnTo>
                    <a:lnTo>
                      <a:pt x="3" y="3"/>
                    </a:lnTo>
                    <a:lnTo>
                      <a:pt x="10" y="3"/>
                    </a:lnTo>
                    <a:lnTo>
                      <a:pt x="14" y="0"/>
                    </a:lnTo>
                    <a:lnTo>
                      <a:pt x="21" y="0"/>
                    </a:lnTo>
                    <a:lnTo>
                      <a:pt x="28" y="3"/>
                    </a:lnTo>
                    <a:lnTo>
                      <a:pt x="45" y="3"/>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5" name="Freeform 612"/>
              <p:cNvSpPr>
                <a:spLocks/>
              </p:cNvSpPr>
              <p:nvPr/>
            </p:nvSpPr>
            <p:spPr bwMode="auto">
              <a:xfrm>
                <a:off x="4295" y="3429"/>
                <a:ext cx="11" cy="10"/>
              </a:xfrm>
              <a:custGeom>
                <a:avLst/>
                <a:gdLst>
                  <a:gd name="T0" fmla="*/ 4 w 11"/>
                  <a:gd name="T1" fmla="*/ 10 h 10"/>
                  <a:gd name="T2" fmla="*/ 7 w 11"/>
                  <a:gd name="T3" fmla="*/ 10 h 10"/>
                  <a:gd name="T4" fmla="*/ 7 w 11"/>
                  <a:gd name="T5" fmla="*/ 7 h 10"/>
                  <a:gd name="T6" fmla="*/ 11 w 11"/>
                  <a:gd name="T7" fmla="*/ 3 h 10"/>
                  <a:gd name="T8" fmla="*/ 11 w 11"/>
                  <a:gd name="T9" fmla="*/ 0 h 10"/>
                  <a:gd name="T10" fmla="*/ 4 w 11"/>
                  <a:gd name="T11" fmla="*/ 3 h 10"/>
                  <a:gd name="T12" fmla="*/ 0 w 11"/>
                  <a:gd name="T13" fmla="*/ 3 h 10"/>
                  <a:gd name="T14" fmla="*/ 4 w 11"/>
                  <a:gd name="T15" fmla="*/ 3 h 10"/>
                  <a:gd name="T16" fmla="*/ 4 w 11"/>
                  <a:gd name="T17" fmla="*/ 1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10">
                    <a:moveTo>
                      <a:pt x="4" y="10"/>
                    </a:moveTo>
                    <a:lnTo>
                      <a:pt x="7" y="10"/>
                    </a:lnTo>
                    <a:lnTo>
                      <a:pt x="7" y="7"/>
                    </a:lnTo>
                    <a:lnTo>
                      <a:pt x="11" y="3"/>
                    </a:lnTo>
                    <a:lnTo>
                      <a:pt x="11" y="0"/>
                    </a:lnTo>
                    <a:lnTo>
                      <a:pt x="4" y="3"/>
                    </a:lnTo>
                    <a:lnTo>
                      <a:pt x="0" y="3"/>
                    </a:lnTo>
                    <a:lnTo>
                      <a:pt x="4" y="3"/>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6" name="Freeform 613"/>
              <p:cNvSpPr>
                <a:spLocks/>
              </p:cNvSpPr>
              <p:nvPr/>
            </p:nvSpPr>
            <p:spPr bwMode="auto">
              <a:xfrm>
                <a:off x="4246" y="3432"/>
                <a:ext cx="53" cy="7"/>
              </a:xfrm>
              <a:custGeom>
                <a:avLst/>
                <a:gdLst>
                  <a:gd name="T0" fmla="*/ 7 w 53"/>
                  <a:gd name="T1" fmla="*/ 0 h 7"/>
                  <a:gd name="T2" fmla="*/ 11 w 53"/>
                  <a:gd name="T3" fmla="*/ 7 h 7"/>
                  <a:gd name="T4" fmla="*/ 53 w 53"/>
                  <a:gd name="T5" fmla="*/ 7 h 7"/>
                  <a:gd name="T6" fmla="*/ 53 w 53"/>
                  <a:gd name="T7" fmla="*/ 0 h 7"/>
                  <a:gd name="T8" fmla="*/ 11 w 53"/>
                  <a:gd name="T9" fmla="*/ 0 h 7"/>
                  <a:gd name="T10" fmla="*/ 14 w 53"/>
                  <a:gd name="T11" fmla="*/ 7 h 7"/>
                  <a:gd name="T12" fmla="*/ 7 w 53"/>
                  <a:gd name="T13" fmla="*/ 0 h 7"/>
                  <a:gd name="T14" fmla="*/ 0 w 53"/>
                  <a:gd name="T15" fmla="*/ 7 h 7"/>
                  <a:gd name="T16" fmla="*/ 11 w 53"/>
                  <a:gd name="T17" fmla="*/ 7 h 7"/>
                  <a:gd name="T18" fmla="*/ 7 w 5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 h="7">
                    <a:moveTo>
                      <a:pt x="7" y="0"/>
                    </a:moveTo>
                    <a:lnTo>
                      <a:pt x="11" y="7"/>
                    </a:lnTo>
                    <a:lnTo>
                      <a:pt x="53" y="7"/>
                    </a:lnTo>
                    <a:lnTo>
                      <a:pt x="53" y="0"/>
                    </a:lnTo>
                    <a:lnTo>
                      <a:pt x="11" y="0"/>
                    </a:lnTo>
                    <a:lnTo>
                      <a:pt x="14" y="7"/>
                    </a:lnTo>
                    <a:lnTo>
                      <a:pt x="7" y="0"/>
                    </a:lnTo>
                    <a:lnTo>
                      <a:pt x="0" y="7"/>
                    </a:lnTo>
                    <a:lnTo>
                      <a:pt x="11"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97" name="Freeform 614"/>
              <p:cNvSpPr>
                <a:spLocks/>
              </p:cNvSpPr>
              <p:nvPr/>
            </p:nvSpPr>
            <p:spPr bwMode="auto">
              <a:xfrm>
                <a:off x="4253" y="3425"/>
                <a:ext cx="53" cy="14"/>
              </a:xfrm>
              <a:custGeom>
                <a:avLst/>
                <a:gdLst>
                  <a:gd name="T0" fmla="*/ 53 w 53"/>
                  <a:gd name="T1" fmla="*/ 4 h 14"/>
                  <a:gd name="T2" fmla="*/ 32 w 53"/>
                  <a:gd name="T3" fmla="*/ 4 h 14"/>
                  <a:gd name="T4" fmla="*/ 25 w 53"/>
                  <a:gd name="T5" fmla="*/ 0 h 14"/>
                  <a:gd name="T6" fmla="*/ 18 w 53"/>
                  <a:gd name="T7" fmla="*/ 0 h 14"/>
                  <a:gd name="T8" fmla="*/ 14 w 53"/>
                  <a:gd name="T9" fmla="*/ 4 h 14"/>
                  <a:gd name="T10" fmla="*/ 7 w 53"/>
                  <a:gd name="T11" fmla="*/ 4 h 14"/>
                  <a:gd name="T12" fmla="*/ 0 w 53"/>
                  <a:gd name="T13" fmla="*/ 7 h 14"/>
                  <a:gd name="T14" fmla="*/ 7 w 53"/>
                  <a:gd name="T15" fmla="*/ 14 h 14"/>
                  <a:gd name="T16" fmla="*/ 14 w 53"/>
                  <a:gd name="T17" fmla="*/ 7 h 14"/>
                  <a:gd name="T18" fmla="*/ 32 w 53"/>
                  <a:gd name="T19" fmla="*/ 7 h 14"/>
                  <a:gd name="T20" fmla="*/ 35 w 53"/>
                  <a:gd name="T21" fmla="*/ 11 h 14"/>
                  <a:gd name="T22" fmla="*/ 42 w 53"/>
                  <a:gd name="T23" fmla="*/ 11 h 14"/>
                  <a:gd name="T24" fmla="*/ 49 w 53"/>
                  <a:gd name="T25" fmla="*/ 7 h 14"/>
                  <a:gd name="T26" fmla="*/ 46 w 53"/>
                  <a:gd name="T27" fmla="*/ 7 h 14"/>
                  <a:gd name="T28" fmla="*/ 53 w 53"/>
                  <a:gd name="T29" fmla="*/ 4 h 14"/>
                  <a:gd name="T30" fmla="*/ 53 w 53"/>
                  <a:gd name="T31" fmla="*/ 0 h 14"/>
                  <a:gd name="T32" fmla="*/ 49 w 53"/>
                  <a:gd name="T33" fmla="*/ 4 h 14"/>
                  <a:gd name="T34" fmla="*/ 53 w 53"/>
                  <a:gd name="T35" fmla="*/ 4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3" h="14">
                    <a:moveTo>
                      <a:pt x="53" y="4"/>
                    </a:moveTo>
                    <a:lnTo>
                      <a:pt x="32" y="4"/>
                    </a:lnTo>
                    <a:lnTo>
                      <a:pt x="25" y="0"/>
                    </a:lnTo>
                    <a:lnTo>
                      <a:pt x="18" y="0"/>
                    </a:lnTo>
                    <a:lnTo>
                      <a:pt x="14" y="4"/>
                    </a:lnTo>
                    <a:lnTo>
                      <a:pt x="7" y="4"/>
                    </a:lnTo>
                    <a:lnTo>
                      <a:pt x="0" y="7"/>
                    </a:lnTo>
                    <a:lnTo>
                      <a:pt x="7" y="14"/>
                    </a:lnTo>
                    <a:lnTo>
                      <a:pt x="14" y="7"/>
                    </a:lnTo>
                    <a:lnTo>
                      <a:pt x="32" y="7"/>
                    </a:lnTo>
                    <a:lnTo>
                      <a:pt x="35" y="11"/>
                    </a:lnTo>
                    <a:lnTo>
                      <a:pt x="42" y="11"/>
                    </a:lnTo>
                    <a:lnTo>
                      <a:pt x="49" y="7"/>
                    </a:lnTo>
                    <a:lnTo>
                      <a:pt x="46" y="7"/>
                    </a:lnTo>
                    <a:lnTo>
                      <a:pt x="53" y="4"/>
                    </a:lnTo>
                    <a:lnTo>
                      <a:pt x="53" y="0"/>
                    </a:lnTo>
                    <a:lnTo>
                      <a:pt x="49" y="4"/>
                    </a:lnTo>
                    <a:lnTo>
                      <a:pt x="5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333" name="Freeform 615"/>
            <p:cNvSpPr>
              <a:spLocks/>
            </p:cNvSpPr>
            <p:nvPr/>
          </p:nvSpPr>
          <p:spPr bwMode="auto">
            <a:xfrm>
              <a:off x="4225" y="3454"/>
              <a:ext cx="63" cy="42"/>
            </a:xfrm>
            <a:custGeom>
              <a:avLst/>
              <a:gdLst>
                <a:gd name="T0" fmla="*/ 63 w 63"/>
                <a:gd name="T1" fmla="*/ 0 h 42"/>
                <a:gd name="T2" fmla="*/ 60 w 63"/>
                <a:gd name="T3" fmla="*/ 3 h 42"/>
                <a:gd name="T4" fmla="*/ 60 w 63"/>
                <a:gd name="T5" fmla="*/ 10 h 42"/>
                <a:gd name="T6" fmla="*/ 56 w 63"/>
                <a:gd name="T7" fmla="*/ 17 h 42"/>
                <a:gd name="T8" fmla="*/ 56 w 63"/>
                <a:gd name="T9" fmla="*/ 21 h 42"/>
                <a:gd name="T10" fmla="*/ 53 w 63"/>
                <a:gd name="T11" fmla="*/ 28 h 42"/>
                <a:gd name="T12" fmla="*/ 49 w 63"/>
                <a:gd name="T13" fmla="*/ 31 h 42"/>
                <a:gd name="T14" fmla="*/ 46 w 63"/>
                <a:gd name="T15" fmla="*/ 38 h 42"/>
                <a:gd name="T16" fmla="*/ 42 w 63"/>
                <a:gd name="T17" fmla="*/ 42 h 42"/>
                <a:gd name="T18" fmla="*/ 0 w 63"/>
                <a:gd name="T19" fmla="*/ 38 h 42"/>
                <a:gd name="T20" fmla="*/ 3 w 63"/>
                <a:gd name="T21" fmla="*/ 35 h 42"/>
                <a:gd name="T22" fmla="*/ 3 w 63"/>
                <a:gd name="T23" fmla="*/ 28 h 42"/>
                <a:gd name="T24" fmla="*/ 7 w 63"/>
                <a:gd name="T25" fmla="*/ 21 h 42"/>
                <a:gd name="T26" fmla="*/ 10 w 63"/>
                <a:gd name="T27" fmla="*/ 14 h 42"/>
                <a:gd name="T28" fmla="*/ 24 w 63"/>
                <a:gd name="T29" fmla="*/ 0 h 42"/>
                <a:gd name="T30" fmla="*/ 63 w 63"/>
                <a:gd name="T31" fmla="*/ 0 h 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3" h="42">
                  <a:moveTo>
                    <a:pt x="63" y="0"/>
                  </a:moveTo>
                  <a:lnTo>
                    <a:pt x="60" y="3"/>
                  </a:lnTo>
                  <a:lnTo>
                    <a:pt x="60" y="10"/>
                  </a:lnTo>
                  <a:lnTo>
                    <a:pt x="56" y="17"/>
                  </a:lnTo>
                  <a:lnTo>
                    <a:pt x="56" y="21"/>
                  </a:lnTo>
                  <a:lnTo>
                    <a:pt x="53" y="28"/>
                  </a:lnTo>
                  <a:lnTo>
                    <a:pt x="49" y="31"/>
                  </a:lnTo>
                  <a:lnTo>
                    <a:pt x="46" y="38"/>
                  </a:lnTo>
                  <a:lnTo>
                    <a:pt x="42" y="42"/>
                  </a:lnTo>
                  <a:lnTo>
                    <a:pt x="0" y="38"/>
                  </a:lnTo>
                  <a:lnTo>
                    <a:pt x="3" y="35"/>
                  </a:lnTo>
                  <a:lnTo>
                    <a:pt x="3" y="28"/>
                  </a:lnTo>
                  <a:lnTo>
                    <a:pt x="7" y="21"/>
                  </a:lnTo>
                  <a:lnTo>
                    <a:pt x="10" y="14"/>
                  </a:lnTo>
                  <a:lnTo>
                    <a:pt x="24" y="0"/>
                  </a:lnTo>
                  <a:lnTo>
                    <a:pt x="63"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4" name="Freeform 616"/>
            <p:cNvSpPr>
              <a:spLocks/>
            </p:cNvSpPr>
            <p:nvPr/>
          </p:nvSpPr>
          <p:spPr bwMode="auto">
            <a:xfrm>
              <a:off x="4267" y="3454"/>
              <a:ext cx="25" cy="46"/>
            </a:xfrm>
            <a:custGeom>
              <a:avLst/>
              <a:gdLst>
                <a:gd name="T0" fmla="*/ 0 w 25"/>
                <a:gd name="T1" fmla="*/ 46 h 46"/>
                <a:gd name="T2" fmla="*/ 11 w 25"/>
                <a:gd name="T3" fmla="*/ 35 h 46"/>
                <a:gd name="T4" fmla="*/ 14 w 25"/>
                <a:gd name="T5" fmla="*/ 28 h 46"/>
                <a:gd name="T6" fmla="*/ 18 w 25"/>
                <a:gd name="T7" fmla="*/ 24 h 46"/>
                <a:gd name="T8" fmla="*/ 18 w 25"/>
                <a:gd name="T9" fmla="*/ 17 h 46"/>
                <a:gd name="T10" fmla="*/ 21 w 25"/>
                <a:gd name="T11" fmla="*/ 10 h 46"/>
                <a:gd name="T12" fmla="*/ 21 w 25"/>
                <a:gd name="T13" fmla="*/ 7 h 46"/>
                <a:gd name="T14" fmla="*/ 25 w 25"/>
                <a:gd name="T15" fmla="*/ 0 h 46"/>
                <a:gd name="T16" fmla="*/ 18 w 25"/>
                <a:gd name="T17" fmla="*/ 0 h 46"/>
                <a:gd name="T18" fmla="*/ 18 w 25"/>
                <a:gd name="T19" fmla="*/ 3 h 46"/>
                <a:gd name="T20" fmla="*/ 14 w 25"/>
                <a:gd name="T21" fmla="*/ 10 h 46"/>
                <a:gd name="T22" fmla="*/ 11 w 25"/>
                <a:gd name="T23" fmla="*/ 14 h 46"/>
                <a:gd name="T24" fmla="*/ 11 w 25"/>
                <a:gd name="T25" fmla="*/ 21 h 46"/>
                <a:gd name="T26" fmla="*/ 7 w 25"/>
                <a:gd name="T27" fmla="*/ 24 h 46"/>
                <a:gd name="T28" fmla="*/ 4 w 25"/>
                <a:gd name="T29" fmla="*/ 31 h 46"/>
                <a:gd name="T30" fmla="*/ 0 w 25"/>
                <a:gd name="T31" fmla="*/ 35 h 46"/>
                <a:gd name="T32" fmla="*/ 0 w 25"/>
                <a:gd name="T33" fmla="*/ 46 h 46"/>
                <a:gd name="T34" fmla="*/ 4 w 25"/>
                <a:gd name="T35" fmla="*/ 46 h 46"/>
                <a:gd name="T36" fmla="*/ 4 w 25"/>
                <a:gd name="T37" fmla="*/ 42 h 46"/>
                <a:gd name="T38" fmla="*/ 0 w 25"/>
                <a:gd name="T39" fmla="*/ 46 h 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 h="46">
                  <a:moveTo>
                    <a:pt x="0" y="46"/>
                  </a:moveTo>
                  <a:lnTo>
                    <a:pt x="11" y="35"/>
                  </a:lnTo>
                  <a:lnTo>
                    <a:pt x="14" y="28"/>
                  </a:lnTo>
                  <a:lnTo>
                    <a:pt x="18" y="24"/>
                  </a:lnTo>
                  <a:lnTo>
                    <a:pt x="18" y="17"/>
                  </a:lnTo>
                  <a:lnTo>
                    <a:pt x="21" y="10"/>
                  </a:lnTo>
                  <a:lnTo>
                    <a:pt x="21" y="7"/>
                  </a:lnTo>
                  <a:lnTo>
                    <a:pt x="25" y="0"/>
                  </a:lnTo>
                  <a:lnTo>
                    <a:pt x="18" y="0"/>
                  </a:lnTo>
                  <a:lnTo>
                    <a:pt x="18" y="3"/>
                  </a:lnTo>
                  <a:lnTo>
                    <a:pt x="14" y="10"/>
                  </a:lnTo>
                  <a:lnTo>
                    <a:pt x="11" y="14"/>
                  </a:lnTo>
                  <a:lnTo>
                    <a:pt x="11" y="21"/>
                  </a:lnTo>
                  <a:lnTo>
                    <a:pt x="7" y="24"/>
                  </a:lnTo>
                  <a:lnTo>
                    <a:pt x="4" y="31"/>
                  </a:lnTo>
                  <a:lnTo>
                    <a:pt x="0" y="35"/>
                  </a:lnTo>
                  <a:lnTo>
                    <a:pt x="0" y="46"/>
                  </a:lnTo>
                  <a:lnTo>
                    <a:pt x="4" y="46"/>
                  </a:lnTo>
                  <a:lnTo>
                    <a:pt x="4" y="42"/>
                  </a:lnTo>
                  <a:lnTo>
                    <a:pt x="0"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5" name="Freeform 617"/>
            <p:cNvSpPr>
              <a:spLocks/>
            </p:cNvSpPr>
            <p:nvPr/>
          </p:nvSpPr>
          <p:spPr bwMode="auto">
            <a:xfrm>
              <a:off x="4218" y="3492"/>
              <a:ext cx="49" cy="8"/>
            </a:xfrm>
            <a:custGeom>
              <a:avLst/>
              <a:gdLst>
                <a:gd name="T0" fmla="*/ 3 w 49"/>
                <a:gd name="T1" fmla="*/ 0 h 8"/>
                <a:gd name="T2" fmla="*/ 7 w 49"/>
                <a:gd name="T3" fmla="*/ 4 h 8"/>
                <a:gd name="T4" fmla="*/ 49 w 49"/>
                <a:gd name="T5" fmla="*/ 8 h 8"/>
                <a:gd name="T6" fmla="*/ 49 w 49"/>
                <a:gd name="T7" fmla="*/ 0 h 8"/>
                <a:gd name="T8" fmla="*/ 7 w 49"/>
                <a:gd name="T9" fmla="*/ 0 h 8"/>
                <a:gd name="T10" fmla="*/ 10 w 49"/>
                <a:gd name="T11" fmla="*/ 4 h 8"/>
                <a:gd name="T12" fmla="*/ 3 w 49"/>
                <a:gd name="T13" fmla="*/ 0 h 8"/>
                <a:gd name="T14" fmla="*/ 0 w 49"/>
                <a:gd name="T15" fmla="*/ 4 h 8"/>
                <a:gd name="T16" fmla="*/ 7 w 49"/>
                <a:gd name="T17" fmla="*/ 4 h 8"/>
                <a:gd name="T18" fmla="*/ 3 w 49"/>
                <a:gd name="T19" fmla="*/ 0 h 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9" h="8">
                  <a:moveTo>
                    <a:pt x="3" y="0"/>
                  </a:moveTo>
                  <a:lnTo>
                    <a:pt x="7" y="4"/>
                  </a:lnTo>
                  <a:lnTo>
                    <a:pt x="49" y="8"/>
                  </a:lnTo>
                  <a:lnTo>
                    <a:pt x="49" y="0"/>
                  </a:lnTo>
                  <a:lnTo>
                    <a:pt x="7" y="0"/>
                  </a:lnTo>
                  <a:lnTo>
                    <a:pt x="10" y="4"/>
                  </a:lnTo>
                  <a:lnTo>
                    <a:pt x="3" y="0"/>
                  </a:lnTo>
                  <a:lnTo>
                    <a:pt x="0" y="4"/>
                  </a:lnTo>
                  <a:lnTo>
                    <a:pt x="7" y="4"/>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6" name="Freeform 618"/>
            <p:cNvSpPr>
              <a:spLocks/>
            </p:cNvSpPr>
            <p:nvPr/>
          </p:nvSpPr>
          <p:spPr bwMode="auto">
            <a:xfrm>
              <a:off x="4221" y="3447"/>
              <a:ext cx="36" cy="49"/>
            </a:xfrm>
            <a:custGeom>
              <a:avLst/>
              <a:gdLst>
                <a:gd name="T0" fmla="*/ 36 w 36"/>
                <a:gd name="T1" fmla="*/ 3 h 49"/>
                <a:gd name="T2" fmla="*/ 25 w 36"/>
                <a:gd name="T3" fmla="*/ 3 h 49"/>
                <a:gd name="T4" fmla="*/ 21 w 36"/>
                <a:gd name="T5" fmla="*/ 7 h 49"/>
                <a:gd name="T6" fmla="*/ 18 w 36"/>
                <a:gd name="T7" fmla="*/ 14 h 49"/>
                <a:gd name="T8" fmla="*/ 11 w 36"/>
                <a:gd name="T9" fmla="*/ 21 h 49"/>
                <a:gd name="T10" fmla="*/ 7 w 36"/>
                <a:gd name="T11" fmla="*/ 28 h 49"/>
                <a:gd name="T12" fmla="*/ 7 w 36"/>
                <a:gd name="T13" fmla="*/ 35 h 49"/>
                <a:gd name="T14" fmla="*/ 4 w 36"/>
                <a:gd name="T15" fmla="*/ 42 h 49"/>
                <a:gd name="T16" fmla="*/ 0 w 36"/>
                <a:gd name="T17" fmla="*/ 45 h 49"/>
                <a:gd name="T18" fmla="*/ 7 w 36"/>
                <a:gd name="T19" fmla="*/ 49 h 49"/>
                <a:gd name="T20" fmla="*/ 11 w 36"/>
                <a:gd name="T21" fmla="*/ 42 h 49"/>
                <a:gd name="T22" fmla="*/ 11 w 36"/>
                <a:gd name="T23" fmla="*/ 35 h 49"/>
                <a:gd name="T24" fmla="*/ 14 w 36"/>
                <a:gd name="T25" fmla="*/ 28 h 49"/>
                <a:gd name="T26" fmla="*/ 18 w 36"/>
                <a:gd name="T27" fmla="*/ 24 h 49"/>
                <a:gd name="T28" fmla="*/ 21 w 36"/>
                <a:gd name="T29" fmla="*/ 17 h 49"/>
                <a:gd name="T30" fmla="*/ 25 w 36"/>
                <a:gd name="T31" fmla="*/ 14 h 49"/>
                <a:gd name="T32" fmla="*/ 32 w 36"/>
                <a:gd name="T33" fmla="*/ 10 h 49"/>
                <a:gd name="T34" fmla="*/ 36 w 36"/>
                <a:gd name="T35" fmla="*/ 7 h 49"/>
                <a:gd name="T36" fmla="*/ 36 w 36"/>
                <a:gd name="T37" fmla="*/ 0 h 49"/>
                <a:gd name="T38" fmla="*/ 36 w 36"/>
                <a:gd name="T39" fmla="*/ 3 h 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6" h="49">
                  <a:moveTo>
                    <a:pt x="36" y="3"/>
                  </a:moveTo>
                  <a:lnTo>
                    <a:pt x="25" y="3"/>
                  </a:lnTo>
                  <a:lnTo>
                    <a:pt x="21" y="7"/>
                  </a:lnTo>
                  <a:lnTo>
                    <a:pt x="18" y="14"/>
                  </a:lnTo>
                  <a:lnTo>
                    <a:pt x="11" y="21"/>
                  </a:lnTo>
                  <a:lnTo>
                    <a:pt x="7" y="28"/>
                  </a:lnTo>
                  <a:lnTo>
                    <a:pt x="7" y="35"/>
                  </a:lnTo>
                  <a:lnTo>
                    <a:pt x="4" y="42"/>
                  </a:lnTo>
                  <a:lnTo>
                    <a:pt x="0" y="45"/>
                  </a:lnTo>
                  <a:lnTo>
                    <a:pt x="7" y="49"/>
                  </a:lnTo>
                  <a:lnTo>
                    <a:pt x="11" y="42"/>
                  </a:lnTo>
                  <a:lnTo>
                    <a:pt x="11" y="35"/>
                  </a:lnTo>
                  <a:lnTo>
                    <a:pt x="14" y="28"/>
                  </a:lnTo>
                  <a:lnTo>
                    <a:pt x="18" y="24"/>
                  </a:lnTo>
                  <a:lnTo>
                    <a:pt x="21" y="17"/>
                  </a:lnTo>
                  <a:lnTo>
                    <a:pt x="25" y="14"/>
                  </a:lnTo>
                  <a:lnTo>
                    <a:pt x="32" y="10"/>
                  </a:lnTo>
                  <a:lnTo>
                    <a:pt x="36" y="7"/>
                  </a:lnTo>
                  <a:lnTo>
                    <a:pt x="36" y="0"/>
                  </a:lnTo>
                  <a:lnTo>
                    <a:pt x="3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7" name="Freeform 619"/>
            <p:cNvSpPr>
              <a:spLocks/>
            </p:cNvSpPr>
            <p:nvPr/>
          </p:nvSpPr>
          <p:spPr bwMode="auto">
            <a:xfrm>
              <a:off x="4257" y="3450"/>
              <a:ext cx="38" cy="7"/>
            </a:xfrm>
            <a:custGeom>
              <a:avLst/>
              <a:gdLst>
                <a:gd name="T0" fmla="*/ 35 w 38"/>
                <a:gd name="T1" fmla="*/ 4 h 7"/>
                <a:gd name="T2" fmla="*/ 31 w 38"/>
                <a:gd name="T3" fmla="*/ 0 h 7"/>
                <a:gd name="T4" fmla="*/ 0 w 38"/>
                <a:gd name="T5" fmla="*/ 0 h 7"/>
                <a:gd name="T6" fmla="*/ 0 w 38"/>
                <a:gd name="T7" fmla="*/ 4 h 7"/>
                <a:gd name="T8" fmla="*/ 31 w 38"/>
                <a:gd name="T9" fmla="*/ 7 h 7"/>
                <a:gd name="T10" fmla="*/ 28 w 38"/>
                <a:gd name="T11" fmla="*/ 4 h 7"/>
                <a:gd name="T12" fmla="*/ 35 w 38"/>
                <a:gd name="T13" fmla="*/ 4 h 7"/>
                <a:gd name="T14" fmla="*/ 38 w 38"/>
                <a:gd name="T15" fmla="*/ 0 h 7"/>
                <a:gd name="T16" fmla="*/ 31 w 38"/>
                <a:gd name="T17" fmla="*/ 0 h 7"/>
                <a:gd name="T18" fmla="*/ 35 w 38"/>
                <a:gd name="T19" fmla="*/ 4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 h="7">
                  <a:moveTo>
                    <a:pt x="35" y="4"/>
                  </a:moveTo>
                  <a:lnTo>
                    <a:pt x="31" y="0"/>
                  </a:lnTo>
                  <a:lnTo>
                    <a:pt x="0" y="0"/>
                  </a:lnTo>
                  <a:lnTo>
                    <a:pt x="0" y="4"/>
                  </a:lnTo>
                  <a:lnTo>
                    <a:pt x="31" y="7"/>
                  </a:lnTo>
                  <a:lnTo>
                    <a:pt x="28" y="4"/>
                  </a:lnTo>
                  <a:lnTo>
                    <a:pt x="35" y="4"/>
                  </a:lnTo>
                  <a:lnTo>
                    <a:pt x="38" y="0"/>
                  </a:lnTo>
                  <a:lnTo>
                    <a:pt x="31" y="0"/>
                  </a:lnTo>
                  <a:lnTo>
                    <a:pt x="35"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8" name="Freeform 620"/>
            <p:cNvSpPr>
              <a:spLocks/>
            </p:cNvSpPr>
            <p:nvPr/>
          </p:nvSpPr>
          <p:spPr bwMode="auto">
            <a:xfrm>
              <a:off x="3811" y="3492"/>
              <a:ext cx="64" cy="82"/>
            </a:xfrm>
            <a:custGeom>
              <a:avLst/>
              <a:gdLst>
                <a:gd name="T0" fmla="*/ 64 w 64"/>
                <a:gd name="T1" fmla="*/ 22 h 82"/>
                <a:gd name="T2" fmla="*/ 60 w 64"/>
                <a:gd name="T3" fmla="*/ 29 h 82"/>
                <a:gd name="T4" fmla="*/ 57 w 64"/>
                <a:gd name="T5" fmla="*/ 39 h 82"/>
                <a:gd name="T6" fmla="*/ 50 w 64"/>
                <a:gd name="T7" fmla="*/ 46 h 82"/>
                <a:gd name="T8" fmla="*/ 46 w 64"/>
                <a:gd name="T9" fmla="*/ 53 h 82"/>
                <a:gd name="T10" fmla="*/ 25 w 64"/>
                <a:gd name="T11" fmla="*/ 75 h 82"/>
                <a:gd name="T12" fmla="*/ 22 w 64"/>
                <a:gd name="T13" fmla="*/ 82 h 82"/>
                <a:gd name="T14" fmla="*/ 14 w 64"/>
                <a:gd name="T15" fmla="*/ 82 h 82"/>
                <a:gd name="T16" fmla="*/ 14 w 64"/>
                <a:gd name="T17" fmla="*/ 78 h 82"/>
                <a:gd name="T18" fmla="*/ 11 w 64"/>
                <a:gd name="T19" fmla="*/ 78 h 82"/>
                <a:gd name="T20" fmla="*/ 4 w 64"/>
                <a:gd name="T21" fmla="*/ 71 h 82"/>
                <a:gd name="T22" fmla="*/ 4 w 64"/>
                <a:gd name="T23" fmla="*/ 60 h 82"/>
                <a:gd name="T24" fmla="*/ 0 w 64"/>
                <a:gd name="T25" fmla="*/ 57 h 82"/>
                <a:gd name="T26" fmla="*/ 0 w 64"/>
                <a:gd name="T27" fmla="*/ 43 h 82"/>
                <a:gd name="T28" fmla="*/ 7 w 64"/>
                <a:gd name="T29" fmla="*/ 36 h 82"/>
                <a:gd name="T30" fmla="*/ 11 w 64"/>
                <a:gd name="T31" fmla="*/ 29 h 82"/>
                <a:gd name="T32" fmla="*/ 18 w 64"/>
                <a:gd name="T33" fmla="*/ 25 h 82"/>
                <a:gd name="T34" fmla="*/ 22 w 64"/>
                <a:gd name="T35" fmla="*/ 18 h 82"/>
                <a:gd name="T36" fmla="*/ 39 w 64"/>
                <a:gd name="T37" fmla="*/ 0 h 82"/>
                <a:gd name="T38" fmla="*/ 53 w 64"/>
                <a:gd name="T39" fmla="*/ 0 h 82"/>
                <a:gd name="T40" fmla="*/ 57 w 64"/>
                <a:gd name="T41" fmla="*/ 8 h 82"/>
                <a:gd name="T42" fmla="*/ 60 w 64"/>
                <a:gd name="T43" fmla="*/ 15 h 82"/>
                <a:gd name="T44" fmla="*/ 64 w 64"/>
                <a:gd name="T45" fmla="*/ 22 h 8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4" h="82">
                  <a:moveTo>
                    <a:pt x="64" y="22"/>
                  </a:moveTo>
                  <a:lnTo>
                    <a:pt x="60" y="29"/>
                  </a:lnTo>
                  <a:lnTo>
                    <a:pt x="57" y="39"/>
                  </a:lnTo>
                  <a:lnTo>
                    <a:pt x="50" y="46"/>
                  </a:lnTo>
                  <a:lnTo>
                    <a:pt x="46" y="53"/>
                  </a:lnTo>
                  <a:lnTo>
                    <a:pt x="25" y="75"/>
                  </a:lnTo>
                  <a:lnTo>
                    <a:pt x="22" y="82"/>
                  </a:lnTo>
                  <a:lnTo>
                    <a:pt x="14" y="82"/>
                  </a:lnTo>
                  <a:lnTo>
                    <a:pt x="14" y="78"/>
                  </a:lnTo>
                  <a:lnTo>
                    <a:pt x="11" y="78"/>
                  </a:lnTo>
                  <a:lnTo>
                    <a:pt x="4" y="71"/>
                  </a:lnTo>
                  <a:lnTo>
                    <a:pt x="4" y="60"/>
                  </a:lnTo>
                  <a:lnTo>
                    <a:pt x="0" y="57"/>
                  </a:lnTo>
                  <a:lnTo>
                    <a:pt x="0" y="43"/>
                  </a:lnTo>
                  <a:lnTo>
                    <a:pt x="7" y="36"/>
                  </a:lnTo>
                  <a:lnTo>
                    <a:pt x="11" y="29"/>
                  </a:lnTo>
                  <a:lnTo>
                    <a:pt x="18" y="25"/>
                  </a:lnTo>
                  <a:lnTo>
                    <a:pt x="22" y="18"/>
                  </a:lnTo>
                  <a:lnTo>
                    <a:pt x="39" y="0"/>
                  </a:lnTo>
                  <a:lnTo>
                    <a:pt x="53" y="0"/>
                  </a:lnTo>
                  <a:lnTo>
                    <a:pt x="57" y="8"/>
                  </a:lnTo>
                  <a:lnTo>
                    <a:pt x="60" y="15"/>
                  </a:lnTo>
                  <a:lnTo>
                    <a:pt x="64"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39" name="Freeform 621"/>
            <p:cNvSpPr>
              <a:spLocks/>
            </p:cNvSpPr>
            <p:nvPr/>
          </p:nvSpPr>
          <p:spPr bwMode="auto">
            <a:xfrm>
              <a:off x="3829" y="3514"/>
              <a:ext cx="46" cy="63"/>
            </a:xfrm>
            <a:custGeom>
              <a:avLst/>
              <a:gdLst>
                <a:gd name="T0" fmla="*/ 4 w 46"/>
                <a:gd name="T1" fmla="*/ 63 h 63"/>
                <a:gd name="T2" fmla="*/ 7 w 46"/>
                <a:gd name="T3" fmla="*/ 63 h 63"/>
                <a:gd name="T4" fmla="*/ 11 w 46"/>
                <a:gd name="T5" fmla="*/ 56 h 63"/>
                <a:gd name="T6" fmla="*/ 32 w 46"/>
                <a:gd name="T7" fmla="*/ 35 h 63"/>
                <a:gd name="T8" fmla="*/ 35 w 46"/>
                <a:gd name="T9" fmla="*/ 24 h 63"/>
                <a:gd name="T10" fmla="*/ 42 w 46"/>
                <a:gd name="T11" fmla="*/ 17 h 63"/>
                <a:gd name="T12" fmla="*/ 46 w 46"/>
                <a:gd name="T13" fmla="*/ 10 h 63"/>
                <a:gd name="T14" fmla="*/ 46 w 46"/>
                <a:gd name="T15" fmla="*/ 0 h 63"/>
                <a:gd name="T16" fmla="*/ 42 w 46"/>
                <a:gd name="T17" fmla="*/ 0 h 63"/>
                <a:gd name="T18" fmla="*/ 39 w 46"/>
                <a:gd name="T19" fmla="*/ 7 h 63"/>
                <a:gd name="T20" fmla="*/ 35 w 46"/>
                <a:gd name="T21" fmla="*/ 14 h 63"/>
                <a:gd name="T22" fmla="*/ 28 w 46"/>
                <a:gd name="T23" fmla="*/ 21 h 63"/>
                <a:gd name="T24" fmla="*/ 25 w 46"/>
                <a:gd name="T25" fmla="*/ 31 h 63"/>
                <a:gd name="T26" fmla="*/ 18 w 46"/>
                <a:gd name="T27" fmla="*/ 38 h 63"/>
                <a:gd name="T28" fmla="*/ 14 w 46"/>
                <a:gd name="T29" fmla="*/ 46 h 63"/>
                <a:gd name="T30" fmla="*/ 7 w 46"/>
                <a:gd name="T31" fmla="*/ 53 h 63"/>
                <a:gd name="T32" fmla="*/ 0 w 46"/>
                <a:gd name="T33" fmla="*/ 56 h 63"/>
                <a:gd name="T34" fmla="*/ 4 w 46"/>
                <a:gd name="T35" fmla="*/ 56 h 63"/>
                <a:gd name="T36" fmla="*/ 4 w 46"/>
                <a:gd name="T37" fmla="*/ 63 h 63"/>
                <a:gd name="T38" fmla="*/ 7 w 46"/>
                <a:gd name="T39" fmla="*/ 63 h 63"/>
                <a:gd name="T40" fmla="*/ 4 w 46"/>
                <a:gd name="T41" fmla="*/ 63 h 6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 h="63">
                  <a:moveTo>
                    <a:pt x="4" y="63"/>
                  </a:moveTo>
                  <a:lnTo>
                    <a:pt x="7" y="63"/>
                  </a:lnTo>
                  <a:lnTo>
                    <a:pt x="11" y="56"/>
                  </a:lnTo>
                  <a:lnTo>
                    <a:pt x="32" y="35"/>
                  </a:lnTo>
                  <a:lnTo>
                    <a:pt x="35" y="24"/>
                  </a:lnTo>
                  <a:lnTo>
                    <a:pt x="42" y="17"/>
                  </a:lnTo>
                  <a:lnTo>
                    <a:pt x="46" y="10"/>
                  </a:lnTo>
                  <a:lnTo>
                    <a:pt x="46" y="0"/>
                  </a:lnTo>
                  <a:lnTo>
                    <a:pt x="42" y="0"/>
                  </a:lnTo>
                  <a:lnTo>
                    <a:pt x="39" y="7"/>
                  </a:lnTo>
                  <a:lnTo>
                    <a:pt x="35" y="14"/>
                  </a:lnTo>
                  <a:lnTo>
                    <a:pt x="28" y="21"/>
                  </a:lnTo>
                  <a:lnTo>
                    <a:pt x="25" y="31"/>
                  </a:lnTo>
                  <a:lnTo>
                    <a:pt x="18" y="38"/>
                  </a:lnTo>
                  <a:lnTo>
                    <a:pt x="14" y="46"/>
                  </a:lnTo>
                  <a:lnTo>
                    <a:pt x="7" y="53"/>
                  </a:lnTo>
                  <a:lnTo>
                    <a:pt x="0" y="56"/>
                  </a:lnTo>
                  <a:lnTo>
                    <a:pt x="4" y="56"/>
                  </a:lnTo>
                  <a:lnTo>
                    <a:pt x="4" y="63"/>
                  </a:lnTo>
                  <a:lnTo>
                    <a:pt x="7" y="63"/>
                  </a:lnTo>
                  <a:lnTo>
                    <a:pt x="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0" name="Freeform 622"/>
            <p:cNvSpPr>
              <a:spLocks/>
            </p:cNvSpPr>
            <p:nvPr/>
          </p:nvSpPr>
          <p:spPr bwMode="auto">
            <a:xfrm>
              <a:off x="3811" y="3560"/>
              <a:ext cx="22" cy="17"/>
            </a:xfrm>
            <a:custGeom>
              <a:avLst/>
              <a:gdLst>
                <a:gd name="T0" fmla="*/ 0 w 22"/>
                <a:gd name="T1" fmla="*/ 0 h 17"/>
                <a:gd name="T2" fmla="*/ 0 w 22"/>
                <a:gd name="T3" fmla="*/ 3 h 17"/>
                <a:gd name="T4" fmla="*/ 14 w 22"/>
                <a:gd name="T5" fmla="*/ 17 h 17"/>
                <a:gd name="T6" fmla="*/ 22 w 22"/>
                <a:gd name="T7" fmla="*/ 17 h 17"/>
                <a:gd name="T8" fmla="*/ 22 w 22"/>
                <a:gd name="T9" fmla="*/ 10 h 17"/>
                <a:gd name="T10" fmla="*/ 14 w 22"/>
                <a:gd name="T11" fmla="*/ 10 h 17"/>
                <a:gd name="T12" fmla="*/ 14 w 22"/>
                <a:gd name="T13" fmla="*/ 7 h 17"/>
                <a:gd name="T14" fmla="*/ 11 w 22"/>
                <a:gd name="T15" fmla="*/ 7 h 17"/>
                <a:gd name="T16" fmla="*/ 7 w 22"/>
                <a:gd name="T17" fmla="*/ 3 h 17"/>
                <a:gd name="T18" fmla="*/ 7 w 22"/>
                <a:gd name="T19" fmla="*/ 0 h 17"/>
                <a:gd name="T20" fmla="*/ 0 w 22"/>
                <a:gd name="T21" fmla="*/ 0 h 17"/>
                <a:gd name="T22" fmla="*/ 0 w 22"/>
                <a:gd name="T23" fmla="*/ 3 h 17"/>
                <a:gd name="T24" fmla="*/ 0 w 22"/>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7">
                  <a:moveTo>
                    <a:pt x="0" y="0"/>
                  </a:moveTo>
                  <a:lnTo>
                    <a:pt x="0" y="3"/>
                  </a:lnTo>
                  <a:lnTo>
                    <a:pt x="14" y="17"/>
                  </a:lnTo>
                  <a:lnTo>
                    <a:pt x="22" y="17"/>
                  </a:lnTo>
                  <a:lnTo>
                    <a:pt x="22" y="10"/>
                  </a:lnTo>
                  <a:lnTo>
                    <a:pt x="14" y="10"/>
                  </a:lnTo>
                  <a:lnTo>
                    <a:pt x="14" y="7"/>
                  </a:lnTo>
                  <a:lnTo>
                    <a:pt x="11" y="7"/>
                  </a:lnTo>
                  <a:lnTo>
                    <a:pt x="7" y="3"/>
                  </a:lnTo>
                  <a:lnTo>
                    <a:pt x="7" y="0"/>
                  </a:lnTo>
                  <a:lnTo>
                    <a:pt x="0" y="0"/>
                  </a:lnTo>
                  <a:lnTo>
                    <a:pt x="0"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1" name="Freeform 623"/>
            <p:cNvSpPr>
              <a:spLocks/>
            </p:cNvSpPr>
            <p:nvPr/>
          </p:nvSpPr>
          <p:spPr bwMode="auto">
            <a:xfrm>
              <a:off x="3808" y="3531"/>
              <a:ext cx="10" cy="29"/>
            </a:xfrm>
            <a:custGeom>
              <a:avLst/>
              <a:gdLst>
                <a:gd name="T0" fmla="*/ 3 w 10"/>
                <a:gd name="T1" fmla="*/ 0 h 29"/>
                <a:gd name="T2" fmla="*/ 0 w 10"/>
                <a:gd name="T3" fmla="*/ 0 h 29"/>
                <a:gd name="T4" fmla="*/ 0 w 10"/>
                <a:gd name="T5" fmla="*/ 18 h 29"/>
                <a:gd name="T6" fmla="*/ 3 w 10"/>
                <a:gd name="T7" fmla="*/ 21 h 29"/>
                <a:gd name="T8" fmla="*/ 3 w 10"/>
                <a:gd name="T9" fmla="*/ 29 h 29"/>
                <a:gd name="T10" fmla="*/ 10 w 10"/>
                <a:gd name="T11" fmla="*/ 29 h 29"/>
                <a:gd name="T12" fmla="*/ 10 w 10"/>
                <a:gd name="T13" fmla="*/ 21 h 29"/>
                <a:gd name="T14" fmla="*/ 7 w 10"/>
                <a:gd name="T15" fmla="*/ 14 h 29"/>
                <a:gd name="T16" fmla="*/ 7 w 10"/>
                <a:gd name="T17" fmla="*/ 4 h 29"/>
                <a:gd name="T18" fmla="*/ 3 w 10"/>
                <a:gd name="T19" fmla="*/ 0 h 29"/>
                <a:gd name="T20" fmla="*/ 0 w 10"/>
                <a:gd name="T21" fmla="*/ 0 h 29"/>
                <a:gd name="T22" fmla="*/ 3 w 10"/>
                <a:gd name="T23" fmla="*/ 0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9">
                  <a:moveTo>
                    <a:pt x="3" y="0"/>
                  </a:moveTo>
                  <a:lnTo>
                    <a:pt x="0" y="0"/>
                  </a:lnTo>
                  <a:lnTo>
                    <a:pt x="0" y="18"/>
                  </a:lnTo>
                  <a:lnTo>
                    <a:pt x="3" y="21"/>
                  </a:lnTo>
                  <a:lnTo>
                    <a:pt x="3" y="29"/>
                  </a:lnTo>
                  <a:lnTo>
                    <a:pt x="10" y="29"/>
                  </a:lnTo>
                  <a:lnTo>
                    <a:pt x="10" y="21"/>
                  </a:lnTo>
                  <a:lnTo>
                    <a:pt x="7" y="14"/>
                  </a:lnTo>
                  <a:lnTo>
                    <a:pt x="7" y="4"/>
                  </a:lnTo>
                  <a:lnTo>
                    <a:pt x="3" y="0"/>
                  </a:lnTo>
                  <a:lnTo>
                    <a:pt x="0" y="0"/>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2" name="Freeform 624"/>
            <p:cNvSpPr>
              <a:spLocks/>
            </p:cNvSpPr>
            <p:nvPr/>
          </p:nvSpPr>
          <p:spPr bwMode="auto">
            <a:xfrm>
              <a:off x="3811" y="3489"/>
              <a:ext cx="46" cy="46"/>
            </a:xfrm>
            <a:custGeom>
              <a:avLst/>
              <a:gdLst>
                <a:gd name="T0" fmla="*/ 46 w 46"/>
                <a:gd name="T1" fmla="*/ 0 h 46"/>
                <a:gd name="T2" fmla="*/ 39 w 46"/>
                <a:gd name="T3" fmla="*/ 3 h 46"/>
                <a:gd name="T4" fmla="*/ 32 w 46"/>
                <a:gd name="T5" fmla="*/ 7 h 46"/>
                <a:gd name="T6" fmla="*/ 4 w 46"/>
                <a:gd name="T7" fmla="*/ 35 h 46"/>
                <a:gd name="T8" fmla="*/ 0 w 46"/>
                <a:gd name="T9" fmla="*/ 42 h 46"/>
                <a:gd name="T10" fmla="*/ 4 w 46"/>
                <a:gd name="T11" fmla="*/ 46 h 46"/>
                <a:gd name="T12" fmla="*/ 11 w 46"/>
                <a:gd name="T13" fmla="*/ 42 h 46"/>
                <a:gd name="T14" fmla="*/ 14 w 46"/>
                <a:gd name="T15" fmla="*/ 35 h 46"/>
                <a:gd name="T16" fmla="*/ 22 w 46"/>
                <a:gd name="T17" fmla="*/ 28 h 46"/>
                <a:gd name="T18" fmla="*/ 25 w 46"/>
                <a:gd name="T19" fmla="*/ 21 h 46"/>
                <a:gd name="T20" fmla="*/ 29 w 46"/>
                <a:gd name="T21" fmla="*/ 18 h 46"/>
                <a:gd name="T22" fmla="*/ 36 w 46"/>
                <a:gd name="T23" fmla="*/ 14 h 46"/>
                <a:gd name="T24" fmla="*/ 46 w 46"/>
                <a:gd name="T25" fmla="*/ 3 h 46"/>
                <a:gd name="T26" fmla="*/ 46 w 46"/>
                <a:gd name="T27" fmla="*/ 0 h 4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6" h="46">
                  <a:moveTo>
                    <a:pt x="46" y="0"/>
                  </a:moveTo>
                  <a:lnTo>
                    <a:pt x="39" y="3"/>
                  </a:lnTo>
                  <a:lnTo>
                    <a:pt x="32" y="7"/>
                  </a:lnTo>
                  <a:lnTo>
                    <a:pt x="4" y="35"/>
                  </a:lnTo>
                  <a:lnTo>
                    <a:pt x="0" y="42"/>
                  </a:lnTo>
                  <a:lnTo>
                    <a:pt x="4" y="46"/>
                  </a:lnTo>
                  <a:lnTo>
                    <a:pt x="11" y="42"/>
                  </a:lnTo>
                  <a:lnTo>
                    <a:pt x="14" y="35"/>
                  </a:lnTo>
                  <a:lnTo>
                    <a:pt x="22" y="28"/>
                  </a:lnTo>
                  <a:lnTo>
                    <a:pt x="25" y="21"/>
                  </a:lnTo>
                  <a:lnTo>
                    <a:pt x="29" y="18"/>
                  </a:lnTo>
                  <a:lnTo>
                    <a:pt x="36" y="14"/>
                  </a:lnTo>
                  <a:lnTo>
                    <a:pt x="46" y="3"/>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3" name="Freeform 625"/>
            <p:cNvSpPr>
              <a:spLocks/>
            </p:cNvSpPr>
            <p:nvPr/>
          </p:nvSpPr>
          <p:spPr bwMode="auto">
            <a:xfrm>
              <a:off x="3857" y="3489"/>
              <a:ext cx="18" cy="25"/>
            </a:xfrm>
            <a:custGeom>
              <a:avLst/>
              <a:gdLst>
                <a:gd name="T0" fmla="*/ 18 w 18"/>
                <a:gd name="T1" fmla="*/ 25 h 25"/>
                <a:gd name="T2" fmla="*/ 18 w 18"/>
                <a:gd name="T3" fmla="*/ 18 h 25"/>
                <a:gd name="T4" fmla="*/ 14 w 18"/>
                <a:gd name="T5" fmla="*/ 11 h 25"/>
                <a:gd name="T6" fmla="*/ 11 w 18"/>
                <a:gd name="T7" fmla="*/ 3 h 25"/>
                <a:gd name="T8" fmla="*/ 0 w 18"/>
                <a:gd name="T9" fmla="*/ 0 h 25"/>
                <a:gd name="T10" fmla="*/ 0 w 18"/>
                <a:gd name="T11" fmla="*/ 3 h 25"/>
                <a:gd name="T12" fmla="*/ 4 w 18"/>
                <a:gd name="T13" fmla="*/ 7 h 25"/>
                <a:gd name="T14" fmla="*/ 7 w 18"/>
                <a:gd name="T15" fmla="*/ 14 h 25"/>
                <a:gd name="T16" fmla="*/ 11 w 18"/>
                <a:gd name="T17" fmla="*/ 21 h 25"/>
                <a:gd name="T18" fmla="*/ 14 w 18"/>
                <a:gd name="T19" fmla="*/ 25 h 25"/>
                <a:gd name="T20" fmla="*/ 18 w 18"/>
                <a:gd name="T21" fmla="*/ 25 h 25"/>
                <a:gd name="T22" fmla="*/ 18 w 18"/>
                <a:gd name="T23" fmla="*/ 21 h 25"/>
                <a:gd name="T24" fmla="*/ 18 w 18"/>
                <a:gd name="T25" fmla="*/ 25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25">
                  <a:moveTo>
                    <a:pt x="18" y="25"/>
                  </a:moveTo>
                  <a:lnTo>
                    <a:pt x="18" y="18"/>
                  </a:lnTo>
                  <a:lnTo>
                    <a:pt x="14" y="11"/>
                  </a:lnTo>
                  <a:lnTo>
                    <a:pt x="11" y="3"/>
                  </a:lnTo>
                  <a:lnTo>
                    <a:pt x="0" y="0"/>
                  </a:lnTo>
                  <a:lnTo>
                    <a:pt x="0" y="3"/>
                  </a:lnTo>
                  <a:lnTo>
                    <a:pt x="4" y="7"/>
                  </a:lnTo>
                  <a:lnTo>
                    <a:pt x="7" y="14"/>
                  </a:lnTo>
                  <a:lnTo>
                    <a:pt x="11" y="21"/>
                  </a:lnTo>
                  <a:lnTo>
                    <a:pt x="14" y="25"/>
                  </a:lnTo>
                  <a:lnTo>
                    <a:pt x="18" y="25"/>
                  </a:lnTo>
                  <a:lnTo>
                    <a:pt x="18" y="21"/>
                  </a:lnTo>
                  <a:lnTo>
                    <a:pt x="1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4" name="Freeform 626"/>
            <p:cNvSpPr>
              <a:spLocks/>
            </p:cNvSpPr>
            <p:nvPr/>
          </p:nvSpPr>
          <p:spPr bwMode="auto">
            <a:xfrm>
              <a:off x="4083" y="3500"/>
              <a:ext cx="53" cy="28"/>
            </a:xfrm>
            <a:custGeom>
              <a:avLst/>
              <a:gdLst>
                <a:gd name="T0" fmla="*/ 32 w 53"/>
                <a:gd name="T1" fmla="*/ 24 h 28"/>
                <a:gd name="T2" fmla="*/ 36 w 53"/>
                <a:gd name="T3" fmla="*/ 24 h 28"/>
                <a:gd name="T4" fmla="*/ 39 w 53"/>
                <a:gd name="T5" fmla="*/ 28 h 28"/>
                <a:gd name="T6" fmla="*/ 53 w 53"/>
                <a:gd name="T7" fmla="*/ 28 h 28"/>
                <a:gd name="T8" fmla="*/ 0 w 53"/>
                <a:gd name="T9" fmla="*/ 28 h 28"/>
                <a:gd name="T10" fmla="*/ 0 w 53"/>
                <a:gd name="T11" fmla="*/ 21 h 28"/>
                <a:gd name="T12" fmla="*/ 4 w 53"/>
                <a:gd name="T13" fmla="*/ 10 h 28"/>
                <a:gd name="T14" fmla="*/ 7 w 53"/>
                <a:gd name="T15" fmla="*/ 3 h 28"/>
                <a:gd name="T16" fmla="*/ 11 w 53"/>
                <a:gd name="T17" fmla="*/ 0 h 28"/>
                <a:gd name="T18" fmla="*/ 11 w 53"/>
                <a:gd name="T19" fmla="*/ 3 h 28"/>
                <a:gd name="T20" fmla="*/ 15 w 53"/>
                <a:gd name="T21" fmla="*/ 7 h 28"/>
                <a:gd name="T22" fmla="*/ 15 w 53"/>
                <a:gd name="T23" fmla="*/ 10 h 28"/>
                <a:gd name="T24" fmla="*/ 29 w 53"/>
                <a:gd name="T25" fmla="*/ 24 h 28"/>
                <a:gd name="T26" fmla="*/ 32 w 53"/>
                <a:gd name="T27" fmla="*/ 24 h 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3" h="28">
                  <a:moveTo>
                    <a:pt x="32" y="24"/>
                  </a:moveTo>
                  <a:lnTo>
                    <a:pt x="36" y="24"/>
                  </a:lnTo>
                  <a:lnTo>
                    <a:pt x="39" y="28"/>
                  </a:lnTo>
                  <a:lnTo>
                    <a:pt x="53" y="28"/>
                  </a:lnTo>
                  <a:lnTo>
                    <a:pt x="0" y="28"/>
                  </a:lnTo>
                  <a:lnTo>
                    <a:pt x="0" y="21"/>
                  </a:lnTo>
                  <a:lnTo>
                    <a:pt x="4" y="10"/>
                  </a:lnTo>
                  <a:lnTo>
                    <a:pt x="7" y="3"/>
                  </a:lnTo>
                  <a:lnTo>
                    <a:pt x="11" y="0"/>
                  </a:lnTo>
                  <a:lnTo>
                    <a:pt x="11" y="3"/>
                  </a:lnTo>
                  <a:lnTo>
                    <a:pt x="15" y="7"/>
                  </a:lnTo>
                  <a:lnTo>
                    <a:pt x="15" y="10"/>
                  </a:lnTo>
                  <a:lnTo>
                    <a:pt x="29" y="24"/>
                  </a:lnTo>
                  <a:lnTo>
                    <a:pt x="32" y="24"/>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5" name="Freeform 627"/>
            <p:cNvSpPr>
              <a:spLocks/>
            </p:cNvSpPr>
            <p:nvPr/>
          </p:nvSpPr>
          <p:spPr bwMode="auto">
            <a:xfrm>
              <a:off x="4115" y="3521"/>
              <a:ext cx="21" cy="10"/>
            </a:xfrm>
            <a:custGeom>
              <a:avLst/>
              <a:gdLst>
                <a:gd name="T0" fmla="*/ 21 w 21"/>
                <a:gd name="T1" fmla="*/ 10 h 10"/>
                <a:gd name="T2" fmla="*/ 21 w 21"/>
                <a:gd name="T3" fmla="*/ 3 h 10"/>
                <a:gd name="T4" fmla="*/ 7 w 21"/>
                <a:gd name="T5" fmla="*/ 3 h 10"/>
                <a:gd name="T6" fmla="*/ 4 w 21"/>
                <a:gd name="T7" fmla="*/ 0 h 10"/>
                <a:gd name="T8" fmla="*/ 0 w 21"/>
                <a:gd name="T9" fmla="*/ 7 h 10"/>
                <a:gd name="T10" fmla="*/ 4 w 21"/>
                <a:gd name="T11" fmla="*/ 7 h 10"/>
                <a:gd name="T12" fmla="*/ 4 w 21"/>
                <a:gd name="T13" fmla="*/ 10 h 10"/>
                <a:gd name="T14" fmla="*/ 21 w 21"/>
                <a:gd name="T15" fmla="*/ 10 h 10"/>
                <a:gd name="T16" fmla="*/ 21 w 21"/>
                <a:gd name="T17" fmla="*/ 3 h 10"/>
                <a:gd name="T18" fmla="*/ 21 w 21"/>
                <a:gd name="T19" fmla="*/ 10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 h="10">
                  <a:moveTo>
                    <a:pt x="21" y="10"/>
                  </a:moveTo>
                  <a:lnTo>
                    <a:pt x="21" y="3"/>
                  </a:lnTo>
                  <a:lnTo>
                    <a:pt x="7" y="3"/>
                  </a:lnTo>
                  <a:lnTo>
                    <a:pt x="4" y="0"/>
                  </a:lnTo>
                  <a:lnTo>
                    <a:pt x="0" y="7"/>
                  </a:lnTo>
                  <a:lnTo>
                    <a:pt x="4" y="7"/>
                  </a:lnTo>
                  <a:lnTo>
                    <a:pt x="4" y="10"/>
                  </a:lnTo>
                  <a:lnTo>
                    <a:pt x="21" y="10"/>
                  </a:lnTo>
                  <a:lnTo>
                    <a:pt x="21" y="3"/>
                  </a:lnTo>
                  <a:lnTo>
                    <a:pt x="2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6" name="Freeform 628"/>
            <p:cNvSpPr>
              <a:spLocks/>
            </p:cNvSpPr>
            <p:nvPr/>
          </p:nvSpPr>
          <p:spPr bwMode="auto">
            <a:xfrm>
              <a:off x="4076" y="3524"/>
              <a:ext cx="60" cy="7"/>
            </a:xfrm>
            <a:custGeom>
              <a:avLst/>
              <a:gdLst>
                <a:gd name="T0" fmla="*/ 4 w 60"/>
                <a:gd name="T1" fmla="*/ 0 h 7"/>
                <a:gd name="T2" fmla="*/ 7 w 60"/>
                <a:gd name="T3" fmla="*/ 7 h 7"/>
                <a:gd name="T4" fmla="*/ 60 w 60"/>
                <a:gd name="T5" fmla="*/ 7 h 7"/>
                <a:gd name="T6" fmla="*/ 60 w 60"/>
                <a:gd name="T7" fmla="*/ 0 h 7"/>
                <a:gd name="T8" fmla="*/ 7 w 60"/>
                <a:gd name="T9" fmla="*/ 0 h 7"/>
                <a:gd name="T10" fmla="*/ 11 w 60"/>
                <a:gd name="T11" fmla="*/ 4 h 7"/>
                <a:gd name="T12" fmla="*/ 4 w 60"/>
                <a:gd name="T13" fmla="*/ 0 h 7"/>
                <a:gd name="T14" fmla="*/ 0 w 60"/>
                <a:gd name="T15" fmla="*/ 7 h 7"/>
                <a:gd name="T16" fmla="*/ 7 w 60"/>
                <a:gd name="T17" fmla="*/ 7 h 7"/>
                <a:gd name="T18" fmla="*/ 4 w 60"/>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0" h="7">
                  <a:moveTo>
                    <a:pt x="4" y="0"/>
                  </a:moveTo>
                  <a:lnTo>
                    <a:pt x="7" y="7"/>
                  </a:lnTo>
                  <a:lnTo>
                    <a:pt x="60" y="7"/>
                  </a:lnTo>
                  <a:lnTo>
                    <a:pt x="60" y="0"/>
                  </a:lnTo>
                  <a:lnTo>
                    <a:pt x="7" y="0"/>
                  </a:lnTo>
                  <a:lnTo>
                    <a:pt x="11" y="4"/>
                  </a:lnTo>
                  <a:lnTo>
                    <a:pt x="4" y="0"/>
                  </a:lnTo>
                  <a:lnTo>
                    <a:pt x="0" y="7"/>
                  </a:lnTo>
                  <a:lnTo>
                    <a:pt x="7"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7" name="Freeform 629"/>
            <p:cNvSpPr>
              <a:spLocks/>
            </p:cNvSpPr>
            <p:nvPr/>
          </p:nvSpPr>
          <p:spPr bwMode="auto">
            <a:xfrm>
              <a:off x="4080" y="3489"/>
              <a:ext cx="18" cy="39"/>
            </a:xfrm>
            <a:custGeom>
              <a:avLst/>
              <a:gdLst>
                <a:gd name="T0" fmla="*/ 18 w 18"/>
                <a:gd name="T1" fmla="*/ 11 h 39"/>
                <a:gd name="T2" fmla="*/ 10 w 18"/>
                <a:gd name="T3" fmla="*/ 7 h 39"/>
                <a:gd name="T4" fmla="*/ 7 w 18"/>
                <a:gd name="T5" fmla="*/ 14 h 39"/>
                <a:gd name="T6" fmla="*/ 3 w 18"/>
                <a:gd name="T7" fmla="*/ 21 h 39"/>
                <a:gd name="T8" fmla="*/ 0 w 18"/>
                <a:gd name="T9" fmla="*/ 28 h 39"/>
                <a:gd name="T10" fmla="*/ 0 w 18"/>
                <a:gd name="T11" fmla="*/ 35 h 39"/>
                <a:gd name="T12" fmla="*/ 7 w 18"/>
                <a:gd name="T13" fmla="*/ 39 h 39"/>
                <a:gd name="T14" fmla="*/ 7 w 18"/>
                <a:gd name="T15" fmla="*/ 32 h 39"/>
                <a:gd name="T16" fmla="*/ 10 w 18"/>
                <a:gd name="T17" fmla="*/ 25 h 39"/>
                <a:gd name="T18" fmla="*/ 14 w 18"/>
                <a:gd name="T19" fmla="*/ 18 h 39"/>
                <a:gd name="T20" fmla="*/ 18 w 18"/>
                <a:gd name="T21" fmla="*/ 11 h 39"/>
                <a:gd name="T22" fmla="*/ 10 w 18"/>
                <a:gd name="T23" fmla="*/ 11 h 39"/>
                <a:gd name="T24" fmla="*/ 18 w 18"/>
                <a:gd name="T25" fmla="*/ 11 h 39"/>
                <a:gd name="T26" fmla="*/ 18 w 18"/>
                <a:gd name="T27" fmla="*/ 0 h 39"/>
                <a:gd name="T28" fmla="*/ 10 w 18"/>
                <a:gd name="T29" fmla="*/ 7 h 39"/>
                <a:gd name="T30" fmla="*/ 18 w 18"/>
                <a:gd name="T31" fmla="*/ 11 h 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 h="39">
                  <a:moveTo>
                    <a:pt x="18" y="11"/>
                  </a:moveTo>
                  <a:lnTo>
                    <a:pt x="10" y="7"/>
                  </a:lnTo>
                  <a:lnTo>
                    <a:pt x="7" y="14"/>
                  </a:lnTo>
                  <a:lnTo>
                    <a:pt x="3" y="21"/>
                  </a:lnTo>
                  <a:lnTo>
                    <a:pt x="0" y="28"/>
                  </a:lnTo>
                  <a:lnTo>
                    <a:pt x="0" y="35"/>
                  </a:lnTo>
                  <a:lnTo>
                    <a:pt x="7" y="39"/>
                  </a:lnTo>
                  <a:lnTo>
                    <a:pt x="7" y="32"/>
                  </a:lnTo>
                  <a:lnTo>
                    <a:pt x="10" y="25"/>
                  </a:lnTo>
                  <a:lnTo>
                    <a:pt x="14" y="18"/>
                  </a:lnTo>
                  <a:lnTo>
                    <a:pt x="18" y="11"/>
                  </a:lnTo>
                  <a:lnTo>
                    <a:pt x="10" y="11"/>
                  </a:lnTo>
                  <a:lnTo>
                    <a:pt x="18" y="11"/>
                  </a:lnTo>
                  <a:lnTo>
                    <a:pt x="18" y="0"/>
                  </a:lnTo>
                  <a:lnTo>
                    <a:pt x="10" y="7"/>
                  </a:lnTo>
                  <a:lnTo>
                    <a:pt x="1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8" name="Freeform 630"/>
            <p:cNvSpPr>
              <a:spLocks/>
            </p:cNvSpPr>
            <p:nvPr/>
          </p:nvSpPr>
          <p:spPr bwMode="auto">
            <a:xfrm>
              <a:off x="4090" y="3500"/>
              <a:ext cx="29" cy="28"/>
            </a:xfrm>
            <a:custGeom>
              <a:avLst/>
              <a:gdLst>
                <a:gd name="T0" fmla="*/ 29 w 29"/>
                <a:gd name="T1" fmla="*/ 21 h 28"/>
                <a:gd name="T2" fmla="*/ 22 w 29"/>
                <a:gd name="T3" fmla="*/ 21 h 28"/>
                <a:gd name="T4" fmla="*/ 18 w 29"/>
                <a:gd name="T5" fmla="*/ 17 h 28"/>
                <a:gd name="T6" fmla="*/ 18 w 29"/>
                <a:gd name="T7" fmla="*/ 14 h 28"/>
                <a:gd name="T8" fmla="*/ 15 w 29"/>
                <a:gd name="T9" fmla="*/ 14 h 28"/>
                <a:gd name="T10" fmla="*/ 11 w 29"/>
                <a:gd name="T11" fmla="*/ 10 h 28"/>
                <a:gd name="T12" fmla="*/ 11 w 29"/>
                <a:gd name="T13" fmla="*/ 7 h 28"/>
                <a:gd name="T14" fmla="*/ 8 w 29"/>
                <a:gd name="T15" fmla="*/ 3 h 28"/>
                <a:gd name="T16" fmla="*/ 8 w 29"/>
                <a:gd name="T17" fmla="*/ 0 h 28"/>
                <a:gd name="T18" fmla="*/ 0 w 29"/>
                <a:gd name="T19" fmla="*/ 0 h 28"/>
                <a:gd name="T20" fmla="*/ 0 w 29"/>
                <a:gd name="T21" fmla="*/ 3 h 28"/>
                <a:gd name="T22" fmla="*/ 4 w 29"/>
                <a:gd name="T23" fmla="*/ 10 h 28"/>
                <a:gd name="T24" fmla="*/ 8 w 29"/>
                <a:gd name="T25" fmla="*/ 10 h 28"/>
                <a:gd name="T26" fmla="*/ 8 w 29"/>
                <a:gd name="T27" fmla="*/ 17 h 28"/>
                <a:gd name="T28" fmla="*/ 18 w 29"/>
                <a:gd name="T29" fmla="*/ 28 h 28"/>
                <a:gd name="T30" fmla="*/ 25 w 29"/>
                <a:gd name="T31" fmla="*/ 28 h 28"/>
                <a:gd name="T32" fmla="*/ 29 w 29"/>
                <a:gd name="T33" fmla="*/ 21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28">
                  <a:moveTo>
                    <a:pt x="29" y="21"/>
                  </a:moveTo>
                  <a:lnTo>
                    <a:pt x="22" y="21"/>
                  </a:lnTo>
                  <a:lnTo>
                    <a:pt x="18" y="17"/>
                  </a:lnTo>
                  <a:lnTo>
                    <a:pt x="18" y="14"/>
                  </a:lnTo>
                  <a:lnTo>
                    <a:pt x="15" y="14"/>
                  </a:lnTo>
                  <a:lnTo>
                    <a:pt x="11" y="10"/>
                  </a:lnTo>
                  <a:lnTo>
                    <a:pt x="11" y="7"/>
                  </a:lnTo>
                  <a:lnTo>
                    <a:pt x="8" y="3"/>
                  </a:lnTo>
                  <a:lnTo>
                    <a:pt x="8" y="0"/>
                  </a:lnTo>
                  <a:lnTo>
                    <a:pt x="0" y="0"/>
                  </a:lnTo>
                  <a:lnTo>
                    <a:pt x="0" y="3"/>
                  </a:lnTo>
                  <a:lnTo>
                    <a:pt x="4" y="10"/>
                  </a:lnTo>
                  <a:lnTo>
                    <a:pt x="8" y="10"/>
                  </a:lnTo>
                  <a:lnTo>
                    <a:pt x="8" y="17"/>
                  </a:lnTo>
                  <a:lnTo>
                    <a:pt x="18" y="28"/>
                  </a:lnTo>
                  <a:lnTo>
                    <a:pt x="25" y="28"/>
                  </a:lnTo>
                  <a:lnTo>
                    <a:pt x="29"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49" name="Freeform 631"/>
            <p:cNvSpPr>
              <a:spLocks/>
            </p:cNvSpPr>
            <p:nvPr/>
          </p:nvSpPr>
          <p:spPr bwMode="auto">
            <a:xfrm>
              <a:off x="3825" y="3510"/>
              <a:ext cx="32" cy="46"/>
            </a:xfrm>
            <a:custGeom>
              <a:avLst/>
              <a:gdLst>
                <a:gd name="T0" fmla="*/ 32 w 32"/>
                <a:gd name="T1" fmla="*/ 0 h 46"/>
                <a:gd name="T2" fmla="*/ 32 w 32"/>
                <a:gd name="T3" fmla="*/ 14 h 46"/>
                <a:gd name="T4" fmla="*/ 29 w 32"/>
                <a:gd name="T5" fmla="*/ 18 h 46"/>
                <a:gd name="T6" fmla="*/ 25 w 32"/>
                <a:gd name="T7" fmla="*/ 25 h 46"/>
                <a:gd name="T8" fmla="*/ 11 w 32"/>
                <a:gd name="T9" fmla="*/ 39 h 46"/>
                <a:gd name="T10" fmla="*/ 8 w 32"/>
                <a:gd name="T11" fmla="*/ 46 h 46"/>
                <a:gd name="T12" fmla="*/ 4 w 32"/>
                <a:gd name="T13" fmla="*/ 46 h 46"/>
                <a:gd name="T14" fmla="*/ 4 w 32"/>
                <a:gd name="T15" fmla="*/ 42 h 46"/>
                <a:gd name="T16" fmla="*/ 0 w 32"/>
                <a:gd name="T17" fmla="*/ 42 h 46"/>
                <a:gd name="T18" fmla="*/ 0 w 32"/>
                <a:gd name="T19" fmla="*/ 28 h 46"/>
                <a:gd name="T20" fmla="*/ 4 w 32"/>
                <a:gd name="T21" fmla="*/ 25 h 46"/>
                <a:gd name="T22" fmla="*/ 8 w 32"/>
                <a:gd name="T23" fmla="*/ 18 h 46"/>
                <a:gd name="T24" fmla="*/ 11 w 32"/>
                <a:gd name="T25" fmla="*/ 14 h 46"/>
                <a:gd name="T26" fmla="*/ 15 w 32"/>
                <a:gd name="T27" fmla="*/ 7 h 46"/>
                <a:gd name="T28" fmla="*/ 22 w 32"/>
                <a:gd name="T29" fmla="*/ 4 h 46"/>
                <a:gd name="T30" fmla="*/ 25 w 32"/>
                <a:gd name="T31" fmla="*/ 0 h 46"/>
                <a:gd name="T32" fmla="*/ 32 w 32"/>
                <a:gd name="T33" fmla="*/ 0 h 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 h="46">
                  <a:moveTo>
                    <a:pt x="32" y="0"/>
                  </a:moveTo>
                  <a:lnTo>
                    <a:pt x="32" y="14"/>
                  </a:lnTo>
                  <a:lnTo>
                    <a:pt x="29" y="18"/>
                  </a:lnTo>
                  <a:lnTo>
                    <a:pt x="25" y="25"/>
                  </a:lnTo>
                  <a:lnTo>
                    <a:pt x="11" y="39"/>
                  </a:lnTo>
                  <a:lnTo>
                    <a:pt x="8" y="46"/>
                  </a:lnTo>
                  <a:lnTo>
                    <a:pt x="4" y="46"/>
                  </a:lnTo>
                  <a:lnTo>
                    <a:pt x="4" y="42"/>
                  </a:lnTo>
                  <a:lnTo>
                    <a:pt x="0" y="42"/>
                  </a:lnTo>
                  <a:lnTo>
                    <a:pt x="0" y="28"/>
                  </a:lnTo>
                  <a:lnTo>
                    <a:pt x="4" y="25"/>
                  </a:lnTo>
                  <a:lnTo>
                    <a:pt x="8" y="18"/>
                  </a:lnTo>
                  <a:lnTo>
                    <a:pt x="11" y="14"/>
                  </a:lnTo>
                  <a:lnTo>
                    <a:pt x="15" y="7"/>
                  </a:lnTo>
                  <a:lnTo>
                    <a:pt x="22" y="4"/>
                  </a:lnTo>
                  <a:lnTo>
                    <a:pt x="25" y="0"/>
                  </a:lnTo>
                  <a:lnTo>
                    <a:pt x="32"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0" name="Freeform 632"/>
            <p:cNvSpPr>
              <a:spLocks/>
            </p:cNvSpPr>
            <p:nvPr/>
          </p:nvSpPr>
          <p:spPr bwMode="auto">
            <a:xfrm>
              <a:off x="3829" y="3510"/>
              <a:ext cx="32" cy="50"/>
            </a:xfrm>
            <a:custGeom>
              <a:avLst/>
              <a:gdLst>
                <a:gd name="T0" fmla="*/ 7 w 32"/>
                <a:gd name="T1" fmla="*/ 50 h 50"/>
                <a:gd name="T2" fmla="*/ 7 w 32"/>
                <a:gd name="T3" fmla="*/ 46 h 50"/>
                <a:gd name="T4" fmla="*/ 21 w 32"/>
                <a:gd name="T5" fmla="*/ 32 h 50"/>
                <a:gd name="T6" fmla="*/ 25 w 32"/>
                <a:gd name="T7" fmla="*/ 25 h 50"/>
                <a:gd name="T8" fmla="*/ 28 w 32"/>
                <a:gd name="T9" fmla="*/ 21 h 50"/>
                <a:gd name="T10" fmla="*/ 32 w 32"/>
                <a:gd name="T11" fmla="*/ 14 h 50"/>
                <a:gd name="T12" fmla="*/ 32 w 32"/>
                <a:gd name="T13" fmla="*/ 0 h 50"/>
                <a:gd name="T14" fmla="*/ 25 w 32"/>
                <a:gd name="T15" fmla="*/ 0 h 50"/>
                <a:gd name="T16" fmla="*/ 25 w 32"/>
                <a:gd name="T17" fmla="*/ 14 h 50"/>
                <a:gd name="T18" fmla="*/ 18 w 32"/>
                <a:gd name="T19" fmla="*/ 21 h 50"/>
                <a:gd name="T20" fmla="*/ 14 w 32"/>
                <a:gd name="T21" fmla="*/ 28 h 50"/>
                <a:gd name="T22" fmla="*/ 11 w 32"/>
                <a:gd name="T23" fmla="*/ 32 h 50"/>
                <a:gd name="T24" fmla="*/ 7 w 32"/>
                <a:gd name="T25" fmla="*/ 39 h 50"/>
                <a:gd name="T26" fmla="*/ 0 w 32"/>
                <a:gd name="T27" fmla="*/ 46 h 50"/>
                <a:gd name="T28" fmla="*/ 4 w 32"/>
                <a:gd name="T29" fmla="*/ 42 h 50"/>
                <a:gd name="T30" fmla="*/ 7 w 32"/>
                <a:gd name="T31" fmla="*/ 50 h 50"/>
                <a:gd name="T32" fmla="*/ 7 w 32"/>
                <a:gd name="T33" fmla="*/ 46 h 50"/>
                <a:gd name="T34" fmla="*/ 7 w 32"/>
                <a:gd name="T35" fmla="*/ 50 h 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50">
                  <a:moveTo>
                    <a:pt x="7" y="50"/>
                  </a:moveTo>
                  <a:lnTo>
                    <a:pt x="7" y="46"/>
                  </a:lnTo>
                  <a:lnTo>
                    <a:pt x="21" y="32"/>
                  </a:lnTo>
                  <a:lnTo>
                    <a:pt x="25" y="25"/>
                  </a:lnTo>
                  <a:lnTo>
                    <a:pt x="28" y="21"/>
                  </a:lnTo>
                  <a:lnTo>
                    <a:pt x="32" y="14"/>
                  </a:lnTo>
                  <a:lnTo>
                    <a:pt x="32" y="0"/>
                  </a:lnTo>
                  <a:lnTo>
                    <a:pt x="25" y="0"/>
                  </a:lnTo>
                  <a:lnTo>
                    <a:pt x="25" y="14"/>
                  </a:lnTo>
                  <a:lnTo>
                    <a:pt x="18" y="21"/>
                  </a:lnTo>
                  <a:lnTo>
                    <a:pt x="14" y="28"/>
                  </a:lnTo>
                  <a:lnTo>
                    <a:pt x="11" y="32"/>
                  </a:lnTo>
                  <a:lnTo>
                    <a:pt x="7" y="39"/>
                  </a:lnTo>
                  <a:lnTo>
                    <a:pt x="0" y="46"/>
                  </a:lnTo>
                  <a:lnTo>
                    <a:pt x="4" y="42"/>
                  </a:lnTo>
                  <a:lnTo>
                    <a:pt x="7" y="50"/>
                  </a:lnTo>
                  <a:lnTo>
                    <a:pt x="7" y="46"/>
                  </a:lnTo>
                  <a:lnTo>
                    <a:pt x="7"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1" name="Freeform 633"/>
            <p:cNvSpPr>
              <a:spLocks/>
            </p:cNvSpPr>
            <p:nvPr/>
          </p:nvSpPr>
          <p:spPr bwMode="auto">
            <a:xfrm>
              <a:off x="3822" y="3549"/>
              <a:ext cx="14" cy="11"/>
            </a:xfrm>
            <a:custGeom>
              <a:avLst/>
              <a:gdLst>
                <a:gd name="T0" fmla="*/ 0 w 14"/>
                <a:gd name="T1" fmla="*/ 3 h 11"/>
                <a:gd name="T2" fmla="*/ 7 w 14"/>
                <a:gd name="T3" fmla="*/ 11 h 11"/>
                <a:gd name="T4" fmla="*/ 14 w 14"/>
                <a:gd name="T5" fmla="*/ 11 h 11"/>
                <a:gd name="T6" fmla="*/ 11 w 14"/>
                <a:gd name="T7" fmla="*/ 3 h 11"/>
                <a:gd name="T8" fmla="*/ 7 w 14"/>
                <a:gd name="T9" fmla="*/ 3 h 11"/>
                <a:gd name="T10" fmla="*/ 7 w 14"/>
                <a:gd name="T11" fmla="*/ 0 h 11"/>
                <a:gd name="T12" fmla="*/ 7 w 14"/>
                <a:gd name="T13" fmla="*/ 3 h 11"/>
                <a:gd name="T14" fmla="*/ 0 w 14"/>
                <a:gd name="T15" fmla="*/ 3 h 11"/>
                <a:gd name="T16" fmla="*/ 3 w 14"/>
                <a:gd name="T17" fmla="*/ 7 h 11"/>
                <a:gd name="T18" fmla="*/ 0 w 14"/>
                <a:gd name="T19" fmla="*/ 3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 h="11">
                  <a:moveTo>
                    <a:pt x="0" y="3"/>
                  </a:moveTo>
                  <a:lnTo>
                    <a:pt x="7" y="11"/>
                  </a:lnTo>
                  <a:lnTo>
                    <a:pt x="14" y="11"/>
                  </a:lnTo>
                  <a:lnTo>
                    <a:pt x="11" y="3"/>
                  </a:lnTo>
                  <a:lnTo>
                    <a:pt x="7" y="3"/>
                  </a:lnTo>
                  <a:lnTo>
                    <a:pt x="7" y="0"/>
                  </a:lnTo>
                  <a:lnTo>
                    <a:pt x="7" y="3"/>
                  </a:lnTo>
                  <a:lnTo>
                    <a:pt x="0" y="3"/>
                  </a:lnTo>
                  <a:lnTo>
                    <a:pt x="3"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2" name="Freeform 634"/>
            <p:cNvSpPr>
              <a:spLocks/>
            </p:cNvSpPr>
            <p:nvPr/>
          </p:nvSpPr>
          <p:spPr bwMode="auto">
            <a:xfrm>
              <a:off x="3822" y="3507"/>
              <a:ext cx="32" cy="45"/>
            </a:xfrm>
            <a:custGeom>
              <a:avLst/>
              <a:gdLst>
                <a:gd name="T0" fmla="*/ 28 w 32"/>
                <a:gd name="T1" fmla="*/ 0 h 45"/>
                <a:gd name="T2" fmla="*/ 25 w 32"/>
                <a:gd name="T3" fmla="*/ 0 h 45"/>
                <a:gd name="T4" fmla="*/ 21 w 32"/>
                <a:gd name="T5" fmla="*/ 3 h 45"/>
                <a:gd name="T6" fmla="*/ 18 w 32"/>
                <a:gd name="T7" fmla="*/ 10 h 45"/>
                <a:gd name="T8" fmla="*/ 11 w 32"/>
                <a:gd name="T9" fmla="*/ 14 h 45"/>
                <a:gd name="T10" fmla="*/ 7 w 32"/>
                <a:gd name="T11" fmla="*/ 21 h 45"/>
                <a:gd name="T12" fmla="*/ 3 w 32"/>
                <a:gd name="T13" fmla="*/ 24 h 45"/>
                <a:gd name="T14" fmla="*/ 0 w 32"/>
                <a:gd name="T15" fmla="*/ 31 h 45"/>
                <a:gd name="T16" fmla="*/ 0 w 32"/>
                <a:gd name="T17" fmla="*/ 45 h 45"/>
                <a:gd name="T18" fmla="*/ 7 w 32"/>
                <a:gd name="T19" fmla="*/ 45 h 45"/>
                <a:gd name="T20" fmla="*/ 7 w 32"/>
                <a:gd name="T21" fmla="*/ 35 h 45"/>
                <a:gd name="T22" fmla="*/ 11 w 32"/>
                <a:gd name="T23" fmla="*/ 28 h 45"/>
                <a:gd name="T24" fmla="*/ 14 w 32"/>
                <a:gd name="T25" fmla="*/ 24 h 45"/>
                <a:gd name="T26" fmla="*/ 18 w 32"/>
                <a:gd name="T27" fmla="*/ 17 h 45"/>
                <a:gd name="T28" fmla="*/ 25 w 32"/>
                <a:gd name="T29" fmla="*/ 10 h 45"/>
                <a:gd name="T30" fmla="*/ 32 w 32"/>
                <a:gd name="T31" fmla="*/ 7 h 45"/>
                <a:gd name="T32" fmla="*/ 28 w 32"/>
                <a:gd name="T33" fmla="*/ 7 h 45"/>
                <a:gd name="T34" fmla="*/ 28 w 32"/>
                <a:gd name="T35" fmla="*/ 0 h 45"/>
                <a:gd name="T36" fmla="*/ 25 w 32"/>
                <a:gd name="T37" fmla="*/ 0 h 45"/>
                <a:gd name="T38" fmla="*/ 28 w 32"/>
                <a:gd name="T39" fmla="*/ 0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2" h="45">
                  <a:moveTo>
                    <a:pt x="28" y="0"/>
                  </a:moveTo>
                  <a:lnTo>
                    <a:pt x="25" y="0"/>
                  </a:lnTo>
                  <a:lnTo>
                    <a:pt x="21" y="3"/>
                  </a:lnTo>
                  <a:lnTo>
                    <a:pt x="18" y="10"/>
                  </a:lnTo>
                  <a:lnTo>
                    <a:pt x="11" y="14"/>
                  </a:lnTo>
                  <a:lnTo>
                    <a:pt x="7" y="21"/>
                  </a:lnTo>
                  <a:lnTo>
                    <a:pt x="3" y="24"/>
                  </a:lnTo>
                  <a:lnTo>
                    <a:pt x="0" y="31"/>
                  </a:lnTo>
                  <a:lnTo>
                    <a:pt x="0" y="45"/>
                  </a:lnTo>
                  <a:lnTo>
                    <a:pt x="7" y="45"/>
                  </a:lnTo>
                  <a:lnTo>
                    <a:pt x="7" y="35"/>
                  </a:lnTo>
                  <a:lnTo>
                    <a:pt x="11" y="28"/>
                  </a:lnTo>
                  <a:lnTo>
                    <a:pt x="14" y="24"/>
                  </a:lnTo>
                  <a:lnTo>
                    <a:pt x="18" y="17"/>
                  </a:lnTo>
                  <a:lnTo>
                    <a:pt x="25" y="10"/>
                  </a:lnTo>
                  <a:lnTo>
                    <a:pt x="32" y="7"/>
                  </a:lnTo>
                  <a:lnTo>
                    <a:pt x="28" y="7"/>
                  </a:lnTo>
                  <a:lnTo>
                    <a:pt x="28" y="0"/>
                  </a:lnTo>
                  <a:lnTo>
                    <a:pt x="25"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3" name="Freeform 635"/>
            <p:cNvSpPr>
              <a:spLocks/>
            </p:cNvSpPr>
            <p:nvPr/>
          </p:nvSpPr>
          <p:spPr bwMode="auto">
            <a:xfrm>
              <a:off x="3850" y="3507"/>
              <a:ext cx="11" cy="7"/>
            </a:xfrm>
            <a:custGeom>
              <a:avLst/>
              <a:gdLst>
                <a:gd name="T0" fmla="*/ 11 w 11"/>
                <a:gd name="T1" fmla="*/ 3 h 7"/>
                <a:gd name="T2" fmla="*/ 7 w 11"/>
                <a:gd name="T3" fmla="*/ 0 h 7"/>
                <a:gd name="T4" fmla="*/ 0 w 11"/>
                <a:gd name="T5" fmla="*/ 0 h 7"/>
                <a:gd name="T6" fmla="*/ 0 w 11"/>
                <a:gd name="T7" fmla="*/ 7 h 7"/>
                <a:gd name="T8" fmla="*/ 7 w 11"/>
                <a:gd name="T9" fmla="*/ 7 h 7"/>
                <a:gd name="T10" fmla="*/ 4 w 11"/>
                <a:gd name="T11" fmla="*/ 3 h 7"/>
                <a:gd name="T12" fmla="*/ 11 w 11"/>
                <a:gd name="T13" fmla="*/ 3 h 7"/>
                <a:gd name="T14" fmla="*/ 7 w 11"/>
                <a:gd name="T15" fmla="*/ 0 h 7"/>
                <a:gd name="T16" fmla="*/ 11 w 11"/>
                <a:gd name="T17" fmla="*/ 3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 h="7">
                  <a:moveTo>
                    <a:pt x="11" y="3"/>
                  </a:moveTo>
                  <a:lnTo>
                    <a:pt x="7" y="0"/>
                  </a:lnTo>
                  <a:lnTo>
                    <a:pt x="0" y="0"/>
                  </a:lnTo>
                  <a:lnTo>
                    <a:pt x="0" y="7"/>
                  </a:lnTo>
                  <a:lnTo>
                    <a:pt x="7" y="7"/>
                  </a:lnTo>
                  <a:lnTo>
                    <a:pt x="4" y="3"/>
                  </a:lnTo>
                  <a:lnTo>
                    <a:pt x="11" y="3"/>
                  </a:lnTo>
                  <a:lnTo>
                    <a:pt x="7" y="0"/>
                  </a:lnTo>
                  <a:lnTo>
                    <a:pt x="1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4" name="Freeform 636"/>
            <p:cNvSpPr>
              <a:spLocks/>
            </p:cNvSpPr>
            <p:nvPr/>
          </p:nvSpPr>
          <p:spPr bwMode="auto">
            <a:xfrm>
              <a:off x="3984" y="3510"/>
              <a:ext cx="85" cy="67"/>
            </a:xfrm>
            <a:custGeom>
              <a:avLst/>
              <a:gdLst>
                <a:gd name="T0" fmla="*/ 85 w 85"/>
                <a:gd name="T1" fmla="*/ 0 h 67"/>
                <a:gd name="T2" fmla="*/ 85 w 85"/>
                <a:gd name="T3" fmla="*/ 11 h 67"/>
                <a:gd name="T4" fmla="*/ 82 w 85"/>
                <a:gd name="T5" fmla="*/ 18 h 67"/>
                <a:gd name="T6" fmla="*/ 75 w 85"/>
                <a:gd name="T7" fmla="*/ 25 h 67"/>
                <a:gd name="T8" fmla="*/ 71 w 85"/>
                <a:gd name="T9" fmla="*/ 35 h 67"/>
                <a:gd name="T10" fmla="*/ 68 w 85"/>
                <a:gd name="T11" fmla="*/ 42 h 67"/>
                <a:gd name="T12" fmla="*/ 68 w 85"/>
                <a:gd name="T13" fmla="*/ 50 h 67"/>
                <a:gd name="T14" fmla="*/ 64 w 85"/>
                <a:gd name="T15" fmla="*/ 60 h 67"/>
                <a:gd name="T16" fmla="*/ 61 w 85"/>
                <a:gd name="T17" fmla="*/ 67 h 67"/>
                <a:gd name="T18" fmla="*/ 0 w 85"/>
                <a:gd name="T19" fmla="*/ 67 h 67"/>
                <a:gd name="T20" fmla="*/ 0 w 85"/>
                <a:gd name="T21" fmla="*/ 60 h 67"/>
                <a:gd name="T22" fmla="*/ 4 w 85"/>
                <a:gd name="T23" fmla="*/ 60 h 67"/>
                <a:gd name="T24" fmla="*/ 8 w 85"/>
                <a:gd name="T25" fmla="*/ 57 h 67"/>
                <a:gd name="T26" fmla="*/ 4 w 85"/>
                <a:gd name="T27" fmla="*/ 53 h 67"/>
                <a:gd name="T28" fmla="*/ 8 w 85"/>
                <a:gd name="T29" fmla="*/ 46 h 67"/>
                <a:gd name="T30" fmla="*/ 11 w 85"/>
                <a:gd name="T31" fmla="*/ 39 h 67"/>
                <a:gd name="T32" fmla="*/ 15 w 85"/>
                <a:gd name="T33" fmla="*/ 25 h 67"/>
                <a:gd name="T34" fmla="*/ 22 w 85"/>
                <a:gd name="T35" fmla="*/ 18 h 67"/>
                <a:gd name="T36" fmla="*/ 25 w 85"/>
                <a:gd name="T37" fmla="*/ 7 h 67"/>
                <a:gd name="T38" fmla="*/ 32 w 85"/>
                <a:gd name="T39" fmla="*/ 4 h 67"/>
                <a:gd name="T40" fmla="*/ 39 w 85"/>
                <a:gd name="T41" fmla="*/ 0 h 67"/>
                <a:gd name="T42" fmla="*/ 85 w 85"/>
                <a:gd name="T43" fmla="*/ 0 h 6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5" h="67">
                  <a:moveTo>
                    <a:pt x="85" y="0"/>
                  </a:moveTo>
                  <a:lnTo>
                    <a:pt x="85" y="11"/>
                  </a:lnTo>
                  <a:lnTo>
                    <a:pt x="82" y="18"/>
                  </a:lnTo>
                  <a:lnTo>
                    <a:pt x="75" y="25"/>
                  </a:lnTo>
                  <a:lnTo>
                    <a:pt x="71" y="35"/>
                  </a:lnTo>
                  <a:lnTo>
                    <a:pt x="68" y="42"/>
                  </a:lnTo>
                  <a:lnTo>
                    <a:pt x="68" y="50"/>
                  </a:lnTo>
                  <a:lnTo>
                    <a:pt x="64" y="60"/>
                  </a:lnTo>
                  <a:lnTo>
                    <a:pt x="61" y="67"/>
                  </a:lnTo>
                  <a:lnTo>
                    <a:pt x="0" y="67"/>
                  </a:lnTo>
                  <a:lnTo>
                    <a:pt x="0" y="60"/>
                  </a:lnTo>
                  <a:lnTo>
                    <a:pt x="4" y="60"/>
                  </a:lnTo>
                  <a:lnTo>
                    <a:pt x="8" y="57"/>
                  </a:lnTo>
                  <a:lnTo>
                    <a:pt x="4" y="53"/>
                  </a:lnTo>
                  <a:lnTo>
                    <a:pt x="8" y="46"/>
                  </a:lnTo>
                  <a:lnTo>
                    <a:pt x="11" y="39"/>
                  </a:lnTo>
                  <a:lnTo>
                    <a:pt x="15" y="25"/>
                  </a:lnTo>
                  <a:lnTo>
                    <a:pt x="22" y="18"/>
                  </a:lnTo>
                  <a:lnTo>
                    <a:pt x="25" y="7"/>
                  </a:lnTo>
                  <a:lnTo>
                    <a:pt x="32" y="4"/>
                  </a:lnTo>
                  <a:lnTo>
                    <a:pt x="39" y="0"/>
                  </a:lnTo>
                  <a:lnTo>
                    <a:pt x="85"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5" name="Freeform 637"/>
            <p:cNvSpPr>
              <a:spLocks/>
            </p:cNvSpPr>
            <p:nvPr/>
          </p:nvSpPr>
          <p:spPr bwMode="auto">
            <a:xfrm>
              <a:off x="4041" y="3510"/>
              <a:ext cx="32" cy="71"/>
            </a:xfrm>
            <a:custGeom>
              <a:avLst/>
              <a:gdLst>
                <a:gd name="T0" fmla="*/ 4 w 32"/>
                <a:gd name="T1" fmla="*/ 71 h 71"/>
                <a:gd name="T2" fmla="*/ 7 w 32"/>
                <a:gd name="T3" fmla="*/ 67 h 71"/>
                <a:gd name="T4" fmla="*/ 11 w 32"/>
                <a:gd name="T5" fmla="*/ 60 h 71"/>
                <a:gd name="T6" fmla="*/ 11 w 32"/>
                <a:gd name="T7" fmla="*/ 53 h 71"/>
                <a:gd name="T8" fmla="*/ 14 w 32"/>
                <a:gd name="T9" fmla="*/ 42 h 71"/>
                <a:gd name="T10" fmla="*/ 18 w 32"/>
                <a:gd name="T11" fmla="*/ 35 h 71"/>
                <a:gd name="T12" fmla="*/ 21 w 32"/>
                <a:gd name="T13" fmla="*/ 28 h 71"/>
                <a:gd name="T14" fmla="*/ 28 w 32"/>
                <a:gd name="T15" fmla="*/ 21 h 71"/>
                <a:gd name="T16" fmla="*/ 28 w 32"/>
                <a:gd name="T17" fmla="*/ 11 h 71"/>
                <a:gd name="T18" fmla="*/ 32 w 32"/>
                <a:gd name="T19" fmla="*/ 0 h 71"/>
                <a:gd name="T20" fmla="*/ 25 w 32"/>
                <a:gd name="T21" fmla="*/ 0 h 71"/>
                <a:gd name="T22" fmla="*/ 25 w 32"/>
                <a:gd name="T23" fmla="*/ 7 h 71"/>
                <a:gd name="T24" fmla="*/ 21 w 32"/>
                <a:gd name="T25" fmla="*/ 18 h 71"/>
                <a:gd name="T26" fmla="*/ 14 w 32"/>
                <a:gd name="T27" fmla="*/ 25 h 71"/>
                <a:gd name="T28" fmla="*/ 11 w 32"/>
                <a:gd name="T29" fmla="*/ 32 h 71"/>
                <a:gd name="T30" fmla="*/ 11 w 32"/>
                <a:gd name="T31" fmla="*/ 42 h 71"/>
                <a:gd name="T32" fmla="*/ 7 w 32"/>
                <a:gd name="T33" fmla="*/ 50 h 71"/>
                <a:gd name="T34" fmla="*/ 4 w 32"/>
                <a:gd name="T35" fmla="*/ 57 h 71"/>
                <a:gd name="T36" fmla="*/ 0 w 32"/>
                <a:gd name="T37" fmla="*/ 67 h 71"/>
                <a:gd name="T38" fmla="*/ 4 w 32"/>
                <a:gd name="T39" fmla="*/ 64 h 71"/>
                <a:gd name="T40" fmla="*/ 4 w 32"/>
                <a:gd name="T41" fmla="*/ 71 h 71"/>
                <a:gd name="T42" fmla="*/ 7 w 32"/>
                <a:gd name="T43" fmla="*/ 71 h 71"/>
                <a:gd name="T44" fmla="*/ 7 w 32"/>
                <a:gd name="T45" fmla="*/ 67 h 71"/>
                <a:gd name="T46" fmla="*/ 4 w 32"/>
                <a:gd name="T47" fmla="*/ 71 h 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 h="71">
                  <a:moveTo>
                    <a:pt x="4" y="71"/>
                  </a:moveTo>
                  <a:lnTo>
                    <a:pt x="7" y="67"/>
                  </a:lnTo>
                  <a:lnTo>
                    <a:pt x="11" y="60"/>
                  </a:lnTo>
                  <a:lnTo>
                    <a:pt x="11" y="53"/>
                  </a:lnTo>
                  <a:lnTo>
                    <a:pt x="14" y="42"/>
                  </a:lnTo>
                  <a:lnTo>
                    <a:pt x="18" y="35"/>
                  </a:lnTo>
                  <a:lnTo>
                    <a:pt x="21" y="28"/>
                  </a:lnTo>
                  <a:lnTo>
                    <a:pt x="28" y="21"/>
                  </a:lnTo>
                  <a:lnTo>
                    <a:pt x="28" y="11"/>
                  </a:lnTo>
                  <a:lnTo>
                    <a:pt x="32" y="0"/>
                  </a:lnTo>
                  <a:lnTo>
                    <a:pt x="25" y="0"/>
                  </a:lnTo>
                  <a:lnTo>
                    <a:pt x="25" y="7"/>
                  </a:lnTo>
                  <a:lnTo>
                    <a:pt x="21" y="18"/>
                  </a:lnTo>
                  <a:lnTo>
                    <a:pt x="14" y="25"/>
                  </a:lnTo>
                  <a:lnTo>
                    <a:pt x="11" y="32"/>
                  </a:lnTo>
                  <a:lnTo>
                    <a:pt x="11" y="42"/>
                  </a:lnTo>
                  <a:lnTo>
                    <a:pt x="7" y="50"/>
                  </a:lnTo>
                  <a:lnTo>
                    <a:pt x="4" y="57"/>
                  </a:lnTo>
                  <a:lnTo>
                    <a:pt x="0" y="67"/>
                  </a:lnTo>
                  <a:lnTo>
                    <a:pt x="4" y="64"/>
                  </a:lnTo>
                  <a:lnTo>
                    <a:pt x="4" y="71"/>
                  </a:lnTo>
                  <a:lnTo>
                    <a:pt x="7" y="71"/>
                  </a:lnTo>
                  <a:lnTo>
                    <a:pt x="7" y="67"/>
                  </a:lnTo>
                  <a:lnTo>
                    <a:pt x="4"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6" name="Freeform 638"/>
            <p:cNvSpPr>
              <a:spLocks/>
            </p:cNvSpPr>
            <p:nvPr/>
          </p:nvSpPr>
          <p:spPr bwMode="auto">
            <a:xfrm>
              <a:off x="3981" y="3574"/>
              <a:ext cx="64" cy="7"/>
            </a:xfrm>
            <a:custGeom>
              <a:avLst/>
              <a:gdLst>
                <a:gd name="T0" fmla="*/ 0 w 64"/>
                <a:gd name="T1" fmla="*/ 3 h 7"/>
                <a:gd name="T2" fmla="*/ 3 w 64"/>
                <a:gd name="T3" fmla="*/ 7 h 7"/>
                <a:gd name="T4" fmla="*/ 64 w 64"/>
                <a:gd name="T5" fmla="*/ 7 h 7"/>
                <a:gd name="T6" fmla="*/ 64 w 64"/>
                <a:gd name="T7" fmla="*/ 0 h 7"/>
                <a:gd name="T8" fmla="*/ 3 w 64"/>
                <a:gd name="T9" fmla="*/ 0 h 7"/>
                <a:gd name="T10" fmla="*/ 7 w 64"/>
                <a:gd name="T11" fmla="*/ 3 h 7"/>
                <a:gd name="T12" fmla="*/ 0 w 64"/>
                <a:gd name="T13" fmla="*/ 3 h 7"/>
                <a:gd name="T14" fmla="*/ 0 w 64"/>
                <a:gd name="T15" fmla="*/ 7 h 7"/>
                <a:gd name="T16" fmla="*/ 3 w 64"/>
                <a:gd name="T17" fmla="*/ 7 h 7"/>
                <a:gd name="T18" fmla="*/ 0 w 64"/>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4" h="7">
                  <a:moveTo>
                    <a:pt x="0" y="3"/>
                  </a:moveTo>
                  <a:lnTo>
                    <a:pt x="3" y="7"/>
                  </a:lnTo>
                  <a:lnTo>
                    <a:pt x="64" y="7"/>
                  </a:lnTo>
                  <a:lnTo>
                    <a:pt x="64" y="0"/>
                  </a:lnTo>
                  <a:lnTo>
                    <a:pt x="3" y="0"/>
                  </a:lnTo>
                  <a:lnTo>
                    <a:pt x="7" y="3"/>
                  </a:lnTo>
                  <a:lnTo>
                    <a:pt x="0" y="3"/>
                  </a:lnTo>
                  <a:lnTo>
                    <a:pt x="0" y="7"/>
                  </a:lnTo>
                  <a:lnTo>
                    <a:pt x="3"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7" name="Freeform 639"/>
            <p:cNvSpPr>
              <a:spLocks/>
            </p:cNvSpPr>
            <p:nvPr/>
          </p:nvSpPr>
          <p:spPr bwMode="auto">
            <a:xfrm>
              <a:off x="3981" y="3567"/>
              <a:ext cx="11" cy="10"/>
            </a:xfrm>
            <a:custGeom>
              <a:avLst/>
              <a:gdLst>
                <a:gd name="T0" fmla="*/ 7 w 11"/>
                <a:gd name="T1" fmla="*/ 0 h 10"/>
                <a:gd name="T2" fmla="*/ 11 w 11"/>
                <a:gd name="T3" fmla="*/ 0 h 10"/>
                <a:gd name="T4" fmla="*/ 3 w 11"/>
                <a:gd name="T5" fmla="*/ 0 h 10"/>
                <a:gd name="T6" fmla="*/ 0 w 11"/>
                <a:gd name="T7" fmla="*/ 3 h 10"/>
                <a:gd name="T8" fmla="*/ 0 w 11"/>
                <a:gd name="T9" fmla="*/ 10 h 10"/>
                <a:gd name="T10" fmla="*/ 7 w 11"/>
                <a:gd name="T11" fmla="*/ 10 h 10"/>
                <a:gd name="T12" fmla="*/ 7 w 11"/>
                <a:gd name="T13" fmla="*/ 7 h 10"/>
                <a:gd name="T14" fmla="*/ 11 w 11"/>
                <a:gd name="T15" fmla="*/ 7 h 10"/>
                <a:gd name="T16" fmla="*/ 7 w 11"/>
                <a:gd name="T17" fmla="*/ 7 h 10"/>
                <a:gd name="T18" fmla="*/ 11 w 11"/>
                <a:gd name="T19" fmla="*/ 7 h 10"/>
                <a:gd name="T20" fmla="*/ 7 w 11"/>
                <a:gd name="T21" fmla="*/ 0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 h="10">
                  <a:moveTo>
                    <a:pt x="7" y="0"/>
                  </a:moveTo>
                  <a:lnTo>
                    <a:pt x="11" y="0"/>
                  </a:lnTo>
                  <a:lnTo>
                    <a:pt x="3" y="0"/>
                  </a:lnTo>
                  <a:lnTo>
                    <a:pt x="0" y="3"/>
                  </a:lnTo>
                  <a:lnTo>
                    <a:pt x="0" y="10"/>
                  </a:lnTo>
                  <a:lnTo>
                    <a:pt x="7" y="10"/>
                  </a:lnTo>
                  <a:lnTo>
                    <a:pt x="7" y="7"/>
                  </a:lnTo>
                  <a:lnTo>
                    <a:pt x="11" y="7"/>
                  </a:lnTo>
                  <a:lnTo>
                    <a:pt x="7" y="7"/>
                  </a:lnTo>
                  <a:lnTo>
                    <a:pt x="11"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8" name="Freeform 640"/>
            <p:cNvSpPr>
              <a:spLocks/>
            </p:cNvSpPr>
            <p:nvPr/>
          </p:nvSpPr>
          <p:spPr bwMode="auto">
            <a:xfrm>
              <a:off x="3984" y="3560"/>
              <a:ext cx="11" cy="14"/>
            </a:xfrm>
            <a:custGeom>
              <a:avLst/>
              <a:gdLst>
                <a:gd name="T0" fmla="*/ 0 w 11"/>
                <a:gd name="T1" fmla="*/ 3 h 14"/>
                <a:gd name="T2" fmla="*/ 8 w 11"/>
                <a:gd name="T3" fmla="*/ 3 h 14"/>
                <a:gd name="T4" fmla="*/ 4 w 11"/>
                <a:gd name="T5" fmla="*/ 7 h 14"/>
                <a:gd name="T6" fmla="*/ 8 w 11"/>
                <a:gd name="T7" fmla="*/ 14 h 14"/>
                <a:gd name="T8" fmla="*/ 11 w 11"/>
                <a:gd name="T9" fmla="*/ 10 h 14"/>
                <a:gd name="T10" fmla="*/ 8 w 11"/>
                <a:gd name="T11" fmla="*/ 3 h 14"/>
                <a:gd name="T12" fmla="*/ 8 w 11"/>
                <a:gd name="T13" fmla="*/ 0 h 14"/>
                <a:gd name="T14" fmla="*/ 0 w 11"/>
                <a:gd name="T15" fmla="*/ 7 h 14"/>
                <a:gd name="T16" fmla="*/ 8 w 11"/>
                <a:gd name="T17" fmla="*/ 7 h 14"/>
                <a:gd name="T18" fmla="*/ 0 w 11"/>
                <a:gd name="T19" fmla="*/ 7 h 14"/>
                <a:gd name="T20" fmla="*/ 4 w 11"/>
                <a:gd name="T21" fmla="*/ 10 h 14"/>
                <a:gd name="T22" fmla="*/ 8 w 11"/>
                <a:gd name="T23" fmla="*/ 7 h 14"/>
                <a:gd name="T24" fmla="*/ 0 w 11"/>
                <a:gd name="T25" fmla="*/ 3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14">
                  <a:moveTo>
                    <a:pt x="0" y="3"/>
                  </a:moveTo>
                  <a:lnTo>
                    <a:pt x="8" y="3"/>
                  </a:lnTo>
                  <a:lnTo>
                    <a:pt x="4" y="7"/>
                  </a:lnTo>
                  <a:lnTo>
                    <a:pt x="8" y="14"/>
                  </a:lnTo>
                  <a:lnTo>
                    <a:pt x="11" y="10"/>
                  </a:lnTo>
                  <a:lnTo>
                    <a:pt x="8" y="3"/>
                  </a:lnTo>
                  <a:lnTo>
                    <a:pt x="8" y="0"/>
                  </a:lnTo>
                  <a:lnTo>
                    <a:pt x="0" y="7"/>
                  </a:lnTo>
                  <a:lnTo>
                    <a:pt x="8" y="7"/>
                  </a:lnTo>
                  <a:lnTo>
                    <a:pt x="0" y="7"/>
                  </a:lnTo>
                  <a:lnTo>
                    <a:pt x="4" y="10"/>
                  </a:lnTo>
                  <a:lnTo>
                    <a:pt x="8"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9" name="Freeform 641"/>
            <p:cNvSpPr>
              <a:spLocks/>
            </p:cNvSpPr>
            <p:nvPr/>
          </p:nvSpPr>
          <p:spPr bwMode="auto">
            <a:xfrm>
              <a:off x="3984" y="3507"/>
              <a:ext cx="50" cy="60"/>
            </a:xfrm>
            <a:custGeom>
              <a:avLst/>
              <a:gdLst>
                <a:gd name="T0" fmla="*/ 50 w 50"/>
                <a:gd name="T1" fmla="*/ 0 h 60"/>
                <a:gd name="T2" fmla="*/ 39 w 50"/>
                <a:gd name="T3" fmla="*/ 0 h 60"/>
                <a:gd name="T4" fmla="*/ 29 w 50"/>
                <a:gd name="T5" fmla="*/ 3 h 60"/>
                <a:gd name="T6" fmla="*/ 22 w 50"/>
                <a:gd name="T7" fmla="*/ 10 h 60"/>
                <a:gd name="T8" fmla="*/ 18 w 50"/>
                <a:gd name="T9" fmla="*/ 17 h 60"/>
                <a:gd name="T10" fmla="*/ 11 w 50"/>
                <a:gd name="T11" fmla="*/ 28 h 60"/>
                <a:gd name="T12" fmla="*/ 8 w 50"/>
                <a:gd name="T13" fmla="*/ 38 h 60"/>
                <a:gd name="T14" fmla="*/ 4 w 50"/>
                <a:gd name="T15" fmla="*/ 49 h 60"/>
                <a:gd name="T16" fmla="*/ 0 w 50"/>
                <a:gd name="T17" fmla="*/ 56 h 60"/>
                <a:gd name="T18" fmla="*/ 8 w 50"/>
                <a:gd name="T19" fmla="*/ 60 h 60"/>
                <a:gd name="T20" fmla="*/ 11 w 50"/>
                <a:gd name="T21" fmla="*/ 53 h 60"/>
                <a:gd name="T22" fmla="*/ 15 w 50"/>
                <a:gd name="T23" fmla="*/ 42 h 60"/>
                <a:gd name="T24" fmla="*/ 18 w 50"/>
                <a:gd name="T25" fmla="*/ 31 h 60"/>
                <a:gd name="T26" fmla="*/ 25 w 50"/>
                <a:gd name="T27" fmla="*/ 21 h 60"/>
                <a:gd name="T28" fmla="*/ 29 w 50"/>
                <a:gd name="T29" fmla="*/ 14 h 60"/>
                <a:gd name="T30" fmla="*/ 32 w 50"/>
                <a:gd name="T31" fmla="*/ 7 h 60"/>
                <a:gd name="T32" fmla="*/ 50 w 50"/>
                <a:gd name="T33" fmla="*/ 7 h 60"/>
                <a:gd name="T34" fmla="*/ 50 w 50"/>
                <a:gd name="T35" fmla="*/ 0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0" h="60">
                  <a:moveTo>
                    <a:pt x="50" y="0"/>
                  </a:moveTo>
                  <a:lnTo>
                    <a:pt x="39" y="0"/>
                  </a:lnTo>
                  <a:lnTo>
                    <a:pt x="29" y="3"/>
                  </a:lnTo>
                  <a:lnTo>
                    <a:pt x="22" y="10"/>
                  </a:lnTo>
                  <a:lnTo>
                    <a:pt x="18" y="17"/>
                  </a:lnTo>
                  <a:lnTo>
                    <a:pt x="11" y="28"/>
                  </a:lnTo>
                  <a:lnTo>
                    <a:pt x="8" y="38"/>
                  </a:lnTo>
                  <a:lnTo>
                    <a:pt x="4" y="49"/>
                  </a:lnTo>
                  <a:lnTo>
                    <a:pt x="0" y="56"/>
                  </a:lnTo>
                  <a:lnTo>
                    <a:pt x="8" y="60"/>
                  </a:lnTo>
                  <a:lnTo>
                    <a:pt x="11" y="53"/>
                  </a:lnTo>
                  <a:lnTo>
                    <a:pt x="15" y="42"/>
                  </a:lnTo>
                  <a:lnTo>
                    <a:pt x="18" y="31"/>
                  </a:lnTo>
                  <a:lnTo>
                    <a:pt x="25" y="21"/>
                  </a:lnTo>
                  <a:lnTo>
                    <a:pt x="29" y="14"/>
                  </a:lnTo>
                  <a:lnTo>
                    <a:pt x="32" y="7"/>
                  </a:lnTo>
                  <a:lnTo>
                    <a:pt x="50" y="7"/>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0" name="Freeform 642"/>
            <p:cNvSpPr>
              <a:spLocks/>
            </p:cNvSpPr>
            <p:nvPr/>
          </p:nvSpPr>
          <p:spPr bwMode="auto">
            <a:xfrm>
              <a:off x="4034" y="3507"/>
              <a:ext cx="42" cy="7"/>
            </a:xfrm>
            <a:custGeom>
              <a:avLst/>
              <a:gdLst>
                <a:gd name="T0" fmla="*/ 39 w 42"/>
                <a:gd name="T1" fmla="*/ 3 h 7"/>
                <a:gd name="T2" fmla="*/ 35 w 42"/>
                <a:gd name="T3" fmla="*/ 0 h 7"/>
                <a:gd name="T4" fmla="*/ 32 w 42"/>
                <a:gd name="T5" fmla="*/ 3 h 7"/>
                <a:gd name="T6" fmla="*/ 28 w 42"/>
                <a:gd name="T7" fmla="*/ 3 h 7"/>
                <a:gd name="T8" fmla="*/ 25 w 42"/>
                <a:gd name="T9" fmla="*/ 0 h 7"/>
                <a:gd name="T10" fmla="*/ 0 w 42"/>
                <a:gd name="T11" fmla="*/ 0 h 7"/>
                <a:gd name="T12" fmla="*/ 0 w 42"/>
                <a:gd name="T13" fmla="*/ 7 h 7"/>
                <a:gd name="T14" fmla="*/ 35 w 42"/>
                <a:gd name="T15" fmla="*/ 7 h 7"/>
                <a:gd name="T16" fmla="*/ 32 w 42"/>
                <a:gd name="T17" fmla="*/ 3 h 7"/>
                <a:gd name="T18" fmla="*/ 39 w 42"/>
                <a:gd name="T19" fmla="*/ 3 h 7"/>
                <a:gd name="T20" fmla="*/ 42 w 42"/>
                <a:gd name="T21" fmla="*/ 0 h 7"/>
                <a:gd name="T22" fmla="*/ 35 w 42"/>
                <a:gd name="T23" fmla="*/ 0 h 7"/>
                <a:gd name="T24" fmla="*/ 39 w 42"/>
                <a:gd name="T25" fmla="*/ 3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
                  <a:moveTo>
                    <a:pt x="39" y="3"/>
                  </a:moveTo>
                  <a:lnTo>
                    <a:pt x="35" y="0"/>
                  </a:lnTo>
                  <a:lnTo>
                    <a:pt x="32" y="3"/>
                  </a:lnTo>
                  <a:lnTo>
                    <a:pt x="28" y="3"/>
                  </a:lnTo>
                  <a:lnTo>
                    <a:pt x="25" y="0"/>
                  </a:lnTo>
                  <a:lnTo>
                    <a:pt x="0" y="0"/>
                  </a:lnTo>
                  <a:lnTo>
                    <a:pt x="0" y="7"/>
                  </a:lnTo>
                  <a:lnTo>
                    <a:pt x="35" y="7"/>
                  </a:lnTo>
                  <a:lnTo>
                    <a:pt x="32" y="3"/>
                  </a:lnTo>
                  <a:lnTo>
                    <a:pt x="39" y="3"/>
                  </a:lnTo>
                  <a:lnTo>
                    <a:pt x="42" y="0"/>
                  </a:lnTo>
                  <a:lnTo>
                    <a:pt x="35" y="0"/>
                  </a:lnTo>
                  <a:lnTo>
                    <a:pt x="3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1" name="Freeform 643"/>
            <p:cNvSpPr>
              <a:spLocks/>
            </p:cNvSpPr>
            <p:nvPr/>
          </p:nvSpPr>
          <p:spPr bwMode="auto">
            <a:xfrm>
              <a:off x="4189" y="3510"/>
              <a:ext cx="68" cy="67"/>
            </a:xfrm>
            <a:custGeom>
              <a:avLst/>
              <a:gdLst>
                <a:gd name="T0" fmla="*/ 68 w 68"/>
                <a:gd name="T1" fmla="*/ 4 h 67"/>
                <a:gd name="T2" fmla="*/ 64 w 68"/>
                <a:gd name="T3" fmla="*/ 14 h 67"/>
                <a:gd name="T4" fmla="*/ 64 w 68"/>
                <a:gd name="T5" fmla="*/ 21 h 67"/>
                <a:gd name="T6" fmla="*/ 60 w 68"/>
                <a:gd name="T7" fmla="*/ 28 h 67"/>
                <a:gd name="T8" fmla="*/ 57 w 68"/>
                <a:gd name="T9" fmla="*/ 35 h 67"/>
                <a:gd name="T10" fmla="*/ 53 w 68"/>
                <a:gd name="T11" fmla="*/ 42 h 67"/>
                <a:gd name="T12" fmla="*/ 50 w 68"/>
                <a:gd name="T13" fmla="*/ 53 h 67"/>
                <a:gd name="T14" fmla="*/ 46 w 68"/>
                <a:gd name="T15" fmla="*/ 60 h 67"/>
                <a:gd name="T16" fmla="*/ 43 w 68"/>
                <a:gd name="T17" fmla="*/ 67 h 67"/>
                <a:gd name="T18" fmla="*/ 0 w 68"/>
                <a:gd name="T19" fmla="*/ 67 h 67"/>
                <a:gd name="T20" fmla="*/ 4 w 68"/>
                <a:gd name="T21" fmla="*/ 60 h 67"/>
                <a:gd name="T22" fmla="*/ 7 w 68"/>
                <a:gd name="T23" fmla="*/ 53 h 67"/>
                <a:gd name="T24" fmla="*/ 11 w 68"/>
                <a:gd name="T25" fmla="*/ 42 h 67"/>
                <a:gd name="T26" fmla="*/ 15 w 68"/>
                <a:gd name="T27" fmla="*/ 35 h 67"/>
                <a:gd name="T28" fmla="*/ 18 w 68"/>
                <a:gd name="T29" fmla="*/ 25 h 67"/>
                <a:gd name="T30" fmla="*/ 22 w 68"/>
                <a:gd name="T31" fmla="*/ 18 h 67"/>
                <a:gd name="T32" fmla="*/ 25 w 68"/>
                <a:gd name="T33" fmla="*/ 11 h 67"/>
                <a:gd name="T34" fmla="*/ 32 w 68"/>
                <a:gd name="T35" fmla="*/ 0 h 67"/>
                <a:gd name="T36" fmla="*/ 68 w 68"/>
                <a:gd name="T37" fmla="*/ 4 h 6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67">
                  <a:moveTo>
                    <a:pt x="68" y="4"/>
                  </a:moveTo>
                  <a:lnTo>
                    <a:pt x="64" y="14"/>
                  </a:lnTo>
                  <a:lnTo>
                    <a:pt x="64" y="21"/>
                  </a:lnTo>
                  <a:lnTo>
                    <a:pt x="60" y="28"/>
                  </a:lnTo>
                  <a:lnTo>
                    <a:pt x="57" y="35"/>
                  </a:lnTo>
                  <a:lnTo>
                    <a:pt x="53" y="42"/>
                  </a:lnTo>
                  <a:lnTo>
                    <a:pt x="50" y="53"/>
                  </a:lnTo>
                  <a:lnTo>
                    <a:pt x="46" y="60"/>
                  </a:lnTo>
                  <a:lnTo>
                    <a:pt x="43" y="67"/>
                  </a:lnTo>
                  <a:lnTo>
                    <a:pt x="0" y="67"/>
                  </a:lnTo>
                  <a:lnTo>
                    <a:pt x="4" y="60"/>
                  </a:lnTo>
                  <a:lnTo>
                    <a:pt x="7" y="53"/>
                  </a:lnTo>
                  <a:lnTo>
                    <a:pt x="11" y="42"/>
                  </a:lnTo>
                  <a:lnTo>
                    <a:pt x="15" y="35"/>
                  </a:lnTo>
                  <a:lnTo>
                    <a:pt x="18" y="25"/>
                  </a:lnTo>
                  <a:lnTo>
                    <a:pt x="22" y="18"/>
                  </a:lnTo>
                  <a:lnTo>
                    <a:pt x="25" y="11"/>
                  </a:lnTo>
                  <a:lnTo>
                    <a:pt x="32" y="0"/>
                  </a:lnTo>
                  <a:lnTo>
                    <a:pt x="68" y="4"/>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2" name="Freeform 644"/>
            <p:cNvSpPr>
              <a:spLocks/>
            </p:cNvSpPr>
            <p:nvPr/>
          </p:nvSpPr>
          <p:spPr bwMode="auto">
            <a:xfrm>
              <a:off x="4228" y="3514"/>
              <a:ext cx="32" cy="67"/>
            </a:xfrm>
            <a:custGeom>
              <a:avLst/>
              <a:gdLst>
                <a:gd name="T0" fmla="*/ 4 w 32"/>
                <a:gd name="T1" fmla="*/ 67 h 67"/>
                <a:gd name="T2" fmla="*/ 7 w 32"/>
                <a:gd name="T3" fmla="*/ 63 h 67"/>
                <a:gd name="T4" fmla="*/ 11 w 32"/>
                <a:gd name="T5" fmla="*/ 56 h 67"/>
                <a:gd name="T6" fmla="*/ 14 w 32"/>
                <a:gd name="T7" fmla="*/ 49 h 67"/>
                <a:gd name="T8" fmla="*/ 18 w 32"/>
                <a:gd name="T9" fmla="*/ 42 h 67"/>
                <a:gd name="T10" fmla="*/ 21 w 32"/>
                <a:gd name="T11" fmla="*/ 35 h 67"/>
                <a:gd name="T12" fmla="*/ 25 w 32"/>
                <a:gd name="T13" fmla="*/ 24 h 67"/>
                <a:gd name="T14" fmla="*/ 29 w 32"/>
                <a:gd name="T15" fmla="*/ 17 h 67"/>
                <a:gd name="T16" fmla="*/ 29 w 32"/>
                <a:gd name="T17" fmla="*/ 10 h 67"/>
                <a:gd name="T18" fmla="*/ 32 w 32"/>
                <a:gd name="T19" fmla="*/ 0 h 67"/>
                <a:gd name="T20" fmla="*/ 25 w 32"/>
                <a:gd name="T21" fmla="*/ 0 h 67"/>
                <a:gd name="T22" fmla="*/ 21 w 32"/>
                <a:gd name="T23" fmla="*/ 7 h 67"/>
                <a:gd name="T24" fmla="*/ 18 w 32"/>
                <a:gd name="T25" fmla="*/ 14 h 67"/>
                <a:gd name="T26" fmla="*/ 18 w 32"/>
                <a:gd name="T27" fmla="*/ 21 h 67"/>
                <a:gd name="T28" fmla="*/ 14 w 32"/>
                <a:gd name="T29" fmla="*/ 31 h 67"/>
                <a:gd name="T30" fmla="*/ 11 w 32"/>
                <a:gd name="T31" fmla="*/ 38 h 67"/>
                <a:gd name="T32" fmla="*/ 7 w 32"/>
                <a:gd name="T33" fmla="*/ 46 h 67"/>
                <a:gd name="T34" fmla="*/ 4 w 32"/>
                <a:gd name="T35" fmla="*/ 53 h 67"/>
                <a:gd name="T36" fmla="*/ 0 w 32"/>
                <a:gd name="T37" fmla="*/ 60 h 67"/>
                <a:gd name="T38" fmla="*/ 4 w 32"/>
                <a:gd name="T39" fmla="*/ 60 h 67"/>
                <a:gd name="T40" fmla="*/ 4 w 32"/>
                <a:gd name="T41" fmla="*/ 67 h 67"/>
                <a:gd name="T42" fmla="*/ 7 w 32"/>
                <a:gd name="T43" fmla="*/ 63 h 67"/>
                <a:gd name="T44" fmla="*/ 4 w 32"/>
                <a:gd name="T45" fmla="*/ 67 h 6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2" h="67">
                  <a:moveTo>
                    <a:pt x="4" y="67"/>
                  </a:moveTo>
                  <a:lnTo>
                    <a:pt x="7" y="63"/>
                  </a:lnTo>
                  <a:lnTo>
                    <a:pt x="11" y="56"/>
                  </a:lnTo>
                  <a:lnTo>
                    <a:pt x="14" y="49"/>
                  </a:lnTo>
                  <a:lnTo>
                    <a:pt x="18" y="42"/>
                  </a:lnTo>
                  <a:lnTo>
                    <a:pt x="21" y="35"/>
                  </a:lnTo>
                  <a:lnTo>
                    <a:pt x="25" y="24"/>
                  </a:lnTo>
                  <a:lnTo>
                    <a:pt x="29" y="17"/>
                  </a:lnTo>
                  <a:lnTo>
                    <a:pt x="29" y="10"/>
                  </a:lnTo>
                  <a:lnTo>
                    <a:pt x="32" y="0"/>
                  </a:lnTo>
                  <a:lnTo>
                    <a:pt x="25" y="0"/>
                  </a:lnTo>
                  <a:lnTo>
                    <a:pt x="21" y="7"/>
                  </a:lnTo>
                  <a:lnTo>
                    <a:pt x="18" y="14"/>
                  </a:lnTo>
                  <a:lnTo>
                    <a:pt x="18" y="21"/>
                  </a:lnTo>
                  <a:lnTo>
                    <a:pt x="14" y="31"/>
                  </a:lnTo>
                  <a:lnTo>
                    <a:pt x="11" y="38"/>
                  </a:lnTo>
                  <a:lnTo>
                    <a:pt x="7" y="46"/>
                  </a:lnTo>
                  <a:lnTo>
                    <a:pt x="4" y="53"/>
                  </a:lnTo>
                  <a:lnTo>
                    <a:pt x="0" y="60"/>
                  </a:lnTo>
                  <a:lnTo>
                    <a:pt x="4" y="60"/>
                  </a:lnTo>
                  <a:lnTo>
                    <a:pt x="4" y="67"/>
                  </a:lnTo>
                  <a:lnTo>
                    <a:pt x="7" y="63"/>
                  </a:lnTo>
                  <a:lnTo>
                    <a:pt x="4"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3" name="Freeform 645"/>
            <p:cNvSpPr>
              <a:spLocks/>
            </p:cNvSpPr>
            <p:nvPr/>
          </p:nvSpPr>
          <p:spPr bwMode="auto">
            <a:xfrm>
              <a:off x="4182" y="3574"/>
              <a:ext cx="50" cy="10"/>
            </a:xfrm>
            <a:custGeom>
              <a:avLst/>
              <a:gdLst>
                <a:gd name="T0" fmla="*/ 4 w 50"/>
                <a:gd name="T1" fmla="*/ 3 h 10"/>
                <a:gd name="T2" fmla="*/ 7 w 50"/>
                <a:gd name="T3" fmla="*/ 10 h 10"/>
                <a:gd name="T4" fmla="*/ 50 w 50"/>
                <a:gd name="T5" fmla="*/ 7 h 10"/>
                <a:gd name="T6" fmla="*/ 50 w 50"/>
                <a:gd name="T7" fmla="*/ 0 h 10"/>
                <a:gd name="T8" fmla="*/ 7 w 50"/>
                <a:gd name="T9" fmla="*/ 0 h 10"/>
                <a:gd name="T10" fmla="*/ 11 w 50"/>
                <a:gd name="T11" fmla="*/ 7 h 10"/>
                <a:gd name="T12" fmla="*/ 4 w 50"/>
                <a:gd name="T13" fmla="*/ 3 h 10"/>
                <a:gd name="T14" fmla="*/ 0 w 50"/>
                <a:gd name="T15" fmla="*/ 10 h 10"/>
                <a:gd name="T16" fmla="*/ 7 w 50"/>
                <a:gd name="T17" fmla="*/ 10 h 10"/>
                <a:gd name="T18" fmla="*/ 4 w 50"/>
                <a:gd name="T19" fmla="*/ 3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 h="10">
                  <a:moveTo>
                    <a:pt x="4" y="3"/>
                  </a:moveTo>
                  <a:lnTo>
                    <a:pt x="7" y="10"/>
                  </a:lnTo>
                  <a:lnTo>
                    <a:pt x="50" y="7"/>
                  </a:lnTo>
                  <a:lnTo>
                    <a:pt x="50" y="0"/>
                  </a:lnTo>
                  <a:lnTo>
                    <a:pt x="7" y="0"/>
                  </a:lnTo>
                  <a:lnTo>
                    <a:pt x="11" y="7"/>
                  </a:lnTo>
                  <a:lnTo>
                    <a:pt x="4" y="3"/>
                  </a:lnTo>
                  <a:lnTo>
                    <a:pt x="0" y="10"/>
                  </a:lnTo>
                  <a:lnTo>
                    <a:pt x="7" y="10"/>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4" name="Freeform 646"/>
            <p:cNvSpPr>
              <a:spLocks/>
            </p:cNvSpPr>
            <p:nvPr/>
          </p:nvSpPr>
          <p:spPr bwMode="auto">
            <a:xfrm>
              <a:off x="4186" y="3507"/>
              <a:ext cx="39" cy="74"/>
            </a:xfrm>
            <a:custGeom>
              <a:avLst/>
              <a:gdLst>
                <a:gd name="T0" fmla="*/ 35 w 39"/>
                <a:gd name="T1" fmla="*/ 0 h 74"/>
                <a:gd name="T2" fmla="*/ 25 w 39"/>
                <a:gd name="T3" fmla="*/ 10 h 74"/>
                <a:gd name="T4" fmla="*/ 21 w 39"/>
                <a:gd name="T5" fmla="*/ 17 h 74"/>
                <a:gd name="T6" fmla="*/ 18 w 39"/>
                <a:gd name="T7" fmla="*/ 28 h 74"/>
                <a:gd name="T8" fmla="*/ 14 w 39"/>
                <a:gd name="T9" fmla="*/ 35 h 74"/>
                <a:gd name="T10" fmla="*/ 10 w 39"/>
                <a:gd name="T11" fmla="*/ 45 h 74"/>
                <a:gd name="T12" fmla="*/ 7 w 39"/>
                <a:gd name="T13" fmla="*/ 53 h 74"/>
                <a:gd name="T14" fmla="*/ 3 w 39"/>
                <a:gd name="T15" fmla="*/ 63 h 74"/>
                <a:gd name="T16" fmla="*/ 0 w 39"/>
                <a:gd name="T17" fmla="*/ 70 h 74"/>
                <a:gd name="T18" fmla="*/ 7 w 39"/>
                <a:gd name="T19" fmla="*/ 74 h 74"/>
                <a:gd name="T20" fmla="*/ 10 w 39"/>
                <a:gd name="T21" fmla="*/ 63 h 74"/>
                <a:gd name="T22" fmla="*/ 14 w 39"/>
                <a:gd name="T23" fmla="*/ 56 h 74"/>
                <a:gd name="T24" fmla="*/ 18 w 39"/>
                <a:gd name="T25" fmla="*/ 45 h 74"/>
                <a:gd name="T26" fmla="*/ 21 w 39"/>
                <a:gd name="T27" fmla="*/ 38 h 74"/>
                <a:gd name="T28" fmla="*/ 21 w 39"/>
                <a:gd name="T29" fmla="*/ 31 h 74"/>
                <a:gd name="T30" fmla="*/ 28 w 39"/>
                <a:gd name="T31" fmla="*/ 21 h 74"/>
                <a:gd name="T32" fmla="*/ 32 w 39"/>
                <a:gd name="T33" fmla="*/ 14 h 74"/>
                <a:gd name="T34" fmla="*/ 39 w 39"/>
                <a:gd name="T35" fmla="*/ 7 h 74"/>
                <a:gd name="T36" fmla="*/ 35 w 39"/>
                <a:gd name="T37" fmla="*/ 7 h 74"/>
                <a:gd name="T38" fmla="*/ 35 w 39"/>
                <a:gd name="T39" fmla="*/ 0 h 74"/>
                <a:gd name="T40" fmla="*/ 32 w 39"/>
                <a:gd name="T41" fmla="*/ 3 h 74"/>
                <a:gd name="T42" fmla="*/ 35 w 39"/>
                <a:gd name="T43" fmla="*/ 0 h 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 h="74">
                  <a:moveTo>
                    <a:pt x="35" y="0"/>
                  </a:moveTo>
                  <a:lnTo>
                    <a:pt x="25" y="10"/>
                  </a:lnTo>
                  <a:lnTo>
                    <a:pt x="21" y="17"/>
                  </a:lnTo>
                  <a:lnTo>
                    <a:pt x="18" y="28"/>
                  </a:lnTo>
                  <a:lnTo>
                    <a:pt x="14" y="35"/>
                  </a:lnTo>
                  <a:lnTo>
                    <a:pt x="10" y="45"/>
                  </a:lnTo>
                  <a:lnTo>
                    <a:pt x="7" y="53"/>
                  </a:lnTo>
                  <a:lnTo>
                    <a:pt x="3" y="63"/>
                  </a:lnTo>
                  <a:lnTo>
                    <a:pt x="0" y="70"/>
                  </a:lnTo>
                  <a:lnTo>
                    <a:pt x="7" y="74"/>
                  </a:lnTo>
                  <a:lnTo>
                    <a:pt x="10" y="63"/>
                  </a:lnTo>
                  <a:lnTo>
                    <a:pt x="14" y="56"/>
                  </a:lnTo>
                  <a:lnTo>
                    <a:pt x="18" y="45"/>
                  </a:lnTo>
                  <a:lnTo>
                    <a:pt x="21" y="38"/>
                  </a:lnTo>
                  <a:lnTo>
                    <a:pt x="21" y="31"/>
                  </a:lnTo>
                  <a:lnTo>
                    <a:pt x="28" y="21"/>
                  </a:lnTo>
                  <a:lnTo>
                    <a:pt x="32" y="14"/>
                  </a:lnTo>
                  <a:lnTo>
                    <a:pt x="39" y="7"/>
                  </a:lnTo>
                  <a:lnTo>
                    <a:pt x="35" y="7"/>
                  </a:lnTo>
                  <a:lnTo>
                    <a:pt x="35" y="0"/>
                  </a:lnTo>
                  <a:lnTo>
                    <a:pt x="32" y="3"/>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5" name="Freeform 647"/>
            <p:cNvSpPr>
              <a:spLocks/>
            </p:cNvSpPr>
            <p:nvPr/>
          </p:nvSpPr>
          <p:spPr bwMode="auto">
            <a:xfrm>
              <a:off x="4221" y="3507"/>
              <a:ext cx="39" cy="10"/>
            </a:xfrm>
            <a:custGeom>
              <a:avLst/>
              <a:gdLst>
                <a:gd name="T0" fmla="*/ 39 w 39"/>
                <a:gd name="T1" fmla="*/ 7 h 10"/>
                <a:gd name="T2" fmla="*/ 36 w 39"/>
                <a:gd name="T3" fmla="*/ 3 h 10"/>
                <a:gd name="T4" fmla="*/ 0 w 39"/>
                <a:gd name="T5" fmla="*/ 0 h 10"/>
                <a:gd name="T6" fmla="*/ 0 w 39"/>
                <a:gd name="T7" fmla="*/ 7 h 10"/>
                <a:gd name="T8" fmla="*/ 36 w 39"/>
                <a:gd name="T9" fmla="*/ 10 h 10"/>
                <a:gd name="T10" fmla="*/ 32 w 39"/>
                <a:gd name="T11" fmla="*/ 7 h 10"/>
                <a:gd name="T12" fmla="*/ 39 w 39"/>
                <a:gd name="T13" fmla="*/ 7 h 10"/>
                <a:gd name="T14" fmla="*/ 39 w 39"/>
                <a:gd name="T15" fmla="*/ 3 h 10"/>
                <a:gd name="T16" fmla="*/ 36 w 39"/>
                <a:gd name="T17" fmla="*/ 3 h 10"/>
                <a:gd name="T18" fmla="*/ 39 w 39"/>
                <a:gd name="T19" fmla="*/ 7 h 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10">
                  <a:moveTo>
                    <a:pt x="39" y="7"/>
                  </a:moveTo>
                  <a:lnTo>
                    <a:pt x="36" y="3"/>
                  </a:lnTo>
                  <a:lnTo>
                    <a:pt x="0" y="0"/>
                  </a:lnTo>
                  <a:lnTo>
                    <a:pt x="0" y="7"/>
                  </a:lnTo>
                  <a:lnTo>
                    <a:pt x="36" y="10"/>
                  </a:lnTo>
                  <a:lnTo>
                    <a:pt x="32" y="7"/>
                  </a:lnTo>
                  <a:lnTo>
                    <a:pt x="39" y="7"/>
                  </a:lnTo>
                  <a:lnTo>
                    <a:pt x="39" y="3"/>
                  </a:lnTo>
                  <a:lnTo>
                    <a:pt x="36" y="3"/>
                  </a:lnTo>
                  <a:lnTo>
                    <a:pt x="3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6" name="Freeform 648"/>
            <p:cNvSpPr>
              <a:spLocks/>
            </p:cNvSpPr>
            <p:nvPr/>
          </p:nvSpPr>
          <p:spPr bwMode="auto">
            <a:xfrm>
              <a:off x="4133" y="3517"/>
              <a:ext cx="56" cy="60"/>
            </a:xfrm>
            <a:custGeom>
              <a:avLst/>
              <a:gdLst>
                <a:gd name="T0" fmla="*/ 56 w 56"/>
                <a:gd name="T1" fmla="*/ 14 h 60"/>
                <a:gd name="T2" fmla="*/ 53 w 56"/>
                <a:gd name="T3" fmla="*/ 25 h 60"/>
                <a:gd name="T4" fmla="*/ 49 w 56"/>
                <a:gd name="T5" fmla="*/ 35 h 60"/>
                <a:gd name="T6" fmla="*/ 42 w 56"/>
                <a:gd name="T7" fmla="*/ 50 h 60"/>
                <a:gd name="T8" fmla="*/ 42 w 56"/>
                <a:gd name="T9" fmla="*/ 60 h 60"/>
                <a:gd name="T10" fmla="*/ 0 w 56"/>
                <a:gd name="T11" fmla="*/ 60 h 60"/>
                <a:gd name="T12" fmla="*/ 3 w 56"/>
                <a:gd name="T13" fmla="*/ 53 h 60"/>
                <a:gd name="T14" fmla="*/ 7 w 56"/>
                <a:gd name="T15" fmla="*/ 46 h 60"/>
                <a:gd name="T16" fmla="*/ 10 w 56"/>
                <a:gd name="T17" fmla="*/ 35 h 60"/>
                <a:gd name="T18" fmla="*/ 14 w 56"/>
                <a:gd name="T19" fmla="*/ 32 h 60"/>
                <a:gd name="T20" fmla="*/ 18 w 56"/>
                <a:gd name="T21" fmla="*/ 21 h 60"/>
                <a:gd name="T22" fmla="*/ 21 w 56"/>
                <a:gd name="T23" fmla="*/ 14 h 60"/>
                <a:gd name="T24" fmla="*/ 25 w 56"/>
                <a:gd name="T25" fmla="*/ 7 h 60"/>
                <a:gd name="T26" fmla="*/ 25 w 56"/>
                <a:gd name="T27" fmla="*/ 0 h 60"/>
                <a:gd name="T28" fmla="*/ 35 w 56"/>
                <a:gd name="T29" fmla="*/ 11 h 60"/>
                <a:gd name="T30" fmla="*/ 39 w 56"/>
                <a:gd name="T31" fmla="*/ 11 h 60"/>
                <a:gd name="T32" fmla="*/ 42 w 56"/>
                <a:gd name="T33" fmla="*/ 14 h 60"/>
                <a:gd name="T34" fmla="*/ 56 w 56"/>
                <a:gd name="T35" fmla="*/ 14 h 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 h="60">
                  <a:moveTo>
                    <a:pt x="56" y="14"/>
                  </a:moveTo>
                  <a:lnTo>
                    <a:pt x="53" y="25"/>
                  </a:lnTo>
                  <a:lnTo>
                    <a:pt x="49" y="35"/>
                  </a:lnTo>
                  <a:lnTo>
                    <a:pt x="42" y="50"/>
                  </a:lnTo>
                  <a:lnTo>
                    <a:pt x="42" y="60"/>
                  </a:lnTo>
                  <a:lnTo>
                    <a:pt x="0" y="60"/>
                  </a:lnTo>
                  <a:lnTo>
                    <a:pt x="3" y="53"/>
                  </a:lnTo>
                  <a:lnTo>
                    <a:pt x="7" y="46"/>
                  </a:lnTo>
                  <a:lnTo>
                    <a:pt x="10" y="35"/>
                  </a:lnTo>
                  <a:lnTo>
                    <a:pt x="14" y="32"/>
                  </a:lnTo>
                  <a:lnTo>
                    <a:pt x="18" y="21"/>
                  </a:lnTo>
                  <a:lnTo>
                    <a:pt x="21" y="14"/>
                  </a:lnTo>
                  <a:lnTo>
                    <a:pt x="25" y="7"/>
                  </a:lnTo>
                  <a:lnTo>
                    <a:pt x="25" y="0"/>
                  </a:lnTo>
                  <a:lnTo>
                    <a:pt x="35" y="11"/>
                  </a:lnTo>
                  <a:lnTo>
                    <a:pt x="39" y="11"/>
                  </a:lnTo>
                  <a:lnTo>
                    <a:pt x="42" y="14"/>
                  </a:lnTo>
                  <a:lnTo>
                    <a:pt x="56" y="14"/>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7" name="Freeform 649"/>
            <p:cNvSpPr>
              <a:spLocks/>
            </p:cNvSpPr>
            <p:nvPr/>
          </p:nvSpPr>
          <p:spPr bwMode="auto">
            <a:xfrm>
              <a:off x="4172" y="3531"/>
              <a:ext cx="21" cy="50"/>
            </a:xfrm>
            <a:custGeom>
              <a:avLst/>
              <a:gdLst>
                <a:gd name="T0" fmla="*/ 3 w 21"/>
                <a:gd name="T1" fmla="*/ 50 h 50"/>
                <a:gd name="T2" fmla="*/ 7 w 21"/>
                <a:gd name="T3" fmla="*/ 46 h 50"/>
                <a:gd name="T4" fmla="*/ 10 w 21"/>
                <a:gd name="T5" fmla="*/ 36 h 50"/>
                <a:gd name="T6" fmla="*/ 14 w 21"/>
                <a:gd name="T7" fmla="*/ 25 h 50"/>
                <a:gd name="T8" fmla="*/ 17 w 21"/>
                <a:gd name="T9" fmla="*/ 14 h 50"/>
                <a:gd name="T10" fmla="*/ 21 w 21"/>
                <a:gd name="T11" fmla="*/ 0 h 50"/>
                <a:gd name="T12" fmla="*/ 14 w 21"/>
                <a:gd name="T13" fmla="*/ 0 h 50"/>
                <a:gd name="T14" fmla="*/ 10 w 21"/>
                <a:gd name="T15" fmla="*/ 11 h 50"/>
                <a:gd name="T16" fmla="*/ 7 w 21"/>
                <a:gd name="T17" fmla="*/ 21 h 50"/>
                <a:gd name="T18" fmla="*/ 0 w 21"/>
                <a:gd name="T19" fmla="*/ 32 h 50"/>
                <a:gd name="T20" fmla="*/ 0 w 21"/>
                <a:gd name="T21" fmla="*/ 46 h 50"/>
                <a:gd name="T22" fmla="*/ 3 w 21"/>
                <a:gd name="T23" fmla="*/ 43 h 50"/>
                <a:gd name="T24" fmla="*/ 3 w 21"/>
                <a:gd name="T25" fmla="*/ 50 h 50"/>
                <a:gd name="T26" fmla="*/ 7 w 21"/>
                <a:gd name="T27" fmla="*/ 50 h 50"/>
                <a:gd name="T28" fmla="*/ 7 w 21"/>
                <a:gd name="T29" fmla="*/ 46 h 50"/>
                <a:gd name="T30" fmla="*/ 3 w 21"/>
                <a:gd name="T31" fmla="*/ 50 h 5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1" h="50">
                  <a:moveTo>
                    <a:pt x="3" y="50"/>
                  </a:moveTo>
                  <a:lnTo>
                    <a:pt x="7" y="46"/>
                  </a:lnTo>
                  <a:lnTo>
                    <a:pt x="10" y="36"/>
                  </a:lnTo>
                  <a:lnTo>
                    <a:pt x="14" y="25"/>
                  </a:lnTo>
                  <a:lnTo>
                    <a:pt x="17" y="14"/>
                  </a:lnTo>
                  <a:lnTo>
                    <a:pt x="21" y="0"/>
                  </a:lnTo>
                  <a:lnTo>
                    <a:pt x="14" y="0"/>
                  </a:lnTo>
                  <a:lnTo>
                    <a:pt x="10" y="11"/>
                  </a:lnTo>
                  <a:lnTo>
                    <a:pt x="7" y="21"/>
                  </a:lnTo>
                  <a:lnTo>
                    <a:pt x="0" y="32"/>
                  </a:lnTo>
                  <a:lnTo>
                    <a:pt x="0" y="46"/>
                  </a:lnTo>
                  <a:lnTo>
                    <a:pt x="3" y="43"/>
                  </a:lnTo>
                  <a:lnTo>
                    <a:pt x="3" y="50"/>
                  </a:lnTo>
                  <a:lnTo>
                    <a:pt x="7" y="50"/>
                  </a:lnTo>
                  <a:lnTo>
                    <a:pt x="7" y="46"/>
                  </a:lnTo>
                  <a:lnTo>
                    <a:pt x="3"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8" name="Freeform 650"/>
            <p:cNvSpPr>
              <a:spLocks/>
            </p:cNvSpPr>
            <p:nvPr/>
          </p:nvSpPr>
          <p:spPr bwMode="auto">
            <a:xfrm>
              <a:off x="4129" y="3574"/>
              <a:ext cx="46" cy="7"/>
            </a:xfrm>
            <a:custGeom>
              <a:avLst/>
              <a:gdLst>
                <a:gd name="T0" fmla="*/ 0 w 46"/>
                <a:gd name="T1" fmla="*/ 3 h 7"/>
                <a:gd name="T2" fmla="*/ 4 w 46"/>
                <a:gd name="T3" fmla="*/ 7 h 7"/>
                <a:gd name="T4" fmla="*/ 46 w 46"/>
                <a:gd name="T5" fmla="*/ 7 h 7"/>
                <a:gd name="T6" fmla="*/ 46 w 46"/>
                <a:gd name="T7" fmla="*/ 0 h 7"/>
                <a:gd name="T8" fmla="*/ 4 w 46"/>
                <a:gd name="T9" fmla="*/ 0 h 7"/>
                <a:gd name="T10" fmla="*/ 7 w 46"/>
                <a:gd name="T11" fmla="*/ 3 h 7"/>
                <a:gd name="T12" fmla="*/ 0 w 46"/>
                <a:gd name="T13" fmla="*/ 3 h 7"/>
                <a:gd name="T14" fmla="*/ 0 w 46"/>
                <a:gd name="T15" fmla="*/ 7 h 7"/>
                <a:gd name="T16" fmla="*/ 4 w 46"/>
                <a:gd name="T17" fmla="*/ 7 h 7"/>
                <a:gd name="T18" fmla="*/ 0 w 46"/>
                <a:gd name="T19" fmla="*/ 3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 h="7">
                  <a:moveTo>
                    <a:pt x="0" y="3"/>
                  </a:moveTo>
                  <a:lnTo>
                    <a:pt x="4" y="7"/>
                  </a:lnTo>
                  <a:lnTo>
                    <a:pt x="46" y="7"/>
                  </a:lnTo>
                  <a:lnTo>
                    <a:pt x="46" y="0"/>
                  </a:lnTo>
                  <a:lnTo>
                    <a:pt x="4" y="0"/>
                  </a:lnTo>
                  <a:lnTo>
                    <a:pt x="7" y="3"/>
                  </a:lnTo>
                  <a:lnTo>
                    <a:pt x="0" y="3"/>
                  </a:lnTo>
                  <a:lnTo>
                    <a:pt x="0" y="7"/>
                  </a:lnTo>
                  <a:lnTo>
                    <a:pt x="4" y="7"/>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69" name="Freeform 651"/>
            <p:cNvSpPr>
              <a:spLocks/>
            </p:cNvSpPr>
            <p:nvPr/>
          </p:nvSpPr>
          <p:spPr bwMode="auto">
            <a:xfrm>
              <a:off x="4129" y="3503"/>
              <a:ext cx="32" cy="74"/>
            </a:xfrm>
            <a:custGeom>
              <a:avLst/>
              <a:gdLst>
                <a:gd name="T0" fmla="*/ 32 w 32"/>
                <a:gd name="T1" fmla="*/ 14 h 74"/>
                <a:gd name="T2" fmla="*/ 25 w 32"/>
                <a:gd name="T3" fmla="*/ 14 h 74"/>
                <a:gd name="T4" fmla="*/ 25 w 32"/>
                <a:gd name="T5" fmla="*/ 21 h 74"/>
                <a:gd name="T6" fmla="*/ 22 w 32"/>
                <a:gd name="T7" fmla="*/ 28 h 74"/>
                <a:gd name="T8" fmla="*/ 18 w 32"/>
                <a:gd name="T9" fmla="*/ 35 h 74"/>
                <a:gd name="T10" fmla="*/ 14 w 32"/>
                <a:gd name="T11" fmla="*/ 42 h 74"/>
                <a:gd name="T12" fmla="*/ 11 w 32"/>
                <a:gd name="T13" fmla="*/ 49 h 74"/>
                <a:gd name="T14" fmla="*/ 7 w 32"/>
                <a:gd name="T15" fmla="*/ 57 h 74"/>
                <a:gd name="T16" fmla="*/ 4 w 32"/>
                <a:gd name="T17" fmla="*/ 64 h 74"/>
                <a:gd name="T18" fmla="*/ 0 w 32"/>
                <a:gd name="T19" fmla="*/ 74 h 74"/>
                <a:gd name="T20" fmla="*/ 7 w 32"/>
                <a:gd name="T21" fmla="*/ 74 h 74"/>
                <a:gd name="T22" fmla="*/ 11 w 32"/>
                <a:gd name="T23" fmla="*/ 67 h 74"/>
                <a:gd name="T24" fmla="*/ 14 w 32"/>
                <a:gd name="T25" fmla="*/ 60 h 74"/>
                <a:gd name="T26" fmla="*/ 18 w 32"/>
                <a:gd name="T27" fmla="*/ 53 h 74"/>
                <a:gd name="T28" fmla="*/ 22 w 32"/>
                <a:gd name="T29" fmla="*/ 46 h 74"/>
                <a:gd name="T30" fmla="*/ 25 w 32"/>
                <a:gd name="T31" fmla="*/ 39 h 74"/>
                <a:gd name="T32" fmla="*/ 29 w 32"/>
                <a:gd name="T33" fmla="*/ 32 h 74"/>
                <a:gd name="T34" fmla="*/ 32 w 32"/>
                <a:gd name="T35" fmla="*/ 25 h 74"/>
                <a:gd name="T36" fmla="*/ 32 w 32"/>
                <a:gd name="T37" fmla="*/ 14 h 74"/>
                <a:gd name="T38" fmla="*/ 25 w 32"/>
                <a:gd name="T39" fmla="*/ 14 h 74"/>
                <a:gd name="T40" fmla="*/ 32 w 32"/>
                <a:gd name="T41" fmla="*/ 14 h 74"/>
                <a:gd name="T42" fmla="*/ 29 w 32"/>
                <a:gd name="T43" fmla="*/ 0 h 74"/>
                <a:gd name="T44" fmla="*/ 25 w 32"/>
                <a:gd name="T45" fmla="*/ 14 h 74"/>
                <a:gd name="T46" fmla="*/ 32 w 32"/>
                <a:gd name="T47" fmla="*/ 14 h 7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2" h="74">
                  <a:moveTo>
                    <a:pt x="32" y="14"/>
                  </a:moveTo>
                  <a:lnTo>
                    <a:pt x="25" y="14"/>
                  </a:lnTo>
                  <a:lnTo>
                    <a:pt x="25" y="21"/>
                  </a:lnTo>
                  <a:lnTo>
                    <a:pt x="22" y="28"/>
                  </a:lnTo>
                  <a:lnTo>
                    <a:pt x="18" y="35"/>
                  </a:lnTo>
                  <a:lnTo>
                    <a:pt x="14" y="42"/>
                  </a:lnTo>
                  <a:lnTo>
                    <a:pt x="11" y="49"/>
                  </a:lnTo>
                  <a:lnTo>
                    <a:pt x="7" y="57"/>
                  </a:lnTo>
                  <a:lnTo>
                    <a:pt x="4" y="64"/>
                  </a:lnTo>
                  <a:lnTo>
                    <a:pt x="0" y="74"/>
                  </a:lnTo>
                  <a:lnTo>
                    <a:pt x="7" y="74"/>
                  </a:lnTo>
                  <a:lnTo>
                    <a:pt x="11" y="67"/>
                  </a:lnTo>
                  <a:lnTo>
                    <a:pt x="14" y="60"/>
                  </a:lnTo>
                  <a:lnTo>
                    <a:pt x="18" y="53"/>
                  </a:lnTo>
                  <a:lnTo>
                    <a:pt x="22" y="46"/>
                  </a:lnTo>
                  <a:lnTo>
                    <a:pt x="25" y="39"/>
                  </a:lnTo>
                  <a:lnTo>
                    <a:pt x="29" y="32"/>
                  </a:lnTo>
                  <a:lnTo>
                    <a:pt x="32" y="25"/>
                  </a:lnTo>
                  <a:lnTo>
                    <a:pt x="32" y="14"/>
                  </a:lnTo>
                  <a:lnTo>
                    <a:pt x="25" y="14"/>
                  </a:lnTo>
                  <a:lnTo>
                    <a:pt x="32" y="14"/>
                  </a:lnTo>
                  <a:lnTo>
                    <a:pt x="29" y="0"/>
                  </a:lnTo>
                  <a:lnTo>
                    <a:pt x="25" y="14"/>
                  </a:lnTo>
                  <a:lnTo>
                    <a:pt x="3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0" name="Freeform 652"/>
            <p:cNvSpPr>
              <a:spLocks/>
            </p:cNvSpPr>
            <p:nvPr/>
          </p:nvSpPr>
          <p:spPr bwMode="auto">
            <a:xfrm>
              <a:off x="4154" y="3517"/>
              <a:ext cx="39" cy="18"/>
            </a:xfrm>
            <a:custGeom>
              <a:avLst/>
              <a:gdLst>
                <a:gd name="T0" fmla="*/ 39 w 39"/>
                <a:gd name="T1" fmla="*/ 14 h 18"/>
                <a:gd name="T2" fmla="*/ 35 w 39"/>
                <a:gd name="T3" fmla="*/ 11 h 18"/>
                <a:gd name="T4" fmla="*/ 21 w 39"/>
                <a:gd name="T5" fmla="*/ 11 h 18"/>
                <a:gd name="T6" fmla="*/ 18 w 39"/>
                <a:gd name="T7" fmla="*/ 7 h 18"/>
                <a:gd name="T8" fmla="*/ 14 w 39"/>
                <a:gd name="T9" fmla="*/ 7 h 18"/>
                <a:gd name="T10" fmla="*/ 7 w 39"/>
                <a:gd name="T11" fmla="*/ 0 h 18"/>
                <a:gd name="T12" fmla="*/ 0 w 39"/>
                <a:gd name="T13" fmla="*/ 0 h 18"/>
                <a:gd name="T14" fmla="*/ 4 w 39"/>
                <a:gd name="T15" fmla="*/ 7 h 18"/>
                <a:gd name="T16" fmla="*/ 11 w 39"/>
                <a:gd name="T17" fmla="*/ 14 h 18"/>
                <a:gd name="T18" fmla="*/ 21 w 39"/>
                <a:gd name="T19" fmla="*/ 14 h 18"/>
                <a:gd name="T20" fmla="*/ 25 w 39"/>
                <a:gd name="T21" fmla="*/ 18 h 18"/>
                <a:gd name="T22" fmla="*/ 35 w 39"/>
                <a:gd name="T23" fmla="*/ 18 h 18"/>
                <a:gd name="T24" fmla="*/ 32 w 39"/>
                <a:gd name="T25" fmla="*/ 14 h 18"/>
                <a:gd name="T26" fmla="*/ 39 w 39"/>
                <a:gd name="T27" fmla="*/ 14 h 18"/>
                <a:gd name="T28" fmla="*/ 35 w 39"/>
                <a:gd name="T29" fmla="*/ 11 h 18"/>
                <a:gd name="T30" fmla="*/ 39 w 39"/>
                <a:gd name="T31" fmla="*/ 14 h 1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 h="18">
                  <a:moveTo>
                    <a:pt x="39" y="14"/>
                  </a:moveTo>
                  <a:lnTo>
                    <a:pt x="35" y="11"/>
                  </a:lnTo>
                  <a:lnTo>
                    <a:pt x="21" y="11"/>
                  </a:lnTo>
                  <a:lnTo>
                    <a:pt x="18" y="7"/>
                  </a:lnTo>
                  <a:lnTo>
                    <a:pt x="14" y="7"/>
                  </a:lnTo>
                  <a:lnTo>
                    <a:pt x="7" y="0"/>
                  </a:lnTo>
                  <a:lnTo>
                    <a:pt x="0" y="0"/>
                  </a:lnTo>
                  <a:lnTo>
                    <a:pt x="4" y="7"/>
                  </a:lnTo>
                  <a:lnTo>
                    <a:pt x="11" y="14"/>
                  </a:lnTo>
                  <a:lnTo>
                    <a:pt x="21" y="14"/>
                  </a:lnTo>
                  <a:lnTo>
                    <a:pt x="25" y="18"/>
                  </a:lnTo>
                  <a:lnTo>
                    <a:pt x="35" y="18"/>
                  </a:lnTo>
                  <a:lnTo>
                    <a:pt x="32" y="14"/>
                  </a:lnTo>
                  <a:lnTo>
                    <a:pt x="39" y="14"/>
                  </a:lnTo>
                  <a:lnTo>
                    <a:pt x="35" y="11"/>
                  </a:lnTo>
                  <a:lnTo>
                    <a:pt x="39"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1" name="Freeform 653"/>
            <p:cNvSpPr>
              <a:spLocks/>
            </p:cNvSpPr>
            <p:nvPr/>
          </p:nvSpPr>
          <p:spPr bwMode="auto">
            <a:xfrm>
              <a:off x="4486" y="3517"/>
              <a:ext cx="590" cy="339"/>
            </a:xfrm>
            <a:custGeom>
              <a:avLst/>
              <a:gdLst>
                <a:gd name="T0" fmla="*/ 315 w 590"/>
                <a:gd name="T1" fmla="*/ 110 h 339"/>
                <a:gd name="T2" fmla="*/ 343 w 590"/>
                <a:gd name="T3" fmla="*/ 120 h 339"/>
                <a:gd name="T4" fmla="*/ 368 w 590"/>
                <a:gd name="T5" fmla="*/ 127 h 339"/>
                <a:gd name="T6" fmla="*/ 396 w 590"/>
                <a:gd name="T7" fmla="*/ 138 h 339"/>
                <a:gd name="T8" fmla="*/ 421 w 590"/>
                <a:gd name="T9" fmla="*/ 145 h 339"/>
                <a:gd name="T10" fmla="*/ 449 w 590"/>
                <a:gd name="T11" fmla="*/ 149 h 339"/>
                <a:gd name="T12" fmla="*/ 491 w 590"/>
                <a:gd name="T13" fmla="*/ 145 h 339"/>
                <a:gd name="T14" fmla="*/ 520 w 590"/>
                <a:gd name="T15" fmla="*/ 138 h 339"/>
                <a:gd name="T16" fmla="*/ 537 w 590"/>
                <a:gd name="T17" fmla="*/ 131 h 339"/>
                <a:gd name="T18" fmla="*/ 551 w 590"/>
                <a:gd name="T19" fmla="*/ 124 h 339"/>
                <a:gd name="T20" fmla="*/ 569 w 590"/>
                <a:gd name="T21" fmla="*/ 113 h 339"/>
                <a:gd name="T22" fmla="*/ 580 w 590"/>
                <a:gd name="T23" fmla="*/ 103 h 339"/>
                <a:gd name="T24" fmla="*/ 587 w 590"/>
                <a:gd name="T25" fmla="*/ 113 h 339"/>
                <a:gd name="T26" fmla="*/ 587 w 590"/>
                <a:gd name="T27" fmla="*/ 149 h 339"/>
                <a:gd name="T28" fmla="*/ 576 w 590"/>
                <a:gd name="T29" fmla="*/ 201 h 339"/>
                <a:gd name="T30" fmla="*/ 562 w 590"/>
                <a:gd name="T31" fmla="*/ 258 h 339"/>
                <a:gd name="T32" fmla="*/ 548 w 590"/>
                <a:gd name="T33" fmla="*/ 311 h 339"/>
                <a:gd name="T34" fmla="*/ 0 w 590"/>
                <a:gd name="T35" fmla="*/ 336 h 339"/>
                <a:gd name="T36" fmla="*/ 7 w 590"/>
                <a:gd name="T37" fmla="*/ 300 h 339"/>
                <a:gd name="T38" fmla="*/ 18 w 590"/>
                <a:gd name="T39" fmla="*/ 265 h 339"/>
                <a:gd name="T40" fmla="*/ 28 w 590"/>
                <a:gd name="T41" fmla="*/ 226 h 339"/>
                <a:gd name="T42" fmla="*/ 36 w 590"/>
                <a:gd name="T43" fmla="*/ 191 h 339"/>
                <a:gd name="T44" fmla="*/ 53 w 590"/>
                <a:gd name="T45" fmla="*/ 141 h 339"/>
                <a:gd name="T46" fmla="*/ 67 w 590"/>
                <a:gd name="T47" fmla="*/ 96 h 339"/>
                <a:gd name="T48" fmla="*/ 85 w 590"/>
                <a:gd name="T49" fmla="*/ 50 h 339"/>
                <a:gd name="T50" fmla="*/ 103 w 590"/>
                <a:gd name="T51" fmla="*/ 0 h 339"/>
                <a:gd name="T52" fmla="*/ 127 w 590"/>
                <a:gd name="T53" fmla="*/ 14 h 339"/>
                <a:gd name="T54" fmla="*/ 152 w 590"/>
                <a:gd name="T55" fmla="*/ 25 h 339"/>
                <a:gd name="T56" fmla="*/ 177 w 590"/>
                <a:gd name="T57" fmla="*/ 39 h 339"/>
                <a:gd name="T58" fmla="*/ 202 w 590"/>
                <a:gd name="T59" fmla="*/ 53 h 339"/>
                <a:gd name="T60" fmla="*/ 226 w 590"/>
                <a:gd name="T61" fmla="*/ 67 h 339"/>
                <a:gd name="T62" fmla="*/ 251 w 590"/>
                <a:gd name="T63" fmla="*/ 81 h 339"/>
                <a:gd name="T64" fmla="*/ 276 w 590"/>
                <a:gd name="T65" fmla="*/ 92 h 339"/>
                <a:gd name="T66" fmla="*/ 304 w 590"/>
                <a:gd name="T67" fmla="*/ 103 h 3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90" h="339">
                  <a:moveTo>
                    <a:pt x="304" y="103"/>
                  </a:moveTo>
                  <a:lnTo>
                    <a:pt x="315" y="110"/>
                  </a:lnTo>
                  <a:lnTo>
                    <a:pt x="329" y="113"/>
                  </a:lnTo>
                  <a:lnTo>
                    <a:pt x="343" y="120"/>
                  </a:lnTo>
                  <a:lnTo>
                    <a:pt x="354" y="124"/>
                  </a:lnTo>
                  <a:lnTo>
                    <a:pt x="368" y="127"/>
                  </a:lnTo>
                  <a:lnTo>
                    <a:pt x="382" y="131"/>
                  </a:lnTo>
                  <a:lnTo>
                    <a:pt x="396" y="138"/>
                  </a:lnTo>
                  <a:lnTo>
                    <a:pt x="410" y="141"/>
                  </a:lnTo>
                  <a:lnTo>
                    <a:pt x="421" y="145"/>
                  </a:lnTo>
                  <a:lnTo>
                    <a:pt x="435" y="145"/>
                  </a:lnTo>
                  <a:lnTo>
                    <a:pt x="449" y="149"/>
                  </a:lnTo>
                  <a:lnTo>
                    <a:pt x="481" y="149"/>
                  </a:lnTo>
                  <a:lnTo>
                    <a:pt x="491" y="145"/>
                  </a:lnTo>
                  <a:lnTo>
                    <a:pt x="505" y="141"/>
                  </a:lnTo>
                  <a:lnTo>
                    <a:pt x="520" y="138"/>
                  </a:lnTo>
                  <a:lnTo>
                    <a:pt x="530" y="134"/>
                  </a:lnTo>
                  <a:lnTo>
                    <a:pt x="537" y="131"/>
                  </a:lnTo>
                  <a:lnTo>
                    <a:pt x="544" y="127"/>
                  </a:lnTo>
                  <a:lnTo>
                    <a:pt x="551" y="124"/>
                  </a:lnTo>
                  <a:lnTo>
                    <a:pt x="558" y="117"/>
                  </a:lnTo>
                  <a:lnTo>
                    <a:pt x="569" y="113"/>
                  </a:lnTo>
                  <a:lnTo>
                    <a:pt x="576" y="110"/>
                  </a:lnTo>
                  <a:lnTo>
                    <a:pt x="580" y="103"/>
                  </a:lnTo>
                  <a:lnTo>
                    <a:pt x="587" y="110"/>
                  </a:lnTo>
                  <a:lnTo>
                    <a:pt x="587" y="113"/>
                  </a:lnTo>
                  <a:lnTo>
                    <a:pt x="590" y="117"/>
                  </a:lnTo>
                  <a:lnTo>
                    <a:pt x="587" y="149"/>
                  </a:lnTo>
                  <a:lnTo>
                    <a:pt x="583" y="177"/>
                  </a:lnTo>
                  <a:lnTo>
                    <a:pt x="576" y="201"/>
                  </a:lnTo>
                  <a:lnTo>
                    <a:pt x="569" y="230"/>
                  </a:lnTo>
                  <a:lnTo>
                    <a:pt x="562" y="258"/>
                  </a:lnTo>
                  <a:lnTo>
                    <a:pt x="558" y="286"/>
                  </a:lnTo>
                  <a:lnTo>
                    <a:pt x="548" y="311"/>
                  </a:lnTo>
                  <a:lnTo>
                    <a:pt x="541" y="339"/>
                  </a:lnTo>
                  <a:lnTo>
                    <a:pt x="0" y="336"/>
                  </a:lnTo>
                  <a:lnTo>
                    <a:pt x="4" y="318"/>
                  </a:lnTo>
                  <a:lnTo>
                    <a:pt x="7" y="300"/>
                  </a:lnTo>
                  <a:lnTo>
                    <a:pt x="14" y="283"/>
                  </a:lnTo>
                  <a:lnTo>
                    <a:pt x="18" y="265"/>
                  </a:lnTo>
                  <a:lnTo>
                    <a:pt x="21" y="244"/>
                  </a:lnTo>
                  <a:lnTo>
                    <a:pt x="28" y="226"/>
                  </a:lnTo>
                  <a:lnTo>
                    <a:pt x="32" y="209"/>
                  </a:lnTo>
                  <a:lnTo>
                    <a:pt x="36" y="191"/>
                  </a:lnTo>
                  <a:lnTo>
                    <a:pt x="46" y="166"/>
                  </a:lnTo>
                  <a:lnTo>
                    <a:pt x="53" y="141"/>
                  </a:lnTo>
                  <a:lnTo>
                    <a:pt x="60" y="120"/>
                  </a:lnTo>
                  <a:lnTo>
                    <a:pt x="67" y="96"/>
                  </a:lnTo>
                  <a:lnTo>
                    <a:pt x="74" y="71"/>
                  </a:lnTo>
                  <a:lnTo>
                    <a:pt x="85" y="50"/>
                  </a:lnTo>
                  <a:lnTo>
                    <a:pt x="92" y="25"/>
                  </a:lnTo>
                  <a:lnTo>
                    <a:pt x="103" y="0"/>
                  </a:lnTo>
                  <a:lnTo>
                    <a:pt x="113" y="7"/>
                  </a:lnTo>
                  <a:lnTo>
                    <a:pt x="127" y="14"/>
                  </a:lnTo>
                  <a:lnTo>
                    <a:pt x="138" y="18"/>
                  </a:lnTo>
                  <a:lnTo>
                    <a:pt x="152" y="25"/>
                  </a:lnTo>
                  <a:lnTo>
                    <a:pt x="166" y="32"/>
                  </a:lnTo>
                  <a:lnTo>
                    <a:pt x="177" y="39"/>
                  </a:lnTo>
                  <a:lnTo>
                    <a:pt x="187" y="46"/>
                  </a:lnTo>
                  <a:lnTo>
                    <a:pt x="202" y="53"/>
                  </a:lnTo>
                  <a:lnTo>
                    <a:pt x="212" y="60"/>
                  </a:lnTo>
                  <a:lnTo>
                    <a:pt x="226" y="67"/>
                  </a:lnTo>
                  <a:lnTo>
                    <a:pt x="240" y="74"/>
                  </a:lnTo>
                  <a:lnTo>
                    <a:pt x="251" y="81"/>
                  </a:lnTo>
                  <a:lnTo>
                    <a:pt x="265" y="88"/>
                  </a:lnTo>
                  <a:lnTo>
                    <a:pt x="276" y="92"/>
                  </a:lnTo>
                  <a:lnTo>
                    <a:pt x="290" y="99"/>
                  </a:lnTo>
                  <a:lnTo>
                    <a:pt x="304" y="103"/>
                  </a:lnTo>
                  <a:close/>
                </a:path>
              </a:pathLst>
            </a:custGeom>
            <a:solidFill>
              <a:srgbClr val="A82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2" name="Freeform 654"/>
            <p:cNvSpPr>
              <a:spLocks/>
            </p:cNvSpPr>
            <p:nvPr/>
          </p:nvSpPr>
          <p:spPr bwMode="auto">
            <a:xfrm>
              <a:off x="4787" y="3616"/>
              <a:ext cx="222" cy="53"/>
            </a:xfrm>
            <a:custGeom>
              <a:avLst/>
              <a:gdLst>
                <a:gd name="T0" fmla="*/ 219 w 222"/>
                <a:gd name="T1" fmla="*/ 35 h 53"/>
                <a:gd name="T2" fmla="*/ 204 w 222"/>
                <a:gd name="T3" fmla="*/ 39 h 53"/>
                <a:gd name="T4" fmla="*/ 190 w 222"/>
                <a:gd name="T5" fmla="*/ 42 h 53"/>
                <a:gd name="T6" fmla="*/ 180 w 222"/>
                <a:gd name="T7" fmla="*/ 46 h 53"/>
                <a:gd name="T8" fmla="*/ 148 w 222"/>
                <a:gd name="T9" fmla="*/ 46 h 53"/>
                <a:gd name="T10" fmla="*/ 134 w 222"/>
                <a:gd name="T11" fmla="*/ 42 h 53"/>
                <a:gd name="T12" fmla="*/ 123 w 222"/>
                <a:gd name="T13" fmla="*/ 42 h 53"/>
                <a:gd name="T14" fmla="*/ 109 w 222"/>
                <a:gd name="T15" fmla="*/ 39 h 53"/>
                <a:gd name="T16" fmla="*/ 95 w 222"/>
                <a:gd name="T17" fmla="*/ 35 h 53"/>
                <a:gd name="T18" fmla="*/ 81 w 222"/>
                <a:gd name="T19" fmla="*/ 32 h 53"/>
                <a:gd name="T20" fmla="*/ 67 w 222"/>
                <a:gd name="T21" fmla="*/ 25 h 53"/>
                <a:gd name="T22" fmla="*/ 56 w 222"/>
                <a:gd name="T23" fmla="*/ 21 h 53"/>
                <a:gd name="T24" fmla="*/ 42 w 222"/>
                <a:gd name="T25" fmla="*/ 18 h 53"/>
                <a:gd name="T26" fmla="*/ 28 w 222"/>
                <a:gd name="T27" fmla="*/ 11 h 53"/>
                <a:gd name="T28" fmla="*/ 14 w 222"/>
                <a:gd name="T29" fmla="*/ 7 h 53"/>
                <a:gd name="T30" fmla="*/ 3 w 222"/>
                <a:gd name="T31" fmla="*/ 0 h 53"/>
                <a:gd name="T32" fmla="*/ 0 w 222"/>
                <a:gd name="T33" fmla="*/ 7 h 53"/>
                <a:gd name="T34" fmla="*/ 14 w 222"/>
                <a:gd name="T35" fmla="*/ 14 h 53"/>
                <a:gd name="T36" fmla="*/ 24 w 222"/>
                <a:gd name="T37" fmla="*/ 18 h 53"/>
                <a:gd name="T38" fmla="*/ 38 w 222"/>
                <a:gd name="T39" fmla="*/ 25 h 53"/>
                <a:gd name="T40" fmla="*/ 53 w 222"/>
                <a:gd name="T41" fmla="*/ 28 h 53"/>
                <a:gd name="T42" fmla="*/ 67 w 222"/>
                <a:gd name="T43" fmla="*/ 32 h 53"/>
                <a:gd name="T44" fmla="*/ 81 w 222"/>
                <a:gd name="T45" fmla="*/ 39 h 53"/>
                <a:gd name="T46" fmla="*/ 95 w 222"/>
                <a:gd name="T47" fmla="*/ 42 h 53"/>
                <a:gd name="T48" fmla="*/ 106 w 222"/>
                <a:gd name="T49" fmla="*/ 46 h 53"/>
                <a:gd name="T50" fmla="*/ 120 w 222"/>
                <a:gd name="T51" fmla="*/ 50 h 53"/>
                <a:gd name="T52" fmla="*/ 148 w 222"/>
                <a:gd name="T53" fmla="*/ 50 h 53"/>
                <a:gd name="T54" fmla="*/ 162 w 222"/>
                <a:gd name="T55" fmla="*/ 53 h 53"/>
                <a:gd name="T56" fmla="*/ 180 w 222"/>
                <a:gd name="T57" fmla="*/ 50 h 53"/>
                <a:gd name="T58" fmla="*/ 194 w 222"/>
                <a:gd name="T59" fmla="*/ 50 h 53"/>
                <a:gd name="T60" fmla="*/ 204 w 222"/>
                <a:gd name="T61" fmla="*/ 46 h 53"/>
                <a:gd name="T62" fmla="*/ 222 w 222"/>
                <a:gd name="T63" fmla="*/ 42 h 53"/>
                <a:gd name="T64" fmla="*/ 219 w 222"/>
                <a:gd name="T65" fmla="*/ 35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2" h="53">
                  <a:moveTo>
                    <a:pt x="219" y="35"/>
                  </a:moveTo>
                  <a:lnTo>
                    <a:pt x="204" y="39"/>
                  </a:lnTo>
                  <a:lnTo>
                    <a:pt x="190" y="42"/>
                  </a:lnTo>
                  <a:lnTo>
                    <a:pt x="180" y="46"/>
                  </a:lnTo>
                  <a:lnTo>
                    <a:pt x="148" y="46"/>
                  </a:lnTo>
                  <a:lnTo>
                    <a:pt x="134" y="42"/>
                  </a:lnTo>
                  <a:lnTo>
                    <a:pt x="123" y="42"/>
                  </a:lnTo>
                  <a:lnTo>
                    <a:pt x="109" y="39"/>
                  </a:lnTo>
                  <a:lnTo>
                    <a:pt x="95" y="35"/>
                  </a:lnTo>
                  <a:lnTo>
                    <a:pt x="81" y="32"/>
                  </a:lnTo>
                  <a:lnTo>
                    <a:pt x="67" y="25"/>
                  </a:lnTo>
                  <a:lnTo>
                    <a:pt x="56" y="21"/>
                  </a:lnTo>
                  <a:lnTo>
                    <a:pt x="42" y="18"/>
                  </a:lnTo>
                  <a:lnTo>
                    <a:pt x="28" y="11"/>
                  </a:lnTo>
                  <a:lnTo>
                    <a:pt x="14" y="7"/>
                  </a:lnTo>
                  <a:lnTo>
                    <a:pt x="3" y="0"/>
                  </a:lnTo>
                  <a:lnTo>
                    <a:pt x="0" y="7"/>
                  </a:lnTo>
                  <a:lnTo>
                    <a:pt x="14" y="14"/>
                  </a:lnTo>
                  <a:lnTo>
                    <a:pt x="24" y="18"/>
                  </a:lnTo>
                  <a:lnTo>
                    <a:pt x="38" y="25"/>
                  </a:lnTo>
                  <a:lnTo>
                    <a:pt x="53" y="28"/>
                  </a:lnTo>
                  <a:lnTo>
                    <a:pt x="67" y="32"/>
                  </a:lnTo>
                  <a:lnTo>
                    <a:pt x="81" y="39"/>
                  </a:lnTo>
                  <a:lnTo>
                    <a:pt x="95" y="42"/>
                  </a:lnTo>
                  <a:lnTo>
                    <a:pt x="106" y="46"/>
                  </a:lnTo>
                  <a:lnTo>
                    <a:pt x="120" y="50"/>
                  </a:lnTo>
                  <a:lnTo>
                    <a:pt x="148" y="50"/>
                  </a:lnTo>
                  <a:lnTo>
                    <a:pt x="162" y="53"/>
                  </a:lnTo>
                  <a:lnTo>
                    <a:pt x="180" y="50"/>
                  </a:lnTo>
                  <a:lnTo>
                    <a:pt x="194" y="50"/>
                  </a:lnTo>
                  <a:lnTo>
                    <a:pt x="204" y="46"/>
                  </a:lnTo>
                  <a:lnTo>
                    <a:pt x="222" y="42"/>
                  </a:lnTo>
                  <a:lnTo>
                    <a:pt x="219"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3" name="Freeform 655"/>
            <p:cNvSpPr>
              <a:spLocks/>
            </p:cNvSpPr>
            <p:nvPr/>
          </p:nvSpPr>
          <p:spPr bwMode="auto">
            <a:xfrm>
              <a:off x="5006" y="3613"/>
              <a:ext cx="63" cy="45"/>
            </a:xfrm>
            <a:custGeom>
              <a:avLst/>
              <a:gdLst>
                <a:gd name="T0" fmla="*/ 60 w 63"/>
                <a:gd name="T1" fmla="*/ 3 h 45"/>
                <a:gd name="T2" fmla="*/ 53 w 63"/>
                <a:gd name="T3" fmla="*/ 10 h 45"/>
                <a:gd name="T4" fmla="*/ 46 w 63"/>
                <a:gd name="T5" fmla="*/ 14 h 45"/>
                <a:gd name="T6" fmla="*/ 38 w 63"/>
                <a:gd name="T7" fmla="*/ 17 h 45"/>
                <a:gd name="T8" fmla="*/ 31 w 63"/>
                <a:gd name="T9" fmla="*/ 24 h 45"/>
                <a:gd name="T10" fmla="*/ 24 w 63"/>
                <a:gd name="T11" fmla="*/ 28 h 45"/>
                <a:gd name="T12" fmla="*/ 17 w 63"/>
                <a:gd name="T13" fmla="*/ 31 h 45"/>
                <a:gd name="T14" fmla="*/ 7 w 63"/>
                <a:gd name="T15" fmla="*/ 35 h 45"/>
                <a:gd name="T16" fmla="*/ 0 w 63"/>
                <a:gd name="T17" fmla="*/ 38 h 45"/>
                <a:gd name="T18" fmla="*/ 3 w 63"/>
                <a:gd name="T19" fmla="*/ 45 h 45"/>
                <a:gd name="T20" fmla="*/ 10 w 63"/>
                <a:gd name="T21" fmla="*/ 42 h 45"/>
                <a:gd name="T22" fmla="*/ 21 w 63"/>
                <a:gd name="T23" fmla="*/ 38 h 45"/>
                <a:gd name="T24" fmla="*/ 28 w 63"/>
                <a:gd name="T25" fmla="*/ 35 h 45"/>
                <a:gd name="T26" fmla="*/ 35 w 63"/>
                <a:gd name="T27" fmla="*/ 31 h 45"/>
                <a:gd name="T28" fmla="*/ 42 w 63"/>
                <a:gd name="T29" fmla="*/ 24 h 45"/>
                <a:gd name="T30" fmla="*/ 49 w 63"/>
                <a:gd name="T31" fmla="*/ 21 h 45"/>
                <a:gd name="T32" fmla="*/ 63 w 63"/>
                <a:gd name="T33" fmla="*/ 7 h 45"/>
                <a:gd name="T34" fmla="*/ 60 w 63"/>
                <a:gd name="T35" fmla="*/ 10 h 45"/>
                <a:gd name="T36" fmla="*/ 60 w 63"/>
                <a:gd name="T37" fmla="*/ 0 h 45"/>
                <a:gd name="T38" fmla="*/ 60 w 63"/>
                <a:gd name="T39" fmla="*/ 3 h 4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3" h="45">
                  <a:moveTo>
                    <a:pt x="60" y="3"/>
                  </a:moveTo>
                  <a:lnTo>
                    <a:pt x="53" y="10"/>
                  </a:lnTo>
                  <a:lnTo>
                    <a:pt x="46" y="14"/>
                  </a:lnTo>
                  <a:lnTo>
                    <a:pt x="38" y="17"/>
                  </a:lnTo>
                  <a:lnTo>
                    <a:pt x="31" y="24"/>
                  </a:lnTo>
                  <a:lnTo>
                    <a:pt x="24" y="28"/>
                  </a:lnTo>
                  <a:lnTo>
                    <a:pt x="17" y="31"/>
                  </a:lnTo>
                  <a:lnTo>
                    <a:pt x="7" y="35"/>
                  </a:lnTo>
                  <a:lnTo>
                    <a:pt x="0" y="38"/>
                  </a:lnTo>
                  <a:lnTo>
                    <a:pt x="3" y="45"/>
                  </a:lnTo>
                  <a:lnTo>
                    <a:pt x="10" y="42"/>
                  </a:lnTo>
                  <a:lnTo>
                    <a:pt x="21" y="38"/>
                  </a:lnTo>
                  <a:lnTo>
                    <a:pt x="28" y="35"/>
                  </a:lnTo>
                  <a:lnTo>
                    <a:pt x="35" y="31"/>
                  </a:lnTo>
                  <a:lnTo>
                    <a:pt x="42" y="24"/>
                  </a:lnTo>
                  <a:lnTo>
                    <a:pt x="49" y="21"/>
                  </a:lnTo>
                  <a:lnTo>
                    <a:pt x="63" y="7"/>
                  </a:lnTo>
                  <a:lnTo>
                    <a:pt x="60" y="10"/>
                  </a:lnTo>
                  <a:lnTo>
                    <a:pt x="60" y="0"/>
                  </a:lnTo>
                  <a:lnTo>
                    <a:pt x="6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4" name="Freeform 656"/>
            <p:cNvSpPr>
              <a:spLocks/>
            </p:cNvSpPr>
            <p:nvPr/>
          </p:nvSpPr>
          <p:spPr bwMode="auto">
            <a:xfrm>
              <a:off x="5066" y="3616"/>
              <a:ext cx="14" cy="21"/>
            </a:xfrm>
            <a:custGeom>
              <a:avLst/>
              <a:gdLst>
                <a:gd name="T0" fmla="*/ 14 w 14"/>
                <a:gd name="T1" fmla="*/ 18 h 21"/>
                <a:gd name="T2" fmla="*/ 10 w 14"/>
                <a:gd name="T3" fmla="*/ 14 h 21"/>
                <a:gd name="T4" fmla="*/ 10 w 14"/>
                <a:gd name="T5" fmla="*/ 11 h 21"/>
                <a:gd name="T6" fmla="*/ 7 w 14"/>
                <a:gd name="T7" fmla="*/ 4 h 21"/>
                <a:gd name="T8" fmla="*/ 0 w 14"/>
                <a:gd name="T9" fmla="*/ 0 h 21"/>
                <a:gd name="T10" fmla="*/ 0 w 14"/>
                <a:gd name="T11" fmla="*/ 7 h 21"/>
                <a:gd name="T12" fmla="*/ 3 w 14"/>
                <a:gd name="T13" fmla="*/ 7 h 21"/>
                <a:gd name="T14" fmla="*/ 3 w 14"/>
                <a:gd name="T15" fmla="*/ 14 h 21"/>
                <a:gd name="T16" fmla="*/ 10 w 14"/>
                <a:gd name="T17" fmla="*/ 21 h 21"/>
                <a:gd name="T18" fmla="*/ 7 w 14"/>
                <a:gd name="T19" fmla="*/ 18 h 21"/>
                <a:gd name="T20" fmla="*/ 14 w 14"/>
                <a:gd name="T21" fmla="*/ 18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21">
                  <a:moveTo>
                    <a:pt x="14" y="18"/>
                  </a:moveTo>
                  <a:lnTo>
                    <a:pt x="10" y="14"/>
                  </a:lnTo>
                  <a:lnTo>
                    <a:pt x="10" y="11"/>
                  </a:lnTo>
                  <a:lnTo>
                    <a:pt x="7" y="4"/>
                  </a:lnTo>
                  <a:lnTo>
                    <a:pt x="0" y="0"/>
                  </a:lnTo>
                  <a:lnTo>
                    <a:pt x="0" y="7"/>
                  </a:lnTo>
                  <a:lnTo>
                    <a:pt x="3" y="7"/>
                  </a:lnTo>
                  <a:lnTo>
                    <a:pt x="3" y="14"/>
                  </a:lnTo>
                  <a:lnTo>
                    <a:pt x="10" y="21"/>
                  </a:lnTo>
                  <a:lnTo>
                    <a:pt x="7" y="18"/>
                  </a:lnTo>
                  <a:lnTo>
                    <a:pt x="1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5" name="Freeform 657"/>
            <p:cNvSpPr>
              <a:spLocks/>
            </p:cNvSpPr>
            <p:nvPr/>
          </p:nvSpPr>
          <p:spPr bwMode="auto">
            <a:xfrm>
              <a:off x="5023" y="3634"/>
              <a:ext cx="57" cy="226"/>
            </a:xfrm>
            <a:custGeom>
              <a:avLst/>
              <a:gdLst>
                <a:gd name="T0" fmla="*/ 4 w 57"/>
                <a:gd name="T1" fmla="*/ 226 h 226"/>
                <a:gd name="T2" fmla="*/ 7 w 57"/>
                <a:gd name="T3" fmla="*/ 222 h 226"/>
                <a:gd name="T4" fmla="*/ 14 w 57"/>
                <a:gd name="T5" fmla="*/ 194 h 226"/>
                <a:gd name="T6" fmla="*/ 21 w 57"/>
                <a:gd name="T7" fmla="*/ 169 h 226"/>
                <a:gd name="T8" fmla="*/ 29 w 57"/>
                <a:gd name="T9" fmla="*/ 141 h 226"/>
                <a:gd name="T10" fmla="*/ 36 w 57"/>
                <a:gd name="T11" fmla="*/ 113 h 226"/>
                <a:gd name="T12" fmla="*/ 43 w 57"/>
                <a:gd name="T13" fmla="*/ 88 h 226"/>
                <a:gd name="T14" fmla="*/ 50 w 57"/>
                <a:gd name="T15" fmla="*/ 60 h 226"/>
                <a:gd name="T16" fmla="*/ 53 w 57"/>
                <a:gd name="T17" fmla="*/ 32 h 226"/>
                <a:gd name="T18" fmla="*/ 57 w 57"/>
                <a:gd name="T19" fmla="*/ 0 h 226"/>
                <a:gd name="T20" fmla="*/ 50 w 57"/>
                <a:gd name="T21" fmla="*/ 0 h 226"/>
                <a:gd name="T22" fmla="*/ 46 w 57"/>
                <a:gd name="T23" fmla="*/ 32 h 226"/>
                <a:gd name="T24" fmla="*/ 43 w 57"/>
                <a:gd name="T25" fmla="*/ 56 h 226"/>
                <a:gd name="T26" fmla="*/ 36 w 57"/>
                <a:gd name="T27" fmla="*/ 84 h 226"/>
                <a:gd name="T28" fmla="*/ 29 w 57"/>
                <a:gd name="T29" fmla="*/ 113 h 226"/>
                <a:gd name="T30" fmla="*/ 21 w 57"/>
                <a:gd name="T31" fmla="*/ 141 h 226"/>
                <a:gd name="T32" fmla="*/ 18 w 57"/>
                <a:gd name="T33" fmla="*/ 169 h 226"/>
                <a:gd name="T34" fmla="*/ 7 w 57"/>
                <a:gd name="T35" fmla="*/ 194 h 226"/>
                <a:gd name="T36" fmla="*/ 0 w 57"/>
                <a:gd name="T37" fmla="*/ 222 h 226"/>
                <a:gd name="T38" fmla="*/ 4 w 57"/>
                <a:gd name="T39" fmla="*/ 219 h 226"/>
                <a:gd name="T40" fmla="*/ 4 w 57"/>
                <a:gd name="T41" fmla="*/ 226 h 226"/>
                <a:gd name="T42" fmla="*/ 7 w 57"/>
                <a:gd name="T43" fmla="*/ 226 h 226"/>
                <a:gd name="T44" fmla="*/ 7 w 57"/>
                <a:gd name="T45" fmla="*/ 222 h 226"/>
                <a:gd name="T46" fmla="*/ 4 w 57"/>
                <a:gd name="T47" fmla="*/ 226 h 22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 h="226">
                  <a:moveTo>
                    <a:pt x="4" y="226"/>
                  </a:moveTo>
                  <a:lnTo>
                    <a:pt x="7" y="222"/>
                  </a:lnTo>
                  <a:lnTo>
                    <a:pt x="14" y="194"/>
                  </a:lnTo>
                  <a:lnTo>
                    <a:pt x="21" y="169"/>
                  </a:lnTo>
                  <a:lnTo>
                    <a:pt x="29" y="141"/>
                  </a:lnTo>
                  <a:lnTo>
                    <a:pt x="36" y="113"/>
                  </a:lnTo>
                  <a:lnTo>
                    <a:pt x="43" y="88"/>
                  </a:lnTo>
                  <a:lnTo>
                    <a:pt x="50" y="60"/>
                  </a:lnTo>
                  <a:lnTo>
                    <a:pt x="53" y="32"/>
                  </a:lnTo>
                  <a:lnTo>
                    <a:pt x="57" y="0"/>
                  </a:lnTo>
                  <a:lnTo>
                    <a:pt x="50" y="0"/>
                  </a:lnTo>
                  <a:lnTo>
                    <a:pt x="46" y="32"/>
                  </a:lnTo>
                  <a:lnTo>
                    <a:pt x="43" y="56"/>
                  </a:lnTo>
                  <a:lnTo>
                    <a:pt x="36" y="84"/>
                  </a:lnTo>
                  <a:lnTo>
                    <a:pt x="29" y="113"/>
                  </a:lnTo>
                  <a:lnTo>
                    <a:pt x="21" y="141"/>
                  </a:lnTo>
                  <a:lnTo>
                    <a:pt x="18" y="169"/>
                  </a:lnTo>
                  <a:lnTo>
                    <a:pt x="7" y="194"/>
                  </a:lnTo>
                  <a:lnTo>
                    <a:pt x="0" y="222"/>
                  </a:lnTo>
                  <a:lnTo>
                    <a:pt x="4" y="219"/>
                  </a:lnTo>
                  <a:lnTo>
                    <a:pt x="4" y="226"/>
                  </a:lnTo>
                  <a:lnTo>
                    <a:pt x="7" y="226"/>
                  </a:lnTo>
                  <a:lnTo>
                    <a:pt x="7" y="222"/>
                  </a:lnTo>
                  <a:lnTo>
                    <a:pt x="4"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6" name="Freeform 658"/>
            <p:cNvSpPr>
              <a:spLocks/>
            </p:cNvSpPr>
            <p:nvPr/>
          </p:nvSpPr>
          <p:spPr bwMode="auto">
            <a:xfrm>
              <a:off x="4483" y="3849"/>
              <a:ext cx="544" cy="11"/>
            </a:xfrm>
            <a:custGeom>
              <a:avLst/>
              <a:gdLst>
                <a:gd name="T0" fmla="*/ 0 w 544"/>
                <a:gd name="T1" fmla="*/ 4 h 11"/>
                <a:gd name="T2" fmla="*/ 3 w 544"/>
                <a:gd name="T3" fmla="*/ 7 h 11"/>
                <a:gd name="T4" fmla="*/ 544 w 544"/>
                <a:gd name="T5" fmla="*/ 11 h 11"/>
                <a:gd name="T6" fmla="*/ 544 w 544"/>
                <a:gd name="T7" fmla="*/ 4 h 11"/>
                <a:gd name="T8" fmla="*/ 3 w 544"/>
                <a:gd name="T9" fmla="*/ 0 h 11"/>
                <a:gd name="T10" fmla="*/ 7 w 544"/>
                <a:gd name="T11" fmla="*/ 4 h 11"/>
                <a:gd name="T12" fmla="*/ 0 w 544"/>
                <a:gd name="T13" fmla="*/ 4 h 11"/>
                <a:gd name="T14" fmla="*/ 0 w 544"/>
                <a:gd name="T15" fmla="*/ 7 h 11"/>
                <a:gd name="T16" fmla="*/ 3 w 544"/>
                <a:gd name="T17" fmla="*/ 7 h 11"/>
                <a:gd name="T18" fmla="*/ 0 w 544"/>
                <a:gd name="T19" fmla="*/ 4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4" h="11">
                  <a:moveTo>
                    <a:pt x="0" y="4"/>
                  </a:moveTo>
                  <a:lnTo>
                    <a:pt x="3" y="7"/>
                  </a:lnTo>
                  <a:lnTo>
                    <a:pt x="544" y="11"/>
                  </a:lnTo>
                  <a:lnTo>
                    <a:pt x="544" y="4"/>
                  </a:lnTo>
                  <a:lnTo>
                    <a:pt x="3" y="0"/>
                  </a:lnTo>
                  <a:lnTo>
                    <a:pt x="7" y="4"/>
                  </a:lnTo>
                  <a:lnTo>
                    <a:pt x="0" y="4"/>
                  </a:lnTo>
                  <a:lnTo>
                    <a:pt x="0" y="7"/>
                  </a:lnTo>
                  <a:lnTo>
                    <a:pt x="3"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7" name="Freeform 659"/>
            <p:cNvSpPr>
              <a:spLocks/>
            </p:cNvSpPr>
            <p:nvPr/>
          </p:nvSpPr>
          <p:spPr bwMode="auto">
            <a:xfrm>
              <a:off x="4483" y="3704"/>
              <a:ext cx="42" cy="149"/>
            </a:xfrm>
            <a:custGeom>
              <a:avLst/>
              <a:gdLst>
                <a:gd name="T0" fmla="*/ 35 w 42"/>
                <a:gd name="T1" fmla="*/ 0 h 149"/>
                <a:gd name="T2" fmla="*/ 31 w 42"/>
                <a:gd name="T3" fmla="*/ 22 h 149"/>
                <a:gd name="T4" fmla="*/ 28 w 42"/>
                <a:gd name="T5" fmla="*/ 39 h 149"/>
                <a:gd name="T6" fmla="*/ 21 w 42"/>
                <a:gd name="T7" fmla="*/ 57 h 149"/>
                <a:gd name="T8" fmla="*/ 17 w 42"/>
                <a:gd name="T9" fmla="*/ 75 h 149"/>
                <a:gd name="T10" fmla="*/ 14 w 42"/>
                <a:gd name="T11" fmla="*/ 92 h 149"/>
                <a:gd name="T12" fmla="*/ 7 w 42"/>
                <a:gd name="T13" fmla="*/ 113 h 149"/>
                <a:gd name="T14" fmla="*/ 3 w 42"/>
                <a:gd name="T15" fmla="*/ 131 h 149"/>
                <a:gd name="T16" fmla="*/ 0 w 42"/>
                <a:gd name="T17" fmla="*/ 149 h 149"/>
                <a:gd name="T18" fmla="*/ 7 w 42"/>
                <a:gd name="T19" fmla="*/ 149 h 149"/>
                <a:gd name="T20" fmla="*/ 10 w 42"/>
                <a:gd name="T21" fmla="*/ 131 h 149"/>
                <a:gd name="T22" fmla="*/ 14 w 42"/>
                <a:gd name="T23" fmla="*/ 113 h 149"/>
                <a:gd name="T24" fmla="*/ 17 w 42"/>
                <a:gd name="T25" fmla="*/ 96 h 149"/>
                <a:gd name="T26" fmla="*/ 24 w 42"/>
                <a:gd name="T27" fmla="*/ 78 h 149"/>
                <a:gd name="T28" fmla="*/ 28 w 42"/>
                <a:gd name="T29" fmla="*/ 60 h 149"/>
                <a:gd name="T30" fmla="*/ 35 w 42"/>
                <a:gd name="T31" fmla="*/ 39 h 149"/>
                <a:gd name="T32" fmla="*/ 39 w 42"/>
                <a:gd name="T33" fmla="*/ 22 h 149"/>
                <a:gd name="T34" fmla="*/ 42 w 42"/>
                <a:gd name="T35" fmla="*/ 4 h 149"/>
                <a:gd name="T36" fmla="*/ 35 w 42"/>
                <a:gd name="T37" fmla="*/ 0 h 14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 h="149">
                  <a:moveTo>
                    <a:pt x="35" y="0"/>
                  </a:moveTo>
                  <a:lnTo>
                    <a:pt x="31" y="22"/>
                  </a:lnTo>
                  <a:lnTo>
                    <a:pt x="28" y="39"/>
                  </a:lnTo>
                  <a:lnTo>
                    <a:pt x="21" y="57"/>
                  </a:lnTo>
                  <a:lnTo>
                    <a:pt x="17" y="75"/>
                  </a:lnTo>
                  <a:lnTo>
                    <a:pt x="14" y="92"/>
                  </a:lnTo>
                  <a:lnTo>
                    <a:pt x="7" y="113"/>
                  </a:lnTo>
                  <a:lnTo>
                    <a:pt x="3" y="131"/>
                  </a:lnTo>
                  <a:lnTo>
                    <a:pt x="0" y="149"/>
                  </a:lnTo>
                  <a:lnTo>
                    <a:pt x="7" y="149"/>
                  </a:lnTo>
                  <a:lnTo>
                    <a:pt x="10" y="131"/>
                  </a:lnTo>
                  <a:lnTo>
                    <a:pt x="14" y="113"/>
                  </a:lnTo>
                  <a:lnTo>
                    <a:pt x="17" y="96"/>
                  </a:lnTo>
                  <a:lnTo>
                    <a:pt x="24" y="78"/>
                  </a:lnTo>
                  <a:lnTo>
                    <a:pt x="28" y="60"/>
                  </a:lnTo>
                  <a:lnTo>
                    <a:pt x="35" y="39"/>
                  </a:lnTo>
                  <a:lnTo>
                    <a:pt x="39" y="22"/>
                  </a:lnTo>
                  <a:lnTo>
                    <a:pt x="42" y="4"/>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8" name="Freeform 660"/>
            <p:cNvSpPr>
              <a:spLocks/>
            </p:cNvSpPr>
            <p:nvPr/>
          </p:nvSpPr>
          <p:spPr bwMode="auto">
            <a:xfrm>
              <a:off x="4518" y="3514"/>
              <a:ext cx="74" cy="194"/>
            </a:xfrm>
            <a:custGeom>
              <a:avLst/>
              <a:gdLst>
                <a:gd name="T0" fmla="*/ 71 w 74"/>
                <a:gd name="T1" fmla="*/ 0 h 194"/>
                <a:gd name="T2" fmla="*/ 67 w 74"/>
                <a:gd name="T3" fmla="*/ 3 h 194"/>
                <a:gd name="T4" fmla="*/ 57 w 74"/>
                <a:gd name="T5" fmla="*/ 28 h 194"/>
                <a:gd name="T6" fmla="*/ 49 w 74"/>
                <a:gd name="T7" fmla="*/ 49 h 194"/>
                <a:gd name="T8" fmla="*/ 39 w 74"/>
                <a:gd name="T9" fmla="*/ 74 h 194"/>
                <a:gd name="T10" fmla="*/ 32 w 74"/>
                <a:gd name="T11" fmla="*/ 99 h 194"/>
                <a:gd name="T12" fmla="*/ 25 w 74"/>
                <a:gd name="T13" fmla="*/ 120 h 194"/>
                <a:gd name="T14" fmla="*/ 18 w 74"/>
                <a:gd name="T15" fmla="*/ 144 h 194"/>
                <a:gd name="T16" fmla="*/ 11 w 74"/>
                <a:gd name="T17" fmla="*/ 169 h 194"/>
                <a:gd name="T18" fmla="*/ 0 w 74"/>
                <a:gd name="T19" fmla="*/ 190 h 194"/>
                <a:gd name="T20" fmla="*/ 7 w 74"/>
                <a:gd name="T21" fmla="*/ 194 h 194"/>
                <a:gd name="T22" fmla="*/ 18 w 74"/>
                <a:gd name="T23" fmla="*/ 169 h 194"/>
                <a:gd name="T24" fmla="*/ 25 w 74"/>
                <a:gd name="T25" fmla="*/ 148 h 194"/>
                <a:gd name="T26" fmla="*/ 32 w 74"/>
                <a:gd name="T27" fmla="*/ 123 h 194"/>
                <a:gd name="T28" fmla="*/ 39 w 74"/>
                <a:gd name="T29" fmla="*/ 99 h 194"/>
                <a:gd name="T30" fmla="*/ 46 w 74"/>
                <a:gd name="T31" fmla="*/ 77 h 194"/>
                <a:gd name="T32" fmla="*/ 57 w 74"/>
                <a:gd name="T33" fmla="*/ 53 h 194"/>
                <a:gd name="T34" fmla="*/ 64 w 74"/>
                <a:gd name="T35" fmla="*/ 28 h 194"/>
                <a:gd name="T36" fmla="*/ 74 w 74"/>
                <a:gd name="T37" fmla="*/ 7 h 194"/>
                <a:gd name="T38" fmla="*/ 67 w 74"/>
                <a:gd name="T39" fmla="*/ 7 h 194"/>
                <a:gd name="T40" fmla="*/ 71 w 74"/>
                <a:gd name="T41" fmla="*/ 0 h 194"/>
                <a:gd name="T42" fmla="*/ 67 w 74"/>
                <a:gd name="T43" fmla="*/ 0 h 194"/>
                <a:gd name="T44" fmla="*/ 67 w 74"/>
                <a:gd name="T45" fmla="*/ 3 h 194"/>
                <a:gd name="T46" fmla="*/ 71 w 74"/>
                <a:gd name="T47" fmla="*/ 0 h 19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4" h="194">
                  <a:moveTo>
                    <a:pt x="71" y="0"/>
                  </a:moveTo>
                  <a:lnTo>
                    <a:pt x="67" y="3"/>
                  </a:lnTo>
                  <a:lnTo>
                    <a:pt x="57" y="28"/>
                  </a:lnTo>
                  <a:lnTo>
                    <a:pt x="49" y="49"/>
                  </a:lnTo>
                  <a:lnTo>
                    <a:pt x="39" y="74"/>
                  </a:lnTo>
                  <a:lnTo>
                    <a:pt x="32" y="99"/>
                  </a:lnTo>
                  <a:lnTo>
                    <a:pt x="25" y="120"/>
                  </a:lnTo>
                  <a:lnTo>
                    <a:pt x="18" y="144"/>
                  </a:lnTo>
                  <a:lnTo>
                    <a:pt x="11" y="169"/>
                  </a:lnTo>
                  <a:lnTo>
                    <a:pt x="0" y="190"/>
                  </a:lnTo>
                  <a:lnTo>
                    <a:pt x="7" y="194"/>
                  </a:lnTo>
                  <a:lnTo>
                    <a:pt x="18" y="169"/>
                  </a:lnTo>
                  <a:lnTo>
                    <a:pt x="25" y="148"/>
                  </a:lnTo>
                  <a:lnTo>
                    <a:pt x="32" y="123"/>
                  </a:lnTo>
                  <a:lnTo>
                    <a:pt x="39" y="99"/>
                  </a:lnTo>
                  <a:lnTo>
                    <a:pt x="46" y="77"/>
                  </a:lnTo>
                  <a:lnTo>
                    <a:pt x="57" y="53"/>
                  </a:lnTo>
                  <a:lnTo>
                    <a:pt x="64" y="28"/>
                  </a:lnTo>
                  <a:lnTo>
                    <a:pt x="74" y="7"/>
                  </a:lnTo>
                  <a:lnTo>
                    <a:pt x="67" y="7"/>
                  </a:lnTo>
                  <a:lnTo>
                    <a:pt x="71" y="0"/>
                  </a:lnTo>
                  <a:lnTo>
                    <a:pt x="67" y="0"/>
                  </a:lnTo>
                  <a:lnTo>
                    <a:pt x="67" y="3"/>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79" name="Freeform 661"/>
            <p:cNvSpPr>
              <a:spLocks/>
            </p:cNvSpPr>
            <p:nvPr/>
          </p:nvSpPr>
          <p:spPr bwMode="auto">
            <a:xfrm>
              <a:off x="4585" y="3514"/>
              <a:ext cx="205" cy="109"/>
            </a:xfrm>
            <a:custGeom>
              <a:avLst/>
              <a:gdLst>
                <a:gd name="T0" fmla="*/ 205 w 205"/>
                <a:gd name="T1" fmla="*/ 102 h 109"/>
                <a:gd name="T2" fmla="*/ 191 w 205"/>
                <a:gd name="T3" fmla="*/ 99 h 109"/>
                <a:gd name="T4" fmla="*/ 180 w 205"/>
                <a:gd name="T5" fmla="*/ 95 h 109"/>
                <a:gd name="T6" fmla="*/ 166 w 205"/>
                <a:gd name="T7" fmla="*/ 88 h 109"/>
                <a:gd name="T8" fmla="*/ 152 w 205"/>
                <a:gd name="T9" fmla="*/ 81 h 109"/>
                <a:gd name="T10" fmla="*/ 141 w 205"/>
                <a:gd name="T11" fmla="*/ 74 h 109"/>
                <a:gd name="T12" fmla="*/ 127 w 205"/>
                <a:gd name="T13" fmla="*/ 67 h 109"/>
                <a:gd name="T14" fmla="*/ 117 w 205"/>
                <a:gd name="T15" fmla="*/ 60 h 109"/>
                <a:gd name="T16" fmla="*/ 106 w 205"/>
                <a:gd name="T17" fmla="*/ 53 h 109"/>
                <a:gd name="T18" fmla="*/ 92 w 205"/>
                <a:gd name="T19" fmla="*/ 46 h 109"/>
                <a:gd name="T20" fmla="*/ 78 w 205"/>
                <a:gd name="T21" fmla="*/ 38 h 109"/>
                <a:gd name="T22" fmla="*/ 67 w 205"/>
                <a:gd name="T23" fmla="*/ 35 h 109"/>
                <a:gd name="T24" fmla="*/ 57 w 205"/>
                <a:gd name="T25" fmla="*/ 24 h 109"/>
                <a:gd name="T26" fmla="*/ 43 w 205"/>
                <a:gd name="T27" fmla="*/ 17 h 109"/>
                <a:gd name="T28" fmla="*/ 32 w 205"/>
                <a:gd name="T29" fmla="*/ 14 h 109"/>
                <a:gd name="T30" fmla="*/ 18 w 205"/>
                <a:gd name="T31" fmla="*/ 7 h 109"/>
                <a:gd name="T32" fmla="*/ 4 w 205"/>
                <a:gd name="T33" fmla="*/ 0 h 109"/>
                <a:gd name="T34" fmla="*/ 0 w 205"/>
                <a:gd name="T35" fmla="*/ 7 h 109"/>
                <a:gd name="T36" fmla="*/ 14 w 205"/>
                <a:gd name="T37" fmla="*/ 14 h 109"/>
                <a:gd name="T38" fmla="*/ 28 w 205"/>
                <a:gd name="T39" fmla="*/ 21 h 109"/>
                <a:gd name="T40" fmla="*/ 39 w 205"/>
                <a:gd name="T41" fmla="*/ 24 h 109"/>
                <a:gd name="T42" fmla="*/ 50 w 205"/>
                <a:gd name="T43" fmla="*/ 35 h 109"/>
                <a:gd name="T44" fmla="*/ 64 w 205"/>
                <a:gd name="T45" fmla="*/ 38 h 109"/>
                <a:gd name="T46" fmla="*/ 74 w 205"/>
                <a:gd name="T47" fmla="*/ 46 h 109"/>
                <a:gd name="T48" fmla="*/ 88 w 205"/>
                <a:gd name="T49" fmla="*/ 53 h 109"/>
                <a:gd name="T50" fmla="*/ 103 w 205"/>
                <a:gd name="T51" fmla="*/ 60 h 109"/>
                <a:gd name="T52" fmla="*/ 113 w 205"/>
                <a:gd name="T53" fmla="*/ 67 h 109"/>
                <a:gd name="T54" fmla="*/ 127 w 205"/>
                <a:gd name="T55" fmla="*/ 74 h 109"/>
                <a:gd name="T56" fmla="*/ 138 w 205"/>
                <a:gd name="T57" fmla="*/ 81 h 109"/>
                <a:gd name="T58" fmla="*/ 149 w 205"/>
                <a:gd name="T59" fmla="*/ 88 h 109"/>
                <a:gd name="T60" fmla="*/ 163 w 205"/>
                <a:gd name="T61" fmla="*/ 95 h 109"/>
                <a:gd name="T62" fmla="*/ 177 w 205"/>
                <a:gd name="T63" fmla="*/ 99 h 109"/>
                <a:gd name="T64" fmla="*/ 187 w 205"/>
                <a:gd name="T65" fmla="*/ 106 h 109"/>
                <a:gd name="T66" fmla="*/ 202 w 205"/>
                <a:gd name="T67" fmla="*/ 109 h 109"/>
                <a:gd name="T68" fmla="*/ 205 w 205"/>
                <a:gd name="T69" fmla="*/ 102 h 1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205" h="109">
                  <a:moveTo>
                    <a:pt x="205" y="102"/>
                  </a:moveTo>
                  <a:lnTo>
                    <a:pt x="191" y="99"/>
                  </a:lnTo>
                  <a:lnTo>
                    <a:pt x="180" y="95"/>
                  </a:lnTo>
                  <a:lnTo>
                    <a:pt x="166" y="88"/>
                  </a:lnTo>
                  <a:lnTo>
                    <a:pt x="152" y="81"/>
                  </a:lnTo>
                  <a:lnTo>
                    <a:pt x="141" y="74"/>
                  </a:lnTo>
                  <a:lnTo>
                    <a:pt x="127" y="67"/>
                  </a:lnTo>
                  <a:lnTo>
                    <a:pt x="117" y="60"/>
                  </a:lnTo>
                  <a:lnTo>
                    <a:pt x="106" y="53"/>
                  </a:lnTo>
                  <a:lnTo>
                    <a:pt x="92" y="46"/>
                  </a:lnTo>
                  <a:lnTo>
                    <a:pt x="78" y="38"/>
                  </a:lnTo>
                  <a:lnTo>
                    <a:pt x="67" y="35"/>
                  </a:lnTo>
                  <a:lnTo>
                    <a:pt x="57" y="24"/>
                  </a:lnTo>
                  <a:lnTo>
                    <a:pt x="43" y="17"/>
                  </a:lnTo>
                  <a:lnTo>
                    <a:pt x="32" y="14"/>
                  </a:lnTo>
                  <a:lnTo>
                    <a:pt x="18" y="7"/>
                  </a:lnTo>
                  <a:lnTo>
                    <a:pt x="4" y="0"/>
                  </a:lnTo>
                  <a:lnTo>
                    <a:pt x="0" y="7"/>
                  </a:lnTo>
                  <a:lnTo>
                    <a:pt x="14" y="14"/>
                  </a:lnTo>
                  <a:lnTo>
                    <a:pt x="28" y="21"/>
                  </a:lnTo>
                  <a:lnTo>
                    <a:pt x="39" y="24"/>
                  </a:lnTo>
                  <a:lnTo>
                    <a:pt x="50" y="35"/>
                  </a:lnTo>
                  <a:lnTo>
                    <a:pt x="64" y="38"/>
                  </a:lnTo>
                  <a:lnTo>
                    <a:pt x="74" y="46"/>
                  </a:lnTo>
                  <a:lnTo>
                    <a:pt x="88" y="53"/>
                  </a:lnTo>
                  <a:lnTo>
                    <a:pt x="103" y="60"/>
                  </a:lnTo>
                  <a:lnTo>
                    <a:pt x="113" y="67"/>
                  </a:lnTo>
                  <a:lnTo>
                    <a:pt x="127" y="74"/>
                  </a:lnTo>
                  <a:lnTo>
                    <a:pt x="138" y="81"/>
                  </a:lnTo>
                  <a:lnTo>
                    <a:pt x="149" y="88"/>
                  </a:lnTo>
                  <a:lnTo>
                    <a:pt x="163" y="95"/>
                  </a:lnTo>
                  <a:lnTo>
                    <a:pt x="177" y="99"/>
                  </a:lnTo>
                  <a:lnTo>
                    <a:pt x="187" y="106"/>
                  </a:lnTo>
                  <a:lnTo>
                    <a:pt x="202" y="109"/>
                  </a:lnTo>
                  <a:lnTo>
                    <a:pt x="205"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0" name="Freeform 662"/>
            <p:cNvSpPr>
              <a:spLocks/>
            </p:cNvSpPr>
            <p:nvPr/>
          </p:nvSpPr>
          <p:spPr bwMode="auto">
            <a:xfrm>
              <a:off x="4059" y="3542"/>
              <a:ext cx="70" cy="35"/>
            </a:xfrm>
            <a:custGeom>
              <a:avLst/>
              <a:gdLst>
                <a:gd name="T0" fmla="*/ 70 w 70"/>
                <a:gd name="T1" fmla="*/ 0 h 35"/>
                <a:gd name="T2" fmla="*/ 67 w 70"/>
                <a:gd name="T3" fmla="*/ 10 h 35"/>
                <a:gd name="T4" fmla="*/ 63 w 70"/>
                <a:gd name="T5" fmla="*/ 18 h 35"/>
                <a:gd name="T6" fmla="*/ 60 w 70"/>
                <a:gd name="T7" fmla="*/ 28 h 35"/>
                <a:gd name="T8" fmla="*/ 56 w 70"/>
                <a:gd name="T9" fmla="*/ 35 h 35"/>
                <a:gd name="T10" fmla="*/ 0 w 70"/>
                <a:gd name="T11" fmla="*/ 35 h 35"/>
                <a:gd name="T12" fmla="*/ 3 w 70"/>
                <a:gd name="T13" fmla="*/ 32 h 35"/>
                <a:gd name="T14" fmla="*/ 3 w 70"/>
                <a:gd name="T15" fmla="*/ 25 h 35"/>
                <a:gd name="T16" fmla="*/ 10 w 70"/>
                <a:gd name="T17" fmla="*/ 18 h 35"/>
                <a:gd name="T18" fmla="*/ 10 w 70"/>
                <a:gd name="T19" fmla="*/ 10 h 35"/>
                <a:gd name="T20" fmla="*/ 17 w 70"/>
                <a:gd name="T21" fmla="*/ 3 h 35"/>
                <a:gd name="T22" fmla="*/ 17 w 70"/>
                <a:gd name="T23" fmla="*/ 0 h 35"/>
                <a:gd name="T24" fmla="*/ 70 w 70"/>
                <a:gd name="T25" fmla="*/ 0 h 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0" h="35">
                  <a:moveTo>
                    <a:pt x="70" y="0"/>
                  </a:moveTo>
                  <a:lnTo>
                    <a:pt x="67" y="10"/>
                  </a:lnTo>
                  <a:lnTo>
                    <a:pt x="63" y="18"/>
                  </a:lnTo>
                  <a:lnTo>
                    <a:pt x="60" y="28"/>
                  </a:lnTo>
                  <a:lnTo>
                    <a:pt x="56" y="35"/>
                  </a:lnTo>
                  <a:lnTo>
                    <a:pt x="0" y="35"/>
                  </a:lnTo>
                  <a:lnTo>
                    <a:pt x="3" y="32"/>
                  </a:lnTo>
                  <a:lnTo>
                    <a:pt x="3" y="25"/>
                  </a:lnTo>
                  <a:lnTo>
                    <a:pt x="10" y="18"/>
                  </a:lnTo>
                  <a:lnTo>
                    <a:pt x="10" y="10"/>
                  </a:lnTo>
                  <a:lnTo>
                    <a:pt x="17" y="3"/>
                  </a:lnTo>
                  <a:lnTo>
                    <a:pt x="17" y="0"/>
                  </a:lnTo>
                  <a:lnTo>
                    <a:pt x="70" y="0"/>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1" name="Freeform 663"/>
            <p:cNvSpPr>
              <a:spLocks/>
            </p:cNvSpPr>
            <p:nvPr/>
          </p:nvSpPr>
          <p:spPr bwMode="auto">
            <a:xfrm>
              <a:off x="4112" y="3542"/>
              <a:ext cx="21" cy="39"/>
            </a:xfrm>
            <a:custGeom>
              <a:avLst/>
              <a:gdLst>
                <a:gd name="T0" fmla="*/ 3 w 21"/>
                <a:gd name="T1" fmla="*/ 39 h 39"/>
                <a:gd name="T2" fmla="*/ 3 w 21"/>
                <a:gd name="T3" fmla="*/ 35 h 39"/>
                <a:gd name="T4" fmla="*/ 10 w 21"/>
                <a:gd name="T5" fmla="*/ 28 h 39"/>
                <a:gd name="T6" fmla="*/ 14 w 21"/>
                <a:gd name="T7" fmla="*/ 21 h 39"/>
                <a:gd name="T8" fmla="*/ 17 w 21"/>
                <a:gd name="T9" fmla="*/ 10 h 39"/>
                <a:gd name="T10" fmla="*/ 21 w 21"/>
                <a:gd name="T11" fmla="*/ 0 h 39"/>
                <a:gd name="T12" fmla="*/ 14 w 21"/>
                <a:gd name="T13" fmla="*/ 0 h 39"/>
                <a:gd name="T14" fmla="*/ 10 w 21"/>
                <a:gd name="T15" fmla="*/ 10 h 39"/>
                <a:gd name="T16" fmla="*/ 7 w 21"/>
                <a:gd name="T17" fmla="*/ 18 h 39"/>
                <a:gd name="T18" fmla="*/ 3 w 21"/>
                <a:gd name="T19" fmla="*/ 25 h 39"/>
                <a:gd name="T20" fmla="*/ 0 w 21"/>
                <a:gd name="T21" fmla="*/ 32 h 39"/>
                <a:gd name="T22" fmla="*/ 3 w 21"/>
                <a:gd name="T23" fmla="*/ 32 h 39"/>
                <a:gd name="T24" fmla="*/ 3 w 21"/>
                <a:gd name="T25" fmla="*/ 39 h 39"/>
                <a:gd name="T26" fmla="*/ 3 w 21"/>
                <a:gd name="T27" fmla="*/ 35 h 39"/>
                <a:gd name="T28" fmla="*/ 3 w 21"/>
                <a:gd name="T29" fmla="*/ 39 h 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 h="39">
                  <a:moveTo>
                    <a:pt x="3" y="39"/>
                  </a:moveTo>
                  <a:lnTo>
                    <a:pt x="3" y="35"/>
                  </a:lnTo>
                  <a:lnTo>
                    <a:pt x="10" y="28"/>
                  </a:lnTo>
                  <a:lnTo>
                    <a:pt x="14" y="21"/>
                  </a:lnTo>
                  <a:lnTo>
                    <a:pt x="17" y="10"/>
                  </a:lnTo>
                  <a:lnTo>
                    <a:pt x="21" y="0"/>
                  </a:lnTo>
                  <a:lnTo>
                    <a:pt x="14" y="0"/>
                  </a:lnTo>
                  <a:lnTo>
                    <a:pt x="10" y="10"/>
                  </a:lnTo>
                  <a:lnTo>
                    <a:pt x="7" y="18"/>
                  </a:lnTo>
                  <a:lnTo>
                    <a:pt x="3" y="25"/>
                  </a:lnTo>
                  <a:lnTo>
                    <a:pt x="0" y="32"/>
                  </a:lnTo>
                  <a:lnTo>
                    <a:pt x="3" y="32"/>
                  </a:lnTo>
                  <a:lnTo>
                    <a:pt x="3" y="39"/>
                  </a:lnTo>
                  <a:lnTo>
                    <a:pt x="3" y="35"/>
                  </a:lnTo>
                  <a:lnTo>
                    <a:pt x="3"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2" name="Freeform 664"/>
            <p:cNvSpPr>
              <a:spLocks/>
            </p:cNvSpPr>
            <p:nvPr/>
          </p:nvSpPr>
          <p:spPr bwMode="auto">
            <a:xfrm>
              <a:off x="4052" y="3574"/>
              <a:ext cx="63" cy="7"/>
            </a:xfrm>
            <a:custGeom>
              <a:avLst/>
              <a:gdLst>
                <a:gd name="T0" fmla="*/ 3 w 63"/>
                <a:gd name="T1" fmla="*/ 0 h 7"/>
                <a:gd name="T2" fmla="*/ 7 w 63"/>
                <a:gd name="T3" fmla="*/ 7 h 7"/>
                <a:gd name="T4" fmla="*/ 63 w 63"/>
                <a:gd name="T5" fmla="*/ 7 h 7"/>
                <a:gd name="T6" fmla="*/ 63 w 63"/>
                <a:gd name="T7" fmla="*/ 0 h 7"/>
                <a:gd name="T8" fmla="*/ 7 w 63"/>
                <a:gd name="T9" fmla="*/ 0 h 7"/>
                <a:gd name="T10" fmla="*/ 10 w 63"/>
                <a:gd name="T11" fmla="*/ 3 h 7"/>
                <a:gd name="T12" fmla="*/ 3 w 63"/>
                <a:gd name="T13" fmla="*/ 0 h 7"/>
                <a:gd name="T14" fmla="*/ 0 w 63"/>
                <a:gd name="T15" fmla="*/ 7 h 7"/>
                <a:gd name="T16" fmla="*/ 7 w 63"/>
                <a:gd name="T17" fmla="*/ 7 h 7"/>
                <a:gd name="T18" fmla="*/ 3 w 6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3" h="7">
                  <a:moveTo>
                    <a:pt x="3" y="0"/>
                  </a:moveTo>
                  <a:lnTo>
                    <a:pt x="7" y="7"/>
                  </a:lnTo>
                  <a:lnTo>
                    <a:pt x="63" y="7"/>
                  </a:lnTo>
                  <a:lnTo>
                    <a:pt x="63" y="0"/>
                  </a:lnTo>
                  <a:lnTo>
                    <a:pt x="7" y="0"/>
                  </a:lnTo>
                  <a:lnTo>
                    <a:pt x="10" y="3"/>
                  </a:lnTo>
                  <a:lnTo>
                    <a:pt x="3" y="0"/>
                  </a:lnTo>
                  <a:lnTo>
                    <a:pt x="0" y="7"/>
                  </a:lnTo>
                  <a:lnTo>
                    <a:pt x="7" y="7"/>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3" name="Freeform 665"/>
            <p:cNvSpPr>
              <a:spLocks/>
            </p:cNvSpPr>
            <p:nvPr/>
          </p:nvSpPr>
          <p:spPr bwMode="auto">
            <a:xfrm>
              <a:off x="4055" y="3538"/>
              <a:ext cx="25" cy="39"/>
            </a:xfrm>
            <a:custGeom>
              <a:avLst/>
              <a:gdLst>
                <a:gd name="T0" fmla="*/ 21 w 25"/>
                <a:gd name="T1" fmla="*/ 0 h 39"/>
                <a:gd name="T2" fmla="*/ 21 w 25"/>
                <a:gd name="T3" fmla="*/ 4 h 39"/>
                <a:gd name="T4" fmla="*/ 11 w 25"/>
                <a:gd name="T5" fmla="*/ 14 h 39"/>
                <a:gd name="T6" fmla="*/ 11 w 25"/>
                <a:gd name="T7" fmla="*/ 18 h 39"/>
                <a:gd name="T8" fmla="*/ 7 w 25"/>
                <a:gd name="T9" fmla="*/ 25 h 39"/>
                <a:gd name="T10" fmla="*/ 4 w 25"/>
                <a:gd name="T11" fmla="*/ 29 h 39"/>
                <a:gd name="T12" fmla="*/ 4 w 25"/>
                <a:gd name="T13" fmla="*/ 32 h 39"/>
                <a:gd name="T14" fmla="*/ 0 w 25"/>
                <a:gd name="T15" fmla="*/ 36 h 39"/>
                <a:gd name="T16" fmla="*/ 7 w 25"/>
                <a:gd name="T17" fmla="*/ 39 h 39"/>
                <a:gd name="T18" fmla="*/ 11 w 25"/>
                <a:gd name="T19" fmla="*/ 36 h 39"/>
                <a:gd name="T20" fmla="*/ 11 w 25"/>
                <a:gd name="T21" fmla="*/ 32 h 39"/>
                <a:gd name="T22" fmla="*/ 14 w 25"/>
                <a:gd name="T23" fmla="*/ 25 h 39"/>
                <a:gd name="T24" fmla="*/ 14 w 25"/>
                <a:gd name="T25" fmla="*/ 22 h 39"/>
                <a:gd name="T26" fmla="*/ 21 w 25"/>
                <a:gd name="T27" fmla="*/ 14 h 39"/>
                <a:gd name="T28" fmla="*/ 21 w 25"/>
                <a:gd name="T29" fmla="*/ 11 h 39"/>
                <a:gd name="T30" fmla="*/ 25 w 25"/>
                <a:gd name="T31" fmla="*/ 7 h 39"/>
                <a:gd name="T32" fmla="*/ 21 w 25"/>
                <a:gd name="T33" fmla="*/ 11 h 39"/>
                <a:gd name="T34" fmla="*/ 21 w 25"/>
                <a:gd name="T35" fmla="*/ 0 h 39"/>
                <a:gd name="T36" fmla="*/ 21 w 25"/>
                <a:gd name="T37" fmla="*/ 4 h 39"/>
                <a:gd name="T38" fmla="*/ 21 w 25"/>
                <a:gd name="T39" fmla="*/ 0 h 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5" h="39">
                  <a:moveTo>
                    <a:pt x="21" y="0"/>
                  </a:moveTo>
                  <a:lnTo>
                    <a:pt x="21" y="4"/>
                  </a:lnTo>
                  <a:lnTo>
                    <a:pt x="11" y="14"/>
                  </a:lnTo>
                  <a:lnTo>
                    <a:pt x="11" y="18"/>
                  </a:lnTo>
                  <a:lnTo>
                    <a:pt x="7" y="25"/>
                  </a:lnTo>
                  <a:lnTo>
                    <a:pt x="4" y="29"/>
                  </a:lnTo>
                  <a:lnTo>
                    <a:pt x="4" y="32"/>
                  </a:lnTo>
                  <a:lnTo>
                    <a:pt x="0" y="36"/>
                  </a:lnTo>
                  <a:lnTo>
                    <a:pt x="7" y="39"/>
                  </a:lnTo>
                  <a:lnTo>
                    <a:pt x="11" y="36"/>
                  </a:lnTo>
                  <a:lnTo>
                    <a:pt x="11" y="32"/>
                  </a:lnTo>
                  <a:lnTo>
                    <a:pt x="14" y="25"/>
                  </a:lnTo>
                  <a:lnTo>
                    <a:pt x="14" y="22"/>
                  </a:lnTo>
                  <a:lnTo>
                    <a:pt x="21" y="14"/>
                  </a:lnTo>
                  <a:lnTo>
                    <a:pt x="21" y="11"/>
                  </a:lnTo>
                  <a:lnTo>
                    <a:pt x="25" y="7"/>
                  </a:lnTo>
                  <a:lnTo>
                    <a:pt x="21" y="11"/>
                  </a:lnTo>
                  <a:lnTo>
                    <a:pt x="21" y="0"/>
                  </a:lnTo>
                  <a:lnTo>
                    <a:pt x="21" y="4"/>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4" name="Freeform 666"/>
            <p:cNvSpPr>
              <a:spLocks/>
            </p:cNvSpPr>
            <p:nvPr/>
          </p:nvSpPr>
          <p:spPr bwMode="auto">
            <a:xfrm>
              <a:off x="4076" y="3538"/>
              <a:ext cx="57" cy="11"/>
            </a:xfrm>
            <a:custGeom>
              <a:avLst/>
              <a:gdLst>
                <a:gd name="T0" fmla="*/ 57 w 57"/>
                <a:gd name="T1" fmla="*/ 4 h 11"/>
                <a:gd name="T2" fmla="*/ 53 w 57"/>
                <a:gd name="T3" fmla="*/ 0 h 11"/>
                <a:gd name="T4" fmla="*/ 0 w 57"/>
                <a:gd name="T5" fmla="*/ 0 h 11"/>
                <a:gd name="T6" fmla="*/ 0 w 57"/>
                <a:gd name="T7" fmla="*/ 11 h 11"/>
                <a:gd name="T8" fmla="*/ 53 w 57"/>
                <a:gd name="T9" fmla="*/ 11 h 11"/>
                <a:gd name="T10" fmla="*/ 50 w 57"/>
                <a:gd name="T11" fmla="*/ 4 h 11"/>
                <a:gd name="T12" fmla="*/ 57 w 57"/>
                <a:gd name="T13" fmla="*/ 4 h 11"/>
                <a:gd name="T14" fmla="*/ 57 w 57"/>
                <a:gd name="T15" fmla="*/ 0 h 11"/>
                <a:gd name="T16" fmla="*/ 53 w 57"/>
                <a:gd name="T17" fmla="*/ 0 h 11"/>
                <a:gd name="T18" fmla="*/ 57 w 57"/>
                <a:gd name="T19" fmla="*/ 4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7" h="11">
                  <a:moveTo>
                    <a:pt x="57" y="4"/>
                  </a:moveTo>
                  <a:lnTo>
                    <a:pt x="53" y="0"/>
                  </a:lnTo>
                  <a:lnTo>
                    <a:pt x="0" y="0"/>
                  </a:lnTo>
                  <a:lnTo>
                    <a:pt x="0" y="11"/>
                  </a:lnTo>
                  <a:lnTo>
                    <a:pt x="53" y="11"/>
                  </a:lnTo>
                  <a:lnTo>
                    <a:pt x="50" y="4"/>
                  </a:lnTo>
                  <a:lnTo>
                    <a:pt x="57" y="4"/>
                  </a:lnTo>
                  <a:lnTo>
                    <a:pt x="57" y="0"/>
                  </a:lnTo>
                  <a:lnTo>
                    <a:pt x="53" y="0"/>
                  </a:lnTo>
                  <a:lnTo>
                    <a:pt x="5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5" name="Freeform 667"/>
            <p:cNvSpPr>
              <a:spLocks/>
            </p:cNvSpPr>
            <p:nvPr/>
          </p:nvSpPr>
          <p:spPr bwMode="auto">
            <a:xfrm>
              <a:off x="4599" y="3588"/>
              <a:ext cx="113" cy="169"/>
            </a:xfrm>
            <a:custGeom>
              <a:avLst/>
              <a:gdLst>
                <a:gd name="T0" fmla="*/ 113 w 113"/>
                <a:gd name="T1" fmla="*/ 78 h 169"/>
                <a:gd name="T2" fmla="*/ 113 w 113"/>
                <a:gd name="T3" fmla="*/ 85 h 169"/>
                <a:gd name="T4" fmla="*/ 106 w 113"/>
                <a:gd name="T5" fmla="*/ 92 h 169"/>
                <a:gd name="T6" fmla="*/ 103 w 113"/>
                <a:gd name="T7" fmla="*/ 92 h 169"/>
                <a:gd name="T8" fmla="*/ 99 w 113"/>
                <a:gd name="T9" fmla="*/ 95 h 169"/>
                <a:gd name="T10" fmla="*/ 92 w 113"/>
                <a:gd name="T11" fmla="*/ 95 h 169"/>
                <a:gd name="T12" fmla="*/ 85 w 113"/>
                <a:gd name="T13" fmla="*/ 99 h 169"/>
                <a:gd name="T14" fmla="*/ 71 w 113"/>
                <a:gd name="T15" fmla="*/ 99 h 169"/>
                <a:gd name="T16" fmla="*/ 64 w 113"/>
                <a:gd name="T17" fmla="*/ 102 h 169"/>
                <a:gd name="T18" fmla="*/ 57 w 113"/>
                <a:gd name="T19" fmla="*/ 102 h 169"/>
                <a:gd name="T20" fmla="*/ 50 w 113"/>
                <a:gd name="T21" fmla="*/ 106 h 169"/>
                <a:gd name="T22" fmla="*/ 43 w 113"/>
                <a:gd name="T23" fmla="*/ 106 h 169"/>
                <a:gd name="T24" fmla="*/ 36 w 113"/>
                <a:gd name="T25" fmla="*/ 109 h 169"/>
                <a:gd name="T26" fmla="*/ 43 w 113"/>
                <a:gd name="T27" fmla="*/ 116 h 169"/>
                <a:gd name="T28" fmla="*/ 50 w 113"/>
                <a:gd name="T29" fmla="*/ 120 h 169"/>
                <a:gd name="T30" fmla="*/ 57 w 113"/>
                <a:gd name="T31" fmla="*/ 127 h 169"/>
                <a:gd name="T32" fmla="*/ 64 w 113"/>
                <a:gd name="T33" fmla="*/ 130 h 169"/>
                <a:gd name="T34" fmla="*/ 67 w 113"/>
                <a:gd name="T35" fmla="*/ 138 h 169"/>
                <a:gd name="T36" fmla="*/ 74 w 113"/>
                <a:gd name="T37" fmla="*/ 141 h 169"/>
                <a:gd name="T38" fmla="*/ 78 w 113"/>
                <a:gd name="T39" fmla="*/ 148 h 169"/>
                <a:gd name="T40" fmla="*/ 85 w 113"/>
                <a:gd name="T41" fmla="*/ 155 h 169"/>
                <a:gd name="T42" fmla="*/ 85 w 113"/>
                <a:gd name="T43" fmla="*/ 166 h 169"/>
                <a:gd name="T44" fmla="*/ 82 w 113"/>
                <a:gd name="T45" fmla="*/ 169 h 169"/>
                <a:gd name="T46" fmla="*/ 78 w 113"/>
                <a:gd name="T47" fmla="*/ 169 h 169"/>
                <a:gd name="T48" fmla="*/ 60 w 113"/>
                <a:gd name="T49" fmla="*/ 152 h 169"/>
                <a:gd name="T50" fmla="*/ 53 w 113"/>
                <a:gd name="T51" fmla="*/ 141 h 169"/>
                <a:gd name="T52" fmla="*/ 43 w 113"/>
                <a:gd name="T53" fmla="*/ 130 h 169"/>
                <a:gd name="T54" fmla="*/ 32 w 113"/>
                <a:gd name="T55" fmla="*/ 123 h 169"/>
                <a:gd name="T56" fmla="*/ 21 w 113"/>
                <a:gd name="T57" fmla="*/ 116 h 169"/>
                <a:gd name="T58" fmla="*/ 14 w 113"/>
                <a:gd name="T59" fmla="*/ 109 h 169"/>
                <a:gd name="T60" fmla="*/ 0 w 113"/>
                <a:gd name="T61" fmla="*/ 102 h 169"/>
                <a:gd name="T62" fmla="*/ 4 w 113"/>
                <a:gd name="T63" fmla="*/ 99 h 169"/>
                <a:gd name="T64" fmla="*/ 18 w 113"/>
                <a:gd name="T65" fmla="*/ 99 h 169"/>
                <a:gd name="T66" fmla="*/ 25 w 113"/>
                <a:gd name="T67" fmla="*/ 95 h 169"/>
                <a:gd name="T68" fmla="*/ 57 w 113"/>
                <a:gd name="T69" fmla="*/ 95 h 169"/>
                <a:gd name="T70" fmla="*/ 64 w 113"/>
                <a:gd name="T71" fmla="*/ 92 h 169"/>
                <a:gd name="T72" fmla="*/ 71 w 113"/>
                <a:gd name="T73" fmla="*/ 92 h 169"/>
                <a:gd name="T74" fmla="*/ 78 w 113"/>
                <a:gd name="T75" fmla="*/ 88 h 169"/>
                <a:gd name="T76" fmla="*/ 85 w 113"/>
                <a:gd name="T77" fmla="*/ 88 h 169"/>
                <a:gd name="T78" fmla="*/ 92 w 113"/>
                <a:gd name="T79" fmla="*/ 85 h 169"/>
                <a:gd name="T80" fmla="*/ 99 w 113"/>
                <a:gd name="T81" fmla="*/ 81 h 169"/>
                <a:gd name="T82" fmla="*/ 99 w 113"/>
                <a:gd name="T83" fmla="*/ 78 h 169"/>
                <a:gd name="T84" fmla="*/ 71 w 113"/>
                <a:gd name="T85" fmla="*/ 49 h 169"/>
                <a:gd name="T86" fmla="*/ 64 w 113"/>
                <a:gd name="T87" fmla="*/ 39 h 169"/>
                <a:gd name="T88" fmla="*/ 53 w 113"/>
                <a:gd name="T89" fmla="*/ 32 h 169"/>
                <a:gd name="T90" fmla="*/ 46 w 113"/>
                <a:gd name="T91" fmla="*/ 21 h 169"/>
                <a:gd name="T92" fmla="*/ 36 w 113"/>
                <a:gd name="T93" fmla="*/ 14 h 169"/>
                <a:gd name="T94" fmla="*/ 25 w 113"/>
                <a:gd name="T95" fmla="*/ 7 h 169"/>
                <a:gd name="T96" fmla="*/ 25 w 113"/>
                <a:gd name="T97" fmla="*/ 3 h 169"/>
                <a:gd name="T98" fmla="*/ 29 w 113"/>
                <a:gd name="T99" fmla="*/ 0 h 169"/>
                <a:gd name="T100" fmla="*/ 36 w 113"/>
                <a:gd name="T101" fmla="*/ 0 h 169"/>
                <a:gd name="T102" fmla="*/ 39 w 113"/>
                <a:gd name="T103" fmla="*/ 3 h 169"/>
                <a:gd name="T104" fmla="*/ 50 w 113"/>
                <a:gd name="T105" fmla="*/ 10 h 169"/>
                <a:gd name="T106" fmla="*/ 60 w 113"/>
                <a:gd name="T107" fmla="*/ 17 h 169"/>
                <a:gd name="T108" fmla="*/ 71 w 113"/>
                <a:gd name="T109" fmla="*/ 28 h 169"/>
                <a:gd name="T110" fmla="*/ 78 w 113"/>
                <a:gd name="T111" fmla="*/ 39 h 169"/>
                <a:gd name="T112" fmla="*/ 89 w 113"/>
                <a:gd name="T113" fmla="*/ 46 h 169"/>
                <a:gd name="T114" fmla="*/ 96 w 113"/>
                <a:gd name="T115" fmla="*/ 56 h 169"/>
                <a:gd name="T116" fmla="*/ 106 w 113"/>
                <a:gd name="T117" fmla="*/ 67 h 169"/>
                <a:gd name="T118" fmla="*/ 113 w 113"/>
                <a:gd name="T119" fmla="*/ 78 h 16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13" h="169">
                  <a:moveTo>
                    <a:pt x="113" y="78"/>
                  </a:moveTo>
                  <a:lnTo>
                    <a:pt x="113" y="85"/>
                  </a:lnTo>
                  <a:lnTo>
                    <a:pt x="106" y="92"/>
                  </a:lnTo>
                  <a:lnTo>
                    <a:pt x="103" y="92"/>
                  </a:lnTo>
                  <a:lnTo>
                    <a:pt x="99" y="95"/>
                  </a:lnTo>
                  <a:lnTo>
                    <a:pt x="92" y="95"/>
                  </a:lnTo>
                  <a:lnTo>
                    <a:pt x="85" y="99"/>
                  </a:lnTo>
                  <a:lnTo>
                    <a:pt x="71" y="99"/>
                  </a:lnTo>
                  <a:lnTo>
                    <a:pt x="64" y="102"/>
                  </a:lnTo>
                  <a:lnTo>
                    <a:pt x="57" y="102"/>
                  </a:lnTo>
                  <a:lnTo>
                    <a:pt x="50" y="106"/>
                  </a:lnTo>
                  <a:lnTo>
                    <a:pt x="43" y="106"/>
                  </a:lnTo>
                  <a:lnTo>
                    <a:pt x="36" y="109"/>
                  </a:lnTo>
                  <a:lnTo>
                    <a:pt x="43" y="116"/>
                  </a:lnTo>
                  <a:lnTo>
                    <a:pt x="50" y="120"/>
                  </a:lnTo>
                  <a:lnTo>
                    <a:pt x="57" y="127"/>
                  </a:lnTo>
                  <a:lnTo>
                    <a:pt x="64" y="130"/>
                  </a:lnTo>
                  <a:lnTo>
                    <a:pt x="67" y="138"/>
                  </a:lnTo>
                  <a:lnTo>
                    <a:pt x="74" y="141"/>
                  </a:lnTo>
                  <a:lnTo>
                    <a:pt x="78" y="148"/>
                  </a:lnTo>
                  <a:lnTo>
                    <a:pt x="85" y="155"/>
                  </a:lnTo>
                  <a:lnTo>
                    <a:pt x="85" y="166"/>
                  </a:lnTo>
                  <a:lnTo>
                    <a:pt x="82" y="169"/>
                  </a:lnTo>
                  <a:lnTo>
                    <a:pt x="78" y="169"/>
                  </a:lnTo>
                  <a:lnTo>
                    <a:pt x="60" y="152"/>
                  </a:lnTo>
                  <a:lnTo>
                    <a:pt x="53" y="141"/>
                  </a:lnTo>
                  <a:lnTo>
                    <a:pt x="43" y="130"/>
                  </a:lnTo>
                  <a:lnTo>
                    <a:pt x="32" y="123"/>
                  </a:lnTo>
                  <a:lnTo>
                    <a:pt x="21" y="116"/>
                  </a:lnTo>
                  <a:lnTo>
                    <a:pt x="14" y="109"/>
                  </a:lnTo>
                  <a:lnTo>
                    <a:pt x="0" y="102"/>
                  </a:lnTo>
                  <a:lnTo>
                    <a:pt x="4" y="99"/>
                  </a:lnTo>
                  <a:lnTo>
                    <a:pt x="18" y="99"/>
                  </a:lnTo>
                  <a:lnTo>
                    <a:pt x="25" y="95"/>
                  </a:lnTo>
                  <a:lnTo>
                    <a:pt x="57" y="95"/>
                  </a:lnTo>
                  <a:lnTo>
                    <a:pt x="64" y="92"/>
                  </a:lnTo>
                  <a:lnTo>
                    <a:pt x="71" y="92"/>
                  </a:lnTo>
                  <a:lnTo>
                    <a:pt x="78" y="88"/>
                  </a:lnTo>
                  <a:lnTo>
                    <a:pt x="85" y="88"/>
                  </a:lnTo>
                  <a:lnTo>
                    <a:pt x="92" y="85"/>
                  </a:lnTo>
                  <a:lnTo>
                    <a:pt x="99" y="81"/>
                  </a:lnTo>
                  <a:lnTo>
                    <a:pt x="99" y="78"/>
                  </a:lnTo>
                  <a:lnTo>
                    <a:pt x="71" y="49"/>
                  </a:lnTo>
                  <a:lnTo>
                    <a:pt x="64" y="39"/>
                  </a:lnTo>
                  <a:lnTo>
                    <a:pt x="53" y="32"/>
                  </a:lnTo>
                  <a:lnTo>
                    <a:pt x="46" y="21"/>
                  </a:lnTo>
                  <a:lnTo>
                    <a:pt x="36" y="14"/>
                  </a:lnTo>
                  <a:lnTo>
                    <a:pt x="25" y="7"/>
                  </a:lnTo>
                  <a:lnTo>
                    <a:pt x="25" y="3"/>
                  </a:lnTo>
                  <a:lnTo>
                    <a:pt x="29" y="0"/>
                  </a:lnTo>
                  <a:lnTo>
                    <a:pt x="36" y="0"/>
                  </a:lnTo>
                  <a:lnTo>
                    <a:pt x="39" y="3"/>
                  </a:lnTo>
                  <a:lnTo>
                    <a:pt x="50" y="10"/>
                  </a:lnTo>
                  <a:lnTo>
                    <a:pt x="60" y="17"/>
                  </a:lnTo>
                  <a:lnTo>
                    <a:pt x="71" y="28"/>
                  </a:lnTo>
                  <a:lnTo>
                    <a:pt x="78" y="39"/>
                  </a:lnTo>
                  <a:lnTo>
                    <a:pt x="89" y="46"/>
                  </a:lnTo>
                  <a:lnTo>
                    <a:pt x="96" y="56"/>
                  </a:lnTo>
                  <a:lnTo>
                    <a:pt x="106" y="67"/>
                  </a:lnTo>
                  <a:lnTo>
                    <a:pt x="113"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6" name="Freeform 668"/>
            <p:cNvSpPr>
              <a:spLocks/>
            </p:cNvSpPr>
            <p:nvPr/>
          </p:nvSpPr>
          <p:spPr bwMode="auto">
            <a:xfrm>
              <a:off x="4691" y="3666"/>
              <a:ext cx="25" cy="21"/>
            </a:xfrm>
            <a:custGeom>
              <a:avLst/>
              <a:gdLst>
                <a:gd name="T0" fmla="*/ 0 w 25"/>
                <a:gd name="T1" fmla="*/ 21 h 21"/>
                <a:gd name="T2" fmla="*/ 7 w 25"/>
                <a:gd name="T3" fmla="*/ 21 h 21"/>
                <a:gd name="T4" fmla="*/ 11 w 25"/>
                <a:gd name="T5" fmla="*/ 17 h 21"/>
                <a:gd name="T6" fmla="*/ 18 w 25"/>
                <a:gd name="T7" fmla="*/ 14 h 21"/>
                <a:gd name="T8" fmla="*/ 21 w 25"/>
                <a:gd name="T9" fmla="*/ 10 h 21"/>
                <a:gd name="T10" fmla="*/ 21 w 25"/>
                <a:gd name="T11" fmla="*/ 7 h 21"/>
                <a:gd name="T12" fmla="*/ 25 w 25"/>
                <a:gd name="T13" fmla="*/ 3 h 21"/>
                <a:gd name="T14" fmla="*/ 25 w 25"/>
                <a:gd name="T15" fmla="*/ 0 h 21"/>
                <a:gd name="T16" fmla="*/ 18 w 25"/>
                <a:gd name="T17" fmla="*/ 0 h 21"/>
                <a:gd name="T18" fmla="*/ 18 w 25"/>
                <a:gd name="T19" fmla="*/ 3 h 21"/>
                <a:gd name="T20" fmla="*/ 14 w 25"/>
                <a:gd name="T21" fmla="*/ 7 h 21"/>
                <a:gd name="T22" fmla="*/ 14 w 25"/>
                <a:gd name="T23" fmla="*/ 10 h 21"/>
                <a:gd name="T24" fmla="*/ 11 w 25"/>
                <a:gd name="T25" fmla="*/ 10 h 21"/>
                <a:gd name="T26" fmla="*/ 4 w 25"/>
                <a:gd name="T27" fmla="*/ 14 h 21"/>
                <a:gd name="T28" fmla="*/ 0 w 25"/>
                <a:gd name="T29" fmla="*/ 14 h 21"/>
                <a:gd name="T30" fmla="*/ 0 w 25"/>
                <a:gd name="T31" fmla="*/ 21 h 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 h="21">
                  <a:moveTo>
                    <a:pt x="0" y="21"/>
                  </a:moveTo>
                  <a:lnTo>
                    <a:pt x="7" y="21"/>
                  </a:lnTo>
                  <a:lnTo>
                    <a:pt x="11" y="17"/>
                  </a:lnTo>
                  <a:lnTo>
                    <a:pt x="18" y="14"/>
                  </a:lnTo>
                  <a:lnTo>
                    <a:pt x="21" y="10"/>
                  </a:lnTo>
                  <a:lnTo>
                    <a:pt x="21" y="7"/>
                  </a:lnTo>
                  <a:lnTo>
                    <a:pt x="25" y="3"/>
                  </a:lnTo>
                  <a:lnTo>
                    <a:pt x="25" y="0"/>
                  </a:lnTo>
                  <a:lnTo>
                    <a:pt x="18" y="0"/>
                  </a:lnTo>
                  <a:lnTo>
                    <a:pt x="18" y="3"/>
                  </a:lnTo>
                  <a:lnTo>
                    <a:pt x="14" y="7"/>
                  </a:lnTo>
                  <a:lnTo>
                    <a:pt x="14" y="10"/>
                  </a:lnTo>
                  <a:lnTo>
                    <a:pt x="11" y="10"/>
                  </a:lnTo>
                  <a:lnTo>
                    <a:pt x="4" y="14"/>
                  </a:lnTo>
                  <a:lnTo>
                    <a:pt x="0" y="14"/>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7" name="Freeform 669"/>
            <p:cNvSpPr>
              <a:spLocks/>
            </p:cNvSpPr>
            <p:nvPr/>
          </p:nvSpPr>
          <p:spPr bwMode="auto">
            <a:xfrm>
              <a:off x="4631" y="3680"/>
              <a:ext cx="60" cy="21"/>
            </a:xfrm>
            <a:custGeom>
              <a:avLst/>
              <a:gdLst>
                <a:gd name="T0" fmla="*/ 7 w 60"/>
                <a:gd name="T1" fmla="*/ 14 h 21"/>
                <a:gd name="T2" fmla="*/ 7 w 60"/>
                <a:gd name="T3" fmla="*/ 21 h 21"/>
                <a:gd name="T4" fmla="*/ 14 w 60"/>
                <a:gd name="T5" fmla="*/ 17 h 21"/>
                <a:gd name="T6" fmla="*/ 21 w 60"/>
                <a:gd name="T7" fmla="*/ 17 h 21"/>
                <a:gd name="T8" fmla="*/ 25 w 60"/>
                <a:gd name="T9" fmla="*/ 14 h 21"/>
                <a:gd name="T10" fmla="*/ 39 w 60"/>
                <a:gd name="T11" fmla="*/ 14 h 21"/>
                <a:gd name="T12" fmla="*/ 46 w 60"/>
                <a:gd name="T13" fmla="*/ 10 h 21"/>
                <a:gd name="T14" fmla="*/ 53 w 60"/>
                <a:gd name="T15" fmla="*/ 10 h 21"/>
                <a:gd name="T16" fmla="*/ 60 w 60"/>
                <a:gd name="T17" fmla="*/ 7 h 21"/>
                <a:gd name="T18" fmla="*/ 60 w 60"/>
                <a:gd name="T19" fmla="*/ 0 h 21"/>
                <a:gd name="T20" fmla="*/ 53 w 60"/>
                <a:gd name="T21" fmla="*/ 3 h 21"/>
                <a:gd name="T22" fmla="*/ 46 w 60"/>
                <a:gd name="T23" fmla="*/ 3 h 21"/>
                <a:gd name="T24" fmla="*/ 39 w 60"/>
                <a:gd name="T25" fmla="*/ 7 h 21"/>
                <a:gd name="T26" fmla="*/ 25 w 60"/>
                <a:gd name="T27" fmla="*/ 7 h 21"/>
                <a:gd name="T28" fmla="*/ 18 w 60"/>
                <a:gd name="T29" fmla="*/ 10 h 21"/>
                <a:gd name="T30" fmla="*/ 11 w 60"/>
                <a:gd name="T31" fmla="*/ 10 h 21"/>
                <a:gd name="T32" fmla="*/ 4 w 60"/>
                <a:gd name="T33" fmla="*/ 14 h 21"/>
                <a:gd name="T34" fmla="*/ 4 w 60"/>
                <a:gd name="T35" fmla="*/ 21 h 21"/>
                <a:gd name="T36" fmla="*/ 4 w 60"/>
                <a:gd name="T37" fmla="*/ 14 h 21"/>
                <a:gd name="T38" fmla="*/ 0 w 60"/>
                <a:gd name="T39" fmla="*/ 17 h 21"/>
                <a:gd name="T40" fmla="*/ 4 w 60"/>
                <a:gd name="T41" fmla="*/ 21 h 21"/>
                <a:gd name="T42" fmla="*/ 7 w 60"/>
                <a:gd name="T43" fmla="*/ 14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0" h="21">
                  <a:moveTo>
                    <a:pt x="7" y="14"/>
                  </a:moveTo>
                  <a:lnTo>
                    <a:pt x="7" y="21"/>
                  </a:lnTo>
                  <a:lnTo>
                    <a:pt x="14" y="17"/>
                  </a:lnTo>
                  <a:lnTo>
                    <a:pt x="21" y="17"/>
                  </a:lnTo>
                  <a:lnTo>
                    <a:pt x="25" y="14"/>
                  </a:lnTo>
                  <a:lnTo>
                    <a:pt x="39" y="14"/>
                  </a:lnTo>
                  <a:lnTo>
                    <a:pt x="46" y="10"/>
                  </a:lnTo>
                  <a:lnTo>
                    <a:pt x="53" y="10"/>
                  </a:lnTo>
                  <a:lnTo>
                    <a:pt x="60" y="7"/>
                  </a:lnTo>
                  <a:lnTo>
                    <a:pt x="60" y="0"/>
                  </a:lnTo>
                  <a:lnTo>
                    <a:pt x="53" y="3"/>
                  </a:lnTo>
                  <a:lnTo>
                    <a:pt x="46" y="3"/>
                  </a:lnTo>
                  <a:lnTo>
                    <a:pt x="39" y="7"/>
                  </a:lnTo>
                  <a:lnTo>
                    <a:pt x="25" y="7"/>
                  </a:lnTo>
                  <a:lnTo>
                    <a:pt x="18" y="10"/>
                  </a:lnTo>
                  <a:lnTo>
                    <a:pt x="11" y="10"/>
                  </a:lnTo>
                  <a:lnTo>
                    <a:pt x="4" y="14"/>
                  </a:lnTo>
                  <a:lnTo>
                    <a:pt x="4" y="21"/>
                  </a:lnTo>
                  <a:lnTo>
                    <a:pt x="4" y="14"/>
                  </a:lnTo>
                  <a:lnTo>
                    <a:pt x="0" y="17"/>
                  </a:lnTo>
                  <a:lnTo>
                    <a:pt x="4" y="21"/>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8" name="Freeform 670"/>
            <p:cNvSpPr>
              <a:spLocks/>
            </p:cNvSpPr>
            <p:nvPr/>
          </p:nvSpPr>
          <p:spPr bwMode="auto">
            <a:xfrm>
              <a:off x="4635" y="3694"/>
              <a:ext cx="53" cy="53"/>
            </a:xfrm>
            <a:custGeom>
              <a:avLst/>
              <a:gdLst>
                <a:gd name="T0" fmla="*/ 53 w 53"/>
                <a:gd name="T1" fmla="*/ 49 h 53"/>
                <a:gd name="T2" fmla="*/ 46 w 53"/>
                <a:gd name="T3" fmla="*/ 42 h 53"/>
                <a:gd name="T4" fmla="*/ 42 w 53"/>
                <a:gd name="T5" fmla="*/ 35 h 53"/>
                <a:gd name="T6" fmla="*/ 28 w 53"/>
                <a:gd name="T7" fmla="*/ 21 h 53"/>
                <a:gd name="T8" fmla="*/ 21 w 53"/>
                <a:gd name="T9" fmla="*/ 17 h 53"/>
                <a:gd name="T10" fmla="*/ 17 w 53"/>
                <a:gd name="T11" fmla="*/ 10 h 53"/>
                <a:gd name="T12" fmla="*/ 10 w 53"/>
                <a:gd name="T13" fmla="*/ 7 h 53"/>
                <a:gd name="T14" fmla="*/ 3 w 53"/>
                <a:gd name="T15" fmla="*/ 0 h 53"/>
                <a:gd name="T16" fmla="*/ 0 w 53"/>
                <a:gd name="T17" fmla="*/ 7 h 53"/>
                <a:gd name="T18" fmla="*/ 7 w 53"/>
                <a:gd name="T19" fmla="*/ 10 h 53"/>
                <a:gd name="T20" fmla="*/ 14 w 53"/>
                <a:gd name="T21" fmla="*/ 17 h 53"/>
                <a:gd name="T22" fmla="*/ 17 w 53"/>
                <a:gd name="T23" fmla="*/ 24 h 53"/>
                <a:gd name="T24" fmla="*/ 24 w 53"/>
                <a:gd name="T25" fmla="*/ 28 h 53"/>
                <a:gd name="T26" fmla="*/ 42 w 53"/>
                <a:gd name="T27" fmla="*/ 46 h 53"/>
                <a:gd name="T28" fmla="*/ 46 w 53"/>
                <a:gd name="T29" fmla="*/ 53 h 53"/>
                <a:gd name="T30" fmla="*/ 53 w 53"/>
                <a:gd name="T31" fmla="*/ 49 h 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3" h="53">
                  <a:moveTo>
                    <a:pt x="53" y="49"/>
                  </a:moveTo>
                  <a:lnTo>
                    <a:pt x="46" y="42"/>
                  </a:lnTo>
                  <a:lnTo>
                    <a:pt x="42" y="35"/>
                  </a:lnTo>
                  <a:lnTo>
                    <a:pt x="28" y="21"/>
                  </a:lnTo>
                  <a:lnTo>
                    <a:pt x="21" y="17"/>
                  </a:lnTo>
                  <a:lnTo>
                    <a:pt x="17" y="10"/>
                  </a:lnTo>
                  <a:lnTo>
                    <a:pt x="10" y="7"/>
                  </a:lnTo>
                  <a:lnTo>
                    <a:pt x="3" y="0"/>
                  </a:lnTo>
                  <a:lnTo>
                    <a:pt x="0" y="7"/>
                  </a:lnTo>
                  <a:lnTo>
                    <a:pt x="7" y="10"/>
                  </a:lnTo>
                  <a:lnTo>
                    <a:pt x="14" y="17"/>
                  </a:lnTo>
                  <a:lnTo>
                    <a:pt x="17" y="24"/>
                  </a:lnTo>
                  <a:lnTo>
                    <a:pt x="24" y="28"/>
                  </a:lnTo>
                  <a:lnTo>
                    <a:pt x="42" y="46"/>
                  </a:lnTo>
                  <a:lnTo>
                    <a:pt x="46" y="53"/>
                  </a:lnTo>
                  <a:lnTo>
                    <a:pt x="53"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9" name="Freeform 671"/>
            <p:cNvSpPr>
              <a:spLocks/>
            </p:cNvSpPr>
            <p:nvPr/>
          </p:nvSpPr>
          <p:spPr bwMode="auto">
            <a:xfrm>
              <a:off x="4677" y="3743"/>
              <a:ext cx="11" cy="18"/>
            </a:xfrm>
            <a:custGeom>
              <a:avLst/>
              <a:gdLst>
                <a:gd name="T0" fmla="*/ 4 w 11"/>
                <a:gd name="T1" fmla="*/ 18 h 18"/>
                <a:gd name="T2" fmla="*/ 11 w 11"/>
                <a:gd name="T3" fmla="*/ 11 h 18"/>
                <a:gd name="T4" fmla="*/ 11 w 11"/>
                <a:gd name="T5" fmla="*/ 0 h 18"/>
                <a:gd name="T6" fmla="*/ 4 w 11"/>
                <a:gd name="T7" fmla="*/ 4 h 18"/>
                <a:gd name="T8" fmla="*/ 4 w 11"/>
                <a:gd name="T9" fmla="*/ 11 h 18"/>
                <a:gd name="T10" fmla="*/ 0 w 11"/>
                <a:gd name="T11" fmla="*/ 14 h 18"/>
                <a:gd name="T12" fmla="*/ 4 w 11"/>
                <a:gd name="T13" fmla="*/ 11 h 18"/>
                <a:gd name="T14" fmla="*/ 4 w 11"/>
                <a:gd name="T15" fmla="*/ 18 h 18"/>
                <a:gd name="T16" fmla="*/ 7 w 11"/>
                <a:gd name="T17" fmla="*/ 18 h 18"/>
                <a:gd name="T18" fmla="*/ 7 w 11"/>
                <a:gd name="T19" fmla="*/ 14 h 18"/>
                <a:gd name="T20" fmla="*/ 4 w 11"/>
                <a:gd name="T21" fmla="*/ 18 h 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 h="18">
                  <a:moveTo>
                    <a:pt x="4" y="18"/>
                  </a:moveTo>
                  <a:lnTo>
                    <a:pt x="11" y="11"/>
                  </a:lnTo>
                  <a:lnTo>
                    <a:pt x="11" y="0"/>
                  </a:lnTo>
                  <a:lnTo>
                    <a:pt x="4" y="4"/>
                  </a:lnTo>
                  <a:lnTo>
                    <a:pt x="4" y="11"/>
                  </a:lnTo>
                  <a:lnTo>
                    <a:pt x="0" y="14"/>
                  </a:lnTo>
                  <a:lnTo>
                    <a:pt x="4" y="11"/>
                  </a:lnTo>
                  <a:lnTo>
                    <a:pt x="4" y="18"/>
                  </a:lnTo>
                  <a:lnTo>
                    <a:pt x="7" y="18"/>
                  </a:lnTo>
                  <a:lnTo>
                    <a:pt x="7" y="14"/>
                  </a:lnTo>
                  <a:lnTo>
                    <a:pt x="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0" name="Freeform 672"/>
            <p:cNvSpPr>
              <a:spLocks/>
            </p:cNvSpPr>
            <p:nvPr/>
          </p:nvSpPr>
          <p:spPr bwMode="auto">
            <a:xfrm>
              <a:off x="4673" y="3754"/>
              <a:ext cx="8" cy="7"/>
            </a:xfrm>
            <a:custGeom>
              <a:avLst/>
              <a:gdLst>
                <a:gd name="T0" fmla="*/ 0 w 8"/>
                <a:gd name="T1" fmla="*/ 7 h 7"/>
                <a:gd name="T2" fmla="*/ 8 w 8"/>
                <a:gd name="T3" fmla="*/ 7 h 7"/>
                <a:gd name="T4" fmla="*/ 8 w 8"/>
                <a:gd name="T5" fmla="*/ 0 h 7"/>
                <a:gd name="T6" fmla="*/ 4 w 8"/>
                <a:gd name="T7" fmla="*/ 0 h 7"/>
                <a:gd name="T8" fmla="*/ 0 w 8"/>
                <a:gd name="T9" fmla="*/ 7 h 7"/>
                <a:gd name="T10" fmla="*/ 4 w 8"/>
                <a:gd name="T11" fmla="*/ 7 h 7"/>
                <a:gd name="T12" fmla="*/ 0 w 8"/>
                <a:gd name="T13" fmla="*/ 7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7">
                  <a:moveTo>
                    <a:pt x="0" y="7"/>
                  </a:moveTo>
                  <a:lnTo>
                    <a:pt x="8" y="7"/>
                  </a:lnTo>
                  <a:lnTo>
                    <a:pt x="8" y="0"/>
                  </a:lnTo>
                  <a:lnTo>
                    <a:pt x="4" y="0"/>
                  </a:lnTo>
                  <a:lnTo>
                    <a:pt x="0" y="7"/>
                  </a:lnTo>
                  <a:lnTo>
                    <a:pt x="4" y="7"/>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1" name="Freeform 673"/>
            <p:cNvSpPr>
              <a:spLocks/>
            </p:cNvSpPr>
            <p:nvPr/>
          </p:nvSpPr>
          <p:spPr bwMode="auto">
            <a:xfrm>
              <a:off x="4592" y="3687"/>
              <a:ext cx="85" cy="74"/>
            </a:xfrm>
            <a:custGeom>
              <a:avLst/>
              <a:gdLst>
                <a:gd name="T0" fmla="*/ 4 w 85"/>
                <a:gd name="T1" fmla="*/ 3 h 74"/>
                <a:gd name="T2" fmla="*/ 7 w 85"/>
                <a:gd name="T3" fmla="*/ 7 h 74"/>
                <a:gd name="T4" fmla="*/ 18 w 85"/>
                <a:gd name="T5" fmla="*/ 14 h 74"/>
                <a:gd name="T6" fmla="*/ 28 w 85"/>
                <a:gd name="T7" fmla="*/ 17 h 74"/>
                <a:gd name="T8" fmla="*/ 46 w 85"/>
                <a:gd name="T9" fmla="*/ 35 h 74"/>
                <a:gd name="T10" fmla="*/ 57 w 85"/>
                <a:gd name="T11" fmla="*/ 42 h 74"/>
                <a:gd name="T12" fmla="*/ 64 w 85"/>
                <a:gd name="T13" fmla="*/ 53 h 74"/>
                <a:gd name="T14" fmla="*/ 74 w 85"/>
                <a:gd name="T15" fmla="*/ 63 h 74"/>
                <a:gd name="T16" fmla="*/ 81 w 85"/>
                <a:gd name="T17" fmla="*/ 74 h 74"/>
                <a:gd name="T18" fmla="*/ 85 w 85"/>
                <a:gd name="T19" fmla="*/ 67 h 74"/>
                <a:gd name="T20" fmla="*/ 78 w 85"/>
                <a:gd name="T21" fmla="*/ 60 h 74"/>
                <a:gd name="T22" fmla="*/ 71 w 85"/>
                <a:gd name="T23" fmla="*/ 49 h 74"/>
                <a:gd name="T24" fmla="*/ 64 w 85"/>
                <a:gd name="T25" fmla="*/ 39 h 74"/>
                <a:gd name="T26" fmla="*/ 53 w 85"/>
                <a:gd name="T27" fmla="*/ 28 h 74"/>
                <a:gd name="T28" fmla="*/ 43 w 85"/>
                <a:gd name="T29" fmla="*/ 21 h 74"/>
                <a:gd name="T30" fmla="*/ 32 w 85"/>
                <a:gd name="T31" fmla="*/ 14 h 74"/>
                <a:gd name="T32" fmla="*/ 21 w 85"/>
                <a:gd name="T33" fmla="*/ 7 h 74"/>
                <a:gd name="T34" fmla="*/ 7 w 85"/>
                <a:gd name="T35" fmla="*/ 0 h 74"/>
                <a:gd name="T36" fmla="*/ 11 w 85"/>
                <a:gd name="T37" fmla="*/ 7 h 74"/>
                <a:gd name="T38" fmla="*/ 4 w 85"/>
                <a:gd name="T39" fmla="*/ 3 h 74"/>
                <a:gd name="T40" fmla="*/ 0 w 85"/>
                <a:gd name="T41" fmla="*/ 7 h 74"/>
                <a:gd name="T42" fmla="*/ 7 w 85"/>
                <a:gd name="T43" fmla="*/ 7 h 74"/>
                <a:gd name="T44" fmla="*/ 4 w 85"/>
                <a:gd name="T45" fmla="*/ 3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5" h="74">
                  <a:moveTo>
                    <a:pt x="4" y="3"/>
                  </a:moveTo>
                  <a:lnTo>
                    <a:pt x="7" y="7"/>
                  </a:lnTo>
                  <a:lnTo>
                    <a:pt x="18" y="14"/>
                  </a:lnTo>
                  <a:lnTo>
                    <a:pt x="28" y="17"/>
                  </a:lnTo>
                  <a:lnTo>
                    <a:pt x="46" y="35"/>
                  </a:lnTo>
                  <a:lnTo>
                    <a:pt x="57" y="42"/>
                  </a:lnTo>
                  <a:lnTo>
                    <a:pt x="64" y="53"/>
                  </a:lnTo>
                  <a:lnTo>
                    <a:pt x="74" y="63"/>
                  </a:lnTo>
                  <a:lnTo>
                    <a:pt x="81" y="74"/>
                  </a:lnTo>
                  <a:lnTo>
                    <a:pt x="85" y="67"/>
                  </a:lnTo>
                  <a:lnTo>
                    <a:pt x="78" y="60"/>
                  </a:lnTo>
                  <a:lnTo>
                    <a:pt x="71" y="49"/>
                  </a:lnTo>
                  <a:lnTo>
                    <a:pt x="64" y="39"/>
                  </a:lnTo>
                  <a:lnTo>
                    <a:pt x="53" y="28"/>
                  </a:lnTo>
                  <a:lnTo>
                    <a:pt x="43" y="21"/>
                  </a:lnTo>
                  <a:lnTo>
                    <a:pt x="32" y="14"/>
                  </a:lnTo>
                  <a:lnTo>
                    <a:pt x="21" y="7"/>
                  </a:lnTo>
                  <a:lnTo>
                    <a:pt x="7" y="0"/>
                  </a:lnTo>
                  <a:lnTo>
                    <a:pt x="11" y="7"/>
                  </a:lnTo>
                  <a:lnTo>
                    <a:pt x="4" y="3"/>
                  </a:lnTo>
                  <a:lnTo>
                    <a:pt x="0" y="7"/>
                  </a:lnTo>
                  <a:lnTo>
                    <a:pt x="7" y="7"/>
                  </a:lnTo>
                  <a:lnTo>
                    <a:pt x="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2" name="Freeform 674"/>
            <p:cNvSpPr>
              <a:spLocks/>
            </p:cNvSpPr>
            <p:nvPr/>
          </p:nvSpPr>
          <p:spPr bwMode="auto">
            <a:xfrm>
              <a:off x="4596" y="3680"/>
              <a:ext cx="46" cy="14"/>
            </a:xfrm>
            <a:custGeom>
              <a:avLst/>
              <a:gdLst>
                <a:gd name="T0" fmla="*/ 46 w 46"/>
                <a:gd name="T1" fmla="*/ 0 h 14"/>
                <a:gd name="T2" fmla="*/ 28 w 46"/>
                <a:gd name="T3" fmla="*/ 0 h 14"/>
                <a:gd name="T4" fmla="*/ 21 w 46"/>
                <a:gd name="T5" fmla="*/ 3 h 14"/>
                <a:gd name="T6" fmla="*/ 10 w 46"/>
                <a:gd name="T7" fmla="*/ 3 h 14"/>
                <a:gd name="T8" fmla="*/ 7 w 46"/>
                <a:gd name="T9" fmla="*/ 7 h 14"/>
                <a:gd name="T10" fmla="*/ 0 w 46"/>
                <a:gd name="T11" fmla="*/ 10 h 14"/>
                <a:gd name="T12" fmla="*/ 7 w 46"/>
                <a:gd name="T13" fmla="*/ 14 h 14"/>
                <a:gd name="T14" fmla="*/ 10 w 46"/>
                <a:gd name="T15" fmla="*/ 10 h 14"/>
                <a:gd name="T16" fmla="*/ 14 w 46"/>
                <a:gd name="T17" fmla="*/ 10 h 14"/>
                <a:gd name="T18" fmla="*/ 17 w 46"/>
                <a:gd name="T19" fmla="*/ 7 h 14"/>
                <a:gd name="T20" fmla="*/ 46 w 46"/>
                <a:gd name="T21" fmla="*/ 7 h 14"/>
                <a:gd name="T22" fmla="*/ 46 w 46"/>
                <a:gd name="T23" fmla="*/ 0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6" h="14">
                  <a:moveTo>
                    <a:pt x="46" y="0"/>
                  </a:moveTo>
                  <a:lnTo>
                    <a:pt x="28" y="0"/>
                  </a:lnTo>
                  <a:lnTo>
                    <a:pt x="21" y="3"/>
                  </a:lnTo>
                  <a:lnTo>
                    <a:pt x="10" y="3"/>
                  </a:lnTo>
                  <a:lnTo>
                    <a:pt x="7" y="7"/>
                  </a:lnTo>
                  <a:lnTo>
                    <a:pt x="0" y="10"/>
                  </a:lnTo>
                  <a:lnTo>
                    <a:pt x="7" y="14"/>
                  </a:lnTo>
                  <a:lnTo>
                    <a:pt x="10" y="10"/>
                  </a:lnTo>
                  <a:lnTo>
                    <a:pt x="14" y="10"/>
                  </a:lnTo>
                  <a:lnTo>
                    <a:pt x="17" y="7"/>
                  </a:lnTo>
                  <a:lnTo>
                    <a:pt x="46" y="7"/>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3" name="Freeform 675"/>
            <p:cNvSpPr>
              <a:spLocks/>
            </p:cNvSpPr>
            <p:nvPr/>
          </p:nvSpPr>
          <p:spPr bwMode="auto">
            <a:xfrm>
              <a:off x="4642" y="3666"/>
              <a:ext cx="60" cy="21"/>
            </a:xfrm>
            <a:custGeom>
              <a:avLst/>
              <a:gdLst>
                <a:gd name="T0" fmla="*/ 53 w 60"/>
                <a:gd name="T1" fmla="*/ 3 h 21"/>
                <a:gd name="T2" fmla="*/ 53 w 60"/>
                <a:gd name="T3" fmla="*/ 0 h 21"/>
                <a:gd name="T4" fmla="*/ 49 w 60"/>
                <a:gd name="T5" fmla="*/ 3 h 21"/>
                <a:gd name="T6" fmla="*/ 42 w 60"/>
                <a:gd name="T7" fmla="*/ 7 h 21"/>
                <a:gd name="T8" fmla="*/ 35 w 60"/>
                <a:gd name="T9" fmla="*/ 7 h 21"/>
                <a:gd name="T10" fmla="*/ 28 w 60"/>
                <a:gd name="T11" fmla="*/ 10 h 21"/>
                <a:gd name="T12" fmla="*/ 21 w 60"/>
                <a:gd name="T13" fmla="*/ 10 h 21"/>
                <a:gd name="T14" fmla="*/ 14 w 60"/>
                <a:gd name="T15" fmla="*/ 14 h 21"/>
                <a:gd name="T16" fmla="*/ 0 w 60"/>
                <a:gd name="T17" fmla="*/ 14 h 21"/>
                <a:gd name="T18" fmla="*/ 0 w 60"/>
                <a:gd name="T19" fmla="*/ 21 h 21"/>
                <a:gd name="T20" fmla="*/ 14 w 60"/>
                <a:gd name="T21" fmla="*/ 21 h 21"/>
                <a:gd name="T22" fmla="*/ 21 w 60"/>
                <a:gd name="T23" fmla="*/ 17 h 21"/>
                <a:gd name="T24" fmla="*/ 31 w 60"/>
                <a:gd name="T25" fmla="*/ 17 h 21"/>
                <a:gd name="T26" fmla="*/ 35 w 60"/>
                <a:gd name="T27" fmla="*/ 14 h 21"/>
                <a:gd name="T28" fmla="*/ 46 w 60"/>
                <a:gd name="T29" fmla="*/ 14 h 21"/>
                <a:gd name="T30" fmla="*/ 53 w 60"/>
                <a:gd name="T31" fmla="*/ 10 h 21"/>
                <a:gd name="T32" fmla="*/ 60 w 60"/>
                <a:gd name="T33" fmla="*/ 3 h 21"/>
                <a:gd name="T34" fmla="*/ 56 w 60"/>
                <a:gd name="T35" fmla="*/ 7 h 21"/>
                <a:gd name="T36" fmla="*/ 60 w 60"/>
                <a:gd name="T37" fmla="*/ 7 h 21"/>
                <a:gd name="T38" fmla="*/ 60 w 60"/>
                <a:gd name="T39" fmla="*/ 3 h 21"/>
                <a:gd name="T40" fmla="*/ 53 w 60"/>
                <a:gd name="T41" fmla="*/ 3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0" h="21">
                  <a:moveTo>
                    <a:pt x="53" y="3"/>
                  </a:moveTo>
                  <a:lnTo>
                    <a:pt x="53" y="0"/>
                  </a:lnTo>
                  <a:lnTo>
                    <a:pt x="49" y="3"/>
                  </a:lnTo>
                  <a:lnTo>
                    <a:pt x="42" y="7"/>
                  </a:lnTo>
                  <a:lnTo>
                    <a:pt x="35" y="7"/>
                  </a:lnTo>
                  <a:lnTo>
                    <a:pt x="28" y="10"/>
                  </a:lnTo>
                  <a:lnTo>
                    <a:pt x="21" y="10"/>
                  </a:lnTo>
                  <a:lnTo>
                    <a:pt x="14" y="14"/>
                  </a:lnTo>
                  <a:lnTo>
                    <a:pt x="0" y="14"/>
                  </a:lnTo>
                  <a:lnTo>
                    <a:pt x="0" y="21"/>
                  </a:lnTo>
                  <a:lnTo>
                    <a:pt x="14" y="21"/>
                  </a:lnTo>
                  <a:lnTo>
                    <a:pt x="21" y="17"/>
                  </a:lnTo>
                  <a:lnTo>
                    <a:pt x="31" y="17"/>
                  </a:lnTo>
                  <a:lnTo>
                    <a:pt x="35" y="14"/>
                  </a:lnTo>
                  <a:lnTo>
                    <a:pt x="46" y="14"/>
                  </a:lnTo>
                  <a:lnTo>
                    <a:pt x="53" y="10"/>
                  </a:lnTo>
                  <a:lnTo>
                    <a:pt x="60" y="3"/>
                  </a:lnTo>
                  <a:lnTo>
                    <a:pt x="56" y="7"/>
                  </a:lnTo>
                  <a:lnTo>
                    <a:pt x="60" y="7"/>
                  </a:lnTo>
                  <a:lnTo>
                    <a:pt x="60" y="3"/>
                  </a:lnTo>
                  <a:lnTo>
                    <a:pt x="5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4" name="Freeform 676"/>
            <p:cNvSpPr>
              <a:spLocks/>
            </p:cNvSpPr>
            <p:nvPr/>
          </p:nvSpPr>
          <p:spPr bwMode="auto">
            <a:xfrm>
              <a:off x="4695" y="3662"/>
              <a:ext cx="7" cy="7"/>
            </a:xfrm>
            <a:custGeom>
              <a:avLst/>
              <a:gdLst>
                <a:gd name="T0" fmla="*/ 0 w 7"/>
                <a:gd name="T1" fmla="*/ 7 h 7"/>
                <a:gd name="T2" fmla="*/ 0 w 7"/>
                <a:gd name="T3" fmla="*/ 4 h 7"/>
                <a:gd name="T4" fmla="*/ 0 w 7"/>
                <a:gd name="T5" fmla="*/ 7 h 7"/>
                <a:gd name="T6" fmla="*/ 7 w 7"/>
                <a:gd name="T7" fmla="*/ 7 h 7"/>
                <a:gd name="T8" fmla="*/ 7 w 7"/>
                <a:gd name="T9" fmla="*/ 0 h 7"/>
                <a:gd name="T10" fmla="*/ 7 w 7"/>
                <a:gd name="T11" fmla="*/ 4 h 7"/>
                <a:gd name="T12" fmla="*/ 7 w 7"/>
                <a:gd name="T13" fmla="*/ 0 h 7"/>
                <a:gd name="T14" fmla="*/ 0 w 7"/>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 h="7">
                  <a:moveTo>
                    <a:pt x="0" y="7"/>
                  </a:moveTo>
                  <a:lnTo>
                    <a:pt x="0" y="4"/>
                  </a:lnTo>
                  <a:lnTo>
                    <a:pt x="0" y="7"/>
                  </a:lnTo>
                  <a:lnTo>
                    <a:pt x="7" y="7"/>
                  </a:lnTo>
                  <a:lnTo>
                    <a:pt x="7" y="0"/>
                  </a:lnTo>
                  <a:lnTo>
                    <a:pt x="7" y="4"/>
                  </a:lnTo>
                  <a:lnTo>
                    <a:pt x="7"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5" name="Freeform 677"/>
            <p:cNvSpPr>
              <a:spLocks/>
            </p:cNvSpPr>
            <p:nvPr/>
          </p:nvSpPr>
          <p:spPr bwMode="auto">
            <a:xfrm>
              <a:off x="4620" y="3591"/>
              <a:ext cx="82" cy="78"/>
            </a:xfrm>
            <a:custGeom>
              <a:avLst/>
              <a:gdLst>
                <a:gd name="T0" fmla="*/ 0 w 82"/>
                <a:gd name="T1" fmla="*/ 4 h 78"/>
                <a:gd name="T2" fmla="*/ 0 w 82"/>
                <a:gd name="T3" fmla="*/ 7 h 78"/>
                <a:gd name="T4" fmla="*/ 11 w 82"/>
                <a:gd name="T5" fmla="*/ 14 h 78"/>
                <a:gd name="T6" fmla="*/ 22 w 82"/>
                <a:gd name="T7" fmla="*/ 22 h 78"/>
                <a:gd name="T8" fmla="*/ 32 w 82"/>
                <a:gd name="T9" fmla="*/ 29 h 78"/>
                <a:gd name="T10" fmla="*/ 39 w 82"/>
                <a:gd name="T11" fmla="*/ 39 h 78"/>
                <a:gd name="T12" fmla="*/ 46 w 82"/>
                <a:gd name="T13" fmla="*/ 50 h 78"/>
                <a:gd name="T14" fmla="*/ 57 w 82"/>
                <a:gd name="T15" fmla="*/ 57 h 78"/>
                <a:gd name="T16" fmla="*/ 68 w 82"/>
                <a:gd name="T17" fmla="*/ 67 h 78"/>
                <a:gd name="T18" fmla="*/ 75 w 82"/>
                <a:gd name="T19" fmla="*/ 78 h 78"/>
                <a:gd name="T20" fmla="*/ 82 w 82"/>
                <a:gd name="T21" fmla="*/ 71 h 78"/>
                <a:gd name="T22" fmla="*/ 71 w 82"/>
                <a:gd name="T23" fmla="*/ 64 h 78"/>
                <a:gd name="T24" fmla="*/ 64 w 82"/>
                <a:gd name="T25" fmla="*/ 53 h 78"/>
                <a:gd name="T26" fmla="*/ 53 w 82"/>
                <a:gd name="T27" fmla="*/ 43 h 78"/>
                <a:gd name="T28" fmla="*/ 43 w 82"/>
                <a:gd name="T29" fmla="*/ 36 h 78"/>
                <a:gd name="T30" fmla="*/ 36 w 82"/>
                <a:gd name="T31" fmla="*/ 25 h 78"/>
                <a:gd name="T32" fmla="*/ 25 w 82"/>
                <a:gd name="T33" fmla="*/ 14 h 78"/>
                <a:gd name="T34" fmla="*/ 15 w 82"/>
                <a:gd name="T35" fmla="*/ 7 h 78"/>
                <a:gd name="T36" fmla="*/ 4 w 82"/>
                <a:gd name="T37" fmla="*/ 0 h 78"/>
                <a:gd name="T38" fmla="*/ 8 w 82"/>
                <a:gd name="T39" fmla="*/ 4 h 78"/>
                <a:gd name="T40" fmla="*/ 0 w 82"/>
                <a:gd name="T41" fmla="*/ 4 h 78"/>
                <a:gd name="T42" fmla="*/ 0 w 82"/>
                <a:gd name="T43" fmla="*/ 7 h 78"/>
                <a:gd name="T44" fmla="*/ 0 w 82"/>
                <a:gd name="T45" fmla="*/ 4 h 7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2" h="78">
                  <a:moveTo>
                    <a:pt x="0" y="4"/>
                  </a:moveTo>
                  <a:lnTo>
                    <a:pt x="0" y="7"/>
                  </a:lnTo>
                  <a:lnTo>
                    <a:pt x="11" y="14"/>
                  </a:lnTo>
                  <a:lnTo>
                    <a:pt x="22" y="22"/>
                  </a:lnTo>
                  <a:lnTo>
                    <a:pt x="32" y="29"/>
                  </a:lnTo>
                  <a:lnTo>
                    <a:pt x="39" y="39"/>
                  </a:lnTo>
                  <a:lnTo>
                    <a:pt x="46" y="50"/>
                  </a:lnTo>
                  <a:lnTo>
                    <a:pt x="57" y="57"/>
                  </a:lnTo>
                  <a:lnTo>
                    <a:pt x="68" y="67"/>
                  </a:lnTo>
                  <a:lnTo>
                    <a:pt x="75" y="78"/>
                  </a:lnTo>
                  <a:lnTo>
                    <a:pt x="82" y="71"/>
                  </a:lnTo>
                  <a:lnTo>
                    <a:pt x="71" y="64"/>
                  </a:lnTo>
                  <a:lnTo>
                    <a:pt x="64" y="53"/>
                  </a:lnTo>
                  <a:lnTo>
                    <a:pt x="53" y="43"/>
                  </a:lnTo>
                  <a:lnTo>
                    <a:pt x="43" y="36"/>
                  </a:lnTo>
                  <a:lnTo>
                    <a:pt x="36" y="25"/>
                  </a:lnTo>
                  <a:lnTo>
                    <a:pt x="25" y="14"/>
                  </a:lnTo>
                  <a:lnTo>
                    <a:pt x="15" y="7"/>
                  </a:lnTo>
                  <a:lnTo>
                    <a:pt x="4" y="0"/>
                  </a:lnTo>
                  <a:lnTo>
                    <a:pt x="8" y="4"/>
                  </a:lnTo>
                  <a:lnTo>
                    <a:pt x="0" y="4"/>
                  </a:lnTo>
                  <a:lnTo>
                    <a:pt x="0"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6" name="Freeform 678"/>
            <p:cNvSpPr>
              <a:spLocks/>
            </p:cNvSpPr>
            <p:nvPr/>
          </p:nvSpPr>
          <p:spPr bwMode="auto">
            <a:xfrm>
              <a:off x="4620" y="3584"/>
              <a:ext cx="22" cy="11"/>
            </a:xfrm>
            <a:custGeom>
              <a:avLst/>
              <a:gdLst>
                <a:gd name="T0" fmla="*/ 18 w 22"/>
                <a:gd name="T1" fmla="*/ 4 h 11"/>
                <a:gd name="T2" fmla="*/ 22 w 22"/>
                <a:gd name="T3" fmla="*/ 4 h 11"/>
                <a:gd name="T4" fmla="*/ 15 w 22"/>
                <a:gd name="T5" fmla="*/ 0 h 11"/>
                <a:gd name="T6" fmla="*/ 8 w 22"/>
                <a:gd name="T7" fmla="*/ 0 h 11"/>
                <a:gd name="T8" fmla="*/ 0 w 22"/>
                <a:gd name="T9" fmla="*/ 4 h 11"/>
                <a:gd name="T10" fmla="*/ 0 w 22"/>
                <a:gd name="T11" fmla="*/ 11 h 11"/>
                <a:gd name="T12" fmla="*/ 8 w 22"/>
                <a:gd name="T13" fmla="*/ 11 h 11"/>
                <a:gd name="T14" fmla="*/ 8 w 22"/>
                <a:gd name="T15" fmla="*/ 7 h 11"/>
                <a:gd name="T16" fmla="*/ 15 w 22"/>
                <a:gd name="T17" fmla="*/ 7 h 11"/>
                <a:gd name="T18" fmla="*/ 18 w 22"/>
                <a:gd name="T19" fmla="*/ 4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11">
                  <a:moveTo>
                    <a:pt x="18" y="4"/>
                  </a:moveTo>
                  <a:lnTo>
                    <a:pt x="22" y="4"/>
                  </a:lnTo>
                  <a:lnTo>
                    <a:pt x="15" y="0"/>
                  </a:lnTo>
                  <a:lnTo>
                    <a:pt x="8" y="0"/>
                  </a:lnTo>
                  <a:lnTo>
                    <a:pt x="0" y="4"/>
                  </a:lnTo>
                  <a:lnTo>
                    <a:pt x="0" y="11"/>
                  </a:lnTo>
                  <a:lnTo>
                    <a:pt x="8" y="11"/>
                  </a:lnTo>
                  <a:lnTo>
                    <a:pt x="8" y="7"/>
                  </a:lnTo>
                  <a:lnTo>
                    <a:pt x="15" y="7"/>
                  </a:lnTo>
                  <a:lnTo>
                    <a:pt x="1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97" name="Freeform 679"/>
            <p:cNvSpPr>
              <a:spLocks/>
            </p:cNvSpPr>
            <p:nvPr/>
          </p:nvSpPr>
          <p:spPr bwMode="auto">
            <a:xfrm>
              <a:off x="4635" y="3588"/>
              <a:ext cx="81" cy="78"/>
            </a:xfrm>
            <a:custGeom>
              <a:avLst/>
              <a:gdLst>
                <a:gd name="T0" fmla="*/ 81 w 81"/>
                <a:gd name="T1" fmla="*/ 78 h 78"/>
                <a:gd name="T2" fmla="*/ 81 w 81"/>
                <a:gd name="T3" fmla="*/ 74 h 78"/>
                <a:gd name="T4" fmla="*/ 74 w 81"/>
                <a:gd name="T5" fmla="*/ 63 h 78"/>
                <a:gd name="T6" fmla="*/ 63 w 81"/>
                <a:gd name="T7" fmla="*/ 56 h 78"/>
                <a:gd name="T8" fmla="*/ 56 w 81"/>
                <a:gd name="T9" fmla="*/ 46 h 78"/>
                <a:gd name="T10" fmla="*/ 46 w 81"/>
                <a:gd name="T11" fmla="*/ 35 h 78"/>
                <a:gd name="T12" fmla="*/ 38 w 81"/>
                <a:gd name="T13" fmla="*/ 25 h 78"/>
                <a:gd name="T14" fmla="*/ 28 w 81"/>
                <a:gd name="T15" fmla="*/ 14 h 78"/>
                <a:gd name="T16" fmla="*/ 17 w 81"/>
                <a:gd name="T17" fmla="*/ 7 h 78"/>
                <a:gd name="T18" fmla="*/ 3 w 81"/>
                <a:gd name="T19" fmla="*/ 0 h 78"/>
                <a:gd name="T20" fmla="*/ 0 w 81"/>
                <a:gd name="T21" fmla="*/ 3 h 78"/>
                <a:gd name="T22" fmla="*/ 10 w 81"/>
                <a:gd name="T23" fmla="*/ 14 h 78"/>
                <a:gd name="T24" fmla="*/ 21 w 81"/>
                <a:gd name="T25" fmla="*/ 21 h 78"/>
                <a:gd name="T26" fmla="*/ 31 w 81"/>
                <a:gd name="T27" fmla="*/ 28 h 78"/>
                <a:gd name="T28" fmla="*/ 38 w 81"/>
                <a:gd name="T29" fmla="*/ 39 h 78"/>
                <a:gd name="T30" fmla="*/ 60 w 81"/>
                <a:gd name="T31" fmla="*/ 60 h 78"/>
                <a:gd name="T32" fmla="*/ 67 w 81"/>
                <a:gd name="T33" fmla="*/ 70 h 78"/>
                <a:gd name="T34" fmla="*/ 77 w 81"/>
                <a:gd name="T35" fmla="*/ 78 h 78"/>
                <a:gd name="T36" fmla="*/ 74 w 81"/>
                <a:gd name="T37" fmla="*/ 78 h 78"/>
                <a:gd name="T38" fmla="*/ 81 w 81"/>
                <a:gd name="T39" fmla="*/ 78 h 78"/>
                <a:gd name="T40" fmla="*/ 81 w 81"/>
                <a:gd name="T41" fmla="*/ 74 h 78"/>
                <a:gd name="T42" fmla="*/ 81 w 81"/>
                <a:gd name="T43" fmla="*/ 78 h 7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1" h="78">
                  <a:moveTo>
                    <a:pt x="81" y="78"/>
                  </a:moveTo>
                  <a:lnTo>
                    <a:pt x="81" y="74"/>
                  </a:lnTo>
                  <a:lnTo>
                    <a:pt x="74" y="63"/>
                  </a:lnTo>
                  <a:lnTo>
                    <a:pt x="63" y="56"/>
                  </a:lnTo>
                  <a:lnTo>
                    <a:pt x="56" y="46"/>
                  </a:lnTo>
                  <a:lnTo>
                    <a:pt x="46" y="35"/>
                  </a:lnTo>
                  <a:lnTo>
                    <a:pt x="38" y="25"/>
                  </a:lnTo>
                  <a:lnTo>
                    <a:pt x="28" y="14"/>
                  </a:lnTo>
                  <a:lnTo>
                    <a:pt x="17" y="7"/>
                  </a:lnTo>
                  <a:lnTo>
                    <a:pt x="3" y="0"/>
                  </a:lnTo>
                  <a:lnTo>
                    <a:pt x="0" y="3"/>
                  </a:lnTo>
                  <a:lnTo>
                    <a:pt x="10" y="14"/>
                  </a:lnTo>
                  <a:lnTo>
                    <a:pt x="21" y="21"/>
                  </a:lnTo>
                  <a:lnTo>
                    <a:pt x="31" y="28"/>
                  </a:lnTo>
                  <a:lnTo>
                    <a:pt x="38" y="39"/>
                  </a:lnTo>
                  <a:lnTo>
                    <a:pt x="60" y="60"/>
                  </a:lnTo>
                  <a:lnTo>
                    <a:pt x="67" y="70"/>
                  </a:lnTo>
                  <a:lnTo>
                    <a:pt x="77" y="78"/>
                  </a:lnTo>
                  <a:lnTo>
                    <a:pt x="74" y="78"/>
                  </a:lnTo>
                  <a:lnTo>
                    <a:pt x="81" y="78"/>
                  </a:lnTo>
                  <a:lnTo>
                    <a:pt x="81" y="74"/>
                  </a:lnTo>
                  <a:lnTo>
                    <a:pt x="81"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74" name="Footer Placeholder 3"/>
          <p:cNvSpPr>
            <a:spLocks noGrp="1"/>
          </p:cNvSpPr>
          <p:nvPr>
            <p:ph type="ftr" sz="quarter" idx="11"/>
          </p:nvPr>
        </p:nvSpPr>
        <p:spPr/>
        <p:txBody>
          <a:bodyPr/>
          <a:lstStyle/>
          <a:p>
            <a:pPr>
              <a:defRPr/>
            </a:pPr>
            <a:r>
              <a:rPr lang="en-US" altLang="en-US"/>
              <a:t>Business Communication Today</a:t>
            </a:r>
          </a:p>
        </p:txBody>
      </p:sp>
      <p:sp>
        <p:nvSpPr>
          <p:cNvPr id="75" name="Slide Number Placeholder 4"/>
          <p:cNvSpPr>
            <a:spLocks noGrp="1"/>
          </p:cNvSpPr>
          <p:nvPr>
            <p:ph type="sldNum" sz="quarter" idx="12"/>
          </p:nvPr>
        </p:nvSpPr>
        <p:spPr/>
        <p:txBody>
          <a:bodyPr/>
          <a:lstStyle/>
          <a:p>
            <a:pPr>
              <a:defRPr/>
            </a:pPr>
            <a:r>
              <a:rPr lang="en-US" altLang="en-US"/>
              <a:t>Chapter 11 - </a:t>
            </a:r>
            <a:fld id="{E75C4C7D-5D95-4703-86BE-4B876FE4C98A}" type="slidenum">
              <a:rPr lang="en-US" altLang="en-US"/>
              <a:pPr>
                <a:defRPr/>
              </a:pPr>
              <a:t>20</a:t>
            </a:fld>
            <a:endParaRPr lang="en-US" altLang="en-US"/>
          </a:p>
        </p:txBody>
      </p:sp>
      <p:sp>
        <p:nvSpPr>
          <p:cNvPr id="41989" name="Rectangle 2"/>
          <p:cNvSpPr>
            <a:spLocks noChangeArrowheads="1"/>
          </p:cNvSpPr>
          <p:nvPr/>
        </p:nvSpPr>
        <p:spPr bwMode="auto">
          <a:xfrm>
            <a:off x="457200" y="1981200"/>
            <a:ext cx="4343400" cy="419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68963" name="Rectangle 3"/>
          <p:cNvSpPr>
            <a:spLocks noGrp="1" noChangeArrowheads="1"/>
          </p:cNvSpPr>
          <p:nvPr>
            <p:ph type="title"/>
          </p:nvPr>
        </p:nvSpPr>
        <p:spPr>
          <a:xfrm>
            <a:off x="457200" y="381000"/>
            <a:ext cx="8229600" cy="1600200"/>
          </a:xfrm>
          <a:solidFill>
            <a:schemeClr val="tx1"/>
          </a:solidFill>
          <a:ln>
            <a:solidFill>
              <a:schemeClr val="tx1"/>
            </a:solidFill>
            <a:miter lim="800000"/>
            <a:headEnd/>
            <a:tailEnd/>
          </a:ln>
        </p:spPr>
        <p:txBody>
          <a:bodyPr/>
          <a:lstStyle/>
          <a:p>
            <a:pPr eaLnBrk="1" hangingPunct="1">
              <a:defRPr/>
            </a:pPr>
            <a:r>
              <a:rPr lang="en-US" altLang="en-US" sz="6000" smtClean="0">
                <a:solidFill>
                  <a:schemeClr val="bg1"/>
                </a:solidFill>
                <a:effectLst>
                  <a:outerShdw blurRad="38100" dist="38100" dir="2700000" algn="tl">
                    <a:srgbClr val="808080"/>
                  </a:outerShdw>
                </a:effectLst>
              </a:rPr>
              <a:t>Using Maps</a:t>
            </a:r>
          </a:p>
        </p:txBody>
      </p:sp>
      <p:grpSp>
        <p:nvGrpSpPr>
          <p:cNvPr id="41991" name="Group 5"/>
          <p:cNvGrpSpPr>
            <a:grpSpLocks/>
          </p:cNvGrpSpPr>
          <p:nvPr/>
        </p:nvGrpSpPr>
        <p:grpSpPr bwMode="auto">
          <a:xfrm>
            <a:off x="4800600" y="1981200"/>
            <a:ext cx="3886200" cy="4191000"/>
            <a:chOff x="3024" y="1008"/>
            <a:chExt cx="2448" cy="2880"/>
          </a:xfrm>
        </p:grpSpPr>
        <p:sp>
          <p:nvSpPr>
            <p:cNvPr id="168966" name="Rectangle 6"/>
            <p:cNvSpPr>
              <a:spLocks noChangeArrowheads="1"/>
            </p:cNvSpPr>
            <p:nvPr/>
          </p:nvSpPr>
          <p:spPr bwMode="auto">
            <a:xfrm>
              <a:off x="3024" y="1008"/>
              <a:ext cx="2448" cy="9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2800" b="1">
                  <a:effectLst>
                    <a:outerShdw blurRad="38100" dist="38100" dir="2700000" algn="tl">
                      <a:srgbClr val="C0C0C0"/>
                    </a:outerShdw>
                  </a:effectLst>
                  <a:latin typeface="Tahoma" panose="020B0604030504040204" pitchFamily="34" charset="0"/>
                </a:rPr>
                <a:t>Geographic</a:t>
              </a:r>
            </a:p>
            <a:p>
              <a:pPr algn="ctr" eaLnBrk="1" hangingPunct="1">
                <a:defRPr/>
              </a:pPr>
              <a:r>
                <a:rPr lang="en-US" altLang="en-US" sz="2800" b="1">
                  <a:effectLst>
                    <a:outerShdw blurRad="38100" dist="38100" dir="2700000" algn="tl">
                      <a:srgbClr val="C0C0C0"/>
                    </a:outerShdw>
                  </a:effectLst>
                  <a:latin typeface="Tahoma" panose="020B0604030504040204" pitchFamily="34" charset="0"/>
                </a:rPr>
                <a:t>Areas</a:t>
              </a:r>
            </a:p>
          </p:txBody>
        </p:sp>
        <p:sp>
          <p:nvSpPr>
            <p:cNvPr id="168967" name="Rectangle 7"/>
            <p:cNvSpPr>
              <a:spLocks noChangeArrowheads="1"/>
            </p:cNvSpPr>
            <p:nvPr/>
          </p:nvSpPr>
          <p:spPr bwMode="auto">
            <a:xfrm>
              <a:off x="3024" y="1968"/>
              <a:ext cx="2448" cy="9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2800" b="1">
                  <a:effectLst>
                    <a:outerShdw blurRad="38100" dist="38100" dir="2700000" algn="tl">
                      <a:srgbClr val="C0C0C0"/>
                    </a:outerShdw>
                  </a:effectLst>
                  <a:latin typeface="Tahoma" panose="020B0604030504040204" pitchFamily="34" charset="0"/>
                </a:rPr>
                <a:t>Regional</a:t>
              </a:r>
            </a:p>
            <a:p>
              <a:pPr algn="ctr" eaLnBrk="1" hangingPunct="1">
                <a:defRPr/>
              </a:pPr>
              <a:r>
                <a:rPr lang="en-US" altLang="en-US" sz="2800" b="1">
                  <a:effectLst>
                    <a:outerShdw blurRad="38100" dist="38100" dir="2700000" algn="tl">
                      <a:srgbClr val="C0C0C0"/>
                    </a:outerShdw>
                  </a:effectLst>
                  <a:latin typeface="Tahoma" panose="020B0604030504040204" pitchFamily="34" charset="0"/>
                </a:rPr>
                <a:t>Differences</a:t>
              </a:r>
            </a:p>
          </p:txBody>
        </p:sp>
        <p:sp>
          <p:nvSpPr>
            <p:cNvPr id="168968" name="Rectangle 8"/>
            <p:cNvSpPr>
              <a:spLocks noChangeArrowheads="1"/>
            </p:cNvSpPr>
            <p:nvPr/>
          </p:nvSpPr>
          <p:spPr bwMode="auto">
            <a:xfrm>
              <a:off x="3024" y="2928"/>
              <a:ext cx="2448" cy="96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2800" b="1">
                  <a:effectLst>
                    <a:outerShdw blurRad="38100" dist="38100" dir="2700000" algn="tl">
                      <a:srgbClr val="C0C0C0"/>
                    </a:outerShdw>
                  </a:effectLst>
                  <a:latin typeface="Tahoma" panose="020B0604030504040204" pitchFamily="34" charset="0"/>
                </a:rPr>
                <a:t>Key Markets</a:t>
              </a:r>
            </a:p>
          </p:txBody>
        </p:sp>
      </p:grpSp>
      <p:grpSp>
        <p:nvGrpSpPr>
          <p:cNvPr id="41992" name="Group 133"/>
          <p:cNvGrpSpPr>
            <a:grpSpLocks/>
          </p:cNvGrpSpPr>
          <p:nvPr/>
        </p:nvGrpSpPr>
        <p:grpSpPr bwMode="auto">
          <a:xfrm>
            <a:off x="684213" y="2578100"/>
            <a:ext cx="3841750" cy="3336925"/>
            <a:chOff x="431" y="1624"/>
            <a:chExt cx="2420" cy="2102"/>
          </a:xfrm>
        </p:grpSpPr>
        <p:grpSp>
          <p:nvGrpSpPr>
            <p:cNvPr id="41993" name="Group 68"/>
            <p:cNvGrpSpPr>
              <a:grpSpLocks/>
            </p:cNvGrpSpPr>
            <p:nvPr/>
          </p:nvGrpSpPr>
          <p:grpSpPr bwMode="auto">
            <a:xfrm>
              <a:off x="1104" y="3264"/>
              <a:ext cx="490" cy="444"/>
              <a:chOff x="1264" y="2679"/>
              <a:chExt cx="412" cy="350"/>
            </a:xfrm>
          </p:grpSpPr>
          <p:grpSp>
            <p:nvGrpSpPr>
              <p:cNvPr id="42048" name="Group 69"/>
              <p:cNvGrpSpPr>
                <a:grpSpLocks/>
              </p:cNvGrpSpPr>
              <p:nvPr/>
            </p:nvGrpSpPr>
            <p:grpSpPr bwMode="auto">
              <a:xfrm>
                <a:off x="1264" y="2679"/>
                <a:ext cx="412" cy="350"/>
                <a:chOff x="1264" y="2679"/>
                <a:chExt cx="412" cy="350"/>
              </a:xfrm>
            </p:grpSpPr>
            <p:sp>
              <p:nvSpPr>
                <p:cNvPr id="42050" name="Freeform 70"/>
                <p:cNvSpPr>
                  <a:spLocks/>
                </p:cNvSpPr>
                <p:nvPr/>
              </p:nvSpPr>
              <p:spPr bwMode="auto">
                <a:xfrm>
                  <a:off x="1264" y="2724"/>
                  <a:ext cx="31" cy="50"/>
                </a:xfrm>
                <a:custGeom>
                  <a:avLst/>
                  <a:gdLst>
                    <a:gd name="T0" fmla="*/ 0 w 63"/>
                    <a:gd name="T1" fmla="*/ 25 h 101"/>
                    <a:gd name="T2" fmla="*/ 0 w 63"/>
                    <a:gd name="T3" fmla="*/ 17 h 101"/>
                    <a:gd name="T4" fmla="*/ 9 w 63"/>
                    <a:gd name="T5" fmla="*/ 0 h 101"/>
                    <a:gd name="T6" fmla="*/ 15 w 63"/>
                    <a:gd name="T7" fmla="*/ 5 h 101"/>
                    <a:gd name="T8" fmla="*/ 8 w 63"/>
                    <a:gd name="T9" fmla="*/ 25 h 101"/>
                    <a:gd name="T10" fmla="*/ 0 w 63"/>
                    <a:gd name="T11" fmla="*/ 25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 h="101">
                      <a:moveTo>
                        <a:pt x="0" y="101"/>
                      </a:moveTo>
                      <a:lnTo>
                        <a:pt x="0" y="71"/>
                      </a:lnTo>
                      <a:lnTo>
                        <a:pt x="36" y="0"/>
                      </a:lnTo>
                      <a:lnTo>
                        <a:pt x="63" y="21"/>
                      </a:lnTo>
                      <a:lnTo>
                        <a:pt x="33" y="101"/>
                      </a:lnTo>
                      <a:lnTo>
                        <a:pt x="0" y="101"/>
                      </a:lnTo>
                      <a:close/>
                    </a:path>
                  </a:pathLst>
                </a:custGeom>
                <a:solidFill>
                  <a:srgbClr val="00FF00"/>
                </a:solidFill>
                <a:ln w="9525">
                  <a:solidFill>
                    <a:srgbClr val="000000"/>
                  </a:solidFill>
                  <a:prstDash val="solid"/>
                  <a:round/>
                  <a:headEnd/>
                  <a:tailEnd/>
                </a:ln>
              </p:spPr>
              <p:txBody>
                <a:bodyPr/>
                <a:lstStyle/>
                <a:p>
                  <a:endParaRPr lang="en-US"/>
                </a:p>
              </p:txBody>
            </p:sp>
            <p:sp>
              <p:nvSpPr>
                <p:cNvPr id="42051" name="Freeform 71"/>
                <p:cNvSpPr>
                  <a:spLocks/>
                </p:cNvSpPr>
                <p:nvPr/>
              </p:nvSpPr>
              <p:spPr bwMode="auto">
                <a:xfrm>
                  <a:off x="1309" y="2679"/>
                  <a:ext cx="59" cy="64"/>
                </a:xfrm>
                <a:custGeom>
                  <a:avLst/>
                  <a:gdLst>
                    <a:gd name="T0" fmla="*/ 6 w 119"/>
                    <a:gd name="T1" fmla="*/ 4 h 127"/>
                    <a:gd name="T2" fmla="*/ 0 w 119"/>
                    <a:gd name="T3" fmla="*/ 19 h 127"/>
                    <a:gd name="T4" fmla="*/ 11 w 119"/>
                    <a:gd name="T5" fmla="*/ 29 h 127"/>
                    <a:gd name="T6" fmla="*/ 24 w 119"/>
                    <a:gd name="T7" fmla="*/ 32 h 127"/>
                    <a:gd name="T8" fmla="*/ 29 w 119"/>
                    <a:gd name="T9" fmla="*/ 20 h 127"/>
                    <a:gd name="T10" fmla="*/ 26 w 119"/>
                    <a:gd name="T11" fmla="*/ 0 h 127"/>
                    <a:gd name="T12" fmla="*/ 6 w 119"/>
                    <a:gd name="T13" fmla="*/ 4 h 1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9" h="127">
                      <a:moveTo>
                        <a:pt x="26" y="14"/>
                      </a:moveTo>
                      <a:lnTo>
                        <a:pt x="0" y="75"/>
                      </a:lnTo>
                      <a:lnTo>
                        <a:pt x="46" y="116"/>
                      </a:lnTo>
                      <a:lnTo>
                        <a:pt x="99" y="127"/>
                      </a:lnTo>
                      <a:lnTo>
                        <a:pt x="119" y="77"/>
                      </a:lnTo>
                      <a:lnTo>
                        <a:pt x="106" y="0"/>
                      </a:lnTo>
                      <a:lnTo>
                        <a:pt x="26" y="14"/>
                      </a:lnTo>
                      <a:close/>
                    </a:path>
                  </a:pathLst>
                </a:custGeom>
                <a:solidFill>
                  <a:srgbClr val="00FF00"/>
                </a:solidFill>
                <a:ln w="9525">
                  <a:solidFill>
                    <a:srgbClr val="000000"/>
                  </a:solidFill>
                  <a:prstDash val="solid"/>
                  <a:round/>
                  <a:headEnd/>
                  <a:tailEnd/>
                </a:ln>
              </p:spPr>
              <p:txBody>
                <a:bodyPr/>
                <a:lstStyle/>
                <a:p>
                  <a:endParaRPr lang="en-US"/>
                </a:p>
              </p:txBody>
            </p:sp>
            <p:sp>
              <p:nvSpPr>
                <p:cNvPr id="42052" name="Freeform 72"/>
                <p:cNvSpPr>
                  <a:spLocks/>
                </p:cNvSpPr>
                <p:nvPr/>
              </p:nvSpPr>
              <p:spPr bwMode="auto">
                <a:xfrm>
                  <a:off x="1365" y="2724"/>
                  <a:ext cx="88" cy="71"/>
                </a:xfrm>
                <a:custGeom>
                  <a:avLst/>
                  <a:gdLst>
                    <a:gd name="T0" fmla="*/ 0 w 175"/>
                    <a:gd name="T1" fmla="*/ 12 h 143"/>
                    <a:gd name="T2" fmla="*/ 30 w 175"/>
                    <a:gd name="T3" fmla="*/ 0 h 143"/>
                    <a:gd name="T4" fmla="*/ 36 w 175"/>
                    <a:gd name="T5" fmla="*/ 15 h 143"/>
                    <a:gd name="T6" fmla="*/ 42 w 175"/>
                    <a:gd name="T7" fmla="*/ 19 h 143"/>
                    <a:gd name="T8" fmla="*/ 44 w 175"/>
                    <a:gd name="T9" fmla="*/ 31 h 143"/>
                    <a:gd name="T10" fmla="*/ 29 w 175"/>
                    <a:gd name="T11" fmla="*/ 33 h 143"/>
                    <a:gd name="T12" fmla="*/ 19 w 175"/>
                    <a:gd name="T13" fmla="*/ 35 h 143"/>
                    <a:gd name="T14" fmla="*/ 0 w 175"/>
                    <a:gd name="T15" fmla="*/ 12 h 1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5" h="143">
                      <a:moveTo>
                        <a:pt x="0" y="50"/>
                      </a:moveTo>
                      <a:lnTo>
                        <a:pt x="120" y="0"/>
                      </a:lnTo>
                      <a:lnTo>
                        <a:pt x="143" y="61"/>
                      </a:lnTo>
                      <a:lnTo>
                        <a:pt x="165" y="76"/>
                      </a:lnTo>
                      <a:lnTo>
                        <a:pt x="175" y="126"/>
                      </a:lnTo>
                      <a:lnTo>
                        <a:pt x="115" y="134"/>
                      </a:lnTo>
                      <a:lnTo>
                        <a:pt x="73" y="143"/>
                      </a:lnTo>
                      <a:lnTo>
                        <a:pt x="0" y="50"/>
                      </a:lnTo>
                      <a:close/>
                    </a:path>
                  </a:pathLst>
                </a:custGeom>
                <a:solidFill>
                  <a:srgbClr val="00FF00"/>
                </a:solidFill>
                <a:ln w="9525">
                  <a:solidFill>
                    <a:srgbClr val="000000"/>
                  </a:solidFill>
                  <a:prstDash val="solid"/>
                  <a:round/>
                  <a:headEnd/>
                  <a:tailEnd/>
                </a:ln>
              </p:spPr>
              <p:txBody>
                <a:bodyPr/>
                <a:lstStyle/>
                <a:p>
                  <a:endParaRPr lang="en-US"/>
                </a:p>
              </p:txBody>
            </p:sp>
            <p:sp>
              <p:nvSpPr>
                <p:cNvPr id="42053" name="Freeform 73"/>
                <p:cNvSpPr>
                  <a:spLocks/>
                </p:cNvSpPr>
                <p:nvPr/>
              </p:nvSpPr>
              <p:spPr bwMode="auto">
                <a:xfrm>
                  <a:off x="1456" y="2778"/>
                  <a:ext cx="70" cy="38"/>
                </a:xfrm>
                <a:custGeom>
                  <a:avLst/>
                  <a:gdLst>
                    <a:gd name="T0" fmla="*/ 6 w 140"/>
                    <a:gd name="T1" fmla="*/ 1 h 75"/>
                    <a:gd name="T2" fmla="*/ 0 w 140"/>
                    <a:gd name="T3" fmla="*/ 18 h 75"/>
                    <a:gd name="T4" fmla="*/ 10 w 140"/>
                    <a:gd name="T5" fmla="*/ 19 h 75"/>
                    <a:gd name="T6" fmla="*/ 15 w 140"/>
                    <a:gd name="T7" fmla="*/ 15 h 75"/>
                    <a:gd name="T8" fmla="*/ 26 w 140"/>
                    <a:gd name="T9" fmla="*/ 16 h 75"/>
                    <a:gd name="T10" fmla="*/ 35 w 140"/>
                    <a:gd name="T11" fmla="*/ 8 h 75"/>
                    <a:gd name="T12" fmla="*/ 29 w 140"/>
                    <a:gd name="T13" fmla="*/ 5 h 75"/>
                    <a:gd name="T14" fmla="*/ 25 w 140"/>
                    <a:gd name="T15" fmla="*/ 0 h 75"/>
                    <a:gd name="T16" fmla="*/ 6 w 140"/>
                    <a:gd name="T17" fmla="*/ 1 h 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0" h="75">
                      <a:moveTo>
                        <a:pt x="22" y="3"/>
                      </a:moveTo>
                      <a:lnTo>
                        <a:pt x="0" y="71"/>
                      </a:lnTo>
                      <a:lnTo>
                        <a:pt x="37" y="75"/>
                      </a:lnTo>
                      <a:lnTo>
                        <a:pt x="60" y="60"/>
                      </a:lnTo>
                      <a:lnTo>
                        <a:pt x="103" y="61"/>
                      </a:lnTo>
                      <a:lnTo>
                        <a:pt x="140" y="31"/>
                      </a:lnTo>
                      <a:lnTo>
                        <a:pt x="116" y="20"/>
                      </a:lnTo>
                      <a:lnTo>
                        <a:pt x="97" y="0"/>
                      </a:lnTo>
                      <a:lnTo>
                        <a:pt x="22" y="3"/>
                      </a:lnTo>
                      <a:close/>
                    </a:path>
                  </a:pathLst>
                </a:custGeom>
                <a:solidFill>
                  <a:srgbClr val="00FF00"/>
                </a:solidFill>
                <a:ln w="9525">
                  <a:solidFill>
                    <a:srgbClr val="000000"/>
                  </a:solidFill>
                  <a:prstDash val="solid"/>
                  <a:round/>
                  <a:headEnd/>
                  <a:tailEnd/>
                </a:ln>
              </p:spPr>
              <p:txBody>
                <a:bodyPr/>
                <a:lstStyle/>
                <a:p>
                  <a:endParaRPr lang="en-US"/>
                </a:p>
              </p:txBody>
            </p:sp>
            <p:sp>
              <p:nvSpPr>
                <p:cNvPr id="42054" name="Freeform 74"/>
                <p:cNvSpPr>
                  <a:spLocks/>
                </p:cNvSpPr>
                <p:nvPr/>
              </p:nvSpPr>
              <p:spPr bwMode="auto">
                <a:xfrm>
                  <a:off x="1476" y="2831"/>
                  <a:ext cx="29" cy="28"/>
                </a:xfrm>
                <a:custGeom>
                  <a:avLst/>
                  <a:gdLst>
                    <a:gd name="T0" fmla="*/ 13 w 57"/>
                    <a:gd name="T1" fmla="*/ 0 h 55"/>
                    <a:gd name="T2" fmla="*/ 0 w 57"/>
                    <a:gd name="T3" fmla="*/ 2 h 55"/>
                    <a:gd name="T4" fmla="*/ 2 w 57"/>
                    <a:gd name="T5" fmla="*/ 14 h 55"/>
                    <a:gd name="T6" fmla="*/ 15 w 57"/>
                    <a:gd name="T7" fmla="*/ 11 h 55"/>
                    <a:gd name="T8" fmla="*/ 13 w 57"/>
                    <a:gd name="T9" fmla="*/ 0 h 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 h="55">
                      <a:moveTo>
                        <a:pt x="50" y="0"/>
                      </a:moveTo>
                      <a:lnTo>
                        <a:pt x="0" y="5"/>
                      </a:lnTo>
                      <a:lnTo>
                        <a:pt x="8" y="55"/>
                      </a:lnTo>
                      <a:lnTo>
                        <a:pt x="57" y="43"/>
                      </a:lnTo>
                      <a:lnTo>
                        <a:pt x="50" y="0"/>
                      </a:lnTo>
                      <a:close/>
                    </a:path>
                  </a:pathLst>
                </a:custGeom>
                <a:solidFill>
                  <a:srgbClr val="00FF00"/>
                </a:solidFill>
                <a:ln w="9525">
                  <a:solidFill>
                    <a:srgbClr val="000000"/>
                  </a:solidFill>
                  <a:prstDash val="solid"/>
                  <a:round/>
                  <a:headEnd/>
                  <a:tailEnd/>
                </a:ln>
              </p:spPr>
              <p:txBody>
                <a:bodyPr/>
                <a:lstStyle/>
                <a:p>
                  <a:endParaRPr lang="en-US"/>
                </a:p>
              </p:txBody>
            </p:sp>
            <p:sp>
              <p:nvSpPr>
                <p:cNvPr id="42055" name="Freeform 75"/>
                <p:cNvSpPr>
                  <a:spLocks/>
                </p:cNvSpPr>
                <p:nvPr/>
              </p:nvSpPr>
              <p:spPr bwMode="auto">
                <a:xfrm>
                  <a:off x="1508" y="2861"/>
                  <a:ext cx="19" cy="27"/>
                </a:xfrm>
                <a:custGeom>
                  <a:avLst/>
                  <a:gdLst>
                    <a:gd name="T0" fmla="*/ 0 w 38"/>
                    <a:gd name="T1" fmla="*/ 5 h 53"/>
                    <a:gd name="T2" fmla="*/ 10 w 38"/>
                    <a:gd name="T3" fmla="*/ 0 h 53"/>
                    <a:gd name="T4" fmla="*/ 10 w 38"/>
                    <a:gd name="T5" fmla="*/ 12 h 53"/>
                    <a:gd name="T6" fmla="*/ 3 w 38"/>
                    <a:gd name="T7" fmla="*/ 14 h 53"/>
                    <a:gd name="T8" fmla="*/ 0 w 38"/>
                    <a:gd name="T9" fmla="*/ 5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53">
                      <a:moveTo>
                        <a:pt x="0" y="20"/>
                      </a:moveTo>
                      <a:lnTo>
                        <a:pt x="38" y="0"/>
                      </a:lnTo>
                      <a:lnTo>
                        <a:pt x="38" y="47"/>
                      </a:lnTo>
                      <a:lnTo>
                        <a:pt x="12" y="53"/>
                      </a:lnTo>
                      <a:lnTo>
                        <a:pt x="0" y="20"/>
                      </a:lnTo>
                      <a:close/>
                    </a:path>
                  </a:pathLst>
                </a:custGeom>
                <a:solidFill>
                  <a:srgbClr val="00FF00"/>
                </a:solidFill>
                <a:ln w="9525">
                  <a:solidFill>
                    <a:srgbClr val="000000"/>
                  </a:solidFill>
                  <a:prstDash val="solid"/>
                  <a:round/>
                  <a:headEnd/>
                  <a:tailEnd/>
                </a:ln>
              </p:spPr>
              <p:txBody>
                <a:bodyPr/>
                <a:lstStyle/>
                <a:p>
                  <a:endParaRPr lang="en-US"/>
                </a:p>
              </p:txBody>
            </p:sp>
            <p:sp>
              <p:nvSpPr>
                <p:cNvPr id="42056" name="Freeform 76"/>
                <p:cNvSpPr>
                  <a:spLocks/>
                </p:cNvSpPr>
                <p:nvPr/>
              </p:nvSpPr>
              <p:spPr bwMode="auto">
                <a:xfrm>
                  <a:off x="1557" y="2874"/>
                  <a:ext cx="119" cy="155"/>
                </a:xfrm>
                <a:custGeom>
                  <a:avLst/>
                  <a:gdLst>
                    <a:gd name="T0" fmla="*/ 10 w 239"/>
                    <a:gd name="T1" fmla="*/ 0 h 311"/>
                    <a:gd name="T2" fmla="*/ 0 w 239"/>
                    <a:gd name="T3" fmla="*/ 29 h 311"/>
                    <a:gd name="T4" fmla="*/ 7 w 239"/>
                    <a:gd name="T5" fmla="*/ 44 h 311"/>
                    <a:gd name="T6" fmla="*/ 7 w 239"/>
                    <a:gd name="T7" fmla="*/ 70 h 311"/>
                    <a:gd name="T8" fmla="*/ 21 w 239"/>
                    <a:gd name="T9" fmla="*/ 77 h 311"/>
                    <a:gd name="T10" fmla="*/ 28 w 239"/>
                    <a:gd name="T11" fmla="*/ 62 h 311"/>
                    <a:gd name="T12" fmla="*/ 46 w 239"/>
                    <a:gd name="T13" fmla="*/ 58 h 311"/>
                    <a:gd name="T14" fmla="*/ 59 w 239"/>
                    <a:gd name="T15" fmla="*/ 41 h 311"/>
                    <a:gd name="T16" fmla="*/ 45 w 239"/>
                    <a:gd name="T17" fmla="*/ 15 h 311"/>
                    <a:gd name="T18" fmla="*/ 10 w 239"/>
                    <a:gd name="T19" fmla="*/ 0 h 3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9" h="311">
                      <a:moveTo>
                        <a:pt x="40" y="0"/>
                      </a:moveTo>
                      <a:lnTo>
                        <a:pt x="0" y="118"/>
                      </a:lnTo>
                      <a:lnTo>
                        <a:pt x="29" y="177"/>
                      </a:lnTo>
                      <a:lnTo>
                        <a:pt x="29" y="282"/>
                      </a:lnTo>
                      <a:lnTo>
                        <a:pt x="86" y="311"/>
                      </a:lnTo>
                      <a:lnTo>
                        <a:pt x="112" y="249"/>
                      </a:lnTo>
                      <a:lnTo>
                        <a:pt x="185" y="235"/>
                      </a:lnTo>
                      <a:lnTo>
                        <a:pt x="239" y="167"/>
                      </a:lnTo>
                      <a:lnTo>
                        <a:pt x="182" y="62"/>
                      </a:lnTo>
                      <a:lnTo>
                        <a:pt x="40" y="0"/>
                      </a:lnTo>
                      <a:close/>
                    </a:path>
                  </a:pathLst>
                </a:custGeom>
                <a:solidFill>
                  <a:srgbClr val="00FF00"/>
                </a:solidFill>
                <a:ln w="9525">
                  <a:solidFill>
                    <a:srgbClr val="000000"/>
                  </a:solidFill>
                  <a:prstDash val="solid"/>
                  <a:round/>
                  <a:headEnd/>
                  <a:tailEnd/>
                </a:ln>
              </p:spPr>
              <p:txBody>
                <a:bodyPr/>
                <a:lstStyle/>
                <a:p>
                  <a:endParaRPr lang="en-US"/>
                </a:p>
              </p:txBody>
            </p:sp>
          </p:grpSp>
          <p:sp>
            <p:nvSpPr>
              <p:cNvPr id="42049" name="Freeform 77"/>
              <p:cNvSpPr>
                <a:spLocks/>
              </p:cNvSpPr>
              <p:nvPr/>
            </p:nvSpPr>
            <p:spPr bwMode="auto">
              <a:xfrm>
                <a:off x="1515" y="2802"/>
                <a:ext cx="66" cy="60"/>
              </a:xfrm>
              <a:custGeom>
                <a:avLst/>
                <a:gdLst>
                  <a:gd name="T0" fmla="*/ 7 w 131"/>
                  <a:gd name="T1" fmla="*/ 0 h 121"/>
                  <a:gd name="T2" fmla="*/ 0 w 131"/>
                  <a:gd name="T3" fmla="*/ 9 h 121"/>
                  <a:gd name="T4" fmla="*/ 3 w 131"/>
                  <a:gd name="T5" fmla="*/ 16 h 121"/>
                  <a:gd name="T6" fmla="*/ 9 w 131"/>
                  <a:gd name="T7" fmla="*/ 18 h 121"/>
                  <a:gd name="T8" fmla="*/ 16 w 131"/>
                  <a:gd name="T9" fmla="*/ 30 h 121"/>
                  <a:gd name="T10" fmla="*/ 33 w 131"/>
                  <a:gd name="T11" fmla="*/ 25 h 121"/>
                  <a:gd name="T12" fmla="*/ 33 w 131"/>
                  <a:gd name="T13" fmla="*/ 13 h 121"/>
                  <a:gd name="T14" fmla="*/ 21 w 131"/>
                  <a:gd name="T15" fmla="*/ 2 h 121"/>
                  <a:gd name="T16" fmla="*/ 7 w 131"/>
                  <a:gd name="T17" fmla="*/ 0 h 1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1" h="121">
                    <a:moveTo>
                      <a:pt x="27" y="0"/>
                    </a:moveTo>
                    <a:lnTo>
                      <a:pt x="0" y="36"/>
                    </a:lnTo>
                    <a:lnTo>
                      <a:pt x="11" y="65"/>
                    </a:lnTo>
                    <a:lnTo>
                      <a:pt x="36" y="74"/>
                    </a:lnTo>
                    <a:lnTo>
                      <a:pt x="61" y="121"/>
                    </a:lnTo>
                    <a:lnTo>
                      <a:pt x="130" y="103"/>
                    </a:lnTo>
                    <a:lnTo>
                      <a:pt x="131" y="52"/>
                    </a:lnTo>
                    <a:lnTo>
                      <a:pt x="81" y="10"/>
                    </a:lnTo>
                    <a:lnTo>
                      <a:pt x="27" y="0"/>
                    </a:lnTo>
                    <a:close/>
                  </a:path>
                </a:pathLst>
              </a:custGeom>
              <a:solidFill>
                <a:srgbClr val="00FF00"/>
              </a:solidFill>
              <a:ln w="9525">
                <a:solidFill>
                  <a:srgbClr val="000000"/>
                </a:solidFill>
                <a:prstDash val="solid"/>
                <a:round/>
                <a:headEnd/>
                <a:tailEnd/>
              </a:ln>
            </p:spPr>
            <p:txBody>
              <a:bodyPr/>
              <a:lstStyle/>
              <a:p>
                <a:endParaRPr lang="en-US"/>
              </a:p>
            </p:txBody>
          </p:sp>
        </p:grpSp>
        <p:sp>
          <p:nvSpPr>
            <p:cNvPr id="41994" name="Freeform 78"/>
            <p:cNvSpPr>
              <a:spLocks/>
            </p:cNvSpPr>
            <p:nvPr/>
          </p:nvSpPr>
          <p:spPr bwMode="auto">
            <a:xfrm>
              <a:off x="480" y="3064"/>
              <a:ext cx="638" cy="662"/>
            </a:xfrm>
            <a:custGeom>
              <a:avLst/>
              <a:gdLst>
                <a:gd name="T0" fmla="*/ 43 w 1507"/>
                <a:gd name="T1" fmla="*/ 40 h 1622"/>
                <a:gd name="T2" fmla="*/ 97 w 1507"/>
                <a:gd name="T3" fmla="*/ 0 h 1622"/>
                <a:gd name="T4" fmla="*/ 123 w 1507"/>
                <a:gd name="T5" fmla="*/ 7 h 1622"/>
                <a:gd name="T6" fmla="*/ 136 w 1507"/>
                <a:gd name="T7" fmla="*/ 20 h 1622"/>
                <a:gd name="T8" fmla="*/ 187 w 1507"/>
                <a:gd name="T9" fmla="*/ 25 h 1622"/>
                <a:gd name="T10" fmla="*/ 188 w 1507"/>
                <a:gd name="T11" fmla="*/ 159 h 1622"/>
                <a:gd name="T12" fmla="*/ 205 w 1507"/>
                <a:gd name="T13" fmla="*/ 162 h 1622"/>
                <a:gd name="T14" fmla="*/ 213 w 1507"/>
                <a:gd name="T15" fmla="*/ 179 h 1622"/>
                <a:gd name="T16" fmla="*/ 224 w 1507"/>
                <a:gd name="T17" fmla="*/ 173 h 1622"/>
                <a:gd name="T18" fmla="*/ 249 w 1507"/>
                <a:gd name="T19" fmla="*/ 209 h 1622"/>
                <a:gd name="T20" fmla="*/ 270 w 1507"/>
                <a:gd name="T21" fmla="*/ 226 h 1622"/>
                <a:gd name="T22" fmla="*/ 269 w 1507"/>
                <a:gd name="T23" fmla="*/ 240 h 1622"/>
                <a:gd name="T24" fmla="*/ 243 w 1507"/>
                <a:gd name="T25" fmla="*/ 242 h 1622"/>
                <a:gd name="T26" fmla="*/ 231 w 1507"/>
                <a:gd name="T27" fmla="*/ 198 h 1622"/>
                <a:gd name="T28" fmla="*/ 147 w 1507"/>
                <a:gd name="T29" fmla="*/ 154 h 1622"/>
                <a:gd name="T30" fmla="*/ 149 w 1507"/>
                <a:gd name="T31" fmla="*/ 168 h 1622"/>
                <a:gd name="T32" fmla="*/ 130 w 1507"/>
                <a:gd name="T33" fmla="*/ 186 h 1622"/>
                <a:gd name="T34" fmla="*/ 127 w 1507"/>
                <a:gd name="T35" fmla="*/ 180 h 1622"/>
                <a:gd name="T36" fmla="*/ 122 w 1507"/>
                <a:gd name="T37" fmla="*/ 180 h 1622"/>
                <a:gd name="T38" fmla="*/ 107 w 1507"/>
                <a:gd name="T39" fmla="*/ 216 h 1622"/>
                <a:gd name="T40" fmla="*/ 60 w 1507"/>
                <a:gd name="T41" fmla="*/ 253 h 1622"/>
                <a:gd name="T42" fmla="*/ 13 w 1507"/>
                <a:gd name="T43" fmla="*/ 270 h 1622"/>
                <a:gd name="T44" fmla="*/ 0 w 1507"/>
                <a:gd name="T45" fmla="*/ 268 h 1622"/>
                <a:gd name="T46" fmla="*/ 53 w 1507"/>
                <a:gd name="T47" fmla="*/ 237 h 1622"/>
                <a:gd name="T48" fmla="*/ 60 w 1507"/>
                <a:gd name="T49" fmla="*/ 237 h 1622"/>
                <a:gd name="T50" fmla="*/ 79 w 1507"/>
                <a:gd name="T51" fmla="*/ 212 h 1622"/>
                <a:gd name="T52" fmla="*/ 88 w 1507"/>
                <a:gd name="T53" fmla="*/ 212 h 1622"/>
                <a:gd name="T54" fmla="*/ 101 w 1507"/>
                <a:gd name="T55" fmla="*/ 193 h 1622"/>
                <a:gd name="T56" fmla="*/ 97 w 1507"/>
                <a:gd name="T57" fmla="*/ 185 h 1622"/>
                <a:gd name="T58" fmla="*/ 68 w 1507"/>
                <a:gd name="T59" fmla="*/ 189 h 1622"/>
                <a:gd name="T60" fmla="*/ 49 w 1507"/>
                <a:gd name="T61" fmla="*/ 143 h 1622"/>
                <a:gd name="T62" fmla="*/ 60 w 1507"/>
                <a:gd name="T63" fmla="*/ 122 h 1622"/>
                <a:gd name="T64" fmla="*/ 77 w 1507"/>
                <a:gd name="T65" fmla="*/ 115 h 1622"/>
                <a:gd name="T66" fmla="*/ 71 w 1507"/>
                <a:gd name="T67" fmla="*/ 97 h 1622"/>
                <a:gd name="T68" fmla="*/ 52 w 1507"/>
                <a:gd name="T69" fmla="*/ 105 h 1622"/>
                <a:gd name="T70" fmla="*/ 39 w 1507"/>
                <a:gd name="T71" fmla="*/ 79 h 1622"/>
                <a:gd name="T72" fmla="*/ 54 w 1507"/>
                <a:gd name="T73" fmla="*/ 73 h 1622"/>
                <a:gd name="T74" fmla="*/ 68 w 1507"/>
                <a:gd name="T75" fmla="*/ 80 h 1622"/>
                <a:gd name="T76" fmla="*/ 75 w 1507"/>
                <a:gd name="T77" fmla="*/ 76 h 1622"/>
                <a:gd name="T78" fmla="*/ 63 w 1507"/>
                <a:gd name="T79" fmla="*/ 53 h 1622"/>
                <a:gd name="T80" fmla="*/ 42 w 1507"/>
                <a:gd name="T81" fmla="*/ 51 h 1622"/>
                <a:gd name="T82" fmla="*/ 43 w 1507"/>
                <a:gd name="T83" fmla="*/ 40 h 16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507" h="1622">
                  <a:moveTo>
                    <a:pt x="240" y="241"/>
                  </a:moveTo>
                  <a:lnTo>
                    <a:pt x="543" y="0"/>
                  </a:lnTo>
                  <a:lnTo>
                    <a:pt x="688" y="43"/>
                  </a:lnTo>
                  <a:lnTo>
                    <a:pt x="758" y="120"/>
                  </a:lnTo>
                  <a:lnTo>
                    <a:pt x="1042" y="150"/>
                  </a:lnTo>
                  <a:lnTo>
                    <a:pt x="1051" y="952"/>
                  </a:lnTo>
                  <a:lnTo>
                    <a:pt x="1144" y="976"/>
                  </a:lnTo>
                  <a:lnTo>
                    <a:pt x="1187" y="1072"/>
                  </a:lnTo>
                  <a:lnTo>
                    <a:pt x="1252" y="1039"/>
                  </a:lnTo>
                  <a:lnTo>
                    <a:pt x="1390" y="1257"/>
                  </a:lnTo>
                  <a:lnTo>
                    <a:pt x="1507" y="1357"/>
                  </a:lnTo>
                  <a:lnTo>
                    <a:pt x="1503" y="1444"/>
                  </a:lnTo>
                  <a:lnTo>
                    <a:pt x="1354" y="1455"/>
                  </a:lnTo>
                  <a:lnTo>
                    <a:pt x="1288" y="1189"/>
                  </a:lnTo>
                  <a:lnTo>
                    <a:pt x="819" y="927"/>
                  </a:lnTo>
                  <a:lnTo>
                    <a:pt x="832" y="1009"/>
                  </a:lnTo>
                  <a:lnTo>
                    <a:pt x="726" y="1116"/>
                  </a:lnTo>
                  <a:lnTo>
                    <a:pt x="709" y="1077"/>
                  </a:lnTo>
                  <a:lnTo>
                    <a:pt x="679" y="1077"/>
                  </a:lnTo>
                  <a:lnTo>
                    <a:pt x="595" y="1299"/>
                  </a:lnTo>
                  <a:lnTo>
                    <a:pt x="333" y="1518"/>
                  </a:lnTo>
                  <a:lnTo>
                    <a:pt x="74" y="1622"/>
                  </a:lnTo>
                  <a:lnTo>
                    <a:pt x="0" y="1608"/>
                  </a:lnTo>
                  <a:lnTo>
                    <a:pt x="297" y="1421"/>
                  </a:lnTo>
                  <a:lnTo>
                    <a:pt x="333" y="1421"/>
                  </a:lnTo>
                  <a:lnTo>
                    <a:pt x="442" y="1275"/>
                  </a:lnTo>
                  <a:lnTo>
                    <a:pt x="490" y="1271"/>
                  </a:lnTo>
                  <a:lnTo>
                    <a:pt x="565" y="1160"/>
                  </a:lnTo>
                  <a:lnTo>
                    <a:pt x="539" y="1112"/>
                  </a:lnTo>
                  <a:lnTo>
                    <a:pt x="380" y="1135"/>
                  </a:lnTo>
                  <a:lnTo>
                    <a:pt x="272" y="859"/>
                  </a:lnTo>
                  <a:lnTo>
                    <a:pt x="333" y="735"/>
                  </a:lnTo>
                  <a:lnTo>
                    <a:pt x="433" y="691"/>
                  </a:lnTo>
                  <a:lnTo>
                    <a:pt x="397" y="580"/>
                  </a:lnTo>
                  <a:lnTo>
                    <a:pt x="293" y="632"/>
                  </a:lnTo>
                  <a:lnTo>
                    <a:pt x="214" y="473"/>
                  </a:lnTo>
                  <a:lnTo>
                    <a:pt x="302" y="435"/>
                  </a:lnTo>
                  <a:lnTo>
                    <a:pt x="380" y="478"/>
                  </a:lnTo>
                  <a:lnTo>
                    <a:pt x="416" y="454"/>
                  </a:lnTo>
                  <a:lnTo>
                    <a:pt x="350" y="319"/>
                  </a:lnTo>
                  <a:lnTo>
                    <a:pt x="236" y="309"/>
                  </a:lnTo>
                  <a:lnTo>
                    <a:pt x="240" y="241"/>
                  </a:lnTo>
                  <a:close/>
                </a:path>
              </a:pathLst>
            </a:custGeom>
            <a:solidFill>
              <a:srgbClr val="333399"/>
            </a:solidFill>
            <a:ln w="9525">
              <a:solidFill>
                <a:srgbClr val="000000"/>
              </a:solidFill>
              <a:prstDash val="solid"/>
              <a:round/>
              <a:headEnd/>
              <a:tailEnd/>
            </a:ln>
          </p:spPr>
          <p:txBody>
            <a:bodyPr/>
            <a:lstStyle/>
            <a:p>
              <a:endParaRPr lang="en-US"/>
            </a:p>
          </p:txBody>
        </p:sp>
        <p:grpSp>
          <p:nvGrpSpPr>
            <p:cNvPr id="41995" name="Group 79"/>
            <p:cNvGrpSpPr>
              <a:grpSpLocks/>
            </p:cNvGrpSpPr>
            <p:nvPr/>
          </p:nvGrpSpPr>
          <p:grpSpPr bwMode="auto">
            <a:xfrm>
              <a:off x="431" y="1624"/>
              <a:ext cx="2420" cy="1729"/>
              <a:chOff x="1150" y="1253"/>
              <a:chExt cx="2035" cy="1363"/>
            </a:xfrm>
          </p:grpSpPr>
          <p:sp>
            <p:nvSpPr>
              <p:cNvPr id="41996" name="Freeform 80"/>
              <p:cNvSpPr>
                <a:spLocks/>
              </p:cNvSpPr>
              <p:nvPr/>
            </p:nvSpPr>
            <p:spPr bwMode="auto">
              <a:xfrm>
                <a:off x="3035" y="1253"/>
                <a:ext cx="150" cy="253"/>
              </a:xfrm>
              <a:custGeom>
                <a:avLst/>
                <a:gdLst>
                  <a:gd name="T0" fmla="*/ 18 w 300"/>
                  <a:gd name="T1" fmla="*/ 4 h 506"/>
                  <a:gd name="T2" fmla="*/ 7 w 300"/>
                  <a:gd name="T3" fmla="*/ 28 h 506"/>
                  <a:gd name="T4" fmla="*/ 12 w 300"/>
                  <a:gd name="T5" fmla="*/ 36 h 506"/>
                  <a:gd name="T6" fmla="*/ 7 w 300"/>
                  <a:gd name="T7" fmla="*/ 47 h 506"/>
                  <a:gd name="T8" fmla="*/ 10 w 300"/>
                  <a:gd name="T9" fmla="*/ 51 h 506"/>
                  <a:gd name="T10" fmla="*/ 8 w 300"/>
                  <a:gd name="T11" fmla="*/ 58 h 506"/>
                  <a:gd name="T12" fmla="*/ 8 w 300"/>
                  <a:gd name="T13" fmla="*/ 69 h 506"/>
                  <a:gd name="T14" fmla="*/ 0 w 300"/>
                  <a:gd name="T15" fmla="*/ 74 h 506"/>
                  <a:gd name="T16" fmla="*/ 3 w 300"/>
                  <a:gd name="T17" fmla="*/ 77 h 506"/>
                  <a:gd name="T18" fmla="*/ 19 w 300"/>
                  <a:gd name="T19" fmla="*/ 121 h 506"/>
                  <a:gd name="T20" fmla="*/ 31 w 300"/>
                  <a:gd name="T21" fmla="*/ 127 h 506"/>
                  <a:gd name="T22" fmla="*/ 31 w 300"/>
                  <a:gd name="T23" fmla="*/ 118 h 506"/>
                  <a:gd name="T24" fmla="*/ 37 w 300"/>
                  <a:gd name="T25" fmla="*/ 111 h 506"/>
                  <a:gd name="T26" fmla="*/ 35 w 300"/>
                  <a:gd name="T27" fmla="*/ 103 h 506"/>
                  <a:gd name="T28" fmla="*/ 50 w 300"/>
                  <a:gd name="T29" fmla="*/ 94 h 506"/>
                  <a:gd name="T30" fmla="*/ 51 w 300"/>
                  <a:gd name="T31" fmla="*/ 82 h 506"/>
                  <a:gd name="T32" fmla="*/ 60 w 300"/>
                  <a:gd name="T33" fmla="*/ 81 h 506"/>
                  <a:gd name="T34" fmla="*/ 67 w 300"/>
                  <a:gd name="T35" fmla="*/ 72 h 506"/>
                  <a:gd name="T36" fmla="*/ 75 w 300"/>
                  <a:gd name="T37" fmla="*/ 66 h 506"/>
                  <a:gd name="T38" fmla="*/ 75 w 300"/>
                  <a:gd name="T39" fmla="*/ 58 h 506"/>
                  <a:gd name="T40" fmla="*/ 64 w 300"/>
                  <a:gd name="T41" fmla="*/ 55 h 506"/>
                  <a:gd name="T42" fmla="*/ 61 w 300"/>
                  <a:gd name="T43" fmla="*/ 47 h 506"/>
                  <a:gd name="T44" fmla="*/ 50 w 300"/>
                  <a:gd name="T45" fmla="*/ 45 h 506"/>
                  <a:gd name="T46" fmla="*/ 40 w 300"/>
                  <a:gd name="T47" fmla="*/ 8 h 506"/>
                  <a:gd name="T48" fmla="*/ 36 w 300"/>
                  <a:gd name="T49" fmla="*/ 0 h 506"/>
                  <a:gd name="T50" fmla="*/ 24 w 300"/>
                  <a:gd name="T51" fmla="*/ 4 h 506"/>
                  <a:gd name="T52" fmla="*/ 22 w 300"/>
                  <a:gd name="T53" fmla="*/ 7 h 506"/>
                  <a:gd name="T54" fmla="*/ 18 w 300"/>
                  <a:gd name="T55" fmla="*/ 4 h 50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00" h="506">
                    <a:moveTo>
                      <a:pt x="70" y="16"/>
                    </a:moveTo>
                    <a:lnTo>
                      <a:pt x="25" y="109"/>
                    </a:lnTo>
                    <a:lnTo>
                      <a:pt x="47" y="144"/>
                    </a:lnTo>
                    <a:lnTo>
                      <a:pt x="25" y="186"/>
                    </a:lnTo>
                    <a:lnTo>
                      <a:pt x="38" y="201"/>
                    </a:lnTo>
                    <a:lnTo>
                      <a:pt x="30" y="229"/>
                    </a:lnTo>
                    <a:lnTo>
                      <a:pt x="30" y="276"/>
                    </a:lnTo>
                    <a:lnTo>
                      <a:pt x="0" y="294"/>
                    </a:lnTo>
                    <a:lnTo>
                      <a:pt x="11" y="308"/>
                    </a:lnTo>
                    <a:lnTo>
                      <a:pt x="74" y="484"/>
                    </a:lnTo>
                    <a:lnTo>
                      <a:pt x="124" y="506"/>
                    </a:lnTo>
                    <a:lnTo>
                      <a:pt x="121" y="470"/>
                    </a:lnTo>
                    <a:lnTo>
                      <a:pt x="145" y="442"/>
                    </a:lnTo>
                    <a:lnTo>
                      <a:pt x="137" y="412"/>
                    </a:lnTo>
                    <a:lnTo>
                      <a:pt x="198" y="376"/>
                    </a:lnTo>
                    <a:lnTo>
                      <a:pt x="201" y="327"/>
                    </a:lnTo>
                    <a:lnTo>
                      <a:pt x="237" y="324"/>
                    </a:lnTo>
                    <a:lnTo>
                      <a:pt x="266" y="286"/>
                    </a:lnTo>
                    <a:lnTo>
                      <a:pt x="300" y="261"/>
                    </a:lnTo>
                    <a:lnTo>
                      <a:pt x="300" y="229"/>
                    </a:lnTo>
                    <a:lnTo>
                      <a:pt x="253" y="220"/>
                    </a:lnTo>
                    <a:lnTo>
                      <a:pt x="244" y="185"/>
                    </a:lnTo>
                    <a:lnTo>
                      <a:pt x="197" y="180"/>
                    </a:lnTo>
                    <a:lnTo>
                      <a:pt x="158" y="30"/>
                    </a:lnTo>
                    <a:lnTo>
                      <a:pt x="141" y="0"/>
                    </a:lnTo>
                    <a:lnTo>
                      <a:pt x="94" y="13"/>
                    </a:lnTo>
                    <a:lnTo>
                      <a:pt x="85" y="27"/>
                    </a:lnTo>
                    <a:lnTo>
                      <a:pt x="70" y="16"/>
                    </a:lnTo>
                    <a:close/>
                  </a:path>
                </a:pathLst>
              </a:custGeom>
              <a:solidFill>
                <a:srgbClr val="001F9F"/>
              </a:solidFill>
              <a:ln w="9525">
                <a:solidFill>
                  <a:srgbClr val="000000"/>
                </a:solidFill>
                <a:prstDash val="solid"/>
                <a:round/>
                <a:headEnd/>
                <a:tailEnd/>
              </a:ln>
            </p:spPr>
            <p:txBody>
              <a:bodyPr/>
              <a:lstStyle/>
              <a:p>
                <a:endParaRPr lang="en-US"/>
              </a:p>
            </p:txBody>
          </p:sp>
          <p:grpSp>
            <p:nvGrpSpPr>
              <p:cNvPr id="41997" name="Group 81"/>
              <p:cNvGrpSpPr>
                <a:grpSpLocks/>
              </p:cNvGrpSpPr>
              <p:nvPr/>
            </p:nvGrpSpPr>
            <p:grpSpPr bwMode="auto">
              <a:xfrm>
                <a:off x="1150" y="1272"/>
                <a:ext cx="1994" cy="1344"/>
                <a:chOff x="1150" y="1272"/>
                <a:chExt cx="1994" cy="1344"/>
              </a:xfrm>
            </p:grpSpPr>
            <p:sp>
              <p:nvSpPr>
                <p:cNvPr id="41998" name="Freeform 82"/>
                <p:cNvSpPr>
                  <a:spLocks/>
                </p:cNvSpPr>
                <p:nvPr/>
              </p:nvSpPr>
              <p:spPr bwMode="auto">
                <a:xfrm>
                  <a:off x="2812" y="1752"/>
                  <a:ext cx="193" cy="88"/>
                </a:xfrm>
                <a:custGeom>
                  <a:avLst/>
                  <a:gdLst>
                    <a:gd name="T0" fmla="*/ 0 w 386"/>
                    <a:gd name="T1" fmla="*/ 15 h 175"/>
                    <a:gd name="T2" fmla="*/ 72 w 386"/>
                    <a:gd name="T3" fmla="*/ 0 h 175"/>
                    <a:gd name="T4" fmla="*/ 84 w 386"/>
                    <a:gd name="T5" fmla="*/ 30 h 175"/>
                    <a:gd name="T6" fmla="*/ 97 w 386"/>
                    <a:gd name="T7" fmla="*/ 27 h 175"/>
                    <a:gd name="T8" fmla="*/ 97 w 386"/>
                    <a:gd name="T9" fmla="*/ 42 h 175"/>
                    <a:gd name="T10" fmla="*/ 87 w 386"/>
                    <a:gd name="T11" fmla="*/ 44 h 175"/>
                    <a:gd name="T12" fmla="*/ 78 w 386"/>
                    <a:gd name="T13" fmla="*/ 34 h 175"/>
                    <a:gd name="T14" fmla="*/ 72 w 386"/>
                    <a:gd name="T15" fmla="*/ 22 h 175"/>
                    <a:gd name="T16" fmla="*/ 71 w 386"/>
                    <a:gd name="T17" fmla="*/ 6 h 175"/>
                    <a:gd name="T18" fmla="*/ 67 w 386"/>
                    <a:gd name="T19" fmla="*/ 14 h 175"/>
                    <a:gd name="T20" fmla="*/ 72 w 386"/>
                    <a:gd name="T21" fmla="*/ 39 h 175"/>
                    <a:gd name="T22" fmla="*/ 51 w 386"/>
                    <a:gd name="T23" fmla="*/ 43 h 175"/>
                    <a:gd name="T24" fmla="*/ 50 w 386"/>
                    <a:gd name="T25" fmla="*/ 24 h 175"/>
                    <a:gd name="T26" fmla="*/ 37 w 386"/>
                    <a:gd name="T27" fmla="*/ 17 h 175"/>
                    <a:gd name="T28" fmla="*/ 26 w 386"/>
                    <a:gd name="T29" fmla="*/ 15 h 175"/>
                    <a:gd name="T30" fmla="*/ 3 w 386"/>
                    <a:gd name="T31" fmla="*/ 27 h 175"/>
                    <a:gd name="T32" fmla="*/ 0 w 386"/>
                    <a:gd name="T33" fmla="*/ 15 h 1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86" h="175">
                      <a:moveTo>
                        <a:pt x="0" y="60"/>
                      </a:moveTo>
                      <a:lnTo>
                        <a:pt x="288" y="0"/>
                      </a:lnTo>
                      <a:lnTo>
                        <a:pt x="335" y="120"/>
                      </a:lnTo>
                      <a:lnTo>
                        <a:pt x="385" y="107"/>
                      </a:lnTo>
                      <a:lnTo>
                        <a:pt x="386" y="167"/>
                      </a:lnTo>
                      <a:lnTo>
                        <a:pt x="346" y="175"/>
                      </a:lnTo>
                      <a:lnTo>
                        <a:pt x="310" y="135"/>
                      </a:lnTo>
                      <a:lnTo>
                        <a:pt x="288" y="88"/>
                      </a:lnTo>
                      <a:lnTo>
                        <a:pt x="283" y="22"/>
                      </a:lnTo>
                      <a:lnTo>
                        <a:pt x="266" y="55"/>
                      </a:lnTo>
                      <a:lnTo>
                        <a:pt x="286" y="154"/>
                      </a:lnTo>
                      <a:lnTo>
                        <a:pt x="202" y="169"/>
                      </a:lnTo>
                      <a:lnTo>
                        <a:pt x="199" y="96"/>
                      </a:lnTo>
                      <a:lnTo>
                        <a:pt x="147" y="65"/>
                      </a:lnTo>
                      <a:lnTo>
                        <a:pt x="103" y="57"/>
                      </a:lnTo>
                      <a:lnTo>
                        <a:pt x="12" y="107"/>
                      </a:lnTo>
                      <a:lnTo>
                        <a:pt x="0" y="60"/>
                      </a:lnTo>
                      <a:close/>
                    </a:path>
                  </a:pathLst>
                </a:custGeom>
                <a:solidFill>
                  <a:srgbClr val="BFBFDF"/>
                </a:solidFill>
                <a:ln w="9525">
                  <a:solidFill>
                    <a:srgbClr val="000000"/>
                  </a:solidFill>
                  <a:prstDash val="solid"/>
                  <a:round/>
                  <a:headEnd/>
                  <a:tailEnd/>
                </a:ln>
              </p:spPr>
              <p:txBody>
                <a:bodyPr/>
                <a:lstStyle/>
                <a:p>
                  <a:endParaRPr lang="en-US"/>
                </a:p>
              </p:txBody>
            </p:sp>
            <p:sp>
              <p:nvSpPr>
                <p:cNvPr id="41999" name="Freeform 83"/>
                <p:cNvSpPr>
                  <a:spLocks/>
                </p:cNvSpPr>
                <p:nvPr/>
              </p:nvSpPr>
              <p:spPr bwMode="auto">
                <a:xfrm>
                  <a:off x="1235" y="1272"/>
                  <a:ext cx="255" cy="205"/>
                </a:xfrm>
                <a:custGeom>
                  <a:avLst/>
                  <a:gdLst>
                    <a:gd name="T0" fmla="*/ 33 w 509"/>
                    <a:gd name="T1" fmla="*/ 0 h 412"/>
                    <a:gd name="T2" fmla="*/ 59 w 509"/>
                    <a:gd name="T3" fmla="*/ 8 h 412"/>
                    <a:gd name="T4" fmla="*/ 79 w 509"/>
                    <a:gd name="T5" fmla="*/ 13 h 412"/>
                    <a:gd name="T6" fmla="*/ 88 w 509"/>
                    <a:gd name="T7" fmla="*/ 15 h 412"/>
                    <a:gd name="T8" fmla="*/ 98 w 509"/>
                    <a:gd name="T9" fmla="*/ 17 h 412"/>
                    <a:gd name="T10" fmla="*/ 111 w 509"/>
                    <a:gd name="T11" fmla="*/ 19 h 412"/>
                    <a:gd name="T12" fmla="*/ 128 w 509"/>
                    <a:gd name="T13" fmla="*/ 23 h 412"/>
                    <a:gd name="T14" fmla="*/ 117 w 509"/>
                    <a:gd name="T15" fmla="*/ 102 h 412"/>
                    <a:gd name="T16" fmla="*/ 68 w 509"/>
                    <a:gd name="T17" fmla="*/ 91 h 412"/>
                    <a:gd name="T18" fmla="*/ 61 w 509"/>
                    <a:gd name="T19" fmla="*/ 96 h 412"/>
                    <a:gd name="T20" fmla="*/ 52 w 509"/>
                    <a:gd name="T21" fmla="*/ 88 h 412"/>
                    <a:gd name="T22" fmla="*/ 44 w 509"/>
                    <a:gd name="T23" fmla="*/ 96 h 412"/>
                    <a:gd name="T24" fmla="*/ 37 w 509"/>
                    <a:gd name="T25" fmla="*/ 89 h 412"/>
                    <a:gd name="T26" fmla="*/ 17 w 509"/>
                    <a:gd name="T27" fmla="*/ 88 h 412"/>
                    <a:gd name="T28" fmla="*/ 20 w 509"/>
                    <a:gd name="T29" fmla="*/ 75 h 412"/>
                    <a:gd name="T30" fmla="*/ 5 w 509"/>
                    <a:gd name="T31" fmla="*/ 74 h 412"/>
                    <a:gd name="T32" fmla="*/ 4 w 509"/>
                    <a:gd name="T33" fmla="*/ 66 h 412"/>
                    <a:gd name="T34" fmla="*/ 6 w 509"/>
                    <a:gd name="T35" fmla="*/ 59 h 412"/>
                    <a:gd name="T36" fmla="*/ 3 w 509"/>
                    <a:gd name="T37" fmla="*/ 51 h 412"/>
                    <a:gd name="T38" fmla="*/ 3 w 509"/>
                    <a:gd name="T39" fmla="*/ 32 h 412"/>
                    <a:gd name="T40" fmla="*/ 0 w 509"/>
                    <a:gd name="T41" fmla="*/ 16 h 412"/>
                    <a:gd name="T42" fmla="*/ 2 w 509"/>
                    <a:gd name="T43" fmla="*/ 10 h 412"/>
                    <a:gd name="T44" fmla="*/ 9 w 509"/>
                    <a:gd name="T45" fmla="*/ 13 h 412"/>
                    <a:gd name="T46" fmla="*/ 15 w 509"/>
                    <a:gd name="T47" fmla="*/ 22 h 412"/>
                    <a:gd name="T48" fmla="*/ 28 w 509"/>
                    <a:gd name="T49" fmla="*/ 24 h 412"/>
                    <a:gd name="T50" fmla="*/ 31 w 509"/>
                    <a:gd name="T51" fmla="*/ 31 h 412"/>
                    <a:gd name="T52" fmla="*/ 25 w 509"/>
                    <a:gd name="T53" fmla="*/ 31 h 412"/>
                    <a:gd name="T54" fmla="*/ 24 w 509"/>
                    <a:gd name="T55" fmla="*/ 38 h 412"/>
                    <a:gd name="T56" fmla="*/ 28 w 509"/>
                    <a:gd name="T57" fmla="*/ 38 h 412"/>
                    <a:gd name="T58" fmla="*/ 29 w 509"/>
                    <a:gd name="T59" fmla="*/ 45 h 412"/>
                    <a:gd name="T60" fmla="*/ 22 w 509"/>
                    <a:gd name="T61" fmla="*/ 49 h 412"/>
                    <a:gd name="T62" fmla="*/ 22 w 509"/>
                    <a:gd name="T63" fmla="*/ 53 h 412"/>
                    <a:gd name="T64" fmla="*/ 30 w 509"/>
                    <a:gd name="T65" fmla="*/ 53 h 412"/>
                    <a:gd name="T66" fmla="*/ 33 w 509"/>
                    <a:gd name="T67" fmla="*/ 43 h 412"/>
                    <a:gd name="T68" fmla="*/ 39 w 509"/>
                    <a:gd name="T69" fmla="*/ 36 h 412"/>
                    <a:gd name="T70" fmla="*/ 31 w 509"/>
                    <a:gd name="T71" fmla="*/ 19 h 412"/>
                    <a:gd name="T72" fmla="*/ 36 w 509"/>
                    <a:gd name="T73" fmla="*/ 13 h 412"/>
                    <a:gd name="T74" fmla="*/ 33 w 509"/>
                    <a:gd name="T75" fmla="*/ 0 h 41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509" h="412">
                      <a:moveTo>
                        <a:pt x="129" y="0"/>
                      </a:moveTo>
                      <a:lnTo>
                        <a:pt x="233" y="32"/>
                      </a:lnTo>
                      <a:lnTo>
                        <a:pt x="313" y="52"/>
                      </a:lnTo>
                      <a:lnTo>
                        <a:pt x="352" y="62"/>
                      </a:lnTo>
                      <a:lnTo>
                        <a:pt x="392" y="68"/>
                      </a:lnTo>
                      <a:lnTo>
                        <a:pt x="444" y="79"/>
                      </a:lnTo>
                      <a:lnTo>
                        <a:pt x="509" y="92"/>
                      </a:lnTo>
                      <a:lnTo>
                        <a:pt x="467" y="412"/>
                      </a:lnTo>
                      <a:lnTo>
                        <a:pt x="270" y="366"/>
                      </a:lnTo>
                      <a:lnTo>
                        <a:pt x="243" y="387"/>
                      </a:lnTo>
                      <a:lnTo>
                        <a:pt x="207" y="355"/>
                      </a:lnTo>
                      <a:lnTo>
                        <a:pt x="176" y="387"/>
                      </a:lnTo>
                      <a:lnTo>
                        <a:pt x="147" y="360"/>
                      </a:lnTo>
                      <a:lnTo>
                        <a:pt x="66" y="355"/>
                      </a:lnTo>
                      <a:lnTo>
                        <a:pt x="77" y="303"/>
                      </a:lnTo>
                      <a:lnTo>
                        <a:pt x="18" y="298"/>
                      </a:lnTo>
                      <a:lnTo>
                        <a:pt x="13" y="268"/>
                      </a:lnTo>
                      <a:lnTo>
                        <a:pt x="24" y="237"/>
                      </a:lnTo>
                      <a:lnTo>
                        <a:pt x="10" y="208"/>
                      </a:lnTo>
                      <a:lnTo>
                        <a:pt x="11" y="128"/>
                      </a:lnTo>
                      <a:lnTo>
                        <a:pt x="0" y="67"/>
                      </a:lnTo>
                      <a:lnTo>
                        <a:pt x="7" y="43"/>
                      </a:lnTo>
                      <a:lnTo>
                        <a:pt x="33" y="52"/>
                      </a:lnTo>
                      <a:lnTo>
                        <a:pt x="60" y="89"/>
                      </a:lnTo>
                      <a:lnTo>
                        <a:pt x="110" y="96"/>
                      </a:lnTo>
                      <a:lnTo>
                        <a:pt x="123" y="126"/>
                      </a:lnTo>
                      <a:lnTo>
                        <a:pt x="99" y="126"/>
                      </a:lnTo>
                      <a:lnTo>
                        <a:pt x="96" y="152"/>
                      </a:lnTo>
                      <a:lnTo>
                        <a:pt x="110" y="155"/>
                      </a:lnTo>
                      <a:lnTo>
                        <a:pt x="116" y="180"/>
                      </a:lnTo>
                      <a:lnTo>
                        <a:pt x="86" y="199"/>
                      </a:lnTo>
                      <a:lnTo>
                        <a:pt x="86" y="216"/>
                      </a:lnTo>
                      <a:lnTo>
                        <a:pt x="120" y="216"/>
                      </a:lnTo>
                      <a:lnTo>
                        <a:pt x="129" y="172"/>
                      </a:lnTo>
                      <a:lnTo>
                        <a:pt x="154" y="145"/>
                      </a:lnTo>
                      <a:lnTo>
                        <a:pt x="123" y="76"/>
                      </a:lnTo>
                      <a:lnTo>
                        <a:pt x="143" y="54"/>
                      </a:lnTo>
                      <a:lnTo>
                        <a:pt x="129" y="0"/>
                      </a:lnTo>
                      <a:close/>
                    </a:path>
                  </a:pathLst>
                </a:custGeom>
                <a:solidFill>
                  <a:srgbClr val="007F9F"/>
                </a:solidFill>
                <a:ln w="9525">
                  <a:solidFill>
                    <a:srgbClr val="000000"/>
                  </a:solidFill>
                  <a:prstDash val="solid"/>
                  <a:round/>
                  <a:headEnd/>
                  <a:tailEnd/>
                </a:ln>
              </p:spPr>
              <p:txBody>
                <a:bodyPr/>
                <a:lstStyle/>
                <a:p>
                  <a:endParaRPr lang="en-US"/>
                </a:p>
              </p:txBody>
            </p:sp>
            <p:sp>
              <p:nvSpPr>
                <p:cNvPr id="42000" name="Freeform 84"/>
                <p:cNvSpPr>
                  <a:spLocks/>
                </p:cNvSpPr>
                <p:nvPr/>
              </p:nvSpPr>
              <p:spPr bwMode="auto">
                <a:xfrm>
                  <a:off x="1175" y="1421"/>
                  <a:ext cx="318" cy="267"/>
                </a:xfrm>
                <a:custGeom>
                  <a:avLst/>
                  <a:gdLst>
                    <a:gd name="T0" fmla="*/ 35 w 635"/>
                    <a:gd name="T1" fmla="*/ 0 h 535"/>
                    <a:gd name="T2" fmla="*/ 30 w 635"/>
                    <a:gd name="T3" fmla="*/ 2 h 535"/>
                    <a:gd name="T4" fmla="*/ 27 w 635"/>
                    <a:gd name="T5" fmla="*/ 14 h 535"/>
                    <a:gd name="T6" fmla="*/ 25 w 635"/>
                    <a:gd name="T7" fmla="*/ 24 h 535"/>
                    <a:gd name="T8" fmla="*/ 22 w 635"/>
                    <a:gd name="T9" fmla="*/ 32 h 535"/>
                    <a:gd name="T10" fmla="*/ 20 w 635"/>
                    <a:gd name="T11" fmla="*/ 41 h 535"/>
                    <a:gd name="T12" fmla="*/ 16 w 635"/>
                    <a:gd name="T13" fmla="*/ 49 h 535"/>
                    <a:gd name="T14" fmla="*/ 12 w 635"/>
                    <a:gd name="T15" fmla="*/ 59 h 535"/>
                    <a:gd name="T16" fmla="*/ 6 w 635"/>
                    <a:gd name="T17" fmla="*/ 70 h 535"/>
                    <a:gd name="T18" fmla="*/ 0 w 635"/>
                    <a:gd name="T19" fmla="*/ 80 h 535"/>
                    <a:gd name="T20" fmla="*/ 0 w 635"/>
                    <a:gd name="T21" fmla="*/ 104 h 535"/>
                    <a:gd name="T22" fmla="*/ 89 w 635"/>
                    <a:gd name="T23" fmla="*/ 124 h 535"/>
                    <a:gd name="T24" fmla="*/ 130 w 635"/>
                    <a:gd name="T25" fmla="*/ 133 h 535"/>
                    <a:gd name="T26" fmla="*/ 139 w 635"/>
                    <a:gd name="T27" fmla="*/ 87 h 535"/>
                    <a:gd name="T28" fmla="*/ 144 w 635"/>
                    <a:gd name="T29" fmla="*/ 83 h 535"/>
                    <a:gd name="T30" fmla="*/ 139 w 635"/>
                    <a:gd name="T31" fmla="*/ 73 h 535"/>
                    <a:gd name="T32" fmla="*/ 142 w 635"/>
                    <a:gd name="T33" fmla="*/ 62 h 535"/>
                    <a:gd name="T34" fmla="*/ 159 w 635"/>
                    <a:gd name="T35" fmla="*/ 44 h 535"/>
                    <a:gd name="T36" fmla="*/ 147 w 635"/>
                    <a:gd name="T37" fmla="*/ 28 h 535"/>
                    <a:gd name="T38" fmla="*/ 98 w 635"/>
                    <a:gd name="T39" fmla="*/ 17 h 535"/>
                    <a:gd name="T40" fmla="*/ 91 w 635"/>
                    <a:gd name="T41" fmla="*/ 21 h 535"/>
                    <a:gd name="T42" fmla="*/ 82 w 635"/>
                    <a:gd name="T43" fmla="*/ 13 h 535"/>
                    <a:gd name="T44" fmla="*/ 74 w 635"/>
                    <a:gd name="T45" fmla="*/ 22 h 535"/>
                    <a:gd name="T46" fmla="*/ 67 w 635"/>
                    <a:gd name="T47" fmla="*/ 13 h 535"/>
                    <a:gd name="T48" fmla="*/ 47 w 635"/>
                    <a:gd name="T49" fmla="*/ 14 h 535"/>
                    <a:gd name="T50" fmla="*/ 50 w 635"/>
                    <a:gd name="T51" fmla="*/ 1 h 535"/>
                    <a:gd name="T52" fmla="*/ 35 w 635"/>
                    <a:gd name="T53" fmla="*/ 0 h 53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635" h="535">
                      <a:moveTo>
                        <a:pt x="138" y="0"/>
                      </a:moveTo>
                      <a:lnTo>
                        <a:pt x="120" y="11"/>
                      </a:lnTo>
                      <a:lnTo>
                        <a:pt x="108" y="59"/>
                      </a:lnTo>
                      <a:lnTo>
                        <a:pt x="97" y="98"/>
                      </a:lnTo>
                      <a:lnTo>
                        <a:pt x="88" y="129"/>
                      </a:lnTo>
                      <a:lnTo>
                        <a:pt x="77" y="164"/>
                      </a:lnTo>
                      <a:lnTo>
                        <a:pt x="64" y="199"/>
                      </a:lnTo>
                      <a:lnTo>
                        <a:pt x="47" y="237"/>
                      </a:lnTo>
                      <a:lnTo>
                        <a:pt x="24" y="281"/>
                      </a:lnTo>
                      <a:lnTo>
                        <a:pt x="0" y="323"/>
                      </a:lnTo>
                      <a:lnTo>
                        <a:pt x="0" y="416"/>
                      </a:lnTo>
                      <a:lnTo>
                        <a:pt x="356" y="497"/>
                      </a:lnTo>
                      <a:lnTo>
                        <a:pt x="520" y="535"/>
                      </a:lnTo>
                      <a:lnTo>
                        <a:pt x="554" y="349"/>
                      </a:lnTo>
                      <a:lnTo>
                        <a:pt x="576" y="333"/>
                      </a:lnTo>
                      <a:lnTo>
                        <a:pt x="556" y="292"/>
                      </a:lnTo>
                      <a:lnTo>
                        <a:pt x="566" y="249"/>
                      </a:lnTo>
                      <a:lnTo>
                        <a:pt x="635" y="178"/>
                      </a:lnTo>
                      <a:lnTo>
                        <a:pt x="587" y="114"/>
                      </a:lnTo>
                      <a:lnTo>
                        <a:pt x="390" y="68"/>
                      </a:lnTo>
                      <a:lnTo>
                        <a:pt x="363" y="87"/>
                      </a:lnTo>
                      <a:lnTo>
                        <a:pt x="327" y="55"/>
                      </a:lnTo>
                      <a:lnTo>
                        <a:pt x="296" y="89"/>
                      </a:lnTo>
                      <a:lnTo>
                        <a:pt x="266" y="55"/>
                      </a:lnTo>
                      <a:lnTo>
                        <a:pt x="187" y="57"/>
                      </a:lnTo>
                      <a:lnTo>
                        <a:pt x="197" y="5"/>
                      </a:lnTo>
                      <a:lnTo>
                        <a:pt x="138" y="0"/>
                      </a:lnTo>
                      <a:close/>
                    </a:path>
                  </a:pathLst>
                </a:custGeom>
                <a:solidFill>
                  <a:srgbClr val="3F5F00"/>
                </a:solidFill>
                <a:ln w="9525">
                  <a:solidFill>
                    <a:srgbClr val="000000"/>
                  </a:solidFill>
                  <a:prstDash val="solid"/>
                  <a:round/>
                  <a:headEnd/>
                  <a:tailEnd/>
                </a:ln>
              </p:spPr>
              <p:txBody>
                <a:bodyPr/>
                <a:lstStyle/>
                <a:p>
                  <a:endParaRPr lang="en-US"/>
                </a:p>
              </p:txBody>
            </p:sp>
            <p:sp>
              <p:nvSpPr>
                <p:cNvPr id="42001" name="Freeform 85"/>
                <p:cNvSpPr>
                  <a:spLocks/>
                </p:cNvSpPr>
                <p:nvPr/>
              </p:nvSpPr>
              <p:spPr bwMode="auto">
                <a:xfrm>
                  <a:off x="1150" y="1627"/>
                  <a:ext cx="334" cy="570"/>
                </a:xfrm>
                <a:custGeom>
                  <a:avLst/>
                  <a:gdLst>
                    <a:gd name="T0" fmla="*/ 13 w 669"/>
                    <a:gd name="T1" fmla="*/ 0 h 1140"/>
                    <a:gd name="T2" fmla="*/ 89 w 669"/>
                    <a:gd name="T3" fmla="*/ 17 h 1140"/>
                    <a:gd name="T4" fmla="*/ 73 w 669"/>
                    <a:gd name="T5" fmla="*/ 101 h 1140"/>
                    <a:gd name="T6" fmla="*/ 159 w 669"/>
                    <a:gd name="T7" fmla="*/ 229 h 1140"/>
                    <a:gd name="T8" fmla="*/ 167 w 669"/>
                    <a:gd name="T9" fmla="*/ 245 h 1140"/>
                    <a:gd name="T10" fmla="*/ 159 w 669"/>
                    <a:gd name="T11" fmla="*/ 253 h 1140"/>
                    <a:gd name="T12" fmla="*/ 153 w 669"/>
                    <a:gd name="T13" fmla="*/ 267 h 1140"/>
                    <a:gd name="T14" fmla="*/ 148 w 669"/>
                    <a:gd name="T15" fmla="*/ 276 h 1140"/>
                    <a:gd name="T16" fmla="*/ 154 w 669"/>
                    <a:gd name="T17" fmla="*/ 283 h 1140"/>
                    <a:gd name="T18" fmla="*/ 145 w 669"/>
                    <a:gd name="T19" fmla="*/ 285 h 1140"/>
                    <a:gd name="T20" fmla="*/ 94 w 669"/>
                    <a:gd name="T21" fmla="*/ 283 h 1140"/>
                    <a:gd name="T22" fmla="*/ 91 w 669"/>
                    <a:gd name="T23" fmla="*/ 267 h 1140"/>
                    <a:gd name="T24" fmla="*/ 82 w 669"/>
                    <a:gd name="T25" fmla="*/ 255 h 1140"/>
                    <a:gd name="T26" fmla="*/ 75 w 669"/>
                    <a:gd name="T27" fmla="*/ 250 h 1140"/>
                    <a:gd name="T28" fmla="*/ 74 w 669"/>
                    <a:gd name="T29" fmla="*/ 242 h 1140"/>
                    <a:gd name="T30" fmla="*/ 68 w 669"/>
                    <a:gd name="T31" fmla="*/ 237 h 1140"/>
                    <a:gd name="T32" fmla="*/ 63 w 669"/>
                    <a:gd name="T33" fmla="*/ 231 h 1140"/>
                    <a:gd name="T34" fmla="*/ 61 w 669"/>
                    <a:gd name="T35" fmla="*/ 224 h 1140"/>
                    <a:gd name="T36" fmla="*/ 56 w 669"/>
                    <a:gd name="T37" fmla="*/ 220 h 1140"/>
                    <a:gd name="T38" fmla="*/ 48 w 669"/>
                    <a:gd name="T39" fmla="*/ 222 h 1140"/>
                    <a:gd name="T40" fmla="*/ 39 w 669"/>
                    <a:gd name="T41" fmla="*/ 219 h 1140"/>
                    <a:gd name="T42" fmla="*/ 39 w 669"/>
                    <a:gd name="T43" fmla="*/ 215 h 1140"/>
                    <a:gd name="T44" fmla="*/ 39 w 669"/>
                    <a:gd name="T45" fmla="*/ 207 h 1140"/>
                    <a:gd name="T46" fmla="*/ 35 w 669"/>
                    <a:gd name="T47" fmla="*/ 199 h 1140"/>
                    <a:gd name="T48" fmla="*/ 35 w 669"/>
                    <a:gd name="T49" fmla="*/ 192 h 1140"/>
                    <a:gd name="T50" fmla="*/ 31 w 669"/>
                    <a:gd name="T51" fmla="*/ 185 h 1140"/>
                    <a:gd name="T52" fmla="*/ 32 w 669"/>
                    <a:gd name="T53" fmla="*/ 179 h 1140"/>
                    <a:gd name="T54" fmla="*/ 21 w 669"/>
                    <a:gd name="T55" fmla="*/ 165 h 1140"/>
                    <a:gd name="T56" fmla="*/ 21 w 669"/>
                    <a:gd name="T57" fmla="*/ 157 h 1140"/>
                    <a:gd name="T58" fmla="*/ 27 w 669"/>
                    <a:gd name="T59" fmla="*/ 153 h 1140"/>
                    <a:gd name="T60" fmla="*/ 27 w 669"/>
                    <a:gd name="T61" fmla="*/ 148 h 1140"/>
                    <a:gd name="T62" fmla="*/ 21 w 669"/>
                    <a:gd name="T63" fmla="*/ 147 h 1140"/>
                    <a:gd name="T64" fmla="*/ 19 w 669"/>
                    <a:gd name="T65" fmla="*/ 139 h 1140"/>
                    <a:gd name="T66" fmla="*/ 16 w 669"/>
                    <a:gd name="T67" fmla="*/ 125 h 1140"/>
                    <a:gd name="T68" fmla="*/ 24 w 669"/>
                    <a:gd name="T69" fmla="*/ 132 h 1140"/>
                    <a:gd name="T70" fmla="*/ 21 w 669"/>
                    <a:gd name="T71" fmla="*/ 123 h 1140"/>
                    <a:gd name="T72" fmla="*/ 27 w 669"/>
                    <a:gd name="T73" fmla="*/ 123 h 1140"/>
                    <a:gd name="T74" fmla="*/ 27 w 669"/>
                    <a:gd name="T75" fmla="*/ 116 h 1140"/>
                    <a:gd name="T76" fmla="*/ 21 w 669"/>
                    <a:gd name="T77" fmla="*/ 111 h 1140"/>
                    <a:gd name="T78" fmla="*/ 18 w 669"/>
                    <a:gd name="T79" fmla="*/ 117 h 1140"/>
                    <a:gd name="T80" fmla="*/ 13 w 669"/>
                    <a:gd name="T81" fmla="*/ 115 h 1140"/>
                    <a:gd name="T82" fmla="*/ 2 w 669"/>
                    <a:gd name="T83" fmla="*/ 83 h 1140"/>
                    <a:gd name="T84" fmla="*/ 5 w 669"/>
                    <a:gd name="T85" fmla="*/ 60 h 1140"/>
                    <a:gd name="T86" fmla="*/ 0 w 669"/>
                    <a:gd name="T87" fmla="*/ 47 h 1140"/>
                    <a:gd name="T88" fmla="*/ 2 w 669"/>
                    <a:gd name="T89" fmla="*/ 37 h 1140"/>
                    <a:gd name="T90" fmla="*/ 8 w 669"/>
                    <a:gd name="T91" fmla="*/ 36 h 1140"/>
                    <a:gd name="T92" fmla="*/ 13 w 669"/>
                    <a:gd name="T93" fmla="*/ 20 h 1140"/>
                    <a:gd name="T94" fmla="*/ 13 w 669"/>
                    <a:gd name="T95" fmla="*/ 0 h 11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69" h="1140">
                      <a:moveTo>
                        <a:pt x="52" y="0"/>
                      </a:moveTo>
                      <a:lnTo>
                        <a:pt x="359" y="68"/>
                      </a:lnTo>
                      <a:lnTo>
                        <a:pt x="292" y="404"/>
                      </a:lnTo>
                      <a:lnTo>
                        <a:pt x="638" y="915"/>
                      </a:lnTo>
                      <a:lnTo>
                        <a:pt x="669" y="979"/>
                      </a:lnTo>
                      <a:lnTo>
                        <a:pt x="637" y="1011"/>
                      </a:lnTo>
                      <a:lnTo>
                        <a:pt x="615" y="1067"/>
                      </a:lnTo>
                      <a:lnTo>
                        <a:pt x="595" y="1101"/>
                      </a:lnTo>
                      <a:lnTo>
                        <a:pt x="616" y="1131"/>
                      </a:lnTo>
                      <a:lnTo>
                        <a:pt x="581" y="1140"/>
                      </a:lnTo>
                      <a:lnTo>
                        <a:pt x="378" y="1132"/>
                      </a:lnTo>
                      <a:lnTo>
                        <a:pt x="365" y="1066"/>
                      </a:lnTo>
                      <a:lnTo>
                        <a:pt x="329" y="1017"/>
                      </a:lnTo>
                      <a:lnTo>
                        <a:pt x="303" y="1000"/>
                      </a:lnTo>
                      <a:lnTo>
                        <a:pt x="296" y="965"/>
                      </a:lnTo>
                      <a:lnTo>
                        <a:pt x="275" y="946"/>
                      </a:lnTo>
                      <a:lnTo>
                        <a:pt x="253" y="922"/>
                      </a:lnTo>
                      <a:lnTo>
                        <a:pt x="246" y="896"/>
                      </a:lnTo>
                      <a:lnTo>
                        <a:pt x="226" y="878"/>
                      </a:lnTo>
                      <a:lnTo>
                        <a:pt x="195" y="888"/>
                      </a:lnTo>
                      <a:lnTo>
                        <a:pt x="159" y="874"/>
                      </a:lnTo>
                      <a:lnTo>
                        <a:pt x="159" y="859"/>
                      </a:lnTo>
                      <a:lnTo>
                        <a:pt x="158" y="828"/>
                      </a:lnTo>
                      <a:lnTo>
                        <a:pt x="143" y="793"/>
                      </a:lnTo>
                      <a:lnTo>
                        <a:pt x="142" y="765"/>
                      </a:lnTo>
                      <a:lnTo>
                        <a:pt x="126" y="740"/>
                      </a:lnTo>
                      <a:lnTo>
                        <a:pt x="130" y="716"/>
                      </a:lnTo>
                      <a:lnTo>
                        <a:pt x="86" y="658"/>
                      </a:lnTo>
                      <a:lnTo>
                        <a:pt x="86" y="625"/>
                      </a:lnTo>
                      <a:lnTo>
                        <a:pt x="109" y="612"/>
                      </a:lnTo>
                      <a:lnTo>
                        <a:pt x="109" y="591"/>
                      </a:lnTo>
                      <a:lnTo>
                        <a:pt x="86" y="585"/>
                      </a:lnTo>
                      <a:lnTo>
                        <a:pt x="76" y="554"/>
                      </a:lnTo>
                      <a:lnTo>
                        <a:pt x="65" y="498"/>
                      </a:lnTo>
                      <a:lnTo>
                        <a:pt x="98" y="528"/>
                      </a:lnTo>
                      <a:lnTo>
                        <a:pt x="85" y="489"/>
                      </a:lnTo>
                      <a:lnTo>
                        <a:pt x="109" y="489"/>
                      </a:lnTo>
                      <a:lnTo>
                        <a:pt x="109" y="461"/>
                      </a:lnTo>
                      <a:lnTo>
                        <a:pt x="85" y="442"/>
                      </a:lnTo>
                      <a:lnTo>
                        <a:pt x="73" y="468"/>
                      </a:lnTo>
                      <a:lnTo>
                        <a:pt x="52" y="459"/>
                      </a:lnTo>
                      <a:lnTo>
                        <a:pt x="9" y="331"/>
                      </a:lnTo>
                      <a:lnTo>
                        <a:pt x="20" y="240"/>
                      </a:lnTo>
                      <a:lnTo>
                        <a:pt x="0" y="188"/>
                      </a:lnTo>
                      <a:lnTo>
                        <a:pt x="10" y="148"/>
                      </a:lnTo>
                      <a:lnTo>
                        <a:pt x="32" y="141"/>
                      </a:lnTo>
                      <a:lnTo>
                        <a:pt x="52" y="77"/>
                      </a:lnTo>
                      <a:lnTo>
                        <a:pt x="52" y="0"/>
                      </a:lnTo>
                      <a:close/>
                    </a:path>
                  </a:pathLst>
                </a:custGeom>
                <a:solidFill>
                  <a:srgbClr val="00DFBF"/>
                </a:solidFill>
                <a:ln w="9525">
                  <a:solidFill>
                    <a:srgbClr val="000000"/>
                  </a:solidFill>
                  <a:prstDash val="solid"/>
                  <a:round/>
                  <a:headEnd/>
                  <a:tailEnd/>
                </a:ln>
              </p:spPr>
              <p:txBody>
                <a:bodyPr/>
                <a:lstStyle/>
                <a:p>
                  <a:endParaRPr lang="en-US"/>
                </a:p>
              </p:txBody>
            </p:sp>
            <p:sp>
              <p:nvSpPr>
                <p:cNvPr id="42002" name="Freeform 86"/>
                <p:cNvSpPr>
                  <a:spLocks/>
                </p:cNvSpPr>
                <p:nvPr/>
              </p:nvSpPr>
              <p:spPr bwMode="auto">
                <a:xfrm>
                  <a:off x="1295" y="1663"/>
                  <a:ext cx="254" cy="421"/>
                </a:xfrm>
                <a:custGeom>
                  <a:avLst/>
                  <a:gdLst>
                    <a:gd name="T0" fmla="*/ 16 w 506"/>
                    <a:gd name="T1" fmla="*/ 0 h 844"/>
                    <a:gd name="T2" fmla="*/ 0 w 506"/>
                    <a:gd name="T3" fmla="*/ 83 h 844"/>
                    <a:gd name="T4" fmla="*/ 87 w 506"/>
                    <a:gd name="T5" fmla="*/ 210 h 844"/>
                    <a:gd name="T6" fmla="*/ 92 w 506"/>
                    <a:gd name="T7" fmla="*/ 205 h 844"/>
                    <a:gd name="T8" fmla="*/ 92 w 506"/>
                    <a:gd name="T9" fmla="*/ 180 h 844"/>
                    <a:gd name="T10" fmla="*/ 102 w 506"/>
                    <a:gd name="T11" fmla="*/ 181 h 844"/>
                    <a:gd name="T12" fmla="*/ 114 w 506"/>
                    <a:gd name="T13" fmla="*/ 105 h 844"/>
                    <a:gd name="T14" fmla="*/ 121 w 506"/>
                    <a:gd name="T15" fmla="*/ 52 h 844"/>
                    <a:gd name="T16" fmla="*/ 123 w 506"/>
                    <a:gd name="T17" fmla="*/ 36 h 844"/>
                    <a:gd name="T18" fmla="*/ 128 w 506"/>
                    <a:gd name="T19" fmla="*/ 22 h 844"/>
                    <a:gd name="T20" fmla="*/ 70 w 506"/>
                    <a:gd name="T21" fmla="*/ 12 h 844"/>
                    <a:gd name="T22" fmla="*/ 16 w 506"/>
                    <a:gd name="T23" fmla="*/ 0 h 8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06" h="844">
                      <a:moveTo>
                        <a:pt x="64" y="0"/>
                      </a:moveTo>
                      <a:lnTo>
                        <a:pt x="0" y="334"/>
                      </a:lnTo>
                      <a:lnTo>
                        <a:pt x="345" y="844"/>
                      </a:lnTo>
                      <a:lnTo>
                        <a:pt x="366" y="821"/>
                      </a:lnTo>
                      <a:lnTo>
                        <a:pt x="365" y="721"/>
                      </a:lnTo>
                      <a:lnTo>
                        <a:pt x="407" y="728"/>
                      </a:lnTo>
                      <a:lnTo>
                        <a:pt x="452" y="420"/>
                      </a:lnTo>
                      <a:lnTo>
                        <a:pt x="482" y="210"/>
                      </a:lnTo>
                      <a:lnTo>
                        <a:pt x="490" y="147"/>
                      </a:lnTo>
                      <a:lnTo>
                        <a:pt x="506" y="90"/>
                      </a:lnTo>
                      <a:lnTo>
                        <a:pt x="279" y="51"/>
                      </a:lnTo>
                      <a:lnTo>
                        <a:pt x="64" y="0"/>
                      </a:lnTo>
                      <a:close/>
                    </a:path>
                  </a:pathLst>
                </a:custGeom>
                <a:solidFill>
                  <a:srgbClr val="5FDF00"/>
                </a:solidFill>
                <a:ln w="9525">
                  <a:solidFill>
                    <a:srgbClr val="000000"/>
                  </a:solidFill>
                  <a:prstDash val="solid"/>
                  <a:round/>
                  <a:headEnd/>
                  <a:tailEnd/>
                </a:ln>
              </p:spPr>
              <p:txBody>
                <a:bodyPr/>
                <a:lstStyle/>
                <a:p>
                  <a:endParaRPr lang="en-US"/>
                </a:p>
              </p:txBody>
            </p:sp>
            <p:sp>
              <p:nvSpPr>
                <p:cNvPr id="42003" name="Freeform 87"/>
                <p:cNvSpPr>
                  <a:spLocks/>
                </p:cNvSpPr>
                <p:nvPr/>
              </p:nvSpPr>
              <p:spPr bwMode="auto">
                <a:xfrm>
                  <a:off x="1435" y="1317"/>
                  <a:ext cx="228" cy="407"/>
                </a:xfrm>
                <a:custGeom>
                  <a:avLst/>
                  <a:gdLst>
                    <a:gd name="T0" fmla="*/ 28 w 456"/>
                    <a:gd name="T1" fmla="*/ 0 h 815"/>
                    <a:gd name="T2" fmla="*/ 17 w 456"/>
                    <a:gd name="T3" fmla="*/ 79 h 815"/>
                    <a:gd name="T4" fmla="*/ 28 w 456"/>
                    <a:gd name="T5" fmla="*/ 96 h 815"/>
                    <a:gd name="T6" fmla="*/ 11 w 456"/>
                    <a:gd name="T7" fmla="*/ 114 h 815"/>
                    <a:gd name="T8" fmla="*/ 9 w 456"/>
                    <a:gd name="T9" fmla="*/ 126 h 815"/>
                    <a:gd name="T10" fmla="*/ 14 w 456"/>
                    <a:gd name="T11" fmla="*/ 135 h 815"/>
                    <a:gd name="T12" fmla="*/ 9 w 456"/>
                    <a:gd name="T13" fmla="*/ 139 h 815"/>
                    <a:gd name="T14" fmla="*/ 0 w 456"/>
                    <a:gd name="T15" fmla="*/ 185 h 815"/>
                    <a:gd name="T16" fmla="*/ 55 w 456"/>
                    <a:gd name="T17" fmla="*/ 196 h 815"/>
                    <a:gd name="T18" fmla="*/ 106 w 456"/>
                    <a:gd name="T19" fmla="*/ 203 h 815"/>
                    <a:gd name="T20" fmla="*/ 111 w 456"/>
                    <a:gd name="T21" fmla="*/ 161 h 815"/>
                    <a:gd name="T22" fmla="*/ 114 w 456"/>
                    <a:gd name="T23" fmla="*/ 138 h 815"/>
                    <a:gd name="T24" fmla="*/ 109 w 456"/>
                    <a:gd name="T25" fmla="*/ 130 h 815"/>
                    <a:gd name="T26" fmla="*/ 98 w 456"/>
                    <a:gd name="T27" fmla="*/ 132 h 815"/>
                    <a:gd name="T28" fmla="*/ 82 w 456"/>
                    <a:gd name="T29" fmla="*/ 134 h 815"/>
                    <a:gd name="T30" fmla="*/ 79 w 456"/>
                    <a:gd name="T31" fmla="*/ 115 h 815"/>
                    <a:gd name="T32" fmla="*/ 61 w 456"/>
                    <a:gd name="T33" fmla="*/ 100 h 815"/>
                    <a:gd name="T34" fmla="*/ 63 w 456"/>
                    <a:gd name="T35" fmla="*/ 90 h 815"/>
                    <a:gd name="T36" fmla="*/ 65 w 456"/>
                    <a:gd name="T37" fmla="*/ 73 h 815"/>
                    <a:gd name="T38" fmla="*/ 41 w 456"/>
                    <a:gd name="T39" fmla="*/ 35 h 815"/>
                    <a:gd name="T40" fmla="*/ 44 w 456"/>
                    <a:gd name="T41" fmla="*/ 2 h 815"/>
                    <a:gd name="T42" fmla="*/ 28 w 456"/>
                    <a:gd name="T43" fmla="*/ 0 h 81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56" h="815">
                      <a:moveTo>
                        <a:pt x="110" y="0"/>
                      </a:moveTo>
                      <a:lnTo>
                        <a:pt x="68" y="319"/>
                      </a:lnTo>
                      <a:lnTo>
                        <a:pt x="111" y="386"/>
                      </a:lnTo>
                      <a:lnTo>
                        <a:pt x="44" y="457"/>
                      </a:lnTo>
                      <a:lnTo>
                        <a:pt x="35" y="506"/>
                      </a:lnTo>
                      <a:lnTo>
                        <a:pt x="54" y="541"/>
                      </a:lnTo>
                      <a:lnTo>
                        <a:pt x="35" y="558"/>
                      </a:lnTo>
                      <a:lnTo>
                        <a:pt x="0" y="743"/>
                      </a:lnTo>
                      <a:lnTo>
                        <a:pt x="217" y="785"/>
                      </a:lnTo>
                      <a:lnTo>
                        <a:pt x="423" y="815"/>
                      </a:lnTo>
                      <a:lnTo>
                        <a:pt x="444" y="646"/>
                      </a:lnTo>
                      <a:lnTo>
                        <a:pt x="456" y="553"/>
                      </a:lnTo>
                      <a:lnTo>
                        <a:pt x="436" y="520"/>
                      </a:lnTo>
                      <a:lnTo>
                        <a:pt x="389" y="530"/>
                      </a:lnTo>
                      <a:lnTo>
                        <a:pt x="327" y="538"/>
                      </a:lnTo>
                      <a:lnTo>
                        <a:pt x="316" y="462"/>
                      </a:lnTo>
                      <a:lnTo>
                        <a:pt x="241" y="401"/>
                      </a:lnTo>
                      <a:lnTo>
                        <a:pt x="251" y="361"/>
                      </a:lnTo>
                      <a:lnTo>
                        <a:pt x="258" y="292"/>
                      </a:lnTo>
                      <a:lnTo>
                        <a:pt x="163" y="142"/>
                      </a:lnTo>
                      <a:lnTo>
                        <a:pt x="176" y="10"/>
                      </a:lnTo>
                      <a:lnTo>
                        <a:pt x="110" y="0"/>
                      </a:lnTo>
                      <a:close/>
                    </a:path>
                  </a:pathLst>
                </a:custGeom>
                <a:solidFill>
                  <a:srgbClr val="5F7FFF"/>
                </a:solidFill>
                <a:ln w="9525">
                  <a:solidFill>
                    <a:srgbClr val="000000"/>
                  </a:solidFill>
                  <a:prstDash val="solid"/>
                  <a:round/>
                  <a:headEnd/>
                  <a:tailEnd/>
                </a:ln>
              </p:spPr>
              <p:txBody>
                <a:bodyPr/>
                <a:lstStyle/>
                <a:p>
                  <a:endParaRPr lang="en-US"/>
                </a:p>
              </p:txBody>
            </p:sp>
            <p:sp>
              <p:nvSpPr>
                <p:cNvPr id="42004" name="Freeform 88"/>
                <p:cNvSpPr>
                  <a:spLocks/>
                </p:cNvSpPr>
                <p:nvPr/>
              </p:nvSpPr>
              <p:spPr bwMode="auto">
                <a:xfrm>
                  <a:off x="1505" y="1708"/>
                  <a:ext cx="212" cy="301"/>
                </a:xfrm>
                <a:custGeom>
                  <a:avLst/>
                  <a:gdLst>
                    <a:gd name="T0" fmla="*/ 20 w 423"/>
                    <a:gd name="T1" fmla="*/ 0 h 602"/>
                    <a:gd name="T2" fmla="*/ 72 w 423"/>
                    <a:gd name="T3" fmla="*/ 8 h 602"/>
                    <a:gd name="T4" fmla="*/ 68 w 423"/>
                    <a:gd name="T5" fmla="*/ 37 h 602"/>
                    <a:gd name="T6" fmla="*/ 106 w 423"/>
                    <a:gd name="T7" fmla="*/ 41 h 602"/>
                    <a:gd name="T8" fmla="*/ 96 w 423"/>
                    <a:gd name="T9" fmla="*/ 151 h 602"/>
                    <a:gd name="T10" fmla="*/ 0 w 423"/>
                    <a:gd name="T11" fmla="*/ 139 h 602"/>
                    <a:gd name="T12" fmla="*/ 10 w 423"/>
                    <a:gd name="T13" fmla="*/ 69 h 602"/>
                    <a:gd name="T14" fmla="*/ 20 w 423"/>
                    <a:gd name="T15" fmla="*/ 0 h 6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3" h="602">
                      <a:moveTo>
                        <a:pt x="78" y="0"/>
                      </a:moveTo>
                      <a:lnTo>
                        <a:pt x="286" y="31"/>
                      </a:lnTo>
                      <a:lnTo>
                        <a:pt x="271" y="146"/>
                      </a:lnTo>
                      <a:lnTo>
                        <a:pt x="423" y="162"/>
                      </a:lnTo>
                      <a:lnTo>
                        <a:pt x="382" y="602"/>
                      </a:lnTo>
                      <a:lnTo>
                        <a:pt x="0" y="556"/>
                      </a:lnTo>
                      <a:lnTo>
                        <a:pt x="38" y="275"/>
                      </a:lnTo>
                      <a:lnTo>
                        <a:pt x="78" y="0"/>
                      </a:lnTo>
                      <a:close/>
                    </a:path>
                  </a:pathLst>
                </a:custGeom>
                <a:solidFill>
                  <a:srgbClr val="3F7FFF"/>
                </a:solidFill>
                <a:ln w="9525">
                  <a:solidFill>
                    <a:srgbClr val="000000"/>
                  </a:solidFill>
                  <a:prstDash val="solid"/>
                  <a:round/>
                  <a:headEnd/>
                  <a:tailEnd/>
                </a:ln>
              </p:spPr>
              <p:txBody>
                <a:bodyPr/>
                <a:lstStyle/>
                <a:p>
                  <a:endParaRPr lang="en-US"/>
                </a:p>
              </p:txBody>
            </p:sp>
            <p:sp>
              <p:nvSpPr>
                <p:cNvPr id="42005" name="Freeform 89"/>
                <p:cNvSpPr>
                  <a:spLocks/>
                </p:cNvSpPr>
                <p:nvPr/>
              </p:nvSpPr>
              <p:spPr bwMode="auto">
                <a:xfrm>
                  <a:off x="1515" y="1321"/>
                  <a:ext cx="397" cy="272"/>
                </a:xfrm>
                <a:custGeom>
                  <a:avLst/>
                  <a:gdLst>
                    <a:gd name="T0" fmla="*/ 4 w 793"/>
                    <a:gd name="T1" fmla="*/ 0 h 545"/>
                    <a:gd name="T2" fmla="*/ 43 w 793"/>
                    <a:gd name="T3" fmla="*/ 5 h 545"/>
                    <a:gd name="T4" fmla="*/ 66 w 793"/>
                    <a:gd name="T5" fmla="*/ 9 h 545"/>
                    <a:gd name="T6" fmla="*/ 97 w 793"/>
                    <a:gd name="T7" fmla="*/ 12 h 545"/>
                    <a:gd name="T8" fmla="*/ 126 w 793"/>
                    <a:gd name="T9" fmla="*/ 15 h 545"/>
                    <a:gd name="T10" fmla="*/ 175 w 793"/>
                    <a:gd name="T11" fmla="*/ 19 h 545"/>
                    <a:gd name="T12" fmla="*/ 199 w 793"/>
                    <a:gd name="T13" fmla="*/ 21 h 545"/>
                    <a:gd name="T14" fmla="*/ 198 w 793"/>
                    <a:gd name="T15" fmla="*/ 132 h 545"/>
                    <a:gd name="T16" fmla="*/ 76 w 793"/>
                    <a:gd name="T17" fmla="*/ 121 h 545"/>
                    <a:gd name="T18" fmla="*/ 74 w 793"/>
                    <a:gd name="T19" fmla="*/ 136 h 545"/>
                    <a:gd name="T20" fmla="*/ 69 w 793"/>
                    <a:gd name="T21" fmla="*/ 129 h 545"/>
                    <a:gd name="T22" fmla="*/ 58 w 793"/>
                    <a:gd name="T23" fmla="*/ 130 h 545"/>
                    <a:gd name="T24" fmla="*/ 42 w 793"/>
                    <a:gd name="T25" fmla="*/ 133 h 545"/>
                    <a:gd name="T26" fmla="*/ 39 w 793"/>
                    <a:gd name="T27" fmla="*/ 114 h 545"/>
                    <a:gd name="T28" fmla="*/ 20 w 793"/>
                    <a:gd name="T29" fmla="*/ 98 h 545"/>
                    <a:gd name="T30" fmla="*/ 23 w 793"/>
                    <a:gd name="T31" fmla="*/ 84 h 545"/>
                    <a:gd name="T32" fmla="*/ 25 w 793"/>
                    <a:gd name="T33" fmla="*/ 72 h 545"/>
                    <a:gd name="T34" fmla="*/ 0 w 793"/>
                    <a:gd name="T35" fmla="*/ 34 h 545"/>
                    <a:gd name="T36" fmla="*/ 4 w 793"/>
                    <a:gd name="T37" fmla="*/ 0 h 54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3" h="545">
                      <a:moveTo>
                        <a:pt x="13" y="0"/>
                      </a:moveTo>
                      <a:lnTo>
                        <a:pt x="169" y="22"/>
                      </a:lnTo>
                      <a:lnTo>
                        <a:pt x="263" y="36"/>
                      </a:lnTo>
                      <a:lnTo>
                        <a:pt x="387" y="50"/>
                      </a:lnTo>
                      <a:lnTo>
                        <a:pt x="502" y="63"/>
                      </a:lnTo>
                      <a:lnTo>
                        <a:pt x="700" y="79"/>
                      </a:lnTo>
                      <a:lnTo>
                        <a:pt x="793" y="87"/>
                      </a:lnTo>
                      <a:lnTo>
                        <a:pt x="790" y="531"/>
                      </a:lnTo>
                      <a:lnTo>
                        <a:pt x="304" y="486"/>
                      </a:lnTo>
                      <a:lnTo>
                        <a:pt x="294" y="545"/>
                      </a:lnTo>
                      <a:lnTo>
                        <a:pt x="276" y="517"/>
                      </a:lnTo>
                      <a:lnTo>
                        <a:pt x="231" y="522"/>
                      </a:lnTo>
                      <a:lnTo>
                        <a:pt x="167" y="533"/>
                      </a:lnTo>
                      <a:lnTo>
                        <a:pt x="156" y="456"/>
                      </a:lnTo>
                      <a:lnTo>
                        <a:pt x="80" y="394"/>
                      </a:lnTo>
                      <a:lnTo>
                        <a:pt x="91" y="336"/>
                      </a:lnTo>
                      <a:lnTo>
                        <a:pt x="98" y="289"/>
                      </a:lnTo>
                      <a:lnTo>
                        <a:pt x="0" y="136"/>
                      </a:lnTo>
                      <a:lnTo>
                        <a:pt x="13" y="0"/>
                      </a:lnTo>
                      <a:close/>
                    </a:path>
                  </a:pathLst>
                </a:custGeom>
                <a:solidFill>
                  <a:srgbClr val="9FBFFF"/>
                </a:solidFill>
                <a:ln w="9525">
                  <a:solidFill>
                    <a:srgbClr val="000000"/>
                  </a:solidFill>
                  <a:prstDash val="solid"/>
                  <a:round/>
                  <a:headEnd/>
                  <a:tailEnd/>
                </a:ln>
              </p:spPr>
              <p:txBody>
                <a:bodyPr/>
                <a:lstStyle/>
                <a:p>
                  <a:endParaRPr lang="en-US"/>
                </a:p>
              </p:txBody>
            </p:sp>
            <p:sp>
              <p:nvSpPr>
                <p:cNvPr id="42006" name="Freeform 90"/>
                <p:cNvSpPr>
                  <a:spLocks/>
                </p:cNvSpPr>
                <p:nvPr/>
              </p:nvSpPr>
              <p:spPr bwMode="auto">
                <a:xfrm>
                  <a:off x="1639" y="1561"/>
                  <a:ext cx="271" cy="245"/>
                </a:xfrm>
                <a:custGeom>
                  <a:avLst/>
                  <a:gdLst>
                    <a:gd name="T0" fmla="*/ 13 w 543"/>
                    <a:gd name="T1" fmla="*/ 0 h 490"/>
                    <a:gd name="T2" fmla="*/ 8 w 543"/>
                    <a:gd name="T3" fmla="*/ 46 h 490"/>
                    <a:gd name="T4" fmla="*/ 0 w 543"/>
                    <a:gd name="T5" fmla="*/ 111 h 490"/>
                    <a:gd name="T6" fmla="*/ 39 w 543"/>
                    <a:gd name="T7" fmla="*/ 115 h 490"/>
                    <a:gd name="T8" fmla="*/ 131 w 543"/>
                    <a:gd name="T9" fmla="*/ 123 h 490"/>
                    <a:gd name="T10" fmla="*/ 135 w 543"/>
                    <a:gd name="T11" fmla="*/ 13 h 490"/>
                    <a:gd name="T12" fmla="*/ 13 w 543"/>
                    <a:gd name="T13" fmla="*/ 0 h 4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3" h="490">
                      <a:moveTo>
                        <a:pt x="53" y="0"/>
                      </a:moveTo>
                      <a:lnTo>
                        <a:pt x="33" y="183"/>
                      </a:lnTo>
                      <a:lnTo>
                        <a:pt x="0" y="444"/>
                      </a:lnTo>
                      <a:lnTo>
                        <a:pt x="157" y="459"/>
                      </a:lnTo>
                      <a:lnTo>
                        <a:pt x="525" y="490"/>
                      </a:lnTo>
                      <a:lnTo>
                        <a:pt x="543" y="50"/>
                      </a:lnTo>
                      <a:lnTo>
                        <a:pt x="53" y="0"/>
                      </a:lnTo>
                      <a:close/>
                    </a:path>
                  </a:pathLst>
                </a:custGeom>
                <a:solidFill>
                  <a:srgbClr val="9F7F5F"/>
                </a:solidFill>
                <a:ln w="9525">
                  <a:solidFill>
                    <a:srgbClr val="000000"/>
                  </a:solidFill>
                  <a:prstDash val="solid"/>
                  <a:round/>
                  <a:headEnd/>
                  <a:tailEnd/>
                </a:ln>
              </p:spPr>
              <p:txBody>
                <a:bodyPr/>
                <a:lstStyle/>
                <a:p>
                  <a:endParaRPr lang="en-US"/>
                </a:p>
              </p:txBody>
            </p:sp>
            <p:sp>
              <p:nvSpPr>
                <p:cNvPr id="42007" name="Freeform 91"/>
                <p:cNvSpPr>
                  <a:spLocks/>
                </p:cNvSpPr>
                <p:nvPr/>
              </p:nvSpPr>
              <p:spPr bwMode="auto">
                <a:xfrm>
                  <a:off x="1694" y="1789"/>
                  <a:ext cx="283" cy="233"/>
                </a:xfrm>
                <a:custGeom>
                  <a:avLst/>
                  <a:gdLst>
                    <a:gd name="T0" fmla="*/ 12 w 566"/>
                    <a:gd name="T1" fmla="*/ 0 h 465"/>
                    <a:gd name="T2" fmla="*/ 5 w 566"/>
                    <a:gd name="T3" fmla="*/ 70 h 465"/>
                    <a:gd name="T4" fmla="*/ 0 w 566"/>
                    <a:gd name="T5" fmla="*/ 110 h 465"/>
                    <a:gd name="T6" fmla="*/ 71 w 566"/>
                    <a:gd name="T7" fmla="*/ 114 h 465"/>
                    <a:gd name="T8" fmla="*/ 139 w 566"/>
                    <a:gd name="T9" fmla="*/ 117 h 465"/>
                    <a:gd name="T10" fmla="*/ 141 w 566"/>
                    <a:gd name="T11" fmla="*/ 62 h 465"/>
                    <a:gd name="T12" fmla="*/ 142 w 566"/>
                    <a:gd name="T13" fmla="*/ 9 h 465"/>
                    <a:gd name="T14" fmla="*/ 103 w 566"/>
                    <a:gd name="T15" fmla="*/ 8 h 465"/>
                    <a:gd name="T16" fmla="*/ 12 w 566"/>
                    <a:gd name="T17" fmla="*/ 0 h 46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66" h="465">
                      <a:moveTo>
                        <a:pt x="47" y="0"/>
                      </a:moveTo>
                      <a:lnTo>
                        <a:pt x="19" y="279"/>
                      </a:lnTo>
                      <a:lnTo>
                        <a:pt x="0" y="440"/>
                      </a:lnTo>
                      <a:lnTo>
                        <a:pt x="283" y="456"/>
                      </a:lnTo>
                      <a:lnTo>
                        <a:pt x="554" y="465"/>
                      </a:lnTo>
                      <a:lnTo>
                        <a:pt x="562" y="247"/>
                      </a:lnTo>
                      <a:lnTo>
                        <a:pt x="566" y="35"/>
                      </a:lnTo>
                      <a:lnTo>
                        <a:pt x="412" y="32"/>
                      </a:lnTo>
                      <a:lnTo>
                        <a:pt x="47" y="0"/>
                      </a:lnTo>
                      <a:close/>
                    </a:path>
                  </a:pathLst>
                </a:custGeom>
                <a:solidFill>
                  <a:srgbClr val="9F9FBF"/>
                </a:solidFill>
                <a:ln w="9525">
                  <a:solidFill>
                    <a:srgbClr val="000000"/>
                  </a:solidFill>
                  <a:prstDash val="solid"/>
                  <a:round/>
                  <a:headEnd/>
                  <a:tailEnd/>
                </a:ln>
              </p:spPr>
              <p:txBody>
                <a:bodyPr/>
                <a:lstStyle/>
                <a:p>
                  <a:endParaRPr lang="en-US"/>
                </a:p>
              </p:txBody>
            </p:sp>
            <p:sp>
              <p:nvSpPr>
                <p:cNvPr id="42008" name="Freeform 92"/>
                <p:cNvSpPr>
                  <a:spLocks/>
                </p:cNvSpPr>
                <p:nvPr/>
              </p:nvSpPr>
              <p:spPr bwMode="auto">
                <a:xfrm>
                  <a:off x="1439" y="1985"/>
                  <a:ext cx="257" cy="314"/>
                </a:xfrm>
                <a:custGeom>
                  <a:avLst/>
                  <a:gdLst>
                    <a:gd name="T0" fmla="*/ 33 w 514"/>
                    <a:gd name="T1" fmla="*/ 0 h 629"/>
                    <a:gd name="T2" fmla="*/ 30 w 514"/>
                    <a:gd name="T3" fmla="*/ 20 h 629"/>
                    <a:gd name="T4" fmla="*/ 19 w 514"/>
                    <a:gd name="T5" fmla="*/ 18 h 629"/>
                    <a:gd name="T6" fmla="*/ 20 w 514"/>
                    <a:gd name="T7" fmla="*/ 44 h 629"/>
                    <a:gd name="T8" fmla="*/ 15 w 514"/>
                    <a:gd name="T9" fmla="*/ 49 h 629"/>
                    <a:gd name="T10" fmla="*/ 23 w 514"/>
                    <a:gd name="T11" fmla="*/ 65 h 629"/>
                    <a:gd name="T12" fmla="*/ 15 w 514"/>
                    <a:gd name="T13" fmla="*/ 73 h 629"/>
                    <a:gd name="T14" fmla="*/ 10 w 514"/>
                    <a:gd name="T15" fmla="*/ 84 h 629"/>
                    <a:gd name="T16" fmla="*/ 4 w 514"/>
                    <a:gd name="T17" fmla="*/ 96 h 629"/>
                    <a:gd name="T18" fmla="*/ 9 w 514"/>
                    <a:gd name="T19" fmla="*/ 102 h 629"/>
                    <a:gd name="T20" fmla="*/ 1 w 514"/>
                    <a:gd name="T21" fmla="*/ 105 h 629"/>
                    <a:gd name="T22" fmla="*/ 0 w 514"/>
                    <a:gd name="T23" fmla="*/ 116 h 629"/>
                    <a:gd name="T24" fmla="*/ 73 w 514"/>
                    <a:gd name="T25" fmla="*/ 156 h 629"/>
                    <a:gd name="T26" fmla="*/ 113 w 514"/>
                    <a:gd name="T27" fmla="*/ 157 h 629"/>
                    <a:gd name="T28" fmla="*/ 129 w 514"/>
                    <a:gd name="T29" fmla="*/ 12 h 629"/>
                    <a:gd name="T30" fmla="*/ 33 w 514"/>
                    <a:gd name="T31" fmla="*/ 0 h 62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14" h="629">
                      <a:moveTo>
                        <a:pt x="130" y="0"/>
                      </a:moveTo>
                      <a:lnTo>
                        <a:pt x="120" y="82"/>
                      </a:lnTo>
                      <a:lnTo>
                        <a:pt x="76" y="72"/>
                      </a:lnTo>
                      <a:lnTo>
                        <a:pt x="79" y="178"/>
                      </a:lnTo>
                      <a:lnTo>
                        <a:pt x="58" y="199"/>
                      </a:lnTo>
                      <a:lnTo>
                        <a:pt x="89" y="263"/>
                      </a:lnTo>
                      <a:lnTo>
                        <a:pt x="58" y="292"/>
                      </a:lnTo>
                      <a:lnTo>
                        <a:pt x="40" y="339"/>
                      </a:lnTo>
                      <a:lnTo>
                        <a:pt x="16" y="385"/>
                      </a:lnTo>
                      <a:lnTo>
                        <a:pt x="33" y="411"/>
                      </a:lnTo>
                      <a:lnTo>
                        <a:pt x="3" y="422"/>
                      </a:lnTo>
                      <a:lnTo>
                        <a:pt x="0" y="465"/>
                      </a:lnTo>
                      <a:lnTo>
                        <a:pt x="289" y="626"/>
                      </a:lnTo>
                      <a:lnTo>
                        <a:pt x="452" y="629"/>
                      </a:lnTo>
                      <a:lnTo>
                        <a:pt x="514" y="49"/>
                      </a:lnTo>
                      <a:lnTo>
                        <a:pt x="130" y="0"/>
                      </a:lnTo>
                      <a:close/>
                    </a:path>
                  </a:pathLst>
                </a:custGeom>
                <a:solidFill>
                  <a:srgbClr val="BFBF00"/>
                </a:solidFill>
                <a:ln w="9525">
                  <a:solidFill>
                    <a:srgbClr val="000000"/>
                  </a:solidFill>
                  <a:prstDash val="solid"/>
                  <a:round/>
                  <a:headEnd/>
                  <a:tailEnd/>
                </a:ln>
              </p:spPr>
              <p:txBody>
                <a:bodyPr/>
                <a:lstStyle/>
                <a:p>
                  <a:endParaRPr lang="en-US"/>
                </a:p>
              </p:txBody>
            </p:sp>
            <p:sp>
              <p:nvSpPr>
                <p:cNvPr id="42009" name="Freeform 93"/>
                <p:cNvSpPr>
                  <a:spLocks/>
                </p:cNvSpPr>
                <p:nvPr/>
              </p:nvSpPr>
              <p:spPr bwMode="auto">
                <a:xfrm>
                  <a:off x="1663" y="2007"/>
                  <a:ext cx="272" cy="298"/>
                </a:xfrm>
                <a:custGeom>
                  <a:avLst/>
                  <a:gdLst>
                    <a:gd name="T0" fmla="*/ 17 w 544"/>
                    <a:gd name="T1" fmla="*/ 0 h 596"/>
                    <a:gd name="T2" fmla="*/ 136 w 544"/>
                    <a:gd name="T3" fmla="*/ 6 h 596"/>
                    <a:gd name="T4" fmla="*/ 131 w 544"/>
                    <a:gd name="T5" fmla="*/ 138 h 596"/>
                    <a:gd name="T6" fmla="*/ 92 w 544"/>
                    <a:gd name="T7" fmla="*/ 136 h 596"/>
                    <a:gd name="T8" fmla="*/ 55 w 544"/>
                    <a:gd name="T9" fmla="*/ 134 h 596"/>
                    <a:gd name="T10" fmla="*/ 55 w 544"/>
                    <a:gd name="T11" fmla="*/ 140 h 596"/>
                    <a:gd name="T12" fmla="*/ 25 w 544"/>
                    <a:gd name="T13" fmla="*/ 140 h 596"/>
                    <a:gd name="T14" fmla="*/ 23 w 544"/>
                    <a:gd name="T15" fmla="*/ 149 h 596"/>
                    <a:gd name="T16" fmla="*/ 0 w 544"/>
                    <a:gd name="T17" fmla="*/ 146 h 596"/>
                    <a:gd name="T18" fmla="*/ 13 w 544"/>
                    <a:gd name="T19" fmla="*/ 35 h 596"/>
                    <a:gd name="T20" fmla="*/ 17 w 544"/>
                    <a:gd name="T21" fmla="*/ 0 h 5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44" h="596">
                      <a:moveTo>
                        <a:pt x="66" y="0"/>
                      </a:moveTo>
                      <a:lnTo>
                        <a:pt x="544" y="24"/>
                      </a:lnTo>
                      <a:lnTo>
                        <a:pt x="522" y="550"/>
                      </a:lnTo>
                      <a:lnTo>
                        <a:pt x="366" y="541"/>
                      </a:lnTo>
                      <a:lnTo>
                        <a:pt x="220" y="536"/>
                      </a:lnTo>
                      <a:lnTo>
                        <a:pt x="220" y="557"/>
                      </a:lnTo>
                      <a:lnTo>
                        <a:pt x="98" y="557"/>
                      </a:lnTo>
                      <a:lnTo>
                        <a:pt x="91" y="596"/>
                      </a:lnTo>
                      <a:lnTo>
                        <a:pt x="0" y="583"/>
                      </a:lnTo>
                      <a:lnTo>
                        <a:pt x="51" y="137"/>
                      </a:lnTo>
                      <a:lnTo>
                        <a:pt x="66" y="0"/>
                      </a:lnTo>
                      <a:close/>
                    </a:path>
                  </a:pathLst>
                </a:custGeom>
                <a:solidFill>
                  <a:srgbClr val="800080"/>
                </a:solidFill>
                <a:ln w="9525">
                  <a:solidFill>
                    <a:srgbClr val="000000"/>
                  </a:solidFill>
                  <a:prstDash val="solid"/>
                  <a:round/>
                  <a:headEnd/>
                  <a:tailEnd/>
                </a:ln>
              </p:spPr>
              <p:txBody>
                <a:bodyPr/>
                <a:lstStyle/>
                <a:p>
                  <a:endParaRPr lang="en-US"/>
                </a:p>
              </p:txBody>
            </p:sp>
            <p:sp>
              <p:nvSpPr>
                <p:cNvPr id="42010" name="Freeform 94"/>
                <p:cNvSpPr>
                  <a:spLocks/>
                </p:cNvSpPr>
                <p:nvPr/>
              </p:nvSpPr>
              <p:spPr bwMode="auto">
                <a:xfrm>
                  <a:off x="1771" y="2051"/>
                  <a:ext cx="552" cy="565"/>
                </a:xfrm>
                <a:custGeom>
                  <a:avLst/>
                  <a:gdLst>
                    <a:gd name="T0" fmla="*/ 80 w 1105"/>
                    <a:gd name="T1" fmla="*/ 0 h 1129"/>
                    <a:gd name="T2" fmla="*/ 141 w 1105"/>
                    <a:gd name="T3" fmla="*/ 3 h 1129"/>
                    <a:gd name="T4" fmla="*/ 141 w 1105"/>
                    <a:gd name="T5" fmla="*/ 54 h 1129"/>
                    <a:gd name="T6" fmla="*/ 172 w 1105"/>
                    <a:gd name="T7" fmla="*/ 68 h 1129"/>
                    <a:gd name="T8" fmla="*/ 180 w 1105"/>
                    <a:gd name="T9" fmla="*/ 64 h 1129"/>
                    <a:gd name="T10" fmla="*/ 201 w 1105"/>
                    <a:gd name="T11" fmla="*/ 75 h 1129"/>
                    <a:gd name="T12" fmla="*/ 213 w 1105"/>
                    <a:gd name="T13" fmla="*/ 74 h 1129"/>
                    <a:gd name="T14" fmla="*/ 236 w 1105"/>
                    <a:gd name="T15" fmla="*/ 63 h 1129"/>
                    <a:gd name="T16" fmla="*/ 250 w 1105"/>
                    <a:gd name="T17" fmla="*/ 73 h 1129"/>
                    <a:gd name="T18" fmla="*/ 262 w 1105"/>
                    <a:gd name="T19" fmla="*/ 76 h 1129"/>
                    <a:gd name="T20" fmla="*/ 262 w 1105"/>
                    <a:gd name="T21" fmla="*/ 118 h 1129"/>
                    <a:gd name="T22" fmla="*/ 276 w 1105"/>
                    <a:gd name="T23" fmla="*/ 144 h 1129"/>
                    <a:gd name="T24" fmla="*/ 273 w 1105"/>
                    <a:gd name="T25" fmla="*/ 179 h 1129"/>
                    <a:gd name="T26" fmla="*/ 258 w 1105"/>
                    <a:gd name="T27" fmla="*/ 194 h 1129"/>
                    <a:gd name="T28" fmla="*/ 254 w 1105"/>
                    <a:gd name="T29" fmla="*/ 181 h 1129"/>
                    <a:gd name="T30" fmla="*/ 250 w 1105"/>
                    <a:gd name="T31" fmla="*/ 186 h 1129"/>
                    <a:gd name="T32" fmla="*/ 253 w 1105"/>
                    <a:gd name="T33" fmla="*/ 195 h 1129"/>
                    <a:gd name="T34" fmla="*/ 226 w 1105"/>
                    <a:gd name="T35" fmla="*/ 216 h 1129"/>
                    <a:gd name="T36" fmla="*/ 220 w 1105"/>
                    <a:gd name="T37" fmla="*/ 217 h 1129"/>
                    <a:gd name="T38" fmla="*/ 206 w 1105"/>
                    <a:gd name="T39" fmla="*/ 228 h 1129"/>
                    <a:gd name="T40" fmla="*/ 206 w 1105"/>
                    <a:gd name="T41" fmla="*/ 234 h 1129"/>
                    <a:gd name="T42" fmla="*/ 202 w 1105"/>
                    <a:gd name="T43" fmla="*/ 235 h 1129"/>
                    <a:gd name="T44" fmla="*/ 205 w 1105"/>
                    <a:gd name="T45" fmla="*/ 242 h 1129"/>
                    <a:gd name="T46" fmla="*/ 198 w 1105"/>
                    <a:gd name="T47" fmla="*/ 253 h 1129"/>
                    <a:gd name="T48" fmla="*/ 202 w 1105"/>
                    <a:gd name="T49" fmla="*/ 268 h 1129"/>
                    <a:gd name="T50" fmla="*/ 206 w 1105"/>
                    <a:gd name="T51" fmla="*/ 273 h 1129"/>
                    <a:gd name="T52" fmla="*/ 205 w 1105"/>
                    <a:gd name="T53" fmla="*/ 283 h 1129"/>
                    <a:gd name="T54" fmla="*/ 194 w 1105"/>
                    <a:gd name="T55" fmla="*/ 283 h 1129"/>
                    <a:gd name="T56" fmla="*/ 185 w 1105"/>
                    <a:gd name="T57" fmla="*/ 278 h 1129"/>
                    <a:gd name="T58" fmla="*/ 178 w 1105"/>
                    <a:gd name="T59" fmla="*/ 279 h 1129"/>
                    <a:gd name="T60" fmla="*/ 157 w 1105"/>
                    <a:gd name="T61" fmla="*/ 271 h 1129"/>
                    <a:gd name="T62" fmla="*/ 147 w 1105"/>
                    <a:gd name="T63" fmla="*/ 238 h 1129"/>
                    <a:gd name="T64" fmla="*/ 132 w 1105"/>
                    <a:gd name="T65" fmla="*/ 223 h 1129"/>
                    <a:gd name="T66" fmla="*/ 119 w 1105"/>
                    <a:gd name="T67" fmla="*/ 195 h 1129"/>
                    <a:gd name="T68" fmla="*/ 113 w 1105"/>
                    <a:gd name="T69" fmla="*/ 192 h 1129"/>
                    <a:gd name="T70" fmla="*/ 106 w 1105"/>
                    <a:gd name="T71" fmla="*/ 185 h 1129"/>
                    <a:gd name="T72" fmla="*/ 99 w 1105"/>
                    <a:gd name="T73" fmla="*/ 185 h 1129"/>
                    <a:gd name="T74" fmla="*/ 89 w 1105"/>
                    <a:gd name="T75" fmla="*/ 183 h 1129"/>
                    <a:gd name="T76" fmla="*/ 81 w 1105"/>
                    <a:gd name="T77" fmla="*/ 185 h 1129"/>
                    <a:gd name="T78" fmla="*/ 75 w 1105"/>
                    <a:gd name="T79" fmla="*/ 199 h 1129"/>
                    <a:gd name="T80" fmla="*/ 67 w 1105"/>
                    <a:gd name="T81" fmla="*/ 201 h 1129"/>
                    <a:gd name="T82" fmla="*/ 50 w 1105"/>
                    <a:gd name="T83" fmla="*/ 190 h 1129"/>
                    <a:gd name="T84" fmla="*/ 39 w 1105"/>
                    <a:gd name="T85" fmla="*/ 177 h 1129"/>
                    <a:gd name="T86" fmla="*/ 37 w 1105"/>
                    <a:gd name="T87" fmla="*/ 161 h 1129"/>
                    <a:gd name="T88" fmla="*/ 30 w 1105"/>
                    <a:gd name="T89" fmla="*/ 150 h 1129"/>
                    <a:gd name="T90" fmla="*/ 12 w 1105"/>
                    <a:gd name="T91" fmla="*/ 134 h 1129"/>
                    <a:gd name="T92" fmla="*/ 0 w 1105"/>
                    <a:gd name="T93" fmla="*/ 118 h 1129"/>
                    <a:gd name="T94" fmla="*/ 0 w 1105"/>
                    <a:gd name="T95" fmla="*/ 112 h 1129"/>
                    <a:gd name="T96" fmla="*/ 41 w 1105"/>
                    <a:gd name="T97" fmla="*/ 112 h 1129"/>
                    <a:gd name="T98" fmla="*/ 75 w 1105"/>
                    <a:gd name="T99" fmla="*/ 115 h 1129"/>
                    <a:gd name="T100" fmla="*/ 80 w 1105"/>
                    <a:gd name="T101" fmla="*/ 0 h 112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105" h="1129">
                      <a:moveTo>
                        <a:pt x="320" y="0"/>
                      </a:moveTo>
                      <a:lnTo>
                        <a:pt x="564" y="10"/>
                      </a:lnTo>
                      <a:lnTo>
                        <a:pt x="564" y="215"/>
                      </a:lnTo>
                      <a:lnTo>
                        <a:pt x="689" y="271"/>
                      </a:lnTo>
                      <a:lnTo>
                        <a:pt x="723" y="253"/>
                      </a:lnTo>
                      <a:lnTo>
                        <a:pt x="805" y="297"/>
                      </a:lnTo>
                      <a:lnTo>
                        <a:pt x="853" y="294"/>
                      </a:lnTo>
                      <a:lnTo>
                        <a:pt x="947" y="249"/>
                      </a:lnTo>
                      <a:lnTo>
                        <a:pt x="1002" y="292"/>
                      </a:lnTo>
                      <a:lnTo>
                        <a:pt x="1049" y="303"/>
                      </a:lnTo>
                      <a:lnTo>
                        <a:pt x="1049" y="470"/>
                      </a:lnTo>
                      <a:lnTo>
                        <a:pt x="1105" y="574"/>
                      </a:lnTo>
                      <a:lnTo>
                        <a:pt x="1092" y="716"/>
                      </a:lnTo>
                      <a:lnTo>
                        <a:pt x="1032" y="773"/>
                      </a:lnTo>
                      <a:lnTo>
                        <a:pt x="1019" y="721"/>
                      </a:lnTo>
                      <a:lnTo>
                        <a:pt x="1002" y="744"/>
                      </a:lnTo>
                      <a:lnTo>
                        <a:pt x="1015" y="778"/>
                      </a:lnTo>
                      <a:lnTo>
                        <a:pt x="907" y="863"/>
                      </a:lnTo>
                      <a:lnTo>
                        <a:pt x="882" y="867"/>
                      </a:lnTo>
                      <a:lnTo>
                        <a:pt x="826" y="910"/>
                      </a:lnTo>
                      <a:lnTo>
                        <a:pt x="826" y="934"/>
                      </a:lnTo>
                      <a:lnTo>
                        <a:pt x="809" y="938"/>
                      </a:lnTo>
                      <a:lnTo>
                        <a:pt x="822" y="967"/>
                      </a:lnTo>
                      <a:lnTo>
                        <a:pt x="792" y="1009"/>
                      </a:lnTo>
                      <a:lnTo>
                        <a:pt x="809" y="1071"/>
                      </a:lnTo>
                      <a:lnTo>
                        <a:pt x="826" y="1091"/>
                      </a:lnTo>
                      <a:lnTo>
                        <a:pt x="822" y="1129"/>
                      </a:lnTo>
                      <a:lnTo>
                        <a:pt x="779" y="1129"/>
                      </a:lnTo>
                      <a:lnTo>
                        <a:pt x="740" y="1110"/>
                      </a:lnTo>
                      <a:lnTo>
                        <a:pt x="714" y="1115"/>
                      </a:lnTo>
                      <a:lnTo>
                        <a:pt x="629" y="1082"/>
                      </a:lnTo>
                      <a:lnTo>
                        <a:pt x="590" y="952"/>
                      </a:lnTo>
                      <a:lnTo>
                        <a:pt x="530" y="891"/>
                      </a:lnTo>
                      <a:lnTo>
                        <a:pt x="477" y="778"/>
                      </a:lnTo>
                      <a:lnTo>
                        <a:pt x="453" y="766"/>
                      </a:lnTo>
                      <a:lnTo>
                        <a:pt x="424" y="738"/>
                      </a:lnTo>
                      <a:lnTo>
                        <a:pt x="397" y="738"/>
                      </a:lnTo>
                      <a:lnTo>
                        <a:pt x="356" y="729"/>
                      </a:lnTo>
                      <a:lnTo>
                        <a:pt x="324" y="738"/>
                      </a:lnTo>
                      <a:lnTo>
                        <a:pt x="303" y="795"/>
                      </a:lnTo>
                      <a:lnTo>
                        <a:pt x="270" y="804"/>
                      </a:lnTo>
                      <a:lnTo>
                        <a:pt x="200" y="760"/>
                      </a:lnTo>
                      <a:lnTo>
                        <a:pt x="158" y="707"/>
                      </a:lnTo>
                      <a:lnTo>
                        <a:pt x="151" y="642"/>
                      </a:lnTo>
                      <a:lnTo>
                        <a:pt x="121" y="598"/>
                      </a:lnTo>
                      <a:lnTo>
                        <a:pt x="51" y="536"/>
                      </a:lnTo>
                      <a:lnTo>
                        <a:pt x="0" y="472"/>
                      </a:lnTo>
                      <a:lnTo>
                        <a:pt x="0" y="445"/>
                      </a:lnTo>
                      <a:lnTo>
                        <a:pt x="167" y="446"/>
                      </a:lnTo>
                      <a:lnTo>
                        <a:pt x="303" y="459"/>
                      </a:lnTo>
                      <a:lnTo>
                        <a:pt x="320" y="0"/>
                      </a:lnTo>
                      <a:close/>
                    </a:path>
                  </a:pathLst>
                </a:custGeom>
                <a:solidFill>
                  <a:srgbClr val="7FFF00"/>
                </a:solidFill>
                <a:ln w="9525">
                  <a:solidFill>
                    <a:srgbClr val="000000"/>
                  </a:solidFill>
                  <a:prstDash val="solid"/>
                  <a:round/>
                  <a:headEnd/>
                  <a:tailEnd/>
                </a:ln>
              </p:spPr>
              <p:txBody>
                <a:bodyPr/>
                <a:lstStyle/>
                <a:p>
                  <a:endParaRPr lang="en-US"/>
                </a:p>
              </p:txBody>
            </p:sp>
            <p:sp>
              <p:nvSpPr>
                <p:cNvPr id="42011" name="Freeform 95"/>
                <p:cNvSpPr>
                  <a:spLocks/>
                </p:cNvSpPr>
                <p:nvPr/>
              </p:nvSpPr>
              <p:spPr bwMode="auto">
                <a:xfrm>
                  <a:off x="1911" y="1364"/>
                  <a:ext cx="266" cy="172"/>
                </a:xfrm>
                <a:custGeom>
                  <a:avLst/>
                  <a:gdLst>
                    <a:gd name="T0" fmla="*/ 1 w 532"/>
                    <a:gd name="T1" fmla="*/ 0 h 343"/>
                    <a:gd name="T2" fmla="*/ 112 w 532"/>
                    <a:gd name="T3" fmla="*/ 3 h 343"/>
                    <a:gd name="T4" fmla="*/ 120 w 532"/>
                    <a:gd name="T5" fmla="*/ 28 h 343"/>
                    <a:gd name="T6" fmla="*/ 128 w 532"/>
                    <a:gd name="T7" fmla="*/ 48 h 343"/>
                    <a:gd name="T8" fmla="*/ 133 w 532"/>
                    <a:gd name="T9" fmla="*/ 79 h 343"/>
                    <a:gd name="T10" fmla="*/ 130 w 532"/>
                    <a:gd name="T11" fmla="*/ 86 h 343"/>
                    <a:gd name="T12" fmla="*/ 89 w 532"/>
                    <a:gd name="T13" fmla="*/ 85 h 343"/>
                    <a:gd name="T14" fmla="*/ 0 w 532"/>
                    <a:gd name="T15" fmla="*/ 83 h 343"/>
                    <a:gd name="T16" fmla="*/ 1 w 532"/>
                    <a:gd name="T17" fmla="*/ 0 h 3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32" h="343">
                      <a:moveTo>
                        <a:pt x="1" y="0"/>
                      </a:moveTo>
                      <a:lnTo>
                        <a:pt x="446" y="11"/>
                      </a:lnTo>
                      <a:lnTo>
                        <a:pt x="479" y="112"/>
                      </a:lnTo>
                      <a:lnTo>
                        <a:pt x="510" y="189"/>
                      </a:lnTo>
                      <a:lnTo>
                        <a:pt x="532" y="315"/>
                      </a:lnTo>
                      <a:lnTo>
                        <a:pt x="519" y="343"/>
                      </a:lnTo>
                      <a:lnTo>
                        <a:pt x="354" y="339"/>
                      </a:lnTo>
                      <a:lnTo>
                        <a:pt x="0" y="332"/>
                      </a:lnTo>
                      <a:lnTo>
                        <a:pt x="1" y="0"/>
                      </a:lnTo>
                      <a:close/>
                    </a:path>
                  </a:pathLst>
                </a:custGeom>
                <a:solidFill>
                  <a:srgbClr val="800000"/>
                </a:solidFill>
                <a:ln w="9525">
                  <a:solidFill>
                    <a:srgbClr val="000000"/>
                  </a:solidFill>
                  <a:prstDash val="solid"/>
                  <a:round/>
                  <a:headEnd/>
                  <a:tailEnd/>
                </a:ln>
              </p:spPr>
              <p:txBody>
                <a:bodyPr/>
                <a:lstStyle/>
                <a:p>
                  <a:endParaRPr lang="en-US"/>
                </a:p>
              </p:txBody>
            </p:sp>
            <p:sp>
              <p:nvSpPr>
                <p:cNvPr id="42012" name="Freeform 96"/>
                <p:cNvSpPr>
                  <a:spLocks/>
                </p:cNvSpPr>
                <p:nvPr/>
              </p:nvSpPr>
              <p:spPr bwMode="auto">
                <a:xfrm>
                  <a:off x="1904" y="1529"/>
                  <a:ext cx="279" cy="201"/>
                </a:xfrm>
                <a:custGeom>
                  <a:avLst/>
                  <a:gdLst>
                    <a:gd name="T0" fmla="*/ 2 w 559"/>
                    <a:gd name="T1" fmla="*/ 0 h 402"/>
                    <a:gd name="T2" fmla="*/ 2 w 559"/>
                    <a:gd name="T3" fmla="*/ 39 h 402"/>
                    <a:gd name="T4" fmla="*/ 0 w 559"/>
                    <a:gd name="T5" fmla="*/ 85 h 402"/>
                    <a:gd name="T6" fmla="*/ 101 w 559"/>
                    <a:gd name="T7" fmla="*/ 87 h 402"/>
                    <a:gd name="T8" fmla="*/ 112 w 559"/>
                    <a:gd name="T9" fmla="*/ 93 h 402"/>
                    <a:gd name="T10" fmla="*/ 119 w 559"/>
                    <a:gd name="T11" fmla="*/ 84 h 402"/>
                    <a:gd name="T12" fmla="*/ 139 w 559"/>
                    <a:gd name="T13" fmla="*/ 101 h 402"/>
                    <a:gd name="T14" fmla="*/ 136 w 559"/>
                    <a:gd name="T15" fmla="*/ 83 h 402"/>
                    <a:gd name="T16" fmla="*/ 138 w 559"/>
                    <a:gd name="T17" fmla="*/ 70 h 402"/>
                    <a:gd name="T18" fmla="*/ 139 w 559"/>
                    <a:gd name="T19" fmla="*/ 24 h 402"/>
                    <a:gd name="T20" fmla="*/ 130 w 559"/>
                    <a:gd name="T21" fmla="*/ 15 h 402"/>
                    <a:gd name="T22" fmla="*/ 134 w 559"/>
                    <a:gd name="T23" fmla="*/ 2 h 402"/>
                    <a:gd name="T24" fmla="*/ 67 w 559"/>
                    <a:gd name="T25" fmla="*/ 2 h 402"/>
                    <a:gd name="T26" fmla="*/ 2 w 559"/>
                    <a:gd name="T27" fmla="*/ 0 h 40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59" h="402">
                      <a:moveTo>
                        <a:pt x="10" y="0"/>
                      </a:moveTo>
                      <a:lnTo>
                        <a:pt x="8" y="156"/>
                      </a:lnTo>
                      <a:lnTo>
                        <a:pt x="0" y="339"/>
                      </a:lnTo>
                      <a:lnTo>
                        <a:pt x="406" y="345"/>
                      </a:lnTo>
                      <a:lnTo>
                        <a:pt x="448" y="370"/>
                      </a:lnTo>
                      <a:lnTo>
                        <a:pt x="478" y="336"/>
                      </a:lnTo>
                      <a:lnTo>
                        <a:pt x="559" y="402"/>
                      </a:lnTo>
                      <a:lnTo>
                        <a:pt x="547" y="332"/>
                      </a:lnTo>
                      <a:lnTo>
                        <a:pt x="554" y="279"/>
                      </a:lnTo>
                      <a:lnTo>
                        <a:pt x="559" y="96"/>
                      </a:lnTo>
                      <a:lnTo>
                        <a:pt x="523" y="57"/>
                      </a:lnTo>
                      <a:lnTo>
                        <a:pt x="537" y="6"/>
                      </a:lnTo>
                      <a:lnTo>
                        <a:pt x="271" y="5"/>
                      </a:lnTo>
                      <a:lnTo>
                        <a:pt x="10" y="0"/>
                      </a:lnTo>
                      <a:close/>
                    </a:path>
                  </a:pathLst>
                </a:custGeom>
                <a:solidFill>
                  <a:srgbClr val="808000"/>
                </a:solidFill>
                <a:ln w="9525">
                  <a:solidFill>
                    <a:srgbClr val="000000"/>
                  </a:solidFill>
                  <a:prstDash val="solid"/>
                  <a:round/>
                  <a:headEnd/>
                  <a:tailEnd/>
                </a:ln>
              </p:spPr>
              <p:txBody>
                <a:bodyPr/>
                <a:lstStyle/>
                <a:p>
                  <a:endParaRPr lang="en-US"/>
                </a:p>
              </p:txBody>
            </p:sp>
            <p:sp>
              <p:nvSpPr>
                <p:cNvPr id="42013" name="Freeform 97"/>
                <p:cNvSpPr>
                  <a:spLocks/>
                </p:cNvSpPr>
                <p:nvPr/>
              </p:nvSpPr>
              <p:spPr bwMode="auto">
                <a:xfrm>
                  <a:off x="1899" y="1696"/>
                  <a:ext cx="334" cy="166"/>
                </a:xfrm>
                <a:custGeom>
                  <a:avLst/>
                  <a:gdLst>
                    <a:gd name="T0" fmla="*/ 2 w 666"/>
                    <a:gd name="T1" fmla="*/ 0 h 331"/>
                    <a:gd name="T2" fmla="*/ 0 w 666"/>
                    <a:gd name="T3" fmla="*/ 55 h 331"/>
                    <a:gd name="T4" fmla="*/ 38 w 666"/>
                    <a:gd name="T5" fmla="*/ 56 h 331"/>
                    <a:gd name="T6" fmla="*/ 38 w 666"/>
                    <a:gd name="T7" fmla="*/ 83 h 331"/>
                    <a:gd name="T8" fmla="*/ 89 w 666"/>
                    <a:gd name="T9" fmla="*/ 82 h 331"/>
                    <a:gd name="T10" fmla="*/ 134 w 666"/>
                    <a:gd name="T11" fmla="*/ 82 h 331"/>
                    <a:gd name="T12" fmla="*/ 168 w 666"/>
                    <a:gd name="T13" fmla="*/ 82 h 331"/>
                    <a:gd name="T14" fmla="*/ 157 w 666"/>
                    <a:gd name="T15" fmla="*/ 59 h 331"/>
                    <a:gd name="T16" fmla="*/ 150 w 666"/>
                    <a:gd name="T17" fmla="*/ 37 h 331"/>
                    <a:gd name="T18" fmla="*/ 142 w 666"/>
                    <a:gd name="T19" fmla="*/ 15 h 331"/>
                    <a:gd name="T20" fmla="*/ 123 w 666"/>
                    <a:gd name="T21" fmla="*/ 1 h 331"/>
                    <a:gd name="T22" fmla="*/ 114 w 666"/>
                    <a:gd name="T23" fmla="*/ 9 h 331"/>
                    <a:gd name="T24" fmla="*/ 104 w 666"/>
                    <a:gd name="T25" fmla="*/ 3 h 331"/>
                    <a:gd name="T26" fmla="*/ 58 w 666"/>
                    <a:gd name="T27" fmla="*/ 2 h 331"/>
                    <a:gd name="T28" fmla="*/ 2 w 666"/>
                    <a:gd name="T29" fmla="*/ 0 h 33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66" h="331">
                      <a:moveTo>
                        <a:pt x="7" y="0"/>
                      </a:moveTo>
                      <a:lnTo>
                        <a:pt x="0" y="219"/>
                      </a:lnTo>
                      <a:lnTo>
                        <a:pt x="150" y="224"/>
                      </a:lnTo>
                      <a:lnTo>
                        <a:pt x="149" y="331"/>
                      </a:lnTo>
                      <a:lnTo>
                        <a:pt x="352" y="328"/>
                      </a:lnTo>
                      <a:lnTo>
                        <a:pt x="533" y="325"/>
                      </a:lnTo>
                      <a:lnTo>
                        <a:pt x="666" y="328"/>
                      </a:lnTo>
                      <a:lnTo>
                        <a:pt x="625" y="235"/>
                      </a:lnTo>
                      <a:lnTo>
                        <a:pt x="596" y="148"/>
                      </a:lnTo>
                      <a:lnTo>
                        <a:pt x="565" y="58"/>
                      </a:lnTo>
                      <a:lnTo>
                        <a:pt x="489" y="2"/>
                      </a:lnTo>
                      <a:lnTo>
                        <a:pt x="455" y="35"/>
                      </a:lnTo>
                      <a:lnTo>
                        <a:pt x="413" y="11"/>
                      </a:lnTo>
                      <a:lnTo>
                        <a:pt x="232" y="5"/>
                      </a:lnTo>
                      <a:lnTo>
                        <a:pt x="7" y="0"/>
                      </a:lnTo>
                      <a:close/>
                    </a:path>
                  </a:pathLst>
                </a:custGeom>
                <a:solidFill>
                  <a:srgbClr val="FF7F3F"/>
                </a:solidFill>
                <a:ln w="9525">
                  <a:solidFill>
                    <a:srgbClr val="000000"/>
                  </a:solidFill>
                  <a:prstDash val="solid"/>
                  <a:round/>
                  <a:headEnd/>
                  <a:tailEnd/>
                </a:ln>
              </p:spPr>
              <p:txBody>
                <a:bodyPr/>
                <a:lstStyle/>
                <a:p>
                  <a:endParaRPr lang="en-US"/>
                </a:p>
              </p:txBody>
            </p:sp>
            <p:sp>
              <p:nvSpPr>
                <p:cNvPr id="42014" name="Freeform 98"/>
                <p:cNvSpPr>
                  <a:spLocks/>
                </p:cNvSpPr>
                <p:nvPr/>
              </p:nvSpPr>
              <p:spPr bwMode="auto">
                <a:xfrm>
                  <a:off x="1970" y="1858"/>
                  <a:ext cx="293" cy="165"/>
                </a:xfrm>
                <a:custGeom>
                  <a:avLst/>
                  <a:gdLst>
                    <a:gd name="T0" fmla="*/ 2 w 586"/>
                    <a:gd name="T1" fmla="*/ 1 h 330"/>
                    <a:gd name="T2" fmla="*/ 1 w 586"/>
                    <a:gd name="T3" fmla="*/ 48 h 330"/>
                    <a:gd name="T4" fmla="*/ 0 w 586"/>
                    <a:gd name="T5" fmla="*/ 82 h 330"/>
                    <a:gd name="T6" fmla="*/ 147 w 586"/>
                    <a:gd name="T7" fmla="*/ 83 h 330"/>
                    <a:gd name="T8" fmla="*/ 144 w 586"/>
                    <a:gd name="T9" fmla="*/ 40 h 330"/>
                    <a:gd name="T10" fmla="*/ 144 w 586"/>
                    <a:gd name="T11" fmla="*/ 24 h 330"/>
                    <a:gd name="T12" fmla="*/ 132 w 586"/>
                    <a:gd name="T13" fmla="*/ 14 h 330"/>
                    <a:gd name="T14" fmla="*/ 136 w 586"/>
                    <a:gd name="T15" fmla="*/ 5 h 330"/>
                    <a:gd name="T16" fmla="*/ 131 w 586"/>
                    <a:gd name="T17" fmla="*/ 0 h 330"/>
                    <a:gd name="T18" fmla="*/ 64 w 586"/>
                    <a:gd name="T19" fmla="*/ 1 h 330"/>
                    <a:gd name="T20" fmla="*/ 2 w 586"/>
                    <a:gd name="T21" fmla="*/ 1 h 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6" h="330">
                      <a:moveTo>
                        <a:pt x="5" y="3"/>
                      </a:moveTo>
                      <a:lnTo>
                        <a:pt x="4" y="192"/>
                      </a:lnTo>
                      <a:lnTo>
                        <a:pt x="0" y="326"/>
                      </a:lnTo>
                      <a:lnTo>
                        <a:pt x="586" y="330"/>
                      </a:lnTo>
                      <a:lnTo>
                        <a:pt x="574" y="158"/>
                      </a:lnTo>
                      <a:lnTo>
                        <a:pt x="574" y="93"/>
                      </a:lnTo>
                      <a:lnTo>
                        <a:pt x="527" y="54"/>
                      </a:lnTo>
                      <a:lnTo>
                        <a:pt x="541" y="19"/>
                      </a:lnTo>
                      <a:lnTo>
                        <a:pt x="521" y="0"/>
                      </a:lnTo>
                      <a:lnTo>
                        <a:pt x="255" y="3"/>
                      </a:lnTo>
                      <a:lnTo>
                        <a:pt x="5" y="3"/>
                      </a:lnTo>
                      <a:close/>
                    </a:path>
                  </a:pathLst>
                </a:custGeom>
                <a:solidFill>
                  <a:srgbClr val="005F7F"/>
                </a:solidFill>
                <a:ln w="9525">
                  <a:solidFill>
                    <a:srgbClr val="000000"/>
                  </a:solidFill>
                  <a:prstDash val="solid"/>
                  <a:round/>
                  <a:headEnd/>
                  <a:tailEnd/>
                </a:ln>
              </p:spPr>
              <p:txBody>
                <a:bodyPr/>
                <a:lstStyle/>
                <a:p>
                  <a:endParaRPr lang="en-US"/>
                </a:p>
              </p:txBody>
            </p:sp>
            <p:sp>
              <p:nvSpPr>
                <p:cNvPr id="42015" name="Freeform 99"/>
                <p:cNvSpPr>
                  <a:spLocks/>
                </p:cNvSpPr>
                <p:nvPr/>
              </p:nvSpPr>
              <p:spPr bwMode="auto">
                <a:xfrm>
                  <a:off x="1931" y="2019"/>
                  <a:ext cx="342" cy="181"/>
                </a:xfrm>
                <a:custGeom>
                  <a:avLst/>
                  <a:gdLst>
                    <a:gd name="T0" fmla="*/ 1 w 683"/>
                    <a:gd name="T1" fmla="*/ 0 h 362"/>
                    <a:gd name="T2" fmla="*/ 0 w 683"/>
                    <a:gd name="T3" fmla="*/ 16 h 362"/>
                    <a:gd name="T4" fmla="*/ 61 w 683"/>
                    <a:gd name="T5" fmla="*/ 19 h 362"/>
                    <a:gd name="T6" fmla="*/ 61 w 683"/>
                    <a:gd name="T7" fmla="*/ 70 h 362"/>
                    <a:gd name="T8" fmla="*/ 93 w 683"/>
                    <a:gd name="T9" fmla="*/ 85 h 362"/>
                    <a:gd name="T10" fmla="*/ 101 w 683"/>
                    <a:gd name="T11" fmla="*/ 80 h 362"/>
                    <a:gd name="T12" fmla="*/ 121 w 683"/>
                    <a:gd name="T13" fmla="*/ 91 h 362"/>
                    <a:gd name="T14" fmla="*/ 134 w 683"/>
                    <a:gd name="T15" fmla="*/ 91 h 362"/>
                    <a:gd name="T16" fmla="*/ 157 w 683"/>
                    <a:gd name="T17" fmla="*/ 80 h 362"/>
                    <a:gd name="T18" fmla="*/ 171 w 683"/>
                    <a:gd name="T19" fmla="*/ 90 h 362"/>
                    <a:gd name="T20" fmla="*/ 171 w 683"/>
                    <a:gd name="T21" fmla="*/ 34 h 362"/>
                    <a:gd name="T22" fmla="*/ 167 w 683"/>
                    <a:gd name="T23" fmla="*/ 1 h 362"/>
                    <a:gd name="T24" fmla="*/ 1 w 683"/>
                    <a:gd name="T25" fmla="*/ 0 h 3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83" h="362">
                      <a:moveTo>
                        <a:pt x="4" y="0"/>
                      </a:moveTo>
                      <a:lnTo>
                        <a:pt x="0" y="64"/>
                      </a:lnTo>
                      <a:lnTo>
                        <a:pt x="243" y="74"/>
                      </a:lnTo>
                      <a:lnTo>
                        <a:pt x="244" y="280"/>
                      </a:lnTo>
                      <a:lnTo>
                        <a:pt x="369" y="337"/>
                      </a:lnTo>
                      <a:lnTo>
                        <a:pt x="403" y="317"/>
                      </a:lnTo>
                      <a:lnTo>
                        <a:pt x="482" y="362"/>
                      </a:lnTo>
                      <a:lnTo>
                        <a:pt x="533" y="361"/>
                      </a:lnTo>
                      <a:lnTo>
                        <a:pt x="627" y="317"/>
                      </a:lnTo>
                      <a:lnTo>
                        <a:pt x="683" y="359"/>
                      </a:lnTo>
                      <a:lnTo>
                        <a:pt x="683" y="135"/>
                      </a:lnTo>
                      <a:lnTo>
                        <a:pt x="666" y="4"/>
                      </a:lnTo>
                      <a:lnTo>
                        <a:pt x="4" y="0"/>
                      </a:lnTo>
                      <a:close/>
                    </a:path>
                  </a:pathLst>
                </a:custGeom>
                <a:solidFill>
                  <a:srgbClr val="9FBFFF"/>
                </a:solidFill>
                <a:ln w="9525">
                  <a:solidFill>
                    <a:srgbClr val="000000"/>
                  </a:solidFill>
                  <a:prstDash val="solid"/>
                  <a:round/>
                  <a:headEnd/>
                  <a:tailEnd/>
                </a:ln>
              </p:spPr>
              <p:txBody>
                <a:bodyPr/>
                <a:lstStyle/>
                <a:p>
                  <a:endParaRPr lang="en-US"/>
                </a:p>
              </p:txBody>
            </p:sp>
            <p:sp>
              <p:nvSpPr>
                <p:cNvPr id="42016" name="Freeform 100"/>
                <p:cNvSpPr>
                  <a:spLocks/>
                </p:cNvSpPr>
                <p:nvPr/>
              </p:nvSpPr>
              <p:spPr bwMode="auto">
                <a:xfrm>
                  <a:off x="2266" y="2028"/>
                  <a:ext cx="192" cy="197"/>
                </a:xfrm>
                <a:custGeom>
                  <a:avLst/>
                  <a:gdLst>
                    <a:gd name="T0" fmla="*/ 0 w 385"/>
                    <a:gd name="T1" fmla="*/ 9 h 396"/>
                    <a:gd name="T2" fmla="*/ 38 w 385"/>
                    <a:gd name="T3" fmla="*/ 4 h 396"/>
                    <a:gd name="T4" fmla="*/ 84 w 385"/>
                    <a:gd name="T5" fmla="*/ 0 h 396"/>
                    <a:gd name="T6" fmla="*/ 82 w 385"/>
                    <a:gd name="T7" fmla="*/ 13 h 396"/>
                    <a:gd name="T8" fmla="*/ 92 w 385"/>
                    <a:gd name="T9" fmla="*/ 10 h 396"/>
                    <a:gd name="T10" fmla="*/ 96 w 385"/>
                    <a:gd name="T11" fmla="*/ 19 h 396"/>
                    <a:gd name="T12" fmla="*/ 85 w 385"/>
                    <a:gd name="T13" fmla="*/ 26 h 396"/>
                    <a:gd name="T14" fmla="*/ 88 w 385"/>
                    <a:gd name="T15" fmla="*/ 40 h 396"/>
                    <a:gd name="T16" fmla="*/ 77 w 385"/>
                    <a:gd name="T17" fmla="*/ 63 h 396"/>
                    <a:gd name="T18" fmla="*/ 68 w 385"/>
                    <a:gd name="T19" fmla="*/ 77 h 396"/>
                    <a:gd name="T20" fmla="*/ 73 w 385"/>
                    <a:gd name="T21" fmla="*/ 95 h 396"/>
                    <a:gd name="T22" fmla="*/ 14 w 385"/>
                    <a:gd name="T23" fmla="*/ 98 h 396"/>
                    <a:gd name="T24" fmla="*/ 13 w 385"/>
                    <a:gd name="T25" fmla="*/ 87 h 396"/>
                    <a:gd name="T26" fmla="*/ 2 w 385"/>
                    <a:gd name="T27" fmla="*/ 85 h 396"/>
                    <a:gd name="T28" fmla="*/ 2 w 385"/>
                    <a:gd name="T29" fmla="*/ 26 h 396"/>
                    <a:gd name="T30" fmla="*/ 0 w 385"/>
                    <a:gd name="T31" fmla="*/ 9 h 3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85" h="396">
                      <a:moveTo>
                        <a:pt x="0" y="36"/>
                      </a:moveTo>
                      <a:lnTo>
                        <a:pt x="152" y="16"/>
                      </a:lnTo>
                      <a:lnTo>
                        <a:pt x="339" y="0"/>
                      </a:lnTo>
                      <a:lnTo>
                        <a:pt x="329" y="52"/>
                      </a:lnTo>
                      <a:lnTo>
                        <a:pt x="371" y="41"/>
                      </a:lnTo>
                      <a:lnTo>
                        <a:pt x="385" y="76"/>
                      </a:lnTo>
                      <a:lnTo>
                        <a:pt x="342" y="107"/>
                      </a:lnTo>
                      <a:lnTo>
                        <a:pt x="352" y="162"/>
                      </a:lnTo>
                      <a:lnTo>
                        <a:pt x="308" y="254"/>
                      </a:lnTo>
                      <a:lnTo>
                        <a:pt x="275" y="311"/>
                      </a:lnTo>
                      <a:lnTo>
                        <a:pt x="293" y="383"/>
                      </a:lnTo>
                      <a:lnTo>
                        <a:pt x="56" y="396"/>
                      </a:lnTo>
                      <a:lnTo>
                        <a:pt x="55" y="352"/>
                      </a:lnTo>
                      <a:lnTo>
                        <a:pt x="8" y="342"/>
                      </a:lnTo>
                      <a:lnTo>
                        <a:pt x="8" y="107"/>
                      </a:lnTo>
                      <a:lnTo>
                        <a:pt x="0" y="36"/>
                      </a:lnTo>
                      <a:close/>
                    </a:path>
                  </a:pathLst>
                </a:custGeom>
                <a:solidFill>
                  <a:srgbClr val="7FFFDF"/>
                </a:solidFill>
                <a:ln w="9525">
                  <a:solidFill>
                    <a:srgbClr val="000000"/>
                  </a:solidFill>
                  <a:prstDash val="solid"/>
                  <a:round/>
                  <a:headEnd/>
                  <a:tailEnd/>
                </a:ln>
              </p:spPr>
              <p:txBody>
                <a:bodyPr/>
                <a:lstStyle/>
                <a:p>
                  <a:endParaRPr lang="en-US"/>
                </a:p>
              </p:txBody>
            </p:sp>
            <p:sp>
              <p:nvSpPr>
                <p:cNvPr id="42017" name="Freeform 101"/>
                <p:cNvSpPr>
                  <a:spLocks/>
                </p:cNvSpPr>
                <p:nvPr/>
              </p:nvSpPr>
              <p:spPr bwMode="auto">
                <a:xfrm>
                  <a:off x="2294" y="2218"/>
                  <a:ext cx="235" cy="208"/>
                </a:xfrm>
                <a:custGeom>
                  <a:avLst/>
                  <a:gdLst>
                    <a:gd name="T0" fmla="*/ 0 w 469"/>
                    <a:gd name="T1" fmla="*/ 3 h 414"/>
                    <a:gd name="T2" fmla="*/ 59 w 469"/>
                    <a:gd name="T3" fmla="*/ 0 h 414"/>
                    <a:gd name="T4" fmla="*/ 69 w 469"/>
                    <a:gd name="T5" fmla="*/ 22 h 414"/>
                    <a:gd name="T6" fmla="*/ 60 w 469"/>
                    <a:gd name="T7" fmla="*/ 47 h 414"/>
                    <a:gd name="T8" fmla="*/ 58 w 469"/>
                    <a:gd name="T9" fmla="*/ 58 h 414"/>
                    <a:gd name="T10" fmla="*/ 97 w 469"/>
                    <a:gd name="T11" fmla="*/ 54 h 414"/>
                    <a:gd name="T12" fmla="*/ 99 w 469"/>
                    <a:gd name="T13" fmla="*/ 70 h 414"/>
                    <a:gd name="T14" fmla="*/ 88 w 469"/>
                    <a:gd name="T15" fmla="*/ 69 h 414"/>
                    <a:gd name="T16" fmla="*/ 82 w 469"/>
                    <a:gd name="T17" fmla="*/ 76 h 414"/>
                    <a:gd name="T18" fmla="*/ 88 w 469"/>
                    <a:gd name="T19" fmla="*/ 81 h 414"/>
                    <a:gd name="T20" fmla="*/ 99 w 469"/>
                    <a:gd name="T21" fmla="*/ 75 h 414"/>
                    <a:gd name="T22" fmla="*/ 99 w 469"/>
                    <a:gd name="T23" fmla="*/ 83 h 414"/>
                    <a:gd name="T24" fmla="*/ 106 w 469"/>
                    <a:gd name="T25" fmla="*/ 76 h 414"/>
                    <a:gd name="T26" fmla="*/ 110 w 469"/>
                    <a:gd name="T27" fmla="*/ 76 h 414"/>
                    <a:gd name="T28" fmla="*/ 105 w 469"/>
                    <a:gd name="T29" fmla="*/ 90 h 414"/>
                    <a:gd name="T30" fmla="*/ 115 w 469"/>
                    <a:gd name="T31" fmla="*/ 92 h 414"/>
                    <a:gd name="T32" fmla="*/ 118 w 469"/>
                    <a:gd name="T33" fmla="*/ 100 h 414"/>
                    <a:gd name="T34" fmla="*/ 113 w 469"/>
                    <a:gd name="T35" fmla="*/ 102 h 414"/>
                    <a:gd name="T36" fmla="*/ 107 w 469"/>
                    <a:gd name="T37" fmla="*/ 97 h 414"/>
                    <a:gd name="T38" fmla="*/ 96 w 469"/>
                    <a:gd name="T39" fmla="*/ 94 h 414"/>
                    <a:gd name="T40" fmla="*/ 98 w 469"/>
                    <a:gd name="T41" fmla="*/ 103 h 414"/>
                    <a:gd name="T42" fmla="*/ 93 w 469"/>
                    <a:gd name="T43" fmla="*/ 105 h 414"/>
                    <a:gd name="T44" fmla="*/ 88 w 469"/>
                    <a:gd name="T45" fmla="*/ 96 h 414"/>
                    <a:gd name="T46" fmla="*/ 85 w 469"/>
                    <a:gd name="T47" fmla="*/ 101 h 414"/>
                    <a:gd name="T48" fmla="*/ 68 w 469"/>
                    <a:gd name="T49" fmla="*/ 101 h 414"/>
                    <a:gd name="T50" fmla="*/ 68 w 469"/>
                    <a:gd name="T51" fmla="*/ 96 h 414"/>
                    <a:gd name="T52" fmla="*/ 62 w 469"/>
                    <a:gd name="T53" fmla="*/ 90 h 414"/>
                    <a:gd name="T54" fmla="*/ 49 w 469"/>
                    <a:gd name="T55" fmla="*/ 89 h 414"/>
                    <a:gd name="T56" fmla="*/ 59 w 469"/>
                    <a:gd name="T57" fmla="*/ 96 h 414"/>
                    <a:gd name="T58" fmla="*/ 44 w 469"/>
                    <a:gd name="T59" fmla="*/ 99 h 414"/>
                    <a:gd name="T60" fmla="*/ 21 w 469"/>
                    <a:gd name="T61" fmla="*/ 95 h 414"/>
                    <a:gd name="T62" fmla="*/ 12 w 469"/>
                    <a:gd name="T63" fmla="*/ 96 h 414"/>
                    <a:gd name="T64" fmla="*/ 15 w 469"/>
                    <a:gd name="T65" fmla="*/ 61 h 414"/>
                    <a:gd name="T66" fmla="*/ 1 w 469"/>
                    <a:gd name="T67" fmla="*/ 33 h 414"/>
                    <a:gd name="T68" fmla="*/ 0 w 469"/>
                    <a:gd name="T69" fmla="*/ 3 h 4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69" h="414">
                      <a:moveTo>
                        <a:pt x="0" y="9"/>
                      </a:moveTo>
                      <a:lnTo>
                        <a:pt x="235" y="0"/>
                      </a:lnTo>
                      <a:lnTo>
                        <a:pt x="276" y="85"/>
                      </a:lnTo>
                      <a:lnTo>
                        <a:pt x="240" y="186"/>
                      </a:lnTo>
                      <a:lnTo>
                        <a:pt x="229" y="231"/>
                      </a:lnTo>
                      <a:lnTo>
                        <a:pt x="386" y="212"/>
                      </a:lnTo>
                      <a:lnTo>
                        <a:pt x="396" y="279"/>
                      </a:lnTo>
                      <a:lnTo>
                        <a:pt x="349" y="272"/>
                      </a:lnTo>
                      <a:lnTo>
                        <a:pt x="328" y="301"/>
                      </a:lnTo>
                      <a:lnTo>
                        <a:pt x="352" y="320"/>
                      </a:lnTo>
                      <a:lnTo>
                        <a:pt x="395" y="297"/>
                      </a:lnTo>
                      <a:lnTo>
                        <a:pt x="396" y="329"/>
                      </a:lnTo>
                      <a:lnTo>
                        <a:pt x="422" y="302"/>
                      </a:lnTo>
                      <a:lnTo>
                        <a:pt x="439" y="302"/>
                      </a:lnTo>
                      <a:lnTo>
                        <a:pt x="419" y="357"/>
                      </a:lnTo>
                      <a:lnTo>
                        <a:pt x="458" y="367"/>
                      </a:lnTo>
                      <a:lnTo>
                        <a:pt x="469" y="397"/>
                      </a:lnTo>
                      <a:lnTo>
                        <a:pt x="452" y="406"/>
                      </a:lnTo>
                      <a:lnTo>
                        <a:pt x="428" y="387"/>
                      </a:lnTo>
                      <a:lnTo>
                        <a:pt x="382" y="373"/>
                      </a:lnTo>
                      <a:lnTo>
                        <a:pt x="392" y="409"/>
                      </a:lnTo>
                      <a:lnTo>
                        <a:pt x="369" y="414"/>
                      </a:lnTo>
                      <a:lnTo>
                        <a:pt x="350" y="381"/>
                      </a:lnTo>
                      <a:lnTo>
                        <a:pt x="339" y="402"/>
                      </a:lnTo>
                      <a:lnTo>
                        <a:pt x="270" y="402"/>
                      </a:lnTo>
                      <a:lnTo>
                        <a:pt x="270" y="381"/>
                      </a:lnTo>
                      <a:lnTo>
                        <a:pt x="245" y="357"/>
                      </a:lnTo>
                      <a:lnTo>
                        <a:pt x="193" y="354"/>
                      </a:lnTo>
                      <a:lnTo>
                        <a:pt x="236" y="381"/>
                      </a:lnTo>
                      <a:lnTo>
                        <a:pt x="176" y="395"/>
                      </a:lnTo>
                      <a:lnTo>
                        <a:pt x="82" y="376"/>
                      </a:lnTo>
                      <a:lnTo>
                        <a:pt x="46" y="381"/>
                      </a:lnTo>
                      <a:lnTo>
                        <a:pt x="59" y="242"/>
                      </a:lnTo>
                      <a:lnTo>
                        <a:pt x="2" y="132"/>
                      </a:lnTo>
                      <a:lnTo>
                        <a:pt x="0" y="9"/>
                      </a:lnTo>
                      <a:close/>
                    </a:path>
                  </a:pathLst>
                </a:custGeom>
                <a:solidFill>
                  <a:srgbClr val="FF7F9F"/>
                </a:solidFill>
                <a:ln w="9525">
                  <a:solidFill>
                    <a:srgbClr val="000000"/>
                  </a:solidFill>
                  <a:prstDash val="solid"/>
                  <a:round/>
                  <a:headEnd/>
                  <a:tailEnd/>
                </a:ln>
              </p:spPr>
              <p:txBody>
                <a:bodyPr/>
                <a:lstStyle/>
                <a:p>
                  <a:endParaRPr lang="en-US"/>
                </a:p>
              </p:txBody>
            </p:sp>
            <p:sp>
              <p:nvSpPr>
                <p:cNvPr id="42018" name="Freeform 102"/>
                <p:cNvSpPr>
                  <a:spLocks/>
                </p:cNvSpPr>
                <p:nvPr/>
              </p:nvSpPr>
              <p:spPr bwMode="auto">
                <a:xfrm>
                  <a:off x="2133" y="1343"/>
                  <a:ext cx="262" cy="325"/>
                </a:xfrm>
                <a:custGeom>
                  <a:avLst/>
                  <a:gdLst>
                    <a:gd name="T0" fmla="*/ 0 w 524"/>
                    <a:gd name="T1" fmla="*/ 13 h 649"/>
                    <a:gd name="T2" fmla="*/ 35 w 524"/>
                    <a:gd name="T3" fmla="*/ 13 h 649"/>
                    <a:gd name="T4" fmla="*/ 34 w 524"/>
                    <a:gd name="T5" fmla="*/ 0 h 649"/>
                    <a:gd name="T6" fmla="*/ 42 w 524"/>
                    <a:gd name="T7" fmla="*/ 4 h 649"/>
                    <a:gd name="T8" fmla="*/ 43 w 524"/>
                    <a:gd name="T9" fmla="*/ 14 h 649"/>
                    <a:gd name="T10" fmla="*/ 60 w 524"/>
                    <a:gd name="T11" fmla="*/ 24 h 649"/>
                    <a:gd name="T12" fmla="*/ 65 w 524"/>
                    <a:gd name="T13" fmla="*/ 20 h 649"/>
                    <a:gd name="T14" fmla="*/ 74 w 524"/>
                    <a:gd name="T15" fmla="*/ 20 h 649"/>
                    <a:gd name="T16" fmla="*/ 82 w 524"/>
                    <a:gd name="T17" fmla="*/ 29 h 649"/>
                    <a:gd name="T18" fmla="*/ 87 w 524"/>
                    <a:gd name="T19" fmla="*/ 26 h 649"/>
                    <a:gd name="T20" fmla="*/ 101 w 524"/>
                    <a:gd name="T21" fmla="*/ 29 h 649"/>
                    <a:gd name="T22" fmla="*/ 106 w 524"/>
                    <a:gd name="T23" fmla="*/ 22 h 649"/>
                    <a:gd name="T24" fmla="*/ 115 w 524"/>
                    <a:gd name="T25" fmla="*/ 28 h 649"/>
                    <a:gd name="T26" fmla="*/ 131 w 524"/>
                    <a:gd name="T27" fmla="*/ 27 h 649"/>
                    <a:gd name="T28" fmla="*/ 105 w 524"/>
                    <a:gd name="T29" fmla="*/ 47 h 649"/>
                    <a:gd name="T30" fmla="*/ 92 w 524"/>
                    <a:gd name="T31" fmla="*/ 65 h 649"/>
                    <a:gd name="T32" fmla="*/ 95 w 524"/>
                    <a:gd name="T33" fmla="*/ 91 h 649"/>
                    <a:gd name="T34" fmla="*/ 86 w 524"/>
                    <a:gd name="T35" fmla="*/ 101 h 649"/>
                    <a:gd name="T36" fmla="*/ 89 w 524"/>
                    <a:gd name="T37" fmla="*/ 109 h 649"/>
                    <a:gd name="T38" fmla="*/ 89 w 524"/>
                    <a:gd name="T39" fmla="*/ 128 h 649"/>
                    <a:gd name="T40" fmla="*/ 98 w 524"/>
                    <a:gd name="T41" fmla="*/ 128 h 649"/>
                    <a:gd name="T42" fmla="*/ 112 w 524"/>
                    <a:gd name="T43" fmla="*/ 141 h 649"/>
                    <a:gd name="T44" fmla="*/ 117 w 524"/>
                    <a:gd name="T45" fmla="*/ 158 h 649"/>
                    <a:gd name="T46" fmla="*/ 24 w 524"/>
                    <a:gd name="T47" fmla="*/ 163 h 649"/>
                    <a:gd name="T48" fmla="*/ 25 w 524"/>
                    <a:gd name="T49" fmla="*/ 118 h 649"/>
                    <a:gd name="T50" fmla="*/ 17 w 524"/>
                    <a:gd name="T51" fmla="*/ 108 h 649"/>
                    <a:gd name="T52" fmla="*/ 19 w 524"/>
                    <a:gd name="T53" fmla="*/ 96 h 649"/>
                    <a:gd name="T54" fmla="*/ 22 w 524"/>
                    <a:gd name="T55" fmla="*/ 89 h 649"/>
                    <a:gd name="T56" fmla="*/ 17 w 524"/>
                    <a:gd name="T57" fmla="*/ 58 h 649"/>
                    <a:gd name="T58" fmla="*/ 9 w 524"/>
                    <a:gd name="T59" fmla="*/ 38 h 649"/>
                    <a:gd name="T60" fmla="*/ 0 w 524"/>
                    <a:gd name="T61" fmla="*/ 13 h 64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24" h="649">
                      <a:moveTo>
                        <a:pt x="0" y="50"/>
                      </a:moveTo>
                      <a:lnTo>
                        <a:pt x="138" y="50"/>
                      </a:lnTo>
                      <a:lnTo>
                        <a:pt x="136" y="0"/>
                      </a:lnTo>
                      <a:lnTo>
                        <a:pt x="166" y="14"/>
                      </a:lnTo>
                      <a:lnTo>
                        <a:pt x="172" y="53"/>
                      </a:lnTo>
                      <a:lnTo>
                        <a:pt x="238" y="96"/>
                      </a:lnTo>
                      <a:lnTo>
                        <a:pt x="258" y="77"/>
                      </a:lnTo>
                      <a:lnTo>
                        <a:pt x="296" y="77"/>
                      </a:lnTo>
                      <a:lnTo>
                        <a:pt x="326" y="115"/>
                      </a:lnTo>
                      <a:lnTo>
                        <a:pt x="346" y="101"/>
                      </a:lnTo>
                      <a:lnTo>
                        <a:pt x="404" y="116"/>
                      </a:lnTo>
                      <a:lnTo>
                        <a:pt x="424" y="88"/>
                      </a:lnTo>
                      <a:lnTo>
                        <a:pt x="459" y="110"/>
                      </a:lnTo>
                      <a:lnTo>
                        <a:pt x="524" y="107"/>
                      </a:lnTo>
                      <a:lnTo>
                        <a:pt x="419" y="187"/>
                      </a:lnTo>
                      <a:lnTo>
                        <a:pt x="368" y="258"/>
                      </a:lnTo>
                      <a:lnTo>
                        <a:pt x="378" y="361"/>
                      </a:lnTo>
                      <a:lnTo>
                        <a:pt x="342" y="403"/>
                      </a:lnTo>
                      <a:lnTo>
                        <a:pt x="356" y="433"/>
                      </a:lnTo>
                      <a:lnTo>
                        <a:pt x="356" y="509"/>
                      </a:lnTo>
                      <a:lnTo>
                        <a:pt x="392" y="509"/>
                      </a:lnTo>
                      <a:lnTo>
                        <a:pt x="445" y="564"/>
                      </a:lnTo>
                      <a:lnTo>
                        <a:pt x="467" y="630"/>
                      </a:lnTo>
                      <a:lnTo>
                        <a:pt x="96" y="649"/>
                      </a:lnTo>
                      <a:lnTo>
                        <a:pt x="98" y="470"/>
                      </a:lnTo>
                      <a:lnTo>
                        <a:pt x="65" y="430"/>
                      </a:lnTo>
                      <a:lnTo>
                        <a:pt x="76" y="383"/>
                      </a:lnTo>
                      <a:lnTo>
                        <a:pt x="88" y="356"/>
                      </a:lnTo>
                      <a:lnTo>
                        <a:pt x="65" y="231"/>
                      </a:lnTo>
                      <a:lnTo>
                        <a:pt x="33" y="150"/>
                      </a:lnTo>
                      <a:lnTo>
                        <a:pt x="0" y="50"/>
                      </a:lnTo>
                      <a:close/>
                    </a:path>
                  </a:pathLst>
                </a:custGeom>
                <a:solidFill>
                  <a:srgbClr val="5FC000"/>
                </a:solidFill>
                <a:ln w="9525">
                  <a:solidFill>
                    <a:srgbClr val="000000"/>
                  </a:solidFill>
                  <a:prstDash val="solid"/>
                  <a:round/>
                  <a:headEnd/>
                  <a:tailEnd/>
                </a:ln>
              </p:spPr>
              <p:txBody>
                <a:bodyPr/>
                <a:lstStyle/>
                <a:p>
                  <a:endParaRPr lang="en-US"/>
                </a:p>
              </p:txBody>
            </p:sp>
            <p:sp>
              <p:nvSpPr>
                <p:cNvPr id="42019" name="Freeform 103"/>
                <p:cNvSpPr>
                  <a:spLocks/>
                </p:cNvSpPr>
                <p:nvPr/>
              </p:nvSpPr>
              <p:spPr bwMode="auto">
                <a:xfrm>
                  <a:off x="2303" y="1455"/>
                  <a:ext cx="198" cy="256"/>
                </a:xfrm>
                <a:custGeom>
                  <a:avLst/>
                  <a:gdLst>
                    <a:gd name="T0" fmla="*/ 7 w 398"/>
                    <a:gd name="T1" fmla="*/ 9 h 512"/>
                    <a:gd name="T2" fmla="*/ 14 w 398"/>
                    <a:gd name="T3" fmla="*/ 8 h 512"/>
                    <a:gd name="T4" fmla="*/ 21 w 398"/>
                    <a:gd name="T5" fmla="*/ 8 h 512"/>
                    <a:gd name="T6" fmla="*/ 25 w 398"/>
                    <a:gd name="T7" fmla="*/ 0 h 512"/>
                    <a:gd name="T8" fmla="*/ 29 w 398"/>
                    <a:gd name="T9" fmla="*/ 10 h 512"/>
                    <a:gd name="T10" fmla="*/ 39 w 398"/>
                    <a:gd name="T11" fmla="*/ 10 h 512"/>
                    <a:gd name="T12" fmla="*/ 45 w 398"/>
                    <a:gd name="T13" fmla="*/ 18 h 512"/>
                    <a:gd name="T14" fmla="*/ 56 w 398"/>
                    <a:gd name="T15" fmla="*/ 16 h 512"/>
                    <a:gd name="T16" fmla="*/ 63 w 398"/>
                    <a:gd name="T17" fmla="*/ 22 h 512"/>
                    <a:gd name="T18" fmla="*/ 77 w 398"/>
                    <a:gd name="T19" fmla="*/ 25 h 512"/>
                    <a:gd name="T20" fmla="*/ 80 w 398"/>
                    <a:gd name="T21" fmla="*/ 32 h 512"/>
                    <a:gd name="T22" fmla="*/ 87 w 398"/>
                    <a:gd name="T23" fmla="*/ 33 h 512"/>
                    <a:gd name="T24" fmla="*/ 85 w 398"/>
                    <a:gd name="T25" fmla="*/ 39 h 512"/>
                    <a:gd name="T26" fmla="*/ 87 w 398"/>
                    <a:gd name="T27" fmla="*/ 47 h 512"/>
                    <a:gd name="T28" fmla="*/ 83 w 398"/>
                    <a:gd name="T29" fmla="*/ 56 h 512"/>
                    <a:gd name="T30" fmla="*/ 86 w 398"/>
                    <a:gd name="T31" fmla="*/ 58 h 512"/>
                    <a:gd name="T32" fmla="*/ 94 w 398"/>
                    <a:gd name="T33" fmla="*/ 48 h 512"/>
                    <a:gd name="T34" fmla="*/ 93 w 398"/>
                    <a:gd name="T35" fmla="*/ 44 h 512"/>
                    <a:gd name="T36" fmla="*/ 97 w 398"/>
                    <a:gd name="T37" fmla="*/ 43 h 512"/>
                    <a:gd name="T38" fmla="*/ 99 w 398"/>
                    <a:gd name="T39" fmla="*/ 48 h 512"/>
                    <a:gd name="T40" fmla="*/ 93 w 398"/>
                    <a:gd name="T41" fmla="*/ 55 h 512"/>
                    <a:gd name="T42" fmla="*/ 90 w 398"/>
                    <a:gd name="T43" fmla="*/ 71 h 512"/>
                    <a:gd name="T44" fmla="*/ 90 w 398"/>
                    <a:gd name="T45" fmla="*/ 98 h 512"/>
                    <a:gd name="T46" fmla="*/ 94 w 398"/>
                    <a:gd name="T47" fmla="*/ 103 h 512"/>
                    <a:gd name="T48" fmla="*/ 92 w 398"/>
                    <a:gd name="T49" fmla="*/ 120 h 512"/>
                    <a:gd name="T50" fmla="*/ 45 w 398"/>
                    <a:gd name="T51" fmla="*/ 128 h 512"/>
                    <a:gd name="T52" fmla="*/ 34 w 398"/>
                    <a:gd name="T53" fmla="*/ 120 h 512"/>
                    <a:gd name="T54" fmla="*/ 36 w 398"/>
                    <a:gd name="T55" fmla="*/ 110 h 512"/>
                    <a:gd name="T56" fmla="*/ 30 w 398"/>
                    <a:gd name="T57" fmla="*/ 99 h 512"/>
                    <a:gd name="T58" fmla="*/ 25 w 398"/>
                    <a:gd name="T59" fmla="*/ 85 h 512"/>
                    <a:gd name="T60" fmla="*/ 12 w 398"/>
                    <a:gd name="T61" fmla="*/ 72 h 512"/>
                    <a:gd name="T62" fmla="*/ 4 w 398"/>
                    <a:gd name="T63" fmla="*/ 72 h 512"/>
                    <a:gd name="T64" fmla="*/ 4 w 398"/>
                    <a:gd name="T65" fmla="*/ 53 h 512"/>
                    <a:gd name="T66" fmla="*/ 0 w 398"/>
                    <a:gd name="T67" fmla="*/ 46 h 512"/>
                    <a:gd name="T68" fmla="*/ 9 w 398"/>
                    <a:gd name="T69" fmla="*/ 35 h 512"/>
                    <a:gd name="T70" fmla="*/ 7 w 398"/>
                    <a:gd name="T71" fmla="*/ 9 h 5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8" h="512">
                      <a:moveTo>
                        <a:pt x="29" y="34"/>
                      </a:moveTo>
                      <a:lnTo>
                        <a:pt x="59" y="30"/>
                      </a:lnTo>
                      <a:lnTo>
                        <a:pt x="86" y="30"/>
                      </a:lnTo>
                      <a:lnTo>
                        <a:pt x="103" y="0"/>
                      </a:lnTo>
                      <a:lnTo>
                        <a:pt x="116" y="37"/>
                      </a:lnTo>
                      <a:lnTo>
                        <a:pt x="159" y="37"/>
                      </a:lnTo>
                      <a:lnTo>
                        <a:pt x="182" y="72"/>
                      </a:lnTo>
                      <a:lnTo>
                        <a:pt x="226" y="63"/>
                      </a:lnTo>
                      <a:lnTo>
                        <a:pt x="256" y="85"/>
                      </a:lnTo>
                      <a:lnTo>
                        <a:pt x="312" y="100"/>
                      </a:lnTo>
                      <a:lnTo>
                        <a:pt x="322" y="127"/>
                      </a:lnTo>
                      <a:lnTo>
                        <a:pt x="351" y="129"/>
                      </a:lnTo>
                      <a:lnTo>
                        <a:pt x="342" y="156"/>
                      </a:lnTo>
                      <a:lnTo>
                        <a:pt x="352" y="186"/>
                      </a:lnTo>
                      <a:lnTo>
                        <a:pt x="333" y="223"/>
                      </a:lnTo>
                      <a:lnTo>
                        <a:pt x="346" y="231"/>
                      </a:lnTo>
                      <a:lnTo>
                        <a:pt x="378" y="190"/>
                      </a:lnTo>
                      <a:lnTo>
                        <a:pt x="376" y="176"/>
                      </a:lnTo>
                      <a:lnTo>
                        <a:pt x="389" y="170"/>
                      </a:lnTo>
                      <a:lnTo>
                        <a:pt x="398" y="190"/>
                      </a:lnTo>
                      <a:lnTo>
                        <a:pt x="373" y="219"/>
                      </a:lnTo>
                      <a:lnTo>
                        <a:pt x="363" y="283"/>
                      </a:lnTo>
                      <a:lnTo>
                        <a:pt x="363" y="392"/>
                      </a:lnTo>
                      <a:lnTo>
                        <a:pt x="378" y="411"/>
                      </a:lnTo>
                      <a:lnTo>
                        <a:pt x="372" y="479"/>
                      </a:lnTo>
                      <a:lnTo>
                        <a:pt x="183" y="512"/>
                      </a:lnTo>
                      <a:lnTo>
                        <a:pt x="136" y="480"/>
                      </a:lnTo>
                      <a:lnTo>
                        <a:pt x="146" y="439"/>
                      </a:lnTo>
                      <a:lnTo>
                        <a:pt x="123" y="395"/>
                      </a:lnTo>
                      <a:lnTo>
                        <a:pt x="103" y="340"/>
                      </a:lnTo>
                      <a:lnTo>
                        <a:pt x="50" y="285"/>
                      </a:lnTo>
                      <a:lnTo>
                        <a:pt x="17" y="285"/>
                      </a:lnTo>
                      <a:lnTo>
                        <a:pt x="17" y="209"/>
                      </a:lnTo>
                      <a:lnTo>
                        <a:pt x="0" y="181"/>
                      </a:lnTo>
                      <a:lnTo>
                        <a:pt x="37" y="137"/>
                      </a:lnTo>
                      <a:lnTo>
                        <a:pt x="29" y="34"/>
                      </a:lnTo>
                      <a:close/>
                    </a:path>
                  </a:pathLst>
                </a:custGeom>
                <a:solidFill>
                  <a:srgbClr val="000080"/>
                </a:solidFill>
                <a:ln w="9525">
                  <a:solidFill>
                    <a:srgbClr val="000000"/>
                  </a:solidFill>
                  <a:prstDash val="solid"/>
                  <a:round/>
                  <a:headEnd/>
                  <a:tailEnd/>
                </a:ln>
              </p:spPr>
              <p:txBody>
                <a:bodyPr/>
                <a:lstStyle/>
                <a:p>
                  <a:endParaRPr lang="en-US"/>
                </a:p>
              </p:txBody>
            </p:sp>
            <p:sp>
              <p:nvSpPr>
                <p:cNvPr id="42020" name="Freeform 104"/>
                <p:cNvSpPr>
                  <a:spLocks/>
                </p:cNvSpPr>
                <p:nvPr/>
              </p:nvSpPr>
              <p:spPr bwMode="auto">
                <a:xfrm>
                  <a:off x="2177" y="1658"/>
                  <a:ext cx="231" cy="165"/>
                </a:xfrm>
                <a:custGeom>
                  <a:avLst/>
                  <a:gdLst>
                    <a:gd name="T0" fmla="*/ 2 w 461"/>
                    <a:gd name="T1" fmla="*/ 4 h 331"/>
                    <a:gd name="T2" fmla="*/ 0 w 461"/>
                    <a:gd name="T3" fmla="*/ 18 h 331"/>
                    <a:gd name="T4" fmla="*/ 3 w 461"/>
                    <a:gd name="T5" fmla="*/ 34 h 331"/>
                    <a:gd name="T6" fmla="*/ 14 w 461"/>
                    <a:gd name="T7" fmla="*/ 65 h 331"/>
                    <a:gd name="T8" fmla="*/ 20 w 461"/>
                    <a:gd name="T9" fmla="*/ 82 h 331"/>
                    <a:gd name="T10" fmla="*/ 87 w 461"/>
                    <a:gd name="T11" fmla="*/ 78 h 331"/>
                    <a:gd name="T12" fmla="*/ 99 w 461"/>
                    <a:gd name="T13" fmla="*/ 82 h 331"/>
                    <a:gd name="T14" fmla="*/ 105 w 461"/>
                    <a:gd name="T15" fmla="*/ 66 h 331"/>
                    <a:gd name="T16" fmla="*/ 103 w 461"/>
                    <a:gd name="T17" fmla="*/ 55 h 331"/>
                    <a:gd name="T18" fmla="*/ 114 w 461"/>
                    <a:gd name="T19" fmla="*/ 52 h 331"/>
                    <a:gd name="T20" fmla="*/ 116 w 461"/>
                    <a:gd name="T21" fmla="*/ 34 h 331"/>
                    <a:gd name="T22" fmla="*/ 109 w 461"/>
                    <a:gd name="T23" fmla="*/ 26 h 331"/>
                    <a:gd name="T24" fmla="*/ 97 w 461"/>
                    <a:gd name="T25" fmla="*/ 18 h 331"/>
                    <a:gd name="T26" fmla="*/ 100 w 461"/>
                    <a:gd name="T27" fmla="*/ 7 h 331"/>
                    <a:gd name="T28" fmla="*/ 95 w 461"/>
                    <a:gd name="T29" fmla="*/ 0 h 331"/>
                    <a:gd name="T30" fmla="*/ 69 w 461"/>
                    <a:gd name="T31" fmla="*/ 1 h 331"/>
                    <a:gd name="T32" fmla="*/ 44 w 461"/>
                    <a:gd name="T33" fmla="*/ 2 h 331"/>
                    <a:gd name="T34" fmla="*/ 2 w 461"/>
                    <a:gd name="T35" fmla="*/ 4 h 3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461" h="331">
                      <a:moveTo>
                        <a:pt x="7" y="17"/>
                      </a:moveTo>
                      <a:lnTo>
                        <a:pt x="0" y="75"/>
                      </a:lnTo>
                      <a:lnTo>
                        <a:pt x="10" y="137"/>
                      </a:lnTo>
                      <a:lnTo>
                        <a:pt x="53" y="263"/>
                      </a:lnTo>
                      <a:lnTo>
                        <a:pt x="77" y="331"/>
                      </a:lnTo>
                      <a:lnTo>
                        <a:pt x="348" y="315"/>
                      </a:lnTo>
                      <a:lnTo>
                        <a:pt x="393" y="331"/>
                      </a:lnTo>
                      <a:lnTo>
                        <a:pt x="420" y="266"/>
                      </a:lnTo>
                      <a:lnTo>
                        <a:pt x="410" y="220"/>
                      </a:lnTo>
                      <a:lnTo>
                        <a:pt x="456" y="211"/>
                      </a:lnTo>
                      <a:lnTo>
                        <a:pt x="461" y="138"/>
                      </a:lnTo>
                      <a:lnTo>
                        <a:pt x="434" y="107"/>
                      </a:lnTo>
                      <a:lnTo>
                        <a:pt x="387" y="75"/>
                      </a:lnTo>
                      <a:lnTo>
                        <a:pt x="397" y="31"/>
                      </a:lnTo>
                      <a:lnTo>
                        <a:pt x="377" y="0"/>
                      </a:lnTo>
                      <a:lnTo>
                        <a:pt x="276" y="4"/>
                      </a:lnTo>
                      <a:lnTo>
                        <a:pt x="173" y="9"/>
                      </a:lnTo>
                      <a:lnTo>
                        <a:pt x="7" y="17"/>
                      </a:lnTo>
                      <a:close/>
                    </a:path>
                  </a:pathLst>
                </a:custGeom>
                <a:solidFill>
                  <a:srgbClr val="00BFDF"/>
                </a:solidFill>
                <a:ln w="9525">
                  <a:solidFill>
                    <a:srgbClr val="000000"/>
                  </a:solidFill>
                  <a:prstDash val="solid"/>
                  <a:round/>
                  <a:headEnd/>
                  <a:tailEnd/>
                </a:ln>
              </p:spPr>
              <p:txBody>
                <a:bodyPr/>
                <a:lstStyle/>
                <a:p>
                  <a:endParaRPr lang="en-US"/>
                </a:p>
              </p:txBody>
            </p:sp>
            <p:sp>
              <p:nvSpPr>
                <p:cNvPr id="42021" name="Freeform 105"/>
                <p:cNvSpPr>
                  <a:spLocks/>
                </p:cNvSpPr>
                <p:nvPr/>
              </p:nvSpPr>
              <p:spPr bwMode="auto">
                <a:xfrm>
                  <a:off x="2381" y="1419"/>
                  <a:ext cx="213" cy="102"/>
                </a:xfrm>
                <a:custGeom>
                  <a:avLst/>
                  <a:gdLst>
                    <a:gd name="T0" fmla="*/ 0 w 428"/>
                    <a:gd name="T1" fmla="*/ 28 h 203"/>
                    <a:gd name="T2" fmla="*/ 24 w 428"/>
                    <a:gd name="T3" fmla="*/ 0 h 203"/>
                    <a:gd name="T4" fmla="*/ 19 w 428"/>
                    <a:gd name="T5" fmla="*/ 12 h 203"/>
                    <a:gd name="T6" fmla="*/ 23 w 428"/>
                    <a:gd name="T7" fmla="*/ 15 h 203"/>
                    <a:gd name="T8" fmla="*/ 30 w 428"/>
                    <a:gd name="T9" fmla="*/ 11 h 203"/>
                    <a:gd name="T10" fmla="*/ 46 w 428"/>
                    <a:gd name="T11" fmla="*/ 18 h 203"/>
                    <a:gd name="T12" fmla="*/ 53 w 428"/>
                    <a:gd name="T13" fmla="*/ 12 h 203"/>
                    <a:gd name="T14" fmla="*/ 76 w 428"/>
                    <a:gd name="T15" fmla="*/ 9 h 203"/>
                    <a:gd name="T16" fmla="*/ 80 w 428"/>
                    <a:gd name="T17" fmla="*/ 16 h 203"/>
                    <a:gd name="T18" fmla="*/ 88 w 428"/>
                    <a:gd name="T19" fmla="*/ 14 h 203"/>
                    <a:gd name="T20" fmla="*/ 105 w 428"/>
                    <a:gd name="T21" fmla="*/ 22 h 203"/>
                    <a:gd name="T22" fmla="*/ 106 w 428"/>
                    <a:gd name="T23" fmla="*/ 27 h 203"/>
                    <a:gd name="T24" fmla="*/ 88 w 428"/>
                    <a:gd name="T25" fmla="*/ 32 h 203"/>
                    <a:gd name="T26" fmla="*/ 83 w 428"/>
                    <a:gd name="T27" fmla="*/ 28 h 203"/>
                    <a:gd name="T28" fmla="*/ 73 w 428"/>
                    <a:gd name="T29" fmla="*/ 30 h 203"/>
                    <a:gd name="T30" fmla="*/ 63 w 428"/>
                    <a:gd name="T31" fmla="*/ 37 h 203"/>
                    <a:gd name="T32" fmla="*/ 58 w 428"/>
                    <a:gd name="T33" fmla="*/ 37 h 203"/>
                    <a:gd name="T34" fmla="*/ 54 w 428"/>
                    <a:gd name="T35" fmla="*/ 32 h 203"/>
                    <a:gd name="T36" fmla="*/ 48 w 428"/>
                    <a:gd name="T37" fmla="*/ 51 h 203"/>
                    <a:gd name="T38" fmla="*/ 41 w 428"/>
                    <a:gd name="T39" fmla="*/ 51 h 203"/>
                    <a:gd name="T40" fmla="*/ 38 w 428"/>
                    <a:gd name="T41" fmla="*/ 44 h 203"/>
                    <a:gd name="T42" fmla="*/ 24 w 428"/>
                    <a:gd name="T43" fmla="*/ 40 h 203"/>
                    <a:gd name="T44" fmla="*/ 17 w 428"/>
                    <a:gd name="T45" fmla="*/ 35 h 203"/>
                    <a:gd name="T46" fmla="*/ 5 w 428"/>
                    <a:gd name="T47" fmla="*/ 37 h 203"/>
                    <a:gd name="T48" fmla="*/ 0 w 428"/>
                    <a:gd name="T49" fmla="*/ 28 h 20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28" h="203">
                      <a:moveTo>
                        <a:pt x="0" y="112"/>
                      </a:moveTo>
                      <a:lnTo>
                        <a:pt x="96" y="0"/>
                      </a:lnTo>
                      <a:lnTo>
                        <a:pt x="79" y="46"/>
                      </a:lnTo>
                      <a:lnTo>
                        <a:pt x="92" y="60"/>
                      </a:lnTo>
                      <a:lnTo>
                        <a:pt x="122" y="41"/>
                      </a:lnTo>
                      <a:lnTo>
                        <a:pt x="187" y="69"/>
                      </a:lnTo>
                      <a:lnTo>
                        <a:pt x="216" y="46"/>
                      </a:lnTo>
                      <a:lnTo>
                        <a:pt x="305" y="33"/>
                      </a:lnTo>
                      <a:lnTo>
                        <a:pt x="322" y="62"/>
                      </a:lnTo>
                      <a:lnTo>
                        <a:pt x="356" y="55"/>
                      </a:lnTo>
                      <a:lnTo>
                        <a:pt x="423" y="85"/>
                      </a:lnTo>
                      <a:lnTo>
                        <a:pt x="428" y="107"/>
                      </a:lnTo>
                      <a:lnTo>
                        <a:pt x="355" y="126"/>
                      </a:lnTo>
                      <a:lnTo>
                        <a:pt x="333" y="112"/>
                      </a:lnTo>
                      <a:lnTo>
                        <a:pt x="296" y="117"/>
                      </a:lnTo>
                      <a:lnTo>
                        <a:pt x="253" y="145"/>
                      </a:lnTo>
                      <a:lnTo>
                        <a:pt x="233" y="147"/>
                      </a:lnTo>
                      <a:lnTo>
                        <a:pt x="217" y="126"/>
                      </a:lnTo>
                      <a:lnTo>
                        <a:pt x="193" y="202"/>
                      </a:lnTo>
                      <a:lnTo>
                        <a:pt x="166" y="203"/>
                      </a:lnTo>
                      <a:lnTo>
                        <a:pt x="155" y="173"/>
                      </a:lnTo>
                      <a:lnTo>
                        <a:pt x="97" y="159"/>
                      </a:lnTo>
                      <a:lnTo>
                        <a:pt x="70" y="137"/>
                      </a:lnTo>
                      <a:lnTo>
                        <a:pt x="23" y="145"/>
                      </a:lnTo>
                      <a:lnTo>
                        <a:pt x="0" y="112"/>
                      </a:lnTo>
                      <a:close/>
                    </a:path>
                  </a:pathLst>
                </a:custGeom>
                <a:solidFill>
                  <a:srgbClr val="9F3F00"/>
                </a:solidFill>
                <a:ln w="9525">
                  <a:solidFill>
                    <a:srgbClr val="000000"/>
                  </a:solidFill>
                  <a:prstDash val="solid"/>
                  <a:round/>
                  <a:headEnd/>
                  <a:tailEnd/>
                </a:ln>
              </p:spPr>
              <p:txBody>
                <a:bodyPr/>
                <a:lstStyle/>
                <a:p>
                  <a:endParaRPr lang="en-US"/>
                </a:p>
              </p:txBody>
            </p:sp>
            <p:sp>
              <p:nvSpPr>
                <p:cNvPr id="42022" name="Freeform 106"/>
                <p:cNvSpPr>
                  <a:spLocks/>
                </p:cNvSpPr>
                <p:nvPr/>
              </p:nvSpPr>
              <p:spPr bwMode="auto">
                <a:xfrm>
                  <a:off x="2529" y="1491"/>
                  <a:ext cx="152" cy="228"/>
                </a:xfrm>
                <a:custGeom>
                  <a:avLst/>
                  <a:gdLst>
                    <a:gd name="T0" fmla="*/ 19 w 306"/>
                    <a:gd name="T1" fmla="*/ 4 h 457"/>
                    <a:gd name="T2" fmla="*/ 22 w 306"/>
                    <a:gd name="T3" fmla="*/ 11 h 457"/>
                    <a:gd name="T4" fmla="*/ 16 w 306"/>
                    <a:gd name="T5" fmla="*/ 16 h 457"/>
                    <a:gd name="T6" fmla="*/ 16 w 306"/>
                    <a:gd name="T7" fmla="*/ 34 h 457"/>
                    <a:gd name="T8" fmla="*/ 13 w 306"/>
                    <a:gd name="T9" fmla="*/ 22 h 457"/>
                    <a:gd name="T10" fmla="*/ 2 w 306"/>
                    <a:gd name="T11" fmla="*/ 33 h 457"/>
                    <a:gd name="T12" fmla="*/ 0 w 306"/>
                    <a:gd name="T13" fmla="*/ 66 h 457"/>
                    <a:gd name="T14" fmla="*/ 7 w 306"/>
                    <a:gd name="T15" fmla="*/ 82 h 457"/>
                    <a:gd name="T16" fmla="*/ 7 w 306"/>
                    <a:gd name="T17" fmla="*/ 91 h 457"/>
                    <a:gd name="T18" fmla="*/ 8 w 306"/>
                    <a:gd name="T19" fmla="*/ 97 h 457"/>
                    <a:gd name="T20" fmla="*/ 7 w 306"/>
                    <a:gd name="T21" fmla="*/ 103 h 457"/>
                    <a:gd name="T22" fmla="*/ 6 w 306"/>
                    <a:gd name="T23" fmla="*/ 114 h 457"/>
                    <a:gd name="T24" fmla="*/ 36 w 306"/>
                    <a:gd name="T25" fmla="*/ 112 h 457"/>
                    <a:gd name="T26" fmla="*/ 76 w 306"/>
                    <a:gd name="T27" fmla="*/ 108 h 457"/>
                    <a:gd name="T28" fmla="*/ 68 w 306"/>
                    <a:gd name="T29" fmla="*/ 106 h 457"/>
                    <a:gd name="T30" fmla="*/ 64 w 306"/>
                    <a:gd name="T31" fmla="*/ 100 h 457"/>
                    <a:gd name="T32" fmla="*/ 71 w 306"/>
                    <a:gd name="T33" fmla="*/ 94 h 457"/>
                    <a:gd name="T34" fmla="*/ 71 w 306"/>
                    <a:gd name="T35" fmla="*/ 88 h 457"/>
                    <a:gd name="T36" fmla="*/ 68 w 306"/>
                    <a:gd name="T37" fmla="*/ 83 h 457"/>
                    <a:gd name="T38" fmla="*/ 71 w 306"/>
                    <a:gd name="T39" fmla="*/ 79 h 457"/>
                    <a:gd name="T40" fmla="*/ 76 w 306"/>
                    <a:gd name="T41" fmla="*/ 79 h 457"/>
                    <a:gd name="T42" fmla="*/ 75 w 306"/>
                    <a:gd name="T43" fmla="*/ 63 h 457"/>
                    <a:gd name="T44" fmla="*/ 73 w 306"/>
                    <a:gd name="T45" fmla="*/ 54 h 457"/>
                    <a:gd name="T46" fmla="*/ 70 w 306"/>
                    <a:gd name="T47" fmla="*/ 48 h 457"/>
                    <a:gd name="T48" fmla="*/ 67 w 306"/>
                    <a:gd name="T49" fmla="*/ 44 h 457"/>
                    <a:gd name="T50" fmla="*/ 62 w 306"/>
                    <a:gd name="T51" fmla="*/ 43 h 457"/>
                    <a:gd name="T52" fmla="*/ 57 w 306"/>
                    <a:gd name="T53" fmla="*/ 43 h 457"/>
                    <a:gd name="T54" fmla="*/ 52 w 306"/>
                    <a:gd name="T55" fmla="*/ 51 h 457"/>
                    <a:gd name="T56" fmla="*/ 49 w 306"/>
                    <a:gd name="T57" fmla="*/ 53 h 457"/>
                    <a:gd name="T58" fmla="*/ 47 w 306"/>
                    <a:gd name="T59" fmla="*/ 54 h 457"/>
                    <a:gd name="T60" fmla="*/ 44 w 306"/>
                    <a:gd name="T61" fmla="*/ 53 h 457"/>
                    <a:gd name="T62" fmla="*/ 44 w 306"/>
                    <a:gd name="T63" fmla="*/ 49 h 457"/>
                    <a:gd name="T64" fmla="*/ 44 w 306"/>
                    <a:gd name="T65" fmla="*/ 47 h 457"/>
                    <a:gd name="T66" fmla="*/ 47 w 306"/>
                    <a:gd name="T67" fmla="*/ 44 h 457"/>
                    <a:gd name="T68" fmla="*/ 49 w 306"/>
                    <a:gd name="T69" fmla="*/ 43 h 457"/>
                    <a:gd name="T70" fmla="*/ 51 w 306"/>
                    <a:gd name="T71" fmla="*/ 43 h 457"/>
                    <a:gd name="T72" fmla="*/ 51 w 306"/>
                    <a:gd name="T73" fmla="*/ 39 h 457"/>
                    <a:gd name="T74" fmla="*/ 57 w 306"/>
                    <a:gd name="T75" fmla="*/ 34 h 457"/>
                    <a:gd name="T76" fmla="*/ 51 w 306"/>
                    <a:gd name="T77" fmla="*/ 19 h 457"/>
                    <a:gd name="T78" fmla="*/ 51 w 306"/>
                    <a:gd name="T79" fmla="*/ 12 h 457"/>
                    <a:gd name="T80" fmla="*/ 41 w 306"/>
                    <a:gd name="T81" fmla="*/ 9 h 457"/>
                    <a:gd name="T82" fmla="*/ 28 w 306"/>
                    <a:gd name="T83" fmla="*/ 0 h 457"/>
                    <a:gd name="T84" fmla="*/ 19 w 306"/>
                    <a:gd name="T85" fmla="*/ 4 h 4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306" h="457">
                      <a:moveTo>
                        <a:pt x="77" y="18"/>
                      </a:moveTo>
                      <a:lnTo>
                        <a:pt x="89" y="47"/>
                      </a:lnTo>
                      <a:lnTo>
                        <a:pt x="67" y="64"/>
                      </a:lnTo>
                      <a:lnTo>
                        <a:pt x="66" y="137"/>
                      </a:lnTo>
                      <a:lnTo>
                        <a:pt x="54" y="89"/>
                      </a:lnTo>
                      <a:lnTo>
                        <a:pt x="10" y="135"/>
                      </a:lnTo>
                      <a:lnTo>
                        <a:pt x="0" y="266"/>
                      </a:lnTo>
                      <a:lnTo>
                        <a:pt x="29" y="331"/>
                      </a:lnTo>
                      <a:lnTo>
                        <a:pt x="31" y="364"/>
                      </a:lnTo>
                      <a:lnTo>
                        <a:pt x="33" y="390"/>
                      </a:lnTo>
                      <a:lnTo>
                        <a:pt x="31" y="414"/>
                      </a:lnTo>
                      <a:lnTo>
                        <a:pt x="26" y="457"/>
                      </a:lnTo>
                      <a:lnTo>
                        <a:pt x="146" y="449"/>
                      </a:lnTo>
                      <a:lnTo>
                        <a:pt x="305" y="433"/>
                      </a:lnTo>
                      <a:lnTo>
                        <a:pt x="276" y="424"/>
                      </a:lnTo>
                      <a:lnTo>
                        <a:pt x="260" y="400"/>
                      </a:lnTo>
                      <a:lnTo>
                        <a:pt x="285" y="379"/>
                      </a:lnTo>
                      <a:lnTo>
                        <a:pt x="285" y="354"/>
                      </a:lnTo>
                      <a:lnTo>
                        <a:pt x="273" y="332"/>
                      </a:lnTo>
                      <a:lnTo>
                        <a:pt x="285" y="316"/>
                      </a:lnTo>
                      <a:lnTo>
                        <a:pt x="306" y="318"/>
                      </a:lnTo>
                      <a:lnTo>
                        <a:pt x="302" y="255"/>
                      </a:lnTo>
                      <a:lnTo>
                        <a:pt x="296" y="217"/>
                      </a:lnTo>
                      <a:lnTo>
                        <a:pt x="283" y="193"/>
                      </a:lnTo>
                      <a:lnTo>
                        <a:pt x="270" y="179"/>
                      </a:lnTo>
                      <a:lnTo>
                        <a:pt x="250" y="175"/>
                      </a:lnTo>
                      <a:lnTo>
                        <a:pt x="232" y="175"/>
                      </a:lnTo>
                      <a:lnTo>
                        <a:pt x="212" y="204"/>
                      </a:lnTo>
                      <a:lnTo>
                        <a:pt x="199" y="214"/>
                      </a:lnTo>
                      <a:lnTo>
                        <a:pt x="190" y="217"/>
                      </a:lnTo>
                      <a:lnTo>
                        <a:pt x="180" y="212"/>
                      </a:lnTo>
                      <a:lnTo>
                        <a:pt x="177" y="198"/>
                      </a:lnTo>
                      <a:lnTo>
                        <a:pt x="180" y="189"/>
                      </a:lnTo>
                      <a:lnTo>
                        <a:pt x="189" y="179"/>
                      </a:lnTo>
                      <a:lnTo>
                        <a:pt x="197" y="175"/>
                      </a:lnTo>
                      <a:lnTo>
                        <a:pt x="206" y="173"/>
                      </a:lnTo>
                      <a:lnTo>
                        <a:pt x="206" y="156"/>
                      </a:lnTo>
                      <a:lnTo>
                        <a:pt x="229" y="137"/>
                      </a:lnTo>
                      <a:lnTo>
                        <a:pt x="206" y="77"/>
                      </a:lnTo>
                      <a:lnTo>
                        <a:pt x="206" y="48"/>
                      </a:lnTo>
                      <a:lnTo>
                        <a:pt x="167" y="37"/>
                      </a:lnTo>
                      <a:lnTo>
                        <a:pt x="112" y="0"/>
                      </a:lnTo>
                      <a:lnTo>
                        <a:pt x="77" y="18"/>
                      </a:lnTo>
                      <a:close/>
                    </a:path>
                  </a:pathLst>
                </a:custGeom>
                <a:solidFill>
                  <a:srgbClr val="9F3F00"/>
                </a:solidFill>
                <a:ln w="9525">
                  <a:solidFill>
                    <a:srgbClr val="000000"/>
                  </a:solidFill>
                  <a:prstDash val="solid"/>
                  <a:round/>
                  <a:headEnd/>
                  <a:tailEnd/>
                </a:ln>
              </p:spPr>
              <p:txBody>
                <a:bodyPr/>
                <a:lstStyle/>
                <a:p>
                  <a:endParaRPr lang="en-US"/>
                </a:p>
              </p:txBody>
            </p:sp>
            <p:sp>
              <p:nvSpPr>
                <p:cNvPr id="42023" name="Freeform 107"/>
                <p:cNvSpPr>
                  <a:spLocks/>
                </p:cNvSpPr>
                <p:nvPr/>
              </p:nvSpPr>
              <p:spPr bwMode="auto">
                <a:xfrm>
                  <a:off x="2362" y="1693"/>
                  <a:ext cx="166" cy="302"/>
                </a:xfrm>
                <a:custGeom>
                  <a:avLst/>
                  <a:gdLst>
                    <a:gd name="T0" fmla="*/ 16 w 332"/>
                    <a:gd name="T1" fmla="*/ 9 h 603"/>
                    <a:gd name="T2" fmla="*/ 63 w 332"/>
                    <a:gd name="T3" fmla="*/ 0 h 603"/>
                    <a:gd name="T4" fmla="*/ 71 w 332"/>
                    <a:gd name="T5" fmla="*/ 19 h 603"/>
                    <a:gd name="T6" fmla="*/ 80 w 332"/>
                    <a:gd name="T7" fmla="*/ 96 h 603"/>
                    <a:gd name="T8" fmla="*/ 83 w 332"/>
                    <a:gd name="T9" fmla="*/ 106 h 603"/>
                    <a:gd name="T10" fmla="*/ 76 w 332"/>
                    <a:gd name="T11" fmla="*/ 127 h 603"/>
                    <a:gd name="T12" fmla="*/ 76 w 332"/>
                    <a:gd name="T13" fmla="*/ 141 h 603"/>
                    <a:gd name="T14" fmla="*/ 67 w 332"/>
                    <a:gd name="T15" fmla="*/ 139 h 603"/>
                    <a:gd name="T16" fmla="*/ 68 w 332"/>
                    <a:gd name="T17" fmla="*/ 151 h 603"/>
                    <a:gd name="T18" fmla="*/ 59 w 332"/>
                    <a:gd name="T19" fmla="*/ 147 h 603"/>
                    <a:gd name="T20" fmla="*/ 54 w 332"/>
                    <a:gd name="T21" fmla="*/ 148 h 603"/>
                    <a:gd name="T22" fmla="*/ 47 w 332"/>
                    <a:gd name="T23" fmla="*/ 147 h 603"/>
                    <a:gd name="T24" fmla="*/ 42 w 332"/>
                    <a:gd name="T25" fmla="*/ 129 h 603"/>
                    <a:gd name="T26" fmla="*/ 33 w 332"/>
                    <a:gd name="T27" fmla="*/ 123 h 603"/>
                    <a:gd name="T28" fmla="*/ 33 w 332"/>
                    <a:gd name="T29" fmla="*/ 104 h 603"/>
                    <a:gd name="T30" fmla="*/ 23 w 332"/>
                    <a:gd name="T31" fmla="*/ 106 h 603"/>
                    <a:gd name="T32" fmla="*/ 18 w 332"/>
                    <a:gd name="T33" fmla="*/ 92 h 603"/>
                    <a:gd name="T34" fmla="*/ 0 w 332"/>
                    <a:gd name="T35" fmla="*/ 76 h 603"/>
                    <a:gd name="T36" fmla="*/ 13 w 332"/>
                    <a:gd name="T37" fmla="*/ 50 h 603"/>
                    <a:gd name="T38" fmla="*/ 9 w 332"/>
                    <a:gd name="T39" fmla="*/ 37 h 603"/>
                    <a:gd name="T40" fmla="*/ 22 w 332"/>
                    <a:gd name="T41" fmla="*/ 35 h 603"/>
                    <a:gd name="T42" fmla="*/ 23 w 332"/>
                    <a:gd name="T43" fmla="*/ 18 h 603"/>
                    <a:gd name="T44" fmla="*/ 16 w 332"/>
                    <a:gd name="T45" fmla="*/ 9 h 60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332" h="603">
                      <a:moveTo>
                        <a:pt x="61" y="34"/>
                      </a:moveTo>
                      <a:lnTo>
                        <a:pt x="252" y="0"/>
                      </a:lnTo>
                      <a:lnTo>
                        <a:pt x="282" y="74"/>
                      </a:lnTo>
                      <a:lnTo>
                        <a:pt x="320" y="383"/>
                      </a:lnTo>
                      <a:lnTo>
                        <a:pt x="332" y="424"/>
                      </a:lnTo>
                      <a:lnTo>
                        <a:pt x="302" y="506"/>
                      </a:lnTo>
                      <a:lnTo>
                        <a:pt x="302" y="562"/>
                      </a:lnTo>
                      <a:lnTo>
                        <a:pt x="267" y="556"/>
                      </a:lnTo>
                      <a:lnTo>
                        <a:pt x="269" y="603"/>
                      </a:lnTo>
                      <a:lnTo>
                        <a:pt x="233" y="585"/>
                      </a:lnTo>
                      <a:lnTo>
                        <a:pt x="214" y="591"/>
                      </a:lnTo>
                      <a:lnTo>
                        <a:pt x="187" y="586"/>
                      </a:lnTo>
                      <a:lnTo>
                        <a:pt x="167" y="514"/>
                      </a:lnTo>
                      <a:lnTo>
                        <a:pt x="129" y="492"/>
                      </a:lnTo>
                      <a:lnTo>
                        <a:pt x="129" y="414"/>
                      </a:lnTo>
                      <a:lnTo>
                        <a:pt x="90" y="424"/>
                      </a:lnTo>
                      <a:lnTo>
                        <a:pt x="69" y="367"/>
                      </a:lnTo>
                      <a:lnTo>
                        <a:pt x="0" y="301"/>
                      </a:lnTo>
                      <a:lnTo>
                        <a:pt x="50" y="197"/>
                      </a:lnTo>
                      <a:lnTo>
                        <a:pt x="36" y="148"/>
                      </a:lnTo>
                      <a:lnTo>
                        <a:pt x="86" y="138"/>
                      </a:lnTo>
                      <a:lnTo>
                        <a:pt x="90" y="71"/>
                      </a:lnTo>
                      <a:lnTo>
                        <a:pt x="61" y="34"/>
                      </a:lnTo>
                      <a:close/>
                    </a:path>
                  </a:pathLst>
                </a:custGeom>
                <a:solidFill>
                  <a:srgbClr val="7F5F3F"/>
                </a:solidFill>
                <a:ln w="9525">
                  <a:solidFill>
                    <a:srgbClr val="000000"/>
                  </a:solidFill>
                  <a:prstDash val="solid"/>
                  <a:round/>
                  <a:headEnd/>
                  <a:tailEnd/>
                </a:ln>
              </p:spPr>
              <p:txBody>
                <a:bodyPr/>
                <a:lstStyle/>
                <a:p>
                  <a:endParaRPr lang="en-US"/>
                </a:p>
              </p:txBody>
            </p:sp>
            <p:sp>
              <p:nvSpPr>
                <p:cNvPr id="42024" name="Freeform 108"/>
                <p:cNvSpPr>
                  <a:spLocks/>
                </p:cNvSpPr>
                <p:nvPr/>
              </p:nvSpPr>
              <p:spPr bwMode="auto">
                <a:xfrm>
                  <a:off x="2215" y="1816"/>
                  <a:ext cx="263" cy="238"/>
                </a:xfrm>
                <a:custGeom>
                  <a:avLst/>
                  <a:gdLst>
                    <a:gd name="T0" fmla="*/ 0 w 527"/>
                    <a:gd name="T1" fmla="*/ 4 h 478"/>
                    <a:gd name="T2" fmla="*/ 57 w 527"/>
                    <a:gd name="T3" fmla="*/ 0 h 478"/>
                    <a:gd name="T4" fmla="*/ 69 w 527"/>
                    <a:gd name="T5" fmla="*/ 0 h 478"/>
                    <a:gd name="T6" fmla="*/ 79 w 527"/>
                    <a:gd name="T7" fmla="*/ 3 h 478"/>
                    <a:gd name="T8" fmla="*/ 74 w 527"/>
                    <a:gd name="T9" fmla="*/ 13 h 478"/>
                    <a:gd name="T10" fmla="*/ 91 w 527"/>
                    <a:gd name="T11" fmla="*/ 30 h 478"/>
                    <a:gd name="T12" fmla="*/ 96 w 527"/>
                    <a:gd name="T13" fmla="*/ 45 h 478"/>
                    <a:gd name="T14" fmla="*/ 106 w 527"/>
                    <a:gd name="T15" fmla="*/ 41 h 478"/>
                    <a:gd name="T16" fmla="*/ 106 w 527"/>
                    <a:gd name="T17" fmla="*/ 61 h 478"/>
                    <a:gd name="T18" fmla="*/ 116 w 527"/>
                    <a:gd name="T19" fmla="*/ 67 h 478"/>
                    <a:gd name="T20" fmla="*/ 120 w 527"/>
                    <a:gd name="T21" fmla="*/ 85 h 478"/>
                    <a:gd name="T22" fmla="*/ 127 w 527"/>
                    <a:gd name="T23" fmla="*/ 86 h 478"/>
                    <a:gd name="T24" fmla="*/ 131 w 527"/>
                    <a:gd name="T25" fmla="*/ 94 h 478"/>
                    <a:gd name="T26" fmla="*/ 122 w 527"/>
                    <a:gd name="T27" fmla="*/ 104 h 478"/>
                    <a:gd name="T28" fmla="*/ 119 w 527"/>
                    <a:gd name="T29" fmla="*/ 116 h 478"/>
                    <a:gd name="T30" fmla="*/ 107 w 527"/>
                    <a:gd name="T31" fmla="*/ 119 h 478"/>
                    <a:gd name="T32" fmla="*/ 110 w 527"/>
                    <a:gd name="T33" fmla="*/ 106 h 478"/>
                    <a:gd name="T34" fmla="*/ 61 w 527"/>
                    <a:gd name="T35" fmla="*/ 111 h 478"/>
                    <a:gd name="T36" fmla="*/ 25 w 527"/>
                    <a:gd name="T37" fmla="*/ 115 h 478"/>
                    <a:gd name="T38" fmla="*/ 23 w 527"/>
                    <a:gd name="T39" fmla="*/ 103 h 478"/>
                    <a:gd name="T40" fmla="*/ 21 w 527"/>
                    <a:gd name="T41" fmla="*/ 64 h 478"/>
                    <a:gd name="T42" fmla="*/ 20 w 527"/>
                    <a:gd name="T43" fmla="*/ 44 h 478"/>
                    <a:gd name="T44" fmla="*/ 9 w 527"/>
                    <a:gd name="T45" fmla="*/ 34 h 478"/>
                    <a:gd name="T46" fmla="*/ 13 w 527"/>
                    <a:gd name="T47" fmla="*/ 26 h 478"/>
                    <a:gd name="T48" fmla="*/ 7 w 527"/>
                    <a:gd name="T49" fmla="*/ 21 h 478"/>
                    <a:gd name="T50" fmla="*/ 0 w 527"/>
                    <a:gd name="T51" fmla="*/ 4 h 4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27" h="478">
                      <a:moveTo>
                        <a:pt x="0" y="16"/>
                      </a:moveTo>
                      <a:lnTo>
                        <a:pt x="231" y="0"/>
                      </a:lnTo>
                      <a:lnTo>
                        <a:pt x="279" y="0"/>
                      </a:lnTo>
                      <a:lnTo>
                        <a:pt x="316" y="14"/>
                      </a:lnTo>
                      <a:lnTo>
                        <a:pt x="296" y="55"/>
                      </a:lnTo>
                      <a:lnTo>
                        <a:pt x="364" y="123"/>
                      </a:lnTo>
                      <a:lnTo>
                        <a:pt x="385" y="180"/>
                      </a:lnTo>
                      <a:lnTo>
                        <a:pt x="425" y="166"/>
                      </a:lnTo>
                      <a:lnTo>
                        <a:pt x="424" y="246"/>
                      </a:lnTo>
                      <a:lnTo>
                        <a:pt x="464" y="270"/>
                      </a:lnTo>
                      <a:lnTo>
                        <a:pt x="482" y="341"/>
                      </a:lnTo>
                      <a:lnTo>
                        <a:pt x="511" y="347"/>
                      </a:lnTo>
                      <a:lnTo>
                        <a:pt x="527" y="377"/>
                      </a:lnTo>
                      <a:lnTo>
                        <a:pt x="491" y="418"/>
                      </a:lnTo>
                      <a:lnTo>
                        <a:pt x="479" y="465"/>
                      </a:lnTo>
                      <a:lnTo>
                        <a:pt x="429" y="478"/>
                      </a:lnTo>
                      <a:lnTo>
                        <a:pt x="442" y="426"/>
                      </a:lnTo>
                      <a:lnTo>
                        <a:pt x="245" y="445"/>
                      </a:lnTo>
                      <a:lnTo>
                        <a:pt x="103" y="463"/>
                      </a:lnTo>
                      <a:lnTo>
                        <a:pt x="95" y="413"/>
                      </a:lnTo>
                      <a:lnTo>
                        <a:pt x="85" y="260"/>
                      </a:lnTo>
                      <a:lnTo>
                        <a:pt x="83" y="177"/>
                      </a:lnTo>
                      <a:lnTo>
                        <a:pt x="36" y="139"/>
                      </a:lnTo>
                      <a:lnTo>
                        <a:pt x="53" y="104"/>
                      </a:lnTo>
                      <a:lnTo>
                        <a:pt x="30" y="85"/>
                      </a:lnTo>
                      <a:lnTo>
                        <a:pt x="0" y="16"/>
                      </a:lnTo>
                      <a:close/>
                    </a:path>
                  </a:pathLst>
                </a:custGeom>
                <a:solidFill>
                  <a:srgbClr val="00FFFF"/>
                </a:solidFill>
                <a:ln w="9525">
                  <a:solidFill>
                    <a:srgbClr val="000000"/>
                  </a:solidFill>
                  <a:prstDash val="solid"/>
                  <a:round/>
                  <a:headEnd/>
                  <a:tailEnd/>
                </a:ln>
              </p:spPr>
              <p:txBody>
                <a:bodyPr/>
                <a:lstStyle/>
                <a:p>
                  <a:endParaRPr lang="en-US"/>
                </a:p>
              </p:txBody>
            </p:sp>
            <p:sp>
              <p:nvSpPr>
                <p:cNvPr id="42025" name="Freeform 109"/>
                <p:cNvSpPr>
                  <a:spLocks/>
                </p:cNvSpPr>
                <p:nvPr/>
              </p:nvSpPr>
              <p:spPr bwMode="auto">
                <a:xfrm>
                  <a:off x="2503" y="1715"/>
                  <a:ext cx="128" cy="233"/>
                </a:xfrm>
                <a:custGeom>
                  <a:avLst/>
                  <a:gdLst>
                    <a:gd name="T0" fmla="*/ 0 w 257"/>
                    <a:gd name="T1" fmla="*/ 8 h 467"/>
                    <a:gd name="T2" fmla="*/ 7 w 257"/>
                    <a:gd name="T3" fmla="*/ 12 h 467"/>
                    <a:gd name="T4" fmla="*/ 14 w 257"/>
                    <a:gd name="T5" fmla="*/ 12 h 467"/>
                    <a:gd name="T6" fmla="*/ 17 w 257"/>
                    <a:gd name="T7" fmla="*/ 9 h 467"/>
                    <a:gd name="T8" fmla="*/ 18 w 257"/>
                    <a:gd name="T9" fmla="*/ 2 h 467"/>
                    <a:gd name="T10" fmla="*/ 50 w 257"/>
                    <a:gd name="T11" fmla="*/ 0 h 467"/>
                    <a:gd name="T12" fmla="*/ 64 w 257"/>
                    <a:gd name="T13" fmla="*/ 82 h 467"/>
                    <a:gd name="T14" fmla="*/ 63 w 257"/>
                    <a:gd name="T15" fmla="*/ 81 h 467"/>
                    <a:gd name="T16" fmla="*/ 52 w 257"/>
                    <a:gd name="T17" fmla="*/ 86 h 467"/>
                    <a:gd name="T18" fmla="*/ 45 w 257"/>
                    <a:gd name="T19" fmla="*/ 108 h 467"/>
                    <a:gd name="T20" fmla="*/ 33 w 257"/>
                    <a:gd name="T21" fmla="*/ 105 h 467"/>
                    <a:gd name="T22" fmla="*/ 21 w 257"/>
                    <a:gd name="T23" fmla="*/ 113 h 467"/>
                    <a:gd name="T24" fmla="*/ 4 w 257"/>
                    <a:gd name="T25" fmla="*/ 116 h 467"/>
                    <a:gd name="T26" fmla="*/ 11 w 257"/>
                    <a:gd name="T27" fmla="*/ 95 h 467"/>
                    <a:gd name="T28" fmla="*/ 8 w 257"/>
                    <a:gd name="T29" fmla="*/ 82 h 467"/>
                    <a:gd name="T30" fmla="*/ 0 w 257"/>
                    <a:gd name="T31" fmla="*/ 8 h 4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467">
                      <a:moveTo>
                        <a:pt x="0" y="33"/>
                      </a:moveTo>
                      <a:lnTo>
                        <a:pt x="30" y="51"/>
                      </a:lnTo>
                      <a:lnTo>
                        <a:pt x="58" y="48"/>
                      </a:lnTo>
                      <a:lnTo>
                        <a:pt x="68" y="38"/>
                      </a:lnTo>
                      <a:lnTo>
                        <a:pt x="75" y="10"/>
                      </a:lnTo>
                      <a:lnTo>
                        <a:pt x="200" y="0"/>
                      </a:lnTo>
                      <a:lnTo>
                        <a:pt x="257" y="330"/>
                      </a:lnTo>
                      <a:lnTo>
                        <a:pt x="253" y="327"/>
                      </a:lnTo>
                      <a:lnTo>
                        <a:pt x="210" y="345"/>
                      </a:lnTo>
                      <a:lnTo>
                        <a:pt x="180" y="434"/>
                      </a:lnTo>
                      <a:lnTo>
                        <a:pt x="135" y="421"/>
                      </a:lnTo>
                      <a:lnTo>
                        <a:pt x="84" y="454"/>
                      </a:lnTo>
                      <a:lnTo>
                        <a:pt x="17" y="467"/>
                      </a:lnTo>
                      <a:lnTo>
                        <a:pt x="47" y="380"/>
                      </a:lnTo>
                      <a:lnTo>
                        <a:pt x="34" y="331"/>
                      </a:lnTo>
                      <a:lnTo>
                        <a:pt x="0" y="33"/>
                      </a:lnTo>
                      <a:close/>
                    </a:path>
                  </a:pathLst>
                </a:custGeom>
                <a:solidFill>
                  <a:srgbClr val="007F9F"/>
                </a:solidFill>
                <a:ln w="9525">
                  <a:solidFill>
                    <a:srgbClr val="000000"/>
                  </a:solidFill>
                  <a:prstDash val="solid"/>
                  <a:round/>
                  <a:headEnd/>
                  <a:tailEnd/>
                </a:ln>
              </p:spPr>
              <p:txBody>
                <a:bodyPr/>
                <a:lstStyle/>
                <a:p>
                  <a:endParaRPr lang="en-US"/>
                </a:p>
              </p:txBody>
            </p:sp>
            <p:sp>
              <p:nvSpPr>
                <p:cNvPr id="42026" name="Freeform 110"/>
                <p:cNvSpPr>
                  <a:spLocks/>
                </p:cNvSpPr>
                <p:nvPr/>
              </p:nvSpPr>
              <p:spPr bwMode="auto">
                <a:xfrm>
                  <a:off x="2603" y="1667"/>
                  <a:ext cx="165" cy="211"/>
                </a:xfrm>
                <a:custGeom>
                  <a:avLst/>
                  <a:gdLst>
                    <a:gd name="T0" fmla="*/ 0 w 330"/>
                    <a:gd name="T1" fmla="*/ 24 h 421"/>
                    <a:gd name="T2" fmla="*/ 37 w 330"/>
                    <a:gd name="T3" fmla="*/ 20 h 421"/>
                    <a:gd name="T4" fmla="*/ 45 w 330"/>
                    <a:gd name="T5" fmla="*/ 22 h 421"/>
                    <a:gd name="T6" fmla="*/ 63 w 330"/>
                    <a:gd name="T7" fmla="*/ 13 h 421"/>
                    <a:gd name="T8" fmla="*/ 67 w 330"/>
                    <a:gd name="T9" fmla="*/ 4 h 421"/>
                    <a:gd name="T10" fmla="*/ 77 w 330"/>
                    <a:gd name="T11" fmla="*/ 0 h 421"/>
                    <a:gd name="T12" fmla="*/ 83 w 330"/>
                    <a:gd name="T13" fmla="*/ 40 h 421"/>
                    <a:gd name="T14" fmla="*/ 79 w 330"/>
                    <a:gd name="T15" fmla="*/ 44 h 421"/>
                    <a:gd name="T16" fmla="*/ 80 w 330"/>
                    <a:gd name="T17" fmla="*/ 72 h 421"/>
                    <a:gd name="T18" fmla="*/ 71 w 330"/>
                    <a:gd name="T19" fmla="*/ 74 h 421"/>
                    <a:gd name="T20" fmla="*/ 67 w 330"/>
                    <a:gd name="T21" fmla="*/ 90 h 421"/>
                    <a:gd name="T22" fmla="*/ 60 w 330"/>
                    <a:gd name="T23" fmla="*/ 88 h 421"/>
                    <a:gd name="T24" fmla="*/ 58 w 330"/>
                    <a:gd name="T25" fmla="*/ 106 h 421"/>
                    <a:gd name="T26" fmla="*/ 49 w 330"/>
                    <a:gd name="T27" fmla="*/ 98 h 421"/>
                    <a:gd name="T28" fmla="*/ 31 w 330"/>
                    <a:gd name="T29" fmla="*/ 103 h 421"/>
                    <a:gd name="T30" fmla="*/ 23 w 330"/>
                    <a:gd name="T31" fmla="*/ 96 h 421"/>
                    <a:gd name="T32" fmla="*/ 12 w 330"/>
                    <a:gd name="T33" fmla="*/ 96 h 421"/>
                    <a:gd name="T34" fmla="*/ 7 w 330"/>
                    <a:gd name="T35" fmla="*/ 66 h 421"/>
                    <a:gd name="T36" fmla="*/ 0 w 330"/>
                    <a:gd name="T37" fmla="*/ 24 h 42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30" h="421">
                      <a:moveTo>
                        <a:pt x="0" y="94"/>
                      </a:moveTo>
                      <a:lnTo>
                        <a:pt x="148" y="78"/>
                      </a:lnTo>
                      <a:lnTo>
                        <a:pt x="180" y="85"/>
                      </a:lnTo>
                      <a:lnTo>
                        <a:pt x="250" y="49"/>
                      </a:lnTo>
                      <a:lnTo>
                        <a:pt x="266" y="15"/>
                      </a:lnTo>
                      <a:lnTo>
                        <a:pt x="307" y="0"/>
                      </a:lnTo>
                      <a:lnTo>
                        <a:pt x="330" y="159"/>
                      </a:lnTo>
                      <a:lnTo>
                        <a:pt x="313" y="176"/>
                      </a:lnTo>
                      <a:lnTo>
                        <a:pt x="317" y="287"/>
                      </a:lnTo>
                      <a:lnTo>
                        <a:pt x="284" y="296"/>
                      </a:lnTo>
                      <a:lnTo>
                        <a:pt x="266" y="357"/>
                      </a:lnTo>
                      <a:lnTo>
                        <a:pt x="240" y="350"/>
                      </a:lnTo>
                      <a:lnTo>
                        <a:pt x="231" y="421"/>
                      </a:lnTo>
                      <a:lnTo>
                        <a:pt x="194" y="391"/>
                      </a:lnTo>
                      <a:lnTo>
                        <a:pt x="121" y="410"/>
                      </a:lnTo>
                      <a:lnTo>
                        <a:pt x="90" y="383"/>
                      </a:lnTo>
                      <a:lnTo>
                        <a:pt x="48" y="381"/>
                      </a:lnTo>
                      <a:lnTo>
                        <a:pt x="27" y="263"/>
                      </a:lnTo>
                      <a:lnTo>
                        <a:pt x="0" y="94"/>
                      </a:lnTo>
                      <a:close/>
                    </a:path>
                  </a:pathLst>
                </a:custGeom>
                <a:solidFill>
                  <a:srgbClr val="FF9F7F"/>
                </a:solidFill>
                <a:ln w="9525">
                  <a:solidFill>
                    <a:srgbClr val="000000"/>
                  </a:solidFill>
                  <a:prstDash val="solid"/>
                  <a:round/>
                  <a:headEnd/>
                  <a:tailEnd/>
                </a:ln>
              </p:spPr>
              <p:txBody>
                <a:bodyPr/>
                <a:lstStyle/>
                <a:p>
                  <a:endParaRPr lang="en-US"/>
                </a:p>
              </p:txBody>
            </p:sp>
            <p:sp>
              <p:nvSpPr>
                <p:cNvPr id="42027" name="Freeform 111"/>
                <p:cNvSpPr>
                  <a:spLocks/>
                </p:cNvSpPr>
                <p:nvPr/>
              </p:nvSpPr>
              <p:spPr bwMode="auto">
                <a:xfrm>
                  <a:off x="2456" y="1857"/>
                  <a:ext cx="291" cy="178"/>
                </a:xfrm>
                <a:custGeom>
                  <a:avLst/>
                  <a:gdLst>
                    <a:gd name="T0" fmla="*/ 0 w 582"/>
                    <a:gd name="T1" fmla="*/ 89 h 356"/>
                    <a:gd name="T2" fmla="*/ 36 w 582"/>
                    <a:gd name="T3" fmla="*/ 84 h 356"/>
                    <a:gd name="T4" fmla="*/ 36 w 582"/>
                    <a:gd name="T5" fmla="*/ 80 h 356"/>
                    <a:gd name="T6" fmla="*/ 121 w 582"/>
                    <a:gd name="T7" fmla="*/ 67 h 356"/>
                    <a:gd name="T8" fmla="*/ 123 w 582"/>
                    <a:gd name="T9" fmla="*/ 60 h 356"/>
                    <a:gd name="T10" fmla="*/ 135 w 582"/>
                    <a:gd name="T11" fmla="*/ 55 h 356"/>
                    <a:gd name="T12" fmla="*/ 137 w 582"/>
                    <a:gd name="T13" fmla="*/ 48 h 356"/>
                    <a:gd name="T14" fmla="*/ 142 w 582"/>
                    <a:gd name="T15" fmla="*/ 46 h 356"/>
                    <a:gd name="T16" fmla="*/ 146 w 582"/>
                    <a:gd name="T17" fmla="*/ 35 h 356"/>
                    <a:gd name="T18" fmla="*/ 134 w 582"/>
                    <a:gd name="T19" fmla="*/ 24 h 356"/>
                    <a:gd name="T20" fmla="*/ 132 w 582"/>
                    <a:gd name="T21" fmla="*/ 10 h 356"/>
                    <a:gd name="T22" fmla="*/ 123 w 582"/>
                    <a:gd name="T23" fmla="*/ 3 h 356"/>
                    <a:gd name="T24" fmla="*/ 104 w 582"/>
                    <a:gd name="T25" fmla="*/ 7 h 356"/>
                    <a:gd name="T26" fmla="*/ 95 w 582"/>
                    <a:gd name="T27" fmla="*/ 1 h 356"/>
                    <a:gd name="T28" fmla="*/ 86 w 582"/>
                    <a:gd name="T29" fmla="*/ 0 h 356"/>
                    <a:gd name="T30" fmla="*/ 88 w 582"/>
                    <a:gd name="T31" fmla="*/ 10 h 356"/>
                    <a:gd name="T32" fmla="*/ 76 w 582"/>
                    <a:gd name="T33" fmla="*/ 15 h 356"/>
                    <a:gd name="T34" fmla="*/ 68 w 582"/>
                    <a:gd name="T35" fmla="*/ 37 h 356"/>
                    <a:gd name="T36" fmla="*/ 58 w 582"/>
                    <a:gd name="T37" fmla="*/ 34 h 356"/>
                    <a:gd name="T38" fmla="*/ 45 w 582"/>
                    <a:gd name="T39" fmla="*/ 42 h 356"/>
                    <a:gd name="T40" fmla="*/ 28 w 582"/>
                    <a:gd name="T41" fmla="*/ 45 h 356"/>
                    <a:gd name="T42" fmla="*/ 28 w 582"/>
                    <a:gd name="T43" fmla="*/ 58 h 356"/>
                    <a:gd name="T44" fmla="*/ 20 w 582"/>
                    <a:gd name="T45" fmla="*/ 57 h 356"/>
                    <a:gd name="T46" fmla="*/ 20 w 582"/>
                    <a:gd name="T47" fmla="*/ 68 h 356"/>
                    <a:gd name="T48" fmla="*/ 12 w 582"/>
                    <a:gd name="T49" fmla="*/ 64 h 356"/>
                    <a:gd name="T50" fmla="*/ 7 w 582"/>
                    <a:gd name="T51" fmla="*/ 66 h 356"/>
                    <a:gd name="T52" fmla="*/ 11 w 582"/>
                    <a:gd name="T53" fmla="*/ 74 h 356"/>
                    <a:gd name="T54" fmla="*/ 2 w 582"/>
                    <a:gd name="T55" fmla="*/ 83 h 356"/>
                    <a:gd name="T56" fmla="*/ 0 w 582"/>
                    <a:gd name="T57" fmla="*/ 89 h 3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82" h="356">
                      <a:moveTo>
                        <a:pt x="0" y="356"/>
                      </a:moveTo>
                      <a:lnTo>
                        <a:pt x="142" y="334"/>
                      </a:lnTo>
                      <a:lnTo>
                        <a:pt x="142" y="318"/>
                      </a:lnTo>
                      <a:lnTo>
                        <a:pt x="483" y="266"/>
                      </a:lnTo>
                      <a:lnTo>
                        <a:pt x="489" y="239"/>
                      </a:lnTo>
                      <a:lnTo>
                        <a:pt x="539" y="219"/>
                      </a:lnTo>
                      <a:lnTo>
                        <a:pt x="545" y="190"/>
                      </a:lnTo>
                      <a:lnTo>
                        <a:pt x="566" y="181"/>
                      </a:lnTo>
                      <a:lnTo>
                        <a:pt x="582" y="138"/>
                      </a:lnTo>
                      <a:lnTo>
                        <a:pt x="535" y="96"/>
                      </a:lnTo>
                      <a:lnTo>
                        <a:pt x="526" y="39"/>
                      </a:lnTo>
                      <a:lnTo>
                        <a:pt x="489" y="11"/>
                      </a:lnTo>
                      <a:lnTo>
                        <a:pt x="413" y="26"/>
                      </a:lnTo>
                      <a:lnTo>
                        <a:pt x="378" y="1"/>
                      </a:lnTo>
                      <a:lnTo>
                        <a:pt x="343" y="0"/>
                      </a:lnTo>
                      <a:lnTo>
                        <a:pt x="350" y="39"/>
                      </a:lnTo>
                      <a:lnTo>
                        <a:pt x="303" y="59"/>
                      </a:lnTo>
                      <a:lnTo>
                        <a:pt x="272" y="148"/>
                      </a:lnTo>
                      <a:lnTo>
                        <a:pt x="229" y="134"/>
                      </a:lnTo>
                      <a:lnTo>
                        <a:pt x="177" y="167"/>
                      </a:lnTo>
                      <a:lnTo>
                        <a:pt x="112" y="179"/>
                      </a:lnTo>
                      <a:lnTo>
                        <a:pt x="112" y="230"/>
                      </a:lnTo>
                      <a:lnTo>
                        <a:pt x="79" y="228"/>
                      </a:lnTo>
                      <a:lnTo>
                        <a:pt x="80" y="272"/>
                      </a:lnTo>
                      <a:lnTo>
                        <a:pt x="46" y="255"/>
                      </a:lnTo>
                      <a:lnTo>
                        <a:pt x="26" y="263"/>
                      </a:lnTo>
                      <a:lnTo>
                        <a:pt x="43" y="293"/>
                      </a:lnTo>
                      <a:lnTo>
                        <a:pt x="7" y="332"/>
                      </a:lnTo>
                      <a:lnTo>
                        <a:pt x="0" y="356"/>
                      </a:lnTo>
                      <a:close/>
                    </a:path>
                  </a:pathLst>
                </a:custGeom>
                <a:solidFill>
                  <a:srgbClr val="008000"/>
                </a:solidFill>
                <a:ln w="9525">
                  <a:solidFill>
                    <a:srgbClr val="000000"/>
                  </a:solidFill>
                  <a:prstDash val="solid"/>
                  <a:round/>
                  <a:headEnd/>
                  <a:tailEnd/>
                </a:ln>
              </p:spPr>
              <p:txBody>
                <a:bodyPr/>
                <a:lstStyle/>
                <a:p>
                  <a:endParaRPr lang="en-US"/>
                </a:p>
              </p:txBody>
            </p:sp>
            <p:sp>
              <p:nvSpPr>
                <p:cNvPr id="42028" name="Freeform 112"/>
                <p:cNvSpPr>
                  <a:spLocks/>
                </p:cNvSpPr>
                <p:nvPr/>
              </p:nvSpPr>
              <p:spPr bwMode="auto">
                <a:xfrm>
                  <a:off x="2436" y="1972"/>
                  <a:ext cx="336" cy="135"/>
                </a:xfrm>
                <a:custGeom>
                  <a:avLst/>
                  <a:gdLst>
                    <a:gd name="T0" fmla="*/ 10 w 670"/>
                    <a:gd name="T1" fmla="*/ 31 h 269"/>
                    <a:gd name="T2" fmla="*/ 10 w 670"/>
                    <a:gd name="T3" fmla="*/ 32 h 269"/>
                    <a:gd name="T4" fmla="*/ 7 w 670"/>
                    <a:gd name="T5" fmla="*/ 39 h 269"/>
                    <a:gd name="T6" fmla="*/ 11 w 670"/>
                    <a:gd name="T7" fmla="*/ 47 h 269"/>
                    <a:gd name="T8" fmla="*/ 0 w 670"/>
                    <a:gd name="T9" fmla="*/ 55 h 269"/>
                    <a:gd name="T10" fmla="*/ 2 w 670"/>
                    <a:gd name="T11" fmla="*/ 68 h 269"/>
                    <a:gd name="T12" fmla="*/ 46 w 670"/>
                    <a:gd name="T13" fmla="*/ 64 h 269"/>
                    <a:gd name="T14" fmla="*/ 99 w 670"/>
                    <a:gd name="T15" fmla="*/ 57 h 269"/>
                    <a:gd name="T16" fmla="*/ 125 w 670"/>
                    <a:gd name="T17" fmla="*/ 52 h 269"/>
                    <a:gd name="T18" fmla="*/ 130 w 670"/>
                    <a:gd name="T19" fmla="*/ 35 h 269"/>
                    <a:gd name="T20" fmla="*/ 140 w 670"/>
                    <a:gd name="T21" fmla="*/ 34 h 269"/>
                    <a:gd name="T22" fmla="*/ 169 w 670"/>
                    <a:gd name="T23" fmla="*/ 0 h 269"/>
                    <a:gd name="T24" fmla="*/ 131 w 670"/>
                    <a:gd name="T25" fmla="*/ 9 h 269"/>
                    <a:gd name="T26" fmla="*/ 44 w 670"/>
                    <a:gd name="T27" fmla="*/ 22 h 269"/>
                    <a:gd name="T28" fmla="*/ 45 w 670"/>
                    <a:gd name="T29" fmla="*/ 26 h 269"/>
                    <a:gd name="T30" fmla="*/ 10 w 670"/>
                    <a:gd name="T31" fmla="*/ 31 h 26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70" h="269">
                      <a:moveTo>
                        <a:pt x="40" y="123"/>
                      </a:moveTo>
                      <a:lnTo>
                        <a:pt x="40" y="127"/>
                      </a:lnTo>
                      <a:lnTo>
                        <a:pt x="28" y="153"/>
                      </a:lnTo>
                      <a:lnTo>
                        <a:pt x="41" y="187"/>
                      </a:lnTo>
                      <a:lnTo>
                        <a:pt x="0" y="217"/>
                      </a:lnTo>
                      <a:lnTo>
                        <a:pt x="8" y="269"/>
                      </a:lnTo>
                      <a:lnTo>
                        <a:pt x="184" y="254"/>
                      </a:lnTo>
                      <a:lnTo>
                        <a:pt x="393" y="227"/>
                      </a:lnTo>
                      <a:lnTo>
                        <a:pt x="497" y="206"/>
                      </a:lnTo>
                      <a:lnTo>
                        <a:pt x="519" y="137"/>
                      </a:lnTo>
                      <a:lnTo>
                        <a:pt x="556" y="134"/>
                      </a:lnTo>
                      <a:lnTo>
                        <a:pt x="670" y="0"/>
                      </a:lnTo>
                      <a:lnTo>
                        <a:pt x="521" y="33"/>
                      </a:lnTo>
                      <a:lnTo>
                        <a:pt x="175" y="88"/>
                      </a:lnTo>
                      <a:lnTo>
                        <a:pt x="178" y="104"/>
                      </a:lnTo>
                      <a:lnTo>
                        <a:pt x="40" y="123"/>
                      </a:lnTo>
                      <a:close/>
                    </a:path>
                  </a:pathLst>
                </a:custGeom>
                <a:solidFill>
                  <a:srgbClr val="DF9FFF"/>
                </a:solidFill>
                <a:ln w="9525">
                  <a:solidFill>
                    <a:srgbClr val="000000"/>
                  </a:solidFill>
                  <a:prstDash val="solid"/>
                  <a:round/>
                  <a:headEnd/>
                  <a:tailEnd/>
                </a:ln>
              </p:spPr>
              <p:txBody>
                <a:bodyPr/>
                <a:lstStyle/>
                <a:p>
                  <a:endParaRPr lang="en-US"/>
                </a:p>
              </p:txBody>
            </p:sp>
            <p:sp>
              <p:nvSpPr>
                <p:cNvPr id="42029" name="Freeform 113"/>
                <p:cNvSpPr>
                  <a:spLocks/>
                </p:cNvSpPr>
                <p:nvPr/>
              </p:nvSpPr>
              <p:spPr bwMode="auto">
                <a:xfrm>
                  <a:off x="2403" y="2097"/>
                  <a:ext cx="138" cy="264"/>
                </a:xfrm>
                <a:custGeom>
                  <a:avLst/>
                  <a:gdLst>
                    <a:gd name="T0" fmla="*/ 20 w 274"/>
                    <a:gd name="T1" fmla="*/ 5 h 528"/>
                    <a:gd name="T2" fmla="*/ 9 w 274"/>
                    <a:gd name="T3" fmla="*/ 27 h 528"/>
                    <a:gd name="T4" fmla="*/ 0 w 274"/>
                    <a:gd name="T5" fmla="*/ 42 h 528"/>
                    <a:gd name="T6" fmla="*/ 3 w 274"/>
                    <a:gd name="T7" fmla="*/ 59 h 528"/>
                    <a:gd name="T8" fmla="*/ 14 w 274"/>
                    <a:gd name="T9" fmla="*/ 83 h 528"/>
                    <a:gd name="T10" fmla="*/ 6 w 274"/>
                    <a:gd name="T11" fmla="*/ 107 h 528"/>
                    <a:gd name="T12" fmla="*/ 2 w 274"/>
                    <a:gd name="T13" fmla="*/ 119 h 528"/>
                    <a:gd name="T14" fmla="*/ 42 w 274"/>
                    <a:gd name="T15" fmla="*/ 114 h 528"/>
                    <a:gd name="T16" fmla="*/ 44 w 274"/>
                    <a:gd name="T17" fmla="*/ 130 h 528"/>
                    <a:gd name="T18" fmla="*/ 52 w 274"/>
                    <a:gd name="T19" fmla="*/ 132 h 528"/>
                    <a:gd name="T20" fmla="*/ 55 w 274"/>
                    <a:gd name="T21" fmla="*/ 124 h 528"/>
                    <a:gd name="T22" fmla="*/ 70 w 274"/>
                    <a:gd name="T23" fmla="*/ 122 h 528"/>
                    <a:gd name="T24" fmla="*/ 66 w 274"/>
                    <a:gd name="T25" fmla="*/ 95 h 528"/>
                    <a:gd name="T26" fmla="*/ 65 w 274"/>
                    <a:gd name="T27" fmla="*/ 0 h 528"/>
                    <a:gd name="T28" fmla="*/ 20 w 274"/>
                    <a:gd name="T29" fmla="*/ 5 h 5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4" h="528">
                      <a:moveTo>
                        <a:pt x="77" y="17"/>
                      </a:moveTo>
                      <a:lnTo>
                        <a:pt x="36" y="107"/>
                      </a:lnTo>
                      <a:lnTo>
                        <a:pt x="0" y="165"/>
                      </a:lnTo>
                      <a:lnTo>
                        <a:pt x="11" y="235"/>
                      </a:lnTo>
                      <a:lnTo>
                        <a:pt x="54" y="329"/>
                      </a:lnTo>
                      <a:lnTo>
                        <a:pt x="21" y="425"/>
                      </a:lnTo>
                      <a:lnTo>
                        <a:pt x="7" y="476"/>
                      </a:lnTo>
                      <a:lnTo>
                        <a:pt x="167" y="455"/>
                      </a:lnTo>
                      <a:lnTo>
                        <a:pt x="174" y="520"/>
                      </a:lnTo>
                      <a:lnTo>
                        <a:pt x="207" y="528"/>
                      </a:lnTo>
                      <a:lnTo>
                        <a:pt x="216" y="495"/>
                      </a:lnTo>
                      <a:lnTo>
                        <a:pt x="274" y="485"/>
                      </a:lnTo>
                      <a:lnTo>
                        <a:pt x="261" y="378"/>
                      </a:lnTo>
                      <a:lnTo>
                        <a:pt x="259" y="0"/>
                      </a:lnTo>
                      <a:lnTo>
                        <a:pt x="77" y="17"/>
                      </a:lnTo>
                      <a:close/>
                    </a:path>
                  </a:pathLst>
                </a:custGeom>
                <a:solidFill>
                  <a:srgbClr val="FF5FBF"/>
                </a:solidFill>
                <a:ln w="9525">
                  <a:solidFill>
                    <a:srgbClr val="000000"/>
                  </a:solidFill>
                  <a:prstDash val="solid"/>
                  <a:round/>
                  <a:headEnd/>
                  <a:tailEnd/>
                </a:ln>
              </p:spPr>
              <p:txBody>
                <a:bodyPr/>
                <a:lstStyle/>
                <a:p>
                  <a:endParaRPr lang="en-US"/>
                </a:p>
              </p:txBody>
            </p:sp>
            <p:sp>
              <p:nvSpPr>
                <p:cNvPr id="42030" name="Freeform 114"/>
                <p:cNvSpPr>
                  <a:spLocks/>
                </p:cNvSpPr>
                <p:nvPr/>
              </p:nvSpPr>
              <p:spPr bwMode="auto">
                <a:xfrm>
                  <a:off x="2532" y="2084"/>
                  <a:ext cx="155" cy="267"/>
                </a:xfrm>
                <a:custGeom>
                  <a:avLst/>
                  <a:gdLst>
                    <a:gd name="T0" fmla="*/ 0 w 310"/>
                    <a:gd name="T1" fmla="*/ 7 h 532"/>
                    <a:gd name="T2" fmla="*/ 51 w 310"/>
                    <a:gd name="T3" fmla="*/ 0 h 532"/>
                    <a:gd name="T4" fmla="*/ 67 w 310"/>
                    <a:gd name="T5" fmla="*/ 62 h 532"/>
                    <a:gd name="T6" fmla="*/ 78 w 310"/>
                    <a:gd name="T7" fmla="*/ 72 h 532"/>
                    <a:gd name="T8" fmla="*/ 69 w 310"/>
                    <a:gd name="T9" fmla="*/ 90 h 532"/>
                    <a:gd name="T10" fmla="*/ 78 w 310"/>
                    <a:gd name="T11" fmla="*/ 107 h 532"/>
                    <a:gd name="T12" fmla="*/ 26 w 310"/>
                    <a:gd name="T13" fmla="*/ 114 h 532"/>
                    <a:gd name="T14" fmla="*/ 28 w 310"/>
                    <a:gd name="T15" fmla="*/ 129 h 532"/>
                    <a:gd name="T16" fmla="*/ 21 w 310"/>
                    <a:gd name="T17" fmla="*/ 134 h 532"/>
                    <a:gd name="T18" fmla="*/ 15 w 310"/>
                    <a:gd name="T19" fmla="*/ 115 h 532"/>
                    <a:gd name="T20" fmla="*/ 11 w 310"/>
                    <a:gd name="T21" fmla="*/ 130 h 532"/>
                    <a:gd name="T22" fmla="*/ 5 w 310"/>
                    <a:gd name="T23" fmla="*/ 129 h 532"/>
                    <a:gd name="T24" fmla="*/ 3 w 310"/>
                    <a:gd name="T25" fmla="*/ 113 h 532"/>
                    <a:gd name="T26" fmla="*/ 1 w 310"/>
                    <a:gd name="T27" fmla="*/ 100 h 532"/>
                    <a:gd name="T28" fmla="*/ 0 w 310"/>
                    <a:gd name="T29" fmla="*/ 7 h 5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10" h="532">
                      <a:moveTo>
                        <a:pt x="0" y="26"/>
                      </a:moveTo>
                      <a:lnTo>
                        <a:pt x="202" y="0"/>
                      </a:lnTo>
                      <a:lnTo>
                        <a:pt x="266" y="245"/>
                      </a:lnTo>
                      <a:lnTo>
                        <a:pt x="310" y="285"/>
                      </a:lnTo>
                      <a:lnTo>
                        <a:pt x="275" y="357"/>
                      </a:lnTo>
                      <a:lnTo>
                        <a:pt x="309" y="427"/>
                      </a:lnTo>
                      <a:lnTo>
                        <a:pt x="103" y="452"/>
                      </a:lnTo>
                      <a:lnTo>
                        <a:pt x="112" y="512"/>
                      </a:lnTo>
                      <a:lnTo>
                        <a:pt x="82" y="532"/>
                      </a:lnTo>
                      <a:lnTo>
                        <a:pt x="57" y="457"/>
                      </a:lnTo>
                      <a:lnTo>
                        <a:pt x="43" y="518"/>
                      </a:lnTo>
                      <a:lnTo>
                        <a:pt x="17" y="512"/>
                      </a:lnTo>
                      <a:lnTo>
                        <a:pt x="9" y="450"/>
                      </a:lnTo>
                      <a:lnTo>
                        <a:pt x="2" y="397"/>
                      </a:lnTo>
                      <a:lnTo>
                        <a:pt x="0" y="26"/>
                      </a:lnTo>
                      <a:close/>
                    </a:path>
                  </a:pathLst>
                </a:custGeom>
                <a:solidFill>
                  <a:srgbClr val="7F00DF"/>
                </a:solidFill>
                <a:ln w="9525">
                  <a:solidFill>
                    <a:srgbClr val="000000"/>
                  </a:solidFill>
                  <a:prstDash val="solid"/>
                  <a:round/>
                  <a:headEnd/>
                  <a:tailEnd/>
                </a:ln>
              </p:spPr>
              <p:txBody>
                <a:bodyPr/>
                <a:lstStyle/>
                <a:p>
                  <a:endParaRPr lang="en-US"/>
                </a:p>
              </p:txBody>
            </p:sp>
            <p:sp>
              <p:nvSpPr>
                <p:cNvPr id="42031" name="Freeform 115"/>
                <p:cNvSpPr>
                  <a:spLocks/>
                </p:cNvSpPr>
                <p:nvPr/>
              </p:nvSpPr>
              <p:spPr bwMode="auto">
                <a:xfrm>
                  <a:off x="2633" y="2071"/>
                  <a:ext cx="214" cy="245"/>
                </a:xfrm>
                <a:custGeom>
                  <a:avLst/>
                  <a:gdLst>
                    <a:gd name="T0" fmla="*/ 0 w 429"/>
                    <a:gd name="T1" fmla="*/ 8 h 490"/>
                    <a:gd name="T2" fmla="*/ 1 w 429"/>
                    <a:gd name="T3" fmla="*/ 8 h 490"/>
                    <a:gd name="T4" fmla="*/ 26 w 429"/>
                    <a:gd name="T5" fmla="*/ 3 h 490"/>
                    <a:gd name="T6" fmla="*/ 48 w 429"/>
                    <a:gd name="T7" fmla="*/ 0 h 490"/>
                    <a:gd name="T8" fmla="*/ 45 w 429"/>
                    <a:gd name="T9" fmla="*/ 7 h 490"/>
                    <a:gd name="T10" fmla="*/ 51 w 429"/>
                    <a:gd name="T11" fmla="*/ 7 h 490"/>
                    <a:gd name="T12" fmla="*/ 90 w 429"/>
                    <a:gd name="T13" fmla="*/ 44 h 490"/>
                    <a:gd name="T14" fmla="*/ 105 w 429"/>
                    <a:gd name="T15" fmla="*/ 69 h 490"/>
                    <a:gd name="T16" fmla="*/ 107 w 429"/>
                    <a:gd name="T17" fmla="*/ 85 h 490"/>
                    <a:gd name="T18" fmla="*/ 102 w 429"/>
                    <a:gd name="T19" fmla="*/ 89 h 490"/>
                    <a:gd name="T20" fmla="*/ 105 w 429"/>
                    <a:gd name="T21" fmla="*/ 106 h 490"/>
                    <a:gd name="T22" fmla="*/ 94 w 429"/>
                    <a:gd name="T23" fmla="*/ 107 h 490"/>
                    <a:gd name="T24" fmla="*/ 94 w 429"/>
                    <a:gd name="T25" fmla="*/ 121 h 490"/>
                    <a:gd name="T26" fmla="*/ 85 w 429"/>
                    <a:gd name="T27" fmla="*/ 114 h 490"/>
                    <a:gd name="T28" fmla="*/ 30 w 429"/>
                    <a:gd name="T29" fmla="*/ 123 h 490"/>
                    <a:gd name="T30" fmla="*/ 18 w 429"/>
                    <a:gd name="T31" fmla="*/ 96 h 490"/>
                    <a:gd name="T32" fmla="*/ 27 w 429"/>
                    <a:gd name="T33" fmla="*/ 78 h 490"/>
                    <a:gd name="T34" fmla="*/ 15 w 429"/>
                    <a:gd name="T35" fmla="*/ 69 h 490"/>
                    <a:gd name="T36" fmla="*/ 0 w 429"/>
                    <a:gd name="T37" fmla="*/ 8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9" h="490">
                      <a:moveTo>
                        <a:pt x="0" y="30"/>
                      </a:moveTo>
                      <a:lnTo>
                        <a:pt x="4" y="30"/>
                      </a:lnTo>
                      <a:lnTo>
                        <a:pt x="104" y="9"/>
                      </a:lnTo>
                      <a:lnTo>
                        <a:pt x="193" y="0"/>
                      </a:lnTo>
                      <a:lnTo>
                        <a:pt x="180" y="25"/>
                      </a:lnTo>
                      <a:lnTo>
                        <a:pt x="207" y="25"/>
                      </a:lnTo>
                      <a:lnTo>
                        <a:pt x="360" y="176"/>
                      </a:lnTo>
                      <a:lnTo>
                        <a:pt x="420" y="274"/>
                      </a:lnTo>
                      <a:lnTo>
                        <a:pt x="429" y="340"/>
                      </a:lnTo>
                      <a:lnTo>
                        <a:pt x="409" y="356"/>
                      </a:lnTo>
                      <a:lnTo>
                        <a:pt x="420" y="422"/>
                      </a:lnTo>
                      <a:lnTo>
                        <a:pt x="377" y="425"/>
                      </a:lnTo>
                      <a:lnTo>
                        <a:pt x="377" y="482"/>
                      </a:lnTo>
                      <a:lnTo>
                        <a:pt x="343" y="454"/>
                      </a:lnTo>
                      <a:lnTo>
                        <a:pt x="123" y="490"/>
                      </a:lnTo>
                      <a:lnTo>
                        <a:pt x="73" y="384"/>
                      </a:lnTo>
                      <a:lnTo>
                        <a:pt x="108" y="312"/>
                      </a:lnTo>
                      <a:lnTo>
                        <a:pt x="61" y="276"/>
                      </a:lnTo>
                      <a:lnTo>
                        <a:pt x="0" y="30"/>
                      </a:lnTo>
                      <a:close/>
                    </a:path>
                  </a:pathLst>
                </a:custGeom>
                <a:solidFill>
                  <a:srgbClr val="008080"/>
                </a:solidFill>
                <a:ln w="9525">
                  <a:solidFill>
                    <a:srgbClr val="000000"/>
                  </a:solidFill>
                  <a:prstDash val="solid"/>
                  <a:round/>
                  <a:headEnd/>
                  <a:tailEnd/>
                </a:ln>
              </p:spPr>
              <p:txBody>
                <a:bodyPr/>
                <a:lstStyle/>
                <a:p>
                  <a:endParaRPr lang="en-US"/>
                </a:p>
              </p:txBody>
            </p:sp>
            <p:sp>
              <p:nvSpPr>
                <p:cNvPr id="42032" name="Freeform 116"/>
                <p:cNvSpPr>
                  <a:spLocks/>
                </p:cNvSpPr>
                <p:nvPr/>
              </p:nvSpPr>
              <p:spPr bwMode="auto">
                <a:xfrm>
                  <a:off x="2723" y="2038"/>
                  <a:ext cx="196" cy="171"/>
                </a:xfrm>
                <a:custGeom>
                  <a:avLst/>
                  <a:gdLst>
                    <a:gd name="T0" fmla="*/ 4 w 392"/>
                    <a:gd name="T1" fmla="*/ 16 h 342"/>
                    <a:gd name="T2" fmla="*/ 12 w 392"/>
                    <a:gd name="T3" fmla="*/ 7 h 342"/>
                    <a:gd name="T4" fmla="*/ 41 w 392"/>
                    <a:gd name="T5" fmla="*/ 0 h 342"/>
                    <a:gd name="T6" fmla="*/ 50 w 392"/>
                    <a:gd name="T7" fmla="*/ 5 h 342"/>
                    <a:gd name="T8" fmla="*/ 69 w 392"/>
                    <a:gd name="T9" fmla="*/ 1 h 342"/>
                    <a:gd name="T10" fmla="*/ 84 w 392"/>
                    <a:gd name="T11" fmla="*/ 14 h 342"/>
                    <a:gd name="T12" fmla="*/ 98 w 392"/>
                    <a:gd name="T13" fmla="*/ 23 h 342"/>
                    <a:gd name="T14" fmla="*/ 90 w 392"/>
                    <a:gd name="T15" fmla="*/ 49 h 342"/>
                    <a:gd name="T16" fmla="*/ 79 w 392"/>
                    <a:gd name="T17" fmla="*/ 62 h 342"/>
                    <a:gd name="T18" fmla="*/ 66 w 392"/>
                    <a:gd name="T19" fmla="*/ 66 h 342"/>
                    <a:gd name="T20" fmla="*/ 68 w 392"/>
                    <a:gd name="T21" fmla="*/ 76 h 342"/>
                    <a:gd name="T22" fmla="*/ 60 w 392"/>
                    <a:gd name="T23" fmla="*/ 86 h 342"/>
                    <a:gd name="T24" fmla="*/ 45 w 392"/>
                    <a:gd name="T25" fmla="*/ 62 h 342"/>
                    <a:gd name="T26" fmla="*/ 7 w 392"/>
                    <a:gd name="T27" fmla="*/ 23 h 342"/>
                    <a:gd name="T28" fmla="*/ 0 w 392"/>
                    <a:gd name="T29" fmla="*/ 23 h 342"/>
                    <a:gd name="T30" fmla="*/ 4 w 392"/>
                    <a:gd name="T31" fmla="*/ 16 h 3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392" h="342">
                      <a:moveTo>
                        <a:pt x="14" y="61"/>
                      </a:moveTo>
                      <a:lnTo>
                        <a:pt x="46" y="28"/>
                      </a:lnTo>
                      <a:lnTo>
                        <a:pt x="163" y="0"/>
                      </a:lnTo>
                      <a:lnTo>
                        <a:pt x="199" y="18"/>
                      </a:lnTo>
                      <a:lnTo>
                        <a:pt x="274" y="4"/>
                      </a:lnTo>
                      <a:lnTo>
                        <a:pt x="336" y="53"/>
                      </a:lnTo>
                      <a:lnTo>
                        <a:pt x="392" y="91"/>
                      </a:lnTo>
                      <a:lnTo>
                        <a:pt x="360" y="193"/>
                      </a:lnTo>
                      <a:lnTo>
                        <a:pt x="313" y="245"/>
                      </a:lnTo>
                      <a:lnTo>
                        <a:pt x="262" y="261"/>
                      </a:lnTo>
                      <a:lnTo>
                        <a:pt x="272" y="302"/>
                      </a:lnTo>
                      <a:lnTo>
                        <a:pt x="240" y="342"/>
                      </a:lnTo>
                      <a:lnTo>
                        <a:pt x="180" y="245"/>
                      </a:lnTo>
                      <a:lnTo>
                        <a:pt x="26" y="91"/>
                      </a:lnTo>
                      <a:lnTo>
                        <a:pt x="0" y="91"/>
                      </a:lnTo>
                      <a:lnTo>
                        <a:pt x="14" y="61"/>
                      </a:lnTo>
                      <a:close/>
                    </a:path>
                  </a:pathLst>
                </a:custGeom>
                <a:solidFill>
                  <a:srgbClr val="FF5F1F"/>
                </a:solidFill>
                <a:ln w="9525">
                  <a:solidFill>
                    <a:srgbClr val="000000"/>
                  </a:solidFill>
                  <a:prstDash val="solid"/>
                  <a:round/>
                  <a:headEnd/>
                  <a:tailEnd/>
                </a:ln>
              </p:spPr>
              <p:txBody>
                <a:bodyPr/>
                <a:lstStyle/>
                <a:p>
                  <a:endParaRPr lang="en-US"/>
                </a:p>
              </p:txBody>
            </p:sp>
            <p:sp>
              <p:nvSpPr>
                <p:cNvPr id="42033" name="Freeform 117"/>
                <p:cNvSpPr>
                  <a:spLocks/>
                </p:cNvSpPr>
                <p:nvPr/>
              </p:nvSpPr>
              <p:spPr bwMode="auto">
                <a:xfrm>
                  <a:off x="2584" y="2282"/>
                  <a:ext cx="366" cy="274"/>
                </a:xfrm>
                <a:custGeom>
                  <a:avLst/>
                  <a:gdLst>
                    <a:gd name="T0" fmla="*/ 0 w 734"/>
                    <a:gd name="T1" fmla="*/ 13 h 549"/>
                    <a:gd name="T2" fmla="*/ 50 w 734"/>
                    <a:gd name="T3" fmla="*/ 8 h 549"/>
                    <a:gd name="T4" fmla="*/ 55 w 734"/>
                    <a:gd name="T5" fmla="*/ 17 h 549"/>
                    <a:gd name="T6" fmla="*/ 109 w 734"/>
                    <a:gd name="T7" fmla="*/ 8 h 549"/>
                    <a:gd name="T8" fmla="*/ 118 w 734"/>
                    <a:gd name="T9" fmla="*/ 15 h 549"/>
                    <a:gd name="T10" fmla="*/ 118 w 734"/>
                    <a:gd name="T11" fmla="*/ 1 h 549"/>
                    <a:gd name="T12" fmla="*/ 118 w 734"/>
                    <a:gd name="T13" fmla="*/ 0 h 549"/>
                    <a:gd name="T14" fmla="*/ 128 w 734"/>
                    <a:gd name="T15" fmla="*/ 0 h 549"/>
                    <a:gd name="T16" fmla="*/ 140 w 734"/>
                    <a:gd name="T17" fmla="*/ 22 h 549"/>
                    <a:gd name="T18" fmla="*/ 158 w 734"/>
                    <a:gd name="T19" fmla="*/ 51 h 549"/>
                    <a:gd name="T20" fmla="*/ 167 w 734"/>
                    <a:gd name="T21" fmla="*/ 75 h 549"/>
                    <a:gd name="T22" fmla="*/ 181 w 734"/>
                    <a:gd name="T23" fmla="*/ 93 h 549"/>
                    <a:gd name="T24" fmla="*/ 183 w 734"/>
                    <a:gd name="T25" fmla="*/ 118 h 549"/>
                    <a:gd name="T26" fmla="*/ 178 w 734"/>
                    <a:gd name="T27" fmla="*/ 133 h 549"/>
                    <a:gd name="T28" fmla="*/ 159 w 734"/>
                    <a:gd name="T29" fmla="*/ 137 h 549"/>
                    <a:gd name="T30" fmla="*/ 156 w 734"/>
                    <a:gd name="T31" fmla="*/ 131 h 549"/>
                    <a:gd name="T32" fmla="*/ 142 w 734"/>
                    <a:gd name="T33" fmla="*/ 121 h 549"/>
                    <a:gd name="T34" fmla="*/ 138 w 734"/>
                    <a:gd name="T35" fmla="*/ 112 h 549"/>
                    <a:gd name="T36" fmla="*/ 135 w 734"/>
                    <a:gd name="T37" fmla="*/ 108 h 549"/>
                    <a:gd name="T38" fmla="*/ 132 w 734"/>
                    <a:gd name="T39" fmla="*/ 100 h 549"/>
                    <a:gd name="T40" fmla="*/ 129 w 734"/>
                    <a:gd name="T41" fmla="*/ 102 h 549"/>
                    <a:gd name="T42" fmla="*/ 118 w 734"/>
                    <a:gd name="T43" fmla="*/ 91 h 549"/>
                    <a:gd name="T44" fmla="*/ 121 w 734"/>
                    <a:gd name="T45" fmla="*/ 80 h 549"/>
                    <a:gd name="T46" fmla="*/ 118 w 734"/>
                    <a:gd name="T47" fmla="*/ 74 h 549"/>
                    <a:gd name="T48" fmla="*/ 115 w 734"/>
                    <a:gd name="T49" fmla="*/ 76 h 549"/>
                    <a:gd name="T50" fmla="*/ 116 w 734"/>
                    <a:gd name="T51" fmla="*/ 82 h 549"/>
                    <a:gd name="T52" fmla="*/ 112 w 734"/>
                    <a:gd name="T53" fmla="*/ 74 h 549"/>
                    <a:gd name="T54" fmla="*/ 112 w 734"/>
                    <a:gd name="T55" fmla="*/ 55 h 549"/>
                    <a:gd name="T56" fmla="*/ 106 w 734"/>
                    <a:gd name="T57" fmla="*/ 43 h 549"/>
                    <a:gd name="T58" fmla="*/ 89 w 734"/>
                    <a:gd name="T59" fmla="*/ 34 h 549"/>
                    <a:gd name="T60" fmla="*/ 80 w 734"/>
                    <a:gd name="T61" fmla="*/ 23 h 549"/>
                    <a:gd name="T62" fmla="*/ 70 w 734"/>
                    <a:gd name="T63" fmla="*/ 22 h 549"/>
                    <a:gd name="T64" fmla="*/ 66 w 734"/>
                    <a:gd name="T65" fmla="*/ 29 h 549"/>
                    <a:gd name="T66" fmla="*/ 52 w 734"/>
                    <a:gd name="T67" fmla="*/ 34 h 549"/>
                    <a:gd name="T68" fmla="*/ 44 w 734"/>
                    <a:gd name="T69" fmla="*/ 29 h 549"/>
                    <a:gd name="T70" fmla="*/ 40 w 734"/>
                    <a:gd name="T71" fmla="*/ 22 h 549"/>
                    <a:gd name="T72" fmla="*/ 13 w 734"/>
                    <a:gd name="T73" fmla="*/ 28 h 549"/>
                    <a:gd name="T74" fmla="*/ 7 w 734"/>
                    <a:gd name="T75" fmla="*/ 23 h 549"/>
                    <a:gd name="T76" fmla="*/ 1 w 734"/>
                    <a:gd name="T77" fmla="*/ 28 h 549"/>
                    <a:gd name="T78" fmla="*/ 0 w 734"/>
                    <a:gd name="T79" fmla="*/ 13 h 54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34" h="549">
                      <a:moveTo>
                        <a:pt x="0" y="54"/>
                      </a:moveTo>
                      <a:lnTo>
                        <a:pt x="202" y="32"/>
                      </a:lnTo>
                      <a:lnTo>
                        <a:pt x="223" y="68"/>
                      </a:lnTo>
                      <a:lnTo>
                        <a:pt x="439" y="32"/>
                      </a:lnTo>
                      <a:lnTo>
                        <a:pt x="476" y="62"/>
                      </a:lnTo>
                      <a:lnTo>
                        <a:pt x="476" y="5"/>
                      </a:lnTo>
                      <a:lnTo>
                        <a:pt x="473" y="0"/>
                      </a:lnTo>
                      <a:lnTo>
                        <a:pt x="516" y="3"/>
                      </a:lnTo>
                      <a:lnTo>
                        <a:pt x="562" y="89"/>
                      </a:lnTo>
                      <a:lnTo>
                        <a:pt x="635" y="204"/>
                      </a:lnTo>
                      <a:lnTo>
                        <a:pt x="671" y="303"/>
                      </a:lnTo>
                      <a:lnTo>
                        <a:pt x="725" y="372"/>
                      </a:lnTo>
                      <a:lnTo>
                        <a:pt x="734" y="473"/>
                      </a:lnTo>
                      <a:lnTo>
                        <a:pt x="716" y="533"/>
                      </a:lnTo>
                      <a:lnTo>
                        <a:pt x="639" y="549"/>
                      </a:lnTo>
                      <a:lnTo>
                        <a:pt x="626" y="524"/>
                      </a:lnTo>
                      <a:lnTo>
                        <a:pt x="572" y="487"/>
                      </a:lnTo>
                      <a:lnTo>
                        <a:pt x="555" y="450"/>
                      </a:lnTo>
                      <a:lnTo>
                        <a:pt x="541" y="435"/>
                      </a:lnTo>
                      <a:lnTo>
                        <a:pt x="532" y="401"/>
                      </a:lnTo>
                      <a:lnTo>
                        <a:pt x="519" y="410"/>
                      </a:lnTo>
                      <a:lnTo>
                        <a:pt x="476" y="364"/>
                      </a:lnTo>
                      <a:lnTo>
                        <a:pt x="486" y="322"/>
                      </a:lnTo>
                      <a:lnTo>
                        <a:pt x="476" y="298"/>
                      </a:lnTo>
                      <a:lnTo>
                        <a:pt x="463" y="306"/>
                      </a:lnTo>
                      <a:lnTo>
                        <a:pt x="465" y="331"/>
                      </a:lnTo>
                      <a:lnTo>
                        <a:pt x="450" y="298"/>
                      </a:lnTo>
                      <a:lnTo>
                        <a:pt x="452" y="221"/>
                      </a:lnTo>
                      <a:lnTo>
                        <a:pt x="425" y="175"/>
                      </a:lnTo>
                      <a:lnTo>
                        <a:pt x="356" y="137"/>
                      </a:lnTo>
                      <a:lnTo>
                        <a:pt x="322" y="95"/>
                      </a:lnTo>
                      <a:lnTo>
                        <a:pt x="283" y="90"/>
                      </a:lnTo>
                      <a:lnTo>
                        <a:pt x="267" y="117"/>
                      </a:lnTo>
                      <a:lnTo>
                        <a:pt x="210" y="136"/>
                      </a:lnTo>
                      <a:lnTo>
                        <a:pt x="177" y="117"/>
                      </a:lnTo>
                      <a:lnTo>
                        <a:pt x="160" y="89"/>
                      </a:lnTo>
                      <a:lnTo>
                        <a:pt x="53" y="114"/>
                      </a:lnTo>
                      <a:lnTo>
                        <a:pt x="30" y="93"/>
                      </a:lnTo>
                      <a:lnTo>
                        <a:pt x="6" y="115"/>
                      </a:lnTo>
                      <a:lnTo>
                        <a:pt x="0" y="54"/>
                      </a:lnTo>
                      <a:close/>
                    </a:path>
                  </a:pathLst>
                </a:custGeom>
                <a:solidFill>
                  <a:srgbClr val="009F9F"/>
                </a:solidFill>
                <a:ln w="9525">
                  <a:solidFill>
                    <a:srgbClr val="000000"/>
                  </a:solidFill>
                  <a:prstDash val="solid"/>
                  <a:round/>
                  <a:headEnd/>
                  <a:tailEnd/>
                </a:ln>
              </p:spPr>
              <p:txBody>
                <a:bodyPr/>
                <a:lstStyle/>
                <a:p>
                  <a:endParaRPr lang="en-US"/>
                </a:p>
              </p:txBody>
            </p:sp>
            <p:sp>
              <p:nvSpPr>
                <p:cNvPr id="42034" name="Freeform 118"/>
                <p:cNvSpPr>
                  <a:spLocks/>
                </p:cNvSpPr>
                <p:nvPr/>
              </p:nvSpPr>
              <p:spPr bwMode="auto">
                <a:xfrm>
                  <a:off x="2684" y="1920"/>
                  <a:ext cx="338" cy="163"/>
                </a:xfrm>
                <a:custGeom>
                  <a:avLst/>
                  <a:gdLst>
                    <a:gd name="T0" fmla="*/ 6 w 674"/>
                    <a:gd name="T1" fmla="*/ 61 h 326"/>
                    <a:gd name="T2" fmla="*/ 0 w 674"/>
                    <a:gd name="T3" fmla="*/ 78 h 326"/>
                    <a:gd name="T4" fmla="*/ 22 w 674"/>
                    <a:gd name="T5" fmla="*/ 76 h 326"/>
                    <a:gd name="T6" fmla="*/ 31 w 674"/>
                    <a:gd name="T7" fmla="*/ 68 h 326"/>
                    <a:gd name="T8" fmla="*/ 60 w 674"/>
                    <a:gd name="T9" fmla="*/ 59 h 326"/>
                    <a:gd name="T10" fmla="*/ 69 w 674"/>
                    <a:gd name="T11" fmla="*/ 64 h 326"/>
                    <a:gd name="T12" fmla="*/ 88 w 674"/>
                    <a:gd name="T13" fmla="*/ 61 h 326"/>
                    <a:gd name="T14" fmla="*/ 88 w 674"/>
                    <a:gd name="T15" fmla="*/ 62 h 326"/>
                    <a:gd name="T16" fmla="*/ 118 w 674"/>
                    <a:gd name="T17" fmla="*/ 82 h 326"/>
                    <a:gd name="T18" fmla="*/ 135 w 674"/>
                    <a:gd name="T19" fmla="*/ 76 h 326"/>
                    <a:gd name="T20" fmla="*/ 145 w 674"/>
                    <a:gd name="T21" fmla="*/ 53 h 326"/>
                    <a:gd name="T22" fmla="*/ 161 w 674"/>
                    <a:gd name="T23" fmla="*/ 47 h 326"/>
                    <a:gd name="T24" fmla="*/ 170 w 674"/>
                    <a:gd name="T25" fmla="*/ 31 h 326"/>
                    <a:gd name="T26" fmla="*/ 169 w 674"/>
                    <a:gd name="T27" fmla="*/ 11 h 326"/>
                    <a:gd name="T28" fmla="*/ 167 w 674"/>
                    <a:gd name="T29" fmla="*/ 27 h 326"/>
                    <a:gd name="T30" fmla="*/ 157 w 674"/>
                    <a:gd name="T31" fmla="*/ 41 h 326"/>
                    <a:gd name="T32" fmla="*/ 154 w 674"/>
                    <a:gd name="T33" fmla="*/ 40 h 326"/>
                    <a:gd name="T34" fmla="*/ 141 w 674"/>
                    <a:gd name="T35" fmla="*/ 44 h 326"/>
                    <a:gd name="T36" fmla="*/ 141 w 674"/>
                    <a:gd name="T37" fmla="*/ 39 h 326"/>
                    <a:gd name="T38" fmla="*/ 154 w 674"/>
                    <a:gd name="T39" fmla="*/ 35 h 326"/>
                    <a:gd name="T40" fmla="*/ 142 w 674"/>
                    <a:gd name="T41" fmla="*/ 33 h 326"/>
                    <a:gd name="T42" fmla="*/ 155 w 674"/>
                    <a:gd name="T43" fmla="*/ 29 h 326"/>
                    <a:gd name="T44" fmla="*/ 160 w 674"/>
                    <a:gd name="T45" fmla="*/ 31 h 326"/>
                    <a:gd name="T46" fmla="*/ 163 w 674"/>
                    <a:gd name="T47" fmla="*/ 15 h 326"/>
                    <a:gd name="T48" fmla="*/ 160 w 674"/>
                    <a:gd name="T49" fmla="*/ 12 h 326"/>
                    <a:gd name="T50" fmla="*/ 144 w 674"/>
                    <a:gd name="T51" fmla="*/ 18 h 326"/>
                    <a:gd name="T52" fmla="*/ 145 w 674"/>
                    <a:gd name="T53" fmla="*/ 9 h 326"/>
                    <a:gd name="T54" fmla="*/ 151 w 674"/>
                    <a:gd name="T55" fmla="*/ 11 h 326"/>
                    <a:gd name="T56" fmla="*/ 160 w 674"/>
                    <a:gd name="T57" fmla="*/ 4 h 326"/>
                    <a:gd name="T58" fmla="*/ 155 w 674"/>
                    <a:gd name="T59" fmla="*/ 0 h 326"/>
                    <a:gd name="T60" fmla="*/ 105 w 674"/>
                    <a:gd name="T61" fmla="*/ 13 h 326"/>
                    <a:gd name="T62" fmla="*/ 42 w 674"/>
                    <a:gd name="T63" fmla="*/ 27 h 326"/>
                    <a:gd name="T64" fmla="*/ 14 w 674"/>
                    <a:gd name="T65" fmla="*/ 60 h 326"/>
                    <a:gd name="T66" fmla="*/ 6 w 674"/>
                    <a:gd name="T67" fmla="*/ 61 h 32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674" h="326">
                      <a:moveTo>
                        <a:pt x="23" y="241"/>
                      </a:moveTo>
                      <a:lnTo>
                        <a:pt x="0" y="310"/>
                      </a:lnTo>
                      <a:lnTo>
                        <a:pt x="87" y="301"/>
                      </a:lnTo>
                      <a:lnTo>
                        <a:pt x="121" y="269"/>
                      </a:lnTo>
                      <a:lnTo>
                        <a:pt x="240" y="235"/>
                      </a:lnTo>
                      <a:lnTo>
                        <a:pt x="273" y="253"/>
                      </a:lnTo>
                      <a:lnTo>
                        <a:pt x="351" y="241"/>
                      </a:lnTo>
                      <a:lnTo>
                        <a:pt x="351" y="246"/>
                      </a:lnTo>
                      <a:lnTo>
                        <a:pt x="469" y="326"/>
                      </a:lnTo>
                      <a:lnTo>
                        <a:pt x="537" y="302"/>
                      </a:lnTo>
                      <a:lnTo>
                        <a:pt x="576" y="212"/>
                      </a:lnTo>
                      <a:lnTo>
                        <a:pt x="643" y="187"/>
                      </a:lnTo>
                      <a:lnTo>
                        <a:pt x="674" y="121"/>
                      </a:lnTo>
                      <a:lnTo>
                        <a:pt x="673" y="41"/>
                      </a:lnTo>
                      <a:lnTo>
                        <a:pt x="664" y="107"/>
                      </a:lnTo>
                      <a:lnTo>
                        <a:pt x="627" y="164"/>
                      </a:lnTo>
                      <a:lnTo>
                        <a:pt x="613" y="159"/>
                      </a:lnTo>
                      <a:lnTo>
                        <a:pt x="563" y="175"/>
                      </a:lnTo>
                      <a:lnTo>
                        <a:pt x="563" y="156"/>
                      </a:lnTo>
                      <a:lnTo>
                        <a:pt x="613" y="137"/>
                      </a:lnTo>
                      <a:lnTo>
                        <a:pt x="567" y="131"/>
                      </a:lnTo>
                      <a:lnTo>
                        <a:pt x="619" y="113"/>
                      </a:lnTo>
                      <a:lnTo>
                        <a:pt x="639" y="123"/>
                      </a:lnTo>
                      <a:lnTo>
                        <a:pt x="649" y="60"/>
                      </a:lnTo>
                      <a:lnTo>
                        <a:pt x="636" y="45"/>
                      </a:lnTo>
                      <a:lnTo>
                        <a:pt x="574" y="71"/>
                      </a:lnTo>
                      <a:lnTo>
                        <a:pt x="576" y="33"/>
                      </a:lnTo>
                      <a:lnTo>
                        <a:pt x="602" y="42"/>
                      </a:lnTo>
                      <a:lnTo>
                        <a:pt x="636" y="14"/>
                      </a:lnTo>
                      <a:lnTo>
                        <a:pt x="617" y="0"/>
                      </a:lnTo>
                      <a:lnTo>
                        <a:pt x="416" y="50"/>
                      </a:lnTo>
                      <a:lnTo>
                        <a:pt x="168" y="105"/>
                      </a:lnTo>
                      <a:lnTo>
                        <a:pt x="55" y="239"/>
                      </a:lnTo>
                      <a:lnTo>
                        <a:pt x="23" y="241"/>
                      </a:lnTo>
                      <a:close/>
                    </a:path>
                  </a:pathLst>
                </a:custGeom>
                <a:solidFill>
                  <a:srgbClr val="BFFFBF"/>
                </a:solidFill>
                <a:ln w="9525">
                  <a:solidFill>
                    <a:srgbClr val="000000"/>
                  </a:solidFill>
                  <a:prstDash val="solid"/>
                  <a:round/>
                  <a:headEnd/>
                  <a:tailEnd/>
                </a:ln>
              </p:spPr>
              <p:txBody>
                <a:bodyPr/>
                <a:lstStyle/>
                <a:p>
                  <a:endParaRPr lang="en-US"/>
                </a:p>
              </p:txBody>
            </p:sp>
            <p:sp>
              <p:nvSpPr>
                <p:cNvPr id="42035" name="Freeform 119"/>
                <p:cNvSpPr>
                  <a:spLocks/>
                </p:cNvSpPr>
                <p:nvPr/>
              </p:nvSpPr>
              <p:spPr bwMode="auto">
                <a:xfrm>
                  <a:off x="2698" y="1786"/>
                  <a:ext cx="295" cy="202"/>
                </a:xfrm>
                <a:custGeom>
                  <a:avLst/>
                  <a:gdLst>
                    <a:gd name="T0" fmla="*/ 25 w 590"/>
                    <a:gd name="T1" fmla="*/ 71 h 405"/>
                    <a:gd name="T2" fmla="*/ 20 w 590"/>
                    <a:gd name="T3" fmla="*/ 81 h 405"/>
                    <a:gd name="T4" fmla="*/ 14 w 590"/>
                    <a:gd name="T5" fmla="*/ 84 h 405"/>
                    <a:gd name="T6" fmla="*/ 14 w 590"/>
                    <a:gd name="T7" fmla="*/ 90 h 405"/>
                    <a:gd name="T8" fmla="*/ 1 w 590"/>
                    <a:gd name="T9" fmla="*/ 95 h 405"/>
                    <a:gd name="T10" fmla="*/ 0 w 590"/>
                    <a:gd name="T11" fmla="*/ 101 h 405"/>
                    <a:gd name="T12" fmla="*/ 35 w 590"/>
                    <a:gd name="T13" fmla="*/ 94 h 405"/>
                    <a:gd name="T14" fmla="*/ 99 w 590"/>
                    <a:gd name="T15" fmla="*/ 80 h 405"/>
                    <a:gd name="T16" fmla="*/ 148 w 590"/>
                    <a:gd name="T17" fmla="*/ 67 h 405"/>
                    <a:gd name="T18" fmla="*/ 148 w 590"/>
                    <a:gd name="T19" fmla="*/ 56 h 405"/>
                    <a:gd name="T20" fmla="*/ 143 w 590"/>
                    <a:gd name="T21" fmla="*/ 53 h 405"/>
                    <a:gd name="T22" fmla="*/ 138 w 590"/>
                    <a:gd name="T23" fmla="*/ 58 h 405"/>
                    <a:gd name="T24" fmla="*/ 136 w 590"/>
                    <a:gd name="T25" fmla="*/ 45 h 405"/>
                    <a:gd name="T26" fmla="*/ 138 w 590"/>
                    <a:gd name="T27" fmla="*/ 32 h 405"/>
                    <a:gd name="T28" fmla="*/ 120 w 590"/>
                    <a:gd name="T29" fmla="*/ 23 h 405"/>
                    <a:gd name="T30" fmla="*/ 108 w 590"/>
                    <a:gd name="T31" fmla="*/ 26 h 405"/>
                    <a:gd name="T32" fmla="*/ 107 w 590"/>
                    <a:gd name="T33" fmla="*/ 7 h 405"/>
                    <a:gd name="T34" fmla="*/ 94 w 590"/>
                    <a:gd name="T35" fmla="*/ 0 h 405"/>
                    <a:gd name="T36" fmla="*/ 85 w 590"/>
                    <a:gd name="T37" fmla="*/ 4 h 405"/>
                    <a:gd name="T38" fmla="*/ 78 w 590"/>
                    <a:gd name="T39" fmla="*/ 22 h 405"/>
                    <a:gd name="T40" fmla="*/ 67 w 590"/>
                    <a:gd name="T41" fmla="*/ 29 h 405"/>
                    <a:gd name="T42" fmla="*/ 62 w 590"/>
                    <a:gd name="T43" fmla="*/ 57 h 405"/>
                    <a:gd name="T44" fmla="*/ 44 w 590"/>
                    <a:gd name="T45" fmla="*/ 71 h 405"/>
                    <a:gd name="T46" fmla="*/ 29 w 590"/>
                    <a:gd name="T47" fmla="*/ 76 h 405"/>
                    <a:gd name="T48" fmla="*/ 25 w 590"/>
                    <a:gd name="T49" fmla="*/ 71 h 40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90" h="405">
                      <a:moveTo>
                        <a:pt x="97" y="284"/>
                      </a:moveTo>
                      <a:lnTo>
                        <a:pt x="80" y="325"/>
                      </a:lnTo>
                      <a:lnTo>
                        <a:pt x="56" y="336"/>
                      </a:lnTo>
                      <a:lnTo>
                        <a:pt x="54" y="363"/>
                      </a:lnTo>
                      <a:lnTo>
                        <a:pt x="3" y="383"/>
                      </a:lnTo>
                      <a:lnTo>
                        <a:pt x="0" y="405"/>
                      </a:lnTo>
                      <a:lnTo>
                        <a:pt x="140" y="378"/>
                      </a:lnTo>
                      <a:lnTo>
                        <a:pt x="394" y="320"/>
                      </a:lnTo>
                      <a:lnTo>
                        <a:pt x="590" y="268"/>
                      </a:lnTo>
                      <a:lnTo>
                        <a:pt x="590" y="227"/>
                      </a:lnTo>
                      <a:lnTo>
                        <a:pt x="569" y="214"/>
                      </a:lnTo>
                      <a:lnTo>
                        <a:pt x="552" y="235"/>
                      </a:lnTo>
                      <a:lnTo>
                        <a:pt x="542" y="180"/>
                      </a:lnTo>
                      <a:lnTo>
                        <a:pt x="552" y="131"/>
                      </a:lnTo>
                      <a:lnTo>
                        <a:pt x="479" y="95"/>
                      </a:lnTo>
                      <a:lnTo>
                        <a:pt x="429" y="104"/>
                      </a:lnTo>
                      <a:lnTo>
                        <a:pt x="427" y="28"/>
                      </a:lnTo>
                      <a:lnTo>
                        <a:pt x="376" y="0"/>
                      </a:lnTo>
                      <a:lnTo>
                        <a:pt x="337" y="17"/>
                      </a:lnTo>
                      <a:lnTo>
                        <a:pt x="312" y="88"/>
                      </a:lnTo>
                      <a:lnTo>
                        <a:pt x="266" y="117"/>
                      </a:lnTo>
                      <a:lnTo>
                        <a:pt x="247" y="229"/>
                      </a:lnTo>
                      <a:lnTo>
                        <a:pt x="173" y="284"/>
                      </a:lnTo>
                      <a:lnTo>
                        <a:pt x="113" y="306"/>
                      </a:lnTo>
                      <a:lnTo>
                        <a:pt x="97" y="284"/>
                      </a:lnTo>
                      <a:close/>
                    </a:path>
                  </a:pathLst>
                </a:custGeom>
                <a:solidFill>
                  <a:srgbClr val="BF5FFF"/>
                </a:solidFill>
                <a:ln w="9525">
                  <a:solidFill>
                    <a:srgbClr val="000000"/>
                  </a:solidFill>
                  <a:prstDash val="solid"/>
                  <a:round/>
                  <a:headEnd/>
                  <a:tailEnd/>
                </a:ln>
              </p:spPr>
              <p:txBody>
                <a:bodyPr/>
                <a:lstStyle/>
                <a:p>
                  <a:endParaRPr lang="en-US"/>
                </a:p>
              </p:txBody>
            </p:sp>
            <p:sp>
              <p:nvSpPr>
                <p:cNvPr id="42036" name="Freeform 120"/>
                <p:cNvSpPr>
                  <a:spLocks/>
                </p:cNvSpPr>
                <p:nvPr/>
              </p:nvSpPr>
              <p:spPr bwMode="auto">
                <a:xfrm>
                  <a:off x="2719" y="1745"/>
                  <a:ext cx="167" cy="193"/>
                </a:xfrm>
                <a:custGeom>
                  <a:avLst/>
                  <a:gdLst>
                    <a:gd name="T0" fmla="*/ 8 w 335"/>
                    <a:gd name="T1" fmla="*/ 51 h 386"/>
                    <a:gd name="T2" fmla="*/ 2 w 335"/>
                    <a:gd name="T3" fmla="*/ 49 h 386"/>
                    <a:gd name="T4" fmla="*/ 0 w 335"/>
                    <a:gd name="T5" fmla="*/ 64 h 386"/>
                    <a:gd name="T6" fmla="*/ 2 w 335"/>
                    <a:gd name="T7" fmla="*/ 80 h 386"/>
                    <a:gd name="T8" fmla="*/ 14 w 335"/>
                    <a:gd name="T9" fmla="*/ 91 h 386"/>
                    <a:gd name="T10" fmla="*/ 17 w 335"/>
                    <a:gd name="T11" fmla="*/ 97 h 386"/>
                    <a:gd name="T12" fmla="*/ 32 w 335"/>
                    <a:gd name="T13" fmla="*/ 91 h 386"/>
                    <a:gd name="T14" fmla="*/ 50 w 335"/>
                    <a:gd name="T15" fmla="*/ 78 h 386"/>
                    <a:gd name="T16" fmla="*/ 56 w 335"/>
                    <a:gd name="T17" fmla="*/ 50 h 386"/>
                    <a:gd name="T18" fmla="*/ 68 w 335"/>
                    <a:gd name="T19" fmla="*/ 42 h 386"/>
                    <a:gd name="T20" fmla="*/ 74 w 335"/>
                    <a:gd name="T21" fmla="*/ 25 h 386"/>
                    <a:gd name="T22" fmla="*/ 83 w 335"/>
                    <a:gd name="T23" fmla="*/ 20 h 386"/>
                    <a:gd name="T24" fmla="*/ 71 w 335"/>
                    <a:gd name="T25" fmla="*/ 18 h 386"/>
                    <a:gd name="T26" fmla="*/ 50 w 335"/>
                    <a:gd name="T27" fmla="*/ 31 h 386"/>
                    <a:gd name="T28" fmla="*/ 47 w 335"/>
                    <a:gd name="T29" fmla="*/ 18 h 386"/>
                    <a:gd name="T30" fmla="*/ 29 w 335"/>
                    <a:gd name="T31" fmla="*/ 20 h 386"/>
                    <a:gd name="T32" fmla="*/ 24 w 335"/>
                    <a:gd name="T33" fmla="*/ 0 h 386"/>
                    <a:gd name="T34" fmla="*/ 20 w 335"/>
                    <a:gd name="T35" fmla="*/ 5 h 386"/>
                    <a:gd name="T36" fmla="*/ 21 w 335"/>
                    <a:gd name="T37" fmla="*/ 33 h 386"/>
                    <a:gd name="T38" fmla="*/ 13 w 335"/>
                    <a:gd name="T39" fmla="*/ 35 h 386"/>
                    <a:gd name="T40" fmla="*/ 8 w 335"/>
                    <a:gd name="T41" fmla="*/ 51 h 3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5" h="386">
                      <a:moveTo>
                        <a:pt x="35" y="201"/>
                      </a:moveTo>
                      <a:lnTo>
                        <a:pt x="9" y="194"/>
                      </a:lnTo>
                      <a:lnTo>
                        <a:pt x="0" y="255"/>
                      </a:lnTo>
                      <a:lnTo>
                        <a:pt x="9" y="320"/>
                      </a:lnTo>
                      <a:lnTo>
                        <a:pt x="57" y="364"/>
                      </a:lnTo>
                      <a:lnTo>
                        <a:pt x="69" y="386"/>
                      </a:lnTo>
                      <a:lnTo>
                        <a:pt x="130" y="364"/>
                      </a:lnTo>
                      <a:lnTo>
                        <a:pt x="203" y="312"/>
                      </a:lnTo>
                      <a:lnTo>
                        <a:pt x="225" y="198"/>
                      </a:lnTo>
                      <a:lnTo>
                        <a:pt x="272" y="168"/>
                      </a:lnTo>
                      <a:lnTo>
                        <a:pt x="298" y="99"/>
                      </a:lnTo>
                      <a:lnTo>
                        <a:pt x="335" y="80"/>
                      </a:lnTo>
                      <a:lnTo>
                        <a:pt x="286" y="71"/>
                      </a:lnTo>
                      <a:lnTo>
                        <a:pt x="202" y="121"/>
                      </a:lnTo>
                      <a:lnTo>
                        <a:pt x="189" y="72"/>
                      </a:lnTo>
                      <a:lnTo>
                        <a:pt x="116" y="77"/>
                      </a:lnTo>
                      <a:lnTo>
                        <a:pt x="99" y="0"/>
                      </a:lnTo>
                      <a:lnTo>
                        <a:pt x="80" y="20"/>
                      </a:lnTo>
                      <a:lnTo>
                        <a:pt x="86" y="131"/>
                      </a:lnTo>
                      <a:lnTo>
                        <a:pt x="53" y="140"/>
                      </a:lnTo>
                      <a:lnTo>
                        <a:pt x="35" y="201"/>
                      </a:lnTo>
                      <a:close/>
                    </a:path>
                  </a:pathLst>
                </a:custGeom>
                <a:solidFill>
                  <a:srgbClr val="BFDFFF"/>
                </a:solidFill>
                <a:ln w="9525">
                  <a:solidFill>
                    <a:srgbClr val="000000"/>
                  </a:solidFill>
                  <a:prstDash val="solid"/>
                  <a:round/>
                  <a:headEnd/>
                  <a:tailEnd/>
                </a:ln>
              </p:spPr>
              <p:txBody>
                <a:bodyPr/>
                <a:lstStyle/>
                <a:p>
                  <a:endParaRPr lang="en-US"/>
                </a:p>
              </p:txBody>
            </p:sp>
            <p:sp>
              <p:nvSpPr>
                <p:cNvPr id="42037" name="Freeform 121"/>
                <p:cNvSpPr>
                  <a:spLocks/>
                </p:cNvSpPr>
                <p:nvPr/>
              </p:nvSpPr>
              <p:spPr bwMode="auto">
                <a:xfrm>
                  <a:off x="2957" y="1749"/>
                  <a:ext cx="47" cy="64"/>
                </a:xfrm>
                <a:custGeom>
                  <a:avLst/>
                  <a:gdLst>
                    <a:gd name="T0" fmla="*/ 0 w 95"/>
                    <a:gd name="T1" fmla="*/ 2 h 129"/>
                    <a:gd name="T2" fmla="*/ 5 w 95"/>
                    <a:gd name="T3" fmla="*/ 0 h 129"/>
                    <a:gd name="T4" fmla="*/ 15 w 95"/>
                    <a:gd name="T5" fmla="*/ 7 h 129"/>
                    <a:gd name="T6" fmla="*/ 15 w 95"/>
                    <a:gd name="T7" fmla="*/ 14 h 129"/>
                    <a:gd name="T8" fmla="*/ 23 w 95"/>
                    <a:gd name="T9" fmla="*/ 19 h 129"/>
                    <a:gd name="T10" fmla="*/ 23 w 95"/>
                    <a:gd name="T11" fmla="*/ 28 h 129"/>
                    <a:gd name="T12" fmla="*/ 11 w 95"/>
                    <a:gd name="T13" fmla="*/ 32 h 129"/>
                    <a:gd name="T14" fmla="*/ 0 w 95"/>
                    <a:gd name="T15" fmla="*/ 2 h 1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129">
                      <a:moveTo>
                        <a:pt x="0" y="8"/>
                      </a:moveTo>
                      <a:lnTo>
                        <a:pt x="20" y="0"/>
                      </a:lnTo>
                      <a:lnTo>
                        <a:pt x="63" y="28"/>
                      </a:lnTo>
                      <a:lnTo>
                        <a:pt x="63" y="57"/>
                      </a:lnTo>
                      <a:lnTo>
                        <a:pt x="93" y="77"/>
                      </a:lnTo>
                      <a:lnTo>
                        <a:pt x="95" y="115"/>
                      </a:lnTo>
                      <a:lnTo>
                        <a:pt x="46" y="129"/>
                      </a:lnTo>
                      <a:lnTo>
                        <a:pt x="0" y="8"/>
                      </a:lnTo>
                      <a:close/>
                    </a:path>
                  </a:pathLst>
                </a:custGeom>
                <a:solidFill>
                  <a:srgbClr val="008000"/>
                </a:solidFill>
                <a:ln w="9525">
                  <a:solidFill>
                    <a:srgbClr val="000000"/>
                  </a:solidFill>
                  <a:prstDash val="solid"/>
                  <a:round/>
                  <a:headEnd/>
                  <a:tailEnd/>
                </a:ln>
              </p:spPr>
              <p:txBody>
                <a:bodyPr/>
                <a:lstStyle/>
                <a:p>
                  <a:endParaRPr lang="en-US"/>
                </a:p>
              </p:txBody>
            </p:sp>
            <p:sp>
              <p:nvSpPr>
                <p:cNvPr id="42038" name="Freeform 122"/>
                <p:cNvSpPr>
                  <a:spLocks/>
                </p:cNvSpPr>
                <p:nvPr/>
              </p:nvSpPr>
              <p:spPr bwMode="auto">
                <a:xfrm>
                  <a:off x="2756" y="1622"/>
                  <a:ext cx="226" cy="164"/>
                </a:xfrm>
                <a:custGeom>
                  <a:avLst/>
                  <a:gdLst>
                    <a:gd name="T0" fmla="*/ 10 w 453"/>
                    <a:gd name="T1" fmla="*/ 12 h 328"/>
                    <a:gd name="T2" fmla="*/ 0 w 453"/>
                    <a:gd name="T3" fmla="*/ 23 h 328"/>
                    <a:gd name="T4" fmla="*/ 5 w 453"/>
                    <a:gd name="T5" fmla="*/ 63 h 328"/>
                    <a:gd name="T6" fmla="*/ 10 w 453"/>
                    <a:gd name="T7" fmla="*/ 82 h 328"/>
                    <a:gd name="T8" fmla="*/ 29 w 453"/>
                    <a:gd name="T9" fmla="*/ 81 h 328"/>
                    <a:gd name="T10" fmla="*/ 101 w 453"/>
                    <a:gd name="T11" fmla="*/ 66 h 328"/>
                    <a:gd name="T12" fmla="*/ 106 w 453"/>
                    <a:gd name="T13" fmla="*/ 63 h 328"/>
                    <a:gd name="T14" fmla="*/ 113 w 453"/>
                    <a:gd name="T15" fmla="*/ 45 h 328"/>
                    <a:gd name="T16" fmla="*/ 102 w 453"/>
                    <a:gd name="T17" fmla="*/ 35 h 328"/>
                    <a:gd name="T18" fmla="*/ 108 w 453"/>
                    <a:gd name="T19" fmla="*/ 11 h 328"/>
                    <a:gd name="T20" fmla="*/ 100 w 453"/>
                    <a:gd name="T21" fmla="*/ 9 h 328"/>
                    <a:gd name="T22" fmla="*/ 100 w 453"/>
                    <a:gd name="T23" fmla="*/ 3 h 328"/>
                    <a:gd name="T24" fmla="*/ 96 w 453"/>
                    <a:gd name="T25" fmla="*/ 0 h 328"/>
                    <a:gd name="T26" fmla="*/ 13 w 453"/>
                    <a:gd name="T27" fmla="*/ 17 h 328"/>
                    <a:gd name="T28" fmla="*/ 10 w 453"/>
                    <a:gd name="T29" fmla="*/ 12 h 32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3" h="328">
                      <a:moveTo>
                        <a:pt x="41" y="48"/>
                      </a:moveTo>
                      <a:lnTo>
                        <a:pt x="0" y="92"/>
                      </a:lnTo>
                      <a:lnTo>
                        <a:pt x="23" y="251"/>
                      </a:lnTo>
                      <a:lnTo>
                        <a:pt x="41" y="328"/>
                      </a:lnTo>
                      <a:lnTo>
                        <a:pt x="118" y="322"/>
                      </a:lnTo>
                      <a:lnTo>
                        <a:pt x="404" y="262"/>
                      </a:lnTo>
                      <a:lnTo>
                        <a:pt x="424" y="252"/>
                      </a:lnTo>
                      <a:lnTo>
                        <a:pt x="453" y="178"/>
                      </a:lnTo>
                      <a:lnTo>
                        <a:pt x="410" y="137"/>
                      </a:lnTo>
                      <a:lnTo>
                        <a:pt x="433" y="43"/>
                      </a:lnTo>
                      <a:lnTo>
                        <a:pt x="400" y="33"/>
                      </a:lnTo>
                      <a:lnTo>
                        <a:pt x="400" y="10"/>
                      </a:lnTo>
                      <a:lnTo>
                        <a:pt x="386" y="0"/>
                      </a:lnTo>
                      <a:lnTo>
                        <a:pt x="54" y="68"/>
                      </a:lnTo>
                      <a:lnTo>
                        <a:pt x="41" y="48"/>
                      </a:lnTo>
                      <a:close/>
                    </a:path>
                  </a:pathLst>
                </a:custGeom>
                <a:solidFill>
                  <a:srgbClr val="00BF9F"/>
                </a:solidFill>
                <a:ln w="9525">
                  <a:solidFill>
                    <a:srgbClr val="000000"/>
                  </a:solidFill>
                  <a:prstDash val="solid"/>
                  <a:round/>
                  <a:headEnd/>
                  <a:tailEnd/>
                </a:ln>
              </p:spPr>
              <p:txBody>
                <a:bodyPr/>
                <a:lstStyle/>
                <a:p>
                  <a:endParaRPr lang="en-US"/>
                </a:p>
              </p:txBody>
            </p:sp>
            <p:sp>
              <p:nvSpPr>
                <p:cNvPr id="42039" name="Freeform 123"/>
                <p:cNvSpPr>
                  <a:spLocks/>
                </p:cNvSpPr>
                <p:nvPr/>
              </p:nvSpPr>
              <p:spPr bwMode="auto">
                <a:xfrm>
                  <a:off x="2961" y="1641"/>
                  <a:ext cx="60" cy="130"/>
                </a:xfrm>
                <a:custGeom>
                  <a:avLst/>
                  <a:gdLst>
                    <a:gd name="T0" fmla="*/ 6 w 120"/>
                    <a:gd name="T1" fmla="*/ 0 h 262"/>
                    <a:gd name="T2" fmla="*/ 13 w 120"/>
                    <a:gd name="T3" fmla="*/ 0 h 262"/>
                    <a:gd name="T4" fmla="*/ 27 w 120"/>
                    <a:gd name="T5" fmla="*/ 9 h 262"/>
                    <a:gd name="T6" fmla="*/ 25 w 120"/>
                    <a:gd name="T7" fmla="*/ 17 h 262"/>
                    <a:gd name="T8" fmla="*/ 30 w 120"/>
                    <a:gd name="T9" fmla="*/ 22 h 262"/>
                    <a:gd name="T10" fmla="*/ 30 w 120"/>
                    <a:gd name="T11" fmla="*/ 53 h 262"/>
                    <a:gd name="T12" fmla="*/ 25 w 120"/>
                    <a:gd name="T13" fmla="*/ 65 h 262"/>
                    <a:gd name="T14" fmla="*/ 20 w 120"/>
                    <a:gd name="T15" fmla="*/ 60 h 262"/>
                    <a:gd name="T16" fmla="*/ 14 w 120"/>
                    <a:gd name="T17" fmla="*/ 60 h 262"/>
                    <a:gd name="T18" fmla="*/ 3 w 120"/>
                    <a:gd name="T19" fmla="*/ 54 h 262"/>
                    <a:gd name="T20" fmla="*/ 11 w 120"/>
                    <a:gd name="T21" fmla="*/ 34 h 262"/>
                    <a:gd name="T22" fmla="*/ 0 w 120"/>
                    <a:gd name="T23" fmla="*/ 24 h 262"/>
                    <a:gd name="T24" fmla="*/ 6 w 120"/>
                    <a:gd name="T25" fmla="*/ 0 h 2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0" h="262">
                      <a:moveTo>
                        <a:pt x="21" y="2"/>
                      </a:moveTo>
                      <a:lnTo>
                        <a:pt x="50" y="0"/>
                      </a:lnTo>
                      <a:lnTo>
                        <a:pt x="107" y="39"/>
                      </a:lnTo>
                      <a:lnTo>
                        <a:pt x="99" y="71"/>
                      </a:lnTo>
                      <a:lnTo>
                        <a:pt x="119" y="91"/>
                      </a:lnTo>
                      <a:lnTo>
                        <a:pt x="120" y="214"/>
                      </a:lnTo>
                      <a:lnTo>
                        <a:pt x="100" y="262"/>
                      </a:lnTo>
                      <a:lnTo>
                        <a:pt x="77" y="244"/>
                      </a:lnTo>
                      <a:lnTo>
                        <a:pt x="53" y="243"/>
                      </a:lnTo>
                      <a:lnTo>
                        <a:pt x="11" y="218"/>
                      </a:lnTo>
                      <a:lnTo>
                        <a:pt x="43" y="140"/>
                      </a:lnTo>
                      <a:lnTo>
                        <a:pt x="0" y="99"/>
                      </a:lnTo>
                      <a:lnTo>
                        <a:pt x="21" y="2"/>
                      </a:lnTo>
                      <a:close/>
                    </a:path>
                  </a:pathLst>
                </a:custGeom>
                <a:solidFill>
                  <a:srgbClr val="FF00FF"/>
                </a:solidFill>
                <a:ln w="9525">
                  <a:solidFill>
                    <a:srgbClr val="000000"/>
                  </a:solidFill>
                  <a:prstDash val="solid"/>
                  <a:round/>
                  <a:headEnd/>
                  <a:tailEnd/>
                </a:ln>
              </p:spPr>
              <p:txBody>
                <a:bodyPr/>
                <a:lstStyle/>
                <a:p>
                  <a:endParaRPr lang="en-US"/>
                </a:p>
              </p:txBody>
            </p:sp>
            <p:sp>
              <p:nvSpPr>
                <p:cNvPr id="42040" name="Freeform 124"/>
                <p:cNvSpPr>
                  <a:spLocks/>
                </p:cNvSpPr>
                <p:nvPr/>
              </p:nvSpPr>
              <p:spPr bwMode="auto">
                <a:xfrm>
                  <a:off x="2775" y="1436"/>
                  <a:ext cx="251" cy="226"/>
                </a:xfrm>
                <a:custGeom>
                  <a:avLst/>
                  <a:gdLst>
                    <a:gd name="T0" fmla="*/ 10 w 502"/>
                    <a:gd name="T1" fmla="*/ 76 h 451"/>
                    <a:gd name="T2" fmla="*/ 22 w 502"/>
                    <a:gd name="T3" fmla="*/ 69 h 451"/>
                    <a:gd name="T4" fmla="*/ 38 w 502"/>
                    <a:gd name="T5" fmla="*/ 68 h 451"/>
                    <a:gd name="T6" fmla="*/ 42 w 502"/>
                    <a:gd name="T7" fmla="*/ 62 h 451"/>
                    <a:gd name="T8" fmla="*/ 48 w 502"/>
                    <a:gd name="T9" fmla="*/ 61 h 451"/>
                    <a:gd name="T10" fmla="*/ 51 w 502"/>
                    <a:gd name="T11" fmla="*/ 55 h 451"/>
                    <a:gd name="T12" fmla="*/ 56 w 502"/>
                    <a:gd name="T13" fmla="*/ 52 h 451"/>
                    <a:gd name="T14" fmla="*/ 54 w 502"/>
                    <a:gd name="T15" fmla="*/ 41 h 451"/>
                    <a:gd name="T16" fmla="*/ 50 w 502"/>
                    <a:gd name="T17" fmla="*/ 37 h 451"/>
                    <a:gd name="T18" fmla="*/ 57 w 502"/>
                    <a:gd name="T19" fmla="*/ 28 h 451"/>
                    <a:gd name="T20" fmla="*/ 62 w 502"/>
                    <a:gd name="T21" fmla="*/ 28 h 451"/>
                    <a:gd name="T22" fmla="*/ 76 w 502"/>
                    <a:gd name="T23" fmla="*/ 8 h 451"/>
                    <a:gd name="T24" fmla="*/ 99 w 502"/>
                    <a:gd name="T25" fmla="*/ 0 h 451"/>
                    <a:gd name="T26" fmla="*/ 101 w 502"/>
                    <a:gd name="T27" fmla="*/ 19 h 451"/>
                    <a:gd name="T28" fmla="*/ 102 w 502"/>
                    <a:gd name="T29" fmla="*/ 18 h 451"/>
                    <a:gd name="T30" fmla="*/ 108 w 502"/>
                    <a:gd name="T31" fmla="*/ 25 h 451"/>
                    <a:gd name="T32" fmla="*/ 108 w 502"/>
                    <a:gd name="T33" fmla="*/ 44 h 451"/>
                    <a:gd name="T34" fmla="*/ 115 w 502"/>
                    <a:gd name="T35" fmla="*/ 60 h 451"/>
                    <a:gd name="T36" fmla="*/ 117 w 502"/>
                    <a:gd name="T37" fmla="*/ 81 h 451"/>
                    <a:gd name="T38" fmla="*/ 118 w 502"/>
                    <a:gd name="T39" fmla="*/ 98 h 451"/>
                    <a:gd name="T40" fmla="*/ 126 w 502"/>
                    <a:gd name="T41" fmla="*/ 104 h 451"/>
                    <a:gd name="T42" fmla="*/ 120 w 502"/>
                    <a:gd name="T43" fmla="*/ 113 h 451"/>
                    <a:gd name="T44" fmla="*/ 106 w 502"/>
                    <a:gd name="T45" fmla="*/ 103 h 451"/>
                    <a:gd name="T46" fmla="*/ 98 w 502"/>
                    <a:gd name="T47" fmla="*/ 104 h 451"/>
                    <a:gd name="T48" fmla="*/ 91 w 502"/>
                    <a:gd name="T49" fmla="*/ 101 h 451"/>
                    <a:gd name="T50" fmla="*/ 91 w 502"/>
                    <a:gd name="T51" fmla="*/ 95 h 451"/>
                    <a:gd name="T52" fmla="*/ 86 w 502"/>
                    <a:gd name="T53" fmla="*/ 93 h 451"/>
                    <a:gd name="T54" fmla="*/ 4 w 502"/>
                    <a:gd name="T55" fmla="*/ 111 h 451"/>
                    <a:gd name="T56" fmla="*/ 0 w 502"/>
                    <a:gd name="T57" fmla="*/ 106 h 451"/>
                    <a:gd name="T58" fmla="*/ 13 w 502"/>
                    <a:gd name="T59" fmla="*/ 85 h 451"/>
                    <a:gd name="T60" fmla="*/ 10 w 502"/>
                    <a:gd name="T61" fmla="*/ 76 h 45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02" h="451">
                      <a:moveTo>
                        <a:pt x="39" y="302"/>
                      </a:moveTo>
                      <a:lnTo>
                        <a:pt x="86" y="276"/>
                      </a:lnTo>
                      <a:lnTo>
                        <a:pt x="150" y="269"/>
                      </a:lnTo>
                      <a:lnTo>
                        <a:pt x="166" y="246"/>
                      </a:lnTo>
                      <a:lnTo>
                        <a:pt x="189" y="243"/>
                      </a:lnTo>
                      <a:lnTo>
                        <a:pt x="202" y="217"/>
                      </a:lnTo>
                      <a:lnTo>
                        <a:pt x="223" y="208"/>
                      </a:lnTo>
                      <a:lnTo>
                        <a:pt x="213" y="161"/>
                      </a:lnTo>
                      <a:lnTo>
                        <a:pt x="200" y="148"/>
                      </a:lnTo>
                      <a:lnTo>
                        <a:pt x="228" y="110"/>
                      </a:lnTo>
                      <a:lnTo>
                        <a:pt x="245" y="110"/>
                      </a:lnTo>
                      <a:lnTo>
                        <a:pt x="303" y="30"/>
                      </a:lnTo>
                      <a:lnTo>
                        <a:pt x="393" y="0"/>
                      </a:lnTo>
                      <a:lnTo>
                        <a:pt x="403" y="75"/>
                      </a:lnTo>
                      <a:lnTo>
                        <a:pt x="408" y="72"/>
                      </a:lnTo>
                      <a:lnTo>
                        <a:pt x="429" y="99"/>
                      </a:lnTo>
                      <a:lnTo>
                        <a:pt x="431" y="176"/>
                      </a:lnTo>
                      <a:lnTo>
                        <a:pt x="458" y="239"/>
                      </a:lnTo>
                      <a:lnTo>
                        <a:pt x="468" y="321"/>
                      </a:lnTo>
                      <a:lnTo>
                        <a:pt x="471" y="392"/>
                      </a:lnTo>
                      <a:lnTo>
                        <a:pt x="502" y="416"/>
                      </a:lnTo>
                      <a:lnTo>
                        <a:pt x="479" y="451"/>
                      </a:lnTo>
                      <a:lnTo>
                        <a:pt x="421" y="410"/>
                      </a:lnTo>
                      <a:lnTo>
                        <a:pt x="391" y="413"/>
                      </a:lnTo>
                      <a:lnTo>
                        <a:pt x="361" y="403"/>
                      </a:lnTo>
                      <a:lnTo>
                        <a:pt x="362" y="380"/>
                      </a:lnTo>
                      <a:lnTo>
                        <a:pt x="343" y="372"/>
                      </a:lnTo>
                      <a:lnTo>
                        <a:pt x="15" y="441"/>
                      </a:lnTo>
                      <a:lnTo>
                        <a:pt x="0" y="421"/>
                      </a:lnTo>
                      <a:lnTo>
                        <a:pt x="50" y="340"/>
                      </a:lnTo>
                      <a:lnTo>
                        <a:pt x="39" y="302"/>
                      </a:lnTo>
                      <a:close/>
                    </a:path>
                  </a:pathLst>
                </a:custGeom>
                <a:solidFill>
                  <a:srgbClr val="BF3F00"/>
                </a:solidFill>
                <a:ln w="9525">
                  <a:solidFill>
                    <a:srgbClr val="000000"/>
                  </a:solidFill>
                  <a:prstDash val="solid"/>
                  <a:round/>
                  <a:headEnd/>
                  <a:tailEnd/>
                </a:ln>
              </p:spPr>
              <p:txBody>
                <a:bodyPr/>
                <a:lstStyle/>
                <a:p>
                  <a:endParaRPr lang="en-US"/>
                </a:p>
              </p:txBody>
            </p:sp>
            <p:sp>
              <p:nvSpPr>
                <p:cNvPr id="42041" name="Freeform 125"/>
                <p:cNvSpPr>
                  <a:spLocks/>
                </p:cNvSpPr>
                <p:nvPr/>
              </p:nvSpPr>
              <p:spPr bwMode="auto">
                <a:xfrm>
                  <a:off x="2970" y="1424"/>
                  <a:ext cx="67" cy="135"/>
                </a:xfrm>
                <a:custGeom>
                  <a:avLst/>
                  <a:gdLst>
                    <a:gd name="T0" fmla="*/ 0 w 132"/>
                    <a:gd name="T1" fmla="*/ 7 h 271"/>
                    <a:gd name="T2" fmla="*/ 25 w 132"/>
                    <a:gd name="T3" fmla="*/ 0 h 271"/>
                    <a:gd name="T4" fmla="*/ 34 w 132"/>
                    <a:gd name="T5" fmla="*/ 18 h 271"/>
                    <a:gd name="T6" fmla="*/ 29 w 132"/>
                    <a:gd name="T7" fmla="*/ 23 h 271"/>
                    <a:gd name="T8" fmla="*/ 31 w 132"/>
                    <a:gd name="T9" fmla="*/ 64 h 271"/>
                    <a:gd name="T10" fmla="*/ 17 w 132"/>
                    <a:gd name="T11" fmla="*/ 67 h 271"/>
                    <a:gd name="T12" fmla="*/ 10 w 132"/>
                    <a:gd name="T13" fmla="*/ 50 h 271"/>
                    <a:gd name="T14" fmla="*/ 10 w 132"/>
                    <a:gd name="T15" fmla="*/ 30 h 271"/>
                    <a:gd name="T16" fmla="*/ 3 w 132"/>
                    <a:gd name="T17" fmla="*/ 24 h 271"/>
                    <a:gd name="T18" fmla="*/ 0 w 132"/>
                    <a:gd name="T19" fmla="*/ 7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32" h="271">
                      <a:moveTo>
                        <a:pt x="0" y="28"/>
                      </a:moveTo>
                      <a:lnTo>
                        <a:pt x="97" y="0"/>
                      </a:lnTo>
                      <a:lnTo>
                        <a:pt x="132" y="74"/>
                      </a:lnTo>
                      <a:lnTo>
                        <a:pt x="114" y="93"/>
                      </a:lnTo>
                      <a:lnTo>
                        <a:pt x="121" y="256"/>
                      </a:lnTo>
                      <a:lnTo>
                        <a:pt x="65" y="271"/>
                      </a:lnTo>
                      <a:lnTo>
                        <a:pt x="38" y="203"/>
                      </a:lnTo>
                      <a:lnTo>
                        <a:pt x="37" y="122"/>
                      </a:lnTo>
                      <a:lnTo>
                        <a:pt x="12" y="99"/>
                      </a:lnTo>
                      <a:lnTo>
                        <a:pt x="0" y="28"/>
                      </a:lnTo>
                      <a:close/>
                    </a:path>
                  </a:pathLst>
                </a:custGeom>
                <a:solidFill>
                  <a:srgbClr val="00DFFF"/>
                </a:solidFill>
                <a:ln w="9525">
                  <a:solidFill>
                    <a:srgbClr val="000000"/>
                  </a:solidFill>
                  <a:prstDash val="solid"/>
                  <a:round/>
                  <a:headEnd/>
                  <a:tailEnd/>
                </a:ln>
              </p:spPr>
              <p:txBody>
                <a:bodyPr/>
                <a:lstStyle/>
                <a:p>
                  <a:endParaRPr lang="en-US"/>
                </a:p>
              </p:txBody>
            </p:sp>
            <p:sp>
              <p:nvSpPr>
                <p:cNvPr id="42042" name="Freeform 126"/>
                <p:cNvSpPr>
                  <a:spLocks/>
                </p:cNvSpPr>
                <p:nvPr/>
              </p:nvSpPr>
              <p:spPr bwMode="auto">
                <a:xfrm>
                  <a:off x="3002" y="1529"/>
                  <a:ext cx="142" cy="71"/>
                </a:xfrm>
                <a:custGeom>
                  <a:avLst/>
                  <a:gdLst>
                    <a:gd name="T0" fmla="*/ 0 w 283"/>
                    <a:gd name="T1" fmla="*/ 15 h 142"/>
                    <a:gd name="T2" fmla="*/ 36 w 283"/>
                    <a:gd name="T3" fmla="*/ 5 h 142"/>
                    <a:gd name="T4" fmla="*/ 41 w 283"/>
                    <a:gd name="T5" fmla="*/ 5 h 142"/>
                    <a:gd name="T6" fmla="*/ 45 w 283"/>
                    <a:gd name="T7" fmla="*/ 0 h 142"/>
                    <a:gd name="T8" fmla="*/ 49 w 283"/>
                    <a:gd name="T9" fmla="*/ 3 h 142"/>
                    <a:gd name="T10" fmla="*/ 44 w 283"/>
                    <a:gd name="T11" fmla="*/ 13 h 142"/>
                    <a:gd name="T12" fmla="*/ 52 w 283"/>
                    <a:gd name="T13" fmla="*/ 12 h 142"/>
                    <a:gd name="T14" fmla="*/ 56 w 283"/>
                    <a:gd name="T15" fmla="*/ 20 h 142"/>
                    <a:gd name="T16" fmla="*/ 61 w 283"/>
                    <a:gd name="T17" fmla="*/ 21 h 142"/>
                    <a:gd name="T18" fmla="*/ 65 w 283"/>
                    <a:gd name="T19" fmla="*/ 20 h 142"/>
                    <a:gd name="T20" fmla="*/ 65 w 283"/>
                    <a:gd name="T21" fmla="*/ 15 h 142"/>
                    <a:gd name="T22" fmla="*/ 59 w 283"/>
                    <a:gd name="T23" fmla="*/ 10 h 142"/>
                    <a:gd name="T24" fmla="*/ 63 w 283"/>
                    <a:gd name="T25" fmla="*/ 9 h 142"/>
                    <a:gd name="T26" fmla="*/ 71 w 283"/>
                    <a:gd name="T27" fmla="*/ 21 h 142"/>
                    <a:gd name="T28" fmla="*/ 64 w 283"/>
                    <a:gd name="T29" fmla="*/ 28 h 142"/>
                    <a:gd name="T30" fmla="*/ 55 w 283"/>
                    <a:gd name="T31" fmla="*/ 25 h 142"/>
                    <a:gd name="T32" fmla="*/ 50 w 283"/>
                    <a:gd name="T33" fmla="*/ 33 h 142"/>
                    <a:gd name="T34" fmla="*/ 39 w 283"/>
                    <a:gd name="T35" fmla="*/ 25 h 142"/>
                    <a:gd name="T36" fmla="*/ 3 w 283"/>
                    <a:gd name="T37" fmla="*/ 36 h 142"/>
                    <a:gd name="T38" fmla="*/ 0 w 283"/>
                    <a:gd name="T39" fmla="*/ 15 h 14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3" h="142">
                      <a:moveTo>
                        <a:pt x="0" y="57"/>
                      </a:moveTo>
                      <a:lnTo>
                        <a:pt x="144" y="17"/>
                      </a:lnTo>
                      <a:lnTo>
                        <a:pt x="161" y="19"/>
                      </a:lnTo>
                      <a:lnTo>
                        <a:pt x="179" y="0"/>
                      </a:lnTo>
                      <a:lnTo>
                        <a:pt x="193" y="9"/>
                      </a:lnTo>
                      <a:lnTo>
                        <a:pt x="176" y="50"/>
                      </a:lnTo>
                      <a:lnTo>
                        <a:pt x="206" y="47"/>
                      </a:lnTo>
                      <a:lnTo>
                        <a:pt x="223" y="79"/>
                      </a:lnTo>
                      <a:lnTo>
                        <a:pt x="243" y="82"/>
                      </a:lnTo>
                      <a:lnTo>
                        <a:pt x="257" y="77"/>
                      </a:lnTo>
                      <a:lnTo>
                        <a:pt x="257" y="60"/>
                      </a:lnTo>
                      <a:lnTo>
                        <a:pt x="233" y="38"/>
                      </a:lnTo>
                      <a:lnTo>
                        <a:pt x="251" y="36"/>
                      </a:lnTo>
                      <a:lnTo>
                        <a:pt x="283" y="83"/>
                      </a:lnTo>
                      <a:lnTo>
                        <a:pt x="253" y="112"/>
                      </a:lnTo>
                      <a:lnTo>
                        <a:pt x="219" y="98"/>
                      </a:lnTo>
                      <a:lnTo>
                        <a:pt x="197" y="132"/>
                      </a:lnTo>
                      <a:lnTo>
                        <a:pt x="154" y="98"/>
                      </a:lnTo>
                      <a:lnTo>
                        <a:pt x="11" y="142"/>
                      </a:lnTo>
                      <a:lnTo>
                        <a:pt x="0" y="57"/>
                      </a:lnTo>
                      <a:close/>
                    </a:path>
                  </a:pathLst>
                </a:custGeom>
                <a:solidFill>
                  <a:srgbClr val="5F009F"/>
                </a:solidFill>
                <a:ln w="9525">
                  <a:solidFill>
                    <a:srgbClr val="000000"/>
                  </a:solidFill>
                  <a:prstDash val="solid"/>
                  <a:round/>
                  <a:headEnd/>
                  <a:tailEnd/>
                </a:ln>
              </p:spPr>
              <p:txBody>
                <a:bodyPr/>
                <a:lstStyle/>
                <a:p>
                  <a:endParaRPr lang="en-US"/>
                </a:p>
              </p:txBody>
            </p:sp>
            <p:sp>
              <p:nvSpPr>
                <p:cNvPr id="42043" name="Freeform 127"/>
                <p:cNvSpPr>
                  <a:spLocks/>
                </p:cNvSpPr>
                <p:nvPr/>
              </p:nvSpPr>
              <p:spPr bwMode="auto">
                <a:xfrm>
                  <a:off x="3007" y="1583"/>
                  <a:ext cx="74" cy="62"/>
                </a:xfrm>
                <a:custGeom>
                  <a:avLst/>
                  <a:gdLst>
                    <a:gd name="T0" fmla="*/ 0 w 147"/>
                    <a:gd name="T1" fmla="*/ 7 h 125"/>
                    <a:gd name="T2" fmla="*/ 29 w 147"/>
                    <a:gd name="T3" fmla="*/ 0 h 125"/>
                    <a:gd name="T4" fmla="*/ 37 w 147"/>
                    <a:gd name="T5" fmla="*/ 14 h 125"/>
                    <a:gd name="T6" fmla="*/ 32 w 147"/>
                    <a:gd name="T7" fmla="*/ 20 h 125"/>
                    <a:gd name="T8" fmla="*/ 23 w 147"/>
                    <a:gd name="T9" fmla="*/ 18 h 125"/>
                    <a:gd name="T10" fmla="*/ 9 w 147"/>
                    <a:gd name="T11" fmla="*/ 31 h 125"/>
                    <a:gd name="T12" fmla="*/ 2 w 147"/>
                    <a:gd name="T13" fmla="*/ 24 h 125"/>
                    <a:gd name="T14" fmla="*/ 0 w 147"/>
                    <a:gd name="T15" fmla="*/ 7 h 12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7" h="125">
                      <a:moveTo>
                        <a:pt x="0" y="31"/>
                      </a:moveTo>
                      <a:lnTo>
                        <a:pt x="113" y="0"/>
                      </a:lnTo>
                      <a:lnTo>
                        <a:pt x="147" y="57"/>
                      </a:lnTo>
                      <a:lnTo>
                        <a:pt x="127" y="82"/>
                      </a:lnTo>
                      <a:lnTo>
                        <a:pt x="91" y="72"/>
                      </a:lnTo>
                      <a:lnTo>
                        <a:pt x="36" y="125"/>
                      </a:lnTo>
                      <a:lnTo>
                        <a:pt x="6" y="98"/>
                      </a:lnTo>
                      <a:lnTo>
                        <a:pt x="0" y="31"/>
                      </a:lnTo>
                      <a:close/>
                    </a:path>
                  </a:pathLst>
                </a:custGeom>
                <a:solidFill>
                  <a:srgbClr val="DFBFFF"/>
                </a:solidFill>
                <a:ln w="9525">
                  <a:solidFill>
                    <a:srgbClr val="000000"/>
                  </a:solidFill>
                  <a:prstDash val="solid"/>
                  <a:round/>
                  <a:headEnd/>
                  <a:tailEnd/>
                </a:ln>
              </p:spPr>
              <p:txBody>
                <a:bodyPr/>
                <a:lstStyle/>
                <a:p>
                  <a:endParaRPr lang="en-US"/>
                </a:p>
              </p:txBody>
            </p:sp>
            <p:sp>
              <p:nvSpPr>
                <p:cNvPr id="42044" name="Freeform 128"/>
                <p:cNvSpPr>
                  <a:spLocks/>
                </p:cNvSpPr>
                <p:nvPr/>
              </p:nvSpPr>
              <p:spPr bwMode="auto">
                <a:xfrm>
                  <a:off x="3020" y="1626"/>
                  <a:ext cx="72" cy="48"/>
                </a:xfrm>
                <a:custGeom>
                  <a:avLst/>
                  <a:gdLst>
                    <a:gd name="T0" fmla="*/ 0 w 146"/>
                    <a:gd name="T1" fmla="*/ 18 h 96"/>
                    <a:gd name="T2" fmla="*/ 15 w 146"/>
                    <a:gd name="T3" fmla="*/ 10 h 96"/>
                    <a:gd name="T4" fmla="*/ 29 w 146"/>
                    <a:gd name="T5" fmla="*/ 0 h 96"/>
                    <a:gd name="T6" fmla="*/ 32 w 146"/>
                    <a:gd name="T7" fmla="*/ 1 h 96"/>
                    <a:gd name="T8" fmla="*/ 36 w 146"/>
                    <a:gd name="T9" fmla="*/ 1 h 96"/>
                    <a:gd name="T10" fmla="*/ 22 w 146"/>
                    <a:gd name="T11" fmla="*/ 14 h 96"/>
                    <a:gd name="T12" fmla="*/ 4 w 146"/>
                    <a:gd name="T13" fmla="*/ 24 h 96"/>
                    <a:gd name="T14" fmla="*/ 0 w 146"/>
                    <a:gd name="T15" fmla="*/ 18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6" h="96">
                      <a:moveTo>
                        <a:pt x="0" y="71"/>
                      </a:moveTo>
                      <a:lnTo>
                        <a:pt x="60" y="40"/>
                      </a:lnTo>
                      <a:lnTo>
                        <a:pt x="119" y="0"/>
                      </a:lnTo>
                      <a:lnTo>
                        <a:pt x="129" y="2"/>
                      </a:lnTo>
                      <a:lnTo>
                        <a:pt x="146" y="3"/>
                      </a:lnTo>
                      <a:lnTo>
                        <a:pt x="89" y="54"/>
                      </a:lnTo>
                      <a:lnTo>
                        <a:pt x="17" y="96"/>
                      </a:lnTo>
                      <a:lnTo>
                        <a:pt x="0" y="71"/>
                      </a:lnTo>
                      <a:close/>
                    </a:path>
                  </a:pathLst>
                </a:custGeom>
                <a:solidFill>
                  <a:srgbClr val="BF3F00"/>
                </a:solidFill>
                <a:ln w="9525">
                  <a:solidFill>
                    <a:srgbClr val="000000"/>
                  </a:solidFill>
                  <a:prstDash val="solid"/>
                  <a:round/>
                  <a:headEnd/>
                  <a:tailEnd/>
                </a:ln>
              </p:spPr>
              <p:txBody>
                <a:bodyPr/>
                <a:lstStyle/>
                <a:p>
                  <a:endParaRPr lang="en-US"/>
                </a:p>
              </p:txBody>
            </p:sp>
            <p:sp>
              <p:nvSpPr>
                <p:cNvPr id="42045" name="Freeform 129"/>
                <p:cNvSpPr>
                  <a:spLocks/>
                </p:cNvSpPr>
                <p:nvPr/>
              </p:nvSpPr>
              <p:spPr bwMode="auto">
                <a:xfrm>
                  <a:off x="3019" y="1398"/>
                  <a:ext cx="78" cy="153"/>
                </a:xfrm>
                <a:custGeom>
                  <a:avLst/>
                  <a:gdLst>
                    <a:gd name="T0" fmla="*/ 9 w 156"/>
                    <a:gd name="T1" fmla="*/ 0 h 305"/>
                    <a:gd name="T2" fmla="*/ 0 w 156"/>
                    <a:gd name="T3" fmla="*/ 14 h 305"/>
                    <a:gd name="T4" fmla="*/ 9 w 156"/>
                    <a:gd name="T5" fmla="*/ 31 h 305"/>
                    <a:gd name="T6" fmla="*/ 4 w 156"/>
                    <a:gd name="T7" fmla="*/ 36 h 305"/>
                    <a:gd name="T8" fmla="*/ 6 w 156"/>
                    <a:gd name="T9" fmla="*/ 77 h 305"/>
                    <a:gd name="T10" fmla="*/ 28 w 156"/>
                    <a:gd name="T11" fmla="*/ 71 h 305"/>
                    <a:gd name="T12" fmla="*/ 34 w 156"/>
                    <a:gd name="T13" fmla="*/ 71 h 305"/>
                    <a:gd name="T14" fmla="*/ 37 w 156"/>
                    <a:gd name="T15" fmla="*/ 66 h 305"/>
                    <a:gd name="T16" fmla="*/ 37 w 156"/>
                    <a:gd name="T17" fmla="*/ 59 h 305"/>
                    <a:gd name="T18" fmla="*/ 39 w 156"/>
                    <a:gd name="T19" fmla="*/ 54 h 305"/>
                    <a:gd name="T20" fmla="*/ 27 w 156"/>
                    <a:gd name="T21" fmla="*/ 48 h 305"/>
                    <a:gd name="T22" fmla="*/ 11 w 156"/>
                    <a:gd name="T23" fmla="*/ 4 h 305"/>
                    <a:gd name="T24" fmla="*/ 9 w 156"/>
                    <a:gd name="T25" fmla="*/ 0 h 3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6" h="305">
                      <a:moveTo>
                        <a:pt x="33" y="0"/>
                      </a:moveTo>
                      <a:lnTo>
                        <a:pt x="0" y="53"/>
                      </a:lnTo>
                      <a:lnTo>
                        <a:pt x="35" y="124"/>
                      </a:lnTo>
                      <a:lnTo>
                        <a:pt x="14" y="143"/>
                      </a:lnTo>
                      <a:lnTo>
                        <a:pt x="23" y="305"/>
                      </a:lnTo>
                      <a:lnTo>
                        <a:pt x="110" y="282"/>
                      </a:lnTo>
                      <a:lnTo>
                        <a:pt x="133" y="282"/>
                      </a:lnTo>
                      <a:lnTo>
                        <a:pt x="146" y="264"/>
                      </a:lnTo>
                      <a:lnTo>
                        <a:pt x="146" y="234"/>
                      </a:lnTo>
                      <a:lnTo>
                        <a:pt x="156" y="215"/>
                      </a:lnTo>
                      <a:lnTo>
                        <a:pt x="107" y="192"/>
                      </a:lnTo>
                      <a:lnTo>
                        <a:pt x="44" y="14"/>
                      </a:lnTo>
                      <a:lnTo>
                        <a:pt x="33" y="0"/>
                      </a:lnTo>
                      <a:close/>
                    </a:path>
                  </a:pathLst>
                </a:custGeom>
                <a:solidFill>
                  <a:srgbClr val="7FFFDF"/>
                </a:solidFill>
                <a:ln w="9525">
                  <a:solidFill>
                    <a:srgbClr val="000000"/>
                  </a:solidFill>
                  <a:prstDash val="solid"/>
                  <a:round/>
                  <a:headEnd/>
                  <a:tailEnd/>
                </a:ln>
              </p:spPr>
              <p:txBody>
                <a:bodyPr/>
                <a:lstStyle/>
                <a:p>
                  <a:endParaRPr lang="en-US"/>
                </a:p>
              </p:txBody>
            </p:sp>
            <p:sp>
              <p:nvSpPr>
                <p:cNvPr id="42046" name="Freeform 130"/>
                <p:cNvSpPr>
                  <a:spLocks/>
                </p:cNvSpPr>
                <p:nvPr/>
              </p:nvSpPr>
              <p:spPr bwMode="auto">
                <a:xfrm>
                  <a:off x="3064" y="1577"/>
                  <a:ext cx="37" cy="34"/>
                </a:xfrm>
                <a:custGeom>
                  <a:avLst/>
                  <a:gdLst>
                    <a:gd name="T0" fmla="*/ 0 w 74"/>
                    <a:gd name="T1" fmla="*/ 3 h 68"/>
                    <a:gd name="T2" fmla="*/ 8 w 74"/>
                    <a:gd name="T3" fmla="*/ 0 h 68"/>
                    <a:gd name="T4" fmla="*/ 19 w 74"/>
                    <a:gd name="T5" fmla="*/ 9 h 68"/>
                    <a:gd name="T6" fmla="*/ 17 w 74"/>
                    <a:gd name="T7" fmla="*/ 11 h 68"/>
                    <a:gd name="T8" fmla="*/ 11 w 74"/>
                    <a:gd name="T9" fmla="*/ 11 h 68"/>
                    <a:gd name="T10" fmla="*/ 9 w 74"/>
                    <a:gd name="T11" fmla="*/ 17 h 68"/>
                    <a:gd name="T12" fmla="*/ 0 w 74"/>
                    <a:gd name="T13" fmla="*/ 3 h 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4" h="68">
                      <a:moveTo>
                        <a:pt x="0" y="11"/>
                      </a:moveTo>
                      <a:lnTo>
                        <a:pt x="31" y="0"/>
                      </a:lnTo>
                      <a:lnTo>
                        <a:pt x="74" y="35"/>
                      </a:lnTo>
                      <a:lnTo>
                        <a:pt x="66" y="44"/>
                      </a:lnTo>
                      <a:lnTo>
                        <a:pt x="44" y="44"/>
                      </a:lnTo>
                      <a:lnTo>
                        <a:pt x="34" y="68"/>
                      </a:lnTo>
                      <a:lnTo>
                        <a:pt x="0" y="11"/>
                      </a:lnTo>
                      <a:close/>
                    </a:path>
                  </a:pathLst>
                </a:custGeom>
                <a:solidFill>
                  <a:srgbClr val="808080"/>
                </a:solidFill>
                <a:ln w="9525">
                  <a:solidFill>
                    <a:srgbClr val="000000"/>
                  </a:solidFill>
                  <a:prstDash val="solid"/>
                  <a:round/>
                  <a:headEnd/>
                  <a:tailEnd/>
                </a:ln>
              </p:spPr>
              <p:txBody>
                <a:bodyPr/>
                <a:lstStyle/>
                <a:p>
                  <a:endParaRPr lang="en-US"/>
                </a:p>
              </p:txBody>
            </p:sp>
            <p:sp>
              <p:nvSpPr>
                <p:cNvPr id="42047" name="Freeform 131"/>
                <p:cNvSpPr>
                  <a:spLocks/>
                </p:cNvSpPr>
                <p:nvPr/>
              </p:nvSpPr>
              <p:spPr bwMode="auto">
                <a:xfrm>
                  <a:off x="2985" y="1836"/>
                  <a:ext cx="20" cy="38"/>
                </a:xfrm>
                <a:custGeom>
                  <a:avLst/>
                  <a:gdLst>
                    <a:gd name="T0" fmla="*/ 0 w 40"/>
                    <a:gd name="T1" fmla="*/ 2 h 76"/>
                    <a:gd name="T2" fmla="*/ 10 w 40"/>
                    <a:gd name="T3" fmla="*/ 0 h 76"/>
                    <a:gd name="T4" fmla="*/ 5 w 40"/>
                    <a:gd name="T5" fmla="*/ 19 h 76"/>
                    <a:gd name="T6" fmla="*/ 1 w 40"/>
                    <a:gd name="T7" fmla="*/ 19 h 76"/>
                    <a:gd name="T8" fmla="*/ 0 w 40"/>
                    <a:gd name="T9" fmla="*/ 2 h 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76">
                      <a:moveTo>
                        <a:pt x="0" y="6"/>
                      </a:moveTo>
                      <a:lnTo>
                        <a:pt x="40" y="0"/>
                      </a:lnTo>
                      <a:lnTo>
                        <a:pt x="17" y="76"/>
                      </a:lnTo>
                      <a:lnTo>
                        <a:pt x="2" y="74"/>
                      </a:lnTo>
                      <a:lnTo>
                        <a:pt x="0" y="6"/>
                      </a:lnTo>
                      <a:close/>
                    </a:path>
                  </a:pathLst>
                </a:custGeom>
                <a:solidFill>
                  <a:srgbClr val="BF5FFF"/>
                </a:solidFill>
                <a:ln w="9525">
                  <a:solidFill>
                    <a:srgbClr val="000000"/>
                  </a:solidFill>
                  <a:prstDash val="solid"/>
                  <a:round/>
                  <a:headEnd/>
                  <a:tailEnd/>
                </a:ln>
              </p:spPr>
              <p:txBody>
                <a:bodyPr/>
                <a:lstStyle/>
                <a:p>
                  <a:endParaRPr lang="en-US"/>
                </a:p>
              </p:txBody>
            </p:sp>
          </p:grpSp>
        </p:grpSp>
      </p:gr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14" name="Footer Placeholder 3"/>
          <p:cNvSpPr>
            <a:spLocks noGrp="1"/>
          </p:cNvSpPr>
          <p:nvPr>
            <p:ph type="ftr" sz="quarter" idx="11"/>
          </p:nvPr>
        </p:nvSpPr>
        <p:spPr/>
        <p:txBody>
          <a:bodyPr/>
          <a:lstStyle/>
          <a:p>
            <a:pPr>
              <a:defRPr/>
            </a:pPr>
            <a:r>
              <a:rPr lang="en-US" altLang="en-US"/>
              <a:t>Business Communication Today</a:t>
            </a:r>
          </a:p>
        </p:txBody>
      </p:sp>
      <p:sp>
        <p:nvSpPr>
          <p:cNvPr id="15" name="Slide Number Placeholder 4"/>
          <p:cNvSpPr>
            <a:spLocks noGrp="1"/>
          </p:cNvSpPr>
          <p:nvPr>
            <p:ph type="sldNum" sz="quarter" idx="12"/>
          </p:nvPr>
        </p:nvSpPr>
        <p:spPr/>
        <p:txBody>
          <a:bodyPr/>
          <a:lstStyle/>
          <a:p>
            <a:pPr>
              <a:defRPr/>
            </a:pPr>
            <a:r>
              <a:rPr lang="en-US" altLang="en-US"/>
              <a:t>Chapter 11 - </a:t>
            </a:r>
            <a:fld id="{0A3125DD-F717-4C32-BB38-78597A094F76}" type="slidenum">
              <a:rPr lang="en-US" altLang="en-US"/>
              <a:pPr>
                <a:defRPr/>
              </a:pPr>
              <a:t>21</a:t>
            </a:fld>
            <a:endParaRPr lang="en-US" altLang="en-US"/>
          </a:p>
        </p:txBody>
      </p:sp>
      <p:sp>
        <p:nvSpPr>
          <p:cNvPr id="205826" name="Rectangle 2"/>
          <p:cNvSpPr>
            <a:spLocks noGrp="1" noChangeArrowheads="1"/>
          </p:cNvSpPr>
          <p:nvPr>
            <p:ph type="title"/>
          </p:nvPr>
        </p:nvSpPr>
        <p:spPr>
          <a:xfrm>
            <a:off x="457200" y="381000"/>
            <a:ext cx="8229600" cy="1524000"/>
          </a:xfrm>
          <a:solidFill>
            <a:srgbClr val="800000"/>
          </a:solidFill>
          <a:ln w="57150" cmpd="thinThick">
            <a:solidFill>
              <a:schemeClr val="tx1"/>
            </a:solidFill>
            <a:miter lim="800000"/>
            <a:headEnd/>
            <a:tailEnd/>
          </a:ln>
        </p:spPr>
        <p:txBody>
          <a:bodyPr/>
          <a:lstStyle/>
          <a:p>
            <a:pPr eaLnBrk="1" hangingPunct="1">
              <a:defRPr/>
            </a:pPr>
            <a:r>
              <a:rPr lang="en-US" altLang="en-US" smtClean="0">
                <a:solidFill>
                  <a:schemeClr val="bg1"/>
                </a:solidFill>
                <a:effectLst>
                  <a:outerShdw blurRad="38100" dist="38100" dir="2700000" algn="tl">
                    <a:srgbClr val="000000"/>
                  </a:outerShdw>
                </a:effectLst>
              </a:rPr>
              <a:t>Other Business Graphics</a:t>
            </a:r>
          </a:p>
        </p:txBody>
      </p:sp>
      <p:sp>
        <p:nvSpPr>
          <p:cNvPr id="44038" name="Rectangle 28"/>
          <p:cNvSpPr>
            <a:spLocks noChangeArrowheads="1"/>
          </p:cNvSpPr>
          <p:nvPr/>
        </p:nvSpPr>
        <p:spPr bwMode="auto">
          <a:xfrm>
            <a:off x="457200" y="1905000"/>
            <a:ext cx="4114800" cy="1371600"/>
          </a:xfrm>
          <a:prstGeom prst="rect">
            <a:avLst/>
          </a:prstGeom>
          <a:gradFill rotWithShape="0">
            <a:gsLst>
              <a:gs pos="0">
                <a:srgbClr val="D1C39F"/>
              </a:gs>
              <a:gs pos="17500">
                <a:srgbClr val="F0EBD5"/>
              </a:gs>
              <a:gs pos="50000">
                <a:srgbClr val="FFEFD1"/>
              </a:gs>
              <a:gs pos="82500">
                <a:srgbClr val="F0EBD5"/>
              </a:gs>
              <a:gs pos="100000">
                <a:srgbClr val="D1C39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a:latin typeface="Tahoma" panose="020B0604030504040204" pitchFamily="34" charset="0"/>
              </a:rPr>
              <a:t>Drawings </a:t>
            </a:r>
          </a:p>
          <a:p>
            <a:pPr algn="ctr" eaLnBrk="1" hangingPunct="1">
              <a:spcBef>
                <a:spcPct val="0"/>
              </a:spcBef>
              <a:buFontTx/>
              <a:buNone/>
            </a:pPr>
            <a:r>
              <a:rPr lang="en-US" altLang="en-US">
                <a:latin typeface="Tahoma" panose="020B0604030504040204" pitchFamily="34" charset="0"/>
              </a:rPr>
              <a:t>and Diagrams</a:t>
            </a:r>
          </a:p>
        </p:txBody>
      </p:sp>
      <p:sp>
        <p:nvSpPr>
          <p:cNvPr id="44039" name="Rectangle 37"/>
          <p:cNvSpPr>
            <a:spLocks noChangeArrowheads="1"/>
          </p:cNvSpPr>
          <p:nvPr/>
        </p:nvSpPr>
        <p:spPr bwMode="auto">
          <a:xfrm>
            <a:off x="4572000" y="1905000"/>
            <a:ext cx="4114800" cy="1371600"/>
          </a:xfrm>
          <a:prstGeom prst="rect">
            <a:avLst/>
          </a:prstGeom>
          <a:gradFill rotWithShape="0">
            <a:gsLst>
              <a:gs pos="0">
                <a:srgbClr val="D1C39F"/>
              </a:gs>
              <a:gs pos="17500">
                <a:srgbClr val="F0EBD5"/>
              </a:gs>
              <a:gs pos="50000">
                <a:srgbClr val="FFEFD1"/>
              </a:gs>
              <a:gs pos="82500">
                <a:srgbClr val="F0EBD5"/>
              </a:gs>
              <a:gs pos="100000">
                <a:srgbClr val="D1C39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a:latin typeface="Tahoma" panose="020B0604030504040204" pitchFamily="34" charset="0"/>
              </a:rPr>
              <a:t>Images </a:t>
            </a:r>
          </a:p>
          <a:p>
            <a:pPr algn="ctr" eaLnBrk="1" hangingPunct="1">
              <a:spcBef>
                <a:spcPct val="0"/>
              </a:spcBef>
              <a:buFontTx/>
              <a:buNone/>
            </a:pPr>
            <a:r>
              <a:rPr lang="en-US" altLang="en-US">
                <a:latin typeface="Tahoma" panose="020B0604030504040204" pitchFamily="34" charset="0"/>
              </a:rPr>
              <a:t>and Photographs</a:t>
            </a:r>
          </a:p>
        </p:txBody>
      </p:sp>
      <p:grpSp>
        <p:nvGrpSpPr>
          <p:cNvPr id="44040" name="Group 41"/>
          <p:cNvGrpSpPr>
            <a:grpSpLocks/>
          </p:cNvGrpSpPr>
          <p:nvPr/>
        </p:nvGrpSpPr>
        <p:grpSpPr bwMode="auto">
          <a:xfrm>
            <a:off x="457200" y="3276600"/>
            <a:ext cx="4114800" cy="2895600"/>
            <a:chOff x="288" y="2064"/>
            <a:chExt cx="2592" cy="1584"/>
          </a:xfrm>
        </p:grpSpPr>
        <p:sp>
          <p:nvSpPr>
            <p:cNvPr id="44045" name="Rectangle 9"/>
            <p:cNvSpPr>
              <a:spLocks noChangeArrowheads="1"/>
            </p:cNvSpPr>
            <p:nvPr/>
          </p:nvSpPr>
          <p:spPr bwMode="auto">
            <a:xfrm>
              <a:off x="288" y="2064"/>
              <a:ext cx="2592" cy="528"/>
            </a:xfrm>
            <a:prstGeom prst="rect">
              <a:avLst/>
            </a:prstGeom>
            <a:gradFill rotWithShape="0">
              <a:gsLst>
                <a:gs pos="0">
                  <a:srgbClr val="D1C39F"/>
                </a:gs>
                <a:gs pos="17500">
                  <a:srgbClr val="F0EBD5"/>
                </a:gs>
                <a:gs pos="50000">
                  <a:srgbClr val="FFEFD1"/>
                </a:gs>
                <a:gs pos="82500">
                  <a:srgbClr val="F0EBD5"/>
                </a:gs>
                <a:gs pos="100000">
                  <a:srgbClr val="D1C39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Functions</a:t>
              </a:r>
            </a:p>
          </p:txBody>
        </p:sp>
        <p:sp>
          <p:nvSpPr>
            <p:cNvPr id="44046" name="Rectangle 39"/>
            <p:cNvSpPr>
              <a:spLocks noChangeArrowheads="1"/>
            </p:cNvSpPr>
            <p:nvPr/>
          </p:nvSpPr>
          <p:spPr bwMode="auto">
            <a:xfrm>
              <a:off x="288" y="2592"/>
              <a:ext cx="2592" cy="528"/>
            </a:xfrm>
            <a:prstGeom prst="rect">
              <a:avLst/>
            </a:prstGeom>
            <a:gradFill rotWithShape="0">
              <a:gsLst>
                <a:gs pos="0">
                  <a:srgbClr val="D1C39F"/>
                </a:gs>
                <a:gs pos="17500">
                  <a:srgbClr val="F0EBD5"/>
                </a:gs>
                <a:gs pos="50000">
                  <a:srgbClr val="FFEFD1"/>
                </a:gs>
                <a:gs pos="82500">
                  <a:srgbClr val="F0EBD5"/>
                </a:gs>
                <a:gs pos="100000">
                  <a:srgbClr val="D1C39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Operations</a:t>
              </a:r>
            </a:p>
          </p:txBody>
        </p:sp>
        <p:sp>
          <p:nvSpPr>
            <p:cNvPr id="44047" name="Rectangle 40"/>
            <p:cNvSpPr>
              <a:spLocks noChangeArrowheads="1"/>
            </p:cNvSpPr>
            <p:nvPr/>
          </p:nvSpPr>
          <p:spPr bwMode="auto">
            <a:xfrm>
              <a:off x="288" y="3120"/>
              <a:ext cx="2592" cy="528"/>
            </a:xfrm>
            <a:prstGeom prst="rect">
              <a:avLst/>
            </a:prstGeom>
            <a:gradFill rotWithShape="0">
              <a:gsLst>
                <a:gs pos="0">
                  <a:srgbClr val="D1C39F"/>
                </a:gs>
                <a:gs pos="17500">
                  <a:srgbClr val="F0EBD5"/>
                </a:gs>
                <a:gs pos="50000">
                  <a:srgbClr val="FFEFD1"/>
                </a:gs>
                <a:gs pos="82500">
                  <a:srgbClr val="F0EBD5"/>
                </a:gs>
                <a:gs pos="100000">
                  <a:srgbClr val="D1C39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Selected Details</a:t>
              </a:r>
            </a:p>
          </p:txBody>
        </p:sp>
      </p:grpSp>
      <p:grpSp>
        <p:nvGrpSpPr>
          <p:cNvPr id="44041" name="Group 42"/>
          <p:cNvGrpSpPr>
            <a:grpSpLocks/>
          </p:cNvGrpSpPr>
          <p:nvPr/>
        </p:nvGrpSpPr>
        <p:grpSpPr bwMode="auto">
          <a:xfrm>
            <a:off x="4572000" y="3276600"/>
            <a:ext cx="4114800" cy="2895600"/>
            <a:chOff x="288" y="2064"/>
            <a:chExt cx="2592" cy="1584"/>
          </a:xfrm>
        </p:grpSpPr>
        <p:sp>
          <p:nvSpPr>
            <p:cNvPr id="44042" name="Rectangle 43"/>
            <p:cNvSpPr>
              <a:spLocks noChangeArrowheads="1"/>
            </p:cNvSpPr>
            <p:nvPr/>
          </p:nvSpPr>
          <p:spPr bwMode="auto">
            <a:xfrm>
              <a:off x="288" y="2064"/>
              <a:ext cx="2592" cy="528"/>
            </a:xfrm>
            <a:prstGeom prst="rect">
              <a:avLst/>
            </a:prstGeom>
            <a:gradFill rotWithShape="0">
              <a:gsLst>
                <a:gs pos="0">
                  <a:srgbClr val="D1C39F"/>
                </a:gs>
                <a:gs pos="17500">
                  <a:srgbClr val="F0EBD5"/>
                </a:gs>
                <a:gs pos="50000">
                  <a:srgbClr val="FFEFD1"/>
                </a:gs>
                <a:gs pos="82500">
                  <a:srgbClr val="F0EBD5"/>
                </a:gs>
                <a:gs pos="100000">
                  <a:srgbClr val="D1C39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Realism</a:t>
              </a:r>
            </a:p>
          </p:txBody>
        </p:sp>
        <p:sp>
          <p:nvSpPr>
            <p:cNvPr id="44043" name="Rectangle 44"/>
            <p:cNvSpPr>
              <a:spLocks noChangeArrowheads="1"/>
            </p:cNvSpPr>
            <p:nvPr/>
          </p:nvSpPr>
          <p:spPr bwMode="auto">
            <a:xfrm>
              <a:off x="288" y="2592"/>
              <a:ext cx="2592" cy="528"/>
            </a:xfrm>
            <a:prstGeom prst="rect">
              <a:avLst/>
            </a:prstGeom>
            <a:gradFill rotWithShape="0">
              <a:gsLst>
                <a:gs pos="0">
                  <a:srgbClr val="D1C39F"/>
                </a:gs>
                <a:gs pos="17500">
                  <a:srgbClr val="F0EBD5"/>
                </a:gs>
                <a:gs pos="50000">
                  <a:srgbClr val="FFEFD1"/>
                </a:gs>
                <a:gs pos="82500">
                  <a:srgbClr val="F0EBD5"/>
                </a:gs>
                <a:gs pos="100000">
                  <a:srgbClr val="D1C39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Visual Appeal</a:t>
              </a:r>
            </a:p>
          </p:txBody>
        </p:sp>
        <p:sp>
          <p:nvSpPr>
            <p:cNvPr id="44044" name="Rectangle 45"/>
            <p:cNvSpPr>
              <a:spLocks noChangeArrowheads="1"/>
            </p:cNvSpPr>
            <p:nvPr/>
          </p:nvSpPr>
          <p:spPr bwMode="auto">
            <a:xfrm>
              <a:off x="288" y="3120"/>
              <a:ext cx="2592" cy="528"/>
            </a:xfrm>
            <a:prstGeom prst="rect">
              <a:avLst/>
            </a:prstGeom>
            <a:gradFill rotWithShape="0">
              <a:gsLst>
                <a:gs pos="0">
                  <a:srgbClr val="D1C39F"/>
                </a:gs>
                <a:gs pos="17500">
                  <a:srgbClr val="F0EBD5"/>
                </a:gs>
                <a:gs pos="50000">
                  <a:srgbClr val="FFEFD1"/>
                </a:gs>
                <a:gs pos="82500">
                  <a:srgbClr val="F0EBD5"/>
                </a:gs>
                <a:gs pos="100000">
                  <a:srgbClr val="D1C39F"/>
                </a:gs>
              </a:gsLst>
              <a:lin ang="5400000" scaled="1"/>
            </a:gradFill>
            <a:ln w="57150" cmpd="thinThick">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Ethical Concerns</a:t>
              </a:r>
            </a:p>
          </p:txBody>
        </p:sp>
      </p:gr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19" name="Footer Placeholder 3"/>
          <p:cNvSpPr>
            <a:spLocks noGrp="1"/>
          </p:cNvSpPr>
          <p:nvPr>
            <p:ph type="ftr" sz="quarter" idx="11"/>
          </p:nvPr>
        </p:nvSpPr>
        <p:spPr/>
        <p:txBody>
          <a:bodyPr/>
          <a:lstStyle/>
          <a:p>
            <a:pPr>
              <a:defRPr/>
            </a:pPr>
            <a:r>
              <a:rPr lang="en-US" altLang="en-US"/>
              <a:t>Business Communication Today</a:t>
            </a:r>
          </a:p>
        </p:txBody>
      </p:sp>
      <p:sp>
        <p:nvSpPr>
          <p:cNvPr id="20" name="Slide Number Placeholder 4"/>
          <p:cNvSpPr>
            <a:spLocks noGrp="1"/>
          </p:cNvSpPr>
          <p:nvPr>
            <p:ph type="sldNum" sz="quarter" idx="12"/>
          </p:nvPr>
        </p:nvSpPr>
        <p:spPr/>
        <p:txBody>
          <a:bodyPr/>
          <a:lstStyle/>
          <a:p>
            <a:pPr>
              <a:defRPr/>
            </a:pPr>
            <a:r>
              <a:rPr lang="en-US" altLang="en-US"/>
              <a:t>Chapter 11 - </a:t>
            </a:r>
            <a:fld id="{519C2D50-B1A3-4009-9C5D-EB6F7439CB7F}" type="slidenum">
              <a:rPr lang="en-US" altLang="en-US"/>
              <a:pPr>
                <a:defRPr/>
              </a:pPr>
              <a:t>22</a:t>
            </a:fld>
            <a:endParaRPr lang="en-US" altLang="en-US"/>
          </a:p>
        </p:txBody>
      </p:sp>
      <p:sp>
        <p:nvSpPr>
          <p:cNvPr id="156711" name="Rectangle 39"/>
          <p:cNvSpPr>
            <a:spLocks noChangeArrowheads="1"/>
          </p:cNvSpPr>
          <p:nvPr/>
        </p:nvSpPr>
        <p:spPr bwMode="auto">
          <a:xfrm>
            <a:off x="457200" y="1295400"/>
            <a:ext cx="8229600" cy="4876800"/>
          </a:xfrm>
          <a:prstGeom prst="rect">
            <a:avLst/>
          </a:prstGeom>
          <a:gradFill rotWithShape="0">
            <a:gsLst>
              <a:gs pos="0">
                <a:schemeClr val="bg1">
                  <a:gamma/>
                  <a:shade val="66275"/>
                  <a:invGamma/>
                </a:schemeClr>
              </a:gs>
              <a:gs pos="50000">
                <a:schemeClr val="bg1"/>
              </a:gs>
              <a:gs pos="100000">
                <a:schemeClr val="bg1">
                  <a:gamma/>
                  <a:shade val="66275"/>
                  <a:invGamma/>
                </a:schemeClr>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156674" name="Rectangle 2"/>
          <p:cNvSpPr>
            <a:spLocks noGrp="1" noChangeArrowheads="1"/>
          </p:cNvSpPr>
          <p:nvPr>
            <p:ph type="title"/>
          </p:nvPr>
        </p:nvSpPr>
        <p:spPr>
          <a:xfrm>
            <a:off x="457200" y="381000"/>
            <a:ext cx="8229600" cy="914400"/>
          </a:xfrm>
          <a:solidFill>
            <a:schemeClr val="tx1"/>
          </a:solidFill>
          <a:ln>
            <a:solidFill>
              <a:schemeClr val="tx1"/>
            </a:solidFill>
            <a:miter lim="800000"/>
            <a:headEnd/>
            <a:tailEnd/>
          </a:ln>
        </p:spPr>
        <p:txBody>
          <a:bodyPr/>
          <a:lstStyle/>
          <a:p>
            <a:pPr eaLnBrk="1" hangingPunct="1">
              <a:defRPr/>
            </a:pPr>
            <a:r>
              <a:rPr lang="en-US" altLang="en-US" sz="4000" smtClean="0">
                <a:solidFill>
                  <a:schemeClr val="bg1"/>
                </a:solidFill>
                <a:effectLst>
                  <a:outerShdw blurRad="38100" dist="38100" dir="2700000" algn="tl">
                    <a:srgbClr val="808080"/>
                  </a:outerShdw>
                </a:effectLst>
              </a:rPr>
              <a:t>Working With Computers </a:t>
            </a:r>
          </a:p>
        </p:txBody>
      </p:sp>
      <p:sp>
        <p:nvSpPr>
          <p:cNvPr id="46087" name="Rectangle 4"/>
          <p:cNvSpPr>
            <a:spLocks noChangeArrowheads="1"/>
          </p:cNvSpPr>
          <p:nvPr/>
        </p:nvSpPr>
        <p:spPr bwMode="auto">
          <a:xfrm>
            <a:off x="685800" y="1447800"/>
            <a:ext cx="3657600" cy="2209800"/>
          </a:xfrm>
          <a:prstGeom prst="rect">
            <a:avLst/>
          </a:prstGeom>
          <a:gradFill rotWithShape="0">
            <a:gsLst>
              <a:gs pos="0">
                <a:srgbClr val="DCDCDC"/>
              </a:gs>
              <a:gs pos="50000">
                <a:srgbClr val="FFFFFF"/>
              </a:gs>
              <a:gs pos="100000">
                <a:srgbClr val="DCDCDC"/>
              </a:gs>
            </a:gsLst>
            <a:lin ang="5400000" scaled="1"/>
          </a:gradFill>
          <a:ln w="9525">
            <a:solidFill>
              <a:schemeClr val="tx1"/>
            </a:solidFill>
            <a:miter lim="800000"/>
            <a:headEnd/>
            <a:tailEnd/>
          </a:ln>
          <a:effectLst>
            <a:outerShdw dist="35921" dir="81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3600">
                <a:latin typeface="Tahoma" panose="020B0604030504040204" pitchFamily="34" charset="0"/>
              </a:rPr>
              <a:t>Advantages</a:t>
            </a:r>
          </a:p>
        </p:txBody>
      </p:sp>
      <p:sp>
        <p:nvSpPr>
          <p:cNvPr id="46088" name="Rectangle 13"/>
          <p:cNvSpPr>
            <a:spLocks noChangeArrowheads="1"/>
          </p:cNvSpPr>
          <p:nvPr/>
        </p:nvSpPr>
        <p:spPr bwMode="auto">
          <a:xfrm>
            <a:off x="685800" y="3810000"/>
            <a:ext cx="3657600" cy="2209800"/>
          </a:xfrm>
          <a:prstGeom prst="rect">
            <a:avLst/>
          </a:prstGeom>
          <a:gradFill rotWithShape="0">
            <a:gsLst>
              <a:gs pos="0">
                <a:srgbClr val="DCDCDC"/>
              </a:gs>
              <a:gs pos="50000">
                <a:srgbClr val="FFFFFF"/>
              </a:gs>
              <a:gs pos="100000">
                <a:srgbClr val="DCDCDC"/>
              </a:gs>
            </a:gsLst>
            <a:lin ang="5400000" scaled="1"/>
          </a:gradFill>
          <a:ln w="9525">
            <a:solidFill>
              <a:schemeClr val="tx1"/>
            </a:solidFill>
            <a:miter lim="800000"/>
            <a:headEnd/>
            <a:tailEnd/>
          </a:ln>
          <a:effectLst>
            <a:outerShdw dist="35921" dir="81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3600">
                <a:latin typeface="Tahoma" panose="020B0604030504040204" pitchFamily="34" charset="0"/>
              </a:rPr>
              <a:t>Challenges</a:t>
            </a:r>
          </a:p>
        </p:txBody>
      </p:sp>
      <p:sp>
        <p:nvSpPr>
          <p:cNvPr id="46089" name="Rectangle 17"/>
          <p:cNvSpPr>
            <a:spLocks noChangeArrowheads="1"/>
          </p:cNvSpPr>
          <p:nvPr/>
        </p:nvSpPr>
        <p:spPr bwMode="auto">
          <a:xfrm>
            <a:off x="5029200" y="3810000"/>
            <a:ext cx="3505200" cy="685800"/>
          </a:xfrm>
          <a:prstGeom prst="rect">
            <a:avLst/>
          </a:prstGeom>
          <a:gradFill rotWithShape="0">
            <a:gsLst>
              <a:gs pos="0">
                <a:srgbClr val="DCDCDC"/>
              </a:gs>
              <a:gs pos="50000">
                <a:srgbClr val="FFFFFF"/>
              </a:gs>
              <a:gs pos="100000">
                <a:srgbClr val="DCDCDC"/>
              </a:gs>
            </a:gsLst>
            <a:lin ang="5400000" scaled="1"/>
          </a:gradFill>
          <a:ln w="9525">
            <a:solidFill>
              <a:schemeClr val="tx1"/>
            </a:solidFill>
            <a:miter lim="800000"/>
            <a:headEnd/>
            <a:tailEnd/>
          </a:ln>
          <a:effectLst>
            <a:outerShdw dist="35921" dir="81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Training</a:t>
            </a:r>
          </a:p>
        </p:txBody>
      </p:sp>
      <p:sp>
        <p:nvSpPr>
          <p:cNvPr id="46090" name="Rectangle 18"/>
          <p:cNvSpPr>
            <a:spLocks noChangeArrowheads="1"/>
          </p:cNvSpPr>
          <p:nvPr/>
        </p:nvSpPr>
        <p:spPr bwMode="auto">
          <a:xfrm>
            <a:off x="5029200" y="4572000"/>
            <a:ext cx="3505200" cy="685800"/>
          </a:xfrm>
          <a:prstGeom prst="rect">
            <a:avLst/>
          </a:prstGeom>
          <a:gradFill rotWithShape="0">
            <a:gsLst>
              <a:gs pos="0">
                <a:srgbClr val="DCDCDC"/>
              </a:gs>
              <a:gs pos="50000">
                <a:srgbClr val="FFFFFF"/>
              </a:gs>
              <a:gs pos="100000">
                <a:srgbClr val="DCDCDC"/>
              </a:gs>
            </a:gsLst>
            <a:lin ang="5400000" scaled="1"/>
          </a:gradFill>
          <a:ln w="9525">
            <a:solidFill>
              <a:schemeClr val="tx1"/>
            </a:solidFill>
            <a:miter lim="800000"/>
            <a:headEnd/>
            <a:tailEnd/>
          </a:ln>
          <a:effectLst>
            <a:outerShdw dist="35921" dir="81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Artistic Skills</a:t>
            </a:r>
          </a:p>
        </p:txBody>
      </p:sp>
      <p:sp>
        <p:nvSpPr>
          <p:cNvPr id="46091" name="Rectangle 19"/>
          <p:cNvSpPr>
            <a:spLocks noChangeArrowheads="1"/>
          </p:cNvSpPr>
          <p:nvPr/>
        </p:nvSpPr>
        <p:spPr bwMode="auto">
          <a:xfrm>
            <a:off x="5029200" y="5334000"/>
            <a:ext cx="3505200" cy="685800"/>
          </a:xfrm>
          <a:prstGeom prst="rect">
            <a:avLst/>
          </a:prstGeom>
          <a:gradFill rotWithShape="0">
            <a:gsLst>
              <a:gs pos="0">
                <a:srgbClr val="DCDCDC"/>
              </a:gs>
              <a:gs pos="50000">
                <a:srgbClr val="FFFFFF"/>
              </a:gs>
              <a:gs pos="100000">
                <a:srgbClr val="DCDCDC"/>
              </a:gs>
            </a:gsLst>
            <a:lin ang="5400000" scaled="1"/>
          </a:gradFill>
          <a:ln w="9525">
            <a:solidFill>
              <a:schemeClr val="tx1"/>
            </a:solidFill>
            <a:miter lim="800000"/>
            <a:headEnd/>
            <a:tailEnd/>
          </a:ln>
          <a:effectLst>
            <a:outerShdw dist="35921" dir="81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Time Requirements</a:t>
            </a:r>
          </a:p>
        </p:txBody>
      </p:sp>
      <p:sp>
        <p:nvSpPr>
          <p:cNvPr id="46092" name="Rectangle 27"/>
          <p:cNvSpPr>
            <a:spLocks noChangeArrowheads="1"/>
          </p:cNvSpPr>
          <p:nvPr/>
        </p:nvSpPr>
        <p:spPr bwMode="auto">
          <a:xfrm>
            <a:off x="5029200" y="1447800"/>
            <a:ext cx="3505200" cy="685800"/>
          </a:xfrm>
          <a:prstGeom prst="rect">
            <a:avLst/>
          </a:prstGeom>
          <a:gradFill rotWithShape="0">
            <a:gsLst>
              <a:gs pos="0">
                <a:srgbClr val="DCDCDC"/>
              </a:gs>
              <a:gs pos="50000">
                <a:srgbClr val="FFFFFF"/>
              </a:gs>
              <a:gs pos="100000">
                <a:srgbClr val="DCDCDC"/>
              </a:gs>
            </a:gsLst>
            <a:lin ang="5400000" scaled="1"/>
          </a:gradFill>
          <a:ln w="9525">
            <a:solidFill>
              <a:schemeClr val="tx1"/>
            </a:solidFill>
            <a:miter lim="800000"/>
            <a:headEnd/>
            <a:tailEnd/>
          </a:ln>
          <a:effectLst>
            <a:outerShdw dist="35921" dir="81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Speed</a:t>
            </a:r>
          </a:p>
        </p:txBody>
      </p:sp>
      <p:sp>
        <p:nvSpPr>
          <p:cNvPr id="46093" name="Rectangle 28"/>
          <p:cNvSpPr>
            <a:spLocks noChangeArrowheads="1"/>
          </p:cNvSpPr>
          <p:nvPr/>
        </p:nvSpPr>
        <p:spPr bwMode="auto">
          <a:xfrm>
            <a:off x="5029200" y="2209800"/>
            <a:ext cx="3505200" cy="685800"/>
          </a:xfrm>
          <a:prstGeom prst="rect">
            <a:avLst/>
          </a:prstGeom>
          <a:gradFill rotWithShape="0">
            <a:gsLst>
              <a:gs pos="0">
                <a:srgbClr val="DCDCDC"/>
              </a:gs>
              <a:gs pos="50000">
                <a:srgbClr val="FFFFFF"/>
              </a:gs>
              <a:gs pos="100000">
                <a:srgbClr val="DCDCDC"/>
              </a:gs>
            </a:gsLst>
            <a:lin ang="5400000" scaled="1"/>
          </a:gradFill>
          <a:ln w="9525">
            <a:solidFill>
              <a:schemeClr val="tx1"/>
            </a:solidFill>
            <a:miter lim="800000"/>
            <a:headEnd/>
            <a:tailEnd/>
          </a:ln>
          <a:effectLst>
            <a:outerShdw dist="35921" dir="81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Accuracy</a:t>
            </a:r>
          </a:p>
        </p:txBody>
      </p:sp>
      <p:sp>
        <p:nvSpPr>
          <p:cNvPr id="46094" name="Rectangle 29"/>
          <p:cNvSpPr>
            <a:spLocks noChangeArrowheads="1"/>
          </p:cNvSpPr>
          <p:nvPr/>
        </p:nvSpPr>
        <p:spPr bwMode="auto">
          <a:xfrm>
            <a:off x="5029200" y="2971800"/>
            <a:ext cx="3505200" cy="685800"/>
          </a:xfrm>
          <a:prstGeom prst="rect">
            <a:avLst/>
          </a:prstGeom>
          <a:gradFill rotWithShape="0">
            <a:gsLst>
              <a:gs pos="0">
                <a:srgbClr val="DCDCDC"/>
              </a:gs>
              <a:gs pos="50000">
                <a:srgbClr val="FFFFFF"/>
              </a:gs>
              <a:gs pos="100000">
                <a:srgbClr val="DCDCDC"/>
              </a:gs>
            </a:gsLst>
            <a:lin ang="5400000" scaled="1"/>
          </a:gradFill>
          <a:ln w="9525">
            <a:solidFill>
              <a:schemeClr val="tx1"/>
            </a:solidFill>
            <a:miter lim="800000"/>
            <a:headEnd/>
            <a:tailEnd/>
          </a:ln>
          <a:effectLst>
            <a:outerShdw dist="35921" dir="81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t>Versatility</a:t>
            </a:r>
          </a:p>
        </p:txBody>
      </p:sp>
      <p:cxnSp>
        <p:nvCxnSpPr>
          <p:cNvPr id="46095" name="AutoShape 32"/>
          <p:cNvCxnSpPr>
            <a:cxnSpLocks noChangeShapeType="1"/>
            <a:stCxn id="46088" idx="3"/>
            <a:endCxn id="46089" idx="1"/>
          </p:cNvCxnSpPr>
          <p:nvPr/>
        </p:nvCxnSpPr>
        <p:spPr bwMode="auto">
          <a:xfrm flipV="1">
            <a:off x="4343400" y="4152900"/>
            <a:ext cx="685800" cy="7620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6" name="AutoShape 34"/>
          <p:cNvCxnSpPr>
            <a:cxnSpLocks noChangeShapeType="1"/>
            <a:stCxn id="46088" idx="3"/>
            <a:endCxn id="46091" idx="1"/>
          </p:cNvCxnSpPr>
          <p:nvPr/>
        </p:nvCxnSpPr>
        <p:spPr bwMode="auto">
          <a:xfrm>
            <a:off x="4343400" y="4914900"/>
            <a:ext cx="685800" cy="7620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7" name="AutoShape 35"/>
          <p:cNvCxnSpPr>
            <a:cxnSpLocks noChangeShapeType="1"/>
            <a:stCxn id="46087" idx="3"/>
            <a:endCxn id="46092" idx="1"/>
          </p:cNvCxnSpPr>
          <p:nvPr/>
        </p:nvCxnSpPr>
        <p:spPr bwMode="auto">
          <a:xfrm flipV="1">
            <a:off x="4343400" y="1790700"/>
            <a:ext cx="685800" cy="7620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8" name="AutoShape 36"/>
          <p:cNvCxnSpPr>
            <a:cxnSpLocks noChangeShapeType="1"/>
            <a:stCxn id="46087" idx="3"/>
            <a:endCxn id="46094" idx="1"/>
          </p:cNvCxnSpPr>
          <p:nvPr/>
        </p:nvCxnSpPr>
        <p:spPr bwMode="auto">
          <a:xfrm>
            <a:off x="4343400" y="2552700"/>
            <a:ext cx="685800" cy="76200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9" name="AutoShape 37"/>
          <p:cNvCxnSpPr>
            <a:cxnSpLocks noChangeShapeType="1"/>
            <a:stCxn id="46087" idx="3"/>
            <a:endCxn id="46093" idx="1"/>
          </p:cNvCxnSpPr>
          <p:nvPr/>
        </p:nvCxnSpPr>
        <p:spPr bwMode="auto">
          <a:xfrm>
            <a:off x="4343400" y="2552700"/>
            <a:ext cx="685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0" name="AutoShape 38"/>
          <p:cNvCxnSpPr>
            <a:cxnSpLocks noChangeShapeType="1"/>
            <a:stCxn id="46088" idx="3"/>
            <a:endCxn id="46090" idx="1"/>
          </p:cNvCxnSpPr>
          <p:nvPr/>
        </p:nvCxnSpPr>
        <p:spPr bwMode="auto">
          <a:xfrm>
            <a:off x="4343400" y="4914900"/>
            <a:ext cx="6858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Date Placeholder 1"/>
          <p:cNvSpPr>
            <a:spLocks noGrp="1"/>
          </p:cNvSpPr>
          <p:nvPr>
            <p:ph type="dt" sz="quarter" idx="10"/>
          </p:nvPr>
        </p:nvSpPr>
        <p:spPr/>
        <p:txBody>
          <a:bodyPr/>
          <a:lstStyle/>
          <a:p>
            <a:pPr>
              <a:defRPr/>
            </a:pPr>
            <a:r>
              <a:rPr lang="en-US" altLang="en-US"/>
              <a:t>© </a:t>
            </a:r>
            <a:r>
              <a:rPr lang="en-US" altLang="en-US" sz="1200"/>
              <a:t>Prentice Hall, 2003</a:t>
            </a:r>
          </a:p>
        </p:txBody>
      </p:sp>
      <p:sp>
        <p:nvSpPr>
          <p:cNvPr id="468" name="Footer Placeholder 2"/>
          <p:cNvSpPr>
            <a:spLocks noGrp="1"/>
          </p:cNvSpPr>
          <p:nvPr>
            <p:ph type="ftr" sz="quarter" idx="11"/>
          </p:nvPr>
        </p:nvSpPr>
        <p:spPr/>
        <p:txBody>
          <a:bodyPr/>
          <a:lstStyle/>
          <a:p>
            <a:pPr>
              <a:defRPr/>
            </a:pPr>
            <a:r>
              <a:rPr lang="en-US" altLang="en-US"/>
              <a:t>Business Communication Today</a:t>
            </a:r>
          </a:p>
        </p:txBody>
      </p:sp>
      <p:sp>
        <p:nvSpPr>
          <p:cNvPr id="469" name="Slide Number Placeholder 3"/>
          <p:cNvSpPr>
            <a:spLocks noGrp="1"/>
          </p:cNvSpPr>
          <p:nvPr>
            <p:ph type="sldNum" sz="quarter" idx="12"/>
          </p:nvPr>
        </p:nvSpPr>
        <p:spPr/>
        <p:txBody>
          <a:bodyPr/>
          <a:lstStyle/>
          <a:p>
            <a:pPr>
              <a:defRPr/>
            </a:pPr>
            <a:r>
              <a:rPr lang="en-US" altLang="en-US"/>
              <a:t>Chapter 11 - </a:t>
            </a:r>
            <a:fld id="{334443CE-B723-480C-82F2-2232E3ABBD85}" type="slidenum">
              <a:rPr lang="en-US" altLang="en-US"/>
              <a:pPr>
                <a:defRPr/>
              </a:pPr>
              <a:t>23</a:t>
            </a:fld>
            <a:endParaRPr lang="en-US" altLang="en-US"/>
          </a:p>
        </p:txBody>
      </p:sp>
      <p:sp>
        <p:nvSpPr>
          <p:cNvPr id="171016" name="Rectangle 8"/>
          <p:cNvSpPr>
            <a:spLocks noChangeArrowheads="1"/>
          </p:cNvSpPr>
          <p:nvPr/>
        </p:nvSpPr>
        <p:spPr bwMode="auto">
          <a:xfrm>
            <a:off x="457200" y="381000"/>
            <a:ext cx="4114800" cy="5791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91581" dir="14178596" algn="ctr" rotWithShape="0">
                    <a:schemeClr val="bg2"/>
                  </a:outerShdw>
                </a:effectLst>
              </a14:hiddenEffects>
            </a:ext>
          </a:extLst>
        </p:spPr>
        <p:txBody>
          <a:bodyPr wrap="none" anchor="ctr"/>
          <a:lstStyle/>
          <a:p>
            <a:pPr algn="ctr">
              <a:defRPr/>
            </a:pPr>
            <a:r>
              <a:rPr lang="en-US" altLang="en-US" sz="4800" b="1">
                <a:solidFill>
                  <a:schemeClr val="bg1"/>
                </a:solidFill>
                <a:effectLst>
                  <a:outerShdw blurRad="38100" dist="38100" dir="2700000" algn="tl">
                    <a:srgbClr val="000000"/>
                  </a:outerShdw>
                </a:effectLst>
                <a:latin typeface="Tahoma" panose="020B0604030504040204" pitchFamily="34" charset="0"/>
              </a:rPr>
              <a:t>Computer</a:t>
            </a:r>
          </a:p>
          <a:p>
            <a:pPr algn="ctr">
              <a:defRPr/>
            </a:pPr>
            <a:r>
              <a:rPr lang="en-US" altLang="en-US" sz="4800" b="1">
                <a:solidFill>
                  <a:schemeClr val="bg1"/>
                </a:solidFill>
                <a:effectLst>
                  <a:outerShdw blurRad="38100" dist="38100" dir="2700000" algn="tl">
                    <a:srgbClr val="000000"/>
                  </a:outerShdw>
                </a:effectLst>
                <a:latin typeface="Tahoma" panose="020B0604030504040204" pitchFamily="34" charset="0"/>
              </a:rPr>
              <a:t>Graphics</a:t>
            </a:r>
            <a:endParaRPr lang="en-US" altLang="en-US" sz="4400" b="1">
              <a:latin typeface="Tahoma" panose="020B0604030504040204" pitchFamily="34" charset="0"/>
            </a:endParaRPr>
          </a:p>
          <a:p>
            <a:pPr algn="ctr">
              <a:defRPr/>
            </a:pPr>
            <a:endParaRPr lang="en-US" altLang="en-US" sz="3600" b="1">
              <a:latin typeface="Tahoma" panose="020B0604030504040204" pitchFamily="34" charset="0"/>
            </a:endParaRPr>
          </a:p>
          <a:p>
            <a:pPr algn="ctr">
              <a:defRPr/>
            </a:pPr>
            <a:endParaRPr lang="en-US" altLang="en-US" sz="3600" b="1">
              <a:latin typeface="Tahoma" panose="020B0604030504040204" pitchFamily="34" charset="0"/>
            </a:endParaRPr>
          </a:p>
          <a:p>
            <a:pPr algn="ctr">
              <a:defRPr/>
            </a:pPr>
            <a:endParaRPr lang="en-US" altLang="en-US" sz="3600" b="1">
              <a:latin typeface="Tahoma" panose="020B0604030504040204" pitchFamily="34" charset="0"/>
            </a:endParaRPr>
          </a:p>
          <a:p>
            <a:pPr algn="ctr">
              <a:defRPr/>
            </a:pPr>
            <a:endParaRPr lang="en-US" altLang="en-US" sz="3600" b="1">
              <a:latin typeface="Tahoma" panose="020B0604030504040204" pitchFamily="34" charset="0"/>
            </a:endParaRPr>
          </a:p>
          <a:p>
            <a:pPr algn="ctr">
              <a:defRPr/>
            </a:pPr>
            <a:endParaRPr lang="en-US" altLang="en-US" sz="3600" b="1">
              <a:latin typeface="Tahoma" panose="020B0604030504040204" pitchFamily="34" charset="0"/>
            </a:endParaRPr>
          </a:p>
          <a:p>
            <a:pPr algn="ctr">
              <a:defRPr/>
            </a:pPr>
            <a:endParaRPr lang="en-US" altLang="en-US" sz="3600" b="1">
              <a:latin typeface="Tahoma" panose="020B0604030504040204" pitchFamily="34" charset="0"/>
            </a:endParaRPr>
          </a:p>
          <a:p>
            <a:pPr algn="ctr">
              <a:defRPr/>
            </a:pPr>
            <a:endParaRPr lang="en-US" altLang="en-US" sz="3600" b="1">
              <a:latin typeface="Tahoma" panose="020B0604030504040204" pitchFamily="34" charset="0"/>
            </a:endParaRPr>
          </a:p>
          <a:p>
            <a:pPr algn="ctr">
              <a:defRPr/>
            </a:pPr>
            <a:r>
              <a:rPr lang="en-US" altLang="en-US" b="1" i="1">
                <a:solidFill>
                  <a:schemeClr val="bg1"/>
                </a:solidFill>
                <a:effectLst>
                  <a:outerShdw blurRad="38100" dist="38100" dir="2700000" algn="tl">
                    <a:srgbClr val="000000"/>
                  </a:outerShdw>
                </a:effectLst>
                <a:latin typeface="Tahoma" panose="020B0604030504040204" pitchFamily="34" charset="0"/>
              </a:rPr>
              <a:t>Design Principles</a:t>
            </a:r>
            <a:endParaRPr lang="en-US" altLang="en-US" sz="3200" b="1">
              <a:latin typeface="Tahoma" panose="020B0604030504040204" pitchFamily="34" charset="0"/>
            </a:endParaRPr>
          </a:p>
        </p:txBody>
      </p:sp>
      <p:grpSp>
        <p:nvGrpSpPr>
          <p:cNvPr id="48134" name="Group 468"/>
          <p:cNvGrpSpPr>
            <a:grpSpLocks/>
          </p:cNvGrpSpPr>
          <p:nvPr/>
        </p:nvGrpSpPr>
        <p:grpSpPr bwMode="auto">
          <a:xfrm>
            <a:off x="457200" y="2057400"/>
            <a:ext cx="3962400" cy="3581400"/>
            <a:chOff x="288" y="1344"/>
            <a:chExt cx="2496" cy="2256"/>
          </a:xfrm>
        </p:grpSpPr>
        <p:sp>
          <p:nvSpPr>
            <p:cNvPr id="48141" name="Freeform 469"/>
            <p:cNvSpPr>
              <a:spLocks/>
            </p:cNvSpPr>
            <p:nvPr/>
          </p:nvSpPr>
          <p:spPr bwMode="auto">
            <a:xfrm flipH="1">
              <a:off x="292" y="2809"/>
              <a:ext cx="2488" cy="507"/>
            </a:xfrm>
            <a:custGeom>
              <a:avLst/>
              <a:gdLst>
                <a:gd name="T0" fmla="*/ 0 w 2536"/>
                <a:gd name="T1" fmla="*/ 470 h 547"/>
                <a:gd name="T2" fmla="*/ 2441 w 2536"/>
                <a:gd name="T3" fmla="*/ 470 h 547"/>
                <a:gd name="T4" fmla="*/ 2441 w 2536"/>
                <a:gd name="T5" fmla="*/ 0 h 547"/>
                <a:gd name="T6" fmla="*/ 305 w 2536"/>
                <a:gd name="T7" fmla="*/ 0 h 547"/>
                <a:gd name="T8" fmla="*/ 0 w 2536"/>
                <a:gd name="T9" fmla="*/ 470 h 5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36" h="547">
                  <a:moveTo>
                    <a:pt x="0" y="547"/>
                  </a:moveTo>
                  <a:lnTo>
                    <a:pt x="2536" y="547"/>
                  </a:lnTo>
                  <a:lnTo>
                    <a:pt x="2536" y="0"/>
                  </a:lnTo>
                  <a:lnTo>
                    <a:pt x="317" y="0"/>
                  </a:lnTo>
                  <a:lnTo>
                    <a:pt x="0" y="547"/>
                  </a:lnTo>
                  <a:close/>
                </a:path>
              </a:pathLst>
            </a:custGeom>
            <a:solidFill>
              <a:srgbClr val="D8E0E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2" name="Freeform 470"/>
            <p:cNvSpPr>
              <a:spLocks/>
            </p:cNvSpPr>
            <p:nvPr/>
          </p:nvSpPr>
          <p:spPr bwMode="auto">
            <a:xfrm flipH="1">
              <a:off x="288" y="3313"/>
              <a:ext cx="2492" cy="7"/>
            </a:xfrm>
            <a:custGeom>
              <a:avLst/>
              <a:gdLst>
                <a:gd name="T0" fmla="*/ 2434 w 2541"/>
                <a:gd name="T1" fmla="*/ 2 h 9"/>
                <a:gd name="T2" fmla="*/ 2439 w 2541"/>
                <a:gd name="T3" fmla="*/ 0 h 9"/>
                <a:gd name="T4" fmla="*/ 0 w 2541"/>
                <a:gd name="T5" fmla="*/ 0 h 9"/>
                <a:gd name="T6" fmla="*/ 0 w 2541"/>
                <a:gd name="T7" fmla="*/ 5 h 9"/>
                <a:gd name="T8" fmla="*/ 2439 w 2541"/>
                <a:gd name="T9" fmla="*/ 5 h 9"/>
                <a:gd name="T10" fmla="*/ 2444 w 2541"/>
                <a:gd name="T11" fmla="*/ 2 h 9"/>
                <a:gd name="T12" fmla="*/ 2439 w 2541"/>
                <a:gd name="T13" fmla="*/ 5 h 9"/>
                <a:gd name="T14" fmla="*/ 2442 w 2541"/>
                <a:gd name="T15" fmla="*/ 5 h 9"/>
                <a:gd name="T16" fmla="*/ 2444 w 2541"/>
                <a:gd name="T17" fmla="*/ 2 h 9"/>
                <a:gd name="T18" fmla="*/ 2442 w 2541"/>
                <a:gd name="T19" fmla="*/ 1 h 9"/>
                <a:gd name="T20" fmla="*/ 2439 w 2541"/>
                <a:gd name="T21" fmla="*/ 0 h 9"/>
                <a:gd name="T22" fmla="*/ 2434 w 2541"/>
                <a:gd name="T23" fmla="*/ 2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41" h="9">
                  <a:moveTo>
                    <a:pt x="2531" y="4"/>
                  </a:moveTo>
                  <a:lnTo>
                    <a:pt x="2536" y="0"/>
                  </a:lnTo>
                  <a:lnTo>
                    <a:pt x="0" y="0"/>
                  </a:lnTo>
                  <a:lnTo>
                    <a:pt x="0" y="9"/>
                  </a:lnTo>
                  <a:lnTo>
                    <a:pt x="2536" y="9"/>
                  </a:lnTo>
                  <a:lnTo>
                    <a:pt x="2541" y="4"/>
                  </a:lnTo>
                  <a:lnTo>
                    <a:pt x="2536" y="9"/>
                  </a:lnTo>
                  <a:lnTo>
                    <a:pt x="2539" y="8"/>
                  </a:lnTo>
                  <a:lnTo>
                    <a:pt x="2541" y="4"/>
                  </a:lnTo>
                  <a:lnTo>
                    <a:pt x="2539" y="1"/>
                  </a:lnTo>
                  <a:lnTo>
                    <a:pt x="2536" y="0"/>
                  </a:lnTo>
                  <a:lnTo>
                    <a:pt x="253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3" name="Freeform 471"/>
            <p:cNvSpPr>
              <a:spLocks/>
            </p:cNvSpPr>
            <p:nvPr/>
          </p:nvSpPr>
          <p:spPr bwMode="auto">
            <a:xfrm flipH="1">
              <a:off x="288" y="2805"/>
              <a:ext cx="8" cy="511"/>
            </a:xfrm>
            <a:custGeom>
              <a:avLst/>
              <a:gdLst>
                <a:gd name="T0" fmla="*/ 3 w 10"/>
                <a:gd name="T1" fmla="*/ 8 h 552"/>
                <a:gd name="T2" fmla="*/ 0 w 10"/>
                <a:gd name="T3" fmla="*/ 5 h 552"/>
                <a:gd name="T4" fmla="*/ 0 w 10"/>
                <a:gd name="T5" fmla="*/ 473 h 552"/>
                <a:gd name="T6" fmla="*/ 6 w 10"/>
                <a:gd name="T7" fmla="*/ 473 h 552"/>
                <a:gd name="T8" fmla="*/ 6 w 10"/>
                <a:gd name="T9" fmla="*/ 5 h 552"/>
                <a:gd name="T10" fmla="*/ 3 w 10"/>
                <a:gd name="T11" fmla="*/ 0 h 552"/>
                <a:gd name="T12" fmla="*/ 6 w 10"/>
                <a:gd name="T13" fmla="*/ 5 h 552"/>
                <a:gd name="T14" fmla="*/ 5 w 10"/>
                <a:gd name="T15" fmla="*/ 1 h 552"/>
                <a:gd name="T16" fmla="*/ 3 w 10"/>
                <a:gd name="T17" fmla="*/ 0 h 552"/>
                <a:gd name="T18" fmla="*/ 2 w 10"/>
                <a:gd name="T19" fmla="*/ 1 h 552"/>
                <a:gd name="T20" fmla="*/ 0 w 10"/>
                <a:gd name="T21" fmla="*/ 5 h 552"/>
                <a:gd name="T22" fmla="*/ 3 w 10"/>
                <a:gd name="T23" fmla="*/ 8 h 5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552">
                  <a:moveTo>
                    <a:pt x="5" y="10"/>
                  </a:moveTo>
                  <a:lnTo>
                    <a:pt x="0" y="5"/>
                  </a:lnTo>
                  <a:lnTo>
                    <a:pt x="0" y="552"/>
                  </a:lnTo>
                  <a:lnTo>
                    <a:pt x="10" y="552"/>
                  </a:lnTo>
                  <a:lnTo>
                    <a:pt x="10" y="5"/>
                  </a:lnTo>
                  <a:lnTo>
                    <a:pt x="5" y="0"/>
                  </a:lnTo>
                  <a:lnTo>
                    <a:pt x="10" y="5"/>
                  </a:lnTo>
                  <a:lnTo>
                    <a:pt x="8" y="1"/>
                  </a:lnTo>
                  <a:lnTo>
                    <a:pt x="5" y="0"/>
                  </a:lnTo>
                  <a:lnTo>
                    <a:pt x="2" y="1"/>
                  </a:lnTo>
                  <a:lnTo>
                    <a:pt x="0" y="5"/>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4" name="Freeform 472"/>
            <p:cNvSpPr>
              <a:spLocks/>
            </p:cNvSpPr>
            <p:nvPr/>
          </p:nvSpPr>
          <p:spPr bwMode="auto">
            <a:xfrm flipH="1">
              <a:off x="292" y="2805"/>
              <a:ext cx="2182" cy="10"/>
            </a:xfrm>
            <a:custGeom>
              <a:avLst/>
              <a:gdLst>
                <a:gd name="T0" fmla="*/ 8 w 2224"/>
                <a:gd name="T1" fmla="*/ 7 h 10"/>
                <a:gd name="T2" fmla="*/ 5 w 2224"/>
                <a:gd name="T3" fmla="*/ 10 h 10"/>
                <a:gd name="T4" fmla="*/ 2141 w 2224"/>
                <a:gd name="T5" fmla="*/ 10 h 10"/>
                <a:gd name="T6" fmla="*/ 2141 w 2224"/>
                <a:gd name="T7" fmla="*/ 0 h 10"/>
                <a:gd name="T8" fmla="*/ 5 w 2224"/>
                <a:gd name="T9" fmla="*/ 0 h 10"/>
                <a:gd name="T10" fmla="*/ 1 w 2224"/>
                <a:gd name="T11" fmla="*/ 3 h 10"/>
                <a:gd name="T12" fmla="*/ 5 w 2224"/>
                <a:gd name="T13" fmla="*/ 0 h 10"/>
                <a:gd name="T14" fmla="*/ 1 w 2224"/>
                <a:gd name="T15" fmla="*/ 1 h 10"/>
                <a:gd name="T16" fmla="*/ 0 w 2224"/>
                <a:gd name="T17" fmla="*/ 5 h 10"/>
                <a:gd name="T18" fmla="*/ 1 w 2224"/>
                <a:gd name="T19" fmla="*/ 8 h 10"/>
                <a:gd name="T20" fmla="*/ 5 w 2224"/>
                <a:gd name="T21" fmla="*/ 10 h 10"/>
                <a:gd name="T22" fmla="*/ 8 w 2224"/>
                <a:gd name="T23" fmla="*/ 7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4" h="10">
                  <a:moveTo>
                    <a:pt x="8" y="7"/>
                  </a:moveTo>
                  <a:lnTo>
                    <a:pt x="5" y="10"/>
                  </a:lnTo>
                  <a:lnTo>
                    <a:pt x="2224" y="10"/>
                  </a:lnTo>
                  <a:lnTo>
                    <a:pt x="2224" y="0"/>
                  </a:lnTo>
                  <a:lnTo>
                    <a:pt x="5" y="0"/>
                  </a:lnTo>
                  <a:lnTo>
                    <a:pt x="1" y="3"/>
                  </a:lnTo>
                  <a:lnTo>
                    <a:pt x="5" y="0"/>
                  </a:lnTo>
                  <a:lnTo>
                    <a:pt x="1" y="1"/>
                  </a:lnTo>
                  <a:lnTo>
                    <a:pt x="0" y="5"/>
                  </a:lnTo>
                  <a:lnTo>
                    <a:pt x="1" y="8"/>
                  </a:lnTo>
                  <a:lnTo>
                    <a:pt x="5" y="10"/>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5" name="Freeform 473"/>
            <p:cNvSpPr>
              <a:spLocks/>
            </p:cNvSpPr>
            <p:nvPr/>
          </p:nvSpPr>
          <p:spPr bwMode="auto">
            <a:xfrm flipH="1">
              <a:off x="2466" y="2807"/>
              <a:ext cx="318" cy="513"/>
            </a:xfrm>
            <a:custGeom>
              <a:avLst/>
              <a:gdLst>
                <a:gd name="T0" fmla="*/ 3 w 323"/>
                <a:gd name="T1" fmla="*/ 468 h 554"/>
                <a:gd name="T2" fmla="*/ 6 w 323"/>
                <a:gd name="T3" fmla="*/ 472 h 554"/>
                <a:gd name="T4" fmla="*/ 313 w 323"/>
                <a:gd name="T5" fmla="*/ 4 h 554"/>
                <a:gd name="T6" fmla="*/ 306 w 323"/>
                <a:gd name="T7" fmla="*/ 0 h 554"/>
                <a:gd name="T8" fmla="*/ 0 w 323"/>
                <a:gd name="T9" fmla="*/ 469 h 554"/>
                <a:gd name="T10" fmla="*/ 3 w 323"/>
                <a:gd name="T11" fmla="*/ 475 h 554"/>
                <a:gd name="T12" fmla="*/ 0 w 323"/>
                <a:gd name="T13" fmla="*/ 469 h 554"/>
                <a:gd name="T14" fmla="*/ 0 w 323"/>
                <a:gd name="T15" fmla="*/ 471 h 554"/>
                <a:gd name="T16" fmla="*/ 2 w 323"/>
                <a:gd name="T17" fmla="*/ 474 h 554"/>
                <a:gd name="T18" fmla="*/ 4 w 323"/>
                <a:gd name="T19" fmla="*/ 475 h 554"/>
                <a:gd name="T20" fmla="*/ 6 w 323"/>
                <a:gd name="T21" fmla="*/ 472 h 554"/>
                <a:gd name="T22" fmla="*/ 3 w 323"/>
                <a:gd name="T23" fmla="*/ 468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3" h="554">
                  <a:moveTo>
                    <a:pt x="3" y="545"/>
                  </a:moveTo>
                  <a:lnTo>
                    <a:pt x="6" y="551"/>
                  </a:lnTo>
                  <a:lnTo>
                    <a:pt x="323" y="4"/>
                  </a:lnTo>
                  <a:lnTo>
                    <a:pt x="316" y="0"/>
                  </a:lnTo>
                  <a:lnTo>
                    <a:pt x="0" y="547"/>
                  </a:lnTo>
                  <a:lnTo>
                    <a:pt x="3" y="554"/>
                  </a:lnTo>
                  <a:lnTo>
                    <a:pt x="0" y="547"/>
                  </a:lnTo>
                  <a:lnTo>
                    <a:pt x="0" y="550"/>
                  </a:lnTo>
                  <a:lnTo>
                    <a:pt x="2" y="553"/>
                  </a:lnTo>
                  <a:lnTo>
                    <a:pt x="4" y="554"/>
                  </a:lnTo>
                  <a:lnTo>
                    <a:pt x="6" y="551"/>
                  </a:lnTo>
                  <a:lnTo>
                    <a:pt x="3" y="5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6" name="Rectangle 474"/>
            <p:cNvSpPr>
              <a:spLocks noChangeArrowheads="1"/>
            </p:cNvSpPr>
            <p:nvPr/>
          </p:nvSpPr>
          <p:spPr bwMode="auto">
            <a:xfrm flipH="1">
              <a:off x="292" y="3316"/>
              <a:ext cx="2488" cy="215"/>
            </a:xfrm>
            <a:prstGeom prst="rect">
              <a:avLst/>
            </a:prstGeom>
            <a:solidFill>
              <a:srgbClr val="3F668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48147" name="Freeform 475"/>
            <p:cNvSpPr>
              <a:spLocks/>
            </p:cNvSpPr>
            <p:nvPr/>
          </p:nvSpPr>
          <p:spPr bwMode="auto">
            <a:xfrm flipH="1">
              <a:off x="288" y="3528"/>
              <a:ext cx="2492" cy="7"/>
            </a:xfrm>
            <a:custGeom>
              <a:avLst/>
              <a:gdLst>
                <a:gd name="T0" fmla="*/ 2434 w 2541"/>
                <a:gd name="T1" fmla="*/ 3 h 9"/>
                <a:gd name="T2" fmla="*/ 2439 w 2541"/>
                <a:gd name="T3" fmla="*/ 0 h 9"/>
                <a:gd name="T4" fmla="*/ 0 w 2541"/>
                <a:gd name="T5" fmla="*/ 0 h 9"/>
                <a:gd name="T6" fmla="*/ 0 w 2541"/>
                <a:gd name="T7" fmla="*/ 5 h 9"/>
                <a:gd name="T8" fmla="*/ 2439 w 2541"/>
                <a:gd name="T9" fmla="*/ 5 h 9"/>
                <a:gd name="T10" fmla="*/ 2444 w 2541"/>
                <a:gd name="T11" fmla="*/ 3 h 9"/>
                <a:gd name="T12" fmla="*/ 2439 w 2541"/>
                <a:gd name="T13" fmla="*/ 5 h 9"/>
                <a:gd name="T14" fmla="*/ 2442 w 2541"/>
                <a:gd name="T15" fmla="*/ 5 h 9"/>
                <a:gd name="T16" fmla="*/ 2444 w 2541"/>
                <a:gd name="T17" fmla="*/ 3 h 9"/>
                <a:gd name="T18" fmla="*/ 2442 w 2541"/>
                <a:gd name="T19" fmla="*/ 1 h 9"/>
                <a:gd name="T20" fmla="*/ 2439 w 2541"/>
                <a:gd name="T21" fmla="*/ 0 h 9"/>
                <a:gd name="T22" fmla="*/ 2434 w 2541"/>
                <a:gd name="T23" fmla="*/ 3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41" h="9">
                  <a:moveTo>
                    <a:pt x="2531" y="5"/>
                  </a:moveTo>
                  <a:lnTo>
                    <a:pt x="2536" y="0"/>
                  </a:lnTo>
                  <a:lnTo>
                    <a:pt x="0" y="0"/>
                  </a:lnTo>
                  <a:lnTo>
                    <a:pt x="0" y="9"/>
                  </a:lnTo>
                  <a:lnTo>
                    <a:pt x="2536" y="9"/>
                  </a:lnTo>
                  <a:lnTo>
                    <a:pt x="2541" y="5"/>
                  </a:lnTo>
                  <a:lnTo>
                    <a:pt x="2536" y="9"/>
                  </a:lnTo>
                  <a:lnTo>
                    <a:pt x="2539" y="8"/>
                  </a:lnTo>
                  <a:lnTo>
                    <a:pt x="2541" y="5"/>
                  </a:lnTo>
                  <a:lnTo>
                    <a:pt x="2539" y="1"/>
                  </a:lnTo>
                  <a:lnTo>
                    <a:pt x="2536" y="0"/>
                  </a:lnTo>
                  <a:lnTo>
                    <a:pt x="253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8" name="Freeform 476"/>
            <p:cNvSpPr>
              <a:spLocks/>
            </p:cNvSpPr>
            <p:nvPr/>
          </p:nvSpPr>
          <p:spPr bwMode="auto">
            <a:xfrm flipH="1">
              <a:off x="288" y="3313"/>
              <a:ext cx="8" cy="218"/>
            </a:xfrm>
            <a:custGeom>
              <a:avLst/>
              <a:gdLst>
                <a:gd name="T0" fmla="*/ 3 w 10"/>
                <a:gd name="T1" fmla="*/ 7 h 236"/>
                <a:gd name="T2" fmla="*/ 0 w 10"/>
                <a:gd name="T3" fmla="*/ 4 h 236"/>
                <a:gd name="T4" fmla="*/ 0 w 10"/>
                <a:gd name="T5" fmla="*/ 201 h 236"/>
                <a:gd name="T6" fmla="*/ 6 w 10"/>
                <a:gd name="T7" fmla="*/ 201 h 236"/>
                <a:gd name="T8" fmla="*/ 6 w 10"/>
                <a:gd name="T9" fmla="*/ 4 h 236"/>
                <a:gd name="T10" fmla="*/ 3 w 10"/>
                <a:gd name="T11" fmla="*/ 0 h 236"/>
                <a:gd name="T12" fmla="*/ 6 w 10"/>
                <a:gd name="T13" fmla="*/ 4 h 236"/>
                <a:gd name="T14" fmla="*/ 5 w 10"/>
                <a:gd name="T15" fmla="*/ 1 h 236"/>
                <a:gd name="T16" fmla="*/ 3 w 10"/>
                <a:gd name="T17" fmla="*/ 0 h 236"/>
                <a:gd name="T18" fmla="*/ 2 w 10"/>
                <a:gd name="T19" fmla="*/ 1 h 236"/>
                <a:gd name="T20" fmla="*/ 0 w 10"/>
                <a:gd name="T21" fmla="*/ 4 h 236"/>
                <a:gd name="T22" fmla="*/ 3 w 10"/>
                <a:gd name="T23" fmla="*/ 7 h 2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36">
                  <a:moveTo>
                    <a:pt x="5" y="9"/>
                  </a:moveTo>
                  <a:lnTo>
                    <a:pt x="0" y="4"/>
                  </a:lnTo>
                  <a:lnTo>
                    <a:pt x="0" y="236"/>
                  </a:lnTo>
                  <a:lnTo>
                    <a:pt x="10" y="236"/>
                  </a:lnTo>
                  <a:lnTo>
                    <a:pt x="10" y="4"/>
                  </a:lnTo>
                  <a:lnTo>
                    <a:pt x="5" y="0"/>
                  </a:lnTo>
                  <a:lnTo>
                    <a:pt x="10" y="4"/>
                  </a:lnTo>
                  <a:lnTo>
                    <a:pt x="8" y="1"/>
                  </a:lnTo>
                  <a:lnTo>
                    <a:pt x="5" y="0"/>
                  </a:lnTo>
                  <a:lnTo>
                    <a:pt x="2" y="1"/>
                  </a:lnTo>
                  <a:lnTo>
                    <a:pt x="0" y="4"/>
                  </a:lnTo>
                  <a:lnTo>
                    <a:pt x="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49" name="Freeform 477"/>
            <p:cNvSpPr>
              <a:spLocks/>
            </p:cNvSpPr>
            <p:nvPr/>
          </p:nvSpPr>
          <p:spPr bwMode="auto">
            <a:xfrm flipH="1">
              <a:off x="292" y="3313"/>
              <a:ext cx="2492" cy="7"/>
            </a:xfrm>
            <a:custGeom>
              <a:avLst/>
              <a:gdLst>
                <a:gd name="T0" fmla="*/ 10 w 2541"/>
                <a:gd name="T1" fmla="*/ 2 h 9"/>
                <a:gd name="T2" fmla="*/ 5 w 2541"/>
                <a:gd name="T3" fmla="*/ 5 h 9"/>
                <a:gd name="T4" fmla="*/ 2444 w 2541"/>
                <a:gd name="T5" fmla="*/ 5 h 9"/>
                <a:gd name="T6" fmla="*/ 2444 w 2541"/>
                <a:gd name="T7" fmla="*/ 0 h 9"/>
                <a:gd name="T8" fmla="*/ 5 w 2541"/>
                <a:gd name="T9" fmla="*/ 0 h 9"/>
                <a:gd name="T10" fmla="*/ 0 w 2541"/>
                <a:gd name="T11" fmla="*/ 2 h 9"/>
                <a:gd name="T12" fmla="*/ 5 w 2541"/>
                <a:gd name="T13" fmla="*/ 0 h 9"/>
                <a:gd name="T14" fmla="*/ 2 w 2541"/>
                <a:gd name="T15" fmla="*/ 1 h 9"/>
                <a:gd name="T16" fmla="*/ 0 w 2541"/>
                <a:gd name="T17" fmla="*/ 2 h 9"/>
                <a:gd name="T18" fmla="*/ 2 w 2541"/>
                <a:gd name="T19" fmla="*/ 5 h 9"/>
                <a:gd name="T20" fmla="*/ 5 w 2541"/>
                <a:gd name="T21" fmla="*/ 5 h 9"/>
                <a:gd name="T22" fmla="*/ 10 w 2541"/>
                <a:gd name="T23" fmla="*/ 2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541" h="9">
                  <a:moveTo>
                    <a:pt x="10" y="4"/>
                  </a:moveTo>
                  <a:lnTo>
                    <a:pt x="5" y="9"/>
                  </a:lnTo>
                  <a:lnTo>
                    <a:pt x="2541" y="9"/>
                  </a:lnTo>
                  <a:lnTo>
                    <a:pt x="2541" y="0"/>
                  </a:lnTo>
                  <a:lnTo>
                    <a:pt x="5" y="0"/>
                  </a:lnTo>
                  <a:lnTo>
                    <a:pt x="0" y="4"/>
                  </a:lnTo>
                  <a:lnTo>
                    <a:pt x="5" y="0"/>
                  </a:lnTo>
                  <a:lnTo>
                    <a:pt x="2" y="1"/>
                  </a:lnTo>
                  <a:lnTo>
                    <a:pt x="0" y="4"/>
                  </a:lnTo>
                  <a:lnTo>
                    <a:pt x="2" y="8"/>
                  </a:lnTo>
                  <a:lnTo>
                    <a:pt x="5" y="9"/>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0" name="Freeform 478"/>
            <p:cNvSpPr>
              <a:spLocks/>
            </p:cNvSpPr>
            <p:nvPr/>
          </p:nvSpPr>
          <p:spPr bwMode="auto">
            <a:xfrm flipH="1">
              <a:off x="2776" y="3316"/>
              <a:ext cx="8" cy="219"/>
            </a:xfrm>
            <a:custGeom>
              <a:avLst/>
              <a:gdLst>
                <a:gd name="T0" fmla="*/ 3 w 10"/>
                <a:gd name="T1" fmla="*/ 196 h 236"/>
                <a:gd name="T2" fmla="*/ 6 w 10"/>
                <a:gd name="T3" fmla="*/ 200 h 236"/>
                <a:gd name="T4" fmla="*/ 6 w 10"/>
                <a:gd name="T5" fmla="*/ 0 h 236"/>
                <a:gd name="T6" fmla="*/ 0 w 10"/>
                <a:gd name="T7" fmla="*/ 0 h 236"/>
                <a:gd name="T8" fmla="*/ 0 w 10"/>
                <a:gd name="T9" fmla="*/ 200 h 236"/>
                <a:gd name="T10" fmla="*/ 3 w 10"/>
                <a:gd name="T11" fmla="*/ 203 h 236"/>
                <a:gd name="T12" fmla="*/ 0 w 10"/>
                <a:gd name="T13" fmla="*/ 200 h 236"/>
                <a:gd name="T14" fmla="*/ 2 w 10"/>
                <a:gd name="T15" fmla="*/ 202 h 236"/>
                <a:gd name="T16" fmla="*/ 3 w 10"/>
                <a:gd name="T17" fmla="*/ 203 h 236"/>
                <a:gd name="T18" fmla="*/ 5 w 10"/>
                <a:gd name="T19" fmla="*/ 202 h 236"/>
                <a:gd name="T20" fmla="*/ 6 w 10"/>
                <a:gd name="T21" fmla="*/ 200 h 236"/>
                <a:gd name="T22" fmla="*/ 3 w 10"/>
                <a:gd name="T23" fmla="*/ 196 h 2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36">
                  <a:moveTo>
                    <a:pt x="5" y="227"/>
                  </a:moveTo>
                  <a:lnTo>
                    <a:pt x="10" y="232"/>
                  </a:lnTo>
                  <a:lnTo>
                    <a:pt x="10" y="0"/>
                  </a:lnTo>
                  <a:lnTo>
                    <a:pt x="0" y="0"/>
                  </a:lnTo>
                  <a:lnTo>
                    <a:pt x="0" y="232"/>
                  </a:lnTo>
                  <a:lnTo>
                    <a:pt x="5" y="236"/>
                  </a:lnTo>
                  <a:lnTo>
                    <a:pt x="0" y="232"/>
                  </a:lnTo>
                  <a:lnTo>
                    <a:pt x="2" y="235"/>
                  </a:lnTo>
                  <a:lnTo>
                    <a:pt x="5" y="236"/>
                  </a:lnTo>
                  <a:lnTo>
                    <a:pt x="8" y="235"/>
                  </a:lnTo>
                  <a:lnTo>
                    <a:pt x="10" y="232"/>
                  </a:lnTo>
                  <a:lnTo>
                    <a:pt x="5"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1" name="Freeform 479"/>
            <p:cNvSpPr>
              <a:spLocks/>
            </p:cNvSpPr>
            <p:nvPr/>
          </p:nvSpPr>
          <p:spPr bwMode="auto">
            <a:xfrm flipH="1">
              <a:off x="370" y="1593"/>
              <a:ext cx="1570" cy="48"/>
            </a:xfrm>
            <a:custGeom>
              <a:avLst/>
              <a:gdLst>
                <a:gd name="T0" fmla="*/ 39 w 1600"/>
                <a:gd name="T1" fmla="*/ 44 h 52"/>
                <a:gd name="T2" fmla="*/ 44 w 1600"/>
                <a:gd name="T3" fmla="*/ 42 h 52"/>
                <a:gd name="T4" fmla="*/ 50 w 1600"/>
                <a:gd name="T5" fmla="*/ 39 h 52"/>
                <a:gd name="T6" fmla="*/ 57 w 1600"/>
                <a:gd name="T7" fmla="*/ 38 h 52"/>
                <a:gd name="T8" fmla="*/ 63 w 1600"/>
                <a:gd name="T9" fmla="*/ 38 h 52"/>
                <a:gd name="T10" fmla="*/ 1476 w 1600"/>
                <a:gd name="T11" fmla="*/ 38 h 52"/>
                <a:gd name="T12" fmla="*/ 1483 w 1600"/>
                <a:gd name="T13" fmla="*/ 38 h 52"/>
                <a:gd name="T14" fmla="*/ 1490 w 1600"/>
                <a:gd name="T15" fmla="*/ 39 h 52"/>
                <a:gd name="T16" fmla="*/ 1493 w 1600"/>
                <a:gd name="T17" fmla="*/ 42 h 52"/>
                <a:gd name="T18" fmla="*/ 1498 w 1600"/>
                <a:gd name="T19" fmla="*/ 44 h 52"/>
                <a:gd name="T20" fmla="*/ 1541 w 1600"/>
                <a:gd name="T21" fmla="*/ 7 h 52"/>
                <a:gd name="T22" fmla="*/ 1536 w 1600"/>
                <a:gd name="T23" fmla="*/ 6 h 52"/>
                <a:gd name="T24" fmla="*/ 1529 w 1600"/>
                <a:gd name="T25" fmla="*/ 3 h 52"/>
                <a:gd name="T26" fmla="*/ 1522 w 1600"/>
                <a:gd name="T27" fmla="*/ 1 h 52"/>
                <a:gd name="T28" fmla="*/ 1515 w 1600"/>
                <a:gd name="T29" fmla="*/ 0 h 52"/>
                <a:gd name="T30" fmla="*/ 26 w 1600"/>
                <a:gd name="T31" fmla="*/ 0 h 52"/>
                <a:gd name="T32" fmla="*/ 18 w 1600"/>
                <a:gd name="T33" fmla="*/ 1 h 52"/>
                <a:gd name="T34" fmla="*/ 11 w 1600"/>
                <a:gd name="T35" fmla="*/ 3 h 52"/>
                <a:gd name="T36" fmla="*/ 4 w 1600"/>
                <a:gd name="T37" fmla="*/ 6 h 52"/>
                <a:gd name="T38" fmla="*/ 0 w 1600"/>
                <a:gd name="T39" fmla="*/ 9 h 52"/>
                <a:gd name="T40" fmla="*/ 39 w 1600"/>
                <a:gd name="T41" fmla="*/ 44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00" h="52">
                  <a:moveTo>
                    <a:pt x="41" y="52"/>
                  </a:moveTo>
                  <a:lnTo>
                    <a:pt x="46" y="49"/>
                  </a:lnTo>
                  <a:lnTo>
                    <a:pt x="52" y="46"/>
                  </a:lnTo>
                  <a:lnTo>
                    <a:pt x="59" y="44"/>
                  </a:lnTo>
                  <a:lnTo>
                    <a:pt x="65" y="44"/>
                  </a:lnTo>
                  <a:lnTo>
                    <a:pt x="1533" y="44"/>
                  </a:lnTo>
                  <a:lnTo>
                    <a:pt x="1540" y="44"/>
                  </a:lnTo>
                  <a:lnTo>
                    <a:pt x="1547" y="46"/>
                  </a:lnTo>
                  <a:lnTo>
                    <a:pt x="1551" y="49"/>
                  </a:lnTo>
                  <a:lnTo>
                    <a:pt x="1556" y="52"/>
                  </a:lnTo>
                  <a:lnTo>
                    <a:pt x="1600" y="9"/>
                  </a:lnTo>
                  <a:lnTo>
                    <a:pt x="1595" y="6"/>
                  </a:lnTo>
                  <a:lnTo>
                    <a:pt x="1588" y="3"/>
                  </a:lnTo>
                  <a:lnTo>
                    <a:pt x="1581" y="1"/>
                  </a:lnTo>
                  <a:lnTo>
                    <a:pt x="1573" y="0"/>
                  </a:lnTo>
                  <a:lnTo>
                    <a:pt x="27" y="0"/>
                  </a:lnTo>
                  <a:lnTo>
                    <a:pt x="18" y="1"/>
                  </a:lnTo>
                  <a:lnTo>
                    <a:pt x="11" y="3"/>
                  </a:lnTo>
                  <a:lnTo>
                    <a:pt x="4" y="6"/>
                  </a:lnTo>
                  <a:lnTo>
                    <a:pt x="0" y="11"/>
                  </a:lnTo>
                  <a:lnTo>
                    <a:pt x="41" y="52"/>
                  </a:lnTo>
                  <a:close/>
                </a:path>
              </a:pathLst>
            </a:custGeom>
            <a:solidFill>
              <a:srgbClr val="D3BF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2" name="Freeform 480"/>
            <p:cNvSpPr>
              <a:spLocks/>
            </p:cNvSpPr>
            <p:nvPr/>
          </p:nvSpPr>
          <p:spPr bwMode="auto">
            <a:xfrm flipH="1">
              <a:off x="361" y="1600"/>
              <a:ext cx="1573" cy="1044"/>
            </a:xfrm>
            <a:custGeom>
              <a:avLst/>
              <a:gdLst>
                <a:gd name="T0" fmla="*/ 0 w 1603"/>
                <a:gd name="T1" fmla="*/ 957 h 1127"/>
                <a:gd name="T2" fmla="*/ 5 w 1603"/>
                <a:gd name="T3" fmla="*/ 962 h 1127"/>
                <a:gd name="T4" fmla="*/ 12 w 1603"/>
                <a:gd name="T5" fmla="*/ 964 h 1127"/>
                <a:gd name="T6" fmla="*/ 20 w 1603"/>
                <a:gd name="T7" fmla="*/ 966 h 1127"/>
                <a:gd name="T8" fmla="*/ 26 w 1603"/>
                <a:gd name="T9" fmla="*/ 967 h 1127"/>
                <a:gd name="T10" fmla="*/ 1502 w 1603"/>
                <a:gd name="T11" fmla="*/ 967 h 1127"/>
                <a:gd name="T12" fmla="*/ 1510 w 1603"/>
                <a:gd name="T13" fmla="*/ 966 h 1127"/>
                <a:gd name="T14" fmla="*/ 1518 w 1603"/>
                <a:gd name="T15" fmla="*/ 964 h 1127"/>
                <a:gd name="T16" fmla="*/ 1524 w 1603"/>
                <a:gd name="T17" fmla="*/ 961 h 1127"/>
                <a:gd name="T18" fmla="*/ 1531 w 1603"/>
                <a:gd name="T19" fmla="*/ 954 h 1127"/>
                <a:gd name="T20" fmla="*/ 1537 w 1603"/>
                <a:gd name="T21" fmla="*/ 949 h 1127"/>
                <a:gd name="T22" fmla="*/ 1540 w 1603"/>
                <a:gd name="T23" fmla="*/ 941 h 1127"/>
                <a:gd name="T24" fmla="*/ 1543 w 1603"/>
                <a:gd name="T25" fmla="*/ 935 h 1127"/>
                <a:gd name="T26" fmla="*/ 1544 w 1603"/>
                <a:gd name="T27" fmla="*/ 926 h 1127"/>
                <a:gd name="T28" fmla="*/ 1544 w 1603"/>
                <a:gd name="T29" fmla="*/ 24 h 1127"/>
                <a:gd name="T30" fmla="*/ 1543 w 1603"/>
                <a:gd name="T31" fmla="*/ 17 h 1127"/>
                <a:gd name="T32" fmla="*/ 1541 w 1603"/>
                <a:gd name="T33" fmla="*/ 10 h 1127"/>
                <a:gd name="T34" fmla="*/ 1538 w 1603"/>
                <a:gd name="T35" fmla="*/ 5 h 1127"/>
                <a:gd name="T36" fmla="*/ 1535 w 1603"/>
                <a:gd name="T37" fmla="*/ 0 h 1127"/>
                <a:gd name="T38" fmla="*/ 1493 w 1603"/>
                <a:gd name="T39" fmla="*/ 37 h 1127"/>
                <a:gd name="T40" fmla="*/ 1495 w 1603"/>
                <a:gd name="T41" fmla="*/ 41 h 1127"/>
                <a:gd name="T42" fmla="*/ 1498 w 1603"/>
                <a:gd name="T43" fmla="*/ 45 h 1127"/>
                <a:gd name="T44" fmla="*/ 1500 w 1603"/>
                <a:gd name="T45" fmla="*/ 51 h 1127"/>
                <a:gd name="T46" fmla="*/ 1500 w 1603"/>
                <a:gd name="T47" fmla="*/ 57 h 1127"/>
                <a:gd name="T48" fmla="*/ 1500 w 1603"/>
                <a:gd name="T49" fmla="*/ 894 h 1127"/>
                <a:gd name="T50" fmla="*/ 1499 w 1603"/>
                <a:gd name="T51" fmla="*/ 901 h 1127"/>
                <a:gd name="T52" fmla="*/ 1498 w 1603"/>
                <a:gd name="T53" fmla="*/ 908 h 1127"/>
                <a:gd name="T54" fmla="*/ 1494 w 1603"/>
                <a:gd name="T55" fmla="*/ 914 h 1127"/>
                <a:gd name="T56" fmla="*/ 1490 w 1603"/>
                <a:gd name="T57" fmla="*/ 920 h 1127"/>
                <a:gd name="T58" fmla="*/ 1485 w 1603"/>
                <a:gd name="T59" fmla="*/ 925 h 1127"/>
                <a:gd name="T60" fmla="*/ 1478 w 1603"/>
                <a:gd name="T61" fmla="*/ 927 h 1127"/>
                <a:gd name="T62" fmla="*/ 1471 w 1603"/>
                <a:gd name="T63" fmla="*/ 929 h 1127"/>
                <a:gd name="T64" fmla="*/ 1464 w 1603"/>
                <a:gd name="T65" fmla="*/ 931 h 1127"/>
                <a:gd name="T66" fmla="*/ 64 w 1603"/>
                <a:gd name="T67" fmla="*/ 931 h 1127"/>
                <a:gd name="T68" fmla="*/ 56 w 1603"/>
                <a:gd name="T69" fmla="*/ 929 h 1127"/>
                <a:gd name="T70" fmla="*/ 49 w 1603"/>
                <a:gd name="T71" fmla="*/ 927 h 1127"/>
                <a:gd name="T72" fmla="*/ 43 w 1603"/>
                <a:gd name="T73" fmla="*/ 925 h 1127"/>
                <a:gd name="T74" fmla="*/ 37 w 1603"/>
                <a:gd name="T75" fmla="*/ 920 h 1127"/>
                <a:gd name="T76" fmla="*/ 0 w 1603"/>
                <a:gd name="T77" fmla="*/ 957 h 11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03" h="1127">
                  <a:moveTo>
                    <a:pt x="0" y="1115"/>
                  </a:moveTo>
                  <a:lnTo>
                    <a:pt x="5" y="1120"/>
                  </a:lnTo>
                  <a:lnTo>
                    <a:pt x="12" y="1124"/>
                  </a:lnTo>
                  <a:lnTo>
                    <a:pt x="20" y="1126"/>
                  </a:lnTo>
                  <a:lnTo>
                    <a:pt x="28" y="1127"/>
                  </a:lnTo>
                  <a:lnTo>
                    <a:pt x="1560" y="1127"/>
                  </a:lnTo>
                  <a:lnTo>
                    <a:pt x="1568" y="1126"/>
                  </a:lnTo>
                  <a:lnTo>
                    <a:pt x="1576" y="1124"/>
                  </a:lnTo>
                  <a:lnTo>
                    <a:pt x="1583" y="1119"/>
                  </a:lnTo>
                  <a:lnTo>
                    <a:pt x="1590" y="1112"/>
                  </a:lnTo>
                  <a:lnTo>
                    <a:pt x="1596" y="1105"/>
                  </a:lnTo>
                  <a:lnTo>
                    <a:pt x="1599" y="1097"/>
                  </a:lnTo>
                  <a:lnTo>
                    <a:pt x="1602" y="1089"/>
                  </a:lnTo>
                  <a:lnTo>
                    <a:pt x="1603" y="1080"/>
                  </a:lnTo>
                  <a:lnTo>
                    <a:pt x="1603" y="28"/>
                  </a:lnTo>
                  <a:lnTo>
                    <a:pt x="1602" y="19"/>
                  </a:lnTo>
                  <a:lnTo>
                    <a:pt x="1600" y="12"/>
                  </a:lnTo>
                  <a:lnTo>
                    <a:pt x="1597" y="5"/>
                  </a:lnTo>
                  <a:lnTo>
                    <a:pt x="1594" y="0"/>
                  </a:lnTo>
                  <a:lnTo>
                    <a:pt x="1550" y="43"/>
                  </a:lnTo>
                  <a:lnTo>
                    <a:pt x="1553" y="48"/>
                  </a:lnTo>
                  <a:lnTo>
                    <a:pt x="1556" y="53"/>
                  </a:lnTo>
                  <a:lnTo>
                    <a:pt x="1558" y="59"/>
                  </a:lnTo>
                  <a:lnTo>
                    <a:pt x="1558" y="67"/>
                  </a:lnTo>
                  <a:lnTo>
                    <a:pt x="1558" y="1042"/>
                  </a:lnTo>
                  <a:lnTo>
                    <a:pt x="1557" y="1050"/>
                  </a:lnTo>
                  <a:lnTo>
                    <a:pt x="1556" y="1058"/>
                  </a:lnTo>
                  <a:lnTo>
                    <a:pt x="1552" y="1065"/>
                  </a:lnTo>
                  <a:lnTo>
                    <a:pt x="1547" y="1072"/>
                  </a:lnTo>
                  <a:lnTo>
                    <a:pt x="1542" y="1077"/>
                  </a:lnTo>
                  <a:lnTo>
                    <a:pt x="1535" y="1081"/>
                  </a:lnTo>
                  <a:lnTo>
                    <a:pt x="1528" y="1083"/>
                  </a:lnTo>
                  <a:lnTo>
                    <a:pt x="1520" y="1085"/>
                  </a:lnTo>
                  <a:lnTo>
                    <a:pt x="66" y="1085"/>
                  </a:lnTo>
                  <a:lnTo>
                    <a:pt x="58" y="1083"/>
                  </a:lnTo>
                  <a:lnTo>
                    <a:pt x="51" y="1081"/>
                  </a:lnTo>
                  <a:lnTo>
                    <a:pt x="45" y="1077"/>
                  </a:lnTo>
                  <a:lnTo>
                    <a:pt x="39" y="1072"/>
                  </a:lnTo>
                  <a:lnTo>
                    <a:pt x="0" y="1115"/>
                  </a:lnTo>
                  <a:close/>
                </a:path>
              </a:pathLst>
            </a:custGeom>
            <a:solidFill>
              <a:srgbClr val="D3BF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3" name="Freeform 481"/>
            <p:cNvSpPr>
              <a:spLocks/>
            </p:cNvSpPr>
            <p:nvPr/>
          </p:nvSpPr>
          <p:spPr bwMode="auto">
            <a:xfrm flipH="1">
              <a:off x="1895" y="1602"/>
              <a:ext cx="53" cy="1029"/>
            </a:xfrm>
            <a:custGeom>
              <a:avLst/>
              <a:gdLst>
                <a:gd name="T0" fmla="*/ 53 w 53"/>
                <a:gd name="T1" fmla="*/ 914 h 1113"/>
                <a:gd name="T2" fmla="*/ 48 w 53"/>
                <a:gd name="T3" fmla="*/ 909 h 1113"/>
                <a:gd name="T4" fmla="*/ 45 w 53"/>
                <a:gd name="T5" fmla="*/ 902 h 1113"/>
                <a:gd name="T6" fmla="*/ 44 w 53"/>
                <a:gd name="T7" fmla="*/ 896 h 1113"/>
                <a:gd name="T8" fmla="*/ 42 w 53"/>
                <a:gd name="T9" fmla="*/ 889 h 1113"/>
                <a:gd name="T10" fmla="*/ 42 w 53"/>
                <a:gd name="T11" fmla="*/ 55 h 1113"/>
                <a:gd name="T12" fmla="*/ 42 w 53"/>
                <a:gd name="T13" fmla="*/ 49 h 1113"/>
                <a:gd name="T14" fmla="*/ 45 w 53"/>
                <a:gd name="T15" fmla="*/ 43 h 1113"/>
                <a:gd name="T16" fmla="*/ 46 w 53"/>
                <a:gd name="T17" fmla="*/ 40 h 1113"/>
                <a:gd name="T18" fmla="*/ 49 w 53"/>
                <a:gd name="T19" fmla="*/ 35 h 1113"/>
                <a:gd name="T20" fmla="*/ 8 w 53"/>
                <a:gd name="T21" fmla="*/ 0 h 1113"/>
                <a:gd name="T22" fmla="*/ 4 w 53"/>
                <a:gd name="T23" fmla="*/ 6 h 1113"/>
                <a:gd name="T24" fmla="*/ 2 w 53"/>
                <a:gd name="T25" fmla="*/ 14 h 1113"/>
                <a:gd name="T26" fmla="*/ 0 w 53"/>
                <a:gd name="T27" fmla="*/ 20 h 1113"/>
                <a:gd name="T28" fmla="*/ 0 w 53"/>
                <a:gd name="T29" fmla="*/ 22 h 1113"/>
                <a:gd name="T30" fmla="*/ 0 w 53"/>
                <a:gd name="T31" fmla="*/ 922 h 1113"/>
                <a:gd name="T32" fmla="*/ 1 w 53"/>
                <a:gd name="T33" fmla="*/ 929 h 1113"/>
                <a:gd name="T34" fmla="*/ 3 w 53"/>
                <a:gd name="T35" fmla="*/ 937 h 1113"/>
                <a:gd name="T36" fmla="*/ 8 w 53"/>
                <a:gd name="T37" fmla="*/ 944 h 1113"/>
                <a:gd name="T38" fmla="*/ 14 w 53"/>
                <a:gd name="T39" fmla="*/ 951 h 1113"/>
                <a:gd name="T40" fmla="*/ 53 w 53"/>
                <a:gd name="T41" fmla="*/ 914 h 11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3" h="1113">
                  <a:moveTo>
                    <a:pt x="53" y="1070"/>
                  </a:moveTo>
                  <a:lnTo>
                    <a:pt x="48" y="1063"/>
                  </a:lnTo>
                  <a:lnTo>
                    <a:pt x="45" y="1056"/>
                  </a:lnTo>
                  <a:lnTo>
                    <a:pt x="44" y="1048"/>
                  </a:lnTo>
                  <a:lnTo>
                    <a:pt x="42" y="1040"/>
                  </a:lnTo>
                  <a:lnTo>
                    <a:pt x="42" y="65"/>
                  </a:lnTo>
                  <a:lnTo>
                    <a:pt x="42" y="57"/>
                  </a:lnTo>
                  <a:lnTo>
                    <a:pt x="45" y="51"/>
                  </a:lnTo>
                  <a:lnTo>
                    <a:pt x="46" y="46"/>
                  </a:lnTo>
                  <a:lnTo>
                    <a:pt x="49" y="41"/>
                  </a:lnTo>
                  <a:lnTo>
                    <a:pt x="8" y="0"/>
                  </a:lnTo>
                  <a:lnTo>
                    <a:pt x="4" y="7"/>
                  </a:lnTo>
                  <a:lnTo>
                    <a:pt x="2" y="16"/>
                  </a:lnTo>
                  <a:lnTo>
                    <a:pt x="0" y="24"/>
                  </a:lnTo>
                  <a:lnTo>
                    <a:pt x="0" y="26"/>
                  </a:lnTo>
                  <a:lnTo>
                    <a:pt x="0" y="1078"/>
                  </a:lnTo>
                  <a:lnTo>
                    <a:pt x="1" y="1087"/>
                  </a:lnTo>
                  <a:lnTo>
                    <a:pt x="3" y="1096"/>
                  </a:lnTo>
                  <a:lnTo>
                    <a:pt x="8" y="1104"/>
                  </a:lnTo>
                  <a:lnTo>
                    <a:pt x="14" y="1113"/>
                  </a:lnTo>
                  <a:lnTo>
                    <a:pt x="53" y="1070"/>
                  </a:lnTo>
                  <a:close/>
                </a:path>
              </a:pathLst>
            </a:custGeom>
            <a:solidFill>
              <a:srgbClr val="D3BF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4" name="Freeform 482"/>
            <p:cNvSpPr>
              <a:spLocks/>
            </p:cNvSpPr>
            <p:nvPr/>
          </p:nvSpPr>
          <p:spPr bwMode="auto">
            <a:xfrm flipH="1">
              <a:off x="414" y="1633"/>
              <a:ext cx="1491" cy="959"/>
            </a:xfrm>
            <a:custGeom>
              <a:avLst/>
              <a:gdLst>
                <a:gd name="T0" fmla="*/ 43 w 1522"/>
                <a:gd name="T1" fmla="*/ 862 h 1037"/>
                <a:gd name="T2" fmla="*/ 39 w 1522"/>
                <a:gd name="T3" fmla="*/ 857 h 1037"/>
                <a:gd name="T4" fmla="*/ 34 w 1522"/>
                <a:gd name="T5" fmla="*/ 851 h 1037"/>
                <a:gd name="T6" fmla="*/ 32 w 1522"/>
                <a:gd name="T7" fmla="*/ 844 h 1037"/>
                <a:gd name="T8" fmla="*/ 31 w 1522"/>
                <a:gd name="T9" fmla="*/ 838 h 1037"/>
                <a:gd name="T10" fmla="*/ 31 w 1522"/>
                <a:gd name="T11" fmla="*/ 52 h 1037"/>
                <a:gd name="T12" fmla="*/ 33 w 1522"/>
                <a:gd name="T13" fmla="*/ 41 h 1037"/>
                <a:gd name="T14" fmla="*/ 39 w 1522"/>
                <a:gd name="T15" fmla="*/ 33 h 1037"/>
                <a:gd name="T16" fmla="*/ 47 w 1522"/>
                <a:gd name="T17" fmla="*/ 29 h 1037"/>
                <a:gd name="T18" fmla="*/ 59 w 1522"/>
                <a:gd name="T19" fmla="*/ 27 h 1037"/>
                <a:gd name="T20" fmla="*/ 1410 w 1522"/>
                <a:gd name="T21" fmla="*/ 27 h 1037"/>
                <a:gd name="T22" fmla="*/ 1417 w 1522"/>
                <a:gd name="T23" fmla="*/ 28 h 1037"/>
                <a:gd name="T24" fmla="*/ 1421 w 1522"/>
                <a:gd name="T25" fmla="*/ 29 h 1037"/>
                <a:gd name="T26" fmla="*/ 1426 w 1522"/>
                <a:gd name="T27" fmla="*/ 31 h 1037"/>
                <a:gd name="T28" fmla="*/ 1430 w 1522"/>
                <a:gd name="T29" fmla="*/ 33 h 1037"/>
                <a:gd name="T30" fmla="*/ 1461 w 1522"/>
                <a:gd name="T31" fmla="*/ 6 h 1037"/>
                <a:gd name="T32" fmla="*/ 1456 w 1522"/>
                <a:gd name="T33" fmla="*/ 5 h 1037"/>
                <a:gd name="T34" fmla="*/ 1452 w 1522"/>
                <a:gd name="T35" fmla="*/ 2 h 1037"/>
                <a:gd name="T36" fmla="*/ 1445 w 1522"/>
                <a:gd name="T37" fmla="*/ 0 h 1037"/>
                <a:gd name="T38" fmla="*/ 1438 w 1522"/>
                <a:gd name="T39" fmla="*/ 0 h 1037"/>
                <a:gd name="T40" fmla="*/ 29 w 1522"/>
                <a:gd name="T41" fmla="*/ 0 h 1037"/>
                <a:gd name="T42" fmla="*/ 24 w 1522"/>
                <a:gd name="T43" fmla="*/ 0 h 1037"/>
                <a:gd name="T44" fmla="*/ 18 w 1522"/>
                <a:gd name="T45" fmla="*/ 2 h 1037"/>
                <a:gd name="T46" fmla="*/ 12 w 1522"/>
                <a:gd name="T47" fmla="*/ 5 h 1037"/>
                <a:gd name="T48" fmla="*/ 7 w 1522"/>
                <a:gd name="T49" fmla="*/ 6 h 1037"/>
                <a:gd name="T50" fmla="*/ 4 w 1522"/>
                <a:gd name="T51" fmla="*/ 11 h 1037"/>
                <a:gd name="T52" fmla="*/ 3 w 1522"/>
                <a:gd name="T53" fmla="*/ 16 h 1037"/>
                <a:gd name="T54" fmla="*/ 0 w 1522"/>
                <a:gd name="T55" fmla="*/ 20 h 1037"/>
                <a:gd name="T56" fmla="*/ 0 w 1522"/>
                <a:gd name="T57" fmla="*/ 28 h 1037"/>
                <a:gd name="T58" fmla="*/ 0 w 1522"/>
                <a:gd name="T59" fmla="*/ 861 h 1037"/>
                <a:gd name="T60" fmla="*/ 2 w 1522"/>
                <a:gd name="T61" fmla="*/ 868 h 1037"/>
                <a:gd name="T62" fmla="*/ 3 w 1522"/>
                <a:gd name="T63" fmla="*/ 875 h 1037"/>
                <a:gd name="T64" fmla="*/ 6 w 1522"/>
                <a:gd name="T65" fmla="*/ 881 h 1037"/>
                <a:gd name="T66" fmla="*/ 11 w 1522"/>
                <a:gd name="T67" fmla="*/ 887 h 1037"/>
                <a:gd name="T68" fmla="*/ 43 w 1522"/>
                <a:gd name="T69" fmla="*/ 862 h 10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22" h="1037">
                  <a:moveTo>
                    <a:pt x="45" y="1008"/>
                  </a:moveTo>
                  <a:lnTo>
                    <a:pt x="41" y="1002"/>
                  </a:lnTo>
                  <a:lnTo>
                    <a:pt x="36" y="995"/>
                  </a:lnTo>
                  <a:lnTo>
                    <a:pt x="34" y="987"/>
                  </a:lnTo>
                  <a:lnTo>
                    <a:pt x="33" y="980"/>
                  </a:lnTo>
                  <a:lnTo>
                    <a:pt x="33" y="61"/>
                  </a:lnTo>
                  <a:lnTo>
                    <a:pt x="35" y="48"/>
                  </a:lnTo>
                  <a:lnTo>
                    <a:pt x="41" y="39"/>
                  </a:lnTo>
                  <a:lnTo>
                    <a:pt x="49" y="33"/>
                  </a:lnTo>
                  <a:lnTo>
                    <a:pt x="61" y="31"/>
                  </a:lnTo>
                  <a:lnTo>
                    <a:pt x="1469" y="31"/>
                  </a:lnTo>
                  <a:lnTo>
                    <a:pt x="1476" y="32"/>
                  </a:lnTo>
                  <a:lnTo>
                    <a:pt x="1481" y="33"/>
                  </a:lnTo>
                  <a:lnTo>
                    <a:pt x="1486" y="36"/>
                  </a:lnTo>
                  <a:lnTo>
                    <a:pt x="1490" y="39"/>
                  </a:lnTo>
                  <a:lnTo>
                    <a:pt x="1522" y="8"/>
                  </a:lnTo>
                  <a:lnTo>
                    <a:pt x="1517" y="5"/>
                  </a:lnTo>
                  <a:lnTo>
                    <a:pt x="1513" y="2"/>
                  </a:lnTo>
                  <a:lnTo>
                    <a:pt x="1506" y="0"/>
                  </a:lnTo>
                  <a:lnTo>
                    <a:pt x="1499" y="0"/>
                  </a:lnTo>
                  <a:lnTo>
                    <a:pt x="31" y="0"/>
                  </a:lnTo>
                  <a:lnTo>
                    <a:pt x="25" y="0"/>
                  </a:lnTo>
                  <a:lnTo>
                    <a:pt x="18" y="2"/>
                  </a:lnTo>
                  <a:lnTo>
                    <a:pt x="12" y="5"/>
                  </a:lnTo>
                  <a:lnTo>
                    <a:pt x="7" y="8"/>
                  </a:lnTo>
                  <a:lnTo>
                    <a:pt x="4" y="13"/>
                  </a:lnTo>
                  <a:lnTo>
                    <a:pt x="3" y="18"/>
                  </a:lnTo>
                  <a:lnTo>
                    <a:pt x="0" y="24"/>
                  </a:lnTo>
                  <a:lnTo>
                    <a:pt x="0" y="32"/>
                  </a:lnTo>
                  <a:lnTo>
                    <a:pt x="0" y="1007"/>
                  </a:lnTo>
                  <a:lnTo>
                    <a:pt x="2" y="1015"/>
                  </a:lnTo>
                  <a:lnTo>
                    <a:pt x="3" y="1023"/>
                  </a:lnTo>
                  <a:lnTo>
                    <a:pt x="6" y="1030"/>
                  </a:lnTo>
                  <a:lnTo>
                    <a:pt x="11" y="1037"/>
                  </a:lnTo>
                  <a:lnTo>
                    <a:pt x="45" y="1008"/>
                  </a:lnTo>
                  <a:close/>
                </a:path>
              </a:pathLst>
            </a:custGeom>
            <a:solidFill>
              <a:srgbClr val="A87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5" name="Freeform 483"/>
            <p:cNvSpPr>
              <a:spLocks/>
            </p:cNvSpPr>
            <p:nvPr/>
          </p:nvSpPr>
          <p:spPr bwMode="auto">
            <a:xfrm flipH="1">
              <a:off x="406" y="1641"/>
              <a:ext cx="1489" cy="963"/>
            </a:xfrm>
            <a:custGeom>
              <a:avLst/>
              <a:gdLst>
                <a:gd name="T0" fmla="*/ 32 w 1519"/>
                <a:gd name="T1" fmla="*/ 854 h 1042"/>
                <a:gd name="T2" fmla="*/ 37 w 1519"/>
                <a:gd name="T3" fmla="*/ 858 h 1042"/>
                <a:gd name="T4" fmla="*/ 43 w 1519"/>
                <a:gd name="T5" fmla="*/ 860 h 1042"/>
                <a:gd name="T6" fmla="*/ 48 w 1519"/>
                <a:gd name="T7" fmla="*/ 861 h 1042"/>
                <a:gd name="T8" fmla="*/ 54 w 1519"/>
                <a:gd name="T9" fmla="*/ 862 h 1042"/>
                <a:gd name="T10" fmla="*/ 1395 w 1519"/>
                <a:gd name="T11" fmla="*/ 862 h 1042"/>
                <a:gd name="T12" fmla="*/ 1408 w 1519"/>
                <a:gd name="T13" fmla="*/ 859 h 1042"/>
                <a:gd name="T14" fmla="*/ 1418 w 1519"/>
                <a:gd name="T15" fmla="*/ 852 h 1042"/>
                <a:gd name="T16" fmla="*/ 1425 w 1519"/>
                <a:gd name="T17" fmla="*/ 841 h 1042"/>
                <a:gd name="T18" fmla="*/ 1427 w 1519"/>
                <a:gd name="T19" fmla="*/ 830 h 1042"/>
                <a:gd name="T20" fmla="*/ 1427 w 1519"/>
                <a:gd name="T21" fmla="*/ 45 h 1042"/>
                <a:gd name="T22" fmla="*/ 1427 w 1519"/>
                <a:gd name="T23" fmla="*/ 40 h 1042"/>
                <a:gd name="T24" fmla="*/ 1426 w 1519"/>
                <a:gd name="T25" fmla="*/ 34 h 1042"/>
                <a:gd name="T26" fmla="*/ 1424 w 1519"/>
                <a:gd name="T27" fmla="*/ 30 h 1042"/>
                <a:gd name="T28" fmla="*/ 1421 w 1519"/>
                <a:gd name="T29" fmla="*/ 27 h 1042"/>
                <a:gd name="T30" fmla="*/ 1452 w 1519"/>
                <a:gd name="T31" fmla="*/ 0 h 1042"/>
                <a:gd name="T32" fmla="*/ 1455 w 1519"/>
                <a:gd name="T33" fmla="*/ 5 h 1042"/>
                <a:gd name="T34" fmla="*/ 1458 w 1519"/>
                <a:gd name="T35" fmla="*/ 8 h 1042"/>
                <a:gd name="T36" fmla="*/ 1460 w 1519"/>
                <a:gd name="T37" fmla="*/ 14 h 1042"/>
                <a:gd name="T38" fmla="*/ 1460 w 1519"/>
                <a:gd name="T39" fmla="*/ 20 h 1042"/>
                <a:gd name="T40" fmla="*/ 1460 w 1519"/>
                <a:gd name="T41" fmla="*/ 853 h 1042"/>
                <a:gd name="T42" fmla="*/ 1459 w 1519"/>
                <a:gd name="T43" fmla="*/ 860 h 1042"/>
                <a:gd name="T44" fmla="*/ 1458 w 1519"/>
                <a:gd name="T45" fmla="*/ 867 h 1042"/>
                <a:gd name="T46" fmla="*/ 1454 w 1519"/>
                <a:gd name="T47" fmla="*/ 873 h 1042"/>
                <a:gd name="T48" fmla="*/ 1449 w 1519"/>
                <a:gd name="T49" fmla="*/ 879 h 1042"/>
                <a:gd name="T50" fmla="*/ 1444 w 1519"/>
                <a:gd name="T51" fmla="*/ 884 h 1042"/>
                <a:gd name="T52" fmla="*/ 1437 w 1519"/>
                <a:gd name="T53" fmla="*/ 886 h 1042"/>
                <a:gd name="T54" fmla="*/ 1431 w 1519"/>
                <a:gd name="T55" fmla="*/ 888 h 1042"/>
                <a:gd name="T56" fmla="*/ 1423 w 1519"/>
                <a:gd name="T57" fmla="*/ 890 h 1042"/>
                <a:gd name="T58" fmla="*/ 25 w 1519"/>
                <a:gd name="T59" fmla="*/ 890 h 1042"/>
                <a:gd name="T60" fmla="*/ 19 w 1519"/>
                <a:gd name="T61" fmla="*/ 888 h 1042"/>
                <a:gd name="T62" fmla="*/ 12 w 1519"/>
                <a:gd name="T63" fmla="*/ 886 h 1042"/>
                <a:gd name="T64" fmla="*/ 6 w 1519"/>
                <a:gd name="T65" fmla="*/ 884 h 1042"/>
                <a:gd name="T66" fmla="*/ 0 w 1519"/>
                <a:gd name="T67" fmla="*/ 879 h 1042"/>
                <a:gd name="T68" fmla="*/ 32 w 1519"/>
                <a:gd name="T69" fmla="*/ 854 h 104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519" h="1042">
                  <a:moveTo>
                    <a:pt x="34" y="1000"/>
                  </a:moveTo>
                  <a:lnTo>
                    <a:pt x="39" y="1004"/>
                  </a:lnTo>
                  <a:lnTo>
                    <a:pt x="45" y="1007"/>
                  </a:lnTo>
                  <a:lnTo>
                    <a:pt x="50" y="1008"/>
                  </a:lnTo>
                  <a:lnTo>
                    <a:pt x="56" y="1009"/>
                  </a:lnTo>
                  <a:lnTo>
                    <a:pt x="1452" y="1009"/>
                  </a:lnTo>
                  <a:lnTo>
                    <a:pt x="1465" y="1006"/>
                  </a:lnTo>
                  <a:lnTo>
                    <a:pt x="1476" y="998"/>
                  </a:lnTo>
                  <a:lnTo>
                    <a:pt x="1483" y="985"/>
                  </a:lnTo>
                  <a:lnTo>
                    <a:pt x="1485" y="972"/>
                  </a:lnTo>
                  <a:lnTo>
                    <a:pt x="1485" y="53"/>
                  </a:lnTo>
                  <a:lnTo>
                    <a:pt x="1485" y="46"/>
                  </a:lnTo>
                  <a:lnTo>
                    <a:pt x="1484" y="40"/>
                  </a:lnTo>
                  <a:lnTo>
                    <a:pt x="1482" y="35"/>
                  </a:lnTo>
                  <a:lnTo>
                    <a:pt x="1479" y="31"/>
                  </a:lnTo>
                  <a:lnTo>
                    <a:pt x="1511" y="0"/>
                  </a:lnTo>
                  <a:lnTo>
                    <a:pt x="1514" y="5"/>
                  </a:lnTo>
                  <a:lnTo>
                    <a:pt x="1517" y="10"/>
                  </a:lnTo>
                  <a:lnTo>
                    <a:pt x="1519" y="16"/>
                  </a:lnTo>
                  <a:lnTo>
                    <a:pt x="1519" y="24"/>
                  </a:lnTo>
                  <a:lnTo>
                    <a:pt x="1519" y="999"/>
                  </a:lnTo>
                  <a:lnTo>
                    <a:pt x="1518" y="1007"/>
                  </a:lnTo>
                  <a:lnTo>
                    <a:pt x="1517" y="1015"/>
                  </a:lnTo>
                  <a:lnTo>
                    <a:pt x="1513" y="1022"/>
                  </a:lnTo>
                  <a:lnTo>
                    <a:pt x="1508" y="1029"/>
                  </a:lnTo>
                  <a:lnTo>
                    <a:pt x="1503" y="1034"/>
                  </a:lnTo>
                  <a:lnTo>
                    <a:pt x="1496" y="1038"/>
                  </a:lnTo>
                  <a:lnTo>
                    <a:pt x="1489" y="1040"/>
                  </a:lnTo>
                  <a:lnTo>
                    <a:pt x="1481" y="1042"/>
                  </a:lnTo>
                  <a:lnTo>
                    <a:pt x="27" y="1042"/>
                  </a:lnTo>
                  <a:lnTo>
                    <a:pt x="19" y="1040"/>
                  </a:lnTo>
                  <a:lnTo>
                    <a:pt x="12" y="1038"/>
                  </a:lnTo>
                  <a:lnTo>
                    <a:pt x="6" y="1034"/>
                  </a:lnTo>
                  <a:lnTo>
                    <a:pt x="0" y="1029"/>
                  </a:lnTo>
                  <a:lnTo>
                    <a:pt x="34" y="1000"/>
                  </a:lnTo>
                  <a:close/>
                </a:path>
              </a:pathLst>
            </a:custGeom>
            <a:solidFill>
              <a:srgbClr val="A87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6" name="Freeform 484"/>
            <p:cNvSpPr>
              <a:spLocks/>
            </p:cNvSpPr>
            <p:nvPr/>
          </p:nvSpPr>
          <p:spPr bwMode="auto">
            <a:xfrm flipH="1">
              <a:off x="437" y="1661"/>
              <a:ext cx="1437" cy="913"/>
            </a:xfrm>
            <a:custGeom>
              <a:avLst/>
              <a:gdLst>
                <a:gd name="T0" fmla="*/ 1380 w 1463"/>
                <a:gd name="T1" fmla="*/ 845 h 986"/>
                <a:gd name="T2" fmla="*/ 1392 w 1463"/>
                <a:gd name="T3" fmla="*/ 843 h 986"/>
                <a:gd name="T4" fmla="*/ 1403 w 1463"/>
                <a:gd name="T5" fmla="*/ 836 h 986"/>
                <a:gd name="T6" fmla="*/ 1409 w 1463"/>
                <a:gd name="T7" fmla="*/ 825 h 986"/>
                <a:gd name="T8" fmla="*/ 1411 w 1463"/>
                <a:gd name="T9" fmla="*/ 814 h 986"/>
                <a:gd name="T10" fmla="*/ 1411 w 1463"/>
                <a:gd name="T11" fmla="*/ 26 h 986"/>
                <a:gd name="T12" fmla="*/ 1410 w 1463"/>
                <a:gd name="T13" fmla="*/ 15 h 986"/>
                <a:gd name="T14" fmla="*/ 1406 w 1463"/>
                <a:gd name="T15" fmla="*/ 6 h 986"/>
                <a:gd name="T16" fmla="*/ 1397 w 1463"/>
                <a:gd name="T17" fmla="*/ 2 h 986"/>
                <a:gd name="T18" fmla="*/ 1385 w 1463"/>
                <a:gd name="T19" fmla="*/ 0 h 986"/>
                <a:gd name="T20" fmla="*/ 28 w 1463"/>
                <a:gd name="T21" fmla="*/ 0 h 986"/>
                <a:gd name="T22" fmla="*/ 16 w 1463"/>
                <a:gd name="T23" fmla="*/ 2 h 986"/>
                <a:gd name="T24" fmla="*/ 8 w 1463"/>
                <a:gd name="T25" fmla="*/ 6 h 986"/>
                <a:gd name="T26" fmla="*/ 2 w 1463"/>
                <a:gd name="T27" fmla="*/ 15 h 986"/>
                <a:gd name="T28" fmla="*/ 0 w 1463"/>
                <a:gd name="T29" fmla="*/ 26 h 986"/>
                <a:gd name="T30" fmla="*/ 0 w 1463"/>
                <a:gd name="T31" fmla="*/ 814 h 986"/>
                <a:gd name="T32" fmla="*/ 1 w 1463"/>
                <a:gd name="T33" fmla="*/ 819 h 986"/>
                <a:gd name="T34" fmla="*/ 2 w 1463"/>
                <a:gd name="T35" fmla="*/ 825 h 986"/>
                <a:gd name="T36" fmla="*/ 5 w 1463"/>
                <a:gd name="T37" fmla="*/ 831 h 986"/>
                <a:gd name="T38" fmla="*/ 10 w 1463"/>
                <a:gd name="T39" fmla="*/ 836 h 986"/>
                <a:gd name="T40" fmla="*/ 15 w 1463"/>
                <a:gd name="T41" fmla="*/ 840 h 986"/>
                <a:gd name="T42" fmla="*/ 22 w 1463"/>
                <a:gd name="T43" fmla="*/ 843 h 986"/>
                <a:gd name="T44" fmla="*/ 27 w 1463"/>
                <a:gd name="T45" fmla="*/ 844 h 986"/>
                <a:gd name="T46" fmla="*/ 32 w 1463"/>
                <a:gd name="T47" fmla="*/ 845 h 986"/>
                <a:gd name="T48" fmla="*/ 1380 w 1463"/>
                <a:gd name="T49" fmla="*/ 845 h 9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63" h="986">
                  <a:moveTo>
                    <a:pt x="1430" y="986"/>
                  </a:moveTo>
                  <a:lnTo>
                    <a:pt x="1443" y="983"/>
                  </a:lnTo>
                  <a:lnTo>
                    <a:pt x="1454" y="975"/>
                  </a:lnTo>
                  <a:lnTo>
                    <a:pt x="1461" y="962"/>
                  </a:lnTo>
                  <a:lnTo>
                    <a:pt x="1463" y="949"/>
                  </a:lnTo>
                  <a:lnTo>
                    <a:pt x="1463" y="30"/>
                  </a:lnTo>
                  <a:lnTo>
                    <a:pt x="1462" y="17"/>
                  </a:lnTo>
                  <a:lnTo>
                    <a:pt x="1457" y="8"/>
                  </a:lnTo>
                  <a:lnTo>
                    <a:pt x="1448" y="2"/>
                  </a:lnTo>
                  <a:lnTo>
                    <a:pt x="1436" y="0"/>
                  </a:lnTo>
                  <a:lnTo>
                    <a:pt x="28" y="0"/>
                  </a:lnTo>
                  <a:lnTo>
                    <a:pt x="16" y="2"/>
                  </a:lnTo>
                  <a:lnTo>
                    <a:pt x="8" y="8"/>
                  </a:lnTo>
                  <a:lnTo>
                    <a:pt x="2" y="17"/>
                  </a:lnTo>
                  <a:lnTo>
                    <a:pt x="0" y="30"/>
                  </a:lnTo>
                  <a:lnTo>
                    <a:pt x="0" y="949"/>
                  </a:lnTo>
                  <a:lnTo>
                    <a:pt x="1" y="956"/>
                  </a:lnTo>
                  <a:lnTo>
                    <a:pt x="2" y="962"/>
                  </a:lnTo>
                  <a:lnTo>
                    <a:pt x="5" y="969"/>
                  </a:lnTo>
                  <a:lnTo>
                    <a:pt x="10" y="975"/>
                  </a:lnTo>
                  <a:lnTo>
                    <a:pt x="15" y="979"/>
                  </a:lnTo>
                  <a:lnTo>
                    <a:pt x="22" y="983"/>
                  </a:lnTo>
                  <a:lnTo>
                    <a:pt x="27" y="985"/>
                  </a:lnTo>
                  <a:lnTo>
                    <a:pt x="34" y="986"/>
                  </a:lnTo>
                  <a:lnTo>
                    <a:pt x="1430" y="986"/>
                  </a:lnTo>
                  <a:close/>
                </a:path>
              </a:pathLst>
            </a:custGeom>
            <a:gradFill rotWithShape="0">
              <a:gsLst>
                <a:gs pos="0">
                  <a:srgbClr val="5E6D76"/>
                </a:gs>
                <a:gs pos="100000">
                  <a:srgbClr val="CCECFF"/>
                </a:gs>
              </a:gsLst>
              <a:path path="rect">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7" name="Freeform 485"/>
            <p:cNvSpPr>
              <a:spLocks/>
            </p:cNvSpPr>
            <p:nvPr/>
          </p:nvSpPr>
          <p:spPr bwMode="auto">
            <a:xfrm flipH="1">
              <a:off x="433" y="2541"/>
              <a:ext cx="37" cy="37"/>
            </a:xfrm>
            <a:custGeom>
              <a:avLst/>
              <a:gdLst>
                <a:gd name="T0" fmla="*/ 27 w 38"/>
                <a:gd name="T1" fmla="*/ 0 h 42"/>
                <a:gd name="T2" fmla="*/ 27 w 38"/>
                <a:gd name="T3" fmla="*/ 0 h 42"/>
                <a:gd name="T4" fmla="*/ 26 w 38"/>
                <a:gd name="T5" fmla="*/ 10 h 42"/>
                <a:gd name="T6" fmla="*/ 20 w 38"/>
                <a:gd name="T7" fmla="*/ 19 h 42"/>
                <a:gd name="T8" fmla="*/ 12 w 38"/>
                <a:gd name="T9" fmla="*/ 23 h 42"/>
                <a:gd name="T10" fmla="*/ 0 w 38"/>
                <a:gd name="T11" fmla="*/ 26 h 42"/>
                <a:gd name="T12" fmla="*/ 0 w 38"/>
                <a:gd name="T13" fmla="*/ 33 h 42"/>
                <a:gd name="T14" fmla="*/ 14 w 38"/>
                <a:gd name="T15" fmla="*/ 29 h 42"/>
                <a:gd name="T16" fmla="*/ 25 w 38"/>
                <a:gd name="T17" fmla="*/ 22 h 42"/>
                <a:gd name="T18" fmla="*/ 33 w 38"/>
                <a:gd name="T19" fmla="*/ 11 h 42"/>
                <a:gd name="T20" fmla="*/ 36 w 38"/>
                <a:gd name="T21" fmla="*/ 0 h 42"/>
                <a:gd name="T22" fmla="*/ 36 w 38"/>
                <a:gd name="T23" fmla="*/ 0 h 42"/>
                <a:gd name="T24" fmla="*/ 27 w 38"/>
                <a:gd name="T25" fmla="*/ 0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 h="42">
                  <a:moveTo>
                    <a:pt x="29" y="0"/>
                  </a:moveTo>
                  <a:lnTo>
                    <a:pt x="29" y="0"/>
                  </a:lnTo>
                  <a:lnTo>
                    <a:pt x="28" y="12"/>
                  </a:lnTo>
                  <a:lnTo>
                    <a:pt x="22" y="24"/>
                  </a:lnTo>
                  <a:lnTo>
                    <a:pt x="12" y="30"/>
                  </a:lnTo>
                  <a:lnTo>
                    <a:pt x="0" y="33"/>
                  </a:lnTo>
                  <a:lnTo>
                    <a:pt x="0" y="42"/>
                  </a:lnTo>
                  <a:lnTo>
                    <a:pt x="14" y="37"/>
                  </a:lnTo>
                  <a:lnTo>
                    <a:pt x="27" y="28"/>
                  </a:lnTo>
                  <a:lnTo>
                    <a:pt x="35" y="14"/>
                  </a:lnTo>
                  <a:lnTo>
                    <a:pt x="38"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8" name="Freeform 486"/>
            <p:cNvSpPr>
              <a:spLocks/>
            </p:cNvSpPr>
            <p:nvPr/>
          </p:nvSpPr>
          <p:spPr bwMode="auto">
            <a:xfrm flipH="1">
              <a:off x="433" y="1685"/>
              <a:ext cx="10" cy="856"/>
            </a:xfrm>
            <a:custGeom>
              <a:avLst/>
              <a:gdLst>
                <a:gd name="T0" fmla="*/ 0 w 9"/>
                <a:gd name="T1" fmla="*/ 4 h 923"/>
                <a:gd name="T2" fmla="*/ 0 w 9"/>
                <a:gd name="T3" fmla="*/ 4 h 923"/>
                <a:gd name="T4" fmla="*/ 0 w 9"/>
                <a:gd name="T5" fmla="*/ 794 h 923"/>
                <a:gd name="T6" fmla="*/ 11 w 9"/>
                <a:gd name="T7" fmla="*/ 794 h 923"/>
                <a:gd name="T8" fmla="*/ 11 w 9"/>
                <a:gd name="T9" fmla="*/ 4 h 923"/>
                <a:gd name="T10" fmla="*/ 11 w 9"/>
                <a:gd name="T11" fmla="*/ 4 h 923"/>
                <a:gd name="T12" fmla="*/ 11 w 9"/>
                <a:gd name="T13" fmla="*/ 4 h 923"/>
                <a:gd name="T14" fmla="*/ 10 w 9"/>
                <a:gd name="T15" fmla="*/ 1 h 923"/>
                <a:gd name="T16" fmla="*/ 4 w 9"/>
                <a:gd name="T17" fmla="*/ 0 h 923"/>
                <a:gd name="T18" fmla="*/ 1 w 9"/>
                <a:gd name="T19" fmla="*/ 1 h 923"/>
                <a:gd name="T20" fmla="*/ 0 w 9"/>
                <a:gd name="T21" fmla="*/ 4 h 9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 h="923">
                  <a:moveTo>
                    <a:pt x="0" y="4"/>
                  </a:moveTo>
                  <a:lnTo>
                    <a:pt x="0" y="4"/>
                  </a:lnTo>
                  <a:lnTo>
                    <a:pt x="0" y="923"/>
                  </a:lnTo>
                  <a:lnTo>
                    <a:pt x="9" y="923"/>
                  </a:lnTo>
                  <a:lnTo>
                    <a:pt x="9" y="4"/>
                  </a:lnTo>
                  <a:lnTo>
                    <a:pt x="8" y="1"/>
                  </a:lnTo>
                  <a:lnTo>
                    <a:pt x="4" y="0"/>
                  </a:lnTo>
                  <a:lnTo>
                    <a:pt x="1" y="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59" name="Freeform 487"/>
            <p:cNvSpPr>
              <a:spLocks/>
            </p:cNvSpPr>
            <p:nvPr/>
          </p:nvSpPr>
          <p:spPr bwMode="auto">
            <a:xfrm flipH="1">
              <a:off x="433" y="1657"/>
              <a:ext cx="36" cy="32"/>
            </a:xfrm>
            <a:custGeom>
              <a:avLst/>
              <a:gdLst>
                <a:gd name="T0" fmla="*/ 5 w 37"/>
                <a:gd name="T1" fmla="*/ 8 h 34"/>
                <a:gd name="T2" fmla="*/ 5 w 37"/>
                <a:gd name="T3" fmla="*/ 8 h 34"/>
                <a:gd name="T4" fmla="*/ 16 w 37"/>
                <a:gd name="T5" fmla="*/ 8 h 34"/>
                <a:gd name="T6" fmla="*/ 21 w 37"/>
                <a:gd name="T7" fmla="*/ 13 h 34"/>
                <a:gd name="T8" fmla="*/ 26 w 37"/>
                <a:gd name="T9" fmla="*/ 21 h 34"/>
                <a:gd name="T10" fmla="*/ 26 w 37"/>
                <a:gd name="T11" fmla="*/ 30 h 34"/>
                <a:gd name="T12" fmla="*/ 35 w 37"/>
                <a:gd name="T13" fmla="*/ 30 h 34"/>
                <a:gd name="T14" fmla="*/ 33 w 37"/>
                <a:gd name="T15" fmla="*/ 18 h 34"/>
                <a:gd name="T16" fmla="*/ 26 w 37"/>
                <a:gd name="T17" fmla="*/ 8 h 34"/>
                <a:gd name="T18" fmla="*/ 18 w 37"/>
                <a:gd name="T19" fmla="*/ 3 h 34"/>
                <a:gd name="T20" fmla="*/ 5 w 37"/>
                <a:gd name="T21" fmla="*/ 0 h 34"/>
                <a:gd name="T22" fmla="*/ 5 w 37"/>
                <a:gd name="T23" fmla="*/ 0 h 34"/>
                <a:gd name="T24" fmla="*/ 5 w 37"/>
                <a:gd name="T25" fmla="*/ 0 h 34"/>
                <a:gd name="T26" fmla="*/ 1 w 37"/>
                <a:gd name="T27" fmla="*/ 1 h 34"/>
                <a:gd name="T28" fmla="*/ 0 w 37"/>
                <a:gd name="T29" fmla="*/ 4 h 34"/>
                <a:gd name="T30" fmla="*/ 1 w 37"/>
                <a:gd name="T31" fmla="*/ 8 h 34"/>
                <a:gd name="T32" fmla="*/ 5 w 37"/>
                <a:gd name="T33" fmla="*/ 8 h 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7" h="34">
                  <a:moveTo>
                    <a:pt x="5" y="9"/>
                  </a:moveTo>
                  <a:lnTo>
                    <a:pt x="5" y="9"/>
                  </a:lnTo>
                  <a:lnTo>
                    <a:pt x="16" y="10"/>
                  </a:lnTo>
                  <a:lnTo>
                    <a:pt x="23" y="15"/>
                  </a:lnTo>
                  <a:lnTo>
                    <a:pt x="28" y="23"/>
                  </a:lnTo>
                  <a:lnTo>
                    <a:pt x="28" y="34"/>
                  </a:lnTo>
                  <a:lnTo>
                    <a:pt x="37" y="34"/>
                  </a:lnTo>
                  <a:lnTo>
                    <a:pt x="35" y="20"/>
                  </a:lnTo>
                  <a:lnTo>
                    <a:pt x="28" y="10"/>
                  </a:lnTo>
                  <a:lnTo>
                    <a:pt x="19" y="3"/>
                  </a:lnTo>
                  <a:lnTo>
                    <a:pt x="5" y="0"/>
                  </a:lnTo>
                  <a:lnTo>
                    <a:pt x="1" y="1"/>
                  </a:lnTo>
                  <a:lnTo>
                    <a:pt x="0" y="4"/>
                  </a:lnTo>
                  <a:lnTo>
                    <a:pt x="1" y="8"/>
                  </a:lnTo>
                  <a:lnTo>
                    <a:pt x="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0" name="Freeform 488"/>
            <p:cNvSpPr>
              <a:spLocks/>
            </p:cNvSpPr>
            <p:nvPr/>
          </p:nvSpPr>
          <p:spPr bwMode="auto">
            <a:xfrm flipH="1">
              <a:off x="465" y="1657"/>
              <a:ext cx="1385" cy="8"/>
            </a:xfrm>
            <a:custGeom>
              <a:avLst/>
              <a:gdLst>
                <a:gd name="T0" fmla="*/ 4 w 1412"/>
                <a:gd name="T1" fmla="*/ 7 h 9"/>
                <a:gd name="T2" fmla="*/ 4 w 1412"/>
                <a:gd name="T3" fmla="*/ 7 h 9"/>
                <a:gd name="T4" fmla="*/ 1359 w 1412"/>
                <a:gd name="T5" fmla="*/ 7 h 9"/>
                <a:gd name="T6" fmla="*/ 1359 w 1412"/>
                <a:gd name="T7" fmla="*/ 0 h 9"/>
                <a:gd name="T8" fmla="*/ 4 w 1412"/>
                <a:gd name="T9" fmla="*/ 0 h 9"/>
                <a:gd name="T10" fmla="*/ 4 w 1412"/>
                <a:gd name="T11" fmla="*/ 0 h 9"/>
                <a:gd name="T12" fmla="*/ 4 w 1412"/>
                <a:gd name="T13" fmla="*/ 0 h 9"/>
                <a:gd name="T14" fmla="*/ 1 w 1412"/>
                <a:gd name="T15" fmla="*/ 1 h 9"/>
                <a:gd name="T16" fmla="*/ 0 w 1412"/>
                <a:gd name="T17" fmla="*/ 4 h 9"/>
                <a:gd name="T18" fmla="*/ 1 w 1412"/>
                <a:gd name="T19" fmla="*/ 6 h 9"/>
                <a:gd name="T20" fmla="*/ 4 w 1412"/>
                <a:gd name="T21" fmla="*/ 7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12" h="9">
                  <a:moveTo>
                    <a:pt x="4" y="9"/>
                  </a:moveTo>
                  <a:lnTo>
                    <a:pt x="4" y="9"/>
                  </a:lnTo>
                  <a:lnTo>
                    <a:pt x="1412" y="9"/>
                  </a:lnTo>
                  <a:lnTo>
                    <a:pt x="1412" y="0"/>
                  </a:lnTo>
                  <a:lnTo>
                    <a:pt x="4" y="0"/>
                  </a:lnTo>
                  <a:lnTo>
                    <a:pt x="1" y="1"/>
                  </a:lnTo>
                  <a:lnTo>
                    <a:pt x="0" y="4"/>
                  </a:lnTo>
                  <a:lnTo>
                    <a:pt x="1" y="8"/>
                  </a:lnTo>
                  <a:lnTo>
                    <a:pt x="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1" name="Freeform 489"/>
            <p:cNvSpPr>
              <a:spLocks/>
            </p:cNvSpPr>
            <p:nvPr/>
          </p:nvSpPr>
          <p:spPr bwMode="auto">
            <a:xfrm flipH="1">
              <a:off x="1846" y="1657"/>
              <a:ext cx="31" cy="32"/>
            </a:xfrm>
            <a:custGeom>
              <a:avLst/>
              <a:gdLst>
                <a:gd name="T0" fmla="*/ 8 w 33"/>
                <a:gd name="T1" fmla="*/ 30 h 34"/>
                <a:gd name="T2" fmla="*/ 8 w 33"/>
                <a:gd name="T3" fmla="*/ 30 h 34"/>
                <a:gd name="T4" fmla="*/ 8 w 33"/>
                <a:gd name="T5" fmla="*/ 21 h 34"/>
                <a:gd name="T6" fmla="*/ 13 w 33"/>
                <a:gd name="T7" fmla="*/ 13 h 34"/>
                <a:gd name="T8" fmla="*/ 20 w 33"/>
                <a:gd name="T9" fmla="*/ 8 h 34"/>
                <a:gd name="T10" fmla="*/ 29 w 33"/>
                <a:gd name="T11" fmla="*/ 8 h 34"/>
                <a:gd name="T12" fmla="*/ 29 w 33"/>
                <a:gd name="T13" fmla="*/ 0 h 34"/>
                <a:gd name="T14" fmla="*/ 18 w 33"/>
                <a:gd name="T15" fmla="*/ 3 h 34"/>
                <a:gd name="T16" fmla="*/ 8 w 33"/>
                <a:gd name="T17" fmla="*/ 8 h 34"/>
                <a:gd name="T18" fmla="*/ 3 w 33"/>
                <a:gd name="T19" fmla="*/ 18 h 34"/>
                <a:gd name="T20" fmla="*/ 0 w 33"/>
                <a:gd name="T21" fmla="*/ 30 h 34"/>
                <a:gd name="T22" fmla="*/ 0 w 33"/>
                <a:gd name="T23" fmla="*/ 30 h 34"/>
                <a:gd name="T24" fmla="*/ 8 w 33"/>
                <a:gd name="T25" fmla="*/ 3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34">
                  <a:moveTo>
                    <a:pt x="9" y="34"/>
                  </a:moveTo>
                  <a:lnTo>
                    <a:pt x="9" y="34"/>
                  </a:lnTo>
                  <a:lnTo>
                    <a:pt x="10" y="23"/>
                  </a:lnTo>
                  <a:lnTo>
                    <a:pt x="15" y="15"/>
                  </a:lnTo>
                  <a:lnTo>
                    <a:pt x="22" y="10"/>
                  </a:lnTo>
                  <a:lnTo>
                    <a:pt x="33" y="9"/>
                  </a:lnTo>
                  <a:lnTo>
                    <a:pt x="33" y="0"/>
                  </a:lnTo>
                  <a:lnTo>
                    <a:pt x="20" y="3"/>
                  </a:lnTo>
                  <a:lnTo>
                    <a:pt x="10" y="10"/>
                  </a:lnTo>
                  <a:lnTo>
                    <a:pt x="3" y="20"/>
                  </a:lnTo>
                  <a:lnTo>
                    <a:pt x="0" y="34"/>
                  </a:lnTo>
                  <a:lnTo>
                    <a:pt x="9"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2" name="Freeform 490"/>
            <p:cNvSpPr>
              <a:spLocks/>
            </p:cNvSpPr>
            <p:nvPr/>
          </p:nvSpPr>
          <p:spPr bwMode="auto">
            <a:xfrm flipH="1">
              <a:off x="1870" y="1689"/>
              <a:ext cx="7" cy="855"/>
            </a:xfrm>
            <a:custGeom>
              <a:avLst/>
              <a:gdLst>
                <a:gd name="T0" fmla="*/ 5 w 9"/>
                <a:gd name="T1" fmla="*/ 787 h 924"/>
                <a:gd name="T2" fmla="*/ 5 w 9"/>
                <a:gd name="T3" fmla="*/ 787 h 924"/>
                <a:gd name="T4" fmla="*/ 5 w 9"/>
                <a:gd name="T5" fmla="*/ 0 h 924"/>
                <a:gd name="T6" fmla="*/ 0 w 9"/>
                <a:gd name="T7" fmla="*/ 0 h 924"/>
                <a:gd name="T8" fmla="*/ 0 w 9"/>
                <a:gd name="T9" fmla="*/ 787 h 924"/>
                <a:gd name="T10" fmla="*/ 0 w 9"/>
                <a:gd name="T11" fmla="*/ 787 h 924"/>
                <a:gd name="T12" fmla="*/ 0 w 9"/>
                <a:gd name="T13" fmla="*/ 787 h 924"/>
                <a:gd name="T14" fmla="*/ 1 w 9"/>
                <a:gd name="T15" fmla="*/ 790 h 924"/>
                <a:gd name="T16" fmla="*/ 3 w 9"/>
                <a:gd name="T17" fmla="*/ 791 h 924"/>
                <a:gd name="T18" fmla="*/ 5 w 9"/>
                <a:gd name="T19" fmla="*/ 790 h 924"/>
                <a:gd name="T20" fmla="*/ 5 w 9"/>
                <a:gd name="T21" fmla="*/ 787 h 9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 h="924">
                  <a:moveTo>
                    <a:pt x="9" y="919"/>
                  </a:moveTo>
                  <a:lnTo>
                    <a:pt x="9" y="919"/>
                  </a:lnTo>
                  <a:lnTo>
                    <a:pt x="9" y="0"/>
                  </a:lnTo>
                  <a:lnTo>
                    <a:pt x="0" y="0"/>
                  </a:lnTo>
                  <a:lnTo>
                    <a:pt x="0" y="919"/>
                  </a:lnTo>
                  <a:lnTo>
                    <a:pt x="1" y="923"/>
                  </a:lnTo>
                  <a:lnTo>
                    <a:pt x="5" y="924"/>
                  </a:lnTo>
                  <a:lnTo>
                    <a:pt x="8" y="923"/>
                  </a:lnTo>
                  <a:lnTo>
                    <a:pt x="9" y="9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3" name="Freeform 491"/>
            <p:cNvSpPr>
              <a:spLocks/>
            </p:cNvSpPr>
            <p:nvPr/>
          </p:nvSpPr>
          <p:spPr bwMode="auto">
            <a:xfrm flipH="1">
              <a:off x="1836" y="2541"/>
              <a:ext cx="41" cy="37"/>
            </a:xfrm>
            <a:custGeom>
              <a:avLst/>
              <a:gdLst>
                <a:gd name="T0" fmla="*/ 34 w 44"/>
                <a:gd name="T1" fmla="*/ 26 h 42"/>
                <a:gd name="T2" fmla="*/ 34 w 44"/>
                <a:gd name="T3" fmla="*/ 26 h 42"/>
                <a:gd name="T4" fmla="*/ 29 w 44"/>
                <a:gd name="T5" fmla="*/ 26 h 42"/>
                <a:gd name="T6" fmla="*/ 24 w 44"/>
                <a:gd name="T7" fmla="*/ 23 h 42"/>
                <a:gd name="T8" fmla="*/ 20 w 44"/>
                <a:gd name="T9" fmla="*/ 21 h 42"/>
                <a:gd name="T10" fmla="*/ 15 w 44"/>
                <a:gd name="T11" fmla="*/ 19 h 42"/>
                <a:gd name="T12" fmla="*/ 12 w 44"/>
                <a:gd name="T13" fmla="*/ 14 h 42"/>
                <a:gd name="T14" fmla="*/ 8 w 44"/>
                <a:gd name="T15" fmla="*/ 10 h 42"/>
                <a:gd name="T16" fmla="*/ 7 w 44"/>
                <a:gd name="T17" fmla="*/ 5 h 42"/>
                <a:gd name="T18" fmla="*/ 7 w 44"/>
                <a:gd name="T19" fmla="*/ 0 h 42"/>
                <a:gd name="T20" fmla="*/ 0 w 44"/>
                <a:gd name="T21" fmla="*/ 0 h 42"/>
                <a:gd name="T22" fmla="*/ 2 w 44"/>
                <a:gd name="T23" fmla="*/ 5 h 42"/>
                <a:gd name="T24" fmla="*/ 3 w 44"/>
                <a:gd name="T25" fmla="*/ 11 h 42"/>
                <a:gd name="T26" fmla="*/ 7 w 44"/>
                <a:gd name="T27" fmla="*/ 17 h 42"/>
                <a:gd name="T28" fmla="*/ 11 w 44"/>
                <a:gd name="T29" fmla="*/ 22 h 42"/>
                <a:gd name="T30" fmla="*/ 15 w 44"/>
                <a:gd name="T31" fmla="*/ 26 h 42"/>
                <a:gd name="T32" fmla="*/ 21 w 44"/>
                <a:gd name="T33" fmla="*/ 29 h 42"/>
                <a:gd name="T34" fmla="*/ 27 w 44"/>
                <a:gd name="T35" fmla="*/ 31 h 42"/>
                <a:gd name="T36" fmla="*/ 34 w 44"/>
                <a:gd name="T37" fmla="*/ 33 h 42"/>
                <a:gd name="T38" fmla="*/ 34 w 44"/>
                <a:gd name="T39" fmla="*/ 33 h 42"/>
                <a:gd name="T40" fmla="*/ 34 w 44"/>
                <a:gd name="T41" fmla="*/ 33 h 42"/>
                <a:gd name="T42" fmla="*/ 37 w 44"/>
                <a:gd name="T43" fmla="*/ 32 h 42"/>
                <a:gd name="T44" fmla="*/ 38 w 44"/>
                <a:gd name="T45" fmla="*/ 29 h 42"/>
                <a:gd name="T46" fmla="*/ 37 w 44"/>
                <a:gd name="T47" fmla="*/ 26 h 42"/>
                <a:gd name="T48" fmla="*/ 34 w 44"/>
                <a:gd name="T49" fmla="*/ 26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4" h="42">
                  <a:moveTo>
                    <a:pt x="39" y="33"/>
                  </a:moveTo>
                  <a:lnTo>
                    <a:pt x="39" y="33"/>
                  </a:lnTo>
                  <a:lnTo>
                    <a:pt x="33" y="33"/>
                  </a:lnTo>
                  <a:lnTo>
                    <a:pt x="28" y="30"/>
                  </a:lnTo>
                  <a:lnTo>
                    <a:pt x="22" y="27"/>
                  </a:lnTo>
                  <a:lnTo>
                    <a:pt x="17" y="24"/>
                  </a:lnTo>
                  <a:lnTo>
                    <a:pt x="14" y="18"/>
                  </a:lnTo>
                  <a:lnTo>
                    <a:pt x="10" y="12"/>
                  </a:lnTo>
                  <a:lnTo>
                    <a:pt x="9" y="7"/>
                  </a:lnTo>
                  <a:lnTo>
                    <a:pt x="9" y="0"/>
                  </a:lnTo>
                  <a:lnTo>
                    <a:pt x="0" y="0"/>
                  </a:lnTo>
                  <a:lnTo>
                    <a:pt x="2" y="7"/>
                  </a:lnTo>
                  <a:lnTo>
                    <a:pt x="3" y="14"/>
                  </a:lnTo>
                  <a:lnTo>
                    <a:pt x="7" y="22"/>
                  </a:lnTo>
                  <a:lnTo>
                    <a:pt x="13" y="28"/>
                  </a:lnTo>
                  <a:lnTo>
                    <a:pt x="17" y="34"/>
                  </a:lnTo>
                  <a:lnTo>
                    <a:pt x="25" y="37"/>
                  </a:lnTo>
                  <a:lnTo>
                    <a:pt x="31" y="40"/>
                  </a:lnTo>
                  <a:lnTo>
                    <a:pt x="39" y="42"/>
                  </a:lnTo>
                  <a:lnTo>
                    <a:pt x="43" y="41"/>
                  </a:lnTo>
                  <a:lnTo>
                    <a:pt x="44" y="37"/>
                  </a:lnTo>
                  <a:lnTo>
                    <a:pt x="43" y="34"/>
                  </a:lnTo>
                  <a:lnTo>
                    <a:pt x="39"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4" name="Freeform 492"/>
            <p:cNvSpPr>
              <a:spLocks/>
            </p:cNvSpPr>
            <p:nvPr/>
          </p:nvSpPr>
          <p:spPr bwMode="auto">
            <a:xfrm flipH="1">
              <a:off x="467" y="2570"/>
              <a:ext cx="1373" cy="8"/>
            </a:xfrm>
            <a:custGeom>
              <a:avLst/>
              <a:gdLst>
                <a:gd name="T0" fmla="*/ 1341 w 1401"/>
                <a:gd name="T1" fmla="*/ 0 h 9"/>
                <a:gd name="T2" fmla="*/ 1341 w 1401"/>
                <a:gd name="T3" fmla="*/ 0 h 9"/>
                <a:gd name="T4" fmla="*/ 0 w 1401"/>
                <a:gd name="T5" fmla="*/ 0 h 9"/>
                <a:gd name="T6" fmla="*/ 0 w 1401"/>
                <a:gd name="T7" fmla="*/ 7 h 9"/>
                <a:gd name="T8" fmla="*/ 1341 w 1401"/>
                <a:gd name="T9" fmla="*/ 7 h 9"/>
                <a:gd name="T10" fmla="*/ 1341 w 1401"/>
                <a:gd name="T11" fmla="*/ 7 h 9"/>
                <a:gd name="T12" fmla="*/ 1341 w 1401"/>
                <a:gd name="T13" fmla="*/ 7 h 9"/>
                <a:gd name="T14" fmla="*/ 1344 w 1401"/>
                <a:gd name="T15" fmla="*/ 6 h 9"/>
                <a:gd name="T16" fmla="*/ 1346 w 1401"/>
                <a:gd name="T17" fmla="*/ 4 h 9"/>
                <a:gd name="T18" fmla="*/ 1344 w 1401"/>
                <a:gd name="T19" fmla="*/ 1 h 9"/>
                <a:gd name="T20" fmla="*/ 1341 w 1401"/>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01" h="9">
                  <a:moveTo>
                    <a:pt x="1396" y="0"/>
                  </a:moveTo>
                  <a:lnTo>
                    <a:pt x="1396" y="0"/>
                  </a:lnTo>
                  <a:lnTo>
                    <a:pt x="0" y="0"/>
                  </a:lnTo>
                  <a:lnTo>
                    <a:pt x="0" y="9"/>
                  </a:lnTo>
                  <a:lnTo>
                    <a:pt x="1396" y="9"/>
                  </a:lnTo>
                  <a:lnTo>
                    <a:pt x="1399" y="8"/>
                  </a:lnTo>
                  <a:lnTo>
                    <a:pt x="1401" y="4"/>
                  </a:lnTo>
                  <a:lnTo>
                    <a:pt x="1399" y="1"/>
                  </a:lnTo>
                  <a:lnTo>
                    <a:pt x="13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5" name="Freeform 493"/>
            <p:cNvSpPr>
              <a:spLocks/>
            </p:cNvSpPr>
            <p:nvPr/>
          </p:nvSpPr>
          <p:spPr bwMode="auto">
            <a:xfrm flipH="1">
              <a:off x="1864" y="2591"/>
              <a:ext cx="33" cy="18"/>
            </a:xfrm>
            <a:custGeom>
              <a:avLst/>
              <a:gdLst>
                <a:gd name="T0" fmla="*/ 26 w 35"/>
                <a:gd name="T1" fmla="*/ 9 h 19"/>
                <a:gd name="T2" fmla="*/ 26 w 35"/>
                <a:gd name="T3" fmla="*/ 9 h 19"/>
                <a:gd name="T4" fmla="*/ 20 w 35"/>
                <a:gd name="T5" fmla="*/ 9 h 19"/>
                <a:gd name="T6" fmla="*/ 15 w 35"/>
                <a:gd name="T7" fmla="*/ 8 h 19"/>
                <a:gd name="T8" fmla="*/ 9 w 35"/>
                <a:gd name="T9" fmla="*/ 3 h 19"/>
                <a:gd name="T10" fmla="*/ 5 w 35"/>
                <a:gd name="T11" fmla="*/ 0 h 19"/>
                <a:gd name="T12" fmla="*/ 0 w 35"/>
                <a:gd name="T13" fmla="*/ 4 h 19"/>
                <a:gd name="T14" fmla="*/ 6 w 35"/>
                <a:gd name="T15" fmla="*/ 9 h 19"/>
                <a:gd name="T16" fmla="*/ 12 w 35"/>
                <a:gd name="T17" fmla="*/ 13 h 19"/>
                <a:gd name="T18" fmla="*/ 20 w 35"/>
                <a:gd name="T19" fmla="*/ 15 h 19"/>
                <a:gd name="T20" fmla="*/ 26 w 35"/>
                <a:gd name="T21" fmla="*/ 17 h 19"/>
                <a:gd name="T22" fmla="*/ 26 w 35"/>
                <a:gd name="T23" fmla="*/ 17 h 19"/>
                <a:gd name="T24" fmla="*/ 26 w 35"/>
                <a:gd name="T25" fmla="*/ 17 h 19"/>
                <a:gd name="T26" fmla="*/ 30 w 35"/>
                <a:gd name="T27" fmla="*/ 16 h 19"/>
                <a:gd name="T28" fmla="*/ 31 w 35"/>
                <a:gd name="T29" fmla="*/ 13 h 19"/>
                <a:gd name="T30" fmla="*/ 30 w 35"/>
                <a:gd name="T31" fmla="*/ 9 h 19"/>
                <a:gd name="T32" fmla="*/ 26 w 35"/>
                <a:gd name="T33" fmla="*/ 9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19">
                  <a:moveTo>
                    <a:pt x="30" y="10"/>
                  </a:moveTo>
                  <a:lnTo>
                    <a:pt x="30" y="10"/>
                  </a:lnTo>
                  <a:lnTo>
                    <a:pt x="22" y="10"/>
                  </a:lnTo>
                  <a:lnTo>
                    <a:pt x="17" y="8"/>
                  </a:lnTo>
                  <a:lnTo>
                    <a:pt x="11" y="3"/>
                  </a:lnTo>
                  <a:lnTo>
                    <a:pt x="5" y="0"/>
                  </a:lnTo>
                  <a:lnTo>
                    <a:pt x="0" y="4"/>
                  </a:lnTo>
                  <a:lnTo>
                    <a:pt x="6" y="10"/>
                  </a:lnTo>
                  <a:lnTo>
                    <a:pt x="14" y="15"/>
                  </a:lnTo>
                  <a:lnTo>
                    <a:pt x="22" y="17"/>
                  </a:lnTo>
                  <a:lnTo>
                    <a:pt x="30" y="19"/>
                  </a:lnTo>
                  <a:lnTo>
                    <a:pt x="34" y="18"/>
                  </a:lnTo>
                  <a:lnTo>
                    <a:pt x="35" y="15"/>
                  </a:lnTo>
                  <a:lnTo>
                    <a:pt x="34" y="11"/>
                  </a:lnTo>
                  <a:lnTo>
                    <a:pt x="3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6" name="Freeform 494"/>
            <p:cNvSpPr>
              <a:spLocks/>
            </p:cNvSpPr>
            <p:nvPr/>
          </p:nvSpPr>
          <p:spPr bwMode="auto">
            <a:xfrm flipH="1">
              <a:off x="437" y="2600"/>
              <a:ext cx="1431" cy="9"/>
            </a:xfrm>
            <a:custGeom>
              <a:avLst/>
              <a:gdLst>
                <a:gd name="T0" fmla="*/ 1401 w 1458"/>
                <a:gd name="T1" fmla="*/ 0 h 9"/>
                <a:gd name="T2" fmla="*/ 1401 w 1458"/>
                <a:gd name="T3" fmla="*/ 0 h 9"/>
                <a:gd name="T4" fmla="*/ 0 w 1458"/>
                <a:gd name="T5" fmla="*/ 0 h 9"/>
                <a:gd name="T6" fmla="*/ 0 w 1458"/>
                <a:gd name="T7" fmla="*/ 9 h 9"/>
                <a:gd name="T8" fmla="*/ 1401 w 1458"/>
                <a:gd name="T9" fmla="*/ 9 h 9"/>
                <a:gd name="T10" fmla="*/ 1401 w 1458"/>
                <a:gd name="T11" fmla="*/ 9 h 9"/>
                <a:gd name="T12" fmla="*/ 1401 w 1458"/>
                <a:gd name="T13" fmla="*/ 9 h 9"/>
                <a:gd name="T14" fmla="*/ 1404 w 1458"/>
                <a:gd name="T15" fmla="*/ 8 h 9"/>
                <a:gd name="T16" fmla="*/ 1405 w 1458"/>
                <a:gd name="T17" fmla="*/ 5 h 9"/>
                <a:gd name="T18" fmla="*/ 1404 w 1458"/>
                <a:gd name="T19" fmla="*/ 1 h 9"/>
                <a:gd name="T20" fmla="*/ 1401 w 1458"/>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58" h="9">
                  <a:moveTo>
                    <a:pt x="1454" y="0"/>
                  </a:moveTo>
                  <a:lnTo>
                    <a:pt x="1454" y="0"/>
                  </a:lnTo>
                  <a:lnTo>
                    <a:pt x="0" y="0"/>
                  </a:lnTo>
                  <a:lnTo>
                    <a:pt x="0" y="9"/>
                  </a:lnTo>
                  <a:lnTo>
                    <a:pt x="1454" y="9"/>
                  </a:lnTo>
                  <a:lnTo>
                    <a:pt x="1457" y="8"/>
                  </a:lnTo>
                  <a:lnTo>
                    <a:pt x="1458" y="5"/>
                  </a:lnTo>
                  <a:lnTo>
                    <a:pt x="1457" y="1"/>
                  </a:lnTo>
                  <a:lnTo>
                    <a:pt x="14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7" name="Freeform 495"/>
            <p:cNvSpPr>
              <a:spLocks/>
            </p:cNvSpPr>
            <p:nvPr/>
          </p:nvSpPr>
          <p:spPr bwMode="auto">
            <a:xfrm flipH="1">
              <a:off x="400" y="2565"/>
              <a:ext cx="43" cy="44"/>
            </a:xfrm>
            <a:custGeom>
              <a:avLst/>
              <a:gdLst>
                <a:gd name="T0" fmla="*/ 35 w 42"/>
                <a:gd name="T1" fmla="*/ 0 h 47"/>
                <a:gd name="T2" fmla="*/ 35 w 42"/>
                <a:gd name="T3" fmla="*/ 0 h 47"/>
                <a:gd name="T4" fmla="*/ 35 w 42"/>
                <a:gd name="T5" fmla="*/ 7 h 47"/>
                <a:gd name="T6" fmla="*/ 34 w 42"/>
                <a:gd name="T7" fmla="*/ 13 h 47"/>
                <a:gd name="T8" fmla="*/ 31 w 42"/>
                <a:gd name="T9" fmla="*/ 19 h 47"/>
                <a:gd name="T10" fmla="*/ 27 w 42"/>
                <a:gd name="T11" fmla="*/ 24 h 47"/>
                <a:gd name="T12" fmla="*/ 19 w 42"/>
                <a:gd name="T13" fmla="*/ 27 h 47"/>
                <a:gd name="T14" fmla="*/ 14 w 42"/>
                <a:gd name="T15" fmla="*/ 32 h 47"/>
                <a:gd name="T16" fmla="*/ 8 w 42"/>
                <a:gd name="T17" fmla="*/ 34 h 47"/>
                <a:gd name="T18" fmla="*/ 0 w 42"/>
                <a:gd name="T19" fmla="*/ 34 h 47"/>
                <a:gd name="T20" fmla="*/ 0 w 42"/>
                <a:gd name="T21" fmla="*/ 41 h 47"/>
                <a:gd name="T22" fmla="*/ 8 w 42"/>
                <a:gd name="T23" fmla="*/ 39 h 47"/>
                <a:gd name="T24" fmla="*/ 16 w 42"/>
                <a:gd name="T25" fmla="*/ 37 h 47"/>
                <a:gd name="T26" fmla="*/ 26 w 42"/>
                <a:gd name="T27" fmla="*/ 34 h 47"/>
                <a:gd name="T28" fmla="*/ 32 w 42"/>
                <a:gd name="T29" fmla="*/ 28 h 47"/>
                <a:gd name="T30" fmla="*/ 38 w 42"/>
                <a:gd name="T31" fmla="*/ 22 h 47"/>
                <a:gd name="T32" fmla="*/ 41 w 42"/>
                <a:gd name="T33" fmla="*/ 15 h 47"/>
                <a:gd name="T34" fmla="*/ 42 w 42"/>
                <a:gd name="T35" fmla="*/ 7 h 47"/>
                <a:gd name="T36" fmla="*/ 44 w 42"/>
                <a:gd name="T37" fmla="*/ 0 h 47"/>
                <a:gd name="T38" fmla="*/ 44 w 42"/>
                <a:gd name="T39" fmla="*/ 0 h 47"/>
                <a:gd name="T40" fmla="*/ 35 w 42"/>
                <a:gd name="T41" fmla="*/ 0 h 4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2" h="47">
                  <a:moveTo>
                    <a:pt x="33" y="0"/>
                  </a:moveTo>
                  <a:lnTo>
                    <a:pt x="33" y="0"/>
                  </a:lnTo>
                  <a:lnTo>
                    <a:pt x="33" y="8"/>
                  </a:lnTo>
                  <a:lnTo>
                    <a:pt x="32" y="15"/>
                  </a:lnTo>
                  <a:lnTo>
                    <a:pt x="29" y="21"/>
                  </a:lnTo>
                  <a:lnTo>
                    <a:pt x="25" y="28"/>
                  </a:lnTo>
                  <a:lnTo>
                    <a:pt x="19" y="31"/>
                  </a:lnTo>
                  <a:lnTo>
                    <a:pt x="14" y="36"/>
                  </a:lnTo>
                  <a:lnTo>
                    <a:pt x="8" y="38"/>
                  </a:lnTo>
                  <a:lnTo>
                    <a:pt x="0" y="38"/>
                  </a:lnTo>
                  <a:lnTo>
                    <a:pt x="0" y="47"/>
                  </a:lnTo>
                  <a:lnTo>
                    <a:pt x="8" y="45"/>
                  </a:lnTo>
                  <a:lnTo>
                    <a:pt x="16" y="43"/>
                  </a:lnTo>
                  <a:lnTo>
                    <a:pt x="24" y="38"/>
                  </a:lnTo>
                  <a:lnTo>
                    <a:pt x="30" y="32"/>
                  </a:lnTo>
                  <a:lnTo>
                    <a:pt x="36" y="25"/>
                  </a:lnTo>
                  <a:lnTo>
                    <a:pt x="39" y="17"/>
                  </a:lnTo>
                  <a:lnTo>
                    <a:pt x="40" y="8"/>
                  </a:lnTo>
                  <a:lnTo>
                    <a:pt x="42" y="0"/>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8" name="Freeform 496"/>
            <p:cNvSpPr>
              <a:spLocks/>
            </p:cNvSpPr>
            <p:nvPr/>
          </p:nvSpPr>
          <p:spPr bwMode="auto">
            <a:xfrm flipH="1">
              <a:off x="400" y="1657"/>
              <a:ext cx="10" cy="908"/>
            </a:xfrm>
            <a:custGeom>
              <a:avLst/>
              <a:gdLst>
                <a:gd name="T0" fmla="*/ 0 w 9"/>
                <a:gd name="T1" fmla="*/ 4 h 979"/>
                <a:gd name="T2" fmla="*/ 0 w 9"/>
                <a:gd name="T3" fmla="*/ 4 h 979"/>
                <a:gd name="T4" fmla="*/ 0 w 9"/>
                <a:gd name="T5" fmla="*/ 842 h 979"/>
                <a:gd name="T6" fmla="*/ 11 w 9"/>
                <a:gd name="T7" fmla="*/ 842 h 979"/>
                <a:gd name="T8" fmla="*/ 11 w 9"/>
                <a:gd name="T9" fmla="*/ 4 h 979"/>
                <a:gd name="T10" fmla="*/ 11 w 9"/>
                <a:gd name="T11" fmla="*/ 4 h 979"/>
                <a:gd name="T12" fmla="*/ 11 w 9"/>
                <a:gd name="T13" fmla="*/ 4 h 979"/>
                <a:gd name="T14" fmla="*/ 10 w 9"/>
                <a:gd name="T15" fmla="*/ 1 h 979"/>
                <a:gd name="T16" fmla="*/ 7 w 9"/>
                <a:gd name="T17" fmla="*/ 0 h 979"/>
                <a:gd name="T18" fmla="*/ 1 w 9"/>
                <a:gd name="T19" fmla="*/ 1 h 979"/>
                <a:gd name="T20" fmla="*/ 0 w 9"/>
                <a:gd name="T21" fmla="*/ 4 h 9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 h="979">
                  <a:moveTo>
                    <a:pt x="0" y="4"/>
                  </a:moveTo>
                  <a:lnTo>
                    <a:pt x="0" y="4"/>
                  </a:lnTo>
                  <a:lnTo>
                    <a:pt x="0" y="979"/>
                  </a:lnTo>
                  <a:lnTo>
                    <a:pt x="9" y="979"/>
                  </a:lnTo>
                  <a:lnTo>
                    <a:pt x="9" y="4"/>
                  </a:lnTo>
                  <a:lnTo>
                    <a:pt x="8" y="1"/>
                  </a:lnTo>
                  <a:lnTo>
                    <a:pt x="5" y="0"/>
                  </a:lnTo>
                  <a:lnTo>
                    <a:pt x="1" y="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69" name="Freeform 497"/>
            <p:cNvSpPr>
              <a:spLocks/>
            </p:cNvSpPr>
            <p:nvPr/>
          </p:nvSpPr>
          <p:spPr bwMode="auto">
            <a:xfrm flipH="1">
              <a:off x="400" y="1637"/>
              <a:ext cx="16" cy="26"/>
            </a:xfrm>
            <a:custGeom>
              <a:avLst/>
              <a:gdLst>
                <a:gd name="T0" fmla="*/ 0 w 16"/>
                <a:gd name="T1" fmla="*/ 5 h 27"/>
                <a:gd name="T2" fmla="*/ 1 w 16"/>
                <a:gd name="T3" fmla="*/ 7 h 27"/>
                <a:gd name="T4" fmla="*/ 4 w 16"/>
                <a:gd name="T5" fmla="*/ 9 h 27"/>
                <a:gd name="T6" fmla="*/ 6 w 16"/>
                <a:gd name="T7" fmla="*/ 13 h 27"/>
                <a:gd name="T8" fmla="*/ 8 w 16"/>
                <a:gd name="T9" fmla="*/ 17 h 27"/>
                <a:gd name="T10" fmla="*/ 7 w 16"/>
                <a:gd name="T11" fmla="*/ 25 h 27"/>
                <a:gd name="T12" fmla="*/ 16 w 16"/>
                <a:gd name="T13" fmla="*/ 25 h 27"/>
                <a:gd name="T14" fmla="*/ 15 w 16"/>
                <a:gd name="T15" fmla="*/ 17 h 27"/>
                <a:gd name="T16" fmla="*/ 13 w 16"/>
                <a:gd name="T17" fmla="*/ 12 h 27"/>
                <a:gd name="T18" fmla="*/ 11 w 16"/>
                <a:gd name="T19" fmla="*/ 7 h 27"/>
                <a:gd name="T20" fmla="*/ 6 w 16"/>
                <a:gd name="T21" fmla="*/ 0 h 27"/>
                <a:gd name="T22" fmla="*/ 7 w 16"/>
                <a:gd name="T23" fmla="*/ 1 h 27"/>
                <a:gd name="T24" fmla="*/ 0 w 16"/>
                <a:gd name="T25" fmla="*/ 5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27">
                  <a:moveTo>
                    <a:pt x="0" y="5"/>
                  </a:moveTo>
                  <a:lnTo>
                    <a:pt x="1" y="7"/>
                  </a:lnTo>
                  <a:lnTo>
                    <a:pt x="4" y="9"/>
                  </a:lnTo>
                  <a:lnTo>
                    <a:pt x="6" y="15"/>
                  </a:lnTo>
                  <a:lnTo>
                    <a:pt x="8" y="19"/>
                  </a:lnTo>
                  <a:lnTo>
                    <a:pt x="7" y="27"/>
                  </a:lnTo>
                  <a:lnTo>
                    <a:pt x="16" y="27"/>
                  </a:lnTo>
                  <a:lnTo>
                    <a:pt x="15" y="19"/>
                  </a:lnTo>
                  <a:lnTo>
                    <a:pt x="13" y="12"/>
                  </a:lnTo>
                  <a:lnTo>
                    <a:pt x="11" y="7"/>
                  </a:lnTo>
                  <a:lnTo>
                    <a:pt x="6" y="0"/>
                  </a:lnTo>
                  <a:lnTo>
                    <a:pt x="7" y="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0" name="Freeform 498"/>
            <p:cNvSpPr>
              <a:spLocks/>
            </p:cNvSpPr>
            <p:nvPr/>
          </p:nvSpPr>
          <p:spPr bwMode="auto">
            <a:xfrm flipH="1">
              <a:off x="410" y="1628"/>
              <a:ext cx="29" cy="15"/>
            </a:xfrm>
            <a:custGeom>
              <a:avLst/>
              <a:gdLst>
                <a:gd name="T0" fmla="*/ 5 w 31"/>
                <a:gd name="T1" fmla="*/ 10 h 15"/>
                <a:gd name="T2" fmla="*/ 5 w 31"/>
                <a:gd name="T3" fmla="*/ 10 h 15"/>
                <a:gd name="T4" fmla="*/ 10 w 31"/>
                <a:gd name="T5" fmla="*/ 9 h 15"/>
                <a:gd name="T6" fmla="*/ 15 w 31"/>
                <a:gd name="T7" fmla="*/ 11 h 15"/>
                <a:gd name="T8" fmla="*/ 19 w 31"/>
                <a:gd name="T9" fmla="*/ 13 h 15"/>
                <a:gd name="T10" fmla="*/ 21 w 31"/>
                <a:gd name="T11" fmla="*/ 15 h 15"/>
                <a:gd name="T12" fmla="*/ 27 w 31"/>
                <a:gd name="T13" fmla="*/ 11 h 15"/>
                <a:gd name="T14" fmla="*/ 22 w 31"/>
                <a:gd name="T15" fmla="*/ 6 h 15"/>
                <a:gd name="T16" fmla="*/ 18 w 31"/>
                <a:gd name="T17" fmla="*/ 4 h 15"/>
                <a:gd name="T18" fmla="*/ 10 w 31"/>
                <a:gd name="T19" fmla="*/ 2 h 15"/>
                <a:gd name="T20" fmla="*/ 5 w 31"/>
                <a:gd name="T21" fmla="*/ 0 h 15"/>
                <a:gd name="T22" fmla="*/ 5 w 31"/>
                <a:gd name="T23" fmla="*/ 0 h 15"/>
                <a:gd name="T24" fmla="*/ 5 w 31"/>
                <a:gd name="T25" fmla="*/ 0 h 15"/>
                <a:gd name="T26" fmla="*/ 1 w 31"/>
                <a:gd name="T27" fmla="*/ 2 h 15"/>
                <a:gd name="T28" fmla="*/ 0 w 31"/>
                <a:gd name="T29" fmla="*/ 5 h 15"/>
                <a:gd name="T30" fmla="*/ 1 w 31"/>
                <a:gd name="T31" fmla="*/ 9 h 15"/>
                <a:gd name="T32" fmla="*/ 5 w 31"/>
                <a:gd name="T33" fmla="*/ 1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 h="15">
                  <a:moveTo>
                    <a:pt x="5" y="10"/>
                  </a:moveTo>
                  <a:lnTo>
                    <a:pt x="5" y="10"/>
                  </a:lnTo>
                  <a:lnTo>
                    <a:pt x="12" y="9"/>
                  </a:lnTo>
                  <a:lnTo>
                    <a:pt x="17" y="11"/>
                  </a:lnTo>
                  <a:lnTo>
                    <a:pt x="21" y="13"/>
                  </a:lnTo>
                  <a:lnTo>
                    <a:pt x="24" y="15"/>
                  </a:lnTo>
                  <a:lnTo>
                    <a:pt x="31" y="11"/>
                  </a:lnTo>
                  <a:lnTo>
                    <a:pt x="25" y="6"/>
                  </a:lnTo>
                  <a:lnTo>
                    <a:pt x="20" y="4"/>
                  </a:lnTo>
                  <a:lnTo>
                    <a:pt x="12" y="2"/>
                  </a:lnTo>
                  <a:lnTo>
                    <a:pt x="5" y="0"/>
                  </a:lnTo>
                  <a:lnTo>
                    <a:pt x="1" y="2"/>
                  </a:lnTo>
                  <a:lnTo>
                    <a:pt x="0" y="5"/>
                  </a:lnTo>
                  <a:lnTo>
                    <a:pt x="1" y="9"/>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1" name="Freeform 499"/>
            <p:cNvSpPr>
              <a:spLocks/>
            </p:cNvSpPr>
            <p:nvPr/>
          </p:nvSpPr>
          <p:spPr bwMode="auto">
            <a:xfrm flipH="1">
              <a:off x="435" y="1628"/>
              <a:ext cx="1444" cy="9"/>
            </a:xfrm>
            <a:custGeom>
              <a:avLst/>
              <a:gdLst>
                <a:gd name="T0" fmla="*/ 4 w 1472"/>
                <a:gd name="T1" fmla="*/ 8 h 10"/>
                <a:gd name="T2" fmla="*/ 4 w 1472"/>
                <a:gd name="T3" fmla="*/ 8 h 10"/>
                <a:gd name="T4" fmla="*/ 1417 w 1472"/>
                <a:gd name="T5" fmla="*/ 8 h 10"/>
                <a:gd name="T6" fmla="*/ 1417 w 1472"/>
                <a:gd name="T7" fmla="*/ 0 h 10"/>
                <a:gd name="T8" fmla="*/ 4 w 1472"/>
                <a:gd name="T9" fmla="*/ 0 h 10"/>
                <a:gd name="T10" fmla="*/ 4 w 1472"/>
                <a:gd name="T11" fmla="*/ 0 h 10"/>
                <a:gd name="T12" fmla="*/ 4 w 1472"/>
                <a:gd name="T13" fmla="*/ 0 h 10"/>
                <a:gd name="T14" fmla="*/ 1 w 1472"/>
                <a:gd name="T15" fmla="*/ 2 h 10"/>
                <a:gd name="T16" fmla="*/ 0 w 1472"/>
                <a:gd name="T17" fmla="*/ 5 h 10"/>
                <a:gd name="T18" fmla="*/ 1 w 1472"/>
                <a:gd name="T19" fmla="*/ 7 h 10"/>
                <a:gd name="T20" fmla="*/ 4 w 1472"/>
                <a:gd name="T21" fmla="*/ 8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72" h="10">
                  <a:moveTo>
                    <a:pt x="4" y="10"/>
                  </a:moveTo>
                  <a:lnTo>
                    <a:pt x="4" y="10"/>
                  </a:lnTo>
                  <a:lnTo>
                    <a:pt x="1472" y="10"/>
                  </a:lnTo>
                  <a:lnTo>
                    <a:pt x="1472" y="0"/>
                  </a:lnTo>
                  <a:lnTo>
                    <a:pt x="4" y="0"/>
                  </a:lnTo>
                  <a:lnTo>
                    <a:pt x="1" y="2"/>
                  </a:lnTo>
                  <a:lnTo>
                    <a:pt x="0" y="5"/>
                  </a:lnTo>
                  <a:lnTo>
                    <a:pt x="1" y="9"/>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2" name="Freeform 500"/>
            <p:cNvSpPr>
              <a:spLocks/>
            </p:cNvSpPr>
            <p:nvPr/>
          </p:nvSpPr>
          <p:spPr bwMode="auto">
            <a:xfrm flipH="1">
              <a:off x="1875" y="1628"/>
              <a:ext cx="26" cy="15"/>
            </a:xfrm>
            <a:custGeom>
              <a:avLst/>
              <a:gdLst>
                <a:gd name="T0" fmla="*/ 5 w 26"/>
                <a:gd name="T1" fmla="*/ 15 h 15"/>
                <a:gd name="T2" fmla="*/ 5 w 26"/>
                <a:gd name="T3" fmla="*/ 15 h 15"/>
                <a:gd name="T4" fmla="*/ 8 w 26"/>
                <a:gd name="T5" fmla="*/ 13 h 15"/>
                <a:gd name="T6" fmla="*/ 14 w 26"/>
                <a:gd name="T7" fmla="*/ 11 h 15"/>
                <a:gd name="T8" fmla="*/ 20 w 26"/>
                <a:gd name="T9" fmla="*/ 9 h 15"/>
                <a:gd name="T10" fmla="*/ 26 w 26"/>
                <a:gd name="T11" fmla="*/ 10 h 15"/>
                <a:gd name="T12" fmla="*/ 26 w 26"/>
                <a:gd name="T13" fmla="*/ 0 h 15"/>
                <a:gd name="T14" fmla="*/ 20 w 26"/>
                <a:gd name="T15" fmla="*/ 2 h 15"/>
                <a:gd name="T16" fmla="*/ 12 w 26"/>
                <a:gd name="T17" fmla="*/ 4 h 15"/>
                <a:gd name="T18" fmla="*/ 6 w 26"/>
                <a:gd name="T19" fmla="*/ 6 h 15"/>
                <a:gd name="T20" fmla="*/ 0 w 26"/>
                <a:gd name="T21" fmla="*/ 11 h 15"/>
                <a:gd name="T22" fmla="*/ 0 w 26"/>
                <a:gd name="T23" fmla="*/ 11 h 15"/>
                <a:gd name="T24" fmla="*/ 5 w 26"/>
                <a:gd name="T25" fmla="*/ 15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15">
                  <a:moveTo>
                    <a:pt x="5" y="15"/>
                  </a:moveTo>
                  <a:lnTo>
                    <a:pt x="5" y="15"/>
                  </a:lnTo>
                  <a:lnTo>
                    <a:pt x="8" y="13"/>
                  </a:lnTo>
                  <a:lnTo>
                    <a:pt x="14" y="11"/>
                  </a:lnTo>
                  <a:lnTo>
                    <a:pt x="20" y="9"/>
                  </a:lnTo>
                  <a:lnTo>
                    <a:pt x="26" y="10"/>
                  </a:lnTo>
                  <a:lnTo>
                    <a:pt x="26" y="0"/>
                  </a:lnTo>
                  <a:lnTo>
                    <a:pt x="20" y="2"/>
                  </a:lnTo>
                  <a:lnTo>
                    <a:pt x="12" y="4"/>
                  </a:lnTo>
                  <a:lnTo>
                    <a:pt x="6" y="6"/>
                  </a:lnTo>
                  <a:lnTo>
                    <a:pt x="0" y="11"/>
                  </a:lnTo>
                  <a:lnTo>
                    <a:pt x="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3" name="Freeform 501"/>
            <p:cNvSpPr>
              <a:spLocks/>
            </p:cNvSpPr>
            <p:nvPr/>
          </p:nvSpPr>
          <p:spPr bwMode="auto">
            <a:xfrm flipH="1">
              <a:off x="1897" y="1637"/>
              <a:ext cx="14" cy="26"/>
            </a:xfrm>
            <a:custGeom>
              <a:avLst/>
              <a:gdLst>
                <a:gd name="T0" fmla="*/ 9 w 14"/>
                <a:gd name="T1" fmla="*/ 26 h 26"/>
                <a:gd name="T2" fmla="*/ 9 w 14"/>
                <a:gd name="T3" fmla="*/ 26 h 26"/>
                <a:gd name="T4" fmla="*/ 8 w 14"/>
                <a:gd name="T5" fmla="*/ 18 h 26"/>
                <a:gd name="T6" fmla="*/ 10 w 14"/>
                <a:gd name="T7" fmla="*/ 14 h 26"/>
                <a:gd name="T8" fmla="*/ 11 w 14"/>
                <a:gd name="T9" fmla="*/ 8 h 26"/>
                <a:gd name="T10" fmla="*/ 14 w 14"/>
                <a:gd name="T11" fmla="*/ 4 h 26"/>
                <a:gd name="T12" fmla="*/ 9 w 14"/>
                <a:gd name="T13" fmla="*/ 0 h 26"/>
                <a:gd name="T14" fmla="*/ 4 w 14"/>
                <a:gd name="T15" fmla="*/ 6 h 26"/>
                <a:gd name="T16" fmla="*/ 3 w 14"/>
                <a:gd name="T17" fmla="*/ 11 h 26"/>
                <a:gd name="T18" fmla="*/ 1 w 14"/>
                <a:gd name="T19" fmla="*/ 18 h 26"/>
                <a:gd name="T20" fmla="*/ 0 w 14"/>
                <a:gd name="T21" fmla="*/ 26 h 26"/>
                <a:gd name="T22" fmla="*/ 0 w 14"/>
                <a:gd name="T23" fmla="*/ 26 h 26"/>
                <a:gd name="T24" fmla="*/ 9 w 14"/>
                <a:gd name="T25" fmla="*/ 26 h 2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4" h="26">
                  <a:moveTo>
                    <a:pt x="9" y="26"/>
                  </a:moveTo>
                  <a:lnTo>
                    <a:pt x="9" y="26"/>
                  </a:lnTo>
                  <a:lnTo>
                    <a:pt x="8" y="18"/>
                  </a:lnTo>
                  <a:lnTo>
                    <a:pt x="10" y="14"/>
                  </a:lnTo>
                  <a:lnTo>
                    <a:pt x="11" y="8"/>
                  </a:lnTo>
                  <a:lnTo>
                    <a:pt x="14" y="4"/>
                  </a:lnTo>
                  <a:lnTo>
                    <a:pt x="9" y="0"/>
                  </a:lnTo>
                  <a:lnTo>
                    <a:pt x="4" y="6"/>
                  </a:lnTo>
                  <a:lnTo>
                    <a:pt x="3" y="11"/>
                  </a:lnTo>
                  <a:lnTo>
                    <a:pt x="1" y="18"/>
                  </a:lnTo>
                  <a:lnTo>
                    <a:pt x="0" y="26"/>
                  </a:lnTo>
                  <a:lnTo>
                    <a:pt x="9"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4" name="Freeform 502"/>
            <p:cNvSpPr>
              <a:spLocks/>
            </p:cNvSpPr>
            <p:nvPr/>
          </p:nvSpPr>
          <p:spPr bwMode="auto">
            <a:xfrm flipH="1">
              <a:off x="1901" y="1663"/>
              <a:ext cx="10" cy="905"/>
            </a:xfrm>
            <a:custGeom>
              <a:avLst/>
              <a:gdLst>
                <a:gd name="T0" fmla="*/ 11 w 9"/>
                <a:gd name="T1" fmla="*/ 831 h 980"/>
                <a:gd name="T2" fmla="*/ 11 w 9"/>
                <a:gd name="T3" fmla="*/ 831 h 980"/>
                <a:gd name="T4" fmla="*/ 11 w 9"/>
                <a:gd name="T5" fmla="*/ 0 h 980"/>
                <a:gd name="T6" fmla="*/ 0 w 9"/>
                <a:gd name="T7" fmla="*/ 0 h 980"/>
                <a:gd name="T8" fmla="*/ 0 w 9"/>
                <a:gd name="T9" fmla="*/ 831 h 980"/>
                <a:gd name="T10" fmla="*/ 0 w 9"/>
                <a:gd name="T11" fmla="*/ 831 h 980"/>
                <a:gd name="T12" fmla="*/ 0 w 9"/>
                <a:gd name="T13" fmla="*/ 831 h 980"/>
                <a:gd name="T14" fmla="*/ 1 w 9"/>
                <a:gd name="T15" fmla="*/ 834 h 980"/>
                <a:gd name="T16" fmla="*/ 4 w 9"/>
                <a:gd name="T17" fmla="*/ 836 h 980"/>
                <a:gd name="T18" fmla="*/ 10 w 9"/>
                <a:gd name="T19" fmla="*/ 834 h 980"/>
                <a:gd name="T20" fmla="*/ 11 w 9"/>
                <a:gd name="T21" fmla="*/ 831 h 9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 h="980">
                  <a:moveTo>
                    <a:pt x="9" y="975"/>
                  </a:moveTo>
                  <a:lnTo>
                    <a:pt x="9" y="975"/>
                  </a:lnTo>
                  <a:lnTo>
                    <a:pt x="9" y="0"/>
                  </a:lnTo>
                  <a:lnTo>
                    <a:pt x="0" y="0"/>
                  </a:lnTo>
                  <a:lnTo>
                    <a:pt x="0" y="975"/>
                  </a:lnTo>
                  <a:lnTo>
                    <a:pt x="1" y="978"/>
                  </a:lnTo>
                  <a:lnTo>
                    <a:pt x="4" y="980"/>
                  </a:lnTo>
                  <a:lnTo>
                    <a:pt x="8" y="978"/>
                  </a:lnTo>
                  <a:lnTo>
                    <a:pt x="9" y="9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5" name="Freeform 503"/>
            <p:cNvSpPr>
              <a:spLocks/>
            </p:cNvSpPr>
            <p:nvPr/>
          </p:nvSpPr>
          <p:spPr bwMode="auto">
            <a:xfrm flipH="1">
              <a:off x="1891" y="2565"/>
              <a:ext cx="20" cy="31"/>
            </a:xfrm>
            <a:custGeom>
              <a:avLst/>
              <a:gdLst>
                <a:gd name="T0" fmla="*/ 21 w 18"/>
                <a:gd name="T1" fmla="*/ 22 h 35"/>
                <a:gd name="T2" fmla="*/ 22 w 18"/>
                <a:gd name="T3" fmla="*/ 22 h 35"/>
                <a:gd name="T4" fmla="*/ 18 w 18"/>
                <a:gd name="T5" fmla="*/ 17 h 35"/>
                <a:gd name="T6" fmla="*/ 12 w 18"/>
                <a:gd name="T7" fmla="*/ 12 h 35"/>
                <a:gd name="T8" fmla="*/ 11 w 18"/>
                <a:gd name="T9" fmla="*/ 6 h 35"/>
                <a:gd name="T10" fmla="*/ 11 w 18"/>
                <a:gd name="T11" fmla="*/ 0 h 35"/>
                <a:gd name="T12" fmla="*/ 0 w 18"/>
                <a:gd name="T13" fmla="*/ 0 h 35"/>
                <a:gd name="T14" fmla="*/ 2 w 18"/>
                <a:gd name="T15" fmla="*/ 6 h 35"/>
                <a:gd name="T16" fmla="*/ 3 w 18"/>
                <a:gd name="T17" fmla="*/ 13 h 35"/>
                <a:gd name="T18" fmla="*/ 9 w 18"/>
                <a:gd name="T19" fmla="*/ 19 h 35"/>
                <a:gd name="T20" fmla="*/ 13 w 18"/>
                <a:gd name="T21" fmla="*/ 25 h 35"/>
                <a:gd name="T22" fmla="*/ 14 w 18"/>
                <a:gd name="T23" fmla="*/ 25 h 35"/>
                <a:gd name="T24" fmla="*/ 13 w 18"/>
                <a:gd name="T25" fmla="*/ 25 h 35"/>
                <a:gd name="T26" fmla="*/ 18 w 18"/>
                <a:gd name="T27" fmla="*/ 27 h 35"/>
                <a:gd name="T28" fmla="*/ 21 w 18"/>
                <a:gd name="T29" fmla="*/ 26 h 35"/>
                <a:gd name="T30" fmla="*/ 22 w 18"/>
                <a:gd name="T31" fmla="*/ 24 h 35"/>
                <a:gd name="T32" fmla="*/ 22 w 18"/>
                <a:gd name="T33" fmla="*/ 22 h 35"/>
                <a:gd name="T34" fmla="*/ 21 w 18"/>
                <a:gd name="T35" fmla="*/ 22 h 3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35">
                  <a:moveTo>
                    <a:pt x="17" y="28"/>
                  </a:moveTo>
                  <a:lnTo>
                    <a:pt x="18" y="28"/>
                  </a:lnTo>
                  <a:lnTo>
                    <a:pt x="14" y="21"/>
                  </a:lnTo>
                  <a:lnTo>
                    <a:pt x="10" y="15"/>
                  </a:lnTo>
                  <a:lnTo>
                    <a:pt x="9" y="8"/>
                  </a:lnTo>
                  <a:lnTo>
                    <a:pt x="9" y="0"/>
                  </a:lnTo>
                  <a:lnTo>
                    <a:pt x="0" y="0"/>
                  </a:lnTo>
                  <a:lnTo>
                    <a:pt x="2" y="8"/>
                  </a:lnTo>
                  <a:lnTo>
                    <a:pt x="3" y="17"/>
                  </a:lnTo>
                  <a:lnTo>
                    <a:pt x="7" y="25"/>
                  </a:lnTo>
                  <a:lnTo>
                    <a:pt x="11" y="32"/>
                  </a:lnTo>
                  <a:lnTo>
                    <a:pt x="12" y="32"/>
                  </a:lnTo>
                  <a:lnTo>
                    <a:pt x="11" y="32"/>
                  </a:lnTo>
                  <a:lnTo>
                    <a:pt x="14" y="35"/>
                  </a:lnTo>
                  <a:lnTo>
                    <a:pt x="17" y="33"/>
                  </a:lnTo>
                  <a:lnTo>
                    <a:pt x="18" y="31"/>
                  </a:lnTo>
                  <a:lnTo>
                    <a:pt x="18" y="28"/>
                  </a:lnTo>
                  <a:lnTo>
                    <a:pt x="17"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6" name="Freeform 504"/>
            <p:cNvSpPr>
              <a:spLocks/>
            </p:cNvSpPr>
            <p:nvPr/>
          </p:nvSpPr>
          <p:spPr bwMode="auto">
            <a:xfrm flipH="1">
              <a:off x="1891" y="2591"/>
              <a:ext cx="8" cy="5"/>
            </a:xfrm>
            <a:custGeom>
              <a:avLst/>
              <a:gdLst>
                <a:gd name="T0" fmla="*/ 8 w 7"/>
                <a:gd name="T1" fmla="*/ 0 h 7"/>
                <a:gd name="T2" fmla="*/ 6 w 7"/>
                <a:gd name="T3" fmla="*/ 1 h 7"/>
                <a:gd name="T4" fmla="*/ 6 w 7"/>
                <a:gd name="T5" fmla="*/ 1 h 7"/>
                <a:gd name="T6" fmla="*/ 6 w 7"/>
                <a:gd name="T7" fmla="*/ 1 h 7"/>
                <a:gd name="T8" fmla="*/ 6 w 7"/>
                <a:gd name="T9" fmla="*/ 1 h 7"/>
                <a:gd name="T10" fmla="*/ 1 w 7"/>
                <a:gd name="T11" fmla="*/ 2 h 7"/>
                <a:gd name="T12" fmla="*/ 0 w 7"/>
                <a:gd name="T13" fmla="*/ 2 h 7"/>
                <a:gd name="T14" fmla="*/ 3 w 7"/>
                <a:gd name="T15" fmla="*/ 4 h 7"/>
                <a:gd name="T16" fmla="*/ 8 w 7"/>
                <a:gd name="T17" fmla="*/ 3 h 7"/>
                <a:gd name="T18" fmla="*/ 9 w 7"/>
                <a:gd name="T19" fmla="*/ 1 h 7"/>
                <a:gd name="T20" fmla="*/ 9 w 7"/>
                <a:gd name="T21" fmla="*/ 0 h 7"/>
                <a:gd name="T22" fmla="*/ 8 w 7"/>
                <a:gd name="T23" fmla="*/ 0 h 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 h="7">
                  <a:moveTo>
                    <a:pt x="6" y="0"/>
                  </a:moveTo>
                  <a:lnTo>
                    <a:pt x="4" y="2"/>
                  </a:lnTo>
                  <a:lnTo>
                    <a:pt x="1" y="4"/>
                  </a:lnTo>
                  <a:lnTo>
                    <a:pt x="0" y="4"/>
                  </a:lnTo>
                  <a:lnTo>
                    <a:pt x="3" y="7"/>
                  </a:lnTo>
                  <a:lnTo>
                    <a:pt x="6" y="5"/>
                  </a:lnTo>
                  <a:lnTo>
                    <a:pt x="7" y="3"/>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7" name="Freeform 505"/>
            <p:cNvSpPr>
              <a:spLocks/>
            </p:cNvSpPr>
            <p:nvPr/>
          </p:nvSpPr>
          <p:spPr bwMode="auto">
            <a:xfrm flipH="1">
              <a:off x="1936" y="1600"/>
              <a:ext cx="16" cy="26"/>
            </a:xfrm>
            <a:custGeom>
              <a:avLst/>
              <a:gdLst>
                <a:gd name="T0" fmla="*/ 11 w 15"/>
                <a:gd name="T1" fmla="*/ 23 h 29"/>
                <a:gd name="T2" fmla="*/ 0 w 15"/>
                <a:gd name="T3" fmla="*/ 23 h 29"/>
                <a:gd name="T4" fmla="*/ 10 w 15"/>
                <a:gd name="T5" fmla="*/ 22 h 29"/>
                <a:gd name="T6" fmla="*/ 13 w 15"/>
                <a:gd name="T7" fmla="*/ 16 h 29"/>
                <a:gd name="T8" fmla="*/ 15 w 15"/>
                <a:gd name="T9" fmla="*/ 9 h 29"/>
                <a:gd name="T10" fmla="*/ 17 w 15"/>
                <a:gd name="T11" fmla="*/ 4 h 29"/>
                <a:gd name="T12" fmla="*/ 13 w 15"/>
                <a:gd name="T13" fmla="*/ 0 h 29"/>
                <a:gd name="T14" fmla="*/ 6 w 15"/>
                <a:gd name="T15" fmla="*/ 6 h 29"/>
                <a:gd name="T16" fmla="*/ 4 w 15"/>
                <a:gd name="T17" fmla="*/ 14 h 29"/>
                <a:gd name="T18" fmla="*/ 1 w 15"/>
                <a:gd name="T19" fmla="*/ 22 h 29"/>
                <a:gd name="T20" fmla="*/ 11 w 15"/>
                <a:gd name="T21" fmla="*/ 23 h 29"/>
                <a:gd name="T22" fmla="*/ 0 w 15"/>
                <a:gd name="T23" fmla="*/ 23 h 29"/>
                <a:gd name="T24" fmla="*/ 11 w 15"/>
                <a:gd name="T25" fmla="*/ 23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29">
                  <a:moveTo>
                    <a:pt x="9" y="29"/>
                  </a:moveTo>
                  <a:lnTo>
                    <a:pt x="0" y="29"/>
                  </a:lnTo>
                  <a:lnTo>
                    <a:pt x="8" y="27"/>
                  </a:lnTo>
                  <a:lnTo>
                    <a:pt x="11" y="20"/>
                  </a:lnTo>
                  <a:lnTo>
                    <a:pt x="13" y="11"/>
                  </a:lnTo>
                  <a:lnTo>
                    <a:pt x="15" y="5"/>
                  </a:lnTo>
                  <a:lnTo>
                    <a:pt x="11" y="0"/>
                  </a:lnTo>
                  <a:lnTo>
                    <a:pt x="6" y="8"/>
                  </a:lnTo>
                  <a:lnTo>
                    <a:pt x="4" y="18"/>
                  </a:lnTo>
                  <a:lnTo>
                    <a:pt x="1" y="27"/>
                  </a:lnTo>
                  <a:lnTo>
                    <a:pt x="9" y="29"/>
                  </a:lnTo>
                  <a:lnTo>
                    <a:pt x="0" y="29"/>
                  </a:lnTo>
                  <a:lnTo>
                    <a:pt x="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8" name="Freeform 506"/>
            <p:cNvSpPr>
              <a:spLocks/>
            </p:cNvSpPr>
            <p:nvPr/>
          </p:nvSpPr>
          <p:spPr bwMode="auto">
            <a:xfrm flipH="1">
              <a:off x="1942" y="1626"/>
              <a:ext cx="10" cy="978"/>
            </a:xfrm>
            <a:custGeom>
              <a:avLst/>
              <a:gdLst>
                <a:gd name="T0" fmla="*/ 11 w 9"/>
                <a:gd name="T1" fmla="*/ 900 h 1057"/>
                <a:gd name="T2" fmla="*/ 11 w 9"/>
                <a:gd name="T3" fmla="*/ 900 h 1057"/>
                <a:gd name="T4" fmla="*/ 11 w 9"/>
                <a:gd name="T5" fmla="*/ 0 h 1057"/>
                <a:gd name="T6" fmla="*/ 0 w 9"/>
                <a:gd name="T7" fmla="*/ 0 h 1057"/>
                <a:gd name="T8" fmla="*/ 0 w 9"/>
                <a:gd name="T9" fmla="*/ 900 h 1057"/>
                <a:gd name="T10" fmla="*/ 0 w 9"/>
                <a:gd name="T11" fmla="*/ 900 h 1057"/>
                <a:gd name="T12" fmla="*/ 0 w 9"/>
                <a:gd name="T13" fmla="*/ 900 h 1057"/>
                <a:gd name="T14" fmla="*/ 1 w 9"/>
                <a:gd name="T15" fmla="*/ 903 h 1057"/>
                <a:gd name="T16" fmla="*/ 7 w 9"/>
                <a:gd name="T17" fmla="*/ 905 h 1057"/>
                <a:gd name="T18" fmla="*/ 10 w 9"/>
                <a:gd name="T19" fmla="*/ 903 h 1057"/>
                <a:gd name="T20" fmla="*/ 11 w 9"/>
                <a:gd name="T21" fmla="*/ 900 h 105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 h="1057">
                  <a:moveTo>
                    <a:pt x="9" y="1052"/>
                  </a:moveTo>
                  <a:lnTo>
                    <a:pt x="9" y="1052"/>
                  </a:lnTo>
                  <a:lnTo>
                    <a:pt x="9" y="0"/>
                  </a:lnTo>
                  <a:lnTo>
                    <a:pt x="0" y="0"/>
                  </a:lnTo>
                  <a:lnTo>
                    <a:pt x="0" y="1052"/>
                  </a:lnTo>
                  <a:lnTo>
                    <a:pt x="1" y="1055"/>
                  </a:lnTo>
                  <a:lnTo>
                    <a:pt x="5" y="1057"/>
                  </a:lnTo>
                  <a:lnTo>
                    <a:pt x="8" y="1055"/>
                  </a:lnTo>
                  <a:lnTo>
                    <a:pt x="9" y="10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79" name="Freeform 507"/>
            <p:cNvSpPr>
              <a:spLocks/>
            </p:cNvSpPr>
            <p:nvPr/>
          </p:nvSpPr>
          <p:spPr bwMode="auto">
            <a:xfrm flipH="1">
              <a:off x="1930" y="2600"/>
              <a:ext cx="22" cy="33"/>
            </a:xfrm>
            <a:custGeom>
              <a:avLst/>
              <a:gdLst>
                <a:gd name="T0" fmla="*/ 21 w 22"/>
                <a:gd name="T1" fmla="*/ 26 h 37"/>
                <a:gd name="T2" fmla="*/ 22 w 22"/>
                <a:gd name="T3" fmla="*/ 26 h 37"/>
                <a:gd name="T4" fmla="*/ 16 w 22"/>
                <a:gd name="T5" fmla="*/ 19 h 37"/>
                <a:gd name="T6" fmla="*/ 12 w 22"/>
                <a:gd name="T7" fmla="*/ 13 h 37"/>
                <a:gd name="T8" fmla="*/ 9 w 22"/>
                <a:gd name="T9" fmla="*/ 7 h 37"/>
                <a:gd name="T10" fmla="*/ 9 w 22"/>
                <a:gd name="T11" fmla="*/ 0 h 37"/>
                <a:gd name="T12" fmla="*/ 0 w 22"/>
                <a:gd name="T13" fmla="*/ 0 h 37"/>
                <a:gd name="T14" fmla="*/ 2 w 22"/>
                <a:gd name="T15" fmla="*/ 7 h 37"/>
                <a:gd name="T16" fmla="*/ 5 w 22"/>
                <a:gd name="T17" fmla="*/ 16 h 37"/>
                <a:gd name="T18" fmla="*/ 9 w 22"/>
                <a:gd name="T19" fmla="*/ 23 h 37"/>
                <a:gd name="T20" fmla="*/ 15 w 22"/>
                <a:gd name="T21" fmla="*/ 29 h 37"/>
                <a:gd name="T22" fmla="*/ 16 w 22"/>
                <a:gd name="T23" fmla="*/ 29 h 37"/>
                <a:gd name="T24" fmla="*/ 21 w 22"/>
                <a:gd name="T25" fmla="*/ 26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37">
                  <a:moveTo>
                    <a:pt x="21" y="32"/>
                  </a:moveTo>
                  <a:lnTo>
                    <a:pt x="22" y="32"/>
                  </a:lnTo>
                  <a:lnTo>
                    <a:pt x="16" y="24"/>
                  </a:lnTo>
                  <a:lnTo>
                    <a:pt x="12" y="17"/>
                  </a:lnTo>
                  <a:lnTo>
                    <a:pt x="9" y="9"/>
                  </a:lnTo>
                  <a:lnTo>
                    <a:pt x="9" y="0"/>
                  </a:lnTo>
                  <a:lnTo>
                    <a:pt x="0" y="0"/>
                  </a:lnTo>
                  <a:lnTo>
                    <a:pt x="2" y="9"/>
                  </a:lnTo>
                  <a:lnTo>
                    <a:pt x="5" y="20"/>
                  </a:lnTo>
                  <a:lnTo>
                    <a:pt x="9" y="29"/>
                  </a:lnTo>
                  <a:lnTo>
                    <a:pt x="15" y="37"/>
                  </a:lnTo>
                  <a:lnTo>
                    <a:pt x="16" y="37"/>
                  </a:lnTo>
                  <a:lnTo>
                    <a:pt x="21"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0" name="Freeform 508"/>
            <p:cNvSpPr>
              <a:spLocks/>
            </p:cNvSpPr>
            <p:nvPr/>
          </p:nvSpPr>
          <p:spPr bwMode="auto">
            <a:xfrm flipH="1">
              <a:off x="1901" y="2630"/>
              <a:ext cx="35" cy="18"/>
            </a:xfrm>
            <a:custGeom>
              <a:avLst/>
              <a:gdLst>
                <a:gd name="T0" fmla="*/ 29 w 36"/>
                <a:gd name="T1" fmla="*/ 9 h 20"/>
                <a:gd name="T2" fmla="*/ 29 w 36"/>
                <a:gd name="T3" fmla="*/ 9 h 20"/>
                <a:gd name="T4" fmla="*/ 21 w 36"/>
                <a:gd name="T5" fmla="*/ 9 h 20"/>
                <a:gd name="T6" fmla="*/ 16 w 36"/>
                <a:gd name="T7" fmla="*/ 6 h 20"/>
                <a:gd name="T8" fmla="*/ 11 w 36"/>
                <a:gd name="T9" fmla="*/ 5 h 20"/>
                <a:gd name="T10" fmla="*/ 5 w 36"/>
                <a:gd name="T11" fmla="*/ 0 h 20"/>
                <a:gd name="T12" fmla="*/ 0 w 36"/>
                <a:gd name="T13" fmla="*/ 5 h 20"/>
                <a:gd name="T14" fmla="*/ 6 w 36"/>
                <a:gd name="T15" fmla="*/ 10 h 20"/>
                <a:gd name="T16" fmla="*/ 14 w 36"/>
                <a:gd name="T17" fmla="*/ 13 h 20"/>
                <a:gd name="T18" fmla="*/ 21 w 36"/>
                <a:gd name="T19" fmla="*/ 14 h 20"/>
                <a:gd name="T20" fmla="*/ 29 w 36"/>
                <a:gd name="T21" fmla="*/ 16 h 20"/>
                <a:gd name="T22" fmla="*/ 29 w 36"/>
                <a:gd name="T23" fmla="*/ 16 h 20"/>
                <a:gd name="T24" fmla="*/ 29 w 36"/>
                <a:gd name="T25" fmla="*/ 16 h 20"/>
                <a:gd name="T26" fmla="*/ 33 w 36"/>
                <a:gd name="T27" fmla="*/ 15 h 20"/>
                <a:gd name="T28" fmla="*/ 34 w 36"/>
                <a:gd name="T29" fmla="*/ 13 h 20"/>
                <a:gd name="T30" fmla="*/ 33 w 36"/>
                <a:gd name="T31" fmla="*/ 10 h 20"/>
                <a:gd name="T32" fmla="*/ 29 w 36"/>
                <a:gd name="T33" fmla="*/ 9 h 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 h="20">
                  <a:moveTo>
                    <a:pt x="31" y="11"/>
                  </a:moveTo>
                  <a:lnTo>
                    <a:pt x="31" y="11"/>
                  </a:lnTo>
                  <a:lnTo>
                    <a:pt x="23" y="11"/>
                  </a:lnTo>
                  <a:lnTo>
                    <a:pt x="16" y="8"/>
                  </a:lnTo>
                  <a:lnTo>
                    <a:pt x="11" y="5"/>
                  </a:lnTo>
                  <a:lnTo>
                    <a:pt x="5" y="0"/>
                  </a:lnTo>
                  <a:lnTo>
                    <a:pt x="0" y="5"/>
                  </a:lnTo>
                  <a:lnTo>
                    <a:pt x="6" y="12"/>
                  </a:lnTo>
                  <a:lnTo>
                    <a:pt x="14" y="15"/>
                  </a:lnTo>
                  <a:lnTo>
                    <a:pt x="23" y="18"/>
                  </a:lnTo>
                  <a:lnTo>
                    <a:pt x="31" y="20"/>
                  </a:lnTo>
                  <a:lnTo>
                    <a:pt x="35" y="19"/>
                  </a:lnTo>
                  <a:lnTo>
                    <a:pt x="36" y="15"/>
                  </a:lnTo>
                  <a:lnTo>
                    <a:pt x="35" y="12"/>
                  </a:lnTo>
                  <a:lnTo>
                    <a:pt x="31"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1" name="Freeform 509"/>
            <p:cNvSpPr>
              <a:spLocks/>
            </p:cNvSpPr>
            <p:nvPr/>
          </p:nvSpPr>
          <p:spPr bwMode="auto">
            <a:xfrm flipH="1">
              <a:off x="398" y="2639"/>
              <a:ext cx="1507" cy="9"/>
            </a:xfrm>
            <a:custGeom>
              <a:avLst/>
              <a:gdLst>
                <a:gd name="T0" fmla="*/ 1473 w 1537"/>
                <a:gd name="T1" fmla="*/ 0 h 9"/>
                <a:gd name="T2" fmla="*/ 1473 w 1537"/>
                <a:gd name="T3" fmla="*/ 0 h 9"/>
                <a:gd name="T4" fmla="*/ 0 w 1537"/>
                <a:gd name="T5" fmla="*/ 0 h 9"/>
                <a:gd name="T6" fmla="*/ 0 w 1537"/>
                <a:gd name="T7" fmla="*/ 9 h 9"/>
                <a:gd name="T8" fmla="*/ 1473 w 1537"/>
                <a:gd name="T9" fmla="*/ 9 h 9"/>
                <a:gd name="T10" fmla="*/ 1473 w 1537"/>
                <a:gd name="T11" fmla="*/ 9 h 9"/>
                <a:gd name="T12" fmla="*/ 1473 w 1537"/>
                <a:gd name="T13" fmla="*/ 9 h 9"/>
                <a:gd name="T14" fmla="*/ 1477 w 1537"/>
                <a:gd name="T15" fmla="*/ 8 h 9"/>
                <a:gd name="T16" fmla="*/ 1478 w 1537"/>
                <a:gd name="T17" fmla="*/ 4 h 9"/>
                <a:gd name="T18" fmla="*/ 1477 w 1537"/>
                <a:gd name="T19" fmla="*/ 1 h 9"/>
                <a:gd name="T20" fmla="*/ 1473 w 1537"/>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7" h="9">
                  <a:moveTo>
                    <a:pt x="1532" y="0"/>
                  </a:moveTo>
                  <a:lnTo>
                    <a:pt x="1532" y="0"/>
                  </a:lnTo>
                  <a:lnTo>
                    <a:pt x="0" y="0"/>
                  </a:lnTo>
                  <a:lnTo>
                    <a:pt x="0" y="9"/>
                  </a:lnTo>
                  <a:lnTo>
                    <a:pt x="1532" y="9"/>
                  </a:lnTo>
                  <a:lnTo>
                    <a:pt x="1536" y="8"/>
                  </a:lnTo>
                  <a:lnTo>
                    <a:pt x="1537" y="4"/>
                  </a:lnTo>
                  <a:lnTo>
                    <a:pt x="1536" y="1"/>
                  </a:lnTo>
                  <a:lnTo>
                    <a:pt x="15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2" name="Freeform 510"/>
            <p:cNvSpPr>
              <a:spLocks/>
            </p:cNvSpPr>
            <p:nvPr/>
          </p:nvSpPr>
          <p:spPr bwMode="auto">
            <a:xfrm flipH="1">
              <a:off x="357" y="2600"/>
              <a:ext cx="45" cy="48"/>
            </a:xfrm>
            <a:custGeom>
              <a:avLst/>
              <a:gdLst>
                <a:gd name="T0" fmla="*/ 34 w 47"/>
                <a:gd name="T1" fmla="*/ 0 h 52"/>
                <a:gd name="T2" fmla="*/ 34 w 47"/>
                <a:gd name="T3" fmla="*/ 0 h 52"/>
                <a:gd name="T4" fmla="*/ 34 w 47"/>
                <a:gd name="T5" fmla="*/ 7 h 52"/>
                <a:gd name="T6" fmla="*/ 33 w 47"/>
                <a:gd name="T7" fmla="*/ 14 h 52"/>
                <a:gd name="T8" fmla="*/ 30 w 47"/>
                <a:gd name="T9" fmla="*/ 19 h 52"/>
                <a:gd name="T10" fmla="*/ 26 w 47"/>
                <a:gd name="T11" fmla="*/ 26 h 52"/>
                <a:gd name="T12" fmla="*/ 19 w 47"/>
                <a:gd name="T13" fmla="*/ 30 h 52"/>
                <a:gd name="T14" fmla="*/ 13 w 47"/>
                <a:gd name="T15" fmla="*/ 34 h 52"/>
                <a:gd name="T16" fmla="*/ 8 w 47"/>
                <a:gd name="T17" fmla="*/ 37 h 52"/>
                <a:gd name="T18" fmla="*/ 0 w 47"/>
                <a:gd name="T19" fmla="*/ 37 h 52"/>
                <a:gd name="T20" fmla="*/ 0 w 47"/>
                <a:gd name="T21" fmla="*/ 44 h 52"/>
                <a:gd name="T22" fmla="*/ 8 w 47"/>
                <a:gd name="T23" fmla="*/ 42 h 52"/>
                <a:gd name="T24" fmla="*/ 15 w 47"/>
                <a:gd name="T25" fmla="*/ 40 h 52"/>
                <a:gd name="T26" fmla="*/ 23 w 47"/>
                <a:gd name="T27" fmla="*/ 37 h 52"/>
                <a:gd name="T28" fmla="*/ 30 w 47"/>
                <a:gd name="T29" fmla="*/ 30 h 52"/>
                <a:gd name="T30" fmla="*/ 35 w 47"/>
                <a:gd name="T31" fmla="*/ 24 h 52"/>
                <a:gd name="T32" fmla="*/ 39 w 47"/>
                <a:gd name="T33" fmla="*/ 16 h 52"/>
                <a:gd name="T34" fmla="*/ 41 w 47"/>
                <a:gd name="T35" fmla="*/ 7 h 52"/>
                <a:gd name="T36" fmla="*/ 43 w 47"/>
                <a:gd name="T37" fmla="*/ 0 h 52"/>
                <a:gd name="T38" fmla="*/ 43 w 47"/>
                <a:gd name="T39" fmla="*/ 0 h 52"/>
                <a:gd name="T40" fmla="*/ 34 w 47"/>
                <a:gd name="T41" fmla="*/ 0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 h="52">
                  <a:moveTo>
                    <a:pt x="38" y="0"/>
                  </a:moveTo>
                  <a:lnTo>
                    <a:pt x="38" y="0"/>
                  </a:lnTo>
                  <a:lnTo>
                    <a:pt x="38" y="9"/>
                  </a:lnTo>
                  <a:lnTo>
                    <a:pt x="36" y="16"/>
                  </a:lnTo>
                  <a:lnTo>
                    <a:pt x="32" y="23"/>
                  </a:lnTo>
                  <a:lnTo>
                    <a:pt x="28" y="30"/>
                  </a:lnTo>
                  <a:lnTo>
                    <a:pt x="21" y="36"/>
                  </a:lnTo>
                  <a:lnTo>
                    <a:pt x="15" y="40"/>
                  </a:lnTo>
                  <a:lnTo>
                    <a:pt x="8" y="43"/>
                  </a:lnTo>
                  <a:lnTo>
                    <a:pt x="0" y="43"/>
                  </a:lnTo>
                  <a:lnTo>
                    <a:pt x="0" y="52"/>
                  </a:lnTo>
                  <a:lnTo>
                    <a:pt x="8" y="50"/>
                  </a:lnTo>
                  <a:lnTo>
                    <a:pt x="17" y="47"/>
                  </a:lnTo>
                  <a:lnTo>
                    <a:pt x="25" y="43"/>
                  </a:lnTo>
                  <a:lnTo>
                    <a:pt x="32" y="35"/>
                  </a:lnTo>
                  <a:lnTo>
                    <a:pt x="39" y="28"/>
                  </a:lnTo>
                  <a:lnTo>
                    <a:pt x="43" y="18"/>
                  </a:lnTo>
                  <a:lnTo>
                    <a:pt x="45" y="9"/>
                  </a:lnTo>
                  <a:lnTo>
                    <a:pt x="47"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3" name="Freeform 511"/>
            <p:cNvSpPr>
              <a:spLocks/>
            </p:cNvSpPr>
            <p:nvPr/>
          </p:nvSpPr>
          <p:spPr bwMode="auto">
            <a:xfrm flipH="1">
              <a:off x="357" y="1622"/>
              <a:ext cx="8" cy="978"/>
            </a:xfrm>
            <a:custGeom>
              <a:avLst/>
              <a:gdLst>
                <a:gd name="T0" fmla="*/ 0 w 9"/>
                <a:gd name="T1" fmla="*/ 4 h 1056"/>
                <a:gd name="T2" fmla="*/ 0 w 9"/>
                <a:gd name="T3" fmla="*/ 4 h 1056"/>
                <a:gd name="T4" fmla="*/ 0 w 9"/>
                <a:gd name="T5" fmla="*/ 906 h 1056"/>
                <a:gd name="T6" fmla="*/ 7 w 9"/>
                <a:gd name="T7" fmla="*/ 906 h 1056"/>
                <a:gd name="T8" fmla="*/ 7 w 9"/>
                <a:gd name="T9" fmla="*/ 4 h 1056"/>
                <a:gd name="T10" fmla="*/ 7 w 9"/>
                <a:gd name="T11" fmla="*/ 4 h 1056"/>
                <a:gd name="T12" fmla="*/ 7 w 9"/>
                <a:gd name="T13" fmla="*/ 4 h 1056"/>
                <a:gd name="T14" fmla="*/ 6 w 9"/>
                <a:gd name="T15" fmla="*/ 1 h 1056"/>
                <a:gd name="T16" fmla="*/ 4 w 9"/>
                <a:gd name="T17" fmla="*/ 0 h 1056"/>
                <a:gd name="T18" fmla="*/ 1 w 9"/>
                <a:gd name="T19" fmla="*/ 1 h 1056"/>
                <a:gd name="T20" fmla="*/ 0 w 9"/>
                <a:gd name="T21" fmla="*/ 4 h 10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9" h="1056">
                  <a:moveTo>
                    <a:pt x="0" y="4"/>
                  </a:moveTo>
                  <a:lnTo>
                    <a:pt x="0" y="4"/>
                  </a:lnTo>
                  <a:lnTo>
                    <a:pt x="0" y="1056"/>
                  </a:lnTo>
                  <a:lnTo>
                    <a:pt x="9" y="1056"/>
                  </a:lnTo>
                  <a:lnTo>
                    <a:pt x="9" y="4"/>
                  </a:lnTo>
                  <a:lnTo>
                    <a:pt x="8" y="1"/>
                  </a:lnTo>
                  <a:lnTo>
                    <a:pt x="5" y="0"/>
                  </a:lnTo>
                  <a:lnTo>
                    <a:pt x="1" y="1"/>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4" name="Freeform 512"/>
            <p:cNvSpPr>
              <a:spLocks/>
            </p:cNvSpPr>
            <p:nvPr/>
          </p:nvSpPr>
          <p:spPr bwMode="auto">
            <a:xfrm flipH="1">
              <a:off x="357" y="1598"/>
              <a:ext cx="15" cy="28"/>
            </a:xfrm>
            <a:custGeom>
              <a:avLst/>
              <a:gdLst>
                <a:gd name="T0" fmla="*/ 0 w 16"/>
                <a:gd name="T1" fmla="*/ 5 h 30"/>
                <a:gd name="T2" fmla="*/ 0 w 16"/>
                <a:gd name="T3" fmla="*/ 5 h 30"/>
                <a:gd name="T4" fmla="*/ 3 w 16"/>
                <a:gd name="T5" fmla="*/ 7 h 30"/>
                <a:gd name="T6" fmla="*/ 6 w 16"/>
                <a:gd name="T7" fmla="*/ 13 h 30"/>
                <a:gd name="T8" fmla="*/ 7 w 16"/>
                <a:gd name="T9" fmla="*/ 19 h 30"/>
                <a:gd name="T10" fmla="*/ 7 w 16"/>
                <a:gd name="T11" fmla="*/ 26 h 30"/>
                <a:gd name="T12" fmla="*/ 14 w 16"/>
                <a:gd name="T13" fmla="*/ 26 h 30"/>
                <a:gd name="T14" fmla="*/ 12 w 16"/>
                <a:gd name="T15" fmla="*/ 19 h 30"/>
                <a:gd name="T16" fmla="*/ 11 w 16"/>
                <a:gd name="T17" fmla="*/ 11 h 30"/>
                <a:gd name="T18" fmla="*/ 8 w 16"/>
                <a:gd name="T19" fmla="*/ 5 h 30"/>
                <a:gd name="T20" fmla="*/ 5 w 16"/>
                <a:gd name="T21" fmla="*/ 0 h 30"/>
                <a:gd name="T22" fmla="*/ 5 w 16"/>
                <a:gd name="T23" fmla="*/ 0 h 30"/>
                <a:gd name="T24" fmla="*/ 0 w 16"/>
                <a:gd name="T25" fmla="*/ 5 h 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30">
                  <a:moveTo>
                    <a:pt x="0" y="5"/>
                  </a:moveTo>
                  <a:lnTo>
                    <a:pt x="0" y="5"/>
                  </a:lnTo>
                  <a:lnTo>
                    <a:pt x="3" y="9"/>
                  </a:lnTo>
                  <a:lnTo>
                    <a:pt x="6" y="15"/>
                  </a:lnTo>
                  <a:lnTo>
                    <a:pt x="7" y="21"/>
                  </a:lnTo>
                  <a:lnTo>
                    <a:pt x="7" y="30"/>
                  </a:lnTo>
                  <a:lnTo>
                    <a:pt x="16" y="30"/>
                  </a:lnTo>
                  <a:lnTo>
                    <a:pt x="14" y="21"/>
                  </a:lnTo>
                  <a:lnTo>
                    <a:pt x="13" y="13"/>
                  </a:lnTo>
                  <a:lnTo>
                    <a:pt x="9" y="5"/>
                  </a:lnTo>
                  <a:lnTo>
                    <a:pt x="5"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5" name="Freeform 513"/>
            <p:cNvSpPr>
              <a:spLocks/>
            </p:cNvSpPr>
            <p:nvPr/>
          </p:nvSpPr>
          <p:spPr bwMode="auto">
            <a:xfrm flipH="1">
              <a:off x="368" y="1587"/>
              <a:ext cx="32" cy="15"/>
            </a:xfrm>
            <a:custGeom>
              <a:avLst/>
              <a:gdLst>
                <a:gd name="T0" fmla="*/ 5 w 34"/>
                <a:gd name="T1" fmla="*/ 8 h 16"/>
                <a:gd name="T2" fmla="*/ 5 w 34"/>
                <a:gd name="T3" fmla="*/ 8 h 16"/>
                <a:gd name="T4" fmla="*/ 11 w 34"/>
                <a:gd name="T5" fmla="*/ 8 h 16"/>
                <a:gd name="T6" fmla="*/ 17 w 34"/>
                <a:gd name="T7" fmla="*/ 8 h 16"/>
                <a:gd name="T8" fmla="*/ 23 w 34"/>
                <a:gd name="T9" fmla="*/ 11 h 16"/>
                <a:gd name="T10" fmla="*/ 25 w 34"/>
                <a:gd name="T11" fmla="*/ 14 h 16"/>
                <a:gd name="T12" fmla="*/ 30 w 34"/>
                <a:gd name="T13" fmla="*/ 9 h 16"/>
                <a:gd name="T14" fmla="*/ 25 w 34"/>
                <a:gd name="T15" fmla="*/ 7 h 16"/>
                <a:gd name="T16" fmla="*/ 19 w 34"/>
                <a:gd name="T17" fmla="*/ 3 h 16"/>
                <a:gd name="T18" fmla="*/ 11 w 34"/>
                <a:gd name="T19" fmla="*/ 2 h 16"/>
                <a:gd name="T20" fmla="*/ 5 w 34"/>
                <a:gd name="T21" fmla="*/ 0 h 16"/>
                <a:gd name="T22" fmla="*/ 5 w 34"/>
                <a:gd name="T23" fmla="*/ 0 h 16"/>
                <a:gd name="T24" fmla="*/ 5 w 34"/>
                <a:gd name="T25" fmla="*/ 0 h 16"/>
                <a:gd name="T26" fmla="*/ 2 w 34"/>
                <a:gd name="T27" fmla="*/ 1 h 16"/>
                <a:gd name="T28" fmla="*/ 0 w 34"/>
                <a:gd name="T29" fmla="*/ 4 h 16"/>
                <a:gd name="T30" fmla="*/ 2 w 34"/>
                <a:gd name="T31" fmla="*/ 8 h 16"/>
                <a:gd name="T32" fmla="*/ 5 w 34"/>
                <a:gd name="T33" fmla="*/ 8 h 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 h="16">
                  <a:moveTo>
                    <a:pt x="5" y="9"/>
                  </a:moveTo>
                  <a:lnTo>
                    <a:pt x="5" y="9"/>
                  </a:lnTo>
                  <a:lnTo>
                    <a:pt x="13" y="9"/>
                  </a:lnTo>
                  <a:lnTo>
                    <a:pt x="19" y="10"/>
                  </a:lnTo>
                  <a:lnTo>
                    <a:pt x="25" y="13"/>
                  </a:lnTo>
                  <a:lnTo>
                    <a:pt x="29" y="16"/>
                  </a:lnTo>
                  <a:lnTo>
                    <a:pt x="34" y="11"/>
                  </a:lnTo>
                  <a:lnTo>
                    <a:pt x="29" y="7"/>
                  </a:lnTo>
                  <a:lnTo>
                    <a:pt x="21" y="3"/>
                  </a:lnTo>
                  <a:lnTo>
                    <a:pt x="13" y="2"/>
                  </a:lnTo>
                  <a:lnTo>
                    <a:pt x="5" y="0"/>
                  </a:lnTo>
                  <a:lnTo>
                    <a:pt x="2" y="1"/>
                  </a:lnTo>
                  <a:lnTo>
                    <a:pt x="0" y="4"/>
                  </a:lnTo>
                  <a:lnTo>
                    <a:pt x="2" y="8"/>
                  </a:lnTo>
                  <a:lnTo>
                    <a:pt x="5"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6" name="Freeform 514"/>
            <p:cNvSpPr>
              <a:spLocks/>
            </p:cNvSpPr>
            <p:nvPr/>
          </p:nvSpPr>
          <p:spPr bwMode="auto">
            <a:xfrm flipH="1">
              <a:off x="396" y="1587"/>
              <a:ext cx="1521" cy="9"/>
            </a:xfrm>
            <a:custGeom>
              <a:avLst/>
              <a:gdLst>
                <a:gd name="T0" fmla="*/ 4 w 1550"/>
                <a:gd name="T1" fmla="*/ 9 h 9"/>
                <a:gd name="T2" fmla="*/ 4 w 1550"/>
                <a:gd name="T3" fmla="*/ 9 h 9"/>
                <a:gd name="T4" fmla="*/ 1493 w 1550"/>
                <a:gd name="T5" fmla="*/ 9 h 9"/>
                <a:gd name="T6" fmla="*/ 1493 w 1550"/>
                <a:gd name="T7" fmla="*/ 0 h 9"/>
                <a:gd name="T8" fmla="*/ 4 w 1550"/>
                <a:gd name="T9" fmla="*/ 0 h 9"/>
                <a:gd name="T10" fmla="*/ 4 w 1550"/>
                <a:gd name="T11" fmla="*/ 0 h 9"/>
                <a:gd name="T12" fmla="*/ 4 w 1550"/>
                <a:gd name="T13" fmla="*/ 0 h 9"/>
                <a:gd name="T14" fmla="*/ 1 w 1550"/>
                <a:gd name="T15" fmla="*/ 1 h 9"/>
                <a:gd name="T16" fmla="*/ 0 w 1550"/>
                <a:gd name="T17" fmla="*/ 4 h 9"/>
                <a:gd name="T18" fmla="*/ 1 w 1550"/>
                <a:gd name="T19" fmla="*/ 8 h 9"/>
                <a:gd name="T20" fmla="*/ 4 w 1550"/>
                <a:gd name="T21" fmla="*/ 9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50" h="9">
                  <a:moveTo>
                    <a:pt x="4" y="9"/>
                  </a:moveTo>
                  <a:lnTo>
                    <a:pt x="4" y="9"/>
                  </a:lnTo>
                  <a:lnTo>
                    <a:pt x="1550" y="9"/>
                  </a:lnTo>
                  <a:lnTo>
                    <a:pt x="1550" y="0"/>
                  </a:lnTo>
                  <a:lnTo>
                    <a:pt x="4" y="0"/>
                  </a:lnTo>
                  <a:lnTo>
                    <a:pt x="1" y="1"/>
                  </a:lnTo>
                  <a:lnTo>
                    <a:pt x="0" y="4"/>
                  </a:lnTo>
                  <a:lnTo>
                    <a:pt x="1" y="8"/>
                  </a:lnTo>
                  <a:lnTo>
                    <a:pt x="4"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7" name="Freeform 515"/>
            <p:cNvSpPr>
              <a:spLocks/>
            </p:cNvSpPr>
            <p:nvPr/>
          </p:nvSpPr>
          <p:spPr bwMode="auto">
            <a:xfrm flipH="1">
              <a:off x="1913" y="1587"/>
              <a:ext cx="29" cy="17"/>
            </a:xfrm>
            <a:custGeom>
              <a:avLst/>
              <a:gdLst>
                <a:gd name="T0" fmla="*/ 6 w 31"/>
                <a:gd name="T1" fmla="*/ 17 h 17"/>
                <a:gd name="T2" fmla="*/ 7 w 31"/>
                <a:gd name="T3" fmla="*/ 17 h 17"/>
                <a:gd name="T4" fmla="*/ 9 w 31"/>
                <a:gd name="T5" fmla="*/ 13 h 17"/>
                <a:gd name="T6" fmla="*/ 15 w 31"/>
                <a:gd name="T7" fmla="*/ 10 h 17"/>
                <a:gd name="T8" fmla="*/ 20 w 31"/>
                <a:gd name="T9" fmla="*/ 9 h 17"/>
                <a:gd name="T10" fmla="*/ 27 w 31"/>
                <a:gd name="T11" fmla="*/ 9 h 17"/>
                <a:gd name="T12" fmla="*/ 27 w 31"/>
                <a:gd name="T13" fmla="*/ 0 h 17"/>
                <a:gd name="T14" fmla="*/ 20 w 31"/>
                <a:gd name="T15" fmla="*/ 2 h 17"/>
                <a:gd name="T16" fmla="*/ 12 w 31"/>
                <a:gd name="T17" fmla="*/ 3 h 17"/>
                <a:gd name="T18" fmla="*/ 6 w 31"/>
                <a:gd name="T19" fmla="*/ 7 h 17"/>
                <a:gd name="T20" fmla="*/ 0 w 31"/>
                <a:gd name="T21" fmla="*/ 12 h 17"/>
                <a:gd name="T22" fmla="*/ 2 w 31"/>
                <a:gd name="T23" fmla="*/ 12 h 17"/>
                <a:gd name="T24" fmla="*/ 6 w 31"/>
                <a:gd name="T25" fmla="*/ 17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17">
                  <a:moveTo>
                    <a:pt x="6" y="17"/>
                  </a:moveTo>
                  <a:lnTo>
                    <a:pt x="7" y="17"/>
                  </a:lnTo>
                  <a:lnTo>
                    <a:pt x="11" y="13"/>
                  </a:lnTo>
                  <a:lnTo>
                    <a:pt x="17" y="10"/>
                  </a:lnTo>
                  <a:lnTo>
                    <a:pt x="22" y="9"/>
                  </a:lnTo>
                  <a:lnTo>
                    <a:pt x="31" y="9"/>
                  </a:lnTo>
                  <a:lnTo>
                    <a:pt x="31" y="0"/>
                  </a:lnTo>
                  <a:lnTo>
                    <a:pt x="22" y="2"/>
                  </a:lnTo>
                  <a:lnTo>
                    <a:pt x="14" y="3"/>
                  </a:lnTo>
                  <a:lnTo>
                    <a:pt x="6" y="7"/>
                  </a:lnTo>
                  <a:lnTo>
                    <a:pt x="0" y="12"/>
                  </a:lnTo>
                  <a:lnTo>
                    <a:pt x="2" y="12"/>
                  </a:lnTo>
                  <a:lnTo>
                    <a:pt x="6"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8" name="Freeform 516"/>
            <p:cNvSpPr>
              <a:spLocks/>
            </p:cNvSpPr>
            <p:nvPr/>
          </p:nvSpPr>
          <p:spPr bwMode="auto">
            <a:xfrm flipH="1">
              <a:off x="728" y="2644"/>
              <a:ext cx="873" cy="69"/>
            </a:xfrm>
            <a:custGeom>
              <a:avLst/>
              <a:gdLst>
                <a:gd name="T0" fmla="*/ 833 w 891"/>
                <a:gd name="T1" fmla="*/ 63 h 75"/>
                <a:gd name="T2" fmla="*/ 833 w 891"/>
                <a:gd name="T3" fmla="*/ 50 h 75"/>
                <a:gd name="T4" fmla="*/ 838 w 891"/>
                <a:gd name="T5" fmla="*/ 48 h 75"/>
                <a:gd name="T6" fmla="*/ 844 w 891"/>
                <a:gd name="T7" fmla="*/ 45 h 75"/>
                <a:gd name="T8" fmla="*/ 849 w 891"/>
                <a:gd name="T9" fmla="*/ 39 h 75"/>
                <a:gd name="T10" fmla="*/ 850 w 891"/>
                <a:gd name="T11" fmla="*/ 35 h 75"/>
                <a:gd name="T12" fmla="*/ 851 w 891"/>
                <a:gd name="T13" fmla="*/ 27 h 75"/>
                <a:gd name="T14" fmla="*/ 852 w 891"/>
                <a:gd name="T15" fmla="*/ 16 h 75"/>
                <a:gd name="T16" fmla="*/ 855 w 891"/>
                <a:gd name="T17" fmla="*/ 6 h 75"/>
                <a:gd name="T18" fmla="*/ 855 w 891"/>
                <a:gd name="T19" fmla="*/ 0 h 75"/>
                <a:gd name="T20" fmla="*/ 0 w 891"/>
                <a:gd name="T21" fmla="*/ 0 h 75"/>
                <a:gd name="T22" fmla="*/ 0 w 891"/>
                <a:gd name="T23" fmla="*/ 6 h 75"/>
                <a:gd name="T24" fmla="*/ 3 w 891"/>
                <a:gd name="T25" fmla="*/ 16 h 75"/>
                <a:gd name="T26" fmla="*/ 4 w 891"/>
                <a:gd name="T27" fmla="*/ 27 h 75"/>
                <a:gd name="T28" fmla="*/ 5 w 891"/>
                <a:gd name="T29" fmla="*/ 35 h 75"/>
                <a:gd name="T30" fmla="*/ 7 w 891"/>
                <a:gd name="T31" fmla="*/ 39 h 75"/>
                <a:gd name="T32" fmla="*/ 12 w 891"/>
                <a:gd name="T33" fmla="*/ 45 h 75"/>
                <a:gd name="T34" fmla="*/ 18 w 891"/>
                <a:gd name="T35" fmla="*/ 48 h 75"/>
                <a:gd name="T36" fmla="*/ 23 w 891"/>
                <a:gd name="T37" fmla="*/ 50 h 75"/>
                <a:gd name="T38" fmla="*/ 23 w 891"/>
                <a:gd name="T39" fmla="*/ 63 h 75"/>
                <a:gd name="T40" fmla="*/ 833 w 891"/>
                <a:gd name="T41" fmla="*/ 63 h 7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91" h="75">
                  <a:moveTo>
                    <a:pt x="868" y="75"/>
                  </a:moveTo>
                  <a:lnTo>
                    <a:pt x="868" y="59"/>
                  </a:lnTo>
                  <a:lnTo>
                    <a:pt x="873" y="57"/>
                  </a:lnTo>
                  <a:lnTo>
                    <a:pt x="879" y="53"/>
                  </a:lnTo>
                  <a:lnTo>
                    <a:pt x="884" y="46"/>
                  </a:lnTo>
                  <a:lnTo>
                    <a:pt x="886" y="41"/>
                  </a:lnTo>
                  <a:lnTo>
                    <a:pt x="887" y="31"/>
                  </a:lnTo>
                  <a:lnTo>
                    <a:pt x="888" y="19"/>
                  </a:lnTo>
                  <a:lnTo>
                    <a:pt x="891" y="6"/>
                  </a:lnTo>
                  <a:lnTo>
                    <a:pt x="891" y="0"/>
                  </a:lnTo>
                  <a:lnTo>
                    <a:pt x="0" y="0"/>
                  </a:lnTo>
                  <a:lnTo>
                    <a:pt x="0" y="6"/>
                  </a:lnTo>
                  <a:lnTo>
                    <a:pt x="3" y="19"/>
                  </a:lnTo>
                  <a:lnTo>
                    <a:pt x="4" y="31"/>
                  </a:lnTo>
                  <a:lnTo>
                    <a:pt x="5" y="41"/>
                  </a:lnTo>
                  <a:lnTo>
                    <a:pt x="7" y="46"/>
                  </a:lnTo>
                  <a:lnTo>
                    <a:pt x="12" y="53"/>
                  </a:lnTo>
                  <a:lnTo>
                    <a:pt x="18" y="57"/>
                  </a:lnTo>
                  <a:lnTo>
                    <a:pt x="23" y="59"/>
                  </a:lnTo>
                  <a:lnTo>
                    <a:pt x="23" y="75"/>
                  </a:lnTo>
                  <a:lnTo>
                    <a:pt x="868" y="75"/>
                  </a:lnTo>
                  <a:close/>
                </a:path>
              </a:pathLst>
            </a:custGeom>
            <a:solidFill>
              <a:srgbClr val="BFA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89" name="Freeform 517"/>
            <p:cNvSpPr>
              <a:spLocks/>
            </p:cNvSpPr>
            <p:nvPr/>
          </p:nvSpPr>
          <p:spPr bwMode="auto">
            <a:xfrm flipH="1">
              <a:off x="745" y="2694"/>
              <a:ext cx="10" cy="19"/>
            </a:xfrm>
            <a:custGeom>
              <a:avLst/>
              <a:gdLst>
                <a:gd name="T0" fmla="*/ 7 w 9"/>
                <a:gd name="T1" fmla="*/ 0 h 21"/>
                <a:gd name="T2" fmla="*/ 0 w 9"/>
                <a:gd name="T3" fmla="*/ 5 h 21"/>
                <a:gd name="T4" fmla="*/ 0 w 9"/>
                <a:gd name="T5" fmla="*/ 17 h 21"/>
                <a:gd name="T6" fmla="*/ 11 w 9"/>
                <a:gd name="T7" fmla="*/ 17 h 21"/>
                <a:gd name="T8" fmla="*/ 11 w 9"/>
                <a:gd name="T9" fmla="*/ 5 h 21"/>
                <a:gd name="T10" fmla="*/ 7 w 9"/>
                <a:gd name="T11" fmla="*/ 8 h 21"/>
                <a:gd name="T12" fmla="*/ 11 w 9"/>
                <a:gd name="T13" fmla="*/ 5 h 21"/>
                <a:gd name="T14" fmla="*/ 10 w 9"/>
                <a:gd name="T15" fmla="*/ 2 h 21"/>
                <a:gd name="T16" fmla="*/ 7 w 9"/>
                <a:gd name="T17" fmla="*/ 0 h 21"/>
                <a:gd name="T18" fmla="*/ 1 w 9"/>
                <a:gd name="T19" fmla="*/ 2 h 21"/>
                <a:gd name="T20" fmla="*/ 0 w 9"/>
                <a:gd name="T21" fmla="*/ 5 h 21"/>
                <a:gd name="T22" fmla="*/ 7 w 9"/>
                <a:gd name="T23" fmla="*/ 0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 h="21">
                  <a:moveTo>
                    <a:pt x="5" y="0"/>
                  </a:moveTo>
                  <a:lnTo>
                    <a:pt x="0" y="5"/>
                  </a:lnTo>
                  <a:lnTo>
                    <a:pt x="0" y="21"/>
                  </a:lnTo>
                  <a:lnTo>
                    <a:pt x="9" y="21"/>
                  </a:lnTo>
                  <a:lnTo>
                    <a:pt x="9" y="5"/>
                  </a:lnTo>
                  <a:lnTo>
                    <a:pt x="5" y="10"/>
                  </a:lnTo>
                  <a:lnTo>
                    <a:pt x="9" y="5"/>
                  </a:lnTo>
                  <a:lnTo>
                    <a:pt x="8" y="2"/>
                  </a:lnTo>
                  <a:lnTo>
                    <a:pt x="5" y="0"/>
                  </a:lnTo>
                  <a:lnTo>
                    <a:pt x="1" y="2"/>
                  </a:lnTo>
                  <a:lnTo>
                    <a:pt x="0" y="5"/>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0" name="Freeform 518"/>
            <p:cNvSpPr>
              <a:spLocks/>
            </p:cNvSpPr>
            <p:nvPr/>
          </p:nvSpPr>
          <p:spPr bwMode="auto">
            <a:xfrm flipH="1">
              <a:off x="728" y="2681"/>
              <a:ext cx="21" cy="21"/>
            </a:xfrm>
            <a:custGeom>
              <a:avLst/>
              <a:gdLst>
                <a:gd name="T0" fmla="*/ 15 w 21"/>
                <a:gd name="T1" fmla="*/ 0 h 23"/>
                <a:gd name="T2" fmla="*/ 15 w 21"/>
                <a:gd name="T3" fmla="*/ 0 h 23"/>
                <a:gd name="T4" fmla="*/ 12 w 21"/>
                <a:gd name="T5" fmla="*/ 4 h 23"/>
                <a:gd name="T6" fmla="*/ 9 w 21"/>
                <a:gd name="T7" fmla="*/ 8 h 23"/>
                <a:gd name="T8" fmla="*/ 4 w 21"/>
                <a:gd name="T9" fmla="*/ 10 h 23"/>
                <a:gd name="T10" fmla="*/ 0 w 21"/>
                <a:gd name="T11" fmla="*/ 11 h 23"/>
                <a:gd name="T12" fmla="*/ 0 w 21"/>
                <a:gd name="T13" fmla="*/ 19 h 23"/>
                <a:gd name="T14" fmla="*/ 6 w 21"/>
                <a:gd name="T15" fmla="*/ 16 h 23"/>
                <a:gd name="T16" fmla="*/ 13 w 21"/>
                <a:gd name="T17" fmla="*/ 13 h 23"/>
                <a:gd name="T18" fmla="*/ 19 w 21"/>
                <a:gd name="T19" fmla="*/ 5 h 23"/>
                <a:gd name="T20" fmla="*/ 21 w 21"/>
                <a:gd name="T21" fmla="*/ 0 h 23"/>
                <a:gd name="T22" fmla="*/ 21 w 21"/>
                <a:gd name="T23" fmla="*/ 0 h 23"/>
                <a:gd name="T24" fmla="*/ 15 w 21"/>
                <a:gd name="T25" fmla="*/ 0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23">
                  <a:moveTo>
                    <a:pt x="15" y="0"/>
                  </a:moveTo>
                  <a:lnTo>
                    <a:pt x="15" y="0"/>
                  </a:lnTo>
                  <a:lnTo>
                    <a:pt x="12" y="4"/>
                  </a:lnTo>
                  <a:lnTo>
                    <a:pt x="9" y="10"/>
                  </a:lnTo>
                  <a:lnTo>
                    <a:pt x="4" y="12"/>
                  </a:lnTo>
                  <a:lnTo>
                    <a:pt x="0" y="13"/>
                  </a:lnTo>
                  <a:lnTo>
                    <a:pt x="0" y="23"/>
                  </a:lnTo>
                  <a:lnTo>
                    <a:pt x="6" y="19"/>
                  </a:lnTo>
                  <a:lnTo>
                    <a:pt x="13" y="15"/>
                  </a:lnTo>
                  <a:lnTo>
                    <a:pt x="19" y="6"/>
                  </a:lnTo>
                  <a:lnTo>
                    <a:pt x="21"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1" name="Freeform 519"/>
            <p:cNvSpPr>
              <a:spLocks/>
            </p:cNvSpPr>
            <p:nvPr/>
          </p:nvSpPr>
          <p:spPr bwMode="auto">
            <a:xfrm flipH="1">
              <a:off x="724" y="2639"/>
              <a:ext cx="11" cy="42"/>
            </a:xfrm>
            <a:custGeom>
              <a:avLst/>
              <a:gdLst>
                <a:gd name="T0" fmla="*/ 8 w 11"/>
                <a:gd name="T1" fmla="*/ 7 h 45"/>
                <a:gd name="T2" fmla="*/ 4 w 11"/>
                <a:gd name="T3" fmla="*/ 4 h 45"/>
                <a:gd name="T4" fmla="*/ 4 w 11"/>
                <a:gd name="T5" fmla="*/ 8 h 45"/>
                <a:gd name="T6" fmla="*/ 2 w 11"/>
                <a:gd name="T7" fmla="*/ 20 h 45"/>
                <a:gd name="T8" fmla="*/ 1 w 11"/>
                <a:gd name="T9" fmla="*/ 31 h 45"/>
                <a:gd name="T10" fmla="*/ 0 w 11"/>
                <a:gd name="T11" fmla="*/ 39 h 45"/>
                <a:gd name="T12" fmla="*/ 6 w 11"/>
                <a:gd name="T13" fmla="*/ 39 h 45"/>
                <a:gd name="T14" fmla="*/ 8 w 11"/>
                <a:gd name="T15" fmla="*/ 31 h 45"/>
                <a:gd name="T16" fmla="*/ 9 w 11"/>
                <a:gd name="T17" fmla="*/ 20 h 45"/>
                <a:gd name="T18" fmla="*/ 11 w 11"/>
                <a:gd name="T19" fmla="*/ 8 h 45"/>
                <a:gd name="T20" fmla="*/ 11 w 11"/>
                <a:gd name="T21" fmla="*/ 4 h 45"/>
                <a:gd name="T22" fmla="*/ 8 w 11"/>
                <a:gd name="T23" fmla="*/ 0 h 45"/>
                <a:gd name="T24" fmla="*/ 11 w 11"/>
                <a:gd name="T25" fmla="*/ 4 h 45"/>
                <a:gd name="T26" fmla="*/ 10 w 11"/>
                <a:gd name="T27" fmla="*/ 2 h 45"/>
                <a:gd name="T28" fmla="*/ 8 w 11"/>
                <a:gd name="T29" fmla="*/ 1 h 45"/>
                <a:gd name="T30" fmla="*/ 5 w 11"/>
                <a:gd name="T31" fmla="*/ 2 h 45"/>
                <a:gd name="T32" fmla="*/ 4 w 11"/>
                <a:gd name="T33" fmla="*/ 4 h 45"/>
                <a:gd name="T34" fmla="*/ 8 w 11"/>
                <a:gd name="T35" fmla="*/ 7 h 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 h="45">
                  <a:moveTo>
                    <a:pt x="8" y="9"/>
                  </a:moveTo>
                  <a:lnTo>
                    <a:pt x="4" y="4"/>
                  </a:lnTo>
                  <a:lnTo>
                    <a:pt x="4" y="10"/>
                  </a:lnTo>
                  <a:lnTo>
                    <a:pt x="2" y="23"/>
                  </a:lnTo>
                  <a:lnTo>
                    <a:pt x="1" y="35"/>
                  </a:lnTo>
                  <a:lnTo>
                    <a:pt x="0" y="45"/>
                  </a:lnTo>
                  <a:lnTo>
                    <a:pt x="6" y="45"/>
                  </a:lnTo>
                  <a:lnTo>
                    <a:pt x="8" y="35"/>
                  </a:lnTo>
                  <a:lnTo>
                    <a:pt x="9" y="23"/>
                  </a:lnTo>
                  <a:lnTo>
                    <a:pt x="11" y="10"/>
                  </a:lnTo>
                  <a:lnTo>
                    <a:pt x="11" y="4"/>
                  </a:lnTo>
                  <a:lnTo>
                    <a:pt x="8" y="0"/>
                  </a:lnTo>
                  <a:lnTo>
                    <a:pt x="11" y="4"/>
                  </a:lnTo>
                  <a:lnTo>
                    <a:pt x="10" y="2"/>
                  </a:lnTo>
                  <a:lnTo>
                    <a:pt x="8" y="1"/>
                  </a:lnTo>
                  <a:lnTo>
                    <a:pt x="5" y="2"/>
                  </a:lnTo>
                  <a:lnTo>
                    <a:pt x="4" y="4"/>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2" name="Freeform 520"/>
            <p:cNvSpPr>
              <a:spLocks/>
            </p:cNvSpPr>
            <p:nvPr/>
          </p:nvSpPr>
          <p:spPr bwMode="auto">
            <a:xfrm flipH="1">
              <a:off x="728" y="2639"/>
              <a:ext cx="877" cy="9"/>
            </a:xfrm>
            <a:custGeom>
              <a:avLst/>
              <a:gdLst>
                <a:gd name="T0" fmla="*/ 8 w 895"/>
                <a:gd name="T1" fmla="*/ 4 h 9"/>
                <a:gd name="T2" fmla="*/ 4 w 895"/>
                <a:gd name="T3" fmla="*/ 9 h 9"/>
                <a:gd name="T4" fmla="*/ 859 w 895"/>
                <a:gd name="T5" fmla="*/ 9 h 9"/>
                <a:gd name="T6" fmla="*/ 859 w 895"/>
                <a:gd name="T7" fmla="*/ 0 h 9"/>
                <a:gd name="T8" fmla="*/ 4 w 895"/>
                <a:gd name="T9" fmla="*/ 0 h 9"/>
                <a:gd name="T10" fmla="*/ 1 w 895"/>
                <a:gd name="T11" fmla="*/ 4 h 9"/>
                <a:gd name="T12" fmla="*/ 4 w 895"/>
                <a:gd name="T13" fmla="*/ 0 h 9"/>
                <a:gd name="T14" fmla="*/ 1 w 895"/>
                <a:gd name="T15" fmla="*/ 1 h 9"/>
                <a:gd name="T16" fmla="*/ 0 w 895"/>
                <a:gd name="T17" fmla="*/ 4 h 9"/>
                <a:gd name="T18" fmla="*/ 1 w 895"/>
                <a:gd name="T19" fmla="*/ 8 h 9"/>
                <a:gd name="T20" fmla="*/ 4 w 895"/>
                <a:gd name="T21" fmla="*/ 9 h 9"/>
                <a:gd name="T22" fmla="*/ 8 w 895"/>
                <a:gd name="T23" fmla="*/ 4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95" h="9">
                  <a:moveTo>
                    <a:pt x="8" y="4"/>
                  </a:moveTo>
                  <a:lnTo>
                    <a:pt x="4" y="9"/>
                  </a:lnTo>
                  <a:lnTo>
                    <a:pt x="895" y="9"/>
                  </a:lnTo>
                  <a:lnTo>
                    <a:pt x="895" y="0"/>
                  </a:lnTo>
                  <a:lnTo>
                    <a:pt x="4" y="0"/>
                  </a:lnTo>
                  <a:lnTo>
                    <a:pt x="1" y="4"/>
                  </a:lnTo>
                  <a:lnTo>
                    <a:pt x="4" y="0"/>
                  </a:lnTo>
                  <a:lnTo>
                    <a:pt x="1" y="1"/>
                  </a:lnTo>
                  <a:lnTo>
                    <a:pt x="0" y="4"/>
                  </a:lnTo>
                  <a:lnTo>
                    <a:pt x="1" y="8"/>
                  </a:lnTo>
                  <a:lnTo>
                    <a:pt x="4" y="9"/>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3" name="Freeform 521"/>
            <p:cNvSpPr>
              <a:spLocks/>
            </p:cNvSpPr>
            <p:nvPr/>
          </p:nvSpPr>
          <p:spPr bwMode="auto">
            <a:xfrm flipH="1">
              <a:off x="1593" y="2644"/>
              <a:ext cx="12" cy="37"/>
            </a:xfrm>
            <a:custGeom>
              <a:avLst/>
              <a:gdLst>
                <a:gd name="T0" fmla="*/ 13 w 11"/>
                <a:gd name="T1" fmla="*/ 33 h 41"/>
                <a:gd name="T2" fmla="*/ 13 w 11"/>
                <a:gd name="T3" fmla="*/ 33 h 41"/>
                <a:gd name="T4" fmla="*/ 12 w 11"/>
                <a:gd name="T5" fmla="*/ 25 h 41"/>
                <a:gd name="T6" fmla="*/ 11 w 11"/>
                <a:gd name="T7" fmla="*/ 15 h 41"/>
                <a:gd name="T8" fmla="*/ 9 w 11"/>
                <a:gd name="T9" fmla="*/ 5 h 41"/>
                <a:gd name="T10" fmla="*/ 9 w 11"/>
                <a:gd name="T11" fmla="*/ 0 h 41"/>
                <a:gd name="T12" fmla="*/ 0 w 11"/>
                <a:gd name="T13" fmla="*/ 0 h 41"/>
                <a:gd name="T14" fmla="*/ 0 w 11"/>
                <a:gd name="T15" fmla="*/ 5 h 41"/>
                <a:gd name="T16" fmla="*/ 2 w 11"/>
                <a:gd name="T17" fmla="*/ 15 h 41"/>
                <a:gd name="T18" fmla="*/ 3 w 11"/>
                <a:gd name="T19" fmla="*/ 25 h 41"/>
                <a:gd name="T20" fmla="*/ 5 w 11"/>
                <a:gd name="T21" fmla="*/ 33 h 41"/>
                <a:gd name="T22" fmla="*/ 5 w 11"/>
                <a:gd name="T23" fmla="*/ 33 h 41"/>
                <a:gd name="T24" fmla="*/ 13 w 11"/>
                <a:gd name="T25" fmla="*/ 33 h 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41">
                  <a:moveTo>
                    <a:pt x="11" y="41"/>
                  </a:moveTo>
                  <a:lnTo>
                    <a:pt x="11" y="41"/>
                  </a:lnTo>
                  <a:lnTo>
                    <a:pt x="10" y="31"/>
                  </a:lnTo>
                  <a:lnTo>
                    <a:pt x="9" y="19"/>
                  </a:lnTo>
                  <a:lnTo>
                    <a:pt x="7" y="6"/>
                  </a:lnTo>
                  <a:lnTo>
                    <a:pt x="7" y="0"/>
                  </a:lnTo>
                  <a:lnTo>
                    <a:pt x="0" y="0"/>
                  </a:lnTo>
                  <a:lnTo>
                    <a:pt x="0" y="6"/>
                  </a:lnTo>
                  <a:lnTo>
                    <a:pt x="2" y="19"/>
                  </a:lnTo>
                  <a:lnTo>
                    <a:pt x="3" y="31"/>
                  </a:lnTo>
                  <a:lnTo>
                    <a:pt x="5" y="41"/>
                  </a:lnTo>
                  <a:lnTo>
                    <a:pt x="11"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4" name="Freeform 522"/>
            <p:cNvSpPr>
              <a:spLocks/>
            </p:cNvSpPr>
            <p:nvPr/>
          </p:nvSpPr>
          <p:spPr bwMode="auto">
            <a:xfrm flipH="1">
              <a:off x="1573" y="2681"/>
              <a:ext cx="26" cy="21"/>
            </a:xfrm>
            <a:custGeom>
              <a:avLst/>
              <a:gdLst>
                <a:gd name="T0" fmla="*/ 26 w 26"/>
                <a:gd name="T1" fmla="*/ 15 h 23"/>
                <a:gd name="T2" fmla="*/ 21 w 26"/>
                <a:gd name="T3" fmla="*/ 11 h 23"/>
                <a:gd name="T4" fmla="*/ 17 w 26"/>
                <a:gd name="T5" fmla="*/ 10 h 23"/>
                <a:gd name="T6" fmla="*/ 12 w 26"/>
                <a:gd name="T7" fmla="*/ 8 h 23"/>
                <a:gd name="T8" fmla="*/ 9 w 26"/>
                <a:gd name="T9" fmla="*/ 4 h 23"/>
                <a:gd name="T10" fmla="*/ 6 w 26"/>
                <a:gd name="T11" fmla="*/ 0 h 23"/>
                <a:gd name="T12" fmla="*/ 0 w 26"/>
                <a:gd name="T13" fmla="*/ 0 h 23"/>
                <a:gd name="T14" fmla="*/ 2 w 26"/>
                <a:gd name="T15" fmla="*/ 5 h 23"/>
                <a:gd name="T16" fmla="*/ 8 w 26"/>
                <a:gd name="T17" fmla="*/ 13 h 23"/>
                <a:gd name="T18" fmla="*/ 14 w 26"/>
                <a:gd name="T19" fmla="*/ 16 h 23"/>
                <a:gd name="T20" fmla="*/ 21 w 26"/>
                <a:gd name="T21" fmla="*/ 19 h 23"/>
                <a:gd name="T22" fmla="*/ 17 w 26"/>
                <a:gd name="T23" fmla="*/ 15 h 23"/>
                <a:gd name="T24" fmla="*/ 21 w 26"/>
                <a:gd name="T25" fmla="*/ 19 h 23"/>
                <a:gd name="T26" fmla="*/ 25 w 26"/>
                <a:gd name="T27" fmla="*/ 17 h 23"/>
                <a:gd name="T28" fmla="*/ 26 w 26"/>
                <a:gd name="T29" fmla="*/ 15 h 23"/>
                <a:gd name="T30" fmla="*/ 25 w 26"/>
                <a:gd name="T31" fmla="*/ 13 h 23"/>
                <a:gd name="T32" fmla="*/ 21 w 26"/>
                <a:gd name="T33" fmla="*/ 11 h 23"/>
                <a:gd name="T34" fmla="*/ 26 w 26"/>
                <a:gd name="T35" fmla="*/ 15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23">
                  <a:moveTo>
                    <a:pt x="26" y="18"/>
                  </a:moveTo>
                  <a:lnTo>
                    <a:pt x="21" y="13"/>
                  </a:lnTo>
                  <a:lnTo>
                    <a:pt x="17" y="12"/>
                  </a:lnTo>
                  <a:lnTo>
                    <a:pt x="12" y="10"/>
                  </a:lnTo>
                  <a:lnTo>
                    <a:pt x="9" y="4"/>
                  </a:lnTo>
                  <a:lnTo>
                    <a:pt x="6" y="0"/>
                  </a:lnTo>
                  <a:lnTo>
                    <a:pt x="0" y="0"/>
                  </a:lnTo>
                  <a:lnTo>
                    <a:pt x="2" y="6"/>
                  </a:lnTo>
                  <a:lnTo>
                    <a:pt x="8" y="15"/>
                  </a:lnTo>
                  <a:lnTo>
                    <a:pt x="14" y="19"/>
                  </a:lnTo>
                  <a:lnTo>
                    <a:pt x="21" y="23"/>
                  </a:lnTo>
                  <a:lnTo>
                    <a:pt x="17" y="18"/>
                  </a:lnTo>
                  <a:lnTo>
                    <a:pt x="21" y="23"/>
                  </a:lnTo>
                  <a:lnTo>
                    <a:pt x="25" y="21"/>
                  </a:lnTo>
                  <a:lnTo>
                    <a:pt x="26" y="18"/>
                  </a:lnTo>
                  <a:lnTo>
                    <a:pt x="25" y="15"/>
                  </a:lnTo>
                  <a:lnTo>
                    <a:pt x="21" y="13"/>
                  </a:lnTo>
                  <a:lnTo>
                    <a:pt x="2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5" name="Freeform 523"/>
            <p:cNvSpPr>
              <a:spLocks/>
            </p:cNvSpPr>
            <p:nvPr/>
          </p:nvSpPr>
          <p:spPr bwMode="auto">
            <a:xfrm flipH="1">
              <a:off x="1573" y="2698"/>
              <a:ext cx="10" cy="19"/>
            </a:xfrm>
            <a:custGeom>
              <a:avLst/>
              <a:gdLst>
                <a:gd name="T0" fmla="*/ 4 w 9"/>
                <a:gd name="T1" fmla="*/ 9 h 21"/>
                <a:gd name="T2" fmla="*/ 11 w 9"/>
                <a:gd name="T3" fmla="*/ 13 h 21"/>
                <a:gd name="T4" fmla="*/ 11 w 9"/>
                <a:gd name="T5" fmla="*/ 0 h 21"/>
                <a:gd name="T6" fmla="*/ 0 w 9"/>
                <a:gd name="T7" fmla="*/ 0 h 21"/>
                <a:gd name="T8" fmla="*/ 0 w 9"/>
                <a:gd name="T9" fmla="*/ 13 h 21"/>
                <a:gd name="T10" fmla="*/ 4 w 9"/>
                <a:gd name="T11" fmla="*/ 17 h 21"/>
                <a:gd name="T12" fmla="*/ 0 w 9"/>
                <a:gd name="T13" fmla="*/ 13 h 21"/>
                <a:gd name="T14" fmla="*/ 1 w 9"/>
                <a:gd name="T15" fmla="*/ 16 h 21"/>
                <a:gd name="T16" fmla="*/ 4 w 9"/>
                <a:gd name="T17" fmla="*/ 17 h 21"/>
                <a:gd name="T18" fmla="*/ 10 w 9"/>
                <a:gd name="T19" fmla="*/ 16 h 21"/>
                <a:gd name="T20" fmla="*/ 11 w 9"/>
                <a:gd name="T21" fmla="*/ 13 h 21"/>
                <a:gd name="T22" fmla="*/ 4 w 9"/>
                <a:gd name="T23" fmla="*/ 9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 h="21">
                  <a:moveTo>
                    <a:pt x="4" y="11"/>
                  </a:moveTo>
                  <a:lnTo>
                    <a:pt x="9" y="16"/>
                  </a:lnTo>
                  <a:lnTo>
                    <a:pt x="9" y="0"/>
                  </a:lnTo>
                  <a:lnTo>
                    <a:pt x="0" y="0"/>
                  </a:lnTo>
                  <a:lnTo>
                    <a:pt x="0" y="16"/>
                  </a:lnTo>
                  <a:lnTo>
                    <a:pt x="4" y="21"/>
                  </a:lnTo>
                  <a:lnTo>
                    <a:pt x="0" y="16"/>
                  </a:lnTo>
                  <a:lnTo>
                    <a:pt x="1" y="20"/>
                  </a:lnTo>
                  <a:lnTo>
                    <a:pt x="4" y="21"/>
                  </a:lnTo>
                  <a:lnTo>
                    <a:pt x="8" y="20"/>
                  </a:lnTo>
                  <a:lnTo>
                    <a:pt x="9" y="16"/>
                  </a:lnTo>
                  <a:lnTo>
                    <a:pt x="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6" name="Freeform 524"/>
            <p:cNvSpPr>
              <a:spLocks/>
            </p:cNvSpPr>
            <p:nvPr/>
          </p:nvSpPr>
          <p:spPr bwMode="auto">
            <a:xfrm flipH="1">
              <a:off x="745" y="2709"/>
              <a:ext cx="832" cy="8"/>
            </a:xfrm>
            <a:custGeom>
              <a:avLst/>
              <a:gdLst>
                <a:gd name="T0" fmla="*/ 807 w 849"/>
                <a:gd name="T1" fmla="*/ 3 h 10"/>
                <a:gd name="T2" fmla="*/ 811 w 849"/>
                <a:gd name="T3" fmla="*/ 0 h 10"/>
                <a:gd name="T4" fmla="*/ 0 w 849"/>
                <a:gd name="T5" fmla="*/ 0 h 10"/>
                <a:gd name="T6" fmla="*/ 0 w 849"/>
                <a:gd name="T7" fmla="*/ 6 h 10"/>
                <a:gd name="T8" fmla="*/ 811 w 849"/>
                <a:gd name="T9" fmla="*/ 6 h 10"/>
                <a:gd name="T10" fmla="*/ 815 w 849"/>
                <a:gd name="T11" fmla="*/ 3 h 10"/>
                <a:gd name="T12" fmla="*/ 811 w 849"/>
                <a:gd name="T13" fmla="*/ 6 h 10"/>
                <a:gd name="T14" fmla="*/ 814 w 849"/>
                <a:gd name="T15" fmla="*/ 6 h 10"/>
                <a:gd name="T16" fmla="*/ 815 w 849"/>
                <a:gd name="T17" fmla="*/ 3 h 10"/>
                <a:gd name="T18" fmla="*/ 814 w 849"/>
                <a:gd name="T19" fmla="*/ 2 h 10"/>
                <a:gd name="T20" fmla="*/ 811 w 849"/>
                <a:gd name="T21" fmla="*/ 0 h 10"/>
                <a:gd name="T22" fmla="*/ 807 w 849"/>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9" h="10">
                  <a:moveTo>
                    <a:pt x="840" y="5"/>
                  </a:moveTo>
                  <a:lnTo>
                    <a:pt x="845" y="0"/>
                  </a:lnTo>
                  <a:lnTo>
                    <a:pt x="0" y="0"/>
                  </a:lnTo>
                  <a:lnTo>
                    <a:pt x="0" y="10"/>
                  </a:lnTo>
                  <a:lnTo>
                    <a:pt x="845" y="10"/>
                  </a:lnTo>
                  <a:lnTo>
                    <a:pt x="849" y="5"/>
                  </a:lnTo>
                  <a:lnTo>
                    <a:pt x="845" y="10"/>
                  </a:lnTo>
                  <a:lnTo>
                    <a:pt x="848" y="9"/>
                  </a:lnTo>
                  <a:lnTo>
                    <a:pt x="849" y="5"/>
                  </a:lnTo>
                  <a:lnTo>
                    <a:pt x="848" y="2"/>
                  </a:lnTo>
                  <a:lnTo>
                    <a:pt x="845" y="0"/>
                  </a:lnTo>
                  <a:lnTo>
                    <a:pt x="84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7" name="Freeform 525"/>
            <p:cNvSpPr>
              <a:spLocks/>
            </p:cNvSpPr>
            <p:nvPr/>
          </p:nvSpPr>
          <p:spPr bwMode="auto">
            <a:xfrm flipH="1">
              <a:off x="1569" y="2694"/>
              <a:ext cx="4" cy="8"/>
            </a:xfrm>
            <a:custGeom>
              <a:avLst/>
              <a:gdLst>
                <a:gd name="T0" fmla="*/ 3 w 5"/>
                <a:gd name="T1" fmla="*/ 0 h 10"/>
                <a:gd name="T2" fmla="*/ 1 w 5"/>
                <a:gd name="T3" fmla="*/ 2 h 10"/>
                <a:gd name="T4" fmla="*/ 0 w 5"/>
                <a:gd name="T5" fmla="*/ 3 h 10"/>
                <a:gd name="T6" fmla="*/ 1 w 5"/>
                <a:gd name="T7" fmla="*/ 5 h 10"/>
                <a:gd name="T8" fmla="*/ 3 w 5"/>
                <a:gd name="T9" fmla="*/ 6 h 10"/>
                <a:gd name="T10" fmla="*/ 3 w 5"/>
                <a:gd name="T11" fmla="*/ 0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0">
                  <a:moveTo>
                    <a:pt x="5" y="0"/>
                  </a:moveTo>
                  <a:lnTo>
                    <a:pt x="1" y="2"/>
                  </a:lnTo>
                  <a:lnTo>
                    <a:pt x="0" y="5"/>
                  </a:lnTo>
                  <a:lnTo>
                    <a:pt x="1" y="8"/>
                  </a:lnTo>
                  <a:lnTo>
                    <a:pt x="5" y="10"/>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8" name="Freeform 526"/>
            <p:cNvSpPr>
              <a:spLocks/>
            </p:cNvSpPr>
            <p:nvPr/>
          </p:nvSpPr>
          <p:spPr bwMode="auto">
            <a:xfrm flipH="1">
              <a:off x="757" y="2694"/>
              <a:ext cx="812" cy="8"/>
            </a:xfrm>
            <a:custGeom>
              <a:avLst/>
              <a:gdLst>
                <a:gd name="T0" fmla="*/ 797 w 827"/>
                <a:gd name="T1" fmla="*/ 3 h 10"/>
                <a:gd name="T2" fmla="*/ 797 w 827"/>
                <a:gd name="T3" fmla="*/ 0 h 10"/>
                <a:gd name="T4" fmla="*/ 0 w 827"/>
                <a:gd name="T5" fmla="*/ 0 h 10"/>
                <a:gd name="T6" fmla="*/ 0 w 827"/>
                <a:gd name="T7" fmla="*/ 6 h 10"/>
                <a:gd name="T8" fmla="*/ 797 w 827"/>
                <a:gd name="T9" fmla="*/ 6 h 10"/>
                <a:gd name="T10" fmla="*/ 797 w 827"/>
                <a:gd name="T11" fmla="*/ 3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27" h="10">
                  <a:moveTo>
                    <a:pt x="827" y="5"/>
                  </a:moveTo>
                  <a:lnTo>
                    <a:pt x="827" y="0"/>
                  </a:lnTo>
                  <a:lnTo>
                    <a:pt x="0" y="0"/>
                  </a:lnTo>
                  <a:lnTo>
                    <a:pt x="0" y="10"/>
                  </a:lnTo>
                  <a:lnTo>
                    <a:pt x="827" y="10"/>
                  </a:lnTo>
                  <a:lnTo>
                    <a:pt x="827"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99" name="Freeform 527"/>
            <p:cNvSpPr>
              <a:spLocks/>
            </p:cNvSpPr>
            <p:nvPr/>
          </p:nvSpPr>
          <p:spPr bwMode="auto">
            <a:xfrm flipH="1">
              <a:off x="753" y="2694"/>
              <a:ext cx="4" cy="8"/>
            </a:xfrm>
            <a:custGeom>
              <a:avLst/>
              <a:gdLst>
                <a:gd name="T0" fmla="*/ 0 w 4"/>
                <a:gd name="T1" fmla="*/ 6 h 10"/>
                <a:gd name="T2" fmla="*/ 3 w 4"/>
                <a:gd name="T3" fmla="*/ 5 h 10"/>
                <a:gd name="T4" fmla="*/ 4 w 4"/>
                <a:gd name="T5" fmla="*/ 3 h 10"/>
                <a:gd name="T6" fmla="*/ 3 w 4"/>
                <a:gd name="T7" fmla="*/ 2 h 10"/>
                <a:gd name="T8" fmla="*/ 0 w 4"/>
                <a:gd name="T9" fmla="*/ 0 h 10"/>
                <a:gd name="T10" fmla="*/ 0 w 4"/>
                <a:gd name="T11" fmla="*/ 6 h 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0">
                  <a:moveTo>
                    <a:pt x="0" y="10"/>
                  </a:moveTo>
                  <a:lnTo>
                    <a:pt x="3" y="8"/>
                  </a:lnTo>
                  <a:lnTo>
                    <a:pt x="4" y="5"/>
                  </a:lnTo>
                  <a:lnTo>
                    <a:pt x="3" y="2"/>
                  </a:lnTo>
                  <a:lnTo>
                    <a:pt x="0"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0" name="Freeform 528"/>
            <p:cNvSpPr>
              <a:spLocks/>
            </p:cNvSpPr>
            <p:nvPr/>
          </p:nvSpPr>
          <p:spPr bwMode="auto">
            <a:xfrm flipH="1">
              <a:off x="390" y="2713"/>
              <a:ext cx="1658" cy="283"/>
            </a:xfrm>
            <a:custGeom>
              <a:avLst/>
              <a:gdLst>
                <a:gd name="T0" fmla="*/ 1625 w 1692"/>
                <a:gd name="T1" fmla="*/ 263 h 305"/>
                <a:gd name="T2" fmla="*/ 1625 w 1692"/>
                <a:gd name="T3" fmla="*/ 236 h 305"/>
                <a:gd name="T4" fmla="*/ 1625 w 1692"/>
                <a:gd name="T5" fmla="*/ 174 h 305"/>
                <a:gd name="T6" fmla="*/ 1625 w 1692"/>
                <a:gd name="T7" fmla="*/ 108 h 305"/>
                <a:gd name="T8" fmla="*/ 1625 w 1692"/>
                <a:gd name="T9" fmla="*/ 64 h 305"/>
                <a:gd name="T10" fmla="*/ 1624 w 1692"/>
                <a:gd name="T11" fmla="*/ 51 h 305"/>
                <a:gd name="T12" fmla="*/ 1619 w 1692"/>
                <a:gd name="T13" fmla="*/ 40 h 305"/>
                <a:gd name="T14" fmla="*/ 1612 w 1692"/>
                <a:gd name="T15" fmla="*/ 30 h 305"/>
                <a:gd name="T16" fmla="*/ 1602 w 1692"/>
                <a:gd name="T17" fmla="*/ 19 h 305"/>
                <a:gd name="T18" fmla="*/ 1590 w 1692"/>
                <a:gd name="T19" fmla="*/ 11 h 305"/>
                <a:gd name="T20" fmla="*/ 1577 w 1692"/>
                <a:gd name="T21" fmla="*/ 6 h 305"/>
                <a:gd name="T22" fmla="*/ 1560 w 1692"/>
                <a:gd name="T23" fmla="*/ 1 h 305"/>
                <a:gd name="T24" fmla="*/ 1542 w 1692"/>
                <a:gd name="T25" fmla="*/ 0 h 305"/>
                <a:gd name="T26" fmla="*/ 83 w 1692"/>
                <a:gd name="T27" fmla="*/ 0 h 305"/>
                <a:gd name="T28" fmla="*/ 65 w 1692"/>
                <a:gd name="T29" fmla="*/ 1 h 305"/>
                <a:gd name="T30" fmla="*/ 48 w 1692"/>
                <a:gd name="T31" fmla="*/ 6 h 305"/>
                <a:gd name="T32" fmla="*/ 34 w 1692"/>
                <a:gd name="T33" fmla="*/ 11 h 305"/>
                <a:gd name="T34" fmla="*/ 23 w 1692"/>
                <a:gd name="T35" fmla="*/ 19 h 305"/>
                <a:gd name="T36" fmla="*/ 13 w 1692"/>
                <a:gd name="T37" fmla="*/ 30 h 305"/>
                <a:gd name="T38" fmla="*/ 6 w 1692"/>
                <a:gd name="T39" fmla="*/ 40 h 305"/>
                <a:gd name="T40" fmla="*/ 1 w 1692"/>
                <a:gd name="T41" fmla="*/ 51 h 305"/>
                <a:gd name="T42" fmla="*/ 0 w 1692"/>
                <a:gd name="T43" fmla="*/ 64 h 305"/>
                <a:gd name="T44" fmla="*/ 0 w 1692"/>
                <a:gd name="T45" fmla="*/ 108 h 305"/>
                <a:gd name="T46" fmla="*/ 0 w 1692"/>
                <a:gd name="T47" fmla="*/ 174 h 305"/>
                <a:gd name="T48" fmla="*/ 0 w 1692"/>
                <a:gd name="T49" fmla="*/ 236 h 305"/>
                <a:gd name="T50" fmla="*/ 0 w 1692"/>
                <a:gd name="T51" fmla="*/ 263 h 305"/>
                <a:gd name="T52" fmla="*/ 1625 w 1692"/>
                <a:gd name="T53" fmla="*/ 263 h 30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92" h="305">
                  <a:moveTo>
                    <a:pt x="1692" y="305"/>
                  </a:moveTo>
                  <a:lnTo>
                    <a:pt x="1692" y="274"/>
                  </a:lnTo>
                  <a:lnTo>
                    <a:pt x="1692" y="202"/>
                  </a:lnTo>
                  <a:lnTo>
                    <a:pt x="1692" y="125"/>
                  </a:lnTo>
                  <a:lnTo>
                    <a:pt x="1692" y="74"/>
                  </a:lnTo>
                  <a:lnTo>
                    <a:pt x="1691" y="59"/>
                  </a:lnTo>
                  <a:lnTo>
                    <a:pt x="1686" y="46"/>
                  </a:lnTo>
                  <a:lnTo>
                    <a:pt x="1679" y="34"/>
                  </a:lnTo>
                  <a:lnTo>
                    <a:pt x="1669" y="22"/>
                  </a:lnTo>
                  <a:lnTo>
                    <a:pt x="1656" y="13"/>
                  </a:lnTo>
                  <a:lnTo>
                    <a:pt x="1642" y="6"/>
                  </a:lnTo>
                  <a:lnTo>
                    <a:pt x="1625" y="1"/>
                  </a:lnTo>
                  <a:lnTo>
                    <a:pt x="1606" y="0"/>
                  </a:lnTo>
                  <a:lnTo>
                    <a:pt x="87" y="0"/>
                  </a:lnTo>
                  <a:lnTo>
                    <a:pt x="67" y="1"/>
                  </a:lnTo>
                  <a:lnTo>
                    <a:pt x="50" y="6"/>
                  </a:lnTo>
                  <a:lnTo>
                    <a:pt x="36" y="13"/>
                  </a:lnTo>
                  <a:lnTo>
                    <a:pt x="23" y="22"/>
                  </a:lnTo>
                  <a:lnTo>
                    <a:pt x="13" y="34"/>
                  </a:lnTo>
                  <a:lnTo>
                    <a:pt x="6" y="46"/>
                  </a:lnTo>
                  <a:lnTo>
                    <a:pt x="1" y="59"/>
                  </a:lnTo>
                  <a:lnTo>
                    <a:pt x="0" y="74"/>
                  </a:lnTo>
                  <a:lnTo>
                    <a:pt x="0" y="125"/>
                  </a:lnTo>
                  <a:lnTo>
                    <a:pt x="0" y="202"/>
                  </a:lnTo>
                  <a:lnTo>
                    <a:pt x="0" y="274"/>
                  </a:lnTo>
                  <a:lnTo>
                    <a:pt x="0" y="305"/>
                  </a:lnTo>
                  <a:lnTo>
                    <a:pt x="1692" y="305"/>
                  </a:lnTo>
                  <a:close/>
                </a:path>
              </a:pathLst>
            </a:custGeom>
            <a:solidFill>
              <a:srgbClr val="D3BF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1" name="Freeform 529"/>
            <p:cNvSpPr>
              <a:spLocks/>
            </p:cNvSpPr>
            <p:nvPr/>
          </p:nvSpPr>
          <p:spPr bwMode="auto">
            <a:xfrm flipH="1">
              <a:off x="384" y="2781"/>
              <a:ext cx="10" cy="215"/>
            </a:xfrm>
            <a:custGeom>
              <a:avLst/>
              <a:gdLst>
                <a:gd name="T0" fmla="*/ 0 w 10"/>
                <a:gd name="T1" fmla="*/ 0 h 231"/>
                <a:gd name="T2" fmla="*/ 0 w 10"/>
                <a:gd name="T3" fmla="*/ 0 h 231"/>
                <a:gd name="T4" fmla="*/ 0 w 10"/>
                <a:gd name="T5" fmla="*/ 44 h 231"/>
                <a:gd name="T6" fmla="*/ 0 w 10"/>
                <a:gd name="T7" fmla="*/ 111 h 231"/>
                <a:gd name="T8" fmla="*/ 0 w 10"/>
                <a:gd name="T9" fmla="*/ 173 h 231"/>
                <a:gd name="T10" fmla="*/ 0 w 10"/>
                <a:gd name="T11" fmla="*/ 200 h 231"/>
                <a:gd name="T12" fmla="*/ 10 w 10"/>
                <a:gd name="T13" fmla="*/ 200 h 231"/>
                <a:gd name="T14" fmla="*/ 10 w 10"/>
                <a:gd name="T15" fmla="*/ 173 h 231"/>
                <a:gd name="T16" fmla="*/ 10 w 10"/>
                <a:gd name="T17" fmla="*/ 111 h 231"/>
                <a:gd name="T18" fmla="*/ 10 w 10"/>
                <a:gd name="T19" fmla="*/ 44 h 231"/>
                <a:gd name="T20" fmla="*/ 10 w 10"/>
                <a:gd name="T21" fmla="*/ 0 h 231"/>
                <a:gd name="T22" fmla="*/ 10 w 10"/>
                <a:gd name="T23" fmla="*/ 0 h 231"/>
                <a:gd name="T24" fmla="*/ 0 w 10"/>
                <a:gd name="T25" fmla="*/ 0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231">
                  <a:moveTo>
                    <a:pt x="0" y="0"/>
                  </a:moveTo>
                  <a:lnTo>
                    <a:pt x="0" y="0"/>
                  </a:lnTo>
                  <a:lnTo>
                    <a:pt x="0" y="51"/>
                  </a:lnTo>
                  <a:lnTo>
                    <a:pt x="0" y="128"/>
                  </a:lnTo>
                  <a:lnTo>
                    <a:pt x="0" y="200"/>
                  </a:lnTo>
                  <a:lnTo>
                    <a:pt x="0" y="231"/>
                  </a:lnTo>
                  <a:lnTo>
                    <a:pt x="10" y="231"/>
                  </a:lnTo>
                  <a:lnTo>
                    <a:pt x="10" y="200"/>
                  </a:lnTo>
                  <a:lnTo>
                    <a:pt x="10" y="128"/>
                  </a:lnTo>
                  <a:lnTo>
                    <a:pt x="10" y="51"/>
                  </a:lnTo>
                  <a:lnTo>
                    <a:pt x="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2" name="Freeform 530"/>
            <p:cNvSpPr>
              <a:spLocks/>
            </p:cNvSpPr>
            <p:nvPr/>
          </p:nvSpPr>
          <p:spPr bwMode="auto">
            <a:xfrm flipH="1">
              <a:off x="384" y="2709"/>
              <a:ext cx="94" cy="72"/>
            </a:xfrm>
            <a:custGeom>
              <a:avLst/>
              <a:gdLst>
                <a:gd name="T0" fmla="*/ 5 w 96"/>
                <a:gd name="T1" fmla="*/ 8 h 79"/>
                <a:gd name="T2" fmla="*/ 5 w 96"/>
                <a:gd name="T3" fmla="*/ 8 h 79"/>
                <a:gd name="T4" fmla="*/ 24 w 96"/>
                <a:gd name="T5" fmla="*/ 8 h 79"/>
                <a:gd name="T6" fmla="*/ 38 w 96"/>
                <a:gd name="T7" fmla="*/ 12 h 79"/>
                <a:gd name="T8" fmla="*/ 51 w 96"/>
                <a:gd name="T9" fmla="*/ 17 h 79"/>
                <a:gd name="T10" fmla="*/ 64 w 96"/>
                <a:gd name="T11" fmla="*/ 24 h 79"/>
                <a:gd name="T12" fmla="*/ 71 w 96"/>
                <a:gd name="T13" fmla="*/ 34 h 79"/>
                <a:gd name="T14" fmla="*/ 78 w 96"/>
                <a:gd name="T15" fmla="*/ 43 h 79"/>
                <a:gd name="T16" fmla="*/ 82 w 96"/>
                <a:gd name="T17" fmla="*/ 53 h 79"/>
                <a:gd name="T18" fmla="*/ 82 w 96"/>
                <a:gd name="T19" fmla="*/ 66 h 79"/>
                <a:gd name="T20" fmla="*/ 92 w 96"/>
                <a:gd name="T21" fmla="*/ 66 h 79"/>
                <a:gd name="T22" fmla="*/ 89 w 96"/>
                <a:gd name="T23" fmla="*/ 53 h 79"/>
                <a:gd name="T24" fmla="*/ 85 w 96"/>
                <a:gd name="T25" fmla="*/ 42 h 79"/>
                <a:gd name="T26" fmla="*/ 78 w 96"/>
                <a:gd name="T27" fmla="*/ 30 h 79"/>
                <a:gd name="T28" fmla="*/ 68 w 96"/>
                <a:gd name="T29" fmla="*/ 21 h 79"/>
                <a:gd name="T30" fmla="*/ 56 w 96"/>
                <a:gd name="T31" fmla="*/ 12 h 79"/>
                <a:gd name="T32" fmla="*/ 41 w 96"/>
                <a:gd name="T33" fmla="*/ 5 h 79"/>
                <a:gd name="T34" fmla="*/ 24 w 96"/>
                <a:gd name="T35" fmla="*/ 3 h 79"/>
                <a:gd name="T36" fmla="*/ 5 w 96"/>
                <a:gd name="T37" fmla="*/ 0 h 79"/>
                <a:gd name="T38" fmla="*/ 5 w 96"/>
                <a:gd name="T39" fmla="*/ 0 h 79"/>
                <a:gd name="T40" fmla="*/ 5 w 96"/>
                <a:gd name="T41" fmla="*/ 0 h 79"/>
                <a:gd name="T42" fmla="*/ 1 w 96"/>
                <a:gd name="T43" fmla="*/ 2 h 79"/>
                <a:gd name="T44" fmla="*/ 0 w 96"/>
                <a:gd name="T45" fmla="*/ 5 h 79"/>
                <a:gd name="T46" fmla="*/ 1 w 96"/>
                <a:gd name="T47" fmla="*/ 7 h 79"/>
                <a:gd name="T48" fmla="*/ 5 w 96"/>
                <a:gd name="T49" fmla="*/ 8 h 7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6" h="79">
                  <a:moveTo>
                    <a:pt x="5" y="10"/>
                  </a:moveTo>
                  <a:lnTo>
                    <a:pt x="5" y="10"/>
                  </a:lnTo>
                  <a:lnTo>
                    <a:pt x="24" y="10"/>
                  </a:lnTo>
                  <a:lnTo>
                    <a:pt x="40" y="14"/>
                  </a:lnTo>
                  <a:lnTo>
                    <a:pt x="53" y="21"/>
                  </a:lnTo>
                  <a:lnTo>
                    <a:pt x="66" y="29"/>
                  </a:lnTo>
                  <a:lnTo>
                    <a:pt x="75" y="41"/>
                  </a:lnTo>
                  <a:lnTo>
                    <a:pt x="82" y="52"/>
                  </a:lnTo>
                  <a:lnTo>
                    <a:pt x="86" y="64"/>
                  </a:lnTo>
                  <a:lnTo>
                    <a:pt x="86" y="79"/>
                  </a:lnTo>
                  <a:lnTo>
                    <a:pt x="96" y="79"/>
                  </a:lnTo>
                  <a:lnTo>
                    <a:pt x="93" y="64"/>
                  </a:lnTo>
                  <a:lnTo>
                    <a:pt x="89" y="50"/>
                  </a:lnTo>
                  <a:lnTo>
                    <a:pt x="82" y="36"/>
                  </a:lnTo>
                  <a:lnTo>
                    <a:pt x="70" y="25"/>
                  </a:lnTo>
                  <a:lnTo>
                    <a:pt x="58" y="14"/>
                  </a:lnTo>
                  <a:lnTo>
                    <a:pt x="43" y="7"/>
                  </a:lnTo>
                  <a:lnTo>
                    <a:pt x="24" y="3"/>
                  </a:lnTo>
                  <a:lnTo>
                    <a:pt x="5" y="0"/>
                  </a:lnTo>
                  <a:lnTo>
                    <a:pt x="1" y="2"/>
                  </a:lnTo>
                  <a:lnTo>
                    <a:pt x="0" y="5"/>
                  </a:lnTo>
                  <a:lnTo>
                    <a:pt x="1" y="9"/>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3" name="Freeform 531"/>
            <p:cNvSpPr>
              <a:spLocks/>
            </p:cNvSpPr>
            <p:nvPr/>
          </p:nvSpPr>
          <p:spPr bwMode="auto">
            <a:xfrm flipH="1">
              <a:off x="474" y="2709"/>
              <a:ext cx="1496" cy="8"/>
            </a:xfrm>
            <a:custGeom>
              <a:avLst/>
              <a:gdLst>
                <a:gd name="T0" fmla="*/ 5 w 1524"/>
                <a:gd name="T1" fmla="*/ 6 h 10"/>
                <a:gd name="T2" fmla="*/ 5 w 1524"/>
                <a:gd name="T3" fmla="*/ 6 h 10"/>
                <a:gd name="T4" fmla="*/ 1469 w 1524"/>
                <a:gd name="T5" fmla="*/ 6 h 10"/>
                <a:gd name="T6" fmla="*/ 1469 w 1524"/>
                <a:gd name="T7" fmla="*/ 0 h 10"/>
                <a:gd name="T8" fmla="*/ 5 w 1524"/>
                <a:gd name="T9" fmla="*/ 0 h 10"/>
                <a:gd name="T10" fmla="*/ 5 w 1524"/>
                <a:gd name="T11" fmla="*/ 0 h 10"/>
                <a:gd name="T12" fmla="*/ 5 w 1524"/>
                <a:gd name="T13" fmla="*/ 0 h 10"/>
                <a:gd name="T14" fmla="*/ 1 w 1524"/>
                <a:gd name="T15" fmla="*/ 2 h 10"/>
                <a:gd name="T16" fmla="*/ 0 w 1524"/>
                <a:gd name="T17" fmla="*/ 3 h 10"/>
                <a:gd name="T18" fmla="*/ 1 w 1524"/>
                <a:gd name="T19" fmla="*/ 6 h 10"/>
                <a:gd name="T20" fmla="*/ 5 w 1524"/>
                <a:gd name="T21" fmla="*/ 6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24" h="10">
                  <a:moveTo>
                    <a:pt x="5" y="10"/>
                  </a:moveTo>
                  <a:lnTo>
                    <a:pt x="5" y="10"/>
                  </a:lnTo>
                  <a:lnTo>
                    <a:pt x="1524" y="10"/>
                  </a:lnTo>
                  <a:lnTo>
                    <a:pt x="1524" y="0"/>
                  </a:lnTo>
                  <a:lnTo>
                    <a:pt x="5" y="0"/>
                  </a:lnTo>
                  <a:lnTo>
                    <a:pt x="1" y="2"/>
                  </a:lnTo>
                  <a:lnTo>
                    <a:pt x="0" y="5"/>
                  </a:lnTo>
                  <a:lnTo>
                    <a:pt x="1" y="9"/>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4" name="Freeform 532"/>
            <p:cNvSpPr>
              <a:spLocks/>
            </p:cNvSpPr>
            <p:nvPr/>
          </p:nvSpPr>
          <p:spPr bwMode="auto">
            <a:xfrm flipH="1">
              <a:off x="1964" y="2709"/>
              <a:ext cx="90" cy="72"/>
            </a:xfrm>
            <a:custGeom>
              <a:avLst/>
              <a:gdLst>
                <a:gd name="T0" fmla="*/ 9 w 91"/>
                <a:gd name="T1" fmla="*/ 66 h 79"/>
                <a:gd name="T2" fmla="*/ 9 w 91"/>
                <a:gd name="T3" fmla="*/ 66 h 79"/>
                <a:gd name="T4" fmla="*/ 9 w 91"/>
                <a:gd name="T5" fmla="*/ 53 h 79"/>
                <a:gd name="T6" fmla="*/ 13 w 91"/>
                <a:gd name="T7" fmla="*/ 43 h 79"/>
                <a:gd name="T8" fmla="*/ 20 w 91"/>
                <a:gd name="T9" fmla="*/ 34 h 79"/>
                <a:gd name="T10" fmla="*/ 29 w 91"/>
                <a:gd name="T11" fmla="*/ 24 h 79"/>
                <a:gd name="T12" fmla="*/ 42 w 91"/>
                <a:gd name="T13" fmla="*/ 17 h 79"/>
                <a:gd name="T14" fmla="*/ 53 w 91"/>
                <a:gd name="T15" fmla="*/ 12 h 79"/>
                <a:gd name="T16" fmla="*/ 69 w 91"/>
                <a:gd name="T17" fmla="*/ 8 h 79"/>
                <a:gd name="T18" fmla="*/ 89 w 91"/>
                <a:gd name="T19" fmla="*/ 8 h 79"/>
                <a:gd name="T20" fmla="*/ 89 w 91"/>
                <a:gd name="T21" fmla="*/ 0 h 79"/>
                <a:gd name="T22" fmla="*/ 69 w 91"/>
                <a:gd name="T23" fmla="*/ 3 h 79"/>
                <a:gd name="T24" fmla="*/ 51 w 91"/>
                <a:gd name="T25" fmla="*/ 5 h 79"/>
                <a:gd name="T26" fmla="*/ 38 w 91"/>
                <a:gd name="T27" fmla="*/ 12 h 79"/>
                <a:gd name="T28" fmla="*/ 25 w 91"/>
                <a:gd name="T29" fmla="*/ 21 h 79"/>
                <a:gd name="T30" fmla="*/ 13 w 91"/>
                <a:gd name="T31" fmla="*/ 30 h 79"/>
                <a:gd name="T32" fmla="*/ 6 w 91"/>
                <a:gd name="T33" fmla="*/ 42 h 79"/>
                <a:gd name="T34" fmla="*/ 2 w 91"/>
                <a:gd name="T35" fmla="*/ 53 h 79"/>
                <a:gd name="T36" fmla="*/ 0 w 91"/>
                <a:gd name="T37" fmla="*/ 66 h 79"/>
                <a:gd name="T38" fmla="*/ 0 w 91"/>
                <a:gd name="T39" fmla="*/ 66 h 79"/>
                <a:gd name="T40" fmla="*/ 9 w 91"/>
                <a:gd name="T41" fmla="*/ 66 h 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1" h="79">
                  <a:moveTo>
                    <a:pt x="9" y="79"/>
                  </a:moveTo>
                  <a:lnTo>
                    <a:pt x="9" y="79"/>
                  </a:lnTo>
                  <a:lnTo>
                    <a:pt x="9" y="64"/>
                  </a:lnTo>
                  <a:lnTo>
                    <a:pt x="13" y="52"/>
                  </a:lnTo>
                  <a:lnTo>
                    <a:pt x="20" y="41"/>
                  </a:lnTo>
                  <a:lnTo>
                    <a:pt x="29" y="29"/>
                  </a:lnTo>
                  <a:lnTo>
                    <a:pt x="42" y="21"/>
                  </a:lnTo>
                  <a:lnTo>
                    <a:pt x="55" y="14"/>
                  </a:lnTo>
                  <a:lnTo>
                    <a:pt x="71" y="10"/>
                  </a:lnTo>
                  <a:lnTo>
                    <a:pt x="91" y="10"/>
                  </a:lnTo>
                  <a:lnTo>
                    <a:pt x="91" y="0"/>
                  </a:lnTo>
                  <a:lnTo>
                    <a:pt x="71" y="3"/>
                  </a:lnTo>
                  <a:lnTo>
                    <a:pt x="53" y="7"/>
                  </a:lnTo>
                  <a:lnTo>
                    <a:pt x="38" y="14"/>
                  </a:lnTo>
                  <a:lnTo>
                    <a:pt x="25" y="25"/>
                  </a:lnTo>
                  <a:lnTo>
                    <a:pt x="13" y="36"/>
                  </a:lnTo>
                  <a:lnTo>
                    <a:pt x="6" y="50"/>
                  </a:lnTo>
                  <a:lnTo>
                    <a:pt x="2" y="64"/>
                  </a:lnTo>
                  <a:lnTo>
                    <a:pt x="0" y="79"/>
                  </a:lnTo>
                  <a:lnTo>
                    <a:pt x="9" y="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5" name="Freeform 533"/>
            <p:cNvSpPr>
              <a:spLocks/>
            </p:cNvSpPr>
            <p:nvPr/>
          </p:nvSpPr>
          <p:spPr bwMode="auto">
            <a:xfrm flipH="1">
              <a:off x="2044" y="2781"/>
              <a:ext cx="10" cy="219"/>
            </a:xfrm>
            <a:custGeom>
              <a:avLst/>
              <a:gdLst>
                <a:gd name="T0" fmla="*/ 4 w 9"/>
                <a:gd name="T1" fmla="*/ 196 h 236"/>
                <a:gd name="T2" fmla="*/ 11 w 9"/>
                <a:gd name="T3" fmla="*/ 199 h 236"/>
                <a:gd name="T4" fmla="*/ 11 w 9"/>
                <a:gd name="T5" fmla="*/ 173 h 236"/>
                <a:gd name="T6" fmla="*/ 11 w 9"/>
                <a:gd name="T7" fmla="*/ 110 h 236"/>
                <a:gd name="T8" fmla="*/ 11 w 9"/>
                <a:gd name="T9" fmla="*/ 44 h 236"/>
                <a:gd name="T10" fmla="*/ 11 w 9"/>
                <a:gd name="T11" fmla="*/ 0 h 236"/>
                <a:gd name="T12" fmla="*/ 0 w 9"/>
                <a:gd name="T13" fmla="*/ 0 h 236"/>
                <a:gd name="T14" fmla="*/ 0 w 9"/>
                <a:gd name="T15" fmla="*/ 44 h 236"/>
                <a:gd name="T16" fmla="*/ 0 w 9"/>
                <a:gd name="T17" fmla="*/ 110 h 236"/>
                <a:gd name="T18" fmla="*/ 0 w 9"/>
                <a:gd name="T19" fmla="*/ 173 h 236"/>
                <a:gd name="T20" fmla="*/ 0 w 9"/>
                <a:gd name="T21" fmla="*/ 199 h 236"/>
                <a:gd name="T22" fmla="*/ 4 w 9"/>
                <a:gd name="T23" fmla="*/ 203 h 236"/>
                <a:gd name="T24" fmla="*/ 0 w 9"/>
                <a:gd name="T25" fmla="*/ 199 h 236"/>
                <a:gd name="T26" fmla="*/ 1 w 9"/>
                <a:gd name="T27" fmla="*/ 202 h 236"/>
                <a:gd name="T28" fmla="*/ 4 w 9"/>
                <a:gd name="T29" fmla="*/ 203 h 236"/>
                <a:gd name="T30" fmla="*/ 10 w 9"/>
                <a:gd name="T31" fmla="*/ 202 h 236"/>
                <a:gd name="T32" fmla="*/ 11 w 9"/>
                <a:gd name="T33" fmla="*/ 199 h 236"/>
                <a:gd name="T34" fmla="*/ 4 w 9"/>
                <a:gd name="T35" fmla="*/ 196 h 2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236">
                  <a:moveTo>
                    <a:pt x="4" y="227"/>
                  </a:moveTo>
                  <a:lnTo>
                    <a:pt x="9" y="231"/>
                  </a:lnTo>
                  <a:lnTo>
                    <a:pt x="9" y="200"/>
                  </a:lnTo>
                  <a:lnTo>
                    <a:pt x="9" y="128"/>
                  </a:lnTo>
                  <a:lnTo>
                    <a:pt x="9" y="51"/>
                  </a:lnTo>
                  <a:lnTo>
                    <a:pt x="9" y="0"/>
                  </a:lnTo>
                  <a:lnTo>
                    <a:pt x="0" y="0"/>
                  </a:lnTo>
                  <a:lnTo>
                    <a:pt x="0" y="51"/>
                  </a:lnTo>
                  <a:lnTo>
                    <a:pt x="0" y="128"/>
                  </a:lnTo>
                  <a:lnTo>
                    <a:pt x="0" y="200"/>
                  </a:lnTo>
                  <a:lnTo>
                    <a:pt x="0" y="231"/>
                  </a:lnTo>
                  <a:lnTo>
                    <a:pt x="4" y="236"/>
                  </a:lnTo>
                  <a:lnTo>
                    <a:pt x="0" y="231"/>
                  </a:lnTo>
                  <a:lnTo>
                    <a:pt x="1" y="235"/>
                  </a:lnTo>
                  <a:lnTo>
                    <a:pt x="4" y="236"/>
                  </a:lnTo>
                  <a:lnTo>
                    <a:pt x="8" y="235"/>
                  </a:lnTo>
                  <a:lnTo>
                    <a:pt x="9" y="231"/>
                  </a:lnTo>
                  <a:lnTo>
                    <a:pt x="4"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6" name="Freeform 534"/>
            <p:cNvSpPr>
              <a:spLocks/>
            </p:cNvSpPr>
            <p:nvPr/>
          </p:nvSpPr>
          <p:spPr bwMode="auto">
            <a:xfrm flipH="1">
              <a:off x="384" y="2991"/>
              <a:ext cx="1664" cy="9"/>
            </a:xfrm>
            <a:custGeom>
              <a:avLst/>
              <a:gdLst>
                <a:gd name="T0" fmla="*/ 1622 w 1697"/>
                <a:gd name="T1" fmla="*/ 4 h 9"/>
                <a:gd name="T2" fmla="*/ 1627 w 1697"/>
                <a:gd name="T3" fmla="*/ 0 h 9"/>
                <a:gd name="T4" fmla="*/ 0 w 1697"/>
                <a:gd name="T5" fmla="*/ 0 h 9"/>
                <a:gd name="T6" fmla="*/ 0 w 1697"/>
                <a:gd name="T7" fmla="*/ 9 h 9"/>
                <a:gd name="T8" fmla="*/ 1627 w 1697"/>
                <a:gd name="T9" fmla="*/ 9 h 9"/>
                <a:gd name="T10" fmla="*/ 1632 w 1697"/>
                <a:gd name="T11" fmla="*/ 4 h 9"/>
                <a:gd name="T12" fmla="*/ 1627 w 1697"/>
                <a:gd name="T13" fmla="*/ 9 h 9"/>
                <a:gd name="T14" fmla="*/ 1630 w 1697"/>
                <a:gd name="T15" fmla="*/ 8 h 9"/>
                <a:gd name="T16" fmla="*/ 1632 w 1697"/>
                <a:gd name="T17" fmla="*/ 4 h 9"/>
                <a:gd name="T18" fmla="*/ 1630 w 1697"/>
                <a:gd name="T19" fmla="*/ 1 h 9"/>
                <a:gd name="T20" fmla="*/ 1627 w 1697"/>
                <a:gd name="T21" fmla="*/ 0 h 9"/>
                <a:gd name="T22" fmla="*/ 1622 w 1697"/>
                <a:gd name="T23" fmla="*/ 4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97" h="9">
                  <a:moveTo>
                    <a:pt x="1687" y="4"/>
                  </a:moveTo>
                  <a:lnTo>
                    <a:pt x="1692" y="0"/>
                  </a:lnTo>
                  <a:lnTo>
                    <a:pt x="0" y="0"/>
                  </a:lnTo>
                  <a:lnTo>
                    <a:pt x="0" y="9"/>
                  </a:lnTo>
                  <a:lnTo>
                    <a:pt x="1692" y="9"/>
                  </a:lnTo>
                  <a:lnTo>
                    <a:pt x="1697" y="4"/>
                  </a:lnTo>
                  <a:lnTo>
                    <a:pt x="1692" y="9"/>
                  </a:lnTo>
                  <a:lnTo>
                    <a:pt x="1695" y="8"/>
                  </a:lnTo>
                  <a:lnTo>
                    <a:pt x="1697" y="4"/>
                  </a:lnTo>
                  <a:lnTo>
                    <a:pt x="1695" y="1"/>
                  </a:lnTo>
                  <a:lnTo>
                    <a:pt x="1692" y="0"/>
                  </a:lnTo>
                  <a:lnTo>
                    <a:pt x="168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7" name="Freeform 535"/>
            <p:cNvSpPr>
              <a:spLocks/>
            </p:cNvSpPr>
            <p:nvPr/>
          </p:nvSpPr>
          <p:spPr bwMode="auto">
            <a:xfrm flipH="1">
              <a:off x="302" y="3196"/>
              <a:ext cx="1929" cy="80"/>
            </a:xfrm>
            <a:custGeom>
              <a:avLst/>
              <a:gdLst>
                <a:gd name="T0" fmla="*/ 1879 w 1966"/>
                <a:gd name="T1" fmla="*/ 75 h 85"/>
                <a:gd name="T2" fmla="*/ 1881 w 1966"/>
                <a:gd name="T3" fmla="*/ 74 h 85"/>
                <a:gd name="T4" fmla="*/ 1886 w 1966"/>
                <a:gd name="T5" fmla="*/ 72 h 85"/>
                <a:gd name="T6" fmla="*/ 1890 w 1966"/>
                <a:gd name="T7" fmla="*/ 68 h 85"/>
                <a:gd name="T8" fmla="*/ 1893 w 1966"/>
                <a:gd name="T9" fmla="*/ 61 h 85"/>
                <a:gd name="T10" fmla="*/ 1890 w 1966"/>
                <a:gd name="T11" fmla="*/ 56 h 85"/>
                <a:gd name="T12" fmla="*/ 1886 w 1966"/>
                <a:gd name="T13" fmla="*/ 50 h 85"/>
                <a:gd name="T14" fmla="*/ 1879 w 1966"/>
                <a:gd name="T15" fmla="*/ 42 h 85"/>
                <a:gd name="T16" fmla="*/ 1871 w 1966"/>
                <a:gd name="T17" fmla="*/ 35 h 85"/>
                <a:gd name="T18" fmla="*/ 1863 w 1966"/>
                <a:gd name="T19" fmla="*/ 25 h 85"/>
                <a:gd name="T20" fmla="*/ 1854 w 1966"/>
                <a:gd name="T21" fmla="*/ 16 h 85"/>
                <a:gd name="T22" fmla="*/ 1849 w 1966"/>
                <a:gd name="T23" fmla="*/ 8 h 85"/>
                <a:gd name="T24" fmla="*/ 1844 w 1966"/>
                <a:gd name="T25" fmla="*/ 0 h 85"/>
                <a:gd name="T26" fmla="*/ 47 w 1966"/>
                <a:gd name="T27" fmla="*/ 0 h 85"/>
                <a:gd name="T28" fmla="*/ 43 w 1966"/>
                <a:gd name="T29" fmla="*/ 8 h 85"/>
                <a:gd name="T30" fmla="*/ 36 w 1966"/>
                <a:gd name="T31" fmla="*/ 16 h 85"/>
                <a:gd name="T32" fmla="*/ 28 w 1966"/>
                <a:gd name="T33" fmla="*/ 25 h 85"/>
                <a:gd name="T34" fmla="*/ 22 w 1966"/>
                <a:gd name="T35" fmla="*/ 35 h 85"/>
                <a:gd name="T36" fmla="*/ 12 w 1966"/>
                <a:gd name="T37" fmla="*/ 42 h 85"/>
                <a:gd name="T38" fmla="*/ 7 w 1966"/>
                <a:gd name="T39" fmla="*/ 50 h 85"/>
                <a:gd name="T40" fmla="*/ 2 w 1966"/>
                <a:gd name="T41" fmla="*/ 56 h 85"/>
                <a:gd name="T42" fmla="*/ 0 w 1966"/>
                <a:gd name="T43" fmla="*/ 61 h 85"/>
                <a:gd name="T44" fmla="*/ 2 w 1966"/>
                <a:gd name="T45" fmla="*/ 68 h 85"/>
                <a:gd name="T46" fmla="*/ 7 w 1966"/>
                <a:gd name="T47" fmla="*/ 72 h 85"/>
                <a:gd name="T48" fmla="*/ 11 w 1966"/>
                <a:gd name="T49" fmla="*/ 74 h 85"/>
                <a:gd name="T50" fmla="*/ 14 w 1966"/>
                <a:gd name="T51" fmla="*/ 75 h 85"/>
                <a:gd name="T52" fmla="*/ 1879 w 1966"/>
                <a:gd name="T53" fmla="*/ 75 h 8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966" h="85">
                  <a:moveTo>
                    <a:pt x="1952" y="85"/>
                  </a:moveTo>
                  <a:lnTo>
                    <a:pt x="1954" y="84"/>
                  </a:lnTo>
                  <a:lnTo>
                    <a:pt x="1959" y="82"/>
                  </a:lnTo>
                  <a:lnTo>
                    <a:pt x="1963" y="76"/>
                  </a:lnTo>
                  <a:lnTo>
                    <a:pt x="1966" y="69"/>
                  </a:lnTo>
                  <a:lnTo>
                    <a:pt x="1963" y="63"/>
                  </a:lnTo>
                  <a:lnTo>
                    <a:pt x="1959" y="56"/>
                  </a:lnTo>
                  <a:lnTo>
                    <a:pt x="1952" y="48"/>
                  </a:lnTo>
                  <a:lnTo>
                    <a:pt x="1944" y="39"/>
                  </a:lnTo>
                  <a:lnTo>
                    <a:pt x="1935" y="29"/>
                  </a:lnTo>
                  <a:lnTo>
                    <a:pt x="1926" y="18"/>
                  </a:lnTo>
                  <a:lnTo>
                    <a:pt x="1920" y="9"/>
                  </a:lnTo>
                  <a:lnTo>
                    <a:pt x="1915" y="0"/>
                  </a:lnTo>
                  <a:lnTo>
                    <a:pt x="49" y="0"/>
                  </a:lnTo>
                  <a:lnTo>
                    <a:pt x="45" y="9"/>
                  </a:lnTo>
                  <a:lnTo>
                    <a:pt x="38" y="18"/>
                  </a:lnTo>
                  <a:lnTo>
                    <a:pt x="30" y="29"/>
                  </a:lnTo>
                  <a:lnTo>
                    <a:pt x="22" y="39"/>
                  </a:lnTo>
                  <a:lnTo>
                    <a:pt x="12" y="48"/>
                  </a:lnTo>
                  <a:lnTo>
                    <a:pt x="7" y="56"/>
                  </a:lnTo>
                  <a:lnTo>
                    <a:pt x="2" y="63"/>
                  </a:lnTo>
                  <a:lnTo>
                    <a:pt x="0" y="69"/>
                  </a:lnTo>
                  <a:lnTo>
                    <a:pt x="2" y="76"/>
                  </a:lnTo>
                  <a:lnTo>
                    <a:pt x="7" y="82"/>
                  </a:lnTo>
                  <a:lnTo>
                    <a:pt x="11" y="84"/>
                  </a:lnTo>
                  <a:lnTo>
                    <a:pt x="14" y="85"/>
                  </a:lnTo>
                  <a:lnTo>
                    <a:pt x="1952" y="85"/>
                  </a:lnTo>
                  <a:close/>
                </a:path>
              </a:pathLst>
            </a:custGeom>
            <a:solidFill>
              <a:srgbClr val="7F99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8" name="Freeform 536"/>
            <p:cNvSpPr>
              <a:spLocks/>
            </p:cNvSpPr>
            <p:nvPr/>
          </p:nvSpPr>
          <p:spPr bwMode="auto">
            <a:xfrm flipH="1">
              <a:off x="349" y="2879"/>
              <a:ext cx="1827" cy="323"/>
            </a:xfrm>
            <a:custGeom>
              <a:avLst/>
              <a:gdLst>
                <a:gd name="T0" fmla="*/ 1763 w 1861"/>
                <a:gd name="T1" fmla="*/ 300 h 348"/>
                <a:gd name="T2" fmla="*/ 1778 w 1861"/>
                <a:gd name="T3" fmla="*/ 299 h 348"/>
                <a:gd name="T4" fmla="*/ 1789 w 1861"/>
                <a:gd name="T5" fmla="*/ 294 h 348"/>
                <a:gd name="T6" fmla="*/ 1793 w 1861"/>
                <a:gd name="T7" fmla="*/ 289 h 348"/>
                <a:gd name="T8" fmla="*/ 1794 w 1861"/>
                <a:gd name="T9" fmla="*/ 279 h 348"/>
                <a:gd name="T10" fmla="*/ 1794 w 1861"/>
                <a:gd name="T11" fmla="*/ 270 h 348"/>
                <a:gd name="T12" fmla="*/ 1794 w 1861"/>
                <a:gd name="T13" fmla="*/ 259 h 348"/>
                <a:gd name="T14" fmla="*/ 1794 w 1861"/>
                <a:gd name="T15" fmla="*/ 248 h 348"/>
                <a:gd name="T16" fmla="*/ 1794 w 1861"/>
                <a:gd name="T17" fmla="*/ 239 h 348"/>
                <a:gd name="T18" fmla="*/ 1794 w 1861"/>
                <a:gd name="T19" fmla="*/ 233 h 348"/>
                <a:gd name="T20" fmla="*/ 1793 w 1861"/>
                <a:gd name="T21" fmla="*/ 225 h 348"/>
                <a:gd name="T22" fmla="*/ 1791 w 1861"/>
                <a:gd name="T23" fmla="*/ 217 h 348"/>
                <a:gd name="T24" fmla="*/ 1785 w 1861"/>
                <a:gd name="T25" fmla="*/ 210 h 348"/>
                <a:gd name="T26" fmla="*/ 1777 w 1861"/>
                <a:gd name="T27" fmla="*/ 198 h 348"/>
                <a:gd name="T28" fmla="*/ 1762 w 1861"/>
                <a:gd name="T29" fmla="*/ 176 h 348"/>
                <a:gd name="T30" fmla="*/ 1742 w 1861"/>
                <a:gd name="T31" fmla="*/ 149 h 348"/>
                <a:gd name="T32" fmla="*/ 1718 w 1861"/>
                <a:gd name="T33" fmla="*/ 116 h 348"/>
                <a:gd name="T34" fmla="*/ 1696 w 1861"/>
                <a:gd name="T35" fmla="*/ 84 h 348"/>
                <a:gd name="T36" fmla="*/ 1675 w 1861"/>
                <a:gd name="T37" fmla="*/ 54 h 348"/>
                <a:gd name="T38" fmla="*/ 1660 w 1861"/>
                <a:gd name="T39" fmla="*/ 31 h 348"/>
                <a:gd name="T40" fmla="*/ 1651 w 1861"/>
                <a:gd name="T41" fmla="*/ 18 h 348"/>
                <a:gd name="T42" fmla="*/ 1646 w 1861"/>
                <a:gd name="T43" fmla="*/ 12 h 348"/>
                <a:gd name="T44" fmla="*/ 1640 w 1861"/>
                <a:gd name="T45" fmla="*/ 7 h 348"/>
                <a:gd name="T46" fmla="*/ 1636 w 1861"/>
                <a:gd name="T47" fmla="*/ 5 h 348"/>
                <a:gd name="T48" fmla="*/ 1630 w 1861"/>
                <a:gd name="T49" fmla="*/ 2 h 348"/>
                <a:gd name="T50" fmla="*/ 1623 w 1861"/>
                <a:gd name="T51" fmla="*/ 1 h 348"/>
                <a:gd name="T52" fmla="*/ 1616 w 1861"/>
                <a:gd name="T53" fmla="*/ 0 h 348"/>
                <a:gd name="T54" fmla="*/ 1609 w 1861"/>
                <a:gd name="T55" fmla="*/ 0 h 348"/>
                <a:gd name="T56" fmla="*/ 1604 w 1861"/>
                <a:gd name="T57" fmla="*/ 0 h 348"/>
                <a:gd name="T58" fmla="*/ 189 w 1861"/>
                <a:gd name="T59" fmla="*/ 0 h 348"/>
                <a:gd name="T60" fmla="*/ 185 w 1861"/>
                <a:gd name="T61" fmla="*/ 0 h 348"/>
                <a:gd name="T62" fmla="*/ 178 w 1861"/>
                <a:gd name="T63" fmla="*/ 0 h 348"/>
                <a:gd name="T64" fmla="*/ 172 w 1861"/>
                <a:gd name="T65" fmla="*/ 1 h 348"/>
                <a:gd name="T66" fmla="*/ 166 w 1861"/>
                <a:gd name="T67" fmla="*/ 2 h 348"/>
                <a:gd name="T68" fmla="*/ 159 w 1861"/>
                <a:gd name="T69" fmla="*/ 5 h 348"/>
                <a:gd name="T70" fmla="*/ 153 w 1861"/>
                <a:gd name="T71" fmla="*/ 7 h 348"/>
                <a:gd name="T72" fmla="*/ 147 w 1861"/>
                <a:gd name="T73" fmla="*/ 12 h 348"/>
                <a:gd name="T74" fmla="*/ 143 w 1861"/>
                <a:gd name="T75" fmla="*/ 18 h 348"/>
                <a:gd name="T76" fmla="*/ 134 w 1861"/>
                <a:gd name="T77" fmla="*/ 31 h 348"/>
                <a:gd name="T78" fmla="*/ 119 w 1861"/>
                <a:gd name="T79" fmla="*/ 54 h 348"/>
                <a:gd name="T80" fmla="*/ 97 w 1861"/>
                <a:gd name="T81" fmla="*/ 84 h 348"/>
                <a:gd name="T82" fmla="*/ 76 w 1861"/>
                <a:gd name="T83" fmla="*/ 116 h 348"/>
                <a:gd name="T84" fmla="*/ 52 w 1861"/>
                <a:gd name="T85" fmla="*/ 149 h 348"/>
                <a:gd name="T86" fmla="*/ 32 w 1861"/>
                <a:gd name="T87" fmla="*/ 176 h 348"/>
                <a:gd name="T88" fmla="*/ 17 w 1861"/>
                <a:gd name="T89" fmla="*/ 198 h 348"/>
                <a:gd name="T90" fmla="*/ 9 w 1861"/>
                <a:gd name="T91" fmla="*/ 210 h 348"/>
                <a:gd name="T92" fmla="*/ 4 w 1861"/>
                <a:gd name="T93" fmla="*/ 217 h 348"/>
                <a:gd name="T94" fmla="*/ 1 w 1861"/>
                <a:gd name="T95" fmla="*/ 225 h 348"/>
                <a:gd name="T96" fmla="*/ 0 w 1861"/>
                <a:gd name="T97" fmla="*/ 233 h 348"/>
                <a:gd name="T98" fmla="*/ 0 w 1861"/>
                <a:gd name="T99" fmla="*/ 239 h 348"/>
                <a:gd name="T100" fmla="*/ 0 w 1861"/>
                <a:gd name="T101" fmla="*/ 248 h 348"/>
                <a:gd name="T102" fmla="*/ 0 w 1861"/>
                <a:gd name="T103" fmla="*/ 259 h 348"/>
                <a:gd name="T104" fmla="*/ 0 w 1861"/>
                <a:gd name="T105" fmla="*/ 270 h 348"/>
                <a:gd name="T106" fmla="*/ 0 w 1861"/>
                <a:gd name="T107" fmla="*/ 279 h 348"/>
                <a:gd name="T108" fmla="*/ 1 w 1861"/>
                <a:gd name="T109" fmla="*/ 289 h 348"/>
                <a:gd name="T110" fmla="*/ 6 w 1861"/>
                <a:gd name="T111" fmla="*/ 294 h 348"/>
                <a:gd name="T112" fmla="*/ 16 w 1861"/>
                <a:gd name="T113" fmla="*/ 299 h 348"/>
                <a:gd name="T114" fmla="*/ 30 w 1861"/>
                <a:gd name="T115" fmla="*/ 300 h 348"/>
                <a:gd name="T116" fmla="*/ 1763 w 1861"/>
                <a:gd name="T117" fmla="*/ 300 h 3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861" h="348">
                  <a:moveTo>
                    <a:pt x="1829" y="348"/>
                  </a:moveTo>
                  <a:lnTo>
                    <a:pt x="1845" y="347"/>
                  </a:lnTo>
                  <a:lnTo>
                    <a:pt x="1856" y="342"/>
                  </a:lnTo>
                  <a:lnTo>
                    <a:pt x="1860" y="335"/>
                  </a:lnTo>
                  <a:lnTo>
                    <a:pt x="1861" y="324"/>
                  </a:lnTo>
                  <a:lnTo>
                    <a:pt x="1861" y="313"/>
                  </a:lnTo>
                  <a:lnTo>
                    <a:pt x="1861" y="301"/>
                  </a:lnTo>
                  <a:lnTo>
                    <a:pt x="1861" y="288"/>
                  </a:lnTo>
                  <a:lnTo>
                    <a:pt x="1861" y="278"/>
                  </a:lnTo>
                  <a:lnTo>
                    <a:pt x="1861" y="270"/>
                  </a:lnTo>
                  <a:lnTo>
                    <a:pt x="1860" y="261"/>
                  </a:lnTo>
                  <a:lnTo>
                    <a:pt x="1858" y="252"/>
                  </a:lnTo>
                  <a:lnTo>
                    <a:pt x="1852" y="243"/>
                  </a:lnTo>
                  <a:lnTo>
                    <a:pt x="1844" y="230"/>
                  </a:lnTo>
                  <a:lnTo>
                    <a:pt x="1828" y="205"/>
                  </a:lnTo>
                  <a:lnTo>
                    <a:pt x="1807" y="172"/>
                  </a:lnTo>
                  <a:lnTo>
                    <a:pt x="1783" y="135"/>
                  </a:lnTo>
                  <a:lnTo>
                    <a:pt x="1760" y="97"/>
                  </a:lnTo>
                  <a:lnTo>
                    <a:pt x="1738" y="62"/>
                  </a:lnTo>
                  <a:lnTo>
                    <a:pt x="1722" y="36"/>
                  </a:lnTo>
                  <a:lnTo>
                    <a:pt x="1713" y="21"/>
                  </a:lnTo>
                  <a:lnTo>
                    <a:pt x="1708" y="14"/>
                  </a:lnTo>
                  <a:lnTo>
                    <a:pt x="1702" y="9"/>
                  </a:lnTo>
                  <a:lnTo>
                    <a:pt x="1697" y="5"/>
                  </a:lnTo>
                  <a:lnTo>
                    <a:pt x="1691" y="2"/>
                  </a:lnTo>
                  <a:lnTo>
                    <a:pt x="1684" y="1"/>
                  </a:lnTo>
                  <a:lnTo>
                    <a:pt x="1677" y="0"/>
                  </a:lnTo>
                  <a:lnTo>
                    <a:pt x="1670" y="0"/>
                  </a:lnTo>
                  <a:lnTo>
                    <a:pt x="1664" y="0"/>
                  </a:lnTo>
                  <a:lnTo>
                    <a:pt x="197" y="0"/>
                  </a:lnTo>
                  <a:lnTo>
                    <a:pt x="191" y="0"/>
                  </a:lnTo>
                  <a:lnTo>
                    <a:pt x="184" y="0"/>
                  </a:lnTo>
                  <a:lnTo>
                    <a:pt x="178" y="1"/>
                  </a:lnTo>
                  <a:lnTo>
                    <a:pt x="172" y="2"/>
                  </a:lnTo>
                  <a:lnTo>
                    <a:pt x="165" y="5"/>
                  </a:lnTo>
                  <a:lnTo>
                    <a:pt x="159" y="9"/>
                  </a:lnTo>
                  <a:lnTo>
                    <a:pt x="153" y="14"/>
                  </a:lnTo>
                  <a:lnTo>
                    <a:pt x="149" y="21"/>
                  </a:lnTo>
                  <a:lnTo>
                    <a:pt x="140" y="36"/>
                  </a:lnTo>
                  <a:lnTo>
                    <a:pt x="123" y="62"/>
                  </a:lnTo>
                  <a:lnTo>
                    <a:pt x="101" y="97"/>
                  </a:lnTo>
                  <a:lnTo>
                    <a:pt x="78" y="135"/>
                  </a:lnTo>
                  <a:lnTo>
                    <a:pt x="54" y="172"/>
                  </a:lnTo>
                  <a:lnTo>
                    <a:pt x="34" y="205"/>
                  </a:lnTo>
                  <a:lnTo>
                    <a:pt x="17" y="230"/>
                  </a:lnTo>
                  <a:lnTo>
                    <a:pt x="9" y="243"/>
                  </a:lnTo>
                  <a:lnTo>
                    <a:pt x="4" y="252"/>
                  </a:lnTo>
                  <a:lnTo>
                    <a:pt x="1" y="261"/>
                  </a:lnTo>
                  <a:lnTo>
                    <a:pt x="0" y="270"/>
                  </a:lnTo>
                  <a:lnTo>
                    <a:pt x="0" y="278"/>
                  </a:lnTo>
                  <a:lnTo>
                    <a:pt x="0" y="288"/>
                  </a:lnTo>
                  <a:lnTo>
                    <a:pt x="0" y="301"/>
                  </a:lnTo>
                  <a:lnTo>
                    <a:pt x="0" y="313"/>
                  </a:lnTo>
                  <a:lnTo>
                    <a:pt x="0" y="324"/>
                  </a:lnTo>
                  <a:lnTo>
                    <a:pt x="1" y="335"/>
                  </a:lnTo>
                  <a:lnTo>
                    <a:pt x="6" y="342"/>
                  </a:lnTo>
                  <a:lnTo>
                    <a:pt x="16" y="347"/>
                  </a:lnTo>
                  <a:lnTo>
                    <a:pt x="32" y="348"/>
                  </a:lnTo>
                  <a:lnTo>
                    <a:pt x="1829" y="348"/>
                  </a:lnTo>
                  <a:close/>
                </a:path>
              </a:pathLst>
            </a:custGeom>
            <a:solidFill>
              <a:srgbClr val="DDCE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09" name="Freeform 537"/>
            <p:cNvSpPr>
              <a:spLocks/>
            </p:cNvSpPr>
            <p:nvPr/>
          </p:nvSpPr>
          <p:spPr bwMode="auto">
            <a:xfrm flipH="1">
              <a:off x="345" y="3179"/>
              <a:ext cx="35" cy="28"/>
            </a:xfrm>
            <a:custGeom>
              <a:avLst/>
              <a:gdLst>
                <a:gd name="T0" fmla="*/ 25 w 37"/>
                <a:gd name="T1" fmla="*/ 0 h 28"/>
                <a:gd name="T2" fmla="*/ 25 w 37"/>
                <a:gd name="T3" fmla="*/ 0 h 28"/>
                <a:gd name="T4" fmla="*/ 25 w 37"/>
                <a:gd name="T5" fmla="*/ 10 h 28"/>
                <a:gd name="T6" fmla="*/ 22 w 37"/>
                <a:gd name="T7" fmla="*/ 15 h 28"/>
                <a:gd name="T8" fmla="*/ 14 w 37"/>
                <a:gd name="T9" fmla="*/ 19 h 28"/>
                <a:gd name="T10" fmla="*/ 0 w 37"/>
                <a:gd name="T11" fmla="*/ 19 h 28"/>
                <a:gd name="T12" fmla="*/ 0 w 37"/>
                <a:gd name="T13" fmla="*/ 28 h 28"/>
                <a:gd name="T14" fmla="*/ 14 w 37"/>
                <a:gd name="T15" fmla="*/ 26 h 28"/>
                <a:gd name="T16" fmla="*/ 26 w 37"/>
                <a:gd name="T17" fmla="*/ 22 h 28"/>
                <a:gd name="T18" fmla="*/ 31 w 37"/>
                <a:gd name="T19" fmla="*/ 12 h 28"/>
                <a:gd name="T20" fmla="*/ 33 w 37"/>
                <a:gd name="T21" fmla="*/ 0 h 28"/>
                <a:gd name="T22" fmla="*/ 33 w 37"/>
                <a:gd name="T23" fmla="*/ 0 h 28"/>
                <a:gd name="T24" fmla="*/ 25 w 3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7" h="28">
                  <a:moveTo>
                    <a:pt x="28" y="0"/>
                  </a:moveTo>
                  <a:lnTo>
                    <a:pt x="28" y="0"/>
                  </a:lnTo>
                  <a:lnTo>
                    <a:pt x="28" y="10"/>
                  </a:lnTo>
                  <a:lnTo>
                    <a:pt x="24" y="15"/>
                  </a:lnTo>
                  <a:lnTo>
                    <a:pt x="16" y="19"/>
                  </a:lnTo>
                  <a:lnTo>
                    <a:pt x="0" y="19"/>
                  </a:lnTo>
                  <a:lnTo>
                    <a:pt x="0" y="28"/>
                  </a:lnTo>
                  <a:lnTo>
                    <a:pt x="16" y="26"/>
                  </a:lnTo>
                  <a:lnTo>
                    <a:pt x="29" y="22"/>
                  </a:lnTo>
                  <a:lnTo>
                    <a:pt x="35" y="12"/>
                  </a:lnTo>
                  <a:lnTo>
                    <a:pt x="3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0" name="Freeform 538"/>
            <p:cNvSpPr>
              <a:spLocks/>
            </p:cNvSpPr>
            <p:nvPr/>
          </p:nvSpPr>
          <p:spPr bwMode="auto">
            <a:xfrm flipH="1">
              <a:off x="345" y="3137"/>
              <a:ext cx="10" cy="42"/>
            </a:xfrm>
            <a:custGeom>
              <a:avLst/>
              <a:gdLst>
                <a:gd name="T0" fmla="*/ 0 w 9"/>
                <a:gd name="T1" fmla="*/ 0 h 46"/>
                <a:gd name="T2" fmla="*/ 0 w 9"/>
                <a:gd name="T3" fmla="*/ 0 h 46"/>
                <a:gd name="T4" fmla="*/ 0 w 9"/>
                <a:gd name="T5" fmla="*/ 8 h 46"/>
                <a:gd name="T6" fmla="*/ 0 w 9"/>
                <a:gd name="T7" fmla="*/ 19 h 46"/>
                <a:gd name="T8" fmla="*/ 0 w 9"/>
                <a:gd name="T9" fmla="*/ 29 h 46"/>
                <a:gd name="T10" fmla="*/ 0 w 9"/>
                <a:gd name="T11" fmla="*/ 38 h 46"/>
                <a:gd name="T12" fmla="*/ 11 w 9"/>
                <a:gd name="T13" fmla="*/ 38 h 46"/>
                <a:gd name="T14" fmla="*/ 11 w 9"/>
                <a:gd name="T15" fmla="*/ 29 h 46"/>
                <a:gd name="T16" fmla="*/ 11 w 9"/>
                <a:gd name="T17" fmla="*/ 19 h 46"/>
                <a:gd name="T18" fmla="*/ 11 w 9"/>
                <a:gd name="T19" fmla="*/ 8 h 46"/>
                <a:gd name="T20" fmla="*/ 11 w 9"/>
                <a:gd name="T21" fmla="*/ 0 h 46"/>
                <a:gd name="T22" fmla="*/ 11 w 9"/>
                <a:gd name="T23" fmla="*/ 0 h 46"/>
                <a:gd name="T24" fmla="*/ 0 w 9"/>
                <a:gd name="T25" fmla="*/ 0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46">
                  <a:moveTo>
                    <a:pt x="0" y="0"/>
                  </a:moveTo>
                  <a:lnTo>
                    <a:pt x="0" y="0"/>
                  </a:lnTo>
                  <a:lnTo>
                    <a:pt x="0" y="10"/>
                  </a:lnTo>
                  <a:lnTo>
                    <a:pt x="0" y="23"/>
                  </a:lnTo>
                  <a:lnTo>
                    <a:pt x="0" y="35"/>
                  </a:lnTo>
                  <a:lnTo>
                    <a:pt x="0" y="46"/>
                  </a:lnTo>
                  <a:lnTo>
                    <a:pt x="9" y="46"/>
                  </a:lnTo>
                  <a:lnTo>
                    <a:pt x="9" y="35"/>
                  </a:lnTo>
                  <a:lnTo>
                    <a:pt x="9" y="23"/>
                  </a:lnTo>
                  <a:lnTo>
                    <a:pt x="9" y="10"/>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1" name="Freeform 539"/>
            <p:cNvSpPr>
              <a:spLocks/>
            </p:cNvSpPr>
            <p:nvPr/>
          </p:nvSpPr>
          <p:spPr bwMode="auto">
            <a:xfrm flipH="1">
              <a:off x="345" y="3104"/>
              <a:ext cx="18" cy="33"/>
            </a:xfrm>
            <a:custGeom>
              <a:avLst/>
              <a:gdLst>
                <a:gd name="T0" fmla="*/ 0 w 17"/>
                <a:gd name="T1" fmla="*/ 4 h 37"/>
                <a:gd name="T2" fmla="*/ 0 w 17"/>
                <a:gd name="T3" fmla="*/ 4 h 37"/>
                <a:gd name="T4" fmla="*/ 5 w 17"/>
                <a:gd name="T5" fmla="*/ 10 h 37"/>
                <a:gd name="T6" fmla="*/ 8 w 17"/>
                <a:gd name="T7" fmla="*/ 16 h 37"/>
                <a:gd name="T8" fmla="*/ 11 w 17"/>
                <a:gd name="T9" fmla="*/ 23 h 37"/>
                <a:gd name="T10" fmla="*/ 8 w 17"/>
                <a:gd name="T11" fmla="*/ 29 h 37"/>
                <a:gd name="T12" fmla="*/ 19 w 17"/>
                <a:gd name="T13" fmla="*/ 29 h 37"/>
                <a:gd name="T14" fmla="*/ 18 w 17"/>
                <a:gd name="T15" fmla="*/ 23 h 37"/>
                <a:gd name="T16" fmla="*/ 17 w 17"/>
                <a:gd name="T17" fmla="*/ 16 h 37"/>
                <a:gd name="T18" fmla="*/ 14 w 17"/>
                <a:gd name="T19" fmla="*/ 8 h 37"/>
                <a:gd name="T20" fmla="*/ 7 w 17"/>
                <a:gd name="T21" fmla="*/ 0 h 37"/>
                <a:gd name="T22" fmla="*/ 7 w 17"/>
                <a:gd name="T23" fmla="*/ 0 h 37"/>
                <a:gd name="T24" fmla="*/ 0 w 17"/>
                <a:gd name="T25" fmla="*/ 4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37">
                  <a:moveTo>
                    <a:pt x="0" y="4"/>
                  </a:moveTo>
                  <a:lnTo>
                    <a:pt x="0" y="4"/>
                  </a:lnTo>
                  <a:lnTo>
                    <a:pt x="5" y="12"/>
                  </a:lnTo>
                  <a:lnTo>
                    <a:pt x="8" y="20"/>
                  </a:lnTo>
                  <a:lnTo>
                    <a:pt x="9" y="29"/>
                  </a:lnTo>
                  <a:lnTo>
                    <a:pt x="8" y="37"/>
                  </a:lnTo>
                  <a:lnTo>
                    <a:pt x="17" y="37"/>
                  </a:lnTo>
                  <a:lnTo>
                    <a:pt x="16" y="29"/>
                  </a:lnTo>
                  <a:lnTo>
                    <a:pt x="15" y="20"/>
                  </a:lnTo>
                  <a:lnTo>
                    <a:pt x="12" y="10"/>
                  </a:lnTo>
                  <a:lnTo>
                    <a:pt x="7"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2" name="Freeform 540"/>
            <p:cNvSpPr>
              <a:spLocks/>
            </p:cNvSpPr>
            <p:nvPr/>
          </p:nvSpPr>
          <p:spPr bwMode="auto">
            <a:xfrm flipH="1">
              <a:off x="355" y="2898"/>
              <a:ext cx="143" cy="209"/>
            </a:xfrm>
            <a:custGeom>
              <a:avLst/>
              <a:gdLst>
                <a:gd name="T0" fmla="*/ 0 w 147"/>
                <a:gd name="T1" fmla="*/ 2 h 225"/>
                <a:gd name="T2" fmla="*/ 0 w 147"/>
                <a:gd name="T3" fmla="*/ 2 h 225"/>
                <a:gd name="T4" fmla="*/ 9 w 147"/>
                <a:gd name="T5" fmla="*/ 16 h 225"/>
                <a:gd name="T6" fmla="*/ 24 w 147"/>
                <a:gd name="T7" fmla="*/ 38 h 225"/>
                <a:gd name="T8" fmla="*/ 45 w 147"/>
                <a:gd name="T9" fmla="*/ 68 h 225"/>
                <a:gd name="T10" fmla="*/ 66 w 147"/>
                <a:gd name="T11" fmla="*/ 101 h 225"/>
                <a:gd name="T12" fmla="*/ 89 w 147"/>
                <a:gd name="T13" fmla="*/ 133 h 225"/>
                <a:gd name="T14" fmla="*/ 109 w 147"/>
                <a:gd name="T15" fmla="*/ 162 h 225"/>
                <a:gd name="T16" fmla="*/ 125 w 147"/>
                <a:gd name="T17" fmla="*/ 184 h 225"/>
                <a:gd name="T18" fmla="*/ 132 w 147"/>
                <a:gd name="T19" fmla="*/ 194 h 225"/>
                <a:gd name="T20" fmla="*/ 139 w 147"/>
                <a:gd name="T21" fmla="*/ 190 h 225"/>
                <a:gd name="T22" fmla="*/ 130 w 147"/>
                <a:gd name="T23" fmla="*/ 179 h 225"/>
                <a:gd name="T24" fmla="*/ 116 w 147"/>
                <a:gd name="T25" fmla="*/ 158 h 225"/>
                <a:gd name="T26" fmla="*/ 96 w 147"/>
                <a:gd name="T27" fmla="*/ 128 h 225"/>
                <a:gd name="T28" fmla="*/ 73 w 147"/>
                <a:gd name="T29" fmla="*/ 97 h 225"/>
                <a:gd name="T30" fmla="*/ 52 w 147"/>
                <a:gd name="T31" fmla="*/ 64 h 225"/>
                <a:gd name="T32" fmla="*/ 30 w 147"/>
                <a:gd name="T33" fmla="*/ 34 h 225"/>
                <a:gd name="T34" fmla="*/ 16 w 147"/>
                <a:gd name="T35" fmla="*/ 11 h 225"/>
                <a:gd name="T36" fmla="*/ 7 w 147"/>
                <a:gd name="T37" fmla="*/ 0 h 225"/>
                <a:gd name="T38" fmla="*/ 7 w 147"/>
                <a:gd name="T39" fmla="*/ 0 h 225"/>
                <a:gd name="T40" fmla="*/ 0 w 147"/>
                <a:gd name="T41" fmla="*/ 2 h 2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7" h="225">
                  <a:moveTo>
                    <a:pt x="0" y="2"/>
                  </a:moveTo>
                  <a:lnTo>
                    <a:pt x="0" y="2"/>
                  </a:lnTo>
                  <a:lnTo>
                    <a:pt x="9" y="18"/>
                  </a:lnTo>
                  <a:lnTo>
                    <a:pt x="26" y="44"/>
                  </a:lnTo>
                  <a:lnTo>
                    <a:pt x="47" y="79"/>
                  </a:lnTo>
                  <a:lnTo>
                    <a:pt x="70" y="117"/>
                  </a:lnTo>
                  <a:lnTo>
                    <a:pt x="95" y="154"/>
                  </a:lnTo>
                  <a:lnTo>
                    <a:pt x="115" y="187"/>
                  </a:lnTo>
                  <a:lnTo>
                    <a:pt x="132" y="213"/>
                  </a:lnTo>
                  <a:lnTo>
                    <a:pt x="140" y="225"/>
                  </a:lnTo>
                  <a:lnTo>
                    <a:pt x="147" y="221"/>
                  </a:lnTo>
                  <a:lnTo>
                    <a:pt x="138" y="208"/>
                  </a:lnTo>
                  <a:lnTo>
                    <a:pt x="122" y="183"/>
                  </a:lnTo>
                  <a:lnTo>
                    <a:pt x="102" y="149"/>
                  </a:lnTo>
                  <a:lnTo>
                    <a:pt x="77" y="112"/>
                  </a:lnTo>
                  <a:lnTo>
                    <a:pt x="54" y="74"/>
                  </a:lnTo>
                  <a:lnTo>
                    <a:pt x="32" y="40"/>
                  </a:lnTo>
                  <a:lnTo>
                    <a:pt x="16" y="13"/>
                  </a:lnTo>
                  <a:lnTo>
                    <a:pt x="7" y="0"/>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3" name="Freeform 541"/>
            <p:cNvSpPr>
              <a:spLocks/>
            </p:cNvSpPr>
            <p:nvPr/>
          </p:nvSpPr>
          <p:spPr bwMode="auto">
            <a:xfrm flipH="1">
              <a:off x="492" y="2876"/>
              <a:ext cx="55" cy="24"/>
            </a:xfrm>
            <a:custGeom>
              <a:avLst/>
              <a:gdLst>
                <a:gd name="T0" fmla="*/ 4 w 56"/>
                <a:gd name="T1" fmla="*/ 8 h 27"/>
                <a:gd name="T2" fmla="*/ 4 w 56"/>
                <a:gd name="T3" fmla="*/ 8 h 27"/>
                <a:gd name="T4" fmla="*/ 10 w 56"/>
                <a:gd name="T5" fmla="*/ 8 h 27"/>
                <a:gd name="T6" fmla="*/ 17 w 56"/>
                <a:gd name="T7" fmla="*/ 6 h 27"/>
                <a:gd name="T8" fmla="*/ 24 w 56"/>
                <a:gd name="T9" fmla="*/ 8 h 27"/>
                <a:gd name="T10" fmla="*/ 28 w 56"/>
                <a:gd name="T11" fmla="*/ 9 h 27"/>
                <a:gd name="T12" fmla="*/ 32 w 56"/>
                <a:gd name="T13" fmla="*/ 11 h 27"/>
                <a:gd name="T14" fmla="*/ 38 w 56"/>
                <a:gd name="T15" fmla="*/ 14 h 27"/>
                <a:gd name="T16" fmla="*/ 44 w 56"/>
                <a:gd name="T17" fmla="*/ 17 h 27"/>
                <a:gd name="T18" fmla="*/ 47 w 56"/>
                <a:gd name="T19" fmla="*/ 21 h 27"/>
                <a:gd name="T20" fmla="*/ 54 w 56"/>
                <a:gd name="T21" fmla="*/ 20 h 27"/>
                <a:gd name="T22" fmla="*/ 48 w 56"/>
                <a:gd name="T23" fmla="*/ 12 h 27"/>
                <a:gd name="T24" fmla="*/ 43 w 56"/>
                <a:gd name="T25" fmla="*/ 9 h 27"/>
                <a:gd name="T26" fmla="*/ 37 w 56"/>
                <a:gd name="T27" fmla="*/ 4 h 27"/>
                <a:gd name="T28" fmla="*/ 30 w 56"/>
                <a:gd name="T29" fmla="*/ 4 h 27"/>
                <a:gd name="T30" fmla="*/ 24 w 56"/>
                <a:gd name="T31" fmla="*/ 3 h 27"/>
                <a:gd name="T32" fmla="*/ 17 w 56"/>
                <a:gd name="T33" fmla="*/ 2 h 27"/>
                <a:gd name="T34" fmla="*/ 10 w 56"/>
                <a:gd name="T35" fmla="*/ 0 h 27"/>
                <a:gd name="T36" fmla="*/ 4 w 56"/>
                <a:gd name="T37" fmla="*/ 0 h 27"/>
                <a:gd name="T38" fmla="*/ 4 w 56"/>
                <a:gd name="T39" fmla="*/ 0 h 27"/>
                <a:gd name="T40" fmla="*/ 4 w 56"/>
                <a:gd name="T41" fmla="*/ 0 h 27"/>
                <a:gd name="T42" fmla="*/ 1 w 56"/>
                <a:gd name="T43" fmla="*/ 2 h 27"/>
                <a:gd name="T44" fmla="*/ 0 w 56"/>
                <a:gd name="T45" fmla="*/ 4 h 27"/>
                <a:gd name="T46" fmla="*/ 1 w 56"/>
                <a:gd name="T47" fmla="*/ 6 h 27"/>
                <a:gd name="T48" fmla="*/ 4 w 56"/>
                <a:gd name="T49" fmla="*/ 8 h 2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6" h="27">
                  <a:moveTo>
                    <a:pt x="4" y="10"/>
                  </a:moveTo>
                  <a:lnTo>
                    <a:pt x="4" y="10"/>
                  </a:lnTo>
                  <a:lnTo>
                    <a:pt x="10" y="10"/>
                  </a:lnTo>
                  <a:lnTo>
                    <a:pt x="17" y="8"/>
                  </a:lnTo>
                  <a:lnTo>
                    <a:pt x="24" y="10"/>
                  </a:lnTo>
                  <a:lnTo>
                    <a:pt x="30" y="11"/>
                  </a:lnTo>
                  <a:lnTo>
                    <a:pt x="34" y="13"/>
                  </a:lnTo>
                  <a:lnTo>
                    <a:pt x="40" y="18"/>
                  </a:lnTo>
                  <a:lnTo>
                    <a:pt x="46" y="21"/>
                  </a:lnTo>
                  <a:lnTo>
                    <a:pt x="49" y="27"/>
                  </a:lnTo>
                  <a:lnTo>
                    <a:pt x="56" y="25"/>
                  </a:lnTo>
                  <a:lnTo>
                    <a:pt x="50" y="16"/>
                  </a:lnTo>
                  <a:lnTo>
                    <a:pt x="45" y="11"/>
                  </a:lnTo>
                  <a:lnTo>
                    <a:pt x="39" y="6"/>
                  </a:lnTo>
                  <a:lnTo>
                    <a:pt x="32" y="4"/>
                  </a:lnTo>
                  <a:lnTo>
                    <a:pt x="24" y="3"/>
                  </a:lnTo>
                  <a:lnTo>
                    <a:pt x="17" y="2"/>
                  </a:lnTo>
                  <a:lnTo>
                    <a:pt x="10" y="0"/>
                  </a:lnTo>
                  <a:lnTo>
                    <a:pt x="4" y="0"/>
                  </a:lnTo>
                  <a:lnTo>
                    <a:pt x="1" y="2"/>
                  </a:lnTo>
                  <a:lnTo>
                    <a:pt x="0" y="5"/>
                  </a:lnTo>
                  <a:lnTo>
                    <a:pt x="1" y="8"/>
                  </a:lnTo>
                  <a:lnTo>
                    <a:pt x="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4" name="Freeform 542"/>
            <p:cNvSpPr>
              <a:spLocks/>
            </p:cNvSpPr>
            <p:nvPr/>
          </p:nvSpPr>
          <p:spPr bwMode="auto">
            <a:xfrm flipH="1">
              <a:off x="543" y="2876"/>
              <a:ext cx="1444" cy="9"/>
            </a:xfrm>
            <a:custGeom>
              <a:avLst/>
              <a:gdLst>
                <a:gd name="T0" fmla="*/ 5 w 1472"/>
                <a:gd name="T1" fmla="*/ 8 h 10"/>
                <a:gd name="T2" fmla="*/ 5 w 1472"/>
                <a:gd name="T3" fmla="*/ 8 h 10"/>
                <a:gd name="T4" fmla="*/ 1417 w 1472"/>
                <a:gd name="T5" fmla="*/ 8 h 10"/>
                <a:gd name="T6" fmla="*/ 1417 w 1472"/>
                <a:gd name="T7" fmla="*/ 0 h 10"/>
                <a:gd name="T8" fmla="*/ 5 w 1472"/>
                <a:gd name="T9" fmla="*/ 0 h 10"/>
                <a:gd name="T10" fmla="*/ 5 w 1472"/>
                <a:gd name="T11" fmla="*/ 0 h 10"/>
                <a:gd name="T12" fmla="*/ 5 w 1472"/>
                <a:gd name="T13" fmla="*/ 0 h 10"/>
                <a:gd name="T14" fmla="*/ 2 w 1472"/>
                <a:gd name="T15" fmla="*/ 2 h 10"/>
                <a:gd name="T16" fmla="*/ 0 w 1472"/>
                <a:gd name="T17" fmla="*/ 5 h 10"/>
                <a:gd name="T18" fmla="*/ 2 w 1472"/>
                <a:gd name="T19" fmla="*/ 6 h 10"/>
                <a:gd name="T20" fmla="*/ 5 w 1472"/>
                <a:gd name="T21" fmla="*/ 8 h 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72" h="10">
                  <a:moveTo>
                    <a:pt x="5" y="10"/>
                  </a:moveTo>
                  <a:lnTo>
                    <a:pt x="5" y="10"/>
                  </a:lnTo>
                  <a:lnTo>
                    <a:pt x="1472" y="10"/>
                  </a:lnTo>
                  <a:lnTo>
                    <a:pt x="1472" y="0"/>
                  </a:lnTo>
                  <a:lnTo>
                    <a:pt x="5" y="0"/>
                  </a:lnTo>
                  <a:lnTo>
                    <a:pt x="2" y="2"/>
                  </a:lnTo>
                  <a:lnTo>
                    <a:pt x="0" y="5"/>
                  </a:lnTo>
                  <a:lnTo>
                    <a:pt x="2" y="8"/>
                  </a:lnTo>
                  <a:lnTo>
                    <a:pt x="5"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5" name="Freeform 543"/>
            <p:cNvSpPr>
              <a:spLocks/>
            </p:cNvSpPr>
            <p:nvPr/>
          </p:nvSpPr>
          <p:spPr bwMode="auto">
            <a:xfrm flipH="1">
              <a:off x="1981" y="2876"/>
              <a:ext cx="51" cy="24"/>
            </a:xfrm>
            <a:custGeom>
              <a:avLst/>
              <a:gdLst>
                <a:gd name="T0" fmla="*/ 7 w 52"/>
                <a:gd name="T1" fmla="*/ 21 h 27"/>
                <a:gd name="T2" fmla="*/ 7 w 52"/>
                <a:gd name="T3" fmla="*/ 21 h 27"/>
                <a:gd name="T4" fmla="*/ 11 w 52"/>
                <a:gd name="T5" fmla="*/ 17 h 27"/>
                <a:gd name="T6" fmla="*/ 16 w 52"/>
                <a:gd name="T7" fmla="*/ 14 h 27"/>
                <a:gd name="T8" fmla="*/ 21 w 52"/>
                <a:gd name="T9" fmla="*/ 11 h 27"/>
                <a:gd name="T10" fmla="*/ 26 w 52"/>
                <a:gd name="T11" fmla="*/ 9 h 27"/>
                <a:gd name="T12" fmla="*/ 31 w 52"/>
                <a:gd name="T13" fmla="*/ 8 h 27"/>
                <a:gd name="T14" fmla="*/ 37 w 52"/>
                <a:gd name="T15" fmla="*/ 6 h 27"/>
                <a:gd name="T16" fmla="*/ 44 w 52"/>
                <a:gd name="T17" fmla="*/ 8 h 27"/>
                <a:gd name="T18" fmla="*/ 50 w 52"/>
                <a:gd name="T19" fmla="*/ 8 h 27"/>
                <a:gd name="T20" fmla="*/ 50 w 52"/>
                <a:gd name="T21" fmla="*/ 0 h 27"/>
                <a:gd name="T22" fmla="*/ 44 w 52"/>
                <a:gd name="T23" fmla="*/ 0 h 27"/>
                <a:gd name="T24" fmla="*/ 37 w 52"/>
                <a:gd name="T25" fmla="*/ 2 h 27"/>
                <a:gd name="T26" fmla="*/ 31 w 52"/>
                <a:gd name="T27" fmla="*/ 3 h 27"/>
                <a:gd name="T28" fmla="*/ 26 w 52"/>
                <a:gd name="T29" fmla="*/ 4 h 27"/>
                <a:gd name="T30" fmla="*/ 19 w 52"/>
                <a:gd name="T31" fmla="*/ 4 h 27"/>
                <a:gd name="T32" fmla="*/ 12 w 52"/>
                <a:gd name="T33" fmla="*/ 9 h 27"/>
                <a:gd name="T34" fmla="*/ 6 w 52"/>
                <a:gd name="T35" fmla="*/ 12 h 27"/>
                <a:gd name="T36" fmla="*/ 0 w 52"/>
                <a:gd name="T37" fmla="*/ 20 h 27"/>
                <a:gd name="T38" fmla="*/ 0 w 52"/>
                <a:gd name="T39" fmla="*/ 20 h 27"/>
                <a:gd name="T40" fmla="*/ 7 w 52"/>
                <a:gd name="T41" fmla="*/ 21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2" h="27">
                  <a:moveTo>
                    <a:pt x="7" y="27"/>
                  </a:moveTo>
                  <a:lnTo>
                    <a:pt x="7" y="27"/>
                  </a:lnTo>
                  <a:lnTo>
                    <a:pt x="11" y="21"/>
                  </a:lnTo>
                  <a:lnTo>
                    <a:pt x="16" y="18"/>
                  </a:lnTo>
                  <a:lnTo>
                    <a:pt x="21" y="13"/>
                  </a:lnTo>
                  <a:lnTo>
                    <a:pt x="28" y="11"/>
                  </a:lnTo>
                  <a:lnTo>
                    <a:pt x="33" y="10"/>
                  </a:lnTo>
                  <a:lnTo>
                    <a:pt x="39" y="8"/>
                  </a:lnTo>
                  <a:lnTo>
                    <a:pt x="46" y="10"/>
                  </a:lnTo>
                  <a:lnTo>
                    <a:pt x="52" y="10"/>
                  </a:lnTo>
                  <a:lnTo>
                    <a:pt x="52" y="0"/>
                  </a:lnTo>
                  <a:lnTo>
                    <a:pt x="46" y="0"/>
                  </a:lnTo>
                  <a:lnTo>
                    <a:pt x="39" y="2"/>
                  </a:lnTo>
                  <a:lnTo>
                    <a:pt x="33" y="3"/>
                  </a:lnTo>
                  <a:lnTo>
                    <a:pt x="26" y="4"/>
                  </a:lnTo>
                  <a:lnTo>
                    <a:pt x="19" y="6"/>
                  </a:lnTo>
                  <a:lnTo>
                    <a:pt x="12" y="11"/>
                  </a:lnTo>
                  <a:lnTo>
                    <a:pt x="6" y="16"/>
                  </a:lnTo>
                  <a:lnTo>
                    <a:pt x="0" y="25"/>
                  </a:lnTo>
                  <a:lnTo>
                    <a:pt x="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6" name="Freeform 544"/>
            <p:cNvSpPr>
              <a:spLocks/>
            </p:cNvSpPr>
            <p:nvPr/>
          </p:nvSpPr>
          <p:spPr bwMode="auto">
            <a:xfrm flipH="1">
              <a:off x="2027" y="2898"/>
              <a:ext cx="143" cy="209"/>
            </a:xfrm>
            <a:custGeom>
              <a:avLst/>
              <a:gdLst>
                <a:gd name="T0" fmla="*/ 7 w 146"/>
                <a:gd name="T1" fmla="*/ 194 h 225"/>
                <a:gd name="T2" fmla="*/ 7 w 146"/>
                <a:gd name="T3" fmla="*/ 194 h 225"/>
                <a:gd name="T4" fmla="*/ 15 w 146"/>
                <a:gd name="T5" fmla="*/ 184 h 225"/>
                <a:gd name="T6" fmla="*/ 29 w 146"/>
                <a:gd name="T7" fmla="*/ 162 h 225"/>
                <a:gd name="T8" fmla="*/ 50 w 146"/>
                <a:gd name="T9" fmla="*/ 133 h 225"/>
                <a:gd name="T10" fmla="*/ 72 w 146"/>
                <a:gd name="T11" fmla="*/ 101 h 225"/>
                <a:gd name="T12" fmla="*/ 95 w 146"/>
                <a:gd name="T13" fmla="*/ 68 h 225"/>
                <a:gd name="T14" fmla="*/ 117 w 146"/>
                <a:gd name="T15" fmla="*/ 38 h 225"/>
                <a:gd name="T16" fmla="*/ 131 w 146"/>
                <a:gd name="T17" fmla="*/ 16 h 225"/>
                <a:gd name="T18" fmla="*/ 140 w 146"/>
                <a:gd name="T19" fmla="*/ 2 h 225"/>
                <a:gd name="T20" fmla="*/ 133 w 146"/>
                <a:gd name="T21" fmla="*/ 0 h 225"/>
                <a:gd name="T22" fmla="*/ 124 w 146"/>
                <a:gd name="T23" fmla="*/ 11 h 225"/>
                <a:gd name="T24" fmla="*/ 110 w 146"/>
                <a:gd name="T25" fmla="*/ 34 h 225"/>
                <a:gd name="T26" fmla="*/ 88 w 146"/>
                <a:gd name="T27" fmla="*/ 64 h 225"/>
                <a:gd name="T28" fmla="*/ 67 w 146"/>
                <a:gd name="T29" fmla="*/ 97 h 225"/>
                <a:gd name="T30" fmla="*/ 43 w 146"/>
                <a:gd name="T31" fmla="*/ 128 h 225"/>
                <a:gd name="T32" fmla="*/ 24 w 146"/>
                <a:gd name="T33" fmla="*/ 158 h 225"/>
                <a:gd name="T34" fmla="*/ 8 w 146"/>
                <a:gd name="T35" fmla="*/ 179 h 225"/>
                <a:gd name="T36" fmla="*/ 0 w 146"/>
                <a:gd name="T37" fmla="*/ 190 h 225"/>
                <a:gd name="T38" fmla="*/ 0 w 146"/>
                <a:gd name="T39" fmla="*/ 190 h 225"/>
                <a:gd name="T40" fmla="*/ 7 w 146"/>
                <a:gd name="T41" fmla="*/ 194 h 22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6" h="225">
                  <a:moveTo>
                    <a:pt x="7" y="225"/>
                  </a:moveTo>
                  <a:lnTo>
                    <a:pt x="7" y="225"/>
                  </a:lnTo>
                  <a:lnTo>
                    <a:pt x="15" y="213"/>
                  </a:lnTo>
                  <a:lnTo>
                    <a:pt x="31" y="187"/>
                  </a:lnTo>
                  <a:lnTo>
                    <a:pt x="52" y="154"/>
                  </a:lnTo>
                  <a:lnTo>
                    <a:pt x="76" y="117"/>
                  </a:lnTo>
                  <a:lnTo>
                    <a:pt x="99" y="79"/>
                  </a:lnTo>
                  <a:lnTo>
                    <a:pt x="121" y="44"/>
                  </a:lnTo>
                  <a:lnTo>
                    <a:pt x="137" y="18"/>
                  </a:lnTo>
                  <a:lnTo>
                    <a:pt x="146" y="2"/>
                  </a:lnTo>
                  <a:lnTo>
                    <a:pt x="139" y="0"/>
                  </a:lnTo>
                  <a:lnTo>
                    <a:pt x="130" y="13"/>
                  </a:lnTo>
                  <a:lnTo>
                    <a:pt x="114" y="40"/>
                  </a:lnTo>
                  <a:lnTo>
                    <a:pt x="92" y="74"/>
                  </a:lnTo>
                  <a:lnTo>
                    <a:pt x="69" y="112"/>
                  </a:lnTo>
                  <a:lnTo>
                    <a:pt x="45" y="149"/>
                  </a:lnTo>
                  <a:lnTo>
                    <a:pt x="24" y="183"/>
                  </a:lnTo>
                  <a:lnTo>
                    <a:pt x="8" y="208"/>
                  </a:lnTo>
                  <a:lnTo>
                    <a:pt x="0" y="221"/>
                  </a:lnTo>
                  <a:lnTo>
                    <a:pt x="7" y="2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7" name="Freeform 545"/>
            <p:cNvSpPr>
              <a:spLocks/>
            </p:cNvSpPr>
            <p:nvPr/>
          </p:nvSpPr>
          <p:spPr bwMode="auto">
            <a:xfrm flipH="1">
              <a:off x="2164" y="3104"/>
              <a:ext cx="16" cy="33"/>
            </a:xfrm>
            <a:custGeom>
              <a:avLst/>
              <a:gdLst>
                <a:gd name="T0" fmla="*/ 8 w 17"/>
                <a:gd name="T1" fmla="*/ 29 h 37"/>
                <a:gd name="T2" fmla="*/ 8 w 17"/>
                <a:gd name="T3" fmla="*/ 29 h 37"/>
                <a:gd name="T4" fmla="*/ 8 w 17"/>
                <a:gd name="T5" fmla="*/ 23 h 37"/>
                <a:gd name="T6" fmla="*/ 8 w 17"/>
                <a:gd name="T7" fmla="*/ 16 h 37"/>
                <a:gd name="T8" fmla="*/ 9 w 17"/>
                <a:gd name="T9" fmla="*/ 10 h 37"/>
                <a:gd name="T10" fmla="*/ 15 w 17"/>
                <a:gd name="T11" fmla="*/ 4 h 37"/>
                <a:gd name="T12" fmla="*/ 8 w 17"/>
                <a:gd name="T13" fmla="*/ 0 h 37"/>
                <a:gd name="T14" fmla="*/ 4 w 17"/>
                <a:gd name="T15" fmla="*/ 8 h 37"/>
                <a:gd name="T16" fmla="*/ 2 w 17"/>
                <a:gd name="T17" fmla="*/ 16 h 37"/>
                <a:gd name="T18" fmla="*/ 1 w 17"/>
                <a:gd name="T19" fmla="*/ 23 h 37"/>
                <a:gd name="T20" fmla="*/ 0 w 17"/>
                <a:gd name="T21" fmla="*/ 29 h 37"/>
                <a:gd name="T22" fmla="*/ 0 w 17"/>
                <a:gd name="T23" fmla="*/ 29 h 37"/>
                <a:gd name="T24" fmla="*/ 8 w 17"/>
                <a:gd name="T25" fmla="*/ 29 h 3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37">
                  <a:moveTo>
                    <a:pt x="9" y="37"/>
                  </a:moveTo>
                  <a:lnTo>
                    <a:pt x="9" y="37"/>
                  </a:lnTo>
                  <a:lnTo>
                    <a:pt x="8" y="29"/>
                  </a:lnTo>
                  <a:lnTo>
                    <a:pt x="9" y="20"/>
                  </a:lnTo>
                  <a:lnTo>
                    <a:pt x="11" y="12"/>
                  </a:lnTo>
                  <a:lnTo>
                    <a:pt x="17" y="4"/>
                  </a:lnTo>
                  <a:lnTo>
                    <a:pt x="10" y="0"/>
                  </a:lnTo>
                  <a:lnTo>
                    <a:pt x="4" y="10"/>
                  </a:lnTo>
                  <a:lnTo>
                    <a:pt x="2" y="20"/>
                  </a:lnTo>
                  <a:lnTo>
                    <a:pt x="1" y="29"/>
                  </a:lnTo>
                  <a:lnTo>
                    <a:pt x="0" y="37"/>
                  </a:lnTo>
                  <a:lnTo>
                    <a:pt x="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8" name="Freeform 546"/>
            <p:cNvSpPr>
              <a:spLocks/>
            </p:cNvSpPr>
            <p:nvPr/>
          </p:nvSpPr>
          <p:spPr bwMode="auto">
            <a:xfrm flipH="1">
              <a:off x="2172" y="3137"/>
              <a:ext cx="8" cy="42"/>
            </a:xfrm>
            <a:custGeom>
              <a:avLst/>
              <a:gdLst>
                <a:gd name="T0" fmla="*/ 7 w 9"/>
                <a:gd name="T1" fmla="*/ 38 h 46"/>
                <a:gd name="T2" fmla="*/ 7 w 9"/>
                <a:gd name="T3" fmla="*/ 38 h 46"/>
                <a:gd name="T4" fmla="*/ 7 w 9"/>
                <a:gd name="T5" fmla="*/ 29 h 46"/>
                <a:gd name="T6" fmla="*/ 7 w 9"/>
                <a:gd name="T7" fmla="*/ 19 h 46"/>
                <a:gd name="T8" fmla="*/ 7 w 9"/>
                <a:gd name="T9" fmla="*/ 8 h 46"/>
                <a:gd name="T10" fmla="*/ 7 w 9"/>
                <a:gd name="T11" fmla="*/ 0 h 46"/>
                <a:gd name="T12" fmla="*/ 0 w 9"/>
                <a:gd name="T13" fmla="*/ 0 h 46"/>
                <a:gd name="T14" fmla="*/ 0 w 9"/>
                <a:gd name="T15" fmla="*/ 8 h 46"/>
                <a:gd name="T16" fmla="*/ 0 w 9"/>
                <a:gd name="T17" fmla="*/ 19 h 46"/>
                <a:gd name="T18" fmla="*/ 0 w 9"/>
                <a:gd name="T19" fmla="*/ 29 h 46"/>
                <a:gd name="T20" fmla="*/ 0 w 9"/>
                <a:gd name="T21" fmla="*/ 38 h 46"/>
                <a:gd name="T22" fmla="*/ 0 w 9"/>
                <a:gd name="T23" fmla="*/ 38 h 46"/>
                <a:gd name="T24" fmla="*/ 7 w 9"/>
                <a:gd name="T25" fmla="*/ 38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46">
                  <a:moveTo>
                    <a:pt x="9" y="46"/>
                  </a:moveTo>
                  <a:lnTo>
                    <a:pt x="9" y="46"/>
                  </a:lnTo>
                  <a:lnTo>
                    <a:pt x="9" y="35"/>
                  </a:lnTo>
                  <a:lnTo>
                    <a:pt x="9" y="23"/>
                  </a:lnTo>
                  <a:lnTo>
                    <a:pt x="9" y="10"/>
                  </a:lnTo>
                  <a:lnTo>
                    <a:pt x="9" y="0"/>
                  </a:lnTo>
                  <a:lnTo>
                    <a:pt x="0" y="0"/>
                  </a:lnTo>
                  <a:lnTo>
                    <a:pt x="0" y="10"/>
                  </a:lnTo>
                  <a:lnTo>
                    <a:pt x="0" y="23"/>
                  </a:lnTo>
                  <a:lnTo>
                    <a:pt x="0" y="35"/>
                  </a:lnTo>
                  <a:lnTo>
                    <a:pt x="0" y="46"/>
                  </a:lnTo>
                  <a:lnTo>
                    <a:pt x="9"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19" name="Freeform 547"/>
            <p:cNvSpPr>
              <a:spLocks/>
            </p:cNvSpPr>
            <p:nvPr/>
          </p:nvSpPr>
          <p:spPr bwMode="auto">
            <a:xfrm flipH="1">
              <a:off x="2138" y="3179"/>
              <a:ext cx="42" cy="28"/>
            </a:xfrm>
            <a:custGeom>
              <a:avLst/>
              <a:gdLst>
                <a:gd name="T0" fmla="*/ 38 w 41"/>
                <a:gd name="T1" fmla="*/ 19 h 28"/>
                <a:gd name="T2" fmla="*/ 38 w 41"/>
                <a:gd name="T3" fmla="*/ 19 h 28"/>
                <a:gd name="T4" fmla="*/ 20 w 41"/>
                <a:gd name="T5" fmla="*/ 19 h 28"/>
                <a:gd name="T6" fmla="*/ 12 w 41"/>
                <a:gd name="T7" fmla="*/ 15 h 28"/>
                <a:gd name="T8" fmla="*/ 9 w 41"/>
                <a:gd name="T9" fmla="*/ 10 h 28"/>
                <a:gd name="T10" fmla="*/ 9 w 41"/>
                <a:gd name="T11" fmla="*/ 0 h 28"/>
                <a:gd name="T12" fmla="*/ 0 w 41"/>
                <a:gd name="T13" fmla="*/ 0 h 28"/>
                <a:gd name="T14" fmla="*/ 2 w 41"/>
                <a:gd name="T15" fmla="*/ 12 h 28"/>
                <a:gd name="T16" fmla="*/ 8 w 41"/>
                <a:gd name="T17" fmla="*/ 22 h 28"/>
                <a:gd name="T18" fmla="*/ 20 w 41"/>
                <a:gd name="T19" fmla="*/ 26 h 28"/>
                <a:gd name="T20" fmla="*/ 38 w 41"/>
                <a:gd name="T21" fmla="*/ 28 h 28"/>
                <a:gd name="T22" fmla="*/ 38 w 41"/>
                <a:gd name="T23" fmla="*/ 28 h 28"/>
                <a:gd name="T24" fmla="*/ 38 w 41"/>
                <a:gd name="T25" fmla="*/ 28 h 28"/>
                <a:gd name="T26" fmla="*/ 42 w 41"/>
                <a:gd name="T27" fmla="*/ 27 h 28"/>
                <a:gd name="T28" fmla="*/ 43 w 41"/>
                <a:gd name="T29" fmla="*/ 24 h 28"/>
                <a:gd name="T30" fmla="*/ 42 w 41"/>
                <a:gd name="T31" fmla="*/ 20 h 28"/>
                <a:gd name="T32" fmla="*/ 38 w 41"/>
                <a:gd name="T33" fmla="*/ 19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1" h="28">
                  <a:moveTo>
                    <a:pt x="36" y="19"/>
                  </a:moveTo>
                  <a:lnTo>
                    <a:pt x="36" y="19"/>
                  </a:lnTo>
                  <a:lnTo>
                    <a:pt x="20" y="19"/>
                  </a:lnTo>
                  <a:lnTo>
                    <a:pt x="12" y="15"/>
                  </a:lnTo>
                  <a:lnTo>
                    <a:pt x="9" y="10"/>
                  </a:lnTo>
                  <a:lnTo>
                    <a:pt x="9" y="0"/>
                  </a:lnTo>
                  <a:lnTo>
                    <a:pt x="0" y="0"/>
                  </a:lnTo>
                  <a:lnTo>
                    <a:pt x="2" y="12"/>
                  </a:lnTo>
                  <a:lnTo>
                    <a:pt x="8" y="22"/>
                  </a:lnTo>
                  <a:lnTo>
                    <a:pt x="20" y="26"/>
                  </a:lnTo>
                  <a:lnTo>
                    <a:pt x="36" y="28"/>
                  </a:lnTo>
                  <a:lnTo>
                    <a:pt x="40" y="27"/>
                  </a:lnTo>
                  <a:lnTo>
                    <a:pt x="41" y="24"/>
                  </a:lnTo>
                  <a:lnTo>
                    <a:pt x="40" y="20"/>
                  </a:lnTo>
                  <a:lnTo>
                    <a:pt x="3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0" name="Freeform 548"/>
            <p:cNvSpPr>
              <a:spLocks/>
            </p:cNvSpPr>
            <p:nvPr/>
          </p:nvSpPr>
          <p:spPr bwMode="auto">
            <a:xfrm flipH="1">
              <a:off x="376" y="3198"/>
              <a:ext cx="1768" cy="9"/>
            </a:xfrm>
            <a:custGeom>
              <a:avLst/>
              <a:gdLst>
                <a:gd name="T0" fmla="*/ 1730 w 1802"/>
                <a:gd name="T1" fmla="*/ 0 h 9"/>
                <a:gd name="T2" fmla="*/ 1730 w 1802"/>
                <a:gd name="T3" fmla="*/ 0 h 9"/>
                <a:gd name="T4" fmla="*/ 0 w 1802"/>
                <a:gd name="T5" fmla="*/ 0 h 9"/>
                <a:gd name="T6" fmla="*/ 0 w 1802"/>
                <a:gd name="T7" fmla="*/ 9 h 9"/>
                <a:gd name="T8" fmla="*/ 1730 w 1802"/>
                <a:gd name="T9" fmla="*/ 9 h 9"/>
                <a:gd name="T10" fmla="*/ 1730 w 1802"/>
                <a:gd name="T11" fmla="*/ 9 h 9"/>
                <a:gd name="T12" fmla="*/ 1730 w 1802"/>
                <a:gd name="T13" fmla="*/ 9 h 9"/>
                <a:gd name="T14" fmla="*/ 1733 w 1802"/>
                <a:gd name="T15" fmla="*/ 8 h 9"/>
                <a:gd name="T16" fmla="*/ 1735 w 1802"/>
                <a:gd name="T17" fmla="*/ 5 h 9"/>
                <a:gd name="T18" fmla="*/ 1733 w 1802"/>
                <a:gd name="T19" fmla="*/ 1 h 9"/>
                <a:gd name="T20" fmla="*/ 1730 w 1802"/>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2" h="9">
                  <a:moveTo>
                    <a:pt x="1797" y="0"/>
                  </a:moveTo>
                  <a:lnTo>
                    <a:pt x="1797" y="0"/>
                  </a:lnTo>
                  <a:lnTo>
                    <a:pt x="0" y="0"/>
                  </a:lnTo>
                  <a:lnTo>
                    <a:pt x="0" y="9"/>
                  </a:lnTo>
                  <a:lnTo>
                    <a:pt x="1797" y="9"/>
                  </a:lnTo>
                  <a:lnTo>
                    <a:pt x="1800" y="8"/>
                  </a:lnTo>
                  <a:lnTo>
                    <a:pt x="1802" y="5"/>
                  </a:lnTo>
                  <a:lnTo>
                    <a:pt x="1800" y="1"/>
                  </a:lnTo>
                  <a:lnTo>
                    <a:pt x="17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1" name="Freeform 549"/>
            <p:cNvSpPr>
              <a:spLocks/>
            </p:cNvSpPr>
            <p:nvPr/>
          </p:nvSpPr>
          <p:spPr bwMode="auto">
            <a:xfrm flipH="1">
              <a:off x="349" y="3120"/>
              <a:ext cx="1827" cy="82"/>
            </a:xfrm>
            <a:custGeom>
              <a:avLst/>
              <a:gdLst>
                <a:gd name="T0" fmla="*/ 0 w 1861"/>
                <a:gd name="T1" fmla="*/ 17 h 89"/>
                <a:gd name="T2" fmla="*/ 0 w 1861"/>
                <a:gd name="T3" fmla="*/ 25 h 89"/>
                <a:gd name="T4" fmla="*/ 0 w 1861"/>
                <a:gd name="T5" fmla="*/ 36 h 89"/>
                <a:gd name="T6" fmla="*/ 0 w 1861"/>
                <a:gd name="T7" fmla="*/ 46 h 89"/>
                <a:gd name="T8" fmla="*/ 0 w 1861"/>
                <a:gd name="T9" fmla="*/ 55 h 89"/>
                <a:gd name="T10" fmla="*/ 1 w 1861"/>
                <a:gd name="T11" fmla="*/ 64 h 89"/>
                <a:gd name="T12" fmla="*/ 6 w 1861"/>
                <a:gd name="T13" fmla="*/ 70 h 89"/>
                <a:gd name="T14" fmla="*/ 16 w 1861"/>
                <a:gd name="T15" fmla="*/ 75 h 89"/>
                <a:gd name="T16" fmla="*/ 30 w 1861"/>
                <a:gd name="T17" fmla="*/ 76 h 89"/>
                <a:gd name="T18" fmla="*/ 1763 w 1861"/>
                <a:gd name="T19" fmla="*/ 76 h 89"/>
                <a:gd name="T20" fmla="*/ 1778 w 1861"/>
                <a:gd name="T21" fmla="*/ 75 h 89"/>
                <a:gd name="T22" fmla="*/ 1789 w 1861"/>
                <a:gd name="T23" fmla="*/ 70 h 89"/>
                <a:gd name="T24" fmla="*/ 1793 w 1861"/>
                <a:gd name="T25" fmla="*/ 64 h 89"/>
                <a:gd name="T26" fmla="*/ 1794 w 1861"/>
                <a:gd name="T27" fmla="*/ 55 h 89"/>
                <a:gd name="T28" fmla="*/ 1794 w 1861"/>
                <a:gd name="T29" fmla="*/ 46 h 89"/>
                <a:gd name="T30" fmla="*/ 1794 w 1861"/>
                <a:gd name="T31" fmla="*/ 36 h 89"/>
                <a:gd name="T32" fmla="*/ 1794 w 1861"/>
                <a:gd name="T33" fmla="*/ 25 h 89"/>
                <a:gd name="T34" fmla="*/ 1794 w 1861"/>
                <a:gd name="T35" fmla="*/ 17 h 89"/>
                <a:gd name="T36" fmla="*/ 1794 w 1861"/>
                <a:gd name="T37" fmla="*/ 6 h 89"/>
                <a:gd name="T38" fmla="*/ 1791 w 1861"/>
                <a:gd name="T39" fmla="*/ 2 h 89"/>
                <a:gd name="T40" fmla="*/ 1783 w 1861"/>
                <a:gd name="T41" fmla="*/ 0 h 89"/>
                <a:gd name="T42" fmla="*/ 1768 w 1861"/>
                <a:gd name="T43" fmla="*/ 0 h 89"/>
                <a:gd name="T44" fmla="*/ 1762 w 1861"/>
                <a:gd name="T45" fmla="*/ 0 h 89"/>
                <a:gd name="T46" fmla="*/ 1746 w 1861"/>
                <a:gd name="T47" fmla="*/ 0 h 89"/>
                <a:gd name="T48" fmla="*/ 1720 w 1861"/>
                <a:gd name="T49" fmla="*/ 0 h 89"/>
                <a:gd name="T50" fmla="*/ 1689 w 1861"/>
                <a:gd name="T51" fmla="*/ 0 h 89"/>
                <a:gd name="T52" fmla="*/ 1647 w 1861"/>
                <a:gd name="T53" fmla="*/ 0 h 89"/>
                <a:gd name="T54" fmla="*/ 1601 w 1861"/>
                <a:gd name="T55" fmla="*/ 0 h 89"/>
                <a:gd name="T56" fmla="*/ 1548 w 1861"/>
                <a:gd name="T57" fmla="*/ 0 h 89"/>
                <a:gd name="T58" fmla="*/ 1490 w 1861"/>
                <a:gd name="T59" fmla="*/ 0 h 89"/>
                <a:gd name="T60" fmla="*/ 1425 w 1861"/>
                <a:gd name="T61" fmla="*/ 0 h 89"/>
                <a:gd name="T62" fmla="*/ 1358 w 1861"/>
                <a:gd name="T63" fmla="*/ 0 h 89"/>
                <a:gd name="T64" fmla="*/ 1287 w 1861"/>
                <a:gd name="T65" fmla="*/ 0 h 89"/>
                <a:gd name="T66" fmla="*/ 1211 w 1861"/>
                <a:gd name="T67" fmla="*/ 0 h 89"/>
                <a:gd name="T68" fmla="*/ 1134 w 1861"/>
                <a:gd name="T69" fmla="*/ 0 h 89"/>
                <a:gd name="T70" fmla="*/ 1055 w 1861"/>
                <a:gd name="T71" fmla="*/ 0 h 89"/>
                <a:gd name="T72" fmla="*/ 976 w 1861"/>
                <a:gd name="T73" fmla="*/ 0 h 89"/>
                <a:gd name="T74" fmla="*/ 894 w 1861"/>
                <a:gd name="T75" fmla="*/ 0 h 89"/>
                <a:gd name="T76" fmla="*/ 814 w 1861"/>
                <a:gd name="T77" fmla="*/ 0 h 89"/>
                <a:gd name="T78" fmla="*/ 733 w 1861"/>
                <a:gd name="T79" fmla="*/ 0 h 89"/>
                <a:gd name="T80" fmla="*/ 656 w 1861"/>
                <a:gd name="T81" fmla="*/ 0 h 89"/>
                <a:gd name="T82" fmla="*/ 578 w 1861"/>
                <a:gd name="T83" fmla="*/ 0 h 89"/>
                <a:gd name="T84" fmla="*/ 504 w 1861"/>
                <a:gd name="T85" fmla="*/ 0 h 89"/>
                <a:gd name="T86" fmla="*/ 432 w 1861"/>
                <a:gd name="T87" fmla="*/ 0 h 89"/>
                <a:gd name="T88" fmla="*/ 365 w 1861"/>
                <a:gd name="T89" fmla="*/ 0 h 89"/>
                <a:gd name="T90" fmla="*/ 301 w 1861"/>
                <a:gd name="T91" fmla="*/ 0 h 89"/>
                <a:gd name="T92" fmla="*/ 242 w 1861"/>
                <a:gd name="T93" fmla="*/ 0 h 89"/>
                <a:gd name="T94" fmla="*/ 190 w 1861"/>
                <a:gd name="T95" fmla="*/ 0 h 89"/>
                <a:gd name="T96" fmla="*/ 144 w 1861"/>
                <a:gd name="T97" fmla="*/ 0 h 89"/>
                <a:gd name="T98" fmla="*/ 104 w 1861"/>
                <a:gd name="T99" fmla="*/ 0 h 89"/>
                <a:gd name="T100" fmla="*/ 73 w 1861"/>
                <a:gd name="T101" fmla="*/ 0 h 89"/>
                <a:gd name="T102" fmla="*/ 48 w 1861"/>
                <a:gd name="T103" fmla="*/ 0 h 89"/>
                <a:gd name="T104" fmla="*/ 33 w 1861"/>
                <a:gd name="T105" fmla="*/ 0 h 89"/>
                <a:gd name="T106" fmla="*/ 27 w 1861"/>
                <a:gd name="T107" fmla="*/ 0 h 89"/>
                <a:gd name="T108" fmla="*/ 15 w 1861"/>
                <a:gd name="T109" fmla="*/ 1 h 89"/>
                <a:gd name="T110" fmla="*/ 6 w 1861"/>
                <a:gd name="T111" fmla="*/ 4 h 89"/>
                <a:gd name="T112" fmla="*/ 1 w 1861"/>
                <a:gd name="T113" fmla="*/ 7 h 89"/>
                <a:gd name="T114" fmla="*/ 0 w 1861"/>
                <a:gd name="T115" fmla="*/ 17 h 8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61" h="89">
                  <a:moveTo>
                    <a:pt x="0" y="19"/>
                  </a:moveTo>
                  <a:lnTo>
                    <a:pt x="0" y="29"/>
                  </a:lnTo>
                  <a:lnTo>
                    <a:pt x="0" y="42"/>
                  </a:lnTo>
                  <a:lnTo>
                    <a:pt x="0" y="54"/>
                  </a:lnTo>
                  <a:lnTo>
                    <a:pt x="0" y="65"/>
                  </a:lnTo>
                  <a:lnTo>
                    <a:pt x="1" y="76"/>
                  </a:lnTo>
                  <a:lnTo>
                    <a:pt x="6" y="83"/>
                  </a:lnTo>
                  <a:lnTo>
                    <a:pt x="16" y="88"/>
                  </a:lnTo>
                  <a:lnTo>
                    <a:pt x="32" y="89"/>
                  </a:lnTo>
                  <a:lnTo>
                    <a:pt x="1829" y="89"/>
                  </a:lnTo>
                  <a:lnTo>
                    <a:pt x="1845" y="88"/>
                  </a:lnTo>
                  <a:lnTo>
                    <a:pt x="1856" y="83"/>
                  </a:lnTo>
                  <a:lnTo>
                    <a:pt x="1860" y="76"/>
                  </a:lnTo>
                  <a:lnTo>
                    <a:pt x="1861" y="65"/>
                  </a:lnTo>
                  <a:lnTo>
                    <a:pt x="1861" y="54"/>
                  </a:lnTo>
                  <a:lnTo>
                    <a:pt x="1861" y="42"/>
                  </a:lnTo>
                  <a:lnTo>
                    <a:pt x="1861" y="29"/>
                  </a:lnTo>
                  <a:lnTo>
                    <a:pt x="1861" y="19"/>
                  </a:lnTo>
                  <a:lnTo>
                    <a:pt x="1861" y="8"/>
                  </a:lnTo>
                  <a:lnTo>
                    <a:pt x="1858" y="2"/>
                  </a:lnTo>
                  <a:lnTo>
                    <a:pt x="1850" y="0"/>
                  </a:lnTo>
                  <a:lnTo>
                    <a:pt x="1835" y="0"/>
                  </a:lnTo>
                  <a:lnTo>
                    <a:pt x="1828" y="0"/>
                  </a:lnTo>
                  <a:lnTo>
                    <a:pt x="1811" y="0"/>
                  </a:lnTo>
                  <a:lnTo>
                    <a:pt x="1785" y="0"/>
                  </a:lnTo>
                  <a:lnTo>
                    <a:pt x="1752" y="0"/>
                  </a:lnTo>
                  <a:lnTo>
                    <a:pt x="1709" y="0"/>
                  </a:lnTo>
                  <a:lnTo>
                    <a:pt x="1661" y="0"/>
                  </a:lnTo>
                  <a:lnTo>
                    <a:pt x="1606" y="0"/>
                  </a:lnTo>
                  <a:lnTo>
                    <a:pt x="1546" y="0"/>
                  </a:lnTo>
                  <a:lnTo>
                    <a:pt x="1479" y="0"/>
                  </a:lnTo>
                  <a:lnTo>
                    <a:pt x="1409" y="0"/>
                  </a:lnTo>
                  <a:lnTo>
                    <a:pt x="1335" y="0"/>
                  </a:lnTo>
                  <a:lnTo>
                    <a:pt x="1257" y="0"/>
                  </a:lnTo>
                  <a:lnTo>
                    <a:pt x="1177" y="0"/>
                  </a:lnTo>
                  <a:lnTo>
                    <a:pt x="1095" y="0"/>
                  </a:lnTo>
                  <a:lnTo>
                    <a:pt x="1012" y="0"/>
                  </a:lnTo>
                  <a:lnTo>
                    <a:pt x="928" y="0"/>
                  </a:lnTo>
                  <a:lnTo>
                    <a:pt x="844" y="0"/>
                  </a:lnTo>
                  <a:lnTo>
                    <a:pt x="761" y="0"/>
                  </a:lnTo>
                  <a:lnTo>
                    <a:pt x="680" y="0"/>
                  </a:lnTo>
                  <a:lnTo>
                    <a:pt x="600" y="0"/>
                  </a:lnTo>
                  <a:lnTo>
                    <a:pt x="523" y="0"/>
                  </a:lnTo>
                  <a:lnTo>
                    <a:pt x="448" y="0"/>
                  </a:lnTo>
                  <a:lnTo>
                    <a:pt x="379" y="0"/>
                  </a:lnTo>
                  <a:lnTo>
                    <a:pt x="313" y="0"/>
                  </a:lnTo>
                  <a:lnTo>
                    <a:pt x="252" y="0"/>
                  </a:lnTo>
                  <a:lnTo>
                    <a:pt x="198" y="0"/>
                  </a:lnTo>
                  <a:lnTo>
                    <a:pt x="150" y="0"/>
                  </a:lnTo>
                  <a:lnTo>
                    <a:pt x="108" y="0"/>
                  </a:lnTo>
                  <a:lnTo>
                    <a:pt x="75" y="0"/>
                  </a:lnTo>
                  <a:lnTo>
                    <a:pt x="50" y="0"/>
                  </a:lnTo>
                  <a:lnTo>
                    <a:pt x="35" y="0"/>
                  </a:lnTo>
                  <a:lnTo>
                    <a:pt x="28" y="0"/>
                  </a:lnTo>
                  <a:lnTo>
                    <a:pt x="15" y="1"/>
                  </a:lnTo>
                  <a:lnTo>
                    <a:pt x="6" y="4"/>
                  </a:lnTo>
                  <a:lnTo>
                    <a:pt x="1" y="9"/>
                  </a:lnTo>
                  <a:lnTo>
                    <a:pt x="0" y="19"/>
                  </a:lnTo>
                  <a:close/>
                </a:path>
              </a:pathLst>
            </a:custGeom>
            <a:solidFill>
              <a:srgbClr val="7C3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2" name="Freeform 550"/>
            <p:cNvSpPr>
              <a:spLocks/>
            </p:cNvSpPr>
            <p:nvPr/>
          </p:nvSpPr>
          <p:spPr bwMode="auto">
            <a:xfrm flipH="1">
              <a:off x="2172" y="3137"/>
              <a:ext cx="8" cy="42"/>
            </a:xfrm>
            <a:custGeom>
              <a:avLst/>
              <a:gdLst>
                <a:gd name="T0" fmla="*/ 7 w 9"/>
                <a:gd name="T1" fmla="*/ 38 h 46"/>
                <a:gd name="T2" fmla="*/ 7 w 9"/>
                <a:gd name="T3" fmla="*/ 38 h 46"/>
                <a:gd name="T4" fmla="*/ 7 w 9"/>
                <a:gd name="T5" fmla="*/ 29 h 46"/>
                <a:gd name="T6" fmla="*/ 7 w 9"/>
                <a:gd name="T7" fmla="*/ 19 h 46"/>
                <a:gd name="T8" fmla="*/ 7 w 9"/>
                <a:gd name="T9" fmla="*/ 8 h 46"/>
                <a:gd name="T10" fmla="*/ 7 w 9"/>
                <a:gd name="T11" fmla="*/ 0 h 46"/>
                <a:gd name="T12" fmla="*/ 0 w 9"/>
                <a:gd name="T13" fmla="*/ 0 h 46"/>
                <a:gd name="T14" fmla="*/ 0 w 9"/>
                <a:gd name="T15" fmla="*/ 8 h 46"/>
                <a:gd name="T16" fmla="*/ 0 w 9"/>
                <a:gd name="T17" fmla="*/ 19 h 46"/>
                <a:gd name="T18" fmla="*/ 0 w 9"/>
                <a:gd name="T19" fmla="*/ 29 h 46"/>
                <a:gd name="T20" fmla="*/ 0 w 9"/>
                <a:gd name="T21" fmla="*/ 38 h 46"/>
                <a:gd name="T22" fmla="*/ 0 w 9"/>
                <a:gd name="T23" fmla="*/ 38 h 46"/>
                <a:gd name="T24" fmla="*/ 7 w 9"/>
                <a:gd name="T25" fmla="*/ 38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46">
                  <a:moveTo>
                    <a:pt x="9" y="46"/>
                  </a:moveTo>
                  <a:lnTo>
                    <a:pt x="9" y="46"/>
                  </a:lnTo>
                  <a:lnTo>
                    <a:pt x="9" y="35"/>
                  </a:lnTo>
                  <a:lnTo>
                    <a:pt x="9" y="23"/>
                  </a:lnTo>
                  <a:lnTo>
                    <a:pt x="9" y="10"/>
                  </a:lnTo>
                  <a:lnTo>
                    <a:pt x="9" y="0"/>
                  </a:lnTo>
                  <a:lnTo>
                    <a:pt x="0" y="0"/>
                  </a:lnTo>
                  <a:lnTo>
                    <a:pt x="0" y="10"/>
                  </a:lnTo>
                  <a:lnTo>
                    <a:pt x="0" y="23"/>
                  </a:lnTo>
                  <a:lnTo>
                    <a:pt x="0" y="35"/>
                  </a:lnTo>
                  <a:lnTo>
                    <a:pt x="0" y="46"/>
                  </a:lnTo>
                  <a:lnTo>
                    <a:pt x="9"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3" name="Freeform 551"/>
            <p:cNvSpPr>
              <a:spLocks/>
            </p:cNvSpPr>
            <p:nvPr/>
          </p:nvSpPr>
          <p:spPr bwMode="auto">
            <a:xfrm flipH="1">
              <a:off x="2138" y="3179"/>
              <a:ext cx="42" cy="28"/>
            </a:xfrm>
            <a:custGeom>
              <a:avLst/>
              <a:gdLst>
                <a:gd name="T0" fmla="*/ 38 w 41"/>
                <a:gd name="T1" fmla="*/ 19 h 28"/>
                <a:gd name="T2" fmla="*/ 38 w 41"/>
                <a:gd name="T3" fmla="*/ 19 h 28"/>
                <a:gd name="T4" fmla="*/ 20 w 41"/>
                <a:gd name="T5" fmla="*/ 19 h 28"/>
                <a:gd name="T6" fmla="*/ 12 w 41"/>
                <a:gd name="T7" fmla="*/ 15 h 28"/>
                <a:gd name="T8" fmla="*/ 9 w 41"/>
                <a:gd name="T9" fmla="*/ 10 h 28"/>
                <a:gd name="T10" fmla="*/ 9 w 41"/>
                <a:gd name="T11" fmla="*/ 0 h 28"/>
                <a:gd name="T12" fmla="*/ 0 w 41"/>
                <a:gd name="T13" fmla="*/ 0 h 28"/>
                <a:gd name="T14" fmla="*/ 2 w 41"/>
                <a:gd name="T15" fmla="*/ 12 h 28"/>
                <a:gd name="T16" fmla="*/ 8 w 41"/>
                <a:gd name="T17" fmla="*/ 22 h 28"/>
                <a:gd name="T18" fmla="*/ 20 w 41"/>
                <a:gd name="T19" fmla="*/ 26 h 28"/>
                <a:gd name="T20" fmla="*/ 38 w 41"/>
                <a:gd name="T21" fmla="*/ 28 h 28"/>
                <a:gd name="T22" fmla="*/ 38 w 41"/>
                <a:gd name="T23" fmla="*/ 28 h 28"/>
                <a:gd name="T24" fmla="*/ 38 w 41"/>
                <a:gd name="T25" fmla="*/ 28 h 28"/>
                <a:gd name="T26" fmla="*/ 42 w 41"/>
                <a:gd name="T27" fmla="*/ 27 h 28"/>
                <a:gd name="T28" fmla="*/ 43 w 41"/>
                <a:gd name="T29" fmla="*/ 24 h 28"/>
                <a:gd name="T30" fmla="*/ 42 w 41"/>
                <a:gd name="T31" fmla="*/ 20 h 28"/>
                <a:gd name="T32" fmla="*/ 38 w 41"/>
                <a:gd name="T33" fmla="*/ 19 h 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1" h="28">
                  <a:moveTo>
                    <a:pt x="36" y="19"/>
                  </a:moveTo>
                  <a:lnTo>
                    <a:pt x="36" y="19"/>
                  </a:lnTo>
                  <a:lnTo>
                    <a:pt x="20" y="19"/>
                  </a:lnTo>
                  <a:lnTo>
                    <a:pt x="12" y="15"/>
                  </a:lnTo>
                  <a:lnTo>
                    <a:pt x="9" y="10"/>
                  </a:lnTo>
                  <a:lnTo>
                    <a:pt x="9" y="0"/>
                  </a:lnTo>
                  <a:lnTo>
                    <a:pt x="0" y="0"/>
                  </a:lnTo>
                  <a:lnTo>
                    <a:pt x="2" y="12"/>
                  </a:lnTo>
                  <a:lnTo>
                    <a:pt x="8" y="22"/>
                  </a:lnTo>
                  <a:lnTo>
                    <a:pt x="20" y="26"/>
                  </a:lnTo>
                  <a:lnTo>
                    <a:pt x="36" y="28"/>
                  </a:lnTo>
                  <a:lnTo>
                    <a:pt x="40" y="27"/>
                  </a:lnTo>
                  <a:lnTo>
                    <a:pt x="41" y="24"/>
                  </a:lnTo>
                  <a:lnTo>
                    <a:pt x="40" y="20"/>
                  </a:lnTo>
                  <a:lnTo>
                    <a:pt x="3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4" name="Freeform 552"/>
            <p:cNvSpPr>
              <a:spLocks/>
            </p:cNvSpPr>
            <p:nvPr/>
          </p:nvSpPr>
          <p:spPr bwMode="auto">
            <a:xfrm flipH="1">
              <a:off x="376" y="3198"/>
              <a:ext cx="1768" cy="9"/>
            </a:xfrm>
            <a:custGeom>
              <a:avLst/>
              <a:gdLst>
                <a:gd name="T0" fmla="*/ 1730 w 1802"/>
                <a:gd name="T1" fmla="*/ 0 h 9"/>
                <a:gd name="T2" fmla="*/ 1730 w 1802"/>
                <a:gd name="T3" fmla="*/ 0 h 9"/>
                <a:gd name="T4" fmla="*/ 0 w 1802"/>
                <a:gd name="T5" fmla="*/ 0 h 9"/>
                <a:gd name="T6" fmla="*/ 0 w 1802"/>
                <a:gd name="T7" fmla="*/ 9 h 9"/>
                <a:gd name="T8" fmla="*/ 1730 w 1802"/>
                <a:gd name="T9" fmla="*/ 9 h 9"/>
                <a:gd name="T10" fmla="*/ 1730 w 1802"/>
                <a:gd name="T11" fmla="*/ 9 h 9"/>
                <a:gd name="T12" fmla="*/ 1730 w 1802"/>
                <a:gd name="T13" fmla="*/ 9 h 9"/>
                <a:gd name="T14" fmla="*/ 1733 w 1802"/>
                <a:gd name="T15" fmla="*/ 8 h 9"/>
                <a:gd name="T16" fmla="*/ 1735 w 1802"/>
                <a:gd name="T17" fmla="*/ 5 h 9"/>
                <a:gd name="T18" fmla="*/ 1733 w 1802"/>
                <a:gd name="T19" fmla="*/ 1 h 9"/>
                <a:gd name="T20" fmla="*/ 1730 w 1802"/>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2" h="9">
                  <a:moveTo>
                    <a:pt x="1797" y="0"/>
                  </a:moveTo>
                  <a:lnTo>
                    <a:pt x="1797" y="0"/>
                  </a:lnTo>
                  <a:lnTo>
                    <a:pt x="0" y="0"/>
                  </a:lnTo>
                  <a:lnTo>
                    <a:pt x="0" y="9"/>
                  </a:lnTo>
                  <a:lnTo>
                    <a:pt x="1797" y="9"/>
                  </a:lnTo>
                  <a:lnTo>
                    <a:pt x="1800" y="8"/>
                  </a:lnTo>
                  <a:lnTo>
                    <a:pt x="1802" y="5"/>
                  </a:lnTo>
                  <a:lnTo>
                    <a:pt x="1800" y="1"/>
                  </a:lnTo>
                  <a:lnTo>
                    <a:pt x="17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5" name="Freeform 553"/>
            <p:cNvSpPr>
              <a:spLocks/>
            </p:cNvSpPr>
            <p:nvPr/>
          </p:nvSpPr>
          <p:spPr bwMode="auto">
            <a:xfrm flipH="1">
              <a:off x="345" y="3179"/>
              <a:ext cx="35" cy="28"/>
            </a:xfrm>
            <a:custGeom>
              <a:avLst/>
              <a:gdLst>
                <a:gd name="T0" fmla="*/ 25 w 37"/>
                <a:gd name="T1" fmla="*/ 0 h 28"/>
                <a:gd name="T2" fmla="*/ 25 w 37"/>
                <a:gd name="T3" fmla="*/ 0 h 28"/>
                <a:gd name="T4" fmla="*/ 25 w 37"/>
                <a:gd name="T5" fmla="*/ 10 h 28"/>
                <a:gd name="T6" fmla="*/ 22 w 37"/>
                <a:gd name="T7" fmla="*/ 15 h 28"/>
                <a:gd name="T8" fmla="*/ 14 w 37"/>
                <a:gd name="T9" fmla="*/ 19 h 28"/>
                <a:gd name="T10" fmla="*/ 0 w 37"/>
                <a:gd name="T11" fmla="*/ 19 h 28"/>
                <a:gd name="T12" fmla="*/ 0 w 37"/>
                <a:gd name="T13" fmla="*/ 28 h 28"/>
                <a:gd name="T14" fmla="*/ 14 w 37"/>
                <a:gd name="T15" fmla="*/ 26 h 28"/>
                <a:gd name="T16" fmla="*/ 26 w 37"/>
                <a:gd name="T17" fmla="*/ 22 h 28"/>
                <a:gd name="T18" fmla="*/ 31 w 37"/>
                <a:gd name="T19" fmla="*/ 12 h 28"/>
                <a:gd name="T20" fmla="*/ 33 w 37"/>
                <a:gd name="T21" fmla="*/ 0 h 28"/>
                <a:gd name="T22" fmla="*/ 33 w 37"/>
                <a:gd name="T23" fmla="*/ 0 h 28"/>
                <a:gd name="T24" fmla="*/ 25 w 3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7" h="28">
                  <a:moveTo>
                    <a:pt x="28" y="0"/>
                  </a:moveTo>
                  <a:lnTo>
                    <a:pt x="28" y="0"/>
                  </a:lnTo>
                  <a:lnTo>
                    <a:pt x="28" y="10"/>
                  </a:lnTo>
                  <a:lnTo>
                    <a:pt x="24" y="15"/>
                  </a:lnTo>
                  <a:lnTo>
                    <a:pt x="16" y="19"/>
                  </a:lnTo>
                  <a:lnTo>
                    <a:pt x="0" y="19"/>
                  </a:lnTo>
                  <a:lnTo>
                    <a:pt x="0" y="28"/>
                  </a:lnTo>
                  <a:lnTo>
                    <a:pt x="16" y="26"/>
                  </a:lnTo>
                  <a:lnTo>
                    <a:pt x="29" y="22"/>
                  </a:lnTo>
                  <a:lnTo>
                    <a:pt x="35" y="12"/>
                  </a:lnTo>
                  <a:lnTo>
                    <a:pt x="37"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6" name="Freeform 554"/>
            <p:cNvSpPr>
              <a:spLocks/>
            </p:cNvSpPr>
            <p:nvPr/>
          </p:nvSpPr>
          <p:spPr bwMode="auto">
            <a:xfrm flipH="1">
              <a:off x="345" y="3137"/>
              <a:ext cx="10" cy="42"/>
            </a:xfrm>
            <a:custGeom>
              <a:avLst/>
              <a:gdLst>
                <a:gd name="T0" fmla="*/ 0 w 9"/>
                <a:gd name="T1" fmla="*/ 0 h 46"/>
                <a:gd name="T2" fmla="*/ 0 w 9"/>
                <a:gd name="T3" fmla="*/ 0 h 46"/>
                <a:gd name="T4" fmla="*/ 0 w 9"/>
                <a:gd name="T5" fmla="*/ 8 h 46"/>
                <a:gd name="T6" fmla="*/ 0 w 9"/>
                <a:gd name="T7" fmla="*/ 19 h 46"/>
                <a:gd name="T8" fmla="*/ 0 w 9"/>
                <a:gd name="T9" fmla="*/ 29 h 46"/>
                <a:gd name="T10" fmla="*/ 0 w 9"/>
                <a:gd name="T11" fmla="*/ 38 h 46"/>
                <a:gd name="T12" fmla="*/ 11 w 9"/>
                <a:gd name="T13" fmla="*/ 38 h 46"/>
                <a:gd name="T14" fmla="*/ 11 w 9"/>
                <a:gd name="T15" fmla="*/ 29 h 46"/>
                <a:gd name="T16" fmla="*/ 11 w 9"/>
                <a:gd name="T17" fmla="*/ 19 h 46"/>
                <a:gd name="T18" fmla="*/ 11 w 9"/>
                <a:gd name="T19" fmla="*/ 8 h 46"/>
                <a:gd name="T20" fmla="*/ 11 w 9"/>
                <a:gd name="T21" fmla="*/ 0 h 46"/>
                <a:gd name="T22" fmla="*/ 11 w 9"/>
                <a:gd name="T23" fmla="*/ 0 h 46"/>
                <a:gd name="T24" fmla="*/ 0 w 9"/>
                <a:gd name="T25" fmla="*/ 0 h 4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46">
                  <a:moveTo>
                    <a:pt x="0" y="0"/>
                  </a:moveTo>
                  <a:lnTo>
                    <a:pt x="0" y="0"/>
                  </a:lnTo>
                  <a:lnTo>
                    <a:pt x="0" y="10"/>
                  </a:lnTo>
                  <a:lnTo>
                    <a:pt x="0" y="23"/>
                  </a:lnTo>
                  <a:lnTo>
                    <a:pt x="0" y="35"/>
                  </a:lnTo>
                  <a:lnTo>
                    <a:pt x="0" y="46"/>
                  </a:lnTo>
                  <a:lnTo>
                    <a:pt x="9" y="46"/>
                  </a:lnTo>
                  <a:lnTo>
                    <a:pt x="9" y="35"/>
                  </a:lnTo>
                  <a:lnTo>
                    <a:pt x="9" y="23"/>
                  </a:lnTo>
                  <a:lnTo>
                    <a:pt x="9" y="10"/>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7" name="Freeform 555"/>
            <p:cNvSpPr>
              <a:spLocks/>
            </p:cNvSpPr>
            <p:nvPr/>
          </p:nvSpPr>
          <p:spPr bwMode="auto">
            <a:xfrm flipH="1">
              <a:off x="345" y="3117"/>
              <a:ext cx="31" cy="20"/>
            </a:xfrm>
            <a:custGeom>
              <a:avLst/>
              <a:gdLst>
                <a:gd name="T0" fmla="*/ 0 w 31"/>
                <a:gd name="T1" fmla="*/ 7 h 23"/>
                <a:gd name="T2" fmla="*/ 0 w 31"/>
                <a:gd name="T3" fmla="*/ 7 h 23"/>
                <a:gd name="T4" fmla="*/ 15 w 31"/>
                <a:gd name="T5" fmla="*/ 6 h 23"/>
                <a:gd name="T6" fmla="*/ 21 w 31"/>
                <a:gd name="T7" fmla="*/ 8 h 23"/>
                <a:gd name="T8" fmla="*/ 23 w 31"/>
                <a:gd name="T9" fmla="*/ 9 h 23"/>
                <a:gd name="T10" fmla="*/ 22 w 31"/>
                <a:gd name="T11" fmla="*/ 17 h 23"/>
                <a:gd name="T12" fmla="*/ 31 w 31"/>
                <a:gd name="T13" fmla="*/ 17 h 23"/>
                <a:gd name="T14" fmla="*/ 30 w 31"/>
                <a:gd name="T15" fmla="*/ 9 h 23"/>
                <a:gd name="T16" fmla="*/ 25 w 31"/>
                <a:gd name="T17" fmla="*/ 3 h 23"/>
                <a:gd name="T18" fmla="*/ 15 w 31"/>
                <a:gd name="T19" fmla="*/ 1 h 23"/>
                <a:gd name="T20" fmla="*/ 0 w 31"/>
                <a:gd name="T21" fmla="*/ 0 h 23"/>
                <a:gd name="T22" fmla="*/ 0 w 31"/>
                <a:gd name="T23" fmla="*/ 0 h 23"/>
                <a:gd name="T24" fmla="*/ 0 w 31"/>
                <a:gd name="T25" fmla="*/ 7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23">
                  <a:moveTo>
                    <a:pt x="0" y="9"/>
                  </a:moveTo>
                  <a:lnTo>
                    <a:pt x="0" y="9"/>
                  </a:lnTo>
                  <a:lnTo>
                    <a:pt x="15" y="8"/>
                  </a:lnTo>
                  <a:lnTo>
                    <a:pt x="21" y="10"/>
                  </a:lnTo>
                  <a:lnTo>
                    <a:pt x="23" y="12"/>
                  </a:lnTo>
                  <a:lnTo>
                    <a:pt x="22" y="23"/>
                  </a:lnTo>
                  <a:lnTo>
                    <a:pt x="31" y="23"/>
                  </a:lnTo>
                  <a:lnTo>
                    <a:pt x="30" y="12"/>
                  </a:lnTo>
                  <a:lnTo>
                    <a:pt x="25" y="3"/>
                  </a:lnTo>
                  <a:lnTo>
                    <a:pt x="15" y="1"/>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8" name="Freeform 556"/>
            <p:cNvSpPr>
              <a:spLocks/>
            </p:cNvSpPr>
            <p:nvPr/>
          </p:nvSpPr>
          <p:spPr bwMode="auto">
            <a:xfrm flipH="1">
              <a:off x="376" y="3117"/>
              <a:ext cx="1772" cy="7"/>
            </a:xfrm>
            <a:custGeom>
              <a:avLst/>
              <a:gdLst>
                <a:gd name="T0" fmla="*/ 0 w 1807"/>
                <a:gd name="T1" fmla="*/ 5 h 9"/>
                <a:gd name="T2" fmla="*/ 22 w 1807"/>
                <a:gd name="T3" fmla="*/ 5 h 9"/>
                <a:gd name="T4" fmla="*/ 76 w 1807"/>
                <a:gd name="T5" fmla="*/ 5 h 9"/>
                <a:gd name="T6" fmla="*/ 164 w 1807"/>
                <a:gd name="T7" fmla="*/ 5 h 9"/>
                <a:gd name="T8" fmla="*/ 274 w 1807"/>
                <a:gd name="T9" fmla="*/ 5 h 9"/>
                <a:gd name="T10" fmla="*/ 404 w 1807"/>
                <a:gd name="T11" fmla="*/ 5 h 9"/>
                <a:gd name="T12" fmla="*/ 550 w 1807"/>
                <a:gd name="T13" fmla="*/ 5 h 9"/>
                <a:gd name="T14" fmla="*/ 705 w 1807"/>
                <a:gd name="T15" fmla="*/ 5 h 9"/>
                <a:gd name="T16" fmla="*/ 866 w 1807"/>
                <a:gd name="T17" fmla="*/ 5 h 9"/>
                <a:gd name="T18" fmla="*/ 1026 w 1807"/>
                <a:gd name="T19" fmla="*/ 5 h 9"/>
                <a:gd name="T20" fmla="*/ 1182 w 1807"/>
                <a:gd name="T21" fmla="*/ 5 h 9"/>
                <a:gd name="T22" fmla="*/ 1328 w 1807"/>
                <a:gd name="T23" fmla="*/ 5 h 9"/>
                <a:gd name="T24" fmla="*/ 1460 w 1807"/>
                <a:gd name="T25" fmla="*/ 5 h 9"/>
                <a:gd name="T26" fmla="*/ 1570 w 1807"/>
                <a:gd name="T27" fmla="*/ 5 h 9"/>
                <a:gd name="T28" fmla="*/ 1658 w 1807"/>
                <a:gd name="T29" fmla="*/ 5 h 9"/>
                <a:gd name="T30" fmla="*/ 1714 w 1807"/>
                <a:gd name="T31" fmla="*/ 5 h 9"/>
                <a:gd name="T32" fmla="*/ 1738 w 1807"/>
                <a:gd name="T33" fmla="*/ 5 h 9"/>
                <a:gd name="T34" fmla="*/ 1731 w 1807"/>
                <a:gd name="T35" fmla="*/ 0 h 9"/>
                <a:gd name="T36" fmla="*/ 1690 w 1807"/>
                <a:gd name="T37" fmla="*/ 0 h 9"/>
                <a:gd name="T38" fmla="*/ 1616 w 1807"/>
                <a:gd name="T39" fmla="*/ 0 h 9"/>
                <a:gd name="T40" fmla="*/ 1517 w 1807"/>
                <a:gd name="T41" fmla="*/ 0 h 9"/>
                <a:gd name="T42" fmla="*/ 1395 w 1807"/>
                <a:gd name="T43" fmla="*/ 0 h 9"/>
                <a:gd name="T44" fmla="*/ 1257 w 1807"/>
                <a:gd name="T45" fmla="*/ 0 h 9"/>
                <a:gd name="T46" fmla="*/ 1105 w 1807"/>
                <a:gd name="T47" fmla="*/ 0 h 9"/>
                <a:gd name="T48" fmla="*/ 946 w 1807"/>
                <a:gd name="T49" fmla="*/ 0 h 9"/>
                <a:gd name="T50" fmla="*/ 785 w 1807"/>
                <a:gd name="T51" fmla="*/ 0 h 9"/>
                <a:gd name="T52" fmla="*/ 627 w 1807"/>
                <a:gd name="T53" fmla="*/ 0 h 9"/>
                <a:gd name="T54" fmla="*/ 476 w 1807"/>
                <a:gd name="T55" fmla="*/ 0 h 9"/>
                <a:gd name="T56" fmla="*/ 337 w 1807"/>
                <a:gd name="T57" fmla="*/ 0 h 9"/>
                <a:gd name="T58" fmla="*/ 216 w 1807"/>
                <a:gd name="T59" fmla="*/ 0 h 9"/>
                <a:gd name="T60" fmla="*/ 118 w 1807"/>
                <a:gd name="T61" fmla="*/ 0 h 9"/>
                <a:gd name="T62" fmla="*/ 45 w 1807"/>
                <a:gd name="T63" fmla="*/ 0 h 9"/>
                <a:gd name="T64" fmla="*/ 7 w 1807"/>
                <a:gd name="T65" fmla="*/ 0 h 9"/>
                <a:gd name="T66" fmla="*/ 0 w 1807"/>
                <a:gd name="T67" fmla="*/ 0 h 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807" h="9">
                  <a:moveTo>
                    <a:pt x="0" y="9"/>
                  </a:moveTo>
                  <a:lnTo>
                    <a:pt x="0" y="9"/>
                  </a:lnTo>
                  <a:lnTo>
                    <a:pt x="7" y="9"/>
                  </a:lnTo>
                  <a:lnTo>
                    <a:pt x="22" y="9"/>
                  </a:lnTo>
                  <a:lnTo>
                    <a:pt x="47" y="9"/>
                  </a:lnTo>
                  <a:lnTo>
                    <a:pt x="80" y="9"/>
                  </a:lnTo>
                  <a:lnTo>
                    <a:pt x="122" y="9"/>
                  </a:lnTo>
                  <a:lnTo>
                    <a:pt x="170" y="9"/>
                  </a:lnTo>
                  <a:lnTo>
                    <a:pt x="224" y="9"/>
                  </a:lnTo>
                  <a:lnTo>
                    <a:pt x="285" y="9"/>
                  </a:lnTo>
                  <a:lnTo>
                    <a:pt x="351" y="9"/>
                  </a:lnTo>
                  <a:lnTo>
                    <a:pt x="420" y="9"/>
                  </a:lnTo>
                  <a:lnTo>
                    <a:pt x="495" y="9"/>
                  </a:lnTo>
                  <a:lnTo>
                    <a:pt x="572" y="9"/>
                  </a:lnTo>
                  <a:lnTo>
                    <a:pt x="652" y="9"/>
                  </a:lnTo>
                  <a:lnTo>
                    <a:pt x="733" y="9"/>
                  </a:lnTo>
                  <a:lnTo>
                    <a:pt x="816" y="9"/>
                  </a:lnTo>
                  <a:lnTo>
                    <a:pt x="900" y="9"/>
                  </a:lnTo>
                  <a:lnTo>
                    <a:pt x="984" y="9"/>
                  </a:lnTo>
                  <a:lnTo>
                    <a:pt x="1067" y="9"/>
                  </a:lnTo>
                  <a:lnTo>
                    <a:pt x="1149" y="9"/>
                  </a:lnTo>
                  <a:lnTo>
                    <a:pt x="1229" y="9"/>
                  </a:lnTo>
                  <a:lnTo>
                    <a:pt x="1307" y="9"/>
                  </a:lnTo>
                  <a:lnTo>
                    <a:pt x="1381" y="9"/>
                  </a:lnTo>
                  <a:lnTo>
                    <a:pt x="1451" y="9"/>
                  </a:lnTo>
                  <a:lnTo>
                    <a:pt x="1518" y="9"/>
                  </a:lnTo>
                  <a:lnTo>
                    <a:pt x="1578" y="9"/>
                  </a:lnTo>
                  <a:lnTo>
                    <a:pt x="1633" y="9"/>
                  </a:lnTo>
                  <a:lnTo>
                    <a:pt x="1681" y="9"/>
                  </a:lnTo>
                  <a:lnTo>
                    <a:pt x="1724" y="9"/>
                  </a:lnTo>
                  <a:lnTo>
                    <a:pt x="1757" y="9"/>
                  </a:lnTo>
                  <a:lnTo>
                    <a:pt x="1783" y="9"/>
                  </a:lnTo>
                  <a:lnTo>
                    <a:pt x="1800" y="9"/>
                  </a:lnTo>
                  <a:lnTo>
                    <a:pt x="1807" y="9"/>
                  </a:lnTo>
                  <a:lnTo>
                    <a:pt x="1807" y="0"/>
                  </a:lnTo>
                  <a:lnTo>
                    <a:pt x="1800" y="0"/>
                  </a:lnTo>
                  <a:lnTo>
                    <a:pt x="1783" y="0"/>
                  </a:lnTo>
                  <a:lnTo>
                    <a:pt x="1757" y="0"/>
                  </a:lnTo>
                  <a:lnTo>
                    <a:pt x="1724" y="0"/>
                  </a:lnTo>
                  <a:lnTo>
                    <a:pt x="1681" y="0"/>
                  </a:lnTo>
                  <a:lnTo>
                    <a:pt x="1633" y="0"/>
                  </a:lnTo>
                  <a:lnTo>
                    <a:pt x="1578" y="0"/>
                  </a:lnTo>
                  <a:lnTo>
                    <a:pt x="1518" y="0"/>
                  </a:lnTo>
                  <a:lnTo>
                    <a:pt x="1451" y="0"/>
                  </a:lnTo>
                  <a:lnTo>
                    <a:pt x="1381" y="0"/>
                  </a:lnTo>
                  <a:lnTo>
                    <a:pt x="1307" y="0"/>
                  </a:lnTo>
                  <a:lnTo>
                    <a:pt x="1229" y="0"/>
                  </a:lnTo>
                  <a:lnTo>
                    <a:pt x="1149" y="0"/>
                  </a:lnTo>
                  <a:lnTo>
                    <a:pt x="1067" y="0"/>
                  </a:lnTo>
                  <a:lnTo>
                    <a:pt x="984" y="0"/>
                  </a:lnTo>
                  <a:lnTo>
                    <a:pt x="900" y="0"/>
                  </a:lnTo>
                  <a:lnTo>
                    <a:pt x="816" y="0"/>
                  </a:lnTo>
                  <a:lnTo>
                    <a:pt x="733" y="0"/>
                  </a:lnTo>
                  <a:lnTo>
                    <a:pt x="652" y="0"/>
                  </a:lnTo>
                  <a:lnTo>
                    <a:pt x="572" y="0"/>
                  </a:lnTo>
                  <a:lnTo>
                    <a:pt x="495" y="0"/>
                  </a:lnTo>
                  <a:lnTo>
                    <a:pt x="420" y="0"/>
                  </a:lnTo>
                  <a:lnTo>
                    <a:pt x="351" y="0"/>
                  </a:lnTo>
                  <a:lnTo>
                    <a:pt x="285" y="0"/>
                  </a:lnTo>
                  <a:lnTo>
                    <a:pt x="224" y="0"/>
                  </a:lnTo>
                  <a:lnTo>
                    <a:pt x="170" y="0"/>
                  </a:lnTo>
                  <a:lnTo>
                    <a:pt x="122" y="0"/>
                  </a:lnTo>
                  <a:lnTo>
                    <a:pt x="80" y="0"/>
                  </a:lnTo>
                  <a:lnTo>
                    <a:pt x="47" y="0"/>
                  </a:lnTo>
                  <a:lnTo>
                    <a:pt x="22" y="0"/>
                  </a:lnTo>
                  <a:lnTo>
                    <a:pt x="7" y="0"/>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29" name="Freeform 557"/>
            <p:cNvSpPr>
              <a:spLocks/>
            </p:cNvSpPr>
            <p:nvPr/>
          </p:nvSpPr>
          <p:spPr bwMode="auto">
            <a:xfrm flipH="1">
              <a:off x="2148" y="3117"/>
              <a:ext cx="32" cy="20"/>
            </a:xfrm>
            <a:custGeom>
              <a:avLst/>
              <a:gdLst>
                <a:gd name="T0" fmla="*/ 9 w 32"/>
                <a:gd name="T1" fmla="*/ 17 h 23"/>
                <a:gd name="T2" fmla="*/ 9 w 32"/>
                <a:gd name="T3" fmla="*/ 17 h 23"/>
                <a:gd name="T4" fmla="*/ 9 w 32"/>
                <a:gd name="T5" fmla="*/ 11 h 23"/>
                <a:gd name="T6" fmla="*/ 12 w 32"/>
                <a:gd name="T7" fmla="*/ 9 h 23"/>
                <a:gd name="T8" fmla="*/ 19 w 32"/>
                <a:gd name="T9" fmla="*/ 7 h 23"/>
                <a:gd name="T10" fmla="*/ 32 w 32"/>
                <a:gd name="T11" fmla="*/ 7 h 23"/>
                <a:gd name="T12" fmla="*/ 32 w 32"/>
                <a:gd name="T13" fmla="*/ 0 h 23"/>
                <a:gd name="T14" fmla="*/ 19 w 32"/>
                <a:gd name="T15" fmla="*/ 2 h 23"/>
                <a:gd name="T16" fmla="*/ 8 w 32"/>
                <a:gd name="T17" fmla="*/ 3 h 23"/>
                <a:gd name="T18" fmla="*/ 2 w 32"/>
                <a:gd name="T19" fmla="*/ 9 h 23"/>
                <a:gd name="T20" fmla="*/ 0 w 32"/>
                <a:gd name="T21" fmla="*/ 17 h 23"/>
                <a:gd name="T22" fmla="*/ 0 w 32"/>
                <a:gd name="T23" fmla="*/ 17 h 23"/>
                <a:gd name="T24" fmla="*/ 9 w 32"/>
                <a:gd name="T25" fmla="*/ 17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23">
                  <a:moveTo>
                    <a:pt x="9" y="23"/>
                  </a:moveTo>
                  <a:lnTo>
                    <a:pt x="9" y="23"/>
                  </a:lnTo>
                  <a:lnTo>
                    <a:pt x="9" y="15"/>
                  </a:lnTo>
                  <a:lnTo>
                    <a:pt x="12" y="11"/>
                  </a:lnTo>
                  <a:lnTo>
                    <a:pt x="19" y="9"/>
                  </a:lnTo>
                  <a:lnTo>
                    <a:pt x="32" y="9"/>
                  </a:lnTo>
                  <a:lnTo>
                    <a:pt x="32" y="0"/>
                  </a:lnTo>
                  <a:lnTo>
                    <a:pt x="19" y="2"/>
                  </a:lnTo>
                  <a:lnTo>
                    <a:pt x="8" y="4"/>
                  </a:lnTo>
                  <a:lnTo>
                    <a:pt x="2" y="12"/>
                  </a:lnTo>
                  <a:lnTo>
                    <a:pt x="0" y="23"/>
                  </a:lnTo>
                  <a:lnTo>
                    <a:pt x="9"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0" name="Freeform 558"/>
            <p:cNvSpPr>
              <a:spLocks/>
            </p:cNvSpPr>
            <p:nvPr/>
          </p:nvSpPr>
          <p:spPr bwMode="auto">
            <a:xfrm flipH="1">
              <a:off x="435" y="2896"/>
              <a:ext cx="1666" cy="196"/>
            </a:xfrm>
            <a:custGeom>
              <a:avLst/>
              <a:gdLst>
                <a:gd name="T0" fmla="*/ 327 w 1699"/>
                <a:gd name="T1" fmla="*/ 0 h 212"/>
                <a:gd name="T2" fmla="*/ 343 w 1699"/>
                <a:gd name="T3" fmla="*/ 0 h 212"/>
                <a:gd name="T4" fmla="*/ 414 w 1699"/>
                <a:gd name="T5" fmla="*/ 7 h 212"/>
                <a:gd name="T6" fmla="*/ 488 w 1699"/>
                <a:gd name="T7" fmla="*/ 0 h 212"/>
                <a:gd name="T8" fmla="*/ 499 w 1699"/>
                <a:gd name="T9" fmla="*/ 0 h 212"/>
                <a:gd name="T10" fmla="*/ 571 w 1699"/>
                <a:gd name="T11" fmla="*/ 7 h 212"/>
                <a:gd name="T12" fmla="*/ 644 w 1699"/>
                <a:gd name="T13" fmla="*/ 0 h 212"/>
                <a:gd name="T14" fmla="*/ 659 w 1699"/>
                <a:gd name="T15" fmla="*/ 0 h 212"/>
                <a:gd name="T16" fmla="*/ 724 w 1699"/>
                <a:gd name="T17" fmla="*/ 7 h 212"/>
                <a:gd name="T18" fmla="*/ 798 w 1699"/>
                <a:gd name="T19" fmla="*/ 0 h 212"/>
                <a:gd name="T20" fmla="*/ 814 w 1699"/>
                <a:gd name="T21" fmla="*/ 0 h 212"/>
                <a:gd name="T22" fmla="*/ 883 w 1699"/>
                <a:gd name="T23" fmla="*/ 7 h 212"/>
                <a:gd name="T24" fmla="*/ 956 w 1699"/>
                <a:gd name="T25" fmla="*/ 0 h 212"/>
                <a:gd name="T26" fmla="*/ 970 w 1699"/>
                <a:gd name="T27" fmla="*/ 0 h 212"/>
                <a:gd name="T28" fmla="*/ 1042 w 1699"/>
                <a:gd name="T29" fmla="*/ 7 h 212"/>
                <a:gd name="T30" fmla="*/ 1114 w 1699"/>
                <a:gd name="T31" fmla="*/ 0 h 212"/>
                <a:gd name="T32" fmla="*/ 1129 w 1699"/>
                <a:gd name="T33" fmla="*/ 7 h 212"/>
                <a:gd name="T34" fmla="*/ 1148 w 1699"/>
                <a:gd name="T35" fmla="*/ 7 h 212"/>
                <a:gd name="T36" fmla="*/ 1218 w 1699"/>
                <a:gd name="T37" fmla="*/ 7 h 212"/>
                <a:gd name="T38" fmla="*/ 1290 w 1699"/>
                <a:gd name="T39" fmla="*/ 0 h 212"/>
                <a:gd name="T40" fmla="*/ 1304 w 1699"/>
                <a:gd name="T41" fmla="*/ 0 h 212"/>
                <a:gd name="T42" fmla="*/ 1377 w 1699"/>
                <a:gd name="T43" fmla="*/ 7 h 212"/>
                <a:gd name="T44" fmla="*/ 1451 w 1699"/>
                <a:gd name="T45" fmla="*/ 0 h 212"/>
                <a:gd name="T46" fmla="*/ 1461 w 1699"/>
                <a:gd name="T47" fmla="*/ 0 h 212"/>
                <a:gd name="T48" fmla="*/ 1535 w 1699"/>
                <a:gd name="T49" fmla="*/ 20 h 212"/>
                <a:gd name="T50" fmla="*/ 1545 w 1699"/>
                <a:gd name="T51" fmla="*/ 34 h 212"/>
                <a:gd name="T52" fmla="*/ 1561 w 1699"/>
                <a:gd name="T53" fmla="*/ 71 h 212"/>
                <a:gd name="T54" fmla="*/ 1583 w 1699"/>
                <a:gd name="T55" fmla="*/ 91 h 212"/>
                <a:gd name="T56" fmla="*/ 1592 w 1699"/>
                <a:gd name="T57" fmla="*/ 104 h 212"/>
                <a:gd name="T58" fmla="*/ 1608 w 1699"/>
                <a:gd name="T59" fmla="*/ 141 h 212"/>
                <a:gd name="T60" fmla="*/ 1629 w 1699"/>
                <a:gd name="T61" fmla="*/ 160 h 212"/>
                <a:gd name="T62" fmla="*/ 0 w 1699"/>
                <a:gd name="T63" fmla="*/ 181 h 212"/>
                <a:gd name="T64" fmla="*/ 18 w 1699"/>
                <a:gd name="T65" fmla="*/ 140 h 212"/>
                <a:gd name="T66" fmla="*/ 26 w 1699"/>
                <a:gd name="T67" fmla="*/ 125 h 212"/>
                <a:gd name="T68" fmla="*/ 46 w 1699"/>
                <a:gd name="T69" fmla="*/ 104 h 212"/>
                <a:gd name="T70" fmla="*/ 65 w 1699"/>
                <a:gd name="T71" fmla="*/ 69 h 212"/>
                <a:gd name="T72" fmla="*/ 75 w 1699"/>
                <a:gd name="T73" fmla="*/ 55 h 212"/>
                <a:gd name="T74" fmla="*/ 94 w 1699"/>
                <a:gd name="T75" fmla="*/ 34 h 212"/>
                <a:gd name="T76" fmla="*/ 111 w 1699"/>
                <a:gd name="T77" fmla="*/ 0 h 212"/>
                <a:gd name="T78" fmla="*/ 176 w 1699"/>
                <a:gd name="T79" fmla="*/ 7 h 212"/>
                <a:gd name="T80" fmla="*/ 245 w 1699"/>
                <a:gd name="T81" fmla="*/ 0 h 212"/>
                <a:gd name="T82" fmla="*/ 258 w 1699"/>
                <a:gd name="T83" fmla="*/ 0 h 21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699" h="212">
                  <a:moveTo>
                    <a:pt x="268" y="0"/>
                  </a:moveTo>
                  <a:lnTo>
                    <a:pt x="340" y="0"/>
                  </a:lnTo>
                  <a:lnTo>
                    <a:pt x="348" y="9"/>
                  </a:lnTo>
                  <a:lnTo>
                    <a:pt x="357" y="0"/>
                  </a:lnTo>
                  <a:lnTo>
                    <a:pt x="423" y="0"/>
                  </a:lnTo>
                  <a:lnTo>
                    <a:pt x="430" y="9"/>
                  </a:lnTo>
                  <a:lnTo>
                    <a:pt x="436" y="0"/>
                  </a:lnTo>
                  <a:lnTo>
                    <a:pt x="508" y="0"/>
                  </a:lnTo>
                  <a:lnTo>
                    <a:pt x="514" y="9"/>
                  </a:lnTo>
                  <a:lnTo>
                    <a:pt x="519" y="0"/>
                  </a:lnTo>
                  <a:lnTo>
                    <a:pt x="586" y="0"/>
                  </a:lnTo>
                  <a:lnTo>
                    <a:pt x="594" y="9"/>
                  </a:lnTo>
                  <a:lnTo>
                    <a:pt x="600" y="0"/>
                  </a:lnTo>
                  <a:lnTo>
                    <a:pt x="670" y="0"/>
                  </a:lnTo>
                  <a:lnTo>
                    <a:pt x="677" y="9"/>
                  </a:lnTo>
                  <a:lnTo>
                    <a:pt x="685" y="0"/>
                  </a:lnTo>
                  <a:lnTo>
                    <a:pt x="746" y="0"/>
                  </a:lnTo>
                  <a:lnTo>
                    <a:pt x="753" y="9"/>
                  </a:lnTo>
                  <a:lnTo>
                    <a:pt x="760" y="0"/>
                  </a:lnTo>
                  <a:lnTo>
                    <a:pt x="830" y="0"/>
                  </a:lnTo>
                  <a:lnTo>
                    <a:pt x="837" y="9"/>
                  </a:lnTo>
                  <a:lnTo>
                    <a:pt x="846" y="0"/>
                  </a:lnTo>
                  <a:lnTo>
                    <a:pt x="911" y="0"/>
                  </a:lnTo>
                  <a:lnTo>
                    <a:pt x="919" y="9"/>
                  </a:lnTo>
                  <a:lnTo>
                    <a:pt x="926" y="0"/>
                  </a:lnTo>
                  <a:lnTo>
                    <a:pt x="994" y="0"/>
                  </a:lnTo>
                  <a:lnTo>
                    <a:pt x="1001" y="9"/>
                  </a:lnTo>
                  <a:lnTo>
                    <a:pt x="1009" y="0"/>
                  </a:lnTo>
                  <a:lnTo>
                    <a:pt x="1077" y="0"/>
                  </a:lnTo>
                  <a:lnTo>
                    <a:pt x="1084" y="9"/>
                  </a:lnTo>
                  <a:lnTo>
                    <a:pt x="1091" y="0"/>
                  </a:lnTo>
                  <a:lnTo>
                    <a:pt x="1159" y="0"/>
                  </a:lnTo>
                  <a:lnTo>
                    <a:pt x="1166" y="9"/>
                  </a:lnTo>
                  <a:lnTo>
                    <a:pt x="1174" y="9"/>
                  </a:lnTo>
                  <a:lnTo>
                    <a:pt x="1185" y="9"/>
                  </a:lnTo>
                  <a:lnTo>
                    <a:pt x="1194" y="9"/>
                  </a:lnTo>
                  <a:lnTo>
                    <a:pt x="1260" y="9"/>
                  </a:lnTo>
                  <a:lnTo>
                    <a:pt x="1267" y="9"/>
                  </a:lnTo>
                  <a:lnTo>
                    <a:pt x="1275" y="0"/>
                  </a:lnTo>
                  <a:lnTo>
                    <a:pt x="1342" y="0"/>
                  </a:lnTo>
                  <a:lnTo>
                    <a:pt x="1349" y="9"/>
                  </a:lnTo>
                  <a:lnTo>
                    <a:pt x="1356" y="0"/>
                  </a:lnTo>
                  <a:lnTo>
                    <a:pt x="1423" y="0"/>
                  </a:lnTo>
                  <a:lnTo>
                    <a:pt x="1432" y="9"/>
                  </a:lnTo>
                  <a:lnTo>
                    <a:pt x="1440" y="0"/>
                  </a:lnTo>
                  <a:lnTo>
                    <a:pt x="1509" y="0"/>
                  </a:lnTo>
                  <a:lnTo>
                    <a:pt x="1514" y="9"/>
                  </a:lnTo>
                  <a:lnTo>
                    <a:pt x="1520" y="0"/>
                  </a:lnTo>
                  <a:lnTo>
                    <a:pt x="1582" y="0"/>
                  </a:lnTo>
                  <a:lnTo>
                    <a:pt x="1596" y="24"/>
                  </a:lnTo>
                  <a:lnTo>
                    <a:pt x="1600" y="42"/>
                  </a:lnTo>
                  <a:lnTo>
                    <a:pt x="1607" y="40"/>
                  </a:lnTo>
                  <a:lnTo>
                    <a:pt x="1620" y="65"/>
                  </a:lnTo>
                  <a:lnTo>
                    <a:pt x="1624" y="83"/>
                  </a:lnTo>
                  <a:lnTo>
                    <a:pt x="1631" y="81"/>
                  </a:lnTo>
                  <a:lnTo>
                    <a:pt x="1646" y="106"/>
                  </a:lnTo>
                  <a:lnTo>
                    <a:pt x="1648" y="123"/>
                  </a:lnTo>
                  <a:lnTo>
                    <a:pt x="1656" y="122"/>
                  </a:lnTo>
                  <a:lnTo>
                    <a:pt x="1670" y="146"/>
                  </a:lnTo>
                  <a:lnTo>
                    <a:pt x="1672" y="165"/>
                  </a:lnTo>
                  <a:lnTo>
                    <a:pt x="1680" y="163"/>
                  </a:lnTo>
                  <a:lnTo>
                    <a:pt x="1694" y="187"/>
                  </a:lnTo>
                  <a:lnTo>
                    <a:pt x="1699" y="212"/>
                  </a:lnTo>
                  <a:lnTo>
                    <a:pt x="0" y="212"/>
                  </a:lnTo>
                  <a:lnTo>
                    <a:pt x="3" y="187"/>
                  </a:lnTo>
                  <a:lnTo>
                    <a:pt x="18" y="163"/>
                  </a:lnTo>
                  <a:lnTo>
                    <a:pt x="24" y="164"/>
                  </a:lnTo>
                  <a:lnTo>
                    <a:pt x="28" y="146"/>
                  </a:lnTo>
                  <a:lnTo>
                    <a:pt x="43" y="122"/>
                  </a:lnTo>
                  <a:lnTo>
                    <a:pt x="48" y="122"/>
                  </a:lnTo>
                  <a:lnTo>
                    <a:pt x="53" y="106"/>
                  </a:lnTo>
                  <a:lnTo>
                    <a:pt x="67" y="81"/>
                  </a:lnTo>
                  <a:lnTo>
                    <a:pt x="74" y="82"/>
                  </a:lnTo>
                  <a:lnTo>
                    <a:pt x="77" y="65"/>
                  </a:lnTo>
                  <a:lnTo>
                    <a:pt x="91" y="40"/>
                  </a:lnTo>
                  <a:lnTo>
                    <a:pt x="98" y="40"/>
                  </a:lnTo>
                  <a:lnTo>
                    <a:pt x="101" y="24"/>
                  </a:lnTo>
                  <a:lnTo>
                    <a:pt x="115" y="0"/>
                  </a:lnTo>
                  <a:lnTo>
                    <a:pt x="175" y="0"/>
                  </a:lnTo>
                  <a:lnTo>
                    <a:pt x="183" y="9"/>
                  </a:lnTo>
                  <a:lnTo>
                    <a:pt x="191" y="0"/>
                  </a:lnTo>
                  <a:lnTo>
                    <a:pt x="255" y="0"/>
                  </a:lnTo>
                  <a:lnTo>
                    <a:pt x="263" y="9"/>
                  </a:lnTo>
                  <a:lnTo>
                    <a:pt x="268" y="0"/>
                  </a:lnTo>
                  <a:close/>
                </a:path>
              </a:pathLst>
            </a:custGeom>
            <a:solidFill>
              <a:srgbClr val="E8E0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1" name="Freeform 559"/>
            <p:cNvSpPr>
              <a:spLocks/>
            </p:cNvSpPr>
            <p:nvPr/>
          </p:nvSpPr>
          <p:spPr bwMode="auto">
            <a:xfrm flipH="1">
              <a:off x="1764" y="2891"/>
              <a:ext cx="74" cy="9"/>
            </a:xfrm>
            <a:custGeom>
              <a:avLst/>
              <a:gdLst>
                <a:gd name="T0" fmla="*/ 71 w 76"/>
                <a:gd name="T1" fmla="*/ 3 h 10"/>
                <a:gd name="T2" fmla="*/ 68 w 76"/>
                <a:gd name="T3" fmla="*/ 0 h 10"/>
                <a:gd name="T4" fmla="*/ 0 w 76"/>
                <a:gd name="T5" fmla="*/ 0 h 10"/>
                <a:gd name="T6" fmla="*/ 0 w 76"/>
                <a:gd name="T7" fmla="*/ 8 h 10"/>
                <a:gd name="T8" fmla="*/ 68 w 76"/>
                <a:gd name="T9" fmla="*/ 8 h 10"/>
                <a:gd name="T10" fmla="*/ 64 w 76"/>
                <a:gd name="T11" fmla="*/ 5 h 10"/>
                <a:gd name="T12" fmla="*/ 68 w 76"/>
                <a:gd name="T13" fmla="*/ 8 h 10"/>
                <a:gd name="T14" fmla="*/ 71 w 76"/>
                <a:gd name="T15" fmla="*/ 7 h 10"/>
                <a:gd name="T16" fmla="*/ 72 w 76"/>
                <a:gd name="T17" fmla="*/ 5 h 10"/>
                <a:gd name="T18" fmla="*/ 71 w 76"/>
                <a:gd name="T19" fmla="*/ 2 h 10"/>
                <a:gd name="T20" fmla="*/ 68 w 76"/>
                <a:gd name="T21" fmla="*/ 0 h 10"/>
                <a:gd name="T22" fmla="*/ 71 w 76"/>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 h="10">
                  <a:moveTo>
                    <a:pt x="75" y="3"/>
                  </a:moveTo>
                  <a:lnTo>
                    <a:pt x="72" y="0"/>
                  </a:lnTo>
                  <a:lnTo>
                    <a:pt x="0" y="0"/>
                  </a:lnTo>
                  <a:lnTo>
                    <a:pt x="0" y="10"/>
                  </a:lnTo>
                  <a:lnTo>
                    <a:pt x="72" y="10"/>
                  </a:lnTo>
                  <a:lnTo>
                    <a:pt x="68" y="7"/>
                  </a:lnTo>
                  <a:lnTo>
                    <a:pt x="72" y="10"/>
                  </a:lnTo>
                  <a:lnTo>
                    <a:pt x="75" y="9"/>
                  </a:lnTo>
                  <a:lnTo>
                    <a:pt x="76" y="5"/>
                  </a:lnTo>
                  <a:lnTo>
                    <a:pt x="75" y="2"/>
                  </a:lnTo>
                  <a:lnTo>
                    <a:pt x="72" y="0"/>
                  </a:lnTo>
                  <a:lnTo>
                    <a:pt x="7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2" name="Freeform 560"/>
            <p:cNvSpPr>
              <a:spLocks/>
            </p:cNvSpPr>
            <p:nvPr/>
          </p:nvSpPr>
          <p:spPr bwMode="auto">
            <a:xfrm flipH="1">
              <a:off x="1758" y="2892"/>
              <a:ext cx="13" cy="15"/>
            </a:xfrm>
            <a:custGeom>
              <a:avLst/>
              <a:gdLst>
                <a:gd name="T0" fmla="*/ 8 w 15"/>
                <a:gd name="T1" fmla="*/ 8 h 16"/>
                <a:gd name="T2" fmla="*/ 11 w 15"/>
                <a:gd name="T3" fmla="*/ 8 h 16"/>
                <a:gd name="T4" fmla="*/ 5 w 15"/>
                <a:gd name="T5" fmla="*/ 0 h 16"/>
                <a:gd name="T6" fmla="*/ 0 w 15"/>
                <a:gd name="T7" fmla="*/ 4 h 16"/>
                <a:gd name="T8" fmla="*/ 6 w 15"/>
                <a:gd name="T9" fmla="*/ 12 h 16"/>
                <a:gd name="T10" fmla="*/ 10 w 15"/>
                <a:gd name="T11" fmla="*/ 12 h 16"/>
                <a:gd name="T12" fmla="*/ 6 w 15"/>
                <a:gd name="T13" fmla="*/ 12 h 16"/>
                <a:gd name="T14" fmla="*/ 9 w 15"/>
                <a:gd name="T15" fmla="*/ 14 h 16"/>
                <a:gd name="T16" fmla="*/ 10 w 15"/>
                <a:gd name="T17" fmla="*/ 13 h 16"/>
                <a:gd name="T18" fmla="*/ 11 w 15"/>
                <a:gd name="T19" fmla="*/ 10 h 16"/>
                <a:gd name="T20" fmla="*/ 11 w 15"/>
                <a:gd name="T21" fmla="*/ 8 h 16"/>
                <a:gd name="T22" fmla="*/ 8 w 15"/>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10" y="9"/>
                  </a:moveTo>
                  <a:lnTo>
                    <a:pt x="15" y="9"/>
                  </a:lnTo>
                  <a:lnTo>
                    <a:pt x="7" y="0"/>
                  </a:lnTo>
                  <a:lnTo>
                    <a:pt x="0" y="4"/>
                  </a:lnTo>
                  <a:lnTo>
                    <a:pt x="8" y="14"/>
                  </a:lnTo>
                  <a:lnTo>
                    <a:pt x="14" y="14"/>
                  </a:lnTo>
                  <a:lnTo>
                    <a:pt x="8" y="14"/>
                  </a:lnTo>
                  <a:lnTo>
                    <a:pt x="11" y="16"/>
                  </a:lnTo>
                  <a:lnTo>
                    <a:pt x="14" y="15"/>
                  </a:lnTo>
                  <a:lnTo>
                    <a:pt x="15" y="12"/>
                  </a:lnTo>
                  <a:lnTo>
                    <a:pt x="15" y="9"/>
                  </a:lnTo>
                  <a:lnTo>
                    <a:pt x="1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3" name="Freeform 561"/>
            <p:cNvSpPr>
              <a:spLocks/>
            </p:cNvSpPr>
            <p:nvPr/>
          </p:nvSpPr>
          <p:spPr bwMode="auto">
            <a:xfrm flipH="1">
              <a:off x="1748" y="2891"/>
              <a:ext cx="16" cy="14"/>
            </a:xfrm>
            <a:custGeom>
              <a:avLst/>
              <a:gdLst>
                <a:gd name="T0" fmla="*/ 15 w 14"/>
                <a:gd name="T1" fmla="*/ 0 h 17"/>
                <a:gd name="T2" fmla="*/ 11 w 14"/>
                <a:gd name="T3" fmla="*/ 2 h 17"/>
                <a:gd name="T4" fmla="*/ 0 w 14"/>
                <a:gd name="T5" fmla="*/ 8 h 17"/>
                <a:gd name="T6" fmla="*/ 6 w 14"/>
                <a:gd name="T7" fmla="*/ 12 h 17"/>
                <a:gd name="T8" fmla="*/ 17 w 14"/>
                <a:gd name="T9" fmla="*/ 5 h 17"/>
                <a:gd name="T10" fmla="*/ 15 w 14"/>
                <a:gd name="T11" fmla="*/ 7 h 17"/>
                <a:gd name="T12" fmla="*/ 17 w 14"/>
                <a:gd name="T13" fmla="*/ 5 h 17"/>
                <a:gd name="T14" fmla="*/ 18 w 14"/>
                <a:gd name="T15" fmla="*/ 3 h 17"/>
                <a:gd name="T16" fmla="*/ 17 w 14"/>
                <a:gd name="T17" fmla="*/ 2 h 17"/>
                <a:gd name="T18" fmla="*/ 15 w 14"/>
                <a:gd name="T19" fmla="*/ 2 h 17"/>
                <a:gd name="T20" fmla="*/ 11 w 14"/>
                <a:gd name="T21" fmla="*/ 2 h 17"/>
                <a:gd name="T22" fmla="*/ 15 w 14"/>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7">
                  <a:moveTo>
                    <a:pt x="11" y="0"/>
                  </a:moveTo>
                  <a:lnTo>
                    <a:pt x="9" y="3"/>
                  </a:lnTo>
                  <a:lnTo>
                    <a:pt x="0" y="12"/>
                  </a:lnTo>
                  <a:lnTo>
                    <a:pt x="4" y="17"/>
                  </a:lnTo>
                  <a:lnTo>
                    <a:pt x="13" y="7"/>
                  </a:lnTo>
                  <a:lnTo>
                    <a:pt x="11" y="10"/>
                  </a:lnTo>
                  <a:lnTo>
                    <a:pt x="13" y="7"/>
                  </a:lnTo>
                  <a:lnTo>
                    <a:pt x="14" y="5"/>
                  </a:lnTo>
                  <a:lnTo>
                    <a:pt x="13" y="3"/>
                  </a:lnTo>
                  <a:lnTo>
                    <a:pt x="11" y="2"/>
                  </a:lnTo>
                  <a:lnTo>
                    <a:pt x="9"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4" name="Freeform 562"/>
            <p:cNvSpPr>
              <a:spLocks/>
            </p:cNvSpPr>
            <p:nvPr/>
          </p:nvSpPr>
          <p:spPr bwMode="auto">
            <a:xfrm flipH="1">
              <a:off x="1683" y="2891"/>
              <a:ext cx="69" cy="9"/>
            </a:xfrm>
            <a:custGeom>
              <a:avLst/>
              <a:gdLst>
                <a:gd name="T0" fmla="*/ 67 w 70"/>
                <a:gd name="T1" fmla="*/ 3 h 10"/>
                <a:gd name="T2" fmla="*/ 64 w 70"/>
                <a:gd name="T3" fmla="*/ 0 h 10"/>
                <a:gd name="T4" fmla="*/ 0 w 70"/>
                <a:gd name="T5" fmla="*/ 0 h 10"/>
                <a:gd name="T6" fmla="*/ 0 w 70"/>
                <a:gd name="T7" fmla="*/ 8 h 10"/>
                <a:gd name="T8" fmla="*/ 64 w 70"/>
                <a:gd name="T9" fmla="*/ 8 h 10"/>
                <a:gd name="T10" fmla="*/ 60 w 70"/>
                <a:gd name="T11" fmla="*/ 5 h 10"/>
                <a:gd name="T12" fmla="*/ 64 w 70"/>
                <a:gd name="T13" fmla="*/ 8 h 10"/>
                <a:gd name="T14" fmla="*/ 67 w 70"/>
                <a:gd name="T15" fmla="*/ 7 h 10"/>
                <a:gd name="T16" fmla="*/ 68 w 70"/>
                <a:gd name="T17" fmla="*/ 5 h 10"/>
                <a:gd name="T18" fmla="*/ 67 w 70"/>
                <a:gd name="T19" fmla="*/ 2 h 10"/>
                <a:gd name="T20" fmla="*/ 64 w 70"/>
                <a:gd name="T21" fmla="*/ 0 h 10"/>
                <a:gd name="T22" fmla="*/ 67 w 70"/>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10">
                  <a:moveTo>
                    <a:pt x="69" y="3"/>
                  </a:moveTo>
                  <a:lnTo>
                    <a:pt x="66" y="0"/>
                  </a:lnTo>
                  <a:lnTo>
                    <a:pt x="0" y="0"/>
                  </a:lnTo>
                  <a:lnTo>
                    <a:pt x="0" y="10"/>
                  </a:lnTo>
                  <a:lnTo>
                    <a:pt x="66" y="10"/>
                  </a:lnTo>
                  <a:lnTo>
                    <a:pt x="62" y="7"/>
                  </a:lnTo>
                  <a:lnTo>
                    <a:pt x="66" y="10"/>
                  </a:lnTo>
                  <a:lnTo>
                    <a:pt x="69" y="9"/>
                  </a:lnTo>
                  <a:lnTo>
                    <a:pt x="70" y="5"/>
                  </a:lnTo>
                  <a:lnTo>
                    <a:pt x="69" y="2"/>
                  </a:lnTo>
                  <a:lnTo>
                    <a:pt x="66" y="0"/>
                  </a:lnTo>
                  <a:lnTo>
                    <a:pt x="69"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5" name="Freeform 563"/>
            <p:cNvSpPr>
              <a:spLocks/>
            </p:cNvSpPr>
            <p:nvPr/>
          </p:nvSpPr>
          <p:spPr bwMode="auto">
            <a:xfrm flipH="1">
              <a:off x="1677" y="2892"/>
              <a:ext cx="14" cy="15"/>
            </a:xfrm>
            <a:custGeom>
              <a:avLst/>
              <a:gdLst>
                <a:gd name="T0" fmla="*/ 7 w 14"/>
                <a:gd name="T1" fmla="*/ 8 h 16"/>
                <a:gd name="T2" fmla="*/ 14 w 14"/>
                <a:gd name="T3" fmla="*/ 8 h 16"/>
                <a:gd name="T4" fmla="*/ 7 w 14"/>
                <a:gd name="T5" fmla="*/ 0 h 16"/>
                <a:gd name="T6" fmla="*/ 0 w 14"/>
                <a:gd name="T7" fmla="*/ 4 h 16"/>
                <a:gd name="T8" fmla="*/ 7 w 14"/>
                <a:gd name="T9" fmla="*/ 12 h 16"/>
                <a:gd name="T10" fmla="*/ 14 w 14"/>
                <a:gd name="T11" fmla="*/ 12 h 16"/>
                <a:gd name="T12" fmla="*/ 7 w 14"/>
                <a:gd name="T13" fmla="*/ 12 h 16"/>
                <a:gd name="T14" fmla="*/ 9 w 14"/>
                <a:gd name="T15" fmla="*/ 14 h 16"/>
                <a:gd name="T16" fmla="*/ 13 w 14"/>
                <a:gd name="T17" fmla="*/ 13 h 16"/>
                <a:gd name="T18" fmla="*/ 14 w 14"/>
                <a:gd name="T19" fmla="*/ 10 h 16"/>
                <a:gd name="T20" fmla="*/ 14 w 14"/>
                <a:gd name="T21" fmla="*/ 8 h 16"/>
                <a:gd name="T22" fmla="*/ 7 w 14"/>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7" y="9"/>
                  </a:moveTo>
                  <a:lnTo>
                    <a:pt x="14" y="9"/>
                  </a:lnTo>
                  <a:lnTo>
                    <a:pt x="7" y="0"/>
                  </a:lnTo>
                  <a:lnTo>
                    <a:pt x="0" y="4"/>
                  </a:lnTo>
                  <a:lnTo>
                    <a:pt x="7" y="14"/>
                  </a:lnTo>
                  <a:lnTo>
                    <a:pt x="14" y="14"/>
                  </a:lnTo>
                  <a:lnTo>
                    <a:pt x="7" y="14"/>
                  </a:lnTo>
                  <a:lnTo>
                    <a:pt x="9" y="16"/>
                  </a:lnTo>
                  <a:lnTo>
                    <a:pt x="13" y="15"/>
                  </a:lnTo>
                  <a:lnTo>
                    <a:pt x="14" y="12"/>
                  </a:lnTo>
                  <a:lnTo>
                    <a:pt x="14" y="9"/>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6" name="Freeform 564"/>
            <p:cNvSpPr>
              <a:spLocks/>
            </p:cNvSpPr>
            <p:nvPr/>
          </p:nvSpPr>
          <p:spPr bwMode="auto">
            <a:xfrm flipH="1">
              <a:off x="1671" y="2891"/>
              <a:ext cx="12" cy="14"/>
            </a:xfrm>
            <a:custGeom>
              <a:avLst/>
              <a:gdLst>
                <a:gd name="T0" fmla="*/ 8 w 14"/>
                <a:gd name="T1" fmla="*/ 0 h 17"/>
                <a:gd name="T2" fmla="*/ 5 w 14"/>
                <a:gd name="T3" fmla="*/ 2 h 17"/>
                <a:gd name="T4" fmla="*/ 0 w 14"/>
                <a:gd name="T5" fmla="*/ 8 h 17"/>
                <a:gd name="T6" fmla="*/ 5 w 14"/>
                <a:gd name="T7" fmla="*/ 12 h 17"/>
                <a:gd name="T8" fmla="*/ 10 w 14"/>
                <a:gd name="T9" fmla="*/ 5 h 17"/>
                <a:gd name="T10" fmla="*/ 8 w 14"/>
                <a:gd name="T11" fmla="*/ 7 h 17"/>
                <a:gd name="T12" fmla="*/ 10 w 14"/>
                <a:gd name="T13" fmla="*/ 5 h 17"/>
                <a:gd name="T14" fmla="*/ 10 w 14"/>
                <a:gd name="T15" fmla="*/ 2 h 17"/>
                <a:gd name="T16" fmla="*/ 9 w 14"/>
                <a:gd name="T17" fmla="*/ 2 h 17"/>
                <a:gd name="T18" fmla="*/ 7 w 14"/>
                <a:gd name="T19" fmla="*/ 0 h 17"/>
                <a:gd name="T20" fmla="*/ 5 w 14"/>
                <a:gd name="T21" fmla="*/ 2 h 17"/>
                <a:gd name="T22" fmla="*/ 8 w 14"/>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7">
                  <a:moveTo>
                    <a:pt x="10" y="0"/>
                  </a:moveTo>
                  <a:lnTo>
                    <a:pt x="7" y="3"/>
                  </a:lnTo>
                  <a:lnTo>
                    <a:pt x="0" y="12"/>
                  </a:lnTo>
                  <a:lnTo>
                    <a:pt x="7" y="17"/>
                  </a:lnTo>
                  <a:lnTo>
                    <a:pt x="14" y="7"/>
                  </a:lnTo>
                  <a:lnTo>
                    <a:pt x="10" y="10"/>
                  </a:lnTo>
                  <a:lnTo>
                    <a:pt x="14" y="7"/>
                  </a:lnTo>
                  <a:lnTo>
                    <a:pt x="14" y="4"/>
                  </a:lnTo>
                  <a:lnTo>
                    <a:pt x="13" y="2"/>
                  </a:lnTo>
                  <a:lnTo>
                    <a:pt x="9" y="0"/>
                  </a:lnTo>
                  <a:lnTo>
                    <a:pt x="7" y="3"/>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7" name="Freeform 565"/>
            <p:cNvSpPr>
              <a:spLocks/>
            </p:cNvSpPr>
            <p:nvPr/>
          </p:nvSpPr>
          <p:spPr bwMode="auto">
            <a:xfrm flipH="1">
              <a:off x="1599" y="2891"/>
              <a:ext cx="74" cy="9"/>
            </a:xfrm>
            <a:custGeom>
              <a:avLst/>
              <a:gdLst>
                <a:gd name="T0" fmla="*/ 69 w 77"/>
                <a:gd name="T1" fmla="*/ 3 h 10"/>
                <a:gd name="T2" fmla="*/ 66 w 77"/>
                <a:gd name="T3" fmla="*/ 0 h 10"/>
                <a:gd name="T4" fmla="*/ 0 w 77"/>
                <a:gd name="T5" fmla="*/ 0 h 10"/>
                <a:gd name="T6" fmla="*/ 0 w 77"/>
                <a:gd name="T7" fmla="*/ 8 h 10"/>
                <a:gd name="T8" fmla="*/ 66 w 77"/>
                <a:gd name="T9" fmla="*/ 8 h 10"/>
                <a:gd name="T10" fmla="*/ 62 w 77"/>
                <a:gd name="T11" fmla="*/ 5 h 10"/>
                <a:gd name="T12" fmla="*/ 66 w 77"/>
                <a:gd name="T13" fmla="*/ 8 h 10"/>
                <a:gd name="T14" fmla="*/ 69 w 77"/>
                <a:gd name="T15" fmla="*/ 7 h 10"/>
                <a:gd name="T16" fmla="*/ 71 w 77"/>
                <a:gd name="T17" fmla="*/ 5 h 10"/>
                <a:gd name="T18" fmla="*/ 69 w 77"/>
                <a:gd name="T19" fmla="*/ 2 h 10"/>
                <a:gd name="T20" fmla="*/ 66 w 77"/>
                <a:gd name="T21" fmla="*/ 0 h 10"/>
                <a:gd name="T22" fmla="*/ 69 w 77"/>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7" h="10">
                  <a:moveTo>
                    <a:pt x="75" y="3"/>
                  </a:moveTo>
                  <a:lnTo>
                    <a:pt x="72" y="0"/>
                  </a:lnTo>
                  <a:lnTo>
                    <a:pt x="0" y="0"/>
                  </a:lnTo>
                  <a:lnTo>
                    <a:pt x="0" y="10"/>
                  </a:lnTo>
                  <a:lnTo>
                    <a:pt x="72" y="10"/>
                  </a:lnTo>
                  <a:lnTo>
                    <a:pt x="68" y="7"/>
                  </a:lnTo>
                  <a:lnTo>
                    <a:pt x="72" y="10"/>
                  </a:lnTo>
                  <a:lnTo>
                    <a:pt x="75" y="9"/>
                  </a:lnTo>
                  <a:lnTo>
                    <a:pt x="77" y="5"/>
                  </a:lnTo>
                  <a:lnTo>
                    <a:pt x="75" y="2"/>
                  </a:lnTo>
                  <a:lnTo>
                    <a:pt x="72" y="0"/>
                  </a:lnTo>
                  <a:lnTo>
                    <a:pt x="7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8" name="Freeform 566"/>
            <p:cNvSpPr>
              <a:spLocks/>
            </p:cNvSpPr>
            <p:nvPr/>
          </p:nvSpPr>
          <p:spPr bwMode="auto">
            <a:xfrm flipH="1">
              <a:off x="1595" y="2892"/>
              <a:ext cx="12" cy="15"/>
            </a:xfrm>
            <a:custGeom>
              <a:avLst/>
              <a:gdLst>
                <a:gd name="T0" fmla="*/ 6 w 13"/>
                <a:gd name="T1" fmla="*/ 8 h 16"/>
                <a:gd name="T2" fmla="*/ 11 w 13"/>
                <a:gd name="T3" fmla="*/ 8 h 16"/>
                <a:gd name="T4" fmla="*/ 6 w 13"/>
                <a:gd name="T5" fmla="*/ 0 h 16"/>
                <a:gd name="T6" fmla="*/ 0 w 13"/>
                <a:gd name="T7" fmla="*/ 4 h 16"/>
                <a:gd name="T8" fmla="*/ 6 w 13"/>
                <a:gd name="T9" fmla="*/ 12 h 16"/>
                <a:gd name="T10" fmla="*/ 11 w 13"/>
                <a:gd name="T11" fmla="*/ 12 h 16"/>
                <a:gd name="T12" fmla="*/ 6 w 13"/>
                <a:gd name="T13" fmla="*/ 12 h 16"/>
                <a:gd name="T14" fmla="*/ 7 w 13"/>
                <a:gd name="T15" fmla="*/ 14 h 16"/>
                <a:gd name="T16" fmla="*/ 10 w 13"/>
                <a:gd name="T17" fmla="*/ 13 h 16"/>
                <a:gd name="T18" fmla="*/ 11 w 13"/>
                <a:gd name="T19" fmla="*/ 10 h 16"/>
                <a:gd name="T20" fmla="*/ 11 w 13"/>
                <a:gd name="T21" fmla="*/ 8 h 16"/>
                <a:gd name="T22" fmla="*/ 6 w 13"/>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16">
                  <a:moveTo>
                    <a:pt x="6" y="9"/>
                  </a:moveTo>
                  <a:lnTo>
                    <a:pt x="13" y="9"/>
                  </a:lnTo>
                  <a:lnTo>
                    <a:pt x="7" y="0"/>
                  </a:lnTo>
                  <a:lnTo>
                    <a:pt x="0" y="4"/>
                  </a:lnTo>
                  <a:lnTo>
                    <a:pt x="6" y="14"/>
                  </a:lnTo>
                  <a:lnTo>
                    <a:pt x="13" y="14"/>
                  </a:lnTo>
                  <a:lnTo>
                    <a:pt x="6" y="14"/>
                  </a:lnTo>
                  <a:lnTo>
                    <a:pt x="9" y="16"/>
                  </a:lnTo>
                  <a:lnTo>
                    <a:pt x="12" y="15"/>
                  </a:lnTo>
                  <a:lnTo>
                    <a:pt x="13" y="12"/>
                  </a:lnTo>
                  <a:lnTo>
                    <a:pt x="13" y="9"/>
                  </a:lnTo>
                  <a:lnTo>
                    <a:pt x="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39" name="Freeform 567"/>
            <p:cNvSpPr>
              <a:spLocks/>
            </p:cNvSpPr>
            <p:nvPr/>
          </p:nvSpPr>
          <p:spPr bwMode="auto">
            <a:xfrm flipH="1">
              <a:off x="1589" y="2891"/>
              <a:ext cx="12" cy="14"/>
            </a:xfrm>
            <a:custGeom>
              <a:avLst/>
              <a:gdLst>
                <a:gd name="T0" fmla="*/ 7 w 13"/>
                <a:gd name="T1" fmla="*/ 0 h 17"/>
                <a:gd name="T2" fmla="*/ 6 w 13"/>
                <a:gd name="T3" fmla="*/ 2 h 17"/>
                <a:gd name="T4" fmla="*/ 0 w 13"/>
                <a:gd name="T5" fmla="*/ 8 h 17"/>
                <a:gd name="T6" fmla="*/ 6 w 13"/>
                <a:gd name="T7" fmla="*/ 12 h 17"/>
                <a:gd name="T8" fmla="*/ 11 w 13"/>
                <a:gd name="T9" fmla="*/ 5 h 17"/>
                <a:gd name="T10" fmla="*/ 7 w 13"/>
                <a:gd name="T11" fmla="*/ 7 h 17"/>
                <a:gd name="T12" fmla="*/ 11 w 13"/>
                <a:gd name="T13" fmla="*/ 5 h 17"/>
                <a:gd name="T14" fmla="*/ 11 w 13"/>
                <a:gd name="T15" fmla="*/ 2 h 17"/>
                <a:gd name="T16" fmla="*/ 10 w 13"/>
                <a:gd name="T17" fmla="*/ 2 h 17"/>
                <a:gd name="T18" fmla="*/ 6 w 13"/>
                <a:gd name="T19" fmla="*/ 0 h 17"/>
                <a:gd name="T20" fmla="*/ 6 w 13"/>
                <a:gd name="T21" fmla="*/ 2 h 17"/>
                <a:gd name="T22" fmla="*/ 7 w 13"/>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17">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0" name="Freeform 568"/>
            <p:cNvSpPr>
              <a:spLocks/>
            </p:cNvSpPr>
            <p:nvPr/>
          </p:nvSpPr>
          <p:spPr bwMode="auto">
            <a:xfrm flipH="1">
              <a:off x="1522" y="2891"/>
              <a:ext cx="71" cy="9"/>
            </a:xfrm>
            <a:custGeom>
              <a:avLst/>
              <a:gdLst>
                <a:gd name="T0" fmla="*/ 69 w 72"/>
                <a:gd name="T1" fmla="*/ 3 h 10"/>
                <a:gd name="T2" fmla="*/ 65 w 72"/>
                <a:gd name="T3" fmla="*/ 0 h 10"/>
                <a:gd name="T4" fmla="*/ 0 w 72"/>
                <a:gd name="T5" fmla="*/ 0 h 10"/>
                <a:gd name="T6" fmla="*/ 0 w 72"/>
                <a:gd name="T7" fmla="*/ 8 h 10"/>
                <a:gd name="T8" fmla="*/ 65 w 72"/>
                <a:gd name="T9" fmla="*/ 8 h 10"/>
                <a:gd name="T10" fmla="*/ 62 w 72"/>
                <a:gd name="T11" fmla="*/ 5 h 10"/>
                <a:gd name="T12" fmla="*/ 65 w 72"/>
                <a:gd name="T13" fmla="*/ 8 h 10"/>
                <a:gd name="T14" fmla="*/ 69 w 72"/>
                <a:gd name="T15" fmla="*/ 7 h 10"/>
                <a:gd name="T16" fmla="*/ 70 w 72"/>
                <a:gd name="T17" fmla="*/ 5 h 10"/>
                <a:gd name="T18" fmla="*/ 69 w 72"/>
                <a:gd name="T19" fmla="*/ 2 h 10"/>
                <a:gd name="T20" fmla="*/ 65 w 72"/>
                <a:gd name="T21" fmla="*/ 0 h 10"/>
                <a:gd name="T22" fmla="*/ 69 w 72"/>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2" h="10">
                  <a:moveTo>
                    <a:pt x="71" y="3"/>
                  </a:moveTo>
                  <a:lnTo>
                    <a:pt x="67" y="0"/>
                  </a:lnTo>
                  <a:lnTo>
                    <a:pt x="0" y="0"/>
                  </a:lnTo>
                  <a:lnTo>
                    <a:pt x="0" y="10"/>
                  </a:lnTo>
                  <a:lnTo>
                    <a:pt x="67" y="10"/>
                  </a:lnTo>
                  <a:lnTo>
                    <a:pt x="64" y="7"/>
                  </a:lnTo>
                  <a:lnTo>
                    <a:pt x="67" y="10"/>
                  </a:lnTo>
                  <a:lnTo>
                    <a:pt x="71" y="9"/>
                  </a:lnTo>
                  <a:lnTo>
                    <a:pt x="72" y="5"/>
                  </a:lnTo>
                  <a:lnTo>
                    <a:pt x="71" y="2"/>
                  </a:lnTo>
                  <a:lnTo>
                    <a:pt x="67" y="0"/>
                  </a:lnTo>
                  <a:lnTo>
                    <a:pt x="7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1" name="Freeform 569"/>
            <p:cNvSpPr>
              <a:spLocks/>
            </p:cNvSpPr>
            <p:nvPr/>
          </p:nvSpPr>
          <p:spPr bwMode="auto">
            <a:xfrm flipH="1">
              <a:off x="1516" y="2892"/>
              <a:ext cx="14" cy="15"/>
            </a:xfrm>
            <a:custGeom>
              <a:avLst/>
              <a:gdLst>
                <a:gd name="T0" fmla="*/ 7 w 15"/>
                <a:gd name="T1" fmla="*/ 8 h 16"/>
                <a:gd name="T2" fmla="*/ 13 w 15"/>
                <a:gd name="T3" fmla="*/ 8 h 16"/>
                <a:gd name="T4" fmla="*/ 7 w 15"/>
                <a:gd name="T5" fmla="*/ 0 h 16"/>
                <a:gd name="T6" fmla="*/ 0 w 15"/>
                <a:gd name="T7" fmla="*/ 4 h 16"/>
                <a:gd name="T8" fmla="*/ 7 w 15"/>
                <a:gd name="T9" fmla="*/ 12 h 16"/>
                <a:gd name="T10" fmla="*/ 13 w 15"/>
                <a:gd name="T11" fmla="*/ 12 h 16"/>
                <a:gd name="T12" fmla="*/ 7 w 15"/>
                <a:gd name="T13" fmla="*/ 12 h 16"/>
                <a:gd name="T14" fmla="*/ 8 w 15"/>
                <a:gd name="T15" fmla="*/ 14 h 16"/>
                <a:gd name="T16" fmla="*/ 12 w 15"/>
                <a:gd name="T17" fmla="*/ 13 h 16"/>
                <a:gd name="T18" fmla="*/ 13 w 15"/>
                <a:gd name="T19" fmla="*/ 10 h 16"/>
                <a:gd name="T20" fmla="*/ 13 w 15"/>
                <a:gd name="T21" fmla="*/ 8 h 16"/>
                <a:gd name="T22" fmla="*/ 7 w 15"/>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9"/>
                  </a:moveTo>
                  <a:lnTo>
                    <a:pt x="15" y="9"/>
                  </a:lnTo>
                  <a:lnTo>
                    <a:pt x="7" y="0"/>
                  </a:lnTo>
                  <a:lnTo>
                    <a:pt x="0" y="4"/>
                  </a:lnTo>
                  <a:lnTo>
                    <a:pt x="8" y="14"/>
                  </a:lnTo>
                  <a:lnTo>
                    <a:pt x="15" y="14"/>
                  </a:lnTo>
                  <a:lnTo>
                    <a:pt x="8" y="14"/>
                  </a:lnTo>
                  <a:lnTo>
                    <a:pt x="10" y="16"/>
                  </a:lnTo>
                  <a:lnTo>
                    <a:pt x="14" y="15"/>
                  </a:lnTo>
                  <a:lnTo>
                    <a:pt x="15" y="12"/>
                  </a:lnTo>
                  <a:lnTo>
                    <a:pt x="15" y="9"/>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2" name="Freeform 570"/>
            <p:cNvSpPr>
              <a:spLocks/>
            </p:cNvSpPr>
            <p:nvPr/>
          </p:nvSpPr>
          <p:spPr bwMode="auto">
            <a:xfrm flipH="1">
              <a:off x="1510" y="2891"/>
              <a:ext cx="12" cy="14"/>
            </a:xfrm>
            <a:custGeom>
              <a:avLst/>
              <a:gdLst>
                <a:gd name="T0" fmla="*/ 9 w 12"/>
                <a:gd name="T1" fmla="*/ 0 h 17"/>
                <a:gd name="T2" fmla="*/ 6 w 12"/>
                <a:gd name="T3" fmla="*/ 2 h 17"/>
                <a:gd name="T4" fmla="*/ 0 w 12"/>
                <a:gd name="T5" fmla="*/ 8 h 17"/>
                <a:gd name="T6" fmla="*/ 7 w 12"/>
                <a:gd name="T7" fmla="*/ 12 h 17"/>
                <a:gd name="T8" fmla="*/ 12 w 12"/>
                <a:gd name="T9" fmla="*/ 5 h 17"/>
                <a:gd name="T10" fmla="*/ 9 w 12"/>
                <a:gd name="T11" fmla="*/ 7 h 17"/>
                <a:gd name="T12" fmla="*/ 12 w 12"/>
                <a:gd name="T13" fmla="*/ 5 h 17"/>
                <a:gd name="T14" fmla="*/ 12 w 12"/>
                <a:gd name="T15" fmla="*/ 2 h 17"/>
                <a:gd name="T16" fmla="*/ 11 w 12"/>
                <a:gd name="T17" fmla="*/ 2 h 17"/>
                <a:gd name="T18" fmla="*/ 8 w 12"/>
                <a:gd name="T19" fmla="*/ 0 h 17"/>
                <a:gd name="T20" fmla="*/ 6 w 12"/>
                <a:gd name="T21" fmla="*/ 2 h 17"/>
                <a:gd name="T22" fmla="*/ 9 w 12"/>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17">
                  <a:moveTo>
                    <a:pt x="9" y="0"/>
                  </a:moveTo>
                  <a:lnTo>
                    <a:pt x="6" y="3"/>
                  </a:lnTo>
                  <a:lnTo>
                    <a:pt x="0" y="12"/>
                  </a:lnTo>
                  <a:lnTo>
                    <a:pt x="7" y="17"/>
                  </a:lnTo>
                  <a:lnTo>
                    <a:pt x="12" y="7"/>
                  </a:lnTo>
                  <a:lnTo>
                    <a:pt x="9" y="10"/>
                  </a:lnTo>
                  <a:lnTo>
                    <a:pt x="12" y="7"/>
                  </a:lnTo>
                  <a:lnTo>
                    <a:pt x="12" y="4"/>
                  </a:lnTo>
                  <a:lnTo>
                    <a:pt x="11" y="2"/>
                  </a:lnTo>
                  <a:lnTo>
                    <a:pt x="8" y="0"/>
                  </a:lnTo>
                  <a:lnTo>
                    <a:pt x="6"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3" name="Freeform 571"/>
            <p:cNvSpPr>
              <a:spLocks/>
            </p:cNvSpPr>
            <p:nvPr/>
          </p:nvSpPr>
          <p:spPr bwMode="auto">
            <a:xfrm flipH="1">
              <a:off x="1440" y="2891"/>
              <a:ext cx="72" cy="9"/>
            </a:xfrm>
            <a:custGeom>
              <a:avLst/>
              <a:gdLst>
                <a:gd name="T0" fmla="*/ 68 w 75"/>
                <a:gd name="T1" fmla="*/ 3 h 10"/>
                <a:gd name="T2" fmla="*/ 64 w 75"/>
                <a:gd name="T3" fmla="*/ 0 h 10"/>
                <a:gd name="T4" fmla="*/ 0 w 75"/>
                <a:gd name="T5" fmla="*/ 0 h 10"/>
                <a:gd name="T6" fmla="*/ 0 w 75"/>
                <a:gd name="T7" fmla="*/ 8 h 10"/>
                <a:gd name="T8" fmla="*/ 64 w 75"/>
                <a:gd name="T9" fmla="*/ 8 h 10"/>
                <a:gd name="T10" fmla="*/ 61 w 75"/>
                <a:gd name="T11" fmla="*/ 5 h 10"/>
                <a:gd name="T12" fmla="*/ 64 w 75"/>
                <a:gd name="T13" fmla="*/ 8 h 10"/>
                <a:gd name="T14" fmla="*/ 68 w 75"/>
                <a:gd name="T15" fmla="*/ 7 h 10"/>
                <a:gd name="T16" fmla="*/ 69 w 75"/>
                <a:gd name="T17" fmla="*/ 5 h 10"/>
                <a:gd name="T18" fmla="*/ 68 w 75"/>
                <a:gd name="T19" fmla="*/ 2 h 10"/>
                <a:gd name="T20" fmla="*/ 64 w 75"/>
                <a:gd name="T21" fmla="*/ 0 h 10"/>
                <a:gd name="T22" fmla="*/ 68 w 75"/>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5" h="10">
                  <a:moveTo>
                    <a:pt x="74" y="3"/>
                  </a:moveTo>
                  <a:lnTo>
                    <a:pt x="70" y="0"/>
                  </a:lnTo>
                  <a:lnTo>
                    <a:pt x="0" y="0"/>
                  </a:lnTo>
                  <a:lnTo>
                    <a:pt x="0" y="10"/>
                  </a:lnTo>
                  <a:lnTo>
                    <a:pt x="70" y="10"/>
                  </a:lnTo>
                  <a:lnTo>
                    <a:pt x="67" y="7"/>
                  </a:lnTo>
                  <a:lnTo>
                    <a:pt x="70" y="10"/>
                  </a:lnTo>
                  <a:lnTo>
                    <a:pt x="74" y="9"/>
                  </a:lnTo>
                  <a:lnTo>
                    <a:pt x="75" y="5"/>
                  </a:lnTo>
                  <a:lnTo>
                    <a:pt x="74" y="2"/>
                  </a:lnTo>
                  <a:lnTo>
                    <a:pt x="70" y="0"/>
                  </a:lnTo>
                  <a:lnTo>
                    <a:pt x="7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4" name="Freeform 572"/>
            <p:cNvSpPr>
              <a:spLocks/>
            </p:cNvSpPr>
            <p:nvPr/>
          </p:nvSpPr>
          <p:spPr bwMode="auto">
            <a:xfrm flipH="1">
              <a:off x="1434" y="2892"/>
              <a:ext cx="14" cy="15"/>
            </a:xfrm>
            <a:custGeom>
              <a:avLst/>
              <a:gdLst>
                <a:gd name="T0" fmla="*/ 7 w 14"/>
                <a:gd name="T1" fmla="*/ 8 h 16"/>
                <a:gd name="T2" fmla="*/ 14 w 14"/>
                <a:gd name="T3" fmla="*/ 8 h 16"/>
                <a:gd name="T4" fmla="*/ 7 w 14"/>
                <a:gd name="T5" fmla="*/ 0 h 16"/>
                <a:gd name="T6" fmla="*/ 0 w 14"/>
                <a:gd name="T7" fmla="*/ 4 h 16"/>
                <a:gd name="T8" fmla="*/ 7 w 14"/>
                <a:gd name="T9" fmla="*/ 12 h 16"/>
                <a:gd name="T10" fmla="*/ 14 w 14"/>
                <a:gd name="T11" fmla="*/ 12 h 16"/>
                <a:gd name="T12" fmla="*/ 7 w 14"/>
                <a:gd name="T13" fmla="*/ 12 h 16"/>
                <a:gd name="T14" fmla="*/ 9 w 14"/>
                <a:gd name="T15" fmla="*/ 14 h 16"/>
                <a:gd name="T16" fmla="*/ 12 w 14"/>
                <a:gd name="T17" fmla="*/ 13 h 16"/>
                <a:gd name="T18" fmla="*/ 14 w 14"/>
                <a:gd name="T19" fmla="*/ 10 h 16"/>
                <a:gd name="T20" fmla="*/ 14 w 14"/>
                <a:gd name="T21" fmla="*/ 8 h 16"/>
                <a:gd name="T22" fmla="*/ 7 w 14"/>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7" y="9"/>
                  </a:moveTo>
                  <a:lnTo>
                    <a:pt x="14" y="9"/>
                  </a:lnTo>
                  <a:lnTo>
                    <a:pt x="7" y="0"/>
                  </a:lnTo>
                  <a:lnTo>
                    <a:pt x="0" y="4"/>
                  </a:lnTo>
                  <a:lnTo>
                    <a:pt x="7" y="14"/>
                  </a:lnTo>
                  <a:lnTo>
                    <a:pt x="14" y="14"/>
                  </a:lnTo>
                  <a:lnTo>
                    <a:pt x="7" y="14"/>
                  </a:lnTo>
                  <a:lnTo>
                    <a:pt x="9" y="16"/>
                  </a:lnTo>
                  <a:lnTo>
                    <a:pt x="12" y="15"/>
                  </a:lnTo>
                  <a:lnTo>
                    <a:pt x="14" y="12"/>
                  </a:lnTo>
                  <a:lnTo>
                    <a:pt x="14" y="9"/>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5" name="Freeform 573"/>
            <p:cNvSpPr>
              <a:spLocks/>
            </p:cNvSpPr>
            <p:nvPr/>
          </p:nvSpPr>
          <p:spPr bwMode="auto">
            <a:xfrm flipH="1">
              <a:off x="1426" y="2891"/>
              <a:ext cx="16" cy="14"/>
            </a:xfrm>
            <a:custGeom>
              <a:avLst/>
              <a:gdLst>
                <a:gd name="T0" fmla="*/ 13 w 15"/>
                <a:gd name="T1" fmla="*/ 0 h 17"/>
                <a:gd name="T2" fmla="*/ 10 w 15"/>
                <a:gd name="T3" fmla="*/ 2 h 17"/>
                <a:gd name="T4" fmla="*/ 0 w 15"/>
                <a:gd name="T5" fmla="*/ 8 h 17"/>
                <a:gd name="T6" fmla="*/ 7 w 15"/>
                <a:gd name="T7" fmla="*/ 12 h 17"/>
                <a:gd name="T8" fmla="*/ 17 w 15"/>
                <a:gd name="T9" fmla="*/ 5 h 17"/>
                <a:gd name="T10" fmla="*/ 13 w 15"/>
                <a:gd name="T11" fmla="*/ 7 h 17"/>
                <a:gd name="T12" fmla="*/ 17 w 15"/>
                <a:gd name="T13" fmla="*/ 5 h 17"/>
                <a:gd name="T14" fmla="*/ 17 w 15"/>
                <a:gd name="T15" fmla="*/ 2 h 17"/>
                <a:gd name="T16" fmla="*/ 16 w 15"/>
                <a:gd name="T17" fmla="*/ 2 h 17"/>
                <a:gd name="T18" fmla="*/ 12 w 15"/>
                <a:gd name="T19" fmla="*/ 0 h 17"/>
                <a:gd name="T20" fmla="*/ 10 w 15"/>
                <a:gd name="T21" fmla="*/ 2 h 17"/>
                <a:gd name="T22" fmla="*/ 13 w 1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7">
                  <a:moveTo>
                    <a:pt x="11" y="0"/>
                  </a:moveTo>
                  <a:lnTo>
                    <a:pt x="8" y="3"/>
                  </a:lnTo>
                  <a:lnTo>
                    <a:pt x="0" y="12"/>
                  </a:lnTo>
                  <a:lnTo>
                    <a:pt x="7" y="17"/>
                  </a:lnTo>
                  <a:lnTo>
                    <a:pt x="15" y="7"/>
                  </a:lnTo>
                  <a:lnTo>
                    <a:pt x="11" y="10"/>
                  </a:lnTo>
                  <a:lnTo>
                    <a:pt x="15" y="7"/>
                  </a:lnTo>
                  <a:lnTo>
                    <a:pt x="15" y="4"/>
                  </a:lnTo>
                  <a:lnTo>
                    <a:pt x="14" y="2"/>
                  </a:lnTo>
                  <a:lnTo>
                    <a:pt x="10" y="0"/>
                  </a:lnTo>
                  <a:lnTo>
                    <a:pt x="8"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6" name="Freeform 574"/>
            <p:cNvSpPr>
              <a:spLocks/>
            </p:cNvSpPr>
            <p:nvPr/>
          </p:nvSpPr>
          <p:spPr bwMode="auto">
            <a:xfrm flipH="1">
              <a:off x="1365" y="2891"/>
              <a:ext cx="65" cy="9"/>
            </a:xfrm>
            <a:custGeom>
              <a:avLst/>
              <a:gdLst>
                <a:gd name="T0" fmla="*/ 63 w 66"/>
                <a:gd name="T1" fmla="*/ 3 h 10"/>
                <a:gd name="T2" fmla="*/ 59 w 66"/>
                <a:gd name="T3" fmla="*/ 0 h 10"/>
                <a:gd name="T4" fmla="*/ 0 w 66"/>
                <a:gd name="T5" fmla="*/ 0 h 10"/>
                <a:gd name="T6" fmla="*/ 0 w 66"/>
                <a:gd name="T7" fmla="*/ 8 h 10"/>
                <a:gd name="T8" fmla="*/ 59 w 66"/>
                <a:gd name="T9" fmla="*/ 8 h 10"/>
                <a:gd name="T10" fmla="*/ 56 w 66"/>
                <a:gd name="T11" fmla="*/ 5 h 10"/>
                <a:gd name="T12" fmla="*/ 59 w 66"/>
                <a:gd name="T13" fmla="*/ 8 h 10"/>
                <a:gd name="T14" fmla="*/ 63 w 66"/>
                <a:gd name="T15" fmla="*/ 7 h 10"/>
                <a:gd name="T16" fmla="*/ 64 w 66"/>
                <a:gd name="T17" fmla="*/ 5 h 10"/>
                <a:gd name="T18" fmla="*/ 63 w 66"/>
                <a:gd name="T19" fmla="*/ 2 h 10"/>
                <a:gd name="T20" fmla="*/ 59 w 66"/>
                <a:gd name="T21" fmla="*/ 0 h 10"/>
                <a:gd name="T22" fmla="*/ 63 w 66"/>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 h="10">
                  <a:moveTo>
                    <a:pt x="65" y="3"/>
                  </a:moveTo>
                  <a:lnTo>
                    <a:pt x="61" y="0"/>
                  </a:lnTo>
                  <a:lnTo>
                    <a:pt x="0" y="0"/>
                  </a:lnTo>
                  <a:lnTo>
                    <a:pt x="0" y="10"/>
                  </a:lnTo>
                  <a:lnTo>
                    <a:pt x="61" y="10"/>
                  </a:lnTo>
                  <a:lnTo>
                    <a:pt x="58" y="7"/>
                  </a:lnTo>
                  <a:lnTo>
                    <a:pt x="61" y="10"/>
                  </a:lnTo>
                  <a:lnTo>
                    <a:pt x="65" y="9"/>
                  </a:lnTo>
                  <a:lnTo>
                    <a:pt x="66" y="5"/>
                  </a:lnTo>
                  <a:lnTo>
                    <a:pt x="65" y="2"/>
                  </a:lnTo>
                  <a:lnTo>
                    <a:pt x="61" y="0"/>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7" name="Freeform 575"/>
            <p:cNvSpPr>
              <a:spLocks/>
            </p:cNvSpPr>
            <p:nvPr/>
          </p:nvSpPr>
          <p:spPr bwMode="auto">
            <a:xfrm flipH="1">
              <a:off x="1359" y="2892"/>
              <a:ext cx="14" cy="15"/>
            </a:xfrm>
            <a:custGeom>
              <a:avLst/>
              <a:gdLst>
                <a:gd name="T0" fmla="*/ 7 w 14"/>
                <a:gd name="T1" fmla="*/ 8 h 16"/>
                <a:gd name="T2" fmla="*/ 14 w 14"/>
                <a:gd name="T3" fmla="*/ 8 h 16"/>
                <a:gd name="T4" fmla="*/ 7 w 14"/>
                <a:gd name="T5" fmla="*/ 0 h 16"/>
                <a:gd name="T6" fmla="*/ 0 w 14"/>
                <a:gd name="T7" fmla="*/ 4 h 16"/>
                <a:gd name="T8" fmla="*/ 7 w 14"/>
                <a:gd name="T9" fmla="*/ 12 h 16"/>
                <a:gd name="T10" fmla="*/ 14 w 14"/>
                <a:gd name="T11" fmla="*/ 12 h 16"/>
                <a:gd name="T12" fmla="*/ 7 w 14"/>
                <a:gd name="T13" fmla="*/ 12 h 16"/>
                <a:gd name="T14" fmla="*/ 9 w 14"/>
                <a:gd name="T15" fmla="*/ 14 h 16"/>
                <a:gd name="T16" fmla="*/ 13 w 14"/>
                <a:gd name="T17" fmla="*/ 13 h 16"/>
                <a:gd name="T18" fmla="*/ 14 w 14"/>
                <a:gd name="T19" fmla="*/ 10 h 16"/>
                <a:gd name="T20" fmla="*/ 14 w 14"/>
                <a:gd name="T21" fmla="*/ 8 h 16"/>
                <a:gd name="T22" fmla="*/ 7 w 14"/>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7" y="9"/>
                  </a:moveTo>
                  <a:lnTo>
                    <a:pt x="14" y="9"/>
                  </a:lnTo>
                  <a:lnTo>
                    <a:pt x="7" y="0"/>
                  </a:lnTo>
                  <a:lnTo>
                    <a:pt x="0" y="4"/>
                  </a:lnTo>
                  <a:lnTo>
                    <a:pt x="7" y="14"/>
                  </a:lnTo>
                  <a:lnTo>
                    <a:pt x="14" y="14"/>
                  </a:lnTo>
                  <a:lnTo>
                    <a:pt x="7" y="14"/>
                  </a:lnTo>
                  <a:lnTo>
                    <a:pt x="9" y="16"/>
                  </a:lnTo>
                  <a:lnTo>
                    <a:pt x="13" y="15"/>
                  </a:lnTo>
                  <a:lnTo>
                    <a:pt x="14" y="12"/>
                  </a:lnTo>
                  <a:lnTo>
                    <a:pt x="14" y="9"/>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8" name="Freeform 576"/>
            <p:cNvSpPr>
              <a:spLocks/>
            </p:cNvSpPr>
            <p:nvPr/>
          </p:nvSpPr>
          <p:spPr bwMode="auto">
            <a:xfrm flipH="1">
              <a:off x="1354" y="2891"/>
              <a:ext cx="13" cy="14"/>
            </a:xfrm>
            <a:custGeom>
              <a:avLst/>
              <a:gdLst>
                <a:gd name="T0" fmla="*/ 8 w 14"/>
                <a:gd name="T1" fmla="*/ 0 h 17"/>
                <a:gd name="T2" fmla="*/ 7 w 14"/>
                <a:gd name="T3" fmla="*/ 2 h 17"/>
                <a:gd name="T4" fmla="*/ 0 w 14"/>
                <a:gd name="T5" fmla="*/ 8 h 17"/>
                <a:gd name="T6" fmla="*/ 7 w 14"/>
                <a:gd name="T7" fmla="*/ 12 h 17"/>
                <a:gd name="T8" fmla="*/ 12 w 14"/>
                <a:gd name="T9" fmla="*/ 5 h 17"/>
                <a:gd name="T10" fmla="*/ 8 w 14"/>
                <a:gd name="T11" fmla="*/ 7 h 17"/>
                <a:gd name="T12" fmla="*/ 12 w 14"/>
                <a:gd name="T13" fmla="*/ 5 h 17"/>
                <a:gd name="T14" fmla="*/ 12 w 14"/>
                <a:gd name="T15" fmla="*/ 2 h 17"/>
                <a:gd name="T16" fmla="*/ 10 w 14"/>
                <a:gd name="T17" fmla="*/ 2 h 17"/>
                <a:gd name="T18" fmla="*/ 7 w 14"/>
                <a:gd name="T19" fmla="*/ 0 h 17"/>
                <a:gd name="T20" fmla="*/ 7 w 14"/>
                <a:gd name="T21" fmla="*/ 2 h 17"/>
                <a:gd name="T22" fmla="*/ 8 w 14"/>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7">
                  <a:moveTo>
                    <a:pt x="10" y="0"/>
                  </a:moveTo>
                  <a:lnTo>
                    <a:pt x="7" y="3"/>
                  </a:lnTo>
                  <a:lnTo>
                    <a:pt x="0" y="12"/>
                  </a:lnTo>
                  <a:lnTo>
                    <a:pt x="7" y="17"/>
                  </a:lnTo>
                  <a:lnTo>
                    <a:pt x="14" y="7"/>
                  </a:lnTo>
                  <a:lnTo>
                    <a:pt x="10" y="10"/>
                  </a:lnTo>
                  <a:lnTo>
                    <a:pt x="14" y="7"/>
                  </a:lnTo>
                  <a:lnTo>
                    <a:pt x="14" y="4"/>
                  </a:lnTo>
                  <a:lnTo>
                    <a:pt x="12" y="2"/>
                  </a:lnTo>
                  <a:lnTo>
                    <a:pt x="9" y="0"/>
                  </a:lnTo>
                  <a:lnTo>
                    <a:pt x="7" y="3"/>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49" name="Freeform 577"/>
            <p:cNvSpPr>
              <a:spLocks/>
            </p:cNvSpPr>
            <p:nvPr/>
          </p:nvSpPr>
          <p:spPr bwMode="auto">
            <a:xfrm flipH="1">
              <a:off x="1283" y="2891"/>
              <a:ext cx="72" cy="9"/>
            </a:xfrm>
            <a:custGeom>
              <a:avLst/>
              <a:gdLst>
                <a:gd name="T0" fmla="*/ 68 w 75"/>
                <a:gd name="T1" fmla="*/ 3 h 10"/>
                <a:gd name="T2" fmla="*/ 64 w 75"/>
                <a:gd name="T3" fmla="*/ 0 h 10"/>
                <a:gd name="T4" fmla="*/ 0 w 75"/>
                <a:gd name="T5" fmla="*/ 0 h 10"/>
                <a:gd name="T6" fmla="*/ 0 w 75"/>
                <a:gd name="T7" fmla="*/ 8 h 10"/>
                <a:gd name="T8" fmla="*/ 64 w 75"/>
                <a:gd name="T9" fmla="*/ 8 h 10"/>
                <a:gd name="T10" fmla="*/ 61 w 75"/>
                <a:gd name="T11" fmla="*/ 5 h 10"/>
                <a:gd name="T12" fmla="*/ 64 w 75"/>
                <a:gd name="T13" fmla="*/ 8 h 10"/>
                <a:gd name="T14" fmla="*/ 68 w 75"/>
                <a:gd name="T15" fmla="*/ 7 h 10"/>
                <a:gd name="T16" fmla="*/ 69 w 75"/>
                <a:gd name="T17" fmla="*/ 5 h 10"/>
                <a:gd name="T18" fmla="*/ 68 w 75"/>
                <a:gd name="T19" fmla="*/ 2 h 10"/>
                <a:gd name="T20" fmla="*/ 64 w 75"/>
                <a:gd name="T21" fmla="*/ 0 h 10"/>
                <a:gd name="T22" fmla="*/ 68 w 75"/>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5" h="10">
                  <a:moveTo>
                    <a:pt x="74" y="3"/>
                  </a:moveTo>
                  <a:lnTo>
                    <a:pt x="70" y="0"/>
                  </a:lnTo>
                  <a:lnTo>
                    <a:pt x="0" y="0"/>
                  </a:lnTo>
                  <a:lnTo>
                    <a:pt x="0" y="10"/>
                  </a:lnTo>
                  <a:lnTo>
                    <a:pt x="70" y="10"/>
                  </a:lnTo>
                  <a:lnTo>
                    <a:pt x="67" y="7"/>
                  </a:lnTo>
                  <a:lnTo>
                    <a:pt x="70" y="10"/>
                  </a:lnTo>
                  <a:lnTo>
                    <a:pt x="74" y="9"/>
                  </a:lnTo>
                  <a:lnTo>
                    <a:pt x="75" y="5"/>
                  </a:lnTo>
                  <a:lnTo>
                    <a:pt x="74" y="2"/>
                  </a:lnTo>
                  <a:lnTo>
                    <a:pt x="70" y="0"/>
                  </a:lnTo>
                  <a:lnTo>
                    <a:pt x="7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0" name="Freeform 578"/>
            <p:cNvSpPr>
              <a:spLocks/>
            </p:cNvSpPr>
            <p:nvPr/>
          </p:nvSpPr>
          <p:spPr bwMode="auto">
            <a:xfrm flipH="1">
              <a:off x="1277" y="2892"/>
              <a:ext cx="14" cy="15"/>
            </a:xfrm>
            <a:custGeom>
              <a:avLst/>
              <a:gdLst>
                <a:gd name="T0" fmla="*/ 8 w 14"/>
                <a:gd name="T1" fmla="*/ 8 h 16"/>
                <a:gd name="T2" fmla="*/ 14 w 14"/>
                <a:gd name="T3" fmla="*/ 8 h 16"/>
                <a:gd name="T4" fmla="*/ 7 w 14"/>
                <a:gd name="T5" fmla="*/ 0 h 16"/>
                <a:gd name="T6" fmla="*/ 0 w 14"/>
                <a:gd name="T7" fmla="*/ 4 h 16"/>
                <a:gd name="T8" fmla="*/ 7 w 14"/>
                <a:gd name="T9" fmla="*/ 12 h 16"/>
                <a:gd name="T10" fmla="*/ 13 w 14"/>
                <a:gd name="T11" fmla="*/ 12 h 16"/>
                <a:gd name="T12" fmla="*/ 7 w 14"/>
                <a:gd name="T13" fmla="*/ 12 h 16"/>
                <a:gd name="T14" fmla="*/ 9 w 14"/>
                <a:gd name="T15" fmla="*/ 14 h 16"/>
                <a:gd name="T16" fmla="*/ 13 w 14"/>
                <a:gd name="T17" fmla="*/ 13 h 16"/>
                <a:gd name="T18" fmla="*/ 14 w 14"/>
                <a:gd name="T19" fmla="*/ 10 h 16"/>
                <a:gd name="T20" fmla="*/ 14 w 14"/>
                <a:gd name="T21" fmla="*/ 8 h 16"/>
                <a:gd name="T22" fmla="*/ 8 w 14"/>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8" y="9"/>
                  </a:moveTo>
                  <a:lnTo>
                    <a:pt x="14" y="9"/>
                  </a:lnTo>
                  <a:lnTo>
                    <a:pt x="7" y="0"/>
                  </a:lnTo>
                  <a:lnTo>
                    <a:pt x="0" y="4"/>
                  </a:lnTo>
                  <a:lnTo>
                    <a:pt x="7" y="14"/>
                  </a:lnTo>
                  <a:lnTo>
                    <a:pt x="13" y="14"/>
                  </a:lnTo>
                  <a:lnTo>
                    <a:pt x="7" y="14"/>
                  </a:lnTo>
                  <a:lnTo>
                    <a:pt x="9" y="16"/>
                  </a:lnTo>
                  <a:lnTo>
                    <a:pt x="13" y="15"/>
                  </a:lnTo>
                  <a:lnTo>
                    <a:pt x="14" y="12"/>
                  </a:lnTo>
                  <a:lnTo>
                    <a:pt x="14" y="9"/>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1" name="Freeform 579"/>
            <p:cNvSpPr>
              <a:spLocks/>
            </p:cNvSpPr>
            <p:nvPr/>
          </p:nvSpPr>
          <p:spPr bwMode="auto">
            <a:xfrm flipH="1">
              <a:off x="1269" y="2891"/>
              <a:ext cx="14" cy="14"/>
            </a:xfrm>
            <a:custGeom>
              <a:avLst/>
              <a:gdLst>
                <a:gd name="T0" fmla="*/ 9 w 15"/>
                <a:gd name="T1" fmla="*/ 0 h 17"/>
                <a:gd name="T2" fmla="*/ 7 w 15"/>
                <a:gd name="T3" fmla="*/ 2 h 17"/>
                <a:gd name="T4" fmla="*/ 0 w 15"/>
                <a:gd name="T5" fmla="*/ 8 h 17"/>
                <a:gd name="T6" fmla="*/ 5 w 15"/>
                <a:gd name="T7" fmla="*/ 12 h 17"/>
                <a:gd name="T8" fmla="*/ 12 w 15"/>
                <a:gd name="T9" fmla="*/ 5 h 17"/>
                <a:gd name="T10" fmla="*/ 9 w 15"/>
                <a:gd name="T11" fmla="*/ 7 h 17"/>
                <a:gd name="T12" fmla="*/ 12 w 15"/>
                <a:gd name="T13" fmla="*/ 5 h 17"/>
                <a:gd name="T14" fmla="*/ 13 w 15"/>
                <a:gd name="T15" fmla="*/ 3 h 17"/>
                <a:gd name="T16" fmla="*/ 12 w 15"/>
                <a:gd name="T17" fmla="*/ 2 h 17"/>
                <a:gd name="T18" fmla="*/ 9 w 15"/>
                <a:gd name="T19" fmla="*/ 2 h 17"/>
                <a:gd name="T20" fmla="*/ 7 w 15"/>
                <a:gd name="T21" fmla="*/ 2 h 17"/>
                <a:gd name="T22" fmla="*/ 9 w 1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7">
                  <a:moveTo>
                    <a:pt x="11" y="0"/>
                  </a:moveTo>
                  <a:lnTo>
                    <a:pt x="9" y="3"/>
                  </a:lnTo>
                  <a:lnTo>
                    <a:pt x="0" y="12"/>
                  </a:lnTo>
                  <a:lnTo>
                    <a:pt x="5" y="17"/>
                  </a:lnTo>
                  <a:lnTo>
                    <a:pt x="14" y="7"/>
                  </a:lnTo>
                  <a:lnTo>
                    <a:pt x="11" y="10"/>
                  </a:lnTo>
                  <a:lnTo>
                    <a:pt x="14" y="7"/>
                  </a:lnTo>
                  <a:lnTo>
                    <a:pt x="15" y="5"/>
                  </a:lnTo>
                  <a:lnTo>
                    <a:pt x="14" y="3"/>
                  </a:lnTo>
                  <a:lnTo>
                    <a:pt x="11" y="2"/>
                  </a:lnTo>
                  <a:lnTo>
                    <a:pt x="9"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2" name="Freeform 580"/>
            <p:cNvSpPr>
              <a:spLocks/>
            </p:cNvSpPr>
            <p:nvPr/>
          </p:nvSpPr>
          <p:spPr bwMode="auto">
            <a:xfrm flipH="1">
              <a:off x="1204" y="2891"/>
              <a:ext cx="67" cy="9"/>
            </a:xfrm>
            <a:custGeom>
              <a:avLst/>
              <a:gdLst>
                <a:gd name="T0" fmla="*/ 62 w 70"/>
                <a:gd name="T1" fmla="*/ 3 h 10"/>
                <a:gd name="T2" fmla="*/ 59 w 70"/>
                <a:gd name="T3" fmla="*/ 0 h 10"/>
                <a:gd name="T4" fmla="*/ 0 w 70"/>
                <a:gd name="T5" fmla="*/ 0 h 10"/>
                <a:gd name="T6" fmla="*/ 0 w 70"/>
                <a:gd name="T7" fmla="*/ 8 h 10"/>
                <a:gd name="T8" fmla="*/ 59 w 70"/>
                <a:gd name="T9" fmla="*/ 8 h 10"/>
                <a:gd name="T10" fmla="*/ 56 w 70"/>
                <a:gd name="T11" fmla="*/ 5 h 10"/>
                <a:gd name="T12" fmla="*/ 59 w 70"/>
                <a:gd name="T13" fmla="*/ 8 h 10"/>
                <a:gd name="T14" fmla="*/ 62 w 70"/>
                <a:gd name="T15" fmla="*/ 7 h 10"/>
                <a:gd name="T16" fmla="*/ 64 w 70"/>
                <a:gd name="T17" fmla="*/ 5 h 10"/>
                <a:gd name="T18" fmla="*/ 62 w 70"/>
                <a:gd name="T19" fmla="*/ 2 h 10"/>
                <a:gd name="T20" fmla="*/ 59 w 70"/>
                <a:gd name="T21" fmla="*/ 0 h 10"/>
                <a:gd name="T22" fmla="*/ 62 w 70"/>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0" h="10">
                  <a:moveTo>
                    <a:pt x="68" y="3"/>
                  </a:moveTo>
                  <a:lnTo>
                    <a:pt x="65" y="0"/>
                  </a:lnTo>
                  <a:lnTo>
                    <a:pt x="0" y="0"/>
                  </a:lnTo>
                  <a:lnTo>
                    <a:pt x="0" y="10"/>
                  </a:lnTo>
                  <a:lnTo>
                    <a:pt x="65" y="10"/>
                  </a:lnTo>
                  <a:lnTo>
                    <a:pt x="62" y="7"/>
                  </a:lnTo>
                  <a:lnTo>
                    <a:pt x="65" y="10"/>
                  </a:lnTo>
                  <a:lnTo>
                    <a:pt x="68" y="9"/>
                  </a:lnTo>
                  <a:lnTo>
                    <a:pt x="70" y="5"/>
                  </a:lnTo>
                  <a:lnTo>
                    <a:pt x="68" y="2"/>
                  </a:lnTo>
                  <a:lnTo>
                    <a:pt x="65" y="0"/>
                  </a:lnTo>
                  <a:lnTo>
                    <a:pt x="6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3" name="Freeform 581"/>
            <p:cNvSpPr>
              <a:spLocks/>
            </p:cNvSpPr>
            <p:nvPr/>
          </p:nvSpPr>
          <p:spPr bwMode="auto">
            <a:xfrm flipH="1">
              <a:off x="1197" y="2892"/>
              <a:ext cx="15" cy="15"/>
            </a:xfrm>
            <a:custGeom>
              <a:avLst/>
              <a:gdLst>
                <a:gd name="T0" fmla="*/ 8 w 15"/>
                <a:gd name="T1" fmla="*/ 8 h 16"/>
                <a:gd name="T2" fmla="*/ 15 w 15"/>
                <a:gd name="T3" fmla="*/ 8 h 16"/>
                <a:gd name="T4" fmla="*/ 6 w 15"/>
                <a:gd name="T5" fmla="*/ 0 h 16"/>
                <a:gd name="T6" fmla="*/ 0 w 15"/>
                <a:gd name="T7" fmla="*/ 4 h 16"/>
                <a:gd name="T8" fmla="*/ 8 w 15"/>
                <a:gd name="T9" fmla="*/ 12 h 16"/>
                <a:gd name="T10" fmla="*/ 15 w 15"/>
                <a:gd name="T11" fmla="*/ 12 h 16"/>
                <a:gd name="T12" fmla="*/ 8 w 15"/>
                <a:gd name="T13" fmla="*/ 12 h 16"/>
                <a:gd name="T14" fmla="*/ 10 w 15"/>
                <a:gd name="T15" fmla="*/ 14 h 16"/>
                <a:gd name="T16" fmla="*/ 13 w 15"/>
                <a:gd name="T17" fmla="*/ 13 h 16"/>
                <a:gd name="T18" fmla="*/ 15 w 15"/>
                <a:gd name="T19" fmla="*/ 10 h 16"/>
                <a:gd name="T20" fmla="*/ 15 w 15"/>
                <a:gd name="T21" fmla="*/ 8 h 16"/>
                <a:gd name="T22" fmla="*/ 8 w 15"/>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9"/>
                  </a:moveTo>
                  <a:lnTo>
                    <a:pt x="15" y="9"/>
                  </a:lnTo>
                  <a:lnTo>
                    <a:pt x="6" y="0"/>
                  </a:lnTo>
                  <a:lnTo>
                    <a:pt x="0" y="4"/>
                  </a:lnTo>
                  <a:lnTo>
                    <a:pt x="8" y="14"/>
                  </a:lnTo>
                  <a:lnTo>
                    <a:pt x="15" y="14"/>
                  </a:lnTo>
                  <a:lnTo>
                    <a:pt x="8" y="14"/>
                  </a:lnTo>
                  <a:lnTo>
                    <a:pt x="10" y="16"/>
                  </a:lnTo>
                  <a:lnTo>
                    <a:pt x="13" y="15"/>
                  </a:lnTo>
                  <a:lnTo>
                    <a:pt x="15" y="12"/>
                  </a:lnTo>
                  <a:lnTo>
                    <a:pt x="15" y="9"/>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4" name="Freeform 582"/>
            <p:cNvSpPr>
              <a:spLocks/>
            </p:cNvSpPr>
            <p:nvPr/>
          </p:nvSpPr>
          <p:spPr bwMode="auto">
            <a:xfrm flipH="1">
              <a:off x="1191" y="2891"/>
              <a:ext cx="13" cy="14"/>
            </a:xfrm>
            <a:custGeom>
              <a:avLst/>
              <a:gdLst>
                <a:gd name="T0" fmla="*/ 10 w 13"/>
                <a:gd name="T1" fmla="*/ 0 h 17"/>
                <a:gd name="T2" fmla="*/ 7 w 13"/>
                <a:gd name="T3" fmla="*/ 2 h 17"/>
                <a:gd name="T4" fmla="*/ 0 w 13"/>
                <a:gd name="T5" fmla="*/ 8 h 17"/>
                <a:gd name="T6" fmla="*/ 7 w 13"/>
                <a:gd name="T7" fmla="*/ 12 h 17"/>
                <a:gd name="T8" fmla="*/ 13 w 13"/>
                <a:gd name="T9" fmla="*/ 5 h 17"/>
                <a:gd name="T10" fmla="*/ 10 w 13"/>
                <a:gd name="T11" fmla="*/ 7 h 17"/>
                <a:gd name="T12" fmla="*/ 13 w 13"/>
                <a:gd name="T13" fmla="*/ 5 h 17"/>
                <a:gd name="T14" fmla="*/ 13 w 13"/>
                <a:gd name="T15" fmla="*/ 2 h 17"/>
                <a:gd name="T16" fmla="*/ 12 w 13"/>
                <a:gd name="T17" fmla="*/ 2 h 17"/>
                <a:gd name="T18" fmla="*/ 9 w 13"/>
                <a:gd name="T19" fmla="*/ 0 h 17"/>
                <a:gd name="T20" fmla="*/ 7 w 13"/>
                <a:gd name="T21" fmla="*/ 2 h 17"/>
                <a:gd name="T22" fmla="*/ 10 w 13"/>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17">
                  <a:moveTo>
                    <a:pt x="10" y="0"/>
                  </a:moveTo>
                  <a:lnTo>
                    <a:pt x="7" y="3"/>
                  </a:lnTo>
                  <a:lnTo>
                    <a:pt x="0" y="12"/>
                  </a:lnTo>
                  <a:lnTo>
                    <a:pt x="7" y="17"/>
                  </a:lnTo>
                  <a:lnTo>
                    <a:pt x="13" y="7"/>
                  </a:lnTo>
                  <a:lnTo>
                    <a:pt x="10" y="10"/>
                  </a:lnTo>
                  <a:lnTo>
                    <a:pt x="13" y="7"/>
                  </a:lnTo>
                  <a:lnTo>
                    <a:pt x="13" y="4"/>
                  </a:lnTo>
                  <a:lnTo>
                    <a:pt x="12" y="2"/>
                  </a:lnTo>
                  <a:lnTo>
                    <a:pt x="9" y="0"/>
                  </a:lnTo>
                  <a:lnTo>
                    <a:pt x="7" y="3"/>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5" name="Freeform 583"/>
            <p:cNvSpPr>
              <a:spLocks/>
            </p:cNvSpPr>
            <p:nvPr/>
          </p:nvSpPr>
          <p:spPr bwMode="auto">
            <a:xfrm flipH="1">
              <a:off x="1122" y="2891"/>
              <a:ext cx="73" cy="9"/>
            </a:xfrm>
            <a:custGeom>
              <a:avLst/>
              <a:gdLst>
                <a:gd name="T0" fmla="*/ 71 w 73"/>
                <a:gd name="T1" fmla="*/ 3 h 10"/>
                <a:gd name="T2" fmla="*/ 68 w 73"/>
                <a:gd name="T3" fmla="*/ 0 h 10"/>
                <a:gd name="T4" fmla="*/ 0 w 73"/>
                <a:gd name="T5" fmla="*/ 0 h 10"/>
                <a:gd name="T6" fmla="*/ 0 w 73"/>
                <a:gd name="T7" fmla="*/ 8 h 10"/>
                <a:gd name="T8" fmla="*/ 68 w 73"/>
                <a:gd name="T9" fmla="*/ 8 h 10"/>
                <a:gd name="T10" fmla="*/ 64 w 73"/>
                <a:gd name="T11" fmla="*/ 5 h 10"/>
                <a:gd name="T12" fmla="*/ 68 w 73"/>
                <a:gd name="T13" fmla="*/ 8 h 10"/>
                <a:gd name="T14" fmla="*/ 71 w 73"/>
                <a:gd name="T15" fmla="*/ 7 h 10"/>
                <a:gd name="T16" fmla="*/ 73 w 73"/>
                <a:gd name="T17" fmla="*/ 5 h 10"/>
                <a:gd name="T18" fmla="*/ 71 w 73"/>
                <a:gd name="T19" fmla="*/ 2 h 10"/>
                <a:gd name="T20" fmla="*/ 68 w 73"/>
                <a:gd name="T21" fmla="*/ 0 h 10"/>
                <a:gd name="T22" fmla="*/ 71 w 73"/>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3" h="10">
                  <a:moveTo>
                    <a:pt x="71" y="3"/>
                  </a:moveTo>
                  <a:lnTo>
                    <a:pt x="68" y="0"/>
                  </a:lnTo>
                  <a:lnTo>
                    <a:pt x="0" y="0"/>
                  </a:lnTo>
                  <a:lnTo>
                    <a:pt x="0" y="10"/>
                  </a:lnTo>
                  <a:lnTo>
                    <a:pt x="68" y="10"/>
                  </a:lnTo>
                  <a:lnTo>
                    <a:pt x="64" y="7"/>
                  </a:lnTo>
                  <a:lnTo>
                    <a:pt x="68" y="10"/>
                  </a:lnTo>
                  <a:lnTo>
                    <a:pt x="71" y="9"/>
                  </a:lnTo>
                  <a:lnTo>
                    <a:pt x="73" y="5"/>
                  </a:lnTo>
                  <a:lnTo>
                    <a:pt x="71" y="2"/>
                  </a:lnTo>
                  <a:lnTo>
                    <a:pt x="68" y="0"/>
                  </a:lnTo>
                  <a:lnTo>
                    <a:pt x="7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6" name="Freeform 584"/>
            <p:cNvSpPr>
              <a:spLocks/>
            </p:cNvSpPr>
            <p:nvPr/>
          </p:nvSpPr>
          <p:spPr bwMode="auto">
            <a:xfrm flipH="1">
              <a:off x="1116" y="2892"/>
              <a:ext cx="14" cy="15"/>
            </a:xfrm>
            <a:custGeom>
              <a:avLst/>
              <a:gdLst>
                <a:gd name="T0" fmla="*/ 7 w 14"/>
                <a:gd name="T1" fmla="*/ 8 h 16"/>
                <a:gd name="T2" fmla="*/ 14 w 14"/>
                <a:gd name="T3" fmla="*/ 8 h 16"/>
                <a:gd name="T4" fmla="*/ 7 w 14"/>
                <a:gd name="T5" fmla="*/ 0 h 16"/>
                <a:gd name="T6" fmla="*/ 0 w 14"/>
                <a:gd name="T7" fmla="*/ 4 h 16"/>
                <a:gd name="T8" fmla="*/ 7 w 14"/>
                <a:gd name="T9" fmla="*/ 12 h 16"/>
                <a:gd name="T10" fmla="*/ 14 w 14"/>
                <a:gd name="T11" fmla="*/ 12 h 16"/>
                <a:gd name="T12" fmla="*/ 7 w 14"/>
                <a:gd name="T13" fmla="*/ 12 h 16"/>
                <a:gd name="T14" fmla="*/ 10 w 14"/>
                <a:gd name="T15" fmla="*/ 14 h 16"/>
                <a:gd name="T16" fmla="*/ 13 w 14"/>
                <a:gd name="T17" fmla="*/ 13 h 16"/>
                <a:gd name="T18" fmla="*/ 14 w 14"/>
                <a:gd name="T19" fmla="*/ 10 h 16"/>
                <a:gd name="T20" fmla="*/ 14 w 14"/>
                <a:gd name="T21" fmla="*/ 8 h 16"/>
                <a:gd name="T22" fmla="*/ 7 w 14"/>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7" y="9"/>
                  </a:moveTo>
                  <a:lnTo>
                    <a:pt x="14" y="9"/>
                  </a:lnTo>
                  <a:lnTo>
                    <a:pt x="7" y="0"/>
                  </a:lnTo>
                  <a:lnTo>
                    <a:pt x="0" y="4"/>
                  </a:lnTo>
                  <a:lnTo>
                    <a:pt x="7" y="14"/>
                  </a:lnTo>
                  <a:lnTo>
                    <a:pt x="14" y="14"/>
                  </a:lnTo>
                  <a:lnTo>
                    <a:pt x="7" y="14"/>
                  </a:lnTo>
                  <a:lnTo>
                    <a:pt x="10" y="16"/>
                  </a:lnTo>
                  <a:lnTo>
                    <a:pt x="13" y="15"/>
                  </a:lnTo>
                  <a:lnTo>
                    <a:pt x="14" y="12"/>
                  </a:lnTo>
                  <a:lnTo>
                    <a:pt x="14" y="9"/>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7" name="Freeform 585"/>
            <p:cNvSpPr>
              <a:spLocks/>
            </p:cNvSpPr>
            <p:nvPr/>
          </p:nvSpPr>
          <p:spPr bwMode="auto">
            <a:xfrm flipH="1">
              <a:off x="1108" y="2891"/>
              <a:ext cx="16" cy="14"/>
            </a:xfrm>
            <a:custGeom>
              <a:avLst/>
              <a:gdLst>
                <a:gd name="T0" fmla="*/ 14 w 15"/>
                <a:gd name="T1" fmla="*/ 0 h 17"/>
                <a:gd name="T2" fmla="*/ 10 w 15"/>
                <a:gd name="T3" fmla="*/ 2 h 17"/>
                <a:gd name="T4" fmla="*/ 0 w 15"/>
                <a:gd name="T5" fmla="*/ 8 h 17"/>
                <a:gd name="T6" fmla="*/ 7 w 15"/>
                <a:gd name="T7" fmla="*/ 12 h 17"/>
                <a:gd name="T8" fmla="*/ 17 w 15"/>
                <a:gd name="T9" fmla="*/ 5 h 17"/>
                <a:gd name="T10" fmla="*/ 14 w 15"/>
                <a:gd name="T11" fmla="*/ 7 h 17"/>
                <a:gd name="T12" fmla="*/ 17 w 15"/>
                <a:gd name="T13" fmla="*/ 5 h 17"/>
                <a:gd name="T14" fmla="*/ 17 w 15"/>
                <a:gd name="T15" fmla="*/ 2 h 17"/>
                <a:gd name="T16" fmla="*/ 16 w 15"/>
                <a:gd name="T17" fmla="*/ 2 h 17"/>
                <a:gd name="T18" fmla="*/ 13 w 15"/>
                <a:gd name="T19" fmla="*/ 0 h 17"/>
                <a:gd name="T20" fmla="*/ 10 w 15"/>
                <a:gd name="T21" fmla="*/ 2 h 17"/>
                <a:gd name="T22" fmla="*/ 14 w 1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7">
                  <a:moveTo>
                    <a:pt x="12" y="0"/>
                  </a:moveTo>
                  <a:lnTo>
                    <a:pt x="8" y="3"/>
                  </a:lnTo>
                  <a:lnTo>
                    <a:pt x="0" y="12"/>
                  </a:lnTo>
                  <a:lnTo>
                    <a:pt x="7" y="17"/>
                  </a:lnTo>
                  <a:lnTo>
                    <a:pt x="15" y="7"/>
                  </a:lnTo>
                  <a:lnTo>
                    <a:pt x="12" y="10"/>
                  </a:lnTo>
                  <a:lnTo>
                    <a:pt x="15" y="7"/>
                  </a:lnTo>
                  <a:lnTo>
                    <a:pt x="15" y="4"/>
                  </a:lnTo>
                  <a:lnTo>
                    <a:pt x="14" y="2"/>
                  </a:lnTo>
                  <a:lnTo>
                    <a:pt x="11" y="0"/>
                  </a:lnTo>
                  <a:lnTo>
                    <a:pt x="8"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8" name="Freeform 586"/>
            <p:cNvSpPr>
              <a:spLocks/>
            </p:cNvSpPr>
            <p:nvPr/>
          </p:nvSpPr>
          <p:spPr bwMode="auto">
            <a:xfrm flipH="1">
              <a:off x="1042" y="2891"/>
              <a:ext cx="70" cy="9"/>
            </a:xfrm>
            <a:custGeom>
              <a:avLst/>
              <a:gdLst>
                <a:gd name="T0" fmla="*/ 67 w 72"/>
                <a:gd name="T1" fmla="*/ 3 h 10"/>
                <a:gd name="T2" fmla="*/ 64 w 72"/>
                <a:gd name="T3" fmla="*/ 0 h 10"/>
                <a:gd name="T4" fmla="*/ 0 w 72"/>
                <a:gd name="T5" fmla="*/ 0 h 10"/>
                <a:gd name="T6" fmla="*/ 0 w 72"/>
                <a:gd name="T7" fmla="*/ 8 h 10"/>
                <a:gd name="T8" fmla="*/ 64 w 72"/>
                <a:gd name="T9" fmla="*/ 8 h 10"/>
                <a:gd name="T10" fmla="*/ 60 w 72"/>
                <a:gd name="T11" fmla="*/ 5 h 10"/>
                <a:gd name="T12" fmla="*/ 64 w 72"/>
                <a:gd name="T13" fmla="*/ 8 h 10"/>
                <a:gd name="T14" fmla="*/ 67 w 72"/>
                <a:gd name="T15" fmla="*/ 7 h 10"/>
                <a:gd name="T16" fmla="*/ 68 w 72"/>
                <a:gd name="T17" fmla="*/ 5 h 10"/>
                <a:gd name="T18" fmla="*/ 67 w 72"/>
                <a:gd name="T19" fmla="*/ 2 h 10"/>
                <a:gd name="T20" fmla="*/ 64 w 72"/>
                <a:gd name="T21" fmla="*/ 0 h 10"/>
                <a:gd name="T22" fmla="*/ 67 w 72"/>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2" h="10">
                  <a:moveTo>
                    <a:pt x="71" y="3"/>
                  </a:moveTo>
                  <a:lnTo>
                    <a:pt x="68" y="0"/>
                  </a:lnTo>
                  <a:lnTo>
                    <a:pt x="0" y="0"/>
                  </a:lnTo>
                  <a:lnTo>
                    <a:pt x="0" y="10"/>
                  </a:lnTo>
                  <a:lnTo>
                    <a:pt x="68" y="10"/>
                  </a:lnTo>
                  <a:lnTo>
                    <a:pt x="64" y="7"/>
                  </a:lnTo>
                  <a:lnTo>
                    <a:pt x="68" y="10"/>
                  </a:lnTo>
                  <a:lnTo>
                    <a:pt x="71" y="9"/>
                  </a:lnTo>
                  <a:lnTo>
                    <a:pt x="72" y="5"/>
                  </a:lnTo>
                  <a:lnTo>
                    <a:pt x="71" y="2"/>
                  </a:lnTo>
                  <a:lnTo>
                    <a:pt x="68" y="0"/>
                  </a:lnTo>
                  <a:lnTo>
                    <a:pt x="7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59" name="Freeform 587"/>
            <p:cNvSpPr>
              <a:spLocks/>
            </p:cNvSpPr>
            <p:nvPr/>
          </p:nvSpPr>
          <p:spPr bwMode="auto">
            <a:xfrm flipH="1">
              <a:off x="1036" y="2892"/>
              <a:ext cx="13" cy="15"/>
            </a:xfrm>
            <a:custGeom>
              <a:avLst/>
              <a:gdLst>
                <a:gd name="T0" fmla="*/ 7 w 14"/>
                <a:gd name="T1" fmla="*/ 8 h 16"/>
                <a:gd name="T2" fmla="*/ 12 w 14"/>
                <a:gd name="T3" fmla="*/ 8 h 16"/>
                <a:gd name="T4" fmla="*/ 7 w 14"/>
                <a:gd name="T5" fmla="*/ 0 h 16"/>
                <a:gd name="T6" fmla="*/ 0 w 14"/>
                <a:gd name="T7" fmla="*/ 4 h 16"/>
                <a:gd name="T8" fmla="*/ 7 w 14"/>
                <a:gd name="T9" fmla="*/ 12 h 16"/>
                <a:gd name="T10" fmla="*/ 12 w 14"/>
                <a:gd name="T11" fmla="*/ 12 h 16"/>
                <a:gd name="T12" fmla="*/ 7 w 14"/>
                <a:gd name="T13" fmla="*/ 12 h 16"/>
                <a:gd name="T14" fmla="*/ 8 w 14"/>
                <a:gd name="T15" fmla="*/ 14 h 16"/>
                <a:gd name="T16" fmla="*/ 11 w 14"/>
                <a:gd name="T17" fmla="*/ 13 h 16"/>
                <a:gd name="T18" fmla="*/ 12 w 14"/>
                <a:gd name="T19" fmla="*/ 10 h 16"/>
                <a:gd name="T20" fmla="*/ 12 w 14"/>
                <a:gd name="T21" fmla="*/ 8 h 16"/>
                <a:gd name="T22" fmla="*/ 7 w 14"/>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7" y="9"/>
                  </a:moveTo>
                  <a:lnTo>
                    <a:pt x="14" y="9"/>
                  </a:lnTo>
                  <a:lnTo>
                    <a:pt x="7" y="0"/>
                  </a:lnTo>
                  <a:lnTo>
                    <a:pt x="0" y="4"/>
                  </a:lnTo>
                  <a:lnTo>
                    <a:pt x="7" y="14"/>
                  </a:lnTo>
                  <a:lnTo>
                    <a:pt x="14" y="14"/>
                  </a:lnTo>
                  <a:lnTo>
                    <a:pt x="7" y="14"/>
                  </a:lnTo>
                  <a:lnTo>
                    <a:pt x="10" y="16"/>
                  </a:lnTo>
                  <a:lnTo>
                    <a:pt x="13" y="15"/>
                  </a:lnTo>
                  <a:lnTo>
                    <a:pt x="14" y="12"/>
                  </a:lnTo>
                  <a:lnTo>
                    <a:pt x="14" y="9"/>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0" name="Freeform 588"/>
            <p:cNvSpPr>
              <a:spLocks/>
            </p:cNvSpPr>
            <p:nvPr/>
          </p:nvSpPr>
          <p:spPr bwMode="auto">
            <a:xfrm flipH="1">
              <a:off x="1028" y="2891"/>
              <a:ext cx="14" cy="14"/>
            </a:xfrm>
            <a:custGeom>
              <a:avLst/>
              <a:gdLst>
                <a:gd name="T0" fmla="*/ 11 w 14"/>
                <a:gd name="T1" fmla="*/ 0 h 17"/>
                <a:gd name="T2" fmla="*/ 7 w 14"/>
                <a:gd name="T3" fmla="*/ 2 h 17"/>
                <a:gd name="T4" fmla="*/ 0 w 14"/>
                <a:gd name="T5" fmla="*/ 8 h 17"/>
                <a:gd name="T6" fmla="*/ 7 w 14"/>
                <a:gd name="T7" fmla="*/ 12 h 17"/>
                <a:gd name="T8" fmla="*/ 14 w 14"/>
                <a:gd name="T9" fmla="*/ 5 h 17"/>
                <a:gd name="T10" fmla="*/ 11 w 14"/>
                <a:gd name="T11" fmla="*/ 7 h 17"/>
                <a:gd name="T12" fmla="*/ 14 w 14"/>
                <a:gd name="T13" fmla="*/ 5 h 17"/>
                <a:gd name="T14" fmla="*/ 14 w 14"/>
                <a:gd name="T15" fmla="*/ 2 h 17"/>
                <a:gd name="T16" fmla="*/ 13 w 14"/>
                <a:gd name="T17" fmla="*/ 2 h 17"/>
                <a:gd name="T18" fmla="*/ 9 w 14"/>
                <a:gd name="T19" fmla="*/ 0 h 17"/>
                <a:gd name="T20" fmla="*/ 7 w 14"/>
                <a:gd name="T21" fmla="*/ 2 h 17"/>
                <a:gd name="T22" fmla="*/ 11 w 14"/>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7">
                  <a:moveTo>
                    <a:pt x="11" y="0"/>
                  </a:moveTo>
                  <a:lnTo>
                    <a:pt x="7" y="3"/>
                  </a:lnTo>
                  <a:lnTo>
                    <a:pt x="0" y="12"/>
                  </a:lnTo>
                  <a:lnTo>
                    <a:pt x="7" y="17"/>
                  </a:lnTo>
                  <a:lnTo>
                    <a:pt x="14" y="7"/>
                  </a:lnTo>
                  <a:lnTo>
                    <a:pt x="11" y="10"/>
                  </a:lnTo>
                  <a:lnTo>
                    <a:pt x="14" y="7"/>
                  </a:lnTo>
                  <a:lnTo>
                    <a:pt x="14" y="4"/>
                  </a:lnTo>
                  <a:lnTo>
                    <a:pt x="13" y="2"/>
                  </a:lnTo>
                  <a:lnTo>
                    <a:pt x="9" y="0"/>
                  </a:lnTo>
                  <a:lnTo>
                    <a:pt x="7"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1" name="Freeform 589"/>
            <p:cNvSpPr>
              <a:spLocks/>
            </p:cNvSpPr>
            <p:nvPr/>
          </p:nvSpPr>
          <p:spPr bwMode="auto">
            <a:xfrm flipH="1">
              <a:off x="961" y="2891"/>
              <a:ext cx="71" cy="9"/>
            </a:xfrm>
            <a:custGeom>
              <a:avLst/>
              <a:gdLst>
                <a:gd name="T0" fmla="*/ 69 w 72"/>
                <a:gd name="T1" fmla="*/ 3 h 10"/>
                <a:gd name="T2" fmla="*/ 66 w 72"/>
                <a:gd name="T3" fmla="*/ 0 h 10"/>
                <a:gd name="T4" fmla="*/ 0 w 72"/>
                <a:gd name="T5" fmla="*/ 0 h 10"/>
                <a:gd name="T6" fmla="*/ 0 w 72"/>
                <a:gd name="T7" fmla="*/ 8 h 10"/>
                <a:gd name="T8" fmla="*/ 66 w 72"/>
                <a:gd name="T9" fmla="*/ 8 h 10"/>
                <a:gd name="T10" fmla="*/ 62 w 72"/>
                <a:gd name="T11" fmla="*/ 5 h 10"/>
                <a:gd name="T12" fmla="*/ 66 w 72"/>
                <a:gd name="T13" fmla="*/ 8 h 10"/>
                <a:gd name="T14" fmla="*/ 69 w 72"/>
                <a:gd name="T15" fmla="*/ 7 h 10"/>
                <a:gd name="T16" fmla="*/ 70 w 72"/>
                <a:gd name="T17" fmla="*/ 5 h 10"/>
                <a:gd name="T18" fmla="*/ 69 w 72"/>
                <a:gd name="T19" fmla="*/ 2 h 10"/>
                <a:gd name="T20" fmla="*/ 66 w 72"/>
                <a:gd name="T21" fmla="*/ 0 h 10"/>
                <a:gd name="T22" fmla="*/ 69 w 72"/>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2" h="10">
                  <a:moveTo>
                    <a:pt x="71" y="3"/>
                  </a:moveTo>
                  <a:lnTo>
                    <a:pt x="68" y="0"/>
                  </a:lnTo>
                  <a:lnTo>
                    <a:pt x="0" y="0"/>
                  </a:lnTo>
                  <a:lnTo>
                    <a:pt x="0" y="10"/>
                  </a:lnTo>
                  <a:lnTo>
                    <a:pt x="68" y="10"/>
                  </a:lnTo>
                  <a:lnTo>
                    <a:pt x="64" y="7"/>
                  </a:lnTo>
                  <a:lnTo>
                    <a:pt x="68" y="10"/>
                  </a:lnTo>
                  <a:lnTo>
                    <a:pt x="71" y="9"/>
                  </a:lnTo>
                  <a:lnTo>
                    <a:pt x="72" y="5"/>
                  </a:lnTo>
                  <a:lnTo>
                    <a:pt x="71" y="2"/>
                  </a:lnTo>
                  <a:lnTo>
                    <a:pt x="68" y="0"/>
                  </a:lnTo>
                  <a:lnTo>
                    <a:pt x="7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2" name="Freeform 590"/>
            <p:cNvSpPr>
              <a:spLocks/>
            </p:cNvSpPr>
            <p:nvPr/>
          </p:nvSpPr>
          <p:spPr bwMode="auto">
            <a:xfrm flipH="1">
              <a:off x="955" y="2892"/>
              <a:ext cx="14" cy="15"/>
            </a:xfrm>
            <a:custGeom>
              <a:avLst/>
              <a:gdLst>
                <a:gd name="T0" fmla="*/ 11 w 14"/>
                <a:gd name="T1" fmla="*/ 7 h 16"/>
                <a:gd name="T2" fmla="*/ 14 w 14"/>
                <a:gd name="T3" fmla="*/ 8 h 16"/>
                <a:gd name="T4" fmla="*/ 7 w 14"/>
                <a:gd name="T5" fmla="*/ 0 h 16"/>
                <a:gd name="T6" fmla="*/ 0 w 14"/>
                <a:gd name="T7" fmla="*/ 4 h 16"/>
                <a:gd name="T8" fmla="*/ 7 w 14"/>
                <a:gd name="T9" fmla="*/ 12 h 16"/>
                <a:gd name="T10" fmla="*/ 11 w 14"/>
                <a:gd name="T11" fmla="*/ 14 h 16"/>
                <a:gd name="T12" fmla="*/ 7 w 14"/>
                <a:gd name="T13" fmla="*/ 12 h 16"/>
                <a:gd name="T14" fmla="*/ 9 w 14"/>
                <a:gd name="T15" fmla="*/ 14 h 16"/>
                <a:gd name="T16" fmla="*/ 13 w 14"/>
                <a:gd name="T17" fmla="*/ 13 h 16"/>
                <a:gd name="T18" fmla="*/ 14 w 14"/>
                <a:gd name="T19" fmla="*/ 10 h 16"/>
                <a:gd name="T20" fmla="*/ 14 w 14"/>
                <a:gd name="T21" fmla="*/ 8 h 16"/>
                <a:gd name="T22" fmla="*/ 11 w 14"/>
                <a:gd name="T23" fmla="*/ 7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11" y="7"/>
                  </a:moveTo>
                  <a:lnTo>
                    <a:pt x="14" y="9"/>
                  </a:lnTo>
                  <a:lnTo>
                    <a:pt x="7" y="0"/>
                  </a:lnTo>
                  <a:lnTo>
                    <a:pt x="0" y="4"/>
                  </a:lnTo>
                  <a:lnTo>
                    <a:pt x="7" y="14"/>
                  </a:lnTo>
                  <a:lnTo>
                    <a:pt x="11" y="16"/>
                  </a:lnTo>
                  <a:lnTo>
                    <a:pt x="7" y="14"/>
                  </a:lnTo>
                  <a:lnTo>
                    <a:pt x="9" y="16"/>
                  </a:lnTo>
                  <a:lnTo>
                    <a:pt x="13" y="15"/>
                  </a:lnTo>
                  <a:lnTo>
                    <a:pt x="14" y="12"/>
                  </a:lnTo>
                  <a:lnTo>
                    <a:pt x="14" y="9"/>
                  </a:lnTo>
                  <a:lnTo>
                    <a:pt x="1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3" name="Freeform 591"/>
            <p:cNvSpPr>
              <a:spLocks/>
            </p:cNvSpPr>
            <p:nvPr/>
          </p:nvSpPr>
          <p:spPr bwMode="auto">
            <a:xfrm flipH="1">
              <a:off x="945" y="2900"/>
              <a:ext cx="14" cy="7"/>
            </a:xfrm>
            <a:custGeom>
              <a:avLst/>
              <a:gdLst>
                <a:gd name="T0" fmla="*/ 11 w 12"/>
                <a:gd name="T1" fmla="*/ 0 h 9"/>
                <a:gd name="T2" fmla="*/ 11 w 12"/>
                <a:gd name="T3" fmla="*/ 0 h 9"/>
                <a:gd name="T4" fmla="*/ 0 w 12"/>
                <a:gd name="T5" fmla="*/ 0 h 9"/>
                <a:gd name="T6" fmla="*/ 0 w 12"/>
                <a:gd name="T7" fmla="*/ 5 h 9"/>
                <a:gd name="T8" fmla="*/ 11 w 12"/>
                <a:gd name="T9" fmla="*/ 5 h 9"/>
                <a:gd name="T10" fmla="*/ 11 w 12"/>
                <a:gd name="T11" fmla="*/ 5 h 9"/>
                <a:gd name="T12" fmla="*/ 11 w 12"/>
                <a:gd name="T13" fmla="*/ 5 h 9"/>
                <a:gd name="T14" fmla="*/ 15 w 12"/>
                <a:gd name="T15" fmla="*/ 5 h 9"/>
                <a:gd name="T16" fmla="*/ 16 w 12"/>
                <a:gd name="T17" fmla="*/ 2 h 9"/>
                <a:gd name="T18" fmla="*/ 15 w 12"/>
                <a:gd name="T19" fmla="*/ 1 h 9"/>
                <a:gd name="T20" fmla="*/ 11 w 12"/>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9">
                  <a:moveTo>
                    <a:pt x="8" y="0"/>
                  </a:moveTo>
                  <a:lnTo>
                    <a:pt x="8" y="0"/>
                  </a:lnTo>
                  <a:lnTo>
                    <a:pt x="0" y="0"/>
                  </a:lnTo>
                  <a:lnTo>
                    <a:pt x="0" y="9"/>
                  </a:lnTo>
                  <a:lnTo>
                    <a:pt x="8" y="9"/>
                  </a:lnTo>
                  <a:lnTo>
                    <a:pt x="11" y="8"/>
                  </a:lnTo>
                  <a:lnTo>
                    <a:pt x="12" y="4"/>
                  </a:lnTo>
                  <a:lnTo>
                    <a:pt x="11" y="1"/>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4" name="Freeform 592"/>
            <p:cNvSpPr>
              <a:spLocks/>
            </p:cNvSpPr>
            <p:nvPr/>
          </p:nvSpPr>
          <p:spPr bwMode="auto">
            <a:xfrm flipH="1">
              <a:off x="936" y="2900"/>
              <a:ext cx="15" cy="7"/>
            </a:xfrm>
            <a:custGeom>
              <a:avLst/>
              <a:gdLst>
                <a:gd name="T0" fmla="*/ 9 w 16"/>
                <a:gd name="T1" fmla="*/ 0 h 9"/>
                <a:gd name="T2" fmla="*/ 9 w 16"/>
                <a:gd name="T3" fmla="*/ 0 h 9"/>
                <a:gd name="T4" fmla="*/ 0 w 16"/>
                <a:gd name="T5" fmla="*/ 0 h 9"/>
                <a:gd name="T6" fmla="*/ 0 w 16"/>
                <a:gd name="T7" fmla="*/ 5 h 9"/>
                <a:gd name="T8" fmla="*/ 9 w 16"/>
                <a:gd name="T9" fmla="*/ 5 h 9"/>
                <a:gd name="T10" fmla="*/ 9 w 16"/>
                <a:gd name="T11" fmla="*/ 5 h 9"/>
                <a:gd name="T12" fmla="*/ 9 w 16"/>
                <a:gd name="T13" fmla="*/ 5 h 9"/>
                <a:gd name="T14" fmla="*/ 13 w 16"/>
                <a:gd name="T15" fmla="*/ 5 h 9"/>
                <a:gd name="T16" fmla="*/ 14 w 16"/>
                <a:gd name="T17" fmla="*/ 2 h 9"/>
                <a:gd name="T18" fmla="*/ 13 w 16"/>
                <a:gd name="T19" fmla="*/ 1 h 9"/>
                <a:gd name="T20" fmla="*/ 9 w 16"/>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9">
                  <a:moveTo>
                    <a:pt x="11" y="0"/>
                  </a:moveTo>
                  <a:lnTo>
                    <a:pt x="11" y="0"/>
                  </a:lnTo>
                  <a:lnTo>
                    <a:pt x="0" y="0"/>
                  </a:lnTo>
                  <a:lnTo>
                    <a:pt x="0" y="9"/>
                  </a:lnTo>
                  <a:lnTo>
                    <a:pt x="11" y="9"/>
                  </a:lnTo>
                  <a:lnTo>
                    <a:pt x="15" y="8"/>
                  </a:lnTo>
                  <a:lnTo>
                    <a:pt x="16" y="4"/>
                  </a:lnTo>
                  <a:lnTo>
                    <a:pt x="15" y="1"/>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5" name="Freeform 593"/>
            <p:cNvSpPr>
              <a:spLocks/>
            </p:cNvSpPr>
            <p:nvPr/>
          </p:nvSpPr>
          <p:spPr bwMode="auto">
            <a:xfrm flipH="1">
              <a:off x="926" y="2900"/>
              <a:ext cx="13" cy="7"/>
            </a:xfrm>
            <a:custGeom>
              <a:avLst/>
              <a:gdLst>
                <a:gd name="T0" fmla="*/ 7 w 14"/>
                <a:gd name="T1" fmla="*/ 0 h 9"/>
                <a:gd name="T2" fmla="*/ 7 w 14"/>
                <a:gd name="T3" fmla="*/ 0 h 9"/>
                <a:gd name="T4" fmla="*/ 0 w 14"/>
                <a:gd name="T5" fmla="*/ 0 h 9"/>
                <a:gd name="T6" fmla="*/ 0 w 14"/>
                <a:gd name="T7" fmla="*/ 5 h 9"/>
                <a:gd name="T8" fmla="*/ 7 w 14"/>
                <a:gd name="T9" fmla="*/ 5 h 9"/>
                <a:gd name="T10" fmla="*/ 7 w 14"/>
                <a:gd name="T11" fmla="*/ 5 h 9"/>
                <a:gd name="T12" fmla="*/ 7 w 14"/>
                <a:gd name="T13" fmla="*/ 5 h 9"/>
                <a:gd name="T14" fmla="*/ 11 w 14"/>
                <a:gd name="T15" fmla="*/ 5 h 9"/>
                <a:gd name="T16" fmla="*/ 12 w 14"/>
                <a:gd name="T17" fmla="*/ 2 h 9"/>
                <a:gd name="T18" fmla="*/ 11 w 14"/>
                <a:gd name="T19" fmla="*/ 1 h 9"/>
                <a:gd name="T20" fmla="*/ 7 w 14"/>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9">
                  <a:moveTo>
                    <a:pt x="9" y="0"/>
                  </a:moveTo>
                  <a:lnTo>
                    <a:pt x="9" y="0"/>
                  </a:lnTo>
                  <a:lnTo>
                    <a:pt x="0" y="0"/>
                  </a:lnTo>
                  <a:lnTo>
                    <a:pt x="0" y="9"/>
                  </a:lnTo>
                  <a:lnTo>
                    <a:pt x="9" y="9"/>
                  </a:lnTo>
                  <a:lnTo>
                    <a:pt x="13" y="8"/>
                  </a:lnTo>
                  <a:lnTo>
                    <a:pt x="14" y="4"/>
                  </a:lnTo>
                  <a:lnTo>
                    <a:pt x="13" y="1"/>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6" name="Freeform 594"/>
            <p:cNvSpPr>
              <a:spLocks/>
            </p:cNvSpPr>
            <p:nvPr/>
          </p:nvSpPr>
          <p:spPr bwMode="auto">
            <a:xfrm flipH="1">
              <a:off x="861" y="2900"/>
              <a:ext cx="69" cy="7"/>
            </a:xfrm>
            <a:custGeom>
              <a:avLst/>
              <a:gdLst>
                <a:gd name="T0" fmla="*/ 62 w 71"/>
                <a:gd name="T1" fmla="*/ 0 h 9"/>
                <a:gd name="T2" fmla="*/ 62 w 71"/>
                <a:gd name="T3" fmla="*/ 0 h 9"/>
                <a:gd name="T4" fmla="*/ 0 w 71"/>
                <a:gd name="T5" fmla="*/ 0 h 9"/>
                <a:gd name="T6" fmla="*/ 0 w 71"/>
                <a:gd name="T7" fmla="*/ 5 h 9"/>
                <a:gd name="T8" fmla="*/ 62 w 71"/>
                <a:gd name="T9" fmla="*/ 5 h 9"/>
                <a:gd name="T10" fmla="*/ 62 w 71"/>
                <a:gd name="T11" fmla="*/ 5 h 9"/>
                <a:gd name="T12" fmla="*/ 62 w 71"/>
                <a:gd name="T13" fmla="*/ 5 h 9"/>
                <a:gd name="T14" fmla="*/ 65 w 71"/>
                <a:gd name="T15" fmla="*/ 5 h 9"/>
                <a:gd name="T16" fmla="*/ 67 w 71"/>
                <a:gd name="T17" fmla="*/ 2 h 9"/>
                <a:gd name="T18" fmla="*/ 65 w 71"/>
                <a:gd name="T19" fmla="*/ 1 h 9"/>
                <a:gd name="T20" fmla="*/ 62 w 71"/>
                <a:gd name="T21" fmla="*/ 0 h 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1" h="9">
                  <a:moveTo>
                    <a:pt x="66" y="0"/>
                  </a:moveTo>
                  <a:lnTo>
                    <a:pt x="66" y="0"/>
                  </a:lnTo>
                  <a:lnTo>
                    <a:pt x="0" y="0"/>
                  </a:lnTo>
                  <a:lnTo>
                    <a:pt x="0" y="9"/>
                  </a:lnTo>
                  <a:lnTo>
                    <a:pt x="66" y="9"/>
                  </a:lnTo>
                  <a:lnTo>
                    <a:pt x="69" y="8"/>
                  </a:lnTo>
                  <a:lnTo>
                    <a:pt x="71" y="4"/>
                  </a:lnTo>
                  <a:lnTo>
                    <a:pt x="69" y="1"/>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7" name="Freeform 595"/>
            <p:cNvSpPr>
              <a:spLocks/>
            </p:cNvSpPr>
            <p:nvPr/>
          </p:nvSpPr>
          <p:spPr bwMode="auto">
            <a:xfrm flipH="1">
              <a:off x="855" y="2900"/>
              <a:ext cx="12" cy="7"/>
            </a:xfrm>
            <a:custGeom>
              <a:avLst/>
              <a:gdLst>
                <a:gd name="T0" fmla="*/ 3 w 11"/>
                <a:gd name="T1" fmla="*/ 2 h 9"/>
                <a:gd name="T2" fmla="*/ 9 w 11"/>
                <a:gd name="T3" fmla="*/ 0 h 9"/>
                <a:gd name="T4" fmla="*/ 0 w 11"/>
                <a:gd name="T5" fmla="*/ 0 h 9"/>
                <a:gd name="T6" fmla="*/ 0 w 11"/>
                <a:gd name="T7" fmla="*/ 5 h 9"/>
                <a:gd name="T8" fmla="*/ 9 w 11"/>
                <a:gd name="T9" fmla="*/ 5 h 9"/>
                <a:gd name="T10" fmla="*/ 12 w 11"/>
                <a:gd name="T11" fmla="*/ 4 h 9"/>
                <a:gd name="T12" fmla="*/ 9 w 11"/>
                <a:gd name="T13" fmla="*/ 5 h 9"/>
                <a:gd name="T14" fmla="*/ 12 w 11"/>
                <a:gd name="T15" fmla="*/ 5 h 9"/>
                <a:gd name="T16" fmla="*/ 13 w 11"/>
                <a:gd name="T17" fmla="*/ 2 h 9"/>
                <a:gd name="T18" fmla="*/ 12 w 11"/>
                <a:gd name="T19" fmla="*/ 1 h 9"/>
                <a:gd name="T20" fmla="*/ 9 w 11"/>
                <a:gd name="T21" fmla="*/ 0 h 9"/>
                <a:gd name="T22" fmla="*/ 3 w 11"/>
                <a:gd name="T23" fmla="*/ 2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9">
                  <a:moveTo>
                    <a:pt x="3" y="2"/>
                  </a:moveTo>
                  <a:lnTo>
                    <a:pt x="7" y="0"/>
                  </a:lnTo>
                  <a:lnTo>
                    <a:pt x="0" y="0"/>
                  </a:lnTo>
                  <a:lnTo>
                    <a:pt x="0" y="9"/>
                  </a:lnTo>
                  <a:lnTo>
                    <a:pt x="7" y="9"/>
                  </a:lnTo>
                  <a:lnTo>
                    <a:pt x="10" y="7"/>
                  </a:lnTo>
                  <a:lnTo>
                    <a:pt x="7" y="9"/>
                  </a:lnTo>
                  <a:lnTo>
                    <a:pt x="10" y="8"/>
                  </a:lnTo>
                  <a:lnTo>
                    <a:pt x="11" y="4"/>
                  </a:lnTo>
                  <a:lnTo>
                    <a:pt x="10" y="1"/>
                  </a:lnTo>
                  <a:lnTo>
                    <a:pt x="7" y="0"/>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8" name="Freeform 596"/>
            <p:cNvSpPr>
              <a:spLocks/>
            </p:cNvSpPr>
            <p:nvPr/>
          </p:nvSpPr>
          <p:spPr bwMode="auto">
            <a:xfrm flipH="1">
              <a:off x="847" y="2891"/>
              <a:ext cx="16" cy="14"/>
            </a:xfrm>
            <a:custGeom>
              <a:avLst/>
              <a:gdLst>
                <a:gd name="T0" fmla="*/ 14 w 15"/>
                <a:gd name="T1" fmla="*/ 0 h 17"/>
                <a:gd name="T2" fmla="*/ 10 w 15"/>
                <a:gd name="T3" fmla="*/ 2 h 17"/>
                <a:gd name="T4" fmla="*/ 0 w 15"/>
                <a:gd name="T5" fmla="*/ 8 h 17"/>
                <a:gd name="T6" fmla="*/ 7 w 15"/>
                <a:gd name="T7" fmla="*/ 12 h 17"/>
                <a:gd name="T8" fmla="*/ 17 w 15"/>
                <a:gd name="T9" fmla="*/ 5 h 17"/>
                <a:gd name="T10" fmla="*/ 14 w 15"/>
                <a:gd name="T11" fmla="*/ 7 h 17"/>
                <a:gd name="T12" fmla="*/ 17 w 15"/>
                <a:gd name="T13" fmla="*/ 5 h 17"/>
                <a:gd name="T14" fmla="*/ 17 w 15"/>
                <a:gd name="T15" fmla="*/ 2 h 17"/>
                <a:gd name="T16" fmla="*/ 16 w 15"/>
                <a:gd name="T17" fmla="*/ 2 h 17"/>
                <a:gd name="T18" fmla="*/ 13 w 15"/>
                <a:gd name="T19" fmla="*/ 0 h 17"/>
                <a:gd name="T20" fmla="*/ 10 w 15"/>
                <a:gd name="T21" fmla="*/ 2 h 17"/>
                <a:gd name="T22" fmla="*/ 14 w 1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7">
                  <a:moveTo>
                    <a:pt x="12" y="0"/>
                  </a:moveTo>
                  <a:lnTo>
                    <a:pt x="8" y="3"/>
                  </a:lnTo>
                  <a:lnTo>
                    <a:pt x="0" y="12"/>
                  </a:lnTo>
                  <a:lnTo>
                    <a:pt x="7" y="17"/>
                  </a:lnTo>
                  <a:lnTo>
                    <a:pt x="15" y="7"/>
                  </a:lnTo>
                  <a:lnTo>
                    <a:pt x="12" y="10"/>
                  </a:lnTo>
                  <a:lnTo>
                    <a:pt x="15" y="7"/>
                  </a:lnTo>
                  <a:lnTo>
                    <a:pt x="15" y="4"/>
                  </a:lnTo>
                  <a:lnTo>
                    <a:pt x="14" y="2"/>
                  </a:lnTo>
                  <a:lnTo>
                    <a:pt x="11" y="0"/>
                  </a:lnTo>
                  <a:lnTo>
                    <a:pt x="8"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69" name="Freeform 597"/>
            <p:cNvSpPr>
              <a:spLocks/>
            </p:cNvSpPr>
            <p:nvPr/>
          </p:nvSpPr>
          <p:spPr bwMode="auto">
            <a:xfrm flipH="1">
              <a:off x="781" y="2891"/>
              <a:ext cx="70" cy="9"/>
            </a:xfrm>
            <a:custGeom>
              <a:avLst/>
              <a:gdLst>
                <a:gd name="T0" fmla="*/ 68 w 71"/>
                <a:gd name="T1" fmla="*/ 3 h 10"/>
                <a:gd name="T2" fmla="*/ 65 w 71"/>
                <a:gd name="T3" fmla="*/ 0 h 10"/>
                <a:gd name="T4" fmla="*/ 0 w 71"/>
                <a:gd name="T5" fmla="*/ 0 h 10"/>
                <a:gd name="T6" fmla="*/ 0 w 71"/>
                <a:gd name="T7" fmla="*/ 8 h 10"/>
                <a:gd name="T8" fmla="*/ 65 w 71"/>
                <a:gd name="T9" fmla="*/ 8 h 10"/>
                <a:gd name="T10" fmla="*/ 61 w 71"/>
                <a:gd name="T11" fmla="*/ 5 h 10"/>
                <a:gd name="T12" fmla="*/ 65 w 71"/>
                <a:gd name="T13" fmla="*/ 8 h 10"/>
                <a:gd name="T14" fmla="*/ 68 w 71"/>
                <a:gd name="T15" fmla="*/ 7 h 10"/>
                <a:gd name="T16" fmla="*/ 69 w 71"/>
                <a:gd name="T17" fmla="*/ 5 h 10"/>
                <a:gd name="T18" fmla="*/ 68 w 71"/>
                <a:gd name="T19" fmla="*/ 2 h 10"/>
                <a:gd name="T20" fmla="*/ 65 w 71"/>
                <a:gd name="T21" fmla="*/ 0 h 10"/>
                <a:gd name="T22" fmla="*/ 68 w 71"/>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 h="10">
                  <a:moveTo>
                    <a:pt x="70" y="3"/>
                  </a:moveTo>
                  <a:lnTo>
                    <a:pt x="67" y="0"/>
                  </a:lnTo>
                  <a:lnTo>
                    <a:pt x="0" y="0"/>
                  </a:lnTo>
                  <a:lnTo>
                    <a:pt x="0" y="10"/>
                  </a:lnTo>
                  <a:lnTo>
                    <a:pt x="67" y="10"/>
                  </a:lnTo>
                  <a:lnTo>
                    <a:pt x="63" y="7"/>
                  </a:lnTo>
                  <a:lnTo>
                    <a:pt x="67" y="10"/>
                  </a:lnTo>
                  <a:lnTo>
                    <a:pt x="70" y="9"/>
                  </a:lnTo>
                  <a:lnTo>
                    <a:pt x="71" y="5"/>
                  </a:lnTo>
                  <a:lnTo>
                    <a:pt x="70" y="2"/>
                  </a:lnTo>
                  <a:lnTo>
                    <a:pt x="67" y="0"/>
                  </a:lnTo>
                  <a:lnTo>
                    <a:pt x="7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0" name="Freeform 598"/>
            <p:cNvSpPr>
              <a:spLocks/>
            </p:cNvSpPr>
            <p:nvPr/>
          </p:nvSpPr>
          <p:spPr bwMode="auto">
            <a:xfrm flipH="1">
              <a:off x="775" y="2892"/>
              <a:ext cx="13" cy="15"/>
            </a:xfrm>
            <a:custGeom>
              <a:avLst/>
              <a:gdLst>
                <a:gd name="T0" fmla="*/ 7 w 14"/>
                <a:gd name="T1" fmla="*/ 8 h 16"/>
                <a:gd name="T2" fmla="*/ 12 w 14"/>
                <a:gd name="T3" fmla="*/ 8 h 16"/>
                <a:gd name="T4" fmla="*/ 7 w 14"/>
                <a:gd name="T5" fmla="*/ 0 h 16"/>
                <a:gd name="T6" fmla="*/ 0 w 14"/>
                <a:gd name="T7" fmla="*/ 4 h 16"/>
                <a:gd name="T8" fmla="*/ 7 w 14"/>
                <a:gd name="T9" fmla="*/ 12 h 16"/>
                <a:gd name="T10" fmla="*/ 12 w 14"/>
                <a:gd name="T11" fmla="*/ 12 h 16"/>
                <a:gd name="T12" fmla="*/ 7 w 14"/>
                <a:gd name="T13" fmla="*/ 12 h 16"/>
                <a:gd name="T14" fmla="*/ 7 w 14"/>
                <a:gd name="T15" fmla="*/ 14 h 16"/>
                <a:gd name="T16" fmla="*/ 11 w 14"/>
                <a:gd name="T17" fmla="*/ 13 h 16"/>
                <a:gd name="T18" fmla="*/ 12 w 14"/>
                <a:gd name="T19" fmla="*/ 10 h 16"/>
                <a:gd name="T20" fmla="*/ 12 w 14"/>
                <a:gd name="T21" fmla="*/ 8 h 16"/>
                <a:gd name="T22" fmla="*/ 7 w 14"/>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6">
                  <a:moveTo>
                    <a:pt x="7" y="9"/>
                  </a:moveTo>
                  <a:lnTo>
                    <a:pt x="14" y="9"/>
                  </a:lnTo>
                  <a:lnTo>
                    <a:pt x="7" y="0"/>
                  </a:lnTo>
                  <a:lnTo>
                    <a:pt x="0" y="4"/>
                  </a:lnTo>
                  <a:lnTo>
                    <a:pt x="7" y="14"/>
                  </a:lnTo>
                  <a:lnTo>
                    <a:pt x="14" y="14"/>
                  </a:lnTo>
                  <a:lnTo>
                    <a:pt x="7" y="14"/>
                  </a:lnTo>
                  <a:lnTo>
                    <a:pt x="9" y="16"/>
                  </a:lnTo>
                  <a:lnTo>
                    <a:pt x="13" y="15"/>
                  </a:lnTo>
                  <a:lnTo>
                    <a:pt x="14" y="12"/>
                  </a:lnTo>
                  <a:lnTo>
                    <a:pt x="14" y="9"/>
                  </a:lnTo>
                  <a:lnTo>
                    <a:pt x="7"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1" name="Freeform 599"/>
            <p:cNvSpPr>
              <a:spLocks/>
            </p:cNvSpPr>
            <p:nvPr/>
          </p:nvSpPr>
          <p:spPr bwMode="auto">
            <a:xfrm flipH="1">
              <a:off x="769" y="2891"/>
              <a:ext cx="13" cy="14"/>
            </a:xfrm>
            <a:custGeom>
              <a:avLst/>
              <a:gdLst>
                <a:gd name="T0" fmla="*/ 9 w 14"/>
                <a:gd name="T1" fmla="*/ 0 h 17"/>
                <a:gd name="T2" fmla="*/ 7 w 14"/>
                <a:gd name="T3" fmla="*/ 2 h 17"/>
                <a:gd name="T4" fmla="*/ 0 w 14"/>
                <a:gd name="T5" fmla="*/ 8 h 17"/>
                <a:gd name="T6" fmla="*/ 7 w 14"/>
                <a:gd name="T7" fmla="*/ 12 h 17"/>
                <a:gd name="T8" fmla="*/ 12 w 14"/>
                <a:gd name="T9" fmla="*/ 5 h 17"/>
                <a:gd name="T10" fmla="*/ 9 w 14"/>
                <a:gd name="T11" fmla="*/ 7 h 17"/>
                <a:gd name="T12" fmla="*/ 12 w 14"/>
                <a:gd name="T13" fmla="*/ 5 h 17"/>
                <a:gd name="T14" fmla="*/ 12 w 14"/>
                <a:gd name="T15" fmla="*/ 2 h 17"/>
                <a:gd name="T16" fmla="*/ 11 w 14"/>
                <a:gd name="T17" fmla="*/ 2 h 17"/>
                <a:gd name="T18" fmla="*/ 7 w 14"/>
                <a:gd name="T19" fmla="*/ 0 h 17"/>
                <a:gd name="T20" fmla="*/ 7 w 14"/>
                <a:gd name="T21" fmla="*/ 2 h 17"/>
                <a:gd name="T22" fmla="*/ 9 w 14"/>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17">
                  <a:moveTo>
                    <a:pt x="11" y="0"/>
                  </a:moveTo>
                  <a:lnTo>
                    <a:pt x="7" y="3"/>
                  </a:lnTo>
                  <a:lnTo>
                    <a:pt x="0" y="12"/>
                  </a:lnTo>
                  <a:lnTo>
                    <a:pt x="7" y="17"/>
                  </a:lnTo>
                  <a:lnTo>
                    <a:pt x="14" y="7"/>
                  </a:lnTo>
                  <a:lnTo>
                    <a:pt x="11" y="10"/>
                  </a:lnTo>
                  <a:lnTo>
                    <a:pt x="14" y="7"/>
                  </a:lnTo>
                  <a:lnTo>
                    <a:pt x="14" y="4"/>
                  </a:lnTo>
                  <a:lnTo>
                    <a:pt x="13" y="2"/>
                  </a:lnTo>
                  <a:lnTo>
                    <a:pt x="9" y="0"/>
                  </a:lnTo>
                  <a:lnTo>
                    <a:pt x="7"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2" name="Freeform 600"/>
            <p:cNvSpPr>
              <a:spLocks/>
            </p:cNvSpPr>
            <p:nvPr/>
          </p:nvSpPr>
          <p:spPr bwMode="auto">
            <a:xfrm flipH="1">
              <a:off x="700" y="2891"/>
              <a:ext cx="73" cy="9"/>
            </a:xfrm>
            <a:custGeom>
              <a:avLst/>
              <a:gdLst>
                <a:gd name="T0" fmla="*/ 73 w 72"/>
                <a:gd name="T1" fmla="*/ 3 h 10"/>
                <a:gd name="T2" fmla="*/ 69 w 72"/>
                <a:gd name="T3" fmla="*/ 0 h 10"/>
                <a:gd name="T4" fmla="*/ 0 w 72"/>
                <a:gd name="T5" fmla="*/ 0 h 10"/>
                <a:gd name="T6" fmla="*/ 0 w 72"/>
                <a:gd name="T7" fmla="*/ 8 h 10"/>
                <a:gd name="T8" fmla="*/ 69 w 72"/>
                <a:gd name="T9" fmla="*/ 8 h 10"/>
                <a:gd name="T10" fmla="*/ 66 w 72"/>
                <a:gd name="T11" fmla="*/ 5 h 10"/>
                <a:gd name="T12" fmla="*/ 69 w 72"/>
                <a:gd name="T13" fmla="*/ 8 h 10"/>
                <a:gd name="T14" fmla="*/ 73 w 72"/>
                <a:gd name="T15" fmla="*/ 7 h 10"/>
                <a:gd name="T16" fmla="*/ 74 w 72"/>
                <a:gd name="T17" fmla="*/ 5 h 10"/>
                <a:gd name="T18" fmla="*/ 73 w 72"/>
                <a:gd name="T19" fmla="*/ 2 h 10"/>
                <a:gd name="T20" fmla="*/ 69 w 72"/>
                <a:gd name="T21" fmla="*/ 0 h 10"/>
                <a:gd name="T22" fmla="*/ 73 w 72"/>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2" h="10">
                  <a:moveTo>
                    <a:pt x="71" y="3"/>
                  </a:moveTo>
                  <a:lnTo>
                    <a:pt x="67" y="0"/>
                  </a:lnTo>
                  <a:lnTo>
                    <a:pt x="0" y="0"/>
                  </a:lnTo>
                  <a:lnTo>
                    <a:pt x="0" y="10"/>
                  </a:lnTo>
                  <a:lnTo>
                    <a:pt x="67" y="10"/>
                  </a:lnTo>
                  <a:lnTo>
                    <a:pt x="64" y="7"/>
                  </a:lnTo>
                  <a:lnTo>
                    <a:pt x="67" y="10"/>
                  </a:lnTo>
                  <a:lnTo>
                    <a:pt x="71" y="9"/>
                  </a:lnTo>
                  <a:lnTo>
                    <a:pt x="72" y="5"/>
                  </a:lnTo>
                  <a:lnTo>
                    <a:pt x="71" y="2"/>
                  </a:lnTo>
                  <a:lnTo>
                    <a:pt x="67" y="0"/>
                  </a:lnTo>
                  <a:lnTo>
                    <a:pt x="7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3" name="Freeform 601"/>
            <p:cNvSpPr>
              <a:spLocks/>
            </p:cNvSpPr>
            <p:nvPr/>
          </p:nvSpPr>
          <p:spPr bwMode="auto">
            <a:xfrm flipH="1">
              <a:off x="694" y="2892"/>
              <a:ext cx="14" cy="15"/>
            </a:xfrm>
            <a:custGeom>
              <a:avLst/>
              <a:gdLst>
                <a:gd name="T0" fmla="*/ 7 w 15"/>
                <a:gd name="T1" fmla="*/ 8 h 16"/>
                <a:gd name="T2" fmla="*/ 13 w 15"/>
                <a:gd name="T3" fmla="*/ 8 h 16"/>
                <a:gd name="T4" fmla="*/ 7 w 15"/>
                <a:gd name="T5" fmla="*/ 0 h 16"/>
                <a:gd name="T6" fmla="*/ 0 w 15"/>
                <a:gd name="T7" fmla="*/ 4 h 16"/>
                <a:gd name="T8" fmla="*/ 7 w 15"/>
                <a:gd name="T9" fmla="*/ 12 h 16"/>
                <a:gd name="T10" fmla="*/ 13 w 15"/>
                <a:gd name="T11" fmla="*/ 12 h 16"/>
                <a:gd name="T12" fmla="*/ 7 w 15"/>
                <a:gd name="T13" fmla="*/ 12 h 16"/>
                <a:gd name="T14" fmla="*/ 8 w 15"/>
                <a:gd name="T15" fmla="*/ 14 h 16"/>
                <a:gd name="T16" fmla="*/ 12 w 15"/>
                <a:gd name="T17" fmla="*/ 13 h 16"/>
                <a:gd name="T18" fmla="*/ 13 w 15"/>
                <a:gd name="T19" fmla="*/ 10 h 16"/>
                <a:gd name="T20" fmla="*/ 13 w 15"/>
                <a:gd name="T21" fmla="*/ 8 h 16"/>
                <a:gd name="T22" fmla="*/ 7 w 15"/>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9"/>
                  </a:moveTo>
                  <a:lnTo>
                    <a:pt x="15" y="9"/>
                  </a:lnTo>
                  <a:lnTo>
                    <a:pt x="7" y="0"/>
                  </a:lnTo>
                  <a:lnTo>
                    <a:pt x="0" y="4"/>
                  </a:lnTo>
                  <a:lnTo>
                    <a:pt x="8" y="14"/>
                  </a:lnTo>
                  <a:lnTo>
                    <a:pt x="15" y="14"/>
                  </a:lnTo>
                  <a:lnTo>
                    <a:pt x="8" y="14"/>
                  </a:lnTo>
                  <a:lnTo>
                    <a:pt x="10" y="16"/>
                  </a:lnTo>
                  <a:lnTo>
                    <a:pt x="14" y="15"/>
                  </a:lnTo>
                  <a:lnTo>
                    <a:pt x="15" y="12"/>
                  </a:lnTo>
                  <a:lnTo>
                    <a:pt x="15" y="9"/>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4" name="Freeform 602"/>
            <p:cNvSpPr>
              <a:spLocks/>
            </p:cNvSpPr>
            <p:nvPr/>
          </p:nvSpPr>
          <p:spPr bwMode="auto">
            <a:xfrm flipH="1">
              <a:off x="686" y="2891"/>
              <a:ext cx="14" cy="14"/>
            </a:xfrm>
            <a:custGeom>
              <a:avLst/>
              <a:gdLst>
                <a:gd name="T0" fmla="*/ 10 w 15"/>
                <a:gd name="T1" fmla="*/ 0 h 17"/>
                <a:gd name="T2" fmla="*/ 7 w 15"/>
                <a:gd name="T3" fmla="*/ 2 h 17"/>
                <a:gd name="T4" fmla="*/ 0 w 15"/>
                <a:gd name="T5" fmla="*/ 8 h 17"/>
                <a:gd name="T6" fmla="*/ 7 w 15"/>
                <a:gd name="T7" fmla="*/ 12 h 17"/>
                <a:gd name="T8" fmla="*/ 13 w 15"/>
                <a:gd name="T9" fmla="*/ 5 h 17"/>
                <a:gd name="T10" fmla="*/ 10 w 15"/>
                <a:gd name="T11" fmla="*/ 7 h 17"/>
                <a:gd name="T12" fmla="*/ 13 w 15"/>
                <a:gd name="T13" fmla="*/ 5 h 17"/>
                <a:gd name="T14" fmla="*/ 13 w 15"/>
                <a:gd name="T15" fmla="*/ 2 h 17"/>
                <a:gd name="T16" fmla="*/ 12 w 15"/>
                <a:gd name="T17" fmla="*/ 2 h 17"/>
                <a:gd name="T18" fmla="*/ 8 w 15"/>
                <a:gd name="T19" fmla="*/ 0 h 17"/>
                <a:gd name="T20" fmla="*/ 7 w 15"/>
                <a:gd name="T21" fmla="*/ 2 h 17"/>
                <a:gd name="T22" fmla="*/ 10 w 1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7">
                  <a:moveTo>
                    <a:pt x="12" y="0"/>
                  </a:moveTo>
                  <a:lnTo>
                    <a:pt x="8" y="3"/>
                  </a:lnTo>
                  <a:lnTo>
                    <a:pt x="0" y="12"/>
                  </a:lnTo>
                  <a:lnTo>
                    <a:pt x="7" y="17"/>
                  </a:lnTo>
                  <a:lnTo>
                    <a:pt x="15" y="7"/>
                  </a:lnTo>
                  <a:lnTo>
                    <a:pt x="12" y="10"/>
                  </a:lnTo>
                  <a:lnTo>
                    <a:pt x="15" y="7"/>
                  </a:lnTo>
                  <a:lnTo>
                    <a:pt x="15" y="4"/>
                  </a:lnTo>
                  <a:lnTo>
                    <a:pt x="14" y="2"/>
                  </a:lnTo>
                  <a:lnTo>
                    <a:pt x="10" y="0"/>
                  </a:lnTo>
                  <a:lnTo>
                    <a:pt x="8"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5" name="Freeform 603"/>
            <p:cNvSpPr>
              <a:spLocks/>
            </p:cNvSpPr>
            <p:nvPr/>
          </p:nvSpPr>
          <p:spPr bwMode="auto">
            <a:xfrm flipH="1">
              <a:off x="618" y="2891"/>
              <a:ext cx="72" cy="9"/>
            </a:xfrm>
            <a:custGeom>
              <a:avLst/>
              <a:gdLst>
                <a:gd name="T0" fmla="*/ 70 w 73"/>
                <a:gd name="T1" fmla="*/ 3 h 10"/>
                <a:gd name="T2" fmla="*/ 67 w 73"/>
                <a:gd name="T3" fmla="*/ 0 h 10"/>
                <a:gd name="T4" fmla="*/ 0 w 73"/>
                <a:gd name="T5" fmla="*/ 0 h 10"/>
                <a:gd name="T6" fmla="*/ 0 w 73"/>
                <a:gd name="T7" fmla="*/ 8 h 10"/>
                <a:gd name="T8" fmla="*/ 67 w 73"/>
                <a:gd name="T9" fmla="*/ 8 h 10"/>
                <a:gd name="T10" fmla="*/ 63 w 73"/>
                <a:gd name="T11" fmla="*/ 5 h 10"/>
                <a:gd name="T12" fmla="*/ 67 w 73"/>
                <a:gd name="T13" fmla="*/ 8 h 10"/>
                <a:gd name="T14" fmla="*/ 70 w 73"/>
                <a:gd name="T15" fmla="*/ 7 h 10"/>
                <a:gd name="T16" fmla="*/ 71 w 73"/>
                <a:gd name="T17" fmla="*/ 5 h 10"/>
                <a:gd name="T18" fmla="*/ 70 w 73"/>
                <a:gd name="T19" fmla="*/ 2 h 10"/>
                <a:gd name="T20" fmla="*/ 67 w 73"/>
                <a:gd name="T21" fmla="*/ 0 h 10"/>
                <a:gd name="T22" fmla="*/ 70 w 73"/>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3" h="10">
                  <a:moveTo>
                    <a:pt x="72" y="3"/>
                  </a:moveTo>
                  <a:lnTo>
                    <a:pt x="69" y="0"/>
                  </a:lnTo>
                  <a:lnTo>
                    <a:pt x="0" y="0"/>
                  </a:lnTo>
                  <a:lnTo>
                    <a:pt x="0" y="10"/>
                  </a:lnTo>
                  <a:lnTo>
                    <a:pt x="69" y="10"/>
                  </a:lnTo>
                  <a:lnTo>
                    <a:pt x="65" y="7"/>
                  </a:lnTo>
                  <a:lnTo>
                    <a:pt x="69" y="10"/>
                  </a:lnTo>
                  <a:lnTo>
                    <a:pt x="72" y="9"/>
                  </a:lnTo>
                  <a:lnTo>
                    <a:pt x="73" y="5"/>
                  </a:lnTo>
                  <a:lnTo>
                    <a:pt x="72" y="2"/>
                  </a:lnTo>
                  <a:lnTo>
                    <a:pt x="69" y="0"/>
                  </a:lnTo>
                  <a:lnTo>
                    <a:pt x="7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6" name="Freeform 604"/>
            <p:cNvSpPr>
              <a:spLocks/>
            </p:cNvSpPr>
            <p:nvPr/>
          </p:nvSpPr>
          <p:spPr bwMode="auto">
            <a:xfrm flipH="1">
              <a:off x="614" y="2892"/>
              <a:ext cx="12" cy="15"/>
            </a:xfrm>
            <a:custGeom>
              <a:avLst/>
              <a:gdLst>
                <a:gd name="T0" fmla="*/ 6 w 13"/>
                <a:gd name="T1" fmla="*/ 8 h 16"/>
                <a:gd name="T2" fmla="*/ 11 w 13"/>
                <a:gd name="T3" fmla="*/ 8 h 16"/>
                <a:gd name="T4" fmla="*/ 6 w 13"/>
                <a:gd name="T5" fmla="*/ 0 h 16"/>
                <a:gd name="T6" fmla="*/ 0 w 13"/>
                <a:gd name="T7" fmla="*/ 4 h 16"/>
                <a:gd name="T8" fmla="*/ 6 w 13"/>
                <a:gd name="T9" fmla="*/ 12 h 16"/>
                <a:gd name="T10" fmla="*/ 11 w 13"/>
                <a:gd name="T11" fmla="*/ 12 h 16"/>
                <a:gd name="T12" fmla="*/ 6 w 13"/>
                <a:gd name="T13" fmla="*/ 12 h 16"/>
                <a:gd name="T14" fmla="*/ 6 w 13"/>
                <a:gd name="T15" fmla="*/ 14 h 16"/>
                <a:gd name="T16" fmla="*/ 10 w 13"/>
                <a:gd name="T17" fmla="*/ 13 h 16"/>
                <a:gd name="T18" fmla="*/ 11 w 13"/>
                <a:gd name="T19" fmla="*/ 10 h 16"/>
                <a:gd name="T20" fmla="*/ 11 w 13"/>
                <a:gd name="T21" fmla="*/ 8 h 16"/>
                <a:gd name="T22" fmla="*/ 6 w 13"/>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16">
                  <a:moveTo>
                    <a:pt x="6" y="9"/>
                  </a:moveTo>
                  <a:lnTo>
                    <a:pt x="13" y="9"/>
                  </a:lnTo>
                  <a:lnTo>
                    <a:pt x="7" y="0"/>
                  </a:lnTo>
                  <a:lnTo>
                    <a:pt x="0" y="4"/>
                  </a:lnTo>
                  <a:lnTo>
                    <a:pt x="6" y="14"/>
                  </a:lnTo>
                  <a:lnTo>
                    <a:pt x="13" y="14"/>
                  </a:lnTo>
                  <a:lnTo>
                    <a:pt x="6" y="14"/>
                  </a:lnTo>
                  <a:lnTo>
                    <a:pt x="8" y="16"/>
                  </a:lnTo>
                  <a:lnTo>
                    <a:pt x="12" y="15"/>
                  </a:lnTo>
                  <a:lnTo>
                    <a:pt x="13" y="12"/>
                  </a:lnTo>
                  <a:lnTo>
                    <a:pt x="13" y="9"/>
                  </a:lnTo>
                  <a:lnTo>
                    <a:pt x="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7" name="Freeform 605"/>
            <p:cNvSpPr>
              <a:spLocks/>
            </p:cNvSpPr>
            <p:nvPr/>
          </p:nvSpPr>
          <p:spPr bwMode="auto">
            <a:xfrm flipH="1">
              <a:off x="608" y="2891"/>
              <a:ext cx="12" cy="14"/>
            </a:xfrm>
            <a:custGeom>
              <a:avLst/>
              <a:gdLst>
                <a:gd name="T0" fmla="*/ 7 w 13"/>
                <a:gd name="T1" fmla="*/ 0 h 17"/>
                <a:gd name="T2" fmla="*/ 6 w 13"/>
                <a:gd name="T3" fmla="*/ 2 h 17"/>
                <a:gd name="T4" fmla="*/ 0 w 13"/>
                <a:gd name="T5" fmla="*/ 8 h 17"/>
                <a:gd name="T6" fmla="*/ 6 w 13"/>
                <a:gd name="T7" fmla="*/ 12 h 17"/>
                <a:gd name="T8" fmla="*/ 11 w 13"/>
                <a:gd name="T9" fmla="*/ 5 h 17"/>
                <a:gd name="T10" fmla="*/ 7 w 13"/>
                <a:gd name="T11" fmla="*/ 7 h 17"/>
                <a:gd name="T12" fmla="*/ 11 w 13"/>
                <a:gd name="T13" fmla="*/ 5 h 17"/>
                <a:gd name="T14" fmla="*/ 11 w 13"/>
                <a:gd name="T15" fmla="*/ 2 h 17"/>
                <a:gd name="T16" fmla="*/ 10 w 13"/>
                <a:gd name="T17" fmla="*/ 2 h 17"/>
                <a:gd name="T18" fmla="*/ 6 w 13"/>
                <a:gd name="T19" fmla="*/ 0 h 17"/>
                <a:gd name="T20" fmla="*/ 6 w 13"/>
                <a:gd name="T21" fmla="*/ 2 h 17"/>
                <a:gd name="T22" fmla="*/ 7 w 13"/>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17">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8" name="Freeform 606"/>
            <p:cNvSpPr>
              <a:spLocks/>
            </p:cNvSpPr>
            <p:nvPr/>
          </p:nvSpPr>
          <p:spPr bwMode="auto">
            <a:xfrm flipH="1">
              <a:off x="545" y="2891"/>
              <a:ext cx="65" cy="9"/>
            </a:xfrm>
            <a:custGeom>
              <a:avLst/>
              <a:gdLst>
                <a:gd name="T0" fmla="*/ 62 w 67"/>
                <a:gd name="T1" fmla="*/ 4 h 10"/>
                <a:gd name="T2" fmla="*/ 58 w 67"/>
                <a:gd name="T3" fmla="*/ 0 h 10"/>
                <a:gd name="T4" fmla="*/ 0 w 67"/>
                <a:gd name="T5" fmla="*/ 0 h 10"/>
                <a:gd name="T6" fmla="*/ 0 w 67"/>
                <a:gd name="T7" fmla="*/ 8 h 10"/>
                <a:gd name="T8" fmla="*/ 58 w 67"/>
                <a:gd name="T9" fmla="*/ 8 h 10"/>
                <a:gd name="T10" fmla="*/ 55 w 67"/>
                <a:gd name="T11" fmla="*/ 5 h 10"/>
                <a:gd name="T12" fmla="*/ 58 w 67"/>
                <a:gd name="T13" fmla="*/ 8 h 10"/>
                <a:gd name="T14" fmla="*/ 62 w 67"/>
                <a:gd name="T15" fmla="*/ 7 h 10"/>
                <a:gd name="T16" fmla="*/ 63 w 67"/>
                <a:gd name="T17" fmla="*/ 5 h 10"/>
                <a:gd name="T18" fmla="*/ 62 w 67"/>
                <a:gd name="T19" fmla="*/ 2 h 10"/>
                <a:gd name="T20" fmla="*/ 58 w 67"/>
                <a:gd name="T21" fmla="*/ 0 h 10"/>
                <a:gd name="T22" fmla="*/ 62 w 67"/>
                <a:gd name="T23" fmla="*/ 4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10">
                  <a:moveTo>
                    <a:pt x="66" y="4"/>
                  </a:moveTo>
                  <a:lnTo>
                    <a:pt x="62" y="0"/>
                  </a:lnTo>
                  <a:lnTo>
                    <a:pt x="0" y="0"/>
                  </a:lnTo>
                  <a:lnTo>
                    <a:pt x="0" y="10"/>
                  </a:lnTo>
                  <a:lnTo>
                    <a:pt x="62" y="10"/>
                  </a:lnTo>
                  <a:lnTo>
                    <a:pt x="59" y="6"/>
                  </a:lnTo>
                  <a:lnTo>
                    <a:pt x="62" y="10"/>
                  </a:lnTo>
                  <a:lnTo>
                    <a:pt x="66" y="9"/>
                  </a:lnTo>
                  <a:lnTo>
                    <a:pt x="67" y="5"/>
                  </a:lnTo>
                  <a:lnTo>
                    <a:pt x="66" y="2"/>
                  </a:lnTo>
                  <a:lnTo>
                    <a:pt x="62" y="0"/>
                  </a:lnTo>
                  <a:lnTo>
                    <a:pt x="6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79" name="Freeform 607"/>
            <p:cNvSpPr>
              <a:spLocks/>
            </p:cNvSpPr>
            <p:nvPr/>
          </p:nvSpPr>
          <p:spPr bwMode="auto">
            <a:xfrm flipH="1">
              <a:off x="533" y="2894"/>
              <a:ext cx="20" cy="26"/>
            </a:xfrm>
            <a:custGeom>
              <a:avLst/>
              <a:gdLst>
                <a:gd name="T0" fmla="*/ 19 w 21"/>
                <a:gd name="T1" fmla="*/ 20 h 29"/>
                <a:gd name="T2" fmla="*/ 19 w 21"/>
                <a:gd name="T3" fmla="*/ 20 h 29"/>
                <a:gd name="T4" fmla="*/ 7 w 21"/>
                <a:gd name="T5" fmla="*/ 0 h 29"/>
                <a:gd name="T6" fmla="*/ 0 w 21"/>
                <a:gd name="T7" fmla="*/ 2 h 29"/>
                <a:gd name="T8" fmla="*/ 12 w 21"/>
                <a:gd name="T9" fmla="*/ 21 h 29"/>
                <a:gd name="T10" fmla="*/ 12 w 21"/>
                <a:gd name="T11" fmla="*/ 20 h 29"/>
                <a:gd name="T12" fmla="*/ 12 w 21"/>
                <a:gd name="T13" fmla="*/ 21 h 29"/>
                <a:gd name="T14" fmla="*/ 14 w 21"/>
                <a:gd name="T15" fmla="*/ 23 h 29"/>
                <a:gd name="T16" fmla="*/ 16 w 21"/>
                <a:gd name="T17" fmla="*/ 23 h 29"/>
                <a:gd name="T18" fmla="*/ 19 w 21"/>
                <a:gd name="T19" fmla="*/ 22 h 29"/>
                <a:gd name="T20" fmla="*/ 19 w 21"/>
                <a:gd name="T21" fmla="*/ 20 h 29"/>
                <a:gd name="T22" fmla="*/ 19 w 21"/>
                <a:gd name="T23" fmla="*/ 20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 h="29">
                  <a:moveTo>
                    <a:pt x="21" y="25"/>
                  </a:moveTo>
                  <a:lnTo>
                    <a:pt x="21" y="24"/>
                  </a:lnTo>
                  <a:lnTo>
                    <a:pt x="7" y="0"/>
                  </a:lnTo>
                  <a:lnTo>
                    <a:pt x="0" y="2"/>
                  </a:lnTo>
                  <a:lnTo>
                    <a:pt x="14" y="26"/>
                  </a:lnTo>
                  <a:lnTo>
                    <a:pt x="14" y="25"/>
                  </a:lnTo>
                  <a:lnTo>
                    <a:pt x="14" y="26"/>
                  </a:lnTo>
                  <a:lnTo>
                    <a:pt x="16" y="29"/>
                  </a:lnTo>
                  <a:lnTo>
                    <a:pt x="18" y="29"/>
                  </a:lnTo>
                  <a:lnTo>
                    <a:pt x="21" y="28"/>
                  </a:lnTo>
                  <a:lnTo>
                    <a:pt x="21" y="24"/>
                  </a:lnTo>
                  <a:lnTo>
                    <a:pt x="21"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0" name="Freeform 608"/>
            <p:cNvSpPr>
              <a:spLocks/>
            </p:cNvSpPr>
            <p:nvPr/>
          </p:nvSpPr>
          <p:spPr bwMode="auto">
            <a:xfrm flipH="1">
              <a:off x="529" y="2918"/>
              <a:ext cx="10" cy="19"/>
            </a:xfrm>
            <a:custGeom>
              <a:avLst/>
              <a:gdLst>
                <a:gd name="T0" fmla="*/ 7 w 10"/>
                <a:gd name="T1" fmla="*/ 12 h 21"/>
                <a:gd name="T2" fmla="*/ 10 w 10"/>
                <a:gd name="T3" fmla="*/ 14 h 21"/>
                <a:gd name="T4" fmla="*/ 7 w 10"/>
                <a:gd name="T5" fmla="*/ 0 h 21"/>
                <a:gd name="T6" fmla="*/ 0 w 10"/>
                <a:gd name="T7" fmla="*/ 0 h 21"/>
                <a:gd name="T8" fmla="*/ 3 w 10"/>
                <a:gd name="T9" fmla="*/ 14 h 21"/>
                <a:gd name="T10" fmla="*/ 7 w 10"/>
                <a:gd name="T11" fmla="*/ 17 h 21"/>
                <a:gd name="T12" fmla="*/ 3 w 10"/>
                <a:gd name="T13" fmla="*/ 14 h 21"/>
                <a:gd name="T14" fmla="*/ 4 w 10"/>
                <a:gd name="T15" fmla="*/ 16 h 21"/>
                <a:gd name="T16" fmla="*/ 7 w 10"/>
                <a:gd name="T17" fmla="*/ 17 h 21"/>
                <a:gd name="T18" fmla="*/ 9 w 10"/>
                <a:gd name="T19" fmla="*/ 16 h 21"/>
                <a:gd name="T20" fmla="*/ 10 w 10"/>
                <a:gd name="T21" fmla="*/ 14 h 21"/>
                <a:gd name="T22" fmla="*/ 7 w 10"/>
                <a:gd name="T23" fmla="*/ 12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1">
                  <a:moveTo>
                    <a:pt x="7" y="14"/>
                  </a:moveTo>
                  <a:lnTo>
                    <a:pt x="10" y="18"/>
                  </a:lnTo>
                  <a:lnTo>
                    <a:pt x="7" y="0"/>
                  </a:lnTo>
                  <a:lnTo>
                    <a:pt x="0" y="0"/>
                  </a:lnTo>
                  <a:lnTo>
                    <a:pt x="3" y="18"/>
                  </a:lnTo>
                  <a:lnTo>
                    <a:pt x="7" y="21"/>
                  </a:lnTo>
                  <a:lnTo>
                    <a:pt x="3" y="18"/>
                  </a:lnTo>
                  <a:lnTo>
                    <a:pt x="4" y="20"/>
                  </a:lnTo>
                  <a:lnTo>
                    <a:pt x="7" y="21"/>
                  </a:lnTo>
                  <a:lnTo>
                    <a:pt x="9" y="20"/>
                  </a:lnTo>
                  <a:lnTo>
                    <a:pt x="10" y="18"/>
                  </a:lnTo>
                  <a:lnTo>
                    <a:pt x="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1" name="Freeform 609"/>
            <p:cNvSpPr>
              <a:spLocks/>
            </p:cNvSpPr>
            <p:nvPr/>
          </p:nvSpPr>
          <p:spPr bwMode="auto">
            <a:xfrm flipH="1">
              <a:off x="522" y="2929"/>
              <a:ext cx="11" cy="8"/>
            </a:xfrm>
            <a:custGeom>
              <a:avLst/>
              <a:gdLst>
                <a:gd name="T0" fmla="*/ 12 w 10"/>
                <a:gd name="T1" fmla="*/ 2 h 8"/>
                <a:gd name="T2" fmla="*/ 9 w 10"/>
                <a:gd name="T3" fmla="*/ 0 h 8"/>
                <a:gd name="T4" fmla="*/ 0 w 10"/>
                <a:gd name="T5" fmla="*/ 1 h 8"/>
                <a:gd name="T6" fmla="*/ 0 w 10"/>
                <a:gd name="T7" fmla="*/ 8 h 8"/>
                <a:gd name="T8" fmla="*/ 9 w 10"/>
                <a:gd name="T9" fmla="*/ 7 h 8"/>
                <a:gd name="T10" fmla="*/ 3 w 10"/>
                <a:gd name="T11" fmla="*/ 5 h 8"/>
                <a:gd name="T12" fmla="*/ 9 w 10"/>
                <a:gd name="T13" fmla="*/ 7 h 8"/>
                <a:gd name="T14" fmla="*/ 11 w 10"/>
                <a:gd name="T15" fmla="*/ 6 h 8"/>
                <a:gd name="T16" fmla="*/ 12 w 10"/>
                <a:gd name="T17" fmla="*/ 3 h 8"/>
                <a:gd name="T18" fmla="*/ 11 w 10"/>
                <a:gd name="T19" fmla="*/ 1 h 8"/>
                <a:gd name="T20" fmla="*/ 9 w 10"/>
                <a:gd name="T21" fmla="*/ 0 h 8"/>
                <a:gd name="T22" fmla="*/ 12 w 10"/>
                <a:gd name="T23" fmla="*/ 2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8">
                  <a:moveTo>
                    <a:pt x="10" y="2"/>
                  </a:moveTo>
                  <a:lnTo>
                    <a:pt x="7" y="0"/>
                  </a:lnTo>
                  <a:lnTo>
                    <a:pt x="0" y="1"/>
                  </a:lnTo>
                  <a:lnTo>
                    <a:pt x="0" y="8"/>
                  </a:lnTo>
                  <a:lnTo>
                    <a:pt x="7" y="7"/>
                  </a:lnTo>
                  <a:lnTo>
                    <a:pt x="3" y="5"/>
                  </a:lnTo>
                  <a:lnTo>
                    <a:pt x="7" y="7"/>
                  </a:lnTo>
                  <a:lnTo>
                    <a:pt x="9" y="6"/>
                  </a:lnTo>
                  <a:lnTo>
                    <a:pt x="10" y="3"/>
                  </a:lnTo>
                  <a:lnTo>
                    <a:pt x="9" y="1"/>
                  </a:lnTo>
                  <a:lnTo>
                    <a:pt x="7" y="0"/>
                  </a:lnTo>
                  <a:lnTo>
                    <a:pt x="1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2" name="Freeform 610"/>
            <p:cNvSpPr>
              <a:spLocks/>
            </p:cNvSpPr>
            <p:nvPr/>
          </p:nvSpPr>
          <p:spPr bwMode="auto">
            <a:xfrm flipH="1">
              <a:off x="510" y="2931"/>
              <a:ext cx="19" cy="28"/>
            </a:xfrm>
            <a:custGeom>
              <a:avLst/>
              <a:gdLst>
                <a:gd name="T0" fmla="*/ 17 w 21"/>
                <a:gd name="T1" fmla="*/ 24 h 29"/>
                <a:gd name="T2" fmla="*/ 17 w 21"/>
                <a:gd name="T3" fmla="*/ 22 h 29"/>
                <a:gd name="T4" fmla="*/ 5 w 21"/>
                <a:gd name="T5" fmla="*/ 0 h 29"/>
                <a:gd name="T6" fmla="*/ 0 w 21"/>
                <a:gd name="T7" fmla="*/ 3 h 29"/>
                <a:gd name="T8" fmla="*/ 12 w 21"/>
                <a:gd name="T9" fmla="*/ 25 h 29"/>
                <a:gd name="T10" fmla="*/ 12 w 21"/>
                <a:gd name="T11" fmla="*/ 24 h 29"/>
                <a:gd name="T12" fmla="*/ 12 w 21"/>
                <a:gd name="T13" fmla="*/ 25 h 29"/>
                <a:gd name="T14" fmla="*/ 13 w 21"/>
                <a:gd name="T15" fmla="*/ 27 h 29"/>
                <a:gd name="T16" fmla="*/ 15 w 21"/>
                <a:gd name="T17" fmla="*/ 27 h 29"/>
                <a:gd name="T18" fmla="*/ 17 w 21"/>
                <a:gd name="T19" fmla="*/ 26 h 29"/>
                <a:gd name="T20" fmla="*/ 17 w 21"/>
                <a:gd name="T21" fmla="*/ 22 h 29"/>
                <a:gd name="T22" fmla="*/ 17 w 21"/>
                <a:gd name="T23" fmla="*/ 24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 h="29">
                  <a:moveTo>
                    <a:pt x="21" y="26"/>
                  </a:moveTo>
                  <a:lnTo>
                    <a:pt x="21" y="24"/>
                  </a:lnTo>
                  <a:lnTo>
                    <a:pt x="7" y="0"/>
                  </a:lnTo>
                  <a:lnTo>
                    <a:pt x="0" y="3"/>
                  </a:lnTo>
                  <a:lnTo>
                    <a:pt x="14" y="27"/>
                  </a:lnTo>
                  <a:lnTo>
                    <a:pt x="14" y="26"/>
                  </a:lnTo>
                  <a:lnTo>
                    <a:pt x="14" y="27"/>
                  </a:lnTo>
                  <a:lnTo>
                    <a:pt x="16" y="29"/>
                  </a:lnTo>
                  <a:lnTo>
                    <a:pt x="19" y="29"/>
                  </a:lnTo>
                  <a:lnTo>
                    <a:pt x="21" y="28"/>
                  </a:lnTo>
                  <a:lnTo>
                    <a:pt x="21" y="24"/>
                  </a:lnTo>
                  <a:lnTo>
                    <a:pt x="2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3" name="Freeform 611"/>
            <p:cNvSpPr>
              <a:spLocks/>
            </p:cNvSpPr>
            <p:nvPr/>
          </p:nvSpPr>
          <p:spPr bwMode="auto">
            <a:xfrm flipH="1">
              <a:off x="506" y="2955"/>
              <a:ext cx="10" cy="21"/>
            </a:xfrm>
            <a:custGeom>
              <a:avLst/>
              <a:gdLst>
                <a:gd name="T0" fmla="*/ 6 w 10"/>
                <a:gd name="T1" fmla="*/ 13 h 22"/>
                <a:gd name="T2" fmla="*/ 10 w 10"/>
                <a:gd name="T3" fmla="*/ 16 h 22"/>
                <a:gd name="T4" fmla="*/ 7 w 10"/>
                <a:gd name="T5" fmla="*/ 0 h 22"/>
                <a:gd name="T6" fmla="*/ 0 w 10"/>
                <a:gd name="T7" fmla="*/ 0 h 22"/>
                <a:gd name="T8" fmla="*/ 3 w 10"/>
                <a:gd name="T9" fmla="*/ 16 h 22"/>
                <a:gd name="T10" fmla="*/ 8 w 10"/>
                <a:gd name="T11" fmla="*/ 20 h 22"/>
                <a:gd name="T12" fmla="*/ 3 w 10"/>
                <a:gd name="T13" fmla="*/ 16 h 22"/>
                <a:gd name="T14" fmla="*/ 5 w 10"/>
                <a:gd name="T15" fmla="*/ 18 h 22"/>
                <a:gd name="T16" fmla="*/ 7 w 10"/>
                <a:gd name="T17" fmla="*/ 20 h 22"/>
                <a:gd name="T18" fmla="*/ 9 w 10"/>
                <a:gd name="T19" fmla="*/ 18 h 22"/>
                <a:gd name="T20" fmla="*/ 10 w 10"/>
                <a:gd name="T21" fmla="*/ 16 h 22"/>
                <a:gd name="T22" fmla="*/ 6 w 10"/>
                <a:gd name="T23" fmla="*/ 13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2">
                  <a:moveTo>
                    <a:pt x="6" y="15"/>
                  </a:moveTo>
                  <a:lnTo>
                    <a:pt x="10" y="18"/>
                  </a:lnTo>
                  <a:lnTo>
                    <a:pt x="7" y="0"/>
                  </a:lnTo>
                  <a:lnTo>
                    <a:pt x="0" y="0"/>
                  </a:lnTo>
                  <a:lnTo>
                    <a:pt x="3" y="18"/>
                  </a:lnTo>
                  <a:lnTo>
                    <a:pt x="8" y="22"/>
                  </a:lnTo>
                  <a:lnTo>
                    <a:pt x="3" y="18"/>
                  </a:lnTo>
                  <a:lnTo>
                    <a:pt x="5" y="20"/>
                  </a:lnTo>
                  <a:lnTo>
                    <a:pt x="7" y="22"/>
                  </a:lnTo>
                  <a:lnTo>
                    <a:pt x="9" y="20"/>
                  </a:lnTo>
                  <a:lnTo>
                    <a:pt x="10" y="18"/>
                  </a:lnTo>
                  <a:lnTo>
                    <a:pt x="6"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4" name="Freeform 612"/>
            <p:cNvSpPr>
              <a:spLocks/>
            </p:cNvSpPr>
            <p:nvPr/>
          </p:nvSpPr>
          <p:spPr bwMode="auto">
            <a:xfrm flipH="1">
              <a:off x="498" y="2967"/>
              <a:ext cx="12" cy="9"/>
            </a:xfrm>
            <a:custGeom>
              <a:avLst/>
              <a:gdLst>
                <a:gd name="T0" fmla="*/ 13 w 11"/>
                <a:gd name="T1" fmla="*/ 1 h 10"/>
                <a:gd name="T2" fmla="*/ 9 w 11"/>
                <a:gd name="T3" fmla="*/ 0 h 10"/>
                <a:gd name="T4" fmla="*/ 0 w 11"/>
                <a:gd name="T5" fmla="*/ 3 h 10"/>
                <a:gd name="T6" fmla="*/ 2 w 11"/>
                <a:gd name="T7" fmla="*/ 8 h 10"/>
                <a:gd name="T8" fmla="*/ 11 w 11"/>
                <a:gd name="T9" fmla="*/ 5 h 10"/>
                <a:gd name="T10" fmla="*/ 4 w 11"/>
                <a:gd name="T11" fmla="*/ 5 h 10"/>
                <a:gd name="T12" fmla="*/ 11 w 11"/>
                <a:gd name="T13" fmla="*/ 5 h 10"/>
                <a:gd name="T14" fmla="*/ 13 w 11"/>
                <a:gd name="T15" fmla="*/ 5 h 10"/>
                <a:gd name="T16" fmla="*/ 13 w 11"/>
                <a:gd name="T17" fmla="*/ 3 h 10"/>
                <a:gd name="T18" fmla="*/ 12 w 11"/>
                <a:gd name="T19" fmla="*/ 0 h 10"/>
                <a:gd name="T20" fmla="*/ 9 w 11"/>
                <a:gd name="T21" fmla="*/ 0 h 10"/>
                <a:gd name="T22" fmla="*/ 13 w 11"/>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10">
                  <a:moveTo>
                    <a:pt x="11" y="1"/>
                  </a:moveTo>
                  <a:lnTo>
                    <a:pt x="7" y="0"/>
                  </a:lnTo>
                  <a:lnTo>
                    <a:pt x="0" y="3"/>
                  </a:lnTo>
                  <a:lnTo>
                    <a:pt x="2" y="10"/>
                  </a:lnTo>
                  <a:lnTo>
                    <a:pt x="9" y="7"/>
                  </a:lnTo>
                  <a:lnTo>
                    <a:pt x="4" y="6"/>
                  </a:lnTo>
                  <a:lnTo>
                    <a:pt x="9" y="7"/>
                  </a:lnTo>
                  <a:lnTo>
                    <a:pt x="11" y="5"/>
                  </a:lnTo>
                  <a:lnTo>
                    <a:pt x="11" y="3"/>
                  </a:lnTo>
                  <a:lnTo>
                    <a:pt x="10" y="0"/>
                  </a:lnTo>
                  <a:lnTo>
                    <a:pt x="7" y="0"/>
                  </a:lnTo>
                  <a:lnTo>
                    <a:pt x="11"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5" name="Freeform 613"/>
            <p:cNvSpPr>
              <a:spLocks/>
            </p:cNvSpPr>
            <p:nvPr/>
          </p:nvSpPr>
          <p:spPr bwMode="auto">
            <a:xfrm flipH="1">
              <a:off x="484" y="2968"/>
              <a:ext cx="22" cy="30"/>
            </a:xfrm>
            <a:custGeom>
              <a:avLst/>
              <a:gdLst>
                <a:gd name="T0" fmla="*/ 22 w 22"/>
                <a:gd name="T1" fmla="*/ 23 h 33"/>
                <a:gd name="T2" fmla="*/ 22 w 22"/>
                <a:gd name="T3" fmla="*/ 22 h 33"/>
                <a:gd name="T4" fmla="*/ 7 w 22"/>
                <a:gd name="T5" fmla="*/ 0 h 33"/>
                <a:gd name="T6" fmla="*/ 0 w 22"/>
                <a:gd name="T7" fmla="*/ 5 h 33"/>
                <a:gd name="T8" fmla="*/ 15 w 22"/>
                <a:gd name="T9" fmla="*/ 25 h 33"/>
                <a:gd name="T10" fmla="*/ 15 w 22"/>
                <a:gd name="T11" fmla="*/ 23 h 33"/>
                <a:gd name="T12" fmla="*/ 15 w 22"/>
                <a:gd name="T13" fmla="*/ 25 h 33"/>
                <a:gd name="T14" fmla="*/ 18 w 22"/>
                <a:gd name="T15" fmla="*/ 27 h 33"/>
                <a:gd name="T16" fmla="*/ 21 w 22"/>
                <a:gd name="T17" fmla="*/ 26 h 33"/>
                <a:gd name="T18" fmla="*/ 22 w 22"/>
                <a:gd name="T19" fmla="*/ 24 h 33"/>
                <a:gd name="T20" fmla="*/ 22 w 22"/>
                <a:gd name="T21" fmla="*/ 22 h 33"/>
                <a:gd name="T22" fmla="*/ 22 w 22"/>
                <a:gd name="T23" fmla="*/ 23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 h="33">
                  <a:moveTo>
                    <a:pt x="22" y="28"/>
                  </a:moveTo>
                  <a:lnTo>
                    <a:pt x="22" y="26"/>
                  </a:lnTo>
                  <a:lnTo>
                    <a:pt x="7" y="0"/>
                  </a:lnTo>
                  <a:lnTo>
                    <a:pt x="0" y="5"/>
                  </a:lnTo>
                  <a:lnTo>
                    <a:pt x="15" y="30"/>
                  </a:lnTo>
                  <a:lnTo>
                    <a:pt x="15" y="28"/>
                  </a:lnTo>
                  <a:lnTo>
                    <a:pt x="15" y="30"/>
                  </a:lnTo>
                  <a:lnTo>
                    <a:pt x="18" y="33"/>
                  </a:lnTo>
                  <a:lnTo>
                    <a:pt x="21" y="32"/>
                  </a:lnTo>
                  <a:lnTo>
                    <a:pt x="22" y="29"/>
                  </a:lnTo>
                  <a:lnTo>
                    <a:pt x="22" y="26"/>
                  </a:lnTo>
                  <a:lnTo>
                    <a:pt x="2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6" name="Freeform 614"/>
            <p:cNvSpPr>
              <a:spLocks/>
            </p:cNvSpPr>
            <p:nvPr/>
          </p:nvSpPr>
          <p:spPr bwMode="auto">
            <a:xfrm flipH="1">
              <a:off x="482" y="2994"/>
              <a:ext cx="8" cy="19"/>
            </a:xfrm>
            <a:custGeom>
              <a:avLst/>
              <a:gdLst>
                <a:gd name="T0" fmla="*/ 4 w 10"/>
                <a:gd name="T1" fmla="*/ 12 h 21"/>
                <a:gd name="T2" fmla="*/ 6 w 10"/>
                <a:gd name="T3" fmla="*/ 14 h 21"/>
                <a:gd name="T4" fmla="*/ 5 w 10"/>
                <a:gd name="T5" fmla="*/ 0 h 21"/>
                <a:gd name="T6" fmla="*/ 0 w 10"/>
                <a:gd name="T7" fmla="*/ 0 h 21"/>
                <a:gd name="T8" fmla="*/ 2 w 10"/>
                <a:gd name="T9" fmla="*/ 14 h 21"/>
                <a:gd name="T10" fmla="*/ 4 w 10"/>
                <a:gd name="T11" fmla="*/ 17 h 21"/>
                <a:gd name="T12" fmla="*/ 2 w 10"/>
                <a:gd name="T13" fmla="*/ 14 h 21"/>
                <a:gd name="T14" fmla="*/ 2 w 10"/>
                <a:gd name="T15" fmla="*/ 16 h 21"/>
                <a:gd name="T16" fmla="*/ 4 w 10"/>
                <a:gd name="T17" fmla="*/ 17 h 21"/>
                <a:gd name="T18" fmla="*/ 5 w 10"/>
                <a:gd name="T19" fmla="*/ 16 h 21"/>
                <a:gd name="T20" fmla="*/ 6 w 10"/>
                <a:gd name="T21" fmla="*/ 14 h 21"/>
                <a:gd name="T22" fmla="*/ 4 w 10"/>
                <a:gd name="T23" fmla="*/ 12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1">
                  <a:moveTo>
                    <a:pt x="6" y="14"/>
                  </a:moveTo>
                  <a:lnTo>
                    <a:pt x="10" y="17"/>
                  </a:lnTo>
                  <a:lnTo>
                    <a:pt x="7" y="0"/>
                  </a:lnTo>
                  <a:lnTo>
                    <a:pt x="0" y="0"/>
                  </a:lnTo>
                  <a:lnTo>
                    <a:pt x="3" y="17"/>
                  </a:lnTo>
                  <a:lnTo>
                    <a:pt x="6" y="21"/>
                  </a:lnTo>
                  <a:lnTo>
                    <a:pt x="3" y="17"/>
                  </a:lnTo>
                  <a:lnTo>
                    <a:pt x="4" y="20"/>
                  </a:lnTo>
                  <a:lnTo>
                    <a:pt x="6" y="21"/>
                  </a:lnTo>
                  <a:lnTo>
                    <a:pt x="8" y="20"/>
                  </a:lnTo>
                  <a:lnTo>
                    <a:pt x="10" y="17"/>
                  </a:lnTo>
                  <a:lnTo>
                    <a:pt x="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7" name="Freeform 615"/>
            <p:cNvSpPr>
              <a:spLocks/>
            </p:cNvSpPr>
            <p:nvPr/>
          </p:nvSpPr>
          <p:spPr bwMode="auto">
            <a:xfrm flipH="1">
              <a:off x="474" y="3005"/>
              <a:ext cx="10" cy="8"/>
            </a:xfrm>
            <a:custGeom>
              <a:avLst/>
              <a:gdLst>
                <a:gd name="T0" fmla="*/ 8 w 12"/>
                <a:gd name="T1" fmla="*/ 2 h 8"/>
                <a:gd name="T2" fmla="*/ 6 w 12"/>
                <a:gd name="T3" fmla="*/ 0 h 8"/>
                <a:gd name="T4" fmla="*/ 0 w 12"/>
                <a:gd name="T5" fmla="*/ 1 h 8"/>
                <a:gd name="T6" fmla="*/ 0 w 12"/>
                <a:gd name="T7" fmla="*/ 8 h 8"/>
                <a:gd name="T8" fmla="*/ 6 w 12"/>
                <a:gd name="T9" fmla="*/ 7 h 8"/>
                <a:gd name="T10" fmla="*/ 3 w 12"/>
                <a:gd name="T11" fmla="*/ 4 h 8"/>
                <a:gd name="T12" fmla="*/ 6 w 12"/>
                <a:gd name="T13" fmla="*/ 7 h 8"/>
                <a:gd name="T14" fmla="*/ 7 w 12"/>
                <a:gd name="T15" fmla="*/ 6 h 8"/>
                <a:gd name="T16" fmla="*/ 8 w 12"/>
                <a:gd name="T17" fmla="*/ 3 h 8"/>
                <a:gd name="T18" fmla="*/ 7 w 12"/>
                <a:gd name="T19" fmla="*/ 1 h 8"/>
                <a:gd name="T20" fmla="*/ 6 w 12"/>
                <a:gd name="T21" fmla="*/ 0 h 8"/>
                <a:gd name="T22" fmla="*/ 8 w 12"/>
                <a:gd name="T23" fmla="*/ 2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8">
                  <a:moveTo>
                    <a:pt x="12" y="2"/>
                  </a:moveTo>
                  <a:lnTo>
                    <a:pt x="8" y="0"/>
                  </a:lnTo>
                  <a:lnTo>
                    <a:pt x="0" y="1"/>
                  </a:lnTo>
                  <a:lnTo>
                    <a:pt x="0" y="8"/>
                  </a:lnTo>
                  <a:lnTo>
                    <a:pt x="8" y="7"/>
                  </a:lnTo>
                  <a:lnTo>
                    <a:pt x="5" y="4"/>
                  </a:lnTo>
                  <a:lnTo>
                    <a:pt x="8" y="7"/>
                  </a:lnTo>
                  <a:lnTo>
                    <a:pt x="10" y="6"/>
                  </a:lnTo>
                  <a:lnTo>
                    <a:pt x="12" y="3"/>
                  </a:lnTo>
                  <a:lnTo>
                    <a:pt x="10" y="1"/>
                  </a:lnTo>
                  <a:lnTo>
                    <a:pt x="8" y="0"/>
                  </a:lnTo>
                  <a:lnTo>
                    <a:pt x="12"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8" name="Freeform 616"/>
            <p:cNvSpPr>
              <a:spLocks/>
            </p:cNvSpPr>
            <p:nvPr/>
          </p:nvSpPr>
          <p:spPr bwMode="auto">
            <a:xfrm flipH="1">
              <a:off x="461" y="3007"/>
              <a:ext cx="19" cy="26"/>
            </a:xfrm>
            <a:custGeom>
              <a:avLst/>
              <a:gdLst>
                <a:gd name="T0" fmla="*/ 18 w 20"/>
                <a:gd name="T1" fmla="*/ 20 h 29"/>
                <a:gd name="T2" fmla="*/ 18 w 20"/>
                <a:gd name="T3" fmla="*/ 20 h 29"/>
                <a:gd name="T4" fmla="*/ 7 w 20"/>
                <a:gd name="T5" fmla="*/ 0 h 29"/>
                <a:gd name="T6" fmla="*/ 0 w 20"/>
                <a:gd name="T7" fmla="*/ 2 h 29"/>
                <a:gd name="T8" fmla="*/ 11 w 20"/>
                <a:gd name="T9" fmla="*/ 22 h 29"/>
                <a:gd name="T10" fmla="*/ 11 w 20"/>
                <a:gd name="T11" fmla="*/ 20 h 29"/>
                <a:gd name="T12" fmla="*/ 11 w 20"/>
                <a:gd name="T13" fmla="*/ 22 h 29"/>
                <a:gd name="T14" fmla="*/ 14 w 20"/>
                <a:gd name="T15" fmla="*/ 23 h 29"/>
                <a:gd name="T16" fmla="*/ 16 w 20"/>
                <a:gd name="T17" fmla="*/ 23 h 29"/>
                <a:gd name="T18" fmla="*/ 18 w 20"/>
                <a:gd name="T19" fmla="*/ 22 h 29"/>
                <a:gd name="T20" fmla="*/ 18 w 20"/>
                <a:gd name="T21" fmla="*/ 20 h 29"/>
                <a:gd name="T22" fmla="*/ 18 w 20"/>
                <a:gd name="T23" fmla="*/ 20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29">
                  <a:moveTo>
                    <a:pt x="20" y="25"/>
                  </a:moveTo>
                  <a:lnTo>
                    <a:pt x="20" y="24"/>
                  </a:lnTo>
                  <a:lnTo>
                    <a:pt x="7" y="0"/>
                  </a:lnTo>
                  <a:lnTo>
                    <a:pt x="0" y="2"/>
                  </a:lnTo>
                  <a:lnTo>
                    <a:pt x="13" y="27"/>
                  </a:lnTo>
                  <a:lnTo>
                    <a:pt x="13" y="25"/>
                  </a:lnTo>
                  <a:lnTo>
                    <a:pt x="13" y="27"/>
                  </a:lnTo>
                  <a:lnTo>
                    <a:pt x="16" y="29"/>
                  </a:lnTo>
                  <a:lnTo>
                    <a:pt x="18" y="29"/>
                  </a:lnTo>
                  <a:lnTo>
                    <a:pt x="20" y="28"/>
                  </a:lnTo>
                  <a:lnTo>
                    <a:pt x="20" y="24"/>
                  </a:lnTo>
                  <a:lnTo>
                    <a:pt x="2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89" name="Freeform 617"/>
            <p:cNvSpPr>
              <a:spLocks/>
            </p:cNvSpPr>
            <p:nvPr/>
          </p:nvSpPr>
          <p:spPr bwMode="auto">
            <a:xfrm flipH="1">
              <a:off x="459" y="3031"/>
              <a:ext cx="8" cy="21"/>
            </a:xfrm>
            <a:custGeom>
              <a:avLst/>
              <a:gdLst>
                <a:gd name="T0" fmla="*/ 3 w 10"/>
                <a:gd name="T1" fmla="*/ 13 h 22"/>
                <a:gd name="T2" fmla="*/ 6 w 10"/>
                <a:gd name="T3" fmla="*/ 17 h 22"/>
                <a:gd name="T4" fmla="*/ 5 w 10"/>
                <a:gd name="T5" fmla="*/ 0 h 22"/>
                <a:gd name="T6" fmla="*/ 0 w 10"/>
                <a:gd name="T7" fmla="*/ 0 h 22"/>
                <a:gd name="T8" fmla="*/ 2 w 10"/>
                <a:gd name="T9" fmla="*/ 17 h 22"/>
                <a:gd name="T10" fmla="*/ 5 w 10"/>
                <a:gd name="T11" fmla="*/ 20 h 22"/>
                <a:gd name="T12" fmla="*/ 2 w 10"/>
                <a:gd name="T13" fmla="*/ 17 h 22"/>
                <a:gd name="T14" fmla="*/ 2 w 10"/>
                <a:gd name="T15" fmla="*/ 19 h 22"/>
                <a:gd name="T16" fmla="*/ 4 w 10"/>
                <a:gd name="T17" fmla="*/ 20 h 22"/>
                <a:gd name="T18" fmla="*/ 6 w 10"/>
                <a:gd name="T19" fmla="*/ 19 h 22"/>
                <a:gd name="T20" fmla="*/ 6 w 10"/>
                <a:gd name="T21" fmla="*/ 17 h 22"/>
                <a:gd name="T22" fmla="*/ 3 w 10"/>
                <a:gd name="T23" fmla="*/ 13 h 2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2">
                  <a:moveTo>
                    <a:pt x="5" y="15"/>
                  </a:moveTo>
                  <a:lnTo>
                    <a:pt x="10" y="19"/>
                  </a:lnTo>
                  <a:lnTo>
                    <a:pt x="7" y="0"/>
                  </a:lnTo>
                  <a:lnTo>
                    <a:pt x="0" y="0"/>
                  </a:lnTo>
                  <a:lnTo>
                    <a:pt x="3" y="19"/>
                  </a:lnTo>
                  <a:lnTo>
                    <a:pt x="7" y="22"/>
                  </a:lnTo>
                  <a:lnTo>
                    <a:pt x="3" y="19"/>
                  </a:lnTo>
                  <a:lnTo>
                    <a:pt x="4" y="21"/>
                  </a:lnTo>
                  <a:lnTo>
                    <a:pt x="6" y="22"/>
                  </a:lnTo>
                  <a:lnTo>
                    <a:pt x="9" y="21"/>
                  </a:lnTo>
                  <a:lnTo>
                    <a:pt x="10" y="19"/>
                  </a:lnTo>
                  <a:lnTo>
                    <a:pt x="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0" name="Freeform 618"/>
            <p:cNvSpPr>
              <a:spLocks/>
            </p:cNvSpPr>
            <p:nvPr/>
          </p:nvSpPr>
          <p:spPr bwMode="auto">
            <a:xfrm flipH="1">
              <a:off x="451" y="3042"/>
              <a:ext cx="12" cy="10"/>
            </a:xfrm>
            <a:custGeom>
              <a:avLst/>
              <a:gdLst>
                <a:gd name="T0" fmla="*/ 11 w 13"/>
                <a:gd name="T1" fmla="*/ 2 h 9"/>
                <a:gd name="T2" fmla="*/ 6 w 13"/>
                <a:gd name="T3" fmla="*/ 0 h 9"/>
                <a:gd name="T4" fmla="*/ 0 w 13"/>
                <a:gd name="T5" fmla="*/ 2 h 9"/>
                <a:gd name="T6" fmla="*/ 2 w 13"/>
                <a:gd name="T7" fmla="*/ 11 h 9"/>
                <a:gd name="T8" fmla="*/ 8 w 13"/>
                <a:gd name="T9" fmla="*/ 9 h 9"/>
                <a:gd name="T10" fmla="*/ 6 w 13"/>
                <a:gd name="T11" fmla="*/ 7 h 9"/>
                <a:gd name="T12" fmla="*/ 8 w 13"/>
                <a:gd name="T13" fmla="*/ 9 h 9"/>
                <a:gd name="T14" fmla="*/ 11 w 13"/>
                <a:gd name="T15" fmla="*/ 7 h 9"/>
                <a:gd name="T16" fmla="*/ 11 w 13"/>
                <a:gd name="T17" fmla="*/ 2 h 9"/>
                <a:gd name="T18" fmla="*/ 10 w 13"/>
                <a:gd name="T19" fmla="*/ 0 h 9"/>
                <a:gd name="T20" fmla="*/ 6 w 13"/>
                <a:gd name="T21" fmla="*/ 0 h 9"/>
                <a:gd name="T22" fmla="*/ 11 w 13"/>
                <a:gd name="T23" fmla="*/ 2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9">
                  <a:moveTo>
                    <a:pt x="13" y="2"/>
                  </a:moveTo>
                  <a:lnTo>
                    <a:pt x="8" y="0"/>
                  </a:lnTo>
                  <a:lnTo>
                    <a:pt x="0" y="2"/>
                  </a:lnTo>
                  <a:lnTo>
                    <a:pt x="2" y="9"/>
                  </a:lnTo>
                  <a:lnTo>
                    <a:pt x="10" y="7"/>
                  </a:lnTo>
                  <a:lnTo>
                    <a:pt x="6" y="5"/>
                  </a:lnTo>
                  <a:lnTo>
                    <a:pt x="10" y="7"/>
                  </a:lnTo>
                  <a:lnTo>
                    <a:pt x="13" y="5"/>
                  </a:lnTo>
                  <a:lnTo>
                    <a:pt x="13" y="2"/>
                  </a:lnTo>
                  <a:lnTo>
                    <a:pt x="12" y="0"/>
                  </a:lnTo>
                  <a:lnTo>
                    <a:pt x="8" y="0"/>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1" name="Freeform 619"/>
            <p:cNvSpPr>
              <a:spLocks/>
            </p:cNvSpPr>
            <p:nvPr/>
          </p:nvSpPr>
          <p:spPr bwMode="auto">
            <a:xfrm flipH="1">
              <a:off x="437" y="3044"/>
              <a:ext cx="20" cy="28"/>
            </a:xfrm>
            <a:custGeom>
              <a:avLst/>
              <a:gdLst>
                <a:gd name="T0" fmla="*/ 19 w 21"/>
                <a:gd name="T1" fmla="*/ 24 h 29"/>
                <a:gd name="T2" fmla="*/ 19 w 21"/>
                <a:gd name="T3" fmla="*/ 23 h 29"/>
                <a:gd name="T4" fmla="*/ 7 w 21"/>
                <a:gd name="T5" fmla="*/ 0 h 29"/>
                <a:gd name="T6" fmla="*/ 0 w 21"/>
                <a:gd name="T7" fmla="*/ 3 h 29"/>
                <a:gd name="T8" fmla="*/ 12 w 21"/>
                <a:gd name="T9" fmla="*/ 25 h 29"/>
                <a:gd name="T10" fmla="*/ 12 w 21"/>
                <a:gd name="T11" fmla="*/ 24 h 29"/>
                <a:gd name="T12" fmla="*/ 12 w 21"/>
                <a:gd name="T13" fmla="*/ 25 h 29"/>
                <a:gd name="T14" fmla="*/ 14 w 21"/>
                <a:gd name="T15" fmla="*/ 27 h 29"/>
                <a:gd name="T16" fmla="*/ 16 w 21"/>
                <a:gd name="T17" fmla="*/ 27 h 29"/>
                <a:gd name="T18" fmla="*/ 19 w 21"/>
                <a:gd name="T19" fmla="*/ 26 h 29"/>
                <a:gd name="T20" fmla="*/ 19 w 21"/>
                <a:gd name="T21" fmla="*/ 23 h 29"/>
                <a:gd name="T22" fmla="*/ 19 w 21"/>
                <a:gd name="T23" fmla="*/ 24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 h="29">
                  <a:moveTo>
                    <a:pt x="21" y="26"/>
                  </a:moveTo>
                  <a:lnTo>
                    <a:pt x="21" y="25"/>
                  </a:lnTo>
                  <a:lnTo>
                    <a:pt x="7" y="0"/>
                  </a:lnTo>
                  <a:lnTo>
                    <a:pt x="0" y="3"/>
                  </a:lnTo>
                  <a:lnTo>
                    <a:pt x="14" y="27"/>
                  </a:lnTo>
                  <a:lnTo>
                    <a:pt x="14" y="26"/>
                  </a:lnTo>
                  <a:lnTo>
                    <a:pt x="14" y="27"/>
                  </a:lnTo>
                  <a:lnTo>
                    <a:pt x="16" y="29"/>
                  </a:lnTo>
                  <a:lnTo>
                    <a:pt x="18" y="29"/>
                  </a:lnTo>
                  <a:lnTo>
                    <a:pt x="21" y="28"/>
                  </a:lnTo>
                  <a:lnTo>
                    <a:pt x="21" y="25"/>
                  </a:lnTo>
                  <a:lnTo>
                    <a:pt x="21"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2" name="Freeform 620"/>
            <p:cNvSpPr>
              <a:spLocks/>
            </p:cNvSpPr>
            <p:nvPr/>
          </p:nvSpPr>
          <p:spPr bwMode="auto">
            <a:xfrm flipH="1">
              <a:off x="431" y="3068"/>
              <a:ext cx="12" cy="28"/>
            </a:xfrm>
            <a:custGeom>
              <a:avLst/>
              <a:gdLst>
                <a:gd name="T0" fmla="*/ 10 w 11"/>
                <a:gd name="T1" fmla="*/ 26 h 30"/>
                <a:gd name="T2" fmla="*/ 13 w 11"/>
                <a:gd name="T3" fmla="*/ 21 h 30"/>
                <a:gd name="T4" fmla="*/ 9 w 11"/>
                <a:gd name="T5" fmla="*/ 0 h 30"/>
                <a:gd name="T6" fmla="*/ 0 w 11"/>
                <a:gd name="T7" fmla="*/ 0 h 30"/>
                <a:gd name="T8" fmla="*/ 4 w 11"/>
                <a:gd name="T9" fmla="*/ 21 h 30"/>
                <a:gd name="T10" fmla="*/ 10 w 11"/>
                <a:gd name="T11" fmla="*/ 18 h 30"/>
                <a:gd name="T12" fmla="*/ 4 w 11"/>
                <a:gd name="T13" fmla="*/ 21 h 30"/>
                <a:gd name="T14" fmla="*/ 5 w 11"/>
                <a:gd name="T15" fmla="*/ 23 h 30"/>
                <a:gd name="T16" fmla="*/ 10 w 11"/>
                <a:gd name="T17" fmla="*/ 25 h 30"/>
                <a:gd name="T18" fmla="*/ 12 w 11"/>
                <a:gd name="T19" fmla="*/ 23 h 30"/>
                <a:gd name="T20" fmla="*/ 13 w 11"/>
                <a:gd name="T21" fmla="*/ 21 h 30"/>
                <a:gd name="T22" fmla="*/ 10 w 11"/>
                <a:gd name="T23" fmla="*/ 26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30">
                  <a:moveTo>
                    <a:pt x="8" y="30"/>
                  </a:moveTo>
                  <a:lnTo>
                    <a:pt x="11" y="25"/>
                  </a:lnTo>
                  <a:lnTo>
                    <a:pt x="7" y="0"/>
                  </a:lnTo>
                  <a:lnTo>
                    <a:pt x="0" y="0"/>
                  </a:lnTo>
                  <a:lnTo>
                    <a:pt x="4" y="25"/>
                  </a:lnTo>
                  <a:lnTo>
                    <a:pt x="8" y="20"/>
                  </a:lnTo>
                  <a:lnTo>
                    <a:pt x="4" y="25"/>
                  </a:lnTo>
                  <a:lnTo>
                    <a:pt x="5" y="27"/>
                  </a:lnTo>
                  <a:lnTo>
                    <a:pt x="8" y="29"/>
                  </a:lnTo>
                  <a:lnTo>
                    <a:pt x="10" y="27"/>
                  </a:lnTo>
                  <a:lnTo>
                    <a:pt x="11" y="25"/>
                  </a:lnTo>
                  <a:lnTo>
                    <a:pt x="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3" name="Freeform 621"/>
            <p:cNvSpPr>
              <a:spLocks/>
            </p:cNvSpPr>
            <p:nvPr/>
          </p:nvSpPr>
          <p:spPr bwMode="auto">
            <a:xfrm flipH="1">
              <a:off x="435" y="3087"/>
              <a:ext cx="1672" cy="9"/>
            </a:xfrm>
            <a:custGeom>
              <a:avLst/>
              <a:gdLst>
                <a:gd name="T0" fmla="*/ 2 w 1704"/>
                <a:gd name="T1" fmla="*/ 5 h 10"/>
                <a:gd name="T2" fmla="*/ 5 w 1704"/>
                <a:gd name="T3" fmla="*/ 8 h 10"/>
                <a:gd name="T4" fmla="*/ 1641 w 1704"/>
                <a:gd name="T5" fmla="*/ 8 h 10"/>
                <a:gd name="T6" fmla="*/ 1641 w 1704"/>
                <a:gd name="T7" fmla="*/ 0 h 10"/>
                <a:gd name="T8" fmla="*/ 5 w 1704"/>
                <a:gd name="T9" fmla="*/ 0 h 10"/>
                <a:gd name="T10" fmla="*/ 8 w 1704"/>
                <a:gd name="T11" fmla="*/ 5 h 10"/>
                <a:gd name="T12" fmla="*/ 5 w 1704"/>
                <a:gd name="T13" fmla="*/ 0 h 10"/>
                <a:gd name="T14" fmla="*/ 2 w 1704"/>
                <a:gd name="T15" fmla="*/ 2 h 10"/>
                <a:gd name="T16" fmla="*/ 0 w 1704"/>
                <a:gd name="T17" fmla="*/ 5 h 10"/>
                <a:gd name="T18" fmla="*/ 2 w 1704"/>
                <a:gd name="T19" fmla="*/ 7 h 10"/>
                <a:gd name="T20" fmla="*/ 5 w 1704"/>
                <a:gd name="T21" fmla="*/ 8 h 10"/>
                <a:gd name="T22" fmla="*/ 2 w 1704"/>
                <a:gd name="T23" fmla="*/ 5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4" h="10">
                  <a:moveTo>
                    <a:pt x="2" y="5"/>
                  </a:moveTo>
                  <a:lnTo>
                    <a:pt x="5" y="10"/>
                  </a:lnTo>
                  <a:lnTo>
                    <a:pt x="1704" y="10"/>
                  </a:lnTo>
                  <a:lnTo>
                    <a:pt x="1704" y="0"/>
                  </a:lnTo>
                  <a:lnTo>
                    <a:pt x="5" y="0"/>
                  </a:lnTo>
                  <a:lnTo>
                    <a:pt x="8" y="5"/>
                  </a:lnTo>
                  <a:lnTo>
                    <a:pt x="5" y="0"/>
                  </a:lnTo>
                  <a:lnTo>
                    <a:pt x="2" y="2"/>
                  </a:lnTo>
                  <a:lnTo>
                    <a:pt x="0" y="5"/>
                  </a:lnTo>
                  <a:lnTo>
                    <a:pt x="2" y="9"/>
                  </a:lnTo>
                  <a:lnTo>
                    <a:pt x="5" y="10"/>
                  </a:lnTo>
                  <a:lnTo>
                    <a:pt x="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4" name="Freeform 622"/>
            <p:cNvSpPr>
              <a:spLocks/>
            </p:cNvSpPr>
            <p:nvPr/>
          </p:nvSpPr>
          <p:spPr bwMode="auto">
            <a:xfrm flipH="1">
              <a:off x="2095" y="3065"/>
              <a:ext cx="10" cy="27"/>
            </a:xfrm>
            <a:custGeom>
              <a:avLst/>
              <a:gdLst>
                <a:gd name="T0" fmla="*/ 3 w 10"/>
                <a:gd name="T1" fmla="*/ 1 h 29"/>
                <a:gd name="T2" fmla="*/ 3 w 10"/>
                <a:gd name="T3" fmla="*/ 4 h 29"/>
                <a:gd name="T4" fmla="*/ 0 w 10"/>
                <a:gd name="T5" fmla="*/ 25 h 29"/>
                <a:gd name="T6" fmla="*/ 6 w 10"/>
                <a:gd name="T7" fmla="*/ 25 h 29"/>
                <a:gd name="T8" fmla="*/ 10 w 10"/>
                <a:gd name="T9" fmla="*/ 4 h 29"/>
                <a:gd name="T10" fmla="*/ 10 w 10"/>
                <a:gd name="T11" fmla="*/ 6 h 29"/>
                <a:gd name="T12" fmla="*/ 10 w 10"/>
                <a:gd name="T13" fmla="*/ 4 h 29"/>
                <a:gd name="T14" fmla="*/ 9 w 10"/>
                <a:gd name="T15" fmla="*/ 1 h 29"/>
                <a:gd name="T16" fmla="*/ 6 w 10"/>
                <a:gd name="T17" fmla="*/ 0 h 29"/>
                <a:gd name="T18" fmla="*/ 4 w 10"/>
                <a:gd name="T19" fmla="*/ 1 h 29"/>
                <a:gd name="T20" fmla="*/ 3 w 10"/>
                <a:gd name="T21" fmla="*/ 4 h 29"/>
                <a:gd name="T22" fmla="*/ 3 w 10"/>
                <a:gd name="T23" fmla="*/ 1 h 2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9">
                  <a:moveTo>
                    <a:pt x="3" y="1"/>
                  </a:moveTo>
                  <a:lnTo>
                    <a:pt x="3" y="4"/>
                  </a:lnTo>
                  <a:lnTo>
                    <a:pt x="0" y="29"/>
                  </a:lnTo>
                  <a:lnTo>
                    <a:pt x="6" y="29"/>
                  </a:lnTo>
                  <a:lnTo>
                    <a:pt x="10" y="4"/>
                  </a:lnTo>
                  <a:lnTo>
                    <a:pt x="10" y="6"/>
                  </a:lnTo>
                  <a:lnTo>
                    <a:pt x="10" y="4"/>
                  </a:lnTo>
                  <a:lnTo>
                    <a:pt x="9" y="1"/>
                  </a:lnTo>
                  <a:lnTo>
                    <a:pt x="6" y="0"/>
                  </a:lnTo>
                  <a:lnTo>
                    <a:pt x="4" y="1"/>
                  </a:lnTo>
                  <a:lnTo>
                    <a:pt x="3" y="4"/>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5" name="Freeform 623"/>
            <p:cNvSpPr>
              <a:spLocks/>
            </p:cNvSpPr>
            <p:nvPr/>
          </p:nvSpPr>
          <p:spPr bwMode="auto">
            <a:xfrm flipH="1">
              <a:off x="2082" y="3041"/>
              <a:ext cx="19" cy="29"/>
            </a:xfrm>
            <a:custGeom>
              <a:avLst/>
              <a:gdLst>
                <a:gd name="T0" fmla="*/ 14 w 22"/>
                <a:gd name="T1" fmla="*/ 1 h 31"/>
                <a:gd name="T2" fmla="*/ 11 w 22"/>
                <a:gd name="T3" fmla="*/ 2 h 31"/>
                <a:gd name="T4" fmla="*/ 0 w 22"/>
                <a:gd name="T5" fmla="*/ 22 h 31"/>
                <a:gd name="T6" fmla="*/ 5 w 22"/>
                <a:gd name="T7" fmla="*/ 27 h 31"/>
                <a:gd name="T8" fmla="*/ 16 w 22"/>
                <a:gd name="T9" fmla="*/ 7 h 31"/>
                <a:gd name="T10" fmla="*/ 14 w 22"/>
                <a:gd name="T11" fmla="*/ 7 h 31"/>
                <a:gd name="T12" fmla="*/ 16 w 22"/>
                <a:gd name="T13" fmla="*/ 7 h 31"/>
                <a:gd name="T14" fmla="*/ 16 w 22"/>
                <a:gd name="T15" fmla="*/ 3 h 31"/>
                <a:gd name="T16" fmla="*/ 16 w 22"/>
                <a:gd name="T17" fmla="*/ 1 h 31"/>
                <a:gd name="T18" fmla="*/ 13 w 22"/>
                <a:gd name="T19" fmla="*/ 0 h 31"/>
                <a:gd name="T20" fmla="*/ 11 w 22"/>
                <a:gd name="T21" fmla="*/ 2 h 31"/>
                <a:gd name="T22" fmla="*/ 14 w 22"/>
                <a:gd name="T23" fmla="*/ 1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 h="31">
                  <a:moveTo>
                    <a:pt x="18" y="1"/>
                  </a:moveTo>
                  <a:lnTo>
                    <a:pt x="15" y="2"/>
                  </a:lnTo>
                  <a:lnTo>
                    <a:pt x="0" y="26"/>
                  </a:lnTo>
                  <a:lnTo>
                    <a:pt x="7" y="31"/>
                  </a:lnTo>
                  <a:lnTo>
                    <a:pt x="22" y="7"/>
                  </a:lnTo>
                  <a:lnTo>
                    <a:pt x="18" y="8"/>
                  </a:lnTo>
                  <a:lnTo>
                    <a:pt x="22" y="7"/>
                  </a:lnTo>
                  <a:lnTo>
                    <a:pt x="22" y="3"/>
                  </a:lnTo>
                  <a:lnTo>
                    <a:pt x="21" y="1"/>
                  </a:lnTo>
                  <a:lnTo>
                    <a:pt x="17" y="0"/>
                  </a:lnTo>
                  <a:lnTo>
                    <a:pt x="15" y="2"/>
                  </a:lnTo>
                  <a:lnTo>
                    <a:pt x="1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6" name="Freeform 624"/>
            <p:cNvSpPr>
              <a:spLocks/>
            </p:cNvSpPr>
            <p:nvPr/>
          </p:nvSpPr>
          <p:spPr bwMode="auto">
            <a:xfrm flipH="1">
              <a:off x="2076" y="3042"/>
              <a:ext cx="7" cy="8"/>
            </a:xfrm>
            <a:custGeom>
              <a:avLst/>
              <a:gdLst>
                <a:gd name="T0" fmla="*/ 1 w 10"/>
                <a:gd name="T1" fmla="*/ 5 h 8"/>
                <a:gd name="T2" fmla="*/ 3 w 10"/>
                <a:gd name="T3" fmla="*/ 1 h 8"/>
                <a:gd name="T4" fmla="*/ 0 w 10"/>
                <a:gd name="T5" fmla="*/ 0 h 8"/>
                <a:gd name="T6" fmla="*/ 0 w 10"/>
                <a:gd name="T7" fmla="*/ 7 h 8"/>
                <a:gd name="T8" fmla="*/ 3 w 10"/>
                <a:gd name="T9" fmla="*/ 8 h 8"/>
                <a:gd name="T10" fmla="*/ 5 w 10"/>
                <a:gd name="T11" fmla="*/ 5 h 8"/>
                <a:gd name="T12" fmla="*/ 3 w 10"/>
                <a:gd name="T13" fmla="*/ 8 h 8"/>
                <a:gd name="T14" fmla="*/ 4 w 10"/>
                <a:gd name="T15" fmla="*/ 7 h 8"/>
                <a:gd name="T16" fmla="*/ 5 w 10"/>
                <a:gd name="T17" fmla="*/ 5 h 8"/>
                <a:gd name="T18" fmla="*/ 4 w 10"/>
                <a:gd name="T19" fmla="*/ 2 h 8"/>
                <a:gd name="T20" fmla="*/ 3 w 10"/>
                <a:gd name="T21" fmla="*/ 1 h 8"/>
                <a:gd name="T22" fmla="*/ 1 w 10"/>
                <a:gd name="T23" fmla="*/ 5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8">
                  <a:moveTo>
                    <a:pt x="3" y="5"/>
                  </a:moveTo>
                  <a:lnTo>
                    <a:pt x="6" y="1"/>
                  </a:lnTo>
                  <a:lnTo>
                    <a:pt x="0" y="0"/>
                  </a:lnTo>
                  <a:lnTo>
                    <a:pt x="0" y="7"/>
                  </a:lnTo>
                  <a:lnTo>
                    <a:pt x="6" y="8"/>
                  </a:lnTo>
                  <a:lnTo>
                    <a:pt x="10" y="5"/>
                  </a:lnTo>
                  <a:lnTo>
                    <a:pt x="6" y="8"/>
                  </a:lnTo>
                  <a:lnTo>
                    <a:pt x="8" y="7"/>
                  </a:lnTo>
                  <a:lnTo>
                    <a:pt x="10" y="5"/>
                  </a:lnTo>
                  <a:lnTo>
                    <a:pt x="8" y="2"/>
                  </a:lnTo>
                  <a:lnTo>
                    <a:pt x="6" y="1"/>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7" name="Freeform 625"/>
            <p:cNvSpPr>
              <a:spLocks/>
            </p:cNvSpPr>
            <p:nvPr/>
          </p:nvSpPr>
          <p:spPr bwMode="auto">
            <a:xfrm flipH="1">
              <a:off x="2072" y="3028"/>
              <a:ext cx="10" cy="18"/>
            </a:xfrm>
            <a:custGeom>
              <a:avLst/>
              <a:gdLst>
                <a:gd name="T0" fmla="*/ 3 w 10"/>
                <a:gd name="T1" fmla="*/ 1 h 21"/>
                <a:gd name="T2" fmla="*/ 3 w 10"/>
                <a:gd name="T3" fmla="*/ 3 h 21"/>
                <a:gd name="T4" fmla="*/ 0 w 10"/>
                <a:gd name="T5" fmla="*/ 15 h 21"/>
                <a:gd name="T6" fmla="*/ 7 w 10"/>
                <a:gd name="T7" fmla="*/ 15 h 21"/>
                <a:gd name="T8" fmla="*/ 10 w 10"/>
                <a:gd name="T9" fmla="*/ 3 h 21"/>
                <a:gd name="T10" fmla="*/ 10 w 10"/>
                <a:gd name="T11" fmla="*/ 4 h 21"/>
                <a:gd name="T12" fmla="*/ 10 w 10"/>
                <a:gd name="T13" fmla="*/ 3 h 21"/>
                <a:gd name="T14" fmla="*/ 9 w 10"/>
                <a:gd name="T15" fmla="*/ 1 h 21"/>
                <a:gd name="T16" fmla="*/ 7 w 10"/>
                <a:gd name="T17" fmla="*/ 0 h 21"/>
                <a:gd name="T18" fmla="*/ 4 w 10"/>
                <a:gd name="T19" fmla="*/ 1 h 21"/>
                <a:gd name="T20" fmla="*/ 3 w 10"/>
                <a:gd name="T21" fmla="*/ 3 h 21"/>
                <a:gd name="T22" fmla="*/ 3 w 10"/>
                <a:gd name="T23" fmla="*/ 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21">
                  <a:moveTo>
                    <a:pt x="3" y="1"/>
                  </a:moveTo>
                  <a:lnTo>
                    <a:pt x="3" y="3"/>
                  </a:lnTo>
                  <a:lnTo>
                    <a:pt x="0" y="21"/>
                  </a:lnTo>
                  <a:lnTo>
                    <a:pt x="7" y="21"/>
                  </a:lnTo>
                  <a:lnTo>
                    <a:pt x="10" y="3"/>
                  </a:lnTo>
                  <a:lnTo>
                    <a:pt x="10" y="6"/>
                  </a:lnTo>
                  <a:lnTo>
                    <a:pt x="10" y="3"/>
                  </a:lnTo>
                  <a:lnTo>
                    <a:pt x="9" y="1"/>
                  </a:lnTo>
                  <a:lnTo>
                    <a:pt x="7" y="0"/>
                  </a:lnTo>
                  <a:lnTo>
                    <a:pt x="4" y="1"/>
                  </a:lnTo>
                  <a:lnTo>
                    <a:pt x="3" y="3"/>
                  </a:lnTo>
                  <a:lnTo>
                    <a:pt x="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8" name="Freeform 626"/>
            <p:cNvSpPr>
              <a:spLocks/>
            </p:cNvSpPr>
            <p:nvPr/>
          </p:nvSpPr>
          <p:spPr bwMode="auto">
            <a:xfrm flipH="1">
              <a:off x="2056" y="3004"/>
              <a:ext cx="22" cy="29"/>
            </a:xfrm>
            <a:custGeom>
              <a:avLst/>
              <a:gdLst>
                <a:gd name="T0" fmla="*/ 19 w 22"/>
                <a:gd name="T1" fmla="*/ 0 h 31"/>
                <a:gd name="T2" fmla="*/ 15 w 22"/>
                <a:gd name="T3" fmla="*/ 2 h 31"/>
                <a:gd name="T4" fmla="*/ 0 w 22"/>
                <a:gd name="T5" fmla="*/ 22 h 31"/>
                <a:gd name="T6" fmla="*/ 7 w 22"/>
                <a:gd name="T7" fmla="*/ 27 h 31"/>
                <a:gd name="T8" fmla="*/ 22 w 22"/>
                <a:gd name="T9" fmla="*/ 7 h 31"/>
                <a:gd name="T10" fmla="*/ 19 w 22"/>
                <a:gd name="T11" fmla="*/ 7 h 31"/>
                <a:gd name="T12" fmla="*/ 22 w 22"/>
                <a:gd name="T13" fmla="*/ 7 h 31"/>
                <a:gd name="T14" fmla="*/ 22 w 22"/>
                <a:gd name="T15" fmla="*/ 3 h 31"/>
                <a:gd name="T16" fmla="*/ 21 w 22"/>
                <a:gd name="T17" fmla="*/ 1 h 31"/>
                <a:gd name="T18" fmla="*/ 17 w 22"/>
                <a:gd name="T19" fmla="*/ 0 h 31"/>
                <a:gd name="T20" fmla="*/ 15 w 22"/>
                <a:gd name="T21" fmla="*/ 2 h 31"/>
                <a:gd name="T22" fmla="*/ 19 w 22"/>
                <a:gd name="T23" fmla="*/ 0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 h="31">
                  <a:moveTo>
                    <a:pt x="19" y="0"/>
                  </a:moveTo>
                  <a:lnTo>
                    <a:pt x="15" y="2"/>
                  </a:lnTo>
                  <a:lnTo>
                    <a:pt x="0" y="26"/>
                  </a:lnTo>
                  <a:lnTo>
                    <a:pt x="7" y="31"/>
                  </a:lnTo>
                  <a:lnTo>
                    <a:pt x="22" y="7"/>
                  </a:lnTo>
                  <a:lnTo>
                    <a:pt x="19" y="9"/>
                  </a:lnTo>
                  <a:lnTo>
                    <a:pt x="22" y="7"/>
                  </a:lnTo>
                  <a:lnTo>
                    <a:pt x="22" y="3"/>
                  </a:lnTo>
                  <a:lnTo>
                    <a:pt x="21" y="1"/>
                  </a:lnTo>
                  <a:lnTo>
                    <a:pt x="17" y="0"/>
                  </a:lnTo>
                  <a:lnTo>
                    <a:pt x="15" y="2"/>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299" name="Freeform 627"/>
            <p:cNvSpPr>
              <a:spLocks/>
            </p:cNvSpPr>
            <p:nvPr/>
          </p:nvSpPr>
          <p:spPr bwMode="auto">
            <a:xfrm flipH="1">
              <a:off x="2050" y="3004"/>
              <a:ext cx="10" cy="9"/>
            </a:xfrm>
            <a:custGeom>
              <a:avLst/>
              <a:gdLst>
                <a:gd name="T0" fmla="*/ 2 w 10"/>
                <a:gd name="T1" fmla="*/ 3 h 9"/>
                <a:gd name="T2" fmla="*/ 5 w 10"/>
                <a:gd name="T3" fmla="*/ 0 h 9"/>
                <a:gd name="T4" fmla="*/ 0 w 10"/>
                <a:gd name="T5" fmla="*/ 0 h 9"/>
                <a:gd name="T6" fmla="*/ 0 w 10"/>
                <a:gd name="T7" fmla="*/ 9 h 9"/>
                <a:gd name="T8" fmla="*/ 5 w 10"/>
                <a:gd name="T9" fmla="*/ 9 h 9"/>
                <a:gd name="T10" fmla="*/ 9 w 10"/>
                <a:gd name="T11" fmla="*/ 5 h 9"/>
                <a:gd name="T12" fmla="*/ 5 w 10"/>
                <a:gd name="T13" fmla="*/ 9 h 9"/>
                <a:gd name="T14" fmla="*/ 9 w 10"/>
                <a:gd name="T15" fmla="*/ 8 h 9"/>
                <a:gd name="T16" fmla="*/ 10 w 10"/>
                <a:gd name="T17" fmla="*/ 4 h 9"/>
                <a:gd name="T18" fmla="*/ 9 w 10"/>
                <a:gd name="T19" fmla="*/ 1 h 9"/>
                <a:gd name="T20" fmla="*/ 5 w 10"/>
                <a:gd name="T21" fmla="*/ 0 h 9"/>
                <a:gd name="T22" fmla="*/ 2 w 10"/>
                <a:gd name="T23" fmla="*/ 3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9">
                  <a:moveTo>
                    <a:pt x="2" y="3"/>
                  </a:moveTo>
                  <a:lnTo>
                    <a:pt x="5" y="0"/>
                  </a:lnTo>
                  <a:lnTo>
                    <a:pt x="0" y="0"/>
                  </a:lnTo>
                  <a:lnTo>
                    <a:pt x="0" y="9"/>
                  </a:lnTo>
                  <a:lnTo>
                    <a:pt x="5" y="9"/>
                  </a:lnTo>
                  <a:lnTo>
                    <a:pt x="9" y="5"/>
                  </a:lnTo>
                  <a:lnTo>
                    <a:pt x="5" y="9"/>
                  </a:lnTo>
                  <a:lnTo>
                    <a:pt x="9" y="8"/>
                  </a:lnTo>
                  <a:lnTo>
                    <a:pt x="10" y="4"/>
                  </a:lnTo>
                  <a:lnTo>
                    <a:pt x="9" y="1"/>
                  </a:lnTo>
                  <a:lnTo>
                    <a:pt x="5" y="0"/>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0" name="Freeform 628"/>
            <p:cNvSpPr>
              <a:spLocks/>
            </p:cNvSpPr>
            <p:nvPr/>
          </p:nvSpPr>
          <p:spPr bwMode="auto">
            <a:xfrm flipH="1">
              <a:off x="2046" y="2991"/>
              <a:ext cx="12" cy="18"/>
            </a:xfrm>
            <a:custGeom>
              <a:avLst/>
              <a:gdLst>
                <a:gd name="T0" fmla="*/ 5 w 11"/>
                <a:gd name="T1" fmla="*/ 2 h 20"/>
                <a:gd name="T2" fmla="*/ 5 w 11"/>
                <a:gd name="T3" fmla="*/ 2 h 20"/>
                <a:gd name="T4" fmla="*/ 0 w 11"/>
                <a:gd name="T5" fmla="*/ 14 h 20"/>
                <a:gd name="T6" fmla="*/ 9 w 11"/>
                <a:gd name="T7" fmla="*/ 16 h 20"/>
                <a:gd name="T8" fmla="*/ 13 w 11"/>
                <a:gd name="T9" fmla="*/ 4 h 20"/>
                <a:gd name="T10" fmla="*/ 13 w 11"/>
                <a:gd name="T11" fmla="*/ 4 h 20"/>
                <a:gd name="T12" fmla="*/ 13 w 11"/>
                <a:gd name="T13" fmla="*/ 4 h 20"/>
                <a:gd name="T14" fmla="*/ 13 w 11"/>
                <a:gd name="T15" fmla="*/ 1 h 20"/>
                <a:gd name="T16" fmla="*/ 11 w 11"/>
                <a:gd name="T17" fmla="*/ 0 h 20"/>
                <a:gd name="T18" fmla="*/ 9 w 11"/>
                <a:gd name="T19" fmla="*/ 0 h 20"/>
                <a:gd name="T20" fmla="*/ 5 w 11"/>
                <a:gd name="T21" fmla="*/ 2 h 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 h="20">
                  <a:moveTo>
                    <a:pt x="5" y="2"/>
                  </a:moveTo>
                  <a:lnTo>
                    <a:pt x="5" y="2"/>
                  </a:lnTo>
                  <a:lnTo>
                    <a:pt x="0" y="18"/>
                  </a:lnTo>
                  <a:lnTo>
                    <a:pt x="7" y="20"/>
                  </a:lnTo>
                  <a:lnTo>
                    <a:pt x="11" y="4"/>
                  </a:lnTo>
                  <a:lnTo>
                    <a:pt x="11" y="1"/>
                  </a:lnTo>
                  <a:lnTo>
                    <a:pt x="9" y="0"/>
                  </a:lnTo>
                  <a:lnTo>
                    <a:pt x="7" y="0"/>
                  </a:lnTo>
                  <a:lnTo>
                    <a:pt x="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1" name="Freeform 629"/>
            <p:cNvSpPr>
              <a:spLocks/>
            </p:cNvSpPr>
            <p:nvPr/>
          </p:nvSpPr>
          <p:spPr bwMode="auto">
            <a:xfrm flipH="1">
              <a:off x="2032" y="2967"/>
              <a:ext cx="22" cy="27"/>
            </a:xfrm>
            <a:custGeom>
              <a:avLst/>
              <a:gdLst>
                <a:gd name="T0" fmla="*/ 21 w 20"/>
                <a:gd name="T1" fmla="*/ 0 h 30"/>
                <a:gd name="T2" fmla="*/ 15 w 20"/>
                <a:gd name="T3" fmla="*/ 3 h 30"/>
                <a:gd name="T4" fmla="*/ 0 w 20"/>
                <a:gd name="T5" fmla="*/ 23 h 30"/>
                <a:gd name="T6" fmla="*/ 8 w 20"/>
                <a:gd name="T7" fmla="*/ 24 h 30"/>
                <a:gd name="T8" fmla="*/ 24 w 20"/>
                <a:gd name="T9" fmla="*/ 5 h 30"/>
                <a:gd name="T10" fmla="*/ 21 w 20"/>
                <a:gd name="T11" fmla="*/ 5 h 30"/>
                <a:gd name="T12" fmla="*/ 24 w 20"/>
                <a:gd name="T13" fmla="*/ 5 h 30"/>
                <a:gd name="T14" fmla="*/ 24 w 20"/>
                <a:gd name="T15" fmla="*/ 1 h 30"/>
                <a:gd name="T16" fmla="*/ 22 w 20"/>
                <a:gd name="T17" fmla="*/ 0 h 30"/>
                <a:gd name="T18" fmla="*/ 20 w 20"/>
                <a:gd name="T19" fmla="*/ 0 h 30"/>
                <a:gd name="T20" fmla="*/ 15 w 20"/>
                <a:gd name="T21" fmla="*/ 3 h 30"/>
                <a:gd name="T22" fmla="*/ 21 w 20"/>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30">
                  <a:moveTo>
                    <a:pt x="17" y="0"/>
                  </a:moveTo>
                  <a:lnTo>
                    <a:pt x="13" y="3"/>
                  </a:lnTo>
                  <a:lnTo>
                    <a:pt x="0" y="28"/>
                  </a:lnTo>
                  <a:lnTo>
                    <a:pt x="6" y="30"/>
                  </a:lnTo>
                  <a:lnTo>
                    <a:pt x="20" y="5"/>
                  </a:lnTo>
                  <a:lnTo>
                    <a:pt x="17" y="7"/>
                  </a:lnTo>
                  <a:lnTo>
                    <a:pt x="20" y="5"/>
                  </a:lnTo>
                  <a:lnTo>
                    <a:pt x="20" y="1"/>
                  </a:lnTo>
                  <a:lnTo>
                    <a:pt x="18" y="0"/>
                  </a:lnTo>
                  <a:lnTo>
                    <a:pt x="16" y="0"/>
                  </a:lnTo>
                  <a:lnTo>
                    <a:pt x="13"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2" name="Freeform 630"/>
            <p:cNvSpPr>
              <a:spLocks/>
            </p:cNvSpPr>
            <p:nvPr/>
          </p:nvSpPr>
          <p:spPr bwMode="auto">
            <a:xfrm flipH="1">
              <a:off x="2027" y="2967"/>
              <a:ext cx="9" cy="7"/>
            </a:xfrm>
            <a:custGeom>
              <a:avLst/>
              <a:gdLst>
                <a:gd name="T0" fmla="*/ 3 w 10"/>
                <a:gd name="T1" fmla="*/ 4 h 8"/>
                <a:gd name="T2" fmla="*/ 5 w 10"/>
                <a:gd name="T3" fmla="*/ 1 h 8"/>
                <a:gd name="T4" fmla="*/ 0 w 10"/>
                <a:gd name="T5" fmla="*/ 0 h 8"/>
                <a:gd name="T6" fmla="*/ 0 w 10"/>
                <a:gd name="T7" fmla="*/ 5 h 8"/>
                <a:gd name="T8" fmla="*/ 5 w 10"/>
                <a:gd name="T9" fmla="*/ 6 h 8"/>
                <a:gd name="T10" fmla="*/ 8 w 10"/>
                <a:gd name="T11" fmla="*/ 4 h 8"/>
                <a:gd name="T12" fmla="*/ 5 w 10"/>
                <a:gd name="T13" fmla="*/ 6 h 8"/>
                <a:gd name="T14" fmla="*/ 7 w 10"/>
                <a:gd name="T15" fmla="*/ 5 h 8"/>
                <a:gd name="T16" fmla="*/ 8 w 10"/>
                <a:gd name="T17" fmla="*/ 4 h 8"/>
                <a:gd name="T18" fmla="*/ 7 w 10"/>
                <a:gd name="T19" fmla="*/ 3 h 8"/>
                <a:gd name="T20" fmla="*/ 5 w 10"/>
                <a:gd name="T21" fmla="*/ 1 h 8"/>
                <a:gd name="T22" fmla="*/ 3 w 10"/>
                <a:gd name="T23" fmla="*/ 4 h 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8">
                  <a:moveTo>
                    <a:pt x="3" y="5"/>
                  </a:moveTo>
                  <a:lnTo>
                    <a:pt x="7" y="1"/>
                  </a:lnTo>
                  <a:lnTo>
                    <a:pt x="0" y="0"/>
                  </a:lnTo>
                  <a:lnTo>
                    <a:pt x="0" y="7"/>
                  </a:lnTo>
                  <a:lnTo>
                    <a:pt x="7" y="8"/>
                  </a:lnTo>
                  <a:lnTo>
                    <a:pt x="10" y="5"/>
                  </a:lnTo>
                  <a:lnTo>
                    <a:pt x="7" y="8"/>
                  </a:lnTo>
                  <a:lnTo>
                    <a:pt x="9" y="7"/>
                  </a:lnTo>
                  <a:lnTo>
                    <a:pt x="10" y="5"/>
                  </a:lnTo>
                  <a:lnTo>
                    <a:pt x="9" y="3"/>
                  </a:lnTo>
                  <a:lnTo>
                    <a:pt x="7" y="1"/>
                  </a:lnTo>
                  <a:lnTo>
                    <a:pt x="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3" name="Freeform 631"/>
            <p:cNvSpPr>
              <a:spLocks/>
            </p:cNvSpPr>
            <p:nvPr/>
          </p:nvSpPr>
          <p:spPr bwMode="auto">
            <a:xfrm flipH="1">
              <a:off x="2023" y="2952"/>
              <a:ext cx="9" cy="18"/>
            </a:xfrm>
            <a:custGeom>
              <a:avLst/>
              <a:gdLst>
                <a:gd name="T0" fmla="*/ 2 w 11"/>
                <a:gd name="T1" fmla="*/ 2 h 21"/>
                <a:gd name="T2" fmla="*/ 2 w 11"/>
                <a:gd name="T3" fmla="*/ 3 h 21"/>
                <a:gd name="T4" fmla="*/ 0 w 11"/>
                <a:gd name="T5" fmla="*/ 15 h 21"/>
                <a:gd name="T6" fmla="*/ 5 w 11"/>
                <a:gd name="T7" fmla="*/ 15 h 21"/>
                <a:gd name="T8" fmla="*/ 7 w 11"/>
                <a:gd name="T9" fmla="*/ 3 h 21"/>
                <a:gd name="T10" fmla="*/ 7 w 11"/>
                <a:gd name="T11" fmla="*/ 3 h 21"/>
                <a:gd name="T12" fmla="*/ 7 w 11"/>
                <a:gd name="T13" fmla="*/ 3 h 21"/>
                <a:gd name="T14" fmla="*/ 6 w 11"/>
                <a:gd name="T15" fmla="*/ 1 h 21"/>
                <a:gd name="T16" fmla="*/ 5 w 11"/>
                <a:gd name="T17" fmla="*/ 0 h 21"/>
                <a:gd name="T18" fmla="*/ 3 w 11"/>
                <a:gd name="T19" fmla="*/ 1 h 21"/>
                <a:gd name="T20" fmla="*/ 2 w 11"/>
                <a:gd name="T21" fmla="*/ 3 h 21"/>
                <a:gd name="T22" fmla="*/ 2 w 11"/>
                <a:gd name="T23" fmla="*/ 2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21">
                  <a:moveTo>
                    <a:pt x="4" y="2"/>
                  </a:moveTo>
                  <a:lnTo>
                    <a:pt x="4" y="4"/>
                  </a:lnTo>
                  <a:lnTo>
                    <a:pt x="0" y="21"/>
                  </a:lnTo>
                  <a:lnTo>
                    <a:pt x="7" y="21"/>
                  </a:lnTo>
                  <a:lnTo>
                    <a:pt x="11" y="4"/>
                  </a:lnTo>
                  <a:lnTo>
                    <a:pt x="11" y="5"/>
                  </a:lnTo>
                  <a:lnTo>
                    <a:pt x="11" y="4"/>
                  </a:lnTo>
                  <a:lnTo>
                    <a:pt x="9" y="1"/>
                  </a:lnTo>
                  <a:lnTo>
                    <a:pt x="7" y="0"/>
                  </a:lnTo>
                  <a:lnTo>
                    <a:pt x="5" y="1"/>
                  </a:lnTo>
                  <a:lnTo>
                    <a:pt x="4" y="4"/>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4" name="Freeform 632"/>
            <p:cNvSpPr>
              <a:spLocks/>
            </p:cNvSpPr>
            <p:nvPr/>
          </p:nvSpPr>
          <p:spPr bwMode="auto">
            <a:xfrm flipH="1">
              <a:off x="2009" y="2928"/>
              <a:ext cx="21" cy="27"/>
            </a:xfrm>
            <a:custGeom>
              <a:avLst/>
              <a:gdLst>
                <a:gd name="T0" fmla="*/ 19 w 20"/>
                <a:gd name="T1" fmla="*/ 0 h 30"/>
                <a:gd name="T2" fmla="*/ 16 w 20"/>
                <a:gd name="T3" fmla="*/ 3 h 30"/>
                <a:gd name="T4" fmla="*/ 0 w 20"/>
                <a:gd name="T5" fmla="*/ 22 h 30"/>
                <a:gd name="T6" fmla="*/ 7 w 20"/>
                <a:gd name="T7" fmla="*/ 24 h 30"/>
                <a:gd name="T8" fmla="*/ 22 w 20"/>
                <a:gd name="T9" fmla="*/ 5 h 30"/>
                <a:gd name="T10" fmla="*/ 19 w 20"/>
                <a:gd name="T11" fmla="*/ 7 h 30"/>
                <a:gd name="T12" fmla="*/ 22 w 20"/>
                <a:gd name="T13" fmla="*/ 5 h 30"/>
                <a:gd name="T14" fmla="*/ 22 w 20"/>
                <a:gd name="T15" fmla="*/ 2 h 30"/>
                <a:gd name="T16" fmla="*/ 20 w 20"/>
                <a:gd name="T17" fmla="*/ 1 h 30"/>
                <a:gd name="T18" fmla="*/ 18 w 20"/>
                <a:gd name="T19" fmla="*/ 1 h 30"/>
                <a:gd name="T20" fmla="*/ 16 w 20"/>
                <a:gd name="T21" fmla="*/ 3 h 30"/>
                <a:gd name="T22" fmla="*/ 19 w 20"/>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 h="30">
                  <a:moveTo>
                    <a:pt x="17" y="0"/>
                  </a:moveTo>
                  <a:lnTo>
                    <a:pt x="14" y="3"/>
                  </a:lnTo>
                  <a:lnTo>
                    <a:pt x="0" y="27"/>
                  </a:lnTo>
                  <a:lnTo>
                    <a:pt x="7" y="30"/>
                  </a:lnTo>
                  <a:lnTo>
                    <a:pt x="20" y="6"/>
                  </a:lnTo>
                  <a:lnTo>
                    <a:pt x="17" y="9"/>
                  </a:lnTo>
                  <a:lnTo>
                    <a:pt x="20" y="6"/>
                  </a:lnTo>
                  <a:lnTo>
                    <a:pt x="20" y="2"/>
                  </a:lnTo>
                  <a:lnTo>
                    <a:pt x="18" y="1"/>
                  </a:lnTo>
                  <a:lnTo>
                    <a:pt x="16" y="1"/>
                  </a:lnTo>
                  <a:lnTo>
                    <a:pt x="14" y="3"/>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5" name="Freeform 633"/>
            <p:cNvSpPr>
              <a:spLocks/>
            </p:cNvSpPr>
            <p:nvPr/>
          </p:nvSpPr>
          <p:spPr bwMode="auto">
            <a:xfrm flipH="1">
              <a:off x="2001" y="2928"/>
              <a:ext cx="12" cy="9"/>
            </a:xfrm>
            <a:custGeom>
              <a:avLst/>
              <a:gdLst>
                <a:gd name="T0" fmla="*/ 3 w 12"/>
                <a:gd name="T1" fmla="*/ 4 h 9"/>
                <a:gd name="T2" fmla="*/ 7 w 12"/>
                <a:gd name="T3" fmla="*/ 0 h 9"/>
                <a:gd name="T4" fmla="*/ 0 w 12"/>
                <a:gd name="T5" fmla="*/ 0 h 9"/>
                <a:gd name="T6" fmla="*/ 0 w 12"/>
                <a:gd name="T7" fmla="*/ 9 h 9"/>
                <a:gd name="T8" fmla="*/ 7 w 12"/>
                <a:gd name="T9" fmla="*/ 9 h 9"/>
                <a:gd name="T10" fmla="*/ 10 w 12"/>
                <a:gd name="T11" fmla="*/ 4 h 9"/>
                <a:gd name="T12" fmla="*/ 7 w 12"/>
                <a:gd name="T13" fmla="*/ 9 h 9"/>
                <a:gd name="T14" fmla="*/ 10 w 12"/>
                <a:gd name="T15" fmla="*/ 8 h 9"/>
                <a:gd name="T16" fmla="*/ 12 w 12"/>
                <a:gd name="T17" fmla="*/ 4 h 9"/>
                <a:gd name="T18" fmla="*/ 10 w 12"/>
                <a:gd name="T19" fmla="*/ 1 h 9"/>
                <a:gd name="T20" fmla="*/ 7 w 12"/>
                <a:gd name="T21" fmla="*/ 0 h 9"/>
                <a:gd name="T22" fmla="*/ 3 w 12"/>
                <a:gd name="T23" fmla="*/ 4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9">
                  <a:moveTo>
                    <a:pt x="3" y="4"/>
                  </a:moveTo>
                  <a:lnTo>
                    <a:pt x="7" y="0"/>
                  </a:lnTo>
                  <a:lnTo>
                    <a:pt x="0" y="0"/>
                  </a:lnTo>
                  <a:lnTo>
                    <a:pt x="0" y="9"/>
                  </a:lnTo>
                  <a:lnTo>
                    <a:pt x="7" y="9"/>
                  </a:lnTo>
                  <a:lnTo>
                    <a:pt x="10" y="4"/>
                  </a:lnTo>
                  <a:lnTo>
                    <a:pt x="7" y="9"/>
                  </a:lnTo>
                  <a:lnTo>
                    <a:pt x="10" y="8"/>
                  </a:lnTo>
                  <a:lnTo>
                    <a:pt x="12" y="4"/>
                  </a:lnTo>
                  <a:lnTo>
                    <a:pt x="10" y="1"/>
                  </a:lnTo>
                  <a:lnTo>
                    <a:pt x="7" y="0"/>
                  </a:lnTo>
                  <a:lnTo>
                    <a:pt x="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6" name="Freeform 634"/>
            <p:cNvSpPr>
              <a:spLocks/>
            </p:cNvSpPr>
            <p:nvPr/>
          </p:nvSpPr>
          <p:spPr bwMode="auto">
            <a:xfrm flipH="1">
              <a:off x="1999" y="2915"/>
              <a:ext cx="10" cy="18"/>
            </a:xfrm>
            <a:custGeom>
              <a:avLst/>
              <a:gdLst>
                <a:gd name="T0" fmla="*/ 4 w 11"/>
                <a:gd name="T1" fmla="*/ 2 h 19"/>
                <a:gd name="T2" fmla="*/ 4 w 11"/>
                <a:gd name="T3" fmla="*/ 3 h 19"/>
                <a:gd name="T4" fmla="*/ 0 w 11"/>
                <a:gd name="T5" fmla="*/ 17 h 19"/>
                <a:gd name="T6" fmla="*/ 5 w 11"/>
                <a:gd name="T7" fmla="*/ 17 h 19"/>
                <a:gd name="T8" fmla="*/ 9 w 11"/>
                <a:gd name="T9" fmla="*/ 3 h 19"/>
                <a:gd name="T10" fmla="*/ 9 w 11"/>
                <a:gd name="T11" fmla="*/ 4 h 19"/>
                <a:gd name="T12" fmla="*/ 9 w 11"/>
                <a:gd name="T13" fmla="*/ 3 h 19"/>
                <a:gd name="T14" fmla="*/ 8 w 11"/>
                <a:gd name="T15" fmla="*/ 1 h 19"/>
                <a:gd name="T16" fmla="*/ 5 w 11"/>
                <a:gd name="T17" fmla="*/ 0 h 19"/>
                <a:gd name="T18" fmla="*/ 5 w 11"/>
                <a:gd name="T19" fmla="*/ 1 h 19"/>
                <a:gd name="T20" fmla="*/ 4 w 11"/>
                <a:gd name="T21" fmla="*/ 3 h 19"/>
                <a:gd name="T22" fmla="*/ 4 w 11"/>
                <a:gd name="T23" fmla="*/ 2 h 1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1" h="19">
                  <a:moveTo>
                    <a:pt x="4" y="2"/>
                  </a:moveTo>
                  <a:lnTo>
                    <a:pt x="4" y="3"/>
                  </a:lnTo>
                  <a:lnTo>
                    <a:pt x="0" y="19"/>
                  </a:lnTo>
                  <a:lnTo>
                    <a:pt x="7" y="19"/>
                  </a:lnTo>
                  <a:lnTo>
                    <a:pt x="11" y="3"/>
                  </a:lnTo>
                  <a:lnTo>
                    <a:pt x="11" y="4"/>
                  </a:lnTo>
                  <a:lnTo>
                    <a:pt x="11" y="3"/>
                  </a:lnTo>
                  <a:lnTo>
                    <a:pt x="10" y="1"/>
                  </a:lnTo>
                  <a:lnTo>
                    <a:pt x="7" y="0"/>
                  </a:lnTo>
                  <a:lnTo>
                    <a:pt x="5" y="1"/>
                  </a:lnTo>
                  <a:lnTo>
                    <a:pt x="4" y="3"/>
                  </a:lnTo>
                  <a:lnTo>
                    <a:pt x="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7" name="Freeform 635"/>
            <p:cNvSpPr>
              <a:spLocks/>
            </p:cNvSpPr>
            <p:nvPr/>
          </p:nvSpPr>
          <p:spPr bwMode="auto">
            <a:xfrm flipH="1">
              <a:off x="1985" y="2891"/>
              <a:ext cx="22" cy="27"/>
            </a:xfrm>
            <a:custGeom>
              <a:avLst/>
              <a:gdLst>
                <a:gd name="T0" fmla="*/ 19 w 21"/>
                <a:gd name="T1" fmla="*/ 0 h 30"/>
                <a:gd name="T2" fmla="*/ 16 w 21"/>
                <a:gd name="T3" fmla="*/ 4 h 30"/>
                <a:gd name="T4" fmla="*/ 0 w 21"/>
                <a:gd name="T5" fmla="*/ 23 h 30"/>
                <a:gd name="T6" fmla="*/ 7 w 21"/>
                <a:gd name="T7" fmla="*/ 24 h 30"/>
                <a:gd name="T8" fmla="*/ 23 w 21"/>
                <a:gd name="T9" fmla="*/ 5 h 30"/>
                <a:gd name="T10" fmla="*/ 19 w 21"/>
                <a:gd name="T11" fmla="*/ 8 h 30"/>
                <a:gd name="T12" fmla="*/ 23 w 21"/>
                <a:gd name="T13" fmla="*/ 5 h 30"/>
                <a:gd name="T14" fmla="*/ 23 w 21"/>
                <a:gd name="T15" fmla="*/ 3 h 30"/>
                <a:gd name="T16" fmla="*/ 20 w 21"/>
                <a:gd name="T17" fmla="*/ 2 h 30"/>
                <a:gd name="T18" fmla="*/ 18 w 21"/>
                <a:gd name="T19" fmla="*/ 2 h 30"/>
                <a:gd name="T20" fmla="*/ 16 w 21"/>
                <a:gd name="T21" fmla="*/ 4 h 30"/>
                <a:gd name="T22" fmla="*/ 19 w 21"/>
                <a:gd name="T23" fmla="*/ 0 h 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 h="30">
                  <a:moveTo>
                    <a:pt x="17" y="0"/>
                  </a:moveTo>
                  <a:lnTo>
                    <a:pt x="14" y="4"/>
                  </a:lnTo>
                  <a:lnTo>
                    <a:pt x="0" y="28"/>
                  </a:lnTo>
                  <a:lnTo>
                    <a:pt x="7" y="30"/>
                  </a:lnTo>
                  <a:lnTo>
                    <a:pt x="21" y="6"/>
                  </a:lnTo>
                  <a:lnTo>
                    <a:pt x="17" y="10"/>
                  </a:lnTo>
                  <a:lnTo>
                    <a:pt x="21" y="6"/>
                  </a:lnTo>
                  <a:lnTo>
                    <a:pt x="21" y="3"/>
                  </a:lnTo>
                  <a:lnTo>
                    <a:pt x="18" y="2"/>
                  </a:lnTo>
                  <a:lnTo>
                    <a:pt x="16" y="2"/>
                  </a:lnTo>
                  <a:lnTo>
                    <a:pt x="14" y="4"/>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8" name="Freeform 636"/>
            <p:cNvSpPr>
              <a:spLocks/>
            </p:cNvSpPr>
            <p:nvPr/>
          </p:nvSpPr>
          <p:spPr bwMode="auto">
            <a:xfrm flipH="1">
              <a:off x="1926" y="2891"/>
              <a:ext cx="63" cy="9"/>
            </a:xfrm>
            <a:custGeom>
              <a:avLst/>
              <a:gdLst>
                <a:gd name="T0" fmla="*/ 60 w 65"/>
                <a:gd name="T1" fmla="*/ 3 h 10"/>
                <a:gd name="T2" fmla="*/ 56 w 65"/>
                <a:gd name="T3" fmla="*/ 0 h 10"/>
                <a:gd name="T4" fmla="*/ 0 w 65"/>
                <a:gd name="T5" fmla="*/ 0 h 10"/>
                <a:gd name="T6" fmla="*/ 0 w 65"/>
                <a:gd name="T7" fmla="*/ 8 h 10"/>
                <a:gd name="T8" fmla="*/ 56 w 65"/>
                <a:gd name="T9" fmla="*/ 8 h 10"/>
                <a:gd name="T10" fmla="*/ 53 w 65"/>
                <a:gd name="T11" fmla="*/ 5 h 10"/>
                <a:gd name="T12" fmla="*/ 56 w 65"/>
                <a:gd name="T13" fmla="*/ 8 h 10"/>
                <a:gd name="T14" fmla="*/ 60 w 65"/>
                <a:gd name="T15" fmla="*/ 7 h 10"/>
                <a:gd name="T16" fmla="*/ 61 w 65"/>
                <a:gd name="T17" fmla="*/ 5 h 10"/>
                <a:gd name="T18" fmla="*/ 60 w 65"/>
                <a:gd name="T19" fmla="*/ 2 h 10"/>
                <a:gd name="T20" fmla="*/ 56 w 65"/>
                <a:gd name="T21" fmla="*/ 0 h 10"/>
                <a:gd name="T22" fmla="*/ 60 w 65"/>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10">
                  <a:moveTo>
                    <a:pt x="64" y="3"/>
                  </a:moveTo>
                  <a:lnTo>
                    <a:pt x="60" y="0"/>
                  </a:lnTo>
                  <a:lnTo>
                    <a:pt x="0" y="0"/>
                  </a:lnTo>
                  <a:lnTo>
                    <a:pt x="0" y="10"/>
                  </a:lnTo>
                  <a:lnTo>
                    <a:pt x="60" y="10"/>
                  </a:lnTo>
                  <a:lnTo>
                    <a:pt x="57" y="7"/>
                  </a:lnTo>
                  <a:lnTo>
                    <a:pt x="60" y="10"/>
                  </a:lnTo>
                  <a:lnTo>
                    <a:pt x="64" y="9"/>
                  </a:lnTo>
                  <a:lnTo>
                    <a:pt x="65" y="5"/>
                  </a:lnTo>
                  <a:lnTo>
                    <a:pt x="64" y="2"/>
                  </a:lnTo>
                  <a:lnTo>
                    <a:pt x="60" y="0"/>
                  </a:lnTo>
                  <a:lnTo>
                    <a:pt x="6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09" name="Freeform 637"/>
            <p:cNvSpPr>
              <a:spLocks/>
            </p:cNvSpPr>
            <p:nvPr/>
          </p:nvSpPr>
          <p:spPr bwMode="auto">
            <a:xfrm flipH="1">
              <a:off x="1919" y="2892"/>
              <a:ext cx="15" cy="15"/>
            </a:xfrm>
            <a:custGeom>
              <a:avLst/>
              <a:gdLst>
                <a:gd name="T0" fmla="*/ 8 w 15"/>
                <a:gd name="T1" fmla="*/ 8 h 16"/>
                <a:gd name="T2" fmla="*/ 15 w 15"/>
                <a:gd name="T3" fmla="*/ 8 h 16"/>
                <a:gd name="T4" fmla="*/ 7 w 15"/>
                <a:gd name="T5" fmla="*/ 0 h 16"/>
                <a:gd name="T6" fmla="*/ 0 w 15"/>
                <a:gd name="T7" fmla="*/ 4 h 16"/>
                <a:gd name="T8" fmla="*/ 8 w 15"/>
                <a:gd name="T9" fmla="*/ 12 h 16"/>
                <a:gd name="T10" fmla="*/ 15 w 15"/>
                <a:gd name="T11" fmla="*/ 12 h 16"/>
                <a:gd name="T12" fmla="*/ 8 w 15"/>
                <a:gd name="T13" fmla="*/ 12 h 16"/>
                <a:gd name="T14" fmla="*/ 10 w 15"/>
                <a:gd name="T15" fmla="*/ 14 h 16"/>
                <a:gd name="T16" fmla="*/ 13 w 15"/>
                <a:gd name="T17" fmla="*/ 13 h 16"/>
                <a:gd name="T18" fmla="*/ 15 w 15"/>
                <a:gd name="T19" fmla="*/ 10 h 16"/>
                <a:gd name="T20" fmla="*/ 15 w 15"/>
                <a:gd name="T21" fmla="*/ 8 h 16"/>
                <a:gd name="T22" fmla="*/ 8 w 15"/>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9"/>
                  </a:moveTo>
                  <a:lnTo>
                    <a:pt x="15" y="9"/>
                  </a:lnTo>
                  <a:lnTo>
                    <a:pt x="7" y="0"/>
                  </a:lnTo>
                  <a:lnTo>
                    <a:pt x="0" y="4"/>
                  </a:lnTo>
                  <a:lnTo>
                    <a:pt x="8" y="14"/>
                  </a:lnTo>
                  <a:lnTo>
                    <a:pt x="15" y="14"/>
                  </a:lnTo>
                  <a:lnTo>
                    <a:pt x="8" y="14"/>
                  </a:lnTo>
                  <a:lnTo>
                    <a:pt x="10" y="16"/>
                  </a:lnTo>
                  <a:lnTo>
                    <a:pt x="13" y="15"/>
                  </a:lnTo>
                  <a:lnTo>
                    <a:pt x="15" y="12"/>
                  </a:lnTo>
                  <a:lnTo>
                    <a:pt x="15" y="9"/>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0" name="Freeform 638"/>
            <p:cNvSpPr>
              <a:spLocks/>
            </p:cNvSpPr>
            <p:nvPr/>
          </p:nvSpPr>
          <p:spPr bwMode="auto">
            <a:xfrm flipH="1">
              <a:off x="1911" y="2891"/>
              <a:ext cx="15" cy="14"/>
            </a:xfrm>
            <a:custGeom>
              <a:avLst/>
              <a:gdLst>
                <a:gd name="T0" fmla="*/ 11 w 15"/>
                <a:gd name="T1" fmla="*/ 0 h 17"/>
                <a:gd name="T2" fmla="*/ 8 w 15"/>
                <a:gd name="T3" fmla="*/ 2 h 17"/>
                <a:gd name="T4" fmla="*/ 0 w 15"/>
                <a:gd name="T5" fmla="*/ 8 h 17"/>
                <a:gd name="T6" fmla="*/ 7 w 15"/>
                <a:gd name="T7" fmla="*/ 12 h 17"/>
                <a:gd name="T8" fmla="*/ 15 w 15"/>
                <a:gd name="T9" fmla="*/ 5 h 17"/>
                <a:gd name="T10" fmla="*/ 11 w 15"/>
                <a:gd name="T11" fmla="*/ 7 h 17"/>
                <a:gd name="T12" fmla="*/ 15 w 15"/>
                <a:gd name="T13" fmla="*/ 5 h 17"/>
                <a:gd name="T14" fmla="*/ 15 w 15"/>
                <a:gd name="T15" fmla="*/ 2 h 17"/>
                <a:gd name="T16" fmla="*/ 13 w 15"/>
                <a:gd name="T17" fmla="*/ 2 h 17"/>
                <a:gd name="T18" fmla="*/ 10 w 15"/>
                <a:gd name="T19" fmla="*/ 0 h 17"/>
                <a:gd name="T20" fmla="*/ 8 w 15"/>
                <a:gd name="T21" fmla="*/ 2 h 17"/>
                <a:gd name="T22" fmla="*/ 11 w 15"/>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7">
                  <a:moveTo>
                    <a:pt x="11" y="0"/>
                  </a:moveTo>
                  <a:lnTo>
                    <a:pt x="8" y="3"/>
                  </a:lnTo>
                  <a:lnTo>
                    <a:pt x="0" y="12"/>
                  </a:lnTo>
                  <a:lnTo>
                    <a:pt x="7" y="17"/>
                  </a:lnTo>
                  <a:lnTo>
                    <a:pt x="15" y="7"/>
                  </a:lnTo>
                  <a:lnTo>
                    <a:pt x="11" y="10"/>
                  </a:lnTo>
                  <a:lnTo>
                    <a:pt x="15" y="7"/>
                  </a:lnTo>
                  <a:lnTo>
                    <a:pt x="15" y="4"/>
                  </a:lnTo>
                  <a:lnTo>
                    <a:pt x="13" y="2"/>
                  </a:lnTo>
                  <a:lnTo>
                    <a:pt x="10" y="0"/>
                  </a:lnTo>
                  <a:lnTo>
                    <a:pt x="8"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1" name="Freeform 639"/>
            <p:cNvSpPr>
              <a:spLocks/>
            </p:cNvSpPr>
            <p:nvPr/>
          </p:nvSpPr>
          <p:spPr bwMode="auto">
            <a:xfrm flipH="1">
              <a:off x="1848" y="2891"/>
              <a:ext cx="67" cy="9"/>
            </a:xfrm>
            <a:custGeom>
              <a:avLst/>
              <a:gdLst>
                <a:gd name="T0" fmla="*/ 65 w 68"/>
                <a:gd name="T1" fmla="*/ 3 h 10"/>
                <a:gd name="T2" fmla="*/ 62 w 68"/>
                <a:gd name="T3" fmla="*/ 0 h 10"/>
                <a:gd name="T4" fmla="*/ 0 w 68"/>
                <a:gd name="T5" fmla="*/ 0 h 10"/>
                <a:gd name="T6" fmla="*/ 0 w 68"/>
                <a:gd name="T7" fmla="*/ 8 h 10"/>
                <a:gd name="T8" fmla="*/ 62 w 68"/>
                <a:gd name="T9" fmla="*/ 8 h 10"/>
                <a:gd name="T10" fmla="*/ 58 w 68"/>
                <a:gd name="T11" fmla="*/ 5 h 10"/>
                <a:gd name="T12" fmla="*/ 62 w 68"/>
                <a:gd name="T13" fmla="*/ 8 h 10"/>
                <a:gd name="T14" fmla="*/ 65 w 68"/>
                <a:gd name="T15" fmla="*/ 7 h 10"/>
                <a:gd name="T16" fmla="*/ 66 w 68"/>
                <a:gd name="T17" fmla="*/ 5 h 10"/>
                <a:gd name="T18" fmla="*/ 65 w 68"/>
                <a:gd name="T19" fmla="*/ 2 h 10"/>
                <a:gd name="T20" fmla="*/ 62 w 68"/>
                <a:gd name="T21" fmla="*/ 0 h 10"/>
                <a:gd name="T22" fmla="*/ 65 w 68"/>
                <a:gd name="T23" fmla="*/ 3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10">
                  <a:moveTo>
                    <a:pt x="67" y="3"/>
                  </a:moveTo>
                  <a:lnTo>
                    <a:pt x="64" y="0"/>
                  </a:lnTo>
                  <a:lnTo>
                    <a:pt x="0" y="0"/>
                  </a:lnTo>
                  <a:lnTo>
                    <a:pt x="0" y="10"/>
                  </a:lnTo>
                  <a:lnTo>
                    <a:pt x="64" y="10"/>
                  </a:lnTo>
                  <a:lnTo>
                    <a:pt x="60" y="7"/>
                  </a:lnTo>
                  <a:lnTo>
                    <a:pt x="64" y="10"/>
                  </a:lnTo>
                  <a:lnTo>
                    <a:pt x="67" y="9"/>
                  </a:lnTo>
                  <a:lnTo>
                    <a:pt x="68" y="5"/>
                  </a:lnTo>
                  <a:lnTo>
                    <a:pt x="67" y="2"/>
                  </a:lnTo>
                  <a:lnTo>
                    <a:pt x="64" y="0"/>
                  </a:lnTo>
                  <a:lnTo>
                    <a:pt x="6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2" name="Freeform 640"/>
            <p:cNvSpPr>
              <a:spLocks/>
            </p:cNvSpPr>
            <p:nvPr/>
          </p:nvSpPr>
          <p:spPr bwMode="auto">
            <a:xfrm flipH="1">
              <a:off x="1840" y="2892"/>
              <a:ext cx="16" cy="15"/>
            </a:xfrm>
            <a:custGeom>
              <a:avLst/>
              <a:gdLst>
                <a:gd name="T0" fmla="*/ 10 w 15"/>
                <a:gd name="T1" fmla="*/ 8 h 16"/>
                <a:gd name="T2" fmla="*/ 17 w 15"/>
                <a:gd name="T3" fmla="*/ 8 h 16"/>
                <a:gd name="T4" fmla="*/ 7 w 15"/>
                <a:gd name="T5" fmla="*/ 0 h 16"/>
                <a:gd name="T6" fmla="*/ 0 w 15"/>
                <a:gd name="T7" fmla="*/ 4 h 16"/>
                <a:gd name="T8" fmla="*/ 10 w 15"/>
                <a:gd name="T9" fmla="*/ 12 h 16"/>
                <a:gd name="T10" fmla="*/ 17 w 15"/>
                <a:gd name="T11" fmla="*/ 12 h 16"/>
                <a:gd name="T12" fmla="*/ 10 w 15"/>
                <a:gd name="T13" fmla="*/ 12 h 16"/>
                <a:gd name="T14" fmla="*/ 12 w 15"/>
                <a:gd name="T15" fmla="*/ 14 h 16"/>
                <a:gd name="T16" fmla="*/ 16 w 15"/>
                <a:gd name="T17" fmla="*/ 13 h 16"/>
                <a:gd name="T18" fmla="*/ 17 w 15"/>
                <a:gd name="T19" fmla="*/ 10 h 16"/>
                <a:gd name="T20" fmla="*/ 17 w 15"/>
                <a:gd name="T21" fmla="*/ 8 h 16"/>
                <a:gd name="T22" fmla="*/ 10 w 15"/>
                <a:gd name="T23" fmla="*/ 8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16">
                  <a:moveTo>
                    <a:pt x="8" y="9"/>
                  </a:moveTo>
                  <a:lnTo>
                    <a:pt x="15" y="9"/>
                  </a:lnTo>
                  <a:lnTo>
                    <a:pt x="7" y="0"/>
                  </a:lnTo>
                  <a:lnTo>
                    <a:pt x="0" y="4"/>
                  </a:lnTo>
                  <a:lnTo>
                    <a:pt x="8" y="14"/>
                  </a:lnTo>
                  <a:lnTo>
                    <a:pt x="15" y="14"/>
                  </a:lnTo>
                  <a:lnTo>
                    <a:pt x="8" y="14"/>
                  </a:lnTo>
                  <a:lnTo>
                    <a:pt x="10" y="16"/>
                  </a:lnTo>
                  <a:lnTo>
                    <a:pt x="14" y="15"/>
                  </a:lnTo>
                  <a:lnTo>
                    <a:pt x="15" y="12"/>
                  </a:lnTo>
                  <a:lnTo>
                    <a:pt x="15" y="9"/>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3" name="Freeform 641"/>
            <p:cNvSpPr>
              <a:spLocks/>
            </p:cNvSpPr>
            <p:nvPr/>
          </p:nvSpPr>
          <p:spPr bwMode="auto">
            <a:xfrm flipH="1">
              <a:off x="1836" y="2891"/>
              <a:ext cx="12" cy="14"/>
            </a:xfrm>
            <a:custGeom>
              <a:avLst/>
              <a:gdLst>
                <a:gd name="T0" fmla="*/ 7 w 13"/>
                <a:gd name="T1" fmla="*/ 0 h 17"/>
                <a:gd name="T2" fmla="*/ 6 w 13"/>
                <a:gd name="T3" fmla="*/ 2 h 17"/>
                <a:gd name="T4" fmla="*/ 0 w 13"/>
                <a:gd name="T5" fmla="*/ 8 h 17"/>
                <a:gd name="T6" fmla="*/ 6 w 13"/>
                <a:gd name="T7" fmla="*/ 12 h 17"/>
                <a:gd name="T8" fmla="*/ 11 w 13"/>
                <a:gd name="T9" fmla="*/ 5 h 17"/>
                <a:gd name="T10" fmla="*/ 7 w 13"/>
                <a:gd name="T11" fmla="*/ 7 h 17"/>
                <a:gd name="T12" fmla="*/ 11 w 13"/>
                <a:gd name="T13" fmla="*/ 5 h 17"/>
                <a:gd name="T14" fmla="*/ 11 w 13"/>
                <a:gd name="T15" fmla="*/ 2 h 17"/>
                <a:gd name="T16" fmla="*/ 10 w 13"/>
                <a:gd name="T17" fmla="*/ 2 h 17"/>
                <a:gd name="T18" fmla="*/ 6 w 13"/>
                <a:gd name="T19" fmla="*/ 0 h 17"/>
                <a:gd name="T20" fmla="*/ 6 w 13"/>
                <a:gd name="T21" fmla="*/ 2 h 17"/>
                <a:gd name="T22" fmla="*/ 7 w 13"/>
                <a:gd name="T23" fmla="*/ 0 h 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 h="17">
                  <a:moveTo>
                    <a:pt x="9" y="0"/>
                  </a:moveTo>
                  <a:lnTo>
                    <a:pt x="6" y="3"/>
                  </a:lnTo>
                  <a:lnTo>
                    <a:pt x="0" y="12"/>
                  </a:lnTo>
                  <a:lnTo>
                    <a:pt x="7" y="17"/>
                  </a:lnTo>
                  <a:lnTo>
                    <a:pt x="13" y="7"/>
                  </a:lnTo>
                  <a:lnTo>
                    <a:pt x="9" y="10"/>
                  </a:lnTo>
                  <a:lnTo>
                    <a:pt x="13" y="7"/>
                  </a:lnTo>
                  <a:lnTo>
                    <a:pt x="13" y="4"/>
                  </a:lnTo>
                  <a:lnTo>
                    <a:pt x="12" y="2"/>
                  </a:lnTo>
                  <a:lnTo>
                    <a:pt x="8" y="0"/>
                  </a:lnTo>
                  <a:lnTo>
                    <a:pt x="6"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4" name="Freeform 642"/>
            <p:cNvSpPr>
              <a:spLocks/>
            </p:cNvSpPr>
            <p:nvPr/>
          </p:nvSpPr>
          <p:spPr bwMode="auto">
            <a:xfrm flipH="1">
              <a:off x="1919" y="2900"/>
              <a:ext cx="7" cy="5"/>
            </a:xfrm>
            <a:custGeom>
              <a:avLst/>
              <a:gdLst>
                <a:gd name="T0" fmla="*/ 7 w 7"/>
                <a:gd name="T1" fmla="*/ 6 h 4"/>
                <a:gd name="T2" fmla="*/ 7 w 7"/>
                <a:gd name="T3" fmla="*/ 1 h 4"/>
                <a:gd name="T4" fmla="*/ 4 w 7"/>
                <a:gd name="T5" fmla="*/ 0 h 4"/>
                <a:gd name="T6" fmla="*/ 2 w 7"/>
                <a:gd name="T7" fmla="*/ 0 h 4"/>
                <a:gd name="T8" fmla="*/ 0 w 7"/>
                <a:gd name="T9" fmla="*/ 4 h 4"/>
                <a:gd name="T10" fmla="*/ 7 w 7"/>
                <a:gd name="T11" fmla="*/ 6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7" y="4"/>
                  </a:moveTo>
                  <a:lnTo>
                    <a:pt x="7" y="1"/>
                  </a:lnTo>
                  <a:lnTo>
                    <a:pt x="4" y="0"/>
                  </a:lnTo>
                  <a:lnTo>
                    <a:pt x="2" y="0"/>
                  </a:lnTo>
                  <a:lnTo>
                    <a:pt x="0"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5" name="Freeform 643"/>
            <p:cNvSpPr>
              <a:spLocks/>
            </p:cNvSpPr>
            <p:nvPr/>
          </p:nvSpPr>
          <p:spPr bwMode="auto">
            <a:xfrm flipH="1">
              <a:off x="1919" y="2904"/>
              <a:ext cx="96" cy="168"/>
            </a:xfrm>
            <a:custGeom>
              <a:avLst/>
              <a:gdLst>
                <a:gd name="T0" fmla="*/ 3 w 97"/>
                <a:gd name="T1" fmla="*/ 153 h 183"/>
                <a:gd name="T2" fmla="*/ 7 w 97"/>
                <a:gd name="T3" fmla="*/ 154 h 183"/>
                <a:gd name="T4" fmla="*/ 95 w 97"/>
                <a:gd name="T5" fmla="*/ 2 h 183"/>
                <a:gd name="T6" fmla="*/ 88 w 97"/>
                <a:gd name="T7" fmla="*/ 0 h 183"/>
                <a:gd name="T8" fmla="*/ 0 w 97"/>
                <a:gd name="T9" fmla="*/ 152 h 183"/>
                <a:gd name="T10" fmla="*/ 3 w 97"/>
                <a:gd name="T11" fmla="*/ 153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 h="183">
                  <a:moveTo>
                    <a:pt x="3" y="182"/>
                  </a:moveTo>
                  <a:lnTo>
                    <a:pt x="7" y="183"/>
                  </a:lnTo>
                  <a:lnTo>
                    <a:pt x="97" y="2"/>
                  </a:lnTo>
                  <a:lnTo>
                    <a:pt x="90" y="0"/>
                  </a:lnTo>
                  <a:lnTo>
                    <a:pt x="0" y="181"/>
                  </a:lnTo>
                  <a:lnTo>
                    <a:pt x="3"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6" name="Freeform 644"/>
            <p:cNvSpPr>
              <a:spLocks/>
            </p:cNvSpPr>
            <p:nvPr/>
          </p:nvSpPr>
          <p:spPr bwMode="auto">
            <a:xfrm flipH="1">
              <a:off x="2007" y="3070"/>
              <a:ext cx="8" cy="4"/>
            </a:xfrm>
            <a:custGeom>
              <a:avLst/>
              <a:gdLst>
                <a:gd name="T0" fmla="*/ 0 w 7"/>
                <a:gd name="T1" fmla="*/ 0 h 5"/>
                <a:gd name="T2" fmla="*/ 0 w 7"/>
                <a:gd name="T3" fmla="*/ 2 h 5"/>
                <a:gd name="T4" fmla="*/ 2 w 7"/>
                <a:gd name="T5" fmla="*/ 3 h 5"/>
                <a:gd name="T6" fmla="*/ 8 w 7"/>
                <a:gd name="T7" fmla="*/ 3 h 5"/>
                <a:gd name="T8" fmla="*/ 9 w 7"/>
                <a:gd name="T9" fmla="*/ 2 h 5"/>
                <a:gd name="T10" fmla="*/ 0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0"/>
                  </a:moveTo>
                  <a:lnTo>
                    <a:pt x="0" y="3"/>
                  </a:lnTo>
                  <a:lnTo>
                    <a:pt x="2" y="5"/>
                  </a:lnTo>
                  <a:lnTo>
                    <a:pt x="6" y="5"/>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7" name="Freeform 645"/>
            <p:cNvSpPr>
              <a:spLocks/>
            </p:cNvSpPr>
            <p:nvPr/>
          </p:nvSpPr>
          <p:spPr bwMode="auto">
            <a:xfrm flipH="1">
              <a:off x="1848" y="2900"/>
              <a:ext cx="6" cy="5"/>
            </a:xfrm>
            <a:custGeom>
              <a:avLst/>
              <a:gdLst>
                <a:gd name="T0" fmla="*/ 5 w 7"/>
                <a:gd name="T1" fmla="*/ 6 h 4"/>
                <a:gd name="T2" fmla="*/ 5 w 7"/>
                <a:gd name="T3" fmla="*/ 1 h 4"/>
                <a:gd name="T4" fmla="*/ 3 w 7"/>
                <a:gd name="T5" fmla="*/ 0 h 4"/>
                <a:gd name="T6" fmla="*/ 3 w 7"/>
                <a:gd name="T7" fmla="*/ 0 h 4"/>
                <a:gd name="T8" fmla="*/ 0 w 7"/>
                <a:gd name="T9" fmla="*/ 4 h 4"/>
                <a:gd name="T10" fmla="*/ 5 w 7"/>
                <a:gd name="T11" fmla="*/ 6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7" y="4"/>
                  </a:moveTo>
                  <a:lnTo>
                    <a:pt x="7" y="1"/>
                  </a:lnTo>
                  <a:lnTo>
                    <a:pt x="5" y="0"/>
                  </a:lnTo>
                  <a:lnTo>
                    <a:pt x="3" y="0"/>
                  </a:lnTo>
                  <a:lnTo>
                    <a:pt x="0"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8" name="Freeform 646"/>
            <p:cNvSpPr>
              <a:spLocks/>
            </p:cNvSpPr>
            <p:nvPr/>
          </p:nvSpPr>
          <p:spPr bwMode="auto">
            <a:xfrm flipH="1">
              <a:off x="1848" y="2904"/>
              <a:ext cx="94" cy="168"/>
            </a:xfrm>
            <a:custGeom>
              <a:avLst/>
              <a:gdLst>
                <a:gd name="T0" fmla="*/ 4 w 97"/>
                <a:gd name="T1" fmla="*/ 153 h 183"/>
                <a:gd name="T2" fmla="*/ 7 w 97"/>
                <a:gd name="T3" fmla="*/ 154 h 183"/>
                <a:gd name="T4" fmla="*/ 91 w 97"/>
                <a:gd name="T5" fmla="*/ 2 h 183"/>
                <a:gd name="T6" fmla="*/ 84 w 97"/>
                <a:gd name="T7" fmla="*/ 0 h 183"/>
                <a:gd name="T8" fmla="*/ 0 w 97"/>
                <a:gd name="T9" fmla="*/ 152 h 183"/>
                <a:gd name="T10" fmla="*/ 4 w 97"/>
                <a:gd name="T11" fmla="*/ 153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 h="183">
                  <a:moveTo>
                    <a:pt x="4" y="182"/>
                  </a:moveTo>
                  <a:lnTo>
                    <a:pt x="7" y="183"/>
                  </a:lnTo>
                  <a:lnTo>
                    <a:pt x="97" y="2"/>
                  </a:lnTo>
                  <a:lnTo>
                    <a:pt x="90" y="0"/>
                  </a:lnTo>
                  <a:lnTo>
                    <a:pt x="0" y="181"/>
                  </a:lnTo>
                  <a:lnTo>
                    <a:pt x="4"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19" name="Freeform 647"/>
            <p:cNvSpPr>
              <a:spLocks/>
            </p:cNvSpPr>
            <p:nvPr/>
          </p:nvSpPr>
          <p:spPr bwMode="auto">
            <a:xfrm flipH="1">
              <a:off x="1936" y="3070"/>
              <a:ext cx="6" cy="4"/>
            </a:xfrm>
            <a:custGeom>
              <a:avLst/>
              <a:gdLst>
                <a:gd name="T0" fmla="*/ 0 w 7"/>
                <a:gd name="T1" fmla="*/ 0 h 5"/>
                <a:gd name="T2" fmla="*/ 0 w 7"/>
                <a:gd name="T3" fmla="*/ 2 h 5"/>
                <a:gd name="T4" fmla="*/ 3 w 7"/>
                <a:gd name="T5" fmla="*/ 3 h 5"/>
                <a:gd name="T6" fmla="*/ 4 w 7"/>
                <a:gd name="T7" fmla="*/ 3 h 5"/>
                <a:gd name="T8" fmla="*/ 5 w 7"/>
                <a:gd name="T9" fmla="*/ 2 h 5"/>
                <a:gd name="T10" fmla="*/ 0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0"/>
                  </a:moveTo>
                  <a:lnTo>
                    <a:pt x="0" y="3"/>
                  </a:lnTo>
                  <a:lnTo>
                    <a:pt x="3" y="5"/>
                  </a:lnTo>
                  <a:lnTo>
                    <a:pt x="6" y="5"/>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0" name="Freeform 648"/>
            <p:cNvSpPr>
              <a:spLocks/>
            </p:cNvSpPr>
            <p:nvPr/>
          </p:nvSpPr>
          <p:spPr bwMode="auto">
            <a:xfrm flipH="1">
              <a:off x="1768" y="2900"/>
              <a:ext cx="7" cy="5"/>
            </a:xfrm>
            <a:custGeom>
              <a:avLst/>
              <a:gdLst>
                <a:gd name="T0" fmla="*/ 7 w 7"/>
                <a:gd name="T1" fmla="*/ 6 h 4"/>
                <a:gd name="T2" fmla="*/ 7 w 7"/>
                <a:gd name="T3" fmla="*/ 1 h 4"/>
                <a:gd name="T4" fmla="*/ 5 w 7"/>
                <a:gd name="T5" fmla="*/ 0 h 4"/>
                <a:gd name="T6" fmla="*/ 2 w 7"/>
                <a:gd name="T7" fmla="*/ 0 h 4"/>
                <a:gd name="T8" fmla="*/ 0 w 7"/>
                <a:gd name="T9" fmla="*/ 4 h 4"/>
                <a:gd name="T10" fmla="*/ 7 w 7"/>
                <a:gd name="T11" fmla="*/ 6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7" y="4"/>
                  </a:moveTo>
                  <a:lnTo>
                    <a:pt x="7" y="1"/>
                  </a:lnTo>
                  <a:lnTo>
                    <a:pt x="5" y="0"/>
                  </a:lnTo>
                  <a:lnTo>
                    <a:pt x="2" y="0"/>
                  </a:lnTo>
                  <a:lnTo>
                    <a:pt x="0"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1" name="Freeform 649"/>
            <p:cNvSpPr>
              <a:spLocks/>
            </p:cNvSpPr>
            <p:nvPr/>
          </p:nvSpPr>
          <p:spPr bwMode="auto">
            <a:xfrm flipH="1">
              <a:off x="1768" y="2904"/>
              <a:ext cx="94" cy="168"/>
            </a:xfrm>
            <a:custGeom>
              <a:avLst/>
              <a:gdLst>
                <a:gd name="T0" fmla="*/ 4 w 96"/>
                <a:gd name="T1" fmla="*/ 153 h 183"/>
                <a:gd name="T2" fmla="*/ 7 w 96"/>
                <a:gd name="T3" fmla="*/ 154 h 183"/>
                <a:gd name="T4" fmla="*/ 92 w 96"/>
                <a:gd name="T5" fmla="*/ 2 h 183"/>
                <a:gd name="T6" fmla="*/ 85 w 96"/>
                <a:gd name="T7" fmla="*/ 0 h 183"/>
                <a:gd name="T8" fmla="*/ 0 w 96"/>
                <a:gd name="T9" fmla="*/ 152 h 183"/>
                <a:gd name="T10" fmla="*/ 4 w 96"/>
                <a:gd name="T11" fmla="*/ 153 h 18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6" h="183">
                  <a:moveTo>
                    <a:pt x="4" y="182"/>
                  </a:moveTo>
                  <a:lnTo>
                    <a:pt x="7" y="183"/>
                  </a:lnTo>
                  <a:lnTo>
                    <a:pt x="96" y="2"/>
                  </a:lnTo>
                  <a:lnTo>
                    <a:pt x="89" y="0"/>
                  </a:lnTo>
                  <a:lnTo>
                    <a:pt x="0" y="181"/>
                  </a:lnTo>
                  <a:lnTo>
                    <a:pt x="4"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2" name="Freeform 650"/>
            <p:cNvSpPr>
              <a:spLocks/>
            </p:cNvSpPr>
            <p:nvPr/>
          </p:nvSpPr>
          <p:spPr bwMode="auto">
            <a:xfrm flipH="1">
              <a:off x="1854" y="3070"/>
              <a:ext cx="8" cy="4"/>
            </a:xfrm>
            <a:custGeom>
              <a:avLst/>
              <a:gdLst>
                <a:gd name="T0" fmla="*/ 0 w 7"/>
                <a:gd name="T1" fmla="*/ 0 h 5"/>
                <a:gd name="T2" fmla="*/ 0 w 7"/>
                <a:gd name="T3" fmla="*/ 2 h 5"/>
                <a:gd name="T4" fmla="*/ 3 w 7"/>
                <a:gd name="T5" fmla="*/ 3 h 5"/>
                <a:gd name="T6" fmla="*/ 8 w 7"/>
                <a:gd name="T7" fmla="*/ 3 h 5"/>
                <a:gd name="T8" fmla="*/ 9 w 7"/>
                <a:gd name="T9" fmla="*/ 2 h 5"/>
                <a:gd name="T10" fmla="*/ 0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0"/>
                  </a:moveTo>
                  <a:lnTo>
                    <a:pt x="0" y="3"/>
                  </a:lnTo>
                  <a:lnTo>
                    <a:pt x="3" y="5"/>
                  </a:lnTo>
                  <a:lnTo>
                    <a:pt x="6" y="5"/>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3" name="Freeform 651"/>
            <p:cNvSpPr>
              <a:spLocks/>
            </p:cNvSpPr>
            <p:nvPr/>
          </p:nvSpPr>
          <p:spPr bwMode="auto">
            <a:xfrm flipH="1">
              <a:off x="1687" y="2900"/>
              <a:ext cx="6" cy="5"/>
            </a:xfrm>
            <a:custGeom>
              <a:avLst/>
              <a:gdLst>
                <a:gd name="T0" fmla="*/ 5 w 7"/>
                <a:gd name="T1" fmla="*/ 6 h 4"/>
                <a:gd name="T2" fmla="*/ 5 w 7"/>
                <a:gd name="T3" fmla="*/ 1 h 4"/>
                <a:gd name="T4" fmla="*/ 3 w 7"/>
                <a:gd name="T5" fmla="*/ 0 h 4"/>
                <a:gd name="T6" fmla="*/ 2 w 7"/>
                <a:gd name="T7" fmla="*/ 0 h 4"/>
                <a:gd name="T8" fmla="*/ 0 w 7"/>
                <a:gd name="T9" fmla="*/ 4 h 4"/>
                <a:gd name="T10" fmla="*/ 5 w 7"/>
                <a:gd name="T11" fmla="*/ 6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7" y="4"/>
                  </a:moveTo>
                  <a:lnTo>
                    <a:pt x="7" y="1"/>
                  </a:lnTo>
                  <a:lnTo>
                    <a:pt x="5" y="0"/>
                  </a:lnTo>
                  <a:lnTo>
                    <a:pt x="2" y="0"/>
                  </a:lnTo>
                  <a:lnTo>
                    <a:pt x="0"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4" name="Freeform 652"/>
            <p:cNvSpPr>
              <a:spLocks/>
            </p:cNvSpPr>
            <p:nvPr/>
          </p:nvSpPr>
          <p:spPr bwMode="auto">
            <a:xfrm flipH="1">
              <a:off x="1687" y="2904"/>
              <a:ext cx="81" cy="140"/>
            </a:xfrm>
            <a:custGeom>
              <a:avLst/>
              <a:gdLst>
                <a:gd name="T0" fmla="*/ 3 w 83"/>
                <a:gd name="T1" fmla="*/ 127 h 153"/>
                <a:gd name="T2" fmla="*/ 7 w 83"/>
                <a:gd name="T3" fmla="*/ 128 h 153"/>
                <a:gd name="T4" fmla="*/ 79 w 83"/>
                <a:gd name="T5" fmla="*/ 2 h 153"/>
                <a:gd name="T6" fmla="*/ 72 w 83"/>
                <a:gd name="T7" fmla="*/ 0 h 153"/>
                <a:gd name="T8" fmla="*/ 0 w 83"/>
                <a:gd name="T9" fmla="*/ 126 h 153"/>
                <a:gd name="T10" fmla="*/ 3 w 83"/>
                <a:gd name="T11" fmla="*/ 127 h 15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3" h="153">
                  <a:moveTo>
                    <a:pt x="3" y="152"/>
                  </a:moveTo>
                  <a:lnTo>
                    <a:pt x="7" y="153"/>
                  </a:lnTo>
                  <a:lnTo>
                    <a:pt x="83" y="2"/>
                  </a:lnTo>
                  <a:lnTo>
                    <a:pt x="76" y="0"/>
                  </a:lnTo>
                  <a:lnTo>
                    <a:pt x="0" y="151"/>
                  </a:lnTo>
                  <a:lnTo>
                    <a:pt x="3"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5" name="Freeform 653"/>
            <p:cNvSpPr>
              <a:spLocks/>
            </p:cNvSpPr>
            <p:nvPr/>
          </p:nvSpPr>
          <p:spPr bwMode="auto">
            <a:xfrm flipH="1">
              <a:off x="1762" y="3042"/>
              <a:ext cx="6" cy="4"/>
            </a:xfrm>
            <a:custGeom>
              <a:avLst/>
              <a:gdLst>
                <a:gd name="T0" fmla="*/ 0 w 7"/>
                <a:gd name="T1" fmla="*/ 0 h 5"/>
                <a:gd name="T2" fmla="*/ 0 w 7"/>
                <a:gd name="T3" fmla="*/ 2 h 5"/>
                <a:gd name="T4" fmla="*/ 2 w 7"/>
                <a:gd name="T5" fmla="*/ 3 h 5"/>
                <a:gd name="T6" fmla="*/ 4 w 7"/>
                <a:gd name="T7" fmla="*/ 3 h 5"/>
                <a:gd name="T8" fmla="*/ 5 w 7"/>
                <a:gd name="T9" fmla="*/ 2 h 5"/>
                <a:gd name="T10" fmla="*/ 0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0"/>
                  </a:moveTo>
                  <a:lnTo>
                    <a:pt x="0" y="4"/>
                  </a:lnTo>
                  <a:lnTo>
                    <a:pt x="2" y="5"/>
                  </a:lnTo>
                  <a:lnTo>
                    <a:pt x="6" y="5"/>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6" name="Freeform 654"/>
            <p:cNvSpPr>
              <a:spLocks/>
            </p:cNvSpPr>
            <p:nvPr/>
          </p:nvSpPr>
          <p:spPr bwMode="auto">
            <a:xfrm flipH="1">
              <a:off x="1599" y="2900"/>
              <a:ext cx="8" cy="5"/>
            </a:xfrm>
            <a:custGeom>
              <a:avLst/>
              <a:gdLst>
                <a:gd name="T0" fmla="*/ 9 w 7"/>
                <a:gd name="T1" fmla="*/ 6 h 4"/>
                <a:gd name="T2" fmla="*/ 9 w 7"/>
                <a:gd name="T3" fmla="*/ 1 h 4"/>
                <a:gd name="T4" fmla="*/ 6 w 7"/>
                <a:gd name="T5" fmla="*/ 0 h 4"/>
                <a:gd name="T6" fmla="*/ 2 w 7"/>
                <a:gd name="T7" fmla="*/ 0 h 4"/>
                <a:gd name="T8" fmla="*/ 0 w 7"/>
                <a:gd name="T9" fmla="*/ 4 h 4"/>
                <a:gd name="T10" fmla="*/ 9 w 7"/>
                <a:gd name="T11" fmla="*/ 6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7" y="4"/>
                  </a:moveTo>
                  <a:lnTo>
                    <a:pt x="7" y="1"/>
                  </a:lnTo>
                  <a:lnTo>
                    <a:pt x="4" y="0"/>
                  </a:lnTo>
                  <a:lnTo>
                    <a:pt x="2" y="0"/>
                  </a:lnTo>
                  <a:lnTo>
                    <a:pt x="0"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7" name="Freeform 655"/>
            <p:cNvSpPr>
              <a:spLocks/>
            </p:cNvSpPr>
            <p:nvPr/>
          </p:nvSpPr>
          <p:spPr bwMode="auto">
            <a:xfrm flipH="1">
              <a:off x="1599" y="2904"/>
              <a:ext cx="76" cy="127"/>
            </a:xfrm>
            <a:custGeom>
              <a:avLst/>
              <a:gdLst>
                <a:gd name="T0" fmla="*/ 4 w 78"/>
                <a:gd name="T1" fmla="*/ 113 h 140"/>
                <a:gd name="T2" fmla="*/ 7 w 78"/>
                <a:gd name="T3" fmla="*/ 115 h 140"/>
                <a:gd name="T4" fmla="*/ 74 w 78"/>
                <a:gd name="T5" fmla="*/ 2 h 140"/>
                <a:gd name="T6" fmla="*/ 67 w 78"/>
                <a:gd name="T7" fmla="*/ 0 h 140"/>
                <a:gd name="T8" fmla="*/ 0 w 78"/>
                <a:gd name="T9" fmla="*/ 112 h 140"/>
                <a:gd name="T10" fmla="*/ 4 w 78"/>
                <a:gd name="T11" fmla="*/ 113 h 14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8" h="140">
                  <a:moveTo>
                    <a:pt x="4" y="138"/>
                  </a:moveTo>
                  <a:lnTo>
                    <a:pt x="7" y="140"/>
                  </a:lnTo>
                  <a:lnTo>
                    <a:pt x="78" y="2"/>
                  </a:lnTo>
                  <a:lnTo>
                    <a:pt x="71" y="0"/>
                  </a:lnTo>
                  <a:lnTo>
                    <a:pt x="0" y="137"/>
                  </a:lnTo>
                  <a:lnTo>
                    <a:pt x="4"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8" name="Freeform 656"/>
            <p:cNvSpPr>
              <a:spLocks/>
            </p:cNvSpPr>
            <p:nvPr/>
          </p:nvSpPr>
          <p:spPr bwMode="auto">
            <a:xfrm flipH="1">
              <a:off x="1667" y="3029"/>
              <a:ext cx="8" cy="4"/>
            </a:xfrm>
            <a:custGeom>
              <a:avLst/>
              <a:gdLst>
                <a:gd name="T0" fmla="*/ 0 w 7"/>
                <a:gd name="T1" fmla="*/ 0 h 5"/>
                <a:gd name="T2" fmla="*/ 0 w 7"/>
                <a:gd name="T3" fmla="*/ 2 h 5"/>
                <a:gd name="T4" fmla="*/ 3 w 7"/>
                <a:gd name="T5" fmla="*/ 3 h 5"/>
                <a:gd name="T6" fmla="*/ 8 w 7"/>
                <a:gd name="T7" fmla="*/ 3 h 5"/>
                <a:gd name="T8" fmla="*/ 9 w 7"/>
                <a:gd name="T9" fmla="*/ 2 h 5"/>
                <a:gd name="T10" fmla="*/ 0 w 7"/>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0"/>
                  </a:moveTo>
                  <a:lnTo>
                    <a:pt x="0" y="4"/>
                  </a:lnTo>
                  <a:lnTo>
                    <a:pt x="3" y="5"/>
                  </a:lnTo>
                  <a:lnTo>
                    <a:pt x="6" y="5"/>
                  </a:lnTo>
                  <a:lnTo>
                    <a:pt x="7" y="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29" name="Freeform 657"/>
            <p:cNvSpPr>
              <a:spLocks/>
            </p:cNvSpPr>
            <p:nvPr/>
          </p:nvSpPr>
          <p:spPr bwMode="auto">
            <a:xfrm flipH="1">
              <a:off x="1526" y="2900"/>
              <a:ext cx="8" cy="5"/>
            </a:xfrm>
            <a:custGeom>
              <a:avLst/>
              <a:gdLst>
                <a:gd name="T0" fmla="*/ 9 w 7"/>
                <a:gd name="T1" fmla="*/ 6 h 4"/>
                <a:gd name="T2" fmla="*/ 9 w 7"/>
                <a:gd name="T3" fmla="*/ 1 h 4"/>
                <a:gd name="T4" fmla="*/ 7 w 7"/>
                <a:gd name="T5" fmla="*/ 0 h 4"/>
                <a:gd name="T6" fmla="*/ 3 w 7"/>
                <a:gd name="T7" fmla="*/ 0 h 4"/>
                <a:gd name="T8" fmla="*/ 0 w 7"/>
                <a:gd name="T9" fmla="*/ 4 h 4"/>
                <a:gd name="T10" fmla="*/ 9 w 7"/>
                <a:gd name="T11" fmla="*/ 6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7" y="4"/>
                  </a:moveTo>
                  <a:lnTo>
                    <a:pt x="7" y="1"/>
                  </a:lnTo>
                  <a:lnTo>
                    <a:pt x="5" y="0"/>
                  </a:lnTo>
                  <a:lnTo>
                    <a:pt x="3" y="0"/>
                  </a:lnTo>
                  <a:lnTo>
                    <a:pt x="0" y="2"/>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0" name="Freeform 658"/>
            <p:cNvSpPr>
              <a:spLocks/>
            </p:cNvSpPr>
            <p:nvPr/>
          </p:nvSpPr>
          <p:spPr bwMode="auto">
            <a:xfrm flipH="1">
              <a:off x="1526" y="2904"/>
              <a:ext cx="81" cy="124"/>
            </a:xfrm>
            <a:custGeom>
              <a:avLst/>
              <a:gdLst>
                <a:gd name="T0" fmla="*/ 3 w 80"/>
                <a:gd name="T1" fmla="*/ 113 h 135"/>
                <a:gd name="T2" fmla="*/ 7 w 80"/>
                <a:gd name="T3" fmla="*/ 114 h 135"/>
                <a:gd name="T4" fmla="*/ 82 w 80"/>
                <a:gd name="T5" fmla="*/ 2 h 135"/>
                <a:gd name="T6" fmla="*/ 75 w 80"/>
                <a:gd name="T7" fmla="*/ 0 h 135"/>
                <a:gd name="T8" fmla="*/ 0 w 80"/>
                <a:gd name="T9" fmla="*/ 112 h 135"/>
                <a:gd name="T10" fmla="*/ 3 w 80"/>
                <a:gd name="T11" fmla="*/ 113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0" h="135">
                  <a:moveTo>
                    <a:pt x="3" y="134"/>
                  </a:moveTo>
                  <a:lnTo>
                    <a:pt x="7" y="135"/>
                  </a:lnTo>
                  <a:lnTo>
                    <a:pt x="80" y="2"/>
                  </a:lnTo>
                  <a:lnTo>
                    <a:pt x="73" y="0"/>
                  </a:lnTo>
                  <a:lnTo>
                    <a:pt x="0" y="133"/>
                  </a:lnTo>
                  <a:lnTo>
                    <a:pt x="3"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1" name="Freeform 659"/>
            <p:cNvSpPr>
              <a:spLocks/>
            </p:cNvSpPr>
            <p:nvPr/>
          </p:nvSpPr>
          <p:spPr bwMode="auto">
            <a:xfrm flipH="1">
              <a:off x="1599" y="3026"/>
              <a:ext cx="8" cy="3"/>
            </a:xfrm>
            <a:custGeom>
              <a:avLst/>
              <a:gdLst>
                <a:gd name="T0" fmla="*/ 0 w 7"/>
                <a:gd name="T1" fmla="*/ 0 h 4"/>
                <a:gd name="T2" fmla="*/ 0 w 7"/>
                <a:gd name="T3" fmla="*/ 2 h 4"/>
                <a:gd name="T4" fmla="*/ 2 w 7"/>
                <a:gd name="T5" fmla="*/ 2 h 4"/>
                <a:gd name="T6" fmla="*/ 7 w 7"/>
                <a:gd name="T7" fmla="*/ 2 h 4"/>
                <a:gd name="T8" fmla="*/ 9 w 7"/>
                <a:gd name="T9" fmla="*/ 2 h 4"/>
                <a:gd name="T10" fmla="*/ 0 w 7"/>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0" y="0"/>
                  </a:moveTo>
                  <a:lnTo>
                    <a:pt x="0" y="3"/>
                  </a:lnTo>
                  <a:lnTo>
                    <a:pt x="2" y="4"/>
                  </a:lnTo>
                  <a:lnTo>
                    <a:pt x="5" y="4"/>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2" name="Freeform 660"/>
            <p:cNvSpPr>
              <a:spLocks/>
            </p:cNvSpPr>
            <p:nvPr/>
          </p:nvSpPr>
          <p:spPr bwMode="auto">
            <a:xfrm flipH="1">
              <a:off x="2007" y="2928"/>
              <a:ext cx="4" cy="9"/>
            </a:xfrm>
            <a:custGeom>
              <a:avLst/>
              <a:gdLst>
                <a:gd name="T0" fmla="*/ 3 w 5"/>
                <a:gd name="T1" fmla="*/ 0 h 9"/>
                <a:gd name="T2" fmla="*/ 1 w 5"/>
                <a:gd name="T3" fmla="*/ 1 h 9"/>
                <a:gd name="T4" fmla="*/ 0 w 5"/>
                <a:gd name="T5" fmla="*/ 4 h 9"/>
                <a:gd name="T6" fmla="*/ 1 w 5"/>
                <a:gd name="T7" fmla="*/ 8 h 9"/>
                <a:gd name="T8" fmla="*/ 3 w 5"/>
                <a:gd name="T9" fmla="*/ 9 h 9"/>
                <a:gd name="T10" fmla="*/ 3 w 5"/>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9">
                  <a:moveTo>
                    <a:pt x="5" y="0"/>
                  </a:moveTo>
                  <a:lnTo>
                    <a:pt x="1" y="1"/>
                  </a:lnTo>
                  <a:lnTo>
                    <a:pt x="0" y="4"/>
                  </a:lnTo>
                  <a:lnTo>
                    <a:pt x="1" y="8"/>
                  </a:lnTo>
                  <a:lnTo>
                    <a:pt x="5" y="9"/>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3" name="Freeform 661"/>
            <p:cNvSpPr>
              <a:spLocks/>
            </p:cNvSpPr>
            <p:nvPr/>
          </p:nvSpPr>
          <p:spPr bwMode="auto">
            <a:xfrm flipH="1">
              <a:off x="1322" y="2928"/>
              <a:ext cx="685" cy="11"/>
            </a:xfrm>
            <a:custGeom>
              <a:avLst/>
              <a:gdLst>
                <a:gd name="T0" fmla="*/ 673 w 697"/>
                <a:gd name="T1" fmla="*/ 7 h 11"/>
                <a:gd name="T2" fmla="*/ 673 w 697"/>
                <a:gd name="T3" fmla="*/ 2 h 11"/>
                <a:gd name="T4" fmla="*/ 0 w 697"/>
                <a:gd name="T5" fmla="*/ 0 h 11"/>
                <a:gd name="T6" fmla="*/ 0 w 697"/>
                <a:gd name="T7" fmla="*/ 9 h 11"/>
                <a:gd name="T8" fmla="*/ 673 w 697"/>
                <a:gd name="T9" fmla="*/ 11 h 11"/>
                <a:gd name="T10" fmla="*/ 673 w 697"/>
                <a:gd name="T11" fmla="*/ 7 h 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7" h="11">
                  <a:moveTo>
                    <a:pt x="697" y="7"/>
                  </a:moveTo>
                  <a:lnTo>
                    <a:pt x="697" y="2"/>
                  </a:lnTo>
                  <a:lnTo>
                    <a:pt x="0" y="0"/>
                  </a:lnTo>
                  <a:lnTo>
                    <a:pt x="0" y="9"/>
                  </a:lnTo>
                  <a:lnTo>
                    <a:pt x="697" y="11"/>
                  </a:lnTo>
                  <a:lnTo>
                    <a:pt x="69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4" name="Freeform 662"/>
            <p:cNvSpPr>
              <a:spLocks/>
            </p:cNvSpPr>
            <p:nvPr/>
          </p:nvSpPr>
          <p:spPr bwMode="auto">
            <a:xfrm flipH="1">
              <a:off x="1318" y="2931"/>
              <a:ext cx="4" cy="8"/>
            </a:xfrm>
            <a:custGeom>
              <a:avLst/>
              <a:gdLst>
                <a:gd name="T0" fmla="*/ 0 w 4"/>
                <a:gd name="T1" fmla="*/ 7 h 9"/>
                <a:gd name="T2" fmla="*/ 3 w 4"/>
                <a:gd name="T3" fmla="*/ 6 h 9"/>
                <a:gd name="T4" fmla="*/ 4 w 4"/>
                <a:gd name="T5" fmla="*/ 4 h 9"/>
                <a:gd name="T6" fmla="*/ 3 w 4"/>
                <a:gd name="T7" fmla="*/ 1 h 9"/>
                <a:gd name="T8" fmla="*/ 0 w 4"/>
                <a:gd name="T9" fmla="*/ 0 h 9"/>
                <a:gd name="T10" fmla="*/ 0 w 4"/>
                <a:gd name="T11" fmla="*/ 7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9">
                  <a:moveTo>
                    <a:pt x="0" y="9"/>
                  </a:moveTo>
                  <a:lnTo>
                    <a:pt x="3" y="8"/>
                  </a:lnTo>
                  <a:lnTo>
                    <a:pt x="4" y="5"/>
                  </a:lnTo>
                  <a:lnTo>
                    <a:pt x="3" y="1"/>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5" name="Freeform 663"/>
            <p:cNvSpPr>
              <a:spLocks/>
            </p:cNvSpPr>
            <p:nvPr/>
          </p:nvSpPr>
          <p:spPr bwMode="auto">
            <a:xfrm flipH="1">
              <a:off x="2017" y="2970"/>
              <a:ext cx="6" cy="8"/>
            </a:xfrm>
            <a:custGeom>
              <a:avLst/>
              <a:gdLst>
                <a:gd name="T0" fmla="*/ 9 w 4"/>
                <a:gd name="T1" fmla="*/ 0 h 9"/>
                <a:gd name="T2" fmla="*/ 3 w 4"/>
                <a:gd name="T3" fmla="*/ 1 h 9"/>
                <a:gd name="T4" fmla="*/ 0 w 4"/>
                <a:gd name="T5" fmla="*/ 4 h 9"/>
                <a:gd name="T6" fmla="*/ 3 w 4"/>
                <a:gd name="T7" fmla="*/ 6 h 9"/>
                <a:gd name="T8" fmla="*/ 9 w 4"/>
                <a:gd name="T9" fmla="*/ 7 h 9"/>
                <a:gd name="T10" fmla="*/ 9 w 4"/>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9">
                  <a:moveTo>
                    <a:pt x="4" y="0"/>
                  </a:moveTo>
                  <a:lnTo>
                    <a:pt x="1" y="1"/>
                  </a:lnTo>
                  <a:lnTo>
                    <a:pt x="0" y="4"/>
                  </a:lnTo>
                  <a:lnTo>
                    <a:pt x="1" y="8"/>
                  </a:lnTo>
                  <a:lnTo>
                    <a:pt x="4" y="9"/>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6" name="Freeform 664"/>
            <p:cNvSpPr>
              <a:spLocks/>
            </p:cNvSpPr>
            <p:nvPr/>
          </p:nvSpPr>
          <p:spPr bwMode="auto">
            <a:xfrm flipH="1">
              <a:off x="1471" y="2967"/>
              <a:ext cx="546" cy="11"/>
            </a:xfrm>
            <a:custGeom>
              <a:avLst/>
              <a:gdLst>
                <a:gd name="T0" fmla="*/ 534 w 558"/>
                <a:gd name="T1" fmla="*/ 3 h 14"/>
                <a:gd name="T2" fmla="*/ 534 w 558"/>
                <a:gd name="T3" fmla="*/ 0 h 14"/>
                <a:gd name="T4" fmla="*/ 0 w 558"/>
                <a:gd name="T5" fmla="*/ 3 h 14"/>
                <a:gd name="T6" fmla="*/ 0 w 558"/>
                <a:gd name="T7" fmla="*/ 9 h 14"/>
                <a:gd name="T8" fmla="*/ 534 w 558"/>
                <a:gd name="T9" fmla="*/ 6 h 14"/>
                <a:gd name="T10" fmla="*/ 534 w 558"/>
                <a:gd name="T11" fmla="*/ 3 h 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58" h="14">
                  <a:moveTo>
                    <a:pt x="558" y="5"/>
                  </a:moveTo>
                  <a:lnTo>
                    <a:pt x="558" y="0"/>
                  </a:lnTo>
                  <a:lnTo>
                    <a:pt x="0" y="5"/>
                  </a:lnTo>
                  <a:lnTo>
                    <a:pt x="0" y="14"/>
                  </a:lnTo>
                  <a:lnTo>
                    <a:pt x="558" y="9"/>
                  </a:lnTo>
                  <a:lnTo>
                    <a:pt x="558"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7" name="Freeform 665"/>
            <p:cNvSpPr>
              <a:spLocks/>
            </p:cNvSpPr>
            <p:nvPr/>
          </p:nvSpPr>
          <p:spPr bwMode="auto">
            <a:xfrm flipH="1">
              <a:off x="1465" y="2967"/>
              <a:ext cx="6" cy="7"/>
            </a:xfrm>
            <a:custGeom>
              <a:avLst/>
              <a:gdLst>
                <a:gd name="T0" fmla="*/ 0 w 4"/>
                <a:gd name="T1" fmla="*/ 5 h 9"/>
                <a:gd name="T2" fmla="*/ 8 w 4"/>
                <a:gd name="T3" fmla="*/ 5 h 9"/>
                <a:gd name="T4" fmla="*/ 9 w 4"/>
                <a:gd name="T5" fmla="*/ 3 h 9"/>
                <a:gd name="T6" fmla="*/ 8 w 4"/>
                <a:gd name="T7" fmla="*/ 1 h 9"/>
                <a:gd name="T8" fmla="*/ 0 w 4"/>
                <a:gd name="T9" fmla="*/ 0 h 9"/>
                <a:gd name="T10" fmla="*/ 0 w 4"/>
                <a:gd name="T11" fmla="*/ 5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9">
                  <a:moveTo>
                    <a:pt x="0" y="9"/>
                  </a:moveTo>
                  <a:lnTo>
                    <a:pt x="3" y="8"/>
                  </a:lnTo>
                  <a:lnTo>
                    <a:pt x="4" y="5"/>
                  </a:lnTo>
                  <a:lnTo>
                    <a:pt x="3" y="1"/>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8" name="Freeform 666"/>
            <p:cNvSpPr>
              <a:spLocks/>
            </p:cNvSpPr>
            <p:nvPr/>
          </p:nvSpPr>
          <p:spPr bwMode="auto">
            <a:xfrm flipH="1">
              <a:off x="2040" y="3009"/>
              <a:ext cx="6" cy="8"/>
            </a:xfrm>
            <a:custGeom>
              <a:avLst/>
              <a:gdLst>
                <a:gd name="T0" fmla="*/ 9 w 4"/>
                <a:gd name="T1" fmla="*/ 0 h 9"/>
                <a:gd name="T2" fmla="*/ 3 w 4"/>
                <a:gd name="T3" fmla="*/ 1 h 9"/>
                <a:gd name="T4" fmla="*/ 0 w 4"/>
                <a:gd name="T5" fmla="*/ 4 h 9"/>
                <a:gd name="T6" fmla="*/ 3 w 4"/>
                <a:gd name="T7" fmla="*/ 6 h 9"/>
                <a:gd name="T8" fmla="*/ 9 w 4"/>
                <a:gd name="T9" fmla="*/ 7 h 9"/>
                <a:gd name="T10" fmla="*/ 9 w 4"/>
                <a:gd name="T11" fmla="*/ 0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9">
                  <a:moveTo>
                    <a:pt x="4" y="0"/>
                  </a:moveTo>
                  <a:lnTo>
                    <a:pt x="1" y="1"/>
                  </a:lnTo>
                  <a:lnTo>
                    <a:pt x="0" y="5"/>
                  </a:lnTo>
                  <a:lnTo>
                    <a:pt x="1" y="8"/>
                  </a:lnTo>
                  <a:lnTo>
                    <a:pt x="4" y="9"/>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39" name="Freeform 667"/>
            <p:cNvSpPr>
              <a:spLocks/>
            </p:cNvSpPr>
            <p:nvPr/>
          </p:nvSpPr>
          <p:spPr bwMode="auto">
            <a:xfrm flipH="1">
              <a:off x="1718" y="3009"/>
              <a:ext cx="322" cy="8"/>
            </a:xfrm>
            <a:custGeom>
              <a:avLst/>
              <a:gdLst>
                <a:gd name="T0" fmla="*/ 314 w 330"/>
                <a:gd name="T1" fmla="*/ 4 h 9"/>
                <a:gd name="T2" fmla="*/ 314 w 330"/>
                <a:gd name="T3" fmla="*/ 0 h 9"/>
                <a:gd name="T4" fmla="*/ 0 w 330"/>
                <a:gd name="T5" fmla="*/ 0 h 9"/>
                <a:gd name="T6" fmla="*/ 0 w 330"/>
                <a:gd name="T7" fmla="*/ 7 h 9"/>
                <a:gd name="T8" fmla="*/ 314 w 330"/>
                <a:gd name="T9" fmla="*/ 7 h 9"/>
                <a:gd name="T10" fmla="*/ 314 w 330"/>
                <a:gd name="T11" fmla="*/ 4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0" h="9">
                  <a:moveTo>
                    <a:pt x="330" y="5"/>
                  </a:moveTo>
                  <a:lnTo>
                    <a:pt x="330" y="0"/>
                  </a:lnTo>
                  <a:lnTo>
                    <a:pt x="0" y="0"/>
                  </a:lnTo>
                  <a:lnTo>
                    <a:pt x="0" y="9"/>
                  </a:lnTo>
                  <a:lnTo>
                    <a:pt x="330" y="9"/>
                  </a:lnTo>
                  <a:lnTo>
                    <a:pt x="33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40" name="Freeform 668"/>
            <p:cNvSpPr>
              <a:spLocks/>
            </p:cNvSpPr>
            <p:nvPr/>
          </p:nvSpPr>
          <p:spPr bwMode="auto">
            <a:xfrm flipH="1">
              <a:off x="1713" y="3009"/>
              <a:ext cx="5" cy="8"/>
            </a:xfrm>
            <a:custGeom>
              <a:avLst/>
              <a:gdLst>
                <a:gd name="T0" fmla="*/ 0 w 4"/>
                <a:gd name="T1" fmla="*/ 7 h 9"/>
                <a:gd name="T2" fmla="*/ 5 w 4"/>
                <a:gd name="T3" fmla="*/ 6 h 9"/>
                <a:gd name="T4" fmla="*/ 6 w 4"/>
                <a:gd name="T5" fmla="*/ 4 h 9"/>
                <a:gd name="T6" fmla="*/ 5 w 4"/>
                <a:gd name="T7" fmla="*/ 1 h 9"/>
                <a:gd name="T8" fmla="*/ 0 w 4"/>
                <a:gd name="T9" fmla="*/ 0 h 9"/>
                <a:gd name="T10" fmla="*/ 0 w 4"/>
                <a:gd name="T11" fmla="*/ 7 h 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9">
                  <a:moveTo>
                    <a:pt x="0" y="9"/>
                  </a:moveTo>
                  <a:lnTo>
                    <a:pt x="3" y="8"/>
                  </a:lnTo>
                  <a:lnTo>
                    <a:pt x="4" y="5"/>
                  </a:lnTo>
                  <a:lnTo>
                    <a:pt x="3" y="1"/>
                  </a:lnTo>
                  <a:lnTo>
                    <a:pt x="0" y="0"/>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48341" name="Group 669"/>
            <p:cNvGrpSpPr>
              <a:grpSpLocks/>
            </p:cNvGrpSpPr>
            <p:nvPr/>
          </p:nvGrpSpPr>
          <p:grpSpPr bwMode="auto">
            <a:xfrm flipH="1">
              <a:off x="288" y="1344"/>
              <a:ext cx="1813" cy="2256"/>
              <a:chOff x="4186" y="432"/>
              <a:chExt cx="924" cy="1218"/>
            </a:xfrm>
          </p:grpSpPr>
          <p:sp>
            <p:nvSpPr>
              <p:cNvPr id="48398" name="Freeform 670"/>
              <p:cNvSpPr>
                <a:spLocks/>
              </p:cNvSpPr>
              <p:nvPr/>
            </p:nvSpPr>
            <p:spPr bwMode="auto">
              <a:xfrm>
                <a:off x="4995" y="1365"/>
                <a:ext cx="39" cy="11"/>
              </a:xfrm>
              <a:custGeom>
                <a:avLst/>
                <a:gdLst>
                  <a:gd name="T0" fmla="*/ 2 w 80"/>
                  <a:gd name="T1" fmla="*/ 0 h 22"/>
                  <a:gd name="T2" fmla="*/ 17 w 80"/>
                  <a:gd name="T3" fmla="*/ 0 h 22"/>
                  <a:gd name="T4" fmla="*/ 19 w 80"/>
                  <a:gd name="T5" fmla="*/ 6 h 22"/>
                  <a:gd name="T6" fmla="*/ 0 w 80"/>
                  <a:gd name="T7" fmla="*/ 6 h 22"/>
                  <a:gd name="T8" fmla="*/ 2 w 80"/>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2">
                    <a:moveTo>
                      <a:pt x="8" y="0"/>
                    </a:moveTo>
                    <a:lnTo>
                      <a:pt x="70" y="0"/>
                    </a:lnTo>
                    <a:lnTo>
                      <a:pt x="80"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9" name="Freeform 671"/>
              <p:cNvSpPr>
                <a:spLocks/>
              </p:cNvSpPr>
              <p:nvPr/>
            </p:nvSpPr>
            <p:spPr bwMode="auto">
              <a:xfrm>
                <a:off x="4999" y="1362"/>
                <a:ext cx="33" cy="5"/>
              </a:xfrm>
              <a:custGeom>
                <a:avLst/>
                <a:gdLst>
                  <a:gd name="T0" fmla="*/ 16 w 67"/>
                  <a:gd name="T1" fmla="*/ 1 h 9"/>
                  <a:gd name="T2" fmla="*/ 15 w 67"/>
                  <a:gd name="T3" fmla="*/ 0 h 9"/>
                  <a:gd name="T4" fmla="*/ 0 w 67"/>
                  <a:gd name="T5" fmla="*/ 0 h 9"/>
                  <a:gd name="T6" fmla="*/ 0 w 67"/>
                  <a:gd name="T7" fmla="*/ 3 h 9"/>
                  <a:gd name="T8" fmla="*/ 15 w 67"/>
                  <a:gd name="T9" fmla="*/ 3 h 9"/>
                  <a:gd name="T10" fmla="*/ 14 w 67"/>
                  <a:gd name="T11" fmla="*/ 2 h 9"/>
                  <a:gd name="T12" fmla="*/ 15 w 67"/>
                  <a:gd name="T13" fmla="*/ 3 h 9"/>
                  <a:gd name="T14" fmla="*/ 16 w 67"/>
                  <a:gd name="T15" fmla="*/ 2 h 9"/>
                  <a:gd name="T16" fmla="*/ 16 w 67"/>
                  <a:gd name="T17" fmla="*/ 1 h 9"/>
                  <a:gd name="T18" fmla="*/ 16 w 67"/>
                  <a:gd name="T19" fmla="*/ 1 h 9"/>
                  <a:gd name="T20" fmla="*/ 15 w 67"/>
                  <a:gd name="T21" fmla="*/ 0 h 9"/>
                  <a:gd name="T22" fmla="*/ 16 w 67"/>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9">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0" name="Freeform 672"/>
              <p:cNvSpPr>
                <a:spLocks/>
              </p:cNvSpPr>
              <p:nvPr/>
            </p:nvSpPr>
            <p:spPr bwMode="auto">
              <a:xfrm>
                <a:off x="5028" y="1364"/>
                <a:ext cx="8" cy="14"/>
              </a:xfrm>
              <a:custGeom>
                <a:avLst/>
                <a:gdLst>
                  <a:gd name="T0" fmla="*/ 4 w 16"/>
                  <a:gd name="T1" fmla="*/ 7 h 28"/>
                  <a:gd name="T2" fmla="*/ 4 w 16"/>
                  <a:gd name="T3" fmla="*/ 6 h 28"/>
                  <a:gd name="T4" fmla="*/ 2 w 16"/>
                  <a:gd name="T5" fmla="*/ 0 h 28"/>
                  <a:gd name="T6" fmla="*/ 0 w 16"/>
                  <a:gd name="T7" fmla="*/ 1 h 28"/>
                  <a:gd name="T8" fmla="*/ 3 w 16"/>
                  <a:gd name="T9" fmla="*/ 6 h 28"/>
                  <a:gd name="T10" fmla="*/ 4 w 16"/>
                  <a:gd name="T11" fmla="*/ 5 h 28"/>
                  <a:gd name="T12" fmla="*/ 3 w 16"/>
                  <a:gd name="T13" fmla="*/ 6 h 28"/>
                  <a:gd name="T14" fmla="*/ 3 w 16"/>
                  <a:gd name="T15" fmla="*/ 7 h 28"/>
                  <a:gd name="T16" fmla="*/ 4 w 16"/>
                  <a:gd name="T17" fmla="*/ 7 h 28"/>
                  <a:gd name="T18" fmla="*/ 4 w 16"/>
                  <a:gd name="T19" fmla="*/ 7 h 28"/>
                  <a:gd name="T20" fmla="*/ 4 w 16"/>
                  <a:gd name="T21" fmla="*/ 6 h 28"/>
                  <a:gd name="T22" fmla="*/ 4 w 16"/>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28">
                    <a:moveTo>
                      <a:pt x="13" y="28"/>
                    </a:moveTo>
                    <a:lnTo>
                      <a:pt x="16" y="22"/>
                    </a:lnTo>
                    <a:lnTo>
                      <a:pt x="7" y="0"/>
                    </a:lnTo>
                    <a:lnTo>
                      <a:pt x="0" y="2"/>
                    </a:lnTo>
                    <a:lnTo>
                      <a:pt x="9" y="24"/>
                    </a:lnTo>
                    <a:lnTo>
                      <a:pt x="13" y="18"/>
                    </a:lnTo>
                    <a:lnTo>
                      <a:pt x="9" y="24"/>
                    </a:lnTo>
                    <a:lnTo>
                      <a:pt x="11" y="27"/>
                    </a:lnTo>
                    <a:lnTo>
                      <a:pt x="14" y="27"/>
                    </a:lnTo>
                    <a:lnTo>
                      <a:pt x="16" y="25"/>
                    </a:lnTo>
                    <a:lnTo>
                      <a:pt x="16"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1" name="Freeform 673"/>
              <p:cNvSpPr>
                <a:spLocks/>
              </p:cNvSpPr>
              <p:nvPr/>
            </p:nvSpPr>
            <p:spPr bwMode="auto">
              <a:xfrm>
                <a:off x="4992" y="1373"/>
                <a:ext cx="42" cy="5"/>
              </a:xfrm>
              <a:custGeom>
                <a:avLst/>
                <a:gdLst>
                  <a:gd name="T0" fmla="*/ 1 w 84"/>
                  <a:gd name="T1" fmla="*/ 1 h 10"/>
                  <a:gd name="T2" fmla="*/ 1 w 84"/>
                  <a:gd name="T3" fmla="*/ 3 h 10"/>
                  <a:gd name="T4" fmla="*/ 21 w 84"/>
                  <a:gd name="T5" fmla="*/ 3 h 10"/>
                  <a:gd name="T6" fmla="*/ 21 w 84"/>
                  <a:gd name="T7" fmla="*/ 0 h 10"/>
                  <a:gd name="T8" fmla="*/ 1 w 84"/>
                  <a:gd name="T9" fmla="*/ 0 h 10"/>
                  <a:gd name="T10" fmla="*/ 2 w 84"/>
                  <a:gd name="T11" fmla="*/ 2 h 10"/>
                  <a:gd name="T12" fmla="*/ 1 w 84"/>
                  <a:gd name="T13" fmla="*/ 0 h 10"/>
                  <a:gd name="T14" fmla="*/ 1 w 84"/>
                  <a:gd name="T15" fmla="*/ 1 h 10"/>
                  <a:gd name="T16" fmla="*/ 0 w 84"/>
                  <a:gd name="T17" fmla="*/ 2 h 10"/>
                  <a:gd name="T18" fmla="*/ 1 w 84"/>
                  <a:gd name="T19" fmla="*/ 3 h 10"/>
                  <a:gd name="T20" fmla="*/ 1 w 84"/>
                  <a:gd name="T21" fmla="*/ 3 h 10"/>
                  <a:gd name="T22" fmla="*/ 1 w 84"/>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0">
                    <a:moveTo>
                      <a:pt x="1" y="4"/>
                    </a:moveTo>
                    <a:lnTo>
                      <a:pt x="4" y="10"/>
                    </a:lnTo>
                    <a:lnTo>
                      <a:pt x="84" y="10"/>
                    </a:lnTo>
                    <a:lnTo>
                      <a:pt x="84" y="0"/>
                    </a:lnTo>
                    <a:lnTo>
                      <a:pt x="4" y="0"/>
                    </a:lnTo>
                    <a:lnTo>
                      <a:pt x="8" y="6"/>
                    </a:lnTo>
                    <a:lnTo>
                      <a:pt x="4" y="0"/>
                    </a:lnTo>
                    <a:lnTo>
                      <a:pt x="1" y="2"/>
                    </a:lnTo>
                    <a:lnTo>
                      <a:pt x="0" y="5"/>
                    </a:lnTo>
                    <a:lnTo>
                      <a:pt x="1" y="9"/>
                    </a:lnTo>
                    <a:lnTo>
                      <a:pt x="4" y="1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2" name="Freeform 674"/>
              <p:cNvSpPr>
                <a:spLocks/>
              </p:cNvSpPr>
              <p:nvPr/>
            </p:nvSpPr>
            <p:spPr bwMode="auto">
              <a:xfrm>
                <a:off x="4993" y="1362"/>
                <a:ext cx="7" cy="14"/>
              </a:xfrm>
              <a:custGeom>
                <a:avLst/>
                <a:gdLst>
                  <a:gd name="T0" fmla="*/ 2 w 15"/>
                  <a:gd name="T1" fmla="*/ 0 h 27"/>
                  <a:gd name="T2" fmla="*/ 2 w 15"/>
                  <a:gd name="T3" fmla="*/ 1 h 27"/>
                  <a:gd name="T4" fmla="*/ 0 w 15"/>
                  <a:gd name="T5" fmla="*/ 7 h 27"/>
                  <a:gd name="T6" fmla="*/ 1 w 15"/>
                  <a:gd name="T7" fmla="*/ 7 h 27"/>
                  <a:gd name="T8" fmla="*/ 3 w 15"/>
                  <a:gd name="T9" fmla="*/ 2 h 27"/>
                  <a:gd name="T10" fmla="*/ 2 w 15"/>
                  <a:gd name="T11" fmla="*/ 3 h 27"/>
                  <a:gd name="T12" fmla="*/ 3 w 15"/>
                  <a:gd name="T13" fmla="*/ 2 h 27"/>
                  <a:gd name="T14" fmla="*/ 3 w 15"/>
                  <a:gd name="T15" fmla="*/ 1 h 27"/>
                  <a:gd name="T16" fmla="*/ 3 w 15"/>
                  <a:gd name="T17" fmla="*/ 1 h 27"/>
                  <a:gd name="T18" fmla="*/ 2 w 15"/>
                  <a:gd name="T19" fmla="*/ 1 h 27"/>
                  <a:gd name="T20" fmla="*/ 2 w 15"/>
                  <a:gd name="T21" fmla="*/ 1 h 27"/>
                  <a:gd name="T22" fmla="*/ 2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1" y="0"/>
                    </a:moveTo>
                    <a:lnTo>
                      <a:pt x="8" y="3"/>
                    </a:lnTo>
                    <a:lnTo>
                      <a:pt x="0" y="25"/>
                    </a:lnTo>
                    <a:lnTo>
                      <a:pt x="7"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3" name="Freeform 675"/>
              <p:cNvSpPr>
                <a:spLocks/>
              </p:cNvSpPr>
              <p:nvPr/>
            </p:nvSpPr>
            <p:spPr bwMode="auto">
              <a:xfrm>
                <a:off x="4955" y="1365"/>
                <a:ext cx="40" cy="11"/>
              </a:xfrm>
              <a:custGeom>
                <a:avLst/>
                <a:gdLst>
                  <a:gd name="T0" fmla="*/ 2 w 79"/>
                  <a:gd name="T1" fmla="*/ 0 h 22"/>
                  <a:gd name="T2" fmla="*/ 18 w 79"/>
                  <a:gd name="T3" fmla="*/ 0 h 22"/>
                  <a:gd name="T4" fmla="*/ 20 w 79"/>
                  <a:gd name="T5" fmla="*/ 6 h 22"/>
                  <a:gd name="T6" fmla="*/ 0 w 79"/>
                  <a:gd name="T7" fmla="*/ 6 h 22"/>
                  <a:gd name="T8" fmla="*/ 2 w 7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22">
                    <a:moveTo>
                      <a:pt x="8" y="0"/>
                    </a:moveTo>
                    <a:lnTo>
                      <a:pt x="70" y="0"/>
                    </a:lnTo>
                    <a:lnTo>
                      <a:pt x="79"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4" name="Freeform 676"/>
              <p:cNvSpPr>
                <a:spLocks/>
              </p:cNvSpPr>
              <p:nvPr/>
            </p:nvSpPr>
            <p:spPr bwMode="auto">
              <a:xfrm>
                <a:off x="4959" y="1362"/>
                <a:ext cx="33" cy="5"/>
              </a:xfrm>
              <a:custGeom>
                <a:avLst/>
                <a:gdLst>
                  <a:gd name="T0" fmla="*/ 16 w 67"/>
                  <a:gd name="T1" fmla="*/ 1 h 9"/>
                  <a:gd name="T2" fmla="*/ 15 w 67"/>
                  <a:gd name="T3" fmla="*/ 0 h 9"/>
                  <a:gd name="T4" fmla="*/ 0 w 67"/>
                  <a:gd name="T5" fmla="*/ 0 h 9"/>
                  <a:gd name="T6" fmla="*/ 0 w 67"/>
                  <a:gd name="T7" fmla="*/ 3 h 9"/>
                  <a:gd name="T8" fmla="*/ 15 w 67"/>
                  <a:gd name="T9" fmla="*/ 3 h 9"/>
                  <a:gd name="T10" fmla="*/ 14 w 67"/>
                  <a:gd name="T11" fmla="*/ 2 h 9"/>
                  <a:gd name="T12" fmla="*/ 15 w 67"/>
                  <a:gd name="T13" fmla="*/ 3 h 9"/>
                  <a:gd name="T14" fmla="*/ 16 w 67"/>
                  <a:gd name="T15" fmla="*/ 2 h 9"/>
                  <a:gd name="T16" fmla="*/ 16 w 67"/>
                  <a:gd name="T17" fmla="*/ 1 h 9"/>
                  <a:gd name="T18" fmla="*/ 16 w 67"/>
                  <a:gd name="T19" fmla="*/ 1 h 9"/>
                  <a:gd name="T20" fmla="*/ 15 w 67"/>
                  <a:gd name="T21" fmla="*/ 0 h 9"/>
                  <a:gd name="T22" fmla="*/ 16 w 67"/>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9">
                    <a:moveTo>
                      <a:pt x="65" y="3"/>
                    </a:moveTo>
                    <a:lnTo>
                      <a:pt x="62" y="0"/>
                    </a:lnTo>
                    <a:lnTo>
                      <a:pt x="0" y="0"/>
                    </a:lnTo>
                    <a:lnTo>
                      <a:pt x="0" y="9"/>
                    </a:lnTo>
                    <a:lnTo>
                      <a:pt x="62" y="9"/>
                    </a:lnTo>
                    <a:lnTo>
                      <a:pt x="58" y="5"/>
                    </a:lnTo>
                    <a:lnTo>
                      <a:pt x="62" y="9"/>
                    </a:lnTo>
                    <a:lnTo>
                      <a:pt x="65" y="8"/>
                    </a:lnTo>
                    <a:lnTo>
                      <a:pt x="67" y="4"/>
                    </a:lnTo>
                    <a:lnTo>
                      <a:pt x="65" y="1"/>
                    </a:lnTo>
                    <a:lnTo>
                      <a:pt x="62" y="0"/>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5" name="Freeform 677"/>
              <p:cNvSpPr>
                <a:spLocks/>
              </p:cNvSpPr>
              <p:nvPr/>
            </p:nvSpPr>
            <p:spPr bwMode="auto">
              <a:xfrm>
                <a:off x="4988" y="1364"/>
                <a:ext cx="8" cy="14"/>
              </a:xfrm>
              <a:custGeom>
                <a:avLst/>
                <a:gdLst>
                  <a:gd name="T0" fmla="*/ 3 w 17"/>
                  <a:gd name="T1" fmla="*/ 7 h 28"/>
                  <a:gd name="T2" fmla="*/ 4 w 17"/>
                  <a:gd name="T3" fmla="*/ 6 h 28"/>
                  <a:gd name="T4" fmla="*/ 1 w 17"/>
                  <a:gd name="T5" fmla="*/ 0 h 28"/>
                  <a:gd name="T6" fmla="*/ 0 w 17"/>
                  <a:gd name="T7" fmla="*/ 1 h 28"/>
                  <a:gd name="T8" fmla="*/ 2 w 17"/>
                  <a:gd name="T9" fmla="*/ 6 h 28"/>
                  <a:gd name="T10" fmla="*/ 3 w 17"/>
                  <a:gd name="T11" fmla="*/ 5 h 28"/>
                  <a:gd name="T12" fmla="*/ 2 w 17"/>
                  <a:gd name="T13" fmla="*/ 6 h 28"/>
                  <a:gd name="T14" fmla="*/ 3 w 17"/>
                  <a:gd name="T15" fmla="*/ 7 h 28"/>
                  <a:gd name="T16" fmla="*/ 3 w 17"/>
                  <a:gd name="T17" fmla="*/ 7 h 28"/>
                  <a:gd name="T18" fmla="*/ 4 w 17"/>
                  <a:gd name="T19" fmla="*/ 7 h 28"/>
                  <a:gd name="T20" fmla="*/ 4 w 17"/>
                  <a:gd name="T21" fmla="*/ 6 h 28"/>
                  <a:gd name="T22" fmla="*/ 3 w 17"/>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28">
                    <a:moveTo>
                      <a:pt x="13" y="28"/>
                    </a:moveTo>
                    <a:lnTo>
                      <a:pt x="17" y="22"/>
                    </a:lnTo>
                    <a:lnTo>
                      <a:pt x="7" y="0"/>
                    </a:lnTo>
                    <a:lnTo>
                      <a:pt x="0" y="2"/>
                    </a:lnTo>
                    <a:lnTo>
                      <a:pt x="10" y="24"/>
                    </a:lnTo>
                    <a:lnTo>
                      <a:pt x="13" y="18"/>
                    </a:lnTo>
                    <a:lnTo>
                      <a:pt x="10" y="24"/>
                    </a:lnTo>
                    <a:lnTo>
                      <a:pt x="12" y="27"/>
                    </a:lnTo>
                    <a:lnTo>
                      <a:pt x="14" y="27"/>
                    </a:lnTo>
                    <a:lnTo>
                      <a:pt x="17" y="25"/>
                    </a:lnTo>
                    <a:lnTo>
                      <a:pt x="17"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6" name="Freeform 678"/>
              <p:cNvSpPr>
                <a:spLocks/>
              </p:cNvSpPr>
              <p:nvPr/>
            </p:nvSpPr>
            <p:spPr bwMode="auto">
              <a:xfrm>
                <a:off x="4953" y="1373"/>
                <a:ext cx="42" cy="5"/>
              </a:xfrm>
              <a:custGeom>
                <a:avLst/>
                <a:gdLst>
                  <a:gd name="T0" fmla="*/ 1 w 84"/>
                  <a:gd name="T1" fmla="*/ 1 h 10"/>
                  <a:gd name="T2" fmla="*/ 2 w 84"/>
                  <a:gd name="T3" fmla="*/ 3 h 10"/>
                  <a:gd name="T4" fmla="*/ 21 w 84"/>
                  <a:gd name="T5" fmla="*/ 3 h 10"/>
                  <a:gd name="T6" fmla="*/ 21 w 84"/>
                  <a:gd name="T7" fmla="*/ 0 h 10"/>
                  <a:gd name="T8" fmla="*/ 2 w 84"/>
                  <a:gd name="T9" fmla="*/ 0 h 10"/>
                  <a:gd name="T10" fmla="*/ 2 w 84"/>
                  <a:gd name="T11" fmla="*/ 2 h 10"/>
                  <a:gd name="T12" fmla="*/ 2 w 84"/>
                  <a:gd name="T13" fmla="*/ 0 h 10"/>
                  <a:gd name="T14" fmla="*/ 1 w 84"/>
                  <a:gd name="T15" fmla="*/ 1 h 10"/>
                  <a:gd name="T16" fmla="*/ 0 w 84"/>
                  <a:gd name="T17" fmla="*/ 2 h 10"/>
                  <a:gd name="T18" fmla="*/ 1 w 84"/>
                  <a:gd name="T19" fmla="*/ 3 h 10"/>
                  <a:gd name="T20" fmla="*/ 2 w 84"/>
                  <a:gd name="T21" fmla="*/ 3 h 10"/>
                  <a:gd name="T22" fmla="*/ 1 w 84"/>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0">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7" name="Freeform 679"/>
              <p:cNvSpPr>
                <a:spLocks/>
              </p:cNvSpPr>
              <p:nvPr/>
            </p:nvSpPr>
            <p:spPr bwMode="auto">
              <a:xfrm>
                <a:off x="4953" y="1362"/>
                <a:ext cx="8" cy="14"/>
              </a:xfrm>
              <a:custGeom>
                <a:avLst/>
                <a:gdLst>
                  <a:gd name="T0" fmla="*/ 3 w 15"/>
                  <a:gd name="T1" fmla="*/ 0 h 27"/>
                  <a:gd name="T2" fmla="*/ 2 w 15"/>
                  <a:gd name="T3" fmla="*/ 1 h 27"/>
                  <a:gd name="T4" fmla="*/ 0 w 15"/>
                  <a:gd name="T5" fmla="*/ 7 h 27"/>
                  <a:gd name="T6" fmla="*/ 2 w 15"/>
                  <a:gd name="T7" fmla="*/ 7 h 27"/>
                  <a:gd name="T8" fmla="*/ 4 w 15"/>
                  <a:gd name="T9" fmla="*/ 2 h 27"/>
                  <a:gd name="T10" fmla="*/ 3 w 15"/>
                  <a:gd name="T11" fmla="*/ 3 h 27"/>
                  <a:gd name="T12" fmla="*/ 4 w 15"/>
                  <a:gd name="T13" fmla="*/ 2 h 27"/>
                  <a:gd name="T14" fmla="*/ 4 w 15"/>
                  <a:gd name="T15" fmla="*/ 1 h 27"/>
                  <a:gd name="T16" fmla="*/ 4 w 15"/>
                  <a:gd name="T17" fmla="*/ 1 h 27"/>
                  <a:gd name="T18" fmla="*/ 3 w 15"/>
                  <a:gd name="T19" fmla="*/ 1 h 27"/>
                  <a:gd name="T20" fmla="*/ 2 w 15"/>
                  <a:gd name="T21" fmla="*/ 1 h 27"/>
                  <a:gd name="T22" fmla="*/ 3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2" y="0"/>
                    </a:moveTo>
                    <a:lnTo>
                      <a:pt x="8" y="3"/>
                    </a:lnTo>
                    <a:lnTo>
                      <a:pt x="0" y="25"/>
                    </a:lnTo>
                    <a:lnTo>
                      <a:pt x="7" y="27"/>
                    </a:lnTo>
                    <a:lnTo>
                      <a:pt x="15" y="5"/>
                    </a:lnTo>
                    <a:lnTo>
                      <a:pt x="12" y="9"/>
                    </a:lnTo>
                    <a:lnTo>
                      <a:pt x="15" y="5"/>
                    </a:lnTo>
                    <a:lnTo>
                      <a:pt x="15" y="2"/>
                    </a:lnTo>
                    <a:lnTo>
                      <a:pt x="13" y="1"/>
                    </a:lnTo>
                    <a:lnTo>
                      <a:pt x="11" y="1"/>
                    </a:lnTo>
                    <a:lnTo>
                      <a:pt x="8"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8" name="Freeform 680"/>
              <p:cNvSpPr>
                <a:spLocks/>
              </p:cNvSpPr>
              <p:nvPr/>
            </p:nvSpPr>
            <p:spPr bwMode="auto">
              <a:xfrm>
                <a:off x="4915" y="1365"/>
                <a:ext cx="39" cy="11"/>
              </a:xfrm>
              <a:custGeom>
                <a:avLst/>
                <a:gdLst>
                  <a:gd name="T0" fmla="*/ 2 w 80"/>
                  <a:gd name="T1" fmla="*/ 0 h 22"/>
                  <a:gd name="T2" fmla="*/ 17 w 80"/>
                  <a:gd name="T3" fmla="*/ 0 h 22"/>
                  <a:gd name="T4" fmla="*/ 19 w 80"/>
                  <a:gd name="T5" fmla="*/ 6 h 22"/>
                  <a:gd name="T6" fmla="*/ 0 w 80"/>
                  <a:gd name="T7" fmla="*/ 6 h 22"/>
                  <a:gd name="T8" fmla="*/ 2 w 80"/>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2">
                    <a:moveTo>
                      <a:pt x="8" y="0"/>
                    </a:moveTo>
                    <a:lnTo>
                      <a:pt x="70" y="0"/>
                    </a:lnTo>
                    <a:lnTo>
                      <a:pt x="80"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09" name="Freeform 681"/>
              <p:cNvSpPr>
                <a:spLocks/>
              </p:cNvSpPr>
              <p:nvPr/>
            </p:nvSpPr>
            <p:spPr bwMode="auto">
              <a:xfrm>
                <a:off x="4919" y="1362"/>
                <a:ext cx="33" cy="5"/>
              </a:xfrm>
              <a:custGeom>
                <a:avLst/>
                <a:gdLst>
                  <a:gd name="T0" fmla="*/ 16 w 67"/>
                  <a:gd name="T1" fmla="*/ 1 h 9"/>
                  <a:gd name="T2" fmla="*/ 15 w 67"/>
                  <a:gd name="T3" fmla="*/ 0 h 9"/>
                  <a:gd name="T4" fmla="*/ 0 w 67"/>
                  <a:gd name="T5" fmla="*/ 0 h 9"/>
                  <a:gd name="T6" fmla="*/ 0 w 67"/>
                  <a:gd name="T7" fmla="*/ 3 h 9"/>
                  <a:gd name="T8" fmla="*/ 15 w 67"/>
                  <a:gd name="T9" fmla="*/ 3 h 9"/>
                  <a:gd name="T10" fmla="*/ 14 w 67"/>
                  <a:gd name="T11" fmla="*/ 2 h 9"/>
                  <a:gd name="T12" fmla="*/ 15 w 67"/>
                  <a:gd name="T13" fmla="*/ 3 h 9"/>
                  <a:gd name="T14" fmla="*/ 16 w 67"/>
                  <a:gd name="T15" fmla="*/ 2 h 9"/>
                  <a:gd name="T16" fmla="*/ 16 w 67"/>
                  <a:gd name="T17" fmla="*/ 1 h 9"/>
                  <a:gd name="T18" fmla="*/ 16 w 67"/>
                  <a:gd name="T19" fmla="*/ 1 h 9"/>
                  <a:gd name="T20" fmla="*/ 15 w 67"/>
                  <a:gd name="T21" fmla="*/ 0 h 9"/>
                  <a:gd name="T22" fmla="*/ 16 w 67"/>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9">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0" name="Freeform 682"/>
              <p:cNvSpPr>
                <a:spLocks/>
              </p:cNvSpPr>
              <p:nvPr/>
            </p:nvSpPr>
            <p:spPr bwMode="auto">
              <a:xfrm>
                <a:off x="4948" y="1364"/>
                <a:ext cx="8" cy="14"/>
              </a:xfrm>
              <a:custGeom>
                <a:avLst/>
                <a:gdLst>
                  <a:gd name="T0" fmla="*/ 4 w 16"/>
                  <a:gd name="T1" fmla="*/ 7 h 28"/>
                  <a:gd name="T2" fmla="*/ 4 w 16"/>
                  <a:gd name="T3" fmla="*/ 6 h 28"/>
                  <a:gd name="T4" fmla="*/ 2 w 16"/>
                  <a:gd name="T5" fmla="*/ 0 h 28"/>
                  <a:gd name="T6" fmla="*/ 0 w 16"/>
                  <a:gd name="T7" fmla="*/ 1 h 28"/>
                  <a:gd name="T8" fmla="*/ 3 w 16"/>
                  <a:gd name="T9" fmla="*/ 6 h 28"/>
                  <a:gd name="T10" fmla="*/ 4 w 16"/>
                  <a:gd name="T11" fmla="*/ 5 h 28"/>
                  <a:gd name="T12" fmla="*/ 3 w 16"/>
                  <a:gd name="T13" fmla="*/ 6 h 28"/>
                  <a:gd name="T14" fmla="*/ 3 w 16"/>
                  <a:gd name="T15" fmla="*/ 7 h 28"/>
                  <a:gd name="T16" fmla="*/ 4 w 16"/>
                  <a:gd name="T17" fmla="*/ 7 h 28"/>
                  <a:gd name="T18" fmla="*/ 4 w 16"/>
                  <a:gd name="T19" fmla="*/ 7 h 28"/>
                  <a:gd name="T20" fmla="*/ 4 w 16"/>
                  <a:gd name="T21" fmla="*/ 6 h 28"/>
                  <a:gd name="T22" fmla="*/ 4 w 16"/>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28">
                    <a:moveTo>
                      <a:pt x="13" y="28"/>
                    </a:moveTo>
                    <a:lnTo>
                      <a:pt x="16" y="22"/>
                    </a:lnTo>
                    <a:lnTo>
                      <a:pt x="7" y="0"/>
                    </a:lnTo>
                    <a:lnTo>
                      <a:pt x="0" y="2"/>
                    </a:lnTo>
                    <a:lnTo>
                      <a:pt x="9" y="24"/>
                    </a:lnTo>
                    <a:lnTo>
                      <a:pt x="13" y="18"/>
                    </a:lnTo>
                    <a:lnTo>
                      <a:pt x="9" y="24"/>
                    </a:lnTo>
                    <a:lnTo>
                      <a:pt x="11" y="27"/>
                    </a:lnTo>
                    <a:lnTo>
                      <a:pt x="14" y="27"/>
                    </a:lnTo>
                    <a:lnTo>
                      <a:pt x="16" y="25"/>
                    </a:lnTo>
                    <a:lnTo>
                      <a:pt x="16"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1" name="Freeform 683"/>
              <p:cNvSpPr>
                <a:spLocks/>
              </p:cNvSpPr>
              <p:nvPr/>
            </p:nvSpPr>
            <p:spPr bwMode="auto">
              <a:xfrm>
                <a:off x="4912" y="1373"/>
                <a:ext cx="42" cy="5"/>
              </a:xfrm>
              <a:custGeom>
                <a:avLst/>
                <a:gdLst>
                  <a:gd name="T0" fmla="*/ 0 w 85"/>
                  <a:gd name="T1" fmla="*/ 1 h 10"/>
                  <a:gd name="T2" fmla="*/ 1 w 85"/>
                  <a:gd name="T3" fmla="*/ 3 h 10"/>
                  <a:gd name="T4" fmla="*/ 21 w 85"/>
                  <a:gd name="T5" fmla="*/ 3 h 10"/>
                  <a:gd name="T6" fmla="*/ 21 w 85"/>
                  <a:gd name="T7" fmla="*/ 0 h 10"/>
                  <a:gd name="T8" fmla="*/ 1 w 85"/>
                  <a:gd name="T9" fmla="*/ 0 h 10"/>
                  <a:gd name="T10" fmla="*/ 2 w 85"/>
                  <a:gd name="T11" fmla="*/ 2 h 10"/>
                  <a:gd name="T12" fmla="*/ 1 w 85"/>
                  <a:gd name="T13" fmla="*/ 0 h 10"/>
                  <a:gd name="T14" fmla="*/ 0 w 85"/>
                  <a:gd name="T15" fmla="*/ 1 h 10"/>
                  <a:gd name="T16" fmla="*/ 0 w 85"/>
                  <a:gd name="T17" fmla="*/ 2 h 10"/>
                  <a:gd name="T18" fmla="*/ 0 w 85"/>
                  <a:gd name="T19" fmla="*/ 3 h 10"/>
                  <a:gd name="T20" fmla="*/ 1 w 85"/>
                  <a:gd name="T21" fmla="*/ 3 h 10"/>
                  <a:gd name="T22" fmla="*/ 0 w 85"/>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5" h="10">
                    <a:moveTo>
                      <a:pt x="2" y="4"/>
                    </a:moveTo>
                    <a:lnTo>
                      <a:pt x="5" y="10"/>
                    </a:lnTo>
                    <a:lnTo>
                      <a:pt x="85" y="10"/>
                    </a:lnTo>
                    <a:lnTo>
                      <a:pt x="85" y="0"/>
                    </a:lnTo>
                    <a:lnTo>
                      <a:pt x="5" y="0"/>
                    </a:lnTo>
                    <a:lnTo>
                      <a:pt x="8" y="6"/>
                    </a:lnTo>
                    <a:lnTo>
                      <a:pt x="5" y="0"/>
                    </a:lnTo>
                    <a:lnTo>
                      <a:pt x="2" y="2"/>
                    </a:lnTo>
                    <a:lnTo>
                      <a:pt x="0" y="5"/>
                    </a:lnTo>
                    <a:lnTo>
                      <a:pt x="2" y="9"/>
                    </a:lnTo>
                    <a:lnTo>
                      <a:pt x="5" y="10"/>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2" name="Freeform 684"/>
              <p:cNvSpPr>
                <a:spLocks/>
              </p:cNvSpPr>
              <p:nvPr/>
            </p:nvSpPr>
            <p:spPr bwMode="auto">
              <a:xfrm>
                <a:off x="4913" y="1362"/>
                <a:ext cx="7" cy="14"/>
              </a:xfrm>
              <a:custGeom>
                <a:avLst/>
                <a:gdLst>
                  <a:gd name="T0" fmla="*/ 2 w 15"/>
                  <a:gd name="T1" fmla="*/ 0 h 27"/>
                  <a:gd name="T2" fmla="*/ 2 w 15"/>
                  <a:gd name="T3" fmla="*/ 1 h 27"/>
                  <a:gd name="T4" fmla="*/ 0 w 15"/>
                  <a:gd name="T5" fmla="*/ 7 h 27"/>
                  <a:gd name="T6" fmla="*/ 1 w 15"/>
                  <a:gd name="T7" fmla="*/ 7 h 27"/>
                  <a:gd name="T8" fmla="*/ 3 w 15"/>
                  <a:gd name="T9" fmla="*/ 2 h 27"/>
                  <a:gd name="T10" fmla="*/ 2 w 15"/>
                  <a:gd name="T11" fmla="*/ 3 h 27"/>
                  <a:gd name="T12" fmla="*/ 3 w 15"/>
                  <a:gd name="T13" fmla="*/ 2 h 27"/>
                  <a:gd name="T14" fmla="*/ 3 w 15"/>
                  <a:gd name="T15" fmla="*/ 1 h 27"/>
                  <a:gd name="T16" fmla="*/ 3 w 15"/>
                  <a:gd name="T17" fmla="*/ 1 h 27"/>
                  <a:gd name="T18" fmla="*/ 2 w 15"/>
                  <a:gd name="T19" fmla="*/ 1 h 27"/>
                  <a:gd name="T20" fmla="*/ 2 w 15"/>
                  <a:gd name="T21" fmla="*/ 1 h 27"/>
                  <a:gd name="T22" fmla="*/ 2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1" y="0"/>
                    </a:moveTo>
                    <a:lnTo>
                      <a:pt x="8" y="3"/>
                    </a:lnTo>
                    <a:lnTo>
                      <a:pt x="0" y="25"/>
                    </a:lnTo>
                    <a:lnTo>
                      <a:pt x="6"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3" name="Freeform 685"/>
              <p:cNvSpPr>
                <a:spLocks/>
              </p:cNvSpPr>
              <p:nvPr/>
            </p:nvSpPr>
            <p:spPr bwMode="auto">
              <a:xfrm>
                <a:off x="4875" y="1365"/>
                <a:ext cx="40" cy="11"/>
              </a:xfrm>
              <a:custGeom>
                <a:avLst/>
                <a:gdLst>
                  <a:gd name="T0" fmla="*/ 2 w 79"/>
                  <a:gd name="T1" fmla="*/ 0 h 22"/>
                  <a:gd name="T2" fmla="*/ 18 w 79"/>
                  <a:gd name="T3" fmla="*/ 0 h 22"/>
                  <a:gd name="T4" fmla="*/ 20 w 79"/>
                  <a:gd name="T5" fmla="*/ 6 h 22"/>
                  <a:gd name="T6" fmla="*/ 0 w 79"/>
                  <a:gd name="T7" fmla="*/ 6 h 22"/>
                  <a:gd name="T8" fmla="*/ 2 w 7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22">
                    <a:moveTo>
                      <a:pt x="8" y="0"/>
                    </a:moveTo>
                    <a:lnTo>
                      <a:pt x="70" y="0"/>
                    </a:lnTo>
                    <a:lnTo>
                      <a:pt x="79"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4" name="Freeform 686"/>
              <p:cNvSpPr>
                <a:spLocks/>
              </p:cNvSpPr>
              <p:nvPr/>
            </p:nvSpPr>
            <p:spPr bwMode="auto">
              <a:xfrm>
                <a:off x="4879" y="1362"/>
                <a:ext cx="33" cy="5"/>
              </a:xfrm>
              <a:custGeom>
                <a:avLst/>
                <a:gdLst>
                  <a:gd name="T0" fmla="*/ 17 w 66"/>
                  <a:gd name="T1" fmla="*/ 1 h 9"/>
                  <a:gd name="T2" fmla="*/ 16 w 66"/>
                  <a:gd name="T3" fmla="*/ 0 h 9"/>
                  <a:gd name="T4" fmla="*/ 0 w 66"/>
                  <a:gd name="T5" fmla="*/ 0 h 9"/>
                  <a:gd name="T6" fmla="*/ 0 w 66"/>
                  <a:gd name="T7" fmla="*/ 3 h 9"/>
                  <a:gd name="T8" fmla="*/ 16 w 66"/>
                  <a:gd name="T9" fmla="*/ 3 h 9"/>
                  <a:gd name="T10" fmla="*/ 15 w 66"/>
                  <a:gd name="T11" fmla="*/ 2 h 9"/>
                  <a:gd name="T12" fmla="*/ 16 w 66"/>
                  <a:gd name="T13" fmla="*/ 3 h 9"/>
                  <a:gd name="T14" fmla="*/ 17 w 66"/>
                  <a:gd name="T15" fmla="*/ 2 h 9"/>
                  <a:gd name="T16" fmla="*/ 17 w 66"/>
                  <a:gd name="T17" fmla="*/ 1 h 9"/>
                  <a:gd name="T18" fmla="*/ 17 w 66"/>
                  <a:gd name="T19" fmla="*/ 1 h 9"/>
                  <a:gd name="T20" fmla="*/ 16 w 66"/>
                  <a:gd name="T21" fmla="*/ 0 h 9"/>
                  <a:gd name="T22" fmla="*/ 17 w 66"/>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 h="9">
                    <a:moveTo>
                      <a:pt x="65" y="3"/>
                    </a:moveTo>
                    <a:lnTo>
                      <a:pt x="62" y="0"/>
                    </a:lnTo>
                    <a:lnTo>
                      <a:pt x="0" y="0"/>
                    </a:lnTo>
                    <a:lnTo>
                      <a:pt x="0" y="9"/>
                    </a:lnTo>
                    <a:lnTo>
                      <a:pt x="62" y="9"/>
                    </a:lnTo>
                    <a:lnTo>
                      <a:pt x="58" y="5"/>
                    </a:lnTo>
                    <a:lnTo>
                      <a:pt x="62" y="9"/>
                    </a:lnTo>
                    <a:lnTo>
                      <a:pt x="65" y="8"/>
                    </a:lnTo>
                    <a:lnTo>
                      <a:pt x="66" y="4"/>
                    </a:lnTo>
                    <a:lnTo>
                      <a:pt x="65" y="1"/>
                    </a:lnTo>
                    <a:lnTo>
                      <a:pt x="62" y="0"/>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5" name="Freeform 687"/>
              <p:cNvSpPr>
                <a:spLocks/>
              </p:cNvSpPr>
              <p:nvPr/>
            </p:nvSpPr>
            <p:spPr bwMode="auto">
              <a:xfrm>
                <a:off x="4908" y="1364"/>
                <a:ext cx="8" cy="14"/>
              </a:xfrm>
              <a:custGeom>
                <a:avLst/>
                <a:gdLst>
                  <a:gd name="T0" fmla="*/ 4 w 16"/>
                  <a:gd name="T1" fmla="*/ 7 h 28"/>
                  <a:gd name="T2" fmla="*/ 4 w 16"/>
                  <a:gd name="T3" fmla="*/ 6 h 28"/>
                  <a:gd name="T4" fmla="*/ 2 w 16"/>
                  <a:gd name="T5" fmla="*/ 0 h 28"/>
                  <a:gd name="T6" fmla="*/ 0 w 16"/>
                  <a:gd name="T7" fmla="*/ 1 h 28"/>
                  <a:gd name="T8" fmla="*/ 3 w 16"/>
                  <a:gd name="T9" fmla="*/ 6 h 28"/>
                  <a:gd name="T10" fmla="*/ 4 w 16"/>
                  <a:gd name="T11" fmla="*/ 5 h 28"/>
                  <a:gd name="T12" fmla="*/ 3 w 16"/>
                  <a:gd name="T13" fmla="*/ 6 h 28"/>
                  <a:gd name="T14" fmla="*/ 3 w 16"/>
                  <a:gd name="T15" fmla="*/ 7 h 28"/>
                  <a:gd name="T16" fmla="*/ 4 w 16"/>
                  <a:gd name="T17" fmla="*/ 7 h 28"/>
                  <a:gd name="T18" fmla="*/ 4 w 16"/>
                  <a:gd name="T19" fmla="*/ 7 h 28"/>
                  <a:gd name="T20" fmla="*/ 4 w 16"/>
                  <a:gd name="T21" fmla="*/ 6 h 28"/>
                  <a:gd name="T22" fmla="*/ 4 w 16"/>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28">
                    <a:moveTo>
                      <a:pt x="13" y="28"/>
                    </a:moveTo>
                    <a:lnTo>
                      <a:pt x="16" y="22"/>
                    </a:lnTo>
                    <a:lnTo>
                      <a:pt x="7" y="0"/>
                    </a:lnTo>
                    <a:lnTo>
                      <a:pt x="0" y="2"/>
                    </a:lnTo>
                    <a:lnTo>
                      <a:pt x="10" y="24"/>
                    </a:lnTo>
                    <a:lnTo>
                      <a:pt x="13" y="18"/>
                    </a:lnTo>
                    <a:lnTo>
                      <a:pt x="10" y="24"/>
                    </a:lnTo>
                    <a:lnTo>
                      <a:pt x="12" y="27"/>
                    </a:lnTo>
                    <a:lnTo>
                      <a:pt x="14" y="27"/>
                    </a:lnTo>
                    <a:lnTo>
                      <a:pt x="16" y="25"/>
                    </a:lnTo>
                    <a:lnTo>
                      <a:pt x="16"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6" name="Freeform 688"/>
              <p:cNvSpPr>
                <a:spLocks/>
              </p:cNvSpPr>
              <p:nvPr/>
            </p:nvSpPr>
            <p:spPr bwMode="auto">
              <a:xfrm>
                <a:off x="4872" y="1373"/>
                <a:ext cx="43" cy="5"/>
              </a:xfrm>
              <a:custGeom>
                <a:avLst/>
                <a:gdLst>
                  <a:gd name="T0" fmla="*/ 1 w 84"/>
                  <a:gd name="T1" fmla="*/ 1 h 10"/>
                  <a:gd name="T2" fmla="*/ 2 w 84"/>
                  <a:gd name="T3" fmla="*/ 3 h 10"/>
                  <a:gd name="T4" fmla="*/ 22 w 84"/>
                  <a:gd name="T5" fmla="*/ 3 h 10"/>
                  <a:gd name="T6" fmla="*/ 22 w 84"/>
                  <a:gd name="T7" fmla="*/ 0 h 10"/>
                  <a:gd name="T8" fmla="*/ 2 w 84"/>
                  <a:gd name="T9" fmla="*/ 0 h 10"/>
                  <a:gd name="T10" fmla="*/ 2 w 84"/>
                  <a:gd name="T11" fmla="*/ 2 h 10"/>
                  <a:gd name="T12" fmla="*/ 2 w 84"/>
                  <a:gd name="T13" fmla="*/ 0 h 10"/>
                  <a:gd name="T14" fmla="*/ 1 w 84"/>
                  <a:gd name="T15" fmla="*/ 1 h 10"/>
                  <a:gd name="T16" fmla="*/ 0 w 84"/>
                  <a:gd name="T17" fmla="*/ 2 h 10"/>
                  <a:gd name="T18" fmla="*/ 1 w 84"/>
                  <a:gd name="T19" fmla="*/ 3 h 10"/>
                  <a:gd name="T20" fmla="*/ 2 w 84"/>
                  <a:gd name="T21" fmla="*/ 3 h 10"/>
                  <a:gd name="T22" fmla="*/ 1 w 84"/>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0">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7" name="Freeform 689"/>
              <p:cNvSpPr>
                <a:spLocks/>
              </p:cNvSpPr>
              <p:nvPr/>
            </p:nvSpPr>
            <p:spPr bwMode="auto">
              <a:xfrm>
                <a:off x="4873" y="1362"/>
                <a:ext cx="8" cy="14"/>
              </a:xfrm>
              <a:custGeom>
                <a:avLst/>
                <a:gdLst>
                  <a:gd name="T0" fmla="*/ 3 w 15"/>
                  <a:gd name="T1" fmla="*/ 0 h 27"/>
                  <a:gd name="T2" fmla="*/ 2 w 15"/>
                  <a:gd name="T3" fmla="*/ 1 h 27"/>
                  <a:gd name="T4" fmla="*/ 0 w 15"/>
                  <a:gd name="T5" fmla="*/ 7 h 27"/>
                  <a:gd name="T6" fmla="*/ 2 w 15"/>
                  <a:gd name="T7" fmla="*/ 7 h 27"/>
                  <a:gd name="T8" fmla="*/ 4 w 15"/>
                  <a:gd name="T9" fmla="*/ 2 h 27"/>
                  <a:gd name="T10" fmla="*/ 3 w 15"/>
                  <a:gd name="T11" fmla="*/ 3 h 27"/>
                  <a:gd name="T12" fmla="*/ 4 w 15"/>
                  <a:gd name="T13" fmla="*/ 2 h 27"/>
                  <a:gd name="T14" fmla="*/ 4 w 15"/>
                  <a:gd name="T15" fmla="*/ 1 h 27"/>
                  <a:gd name="T16" fmla="*/ 4 w 15"/>
                  <a:gd name="T17" fmla="*/ 1 h 27"/>
                  <a:gd name="T18" fmla="*/ 3 w 15"/>
                  <a:gd name="T19" fmla="*/ 1 h 27"/>
                  <a:gd name="T20" fmla="*/ 2 w 15"/>
                  <a:gd name="T21" fmla="*/ 1 h 27"/>
                  <a:gd name="T22" fmla="*/ 3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2" y="0"/>
                    </a:moveTo>
                    <a:lnTo>
                      <a:pt x="8" y="3"/>
                    </a:lnTo>
                    <a:lnTo>
                      <a:pt x="0" y="25"/>
                    </a:lnTo>
                    <a:lnTo>
                      <a:pt x="7" y="27"/>
                    </a:lnTo>
                    <a:lnTo>
                      <a:pt x="15" y="5"/>
                    </a:lnTo>
                    <a:lnTo>
                      <a:pt x="12" y="9"/>
                    </a:lnTo>
                    <a:lnTo>
                      <a:pt x="15" y="5"/>
                    </a:lnTo>
                    <a:lnTo>
                      <a:pt x="15" y="2"/>
                    </a:lnTo>
                    <a:lnTo>
                      <a:pt x="13" y="1"/>
                    </a:lnTo>
                    <a:lnTo>
                      <a:pt x="10" y="1"/>
                    </a:lnTo>
                    <a:lnTo>
                      <a:pt x="8"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8" name="Freeform 690"/>
              <p:cNvSpPr>
                <a:spLocks/>
              </p:cNvSpPr>
              <p:nvPr/>
            </p:nvSpPr>
            <p:spPr bwMode="auto">
              <a:xfrm>
                <a:off x="4774" y="1365"/>
                <a:ext cx="40" cy="11"/>
              </a:xfrm>
              <a:custGeom>
                <a:avLst/>
                <a:gdLst>
                  <a:gd name="T0" fmla="*/ 2 w 79"/>
                  <a:gd name="T1" fmla="*/ 0 h 22"/>
                  <a:gd name="T2" fmla="*/ 18 w 79"/>
                  <a:gd name="T3" fmla="*/ 0 h 22"/>
                  <a:gd name="T4" fmla="*/ 20 w 79"/>
                  <a:gd name="T5" fmla="*/ 6 h 22"/>
                  <a:gd name="T6" fmla="*/ 0 w 79"/>
                  <a:gd name="T7" fmla="*/ 6 h 22"/>
                  <a:gd name="T8" fmla="*/ 2 w 7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22">
                    <a:moveTo>
                      <a:pt x="8" y="0"/>
                    </a:moveTo>
                    <a:lnTo>
                      <a:pt x="70" y="0"/>
                    </a:lnTo>
                    <a:lnTo>
                      <a:pt x="79"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19" name="Freeform 691"/>
              <p:cNvSpPr>
                <a:spLocks/>
              </p:cNvSpPr>
              <p:nvPr/>
            </p:nvSpPr>
            <p:spPr bwMode="auto">
              <a:xfrm>
                <a:off x="4778" y="1362"/>
                <a:ext cx="33" cy="5"/>
              </a:xfrm>
              <a:custGeom>
                <a:avLst/>
                <a:gdLst>
                  <a:gd name="T0" fmla="*/ 16 w 67"/>
                  <a:gd name="T1" fmla="*/ 1 h 9"/>
                  <a:gd name="T2" fmla="*/ 15 w 67"/>
                  <a:gd name="T3" fmla="*/ 0 h 9"/>
                  <a:gd name="T4" fmla="*/ 0 w 67"/>
                  <a:gd name="T5" fmla="*/ 0 h 9"/>
                  <a:gd name="T6" fmla="*/ 0 w 67"/>
                  <a:gd name="T7" fmla="*/ 3 h 9"/>
                  <a:gd name="T8" fmla="*/ 15 w 67"/>
                  <a:gd name="T9" fmla="*/ 3 h 9"/>
                  <a:gd name="T10" fmla="*/ 14 w 67"/>
                  <a:gd name="T11" fmla="*/ 2 h 9"/>
                  <a:gd name="T12" fmla="*/ 15 w 67"/>
                  <a:gd name="T13" fmla="*/ 3 h 9"/>
                  <a:gd name="T14" fmla="*/ 16 w 67"/>
                  <a:gd name="T15" fmla="*/ 2 h 9"/>
                  <a:gd name="T16" fmla="*/ 16 w 67"/>
                  <a:gd name="T17" fmla="*/ 1 h 9"/>
                  <a:gd name="T18" fmla="*/ 16 w 67"/>
                  <a:gd name="T19" fmla="*/ 1 h 9"/>
                  <a:gd name="T20" fmla="*/ 15 w 67"/>
                  <a:gd name="T21" fmla="*/ 0 h 9"/>
                  <a:gd name="T22" fmla="*/ 16 w 67"/>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9">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0" name="Freeform 692"/>
              <p:cNvSpPr>
                <a:spLocks/>
              </p:cNvSpPr>
              <p:nvPr/>
            </p:nvSpPr>
            <p:spPr bwMode="auto">
              <a:xfrm>
                <a:off x="4807" y="1364"/>
                <a:ext cx="8" cy="14"/>
              </a:xfrm>
              <a:custGeom>
                <a:avLst/>
                <a:gdLst>
                  <a:gd name="T0" fmla="*/ 3 w 16"/>
                  <a:gd name="T1" fmla="*/ 7 h 28"/>
                  <a:gd name="T2" fmla="*/ 4 w 16"/>
                  <a:gd name="T3" fmla="*/ 6 h 28"/>
                  <a:gd name="T4" fmla="*/ 2 w 16"/>
                  <a:gd name="T5" fmla="*/ 0 h 28"/>
                  <a:gd name="T6" fmla="*/ 0 w 16"/>
                  <a:gd name="T7" fmla="*/ 1 h 28"/>
                  <a:gd name="T8" fmla="*/ 3 w 16"/>
                  <a:gd name="T9" fmla="*/ 6 h 28"/>
                  <a:gd name="T10" fmla="*/ 3 w 16"/>
                  <a:gd name="T11" fmla="*/ 5 h 28"/>
                  <a:gd name="T12" fmla="*/ 3 w 16"/>
                  <a:gd name="T13" fmla="*/ 6 h 28"/>
                  <a:gd name="T14" fmla="*/ 3 w 16"/>
                  <a:gd name="T15" fmla="*/ 7 h 28"/>
                  <a:gd name="T16" fmla="*/ 4 w 16"/>
                  <a:gd name="T17" fmla="*/ 7 h 28"/>
                  <a:gd name="T18" fmla="*/ 4 w 16"/>
                  <a:gd name="T19" fmla="*/ 7 h 28"/>
                  <a:gd name="T20" fmla="*/ 4 w 16"/>
                  <a:gd name="T21" fmla="*/ 6 h 28"/>
                  <a:gd name="T22" fmla="*/ 3 w 16"/>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28">
                    <a:moveTo>
                      <a:pt x="12" y="28"/>
                    </a:moveTo>
                    <a:lnTo>
                      <a:pt x="16" y="22"/>
                    </a:lnTo>
                    <a:lnTo>
                      <a:pt x="7" y="0"/>
                    </a:lnTo>
                    <a:lnTo>
                      <a:pt x="0" y="2"/>
                    </a:lnTo>
                    <a:lnTo>
                      <a:pt x="9" y="24"/>
                    </a:lnTo>
                    <a:lnTo>
                      <a:pt x="12" y="18"/>
                    </a:lnTo>
                    <a:lnTo>
                      <a:pt x="9" y="24"/>
                    </a:lnTo>
                    <a:lnTo>
                      <a:pt x="11" y="27"/>
                    </a:lnTo>
                    <a:lnTo>
                      <a:pt x="14" y="27"/>
                    </a:lnTo>
                    <a:lnTo>
                      <a:pt x="16" y="25"/>
                    </a:lnTo>
                    <a:lnTo>
                      <a:pt x="16" y="22"/>
                    </a:lnTo>
                    <a:lnTo>
                      <a:pt x="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1" name="Freeform 693"/>
              <p:cNvSpPr>
                <a:spLocks/>
              </p:cNvSpPr>
              <p:nvPr/>
            </p:nvSpPr>
            <p:spPr bwMode="auto">
              <a:xfrm>
                <a:off x="4772" y="1373"/>
                <a:ext cx="42" cy="5"/>
              </a:xfrm>
              <a:custGeom>
                <a:avLst/>
                <a:gdLst>
                  <a:gd name="T0" fmla="*/ 1 w 84"/>
                  <a:gd name="T1" fmla="*/ 1 h 10"/>
                  <a:gd name="T2" fmla="*/ 2 w 84"/>
                  <a:gd name="T3" fmla="*/ 3 h 10"/>
                  <a:gd name="T4" fmla="*/ 21 w 84"/>
                  <a:gd name="T5" fmla="*/ 3 h 10"/>
                  <a:gd name="T6" fmla="*/ 21 w 84"/>
                  <a:gd name="T7" fmla="*/ 0 h 10"/>
                  <a:gd name="T8" fmla="*/ 2 w 84"/>
                  <a:gd name="T9" fmla="*/ 0 h 10"/>
                  <a:gd name="T10" fmla="*/ 2 w 84"/>
                  <a:gd name="T11" fmla="*/ 2 h 10"/>
                  <a:gd name="T12" fmla="*/ 2 w 84"/>
                  <a:gd name="T13" fmla="*/ 0 h 10"/>
                  <a:gd name="T14" fmla="*/ 1 w 84"/>
                  <a:gd name="T15" fmla="*/ 1 h 10"/>
                  <a:gd name="T16" fmla="*/ 0 w 84"/>
                  <a:gd name="T17" fmla="*/ 2 h 10"/>
                  <a:gd name="T18" fmla="*/ 1 w 84"/>
                  <a:gd name="T19" fmla="*/ 3 h 10"/>
                  <a:gd name="T20" fmla="*/ 2 w 84"/>
                  <a:gd name="T21" fmla="*/ 3 h 10"/>
                  <a:gd name="T22" fmla="*/ 1 w 84"/>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0">
                    <a:moveTo>
                      <a:pt x="2" y="4"/>
                    </a:moveTo>
                    <a:lnTo>
                      <a:pt x="5" y="10"/>
                    </a:lnTo>
                    <a:lnTo>
                      <a:pt x="84" y="10"/>
                    </a:lnTo>
                    <a:lnTo>
                      <a:pt x="84" y="0"/>
                    </a:lnTo>
                    <a:lnTo>
                      <a:pt x="5" y="0"/>
                    </a:lnTo>
                    <a:lnTo>
                      <a:pt x="8" y="6"/>
                    </a:lnTo>
                    <a:lnTo>
                      <a:pt x="5" y="0"/>
                    </a:lnTo>
                    <a:lnTo>
                      <a:pt x="2" y="2"/>
                    </a:lnTo>
                    <a:lnTo>
                      <a:pt x="0" y="5"/>
                    </a:lnTo>
                    <a:lnTo>
                      <a:pt x="2" y="9"/>
                    </a:lnTo>
                    <a:lnTo>
                      <a:pt x="5" y="10"/>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2" name="Freeform 694"/>
              <p:cNvSpPr>
                <a:spLocks/>
              </p:cNvSpPr>
              <p:nvPr/>
            </p:nvSpPr>
            <p:spPr bwMode="auto">
              <a:xfrm>
                <a:off x="4772" y="1362"/>
                <a:ext cx="8" cy="14"/>
              </a:xfrm>
              <a:custGeom>
                <a:avLst/>
                <a:gdLst>
                  <a:gd name="T0" fmla="*/ 3 w 15"/>
                  <a:gd name="T1" fmla="*/ 0 h 27"/>
                  <a:gd name="T2" fmla="*/ 2 w 15"/>
                  <a:gd name="T3" fmla="*/ 1 h 27"/>
                  <a:gd name="T4" fmla="*/ 0 w 15"/>
                  <a:gd name="T5" fmla="*/ 7 h 27"/>
                  <a:gd name="T6" fmla="*/ 2 w 15"/>
                  <a:gd name="T7" fmla="*/ 7 h 27"/>
                  <a:gd name="T8" fmla="*/ 4 w 15"/>
                  <a:gd name="T9" fmla="*/ 2 h 27"/>
                  <a:gd name="T10" fmla="*/ 3 w 15"/>
                  <a:gd name="T11" fmla="*/ 3 h 27"/>
                  <a:gd name="T12" fmla="*/ 4 w 15"/>
                  <a:gd name="T13" fmla="*/ 2 h 27"/>
                  <a:gd name="T14" fmla="*/ 4 w 15"/>
                  <a:gd name="T15" fmla="*/ 1 h 27"/>
                  <a:gd name="T16" fmla="*/ 3 w 15"/>
                  <a:gd name="T17" fmla="*/ 1 h 27"/>
                  <a:gd name="T18" fmla="*/ 3 w 15"/>
                  <a:gd name="T19" fmla="*/ 1 h 27"/>
                  <a:gd name="T20" fmla="*/ 2 w 15"/>
                  <a:gd name="T21" fmla="*/ 1 h 27"/>
                  <a:gd name="T22" fmla="*/ 3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1" y="0"/>
                    </a:moveTo>
                    <a:lnTo>
                      <a:pt x="8" y="3"/>
                    </a:lnTo>
                    <a:lnTo>
                      <a:pt x="0" y="25"/>
                    </a:lnTo>
                    <a:lnTo>
                      <a:pt x="6"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3" name="Freeform 695"/>
              <p:cNvSpPr>
                <a:spLocks/>
              </p:cNvSpPr>
              <p:nvPr/>
            </p:nvSpPr>
            <p:spPr bwMode="auto">
              <a:xfrm>
                <a:off x="4734" y="1365"/>
                <a:ext cx="40" cy="11"/>
              </a:xfrm>
              <a:custGeom>
                <a:avLst/>
                <a:gdLst>
                  <a:gd name="T0" fmla="*/ 2 w 79"/>
                  <a:gd name="T1" fmla="*/ 0 h 22"/>
                  <a:gd name="T2" fmla="*/ 18 w 79"/>
                  <a:gd name="T3" fmla="*/ 0 h 22"/>
                  <a:gd name="T4" fmla="*/ 20 w 79"/>
                  <a:gd name="T5" fmla="*/ 6 h 22"/>
                  <a:gd name="T6" fmla="*/ 0 w 79"/>
                  <a:gd name="T7" fmla="*/ 6 h 22"/>
                  <a:gd name="T8" fmla="*/ 2 w 7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22">
                    <a:moveTo>
                      <a:pt x="8" y="0"/>
                    </a:moveTo>
                    <a:lnTo>
                      <a:pt x="70" y="0"/>
                    </a:lnTo>
                    <a:lnTo>
                      <a:pt x="79"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4" name="Freeform 696"/>
              <p:cNvSpPr>
                <a:spLocks/>
              </p:cNvSpPr>
              <p:nvPr/>
            </p:nvSpPr>
            <p:spPr bwMode="auto">
              <a:xfrm>
                <a:off x="4738" y="1362"/>
                <a:ext cx="34" cy="5"/>
              </a:xfrm>
              <a:custGeom>
                <a:avLst/>
                <a:gdLst>
                  <a:gd name="T0" fmla="*/ 17 w 66"/>
                  <a:gd name="T1" fmla="*/ 1 h 9"/>
                  <a:gd name="T2" fmla="*/ 16 w 66"/>
                  <a:gd name="T3" fmla="*/ 0 h 9"/>
                  <a:gd name="T4" fmla="*/ 0 w 66"/>
                  <a:gd name="T5" fmla="*/ 0 h 9"/>
                  <a:gd name="T6" fmla="*/ 0 w 66"/>
                  <a:gd name="T7" fmla="*/ 3 h 9"/>
                  <a:gd name="T8" fmla="*/ 16 w 66"/>
                  <a:gd name="T9" fmla="*/ 3 h 9"/>
                  <a:gd name="T10" fmla="*/ 15 w 66"/>
                  <a:gd name="T11" fmla="*/ 2 h 9"/>
                  <a:gd name="T12" fmla="*/ 16 w 66"/>
                  <a:gd name="T13" fmla="*/ 3 h 9"/>
                  <a:gd name="T14" fmla="*/ 17 w 66"/>
                  <a:gd name="T15" fmla="*/ 2 h 9"/>
                  <a:gd name="T16" fmla="*/ 18 w 66"/>
                  <a:gd name="T17" fmla="*/ 1 h 9"/>
                  <a:gd name="T18" fmla="*/ 17 w 66"/>
                  <a:gd name="T19" fmla="*/ 1 h 9"/>
                  <a:gd name="T20" fmla="*/ 16 w 66"/>
                  <a:gd name="T21" fmla="*/ 0 h 9"/>
                  <a:gd name="T22" fmla="*/ 17 w 66"/>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 h="9">
                    <a:moveTo>
                      <a:pt x="65" y="3"/>
                    </a:moveTo>
                    <a:lnTo>
                      <a:pt x="62" y="0"/>
                    </a:lnTo>
                    <a:lnTo>
                      <a:pt x="0" y="0"/>
                    </a:lnTo>
                    <a:lnTo>
                      <a:pt x="0" y="9"/>
                    </a:lnTo>
                    <a:lnTo>
                      <a:pt x="62" y="9"/>
                    </a:lnTo>
                    <a:lnTo>
                      <a:pt x="58" y="5"/>
                    </a:lnTo>
                    <a:lnTo>
                      <a:pt x="62" y="9"/>
                    </a:lnTo>
                    <a:lnTo>
                      <a:pt x="65" y="8"/>
                    </a:lnTo>
                    <a:lnTo>
                      <a:pt x="66" y="4"/>
                    </a:lnTo>
                    <a:lnTo>
                      <a:pt x="65" y="1"/>
                    </a:lnTo>
                    <a:lnTo>
                      <a:pt x="62" y="0"/>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5" name="Freeform 697"/>
              <p:cNvSpPr>
                <a:spLocks/>
              </p:cNvSpPr>
              <p:nvPr/>
            </p:nvSpPr>
            <p:spPr bwMode="auto">
              <a:xfrm>
                <a:off x="4768" y="1364"/>
                <a:ext cx="8" cy="14"/>
              </a:xfrm>
              <a:custGeom>
                <a:avLst/>
                <a:gdLst>
                  <a:gd name="T0" fmla="*/ 4 w 16"/>
                  <a:gd name="T1" fmla="*/ 7 h 28"/>
                  <a:gd name="T2" fmla="*/ 4 w 16"/>
                  <a:gd name="T3" fmla="*/ 6 h 28"/>
                  <a:gd name="T4" fmla="*/ 2 w 16"/>
                  <a:gd name="T5" fmla="*/ 0 h 28"/>
                  <a:gd name="T6" fmla="*/ 0 w 16"/>
                  <a:gd name="T7" fmla="*/ 1 h 28"/>
                  <a:gd name="T8" fmla="*/ 3 w 16"/>
                  <a:gd name="T9" fmla="*/ 6 h 28"/>
                  <a:gd name="T10" fmla="*/ 4 w 16"/>
                  <a:gd name="T11" fmla="*/ 5 h 28"/>
                  <a:gd name="T12" fmla="*/ 3 w 16"/>
                  <a:gd name="T13" fmla="*/ 6 h 28"/>
                  <a:gd name="T14" fmla="*/ 3 w 16"/>
                  <a:gd name="T15" fmla="*/ 7 h 28"/>
                  <a:gd name="T16" fmla="*/ 4 w 16"/>
                  <a:gd name="T17" fmla="*/ 7 h 28"/>
                  <a:gd name="T18" fmla="*/ 4 w 16"/>
                  <a:gd name="T19" fmla="*/ 7 h 28"/>
                  <a:gd name="T20" fmla="*/ 4 w 16"/>
                  <a:gd name="T21" fmla="*/ 6 h 28"/>
                  <a:gd name="T22" fmla="*/ 4 w 16"/>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28">
                    <a:moveTo>
                      <a:pt x="13" y="28"/>
                    </a:moveTo>
                    <a:lnTo>
                      <a:pt x="16" y="22"/>
                    </a:lnTo>
                    <a:lnTo>
                      <a:pt x="7" y="0"/>
                    </a:lnTo>
                    <a:lnTo>
                      <a:pt x="0" y="2"/>
                    </a:lnTo>
                    <a:lnTo>
                      <a:pt x="10" y="24"/>
                    </a:lnTo>
                    <a:lnTo>
                      <a:pt x="13" y="18"/>
                    </a:lnTo>
                    <a:lnTo>
                      <a:pt x="10" y="24"/>
                    </a:lnTo>
                    <a:lnTo>
                      <a:pt x="12" y="27"/>
                    </a:lnTo>
                    <a:lnTo>
                      <a:pt x="14" y="27"/>
                    </a:lnTo>
                    <a:lnTo>
                      <a:pt x="16" y="25"/>
                    </a:lnTo>
                    <a:lnTo>
                      <a:pt x="16"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6" name="Freeform 698"/>
              <p:cNvSpPr>
                <a:spLocks/>
              </p:cNvSpPr>
              <p:nvPr/>
            </p:nvSpPr>
            <p:spPr bwMode="auto">
              <a:xfrm>
                <a:off x="4732" y="1373"/>
                <a:ext cx="42" cy="5"/>
              </a:xfrm>
              <a:custGeom>
                <a:avLst/>
                <a:gdLst>
                  <a:gd name="T0" fmla="*/ 1 w 84"/>
                  <a:gd name="T1" fmla="*/ 1 h 10"/>
                  <a:gd name="T2" fmla="*/ 2 w 84"/>
                  <a:gd name="T3" fmla="*/ 3 h 10"/>
                  <a:gd name="T4" fmla="*/ 21 w 84"/>
                  <a:gd name="T5" fmla="*/ 3 h 10"/>
                  <a:gd name="T6" fmla="*/ 21 w 84"/>
                  <a:gd name="T7" fmla="*/ 0 h 10"/>
                  <a:gd name="T8" fmla="*/ 2 w 84"/>
                  <a:gd name="T9" fmla="*/ 0 h 10"/>
                  <a:gd name="T10" fmla="*/ 2 w 84"/>
                  <a:gd name="T11" fmla="*/ 2 h 10"/>
                  <a:gd name="T12" fmla="*/ 2 w 84"/>
                  <a:gd name="T13" fmla="*/ 0 h 10"/>
                  <a:gd name="T14" fmla="*/ 1 w 84"/>
                  <a:gd name="T15" fmla="*/ 1 h 10"/>
                  <a:gd name="T16" fmla="*/ 0 w 84"/>
                  <a:gd name="T17" fmla="*/ 2 h 10"/>
                  <a:gd name="T18" fmla="*/ 1 w 84"/>
                  <a:gd name="T19" fmla="*/ 3 h 10"/>
                  <a:gd name="T20" fmla="*/ 2 w 84"/>
                  <a:gd name="T21" fmla="*/ 3 h 10"/>
                  <a:gd name="T22" fmla="*/ 1 w 84"/>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0">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7" name="Freeform 699"/>
              <p:cNvSpPr>
                <a:spLocks/>
              </p:cNvSpPr>
              <p:nvPr/>
            </p:nvSpPr>
            <p:spPr bwMode="auto">
              <a:xfrm>
                <a:off x="4733" y="1362"/>
                <a:ext cx="7" cy="14"/>
              </a:xfrm>
              <a:custGeom>
                <a:avLst/>
                <a:gdLst>
                  <a:gd name="T0" fmla="*/ 3 w 15"/>
                  <a:gd name="T1" fmla="*/ 0 h 27"/>
                  <a:gd name="T2" fmla="*/ 2 w 15"/>
                  <a:gd name="T3" fmla="*/ 1 h 27"/>
                  <a:gd name="T4" fmla="*/ 0 w 15"/>
                  <a:gd name="T5" fmla="*/ 7 h 27"/>
                  <a:gd name="T6" fmla="*/ 1 w 15"/>
                  <a:gd name="T7" fmla="*/ 7 h 27"/>
                  <a:gd name="T8" fmla="*/ 3 w 15"/>
                  <a:gd name="T9" fmla="*/ 2 h 27"/>
                  <a:gd name="T10" fmla="*/ 3 w 15"/>
                  <a:gd name="T11" fmla="*/ 3 h 27"/>
                  <a:gd name="T12" fmla="*/ 3 w 15"/>
                  <a:gd name="T13" fmla="*/ 2 h 27"/>
                  <a:gd name="T14" fmla="*/ 3 w 15"/>
                  <a:gd name="T15" fmla="*/ 1 h 27"/>
                  <a:gd name="T16" fmla="*/ 3 w 15"/>
                  <a:gd name="T17" fmla="*/ 1 h 27"/>
                  <a:gd name="T18" fmla="*/ 2 w 15"/>
                  <a:gd name="T19" fmla="*/ 1 h 27"/>
                  <a:gd name="T20" fmla="*/ 2 w 15"/>
                  <a:gd name="T21" fmla="*/ 1 h 27"/>
                  <a:gd name="T22" fmla="*/ 3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2" y="0"/>
                    </a:moveTo>
                    <a:lnTo>
                      <a:pt x="8" y="3"/>
                    </a:lnTo>
                    <a:lnTo>
                      <a:pt x="0" y="25"/>
                    </a:lnTo>
                    <a:lnTo>
                      <a:pt x="7" y="27"/>
                    </a:lnTo>
                    <a:lnTo>
                      <a:pt x="15" y="5"/>
                    </a:lnTo>
                    <a:lnTo>
                      <a:pt x="12" y="9"/>
                    </a:lnTo>
                    <a:lnTo>
                      <a:pt x="15" y="5"/>
                    </a:lnTo>
                    <a:lnTo>
                      <a:pt x="15" y="2"/>
                    </a:lnTo>
                    <a:lnTo>
                      <a:pt x="13" y="1"/>
                    </a:lnTo>
                    <a:lnTo>
                      <a:pt x="10" y="1"/>
                    </a:lnTo>
                    <a:lnTo>
                      <a:pt x="8"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8" name="Freeform 700"/>
              <p:cNvSpPr>
                <a:spLocks/>
              </p:cNvSpPr>
              <p:nvPr/>
            </p:nvSpPr>
            <p:spPr bwMode="auto">
              <a:xfrm>
                <a:off x="4695" y="1365"/>
                <a:ext cx="39" cy="11"/>
              </a:xfrm>
              <a:custGeom>
                <a:avLst/>
                <a:gdLst>
                  <a:gd name="T0" fmla="*/ 2 w 80"/>
                  <a:gd name="T1" fmla="*/ 0 h 22"/>
                  <a:gd name="T2" fmla="*/ 17 w 80"/>
                  <a:gd name="T3" fmla="*/ 0 h 22"/>
                  <a:gd name="T4" fmla="*/ 19 w 80"/>
                  <a:gd name="T5" fmla="*/ 6 h 22"/>
                  <a:gd name="T6" fmla="*/ 0 w 80"/>
                  <a:gd name="T7" fmla="*/ 6 h 22"/>
                  <a:gd name="T8" fmla="*/ 2 w 80"/>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2">
                    <a:moveTo>
                      <a:pt x="8" y="0"/>
                    </a:moveTo>
                    <a:lnTo>
                      <a:pt x="70" y="0"/>
                    </a:lnTo>
                    <a:lnTo>
                      <a:pt x="80"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29" name="Freeform 701"/>
              <p:cNvSpPr>
                <a:spLocks/>
              </p:cNvSpPr>
              <p:nvPr/>
            </p:nvSpPr>
            <p:spPr bwMode="auto">
              <a:xfrm>
                <a:off x="4699" y="1362"/>
                <a:ext cx="33" cy="5"/>
              </a:xfrm>
              <a:custGeom>
                <a:avLst/>
                <a:gdLst>
                  <a:gd name="T0" fmla="*/ 16 w 67"/>
                  <a:gd name="T1" fmla="*/ 1 h 9"/>
                  <a:gd name="T2" fmla="*/ 15 w 67"/>
                  <a:gd name="T3" fmla="*/ 0 h 9"/>
                  <a:gd name="T4" fmla="*/ 0 w 67"/>
                  <a:gd name="T5" fmla="*/ 0 h 9"/>
                  <a:gd name="T6" fmla="*/ 0 w 67"/>
                  <a:gd name="T7" fmla="*/ 3 h 9"/>
                  <a:gd name="T8" fmla="*/ 15 w 67"/>
                  <a:gd name="T9" fmla="*/ 3 h 9"/>
                  <a:gd name="T10" fmla="*/ 14 w 67"/>
                  <a:gd name="T11" fmla="*/ 2 h 9"/>
                  <a:gd name="T12" fmla="*/ 15 w 67"/>
                  <a:gd name="T13" fmla="*/ 3 h 9"/>
                  <a:gd name="T14" fmla="*/ 16 w 67"/>
                  <a:gd name="T15" fmla="*/ 2 h 9"/>
                  <a:gd name="T16" fmla="*/ 16 w 67"/>
                  <a:gd name="T17" fmla="*/ 1 h 9"/>
                  <a:gd name="T18" fmla="*/ 16 w 67"/>
                  <a:gd name="T19" fmla="*/ 1 h 9"/>
                  <a:gd name="T20" fmla="*/ 15 w 67"/>
                  <a:gd name="T21" fmla="*/ 0 h 9"/>
                  <a:gd name="T22" fmla="*/ 16 w 67"/>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9">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0" name="Freeform 702"/>
              <p:cNvSpPr>
                <a:spLocks/>
              </p:cNvSpPr>
              <p:nvPr/>
            </p:nvSpPr>
            <p:spPr bwMode="auto">
              <a:xfrm>
                <a:off x="4728" y="1364"/>
                <a:ext cx="8" cy="14"/>
              </a:xfrm>
              <a:custGeom>
                <a:avLst/>
                <a:gdLst>
                  <a:gd name="T0" fmla="*/ 4 w 16"/>
                  <a:gd name="T1" fmla="*/ 7 h 28"/>
                  <a:gd name="T2" fmla="*/ 4 w 16"/>
                  <a:gd name="T3" fmla="*/ 6 h 28"/>
                  <a:gd name="T4" fmla="*/ 2 w 16"/>
                  <a:gd name="T5" fmla="*/ 0 h 28"/>
                  <a:gd name="T6" fmla="*/ 0 w 16"/>
                  <a:gd name="T7" fmla="*/ 1 h 28"/>
                  <a:gd name="T8" fmla="*/ 3 w 16"/>
                  <a:gd name="T9" fmla="*/ 6 h 28"/>
                  <a:gd name="T10" fmla="*/ 4 w 16"/>
                  <a:gd name="T11" fmla="*/ 5 h 28"/>
                  <a:gd name="T12" fmla="*/ 3 w 16"/>
                  <a:gd name="T13" fmla="*/ 6 h 28"/>
                  <a:gd name="T14" fmla="*/ 3 w 16"/>
                  <a:gd name="T15" fmla="*/ 7 h 28"/>
                  <a:gd name="T16" fmla="*/ 4 w 16"/>
                  <a:gd name="T17" fmla="*/ 7 h 28"/>
                  <a:gd name="T18" fmla="*/ 4 w 16"/>
                  <a:gd name="T19" fmla="*/ 7 h 28"/>
                  <a:gd name="T20" fmla="*/ 4 w 16"/>
                  <a:gd name="T21" fmla="*/ 6 h 28"/>
                  <a:gd name="T22" fmla="*/ 4 w 16"/>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28">
                    <a:moveTo>
                      <a:pt x="13" y="28"/>
                    </a:moveTo>
                    <a:lnTo>
                      <a:pt x="16" y="22"/>
                    </a:lnTo>
                    <a:lnTo>
                      <a:pt x="7" y="0"/>
                    </a:lnTo>
                    <a:lnTo>
                      <a:pt x="0" y="2"/>
                    </a:lnTo>
                    <a:lnTo>
                      <a:pt x="9" y="24"/>
                    </a:lnTo>
                    <a:lnTo>
                      <a:pt x="13" y="18"/>
                    </a:lnTo>
                    <a:lnTo>
                      <a:pt x="9" y="24"/>
                    </a:lnTo>
                    <a:lnTo>
                      <a:pt x="11" y="27"/>
                    </a:lnTo>
                    <a:lnTo>
                      <a:pt x="14" y="27"/>
                    </a:lnTo>
                    <a:lnTo>
                      <a:pt x="16" y="25"/>
                    </a:lnTo>
                    <a:lnTo>
                      <a:pt x="16"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1" name="Freeform 703"/>
              <p:cNvSpPr>
                <a:spLocks/>
              </p:cNvSpPr>
              <p:nvPr/>
            </p:nvSpPr>
            <p:spPr bwMode="auto">
              <a:xfrm>
                <a:off x="4692" y="1373"/>
                <a:ext cx="42" cy="5"/>
              </a:xfrm>
              <a:custGeom>
                <a:avLst/>
                <a:gdLst>
                  <a:gd name="T0" fmla="*/ 0 w 85"/>
                  <a:gd name="T1" fmla="*/ 1 h 10"/>
                  <a:gd name="T2" fmla="*/ 1 w 85"/>
                  <a:gd name="T3" fmla="*/ 3 h 10"/>
                  <a:gd name="T4" fmla="*/ 21 w 85"/>
                  <a:gd name="T5" fmla="*/ 3 h 10"/>
                  <a:gd name="T6" fmla="*/ 21 w 85"/>
                  <a:gd name="T7" fmla="*/ 0 h 10"/>
                  <a:gd name="T8" fmla="*/ 1 w 85"/>
                  <a:gd name="T9" fmla="*/ 0 h 10"/>
                  <a:gd name="T10" fmla="*/ 2 w 85"/>
                  <a:gd name="T11" fmla="*/ 2 h 10"/>
                  <a:gd name="T12" fmla="*/ 1 w 85"/>
                  <a:gd name="T13" fmla="*/ 0 h 10"/>
                  <a:gd name="T14" fmla="*/ 0 w 85"/>
                  <a:gd name="T15" fmla="*/ 1 h 10"/>
                  <a:gd name="T16" fmla="*/ 0 w 85"/>
                  <a:gd name="T17" fmla="*/ 2 h 10"/>
                  <a:gd name="T18" fmla="*/ 0 w 85"/>
                  <a:gd name="T19" fmla="*/ 3 h 10"/>
                  <a:gd name="T20" fmla="*/ 1 w 85"/>
                  <a:gd name="T21" fmla="*/ 3 h 10"/>
                  <a:gd name="T22" fmla="*/ 0 w 85"/>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5" h="10">
                    <a:moveTo>
                      <a:pt x="2" y="4"/>
                    </a:moveTo>
                    <a:lnTo>
                      <a:pt x="5" y="10"/>
                    </a:lnTo>
                    <a:lnTo>
                      <a:pt x="85" y="10"/>
                    </a:lnTo>
                    <a:lnTo>
                      <a:pt x="85" y="0"/>
                    </a:lnTo>
                    <a:lnTo>
                      <a:pt x="5" y="0"/>
                    </a:lnTo>
                    <a:lnTo>
                      <a:pt x="9" y="6"/>
                    </a:lnTo>
                    <a:lnTo>
                      <a:pt x="5" y="0"/>
                    </a:lnTo>
                    <a:lnTo>
                      <a:pt x="2" y="2"/>
                    </a:lnTo>
                    <a:lnTo>
                      <a:pt x="0" y="5"/>
                    </a:lnTo>
                    <a:lnTo>
                      <a:pt x="2" y="9"/>
                    </a:lnTo>
                    <a:lnTo>
                      <a:pt x="5" y="10"/>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2" name="Freeform 704"/>
              <p:cNvSpPr>
                <a:spLocks/>
              </p:cNvSpPr>
              <p:nvPr/>
            </p:nvSpPr>
            <p:spPr bwMode="auto">
              <a:xfrm>
                <a:off x="4693" y="1362"/>
                <a:ext cx="7" cy="14"/>
              </a:xfrm>
              <a:custGeom>
                <a:avLst/>
                <a:gdLst>
                  <a:gd name="T0" fmla="*/ 2 w 15"/>
                  <a:gd name="T1" fmla="*/ 0 h 27"/>
                  <a:gd name="T2" fmla="*/ 2 w 15"/>
                  <a:gd name="T3" fmla="*/ 1 h 27"/>
                  <a:gd name="T4" fmla="*/ 0 w 15"/>
                  <a:gd name="T5" fmla="*/ 7 h 27"/>
                  <a:gd name="T6" fmla="*/ 1 w 15"/>
                  <a:gd name="T7" fmla="*/ 7 h 27"/>
                  <a:gd name="T8" fmla="*/ 3 w 15"/>
                  <a:gd name="T9" fmla="*/ 2 h 27"/>
                  <a:gd name="T10" fmla="*/ 2 w 15"/>
                  <a:gd name="T11" fmla="*/ 3 h 27"/>
                  <a:gd name="T12" fmla="*/ 3 w 15"/>
                  <a:gd name="T13" fmla="*/ 2 h 27"/>
                  <a:gd name="T14" fmla="*/ 3 w 15"/>
                  <a:gd name="T15" fmla="*/ 1 h 27"/>
                  <a:gd name="T16" fmla="*/ 3 w 15"/>
                  <a:gd name="T17" fmla="*/ 1 h 27"/>
                  <a:gd name="T18" fmla="*/ 2 w 15"/>
                  <a:gd name="T19" fmla="*/ 1 h 27"/>
                  <a:gd name="T20" fmla="*/ 2 w 15"/>
                  <a:gd name="T21" fmla="*/ 1 h 27"/>
                  <a:gd name="T22" fmla="*/ 2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1" y="0"/>
                    </a:moveTo>
                    <a:lnTo>
                      <a:pt x="8" y="3"/>
                    </a:lnTo>
                    <a:lnTo>
                      <a:pt x="0" y="25"/>
                    </a:lnTo>
                    <a:lnTo>
                      <a:pt x="7"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3" name="Freeform 705"/>
              <p:cNvSpPr>
                <a:spLocks/>
              </p:cNvSpPr>
              <p:nvPr/>
            </p:nvSpPr>
            <p:spPr bwMode="auto">
              <a:xfrm>
                <a:off x="4268" y="1365"/>
                <a:ext cx="40" cy="11"/>
              </a:xfrm>
              <a:custGeom>
                <a:avLst/>
                <a:gdLst>
                  <a:gd name="T0" fmla="*/ 2 w 79"/>
                  <a:gd name="T1" fmla="*/ 0 h 22"/>
                  <a:gd name="T2" fmla="*/ 18 w 79"/>
                  <a:gd name="T3" fmla="*/ 0 h 22"/>
                  <a:gd name="T4" fmla="*/ 20 w 79"/>
                  <a:gd name="T5" fmla="*/ 6 h 22"/>
                  <a:gd name="T6" fmla="*/ 0 w 79"/>
                  <a:gd name="T7" fmla="*/ 6 h 22"/>
                  <a:gd name="T8" fmla="*/ 2 w 7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22">
                    <a:moveTo>
                      <a:pt x="8" y="0"/>
                    </a:moveTo>
                    <a:lnTo>
                      <a:pt x="70" y="0"/>
                    </a:lnTo>
                    <a:lnTo>
                      <a:pt x="79"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4" name="Freeform 706"/>
              <p:cNvSpPr>
                <a:spLocks/>
              </p:cNvSpPr>
              <p:nvPr/>
            </p:nvSpPr>
            <p:spPr bwMode="auto">
              <a:xfrm>
                <a:off x="4272" y="1362"/>
                <a:ext cx="33" cy="5"/>
              </a:xfrm>
              <a:custGeom>
                <a:avLst/>
                <a:gdLst>
                  <a:gd name="T0" fmla="*/ 16 w 67"/>
                  <a:gd name="T1" fmla="*/ 1 h 9"/>
                  <a:gd name="T2" fmla="*/ 15 w 67"/>
                  <a:gd name="T3" fmla="*/ 0 h 9"/>
                  <a:gd name="T4" fmla="*/ 0 w 67"/>
                  <a:gd name="T5" fmla="*/ 0 h 9"/>
                  <a:gd name="T6" fmla="*/ 0 w 67"/>
                  <a:gd name="T7" fmla="*/ 3 h 9"/>
                  <a:gd name="T8" fmla="*/ 15 w 67"/>
                  <a:gd name="T9" fmla="*/ 3 h 9"/>
                  <a:gd name="T10" fmla="*/ 14 w 67"/>
                  <a:gd name="T11" fmla="*/ 2 h 9"/>
                  <a:gd name="T12" fmla="*/ 15 w 67"/>
                  <a:gd name="T13" fmla="*/ 3 h 9"/>
                  <a:gd name="T14" fmla="*/ 16 w 67"/>
                  <a:gd name="T15" fmla="*/ 2 h 9"/>
                  <a:gd name="T16" fmla="*/ 16 w 67"/>
                  <a:gd name="T17" fmla="*/ 1 h 9"/>
                  <a:gd name="T18" fmla="*/ 16 w 67"/>
                  <a:gd name="T19" fmla="*/ 1 h 9"/>
                  <a:gd name="T20" fmla="*/ 15 w 67"/>
                  <a:gd name="T21" fmla="*/ 0 h 9"/>
                  <a:gd name="T22" fmla="*/ 16 w 67"/>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9">
                    <a:moveTo>
                      <a:pt x="65" y="3"/>
                    </a:moveTo>
                    <a:lnTo>
                      <a:pt x="62" y="0"/>
                    </a:lnTo>
                    <a:lnTo>
                      <a:pt x="0" y="0"/>
                    </a:lnTo>
                    <a:lnTo>
                      <a:pt x="0" y="9"/>
                    </a:lnTo>
                    <a:lnTo>
                      <a:pt x="62" y="9"/>
                    </a:lnTo>
                    <a:lnTo>
                      <a:pt x="58" y="5"/>
                    </a:lnTo>
                    <a:lnTo>
                      <a:pt x="62" y="9"/>
                    </a:lnTo>
                    <a:lnTo>
                      <a:pt x="65" y="8"/>
                    </a:lnTo>
                    <a:lnTo>
                      <a:pt x="67" y="4"/>
                    </a:lnTo>
                    <a:lnTo>
                      <a:pt x="65" y="1"/>
                    </a:lnTo>
                    <a:lnTo>
                      <a:pt x="62" y="0"/>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5" name="Freeform 707"/>
              <p:cNvSpPr>
                <a:spLocks/>
              </p:cNvSpPr>
              <p:nvPr/>
            </p:nvSpPr>
            <p:spPr bwMode="auto">
              <a:xfrm>
                <a:off x="4301" y="1364"/>
                <a:ext cx="8" cy="14"/>
              </a:xfrm>
              <a:custGeom>
                <a:avLst/>
                <a:gdLst>
                  <a:gd name="T0" fmla="*/ 3 w 17"/>
                  <a:gd name="T1" fmla="*/ 7 h 28"/>
                  <a:gd name="T2" fmla="*/ 4 w 17"/>
                  <a:gd name="T3" fmla="*/ 6 h 28"/>
                  <a:gd name="T4" fmla="*/ 1 w 17"/>
                  <a:gd name="T5" fmla="*/ 0 h 28"/>
                  <a:gd name="T6" fmla="*/ 0 w 17"/>
                  <a:gd name="T7" fmla="*/ 1 h 28"/>
                  <a:gd name="T8" fmla="*/ 2 w 17"/>
                  <a:gd name="T9" fmla="*/ 6 h 28"/>
                  <a:gd name="T10" fmla="*/ 3 w 17"/>
                  <a:gd name="T11" fmla="*/ 5 h 28"/>
                  <a:gd name="T12" fmla="*/ 2 w 17"/>
                  <a:gd name="T13" fmla="*/ 6 h 28"/>
                  <a:gd name="T14" fmla="*/ 3 w 17"/>
                  <a:gd name="T15" fmla="*/ 7 h 28"/>
                  <a:gd name="T16" fmla="*/ 3 w 17"/>
                  <a:gd name="T17" fmla="*/ 7 h 28"/>
                  <a:gd name="T18" fmla="*/ 4 w 17"/>
                  <a:gd name="T19" fmla="*/ 7 h 28"/>
                  <a:gd name="T20" fmla="*/ 4 w 17"/>
                  <a:gd name="T21" fmla="*/ 6 h 28"/>
                  <a:gd name="T22" fmla="*/ 3 w 17"/>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28">
                    <a:moveTo>
                      <a:pt x="13" y="28"/>
                    </a:moveTo>
                    <a:lnTo>
                      <a:pt x="17" y="22"/>
                    </a:lnTo>
                    <a:lnTo>
                      <a:pt x="7" y="0"/>
                    </a:lnTo>
                    <a:lnTo>
                      <a:pt x="0" y="2"/>
                    </a:lnTo>
                    <a:lnTo>
                      <a:pt x="10" y="24"/>
                    </a:lnTo>
                    <a:lnTo>
                      <a:pt x="13" y="18"/>
                    </a:lnTo>
                    <a:lnTo>
                      <a:pt x="10" y="24"/>
                    </a:lnTo>
                    <a:lnTo>
                      <a:pt x="12" y="27"/>
                    </a:lnTo>
                    <a:lnTo>
                      <a:pt x="14" y="27"/>
                    </a:lnTo>
                    <a:lnTo>
                      <a:pt x="17" y="25"/>
                    </a:lnTo>
                    <a:lnTo>
                      <a:pt x="17"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6" name="Freeform 708"/>
              <p:cNvSpPr>
                <a:spLocks/>
              </p:cNvSpPr>
              <p:nvPr/>
            </p:nvSpPr>
            <p:spPr bwMode="auto">
              <a:xfrm>
                <a:off x="4266" y="1373"/>
                <a:ext cx="42" cy="5"/>
              </a:xfrm>
              <a:custGeom>
                <a:avLst/>
                <a:gdLst>
                  <a:gd name="T0" fmla="*/ 1 w 84"/>
                  <a:gd name="T1" fmla="*/ 1 h 10"/>
                  <a:gd name="T2" fmla="*/ 2 w 84"/>
                  <a:gd name="T3" fmla="*/ 3 h 10"/>
                  <a:gd name="T4" fmla="*/ 21 w 84"/>
                  <a:gd name="T5" fmla="*/ 3 h 10"/>
                  <a:gd name="T6" fmla="*/ 21 w 84"/>
                  <a:gd name="T7" fmla="*/ 0 h 10"/>
                  <a:gd name="T8" fmla="*/ 2 w 84"/>
                  <a:gd name="T9" fmla="*/ 0 h 10"/>
                  <a:gd name="T10" fmla="*/ 2 w 84"/>
                  <a:gd name="T11" fmla="*/ 2 h 10"/>
                  <a:gd name="T12" fmla="*/ 2 w 84"/>
                  <a:gd name="T13" fmla="*/ 0 h 10"/>
                  <a:gd name="T14" fmla="*/ 1 w 84"/>
                  <a:gd name="T15" fmla="*/ 1 h 10"/>
                  <a:gd name="T16" fmla="*/ 0 w 84"/>
                  <a:gd name="T17" fmla="*/ 2 h 10"/>
                  <a:gd name="T18" fmla="*/ 1 w 84"/>
                  <a:gd name="T19" fmla="*/ 3 h 10"/>
                  <a:gd name="T20" fmla="*/ 2 w 84"/>
                  <a:gd name="T21" fmla="*/ 3 h 10"/>
                  <a:gd name="T22" fmla="*/ 1 w 84"/>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0">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7" name="Freeform 709"/>
              <p:cNvSpPr>
                <a:spLocks/>
              </p:cNvSpPr>
              <p:nvPr/>
            </p:nvSpPr>
            <p:spPr bwMode="auto">
              <a:xfrm>
                <a:off x="4266" y="1362"/>
                <a:ext cx="8" cy="14"/>
              </a:xfrm>
              <a:custGeom>
                <a:avLst/>
                <a:gdLst>
                  <a:gd name="T0" fmla="*/ 3 w 15"/>
                  <a:gd name="T1" fmla="*/ 0 h 27"/>
                  <a:gd name="T2" fmla="*/ 2 w 15"/>
                  <a:gd name="T3" fmla="*/ 1 h 27"/>
                  <a:gd name="T4" fmla="*/ 0 w 15"/>
                  <a:gd name="T5" fmla="*/ 7 h 27"/>
                  <a:gd name="T6" fmla="*/ 2 w 15"/>
                  <a:gd name="T7" fmla="*/ 7 h 27"/>
                  <a:gd name="T8" fmla="*/ 4 w 15"/>
                  <a:gd name="T9" fmla="*/ 2 h 27"/>
                  <a:gd name="T10" fmla="*/ 3 w 15"/>
                  <a:gd name="T11" fmla="*/ 3 h 27"/>
                  <a:gd name="T12" fmla="*/ 4 w 15"/>
                  <a:gd name="T13" fmla="*/ 2 h 27"/>
                  <a:gd name="T14" fmla="*/ 4 w 15"/>
                  <a:gd name="T15" fmla="*/ 1 h 27"/>
                  <a:gd name="T16" fmla="*/ 4 w 15"/>
                  <a:gd name="T17" fmla="*/ 1 h 27"/>
                  <a:gd name="T18" fmla="*/ 3 w 15"/>
                  <a:gd name="T19" fmla="*/ 1 h 27"/>
                  <a:gd name="T20" fmla="*/ 2 w 15"/>
                  <a:gd name="T21" fmla="*/ 1 h 27"/>
                  <a:gd name="T22" fmla="*/ 3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2" y="0"/>
                    </a:moveTo>
                    <a:lnTo>
                      <a:pt x="8" y="3"/>
                    </a:lnTo>
                    <a:lnTo>
                      <a:pt x="0" y="25"/>
                    </a:lnTo>
                    <a:lnTo>
                      <a:pt x="7" y="27"/>
                    </a:lnTo>
                    <a:lnTo>
                      <a:pt x="15" y="5"/>
                    </a:lnTo>
                    <a:lnTo>
                      <a:pt x="12" y="9"/>
                    </a:lnTo>
                    <a:lnTo>
                      <a:pt x="15" y="5"/>
                    </a:lnTo>
                    <a:lnTo>
                      <a:pt x="15" y="2"/>
                    </a:lnTo>
                    <a:lnTo>
                      <a:pt x="13" y="1"/>
                    </a:lnTo>
                    <a:lnTo>
                      <a:pt x="11" y="1"/>
                    </a:lnTo>
                    <a:lnTo>
                      <a:pt x="8"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8" name="Freeform 710"/>
              <p:cNvSpPr>
                <a:spLocks/>
              </p:cNvSpPr>
              <p:nvPr/>
            </p:nvSpPr>
            <p:spPr bwMode="auto">
              <a:xfrm>
                <a:off x="4228" y="1365"/>
                <a:ext cx="40" cy="11"/>
              </a:xfrm>
              <a:custGeom>
                <a:avLst/>
                <a:gdLst>
                  <a:gd name="T0" fmla="*/ 2 w 80"/>
                  <a:gd name="T1" fmla="*/ 0 h 22"/>
                  <a:gd name="T2" fmla="*/ 18 w 80"/>
                  <a:gd name="T3" fmla="*/ 0 h 22"/>
                  <a:gd name="T4" fmla="*/ 20 w 80"/>
                  <a:gd name="T5" fmla="*/ 6 h 22"/>
                  <a:gd name="T6" fmla="*/ 0 w 80"/>
                  <a:gd name="T7" fmla="*/ 6 h 22"/>
                  <a:gd name="T8" fmla="*/ 2 w 80"/>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22">
                    <a:moveTo>
                      <a:pt x="8" y="0"/>
                    </a:moveTo>
                    <a:lnTo>
                      <a:pt x="70" y="0"/>
                    </a:lnTo>
                    <a:lnTo>
                      <a:pt x="80"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39" name="Freeform 711"/>
              <p:cNvSpPr>
                <a:spLocks/>
              </p:cNvSpPr>
              <p:nvPr/>
            </p:nvSpPr>
            <p:spPr bwMode="auto">
              <a:xfrm>
                <a:off x="4232" y="1362"/>
                <a:ext cx="34" cy="5"/>
              </a:xfrm>
              <a:custGeom>
                <a:avLst/>
                <a:gdLst>
                  <a:gd name="T0" fmla="*/ 17 w 67"/>
                  <a:gd name="T1" fmla="*/ 1 h 9"/>
                  <a:gd name="T2" fmla="*/ 16 w 67"/>
                  <a:gd name="T3" fmla="*/ 0 h 9"/>
                  <a:gd name="T4" fmla="*/ 0 w 67"/>
                  <a:gd name="T5" fmla="*/ 0 h 9"/>
                  <a:gd name="T6" fmla="*/ 0 w 67"/>
                  <a:gd name="T7" fmla="*/ 3 h 9"/>
                  <a:gd name="T8" fmla="*/ 16 w 67"/>
                  <a:gd name="T9" fmla="*/ 3 h 9"/>
                  <a:gd name="T10" fmla="*/ 15 w 67"/>
                  <a:gd name="T11" fmla="*/ 2 h 9"/>
                  <a:gd name="T12" fmla="*/ 16 w 67"/>
                  <a:gd name="T13" fmla="*/ 3 h 9"/>
                  <a:gd name="T14" fmla="*/ 17 w 67"/>
                  <a:gd name="T15" fmla="*/ 2 h 9"/>
                  <a:gd name="T16" fmla="*/ 17 w 67"/>
                  <a:gd name="T17" fmla="*/ 1 h 9"/>
                  <a:gd name="T18" fmla="*/ 17 w 67"/>
                  <a:gd name="T19" fmla="*/ 1 h 9"/>
                  <a:gd name="T20" fmla="*/ 16 w 67"/>
                  <a:gd name="T21" fmla="*/ 0 h 9"/>
                  <a:gd name="T22" fmla="*/ 17 w 67"/>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9">
                    <a:moveTo>
                      <a:pt x="66" y="3"/>
                    </a:moveTo>
                    <a:lnTo>
                      <a:pt x="62" y="0"/>
                    </a:lnTo>
                    <a:lnTo>
                      <a:pt x="0" y="0"/>
                    </a:lnTo>
                    <a:lnTo>
                      <a:pt x="0" y="9"/>
                    </a:lnTo>
                    <a:lnTo>
                      <a:pt x="62" y="9"/>
                    </a:lnTo>
                    <a:lnTo>
                      <a:pt x="59" y="5"/>
                    </a:lnTo>
                    <a:lnTo>
                      <a:pt x="62" y="9"/>
                    </a:lnTo>
                    <a:lnTo>
                      <a:pt x="66" y="8"/>
                    </a:lnTo>
                    <a:lnTo>
                      <a:pt x="67" y="4"/>
                    </a:lnTo>
                    <a:lnTo>
                      <a:pt x="66" y="1"/>
                    </a:lnTo>
                    <a:lnTo>
                      <a:pt x="62" y="0"/>
                    </a:lnTo>
                    <a:lnTo>
                      <a:pt x="6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0" name="Freeform 712"/>
              <p:cNvSpPr>
                <a:spLocks/>
              </p:cNvSpPr>
              <p:nvPr/>
            </p:nvSpPr>
            <p:spPr bwMode="auto">
              <a:xfrm>
                <a:off x="4262" y="1364"/>
                <a:ext cx="8" cy="14"/>
              </a:xfrm>
              <a:custGeom>
                <a:avLst/>
                <a:gdLst>
                  <a:gd name="T0" fmla="*/ 4 w 16"/>
                  <a:gd name="T1" fmla="*/ 7 h 28"/>
                  <a:gd name="T2" fmla="*/ 4 w 16"/>
                  <a:gd name="T3" fmla="*/ 6 h 28"/>
                  <a:gd name="T4" fmla="*/ 2 w 16"/>
                  <a:gd name="T5" fmla="*/ 0 h 28"/>
                  <a:gd name="T6" fmla="*/ 0 w 16"/>
                  <a:gd name="T7" fmla="*/ 1 h 28"/>
                  <a:gd name="T8" fmla="*/ 3 w 16"/>
                  <a:gd name="T9" fmla="*/ 6 h 28"/>
                  <a:gd name="T10" fmla="*/ 4 w 16"/>
                  <a:gd name="T11" fmla="*/ 5 h 28"/>
                  <a:gd name="T12" fmla="*/ 3 w 16"/>
                  <a:gd name="T13" fmla="*/ 6 h 28"/>
                  <a:gd name="T14" fmla="*/ 3 w 16"/>
                  <a:gd name="T15" fmla="*/ 7 h 28"/>
                  <a:gd name="T16" fmla="*/ 4 w 16"/>
                  <a:gd name="T17" fmla="*/ 7 h 28"/>
                  <a:gd name="T18" fmla="*/ 4 w 16"/>
                  <a:gd name="T19" fmla="*/ 7 h 28"/>
                  <a:gd name="T20" fmla="*/ 4 w 16"/>
                  <a:gd name="T21" fmla="*/ 6 h 28"/>
                  <a:gd name="T22" fmla="*/ 4 w 16"/>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28">
                    <a:moveTo>
                      <a:pt x="13" y="28"/>
                    </a:moveTo>
                    <a:lnTo>
                      <a:pt x="16" y="22"/>
                    </a:lnTo>
                    <a:lnTo>
                      <a:pt x="7" y="0"/>
                    </a:lnTo>
                    <a:lnTo>
                      <a:pt x="0" y="2"/>
                    </a:lnTo>
                    <a:lnTo>
                      <a:pt x="9" y="24"/>
                    </a:lnTo>
                    <a:lnTo>
                      <a:pt x="13" y="18"/>
                    </a:lnTo>
                    <a:lnTo>
                      <a:pt x="9" y="24"/>
                    </a:lnTo>
                    <a:lnTo>
                      <a:pt x="12" y="27"/>
                    </a:lnTo>
                    <a:lnTo>
                      <a:pt x="14" y="27"/>
                    </a:lnTo>
                    <a:lnTo>
                      <a:pt x="16" y="25"/>
                    </a:lnTo>
                    <a:lnTo>
                      <a:pt x="16" y="22"/>
                    </a:lnTo>
                    <a:lnTo>
                      <a:pt x="13"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1" name="Freeform 713"/>
              <p:cNvSpPr>
                <a:spLocks/>
              </p:cNvSpPr>
              <p:nvPr/>
            </p:nvSpPr>
            <p:spPr bwMode="auto">
              <a:xfrm>
                <a:off x="4226" y="1373"/>
                <a:ext cx="42" cy="5"/>
              </a:xfrm>
              <a:custGeom>
                <a:avLst/>
                <a:gdLst>
                  <a:gd name="T0" fmla="*/ 1 w 84"/>
                  <a:gd name="T1" fmla="*/ 1 h 10"/>
                  <a:gd name="T2" fmla="*/ 1 w 84"/>
                  <a:gd name="T3" fmla="*/ 3 h 10"/>
                  <a:gd name="T4" fmla="*/ 21 w 84"/>
                  <a:gd name="T5" fmla="*/ 3 h 10"/>
                  <a:gd name="T6" fmla="*/ 21 w 84"/>
                  <a:gd name="T7" fmla="*/ 0 h 10"/>
                  <a:gd name="T8" fmla="*/ 1 w 84"/>
                  <a:gd name="T9" fmla="*/ 0 h 10"/>
                  <a:gd name="T10" fmla="*/ 2 w 84"/>
                  <a:gd name="T11" fmla="*/ 2 h 10"/>
                  <a:gd name="T12" fmla="*/ 1 w 84"/>
                  <a:gd name="T13" fmla="*/ 0 h 10"/>
                  <a:gd name="T14" fmla="*/ 1 w 84"/>
                  <a:gd name="T15" fmla="*/ 1 h 10"/>
                  <a:gd name="T16" fmla="*/ 0 w 84"/>
                  <a:gd name="T17" fmla="*/ 2 h 10"/>
                  <a:gd name="T18" fmla="*/ 1 w 84"/>
                  <a:gd name="T19" fmla="*/ 3 h 10"/>
                  <a:gd name="T20" fmla="*/ 1 w 84"/>
                  <a:gd name="T21" fmla="*/ 3 h 10"/>
                  <a:gd name="T22" fmla="*/ 1 w 84"/>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0">
                    <a:moveTo>
                      <a:pt x="1" y="4"/>
                    </a:moveTo>
                    <a:lnTo>
                      <a:pt x="4" y="10"/>
                    </a:lnTo>
                    <a:lnTo>
                      <a:pt x="84" y="10"/>
                    </a:lnTo>
                    <a:lnTo>
                      <a:pt x="84" y="0"/>
                    </a:lnTo>
                    <a:lnTo>
                      <a:pt x="4" y="0"/>
                    </a:lnTo>
                    <a:lnTo>
                      <a:pt x="8" y="6"/>
                    </a:lnTo>
                    <a:lnTo>
                      <a:pt x="4" y="0"/>
                    </a:lnTo>
                    <a:lnTo>
                      <a:pt x="1" y="2"/>
                    </a:lnTo>
                    <a:lnTo>
                      <a:pt x="0" y="5"/>
                    </a:lnTo>
                    <a:lnTo>
                      <a:pt x="1" y="9"/>
                    </a:lnTo>
                    <a:lnTo>
                      <a:pt x="4" y="1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2" name="Freeform 714"/>
              <p:cNvSpPr>
                <a:spLocks/>
              </p:cNvSpPr>
              <p:nvPr/>
            </p:nvSpPr>
            <p:spPr bwMode="auto">
              <a:xfrm>
                <a:off x="4226" y="1362"/>
                <a:ext cx="8" cy="14"/>
              </a:xfrm>
              <a:custGeom>
                <a:avLst/>
                <a:gdLst>
                  <a:gd name="T0" fmla="*/ 3 w 15"/>
                  <a:gd name="T1" fmla="*/ 0 h 27"/>
                  <a:gd name="T2" fmla="*/ 2 w 15"/>
                  <a:gd name="T3" fmla="*/ 1 h 27"/>
                  <a:gd name="T4" fmla="*/ 0 w 15"/>
                  <a:gd name="T5" fmla="*/ 7 h 27"/>
                  <a:gd name="T6" fmla="*/ 2 w 15"/>
                  <a:gd name="T7" fmla="*/ 7 h 27"/>
                  <a:gd name="T8" fmla="*/ 4 w 15"/>
                  <a:gd name="T9" fmla="*/ 2 h 27"/>
                  <a:gd name="T10" fmla="*/ 3 w 15"/>
                  <a:gd name="T11" fmla="*/ 3 h 27"/>
                  <a:gd name="T12" fmla="*/ 4 w 15"/>
                  <a:gd name="T13" fmla="*/ 2 h 27"/>
                  <a:gd name="T14" fmla="*/ 4 w 15"/>
                  <a:gd name="T15" fmla="*/ 1 h 27"/>
                  <a:gd name="T16" fmla="*/ 3 w 15"/>
                  <a:gd name="T17" fmla="*/ 1 h 27"/>
                  <a:gd name="T18" fmla="*/ 3 w 15"/>
                  <a:gd name="T19" fmla="*/ 1 h 27"/>
                  <a:gd name="T20" fmla="*/ 2 w 15"/>
                  <a:gd name="T21" fmla="*/ 1 h 27"/>
                  <a:gd name="T22" fmla="*/ 3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1" y="0"/>
                    </a:moveTo>
                    <a:lnTo>
                      <a:pt x="8" y="3"/>
                    </a:lnTo>
                    <a:lnTo>
                      <a:pt x="0" y="25"/>
                    </a:lnTo>
                    <a:lnTo>
                      <a:pt x="7"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3" name="Freeform 715"/>
              <p:cNvSpPr>
                <a:spLocks/>
              </p:cNvSpPr>
              <p:nvPr/>
            </p:nvSpPr>
            <p:spPr bwMode="auto">
              <a:xfrm>
                <a:off x="4188" y="1365"/>
                <a:ext cx="40" cy="11"/>
              </a:xfrm>
              <a:custGeom>
                <a:avLst/>
                <a:gdLst>
                  <a:gd name="T0" fmla="*/ 2 w 79"/>
                  <a:gd name="T1" fmla="*/ 0 h 22"/>
                  <a:gd name="T2" fmla="*/ 18 w 79"/>
                  <a:gd name="T3" fmla="*/ 0 h 22"/>
                  <a:gd name="T4" fmla="*/ 20 w 79"/>
                  <a:gd name="T5" fmla="*/ 6 h 22"/>
                  <a:gd name="T6" fmla="*/ 0 w 79"/>
                  <a:gd name="T7" fmla="*/ 6 h 22"/>
                  <a:gd name="T8" fmla="*/ 2 w 79"/>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22">
                    <a:moveTo>
                      <a:pt x="8" y="0"/>
                    </a:moveTo>
                    <a:lnTo>
                      <a:pt x="70" y="0"/>
                    </a:lnTo>
                    <a:lnTo>
                      <a:pt x="79"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4" name="Freeform 716"/>
              <p:cNvSpPr>
                <a:spLocks/>
              </p:cNvSpPr>
              <p:nvPr/>
            </p:nvSpPr>
            <p:spPr bwMode="auto">
              <a:xfrm>
                <a:off x="4192" y="1362"/>
                <a:ext cx="34" cy="5"/>
              </a:xfrm>
              <a:custGeom>
                <a:avLst/>
                <a:gdLst>
                  <a:gd name="T0" fmla="*/ 17 w 67"/>
                  <a:gd name="T1" fmla="*/ 1 h 9"/>
                  <a:gd name="T2" fmla="*/ 16 w 67"/>
                  <a:gd name="T3" fmla="*/ 0 h 9"/>
                  <a:gd name="T4" fmla="*/ 0 w 67"/>
                  <a:gd name="T5" fmla="*/ 0 h 9"/>
                  <a:gd name="T6" fmla="*/ 0 w 67"/>
                  <a:gd name="T7" fmla="*/ 3 h 9"/>
                  <a:gd name="T8" fmla="*/ 16 w 67"/>
                  <a:gd name="T9" fmla="*/ 3 h 9"/>
                  <a:gd name="T10" fmla="*/ 15 w 67"/>
                  <a:gd name="T11" fmla="*/ 2 h 9"/>
                  <a:gd name="T12" fmla="*/ 16 w 67"/>
                  <a:gd name="T13" fmla="*/ 3 h 9"/>
                  <a:gd name="T14" fmla="*/ 17 w 67"/>
                  <a:gd name="T15" fmla="*/ 2 h 9"/>
                  <a:gd name="T16" fmla="*/ 17 w 67"/>
                  <a:gd name="T17" fmla="*/ 1 h 9"/>
                  <a:gd name="T18" fmla="*/ 17 w 67"/>
                  <a:gd name="T19" fmla="*/ 1 h 9"/>
                  <a:gd name="T20" fmla="*/ 16 w 67"/>
                  <a:gd name="T21" fmla="*/ 0 h 9"/>
                  <a:gd name="T22" fmla="*/ 17 w 67"/>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7" h="9">
                    <a:moveTo>
                      <a:pt x="65" y="3"/>
                    </a:moveTo>
                    <a:lnTo>
                      <a:pt x="62" y="0"/>
                    </a:lnTo>
                    <a:lnTo>
                      <a:pt x="0" y="0"/>
                    </a:lnTo>
                    <a:lnTo>
                      <a:pt x="0" y="9"/>
                    </a:lnTo>
                    <a:lnTo>
                      <a:pt x="62" y="9"/>
                    </a:lnTo>
                    <a:lnTo>
                      <a:pt x="59" y="5"/>
                    </a:lnTo>
                    <a:lnTo>
                      <a:pt x="62" y="9"/>
                    </a:lnTo>
                    <a:lnTo>
                      <a:pt x="65" y="8"/>
                    </a:lnTo>
                    <a:lnTo>
                      <a:pt x="67" y="4"/>
                    </a:lnTo>
                    <a:lnTo>
                      <a:pt x="65" y="1"/>
                    </a:lnTo>
                    <a:lnTo>
                      <a:pt x="62" y="0"/>
                    </a:lnTo>
                    <a:lnTo>
                      <a:pt x="6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5" name="Freeform 717"/>
              <p:cNvSpPr>
                <a:spLocks/>
              </p:cNvSpPr>
              <p:nvPr/>
            </p:nvSpPr>
            <p:spPr bwMode="auto">
              <a:xfrm>
                <a:off x="4222" y="1364"/>
                <a:ext cx="8" cy="14"/>
              </a:xfrm>
              <a:custGeom>
                <a:avLst/>
                <a:gdLst>
                  <a:gd name="T0" fmla="*/ 3 w 16"/>
                  <a:gd name="T1" fmla="*/ 7 h 28"/>
                  <a:gd name="T2" fmla="*/ 4 w 16"/>
                  <a:gd name="T3" fmla="*/ 6 h 28"/>
                  <a:gd name="T4" fmla="*/ 2 w 16"/>
                  <a:gd name="T5" fmla="*/ 0 h 28"/>
                  <a:gd name="T6" fmla="*/ 0 w 16"/>
                  <a:gd name="T7" fmla="*/ 1 h 28"/>
                  <a:gd name="T8" fmla="*/ 3 w 16"/>
                  <a:gd name="T9" fmla="*/ 6 h 28"/>
                  <a:gd name="T10" fmla="*/ 3 w 16"/>
                  <a:gd name="T11" fmla="*/ 5 h 28"/>
                  <a:gd name="T12" fmla="*/ 3 w 16"/>
                  <a:gd name="T13" fmla="*/ 6 h 28"/>
                  <a:gd name="T14" fmla="*/ 3 w 16"/>
                  <a:gd name="T15" fmla="*/ 7 h 28"/>
                  <a:gd name="T16" fmla="*/ 4 w 16"/>
                  <a:gd name="T17" fmla="*/ 7 h 28"/>
                  <a:gd name="T18" fmla="*/ 4 w 16"/>
                  <a:gd name="T19" fmla="*/ 7 h 28"/>
                  <a:gd name="T20" fmla="*/ 4 w 16"/>
                  <a:gd name="T21" fmla="*/ 6 h 28"/>
                  <a:gd name="T22" fmla="*/ 3 w 16"/>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 h="28">
                    <a:moveTo>
                      <a:pt x="12" y="28"/>
                    </a:moveTo>
                    <a:lnTo>
                      <a:pt x="16" y="22"/>
                    </a:lnTo>
                    <a:lnTo>
                      <a:pt x="6" y="0"/>
                    </a:lnTo>
                    <a:lnTo>
                      <a:pt x="0" y="2"/>
                    </a:lnTo>
                    <a:lnTo>
                      <a:pt x="9" y="24"/>
                    </a:lnTo>
                    <a:lnTo>
                      <a:pt x="12" y="18"/>
                    </a:lnTo>
                    <a:lnTo>
                      <a:pt x="9" y="24"/>
                    </a:lnTo>
                    <a:lnTo>
                      <a:pt x="11" y="27"/>
                    </a:lnTo>
                    <a:lnTo>
                      <a:pt x="13" y="27"/>
                    </a:lnTo>
                    <a:lnTo>
                      <a:pt x="16" y="25"/>
                    </a:lnTo>
                    <a:lnTo>
                      <a:pt x="16" y="22"/>
                    </a:lnTo>
                    <a:lnTo>
                      <a:pt x="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6" name="Freeform 718"/>
              <p:cNvSpPr>
                <a:spLocks/>
              </p:cNvSpPr>
              <p:nvPr/>
            </p:nvSpPr>
            <p:spPr bwMode="auto">
              <a:xfrm>
                <a:off x="4186" y="1373"/>
                <a:ext cx="42" cy="5"/>
              </a:xfrm>
              <a:custGeom>
                <a:avLst/>
                <a:gdLst>
                  <a:gd name="T0" fmla="*/ 1 w 84"/>
                  <a:gd name="T1" fmla="*/ 1 h 10"/>
                  <a:gd name="T2" fmla="*/ 2 w 84"/>
                  <a:gd name="T3" fmla="*/ 3 h 10"/>
                  <a:gd name="T4" fmla="*/ 21 w 84"/>
                  <a:gd name="T5" fmla="*/ 3 h 10"/>
                  <a:gd name="T6" fmla="*/ 21 w 84"/>
                  <a:gd name="T7" fmla="*/ 0 h 10"/>
                  <a:gd name="T8" fmla="*/ 2 w 84"/>
                  <a:gd name="T9" fmla="*/ 0 h 10"/>
                  <a:gd name="T10" fmla="*/ 2 w 84"/>
                  <a:gd name="T11" fmla="*/ 2 h 10"/>
                  <a:gd name="T12" fmla="*/ 2 w 84"/>
                  <a:gd name="T13" fmla="*/ 0 h 10"/>
                  <a:gd name="T14" fmla="*/ 1 w 84"/>
                  <a:gd name="T15" fmla="*/ 1 h 10"/>
                  <a:gd name="T16" fmla="*/ 0 w 84"/>
                  <a:gd name="T17" fmla="*/ 2 h 10"/>
                  <a:gd name="T18" fmla="*/ 1 w 84"/>
                  <a:gd name="T19" fmla="*/ 3 h 10"/>
                  <a:gd name="T20" fmla="*/ 2 w 84"/>
                  <a:gd name="T21" fmla="*/ 3 h 10"/>
                  <a:gd name="T22" fmla="*/ 1 w 84"/>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4" h="10">
                    <a:moveTo>
                      <a:pt x="1" y="4"/>
                    </a:moveTo>
                    <a:lnTo>
                      <a:pt x="5" y="10"/>
                    </a:lnTo>
                    <a:lnTo>
                      <a:pt x="84" y="10"/>
                    </a:lnTo>
                    <a:lnTo>
                      <a:pt x="84" y="0"/>
                    </a:lnTo>
                    <a:lnTo>
                      <a:pt x="5" y="0"/>
                    </a:lnTo>
                    <a:lnTo>
                      <a:pt x="8" y="6"/>
                    </a:lnTo>
                    <a:lnTo>
                      <a:pt x="5" y="0"/>
                    </a:lnTo>
                    <a:lnTo>
                      <a:pt x="1" y="2"/>
                    </a:lnTo>
                    <a:lnTo>
                      <a:pt x="0" y="5"/>
                    </a:lnTo>
                    <a:lnTo>
                      <a:pt x="1" y="9"/>
                    </a:lnTo>
                    <a:lnTo>
                      <a:pt x="5" y="1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7" name="Freeform 719"/>
              <p:cNvSpPr>
                <a:spLocks/>
              </p:cNvSpPr>
              <p:nvPr/>
            </p:nvSpPr>
            <p:spPr bwMode="auto">
              <a:xfrm>
                <a:off x="4187" y="1362"/>
                <a:ext cx="7" cy="14"/>
              </a:xfrm>
              <a:custGeom>
                <a:avLst/>
                <a:gdLst>
                  <a:gd name="T0" fmla="*/ 3 w 15"/>
                  <a:gd name="T1" fmla="*/ 0 h 27"/>
                  <a:gd name="T2" fmla="*/ 2 w 15"/>
                  <a:gd name="T3" fmla="*/ 1 h 27"/>
                  <a:gd name="T4" fmla="*/ 0 w 15"/>
                  <a:gd name="T5" fmla="*/ 7 h 27"/>
                  <a:gd name="T6" fmla="*/ 1 w 15"/>
                  <a:gd name="T7" fmla="*/ 7 h 27"/>
                  <a:gd name="T8" fmla="*/ 3 w 15"/>
                  <a:gd name="T9" fmla="*/ 2 h 27"/>
                  <a:gd name="T10" fmla="*/ 3 w 15"/>
                  <a:gd name="T11" fmla="*/ 3 h 27"/>
                  <a:gd name="T12" fmla="*/ 3 w 15"/>
                  <a:gd name="T13" fmla="*/ 2 h 27"/>
                  <a:gd name="T14" fmla="*/ 3 w 15"/>
                  <a:gd name="T15" fmla="*/ 1 h 27"/>
                  <a:gd name="T16" fmla="*/ 3 w 15"/>
                  <a:gd name="T17" fmla="*/ 1 h 27"/>
                  <a:gd name="T18" fmla="*/ 2 w 15"/>
                  <a:gd name="T19" fmla="*/ 1 h 27"/>
                  <a:gd name="T20" fmla="*/ 2 w 15"/>
                  <a:gd name="T21" fmla="*/ 1 h 27"/>
                  <a:gd name="T22" fmla="*/ 3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2" y="0"/>
                    </a:moveTo>
                    <a:lnTo>
                      <a:pt x="8" y="3"/>
                    </a:lnTo>
                    <a:lnTo>
                      <a:pt x="0" y="25"/>
                    </a:lnTo>
                    <a:lnTo>
                      <a:pt x="7" y="27"/>
                    </a:lnTo>
                    <a:lnTo>
                      <a:pt x="15" y="5"/>
                    </a:lnTo>
                    <a:lnTo>
                      <a:pt x="12" y="9"/>
                    </a:lnTo>
                    <a:lnTo>
                      <a:pt x="15" y="5"/>
                    </a:lnTo>
                    <a:lnTo>
                      <a:pt x="15" y="2"/>
                    </a:lnTo>
                    <a:lnTo>
                      <a:pt x="13" y="1"/>
                    </a:lnTo>
                    <a:lnTo>
                      <a:pt x="11" y="1"/>
                    </a:lnTo>
                    <a:lnTo>
                      <a:pt x="8" y="3"/>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8" name="Freeform 720"/>
              <p:cNvSpPr>
                <a:spLocks/>
              </p:cNvSpPr>
              <p:nvPr/>
            </p:nvSpPr>
            <p:spPr bwMode="auto">
              <a:xfrm>
                <a:off x="4308" y="1365"/>
                <a:ext cx="386" cy="11"/>
              </a:xfrm>
              <a:custGeom>
                <a:avLst/>
                <a:gdLst>
                  <a:gd name="T0" fmla="*/ 2 w 773"/>
                  <a:gd name="T1" fmla="*/ 0 h 22"/>
                  <a:gd name="T2" fmla="*/ 191 w 773"/>
                  <a:gd name="T3" fmla="*/ 0 h 22"/>
                  <a:gd name="T4" fmla="*/ 193 w 773"/>
                  <a:gd name="T5" fmla="*/ 6 h 22"/>
                  <a:gd name="T6" fmla="*/ 0 w 773"/>
                  <a:gd name="T7" fmla="*/ 6 h 22"/>
                  <a:gd name="T8" fmla="*/ 2 w 773"/>
                  <a:gd name="T9" fmla="*/ 0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73" h="22">
                    <a:moveTo>
                      <a:pt x="8" y="0"/>
                    </a:moveTo>
                    <a:lnTo>
                      <a:pt x="765" y="0"/>
                    </a:lnTo>
                    <a:lnTo>
                      <a:pt x="773" y="22"/>
                    </a:lnTo>
                    <a:lnTo>
                      <a:pt x="0" y="22"/>
                    </a:lnTo>
                    <a:lnTo>
                      <a:pt x="8" y="0"/>
                    </a:lnTo>
                    <a:close/>
                  </a:path>
                </a:pathLst>
              </a:custGeom>
              <a:solidFill>
                <a:srgbClr val="9360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49" name="Freeform 721"/>
              <p:cNvSpPr>
                <a:spLocks/>
              </p:cNvSpPr>
              <p:nvPr/>
            </p:nvSpPr>
            <p:spPr bwMode="auto">
              <a:xfrm>
                <a:off x="4312" y="1362"/>
                <a:ext cx="380" cy="5"/>
              </a:xfrm>
              <a:custGeom>
                <a:avLst/>
                <a:gdLst>
                  <a:gd name="T0" fmla="*/ 190 w 761"/>
                  <a:gd name="T1" fmla="*/ 1 h 9"/>
                  <a:gd name="T2" fmla="*/ 189 w 761"/>
                  <a:gd name="T3" fmla="*/ 0 h 9"/>
                  <a:gd name="T4" fmla="*/ 0 w 761"/>
                  <a:gd name="T5" fmla="*/ 0 h 9"/>
                  <a:gd name="T6" fmla="*/ 0 w 761"/>
                  <a:gd name="T7" fmla="*/ 3 h 9"/>
                  <a:gd name="T8" fmla="*/ 189 w 761"/>
                  <a:gd name="T9" fmla="*/ 3 h 9"/>
                  <a:gd name="T10" fmla="*/ 188 w 761"/>
                  <a:gd name="T11" fmla="*/ 2 h 9"/>
                  <a:gd name="T12" fmla="*/ 189 w 761"/>
                  <a:gd name="T13" fmla="*/ 3 h 9"/>
                  <a:gd name="T14" fmla="*/ 190 w 761"/>
                  <a:gd name="T15" fmla="*/ 2 h 9"/>
                  <a:gd name="T16" fmla="*/ 190 w 761"/>
                  <a:gd name="T17" fmla="*/ 1 h 9"/>
                  <a:gd name="T18" fmla="*/ 190 w 761"/>
                  <a:gd name="T19" fmla="*/ 1 h 9"/>
                  <a:gd name="T20" fmla="*/ 189 w 761"/>
                  <a:gd name="T21" fmla="*/ 0 h 9"/>
                  <a:gd name="T22" fmla="*/ 190 w 761"/>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61" h="9">
                    <a:moveTo>
                      <a:pt x="760" y="3"/>
                    </a:moveTo>
                    <a:lnTo>
                      <a:pt x="757" y="0"/>
                    </a:lnTo>
                    <a:lnTo>
                      <a:pt x="0" y="0"/>
                    </a:lnTo>
                    <a:lnTo>
                      <a:pt x="0" y="9"/>
                    </a:lnTo>
                    <a:lnTo>
                      <a:pt x="757" y="9"/>
                    </a:lnTo>
                    <a:lnTo>
                      <a:pt x="753" y="5"/>
                    </a:lnTo>
                    <a:lnTo>
                      <a:pt x="757" y="9"/>
                    </a:lnTo>
                    <a:lnTo>
                      <a:pt x="760" y="8"/>
                    </a:lnTo>
                    <a:lnTo>
                      <a:pt x="761" y="4"/>
                    </a:lnTo>
                    <a:lnTo>
                      <a:pt x="760" y="1"/>
                    </a:lnTo>
                    <a:lnTo>
                      <a:pt x="757" y="0"/>
                    </a:lnTo>
                    <a:lnTo>
                      <a:pt x="76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0" name="Freeform 722"/>
              <p:cNvSpPr>
                <a:spLocks/>
              </p:cNvSpPr>
              <p:nvPr/>
            </p:nvSpPr>
            <p:spPr bwMode="auto">
              <a:xfrm>
                <a:off x="4688" y="1364"/>
                <a:ext cx="8" cy="14"/>
              </a:xfrm>
              <a:custGeom>
                <a:avLst/>
                <a:gdLst>
                  <a:gd name="T0" fmla="*/ 3 w 15"/>
                  <a:gd name="T1" fmla="*/ 7 h 28"/>
                  <a:gd name="T2" fmla="*/ 4 w 15"/>
                  <a:gd name="T3" fmla="*/ 6 h 28"/>
                  <a:gd name="T4" fmla="*/ 2 w 15"/>
                  <a:gd name="T5" fmla="*/ 0 h 28"/>
                  <a:gd name="T6" fmla="*/ 0 w 15"/>
                  <a:gd name="T7" fmla="*/ 1 h 28"/>
                  <a:gd name="T8" fmla="*/ 2 w 15"/>
                  <a:gd name="T9" fmla="*/ 6 h 28"/>
                  <a:gd name="T10" fmla="*/ 3 w 15"/>
                  <a:gd name="T11" fmla="*/ 5 h 28"/>
                  <a:gd name="T12" fmla="*/ 2 w 15"/>
                  <a:gd name="T13" fmla="*/ 6 h 28"/>
                  <a:gd name="T14" fmla="*/ 3 w 15"/>
                  <a:gd name="T15" fmla="*/ 7 h 28"/>
                  <a:gd name="T16" fmla="*/ 4 w 15"/>
                  <a:gd name="T17" fmla="*/ 7 h 28"/>
                  <a:gd name="T18" fmla="*/ 4 w 15"/>
                  <a:gd name="T19" fmla="*/ 7 h 28"/>
                  <a:gd name="T20" fmla="*/ 4 w 15"/>
                  <a:gd name="T21" fmla="*/ 6 h 28"/>
                  <a:gd name="T22" fmla="*/ 3 w 15"/>
                  <a:gd name="T23" fmla="*/ 7 h 2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8">
                    <a:moveTo>
                      <a:pt x="12" y="28"/>
                    </a:moveTo>
                    <a:lnTo>
                      <a:pt x="15" y="22"/>
                    </a:lnTo>
                    <a:lnTo>
                      <a:pt x="7" y="0"/>
                    </a:lnTo>
                    <a:lnTo>
                      <a:pt x="0" y="2"/>
                    </a:lnTo>
                    <a:lnTo>
                      <a:pt x="8" y="24"/>
                    </a:lnTo>
                    <a:lnTo>
                      <a:pt x="12" y="18"/>
                    </a:lnTo>
                    <a:lnTo>
                      <a:pt x="8" y="24"/>
                    </a:lnTo>
                    <a:lnTo>
                      <a:pt x="11" y="27"/>
                    </a:lnTo>
                    <a:lnTo>
                      <a:pt x="13" y="27"/>
                    </a:lnTo>
                    <a:lnTo>
                      <a:pt x="15" y="25"/>
                    </a:lnTo>
                    <a:lnTo>
                      <a:pt x="15" y="22"/>
                    </a:lnTo>
                    <a:lnTo>
                      <a:pt x="12"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1" name="Freeform 723"/>
              <p:cNvSpPr>
                <a:spLocks/>
              </p:cNvSpPr>
              <p:nvPr/>
            </p:nvSpPr>
            <p:spPr bwMode="auto">
              <a:xfrm>
                <a:off x="4305" y="1373"/>
                <a:ext cx="389" cy="5"/>
              </a:xfrm>
              <a:custGeom>
                <a:avLst/>
                <a:gdLst>
                  <a:gd name="T0" fmla="*/ 1 w 777"/>
                  <a:gd name="T1" fmla="*/ 1 h 10"/>
                  <a:gd name="T2" fmla="*/ 1 w 777"/>
                  <a:gd name="T3" fmla="*/ 3 h 10"/>
                  <a:gd name="T4" fmla="*/ 195 w 777"/>
                  <a:gd name="T5" fmla="*/ 3 h 10"/>
                  <a:gd name="T6" fmla="*/ 195 w 777"/>
                  <a:gd name="T7" fmla="*/ 0 h 10"/>
                  <a:gd name="T8" fmla="*/ 1 w 777"/>
                  <a:gd name="T9" fmla="*/ 0 h 10"/>
                  <a:gd name="T10" fmla="*/ 2 w 777"/>
                  <a:gd name="T11" fmla="*/ 2 h 10"/>
                  <a:gd name="T12" fmla="*/ 1 w 777"/>
                  <a:gd name="T13" fmla="*/ 0 h 10"/>
                  <a:gd name="T14" fmla="*/ 1 w 777"/>
                  <a:gd name="T15" fmla="*/ 1 h 10"/>
                  <a:gd name="T16" fmla="*/ 0 w 777"/>
                  <a:gd name="T17" fmla="*/ 2 h 10"/>
                  <a:gd name="T18" fmla="*/ 1 w 777"/>
                  <a:gd name="T19" fmla="*/ 3 h 10"/>
                  <a:gd name="T20" fmla="*/ 1 w 777"/>
                  <a:gd name="T21" fmla="*/ 3 h 10"/>
                  <a:gd name="T22" fmla="*/ 1 w 777"/>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77" h="10">
                    <a:moveTo>
                      <a:pt x="1" y="4"/>
                    </a:moveTo>
                    <a:lnTo>
                      <a:pt x="4" y="10"/>
                    </a:lnTo>
                    <a:lnTo>
                      <a:pt x="777" y="10"/>
                    </a:lnTo>
                    <a:lnTo>
                      <a:pt x="777" y="0"/>
                    </a:lnTo>
                    <a:lnTo>
                      <a:pt x="4" y="0"/>
                    </a:lnTo>
                    <a:lnTo>
                      <a:pt x="8" y="6"/>
                    </a:lnTo>
                    <a:lnTo>
                      <a:pt x="4" y="0"/>
                    </a:lnTo>
                    <a:lnTo>
                      <a:pt x="1" y="2"/>
                    </a:lnTo>
                    <a:lnTo>
                      <a:pt x="0" y="5"/>
                    </a:lnTo>
                    <a:lnTo>
                      <a:pt x="1" y="9"/>
                    </a:lnTo>
                    <a:lnTo>
                      <a:pt x="4" y="10"/>
                    </a:lnTo>
                    <a:lnTo>
                      <a:pt x="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2" name="Freeform 724"/>
              <p:cNvSpPr>
                <a:spLocks/>
              </p:cNvSpPr>
              <p:nvPr/>
            </p:nvSpPr>
            <p:spPr bwMode="auto">
              <a:xfrm>
                <a:off x="4306" y="1362"/>
                <a:ext cx="7" cy="14"/>
              </a:xfrm>
              <a:custGeom>
                <a:avLst/>
                <a:gdLst>
                  <a:gd name="T0" fmla="*/ 2 w 15"/>
                  <a:gd name="T1" fmla="*/ 0 h 27"/>
                  <a:gd name="T2" fmla="*/ 2 w 15"/>
                  <a:gd name="T3" fmla="*/ 1 h 27"/>
                  <a:gd name="T4" fmla="*/ 0 w 15"/>
                  <a:gd name="T5" fmla="*/ 7 h 27"/>
                  <a:gd name="T6" fmla="*/ 1 w 15"/>
                  <a:gd name="T7" fmla="*/ 7 h 27"/>
                  <a:gd name="T8" fmla="*/ 3 w 15"/>
                  <a:gd name="T9" fmla="*/ 2 h 27"/>
                  <a:gd name="T10" fmla="*/ 2 w 15"/>
                  <a:gd name="T11" fmla="*/ 3 h 27"/>
                  <a:gd name="T12" fmla="*/ 3 w 15"/>
                  <a:gd name="T13" fmla="*/ 2 h 27"/>
                  <a:gd name="T14" fmla="*/ 3 w 15"/>
                  <a:gd name="T15" fmla="*/ 1 h 27"/>
                  <a:gd name="T16" fmla="*/ 3 w 15"/>
                  <a:gd name="T17" fmla="*/ 1 h 27"/>
                  <a:gd name="T18" fmla="*/ 2 w 15"/>
                  <a:gd name="T19" fmla="*/ 1 h 27"/>
                  <a:gd name="T20" fmla="*/ 2 w 15"/>
                  <a:gd name="T21" fmla="*/ 1 h 27"/>
                  <a:gd name="T22" fmla="*/ 2 w 15"/>
                  <a:gd name="T23" fmla="*/ 0 h 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 h="27">
                    <a:moveTo>
                      <a:pt x="11" y="0"/>
                    </a:moveTo>
                    <a:lnTo>
                      <a:pt x="8" y="3"/>
                    </a:lnTo>
                    <a:lnTo>
                      <a:pt x="0" y="25"/>
                    </a:lnTo>
                    <a:lnTo>
                      <a:pt x="7" y="27"/>
                    </a:lnTo>
                    <a:lnTo>
                      <a:pt x="15" y="5"/>
                    </a:lnTo>
                    <a:lnTo>
                      <a:pt x="11" y="9"/>
                    </a:lnTo>
                    <a:lnTo>
                      <a:pt x="15" y="5"/>
                    </a:lnTo>
                    <a:lnTo>
                      <a:pt x="15" y="2"/>
                    </a:lnTo>
                    <a:lnTo>
                      <a:pt x="12" y="1"/>
                    </a:lnTo>
                    <a:lnTo>
                      <a:pt x="10" y="1"/>
                    </a:lnTo>
                    <a:lnTo>
                      <a:pt x="8" y="3"/>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3" name="Freeform 725"/>
              <p:cNvSpPr>
                <a:spLocks/>
              </p:cNvSpPr>
              <p:nvPr/>
            </p:nvSpPr>
            <p:spPr bwMode="auto">
              <a:xfrm>
                <a:off x="4899" y="434"/>
                <a:ext cx="209" cy="491"/>
              </a:xfrm>
              <a:custGeom>
                <a:avLst/>
                <a:gdLst>
                  <a:gd name="T0" fmla="*/ 87 w 418"/>
                  <a:gd name="T1" fmla="*/ 244 h 980"/>
                  <a:gd name="T2" fmla="*/ 90 w 418"/>
                  <a:gd name="T3" fmla="*/ 242 h 980"/>
                  <a:gd name="T4" fmla="*/ 94 w 418"/>
                  <a:gd name="T5" fmla="*/ 240 h 980"/>
                  <a:gd name="T6" fmla="*/ 101 w 418"/>
                  <a:gd name="T7" fmla="*/ 235 h 980"/>
                  <a:gd name="T8" fmla="*/ 103 w 418"/>
                  <a:gd name="T9" fmla="*/ 0 h 980"/>
                  <a:gd name="T10" fmla="*/ 97 w 418"/>
                  <a:gd name="T11" fmla="*/ 2 h 980"/>
                  <a:gd name="T12" fmla="*/ 92 w 418"/>
                  <a:gd name="T13" fmla="*/ 4 h 980"/>
                  <a:gd name="T14" fmla="*/ 88 w 418"/>
                  <a:gd name="T15" fmla="*/ 4 h 980"/>
                  <a:gd name="T16" fmla="*/ 81 w 418"/>
                  <a:gd name="T17" fmla="*/ 6 h 980"/>
                  <a:gd name="T18" fmla="*/ 73 w 418"/>
                  <a:gd name="T19" fmla="*/ 11 h 980"/>
                  <a:gd name="T20" fmla="*/ 58 w 418"/>
                  <a:gd name="T21" fmla="*/ 13 h 980"/>
                  <a:gd name="T22" fmla="*/ 49 w 418"/>
                  <a:gd name="T23" fmla="*/ 17 h 980"/>
                  <a:gd name="T24" fmla="*/ 43 w 418"/>
                  <a:gd name="T25" fmla="*/ 25 h 980"/>
                  <a:gd name="T26" fmla="*/ 46 w 418"/>
                  <a:gd name="T27" fmla="*/ 26 h 980"/>
                  <a:gd name="T28" fmla="*/ 44 w 418"/>
                  <a:gd name="T29" fmla="*/ 28 h 980"/>
                  <a:gd name="T30" fmla="*/ 36 w 418"/>
                  <a:gd name="T31" fmla="*/ 32 h 980"/>
                  <a:gd name="T32" fmla="*/ 31 w 418"/>
                  <a:gd name="T33" fmla="*/ 34 h 980"/>
                  <a:gd name="T34" fmla="*/ 28 w 418"/>
                  <a:gd name="T35" fmla="*/ 33 h 980"/>
                  <a:gd name="T36" fmla="*/ 29 w 418"/>
                  <a:gd name="T37" fmla="*/ 38 h 980"/>
                  <a:gd name="T38" fmla="*/ 30 w 418"/>
                  <a:gd name="T39" fmla="*/ 45 h 980"/>
                  <a:gd name="T40" fmla="*/ 33 w 418"/>
                  <a:gd name="T41" fmla="*/ 53 h 980"/>
                  <a:gd name="T42" fmla="*/ 27 w 418"/>
                  <a:gd name="T43" fmla="*/ 67 h 980"/>
                  <a:gd name="T44" fmla="*/ 24 w 418"/>
                  <a:gd name="T45" fmla="*/ 73 h 980"/>
                  <a:gd name="T46" fmla="*/ 20 w 418"/>
                  <a:gd name="T47" fmla="*/ 83 h 980"/>
                  <a:gd name="T48" fmla="*/ 18 w 418"/>
                  <a:gd name="T49" fmla="*/ 88 h 980"/>
                  <a:gd name="T50" fmla="*/ 18 w 418"/>
                  <a:gd name="T51" fmla="*/ 90 h 980"/>
                  <a:gd name="T52" fmla="*/ 18 w 418"/>
                  <a:gd name="T53" fmla="*/ 95 h 980"/>
                  <a:gd name="T54" fmla="*/ 21 w 418"/>
                  <a:gd name="T55" fmla="*/ 103 h 980"/>
                  <a:gd name="T56" fmla="*/ 22 w 418"/>
                  <a:gd name="T57" fmla="*/ 112 h 980"/>
                  <a:gd name="T58" fmla="*/ 17 w 418"/>
                  <a:gd name="T59" fmla="*/ 120 h 980"/>
                  <a:gd name="T60" fmla="*/ 11 w 418"/>
                  <a:gd name="T61" fmla="*/ 132 h 980"/>
                  <a:gd name="T62" fmla="*/ 8 w 418"/>
                  <a:gd name="T63" fmla="*/ 137 h 980"/>
                  <a:gd name="T64" fmla="*/ 3 w 418"/>
                  <a:gd name="T65" fmla="*/ 142 h 980"/>
                  <a:gd name="T66" fmla="*/ 0 w 418"/>
                  <a:gd name="T67" fmla="*/ 145 h 980"/>
                  <a:gd name="T68" fmla="*/ 2 w 418"/>
                  <a:gd name="T69" fmla="*/ 151 h 980"/>
                  <a:gd name="T70" fmla="*/ 6 w 418"/>
                  <a:gd name="T71" fmla="*/ 153 h 980"/>
                  <a:gd name="T72" fmla="*/ 9 w 418"/>
                  <a:gd name="T73" fmla="*/ 154 h 980"/>
                  <a:gd name="T74" fmla="*/ 15 w 418"/>
                  <a:gd name="T75" fmla="*/ 155 h 980"/>
                  <a:gd name="T76" fmla="*/ 19 w 418"/>
                  <a:gd name="T77" fmla="*/ 158 h 980"/>
                  <a:gd name="T78" fmla="*/ 21 w 418"/>
                  <a:gd name="T79" fmla="*/ 163 h 980"/>
                  <a:gd name="T80" fmla="*/ 20 w 418"/>
                  <a:gd name="T81" fmla="*/ 168 h 980"/>
                  <a:gd name="T82" fmla="*/ 16 w 418"/>
                  <a:gd name="T83" fmla="*/ 174 h 980"/>
                  <a:gd name="T84" fmla="*/ 17 w 418"/>
                  <a:gd name="T85" fmla="*/ 177 h 980"/>
                  <a:gd name="T86" fmla="*/ 22 w 418"/>
                  <a:gd name="T87" fmla="*/ 182 h 980"/>
                  <a:gd name="T88" fmla="*/ 25 w 418"/>
                  <a:gd name="T89" fmla="*/ 186 h 980"/>
                  <a:gd name="T90" fmla="*/ 24 w 418"/>
                  <a:gd name="T91" fmla="*/ 188 h 980"/>
                  <a:gd name="T92" fmla="*/ 20 w 418"/>
                  <a:gd name="T93" fmla="*/ 191 h 980"/>
                  <a:gd name="T94" fmla="*/ 20 w 418"/>
                  <a:gd name="T95" fmla="*/ 194 h 980"/>
                  <a:gd name="T96" fmla="*/ 22 w 418"/>
                  <a:gd name="T97" fmla="*/ 198 h 980"/>
                  <a:gd name="T98" fmla="*/ 26 w 418"/>
                  <a:gd name="T99" fmla="*/ 205 h 980"/>
                  <a:gd name="T100" fmla="*/ 26 w 418"/>
                  <a:gd name="T101" fmla="*/ 207 h 980"/>
                  <a:gd name="T102" fmla="*/ 26 w 418"/>
                  <a:gd name="T103" fmla="*/ 218 h 980"/>
                  <a:gd name="T104" fmla="*/ 33 w 418"/>
                  <a:gd name="T105" fmla="*/ 229 h 980"/>
                  <a:gd name="T106" fmla="*/ 47 w 418"/>
                  <a:gd name="T107" fmla="*/ 233 h 980"/>
                  <a:gd name="T108" fmla="*/ 60 w 418"/>
                  <a:gd name="T109" fmla="*/ 232 h 980"/>
                  <a:gd name="T110" fmla="*/ 70 w 418"/>
                  <a:gd name="T111" fmla="*/ 232 h 980"/>
                  <a:gd name="T112" fmla="*/ 76 w 418"/>
                  <a:gd name="T113" fmla="*/ 234 h 980"/>
                  <a:gd name="T114" fmla="*/ 81 w 418"/>
                  <a:gd name="T115" fmla="*/ 240 h 980"/>
                  <a:gd name="T116" fmla="*/ 84 w 418"/>
                  <a:gd name="T117" fmla="*/ 246 h 9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18" h="980">
                    <a:moveTo>
                      <a:pt x="337" y="980"/>
                    </a:moveTo>
                    <a:lnTo>
                      <a:pt x="342" y="975"/>
                    </a:lnTo>
                    <a:lnTo>
                      <a:pt x="348" y="972"/>
                    </a:lnTo>
                    <a:lnTo>
                      <a:pt x="352" y="970"/>
                    </a:lnTo>
                    <a:lnTo>
                      <a:pt x="356" y="968"/>
                    </a:lnTo>
                    <a:lnTo>
                      <a:pt x="360" y="966"/>
                    </a:lnTo>
                    <a:lnTo>
                      <a:pt x="364" y="963"/>
                    </a:lnTo>
                    <a:lnTo>
                      <a:pt x="370" y="959"/>
                    </a:lnTo>
                    <a:lnTo>
                      <a:pt x="375" y="956"/>
                    </a:lnTo>
                    <a:lnTo>
                      <a:pt x="382" y="950"/>
                    </a:lnTo>
                    <a:lnTo>
                      <a:pt x="392" y="944"/>
                    </a:lnTo>
                    <a:lnTo>
                      <a:pt x="403" y="939"/>
                    </a:lnTo>
                    <a:lnTo>
                      <a:pt x="418" y="930"/>
                    </a:lnTo>
                    <a:lnTo>
                      <a:pt x="418" y="1"/>
                    </a:lnTo>
                    <a:lnTo>
                      <a:pt x="410" y="0"/>
                    </a:lnTo>
                    <a:lnTo>
                      <a:pt x="402" y="1"/>
                    </a:lnTo>
                    <a:lnTo>
                      <a:pt x="394" y="3"/>
                    </a:lnTo>
                    <a:lnTo>
                      <a:pt x="387" y="5"/>
                    </a:lnTo>
                    <a:lnTo>
                      <a:pt x="380" y="9"/>
                    </a:lnTo>
                    <a:lnTo>
                      <a:pt x="374" y="11"/>
                    </a:lnTo>
                    <a:lnTo>
                      <a:pt x="368" y="13"/>
                    </a:lnTo>
                    <a:lnTo>
                      <a:pt x="364" y="15"/>
                    </a:lnTo>
                    <a:lnTo>
                      <a:pt x="358" y="15"/>
                    </a:lnTo>
                    <a:lnTo>
                      <a:pt x="351" y="16"/>
                    </a:lnTo>
                    <a:lnTo>
                      <a:pt x="343" y="17"/>
                    </a:lnTo>
                    <a:lnTo>
                      <a:pt x="334" y="19"/>
                    </a:lnTo>
                    <a:lnTo>
                      <a:pt x="324" y="23"/>
                    </a:lnTo>
                    <a:lnTo>
                      <a:pt x="313" y="28"/>
                    </a:lnTo>
                    <a:lnTo>
                      <a:pt x="303" y="34"/>
                    </a:lnTo>
                    <a:lnTo>
                      <a:pt x="292" y="42"/>
                    </a:lnTo>
                    <a:lnTo>
                      <a:pt x="267" y="45"/>
                    </a:lnTo>
                    <a:lnTo>
                      <a:pt x="246" y="47"/>
                    </a:lnTo>
                    <a:lnTo>
                      <a:pt x="230" y="49"/>
                    </a:lnTo>
                    <a:lnTo>
                      <a:pt x="216" y="53"/>
                    </a:lnTo>
                    <a:lnTo>
                      <a:pt x="205" y="58"/>
                    </a:lnTo>
                    <a:lnTo>
                      <a:pt x="196" y="65"/>
                    </a:lnTo>
                    <a:lnTo>
                      <a:pt x="187" y="74"/>
                    </a:lnTo>
                    <a:lnTo>
                      <a:pt x="176" y="88"/>
                    </a:lnTo>
                    <a:lnTo>
                      <a:pt x="170" y="100"/>
                    </a:lnTo>
                    <a:lnTo>
                      <a:pt x="174" y="101"/>
                    </a:lnTo>
                    <a:lnTo>
                      <a:pt x="180" y="100"/>
                    </a:lnTo>
                    <a:lnTo>
                      <a:pt x="182" y="102"/>
                    </a:lnTo>
                    <a:lnTo>
                      <a:pt x="181" y="107"/>
                    </a:lnTo>
                    <a:lnTo>
                      <a:pt x="178" y="109"/>
                    </a:lnTo>
                    <a:lnTo>
                      <a:pt x="173" y="111"/>
                    </a:lnTo>
                    <a:lnTo>
                      <a:pt x="163" y="114"/>
                    </a:lnTo>
                    <a:lnTo>
                      <a:pt x="151" y="118"/>
                    </a:lnTo>
                    <a:lnTo>
                      <a:pt x="144" y="125"/>
                    </a:lnTo>
                    <a:lnTo>
                      <a:pt x="138" y="132"/>
                    </a:lnTo>
                    <a:lnTo>
                      <a:pt x="130" y="134"/>
                    </a:lnTo>
                    <a:lnTo>
                      <a:pt x="121" y="133"/>
                    </a:lnTo>
                    <a:lnTo>
                      <a:pt x="115" y="132"/>
                    </a:lnTo>
                    <a:lnTo>
                      <a:pt x="112" y="131"/>
                    </a:lnTo>
                    <a:lnTo>
                      <a:pt x="111" y="130"/>
                    </a:lnTo>
                    <a:lnTo>
                      <a:pt x="112" y="133"/>
                    </a:lnTo>
                    <a:lnTo>
                      <a:pt x="113" y="140"/>
                    </a:lnTo>
                    <a:lnTo>
                      <a:pt x="114" y="149"/>
                    </a:lnTo>
                    <a:lnTo>
                      <a:pt x="114" y="156"/>
                    </a:lnTo>
                    <a:lnTo>
                      <a:pt x="114" y="170"/>
                    </a:lnTo>
                    <a:lnTo>
                      <a:pt x="120" y="180"/>
                    </a:lnTo>
                    <a:lnTo>
                      <a:pt x="129" y="187"/>
                    </a:lnTo>
                    <a:lnTo>
                      <a:pt x="140" y="191"/>
                    </a:lnTo>
                    <a:lnTo>
                      <a:pt x="130" y="210"/>
                    </a:lnTo>
                    <a:lnTo>
                      <a:pt x="120" y="232"/>
                    </a:lnTo>
                    <a:lnTo>
                      <a:pt x="112" y="253"/>
                    </a:lnTo>
                    <a:lnTo>
                      <a:pt x="107" y="265"/>
                    </a:lnTo>
                    <a:lnTo>
                      <a:pt x="105" y="270"/>
                    </a:lnTo>
                    <a:lnTo>
                      <a:pt x="101" y="280"/>
                    </a:lnTo>
                    <a:lnTo>
                      <a:pt x="96" y="292"/>
                    </a:lnTo>
                    <a:lnTo>
                      <a:pt x="90" y="306"/>
                    </a:lnTo>
                    <a:lnTo>
                      <a:pt x="84" y="320"/>
                    </a:lnTo>
                    <a:lnTo>
                      <a:pt x="78" y="331"/>
                    </a:lnTo>
                    <a:lnTo>
                      <a:pt x="74" y="342"/>
                    </a:lnTo>
                    <a:lnTo>
                      <a:pt x="71" y="348"/>
                    </a:lnTo>
                    <a:lnTo>
                      <a:pt x="70" y="350"/>
                    </a:lnTo>
                    <a:lnTo>
                      <a:pt x="70" y="352"/>
                    </a:lnTo>
                    <a:lnTo>
                      <a:pt x="70" y="354"/>
                    </a:lnTo>
                    <a:lnTo>
                      <a:pt x="70" y="357"/>
                    </a:lnTo>
                    <a:lnTo>
                      <a:pt x="66" y="363"/>
                    </a:lnTo>
                    <a:lnTo>
                      <a:pt x="67" y="371"/>
                    </a:lnTo>
                    <a:lnTo>
                      <a:pt x="71" y="380"/>
                    </a:lnTo>
                    <a:lnTo>
                      <a:pt x="77" y="387"/>
                    </a:lnTo>
                    <a:lnTo>
                      <a:pt x="79" y="396"/>
                    </a:lnTo>
                    <a:lnTo>
                      <a:pt x="84" y="412"/>
                    </a:lnTo>
                    <a:lnTo>
                      <a:pt x="89" y="429"/>
                    </a:lnTo>
                    <a:lnTo>
                      <a:pt x="91" y="439"/>
                    </a:lnTo>
                    <a:lnTo>
                      <a:pt x="87" y="447"/>
                    </a:lnTo>
                    <a:lnTo>
                      <a:pt x="81" y="459"/>
                    </a:lnTo>
                    <a:lnTo>
                      <a:pt x="72" y="471"/>
                    </a:lnTo>
                    <a:lnTo>
                      <a:pt x="67" y="480"/>
                    </a:lnTo>
                    <a:lnTo>
                      <a:pt x="61" y="492"/>
                    </a:lnTo>
                    <a:lnTo>
                      <a:pt x="52" y="509"/>
                    </a:lnTo>
                    <a:lnTo>
                      <a:pt x="43" y="525"/>
                    </a:lnTo>
                    <a:lnTo>
                      <a:pt x="37" y="535"/>
                    </a:lnTo>
                    <a:lnTo>
                      <a:pt x="33" y="539"/>
                    </a:lnTo>
                    <a:lnTo>
                      <a:pt x="29" y="545"/>
                    </a:lnTo>
                    <a:lnTo>
                      <a:pt x="23" y="550"/>
                    </a:lnTo>
                    <a:lnTo>
                      <a:pt x="16" y="557"/>
                    </a:lnTo>
                    <a:lnTo>
                      <a:pt x="10" y="564"/>
                    </a:lnTo>
                    <a:lnTo>
                      <a:pt x="5" y="570"/>
                    </a:lnTo>
                    <a:lnTo>
                      <a:pt x="1" y="576"/>
                    </a:lnTo>
                    <a:lnTo>
                      <a:pt x="0" y="578"/>
                    </a:lnTo>
                    <a:lnTo>
                      <a:pt x="1" y="584"/>
                    </a:lnTo>
                    <a:lnTo>
                      <a:pt x="2" y="592"/>
                    </a:lnTo>
                    <a:lnTo>
                      <a:pt x="6" y="601"/>
                    </a:lnTo>
                    <a:lnTo>
                      <a:pt x="10" y="607"/>
                    </a:lnTo>
                    <a:lnTo>
                      <a:pt x="15" y="610"/>
                    </a:lnTo>
                    <a:lnTo>
                      <a:pt x="21" y="611"/>
                    </a:lnTo>
                    <a:lnTo>
                      <a:pt x="26" y="613"/>
                    </a:lnTo>
                    <a:lnTo>
                      <a:pt x="32" y="613"/>
                    </a:lnTo>
                    <a:lnTo>
                      <a:pt x="36" y="613"/>
                    </a:lnTo>
                    <a:lnTo>
                      <a:pt x="43" y="614"/>
                    </a:lnTo>
                    <a:lnTo>
                      <a:pt x="49" y="616"/>
                    </a:lnTo>
                    <a:lnTo>
                      <a:pt x="58" y="618"/>
                    </a:lnTo>
                    <a:lnTo>
                      <a:pt x="64" y="621"/>
                    </a:lnTo>
                    <a:lnTo>
                      <a:pt x="71" y="624"/>
                    </a:lnTo>
                    <a:lnTo>
                      <a:pt x="76" y="629"/>
                    </a:lnTo>
                    <a:lnTo>
                      <a:pt x="78" y="632"/>
                    </a:lnTo>
                    <a:lnTo>
                      <a:pt x="81" y="640"/>
                    </a:lnTo>
                    <a:lnTo>
                      <a:pt x="82" y="649"/>
                    </a:lnTo>
                    <a:lnTo>
                      <a:pt x="82" y="659"/>
                    </a:lnTo>
                    <a:lnTo>
                      <a:pt x="82" y="664"/>
                    </a:lnTo>
                    <a:lnTo>
                      <a:pt x="78" y="671"/>
                    </a:lnTo>
                    <a:lnTo>
                      <a:pt x="71" y="679"/>
                    </a:lnTo>
                    <a:lnTo>
                      <a:pt x="66" y="689"/>
                    </a:lnTo>
                    <a:lnTo>
                      <a:pt x="63" y="694"/>
                    </a:lnTo>
                    <a:lnTo>
                      <a:pt x="63" y="699"/>
                    </a:lnTo>
                    <a:lnTo>
                      <a:pt x="66" y="702"/>
                    </a:lnTo>
                    <a:lnTo>
                      <a:pt x="67" y="707"/>
                    </a:lnTo>
                    <a:lnTo>
                      <a:pt x="70" y="712"/>
                    </a:lnTo>
                    <a:lnTo>
                      <a:pt x="76" y="718"/>
                    </a:lnTo>
                    <a:lnTo>
                      <a:pt x="86" y="727"/>
                    </a:lnTo>
                    <a:lnTo>
                      <a:pt x="94" y="735"/>
                    </a:lnTo>
                    <a:lnTo>
                      <a:pt x="98" y="739"/>
                    </a:lnTo>
                    <a:lnTo>
                      <a:pt x="98" y="742"/>
                    </a:lnTo>
                    <a:lnTo>
                      <a:pt x="98" y="744"/>
                    </a:lnTo>
                    <a:lnTo>
                      <a:pt x="97" y="747"/>
                    </a:lnTo>
                    <a:lnTo>
                      <a:pt x="94" y="750"/>
                    </a:lnTo>
                    <a:lnTo>
                      <a:pt x="91" y="752"/>
                    </a:lnTo>
                    <a:lnTo>
                      <a:pt x="85" y="757"/>
                    </a:lnTo>
                    <a:lnTo>
                      <a:pt x="79" y="761"/>
                    </a:lnTo>
                    <a:lnTo>
                      <a:pt x="77" y="766"/>
                    </a:lnTo>
                    <a:lnTo>
                      <a:pt x="77" y="770"/>
                    </a:lnTo>
                    <a:lnTo>
                      <a:pt x="77" y="775"/>
                    </a:lnTo>
                    <a:lnTo>
                      <a:pt x="77" y="780"/>
                    </a:lnTo>
                    <a:lnTo>
                      <a:pt x="79" y="784"/>
                    </a:lnTo>
                    <a:lnTo>
                      <a:pt x="85" y="791"/>
                    </a:lnTo>
                    <a:lnTo>
                      <a:pt x="93" y="801"/>
                    </a:lnTo>
                    <a:lnTo>
                      <a:pt x="99" y="811"/>
                    </a:lnTo>
                    <a:lnTo>
                      <a:pt x="102" y="816"/>
                    </a:lnTo>
                    <a:lnTo>
                      <a:pt x="102" y="819"/>
                    </a:lnTo>
                    <a:lnTo>
                      <a:pt x="102" y="822"/>
                    </a:lnTo>
                    <a:lnTo>
                      <a:pt x="102" y="824"/>
                    </a:lnTo>
                    <a:lnTo>
                      <a:pt x="101" y="828"/>
                    </a:lnTo>
                    <a:lnTo>
                      <a:pt x="100" y="850"/>
                    </a:lnTo>
                    <a:lnTo>
                      <a:pt x="104" y="871"/>
                    </a:lnTo>
                    <a:lnTo>
                      <a:pt x="111" y="888"/>
                    </a:lnTo>
                    <a:lnTo>
                      <a:pt x="120" y="903"/>
                    </a:lnTo>
                    <a:lnTo>
                      <a:pt x="132" y="915"/>
                    </a:lnTo>
                    <a:lnTo>
                      <a:pt x="147" y="924"/>
                    </a:lnTo>
                    <a:lnTo>
                      <a:pt x="166" y="929"/>
                    </a:lnTo>
                    <a:lnTo>
                      <a:pt x="185" y="929"/>
                    </a:lnTo>
                    <a:lnTo>
                      <a:pt x="203" y="928"/>
                    </a:lnTo>
                    <a:lnTo>
                      <a:pt x="220" y="926"/>
                    </a:lnTo>
                    <a:lnTo>
                      <a:pt x="237" y="926"/>
                    </a:lnTo>
                    <a:lnTo>
                      <a:pt x="253" y="925"/>
                    </a:lnTo>
                    <a:lnTo>
                      <a:pt x="268" y="925"/>
                    </a:lnTo>
                    <a:lnTo>
                      <a:pt x="280" y="925"/>
                    </a:lnTo>
                    <a:lnTo>
                      <a:pt x="290" y="926"/>
                    </a:lnTo>
                    <a:lnTo>
                      <a:pt x="296" y="928"/>
                    </a:lnTo>
                    <a:lnTo>
                      <a:pt x="301" y="932"/>
                    </a:lnTo>
                    <a:lnTo>
                      <a:pt x="307" y="939"/>
                    </a:lnTo>
                    <a:lnTo>
                      <a:pt x="314" y="947"/>
                    </a:lnTo>
                    <a:lnTo>
                      <a:pt x="321" y="956"/>
                    </a:lnTo>
                    <a:lnTo>
                      <a:pt x="327" y="965"/>
                    </a:lnTo>
                    <a:lnTo>
                      <a:pt x="333" y="973"/>
                    </a:lnTo>
                    <a:lnTo>
                      <a:pt x="336" y="978"/>
                    </a:lnTo>
                    <a:lnTo>
                      <a:pt x="337" y="980"/>
                    </a:lnTo>
                    <a:close/>
                  </a:path>
                </a:pathLst>
              </a:custGeom>
              <a:solidFill>
                <a:srgbClr val="E5CC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4" name="Freeform 726"/>
              <p:cNvSpPr>
                <a:spLocks/>
              </p:cNvSpPr>
              <p:nvPr/>
            </p:nvSpPr>
            <p:spPr bwMode="auto">
              <a:xfrm>
                <a:off x="5067" y="917"/>
                <a:ext cx="10" cy="9"/>
              </a:xfrm>
              <a:custGeom>
                <a:avLst/>
                <a:gdLst>
                  <a:gd name="T0" fmla="*/ 4 w 22"/>
                  <a:gd name="T1" fmla="*/ 0 h 18"/>
                  <a:gd name="T2" fmla="*/ 5 w 22"/>
                  <a:gd name="T3" fmla="*/ 0 h 18"/>
                  <a:gd name="T4" fmla="*/ 3 w 22"/>
                  <a:gd name="T5" fmla="*/ 1 h 18"/>
                  <a:gd name="T6" fmla="*/ 2 w 22"/>
                  <a:gd name="T7" fmla="*/ 1 h 18"/>
                  <a:gd name="T8" fmla="*/ 1 w 22"/>
                  <a:gd name="T9" fmla="*/ 2 h 18"/>
                  <a:gd name="T10" fmla="*/ 0 w 22"/>
                  <a:gd name="T11" fmla="*/ 3 h 18"/>
                  <a:gd name="T12" fmla="*/ 1 w 22"/>
                  <a:gd name="T13" fmla="*/ 5 h 18"/>
                  <a:gd name="T14" fmla="*/ 2 w 22"/>
                  <a:gd name="T15" fmla="*/ 4 h 18"/>
                  <a:gd name="T16" fmla="*/ 3 w 22"/>
                  <a:gd name="T17" fmla="*/ 3 h 18"/>
                  <a:gd name="T18" fmla="*/ 4 w 22"/>
                  <a:gd name="T19" fmla="*/ 2 h 18"/>
                  <a:gd name="T20" fmla="*/ 5 w 22"/>
                  <a:gd name="T21" fmla="*/ 2 h 18"/>
                  <a:gd name="T22" fmla="*/ 5 w 22"/>
                  <a:gd name="T23" fmla="*/ 2 h 18"/>
                  <a:gd name="T24" fmla="*/ 4 w 22"/>
                  <a:gd name="T25" fmla="*/ 0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8">
                    <a:moveTo>
                      <a:pt x="20" y="0"/>
                    </a:moveTo>
                    <a:lnTo>
                      <a:pt x="21" y="0"/>
                    </a:lnTo>
                    <a:lnTo>
                      <a:pt x="16" y="1"/>
                    </a:lnTo>
                    <a:lnTo>
                      <a:pt x="12" y="3"/>
                    </a:lnTo>
                    <a:lnTo>
                      <a:pt x="5" y="7"/>
                    </a:lnTo>
                    <a:lnTo>
                      <a:pt x="0" y="12"/>
                    </a:lnTo>
                    <a:lnTo>
                      <a:pt x="5" y="18"/>
                    </a:lnTo>
                    <a:lnTo>
                      <a:pt x="9" y="14"/>
                    </a:lnTo>
                    <a:lnTo>
                      <a:pt x="14" y="10"/>
                    </a:lnTo>
                    <a:lnTo>
                      <a:pt x="19" y="8"/>
                    </a:lnTo>
                    <a:lnTo>
                      <a:pt x="21" y="7"/>
                    </a:lnTo>
                    <a:lnTo>
                      <a:pt x="22" y="7"/>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5" name="Freeform 727"/>
              <p:cNvSpPr>
                <a:spLocks/>
              </p:cNvSpPr>
              <p:nvPr/>
            </p:nvSpPr>
            <p:spPr bwMode="auto">
              <a:xfrm>
                <a:off x="5076" y="898"/>
                <a:ext cx="34" cy="22"/>
              </a:xfrm>
              <a:custGeom>
                <a:avLst/>
                <a:gdLst>
                  <a:gd name="T0" fmla="*/ 15 w 68"/>
                  <a:gd name="T1" fmla="*/ 0 h 45"/>
                  <a:gd name="T2" fmla="*/ 16 w 68"/>
                  <a:gd name="T3" fmla="*/ 0 h 45"/>
                  <a:gd name="T4" fmla="*/ 12 w 68"/>
                  <a:gd name="T5" fmla="*/ 2 h 45"/>
                  <a:gd name="T6" fmla="*/ 9 w 68"/>
                  <a:gd name="T7" fmla="*/ 3 h 45"/>
                  <a:gd name="T8" fmla="*/ 7 w 68"/>
                  <a:gd name="T9" fmla="*/ 5 h 45"/>
                  <a:gd name="T10" fmla="*/ 5 w 68"/>
                  <a:gd name="T11" fmla="*/ 6 h 45"/>
                  <a:gd name="T12" fmla="*/ 3 w 68"/>
                  <a:gd name="T13" fmla="*/ 7 h 45"/>
                  <a:gd name="T14" fmla="*/ 2 w 68"/>
                  <a:gd name="T15" fmla="*/ 8 h 45"/>
                  <a:gd name="T16" fmla="*/ 1 w 68"/>
                  <a:gd name="T17" fmla="*/ 9 h 45"/>
                  <a:gd name="T18" fmla="*/ 0 w 68"/>
                  <a:gd name="T19" fmla="*/ 9 h 45"/>
                  <a:gd name="T20" fmla="*/ 1 w 68"/>
                  <a:gd name="T21" fmla="*/ 11 h 45"/>
                  <a:gd name="T22" fmla="*/ 2 w 68"/>
                  <a:gd name="T23" fmla="*/ 10 h 45"/>
                  <a:gd name="T24" fmla="*/ 3 w 68"/>
                  <a:gd name="T25" fmla="*/ 9 h 45"/>
                  <a:gd name="T26" fmla="*/ 5 w 68"/>
                  <a:gd name="T27" fmla="*/ 9 h 45"/>
                  <a:gd name="T28" fmla="*/ 6 w 68"/>
                  <a:gd name="T29" fmla="*/ 8 h 45"/>
                  <a:gd name="T30" fmla="*/ 8 w 68"/>
                  <a:gd name="T31" fmla="*/ 6 h 45"/>
                  <a:gd name="T32" fmla="*/ 10 w 68"/>
                  <a:gd name="T33" fmla="*/ 5 h 45"/>
                  <a:gd name="T34" fmla="*/ 13 w 68"/>
                  <a:gd name="T35" fmla="*/ 3 h 45"/>
                  <a:gd name="T36" fmla="*/ 16 w 68"/>
                  <a:gd name="T37" fmla="*/ 1 h 45"/>
                  <a:gd name="T38" fmla="*/ 17 w 68"/>
                  <a:gd name="T39" fmla="*/ 0 h 45"/>
                  <a:gd name="T40" fmla="*/ 16 w 68"/>
                  <a:gd name="T41" fmla="*/ 1 h 45"/>
                  <a:gd name="T42" fmla="*/ 17 w 68"/>
                  <a:gd name="T43" fmla="*/ 1 h 45"/>
                  <a:gd name="T44" fmla="*/ 17 w 68"/>
                  <a:gd name="T45" fmla="*/ 0 h 45"/>
                  <a:gd name="T46" fmla="*/ 17 w 68"/>
                  <a:gd name="T47" fmla="*/ 0 h 45"/>
                  <a:gd name="T48" fmla="*/ 16 w 68"/>
                  <a:gd name="T49" fmla="*/ 0 h 45"/>
                  <a:gd name="T50" fmla="*/ 15 w 68"/>
                  <a:gd name="T51" fmla="*/ 0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8" h="45">
                    <a:moveTo>
                      <a:pt x="58" y="3"/>
                    </a:moveTo>
                    <a:lnTo>
                      <a:pt x="62" y="0"/>
                    </a:lnTo>
                    <a:lnTo>
                      <a:pt x="47" y="8"/>
                    </a:lnTo>
                    <a:lnTo>
                      <a:pt x="35" y="14"/>
                    </a:lnTo>
                    <a:lnTo>
                      <a:pt x="25" y="20"/>
                    </a:lnTo>
                    <a:lnTo>
                      <a:pt x="18" y="25"/>
                    </a:lnTo>
                    <a:lnTo>
                      <a:pt x="12" y="29"/>
                    </a:lnTo>
                    <a:lnTo>
                      <a:pt x="7" y="32"/>
                    </a:lnTo>
                    <a:lnTo>
                      <a:pt x="3" y="36"/>
                    </a:lnTo>
                    <a:lnTo>
                      <a:pt x="0" y="38"/>
                    </a:lnTo>
                    <a:lnTo>
                      <a:pt x="2" y="45"/>
                    </a:lnTo>
                    <a:lnTo>
                      <a:pt x="8" y="43"/>
                    </a:lnTo>
                    <a:lnTo>
                      <a:pt x="11" y="39"/>
                    </a:lnTo>
                    <a:lnTo>
                      <a:pt x="17" y="36"/>
                    </a:lnTo>
                    <a:lnTo>
                      <a:pt x="23" y="32"/>
                    </a:lnTo>
                    <a:lnTo>
                      <a:pt x="30" y="27"/>
                    </a:lnTo>
                    <a:lnTo>
                      <a:pt x="38" y="21"/>
                    </a:lnTo>
                    <a:lnTo>
                      <a:pt x="49" y="15"/>
                    </a:lnTo>
                    <a:lnTo>
                      <a:pt x="64" y="7"/>
                    </a:lnTo>
                    <a:lnTo>
                      <a:pt x="68" y="3"/>
                    </a:lnTo>
                    <a:lnTo>
                      <a:pt x="64" y="7"/>
                    </a:lnTo>
                    <a:lnTo>
                      <a:pt x="66" y="5"/>
                    </a:lnTo>
                    <a:lnTo>
                      <a:pt x="66" y="2"/>
                    </a:lnTo>
                    <a:lnTo>
                      <a:pt x="65" y="0"/>
                    </a:lnTo>
                    <a:lnTo>
                      <a:pt x="62" y="0"/>
                    </a:lnTo>
                    <a:lnTo>
                      <a:pt x="58"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6" name="Freeform 728"/>
              <p:cNvSpPr>
                <a:spLocks/>
              </p:cNvSpPr>
              <p:nvPr/>
            </p:nvSpPr>
            <p:spPr bwMode="auto">
              <a:xfrm>
                <a:off x="5106" y="433"/>
                <a:ext cx="4" cy="467"/>
              </a:xfrm>
              <a:custGeom>
                <a:avLst/>
                <a:gdLst>
                  <a:gd name="T0" fmla="*/ 1 w 10"/>
                  <a:gd name="T1" fmla="*/ 2 h 934"/>
                  <a:gd name="T2" fmla="*/ 0 w 10"/>
                  <a:gd name="T3" fmla="*/ 2 h 934"/>
                  <a:gd name="T4" fmla="*/ 0 w 10"/>
                  <a:gd name="T5" fmla="*/ 234 h 934"/>
                  <a:gd name="T6" fmla="*/ 2 w 10"/>
                  <a:gd name="T7" fmla="*/ 234 h 934"/>
                  <a:gd name="T8" fmla="*/ 2 w 10"/>
                  <a:gd name="T9" fmla="*/ 2 h 934"/>
                  <a:gd name="T10" fmla="*/ 1 w 10"/>
                  <a:gd name="T11" fmla="*/ 1 h 934"/>
                  <a:gd name="T12" fmla="*/ 2 w 10"/>
                  <a:gd name="T13" fmla="*/ 2 h 934"/>
                  <a:gd name="T14" fmla="*/ 1 w 10"/>
                  <a:gd name="T15" fmla="*/ 1 h 934"/>
                  <a:gd name="T16" fmla="*/ 1 w 10"/>
                  <a:gd name="T17" fmla="*/ 0 h 934"/>
                  <a:gd name="T18" fmla="*/ 0 w 10"/>
                  <a:gd name="T19" fmla="*/ 1 h 934"/>
                  <a:gd name="T20" fmla="*/ 0 w 10"/>
                  <a:gd name="T21" fmla="*/ 2 h 934"/>
                  <a:gd name="T22" fmla="*/ 1 w 10"/>
                  <a:gd name="T23" fmla="*/ 2 h 9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934">
                    <a:moveTo>
                      <a:pt x="5" y="8"/>
                    </a:moveTo>
                    <a:lnTo>
                      <a:pt x="0" y="5"/>
                    </a:lnTo>
                    <a:lnTo>
                      <a:pt x="0" y="934"/>
                    </a:lnTo>
                    <a:lnTo>
                      <a:pt x="10" y="934"/>
                    </a:lnTo>
                    <a:lnTo>
                      <a:pt x="10" y="5"/>
                    </a:lnTo>
                    <a:lnTo>
                      <a:pt x="5" y="1"/>
                    </a:lnTo>
                    <a:lnTo>
                      <a:pt x="10" y="5"/>
                    </a:lnTo>
                    <a:lnTo>
                      <a:pt x="8" y="1"/>
                    </a:lnTo>
                    <a:lnTo>
                      <a:pt x="5" y="0"/>
                    </a:lnTo>
                    <a:lnTo>
                      <a:pt x="2" y="1"/>
                    </a:lnTo>
                    <a:lnTo>
                      <a:pt x="0" y="5"/>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7" name="Freeform 729"/>
              <p:cNvSpPr>
                <a:spLocks/>
              </p:cNvSpPr>
              <p:nvPr/>
            </p:nvSpPr>
            <p:spPr bwMode="auto">
              <a:xfrm>
                <a:off x="5081" y="432"/>
                <a:ext cx="27" cy="12"/>
              </a:xfrm>
              <a:custGeom>
                <a:avLst/>
                <a:gdLst>
                  <a:gd name="T0" fmla="*/ 0 w 54"/>
                  <a:gd name="T1" fmla="*/ 6 h 23"/>
                  <a:gd name="T2" fmla="*/ 0 w 54"/>
                  <a:gd name="T3" fmla="*/ 6 h 23"/>
                  <a:gd name="T4" fmla="*/ 2 w 54"/>
                  <a:gd name="T5" fmla="*/ 6 h 23"/>
                  <a:gd name="T6" fmla="*/ 3 w 54"/>
                  <a:gd name="T7" fmla="*/ 5 h 23"/>
                  <a:gd name="T8" fmla="*/ 5 w 54"/>
                  <a:gd name="T9" fmla="*/ 5 h 23"/>
                  <a:gd name="T10" fmla="*/ 6 w 54"/>
                  <a:gd name="T11" fmla="*/ 4 h 23"/>
                  <a:gd name="T12" fmla="*/ 8 w 54"/>
                  <a:gd name="T13" fmla="*/ 3 h 23"/>
                  <a:gd name="T14" fmla="*/ 10 w 54"/>
                  <a:gd name="T15" fmla="*/ 3 h 23"/>
                  <a:gd name="T16" fmla="*/ 12 w 54"/>
                  <a:gd name="T17" fmla="*/ 3 h 23"/>
                  <a:gd name="T18" fmla="*/ 14 w 54"/>
                  <a:gd name="T19" fmla="*/ 3 h 23"/>
                  <a:gd name="T20" fmla="*/ 14 w 54"/>
                  <a:gd name="T21" fmla="*/ 1 h 23"/>
                  <a:gd name="T22" fmla="*/ 12 w 54"/>
                  <a:gd name="T23" fmla="*/ 0 h 23"/>
                  <a:gd name="T24" fmla="*/ 10 w 54"/>
                  <a:gd name="T25" fmla="*/ 1 h 23"/>
                  <a:gd name="T26" fmla="*/ 8 w 54"/>
                  <a:gd name="T27" fmla="*/ 2 h 23"/>
                  <a:gd name="T28" fmla="*/ 6 w 54"/>
                  <a:gd name="T29" fmla="*/ 2 h 23"/>
                  <a:gd name="T30" fmla="*/ 4 w 54"/>
                  <a:gd name="T31" fmla="*/ 3 h 23"/>
                  <a:gd name="T32" fmla="*/ 3 w 54"/>
                  <a:gd name="T33" fmla="*/ 4 h 23"/>
                  <a:gd name="T34" fmla="*/ 1 w 54"/>
                  <a:gd name="T35" fmla="*/ 4 h 23"/>
                  <a:gd name="T36" fmla="*/ 0 w 54"/>
                  <a:gd name="T37" fmla="*/ 4 h 23"/>
                  <a:gd name="T38" fmla="*/ 0 w 54"/>
                  <a:gd name="T39" fmla="*/ 4 h 23"/>
                  <a:gd name="T40" fmla="*/ 0 w 54"/>
                  <a:gd name="T41" fmla="*/ 6 h 2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23">
                    <a:moveTo>
                      <a:pt x="0" y="23"/>
                    </a:moveTo>
                    <a:lnTo>
                      <a:pt x="0" y="23"/>
                    </a:lnTo>
                    <a:lnTo>
                      <a:pt x="6" y="22"/>
                    </a:lnTo>
                    <a:lnTo>
                      <a:pt x="11" y="20"/>
                    </a:lnTo>
                    <a:lnTo>
                      <a:pt x="17" y="17"/>
                    </a:lnTo>
                    <a:lnTo>
                      <a:pt x="24" y="14"/>
                    </a:lnTo>
                    <a:lnTo>
                      <a:pt x="31" y="12"/>
                    </a:lnTo>
                    <a:lnTo>
                      <a:pt x="38" y="9"/>
                    </a:lnTo>
                    <a:lnTo>
                      <a:pt x="46" y="9"/>
                    </a:lnTo>
                    <a:lnTo>
                      <a:pt x="54" y="9"/>
                    </a:lnTo>
                    <a:lnTo>
                      <a:pt x="54" y="2"/>
                    </a:lnTo>
                    <a:lnTo>
                      <a:pt x="46" y="0"/>
                    </a:lnTo>
                    <a:lnTo>
                      <a:pt x="38" y="2"/>
                    </a:lnTo>
                    <a:lnTo>
                      <a:pt x="29" y="5"/>
                    </a:lnTo>
                    <a:lnTo>
                      <a:pt x="22" y="7"/>
                    </a:lnTo>
                    <a:lnTo>
                      <a:pt x="15" y="10"/>
                    </a:lnTo>
                    <a:lnTo>
                      <a:pt x="9" y="13"/>
                    </a:lnTo>
                    <a:lnTo>
                      <a:pt x="3" y="15"/>
                    </a:lnTo>
                    <a:lnTo>
                      <a:pt x="0" y="16"/>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8" name="Freeform 730"/>
              <p:cNvSpPr>
                <a:spLocks/>
              </p:cNvSpPr>
              <p:nvPr/>
            </p:nvSpPr>
            <p:spPr bwMode="auto">
              <a:xfrm>
                <a:off x="5044" y="440"/>
                <a:ext cx="37" cy="17"/>
              </a:xfrm>
              <a:custGeom>
                <a:avLst/>
                <a:gdLst>
                  <a:gd name="T0" fmla="*/ 1 w 74"/>
                  <a:gd name="T1" fmla="*/ 8 h 35"/>
                  <a:gd name="T2" fmla="*/ 2 w 74"/>
                  <a:gd name="T3" fmla="*/ 8 h 35"/>
                  <a:gd name="T4" fmla="*/ 4 w 74"/>
                  <a:gd name="T5" fmla="*/ 6 h 35"/>
                  <a:gd name="T6" fmla="*/ 6 w 74"/>
                  <a:gd name="T7" fmla="*/ 5 h 35"/>
                  <a:gd name="T8" fmla="*/ 9 w 74"/>
                  <a:gd name="T9" fmla="*/ 3 h 35"/>
                  <a:gd name="T10" fmla="*/ 12 w 74"/>
                  <a:gd name="T11" fmla="*/ 3 h 35"/>
                  <a:gd name="T12" fmla="*/ 14 w 74"/>
                  <a:gd name="T13" fmla="*/ 2 h 35"/>
                  <a:gd name="T14" fmla="*/ 16 w 74"/>
                  <a:gd name="T15" fmla="*/ 2 h 35"/>
                  <a:gd name="T16" fmla="*/ 17 w 74"/>
                  <a:gd name="T17" fmla="*/ 1 h 35"/>
                  <a:gd name="T18" fmla="*/ 19 w 74"/>
                  <a:gd name="T19" fmla="*/ 1 h 35"/>
                  <a:gd name="T20" fmla="*/ 19 w 74"/>
                  <a:gd name="T21" fmla="*/ 0 h 35"/>
                  <a:gd name="T22" fmla="*/ 17 w 74"/>
                  <a:gd name="T23" fmla="*/ 0 h 35"/>
                  <a:gd name="T24" fmla="*/ 16 w 74"/>
                  <a:gd name="T25" fmla="*/ 0 h 35"/>
                  <a:gd name="T26" fmla="*/ 14 w 74"/>
                  <a:gd name="T27" fmla="*/ 0 h 35"/>
                  <a:gd name="T28" fmla="*/ 11 w 74"/>
                  <a:gd name="T29" fmla="*/ 1 h 35"/>
                  <a:gd name="T30" fmla="*/ 8 w 74"/>
                  <a:gd name="T31" fmla="*/ 2 h 35"/>
                  <a:gd name="T32" fmla="*/ 6 w 74"/>
                  <a:gd name="T33" fmla="*/ 3 h 35"/>
                  <a:gd name="T34" fmla="*/ 3 w 74"/>
                  <a:gd name="T35" fmla="*/ 5 h 35"/>
                  <a:gd name="T36" fmla="*/ 0 w 74"/>
                  <a:gd name="T37" fmla="*/ 7 h 35"/>
                  <a:gd name="T38" fmla="*/ 1 w 74"/>
                  <a:gd name="T39" fmla="*/ 7 h 35"/>
                  <a:gd name="T40" fmla="*/ 0 w 74"/>
                  <a:gd name="T41" fmla="*/ 7 h 35"/>
                  <a:gd name="T42" fmla="*/ 0 w 74"/>
                  <a:gd name="T43" fmla="*/ 7 h 35"/>
                  <a:gd name="T44" fmla="*/ 1 w 74"/>
                  <a:gd name="T45" fmla="*/ 8 h 35"/>
                  <a:gd name="T46" fmla="*/ 1 w 74"/>
                  <a:gd name="T47" fmla="*/ 8 h 35"/>
                  <a:gd name="T48" fmla="*/ 2 w 74"/>
                  <a:gd name="T49" fmla="*/ 8 h 35"/>
                  <a:gd name="T50" fmla="*/ 1 w 74"/>
                  <a:gd name="T51" fmla="*/ 8 h 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4" h="35">
                    <a:moveTo>
                      <a:pt x="2" y="35"/>
                    </a:moveTo>
                    <a:lnTo>
                      <a:pt x="5" y="34"/>
                    </a:lnTo>
                    <a:lnTo>
                      <a:pt x="15" y="27"/>
                    </a:lnTo>
                    <a:lnTo>
                      <a:pt x="24" y="21"/>
                    </a:lnTo>
                    <a:lnTo>
                      <a:pt x="35" y="15"/>
                    </a:lnTo>
                    <a:lnTo>
                      <a:pt x="45" y="12"/>
                    </a:lnTo>
                    <a:lnTo>
                      <a:pt x="53" y="9"/>
                    </a:lnTo>
                    <a:lnTo>
                      <a:pt x="61" y="8"/>
                    </a:lnTo>
                    <a:lnTo>
                      <a:pt x="68" y="7"/>
                    </a:lnTo>
                    <a:lnTo>
                      <a:pt x="74" y="7"/>
                    </a:lnTo>
                    <a:lnTo>
                      <a:pt x="74" y="0"/>
                    </a:lnTo>
                    <a:lnTo>
                      <a:pt x="68" y="0"/>
                    </a:lnTo>
                    <a:lnTo>
                      <a:pt x="61" y="1"/>
                    </a:lnTo>
                    <a:lnTo>
                      <a:pt x="53" y="2"/>
                    </a:lnTo>
                    <a:lnTo>
                      <a:pt x="43" y="5"/>
                    </a:lnTo>
                    <a:lnTo>
                      <a:pt x="32" y="8"/>
                    </a:lnTo>
                    <a:lnTo>
                      <a:pt x="22" y="14"/>
                    </a:lnTo>
                    <a:lnTo>
                      <a:pt x="11" y="20"/>
                    </a:lnTo>
                    <a:lnTo>
                      <a:pt x="0" y="29"/>
                    </a:lnTo>
                    <a:lnTo>
                      <a:pt x="2" y="28"/>
                    </a:lnTo>
                    <a:lnTo>
                      <a:pt x="0" y="29"/>
                    </a:lnTo>
                    <a:lnTo>
                      <a:pt x="0" y="31"/>
                    </a:lnTo>
                    <a:lnTo>
                      <a:pt x="1" y="32"/>
                    </a:lnTo>
                    <a:lnTo>
                      <a:pt x="2" y="34"/>
                    </a:lnTo>
                    <a:lnTo>
                      <a:pt x="5" y="34"/>
                    </a:lnTo>
                    <a:lnTo>
                      <a:pt x="2"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59" name="Freeform 731"/>
              <p:cNvSpPr>
                <a:spLocks/>
              </p:cNvSpPr>
              <p:nvPr/>
            </p:nvSpPr>
            <p:spPr bwMode="auto">
              <a:xfrm>
                <a:off x="4985" y="454"/>
                <a:ext cx="60" cy="26"/>
              </a:xfrm>
              <a:custGeom>
                <a:avLst/>
                <a:gdLst>
                  <a:gd name="T0" fmla="*/ 2 w 119"/>
                  <a:gd name="T1" fmla="*/ 13 h 52"/>
                  <a:gd name="T2" fmla="*/ 2 w 119"/>
                  <a:gd name="T3" fmla="*/ 13 h 52"/>
                  <a:gd name="T4" fmla="*/ 5 w 119"/>
                  <a:gd name="T5" fmla="*/ 10 h 52"/>
                  <a:gd name="T6" fmla="*/ 7 w 119"/>
                  <a:gd name="T7" fmla="*/ 8 h 52"/>
                  <a:gd name="T8" fmla="*/ 9 w 119"/>
                  <a:gd name="T9" fmla="*/ 6 h 52"/>
                  <a:gd name="T10" fmla="*/ 12 w 119"/>
                  <a:gd name="T11" fmla="*/ 5 h 52"/>
                  <a:gd name="T12" fmla="*/ 15 w 119"/>
                  <a:gd name="T13" fmla="*/ 4 h 52"/>
                  <a:gd name="T14" fmla="*/ 19 w 119"/>
                  <a:gd name="T15" fmla="*/ 3 h 52"/>
                  <a:gd name="T16" fmla="*/ 24 w 119"/>
                  <a:gd name="T17" fmla="*/ 3 h 52"/>
                  <a:gd name="T18" fmla="*/ 30 w 119"/>
                  <a:gd name="T19" fmla="*/ 2 h 52"/>
                  <a:gd name="T20" fmla="*/ 30 w 119"/>
                  <a:gd name="T21" fmla="*/ 0 h 52"/>
                  <a:gd name="T22" fmla="*/ 24 w 119"/>
                  <a:gd name="T23" fmla="*/ 1 h 52"/>
                  <a:gd name="T24" fmla="*/ 19 w 119"/>
                  <a:gd name="T25" fmla="*/ 1 h 52"/>
                  <a:gd name="T26" fmla="*/ 15 w 119"/>
                  <a:gd name="T27" fmla="*/ 2 h 52"/>
                  <a:gd name="T28" fmla="*/ 11 w 119"/>
                  <a:gd name="T29" fmla="*/ 3 h 52"/>
                  <a:gd name="T30" fmla="*/ 8 w 119"/>
                  <a:gd name="T31" fmla="*/ 4 h 52"/>
                  <a:gd name="T32" fmla="*/ 5 w 119"/>
                  <a:gd name="T33" fmla="*/ 6 h 52"/>
                  <a:gd name="T34" fmla="*/ 3 w 119"/>
                  <a:gd name="T35" fmla="*/ 9 h 52"/>
                  <a:gd name="T36" fmla="*/ 0 w 119"/>
                  <a:gd name="T37" fmla="*/ 12 h 52"/>
                  <a:gd name="T38" fmla="*/ 0 w 119"/>
                  <a:gd name="T39" fmla="*/ 12 h 52"/>
                  <a:gd name="T40" fmla="*/ 2 w 119"/>
                  <a:gd name="T41" fmla="*/ 13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9" h="52">
                    <a:moveTo>
                      <a:pt x="7" y="52"/>
                    </a:moveTo>
                    <a:lnTo>
                      <a:pt x="7" y="52"/>
                    </a:lnTo>
                    <a:lnTo>
                      <a:pt x="17" y="38"/>
                    </a:lnTo>
                    <a:lnTo>
                      <a:pt x="25" y="30"/>
                    </a:lnTo>
                    <a:lnTo>
                      <a:pt x="34" y="23"/>
                    </a:lnTo>
                    <a:lnTo>
                      <a:pt x="45" y="17"/>
                    </a:lnTo>
                    <a:lnTo>
                      <a:pt x="57" y="14"/>
                    </a:lnTo>
                    <a:lnTo>
                      <a:pt x="73" y="11"/>
                    </a:lnTo>
                    <a:lnTo>
                      <a:pt x="94" y="9"/>
                    </a:lnTo>
                    <a:lnTo>
                      <a:pt x="119" y="7"/>
                    </a:lnTo>
                    <a:lnTo>
                      <a:pt x="119" y="0"/>
                    </a:lnTo>
                    <a:lnTo>
                      <a:pt x="94" y="2"/>
                    </a:lnTo>
                    <a:lnTo>
                      <a:pt x="73" y="4"/>
                    </a:lnTo>
                    <a:lnTo>
                      <a:pt x="57" y="7"/>
                    </a:lnTo>
                    <a:lnTo>
                      <a:pt x="42" y="10"/>
                    </a:lnTo>
                    <a:lnTo>
                      <a:pt x="30" y="16"/>
                    </a:lnTo>
                    <a:lnTo>
                      <a:pt x="20" y="23"/>
                    </a:lnTo>
                    <a:lnTo>
                      <a:pt x="10" y="33"/>
                    </a:lnTo>
                    <a:lnTo>
                      <a:pt x="0" y="47"/>
                    </a:lnTo>
                    <a:lnTo>
                      <a:pt x="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0" name="Freeform 732"/>
              <p:cNvSpPr>
                <a:spLocks/>
              </p:cNvSpPr>
              <p:nvPr/>
            </p:nvSpPr>
            <p:spPr bwMode="auto">
              <a:xfrm>
                <a:off x="4982" y="478"/>
                <a:ext cx="10" cy="9"/>
              </a:xfrm>
              <a:custGeom>
                <a:avLst/>
                <a:gdLst>
                  <a:gd name="T0" fmla="*/ 6 w 18"/>
                  <a:gd name="T1" fmla="*/ 3 h 20"/>
                  <a:gd name="T2" fmla="*/ 6 w 18"/>
                  <a:gd name="T3" fmla="*/ 3 h 20"/>
                  <a:gd name="T4" fmla="*/ 4 w 18"/>
                  <a:gd name="T5" fmla="*/ 2 h 20"/>
                  <a:gd name="T6" fmla="*/ 2 w 18"/>
                  <a:gd name="T7" fmla="*/ 2 h 20"/>
                  <a:gd name="T8" fmla="*/ 2 w 18"/>
                  <a:gd name="T9" fmla="*/ 3 h 20"/>
                  <a:gd name="T10" fmla="*/ 4 w 18"/>
                  <a:gd name="T11" fmla="*/ 1 h 20"/>
                  <a:gd name="T12" fmla="*/ 2 w 18"/>
                  <a:gd name="T13" fmla="*/ 0 h 20"/>
                  <a:gd name="T14" fmla="*/ 0 w 18"/>
                  <a:gd name="T15" fmla="*/ 3 h 20"/>
                  <a:gd name="T16" fmla="*/ 2 w 18"/>
                  <a:gd name="T17" fmla="*/ 4 h 20"/>
                  <a:gd name="T18" fmla="*/ 4 w 18"/>
                  <a:gd name="T19" fmla="*/ 4 h 20"/>
                  <a:gd name="T20" fmla="*/ 3 w 18"/>
                  <a:gd name="T21" fmla="*/ 3 h 20"/>
                  <a:gd name="T22" fmla="*/ 3 w 18"/>
                  <a:gd name="T23" fmla="*/ 3 h 20"/>
                  <a:gd name="T24" fmla="*/ 6 w 18"/>
                  <a:gd name="T25" fmla="*/ 3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20">
                    <a:moveTo>
                      <a:pt x="18" y="16"/>
                    </a:moveTo>
                    <a:lnTo>
                      <a:pt x="18" y="16"/>
                    </a:lnTo>
                    <a:lnTo>
                      <a:pt x="13" y="10"/>
                    </a:lnTo>
                    <a:lnTo>
                      <a:pt x="7" y="10"/>
                    </a:lnTo>
                    <a:lnTo>
                      <a:pt x="7" y="14"/>
                    </a:lnTo>
                    <a:lnTo>
                      <a:pt x="13" y="5"/>
                    </a:lnTo>
                    <a:lnTo>
                      <a:pt x="6" y="0"/>
                    </a:lnTo>
                    <a:lnTo>
                      <a:pt x="0" y="14"/>
                    </a:lnTo>
                    <a:lnTo>
                      <a:pt x="7" y="20"/>
                    </a:lnTo>
                    <a:lnTo>
                      <a:pt x="13" y="17"/>
                    </a:lnTo>
                    <a:lnTo>
                      <a:pt x="11"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1" name="Freeform 733"/>
              <p:cNvSpPr>
                <a:spLocks/>
              </p:cNvSpPr>
              <p:nvPr/>
            </p:nvSpPr>
            <p:spPr bwMode="auto">
              <a:xfrm>
                <a:off x="4981" y="486"/>
                <a:ext cx="11" cy="7"/>
              </a:xfrm>
              <a:custGeom>
                <a:avLst/>
                <a:gdLst>
                  <a:gd name="T0" fmla="*/ 0 w 22"/>
                  <a:gd name="T1" fmla="*/ 3 h 15"/>
                  <a:gd name="T2" fmla="*/ 0 w 22"/>
                  <a:gd name="T3" fmla="*/ 3 h 15"/>
                  <a:gd name="T4" fmla="*/ 3 w 22"/>
                  <a:gd name="T5" fmla="*/ 3 h 15"/>
                  <a:gd name="T6" fmla="*/ 5 w 22"/>
                  <a:gd name="T7" fmla="*/ 2 h 15"/>
                  <a:gd name="T8" fmla="*/ 6 w 22"/>
                  <a:gd name="T9" fmla="*/ 1 h 15"/>
                  <a:gd name="T10" fmla="*/ 6 w 22"/>
                  <a:gd name="T11" fmla="*/ 0 h 15"/>
                  <a:gd name="T12" fmla="*/ 4 w 22"/>
                  <a:gd name="T13" fmla="*/ 0 h 15"/>
                  <a:gd name="T14" fmla="*/ 4 w 22"/>
                  <a:gd name="T15" fmla="*/ 1 h 15"/>
                  <a:gd name="T16" fmla="*/ 4 w 22"/>
                  <a:gd name="T17" fmla="*/ 1 h 15"/>
                  <a:gd name="T18" fmla="*/ 3 w 22"/>
                  <a:gd name="T19" fmla="*/ 1 h 15"/>
                  <a:gd name="T20" fmla="*/ 0 w 22"/>
                  <a:gd name="T21" fmla="*/ 2 h 15"/>
                  <a:gd name="T22" fmla="*/ 0 w 22"/>
                  <a:gd name="T23" fmla="*/ 2 h 15"/>
                  <a:gd name="T24" fmla="*/ 0 w 22"/>
                  <a:gd name="T25" fmla="*/ 3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5">
                    <a:moveTo>
                      <a:pt x="0" y="15"/>
                    </a:moveTo>
                    <a:lnTo>
                      <a:pt x="0" y="15"/>
                    </a:lnTo>
                    <a:lnTo>
                      <a:pt x="11" y="13"/>
                    </a:lnTo>
                    <a:lnTo>
                      <a:pt x="17" y="11"/>
                    </a:lnTo>
                    <a:lnTo>
                      <a:pt x="21" y="6"/>
                    </a:lnTo>
                    <a:lnTo>
                      <a:pt x="22" y="0"/>
                    </a:lnTo>
                    <a:lnTo>
                      <a:pt x="15" y="0"/>
                    </a:lnTo>
                    <a:lnTo>
                      <a:pt x="14" y="4"/>
                    </a:lnTo>
                    <a:lnTo>
                      <a:pt x="9" y="6"/>
                    </a:lnTo>
                    <a:lnTo>
                      <a:pt x="0" y="8"/>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2" name="Freeform 734"/>
              <p:cNvSpPr>
                <a:spLocks/>
              </p:cNvSpPr>
              <p:nvPr/>
            </p:nvSpPr>
            <p:spPr bwMode="auto">
              <a:xfrm>
                <a:off x="4964" y="490"/>
                <a:ext cx="17" cy="14"/>
              </a:xfrm>
              <a:custGeom>
                <a:avLst/>
                <a:gdLst>
                  <a:gd name="T0" fmla="*/ 0 w 33"/>
                  <a:gd name="T1" fmla="*/ 7 h 29"/>
                  <a:gd name="T2" fmla="*/ 0 w 33"/>
                  <a:gd name="T3" fmla="*/ 7 h 29"/>
                  <a:gd name="T4" fmla="*/ 3 w 33"/>
                  <a:gd name="T5" fmla="*/ 6 h 29"/>
                  <a:gd name="T6" fmla="*/ 4 w 33"/>
                  <a:gd name="T7" fmla="*/ 4 h 29"/>
                  <a:gd name="T8" fmla="*/ 6 w 33"/>
                  <a:gd name="T9" fmla="*/ 3 h 29"/>
                  <a:gd name="T10" fmla="*/ 9 w 33"/>
                  <a:gd name="T11" fmla="*/ 1 h 29"/>
                  <a:gd name="T12" fmla="*/ 9 w 33"/>
                  <a:gd name="T13" fmla="*/ 0 h 29"/>
                  <a:gd name="T14" fmla="*/ 5 w 33"/>
                  <a:gd name="T15" fmla="*/ 1 h 29"/>
                  <a:gd name="T16" fmla="*/ 3 w 33"/>
                  <a:gd name="T17" fmla="*/ 3 h 29"/>
                  <a:gd name="T18" fmla="*/ 2 w 33"/>
                  <a:gd name="T19" fmla="*/ 4 h 29"/>
                  <a:gd name="T20" fmla="*/ 0 w 33"/>
                  <a:gd name="T21" fmla="*/ 5 h 29"/>
                  <a:gd name="T22" fmla="*/ 0 w 33"/>
                  <a:gd name="T23" fmla="*/ 5 h 29"/>
                  <a:gd name="T24" fmla="*/ 0 w 33"/>
                  <a:gd name="T25" fmla="*/ 7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9">
                    <a:moveTo>
                      <a:pt x="0" y="29"/>
                    </a:moveTo>
                    <a:lnTo>
                      <a:pt x="0" y="29"/>
                    </a:lnTo>
                    <a:lnTo>
                      <a:pt x="10" y="26"/>
                    </a:lnTo>
                    <a:lnTo>
                      <a:pt x="16" y="17"/>
                    </a:lnTo>
                    <a:lnTo>
                      <a:pt x="23" y="12"/>
                    </a:lnTo>
                    <a:lnTo>
                      <a:pt x="33" y="7"/>
                    </a:lnTo>
                    <a:lnTo>
                      <a:pt x="33" y="0"/>
                    </a:lnTo>
                    <a:lnTo>
                      <a:pt x="19" y="5"/>
                    </a:lnTo>
                    <a:lnTo>
                      <a:pt x="12" y="13"/>
                    </a:lnTo>
                    <a:lnTo>
                      <a:pt x="6" y="19"/>
                    </a:lnTo>
                    <a:lnTo>
                      <a:pt x="0" y="20"/>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3" name="Freeform 735"/>
              <p:cNvSpPr>
                <a:spLocks/>
              </p:cNvSpPr>
              <p:nvPr/>
            </p:nvSpPr>
            <p:spPr bwMode="auto">
              <a:xfrm>
                <a:off x="4952" y="498"/>
                <a:ext cx="12" cy="6"/>
              </a:xfrm>
              <a:custGeom>
                <a:avLst/>
                <a:gdLst>
                  <a:gd name="T0" fmla="*/ 2 w 24"/>
                  <a:gd name="T1" fmla="*/ 1 h 13"/>
                  <a:gd name="T2" fmla="*/ 1 w 24"/>
                  <a:gd name="T3" fmla="*/ 1 h 13"/>
                  <a:gd name="T4" fmla="*/ 2 w 24"/>
                  <a:gd name="T5" fmla="*/ 2 h 13"/>
                  <a:gd name="T6" fmla="*/ 3 w 24"/>
                  <a:gd name="T7" fmla="*/ 2 h 13"/>
                  <a:gd name="T8" fmla="*/ 4 w 24"/>
                  <a:gd name="T9" fmla="*/ 2 h 13"/>
                  <a:gd name="T10" fmla="*/ 6 w 24"/>
                  <a:gd name="T11" fmla="*/ 3 h 13"/>
                  <a:gd name="T12" fmla="*/ 6 w 24"/>
                  <a:gd name="T13" fmla="*/ 1 h 13"/>
                  <a:gd name="T14" fmla="*/ 4 w 24"/>
                  <a:gd name="T15" fmla="*/ 1 h 13"/>
                  <a:gd name="T16" fmla="*/ 3 w 24"/>
                  <a:gd name="T17" fmla="*/ 0 h 13"/>
                  <a:gd name="T18" fmla="*/ 2 w 24"/>
                  <a:gd name="T19" fmla="*/ 0 h 13"/>
                  <a:gd name="T20" fmla="*/ 2 w 24"/>
                  <a:gd name="T21" fmla="*/ 0 h 13"/>
                  <a:gd name="T22" fmla="*/ 1 w 24"/>
                  <a:gd name="T23" fmla="*/ 1 h 13"/>
                  <a:gd name="T24" fmla="*/ 2 w 24"/>
                  <a:gd name="T25" fmla="*/ 0 h 13"/>
                  <a:gd name="T26" fmla="*/ 1 w 24"/>
                  <a:gd name="T27" fmla="*/ 0 h 13"/>
                  <a:gd name="T28" fmla="*/ 1 w 24"/>
                  <a:gd name="T29" fmla="*/ 0 h 13"/>
                  <a:gd name="T30" fmla="*/ 0 w 24"/>
                  <a:gd name="T31" fmla="*/ 1 h 13"/>
                  <a:gd name="T32" fmla="*/ 1 w 24"/>
                  <a:gd name="T33" fmla="*/ 1 h 13"/>
                  <a:gd name="T34" fmla="*/ 2 w 24"/>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13">
                    <a:moveTo>
                      <a:pt x="8" y="4"/>
                    </a:moveTo>
                    <a:lnTo>
                      <a:pt x="2" y="7"/>
                    </a:lnTo>
                    <a:lnTo>
                      <a:pt x="5" y="8"/>
                    </a:lnTo>
                    <a:lnTo>
                      <a:pt x="9" y="10"/>
                    </a:lnTo>
                    <a:lnTo>
                      <a:pt x="15" y="11"/>
                    </a:lnTo>
                    <a:lnTo>
                      <a:pt x="24" y="13"/>
                    </a:lnTo>
                    <a:lnTo>
                      <a:pt x="24" y="4"/>
                    </a:lnTo>
                    <a:lnTo>
                      <a:pt x="15" y="4"/>
                    </a:lnTo>
                    <a:lnTo>
                      <a:pt x="9" y="3"/>
                    </a:lnTo>
                    <a:lnTo>
                      <a:pt x="7" y="1"/>
                    </a:lnTo>
                    <a:lnTo>
                      <a:pt x="7" y="0"/>
                    </a:lnTo>
                    <a:lnTo>
                      <a:pt x="1" y="4"/>
                    </a:lnTo>
                    <a:lnTo>
                      <a:pt x="7" y="0"/>
                    </a:lnTo>
                    <a:lnTo>
                      <a:pt x="3" y="0"/>
                    </a:lnTo>
                    <a:lnTo>
                      <a:pt x="1" y="1"/>
                    </a:lnTo>
                    <a:lnTo>
                      <a:pt x="0" y="5"/>
                    </a:lnTo>
                    <a:lnTo>
                      <a:pt x="2" y="7"/>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4" name="Freeform 736"/>
              <p:cNvSpPr>
                <a:spLocks/>
              </p:cNvSpPr>
              <p:nvPr/>
            </p:nvSpPr>
            <p:spPr bwMode="auto">
              <a:xfrm>
                <a:off x="4953" y="499"/>
                <a:ext cx="5" cy="14"/>
              </a:xfrm>
              <a:custGeom>
                <a:avLst/>
                <a:gdLst>
                  <a:gd name="T0" fmla="*/ 3 w 10"/>
                  <a:gd name="T1" fmla="*/ 7 h 27"/>
                  <a:gd name="T2" fmla="*/ 3 w 10"/>
                  <a:gd name="T3" fmla="*/ 7 h 27"/>
                  <a:gd name="T4" fmla="*/ 3 w 10"/>
                  <a:gd name="T5" fmla="*/ 5 h 27"/>
                  <a:gd name="T6" fmla="*/ 3 w 10"/>
                  <a:gd name="T7" fmla="*/ 3 h 27"/>
                  <a:gd name="T8" fmla="*/ 2 w 10"/>
                  <a:gd name="T9" fmla="*/ 1 h 27"/>
                  <a:gd name="T10" fmla="*/ 2 w 10"/>
                  <a:gd name="T11" fmla="*/ 0 h 27"/>
                  <a:gd name="T12" fmla="*/ 0 w 10"/>
                  <a:gd name="T13" fmla="*/ 0 h 27"/>
                  <a:gd name="T14" fmla="*/ 1 w 10"/>
                  <a:gd name="T15" fmla="*/ 1 h 27"/>
                  <a:gd name="T16" fmla="*/ 1 w 10"/>
                  <a:gd name="T17" fmla="*/ 3 h 27"/>
                  <a:gd name="T18" fmla="*/ 1 w 10"/>
                  <a:gd name="T19" fmla="*/ 5 h 27"/>
                  <a:gd name="T20" fmla="*/ 1 w 10"/>
                  <a:gd name="T21" fmla="*/ 7 h 27"/>
                  <a:gd name="T22" fmla="*/ 1 w 10"/>
                  <a:gd name="T23" fmla="*/ 7 h 27"/>
                  <a:gd name="T24" fmla="*/ 3 w 10"/>
                  <a:gd name="T25" fmla="*/ 7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27">
                    <a:moveTo>
                      <a:pt x="10" y="27"/>
                    </a:moveTo>
                    <a:lnTo>
                      <a:pt x="10" y="26"/>
                    </a:lnTo>
                    <a:lnTo>
                      <a:pt x="10" y="19"/>
                    </a:lnTo>
                    <a:lnTo>
                      <a:pt x="9" y="10"/>
                    </a:lnTo>
                    <a:lnTo>
                      <a:pt x="8" y="3"/>
                    </a:lnTo>
                    <a:lnTo>
                      <a:pt x="7" y="0"/>
                    </a:lnTo>
                    <a:lnTo>
                      <a:pt x="0" y="0"/>
                    </a:lnTo>
                    <a:lnTo>
                      <a:pt x="1" y="3"/>
                    </a:lnTo>
                    <a:lnTo>
                      <a:pt x="2" y="10"/>
                    </a:lnTo>
                    <a:lnTo>
                      <a:pt x="4" y="19"/>
                    </a:lnTo>
                    <a:lnTo>
                      <a:pt x="4" y="26"/>
                    </a:lnTo>
                    <a:lnTo>
                      <a:pt x="4" y="25"/>
                    </a:lnTo>
                    <a:lnTo>
                      <a:pt x="10"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5" name="Freeform 737"/>
              <p:cNvSpPr>
                <a:spLocks/>
              </p:cNvSpPr>
              <p:nvPr/>
            </p:nvSpPr>
            <p:spPr bwMode="auto">
              <a:xfrm>
                <a:off x="4954" y="512"/>
                <a:ext cx="17" cy="20"/>
              </a:xfrm>
              <a:custGeom>
                <a:avLst/>
                <a:gdLst>
                  <a:gd name="T0" fmla="*/ 9 w 33"/>
                  <a:gd name="T1" fmla="*/ 10 h 39"/>
                  <a:gd name="T2" fmla="*/ 8 w 33"/>
                  <a:gd name="T3" fmla="*/ 8 h 39"/>
                  <a:gd name="T4" fmla="*/ 5 w 33"/>
                  <a:gd name="T5" fmla="*/ 8 h 39"/>
                  <a:gd name="T6" fmla="*/ 3 w 33"/>
                  <a:gd name="T7" fmla="*/ 6 h 39"/>
                  <a:gd name="T8" fmla="*/ 2 w 33"/>
                  <a:gd name="T9" fmla="*/ 4 h 39"/>
                  <a:gd name="T10" fmla="*/ 2 w 33"/>
                  <a:gd name="T11" fmla="*/ 1 h 39"/>
                  <a:gd name="T12" fmla="*/ 0 w 33"/>
                  <a:gd name="T13" fmla="*/ 0 h 39"/>
                  <a:gd name="T14" fmla="*/ 0 w 33"/>
                  <a:gd name="T15" fmla="*/ 4 h 39"/>
                  <a:gd name="T16" fmla="*/ 2 w 33"/>
                  <a:gd name="T17" fmla="*/ 7 h 39"/>
                  <a:gd name="T18" fmla="*/ 5 w 33"/>
                  <a:gd name="T19" fmla="*/ 9 h 39"/>
                  <a:gd name="T20" fmla="*/ 8 w 33"/>
                  <a:gd name="T21" fmla="*/ 10 h 39"/>
                  <a:gd name="T22" fmla="*/ 7 w 33"/>
                  <a:gd name="T23" fmla="*/ 9 h 39"/>
                  <a:gd name="T24" fmla="*/ 8 w 33"/>
                  <a:gd name="T25" fmla="*/ 10 h 39"/>
                  <a:gd name="T26" fmla="*/ 8 w 33"/>
                  <a:gd name="T27" fmla="*/ 10 h 39"/>
                  <a:gd name="T28" fmla="*/ 9 w 33"/>
                  <a:gd name="T29" fmla="*/ 9 h 39"/>
                  <a:gd name="T30" fmla="*/ 8 w 33"/>
                  <a:gd name="T31" fmla="*/ 9 h 39"/>
                  <a:gd name="T32" fmla="*/ 8 w 33"/>
                  <a:gd name="T33" fmla="*/ 8 h 39"/>
                  <a:gd name="T34" fmla="*/ 9 w 33"/>
                  <a:gd name="T35" fmla="*/ 10 h 3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3" h="39">
                    <a:moveTo>
                      <a:pt x="33" y="38"/>
                    </a:moveTo>
                    <a:lnTo>
                      <a:pt x="29" y="32"/>
                    </a:lnTo>
                    <a:lnTo>
                      <a:pt x="19" y="29"/>
                    </a:lnTo>
                    <a:lnTo>
                      <a:pt x="12" y="23"/>
                    </a:lnTo>
                    <a:lnTo>
                      <a:pt x="6" y="15"/>
                    </a:lnTo>
                    <a:lnTo>
                      <a:pt x="6" y="2"/>
                    </a:lnTo>
                    <a:lnTo>
                      <a:pt x="0" y="0"/>
                    </a:lnTo>
                    <a:lnTo>
                      <a:pt x="0" y="15"/>
                    </a:lnTo>
                    <a:lnTo>
                      <a:pt x="5" y="28"/>
                    </a:lnTo>
                    <a:lnTo>
                      <a:pt x="17" y="36"/>
                    </a:lnTo>
                    <a:lnTo>
                      <a:pt x="29" y="39"/>
                    </a:lnTo>
                    <a:lnTo>
                      <a:pt x="26" y="34"/>
                    </a:lnTo>
                    <a:lnTo>
                      <a:pt x="29" y="39"/>
                    </a:lnTo>
                    <a:lnTo>
                      <a:pt x="32" y="38"/>
                    </a:lnTo>
                    <a:lnTo>
                      <a:pt x="33" y="36"/>
                    </a:lnTo>
                    <a:lnTo>
                      <a:pt x="32" y="34"/>
                    </a:lnTo>
                    <a:lnTo>
                      <a:pt x="29" y="32"/>
                    </a:lnTo>
                    <a:lnTo>
                      <a:pt x="33"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6" name="Freeform 738"/>
              <p:cNvSpPr>
                <a:spLocks/>
              </p:cNvSpPr>
              <p:nvPr/>
            </p:nvSpPr>
            <p:spPr bwMode="auto">
              <a:xfrm>
                <a:off x="4951" y="529"/>
                <a:ext cx="20" cy="38"/>
              </a:xfrm>
              <a:custGeom>
                <a:avLst/>
                <a:gdLst>
                  <a:gd name="T0" fmla="*/ 2 w 40"/>
                  <a:gd name="T1" fmla="*/ 19 h 77"/>
                  <a:gd name="T2" fmla="*/ 2 w 40"/>
                  <a:gd name="T3" fmla="*/ 19 h 77"/>
                  <a:gd name="T4" fmla="*/ 3 w 40"/>
                  <a:gd name="T5" fmla="*/ 16 h 77"/>
                  <a:gd name="T6" fmla="*/ 5 w 40"/>
                  <a:gd name="T7" fmla="*/ 11 h 77"/>
                  <a:gd name="T8" fmla="*/ 8 w 40"/>
                  <a:gd name="T9" fmla="*/ 5 h 77"/>
                  <a:gd name="T10" fmla="*/ 10 w 40"/>
                  <a:gd name="T11" fmla="*/ 1 h 77"/>
                  <a:gd name="T12" fmla="*/ 9 w 40"/>
                  <a:gd name="T13" fmla="*/ 0 h 77"/>
                  <a:gd name="T14" fmla="*/ 6 w 40"/>
                  <a:gd name="T15" fmla="*/ 5 h 77"/>
                  <a:gd name="T16" fmla="*/ 3 w 40"/>
                  <a:gd name="T17" fmla="*/ 10 h 77"/>
                  <a:gd name="T18" fmla="*/ 1 w 40"/>
                  <a:gd name="T19" fmla="*/ 15 h 77"/>
                  <a:gd name="T20" fmla="*/ 0 w 40"/>
                  <a:gd name="T21" fmla="*/ 18 h 77"/>
                  <a:gd name="T22" fmla="*/ 0 w 40"/>
                  <a:gd name="T23" fmla="*/ 19 h 77"/>
                  <a:gd name="T24" fmla="*/ 2 w 40"/>
                  <a:gd name="T25" fmla="*/ 19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 h="77">
                    <a:moveTo>
                      <a:pt x="7" y="76"/>
                    </a:moveTo>
                    <a:lnTo>
                      <a:pt x="7" y="77"/>
                    </a:lnTo>
                    <a:lnTo>
                      <a:pt x="11" y="65"/>
                    </a:lnTo>
                    <a:lnTo>
                      <a:pt x="19" y="44"/>
                    </a:lnTo>
                    <a:lnTo>
                      <a:pt x="30" y="23"/>
                    </a:lnTo>
                    <a:lnTo>
                      <a:pt x="40" y="4"/>
                    </a:lnTo>
                    <a:lnTo>
                      <a:pt x="33" y="0"/>
                    </a:lnTo>
                    <a:lnTo>
                      <a:pt x="23" y="20"/>
                    </a:lnTo>
                    <a:lnTo>
                      <a:pt x="12" y="42"/>
                    </a:lnTo>
                    <a:lnTo>
                      <a:pt x="4" y="63"/>
                    </a:lnTo>
                    <a:lnTo>
                      <a:pt x="0" y="74"/>
                    </a:lnTo>
                    <a:lnTo>
                      <a:pt x="0" y="76"/>
                    </a:lnTo>
                    <a:lnTo>
                      <a:pt x="7"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7" name="Freeform 739"/>
              <p:cNvSpPr>
                <a:spLocks/>
              </p:cNvSpPr>
              <p:nvPr/>
            </p:nvSpPr>
            <p:spPr bwMode="auto">
              <a:xfrm>
                <a:off x="4933" y="567"/>
                <a:ext cx="21" cy="42"/>
              </a:xfrm>
              <a:custGeom>
                <a:avLst/>
                <a:gdLst>
                  <a:gd name="T0" fmla="*/ 1 w 43"/>
                  <a:gd name="T1" fmla="*/ 21 h 84"/>
                  <a:gd name="T2" fmla="*/ 1 w 43"/>
                  <a:gd name="T3" fmla="*/ 21 h 84"/>
                  <a:gd name="T4" fmla="*/ 2 w 43"/>
                  <a:gd name="T5" fmla="*/ 20 h 84"/>
                  <a:gd name="T6" fmla="*/ 3 w 43"/>
                  <a:gd name="T7" fmla="*/ 17 h 84"/>
                  <a:gd name="T8" fmla="*/ 4 w 43"/>
                  <a:gd name="T9" fmla="*/ 14 h 84"/>
                  <a:gd name="T10" fmla="*/ 6 w 43"/>
                  <a:gd name="T11" fmla="*/ 11 h 84"/>
                  <a:gd name="T12" fmla="*/ 7 w 43"/>
                  <a:gd name="T13" fmla="*/ 7 h 84"/>
                  <a:gd name="T14" fmla="*/ 9 w 43"/>
                  <a:gd name="T15" fmla="*/ 4 h 84"/>
                  <a:gd name="T16" fmla="*/ 10 w 43"/>
                  <a:gd name="T17" fmla="*/ 2 h 84"/>
                  <a:gd name="T18" fmla="*/ 10 w 43"/>
                  <a:gd name="T19" fmla="*/ 0 h 84"/>
                  <a:gd name="T20" fmla="*/ 9 w 43"/>
                  <a:gd name="T21" fmla="*/ 0 h 84"/>
                  <a:gd name="T22" fmla="*/ 8 w 43"/>
                  <a:gd name="T23" fmla="*/ 1 h 84"/>
                  <a:gd name="T24" fmla="*/ 7 w 43"/>
                  <a:gd name="T25" fmla="*/ 4 h 84"/>
                  <a:gd name="T26" fmla="*/ 6 w 43"/>
                  <a:gd name="T27" fmla="*/ 7 h 84"/>
                  <a:gd name="T28" fmla="*/ 4 w 43"/>
                  <a:gd name="T29" fmla="*/ 10 h 84"/>
                  <a:gd name="T30" fmla="*/ 3 w 43"/>
                  <a:gd name="T31" fmla="*/ 14 h 84"/>
                  <a:gd name="T32" fmla="*/ 1 w 43"/>
                  <a:gd name="T33" fmla="*/ 17 h 84"/>
                  <a:gd name="T34" fmla="*/ 0 w 43"/>
                  <a:gd name="T35" fmla="*/ 19 h 84"/>
                  <a:gd name="T36" fmla="*/ 0 w 43"/>
                  <a:gd name="T37" fmla="*/ 21 h 84"/>
                  <a:gd name="T38" fmla="*/ 0 w 43"/>
                  <a:gd name="T39" fmla="*/ 21 h 84"/>
                  <a:gd name="T40" fmla="*/ 1 w 43"/>
                  <a:gd name="T41" fmla="*/ 21 h 8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3" h="84">
                    <a:moveTo>
                      <a:pt x="7" y="84"/>
                    </a:moveTo>
                    <a:lnTo>
                      <a:pt x="7" y="84"/>
                    </a:lnTo>
                    <a:lnTo>
                      <a:pt x="9" y="78"/>
                    </a:lnTo>
                    <a:lnTo>
                      <a:pt x="14" y="68"/>
                    </a:lnTo>
                    <a:lnTo>
                      <a:pt x="19" y="56"/>
                    </a:lnTo>
                    <a:lnTo>
                      <a:pt x="25" y="42"/>
                    </a:lnTo>
                    <a:lnTo>
                      <a:pt x="31" y="28"/>
                    </a:lnTo>
                    <a:lnTo>
                      <a:pt x="37" y="16"/>
                    </a:lnTo>
                    <a:lnTo>
                      <a:pt x="40" y="6"/>
                    </a:lnTo>
                    <a:lnTo>
                      <a:pt x="43" y="0"/>
                    </a:lnTo>
                    <a:lnTo>
                      <a:pt x="36" y="0"/>
                    </a:lnTo>
                    <a:lnTo>
                      <a:pt x="33" y="4"/>
                    </a:lnTo>
                    <a:lnTo>
                      <a:pt x="30" y="13"/>
                    </a:lnTo>
                    <a:lnTo>
                      <a:pt x="24" y="26"/>
                    </a:lnTo>
                    <a:lnTo>
                      <a:pt x="18" y="40"/>
                    </a:lnTo>
                    <a:lnTo>
                      <a:pt x="13" y="54"/>
                    </a:lnTo>
                    <a:lnTo>
                      <a:pt x="7" y="65"/>
                    </a:lnTo>
                    <a:lnTo>
                      <a:pt x="2" y="76"/>
                    </a:lnTo>
                    <a:lnTo>
                      <a:pt x="0" y="81"/>
                    </a:lnTo>
                    <a:lnTo>
                      <a:pt x="7"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8" name="Freeform 740"/>
              <p:cNvSpPr>
                <a:spLocks/>
              </p:cNvSpPr>
              <p:nvPr/>
            </p:nvSpPr>
            <p:spPr bwMode="auto">
              <a:xfrm>
                <a:off x="4932" y="608"/>
                <a:ext cx="4" cy="7"/>
              </a:xfrm>
              <a:custGeom>
                <a:avLst/>
                <a:gdLst>
                  <a:gd name="T0" fmla="*/ 1 w 9"/>
                  <a:gd name="T1" fmla="*/ 3 h 15"/>
                  <a:gd name="T2" fmla="*/ 2 w 9"/>
                  <a:gd name="T3" fmla="*/ 2 h 15"/>
                  <a:gd name="T4" fmla="*/ 2 w 9"/>
                  <a:gd name="T5" fmla="*/ 2 h 15"/>
                  <a:gd name="T6" fmla="*/ 2 w 9"/>
                  <a:gd name="T7" fmla="*/ 1 h 15"/>
                  <a:gd name="T8" fmla="*/ 2 w 9"/>
                  <a:gd name="T9" fmla="*/ 1 h 15"/>
                  <a:gd name="T10" fmla="*/ 2 w 9"/>
                  <a:gd name="T11" fmla="*/ 0 h 15"/>
                  <a:gd name="T12" fmla="*/ 0 w 9"/>
                  <a:gd name="T13" fmla="*/ 0 h 15"/>
                  <a:gd name="T14" fmla="*/ 0 w 9"/>
                  <a:gd name="T15" fmla="*/ 1 h 15"/>
                  <a:gd name="T16" fmla="*/ 0 w 9"/>
                  <a:gd name="T17" fmla="*/ 1 h 15"/>
                  <a:gd name="T18" fmla="*/ 0 w 9"/>
                  <a:gd name="T19" fmla="*/ 2 h 15"/>
                  <a:gd name="T20" fmla="*/ 0 w 9"/>
                  <a:gd name="T21" fmla="*/ 2 h 15"/>
                  <a:gd name="T22" fmla="*/ 0 w 9"/>
                  <a:gd name="T23" fmla="*/ 1 h 15"/>
                  <a:gd name="T24" fmla="*/ 0 w 9"/>
                  <a:gd name="T25" fmla="*/ 2 h 15"/>
                  <a:gd name="T26" fmla="*/ 0 w 9"/>
                  <a:gd name="T27" fmla="*/ 3 h 15"/>
                  <a:gd name="T28" fmla="*/ 1 w 9"/>
                  <a:gd name="T29" fmla="*/ 3 h 15"/>
                  <a:gd name="T30" fmla="*/ 2 w 9"/>
                  <a:gd name="T31" fmla="*/ 3 h 15"/>
                  <a:gd name="T32" fmla="*/ 2 w 9"/>
                  <a:gd name="T33" fmla="*/ 2 h 15"/>
                  <a:gd name="T34" fmla="*/ 1 w 9"/>
                  <a:gd name="T35" fmla="*/ 3 h 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15">
                    <a:moveTo>
                      <a:pt x="5" y="14"/>
                    </a:moveTo>
                    <a:lnTo>
                      <a:pt x="9" y="11"/>
                    </a:lnTo>
                    <a:lnTo>
                      <a:pt x="9" y="8"/>
                    </a:lnTo>
                    <a:lnTo>
                      <a:pt x="9" y="6"/>
                    </a:lnTo>
                    <a:lnTo>
                      <a:pt x="8" y="4"/>
                    </a:lnTo>
                    <a:lnTo>
                      <a:pt x="9" y="3"/>
                    </a:lnTo>
                    <a:lnTo>
                      <a:pt x="2" y="0"/>
                    </a:lnTo>
                    <a:lnTo>
                      <a:pt x="1" y="4"/>
                    </a:lnTo>
                    <a:lnTo>
                      <a:pt x="0" y="6"/>
                    </a:lnTo>
                    <a:lnTo>
                      <a:pt x="0" y="8"/>
                    </a:lnTo>
                    <a:lnTo>
                      <a:pt x="0" y="11"/>
                    </a:lnTo>
                    <a:lnTo>
                      <a:pt x="3" y="7"/>
                    </a:lnTo>
                    <a:lnTo>
                      <a:pt x="0" y="11"/>
                    </a:lnTo>
                    <a:lnTo>
                      <a:pt x="1" y="14"/>
                    </a:lnTo>
                    <a:lnTo>
                      <a:pt x="4" y="15"/>
                    </a:lnTo>
                    <a:lnTo>
                      <a:pt x="8" y="14"/>
                    </a:lnTo>
                    <a:lnTo>
                      <a:pt x="9" y="11"/>
                    </a:lnTo>
                    <a:lnTo>
                      <a:pt x="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69" name="Freeform 741"/>
              <p:cNvSpPr>
                <a:spLocks/>
              </p:cNvSpPr>
              <p:nvPr/>
            </p:nvSpPr>
            <p:spPr bwMode="auto">
              <a:xfrm>
                <a:off x="4930" y="611"/>
                <a:ext cx="10" cy="19"/>
              </a:xfrm>
              <a:custGeom>
                <a:avLst/>
                <a:gdLst>
                  <a:gd name="T0" fmla="*/ 5 w 20"/>
                  <a:gd name="T1" fmla="*/ 9 h 37"/>
                  <a:gd name="T2" fmla="*/ 5 w 20"/>
                  <a:gd name="T3" fmla="*/ 8 h 37"/>
                  <a:gd name="T4" fmla="*/ 4 w 20"/>
                  <a:gd name="T5" fmla="*/ 6 h 37"/>
                  <a:gd name="T6" fmla="*/ 2 w 20"/>
                  <a:gd name="T7" fmla="*/ 4 h 37"/>
                  <a:gd name="T8" fmla="*/ 2 w 20"/>
                  <a:gd name="T9" fmla="*/ 3 h 37"/>
                  <a:gd name="T10" fmla="*/ 3 w 20"/>
                  <a:gd name="T11" fmla="*/ 2 h 37"/>
                  <a:gd name="T12" fmla="*/ 2 w 20"/>
                  <a:gd name="T13" fmla="*/ 0 h 37"/>
                  <a:gd name="T14" fmla="*/ 0 w 20"/>
                  <a:gd name="T15" fmla="*/ 3 h 37"/>
                  <a:gd name="T16" fmla="*/ 1 w 20"/>
                  <a:gd name="T17" fmla="*/ 5 h 37"/>
                  <a:gd name="T18" fmla="*/ 2 w 20"/>
                  <a:gd name="T19" fmla="*/ 8 h 37"/>
                  <a:gd name="T20" fmla="*/ 4 w 20"/>
                  <a:gd name="T21" fmla="*/ 10 h 37"/>
                  <a:gd name="T22" fmla="*/ 3 w 20"/>
                  <a:gd name="T23" fmla="*/ 9 h 37"/>
                  <a:gd name="T24" fmla="*/ 4 w 20"/>
                  <a:gd name="T25" fmla="*/ 10 h 37"/>
                  <a:gd name="T26" fmla="*/ 4 w 20"/>
                  <a:gd name="T27" fmla="*/ 10 h 37"/>
                  <a:gd name="T28" fmla="*/ 5 w 20"/>
                  <a:gd name="T29" fmla="*/ 9 h 37"/>
                  <a:gd name="T30" fmla="*/ 5 w 20"/>
                  <a:gd name="T31" fmla="*/ 9 h 37"/>
                  <a:gd name="T32" fmla="*/ 5 w 20"/>
                  <a:gd name="T33" fmla="*/ 8 h 37"/>
                  <a:gd name="T34" fmla="*/ 5 w 20"/>
                  <a:gd name="T35" fmla="*/ 9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 h="37">
                    <a:moveTo>
                      <a:pt x="19" y="34"/>
                    </a:moveTo>
                    <a:lnTo>
                      <a:pt x="17" y="30"/>
                    </a:lnTo>
                    <a:lnTo>
                      <a:pt x="13" y="24"/>
                    </a:lnTo>
                    <a:lnTo>
                      <a:pt x="8" y="16"/>
                    </a:lnTo>
                    <a:lnTo>
                      <a:pt x="7" y="10"/>
                    </a:lnTo>
                    <a:lnTo>
                      <a:pt x="9" y="7"/>
                    </a:lnTo>
                    <a:lnTo>
                      <a:pt x="7" y="0"/>
                    </a:lnTo>
                    <a:lnTo>
                      <a:pt x="0" y="10"/>
                    </a:lnTo>
                    <a:lnTo>
                      <a:pt x="1" y="19"/>
                    </a:lnTo>
                    <a:lnTo>
                      <a:pt x="6" y="29"/>
                    </a:lnTo>
                    <a:lnTo>
                      <a:pt x="13" y="37"/>
                    </a:lnTo>
                    <a:lnTo>
                      <a:pt x="12" y="34"/>
                    </a:lnTo>
                    <a:lnTo>
                      <a:pt x="13" y="37"/>
                    </a:lnTo>
                    <a:lnTo>
                      <a:pt x="16" y="37"/>
                    </a:lnTo>
                    <a:lnTo>
                      <a:pt x="19" y="35"/>
                    </a:lnTo>
                    <a:lnTo>
                      <a:pt x="20" y="33"/>
                    </a:lnTo>
                    <a:lnTo>
                      <a:pt x="17" y="30"/>
                    </a:lnTo>
                    <a:lnTo>
                      <a:pt x="19"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0" name="Freeform 742"/>
              <p:cNvSpPr>
                <a:spLocks/>
              </p:cNvSpPr>
              <p:nvPr/>
            </p:nvSpPr>
            <p:spPr bwMode="auto">
              <a:xfrm>
                <a:off x="4936" y="628"/>
                <a:ext cx="11" cy="26"/>
              </a:xfrm>
              <a:custGeom>
                <a:avLst/>
                <a:gdLst>
                  <a:gd name="T0" fmla="*/ 5 w 22"/>
                  <a:gd name="T1" fmla="*/ 13 h 52"/>
                  <a:gd name="T2" fmla="*/ 6 w 22"/>
                  <a:gd name="T3" fmla="*/ 13 h 52"/>
                  <a:gd name="T4" fmla="*/ 5 w 22"/>
                  <a:gd name="T5" fmla="*/ 11 h 52"/>
                  <a:gd name="T6" fmla="*/ 4 w 22"/>
                  <a:gd name="T7" fmla="*/ 6 h 52"/>
                  <a:gd name="T8" fmla="*/ 3 w 22"/>
                  <a:gd name="T9" fmla="*/ 2 h 52"/>
                  <a:gd name="T10" fmla="*/ 2 w 22"/>
                  <a:gd name="T11" fmla="*/ 0 h 52"/>
                  <a:gd name="T12" fmla="*/ 0 w 22"/>
                  <a:gd name="T13" fmla="*/ 0 h 52"/>
                  <a:gd name="T14" fmla="*/ 1 w 22"/>
                  <a:gd name="T15" fmla="*/ 3 h 52"/>
                  <a:gd name="T16" fmla="*/ 2 w 22"/>
                  <a:gd name="T17" fmla="*/ 7 h 52"/>
                  <a:gd name="T18" fmla="*/ 3 w 22"/>
                  <a:gd name="T19" fmla="*/ 11 h 52"/>
                  <a:gd name="T20" fmla="*/ 3 w 22"/>
                  <a:gd name="T21" fmla="*/ 13 h 52"/>
                  <a:gd name="T22" fmla="*/ 4 w 22"/>
                  <a:gd name="T23" fmla="*/ 13 h 52"/>
                  <a:gd name="T24" fmla="*/ 5 w 22"/>
                  <a:gd name="T25" fmla="*/ 13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52">
                    <a:moveTo>
                      <a:pt x="20" y="52"/>
                    </a:moveTo>
                    <a:lnTo>
                      <a:pt x="22" y="52"/>
                    </a:lnTo>
                    <a:lnTo>
                      <a:pt x="18" y="41"/>
                    </a:lnTo>
                    <a:lnTo>
                      <a:pt x="13" y="24"/>
                    </a:lnTo>
                    <a:lnTo>
                      <a:pt x="9" y="8"/>
                    </a:lnTo>
                    <a:lnTo>
                      <a:pt x="7" y="0"/>
                    </a:lnTo>
                    <a:lnTo>
                      <a:pt x="0" y="0"/>
                    </a:lnTo>
                    <a:lnTo>
                      <a:pt x="2" y="10"/>
                    </a:lnTo>
                    <a:lnTo>
                      <a:pt x="7" y="26"/>
                    </a:lnTo>
                    <a:lnTo>
                      <a:pt x="11" y="43"/>
                    </a:lnTo>
                    <a:lnTo>
                      <a:pt x="12" y="52"/>
                    </a:lnTo>
                    <a:lnTo>
                      <a:pt x="13" y="52"/>
                    </a:lnTo>
                    <a:lnTo>
                      <a:pt x="2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1" name="Freeform 743"/>
              <p:cNvSpPr>
                <a:spLocks/>
              </p:cNvSpPr>
              <p:nvPr/>
            </p:nvSpPr>
            <p:spPr bwMode="auto">
              <a:xfrm>
                <a:off x="4931" y="654"/>
                <a:ext cx="15" cy="21"/>
              </a:xfrm>
              <a:custGeom>
                <a:avLst/>
                <a:gdLst>
                  <a:gd name="T0" fmla="*/ 1 w 31"/>
                  <a:gd name="T1" fmla="*/ 11 h 42"/>
                  <a:gd name="T2" fmla="*/ 1 w 31"/>
                  <a:gd name="T3" fmla="*/ 11 h 42"/>
                  <a:gd name="T4" fmla="*/ 3 w 31"/>
                  <a:gd name="T5" fmla="*/ 9 h 42"/>
                  <a:gd name="T6" fmla="*/ 5 w 31"/>
                  <a:gd name="T7" fmla="*/ 6 h 42"/>
                  <a:gd name="T8" fmla="*/ 7 w 31"/>
                  <a:gd name="T9" fmla="*/ 3 h 42"/>
                  <a:gd name="T10" fmla="*/ 7 w 31"/>
                  <a:gd name="T11" fmla="*/ 0 h 42"/>
                  <a:gd name="T12" fmla="*/ 6 w 31"/>
                  <a:gd name="T13" fmla="*/ 0 h 42"/>
                  <a:gd name="T14" fmla="*/ 5 w 31"/>
                  <a:gd name="T15" fmla="*/ 2 h 42"/>
                  <a:gd name="T16" fmla="*/ 3 w 31"/>
                  <a:gd name="T17" fmla="*/ 5 h 42"/>
                  <a:gd name="T18" fmla="*/ 1 w 31"/>
                  <a:gd name="T19" fmla="*/ 8 h 42"/>
                  <a:gd name="T20" fmla="*/ 0 w 31"/>
                  <a:gd name="T21" fmla="*/ 10 h 42"/>
                  <a:gd name="T22" fmla="*/ 0 w 31"/>
                  <a:gd name="T23" fmla="*/ 10 h 42"/>
                  <a:gd name="T24" fmla="*/ 1 w 31"/>
                  <a:gd name="T25" fmla="*/ 11 h 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42">
                    <a:moveTo>
                      <a:pt x="7" y="42"/>
                    </a:moveTo>
                    <a:lnTo>
                      <a:pt x="7" y="42"/>
                    </a:lnTo>
                    <a:lnTo>
                      <a:pt x="13" y="34"/>
                    </a:lnTo>
                    <a:lnTo>
                      <a:pt x="21" y="23"/>
                    </a:lnTo>
                    <a:lnTo>
                      <a:pt x="28" y="9"/>
                    </a:lnTo>
                    <a:lnTo>
                      <a:pt x="31" y="0"/>
                    </a:lnTo>
                    <a:lnTo>
                      <a:pt x="24" y="0"/>
                    </a:lnTo>
                    <a:lnTo>
                      <a:pt x="21" y="6"/>
                    </a:lnTo>
                    <a:lnTo>
                      <a:pt x="14" y="18"/>
                    </a:lnTo>
                    <a:lnTo>
                      <a:pt x="6" y="29"/>
                    </a:lnTo>
                    <a:lnTo>
                      <a:pt x="0" y="40"/>
                    </a:lnTo>
                    <a:lnTo>
                      <a:pt x="7" y="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2" name="Freeform 744"/>
              <p:cNvSpPr>
                <a:spLocks/>
              </p:cNvSpPr>
              <p:nvPr/>
            </p:nvSpPr>
            <p:spPr bwMode="auto">
              <a:xfrm>
                <a:off x="4916" y="674"/>
                <a:ext cx="18" cy="29"/>
              </a:xfrm>
              <a:custGeom>
                <a:avLst/>
                <a:gdLst>
                  <a:gd name="T0" fmla="*/ 1 w 37"/>
                  <a:gd name="T1" fmla="*/ 14 h 59"/>
                  <a:gd name="T2" fmla="*/ 1 w 37"/>
                  <a:gd name="T3" fmla="*/ 14 h 59"/>
                  <a:gd name="T4" fmla="*/ 3 w 37"/>
                  <a:gd name="T5" fmla="*/ 11 h 59"/>
                  <a:gd name="T6" fmla="*/ 5 w 37"/>
                  <a:gd name="T7" fmla="*/ 7 h 59"/>
                  <a:gd name="T8" fmla="*/ 7 w 37"/>
                  <a:gd name="T9" fmla="*/ 3 h 59"/>
                  <a:gd name="T10" fmla="*/ 9 w 37"/>
                  <a:gd name="T11" fmla="*/ 0 h 59"/>
                  <a:gd name="T12" fmla="*/ 7 w 37"/>
                  <a:gd name="T13" fmla="*/ 0 h 59"/>
                  <a:gd name="T14" fmla="*/ 6 w 37"/>
                  <a:gd name="T15" fmla="*/ 2 h 59"/>
                  <a:gd name="T16" fmla="*/ 3 w 37"/>
                  <a:gd name="T17" fmla="*/ 7 h 59"/>
                  <a:gd name="T18" fmla="*/ 1 w 37"/>
                  <a:gd name="T19" fmla="*/ 11 h 59"/>
                  <a:gd name="T20" fmla="*/ 0 w 37"/>
                  <a:gd name="T21" fmla="*/ 13 h 59"/>
                  <a:gd name="T22" fmla="*/ 0 w 37"/>
                  <a:gd name="T23" fmla="*/ 13 h 59"/>
                  <a:gd name="T24" fmla="*/ 1 w 37"/>
                  <a:gd name="T25" fmla="*/ 14 h 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7" h="59">
                    <a:moveTo>
                      <a:pt x="7" y="59"/>
                    </a:moveTo>
                    <a:lnTo>
                      <a:pt x="7" y="59"/>
                    </a:lnTo>
                    <a:lnTo>
                      <a:pt x="13" y="47"/>
                    </a:lnTo>
                    <a:lnTo>
                      <a:pt x="22" y="31"/>
                    </a:lnTo>
                    <a:lnTo>
                      <a:pt x="31" y="14"/>
                    </a:lnTo>
                    <a:lnTo>
                      <a:pt x="37" y="2"/>
                    </a:lnTo>
                    <a:lnTo>
                      <a:pt x="30" y="0"/>
                    </a:lnTo>
                    <a:lnTo>
                      <a:pt x="25" y="11"/>
                    </a:lnTo>
                    <a:lnTo>
                      <a:pt x="15" y="29"/>
                    </a:lnTo>
                    <a:lnTo>
                      <a:pt x="6" y="45"/>
                    </a:lnTo>
                    <a:lnTo>
                      <a:pt x="0" y="54"/>
                    </a:lnTo>
                    <a:lnTo>
                      <a:pt x="7"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3" name="Freeform 745"/>
              <p:cNvSpPr>
                <a:spLocks/>
              </p:cNvSpPr>
              <p:nvPr/>
            </p:nvSpPr>
            <p:spPr bwMode="auto">
              <a:xfrm>
                <a:off x="4897" y="701"/>
                <a:ext cx="22" cy="22"/>
              </a:xfrm>
              <a:custGeom>
                <a:avLst/>
                <a:gdLst>
                  <a:gd name="T0" fmla="*/ 2 w 45"/>
                  <a:gd name="T1" fmla="*/ 11 h 45"/>
                  <a:gd name="T2" fmla="*/ 2 w 45"/>
                  <a:gd name="T3" fmla="*/ 11 h 45"/>
                  <a:gd name="T4" fmla="*/ 2 w 45"/>
                  <a:gd name="T5" fmla="*/ 11 h 45"/>
                  <a:gd name="T6" fmla="*/ 3 w 45"/>
                  <a:gd name="T7" fmla="*/ 9 h 45"/>
                  <a:gd name="T8" fmla="*/ 4 w 45"/>
                  <a:gd name="T9" fmla="*/ 8 h 45"/>
                  <a:gd name="T10" fmla="*/ 5 w 45"/>
                  <a:gd name="T11" fmla="*/ 6 h 45"/>
                  <a:gd name="T12" fmla="*/ 7 w 45"/>
                  <a:gd name="T13" fmla="*/ 5 h 45"/>
                  <a:gd name="T14" fmla="*/ 9 w 45"/>
                  <a:gd name="T15" fmla="*/ 3 h 45"/>
                  <a:gd name="T16" fmla="*/ 10 w 45"/>
                  <a:gd name="T17" fmla="*/ 2 h 45"/>
                  <a:gd name="T18" fmla="*/ 11 w 45"/>
                  <a:gd name="T19" fmla="*/ 1 h 45"/>
                  <a:gd name="T20" fmla="*/ 9 w 45"/>
                  <a:gd name="T21" fmla="*/ 0 h 45"/>
                  <a:gd name="T22" fmla="*/ 8 w 45"/>
                  <a:gd name="T23" fmla="*/ 0 h 45"/>
                  <a:gd name="T24" fmla="*/ 7 w 45"/>
                  <a:gd name="T25" fmla="*/ 2 h 45"/>
                  <a:gd name="T26" fmla="*/ 6 w 45"/>
                  <a:gd name="T27" fmla="*/ 3 h 45"/>
                  <a:gd name="T28" fmla="*/ 4 w 45"/>
                  <a:gd name="T29" fmla="*/ 5 h 45"/>
                  <a:gd name="T30" fmla="*/ 3 w 45"/>
                  <a:gd name="T31" fmla="*/ 7 h 45"/>
                  <a:gd name="T32" fmla="*/ 1 w 45"/>
                  <a:gd name="T33" fmla="*/ 8 h 45"/>
                  <a:gd name="T34" fmla="*/ 0 w 45"/>
                  <a:gd name="T35" fmla="*/ 10 h 45"/>
                  <a:gd name="T36" fmla="*/ 0 w 45"/>
                  <a:gd name="T37" fmla="*/ 11 h 45"/>
                  <a:gd name="T38" fmla="*/ 0 w 45"/>
                  <a:gd name="T39" fmla="*/ 11 h 45"/>
                  <a:gd name="T40" fmla="*/ 2 w 45"/>
                  <a:gd name="T41" fmla="*/ 11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 h="45">
                    <a:moveTo>
                      <a:pt x="10" y="45"/>
                    </a:moveTo>
                    <a:lnTo>
                      <a:pt x="10" y="45"/>
                    </a:lnTo>
                    <a:lnTo>
                      <a:pt x="10" y="44"/>
                    </a:lnTo>
                    <a:lnTo>
                      <a:pt x="13" y="39"/>
                    </a:lnTo>
                    <a:lnTo>
                      <a:pt x="18" y="33"/>
                    </a:lnTo>
                    <a:lnTo>
                      <a:pt x="23" y="27"/>
                    </a:lnTo>
                    <a:lnTo>
                      <a:pt x="30" y="20"/>
                    </a:lnTo>
                    <a:lnTo>
                      <a:pt x="36" y="14"/>
                    </a:lnTo>
                    <a:lnTo>
                      <a:pt x="42" y="8"/>
                    </a:lnTo>
                    <a:lnTo>
                      <a:pt x="45" y="5"/>
                    </a:lnTo>
                    <a:lnTo>
                      <a:pt x="38" y="0"/>
                    </a:lnTo>
                    <a:lnTo>
                      <a:pt x="35" y="3"/>
                    </a:lnTo>
                    <a:lnTo>
                      <a:pt x="31" y="9"/>
                    </a:lnTo>
                    <a:lnTo>
                      <a:pt x="26" y="15"/>
                    </a:lnTo>
                    <a:lnTo>
                      <a:pt x="19" y="22"/>
                    </a:lnTo>
                    <a:lnTo>
                      <a:pt x="13" y="29"/>
                    </a:lnTo>
                    <a:lnTo>
                      <a:pt x="6" y="35"/>
                    </a:lnTo>
                    <a:lnTo>
                      <a:pt x="3" y="41"/>
                    </a:lnTo>
                    <a:lnTo>
                      <a:pt x="0" y="45"/>
                    </a:lnTo>
                    <a:lnTo>
                      <a:pt x="1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4" name="Freeform 746"/>
              <p:cNvSpPr>
                <a:spLocks/>
              </p:cNvSpPr>
              <p:nvPr/>
            </p:nvSpPr>
            <p:spPr bwMode="auto">
              <a:xfrm>
                <a:off x="4897" y="723"/>
                <a:ext cx="8" cy="17"/>
              </a:xfrm>
              <a:custGeom>
                <a:avLst/>
                <a:gdLst>
                  <a:gd name="T0" fmla="*/ 4 w 18"/>
                  <a:gd name="T1" fmla="*/ 7 h 32"/>
                  <a:gd name="T2" fmla="*/ 4 w 18"/>
                  <a:gd name="T3" fmla="*/ 7 h 32"/>
                  <a:gd name="T4" fmla="*/ 3 w 18"/>
                  <a:gd name="T5" fmla="*/ 6 h 32"/>
                  <a:gd name="T6" fmla="*/ 2 w 18"/>
                  <a:gd name="T7" fmla="*/ 4 h 32"/>
                  <a:gd name="T8" fmla="*/ 2 w 18"/>
                  <a:gd name="T9" fmla="*/ 2 h 32"/>
                  <a:gd name="T10" fmla="*/ 2 w 18"/>
                  <a:gd name="T11" fmla="*/ 0 h 32"/>
                  <a:gd name="T12" fmla="*/ 0 w 18"/>
                  <a:gd name="T13" fmla="*/ 0 h 32"/>
                  <a:gd name="T14" fmla="*/ 0 w 18"/>
                  <a:gd name="T15" fmla="*/ 2 h 32"/>
                  <a:gd name="T16" fmla="*/ 1 w 18"/>
                  <a:gd name="T17" fmla="*/ 4 h 32"/>
                  <a:gd name="T18" fmla="*/ 1 w 18"/>
                  <a:gd name="T19" fmla="*/ 7 h 32"/>
                  <a:gd name="T20" fmla="*/ 3 w 18"/>
                  <a:gd name="T21" fmla="*/ 9 h 32"/>
                  <a:gd name="T22" fmla="*/ 3 w 18"/>
                  <a:gd name="T23" fmla="*/ 9 h 32"/>
                  <a:gd name="T24" fmla="*/ 4 w 18"/>
                  <a:gd name="T25" fmla="*/ 7 h 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32">
                    <a:moveTo>
                      <a:pt x="18" y="25"/>
                    </a:moveTo>
                    <a:lnTo>
                      <a:pt x="18" y="25"/>
                    </a:lnTo>
                    <a:lnTo>
                      <a:pt x="14" y="22"/>
                    </a:lnTo>
                    <a:lnTo>
                      <a:pt x="11" y="13"/>
                    </a:lnTo>
                    <a:lnTo>
                      <a:pt x="10" y="6"/>
                    </a:lnTo>
                    <a:lnTo>
                      <a:pt x="10" y="0"/>
                    </a:lnTo>
                    <a:lnTo>
                      <a:pt x="0" y="0"/>
                    </a:lnTo>
                    <a:lnTo>
                      <a:pt x="3" y="6"/>
                    </a:lnTo>
                    <a:lnTo>
                      <a:pt x="4" y="15"/>
                    </a:lnTo>
                    <a:lnTo>
                      <a:pt x="7" y="24"/>
                    </a:lnTo>
                    <a:lnTo>
                      <a:pt x="13" y="32"/>
                    </a:lnTo>
                    <a:lnTo>
                      <a:pt x="18"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5" name="Freeform 747"/>
              <p:cNvSpPr>
                <a:spLocks/>
              </p:cNvSpPr>
              <p:nvPr/>
            </p:nvSpPr>
            <p:spPr bwMode="auto">
              <a:xfrm>
                <a:off x="4903" y="736"/>
                <a:ext cx="12" cy="6"/>
              </a:xfrm>
              <a:custGeom>
                <a:avLst/>
                <a:gdLst>
                  <a:gd name="T0" fmla="*/ 6 w 24"/>
                  <a:gd name="T1" fmla="*/ 1 h 13"/>
                  <a:gd name="T2" fmla="*/ 6 w 24"/>
                  <a:gd name="T3" fmla="*/ 1 h 13"/>
                  <a:gd name="T4" fmla="*/ 5 w 24"/>
                  <a:gd name="T5" fmla="*/ 1 h 13"/>
                  <a:gd name="T6" fmla="*/ 4 w 24"/>
                  <a:gd name="T7" fmla="*/ 1 h 13"/>
                  <a:gd name="T8" fmla="*/ 2 w 24"/>
                  <a:gd name="T9" fmla="*/ 1 h 13"/>
                  <a:gd name="T10" fmla="*/ 2 w 24"/>
                  <a:gd name="T11" fmla="*/ 0 h 13"/>
                  <a:gd name="T12" fmla="*/ 0 w 24"/>
                  <a:gd name="T13" fmla="*/ 1 h 13"/>
                  <a:gd name="T14" fmla="*/ 2 w 24"/>
                  <a:gd name="T15" fmla="*/ 2 h 13"/>
                  <a:gd name="T16" fmla="*/ 4 w 24"/>
                  <a:gd name="T17" fmla="*/ 3 h 13"/>
                  <a:gd name="T18" fmla="*/ 5 w 24"/>
                  <a:gd name="T19" fmla="*/ 3 h 13"/>
                  <a:gd name="T20" fmla="*/ 6 w 24"/>
                  <a:gd name="T21" fmla="*/ 3 h 13"/>
                  <a:gd name="T22" fmla="*/ 6 w 24"/>
                  <a:gd name="T23" fmla="*/ 3 h 13"/>
                  <a:gd name="T24" fmla="*/ 6 w 24"/>
                  <a:gd name="T25" fmla="*/ 1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 h="13">
                    <a:moveTo>
                      <a:pt x="24" y="6"/>
                    </a:moveTo>
                    <a:lnTo>
                      <a:pt x="24" y="6"/>
                    </a:lnTo>
                    <a:lnTo>
                      <a:pt x="18" y="6"/>
                    </a:lnTo>
                    <a:lnTo>
                      <a:pt x="13" y="5"/>
                    </a:lnTo>
                    <a:lnTo>
                      <a:pt x="8" y="4"/>
                    </a:lnTo>
                    <a:lnTo>
                      <a:pt x="5" y="0"/>
                    </a:lnTo>
                    <a:lnTo>
                      <a:pt x="0" y="7"/>
                    </a:lnTo>
                    <a:lnTo>
                      <a:pt x="6" y="11"/>
                    </a:lnTo>
                    <a:lnTo>
                      <a:pt x="13" y="12"/>
                    </a:lnTo>
                    <a:lnTo>
                      <a:pt x="18" y="13"/>
                    </a:lnTo>
                    <a:lnTo>
                      <a:pt x="24" y="13"/>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6" name="Freeform 748"/>
              <p:cNvSpPr>
                <a:spLocks/>
              </p:cNvSpPr>
              <p:nvPr/>
            </p:nvSpPr>
            <p:spPr bwMode="auto">
              <a:xfrm>
                <a:off x="4915" y="739"/>
                <a:ext cx="25" cy="12"/>
              </a:xfrm>
              <a:custGeom>
                <a:avLst/>
                <a:gdLst>
                  <a:gd name="T0" fmla="*/ 13 w 50"/>
                  <a:gd name="T1" fmla="*/ 6 h 24"/>
                  <a:gd name="T2" fmla="*/ 13 w 50"/>
                  <a:gd name="T3" fmla="*/ 6 h 24"/>
                  <a:gd name="T4" fmla="*/ 12 w 50"/>
                  <a:gd name="T5" fmla="*/ 5 h 24"/>
                  <a:gd name="T6" fmla="*/ 11 w 50"/>
                  <a:gd name="T7" fmla="*/ 3 h 24"/>
                  <a:gd name="T8" fmla="*/ 9 w 50"/>
                  <a:gd name="T9" fmla="*/ 2 h 24"/>
                  <a:gd name="T10" fmla="*/ 7 w 50"/>
                  <a:gd name="T11" fmla="*/ 2 h 24"/>
                  <a:gd name="T12" fmla="*/ 5 w 50"/>
                  <a:gd name="T13" fmla="*/ 1 h 24"/>
                  <a:gd name="T14" fmla="*/ 3 w 50"/>
                  <a:gd name="T15" fmla="*/ 1 h 24"/>
                  <a:gd name="T16" fmla="*/ 1 w 50"/>
                  <a:gd name="T17" fmla="*/ 0 h 24"/>
                  <a:gd name="T18" fmla="*/ 0 w 50"/>
                  <a:gd name="T19" fmla="*/ 0 h 24"/>
                  <a:gd name="T20" fmla="*/ 0 w 50"/>
                  <a:gd name="T21" fmla="*/ 2 h 24"/>
                  <a:gd name="T22" fmla="*/ 1 w 50"/>
                  <a:gd name="T23" fmla="*/ 2 h 24"/>
                  <a:gd name="T24" fmla="*/ 3 w 50"/>
                  <a:gd name="T25" fmla="*/ 2 h 24"/>
                  <a:gd name="T26" fmla="*/ 4 w 50"/>
                  <a:gd name="T27" fmla="*/ 3 h 24"/>
                  <a:gd name="T28" fmla="*/ 6 w 50"/>
                  <a:gd name="T29" fmla="*/ 4 h 24"/>
                  <a:gd name="T30" fmla="*/ 8 w 50"/>
                  <a:gd name="T31" fmla="*/ 4 h 24"/>
                  <a:gd name="T32" fmla="*/ 10 w 50"/>
                  <a:gd name="T33" fmla="*/ 5 h 24"/>
                  <a:gd name="T34" fmla="*/ 10 w 50"/>
                  <a:gd name="T35" fmla="*/ 6 h 24"/>
                  <a:gd name="T36" fmla="*/ 11 w 50"/>
                  <a:gd name="T37" fmla="*/ 6 h 24"/>
                  <a:gd name="T38" fmla="*/ 11 w 50"/>
                  <a:gd name="T39" fmla="*/ 6 h 24"/>
                  <a:gd name="T40" fmla="*/ 13 w 50"/>
                  <a:gd name="T41" fmla="*/ 6 h 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 h="24">
                    <a:moveTo>
                      <a:pt x="50" y="22"/>
                    </a:moveTo>
                    <a:lnTo>
                      <a:pt x="50" y="23"/>
                    </a:lnTo>
                    <a:lnTo>
                      <a:pt x="47" y="17"/>
                    </a:lnTo>
                    <a:lnTo>
                      <a:pt x="42" y="12"/>
                    </a:lnTo>
                    <a:lnTo>
                      <a:pt x="34" y="8"/>
                    </a:lnTo>
                    <a:lnTo>
                      <a:pt x="27" y="6"/>
                    </a:lnTo>
                    <a:lnTo>
                      <a:pt x="19" y="4"/>
                    </a:lnTo>
                    <a:lnTo>
                      <a:pt x="11" y="1"/>
                    </a:lnTo>
                    <a:lnTo>
                      <a:pt x="4" y="0"/>
                    </a:lnTo>
                    <a:lnTo>
                      <a:pt x="0" y="0"/>
                    </a:lnTo>
                    <a:lnTo>
                      <a:pt x="0" y="7"/>
                    </a:lnTo>
                    <a:lnTo>
                      <a:pt x="4" y="7"/>
                    </a:lnTo>
                    <a:lnTo>
                      <a:pt x="11" y="8"/>
                    </a:lnTo>
                    <a:lnTo>
                      <a:pt x="16" y="10"/>
                    </a:lnTo>
                    <a:lnTo>
                      <a:pt x="24" y="13"/>
                    </a:lnTo>
                    <a:lnTo>
                      <a:pt x="31" y="15"/>
                    </a:lnTo>
                    <a:lnTo>
                      <a:pt x="37" y="18"/>
                    </a:lnTo>
                    <a:lnTo>
                      <a:pt x="40" y="22"/>
                    </a:lnTo>
                    <a:lnTo>
                      <a:pt x="43" y="23"/>
                    </a:lnTo>
                    <a:lnTo>
                      <a:pt x="43" y="24"/>
                    </a:lnTo>
                    <a:lnTo>
                      <a:pt x="5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7" name="Freeform 749"/>
              <p:cNvSpPr>
                <a:spLocks/>
              </p:cNvSpPr>
              <p:nvPr/>
            </p:nvSpPr>
            <p:spPr bwMode="auto">
              <a:xfrm>
                <a:off x="4936" y="750"/>
                <a:ext cx="6" cy="17"/>
              </a:xfrm>
              <a:custGeom>
                <a:avLst/>
                <a:gdLst>
                  <a:gd name="T0" fmla="*/ 3 w 11"/>
                  <a:gd name="T1" fmla="*/ 9 h 34"/>
                  <a:gd name="T2" fmla="*/ 3 w 11"/>
                  <a:gd name="T3" fmla="*/ 9 h 34"/>
                  <a:gd name="T4" fmla="*/ 3 w 11"/>
                  <a:gd name="T5" fmla="*/ 7 h 34"/>
                  <a:gd name="T6" fmla="*/ 3 w 11"/>
                  <a:gd name="T7" fmla="*/ 5 h 34"/>
                  <a:gd name="T8" fmla="*/ 3 w 11"/>
                  <a:gd name="T9" fmla="*/ 3 h 34"/>
                  <a:gd name="T10" fmla="*/ 2 w 11"/>
                  <a:gd name="T11" fmla="*/ 0 h 34"/>
                  <a:gd name="T12" fmla="*/ 0 w 11"/>
                  <a:gd name="T13" fmla="*/ 1 h 34"/>
                  <a:gd name="T14" fmla="*/ 1 w 11"/>
                  <a:gd name="T15" fmla="*/ 3 h 34"/>
                  <a:gd name="T16" fmla="*/ 1 w 11"/>
                  <a:gd name="T17" fmla="*/ 5 h 34"/>
                  <a:gd name="T18" fmla="*/ 1 w 11"/>
                  <a:gd name="T19" fmla="*/ 7 h 34"/>
                  <a:gd name="T20" fmla="*/ 1 w 11"/>
                  <a:gd name="T21" fmla="*/ 9 h 34"/>
                  <a:gd name="T22" fmla="*/ 1 w 11"/>
                  <a:gd name="T23" fmla="*/ 8 h 34"/>
                  <a:gd name="T24" fmla="*/ 3 w 11"/>
                  <a:gd name="T25" fmla="*/ 9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34">
                    <a:moveTo>
                      <a:pt x="10" y="34"/>
                    </a:moveTo>
                    <a:lnTo>
                      <a:pt x="10" y="33"/>
                    </a:lnTo>
                    <a:lnTo>
                      <a:pt x="11" y="28"/>
                    </a:lnTo>
                    <a:lnTo>
                      <a:pt x="10" y="18"/>
                    </a:lnTo>
                    <a:lnTo>
                      <a:pt x="9" y="9"/>
                    </a:lnTo>
                    <a:lnTo>
                      <a:pt x="7" y="0"/>
                    </a:lnTo>
                    <a:lnTo>
                      <a:pt x="0" y="2"/>
                    </a:lnTo>
                    <a:lnTo>
                      <a:pt x="2" y="9"/>
                    </a:lnTo>
                    <a:lnTo>
                      <a:pt x="3" y="18"/>
                    </a:lnTo>
                    <a:lnTo>
                      <a:pt x="2" y="28"/>
                    </a:lnTo>
                    <a:lnTo>
                      <a:pt x="3" y="33"/>
                    </a:lnTo>
                    <a:lnTo>
                      <a:pt x="3" y="32"/>
                    </a:lnTo>
                    <a:lnTo>
                      <a:pt x="1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8" name="Freeform 750"/>
              <p:cNvSpPr>
                <a:spLocks/>
              </p:cNvSpPr>
              <p:nvPr/>
            </p:nvSpPr>
            <p:spPr bwMode="auto">
              <a:xfrm>
                <a:off x="4928" y="766"/>
                <a:ext cx="14" cy="16"/>
              </a:xfrm>
              <a:custGeom>
                <a:avLst/>
                <a:gdLst>
                  <a:gd name="T0" fmla="*/ 3 w 26"/>
                  <a:gd name="T1" fmla="*/ 8 h 31"/>
                  <a:gd name="T2" fmla="*/ 3 w 26"/>
                  <a:gd name="T3" fmla="*/ 8 h 31"/>
                  <a:gd name="T4" fmla="*/ 3 w 26"/>
                  <a:gd name="T5" fmla="*/ 7 h 31"/>
                  <a:gd name="T6" fmla="*/ 5 w 26"/>
                  <a:gd name="T7" fmla="*/ 5 h 31"/>
                  <a:gd name="T8" fmla="*/ 6 w 26"/>
                  <a:gd name="T9" fmla="*/ 3 h 31"/>
                  <a:gd name="T10" fmla="*/ 8 w 26"/>
                  <a:gd name="T11" fmla="*/ 1 h 31"/>
                  <a:gd name="T12" fmla="*/ 5 w 26"/>
                  <a:gd name="T13" fmla="*/ 0 h 31"/>
                  <a:gd name="T14" fmla="*/ 5 w 26"/>
                  <a:gd name="T15" fmla="*/ 2 h 31"/>
                  <a:gd name="T16" fmla="*/ 3 w 26"/>
                  <a:gd name="T17" fmla="*/ 4 h 31"/>
                  <a:gd name="T18" fmla="*/ 1 w 26"/>
                  <a:gd name="T19" fmla="*/ 6 h 31"/>
                  <a:gd name="T20" fmla="*/ 0 w 26"/>
                  <a:gd name="T21" fmla="*/ 8 h 31"/>
                  <a:gd name="T22" fmla="*/ 0 w 26"/>
                  <a:gd name="T23" fmla="*/ 8 h 31"/>
                  <a:gd name="T24" fmla="*/ 3 w 26"/>
                  <a:gd name="T25" fmla="*/ 8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6" h="31">
                    <a:moveTo>
                      <a:pt x="9" y="31"/>
                    </a:moveTo>
                    <a:lnTo>
                      <a:pt x="9" y="31"/>
                    </a:lnTo>
                    <a:lnTo>
                      <a:pt x="10" y="27"/>
                    </a:lnTo>
                    <a:lnTo>
                      <a:pt x="16" y="19"/>
                    </a:lnTo>
                    <a:lnTo>
                      <a:pt x="23" y="11"/>
                    </a:lnTo>
                    <a:lnTo>
                      <a:pt x="26" y="2"/>
                    </a:lnTo>
                    <a:lnTo>
                      <a:pt x="19" y="0"/>
                    </a:lnTo>
                    <a:lnTo>
                      <a:pt x="16" y="6"/>
                    </a:lnTo>
                    <a:lnTo>
                      <a:pt x="9" y="14"/>
                    </a:lnTo>
                    <a:lnTo>
                      <a:pt x="3" y="24"/>
                    </a:lnTo>
                    <a:lnTo>
                      <a:pt x="0" y="31"/>
                    </a:lnTo>
                    <a:lnTo>
                      <a:pt x="9"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79" name="Freeform 751"/>
              <p:cNvSpPr>
                <a:spLocks/>
              </p:cNvSpPr>
              <p:nvPr/>
            </p:nvSpPr>
            <p:spPr bwMode="auto">
              <a:xfrm>
                <a:off x="4928" y="782"/>
                <a:ext cx="8" cy="9"/>
              </a:xfrm>
              <a:custGeom>
                <a:avLst/>
                <a:gdLst>
                  <a:gd name="T0" fmla="*/ 4 w 15"/>
                  <a:gd name="T1" fmla="*/ 3 h 20"/>
                  <a:gd name="T2" fmla="*/ 4 w 15"/>
                  <a:gd name="T3" fmla="*/ 3 h 20"/>
                  <a:gd name="T4" fmla="*/ 3 w 15"/>
                  <a:gd name="T5" fmla="*/ 2 h 20"/>
                  <a:gd name="T6" fmla="*/ 3 w 15"/>
                  <a:gd name="T7" fmla="*/ 1 h 20"/>
                  <a:gd name="T8" fmla="*/ 2 w 15"/>
                  <a:gd name="T9" fmla="*/ 1 h 20"/>
                  <a:gd name="T10" fmla="*/ 3 w 15"/>
                  <a:gd name="T11" fmla="*/ 0 h 20"/>
                  <a:gd name="T12" fmla="*/ 0 w 15"/>
                  <a:gd name="T13" fmla="*/ 0 h 20"/>
                  <a:gd name="T14" fmla="*/ 1 w 15"/>
                  <a:gd name="T15" fmla="*/ 1 h 20"/>
                  <a:gd name="T16" fmla="*/ 1 w 15"/>
                  <a:gd name="T17" fmla="*/ 2 h 20"/>
                  <a:gd name="T18" fmla="*/ 1 w 15"/>
                  <a:gd name="T19" fmla="*/ 3 h 20"/>
                  <a:gd name="T20" fmla="*/ 2 w 15"/>
                  <a:gd name="T21" fmla="*/ 4 h 20"/>
                  <a:gd name="T22" fmla="*/ 2 w 15"/>
                  <a:gd name="T23" fmla="*/ 4 h 20"/>
                  <a:gd name="T24" fmla="*/ 4 w 15"/>
                  <a:gd name="T25" fmla="*/ 3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20">
                    <a:moveTo>
                      <a:pt x="15" y="15"/>
                    </a:moveTo>
                    <a:lnTo>
                      <a:pt x="15" y="15"/>
                    </a:lnTo>
                    <a:lnTo>
                      <a:pt x="11" y="12"/>
                    </a:lnTo>
                    <a:lnTo>
                      <a:pt x="10" y="7"/>
                    </a:lnTo>
                    <a:lnTo>
                      <a:pt x="8" y="4"/>
                    </a:lnTo>
                    <a:lnTo>
                      <a:pt x="9" y="0"/>
                    </a:lnTo>
                    <a:lnTo>
                      <a:pt x="0" y="0"/>
                    </a:lnTo>
                    <a:lnTo>
                      <a:pt x="1" y="6"/>
                    </a:lnTo>
                    <a:lnTo>
                      <a:pt x="3" y="10"/>
                    </a:lnTo>
                    <a:lnTo>
                      <a:pt x="4" y="14"/>
                    </a:lnTo>
                    <a:lnTo>
                      <a:pt x="8" y="20"/>
                    </a:lnTo>
                    <a:lnTo>
                      <a:pt x="1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0" name="Freeform 752"/>
              <p:cNvSpPr>
                <a:spLocks/>
              </p:cNvSpPr>
              <p:nvPr/>
            </p:nvSpPr>
            <p:spPr bwMode="auto">
              <a:xfrm>
                <a:off x="4932" y="789"/>
                <a:ext cx="18" cy="16"/>
              </a:xfrm>
              <a:custGeom>
                <a:avLst/>
                <a:gdLst>
                  <a:gd name="T0" fmla="*/ 9 w 35"/>
                  <a:gd name="T1" fmla="*/ 8 h 31"/>
                  <a:gd name="T2" fmla="*/ 9 w 35"/>
                  <a:gd name="T3" fmla="*/ 8 h 31"/>
                  <a:gd name="T4" fmla="*/ 8 w 35"/>
                  <a:gd name="T5" fmla="*/ 6 h 31"/>
                  <a:gd name="T6" fmla="*/ 6 w 35"/>
                  <a:gd name="T7" fmla="*/ 4 h 31"/>
                  <a:gd name="T8" fmla="*/ 3 w 35"/>
                  <a:gd name="T9" fmla="*/ 2 h 31"/>
                  <a:gd name="T10" fmla="*/ 2 w 35"/>
                  <a:gd name="T11" fmla="*/ 0 h 31"/>
                  <a:gd name="T12" fmla="*/ 0 w 35"/>
                  <a:gd name="T13" fmla="*/ 2 h 31"/>
                  <a:gd name="T14" fmla="*/ 2 w 35"/>
                  <a:gd name="T15" fmla="*/ 3 h 31"/>
                  <a:gd name="T16" fmla="*/ 5 w 35"/>
                  <a:gd name="T17" fmla="*/ 6 h 31"/>
                  <a:gd name="T18" fmla="*/ 7 w 35"/>
                  <a:gd name="T19" fmla="*/ 7 h 31"/>
                  <a:gd name="T20" fmla="*/ 7 w 35"/>
                  <a:gd name="T21" fmla="*/ 8 h 31"/>
                  <a:gd name="T22" fmla="*/ 7 w 35"/>
                  <a:gd name="T23" fmla="*/ 8 h 31"/>
                  <a:gd name="T24" fmla="*/ 9 w 35"/>
                  <a:gd name="T25" fmla="*/ 8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5" h="31">
                    <a:moveTo>
                      <a:pt x="34" y="29"/>
                    </a:moveTo>
                    <a:lnTo>
                      <a:pt x="35" y="30"/>
                    </a:lnTo>
                    <a:lnTo>
                      <a:pt x="30" y="23"/>
                    </a:lnTo>
                    <a:lnTo>
                      <a:pt x="22" y="14"/>
                    </a:lnTo>
                    <a:lnTo>
                      <a:pt x="11" y="7"/>
                    </a:lnTo>
                    <a:lnTo>
                      <a:pt x="7" y="0"/>
                    </a:lnTo>
                    <a:lnTo>
                      <a:pt x="0" y="5"/>
                    </a:lnTo>
                    <a:lnTo>
                      <a:pt x="7" y="12"/>
                    </a:lnTo>
                    <a:lnTo>
                      <a:pt x="17" y="21"/>
                    </a:lnTo>
                    <a:lnTo>
                      <a:pt x="25" y="28"/>
                    </a:lnTo>
                    <a:lnTo>
                      <a:pt x="26" y="30"/>
                    </a:lnTo>
                    <a:lnTo>
                      <a:pt x="27" y="31"/>
                    </a:lnTo>
                    <a:lnTo>
                      <a:pt x="34"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1" name="Freeform 753"/>
              <p:cNvSpPr>
                <a:spLocks/>
              </p:cNvSpPr>
              <p:nvPr/>
            </p:nvSpPr>
            <p:spPr bwMode="auto">
              <a:xfrm>
                <a:off x="4945" y="804"/>
                <a:ext cx="5" cy="7"/>
              </a:xfrm>
              <a:custGeom>
                <a:avLst/>
                <a:gdLst>
                  <a:gd name="T0" fmla="*/ 2 w 10"/>
                  <a:gd name="T1" fmla="*/ 3 h 15"/>
                  <a:gd name="T2" fmla="*/ 2 w 10"/>
                  <a:gd name="T3" fmla="*/ 3 h 15"/>
                  <a:gd name="T4" fmla="*/ 2 w 10"/>
                  <a:gd name="T5" fmla="*/ 3 h 15"/>
                  <a:gd name="T6" fmla="*/ 3 w 10"/>
                  <a:gd name="T7" fmla="*/ 1 h 15"/>
                  <a:gd name="T8" fmla="*/ 3 w 10"/>
                  <a:gd name="T9" fmla="*/ 1 h 15"/>
                  <a:gd name="T10" fmla="*/ 3 w 10"/>
                  <a:gd name="T11" fmla="*/ 0 h 15"/>
                  <a:gd name="T12" fmla="*/ 1 w 10"/>
                  <a:gd name="T13" fmla="*/ 0 h 15"/>
                  <a:gd name="T14" fmla="*/ 1 w 10"/>
                  <a:gd name="T15" fmla="*/ 1 h 15"/>
                  <a:gd name="T16" fmla="*/ 1 w 10"/>
                  <a:gd name="T17" fmla="*/ 1 h 15"/>
                  <a:gd name="T18" fmla="*/ 1 w 10"/>
                  <a:gd name="T19" fmla="*/ 1 h 15"/>
                  <a:gd name="T20" fmla="*/ 0 w 10"/>
                  <a:gd name="T21" fmla="*/ 2 h 15"/>
                  <a:gd name="T22" fmla="*/ 0 w 10"/>
                  <a:gd name="T23" fmla="*/ 2 h 15"/>
                  <a:gd name="T24" fmla="*/ 2 w 10"/>
                  <a:gd name="T25" fmla="*/ 3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15">
                    <a:moveTo>
                      <a:pt x="5" y="14"/>
                    </a:moveTo>
                    <a:lnTo>
                      <a:pt x="5" y="15"/>
                    </a:lnTo>
                    <a:lnTo>
                      <a:pt x="8" y="12"/>
                    </a:lnTo>
                    <a:lnTo>
                      <a:pt x="9" y="6"/>
                    </a:lnTo>
                    <a:lnTo>
                      <a:pt x="10" y="4"/>
                    </a:lnTo>
                    <a:lnTo>
                      <a:pt x="9" y="0"/>
                    </a:lnTo>
                    <a:lnTo>
                      <a:pt x="2" y="2"/>
                    </a:lnTo>
                    <a:lnTo>
                      <a:pt x="1" y="4"/>
                    </a:lnTo>
                    <a:lnTo>
                      <a:pt x="2" y="6"/>
                    </a:lnTo>
                    <a:lnTo>
                      <a:pt x="1" y="7"/>
                    </a:lnTo>
                    <a:lnTo>
                      <a:pt x="0" y="8"/>
                    </a:lnTo>
                    <a:lnTo>
                      <a:pt x="0" y="9"/>
                    </a:lnTo>
                    <a:lnTo>
                      <a:pt x="5"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2" name="Freeform 754"/>
              <p:cNvSpPr>
                <a:spLocks/>
              </p:cNvSpPr>
              <p:nvPr/>
            </p:nvSpPr>
            <p:spPr bwMode="auto">
              <a:xfrm>
                <a:off x="4935" y="808"/>
                <a:ext cx="12" cy="9"/>
              </a:xfrm>
              <a:custGeom>
                <a:avLst/>
                <a:gdLst>
                  <a:gd name="T0" fmla="*/ 2 w 25"/>
                  <a:gd name="T1" fmla="*/ 4 h 19"/>
                  <a:gd name="T2" fmla="*/ 2 w 25"/>
                  <a:gd name="T3" fmla="*/ 4 h 19"/>
                  <a:gd name="T4" fmla="*/ 2 w 25"/>
                  <a:gd name="T5" fmla="*/ 4 h 19"/>
                  <a:gd name="T6" fmla="*/ 3 w 25"/>
                  <a:gd name="T7" fmla="*/ 3 h 19"/>
                  <a:gd name="T8" fmla="*/ 5 w 25"/>
                  <a:gd name="T9" fmla="*/ 2 h 19"/>
                  <a:gd name="T10" fmla="*/ 6 w 25"/>
                  <a:gd name="T11" fmla="*/ 1 h 19"/>
                  <a:gd name="T12" fmla="*/ 5 w 25"/>
                  <a:gd name="T13" fmla="*/ 0 h 19"/>
                  <a:gd name="T14" fmla="*/ 4 w 25"/>
                  <a:gd name="T15" fmla="*/ 0 h 19"/>
                  <a:gd name="T16" fmla="*/ 2 w 25"/>
                  <a:gd name="T17" fmla="*/ 1 h 19"/>
                  <a:gd name="T18" fmla="*/ 1 w 25"/>
                  <a:gd name="T19" fmla="*/ 3 h 19"/>
                  <a:gd name="T20" fmla="*/ 0 w 25"/>
                  <a:gd name="T21" fmla="*/ 4 h 19"/>
                  <a:gd name="T22" fmla="*/ 0 w 25"/>
                  <a:gd name="T23" fmla="*/ 4 h 19"/>
                  <a:gd name="T24" fmla="*/ 2 w 25"/>
                  <a:gd name="T25" fmla="*/ 4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19">
                    <a:moveTo>
                      <a:pt x="10" y="19"/>
                    </a:moveTo>
                    <a:lnTo>
                      <a:pt x="9" y="19"/>
                    </a:lnTo>
                    <a:lnTo>
                      <a:pt x="11" y="16"/>
                    </a:lnTo>
                    <a:lnTo>
                      <a:pt x="15" y="13"/>
                    </a:lnTo>
                    <a:lnTo>
                      <a:pt x="21" y="8"/>
                    </a:lnTo>
                    <a:lnTo>
                      <a:pt x="25" y="5"/>
                    </a:lnTo>
                    <a:lnTo>
                      <a:pt x="20" y="0"/>
                    </a:lnTo>
                    <a:lnTo>
                      <a:pt x="17" y="1"/>
                    </a:lnTo>
                    <a:lnTo>
                      <a:pt x="11" y="6"/>
                    </a:lnTo>
                    <a:lnTo>
                      <a:pt x="4" y="12"/>
                    </a:lnTo>
                    <a:lnTo>
                      <a:pt x="2" y="19"/>
                    </a:lnTo>
                    <a:lnTo>
                      <a:pt x="0" y="19"/>
                    </a:lnTo>
                    <a:lnTo>
                      <a:pt x="1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3" name="Freeform 755"/>
              <p:cNvSpPr>
                <a:spLocks/>
              </p:cNvSpPr>
              <p:nvPr/>
            </p:nvSpPr>
            <p:spPr bwMode="auto">
              <a:xfrm>
                <a:off x="4935" y="817"/>
                <a:ext cx="5" cy="11"/>
              </a:xfrm>
              <a:custGeom>
                <a:avLst/>
                <a:gdLst>
                  <a:gd name="T0" fmla="*/ 2 w 11"/>
                  <a:gd name="T1" fmla="*/ 5 h 20"/>
                  <a:gd name="T2" fmla="*/ 2 w 11"/>
                  <a:gd name="T3" fmla="*/ 5 h 20"/>
                  <a:gd name="T4" fmla="*/ 2 w 11"/>
                  <a:gd name="T5" fmla="*/ 4 h 20"/>
                  <a:gd name="T6" fmla="*/ 2 w 11"/>
                  <a:gd name="T7" fmla="*/ 3 h 20"/>
                  <a:gd name="T8" fmla="*/ 2 w 11"/>
                  <a:gd name="T9" fmla="*/ 1 h 20"/>
                  <a:gd name="T10" fmla="*/ 2 w 11"/>
                  <a:gd name="T11" fmla="*/ 0 h 20"/>
                  <a:gd name="T12" fmla="*/ 0 w 11"/>
                  <a:gd name="T13" fmla="*/ 0 h 20"/>
                  <a:gd name="T14" fmla="*/ 0 w 11"/>
                  <a:gd name="T15" fmla="*/ 1 h 20"/>
                  <a:gd name="T16" fmla="*/ 0 w 11"/>
                  <a:gd name="T17" fmla="*/ 3 h 20"/>
                  <a:gd name="T18" fmla="*/ 0 w 11"/>
                  <a:gd name="T19" fmla="*/ 4 h 20"/>
                  <a:gd name="T20" fmla="*/ 1 w 11"/>
                  <a:gd name="T21" fmla="*/ 6 h 20"/>
                  <a:gd name="T22" fmla="*/ 1 w 11"/>
                  <a:gd name="T23" fmla="*/ 6 h 20"/>
                  <a:gd name="T24" fmla="*/ 2 w 11"/>
                  <a:gd name="T25" fmla="*/ 5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20">
                    <a:moveTo>
                      <a:pt x="11" y="16"/>
                    </a:moveTo>
                    <a:lnTo>
                      <a:pt x="11" y="16"/>
                    </a:lnTo>
                    <a:lnTo>
                      <a:pt x="9" y="14"/>
                    </a:lnTo>
                    <a:lnTo>
                      <a:pt x="10" y="9"/>
                    </a:lnTo>
                    <a:lnTo>
                      <a:pt x="10" y="4"/>
                    </a:lnTo>
                    <a:lnTo>
                      <a:pt x="10" y="0"/>
                    </a:lnTo>
                    <a:lnTo>
                      <a:pt x="0" y="0"/>
                    </a:lnTo>
                    <a:lnTo>
                      <a:pt x="0" y="4"/>
                    </a:lnTo>
                    <a:lnTo>
                      <a:pt x="0" y="9"/>
                    </a:lnTo>
                    <a:lnTo>
                      <a:pt x="2" y="14"/>
                    </a:lnTo>
                    <a:lnTo>
                      <a:pt x="4" y="20"/>
                    </a:lnTo>
                    <a:lnTo>
                      <a:pt x="1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4" name="Freeform 756"/>
              <p:cNvSpPr>
                <a:spLocks/>
              </p:cNvSpPr>
              <p:nvPr/>
            </p:nvSpPr>
            <p:spPr bwMode="auto">
              <a:xfrm>
                <a:off x="4937" y="825"/>
                <a:ext cx="16" cy="18"/>
              </a:xfrm>
              <a:custGeom>
                <a:avLst/>
                <a:gdLst>
                  <a:gd name="T0" fmla="*/ 8 w 31"/>
                  <a:gd name="T1" fmla="*/ 10 h 34"/>
                  <a:gd name="T2" fmla="*/ 8 w 31"/>
                  <a:gd name="T3" fmla="*/ 10 h 34"/>
                  <a:gd name="T4" fmla="*/ 7 w 31"/>
                  <a:gd name="T5" fmla="*/ 7 h 34"/>
                  <a:gd name="T6" fmla="*/ 6 w 31"/>
                  <a:gd name="T7" fmla="*/ 5 h 34"/>
                  <a:gd name="T8" fmla="*/ 4 w 31"/>
                  <a:gd name="T9" fmla="*/ 2 h 34"/>
                  <a:gd name="T10" fmla="*/ 2 w 31"/>
                  <a:gd name="T11" fmla="*/ 0 h 34"/>
                  <a:gd name="T12" fmla="*/ 0 w 31"/>
                  <a:gd name="T13" fmla="*/ 1 h 34"/>
                  <a:gd name="T14" fmla="*/ 2 w 31"/>
                  <a:gd name="T15" fmla="*/ 3 h 34"/>
                  <a:gd name="T16" fmla="*/ 4 w 31"/>
                  <a:gd name="T17" fmla="*/ 6 h 34"/>
                  <a:gd name="T18" fmla="*/ 5 w 31"/>
                  <a:gd name="T19" fmla="*/ 8 h 34"/>
                  <a:gd name="T20" fmla="*/ 6 w 31"/>
                  <a:gd name="T21" fmla="*/ 10 h 34"/>
                  <a:gd name="T22" fmla="*/ 6 w 31"/>
                  <a:gd name="T23" fmla="*/ 10 h 34"/>
                  <a:gd name="T24" fmla="*/ 8 w 31"/>
                  <a:gd name="T25" fmla="*/ 10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34">
                    <a:moveTo>
                      <a:pt x="31" y="34"/>
                    </a:moveTo>
                    <a:lnTo>
                      <a:pt x="31" y="34"/>
                    </a:lnTo>
                    <a:lnTo>
                      <a:pt x="26" y="26"/>
                    </a:lnTo>
                    <a:lnTo>
                      <a:pt x="21" y="17"/>
                    </a:lnTo>
                    <a:lnTo>
                      <a:pt x="13" y="7"/>
                    </a:lnTo>
                    <a:lnTo>
                      <a:pt x="7" y="0"/>
                    </a:lnTo>
                    <a:lnTo>
                      <a:pt x="0" y="4"/>
                    </a:lnTo>
                    <a:lnTo>
                      <a:pt x="6" y="11"/>
                    </a:lnTo>
                    <a:lnTo>
                      <a:pt x="14" y="22"/>
                    </a:lnTo>
                    <a:lnTo>
                      <a:pt x="20" y="31"/>
                    </a:lnTo>
                    <a:lnTo>
                      <a:pt x="22" y="34"/>
                    </a:lnTo>
                    <a:lnTo>
                      <a:pt x="3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5" name="Freeform 757"/>
              <p:cNvSpPr>
                <a:spLocks/>
              </p:cNvSpPr>
              <p:nvPr/>
            </p:nvSpPr>
            <p:spPr bwMode="auto">
              <a:xfrm>
                <a:off x="4948" y="843"/>
                <a:ext cx="5" cy="5"/>
              </a:xfrm>
              <a:custGeom>
                <a:avLst/>
                <a:gdLst>
                  <a:gd name="T0" fmla="*/ 2 w 9"/>
                  <a:gd name="T1" fmla="*/ 2 h 12"/>
                  <a:gd name="T2" fmla="*/ 2 w 9"/>
                  <a:gd name="T3" fmla="*/ 2 h 12"/>
                  <a:gd name="T4" fmla="*/ 2 w 9"/>
                  <a:gd name="T5" fmla="*/ 1 h 12"/>
                  <a:gd name="T6" fmla="*/ 3 w 9"/>
                  <a:gd name="T7" fmla="*/ 1 h 12"/>
                  <a:gd name="T8" fmla="*/ 3 w 9"/>
                  <a:gd name="T9" fmla="*/ 0 h 12"/>
                  <a:gd name="T10" fmla="*/ 3 w 9"/>
                  <a:gd name="T11" fmla="*/ 0 h 12"/>
                  <a:gd name="T12" fmla="*/ 0 w 9"/>
                  <a:gd name="T13" fmla="*/ 0 h 12"/>
                  <a:gd name="T14" fmla="*/ 0 w 9"/>
                  <a:gd name="T15" fmla="*/ 0 h 12"/>
                  <a:gd name="T16" fmla="*/ 0 w 9"/>
                  <a:gd name="T17" fmla="*/ 1 h 12"/>
                  <a:gd name="T18" fmla="*/ 1 w 9"/>
                  <a:gd name="T19" fmla="*/ 1 h 12"/>
                  <a:gd name="T20" fmla="*/ 0 w 9"/>
                  <a:gd name="T21" fmla="*/ 2 h 12"/>
                  <a:gd name="T22" fmla="*/ 0 w 9"/>
                  <a:gd name="T23" fmla="*/ 2 h 12"/>
                  <a:gd name="T24" fmla="*/ 2 w 9"/>
                  <a:gd name="T25" fmla="*/ 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2">
                    <a:moveTo>
                      <a:pt x="7" y="12"/>
                    </a:moveTo>
                    <a:lnTo>
                      <a:pt x="7" y="12"/>
                    </a:lnTo>
                    <a:lnTo>
                      <a:pt x="8" y="8"/>
                    </a:lnTo>
                    <a:lnTo>
                      <a:pt x="9" y="6"/>
                    </a:lnTo>
                    <a:lnTo>
                      <a:pt x="9" y="3"/>
                    </a:lnTo>
                    <a:lnTo>
                      <a:pt x="9" y="0"/>
                    </a:lnTo>
                    <a:lnTo>
                      <a:pt x="0" y="0"/>
                    </a:lnTo>
                    <a:lnTo>
                      <a:pt x="0" y="3"/>
                    </a:lnTo>
                    <a:lnTo>
                      <a:pt x="0" y="6"/>
                    </a:lnTo>
                    <a:lnTo>
                      <a:pt x="1" y="8"/>
                    </a:lnTo>
                    <a:lnTo>
                      <a:pt x="0" y="12"/>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6" name="Freeform 758"/>
              <p:cNvSpPr>
                <a:spLocks/>
              </p:cNvSpPr>
              <p:nvPr/>
            </p:nvSpPr>
            <p:spPr bwMode="auto">
              <a:xfrm>
                <a:off x="4947" y="848"/>
                <a:ext cx="45" cy="53"/>
              </a:xfrm>
              <a:custGeom>
                <a:avLst/>
                <a:gdLst>
                  <a:gd name="T0" fmla="*/ 23 w 88"/>
                  <a:gd name="T1" fmla="*/ 25 h 105"/>
                  <a:gd name="T2" fmla="*/ 23 w 88"/>
                  <a:gd name="T3" fmla="*/ 25 h 105"/>
                  <a:gd name="T4" fmla="*/ 18 w 88"/>
                  <a:gd name="T5" fmla="*/ 25 h 105"/>
                  <a:gd name="T6" fmla="*/ 14 w 88"/>
                  <a:gd name="T7" fmla="*/ 23 h 105"/>
                  <a:gd name="T8" fmla="*/ 10 w 88"/>
                  <a:gd name="T9" fmla="*/ 21 h 105"/>
                  <a:gd name="T10" fmla="*/ 7 w 88"/>
                  <a:gd name="T11" fmla="*/ 19 h 105"/>
                  <a:gd name="T12" fmla="*/ 5 w 88"/>
                  <a:gd name="T13" fmla="*/ 15 h 105"/>
                  <a:gd name="T14" fmla="*/ 3 w 88"/>
                  <a:gd name="T15" fmla="*/ 11 h 105"/>
                  <a:gd name="T16" fmla="*/ 2 w 88"/>
                  <a:gd name="T17" fmla="*/ 6 h 105"/>
                  <a:gd name="T18" fmla="*/ 2 w 88"/>
                  <a:gd name="T19" fmla="*/ 0 h 105"/>
                  <a:gd name="T20" fmla="*/ 1 w 88"/>
                  <a:gd name="T21" fmla="*/ 0 h 105"/>
                  <a:gd name="T22" fmla="*/ 0 w 88"/>
                  <a:gd name="T23" fmla="*/ 6 h 105"/>
                  <a:gd name="T24" fmla="*/ 1 w 88"/>
                  <a:gd name="T25" fmla="*/ 11 h 105"/>
                  <a:gd name="T26" fmla="*/ 3 w 88"/>
                  <a:gd name="T27" fmla="*/ 16 h 105"/>
                  <a:gd name="T28" fmla="*/ 5 w 88"/>
                  <a:gd name="T29" fmla="*/ 20 h 105"/>
                  <a:gd name="T30" fmla="*/ 9 w 88"/>
                  <a:gd name="T31" fmla="*/ 23 h 105"/>
                  <a:gd name="T32" fmla="*/ 13 w 88"/>
                  <a:gd name="T33" fmla="*/ 25 h 105"/>
                  <a:gd name="T34" fmla="*/ 18 w 88"/>
                  <a:gd name="T35" fmla="*/ 27 h 105"/>
                  <a:gd name="T36" fmla="*/ 23 w 88"/>
                  <a:gd name="T37" fmla="*/ 27 h 105"/>
                  <a:gd name="T38" fmla="*/ 23 w 88"/>
                  <a:gd name="T39" fmla="*/ 27 h 105"/>
                  <a:gd name="T40" fmla="*/ 23 w 88"/>
                  <a:gd name="T41" fmla="*/ 25 h 10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8" h="105">
                    <a:moveTo>
                      <a:pt x="88" y="98"/>
                    </a:moveTo>
                    <a:lnTo>
                      <a:pt x="88" y="98"/>
                    </a:lnTo>
                    <a:lnTo>
                      <a:pt x="69" y="98"/>
                    </a:lnTo>
                    <a:lnTo>
                      <a:pt x="52" y="92"/>
                    </a:lnTo>
                    <a:lnTo>
                      <a:pt x="38" y="84"/>
                    </a:lnTo>
                    <a:lnTo>
                      <a:pt x="26" y="73"/>
                    </a:lnTo>
                    <a:lnTo>
                      <a:pt x="17" y="59"/>
                    </a:lnTo>
                    <a:lnTo>
                      <a:pt x="10" y="41"/>
                    </a:lnTo>
                    <a:lnTo>
                      <a:pt x="7" y="22"/>
                    </a:lnTo>
                    <a:lnTo>
                      <a:pt x="8" y="0"/>
                    </a:lnTo>
                    <a:lnTo>
                      <a:pt x="1" y="0"/>
                    </a:lnTo>
                    <a:lnTo>
                      <a:pt x="0" y="22"/>
                    </a:lnTo>
                    <a:lnTo>
                      <a:pt x="3" y="44"/>
                    </a:lnTo>
                    <a:lnTo>
                      <a:pt x="10" y="61"/>
                    </a:lnTo>
                    <a:lnTo>
                      <a:pt x="19" y="77"/>
                    </a:lnTo>
                    <a:lnTo>
                      <a:pt x="33" y="91"/>
                    </a:lnTo>
                    <a:lnTo>
                      <a:pt x="49" y="99"/>
                    </a:lnTo>
                    <a:lnTo>
                      <a:pt x="69" y="105"/>
                    </a:lnTo>
                    <a:lnTo>
                      <a:pt x="88" y="105"/>
                    </a:lnTo>
                    <a:lnTo>
                      <a:pt x="88"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7" name="Freeform 759"/>
              <p:cNvSpPr>
                <a:spLocks/>
              </p:cNvSpPr>
              <p:nvPr/>
            </p:nvSpPr>
            <p:spPr bwMode="auto">
              <a:xfrm>
                <a:off x="4992" y="895"/>
                <a:ext cx="56" cy="6"/>
              </a:xfrm>
              <a:custGeom>
                <a:avLst/>
                <a:gdLst>
                  <a:gd name="T0" fmla="*/ 28 w 112"/>
                  <a:gd name="T1" fmla="*/ 1 h 13"/>
                  <a:gd name="T2" fmla="*/ 28 w 112"/>
                  <a:gd name="T3" fmla="*/ 1 h 13"/>
                  <a:gd name="T4" fmla="*/ 27 w 112"/>
                  <a:gd name="T5" fmla="*/ 0 h 13"/>
                  <a:gd name="T6" fmla="*/ 24 w 112"/>
                  <a:gd name="T7" fmla="*/ 0 h 13"/>
                  <a:gd name="T8" fmla="*/ 21 w 112"/>
                  <a:gd name="T9" fmla="*/ 0 h 13"/>
                  <a:gd name="T10" fmla="*/ 17 w 112"/>
                  <a:gd name="T11" fmla="*/ 0 h 13"/>
                  <a:gd name="T12" fmla="*/ 13 w 112"/>
                  <a:gd name="T13" fmla="*/ 0 h 13"/>
                  <a:gd name="T14" fmla="*/ 9 w 112"/>
                  <a:gd name="T15" fmla="*/ 0 h 13"/>
                  <a:gd name="T16" fmla="*/ 5 w 112"/>
                  <a:gd name="T17" fmla="*/ 1 h 13"/>
                  <a:gd name="T18" fmla="*/ 0 w 112"/>
                  <a:gd name="T19" fmla="*/ 1 h 13"/>
                  <a:gd name="T20" fmla="*/ 0 w 112"/>
                  <a:gd name="T21" fmla="*/ 3 h 13"/>
                  <a:gd name="T22" fmla="*/ 5 w 112"/>
                  <a:gd name="T23" fmla="*/ 3 h 13"/>
                  <a:gd name="T24" fmla="*/ 9 w 112"/>
                  <a:gd name="T25" fmla="*/ 2 h 13"/>
                  <a:gd name="T26" fmla="*/ 13 w 112"/>
                  <a:gd name="T27" fmla="*/ 2 h 13"/>
                  <a:gd name="T28" fmla="*/ 17 w 112"/>
                  <a:gd name="T29" fmla="*/ 2 h 13"/>
                  <a:gd name="T30" fmla="*/ 21 w 112"/>
                  <a:gd name="T31" fmla="*/ 2 h 13"/>
                  <a:gd name="T32" fmla="*/ 24 w 112"/>
                  <a:gd name="T33" fmla="*/ 2 h 13"/>
                  <a:gd name="T34" fmla="*/ 27 w 112"/>
                  <a:gd name="T35" fmla="*/ 2 h 13"/>
                  <a:gd name="T36" fmla="*/ 28 w 112"/>
                  <a:gd name="T37" fmla="*/ 3 h 13"/>
                  <a:gd name="T38" fmla="*/ 28 w 112"/>
                  <a:gd name="T39" fmla="*/ 3 h 13"/>
                  <a:gd name="T40" fmla="*/ 28 w 112"/>
                  <a:gd name="T41" fmla="*/ 1 h 1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2" h="13">
                    <a:moveTo>
                      <a:pt x="112" y="5"/>
                    </a:moveTo>
                    <a:lnTo>
                      <a:pt x="112" y="5"/>
                    </a:lnTo>
                    <a:lnTo>
                      <a:pt x="105" y="2"/>
                    </a:lnTo>
                    <a:lnTo>
                      <a:pt x="95" y="0"/>
                    </a:lnTo>
                    <a:lnTo>
                      <a:pt x="83" y="0"/>
                    </a:lnTo>
                    <a:lnTo>
                      <a:pt x="68" y="0"/>
                    </a:lnTo>
                    <a:lnTo>
                      <a:pt x="52" y="1"/>
                    </a:lnTo>
                    <a:lnTo>
                      <a:pt x="35" y="2"/>
                    </a:lnTo>
                    <a:lnTo>
                      <a:pt x="18" y="5"/>
                    </a:lnTo>
                    <a:lnTo>
                      <a:pt x="0" y="6"/>
                    </a:lnTo>
                    <a:lnTo>
                      <a:pt x="0" y="13"/>
                    </a:lnTo>
                    <a:lnTo>
                      <a:pt x="18" y="12"/>
                    </a:lnTo>
                    <a:lnTo>
                      <a:pt x="35" y="9"/>
                    </a:lnTo>
                    <a:lnTo>
                      <a:pt x="52" y="10"/>
                    </a:lnTo>
                    <a:lnTo>
                      <a:pt x="68" y="9"/>
                    </a:lnTo>
                    <a:lnTo>
                      <a:pt x="83" y="9"/>
                    </a:lnTo>
                    <a:lnTo>
                      <a:pt x="95" y="9"/>
                    </a:lnTo>
                    <a:lnTo>
                      <a:pt x="105" y="9"/>
                    </a:lnTo>
                    <a:lnTo>
                      <a:pt x="110" y="12"/>
                    </a:lnTo>
                    <a:lnTo>
                      <a:pt x="11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8" name="Freeform 760"/>
              <p:cNvSpPr>
                <a:spLocks/>
              </p:cNvSpPr>
              <p:nvPr/>
            </p:nvSpPr>
            <p:spPr bwMode="auto">
              <a:xfrm>
                <a:off x="5046" y="897"/>
                <a:ext cx="23" cy="30"/>
              </a:xfrm>
              <a:custGeom>
                <a:avLst/>
                <a:gdLst>
                  <a:gd name="T0" fmla="*/ 10 w 46"/>
                  <a:gd name="T1" fmla="*/ 13 h 60"/>
                  <a:gd name="T2" fmla="*/ 12 w 46"/>
                  <a:gd name="T3" fmla="*/ 14 h 60"/>
                  <a:gd name="T4" fmla="*/ 12 w 46"/>
                  <a:gd name="T5" fmla="*/ 13 h 60"/>
                  <a:gd name="T6" fmla="*/ 11 w 46"/>
                  <a:gd name="T7" fmla="*/ 12 h 60"/>
                  <a:gd name="T8" fmla="*/ 9 w 46"/>
                  <a:gd name="T9" fmla="*/ 10 h 60"/>
                  <a:gd name="T10" fmla="*/ 8 w 46"/>
                  <a:gd name="T11" fmla="*/ 8 h 60"/>
                  <a:gd name="T12" fmla="*/ 6 w 46"/>
                  <a:gd name="T13" fmla="*/ 5 h 60"/>
                  <a:gd name="T14" fmla="*/ 4 w 46"/>
                  <a:gd name="T15" fmla="*/ 3 h 60"/>
                  <a:gd name="T16" fmla="*/ 2 w 46"/>
                  <a:gd name="T17" fmla="*/ 1 h 60"/>
                  <a:gd name="T18" fmla="*/ 1 w 46"/>
                  <a:gd name="T19" fmla="*/ 0 h 60"/>
                  <a:gd name="T20" fmla="*/ 0 w 46"/>
                  <a:gd name="T21" fmla="*/ 2 h 60"/>
                  <a:gd name="T22" fmla="*/ 1 w 46"/>
                  <a:gd name="T23" fmla="*/ 3 h 60"/>
                  <a:gd name="T24" fmla="*/ 3 w 46"/>
                  <a:gd name="T25" fmla="*/ 4 h 60"/>
                  <a:gd name="T26" fmla="*/ 4 w 46"/>
                  <a:gd name="T27" fmla="*/ 6 h 60"/>
                  <a:gd name="T28" fmla="*/ 6 w 46"/>
                  <a:gd name="T29" fmla="*/ 9 h 60"/>
                  <a:gd name="T30" fmla="*/ 8 w 46"/>
                  <a:gd name="T31" fmla="*/ 11 h 60"/>
                  <a:gd name="T32" fmla="*/ 9 w 46"/>
                  <a:gd name="T33" fmla="*/ 13 h 60"/>
                  <a:gd name="T34" fmla="*/ 10 w 46"/>
                  <a:gd name="T35" fmla="*/ 14 h 60"/>
                  <a:gd name="T36" fmla="*/ 10 w 46"/>
                  <a:gd name="T37" fmla="*/ 15 h 60"/>
                  <a:gd name="T38" fmla="*/ 12 w 46"/>
                  <a:gd name="T39" fmla="*/ 15 h 60"/>
                  <a:gd name="T40" fmla="*/ 10 w 46"/>
                  <a:gd name="T41" fmla="*/ 15 h 60"/>
                  <a:gd name="T42" fmla="*/ 11 w 46"/>
                  <a:gd name="T43" fmla="*/ 15 h 60"/>
                  <a:gd name="T44" fmla="*/ 12 w 46"/>
                  <a:gd name="T45" fmla="*/ 15 h 60"/>
                  <a:gd name="T46" fmla="*/ 12 w 46"/>
                  <a:gd name="T47" fmla="*/ 14 h 60"/>
                  <a:gd name="T48" fmla="*/ 12 w 46"/>
                  <a:gd name="T49" fmla="*/ 14 h 60"/>
                  <a:gd name="T50" fmla="*/ 10 w 46"/>
                  <a:gd name="T51" fmla="*/ 13 h 6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6" h="60">
                    <a:moveTo>
                      <a:pt x="40" y="52"/>
                    </a:moveTo>
                    <a:lnTo>
                      <a:pt x="46" y="53"/>
                    </a:lnTo>
                    <a:lnTo>
                      <a:pt x="45" y="50"/>
                    </a:lnTo>
                    <a:lnTo>
                      <a:pt x="41" y="46"/>
                    </a:lnTo>
                    <a:lnTo>
                      <a:pt x="35" y="38"/>
                    </a:lnTo>
                    <a:lnTo>
                      <a:pt x="30" y="29"/>
                    </a:lnTo>
                    <a:lnTo>
                      <a:pt x="23" y="19"/>
                    </a:lnTo>
                    <a:lnTo>
                      <a:pt x="15" y="11"/>
                    </a:lnTo>
                    <a:lnTo>
                      <a:pt x="8" y="4"/>
                    </a:lnTo>
                    <a:lnTo>
                      <a:pt x="2" y="0"/>
                    </a:lnTo>
                    <a:lnTo>
                      <a:pt x="0" y="7"/>
                    </a:lnTo>
                    <a:lnTo>
                      <a:pt x="3" y="9"/>
                    </a:lnTo>
                    <a:lnTo>
                      <a:pt x="10" y="16"/>
                    </a:lnTo>
                    <a:lnTo>
                      <a:pt x="16" y="24"/>
                    </a:lnTo>
                    <a:lnTo>
                      <a:pt x="23" y="33"/>
                    </a:lnTo>
                    <a:lnTo>
                      <a:pt x="29" y="42"/>
                    </a:lnTo>
                    <a:lnTo>
                      <a:pt x="34" y="50"/>
                    </a:lnTo>
                    <a:lnTo>
                      <a:pt x="38" y="55"/>
                    </a:lnTo>
                    <a:lnTo>
                      <a:pt x="39" y="57"/>
                    </a:lnTo>
                    <a:lnTo>
                      <a:pt x="45" y="58"/>
                    </a:lnTo>
                    <a:lnTo>
                      <a:pt x="39" y="57"/>
                    </a:lnTo>
                    <a:lnTo>
                      <a:pt x="41" y="60"/>
                    </a:lnTo>
                    <a:lnTo>
                      <a:pt x="45" y="58"/>
                    </a:lnTo>
                    <a:lnTo>
                      <a:pt x="46" y="56"/>
                    </a:lnTo>
                    <a:lnTo>
                      <a:pt x="46" y="53"/>
                    </a:lnTo>
                    <a:lnTo>
                      <a:pt x="40"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89" name="Freeform 761"/>
              <p:cNvSpPr>
                <a:spLocks/>
              </p:cNvSpPr>
              <p:nvPr/>
            </p:nvSpPr>
            <p:spPr bwMode="auto">
              <a:xfrm>
                <a:off x="4936" y="509"/>
                <a:ext cx="168" cy="404"/>
              </a:xfrm>
              <a:custGeom>
                <a:avLst/>
                <a:gdLst>
                  <a:gd name="T0" fmla="*/ 5 w 336"/>
                  <a:gd name="T1" fmla="*/ 162 h 809"/>
                  <a:gd name="T2" fmla="*/ 1 w 336"/>
                  <a:gd name="T3" fmla="*/ 158 h 809"/>
                  <a:gd name="T4" fmla="*/ 3 w 336"/>
                  <a:gd name="T5" fmla="*/ 154 h 809"/>
                  <a:gd name="T6" fmla="*/ 6 w 336"/>
                  <a:gd name="T7" fmla="*/ 151 h 809"/>
                  <a:gd name="T8" fmla="*/ 7 w 336"/>
                  <a:gd name="T9" fmla="*/ 148 h 809"/>
                  <a:gd name="T10" fmla="*/ 5 w 336"/>
                  <a:gd name="T11" fmla="*/ 145 h 809"/>
                  <a:gd name="T12" fmla="*/ 1 w 336"/>
                  <a:gd name="T13" fmla="*/ 139 h 809"/>
                  <a:gd name="T14" fmla="*/ 1 w 336"/>
                  <a:gd name="T15" fmla="*/ 139 h 809"/>
                  <a:gd name="T16" fmla="*/ 2 w 336"/>
                  <a:gd name="T17" fmla="*/ 135 h 809"/>
                  <a:gd name="T18" fmla="*/ 3 w 336"/>
                  <a:gd name="T19" fmla="*/ 131 h 809"/>
                  <a:gd name="T20" fmla="*/ 3 w 336"/>
                  <a:gd name="T21" fmla="*/ 131 h 809"/>
                  <a:gd name="T22" fmla="*/ 3 w 336"/>
                  <a:gd name="T23" fmla="*/ 133 h 809"/>
                  <a:gd name="T24" fmla="*/ 7 w 336"/>
                  <a:gd name="T25" fmla="*/ 146 h 809"/>
                  <a:gd name="T26" fmla="*/ 8 w 336"/>
                  <a:gd name="T27" fmla="*/ 149 h 809"/>
                  <a:gd name="T28" fmla="*/ 6 w 336"/>
                  <a:gd name="T29" fmla="*/ 124 h 809"/>
                  <a:gd name="T30" fmla="*/ 8 w 336"/>
                  <a:gd name="T31" fmla="*/ 112 h 809"/>
                  <a:gd name="T32" fmla="*/ 12 w 336"/>
                  <a:gd name="T33" fmla="*/ 104 h 809"/>
                  <a:gd name="T34" fmla="*/ 16 w 336"/>
                  <a:gd name="T35" fmla="*/ 96 h 809"/>
                  <a:gd name="T36" fmla="*/ 12 w 336"/>
                  <a:gd name="T37" fmla="*/ 88 h 809"/>
                  <a:gd name="T38" fmla="*/ 10 w 336"/>
                  <a:gd name="T39" fmla="*/ 87 h 809"/>
                  <a:gd name="T40" fmla="*/ 11 w 336"/>
                  <a:gd name="T41" fmla="*/ 80 h 809"/>
                  <a:gd name="T42" fmla="*/ 9 w 336"/>
                  <a:gd name="T43" fmla="*/ 73 h 809"/>
                  <a:gd name="T44" fmla="*/ 10 w 336"/>
                  <a:gd name="T45" fmla="*/ 70 h 809"/>
                  <a:gd name="T46" fmla="*/ 8 w 336"/>
                  <a:gd name="T47" fmla="*/ 62 h 809"/>
                  <a:gd name="T48" fmla="*/ 11 w 336"/>
                  <a:gd name="T49" fmla="*/ 52 h 809"/>
                  <a:gd name="T50" fmla="*/ 16 w 336"/>
                  <a:gd name="T51" fmla="*/ 44 h 809"/>
                  <a:gd name="T52" fmla="*/ 16 w 336"/>
                  <a:gd name="T53" fmla="*/ 38 h 809"/>
                  <a:gd name="T54" fmla="*/ 20 w 336"/>
                  <a:gd name="T55" fmla="*/ 20 h 809"/>
                  <a:gd name="T56" fmla="*/ 26 w 336"/>
                  <a:gd name="T57" fmla="*/ 8 h 809"/>
                  <a:gd name="T58" fmla="*/ 32 w 336"/>
                  <a:gd name="T59" fmla="*/ 3 h 809"/>
                  <a:gd name="T60" fmla="*/ 39 w 336"/>
                  <a:gd name="T61" fmla="*/ 0 h 809"/>
                  <a:gd name="T62" fmla="*/ 36 w 336"/>
                  <a:gd name="T63" fmla="*/ 13 h 809"/>
                  <a:gd name="T64" fmla="*/ 35 w 336"/>
                  <a:gd name="T65" fmla="*/ 19 h 809"/>
                  <a:gd name="T66" fmla="*/ 34 w 336"/>
                  <a:gd name="T67" fmla="*/ 27 h 809"/>
                  <a:gd name="T68" fmla="*/ 37 w 336"/>
                  <a:gd name="T69" fmla="*/ 37 h 809"/>
                  <a:gd name="T70" fmla="*/ 37 w 336"/>
                  <a:gd name="T71" fmla="*/ 49 h 809"/>
                  <a:gd name="T72" fmla="*/ 40 w 336"/>
                  <a:gd name="T73" fmla="*/ 67 h 809"/>
                  <a:gd name="T74" fmla="*/ 44 w 336"/>
                  <a:gd name="T75" fmla="*/ 83 h 809"/>
                  <a:gd name="T76" fmla="*/ 52 w 336"/>
                  <a:gd name="T77" fmla="*/ 95 h 809"/>
                  <a:gd name="T78" fmla="*/ 58 w 336"/>
                  <a:gd name="T79" fmla="*/ 100 h 809"/>
                  <a:gd name="T80" fmla="*/ 59 w 336"/>
                  <a:gd name="T81" fmla="*/ 97 h 809"/>
                  <a:gd name="T82" fmla="*/ 61 w 336"/>
                  <a:gd name="T83" fmla="*/ 95 h 809"/>
                  <a:gd name="T84" fmla="*/ 62 w 336"/>
                  <a:gd name="T85" fmla="*/ 90 h 809"/>
                  <a:gd name="T86" fmla="*/ 65 w 336"/>
                  <a:gd name="T87" fmla="*/ 86 h 809"/>
                  <a:gd name="T88" fmla="*/ 69 w 336"/>
                  <a:gd name="T89" fmla="*/ 84 h 809"/>
                  <a:gd name="T90" fmla="*/ 73 w 336"/>
                  <a:gd name="T91" fmla="*/ 83 h 809"/>
                  <a:gd name="T92" fmla="*/ 77 w 336"/>
                  <a:gd name="T93" fmla="*/ 83 h 809"/>
                  <a:gd name="T94" fmla="*/ 81 w 336"/>
                  <a:gd name="T95" fmla="*/ 85 h 809"/>
                  <a:gd name="T96" fmla="*/ 84 w 336"/>
                  <a:gd name="T97" fmla="*/ 195 h 809"/>
                  <a:gd name="T98" fmla="*/ 81 w 336"/>
                  <a:gd name="T99" fmla="*/ 197 h 809"/>
                  <a:gd name="T100" fmla="*/ 76 w 336"/>
                  <a:gd name="T101" fmla="*/ 200 h 809"/>
                  <a:gd name="T102" fmla="*/ 72 w 336"/>
                  <a:gd name="T103" fmla="*/ 201 h 809"/>
                  <a:gd name="T104" fmla="*/ 67 w 336"/>
                  <a:gd name="T105" fmla="*/ 193 h 809"/>
                  <a:gd name="T106" fmla="*/ 62 w 336"/>
                  <a:gd name="T107" fmla="*/ 192 h 809"/>
                  <a:gd name="T108" fmla="*/ 58 w 336"/>
                  <a:gd name="T109" fmla="*/ 193 h 809"/>
                  <a:gd name="T110" fmla="*/ 54 w 336"/>
                  <a:gd name="T111" fmla="*/ 191 h 809"/>
                  <a:gd name="T112" fmla="*/ 44 w 336"/>
                  <a:gd name="T113" fmla="*/ 191 h 809"/>
                  <a:gd name="T114" fmla="*/ 31 w 336"/>
                  <a:gd name="T115" fmla="*/ 192 h 809"/>
                  <a:gd name="T116" fmla="*/ 18 w 336"/>
                  <a:gd name="T117" fmla="*/ 192 h 809"/>
                  <a:gd name="T118" fmla="*/ 11 w 336"/>
                  <a:gd name="T119" fmla="*/ 185 h 809"/>
                  <a:gd name="T120" fmla="*/ 10 w 336"/>
                  <a:gd name="T121" fmla="*/ 170 h 809"/>
                  <a:gd name="T122" fmla="*/ 8 w 336"/>
                  <a:gd name="T123" fmla="*/ 166 h 80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6" h="809">
                    <a:moveTo>
                      <a:pt x="28" y="659"/>
                    </a:moveTo>
                    <a:lnTo>
                      <a:pt x="25" y="655"/>
                    </a:lnTo>
                    <a:lnTo>
                      <a:pt x="19" y="649"/>
                    </a:lnTo>
                    <a:lnTo>
                      <a:pt x="11" y="642"/>
                    </a:lnTo>
                    <a:lnTo>
                      <a:pt x="5" y="636"/>
                    </a:lnTo>
                    <a:lnTo>
                      <a:pt x="4" y="632"/>
                    </a:lnTo>
                    <a:lnTo>
                      <a:pt x="7" y="626"/>
                    </a:lnTo>
                    <a:lnTo>
                      <a:pt x="9" y="621"/>
                    </a:lnTo>
                    <a:lnTo>
                      <a:pt x="10" y="617"/>
                    </a:lnTo>
                    <a:lnTo>
                      <a:pt x="12" y="613"/>
                    </a:lnTo>
                    <a:lnTo>
                      <a:pt x="18" y="610"/>
                    </a:lnTo>
                    <a:lnTo>
                      <a:pt x="23" y="607"/>
                    </a:lnTo>
                    <a:lnTo>
                      <a:pt x="26" y="605"/>
                    </a:lnTo>
                    <a:lnTo>
                      <a:pt x="27" y="602"/>
                    </a:lnTo>
                    <a:lnTo>
                      <a:pt x="27" y="595"/>
                    </a:lnTo>
                    <a:lnTo>
                      <a:pt x="25" y="589"/>
                    </a:lnTo>
                    <a:lnTo>
                      <a:pt x="24" y="585"/>
                    </a:lnTo>
                    <a:lnTo>
                      <a:pt x="20" y="581"/>
                    </a:lnTo>
                    <a:lnTo>
                      <a:pt x="15" y="573"/>
                    </a:lnTo>
                    <a:lnTo>
                      <a:pt x="7" y="565"/>
                    </a:lnTo>
                    <a:lnTo>
                      <a:pt x="1" y="558"/>
                    </a:lnTo>
                    <a:lnTo>
                      <a:pt x="0" y="557"/>
                    </a:lnTo>
                    <a:lnTo>
                      <a:pt x="1" y="557"/>
                    </a:lnTo>
                    <a:lnTo>
                      <a:pt x="3" y="557"/>
                    </a:lnTo>
                    <a:lnTo>
                      <a:pt x="4" y="556"/>
                    </a:lnTo>
                    <a:lnTo>
                      <a:pt x="5" y="549"/>
                    </a:lnTo>
                    <a:lnTo>
                      <a:pt x="7" y="541"/>
                    </a:lnTo>
                    <a:lnTo>
                      <a:pt x="9" y="532"/>
                    </a:lnTo>
                    <a:lnTo>
                      <a:pt x="10" y="527"/>
                    </a:lnTo>
                    <a:lnTo>
                      <a:pt x="10" y="524"/>
                    </a:lnTo>
                    <a:lnTo>
                      <a:pt x="10" y="526"/>
                    </a:lnTo>
                    <a:lnTo>
                      <a:pt x="10" y="527"/>
                    </a:lnTo>
                    <a:lnTo>
                      <a:pt x="10" y="532"/>
                    </a:lnTo>
                    <a:lnTo>
                      <a:pt x="11" y="532"/>
                    </a:lnTo>
                    <a:lnTo>
                      <a:pt x="12" y="535"/>
                    </a:lnTo>
                    <a:lnTo>
                      <a:pt x="15" y="543"/>
                    </a:lnTo>
                    <a:lnTo>
                      <a:pt x="20" y="564"/>
                    </a:lnTo>
                    <a:lnTo>
                      <a:pt x="26" y="584"/>
                    </a:lnTo>
                    <a:lnTo>
                      <a:pt x="30" y="603"/>
                    </a:lnTo>
                    <a:lnTo>
                      <a:pt x="32" y="620"/>
                    </a:lnTo>
                    <a:lnTo>
                      <a:pt x="32" y="596"/>
                    </a:lnTo>
                    <a:lnTo>
                      <a:pt x="28" y="559"/>
                    </a:lnTo>
                    <a:lnTo>
                      <a:pt x="25" y="521"/>
                    </a:lnTo>
                    <a:lnTo>
                      <a:pt x="23" y="496"/>
                    </a:lnTo>
                    <a:lnTo>
                      <a:pt x="24" y="478"/>
                    </a:lnTo>
                    <a:lnTo>
                      <a:pt x="26" y="463"/>
                    </a:lnTo>
                    <a:lnTo>
                      <a:pt x="30" y="450"/>
                    </a:lnTo>
                    <a:lnTo>
                      <a:pt x="35" y="438"/>
                    </a:lnTo>
                    <a:lnTo>
                      <a:pt x="40" y="426"/>
                    </a:lnTo>
                    <a:lnTo>
                      <a:pt x="46" y="416"/>
                    </a:lnTo>
                    <a:lnTo>
                      <a:pt x="51" y="407"/>
                    </a:lnTo>
                    <a:lnTo>
                      <a:pt x="57" y="398"/>
                    </a:lnTo>
                    <a:lnTo>
                      <a:pt x="61" y="386"/>
                    </a:lnTo>
                    <a:lnTo>
                      <a:pt x="61" y="373"/>
                    </a:lnTo>
                    <a:lnTo>
                      <a:pt x="55" y="362"/>
                    </a:lnTo>
                    <a:lnTo>
                      <a:pt x="47" y="355"/>
                    </a:lnTo>
                    <a:lnTo>
                      <a:pt x="42" y="354"/>
                    </a:lnTo>
                    <a:lnTo>
                      <a:pt x="39" y="353"/>
                    </a:lnTo>
                    <a:lnTo>
                      <a:pt x="37" y="350"/>
                    </a:lnTo>
                    <a:lnTo>
                      <a:pt x="37" y="347"/>
                    </a:lnTo>
                    <a:lnTo>
                      <a:pt x="39" y="338"/>
                    </a:lnTo>
                    <a:lnTo>
                      <a:pt x="41" y="322"/>
                    </a:lnTo>
                    <a:lnTo>
                      <a:pt x="40" y="304"/>
                    </a:lnTo>
                    <a:lnTo>
                      <a:pt x="34" y="293"/>
                    </a:lnTo>
                    <a:lnTo>
                      <a:pt x="35" y="292"/>
                    </a:lnTo>
                    <a:lnTo>
                      <a:pt x="37" y="289"/>
                    </a:lnTo>
                    <a:lnTo>
                      <a:pt x="38" y="285"/>
                    </a:lnTo>
                    <a:lnTo>
                      <a:pt x="40" y="280"/>
                    </a:lnTo>
                    <a:lnTo>
                      <a:pt x="40" y="273"/>
                    </a:lnTo>
                    <a:lnTo>
                      <a:pt x="37" y="262"/>
                    </a:lnTo>
                    <a:lnTo>
                      <a:pt x="32" y="250"/>
                    </a:lnTo>
                    <a:lnTo>
                      <a:pt x="27" y="239"/>
                    </a:lnTo>
                    <a:lnTo>
                      <a:pt x="33" y="227"/>
                    </a:lnTo>
                    <a:lnTo>
                      <a:pt x="42" y="210"/>
                    </a:lnTo>
                    <a:lnTo>
                      <a:pt x="51" y="195"/>
                    </a:lnTo>
                    <a:lnTo>
                      <a:pt x="58" y="185"/>
                    </a:lnTo>
                    <a:lnTo>
                      <a:pt x="62" y="178"/>
                    </a:lnTo>
                    <a:lnTo>
                      <a:pt x="63" y="171"/>
                    </a:lnTo>
                    <a:lnTo>
                      <a:pt x="64" y="162"/>
                    </a:lnTo>
                    <a:lnTo>
                      <a:pt x="64" y="152"/>
                    </a:lnTo>
                    <a:lnTo>
                      <a:pt x="65" y="135"/>
                    </a:lnTo>
                    <a:lnTo>
                      <a:pt x="71" y="110"/>
                    </a:lnTo>
                    <a:lnTo>
                      <a:pt x="80" y="80"/>
                    </a:lnTo>
                    <a:lnTo>
                      <a:pt x="89" y="53"/>
                    </a:lnTo>
                    <a:lnTo>
                      <a:pt x="95" y="42"/>
                    </a:lnTo>
                    <a:lnTo>
                      <a:pt x="102" y="32"/>
                    </a:lnTo>
                    <a:lnTo>
                      <a:pt x="109" y="26"/>
                    </a:lnTo>
                    <a:lnTo>
                      <a:pt x="118" y="19"/>
                    </a:lnTo>
                    <a:lnTo>
                      <a:pt x="126" y="13"/>
                    </a:lnTo>
                    <a:lnTo>
                      <a:pt x="136" y="8"/>
                    </a:lnTo>
                    <a:lnTo>
                      <a:pt x="145" y="4"/>
                    </a:lnTo>
                    <a:lnTo>
                      <a:pt x="154" y="0"/>
                    </a:lnTo>
                    <a:lnTo>
                      <a:pt x="148" y="14"/>
                    </a:lnTo>
                    <a:lnTo>
                      <a:pt x="146" y="32"/>
                    </a:lnTo>
                    <a:lnTo>
                      <a:pt x="144" y="52"/>
                    </a:lnTo>
                    <a:lnTo>
                      <a:pt x="144" y="62"/>
                    </a:lnTo>
                    <a:lnTo>
                      <a:pt x="142" y="68"/>
                    </a:lnTo>
                    <a:lnTo>
                      <a:pt x="139" y="77"/>
                    </a:lnTo>
                    <a:lnTo>
                      <a:pt x="136" y="87"/>
                    </a:lnTo>
                    <a:lnTo>
                      <a:pt x="132" y="97"/>
                    </a:lnTo>
                    <a:lnTo>
                      <a:pt x="133" y="110"/>
                    </a:lnTo>
                    <a:lnTo>
                      <a:pt x="138" y="127"/>
                    </a:lnTo>
                    <a:lnTo>
                      <a:pt x="144" y="143"/>
                    </a:lnTo>
                    <a:lnTo>
                      <a:pt x="147" y="151"/>
                    </a:lnTo>
                    <a:lnTo>
                      <a:pt x="147" y="159"/>
                    </a:lnTo>
                    <a:lnTo>
                      <a:pt x="146" y="175"/>
                    </a:lnTo>
                    <a:lnTo>
                      <a:pt x="145" y="196"/>
                    </a:lnTo>
                    <a:lnTo>
                      <a:pt x="145" y="220"/>
                    </a:lnTo>
                    <a:lnTo>
                      <a:pt x="149" y="246"/>
                    </a:lnTo>
                    <a:lnTo>
                      <a:pt x="157" y="271"/>
                    </a:lnTo>
                    <a:lnTo>
                      <a:pt x="165" y="293"/>
                    </a:lnTo>
                    <a:lnTo>
                      <a:pt x="170" y="308"/>
                    </a:lnTo>
                    <a:lnTo>
                      <a:pt x="176" y="332"/>
                    </a:lnTo>
                    <a:lnTo>
                      <a:pt x="184" y="353"/>
                    </a:lnTo>
                    <a:lnTo>
                      <a:pt x="194" y="370"/>
                    </a:lnTo>
                    <a:lnTo>
                      <a:pt x="206" y="383"/>
                    </a:lnTo>
                    <a:lnTo>
                      <a:pt x="216" y="393"/>
                    </a:lnTo>
                    <a:lnTo>
                      <a:pt x="227" y="400"/>
                    </a:lnTo>
                    <a:lnTo>
                      <a:pt x="232" y="403"/>
                    </a:lnTo>
                    <a:lnTo>
                      <a:pt x="236" y="405"/>
                    </a:lnTo>
                    <a:lnTo>
                      <a:pt x="236" y="399"/>
                    </a:lnTo>
                    <a:lnTo>
                      <a:pt x="235" y="390"/>
                    </a:lnTo>
                    <a:lnTo>
                      <a:pt x="232" y="380"/>
                    </a:lnTo>
                    <a:lnTo>
                      <a:pt x="231" y="377"/>
                    </a:lnTo>
                    <a:lnTo>
                      <a:pt x="244" y="380"/>
                    </a:lnTo>
                    <a:lnTo>
                      <a:pt x="244" y="373"/>
                    </a:lnTo>
                    <a:lnTo>
                      <a:pt x="245" y="367"/>
                    </a:lnTo>
                    <a:lnTo>
                      <a:pt x="248" y="360"/>
                    </a:lnTo>
                    <a:lnTo>
                      <a:pt x="252" y="354"/>
                    </a:lnTo>
                    <a:lnTo>
                      <a:pt x="255" y="350"/>
                    </a:lnTo>
                    <a:lnTo>
                      <a:pt x="259" y="347"/>
                    </a:lnTo>
                    <a:lnTo>
                      <a:pt x="265" y="344"/>
                    </a:lnTo>
                    <a:lnTo>
                      <a:pt x="270" y="340"/>
                    </a:lnTo>
                    <a:lnTo>
                      <a:pt x="276" y="337"/>
                    </a:lnTo>
                    <a:lnTo>
                      <a:pt x="282" y="334"/>
                    </a:lnTo>
                    <a:lnTo>
                      <a:pt x="288" y="333"/>
                    </a:lnTo>
                    <a:lnTo>
                      <a:pt x="292" y="333"/>
                    </a:lnTo>
                    <a:lnTo>
                      <a:pt x="297" y="333"/>
                    </a:lnTo>
                    <a:lnTo>
                      <a:pt x="301" y="334"/>
                    </a:lnTo>
                    <a:lnTo>
                      <a:pt x="307" y="334"/>
                    </a:lnTo>
                    <a:lnTo>
                      <a:pt x="313" y="335"/>
                    </a:lnTo>
                    <a:lnTo>
                      <a:pt x="319" y="338"/>
                    </a:lnTo>
                    <a:lnTo>
                      <a:pt x="324" y="340"/>
                    </a:lnTo>
                    <a:lnTo>
                      <a:pt x="330" y="344"/>
                    </a:lnTo>
                    <a:lnTo>
                      <a:pt x="336" y="348"/>
                    </a:lnTo>
                    <a:lnTo>
                      <a:pt x="336" y="782"/>
                    </a:lnTo>
                    <a:lnTo>
                      <a:pt x="334" y="784"/>
                    </a:lnTo>
                    <a:lnTo>
                      <a:pt x="329" y="786"/>
                    </a:lnTo>
                    <a:lnTo>
                      <a:pt x="323" y="789"/>
                    </a:lnTo>
                    <a:lnTo>
                      <a:pt x="318" y="793"/>
                    </a:lnTo>
                    <a:lnTo>
                      <a:pt x="311" y="797"/>
                    </a:lnTo>
                    <a:lnTo>
                      <a:pt x="304" y="801"/>
                    </a:lnTo>
                    <a:lnTo>
                      <a:pt x="297" y="806"/>
                    </a:lnTo>
                    <a:lnTo>
                      <a:pt x="291" y="809"/>
                    </a:lnTo>
                    <a:lnTo>
                      <a:pt x="285" y="804"/>
                    </a:lnTo>
                    <a:lnTo>
                      <a:pt x="277" y="796"/>
                    </a:lnTo>
                    <a:lnTo>
                      <a:pt x="269" y="786"/>
                    </a:lnTo>
                    <a:lnTo>
                      <a:pt x="266" y="773"/>
                    </a:lnTo>
                    <a:lnTo>
                      <a:pt x="263" y="769"/>
                    </a:lnTo>
                    <a:lnTo>
                      <a:pt x="256" y="767"/>
                    </a:lnTo>
                    <a:lnTo>
                      <a:pt x="248" y="769"/>
                    </a:lnTo>
                    <a:lnTo>
                      <a:pt x="242" y="771"/>
                    </a:lnTo>
                    <a:lnTo>
                      <a:pt x="236" y="772"/>
                    </a:lnTo>
                    <a:lnTo>
                      <a:pt x="231" y="772"/>
                    </a:lnTo>
                    <a:lnTo>
                      <a:pt x="225" y="771"/>
                    </a:lnTo>
                    <a:lnTo>
                      <a:pt x="220" y="769"/>
                    </a:lnTo>
                    <a:lnTo>
                      <a:pt x="213" y="767"/>
                    </a:lnTo>
                    <a:lnTo>
                      <a:pt x="202" y="766"/>
                    </a:lnTo>
                    <a:lnTo>
                      <a:pt x="190" y="766"/>
                    </a:lnTo>
                    <a:lnTo>
                      <a:pt x="175" y="766"/>
                    </a:lnTo>
                    <a:lnTo>
                      <a:pt x="159" y="767"/>
                    </a:lnTo>
                    <a:lnTo>
                      <a:pt x="141" y="769"/>
                    </a:lnTo>
                    <a:lnTo>
                      <a:pt x="124" y="770"/>
                    </a:lnTo>
                    <a:lnTo>
                      <a:pt x="107" y="771"/>
                    </a:lnTo>
                    <a:lnTo>
                      <a:pt x="87" y="771"/>
                    </a:lnTo>
                    <a:lnTo>
                      <a:pt x="71" y="769"/>
                    </a:lnTo>
                    <a:lnTo>
                      <a:pt x="58" y="762"/>
                    </a:lnTo>
                    <a:lnTo>
                      <a:pt x="48" y="753"/>
                    </a:lnTo>
                    <a:lnTo>
                      <a:pt x="41" y="740"/>
                    </a:lnTo>
                    <a:lnTo>
                      <a:pt x="37" y="724"/>
                    </a:lnTo>
                    <a:lnTo>
                      <a:pt x="35" y="705"/>
                    </a:lnTo>
                    <a:lnTo>
                      <a:pt x="37" y="683"/>
                    </a:lnTo>
                    <a:lnTo>
                      <a:pt x="37" y="679"/>
                    </a:lnTo>
                    <a:lnTo>
                      <a:pt x="34" y="672"/>
                    </a:lnTo>
                    <a:lnTo>
                      <a:pt x="32" y="665"/>
                    </a:lnTo>
                    <a:lnTo>
                      <a:pt x="28" y="659"/>
                    </a:lnTo>
                    <a:close/>
                  </a:path>
                </a:pathLst>
              </a:custGeom>
              <a:solidFill>
                <a:srgbClr val="CC99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0" name="Freeform 762"/>
              <p:cNvSpPr>
                <a:spLocks/>
              </p:cNvSpPr>
              <p:nvPr/>
            </p:nvSpPr>
            <p:spPr bwMode="auto">
              <a:xfrm>
                <a:off x="4474" y="900"/>
                <a:ext cx="634" cy="748"/>
              </a:xfrm>
              <a:custGeom>
                <a:avLst/>
                <a:gdLst>
                  <a:gd name="T0" fmla="*/ 314 w 1268"/>
                  <a:gd name="T1" fmla="*/ 2 h 1497"/>
                  <a:gd name="T2" fmla="*/ 307 w 1268"/>
                  <a:gd name="T3" fmla="*/ 6 h 1497"/>
                  <a:gd name="T4" fmla="*/ 303 w 1268"/>
                  <a:gd name="T5" fmla="*/ 9 h 1497"/>
                  <a:gd name="T6" fmla="*/ 298 w 1268"/>
                  <a:gd name="T7" fmla="*/ 11 h 1497"/>
                  <a:gd name="T8" fmla="*/ 292 w 1268"/>
                  <a:gd name="T9" fmla="*/ 16 h 1497"/>
                  <a:gd name="T10" fmla="*/ 288 w 1268"/>
                  <a:gd name="T11" fmla="*/ 22 h 1497"/>
                  <a:gd name="T12" fmla="*/ 280 w 1268"/>
                  <a:gd name="T13" fmla="*/ 24 h 1497"/>
                  <a:gd name="T14" fmla="*/ 270 w 1268"/>
                  <a:gd name="T15" fmla="*/ 28 h 1497"/>
                  <a:gd name="T16" fmla="*/ 259 w 1268"/>
                  <a:gd name="T17" fmla="*/ 32 h 1497"/>
                  <a:gd name="T18" fmla="*/ 249 w 1268"/>
                  <a:gd name="T19" fmla="*/ 36 h 1497"/>
                  <a:gd name="T20" fmla="*/ 242 w 1268"/>
                  <a:gd name="T21" fmla="*/ 40 h 1497"/>
                  <a:gd name="T22" fmla="*/ 232 w 1268"/>
                  <a:gd name="T23" fmla="*/ 47 h 1497"/>
                  <a:gd name="T24" fmla="*/ 219 w 1268"/>
                  <a:gd name="T25" fmla="*/ 55 h 1497"/>
                  <a:gd name="T26" fmla="*/ 210 w 1268"/>
                  <a:gd name="T27" fmla="*/ 61 h 1497"/>
                  <a:gd name="T28" fmla="*/ 207 w 1268"/>
                  <a:gd name="T29" fmla="*/ 68 h 1497"/>
                  <a:gd name="T30" fmla="*/ 195 w 1268"/>
                  <a:gd name="T31" fmla="*/ 84 h 1497"/>
                  <a:gd name="T32" fmla="*/ 177 w 1268"/>
                  <a:gd name="T33" fmla="*/ 109 h 1497"/>
                  <a:gd name="T34" fmla="*/ 167 w 1268"/>
                  <a:gd name="T35" fmla="*/ 126 h 1497"/>
                  <a:gd name="T36" fmla="*/ 155 w 1268"/>
                  <a:gd name="T37" fmla="*/ 154 h 1497"/>
                  <a:gd name="T38" fmla="*/ 146 w 1268"/>
                  <a:gd name="T39" fmla="*/ 179 h 1497"/>
                  <a:gd name="T40" fmla="*/ 136 w 1268"/>
                  <a:gd name="T41" fmla="*/ 200 h 1497"/>
                  <a:gd name="T42" fmla="*/ 116 w 1268"/>
                  <a:gd name="T43" fmla="*/ 228 h 1497"/>
                  <a:gd name="T44" fmla="*/ 100 w 1268"/>
                  <a:gd name="T45" fmla="*/ 255 h 1497"/>
                  <a:gd name="T46" fmla="*/ 80 w 1268"/>
                  <a:gd name="T47" fmla="*/ 268 h 1497"/>
                  <a:gd name="T48" fmla="*/ 54 w 1268"/>
                  <a:gd name="T49" fmla="*/ 278 h 1497"/>
                  <a:gd name="T50" fmla="*/ 31 w 1268"/>
                  <a:gd name="T51" fmla="*/ 290 h 1497"/>
                  <a:gd name="T52" fmla="*/ 14 w 1268"/>
                  <a:gd name="T53" fmla="*/ 305 h 1497"/>
                  <a:gd name="T54" fmla="*/ 3 w 1268"/>
                  <a:gd name="T55" fmla="*/ 325 h 1497"/>
                  <a:gd name="T56" fmla="*/ 4 w 1268"/>
                  <a:gd name="T57" fmla="*/ 340 h 1497"/>
                  <a:gd name="T58" fmla="*/ 10 w 1268"/>
                  <a:gd name="T59" fmla="*/ 340 h 1497"/>
                  <a:gd name="T60" fmla="*/ 14 w 1268"/>
                  <a:gd name="T61" fmla="*/ 341 h 1497"/>
                  <a:gd name="T62" fmla="*/ 22 w 1268"/>
                  <a:gd name="T63" fmla="*/ 349 h 1497"/>
                  <a:gd name="T64" fmla="*/ 30 w 1268"/>
                  <a:gd name="T65" fmla="*/ 357 h 1497"/>
                  <a:gd name="T66" fmla="*/ 41 w 1268"/>
                  <a:gd name="T67" fmla="*/ 360 h 1497"/>
                  <a:gd name="T68" fmla="*/ 52 w 1268"/>
                  <a:gd name="T69" fmla="*/ 364 h 1497"/>
                  <a:gd name="T70" fmla="*/ 70 w 1268"/>
                  <a:gd name="T71" fmla="*/ 372 h 1497"/>
                  <a:gd name="T72" fmla="*/ 91 w 1268"/>
                  <a:gd name="T73" fmla="*/ 374 h 1497"/>
                  <a:gd name="T74" fmla="*/ 106 w 1268"/>
                  <a:gd name="T75" fmla="*/ 374 h 1497"/>
                  <a:gd name="T76" fmla="*/ 119 w 1268"/>
                  <a:gd name="T77" fmla="*/ 373 h 1497"/>
                  <a:gd name="T78" fmla="*/ 130 w 1268"/>
                  <a:gd name="T79" fmla="*/ 371 h 1497"/>
                  <a:gd name="T80" fmla="*/ 139 w 1268"/>
                  <a:gd name="T81" fmla="*/ 367 h 1497"/>
                  <a:gd name="T82" fmla="*/ 145 w 1268"/>
                  <a:gd name="T83" fmla="*/ 362 h 1497"/>
                  <a:gd name="T84" fmla="*/ 149 w 1268"/>
                  <a:gd name="T85" fmla="*/ 357 h 1497"/>
                  <a:gd name="T86" fmla="*/ 152 w 1268"/>
                  <a:gd name="T87" fmla="*/ 353 h 1497"/>
                  <a:gd name="T88" fmla="*/ 160 w 1268"/>
                  <a:gd name="T89" fmla="*/ 350 h 1497"/>
                  <a:gd name="T90" fmla="*/ 171 w 1268"/>
                  <a:gd name="T91" fmla="*/ 344 h 1497"/>
                  <a:gd name="T92" fmla="*/ 181 w 1268"/>
                  <a:gd name="T93" fmla="*/ 338 h 1497"/>
                  <a:gd name="T94" fmla="*/ 192 w 1268"/>
                  <a:gd name="T95" fmla="*/ 328 h 1497"/>
                  <a:gd name="T96" fmla="*/ 207 w 1268"/>
                  <a:gd name="T97" fmla="*/ 315 h 1497"/>
                  <a:gd name="T98" fmla="*/ 222 w 1268"/>
                  <a:gd name="T99" fmla="*/ 302 h 1497"/>
                  <a:gd name="T100" fmla="*/ 236 w 1268"/>
                  <a:gd name="T101" fmla="*/ 292 h 1497"/>
                  <a:gd name="T102" fmla="*/ 246 w 1268"/>
                  <a:gd name="T103" fmla="*/ 285 h 1497"/>
                  <a:gd name="T104" fmla="*/ 247 w 1268"/>
                  <a:gd name="T105" fmla="*/ 300 h 1497"/>
                  <a:gd name="T106" fmla="*/ 248 w 1268"/>
                  <a:gd name="T107" fmla="*/ 356 h 149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268" h="1497">
                    <a:moveTo>
                      <a:pt x="1268" y="1427"/>
                    </a:moveTo>
                    <a:lnTo>
                      <a:pt x="1268" y="0"/>
                    </a:lnTo>
                    <a:lnTo>
                      <a:pt x="1253" y="9"/>
                    </a:lnTo>
                    <a:lnTo>
                      <a:pt x="1242" y="14"/>
                    </a:lnTo>
                    <a:lnTo>
                      <a:pt x="1232" y="20"/>
                    </a:lnTo>
                    <a:lnTo>
                      <a:pt x="1225" y="26"/>
                    </a:lnTo>
                    <a:lnTo>
                      <a:pt x="1220" y="29"/>
                    </a:lnTo>
                    <a:lnTo>
                      <a:pt x="1214" y="33"/>
                    </a:lnTo>
                    <a:lnTo>
                      <a:pt x="1210" y="36"/>
                    </a:lnTo>
                    <a:lnTo>
                      <a:pt x="1206" y="38"/>
                    </a:lnTo>
                    <a:lnTo>
                      <a:pt x="1200" y="42"/>
                    </a:lnTo>
                    <a:lnTo>
                      <a:pt x="1192" y="47"/>
                    </a:lnTo>
                    <a:lnTo>
                      <a:pt x="1184" y="53"/>
                    </a:lnTo>
                    <a:lnTo>
                      <a:pt x="1175" y="60"/>
                    </a:lnTo>
                    <a:lnTo>
                      <a:pt x="1167" y="67"/>
                    </a:lnTo>
                    <a:lnTo>
                      <a:pt x="1159" y="75"/>
                    </a:lnTo>
                    <a:lnTo>
                      <a:pt x="1153" y="82"/>
                    </a:lnTo>
                    <a:lnTo>
                      <a:pt x="1149" y="88"/>
                    </a:lnTo>
                    <a:lnTo>
                      <a:pt x="1141" y="90"/>
                    </a:lnTo>
                    <a:lnTo>
                      <a:pt x="1131" y="94"/>
                    </a:lnTo>
                    <a:lnTo>
                      <a:pt x="1119" y="97"/>
                    </a:lnTo>
                    <a:lnTo>
                      <a:pt x="1107" y="102"/>
                    </a:lnTo>
                    <a:lnTo>
                      <a:pt x="1093" y="106"/>
                    </a:lnTo>
                    <a:lnTo>
                      <a:pt x="1079" y="112"/>
                    </a:lnTo>
                    <a:lnTo>
                      <a:pt x="1064" y="117"/>
                    </a:lnTo>
                    <a:lnTo>
                      <a:pt x="1050" y="123"/>
                    </a:lnTo>
                    <a:lnTo>
                      <a:pt x="1035" y="128"/>
                    </a:lnTo>
                    <a:lnTo>
                      <a:pt x="1022" y="134"/>
                    </a:lnTo>
                    <a:lnTo>
                      <a:pt x="1008" y="140"/>
                    </a:lnTo>
                    <a:lnTo>
                      <a:pt x="995" y="146"/>
                    </a:lnTo>
                    <a:lnTo>
                      <a:pt x="984" y="153"/>
                    </a:lnTo>
                    <a:lnTo>
                      <a:pt x="973" y="158"/>
                    </a:lnTo>
                    <a:lnTo>
                      <a:pt x="965" y="163"/>
                    </a:lnTo>
                    <a:lnTo>
                      <a:pt x="958" y="169"/>
                    </a:lnTo>
                    <a:lnTo>
                      <a:pt x="944" y="180"/>
                    </a:lnTo>
                    <a:lnTo>
                      <a:pt x="928" y="191"/>
                    </a:lnTo>
                    <a:lnTo>
                      <a:pt x="910" y="202"/>
                    </a:lnTo>
                    <a:lnTo>
                      <a:pt x="893" y="212"/>
                    </a:lnTo>
                    <a:lnTo>
                      <a:pt x="874" y="223"/>
                    </a:lnTo>
                    <a:lnTo>
                      <a:pt x="859" y="232"/>
                    </a:lnTo>
                    <a:lnTo>
                      <a:pt x="846" y="239"/>
                    </a:lnTo>
                    <a:lnTo>
                      <a:pt x="840" y="245"/>
                    </a:lnTo>
                    <a:lnTo>
                      <a:pt x="833" y="255"/>
                    </a:lnTo>
                    <a:lnTo>
                      <a:pt x="828" y="267"/>
                    </a:lnTo>
                    <a:lnTo>
                      <a:pt x="826" y="275"/>
                    </a:lnTo>
                    <a:lnTo>
                      <a:pt x="825" y="278"/>
                    </a:lnTo>
                    <a:lnTo>
                      <a:pt x="802" y="305"/>
                    </a:lnTo>
                    <a:lnTo>
                      <a:pt x="777" y="337"/>
                    </a:lnTo>
                    <a:lnTo>
                      <a:pt x="753" y="370"/>
                    </a:lnTo>
                    <a:lnTo>
                      <a:pt x="729" y="404"/>
                    </a:lnTo>
                    <a:lnTo>
                      <a:pt x="706" y="437"/>
                    </a:lnTo>
                    <a:lnTo>
                      <a:pt x="688" y="466"/>
                    </a:lnTo>
                    <a:lnTo>
                      <a:pt x="673" y="490"/>
                    </a:lnTo>
                    <a:lnTo>
                      <a:pt x="665" y="506"/>
                    </a:lnTo>
                    <a:lnTo>
                      <a:pt x="648" y="544"/>
                    </a:lnTo>
                    <a:lnTo>
                      <a:pt x="633" y="581"/>
                    </a:lnTo>
                    <a:lnTo>
                      <a:pt x="620" y="618"/>
                    </a:lnTo>
                    <a:lnTo>
                      <a:pt x="607" y="653"/>
                    </a:lnTo>
                    <a:lnTo>
                      <a:pt x="594" y="687"/>
                    </a:lnTo>
                    <a:lnTo>
                      <a:pt x="582" y="718"/>
                    </a:lnTo>
                    <a:lnTo>
                      <a:pt x="570" y="747"/>
                    </a:lnTo>
                    <a:lnTo>
                      <a:pt x="559" y="772"/>
                    </a:lnTo>
                    <a:lnTo>
                      <a:pt x="541" y="802"/>
                    </a:lnTo>
                    <a:lnTo>
                      <a:pt x="517" y="837"/>
                    </a:lnTo>
                    <a:lnTo>
                      <a:pt x="491" y="875"/>
                    </a:lnTo>
                    <a:lnTo>
                      <a:pt x="462" y="914"/>
                    </a:lnTo>
                    <a:lnTo>
                      <a:pt x="435" y="952"/>
                    </a:lnTo>
                    <a:lnTo>
                      <a:pt x="413" y="989"/>
                    </a:lnTo>
                    <a:lnTo>
                      <a:pt x="398" y="1022"/>
                    </a:lnTo>
                    <a:lnTo>
                      <a:pt x="393" y="1050"/>
                    </a:lnTo>
                    <a:lnTo>
                      <a:pt x="355" y="1062"/>
                    </a:lnTo>
                    <a:lnTo>
                      <a:pt x="317" y="1074"/>
                    </a:lnTo>
                    <a:lnTo>
                      <a:pt x="281" y="1087"/>
                    </a:lnTo>
                    <a:lnTo>
                      <a:pt x="246" y="1101"/>
                    </a:lnTo>
                    <a:lnTo>
                      <a:pt x="213" y="1115"/>
                    </a:lnTo>
                    <a:lnTo>
                      <a:pt x="181" y="1129"/>
                    </a:lnTo>
                    <a:lnTo>
                      <a:pt x="152" y="1146"/>
                    </a:lnTo>
                    <a:lnTo>
                      <a:pt x="124" y="1163"/>
                    </a:lnTo>
                    <a:lnTo>
                      <a:pt x="98" y="1181"/>
                    </a:lnTo>
                    <a:lnTo>
                      <a:pt x="76" y="1201"/>
                    </a:lnTo>
                    <a:lnTo>
                      <a:pt x="55" y="1223"/>
                    </a:lnTo>
                    <a:lnTo>
                      <a:pt x="38" y="1247"/>
                    </a:lnTo>
                    <a:lnTo>
                      <a:pt x="23" y="1272"/>
                    </a:lnTo>
                    <a:lnTo>
                      <a:pt x="12" y="1300"/>
                    </a:lnTo>
                    <a:lnTo>
                      <a:pt x="5" y="1330"/>
                    </a:lnTo>
                    <a:lnTo>
                      <a:pt x="0" y="1362"/>
                    </a:lnTo>
                    <a:lnTo>
                      <a:pt x="13" y="1360"/>
                    </a:lnTo>
                    <a:lnTo>
                      <a:pt x="23" y="1359"/>
                    </a:lnTo>
                    <a:lnTo>
                      <a:pt x="32" y="1359"/>
                    </a:lnTo>
                    <a:lnTo>
                      <a:pt x="40" y="1360"/>
                    </a:lnTo>
                    <a:lnTo>
                      <a:pt x="46" y="1361"/>
                    </a:lnTo>
                    <a:lnTo>
                      <a:pt x="51" y="1363"/>
                    </a:lnTo>
                    <a:lnTo>
                      <a:pt x="55" y="1367"/>
                    </a:lnTo>
                    <a:lnTo>
                      <a:pt x="59" y="1370"/>
                    </a:lnTo>
                    <a:lnTo>
                      <a:pt x="73" y="1385"/>
                    </a:lnTo>
                    <a:lnTo>
                      <a:pt x="85" y="1398"/>
                    </a:lnTo>
                    <a:lnTo>
                      <a:pt x="97" y="1411"/>
                    </a:lnTo>
                    <a:lnTo>
                      <a:pt x="108" y="1421"/>
                    </a:lnTo>
                    <a:lnTo>
                      <a:pt x="120" y="1429"/>
                    </a:lnTo>
                    <a:lnTo>
                      <a:pt x="132" y="1435"/>
                    </a:lnTo>
                    <a:lnTo>
                      <a:pt x="145" y="1439"/>
                    </a:lnTo>
                    <a:lnTo>
                      <a:pt x="161" y="1441"/>
                    </a:lnTo>
                    <a:lnTo>
                      <a:pt x="173" y="1443"/>
                    </a:lnTo>
                    <a:lnTo>
                      <a:pt x="188" y="1450"/>
                    </a:lnTo>
                    <a:lnTo>
                      <a:pt x="206" y="1459"/>
                    </a:lnTo>
                    <a:lnTo>
                      <a:pt x="227" y="1468"/>
                    </a:lnTo>
                    <a:lnTo>
                      <a:pt x="251" y="1479"/>
                    </a:lnTo>
                    <a:lnTo>
                      <a:pt x="279" y="1488"/>
                    </a:lnTo>
                    <a:lnTo>
                      <a:pt x="309" y="1495"/>
                    </a:lnTo>
                    <a:lnTo>
                      <a:pt x="343" y="1497"/>
                    </a:lnTo>
                    <a:lnTo>
                      <a:pt x="364" y="1497"/>
                    </a:lnTo>
                    <a:lnTo>
                      <a:pt x="385" y="1497"/>
                    </a:lnTo>
                    <a:lnTo>
                      <a:pt x="403" y="1497"/>
                    </a:lnTo>
                    <a:lnTo>
                      <a:pt x="423" y="1496"/>
                    </a:lnTo>
                    <a:lnTo>
                      <a:pt x="440" y="1496"/>
                    </a:lnTo>
                    <a:lnTo>
                      <a:pt x="457" y="1495"/>
                    </a:lnTo>
                    <a:lnTo>
                      <a:pt x="473" y="1492"/>
                    </a:lnTo>
                    <a:lnTo>
                      <a:pt x="489" y="1490"/>
                    </a:lnTo>
                    <a:lnTo>
                      <a:pt x="504" y="1488"/>
                    </a:lnTo>
                    <a:lnTo>
                      <a:pt x="517" y="1484"/>
                    </a:lnTo>
                    <a:lnTo>
                      <a:pt x="531" y="1481"/>
                    </a:lnTo>
                    <a:lnTo>
                      <a:pt x="542" y="1476"/>
                    </a:lnTo>
                    <a:lnTo>
                      <a:pt x="553" y="1471"/>
                    </a:lnTo>
                    <a:lnTo>
                      <a:pt x="563" y="1465"/>
                    </a:lnTo>
                    <a:lnTo>
                      <a:pt x="571" y="1457"/>
                    </a:lnTo>
                    <a:lnTo>
                      <a:pt x="579" y="1449"/>
                    </a:lnTo>
                    <a:lnTo>
                      <a:pt x="585" y="1442"/>
                    </a:lnTo>
                    <a:lnTo>
                      <a:pt x="590" y="1435"/>
                    </a:lnTo>
                    <a:lnTo>
                      <a:pt x="594" y="1429"/>
                    </a:lnTo>
                    <a:lnTo>
                      <a:pt x="599" y="1423"/>
                    </a:lnTo>
                    <a:lnTo>
                      <a:pt x="603" y="1419"/>
                    </a:lnTo>
                    <a:lnTo>
                      <a:pt x="608" y="1414"/>
                    </a:lnTo>
                    <a:lnTo>
                      <a:pt x="614" y="1411"/>
                    </a:lnTo>
                    <a:lnTo>
                      <a:pt x="621" y="1408"/>
                    </a:lnTo>
                    <a:lnTo>
                      <a:pt x="637" y="1403"/>
                    </a:lnTo>
                    <a:lnTo>
                      <a:pt x="653" y="1397"/>
                    </a:lnTo>
                    <a:lnTo>
                      <a:pt x="669" y="1389"/>
                    </a:lnTo>
                    <a:lnTo>
                      <a:pt x="684" y="1379"/>
                    </a:lnTo>
                    <a:lnTo>
                      <a:pt x="698" y="1371"/>
                    </a:lnTo>
                    <a:lnTo>
                      <a:pt x="711" y="1362"/>
                    </a:lnTo>
                    <a:lnTo>
                      <a:pt x="721" y="1354"/>
                    </a:lnTo>
                    <a:lnTo>
                      <a:pt x="729" y="1347"/>
                    </a:lnTo>
                    <a:lnTo>
                      <a:pt x="746" y="1331"/>
                    </a:lnTo>
                    <a:lnTo>
                      <a:pt x="765" y="1314"/>
                    </a:lnTo>
                    <a:lnTo>
                      <a:pt x="784" y="1297"/>
                    </a:lnTo>
                    <a:lnTo>
                      <a:pt x="804" y="1279"/>
                    </a:lnTo>
                    <a:lnTo>
                      <a:pt x="825" y="1262"/>
                    </a:lnTo>
                    <a:lnTo>
                      <a:pt x="845" y="1245"/>
                    </a:lnTo>
                    <a:lnTo>
                      <a:pt x="866" y="1227"/>
                    </a:lnTo>
                    <a:lnTo>
                      <a:pt x="887" y="1211"/>
                    </a:lnTo>
                    <a:lnTo>
                      <a:pt x="906" y="1196"/>
                    </a:lnTo>
                    <a:lnTo>
                      <a:pt x="925" y="1182"/>
                    </a:lnTo>
                    <a:lnTo>
                      <a:pt x="941" y="1170"/>
                    </a:lnTo>
                    <a:lnTo>
                      <a:pt x="957" y="1159"/>
                    </a:lnTo>
                    <a:lnTo>
                      <a:pt x="970" y="1150"/>
                    </a:lnTo>
                    <a:lnTo>
                      <a:pt x="981" y="1143"/>
                    </a:lnTo>
                    <a:lnTo>
                      <a:pt x="989" y="1138"/>
                    </a:lnTo>
                    <a:lnTo>
                      <a:pt x="995" y="1135"/>
                    </a:lnTo>
                    <a:lnTo>
                      <a:pt x="986" y="1200"/>
                    </a:lnTo>
                    <a:lnTo>
                      <a:pt x="980" y="1276"/>
                    </a:lnTo>
                    <a:lnTo>
                      <a:pt x="981" y="1355"/>
                    </a:lnTo>
                    <a:lnTo>
                      <a:pt x="989" y="1427"/>
                    </a:lnTo>
                    <a:lnTo>
                      <a:pt x="1268" y="1427"/>
                    </a:lnTo>
                    <a:close/>
                  </a:path>
                </a:pathLst>
              </a:custGeom>
              <a:solidFill>
                <a:srgbClr val="E2F7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1" name="Freeform 763"/>
              <p:cNvSpPr>
                <a:spLocks/>
              </p:cNvSpPr>
              <p:nvPr/>
            </p:nvSpPr>
            <p:spPr bwMode="auto">
              <a:xfrm>
                <a:off x="5106" y="897"/>
                <a:ext cx="4" cy="716"/>
              </a:xfrm>
              <a:custGeom>
                <a:avLst/>
                <a:gdLst>
                  <a:gd name="T0" fmla="*/ 1 w 10"/>
                  <a:gd name="T1" fmla="*/ 2 h 1431"/>
                  <a:gd name="T2" fmla="*/ 0 w 10"/>
                  <a:gd name="T3" fmla="*/ 1 h 1431"/>
                  <a:gd name="T4" fmla="*/ 0 w 10"/>
                  <a:gd name="T5" fmla="*/ 358 h 1431"/>
                  <a:gd name="T6" fmla="*/ 2 w 10"/>
                  <a:gd name="T7" fmla="*/ 358 h 1431"/>
                  <a:gd name="T8" fmla="*/ 2 w 10"/>
                  <a:gd name="T9" fmla="*/ 1 h 1431"/>
                  <a:gd name="T10" fmla="*/ 1 w 10"/>
                  <a:gd name="T11" fmla="*/ 1 h 1431"/>
                  <a:gd name="T12" fmla="*/ 2 w 10"/>
                  <a:gd name="T13" fmla="*/ 1 h 1431"/>
                  <a:gd name="T14" fmla="*/ 1 w 10"/>
                  <a:gd name="T15" fmla="*/ 1 h 1431"/>
                  <a:gd name="T16" fmla="*/ 1 w 10"/>
                  <a:gd name="T17" fmla="*/ 0 h 1431"/>
                  <a:gd name="T18" fmla="*/ 0 w 10"/>
                  <a:gd name="T19" fmla="*/ 1 h 1431"/>
                  <a:gd name="T20" fmla="*/ 0 w 10"/>
                  <a:gd name="T21" fmla="*/ 1 h 1431"/>
                  <a:gd name="T22" fmla="*/ 1 w 10"/>
                  <a:gd name="T23" fmla="*/ 2 h 14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1431">
                    <a:moveTo>
                      <a:pt x="6" y="8"/>
                    </a:moveTo>
                    <a:lnTo>
                      <a:pt x="0" y="4"/>
                    </a:lnTo>
                    <a:lnTo>
                      <a:pt x="0" y="1431"/>
                    </a:lnTo>
                    <a:lnTo>
                      <a:pt x="10" y="1431"/>
                    </a:lnTo>
                    <a:lnTo>
                      <a:pt x="10" y="4"/>
                    </a:lnTo>
                    <a:lnTo>
                      <a:pt x="4" y="1"/>
                    </a:lnTo>
                    <a:lnTo>
                      <a:pt x="10" y="4"/>
                    </a:lnTo>
                    <a:lnTo>
                      <a:pt x="8" y="1"/>
                    </a:lnTo>
                    <a:lnTo>
                      <a:pt x="5" y="0"/>
                    </a:lnTo>
                    <a:lnTo>
                      <a:pt x="2" y="1"/>
                    </a:lnTo>
                    <a:lnTo>
                      <a:pt x="0" y="4"/>
                    </a:lnTo>
                    <a:lnTo>
                      <a:pt x="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2" name="Freeform 764"/>
              <p:cNvSpPr>
                <a:spLocks/>
              </p:cNvSpPr>
              <p:nvPr/>
            </p:nvSpPr>
            <p:spPr bwMode="auto">
              <a:xfrm>
                <a:off x="5076" y="898"/>
                <a:ext cx="33" cy="22"/>
              </a:xfrm>
              <a:custGeom>
                <a:avLst/>
                <a:gdLst>
                  <a:gd name="T0" fmla="*/ 1 w 64"/>
                  <a:gd name="T1" fmla="*/ 11 h 45"/>
                  <a:gd name="T2" fmla="*/ 1 w 64"/>
                  <a:gd name="T3" fmla="*/ 11 h 45"/>
                  <a:gd name="T4" fmla="*/ 2 w 64"/>
                  <a:gd name="T5" fmla="*/ 10 h 45"/>
                  <a:gd name="T6" fmla="*/ 3 w 64"/>
                  <a:gd name="T7" fmla="*/ 9 h 45"/>
                  <a:gd name="T8" fmla="*/ 5 w 64"/>
                  <a:gd name="T9" fmla="*/ 9 h 45"/>
                  <a:gd name="T10" fmla="*/ 6 w 64"/>
                  <a:gd name="T11" fmla="*/ 8 h 45"/>
                  <a:gd name="T12" fmla="*/ 8 w 64"/>
                  <a:gd name="T13" fmla="*/ 6 h 45"/>
                  <a:gd name="T14" fmla="*/ 10 w 64"/>
                  <a:gd name="T15" fmla="*/ 5 h 45"/>
                  <a:gd name="T16" fmla="*/ 13 w 64"/>
                  <a:gd name="T17" fmla="*/ 3 h 45"/>
                  <a:gd name="T18" fmla="*/ 17 w 64"/>
                  <a:gd name="T19" fmla="*/ 1 h 45"/>
                  <a:gd name="T20" fmla="*/ 17 w 64"/>
                  <a:gd name="T21" fmla="*/ 0 h 45"/>
                  <a:gd name="T22" fmla="*/ 12 w 64"/>
                  <a:gd name="T23" fmla="*/ 2 h 45"/>
                  <a:gd name="T24" fmla="*/ 9 w 64"/>
                  <a:gd name="T25" fmla="*/ 3 h 45"/>
                  <a:gd name="T26" fmla="*/ 7 w 64"/>
                  <a:gd name="T27" fmla="*/ 5 h 45"/>
                  <a:gd name="T28" fmla="*/ 5 w 64"/>
                  <a:gd name="T29" fmla="*/ 6 h 45"/>
                  <a:gd name="T30" fmla="*/ 3 w 64"/>
                  <a:gd name="T31" fmla="*/ 7 h 45"/>
                  <a:gd name="T32" fmla="*/ 2 w 64"/>
                  <a:gd name="T33" fmla="*/ 8 h 45"/>
                  <a:gd name="T34" fmla="*/ 1 w 64"/>
                  <a:gd name="T35" fmla="*/ 9 h 45"/>
                  <a:gd name="T36" fmla="*/ 0 w 64"/>
                  <a:gd name="T37" fmla="*/ 9 h 45"/>
                  <a:gd name="T38" fmla="*/ 0 w 64"/>
                  <a:gd name="T39" fmla="*/ 9 h 45"/>
                  <a:gd name="T40" fmla="*/ 1 w 64"/>
                  <a:gd name="T41" fmla="*/ 11 h 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4" h="45">
                    <a:moveTo>
                      <a:pt x="2" y="45"/>
                    </a:moveTo>
                    <a:lnTo>
                      <a:pt x="2" y="45"/>
                    </a:lnTo>
                    <a:lnTo>
                      <a:pt x="8" y="43"/>
                    </a:lnTo>
                    <a:lnTo>
                      <a:pt x="11" y="39"/>
                    </a:lnTo>
                    <a:lnTo>
                      <a:pt x="17" y="36"/>
                    </a:lnTo>
                    <a:lnTo>
                      <a:pt x="23" y="32"/>
                    </a:lnTo>
                    <a:lnTo>
                      <a:pt x="30" y="27"/>
                    </a:lnTo>
                    <a:lnTo>
                      <a:pt x="38" y="21"/>
                    </a:lnTo>
                    <a:lnTo>
                      <a:pt x="49" y="15"/>
                    </a:lnTo>
                    <a:lnTo>
                      <a:pt x="64" y="7"/>
                    </a:lnTo>
                    <a:lnTo>
                      <a:pt x="62" y="0"/>
                    </a:lnTo>
                    <a:lnTo>
                      <a:pt x="47" y="8"/>
                    </a:lnTo>
                    <a:lnTo>
                      <a:pt x="35" y="14"/>
                    </a:lnTo>
                    <a:lnTo>
                      <a:pt x="25" y="20"/>
                    </a:lnTo>
                    <a:lnTo>
                      <a:pt x="18" y="25"/>
                    </a:lnTo>
                    <a:lnTo>
                      <a:pt x="12" y="29"/>
                    </a:lnTo>
                    <a:lnTo>
                      <a:pt x="7" y="32"/>
                    </a:lnTo>
                    <a:lnTo>
                      <a:pt x="3" y="36"/>
                    </a:lnTo>
                    <a:lnTo>
                      <a:pt x="0" y="38"/>
                    </a:lnTo>
                    <a:lnTo>
                      <a:pt x="2"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3" name="Freeform 765"/>
              <p:cNvSpPr>
                <a:spLocks/>
              </p:cNvSpPr>
              <p:nvPr/>
            </p:nvSpPr>
            <p:spPr bwMode="auto">
              <a:xfrm>
                <a:off x="5047" y="917"/>
                <a:ext cx="30" cy="28"/>
              </a:xfrm>
              <a:custGeom>
                <a:avLst/>
                <a:gdLst>
                  <a:gd name="T0" fmla="*/ 1 w 61"/>
                  <a:gd name="T1" fmla="*/ 14 h 56"/>
                  <a:gd name="T2" fmla="*/ 1 w 61"/>
                  <a:gd name="T3" fmla="*/ 14 h 56"/>
                  <a:gd name="T4" fmla="*/ 2 w 61"/>
                  <a:gd name="T5" fmla="*/ 13 h 56"/>
                  <a:gd name="T6" fmla="*/ 3 w 61"/>
                  <a:gd name="T7" fmla="*/ 11 h 56"/>
                  <a:gd name="T8" fmla="*/ 5 w 61"/>
                  <a:gd name="T9" fmla="*/ 9 h 56"/>
                  <a:gd name="T10" fmla="*/ 7 w 61"/>
                  <a:gd name="T11" fmla="*/ 8 h 56"/>
                  <a:gd name="T12" fmla="*/ 10 w 61"/>
                  <a:gd name="T13" fmla="*/ 6 h 56"/>
                  <a:gd name="T14" fmla="*/ 12 w 61"/>
                  <a:gd name="T15" fmla="*/ 4 h 56"/>
                  <a:gd name="T16" fmla="*/ 14 w 61"/>
                  <a:gd name="T17" fmla="*/ 3 h 56"/>
                  <a:gd name="T18" fmla="*/ 15 w 61"/>
                  <a:gd name="T19" fmla="*/ 2 h 56"/>
                  <a:gd name="T20" fmla="*/ 14 w 61"/>
                  <a:gd name="T21" fmla="*/ 0 h 56"/>
                  <a:gd name="T22" fmla="*/ 13 w 61"/>
                  <a:gd name="T23" fmla="*/ 1 h 56"/>
                  <a:gd name="T24" fmla="*/ 11 w 61"/>
                  <a:gd name="T25" fmla="*/ 2 h 56"/>
                  <a:gd name="T26" fmla="*/ 9 w 61"/>
                  <a:gd name="T27" fmla="*/ 4 h 56"/>
                  <a:gd name="T28" fmla="*/ 6 w 61"/>
                  <a:gd name="T29" fmla="*/ 6 h 56"/>
                  <a:gd name="T30" fmla="*/ 4 w 61"/>
                  <a:gd name="T31" fmla="*/ 8 h 56"/>
                  <a:gd name="T32" fmla="*/ 2 w 61"/>
                  <a:gd name="T33" fmla="*/ 10 h 56"/>
                  <a:gd name="T34" fmla="*/ 0 w 61"/>
                  <a:gd name="T35" fmla="*/ 12 h 56"/>
                  <a:gd name="T36" fmla="*/ 0 w 61"/>
                  <a:gd name="T37" fmla="*/ 13 h 56"/>
                  <a:gd name="T38" fmla="*/ 0 w 61"/>
                  <a:gd name="T39" fmla="*/ 13 h 56"/>
                  <a:gd name="T40" fmla="*/ 0 w 61"/>
                  <a:gd name="T41" fmla="*/ 13 h 56"/>
                  <a:gd name="T42" fmla="*/ 0 w 61"/>
                  <a:gd name="T43" fmla="*/ 14 h 56"/>
                  <a:gd name="T44" fmla="*/ 0 w 61"/>
                  <a:gd name="T45" fmla="*/ 14 h 56"/>
                  <a:gd name="T46" fmla="*/ 1 w 61"/>
                  <a:gd name="T47" fmla="*/ 14 h 56"/>
                  <a:gd name="T48" fmla="*/ 1 w 61"/>
                  <a:gd name="T49" fmla="*/ 14 h 56"/>
                  <a:gd name="T50" fmla="*/ 1 w 61"/>
                  <a:gd name="T51" fmla="*/ 14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1" h="56">
                    <a:moveTo>
                      <a:pt x="5" y="56"/>
                    </a:moveTo>
                    <a:lnTo>
                      <a:pt x="7" y="54"/>
                    </a:lnTo>
                    <a:lnTo>
                      <a:pt x="10" y="50"/>
                    </a:lnTo>
                    <a:lnTo>
                      <a:pt x="15" y="43"/>
                    </a:lnTo>
                    <a:lnTo>
                      <a:pt x="23" y="35"/>
                    </a:lnTo>
                    <a:lnTo>
                      <a:pt x="31" y="29"/>
                    </a:lnTo>
                    <a:lnTo>
                      <a:pt x="40" y="22"/>
                    </a:lnTo>
                    <a:lnTo>
                      <a:pt x="48" y="15"/>
                    </a:lnTo>
                    <a:lnTo>
                      <a:pt x="56" y="10"/>
                    </a:lnTo>
                    <a:lnTo>
                      <a:pt x="61" y="7"/>
                    </a:lnTo>
                    <a:lnTo>
                      <a:pt x="59" y="0"/>
                    </a:lnTo>
                    <a:lnTo>
                      <a:pt x="52" y="3"/>
                    </a:lnTo>
                    <a:lnTo>
                      <a:pt x="44" y="8"/>
                    </a:lnTo>
                    <a:lnTo>
                      <a:pt x="36" y="15"/>
                    </a:lnTo>
                    <a:lnTo>
                      <a:pt x="26" y="22"/>
                    </a:lnTo>
                    <a:lnTo>
                      <a:pt x="18" y="30"/>
                    </a:lnTo>
                    <a:lnTo>
                      <a:pt x="10" y="38"/>
                    </a:lnTo>
                    <a:lnTo>
                      <a:pt x="3" y="45"/>
                    </a:lnTo>
                    <a:lnTo>
                      <a:pt x="0" y="52"/>
                    </a:lnTo>
                    <a:lnTo>
                      <a:pt x="2" y="50"/>
                    </a:lnTo>
                    <a:lnTo>
                      <a:pt x="0" y="52"/>
                    </a:lnTo>
                    <a:lnTo>
                      <a:pt x="0" y="55"/>
                    </a:lnTo>
                    <a:lnTo>
                      <a:pt x="2" y="56"/>
                    </a:lnTo>
                    <a:lnTo>
                      <a:pt x="6" y="56"/>
                    </a:lnTo>
                    <a:lnTo>
                      <a:pt x="7" y="54"/>
                    </a:lnTo>
                    <a:lnTo>
                      <a:pt x="5"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4" name="Freeform 766"/>
              <p:cNvSpPr>
                <a:spLocks/>
              </p:cNvSpPr>
              <p:nvPr/>
            </p:nvSpPr>
            <p:spPr bwMode="auto">
              <a:xfrm>
                <a:off x="4952" y="942"/>
                <a:ext cx="97" cy="43"/>
              </a:xfrm>
              <a:custGeom>
                <a:avLst/>
                <a:gdLst>
                  <a:gd name="T0" fmla="*/ 1 w 195"/>
                  <a:gd name="T1" fmla="*/ 22 h 86"/>
                  <a:gd name="T2" fmla="*/ 1 w 195"/>
                  <a:gd name="T3" fmla="*/ 22 h 86"/>
                  <a:gd name="T4" fmla="*/ 2 w 195"/>
                  <a:gd name="T5" fmla="*/ 21 h 86"/>
                  <a:gd name="T6" fmla="*/ 4 w 195"/>
                  <a:gd name="T7" fmla="*/ 20 h 86"/>
                  <a:gd name="T8" fmla="*/ 7 w 195"/>
                  <a:gd name="T9" fmla="*/ 18 h 86"/>
                  <a:gd name="T10" fmla="*/ 10 w 195"/>
                  <a:gd name="T11" fmla="*/ 16 h 86"/>
                  <a:gd name="T12" fmla="*/ 13 w 195"/>
                  <a:gd name="T13" fmla="*/ 15 h 86"/>
                  <a:gd name="T14" fmla="*/ 16 w 195"/>
                  <a:gd name="T15" fmla="*/ 14 h 86"/>
                  <a:gd name="T16" fmla="*/ 20 w 195"/>
                  <a:gd name="T17" fmla="*/ 12 h 86"/>
                  <a:gd name="T18" fmla="*/ 23 w 195"/>
                  <a:gd name="T19" fmla="*/ 11 h 86"/>
                  <a:gd name="T20" fmla="*/ 27 w 195"/>
                  <a:gd name="T21" fmla="*/ 9 h 86"/>
                  <a:gd name="T22" fmla="*/ 31 w 195"/>
                  <a:gd name="T23" fmla="*/ 8 h 86"/>
                  <a:gd name="T24" fmla="*/ 34 w 195"/>
                  <a:gd name="T25" fmla="*/ 7 h 86"/>
                  <a:gd name="T26" fmla="*/ 38 w 195"/>
                  <a:gd name="T27" fmla="*/ 5 h 86"/>
                  <a:gd name="T28" fmla="*/ 41 w 195"/>
                  <a:gd name="T29" fmla="*/ 4 h 86"/>
                  <a:gd name="T30" fmla="*/ 44 w 195"/>
                  <a:gd name="T31" fmla="*/ 3 h 86"/>
                  <a:gd name="T32" fmla="*/ 46 w 195"/>
                  <a:gd name="T33" fmla="*/ 3 h 86"/>
                  <a:gd name="T34" fmla="*/ 48 w 195"/>
                  <a:gd name="T35" fmla="*/ 2 h 86"/>
                  <a:gd name="T36" fmla="*/ 48 w 195"/>
                  <a:gd name="T37" fmla="*/ 0 h 86"/>
                  <a:gd name="T38" fmla="*/ 46 w 195"/>
                  <a:gd name="T39" fmla="*/ 1 h 86"/>
                  <a:gd name="T40" fmla="*/ 43 w 195"/>
                  <a:gd name="T41" fmla="*/ 2 h 86"/>
                  <a:gd name="T42" fmla="*/ 40 w 195"/>
                  <a:gd name="T43" fmla="*/ 3 h 86"/>
                  <a:gd name="T44" fmla="*/ 37 w 195"/>
                  <a:gd name="T45" fmla="*/ 4 h 86"/>
                  <a:gd name="T46" fmla="*/ 34 w 195"/>
                  <a:gd name="T47" fmla="*/ 5 h 86"/>
                  <a:gd name="T48" fmla="*/ 30 w 195"/>
                  <a:gd name="T49" fmla="*/ 6 h 86"/>
                  <a:gd name="T50" fmla="*/ 26 w 195"/>
                  <a:gd name="T51" fmla="*/ 7 h 86"/>
                  <a:gd name="T52" fmla="*/ 23 w 195"/>
                  <a:gd name="T53" fmla="*/ 9 h 86"/>
                  <a:gd name="T54" fmla="*/ 19 w 195"/>
                  <a:gd name="T55" fmla="*/ 10 h 86"/>
                  <a:gd name="T56" fmla="*/ 16 w 195"/>
                  <a:gd name="T57" fmla="*/ 12 h 86"/>
                  <a:gd name="T58" fmla="*/ 12 w 195"/>
                  <a:gd name="T59" fmla="*/ 13 h 86"/>
                  <a:gd name="T60" fmla="*/ 9 w 195"/>
                  <a:gd name="T61" fmla="*/ 15 h 86"/>
                  <a:gd name="T62" fmla="*/ 6 w 195"/>
                  <a:gd name="T63" fmla="*/ 16 h 86"/>
                  <a:gd name="T64" fmla="*/ 4 w 195"/>
                  <a:gd name="T65" fmla="*/ 18 h 86"/>
                  <a:gd name="T66" fmla="*/ 1 w 195"/>
                  <a:gd name="T67" fmla="*/ 19 h 86"/>
                  <a:gd name="T68" fmla="*/ 0 w 195"/>
                  <a:gd name="T69" fmla="*/ 21 h 86"/>
                  <a:gd name="T70" fmla="*/ 0 w 195"/>
                  <a:gd name="T71" fmla="*/ 21 h 86"/>
                  <a:gd name="T72" fmla="*/ 1 w 195"/>
                  <a:gd name="T73" fmla="*/ 22 h 8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5" h="86">
                    <a:moveTo>
                      <a:pt x="5" y="86"/>
                    </a:moveTo>
                    <a:lnTo>
                      <a:pt x="5" y="86"/>
                    </a:lnTo>
                    <a:lnTo>
                      <a:pt x="11" y="81"/>
                    </a:lnTo>
                    <a:lnTo>
                      <a:pt x="18" y="77"/>
                    </a:lnTo>
                    <a:lnTo>
                      <a:pt x="30" y="71"/>
                    </a:lnTo>
                    <a:lnTo>
                      <a:pt x="40" y="64"/>
                    </a:lnTo>
                    <a:lnTo>
                      <a:pt x="53" y="58"/>
                    </a:lnTo>
                    <a:lnTo>
                      <a:pt x="67" y="53"/>
                    </a:lnTo>
                    <a:lnTo>
                      <a:pt x="81" y="47"/>
                    </a:lnTo>
                    <a:lnTo>
                      <a:pt x="95" y="41"/>
                    </a:lnTo>
                    <a:lnTo>
                      <a:pt x="109" y="35"/>
                    </a:lnTo>
                    <a:lnTo>
                      <a:pt x="124" y="31"/>
                    </a:lnTo>
                    <a:lnTo>
                      <a:pt x="138" y="25"/>
                    </a:lnTo>
                    <a:lnTo>
                      <a:pt x="152" y="20"/>
                    </a:lnTo>
                    <a:lnTo>
                      <a:pt x="165" y="16"/>
                    </a:lnTo>
                    <a:lnTo>
                      <a:pt x="176" y="12"/>
                    </a:lnTo>
                    <a:lnTo>
                      <a:pt x="186" y="9"/>
                    </a:lnTo>
                    <a:lnTo>
                      <a:pt x="195" y="6"/>
                    </a:lnTo>
                    <a:lnTo>
                      <a:pt x="192" y="0"/>
                    </a:lnTo>
                    <a:lnTo>
                      <a:pt x="184" y="2"/>
                    </a:lnTo>
                    <a:lnTo>
                      <a:pt x="174" y="5"/>
                    </a:lnTo>
                    <a:lnTo>
                      <a:pt x="162" y="9"/>
                    </a:lnTo>
                    <a:lnTo>
                      <a:pt x="150" y="13"/>
                    </a:lnTo>
                    <a:lnTo>
                      <a:pt x="136" y="18"/>
                    </a:lnTo>
                    <a:lnTo>
                      <a:pt x="122" y="24"/>
                    </a:lnTo>
                    <a:lnTo>
                      <a:pt x="107" y="28"/>
                    </a:lnTo>
                    <a:lnTo>
                      <a:pt x="93" y="34"/>
                    </a:lnTo>
                    <a:lnTo>
                      <a:pt x="78" y="40"/>
                    </a:lnTo>
                    <a:lnTo>
                      <a:pt x="64" y="46"/>
                    </a:lnTo>
                    <a:lnTo>
                      <a:pt x="51" y="51"/>
                    </a:lnTo>
                    <a:lnTo>
                      <a:pt x="38" y="57"/>
                    </a:lnTo>
                    <a:lnTo>
                      <a:pt x="25" y="64"/>
                    </a:lnTo>
                    <a:lnTo>
                      <a:pt x="16" y="70"/>
                    </a:lnTo>
                    <a:lnTo>
                      <a:pt x="7" y="74"/>
                    </a:lnTo>
                    <a:lnTo>
                      <a:pt x="0" y="81"/>
                    </a:lnTo>
                    <a:lnTo>
                      <a:pt x="5"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5" name="Freeform 767"/>
              <p:cNvSpPr>
                <a:spLocks/>
              </p:cNvSpPr>
              <p:nvPr/>
            </p:nvSpPr>
            <p:spPr bwMode="auto">
              <a:xfrm>
                <a:off x="4893" y="983"/>
                <a:ext cx="61" cy="40"/>
              </a:xfrm>
              <a:custGeom>
                <a:avLst/>
                <a:gdLst>
                  <a:gd name="T0" fmla="*/ 1 w 124"/>
                  <a:gd name="T1" fmla="*/ 20 h 81"/>
                  <a:gd name="T2" fmla="*/ 1 w 124"/>
                  <a:gd name="T3" fmla="*/ 20 h 81"/>
                  <a:gd name="T4" fmla="*/ 3 w 124"/>
                  <a:gd name="T5" fmla="*/ 19 h 81"/>
                  <a:gd name="T6" fmla="*/ 6 w 124"/>
                  <a:gd name="T7" fmla="*/ 17 h 81"/>
                  <a:gd name="T8" fmla="*/ 9 w 124"/>
                  <a:gd name="T9" fmla="*/ 15 h 81"/>
                  <a:gd name="T10" fmla="*/ 14 w 124"/>
                  <a:gd name="T11" fmla="*/ 12 h 81"/>
                  <a:gd name="T12" fmla="*/ 18 w 124"/>
                  <a:gd name="T13" fmla="*/ 10 h 81"/>
                  <a:gd name="T14" fmla="*/ 23 w 124"/>
                  <a:gd name="T15" fmla="*/ 7 h 81"/>
                  <a:gd name="T16" fmla="*/ 27 w 124"/>
                  <a:gd name="T17" fmla="*/ 4 h 81"/>
                  <a:gd name="T18" fmla="*/ 30 w 124"/>
                  <a:gd name="T19" fmla="*/ 1 h 81"/>
                  <a:gd name="T20" fmla="*/ 29 w 124"/>
                  <a:gd name="T21" fmla="*/ 0 h 81"/>
                  <a:gd name="T22" fmla="*/ 26 w 124"/>
                  <a:gd name="T23" fmla="*/ 2 h 81"/>
                  <a:gd name="T24" fmla="*/ 22 w 124"/>
                  <a:gd name="T25" fmla="*/ 5 h 81"/>
                  <a:gd name="T26" fmla="*/ 17 w 124"/>
                  <a:gd name="T27" fmla="*/ 8 h 81"/>
                  <a:gd name="T28" fmla="*/ 13 w 124"/>
                  <a:gd name="T29" fmla="*/ 10 h 81"/>
                  <a:gd name="T30" fmla="*/ 8 w 124"/>
                  <a:gd name="T31" fmla="*/ 13 h 81"/>
                  <a:gd name="T32" fmla="*/ 5 w 124"/>
                  <a:gd name="T33" fmla="*/ 15 h 81"/>
                  <a:gd name="T34" fmla="*/ 1 w 124"/>
                  <a:gd name="T35" fmla="*/ 17 h 81"/>
                  <a:gd name="T36" fmla="*/ 0 w 124"/>
                  <a:gd name="T37" fmla="*/ 19 h 81"/>
                  <a:gd name="T38" fmla="*/ 0 w 124"/>
                  <a:gd name="T39" fmla="*/ 19 h 81"/>
                  <a:gd name="T40" fmla="*/ 1 w 124"/>
                  <a:gd name="T41" fmla="*/ 20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24" h="81">
                    <a:moveTo>
                      <a:pt x="5" y="81"/>
                    </a:moveTo>
                    <a:lnTo>
                      <a:pt x="5" y="81"/>
                    </a:lnTo>
                    <a:lnTo>
                      <a:pt x="12" y="76"/>
                    </a:lnTo>
                    <a:lnTo>
                      <a:pt x="24" y="69"/>
                    </a:lnTo>
                    <a:lnTo>
                      <a:pt x="39" y="60"/>
                    </a:lnTo>
                    <a:lnTo>
                      <a:pt x="58" y="50"/>
                    </a:lnTo>
                    <a:lnTo>
                      <a:pt x="75" y="40"/>
                    </a:lnTo>
                    <a:lnTo>
                      <a:pt x="94" y="28"/>
                    </a:lnTo>
                    <a:lnTo>
                      <a:pt x="110" y="18"/>
                    </a:lnTo>
                    <a:lnTo>
                      <a:pt x="124" y="5"/>
                    </a:lnTo>
                    <a:lnTo>
                      <a:pt x="119" y="0"/>
                    </a:lnTo>
                    <a:lnTo>
                      <a:pt x="105" y="11"/>
                    </a:lnTo>
                    <a:lnTo>
                      <a:pt x="89" y="21"/>
                    </a:lnTo>
                    <a:lnTo>
                      <a:pt x="71" y="33"/>
                    </a:lnTo>
                    <a:lnTo>
                      <a:pt x="53" y="43"/>
                    </a:lnTo>
                    <a:lnTo>
                      <a:pt x="35" y="53"/>
                    </a:lnTo>
                    <a:lnTo>
                      <a:pt x="20" y="63"/>
                    </a:lnTo>
                    <a:lnTo>
                      <a:pt x="7" y="69"/>
                    </a:lnTo>
                    <a:lnTo>
                      <a:pt x="0" y="76"/>
                    </a:lnTo>
                    <a:lnTo>
                      <a:pt x="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6" name="Freeform 768"/>
              <p:cNvSpPr>
                <a:spLocks/>
              </p:cNvSpPr>
              <p:nvPr/>
            </p:nvSpPr>
            <p:spPr bwMode="auto">
              <a:xfrm>
                <a:off x="4885" y="1021"/>
                <a:ext cx="10" cy="19"/>
              </a:xfrm>
              <a:custGeom>
                <a:avLst/>
                <a:gdLst>
                  <a:gd name="T0" fmla="*/ 1 w 21"/>
                  <a:gd name="T1" fmla="*/ 9 h 40"/>
                  <a:gd name="T2" fmla="*/ 1 w 21"/>
                  <a:gd name="T3" fmla="*/ 8 h 40"/>
                  <a:gd name="T4" fmla="*/ 2 w 21"/>
                  <a:gd name="T5" fmla="*/ 8 h 40"/>
                  <a:gd name="T6" fmla="*/ 2 w 21"/>
                  <a:gd name="T7" fmla="*/ 6 h 40"/>
                  <a:gd name="T8" fmla="*/ 3 w 21"/>
                  <a:gd name="T9" fmla="*/ 3 h 40"/>
                  <a:gd name="T10" fmla="*/ 5 w 21"/>
                  <a:gd name="T11" fmla="*/ 1 h 40"/>
                  <a:gd name="T12" fmla="*/ 4 w 21"/>
                  <a:gd name="T13" fmla="*/ 0 h 40"/>
                  <a:gd name="T14" fmla="*/ 2 w 21"/>
                  <a:gd name="T15" fmla="*/ 3 h 40"/>
                  <a:gd name="T16" fmla="*/ 1 w 21"/>
                  <a:gd name="T17" fmla="*/ 5 h 40"/>
                  <a:gd name="T18" fmla="*/ 0 w 21"/>
                  <a:gd name="T19" fmla="*/ 7 h 40"/>
                  <a:gd name="T20" fmla="*/ 0 w 21"/>
                  <a:gd name="T21" fmla="*/ 8 h 40"/>
                  <a:gd name="T22" fmla="*/ 0 w 21"/>
                  <a:gd name="T23" fmla="*/ 8 h 40"/>
                  <a:gd name="T24" fmla="*/ 0 w 21"/>
                  <a:gd name="T25" fmla="*/ 8 h 40"/>
                  <a:gd name="T26" fmla="*/ 0 w 21"/>
                  <a:gd name="T27" fmla="*/ 9 h 40"/>
                  <a:gd name="T28" fmla="*/ 1 w 21"/>
                  <a:gd name="T29" fmla="*/ 9 h 40"/>
                  <a:gd name="T30" fmla="*/ 1 w 21"/>
                  <a:gd name="T31" fmla="*/ 9 h 40"/>
                  <a:gd name="T32" fmla="*/ 1 w 21"/>
                  <a:gd name="T33" fmla="*/ 8 h 40"/>
                  <a:gd name="T34" fmla="*/ 1 w 21"/>
                  <a:gd name="T35" fmla="*/ 9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 h="40">
                    <a:moveTo>
                      <a:pt x="7" y="38"/>
                    </a:moveTo>
                    <a:lnTo>
                      <a:pt x="7" y="36"/>
                    </a:lnTo>
                    <a:lnTo>
                      <a:pt x="8" y="34"/>
                    </a:lnTo>
                    <a:lnTo>
                      <a:pt x="11" y="26"/>
                    </a:lnTo>
                    <a:lnTo>
                      <a:pt x="15" y="14"/>
                    </a:lnTo>
                    <a:lnTo>
                      <a:pt x="21" y="5"/>
                    </a:lnTo>
                    <a:lnTo>
                      <a:pt x="16" y="0"/>
                    </a:lnTo>
                    <a:lnTo>
                      <a:pt x="8" y="12"/>
                    </a:lnTo>
                    <a:lnTo>
                      <a:pt x="4" y="23"/>
                    </a:lnTo>
                    <a:lnTo>
                      <a:pt x="1" y="32"/>
                    </a:lnTo>
                    <a:lnTo>
                      <a:pt x="0" y="36"/>
                    </a:lnTo>
                    <a:lnTo>
                      <a:pt x="0" y="34"/>
                    </a:lnTo>
                    <a:lnTo>
                      <a:pt x="0" y="36"/>
                    </a:lnTo>
                    <a:lnTo>
                      <a:pt x="1" y="38"/>
                    </a:lnTo>
                    <a:lnTo>
                      <a:pt x="4" y="40"/>
                    </a:lnTo>
                    <a:lnTo>
                      <a:pt x="6" y="38"/>
                    </a:lnTo>
                    <a:lnTo>
                      <a:pt x="7" y="36"/>
                    </a:lnTo>
                    <a:lnTo>
                      <a:pt x="7"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7" name="Freeform 769"/>
              <p:cNvSpPr>
                <a:spLocks/>
              </p:cNvSpPr>
              <p:nvPr/>
            </p:nvSpPr>
            <p:spPr bwMode="auto">
              <a:xfrm>
                <a:off x="4805" y="1037"/>
                <a:ext cx="83" cy="116"/>
              </a:xfrm>
              <a:custGeom>
                <a:avLst/>
                <a:gdLst>
                  <a:gd name="T0" fmla="*/ 1 w 167"/>
                  <a:gd name="T1" fmla="*/ 58 h 231"/>
                  <a:gd name="T2" fmla="*/ 1 w 167"/>
                  <a:gd name="T3" fmla="*/ 58 h 231"/>
                  <a:gd name="T4" fmla="*/ 3 w 167"/>
                  <a:gd name="T5" fmla="*/ 54 h 231"/>
                  <a:gd name="T6" fmla="*/ 7 w 167"/>
                  <a:gd name="T7" fmla="*/ 48 h 231"/>
                  <a:gd name="T8" fmla="*/ 12 w 167"/>
                  <a:gd name="T9" fmla="*/ 41 h 231"/>
                  <a:gd name="T10" fmla="*/ 17 w 167"/>
                  <a:gd name="T11" fmla="*/ 33 h 231"/>
                  <a:gd name="T12" fmla="*/ 24 w 167"/>
                  <a:gd name="T13" fmla="*/ 25 h 231"/>
                  <a:gd name="T14" fmla="*/ 30 w 167"/>
                  <a:gd name="T15" fmla="*/ 16 h 231"/>
                  <a:gd name="T16" fmla="*/ 36 w 167"/>
                  <a:gd name="T17" fmla="*/ 8 h 231"/>
                  <a:gd name="T18" fmla="*/ 41 w 167"/>
                  <a:gd name="T19" fmla="*/ 1 h 231"/>
                  <a:gd name="T20" fmla="*/ 40 w 167"/>
                  <a:gd name="T21" fmla="*/ 0 h 231"/>
                  <a:gd name="T22" fmla="*/ 34 w 167"/>
                  <a:gd name="T23" fmla="*/ 7 h 231"/>
                  <a:gd name="T24" fmla="*/ 28 w 167"/>
                  <a:gd name="T25" fmla="*/ 15 h 231"/>
                  <a:gd name="T26" fmla="*/ 22 w 167"/>
                  <a:gd name="T27" fmla="*/ 23 h 231"/>
                  <a:gd name="T28" fmla="*/ 16 w 167"/>
                  <a:gd name="T29" fmla="*/ 32 h 231"/>
                  <a:gd name="T30" fmla="*/ 10 w 167"/>
                  <a:gd name="T31" fmla="*/ 40 h 231"/>
                  <a:gd name="T32" fmla="*/ 5 w 167"/>
                  <a:gd name="T33" fmla="*/ 47 h 231"/>
                  <a:gd name="T34" fmla="*/ 2 w 167"/>
                  <a:gd name="T35" fmla="*/ 54 h 231"/>
                  <a:gd name="T36" fmla="*/ 0 w 167"/>
                  <a:gd name="T37" fmla="*/ 58 h 231"/>
                  <a:gd name="T38" fmla="*/ 0 w 167"/>
                  <a:gd name="T39" fmla="*/ 58 h 231"/>
                  <a:gd name="T40" fmla="*/ 1 w 167"/>
                  <a:gd name="T41" fmla="*/ 58 h 2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7" h="231">
                    <a:moveTo>
                      <a:pt x="7" y="231"/>
                    </a:moveTo>
                    <a:lnTo>
                      <a:pt x="7" y="231"/>
                    </a:lnTo>
                    <a:lnTo>
                      <a:pt x="15" y="215"/>
                    </a:lnTo>
                    <a:lnTo>
                      <a:pt x="30" y="192"/>
                    </a:lnTo>
                    <a:lnTo>
                      <a:pt x="48" y="163"/>
                    </a:lnTo>
                    <a:lnTo>
                      <a:pt x="71" y="130"/>
                    </a:lnTo>
                    <a:lnTo>
                      <a:pt x="96" y="97"/>
                    </a:lnTo>
                    <a:lnTo>
                      <a:pt x="120" y="63"/>
                    </a:lnTo>
                    <a:lnTo>
                      <a:pt x="144" y="31"/>
                    </a:lnTo>
                    <a:lnTo>
                      <a:pt x="167" y="4"/>
                    </a:lnTo>
                    <a:lnTo>
                      <a:pt x="160" y="0"/>
                    </a:lnTo>
                    <a:lnTo>
                      <a:pt x="137" y="26"/>
                    </a:lnTo>
                    <a:lnTo>
                      <a:pt x="113" y="59"/>
                    </a:lnTo>
                    <a:lnTo>
                      <a:pt x="89" y="92"/>
                    </a:lnTo>
                    <a:lnTo>
                      <a:pt x="65" y="125"/>
                    </a:lnTo>
                    <a:lnTo>
                      <a:pt x="42" y="159"/>
                    </a:lnTo>
                    <a:lnTo>
                      <a:pt x="23" y="188"/>
                    </a:lnTo>
                    <a:lnTo>
                      <a:pt x="8" y="213"/>
                    </a:lnTo>
                    <a:lnTo>
                      <a:pt x="0" y="229"/>
                    </a:lnTo>
                    <a:lnTo>
                      <a:pt x="7" y="2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8" name="Freeform 770"/>
              <p:cNvSpPr>
                <a:spLocks/>
              </p:cNvSpPr>
              <p:nvPr/>
            </p:nvSpPr>
            <p:spPr bwMode="auto">
              <a:xfrm>
                <a:off x="4752" y="1152"/>
                <a:ext cx="56" cy="134"/>
              </a:xfrm>
              <a:custGeom>
                <a:avLst/>
                <a:gdLst>
                  <a:gd name="T0" fmla="*/ 1 w 113"/>
                  <a:gd name="T1" fmla="*/ 67 h 269"/>
                  <a:gd name="T2" fmla="*/ 1 w 113"/>
                  <a:gd name="T3" fmla="*/ 67 h 269"/>
                  <a:gd name="T4" fmla="*/ 4 w 113"/>
                  <a:gd name="T5" fmla="*/ 60 h 269"/>
                  <a:gd name="T6" fmla="*/ 7 w 113"/>
                  <a:gd name="T7" fmla="*/ 53 h 269"/>
                  <a:gd name="T8" fmla="*/ 10 w 113"/>
                  <a:gd name="T9" fmla="*/ 45 h 269"/>
                  <a:gd name="T10" fmla="*/ 13 w 113"/>
                  <a:gd name="T11" fmla="*/ 37 h 269"/>
                  <a:gd name="T12" fmla="*/ 17 w 113"/>
                  <a:gd name="T13" fmla="*/ 28 h 269"/>
                  <a:gd name="T14" fmla="*/ 20 w 113"/>
                  <a:gd name="T15" fmla="*/ 19 h 269"/>
                  <a:gd name="T16" fmla="*/ 24 w 113"/>
                  <a:gd name="T17" fmla="*/ 10 h 269"/>
                  <a:gd name="T18" fmla="*/ 28 w 113"/>
                  <a:gd name="T19" fmla="*/ 0 h 269"/>
                  <a:gd name="T20" fmla="*/ 26 w 113"/>
                  <a:gd name="T21" fmla="*/ 0 h 269"/>
                  <a:gd name="T22" fmla="*/ 22 w 113"/>
                  <a:gd name="T23" fmla="*/ 9 h 269"/>
                  <a:gd name="T24" fmla="*/ 18 w 113"/>
                  <a:gd name="T25" fmla="*/ 18 h 269"/>
                  <a:gd name="T26" fmla="*/ 15 w 113"/>
                  <a:gd name="T27" fmla="*/ 28 h 269"/>
                  <a:gd name="T28" fmla="*/ 12 w 113"/>
                  <a:gd name="T29" fmla="*/ 36 h 269"/>
                  <a:gd name="T30" fmla="*/ 9 w 113"/>
                  <a:gd name="T31" fmla="*/ 45 h 269"/>
                  <a:gd name="T32" fmla="*/ 5 w 113"/>
                  <a:gd name="T33" fmla="*/ 53 h 269"/>
                  <a:gd name="T34" fmla="*/ 3 w 113"/>
                  <a:gd name="T35" fmla="*/ 60 h 269"/>
                  <a:gd name="T36" fmla="*/ 0 w 113"/>
                  <a:gd name="T37" fmla="*/ 66 h 269"/>
                  <a:gd name="T38" fmla="*/ 0 w 113"/>
                  <a:gd name="T39" fmla="*/ 66 h 269"/>
                  <a:gd name="T40" fmla="*/ 1 w 113"/>
                  <a:gd name="T41" fmla="*/ 67 h 2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3" h="269">
                    <a:moveTo>
                      <a:pt x="7" y="269"/>
                    </a:moveTo>
                    <a:lnTo>
                      <a:pt x="7" y="269"/>
                    </a:lnTo>
                    <a:lnTo>
                      <a:pt x="19" y="243"/>
                    </a:lnTo>
                    <a:lnTo>
                      <a:pt x="30" y="214"/>
                    </a:lnTo>
                    <a:lnTo>
                      <a:pt x="43" y="183"/>
                    </a:lnTo>
                    <a:lnTo>
                      <a:pt x="55" y="149"/>
                    </a:lnTo>
                    <a:lnTo>
                      <a:pt x="68" y="114"/>
                    </a:lnTo>
                    <a:lnTo>
                      <a:pt x="82" y="77"/>
                    </a:lnTo>
                    <a:lnTo>
                      <a:pt x="97" y="40"/>
                    </a:lnTo>
                    <a:lnTo>
                      <a:pt x="113" y="2"/>
                    </a:lnTo>
                    <a:lnTo>
                      <a:pt x="106" y="0"/>
                    </a:lnTo>
                    <a:lnTo>
                      <a:pt x="90" y="38"/>
                    </a:lnTo>
                    <a:lnTo>
                      <a:pt x="75" y="75"/>
                    </a:lnTo>
                    <a:lnTo>
                      <a:pt x="61" y="112"/>
                    </a:lnTo>
                    <a:lnTo>
                      <a:pt x="48" y="146"/>
                    </a:lnTo>
                    <a:lnTo>
                      <a:pt x="36" y="181"/>
                    </a:lnTo>
                    <a:lnTo>
                      <a:pt x="23" y="212"/>
                    </a:lnTo>
                    <a:lnTo>
                      <a:pt x="12" y="241"/>
                    </a:lnTo>
                    <a:lnTo>
                      <a:pt x="0" y="266"/>
                    </a:lnTo>
                    <a:lnTo>
                      <a:pt x="7" y="2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99" name="Freeform 771"/>
              <p:cNvSpPr>
                <a:spLocks/>
              </p:cNvSpPr>
              <p:nvPr/>
            </p:nvSpPr>
            <p:spPr bwMode="auto">
              <a:xfrm>
                <a:off x="4668" y="1285"/>
                <a:ext cx="87" cy="142"/>
              </a:xfrm>
              <a:custGeom>
                <a:avLst/>
                <a:gdLst>
                  <a:gd name="T0" fmla="*/ 2 w 174"/>
                  <a:gd name="T1" fmla="*/ 71 h 284"/>
                  <a:gd name="T2" fmla="*/ 3 w 174"/>
                  <a:gd name="T3" fmla="*/ 70 h 284"/>
                  <a:gd name="T4" fmla="*/ 4 w 174"/>
                  <a:gd name="T5" fmla="*/ 64 h 284"/>
                  <a:gd name="T6" fmla="*/ 8 w 174"/>
                  <a:gd name="T7" fmla="*/ 55 h 284"/>
                  <a:gd name="T8" fmla="*/ 13 w 174"/>
                  <a:gd name="T9" fmla="*/ 46 h 284"/>
                  <a:gd name="T10" fmla="*/ 20 w 174"/>
                  <a:gd name="T11" fmla="*/ 37 h 284"/>
                  <a:gd name="T12" fmla="*/ 27 w 174"/>
                  <a:gd name="T13" fmla="*/ 27 h 284"/>
                  <a:gd name="T14" fmla="*/ 34 w 174"/>
                  <a:gd name="T15" fmla="*/ 17 h 284"/>
                  <a:gd name="T16" fmla="*/ 40 w 174"/>
                  <a:gd name="T17" fmla="*/ 9 h 284"/>
                  <a:gd name="T18" fmla="*/ 44 w 174"/>
                  <a:gd name="T19" fmla="*/ 1 h 284"/>
                  <a:gd name="T20" fmla="*/ 42 w 174"/>
                  <a:gd name="T21" fmla="*/ 0 h 284"/>
                  <a:gd name="T22" fmla="*/ 38 w 174"/>
                  <a:gd name="T23" fmla="*/ 8 h 284"/>
                  <a:gd name="T24" fmla="*/ 32 w 174"/>
                  <a:gd name="T25" fmla="*/ 16 h 284"/>
                  <a:gd name="T26" fmla="*/ 25 w 174"/>
                  <a:gd name="T27" fmla="*/ 26 h 284"/>
                  <a:gd name="T28" fmla="*/ 18 w 174"/>
                  <a:gd name="T29" fmla="*/ 36 h 284"/>
                  <a:gd name="T30" fmla="*/ 11 w 174"/>
                  <a:gd name="T31" fmla="*/ 45 h 284"/>
                  <a:gd name="T32" fmla="*/ 6 w 174"/>
                  <a:gd name="T33" fmla="*/ 55 h 284"/>
                  <a:gd name="T34" fmla="*/ 2 w 174"/>
                  <a:gd name="T35" fmla="*/ 63 h 284"/>
                  <a:gd name="T36" fmla="*/ 0 w 174"/>
                  <a:gd name="T37" fmla="*/ 70 h 284"/>
                  <a:gd name="T38" fmla="*/ 1 w 174"/>
                  <a:gd name="T39" fmla="*/ 69 h 284"/>
                  <a:gd name="T40" fmla="*/ 0 w 174"/>
                  <a:gd name="T41" fmla="*/ 70 h 284"/>
                  <a:gd name="T42" fmla="*/ 1 w 174"/>
                  <a:gd name="T43" fmla="*/ 71 h 284"/>
                  <a:gd name="T44" fmla="*/ 2 w 174"/>
                  <a:gd name="T45" fmla="*/ 71 h 284"/>
                  <a:gd name="T46" fmla="*/ 2 w 174"/>
                  <a:gd name="T47" fmla="*/ 71 h 284"/>
                  <a:gd name="T48" fmla="*/ 3 w 174"/>
                  <a:gd name="T49" fmla="*/ 70 h 284"/>
                  <a:gd name="T50" fmla="*/ 2 w 174"/>
                  <a:gd name="T51" fmla="*/ 71 h 28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4" h="284">
                    <a:moveTo>
                      <a:pt x="6" y="282"/>
                    </a:moveTo>
                    <a:lnTo>
                      <a:pt x="9" y="279"/>
                    </a:lnTo>
                    <a:lnTo>
                      <a:pt x="14" y="253"/>
                    </a:lnTo>
                    <a:lnTo>
                      <a:pt x="29" y="219"/>
                    </a:lnTo>
                    <a:lnTo>
                      <a:pt x="51" y="183"/>
                    </a:lnTo>
                    <a:lnTo>
                      <a:pt x="77" y="145"/>
                    </a:lnTo>
                    <a:lnTo>
                      <a:pt x="106" y="106"/>
                    </a:lnTo>
                    <a:lnTo>
                      <a:pt x="133" y="68"/>
                    </a:lnTo>
                    <a:lnTo>
                      <a:pt x="157" y="34"/>
                    </a:lnTo>
                    <a:lnTo>
                      <a:pt x="174" y="3"/>
                    </a:lnTo>
                    <a:lnTo>
                      <a:pt x="167" y="0"/>
                    </a:lnTo>
                    <a:lnTo>
                      <a:pt x="150" y="29"/>
                    </a:lnTo>
                    <a:lnTo>
                      <a:pt x="126" y="64"/>
                    </a:lnTo>
                    <a:lnTo>
                      <a:pt x="99" y="102"/>
                    </a:lnTo>
                    <a:lnTo>
                      <a:pt x="70" y="141"/>
                    </a:lnTo>
                    <a:lnTo>
                      <a:pt x="44" y="179"/>
                    </a:lnTo>
                    <a:lnTo>
                      <a:pt x="22" y="217"/>
                    </a:lnTo>
                    <a:lnTo>
                      <a:pt x="7" y="250"/>
                    </a:lnTo>
                    <a:lnTo>
                      <a:pt x="0" y="279"/>
                    </a:lnTo>
                    <a:lnTo>
                      <a:pt x="4" y="276"/>
                    </a:lnTo>
                    <a:lnTo>
                      <a:pt x="0" y="279"/>
                    </a:lnTo>
                    <a:lnTo>
                      <a:pt x="1" y="282"/>
                    </a:lnTo>
                    <a:lnTo>
                      <a:pt x="5" y="284"/>
                    </a:lnTo>
                    <a:lnTo>
                      <a:pt x="8" y="282"/>
                    </a:lnTo>
                    <a:lnTo>
                      <a:pt x="9" y="279"/>
                    </a:lnTo>
                    <a:lnTo>
                      <a:pt x="6" y="2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0" name="Freeform 772"/>
              <p:cNvSpPr>
                <a:spLocks/>
              </p:cNvSpPr>
              <p:nvPr/>
            </p:nvSpPr>
            <p:spPr bwMode="auto">
              <a:xfrm>
                <a:off x="4472" y="1423"/>
                <a:ext cx="199" cy="159"/>
              </a:xfrm>
              <a:custGeom>
                <a:avLst/>
                <a:gdLst>
                  <a:gd name="T0" fmla="*/ 1 w 397"/>
                  <a:gd name="T1" fmla="*/ 78 h 319"/>
                  <a:gd name="T2" fmla="*/ 2 w 397"/>
                  <a:gd name="T3" fmla="*/ 78 h 319"/>
                  <a:gd name="T4" fmla="*/ 3 w 397"/>
                  <a:gd name="T5" fmla="*/ 70 h 319"/>
                  <a:gd name="T6" fmla="*/ 5 w 397"/>
                  <a:gd name="T7" fmla="*/ 63 h 319"/>
                  <a:gd name="T8" fmla="*/ 8 w 397"/>
                  <a:gd name="T9" fmla="*/ 56 h 319"/>
                  <a:gd name="T10" fmla="*/ 11 w 397"/>
                  <a:gd name="T11" fmla="*/ 50 h 319"/>
                  <a:gd name="T12" fmla="*/ 16 w 397"/>
                  <a:gd name="T13" fmla="*/ 44 h 319"/>
                  <a:gd name="T14" fmla="*/ 21 w 397"/>
                  <a:gd name="T15" fmla="*/ 39 h 319"/>
                  <a:gd name="T16" fmla="*/ 26 w 397"/>
                  <a:gd name="T17" fmla="*/ 34 h 319"/>
                  <a:gd name="T18" fmla="*/ 33 w 397"/>
                  <a:gd name="T19" fmla="*/ 29 h 319"/>
                  <a:gd name="T20" fmla="*/ 40 w 397"/>
                  <a:gd name="T21" fmla="*/ 25 h 319"/>
                  <a:gd name="T22" fmla="*/ 47 w 397"/>
                  <a:gd name="T23" fmla="*/ 21 h 319"/>
                  <a:gd name="T24" fmla="*/ 55 w 397"/>
                  <a:gd name="T25" fmla="*/ 17 h 319"/>
                  <a:gd name="T26" fmla="*/ 63 w 397"/>
                  <a:gd name="T27" fmla="*/ 14 h 319"/>
                  <a:gd name="T28" fmla="*/ 72 w 397"/>
                  <a:gd name="T29" fmla="*/ 10 h 319"/>
                  <a:gd name="T30" fmla="*/ 81 w 397"/>
                  <a:gd name="T31" fmla="*/ 7 h 319"/>
                  <a:gd name="T32" fmla="*/ 90 w 397"/>
                  <a:gd name="T33" fmla="*/ 4 h 319"/>
                  <a:gd name="T34" fmla="*/ 100 w 397"/>
                  <a:gd name="T35" fmla="*/ 1 h 319"/>
                  <a:gd name="T36" fmla="*/ 99 w 397"/>
                  <a:gd name="T37" fmla="*/ 0 h 319"/>
                  <a:gd name="T38" fmla="*/ 90 w 397"/>
                  <a:gd name="T39" fmla="*/ 2 h 319"/>
                  <a:gd name="T40" fmla="*/ 80 w 397"/>
                  <a:gd name="T41" fmla="*/ 6 h 319"/>
                  <a:gd name="T42" fmla="*/ 71 w 397"/>
                  <a:gd name="T43" fmla="*/ 9 h 319"/>
                  <a:gd name="T44" fmla="*/ 62 w 397"/>
                  <a:gd name="T45" fmla="*/ 12 h 319"/>
                  <a:gd name="T46" fmla="*/ 54 w 397"/>
                  <a:gd name="T47" fmla="*/ 16 h 319"/>
                  <a:gd name="T48" fmla="*/ 46 w 397"/>
                  <a:gd name="T49" fmla="*/ 19 h 319"/>
                  <a:gd name="T50" fmla="*/ 39 w 397"/>
                  <a:gd name="T51" fmla="*/ 23 h 319"/>
                  <a:gd name="T52" fmla="*/ 32 w 397"/>
                  <a:gd name="T53" fmla="*/ 28 h 319"/>
                  <a:gd name="T54" fmla="*/ 25 w 397"/>
                  <a:gd name="T55" fmla="*/ 32 h 319"/>
                  <a:gd name="T56" fmla="*/ 20 w 397"/>
                  <a:gd name="T57" fmla="*/ 38 h 319"/>
                  <a:gd name="T58" fmla="*/ 14 w 397"/>
                  <a:gd name="T59" fmla="*/ 43 h 319"/>
                  <a:gd name="T60" fmla="*/ 10 w 397"/>
                  <a:gd name="T61" fmla="*/ 49 h 319"/>
                  <a:gd name="T62" fmla="*/ 6 w 397"/>
                  <a:gd name="T63" fmla="*/ 56 h 319"/>
                  <a:gd name="T64" fmla="*/ 3 w 397"/>
                  <a:gd name="T65" fmla="*/ 63 h 319"/>
                  <a:gd name="T66" fmla="*/ 1 w 397"/>
                  <a:gd name="T67" fmla="*/ 70 h 319"/>
                  <a:gd name="T68" fmla="*/ 0 w 397"/>
                  <a:gd name="T69" fmla="*/ 78 h 319"/>
                  <a:gd name="T70" fmla="*/ 1 w 397"/>
                  <a:gd name="T71" fmla="*/ 79 h 319"/>
                  <a:gd name="T72" fmla="*/ 0 w 397"/>
                  <a:gd name="T73" fmla="*/ 78 h 319"/>
                  <a:gd name="T74" fmla="*/ 1 w 397"/>
                  <a:gd name="T75" fmla="*/ 79 h 319"/>
                  <a:gd name="T76" fmla="*/ 1 w 397"/>
                  <a:gd name="T77" fmla="*/ 79 h 319"/>
                  <a:gd name="T78" fmla="*/ 2 w 397"/>
                  <a:gd name="T79" fmla="*/ 79 h 319"/>
                  <a:gd name="T80" fmla="*/ 2 w 397"/>
                  <a:gd name="T81" fmla="*/ 78 h 319"/>
                  <a:gd name="T82" fmla="*/ 1 w 397"/>
                  <a:gd name="T83" fmla="*/ 78 h 31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97" h="319">
                    <a:moveTo>
                      <a:pt x="3" y="312"/>
                    </a:moveTo>
                    <a:lnTo>
                      <a:pt x="6" y="315"/>
                    </a:lnTo>
                    <a:lnTo>
                      <a:pt x="11" y="283"/>
                    </a:lnTo>
                    <a:lnTo>
                      <a:pt x="18" y="254"/>
                    </a:lnTo>
                    <a:lnTo>
                      <a:pt x="29" y="227"/>
                    </a:lnTo>
                    <a:lnTo>
                      <a:pt x="44" y="202"/>
                    </a:lnTo>
                    <a:lnTo>
                      <a:pt x="62" y="178"/>
                    </a:lnTo>
                    <a:lnTo>
                      <a:pt x="81" y="156"/>
                    </a:lnTo>
                    <a:lnTo>
                      <a:pt x="103" y="138"/>
                    </a:lnTo>
                    <a:lnTo>
                      <a:pt x="130" y="119"/>
                    </a:lnTo>
                    <a:lnTo>
                      <a:pt x="157" y="102"/>
                    </a:lnTo>
                    <a:lnTo>
                      <a:pt x="185" y="86"/>
                    </a:lnTo>
                    <a:lnTo>
                      <a:pt x="217" y="71"/>
                    </a:lnTo>
                    <a:lnTo>
                      <a:pt x="251" y="57"/>
                    </a:lnTo>
                    <a:lnTo>
                      <a:pt x="285" y="43"/>
                    </a:lnTo>
                    <a:lnTo>
                      <a:pt x="321" y="31"/>
                    </a:lnTo>
                    <a:lnTo>
                      <a:pt x="359" y="18"/>
                    </a:lnTo>
                    <a:lnTo>
                      <a:pt x="397" y="6"/>
                    </a:lnTo>
                    <a:lnTo>
                      <a:pt x="395" y="0"/>
                    </a:lnTo>
                    <a:lnTo>
                      <a:pt x="357" y="11"/>
                    </a:lnTo>
                    <a:lnTo>
                      <a:pt x="319" y="24"/>
                    </a:lnTo>
                    <a:lnTo>
                      <a:pt x="283" y="36"/>
                    </a:lnTo>
                    <a:lnTo>
                      <a:pt x="248" y="50"/>
                    </a:lnTo>
                    <a:lnTo>
                      <a:pt x="215" y="64"/>
                    </a:lnTo>
                    <a:lnTo>
                      <a:pt x="183" y="79"/>
                    </a:lnTo>
                    <a:lnTo>
                      <a:pt x="153" y="95"/>
                    </a:lnTo>
                    <a:lnTo>
                      <a:pt x="125" y="112"/>
                    </a:lnTo>
                    <a:lnTo>
                      <a:pt x="99" y="131"/>
                    </a:lnTo>
                    <a:lnTo>
                      <a:pt x="77" y="152"/>
                    </a:lnTo>
                    <a:lnTo>
                      <a:pt x="55" y="174"/>
                    </a:lnTo>
                    <a:lnTo>
                      <a:pt x="38" y="198"/>
                    </a:lnTo>
                    <a:lnTo>
                      <a:pt x="23" y="224"/>
                    </a:lnTo>
                    <a:lnTo>
                      <a:pt x="11" y="252"/>
                    </a:lnTo>
                    <a:lnTo>
                      <a:pt x="4" y="283"/>
                    </a:lnTo>
                    <a:lnTo>
                      <a:pt x="0" y="315"/>
                    </a:lnTo>
                    <a:lnTo>
                      <a:pt x="3" y="319"/>
                    </a:lnTo>
                    <a:lnTo>
                      <a:pt x="0" y="315"/>
                    </a:lnTo>
                    <a:lnTo>
                      <a:pt x="1" y="318"/>
                    </a:lnTo>
                    <a:lnTo>
                      <a:pt x="3" y="319"/>
                    </a:lnTo>
                    <a:lnTo>
                      <a:pt x="5" y="318"/>
                    </a:lnTo>
                    <a:lnTo>
                      <a:pt x="6" y="315"/>
                    </a:lnTo>
                    <a:lnTo>
                      <a:pt x="3" y="3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1" name="Freeform 773"/>
              <p:cNvSpPr>
                <a:spLocks/>
              </p:cNvSpPr>
              <p:nvPr/>
            </p:nvSpPr>
            <p:spPr bwMode="auto">
              <a:xfrm>
                <a:off x="4474" y="1577"/>
                <a:ext cx="31" cy="9"/>
              </a:xfrm>
              <a:custGeom>
                <a:avLst/>
                <a:gdLst>
                  <a:gd name="T0" fmla="*/ 16 w 61"/>
                  <a:gd name="T1" fmla="*/ 3 h 19"/>
                  <a:gd name="T2" fmla="*/ 16 w 61"/>
                  <a:gd name="T3" fmla="*/ 3 h 19"/>
                  <a:gd name="T4" fmla="*/ 15 w 61"/>
                  <a:gd name="T5" fmla="*/ 2 h 19"/>
                  <a:gd name="T6" fmla="*/ 14 w 61"/>
                  <a:gd name="T7" fmla="*/ 1 h 19"/>
                  <a:gd name="T8" fmla="*/ 12 w 61"/>
                  <a:gd name="T9" fmla="*/ 1 h 19"/>
                  <a:gd name="T10" fmla="*/ 10 w 61"/>
                  <a:gd name="T11" fmla="*/ 0 h 19"/>
                  <a:gd name="T12" fmla="*/ 8 w 61"/>
                  <a:gd name="T13" fmla="*/ 0 h 19"/>
                  <a:gd name="T14" fmla="*/ 6 w 61"/>
                  <a:gd name="T15" fmla="*/ 0 h 19"/>
                  <a:gd name="T16" fmla="*/ 4 w 61"/>
                  <a:gd name="T17" fmla="*/ 0 h 19"/>
                  <a:gd name="T18" fmla="*/ 0 w 61"/>
                  <a:gd name="T19" fmla="*/ 1 h 19"/>
                  <a:gd name="T20" fmla="*/ 0 w 61"/>
                  <a:gd name="T21" fmla="*/ 3 h 19"/>
                  <a:gd name="T22" fmla="*/ 4 w 61"/>
                  <a:gd name="T23" fmla="*/ 2 h 19"/>
                  <a:gd name="T24" fmla="*/ 6 w 61"/>
                  <a:gd name="T25" fmla="*/ 2 h 19"/>
                  <a:gd name="T26" fmla="*/ 8 w 61"/>
                  <a:gd name="T27" fmla="*/ 2 h 19"/>
                  <a:gd name="T28" fmla="*/ 10 w 61"/>
                  <a:gd name="T29" fmla="*/ 2 h 19"/>
                  <a:gd name="T30" fmla="*/ 12 w 61"/>
                  <a:gd name="T31" fmla="*/ 2 h 19"/>
                  <a:gd name="T32" fmla="*/ 12 w 61"/>
                  <a:gd name="T33" fmla="*/ 3 h 19"/>
                  <a:gd name="T34" fmla="*/ 14 w 61"/>
                  <a:gd name="T35" fmla="*/ 4 h 19"/>
                  <a:gd name="T36" fmla="*/ 14 w 61"/>
                  <a:gd name="T37" fmla="*/ 4 h 19"/>
                  <a:gd name="T38" fmla="*/ 14 w 61"/>
                  <a:gd name="T39" fmla="*/ 4 h 19"/>
                  <a:gd name="T40" fmla="*/ 16 w 61"/>
                  <a:gd name="T41" fmla="*/ 3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19">
                    <a:moveTo>
                      <a:pt x="61" y="14"/>
                    </a:moveTo>
                    <a:lnTo>
                      <a:pt x="61" y="14"/>
                    </a:lnTo>
                    <a:lnTo>
                      <a:pt x="58" y="9"/>
                    </a:lnTo>
                    <a:lnTo>
                      <a:pt x="53" y="6"/>
                    </a:lnTo>
                    <a:lnTo>
                      <a:pt x="47" y="4"/>
                    </a:lnTo>
                    <a:lnTo>
                      <a:pt x="40" y="2"/>
                    </a:lnTo>
                    <a:lnTo>
                      <a:pt x="32" y="1"/>
                    </a:lnTo>
                    <a:lnTo>
                      <a:pt x="23" y="0"/>
                    </a:lnTo>
                    <a:lnTo>
                      <a:pt x="13" y="2"/>
                    </a:lnTo>
                    <a:lnTo>
                      <a:pt x="0" y="5"/>
                    </a:lnTo>
                    <a:lnTo>
                      <a:pt x="0" y="12"/>
                    </a:lnTo>
                    <a:lnTo>
                      <a:pt x="13" y="9"/>
                    </a:lnTo>
                    <a:lnTo>
                      <a:pt x="23" y="9"/>
                    </a:lnTo>
                    <a:lnTo>
                      <a:pt x="32" y="8"/>
                    </a:lnTo>
                    <a:lnTo>
                      <a:pt x="40" y="9"/>
                    </a:lnTo>
                    <a:lnTo>
                      <a:pt x="45" y="11"/>
                    </a:lnTo>
                    <a:lnTo>
                      <a:pt x="48" y="13"/>
                    </a:lnTo>
                    <a:lnTo>
                      <a:pt x="53" y="16"/>
                    </a:lnTo>
                    <a:lnTo>
                      <a:pt x="56" y="19"/>
                    </a:lnTo>
                    <a:lnTo>
                      <a:pt x="61"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2" name="Freeform 774"/>
              <p:cNvSpPr>
                <a:spLocks/>
              </p:cNvSpPr>
              <p:nvPr/>
            </p:nvSpPr>
            <p:spPr bwMode="auto">
              <a:xfrm>
                <a:off x="4502" y="1583"/>
                <a:ext cx="53" cy="39"/>
              </a:xfrm>
              <a:custGeom>
                <a:avLst/>
                <a:gdLst>
                  <a:gd name="T0" fmla="*/ 27 w 105"/>
                  <a:gd name="T1" fmla="*/ 17 h 77"/>
                  <a:gd name="T2" fmla="*/ 27 w 105"/>
                  <a:gd name="T3" fmla="*/ 17 h 77"/>
                  <a:gd name="T4" fmla="*/ 23 w 105"/>
                  <a:gd name="T5" fmla="*/ 17 h 77"/>
                  <a:gd name="T6" fmla="*/ 20 w 105"/>
                  <a:gd name="T7" fmla="*/ 16 h 77"/>
                  <a:gd name="T8" fmla="*/ 17 w 105"/>
                  <a:gd name="T9" fmla="*/ 15 h 77"/>
                  <a:gd name="T10" fmla="*/ 14 w 105"/>
                  <a:gd name="T11" fmla="*/ 13 h 77"/>
                  <a:gd name="T12" fmla="*/ 11 w 105"/>
                  <a:gd name="T13" fmla="*/ 10 h 77"/>
                  <a:gd name="T14" fmla="*/ 8 w 105"/>
                  <a:gd name="T15" fmla="*/ 7 h 77"/>
                  <a:gd name="T16" fmla="*/ 5 w 105"/>
                  <a:gd name="T17" fmla="*/ 4 h 77"/>
                  <a:gd name="T18" fmla="*/ 2 w 105"/>
                  <a:gd name="T19" fmla="*/ 0 h 77"/>
                  <a:gd name="T20" fmla="*/ 0 w 105"/>
                  <a:gd name="T21" fmla="*/ 2 h 77"/>
                  <a:gd name="T22" fmla="*/ 4 w 105"/>
                  <a:gd name="T23" fmla="*/ 5 h 77"/>
                  <a:gd name="T24" fmla="*/ 7 w 105"/>
                  <a:gd name="T25" fmla="*/ 8 h 77"/>
                  <a:gd name="T26" fmla="*/ 10 w 105"/>
                  <a:gd name="T27" fmla="*/ 12 h 77"/>
                  <a:gd name="T28" fmla="*/ 13 w 105"/>
                  <a:gd name="T29" fmla="*/ 14 h 77"/>
                  <a:gd name="T30" fmla="*/ 16 w 105"/>
                  <a:gd name="T31" fmla="*/ 16 h 77"/>
                  <a:gd name="T32" fmla="*/ 19 w 105"/>
                  <a:gd name="T33" fmla="*/ 18 h 77"/>
                  <a:gd name="T34" fmla="*/ 23 w 105"/>
                  <a:gd name="T35" fmla="*/ 19 h 77"/>
                  <a:gd name="T36" fmla="*/ 27 w 105"/>
                  <a:gd name="T37" fmla="*/ 20 h 77"/>
                  <a:gd name="T38" fmla="*/ 27 w 105"/>
                  <a:gd name="T39" fmla="*/ 20 h 77"/>
                  <a:gd name="T40" fmla="*/ 27 w 105"/>
                  <a:gd name="T41" fmla="*/ 17 h 7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05" h="77">
                    <a:moveTo>
                      <a:pt x="105" y="68"/>
                    </a:moveTo>
                    <a:lnTo>
                      <a:pt x="105" y="68"/>
                    </a:lnTo>
                    <a:lnTo>
                      <a:pt x="89" y="68"/>
                    </a:lnTo>
                    <a:lnTo>
                      <a:pt x="78" y="63"/>
                    </a:lnTo>
                    <a:lnTo>
                      <a:pt x="65" y="58"/>
                    </a:lnTo>
                    <a:lnTo>
                      <a:pt x="55" y="50"/>
                    </a:lnTo>
                    <a:lnTo>
                      <a:pt x="43" y="40"/>
                    </a:lnTo>
                    <a:lnTo>
                      <a:pt x="32" y="28"/>
                    </a:lnTo>
                    <a:lnTo>
                      <a:pt x="19" y="15"/>
                    </a:lnTo>
                    <a:lnTo>
                      <a:pt x="5" y="0"/>
                    </a:lnTo>
                    <a:lnTo>
                      <a:pt x="0" y="5"/>
                    </a:lnTo>
                    <a:lnTo>
                      <a:pt x="14" y="20"/>
                    </a:lnTo>
                    <a:lnTo>
                      <a:pt x="27" y="32"/>
                    </a:lnTo>
                    <a:lnTo>
                      <a:pt x="38" y="45"/>
                    </a:lnTo>
                    <a:lnTo>
                      <a:pt x="50" y="56"/>
                    </a:lnTo>
                    <a:lnTo>
                      <a:pt x="63" y="64"/>
                    </a:lnTo>
                    <a:lnTo>
                      <a:pt x="75" y="70"/>
                    </a:lnTo>
                    <a:lnTo>
                      <a:pt x="89" y="75"/>
                    </a:lnTo>
                    <a:lnTo>
                      <a:pt x="105" y="77"/>
                    </a:lnTo>
                    <a:lnTo>
                      <a:pt x="105"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3" name="Freeform 775"/>
              <p:cNvSpPr>
                <a:spLocks/>
              </p:cNvSpPr>
              <p:nvPr/>
            </p:nvSpPr>
            <p:spPr bwMode="auto">
              <a:xfrm>
                <a:off x="4555" y="1617"/>
                <a:ext cx="91" cy="33"/>
              </a:xfrm>
              <a:custGeom>
                <a:avLst/>
                <a:gdLst>
                  <a:gd name="T0" fmla="*/ 46 w 182"/>
                  <a:gd name="T1" fmla="*/ 14 h 66"/>
                  <a:gd name="T2" fmla="*/ 46 w 182"/>
                  <a:gd name="T3" fmla="*/ 14 h 66"/>
                  <a:gd name="T4" fmla="*/ 37 w 182"/>
                  <a:gd name="T5" fmla="*/ 14 h 66"/>
                  <a:gd name="T6" fmla="*/ 30 w 182"/>
                  <a:gd name="T7" fmla="*/ 12 h 66"/>
                  <a:gd name="T8" fmla="*/ 23 w 182"/>
                  <a:gd name="T9" fmla="*/ 10 h 66"/>
                  <a:gd name="T10" fmla="*/ 17 w 182"/>
                  <a:gd name="T11" fmla="*/ 8 h 66"/>
                  <a:gd name="T12" fmla="*/ 12 w 182"/>
                  <a:gd name="T13" fmla="*/ 5 h 66"/>
                  <a:gd name="T14" fmla="*/ 7 w 182"/>
                  <a:gd name="T15" fmla="*/ 3 h 66"/>
                  <a:gd name="T16" fmla="*/ 4 w 182"/>
                  <a:gd name="T17" fmla="*/ 1 h 66"/>
                  <a:gd name="T18" fmla="*/ 0 w 182"/>
                  <a:gd name="T19" fmla="*/ 0 h 66"/>
                  <a:gd name="T20" fmla="*/ 0 w 182"/>
                  <a:gd name="T21" fmla="*/ 3 h 66"/>
                  <a:gd name="T22" fmla="*/ 3 w 182"/>
                  <a:gd name="T23" fmla="*/ 3 h 66"/>
                  <a:gd name="T24" fmla="*/ 7 w 182"/>
                  <a:gd name="T25" fmla="*/ 5 h 66"/>
                  <a:gd name="T26" fmla="*/ 11 w 182"/>
                  <a:gd name="T27" fmla="*/ 7 h 66"/>
                  <a:gd name="T28" fmla="*/ 17 w 182"/>
                  <a:gd name="T29" fmla="*/ 9 h 66"/>
                  <a:gd name="T30" fmla="*/ 23 w 182"/>
                  <a:gd name="T31" fmla="*/ 12 h 66"/>
                  <a:gd name="T32" fmla="*/ 30 w 182"/>
                  <a:gd name="T33" fmla="*/ 14 h 66"/>
                  <a:gd name="T34" fmla="*/ 37 w 182"/>
                  <a:gd name="T35" fmla="*/ 16 h 66"/>
                  <a:gd name="T36" fmla="*/ 46 w 182"/>
                  <a:gd name="T37" fmla="*/ 17 h 66"/>
                  <a:gd name="T38" fmla="*/ 46 w 182"/>
                  <a:gd name="T39" fmla="*/ 17 h 66"/>
                  <a:gd name="T40" fmla="*/ 46 w 182"/>
                  <a:gd name="T41" fmla="*/ 14 h 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2" h="66">
                    <a:moveTo>
                      <a:pt x="182" y="56"/>
                    </a:moveTo>
                    <a:lnTo>
                      <a:pt x="182" y="56"/>
                    </a:lnTo>
                    <a:lnTo>
                      <a:pt x="148" y="55"/>
                    </a:lnTo>
                    <a:lnTo>
                      <a:pt x="119" y="48"/>
                    </a:lnTo>
                    <a:lnTo>
                      <a:pt x="91" y="39"/>
                    </a:lnTo>
                    <a:lnTo>
                      <a:pt x="67" y="29"/>
                    </a:lnTo>
                    <a:lnTo>
                      <a:pt x="46" y="20"/>
                    </a:lnTo>
                    <a:lnTo>
                      <a:pt x="28" y="10"/>
                    </a:lnTo>
                    <a:lnTo>
                      <a:pt x="13" y="3"/>
                    </a:lnTo>
                    <a:lnTo>
                      <a:pt x="0" y="0"/>
                    </a:lnTo>
                    <a:lnTo>
                      <a:pt x="0" y="9"/>
                    </a:lnTo>
                    <a:lnTo>
                      <a:pt x="11" y="10"/>
                    </a:lnTo>
                    <a:lnTo>
                      <a:pt x="26" y="17"/>
                    </a:lnTo>
                    <a:lnTo>
                      <a:pt x="44" y="26"/>
                    </a:lnTo>
                    <a:lnTo>
                      <a:pt x="65" y="36"/>
                    </a:lnTo>
                    <a:lnTo>
                      <a:pt x="89" y="46"/>
                    </a:lnTo>
                    <a:lnTo>
                      <a:pt x="117" y="55"/>
                    </a:lnTo>
                    <a:lnTo>
                      <a:pt x="148" y="62"/>
                    </a:lnTo>
                    <a:lnTo>
                      <a:pt x="182" y="66"/>
                    </a:lnTo>
                    <a:lnTo>
                      <a:pt x="182"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4" name="Freeform 776"/>
              <p:cNvSpPr>
                <a:spLocks/>
              </p:cNvSpPr>
              <p:nvPr/>
            </p:nvSpPr>
            <p:spPr bwMode="auto">
              <a:xfrm>
                <a:off x="4646" y="1623"/>
                <a:ext cx="119" cy="27"/>
              </a:xfrm>
              <a:custGeom>
                <a:avLst/>
                <a:gdLst>
                  <a:gd name="T0" fmla="*/ 58 w 240"/>
                  <a:gd name="T1" fmla="*/ 0 h 56"/>
                  <a:gd name="T2" fmla="*/ 58 w 240"/>
                  <a:gd name="T3" fmla="*/ 0 h 56"/>
                  <a:gd name="T4" fmla="*/ 56 w 240"/>
                  <a:gd name="T5" fmla="*/ 2 h 56"/>
                  <a:gd name="T6" fmla="*/ 54 w 240"/>
                  <a:gd name="T7" fmla="*/ 3 h 56"/>
                  <a:gd name="T8" fmla="*/ 52 w 240"/>
                  <a:gd name="T9" fmla="*/ 5 h 56"/>
                  <a:gd name="T10" fmla="*/ 49 w 240"/>
                  <a:gd name="T11" fmla="*/ 6 h 56"/>
                  <a:gd name="T12" fmla="*/ 46 w 240"/>
                  <a:gd name="T13" fmla="*/ 7 h 56"/>
                  <a:gd name="T14" fmla="*/ 43 w 240"/>
                  <a:gd name="T15" fmla="*/ 8 h 56"/>
                  <a:gd name="T16" fmla="*/ 40 w 240"/>
                  <a:gd name="T17" fmla="*/ 9 h 56"/>
                  <a:gd name="T18" fmla="*/ 36 w 240"/>
                  <a:gd name="T19" fmla="*/ 10 h 56"/>
                  <a:gd name="T20" fmla="*/ 32 w 240"/>
                  <a:gd name="T21" fmla="*/ 10 h 56"/>
                  <a:gd name="T22" fmla="*/ 28 w 240"/>
                  <a:gd name="T23" fmla="*/ 11 h 56"/>
                  <a:gd name="T24" fmla="*/ 24 w 240"/>
                  <a:gd name="T25" fmla="*/ 11 h 56"/>
                  <a:gd name="T26" fmla="*/ 20 w 240"/>
                  <a:gd name="T27" fmla="*/ 11 h 56"/>
                  <a:gd name="T28" fmla="*/ 15 w 240"/>
                  <a:gd name="T29" fmla="*/ 11 h 56"/>
                  <a:gd name="T30" fmla="*/ 10 w 240"/>
                  <a:gd name="T31" fmla="*/ 11 h 56"/>
                  <a:gd name="T32" fmla="*/ 5 w 240"/>
                  <a:gd name="T33" fmla="*/ 11 h 56"/>
                  <a:gd name="T34" fmla="*/ 0 w 240"/>
                  <a:gd name="T35" fmla="*/ 11 h 56"/>
                  <a:gd name="T36" fmla="*/ 0 w 240"/>
                  <a:gd name="T37" fmla="*/ 13 h 56"/>
                  <a:gd name="T38" fmla="*/ 5 w 240"/>
                  <a:gd name="T39" fmla="*/ 13 h 56"/>
                  <a:gd name="T40" fmla="*/ 10 w 240"/>
                  <a:gd name="T41" fmla="*/ 13 h 56"/>
                  <a:gd name="T42" fmla="*/ 15 w 240"/>
                  <a:gd name="T43" fmla="*/ 13 h 56"/>
                  <a:gd name="T44" fmla="*/ 20 w 240"/>
                  <a:gd name="T45" fmla="*/ 13 h 56"/>
                  <a:gd name="T46" fmla="*/ 24 w 240"/>
                  <a:gd name="T47" fmla="*/ 13 h 56"/>
                  <a:gd name="T48" fmla="*/ 28 w 240"/>
                  <a:gd name="T49" fmla="*/ 12 h 56"/>
                  <a:gd name="T50" fmla="*/ 32 w 240"/>
                  <a:gd name="T51" fmla="*/ 12 h 56"/>
                  <a:gd name="T52" fmla="*/ 36 w 240"/>
                  <a:gd name="T53" fmla="*/ 11 h 56"/>
                  <a:gd name="T54" fmla="*/ 40 w 240"/>
                  <a:gd name="T55" fmla="*/ 11 h 56"/>
                  <a:gd name="T56" fmla="*/ 43 w 240"/>
                  <a:gd name="T57" fmla="*/ 10 h 56"/>
                  <a:gd name="T58" fmla="*/ 47 w 240"/>
                  <a:gd name="T59" fmla="*/ 9 h 56"/>
                  <a:gd name="T60" fmla="*/ 50 w 240"/>
                  <a:gd name="T61" fmla="*/ 8 h 56"/>
                  <a:gd name="T62" fmla="*/ 52 w 240"/>
                  <a:gd name="T63" fmla="*/ 7 h 56"/>
                  <a:gd name="T64" fmla="*/ 55 w 240"/>
                  <a:gd name="T65" fmla="*/ 5 h 56"/>
                  <a:gd name="T66" fmla="*/ 57 w 240"/>
                  <a:gd name="T67" fmla="*/ 3 h 56"/>
                  <a:gd name="T68" fmla="*/ 59 w 240"/>
                  <a:gd name="T69" fmla="*/ 1 h 56"/>
                  <a:gd name="T70" fmla="*/ 59 w 240"/>
                  <a:gd name="T71" fmla="*/ 1 h 56"/>
                  <a:gd name="T72" fmla="*/ 58 w 240"/>
                  <a:gd name="T73" fmla="*/ 0 h 5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40" h="56">
                    <a:moveTo>
                      <a:pt x="233" y="0"/>
                    </a:moveTo>
                    <a:lnTo>
                      <a:pt x="233" y="0"/>
                    </a:lnTo>
                    <a:lnTo>
                      <a:pt x="226" y="8"/>
                    </a:lnTo>
                    <a:lnTo>
                      <a:pt x="218" y="15"/>
                    </a:lnTo>
                    <a:lnTo>
                      <a:pt x="209" y="21"/>
                    </a:lnTo>
                    <a:lnTo>
                      <a:pt x="198" y="27"/>
                    </a:lnTo>
                    <a:lnTo>
                      <a:pt x="187" y="31"/>
                    </a:lnTo>
                    <a:lnTo>
                      <a:pt x="173" y="35"/>
                    </a:lnTo>
                    <a:lnTo>
                      <a:pt x="161" y="38"/>
                    </a:lnTo>
                    <a:lnTo>
                      <a:pt x="146" y="41"/>
                    </a:lnTo>
                    <a:lnTo>
                      <a:pt x="130" y="43"/>
                    </a:lnTo>
                    <a:lnTo>
                      <a:pt x="114" y="45"/>
                    </a:lnTo>
                    <a:lnTo>
                      <a:pt x="97" y="45"/>
                    </a:lnTo>
                    <a:lnTo>
                      <a:pt x="80" y="45"/>
                    </a:lnTo>
                    <a:lnTo>
                      <a:pt x="60" y="46"/>
                    </a:lnTo>
                    <a:lnTo>
                      <a:pt x="42" y="46"/>
                    </a:lnTo>
                    <a:lnTo>
                      <a:pt x="21" y="46"/>
                    </a:lnTo>
                    <a:lnTo>
                      <a:pt x="0" y="46"/>
                    </a:lnTo>
                    <a:lnTo>
                      <a:pt x="0" y="56"/>
                    </a:lnTo>
                    <a:lnTo>
                      <a:pt x="21" y="56"/>
                    </a:lnTo>
                    <a:lnTo>
                      <a:pt x="42" y="56"/>
                    </a:lnTo>
                    <a:lnTo>
                      <a:pt x="60" y="56"/>
                    </a:lnTo>
                    <a:lnTo>
                      <a:pt x="80" y="54"/>
                    </a:lnTo>
                    <a:lnTo>
                      <a:pt x="97" y="54"/>
                    </a:lnTo>
                    <a:lnTo>
                      <a:pt x="114" y="52"/>
                    </a:lnTo>
                    <a:lnTo>
                      <a:pt x="130" y="50"/>
                    </a:lnTo>
                    <a:lnTo>
                      <a:pt x="146" y="48"/>
                    </a:lnTo>
                    <a:lnTo>
                      <a:pt x="161" y="45"/>
                    </a:lnTo>
                    <a:lnTo>
                      <a:pt x="175" y="42"/>
                    </a:lnTo>
                    <a:lnTo>
                      <a:pt x="189" y="38"/>
                    </a:lnTo>
                    <a:lnTo>
                      <a:pt x="201" y="34"/>
                    </a:lnTo>
                    <a:lnTo>
                      <a:pt x="211" y="28"/>
                    </a:lnTo>
                    <a:lnTo>
                      <a:pt x="222" y="22"/>
                    </a:lnTo>
                    <a:lnTo>
                      <a:pt x="231" y="13"/>
                    </a:lnTo>
                    <a:lnTo>
                      <a:pt x="240" y="5"/>
                    </a:lnTo>
                    <a:lnTo>
                      <a:pt x="2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5" name="Freeform 777"/>
              <p:cNvSpPr>
                <a:spLocks/>
              </p:cNvSpPr>
              <p:nvPr/>
            </p:nvSpPr>
            <p:spPr bwMode="auto">
              <a:xfrm>
                <a:off x="4762" y="1602"/>
                <a:ext cx="23" cy="23"/>
              </a:xfrm>
              <a:custGeom>
                <a:avLst/>
                <a:gdLst>
                  <a:gd name="T0" fmla="*/ 11 w 46"/>
                  <a:gd name="T1" fmla="*/ 0 h 46"/>
                  <a:gd name="T2" fmla="*/ 11 w 46"/>
                  <a:gd name="T3" fmla="*/ 0 h 46"/>
                  <a:gd name="T4" fmla="*/ 10 w 46"/>
                  <a:gd name="T5" fmla="*/ 1 h 46"/>
                  <a:gd name="T6" fmla="*/ 8 w 46"/>
                  <a:gd name="T7" fmla="*/ 2 h 46"/>
                  <a:gd name="T8" fmla="*/ 7 w 46"/>
                  <a:gd name="T9" fmla="*/ 3 h 46"/>
                  <a:gd name="T10" fmla="*/ 6 w 46"/>
                  <a:gd name="T11" fmla="*/ 4 h 46"/>
                  <a:gd name="T12" fmla="*/ 4 w 46"/>
                  <a:gd name="T13" fmla="*/ 6 h 46"/>
                  <a:gd name="T14" fmla="*/ 3 w 46"/>
                  <a:gd name="T15" fmla="*/ 7 h 46"/>
                  <a:gd name="T16" fmla="*/ 2 w 46"/>
                  <a:gd name="T17" fmla="*/ 9 h 46"/>
                  <a:gd name="T18" fmla="*/ 0 w 46"/>
                  <a:gd name="T19" fmla="*/ 11 h 46"/>
                  <a:gd name="T20" fmla="*/ 2 w 46"/>
                  <a:gd name="T21" fmla="*/ 12 h 46"/>
                  <a:gd name="T22" fmla="*/ 4 w 46"/>
                  <a:gd name="T23" fmla="*/ 10 h 46"/>
                  <a:gd name="T24" fmla="*/ 5 w 46"/>
                  <a:gd name="T25" fmla="*/ 8 h 46"/>
                  <a:gd name="T26" fmla="*/ 6 w 46"/>
                  <a:gd name="T27" fmla="*/ 7 h 46"/>
                  <a:gd name="T28" fmla="*/ 7 w 46"/>
                  <a:gd name="T29" fmla="*/ 6 h 46"/>
                  <a:gd name="T30" fmla="*/ 8 w 46"/>
                  <a:gd name="T31" fmla="*/ 4 h 46"/>
                  <a:gd name="T32" fmla="*/ 9 w 46"/>
                  <a:gd name="T33" fmla="*/ 4 h 46"/>
                  <a:gd name="T34" fmla="*/ 10 w 46"/>
                  <a:gd name="T35" fmla="*/ 3 h 46"/>
                  <a:gd name="T36" fmla="*/ 12 w 46"/>
                  <a:gd name="T37" fmla="*/ 2 h 46"/>
                  <a:gd name="T38" fmla="*/ 12 w 46"/>
                  <a:gd name="T39" fmla="*/ 2 h 46"/>
                  <a:gd name="T40" fmla="*/ 11 w 46"/>
                  <a:gd name="T41" fmla="*/ 0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 h="46">
                    <a:moveTo>
                      <a:pt x="44" y="0"/>
                    </a:moveTo>
                    <a:lnTo>
                      <a:pt x="44" y="0"/>
                    </a:lnTo>
                    <a:lnTo>
                      <a:pt x="37" y="2"/>
                    </a:lnTo>
                    <a:lnTo>
                      <a:pt x="30" y="6"/>
                    </a:lnTo>
                    <a:lnTo>
                      <a:pt x="25" y="11"/>
                    </a:lnTo>
                    <a:lnTo>
                      <a:pt x="21" y="16"/>
                    </a:lnTo>
                    <a:lnTo>
                      <a:pt x="15" y="22"/>
                    </a:lnTo>
                    <a:lnTo>
                      <a:pt x="10" y="27"/>
                    </a:lnTo>
                    <a:lnTo>
                      <a:pt x="6" y="34"/>
                    </a:lnTo>
                    <a:lnTo>
                      <a:pt x="0" y="41"/>
                    </a:lnTo>
                    <a:lnTo>
                      <a:pt x="7" y="46"/>
                    </a:lnTo>
                    <a:lnTo>
                      <a:pt x="13" y="39"/>
                    </a:lnTo>
                    <a:lnTo>
                      <a:pt x="17" y="32"/>
                    </a:lnTo>
                    <a:lnTo>
                      <a:pt x="22" y="26"/>
                    </a:lnTo>
                    <a:lnTo>
                      <a:pt x="25" y="21"/>
                    </a:lnTo>
                    <a:lnTo>
                      <a:pt x="30" y="16"/>
                    </a:lnTo>
                    <a:lnTo>
                      <a:pt x="34" y="13"/>
                    </a:lnTo>
                    <a:lnTo>
                      <a:pt x="39" y="9"/>
                    </a:lnTo>
                    <a:lnTo>
                      <a:pt x="46" y="7"/>
                    </a:lnTo>
                    <a:lnTo>
                      <a:pt x="4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6" name="Freeform 778"/>
              <p:cNvSpPr>
                <a:spLocks/>
              </p:cNvSpPr>
              <p:nvPr/>
            </p:nvSpPr>
            <p:spPr bwMode="auto">
              <a:xfrm>
                <a:off x="4784" y="1572"/>
                <a:ext cx="56" cy="33"/>
              </a:xfrm>
              <a:custGeom>
                <a:avLst/>
                <a:gdLst>
                  <a:gd name="T0" fmla="*/ 27 w 111"/>
                  <a:gd name="T1" fmla="*/ 0 h 67"/>
                  <a:gd name="T2" fmla="*/ 27 w 111"/>
                  <a:gd name="T3" fmla="*/ 0 h 67"/>
                  <a:gd name="T4" fmla="*/ 25 w 111"/>
                  <a:gd name="T5" fmla="*/ 1 h 67"/>
                  <a:gd name="T6" fmla="*/ 22 w 111"/>
                  <a:gd name="T7" fmla="*/ 3 h 67"/>
                  <a:gd name="T8" fmla="*/ 19 w 111"/>
                  <a:gd name="T9" fmla="*/ 5 h 67"/>
                  <a:gd name="T10" fmla="*/ 16 w 111"/>
                  <a:gd name="T11" fmla="*/ 7 h 67"/>
                  <a:gd name="T12" fmla="*/ 12 w 111"/>
                  <a:gd name="T13" fmla="*/ 10 h 67"/>
                  <a:gd name="T14" fmla="*/ 8 w 111"/>
                  <a:gd name="T15" fmla="*/ 12 h 67"/>
                  <a:gd name="T16" fmla="*/ 4 w 111"/>
                  <a:gd name="T17" fmla="*/ 13 h 67"/>
                  <a:gd name="T18" fmla="*/ 0 w 111"/>
                  <a:gd name="T19" fmla="*/ 15 h 67"/>
                  <a:gd name="T20" fmla="*/ 1 w 111"/>
                  <a:gd name="T21" fmla="*/ 16 h 67"/>
                  <a:gd name="T22" fmla="*/ 5 w 111"/>
                  <a:gd name="T23" fmla="*/ 15 h 67"/>
                  <a:gd name="T24" fmla="*/ 9 w 111"/>
                  <a:gd name="T25" fmla="*/ 13 h 67"/>
                  <a:gd name="T26" fmla="*/ 13 w 111"/>
                  <a:gd name="T27" fmla="*/ 11 h 67"/>
                  <a:gd name="T28" fmla="*/ 17 w 111"/>
                  <a:gd name="T29" fmla="*/ 9 h 67"/>
                  <a:gd name="T30" fmla="*/ 20 w 111"/>
                  <a:gd name="T31" fmla="*/ 7 h 67"/>
                  <a:gd name="T32" fmla="*/ 24 w 111"/>
                  <a:gd name="T33" fmla="*/ 5 h 67"/>
                  <a:gd name="T34" fmla="*/ 26 w 111"/>
                  <a:gd name="T35" fmla="*/ 3 h 67"/>
                  <a:gd name="T36" fmla="*/ 28 w 111"/>
                  <a:gd name="T37" fmla="*/ 1 h 67"/>
                  <a:gd name="T38" fmla="*/ 28 w 111"/>
                  <a:gd name="T39" fmla="*/ 1 h 67"/>
                  <a:gd name="T40" fmla="*/ 27 w 111"/>
                  <a:gd name="T41" fmla="*/ 0 h 6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1" h="67">
                    <a:moveTo>
                      <a:pt x="107" y="0"/>
                    </a:moveTo>
                    <a:lnTo>
                      <a:pt x="107" y="0"/>
                    </a:lnTo>
                    <a:lnTo>
                      <a:pt x="99" y="6"/>
                    </a:lnTo>
                    <a:lnTo>
                      <a:pt x="88" y="14"/>
                    </a:lnTo>
                    <a:lnTo>
                      <a:pt x="76" y="23"/>
                    </a:lnTo>
                    <a:lnTo>
                      <a:pt x="62" y="31"/>
                    </a:lnTo>
                    <a:lnTo>
                      <a:pt x="48" y="40"/>
                    </a:lnTo>
                    <a:lnTo>
                      <a:pt x="32" y="48"/>
                    </a:lnTo>
                    <a:lnTo>
                      <a:pt x="16" y="54"/>
                    </a:lnTo>
                    <a:lnTo>
                      <a:pt x="0" y="60"/>
                    </a:lnTo>
                    <a:lnTo>
                      <a:pt x="2" y="67"/>
                    </a:lnTo>
                    <a:lnTo>
                      <a:pt x="18" y="61"/>
                    </a:lnTo>
                    <a:lnTo>
                      <a:pt x="34" y="55"/>
                    </a:lnTo>
                    <a:lnTo>
                      <a:pt x="50" y="47"/>
                    </a:lnTo>
                    <a:lnTo>
                      <a:pt x="66" y="38"/>
                    </a:lnTo>
                    <a:lnTo>
                      <a:pt x="80" y="30"/>
                    </a:lnTo>
                    <a:lnTo>
                      <a:pt x="93" y="21"/>
                    </a:lnTo>
                    <a:lnTo>
                      <a:pt x="103" y="13"/>
                    </a:lnTo>
                    <a:lnTo>
                      <a:pt x="111" y="5"/>
                    </a:lnTo>
                    <a:lnTo>
                      <a:pt x="10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7" name="Freeform 779"/>
              <p:cNvSpPr>
                <a:spLocks/>
              </p:cNvSpPr>
              <p:nvPr/>
            </p:nvSpPr>
            <p:spPr bwMode="auto">
              <a:xfrm>
                <a:off x="4837" y="1465"/>
                <a:ext cx="136" cy="109"/>
              </a:xfrm>
              <a:custGeom>
                <a:avLst/>
                <a:gdLst>
                  <a:gd name="T0" fmla="*/ 68 w 272"/>
                  <a:gd name="T1" fmla="*/ 1 h 218"/>
                  <a:gd name="T2" fmla="*/ 67 w 272"/>
                  <a:gd name="T3" fmla="*/ 0 h 218"/>
                  <a:gd name="T4" fmla="*/ 65 w 272"/>
                  <a:gd name="T5" fmla="*/ 1 h 218"/>
                  <a:gd name="T6" fmla="*/ 63 w 272"/>
                  <a:gd name="T7" fmla="*/ 2 h 218"/>
                  <a:gd name="T8" fmla="*/ 60 w 272"/>
                  <a:gd name="T9" fmla="*/ 4 h 218"/>
                  <a:gd name="T10" fmla="*/ 57 w 272"/>
                  <a:gd name="T11" fmla="*/ 6 h 218"/>
                  <a:gd name="T12" fmla="*/ 53 w 272"/>
                  <a:gd name="T13" fmla="*/ 9 h 218"/>
                  <a:gd name="T14" fmla="*/ 49 w 272"/>
                  <a:gd name="T15" fmla="*/ 12 h 218"/>
                  <a:gd name="T16" fmla="*/ 45 w 272"/>
                  <a:gd name="T17" fmla="*/ 16 h 218"/>
                  <a:gd name="T18" fmla="*/ 40 w 272"/>
                  <a:gd name="T19" fmla="*/ 19 h 218"/>
                  <a:gd name="T20" fmla="*/ 35 w 272"/>
                  <a:gd name="T21" fmla="*/ 23 h 218"/>
                  <a:gd name="T22" fmla="*/ 29 w 272"/>
                  <a:gd name="T23" fmla="*/ 28 h 218"/>
                  <a:gd name="T24" fmla="*/ 24 w 272"/>
                  <a:gd name="T25" fmla="*/ 32 h 218"/>
                  <a:gd name="T26" fmla="*/ 19 w 272"/>
                  <a:gd name="T27" fmla="*/ 36 h 218"/>
                  <a:gd name="T28" fmla="*/ 14 w 272"/>
                  <a:gd name="T29" fmla="*/ 41 h 218"/>
                  <a:gd name="T30" fmla="*/ 9 w 272"/>
                  <a:gd name="T31" fmla="*/ 45 h 218"/>
                  <a:gd name="T32" fmla="*/ 5 w 272"/>
                  <a:gd name="T33" fmla="*/ 50 h 218"/>
                  <a:gd name="T34" fmla="*/ 0 w 272"/>
                  <a:gd name="T35" fmla="*/ 54 h 218"/>
                  <a:gd name="T36" fmla="*/ 1 w 272"/>
                  <a:gd name="T37" fmla="*/ 55 h 218"/>
                  <a:gd name="T38" fmla="*/ 6 w 272"/>
                  <a:gd name="T39" fmla="*/ 51 h 218"/>
                  <a:gd name="T40" fmla="*/ 10 w 272"/>
                  <a:gd name="T41" fmla="*/ 46 h 218"/>
                  <a:gd name="T42" fmla="*/ 15 w 272"/>
                  <a:gd name="T43" fmla="*/ 42 h 218"/>
                  <a:gd name="T44" fmla="*/ 20 w 272"/>
                  <a:gd name="T45" fmla="*/ 38 h 218"/>
                  <a:gd name="T46" fmla="*/ 25 w 272"/>
                  <a:gd name="T47" fmla="*/ 34 h 218"/>
                  <a:gd name="T48" fmla="*/ 31 w 272"/>
                  <a:gd name="T49" fmla="*/ 29 h 218"/>
                  <a:gd name="T50" fmla="*/ 36 w 272"/>
                  <a:gd name="T51" fmla="*/ 25 h 218"/>
                  <a:gd name="T52" fmla="*/ 41 w 272"/>
                  <a:gd name="T53" fmla="*/ 21 h 218"/>
                  <a:gd name="T54" fmla="*/ 46 w 272"/>
                  <a:gd name="T55" fmla="*/ 17 h 218"/>
                  <a:gd name="T56" fmla="*/ 50 w 272"/>
                  <a:gd name="T57" fmla="*/ 14 h 218"/>
                  <a:gd name="T58" fmla="*/ 54 w 272"/>
                  <a:gd name="T59" fmla="*/ 11 h 218"/>
                  <a:gd name="T60" fmla="*/ 58 w 272"/>
                  <a:gd name="T61" fmla="*/ 8 h 218"/>
                  <a:gd name="T62" fmla="*/ 62 w 272"/>
                  <a:gd name="T63" fmla="*/ 6 h 218"/>
                  <a:gd name="T64" fmla="*/ 65 w 272"/>
                  <a:gd name="T65" fmla="*/ 4 h 218"/>
                  <a:gd name="T66" fmla="*/ 67 w 272"/>
                  <a:gd name="T67" fmla="*/ 3 h 218"/>
                  <a:gd name="T68" fmla="*/ 68 w 272"/>
                  <a:gd name="T69" fmla="*/ 2 h 218"/>
                  <a:gd name="T70" fmla="*/ 67 w 272"/>
                  <a:gd name="T71" fmla="*/ 1 h 218"/>
                  <a:gd name="T72" fmla="*/ 68 w 272"/>
                  <a:gd name="T73" fmla="*/ 2 h 218"/>
                  <a:gd name="T74" fmla="*/ 68 w 272"/>
                  <a:gd name="T75" fmla="*/ 1 h 218"/>
                  <a:gd name="T76" fmla="*/ 68 w 272"/>
                  <a:gd name="T77" fmla="*/ 1 h 218"/>
                  <a:gd name="T78" fmla="*/ 68 w 272"/>
                  <a:gd name="T79" fmla="*/ 0 h 218"/>
                  <a:gd name="T80" fmla="*/ 67 w 272"/>
                  <a:gd name="T81" fmla="*/ 0 h 218"/>
                  <a:gd name="T82" fmla="*/ 68 w 272"/>
                  <a:gd name="T83" fmla="*/ 1 h 21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72" h="218">
                    <a:moveTo>
                      <a:pt x="272" y="3"/>
                    </a:moveTo>
                    <a:lnTo>
                      <a:pt x="267" y="0"/>
                    </a:lnTo>
                    <a:lnTo>
                      <a:pt x="260" y="2"/>
                    </a:lnTo>
                    <a:lnTo>
                      <a:pt x="252" y="8"/>
                    </a:lnTo>
                    <a:lnTo>
                      <a:pt x="240" y="15"/>
                    </a:lnTo>
                    <a:lnTo>
                      <a:pt x="228" y="24"/>
                    </a:lnTo>
                    <a:lnTo>
                      <a:pt x="212" y="34"/>
                    </a:lnTo>
                    <a:lnTo>
                      <a:pt x="195" y="47"/>
                    </a:lnTo>
                    <a:lnTo>
                      <a:pt x="177" y="61"/>
                    </a:lnTo>
                    <a:lnTo>
                      <a:pt x="157" y="76"/>
                    </a:lnTo>
                    <a:lnTo>
                      <a:pt x="137" y="92"/>
                    </a:lnTo>
                    <a:lnTo>
                      <a:pt x="116" y="109"/>
                    </a:lnTo>
                    <a:lnTo>
                      <a:pt x="95" y="127"/>
                    </a:lnTo>
                    <a:lnTo>
                      <a:pt x="75" y="144"/>
                    </a:lnTo>
                    <a:lnTo>
                      <a:pt x="55" y="161"/>
                    </a:lnTo>
                    <a:lnTo>
                      <a:pt x="35" y="180"/>
                    </a:lnTo>
                    <a:lnTo>
                      <a:pt x="17" y="197"/>
                    </a:lnTo>
                    <a:lnTo>
                      <a:pt x="0" y="213"/>
                    </a:lnTo>
                    <a:lnTo>
                      <a:pt x="4" y="218"/>
                    </a:lnTo>
                    <a:lnTo>
                      <a:pt x="22" y="201"/>
                    </a:lnTo>
                    <a:lnTo>
                      <a:pt x="40" y="184"/>
                    </a:lnTo>
                    <a:lnTo>
                      <a:pt x="60" y="168"/>
                    </a:lnTo>
                    <a:lnTo>
                      <a:pt x="79" y="151"/>
                    </a:lnTo>
                    <a:lnTo>
                      <a:pt x="100" y="133"/>
                    </a:lnTo>
                    <a:lnTo>
                      <a:pt x="121" y="116"/>
                    </a:lnTo>
                    <a:lnTo>
                      <a:pt x="141" y="99"/>
                    </a:lnTo>
                    <a:lnTo>
                      <a:pt x="162" y="83"/>
                    </a:lnTo>
                    <a:lnTo>
                      <a:pt x="182" y="68"/>
                    </a:lnTo>
                    <a:lnTo>
                      <a:pt x="200" y="54"/>
                    </a:lnTo>
                    <a:lnTo>
                      <a:pt x="216" y="41"/>
                    </a:lnTo>
                    <a:lnTo>
                      <a:pt x="232" y="31"/>
                    </a:lnTo>
                    <a:lnTo>
                      <a:pt x="245" y="22"/>
                    </a:lnTo>
                    <a:lnTo>
                      <a:pt x="257" y="15"/>
                    </a:lnTo>
                    <a:lnTo>
                      <a:pt x="265" y="9"/>
                    </a:lnTo>
                    <a:lnTo>
                      <a:pt x="269" y="7"/>
                    </a:lnTo>
                    <a:lnTo>
                      <a:pt x="265" y="3"/>
                    </a:lnTo>
                    <a:lnTo>
                      <a:pt x="269" y="7"/>
                    </a:lnTo>
                    <a:lnTo>
                      <a:pt x="272" y="4"/>
                    </a:lnTo>
                    <a:lnTo>
                      <a:pt x="272" y="2"/>
                    </a:lnTo>
                    <a:lnTo>
                      <a:pt x="270" y="0"/>
                    </a:lnTo>
                    <a:lnTo>
                      <a:pt x="267" y="0"/>
                    </a:lnTo>
                    <a:lnTo>
                      <a:pt x="27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8" name="Freeform 780"/>
              <p:cNvSpPr>
                <a:spLocks/>
              </p:cNvSpPr>
              <p:nvPr/>
            </p:nvSpPr>
            <p:spPr bwMode="auto">
              <a:xfrm>
                <a:off x="4962" y="1467"/>
                <a:ext cx="11" cy="148"/>
              </a:xfrm>
              <a:custGeom>
                <a:avLst/>
                <a:gdLst>
                  <a:gd name="T0" fmla="*/ 3 w 22"/>
                  <a:gd name="T1" fmla="*/ 72 h 296"/>
                  <a:gd name="T2" fmla="*/ 4 w 22"/>
                  <a:gd name="T3" fmla="*/ 73 h 296"/>
                  <a:gd name="T4" fmla="*/ 2 w 22"/>
                  <a:gd name="T5" fmla="*/ 55 h 296"/>
                  <a:gd name="T6" fmla="*/ 2 w 22"/>
                  <a:gd name="T7" fmla="*/ 36 h 296"/>
                  <a:gd name="T8" fmla="*/ 3 w 22"/>
                  <a:gd name="T9" fmla="*/ 17 h 296"/>
                  <a:gd name="T10" fmla="*/ 6 w 22"/>
                  <a:gd name="T11" fmla="*/ 0 h 296"/>
                  <a:gd name="T12" fmla="*/ 4 w 22"/>
                  <a:gd name="T13" fmla="*/ 0 h 296"/>
                  <a:gd name="T14" fmla="*/ 2 w 22"/>
                  <a:gd name="T15" fmla="*/ 17 h 296"/>
                  <a:gd name="T16" fmla="*/ 0 w 22"/>
                  <a:gd name="T17" fmla="*/ 36 h 296"/>
                  <a:gd name="T18" fmla="*/ 1 w 22"/>
                  <a:gd name="T19" fmla="*/ 55 h 296"/>
                  <a:gd name="T20" fmla="*/ 3 w 22"/>
                  <a:gd name="T21" fmla="*/ 73 h 296"/>
                  <a:gd name="T22" fmla="*/ 3 w 22"/>
                  <a:gd name="T23" fmla="*/ 74 h 296"/>
                  <a:gd name="T24" fmla="*/ 3 w 22"/>
                  <a:gd name="T25" fmla="*/ 73 h 296"/>
                  <a:gd name="T26" fmla="*/ 3 w 22"/>
                  <a:gd name="T27" fmla="*/ 74 h 296"/>
                  <a:gd name="T28" fmla="*/ 3 w 22"/>
                  <a:gd name="T29" fmla="*/ 74 h 296"/>
                  <a:gd name="T30" fmla="*/ 4 w 22"/>
                  <a:gd name="T31" fmla="*/ 74 h 296"/>
                  <a:gd name="T32" fmla="*/ 4 w 22"/>
                  <a:gd name="T33" fmla="*/ 73 h 296"/>
                  <a:gd name="T34" fmla="*/ 3 w 22"/>
                  <a:gd name="T35" fmla="*/ 72 h 29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 h="296">
                    <a:moveTo>
                      <a:pt x="12" y="287"/>
                    </a:moveTo>
                    <a:lnTo>
                      <a:pt x="16" y="292"/>
                    </a:lnTo>
                    <a:lnTo>
                      <a:pt x="8" y="220"/>
                    </a:lnTo>
                    <a:lnTo>
                      <a:pt x="7" y="141"/>
                    </a:lnTo>
                    <a:lnTo>
                      <a:pt x="12" y="65"/>
                    </a:lnTo>
                    <a:lnTo>
                      <a:pt x="22" y="0"/>
                    </a:lnTo>
                    <a:lnTo>
                      <a:pt x="15" y="0"/>
                    </a:lnTo>
                    <a:lnTo>
                      <a:pt x="5" y="65"/>
                    </a:lnTo>
                    <a:lnTo>
                      <a:pt x="0" y="141"/>
                    </a:lnTo>
                    <a:lnTo>
                      <a:pt x="1" y="220"/>
                    </a:lnTo>
                    <a:lnTo>
                      <a:pt x="9" y="292"/>
                    </a:lnTo>
                    <a:lnTo>
                      <a:pt x="12" y="296"/>
                    </a:lnTo>
                    <a:lnTo>
                      <a:pt x="9" y="292"/>
                    </a:lnTo>
                    <a:lnTo>
                      <a:pt x="10" y="294"/>
                    </a:lnTo>
                    <a:lnTo>
                      <a:pt x="12" y="295"/>
                    </a:lnTo>
                    <a:lnTo>
                      <a:pt x="15" y="294"/>
                    </a:lnTo>
                    <a:lnTo>
                      <a:pt x="16" y="292"/>
                    </a:lnTo>
                    <a:lnTo>
                      <a:pt x="12" y="2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09" name="Freeform 781"/>
              <p:cNvSpPr>
                <a:spLocks/>
              </p:cNvSpPr>
              <p:nvPr/>
            </p:nvSpPr>
            <p:spPr bwMode="auto">
              <a:xfrm>
                <a:off x="4969" y="1611"/>
                <a:ext cx="141" cy="4"/>
              </a:xfrm>
              <a:custGeom>
                <a:avLst/>
                <a:gdLst>
                  <a:gd name="T0" fmla="*/ 68 w 284"/>
                  <a:gd name="T1" fmla="*/ 1 h 9"/>
                  <a:gd name="T2" fmla="*/ 69 w 284"/>
                  <a:gd name="T3" fmla="*/ 0 h 9"/>
                  <a:gd name="T4" fmla="*/ 0 w 284"/>
                  <a:gd name="T5" fmla="*/ 0 h 9"/>
                  <a:gd name="T6" fmla="*/ 0 w 284"/>
                  <a:gd name="T7" fmla="*/ 2 h 9"/>
                  <a:gd name="T8" fmla="*/ 69 w 284"/>
                  <a:gd name="T9" fmla="*/ 2 h 9"/>
                  <a:gd name="T10" fmla="*/ 70 w 284"/>
                  <a:gd name="T11" fmla="*/ 1 h 9"/>
                  <a:gd name="T12" fmla="*/ 69 w 284"/>
                  <a:gd name="T13" fmla="*/ 2 h 9"/>
                  <a:gd name="T14" fmla="*/ 70 w 284"/>
                  <a:gd name="T15" fmla="*/ 2 h 9"/>
                  <a:gd name="T16" fmla="*/ 70 w 284"/>
                  <a:gd name="T17" fmla="*/ 1 h 9"/>
                  <a:gd name="T18" fmla="*/ 70 w 284"/>
                  <a:gd name="T19" fmla="*/ 0 h 9"/>
                  <a:gd name="T20" fmla="*/ 69 w 284"/>
                  <a:gd name="T21" fmla="*/ 0 h 9"/>
                  <a:gd name="T22" fmla="*/ 68 w 284"/>
                  <a:gd name="T23" fmla="*/ 1 h 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4" h="9">
                    <a:moveTo>
                      <a:pt x="274" y="5"/>
                    </a:moveTo>
                    <a:lnTo>
                      <a:pt x="279" y="0"/>
                    </a:lnTo>
                    <a:lnTo>
                      <a:pt x="0" y="0"/>
                    </a:lnTo>
                    <a:lnTo>
                      <a:pt x="0" y="9"/>
                    </a:lnTo>
                    <a:lnTo>
                      <a:pt x="279" y="9"/>
                    </a:lnTo>
                    <a:lnTo>
                      <a:pt x="284" y="5"/>
                    </a:lnTo>
                    <a:lnTo>
                      <a:pt x="279" y="9"/>
                    </a:lnTo>
                    <a:lnTo>
                      <a:pt x="282" y="8"/>
                    </a:lnTo>
                    <a:lnTo>
                      <a:pt x="284" y="5"/>
                    </a:lnTo>
                    <a:lnTo>
                      <a:pt x="282" y="1"/>
                    </a:lnTo>
                    <a:lnTo>
                      <a:pt x="279" y="0"/>
                    </a:lnTo>
                    <a:lnTo>
                      <a:pt x="27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0" name="Freeform 782"/>
              <p:cNvSpPr>
                <a:spLocks/>
              </p:cNvSpPr>
              <p:nvPr/>
            </p:nvSpPr>
            <p:spPr bwMode="auto">
              <a:xfrm>
                <a:off x="4549" y="1039"/>
                <a:ext cx="448" cy="562"/>
              </a:xfrm>
              <a:custGeom>
                <a:avLst/>
                <a:gdLst>
                  <a:gd name="T0" fmla="*/ 7 w 897"/>
                  <a:gd name="T1" fmla="*/ 278 h 1125"/>
                  <a:gd name="T2" fmla="*/ 24 w 897"/>
                  <a:gd name="T3" fmla="*/ 281 h 1125"/>
                  <a:gd name="T4" fmla="*/ 39 w 897"/>
                  <a:gd name="T5" fmla="*/ 276 h 1125"/>
                  <a:gd name="T6" fmla="*/ 50 w 897"/>
                  <a:gd name="T7" fmla="*/ 266 h 1125"/>
                  <a:gd name="T8" fmla="*/ 57 w 897"/>
                  <a:gd name="T9" fmla="*/ 266 h 1125"/>
                  <a:gd name="T10" fmla="*/ 63 w 897"/>
                  <a:gd name="T11" fmla="*/ 263 h 1125"/>
                  <a:gd name="T12" fmla="*/ 70 w 897"/>
                  <a:gd name="T13" fmla="*/ 260 h 1125"/>
                  <a:gd name="T14" fmla="*/ 78 w 897"/>
                  <a:gd name="T15" fmla="*/ 256 h 1125"/>
                  <a:gd name="T16" fmla="*/ 85 w 897"/>
                  <a:gd name="T17" fmla="*/ 247 h 1125"/>
                  <a:gd name="T18" fmla="*/ 98 w 897"/>
                  <a:gd name="T19" fmla="*/ 236 h 1125"/>
                  <a:gd name="T20" fmla="*/ 125 w 897"/>
                  <a:gd name="T21" fmla="*/ 218 h 1125"/>
                  <a:gd name="T22" fmla="*/ 144 w 897"/>
                  <a:gd name="T23" fmla="*/ 198 h 1125"/>
                  <a:gd name="T24" fmla="*/ 163 w 897"/>
                  <a:gd name="T25" fmla="*/ 173 h 1125"/>
                  <a:gd name="T26" fmla="*/ 172 w 897"/>
                  <a:gd name="T27" fmla="*/ 163 h 1125"/>
                  <a:gd name="T28" fmla="*/ 180 w 897"/>
                  <a:gd name="T29" fmla="*/ 165 h 1125"/>
                  <a:gd name="T30" fmla="*/ 186 w 897"/>
                  <a:gd name="T31" fmla="*/ 170 h 1125"/>
                  <a:gd name="T32" fmla="*/ 194 w 897"/>
                  <a:gd name="T33" fmla="*/ 164 h 1125"/>
                  <a:gd name="T34" fmla="*/ 197 w 897"/>
                  <a:gd name="T35" fmla="*/ 148 h 1125"/>
                  <a:gd name="T36" fmla="*/ 203 w 897"/>
                  <a:gd name="T37" fmla="*/ 131 h 1125"/>
                  <a:gd name="T38" fmla="*/ 215 w 897"/>
                  <a:gd name="T39" fmla="*/ 100 h 1125"/>
                  <a:gd name="T40" fmla="*/ 224 w 897"/>
                  <a:gd name="T41" fmla="*/ 64 h 1125"/>
                  <a:gd name="T42" fmla="*/ 221 w 897"/>
                  <a:gd name="T43" fmla="*/ 26 h 1125"/>
                  <a:gd name="T44" fmla="*/ 219 w 897"/>
                  <a:gd name="T45" fmla="*/ 17 h 1125"/>
                  <a:gd name="T46" fmla="*/ 216 w 897"/>
                  <a:gd name="T47" fmla="*/ 4 h 1125"/>
                  <a:gd name="T48" fmla="*/ 214 w 897"/>
                  <a:gd name="T49" fmla="*/ 1 h 1125"/>
                  <a:gd name="T50" fmla="*/ 212 w 897"/>
                  <a:gd name="T51" fmla="*/ 16 h 1125"/>
                  <a:gd name="T52" fmla="*/ 199 w 897"/>
                  <a:gd name="T53" fmla="*/ 46 h 1125"/>
                  <a:gd name="T54" fmla="*/ 193 w 897"/>
                  <a:gd name="T55" fmla="*/ 81 h 1125"/>
                  <a:gd name="T56" fmla="*/ 189 w 897"/>
                  <a:gd name="T57" fmla="*/ 84 h 1125"/>
                  <a:gd name="T58" fmla="*/ 181 w 897"/>
                  <a:gd name="T59" fmla="*/ 94 h 1125"/>
                  <a:gd name="T60" fmla="*/ 169 w 897"/>
                  <a:gd name="T61" fmla="*/ 107 h 1125"/>
                  <a:gd name="T62" fmla="*/ 155 w 897"/>
                  <a:gd name="T63" fmla="*/ 120 h 1125"/>
                  <a:gd name="T64" fmla="*/ 141 w 897"/>
                  <a:gd name="T65" fmla="*/ 130 h 1125"/>
                  <a:gd name="T66" fmla="*/ 117 w 897"/>
                  <a:gd name="T67" fmla="*/ 145 h 1125"/>
                  <a:gd name="T68" fmla="*/ 93 w 897"/>
                  <a:gd name="T69" fmla="*/ 159 h 1125"/>
                  <a:gd name="T70" fmla="*/ 75 w 897"/>
                  <a:gd name="T71" fmla="*/ 172 h 1125"/>
                  <a:gd name="T72" fmla="*/ 66 w 897"/>
                  <a:gd name="T73" fmla="*/ 186 h 1125"/>
                  <a:gd name="T74" fmla="*/ 66 w 897"/>
                  <a:gd name="T75" fmla="*/ 210 h 1125"/>
                  <a:gd name="T76" fmla="*/ 59 w 897"/>
                  <a:gd name="T77" fmla="*/ 230 h 1125"/>
                  <a:gd name="T78" fmla="*/ 57 w 897"/>
                  <a:gd name="T79" fmla="*/ 220 h 1125"/>
                  <a:gd name="T80" fmla="*/ 59 w 897"/>
                  <a:gd name="T81" fmla="*/ 209 h 1125"/>
                  <a:gd name="T82" fmla="*/ 53 w 897"/>
                  <a:gd name="T83" fmla="*/ 215 h 1125"/>
                  <a:gd name="T84" fmla="*/ 47 w 897"/>
                  <a:gd name="T85" fmla="*/ 223 h 1125"/>
                  <a:gd name="T86" fmla="*/ 48 w 897"/>
                  <a:gd name="T87" fmla="*/ 211 h 1125"/>
                  <a:gd name="T88" fmla="*/ 34 w 897"/>
                  <a:gd name="T89" fmla="*/ 219 h 1125"/>
                  <a:gd name="T90" fmla="*/ 19 w 897"/>
                  <a:gd name="T91" fmla="*/ 244 h 1125"/>
                  <a:gd name="T92" fmla="*/ 18 w 897"/>
                  <a:gd name="T93" fmla="*/ 232 h 1125"/>
                  <a:gd name="T94" fmla="*/ 29 w 897"/>
                  <a:gd name="T95" fmla="*/ 209 h 1125"/>
                  <a:gd name="T96" fmla="*/ 20 w 897"/>
                  <a:gd name="T97" fmla="*/ 215 h 1125"/>
                  <a:gd name="T98" fmla="*/ 9 w 897"/>
                  <a:gd name="T99" fmla="*/ 230 h 1125"/>
                  <a:gd name="T100" fmla="*/ 3 w 897"/>
                  <a:gd name="T101" fmla="*/ 254 h 1125"/>
                  <a:gd name="T102" fmla="*/ 0 w 897"/>
                  <a:gd name="T103" fmla="*/ 267 h 11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897" h="1125">
                    <a:moveTo>
                      <a:pt x="0" y="1080"/>
                    </a:moveTo>
                    <a:lnTo>
                      <a:pt x="8" y="1096"/>
                    </a:lnTo>
                    <a:lnTo>
                      <a:pt x="18" y="1107"/>
                    </a:lnTo>
                    <a:lnTo>
                      <a:pt x="31" y="1115"/>
                    </a:lnTo>
                    <a:lnTo>
                      <a:pt x="47" y="1121"/>
                    </a:lnTo>
                    <a:lnTo>
                      <a:pt x="63" y="1124"/>
                    </a:lnTo>
                    <a:lnTo>
                      <a:pt x="80" y="1125"/>
                    </a:lnTo>
                    <a:lnTo>
                      <a:pt x="96" y="1125"/>
                    </a:lnTo>
                    <a:lnTo>
                      <a:pt x="113" y="1125"/>
                    </a:lnTo>
                    <a:lnTo>
                      <a:pt x="128" y="1122"/>
                    </a:lnTo>
                    <a:lnTo>
                      <a:pt x="143" y="1117"/>
                    </a:lnTo>
                    <a:lnTo>
                      <a:pt x="157" y="1107"/>
                    </a:lnTo>
                    <a:lnTo>
                      <a:pt x="171" y="1096"/>
                    </a:lnTo>
                    <a:lnTo>
                      <a:pt x="184" y="1086"/>
                    </a:lnTo>
                    <a:lnTo>
                      <a:pt x="194" y="1075"/>
                    </a:lnTo>
                    <a:lnTo>
                      <a:pt x="202" y="1067"/>
                    </a:lnTo>
                    <a:lnTo>
                      <a:pt x="207" y="1061"/>
                    </a:lnTo>
                    <a:lnTo>
                      <a:pt x="214" y="1059"/>
                    </a:lnTo>
                    <a:lnTo>
                      <a:pt x="222" y="1062"/>
                    </a:lnTo>
                    <a:lnTo>
                      <a:pt x="230" y="1067"/>
                    </a:lnTo>
                    <a:lnTo>
                      <a:pt x="238" y="1065"/>
                    </a:lnTo>
                    <a:lnTo>
                      <a:pt x="243" y="1061"/>
                    </a:lnTo>
                    <a:lnTo>
                      <a:pt x="247" y="1057"/>
                    </a:lnTo>
                    <a:lnTo>
                      <a:pt x="253" y="1053"/>
                    </a:lnTo>
                    <a:lnTo>
                      <a:pt x="260" y="1050"/>
                    </a:lnTo>
                    <a:lnTo>
                      <a:pt x="267" y="1045"/>
                    </a:lnTo>
                    <a:lnTo>
                      <a:pt x="275" y="1043"/>
                    </a:lnTo>
                    <a:lnTo>
                      <a:pt x="282" y="1041"/>
                    </a:lnTo>
                    <a:lnTo>
                      <a:pt x="290" y="1038"/>
                    </a:lnTo>
                    <a:lnTo>
                      <a:pt x="298" y="1036"/>
                    </a:lnTo>
                    <a:lnTo>
                      <a:pt x="307" y="1031"/>
                    </a:lnTo>
                    <a:lnTo>
                      <a:pt x="315" y="1024"/>
                    </a:lnTo>
                    <a:lnTo>
                      <a:pt x="323" y="1016"/>
                    </a:lnTo>
                    <a:lnTo>
                      <a:pt x="330" y="1008"/>
                    </a:lnTo>
                    <a:lnTo>
                      <a:pt x="337" y="999"/>
                    </a:lnTo>
                    <a:lnTo>
                      <a:pt x="342" y="991"/>
                    </a:lnTo>
                    <a:lnTo>
                      <a:pt x="346" y="984"/>
                    </a:lnTo>
                    <a:lnTo>
                      <a:pt x="356" y="976"/>
                    </a:lnTo>
                    <a:lnTo>
                      <a:pt x="372" y="963"/>
                    </a:lnTo>
                    <a:lnTo>
                      <a:pt x="395" y="947"/>
                    </a:lnTo>
                    <a:lnTo>
                      <a:pt x="421" y="929"/>
                    </a:lnTo>
                    <a:lnTo>
                      <a:pt x="450" y="910"/>
                    </a:lnTo>
                    <a:lnTo>
                      <a:pt x="477" y="891"/>
                    </a:lnTo>
                    <a:lnTo>
                      <a:pt x="501" y="874"/>
                    </a:lnTo>
                    <a:lnTo>
                      <a:pt x="519" y="857"/>
                    </a:lnTo>
                    <a:lnTo>
                      <a:pt x="536" y="840"/>
                    </a:lnTo>
                    <a:lnTo>
                      <a:pt x="555" y="818"/>
                    </a:lnTo>
                    <a:lnTo>
                      <a:pt x="577" y="793"/>
                    </a:lnTo>
                    <a:lnTo>
                      <a:pt x="597" y="766"/>
                    </a:lnTo>
                    <a:lnTo>
                      <a:pt x="618" y="740"/>
                    </a:lnTo>
                    <a:lnTo>
                      <a:pt x="637" y="715"/>
                    </a:lnTo>
                    <a:lnTo>
                      <a:pt x="652" y="694"/>
                    </a:lnTo>
                    <a:lnTo>
                      <a:pt x="662" y="677"/>
                    </a:lnTo>
                    <a:lnTo>
                      <a:pt x="670" y="665"/>
                    </a:lnTo>
                    <a:lnTo>
                      <a:pt x="679" y="657"/>
                    </a:lnTo>
                    <a:lnTo>
                      <a:pt x="688" y="653"/>
                    </a:lnTo>
                    <a:lnTo>
                      <a:pt x="698" y="652"/>
                    </a:lnTo>
                    <a:lnTo>
                      <a:pt x="706" y="653"/>
                    </a:lnTo>
                    <a:lnTo>
                      <a:pt x="714" y="657"/>
                    </a:lnTo>
                    <a:lnTo>
                      <a:pt x="720" y="662"/>
                    </a:lnTo>
                    <a:lnTo>
                      <a:pt x="724" y="667"/>
                    </a:lnTo>
                    <a:lnTo>
                      <a:pt x="729" y="673"/>
                    </a:lnTo>
                    <a:lnTo>
                      <a:pt x="736" y="678"/>
                    </a:lnTo>
                    <a:lnTo>
                      <a:pt x="745" y="680"/>
                    </a:lnTo>
                    <a:lnTo>
                      <a:pt x="754" y="679"/>
                    </a:lnTo>
                    <a:lnTo>
                      <a:pt x="763" y="675"/>
                    </a:lnTo>
                    <a:lnTo>
                      <a:pt x="771" y="668"/>
                    </a:lnTo>
                    <a:lnTo>
                      <a:pt x="777" y="657"/>
                    </a:lnTo>
                    <a:lnTo>
                      <a:pt x="782" y="640"/>
                    </a:lnTo>
                    <a:lnTo>
                      <a:pt x="784" y="628"/>
                    </a:lnTo>
                    <a:lnTo>
                      <a:pt x="787" y="612"/>
                    </a:lnTo>
                    <a:lnTo>
                      <a:pt x="791" y="595"/>
                    </a:lnTo>
                    <a:lnTo>
                      <a:pt x="797" y="576"/>
                    </a:lnTo>
                    <a:lnTo>
                      <a:pt x="801" y="557"/>
                    </a:lnTo>
                    <a:lnTo>
                      <a:pt x="807" y="539"/>
                    </a:lnTo>
                    <a:lnTo>
                      <a:pt x="812" y="524"/>
                    </a:lnTo>
                    <a:lnTo>
                      <a:pt x="816" y="513"/>
                    </a:lnTo>
                    <a:lnTo>
                      <a:pt x="832" y="475"/>
                    </a:lnTo>
                    <a:lnTo>
                      <a:pt x="847" y="438"/>
                    </a:lnTo>
                    <a:lnTo>
                      <a:pt x="861" y="402"/>
                    </a:lnTo>
                    <a:lnTo>
                      <a:pt x="874" y="367"/>
                    </a:lnTo>
                    <a:lnTo>
                      <a:pt x="883" y="331"/>
                    </a:lnTo>
                    <a:lnTo>
                      <a:pt x="891" y="295"/>
                    </a:lnTo>
                    <a:lnTo>
                      <a:pt x="896" y="256"/>
                    </a:lnTo>
                    <a:lnTo>
                      <a:pt x="897" y="216"/>
                    </a:lnTo>
                    <a:lnTo>
                      <a:pt x="895" y="180"/>
                    </a:lnTo>
                    <a:lnTo>
                      <a:pt x="891" y="140"/>
                    </a:lnTo>
                    <a:lnTo>
                      <a:pt x="887" y="106"/>
                    </a:lnTo>
                    <a:lnTo>
                      <a:pt x="884" y="86"/>
                    </a:lnTo>
                    <a:lnTo>
                      <a:pt x="883" y="77"/>
                    </a:lnTo>
                    <a:lnTo>
                      <a:pt x="881" y="72"/>
                    </a:lnTo>
                    <a:lnTo>
                      <a:pt x="876" y="68"/>
                    </a:lnTo>
                    <a:lnTo>
                      <a:pt x="870" y="67"/>
                    </a:lnTo>
                    <a:lnTo>
                      <a:pt x="870" y="48"/>
                    </a:lnTo>
                    <a:lnTo>
                      <a:pt x="868" y="30"/>
                    </a:lnTo>
                    <a:lnTo>
                      <a:pt x="866" y="16"/>
                    </a:lnTo>
                    <a:lnTo>
                      <a:pt x="865" y="6"/>
                    </a:lnTo>
                    <a:lnTo>
                      <a:pt x="863" y="0"/>
                    </a:lnTo>
                    <a:lnTo>
                      <a:pt x="860" y="0"/>
                    </a:lnTo>
                    <a:lnTo>
                      <a:pt x="857" y="6"/>
                    </a:lnTo>
                    <a:lnTo>
                      <a:pt x="853" y="16"/>
                    </a:lnTo>
                    <a:lnTo>
                      <a:pt x="852" y="30"/>
                    </a:lnTo>
                    <a:lnTo>
                      <a:pt x="852" y="48"/>
                    </a:lnTo>
                    <a:lnTo>
                      <a:pt x="849" y="66"/>
                    </a:lnTo>
                    <a:lnTo>
                      <a:pt x="839" y="82"/>
                    </a:lnTo>
                    <a:lnTo>
                      <a:pt x="822" y="110"/>
                    </a:lnTo>
                    <a:lnTo>
                      <a:pt x="808" y="147"/>
                    </a:lnTo>
                    <a:lnTo>
                      <a:pt x="798" y="186"/>
                    </a:lnTo>
                    <a:lnTo>
                      <a:pt x="789" y="227"/>
                    </a:lnTo>
                    <a:lnTo>
                      <a:pt x="782" y="266"/>
                    </a:lnTo>
                    <a:lnTo>
                      <a:pt x="777" y="301"/>
                    </a:lnTo>
                    <a:lnTo>
                      <a:pt x="772" y="326"/>
                    </a:lnTo>
                    <a:lnTo>
                      <a:pt x="769" y="340"/>
                    </a:lnTo>
                    <a:lnTo>
                      <a:pt x="766" y="334"/>
                    </a:lnTo>
                    <a:lnTo>
                      <a:pt x="762" y="332"/>
                    </a:lnTo>
                    <a:lnTo>
                      <a:pt x="756" y="336"/>
                    </a:lnTo>
                    <a:lnTo>
                      <a:pt x="749" y="345"/>
                    </a:lnTo>
                    <a:lnTo>
                      <a:pt x="743" y="354"/>
                    </a:lnTo>
                    <a:lnTo>
                      <a:pt x="734" y="365"/>
                    </a:lnTo>
                    <a:lnTo>
                      <a:pt x="725" y="377"/>
                    </a:lnTo>
                    <a:lnTo>
                      <a:pt x="715" y="389"/>
                    </a:lnTo>
                    <a:lnTo>
                      <a:pt x="703" y="401"/>
                    </a:lnTo>
                    <a:lnTo>
                      <a:pt x="691" y="415"/>
                    </a:lnTo>
                    <a:lnTo>
                      <a:pt x="677" y="428"/>
                    </a:lnTo>
                    <a:lnTo>
                      <a:pt x="663" y="442"/>
                    </a:lnTo>
                    <a:lnTo>
                      <a:pt x="649" y="454"/>
                    </a:lnTo>
                    <a:lnTo>
                      <a:pt x="634" y="467"/>
                    </a:lnTo>
                    <a:lnTo>
                      <a:pt x="620" y="480"/>
                    </a:lnTo>
                    <a:lnTo>
                      <a:pt x="607" y="491"/>
                    </a:lnTo>
                    <a:lnTo>
                      <a:pt x="593" y="503"/>
                    </a:lnTo>
                    <a:lnTo>
                      <a:pt x="580" y="513"/>
                    </a:lnTo>
                    <a:lnTo>
                      <a:pt x="567" y="521"/>
                    </a:lnTo>
                    <a:lnTo>
                      <a:pt x="556" y="529"/>
                    </a:lnTo>
                    <a:lnTo>
                      <a:pt x="526" y="548"/>
                    </a:lnTo>
                    <a:lnTo>
                      <a:pt x="497" y="565"/>
                    </a:lnTo>
                    <a:lnTo>
                      <a:pt x="470" y="581"/>
                    </a:lnTo>
                    <a:lnTo>
                      <a:pt x="443" y="596"/>
                    </a:lnTo>
                    <a:lnTo>
                      <a:pt x="418" y="611"/>
                    </a:lnTo>
                    <a:lnTo>
                      <a:pt x="394" y="625"/>
                    </a:lnTo>
                    <a:lnTo>
                      <a:pt x="372" y="637"/>
                    </a:lnTo>
                    <a:lnTo>
                      <a:pt x="351" y="650"/>
                    </a:lnTo>
                    <a:lnTo>
                      <a:pt x="331" y="664"/>
                    </a:lnTo>
                    <a:lnTo>
                      <a:pt x="315" y="677"/>
                    </a:lnTo>
                    <a:lnTo>
                      <a:pt x="300" y="689"/>
                    </a:lnTo>
                    <a:lnTo>
                      <a:pt x="288" y="702"/>
                    </a:lnTo>
                    <a:lnTo>
                      <a:pt x="278" y="716"/>
                    </a:lnTo>
                    <a:lnTo>
                      <a:pt x="270" y="731"/>
                    </a:lnTo>
                    <a:lnTo>
                      <a:pt x="266" y="746"/>
                    </a:lnTo>
                    <a:lnTo>
                      <a:pt x="263" y="762"/>
                    </a:lnTo>
                    <a:lnTo>
                      <a:pt x="265" y="785"/>
                    </a:lnTo>
                    <a:lnTo>
                      <a:pt x="266" y="812"/>
                    </a:lnTo>
                    <a:lnTo>
                      <a:pt x="265" y="841"/>
                    </a:lnTo>
                    <a:lnTo>
                      <a:pt x="257" y="869"/>
                    </a:lnTo>
                    <a:lnTo>
                      <a:pt x="246" y="892"/>
                    </a:lnTo>
                    <a:lnTo>
                      <a:pt x="240" y="909"/>
                    </a:lnTo>
                    <a:lnTo>
                      <a:pt x="239" y="923"/>
                    </a:lnTo>
                    <a:lnTo>
                      <a:pt x="239" y="932"/>
                    </a:lnTo>
                    <a:lnTo>
                      <a:pt x="232" y="917"/>
                    </a:lnTo>
                    <a:lnTo>
                      <a:pt x="228" y="901"/>
                    </a:lnTo>
                    <a:lnTo>
                      <a:pt x="229" y="883"/>
                    </a:lnTo>
                    <a:lnTo>
                      <a:pt x="237" y="864"/>
                    </a:lnTo>
                    <a:lnTo>
                      <a:pt x="239" y="856"/>
                    </a:lnTo>
                    <a:lnTo>
                      <a:pt x="238" y="845"/>
                    </a:lnTo>
                    <a:lnTo>
                      <a:pt x="237" y="836"/>
                    </a:lnTo>
                    <a:lnTo>
                      <a:pt x="236" y="831"/>
                    </a:lnTo>
                    <a:lnTo>
                      <a:pt x="229" y="842"/>
                    </a:lnTo>
                    <a:lnTo>
                      <a:pt x="222" y="853"/>
                    </a:lnTo>
                    <a:lnTo>
                      <a:pt x="215" y="862"/>
                    </a:lnTo>
                    <a:lnTo>
                      <a:pt x="208" y="871"/>
                    </a:lnTo>
                    <a:lnTo>
                      <a:pt x="201" y="879"/>
                    </a:lnTo>
                    <a:lnTo>
                      <a:pt x="196" y="887"/>
                    </a:lnTo>
                    <a:lnTo>
                      <a:pt x="190" y="895"/>
                    </a:lnTo>
                    <a:lnTo>
                      <a:pt x="186" y="902"/>
                    </a:lnTo>
                    <a:lnTo>
                      <a:pt x="184" y="887"/>
                    </a:lnTo>
                    <a:lnTo>
                      <a:pt x="186" y="868"/>
                    </a:lnTo>
                    <a:lnTo>
                      <a:pt x="193" y="845"/>
                    </a:lnTo>
                    <a:lnTo>
                      <a:pt x="204" y="823"/>
                    </a:lnTo>
                    <a:lnTo>
                      <a:pt x="181" y="837"/>
                    </a:lnTo>
                    <a:lnTo>
                      <a:pt x="157" y="855"/>
                    </a:lnTo>
                    <a:lnTo>
                      <a:pt x="136" y="878"/>
                    </a:lnTo>
                    <a:lnTo>
                      <a:pt x="116" y="903"/>
                    </a:lnTo>
                    <a:lnTo>
                      <a:pt x="100" y="929"/>
                    </a:lnTo>
                    <a:lnTo>
                      <a:pt x="86" y="954"/>
                    </a:lnTo>
                    <a:lnTo>
                      <a:pt x="77" y="977"/>
                    </a:lnTo>
                    <a:lnTo>
                      <a:pt x="72" y="998"/>
                    </a:lnTo>
                    <a:lnTo>
                      <a:pt x="69" y="977"/>
                    </a:lnTo>
                    <a:lnTo>
                      <a:pt x="69" y="954"/>
                    </a:lnTo>
                    <a:lnTo>
                      <a:pt x="73" y="929"/>
                    </a:lnTo>
                    <a:lnTo>
                      <a:pt x="81" y="903"/>
                    </a:lnTo>
                    <a:lnTo>
                      <a:pt x="91" y="878"/>
                    </a:lnTo>
                    <a:lnTo>
                      <a:pt x="103" y="856"/>
                    </a:lnTo>
                    <a:lnTo>
                      <a:pt x="116" y="837"/>
                    </a:lnTo>
                    <a:lnTo>
                      <a:pt x="129" y="823"/>
                    </a:lnTo>
                    <a:lnTo>
                      <a:pt x="113" y="833"/>
                    </a:lnTo>
                    <a:lnTo>
                      <a:pt x="98" y="846"/>
                    </a:lnTo>
                    <a:lnTo>
                      <a:pt x="83" y="861"/>
                    </a:lnTo>
                    <a:lnTo>
                      <a:pt x="69" y="876"/>
                    </a:lnTo>
                    <a:lnTo>
                      <a:pt x="56" y="892"/>
                    </a:lnTo>
                    <a:lnTo>
                      <a:pt x="47" y="908"/>
                    </a:lnTo>
                    <a:lnTo>
                      <a:pt x="39" y="923"/>
                    </a:lnTo>
                    <a:lnTo>
                      <a:pt x="33" y="937"/>
                    </a:lnTo>
                    <a:lnTo>
                      <a:pt x="26" y="966"/>
                    </a:lnTo>
                    <a:lnTo>
                      <a:pt x="19" y="993"/>
                    </a:lnTo>
                    <a:lnTo>
                      <a:pt x="14" y="1016"/>
                    </a:lnTo>
                    <a:lnTo>
                      <a:pt x="10" y="1033"/>
                    </a:lnTo>
                    <a:lnTo>
                      <a:pt x="7" y="1045"/>
                    </a:lnTo>
                    <a:lnTo>
                      <a:pt x="2" y="1058"/>
                    </a:lnTo>
                    <a:lnTo>
                      <a:pt x="0" y="1069"/>
                    </a:lnTo>
                    <a:lnTo>
                      <a:pt x="0" y="1080"/>
                    </a:lnTo>
                    <a:close/>
                  </a:path>
                </a:pathLst>
              </a:custGeom>
              <a:solidFill>
                <a:srgbClr val="C6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1" name="Freeform 783"/>
              <p:cNvSpPr>
                <a:spLocks/>
              </p:cNvSpPr>
              <p:nvPr/>
            </p:nvSpPr>
            <p:spPr bwMode="auto">
              <a:xfrm>
                <a:off x="5006" y="988"/>
                <a:ext cx="100" cy="191"/>
              </a:xfrm>
              <a:custGeom>
                <a:avLst/>
                <a:gdLst>
                  <a:gd name="T0" fmla="*/ 50 w 199"/>
                  <a:gd name="T1" fmla="*/ 59 h 381"/>
                  <a:gd name="T2" fmla="*/ 46 w 199"/>
                  <a:gd name="T3" fmla="*/ 60 h 381"/>
                  <a:gd name="T4" fmla="*/ 42 w 199"/>
                  <a:gd name="T5" fmla="*/ 63 h 381"/>
                  <a:gd name="T6" fmla="*/ 37 w 199"/>
                  <a:gd name="T7" fmla="*/ 66 h 381"/>
                  <a:gd name="T8" fmla="*/ 32 w 199"/>
                  <a:gd name="T9" fmla="*/ 71 h 381"/>
                  <a:gd name="T10" fmla="*/ 27 w 199"/>
                  <a:gd name="T11" fmla="*/ 76 h 381"/>
                  <a:gd name="T12" fmla="*/ 23 w 199"/>
                  <a:gd name="T13" fmla="*/ 82 h 381"/>
                  <a:gd name="T14" fmla="*/ 21 w 199"/>
                  <a:gd name="T15" fmla="*/ 89 h 381"/>
                  <a:gd name="T16" fmla="*/ 19 w 199"/>
                  <a:gd name="T17" fmla="*/ 96 h 381"/>
                  <a:gd name="T18" fmla="*/ 18 w 199"/>
                  <a:gd name="T19" fmla="*/ 87 h 381"/>
                  <a:gd name="T20" fmla="*/ 15 w 199"/>
                  <a:gd name="T21" fmla="*/ 79 h 381"/>
                  <a:gd name="T22" fmla="*/ 13 w 199"/>
                  <a:gd name="T23" fmla="*/ 72 h 381"/>
                  <a:gd name="T24" fmla="*/ 12 w 199"/>
                  <a:gd name="T25" fmla="*/ 66 h 381"/>
                  <a:gd name="T26" fmla="*/ 11 w 199"/>
                  <a:gd name="T27" fmla="*/ 60 h 381"/>
                  <a:gd name="T28" fmla="*/ 10 w 199"/>
                  <a:gd name="T29" fmla="*/ 54 h 381"/>
                  <a:gd name="T30" fmla="*/ 9 w 199"/>
                  <a:gd name="T31" fmla="*/ 49 h 381"/>
                  <a:gd name="T32" fmla="*/ 7 w 199"/>
                  <a:gd name="T33" fmla="*/ 44 h 381"/>
                  <a:gd name="T34" fmla="*/ 6 w 199"/>
                  <a:gd name="T35" fmla="*/ 40 h 381"/>
                  <a:gd name="T36" fmla="*/ 4 w 199"/>
                  <a:gd name="T37" fmla="*/ 37 h 381"/>
                  <a:gd name="T38" fmla="*/ 2 w 199"/>
                  <a:gd name="T39" fmla="*/ 35 h 381"/>
                  <a:gd name="T40" fmla="*/ 0 w 199"/>
                  <a:gd name="T41" fmla="*/ 33 h 381"/>
                  <a:gd name="T42" fmla="*/ 1 w 199"/>
                  <a:gd name="T43" fmla="*/ 31 h 381"/>
                  <a:gd name="T44" fmla="*/ 2 w 199"/>
                  <a:gd name="T45" fmla="*/ 29 h 381"/>
                  <a:gd name="T46" fmla="*/ 2 w 199"/>
                  <a:gd name="T47" fmla="*/ 28 h 381"/>
                  <a:gd name="T48" fmla="*/ 4 w 199"/>
                  <a:gd name="T49" fmla="*/ 26 h 381"/>
                  <a:gd name="T50" fmla="*/ 5 w 199"/>
                  <a:gd name="T51" fmla="*/ 25 h 381"/>
                  <a:gd name="T52" fmla="*/ 7 w 199"/>
                  <a:gd name="T53" fmla="*/ 23 h 381"/>
                  <a:gd name="T54" fmla="*/ 9 w 199"/>
                  <a:gd name="T55" fmla="*/ 22 h 381"/>
                  <a:gd name="T56" fmla="*/ 11 w 199"/>
                  <a:gd name="T57" fmla="*/ 21 h 381"/>
                  <a:gd name="T58" fmla="*/ 13 w 199"/>
                  <a:gd name="T59" fmla="*/ 19 h 381"/>
                  <a:gd name="T60" fmla="*/ 17 w 199"/>
                  <a:gd name="T61" fmla="*/ 18 h 381"/>
                  <a:gd name="T62" fmla="*/ 21 w 199"/>
                  <a:gd name="T63" fmla="*/ 16 h 381"/>
                  <a:gd name="T64" fmla="*/ 25 w 199"/>
                  <a:gd name="T65" fmla="*/ 14 h 381"/>
                  <a:gd name="T66" fmla="*/ 29 w 199"/>
                  <a:gd name="T67" fmla="*/ 12 h 381"/>
                  <a:gd name="T68" fmla="*/ 33 w 199"/>
                  <a:gd name="T69" fmla="*/ 10 h 381"/>
                  <a:gd name="T70" fmla="*/ 36 w 199"/>
                  <a:gd name="T71" fmla="*/ 9 h 381"/>
                  <a:gd name="T72" fmla="*/ 37 w 199"/>
                  <a:gd name="T73" fmla="*/ 8 h 381"/>
                  <a:gd name="T74" fmla="*/ 38 w 199"/>
                  <a:gd name="T75" fmla="*/ 8 h 381"/>
                  <a:gd name="T76" fmla="*/ 40 w 199"/>
                  <a:gd name="T77" fmla="*/ 7 h 381"/>
                  <a:gd name="T78" fmla="*/ 42 w 199"/>
                  <a:gd name="T79" fmla="*/ 6 h 381"/>
                  <a:gd name="T80" fmla="*/ 44 w 199"/>
                  <a:gd name="T81" fmla="*/ 4 h 381"/>
                  <a:gd name="T82" fmla="*/ 46 w 199"/>
                  <a:gd name="T83" fmla="*/ 3 h 381"/>
                  <a:gd name="T84" fmla="*/ 48 w 199"/>
                  <a:gd name="T85" fmla="*/ 1 h 381"/>
                  <a:gd name="T86" fmla="*/ 49 w 199"/>
                  <a:gd name="T87" fmla="*/ 1 h 381"/>
                  <a:gd name="T88" fmla="*/ 50 w 199"/>
                  <a:gd name="T89" fmla="*/ 0 h 381"/>
                  <a:gd name="T90" fmla="*/ 50 w 199"/>
                  <a:gd name="T91" fmla="*/ 59 h 38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99" h="381">
                    <a:moveTo>
                      <a:pt x="199" y="234"/>
                    </a:moveTo>
                    <a:lnTo>
                      <a:pt x="183" y="238"/>
                    </a:lnTo>
                    <a:lnTo>
                      <a:pt x="165" y="249"/>
                    </a:lnTo>
                    <a:lnTo>
                      <a:pt x="145" y="263"/>
                    </a:lnTo>
                    <a:lnTo>
                      <a:pt x="126" y="281"/>
                    </a:lnTo>
                    <a:lnTo>
                      <a:pt x="107" y="303"/>
                    </a:lnTo>
                    <a:lnTo>
                      <a:pt x="92" y="327"/>
                    </a:lnTo>
                    <a:lnTo>
                      <a:pt x="81" y="354"/>
                    </a:lnTo>
                    <a:lnTo>
                      <a:pt x="75" y="381"/>
                    </a:lnTo>
                    <a:lnTo>
                      <a:pt x="69" y="346"/>
                    </a:lnTo>
                    <a:lnTo>
                      <a:pt x="60" y="313"/>
                    </a:lnTo>
                    <a:lnTo>
                      <a:pt x="52" y="286"/>
                    </a:lnTo>
                    <a:lnTo>
                      <a:pt x="45" y="264"/>
                    </a:lnTo>
                    <a:lnTo>
                      <a:pt x="43" y="240"/>
                    </a:lnTo>
                    <a:lnTo>
                      <a:pt x="39" y="216"/>
                    </a:lnTo>
                    <a:lnTo>
                      <a:pt x="34" y="196"/>
                    </a:lnTo>
                    <a:lnTo>
                      <a:pt x="28" y="176"/>
                    </a:lnTo>
                    <a:lnTo>
                      <a:pt x="22" y="160"/>
                    </a:lnTo>
                    <a:lnTo>
                      <a:pt x="15" y="146"/>
                    </a:lnTo>
                    <a:lnTo>
                      <a:pt x="7" y="137"/>
                    </a:lnTo>
                    <a:lnTo>
                      <a:pt x="0" y="131"/>
                    </a:lnTo>
                    <a:lnTo>
                      <a:pt x="1" y="123"/>
                    </a:lnTo>
                    <a:lnTo>
                      <a:pt x="5" y="116"/>
                    </a:lnTo>
                    <a:lnTo>
                      <a:pt x="8" y="109"/>
                    </a:lnTo>
                    <a:lnTo>
                      <a:pt x="14" y="102"/>
                    </a:lnTo>
                    <a:lnTo>
                      <a:pt x="20" y="97"/>
                    </a:lnTo>
                    <a:lnTo>
                      <a:pt x="27" y="91"/>
                    </a:lnTo>
                    <a:lnTo>
                      <a:pt x="35" y="85"/>
                    </a:lnTo>
                    <a:lnTo>
                      <a:pt x="42" y="81"/>
                    </a:lnTo>
                    <a:lnTo>
                      <a:pt x="52" y="76"/>
                    </a:lnTo>
                    <a:lnTo>
                      <a:pt x="66" y="69"/>
                    </a:lnTo>
                    <a:lnTo>
                      <a:pt x="82" y="62"/>
                    </a:lnTo>
                    <a:lnTo>
                      <a:pt x="100" y="54"/>
                    </a:lnTo>
                    <a:lnTo>
                      <a:pt x="116" y="47"/>
                    </a:lnTo>
                    <a:lnTo>
                      <a:pt x="131" y="40"/>
                    </a:lnTo>
                    <a:lnTo>
                      <a:pt x="142" y="36"/>
                    </a:lnTo>
                    <a:lnTo>
                      <a:pt x="148" y="32"/>
                    </a:lnTo>
                    <a:lnTo>
                      <a:pt x="151" y="30"/>
                    </a:lnTo>
                    <a:lnTo>
                      <a:pt x="158" y="25"/>
                    </a:lnTo>
                    <a:lnTo>
                      <a:pt x="166" y="21"/>
                    </a:lnTo>
                    <a:lnTo>
                      <a:pt x="174" y="15"/>
                    </a:lnTo>
                    <a:lnTo>
                      <a:pt x="183" y="9"/>
                    </a:lnTo>
                    <a:lnTo>
                      <a:pt x="190" y="4"/>
                    </a:lnTo>
                    <a:lnTo>
                      <a:pt x="196" y="1"/>
                    </a:lnTo>
                    <a:lnTo>
                      <a:pt x="199" y="0"/>
                    </a:lnTo>
                    <a:lnTo>
                      <a:pt x="199" y="234"/>
                    </a:lnTo>
                    <a:close/>
                  </a:path>
                </a:pathLst>
              </a:custGeom>
              <a:solidFill>
                <a:srgbClr val="C6EFB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2" name="Freeform 784"/>
              <p:cNvSpPr>
                <a:spLocks/>
              </p:cNvSpPr>
              <p:nvPr/>
            </p:nvSpPr>
            <p:spPr bwMode="auto">
              <a:xfrm>
                <a:off x="4485" y="1090"/>
                <a:ext cx="548" cy="550"/>
              </a:xfrm>
              <a:custGeom>
                <a:avLst/>
                <a:gdLst>
                  <a:gd name="T0" fmla="*/ 268 w 1095"/>
                  <a:gd name="T1" fmla="*/ 17 h 1100"/>
                  <a:gd name="T2" fmla="*/ 263 w 1095"/>
                  <a:gd name="T3" fmla="*/ 3 h 1100"/>
                  <a:gd name="T4" fmla="*/ 258 w 1095"/>
                  <a:gd name="T5" fmla="*/ 62 h 1100"/>
                  <a:gd name="T6" fmla="*/ 235 w 1095"/>
                  <a:gd name="T7" fmla="*/ 126 h 1100"/>
                  <a:gd name="T8" fmla="*/ 220 w 1095"/>
                  <a:gd name="T9" fmla="*/ 141 h 1100"/>
                  <a:gd name="T10" fmla="*/ 213 w 1095"/>
                  <a:gd name="T11" fmla="*/ 139 h 1100"/>
                  <a:gd name="T12" fmla="*/ 208 w 1095"/>
                  <a:gd name="T13" fmla="*/ 134 h 1100"/>
                  <a:gd name="T14" fmla="*/ 199 w 1095"/>
                  <a:gd name="T15" fmla="*/ 137 h 1100"/>
                  <a:gd name="T16" fmla="*/ 186 w 1095"/>
                  <a:gd name="T17" fmla="*/ 156 h 1100"/>
                  <a:gd name="T18" fmla="*/ 165 w 1095"/>
                  <a:gd name="T19" fmla="*/ 181 h 1100"/>
                  <a:gd name="T20" fmla="*/ 144 w 1095"/>
                  <a:gd name="T21" fmla="*/ 198 h 1100"/>
                  <a:gd name="T22" fmla="*/ 120 w 1095"/>
                  <a:gd name="T23" fmla="*/ 215 h 1100"/>
                  <a:gd name="T24" fmla="*/ 114 w 1095"/>
                  <a:gd name="T25" fmla="*/ 223 h 1100"/>
                  <a:gd name="T26" fmla="*/ 106 w 1095"/>
                  <a:gd name="T27" fmla="*/ 230 h 1100"/>
                  <a:gd name="T28" fmla="*/ 98 w 1095"/>
                  <a:gd name="T29" fmla="*/ 232 h 1100"/>
                  <a:gd name="T30" fmla="*/ 92 w 1095"/>
                  <a:gd name="T31" fmla="*/ 236 h 1100"/>
                  <a:gd name="T32" fmla="*/ 85 w 1095"/>
                  <a:gd name="T33" fmla="*/ 236 h 1100"/>
                  <a:gd name="T34" fmla="*/ 77 w 1095"/>
                  <a:gd name="T35" fmla="*/ 242 h 1100"/>
                  <a:gd name="T36" fmla="*/ 63 w 1095"/>
                  <a:gd name="T37" fmla="*/ 251 h 1100"/>
                  <a:gd name="T38" fmla="*/ 47 w 1095"/>
                  <a:gd name="T39" fmla="*/ 252 h 1100"/>
                  <a:gd name="T40" fmla="*/ 33 w 1095"/>
                  <a:gd name="T41" fmla="*/ 245 h 1100"/>
                  <a:gd name="T42" fmla="*/ 26 w 1095"/>
                  <a:gd name="T43" fmla="*/ 234 h 1100"/>
                  <a:gd name="T44" fmla="*/ 23 w 1095"/>
                  <a:gd name="T45" fmla="*/ 221 h 1100"/>
                  <a:gd name="T46" fmla="*/ 28 w 1095"/>
                  <a:gd name="T47" fmla="*/ 210 h 1100"/>
                  <a:gd name="T48" fmla="*/ 35 w 1095"/>
                  <a:gd name="T49" fmla="*/ 199 h 1100"/>
                  <a:gd name="T50" fmla="*/ 36 w 1095"/>
                  <a:gd name="T51" fmla="*/ 196 h 1100"/>
                  <a:gd name="T52" fmla="*/ 27 w 1095"/>
                  <a:gd name="T53" fmla="*/ 207 h 1100"/>
                  <a:gd name="T54" fmla="*/ 14 w 1095"/>
                  <a:gd name="T55" fmla="*/ 222 h 1100"/>
                  <a:gd name="T56" fmla="*/ 7 w 1095"/>
                  <a:gd name="T57" fmla="*/ 236 h 1100"/>
                  <a:gd name="T58" fmla="*/ 1 w 1095"/>
                  <a:gd name="T59" fmla="*/ 239 h 1100"/>
                  <a:gd name="T60" fmla="*/ 7 w 1095"/>
                  <a:gd name="T61" fmla="*/ 243 h 1100"/>
                  <a:gd name="T62" fmla="*/ 18 w 1095"/>
                  <a:gd name="T63" fmla="*/ 254 h 1100"/>
                  <a:gd name="T64" fmla="*/ 30 w 1095"/>
                  <a:gd name="T65" fmla="*/ 261 h 1100"/>
                  <a:gd name="T66" fmla="*/ 45 w 1095"/>
                  <a:gd name="T67" fmla="*/ 266 h 1100"/>
                  <a:gd name="T68" fmla="*/ 71 w 1095"/>
                  <a:gd name="T69" fmla="*/ 275 h 1100"/>
                  <a:gd name="T70" fmla="*/ 95 w 1095"/>
                  <a:gd name="T71" fmla="*/ 275 h 1100"/>
                  <a:gd name="T72" fmla="*/ 112 w 1095"/>
                  <a:gd name="T73" fmla="*/ 274 h 1100"/>
                  <a:gd name="T74" fmla="*/ 126 w 1095"/>
                  <a:gd name="T75" fmla="*/ 271 h 1100"/>
                  <a:gd name="T76" fmla="*/ 137 w 1095"/>
                  <a:gd name="T77" fmla="*/ 265 h 1100"/>
                  <a:gd name="T78" fmla="*/ 143 w 1095"/>
                  <a:gd name="T79" fmla="*/ 258 h 1100"/>
                  <a:gd name="T80" fmla="*/ 147 w 1095"/>
                  <a:gd name="T81" fmla="*/ 254 h 1100"/>
                  <a:gd name="T82" fmla="*/ 161 w 1095"/>
                  <a:gd name="T83" fmla="*/ 248 h 1100"/>
                  <a:gd name="T84" fmla="*/ 174 w 1095"/>
                  <a:gd name="T85" fmla="*/ 240 h 1100"/>
                  <a:gd name="T86" fmla="*/ 186 w 1095"/>
                  <a:gd name="T87" fmla="*/ 229 h 1100"/>
                  <a:gd name="T88" fmla="*/ 200 w 1095"/>
                  <a:gd name="T89" fmla="*/ 217 h 1100"/>
                  <a:gd name="T90" fmla="*/ 215 w 1095"/>
                  <a:gd name="T91" fmla="*/ 204 h 1100"/>
                  <a:gd name="T92" fmla="*/ 228 w 1095"/>
                  <a:gd name="T93" fmla="*/ 194 h 1100"/>
                  <a:gd name="T94" fmla="*/ 238 w 1095"/>
                  <a:gd name="T95" fmla="*/ 183 h 1100"/>
                  <a:gd name="T96" fmla="*/ 242 w 1095"/>
                  <a:gd name="T97" fmla="*/ 171 h 1100"/>
                  <a:gd name="T98" fmla="*/ 244 w 1095"/>
                  <a:gd name="T99" fmla="*/ 161 h 1100"/>
                  <a:gd name="T100" fmla="*/ 250 w 1095"/>
                  <a:gd name="T101" fmla="*/ 149 h 1100"/>
                  <a:gd name="T102" fmla="*/ 264 w 1095"/>
                  <a:gd name="T103" fmla="*/ 114 h 1100"/>
                  <a:gd name="T104" fmla="*/ 274 w 1095"/>
                  <a:gd name="T105" fmla="*/ 47 h 11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95" h="1100">
                    <a:moveTo>
                      <a:pt x="1084" y="124"/>
                    </a:moveTo>
                    <a:lnTo>
                      <a:pt x="1080" y="103"/>
                    </a:lnTo>
                    <a:lnTo>
                      <a:pt x="1076" y="85"/>
                    </a:lnTo>
                    <a:lnTo>
                      <a:pt x="1071" y="68"/>
                    </a:lnTo>
                    <a:lnTo>
                      <a:pt x="1065" y="53"/>
                    </a:lnTo>
                    <a:lnTo>
                      <a:pt x="1059" y="38"/>
                    </a:lnTo>
                    <a:lnTo>
                      <a:pt x="1054" y="24"/>
                    </a:lnTo>
                    <a:lnTo>
                      <a:pt x="1050" y="11"/>
                    </a:lnTo>
                    <a:lnTo>
                      <a:pt x="1047" y="0"/>
                    </a:lnTo>
                    <a:lnTo>
                      <a:pt x="1051" y="83"/>
                    </a:lnTo>
                    <a:lnTo>
                      <a:pt x="1046" y="166"/>
                    </a:lnTo>
                    <a:lnTo>
                      <a:pt x="1032" y="248"/>
                    </a:lnTo>
                    <a:lnTo>
                      <a:pt x="1012" y="326"/>
                    </a:lnTo>
                    <a:lnTo>
                      <a:pt x="989" y="396"/>
                    </a:lnTo>
                    <a:lnTo>
                      <a:pt x="964" y="456"/>
                    </a:lnTo>
                    <a:lnTo>
                      <a:pt x="939" y="504"/>
                    </a:lnTo>
                    <a:lnTo>
                      <a:pt x="914" y="537"/>
                    </a:lnTo>
                    <a:lnTo>
                      <a:pt x="902" y="549"/>
                    </a:lnTo>
                    <a:lnTo>
                      <a:pt x="890" y="557"/>
                    </a:lnTo>
                    <a:lnTo>
                      <a:pt x="880" y="562"/>
                    </a:lnTo>
                    <a:lnTo>
                      <a:pt x="872" y="563"/>
                    </a:lnTo>
                    <a:lnTo>
                      <a:pt x="864" y="562"/>
                    </a:lnTo>
                    <a:lnTo>
                      <a:pt x="858" y="560"/>
                    </a:lnTo>
                    <a:lnTo>
                      <a:pt x="852" y="555"/>
                    </a:lnTo>
                    <a:lnTo>
                      <a:pt x="849" y="549"/>
                    </a:lnTo>
                    <a:lnTo>
                      <a:pt x="844" y="543"/>
                    </a:lnTo>
                    <a:lnTo>
                      <a:pt x="837" y="539"/>
                    </a:lnTo>
                    <a:lnTo>
                      <a:pt x="830" y="535"/>
                    </a:lnTo>
                    <a:lnTo>
                      <a:pt x="821" y="534"/>
                    </a:lnTo>
                    <a:lnTo>
                      <a:pt x="812" y="535"/>
                    </a:lnTo>
                    <a:lnTo>
                      <a:pt x="803" y="540"/>
                    </a:lnTo>
                    <a:lnTo>
                      <a:pt x="793" y="547"/>
                    </a:lnTo>
                    <a:lnTo>
                      <a:pt x="785" y="558"/>
                    </a:lnTo>
                    <a:lnTo>
                      <a:pt x="775" y="576"/>
                    </a:lnTo>
                    <a:lnTo>
                      <a:pt x="760" y="596"/>
                    </a:lnTo>
                    <a:lnTo>
                      <a:pt x="742" y="622"/>
                    </a:lnTo>
                    <a:lnTo>
                      <a:pt x="721" y="648"/>
                    </a:lnTo>
                    <a:lnTo>
                      <a:pt x="700" y="675"/>
                    </a:lnTo>
                    <a:lnTo>
                      <a:pt x="679" y="700"/>
                    </a:lnTo>
                    <a:lnTo>
                      <a:pt x="660" y="722"/>
                    </a:lnTo>
                    <a:lnTo>
                      <a:pt x="643" y="739"/>
                    </a:lnTo>
                    <a:lnTo>
                      <a:pt x="624" y="755"/>
                    </a:lnTo>
                    <a:lnTo>
                      <a:pt x="601" y="773"/>
                    </a:lnTo>
                    <a:lnTo>
                      <a:pt x="573" y="792"/>
                    </a:lnTo>
                    <a:lnTo>
                      <a:pt x="546" y="811"/>
                    </a:lnTo>
                    <a:lnTo>
                      <a:pt x="519" y="829"/>
                    </a:lnTo>
                    <a:lnTo>
                      <a:pt x="496" y="845"/>
                    </a:lnTo>
                    <a:lnTo>
                      <a:pt x="479" y="858"/>
                    </a:lnTo>
                    <a:lnTo>
                      <a:pt x="471" y="867"/>
                    </a:lnTo>
                    <a:lnTo>
                      <a:pt x="466" y="874"/>
                    </a:lnTo>
                    <a:lnTo>
                      <a:pt x="462" y="882"/>
                    </a:lnTo>
                    <a:lnTo>
                      <a:pt x="455" y="890"/>
                    </a:lnTo>
                    <a:lnTo>
                      <a:pt x="447" y="899"/>
                    </a:lnTo>
                    <a:lnTo>
                      <a:pt x="439" y="907"/>
                    </a:lnTo>
                    <a:lnTo>
                      <a:pt x="431" y="914"/>
                    </a:lnTo>
                    <a:lnTo>
                      <a:pt x="423" y="919"/>
                    </a:lnTo>
                    <a:lnTo>
                      <a:pt x="414" y="921"/>
                    </a:lnTo>
                    <a:lnTo>
                      <a:pt x="406" y="922"/>
                    </a:lnTo>
                    <a:lnTo>
                      <a:pt x="398" y="925"/>
                    </a:lnTo>
                    <a:lnTo>
                      <a:pt x="391" y="928"/>
                    </a:lnTo>
                    <a:lnTo>
                      <a:pt x="385" y="932"/>
                    </a:lnTo>
                    <a:lnTo>
                      <a:pt x="378" y="935"/>
                    </a:lnTo>
                    <a:lnTo>
                      <a:pt x="372" y="939"/>
                    </a:lnTo>
                    <a:lnTo>
                      <a:pt x="367" y="943"/>
                    </a:lnTo>
                    <a:lnTo>
                      <a:pt x="363" y="947"/>
                    </a:lnTo>
                    <a:lnTo>
                      <a:pt x="355" y="949"/>
                    </a:lnTo>
                    <a:lnTo>
                      <a:pt x="345" y="944"/>
                    </a:lnTo>
                    <a:lnTo>
                      <a:pt x="337" y="941"/>
                    </a:lnTo>
                    <a:lnTo>
                      <a:pt x="330" y="943"/>
                    </a:lnTo>
                    <a:lnTo>
                      <a:pt x="326" y="949"/>
                    </a:lnTo>
                    <a:lnTo>
                      <a:pt x="318" y="957"/>
                    </a:lnTo>
                    <a:lnTo>
                      <a:pt x="307" y="967"/>
                    </a:lnTo>
                    <a:lnTo>
                      <a:pt x="296" y="978"/>
                    </a:lnTo>
                    <a:lnTo>
                      <a:pt x="281" y="989"/>
                    </a:lnTo>
                    <a:lnTo>
                      <a:pt x="267" y="998"/>
                    </a:lnTo>
                    <a:lnTo>
                      <a:pt x="251" y="1004"/>
                    </a:lnTo>
                    <a:lnTo>
                      <a:pt x="236" y="1007"/>
                    </a:lnTo>
                    <a:lnTo>
                      <a:pt x="220" y="1007"/>
                    </a:lnTo>
                    <a:lnTo>
                      <a:pt x="204" y="1007"/>
                    </a:lnTo>
                    <a:lnTo>
                      <a:pt x="186" y="1005"/>
                    </a:lnTo>
                    <a:lnTo>
                      <a:pt x="170" y="1003"/>
                    </a:lnTo>
                    <a:lnTo>
                      <a:pt x="155" y="997"/>
                    </a:lnTo>
                    <a:lnTo>
                      <a:pt x="142" y="989"/>
                    </a:lnTo>
                    <a:lnTo>
                      <a:pt x="131" y="978"/>
                    </a:lnTo>
                    <a:lnTo>
                      <a:pt x="124" y="962"/>
                    </a:lnTo>
                    <a:lnTo>
                      <a:pt x="120" y="950"/>
                    </a:lnTo>
                    <a:lnTo>
                      <a:pt x="112" y="942"/>
                    </a:lnTo>
                    <a:lnTo>
                      <a:pt x="104" y="936"/>
                    </a:lnTo>
                    <a:lnTo>
                      <a:pt x="97" y="934"/>
                    </a:lnTo>
                    <a:lnTo>
                      <a:pt x="92" y="912"/>
                    </a:lnTo>
                    <a:lnTo>
                      <a:pt x="90" y="896"/>
                    </a:lnTo>
                    <a:lnTo>
                      <a:pt x="89" y="884"/>
                    </a:lnTo>
                    <a:lnTo>
                      <a:pt x="90" y="876"/>
                    </a:lnTo>
                    <a:lnTo>
                      <a:pt x="94" y="864"/>
                    </a:lnTo>
                    <a:lnTo>
                      <a:pt x="101" y="850"/>
                    </a:lnTo>
                    <a:lnTo>
                      <a:pt x="109" y="837"/>
                    </a:lnTo>
                    <a:lnTo>
                      <a:pt x="117" y="823"/>
                    </a:lnTo>
                    <a:lnTo>
                      <a:pt x="125" y="812"/>
                    </a:lnTo>
                    <a:lnTo>
                      <a:pt x="133" y="801"/>
                    </a:lnTo>
                    <a:lnTo>
                      <a:pt x="140" y="793"/>
                    </a:lnTo>
                    <a:lnTo>
                      <a:pt x="145" y="789"/>
                    </a:lnTo>
                    <a:lnTo>
                      <a:pt x="150" y="783"/>
                    </a:lnTo>
                    <a:lnTo>
                      <a:pt x="148" y="781"/>
                    </a:lnTo>
                    <a:lnTo>
                      <a:pt x="143" y="783"/>
                    </a:lnTo>
                    <a:lnTo>
                      <a:pt x="135" y="792"/>
                    </a:lnTo>
                    <a:lnTo>
                      <a:pt x="128" y="800"/>
                    </a:lnTo>
                    <a:lnTo>
                      <a:pt x="117" y="813"/>
                    </a:lnTo>
                    <a:lnTo>
                      <a:pt x="105" y="827"/>
                    </a:lnTo>
                    <a:lnTo>
                      <a:pt x="91" y="843"/>
                    </a:lnTo>
                    <a:lnTo>
                      <a:pt x="77" y="858"/>
                    </a:lnTo>
                    <a:lnTo>
                      <a:pt x="64" y="873"/>
                    </a:lnTo>
                    <a:lnTo>
                      <a:pt x="55" y="887"/>
                    </a:lnTo>
                    <a:lnTo>
                      <a:pt x="49" y="897"/>
                    </a:lnTo>
                    <a:lnTo>
                      <a:pt x="41" y="924"/>
                    </a:lnTo>
                    <a:lnTo>
                      <a:pt x="36" y="937"/>
                    </a:lnTo>
                    <a:lnTo>
                      <a:pt x="28" y="943"/>
                    </a:lnTo>
                    <a:lnTo>
                      <a:pt x="17" y="947"/>
                    </a:lnTo>
                    <a:lnTo>
                      <a:pt x="13" y="948"/>
                    </a:lnTo>
                    <a:lnTo>
                      <a:pt x="7" y="951"/>
                    </a:lnTo>
                    <a:lnTo>
                      <a:pt x="2" y="956"/>
                    </a:lnTo>
                    <a:lnTo>
                      <a:pt x="0" y="963"/>
                    </a:lnTo>
                    <a:lnTo>
                      <a:pt x="11" y="963"/>
                    </a:lnTo>
                    <a:lnTo>
                      <a:pt x="21" y="965"/>
                    </a:lnTo>
                    <a:lnTo>
                      <a:pt x="28" y="969"/>
                    </a:lnTo>
                    <a:lnTo>
                      <a:pt x="32" y="973"/>
                    </a:lnTo>
                    <a:lnTo>
                      <a:pt x="47" y="988"/>
                    </a:lnTo>
                    <a:lnTo>
                      <a:pt x="60" y="1001"/>
                    </a:lnTo>
                    <a:lnTo>
                      <a:pt x="71" y="1013"/>
                    </a:lnTo>
                    <a:lnTo>
                      <a:pt x="83" y="1024"/>
                    </a:lnTo>
                    <a:lnTo>
                      <a:pt x="94" y="1032"/>
                    </a:lnTo>
                    <a:lnTo>
                      <a:pt x="106" y="1038"/>
                    </a:lnTo>
                    <a:lnTo>
                      <a:pt x="120" y="1042"/>
                    </a:lnTo>
                    <a:lnTo>
                      <a:pt x="135" y="1043"/>
                    </a:lnTo>
                    <a:lnTo>
                      <a:pt x="147" y="1046"/>
                    </a:lnTo>
                    <a:lnTo>
                      <a:pt x="162" y="1053"/>
                    </a:lnTo>
                    <a:lnTo>
                      <a:pt x="180" y="1062"/>
                    </a:lnTo>
                    <a:lnTo>
                      <a:pt x="201" y="1071"/>
                    </a:lnTo>
                    <a:lnTo>
                      <a:pt x="226" y="1081"/>
                    </a:lnTo>
                    <a:lnTo>
                      <a:pt x="253" y="1091"/>
                    </a:lnTo>
                    <a:lnTo>
                      <a:pt x="283" y="1098"/>
                    </a:lnTo>
                    <a:lnTo>
                      <a:pt x="318" y="1100"/>
                    </a:lnTo>
                    <a:lnTo>
                      <a:pt x="338" y="1100"/>
                    </a:lnTo>
                    <a:lnTo>
                      <a:pt x="358" y="1100"/>
                    </a:lnTo>
                    <a:lnTo>
                      <a:pt x="378" y="1100"/>
                    </a:lnTo>
                    <a:lnTo>
                      <a:pt x="396" y="1099"/>
                    </a:lnTo>
                    <a:lnTo>
                      <a:pt x="414" y="1099"/>
                    </a:lnTo>
                    <a:lnTo>
                      <a:pt x="432" y="1098"/>
                    </a:lnTo>
                    <a:lnTo>
                      <a:pt x="448" y="1095"/>
                    </a:lnTo>
                    <a:lnTo>
                      <a:pt x="463" y="1093"/>
                    </a:lnTo>
                    <a:lnTo>
                      <a:pt x="478" y="1091"/>
                    </a:lnTo>
                    <a:lnTo>
                      <a:pt x="492" y="1087"/>
                    </a:lnTo>
                    <a:lnTo>
                      <a:pt x="504" y="1084"/>
                    </a:lnTo>
                    <a:lnTo>
                      <a:pt x="516" y="1079"/>
                    </a:lnTo>
                    <a:lnTo>
                      <a:pt x="527" y="1073"/>
                    </a:lnTo>
                    <a:lnTo>
                      <a:pt x="537" y="1068"/>
                    </a:lnTo>
                    <a:lnTo>
                      <a:pt x="546" y="1060"/>
                    </a:lnTo>
                    <a:lnTo>
                      <a:pt x="554" y="1051"/>
                    </a:lnTo>
                    <a:lnTo>
                      <a:pt x="560" y="1045"/>
                    </a:lnTo>
                    <a:lnTo>
                      <a:pt x="564" y="1038"/>
                    </a:lnTo>
                    <a:lnTo>
                      <a:pt x="569" y="1032"/>
                    </a:lnTo>
                    <a:lnTo>
                      <a:pt x="573" y="1026"/>
                    </a:lnTo>
                    <a:lnTo>
                      <a:pt x="578" y="1022"/>
                    </a:lnTo>
                    <a:lnTo>
                      <a:pt x="583" y="1017"/>
                    </a:lnTo>
                    <a:lnTo>
                      <a:pt x="588" y="1013"/>
                    </a:lnTo>
                    <a:lnTo>
                      <a:pt x="594" y="1011"/>
                    </a:lnTo>
                    <a:lnTo>
                      <a:pt x="610" y="1005"/>
                    </a:lnTo>
                    <a:lnTo>
                      <a:pt x="626" y="1000"/>
                    </a:lnTo>
                    <a:lnTo>
                      <a:pt x="643" y="992"/>
                    </a:lnTo>
                    <a:lnTo>
                      <a:pt x="657" y="982"/>
                    </a:lnTo>
                    <a:lnTo>
                      <a:pt x="672" y="974"/>
                    </a:lnTo>
                    <a:lnTo>
                      <a:pt x="685" y="965"/>
                    </a:lnTo>
                    <a:lnTo>
                      <a:pt x="695" y="957"/>
                    </a:lnTo>
                    <a:lnTo>
                      <a:pt x="704" y="950"/>
                    </a:lnTo>
                    <a:lnTo>
                      <a:pt x="715" y="939"/>
                    </a:lnTo>
                    <a:lnTo>
                      <a:pt x="729" y="927"/>
                    </a:lnTo>
                    <a:lnTo>
                      <a:pt x="742" y="914"/>
                    </a:lnTo>
                    <a:lnTo>
                      <a:pt x="755" y="902"/>
                    </a:lnTo>
                    <a:lnTo>
                      <a:pt x="770" y="889"/>
                    </a:lnTo>
                    <a:lnTo>
                      <a:pt x="784" y="876"/>
                    </a:lnTo>
                    <a:lnTo>
                      <a:pt x="799" y="865"/>
                    </a:lnTo>
                    <a:lnTo>
                      <a:pt x="814" y="852"/>
                    </a:lnTo>
                    <a:lnTo>
                      <a:pt x="829" y="841"/>
                    </a:lnTo>
                    <a:lnTo>
                      <a:pt x="844" y="828"/>
                    </a:lnTo>
                    <a:lnTo>
                      <a:pt x="858" y="816"/>
                    </a:lnTo>
                    <a:lnTo>
                      <a:pt x="872" y="806"/>
                    </a:lnTo>
                    <a:lnTo>
                      <a:pt x="886" y="796"/>
                    </a:lnTo>
                    <a:lnTo>
                      <a:pt x="898" y="785"/>
                    </a:lnTo>
                    <a:lnTo>
                      <a:pt x="911" y="776"/>
                    </a:lnTo>
                    <a:lnTo>
                      <a:pt x="922" y="768"/>
                    </a:lnTo>
                    <a:lnTo>
                      <a:pt x="933" y="755"/>
                    </a:lnTo>
                    <a:lnTo>
                      <a:pt x="942" y="743"/>
                    </a:lnTo>
                    <a:lnTo>
                      <a:pt x="949" y="730"/>
                    </a:lnTo>
                    <a:lnTo>
                      <a:pt x="955" y="717"/>
                    </a:lnTo>
                    <a:lnTo>
                      <a:pt x="959" y="706"/>
                    </a:lnTo>
                    <a:lnTo>
                      <a:pt x="963" y="694"/>
                    </a:lnTo>
                    <a:lnTo>
                      <a:pt x="965" y="684"/>
                    </a:lnTo>
                    <a:lnTo>
                      <a:pt x="966" y="674"/>
                    </a:lnTo>
                    <a:lnTo>
                      <a:pt x="967" y="663"/>
                    </a:lnTo>
                    <a:lnTo>
                      <a:pt x="971" y="654"/>
                    </a:lnTo>
                    <a:lnTo>
                      <a:pt x="974" y="644"/>
                    </a:lnTo>
                    <a:lnTo>
                      <a:pt x="979" y="632"/>
                    </a:lnTo>
                    <a:lnTo>
                      <a:pt x="985" y="622"/>
                    </a:lnTo>
                    <a:lnTo>
                      <a:pt x="990" y="609"/>
                    </a:lnTo>
                    <a:lnTo>
                      <a:pt x="997" y="596"/>
                    </a:lnTo>
                    <a:lnTo>
                      <a:pt x="1004" y="581"/>
                    </a:lnTo>
                    <a:lnTo>
                      <a:pt x="1017" y="553"/>
                    </a:lnTo>
                    <a:lnTo>
                      <a:pt x="1034" y="509"/>
                    </a:lnTo>
                    <a:lnTo>
                      <a:pt x="1054" y="455"/>
                    </a:lnTo>
                    <a:lnTo>
                      <a:pt x="1072" y="391"/>
                    </a:lnTo>
                    <a:lnTo>
                      <a:pt x="1087" y="323"/>
                    </a:lnTo>
                    <a:lnTo>
                      <a:pt x="1095" y="254"/>
                    </a:lnTo>
                    <a:lnTo>
                      <a:pt x="1095" y="186"/>
                    </a:lnTo>
                    <a:lnTo>
                      <a:pt x="1084" y="124"/>
                    </a:lnTo>
                    <a:close/>
                  </a:path>
                </a:pathLst>
              </a:custGeom>
              <a:solidFill>
                <a:srgbClr val="8EE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3" name="Freeform 785"/>
              <p:cNvSpPr>
                <a:spLocks/>
              </p:cNvSpPr>
              <p:nvPr/>
            </p:nvSpPr>
            <p:spPr bwMode="auto">
              <a:xfrm>
                <a:off x="4970" y="1107"/>
                <a:ext cx="135" cy="500"/>
              </a:xfrm>
              <a:custGeom>
                <a:avLst/>
                <a:gdLst>
                  <a:gd name="T0" fmla="*/ 68 w 270"/>
                  <a:gd name="T1" fmla="*/ 0 h 1000"/>
                  <a:gd name="T2" fmla="*/ 63 w 270"/>
                  <a:gd name="T3" fmla="*/ 2 h 1000"/>
                  <a:gd name="T4" fmla="*/ 58 w 270"/>
                  <a:gd name="T5" fmla="*/ 4 h 1000"/>
                  <a:gd name="T6" fmla="*/ 54 w 270"/>
                  <a:gd name="T7" fmla="*/ 8 h 1000"/>
                  <a:gd name="T8" fmla="*/ 49 w 270"/>
                  <a:gd name="T9" fmla="*/ 12 h 1000"/>
                  <a:gd name="T10" fmla="*/ 45 w 270"/>
                  <a:gd name="T11" fmla="*/ 17 h 1000"/>
                  <a:gd name="T12" fmla="*/ 41 w 270"/>
                  <a:gd name="T13" fmla="*/ 23 h 1000"/>
                  <a:gd name="T14" fmla="*/ 39 w 270"/>
                  <a:gd name="T15" fmla="*/ 30 h 1000"/>
                  <a:gd name="T16" fmla="*/ 37 w 270"/>
                  <a:gd name="T17" fmla="*/ 37 h 1000"/>
                  <a:gd name="T18" fmla="*/ 39 w 270"/>
                  <a:gd name="T19" fmla="*/ 50 h 1000"/>
                  <a:gd name="T20" fmla="*/ 37 w 270"/>
                  <a:gd name="T21" fmla="*/ 66 h 1000"/>
                  <a:gd name="T22" fmla="*/ 34 w 270"/>
                  <a:gd name="T23" fmla="*/ 84 h 1000"/>
                  <a:gd name="T24" fmla="*/ 28 w 270"/>
                  <a:gd name="T25" fmla="*/ 101 h 1000"/>
                  <a:gd name="T26" fmla="*/ 23 w 270"/>
                  <a:gd name="T27" fmla="*/ 118 h 1000"/>
                  <a:gd name="T28" fmla="*/ 18 w 270"/>
                  <a:gd name="T29" fmla="*/ 131 h 1000"/>
                  <a:gd name="T30" fmla="*/ 14 w 270"/>
                  <a:gd name="T31" fmla="*/ 141 h 1000"/>
                  <a:gd name="T32" fmla="*/ 12 w 270"/>
                  <a:gd name="T33" fmla="*/ 145 h 1000"/>
                  <a:gd name="T34" fmla="*/ 10 w 270"/>
                  <a:gd name="T35" fmla="*/ 148 h 1000"/>
                  <a:gd name="T36" fmla="*/ 9 w 270"/>
                  <a:gd name="T37" fmla="*/ 151 h 1000"/>
                  <a:gd name="T38" fmla="*/ 7 w 270"/>
                  <a:gd name="T39" fmla="*/ 154 h 1000"/>
                  <a:gd name="T40" fmla="*/ 6 w 270"/>
                  <a:gd name="T41" fmla="*/ 157 h 1000"/>
                  <a:gd name="T42" fmla="*/ 5 w 270"/>
                  <a:gd name="T43" fmla="*/ 159 h 1000"/>
                  <a:gd name="T44" fmla="*/ 4 w 270"/>
                  <a:gd name="T45" fmla="*/ 162 h 1000"/>
                  <a:gd name="T46" fmla="*/ 3 w 270"/>
                  <a:gd name="T47" fmla="*/ 164 h 1000"/>
                  <a:gd name="T48" fmla="*/ 3 w 270"/>
                  <a:gd name="T49" fmla="*/ 167 h 1000"/>
                  <a:gd name="T50" fmla="*/ 3 w 270"/>
                  <a:gd name="T51" fmla="*/ 170 h 1000"/>
                  <a:gd name="T52" fmla="*/ 4 w 270"/>
                  <a:gd name="T53" fmla="*/ 171 h 1000"/>
                  <a:gd name="T54" fmla="*/ 4 w 270"/>
                  <a:gd name="T55" fmla="*/ 173 h 1000"/>
                  <a:gd name="T56" fmla="*/ 1 w 270"/>
                  <a:gd name="T57" fmla="*/ 177 h 1000"/>
                  <a:gd name="T58" fmla="*/ 1 w 270"/>
                  <a:gd name="T59" fmla="*/ 181 h 1000"/>
                  <a:gd name="T60" fmla="*/ 4 w 270"/>
                  <a:gd name="T61" fmla="*/ 179 h 1000"/>
                  <a:gd name="T62" fmla="*/ 4 w 270"/>
                  <a:gd name="T63" fmla="*/ 180 h 1000"/>
                  <a:gd name="T64" fmla="*/ 3 w 270"/>
                  <a:gd name="T65" fmla="*/ 181 h 1000"/>
                  <a:gd name="T66" fmla="*/ 4 w 270"/>
                  <a:gd name="T67" fmla="*/ 182 h 1000"/>
                  <a:gd name="T68" fmla="*/ 2 w 270"/>
                  <a:gd name="T69" fmla="*/ 197 h 1000"/>
                  <a:gd name="T70" fmla="*/ 0 w 270"/>
                  <a:gd name="T71" fmla="*/ 215 h 1000"/>
                  <a:gd name="T72" fmla="*/ 0 w 270"/>
                  <a:gd name="T73" fmla="*/ 233 h 1000"/>
                  <a:gd name="T74" fmla="*/ 2 w 270"/>
                  <a:gd name="T75" fmla="*/ 250 h 1000"/>
                  <a:gd name="T76" fmla="*/ 68 w 270"/>
                  <a:gd name="T77" fmla="*/ 250 h 1000"/>
                  <a:gd name="T78" fmla="*/ 68 w 270"/>
                  <a:gd name="T79" fmla="*/ 1 h 1000"/>
                  <a:gd name="T80" fmla="*/ 68 w 270"/>
                  <a:gd name="T81" fmla="*/ 0 h 100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70" h="1000">
                    <a:moveTo>
                      <a:pt x="270" y="0"/>
                    </a:moveTo>
                    <a:lnTo>
                      <a:pt x="252" y="5"/>
                    </a:lnTo>
                    <a:lnTo>
                      <a:pt x="232" y="15"/>
                    </a:lnTo>
                    <a:lnTo>
                      <a:pt x="213" y="29"/>
                    </a:lnTo>
                    <a:lnTo>
                      <a:pt x="194" y="46"/>
                    </a:lnTo>
                    <a:lnTo>
                      <a:pt x="178" y="67"/>
                    </a:lnTo>
                    <a:lnTo>
                      <a:pt x="163" y="91"/>
                    </a:lnTo>
                    <a:lnTo>
                      <a:pt x="153" y="118"/>
                    </a:lnTo>
                    <a:lnTo>
                      <a:pt x="147" y="145"/>
                    </a:lnTo>
                    <a:lnTo>
                      <a:pt x="154" y="199"/>
                    </a:lnTo>
                    <a:lnTo>
                      <a:pt x="148" y="264"/>
                    </a:lnTo>
                    <a:lnTo>
                      <a:pt x="133" y="334"/>
                    </a:lnTo>
                    <a:lnTo>
                      <a:pt x="112" y="404"/>
                    </a:lnTo>
                    <a:lnTo>
                      <a:pt x="89" y="469"/>
                    </a:lnTo>
                    <a:lnTo>
                      <a:pt x="69" y="523"/>
                    </a:lnTo>
                    <a:lnTo>
                      <a:pt x="53" y="561"/>
                    </a:lnTo>
                    <a:lnTo>
                      <a:pt x="46" y="577"/>
                    </a:lnTo>
                    <a:lnTo>
                      <a:pt x="39" y="591"/>
                    </a:lnTo>
                    <a:lnTo>
                      <a:pt x="33" y="604"/>
                    </a:lnTo>
                    <a:lnTo>
                      <a:pt x="27" y="615"/>
                    </a:lnTo>
                    <a:lnTo>
                      <a:pt x="23" y="626"/>
                    </a:lnTo>
                    <a:lnTo>
                      <a:pt x="18" y="636"/>
                    </a:lnTo>
                    <a:lnTo>
                      <a:pt x="15" y="645"/>
                    </a:lnTo>
                    <a:lnTo>
                      <a:pt x="11" y="656"/>
                    </a:lnTo>
                    <a:lnTo>
                      <a:pt x="10" y="665"/>
                    </a:lnTo>
                    <a:lnTo>
                      <a:pt x="12" y="677"/>
                    </a:lnTo>
                    <a:lnTo>
                      <a:pt x="16" y="683"/>
                    </a:lnTo>
                    <a:lnTo>
                      <a:pt x="13" y="690"/>
                    </a:lnTo>
                    <a:lnTo>
                      <a:pt x="1" y="706"/>
                    </a:lnTo>
                    <a:lnTo>
                      <a:pt x="3" y="721"/>
                    </a:lnTo>
                    <a:lnTo>
                      <a:pt x="13" y="715"/>
                    </a:lnTo>
                    <a:lnTo>
                      <a:pt x="15" y="718"/>
                    </a:lnTo>
                    <a:lnTo>
                      <a:pt x="12" y="724"/>
                    </a:lnTo>
                    <a:lnTo>
                      <a:pt x="13" y="726"/>
                    </a:lnTo>
                    <a:lnTo>
                      <a:pt x="5" y="786"/>
                    </a:lnTo>
                    <a:lnTo>
                      <a:pt x="0" y="857"/>
                    </a:lnTo>
                    <a:lnTo>
                      <a:pt x="0" y="932"/>
                    </a:lnTo>
                    <a:lnTo>
                      <a:pt x="8" y="1000"/>
                    </a:lnTo>
                    <a:lnTo>
                      <a:pt x="270" y="1000"/>
                    </a:lnTo>
                    <a:lnTo>
                      <a:pt x="270" y="1"/>
                    </a:lnTo>
                    <a:lnTo>
                      <a:pt x="270" y="0"/>
                    </a:lnTo>
                    <a:close/>
                  </a:path>
                </a:pathLst>
              </a:custGeom>
              <a:solidFill>
                <a:srgbClr val="8EE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4" name="Freeform 786"/>
              <p:cNvSpPr>
                <a:spLocks/>
              </p:cNvSpPr>
              <p:nvPr/>
            </p:nvSpPr>
            <p:spPr bwMode="auto">
              <a:xfrm>
                <a:off x="4653" y="1570"/>
                <a:ext cx="62" cy="69"/>
              </a:xfrm>
              <a:custGeom>
                <a:avLst/>
                <a:gdLst>
                  <a:gd name="T0" fmla="*/ 0 w 126"/>
                  <a:gd name="T1" fmla="*/ 0 h 139"/>
                  <a:gd name="T2" fmla="*/ 9 w 126"/>
                  <a:gd name="T3" fmla="*/ 19 h 139"/>
                  <a:gd name="T4" fmla="*/ 31 w 126"/>
                  <a:gd name="T5" fmla="*/ 34 h 139"/>
                  <a:gd name="T6" fmla="*/ 28 w 126"/>
                  <a:gd name="T7" fmla="*/ 34 h 139"/>
                  <a:gd name="T8" fmla="*/ 6 w 126"/>
                  <a:gd name="T9" fmla="*/ 24 h 139"/>
                  <a:gd name="T10" fmla="*/ 0 w 126"/>
                  <a:gd name="T11" fmla="*/ 0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6" h="139">
                    <a:moveTo>
                      <a:pt x="0" y="0"/>
                    </a:moveTo>
                    <a:lnTo>
                      <a:pt x="38" y="76"/>
                    </a:lnTo>
                    <a:lnTo>
                      <a:pt x="126" y="136"/>
                    </a:lnTo>
                    <a:lnTo>
                      <a:pt x="114" y="139"/>
                    </a:lnTo>
                    <a:lnTo>
                      <a:pt x="27" y="98"/>
                    </a:lnTo>
                    <a:lnTo>
                      <a:pt x="0" y="0"/>
                    </a:lnTo>
                    <a:close/>
                  </a:path>
                </a:pathLst>
              </a:custGeom>
              <a:solidFill>
                <a:srgbClr val="33B2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5" name="Freeform 787"/>
              <p:cNvSpPr>
                <a:spLocks/>
              </p:cNvSpPr>
              <p:nvPr/>
            </p:nvSpPr>
            <p:spPr bwMode="auto">
              <a:xfrm>
                <a:off x="4468" y="1307"/>
                <a:ext cx="204" cy="210"/>
              </a:xfrm>
              <a:custGeom>
                <a:avLst/>
                <a:gdLst>
                  <a:gd name="T0" fmla="*/ 18 w 408"/>
                  <a:gd name="T1" fmla="*/ 101 h 419"/>
                  <a:gd name="T2" fmla="*/ 26 w 408"/>
                  <a:gd name="T3" fmla="*/ 94 h 419"/>
                  <a:gd name="T4" fmla="*/ 35 w 408"/>
                  <a:gd name="T5" fmla="*/ 87 h 419"/>
                  <a:gd name="T6" fmla="*/ 45 w 408"/>
                  <a:gd name="T7" fmla="*/ 81 h 419"/>
                  <a:gd name="T8" fmla="*/ 56 w 408"/>
                  <a:gd name="T9" fmla="*/ 75 h 419"/>
                  <a:gd name="T10" fmla="*/ 69 w 408"/>
                  <a:gd name="T11" fmla="*/ 70 h 419"/>
                  <a:gd name="T12" fmla="*/ 81 w 408"/>
                  <a:gd name="T13" fmla="*/ 66 h 419"/>
                  <a:gd name="T14" fmla="*/ 95 w 408"/>
                  <a:gd name="T15" fmla="*/ 61 h 419"/>
                  <a:gd name="T16" fmla="*/ 102 w 408"/>
                  <a:gd name="T17" fmla="*/ 58 h 419"/>
                  <a:gd name="T18" fmla="*/ 102 w 408"/>
                  <a:gd name="T19" fmla="*/ 57 h 419"/>
                  <a:gd name="T20" fmla="*/ 100 w 408"/>
                  <a:gd name="T21" fmla="*/ 55 h 419"/>
                  <a:gd name="T22" fmla="*/ 95 w 408"/>
                  <a:gd name="T23" fmla="*/ 54 h 419"/>
                  <a:gd name="T24" fmla="*/ 91 w 408"/>
                  <a:gd name="T25" fmla="*/ 53 h 419"/>
                  <a:gd name="T26" fmla="*/ 88 w 408"/>
                  <a:gd name="T27" fmla="*/ 51 h 419"/>
                  <a:gd name="T28" fmla="*/ 86 w 408"/>
                  <a:gd name="T29" fmla="*/ 44 h 419"/>
                  <a:gd name="T30" fmla="*/ 85 w 408"/>
                  <a:gd name="T31" fmla="*/ 34 h 419"/>
                  <a:gd name="T32" fmla="*/ 85 w 408"/>
                  <a:gd name="T33" fmla="*/ 29 h 419"/>
                  <a:gd name="T34" fmla="*/ 89 w 408"/>
                  <a:gd name="T35" fmla="*/ 23 h 419"/>
                  <a:gd name="T36" fmla="*/ 91 w 408"/>
                  <a:gd name="T37" fmla="*/ 17 h 419"/>
                  <a:gd name="T38" fmla="*/ 89 w 408"/>
                  <a:gd name="T39" fmla="*/ 13 h 419"/>
                  <a:gd name="T40" fmla="*/ 85 w 408"/>
                  <a:gd name="T41" fmla="*/ 10 h 419"/>
                  <a:gd name="T42" fmla="*/ 81 w 408"/>
                  <a:gd name="T43" fmla="*/ 10 h 419"/>
                  <a:gd name="T44" fmla="*/ 78 w 408"/>
                  <a:gd name="T45" fmla="*/ 10 h 419"/>
                  <a:gd name="T46" fmla="*/ 76 w 408"/>
                  <a:gd name="T47" fmla="*/ 10 h 419"/>
                  <a:gd name="T48" fmla="*/ 74 w 408"/>
                  <a:gd name="T49" fmla="*/ 11 h 419"/>
                  <a:gd name="T50" fmla="*/ 72 w 408"/>
                  <a:gd name="T51" fmla="*/ 10 h 419"/>
                  <a:gd name="T52" fmla="*/ 69 w 408"/>
                  <a:gd name="T53" fmla="*/ 10 h 419"/>
                  <a:gd name="T54" fmla="*/ 66 w 408"/>
                  <a:gd name="T55" fmla="*/ 12 h 419"/>
                  <a:gd name="T56" fmla="*/ 64 w 408"/>
                  <a:gd name="T57" fmla="*/ 10 h 419"/>
                  <a:gd name="T58" fmla="*/ 60 w 408"/>
                  <a:gd name="T59" fmla="*/ 6 h 419"/>
                  <a:gd name="T60" fmla="*/ 56 w 408"/>
                  <a:gd name="T61" fmla="*/ 3 h 419"/>
                  <a:gd name="T62" fmla="*/ 54 w 408"/>
                  <a:gd name="T63" fmla="*/ 1 h 419"/>
                  <a:gd name="T64" fmla="*/ 52 w 408"/>
                  <a:gd name="T65" fmla="*/ 0 h 419"/>
                  <a:gd name="T66" fmla="*/ 48 w 408"/>
                  <a:gd name="T67" fmla="*/ 1 h 419"/>
                  <a:gd name="T68" fmla="*/ 45 w 408"/>
                  <a:gd name="T69" fmla="*/ 2 h 419"/>
                  <a:gd name="T70" fmla="*/ 42 w 408"/>
                  <a:gd name="T71" fmla="*/ 4 h 419"/>
                  <a:gd name="T72" fmla="*/ 40 w 408"/>
                  <a:gd name="T73" fmla="*/ 7 h 419"/>
                  <a:gd name="T74" fmla="*/ 37 w 408"/>
                  <a:gd name="T75" fmla="*/ 10 h 419"/>
                  <a:gd name="T76" fmla="*/ 35 w 408"/>
                  <a:gd name="T77" fmla="*/ 10 h 419"/>
                  <a:gd name="T78" fmla="*/ 32 w 408"/>
                  <a:gd name="T79" fmla="*/ 9 h 419"/>
                  <a:gd name="T80" fmla="*/ 30 w 408"/>
                  <a:gd name="T81" fmla="*/ 8 h 419"/>
                  <a:gd name="T82" fmla="*/ 28 w 408"/>
                  <a:gd name="T83" fmla="*/ 8 h 419"/>
                  <a:gd name="T84" fmla="*/ 26 w 408"/>
                  <a:gd name="T85" fmla="*/ 8 h 419"/>
                  <a:gd name="T86" fmla="*/ 23 w 408"/>
                  <a:gd name="T87" fmla="*/ 10 h 419"/>
                  <a:gd name="T88" fmla="*/ 21 w 408"/>
                  <a:gd name="T89" fmla="*/ 12 h 419"/>
                  <a:gd name="T90" fmla="*/ 20 w 408"/>
                  <a:gd name="T91" fmla="*/ 14 h 419"/>
                  <a:gd name="T92" fmla="*/ 18 w 408"/>
                  <a:gd name="T93" fmla="*/ 14 h 419"/>
                  <a:gd name="T94" fmla="*/ 15 w 408"/>
                  <a:gd name="T95" fmla="*/ 12 h 419"/>
                  <a:gd name="T96" fmla="*/ 13 w 408"/>
                  <a:gd name="T97" fmla="*/ 10 h 419"/>
                  <a:gd name="T98" fmla="*/ 11 w 408"/>
                  <a:gd name="T99" fmla="*/ 10 h 419"/>
                  <a:gd name="T100" fmla="*/ 10 w 408"/>
                  <a:gd name="T101" fmla="*/ 10 h 419"/>
                  <a:gd name="T102" fmla="*/ 7 w 408"/>
                  <a:gd name="T103" fmla="*/ 11 h 419"/>
                  <a:gd name="T104" fmla="*/ 5 w 408"/>
                  <a:gd name="T105" fmla="*/ 12 h 419"/>
                  <a:gd name="T106" fmla="*/ 2 w 408"/>
                  <a:gd name="T107" fmla="*/ 16 h 419"/>
                  <a:gd name="T108" fmla="*/ 1 w 408"/>
                  <a:gd name="T109" fmla="*/ 21 h 419"/>
                  <a:gd name="T110" fmla="*/ 1 w 408"/>
                  <a:gd name="T111" fmla="*/ 28 h 419"/>
                  <a:gd name="T112" fmla="*/ 0 w 408"/>
                  <a:gd name="T113" fmla="*/ 33 h 419"/>
                  <a:gd name="T114" fmla="*/ 1 w 408"/>
                  <a:gd name="T115" fmla="*/ 40 h 419"/>
                  <a:gd name="T116" fmla="*/ 4 w 408"/>
                  <a:gd name="T117" fmla="*/ 49 h 419"/>
                  <a:gd name="T118" fmla="*/ 8 w 408"/>
                  <a:gd name="T119" fmla="*/ 63 h 419"/>
                  <a:gd name="T120" fmla="*/ 9 w 408"/>
                  <a:gd name="T121" fmla="*/ 78 h 419"/>
                  <a:gd name="T122" fmla="*/ 12 w 408"/>
                  <a:gd name="T123" fmla="*/ 97 h 41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408" h="419">
                    <a:moveTo>
                      <a:pt x="59" y="419"/>
                    </a:moveTo>
                    <a:lnTo>
                      <a:pt x="72" y="403"/>
                    </a:lnTo>
                    <a:lnTo>
                      <a:pt x="87" y="387"/>
                    </a:lnTo>
                    <a:lnTo>
                      <a:pt x="103" y="373"/>
                    </a:lnTo>
                    <a:lnTo>
                      <a:pt x="120" y="359"/>
                    </a:lnTo>
                    <a:lnTo>
                      <a:pt x="139" y="346"/>
                    </a:lnTo>
                    <a:lnTo>
                      <a:pt x="158" y="334"/>
                    </a:lnTo>
                    <a:lnTo>
                      <a:pt x="179" y="321"/>
                    </a:lnTo>
                    <a:lnTo>
                      <a:pt x="202" y="311"/>
                    </a:lnTo>
                    <a:lnTo>
                      <a:pt x="224" y="300"/>
                    </a:lnTo>
                    <a:lnTo>
                      <a:pt x="248" y="290"/>
                    </a:lnTo>
                    <a:lnTo>
                      <a:pt x="273" y="280"/>
                    </a:lnTo>
                    <a:lnTo>
                      <a:pt x="299" y="271"/>
                    </a:lnTo>
                    <a:lnTo>
                      <a:pt x="324" y="261"/>
                    </a:lnTo>
                    <a:lnTo>
                      <a:pt x="350" y="252"/>
                    </a:lnTo>
                    <a:lnTo>
                      <a:pt x="378" y="244"/>
                    </a:lnTo>
                    <a:lnTo>
                      <a:pt x="406" y="235"/>
                    </a:lnTo>
                    <a:lnTo>
                      <a:pt x="406" y="232"/>
                    </a:lnTo>
                    <a:lnTo>
                      <a:pt x="407" y="228"/>
                    </a:lnTo>
                    <a:lnTo>
                      <a:pt x="407" y="225"/>
                    </a:lnTo>
                    <a:lnTo>
                      <a:pt x="408" y="221"/>
                    </a:lnTo>
                    <a:lnTo>
                      <a:pt x="398" y="220"/>
                    </a:lnTo>
                    <a:lnTo>
                      <a:pt x="387" y="218"/>
                    </a:lnTo>
                    <a:lnTo>
                      <a:pt x="378" y="215"/>
                    </a:lnTo>
                    <a:lnTo>
                      <a:pt x="369" y="212"/>
                    </a:lnTo>
                    <a:lnTo>
                      <a:pt x="362" y="210"/>
                    </a:lnTo>
                    <a:lnTo>
                      <a:pt x="355" y="206"/>
                    </a:lnTo>
                    <a:lnTo>
                      <a:pt x="350" y="203"/>
                    </a:lnTo>
                    <a:lnTo>
                      <a:pt x="348" y="200"/>
                    </a:lnTo>
                    <a:lnTo>
                      <a:pt x="342" y="173"/>
                    </a:lnTo>
                    <a:lnTo>
                      <a:pt x="339" y="151"/>
                    </a:lnTo>
                    <a:lnTo>
                      <a:pt x="337" y="135"/>
                    </a:lnTo>
                    <a:lnTo>
                      <a:pt x="337" y="123"/>
                    </a:lnTo>
                    <a:lnTo>
                      <a:pt x="340" y="113"/>
                    </a:lnTo>
                    <a:lnTo>
                      <a:pt x="348" y="103"/>
                    </a:lnTo>
                    <a:lnTo>
                      <a:pt x="356" y="91"/>
                    </a:lnTo>
                    <a:lnTo>
                      <a:pt x="361" y="79"/>
                    </a:lnTo>
                    <a:lnTo>
                      <a:pt x="361" y="68"/>
                    </a:lnTo>
                    <a:lnTo>
                      <a:pt x="359" y="58"/>
                    </a:lnTo>
                    <a:lnTo>
                      <a:pt x="353" y="50"/>
                    </a:lnTo>
                    <a:lnTo>
                      <a:pt x="345" y="43"/>
                    </a:lnTo>
                    <a:lnTo>
                      <a:pt x="338" y="39"/>
                    </a:lnTo>
                    <a:lnTo>
                      <a:pt x="331" y="37"/>
                    </a:lnTo>
                    <a:lnTo>
                      <a:pt x="324" y="37"/>
                    </a:lnTo>
                    <a:lnTo>
                      <a:pt x="317" y="37"/>
                    </a:lnTo>
                    <a:lnTo>
                      <a:pt x="311" y="38"/>
                    </a:lnTo>
                    <a:lnTo>
                      <a:pt x="307" y="39"/>
                    </a:lnTo>
                    <a:lnTo>
                      <a:pt x="302" y="40"/>
                    </a:lnTo>
                    <a:lnTo>
                      <a:pt x="300" y="41"/>
                    </a:lnTo>
                    <a:lnTo>
                      <a:pt x="295" y="41"/>
                    </a:lnTo>
                    <a:lnTo>
                      <a:pt x="289" y="39"/>
                    </a:lnTo>
                    <a:lnTo>
                      <a:pt x="285" y="38"/>
                    </a:lnTo>
                    <a:lnTo>
                      <a:pt x="279" y="38"/>
                    </a:lnTo>
                    <a:lnTo>
                      <a:pt x="273" y="40"/>
                    </a:lnTo>
                    <a:lnTo>
                      <a:pt x="266" y="44"/>
                    </a:lnTo>
                    <a:lnTo>
                      <a:pt x="262" y="48"/>
                    </a:lnTo>
                    <a:lnTo>
                      <a:pt x="259" y="50"/>
                    </a:lnTo>
                    <a:lnTo>
                      <a:pt x="253" y="40"/>
                    </a:lnTo>
                    <a:lnTo>
                      <a:pt x="244" y="31"/>
                    </a:lnTo>
                    <a:lnTo>
                      <a:pt x="238" y="23"/>
                    </a:lnTo>
                    <a:lnTo>
                      <a:pt x="231" y="15"/>
                    </a:lnTo>
                    <a:lnTo>
                      <a:pt x="224" y="9"/>
                    </a:lnTo>
                    <a:lnTo>
                      <a:pt x="218" y="5"/>
                    </a:lnTo>
                    <a:lnTo>
                      <a:pt x="215" y="1"/>
                    </a:lnTo>
                    <a:lnTo>
                      <a:pt x="211" y="0"/>
                    </a:lnTo>
                    <a:lnTo>
                      <a:pt x="205" y="0"/>
                    </a:lnTo>
                    <a:lnTo>
                      <a:pt x="197" y="0"/>
                    </a:lnTo>
                    <a:lnTo>
                      <a:pt x="189" y="1"/>
                    </a:lnTo>
                    <a:lnTo>
                      <a:pt x="182" y="3"/>
                    </a:lnTo>
                    <a:lnTo>
                      <a:pt x="179" y="6"/>
                    </a:lnTo>
                    <a:lnTo>
                      <a:pt x="173" y="10"/>
                    </a:lnTo>
                    <a:lnTo>
                      <a:pt x="168" y="16"/>
                    </a:lnTo>
                    <a:lnTo>
                      <a:pt x="163" y="22"/>
                    </a:lnTo>
                    <a:lnTo>
                      <a:pt x="157" y="28"/>
                    </a:lnTo>
                    <a:lnTo>
                      <a:pt x="151" y="33"/>
                    </a:lnTo>
                    <a:lnTo>
                      <a:pt x="148" y="38"/>
                    </a:lnTo>
                    <a:lnTo>
                      <a:pt x="145" y="40"/>
                    </a:lnTo>
                    <a:lnTo>
                      <a:pt x="140" y="38"/>
                    </a:lnTo>
                    <a:lnTo>
                      <a:pt x="134" y="37"/>
                    </a:lnTo>
                    <a:lnTo>
                      <a:pt x="128" y="35"/>
                    </a:lnTo>
                    <a:lnTo>
                      <a:pt x="124" y="32"/>
                    </a:lnTo>
                    <a:lnTo>
                      <a:pt x="119" y="31"/>
                    </a:lnTo>
                    <a:lnTo>
                      <a:pt x="114" y="30"/>
                    </a:lnTo>
                    <a:lnTo>
                      <a:pt x="111" y="29"/>
                    </a:lnTo>
                    <a:lnTo>
                      <a:pt x="107" y="29"/>
                    </a:lnTo>
                    <a:lnTo>
                      <a:pt x="102" y="31"/>
                    </a:lnTo>
                    <a:lnTo>
                      <a:pt x="96" y="33"/>
                    </a:lnTo>
                    <a:lnTo>
                      <a:pt x="91" y="37"/>
                    </a:lnTo>
                    <a:lnTo>
                      <a:pt x="88" y="41"/>
                    </a:lnTo>
                    <a:lnTo>
                      <a:pt x="84" y="46"/>
                    </a:lnTo>
                    <a:lnTo>
                      <a:pt x="81" y="51"/>
                    </a:lnTo>
                    <a:lnTo>
                      <a:pt x="79" y="55"/>
                    </a:lnTo>
                    <a:lnTo>
                      <a:pt x="77" y="56"/>
                    </a:lnTo>
                    <a:lnTo>
                      <a:pt x="72" y="53"/>
                    </a:lnTo>
                    <a:lnTo>
                      <a:pt x="65" y="50"/>
                    </a:lnTo>
                    <a:lnTo>
                      <a:pt x="60" y="46"/>
                    </a:lnTo>
                    <a:lnTo>
                      <a:pt x="54" y="43"/>
                    </a:lnTo>
                    <a:lnTo>
                      <a:pt x="51" y="40"/>
                    </a:lnTo>
                    <a:lnTo>
                      <a:pt x="46" y="38"/>
                    </a:lnTo>
                    <a:lnTo>
                      <a:pt x="44" y="37"/>
                    </a:lnTo>
                    <a:lnTo>
                      <a:pt x="42" y="37"/>
                    </a:lnTo>
                    <a:lnTo>
                      <a:pt x="37" y="37"/>
                    </a:lnTo>
                    <a:lnTo>
                      <a:pt x="33" y="39"/>
                    </a:lnTo>
                    <a:lnTo>
                      <a:pt x="27" y="41"/>
                    </a:lnTo>
                    <a:lnTo>
                      <a:pt x="22" y="43"/>
                    </a:lnTo>
                    <a:lnTo>
                      <a:pt x="18" y="47"/>
                    </a:lnTo>
                    <a:lnTo>
                      <a:pt x="11" y="55"/>
                    </a:lnTo>
                    <a:lnTo>
                      <a:pt x="5" y="64"/>
                    </a:lnTo>
                    <a:lnTo>
                      <a:pt x="3" y="70"/>
                    </a:lnTo>
                    <a:lnTo>
                      <a:pt x="1" y="83"/>
                    </a:lnTo>
                    <a:lnTo>
                      <a:pt x="1" y="97"/>
                    </a:lnTo>
                    <a:lnTo>
                      <a:pt x="3" y="109"/>
                    </a:lnTo>
                    <a:lnTo>
                      <a:pt x="1" y="121"/>
                    </a:lnTo>
                    <a:lnTo>
                      <a:pt x="0" y="131"/>
                    </a:lnTo>
                    <a:lnTo>
                      <a:pt x="1" y="143"/>
                    </a:lnTo>
                    <a:lnTo>
                      <a:pt x="3" y="157"/>
                    </a:lnTo>
                    <a:lnTo>
                      <a:pt x="7" y="172"/>
                    </a:lnTo>
                    <a:lnTo>
                      <a:pt x="14" y="194"/>
                    </a:lnTo>
                    <a:lnTo>
                      <a:pt x="22" y="222"/>
                    </a:lnTo>
                    <a:lnTo>
                      <a:pt x="29" y="252"/>
                    </a:lnTo>
                    <a:lnTo>
                      <a:pt x="33" y="279"/>
                    </a:lnTo>
                    <a:lnTo>
                      <a:pt x="34" y="309"/>
                    </a:lnTo>
                    <a:lnTo>
                      <a:pt x="37" y="347"/>
                    </a:lnTo>
                    <a:lnTo>
                      <a:pt x="45" y="386"/>
                    </a:lnTo>
                    <a:lnTo>
                      <a:pt x="59" y="419"/>
                    </a:lnTo>
                    <a:close/>
                  </a:path>
                </a:pathLst>
              </a:custGeom>
              <a:solidFill>
                <a:srgbClr val="E5CC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6" name="Freeform 788"/>
              <p:cNvSpPr>
                <a:spLocks/>
              </p:cNvSpPr>
              <p:nvPr/>
            </p:nvSpPr>
            <p:spPr bwMode="auto">
              <a:xfrm>
                <a:off x="4495" y="1423"/>
                <a:ext cx="178" cy="95"/>
              </a:xfrm>
              <a:custGeom>
                <a:avLst/>
                <a:gdLst>
                  <a:gd name="T0" fmla="*/ 87 w 354"/>
                  <a:gd name="T1" fmla="*/ 1 h 190"/>
                  <a:gd name="T2" fmla="*/ 88 w 354"/>
                  <a:gd name="T3" fmla="*/ 0 h 190"/>
                  <a:gd name="T4" fmla="*/ 81 w 354"/>
                  <a:gd name="T5" fmla="*/ 3 h 190"/>
                  <a:gd name="T6" fmla="*/ 74 w 354"/>
                  <a:gd name="T7" fmla="*/ 5 h 190"/>
                  <a:gd name="T8" fmla="*/ 67 w 354"/>
                  <a:gd name="T9" fmla="*/ 7 h 190"/>
                  <a:gd name="T10" fmla="*/ 61 w 354"/>
                  <a:gd name="T11" fmla="*/ 9 h 190"/>
                  <a:gd name="T12" fmla="*/ 55 w 354"/>
                  <a:gd name="T13" fmla="*/ 11 h 190"/>
                  <a:gd name="T14" fmla="*/ 48 w 354"/>
                  <a:gd name="T15" fmla="*/ 14 h 190"/>
                  <a:gd name="T16" fmla="*/ 42 w 354"/>
                  <a:gd name="T17" fmla="*/ 16 h 190"/>
                  <a:gd name="T18" fmla="*/ 37 w 354"/>
                  <a:gd name="T19" fmla="*/ 19 h 190"/>
                  <a:gd name="T20" fmla="*/ 31 w 354"/>
                  <a:gd name="T21" fmla="*/ 22 h 190"/>
                  <a:gd name="T22" fmla="*/ 25 w 354"/>
                  <a:gd name="T23" fmla="*/ 25 h 190"/>
                  <a:gd name="T24" fmla="*/ 20 w 354"/>
                  <a:gd name="T25" fmla="*/ 28 h 190"/>
                  <a:gd name="T26" fmla="*/ 16 w 354"/>
                  <a:gd name="T27" fmla="*/ 31 h 190"/>
                  <a:gd name="T28" fmla="*/ 12 w 354"/>
                  <a:gd name="T29" fmla="*/ 35 h 190"/>
                  <a:gd name="T30" fmla="*/ 7 w 354"/>
                  <a:gd name="T31" fmla="*/ 39 h 190"/>
                  <a:gd name="T32" fmla="*/ 3 w 354"/>
                  <a:gd name="T33" fmla="*/ 43 h 190"/>
                  <a:gd name="T34" fmla="*/ 0 w 354"/>
                  <a:gd name="T35" fmla="*/ 47 h 190"/>
                  <a:gd name="T36" fmla="*/ 2 w 354"/>
                  <a:gd name="T37" fmla="*/ 48 h 190"/>
                  <a:gd name="T38" fmla="*/ 5 w 354"/>
                  <a:gd name="T39" fmla="*/ 44 h 190"/>
                  <a:gd name="T40" fmla="*/ 9 w 354"/>
                  <a:gd name="T41" fmla="*/ 40 h 190"/>
                  <a:gd name="T42" fmla="*/ 13 w 354"/>
                  <a:gd name="T43" fmla="*/ 37 h 190"/>
                  <a:gd name="T44" fmla="*/ 17 w 354"/>
                  <a:gd name="T45" fmla="*/ 33 h 190"/>
                  <a:gd name="T46" fmla="*/ 22 w 354"/>
                  <a:gd name="T47" fmla="*/ 30 h 190"/>
                  <a:gd name="T48" fmla="*/ 26 w 354"/>
                  <a:gd name="T49" fmla="*/ 27 h 190"/>
                  <a:gd name="T50" fmla="*/ 31 w 354"/>
                  <a:gd name="T51" fmla="*/ 24 h 190"/>
                  <a:gd name="T52" fmla="*/ 37 w 354"/>
                  <a:gd name="T53" fmla="*/ 21 h 190"/>
                  <a:gd name="T54" fmla="*/ 43 w 354"/>
                  <a:gd name="T55" fmla="*/ 18 h 190"/>
                  <a:gd name="T56" fmla="*/ 49 w 354"/>
                  <a:gd name="T57" fmla="*/ 16 h 190"/>
                  <a:gd name="T58" fmla="*/ 55 w 354"/>
                  <a:gd name="T59" fmla="*/ 13 h 190"/>
                  <a:gd name="T60" fmla="*/ 62 w 354"/>
                  <a:gd name="T61" fmla="*/ 11 h 190"/>
                  <a:gd name="T62" fmla="*/ 68 w 354"/>
                  <a:gd name="T63" fmla="*/ 9 h 190"/>
                  <a:gd name="T64" fmla="*/ 75 w 354"/>
                  <a:gd name="T65" fmla="*/ 6 h 190"/>
                  <a:gd name="T66" fmla="*/ 81 w 354"/>
                  <a:gd name="T67" fmla="*/ 4 h 190"/>
                  <a:gd name="T68" fmla="*/ 88 w 354"/>
                  <a:gd name="T69" fmla="*/ 2 h 190"/>
                  <a:gd name="T70" fmla="*/ 90 w 354"/>
                  <a:gd name="T71" fmla="*/ 1 h 190"/>
                  <a:gd name="T72" fmla="*/ 88 w 354"/>
                  <a:gd name="T73" fmla="*/ 2 h 190"/>
                  <a:gd name="T74" fmla="*/ 89 w 354"/>
                  <a:gd name="T75" fmla="*/ 1 h 190"/>
                  <a:gd name="T76" fmla="*/ 89 w 354"/>
                  <a:gd name="T77" fmla="*/ 1 h 190"/>
                  <a:gd name="T78" fmla="*/ 89 w 354"/>
                  <a:gd name="T79" fmla="*/ 0 h 190"/>
                  <a:gd name="T80" fmla="*/ 88 w 354"/>
                  <a:gd name="T81" fmla="*/ 0 h 190"/>
                  <a:gd name="T82" fmla="*/ 87 w 354"/>
                  <a:gd name="T83" fmla="*/ 1 h 1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354" h="190">
                    <a:moveTo>
                      <a:pt x="345" y="3"/>
                    </a:moveTo>
                    <a:lnTo>
                      <a:pt x="349" y="0"/>
                    </a:lnTo>
                    <a:lnTo>
                      <a:pt x="321" y="9"/>
                    </a:lnTo>
                    <a:lnTo>
                      <a:pt x="293" y="17"/>
                    </a:lnTo>
                    <a:lnTo>
                      <a:pt x="267" y="26"/>
                    </a:lnTo>
                    <a:lnTo>
                      <a:pt x="241" y="35"/>
                    </a:lnTo>
                    <a:lnTo>
                      <a:pt x="216" y="44"/>
                    </a:lnTo>
                    <a:lnTo>
                      <a:pt x="191" y="55"/>
                    </a:lnTo>
                    <a:lnTo>
                      <a:pt x="167" y="64"/>
                    </a:lnTo>
                    <a:lnTo>
                      <a:pt x="145" y="76"/>
                    </a:lnTo>
                    <a:lnTo>
                      <a:pt x="122" y="86"/>
                    </a:lnTo>
                    <a:lnTo>
                      <a:pt x="100" y="99"/>
                    </a:lnTo>
                    <a:lnTo>
                      <a:pt x="80" y="110"/>
                    </a:lnTo>
                    <a:lnTo>
                      <a:pt x="62" y="124"/>
                    </a:lnTo>
                    <a:lnTo>
                      <a:pt x="45" y="138"/>
                    </a:lnTo>
                    <a:lnTo>
                      <a:pt x="28" y="153"/>
                    </a:lnTo>
                    <a:lnTo>
                      <a:pt x="12" y="169"/>
                    </a:lnTo>
                    <a:lnTo>
                      <a:pt x="0" y="185"/>
                    </a:lnTo>
                    <a:lnTo>
                      <a:pt x="7" y="190"/>
                    </a:lnTo>
                    <a:lnTo>
                      <a:pt x="19" y="174"/>
                    </a:lnTo>
                    <a:lnTo>
                      <a:pt x="33" y="157"/>
                    </a:lnTo>
                    <a:lnTo>
                      <a:pt x="49" y="145"/>
                    </a:lnTo>
                    <a:lnTo>
                      <a:pt x="66" y="131"/>
                    </a:lnTo>
                    <a:lnTo>
                      <a:pt x="85" y="117"/>
                    </a:lnTo>
                    <a:lnTo>
                      <a:pt x="104" y="106"/>
                    </a:lnTo>
                    <a:lnTo>
                      <a:pt x="124" y="93"/>
                    </a:lnTo>
                    <a:lnTo>
                      <a:pt x="147" y="82"/>
                    </a:lnTo>
                    <a:lnTo>
                      <a:pt x="169" y="71"/>
                    </a:lnTo>
                    <a:lnTo>
                      <a:pt x="193" y="62"/>
                    </a:lnTo>
                    <a:lnTo>
                      <a:pt x="218" y="51"/>
                    </a:lnTo>
                    <a:lnTo>
                      <a:pt x="244" y="42"/>
                    </a:lnTo>
                    <a:lnTo>
                      <a:pt x="269" y="33"/>
                    </a:lnTo>
                    <a:lnTo>
                      <a:pt x="296" y="24"/>
                    </a:lnTo>
                    <a:lnTo>
                      <a:pt x="323" y="16"/>
                    </a:lnTo>
                    <a:lnTo>
                      <a:pt x="351" y="6"/>
                    </a:lnTo>
                    <a:lnTo>
                      <a:pt x="354" y="3"/>
                    </a:lnTo>
                    <a:lnTo>
                      <a:pt x="351" y="6"/>
                    </a:lnTo>
                    <a:lnTo>
                      <a:pt x="353" y="4"/>
                    </a:lnTo>
                    <a:lnTo>
                      <a:pt x="353" y="2"/>
                    </a:lnTo>
                    <a:lnTo>
                      <a:pt x="352" y="0"/>
                    </a:lnTo>
                    <a:lnTo>
                      <a:pt x="349" y="0"/>
                    </a:lnTo>
                    <a:lnTo>
                      <a:pt x="34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7" name="Freeform 789"/>
              <p:cNvSpPr>
                <a:spLocks/>
              </p:cNvSpPr>
              <p:nvPr/>
            </p:nvSpPr>
            <p:spPr bwMode="auto">
              <a:xfrm>
                <a:off x="4668" y="1416"/>
                <a:ext cx="5" cy="9"/>
              </a:xfrm>
              <a:custGeom>
                <a:avLst/>
                <a:gdLst>
                  <a:gd name="T0" fmla="*/ 2 w 10"/>
                  <a:gd name="T1" fmla="*/ 2 h 17"/>
                  <a:gd name="T2" fmla="*/ 1 w 10"/>
                  <a:gd name="T3" fmla="*/ 1 h 17"/>
                  <a:gd name="T4" fmla="*/ 1 w 10"/>
                  <a:gd name="T5" fmla="*/ 2 h 17"/>
                  <a:gd name="T6" fmla="*/ 1 w 10"/>
                  <a:gd name="T7" fmla="*/ 3 h 17"/>
                  <a:gd name="T8" fmla="*/ 1 w 10"/>
                  <a:gd name="T9" fmla="*/ 4 h 17"/>
                  <a:gd name="T10" fmla="*/ 0 w 10"/>
                  <a:gd name="T11" fmla="*/ 5 h 17"/>
                  <a:gd name="T12" fmla="*/ 3 w 10"/>
                  <a:gd name="T13" fmla="*/ 5 h 17"/>
                  <a:gd name="T14" fmla="*/ 2 w 10"/>
                  <a:gd name="T15" fmla="*/ 4 h 17"/>
                  <a:gd name="T16" fmla="*/ 3 w 10"/>
                  <a:gd name="T17" fmla="*/ 3 h 17"/>
                  <a:gd name="T18" fmla="*/ 3 w 10"/>
                  <a:gd name="T19" fmla="*/ 2 h 17"/>
                  <a:gd name="T20" fmla="*/ 3 w 10"/>
                  <a:gd name="T21" fmla="*/ 1 h 17"/>
                  <a:gd name="T22" fmla="*/ 2 w 10"/>
                  <a:gd name="T23" fmla="*/ 0 h 17"/>
                  <a:gd name="T24" fmla="*/ 3 w 10"/>
                  <a:gd name="T25" fmla="*/ 1 h 17"/>
                  <a:gd name="T26" fmla="*/ 3 w 10"/>
                  <a:gd name="T27" fmla="*/ 1 h 17"/>
                  <a:gd name="T28" fmla="*/ 2 w 10"/>
                  <a:gd name="T29" fmla="*/ 0 h 17"/>
                  <a:gd name="T30" fmla="*/ 2 w 10"/>
                  <a:gd name="T31" fmla="*/ 1 h 17"/>
                  <a:gd name="T32" fmla="*/ 1 w 10"/>
                  <a:gd name="T33" fmla="*/ 1 h 17"/>
                  <a:gd name="T34" fmla="*/ 2 w 10"/>
                  <a:gd name="T35" fmla="*/ 2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 h="17">
                    <a:moveTo>
                      <a:pt x="7" y="7"/>
                    </a:moveTo>
                    <a:lnTo>
                      <a:pt x="4" y="3"/>
                    </a:lnTo>
                    <a:lnTo>
                      <a:pt x="2" y="7"/>
                    </a:lnTo>
                    <a:lnTo>
                      <a:pt x="2" y="10"/>
                    </a:lnTo>
                    <a:lnTo>
                      <a:pt x="1" y="14"/>
                    </a:lnTo>
                    <a:lnTo>
                      <a:pt x="0" y="17"/>
                    </a:lnTo>
                    <a:lnTo>
                      <a:pt x="9" y="17"/>
                    </a:lnTo>
                    <a:lnTo>
                      <a:pt x="8" y="14"/>
                    </a:lnTo>
                    <a:lnTo>
                      <a:pt x="9" y="10"/>
                    </a:lnTo>
                    <a:lnTo>
                      <a:pt x="9" y="7"/>
                    </a:lnTo>
                    <a:lnTo>
                      <a:pt x="10" y="3"/>
                    </a:lnTo>
                    <a:lnTo>
                      <a:pt x="7" y="0"/>
                    </a:lnTo>
                    <a:lnTo>
                      <a:pt x="10" y="3"/>
                    </a:lnTo>
                    <a:lnTo>
                      <a:pt x="9" y="1"/>
                    </a:lnTo>
                    <a:lnTo>
                      <a:pt x="7" y="0"/>
                    </a:lnTo>
                    <a:lnTo>
                      <a:pt x="5" y="1"/>
                    </a:lnTo>
                    <a:lnTo>
                      <a:pt x="4" y="3"/>
                    </a:lnTo>
                    <a:lnTo>
                      <a:pt x="7"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8" name="Freeform 790"/>
              <p:cNvSpPr>
                <a:spLocks/>
              </p:cNvSpPr>
              <p:nvPr/>
            </p:nvSpPr>
            <p:spPr bwMode="auto">
              <a:xfrm>
                <a:off x="4640" y="1405"/>
                <a:ext cx="32" cy="14"/>
              </a:xfrm>
              <a:custGeom>
                <a:avLst/>
                <a:gdLst>
                  <a:gd name="T0" fmla="*/ 0 w 63"/>
                  <a:gd name="T1" fmla="*/ 1 h 29"/>
                  <a:gd name="T2" fmla="*/ 0 w 63"/>
                  <a:gd name="T3" fmla="*/ 1 h 29"/>
                  <a:gd name="T4" fmla="*/ 1 w 63"/>
                  <a:gd name="T5" fmla="*/ 2 h 29"/>
                  <a:gd name="T6" fmla="*/ 2 w 63"/>
                  <a:gd name="T7" fmla="*/ 3 h 29"/>
                  <a:gd name="T8" fmla="*/ 4 w 63"/>
                  <a:gd name="T9" fmla="*/ 4 h 29"/>
                  <a:gd name="T10" fmla="*/ 6 w 63"/>
                  <a:gd name="T11" fmla="*/ 4 h 29"/>
                  <a:gd name="T12" fmla="*/ 8 w 63"/>
                  <a:gd name="T13" fmla="*/ 5 h 29"/>
                  <a:gd name="T14" fmla="*/ 11 w 63"/>
                  <a:gd name="T15" fmla="*/ 6 h 29"/>
                  <a:gd name="T16" fmla="*/ 14 w 63"/>
                  <a:gd name="T17" fmla="*/ 6 h 29"/>
                  <a:gd name="T18" fmla="*/ 16 w 63"/>
                  <a:gd name="T19" fmla="*/ 7 h 29"/>
                  <a:gd name="T20" fmla="*/ 16 w 63"/>
                  <a:gd name="T21" fmla="*/ 5 h 29"/>
                  <a:gd name="T22" fmla="*/ 14 w 63"/>
                  <a:gd name="T23" fmla="*/ 5 h 29"/>
                  <a:gd name="T24" fmla="*/ 11 w 63"/>
                  <a:gd name="T25" fmla="*/ 4 h 29"/>
                  <a:gd name="T26" fmla="*/ 9 w 63"/>
                  <a:gd name="T27" fmla="*/ 4 h 29"/>
                  <a:gd name="T28" fmla="*/ 7 w 63"/>
                  <a:gd name="T29" fmla="*/ 3 h 29"/>
                  <a:gd name="T30" fmla="*/ 5 w 63"/>
                  <a:gd name="T31" fmla="*/ 2 h 29"/>
                  <a:gd name="T32" fmla="*/ 3 w 63"/>
                  <a:gd name="T33" fmla="*/ 1 h 29"/>
                  <a:gd name="T34" fmla="*/ 2 w 63"/>
                  <a:gd name="T35" fmla="*/ 0 h 29"/>
                  <a:gd name="T36" fmla="*/ 2 w 63"/>
                  <a:gd name="T37" fmla="*/ 0 h 29"/>
                  <a:gd name="T38" fmla="*/ 2 w 63"/>
                  <a:gd name="T39" fmla="*/ 1 h 29"/>
                  <a:gd name="T40" fmla="*/ 2 w 63"/>
                  <a:gd name="T41" fmla="*/ 0 h 29"/>
                  <a:gd name="T42" fmla="*/ 1 w 63"/>
                  <a:gd name="T43" fmla="*/ 0 h 29"/>
                  <a:gd name="T44" fmla="*/ 1 w 63"/>
                  <a:gd name="T45" fmla="*/ 0 h 29"/>
                  <a:gd name="T46" fmla="*/ 0 w 63"/>
                  <a:gd name="T47" fmla="*/ 0 h 29"/>
                  <a:gd name="T48" fmla="*/ 0 w 63"/>
                  <a:gd name="T49" fmla="*/ 1 h 29"/>
                  <a:gd name="T50" fmla="*/ 0 w 63"/>
                  <a:gd name="T51" fmla="*/ 1 h 2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3" h="29">
                    <a:moveTo>
                      <a:pt x="0" y="4"/>
                    </a:moveTo>
                    <a:lnTo>
                      <a:pt x="0" y="7"/>
                    </a:lnTo>
                    <a:lnTo>
                      <a:pt x="3" y="10"/>
                    </a:lnTo>
                    <a:lnTo>
                      <a:pt x="8" y="14"/>
                    </a:lnTo>
                    <a:lnTo>
                      <a:pt x="16" y="17"/>
                    </a:lnTo>
                    <a:lnTo>
                      <a:pt x="23" y="19"/>
                    </a:lnTo>
                    <a:lnTo>
                      <a:pt x="32" y="23"/>
                    </a:lnTo>
                    <a:lnTo>
                      <a:pt x="42" y="25"/>
                    </a:lnTo>
                    <a:lnTo>
                      <a:pt x="53" y="27"/>
                    </a:lnTo>
                    <a:lnTo>
                      <a:pt x="63" y="29"/>
                    </a:lnTo>
                    <a:lnTo>
                      <a:pt x="63" y="22"/>
                    </a:lnTo>
                    <a:lnTo>
                      <a:pt x="53" y="21"/>
                    </a:lnTo>
                    <a:lnTo>
                      <a:pt x="42" y="18"/>
                    </a:lnTo>
                    <a:lnTo>
                      <a:pt x="34" y="16"/>
                    </a:lnTo>
                    <a:lnTo>
                      <a:pt x="25" y="13"/>
                    </a:lnTo>
                    <a:lnTo>
                      <a:pt x="18" y="10"/>
                    </a:lnTo>
                    <a:lnTo>
                      <a:pt x="12" y="7"/>
                    </a:lnTo>
                    <a:lnTo>
                      <a:pt x="8" y="3"/>
                    </a:lnTo>
                    <a:lnTo>
                      <a:pt x="7" y="2"/>
                    </a:lnTo>
                    <a:lnTo>
                      <a:pt x="7" y="4"/>
                    </a:lnTo>
                    <a:lnTo>
                      <a:pt x="7" y="2"/>
                    </a:lnTo>
                    <a:lnTo>
                      <a:pt x="4" y="0"/>
                    </a:lnTo>
                    <a:lnTo>
                      <a:pt x="2" y="1"/>
                    </a:lnTo>
                    <a:lnTo>
                      <a:pt x="0" y="3"/>
                    </a:lnTo>
                    <a:lnTo>
                      <a:pt x="0" y="7"/>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19" name="Freeform 791"/>
              <p:cNvSpPr>
                <a:spLocks/>
              </p:cNvSpPr>
              <p:nvPr/>
            </p:nvSpPr>
            <p:spPr bwMode="auto">
              <a:xfrm>
                <a:off x="4634" y="1369"/>
                <a:ext cx="9" cy="38"/>
              </a:xfrm>
              <a:custGeom>
                <a:avLst/>
                <a:gdLst>
                  <a:gd name="T0" fmla="*/ 0 w 19"/>
                  <a:gd name="T1" fmla="*/ 0 h 77"/>
                  <a:gd name="T2" fmla="*/ 0 w 19"/>
                  <a:gd name="T3" fmla="*/ 0 h 77"/>
                  <a:gd name="T4" fmla="*/ 0 w 19"/>
                  <a:gd name="T5" fmla="*/ 3 h 77"/>
                  <a:gd name="T6" fmla="*/ 0 w 19"/>
                  <a:gd name="T7" fmla="*/ 7 h 77"/>
                  <a:gd name="T8" fmla="*/ 1 w 19"/>
                  <a:gd name="T9" fmla="*/ 12 h 77"/>
                  <a:gd name="T10" fmla="*/ 3 w 19"/>
                  <a:gd name="T11" fmla="*/ 19 h 77"/>
                  <a:gd name="T12" fmla="*/ 4 w 19"/>
                  <a:gd name="T13" fmla="*/ 19 h 77"/>
                  <a:gd name="T14" fmla="*/ 3 w 19"/>
                  <a:gd name="T15" fmla="*/ 12 h 77"/>
                  <a:gd name="T16" fmla="*/ 2 w 19"/>
                  <a:gd name="T17" fmla="*/ 7 h 77"/>
                  <a:gd name="T18" fmla="*/ 1 w 19"/>
                  <a:gd name="T19" fmla="*/ 3 h 77"/>
                  <a:gd name="T20" fmla="*/ 1 w 19"/>
                  <a:gd name="T21" fmla="*/ 0 h 77"/>
                  <a:gd name="T22" fmla="*/ 1 w 19"/>
                  <a:gd name="T23" fmla="*/ 0 h 77"/>
                  <a:gd name="T24" fmla="*/ 0 w 1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 h="77">
                    <a:moveTo>
                      <a:pt x="0" y="0"/>
                    </a:moveTo>
                    <a:lnTo>
                      <a:pt x="0" y="0"/>
                    </a:lnTo>
                    <a:lnTo>
                      <a:pt x="0" y="12"/>
                    </a:lnTo>
                    <a:lnTo>
                      <a:pt x="2" y="28"/>
                    </a:lnTo>
                    <a:lnTo>
                      <a:pt x="6" y="50"/>
                    </a:lnTo>
                    <a:lnTo>
                      <a:pt x="12" y="77"/>
                    </a:lnTo>
                    <a:lnTo>
                      <a:pt x="19" y="77"/>
                    </a:lnTo>
                    <a:lnTo>
                      <a:pt x="13" y="50"/>
                    </a:lnTo>
                    <a:lnTo>
                      <a:pt x="9" y="28"/>
                    </a:lnTo>
                    <a:lnTo>
                      <a:pt x="7" y="12"/>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0" name="Freeform 792"/>
              <p:cNvSpPr>
                <a:spLocks/>
              </p:cNvSpPr>
              <p:nvPr/>
            </p:nvSpPr>
            <p:spPr bwMode="auto">
              <a:xfrm>
                <a:off x="4634" y="1347"/>
                <a:ext cx="16" cy="22"/>
              </a:xfrm>
              <a:custGeom>
                <a:avLst/>
                <a:gdLst>
                  <a:gd name="T0" fmla="*/ 6 w 31"/>
                  <a:gd name="T1" fmla="*/ 0 h 44"/>
                  <a:gd name="T2" fmla="*/ 6 w 31"/>
                  <a:gd name="T3" fmla="*/ 0 h 44"/>
                  <a:gd name="T4" fmla="*/ 5 w 31"/>
                  <a:gd name="T5" fmla="*/ 3 h 44"/>
                  <a:gd name="T6" fmla="*/ 3 w 31"/>
                  <a:gd name="T7" fmla="*/ 6 h 44"/>
                  <a:gd name="T8" fmla="*/ 1 w 31"/>
                  <a:gd name="T9" fmla="*/ 9 h 44"/>
                  <a:gd name="T10" fmla="*/ 0 w 31"/>
                  <a:gd name="T11" fmla="*/ 11 h 44"/>
                  <a:gd name="T12" fmla="*/ 2 w 31"/>
                  <a:gd name="T13" fmla="*/ 11 h 44"/>
                  <a:gd name="T14" fmla="*/ 3 w 31"/>
                  <a:gd name="T15" fmla="*/ 9 h 44"/>
                  <a:gd name="T16" fmla="*/ 5 w 31"/>
                  <a:gd name="T17" fmla="*/ 7 h 44"/>
                  <a:gd name="T18" fmla="*/ 7 w 31"/>
                  <a:gd name="T19" fmla="*/ 4 h 44"/>
                  <a:gd name="T20" fmla="*/ 8 w 31"/>
                  <a:gd name="T21" fmla="*/ 0 h 44"/>
                  <a:gd name="T22" fmla="*/ 8 w 31"/>
                  <a:gd name="T23" fmla="*/ 0 h 44"/>
                  <a:gd name="T24" fmla="*/ 6 w 31"/>
                  <a:gd name="T25" fmla="*/ 0 h 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44">
                    <a:moveTo>
                      <a:pt x="24" y="0"/>
                    </a:moveTo>
                    <a:lnTo>
                      <a:pt x="24" y="0"/>
                    </a:lnTo>
                    <a:lnTo>
                      <a:pt x="20" y="11"/>
                    </a:lnTo>
                    <a:lnTo>
                      <a:pt x="12" y="21"/>
                    </a:lnTo>
                    <a:lnTo>
                      <a:pt x="4" y="33"/>
                    </a:lnTo>
                    <a:lnTo>
                      <a:pt x="0" y="44"/>
                    </a:lnTo>
                    <a:lnTo>
                      <a:pt x="7" y="44"/>
                    </a:lnTo>
                    <a:lnTo>
                      <a:pt x="11" y="35"/>
                    </a:lnTo>
                    <a:lnTo>
                      <a:pt x="19" y="26"/>
                    </a:lnTo>
                    <a:lnTo>
                      <a:pt x="27" y="13"/>
                    </a:lnTo>
                    <a:lnTo>
                      <a:pt x="31" y="0"/>
                    </a:lnTo>
                    <a:lnTo>
                      <a:pt x="2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1" name="Freeform 793"/>
              <p:cNvSpPr>
                <a:spLocks/>
              </p:cNvSpPr>
              <p:nvPr/>
            </p:nvSpPr>
            <p:spPr bwMode="auto">
              <a:xfrm>
                <a:off x="4639" y="1327"/>
                <a:ext cx="11" cy="20"/>
              </a:xfrm>
              <a:custGeom>
                <a:avLst/>
                <a:gdLst>
                  <a:gd name="T0" fmla="*/ 0 w 22"/>
                  <a:gd name="T1" fmla="*/ 2 h 40"/>
                  <a:gd name="T2" fmla="*/ 0 w 22"/>
                  <a:gd name="T3" fmla="*/ 2 h 40"/>
                  <a:gd name="T4" fmla="*/ 2 w 22"/>
                  <a:gd name="T5" fmla="*/ 4 h 40"/>
                  <a:gd name="T6" fmla="*/ 4 w 22"/>
                  <a:gd name="T7" fmla="*/ 5 h 40"/>
                  <a:gd name="T8" fmla="*/ 4 w 22"/>
                  <a:gd name="T9" fmla="*/ 8 h 40"/>
                  <a:gd name="T10" fmla="*/ 4 w 22"/>
                  <a:gd name="T11" fmla="*/ 10 h 40"/>
                  <a:gd name="T12" fmla="*/ 6 w 22"/>
                  <a:gd name="T13" fmla="*/ 10 h 40"/>
                  <a:gd name="T14" fmla="*/ 6 w 22"/>
                  <a:gd name="T15" fmla="*/ 8 h 40"/>
                  <a:gd name="T16" fmla="*/ 5 w 22"/>
                  <a:gd name="T17" fmla="*/ 5 h 40"/>
                  <a:gd name="T18" fmla="*/ 4 w 22"/>
                  <a:gd name="T19" fmla="*/ 2 h 40"/>
                  <a:gd name="T20" fmla="*/ 2 w 22"/>
                  <a:gd name="T21" fmla="*/ 0 h 40"/>
                  <a:gd name="T22" fmla="*/ 2 w 22"/>
                  <a:gd name="T23" fmla="*/ 0 h 40"/>
                  <a:gd name="T24" fmla="*/ 0 w 22"/>
                  <a:gd name="T25" fmla="*/ 2 h 4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40">
                    <a:moveTo>
                      <a:pt x="0" y="7"/>
                    </a:moveTo>
                    <a:lnTo>
                      <a:pt x="0" y="7"/>
                    </a:lnTo>
                    <a:lnTo>
                      <a:pt x="8" y="13"/>
                    </a:lnTo>
                    <a:lnTo>
                      <a:pt x="13" y="20"/>
                    </a:lnTo>
                    <a:lnTo>
                      <a:pt x="15" y="29"/>
                    </a:lnTo>
                    <a:lnTo>
                      <a:pt x="15" y="40"/>
                    </a:lnTo>
                    <a:lnTo>
                      <a:pt x="22" y="40"/>
                    </a:lnTo>
                    <a:lnTo>
                      <a:pt x="22" y="29"/>
                    </a:lnTo>
                    <a:lnTo>
                      <a:pt x="20" y="17"/>
                    </a:lnTo>
                    <a:lnTo>
                      <a:pt x="13" y="8"/>
                    </a:lnTo>
                    <a:lnTo>
                      <a:pt x="5"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2" name="Freeform 794"/>
              <p:cNvSpPr>
                <a:spLocks/>
              </p:cNvSpPr>
              <p:nvPr/>
            </p:nvSpPr>
            <p:spPr bwMode="auto">
              <a:xfrm>
                <a:off x="4617" y="1323"/>
                <a:ext cx="24" cy="7"/>
              </a:xfrm>
              <a:custGeom>
                <a:avLst/>
                <a:gdLst>
                  <a:gd name="T0" fmla="*/ 0 w 47"/>
                  <a:gd name="T1" fmla="*/ 4 h 14"/>
                  <a:gd name="T2" fmla="*/ 0 w 47"/>
                  <a:gd name="T3" fmla="*/ 4 h 14"/>
                  <a:gd name="T4" fmla="*/ 1 w 47"/>
                  <a:gd name="T5" fmla="*/ 3 h 14"/>
                  <a:gd name="T6" fmla="*/ 2 w 47"/>
                  <a:gd name="T7" fmla="*/ 3 h 14"/>
                  <a:gd name="T8" fmla="*/ 3 w 47"/>
                  <a:gd name="T9" fmla="*/ 3 h 14"/>
                  <a:gd name="T10" fmla="*/ 5 w 47"/>
                  <a:gd name="T11" fmla="*/ 2 h 14"/>
                  <a:gd name="T12" fmla="*/ 6 w 47"/>
                  <a:gd name="T13" fmla="*/ 3 h 14"/>
                  <a:gd name="T14" fmla="*/ 8 w 47"/>
                  <a:gd name="T15" fmla="*/ 2 h 14"/>
                  <a:gd name="T16" fmla="*/ 10 w 47"/>
                  <a:gd name="T17" fmla="*/ 3 h 14"/>
                  <a:gd name="T18" fmla="*/ 11 w 47"/>
                  <a:gd name="T19" fmla="*/ 4 h 14"/>
                  <a:gd name="T20" fmla="*/ 12 w 47"/>
                  <a:gd name="T21" fmla="*/ 2 h 14"/>
                  <a:gd name="T22" fmla="*/ 10 w 47"/>
                  <a:gd name="T23" fmla="*/ 1 h 14"/>
                  <a:gd name="T24" fmla="*/ 8 w 47"/>
                  <a:gd name="T25" fmla="*/ 1 h 14"/>
                  <a:gd name="T26" fmla="*/ 6 w 47"/>
                  <a:gd name="T27" fmla="*/ 0 h 14"/>
                  <a:gd name="T28" fmla="*/ 5 w 47"/>
                  <a:gd name="T29" fmla="*/ 1 h 14"/>
                  <a:gd name="T30" fmla="*/ 3 w 47"/>
                  <a:gd name="T31" fmla="*/ 1 h 14"/>
                  <a:gd name="T32" fmla="*/ 2 w 47"/>
                  <a:gd name="T33" fmla="*/ 1 h 14"/>
                  <a:gd name="T34" fmla="*/ 1 w 47"/>
                  <a:gd name="T35" fmla="*/ 2 h 14"/>
                  <a:gd name="T36" fmla="*/ 0 w 47"/>
                  <a:gd name="T37" fmla="*/ 2 h 14"/>
                  <a:gd name="T38" fmla="*/ 0 w 47"/>
                  <a:gd name="T39" fmla="*/ 2 h 14"/>
                  <a:gd name="T40" fmla="*/ 0 w 47"/>
                  <a:gd name="T41" fmla="*/ 4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 h="14">
                    <a:moveTo>
                      <a:pt x="0" y="13"/>
                    </a:moveTo>
                    <a:lnTo>
                      <a:pt x="0" y="13"/>
                    </a:lnTo>
                    <a:lnTo>
                      <a:pt x="3" y="12"/>
                    </a:lnTo>
                    <a:lnTo>
                      <a:pt x="7" y="11"/>
                    </a:lnTo>
                    <a:lnTo>
                      <a:pt x="11" y="9"/>
                    </a:lnTo>
                    <a:lnTo>
                      <a:pt x="17" y="8"/>
                    </a:lnTo>
                    <a:lnTo>
                      <a:pt x="24" y="9"/>
                    </a:lnTo>
                    <a:lnTo>
                      <a:pt x="31" y="8"/>
                    </a:lnTo>
                    <a:lnTo>
                      <a:pt x="37" y="11"/>
                    </a:lnTo>
                    <a:lnTo>
                      <a:pt x="42" y="14"/>
                    </a:lnTo>
                    <a:lnTo>
                      <a:pt x="47" y="7"/>
                    </a:lnTo>
                    <a:lnTo>
                      <a:pt x="39" y="4"/>
                    </a:lnTo>
                    <a:lnTo>
                      <a:pt x="31" y="1"/>
                    </a:lnTo>
                    <a:lnTo>
                      <a:pt x="24" y="0"/>
                    </a:lnTo>
                    <a:lnTo>
                      <a:pt x="17" y="1"/>
                    </a:lnTo>
                    <a:lnTo>
                      <a:pt x="11" y="3"/>
                    </a:lnTo>
                    <a:lnTo>
                      <a:pt x="7" y="4"/>
                    </a:lnTo>
                    <a:lnTo>
                      <a:pt x="1" y="5"/>
                    </a:lnTo>
                    <a:lnTo>
                      <a:pt x="0" y="6"/>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3" name="Freeform 795"/>
              <p:cNvSpPr>
                <a:spLocks/>
              </p:cNvSpPr>
              <p:nvPr/>
            </p:nvSpPr>
            <p:spPr bwMode="auto">
              <a:xfrm>
                <a:off x="4607" y="1324"/>
                <a:ext cx="10" cy="5"/>
              </a:xfrm>
              <a:custGeom>
                <a:avLst/>
                <a:gdLst>
                  <a:gd name="T0" fmla="*/ 0 w 21"/>
                  <a:gd name="T1" fmla="*/ 2 h 10"/>
                  <a:gd name="T2" fmla="*/ 0 w 21"/>
                  <a:gd name="T3" fmla="*/ 2 h 10"/>
                  <a:gd name="T4" fmla="*/ 1 w 21"/>
                  <a:gd name="T5" fmla="*/ 2 h 10"/>
                  <a:gd name="T6" fmla="*/ 2 w 21"/>
                  <a:gd name="T7" fmla="*/ 2 h 10"/>
                  <a:gd name="T8" fmla="*/ 4 w 21"/>
                  <a:gd name="T9" fmla="*/ 3 h 10"/>
                  <a:gd name="T10" fmla="*/ 5 w 21"/>
                  <a:gd name="T11" fmla="*/ 3 h 10"/>
                  <a:gd name="T12" fmla="*/ 5 w 21"/>
                  <a:gd name="T13" fmla="*/ 1 h 10"/>
                  <a:gd name="T14" fmla="*/ 4 w 21"/>
                  <a:gd name="T15" fmla="*/ 1 h 10"/>
                  <a:gd name="T16" fmla="*/ 3 w 21"/>
                  <a:gd name="T17" fmla="*/ 1 h 10"/>
                  <a:gd name="T18" fmla="*/ 1 w 21"/>
                  <a:gd name="T19" fmla="*/ 0 h 10"/>
                  <a:gd name="T20" fmla="*/ 0 w 21"/>
                  <a:gd name="T21" fmla="*/ 0 h 10"/>
                  <a:gd name="T22" fmla="*/ 0 w 21"/>
                  <a:gd name="T23" fmla="*/ 0 h 10"/>
                  <a:gd name="T24" fmla="*/ 0 w 21"/>
                  <a:gd name="T25" fmla="*/ 2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10">
                    <a:moveTo>
                      <a:pt x="0" y="6"/>
                    </a:moveTo>
                    <a:lnTo>
                      <a:pt x="0" y="6"/>
                    </a:lnTo>
                    <a:lnTo>
                      <a:pt x="6" y="6"/>
                    </a:lnTo>
                    <a:lnTo>
                      <a:pt x="9" y="8"/>
                    </a:lnTo>
                    <a:lnTo>
                      <a:pt x="16" y="10"/>
                    </a:lnTo>
                    <a:lnTo>
                      <a:pt x="21" y="10"/>
                    </a:lnTo>
                    <a:lnTo>
                      <a:pt x="21" y="3"/>
                    </a:lnTo>
                    <a:lnTo>
                      <a:pt x="16" y="3"/>
                    </a:lnTo>
                    <a:lnTo>
                      <a:pt x="12" y="1"/>
                    </a:lnTo>
                    <a:lnTo>
                      <a:pt x="6" y="0"/>
                    </a:lnTo>
                    <a:lnTo>
                      <a:pt x="0" y="0"/>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4" name="Freeform 796"/>
              <p:cNvSpPr>
                <a:spLocks/>
              </p:cNvSpPr>
              <p:nvPr/>
            </p:nvSpPr>
            <p:spPr bwMode="auto">
              <a:xfrm>
                <a:off x="4595" y="1324"/>
                <a:ext cx="12" cy="9"/>
              </a:xfrm>
              <a:custGeom>
                <a:avLst/>
                <a:gdLst>
                  <a:gd name="T0" fmla="*/ 1 w 24"/>
                  <a:gd name="T1" fmla="*/ 5 h 18"/>
                  <a:gd name="T2" fmla="*/ 2 w 24"/>
                  <a:gd name="T3" fmla="*/ 5 h 18"/>
                  <a:gd name="T4" fmla="*/ 3 w 24"/>
                  <a:gd name="T5" fmla="*/ 5 h 18"/>
                  <a:gd name="T6" fmla="*/ 4 w 24"/>
                  <a:gd name="T7" fmla="*/ 3 h 18"/>
                  <a:gd name="T8" fmla="*/ 5 w 24"/>
                  <a:gd name="T9" fmla="*/ 3 h 18"/>
                  <a:gd name="T10" fmla="*/ 6 w 24"/>
                  <a:gd name="T11" fmla="*/ 2 h 18"/>
                  <a:gd name="T12" fmla="*/ 6 w 24"/>
                  <a:gd name="T13" fmla="*/ 0 h 18"/>
                  <a:gd name="T14" fmla="*/ 5 w 24"/>
                  <a:gd name="T15" fmla="*/ 1 h 18"/>
                  <a:gd name="T16" fmla="*/ 3 w 24"/>
                  <a:gd name="T17" fmla="*/ 2 h 18"/>
                  <a:gd name="T18" fmla="*/ 1 w 24"/>
                  <a:gd name="T19" fmla="*/ 3 h 18"/>
                  <a:gd name="T20" fmla="*/ 1 w 24"/>
                  <a:gd name="T21" fmla="*/ 3 h 18"/>
                  <a:gd name="T22" fmla="*/ 2 w 24"/>
                  <a:gd name="T23" fmla="*/ 3 h 18"/>
                  <a:gd name="T24" fmla="*/ 1 w 24"/>
                  <a:gd name="T25" fmla="*/ 3 h 18"/>
                  <a:gd name="T26" fmla="*/ 0 w 24"/>
                  <a:gd name="T27" fmla="*/ 4 h 18"/>
                  <a:gd name="T28" fmla="*/ 1 w 24"/>
                  <a:gd name="T29" fmla="*/ 4 h 18"/>
                  <a:gd name="T30" fmla="*/ 1 w 24"/>
                  <a:gd name="T31" fmla="*/ 5 h 18"/>
                  <a:gd name="T32" fmla="*/ 2 w 24"/>
                  <a:gd name="T33" fmla="*/ 5 h 18"/>
                  <a:gd name="T34" fmla="*/ 1 w 24"/>
                  <a:gd name="T35" fmla="*/ 5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18">
                    <a:moveTo>
                      <a:pt x="1" y="17"/>
                    </a:moveTo>
                    <a:lnTo>
                      <a:pt x="7" y="18"/>
                    </a:lnTo>
                    <a:lnTo>
                      <a:pt x="9" y="17"/>
                    </a:lnTo>
                    <a:lnTo>
                      <a:pt x="14" y="12"/>
                    </a:lnTo>
                    <a:lnTo>
                      <a:pt x="19" y="9"/>
                    </a:lnTo>
                    <a:lnTo>
                      <a:pt x="24" y="6"/>
                    </a:lnTo>
                    <a:lnTo>
                      <a:pt x="24" y="0"/>
                    </a:lnTo>
                    <a:lnTo>
                      <a:pt x="17" y="2"/>
                    </a:lnTo>
                    <a:lnTo>
                      <a:pt x="9" y="5"/>
                    </a:lnTo>
                    <a:lnTo>
                      <a:pt x="4" y="10"/>
                    </a:lnTo>
                    <a:lnTo>
                      <a:pt x="2" y="11"/>
                    </a:lnTo>
                    <a:lnTo>
                      <a:pt x="8" y="12"/>
                    </a:lnTo>
                    <a:lnTo>
                      <a:pt x="2" y="11"/>
                    </a:lnTo>
                    <a:lnTo>
                      <a:pt x="0" y="13"/>
                    </a:lnTo>
                    <a:lnTo>
                      <a:pt x="1" y="16"/>
                    </a:lnTo>
                    <a:lnTo>
                      <a:pt x="3" y="18"/>
                    </a:lnTo>
                    <a:lnTo>
                      <a:pt x="7" y="18"/>
                    </a:lnTo>
                    <a:lnTo>
                      <a:pt x="1"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5" name="Freeform 797"/>
              <p:cNvSpPr>
                <a:spLocks/>
              </p:cNvSpPr>
              <p:nvPr/>
            </p:nvSpPr>
            <p:spPr bwMode="auto">
              <a:xfrm>
                <a:off x="4573" y="1305"/>
                <a:ext cx="26" cy="28"/>
              </a:xfrm>
              <a:custGeom>
                <a:avLst/>
                <a:gdLst>
                  <a:gd name="T0" fmla="*/ 0 w 52"/>
                  <a:gd name="T1" fmla="*/ 2 h 57"/>
                  <a:gd name="T2" fmla="*/ 0 w 52"/>
                  <a:gd name="T3" fmla="*/ 2 h 57"/>
                  <a:gd name="T4" fmla="*/ 1 w 52"/>
                  <a:gd name="T5" fmla="*/ 2 h 57"/>
                  <a:gd name="T6" fmla="*/ 2 w 52"/>
                  <a:gd name="T7" fmla="*/ 3 h 57"/>
                  <a:gd name="T8" fmla="*/ 3 w 52"/>
                  <a:gd name="T9" fmla="*/ 4 h 57"/>
                  <a:gd name="T10" fmla="*/ 5 w 52"/>
                  <a:gd name="T11" fmla="*/ 5 h 57"/>
                  <a:gd name="T12" fmla="*/ 6 w 52"/>
                  <a:gd name="T13" fmla="*/ 7 h 57"/>
                  <a:gd name="T14" fmla="*/ 8 w 52"/>
                  <a:gd name="T15" fmla="*/ 9 h 57"/>
                  <a:gd name="T16" fmla="*/ 10 w 52"/>
                  <a:gd name="T17" fmla="*/ 12 h 57"/>
                  <a:gd name="T18" fmla="*/ 12 w 52"/>
                  <a:gd name="T19" fmla="*/ 14 h 57"/>
                  <a:gd name="T20" fmla="*/ 13 w 52"/>
                  <a:gd name="T21" fmla="*/ 13 h 57"/>
                  <a:gd name="T22" fmla="*/ 12 w 52"/>
                  <a:gd name="T23" fmla="*/ 10 h 57"/>
                  <a:gd name="T24" fmla="*/ 10 w 52"/>
                  <a:gd name="T25" fmla="*/ 8 h 57"/>
                  <a:gd name="T26" fmla="*/ 8 w 52"/>
                  <a:gd name="T27" fmla="*/ 6 h 57"/>
                  <a:gd name="T28" fmla="*/ 6 w 52"/>
                  <a:gd name="T29" fmla="*/ 4 h 57"/>
                  <a:gd name="T30" fmla="*/ 4 w 52"/>
                  <a:gd name="T31" fmla="*/ 2 h 57"/>
                  <a:gd name="T32" fmla="*/ 3 w 52"/>
                  <a:gd name="T33" fmla="*/ 1 h 57"/>
                  <a:gd name="T34" fmla="*/ 2 w 52"/>
                  <a:gd name="T35" fmla="*/ 0 h 57"/>
                  <a:gd name="T36" fmla="*/ 0 w 52"/>
                  <a:gd name="T37" fmla="*/ 0 h 57"/>
                  <a:gd name="T38" fmla="*/ 0 w 52"/>
                  <a:gd name="T39" fmla="*/ 0 h 57"/>
                  <a:gd name="T40" fmla="*/ 0 w 52"/>
                  <a:gd name="T41" fmla="*/ 2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2" h="57">
                    <a:moveTo>
                      <a:pt x="0" y="10"/>
                    </a:moveTo>
                    <a:lnTo>
                      <a:pt x="0" y="10"/>
                    </a:lnTo>
                    <a:lnTo>
                      <a:pt x="1" y="10"/>
                    </a:lnTo>
                    <a:lnTo>
                      <a:pt x="5" y="13"/>
                    </a:lnTo>
                    <a:lnTo>
                      <a:pt x="10" y="18"/>
                    </a:lnTo>
                    <a:lnTo>
                      <a:pt x="17" y="22"/>
                    </a:lnTo>
                    <a:lnTo>
                      <a:pt x="23" y="30"/>
                    </a:lnTo>
                    <a:lnTo>
                      <a:pt x="30" y="38"/>
                    </a:lnTo>
                    <a:lnTo>
                      <a:pt x="38" y="48"/>
                    </a:lnTo>
                    <a:lnTo>
                      <a:pt x="45" y="57"/>
                    </a:lnTo>
                    <a:lnTo>
                      <a:pt x="52" y="52"/>
                    </a:lnTo>
                    <a:lnTo>
                      <a:pt x="45" y="43"/>
                    </a:lnTo>
                    <a:lnTo>
                      <a:pt x="37" y="34"/>
                    </a:lnTo>
                    <a:lnTo>
                      <a:pt x="30" y="26"/>
                    </a:lnTo>
                    <a:lnTo>
                      <a:pt x="22" y="18"/>
                    </a:lnTo>
                    <a:lnTo>
                      <a:pt x="15" y="11"/>
                    </a:lnTo>
                    <a:lnTo>
                      <a:pt x="9" y="6"/>
                    </a:lnTo>
                    <a:lnTo>
                      <a:pt x="6" y="3"/>
                    </a:lnTo>
                    <a:lnTo>
                      <a:pt x="0"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6" name="Freeform 798"/>
              <p:cNvSpPr>
                <a:spLocks/>
              </p:cNvSpPr>
              <p:nvPr/>
            </p:nvSpPr>
            <p:spPr bwMode="auto">
              <a:xfrm>
                <a:off x="4558" y="1305"/>
                <a:ext cx="15" cy="5"/>
              </a:xfrm>
              <a:custGeom>
                <a:avLst/>
                <a:gdLst>
                  <a:gd name="T0" fmla="*/ 1 w 30"/>
                  <a:gd name="T1" fmla="*/ 2 h 12"/>
                  <a:gd name="T2" fmla="*/ 1 w 30"/>
                  <a:gd name="T3" fmla="*/ 2 h 12"/>
                  <a:gd name="T4" fmla="*/ 2 w 30"/>
                  <a:gd name="T5" fmla="*/ 2 h 12"/>
                  <a:gd name="T6" fmla="*/ 4 w 30"/>
                  <a:gd name="T7" fmla="*/ 1 h 12"/>
                  <a:gd name="T8" fmla="*/ 6 w 30"/>
                  <a:gd name="T9" fmla="*/ 2 h 12"/>
                  <a:gd name="T10" fmla="*/ 8 w 30"/>
                  <a:gd name="T11" fmla="*/ 2 h 12"/>
                  <a:gd name="T12" fmla="*/ 8 w 30"/>
                  <a:gd name="T13" fmla="*/ 0 h 12"/>
                  <a:gd name="T14" fmla="*/ 6 w 30"/>
                  <a:gd name="T15" fmla="*/ 0 h 12"/>
                  <a:gd name="T16" fmla="*/ 4 w 30"/>
                  <a:gd name="T17" fmla="*/ 0 h 12"/>
                  <a:gd name="T18" fmla="*/ 2 w 30"/>
                  <a:gd name="T19" fmla="*/ 0 h 12"/>
                  <a:gd name="T20" fmla="*/ 0 w 30"/>
                  <a:gd name="T21" fmla="*/ 1 h 12"/>
                  <a:gd name="T22" fmla="*/ 0 w 30"/>
                  <a:gd name="T23" fmla="*/ 1 h 12"/>
                  <a:gd name="T24" fmla="*/ 1 w 30"/>
                  <a:gd name="T25" fmla="*/ 2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12">
                    <a:moveTo>
                      <a:pt x="2" y="12"/>
                    </a:moveTo>
                    <a:lnTo>
                      <a:pt x="2" y="12"/>
                    </a:lnTo>
                    <a:lnTo>
                      <a:pt x="8" y="10"/>
                    </a:lnTo>
                    <a:lnTo>
                      <a:pt x="16" y="8"/>
                    </a:lnTo>
                    <a:lnTo>
                      <a:pt x="24" y="10"/>
                    </a:lnTo>
                    <a:lnTo>
                      <a:pt x="30" y="10"/>
                    </a:lnTo>
                    <a:lnTo>
                      <a:pt x="30" y="0"/>
                    </a:lnTo>
                    <a:lnTo>
                      <a:pt x="24" y="0"/>
                    </a:lnTo>
                    <a:lnTo>
                      <a:pt x="16" y="2"/>
                    </a:lnTo>
                    <a:lnTo>
                      <a:pt x="8" y="3"/>
                    </a:lnTo>
                    <a:lnTo>
                      <a:pt x="0" y="5"/>
                    </a:lnTo>
                    <a:lnTo>
                      <a:pt x="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7" name="Freeform 799"/>
              <p:cNvSpPr>
                <a:spLocks/>
              </p:cNvSpPr>
              <p:nvPr/>
            </p:nvSpPr>
            <p:spPr bwMode="auto">
              <a:xfrm>
                <a:off x="4538" y="1307"/>
                <a:ext cx="21" cy="22"/>
              </a:xfrm>
              <a:custGeom>
                <a:avLst/>
                <a:gdLst>
                  <a:gd name="T0" fmla="*/ 1 w 41"/>
                  <a:gd name="T1" fmla="*/ 11 h 45"/>
                  <a:gd name="T2" fmla="*/ 2 w 41"/>
                  <a:gd name="T3" fmla="*/ 10 h 45"/>
                  <a:gd name="T4" fmla="*/ 3 w 41"/>
                  <a:gd name="T5" fmla="*/ 10 h 45"/>
                  <a:gd name="T6" fmla="*/ 3 w 41"/>
                  <a:gd name="T7" fmla="*/ 9 h 45"/>
                  <a:gd name="T8" fmla="*/ 5 w 41"/>
                  <a:gd name="T9" fmla="*/ 7 h 45"/>
                  <a:gd name="T10" fmla="*/ 6 w 41"/>
                  <a:gd name="T11" fmla="*/ 6 h 45"/>
                  <a:gd name="T12" fmla="*/ 8 w 41"/>
                  <a:gd name="T13" fmla="*/ 4 h 45"/>
                  <a:gd name="T14" fmla="*/ 9 w 41"/>
                  <a:gd name="T15" fmla="*/ 3 h 45"/>
                  <a:gd name="T16" fmla="*/ 10 w 41"/>
                  <a:gd name="T17" fmla="*/ 2 h 45"/>
                  <a:gd name="T18" fmla="*/ 11 w 41"/>
                  <a:gd name="T19" fmla="*/ 1 h 45"/>
                  <a:gd name="T20" fmla="*/ 10 w 41"/>
                  <a:gd name="T21" fmla="*/ 0 h 45"/>
                  <a:gd name="T22" fmla="*/ 9 w 41"/>
                  <a:gd name="T23" fmla="*/ 0 h 45"/>
                  <a:gd name="T24" fmla="*/ 8 w 41"/>
                  <a:gd name="T25" fmla="*/ 2 h 45"/>
                  <a:gd name="T26" fmla="*/ 6 w 41"/>
                  <a:gd name="T27" fmla="*/ 3 h 45"/>
                  <a:gd name="T28" fmla="*/ 5 w 41"/>
                  <a:gd name="T29" fmla="*/ 5 h 45"/>
                  <a:gd name="T30" fmla="*/ 4 w 41"/>
                  <a:gd name="T31" fmla="*/ 6 h 45"/>
                  <a:gd name="T32" fmla="*/ 2 w 41"/>
                  <a:gd name="T33" fmla="*/ 7 h 45"/>
                  <a:gd name="T34" fmla="*/ 1 w 41"/>
                  <a:gd name="T35" fmla="*/ 9 h 45"/>
                  <a:gd name="T36" fmla="*/ 0 w 41"/>
                  <a:gd name="T37" fmla="*/ 9 h 45"/>
                  <a:gd name="T38" fmla="*/ 2 w 41"/>
                  <a:gd name="T39" fmla="*/ 9 h 45"/>
                  <a:gd name="T40" fmla="*/ 0 w 41"/>
                  <a:gd name="T41" fmla="*/ 9 h 45"/>
                  <a:gd name="T42" fmla="*/ 0 w 41"/>
                  <a:gd name="T43" fmla="*/ 10 h 45"/>
                  <a:gd name="T44" fmla="*/ 1 w 41"/>
                  <a:gd name="T45" fmla="*/ 11 h 45"/>
                  <a:gd name="T46" fmla="*/ 2 w 41"/>
                  <a:gd name="T47" fmla="*/ 11 h 45"/>
                  <a:gd name="T48" fmla="*/ 2 w 41"/>
                  <a:gd name="T49" fmla="*/ 10 h 45"/>
                  <a:gd name="T50" fmla="*/ 1 w 41"/>
                  <a:gd name="T51" fmla="*/ 11 h 4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1" h="45">
                    <a:moveTo>
                      <a:pt x="2" y="44"/>
                    </a:moveTo>
                    <a:lnTo>
                      <a:pt x="7" y="43"/>
                    </a:lnTo>
                    <a:lnTo>
                      <a:pt x="9" y="40"/>
                    </a:lnTo>
                    <a:lnTo>
                      <a:pt x="12" y="36"/>
                    </a:lnTo>
                    <a:lnTo>
                      <a:pt x="17" y="30"/>
                    </a:lnTo>
                    <a:lnTo>
                      <a:pt x="23" y="24"/>
                    </a:lnTo>
                    <a:lnTo>
                      <a:pt x="29" y="18"/>
                    </a:lnTo>
                    <a:lnTo>
                      <a:pt x="33" y="13"/>
                    </a:lnTo>
                    <a:lnTo>
                      <a:pt x="39" y="9"/>
                    </a:lnTo>
                    <a:lnTo>
                      <a:pt x="41" y="7"/>
                    </a:lnTo>
                    <a:lnTo>
                      <a:pt x="39" y="0"/>
                    </a:lnTo>
                    <a:lnTo>
                      <a:pt x="35" y="2"/>
                    </a:lnTo>
                    <a:lnTo>
                      <a:pt x="29" y="8"/>
                    </a:lnTo>
                    <a:lnTo>
                      <a:pt x="24" y="14"/>
                    </a:lnTo>
                    <a:lnTo>
                      <a:pt x="18" y="20"/>
                    </a:lnTo>
                    <a:lnTo>
                      <a:pt x="13" y="25"/>
                    </a:lnTo>
                    <a:lnTo>
                      <a:pt x="7" y="31"/>
                    </a:lnTo>
                    <a:lnTo>
                      <a:pt x="2" y="36"/>
                    </a:lnTo>
                    <a:lnTo>
                      <a:pt x="0" y="38"/>
                    </a:lnTo>
                    <a:lnTo>
                      <a:pt x="5" y="37"/>
                    </a:lnTo>
                    <a:lnTo>
                      <a:pt x="0" y="38"/>
                    </a:lnTo>
                    <a:lnTo>
                      <a:pt x="0" y="41"/>
                    </a:lnTo>
                    <a:lnTo>
                      <a:pt x="2" y="44"/>
                    </a:lnTo>
                    <a:lnTo>
                      <a:pt x="5" y="45"/>
                    </a:lnTo>
                    <a:lnTo>
                      <a:pt x="7" y="43"/>
                    </a:lnTo>
                    <a:lnTo>
                      <a:pt x="2"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8" name="Freeform 800"/>
              <p:cNvSpPr>
                <a:spLocks/>
              </p:cNvSpPr>
              <p:nvPr/>
            </p:nvSpPr>
            <p:spPr bwMode="auto">
              <a:xfrm>
                <a:off x="4521" y="1320"/>
                <a:ext cx="20" cy="9"/>
              </a:xfrm>
              <a:custGeom>
                <a:avLst/>
                <a:gdLst>
                  <a:gd name="T0" fmla="*/ 0 w 41"/>
                  <a:gd name="T1" fmla="*/ 1 h 19"/>
                  <a:gd name="T2" fmla="*/ 0 w 41"/>
                  <a:gd name="T3" fmla="*/ 1 h 19"/>
                  <a:gd name="T4" fmla="*/ 1 w 41"/>
                  <a:gd name="T5" fmla="*/ 1 h 19"/>
                  <a:gd name="T6" fmla="*/ 1 w 41"/>
                  <a:gd name="T7" fmla="*/ 2 h 19"/>
                  <a:gd name="T8" fmla="*/ 3 w 41"/>
                  <a:gd name="T9" fmla="*/ 2 h 19"/>
                  <a:gd name="T10" fmla="*/ 4 w 41"/>
                  <a:gd name="T11" fmla="*/ 2 h 19"/>
                  <a:gd name="T12" fmla="*/ 5 w 41"/>
                  <a:gd name="T13" fmla="*/ 3 h 19"/>
                  <a:gd name="T14" fmla="*/ 6 w 41"/>
                  <a:gd name="T15" fmla="*/ 3 h 19"/>
                  <a:gd name="T16" fmla="*/ 8 w 41"/>
                  <a:gd name="T17" fmla="*/ 4 h 19"/>
                  <a:gd name="T18" fmla="*/ 9 w 41"/>
                  <a:gd name="T19" fmla="*/ 4 h 19"/>
                  <a:gd name="T20" fmla="*/ 10 w 41"/>
                  <a:gd name="T21" fmla="*/ 3 h 19"/>
                  <a:gd name="T22" fmla="*/ 8 w 41"/>
                  <a:gd name="T23" fmla="*/ 2 h 19"/>
                  <a:gd name="T24" fmla="*/ 7 w 41"/>
                  <a:gd name="T25" fmla="*/ 2 h 19"/>
                  <a:gd name="T26" fmla="*/ 5 w 41"/>
                  <a:gd name="T27" fmla="*/ 1 h 19"/>
                  <a:gd name="T28" fmla="*/ 4 w 41"/>
                  <a:gd name="T29" fmla="*/ 1 h 19"/>
                  <a:gd name="T30" fmla="*/ 3 w 41"/>
                  <a:gd name="T31" fmla="*/ 0 h 19"/>
                  <a:gd name="T32" fmla="*/ 2 w 41"/>
                  <a:gd name="T33" fmla="*/ 0 h 19"/>
                  <a:gd name="T34" fmla="*/ 1 w 41"/>
                  <a:gd name="T35" fmla="*/ 0 h 19"/>
                  <a:gd name="T36" fmla="*/ 0 w 41"/>
                  <a:gd name="T37" fmla="*/ 0 h 19"/>
                  <a:gd name="T38" fmla="*/ 0 w 41"/>
                  <a:gd name="T39" fmla="*/ 0 h 19"/>
                  <a:gd name="T40" fmla="*/ 0 w 41"/>
                  <a:gd name="T41" fmla="*/ 1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1" h="19">
                    <a:moveTo>
                      <a:pt x="3" y="7"/>
                    </a:moveTo>
                    <a:lnTo>
                      <a:pt x="1" y="7"/>
                    </a:lnTo>
                    <a:lnTo>
                      <a:pt x="5" y="7"/>
                    </a:lnTo>
                    <a:lnTo>
                      <a:pt x="7" y="8"/>
                    </a:lnTo>
                    <a:lnTo>
                      <a:pt x="13" y="10"/>
                    </a:lnTo>
                    <a:lnTo>
                      <a:pt x="16" y="11"/>
                    </a:lnTo>
                    <a:lnTo>
                      <a:pt x="21" y="13"/>
                    </a:lnTo>
                    <a:lnTo>
                      <a:pt x="27" y="15"/>
                    </a:lnTo>
                    <a:lnTo>
                      <a:pt x="33" y="16"/>
                    </a:lnTo>
                    <a:lnTo>
                      <a:pt x="38" y="19"/>
                    </a:lnTo>
                    <a:lnTo>
                      <a:pt x="41" y="12"/>
                    </a:lnTo>
                    <a:lnTo>
                      <a:pt x="35" y="10"/>
                    </a:lnTo>
                    <a:lnTo>
                      <a:pt x="29" y="8"/>
                    </a:lnTo>
                    <a:lnTo>
                      <a:pt x="23" y="6"/>
                    </a:lnTo>
                    <a:lnTo>
                      <a:pt x="19" y="4"/>
                    </a:lnTo>
                    <a:lnTo>
                      <a:pt x="13" y="3"/>
                    </a:lnTo>
                    <a:lnTo>
                      <a:pt x="9" y="1"/>
                    </a:lnTo>
                    <a:lnTo>
                      <a:pt x="5" y="0"/>
                    </a:lnTo>
                    <a:lnTo>
                      <a:pt x="1" y="0"/>
                    </a:lnTo>
                    <a:lnTo>
                      <a:pt x="0" y="0"/>
                    </a:lnTo>
                    <a:lnTo>
                      <a:pt x="3"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29" name="Freeform 801"/>
              <p:cNvSpPr>
                <a:spLocks/>
              </p:cNvSpPr>
              <p:nvPr/>
            </p:nvSpPr>
            <p:spPr bwMode="auto">
              <a:xfrm>
                <a:off x="4510" y="1320"/>
                <a:ext cx="12" cy="9"/>
              </a:xfrm>
              <a:custGeom>
                <a:avLst/>
                <a:gdLst>
                  <a:gd name="T0" fmla="*/ 1 w 25"/>
                  <a:gd name="T1" fmla="*/ 4 h 19"/>
                  <a:gd name="T2" fmla="*/ 1 w 25"/>
                  <a:gd name="T3" fmla="*/ 4 h 19"/>
                  <a:gd name="T4" fmla="*/ 2 w 25"/>
                  <a:gd name="T5" fmla="*/ 3 h 19"/>
                  <a:gd name="T6" fmla="*/ 3 w 25"/>
                  <a:gd name="T7" fmla="*/ 3 h 19"/>
                  <a:gd name="T8" fmla="*/ 4 w 25"/>
                  <a:gd name="T9" fmla="*/ 2 h 19"/>
                  <a:gd name="T10" fmla="*/ 6 w 25"/>
                  <a:gd name="T11" fmla="*/ 1 h 19"/>
                  <a:gd name="T12" fmla="*/ 5 w 25"/>
                  <a:gd name="T13" fmla="*/ 0 h 19"/>
                  <a:gd name="T14" fmla="*/ 4 w 25"/>
                  <a:gd name="T15" fmla="*/ 0 h 19"/>
                  <a:gd name="T16" fmla="*/ 2 w 25"/>
                  <a:gd name="T17" fmla="*/ 1 h 19"/>
                  <a:gd name="T18" fmla="*/ 1 w 25"/>
                  <a:gd name="T19" fmla="*/ 2 h 19"/>
                  <a:gd name="T20" fmla="*/ 0 w 25"/>
                  <a:gd name="T21" fmla="*/ 3 h 19"/>
                  <a:gd name="T22" fmla="*/ 0 w 25"/>
                  <a:gd name="T23" fmla="*/ 3 h 19"/>
                  <a:gd name="T24" fmla="*/ 1 w 25"/>
                  <a:gd name="T25" fmla="*/ 4 h 1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19">
                    <a:moveTo>
                      <a:pt x="7" y="19"/>
                    </a:moveTo>
                    <a:lnTo>
                      <a:pt x="7" y="19"/>
                    </a:lnTo>
                    <a:lnTo>
                      <a:pt x="10" y="14"/>
                    </a:lnTo>
                    <a:lnTo>
                      <a:pt x="13" y="12"/>
                    </a:lnTo>
                    <a:lnTo>
                      <a:pt x="19" y="10"/>
                    </a:lnTo>
                    <a:lnTo>
                      <a:pt x="25" y="7"/>
                    </a:lnTo>
                    <a:lnTo>
                      <a:pt x="22" y="0"/>
                    </a:lnTo>
                    <a:lnTo>
                      <a:pt x="17" y="3"/>
                    </a:lnTo>
                    <a:lnTo>
                      <a:pt x="11" y="5"/>
                    </a:lnTo>
                    <a:lnTo>
                      <a:pt x="5" y="10"/>
                    </a:lnTo>
                    <a:lnTo>
                      <a:pt x="0" y="14"/>
                    </a:lnTo>
                    <a:lnTo>
                      <a:pt x="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0" name="Freeform 802"/>
              <p:cNvSpPr>
                <a:spLocks/>
              </p:cNvSpPr>
              <p:nvPr/>
            </p:nvSpPr>
            <p:spPr bwMode="auto">
              <a:xfrm>
                <a:off x="4505" y="1327"/>
                <a:ext cx="8" cy="11"/>
              </a:xfrm>
              <a:custGeom>
                <a:avLst/>
                <a:gdLst>
                  <a:gd name="T0" fmla="*/ 0 w 17"/>
                  <a:gd name="T1" fmla="*/ 6 h 22"/>
                  <a:gd name="T2" fmla="*/ 1 w 17"/>
                  <a:gd name="T3" fmla="*/ 5 h 22"/>
                  <a:gd name="T4" fmla="*/ 2 w 17"/>
                  <a:gd name="T5" fmla="*/ 5 h 22"/>
                  <a:gd name="T6" fmla="*/ 2 w 17"/>
                  <a:gd name="T7" fmla="*/ 4 h 22"/>
                  <a:gd name="T8" fmla="*/ 3 w 17"/>
                  <a:gd name="T9" fmla="*/ 3 h 22"/>
                  <a:gd name="T10" fmla="*/ 4 w 17"/>
                  <a:gd name="T11" fmla="*/ 2 h 22"/>
                  <a:gd name="T12" fmla="*/ 2 w 17"/>
                  <a:gd name="T13" fmla="*/ 0 h 22"/>
                  <a:gd name="T14" fmla="*/ 1 w 17"/>
                  <a:gd name="T15" fmla="*/ 2 h 22"/>
                  <a:gd name="T16" fmla="*/ 0 w 17"/>
                  <a:gd name="T17" fmla="*/ 3 h 22"/>
                  <a:gd name="T18" fmla="*/ 0 w 17"/>
                  <a:gd name="T19" fmla="*/ 4 h 22"/>
                  <a:gd name="T20" fmla="*/ 0 w 17"/>
                  <a:gd name="T21" fmla="*/ 4 h 22"/>
                  <a:gd name="T22" fmla="*/ 1 w 17"/>
                  <a:gd name="T23" fmla="*/ 4 h 22"/>
                  <a:gd name="T24" fmla="*/ 0 w 17"/>
                  <a:gd name="T25" fmla="*/ 4 h 22"/>
                  <a:gd name="T26" fmla="*/ 0 w 17"/>
                  <a:gd name="T27" fmla="*/ 5 h 22"/>
                  <a:gd name="T28" fmla="*/ 0 w 17"/>
                  <a:gd name="T29" fmla="*/ 6 h 22"/>
                  <a:gd name="T30" fmla="*/ 1 w 17"/>
                  <a:gd name="T31" fmla="*/ 6 h 22"/>
                  <a:gd name="T32" fmla="*/ 1 w 17"/>
                  <a:gd name="T33" fmla="*/ 5 h 22"/>
                  <a:gd name="T34" fmla="*/ 0 w 17"/>
                  <a:gd name="T35" fmla="*/ 6 h 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2">
                    <a:moveTo>
                      <a:pt x="1" y="21"/>
                    </a:moveTo>
                    <a:lnTo>
                      <a:pt x="7" y="20"/>
                    </a:lnTo>
                    <a:lnTo>
                      <a:pt x="8" y="19"/>
                    </a:lnTo>
                    <a:lnTo>
                      <a:pt x="10" y="14"/>
                    </a:lnTo>
                    <a:lnTo>
                      <a:pt x="14" y="9"/>
                    </a:lnTo>
                    <a:lnTo>
                      <a:pt x="17" y="5"/>
                    </a:lnTo>
                    <a:lnTo>
                      <a:pt x="10" y="0"/>
                    </a:lnTo>
                    <a:lnTo>
                      <a:pt x="7" y="5"/>
                    </a:lnTo>
                    <a:lnTo>
                      <a:pt x="3" y="9"/>
                    </a:lnTo>
                    <a:lnTo>
                      <a:pt x="1" y="14"/>
                    </a:lnTo>
                    <a:lnTo>
                      <a:pt x="0" y="15"/>
                    </a:lnTo>
                    <a:lnTo>
                      <a:pt x="6" y="14"/>
                    </a:lnTo>
                    <a:lnTo>
                      <a:pt x="0" y="15"/>
                    </a:lnTo>
                    <a:lnTo>
                      <a:pt x="0" y="19"/>
                    </a:lnTo>
                    <a:lnTo>
                      <a:pt x="2" y="21"/>
                    </a:lnTo>
                    <a:lnTo>
                      <a:pt x="5" y="22"/>
                    </a:lnTo>
                    <a:lnTo>
                      <a:pt x="7" y="20"/>
                    </a:lnTo>
                    <a:lnTo>
                      <a:pt x="1"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1" name="Freeform 803"/>
              <p:cNvSpPr>
                <a:spLocks/>
              </p:cNvSpPr>
              <p:nvPr/>
            </p:nvSpPr>
            <p:spPr bwMode="auto">
              <a:xfrm>
                <a:off x="4488" y="1323"/>
                <a:ext cx="19" cy="14"/>
              </a:xfrm>
              <a:custGeom>
                <a:avLst/>
                <a:gdLst>
                  <a:gd name="T0" fmla="*/ 0 w 38"/>
                  <a:gd name="T1" fmla="*/ 2 h 28"/>
                  <a:gd name="T2" fmla="*/ 0 w 38"/>
                  <a:gd name="T3" fmla="*/ 3 h 28"/>
                  <a:gd name="T4" fmla="*/ 1 w 38"/>
                  <a:gd name="T5" fmla="*/ 2 h 28"/>
                  <a:gd name="T6" fmla="*/ 1 w 38"/>
                  <a:gd name="T7" fmla="*/ 3 h 28"/>
                  <a:gd name="T8" fmla="*/ 2 w 38"/>
                  <a:gd name="T9" fmla="*/ 3 h 28"/>
                  <a:gd name="T10" fmla="*/ 3 w 38"/>
                  <a:gd name="T11" fmla="*/ 4 h 28"/>
                  <a:gd name="T12" fmla="*/ 4 w 38"/>
                  <a:gd name="T13" fmla="*/ 5 h 28"/>
                  <a:gd name="T14" fmla="*/ 6 w 38"/>
                  <a:gd name="T15" fmla="*/ 6 h 28"/>
                  <a:gd name="T16" fmla="*/ 8 w 38"/>
                  <a:gd name="T17" fmla="*/ 6 h 28"/>
                  <a:gd name="T18" fmla="*/ 9 w 38"/>
                  <a:gd name="T19" fmla="*/ 7 h 28"/>
                  <a:gd name="T20" fmla="*/ 10 w 38"/>
                  <a:gd name="T21" fmla="*/ 6 h 28"/>
                  <a:gd name="T22" fmla="*/ 8 w 38"/>
                  <a:gd name="T23" fmla="*/ 5 h 28"/>
                  <a:gd name="T24" fmla="*/ 7 w 38"/>
                  <a:gd name="T25" fmla="*/ 4 h 28"/>
                  <a:gd name="T26" fmla="*/ 6 w 38"/>
                  <a:gd name="T27" fmla="*/ 3 h 28"/>
                  <a:gd name="T28" fmla="*/ 4 w 38"/>
                  <a:gd name="T29" fmla="*/ 2 h 28"/>
                  <a:gd name="T30" fmla="*/ 3 w 38"/>
                  <a:gd name="T31" fmla="*/ 2 h 28"/>
                  <a:gd name="T32" fmla="*/ 2 w 38"/>
                  <a:gd name="T33" fmla="*/ 1 h 28"/>
                  <a:gd name="T34" fmla="*/ 1 w 38"/>
                  <a:gd name="T35" fmla="*/ 1 h 28"/>
                  <a:gd name="T36" fmla="*/ 0 w 38"/>
                  <a:gd name="T37" fmla="*/ 0 h 28"/>
                  <a:gd name="T38" fmla="*/ 0 w 38"/>
                  <a:gd name="T39" fmla="*/ 1 h 28"/>
                  <a:gd name="T40" fmla="*/ 0 w 38"/>
                  <a:gd name="T41" fmla="*/ 2 h 2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8" h="28">
                    <a:moveTo>
                      <a:pt x="0" y="8"/>
                    </a:moveTo>
                    <a:lnTo>
                      <a:pt x="0" y="9"/>
                    </a:lnTo>
                    <a:lnTo>
                      <a:pt x="2" y="8"/>
                    </a:lnTo>
                    <a:lnTo>
                      <a:pt x="3" y="9"/>
                    </a:lnTo>
                    <a:lnTo>
                      <a:pt x="8" y="12"/>
                    </a:lnTo>
                    <a:lnTo>
                      <a:pt x="10" y="14"/>
                    </a:lnTo>
                    <a:lnTo>
                      <a:pt x="16" y="18"/>
                    </a:lnTo>
                    <a:lnTo>
                      <a:pt x="21" y="21"/>
                    </a:lnTo>
                    <a:lnTo>
                      <a:pt x="29" y="24"/>
                    </a:lnTo>
                    <a:lnTo>
                      <a:pt x="33" y="28"/>
                    </a:lnTo>
                    <a:lnTo>
                      <a:pt x="38" y="21"/>
                    </a:lnTo>
                    <a:lnTo>
                      <a:pt x="31" y="18"/>
                    </a:lnTo>
                    <a:lnTo>
                      <a:pt x="25" y="14"/>
                    </a:lnTo>
                    <a:lnTo>
                      <a:pt x="21" y="11"/>
                    </a:lnTo>
                    <a:lnTo>
                      <a:pt x="15" y="7"/>
                    </a:lnTo>
                    <a:lnTo>
                      <a:pt x="10" y="5"/>
                    </a:lnTo>
                    <a:lnTo>
                      <a:pt x="6" y="3"/>
                    </a:lnTo>
                    <a:lnTo>
                      <a:pt x="2" y="1"/>
                    </a:lnTo>
                    <a:lnTo>
                      <a:pt x="0" y="0"/>
                    </a:lnTo>
                    <a:lnTo>
                      <a:pt x="0" y="1"/>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2" name="Freeform 804"/>
              <p:cNvSpPr>
                <a:spLocks/>
              </p:cNvSpPr>
              <p:nvPr/>
            </p:nvSpPr>
            <p:spPr bwMode="auto">
              <a:xfrm>
                <a:off x="4479" y="1324"/>
                <a:ext cx="9" cy="6"/>
              </a:xfrm>
              <a:custGeom>
                <a:avLst/>
                <a:gdLst>
                  <a:gd name="T0" fmla="*/ 0 w 20"/>
                  <a:gd name="T1" fmla="*/ 3 h 13"/>
                  <a:gd name="T2" fmla="*/ 0 w 20"/>
                  <a:gd name="T3" fmla="*/ 3 h 13"/>
                  <a:gd name="T4" fmla="*/ 1 w 20"/>
                  <a:gd name="T5" fmla="*/ 3 h 13"/>
                  <a:gd name="T6" fmla="*/ 2 w 20"/>
                  <a:gd name="T7" fmla="*/ 2 h 13"/>
                  <a:gd name="T8" fmla="*/ 3 w 20"/>
                  <a:gd name="T9" fmla="*/ 1 h 13"/>
                  <a:gd name="T10" fmla="*/ 4 w 20"/>
                  <a:gd name="T11" fmla="*/ 1 h 13"/>
                  <a:gd name="T12" fmla="*/ 4 w 20"/>
                  <a:gd name="T13" fmla="*/ 0 h 13"/>
                  <a:gd name="T14" fmla="*/ 3 w 20"/>
                  <a:gd name="T15" fmla="*/ 0 h 13"/>
                  <a:gd name="T16" fmla="*/ 2 w 20"/>
                  <a:gd name="T17" fmla="*/ 0 h 13"/>
                  <a:gd name="T18" fmla="*/ 1 w 20"/>
                  <a:gd name="T19" fmla="*/ 1 h 13"/>
                  <a:gd name="T20" fmla="*/ 0 w 20"/>
                  <a:gd name="T21" fmla="*/ 1 h 13"/>
                  <a:gd name="T22" fmla="*/ 0 w 20"/>
                  <a:gd name="T23" fmla="*/ 1 h 13"/>
                  <a:gd name="T24" fmla="*/ 0 w 20"/>
                  <a:gd name="T25" fmla="*/ 3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13">
                    <a:moveTo>
                      <a:pt x="0" y="13"/>
                    </a:moveTo>
                    <a:lnTo>
                      <a:pt x="0" y="13"/>
                    </a:lnTo>
                    <a:lnTo>
                      <a:pt x="6" y="12"/>
                    </a:lnTo>
                    <a:lnTo>
                      <a:pt x="12" y="10"/>
                    </a:lnTo>
                    <a:lnTo>
                      <a:pt x="15" y="7"/>
                    </a:lnTo>
                    <a:lnTo>
                      <a:pt x="20" y="7"/>
                    </a:lnTo>
                    <a:lnTo>
                      <a:pt x="20" y="0"/>
                    </a:lnTo>
                    <a:lnTo>
                      <a:pt x="15" y="0"/>
                    </a:lnTo>
                    <a:lnTo>
                      <a:pt x="9" y="3"/>
                    </a:lnTo>
                    <a:lnTo>
                      <a:pt x="4" y="5"/>
                    </a:lnTo>
                    <a:lnTo>
                      <a:pt x="0" y="6"/>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3" name="Freeform 805"/>
              <p:cNvSpPr>
                <a:spLocks/>
              </p:cNvSpPr>
              <p:nvPr/>
            </p:nvSpPr>
            <p:spPr bwMode="auto">
              <a:xfrm>
                <a:off x="4467" y="1327"/>
                <a:ext cx="12" cy="15"/>
              </a:xfrm>
              <a:custGeom>
                <a:avLst/>
                <a:gdLst>
                  <a:gd name="T0" fmla="*/ 2 w 24"/>
                  <a:gd name="T1" fmla="*/ 7 h 31"/>
                  <a:gd name="T2" fmla="*/ 3 w 24"/>
                  <a:gd name="T3" fmla="*/ 7 h 31"/>
                  <a:gd name="T4" fmla="*/ 3 w 24"/>
                  <a:gd name="T5" fmla="*/ 6 h 31"/>
                  <a:gd name="T6" fmla="*/ 4 w 24"/>
                  <a:gd name="T7" fmla="*/ 4 h 31"/>
                  <a:gd name="T8" fmla="*/ 6 w 24"/>
                  <a:gd name="T9" fmla="*/ 2 h 31"/>
                  <a:gd name="T10" fmla="*/ 6 w 24"/>
                  <a:gd name="T11" fmla="*/ 1 h 31"/>
                  <a:gd name="T12" fmla="*/ 6 w 24"/>
                  <a:gd name="T13" fmla="*/ 0 h 31"/>
                  <a:gd name="T14" fmla="*/ 5 w 24"/>
                  <a:gd name="T15" fmla="*/ 1 h 31"/>
                  <a:gd name="T16" fmla="*/ 3 w 24"/>
                  <a:gd name="T17" fmla="*/ 3 h 31"/>
                  <a:gd name="T18" fmla="*/ 1 w 24"/>
                  <a:gd name="T19" fmla="*/ 6 h 31"/>
                  <a:gd name="T20" fmla="*/ 0 w 24"/>
                  <a:gd name="T21" fmla="*/ 7 h 31"/>
                  <a:gd name="T22" fmla="*/ 1 w 24"/>
                  <a:gd name="T23" fmla="*/ 7 h 31"/>
                  <a:gd name="T24" fmla="*/ 2 w 24"/>
                  <a:gd name="T25" fmla="*/ 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 h="31">
                    <a:moveTo>
                      <a:pt x="8" y="31"/>
                    </a:moveTo>
                    <a:lnTo>
                      <a:pt x="9" y="31"/>
                    </a:lnTo>
                    <a:lnTo>
                      <a:pt x="10" y="27"/>
                    </a:lnTo>
                    <a:lnTo>
                      <a:pt x="16" y="19"/>
                    </a:lnTo>
                    <a:lnTo>
                      <a:pt x="22" y="11"/>
                    </a:lnTo>
                    <a:lnTo>
                      <a:pt x="24" y="7"/>
                    </a:lnTo>
                    <a:lnTo>
                      <a:pt x="24" y="0"/>
                    </a:lnTo>
                    <a:lnTo>
                      <a:pt x="17" y="6"/>
                    </a:lnTo>
                    <a:lnTo>
                      <a:pt x="9" y="14"/>
                    </a:lnTo>
                    <a:lnTo>
                      <a:pt x="3" y="24"/>
                    </a:lnTo>
                    <a:lnTo>
                      <a:pt x="0" y="31"/>
                    </a:lnTo>
                    <a:lnTo>
                      <a:pt x="1" y="31"/>
                    </a:lnTo>
                    <a:lnTo>
                      <a:pt x="8"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4" name="Freeform 806"/>
              <p:cNvSpPr>
                <a:spLocks/>
              </p:cNvSpPr>
              <p:nvPr/>
            </p:nvSpPr>
            <p:spPr bwMode="auto">
              <a:xfrm>
                <a:off x="4466" y="1342"/>
                <a:ext cx="5" cy="25"/>
              </a:xfrm>
              <a:custGeom>
                <a:avLst/>
                <a:gdLst>
                  <a:gd name="T0" fmla="*/ 2 w 10"/>
                  <a:gd name="T1" fmla="*/ 12 h 51"/>
                  <a:gd name="T2" fmla="*/ 2 w 10"/>
                  <a:gd name="T3" fmla="*/ 12 h 51"/>
                  <a:gd name="T4" fmla="*/ 3 w 10"/>
                  <a:gd name="T5" fmla="*/ 9 h 51"/>
                  <a:gd name="T6" fmla="*/ 3 w 10"/>
                  <a:gd name="T7" fmla="*/ 6 h 51"/>
                  <a:gd name="T8" fmla="*/ 3 w 10"/>
                  <a:gd name="T9" fmla="*/ 3 h 51"/>
                  <a:gd name="T10" fmla="*/ 3 w 10"/>
                  <a:gd name="T11" fmla="*/ 0 h 51"/>
                  <a:gd name="T12" fmla="*/ 1 w 10"/>
                  <a:gd name="T13" fmla="*/ 0 h 51"/>
                  <a:gd name="T14" fmla="*/ 0 w 10"/>
                  <a:gd name="T15" fmla="*/ 3 h 51"/>
                  <a:gd name="T16" fmla="*/ 0 w 10"/>
                  <a:gd name="T17" fmla="*/ 6 h 51"/>
                  <a:gd name="T18" fmla="*/ 1 w 10"/>
                  <a:gd name="T19" fmla="*/ 9 h 51"/>
                  <a:gd name="T20" fmla="*/ 1 w 10"/>
                  <a:gd name="T21" fmla="*/ 12 h 51"/>
                  <a:gd name="T22" fmla="*/ 1 w 10"/>
                  <a:gd name="T23" fmla="*/ 12 h 51"/>
                  <a:gd name="T24" fmla="*/ 2 w 10"/>
                  <a:gd name="T25" fmla="*/ 12 h 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 h="51">
                    <a:moveTo>
                      <a:pt x="8" y="51"/>
                    </a:moveTo>
                    <a:lnTo>
                      <a:pt x="8" y="51"/>
                    </a:lnTo>
                    <a:lnTo>
                      <a:pt x="10" y="39"/>
                    </a:lnTo>
                    <a:lnTo>
                      <a:pt x="9" y="27"/>
                    </a:lnTo>
                    <a:lnTo>
                      <a:pt x="9" y="13"/>
                    </a:lnTo>
                    <a:lnTo>
                      <a:pt x="9" y="0"/>
                    </a:lnTo>
                    <a:lnTo>
                      <a:pt x="2" y="0"/>
                    </a:lnTo>
                    <a:lnTo>
                      <a:pt x="0" y="13"/>
                    </a:lnTo>
                    <a:lnTo>
                      <a:pt x="0" y="27"/>
                    </a:lnTo>
                    <a:lnTo>
                      <a:pt x="1" y="39"/>
                    </a:lnTo>
                    <a:lnTo>
                      <a:pt x="1" y="51"/>
                    </a:lnTo>
                    <a:lnTo>
                      <a:pt x="8"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5" name="Freeform 807"/>
              <p:cNvSpPr>
                <a:spLocks/>
              </p:cNvSpPr>
              <p:nvPr/>
            </p:nvSpPr>
            <p:spPr bwMode="auto">
              <a:xfrm>
                <a:off x="4465" y="1367"/>
                <a:ext cx="8" cy="26"/>
              </a:xfrm>
              <a:custGeom>
                <a:avLst/>
                <a:gdLst>
                  <a:gd name="T0" fmla="*/ 4 w 15"/>
                  <a:gd name="T1" fmla="*/ 13 h 52"/>
                  <a:gd name="T2" fmla="*/ 4 w 15"/>
                  <a:gd name="T3" fmla="*/ 13 h 52"/>
                  <a:gd name="T4" fmla="*/ 3 w 15"/>
                  <a:gd name="T5" fmla="*/ 9 h 52"/>
                  <a:gd name="T6" fmla="*/ 3 w 15"/>
                  <a:gd name="T7" fmla="*/ 6 h 52"/>
                  <a:gd name="T8" fmla="*/ 3 w 15"/>
                  <a:gd name="T9" fmla="*/ 3 h 52"/>
                  <a:gd name="T10" fmla="*/ 3 w 15"/>
                  <a:gd name="T11" fmla="*/ 0 h 52"/>
                  <a:gd name="T12" fmla="*/ 1 w 15"/>
                  <a:gd name="T13" fmla="*/ 0 h 52"/>
                  <a:gd name="T14" fmla="*/ 0 w 15"/>
                  <a:gd name="T15" fmla="*/ 3 h 52"/>
                  <a:gd name="T16" fmla="*/ 1 w 15"/>
                  <a:gd name="T17" fmla="*/ 6 h 52"/>
                  <a:gd name="T18" fmla="*/ 1 w 15"/>
                  <a:gd name="T19" fmla="*/ 9 h 52"/>
                  <a:gd name="T20" fmla="*/ 2 w 15"/>
                  <a:gd name="T21" fmla="*/ 13 h 52"/>
                  <a:gd name="T22" fmla="*/ 2 w 15"/>
                  <a:gd name="T23" fmla="*/ 13 h 52"/>
                  <a:gd name="T24" fmla="*/ 4 w 15"/>
                  <a:gd name="T25" fmla="*/ 13 h 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52">
                    <a:moveTo>
                      <a:pt x="15" y="49"/>
                    </a:moveTo>
                    <a:lnTo>
                      <a:pt x="15" y="49"/>
                    </a:lnTo>
                    <a:lnTo>
                      <a:pt x="10" y="36"/>
                    </a:lnTo>
                    <a:lnTo>
                      <a:pt x="9" y="22"/>
                    </a:lnTo>
                    <a:lnTo>
                      <a:pt x="9" y="10"/>
                    </a:lnTo>
                    <a:lnTo>
                      <a:pt x="9" y="0"/>
                    </a:lnTo>
                    <a:lnTo>
                      <a:pt x="2" y="0"/>
                    </a:lnTo>
                    <a:lnTo>
                      <a:pt x="0" y="10"/>
                    </a:lnTo>
                    <a:lnTo>
                      <a:pt x="2" y="22"/>
                    </a:lnTo>
                    <a:lnTo>
                      <a:pt x="3" y="36"/>
                    </a:lnTo>
                    <a:lnTo>
                      <a:pt x="8" y="52"/>
                    </a:lnTo>
                    <a:lnTo>
                      <a:pt x="15"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6" name="Freeform 808"/>
              <p:cNvSpPr>
                <a:spLocks/>
              </p:cNvSpPr>
              <p:nvPr/>
            </p:nvSpPr>
            <p:spPr bwMode="auto">
              <a:xfrm>
                <a:off x="4469" y="1392"/>
                <a:ext cx="17" cy="54"/>
              </a:xfrm>
              <a:custGeom>
                <a:avLst/>
                <a:gdLst>
                  <a:gd name="T0" fmla="*/ 9 w 32"/>
                  <a:gd name="T1" fmla="*/ 27 h 109"/>
                  <a:gd name="T2" fmla="*/ 9 w 32"/>
                  <a:gd name="T3" fmla="*/ 27 h 109"/>
                  <a:gd name="T4" fmla="*/ 8 w 32"/>
                  <a:gd name="T5" fmla="*/ 20 h 109"/>
                  <a:gd name="T6" fmla="*/ 6 w 32"/>
                  <a:gd name="T7" fmla="*/ 13 h 109"/>
                  <a:gd name="T8" fmla="*/ 4 w 32"/>
                  <a:gd name="T9" fmla="*/ 5 h 109"/>
                  <a:gd name="T10" fmla="*/ 2 w 32"/>
                  <a:gd name="T11" fmla="*/ 0 h 109"/>
                  <a:gd name="T12" fmla="*/ 0 w 32"/>
                  <a:gd name="T13" fmla="*/ 0 h 109"/>
                  <a:gd name="T14" fmla="*/ 2 w 32"/>
                  <a:gd name="T15" fmla="*/ 6 h 109"/>
                  <a:gd name="T16" fmla="*/ 4 w 32"/>
                  <a:gd name="T17" fmla="*/ 13 h 109"/>
                  <a:gd name="T18" fmla="*/ 6 w 32"/>
                  <a:gd name="T19" fmla="*/ 20 h 109"/>
                  <a:gd name="T20" fmla="*/ 7 w 32"/>
                  <a:gd name="T21" fmla="*/ 27 h 109"/>
                  <a:gd name="T22" fmla="*/ 7 w 32"/>
                  <a:gd name="T23" fmla="*/ 27 h 109"/>
                  <a:gd name="T24" fmla="*/ 9 w 32"/>
                  <a:gd name="T25" fmla="*/ 27 h 1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2" h="109">
                    <a:moveTo>
                      <a:pt x="32" y="109"/>
                    </a:moveTo>
                    <a:lnTo>
                      <a:pt x="32" y="109"/>
                    </a:lnTo>
                    <a:lnTo>
                      <a:pt x="29" y="82"/>
                    </a:lnTo>
                    <a:lnTo>
                      <a:pt x="22" y="52"/>
                    </a:lnTo>
                    <a:lnTo>
                      <a:pt x="14" y="22"/>
                    </a:lnTo>
                    <a:lnTo>
                      <a:pt x="7" y="0"/>
                    </a:lnTo>
                    <a:lnTo>
                      <a:pt x="0" y="3"/>
                    </a:lnTo>
                    <a:lnTo>
                      <a:pt x="7" y="25"/>
                    </a:lnTo>
                    <a:lnTo>
                      <a:pt x="15" y="52"/>
                    </a:lnTo>
                    <a:lnTo>
                      <a:pt x="22" y="82"/>
                    </a:lnTo>
                    <a:lnTo>
                      <a:pt x="25" y="109"/>
                    </a:lnTo>
                    <a:lnTo>
                      <a:pt x="32"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7" name="Freeform 809"/>
              <p:cNvSpPr>
                <a:spLocks/>
              </p:cNvSpPr>
              <p:nvPr/>
            </p:nvSpPr>
            <p:spPr bwMode="auto">
              <a:xfrm>
                <a:off x="4482" y="1446"/>
                <a:ext cx="17" cy="73"/>
              </a:xfrm>
              <a:custGeom>
                <a:avLst/>
                <a:gdLst>
                  <a:gd name="T0" fmla="*/ 7 w 34"/>
                  <a:gd name="T1" fmla="*/ 35 h 145"/>
                  <a:gd name="T2" fmla="*/ 9 w 34"/>
                  <a:gd name="T3" fmla="*/ 35 h 145"/>
                  <a:gd name="T4" fmla="*/ 5 w 34"/>
                  <a:gd name="T5" fmla="*/ 27 h 145"/>
                  <a:gd name="T6" fmla="*/ 3 w 34"/>
                  <a:gd name="T7" fmla="*/ 17 h 145"/>
                  <a:gd name="T8" fmla="*/ 2 w 34"/>
                  <a:gd name="T9" fmla="*/ 8 h 145"/>
                  <a:gd name="T10" fmla="*/ 2 w 34"/>
                  <a:gd name="T11" fmla="*/ 0 h 145"/>
                  <a:gd name="T12" fmla="*/ 0 w 34"/>
                  <a:gd name="T13" fmla="*/ 0 h 145"/>
                  <a:gd name="T14" fmla="*/ 1 w 34"/>
                  <a:gd name="T15" fmla="*/ 8 h 145"/>
                  <a:gd name="T16" fmla="*/ 2 w 34"/>
                  <a:gd name="T17" fmla="*/ 17 h 145"/>
                  <a:gd name="T18" fmla="*/ 4 w 34"/>
                  <a:gd name="T19" fmla="*/ 27 h 145"/>
                  <a:gd name="T20" fmla="*/ 7 w 34"/>
                  <a:gd name="T21" fmla="*/ 36 h 145"/>
                  <a:gd name="T22" fmla="*/ 9 w 34"/>
                  <a:gd name="T23" fmla="*/ 36 h 145"/>
                  <a:gd name="T24" fmla="*/ 7 w 34"/>
                  <a:gd name="T25" fmla="*/ 36 h 145"/>
                  <a:gd name="T26" fmla="*/ 8 w 34"/>
                  <a:gd name="T27" fmla="*/ 37 h 145"/>
                  <a:gd name="T28" fmla="*/ 8 w 34"/>
                  <a:gd name="T29" fmla="*/ 36 h 145"/>
                  <a:gd name="T30" fmla="*/ 9 w 34"/>
                  <a:gd name="T31" fmla="*/ 36 h 145"/>
                  <a:gd name="T32" fmla="*/ 9 w 34"/>
                  <a:gd name="T33" fmla="*/ 35 h 145"/>
                  <a:gd name="T34" fmla="*/ 7 w 34"/>
                  <a:gd name="T35" fmla="*/ 35 h 14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 h="145">
                    <a:moveTo>
                      <a:pt x="27" y="138"/>
                    </a:moveTo>
                    <a:lnTo>
                      <a:pt x="34" y="138"/>
                    </a:lnTo>
                    <a:lnTo>
                      <a:pt x="20" y="106"/>
                    </a:lnTo>
                    <a:lnTo>
                      <a:pt x="12" y="68"/>
                    </a:lnTo>
                    <a:lnTo>
                      <a:pt x="8" y="30"/>
                    </a:lnTo>
                    <a:lnTo>
                      <a:pt x="7" y="0"/>
                    </a:lnTo>
                    <a:lnTo>
                      <a:pt x="0" y="0"/>
                    </a:lnTo>
                    <a:lnTo>
                      <a:pt x="1" y="30"/>
                    </a:lnTo>
                    <a:lnTo>
                      <a:pt x="5" y="68"/>
                    </a:lnTo>
                    <a:lnTo>
                      <a:pt x="13" y="108"/>
                    </a:lnTo>
                    <a:lnTo>
                      <a:pt x="27" y="143"/>
                    </a:lnTo>
                    <a:lnTo>
                      <a:pt x="34" y="143"/>
                    </a:lnTo>
                    <a:lnTo>
                      <a:pt x="27" y="143"/>
                    </a:lnTo>
                    <a:lnTo>
                      <a:pt x="29" y="145"/>
                    </a:lnTo>
                    <a:lnTo>
                      <a:pt x="32" y="144"/>
                    </a:lnTo>
                    <a:lnTo>
                      <a:pt x="34" y="141"/>
                    </a:lnTo>
                    <a:lnTo>
                      <a:pt x="34" y="138"/>
                    </a:lnTo>
                    <a:lnTo>
                      <a:pt x="27" y="1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8" name="Freeform 810"/>
              <p:cNvSpPr>
                <a:spLocks/>
              </p:cNvSpPr>
              <p:nvPr/>
            </p:nvSpPr>
            <p:spPr bwMode="auto">
              <a:xfrm>
                <a:off x="4901" y="665"/>
                <a:ext cx="52" cy="86"/>
              </a:xfrm>
              <a:custGeom>
                <a:avLst/>
                <a:gdLst>
                  <a:gd name="T0" fmla="*/ 19 w 104"/>
                  <a:gd name="T1" fmla="*/ 43 h 172"/>
                  <a:gd name="T2" fmla="*/ 19 w 104"/>
                  <a:gd name="T3" fmla="*/ 43 h 172"/>
                  <a:gd name="T4" fmla="*/ 17 w 104"/>
                  <a:gd name="T5" fmla="*/ 41 h 172"/>
                  <a:gd name="T6" fmla="*/ 16 w 104"/>
                  <a:gd name="T7" fmla="*/ 41 h 172"/>
                  <a:gd name="T8" fmla="*/ 14 w 104"/>
                  <a:gd name="T9" fmla="*/ 40 h 172"/>
                  <a:gd name="T10" fmla="*/ 12 w 104"/>
                  <a:gd name="T11" fmla="*/ 39 h 172"/>
                  <a:gd name="T12" fmla="*/ 10 w 104"/>
                  <a:gd name="T13" fmla="*/ 39 h 172"/>
                  <a:gd name="T14" fmla="*/ 9 w 104"/>
                  <a:gd name="T15" fmla="*/ 39 h 172"/>
                  <a:gd name="T16" fmla="*/ 8 w 104"/>
                  <a:gd name="T17" fmla="*/ 39 h 172"/>
                  <a:gd name="T18" fmla="*/ 6 w 104"/>
                  <a:gd name="T19" fmla="*/ 39 h 172"/>
                  <a:gd name="T20" fmla="*/ 5 w 104"/>
                  <a:gd name="T21" fmla="*/ 38 h 172"/>
                  <a:gd name="T22" fmla="*/ 3 w 104"/>
                  <a:gd name="T23" fmla="*/ 38 h 172"/>
                  <a:gd name="T24" fmla="*/ 2 w 104"/>
                  <a:gd name="T25" fmla="*/ 37 h 172"/>
                  <a:gd name="T26" fmla="*/ 1 w 104"/>
                  <a:gd name="T27" fmla="*/ 35 h 172"/>
                  <a:gd name="T28" fmla="*/ 0 w 104"/>
                  <a:gd name="T29" fmla="*/ 33 h 172"/>
                  <a:gd name="T30" fmla="*/ 0 w 104"/>
                  <a:gd name="T31" fmla="*/ 31 h 172"/>
                  <a:gd name="T32" fmla="*/ 1 w 104"/>
                  <a:gd name="T33" fmla="*/ 30 h 172"/>
                  <a:gd name="T34" fmla="*/ 2 w 104"/>
                  <a:gd name="T35" fmla="*/ 30 h 172"/>
                  <a:gd name="T36" fmla="*/ 5 w 104"/>
                  <a:gd name="T37" fmla="*/ 29 h 172"/>
                  <a:gd name="T38" fmla="*/ 7 w 104"/>
                  <a:gd name="T39" fmla="*/ 28 h 172"/>
                  <a:gd name="T40" fmla="*/ 8 w 104"/>
                  <a:gd name="T41" fmla="*/ 26 h 172"/>
                  <a:gd name="T42" fmla="*/ 9 w 104"/>
                  <a:gd name="T43" fmla="*/ 24 h 172"/>
                  <a:gd name="T44" fmla="*/ 12 w 104"/>
                  <a:gd name="T45" fmla="*/ 21 h 172"/>
                  <a:gd name="T46" fmla="*/ 14 w 104"/>
                  <a:gd name="T47" fmla="*/ 17 h 172"/>
                  <a:gd name="T48" fmla="*/ 15 w 104"/>
                  <a:gd name="T49" fmla="*/ 15 h 172"/>
                  <a:gd name="T50" fmla="*/ 16 w 104"/>
                  <a:gd name="T51" fmla="*/ 14 h 172"/>
                  <a:gd name="T52" fmla="*/ 17 w 104"/>
                  <a:gd name="T53" fmla="*/ 12 h 172"/>
                  <a:gd name="T54" fmla="*/ 18 w 104"/>
                  <a:gd name="T55" fmla="*/ 10 h 172"/>
                  <a:gd name="T56" fmla="*/ 20 w 104"/>
                  <a:gd name="T57" fmla="*/ 7 h 172"/>
                  <a:gd name="T58" fmla="*/ 21 w 104"/>
                  <a:gd name="T59" fmla="*/ 5 h 172"/>
                  <a:gd name="T60" fmla="*/ 23 w 104"/>
                  <a:gd name="T61" fmla="*/ 3 h 172"/>
                  <a:gd name="T62" fmla="*/ 24 w 104"/>
                  <a:gd name="T63" fmla="*/ 2 h 172"/>
                  <a:gd name="T64" fmla="*/ 24 w 104"/>
                  <a:gd name="T65" fmla="*/ 0 h 172"/>
                  <a:gd name="T66" fmla="*/ 25 w 104"/>
                  <a:gd name="T67" fmla="*/ 3 h 172"/>
                  <a:gd name="T68" fmla="*/ 26 w 104"/>
                  <a:gd name="T69" fmla="*/ 6 h 172"/>
                  <a:gd name="T70" fmla="*/ 26 w 104"/>
                  <a:gd name="T71" fmla="*/ 9 h 172"/>
                  <a:gd name="T72" fmla="*/ 26 w 104"/>
                  <a:gd name="T73" fmla="*/ 11 h 172"/>
                  <a:gd name="T74" fmla="*/ 25 w 104"/>
                  <a:gd name="T75" fmla="*/ 16 h 172"/>
                  <a:gd name="T76" fmla="*/ 22 w 104"/>
                  <a:gd name="T77" fmla="*/ 22 h 172"/>
                  <a:gd name="T78" fmla="*/ 20 w 104"/>
                  <a:gd name="T79" fmla="*/ 26 h 172"/>
                  <a:gd name="T80" fmla="*/ 19 w 104"/>
                  <a:gd name="T81" fmla="*/ 30 h 172"/>
                  <a:gd name="T82" fmla="*/ 19 w 104"/>
                  <a:gd name="T83" fmla="*/ 32 h 172"/>
                  <a:gd name="T84" fmla="*/ 19 w 104"/>
                  <a:gd name="T85" fmla="*/ 35 h 172"/>
                  <a:gd name="T86" fmla="*/ 19 w 104"/>
                  <a:gd name="T87" fmla="*/ 39 h 172"/>
                  <a:gd name="T88" fmla="*/ 19 w 104"/>
                  <a:gd name="T89" fmla="*/ 43 h 17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4" h="172">
                    <a:moveTo>
                      <a:pt x="75" y="172"/>
                    </a:moveTo>
                    <a:lnTo>
                      <a:pt x="73" y="169"/>
                    </a:lnTo>
                    <a:lnTo>
                      <a:pt x="68" y="164"/>
                    </a:lnTo>
                    <a:lnTo>
                      <a:pt x="61" y="161"/>
                    </a:lnTo>
                    <a:lnTo>
                      <a:pt x="55" y="158"/>
                    </a:lnTo>
                    <a:lnTo>
                      <a:pt x="46" y="156"/>
                    </a:lnTo>
                    <a:lnTo>
                      <a:pt x="40" y="154"/>
                    </a:lnTo>
                    <a:lnTo>
                      <a:pt x="33" y="153"/>
                    </a:lnTo>
                    <a:lnTo>
                      <a:pt x="29" y="153"/>
                    </a:lnTo>
                    <a:lnTo>
                      <a:pt x="23" y="153"/>
                    </a:lnTo>
                    <a:lnTo>
                      <a:pt x="18" y="151"/>
                    </a:lnTo>
                    <a:lnTo>
                      <a:pt x="12" y="150"/>
                    </a:lnTo>
                    <a:lnTo>
                      <a:pt x="7" y="147"/>
                    </a:lnTo>
                    <a:lnTo>
                      <a:pt x="3" y="140"/>
                    </a:lnTo>
                    <a:lnTo>
                      <a:pt x="0" y="131"/>
                    </a:lnTo>
                    <a:lnTo>
                      <a:pt x="0" y="121"/>
                    </a:lnTo>
                    <a:lnTo>
                      <a:pt x="3" y="118"/>
                    </a:lnTo>
                    <a:lnTo>
                      <a:pt x="8" y="117"/>
                    </a:lnTo>
                    <a:lnTo>
                      <a:pt x="17" y="113"/>
                    </a:lnTo>
                    <a:lnTo>
                      <a:pt x="25" y="109"/>
                    </a:lnTo>
                    <a:lnTo>
                      <a:pt x="30" y="104"/>
                    </a:lnTo>
                    <a:lnTo>
                      <a:pt x="36" y="95"/>
                    </a:lnTo>
                    <a:lnTo>
                      <a:pt x="45" y="82"/>
                    </a:lnTo>
                    <a:lnTo>
                      <a:pt x="53" y="68"/>
                    </a:lnTo>
                    <a:lnTo>
                      <a:pt x="59" y="58"/>
                    </a:lnTo>
                    <a:lnTo>
                      <a:pt x="63" y="53"/>
                    </a:lnTo>
                    <a:lnTo>
                      <a:pt x="67" y="45"/>
                    </a:lnTo>
                    <a:lnTo>
                      <a:pt x="72" y="37"/>
                    </a:lnTo>
                    <a:lnTo>
                      <a:pt x="78" y="28"/>
                    </a:lnTo>
                    <a:lnTo>
                      <a:pt x="83" y="19"/>
                    </a:lnTo>
                    <a:lnTo>
                      <a:pt x="89" y="11"/>
                    </a:lnTo>
                    <a:lnTo>
                      <a:pt x="93" y="5"/>
                    </a:lnTo>
                    <a:lnTo>
                      <a:pt x="95" y="0"/>
                    </a:lnTo>
                    <a:lnTo>
                      <a:pt x="97" y="12"/>
                    </a:lnTo>
                    <a:lnTo>
                      <a:pt x="101" y="23"/>
                    </a:lnTo>
                    <a:lnTo>
                      <a:pt x="103" y="34"/>
                    </a:lnTo>
                    <a:lnTo>
                      <a:pt x="104" y="42"/>
                    </a:lnTo>
                    <a:lnTo>
                      <a:pt x="98" y="64"/>
                    </a:lnTo>
                    <a:lnTo>
                      <a:pt x="88" y="86"/>
                    </a:lnTo>
                    <a:lnTo>
                      <a:pt x="80" y="104"/>
                    </a:lnTo>
                    <a:lnTo>
                      <a:pt x="75" y="118"/>
                    </a:lnTo>
                    <a:lnTo>
                      <a:pt x="74" y="128"/>
                    </a:lnTo>
                    <a:lnTo>
                      <a:pt x="73" y="140"/>
                    </a:lnTo>
                    <a:lnTo>
                      <a:pt x="73" y="155"/>
                    </a:lnTo>
                    <a:lnTo>
                      <a:pt x="75" y="172"/>
                    </a:lnTo>
                    <a:close/>
                  </a:path>
                </a:pathLst>
              </a:custGeom>
              <a:solidFill>
                <a:srgbClr val="B266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39" name="Freeform 811"/>
              <p:cNvSpPr>
                <a:spLocks/>
              </p:cNvSpPr>
              <p:nvPr/>
            </p:nvSpPr>
            <p:spPr bwMode="auto">
              <a:xfrm>
                <a:off x="4954" y="434"/>
                <a:ext cx="154" cy="274"/>
              </a:xfrm>
              <a:custGeom>
                <a:avLst/>
                <a:gdLst>
                  <a:gd name="T0" fmla="*/ 5 w 307"/>
                  <a:gd name="T1" fmla="*/ 47 h 548"/>
                  <a:gd name="T2" fmla="*/ 1 w 307"/>
                  <a:gd name="T3" fmla="*/ 43 h 548"/>
                  <a:gd name="T4" fmla="*/ 1 w 307"/>
                  <a:gd name="T5" fmla="*/ 38 h 548"/>
                  <a:gd name="T6" fmla="*/ 1 w 307"/>
                  <a:gd name="T7" fmla="*/ 34 h 548"/>
                  <a:gd name="T8" fmla="*/ 1 w 307"/>
                  <a:gd name="T9" fmla="*/ 33 h 548"/>
                  <a:gd name="T10" fmla="*/ 3 w 307"/>
                  <a:gd name="T11" fmla="*/ 34 h 548"/>
                  <a:gd name="T12" fmla="*/ 7 w 307"/>
                  <a:gd name="T13" fmla="*/ 33 h 548"/>
                  <a:gd name="T14" fmla="*/ 10 w 307"/>
                  <a:gd name="T15" fmla="*/ 30 h 548"/>
                  <a:gd name="T16" fmla="*/ 16 w 307"/>
                  <a:gd name="T17" fmla="*/ 28 h 548"/>
                  <a:gd name="T18" fmla="*/ 18 w 307"/>
                  <a:gd name="T19" fmla="*/ 27 h 548"/>
                  <a:gd name="T20" fmla="*/ 18 w 307"/>
                  <a:gd name="T21" fmla="*/ 25 h 548"/>
                  <a:gd name="T22" fmla="*/ 15 w 307"/>
                  <a:gd name="T23" fmla="*/ 25 h 548"/>
                  <a:gd name="T24" fmla="*/ 19 w 307"/>
                  <a:gd name="T25" fmla="*/ 19 h 548"/>
                  <a:gd name="T26" fmla="*/ 24 w 307"/>
                  <a:gd name="T27" fmla="*/ 15 h 548"/>
                  <a:gd name="T28" fmla="*/ 30 w 307"/>
                  <a:gd name="T29" fmla="*/ 13 h 548"/>
                  <a:gd name="T30" fmla="*/ 39 w 307"/>
                  <a:gd name="T31" fmla="*/ 12 h 548"/>
                  <a:gd name="T32" fmla="*/ 48 w 307"/>
                  <a:gd name="T33" fmla="*/ 9 h 548"/>
                  <a:gd name="T34" fmla="*/ 54 w 307"/>
                  <a:gd name="T35" fmla="*/ 6 h 548"/>
                  <a:gd name="T36" fmla="*/ 58 w 307"/>
                  <a:gd name="T37" fmla="*/ 5 h 548"/>
                  <a:gd name="T38" fmla="*/ 62 w 307"/>
                  <a:gd name="T39" fmla="*/ 4 h 548"/>
                  <a:gd name="T40" fmla="*/ 65 w 307"/>
                  <a:gd name="T41" fmla="*/ 4 h 548"/>
                  <a:gd name="T42" fmla="*/ 68 w 307"/>
                  <a:gd name="T43" fmla="*/ 2 h 548"/>
                  <a:gd name="T44" fmla="*/ 71 w 307"/>
                  <a:gd name="T45" fmla="*/ 1 h 548"/>
                  <a:gd name="T46" fmla="*/ 75 w 307"/>
                  <a:gd name="T47" fmla="*/ 0 h 548"/>
                  <a:gd name="T48" fmla="*/ 77 w 307"/>
                  <a:gd name="T49" fmla="*/ 123 h 548"/>
                  <a:gd name="T50" fmla="*/ 74 w 307"/>
                  <a:gd name="T51" fmla="*/ 121 h 548"/>
                  <a:gd name="T52" fmla="*/ 71 w 307"/>
                  <a:gd name="T53" fmla="*/ 120 h 548"/>
                  <a:gd name="T54" fmla="*/ 68 w 307"/>
                  <a:gd name="T55" fmla="*/ 120 h 548"/>
                  <a:gd name="T56" fmla="*/ 66 w 307"/>
                  <a:gd name="T57" fmla="*/ 120 h 548"/>
                  <a:gd name="T58" fmla="*/ 64 w 307"/>
                  <a:gd name="T59" fmla="*/ 120 h 548"/>
                  <a:gd name="T60" fmla="*/ 61 w 307"/>
                  <a:gd name="T61" fmla="*/ 121 h 548"/>
                  <a:gd name="T62" fmla="*/ 58 w 307"/>
                  <a:gd name="T63" fmla="*/ 123 h 548"/>
                  <a:gd name="T64" fmla="*/ 56 w 307"/>
                  <a:gd name="T65" fmla="*/ 125 h 548"/>
                  <a:gd name="T66" fmla="*/ 54 w 307"/>
                  <a:gd name="T67" fmla="*/ 128 h 548"/>
                  <a:gd name="T68" fmla="*/ 54 w 307"/>
                  <a:gd name="T69" fmla="*/ 132 h 548"/>
                  <a:gd name="T70" fmla="*/ 51 w 307"/>
                  <a:gd name="T71" fmla="*/ 132 h 548"/>
                  <a:gd name="T72" fmla="*/ 52 w 307"/>
                  <a:gd name="T73" fmla="*/ 136 h 548"/>
                  <a:gd name="T74" fmla="*/ 51 w 307"/>
                  <a:gd name="T75" fmla="*/ 137 h 548"/>
                  <a:gd name="T76" fmla="*/ 47 w 307"/>
                  <a:gd name="T77" fmla="*/ 134 h 548"/>
                  <a:gd name="T78" fmla="*/ 41 w 307"/>
                  <a:gd name="T79" fmla="*/ 129 h 548"/>
                  <a:gd name="T80" fmla="*/ 37 w 307"/>
                  <a:gd name="T81" fmla="*/ 119 h 548"/>
                  <a:gd name="T82" fmla="*/ 34 w 307"/>
                  <a:gd name="T83" fmla="*/ 109 h 548"/>
                  <a:gd name="T84" fmla="*/ 30 w 307"/>
                  <a:gd name="T85" fmla="*/ 97 h 548"/>
                  <a:gd name="T86" fmla="*/ 29 w 307"/>
                  <a:gd name="T87" fmla="*/ 85 h 548"/>
                  <a:gd name="T88" fmla="*/ 29 w 307"/>
                  <a:gd name="T89" fmla="*/ 75 h 548"/>
                  <a:gd name="T90" fmla="*/ 28 w 307"/>
                  <a:gd name="T91" fmla="*/ 71 h 548"/>
                  <a:gd name="T92" fmla="*/ 26 w 307"/>
                  <a:gd name="T93" fmla="*/ 63 h 548"/>
                  <a:gd name="T94" fmla="*/ 26 w 307"/>
                  <a:gd name="T95" fmla="*/ 57 h 548"/>
                  <a:gd name="T96" fmla="*/ 28 w 307"/>
                  <a:gd name="T97" fmla="*/ 52 h 548"/>
                  <a:gd name="T98" fmla="*/ 28 w 307"/>
                  <a:gd name="T99" fmla="*/ 48 h 548"/>
                  <a:gd name="T100" fmla="*/ 30 w 307"/>
                  <a:gd name="T101" fmla="*/ 39 h 548"/>
                  <a:gd name="T102" fmla="*/ 30 w 307"/>
                  <a:gd name="T103" fmla="*/ 36 h 548"/>
                  <a:gd name="T104" fmla="*/ 26 w 307"/>
                  <a:gd name="T105" fmla="*/ 37 h 548"/>
                  <a:gd name="T106" fmla="*/ 23 w 307"/>
                  <a:gd name="T107" fmla="*/ 39 h 548"/>
                  <a:gd name="T108" fmla="*/ 20 w 307"/>
                  <a:gd name="T109" fmla="*/ 41 h 548"/>
                  <a:gd name="T110" fmla="*/ 18 w 307"/>
                  <a:gd name="T111" fmla="*/ 43 h 548"/>
                  <a:gd name="T112" fmla="*/ 15 w 307"/>
                  <a:gd name="T113" fmla="*/ 45 h 548"/>
                  <a:gd name="T114" fmla="*/ 13 w 307"/>
                  <a:gd name="T115" fmla="*/ 47 h 548"/>
                  <a:gd name="T116" fmla="*/ 9 w 307"/>
                  <a:gd name="T117" fmla="*/ 48 h 54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307" h="548">
                    <a:moveTo>
                      <a:pt x="29" y="191"/>
                    </a:moveTo>
                    <a:lnTo>
                      <a:pt x="18" y="187"/>
                    </a:lnTo>
                    <a:lnTo>
                      <a:pt x="9" y="180"/>
                    </a:lnTo>
                    <a:lnTo>
                      <a:pt x="3" y="170"/>
                    </a:lnTo>
                    <a:lnTo>
                      <a:pt x="3" y="156"/>
                    </a:lnTo>
                    <a:lnTo>
                      <a:pt x="3" y="149"/>
                    </a:lnTo>
                    <a:lnTo>
                      <a:pt x="2" y="140"/>
                    </a:lnTo>
                    <a:lnTo>
                      <a:pt x="1" y="133"/>
                    </a:lnTo>
                    <a:lnTo>
                      <a:pt x="0" y="130"/>
                    </a:lnTo>
                    <a:lnTo>
                      <a:pt x="1" y="131"/>
                    </a:lnTo>
                    <a:lnTo>
                      <a:pt x="4" y="132"/>
                    </a:lnTo>
                    <a:lnTo>
                      <a:pt x="10" y="133"/>
                    </a:lnTo>
                    <a:lnTo>
                      <a:pt x="19" y="134"/>
                    </a:lnTo>
                    <a:lnTo>
                      <a:pt x="27" y="132"/>
                    </a:lnTo>
                    <a:lnTo>
                      <a:pt x="33" y="125"/>
                    </a:lnTo>
                    <a:lnTo>
                      <a:pt x="40" y="118"/>
                    </a:lnTo>
                    <a:lnTo>
                      <a:pt x="52" y="114"/>
                    </a:lnTo>
                    <a:lnTo>
                      <a:pt x="62" y="111"/>
                    </a:lnTo>
                    <a:lnTo>
                      <a:pt x="67" y="109"/>
                    </a:lnTo>
                    <a:lnTo>
                      <a:pt x="70" y="107"/>
                    </a:lnTo>
                    <a:lnTo>
                      <a:pt x="71" y="102"/>
                    </a:lnTo>
                    <a:lnTo>
                      <a:pt x="69" y="100"/>
                    </a:lnTo>
                    <a:lnTo>
                      <a:pt x="63" y="101"/>
                    </a:lnTo>
                    <a:lnTo>
                      <a:pt x="59" y="100"/>
                    </a:lnTo>
                    <a:lnTo>
                      <a:pt x="65" y="88"/>
                    </a:lnTo>
                    <a:lnTo>
                      <a:pt x="76" y="74"/>
                    </a:lnTo>
                    <a:lnTo>
                      <a:pt x="85" y="65"/>
                    </a:lnTo>
                    <a:lnTo>
                      <a:pt x="94" y="58"/>
                    </a:lnTo>
                    <a:lnTo>
                      <a:pt x="105" y="53"/>
                    </a:lnTo>
                    <a:lnTo>
                      <a:pt x="119" y="49"/>
                    </a:lnTo>
                    <a:lnTo>
                      <a:pt x="135" y="47"/>
                    </a:lnTo>
                    <a:lnTo>
                      <a:pt x="156" y="45"/>
                    </a:lnTo>
                    <a:lnTo>
                      <a:pt x="181" y="42"/>
                    </a:lnTo>
                    <a:lnTo>
                      <a:pt x="192" y="34"/>
                    </a:lnTo>
                    <a:lnTo>
                      <a:pt x="202" y="28"/>
                    </a:lnTo>
                    <a:lnTo>
                      <a:pt x="213" y="23"/>
                    </a:lnTo>
                    <a:lnTo>
                      <a:pt x="223" y="19"/>
                    </a:lnTo>
                    <a:lnTo>
                      <a:pt x="232" y="17"/>
                    </a:lnTo>
                    <a:lnTo>
                      <a:pt x="240" y="16"/>
                    </a:lnTo>
                    <a:lnTo>
                      <a:pt x="247" y="15"/>
                    </a:lnTo>
                    <a:lnTo>
                      <a:pt x="253" y="15"/>
                    </a:lnTo>
                    <a:lnTo>
                      <a:pt x="257" y="13"/>
                    </a:lnTo>
                    <a:lnTo>
                      <a:pt x="263" y="11"/>
                    </a:lnTo>
                    <a:lnTo>
                      <a:pt x="270" y="8"/>
                    </a:lnTo>
                    <a:lnTo>
                      <a:pt x="277" y="5"/>
                    </a:lnTo>
                    <a:lnTo>
                      <a:pt x="284" y="2"/>
                    </a:lnTo>
                    <a:lnTo>
                      <a:pt x="291" y="1"/>
                    </a:lnTo>
                    <a:lnTo>
                      <a:pt x="299" y="0"/>
                    </a:lnTo>
                    <a:lnTo>
                      <a:pt x="307" y="1"/>
                    </a:lnTo>
                    <a:lnTo>
                      <a:pt x="307" y="492"/>
                    </a:lnTo>
                    <a:lnTo>
                      <a:pt x="301" y="487"/>
                    </a:lnTo>
                    <a:lnTo>
                      <a:pt x="295" y="483"/>
                    </a:lnTo>
                    <a:lnTo>
                      <a:pt x="290" y="481"/>
                    </a:lnTo>
                    <a:lnTo>
                      <a:pt x="284" y="479"/>
                    </a:lnTo>
                    <a:lnTo>
                      <a:pt x="278" y="478"/>
                    </a:lnTo>
                    <a:lnTo>
                      <a:pt x="272" y="478"/>
                    </a:lnTo>
                    <a:lnTo>
                      <a:pt x="268" y="477"/>
                    </a:lnTo>
                    <a:lnTo>
                      <a:pt x="263" y="477"/>
                    </a:lnTo>
                    <a:lnTo>
                      <a:pt x="259" y="477"/>
                    </a:lnTo>
                    <a:lnTo>
                      <a:pt x="253" y="478"/>
                    </a:lnTo>
                    <a:lnTo>
                      <a:pt x="247" y="480"/>
                    </a:lnTo>
                    <a:lnTo>
                      <a:pt x="241" y="483"/>
                    </a:lnTo>
                    <a:lnTo>
                      <a:pt x="234" y="487"/>
                    </a:lnTo>
                    <a:lnTo>
                      <a:pt x="229" y="490"/>
                    </a:lnTo>
                    <a:lnTo>
                      <a:pt x="225" y="494"/>
                    </a:lnTo>
                    <a:lnTo>
                      <a:pt x="222" y="497"/>
                    </a:lnTo>
                    <a:lnTo>
                      <a:pt x="218" y="503"/>
                    </a:lnTo>
                    <a:lnTo>
                      <a:pt x="215" y="510"/>
                    </a:lnTo>
                    <a:lnTo>
                      <a:pt x="214" y="517"/>
                    </a:lnTo>
                    <a:lnTo>
                      <a:pt x="214" y="525"/>
                    </a:lnTo>
                    <a:lnTo>
                      <a:pt x="201" y="521"/>
                    </a:lnTo>
                    <a:lnTo>
                      <a:pt x="202" y="525"/>
                    </a:lnTo>
                    <a:lnTo>
                      <a:pt x="205" y="534"/>
                    </a:lnTo>
                    <a:lnTo>
                      <a:pt x="206" y="543"/>
                    </a:lnTo>
                    <a:lnTo>
                      <a:pt x="206" y="548"/>
                    </a:lnTo>
                    <a:lnTo>
                      <a:pt x="202" y="547"/>
                    </a:lnTo>
                    <a:lnTo>
                      <a:pt x="196" y="543"/>
                    </a:lnTo>
                    <a:lnTo>
                      <a:pt x="186" y="536"/>
                    </a:lnTo>
                    <a:lnTo>
                      <a:pt x="176" y="526"/>
                    </a:lnTo>
                    <a:lnTo>
                      <a:pt x="164" y="513"/>
                    </a:lnTo>
                    <a:lnTo>
                      <a:pt x="154" y="496"/>
                    </a:lnTo>
                    <a:lnTo>
                      <a:pt x="146" y="475"/>
                    </a:lnTo>
                    <a:lnTo>
                      <a:pt x="140" y="450"/>
                    </a:lnTo>
                    <a:lnTo>
                      <a:pt x="135" y="435"/>
                    </a:lnTo>
                    <a:lnTo>
                      <a:pt x="127" y="413"/>
                    </a:lnTo>
                    <a:lnTo>
                      <a:pt x="118" y="388"/>
                    </a:lnTo>
                    <a:lnTo>
                      <a:pt x="114" y="361"/>
                    </a:lnTo>
                    <a:lnTo>
                      <a:pt x="114" y="337"/>
                    </a:lnTo>
                    <a:lnTo>
                      <a:pt x="115" y="316"/>
                    </a:lnTo>
                    <a:lnTo>
                      <a:pt x="116" y="300"/>
                    </a:lnTo>
                    <a:lnTo>
                      <a:pt x="116" y="292"/>
                    </a:lnTo>
                    <a:lnTo>
                      <a:pt x="112" y="284"/>
                    </a:lnTo>
                    <a:lnTo>
                      <a:pt x="108" y="268"/>
                    </a:lnTo>
                    <a:lnTo>
                      <a:pt x="103" y="251"/>
                    </a:lnTo>
                    <a:lnTo>
                      <a:pt x="102" y="238"/>
                    </a:lnTo>
                    <a:lnTo>
                      <a:pt x="104" y="228"/>
                    </a:lnTo>
                    <a:lnTo>
                      <a:pt x="108" y="217"/>
                    </a:lnTo>
                    <a:lnTo>
                      <a:pt x="111" y="208"/>
                    </a:lnTo>
                    <a:lnTo>
                      <a:pt x="112" y="202"/>
                    </a:lnTo>
                    <a:lnTo>
                      <a:pt x="112" y="192"/>
                    </a:lnTo>
                    <a:lnTo>
                      <a:pt x="115" y="172"/>
                    </a:lnTo>
                    <a:lnTo>
                      <a:pt x="117" y="154"/>
                    </a:lnTo>
                    <a:lnTo>
                      <a:pt x="123" y="140"/>
                    </a:lnTo>
                    <a:lnTo>
                      <a:pt x="118" y="142"/>
                    </a:lnTo>
                    <a:lnTo>
                      <a:pt x="111" y="145"/>
                    </a:lnTo>
                    <a:lnTo>
                      <a:pt x="104" y="148"/>
                    </a:lnTo>
                    <a:lnTo>
                      <a:pt x="97" y="152"/>
                    </a:lnTo>
                    <a:lnTo>
                      <a:pt x="89" y="155"/>
                    </a:lnTo>
                    <a:lnTo>
                      <a:pt x="82" y="159"/>
                    </a:lnTo>
                    <a:lnTo>
                      <a:pt x="77" y="163"/>
                    </a:lnTo>
                    <a:lnTo>
                      <a:pt x="72" y="167"/>
                    </a:lnTo>
                    <a:lnTo>
                      <a:pt x="69" y="171"/>
                    </a:lnTo>
                    <a:lnTo>
                      <a:pt x="64" y="175"/>
                    </a:lnTo>
                    <a:lnTo>
                      <a:pt x="59" y="179"/>
                    </a:lnTo>
                    <a:lnTo>
                      <a:pt x="55" y="183"/>
                    </a:lnTo>
                    <a:lnTo>
                      <a:pt x="49" y="186"/>
                    </a:lnTo>
                    <a:lnTo>
                      <a:pt x="43" y="189"/>
                    </a:lnTo>
                    <a:lnTo>
                      <a:pt x="36" y="190"/>
                    </a:lnTo>
                    <a:lnTo>
                      <a:pt x="29"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0" name="Freeform 812"/>
              <p:cNvSpPr>
                <a:spLocks/>
              </p:cNvSpPr>
              <p:nvPr/>
            </p:nvSpPr>
            <p:spPr bwMode="auto">
              <a:xfrm>
                <a:off x="4954" y="512"/>
                <a:ext cx="15" cy="20"/>
              </a:xfrm>
              <a:custGeom>
                <a:avLst/>
                <a:gdLst>
                  <a:gd name="T0" fmla="*/ 0 w 29"/>
                  <a:gd name="T1" fmla="*/ 1 h 39"/>
                  <a:gd name="T2" fmla="*/ 0 w 29"/>
                  <a:gd name="T3" fmla="*/ 0 h 39"/>
                  <a:gd name="T4" fmla="*/ 0 w 29"/>
                  <a:gd name="T5" fmla="*/ 4 h 39"/>
                  <a:gd name="T6" fmla="*/ 2 w 29"/>
                  <a:gd name="T7" fmla="*/ 7 h 39"/>
                  <a:gd name="T8" fmla="*/ 5 w 29"/>
                  <a:gd name="T9" fmla="*/ 9 h 39"/>
                  <a:gd name="T10" fmla="*/ 8 w 29"/>
                  <a:gd name="T11" fmla="*/ 10 h 39"/>
                  <a:gd name="T12" fmla="*/ 8 w 29"/>
                  <a:gd name="T13" fmla="*/ 8 h 39"/>
                  <a:gd name="T14" fmla="*/ 5 w 29"/>
                  <a:gd name="T15" fmla="*/ 8 h 39"/>
                  <a:gd name="T16" fmla="*/ 3 w 29"/>
                  <a:gd name="T17" fmla="*/ 6 h 39"/>
                  <a:gd name="T18" fmla="*/ 2 w 29"/>
                  <a:gd name="T19" fmla="*/ 4 h 39"/>
                  <a:gd name="T20" fmla="*/ 2 w 29"/>
                  <a:gd name="T21" fmla="*/ 1 h 39"/>
                  <a:gd name="T22" fmla="*/ 2 w 29"/>
                  <a:gd name="T23" fmla="*/ 1 h 39"/>
                  <a:gd name="T24" fmla="*/ 0 w 29"/>
                  <a:gd name="T25" fmla="*/ 1 h 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39">
                    <a:moveTo>
                      <a:pt x="0" y="1"/>
                    </a:moveTo>
                    <a:lnTo>
                      <a:pt x="0" y="0"/>
                    </a:lnTo>
                    <a:lnTo>
                      <a:pt x="0" y="15"/>
                    </a:lnTo>
                    <a:lnTo>
                      <a:pt x="5" y="28"/>
                    </a:lnTo>
                    <a:lnTo>
                      <a:pt x="17" y="36"/>
                    </a:lnTo>
                    <a:lnTo>
                      <a:pt x="29" y="39"/>
                    </a:lnTo>
                    <a:lnTo>
                      <a:pt x="29" y="32"/>
                    </a:lnTo>
                    <a:lnTo>
                      <a:pt x="19" y="29"/>
                    </a:lnTo>
                    <a:lnTo>
                      <a:pt x="12" y="23"/>
                    </a:lnTo>
                    <a:lnTo>
                      <a:pt x="6" y="15"/>
                    </a:lnTo>
                    <a:lnTo>
                      <a:pt x="6" y="2"/>
                    </a:lnTo>
                    <a:lnTo>
                      <a:pt x="6"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1" name="Freeform 813"/>
              <p:cNvSpPr>
                <a:spLocks/>
              </p:cNvSpPr>
              <p:nvPr/>
            </p:nvSpPr>
            <p:spPr bwMode="auto">
              <a:xfrm>
                <a:off x="4953" y="498"/>
                <a:ext cx="5" cy="15"/>
              </a:xfrm>
              <a:custGeom>
                <a:avLst/>
                <a:gdLst>
                  <a:gd name="T0" fmla="*/ 2 w 10"/>
                  <a:gd name="T1" fmla="*/ 0 h 30"/>
                  <a:gd name="T2" fmla="*/ 0 w 10"/>
                  <a:gd name="T3" fmla="*/ 1 h 30"/>
                  <a:gd name="T4" fmla="*/ 1 w 10"/>
                  <a:gd name="T5" fmla="*/ 2 h 30"/>
                  <a:gd name="T6" fmla="*/ 1 w 10"/>
                  <a:gd name="T7" fmla="*/ 4 h 30"/>
                  <a:gd name="T8" fmla="*/ 1 w 10"/>
                  <a:gd name="T9" fmla="*/ 6 h 30"/>
                  <a:gd name="T10" fmla="*/ 1 w 10"/>
                  <a:gd name="T11" fmla="*/ 8 h 30"/>
                  <a:gd name="T12" fmla="*/ 3 w 10"/>
                  <a:gd name="T13" fmla="*/ 8 h 30"/>
                  <a:gd name="T14" fmla="*/ 3 w 10"/>
                  <a:gd name="T15" fmla="*/ 6 h 30"/>
                  <a:gd name="T16" fmla="*/ 3 w 10"/>
                  <a:gd name="T17" fmla="*/ 4 h 30"/>
                  <a:gd name="T18" fmla="*/ 2 w 10"/>
                  <a:gd name="T19" fmla="*/ 2 h 30"/>
                  <a:gd name="T20" fmla="*/ 2 w 10"/>
                  <a:gd name="T21" fmla="*/ 1 h 30"/>
                  <a:gd name="T22" fmla="*/ 1 w 10"/>
                  <a:gd name="T23" fmla="*/ 2 h 30"/>
                  <a:gd name="T24" fmla="*/ 2 w 10"/>
                  <a:gd name="T25" fmla="*/ 1 h 30"/>
                  <a:gd name="T26" fmla="*/ 2 w 10"/>
                  <a:gd name="T27" fmla="*/ 1 h 30"/>
                  <a:gd name="T28" fmla="*/ 1 w 10"/>
                  <a:gd name="T29" fmla="*/ 0 h 30"/>
                  <a:gd name="T30" fmla="*/ 1 w 10"/>
                  <a:gd name="T31" fmla="*/ 1 h 30"/>
                  <a:gd name="T32" fmla="*/ 0 w 10"/>
                  <a:gd name="T33" fmla="*/ 1 h 30"/>
                  <a:gd name="T34" fmla="*/ 2 w 10"/>
                  <a:gd name="T35" fmla="*/ 0 h 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 h="30">
                    <a:moveTo>
                      <a:pt x="6" y="0"/>
                    </a:moveTo>
                    <a:lnTo>
                      <a:pt x="0" y="4"/>
                    </a:lnTo>
                    <a:lnTo>
                      <a:pt x="1" y="7"/>
                    </a:lnTo>
                    <a:lnTo>
                      <a:pt x="2" y="14"/>
                    </a:lnTo>
                    <a:lnTo>
                      <a:pt x="4" y="23"/>
                    </a:lnTo>
                    <a:lnTo>
                      <a:pt x="4" y="30"/>
                    </a:lnTo>
                    <a:lnTo>
                      <a:pt x="10" y="30"/>
                    </a:lnTo>
                    <a:lnTo>
                      <a:pt x="10" y="23"/>
                    </a:lnTo>
                    <a:lnTo>
                      <a:pt x="9" y="14"/>
                    </a:lnTo>
                    <a:lnTo>
                      <a:pt x="8" y="7"/>
                    </a:lnTo>
                    <a:lnTo>
                      <a:pt x="7" y="4"/>
                    </a:lnTo>
                    <a:lnTo>
                      <a:pt x="1" y="7"/>
                    </a:lnTo>
                    <a:lnTo>
                      <a:pt x="7" y="4"/>
                    </a:lnTo>
                    <a:lnTo>
                      <a:pt x="6" y="1"/>
                    </a:lnTo>
                    <a:lnTo>
                      <a:pt x="4" y="0"/>
                    </a:lnTo>
                    <a:lnTo>
                      <a:pt x="1" y="1"/>
                    </a:lnTo>
                    <a:lnTo>
                      <a:pt x="0" y="4"/>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2" name="Freeform 814"/>
              <p:cNvSpPr>
                <a:spLocks/>
              </p:cNvSpPr>
              <p:nvPr/>
            </p:nvSpPr>
            <p:spPr bwMode="auto">
              <a:xfrm>
                <a:off x="4953" y="498"/>
                <a:ext cx="11" cy="6"/>
              </a:xfrm>
              <a:custGeom>
                <a:avLst/>
                <a:gdLst>
                  <a:gd name="T0" fmla="*/ 6 w 22"/>
                  <a:gd name="T1" fmla="*/ 1 h 13"/>
                  <a:gd name="T2" fmla="*/ 6 w 22"/>
                  <a:gd name="T3" fmla="*/ 1 h 13"/>
                  <a:gd name="T4" fmla="*/ 4 w 22"/>
                  <a:gd name="T5" fmla="*/ 1 h 13"/>
                  <a:gd name="T6" fmla="*/ 2 w 22"/>
                  <a:gd name="T7" fmla="*/ 0 h 13"/>
                  <a:gd name="T8" fmla="*/ 2 w 22"/>
                  <a:gd name="T9" fmla="*/ 0 h 13"/>
                  <a:gd name="T10" fmla="*/ 2 w 22"/>
                  <a:gd name="T11" fmla="*/ 0 h 13"/>
                  <a:gd name="T12" fmla="*/ 0 w 22"/>
                  <a:gd name="T13" fmla="*/ 1 h 13"/>
                  <a:gd name="T14" fmla="*/ 1 w 22"/>
                  <a:gd name="T15" fmla="*/ 2 h 13"/>
                  <a:gd name="T16" fmla="*/ 2 w 22"/>
                  <a:gd name="T17" fmla="*/ 2 h 13"/>
                  <a:gd name="T18" fmla="*/ 4 w 22"/>
                  <a:gd name="T19" fmla="*/ 2 h 13"/>
                  <a:gd name="T20" fmla="*/ 6 w 22"/>
                  <a:gd name="T21" fmla="*/ 3 h 13"/>
                  <a:gd name="T22" fmla="*/ 6 w 22"/>
                  <a:gd name="T23" fmla="*/ 3 h 13"/>
                  <a:gd name="T24" fmla="*/ 6 w 22"/>
                  <a:gd name="T25" fmla="*/ 1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3">
                    <a:moveTo>
                      <a:pt x="22" y="4"/>
                    </a:moveTo>
                    <a:lnTo>
                      <a:pt x="22" y="4"/>
                    </a:lnTo>
                    <a:lnTo>
                      <a:pt x="13" y="4"/>
                    </a:lnTo>
                    <a:lnTo>
                      <a:pt x="7" y="3"/>
                    </a:lnTo>
                    <a:lnTo>
                      <a:pt x="5" y="1"/>
                    </a:lnTo>
                    <a:lnTo>
                      <a:pt x="5" y="0"/>
                    </a:lnTo>
                    <a:lnTo>
                      <a:pt x="0" y="7"/>
                    </a:lnTo>
                    <a:lnTo>
                      <a:pt x="3" y="8"/>
                    </a:lnTo>
                    <a:lnTo>
                      <a:pt x="7" y="10"/>
                    </a:lnTo>
                    <a:lnTo>
                      <a:pt x="13" y="11"/>
                    </a:lnTo>
                    <a:lnTo>
                      <a:pt x="22" y="13"/>
                    </a:lnTo>
                    <a:lnTo>
                      <a:pt x="2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3" name="Freeform 815"/>
              <p:cNvSpPr>
                <a:spLocks/>
              </p:cNvSpPr>
              <p:nvPr/>
            </p:nvSpPr>
            <p:spPr bwMode="auto">
              <a:xfrm>
                <a:off x="4964" y="490"/>
                <a:ext cx="17" cy="14"/>
              </a:xfrm>
              <a:custGeom>
                <a:avLst/>
                <a:gdLst>
                  <a:gd name="T0" fmla="*/ 9 w 33"/>
                  <a:gd name="T1" fmla="*/ 0 h 29"/>
                  <a:gd name="T2" fmla="*/ 9 w 33"/>
                  <a:gd name="T3" fmla="*/ 0 h 29"/>
                  <a:gd name="T4" fmla="*/ 5 w 33"/>
                  <a:gd name="T5" fmla="*/ 1 h 29"/>
                  <a:gd name="T6" fmla="*/ 3 w 33"/>
                  <a:gd name="T7" fmla="*/ 3 h 29"/>
                  <a:gd name="T8" fmla="*/ 2 w 33"/>
                  <a:gd name="T9" fmla="*/ 4 h 29"/>
                  <a:gd name="T10" fmla="*/ 0 w 33"/>
                  <a:gd name="T11" fmla="*/ 5 h 29"/>
                  <a:gd name="T12" fmla="*/ 0 w 33"/>
                  <a:gd name="T13" fmla="*/ 7 h 29"/>
                  <a:gd name="T14" fmla="*/ 3 w 33"/>
                  <a:gd name="T15" fmla="*/ 6 h 29"/>
                  <a:gd name="T16" fmla="*/ 4 w 33"/>
                  <a:gd name="T17" fmla="*/ 4 h 29"/>
                  <a:gd name="T18" fmla="*/ 6 w 33"/>
                  <a:gd name="T19" fmla="*/ 3 h 29"/>
                  <a:gd name="T20" fmla="*/ 9 w 33"/>
                  <a:gd name="T21" fmla="*/ 1 h 29"/>
                  <a:gd name="T22" fmla="*/ 9 w 33"/>
                  <a:gd name="T23" fmla="*/ 1 h 29"/>
                  <a:gd name="T24" fmla="*/ 9 w 33"/>
                  <a:gd name="T25" fmla="*/ 0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9">
                    <a:moveTo>
                      <a:pt x="33" y="0"/>
                    </a:moveTo>
                    <a:lnTo>
                      <a:pt x="33" y="0"/>
                    </a:lnTo>
                    <a:lnTo>
                      <a:pt x="19" y="5"/>
                    </a:lnTo>
                    <a:lnTo>
                      <a:pt x="12" y="13"/>
                    </a:lnTo>
                    <a:lnTo>
                      <a:pt x="6" y="19"/>
                    </a:lnTo>
                    <a:lnTo>
                      <a:pt x="0" y="20"/>
                    </a:lnTo>
                    <a:lnTo>
                      <a:pt x="0" y="29"/>
                    </a:lnTo>
                    <a:lnTo>
                      <a:pt x="10" y="26"/>
                    </a:lnTo>
                    <a:lnTo>
                      <a:pt x="16" y="17"/>
                    </a:lnTo>
                    <a:lnTo>
                      <a:pt x="23" y="12"/>
                    </a:lnTo>
                    <a:lnTo>
                      <a:pt x="33" y="7"/>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4" name="Freeform 816"/>
              <p:cNvSpPr>
                <a:spLocks/>
              </p:cNvSpPr>
              <p:nvPr/>
            </p:nvSpPr>
            <p:spPr bwMode="auto">
              <a:xfrm>
                <a:off x="4981" y="486"/>
                <a:ext cx="11" cy="7"/>
              </a:xfrm>
              <a:custGeom>
                <a:avLst/>
                <a:gdLst>
                  <a:gd name="T0" fmla="*/ 4 w 22"/>
                  <a:gd name="T1" fmla="*/ 0 h 15"/>
                  <a:gd name="T2" fmla="*/ 4 w 22"/>
                  <a:gd name="T3" fmla="*/ 0 h 15"/>
                  <a:gd name="T4" fmla="*/ 4 w 22"/>
                  <a:gd name="T5" fmla="*/ 1 h 15"/>
                  <a:gd name="T6" fmla="*/ 4 w 22"/>
                  <a:gd name="T7" fmla="*/ 1 h 15"/>
                  <a:gd name="T8" fmla="*/ 3 w 22"/>
                  <a:gd name="T9" fmla="*/ 1 h 15"/>
                  <a:gd name="T10" fmla="*/ 0 w 22"/>
                  <a:gd name="T11" fmla="*/ 2 h 15"/>
                  <a:gd name="T12" fmla="*/ 0 w 22"/>
                  <a:gd name="T13" fmla="*/ 3 h 15"/>
                  <a:gd name="T14" fmla="*/ 3 w 22"/>
                  <a:gd name="T15" fmla="*/ 3 h 15"/>
                  <a:gd name="T16" fmla="*/ 5 w 22"/>
                  <a:gd name="T17" fmla="*/ 2 h 15"/>
                  <a:gd name="T18" fmla="*/ 6 w 22"/>
                  <a:gd name="T19" fmla="*/ 1 h 15"/>
                  <a:gd name="T20" fmla="*/ 6 w 22"/>
                  <a:gd name="T21" fmla="*/ 0 h 15"/>
                  <a:gd name="T22" fmla="*/ 6 w 22"/>
                  <a:gd name="T23" fmla="*/ 0 h 15"/>
                  <a:gd name="T24" fmla="*/ 4 w 22"/>
                  <a:gd name="T25" fmla="*/ 0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5">
                    <a:moveTo>
                      <a:pt x="15" y="0"/>
                    </a:moveTo>
                    <a:lnTo>
                      <a:pt x="15" y="0"/>
                    </a:lnTo>
                    <a:lnTo>
                      <a:pt x="14" y="4"/>
                    </a:lnTo>
                    <a:lnTo>
                      <a:pt x="9" y="6"/>
                    </a:lnTo>
                    <a:lnTo>
                      <a:pt x="0" y="8"/>
                    </a:lnTo>
                    <a:lnTo>
                      <a:pt x="0" y="15"/>
                    </a:lnTo>
                    <a:lnTo>
                      <a:pt x="11" y="13"/>
                    </a:lnTo>
                    <a:lnTo>
                      <a:pt x="17" y="11"/>
                    </a:lnTo>
                    <a:lnTo>
                      <a:pt x="21" y="6"/>
                    </a:lnTo>
                    <a:lnTo>
                      <a:pt x="22"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5" name="Freeform 817"/>
              <p:cNvSpPr>
                <a:spLocks/>
              </p:cNvSpPr>
              <p:nvPr/>
            </p:nvSpPr>
            <p:spPr bwMode="auto">
              <a:xfrm>
                <a:off x="4982" y="478"/>
                <a:ext cx="10" cy="9"/>
              </a:xfrm>
              <a:custGeom>
                <a:avLst/>
                <a:gdLst>
                  <a:gd name="T0" fmla="*/ 2 w 18"/>
                  <a:gd name="T1" fmla="*/ 0 h 20"/>
                  <a:gd name="T2" fmla="*/ 2 w 18"/>
                  <a:gd name="T3" fmla="*/ 0 h 20"/>
                  <a:gd name="T4" fmla="*/ 0 w 18"/>
                  <a:gd name="T5" fmla="*/ 3 h 20"/>
                  <a:gd name="T6" fmla="*/ 2 w 18"/>
                  <a:gd name="T7" fmla="*/ 4 h 20"/>
                  <a:gd name="T8" fmla="*/ 4 w 18"/>
                  <a:gd name="T9" fmla="*/ 4 h 20"/>
                  <a:gd name="T10" fmla="*/ 3 w 18"/>
                  <a:gd name="T11" fmla="*/ 3 h 20"/>
                  <a:gd name="T12" fmla="*/ 6 w 18"/>
                  <a:gd name="T13" fmla="*/ 3 h 20"/>
                  <a:gd name="T14" fmla="*/ 4 w 18"/>
                  <a:gd name="T15" fmla="*/ 2 h 20"/>
                  <a:gd name="T16" fmla="*/ 2 w 18"/>
                  <a:gd name="T17" fmla="*/ 2 h 20"/>
                  <a:gd name="T18" fmla="*/ 2 w 18"/>
                  <a:gd name="T19" fmla="*/ 3 h 20"/>
                  <a:gd name="T20" fmla="*/ 4 w 18"/>
                  <a:gd name="T21" fmla="*/ 1 h 20"/>
                  <a:gd name="T22" fmla="*/ 4 w 18"/>
                  <a:gd name="T23" fmla="*/ 1 h 20"/>
                  <a:gd name="T24" fmla="*/ 2 w 18"/>
                  <a:gd name="T25" fmla="*/ 0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20">
                    <a:moveTo>
                      <a:pt x="6" y="0"/>
                    </a:moveTo>
                    <a:lnTo>
                      <a:pt x="6" y="0"/>
                    </a:lnTo>
                    <a:lnTo>
                      <a:pt x="0" y="14"/>
                    </a:lnTo>
                    <a:lnTo>
                      <a:pt x="7" y="20"/>
                    </a:lnTo>
                    <a:lnTo>
                      <a:pt x="13" y="17"/>
                    </a:lnTo>
                    <a:lnTo>
                      <a:pt x="11" y="16"/>
                    </a:lnTo>
                    <a:lnTo>
                      <a:pt x="18" y="16"/>
                    </a:lnTo>
                    <a:lnTo>
                      <a:pt x="13" y="10"/>
                    </a:lnTo>
                    <a:lnTo>
                      <a:pt x="7" y="10"/>
                    </a:lnTo>
                    <a:lnTo>
                      <a:pt x="7" y="14"/>
                    </a:lnTo>
                    <a:lnTo>
                      <a:pt x="13" y="5"/>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6" name="Freeform 818"/>
              <p:cNvSpPr>
                <a:spLocks/>
              </p:cNvSpPr>
              <p:nvPr/>
            </p:nvSpPr>
            <p:spPr bwMode="auto">
              <a:xfrm>
                <a:off x="4985" y="454"/>
                <a:ext cx="62" cy="26"/>
              </a:xfrm>
              <a:custGeom>
                <a:avLst/>
                <a:gdLst>
                  <a:gd name="T0" fmla="*/ 30 w 123"/>
                  <a:gd name="T1" fmla="*/ 1 h 52"/>
                  <a:gd name="T2" fmla="*/ 30 w 123"/>
                  <a:gd name="T3" fmla="*/ 0 h 52"/>
                  <a:gd name="T4" fmla="*/ 24 w 123"/>
                  <a:gd name="T5" fmla="*/ 1 h 52"/>
                  <a:gd name="T6" fmla="*/ 19 w 123"/>
                  <a:gd name="T7" fmla="*/ 1 h 52"/>
                  <a:gd name="T8" fmla="*/ 15 w 123"/>
                  <a:gd name="T9" fmla="*/ 2 h 52"/>
                  <a:gd name="T10" fmla="*/ 11 w 123"/>
                  <a:gd name="T11" fmla="*/ 3 h 52"/>
                  <a:gd name="T12" fmla="*/ 8 w 123"/>
                  <a:gd name="T13" fmla="*/ 4 h 52"/>
                  <a:gd name="T14" fmla="*/ 5 w 123"/>
                  <a:gd name="T15" fmla="*/ 6 h 52"/>
                  <a:gd name="T16" fmla="*/ 3 w 123"/>
                  <a:gd name="T17" fmla="*/ 9 h 52"/>
                  <a:gd name="T18" fmla="*/ 0 w 123"/>
                  <a:gd name="T19" fmla="*/ 12 h 52"/>
                  <a:gd name="T20" fmla="*/ 2 w 123"/>
                  <a:gd name="T21" fmla="*/ 13 h 52"/>
                  <a:gd name="T22" fmla="*/ 5 w 123"/>
                  <a:gd name="T23" fmla="*/ 10 h 52"/>
                  <a:gd name="T24" fmla="*/ 7 w 123"/>
                  <a:gd name="T25" fmla="*/ 8 h 52"/>
                  <a:gd name="T26" fmla="*/ 9 w 123"/>
                  <a:gd name="T27" fmla="*/ 6 h 52"/>
                  <a:gd name="T28" fmla="*/ 12 w 123"/>
                  <a:gd name="T29" fmla="*/ 5 h 52"/>
                  <a:gd name="T30" fmla="*/ 15 w 123"/>
                  <a:gd name="T31" fmla="*/ 4 h 52"/>
                  <a:gd name="T32" fmla="*/ 19 w 123"/>
                  <a:gd name="T33" fmla="*/ 3 h 52"/>
                  <a:gd name="T34" fmla="*/ 24 w 123"/>
                  <a:gd name="T35" fmla="*/ 3 h 52"/>
                  <a:gd name="T36" fmla="*/ 30 w 123"/>
                  <a:gd name="T37" fmla="*/ 2 h 52"/>
                  <a:gd name="T38" fmla="*/ 31 w 123"/>
                  <a:gd name="T39" fmla="*/ 2 h 52"/>
                  <a:gd name="T40" fmla="*/ 30 w 123"/>
                  <a:gd name="T41" fmla="*/ 2 h 52"/>
                  <a:gd name="T42" fmla="*/ 31 w 123"/>
                  <a:gd name="T43" fmla="*/ 2 h 52"/>
                  <a:gd name="T44" fmla="*/ 31 w 123"/>
                  <a:gd name="T45" fmla="*/ 1 h 52"/>
                  <a:gd name="T46" fmla="*/ 31 w 123"/>
                  <a:gd name="T47" fmla="*/ 1 h 52"/>
                  <a:gd name="T48" fmla="*/ 30 w 123"/>
                  <a:gd name="T49" fmla="*/ 0 h 52"/>
                  <a:gd name="T50" fmla="*/ 30 w 123"/>
                  <a:gd name="T51" fmla="*/ 1 h 5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3" h="52">
                    <a:moveTo>
                      <a:pt x="117" y="1"/>
                    </a:moveTo>
                    <a:lnTo>
                      <a:pt x="119" y="0"/>
                    </a:lnTo>
                    <a:lnTo>
                      <a:pt x="94" y="2"/>
                    </a:lnTo>
                    <a:lnTo>
                      <a:pt x="73" y="4"/>
                    </a:lnTo>
                    <a:lnTo>
                      <a:pt x="57" y="7"/>
                    </a:lnTo>
                    <a:lnTo>
                      <a:pt x="42" y="10"/>
                    </a:lnTo>
                    <a:lnTo>
                      <a:pt x="30" y="16"/>
                    </a:lnTo>
                    <a:lnTo>
                      <a:pt x="20" y="23"/>
                    </a:lnTo>
                    <a:lnTo>
                      <a:pt x="10" y="33"/>
                    </a:lnTo>
                    <a:lnTo>
                      <a:pt x="0" y="47"/>
                    </a:lnTo>
                    <a:lnTo>
                      <a:pt x="7" y="52"/>
                    </a:lnTo>
                    <a:lnTo>
                      <a:pt x="17" y="38"/>
                    </a:lnTo>
                    <a:lnTo>
                      <a:pt x="25" y="30"/>
                    </a:lnTo>
                    <a:lnTo>
                      <a:pt x="34" y="23"/>
                    </a:lnTo>
                    <a:lnTo>
                      <a:pt x="45" y="17"/>
                    </a:lnTo>
                    <a:lnTo>
                      <a:pt x="57" y="14"/>
                    </a:lnTo>
                    <a:lnTo>
                      <a:pt x="73" y="11"/>
                    </a:lnTo>
                    <a:lnTo>
                      <a:pt x="94" y="9"/>
                    </a:lnTo>
                    <a:lnTo>
                      <a:pt x="119" y="7"/>
                    </a:lnTo>
                    <a:lnTo>
                      <a:pt x="122" y="6"/>
                    </a:lnTo>
                    <a:lnTo>
                      <a:pt x="119" y="7"/>
                    </a:lnTo>
                    <a:lnTo>
                      <a:pt x="122" y="6"/>
                    </a:lnTo>
                    <a:lnTo>
                      <a:pt x="123" y="3"/>
                    </a:lnTo>
                    <a:lnTo>
                      <a:pt x="122" y="1"/>
                    </a:lnTo>
                    <a:lnTo>
                      <a:pt x="119" y="0"/>
                    </a:lnTo>
                    <a:lnTo>
                      <a:pt x="117"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7" name="Freeform 819"/>
              <p:cNvSpPr>
                <a:spLocks/>
              </p:cNvSpPr>
              <p:nvPr/>
            </p:nvSpPr>
            <p:spPr bwMode="auto">
              <a:xfrm>
                <a:off x="5044" y="440"/>
                <a:ext cx="37" cy="17"/>
              </a:xfrm>
              <a:custGeom>
                <a:avLst/>
                <a:gdLst>
                  <a:gd name="T0" fmla="*/ 19 w 74"/>
                  <a:gd name="T1" fmla="*/ 0 h 34"/>
                  <a:gd name="T2" fmla="*/ 19 w 74"/>
                  <a:gd name="T3" fmla="*/ 0 h 34"/>
                  <a:gd name="T4" fmla="*/ 17 w 74"/>
                  <a:gd name="T5" fmla="*/ 0 h 34"/>
                  <a:gd name="T6" fmla="*/ 16 w 74"/>
                  <a:gd name="T7" fmla="*/ 1 h 34"/>
                  <a:gd name="T8" fmla="*/ 14 w 74"/>
                  <a:gd name="T9" fmla="*/ 1 h 34"/>
                  <a:gd name="T10" fmla="*/ 11 w 74"/>
                  <a:gd name="T11" fmla="*/ 2 h 34"/>
                  <a:gd name="T12" fmla="*/ 8 w 74"/>
                  <a:gd name="T13" fmla="*/ 2 h 34"/>
                  <a:gd name="T14" fmla="*/ 6 w 74"/>
                  <a:gd name="T15" fmla="*/ 4 h 34"/>
                  <a:gd name="T16" fmla="*/ 3 w 74"/>
                  <a:gd name="T17" fmla="*/ 5 h 34"/>
                  <a:gd name="T18" fmla="*/ 0 w 74"/>
                  <a:gd name="T19" fmla="*/ 8 h 34"/>
                  <a:gd name="T20" fmla="*/ 2 w 74"/>
                  <a:gd name="T21" fmla="*/ 9 h 34"/>
                  <a:gd name="T22" fmla="*/ 4 w 74"/>
                  <a:gd name="T23" fmla="*/ 7 h 34"/>
                  <a:gd name="T24" fmla="*/ 6 w 74"/>
                  <a:gd name="T25" fmla="*/ 6 h 34"/>
                  <a:gd name="T26" fmla="*/ 9 w 74"/>
                  <a:gd name="T27" fmla="*/ 4 h 34"/>
                  <a:gd name="T28" fmla="*/ 12 w 74"/>
                  <a:gd name="T29" fmla="*/ 3 h 34"/>
                  <a:gd name="T30" fmla="*/ 14 w 74"/>
                  <a:gd name="T31" fmla="*/ 3 h 34"/>
                  <a:gd name="T32" fmla="*/ 16 w 74"/>
                  <a:gd name="T33" fmla="*/ 2 h 34"/>
                  <a:gd name="T34" fmla="*/ 17 w 74"/>
                  <a:gd name="T35" fmla="*/ 2 h 34"/>
                  <a:gd name="T36" fmla="*/ 19 w 74"/>
                  <a:gd name="T37" fmla="*/ 2 h 34"/>
                  <a:gd name="T38" fmla="*/ 19 w 74"/>
                  <a:gd name="T39" fmla="*/ 2 h 34"/>
                  <a:gd name="T40" fmla="*/ 19 w 74"/>
                  <a:gd name="T41" fmla="*/ 0 h 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4" h="34">
                    <a:moveTo>
                      <a:pt x="74" y="0"/>
                    </a:moveTo>
                    <a:lnTo>
                      <a:pt x="74" y="0"/>
                    </a:lnTo>
                    <a:lnTo>
                      <a:pt x="68" y="0"/>
                    </a:lnTo>
                    <a:lnTo>
                      <a:pt x="61" y="1"/>
                    </a:lnTo>
                    <a:lnTo>
                      <a:pt x="53" y="2"/>
                    </a:lnTo>
                    <a:lnTo>
                      <a:pt x="43" y="5"/>
                    </a:lnTo>
                    <a:lnTo>
                      <a:pt x="32" y="8"/>
                    </a:lnTo>
                    <a:lnTo>
                      <a:pt x="22" y="14"/>
                    </a:lnTo>
                    <a:lnTo>
                      <a:pt x="11" y="20"/>
                    </a:lnTo>
                    <a:lnTo>
                      <a:pt x="0" y="29"/>
                    </a:lnTo>
                    <a:lnTo>
                      <a:pt x="5" y="34"/>
                    </a:lnTo>
                    <a:lnTo>
                      <a:pt x="15" y="27"/>
                    </a:lnTo>
                    <a:lnTo>
                      <a:pt x="24" y="21"/>
                    </a:lnTo>
                    <a:lnTo>
                      <a:pt x="35" y="15"/>
                    </a:lnTo>
                    <a:lnTo>
                      <a:pt x="45" y="12"/>
                    </a:lnTo>
                    <a:lnTo>
                      <a:pt x="53" y="9"/>
                    </a:lnTo>
                    <a:lnTo>
                      <a:pt x="61" y="8"/>
                    </a:lnTo>
                    <a:lnTo>
                      <a:pt x="68" y="7"/>
                    </a:lnTo>
                    <a:lnTo>
                      <a:pt x="74" y="7"/>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8" name="Freeform 820"/>
              <p:cNvSpPr>
                <a:spLocks/>
              </p:cNvSpPr>
              <p:nvPr/>
            </p:nvSpPr>
            <p:spPr bwMode="auto">
              <a:xfrm>
                <a:off x="5081" y="432"/>
                <a:ext cx="29" cy="12"/>
              </a:xfrm>
              <a:custGeom>
                <a:avLst/>
                <a:gdLst>
                  <a:gd name="T0" fmla="*/ 14 w 59"/>
                  <a:gd name="T1" fmla="*/ 2 h 23"/>
                  <a:gd name="T2" fmla="*/ 13 w 59"/>
                  <a:gd name="T3" fmla="*/ 1 h 23"/>
                  <a:gd name="T4" fmla="*/ 11 w 59"/>
                  <a:gd name="T5" fmla="*/ 0 h 23"/>
                  <a:gd name="T6" fmla="*/ 9 w 59"/>
                  <a:gd name="T7" fmla="*/ 1 h 23"/>
                  <a:gd name="T8" fmla="*/ 7 w 59"/>
                  <a:gd name="T9" fmla="*/ 1 h 23"/>
                  <a:gd name="T10" fmla="*/ 5 w 59"/>
                  <a:gd name="T11" fmla="*/ 2 h 23"/>
                  <a:gd name="T12" fmla="*/ 4 w 59"/>
                  <a:gd name="T13" fmla="*/ 3 h 23"/>
                  <a:gd name="T14" fmla="*/ 2 w 59"/>
                  <a:gd name="T15" fmla="*/ 4 h 23"/>
                  <a:gd name="T16" fmla="*/ 0 w 59"/>
                  <a:gd name="T17" fmla="*/ 4 h 23"/>
                  <a:gd name="T18" fmla="*/ 0 w 59"/>
                  <a:gd name="T19" fmla="*/ 4 h 23"/>
                  <a:gd name="T20" fmla="*/ 0 w 59"/>
                  <a:gd name="T21" fmla="*/ 6 h 23"/>
                  <a:gd name="T22" fmla="*/ 1 w 59"/>
                  <a:gd name="T23" fmla="*/ 6 h 23"/>
                  <a:gd name="T24" fmla="*/ 2 w 59"/>
                  <a:gd name="T25" fmla="*/ 5 h 23"/>
                  <a:gd name="T26" fmla="*/ 4 w 59"/>
                  <a:gd name="T27" fmla="*/ 4 h 23"/>
                  <a:gd name="T28" fmla="*/ 6 w 59"/>
                  <a:gd name="T29" fmla="*/ 4 h 23"/>
                  <a:gd name="T30" fmla="*/ 8 w 59"/>
                  <a:gd name="T31" fmla="*/ 3 h 23"/>
                  <a:gd name="T32" fmla="*/ 9 w 59"/>
                  <a:gd name="T33" fmla="*/ 3 h 23"/>
                  <a:gd name="T34" fmla="*/ 11 w 59"/>
                  <a:gd name="T35" fmla="*/ 3 h 23"/>
                  <a:gd name="T36" fmla="*/ 13 w 59"/>
                  <a:gd name="T37" fmla="*/ 3 h 23"/>
                  <a:gd name="T38" fmla="*/ 12 w 59"/>
                  <a:gd name="T39" fmla="*/ 2 h 23"/>
                  <a:gd name="T40" fmla="*/ 13 w 59"/>
                  <a:gd name="T41" fmla="*/ 3 h 23"/>
                  <a:gd name="T42" fmla="*/ 14 w 59"/>
                  <a:gd name="T43" fmla="*/ 3 h 23"/>
                  <a:gd name="T44" fmla="*/ 14 w 59"/>
                  <a:gd name="T45" fmla="*/ 2 h 23"/>
                  <a:gd name="T46" fmla="*/ 14 w 59"/>
                  <a:gd name="T47" fmla="*/ 1 h 23"/>
                  <a:gd name="T48" fmla="*/ 13 w 59"/>
                  <a:gd name="T49" fmla="*/ 1 h 23"/>
                  <a:gd name="T50" fmla="*/ 14 w 59"/>
                  <a:gd name="T51" fmla="*/ 2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9" h="23">
                    <a:moveTo>
                      <a:pt x="59" y="6"/>
                    </a:moveTo>
                    <a:lnTo>
                      <a:pt x="55" y="2"/>
                    </a:lnTo>
                    <a:lnTo>
                      <a:pt x="46" y="0"/>
                    </a:lnTo>
                    <a:lnTo>
                      <a:pt x="38" y="2"/>
                    </a:lnTo>
                    <a:lnTo>
                      <a:pt x="30" y="3"/>
                    </a:lnTo>
                    <a:lnTo>
                      <a:pt x="23" y="7"/>
                    </a:lnTo>
                    <a:lnTo>
                      <a:pt x="16" y="9"/>
                    </a:lnTo>
                    <a:lnTo>
                      <a:pt x="9" y="13"/>
                    </a:lnTo>
                    <a:lnTo>
                      <a:pt x="3" y="15"/>
                    </a:lnTo>
                    <a:lnTo>
                      <a:pt x="0" y="16"/>
                    </a:lnTo>
                    <a:lnTo>
                      <a:pt x="0" y="23"/>
                    </a:lnTo>
                    <a:lnTo>
                      <a:pt x="6" y="22"/>
                    </a:lnTo>
                    <a:lnTo>
                      <a:pt x="11" y="20"/>
                    </a:lnTo>
                    <a:lnTo>
                      <a:pt x="18" y="16"/>
                    </a:lnTo>
                    <a:lnTo>
                      <a:pt x="25" y="14"/>
                    </a:lnTo>
                    <a:lnTo>
                      <a:pt x="32" y="10"/>
                    </a:lnTo>
                    <a:lnTo>
                      <a:pt x="38" y="9"/>
                    </a:lnTo>
                    <a:lnTo>
                      <a:pt x="46" y="9"/>
                    </a:lnTo>
                    <a:lnTo>
                      <a:pt x="53" y="9"/>
                    </a:lnTo>
                    <a:lnTo>
                      <a:pt x="49" y="6"/>
                    </a:lnTo>
                    <a:lnTo>
                      <a:pt x="53" y="9"/>
                    </a:lnTo>
                    <a:lnTo>
                      <a:pt x="56" y="9"/>
                    </a:lnTo>
                    <a:lnTo>
                      <a:pt x="57" y="7"/>
                    </a:lnTo>
                    <a:lnTo>
                      <a:pt x="57" y="3"/>
                    </a:lnTo>
                    <a:lnTo>
                      <a:pt x="55" y="2"/>
                    </a:lnTo>
                    <a:lnTo>
                      <a:pt x="59"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49" name="Freeform 821"/>
              <p:cNvSpPr>
                <a:spLocks/>
              </p:cNvSpPr>
              <p:nvPr/>
            </p:nvSpPr>
            <p:spPr bwMode="auto">
              <a:xfrm>
                <a:off x="5106" y="435"/>
                <a:ext cx="4" cy="248"/>
              </a:xfrm>
              <a:custGeom>
                <a:avLst/>
                <a:gdLst>
                  <a:gd name="T0" fmla="*/ 0 w 10"/>
                  <a:gd name="T1" fmla="*/ 124 h 495"/>
                  <a:gd name="T2" fmla="*/ 2 w 10"/>
                  <a:gd name="T3" fmla="*/ 123 h 495"/>
                  <a:gd name="T4" fmla="*/ 2 w 10"/>
                  <a:gd name="T5" fmla="*/ 0 h 495"/>
                  <a:gd name="T6" fmla="*/ 0 w 10"/>
                  <a:gd name="T7" fmla="*/ 0 h 495"/>
                  <a:gd name="T8" fmla="*/ 0 w 10"/>
                  <a:gd name="T9" fmla="*/ 123 h 495"/>
                  <a:gd name="T10" fmla="*/ 1 w 10"/>
                  <a:gd name="T11" fmla="*/ 122 h 495"/>
                  <a:gd name="T12" fmla="*/ 0 w 10"/>
                  <a:gd name="T13" fmla="*/ 123 h 495"/>
                  <a:gd name="T14" fmla="*/ 0 w 10"/>
                  <a:gd name="T15" fmla="*/ 124 h 495"/>
                  <a:gd name="T16" fmla="*/ 1 w 10"/>
                  <a:gd name="T17" fmla="*/ 124 h 495"/>
                  <a:gd name="T18" fmla="*/ 1 w 10"/>
                  <a:gd name="T19" fmla="*/ 124 h 495"/>
                  <a:gd name="T20" fmla="*/ 2 w 10"/>
                  <a:gd name="T21" fmla="*/ 123 h 495"/>
                  <a:gd name="T22" fmla="*/ 0 w 10"/>
                  <a:gd name="T23" fmla="*/ 124 h 49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495">
                    <a:moveTo>
                      <a:pt x="3" y="493"/>
                    </a:moveTo>
                    <a:lnTo>
                      <a:pt x="10" y="491"/>
                    </a:lnTo>
                    <a:lnTo>
                      <a:pt x="10" y="0"/>
                    </a:lnTo>
                    <a:lnTo>
                      <a:pt x="0" y="0"/>
                    </a:lnTo>
                    <a:lnTo>
                      <a:pt x="0" y="491"/>
                    </a:lnTo>
                    <a:lnTo>
                      <a:pt x="7" y="488"/>
                    </a:lnTo>
                    <a:lnTo>
                      <a:pt x="0" y="491"/>
                    </a:lnTo>
                    <a:lnTo>
                      <a:pt x="2" y="494"/>
                    </a:lnTo>
                    <a:lnTo>
                      <a:pt x="5" y="495"/>
                    </a:lnTo>
                    <a:lnTo>
                      <a:pt x="8" y="494"/>
                    </a:lnTo>
                    <a:lnTo>
                      <a:pt x="10" y="491"/>
                    </a:lnTo>
                    <a:lnTo>
                      <a:pt x="3" y="4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0" name="Freeform 822"/>
              <p:cNvSpPr>
                <a:spLocks/>
              </p:cNvSpPr>
              <p:nvPr/>
            </p:nvSpPr>
            <p:spPr bwMode="auto">
              <a:xfrm>
                <a:off x="5086" y="671"/>
                <a:ext cx="23" cy="10"/>
              </a:xfrm>
              <a:custGeom>
                <a:avLst/>
                <a:gdLst>
                  <a:gd name="T0" fmla="*/ 0 w 46"/>
                  <a:gd name="T1" fmla="*/ 1 h 21"/>
                  <a:gd name="T2" fmla="*/ 0 w 46"/>
                  <a:gd name="T3" fmla="*/ 1 h 21"/>
                  <a:gd name="T4" fmla="*/ 2 w 46"/>
                  <a:gd name="T5" fmla="*/ 1 h 21"/>
                  <a:gd name="T6" fmla="*/ 3 w 46"/>
                  <a:gd name="T7" fmla="*/ 2 h 21"/>
                  <a:gd name="T8" fmla="*/ 4 w 46"/>
                  <a:gd name="T9" fmla="*/ 2 h 21"/>
                  <a:gd name="T10" fmla="*/ 5 w 46"/>
                  <a:gd name="T11" fmla="*/ 2 h 21"/>
                  <a:gd name="T12" fmla="*/ 7 w 46"/>
                  <a:gd name="T13" fmla="*/ 3 h 21"/>
                  <a:gd name="T14" fmla="*/ 8 w 46"/>
                  <a:gd name="T15" fmla="*/ 3 h 21"/>
                  <a:gd name="T16" fmla="*/ 9 w 46"/>
                  <a:gd name="T17" fmla="*/ 4 h 21"/>
                  <a:gd name="T18" fmla="*/ 11 w 46"/>
                  <a:gd name="T19" fmla="*/ 5 h 21"/>
                  <a:gd name="T20" fmla="*/ 12 w 46"/>
                  <a:gd name="T21" fmla="*/ 4 h 21"/>
                  <a:gd name="T22" fmla="*/ 11 w 46"/>
                  <a:gd name="T23" fmla="*/ 2 h 21"/>
                  <a:gd name="T24" fmla="*/ 9 w 46"/>
                  <a:gd name="T25" fmla="*/ 1 h 21"/>
                  <a:gd name="T26" fmla="*/ 7 w 46"/>
                  <a:gd name="T27" fmla="*/ 1 h 21"/>
                  <a:gd name="T28" fmla="*/ 6 w 46"/>
                  <a:gd name="T29" fmla="*/ 0 h 21"/>
                  <a:gd name="T30" fmla="*/ 4 w 46"/>
                  <a:gd name="T31" fmla="*/ 0 h 21"/>
                  <a:gd name="T32" fmla="*/ 3 w 46"/>
                  <a:gd name="T33" fmla="*/ 0 h 21"/>
                  <a:gd name="T34" fmla="*/ 2 w 46"/>
                  <a:gd name="T35" fmla="*/ 0 h 21"/>
                  <a:gd name="T36" fmla="*/ 0 w 46"/>
                  <a:gd name="T37" fmla="*/ 0 h 21"/>
                  <a:gd name="T38" fmla="*/ 0 w 46"/>
                  <a:gd name="T39" fmla="*/ 0 h 21"/>
                  <a:gd name="T40" fmla="*/ 0 w 46"/>
                  <a:gd name="T41" fmla="*/ 1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6" h="21">
                    <a:moveTo>
                      <a:pt x="0" y="7"/>
                    </a:moveTo>
                    <a:lnTo>
                      <a:pt x="0" y="7"/>
                    </a:lnTo>
                    <a:lnTo>
                      <a:pt x="5" y="7"/>
                    </a:lnTo>
                    <a:lnTo>
                      <a:pt x="9" y="8"/>
                    </a:lnTo>
                    <a:lnTo>
                      <a:pt x="15" y="8"/>
                    </a:lnTo>
                    <a:lnTo>
                      <a:pt x="20" y="9"/>
                    </a:lnTo>
                    <a:lnTo>
                      <a:pt x="26" y="12"/>
                    </a:lnTo>
                    <a:lnTo>
                      <a:pt x="31" y="14"/>
                    </a:lnTo>
                    <a:lnTo>
                      <a:pt x="36" y="17"/>
                    </a:lnTo>
                    <a:lnTo>
                      <a:pt x="42" y="21"/>
                    </a:lnTo>
                    <a:lnTo>
                      <a:pt x="46" y="16"/>
                    </a:lnTo>
                    <a:lnTo>
                      <a:pt x="41" y="10"/>
                    </a:lnTo>
                    <a:lnTo>
                      <a:pt x="34" y="7"/>
                    </a:lnTo>
                    <a:lnTo>
                      <a:pt x="28" y="5"/>
                    </a:lnTo>
                    <a:lnTo>
                      <a:pt x="22" y="2"/>
                    </a:lnTo>
                    <a:lnTo>
                      <a:pt x="15" y="1"/>
                    </a:lnTo>
                    <a:lnTo>
                      <a:pt x="9" y="1"/>
                    </a:lnTo>
                    <a:lnTo>
                      <a:pt x="5"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1" name="Freeform 823"/>
              <p:cNvSpPr>
                <a:spLocks/>
              </p:cNvSpPr>
              <p:nvPr/>
            </p:nvSpPr>
            <p:spPr bwMode="auto">
              <a:xfrm>
                <a:off x="5064" y="671"/>
                <a:ext cx="22" cy="13"/>
              </a:xfrm>
              <a:custGeom>
                <a:avLst/>
                <a:gdLst>
                  <a:gd name="T0" fmla="*/ 1 w 45"/>
                  <a:gd name="T1" fmla="*/ 6 h 27"/>
                  <a:gd name="T2" fmla="*/ 1 w 45"/>
                  <a:gd name="T3" fmla="*/ 6 h 27"/>
                  <a:gd name="T4" fmla="*/ 2 w 45"/>
                  <a:gd name="T5" fmla="*/ 5 h 27"/>
                  <a:gd name="T6" fmla="*/ 3 w 45"/>
                  <a:gd name="T7" fmla="*/ 5 h 27"/>
                  <a:gd name="T8" fmla="*/ 4 w 45"/>
                  <a:gd name="T9" fmla="*/ 4 h 27"/>
                  <a:gd name="T10" fmla="*/ 6 w 45"/>
                  <a:gd name="T11" fmla="*/ 3 h 27"/>
                  <a:gd name="T12" fmla="*/ 7 w 45"/>
                  <a:gd name="T13" fmla="*/ 2 h 27"/>
                  <a:gd name="T14" fmla="*/ 9 w 45"/>
                  <a:gd name="T15" fmla="*/ 2 h 27"/>
                  <a:gd name="T16" fmla="*/ 10 w 45"/>
                  <a:gd name="T17" fmla="*/ 1 h 27"/>
                  <a:gd name="T18" fmla="*/ 11 w 45"/>
                  <a:gd name="T19" fmla="*/ 1 h 27"/>
                  <a:gd name="T20" fmla="*/ 11 w 45"/>
                  <a:gd name="T21" fmla="*/ 0 h 27"/>
                  <a:gd name="T22" fmla="*/ 10 w 45"/>
                  <a:gd name="T23" fmla="*/ 0 h 27"/>
                  <a:gd name="T24" fmla="*/ 8 w 45"/>
                  <a:gd name="T25" fmla="*/ 0 h 27"/>
                  <a:gd name="T26" fmla="*/ 7 w 45"/>
                  <a:gd name="T27" fmla="*/ 1 h 27"/>
                  <a:gd name="T28" fmla="*/ 5 w 45"/>
                  <a:gd name="T29" fmla="*/ 1 h 27"/>
                  <a:gd name="T30" fmla="*/ 3 w 45"/>
                  <a:gd name="T31" fmla="*/ 2 h 27"/>
                  <a:gd name="T32" fmla="*/ 2 w 45"/>
                  <a:gd name="T33" fmla="*/ 3 h 27"/>
                  <a:gd name="T34" fmla="*/ 1 w 45"/>
                  <a:gd name="T35" fmla="*/ 4 h 27"/>
                  <a:gd name="T36" fmla="*/ 0 w 45"/>
                  <a:gd name="T37" fmla="*/ 5 h 27"/>
                  <a:gd name="T38" fmla="*/ 0 w 45"/>
                  <a:gd name="T39" fmla="*/ 5 h 27"/>
                  <a:gd name="T40" fmla="*/ 1 w 45"/>
                  <a:gd name="T41" fmla="*/ 6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 h="27">
                    <a:moveTo>
                      <a:pt x="7" y="27"/>
                    </a:moveTo>
                    <a:lnTo>
                      <a:pt x="7" y="27"/>
                    </a:lnTo>
                    <a:lnTo>
                      <a:pt x="10" y="23"/>
                    </a:lnTo>
                    <a:lnTo>
                      <a:pt x="13" y="21"/>
                    </a:lnTo>
                    <a:lnTo>
                      <a:pt x="18" y="17"/>
                    </a:lnTo>
                    <a:lnTo>
                      <a:pt x="25" y="14"/>
                    </a:lnTo>
                    <a:lnTo>
                      <a:pt x="30" y="10"/>
                    </a:lnTo>
                    <a:lnTo>
                      <a:pt x="36" y="8"/>
                    </a:lnTo>
                    <a:lnTo>
                      <a:pt x="41" y="7"/>
                    </a:lnTo>
                    <a:lnTo>
                      <a:pt x="45" y="7"/>
                    </a:lnTo>
                    <a:lnTo>
                      <a:pt x="45" y="0"/>
                    </a:lnTo>
                    <a:lnTo>
                      <a:pt x="41" y="0"/>
                    </a:lnTo>
                    <a:lnTo>
                      <a:pt x="34" y="1"/>
                    </a:lnTo>
                    <a:lnTo>
                      <a:pt x="28" y="4"/>
                    </a:lnTo>
                    <a:lnTo>
                      <a:pt x="22" y="7"/>
                    </a:lnTo>
                    <a:lnTo>
                      <a:pt x="15" y="10"/>
                    </a:lnTo>
                    <a:lnTo>
                      <a:pt x="8" y="14"/>
                    </a:lnTo>
                    <a:lnTo>
                      <a:pt x="5" y="19"/>
                    </a:lnTo>
                    <a:lnTo>
                      <a:pt x="0" y="22"/>
                    </a:lnTo>
                    <a:lnTo>
                      <a:pt x="7"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2" name="Freeform 824"/>
              <p:cNvSpPr>
                <a:spLocks/>
              </p:cNvSpPr>
              <p:nvPr/>
            </p:nvSpPr>
            <p:spPr bwMode="auto">
              <a:xfrm>
                <a:off x="5060" y="682"/>
                <a:ext cx="7" cy="17"/>
              </a:xfrm>
              <a:custGeom>
                <a:avLst/>
                <a:gdLst>
                  <a:gd name="T0" fmla="*/ 0 w 15"/>
                  <a:gd name="T1" fmla="*/ 9 h 33"/>
                  <a:gd name="T2" fmla="*/ 1 w 15"/>
                  <a:gd name="T3" fmla="*/ 8 h 33"/>
                  <a:gd name="T4" fmla="*/ 1 w 15"/>
                  <a:gd name="T5" fmla="*/ 6 h 33"/>
                  <a:gd name="T6" fmla="*/ 2 w 15"/>
                  <a:gd name="T7" fmla="*/ 4 h 33"/>
                  <a:gd name="T8" fmla="*/ 3 w 15"/>
                  <a:gd name="T9" fmla="*/ 3 h 33"/>
                  <a:gd name="T10" fmla="*/ 3 w 15"/>
                  <a:gd name="T11" fmla="*/ 2 h 33"/>
                  <a:gd name="T12" fmla="*/ 2 w 15"/>
                  <a:gd name="T13" fmla="*/ 0 h 33"/>
                  <a:gd name="T14" fmla="*/ 1 w 15"/>
                  <a:gd name="T15" fmla="*/ 2 h 33"/>
                  <a:gd name="T16" fmla="*/ 0 w 15"/>
                  <a:gd name="T17" fmla="*/ 4 h 33"/>
                  <a:gd name="T18" fmla="*/ 0 w 15"/>
                  <a:gd name="T19" fmla="*/ 6 h 33"/>
                  <a:gd name="T20" fmla="*/ 0 w 15"/>
                  <a:gd name="T21" fmla="*/ 8 h 33"/>
                  <a:gd name="T22" fmla="*/ 1 w 15"/>
                  <a:gd name="T23" fmla="*/ 7 h 33"/>
                  <a:gd name="T24" fmla="*/ 0 w 15"/>
                  <a:gd name="T25" fmla="*/ 8 h 33"/>
                  <a:gd name="T26" fmla="*/ 0 w 15"/>
                  <a:gd name="T27" fmla="*/ 8 h 33"/>
                  <a:gd name="T28" fmla="*/ 1 w 15"/>
                  <a:gd name="T29" fmla="*/ 9 h 33"/>
                  <a:gd name="T30" fmla="*/ 1 w 15"/>
                  <a:gd name="T31" fmla="*/ 8 h 33"/>
                  <a:gd name="T32" fmla="*/ 1 w 15"/>
                  <a:gd name="T33" fmla="*/ 8 h 33"/>
                  <a:gd name="T34" fmla="*/ 0 w 15"/>
                  <a:gd name="T35" fmla="*/ 9 h 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 h="33">
                    <a:moveTo>
                      <a:pt x="3" y="33"/>
                    </a:moveTo>
                    <a:lnTo>
                      <a:pt x="7" y="30"/>
                    </a:lnTo>
                    <a:lnTo>
                      <a:pt x="7" y="22"/>
                    </a:lnTo>
                    <a:lnTo>
                      <a:pt x="8" y="16"/>
                    </a:lnTo>
                    <a:lnTo>
                      <a:pt x="12" y="9"/>
                    </a:lnTo>
                    <a:lnTo>
                      <a:pt x="15" y="5"/>
                    </a:lnTo>
                    <a:lnTo>
                      <a:pt x="8" y="0"/>
                    </a:lnTo>
                    <a:lnTo>
                      <a:pt x="5" y="7"/>
                    </a:lnTo>
                    <a:lnTo>
                      <a:pt x="1" y="14"/>
                    </a:lnTo>
                    <a:lnTo>
                      <a:pt x="0" y="22"/>
                    </a:lnTo>
                    <a:lnTo>
                      <a:pt x="0" y="30"/>
                    </a:lnTo>
                    <a:lnTo>
                      <a:pt x="5" y="26"/>
                    </a:lnTo>
                    <a:lnTo>
                      <a:pt x="0" y="30"/>
                    </a:lnTo>
                    <a:lnTo>
                      <a:pt x="1" y="32"/>
                    </a:lnTo>
                    <a:lnTo>
                      <a:pt x="4" y="33"/>
                    </a:lnTo>
                    <a:lnTo>
                      <a:pt x="6" y="32"/>
                    </a:lnTo>
                    <a:lnTo>
                      <a:pt x="7" y="30"/>
                    </a:lnTo>
                    <a:lnTo>
                      <a:pt x="3"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3" name="Freeform 825"/>
              <p:cNvSpPr>
                <a:spLocks/>
              </p:cNvSpPr>
              <p:nvPr/>
            </p:nvSpPr>
            <p:spPr bwMode="auto">
              <a:xfrm>
                <a:off x="5053" y="694"/>
                <a:ext cx="9" cy="5"/>
              </a:xfrm>
              <a:custGeom>
                <a:avLst/>
                <a:gdLst>
                  <a:gd name="T0" fmla="*/ 2 w 17"/>
                  <a:gd name="T1" fmla="*/ 1 h 10"/>
                  <a:gd name="T2" fmla="*/ 1 w 17"/>
                  <a:gd name="T3" fmla="*/ 2 h 10"/>
                  <a:gd name="T4" fmla="*/ 4 w 17"/>
                  <a:gd name="T5" fmla="*/ 3 h 10"/>
                  <a:gd name="T6" fmla="*/ 5 w 17"/>
                  <a:gd name="T7" fmla="*/ 1 h 10"/>
                  <a:gd name="T8" fmla="*/ 1 w 17"/>
                  <a:gd name="T9" fmla="*/ 0 h 10"/>
                  <a:gd name="T10" fmla="*/ 0 w 17"/>
                  <a:gd name="T11" fmla="*/ 2 h 10"/>
                  <a:gd name="T12" fmla="*/ 1 w 17"/>
                  <a:gd name="T13" fmla="*/ 0 h 10"/>
                  <a:gd name="T14" fmla="*/ 1 w 17"/>
                  <a:gd name="T15" fmla="*/ 0 h 10"/>
                  <a:gd name="T16" fmla="*/ 0 w 17"/>
                  <a:gd name="T17" fmla="*/ 1 h 10"/>
                  <a:gd name="T18" fmla="*/ 0 w 17"/>
                  <a:gd name="T19" fmla="*/ 2 h 10"/>
                  <a:gd name="T20" fmla="*/ 1 w 17"/>
                  <a:gd name="T21" fmla="*/ 2 h 10"/>
                  <a:gd name="T22" fmla="*/ 2 w 17"/>
                  <a:gd name="T23" fmla="*/ 1 h 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 h="10">
                    <a:moveTo>
                      <a:pt x="7" y="2"/>
                    </a:moveTo>
                    <a:lnTo>
                      <a:pt x="2" y="7"/>
                    </a:lnTo>
                    <a:lnTo>
                      <a:pt x="15" y="10"/>
                    </a:lnTo>
                    <a:lnTo>
                      <a:pt x="17" y="3"/>
                    </a:lnTo>
                    <a:lnTo>
                      <a:pt x="4" y="0"/>
                    </a:lnTo>
                    <a:lnTo>
                      <a:pt x="0" y="5"/>
                    </a:lnTo>
                    <a:lnTo>
                      <a:pt x="4" y="0"/>
                    </a:lnTo>
                    <a:lnTo>
                      <a:pt x="1" y="0"/>
                    </a:lnTo>
                    <a:lnTo>
                      <a:pt x="0" y="2"/>
                    </a:lnTo>
                    <a:lnTo>
                      <a:pt x="0" y="5"/>
                    </a:lnTo>
                    <a:lnTo>
                      <a:pt x="2" y="7"/>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4" name="Freeform 826"/>
              <p:cNvSpPr>
                <a:spLocks/>
              </p:cNvSpPr>
              <p:nvPr/>
            </p:nvSpPr>
            <p:spPr bwMode="auto">
              <a:xfrm>
                <a:off x="5053" y="695"/>
                <a:ext cx="6" cy="15"/>
              </a:xfrm>
              <a:custGeom>
                <a:avLst/>
                <a:gdLst>
                  <a:gd name="T0" fmla="*/ 3 w 11"/>
                  <a:gd name="T1" fmla="*/ 7 h 31"/>
                  <a:gd name="T2" fmla="*/ 3 w 11"/>
                  <a:gd name="T3" fmla="*/ 7 h 31"/>
                  <a:gd name="T4" fmla="*/ 3 w 11"/>
                  <a:gd name="T5" fmla="*/ 5 h 31"/>
                  <a:gd name="T6" fmla="*/ 3 w 11"/>
                  <a:gd name="T7" fmla="*/ 3 h 31"/>
                  <a:gd name="T8" fmla="*/ 2 w 11"/>
                  <a:gd name="T9" fmla="*/ 1 h 31"/>
                  <a:gd name="T10" fmla="*/ 2 w 11"/>
                  <a:gd name="T11" fmla="*/ 0 h 31"/>
                  <a:gd name="T12" fmla="*/ 0 w 11"/>
                  <a:gd name="T13" fmla="*/ 0 h 31"/>
                  <a:gd name="T14" fmla="*/ 1 w 11"/>
                  <a:gd name="T15" fmla="*/ 1 h 31"/>
                  <a:gd name="T16" fmla="*/ 1 w 11"/>
                  <a:gd name="T17" fmla="*/ 3 h 31"/>
                  <a:gd name="T18" fmla="*/ 1 w 11"/>
                  <a:gd name="T19" fmla="*/ 5 h 31"/>
                  <a:gd name="T20" fmla="*/ 2 w 11"/>
                  <a:gd name="T21" fmla="*/ 6 h 31"/>
                  <a:gd name="T22" fmla="*/ 2 w 11"/>
                  <a:gd name="T23" fmla="*/ 6 h 31"/>
                  <a:gd name="T24" fmla="*/ 3 w 11"/>
                  <a:gd name="T25" fmla="*/ 7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31">
                    <a:moveTo>
                      <a:pt x="10" y="30"/>
                    </a:moveTo>
                    <a:lnTo>
                      <a:pt x="9" y="31"/>
                    </a:lnTo>
                    <a:lnTo>
                      <a:pt x="11" y="23"/>
                    </a:lnTo>
                    <a:lnTo>
                      <a:pt x="10" y="14"/>
                    </a:lnTo>
                    <a:lnTo>
                      <a:pt x="8" y="4"/>
                    </a:lnTo>
                    <a:lnTo>
                      <a:pt x="7" y="0"/>
                    </a:lnTo>
                    <a:lnTo>
                      <a:pt x="0" y="3"/>
                    </a:lnTo>
                    <a:lnTo>
                      <a:pt x="1" y="6"/>
                    </a:lnTo>
                    <a:lnTo>
                      <a:pt x="3" y="14"/>
                    </a:lnTo>
                    <a:lnTo>
                      <a:pt x="4" y="23"/>
                    </a:lnTo>
                    <a:lnTo>
                      <a:pt x="7" y="25"/>
                    </a:lnTo>
                    <a:lnTo>
                      <a:pt x="5" y="26"/>
                    </a:lnTo>
                    <a:lnTo>
                      <a:pt x="1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5" name="Freeform 827"/>
              <p:cNvSpPr>
                <a:spLocks/>
              </p:cNvSpPr>
              <p:nvPr/>
            </p:nvSpPr>
            <p:spPr bwMode="auto">
              <a:xfrm>
                <a:off x="5023" y="660"/>
                <a:ext cx="35" cy="50"/>
              </a:xfrm>
              <a:custGeom>
                <a:avLst/>
                <a:gdLst>
                  <a:gd name="T0" fmla="*/ 0 w 71"/>
                  <a:gd name="T1" fmla="*/ 0 h 100"/>
                  <a:gd name="T2" fmla="*/ 0 w 71"/>
                  <a:gd name="T3" fmla="*/ 0 h 100"/>
                  <a:gd name="T4" fmla="*/ 1 w 71"/>
                  <a:gd name="T5" fmla="*/ 7 h 100"/>
                  <a:gd name="T6" fmla="*/ 3 w 71"/>
                  <a:gd name="T7" fmla="*/ 12 h 100"/>
                  <a:gd name="T8" fmla="*/ 6 w 71"/>
                  <a:gd name="T9" fmla="*/ 17 h 100"/>
                  <a:gd name="T10" fmla="*/ 9 w 71"/>
                  <a:gd name="T11" fmla="*/ 20 h 100"/>
                  <a:gd name="T12" fmla="*/ 11 w 71"/>
                  <a:gd name="T13" fmla="*/ 23 h 100"/>
                  <a:gd name="T14" fmla="*/ 14 w 71"/>
                  <a:gd name="T15" fmla="*/ 25 h 100"/>
                  <a:gd name="T16" fmla="*/ 16 w 71"/>
                  <a:gd name="T17" fmla="*/ 25 h 100"/>
                  <a:gd name="T18" fmla="*/ 17 w 71"/>
                  <a:gd name="T19" fmla="*/ 25 h 100"/>
                  <a:gd name="T20" fmla="*/ 16 w 71"/>
                  <a:gd name="T21" fmla="*/ 24 h 100"/>
                  <a:gd name="T22" fmla="*/ 16 w 71"/>
                  <a:gd name="T23" fmla="*/ 24 h 100"/>
                  <a:gd name="T24" fmla="*/ 15 w 71"/>
                  <a:gd name="T25" fmla="*/ 23 h 100"/>
                  <a:gd name="T26" fmla="*/ 12 w 71"/>
                  <a:gd name="T27" fmla="*/ 21 h 100"/>
                  <a:gd name="T28" fmla="*/ 10 w 71"/>
                  <a:gd name="T29" fmla="*/ 19 h 100"/>
                  <a:gd name="T30" fmla="*/ 7 w 71"/>
                  <a:gd name="T31" fmla="*/ 16 h 100"/>
                  <a:gd name="T32" fmla="*/ 5 w 71"/>
                  <a:gd name="T33" fmla="*/ 12 h 100"/>
                  <a:gd name="T34" fmla="*/ 3 w 71"/>
                  <a:gd name="T35" fmla="*/ 6 h 100"/>
                  <a:gd name="T36" fmla="*/ 1 w 71"/>
                  <a:gd name="T37" fmla="*/ 0 h 100"/>
                  <a:gd name="T38" fmla="*/ 1 w 71"/>
                  <a:gd name="T39" fmla="*/ 0 h 100"/>
                  <a:gd name="T40" fmla="*/ 0 w 71"/>
                  <a:gd name="T41" fmla="*/ 0 h 1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1" h="100">
                    <a:moveTo>
                      <a:pt x="0" y="0"/>
                    </a:moveTo>
                    <a:lnTo>
                      <a:pt x="0" y="0"/>
                    </a:lnTo>
                    <a:lnTo>
                      <a:pt x="5" y="27"/>
                    </a:lnTo>
                    <a:lnTo>
                      <a:pt x="13" y="47"/>
                    </a:lnTo>
                    <a:lnTo>
                      <a:pt x="24" y="66"/>
                    </a:lnTo>
                    <a:lnTo>
                      <a:pt x="36" y="78"/>
                    </a:lnTo>
                    <a:lnTo>
                      <a:pt x="47" y="90"/>
                    </a:lnTo>
                    <a:lnTo>
                      <a:pt x="57" y="97"/>
                    </a:lnTo>
                    <a:lnTo>
                      <a:pt x="64" y="100"/>
                    </a:lnTo>
                    <a:lnTo>
                      <a:pt x="71" y="100"/>
                    </a:lnTo>
                    <a:lnTo>
                      <a:pt x="66" y="96"/>
                    </a:lnTo>
                    <a:lnTo>
                      <a:pt x="66" y="93"/>
                    </a:lnTo>
                    <a:lnTo>
                      <a:pt x="62" y="90"/>
                    </a:lnTo>
                    <a:lnTo>
                      <a:pt x="51" y="83"/>
                    </a:lnTo>
                    <a:lnTo>
                      <a:pt x="41" y="74"/>
                    </a:lnTo>
                    <a:lnTo>
                      <a:pt x="31" y="61"/>
                    </a:lnTo>
                    <a:lnTo>
                      <a:pt x="20" y="45"/>
                    </a:lnTo>
                    <a:lnTo>
                      <a:pt x="12" y="24"/>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6" name="Freeform 828"/>
              <p:cNvSpPr>
                <a:spLocks/>
              </p:cNvSpPr>
              <p:nvPr/>
            </p:nvSpPr>
            <p:spPr bwMode="auto">
              <a:xfrm>
                <a:off x="5010" y="615"/>
                <a:ext cx="16" cy="45"/>
              </a:xfrm>
              <a:custGeom>
                <a:avLst/>
                <a:gdLst>
                  <a:gd name="T0" fmla="*/ 0 w 33"/>
                  <a:gd name="T1" fmla="*/ 0 h 89"/>
                  <a:gd name="T2" fmla="*/ 0 w 33"/>
                  <a:gd name="T3" fmla="*/ 0 h 89"/>
                  <a:gd name="T4" fmla="*/ 1 w 33"/>
                  <a:gd name="T5" fmla="*/ 7 h 89"/>
                  <a:gd name="T6" fmla="*/ 3 w 33"/>
                  <a:gd name="T7" fmla="*/ 14 h 89"/>
                  <a:gd name="T8" fmla="*/ 5 w 33"/>
                  <a:gd name="T9" fmla="*/ 19 h 89"/>
                  <a:gd name="T10" fmla="*/ 6 w 33"/>
                  <a:gd name="T11" fmla="*/ 23 h 89"/>
                  <a:gd name="T12" fmla="*/ 8 w 33"/>
                  <a:gd name="T13" fmla="*/ 23 h 89"/>
                  <a:gd name="T14" fmla="*/ 7 w 33"/>
                  <a:gd name="T15" fmla="*/ 19 h 89"/>
                  <a:gd name="T16" fmla="*/ 5 w 33"/>
                  <a:gd name="T17" fmla="*/ 13 h 89"/>
                  <a:gd name="T18" fmla="*/ 3 w 33"/>
                  <a:gd name="T19" fmla="*/ 7 h 89"/>
                  <a:gd name="T20" fmla="*/ 1 w 33"/>
                  <a:gd name="T21" fmla="*/ 0 h 89"/>
                  <a:gd name="T22" fmla="*/ 1 w 33"/>
                  <a:gd name="T23" fmla="*/ 0 h 89"/>
                  <a:gd name="T24" fmla="*/ 0 w 33"/>
                  <a:gd name="T25" fmla="*/ 0 h 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89">
                    <a:moveTo>
                      <a:pt x="0" y="0"/>
                    </a:moveTo>
                    <a:lnTo>
                      <a:pt x="0" y="0"/>
                    </a:lnTo>
                    <a:lnTo>
                      <a:pt x="5" y="28"/>
                    </a:lnTo>
                    <a:lnTo>
                      <a:pt x="14" y="53"/>
                    </a:lnTo>
                    <a:lnTo>
                      <a:pt x="22" y="75"/>
                    </a:lnTo>
                    <a:lnTo>
                      <a:pt x="27" y="89"/>
                    </a:lnTo>
                    <a:lnTo>
                      <a:pt x="33" y="89"/>
                    </a:lnTo>
                    <a:lnTo>
                      <a:pt x="29" y="73"/>
                    </a:lnTo>
                    <a:lnTo>
                      <a:pt x="21" y="51"/>
                    </a:lnTo>
                    <a:lnTo>
                      <a:pt x="12" y="26"/>
                    </a:lnTo>
                    <a:lnTo>
                      <a:pt x="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7" name="Freeform 829"/>
              <p:cNvSpPr>
                <a:spLocks/>
              </p:cNvSpPr>
              <p:nvPr/>
            </p:nvSpPr>
            <p:spPr bwMode="auto">
              <a:xfrm>
                <a:off x="5009" y="580"/>
                <a:ext cx="6" cy="35"/>
              </a:xfrm>
              <a:custGeom>
                <a:avLst/>
                <a:gdLst>
                  <a:gd name="T0" fmla="*/ 1 w 11"/>
                  <a:gd name="T1" fmla="*/ 1 h 70"/>
                  <a:gd name="T2" fmla="*/ 1 w 11"/>
                  <a:gd name="T3" fmla="*/ 1 h 70"/>
                  <a:gd name="T4" fmla="*/ 1 w 11"/>
                  <a:gd name="T5" fmla="*/ 3 h 70"/>
                  <a:gd name="T6" fmla="*/ 1 w 11"/>
                  <a:gd name="T7" fmla="*/ 7 h 70"/>
                  <a:gd name="T8" fmla="*/ 0 w 11"/>
                  <a:gd name="T9" fmla="*/ 12 h 70"/>
                  <a:gd name="T10" fmla="*/ 1 w 11"/>
                  <a:gd name="T11" fmla="*/ 18 h 70"/>
                  <a:gd name="T12" fmla="*/ 2 w 11"/>
                  <a:gd name="T13" fmla="*/ 18 h 70"/>
                  <a:gd name="T14" fmla="*/ 3 w 11"/>
                  <a:gd name="T15" fmla="*/ 12 h 70"/>
                  <a:gd name="T16" fmla="*/ 3 w 11"/>
                  <a:gd name="T17" fmla="*/ 7 h 70"/>
                  <a:gd name="T18" fmla="*/ 3 w 11"/>
                  <a:gd name="T19" fmla="*/ 3 h 70"/>
                  <a:gd name="T20" fmla="*/ 3 w 11"/>
                  <a:gd name="T21" fmla="*/ 0 h 70"/>
                  <a:gd name="T22" fmla="*/ 3 w 11"/>
                  <a:gd name="T23" fmla="*/ 0 h 70"/>
                  <a:gd name="T24" fmla="*/ 1 w 11"/>
                  <a:gd name="T25" fmla="*/ 1 h 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70">
                    <a:moveTo>
                      <a:pt x="3" y="2"/>
                    </a:moveTo>
                    <a:lnTo>
                      <a:pt x="3" y="2"/>
                    </a:lnTo>
                    <a:lnTo>
                      <a:pt x="2" y="9"/>
                    </a:lnTo>
                    <a:lnTo>
                      <a:pt x="2" y="25"/>
                    </a:lnTo>
                    <a:lnTo>
                      <a:pt x="0" y="46"/>
                    </a:lnTo>
                    <a:lnTo>
                      <a:pt x="1" y="70"/>
                    </a:lnTo>
                    <a:lnTo>
                      <a:pt x="8" y="70"/>
                    </a:lnTo>
                    <a:lnTo>
                      <a:pt x="9" y="46"/>
                    </a:lnTo>
                    <a:lnTo>
                      <a:pt x="9" y="25"/>
                    </a:lnTo>
                    <a:lnTo>
                      <a:pt x="11" y="9"/>
                    </a:lnTo>
                    <a:lnTo>
                      <a:pt x="10" y="0"/>
                    </a:lnTo>
                    <a:lnTo>
                      <a:pt x="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8" name="Freeform 830"/>
              <p:cNvSpPr>
                <a:spLocks/>
              </p:cNvSpPr>
              <p:nvPr/>
            </p:nvSpPr>
            <p:spPr bwMode="auto">
              <a:xfrm>
                <a:off x="5004" y="554"/>
                <a:ext cx="10" cy="27"/>
              </a:xfrm>
              <a:custGeom>
                <a:avLst/>
                <a:gdLst>
                  <a:gd name="T0" fmla="*/ 0 w 20"/>
                  <a:gd name="T1" fmla="*/ 0 h 55"/>
                  <a:gd name="T2" fmla="*/ 0 w 20"/>
                  <a:gd name="T3" fmla="*/ 0 h 55"/>
                  <a:gd name="T4" fmla="*/ 1 w 20"/>
                  <a:gd name="T5" fmla="*/ 3 h 55"/>
                  <a:gd name="T6" fmla="*/ 2 w 20"/>
                  <a:gd name="T7" fmla="*/ 7 h 55"/>
                  <a:gd name="T8" fmla="*/ 3 w 20"/>
                  <a:gd name="T9" fmla="*/ 11 h 55"/>
                  <a:gd name="T10" fmla="*/ 4 w 20"/>
                  <a:gd name="T11" fmla="*/ 13 h 55"/>
                  <a:gd name="T12" fmla="*/ 5 w 20"/>
                  <a:gd name="T13" fmla="*/ 13 h 55"/>
                  <a:gd name="T14" fmla="*/ 5 w 20"/>
                  <a:gd name="T15" fmla="*/ 11 h 55"/>
                  <a:gd name="T16" fmla="*/ 3 w 20"/>
                  <a:gd name="T17" fmla="*/ 7 h 55"/>
                  <a:gd name="T18" fmla="*/ 2 w 20"/>
                  <a:gd name="T19" fmla="*/ 3 h 55"/>
                  <a:gd name="T20" fmla="*/ 2 w 20"/>
                  <a:gd name="T21" fmla="*/ 0 h 55"/>
                  <a:gd name="T22" fmla="*/ 2 w 20"/>
                  <a:gd name="T23" fmla="*/ 0 h 55"/>
                  <a:gd name="T24" fmla="*/ 0 w 20"/>
                  <a:gd name="T25" fmla="*/ 0 h 5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55">
                    <a:moveTo>
                      <a:pt x="0" y="0"/>
                    </a:moveTo>
                    <a:lnTo>
                      <a:pt x="0" y="0"/>
                    </a:lnTo>
                    <a:lnTo>
                      <a:pt x="1" y="13"/>
                    </a:lnTo>
                    <a:lnTo>
                      <a:pt x="5" y="31"/>
                    </a:lnTo>
                    <a:lnTo>
                      <a:pt x="10" y="47"/>
                    </a:lnTo>
                    <a:lnTo>
                      <a:pt x="13" y="55"/>
                    </a:lnTo>
                    <a:lnTo>
                      <a:pt x="20" y="53"/>
                    </a:lnTo>
                    <a:lnTo>
                      <a:pt x="17" y="45"/>
                    </a:lnTo>
                    <a:lnTo>
                      <a:pt x="12" y="29"/>
                    </a:lnTo>
                    <a:lnTo>
                      <a:pt x="8" y="13"/>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59" name="Freeform 831"/>
              <p:cNvSpPr>
                <a:spLocks/>
              </p:cNvSpPr>
              <p:nvPr/>
            </p:nvSpPr>
            <p:spPr bwMode="auto">
              <a:xfrm>
                <a:off x="5004" y="536"/>
                <a:ext cx="9" cy="18"/>
              </a:xfrm>
              <a:custGeom>
                <a:avLst/>
                <a:gdLst>
                  <a:gd name="T0" fmla="*/ 3 w 18"/>
                  <a:gd name="T1" fmla="*/ 0 h 36"/>
                  <a:gd name="T2" fmla="*/ 3 w 18"/>
                  <a:gd name="T3" fmla="*/ 0 h 36"/>
                  <a:gd name="T4" fmla="*/ 3 w 18"/>
                  <a:gd name="T5" fmla="*/ 2 h 36"/>
                  <a:gd name="T6" fmla="*/ 2 w 18"/>
                  <a:gd name="T7" fmla="*/ 4 h 36"/>
                  <a:gd name="T8" fmla="*/ 1 w 18"/>
                  <a:gd name="T9" fmla="*/ 7 h 36"/>
                  <a:gd name="T10" fmla="*/ 0 w 18"/>
                  <a:gd name="T11" fmla="*/ 9 h 36"/>
                  <a:gd name="T12" fmla="*/ 2 w 18"/>
                  <a:gd name="T13" fmla="*/ 9 h 36"/>
                  <a:gd name="T14" fmla="*/ 3 w 18"/>
                  <a:gd name="T15" fmla="*/ 7 h 36"/>
                  <a:gd name="T16" fmla="*/ 3 w 18"/>
                  <a:gd name="T17" fmla="*/ 4 h 36"/>
                  <a:gd name="T18" fmla="*/ 4 w 18"/>
                  <a:gd name="T19" fmla="*/ 2 h 36"/>
                  <a:gd name="T20" fmla="*/ 5 w 18"/>
                  <a:gd name="T21" fmla="*/ 0 h 36"/>
                  <a:gd name="T22" fmla="*/ 5 w 18"/>
                  <a:gd name="T23" fmla="*/ 0 h 36"/>
                  <a:gd name="T24" fmla="*/ 3 w 18"/>
                  <a:gd name="T25" fmla="*/ 0 h 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36">
                    <a:moveTo>
                      <a:pt x="9" y="0"/>
                    </a:moveTo>
                    <a:lnTo>
                      <a:pt x="9" y="0"/>
                    </a:lnTo>
                    <a:lnTo>
                      <a:pt x="9" y="5"/>
                    </a:lnTo>
                    <a:lnTo>
                      <a:pt x="5" y="14"/>
                    </a:lnTo>
                    <a:lnTo>
                      <a:pt x="2" y="25"/>
                    </a:lnTo>
                    <a:lnTo>
                      <a:pt x="0" y="36"/>
                    </a:lnTo>
                    <a:lnTo>
                      <a:pt x="6" y="36"/>
                    </a:lnTo>
                    <a:lnTo>
                      <a:pt x="9" y="27"/>
                    </a:lnTo>
                    <a:lnTo>
                      <a:pt x="12" y="16"/>
                    </a:lnTo>
                    <a:lnTo>
                      <a:pt x="16" y="7"/>
                    </a:lnTo>
                    <a:lnTo>
                      <a:pt x="18"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0" name="Freeform 832"/>
              <p:cNvSpPr>
                <a:spLocks/>
              </p:cNvSpPr>
              <p:nvPr/>
            </p:nvSpPr>
            <p:spPr bwMode="auto">
              <a:xfrm>
                <a:off x="5008" y="503"/>
                <a:ext cx="10" cy="33"/>
              </a:xfrm>
              <a:custGeom>
                <a:avLst/>
                <a:gdLst>
                  <a:gd name="T0" fmla="*/ 5 w 18"/>
                  <a:gd name="T1" fmla="*/ 2 h 65"/>
                  <a:gd name="T2" fmla="*/ 4 w 18"/>
                  <a:gd name="T3" fmla="*/ 1 h 65"/>
                  <a:gd name="T4" fmla="*/ 2 w 18"/>
                  <a:gd name="T5" fmla="*/ 5 h 65"/>
                  <a:gd name="T6" fmla="*/ 1 w 18"/>
                  <a:gd name="T7" fmla="*/ 9 h 65"/>
                  <a:gd name="T8" fmla="*/ 1 w 18"/>
                  <a:gd name="T9" fmla="*/ 14 h 65"/>
                  <a:gd name="T10" fmla="*/ 0 w 18"/>
                  <a:gd name="T11" fmla="*/ 17 h 65"/>
                  <a:gd name="T12" fmla="*/ 3 w 18"/>
                  <a:gd name="T13" fmla="*/ 17 h 65"/>
                  <a:gd name="T14" fmla="*/ 2 w 18"/>
                  <a:gd name="T15" fmla="*/ 14 h 65"/>
                  <a:gd name="T16" fmla="*/ 3 w 18"/>
                  <a:gd name="T17" fmla="*/ 9 h 65"/>
                  <a:gd name="T18" fmla="*/ 4 w 18"/>
                  <a:gd name="T19" fmla="*/ 5 h 65"/>
                  <a:gd name="T20" fmla="*/ 5 w 18"/>
                  <a:gd name="T21" fmla="*/ 2 h 65"/>
                  <a:gd name="T22" fmla="*/ 4 w 18"/>
                  <a:gd name="T23" fmla="*/ 0 h 65"/>
                  <a:gd name="T24" fmla="*/ 5 w 18"/>
                  <a:gd name="T25" fmla="*/ 2 h 65"/>
                  <a:gd name="T26" fmla="*/ 6 w 18"/>
                  <a:gd name="T27" fmla="*/ 1 h 65"/>
                  <a:gd name="T28" fmla="*/ 5 w 18"/>
                  <a:gd name="T29" fmla="*/ 1 h 65"/>
                  <a:gd name="T30" fmla="*/ 4 w 18"/>
                  <a:gd name="T31" fmla="*/ 0 h 65"/>
                  <a:gd name="T32" fmla="*/ 4 w 18"/>
                  <a:gd name="T33" fmla="*/ 1 h 65"/>
                  <a:gd name="T34" fmla="*/ 5 w 18"/>
                  <a:gd name="T35" fmla="*/ 2 h 6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65">
                    <a:moveTo>
                      <a:pt x="16" y="7"/>
                    </a:moveTo>
                    <a:lnTo>
                      <a:pt x="12" y="1"/>
                    </a:lnTo>
                    <a:lnTo>
                      <a:pt x="6" y="17"/>
                    </a:lnTo>
                    <a:lnTo>
                      <a:pt x="3" y="35"/>
                    </a:lnTo>
                    <a:lnTo>
                      <a:pt x="1" y="55"/>
                    </a:lnTo>
                    <a:lnTo>
                      <a:pt x="0" y="65"/>
                    </a:lnTo>
                    <a:lnTo>
                      <a:pt x="9" y="65"/>
                    </a:lnTo>
                    <a:lnTo>
                      <a:pt x="8" y="55"/>
                    </a:lnTo>
                    <a:lnTo>
                      <a:pt x="10" y="35"/>
                    </a:lnTo>
                    <a:lnTo>
                      <a:pt x="12" y="17"/>
                    </a:lnTo>
                    <a:lnTo>
                      <a:pt x="17" y="5"/>
                    </a:lnTo>
                    <a:lnTo>
                      <a:pt x="14" y="0"/>
                    </a:lnTo>
                    <a:lnTo>
                      <a:pt x="17" y="5"/>
                    </a:lnTo>
                    <a:lnTo>
                      <a:pt x="18" y="3"/>
                    </a:lnTo>
                    <a:lnTo>
                      <a:pt x="17" y="1"/>
                    </a:lnTo>
                    <a:lnTo>
                      <a:pt x="15" y="0"/>
                    </a:lnTo>
                    <a:lnTo>
                      <a:pt x="12" y="1"/>
                    </a:lnTo>
                    <a:lnTo>
                      <a:pt x="1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1" name="Freeform 833"/>
              <p:cNvSpPr>
                <a:spLocks/>
              </p:cNvSpPr>
              <p:nvPr/>
            </p:nvSpPr>
            <p:spPr bwMode="auto">
              <a:xfrm>
                <a:off x="4989" y="503"/>
                <a:ext cx="27" cy="16"/>
              </a:xfrm>
              <a:custGeom>
                <a:avLst/>
                <a:gdLst>
                  <a:gd name="T0" fmla="*/ 1 w 54"/>
                  <a:gd name="T1" fmla="*/ 8 h 32"/>
                  <a:gd name="T2" fmla="*/ 1 w 54"/>
                  <a:gd name="T3" fmla="*/ 8 h 32"/>
                  <a:gd name="T4" fmla="*/ 3 w 54"/>
                  <a:gd name="T5" fmla="*/ 8 h 32"/>
                  <a:gd name="T6" fmla="*/ 4 w 54"/>
                  <a:gd name="T7" fmla="*/ 7 h 32"/>
                  <a:gd name="T8" fmla="*/ 5 w 54"/>
                  <a:gd name="T9" fmla="*/ 6 h 32"/>
                  <a:gd name="T10" fmla="*/ 8 w 54"/>
                  <a:gd name="T11" fmla="*/ 5 h 32"/>
                  <a:gd name="T12" fmla="*/ 9 w 54"/>
                  <a:gd name="T13" fmla="*/ 4 h 32"/>
                  <a:gd name="T14" fmla="*/ 11 w 54"/>
                  <a:gd name="T15" fmla="*/ 3 h 32"/>
                  <a:gd name="T16" fmla="*/ 13 w 54"/>
                  <a:gd name="T17" fmla="*/ 3 h 32"/>
                  <a:gd name="T18" fmla="*/ 14 w 54"/>
                  <a:gd name="T19" fmla="*/ 2 h 32"/>
                  <a:gd name="T20" fmla="*/ 13 w 54"/>
                  <a:gd name="T21" fmla="*/ 0 h 32"/>
                  <a:gd name="T22" fmla="*/ 12 w 54"/>
                  <a:gd name="T23" fmla="*/ 1 h 32"/>
                  <a:gd name="T24" fmla="*/ 10 w 54"/>
                  <a:gd name="T25" fmla="*/ 1 h 32"/>
                  <a:gd name="T26" fmla="*/ 9 w 54"/>
                  <a:gd name="T27" fmla="*/ 2 h 32"/>
                  <a:gd name="T28" fmla="*/ 7 w 54"/>
                  <a:gd name="T29" fmla="*/ 3 h 32"/>
                  <a:gd name="T30" fmla="*/ 5 w 54"/>
                  <a:gd name="T31" fmla="*/ 4 h 32"/>
                  <a:gd name="T32" fmla="*/ 3 w 54"/>
                  <a:gd name="T33" fmla="*/ 5 h 32"/>
                  <a:gd name="T34" fmla="*/ 1 w 54"/>
                  <a:gd name="T35" fmla="*/ 6 h 32"/>
                  <a:gd name="T36" fmla="*/ 0 w 54"/>
                  <a:gd name="T37" fmla="*/ 7 h 32"/>
                  <a:gd name="T38" fmla="*/ 0 w 54"/>
                  <a:gd name="T39" fmla="*/ 7 h 32"/>
                  <a:gd name="T40" fmla="*/ 1 w 54"/>
                  <a:gd name="T41" fmla="*/ 8 h 3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32">
                    <a:moveTo>
                      <a:pt x="4" y="32"/>
                    </a:moveTo>
                    <a:lnTo>
                      <a:pt x="4" y="32"/>
                    </a:lnTo>
                    <a:lnTo>
                      <a:pt x="9" y="30"/>
                    </a:lnTo>
                    <a:lnTo>
                      <a:pt x="15" y="25"/>
                    </a:lnTo>
                    <a:lnTo>
                      <a:pt x="20" y="22"/>
                    </a:lnTo>
                    <a:lnTo>
                      <a:pt x="29" y="18"/>
                    </a:lnTo>
                    <a:lnTo>
                      <a:pt x="35" y="15"/>
                    </a:lnTo>
                    <a:lnTo>
                      <a:pt x="42" y="11"/>
                    </a:lnTo>
                    <a:lnTo>
                      <a:pt x="49" y="9"/>
                    </a:lnTo>
                    <a:lnTo>
                      <a:pt x="54" y="7"/>
                    </a:lnTo>
                    <a:lnTo>
                      <a:pt x="52" y="0"/>
                    </a:lnTo>
                    <a:lnTo>
                      <a:pt x="47" y="2"/>
                    </a:lnTo>
                    <a:lnTo>
                      <a:pt x="40" y="4"/>
                    </a:lnTo>
                    <a:lnTo>
                      <a:pt x="33" y="8"/>
                    </a:lnTo>
                    <a:lnTo>
                      <a:pt x="26" y="11"/>
                    </a:lnTo>
                    <a:lnTo>
                      <a:pt x="18" y="15"/>
                    </a:lnTo>
                    <a:lnTo>
                      <a:pt x="10" y="18"/>
                    </a:lnTo>
                    <a:lnTo>
                      <a:pt x="4" y="23"/>
                    </a:lnTo>
                    <a:lnTo>
                      <a:pt x="0" y="27"/>
                    </a:lnTo>
                    <a:lnTo>
                      <a:pt x="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2" name="Freeform 834"/>
              <p:cNvSpPr>
                <a:spLocks/>
              </p:cNvSpPr>
              <p:nvPr/>
            </p:nvSpPr>
            <p:spPr bwMode="auto">
              <a:xfrm>
                <a:off x="4967" y="517"/>
                <a:ext cx="25" cy="15"/>
              </a:xfrm>
              <a:custGeom>
                <a:avLst/>
                <a:gdLst>
                  <a:gd name="T0" fmla="*/ 1 w 49"/>
                  <a:gd name="T1" fmla="*/ 7 h 31"/>
                  <a:gd name="T2" fmla="*/ 1 w 49"/>
                  <a:gd name="T3" fmla="*/ 7 h 31"/>
                  <a:gd name="T4" fmla="*/ 3 w 49"/>
                  <a:gd name="T5" fmla="*/ 7 h 31"/>
                  <a:gd name="T6" fmla="*/ 5 w 49"/>
                  <a:gd name="T7" fmla="*/ 7 h 31"/>
                  <a:gd name="T8" fmla="*/ 7 w 49"/>
                  <a:gd name="T9" fmla="*/ 6 h 31"/>
                  <a:gd name="T10" fmla="*/ 8 w 49"/>
                  <a:gd name="T11" fmla="*/ 5 h 31"/>
                  <a:gd name="T12" fmla="*/ 10 w 49"/>
                  <a:gd name="T13" fmla="*/ 4 h 31"/>
                  <a:gd name="T14" fmla="*/ 11 w 49"/>
                  <a:gd name="T15" fmla="*/ 3 h 31"/>
                  <a:gd name="T16" fmla="*/ 12 w 49"/>
                  <a:gd name="T17" fmla="*/ 2 h 31"/>
                  <a:gd name="T18" fmla="*/ 13 w 49"/>
                  <a:gd name="T19" fmla="*/ 1 h 31"/>
                  <a:gd name="T20" fmla="*/ 12 w 49"/>
                  <a:gd name="T21" fmla="*/ 0 h 31"/>
                  <a:gd name="T22" fmla="*/ 11 w 49"/>
                  <a:gd name="T23" fmla="*/ 1 h 31"/>
                  <a:gd name="T24" fmla="*/ 10 w 49"/>
                  <a:gd name="T25" fmla="*/ 1 h 31"/>
                  <a:gd name="T26" fmla="*/ 8 w 49"/>
                  <a:gd name="T27" fmla="*/ 3 h 31"/>
                  <a:gd name="T28" fmla="*/ 7 w 49"/>
                  <a:gd name="T29" fmla="*/ 3 h 31"/>
                  <a:gd name="T30" fmla="*/ 6 w 49"/>
                  <a:gd name="T31" fmla="*/ 4 h 31"/>
                  <a:gd name="T32" fmla="*/ 5 w 49"/>
                  <a:gd name="T33" fmla="*/ 5 h 31"/>
                  <a:gd name="T34" fmla="*/ 3 w 49"/>
                  <a:gd name="T35" fmla="*/ 5 h 31"/>
                  <a:gd name="T36" fmla="*/ 1 w 49"/>
                  <a:gd name="T37" fmla="*/ 5 h 31"/>
                  <a:gd name="T38" fmla="*/ 1 w 49"/>
                  <a:gd name="T39" fmla="*/ 5 h 31"/>
                  <a:gd name="T40" fmla="*/ 1 w 49"/>
                  <a:gd name="T41" fmla="*/ 5 h 31"/>
                  <a:gd name="T42" fmla="*/ 1 w 49"/>
                  <a:gd name="T43" fmla="*/ 5 h 31"/>
                  <a:gd name="T44" fmla="*/ 0 w 49"/>
                  <a:gd name="T45" fmla="*/ 6 h 31"/>
                  <a:gd name="T46" fmla="*/ 1 w 49"/>
                  <a:gd name="T47" fmla="*/ 7 h 31"/>
                  <a:gd name="T48" fmla="*/ 1 w 49"/>
                  <a:gd name="T49" fmla="*/ 7 h 31"/>
                  <a:gd name="T50" fmla="*/ 1 w 49"/>
                  <a:gd name="T51" fmla="*/ 7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9" h="31">
                    <a:moveTo>
                      <a:pt x="4" y="30"/>
                    </a:moveTo>
                    <a:lnTo>
                      <a:pt x="4" y="30"/>
                    </a:lnTo>
                    <a:lnTo>
                      <a:pt x="11" y="29"/>
                    </a:lnTo>
                    <a:lnTo>
                      <a:pt x="19" y="28"/>
                    </a:lnTo>
                    <a:lnTo>
                      <a:pt x="25" y="26"/>
                    </a:lnTo>
                    <a:lnTo>
                      <a:pt x="32" y="22"/>
                    </a:lnTo>
                    <a:lnTo>
                      <a:pt x="37" y="19"/>
                    </a:lnTo>
                    <a:lnTo>
                      <a:pt x="41" y="14"/>
                    </a:lnTo>
                    <a:lnTo>
                      <a:pt x="46" y="10"/>
                    </a:lnTo>
                    <a:lnTo>
                      <a:pt x="49" y="5"/>
                    </a:lnTo>
                    <a:lnTo>
                      <a:pt x="45" y="0"/>
                    </a:lnTo>
                    <a:lnTo>
                      <a:pt x="41" y="5"/>
                    </a:lnTo>
                    <a:lnTo>
                      <a:pt x="37" y="7"/>
                    </a:lnTo>
                    <a:lnTo>
                      <a:pt x="32" y="12"/>
                    </a:lnTo>
                    <a:lnTo>
                      <a:pt x="27" y="15"/>
                    </a:lnTo>
                    <a:lnTo>
                      <a:pt x="23" y="19"/>
                    </a:lnTo>
                    <a:lnTo>
                      <a:pt x="17" y="21"/>
                    </a:lnTo>
                    <a:lnTo>
                      <a:pt x="11" y="22"/>
                    </a:lnTo>
                    <a:lnTo>
                      <a:pt x="4" y="23"/>
                    </a:lnTo>
                    <a:lnTo>
                      <a:pt x="4" y="22"/>
                    </a:lnTo>
                    <a:lnTo>
                      <a:pt x="1" y="23"/>
                    </a:lnTo>
                    <a:lnTo>
                      <a:pt x="0" y="27"/>
                    </a:lnTo>
                    <a:lnTo>
                      <a:pt x="1" y="30"/>
                    </a:lnTo>
                    <a:lnTo>
                      <a:pt x="4" y="31"/>
                    </a:lnTo>
                    <a:lnTo>
                      <a:pt x="4"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3" name="Freeform 835"/>
              <p:cNvSpPr>
                <a:spLocks/>
              </p:cNvSpPr>
              <p:nvPr/>
            </p:nvSpPr>
            <p:spPr bwMode="auto">
              <a:xfrm>
                <a:off x="4954" y="441"/>
                <a:ext cx="154" cy="80"/>
              </a:xfrm>
              <a:custGeom>
                <a:avLst/>
                <a:gdLst>
                  <a:gd name="T0" fmla="*/ 60 w 307"/>
                  <a:gd name="T1" fmla="*/ 1 h 160"/>
                  <a:gd name="T2" fmla="*/ 54 w 307"/>
                  <a:gd name="T3" fmla="*/ 3 h 160"/>
                  <a:gd name="T4" fmla="*/ 46 w 307"/>
                  <a:gd name="T5" fmla="*/ 8 h 160"/>
                  <a:gd name="T6" fmla="*/ 30 w 307"/>
                  <a:gd name="T7" fmla="*/ 10 h 160"/>
                  <a:gd name="T8" fmla="*/ 22 w 307"/>
                  <a:gd name="T9" fmla="*/ 14 h 160"/>
                  <a:gd name="T10" fmla="*/ 15 w 307"/>
                  <a:gd name="T11" fmla="*/ 22 h 160"/>
                  <a:gd name="T12" fmla="*/ 18 w 307"/>
                  <a:gd name="T13" fmla="*/ 23 h 160"/>
                  <a:gd name="T14" fmla="*/ 16 w 307"/>
                  <a:gd name="T15" fmla="*/ 25 h 160"/>
                  <a:gd name="T16" fmla="*/ 9 w 307"/>
                  <a:gd name="T17" fmla="*/ 29 h 160"/>
                  <a:gd name="T18" fmla="*/ 3 w 307"/>
                  <a:gd name="T19" fmla="*/ 31 h 160"/>
                  <a:gd name="T20" fmla="*/ 0 w 307"/>
                  <a:gd name="T21" fmla="*/ 30 h 160"/>
                  <a:gd name="T22" fmla="*/ 1 w 307"/>
                  <a:gd name="T23" fmla="*/ 35 h 160"/>
                  <a:gd name="T24" fmla="*/ 4 w 307"/>
                  <a:gd name="T25" fmla="*/ 38 h 160"/>
                  <a:gd name="T26" fmla="*/ 6 w 307"/>
                  <a:gd name="T27" fmla="*/ 36 h 160"/>
                  <a:gd name="T28" fmla="*/ 9 w 307"/>
                  <a:gd name="T29" fmla="*/ 36 h 160"/>
                  <a:gd name="T30" fmla="*/ 14 w 307"/>
                  <a:gd name="T31" fmla="*/ 36 h 160"/>
                  <a:gd name="T32" fmla="*/ 16 w 307"/>
                  <a:gd name="T33" fmla="*/ 34 h 160"/>
                  <a:gd name="T34" fmla="*/ 15 w 307"/>
                  <a:gd name="T35" fmla="*/ 32 h 160"/>
                  <a:gd name="T36" fmla="*/ 18 w 307"/>
                  <a:gd name="T37" fmla="*/ 32 h 160"/>
                  <a:gd name="T38" fmla="*/ 23 w 307"/>
                  <a:gd name="T39" fmla="*/ 32 h 160"/>
                  <a:gd name="T40" fmla="*/ 26 w 307"/>
                  <a:gd name="T41" fmla="*/ 32 h 160"/>
                  <a:gd name="T42" fmla="*/ 28 w 307"/>
                  <a:gd name="T43" fmla="*/ 29 h 160"/>
                  <a:gd name="T44" fmla="*/ 31 w 307"/>
                  <a:gd name="T45" fmla="*/ 28 h 160"/>
                  <a:gd name="T46" fmla="*/ 35 w 307"/>
                  <a:gd name="T47" fmla="*/ 26 h 160"/>
                  <a:gd name="T48" fmla="*/ 35 w 307"/>
                  <a:gd name="T49" fmla="*/ 24 h 160"/>
                  <a:gd name="T50" fmla="*/ 29 w 307"/>
                  <a:gd name="T51" fmla="*/ 22 h 160"/>
                  <a:gd name="T52" fmla="*/ 34 w 307"/>
                  <a:gd name="T53" fmla="*/ 20 h 160"/>
                  <a:gd name="T54" fmla="*/ 39 w 307"/>
                  <a:gd name="T55" fmla="*/ 21 h 160"/>
                  <a:gd name="T56" fmla="*/ 41 w 307"/>
                  <a:gd name="T57" fmla="*/ 21 h 160"/>
                  <a:gd name="T58" fmla="*/ 38 w 307"/>
                  <a:gd name="T59" fmla="*/ 18 h 160"/>
                  <a:gd name="T60" fmla="*/ 33 w 307"/>
                  <a:gd name="T61" fmla="*/ 16 h 160"/>
                  <a:gd name="T62" fmla="*/ 28 w 307"/>
                  <a:gd name="T63" fmla="*/ 17 h 160"/>
                  <a:gd name="T64" fmla="*/ 23 w 307"/>
                  <a:gd name="T65" fmla="*/ 19 h 160"/>
                  <a:gd name="T66" fmla="*/ 21 w 307"/>
                  <a:gd name="T67" fmla="*/ 20 h 160"/>
                  <a:gd name="T68" fmla="*/ 20 w 307"/>
                  <a:gd name="T69" fmla="*/ 19 h 160"/>
                  <a:gd name="T70" fmla="*/ 24 w 307"/>
                  <a:gd name="T71" fmla="*/ 17 h 160"/>
                  <a:gd name="T72" fmla="*/ 29 w 307"/>
                  <a:gd name="T73" fmla="*/ 15 h 160"/>
                  <a:gd name="T74" fmla="*/ 37 w 307"/>
                  <a:gd name="T75" fmla="*/ 15 h 160"/>
                  <a:gd name="T76" fmla="*/ 37 w 307"/>
                  <a:gd name="T77" fmla="*/ 10 h 160"/>
                  <a:gd name="T78" fmla="*/ 43 w 307"/>
                  <a:gd name="T79" fmla="*/ 12 h 160"/>
                  <a:gd name="T80" fmla="*/ 49 w 307"/>
                  <a:gd name="T81" fmla="*/ 16 h 160"/>
                  <a:gd name="T82" fmla="*/ 53 w 307"/>
                  <a:gd name="T83" fmla="*/ 18 h 160"/>
                  <a:gd name="T84" fmla="*/ 50 w 307"/>
                  <a:gd name="T85" fmla="*/ 11 h 160"/>
                  <a:gd name="T86" fmla="*/ 54 w 307"/>
                  <a:gd name="T87" fmla="*/ 14 h 160"/>
                  <a:gd name="T88" fmla="*/ 58 w 307"/>
                  <a:gd name="T89" fmla="*/ 16 h 160"/>
                  <a:gd name="T90" fmla="*/ 59 w 307"/>
                  <a:gd name="T91" fmla="*/ 11 h 160"/>
                  <a:gd name="T92" fmla="*/ 63 w 307"/>
                  <a:gd name="T93" fmla="*/ 15 h 160"/>
                  <a:gd name="T94" fmla="*/ 67 w 307"/>
                  <a:gd name="T95" fmla="*/ 12 h 160"/>
                  <a:gd name="T96" fmla="*/ 73 w 307"/>
                  <a:gd name="T97" fmla="*/ 11 h 160"/>
                  <a:gd name="T98" fmla="*/ 76 w 307"/>
                  <a:gd name="T99" fmla="*/ 13 h 160"/>
                  <a:gd name="T100" fmla="*/ 77 w 307"/>
                  <a:gd name="T101" fmla="*/ 13 h 160"/>
                  <a:gd name="T102" fmla="*/ 77 w 307"/>
                  <a:gd name="T103" fmla="*/ 2 h 160"/>
                  <a:gd name="T104" fmla="*/ 71 w 307"/>
                  <a:gd name="T105" fmla="*/ 0 h 160"/>
                  <a:gd name="T106" fmla="*/ 73 w 307"/>
                  <a:gd name="T107" fmla="*/ 3 h 160"/>
                  <a:gd name="T108" fmla="*/ 72 w 307"/>
                  <a:gd name="T109" fmla="*/ 3 h 160"/>
                  <a:gd name="T110" fmla="*/ 68 w 307"/>
                  <a:gd name="T111" fmla="*/ 2 h 160"/>
                  <a:gd name="T112" fmla="*/ 64 w 307"/>
                  <a:gd name="T113" fmla="*/ 1 h 1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7" h="160">
                    <a:moveTo>
                      <a:pt x="253" y="3"/>
                    </a:moveTo>
                    <a:lnTo>
                      <a:pt x="247" y="3"/>
                    </a:lnTo>
                    <a:lnTo>
                      <a:pt x="240" y="4"/>
                    </a:lnTo>
                    <a:lnTo>
                      <a:pt x="232" y="5"/>
                    </a:lnTo>
                    <a:lnTo>
                      <a:pt x="223" y="7"/>
                    </a:lnTo>
                    <a:lnTo>
                      <a:pt x="213" y="11"/>
                    </a:lnTo>
                    <a:lnTo>
                      <a:pt x="202" y="16"/>
                    </a:lnTo>
                    <a:lnTo>
                      <a:pt x="192" y="22"/>
                    </a:lnTo>
                    <a:lnTo>
                      <a:pt x="181" y="30"/>
                    </a:lnTo>
                    <a:lnTo>
                      <a:pt x="156" y="33"/>
                    </a:lnTo>
                    <a:lnTo>
                      <a:pt x="135" y="35"/>
                    </a:lnTo>
                    <a:lnTo>
                      <a:pt x="119" y="37"/>
                    </a:lnTo>
                    <a:lnTo>
                      <a:pt x="105" y="41"/>
                    </a:lnTo>
                    <a:lnTo>
                      <a:pt x="94" y="46"/>
                    </a:lnTo>
                    <a:lnTo>
                      <a:pt x="85" y="53"/>
                    </a:lnTo>
                    <a:lnTo>
                      <a:pt x="76" y="62"/>
                    </a:lnTo>
                    <a:lnTo>
                      <a:pt x="65" y="76"/>
                    </a:lnTo>
                    <a:lnTo>
                      <a:pt x="59" y="88"/>
                    </a:lnTo>
                    <a:lnTo>
                      <a:pt x="63" y="89"/>
                    </a:lnTo>
                    <a:lnTo>
                      <a:pt x="69" y="88"/>
                    </a:lnTo>
                    <a:lnTo>
                      <a:pt x="71" y="90"/>
                    </a:lnTo>
                    <a:lnTo>
                      <a:pt x="70" y="95"/>
                    </a:lnTo>
                    <a:lnTo>
                      <a:pt x="67" y="97"/>
                    </a:lnTo>
                    <a:lnTo>
                      <a:pt x="62" y="99"/>
                    </a:lnTo>
                    <a:lnTo>
                      <a:pt x="52" y="102"/>
                    </a:lnTo>
                    <a:lnTo>
                      <a:pt x="40" y="106"/>
                    </a:lnTo>
                    <a:lnTo>
                      <a:pt x="33" y="113"/>
                    </a:lnTo>
                    <a:lnTo>
                      <a:pt x="27" y="120"/>
                    </a:lnTo>
                    <a:lnTo>
                      <a:pt x="19" y="122"/>
                    </a:lnTo>
                    <a:lnTo>
                      <a:pt x="10" y="121"/>
                    </a:lnTo>
                    <a:lnTo>
                      <a:pt x="4" y="120"/>
                    </a:lnTo>
                    <a:lnTo>
                      <a:pt x="1" y="119"/>
                    </a:lnTo>
                    <a:lnTo>
                      <a:pt x="0" y="118"/>
                    </a:lnTo>
                    <a:lnTo>
                      <a:pt x="1" y="121"/>
                    </a:lnTo>
                    <a:lnTo>
                      <a:pt x="2" y="128"/>
                    </a:lnTo>
                    <a:lnTo>
                      <a:pt x="3" y="137"/>
                    </a:lnTo>
                    <a:lnTo>
                      <a:pt x="3" y="144"/>
                    </a:lnTo>
                    <a:lnTo>
                      <a:pt x="6" y="149"/>
                    </a:lnTo>
                    <a:lnTo>
                      <a:pt x="13" y="152"/>
                    </a:lnTo>
                    <a:lnTo>
                      <a:pt x="20" y="157"/>
                    </a:lnTo>
                    <a:lnTo>
                      <a:pt x="27" y="160"/>
                    </a:lnTo>
                    <a:lnTo>
                      <a:pt x="23" y="141"/>
                    </a:lnTo>
                    <a:lnTo>
                      <a:pt x="24" y="141"/>
                    </a:lnTo>
                    <a:lnTo>
                      <a:pt x="28" y="142"/>
                    </a:lnTo>
                    <a:lnTo>
                      <a:pt x="34" y="143"/>
                    </a:lnTo>
                    <a:lnTo>
                      <a:pt x="42" y="143"/>
                    </a:lnTo>
                    <a:lnTo>
                      <a:pt x="49" y="143"/>
                    </a:lnTo>
                    <a:lnTo>
                      <a:pt x="56" y="143"/>
                    </a:lnTo>
                    <a:lnTo>
                      <a:pt x="62" y="142"/>
                    </a:lnTo>
                    <a:lnTo>
                      <a:pt x="65" y="140"/>
                    </a:lnTo>
                    <a:lnTo>
                      <a:pt x="62" y="135"/>
                    </a:lnTo>
                    <a:lnTo>
                      <a:pt x="59" y="130"/>
                    </a:lnTo>
                    <a:lnTo>
                      <a:pt x="57" y="128"/>
                    </a:lnTo>
                    <a:lnTo>
                      <a:pt x="57" y="126"/>
                    </a:lnTo>
                    <a:lnTo>
                      <a:pt x="59" y="125"/>
                    </a:lnTo>
                    <a:lnTo>
                      <a:pt x="63" y="125"/>
                    </a:lnTo>
                    <a:lnTo>
                      <a:pt x="70" y="125"/>
                    </a:lnTo>
                    <a:lnTo>
                      <a:pt x="77" y="125"/>
                    </a:lnTo>
                    <a:lnTo>
                      <a:pt x="84" y="125"/>
                    </a:lnTo>
                    <a:lnTo>
                      <a:pt x="89" y="126"/>
                    </a:lnTo>
                    <a:lnTo>
                      <a:pt x="95" y="126"/>
                    </a:lnTo>
                    <a:lnTo>
                      <a:pt x="99" y="126"/>
                    </a:lnTo>
                    <a:lnTo>
                      <a:pt x="102" y="125"/>
                    </a:lnTo>
                    <a:lnTo>
                      <a:pt x="105" y="122"/>
                    </a:lnTo>
                    <a:lnTo>
                      <a:pt x="109" y="119"/>
                    </a:lnTo>
                    <a:lnTo>
                      <a:pt x="110" y="115"/>
                    </a:lnTo>
                    <a:lnTo>
                      <a:pt x="112" y="114"/>
                    </a:lnTo>
                    <a:lnTo>
                      <a:pt x="116" y="112"/>
                    </a:lnTo>
                    <a:lnTo>
                      <a:pt x="122" y="109"/>
                    </a:lnTo>
                    <a:lnTo>
                      <a:pt x="127" y="106"/>
                    </a:lnTo>
                    <a:lnTo>
                      <a:pt x="134" y="104"/>
                    </a:lnTo>
                    <a:lnTo>
                      <a:pt x="140" y="102"/>
                    </a:lnTo>
                    <a:lnTo>
                      <a:pt x="145" y="99"/>
                    </a:lnTo>
                    <a:lnTo>
                      <a:pt x="147" y="99"/>
                    </a:lnTo>
                    <a:lnTo>
                      <a:pt x="138" y="95"/>
                    </a:lnTo>
                    <a:lnTo>
                      <a:pt x="128" y="90"/>
                    </a:lnTo>
                    <a:lnTo>
                      <a:pt x="119" y="87"/>
                    </a:lnTo>
                    <a:lnTo>
                      <a:pt x="114" y="86"/>
                    </a:lnTo>
                    <a:lnTo>
                      <a:pt x="122" y="84"/>
                    </a:lnTo>
                    <a:lnTo>
                      <a:pt x="128" y="81"/>
                    </a:lnTo>
                    <a:lnTo>
                      <a:pt x="135" y="80"/>
                    </a:lnTo>
                    <a:lnTo>
                      <a:pt x="140" y="80"/>
                    </a:lnTo>
                    <a:lnTo>
                      <a:pt x="146" y="81"/>
                    </a:lnTo>
                    <a:lnTo>
                      <a:pt x="153" y="83"/>
                    </a:lnTo>
                    <a:lnTo>
                      <a:pt x="160" y="86"/>
                    </a:lnTo>
                    <a:lnTo>
                      <a:pt x="163" y="87"/>
                    </a:lnTo>
                    <a:lnTo>
                      <a:pt x="161" y="83"/>
                    </a:lnTo>
                    <a:lnTo>
                      <a:pt x="157" y="79"/>
                    </a:lnTo>
                    <a:lnTo>
                      <a:pt x="154" y="74"/>
                    </a:lnTo>
                    <a:lnTo>
                      <a:pt x="149" y="71"/>
                    </a:lnTo>
                    <a:lnTo>
                      <a:pt x="143" y="66"/>
                    </a:lnTo>
                    <a:lnTo>
                      <a:pt x="138" y="64"/>
                    </a:lnTo>
                    <a:lnTo>
                      <a:pt x="131" y="62"/>
                    </a:lnTo>
                    <a:lnTo>
                      <a:pt x="124" y="62"/>
                    </a:lnTo>
                    <a:lnTo>
                      <a:pt x="117" y="64"/>
                    </a:lnTo>
                    <a:lnTo>
                      <a:pt x="110" y="66"/>
                    </a:lnTo>
                    <a:lnTo>
                      <a:pt x="103" y="68"/>
                    </a:lnTo>
                    <a:lnTo>
                      <a:pt x="97" y="71"/>
                    </a:lnTo>
                    <a:lnTo>
                      <a:pt x="92" y="73"/>
                    </a:lnTo>
                    <a:lnTo>
                      <a:pt x="88" y="75"/>
                    </a:lnTo>
                    <a:lnTo>
                      <a:pt x="85" y="77"/>
                    </a:lnTo>
                    <a:lnTo>
                      <a:pt x="82" y="79"/>
                    </a:lnTo>
                    <a:lnTo>
                      <a:pt x="80" y="80"/>
                    </a:lnTo>
                    <a:lnTo>
                      <a:pt x="78" y="79"/>
                    </a:lnTo>
                    <a:lnTo>
                      <a:pt x="79" y="75"/>
                    </a:lnTo>
                    <a:lnTo>
                      <a:pt x="84" y="71"/>
                    </a:lnTo>
                    <a:lnTo>
                      <a:pt x="88" y="68"/>
                    </a:lnTo>
                    <a:lnTo>
                      <a:pt x="93" y="65"/>
                    </a:lnTo>
                    <a:lnTo>
                      <a:pt x="100" y="61"/>
                    </a:lnTo>
                    <a:lnTo>
                      <a:pt x="107" y="59"/>
                    </a:lnTo>
                    <a:lnTo>
                      <a:pt x="115" y="57"/>
                    </a:lnTo>
                    <a:lnTo>
                      <a:pt x="124" y="56"/>
                    </a:lnTo>
                    <a:lnTo>
                      <a:pt x="134" y="56"/>
                    </a:lnTo>
                    <a:lnTo>
                      <a:pt x="145" y="58"/>
                    </a:lnTo>
                    <a:lnTo>
                      <a:pt x="141" y="51"/>
                    </a:lnTo>
                    <a:lnTo>
                      <a:pt x="140" y="44"/>
                    </a:lnTo>
                    <a:lnTo>
                      <a:pt x="145" y="39"/>
                    </a:lnTo>
                    <a:lnTo>
                      <a:pt x="155" y="39"/>
                    </a:lnTo>
                    <a:lnTo>
                      <a:pt x="163" y="42"/>
                    </a:lnTo>
                    <a:lnTo>
                      <a:pt x="171" y="45"/>
                    </a:lnTo>
                    <a:lnTo>
                      <a:pt x="180" y="51"/>
                    </a:lnTo>
                    <a:lnTo>
                      <a:pt x="188" y="56"/>
                    </a:lnTo>
                    <a:lnTo>
                      <a:pt x="195" y="61"/>
                    </a:lnTo>
                    <a:lnTo>
                      <a:pt x="202" y="66"/>
                    </a:lnTo>
                    <a:lnTo>
                      <a:pt x="207" y="69"/>
                    </a:lnTo>
                    <a:lnTo>
                      <a:pt x="209" y="72"/>
                    </a:lnTo>
                    <a:lnTo>
                      <a:pt x="205" y="59"/>
                    </a:lnTo>
                    <a:lnTo>
                      <a:pt x="201" y="50"/>
                    </a:lnTo>
                    <a:lnTo>
                      <a:pt x="199" y="44"/>
                    </a:lnTo>
                    <a:lnTo>
                      <a:pt x="196" y="41"/>
                    </a:lnTo>
                    <a:lnTo>
                      <a:pt x="205" y="45"/>
                    </a:lnTo>
                    <a:lnTo>
                      <a:pt x="214" y="54"/>
                    </a:lnTo>
                    <a:lnTo>
                      <a:pt x="222" y="64"/>
                    </a:lnTo>
                    <a:lnTo>
                      <a:pt x="226" y="71"/>
                    </a:lnTo>
                    <a:lnTo>
                      <a:pt x="229" y="62"/>
                    </a:lnTo>
                    <a:lnTo>
                      <a:pt x="231" y="56"/>
                    </a:lnTo>
                    <a:lnTo>
                      <a:pt x="233" y="49"/>
                    </a:lnTo>
                    <a:lnTo>
                      <a:pt x="234" y="44"/>
                    </a:lnTo>
                    <a:lnTo>
                      <a:pt x="240" y="48"/>
                    </a:lnTo>
                    <a:lnTo>
                      <a:pt x="245" y="52"/>
                    </a:lnTo>
                    <a:lnTo>
                      <a:pt x="249" y="57"/>
                    </a:lnTo>
                    <a:lnTo>
                      <a:pt x="252" y="61"/>
                    </a:lnTo>
                    <a:lnTo>
                      <a:pt x="259" y="53"/>
                    </a:lnTo>
                    <a:lnTo>
                      <a:pt x="266" y="46"/>
                    </a:lnTo>
                    <a:lnTo>
                      <a:pt x="272" y="43"/>
                    </a:lnTo>
                    <a:lnTo>
                      <a:pt x="281" y="41"/>
                    </a:lnTo>
                    <a:lnTo>
                      <a:pt x="289" y="42"/>
                    </a:lnTo>
                    <a:lnTo>
                      <a:pt x="294" y="45"/>
                    </a:lnTo>
                    <a:lnTo>
                      <a:pt x="300" y="49"/>
                    </a:lnTo>
                    <a:lnTo>
                      <a:pt x="304" y="50"/>
                    </a:lnTo>
                    <a:lnTo>
                      <a:pt x="305" y="50"/>
                    </a:lnTo>
                    <a:lnTo>
                      <a:pt x="306" y="50"/>
                    </a:lnTo>
                    <a:lnTo>
                      <a:pt x="307" y="49"/>
                    </a:lnTo>
                    <a:lnTo>
                      <a:pt x="307" y="9"/>
                    </a:lnTo>
                    <a:lnTo>
                      <a:pt x="305" y="8"/>
                    </a:lnTo>
                    <a:lnTo>
                      <a:pt x="298" y="5"/>
                    </a:lnTo>
                    <a:lnTo>
                      <a:pt x="290" y="3"/>
                    </a:lnTo>
                    <a:lnTo>
                      <a:pt x="283" y="0"/>
                    </a:lnTo>
                    <a:lnTo>
                      <a:pt x="286" y="5"/>
                    </a:lnTo>
                    <a:lnTo>
                      <a:pt x="289" y="8"/>
                    </a:lnTo>
                    <a:lnTo>
                      <a:pt x="291" y="12"/>
                    </a:lnTo>
                    <a:lnTo>
                      <a:pt x="291" y="13"/>
                    </a:lnTo>
                    <a:lnTo>
                      <a:pt x="290" y="13"/>
                    </a:lnTo>
                    <a:lnTo>
                      <a:pt x="286" y="11"/>
                    </a:lnTo>
                    <a:lnTo>
                      <a:pt x="282" y="9"/>
                    </a:lnTo>
                    <a:lnTo>
                      <a:pt x="276" y="7"/>
                    </a:lnTo>
                    <a:lnTo>
                      <a:pt x="270" y="5"/>
                    </a:lnTo>
                    <a:lnTo>
                      <a:pt x="263" y="4"/>
                    </a:lnTo>
                    <a:lnTo>
                      <a:pt x="257" y="3"/>
                    </a:lnTo>
                    <a:lnTo>
                      <a:pt x="25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4" name="Freeform 836"/>
              <p:cNvSpPr>
                <a:spLocks/>
              </p:cNvSpPr>
              <p:nvPr/>
            </p:nvSpPr>
            <p:spPr bwMode="auto">
              <a:xfrm>
                <a:off x="5044" y="440"/>
                <a:ext cx="37" cy="17"/>
              </a:xfrm>
              <a:custGeom>
                <a:avLst/>
                <a:gdLst>
                  <a:gd name="T0" fmla="*/ 1 w 74"/>
                  <a:gd name="T1" fmla="*/ 8 h 35"/>
                  <a:gd name="T2" fmla="*/ 2 w 74"/>
                  <a:gd name="T3" fmla="*/ 8 h 35"/>
                  <a:gd name="T4" fmla="*/ 4 w 74"/>
                  <a:gd name="T5" fmla="*/ 6 h 35"/>
                  <a:gd name="T6" fmla="*/ 6 w 74"/>
                  <a:gd name="T7" fmla="*/ 5 h 35"/>
                  <a:gd name="T8" fmla="*/ 9 w 74"/>
                  <a:gd name="T9" fmla="*/ 3 h 35"/>
                  <a:gd name="T10" fmla="*/ 12 w 74"/>
                  <a:gd name="T11" fmla="*/ 3 h 35"/>
                  <a:gd name="T12" fmla="*/ 14 w 74"/>
                  <a:gd name="T13" fmla="*/ 2 h 35"/>
                  <a:gd name="T14" fmla="*/ 16 w 74"/>
                  <a:gd name="T15" fmla="*/ 2 h 35"/>
                  <a:gd name="T16" fmla="*/ 17 w 74"/>
                  <a:gd name="T17" fmla="*/ 1 h 35"/>
                  <a:gd name="T18" fmla="*/ 19 w 74"/>
                  <a:gd name="T19" fmla="*/ 1 h 35"/>
                  <a:gd name="T20" fmla="*/ 19 w 74"/>
                  <a:gd name="T21" fmla="*/ 0 h 35"/>
                  <a:gd name="T22" fmla="*/ 17 w 74"/>
                  <a:gd name="T23" fmla="*/ 0 h 35"/>
                  <a:gd name="T24" fmla="*/ 16 w 74"/>
                  <a:gd name="T25" fmla="*/ 0 h 35"/>
                  <a:gd name="T26" fmla="*/ 14 w 74"/>
                  <a:gd name="T27" fmla="*/ 0 h 35"/>
                  <a:gd name="T28" fmla="*/ 11 w 74"/>
                  <a:gd name="T29" fmla="*/ 1 h 35"/>
                  <a:gd name="T30" fmla="*/ 8 w 74"/>
                  <a:gd name="T31" fmla="*/ 2 h 35"/>
                  <a:gd name="T32" fmla="*/ 6 w 74"/>
                  <a:gd name="T33" fmla="*/ 3 h 35"/>
                  <a:gd name="T34" fmla="*/ 3 w 74"/>
                  <a:gd name="T35" fmla="*/ 5 h 35"/>
                  <a:gd name="T36" fmla="*/ 0 w 74"/>
                  <a:gd name="T37" fmla="*/ 7 h 35"/>
                  <a:gd name="T38" fmla="*/ 1 w 74"/>
                  <a:gd name="T39" fmla="*/ 7 h 35"/>
                  <a:gd name="T40" fmla="*/ 0 w 74"/>
                  <a:gd name="T41" fmla="*/ 7 h 35"/>
                  <a:gd name="T42" fmla="*/ 0 w 74"/>
                  <a:gd name="T43" fmla="*/ 7 h 35"/>
                  <a:gd name="T44" fmla="*/ 1 w 74"/>
                  <a:gd name="T45" fmla="*/ 8 h 35"/>
                  <a:gd name="T46" fmla="*/ 1 w 74"/>
                  <a:gd name="T47" fmla="*/ 8 h 35"/>
                  <a:gd name="T48" fmla="*/ 2 w 74"/>
                  <a:gd name="T49" fmla="*/ 8 h 35"/>
                  <a:gd name="T50" fmla="*/ 1 w 74"/>
                  <a:gd name="T51" fmla="*/ 8 h 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4" h="35">
                    <a:moveTo>
                      <a:pt x="2" y="35"/>
                    </a:moveTo>
                    <a:lnTo>
                      <a:pt x="5" y="34"/>
                    </a:lnTo>
                    <a:lnTo>
                      <a:pt x="15" y="27"/>
                    </a:lnTo>
                    <a:lnTo>
                      <a:pt x="24" y="21"/>
                    </a:lnTo>
                    <a:lnTo>
                      <a:pt x="35" y="15"/>
                    </a:lnTo>
                    <a:lnTo>
                      <a:pt x="45" y="12"/>
                    </a:lnTo>
                    <a:lnTo>
                      <a:pt x="53" y="9"/>
                    </a:lnTo>
                    <a:lnTo>
                      <a:pt x="61" y="8"/>
                    </a:lnTo>
                    <a:lnTo>
                      <a:pt x="68" y="7"/>
                    </a:lnTo>
                    <a:lnTo>
                      <a:pt x="74" y="7"/>
                    </a:lnTo>
                    <a:lnTo>
                      <a:pt x="74" y="0"/>
                    </a:lnTo>
                    <a:lnTo>
                      <a:pt x="68" y="0"/>
                    </a:lnTo>
                    <a:lnTo>
                      <a:pt x="61" y="1"/>
                    </a:lnTo>
                    <a:lnTo>
                      <a:pt x="53" y="2"/>
                    </a:lnTo>
                    <a:lnTo>
                      <a:pt x="43" y="5"/>
                    </a:lnTo>
                    <a:lnTo>
                      <a:pt x="32" y="8"/>
                    </a:lnTo>
                    <a:lnTo>
                      <a:pt x="22" y="14"/>
                    </a:lnTo>
                    <a:lnTo>
                      <a:pt x="11" y="20"/>
                    </a:lnTo>
                    <a:lnTo>
                      <a:pt x="0" y="29"/>
                    </a:lnTo>
                    <a:lnTo>
                      <a:pt x="2" y="28"/>
                    </a:lnTo>
                    <a:lnTo>
                      <a:pt x="0" y="29"/>
                    </a:lnTo>
                    <a:lnTo>
                      <a:pt x="0" y="31"/>
                    </a:lnTo>
                    <a:lnTo>
                      <a:pt x="1" y="32"/>
                    </a:lnTo>
                    <a:lnTo>
                      <a:pt x="2" y="34"/>
                    </a:lnTo>
                    <a:lnTo>
                      <a:pt x="5" y="34"/>
                    </a:lnTo>
                    <a:lnTo>
                      <a:pt x="2"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5" name="Freeform 837"/>
              <p:cNvSpPr>
                <a:spLocks/>
              </p:cNvSpPr>
              <p:nvPr/>
            </p:nvSpPr>
            <p:spPr bwMode="auto">
              <a:xfrm>
                <a:off x="4985" y="454"/>
                <a:ext cx="60" cy="26"/>
              </a:xfrm>
              <a:custGeom>
                <a:avLst/>
                <a:gdLst>
                  <a:gd name="T0" fmla="*/ 2 w 119"/>
                  <a:gd name="T1" fmla="*/ 13 h 52"/>
                  <a:gd name="T2" fmla="*/ 2 w 119"/>
                  <a:gd name="T3" fmla="*/ 13 h 52"/>
                  <a:gd name="T4" fmla="*/ 5 w 119"/>
                  <a:gd name="T5" fmla="*/ 10 h 52"/>
                  <a:gd name="T6" fmla="*/ 7 w 119"/>
                  <a:gd name="T7" fmla="*/ 8 h 52"/>
                  <a:gd name="T8" fmla="*/ 9 w 119"/>
                  <a:gd name="T9" fmla="*/ 6 h 52"/>
                  <a:gd name="T10" fmla="*/ 12 w 119"/>
                  <a:gd name="T11" fmla="*/ 5 h 52"/>
                  <a:gd name="T12" fmla="*/ 15 w 119"/>
                  <a:gd name="T13" fmla="*/ 4 h 52"/>
                  <a:gd name="T14" fmla="*/ 19 w 119"/>
                  <a:gd name="T15" fmla="*/ 3 h 52"/>
                  <a:gd name="T16" fmla="*/ 24 w 119"/>
                  <a:gd name="T17" fmla="*/ 3 h 52"/>
                  <a:gd name="T18" fmla="*/ 30 w 119"/>
                  <a:gd name="T19" fmla="*/ 2 h 52"/>
                  <a:gd name="T20" fmla="*/ 30 w 119"/>
                  <a:gd name="T21" fmla="*/ 0 h 52"/>
                  <a:gd name="T22" fmla="*/ 24 w 119"/>
                  <a:gd name="T23" fmla="*/ 1 h 52"/>
                  <a:gd name="T24" fmla="*/ 19 w 119"/>
                  <a:gd name="T25" fmla="*/ 1 h 52"/>
                  <a:gd name="T26" fmla="*/ 15 w 119"/>
                  <a:gd name="T27" fmla="*/ 2 h 52"/>
                  <a:gd name="T28" fmla="*/ 11 w 119"/>
                  <a:gd name="T29" fmla="*/ 3 h 52"/>
                  <a:gd name="T30" fmla="*/ 8 w 119"/>
                  <a:gd name="T31" fmla="*/ 4 h 52"/>
                  <a:gd name="T32" fmla="*/ 5 w 119"/>
                  <a:gd name="T33" fmla="*/ 6 h 52"/>
                  <a:gd name="T34" fmla="*/ 3 w 119"/>
                  <a:gd name="T35" fmla="*/ 9 h 52"/>
                  <a:gd name="T36" fmla="*/ 0 w 119"/>
                  <a:gd name="T37" fmla="*/ 12 h 52"/>
                  <a:gd name="T38" fmla="*/ 0 w 119"/>
                  <a:gd name="T39" fmla="*/ 12 h 52"/>
                  <a:gd name="T40" fmla="*/ 2 w 119"/>
                  <a:gd name="T41" fmla="*/ 13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19" h="52">
                    <a:moveTo>
                      <a:pt x="7" y="52"/>
                    </a:moveTo>
                    <a:lnTo>
                      <a:pt x="7" y="52"/>
                    </a:lnTo>
                    <a:lnTo>
                      <a:pt x="17" y="38"/>
                    </a:lnTo>
                    <a:lnTo>
                      <a:pt x="25" y="30"/>
                    </a:lnTo>
                    <a:lnTo>
                      <a:pt x="34" y="23"/>
                    </a:lnTo>
                    <a:lnTo>
                      <a:pt x="45" y="17"/>
                    </a:lnTo>
                    <a:lnTo>
                      <a:pt x="57" y="14"/>
                    </a:lnTo>
                    <a:lnTo>
                      <a:pt x="73" y="11"/>
                    </a:lnTo>
                    <a:lnTo>
                      <a:pt x="94" y="9"/>
                    </a:lnTo>
                    <a:lnTo>
                      <a:pt x="119" y="7"/>
                    </a:lnTo>
                    <a:lnTo>
                      <a:pt x="119" y="0"/>
                    </a:lnTo>
                    <a:lnTo>
                      <a:pt x="94" y="2"/>
                    </a:lnTo>
                    <a:lnTo>
                      <a:pt x="73" y="4"/>
                    </a:lnTo>
                    <a:lnTo>
                      <a:pt x="57" y="7"/>
                    </a:lnTo>
                    <a:lnTo>
                      <a:pt x="42" y="10"/>
                    </a:lnTo>
                    <a:lnTo>
                      <a:pt x="30" y="16"/>
                    </a:lnTo>
                    <a:lnTo>
                      <a:pt x="20" y="23"/>
                    </a:lnTo>
                    <a:lnTo>
                      <a:pt x="10" y="33"/>
                    </a:lnTo>
                    <a:lnTo>
                      <a:pt x="0" y="47"/>
                    </a:lnTo>
                    <a:lnTo>
                      <a:pt x="7" y="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6" name="Freeform 838"/>
              <p:cNvSpPr>
                <a:spLocks/>
              </p:cNvSpPr>
              <p:nvPr/>
            </p:nvSpPr>
            <p:spPr bwMode="auto">
              <a:xfrm>
                <a:off x="4982" y="478"/>
                <a:ext cx="10" cy="9"/>
              </a:xfrm>
              <a:custGeom>
                <a:avLst/>
                <a:gdLst>
                  <a:gd name="T0" fmla="*/ 6 w 18"/>
                  <a:gd name="T1" fmla="*/ 3 h 20"/>
                  <a:gd name="T2" fmla="*/ 6 w 18"/>
                  <a:gd name="T3" fmla="*/ 3 h 20"/>
                  <a:gd name="T4" fmla="*/ 4 w 18"/>
                  <a:gd name="T5" fmla="*/ 2 h 20"/>
                  <a:gd name="T6" fmla="*/ 2 w 18"/>
                  <a:gd name="T7" fmla="*/ 2 h 20"/>
                  <a:gd name="T8" fmla="*/ 2 w 18"/>
                  <a:gd name="T9" fmla="*/ 3 h 20"/>
                  <a:gd name="T10" fmla="*/ 4 w 18"/>
                  <a:gd name="T11" fmla="*/ 1 h 20"/>
                  <a:gd name="T12" fmla="*/ 2 w 18"/>
                  <a:gd name="T13" fmla="*/ 0 h 20"/>
                  <a:gd name="T14" fmla="*/ 0 w 18"/>
                  <a:gd name="T15" fmla="*/ 3 h 20"/>
                  <a:gd name="T16" fmla="*/ 2 w 18"/>
                  <a:gd name="T17" fmla="*/ 4 h 20"/>
                  <a:gd name="T18" fmla="*/ 4 w 18"/>
                  <a:gd name="T19" fmla="*/ 4 h 20"/>
                  <a:gd name="T20" fmla="*/ 3 w 18"/>
                  <a:gd name="T21" fmla="*/ 3 h 20"/>
                  <a:gd name="T22" fmla="*/ 3 w 18"/>
                  <a:gd name="T23" fmla="*/ 3 h 20"/>
                  <a:gd name="T24" fmla="*/ 6 w 18"/>
                  <a:gd name="T25" fmla="*/ 3 h 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20">
                    <a:moveTo>
                      <a:pt x="18" y="16"/>
                    </a:moveTo>
                    <a:lnTo>
                      <a:pt x="18" y="16"/>
                    </a:lnTo>
                    <a:lnTo>
                      <a:pt x="13" y="10"/>
                    </a:lnTo>
                    <a:lnTo>
                      <a:pt x="7" y="10"/>
                    </a:lnTo>
                    <a:lnTo>
                      <a:pt x="7" y="14"/>
                    </a:lnTo>
                    <a:lnTo>
                      <a:pt x="13" y="5"/>
                    </a:lnTo>
                    <a:lnTo>
                      <a:pt x="6" y="0"/>
                    </a:lnTo>
                    <a:lnTo>
                      <a:pt x="0" y="14"/>
                    </a:lnTo>
                    <a:lnTo>
                      <a:pt x="7" y="20"/>
                    </a:lnTo>
                    <a:lnTo>
                      <a:pt x="13" y="17"/>
                    </a:lnTo>
                    <a:lnTo>
                      <a:pt x="11" y="16"/>
                    </a:lnTo>
                    <a:lnTo>
                      <a:pt x="1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7" name="Freeform 839"/>
              <p:cNvSpPr>
                <a:spLocks/>
              </p:cNvSpPr>
              <p:nvPr/>
            </p:nvSpPr>
            <p:spPr bwMode="auto">
              <a:xfrm>
                <a:off x="4981" y="486"/>
                <a:ext cx="11" cy="7"/>
              </a:xfrm>
              <a:custGeom>
                <a:avLst/>
                <a:gdLst>
                  <a:gd name="T0" fmla="*/ 0 w 22"/>
                  <a:gd name="T1" fmla="*/ 3 h 15"/>
                  <a:gd name="T2" fmla="*/ 0 w 22"/>
                  <a:gd name="T3" fmla="*/ 3 h 15"/>
                  <a:gd name="T4" fmla="*/ 3 w 22"/>
                  <a:gd name="T5" fmla="*/ 3 h 15"/>
                  <a:gd name="T6" fmla="*/ 5 w 22"/>
                  <a:gd name="T7" fmla="*/ 2 h 15"/>
                  <a:gd name="T8" fmla="*/ 6 w 22"/>
                  <a:gd name="T9" fmla="*/ 1 h 15"/>
                  <a:gd name="T10" fmla="*/ 6 w 22"/>
                  <a:gd name="T11" fmla="*/ 0 h 15"/>
                  <a:gd name="T12" fmla="*/ 4 w 22"/>
                  <a:gd name="T13" fmla="*/ 0 h 15"/>
                  <a:gd name="T14" fmla="*/ 4 w 22"/>
                  <a:gd name="T15" fmla="*/ 1 h 15"/>
                  <a:gd name="T16" fmla="*/ 4 w 22"/>
                  <a:gd name="T17" fmla="*/ 1 h 15"/>
                  <a:gd name="T18" fmla="*/ 3 w 22"/>
                  <a:gd name="T19" fmla="*/ 1 h 15"/>
                  <a:gd name="T20" fmla="*/ 0 w 22"/>
                  <a:gd name="T21" fmla="*/ 2 h 15"/>
                  <a:gd name="T22" fmla="*/ 0 w 22"/>
                  <a:gd name="T23" fmla="*/ 2 h 15"/>
                  <a:gd name="T24" fmla="*/ 0 w 22"/>
                  <a:gd name="T25" fmla="*/ 3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2" h="15">
                    <a:moveTo>
                      <a:pt x="0" y="15"/>
                    </a:moveTo>
                    <a:lnTo>
                      <a:pt x="0" y="15"/>
                    </a:lnTo>
                    <a:lnTo>
                      <a:pt x="11" y="13"/>
                    </a:lnTo>
                    <a:lnTo>
                      <a:pt x="17" y="11"/>
                    </a:lnTo>
                    <a:lnTo>
                      <a:pt x="21" y="6"/>
                    </a:lnTo>
                    <a:lnTo>
                      <a:pt x="22" y="0"/>
                    </a:lnTo>
                    <a:lnTo>
                      <a:pt x="15" y="0"/>
                    </a:lnTo>
                    <a:lnTo>
                      <a:pt x="14" y="4"/>
                    </a:lnTo>
                    <a:lnTo>
                      <a:pt x="9" y="6"/>
                    </a:lnTo>
                    <a:lnTo>
                      <a:pt x="0" y="8"/>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8" name="Freeform 840"/>
              <p:cNvSpPr>
                <a:spLocks/>
              </p:cNvSpPr>
              <p:nvPr/>
            </p:nvSpPr>
            <p:spPr bwMode="auto">
              <a:xfrm>
                <a:off x="4964" y="490"/>
                <a:ext cx="17" cy="14"/>
              </a:xfrm>
              <a:custGeom>
                <a:avLst/>
                <a:gdLst>
                  <a:gd name="T0" fmla="*/ 0 w 33"/>
                  <a:gd name="T1" fmla="*/ 7 h 29"/>
                  <a:gd name="T2" fmla="*/ 0 w 33"/>
                  <a:gd name="T3" fmla="*/ 7 h 29"/>
                  <a:gd name="T4" fmla="*/ 3 w 33"/>
                  <a:gd name="T5" fmla="*/ 6 h 29"/>
                  <a:gd name="T6" fmla="*/ 4 w 33"/>
                  <a:gd name="T7" fmla="*/ 4 h 29"/>
                  <a:gd name="T8" fmla="*/ 6 w 33"/>
                  <a:gd name="T9" fmla="*/ 3 h 29"/>
                  <a:gd name="T10" fmla="*/ 9 w 33"/>
                  <a:gd name="T11" fmla="*/ 1 h 29"/>
                  <a:gd name="T12" fmla="*/ 9 w 33"/>
                  <a:gd name="T13" fmla="*/ 0 h 29"/>
                  <a:gd name="T14" fmla="*/ 5 w 33"/>
                  <a:gd name="T15" fmla="*/ 1 h 29"/>
                  <a:gd name="T16" fmla="*/ 3 w 33"/>
                  <a:gd name="T17" fmla="*/ 3 h 29"/>
                  <a:gd name="T18" fmla="*/ 2 w 33"/>
                  <a:gd name="T19" fmla="*/ 4 h 29"/>
                  <a:gd name="T20" fmla="*/ 0 w 33"/>
                  <a:gd name="T21" fmla="*/ 5 h 29"/>
                  <a:gd name="T22" fmla="*/ 0 w 33"/>
                  <a:gd name="T23" fmla="*/ 5 h 29"/>
                  <a:gd name="T24" fmla="*/ 0 w 33"/>
                  <a:gd name="T25" fmla="*/ 7 h 2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9">
                    <a:moveTo>
                      <a:pt x="0" y="29"/>
                    </a:moveTo>
                    <a:lnTo>
                      <a:pt x="0" y="29"/>
                    </a:lnTo>
                    <a:lnTo>
                      <a:pt x="10" y="26"/>
                    </a:lnTo>
                    <a:lnTo>
                      <a:pt x="16" y="17"/>
                    </a:lnTo>
                    <a:lnTo>
                      <a:pt x="23" y="12"/>
                    </a:lnTo>
                    <a:lnTo>
                      <a:pt x="33" y="7"/>
                    </a:lnTo>
                    <a:lnTo>
                      <a:pt x="33" y="0"/>
                    </a:lnTo>
                    <a:lnTo>
                      <a:pt x="19" y="5"/>
                    </a:lnTo>
                    <a:lnTo>
                      <a:pt x="12" y="13"/>
                    </a:lnTo>
                    <a:lnTo>
                      <a:pt x="6" y="19"/>
                    </a:lnTo>
                    <a:lnTo>
                      <a:pt x="0" y="20"/>
                    </a:lnTo>
                    <a:lnTo>
                      <a:pt x="0"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69" name="Freeform 841"/>
              <p:cNvSpPr>
                <a:spLocks/>
              </p:cNvSpPr>
              <p:nvPr/>
            </p:nvSpPr>
            <p:spPr bwMode="auto">
              <a:xfrm>
                <a:off x="4952" y="498"/>
                <a:ext cx="12" cy="6"/>
              </a:xfrm>
              <a:custGeom>
                <a:avLst/>
                <a:gdLst>
                  <a:gd name="T0" fmla="*/ 2 w 24"/>
                  <a:gd name="T1" fmla="*/ 1 h 13"/>
                  <a:gd name="T2" fmla="*/ 1 w 24"/>
                  <a:gd name="T3" fmla="*/ 1 h 13"/>
                  <a:gd name="T4" fmla="*/ 2 w 24"/>
                  <a:gd name="T5" fmla="*/ 2 h 13"/>
                  <a:gd name="T6" fmla="*/ 3 w 24"/>
                  <a:gd name="T7" fmla="*/ 2 h 13"/>
                  <a:gd name="T8" fmla="*/ 4 w 24"/>
                  <a:gd name="T9" fmla="*/ 2 h 13"/>
                  <a:gd name="T10" fmla="*/ 6 w 24"/>
                  <a:gd name="T11" fmla="*/ 3 h 13"/>
                  <a:gd name="T12" fmla="*/ 6 w 24"/>
                  <a:gd name="T13" fmla="*/ 1 h 13"/>
                  <a:gd name="T14" fmla="*/ 4 w 24"/>
                  <a:gd name="T15" fmla="*/ 1 h 13"/>
                  <a:gd name="T16" fmla="*/ 3 w 24"/>
                  <a:gd name="T17" fmla="*/ 0 h 13"/>
                  <a:gd name="T18" fmla="*/ 2 w 24"/>
                  <a:gd name="T19" fmla="*/ 0 h 13"/>
                  <a:gd name="T20" fmla="*/ 2 w 24"/>
                  <a:gd name="T21" fmla="*/ 0 h 13"/>
                  <a:gd name="T22" fmla="*/ 1 w 24"/>
                  <a:gd name="T23" fmla="*/ 1 h 13"/>
                  <a:gd name="T24" fmla="*/ 2 w 24"/>
                  <a:gd name="T25" fmla="*/ 0 h 13"/>
                  <a:gd name="T26" fmla="*/ 1 w 24"/>
                  <a:gd name="T27" fmla="*/ 0 h 13"/>
                  <a:gd name="T28" fmla="*/ 1 w 24"/>
                  <a:gd name="T29" fmla="*/ 0 h 13"/>
                  <a:gd name="T30" fmla="*/ 0 w 24"/>
                  <a:gd name="T31" fmla="*/ 1 h 13"/>
                  <a:gd name="T32" fmla="*/ 1 w 24"/>
                  <a:gd name="T33" fmla="*/ 1 h 13"/>
                  <a:gd name="T34" fmla="*/ 2 w 24"/>
                  <a:gd name="T35" fmla="*/ 1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13">
                    <a:moveTo>
                      <a:pt x="8" y="4"/>
                    </a:moveTo>
                    <a:lnTo>
                      <a:pt x="2" y="7"/>
                    </a:lnTo>
                    <a:lnTo>
                      <a:pt x="5" y="8"/>
                    </a:lnTo>
                    <a:lnTo>
                      <a:pt x="9" y="10"/>
                    </a:lnTo>
                    <a:lnTo>
                      <a:pt x="15" y="11"/>
                    </a:lnTo>
                    <a:lnTo>
                      <a:pt x="24" y="13"/>
                    </a:lnTo>
                    <a:lnTo>
                      <a:pt x="24" y="4"/>
                    </a:lnTo>
                    <a:lnTo>
                      <a:pt x="15" y="4"/>
                    </a:lnTo>
                    <a:lnTo>
                      <a:pt x="9" y="3"/>
                    </a:lnTo>
                    <a:lnTo>
                      <a:pt x="7" y="1"/>
                    </a:lnTo>
                    <a:lnTo>
                      <a:pt x="7" y="0"/>
                    </a:lnTo>
                    <a:lnTo>
                      <a:pt x="1" y="4"/>
                    </a:lnTo>
                    <a:lnTo>
                      <a:pt x="7" y="0"/>
                    </a:lnTo>
                    <a:lnTo>
                      <a:pt x="3" y="0"/>
                    </a:lnTo>
                    <a:lnTo>
                      <a:pt x="1" y="1"/>
                    </a:lnTo>
                    <a:lnTo>
                      <a:pt x="0" y="5"/>
                    </a:lnTo>
                    <a:lnTo>
                      <a:pt x="2" y="7"/>
                    </a:lnTo>
                    <a:lnTo>
                      <a:pt x="8"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0" name="Freeform 842"/>
              <p:cNvSpPr>
                <a:spLocks/>
              </p:cNvSpPr>
              <p:nvPr/>
            </p:nvSpPr>
            <p:spPr bwMode="auto">
              <a:xfrm>
                <a:off x="4953" y="499"/>
                <a:ext cx="5" cy="15"/>
              </a:xfrm>
              <a:custGeom>
                <a:avLst/>
                <a:gdLst>
                  <a:gd name="T0" fmla="*/ 3 w 10"/>
                  <a:gd name="T1" fmla="*/ 7 h 30"/>
                  <a:gd name="T2" fmla="*/ 3 w 10"/>
                  <a:gd name="T3" fmla="*/ 7 h 30"/>
                  <a:gd name="T4" fmla="*/ 3 w 10"/>
                  <a:gd name="T5" fmla="*/ 5 h 30"/>
                  <a:gd name="T6" fmla="*/ 3 w 10"/>
                  <a:gd name="T7" fmla="*/ 3 h 30"/>
                  <a:gd name="T8" fmla="*/ 2 w 10"/>
                  <a:gd name="T9" fmla="*/ 1 h 30"/>
                  <a:gd name="T10" fmla="*/ 2 w 10"/>
                  <a:gd name="T11" fmla="*/ 0 h 30"/>
                  <a:gd name="T12" fmla="*/ 0 w 10"/>
                  <a:gd name="T13" fmla="*/ 0 h 30"/>
                  <a:gd name="T14" fmla="*/ 1 w 10"/>
                  <a:gd name="T15" fmla="*/ 1 h 30"/>
                  <a:gd name="T16" fmla="*/ 1 w 10"/>
                  <a:gd name="T17" fmla="*/ 3 h 30"/>
                  <a:gd name="T18" fmla="*/ 1 w 10"/>
                  <a:gd name="T19" fmla="*/ 5 h 30"/>
                  <a:gd name="T20" fmla="*/ 1 w 10"/>
                  <a:gd name="T21" fmla="*/ 7 h 30"/>
                  <a:gd name="T22" fmla="*/ 1 w 10"/>
                  <a:gd name="T23" fmla="*/ 7 h 30"/>
                  <a:gd name="T24" fmla="*/ 1 w 10"/>
                  <a:gd name="T25" fmla="*/ 7 h 30"/>
                  <a:gd name="T26" fmla="*/ 2 w 10"/>
                  <a:gd name="T27" fmla="*/ 8 h 30"/>
                  <a:gd name="T28" fmla="*/ 2 w 10"/>
                  <a:gd name="T29" fmla="*/ 8 h 30"/>
                  <a:gd name="T30" fmla="*/ 3 w 10"/>
                  <a:gd name="T31" fmla="*/ 8 h 30"/>
                  <a:gd name="T32" fmla="*/ 3 w 10"/>
                  <a:gd name="T33" fmla="*/ 7 h 3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 h="30">
                    <a:moveTo>
                      <a:pt x="10" y="26"/>
                    </a:moveTo>
                    <a:lnTo>
                      <a:pt x="10" y="26"/>
                    </a:lnTo>
                    <a:lnTo>
                      <a:pt x="10" y="19"/>
                    </a:lnTo>
                    <a:lnTo>
                      <a:pt x="9" y="10"/>
                    </a:lnTo>
                    <a:lnTo>
                      <a:pt x="8" y="3"/>
                    </a:lnTo>
                    <a:lnTo>
                      <a:pt x="7" y="0"/>
                    </a:lnTo>
                    <a:lnTo>
                      <a:pt x="0" y="0"/>
                    </a:lnTo>
                    <a:lnTo>
                      <a:pt x="1" y="3"/>
                    </a:lnTo>
                    <a:lnTo>
                      <a:pt x="2" y="10"/>
                    </a:lnTo>
                    <a:lnTo>
                      <a:pt x="4" y="19"/>
                    </a:lnTo>
                    <a:lnTo>
                      <a:pt x="4" y="26"/>
                    </a:lnTo>
                    <a:lnTo>
                      <a:pt x="5" y="29"/>
                    </a:lnTo>
                    <a:lnTo>
                      <a:pt x="7" y="30"/>
                    </a:lnTo>
                    <a:lnTo>
                      <a:pt x="9" y="29"/>
                    </a:lnTo>
                    <a:lnTo>
                      <a:pt x="1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1" name="Freeform 843"/>
              <p:cNvSpPr>
                <a:spLocks/>
              </p:cNvSpPr>
              <p:nvPr/>
            </p:nvSpPr>
            <p:spPr bwMode="auto">
              <a:xfrm>
                <a:off x="4954" y="513"/>
                <a:ext cx="16" cy="9"/>
              </a:xfrm>
              <a:custGeom>
                <a:avLst/>
                <a:gdLst>
                  <a:gd name="T0" fmla="*/ 6 w 32"/>
                  <a:gd name="T1" fmla="*/ 3 h 20"/>
                  <a:gd name="T2" fmla="*/ 8 w 32"/>
                  <a:gd name="T3" fmla="*/ 3 h 20"/>
                  <a:gd name="T4" fmla="*/ 6 w 32"/>
                  <a:gd name="T5" fmla="*/ 2 h 20"/>
                  <a:gd name="T6" fmla="*/ 4 w 32"/>
                  <a:gd name="T7" fmla="*/ 1 h 20"/>
                  <a:gd name="T8" fmla="*/ 3 w 32"/>
                  <a:gd name="T9" fmla="*/ 0 h 20"/>
                  <a:gd name="T10" fmla="*/ 2 w 32"/>
                  <a:gd name="T11" fmla="*/ 0 h 20"/>
                  <a:gd name="T12" fmla="*/ 0 w 32"/>
                  <a:gd name="T13" fmla="*/ 0 h 20"/>
                  <a:gd name="T14" fmla="*/ 1 w 32"/>
                  <a:gd name="T15" fmla="*/ 2 h 20"/>
                  <a:gd name="T16" fmla="*/ 3 w 32"/>
                  <a:gd name="T17" fmla="*/ 2 h 20"/>
                  <a:gd name="T18" fmla="*/ 5 w 32"/>
                  <a:gd name="T19" fmla="*/ 3 h 20"/>
                  <a:gd name="T20" fmla="*/ 7 w 32"/>
                  <a:gd name="T21" fmla="*/ 4 h 20"/>
                  <a:gd name="T22" fmla="*/ 8 w 32"/>
                  <a:gd name="T23" fmla="*/ 3 h 20"/>
                  <a:gd name="T24" fmla="*/ 7 w 32"/>
                  <a:gd name="T25" fmla="*/ 4 h 20"/>
                  <a:gd name="T26" fmla="*/ 7 w 32"/>
                  <a:gd name="T27" fmla="*/ 4 h 20"/>
                  <a:gd name="T28" fmla="*/ 8 w 32"/>
                  <a:gd name="T29" fmla="*/ 4 h 20"/>
                  <a:gd name="T30" fmla="*/ 8 w 32"/>
                  <a:gd name="T31" fmla="*/ 3 h 20"/>
                  <a:gd name="T32" fmla="*/ 8 w 32"/>
                  <a:gd name="T33" fmla="*/ 3 h 20"/>
                  <a:gd name="T34" fmla="*/ 6 w 32"/>
                  <a:gd name="T35" fmla="*/ 3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2" h="20">
                    <a:moveTo>
                      <a:pt x="24" y="16"/>
                    </a:moveTo>
                    <a:lnTo>
                      <a:pt x="29" y="13"/>
                    </a:lnTo>
                    <a:lnTo>
                      <a:pt x="23" y="10"/>
                    </a:lnTo>
                    <a:lnTo>
                      <a:pt x="16" y="5"/>
                    </a:lnTo>
                    <a:lnTo>
                      <a:pt x="9" y="1"/>
                    </a:lnTo>
                    <a:lnTo>
                      <a:pt x="6" y="0"/>
                    </a:lnTo>
                    <a:lnTo>
                      <a:pt x="0" y="0"/>
                    </a:lnTo>
                    <a:lnTo>
                      <a:pt x="4" y="8"/>
                    </a:lnTo>
                    <a:lnTo>
                      <a:pt x="11" y="12"/>
                    </a:lnTo>
                    <a:lnTo>
                      <a:pt x="18" y="16"/>
                    </a:lnTo>
                    <a:lnTo>
                      <a:pt x="25" y="20"/>
                    </a:lnTo>
                    <a:lnTo>
                      <a:pt x="31" y="16"/>
                    </a:lnTo>
                    <a:lnTo>
                      <a:pt x="25" y="20"/>
                    </a:lnTo>
                    <a:lnTo>
                      <a:pt x="28" y="20"/>
                    </a:lnTo>
                    <a:lnTo>
                      <a:pt x="31" y="18"/>
                    </a:lnTo>
                    <a:lnTo>
                      <a:pt x="32" y="15"/>
                    </a:lnTo>
                    <a:lnTo>
                      <a:pt x="29" y="13"/>
                    </a:lnTo>
                    <a:lnTo>
                      <a:pt x="2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2" name="Freeform 844"/>
              <p:cNvSpPr>
                <a:spLocks/>
              </p:cNvSpPr>
              <p:nvPr/>
            </p:nvSpPr>
            <p:spPr bwMode="auto">
              <a:xfrm>
                <a:off x="4964" y="509"/>
                <a:ext cx="6" cy="12"/>
              </a:xfrm>
              <a:custGeom>
                <a:avLst/>
                <a:gdLst>
                  <a:gd name="T0" fmla="*/ 1 w 12"/>
                  <a:gd name="T1" fmla="*/ 0 h 23"/>
                  <a:gd name="T2" fmla="*/ 0 w 12"/>
                  <a:gd name="T3" fmla="*/ 1 h 23"/>
                  <a:gd name="T4" fmla="*/ 2 w 12"/>
                  <a:gd name="T5" fmla="*/ 6 h 23"/>
                  <a:gd name="T6" fmla="*/ 3 w 12"/>
                  <a:gd name="T7" fmla="*/ 6 h 23"/>
                  <a:gd name="T8" fmla="*/ 2 w 12"/>
                  <a:gd name="T9" fmla="*/ 1 h 23"/>
                  <a:gd name="T10" fmla="*/ 1 w 12"/>
                  <a:gd name="T11" fmla="*/ 2 h 23"/>
                  <a:gd name="T12" fmla="*/ 2 w 12"/>
                  <a:gd name="T13" fmla="*/ 1 h 23"/>
                  <a:gd name="T14" fmla="*/ 2 w 12"/>
                  <a:gd name="T15" fmla="*/ 1 h 23"/>
                  <a:gd name="T16" fmla="*/ 1 w 12"/>
                  <a:gd name="T17" fmla="*/ 0 h 23"/>
                  <a:gd name="T18" fmla="*/ 1 w 12"/>
                  <a:gd name="T19" fmla="*/ 1 h 23"/>
                  <a:gd name="T20" fmla="*/ 0 w 12"/>
                  <a:gd name="T21" fmla="*/ 1 h 23"/>
                  <a:gd name="T22" fmla="*/ 1 w 12"/>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 h="23">
                    <a:moveTo>
                      <a:pt x="4" y="0"/>
                    </a:moveTo>
                    <a:lnTo>
                      <a:pt x="0" y="4"/>
                    </a:lnTo>
                    <a:lnTo>
                      <a:pt x="5" y="23"/>
                    </a:lnTo>
                    <a:lnTo>
                      <a:pt x="12" y="23"/>
                    </a:lnTo>
                    <a:lnTo>
                      <a:pt x="7" y="4"/>
                    </a:lnTo>
                    <a:lnTo>
                      <a:pt x="4" y="7"/>
                    </a:lnTo>
                    <a:lnTo>
                      <a:pt x="7" y="4"/>
                    </a:lnTo>
                    <a:lnTo>
                      <a:pt x="6" y="2"/>
                    </a:lnTo>
                    <a:lnTo>
                      <a:pt x="4" y="0"/>
                    </a:lnTo>
                    <a:lnTo>
                      <a:pt x="1" y="2"/>
                    </a:lnTo>
                    <a:lnTo>
                      <a:pt x="0" y="4"/>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3" name="Freeform 845"/>
              <p:cNvSpPr>
                <a:spLocks/>
              </p:cNvSpPr>
              <p:nvPr/>
            </p:nvSpPr>
            <p:spPr bwMode="auto">
              <a:xfrm>
                <a:off x="4966" y="508"/>
                <a:ext cx="23" cy="6"/>
              </a:xfrm>
              <a:custGeom>
                <a:avLst/>
                <a:gdLst>
                  <a:gd name="T0" fmla="*/ 10 w 46"/>
                  <a:gd name="T1" fmla="*/ 1 h 13"/>
                  <a:gd name="T2" fmla="*/ 10 w 46"/>
                  <a:gd name="T3" fmla="*/ 0 h 13"/>
                  <a:gd name="T4" fmla="*/ 10 w 46"/>
                  <a:gd name="T5" fmla="*/ 1 h 13"/>
                  <a:gd name="T6" fmla="*/ 9 w 46"/>
                  <a:gd name="T7" fmla="*/ 1 h 13"/>
                  <a:gd name="T8" fmla="*/ 7 w 46"/>
                  <a:gd name="T9" fmla="*/ 1 h 13"/>
                  <a:gd name="T10" fmla="*/ 5 w 46"/>
                  <a:gd name="T11" fmla="*/ 1 h 13"/>
                  <a:gd name="T12" fmla="*/ 3 w 46"/>
                  <a:gd name="T13" fmla="*/ 1 h 13"/>
                  <a:gd name="T14" fmla="*/ 2 w 46"/>
                  <a:gd name="T15" fmla="*/ 1 h 13"/>
                  <a:gd name="T16" fmla="*/ 1 w 46"/>
                  <a:gd name="T17" fmla="*/ 0 h 13"/>
                  <a:gd name="T18" fmla="*/ 0 w 46"/>
                  <a:gd name="T19" fmla="*/ 0 h 13"/>
                  <a:gd name="T20" fmla="*/ 0 w 46"/>
                  <a:gd name="T21" fmla="*/ 2 h 13"/>
                  <a:gd name="T22" fmla="*/ 1 w 46"/>
                  <a:gd name="T23" fmla="*/ 2 h 13"/>
                  <a:gd name="T24" fmla="*/ 2 w 46"/>
                  <a:gd name="T25" fmla="*/ 2 h 13"/>
                  <a:gd name="T26" fmla="*/ 3 w 46"/>
                  <a:gd name="T27" fmla="*/ 3 h 13"/>
                  <a:gd name="T28" fmla="*/ 5 w 46"/>
                  <a:gd name="T29" fmla="*/ 3 h 13"/>
                  <a:gd name="T30" fmla="*/ 7 w 46"/>
                  <a:gd name="T31" fmla="*/ 3 h 13"/>
                  <a:gd name="T32" fmla="*/ 9 w 46"/>
                  <a:gd name="T33" fmla="*/ 3 h 13"/>
                  <a:gd name="T34" fmla="*/ 10 w 46"/>
                  <a:gd name="T35" fmla="*/ 2 h 13"/>
                  <a:gd name="T36" fmla="*/ 12 w 46"/>
                  <a:gd name="T37" fmla="*/ 1 h 13"/>
                  <a:gd name="T38" fmla="*/ 12 w 46"/>
                  <a:gd name="T39" fmla="*/ 0 h 13"/>
                  <a:gd name="T40" fmla="*/ 12 w 46"/>
                  <a:gd name="T41" fmla="*/ 1 h 13"/>
                  <a:gd name="T42" fmla="*/ 12 w 46"/>
                  <a:gd name="T43" fmla="*/ 1 h 13"/>
                  <a:gd name="T44" fmla="*/ 11 w 46"/>
                  <a:gd name="T45" fmla="*/ 0 h 13"/>
                  <a:gd name="T46" fmla="*/ 11 w 46"/>
                  <a:gd name="T47" fmla="*/ 0 h 13"/>
                  <a:gd name="T48" fmla="*/ 10 w 46"/>
                  <a:gd name="T49" fmla="*/ 0 h 13"/>
                  <a:gd name="T50" fmla="*/ 10 w 46"/>
                  <a:gd name="T51" fmla="*/ 1 h 1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6" h="13">
                    <a:moveTo>
                      <a:pt x="39" y="7"/>
                    </a:moveTo>
                    <a:lnTo>
                      <a:pt x="39" y="2"/>
                    </a:lnTo>
                    <a:lnTo>
                      <a:pt x="38" y="4"/>
                    </a:lnTo>
                    <a:lnTo>
                      <a:pt x="33" y="5"/>
                    </a:lnTo>
                    <a:lnTo>
                      <a:pt x="26" y="4"/>
                    </a:lnTo>
                    <a:lnTo>
                      <a:pt x="19" y="4"/>
                    </a:lnTo>
                    <a:lnTo>
                      <a:pt x="11" y="5"/>
                    </a:lnTo>
                    <a:lnTo>
                      <a:pt x="5" y="4"/>
                    </a:lnTo>
                    <a:lnTo>
                      <a:pt x="1" y="2"/>
                    </a:lnTo>
                    <a:lnTo>
                      <a:pt x="0" y="2"/>
                    </a:lnTo>
                    <a:lnTo>
                      <a:pt x="0" y="9"/>
                    </a:lnTo>
                    <a:lnTo>
                      <a:pt x="1" y="9"/>
                    </a:lnTo>
                    <a:lnTo>
                      <a:pt x="5" y="10"/>
                    </a:lnTo>
                    <a:lnTo>
                      <a:pt x="11" y="12"/>
                    </a:lnTo>
                    <a:lnTo>
                      <a:pt x="19" y="13"/>
                    </a:lnTo>
                    <a:lnTo>
                      <a:pt x="26" y="13"/>
                    </a:lnTo>
                    <a:lnTo>
                      <a:pt x="33" y="12"/>
                    </a:lnTo>
                    <a:lnTo>
                      <a:pt x="40" y="10"/>
                    </a:lnTo>
                    <a:lnTo>
                      <a:pt x="46" y="7"/>
                    </a:lnTo>
                    <a:lnTo>
                      <a:pt x="46" y="2"/>
                    </a:lnTo>
                    <a:lnTo>
                      <a:pt x="46" y="7"/>
                    </a:lnTo>
                    <a:lnTo>
                      <a:pt x="46" y="4"/>
                    </a:lnTo>
                    <a:lnTo>
                      <a:pt x="44" y="1"/>
                    </a:lnTo>
                    <a:lnTo>
                      <a:pt x="41" y="0"/>
                    </a:lnTo>
                    <a:lnTo>
                      <a:pt x="39" y="2"/>
                    </a:lnTo>
                    <a:lnTo>
                      <a:pt x="3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4" name="Freeform 846"/>
              <p:cNvSpPr>
                <a:spLocks/>
              </p:cNvSpPr>
              <p:nvPr/>
            </p:nvSpPr>
            <p:spPr bwMode="auto">
              <a:xfrm>
                <a:off x="4981" y="503"/>
                <a:ext cx="8" cy="8"/>
              </a:xfrm>
              <a:custGeom>
                <a:avLst/>
                <a:gdLst>
                  <a:gd name="T0" fmla="*/ 0 w 17"/>
                  <a:gd name="T1" fmla="*/ 0 h 17"/>
                  <a:gd name="T2" fmla="*/ 0 w 17"/>
                  <a:gd name="T3" fmla="*/ 0 h 17"/>
                  <a:gd name="T4" fmla="*/ 0 w 17"/>
                  <a:gd name="T5" fmla="*/ 1 h 17"/>
                  <a:gd name="T6" fmla="*/ 1 w 17"/>
                  <a:gd name="T7" fmla="*/ 2 h 17"/>
                  <a:gd name="T8" fmla="*/ 1 w 17"/>
                  <a:gd name="T9" fmla="*/ 3 h 17"/>
                  <a:gd name="T10" fmla="*/ 2 w 17"/>
                  <a:gd name="T11" fmla="*/ 4 h 17"/>
                  <a:gd name="T12" fmla="*/ 4 w 17"/>
                  <a:gd name="T13" fmla="*/ 3 h 17"/>
                  <a:gd name="T14" fmla="*/ 3 w 17"/>
                  <a:gd name="T15" fmla="*/ 2 h 17"/>
                  <a:gd name="T16" fmla="*/ 2 w 17"/>
                  <a:gd name="T17" fmla="*/ 0 h 17"/>
                  <a:gd name="T18" fmla="*/ 2 w 17"/>
                  <a:gd name="T19" fmla="*/ 0 h 17"/>
                  <a:gd name="T20" fmla="*/ 2 w 17"/>
                  <a:gd name="T21" fmla="*/ 0 h 17"/>
                  <a:gd name="T22" fmla="*/ 2 w 17"/>
                  <a:gd name="T23" fmla="*/ 0 h 17"/>
                  <a:gd name="T24" fmla="*/ 0 w 17"/>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17">
                    <a:moveTo>
                      <a:pt x="2" y="0"/>
                    </a:moveTo>
                    <a:lnTo>
                      <a:pt x="0" y="1"/>
                    </a:lnTo>
                    <a:lnTo>
                      <a:pt x="2" y="4"/>
                    </a:lnTo>
                    <a:lnTo>
                      <a:pt x="4" y="8"/>
                    </a:lnTo>
                    <a:lnTo>
                      <a:pt x="6" y="12"/>
                    </a:lnTo>
                    <a:lnTo>
                      <a:pt x="10" y="17"/>
                    </a:lnTo>
                    <a:lnTo>
                      <a:pt x="17" y="12"/>
                    </a:lnTo>
                    <a:lnTo>
                      <a:pt x="13" y="8"/>
                    </a:lnTo>
                    <a:lnTo>
                      <a:pt x="11" y="3"/>
                    </a:lnTo>
                    <a:lnTo>
                      <a:pt x="9" y="2"/>
                    </a:lnTo>
                    <a:lnTo>
                      <a:pt x="10" y="1"/>
                    </a:lnTo>
                    <a:lnTo>
                      <a:pt x="9"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5" name="Freeform 847"/>
              <p:cNvSpPr>
                <a:spLocks/>
              </p:cNvSpPr>
              <p:nvPr/>
            </p:nvSpPr>
            <p:spPr bwMode="auto">
              <a:xfrm>
                <a:off x="4981" y="501"/>
                <a:ext cx="23" cy="5"/>
              </a:xfrm>
              <a:custGeom>
                <a:avLst/>
                <a:gdLst>
                  <a:gd name="T0" fmla="*/ 12 w 45"/>
                  <a:gd name="T1" fmla="*/ 1 h 10"/>
                  <a:gd name="T2" fmla="*/ 12 w 45"/>
                  <a:gd name="T3" fmla="*/ 1 h 10"/>
                  <a:gd name="T4" fmla="*/ 11 w 45"/>
                  <a:gd name="T5" fmla="*/ 1 h 10"/>
                  <a:gd name="T6" fmla="*/ 9 w 45"/>
                  <a:gd name="T7" fmla="*/ 1 h 10"/>
                  <a:gd name="T8" fmla="*/ 8 w 45"/>
                  <a:gd name="T9" fmla="*/ 1 h 10"/>
                  <a:gd name="T10" fmla="*/ 6 w 45"/>
                  <a:gd name="T11" fmla="*/ 0 h 10"/>
                  <a:gd name="T12" fmla="*/ 4 w 45"/>
                  <a:gd name="T13" fmla="*/ 0 h 10"/>
                  <a:gd name="T14" fmla="*/ 3 w 45"/>
                  <a:gd name="T15" fmla="*/ 0 h 10"/>
                  <a:gd name="T16" fmla="*/ 2 w 45"/>
                  <a:gd name="T17" fmla="*/ 1 h 10"/>
                  <a:gd name="T18" fmla="*/ 0 w 45"/>
                  <a:gd name="T19" fmla="*/ 2 h 10"/>
                  <a:gd name="T20" fmla="*/ 2 w 45"/>
                  <a:gd name="T21" fmla="*/ 2 h 10"/>
                  <a:gd name="T22" fmla="*/ 2 w 45"/>
                  <a:gd name="T23" fmla="*/ 2 h 10"/>
                  <a:gd name="T24" fmla="*/ 3 w 45"/>
                  <a:gd name="T25" fmla="*/ 3 h 10"/>
                  <a:gd name="T26" fmla="*/ 4 w 45"/>
                  <a:gd name="T27" fmla="*/ 3 h 10"/>
                  <a:gd name="T28" fmla="*/ 6 w 45"/>
                  <a:gd name="T29" fmla="*/ 3 h 10"/>
                  <a:gd name="T30" fmla="*/ 8 w 45"/>
                  <a:gd name="T31" fmla="*/ 2 h 10"/>
                  <a:gd name="T32" fmla="*/ 9 w 45"/>
                  <a:gd name="T33" fmla="*/ 3 h 10"/>
                  <a:gd name="T34" fmla="*/ 11 w 45"/>
                  <a:gd name="T35" fmla="*/ 3 h 10"/>
                  <a:gd name="T36" fmla="*/ 12 w 45"/>
                  <a:gd name="T37" fmla="*/ 3 h 10"/>
                  <a:gd name="T38" fmla="*/ 12 w 45"/>
                  <a:gd name="T39" fmla="*/ 3 h 10"/>
                  <a:gd name="T40" fmla="*/ 12 w 45"/>
                  <a:gd name="T41" fmla="*/ 1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 h="10">
                    <a:moveTo>
                      <a:pt x="45" y="2"/>
                    </a:moveTo>
                    <a:lnTo>
                      <a:pt x="45" y="1"/>
                    </a:lnTo>
                    <a:lnTo>
                      <a:pt x="41" y="1"/>
                    </a:lnTo>
                    <a:lnTo>
                      <a:pt x="35" y="2"/>
                    </a:lnTo>
                    <a:lnTo>
                      <a:pt x="30" y="1"/>
                    </a:lnTo>
                    <a:lnTo>
                      <a:pt x="23" y="0"/>
                    </a:lnTo>
                    <a:lnTo>
                      <a:pt x="16" y="0"/>
                    </a:lnTo>
                    <a:lnTo>
                      <a:pt x="9" y="0"/>
                    </a:lnTo>
                    <a:lnTo>
                      <a:pt x="5" y="1"/>
                    </a:lnTo>
                    <a:lnTo>
                      <a:pt x="0" y="5"/>
                    </a:lnTo>
                    <a:lnTo>
                      <a:pt x="7" y="7"/>
                    </a:lnTo>
                    <a:lnTo>
                      <a:pt x="5" y="8"/>
                    </a:lnTo>
                    <a:lnTo>
                      <a:pt x="9" y="9"/>
                    </a:lnTo>
                    <a:lnTo>
                      <a:pt x="16" y="9"/>
                    </a:lnTo>
                    <a:lnTo>
                      <a:pt x="23" y="9"/>
                    </a:lnTo>
                    <a:lnTo>
                      <a:pt x="30" y="8"/>
                    </a:lnTo>
                    <a:lnTo>
                      <a:pt x="35" y="9"/>
                    </a:lnTo>
                    <a:lnTo>
                      <a:pt x="41" y="10"/>
                    </a:lnTo>
                    <a:lnTo>
                      <a:pt x="45" y="10"/>
                    </a:lnTo>
                    <a:lnTo>
                      <a:pt x="45" y="9"/>
                    </a:lnTo>
                    <a:lnTo>
                      <a:pt x="45"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6" name="Freeform 848"/>
              <p:cNvSpPr>
                <a:spLocks/>
              </p:cNvSpPr>
              <p:nvPr/>
            </p:nvSpPr>
            <p:spPr bwMode="auto">
              <a:xfrm>
                <a:off x="5004" y="498"/>
                <a:ext cx="7" cy="7"/>
              </a:xfrm>
              <a:custGeom>
                <a:avLst/>
                <a:gdLst>
                  <a:gd name="T0" fmla="*/ 2 w 15"/>
                  <a:gd name="T1" fmla="*/ 0 h 15"/>
                  <a:gd name="T2" fmla="*/ 2 w 15"/>
                  <a:gd name="T3" fmla="*/ 0 h 15"/>
                  <a:gd name="T4" fmla="*/ 1 w 15"/>
                  <a:gd name="T5" fmla="*/ 0 h 15"/>
                  <a:gd name="T6" fmla="*/ 1 w 15"/>
                  <a:gd name="T7" fmla="*/ 1 h 15"/>
                  <a:gd name="T8" fmla="*/ 0 w 15"/>
                  <a:gd name="T9" fmla="*/ 1 h 15"/>
                  <a:gd name="T10" fmla="*/ 0 w 15"/>
                  <a:gd name="T11" fmla="*/ 2 h 15"/>
                  <a:gd name="T12" fmla="*/ 0 w 15"/>
                  <a:gd name="T13" fmla="*/ 3 h 15"/>
                  <a:gd name="T14" fmla="*/ 1 w 15"/>
                  <a:gd name="T15" fmla="*/ 3 h 15"/>
                  <a:gd name="T16" fmla="*/ 2 w 15"/>
                  <a:gd name="T17" fmla="*/ 3 h 15"/>
                  <a:gd name="T18" fmla="*/ 3 w 15"/>
                  <a:gd name="T19" fmla="*/ 1 h 15"/>
                  <a:gd name="T20" fmla="*/ 3 w 15"/>
                  <a:gd name="T21" fmla="*/ 0 h 15"/>
                  <a:gd name="T22" fmla="*/ 3 w 15"/>
                  <a:gd name="T23" fmla="*/ 0 h 15"/>
                  <a:gd name="T24" fmla="*/ 2 w 15"/>
                  <a:gd name="T25" fmla="*/ 0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 h="15">
                    <a:moveTo>
                      <a:pt x="8" y="0"/>
                    </a:moveTo>
                    <a:lnTo>
                      <a:pt x="8" y="1"/>
                    </a:lnTo>
                    <a:lnTo>
                      <a:pt x="6" y="3"/>
                    </a:lnTo>
                    <a:lnTo>
                      <a:pt x="4" y="5"/>
                    </a:lnTo>
                    <a:lnTo>
                      <a:pt x="2" y="7"/>
                    </a:lnTo>
                    <a:lnTo>
                      <a:pt x="0" y="8"/>
                    </a:lnTo>
                    <a:lnTo>
                      <a:pt x="0" y="15"/>
                    </a:lnTo>
                    <a:lnTo>
                      <a:pt x="4" y="14"/>
                    </a:lnTo>
                    <a:lnTo>
                      <a:pt x="9" y="12"/>
                    </a:lnTo>
                    <a:lnTo>
                      <a:pt x="13" y="7"/>
                    </a:lnTo>
                    <a:lnTo>
                      <a:pt x="15" y="1"/>
                    </a:lnTo>
                    <a:lnTo>
                      <a:pt x="15" y="3"/>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7" name="Freeform 849"/>
              <p:cNvSpPr>
                <a:spLocks/>
              </p:cNvSpPr>
              <p:nvPr/>
            </p:nvSpPr>
            <p:spPr bwMode="auto">
              <a:xfrm>
                <a:off x="5008" y="488"/>
                <a:ext cx="22" cy="11"/>
              </a:xfrm>
              <a:custGeom>
                <a:avLst/>
                <a:gdLst>
                  <a:gd name="T0" fmla="*/ 9 w 45"/>
                  <a:gd name="T1" fmla="*/ 2 h 23"/>
                  <a:gd name="T2" fmla="*/ 10 w 45"/>
                  <a:gd name="T3" fmla="*/ 0 h 23"/>
                  <a:gd name="T4" fmla="*/ 9 w 45"/>
                  <a:gd name="T5" fmla="*/ 0 h 23"/>
                  <a:gd name="T6" fmla="*/ 8 w 45"/>
                  <a:gd name="T7" fmla="*/ 0 h 23"/>
                  <a:gd name="T8" fmla="*/ 6 w 45"/>
                  <a:gd name="T9" fmla="*/ 1 h 23"/>
                  <a:gd name="T10" fmla="*/ 4 w 45"/>
                  <a:gd name="T11" fmla="*/ 2 h 23"/>
                  <a:gd name="T12" fmla="*/ 3 w 45"/>
                  <a:gd name="T13" fmla="*/ 2 h 23"/>
                  <a:gd name="T14" fmla="*/ 1 w 45"/>
                  <a:gd name="T15" fmla="*/ 3 h 23"/>
                  <a:gd name="T16" fmla="*/ 0 w 45"/>
                  <a:gd name="T17" fmla="*/ 4 h 23"/>
                  <a:gd name="T18" fmla="*/ 0 w 45"/>
                  <a:gd name="T19" fmla="*/ 4 h 23"/>
                  <a:gd name="T20" fmla="*/ 1 w 45"/>
                  <a:gd name="T21" fmla="*/ 5 h 23"/>
                  <a:gd name="T22" fmla="*/ 2 w 45"/>
                  <a:gd name="T23" fmla="*/ 5 h 23"/>
                  <a:gd name="T24" fmla="*/ 2 w 45"/>
                  <a:gd name="T25" fmla="*/ 5 h 23"/>
                  <a:gd name="T26" fmla="*/ 4 w 45"/>
                  <a:gd name="T27" fmla="*/ 4 h 23"/>
                  <a:gd name="T28" fmla="*/ 5 w 45"/>
                  <a:gd name="T29" fmla="*/ 3 h 23"/>
                  <a:gd name="T30" fmla="*/ 7 w 45"/>
                  <a:gd name="T31" fmla="*/ 3 h 23"/>
                  <a:gd name="T32" fmla="*/ 8 w 45"/>
                  <a:gd name="T33" fmla="*/ 2 h 23"/>
                  <a:gd name="T34" fmla="*/ 9 w 45"/>
                  <a:gd name="T35" fmla="*/ 2 h 23"/>
                  <a:gd name="T36" fmla="*/ 10 w 45"/>
                  <a:gd name="T37" fmla="*/ 2 h 23"/>
                  <a:gd name="T38" fmla="*/ 10 w 45"/>
                  <a:gd name="T39" fmla="*/ 0 h 23"/>
                  <a:gd name="T40" fmla="*/ 10 w 45"/>
                  <a:gd name="T41" fmla="*/ 2 h 23"/>
                  <a:gd name="T42" fmla="*/ 10 w 45"/>
                  <a:gd name="T43" fmla="*/ 2 h 23"/>
                  <a:gd name="T44" fmla="*/ 11 w 45"/>
                  <a:gd name="T45" fmla="*/ 1 h 23"/>
                  <a:gd name="T46" fmla="*/ 10 w 45"/>
                  <a:gd name="T47" fmla="*/ 0 h 23"/>
                  <a:gd name="T48" fmla="*/ 10 w 45"/>
                  <a:gd name="T49" fmla="*/ 0 h 23"/>
                  <a:gd name="T50" fmla="*/ 9 w 45"/>
                  <a:gd name="T51" fmla="*/ 2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5" h="23">
                    <a:moveTo>
                      <a:pt x="38" y="8"/>
                    </a:moveTo>
                    <a:lnTo>
                      <a:pt x="40" y="0"/>
                    </a:lnTo>
                    <a:lnTo>
                      <a:pt x="36" y="1"/>
                    </a:lnTo>
                    <a:lnTo>
                      <a:pt x="32" y="3"/>
                    </a:lnTo>
                    <a:lnTo>
                      <a:pt x="26" y="6"/>
                    </a:lnTo>
                    <a:lnTo>
                      <a:pt x="19" y="8"/>
                    </a:lnTo>
                    <a:lnTo>
                      <a:pt x="13" y="10"/>
                    </a:lnTo>
                    <a:lnTo>
                      <a:pt x="7" y="14"/>
                    </a:lnTo>
                    <a:lnTo>
                      <a:pt x="3" y="16"/>
                    </a:lnTo>
                    <a:lnTo>
                      <a:pt x="0" y="19"/>
                    </a:lnTo>
                    <a:lnTo>
                      <a:pt x="7" y="22"/>
                    </a:lnTo>
                    <a:lnTo>
                      <a:pt x="8" y="23"/>
                    </a:lnTo>
                    <a:lnTo>
                      <a:pt x="11" y="20"/>
                    </a:lnTo>
                    <a:lnTo>
                      <a:pt x="16" y="17"/>
                    </a:lnTo>
                    <a:lnTo>
                      <a:pt x="21" y="15"/>
                    </a:lnTo>
                    <a:lnTo>
                      <a:pt x="28" y="12"/>
                    </a:lnTo>
                    <a:lnTo>
                      <a:pt x="34" y="10"/>
                    </a:lnTo>
                    <a:lnTo>
                      <a:pt x="39" y="8"/>
                    </a:lnTo>
                    <a:lnTo>
                      <a:pt x="40" y="9"/>
                    </a:lnTo>
                    <a:lnTo>
                      <a:pt x="42" y="1"/>
                    </a:lnTo>
                    <a:lnTo>
                      <a:pt x="40" y="9"/>
                    </a:lnTo>
                    <a:lnTo>
                      <a:pt x="43" y="8"/>
                    </a:lnTo>
                    <a:lnTo>
                      <a:pt x="45" y="4"/>
                    </a:lnTo>
                    <a:lnTo>
                      <a:pt x="43" y="1"/>
                    </a:lnTo>
                    <a:lnTo>
                      <a:pt x="40" y="0"/>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8" name="Freeform 850"/>
              <p:cNvSpPr>
                <a:spLocks/>
              </p:cNvSpPr>
              <p:nvPr/>
            </p:nvSpPr>
            <p:spPr bwMode="auto">
              <a:xfrm>
                <a:off x="5010" y="482"/>
                <a:ext cx="19" cy="10"/>
              </a:xfrm>
              <a:custGeom>
                <a:avLst/>
                <a:gdLst>
                  <a:gd name="T0" fmla="*/ 1 w 39"/>
                  <a:gd name="T1" fmla="*/ 0 h 21"/>
                  <a:gd name="T2" fmla="*/ 1 w 39"/>
                  <a:gd name="T3" fmla="*/ 1 h 21"/>
                  <a:gd name="T4" fmla="*/ 2 w 39"/>
                  <a:gd name="T5" fmla="*/ 2 h 21"/>
                  <a:gd name="T6" fmla="*/ 4 w 39"/>
                  <a:gd name="T7" fmla="*/ 3 h 21"/>
                  <a:gd name="T8" fmla="*/ 6 w 39"/>
                  <a:gd name="T9" fmla="*/ 4 h 21"/>
                  <a:gd name="T10" fmla="*/ 8 w 39"/>
                  <a:gd name="T11" fmla="*/ 5 h 21"/>
                  <a:gd name="T12" fmla="*/ 9 w 39"/>
                  <a:gd name="T13" fmla="*/ 3 h 21"/>
                  <a:gd name="T14" fmla="*/ 7 w 39"/>
                  <a:gd name="T15" fmla="*/ 2 h 21"/>
                  <a:gd name="T16" fmla="*/ 5 w 39"/>
                  <a:gd name="T17" fmla="*/ 1 h 21"/>
                  <a:gd name="T18" fmla="*/ 2 w 39"/>
                  <a:gd name="T19" fmla="*/ 0 h 21"/>
                  <a:gd name="T20" fmla="*/ 1 w 39"/>
                  <a:gd name="T21" fmla="*/ 0 h 21"/>
                  <a:gd name="T22" fmla="*/ 1 w 39"/>
                  <a:gd name="T23" fmla="*/ 1 h 21"/>
                  <a:gd name="T24" fmla="*/ 1 w 39"/>
                  <a:gd name="T25" fmla="*/ 0 h 21"/>
                  <a:gd name="T26" fmla="*/ 0 w 39"/>
                  <a:gd name="T27" fmla="*/ 0 h 21"/>
                  <a:gd name="T28" fmla="*/ 0 w 39"/>
                  <a:gd name="T29" fmla="*/ 1 h 21"/>
                  <a:gd name="T30" fmla="*/ 0 w 39"/>
                  <a:gd name="T31" fmla="*/ 1 h 21"/>
                  <a:gd name="T32" fmla="*/ 1 w 39"/>
                  <a:gd name="T33" fmla="*/ 1 h 21"/>
                  <a:gd name="T34" fmla="*/ 1 w 39"/>
                  <a:gd name="T35" fmla="*/ 0 h 2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 h="21">
                    <a:moveTo>
                      <a:pt x="4" y="0"/>
                    </a:moveTo>
                    <a:lnTo>
                      <a:pt x="4" y="7"/>
                    </a:lnTo>
                    <a:lnTo>
                      <a:pt x="8" y="8"/>
                    </a:lnTo>
                    <a:lnTo>
                      <a:pt x="17" y="12"/>
                    </a:lnTo>
                    <a:lnTo>
                      <a:pt x="27" y="16"/>
                    </a:lnTo>
                    <a:lnTo>
                      <a:pt x="35" y="21"/>
                    </a:lnTo>
                    <a:lnTo>
                      <a:pt x="39" y="14"/>
                    </a:lnTo>
                    <a:lnTo>
                      <a:pt x="29" y="9"/>
                    </a:lnTo>
                    <a:lnTo>
                      <a:pt x="20" y="5"/>
                    </a:lnTo>
                    <a:lnTo>
                      <a:pt x="10" y="1"/>
                    </a:lnTo>
                    <a:lnTo>
                      <a:pt x="4" y="0"/>
                    </a:lnTo>
                    <a:lnTo>
                      <a:pt x="4" y="7"/>
                    </a:lnTo>
                    <a:lnTo>
                      <a:pt x="4" y="0"/>
                    </a:lnTo>
                    <a:lnTo>
                      <a:pt x="1" y="1"/>
                    </a:lnTo>
                    <a:lnTo>
                      <a:pt x="0" y="4"/>
                    </a:lnTo>
                    <a:lnTo>
                      <a:pt x="1" y="6"/>
                    </a:lnTo>
                    <a:lnTo>
                      <a:pt x="4" y="7"/>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79" name="Freeform 851"/>
              <p:cNvSpPr>
                <a:spLocks/>
              </p:cNvSpPr>
              <p:nvPr/>
            </p:nvSpPr>
            <p:spPr bwMode="auto">
              <a:xfrm>
                <a:off x="5011" y="479"/>
                <a:ext cx="14" cy="6"/>
              </a:xfrm>
              <a:custGeom>
                <a:avLst/>
                <a:gdLst>
                  <a:gd name="T0" fmla="*/ 7 w 27"/>
                  <a:gd name="T1" fmla="*/ 0 h 13"/>
                  <a:gd name="T2" fmla="*/ 7 w 27"/>
                  <a:gd name="T3" fmla="*/ 0 h 13"/>
                  <a:gd name="T4" fmla="*/ 6 w 27"/>
                  <a:gd name="T5" fmla="*/ 0 h 13"/>
                  <a:gd name="T6" fmla="*/ 4 w 27"/>
                  <a:gd name="T7" fmla="*/ 0 h 13"/>
                  <a:gd name="T8" fmla="*/ 2 w 27"/>
                  <a:gd name="T9" fmla="*/ 1 h 13"/>
                  <a:gd name="T10" fmla="*/ 0 w 27"/>
                  <a:gd name="T11" fmla="*/ 1 h 13"/>
                  <a:gd name="T12" fmla="*/ 0 w 27"/>
                  <a:gd name="T13" fmla="*/ 3 h 13"/>
                  <a:gd name="T14" fmla="*/ 3 w 27"/>
                  <a:gd name="T15" fmla="*/ 3 h 13"/>
                  <a:gd name="T16" fmla="*/ 4 w 27"/>
                  <a:gd name="T17" fmla="*/ 2 h 13"/>
                  <a:gd name="T18" fmla="*/ 6 w 27"/>
                  <a:gd name="T19" fmla="*/ 1 h 13"/>
                  <a:gd name="T20" fmla="*/ 7 w 27"/>
                  <a:gd name="T21" fmla="*/ 1 h 13"/>
                  <a:gd name="T22" fmla="*/ 7 w 27"/>
                  <a:gd name="T23" fmla="*/ 1 h 13"/>
                  <a:gd name="T24" fmla="*/ 7 w 27"/>
                  <a:gd name="T25" fmla="*/ 0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 h="13">
                    <a:moveTo>
                      <a:pt x="26" y="0"/>
                    </a:moveTo>
                    <a:lnTo>
                      <a:pt x="27" y="0"/>
                    </a:lnTo>
                    <a:lnTo>
                      <a:pt x="21" y="0"/>
                    </a:lnTo>
                    <a:lnTo>
                      <a:pt x="13" y="1"/>
                    </a:lnTo>
                    <a:lnTo>
                      <a:pt x="6" y="5"/>
                    </a:lnTo>
                    <a:lnTo>
                      <a:pt x="0" y="6"/>
                    </a:lnTo>
                    <a:lnTo>
                      <a:pt x="0" y="13"/>
                    </a:lnTo>
                    <a:lnTo>
                      <a:pt x="9" y="12"/>
                    </a:lnTo>
                    <a:lnTo>
                      <a:pt x="16" y="8"/>
                    </a:lnTo>
                    <a:lnTo>
                      <a:pt x="21" y="7"/>
                    </a:lnTo>
                    <a:lnTo>
                      <a:pt x="25" y="7"/>
                    </a:lnTo>
                    <a:lnTo>
                      <a:pt x="26" y="7"/>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0" name="Freeform 852"/>
              <p:cNvSpPr>
                <a:spLocks/>
              </p:cNvSpPr>
              <p:nvPr/>
            </p:nvSpPr>
            <p:spPr bwMode="auto">
              <a:xfrm>
                <a:off x="5025" y="479"/>
                <a:ext cx="13" cy="7"/>
              </a:xfrm>
              <a:custGeom>
                <a:avLst/>
                <a:gdLst>
                  <a:gd name="T0" fmla="*/ 5 w 26"/>
                  <a:gd name="T1" fmla="*/ 3 h 14"/>
                  <a:gd name="T2" fmla="*/ 6 w 26"/>
                  <a:gd name="T3" fmla="*/ 2 h 14"/>
                  <a:gd name="T4" fmla="*/ 6 w 26"/>
                  <a:gd name="T5" fmla="*/ 2 h 14"/>
                  <a:gd name="T6" fmla="*/ 4 w 26"/>
                  <a:gd name="T7" fmla="*/ 1 h 14"/>
                  <a:gd name="T8" fmla="*/ 2 w 26"/>
                  <a:gd name="T9" fmla="*/ 1 h 14"/>
                  <a:gd name="T10" fmla="*/ 0 w 26"/>
                  <a:gd name="T11" fmla="*/ 0 h 14"/>
                  <a:gd name="T12" fmla="*/ 0 w 26"/>
                  <a:gd name="T13" fmla="*/ 2 h 14"/>
                  <a:gd name="T14" fmla="*/ 2 w 26"/>
                  <a:gd name="T15" fmla="*/ 2 h 14"/>
                  <a:gd name="T16" fmla="*/ 3 w 26"/>
                  <a:gd name="T17" fmla="*/ 3 h 14"/>
                  <a:gd name="T18" fmla="*/ 5 w 26"/>
                  <a:gd name="T19" fmla="*/ 4 h 14"/>
                  <a:gd name="T20" fmla="*/ 6 w 26"/>
                  <a:gd name="T21" fmla="*/ 4 h 14"/>
                  <a:gd name="T22" fmla="*/ 7 w 26"/>
                  <a:gd name="T23" fmla="*/ 3 h 14"/>
                  <a:gd name="T24" fmla="*/ 6 w 26"/>
                  <a:gd name="T25" fmla="*/ 4 h 14"/>
                  <a:gd name="T26" fmla="*/ 7 w 26"/>
                  <a:gd name="T27" fmla="*/ 4 h 14"/>
                  <a:gd name="T28" fmla="*/ 7 w 26"/>
                  <a:gd name="T29" fmla="*/ 3 h 14"/>
                  <a:gd name="T30" fmla="*/ 7 w 26"/>
                  <a:gd name="T31" fmla="*/ 2 h 14"/>
                  <a:gd name="T32" fmla="*/ 6 w 26"/>
                  <a:gd name="T33" fmla="*/ 2 h 14"/>
                  <a:gd name="T34" fmla="*/ 5 w 26"/>
                  <a:gd name="T35" fmla="*/ 3 h 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6" h="14">
                    <a:moveTo>
                      <a:pt x="20" y="12"/>
                    </a:moveTo>
                    <a:lnTo>
                      <a:pt x="24" y="7"/>
                    </a:lnTo>
                    <a:lnTo>
                      <a:pt x="21" y="6"/>
                    </a:lnTo>
                    <a:lnTo>
                      <a:pt x="14" y="4"/>
                    </a:lnTo>
                    <a:lnTo>
                      <a:pt x="7" y="1"/>
                    </a:lnTo>
                    <a:lnTo>
                      <a:pt x="0" y="0"/>
                    </a:lnTo>
                    <a:lnTo>
                      <a:pt x="0" y="7"/>
                    </a:lnTo>
                    <a:lnTo>
                      <a:pt x="5" y="8"/>
                    </a:lnTo>
                    <a:lnTo>
                      <a:pt x="12" y="11"/>
                    </a:lnTo>
                    <a:lnTo>
                      <a:pt x="18" y="13"/>
                    </a:lnTo>
                    <a:lnTo>
                      <a:pt x="22" y="14"/>
                    </a:lnTo>
                    <a:lnTo>
                      <a:pt x="26" y="10"/>
                    </a:lnTo>
                    <a:lnTo>
                      <a:pt x="22" y="14"/>
                    </a:lnTo>
                    <a:lnTo>
                      <a:pt x="25" y="14"/>
                    </a:lnTo>
                    <a:lnTo>
                      <a:pt x="26" y="12"/>
                    </a:lnTo>
                    <a:lnTo>
                      <a:pt x="26" y="8"/>
                    </a:lnTo>
                    <a:lnTo>
                      <a:pt x="24" y="7"/>
                    </a:lnTo>
                    <a:lnTo>
                      <a:pt x="2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1" name="Freeform 853"/>
              <p:cNvSpPr>
                <a:spLocks/>
              </p:cNvSpPr>
              <p:nvPr/>
            </p:nvSpPr>
            <p:spPr bwMode="auto">
              <a:xfrm>
                <a:off x="5016" y="470"/>
                <a:ext cx="22" cy="14"/>
              </a:xfrm>
              <a:custGeom>
                <a:avLst/>
                <a:gdLst>
                  <a:gd name="T0" fmla="*/ 0 w 42"/>
                  <a:gd name="T1" fmla="*/ 1 h 29"/>
                  <a:gd name="T2" fmla="*/ 0 w 42"/>
                  <a:gd name="T3" fmla="*/ 1 h 29"/>
                  <a:gd name="T4" fmla="*/ 2 w 42"/>
                  <a:gd name="T5" fmla="*/ 1 h 29"/>
                  <a:gd name="T6" fmla="*/ 4 w 42"/>
                  <a:gd name="T7" fmla="*/ 2 h 29"/>
                  <a:gd name="T8" fmla="*/ 5 w 42"/>
                  <a:gd name="T9" fmla="*/ 2 h 29"/>
                  <a:gd name="T10" fmla="*/ 6 w 42"/>
                  <a:gd name="T11" fmla="*/ 3 h 29"/>
                  <a:gd name="T12" fmla="*/ 8 w 42"/>
                  <a:gd name="T13" fmla="*/ 4 h 29"/>
                  <a:gd name="T14" fmla="*/ 8 w 42"/>
                  <a:gd name="T15" fmla="*/ 5 h 29"/>
                  <a:gd name="T16" fmla="*/ 9 w 42"/>
                  <a:gd name="T17" fmla="*/ 6 h 29"/>
                  <a:gd name="T18" fmla="*/ 10 w 42"/>
                  <a:gd name="T19" fmla="*/ 7 h 29"/>
                  <a:gd name="T20" fmla="*/ 12 w 42"/>
                  <a:gd name="T21" fmla="*/ 6 h 29"/>
                  <a:gd name="T22" fmla="*/ 11 w 42"/>
                  <a:gd name="T23" fmla="*/ 5 h 29"/>
                  <a:gd name="T24" fmla="*/ 10 w 42"/>
                  <a:gd name="T25" fmla="*/ 4 h 29"/>
                  <a:gd name="T26" fmla="*/ 9 w 42"/>
                  <a:gd name="T27" fmla="*/ 3 h 29"/>
                  <a:gd name="T28" fmla="*/ 8 w 42"/>
                  <a:gd name="T29" fmla="*/ 2 h 29"/>
                  <a:gd name="T30" fmla="*/ 6 w 42"/>
                  <a:gd name="T31" fmla="*/ 0 h 29"/>
                  <a:gd name="T32" fmla="*/ 4 w 42"/>
                  <a:gd name="T33" fmla="*/ 0 h 29"/>
                  <a:gd name="T34" fmla="*/ 2 w 42"/>
                  <a:gd name="T35" fmla="*/ 0 h 29"/>
                  <a:gd name="T36" fmla="*/ 0 w 42"/>
                  <a:gd name="T37" fmla="*/ 0 h 29"/>
                  <a:gd name="T38" fmla="*/ 0 w 42"/>
                  <a:gd name="T39" fmla="*/ 0 h 29"/>
                  <a:gd name="T40" fmla="*/ 0 w 42"/>
                  <a:gd name="T41" fmla="*/ 1 h 2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2" h="29">
                    <a:moveTo>
                      <a:pt x="0" y="7"/>
                    </a:moveTo>
                    <a:lnTo>
                      <a:pt x="0" y="7"/>
                    </a:lnTo>
                    <a:lnTo>
                      <a:pt x="7" y="7"/>
                    </a:lnTo>
                    <a:lnTo>
                      <a:pt x="13" y="8"/>
                    </a:lnTo>
                    <a:lnTo>
                      <a:pt x="17" y="10"/>
                    </a:lnTo>
                    <a:lnTo>
                      <a:pt x="23" y="15"/>
                    </a:lnTo>
                    <a:lnTo>
                      <a:pt x="28" y="17"/>
                    </a:lnTo>
                    <a:lnTo>
                      <a:pt x="30" y="22"/>
                    </a:lnTo>
                    <a:lnTo>
                      <a:pt x="33" y="27"/>
                    </a:lnTo>
                    <a:lnTo>
                      <a:pt x="36" y="29"/>
                    </a:lnTo>
                    <a:lnTo>
                      <a:pt x="42" y="27"/>
                    </a:lnTo>
                    <a:lnTo>
                      <a:pt x="40" y="22"/>
                    </a:lnTo>
                    <a:lnTo>
                      <a:pt x="37" y="17"/>
                    </a:lnTo>
                    <a:lnTo>
                      <a:pt x="32" y="13"/>
                    </a:lnTo>
                    <a:lnTo>
                      <a:pt x="28" y="8"/>
                    </a:lnTo>
                    <a:lnTo>
                      <a:pt x="22" y="3"/>
                    </a:lnTo>
                    <a:lnTo>
                      <a:pt x="15" y="1"/>
                    </a:lnTo>
                    <a:lnTo>
                      <a:pt x="7"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2" name="Freeform 854"/>
              <p:cNvSpPr>
                <a:spLocks/>
              </p:cNvSpPr>
              <p:nvPr/>
            </p:nvSpPr>
            <p:spPr bwMode="auto">
              <a:xfrm>
                <a:off x="4994" y="470"/>
                <a:ext cx="22" cy="11"/>
              </a:xfrm>
              <a:custGeom>
                <a:avLst/>
                <a:gdLst>
                  <a:gd name="T0" fmla="*/ 1 w 45"/>
                  <a:gd name="T1" fmla="*/ 6 h 22"/>
                  <a:gd name="T2" fmla="*/ 1 w 45"/>
                  <a:gd name="T3" fmla="*/ 6 h 22"/>
                  <a:gd name="T4" fmla="*/ 2 w 45"/>
                  <a:gd name="T5" fmla="*/ 6 h 22"/>
                  <a:gd name="T6" fmla="*/ 2 w 45"/>
                  <a:gd name="T7" fmla="*/ 5 h 22"/>
                  <a:gd name="T8" fmla="*/ 3 w 45"/>
                  <a:gd name="T9" fmla="*/ 5 h 22"/>
                  <a:gd name="T10" fmla="*/ 5 w 45"/>
                  <a:gd name="T11" fmla="*/ 4 h 22"/>
                  <a:gd name="T12" fmla="*/ 6 w 45"/>
                  <a:gd name="T13" fmla="*/ 4 h 22"/>
                  <a:gd name="T14" fmla="*/ 8 w 45"/>
                  <a:gd name="T15" fmla="*/ 3 h 22"/>
                  <a:gd name="T16" fmla="*/ 9 w 45"/>
                  <a:gd name="T17" fmla="*/ 2 h 22"/>
                  <a:gd name="T18" fmla="*/ 11 w 45"/>
                  <a:gd name="T19" fmla="*/ 2 h 22"/>
                  <a:gd name="T20" fmla="*/ 11 w 45"/>
                  <a:gd name="T21" fmla="*/ 0 h 22"/>
                  <a:gd name="T22" fmla="*/ 9 w 45"/>
                  <a:gd name="T23" fmla="*/ 1 h 22"/>
                  <a:gd name="T24" fmla="*/ 7 w 45"/>
                  <a:gd name="T25" fmla="*/ 1 h 22"/>
                  <a:gd name="T26" fmla="*/ 5 w 45"/>
                  <a:gd name="T27" fmla="*/ 2 h 22"/>
                  <a:gd name="T28" fmla="*/ 4 w 45"/>
                  <a:gd name="T29" fmla="*/ 2 h 22"/>
                  <a:gd name="T30" fmla="*/ 2 w 45"/>
                  <a:gd name="T31" fmla="*/ 3 h 22"/>
                  <a:gd name="T32" fmla="*/ 1 w 45"/>
                  <a:gd name="T33" fmla="*/ 4 h 22"/>
                  <a:gd name="T34" fmla="*/ 0 w 45"/>
                  <a:gd name="T35" fmla="*/ 4 h 22"/>
                  <a:gd name="T36" fmla="*/ 0 w 45"/>
                  <a:gd name="T37" fmla="*/ 5 h 22"/>
                  <a:gd name="T38" fmla="*/ 0 w 45"/>
                  <a:gd name="T39" fmla="*/ 5 h 22"/>
                  <a:gd name="T40" fmla="*/ 1 w 45"/>
                  <a:gd name="T41" fmla="*/ 6 h 2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 h="22">
                    <a:moveTo>
                      <a:pt x="7" y="22"/>
                    </a:moveTo>
                    <a:lnTo>
                      <a:pt x="6" y="22"/>
                    </a:lnTo>
                    <a:lnTo>
                      <a:pt x="8" y="22"/>
                    </a:lnTo>
                    <a:lnTo>
                      <a:pt x="11" y="20"/>
                    </a:lnTo>
                    <a:lnTo>
                      <a:pt x="14" y="17"/>
                    </a:lnTo>
                    <a:lnTo>
                      <a:pt x="20" y="15"/>
                    </a:lnTo>
                    <a:lnTo>
                      <a:pt x="25" y="13"/>
                    </a:lnTo>
                    <a:lnTo>
                      <a:pt x="32" y="10"/>
                    </a:lnTo>
                    <a:lnTo>
                      <a:pt x="38" y="8"/>
                    </a:lnTo>
                    <a:lnTo>
                      <a:pt x="45" y="7"/>
                    </a:lnTo>
                    <a:lnTo>
                      <a:pt x="45" y="0"/>
                    </a:lnTo>
                    <a:lnTo>
                      <a:pt x="38" y="1"/>
                    </a:lnTo>
                    <a:lnTo>
                      <a:pt x="30" y="3"/>
                    </a:lnTo>
                    <a:lnTo>
                      <a:pt x="23" y="6"/>
                    </a:lnTo>
                    <a:lnTo>
                      <a:pt x="17" y="8"/>
                    </a:lnTo>
                    <a:lnTo>
                      <a:pt x="11" y="10"/>
                    </a:lnTo>
                    <a:lnTo>
                      <a:pt x="7" y="13"/>
                    </a:lnTo>
                    <a:lnTo>
                      <a:pt x="3" y="15"/>
                    </a:lnTo>
                    <a:lnTo>
                      <a:pt x="1" y="17"/>
                    </a:lnTo>
                    <a:lnTo>
                      <a:pt x="0" y="17"/>
                    </a:lnTo>
                    <a:lnTo>
                      <a:pt x="7"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3" name="Freeform 855"/>
              <p:cNvSpPr>
                <a:spLocks/>
              </p:cNvSpPr>
              <p:nvPr/>
            </p:nvSpPr>
            <p:spPr bwMode="auto">
              <a:xfrm>
                <a:off x="4992" y="474"/>
                <a:ext cx="5" cy="9"/>
              </a:xfrm>
              <a:custGeom>
                <a:avLst/>
                <a:gdLst>
                  <a:gd name="T0" fmla="*/ 1 w 12"/>
                  <a:gd name="T1" fmla="*/ 0 h 17"/>
                  <a:gd name="T2" fmla="*/ 1 w 12"/>
                  <a:gd name="T3" fmla="*/ 0 h 17"/>
                  <a:gd name="T4" fmla="*/ 0 w 12"/>
                  <a:gd name="T5" fmla="*/ 2 h 17"/>
                  <a:gd name="T6" fmla="*/ 0 w 12"/>
                  <a:gd name="T7" fmla="*/ 3 h 17"/>
                  <a:gd name="T8" fmla="*/ 1 w 12"/>
                  <a:gd name="T9" fmla="*/ 5 h 17"/>
                  <a:gd name="T10" fmla="*/ 2 w 12"/>
                  <a:gd name="T11" fmla="*/ 4 h 17"/>
                  <a:gd name="T12" fmla="*/ 1 w 12"/>
                  <a:gd name="T13" fmla="*/ 3 h 17"/>
                  <a:gd name="T14" fmla="*/ 1 w 12"/>
                  <a:gd name="T15" fmla="*/ 2 h 17"/>
                  <a:gd name="T16" fmla="*/ 1 w 12"/>
                  <a:gd name="T17" fmla="*/ 3 h 17"/>
                  <a:gd name="T18" fmla="*/ 1 w 12"/>
                  <a:gd name="T19" fmla="*/ 3 h 17"/>
                  <a:gd name="T20" fmla="*/ 2 w 12"/>
                  <a:gd name="T21" fmla="*/ 2 h 17"/>
                  <a:gd name="T22" fmla="*/ 2 w 12"/>
                  <a:gd name="T23" fmla="*/ 2 h 17"/>
                  <a:gd name="T24" fmla="*/ 1 w 12"/>
                  <a:gd name="T25" fmla="*/ 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17">
                    <a:moveTo>
                      <a:pt x="7" y="0"/>
                    </a:moveTo>
                    <a:lnTo>
                      <a:pt x="7" y="0"/>
                    </a:lnTo>
                    <a:lnTo>
                      <a:pt x="2" y="6"/>
                    </a:lnTo>
                    <a:lnTo>
                      <a:pt x="0" y="12"/>
                    </a:lnTo>
                    <a:lnTo>
                      <a:pt x="6" y="17"/>
                    </a:lnTo>
                    <a:lnTo>
                      <a:pt x="12" y="14"/>
                    </a:lnTo>
                    <a:lnTo>
                      <a:pt x="5" y="9"/>
                    </a:lnTo>
                    <a:lnTo>
                      <a:pt x="6" y="8"/>
                    </a:lnTo>
                    <a:lnTo>
                      <a:pt x="7" y="12"/>
                    </a:lnTo>
                    <a:lnTo>
                      <a:pt x="8" y="10"/>
                    </a:lnTo>
                    <a:lnTo>
                      <a:pt x="12" y="7"/>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4" name="Freeform 856"/>
              <p:cNvSpPr>
                <a:spLocks/>
              </p:cNvSpPr>
              <p:nvPr/>
            </p:nvSpPr>
            <p:spPr bwMode="auto">
              <a:xfrm>
                <a:off x="4995" y="466"/>
                <a:ext cx="34" cy="12"/>
              </a:xfrm>
              <a:custGeom>
                <a:avLst/>
                <a:gdLst>
                  <a:gd name="T0" fmla="*/ 15 w 67"/>
                  <a:gd name="T1" fmla="*/ 3 h 23"/>
                  <a:gd name="T2" fmla="*/ 17 w 67"/>
                  <a:gd name="T3" fmla="*/ 1 h 23"/>
                  <a:gd name="T4" fmla="*/ 14 w 67"/>
                  <a:gd name="T5" fmla="*/ 1 h 23"/>
                  <a:gd name="T6" fmla="*/ 11 w 67"/>
                  <a:gd name="T7" fmla="*/ 0 h 23"/>
                  <a:gd name="T8" fmla="*/ 9 w 67"/>
                  <a:gd name="T9" fmla="*/ 1 h 23"/>
                  <a:gd name="T10" fmla="*/ 6 w 67"/>
                  <a:gd name="T11" fmla="*/ 2 h 23"/>
                  <a:gd name="T12" fmla="*/ 5 w 67"/>
                  <a:gd name="T13" fmla="*/ 2 h 23"/>
                  <a:gd name="T14" fmla="*/ 3 w 67"/>
                  <a:gd name="T15" fmla="*/ 3 h 23"/>
                  <a:gd name="T16" fmla="*/ 2 w 67"/>
                  <a:gd name="T17" fmla="*/ 4 h 23"/>
                  <a:gd name="T18" fmla="*/ 0 w 67"/>
                  <a:gd name="T19" fmla="*/ 4 h 23"/>
                  <a:gd name="T20" fmla="*/ 2 w 67"/>
                  <a:gd name="T21" fmla="*/ 6 h 23"/>
                  <a:gd name="T22" fmla="*/ 3 w 67"/>
                  <a:gd name="T23" fmla="*/ 6 h 23"/>
                  <a:gd name="T24" fmla="*/ 4 w 67"/>
                  <a:gd name="T25" fmla="*/ 5 h 23"/>
                  <a:gd name="T26" fmla="*/ 5 w 67"/>
                  <a:gd name="T27" fmla="*/ 4 h 23"/>
                  <a:gd name="T28" fmla="*/ 7 w 67"/>
                  <a:gd name="T29" fmla="*/ 3 h 23"/>
                  <a:gd name="T30" fmla="*/ 9 w 67"/>
                  <a:gd name="T31" fmla="*/ 3 h 23"/>
                  <a:gd name="T32" fmla="*/ 11 w 67"/>
                  <a:gd name="T33" fmla="*/ 3 h 23"/>
                  <a:gd name="T34" fmla="*/ 14 w 67"/>
                  <a:gd name="T35" fmla="*/ 2 h 23"/>
                  <a:gd name="T36" fmla="*/ 16 w 67"/>
                  <a:gd name="T37" fmla="*/ 3 h 23"/>
                  <a:gd name="T38" fmla="*/ 17 w 67"/>
                  <a:gd name="T39" fmla="*/ 2 h 23"/>
                  <a:gd name="T40" fmla="*/ 16 w 67"/>
                  <a:gd name="T41" fmla="*/ 3 h 23"/>
                  <a:gd name="T42" fmla="*/ 17 w 67"/>
                  <a:gd name="T43" fmla="*/ 3 h 23"/>
                  <a:gd name="T44" fmla="*/ 17 w 67"/>
                  <a:gd name="T45" fmla="*/ 2 h 23"/>
                  <a:gd name="T46" fmla="*/ 17 w 67"/>
                  <a:gd name="T47" fmla="*/ 2 h 23"/>
                  <a:gd name="T48" fmla="*/ 17 w 67"/>
                  <a:gd name="T49" fmla="*/ 1 h 23"/>
                  <a:gd name="T50" fmla="*/ 15 w 67"/>
                  <a:gd name="T51" fmla="*/ 3 h 2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7" h="23">
                    <a:moveTo>
                      <a:pt x="60" y="9"/>
                    </a:moveTo>
                    <a:lnTo>
                      <a:pt x="65" y="3"/>
                    </a:lnTo>
                    <a:lnTo>
                      <a:pt x="53" y="1"/>
                    </a:lnTo>
                    <a:lnTo>
                      <a:pt x="43" y="0"/>
                    </a:lnTo>
                    <a:lnTo>
                      <a:pt x="34" y="2"/>
                    </a:lnTo>
                    <a:lnTo>
                      <a:pt x="24" y="5"/>
                    </a:lnTo>
                    <a:lnTo>
                      <a:pt x="18" y="7"/>
                    </a:lnTo>
                    <a:lnTo>
                      <a:pt x="9" y="10"/>
                    </a:lnTo>
                    <a:lnTo>
                      <a:pt x="5" y="14"/>
                    </a:lnTo>
                    <a:lnTo>
                      <a:pt x="0" y="16"/>
                    </a:lnTo>
                    <a:lnTo>
                      <a:pt x="5" y="23"/>
                    </a:lnTo>
                    <a:lnTo>
                      <a:pt x="9" y="21"/>
                    </a:lnTo>
                    <a:lnTo>
                      <a:pt x="14" y="17"/>
                    </a:lnTo>
                    <a:lnTo>
                      <a:pt x="20" y="14"/>
                    </a:lnTo>
                    <a:lnTo>
                      <a:pt x="27" y="11"/>
                    </a:lnTo>
                    <a:lnTo>
                      <a:pt x="34" y="9"/>
                    </a:lnTo>
                    <a:lnTo>
                      <a:pt x="43" y="9"/>
                    </a:lnTo>
                    <a:lnTo>
                      <a:pt x="53" y="8"/>
                    </a:lnTo>
                    <a:lnTo>
                      <a:pt x="62" y="10"/>
                    </a:lnTo>
                    <a:lnTo>
                      <a:pt x="67" y="5"/>
                    </a:lnTo>
                    <a:lnTo>
                      <a:pt x="62" y="10"/>
                    </a:lnTo>
                    <a:lnTo>
                      <a:pt x="66" y="10"/>
                    </a:lnTo>
                    <a:lnTo>
                      <a:pt x="67" y="8"/>
                    </a:lnTo>
                    <a:lnTo>
                      <a:pt x="67" y="5"/>
                    </a:lnTo>
                    <a:lnTo>
                      <a:pt x="65" y="3"/>
                    </a:lnTo>
                    <a:lnTo>
                      <a:pt x="6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5" name="Freeform 857"/>
              <p:cNvSpPr>
                <a:spLocks/>
              </p:cNvSpPr>
              <p:nvPr/>
            </p:nvSpPr>
            <p:spPr bwMode="auto">
              <a:xfrm>
                <a:off x="5023" y="458"/>
                <a:ext cx="9" cy="13"/>
              </a:xfrm>
              <a:custGeom>
                <a:avLst/>
                <a:gdLst>
                  <a:gd name="T0" fmla="*/ 5 w 18"/>
                  <a:gd name="T1" fmla="*/ 0 h 24"/>
                  <a:gd name="T2" fmla="*/ 5 w 18"/>
                  <a:gd name="T3" fmla="*/ 0 h 24"/>
                  <a:gd name="T4" fmla="*/ 2 w 18"/>
                  <a:gd name="T5" fmla="*/ 0 h 24"/>
                  <a:gd name="T6" fmla="*/ 0 w 18"/>
                  <a:gd name="T7" fmla="*/ 2 h 24"/>
                  <a:gd name="T8" fmla="*/ 1 w 18"/>
                  <a:gd name="T9" fmla="*/ 5 h 24"/>
                  <a:gd name="T10" fmla="*/ 1 w 18"/>
                  <a:gd name="T11" fmla="*/ 7 h 24"/>
                  <a:gd name="T12" fmla="*/ 3 w 18"/>
                  <a:gd name="T13" fmla="*/ 6 h 24"/>
                  <a:gd name="T14" fmla="*/ 2 w 18"/>
                  <a:gd name="T15" fmla="*/ 4 h 24"/>
                  <a:gd name="T16" fmla="*/ 2 w 18"/>
                  <a:gd name="T17" fmla="*/ 3 h 24"/>
                  <a:gd name="T18" fmla="*/ 3 w 18"/>
                  <a:gd name="T19" fmla="*/ 2 h 24"/>
                  <a:gd name="T20" fmla="*/ 5 w 18"/>
                  <a:gd name="T21" fmla="*/ 2 h 24"/>
                  <a:gd name="T22" fmla="*/ 5 w 18"/>
                  <a:gd name="T23" fmla="*/ 2 h 24"/>
                  <a:gd name="T24" fmla="*/ 5 w 18"/>
                  <a:gd name="T25" fmla="*/ 0 h 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24">
                    <a:moveTo>
                      <a:pt x="18" y="0"/>
                    </a:moveTo>
                    <a:lnTo>
                      <a:pt x="18" y="0"/>
                    </a:lnTo>
                    <a:lnTo>
                      <a:pt x="6" y="0"/>
                    </a:lnTo>
                    <a:lnTo>
                      <a:pt x="0" y="7"/>
                    </a:lnTo>
                    <a:lnTo>
                      <a:pt x="1" y="16"/>
                    </a:lnTo>
                    <a:lnTo>
                      <a:pt x="4" y="24"/>
                    </a:lnTo>
                    <a:lnTo>
                      <a:pt x="11" y="20"/>
                    </a:lnTo>
                    <a:lnTo>
                      <a:pt x="8" y="14"/>
                    </a:lnTo>
                    <a:lnTo>
                      <a:pt x="6" y="9"/>
                    </a:lnTo>
                    <a:lnTo>
                      <a:pt x="9" y="7"/>
                    </a:lnTo>
                    <a:lnTo>
                      <a:pt x="18" y="7"/>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6" name="Freeform 858"/>
              <p:cNvSpPr>
                <a:spLocks/>
              </p:cNvSpPr>
              <p:nvPr/>
            </p:nvSpPr>
            <p:spPr bwMode="auto">
              <a:xfrm>
                <a:off x="5032" y="458"/>
                <a:ext cx="29" cy="20"/>
              </a:xfrm>
              <a:custGeom>
                <a:avLst/>
                <a:gdLst>
                  <a:gd name="T0" fmla="*/ 13 w 58"/>
                  <a:gd name="T1" fmla="*/ 10 h 39"/>
                  <a:gd name="T2" fmla="*/ 14 w 58"/>
                  <a:gd name="T3" fmla="*/ 8 h 39"/>
                  <a:gd name="T4" fmla="*/ 14 w 58"/>
                  <a:gd name="T5" fmla="*/ 8 h 39"/>
                  <a:gd name="T6" fmla="*/ 13 w 58"/>
                  <a:gd name="T7" fmla="*/ 7 h 39"/>
                  <a:gd name="T8" fmla="*/ 11 w 58"/>
                  <a:gd name="T9" fmla="*/ 6 h 39"/>
                  <a:gd name="T10" fmla="*/ 9 w 58"/>
                  <a:gd name="T11" fmla="*/ 4 h 39"/>
                  <a:gd name="T12" fmla="*/ 7 w 58"/>
                  <a:gd name="T13" fmla="*/ 3 h 39"/>
                  <a:gd name="T14" fmla="*/ 5 w 58"/>
                  <a:gd name="T15" fmla="*/ 2 h 39"/>
                  <a:gd name="T16" fmla="*/ 3 w 58"/>
                  <a:gd name="T17" fmla="*/ 1 h 39"/>
                  <a:gd name="T18" fmla="*/ 0 w 58"/>
                  <a:gd name="T19" fmla="*/ 0 h 39"/>
                  <a:gd name="T20" fmla="*/ 0 w 58"/>
                  <a:gd name="T21" fmla="*/ 2 h 39"/>
                  <a:gd name="T22" fmla="*/ 2 w 58"/>
                  <a:gd name="T23" fmla="*/ 3 h 39"/>
                  <a:gd name="T24" fmla="*/ 4 w 58"/>
                  <a:gd name="T25" fmla="*/ 4 h 39"/>
                  <a:gd name="T26" fmla="*/ 6 w 58"/>
                  <a:gd name="T27" fmla="*/ 5 h 39"/>
                  <a:gd name="T28" fmla="*/ 8 w 58"/>
                  <a:gd name="T29" fmla="*/ 6 h 39"/>
                  <a:gd name="T30" fmla="*/ 10 w 58"/>
                  <a:gd name="T31" fmla="*/ 8 h 39"/>
                  <a:gd name="T32" fmla="*/ 12 w 58"/>
                  <a:gd name="T33" fmla="*/ 9 h 39"/>
                  <a:gd name="T34" fmla="*/ 13 w 58"/>
                  <a:gd name="T35" fmla="*/ 10 h 39"/>
                  <a:gd name="T36" fmla="*/ 14 w 58"/>
                  <a:gd name="T37" fmla="*/ 10 h 39"/>
                  <a:gd name="T38" fmla="*/ 15 w 58"/>
                  <a:gd name="T39" fmla="*/ 9 h 39"/>
                  <a:gd name="T40" fmla="*/ 14 w 58"/>
                  <a:gd name="T41" fmla="*/ 10 h 39"/>
                  <a:gd name="T42" fmla="*/ 14 w 58"/>
                  <a:gd name="T43" fmla="*/ 10 h 39"/>
                  <a:gd name="T44" fmla="*/ 15 w 58"/>
                  <a:gd name="T45" fmla="*/ 10 h 39"/>
                  <a:gd name="T46" fmla="*/ 15 w 58"/>
                  <a:gd name="T47" fmla="*/ 9 h 39"/>
                  <a:gd name="T48" fmla="*/ 14 w 58"/>
                  <a:gd name="T49" fmla="*/ 8 h 39"/>
                  <a:gd name="T50" fmla="*/ 13 w 58"/>
                  <a:gd name="T51" fmla="*/ 10 h 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58" h="39">
                    <a:moveTo>
                      <a:pt x="51" y="37"/>
                    </a:moveTo>
                    <a:lnTo>
                      <a:pt x="55" y="32"/>
                    </a:lnTo>
                    <a:lnTo>
                      <a:pt x="54" y="30"/>
                    </a:lnTo>
                    <a:lnTo>
                      <a:pt x="50" y="26"/>
                    </a:lnTo>
                    <a:lnTo>
                      <a:pt x="43" y="22"/>
                    </a:lnTo>
                    <a:lnTo>
                      <a:pt x="36" y="16"/>
                    </a:lnTo>
                    <a:lnTo>
                      <a:pt x="28" y="12"/>
                    </a:lnTo>
                    <a:lnTo>
                      <a:pt x="17" y="6"/>
                    </a:lnTo>
                    <a:lnTo>
                      <a:pt x="9" y="2"/>
                    </a:lnTo>
                    <a:lnTo>
                      <a:pt x="0" y="0"/>
                    </a:lnTo>
                    <a:lnTo>
                      <a:pt x="0" y="7"/>
                    </a:lnTo>
                    <a:lnTo>
                      <a:pt x="7" y="9"/>
                    </a:lnTo>
                    <a:lnTo>
                      <a:pt x="15" y="13"/>
                    </a:lnTo>
                    <a:lnTo>
                      <a:pt x="23" y="18"/>
                    </a:lnTo>
                    <a:lnTo>
                      <a:pt x="31" y="23"/>
                    </a:lnTo>
                    <a:lnTo>
                      <a:pt x="38" y="29"/>
                    </a:lnTo>
                    <a:lnTo>
                      <a:pt x="45" y="33"/>
                    </a:lnTo>
                    <a:lnTo>
                      <a:pt x="50" y="37"/>
                    </a:lnTo>
                    <a:lnTo>
                      <a:pt x="53" y="39"/>
                    </a:lnTo>
                    <a:lnTo>
                      <a:pt x="58" y="35"/>
                    </a:lnTo>
                    <a:lnTo>
                      <a:pt x="53" y="39"/>
                    </a:lnTo>
                    <a:lnTo>
                      <a:pt x="56" y="39"/>
                    </a:lnTo>
                    <a:lnTo>
                      <a:pt x="58" y="37"/>
                    </a:lnTo>
                    <a:lnTo>
                      <a:pt x="58" y="33"/>
                    </a:lnTo>
                    <a:lnTo>
                      <a:pt x="55" y="32"/>
                    </a:lnTo>
                    <a:lnTo>
                      <a:pt x="51"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7" name="Freeform 859"/>
              <p:cNvSpPr>
                <a:spLocks/>
              </p:cNvSpPr>
              <p:nvPr/>
            </p:nvSpPr>
            <p:spPr bwMode="auto">
              <a:xfrm>
                <a:off x="5052" y="459"/>
                <a:ext cx="9" cy="18"/>
              </a:xfrm>
              <a:custGeom>
                <a:avLst/>
                <a:gdLst>
                  <a:gd name="T0" fmla="*/ 1 w 19"/>
                  <a:gd name="T1" fmla="*/ 0 h 36"/>
                  <a:gd name="T2" fmla="*/ 0 w 19"/>
                  <a:gd name="T3" fmla="*/ 2 h 36"/>
                  <a:gd name="T4" fmla="*/ 0 w 19"/>
                  <a:gd name="T5" fmla="*/ 2 h 36"/>
                  <a:gd name="T6" fmla="*/ 1 w 19"/>
                  <a:gd name="T7" fmla="*/ 4 h 36"/>
                  <a:gd name="T8" fmla="*/ 1 w 19"/>
                  <a:gd name="T9" fmla="*/ 6 h 36"/>
                  <a:gd name="T10" fmla="*/ 3 w 19"/>
                  <a:gd name="T11" fmla="*/ 9 h 36"/>
                  <a:gd name="T12" fmla="*/ 4 w 19"/>
                  <a:gd name="T13" fmla="*/ 9 h 36"/>
                  <a:gd name="T14" fmla="*/ 3 w 19"/>
                  <a:gd name="T15" fmla="*/ 6 h 36"/>
                  <a:gd name="T16" fmla="*/ 2 w 19"/>
                  <a:gd name="T17" fmla="*/ 3 h 36"/>
                  <a:gd name="T18" fmla="*/ 2 w 19"/>
                  <a:gd name="T19" fmla="*/ 2 h 36"/>
                  <a:gd name="T20" fmla="*/ 1 w 19"/>
                  <a:gd name="T21" fmla="*/ 1 h 36"/>
                  <a:gd name="T22" fmla="*/ 0 w 19"/>
                  <a:gd name="T23" fmla="*/ 2 h 36"/>
                  <a:gd name="T24" fmla="*/ 1 w 19"/>
                  <a:gd name="T25" fmla="*/ 1 h 36"/>
                  <a:gd name="T26" fmla="*/ 0 w 19"/>
                  <a:gd name="T27" fmla="*/ 0 h 36"/>
                  <a:gd name="T28" fmla="*/ 0 w 19"/>
                  <a:gd name="T29" fmla="*/ 1 h 36"/>
                  <a:gd name="T30" fmla="*/ 0 w 19"/>
                  <a:gd name="T31" fmla="*/ 1 h 36"/>
                  <a:gd name="T32" fmla="*/ 0 w 19"/>
                  <a:gd name="T33" fmla="*/ 2 h 36"/>
                  <a:gd name="T34" fmla="*/ 1 w 19"/>
                  <a:gd name="T35" fmla="*/ 0 h 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9" h="36">
                    <a:moveTo>
                      <a:pt x="4" y="0"/>
                    </a:moveTo>
                    <a:lnTo>
                      <a:pt x="0" y="6"/>
                    </a:lnTo>
                    <a:lnTo>
                      <a:pt x="1" y="8"/>
                    </a:lnTo>
                    <a:lnTo>
                      <a:pt x="4" y="14"/>
                    </a:lnTo>
                    <a:lnTo>
                      <a:pt x="7" y="23"/>
                    </a:lnTo>
                    <a:lnTo>
                      <a:pt x="12" y="36"/>
                    </a:lnTo>
                    <a:lnTo>
                      <a:pt x="19" y="34"/>
                    </a:lnTo>
                    <a:lnTo>
                      <a:pt x="14" y="21"/>
                    </a:lnTo>
                    <a:lnTo>
                      <a:pt x="11" y="12"/>
                    </a:lnTo>
                    <a:lnTo>
                      <a:pt x="8" y="6"/>
                    </a:lnTo>
                    <a:lnTo>
                      <a:pt x="5" y="1"/>
                    </a:lnTo>
                    <a:lnTo>
                      <a:pt x="1" y="7"/>
                    </a:lnTo>
                    <a:lnTo>
                      <a:pt x="5" y="1"/>
                    </a:lnTo>
                    <a:lnTo>
                      <a:pt x="2" y="0"/>
                    </a:lnTo>
                    <a:lnTo>
                      <a:pt x="1" y="1"/>
                    </a:lnTo>
                    <a:lnTo>
                      <a:pt x="0" y="4"/>
                    </a:lnTo>
                    <a:lnTo>
                      <a:pt x="0" y="6"/>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8" name="Freeform 860"/>
              <p:cNvSpPr>
                <a:spLocks/>
              </p:cNvSpPr>
              <p:nvPr/>
            </p:nvSpPr>
            <p:spPr bwMode="auto">
              <a:xfrm>
                <a:off x="5052" y="459"/>
                <a:ext cx="17" cy="19"/>
              </a:xfrm>
              <a:custGeom>
                <a:avLst/>
                <a:gdLst>
                  <a:gd name="T0" fmla="*/ 7 w 35"/>
                  <a:gd name="T1" fmla="*/ 9 h 38"/>
                  <a:gd name="T2" fmla="*/ 8 w 35"/>
                  <a:gd name="T3" fmla="*/ 8 h 38"/>
                  <a:gd name="T4" fmla="*/ 7 w 35"/>
                  <a:gd name="T5" fmla="*/ 6 h 38"/>
                  <a:gd name="T6" fmla="*/ 5 w 35"/>
                  <a:gd name="T7" fmla="*/ 4 h 38"/>
                  <a:gd name="T8" fmla="*/ 3 w 35"/>
                  <a:gd name="T9" fmla="*/ 2 h 38"/>
                  <a:gd name="T10" fmla="*/ 0 w 35"/>
                  <a:gd name="T11" fmla="*/ 0 h 38"/>
                  <a:gd name="T12" fmla="*/ 0 w 35"/>
                  <a:gd name="T13" fmla="*/ 2 h 38"/>
                  <a:gd name="T14" fmla="*/ 1 w 35"/>
                  <a:gd name="T15" fmla="*/ 3 h 38"/>
                  <a:gd name="T16" fmla="*/ 4 w 35"/>
                  <a:gd name="T17" fmla="*/ 5 h 38"/>
                  <a:gd name="T18" fmla="*/ 5 w 35"/>
                  <a:gd name="T19" fmla="*/ 8 h 38"/>
                  <a:gd name="T20" fmla="*/ 7 w 35"/>
                  <a:gd name="T21" fmla="*/ 9 h 38"/>
                  <a:gd name="T22" fmla="*/ 8 w 35"/>
                  <a:gd name="T23" fmla="*/ 9 h 38"/>
                  <a:gd name="T24" fmla="*/ 7 w 35"/>
                  <a:gd name="T25" fmla="*/ 9 h 38"/>
                  <a:gd name="T26" fmla="*/ 7 w 35"/>
                  <a:gd name="T27" fmla="*/ 10 h 38"/>
                  <a:gd name="T28" fmla="*/ 8 w 35"/>
                  <a:gd name="T29" fmla="*/ 10 h 38"/>
                  <a:gd name="T30" fmla="*/ 8 w 35"/>
                  <a:gd name="T31" fmla="*/ 9 h 38"/>
                  <a:gd name="T32" fmla="*/ 8 w 35"/>
                  <a:gd name="T33" fmla="*/ 8 h 38"/>
                  <a:gd name="T34" fmla="*/ 7 w 35"/>
                  <a:gd name="T35" fmla="*/ 9 h 3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38">
                    <a:moveTo>
                      <a:pt x="28" y="34"/>
                    </a:moveTo>
                    <a:lnTo>
                      <a:pt x="35" y="31"/>
                    </a:lnTo>
                    <a:lnTo>
                      <a:pt x="30" y="24"/>
                    </a:lnTo>
                    <a:lnTo>
                      <a:pt x="21" y="15"/>
                    </a:lnTo>
                    <a:lnTo>
                      <a:pt x="12" y="5"/>
                    </a:lnTo>
                    <a:lnTo>
                      <a:pt x="3" y="0"/>
                    </a:lnTo>
                    <a:lnTo>
                      <a:pt x="0" y="7"/>
                    </a:lnTo>
                    <a:lnTo>
                      <a:pt x="7" y="12"/>
                    </a:lnTo>
                    <a:lnTo>
                      <a:pt x="16" y="20"/>
                    </a:lnTo>
                    <a:lnTo>
                      <a:pt x="23" y="29"/>
                    </a:lnTo>
                    <a:lnTo>
                      <a:pt x="28" y="36"/>
                    </a:lnTo>
                    <a:lnTo>
                      <a:pt x="35" y="34"/>
                    </a:lnTo>
                    <a:lnTo>
                      <a:pt x="28" y="36"/>
                    </a:lnTo>
                    <a:lnTo>
                      <a:pt x="30" y="38"/>
                    </a:lnTo>
                    <a:lnTo>
                      <a:pt x="34" y="37"/>
                    </a:lnTo>
                    <a:lnTo>
                      <a:pt x="35" y="35"/>
                    </a:lnTo>
                    <a:lnTo>
                      <a:pt x="35" y="31"/>
                    </a:lnTo>
                    <a:lnTo>
                      <a:pt x="28"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89" name="Freeform 861"/>
              <p:cNvSpPr>
                <a:spLocks/>
              </p:cNvSpPr>
              <p:nvPr/>
            </p:nvSpPr>
            <p:spPr bwMode="auto">
              <a:xfrm>
                <a:off x="5066" y="460"/>
                <a:ext cx="8" cy="16"/>
              </a:xfrm>
              <a:custGeom>
                <a:avLst/>
                <a:gdLst>
                  <a:gd name="T0" fmla="*/ 4 w 16"/>
                  <a:gd name="T1" fmla="*/ 1 h 32"/>
                  <a:gd name="T2" fmla="*/ 2 w 16"/>
                  <a:gd name="T3" fmla="*/ 2 h 32"/>
                  <a:gd name="T4" fmla="*/ 2 w 16"/>
                  <a:gd name="T5" fmla="*/ 3 h 32"/>
                  <a:gd name="T6" fmla="*/ 2 w 16"/>
                  <a:gd name="T7" fmla="*/ 4 h 32"/>
                  <a:gd name="T8" fmla="*/ 1 w 16"/>
                  <a:gd name="T9" fmla="*/ 6 h 32"/>
                  <a:gd name="T10" fmla="*/ 0 w 16"/>
                  <a:gd name="T11" fmla="*/ 8 h 32"/>
                  <a:gd name="T12" fmla="*/ 2 w 16"/>
                  <a:gd name="T13" fmla="*/ 8 h 32"/>
                  <a:gd name="T14" fmla="*/ 3 w 16"/>
                  <a:gd name="T15" fmla="*/ 7 h 32"/>
                  <a:gd name="T16" fmla="*/ 3 w 16"/>
                  <a:gd name="T17" fmla="*/ 5 h 32"/>
                  <a:gd name="T18" fmla="*/ 4 w 16"/>
                  <a:gd name="T19" fmla="*/ 3 h 32"/>
                  <a:gd name="T20" fmla="*/ 4 w 16"/>
                  <a:gd name="T21" fmla="*/ 2 h 32"/>
                  <a:gd name="T22" fmla="*/ 3 w 16"/>
                  <a:gd name="T23" fmla="*/ 3 h 32"/>
                  <a:gd name="T24" fmla="*/ 4 w 16"/>
                  <a:gd name="T25" fmla="*/ 2 h 32"/>
                  <a:gd name="T26" fmla="*/ 4 w 16"/>
                  <a:gd name="T27" fmla="*/ 1 h 32"/>
                  <a:gd name="T28" fmla="*/ 3 w 16"/>
                  <a:gd name="T29" fmla="*/ 0 h 32"/>
                  <a:gd name="T30" fmla="*/ 2 w 16"/>
                  <a:gd name="T31" fmla="*/ 1 h 32"/>
                  <a:gd name="T32" fmla="*/ 2 w 16"/>
                  <a:gd name="T33" fmla="*/ 2 h 32"/>
                  <a:gd name="T34" fmla="*/ 4 w 16"/>
                  <a:gd name="T35" fmla="*/ 1 h 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32">
                    <a:moveTo>
                      <a:pt x="13" y="2"/>
                    </a:moveTo>
                    <a:lnTo>
                      <a:pt x="7" y="5"/>
                    </a:lnTo>
                    <a:lnTo>
                      <a:pt x="7" y="9"/>
                    </a:lnTo>
                    <a:lnTo>
                      <a:pt x="5" y="15"/>
                    </a:lnTo>
                    <a:lnTo>
                      <a:pt x="2" y="22"/>
                    </a:lnTo>
                    <a:lnTo>
                      <a:pt x="0" y="32"/>
                    </a:lnTo>
                    <a:lnTo>
                      <a:pt x="7" y="32"/>
                    </a:lnTo>
                    <a:lnTo>
                      <a:pt x="9" y="25"/>
                    </a:lnTo>
                    <a:lnTo>
                      <a:pt x="11" y="18"/>
                    </a:lnTo>
                    <a:lnTo>
                      <a:pt x="14" y="11"/>
                    </a:lnTo>
                    <a:lnTo>
                      <a:pt x="16" y="5"/>
                    </a:lnTo>
                    <a:lnTo>
                      <a:pt x="10" y="9"/>
                    </a:lnTo>
                    <a:lnTo>
                      <a:pt x="16" y="5"/>
                    </a:lnTo>
                    <a:lnTo>
                      <a:pt x="15" y="2"/>
                    </a:lnTo>
                    <a:lnTo>
                      <a:pt x="11" y="0"/>
                    </a:lnTo>
                    <a:lnTo>
                      <a:pt x="8" y="2"/>
                    </a:lnTo>
                    <a:lnTo>
                      <a:pt x="7" y="5"/>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90" name="Freeform 862"/>
              <p:cNvSpPr>
                <a:spLocks/>
              </p:cNvSpPr>
              <p:nvPr/>
            </p:nvSpPr>
            <p:spPr bwMode="auto">
              <a:xfrm>
                <a:off x="5071" y="461"/>
                <a:ext cx="11" cy="12"/>
              </a:xfrm>
              <a:custGeom>
                <a:avLst/>
                <a:gdLst>
                  <a:gd name="T0" fmla="*/ 4 w 22"/>
                  <a:gd name="T1" fmla="*/ 5 h 24"/>
                  <a:gd name="T2" fmla="*/ 6 w 22"/>
                  <a:gd name="T3" fmla="*/ 5 h 24"/>
                  <a:gd name="T4" fmla="*/ 5 w 22"/>
                  <a:gd name="T5" fmla="*/ 4 h 24"/>
                  <a:gd name="T6" fmla="*/ 4 w 22"/>
                  <a:gd name="T7" fmla="*/ 3 h 24"/>
                  <a:gd name="T8" fmla="*/ 3 w 22"/>
                  <a:gd name="T9" fmla="*/ 1 h 24"/>
                  <a:gd name="T10" fmla="*/ 1 w 22"/>
                  <a:gd name="T11" fmla="*/ 0 h 24"/>
                  <a:gd name="T12" fmla="*/ 0 w 22"/>
                  <a:gd name="T13" fmla="*/ 2 h 24"/>
                  <a:gd name="T14" fmla="*/ 2 w 22"/>
                  <a:gd name="T15" fmla="*/ 3 h 24"/>
                  <a:gd name="T16" fmla="*/ 3 w 22"/>
                  <a:gd name="T17" fmla="*/ 4 h 24"/>
                  <a:gd name="T18" fmla="*/ 4 w 22"/>
                  <a:gd name="T19" fmla="*/ 5 h 24"/>
                  <a:gd name="T20" fmla="*/ 4 w 22"/>
                  <a:gd name="T21" fmla="*/ 6 h 24"/>
                  <a:gd name="T22" fmla="*/ 6 w 22"/>
                  <a:gd name="T23" fmla="*/ 6 h 24"/>
                  <a:gd name="T24" fmla="*/ 4 w 22"/>
                  <a:gd name="T25" fmla="*/ 6 h 24"/>
                  <a:gd name="T26" fmla="*/ 5 w 22"/>
                  <a:gd name="T27" fmla="*/ 6 h 24"/>
                  <a:gd name="T28" fmla="*/ 5 w 22"/>
                  <a:gd name="T29" fmla="*/ 6 h 24"/>
                  <a:gd name="T30" fmla="*/ 6 w 22"/>
                  <a:gd name="T31" fmla="*/ 6 h 24"/>
                  <a:gd name="T32" fmla="*/ 6 w 22"/>
                  <a:gd name="T33" fmla="*/ 5 h 24"/>
                  <a:gd name="T34" fmla="*/ 4 w 22"/>
                  <a:gd name="T35" fmla="*/ 5 h 2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 h="24">
                    <a:moveTo>
                      <a:pt x="15" y="18"/>
                    </a:moveTo>
                    <a:lnTo>
                      <a:pt x="22" y="19"/>
                    </a:lnTo>
                    <a:lnTo>
                      <a:pt x="20" y="13"/>
                    </a:lnTo>
                    <a:lnTo>
                      <a:pt x="14" y="9"/>
                    </a:lnTo>
                    <a:lnTo>
                      <a:pt x="10" y="3"/>
                    </a:lnTo>
                    <a:lnTo>
                      <a:pt x="3" y="0"/>
                    </a:lnTo>
                    <a:lnTo>
                      <a:pt x="0" y="7"/>
                    </a:lnTo>
                    <a:lnTo>
                      <a:pt x="5" y="10"/>
                    </a:lnTo>
                    <a:lnTo>
                      <a:pt x="10" y="13"/>
                    </a:lnTo>
                    <a:lnTo>
                      <a:pt x="13" y="18"/>
                    </a:lnTo>
                    <a:lnTo>
                      <a:pt x="15" y="21"/>
                    </a:lnTo>
                    <a:lnTo>
                      <a:pt x="22" y="23"/>
                    </a:lnTo>
                    <a:lnTo>
                      <a:pt x="15" y="21"/>
                    </a:lnTo>
                    <a:lnTo>
                      <a:pt x="18" y="24"/>
                    </a:lnTo>
                    <a:lnTo>
                      <a:pt x="20" y="24"/>
                    </a:lnTo>
                    <a:lnTo>
                      <a:pt x="22" y="23"/>
                    </a:lnTo>
                    <a:lnTo>
                      <a:pt x="22" y="19"/>
                    </a:lnTo>
                    <a:lnTo>
                      <a:pt x="1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91" name="Freeform 863"/>
              <p:cNvSpPr>
                <a:spLocks/>
              </p:cNvSpPr>
              <p:nvPr/>
            </p:nvSpPr>
            <p:spPr bwMode="auto">
              <a:xfrm>
                <a:off x="5079" y="458"/>
                <a:ext cx="16" cy="14"/>
              </a:xfrm>
              <a:custGeom>
                <a:avLst/>
                <a:gdLst>
                  <a:gd name="T0" fmla="*/ 8 w 33"/>
                  <a:gd name="T1" fmla="*/ 0 h 28"/>
                  <a:gd name="T2" fmla="*/ 8 w 33"/>
                  <a:gd name="T3" fmla="*/ 1 h 28"/>
                  <a:gd name="T4" fmla="*/ 5 w 33"/>
                  <a:gd name="T5" fmla="*/ 1 h 28"/>
                  <a:gd name="T6" fmla="*/ 3 w 33"/>
                  <a:gd name="T7" fmla="*/ 2 h 28"/>
                  <a:gd name="T8" fmla="*/ 2 w 33"/>
                  <a:gd name="T9" fmla="*/ 4 h 28"/>
                  <a:gd name="T10" fmla="*/ 0 w 33"/>
                  <a:gd name="T11" fmla="*/ 6 h 28"/>
                  <a:gd name="T12" fmla="*/ 1 w 33"/>
                  <a:gd name="T13" fmla="*/ 7 h 28"/>
                  <a:gd name="T14" fmla="*/ 3 w 33"/>
                  <a:gd name="T15" fmla="*/ 5 h 28"/>
                  <a:gd name="T16" fmla="*/ 5 w 33"/>
                  <a:gd name="T17" fmla="*/ 4 h 28"/>
                  <a:gd name="T18" fmla="*/ 6 w 33"/>
                  <a:gd name="T19" fmla="*/ 3 h 28"/>
                  <a:gd name="T20" fmla="*/ 8 w 33"/>
                  <a:gd name="T21" fmla="*/ 2 h 28"/>
                  <a:gd name="T22" fmla="*/ 8 w 33"/>
                  <a:gd name="T23" fmla="*/ 3 h 28"/>
                  <a:gd name="T24" fmla="*/ 8 w 33"/>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 h="28">
                    <a:moveTo>
                      <a:pt x="33" y="0"/>
                    </a:moveTo>
                    <a:lnTo>
                      <a:pt x="33" y="1"/>
                    </a:lnTo>
                    <a:lnTo>
                      <a:pt x="23" y="3"/>
                    </a:lnTo>
                    <a:lnTo>
                      <a:pt x="15" y="7"/>
                    </a:lnTo>
                    <a:lnTo>
                      <a:pt x="8" y="15"/>
                    </a:lnTo>
                    <a:lnTo>
                      <a:pt x="0" y="23"/>
                    </a:lnTo>
                    <a:lnTo>
                      <a:pt x="7" y="28"/>
                    </a:lnTo>
                    <a:lnTo>
                      <a:pt x="13" y="20"/>
                    </a:lnTo>
                    <a:lnTo>
                      <a:pt x="20" y="14"/>
                    </a:lnTo>
                    <a:lnTo>
                      <a:pt x="26" y="10"/>
                    </a:lnTo>
                    <a:lnTo>
                      <a:pt x="33" y="8"/>
                    </a:lnTo>
                    <a:lnTo>
                      <a:pt x="33" y="9"/>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92" name="Freeform 864"/>
              <p:cNvSpPr>
                <a:spLocks/>
              </p:cNvSpPr>
              <p:nvPr/>
            </p:nvSpPr>
            <p:spPr bwMode="auto">
              <a:xfrm>
                <a:off x="5095" y="458"/>
                <a:ext cx="12" cy="10"/>
              </a:xfrm>
              <a:custGeom>
                <a:avLst/>
                <a:gdLst>
                  <a:gd name="T0" fmla="*/ 6 w 24"/>
                  <a:gd name="T1" fmla="*/ 3 h 18"/>
                  <a:gd name="T2" fmla="*/ 6 w 24"/>
                  <a:gd name="T3" fmla="*/ 3 h 18"/>
                  <a:gd name="T4" fmla="*/ 5 w 24"/>
                  <a:gd name="T5" fmla="*/ 3 h 18"/>
                  <a:gd name="T6" fmla="*/ 4 w 24"/>
                  <a:gd name="T7" fmla="*/ 2 h 18"/>
                  <a:gd name="T8" fmla="*/ 3 w 24"/>
                  <a:gd name="T9" fmla="*/ 1 h 18"/>
                  <a:gd name="T10" fmla="*/ 0 w 24"/>
                  <a:gd name="T11" fmla="*/ 0 h 18"/>
                  <a:gd name="T12" fmla="*/ 0 w 24"/>
                  <a:gd name="T13" fmla="*/ 3 h 18"/>
                  <a:gd name="T14" fmla="*/ 2 w 24"/>
                  <a:gd name="T15" fmla="*/ 3 h 18"/>
                  <a:gd name="T16" fmla="*/ 3 w 24"/>
                  <a:gd name="T17" fmla="*/ 4 h 18"/>
                  <a:gd name="T18" fmla="*/ 5 w 24"/>
                  <a:gd name="T19" fmla="*/ 5 h 18"/>
                  <a:gd name="T20" fmla="*/ 6 w 24"/>
                  <a:gd name="T21" fmla="*/ 6 h 18"/>
                  <a:gd name="T22" fmla="*/ 6 w 24"/>
                  <a:gd name="T23" fmla="*/ 5 h 18"/>
                  <a:gd name="T24" fmla="*/ 6 w 24"/>
                  <a:gd name="T25" fmla="*/ 3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4" h="18">
                    <a:moveTo>
                      <a:pt x="24" y="10"/>
                    </a:moveTo>
                    <a:lnTo>
                      <a:pt x="23" y="9"/>
                    </a:lnTo>
                    <a:lnTo>
                      <a:pt x="20" y="9"/>
                    </a:lnTo>
                    <a:lnTo>
                      <a:pt x="16" y="6"/>
                    </a:lnTo>
                    <a:lnTo>
                      <a:pt x="9" y="2"/>
                    </a:lnTo>
                    <a:lnTo>
                      <a:pt x="0" y="0"/>
                    </a:lnTo>
                    <a:lnTo>
                      <a:pt x="0" y="9"/>
                    </a:lnTo>
                    <a:lnTo>
                      <a:pt x="6" y="9"/>
                    </a:lnTo>
                    <a:lnTo>
                      <a:pt x="11" y="13"/>
                    </a:lnTo>
                    <a:lnTo>
                      <a:pt x="18" y="16"/>
                    </a:lnTo>
                    <a:lnTo>
                      <a:pt x="23" y="18"/>
                    </a:lnTo>
                    <a:lnTo>
                      <a:pt x="21" y="17"/>
                    </a:lnTo>
                    <a:lnTo>
                      <a:pt x="2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93" name="Freeform 865"/>
              <p:cNvSpPr>
                <a:spLocks/>
              </p:cNvSpPr>
              <p:nvPr/>
            </p:nvSpPr>
            <p:spPr bwMode="auto">
              <a:xfrm>
                <a:off x="5106" y="463"/>
                <a:ext cx="4" cy="5"/>
              </a:xfrm>
              <a:custGeom>
                <a:avLst/>
                <a:gdLst>
                  <a:gd name="T0" fmla="*/ 0 w 10"/>
                  <a:gd name="T1" fmla="*/ 1 h 9"/>
                  <a:gd name="T2" fmla="*/ 0 w 10"/>
                  <a:gd name="T3" fmla="*/ 1 h 9"/>
                  <a:gd name="T4" fmla="*/ 0 w 10"/>
                  <a:gd name="T5" fmla="*/ 1 h 9"/>
                  <a:gd name="T6" fmla="*/ 0 w 10"/>
                  <a:gd name="T7" fmla="*/ 1 h 9"/>
                  <a:gd name="T8" fmla="*/ 0 w 10"/>
                  <a:gd name="T9" fmla="*/ 0 h 9"/>
                  <a:gd name="T10" fmla="*/ 0 w 10"/>
                  <a:gd name="T11" fmla="*/ 1 h 9"/>
                  <a:gd name="T12" fmla="*/ 0 w 10"/>
                  <a:gd name="T13" fmla="*/ 2 h 9"/>
                  <a:gd name="T14" fmla="*/ 0 w 10"/>
                  <a:gd name="T15" fmla="*/ 3 h 9"/>
                  <a:gd name="T16" fmla="*/ 1 w 10"/>
                  <a:gd name="T17" fmla="*/ 2 h 9"/>
                  <a:gd name="T18" fmla="*/ 1 w 10"/>
                  <a:gd name="T19" fmla="*/ 2 h 9"/>
                  <a:gd name="T20" fmla="*/ 1 w 10"/>
                  <a:gd name="T21" fmla="*/ 2 h 9"/>
                  <a:gd name="T22" fmla="*/ 2 w 10"/>
                  <a:gd name="T23" fmla="*/ 1 h 9"/>
                  <a:gd name="T24" fmla="*/ 1 w 10"/>
                  <a:gd name="T25" fmla="*/ 2 h 9"/>
                  <a:gd name="T26" fmla="*/ 1 w 10"/>
                  <a:gd name="T27" fmla="*/ 1 h 9"/>
                  <a:gd name="T28" fmla="*/ 1 w 10"/>
                  <a:gd name="T29" fmla="*/ 0 h 9"/>
                  <a:gd name="T30" fmla="*/ 1 w 10"/>
                  <a:gd name="T31" fmla="*/ 0 h 9"/>
                  <a:gd name="T32" fmla="*/ 0 w 10"/>
                  <a:gd name="T33" fmla="*/ 1 h 9"/>
                  <a:gd name="T34" fmla="*/ 0 w 10"/>
                  <a:gd name="T35" fmla="*/ 1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0" h="9">
                    <a:moveTo>
                      <a:pt x="0" y="4"/>
                    </a:moveTo>
                    <a:lnTo>
                      <a:pt x="2" y="3"/>
                    </a:lnTo>
                    <a:lnTo>
                      <a:pt x="3" y="1"/>
                    </a:lnTo>
                    <a:lnTo>
                      <a:pt x="3" y="0"/>
                    </a:lnTo>
                    <a:lnTo>
                      <a:pt x="3" y="1"/>
                    </a:lnTo>
                    <a:lnTo>
                      <a:pt x="0" y="8"/>
                    </a:lnTo>
                    <a:lnTo>
                      <a:pt x="3" y="9"/>
                    </a:lnTo>
                    <a:lnTo>
                      <a:pt x="5" y="8"/>
                    </a:lnTo>
                    <a:lnTo>
                      <a:pt x="7" y="6"/>
                    </a:lnTo>
                    <a:lnTo>
                      <a:pt x="8" y="5"/>
                    </a:lnTo>
                    <a:lnTo>
                      <a:pt x="10" y="4"/>
                    </a:lnTo>
                    <a:lnTo>
                      <a:pt x="8" y="5"/>
                    </a:lnTo>
                    <a:lnTo>
                      <a:pt x="8" y="1"/>
                    </a:lnTo>
                    <a:lnTo>
                      <a:pt x="6" y="0"/>
                    </a:lnTo>
                    <a:lnTo>
                      <a:pt x="4" y="0"/>
                    </a:lnTo>
                    <a:lnTo>
                      <a:pt x="2" y="3"/>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94" name="Freeform 866"/>
              <p:cNvSpPr>
                <a:spLocks/>
              </p:cNvSpPr>
              <p:nvPr/>
            </p:nvSpPr>
            <p:spPr bwMode="auto">
              <a:xfrm>
                <a:off x="5106" y="443"/>
                <a:ext cx="4" cy="22"/>
              </a:xfrm>
              <a:custGeom>
                <a:avLst/>
                <a:gdLst>
                  <a:gd name="T0" fmla="*/ 1 w 10"/>
                  <a:gd name="T1" fmla="*/ 2 h 44"/>
                  <a:gd name="T2" fmla="*/ 0 w 10"/>
                  <a:gd name="T3" fmla="*/ 1 h 44"/>
                  <a:gd name="T4" fmla="*/ 0 w 10"/>
                  <a:gd name="T5" fmla="*/ 11 h 44"/>
                  <a:gd name="T6" fmla="*/ 2 w 10"/>
                  <a:gd name="T7" fmla="*/ 11 h 44"/>
                  <a:gd name="T8" fmla="*/ 2 w 10"/>
                  <a:gd name="T9" fmla="*/ 1 h 44"/>
                  <a:gd name="T10" fmla="*/ 1 w 10"/>
                  <a:gd name="T11" fmla="*/ 1 h 44"/>
                  <a:gd name="T12" fmla="*/ 2 w 10"/>
                  <a:gd name="T13" fmla="*/ 1 h 44"/>
                  <a:gd name="T14" fmla="*/ 1 w 10"/>
                  <a:gd name="T15" fmla="*/ 1 h 44"/>
                  <a:gd name="T16" fmla="*/ 1 w 10"/>
                  <a:gd name="T17" fmla="*/ 0 h 44"/>
                  <a:gd name="T18" fmla="*/ 0 w 10"/>
                  <a:gd name="T19" fmla="*/ 1 h 44"/>
                  <a:gd name="T20" fmla="*/ 0 w 10"/>
                  <a:gd name="T21" fmla="*/ 1 h 44"/>
                  <a:gd name="T22" fmla="*/ 1 w 10"/>
                  <a:gd name="T23" fmla="*/ 2 h 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 h="44">
                    <a:moveTo>
                      <a:pt x="4" y="8"/>
                    </a:moveTo>
                    <a:lnTo>
                      <a:pt x="0" y="4"/>
                    </a:lnTo>
                    <a:lnTo>
                      <a:pt x="0" y="44"/>
                    </a:lnTo>
                    <a:lnTo>
                      <a:pt x="10" y="44"/>
                    </a:lnTo>
                    <a:lnTo>
                      <a:pt x="10" y="4"/>
                    </a:lnTo>
                    <a:lnTo>
                      <a:pt x="6" y="1"/>
                    </a:lnTo>
                    <a:lnTo>
                      <a:pt x="10" y="4"/>
                    </a:lnTo>
                    <a:lnTo>
                      <a:pt x="8" y="1"/>
                    </a:lnTo>
                    <a:lnTo>
                      <a:pt x="5" y="0"/>
                    </a:lnTo>
                    <a:lnTo>
                      <a:pt x="2" y="1"/>
                    </a:lnTo>
                    <a:lnTo>
                      <a:pt x="0" y="4"/>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95" name="Freeform 867"/>
              <p:cNvSpPr>
                <a:spLocks/>
              </p:cNvSpPr>
              <p:nvPr/>
            </p:nvSpPr>
            <p:spPr bwMode="auto">
              <a:xfrm>
                <a:off x="5094" y="439"/>
                <a:ext cx="15" cy="8"/>
              </a:xfrm>
              <a:custGeom>
                <a:avLst/>
                <a:gdLst>
                  <a:gd name="T0" fmla="*/ 2 w 29"/>
                  <a:gd name="T1" fmla="*/ 1 h 16"/>
                  <a:gd name="T2" fmla="*/ 1 w 29"/>
                  <a:gd name="T3" fmla="*/ 2 h 16"/>
                  <a:gd name="T4" fmla="*/ 3 w 29"/>
                  <a:gd name="T5" fmla="*/ 3 h 16"/>
                  <a:gd name="T6" fmla="*/ 5 w 29"/>
                  <a:gd name="T7" fmla="*/ 3 h 16"/>
                  <a:gd name="T8" fmla="*/ 7 w 29"/>
                  <a:gd name="T9" fmla="*/ 4 h 16"/>
                  <a:gd name="T10" fmla="*/ 7 w 29"/>
                  <a:gd name="T11" fmla="*/ 4 h 16"/>
                  <a:gd name="T12" fmla="*/ 8 w 29"/>
                  <a:gd name="T13" fmla="*/ 3 h 16"/>
                  <a:gd name="T14" fmla="*/ 7 w 29"/>
                  <a:gd name="T15" fmla="*/ 2 h 16"/>
                  <a:gd name="T16" fmla="*/ 5 w 29"/>
                  <a:gd name="T17" fmla="*/ 1 h 16"/>
                  <a:gd name="T18" fmla="*/ 3 w 29"/>
                  <a:gd name="T19" fmla="*/ 1 h 16"/>
                  <a:gd name="T20" fmla="*/ 1 w 29"/>
                  <a:gd name="T21" fmla="*/ 0 h 16"/>
                  <a:gd name="T22" fmla="*/ 1 w 29"/>
                  <a:gd name="T23" fmla="*/ 2 h 16"/>
                  <a:gd name="T24" fmla="*/ 1 w 29"/>
                  <a:gd name="T25" fmla="*/ 0 h 16"/>
                  <a:gd name="T26" fmla="*/ 1 w 29"/>
                  <a:gd name="T27" fmla="*/ 1 h 16"/>
                  <a:gd name="T28" fmla="*/ 0 w 29"/>
                  <a:gd name="T29" fmla="*/ 1 h 16"/>
                  <a:gd name="T30" fmla="*/ 1 w 29"/>
                  <a:gd name="T31" fmla="*/ 2 h 16"/>
                  <a:gd name="T32" fmla="*/ 1 w 29"/>
                  <a:gd name="T33" fmla="*/ 2 h 16"/>
                  <a:gd name="T34" fmla="*/ 2 w 29"/>
                  <a:gd name="T35" fmla="*/ 1 h 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9" h="16">
                    <a:moveTo>
                      <a:pt x="6" y="1"/>
                    </a:moveTo>
                    <a:lnTo>
                      <a:pt x="4" y="7"/>
                    </a:lnTo>
                    <a:lnTo>
                      <a:pt x="10" y="9"/>
                    </a:lnTo>
                    <a:lnTo>
                      <a:pt x="18" y="11"/>
                    </a:lnTo>
                    <a:lnTo>
                      <a:pt x="25" y="15"/>
                    </a:lnTo>
                    <a:lnTo>
                      <a:pt x="27" y="16"/>
                    </a:lnTo>
                    <a:lnTo>
                      <a:pt x="29" y="9"/>
                    </a:lnTo>
                    <a:lnTo>
                      <a:pt x="27" y="8"/>
                    </a:lnTo>
                    <a:lnTo>
                      <a:pt x="20" y="4"/>
                    </a:lnTo>
                    <a:lnTo>
                      <a:pt x="12" y="2"/>
                    </a:lnTo>
                    <a:lnTo>
                      <a:pt x="4" y="0"/>
                    </a:lnTo>
                    <a:lnTo>
                      <a:pt x="2" y="6"/>
                    </a:lnTo>
                    <a:lnTo>
                      <a:pt x="4" y="0"/>
                    </a:lnTo>
                    <a:lnTo>
                      <a:pt x="2" y="1"/>
                    </a:lnTo>
                    <a:lnTo>
                      <a:pt x="0" y="3"/>
                    </a:lnTo>
                    <a:lnTo>
                      <a:pt x="2" y="6"/>
                    </a:lnTo>
                    <a:lnTo>
                      <a:pt x="4" y="7"/>
                    </a:lnTo>
                    <a:lnTo>
                      <a:pt x="6"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96" name="Freeform 868"/>
              <p:cNvSpPr>
                <a:spLocks/>
              </p:cNvSpPr>
              <p:nvPr/>
            </p:nvSpPr>
            <p:spPr bwMode="auto">
              <a:xfrm>
                <a:off x="5095" y="439"/>
                <a:ext cx="7" cy="10"/>
              </a:xfrm>
              <a:custGeom>
                <a:avLst/>
                <a:gdLst>
                  <a:gd name="T0" fmla="*/ 3 w 13"/>
                  <a:gd name="T1" fmla="*/ 6 h 18"/>
                  <a:gd name="T2" fmla="*/ 4 w 13"/>
                  <a:gd name="T3" fmla="*/ 4 h 18"/>
                  <a:gd name="T4" fmla="*/ 4 w 13"/>
                  <a:gd name="T5" fmla="*/ 4 h 18"/>
                  <a:gd name="T6" fmla="*/ 3 w 13"/>
                  <a:gd name="T7" fmla="*/ 2 h 18"/>
                  <a:gd name="T8" fmla="*/ 3 w 13"/>
                  <a:gd name="T9" fmla="*/ 2 h 18"/>
                  <a:gd name="T10" fmla="*/ 1 w 13"/>
                  <a:gd name="T11" fmla="*/ 0 h 18"/>
                  <a:gd name="T12" fmla="*/ 0 w 13"/>
                  <a:gd name="T13" fmla="*/ 2 h 18"/>
                  <a:gd name="T14" fmla="*/ 1 w 13"/>
                  <a:gd name="T15" fmla="*/ 3 h 18"/>
                  <a:gd name="T16" fmla="*/ 1 w 13"/>
                  <a:gd name="T17" fmla="*/ 4 h 18"/>
                  <a:gd name="T18" fmla="*/ 2 w 13"/>
                  <a:gd name="T19" fmla="*/ 4 h 18"/>
                  <a:gd name="T20" fmla="*/ 2 w 13"/>
                  <a:gd name="T21" fmla="*/ 5 h 18"/>
                  <a:gd name="T22" fmla="*/ 3 w 13"/>
                  <a:gd name="T23" fmla="*/ 3 h 18"/>
                  <a:gd name="T24" fmla="*/ 2 w 13"/>
                  <a:gd name="T25" fmla="*/ 5 h 18"/>
                  <a:gd name="T26" fmla="*/ 3 w 13"/>
                  <a:gd name="T27" fmla="*/ 6 h 18"/>
                  <a:gd name="T28" fmla="*/ 3 w 13"/>
                  <a:gd name="T29" fmla="*/ 6 h 18"/>
                  <a:gd name="T30" fmla="*/ 4 w 13"/>
                  <a:gd name="T31" fmla="*/ 5 h 18"/>
                  <a:gd name="T32" fmla="*/ 4 w 13"/>
                  <a:gd name="T33" fmla="*/ 4 h 18"/>
                  <a:gd name="T34" fmla="*/ 3 w 13"/>
                  <a:gd name="T35" fmla="*/ 6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 h="18">
                    <a:moveTo>
                      <a:pt x="9" y="18"/>
                    </a:moveTo>
                    <a:lnTo>
                      <a:pt x="13" y="14"/>
                    </a:lnTo>
                    <a:lnTo>
                      <a:pt x="13" y="13"/>
                    </a:lnTo>
                    <a:lnTo>
                      <a:pt x="11" y="8"/>
                    </a:lnTo>
                    <a:lnTo>
                      <a:pt x="9" y="5"/>
                    </a:lnTo>
                    <a:lnTo>
                      <a:pt x="4" y="0"/>
                    </a:lnTo>
                    <a:lnTo>
                      <a:pt x="0" y="5"/>
                    </a:lnTo>
                    <a:lnTo>
                      <a:pt x="2" y="9"/>
                    </a:lnTo>
                    <a:lnTo>
                      <a:pt x="4" y="13"/>
                    </a:lnTo>
                    <a:lnTo>
                      <a:pt x="6" y="15"/>
                    </a:lnTo>
                    <a:lnTo>
                      <a:pt x="6" y="16"/>
                    </a:lnTo>
                    <a:lnTo>
                      <a:pt x="11" y="11"/>
                    </a:lnTo>
                    <a:lnTo>
                      <a:pt x="6" y="16"/>
                    </a:lnTo>
                    <a:lnTo>
                      <a:pt x="9" y="18"/>
                    </a:lnTo>
                    <a:lnTo>
                      <a:pt x="11" y="18"/>
                    </a:lnTo>
                    <a:lnTo>
                      <a:pt x="13" y="17"/>
                    </a:lnTo>
                    <a:lnTo>
                      <a:pt x="13" y="14"/>
                    </a:lnTo>
                    <a:lnTo>
                      <a:pt x="9"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597" name="Freeform 869"/>
              <p:cNvSpPr>
                <a:spLocks/>
              </p:cNvSpPr>
              <p:nvPr/>
            </p:nvSpPr>
            <p:spPr bwMode="auto">
              <a:xfrm>
                <a:off x="5081" y="440"/>
                <a:ext cx="20" cy="9"/>
              </a:xfrm>
              <a:custGeom>
                <a:avLst/>
                <a:gdLst>
                  <a:gd name="T0" fmla="*/ 0 w 39"/>
                  <a:gd name="T1" fmla="*/ 2 h 17"/>
                  <a:gd name="T2" fmla="*/ 0 w 39"/>
                  <a:gd name="T3" fmla="*/ 2 h 17"/>
                  <a:gd name="T4" fmla="*/ 1 w 39"/>
                  <a:gd name="T5" fmla="*/ 2 h 17"/>
                  <a:gd name="T6" fmla="*/ 3 w 39"/>
                  <a:gd name="T7" fmla="*/ 2 h 17"/>
                  <a:gd name="T8" fmla="*/ 4 w 39"/>
                  <a:gd name="T9" fmla="*/ 3 h 17"/>
                  <a:gd name="T10" fmla="*/ 6 w 39"/>
                  <a:gd name="T11" fmla="*/ 3 h 17"/>
                  <a:gd name="T12" fmla="*/ 7 w 39"/>
                  <a:gd name="T13" fmla="*/ 4 h 17"/>
                  <a:gd name="T14" fmla="*/ 8 w 39"/>
                  <a:gd name="T15" fmla="*/ 4 h 17"/>
                  <a:gd name="T16" fmla="*/ 9 w 39"/>
                  <a:gd name="T17" fmla="*/ 5 h 17"/>
                  <a:gd name="T18" fmla="*/ 10 w 39"/>
                  <a:gd name="T19" fmla="*/ 5 h 17"/>
                  <a:gd name="T20" fmla="*/ 10 w 39"/>
                  <a:gd name="T21" fmla="*/ 3 h 17"/>
                  <a:gd name="T22" fmla="*/ 10 w 39"/>
                  <a:gd name="T23" fmla="*/ 3 h 17"/>
                  <a:gd name="T24" fmla="*/ 9 w 39"/>
                  <a:gd name="T25" fmla="*/ 2 h 17"/>
                  <a:gd name="T26" fmla="*/ 8 w 39"/>
                  <a:gd name="T27" fmla="*/ 2 h 17"/>
                  <a:gd name="T28" fmla="*/ 6 w 39"/>
                  <a:gd name="T29" fmla="*/ 2 h 17"/>
                  <a:gd name="T30" fmla="*/ 5 w 39"/>
                  <a:gd name="T31" fmla="*/ 1 h 17"/>
                  <a:gd name="T32" fmla="*/ 3 w 39"/>
                  <a:gd name="T33" fmla="*/ 1 h 17"/>
                  <a:gd name="T34" fmla="*/ 1 w 39"/>
                  <a:gd name="T35" fmla="*/ 0 h 17"/>
                  <a:gd name="T36" fmla="*/ 0 w 39"/>
                  <a:gd name="T37" fmla="*/ 0 h 17"/>
                  <a:gd name="T38" fmla="*/ 0 w 39"/>
                  <a:gd name="T39" fmla="*/ 0 h 17"/>
                  <a:gd name="T40" fmla="*/ 0 w 39"/>
                  <a:gd name="T41" fmla="*/ 2 h 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9" h="17">
                    <a:moveTo>
                      <a:pt x="0" y="7"/>
                    </a:moveTo>
                    <a:lnTo>
                      <a:pt x="0" y="7"/>
                    </a:lnTo>
                    <a:lnTo>
                      <a:pt x="4" y="7"/>
                    </a:lnTo>
                    <a:lnTo>
                      <a:pt x="10" y="8"/>
                    </a:lnTo>
                    <a:lnTo>
                      <a:pt x="16" y="9"/>
                    </a:lnTo>
                    <a:lnTo>
                      <a:pt x="22" y="12"/>
                    </a:lnTo>
                    <a:lnTo>
                      <a:pt x="28" y="14"/>
                    </a:lnTo>
                    <a:lnTo>
                      <a:pt x="32" y="15"/>
                    </a:lnTo>
                    <a:lnTo>
                      <a:pt x="36" y="17"/>
                    </a:lnTo>
                    <a:lnTo>
                      <a:pt x="37" y="17"/>
                    </a:lnTo>
                    <a:lnTo>
                      <a:pt x="39" y="10"/>
                    </a:lnTo>
                    <a:lnTo>
                      <a:pt x="38" y="10"/>
                    </a:lnTo>
                    <a:lnTo>
                      <a:pt x="34" y="8"/>
                    </a:lnTo>
                    <a:lnTo>
                      <a:pt x="30" y="7"/>
                    </a:lnTo>
                    <a:lnTo>
                      <a:pt x="24" y="5"/>
                    </a:lnTo>
                    <a:lnTo>
                      <a:pt x="18" y="2"/>
                    </a:lnTo>
                    <a:lnTo>
                      <a:pt x="10" y="1"/>
                    </a:lnTo>
                    <a:lnTo>
                      <a:pt x="4" y="0"/>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8342" name="Freeform 870"/>
            <p:cNvSpPr>
              <a:spLocks/>
            </p:cNvSpPr>
            <p:nvPr/>
          </p:nvSpPr>
          <p:spPr bwMode="auto">
            <a:xfrm flipH="1">
              <a:off x="1204" y="3002"/>
              <a:ext cx="59" cy="79"/>
            </a:xfrm>
            <a:custGeom>
              <a:avLst/>
              <a:gdLst>
                <a:gd name="T0" fmla="*/ 34 w 61"/>
                <a:gd name="T1" fmla="*/ 73 h 86"/>
                <a:gd name="T2" fmla="*/ 38 w 61"/>
                <a:gd name="T3" fmla="*/ 63 h 86"/>
                <a:gd name="T4" fmla="*/ 44 w 61"/>
                <a:gd name="T5" fmla="*/ 55 h 86"/>
                <a:gd name="T6" fmla="*/ 52 w 61"/>
                <a:gd name="T7" fmla="*/ 46 h 86"/>
                <a:gd name="T8" fmla="*/ 57 w 61"/>
                <a:gd name="T9" fmla="*/ 37 h 86"/>
                <a:gd name="T10" fmla="*/ 57 w 61"/>
                <a:gd name="T11" fmla="*/ 26 h 86"/>
                <a:gd name="T12" fmla="*/ 54 w 61"/>
                <a:gd name="T13" fmla="*/ 17 h 86"/>
                <a:gd name="T14" fmla="*/ 49 w 61"/>
                <a:gd name="T15" fmla="*/ 11 h 86"/>
                <a:gd name="T16" fmla="*/ 42 w 61"/>
                <a:gd name="T17" fmla="*/ 6 h 86"/>
                <a:gd name="T18" fmla="*/ 36 w 61"/>
                <a:gd name="T19" fmla="*/ 3 h 86"/>
                <a:gd name="T20" fmla="*/ 29 w 61"/>
                <a:gd name="T21" fmla="*/ 1 h 86"/>
                <a:gd name="T22" fmla="*/ 23 w 61"/>
                <a:gd name="T23" fmla="*/ 0 h 86"/>
                <a:gd name="T24" fmla="*/ 16 w 61"/>
                <a:gd name="T25" fmla="*/ 1 h 86"/>
                <a:gd name="T26" fmla="*/ 12 w 61"/>
                <a:gd name="T27" fmla="*/ 3 h 86"/>
                <a:gd name="T28" fmla="*/ 8 w 61"/>
                <a:gd name="T29" fmla="*/ 3 h 86"/>
                <a:gd name="T30" fmla="*/ 3 w 61"/>
                <a:gd name="T31" fmla="*/ 4 h 86"/>
                <a:gd name="T32" fmla="*/ 0 w 61"/>
                <a:gd name="T33" fmla="*/ 5 h 86"/>
                <a:gd name="T34" fmla="*/ 0 w 61"/>
                <a:gd name="T35" fmla="*/ 6 h 86"/>
                <a:gd name="T36" fmla="*/ 1 w 61"/>
                <a:gd name="T37" fmla="*/ 8 h 86"/>
                <a:gd name="T38" fmla="*/ 4 w 61"/>
                <a:gd name="T39" fmla="*/ 10 h 86"/>
                <a:gd name="T40" fmla="*/ 8 w 61"/>
                <a:gd name="T41" fmla="*/ 13 h 86"/>
                <a:gd name="T42" fmla="*/ 15 w 61"/>
                <a:gd name="T43" fmla="*/ 17 h 86"/>
                <a:gd name="T44" fmla="*/ 22 w 61"/>
                <a:gd name="T45" fmla="*/ 22 h 86"/>
                <a:gd name="T46" fmla="*/ 30 w 61"/>
                <a:gd name="T47" fmla="*/ 28 h 86"/>
                <a:gd name="T48" fmla="*/ 33 w 61"/>
                <a:gd name="T49" fmla="*/ 36 h 86"/>
                <a:gd name="T50" fmla="*/ 34 w 61"/>
                <a:gd name="T51" fmla="*/ 43 h 86"/>
                <a:gd name="T52" fmla="*/ 34 w 61"/>
                <a:gd name="T53" fmla="*/ 53 h 86"/>
                <a:gd name="T54" fmla="*/ 34 w 61"/>
                <a:gd name="T55" fmla="*/ 63 h 86"/>
                <a:gd name="T56" fmla="*/ 34 w 61"/>
                <a:gd name="T57" fmla="*/ 73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1" h="86">
                  <a:moveTo>
                    <a:pt x="36" y="86"/>
                  </a:moveTo>
                  <a:lnTo>
                    <a:pt x="40" y="75"/>
                  </a:lnTo>
                  <a:lnTo>
                    <a:pt x="48" y="65"/>
                  </a:lnTo>
                  <a:lnTo>
                    <a:pt x="56" y="54"/>
                  </a:lnTo>
                  <a:lnTo>
                    <a:pt x="61" y="43"/>
                  </a:lnTo>
                  <a:lnTo>
                    <a:pt x="61" y="31"/>
                  </a:lnTo>
                  <a:lnTo>
                    <a:pt x="58" y="21"/>
                  </a:lnTo>
                  <a:lnTo>
                    <a:pt x="53" y="13"/>
                  </a:lnTo>
                  <a:lnTo>
                    <a:pt x="44" y="6"/>
                  </a:lnTo>
                  <a:lnTo>
                    <a:pt x="38" y="3"/>
                  </a:lnTo>
                  <a:lnTo>
                    <a:pt x="31" y="1"/>
                  </a:lnTo>
                  <a:lnTo>
                    <a:pt x="25" y="0"/>
                  </a:lnTo>
                  <a:lnTo>
                    <a:pt x="18" y="1"/>
                  </a:lnTo>
                  <a:lnTo>
                    <a:pt x="12" y="3"/>
                  </a:lnTo>
                  <a:lnTo>
                    <a:pt x="8" y="3"/>
                  </a:lnTo>
                  <a:lnTo>
                    <a:pt x="3" y="4"/>
                  </a:lnTo>
                  <a:lnTo>
                    <a:pt x="0" y="5"/>
                  </a:lnTo>
                  <a:lnTo>
                    <a:pt x="0" y="7"/>
                  </a:lnTo>
                  <a:lnTo>
                    <a:pt x="1" y="10"/>
                  </a:lnTo>
                  <a:lnTo>
                    <a:pt x="4" y="12"/>
                  </a:lnTo>
                  <a:lnTo>
                    <a:pt x="8" y="15"/>
                  </a:lnTo>
                  <a:lnTo>
                    <a:pt x="15" y="20"/>
                  </a:lnTo>
                  <a:lnTo>
                    <a:pt x="24" y="26"/>
                  </a:lnTo>
                  <a:lnTo>
                    <a:pt x="32" y="34"/>
                  </a:lnTo>
                  <a:lnTo>
                    <a:pt x="35" y="42"/>
                  </a:lnTo>
                  <a:lnTo>
                    <a:pt x="36" y="51"/>
                  </a:lnTo>
                  <a:lnTo>
                    <a:pt x="36" y="63"/>
                  </a:lnTo>
                  <a:lnTo>
                    <a:pt x="36" y="75"/>
                  </a:lnTo>
                  <a:lnTo>
                    <a:pt x="36" y="86"/>
                  </a:lnTo>
                  <a:close/>
                </a:path>
              </a:pathLst>
            </a:custGeom>
            <a:solidFill>
              <a:srgbClr val="CC99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43" name="Freeform 871"/>
            <p:cNvSpPr>
              <a:spLocks/>
            </p:cNvSpPr>
            <p:nvPr/>
          </p:nvSpPr>
          <p:spPr bwMode="auto">
            <a:xfrm flipH="1">
              <a:off x="1153" y="2996"/>
              <a:ext cx="387" cy="352"/>
            </a:xfrm>
            <a:custGeom>
              <a:avLst/>
              <a:gdLst>
                <a:gd name="T0" fmla="*/ 17 w 394"/>
                <a:gd name="T1" fmla="*/ 159 h 382"/>
                <a:gd name="T2" fmla="*/ 28 w 394"/>
                <a:gd name="T3" fmla="*/ 231 h 382"/>
                <a:gd name="T4" fmla="*/ 51 w 394"/>
                <a:gd name="T5" fmla="*/ 324 h 382"/>
                <a:gd name="T6" fmla="*/ 92 w 394"/>
                <a:gd name="T7" fmla="*/ 286 h 382"/>
                <a:gd name="T8" fmla="*/ 144 w 394"/>
                <a:gd name="T9" fmla="*/ 253 h 382"/>
                <a:gd name="T10" fmla="*/ 207 w 394"/>
                <a:gd name="T11" fmla="*/ 224 h 382"/>
                <a:gd name="T12" fmla="*/ 277 w 394"/>
                <a:gd name="T13" fmla="*/ 200 h 382"/>
                <a:gd name="T14" fmla="*/ 353 w 394"/>
                <a:gd name="T15" fmla="*/ 178 h 382"/>
                <a:gd name="T16" fmla="*/ 379 w 394"/>
                <a:gd name="T17" fmla="*/ 165 h 382"/>
                <a:gd name="T18" fmla="*/ 370 w 394"/>
                <a:gd name="T19" fmla="*/ 158 h 382"/>
                <a:gd name="T20" fmla="*/ 345 w 394"/>
                <a:gd name="T21" fmla="*/ 151 h 382"/>
                <a:gd name="T22" fmla="*/ 327 w 394"/>
                <a:gd name="T23" fmla="*/ 145 h 382"/>
                <a:gd name="T24" fmla="*/ 334 w 394"/>
                <a:gd name="T25" fmla="*/ 154 h 382"/>
                <a:gd name="T26" fmla="*/ 332 w 394"/>
                <a:gd name="T27" fmla="*/ 158 h 382"/>
                <a:gd name="T28" fmla="*/ 315 w 394"/>
                <a:gd name="T29" fmla="*/ 144 h 382"/>
                <a:gd name="T30" fmla="*/ 309 w 394"/>
                <a:gd name="T31" fmla="*/ 125 h 382"/>
                <a:gd name="T32" fmla="*/ 299 w 394"/>
                <a:gd name="T33" fmla="*/ 94 h 382"/>
                <a:gd name="T34" fmla="*/ 285 w 394"/>
                <a:gd name="T35" fmla="*/ 67 h 382"/>
                <a:gd name="T36" fmla="*/ 268 w 394"/>
                <a:gd name="T37" fmla="*/ 45 h 382"/>
                <a:gd name="T38" fmla="*/ 250 w 394"/>
                <a:gd name="T39" fmla="*/ 30 h 382"/>
                <a:gd name="T40" fmla="*/ 223 w 394"/>
                <a:gd name="T41" fmla="*/ 32 h 382"/>
                <a:gd name="T42" fmla="*/ 215 w 394"/>
                <a:gd name="T43" fmla="*/ 35 h 382"/>
                <a:gd name="T44" fmla="*/ 222 w 394"/>
                <a:gd name="T45" fmla="*/ 26 h 382"/>
                <a:gd name="T46" fmla="*/ 235 w 394"/>
                <a:gd name="T47" fmla="*/ 22 h 382"/>
                <a:gd name="T48" fmla="*/ 239 w 394"/>
                <a:gd name="T49" fmla="*/ 13 h 382"/>
                <a:gd name="T50" fmla="*/ 218 w 394"/>
                <a:gd name="T51" fmla="*/ 0 h 382"/>
                <a:gd name="T52" fmla="*/ 200 w 394"/>
                <a:gd name="T53" fmla="*/ 26 h 382"/>
                <a:gd name="T54" fmla="*/ 187 w 394"/>
                <a:gd name="T55" fmla="*/ 25 h 382"/>
                <a:gd name="T56" fmla="*/ 166 w 394"/>
                <a:gd name="T57" fmla="*/ 15 h 382"/>
                <a:gd name="T58" fmla="*/ 150 w 394"/>
                <a:gd name="T59" fmla="*/ 11 h 382"/>
                <a:gd name="T60" fmla="*/ 136 w 394"/>
                <a:gd name="T61" fmla="*/ 15 h 382"/>
                <a:gd name="T62" fmla="*/ 123 w 394"/>
                <a:gd name="T63" fmla="*/ 25 h 382"/>
                <a:gd name="T64" fmla="*/ 109 w 394"/>
                <a:gd name="T65" fmla="*/ 31 h 382"/>
                <a:gd name="T66" fmla="*/ 86 w 394"/>
                <a:gd name="T67" fmla="*/ 29 h 382"/>
                <a:gd name="T68" fmla="*/ 74 w 394"/>
                <a:gd name="T69" fmla="*/ 32 h 382"/>
                <a:gd name="T70" fmla="*/ 59 w 394"/>
                <a:gd name="T71" fmla="*/ 39 h 382"/>
                <a:gd name="T72" fmla="*/ 69 w 394"/>
                <a:gd name="T73" fmla="*/ 22 h 382"/>
                <a:gd name="T74" fmla="*/ 44 w 394"/>
                <a:gd name="T75" fmla="*/ 18 h 382"/>
                <a:gd name="T76" fmla="*/ 38 w 394"/>
                <a:gd name="T77" fmla="*/ 29 h 382"/>
                <a:gd name="T78" fmla="*/ 36 w 394"/>
                <a:gd name="T79" fmla="*/ 38 h 382"/>
                <a:gd name="T80" fmla="*/ 38 w 394"/>
                <a:gd name="T81" fmla="*/ 55 h 382"/>
                <a:gd name="T82" fmla="*/ 18 w 394"/>
                <a:gd name="T83" fmla="*/ 69 h 382"/>
                <a:gd name="T84" fmla="*/ 0 w 394"/>
                <a:gd name="T85" fmla="*/ 93 h 382"/>
                <a:gd name="T86" fmla="*/ 3 w 394"/>
                <a:gd name="T87" fmla="*/ 120 h 38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394" h="382">
                  <a:moveTo>
                    <a:pt x="3" y="139"/>
                  </a:moveTo>
                  <a:lnTo>
                    <a:pt x="10" y="161"/>
                  </a:lnTo>
                  <a:lnTo>
                    <a:pt x="17" y="188"/>
                  </a:lnTo>
                  <a:lnTo>
                    <a:pt x="23" y="217"/>
                  </a:lnTo>
                  <a:lnTo>
                    <a:pt x="27" y="243"/>
                  </a:lnTo>
                  <a:lnTo>
                    <a:pt x="28" y="272"/>
                  </a:lnTo>
                  <a:lnTo>
                    <a:pt x="31" y="310"/>
                  </a:lnTo>
                  <a:lnTo>
                    <a:pt x="40" y="348"/>
                  </a:lnTo>
                  <a:lnTo>
                    <a:pt x="53" y="382"/>
                  </a:lnTo>
                  <a:lnTo>
                    <a:pt x="66" y="366"/>
                  </a:lnTo>
                  <a:lnTo>
                    <a:pt x="81" y="351"/>
                  </a:lnTo>
                  <a:lnTo>
                    <a:pt x="96" y="336"/>
                  </a:lnTo>
                  <a:lnTo>
                    <a:pt x="113" y="322"/>
                  </a:lnTo>
                  <a:lnTo>
                    <a:pt x="132" y="309"/>
                  </a:lnTo>
                  <a:lnTo>
                    <a:pt x="150" y="298"/>
                  </a:lnTo>
                  <a:lnTo>
                    <a:pt x="171" y="286"/>
                  </a:lnTo>
                  <a:lnTo>
                    <a:pt x="193" y="275"/>
                  </a:lnTo>
                  <a:lnTo>
                    <a:pt x="215" y="264"/>
                  </a:lnTo>
                  <a:lnTo>
                    <a:pt x="239" y="255"/>
                  </a:lnTo>
                  <a:lnTo>
                    <a:pt x="263" y="245"/>
                  </a:lnTo>
                  <a:lnTo>
                    <a:pt x="287" y="235"/>
                  </a:lnTo>
                  <a:lnTo>
                    <a:pt x="312" y="226"/>
                  </a:lnTo>
                  <a:lnTo>
                    <a:pt x="339" y="218"/>
                  </a:lnTo>
                  <a:lnTo>
                    <a:pt x="365" y="209"/>
                  </a:lnTo>
                  <a:lnTo>
                    <a:pt x="393" y="201"/>
                  </a:lnTo>
                  <a:lnTo>
                    <a:pt x="393" y="197"/>
                  </a:lnTo>
                  <a:lnTo>
                    <a:pt x="393" y="194"/>
                  </a:lnTo>
                  <a:lnTo>
                    <a:pt x="393" y="192"/>
                  </a:lnTo>
                  <a:lnTo>
                    <a:pt x="394" y="188"/>
                  </a:lnTo>
                  <a:lnTo>
                    <a:pt x="384" y="186"/>
                  </a:lnTo>
                  <a:lnTo>
                    <a:pt x="375" y="184"/>
                  </a:lnTo>
                  <a:lnTo>
                    <a:pt x="365" y="181"/>
                  </a:lnTo>
                  <a:lnTo>
                    <a:pt x="357" y="178"/>
                  </a:lnTo>
                  <a:lnTo>
                    <a:pt x="349" y="176"/>
                  </a:lnTo>
                  <a:lnTo>
                    <a:pt x="344" y="172"/>
                  </a:lnTo>
                  <a:lnTo>
                    <a:pt x="339" y="170"/>
                  </a:lnTo>
                  <a:lnTo>
                    <a:pt x="337" y="167"/>
                  </a:lnTo>
                  <a:lnTo>
                    <a:pt x="341" y="174"/>
                  </a:lnTo>
                  <a:lnTo>
                    <a:pt x="346" y="181"/>
                  </a:lnTo>
                  <a:lnTo>
                    <a:pt x="349" y="186"/>
                  </a:lnTo>
                  <a:lnTo>
                    <a:pt x="353" y="190"/>
                  </a:lnTo>
                  <a:lnTo>
                    <a:pt x="344" y="186"/>
                  </a:lnTo>
                  <a:lnTo>
                    <a:pt x="336" y="180"/>
                  </a:lnTo>
                  <a:lnTo>
                    <a:pt x="331" y="174"/>
                  </a:lnTo>
                  <a:lnTo>
                    <a:pt x="327" y="169"/>
                  </a:lnTo>
                  <a:lnTo>
                    <a:pt x="324" y="163"/>
                  </a:lnTo>
                  <a:lnTo>
                    <a:pt x="322" y="156"/>
                  </a:lnTo>
                  <a:lnTo>
                    <a:pt x="321" y="148"/>
                  </a:lnTo>
                  <a:lnTo>
                    <a:pt x="318" y="139"/>
                  </a:lnTo>
                  <a:lnTo>
                    <a:pt x="314" y="123"/>
                  </a:lnTo>
                  <a:lnTo>
                    <a:pt x="309" y="111"/>
                  </a:lnTo>
                  <a:lnTo>
                    <a:pt x="303" y="99"/>
                  </a:lnTo>
                  <a:lnTo>
                    <a:pt x="299" y="87"/>
                  </a:lnTo>
                  <a:lnTo>
                    <a:pt x="295" y="79"/>
                  </a:lnTo>
                  <a:lnTo>
                    <a:pt x="291" y="71"/>
                  </a:lnTo>
                  <a:lnTo>
                    <a:pt x="285" y="61"/>
                  </a:lnTo>
                  <a:lnTo>
                    <a:pt x="278" y="53"/>
                  </a:lnTo>
                  <a:lnTo>
                    <a:pt x="272" y="46"/>
                  </a:lnTo>
                  <a:lnTo>
                    <a:pt x="265" y="41"/>
                  </a:lnTo>
                  <a:lnTo>
                    <a:pt x="260" y="36"/>
                  </a:lnTo>
                  <a:lnTo>
                    <a:pt x="254" y="35"/>
                  </a:lnTo>
                  <a:lnTo>
                    <a:pt x="240" y="36"/>
                  </a:lnTo>
                  <a:lnTo>
                    <a:pt x="231" y="38"/>
                  </a:lnTo>
                  <a:lnTo>
                    <a:pt x="226" y="41"/>
                  </a:lnTo>
                  <a:lnTo>
                    <a:pt x="224" y="42"/>
                  </a:lnTo>
                  <a:lnTo>
                    <a:pt x="223" y="41"/>
                  </a:lnTo>
                  <a:lnTo>
                    <a:pt x="224" y="37"/>
                  </a:lnTo>
                  <a:lnTo>
                    <a:pt x="226" y="33"/>
                  </a:lnTo>
                  <a:lnTo>
                    <a:pt x="230" y="30"/>
                  </a:lnTo>
                  <a:lnTo>
                    <a:pt x="234" y="28"/>
                  </a:lnTo>
                  <a:lnTo>
                    <a:pt x="239" y="27"/>
                  </a:lnTo>
                  <a:lnTo>
                    <a:pt x="243" y="26"/>
                  </a:lnTo>
                  <a:lnTo>
                    <a:pt x="245" y="26"/>
                  </a:lnTo>
                  <a:lnTo>
                    <a:pt x="249" y="19"/>
                  </a:lnTo>
                  <a:lnTo>
                    <a:pt x="247" y="15"/>
                  </a:lnTo>
                  <a:lnTo>
                    <a:pt x="241" y="10"/>
                  </a:lnTo>
                  <a:lnTo>
                    <a:pt x="233" y="3"/>
                  </a:lnTo>
                  <a:lnTo>
                    <a:pt x="226" y="0"/>
                  </a:lnTo>
                  <a:lnTo>
                    <a:pt x="216" y="7"/>
                  </a:lnTo>
                  <a:lnTo>
                    <a:pt x="211" y="19"/>
                  </a:lnTo>
                  <a:lnTo>
                    <a:pt x="208" y="30"/>
                  </a:lnTo>
                  <a:lnTo>
                    <a:pt x="204" y="35"/>
                  </a:lnTo>
                  <a:lnTo>
                    <a:pt x="200" y="34"/>
                  </a:lnTo>
                  <a:lnTo>
                    <a:pt x="193" y="29"/>
                  </a:lnTo>
                  <a:lnTo>
                    <a:pt x="185" y="25"/>
                  </a:lnTo>
                  <a:lnTo>
                    <a:pt x="177" y="19"/>
                  </a:lnTo>
                  <a:lnTo>
                    <a:pt x="172" y="17"/>
                  </a:lnTo>
                  <a:lnTo>
                    <a:pt x="167" y="14"/>
                  </a:lnTo>
                  <a:lnTo>
                    <a:pt x="162" y="14"/>
                  </a:lnTo>
                  <a:lnTo>
                    <a:pt x="156" y="13"/>
                  </a:lnTo>
                  <a:lnTo>
                    <a:pt x="150" y="14"/>
                  </a:lnTo>
                  <a:lnTo>
                    <a:pt x="144" y="14"/>
                  </a:lnTo>
                  <a:lnTo>
                    <a:pt x="140" y="17"/>
                  </a:lnTo>
                  <a:lnTo>
                    <a:pt x="136" y="18"/>
                  </a:lnTo>
                  <a:lnTo>
                    <a:pt x="131" y="23"/>
                  </a:lnTo>
                  <a:lnTo>
                    <a:pt x="127" y="29"/>
                  </a:lnTo>
                  <a:lnTo>
                    <a:pt x="122" y="35"/>
                  </a:lnTo>
                  <a:lnTo>
                    <a:pt x="119" y="37"/>
                  </a:lnTo>
                  <a:lnTo>
                    <a:pt x="113" y="37"/>
                  </a:lnTo>
                  <a:lnTo>
                    <a:pt x="105" y="35"/>
                  </a:lnTo>
                  <a:lnTo>
                    <a:pt x="97" y="34"/>
                  </a:lnTo>
                  <a:lnTo>
                    <a:pt x="90" y="34"/>
                  </a:lnTo>
                  <a:lnTo>
                    <a:pt x="87" y="35"/>
                  </a:lnTo>
                  <a:lnTo>
                    <a:pt x="82" y="36"/>
                  </a:lnTo>
                  <a:lnTo>
                    <a:pt x="76" y="38"/>
                  </a:lnTo>
                  <a:lnTo>
                    <a:pt x="72" y="41"/>
                  </a:lnTo>
                  <a:lnTo>
                    <a:pt x="66" y="43"/>
                  </a:lnTo>
                  <a:lnTo>
                    <a:pt x="61" y="46"/>
                  </a:lnTo>
                  <a:lnTo>
                    <a:pt x="58" y="50"/>
                  </a:lnTo>
                  <a:lnTo>
                    <a:pt x="56" y="53"/>
                  </a:lnTo>
                  <a:lnTo>
                    <a:pt x="71" y="26"/>
                  </a:lnTo>
                  <a:lnTo>
                    <a:pt x="40" y="15"/>
                  </a:lnTo>
                  <a:lnTo>
                    <a:pt x="44" y="21"/>
                  </a:lnTo>
                  <a:lnTo>
                    <a:pt x="46" y="22"/>
                  </a:lnTo>
                  <a:lnTo>
                    <a:pt x="45" y="23"/>
                  </a:lnTo>
                  <a:lnTo>
                    <a:pt x="43" y="28"/>
                  </a:lnTo>
                  <a:lnTo>
                    <a:pt x="40" y="35"/>
                  </a:lnTo>
                  <a:lnTo>
                    <a:pt x="38" y="40"/>
                  </a:lnTo>
                  <a:lnTo>
                    <a:pt x="38" y="42"/>
                  </a:lnTo>
                  <a:lnTo>
                    <a:pt x="38" y="44"/>
                  </a:lnTo>
                  <a:lnTo>
                    <a:pt x="40" y="50"/>
                  </a:lnTo>
                  <a:lnTo>
                    <a:pt x="41" y="57"/>
                  </a:lnTo>
                  <a:lnTo>
                    <a:pt x="40" y="65"/>
                  </a:lnTo>
                  <a:lnTo>
                    <a:pt x="36" y="71"/>
                  </a:lnTo>
                  <a:lnTo>
                    <a:pt x="28" y="75"/>
                  </a:lnTo>
                  <a:lnTo>
                    <a:pt x="18" y="81"/>
                  </a:lnTo>
                  <a:lnTo>
                    <a:pt x="8" y="89"/>
                  </a:lnTo>
                  <a:lnTo>
                    <a:pt x="3" y="99"/>
                  </a:lnTo>
                  <a:lnTo>
                    <a:pt x="0" y="110"/>
                  </a:lnTo>
                  <a:lnTo>
                    <a:pt x="0" y="120"/>
                  </a:lnTo>
                  <a:lnTo>
                    <a:pt x="2" y="131"/>
                  </a:lnTo>
                  <a:lnTo>
                    <a:pt x="3" y="141"/>
                  </a:lnTo>
                  <a:lnTo>
                    <a:pt x="3" y="139"/>
                  </a:lnTo>
                  <a:close/>
                </a:path>
              </a:pathLst>
            </a:custGeom>
            <a:solidFill>
              <a:srgbClr val="CC99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44" name="Freeform 872"/>
            <p:cNvSpPr>
              <a:spLocks/>
            </p:cNvSpPr>
            <p:nvPr/>
          </p:nvSpPr>
          <p:spPr bwMode="auto">
            <a:xfrm flipH="1">
              <a:off x="584" y="1676"/>
              <a:ext cx="53" cy="75"/>
            </a:xfrm>
            <a:custGeom>
              <a:avLst/>
              <a:gdLst>
                <a:gd name="T0" fmla="*/ 11 w 54"/>
                <a:gd name="T1" fmla="*/ 28 h 82"/>
                <a:gd name="T2" fmla="*/ 5 w 54"/>
                <a:gd name="T3" fmla="*/ 23 h 82"/>
                <a:gd name="T4" fmla="*/ 1 w 54"/>
                <a:gd name="T5" fmla="*/ 15 h 82"/>
                <a:gd name="T6" fmla="*/ 0 w 54"/>
                <a:gd name="T7" fmla="*/ 8 h 82"/>
                <a:gd name="T8" fmla="*/ 4 w 54"/>
                <a:gd name="T9" fmla="*/ 4 h 82"/>
                <a:gd name="T10" fmla="*/ 9 w 54"/>
                <a:gd name="T11" fmla="*/ 1 h 82"/>
                <a:gd name="T12" fmla="*/ 15 w 54"/>
                <a:gd name="T13" fmla="*/ 0 h 82"/>
                <a:gd name="T14" fmla="*/ 20 w 54"/>
                <a:gd name="T15" fmla="*/ 0 h 82"/>
                <a:gd name="T16" fmla="*/ 25 w 54"/>
                <a:gd name="T17" fmla="*/ 3 h 82"/>
                <a:gd name="T18" fmla="*/ 28 w 54"/>
                <a:gd name="T19" fmla="*/ 5 h 82"/>
                <a:gd name="T20" fmla="*/ 32 w 54"/>
                <a:gd name="T21" fmla="*/ 12 h 82"/>
                <a:gd name="T22" fmla="*/ 36 w 54"/>
                <a:gd name="T23" fmla="*/ 18 h 82"/>
                <a:gd name="T24" fmla="*/ 38 w 54"/>
                <a:gd name="T25" fmla="*/ 24 h 82"/>
                <a:gd name="T26" fmla="*/ 43 w 54"/>
                <a:gd name="T27" fmla="*/ 33 h 82"/>
                <a:gd name="T28" fmla="*/ 48 w 54"/>
                <a:gd name="T29" fmla="*/ 44 h 82"/>
                <a:gd name="T30" fmla="*/ 52 w 54"/>
                <a:gd name="T31" fmla="*/ 54 h 82"/>
                <a:gd name="T32" fmla="*/ 52 w 54"/>
                <a:gd name="T33" fmla="*/ 59 h 82"/>
                <a:gd name="T34" fmla="*/ 49 w 54"/>
                <a:gd name="T35" fmla="*/ 63 h 82"/>
                <a:gd name="T36" fmla="*/ 48 w 54"/>
                <a:gd name="T37" fmla="*/ 66 h 82"/>
                <a:gd name="T38" fmla="*/ 47 w 54"/>
                <a:gd name="T39" fmla="*/ 68 h 82"/>
                <a:gd name="T40" fmla="*/ 46 w 54"/>
                <a:gd name="T41" fmla="*/ 69 h 82"/>
                <a:gd name="T42" fmla="*/ 44 w 54"/>
                <a:gd name="T43" fmla="*/ 69 h 82"/>
                <a:gd name="T44" fmla="*/ 43 w 54"/>
                <a:gd name="T45" fmla="*/ 66 h 82"/>
                <a:gd name="T46" fmla="*/ 43 w 54"/>
                <a:gd name="T47" fmla="*/ 63 h 82"/>
                <a:gd name="T48" fmla="*/ 41 w 54"/>
                <a:gd name="T49" fmla="*/ 58 h 82"/>
                <a:gd name="T50" fmla="*/ 37 w 54"/>
                <a:gd name="T51" fmla="*/ 48 h 82"/>
                <a:gd name="T52" fmla="*/ 29 w 54"/>
                <a:gd name="T53" fmla="*/ 35 h 82"/>
                <a:gd name="T54" fmla="*/ 20 w 54"/>
                <a:gd name="T55" fmla="*/ 25 h 82"/>
                <a:gd name="T56" fmla="*/ 11 w 54"/>
                <a:gd name="T57" fmla="*/ 28 h 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4" h="82">
                  <a:moveTo>
                    <a:pt x="11" y="34"/>
                  </a:moveTo>
                  <a:lnTo>
                    <a:pt x="5" y="27"/>
                  </a:lnTo>
                  <a:lnTo>
                    <a:pt x="1" y="18"/>
                  </a:lnTo>
                  <a:lnTo>
                    <a:pt x="0" y="10"/>
                  </a:lnTo>
                  <a:lnTo>
                    <a:pt x="4" y="4"/>
                  </a:lnTo>
                  <a:lnTo>
                    <a:pt x="9" y="1"/>
                  </a:lnTo>
                  <a:lnTo>
                    <a:pt x="15" y="0"/>
                  </a:lnTo>
                  <a:lnTo>
                    <a:pt x="20" y="0"/>
                  </a:lnTo>
                  <a:lnTo>
                    <a:pt x="25" y="3"/>
                  </a:lnTo>
                  <a:lnTo>
                    <a:pt x="30" y="7"/>
                  </a:lnTo>
                  <a:lnTo>
                    <a:pt x="34" y="14"/>
                  </a:lnTo>
                  <a:lnTo>
                    <a:pt x="38" y="22"/>
                  </a:lnTo>
                  <a:lnTo>
                    <a:pt x="40" y="28"/>
                  </a:lnTo>
                  <a:lnTo>
                    <a:pt x="45" y="39"/>
                  </a:lnTo>
                  <a:lnTo>
                    <a:pt x="50" y="52"/>
                  </a:lnTo>
                  <a:lnTo>
                    <a:pt x="54" y="64"/>
                  </a:lnTo>
                  <a:lnTo>
                    <a:pt x="54" y="71"/>
                  </a:lnTo>
                  <a:lnTo>
                    <a:pt x="51" y="75"/>
                  </a:lnTo>
                  <a:lnTo>
                    <a:pt x="50" y="79"/>
                  </a:lnTo>
                  <a:lnTo>
                    <a:pt x="49" y="81"/>
                  </a:lnTo>
                  <a:lnTo>
                    <a:pt x="48" y="82"/>
                  </a:lnTo>
                  <a:lnTo>
                    <a:pt x="46" y="82"/>
                  </a:lnTo>
                  <a:lnTo>
                    <a:pt x="45" y="79"/>
                  </a:lnTo>
                  <a:lnTo>
                    <a:pt x="45" y="75"/>
                  </a:lnTo>
                  <a:lnTo>
                    <a:pt x="43" y="69"/>
                  </a:lnTo>
                  <a:lnTo>
                    <a:pt x="39" y="58"/>
                  </a:lnTo>
                  <a:lnTo>
                    <a:pt x="31" y="41"/>
                  </a:lnTo>
                  <a:lnTo>
                    <a:pt x="20" y="30"/>
                  </a:lnTo>
                  <a:lnTo>
                    <a:pt x="11"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45" name="Freeform 873"/>
            <p:cNvSpPr>
              <a:spLocks/>
            </p:cNvSpPr>
            <p:nvPr/>
          </p:nvSpPr>
          <p:spPr bwMode="auto">
            <a:xfrm flipH="1">
              <a:off x="624" y="1676"/>
              <a:ext cx="17" cy="35"/>
            </a:xfrm>
            <a:custGeom>
              <a:avLst/>
              <a:gdLst>
                <a:gd name="T0" fmla="*/ 6 w 17"/>
                <a:gd name="T1" fmla="*/ 0 h 37"/>
                <a:gd name="T2" fmla="*/ 7 w 17"/>
                <a:gd name="T3" fmla="*/ 0 h 37"/>
                <a:gd name="T4" fmla="*/ 0 w 17"/>
                <a:gd name="T5" fmla="*/ 9 h 37"/>
                <a:gd name="T6" fmla="*/ 1 w 17"/>
                <a:gd name="T7" fmla="*/ 17 h 37"/>
                <a:gd name="T8" fmla="*/ 6 w 17"/>
                <a:gd name="T9" fmla="*/ 26 h 37"/>
                <a:gd name="T10" fmla="*/ 13 w 17"/>
                <a:gd name="T11" fmla="*/ 33 h 37"/>
                <a:gd name="T12" fmla="*/ 17 w 17"/>
                <a:gd name="T13" fmla="*/ 26 h 37"/>
                <a:gd name="T14" fmla="*/ 13 w 17"/>
                <a:gd name="T15" fmla="*/ 22 h 37"/>
                <a:gd name="T16" fmla="*/ 8 w 17"/>
                <a:gd name="T17" fmla="*/ 14 h 37"/>
                <a:gd name="T18" fmla="*/ 7 w 17"/>
                <a:gd name="T19" fmla="*/ 9 h 37"/>
                <a:gd name="T20" fmla="*/ 9 w 17"/>
                <a:gd name="T21" fmla="*/ 7 h 37"/>
                <a:gd name="T22" fmla="*/ 10 w 17"/>
                <a:gd name="T23" fmla="*/ 7 h 37"/>
                <a:gd name="T24" fmla="*/ 9 w 17"/>
                <a:gd name="T25" fmla="*/ 7 h 37"/>
                <a:gd name="T26" fmla="*/ 12 w 17"/>
                <a:gd name="T27" fmla="*/ 5 h 37"/>
                <a:gd name="T28" fmla="*/ 12 w 17"/>
                <a:gd name="T29" fmla="*/ 3 h 37"/>
                <a:gd name="T30" fmla="*/ 10 w 17"/>
                <a:gd name="T31" fmla="*/ 0 h 37"/>
                <a:gd name="T32" fmla="*/ 7 w 17"/>
                <a:gd name="T33" fmla="*/ 0 h 37"/>
                <a:gd name="T34" fmla="*/ 6 w 17"/>
                <a:gd name="T35" fmla="*/ 0 h 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37">
                  <a:moveTo>
                    <a:pt x="6" y="0"/>
                  </a:moveTo>
                  <a:lnTo>
                    <a:pt x="7" y="0"/>
                  </a:lnTo>
                  <a:lnTo>
                    <a:pt x="0" y="10"/>
                  </a:lnTo>
                  <a:lnTo>
                    <a:pt x="1" y="19"/>
                  </a:lnTo>
                  <a:lnTo>
                    <a:pt x="6" y="29"/>
                  </a:lnTo>
                  <a:lnTo>
                    <a:pt x="13" y="37"/>
                  </a:lnTo>
                  <a:lnTo>
                    <a:pt x="17" y="30"/>
                  </a:lnTo>
                  <a:lnTo>
                    <a:pt x="13" y="24"/>
                  </a:lnTo>
                  <a:lnTo>
                    <a:pt x="8" y="16"/>
                  </a:lnTo>
                  <a:lnTo>
                    <a:pt x="7" y="10"/>
                  </a:lnTo>
                  <a:lnTo>
                    <a:pt x="9" y="7"/>
                  </a:lnTo>
                  <a:lnTo>
                    <a:pt x="10" y="7"/>
                  </a:lnTo>
                  <a:lnTo>
                    <a:pt x="9" y="7"/>
                  </a:lnTo>
                  <a:lnTo>
                    <a:pt x="12" y="5"/>
                  </a:lnTo>
                  <a:lnTo>
                    <a:pt x="12" y="3"/>
                  </a:lnTo>
                  <a:lnTo>
                    <a:pt x="10" y="0"/>
                  </a:lnTo>
                  <a:lnTo>
                    <a:pt x="7"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46" name="Freeform 874"/>
            <p:cNvSpPr>
              <a:spLocks/>
            </p:cNvSpPr>
            <p:nvPr/>
          </p:nvSpPr>
          <p:spPr bwMode="auto">
            <a:xfrm flipH="1">
              <a:off x="610" y="1672"/>
              <a:ext cx="25" cy="11"/>
            </a:xfrm>
            <a:custGeom>
              <a:avLst/>
              <a:gdLst>
                <a:gd name="T0" fmla="*/ 24 w 25"/>
                <a:gd name="T1" fmla="*/ 2 h 10"/>
                <a:gd name="T2" fmla="*/ 25 w 25"/>
                <a:gd name="T3" fmla="*/ 2 h 10"/>
                <a:gd name="T4" fmla="*/ 18 w 25"/>
                <a:gd name="T5" fmla="*/ 0 h 10"/>
                <a:gd name="T6" fmla="*/ 13 w 25"/>
                <a:gd name="T7" fmla="*/ 0 h 10"/>
                <a:gd name="T8" fmla="*/ 6 w 25"/>
                <a:gd name="T9" fmla="*/ 1 h 10"/>
                <a:gd name="T10" fmla="*/ 0 w 25"/>
                <a:gd name="T11" fmla="*/ 3 h 10"/>
                <a:gd name="T12" fmla="*/ 4 w 25"/>
                <a:gd name="T13" fmla="*/ 12 h 10"/>
                <a:gd name="T14" fmla="*/ 8 w 25"/>
                <a:gd name="T15" fmla="*/ 10 h 10"/>
                <a:gd name="T16" fmla="*/ 13 w 25"/>
                <a:gd name="T17" fmla="*/ 9 h 10"/>
                <a:gd name="T18" fmla="*/ 18 w 25"/>
                <a:gd name="T19" fmla="*/ 9 h 10"/>
                <a:gd name="T20" fmla="*/ 21 w 25"/>
                <a:gd name="T21" fmla="*/ 11 h 10"/>
                <a:gd name="T22" fmla="*/ 22 w 25"/>
                <a:gd name="T23" fmla="*/ 11 h 10"/>
                <a:gd name="T24" fmla="*/ 24 w 25"/>
                <a:gd name="T25" fmla="*/ 2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5" h="10">
                  <a:moveTo>
                    <a:pt x="24" y="2"/>
                  </a:moveTo>
                  <a:lnTo>
                    <a:pt x="25" y="2"/>
                  </a:lnTo>
                  <a:lnTo>
                    <a:pt x="18" y="0"/>
                  </a:lnTo>
                  <a:lnTo>
                    <a:pt x="13" y="0"/>
                  </a:lnTo>
                  <a:lnTo>
                    <a:pt x="6" y="1"/>
                  </a:lnTo>
                  <a:lnTo>
                    <a:pt x="0" y="3"/>
                  </a:lnTo>
                  <a:lnTo>
                    <a:pt x="4" y="10"/>
                  </a:lnTo>
                  <a:lnTo>
                    <a:pt x="8" y="8"/>
                  </a:lnTo>
                  <a:lnTo>
                    <a:pt x="13" y="7"/>
                  </a:lnTo>
                  <a:lnTo>
                    <a:pt x="18" y="7"/>
                  </a:lnTo>
                  <a:lnTo>
                    <a:pt x="21" y="9"/>
                  </a:lnTo>
                  <a:lnTo>
                    <a:pt x="22" y="9"/>
                  </a:lnTo>
                  <a:lnTo>
                    <a:pt x="2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47" name="Freeform 875"/>
            <p:cNvSpPr>
              <a:spLocks/>
            </p:cNvSpPr>
            <p:nvPr/>
          </p:nvSpPr>
          <p:spPr bwMode="auto">
            <a:xfrm flipH="1">
              <a:off x="594" y="1676"/>
              <a:ext cx="20" cy="29"/>
            </a:xfrm>
            <a:custGeom>
              <a:avLst/>
              <a:gdLst>
                <a:gd name="T0" fmla="*/ 21 w 19"/>
                <a:gd name="T1" fmla="*/ 23 h 32"/>
                <a:gd name="T2" fmla="*/ 21 w 19"/>
                <a:gd name="T3" fmla="*/ 23 h 32"/>
                <a:gd name="T4" fmla="*/ 19 w 19"/>
                <a:gd name="T5" fmla="*/ 18 h 32"/>
                <a:gd name="T6" fmla="*/ 16 w 19"/>
                <a:gd name="T7" fmla="*/ 12 h 32"/>
                <a:gd name="T8" fmla="*/ 9 w 19"/>
                <a:gd name="T9" fmla="*/ 5 h 32"/>
                <a:gd name="T10" fmla="*/ 2 w 19"/>
                <a:gd name="T11" fmla="*/ 0 h 32"/>
                <a:gd name="T12" fmla="*/ 0 w 19"/>
                <a:gd name="T13" fmla="*/ 5 h 32"/>
                <a:gd name="T14" fmla="*/ 2 w 19"/>
                <a:gd name="T15" fmla="*/ 9 h 32"/>
                <a:gd name="T16" fmla="*/ 7 w 19"/>
                <a:gd name="T17" fmla="*/ 14 h 32"/>
                <a:gd name="T18" fmla="*/ 12 w 19"/>
                <a:gd name="T19" fmla="*/ 20 h 32"/>
                <a:gd name="T20" fmla="*/ 14 w 19"/>
                <a:gd name="T21" fmla="*/ 24 h 32"/>
                <a:gd name="T22" fmla="*/ 14 w 19"/>
                <a:gd name="T23" fmla="*/ 24 h 32"/>
                <a:gd name="T24" fmla="*/ 14 w 19"/>
                <a:gd name="T25" fmla="*/ 24 h 32"/>
                <a:gd name="T26" fmla="*/ 17 w 19"/>
                <a:gd name="T27" fmla="*/ 26 h 32"/>
                <a:gd name="T28" fmla="*/ 19 w 19"/>
                <a:gd name="T29" fmla="*/ 26 h 32"/>
                <a:gd name="T30" fmla="*/ 21 w 19"/>
                <a:gd name="T31" fmla="*/ 25 h 32"/>
                <a:gd name="T32" fmla="*/ 21 w 19"/>
                <a:gd name="T33" fmla="*/ 23 h 3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9" h="32">
                  <a:moveTo>
                    <a:pt x="19" y="28"/>
                  </a:moveTo>
                  <a:lnTo>
                    <a:pt x="19" y="28"/>
                  </a:lnTo>
                  <a:lnTo>
                    <a:pt x="17" y="22"/>
                  </a:lnTo>
                  <a:lnTo>
                    <a:pt x="14" y="14"/>
                  </a:lnTo>
                  <a:lnTo>
                    <a:pt x="9" y="6"/>
                  </a:lnTo>
                  <a:lnTo>
                    <a:pt x="2" y="0"/>
                  </a:lnTo>
                  <a:lnTo>
                    <a:pt x="0" y="7"/>
                  </a:lnTo>
                  <a:lnTo>
                    <a:pt x="2" y="11"/>
                  </a:lnTo>
                  <a:lnTo>
                    <a:pt x="7" y="16"/>
                  </a:lnTo>
                  <a:lnTo>
                    <a:pt x="10" y="24"/>
                  </a:lnTo>
                  <a:lnTo>
                    <a:pt x="12" y="30"/>
                  </a:lnTo>
                  <a:lnTo>
                    <a:pt x="15" y="32"/>
                  </a:lnTo>
                  <a:lnTo>
                    <a:pt x="17" y="32"/>
                  </a:lnTo>
                  <a:lnTo>
                    <a:pt x="19" y="31"/>
                  </a:lnTo>
                  <a:lnTo>
                    <a:pt x="19"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48" name="Freeform 876"/>
            <p:cNvSpPr>
              <a:spLocks/>
            </p:cNvSpPr>
            <p:nvPr/>
          </p:nvSpPr>
          <p:spPr bwMode="auto">
            <a:xfrm flipH="1">
              <a:off x="580" y="1700"/>
              <a:ext cx="22" cy="42"/>
            </a:xfrm>
            <a:custGeom>
              <a:avLst/>
              <a:gdLst>
                <a:gd name="T0" fmla="*/ 23 w 21"/>
                <a:gd name="T1" fmla="*/ 39 h 45"/>
                <a:gd name="T2" fmla="*/ 23 w 21"/>
                <a:gd name="T3" fmla="*/ 39 h 45"/>
                <a:gd name="T4" fmla="*/ 23 w 21"/>
                <a:gd name="T5" fmla="*/ 33 h 45"/>
                <a:gd name="T6" fmla="*/ 20 w 21"/>
                <a:gd name="T7" fmla="*/ 21 h 45"/>
                <a:gd name="T8" fmla="*/ 14 w 21"/>
                <a:gd name="T9" fmla="*/ 9 h 45"/>
                <a:gd name="T10" fmla="*/ 7 w 21"/>
                <a:gd name="T11" fmla="*/ 0 h 45"/>
                <a:gd name="T12" fmla="*/ 0 w 21"/>
                <a:gd name="T13" fmla="*/ 2 h 45"/>
                <a:gd name="T14" fmla="*/ 5 w 21"/>
                <a:gd name="T15" fmla="*/ 12 h 45"/>
                <a:gd name="T16" fmla="*/ 13 w 21"/>
                <a:gd name="T17" fmla="*/ 22 h 45"/>
                <a:gd name="T18" fmla="*/ 16 w 21"/>
                <a:gd name="T19" fmla="*/ 33 h 45"/>
                <a:gd name="T20" fmla="*/ 16 w 21"/>
                <a:gd name="T21" fmla="*/ 36 h 45"/>
                <a:gd name="T22" fmla="*/ 16 w 21"/>
                <a:gd name="T23" fmla="*/ 36 h 45"/>
                <a:gd name="T24" fmla="*/ 23 w 21"/>
                <a:gd name="T25" fmla="*/ 39 h 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 h="45">
                  <a:moveTo>
                    <a:pt x="21" y="45"/>
                  </a:moveTo>
                  <a:lnTo>
                    <a:pt x="21" y="45"/>
                  </a:lnTo>
                  <a:lnTo>
                    <a:pt x="21" y="37"/>
                  </a:lnTo>
                  <a:lnTo>
                    <a:pt x="18" y="24"/>
                  </a:lnTo>
                  <a:lnTo>
                    <a:pt x="12" y="11"/>
                  </a:lnTo>
                  <a:lnTo>
                    <a:pt x="7" y="0"/>
                  </a:lnTo>
                  <a:lnTo>
                    <a:pt x="0" y="2"/>
                  </a:lnTo>
                  <a:lnTo>
                    <a:pt x="5" y="14"/>
                  </a:lnTo>
                  <a:lnTo>
                    <a:pt x="11" y="26"/>
                  </a:lnTo>
                  <a:lnTo>
                    <a:pt x="14" y="37"/>
                  </a:lnTo>
                  <a:lnTo>
                    <a:pt x="14" y="42"/>
                  </a:lnTo>
                  <a:lnTo>
                    <a:pt x="21"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49" name="Freeform 877"/>
            <p:cNvSpPr>
              <a:spLocks/>
            </p:cNvSpPr>
            <p:nvPr/>
          </p:nvSpPr>
          <p:spPr bwMode="auto">
            <a:xfrm flipH="1">
              <a:off x="580" y="1740"/>
              <a:ext cx="14" cy="15"/>
            </a:xfrm>
            <a:custGeom>
              <a:avLst/>
              <a:gdLst>
                <a:gd name="T0" fmla="*/ 5 w 12"/>
                <a:gd name="T1" fmla="*/ 12 h 18"/>
                <a:gd name="T2" fmla="*/ 8 w 12"/>
                <a:gd name="T3" fmla="*/ 11 h 18"/>
                <a:gd name="T4" fmla="*/ 11 w 12"/>
                <a:gd name="T5" fmla="*/ 10 h 18"/>
                <a:gd name="T6" fmla="*/ 13 w 12"/>
                <a:gd name="T7" fmla="*/ 8 h 18"/>
                <a:gd name="T8" fmla="*/ 14 w 12"/>
                <a:gd name="T9" fmla="*/ 5 h 18"/>
                <a:gd name="T10" fmla="*/ 16 w 12"/>
                <a:gd name="T11" fmla="*/ 3 h 18"/>
                <a:gd name="T12" fmla="*/ 7 w 12"/>
                <a:gd name="T13" fmla="*/ 0 h 18"/>
                <a:gd name="T14" fmla="*/ 5 w 12"/>
                <a:gd name="T15" fmla="*/ 3 h 18"/>
                <a:gd name="T16" fmla="*/ 2 w 12"/>
                <a:gd name="T17" fmla="*/ 6 h 18"/>
                <a:gd name="T18" fmla="*/ 1 w 12"/>
                <a:gd name="T19" fmla="*/ 7 h 18"/>
                <a:gd name="T20" fmla="*/ 0 w 12"/>
                <a:gd name="T21" fmla="*/ 8 h 18"/>
                <a:gd name="T22" fmla="*/ 5 w 12"/>
                <a:gd name="T23" fmla="*/ 7 h 18"/>
                <a:gd name="T24" fmla="*/ 0 w 12"/>
                <a:gd name="T25" fmla="*/ 8 h 18"/>
                <a:gd name="T26" fmla="*/ 0 w 12"/>
                <a:gd name="T27" fmla="*/ 10 h 18"/>
                <a:gd name="T28" fmla="*/ 2 w 12"/>
                <a:gd name="T29" fmla="*/ 12 h 18"/>
                <a:gd name="T30" fmla="*/ 6 w 12"/>
                <a:gd name="T31" fmla="*/ 13 h 18"/>
                <a:gd name="T32" fmla="*/ 8 w 12"/>
                <a:gd name="T33" fmla="*/ 11 h 18"/>
                <a:gd name="T34" fmla="*/ 5 w 12"/>
                <a:gd name="T35" fmla="*/ 12 h 1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 h="18">
                  <a:moveTo>
                    <a:pt x="3" y="17"/>
                  </a:moveTo>
                  <a:lnTo>
                    <a:pt x="6" y="15"/>
                  </a:lnTo>
                  <a:lnTo>
                    <a:pt x="8" y="14"/>
                  </a:lnTo>
                  <a:lnTo>
                    <a:pt x="9" y="11"/>
                  </a:lnTo>
                  <a:lnTo>
                    <a:pt x="10" y="7"/>
                  </a:lnTo>
                  <a:lnTo>
                    <a:pt x="12" y="3"/>
                  </a:lnTo>
                  <a:lnTo>
                    <a:pt x="5" y="0"/>
                  </a:lnTo>
                  <a:lnTo>
                    <a:pt x="3" y="5"/>
                  </a:lnTo>
                  <a:lnTo>
                    <a:pt x="2" y="8"/>
                  </a:lnTo>
                  <a:lnTo>
                    <a:pt x="1" y="10"/>
                  </a:lnTo>
                  <a:lnTo>
                    <a:pt x="0" y="11"/>
                  </a:lnTo>
                  <a:lnTo>
                    <a:pt x="3" y="10"/>
                  </a:lnTo>
                  <a:lnTo>
                    <a:pt x="0" y="11"/>
                  </a:lnTo>
                  <a:lnTo>
                    <a:pt x="0" y="14"/>
                  </a:lnTo>
                  <a:lnTo>
                    <a:pt x="2" y="17"/>
                  </a:lnTo>
                  <a:lnTo>
                    <a:pt x="4" y="18"/>
                  </a:lnTo>
                  <a:lnTo>
                    <a:pt x="6" y="15"/>
                  </a:lnTo>
                  <a:lnTo>
                    <a:pt x="3"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0" name="Freeform 878"/>
            <p:cNvSpPr>
              <a:spLocks/>
            </p:cNvSpPr>
            <p:nvPr/>
          </p:nvSpPr>
          <p:spPr bwMode="auto">
            <a:xfrm flipH="1">
              <a:off x="590" y="1739"/>
              <a:ext cx="8" cy="16"/>
            </a:xfrm>
            <a:custGeom>
              <a:avLst/>
              <a:gdLst>
                <a:gd name="T0" fmla="*/ 0 w 8"/>
                <a:gd name="T1" fmla="*/ 1 h 18"/>
                <a:gd name="T2" fmla="*/ 0 w 8"/>
                <a:gd name="T3" fmla="*/ 3 h 18"/>
                <a:gd name="T4" fmla="*/ 1 w 8"/>
                <a:gd name="T5" fmla="*/ 5 h 18"/>
                <a:gd name="T6" fmla="*/ 1 w 8"/>
                <a:gd name="T7" fmla="*/ 9 h 18"/>
                <a:gd name="T8" fmla="*/ 3 w 8"/>
                <a:gd name="T9" fmla="*/ 12 h 18"/>
                <a:gd name="T10" fmla="*/ 8 w 8"/>
                <a:gd name="T11" fmla="*/ 14 h 18"/>
                <a:gd name="T12" fmla="*/ 8 w 8"/>
                <a:gd name="T13" fmla="*/ 9 h 18"/>
                <a:gd name="T14" fmla="*/ 8 w 8"/>
                <a:gd name="T15" fmla="*/ 10 h 18"/>
                <a:gd name="T16" fmla="*/ 8 w 8"/>
                <a:gd name="T17" fmla="*/ 9 h 18"/>
                <a:gd name="T18" fmla="*/ 8 w 8"/>
                <a:gd name="T19" fmla="*/ 5 h 18"/>
                <a:gd name="T20" fmla="*/ 7 w 8"/>
                <a:gd name="T21" fmla="*/ 0 h 18"/>
                <a:gd name="T22" fmla="*/ 7 w 8"/>
                <a:gd name="T23" fmla="*/ 1 h 18"/>
                <a:gd name="T24" fmla="*/ 0 w 8"/>
                <a:gd name="T25" fmla="*/ 1 h 1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 h="18">
                  <a:moveTo>
                    <a:pt x="0" y="1"/>
                  </a:moveTo>
                  <a:lnTo>
                    <a:pt x="0" y="3"/>
                  </a:lnTo>
                  <a:lnTo>
                    <a:pt x="1" y="7"/>
                  </a:lnTo>
                  <a:lnTo>
                    <a:pt x="1" y="11"/>
                  </a:lnTo>
                  <a:lnTo>
                    <a:pt x="3" y="16"/>
                  </a:lnTo>
                  <a:lnTo>
                    <a:pt x="8" y="18"/>
                  </a:lnTo>
                  <a:lnTo>
                    <a:pt x="8" y="11"/>
                  </a:lnTo>
                  <a:lnTo>
                    <a:pt x="8" y="12"/>
                  </a:lnTo>
                  <a:lnTo>
                    <a:pt x="8" y="11"/>
                  </a:lnTo>
                  <a:lnTo>
                    <a:pt x="8" y="7"/>
                  </a:lnTo>
                  <a:lnTo>
                    <a:pt x="7" y="0"/>
                  </a:lnTo>
                  <a:lnTo>
                    <a:pt x="7" y="1"/>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1" name="Freeform 879"/>
            <p:cNvSpPr>
              <a:spLocks/>
            </p:cNvSpPr>
            <p:nvPr/>
          </p:nvSpPr>
          <p:spPr bwMode="auto">
            <a:xfrm flipH="1">
              <a:off x="592" y="1700"/>
              <a:ext cx="37" cy="40"/>
            </a:xfrm>
            <a:custGeom>
              <a:avLst/>
              <a:gdLst>
                <a:gd name="T0" fmla="*/ 1 w 39"/>
                <a:gd name="T1" fmla="*/ 10 h 42"/>
                <a:gd name="T2" fmla="*/ 7 w 39"/>
                <a:gd name="T3" fmla="*/ 8 h 42"/>
                <a:gd name="T4" fmla="*/ 9 w 39"/>
                <a:gd name="T5" fmla="*/ 7 h 42"/>
                <a:gd name="T6" fmla="*/ 17 w 39"/>
                <a:gd name="T7" fmla="*/ 14 h 42"/>
                <a:gd name="T8" fmla="*/ 25 w 39"/>
                <a:gd name="T9" fmla="*/ 29 h 42"/>
                <a:gd name="T10" fmla="*/ 28 w 39"/>
                <a:gd name="T11" fmla="*/ 38 h 42"/>
                <a:gd name="T12" fmla="*/ 35 w 39"/>
                <a:gd name="T13" fmla="*/ 38 h 42"/>
                <a:gd name="T14" fmla="*/ 30 w 39"/>
                <a:gd name="T15" fmla="*/ 28 h 42"/>
                <a:gd name="T16" fmla="*/ 24 w 39"/>
                <a:gd name="T17" fmla="*/ 10 h 42"/>
                <a:gd name="T18" fmla="*/ 11 w 39"/>
                <a:gd name="T19" fmla="*/ 0 h 42"/>
                <a:gd name="T20" fmla="*/ 0 w 39"/>
                <a:gd name="T21" fmla="*/ 6 h 42"/>
                <a:gd name="T22" fmla="*/ 5 w 39"/>
                <a:gd name="T23" fmla="*/ 3 h 42"/>
                <a:gd name="T24" fmla="*/ 0 w 39"/>
                <a:gd name="T25" fmla="*/ 6 h 42"/>
                <a:gd name="T26" fmla="*/ 0 w 39"/>
                <a:gd name="T27" fmla="*/ 9 h 42"/>
                <a:gd name="T28" fmla="*/ 2 w 39"/>
                <a:gd name="T29" fmla="*/ 10 h 42"/>
                <a:gd name="T30" fmla="*/ 5 w 39"/>
                <a:gd name="T31" fmla="*/ 10 h 42"/>
                <a:gd name="T32" fmla="*/ 7 w 39"/>
                <a:gd name="T33" fmla="*/ 8 h 42"/>
                <a:gd name="T34" fmla="*/ 1 w 39"/>
                <a:gd name="T35" fmla="*/ 10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 h="42">
                  <a:moveTo>
                    <a:pt x="1" y="10"/>
                  </a:moveTo>
                  <a:lnTo>
                    <a:pt x="7" y="8"/>
                  </a:lnTo>
                  <a:lnTo>
                    <a:pt x="11" y="7"/>
                  </a:lnTo>
                  <a:lnTo>
                    <a:pt x="19" y="16"/>
                  </a:lnTo>
                  <a:lnTo>
                    <a:pt x="27" y="32"/>
                  </a:lnTo>
                  <a:lnTo>
                    <a:pt x="32" y="42"/>
                  </a:lnTo>
                  <a:lnTo>
                    <a:pt x="39" y="42"/>
                  </a:lnTo>
                  <a:lnTo>
                    <a:pt x="34" y="30"/>
                  </a:lnTo>
                  <a:lnTo>
                    <a:pt x="26" y="11"/>
                  </a:lnTo>
                  <a:lnTo>
                    <a:pt x="13" y="0"/>
                  </a:lnTo>
                  <a:lnTo>
                    <a:pt x="0" y="6"/>
                  </a:lnTo>
                  <a:lnTo>
                    <a:pt x="5" y="3"/>
                  </a:lnTo>
                  <a:lnTo>
                    <a:pt x="0" y="6"/>
                  </a:lnTo>
                  <a:lnTo>
                    <a:pt x="0" y="9"/>
                  </a:lnTo>
                  <a:lnTo>
                    <a:pt x="2" y="10"/>
                  </a:lnTo>
                  <a:lnTo>
                    <a:pt x="5" y="10"/>
                  </a:lnTo>
                  <a:lnTo>
                    <a:pt x="7" y="8"/>
                  </a:lnTo>
                  <a:lnTo>
                    <a:pt x="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2" name="Freeform 880"/>
            <p:cNvSpPr>
              <a:spLocks/>
            </p:cNvSpPr>
            <p:nvPr/>
          </p:nvSpPr>
          <p:spPr bwMode="auto">
            <a:xfrm flipH="1">
              <a:off x="631" y="1903"/>
              <a:ext cx="51" cy="13"/>
            </a:xfrm>
            <a:custGeom>
              <a:avLst/>
              <a:gdLst>
                <a:gd name="T0" fmla="*/ 0 w 50"/>
                <a:gd name="T1" fmla="*/ 8 h 14"/>
                <a:gd name="T2" fmla="*/ 1 w 50"/>
                <a:gd name="T3" fmla="*/ 7 h 14"/>
                <a:gd name="T4" fmla="*/ 3 w 50"/>
                <a:gd name="T5" fmla="*/ 6 h 14"/>
                <a:gd name="T6" fmla="*/ 7 w 50"/>
                <a:gd name="T7" fmla="*/ 3 h 14"/>
                <a:gd name="T8" fmla="*/ 10 w 50"/>
                <a:gd name="T9" fmla="*/ 2 h 14"/>
                <a:gd name="T10" fmla="*/ 16 w 50"/>
                <a:gd name="T11" fmla="*/ 1 h 14"/>
                <a:gd name="T12" fmla="*/ 24 w 50"/>
                <a:gd name="T13" fmla="*/ 0 h 14"/>
                <a:gd name="T14" fmla="*/ 34 w 50"/>
                <a:gd name="T15" fmla="*/ 0 h 14"/>
                <a:gd name="T16" fmla="*/ 40 w 50"/>
                <a:gd name="T17" fmla="*/ 1 h 14"/>
                <a:gd name="T18" fmla="*/ 43 w 50"/>
                <a:gd name="T19" fmla="*/ 4 h 14"/>
                <a:gd name="T20" fmla="*/ 48 w 50"/>
                <a:gd name="T21" fmla="*/ 7 h 14"/>
                <a:gd name="T22" fmla="*/ 51 w 50"/>
                <a:gd name="T23" fmla="*/ 9 h 14"/>
                <a:gd name="T24" fmla="*/ 52 w 50"/>
                <a:gd name="T25" fmla="*/ 12 h 14"/>
                <a:gd name="T26" fmla="*/ 49 w 50"/>
                <a:gd name="T27" fmla="*/ 12 h 14"/>
                <a:gd name="T28" fmla="*/ 40 w 50"/>
                <a:gd name="T29" fmla="*/ 8 h 14"/>
                <a:gd name="T30" fmla="*/ 30 w 50"/>
                <a:gd name="T31" fmla="*/ 7 h 14"/>
                <a:gd name="T32" fmla="*/ 27 w 50"/>
                <a:gd name="T33" fmla="*/ 7 h 14"/>
                <a:gd name="T34" fmla="*/ 23 w 50"/>
                <a:gd name="T35" fmla="*/ 8 h 14"/>
                <a:gd name="T36" fmla="*/ 16 w 50"/>
                <a:gd name="T37" fmla="*/ 8 h 14"/>
                <a:gd name="T38" fmla="*/ 8 w 50"/>
                <a:gd name="T39" fmla="*/ 8 h 14"/>
                <a:gd name="T40" fmla="*/ 0 w 50"/>
                <a:gd name="T41" fmla="*/ 8 h 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0" h="14">
                  <a:moveTo>
                    <a:pt x="0" y="10"/>
                  </a:moveTo>
                  <a:lnTo>
                    <a:pt x="1" y="8"/>
                  </a:lnTo>
                  <a:lnTo>
                    <a:pt x="3" y="6"/>
                  </a:lnTo>
                  <a:lnTo>
                    <a:pt x="7" y="3"/>
                  </a:lnTo>
                  <a:lnTo>
                    <a:pt x="10" y="2"/>
                  </a:lnTo>
                  <a:lnTo>
                    <a:pt x="16" y="1"/>
                  </a:lnTo>
                  <a:lnTo>
                    <a:pt x="24" y="0"/>
                  </a:lnTo>
                  <a:lnTo>
                    <a:pt x="32" y="0"/>
                  </a:lnTo>
                  <a:lnTo>
                    <a:pt x="38" y="1"/>
                  </a:lnTo>
                  <a:lnTo>
                    <a:pt x="41" y="4"/>
                  </a:lnTo>
                  <a:lnTo>
                    <a:pt x="46" y="8"/>
                  </a:lnTo>
                  <a:lnTo>
                    <a:pt x="49" y="11"/>
                  </a:lnTo>
                  <a:lnTo>
                    <a:pt x="50" y="14"/>
                  </a:lnTo>
                  <a:lnTo>
                    <a:pt x="47" y="14"/>
                  </a:lnTo>
                  <a:lnTo>
                    <a:pt x="38" y="10"/>
                  </a:lnTo>
                  <a:lnTo>
                    <a:pt x="28" y="8"/>
                  </a:lnTo>
                  <a:lnTo>
                    <a:pt x="25" y="8"/>
                  </a:lnTo>
                  <a:lnTo>
                    <a:pt x="23" y="10"/>
                  </a:lnTo>
                  <a:lnTo>
                    <a:pt x="16" y="10"/>
                  </a:lnTo>
                  <a:lnTo>
                    <a:pt x="8" y="10"/>
                  </a:lnTo>
                  <a:lnTo>
                    <a:pt x="0" y="10"/>
                  </a:lnTo>
                  <a:close/>
                </a:path>
              </a:pathLst>
            </a:custGeom>
            <a:solidFill>
              <a:srgbClr val="B266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3" name="Freeform 881"/>
            <p:cNvSpPr>
              <a:spLocks/>
            </p:cNvSpPr>
            <p:nvPr/>
          </p:nvSpPr>
          <p:spPr bwMode="auto">
            <a:xfrm flipH="1">
              <a:off x="671" y="1903"/>
              <a:ext cx="15" cy="11"/>
            </a:xfrm>
            <a:custGeom>
              <a:avLst/>
              <a:gdLst>
                <a:gd name="T0" fmla="*/ 12 w 16"/>
                <a:gd name="T1" fmla="*/ 0 h 11"/>
                <a:gd name="T2" fmla="*/ 13 w 16"/>
                <a:gd name="T3" fmla="*/ 0 h 11"/>
                <a:gd name="T4" fmla="*/ 8 w 16"/>
                <a:gd name="T5" fmla="*/ 1 h 11"/>
                <a:gd name="T6" fmla="*/ 6 w 16"/>
                <a:gd name="T7" fmla="*/ 3 h 11"/>
                <a:gd name="T8" fmla="*/ 2 w 16"/>
                <a:gd name="T9" fmla="*/ 7 h 11"/>
                <a:gd name="T10" fmla="*/ 0 w 16"/>
                <a:gd name="T11" fmla="*/ 11 h 11"/>
                <a:gd name="T12" fmla="*/ 8 w 16"/>
                <a:gd name="T13" fmla="*/ 11 h 11"/>
                <a:gd name="T14" fmla="*/ 8 w 16"/>
                <a:gd name="T15" fmla="*/ 11 h 11"/>
                <a:gd name="T16" fmla="*/ 8 w 16"/>
                <a:gd name="T17" fmla="*/ 10 h 11"/>
                <a:gd name="T18" fmla="*/ 11 w 16"/>
                <a:gd name="T19" fmla="*/ 8 h 11"/>
                <a:gd name="T20" fmla="*/ 13 w 16"/>
                <a:gd name="T21" fmla="*/ 7 h 11"/>
                <a:gd name="T22" fmla="*/ 14 w 16"/>
                <a:gd name="T23" fmla="*/ 7 h 11"/>
                <a:gd name="T24" fmla="*/ 12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 h="11">
                  <a:moveTo>
                    <a:pt x="14" y="0"/>
                  </a:moveTo>
                  <a:lnTo>
                    <a:pt x="15" y="0"/>
                  </a:lnTo>
                  <a:lnTo>
                    <a:pt x="10" y="1"/>
                  </a:lnTo>
                  <a:lnTo>
                    <a:pt x="6" y="3"/>
                  </a:lnTo>
                  <a:lnTo>
                    <a:pt x="2" y="7"/>
                  </a:lnTo>
                  <a:lnTo>
                    <a:pt x="0" y="11"/>
                  </a:lnTo>
                  <a:lnTo>
                    <a:pt x="9" y="11"/>
                  </a:lnTo>
                  <a:lnTo>
                    <a:pt x="10" y="10"/>
                  </a:lnTo>
                  <a:lnTo>
                    <a:pt x="13" y="8"/>
                  </a:lnTo>
                  <a:lnTo>
                    <a:pt x="15" y="7"/>
                  </a:lnTo>
                  <a:lnTo>
                    <a:pt x="16" y="7"/>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4" name="Freeform 882"/>
            <p:cNvSpPr>
              <a:spLocks/>
            </p:cNvSpPr>
            <p:nvPr/>
          </p:nvSpPr>
          <p:spPr bwMode="auto">
            <a:xfrm flipH="1">
              <a:off x="643" y="1902"/>
              <a:ext cx="30" cy="7"/>
            </a:xfrm>
            <a:custGeom>
              <a:avLst/>
              <a:gdLst>
                <a:gd name="T0" fmla="*/ 29 w 31"/>
                <a:gd name="T1" fmla="*/ 1 h 10"/>
                <a:gd name="T2" fmla="*/ 29 w 31"/>
                <a:gd name="T3" fmla="*/ 1 h 10"/>
                <a:gd name="T4" fmla="*/ 21 w 31"/>
                <a:gd name="T5" fmla="*/ 0 h 10"/>
                <a:gd name="T6" fmla="*/ 15 w 31"/>
                <a:gd name="T7" fmla="*/ 0 h 10"/>
                <a:gd name="T8" fmla="*/ 7 w 31"/>
                <a:gd name="T9" fmla="*/ 1 h 10"/>
                <a:gd name="T10" fmla="*/ 0 w 31"/>
                <a:gd name="T11" fmla="*/ 1 h 10"/>
                <a:gd name="T12" fmla="*/ 2 w 31"/>
                <a:gd name="T13" fmla="*/ 5 h 10"/>
                <a:gd name="T14" fmla="*/ 7 w 31"/>
                <a:gd name="T15" fmla="*/ 4 h 10"/>
                <a:gd name="T16" fmla="*/ 15 w 31"/>
                <a:gd name="T17" fmla="*/ 4 h 10"/>
                <a:gd name="T18" fmla="*/ 21 w 31"/>
                <a:gd name="T19" fmla="*/ 4 h 10"/>
                <a:gd name="T20" fmla="*/ 24 w 31"/>
                <a:gd name="T21" fmla="*/ 4 h 10"/>
                <a:gd name="T22" fmla="*/ 24 w 31"/>
                <a:gd name="T23" fmla="*/ 4 h 10"/>
                <a:gd name="T24" fmla="*/ 29 w 31"/>
                <a:gd name="T25" fmla="*/ 1 h 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10">
                  <a:moveTo>
                    <a:pt x="31" y="3"/>
                  </a:moveTo>
                  <a:lnTo>
                    <a:pt x="31" y="2"/>
                  </a:lnTo>
                  <a:lnTo>
                    <a:pt x="23" y="0"/>
                  </a:lnTo>
                  <a:lnTo>
                    <a:pt x="15" y="0"/>
                  </a:lnTo>
                  <a:lnTo>
                    <a:pt x="7" y="2"/>
                  </a:lnTo>
                  <a:lnTo>
                    <a:pt x="0" y="3"/>
                  </a:lnTo>
                  <a:lnTo>
                    <a:pt x="2" y="10"/>
                  </a:lnTo>
                  <a:lnTo>
                    <a:pt x="7" y="8"/>
                  </a:lnTo>
                  <a:lnTo>
                    <a:pt x="15" y="7"/>
                  </a:lnTo>
                  <a:lnTo>
                    <a:pt x="23" y="7"/>
                  </a:lnTo>
                  <a:lnTo>
                    <a:pt x="26" y="8"/>
                  </a:lnTo>
                  <a:lnTo>
                    <a:pt x="26" y="7"/>
                  </a:lnTo>
                  <a:lnTo>
                    <a:pt x="3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5" name="Freeform 883"/>
            <p:cNvSpPr>
              <a:spLocks/>
            </p:cNvSpPr>
            <p:nvPr/>
          </p:nvSpPr>
          <p:spPr bwMode="auto">
            <a:xfrm flipH="1">
              <a:off x="627" y="1903"/>
              <a:ext cx="20" cy="13"/>
            </a:xfrm>
            <a:custGeom>
              <a:avLst/>
              <a:gdLst>
                <a:gd name="T0" fmla="*/ 20 w 20"/>
                <a:gd name="T1" fmla="*/ 11 h 15"/>
                <a:gd name="T2" fmla="*/ 20 w 20"/>
                <a:gd name="T3" fmla="*/ 11 h 15"/>
                <a:gd name="T4" fmla="*/ 18 w 20"/>
                <a:gd name="T5" fmla="*/ 8 h 15"/>
                <a:gd name="T6" fmla="*/ 13 w 20"/>
                <a:gd name="T7" fmla="*/ 3 h 15"/>
                <a:gd name="T8" fmla="*/ 8 w 20"/>
                <a:gd name="T9" fmla="*/ 2 h 15"/>
                <a:gd name="T10" fmla="*/ 5 w 20"/>
                <a:gd name="T11" fmla="*/ 0 h 15"/>
                <a:gd name="T12" fmla="*/ 0 w 20"/>
                <a:gd name="T13" fmla="*/ 3 h 15"/>
                <a:gd name="T14" fmla="*/ 4 w 20"/>
                <a:gd name="T15" fmla="*/ 7 h 15"/>
                <a:gd name="T16" fmla="*/ 8 w 20"/>
                <a:gd name="T17" fmla="*/ 9 h 15"/>
                <a:gd name="T18" fmla="*/ 11 w 20"/>
                <a:gd name="T19" fmla="*/ 11 h 15"/>
                <a:gd name="T20" fmla="*/ 11 w 20"/>
                <a:gd name="T21" fmla="*/ 11 h 15"/>
                <a:gd name="T22" fmla="*/ 11 w 20"/>
                <a:gd name="T23" fmla="*/ 11 h 15"/>
                <a:gd name="T24" fmla="*/ 20 w 20"/>
                <a:gd name="T25" fmla="*/ 11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15">
                  <a:moveTo>
                    <a:pt x="20" y="15"/>
                  </a:moveTo>
                  <a:lnTo>
                    <a:pt x="20" y="15"/>
                  </a:lnTo>
                  <a:lnTo>
                    <a:pt x="18" y="10"/>
                  </a:lnTo>
                  <a:lnTo>
                    <a:pt x="13" y="5"/>
                  </a:lnTo>
                  <a:lnTo>
                    <a:pt x="8" y="2"/>
                  </a:lnTo>
                  <a:lnTo>
                    <a:pt x="5" y="0"/>
                  </a:lnTo>
                  <a:lnTo>
                    <a:pt x="0" y="4"/>
                  </a:lnTo>
                  <a:lnTo>
                    <a:pt x="4" y="9"/>
                  </a:lnTo>
                  <a:lnTo>
                    <a:pt x="8" y="12"/>
                  </a:lnTo>
                  <a:lnTo>
                    <a:pt x="11" y="15"/>
                  </a:lnTo>
                  <a:lnTo>
                    <a:pt x="2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6" name="Freeform 884"/>
            <p:cNvSpPr>
              <a:spLocks/>
            </p:cNvSpPr>
            <p:nvPr/>
          </p:nvSpPr>
          <p:spPr bwMode="auto">
            <a:xfrm flipH="1">
              <a:off x="627" y="1909"/>
              <a:ext cx="34" cy="11"/>
            </a:xfrm>
            <a:custGeom>
              <a:avLst/>
              <a:gdLst>
                <a:gd name="T0" fmla="*/ 10 w 35"/>
                <a:gd name="T1" fmla="*/ 3 h 13"/>
                <a:gd name="T2" fmla="*/ 10 w 35"/>
                <a:gd name="T3" fmla="*/ 3 h 13"/>
                <a:gd name="T4" fmla="*/ 8 w 35"/>
                <a:gd name="T5" fmla="*/ 5 h 13"/>
                <a:gd name="T6" fmla="*/ 17 w 35"/>
                <a:gd name="T7" fmla="*/ 7 h 13"/>
                <a:gd name="T8" fmla="*/ 24 w 35"/>
                <a:gd name="T9" fmla="*/ 9 h 13"/>
                <a:gd name="T10" fmla="*/ 33 w 35"/>
                <a:gd name="T11" fmla="*/ 7 h 13"/>
                <a:gd name="T12" fmla="*/ 24 w 35"/>
                <a:gd name="T13" fmla="*/ 7 h 13"/>
                <a:gd name="T14" fmla="*/ 26 w 35"/>
                <a:gd name="T15" fmla="*/ 4 h 13"/>
                <a:gd name="T16" fmla="*/ 17 w 35"/>
                <a:gd name="T17" fmla="*/ 3 h 13"/>
                <a:gd name="T18" fmla="*/ 8 w 35"/>
                <a:gd name="T19" fmla="*/ 0 h 13"/>
                <a:gd name="T20" fmla="*/ 0 w 35"/>
                <a:gd name="T21" fmla="*/ 3 h 13"/>
                <a:gd name="T22" fmla="*/ 0 w 35"/>
                <a:gd name="T23" fmla="*/ 3 h 13"/>
                <a:gd name="T24" fmla="*/ 10 w 35"/>
                <a:gd name="T25" fmla="*/ 3 h 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5" h="13">
                  <a:moveTo>
                    <a:pt x="10" y="4"/>
                  </a:moveTo>
                  <a:lnTo>
                    <a:pt x="10" y="4"/>
                  </a:lnTo>
                  <a:lnTo>
                    <a:pt x="8" y="7"/>
                  </a:lnTo>
                  <a:lnTo>
                    <a:pt x="17" y="10"/>
                  </a:lnTo>
                  <a:lnTo>
                    <a:pt x="26" y="13"/>
                  </a:lnTo>
                  <a:lnTo>
                    <a:pt x="35" y="10"/>
                  </a:lnTo>
                  <a:lnTo>
                    <a:pt x="26" y="10"/>
                  </a:lnTo>
                  <a:lnTo>
                    <a:pt x="28" y="6"/>
                  </a:lnTo>
                  <a:lnTo>
                    <a:pt x="19" y="3"/>
                  </a:lnTo>
                  <a:lnTo>
                    <a:pt x="8" y="0"/>
                  </a:lnTo>
                  <a:lnTo>
                    <a:pt x="0" y="4"/>
                  </a:lnTo>
                  <a:lnTo>
                    <a:pt x="1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7" name="Freeform 885"/>
            <p:cNvSpPr>
              <a:spLocks/>
            </p:cNvSpPr>
            <p:nvPr/>
          </p:nvSpPr>
          <p:spPr bwMode="auto">
            <a:xfrm flipH="1">
              <a:off x="653" y="1909"/>
              <a:ext cx="33" cy="9"/>
            </a:xfrm>
            <a:custGeom>
              <a:avLst/>
              <a:gdLst>
                <a:gd name="T0" fmla="*/ 0 w 35"/>
                <a:gd name="T1" fmla="*/ 4 h 9"/>
                <a:gd name="T2" fmla="*/ 5 w 35"/>
                <a:gd name="T3" fmla="*/ 8 h 9"/>
                <a:gd name="T4" fmla="*/ 11 w 35"/>
                <a:gd name="T5" fmla="*/ 9 h 9"/>
                <a:gd name="T6" fmla="*/ 19 w 35"/>
                <a:gd name="T7" fmla="*/ 9 h 9"/>
                <a:gd name="T8" fmla="*/ 25 w 35"/>
                <a:gd name="T9" fmla="*/ 8 h 9"/>
                <a:gd name="T10" fmla="*/ 31 w 35"/>
                <a:gd name="T11" fmla="*/ 2 h 9"/>
                <a:gd name="T12" fmla="*/ 23 w 35"/>
                <a:gd name="T13" fmla="*/ 2 h 9"/>
                <a:gd name="T14" fmla="*/ 25 w 35"/>
                <a:gd name="T15" fmla="*/ 1 h 9"/>
                <a:gd name="T16" fmla="*/ 19 w 35"/>
                <a:gd name="T17" fmla="*/ 0 h 9"/>
                <a:gd name="T18" fmla="*/ 11 w 35"/>
                <a:gd name="T19" fmla="*/ 0 h 9"/>
                <a:gd name="T20" fmla="*/ 5 w 35"/>
                <a:gd name="T21" fmla="*/ 1 h 9"/>
                <a:gd name="T22" fmla="*/ 8 w 35"/>
                <a:gd name="T23" fmla="*/ 4 h 9"/>
                <a:gd name="T24" fmla="*/ 5 w 35"/>
                <a:gd name="T25" fmla="*/ 1 h 9"/>
                <a:gd name="T26" fmla="*/ 2 w 35"/>
                <a:gd name="T27" fmla="*/ 2 h 9"/>
                <a:gd name="T28" fmla="*/ 1 w 35"/>
                <a:gd name="T29" fmla="*/ 4 h 9"/>
                <a:gd name="T30" fmla="*/ 2 w 35"/>
                <a:gd name="T31" fmla="*/ 7 h 9"/>
                <a:gd name="T32" fmla="*/ 5 w 35"/>
                <a:gd name="T33" fmla="*/ 8 h 9"/>
                <a:gd name="T34" fmla="*/ 0 w 35"/>
                <a:gd name="T35" fmla="*/ 4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5" h="9">
                  <a:moveTo>
                    <a:pt x="0" y="4"/>
                  </a:moveTo>
                  <a:lnTo>
                    <a:pt x="5" y="8"/>
                  </a:lnTo>
                  <a:lnTo>
                    <a:pt x="13" y="9"/>
                  </a:lnTo>
                  <a:lnTo>
                    <a:pt x="21" y="9"/>
                  </a:lnTo>
                  <a:lnTo>
                    <a:pt x="28" y="8"/>
                  </a:lnTo>
                  <a:lnTo>
                    <a:pt x="35" y="2"/>
                  </a:lnTo>
                  <a:lnTo>
                    <a:pt x="25" y="2"/>
                  </a:lnTo>
                  <a:lnTo>
                    <a:pt x="28" y="1"/>
                  </a:lnTo>
                  <a:lnTo>
                    <a:pt x="21" y="0"/>
                  </a:lnTo>
                  <a:lnTo>
                    <a:pt x="13" y="0"/>
                  </a:lnTo>
                  <a:lnTo>
                    <a:pt x="5" y="1"/>
                  </a:lnTo>
                  <a:lnTo>
                    <a:pt x="9" y="4"/>
                  </a:lnTo>
                  <a:lnTo>
                    <a:pt x="5" y="1"/>
                  </a:lnTo>
                  <a:lnTo>
                    <a:pt x="2" y="2"/>
                  </a:lnTo>
                  <a:lnTo>
                    <a:pt x="1" y="4"/>
                  </a:lnTo>
                  <a:lnTo>
                    <a:pt x="2" y="7"/>
                  </a:lnTo>
                  <a:lnTo>
                    <a:pt x="5" y="8"/>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8" name="Freeform 886"/>
            <p:cNvSpPr>
              <a:spLocks/>
            </p:cNvSpPr>
            <p:nvPr/>
          </p:nvSpPr>
          <p:spPr bwMode="auto">
            <a:xfrm flipH="1">
              <a:off x="300" y="1907"/>
              <a:ext cx="76" cy="83"/>
            </a:xfrm>
            <a:custGeom>
              <a:avLst/>
              <a:gdLst>
                <a:gd name="T0" fmla="*/ 1 w 78"/>
                <a:gd name="T1" fmla="*/ 43 h 90"/>
                <a:gd name="T2" fmla="*/ 4 w 78"/>
                <a:gd name="T3" fmla="*/ 49 h 90"/>
                <a:gd name="T4" fmla="*/ 10 w 78"/>
                <a:gd name="T5" fmla="*/ 55 h 90"/>
                <a:gd name="T6" fmla="*/ 16 w 78"/>
                <a:gd name="T7" fmla="*/ 60 h 90"/>
                <a:gd name="T8" fmla="*/ 19 w 78"/>
                <a:gd name="T9" fmla="*/ 63 h 90"/>
                <a:gd name="T10" fmla="*/ 20 w 78"/>
                <a:gd name="T11" fmla="*/ 64 h 90"/>
                <a:gd name="T12" fmla="*/ 23 w 78"/>
                <a:gd name="T13" fmla="*/ 63 h 90"/>
                <a:gd name="T14" fmla="*/ 25 w 78"/>
                <a:gd name="T15" fmla="*/ 63 h 90"/>
                <a:gd name="T16" fmla="*/ 28 w 78"/>
                <a:gd name="T17" fmla="*/ 61 h 90"/>
                <a:gd name="T18" fmla="*/ 31 w 78"/>
                <a:gd name="T19" fmla="*/ 56 h 90"/>
                <a:gd name="T20" fmla="*/ 37 w 78"/>
                <a:gd name="T21" fmla="*/ 49 h 90"/>
                <a:gd name="T22" fmla="*/ 43 w 78"/>
                <a:gd name="T23" fmla="*/ 41 h 90"/>
                <a:gd name="T24" fmla="*/ 46 w 78"/>
                <a:gd name="T25" fmla="*/ 36 h 90"/>
                <a:gd name="T26" fmla="*/ 52 w 78"/>
                <a:gd name="T27" fmla="*/ 29 h 90"/>
                <a:gd name="T28" fmla="*/ 58 w 78"/>
                <a:gd name="T29" fmla="*/ 18 h 90"/>
                <a:gd name="T30" fmla="*/ 67 w 78"/>
                <a:gd name="T31" fmla="*/ 6 h 90"/>
                <a:gd name="T32" fmla="*/ 74 w 78"/>
                <a:gd name="T33" fmla="*/ 0 h 90"/>
                <a:gd name="T34" fmla="*/ 74 w 78"/>
                <a:gd name="T35" fmla="*/ 28 h 90"/>
                <a:gd name="T36" fmla="*/ 67 w 78"/>
                <a:gd name="T37" fmla="*/ 35 h 90"/>
                <a:gd name="T38" fmla="*/ 60 w 78"/>
                <a:gd name="T39" fmla="*/ 45 h 90"/>
                <a:gd name="T40" fmla="*/ 56 w 78"/>
                <a:gd name="T41" fmla="*/ 56 h 90"/>
                <a:gd name="T42" fmla="*/ 51 w 78"/>
                <a:gd name="T43" fmla="*/ 64 h 90"/>
                <a:gd name="T44" fmla="*/ 43 w 78"/>
                <a:gd name="T45" fmla="*/ 71 h 90"/>
                <a:gd name="T46" fmla="*/ 36 w 78"/>
                <a:gd name="T47" fmla="*/ 76 h 90"/>
                <a:gd name="T48" fmla="*/ 29 w 78"/>
                <a:gd name="T49" fmla="*/ 77 h 90"/>
                <a:gd name="T50" fmla="*/ 23 w 78"/>
                <a:gd name="T51" fmla="*/ 74 h 90"/>
                <a:gd name="T52" fmla="*/ 19 w 78"/>
                <a:gd name="T53" fmla="*/ 69 h 90"/>
                <a:gd name="T54" fmla="*/ 17 w 78"/>
                <a:gd name="T55" fmla="*/ 65 h 90"/>
                <a:gd name="T56" fmla="*/ 13 w 78"/>
                <a:gd name="T57" fmla="*/ 61 h 90"/>
                <a:gd name="T58" fmla="*/ 12 w 78"/>
                <a:gd name="T59" fmla="*/ 58 h 90"/>
                <a:gd name="T60" fmla="*/ 9 w 78"/>
                <a:gd name="T61" fmla="*/ 54 h 90"/>
                <a:gd name="T62" fmla="*/ 3 w 78"/>
                <a:gd name="T63" fmla="*/ 49 h 90"/>
                <a:gd name="T64" fmla="*/ 0 w 78"/>
                <a:gd name="T65" fmla="*/ 44 h 90"/>
                <a:gd name="T66" fmla="*/ 1 w 78"/>
                <a:gd name="T67" fmla="*/ 43 h 9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78" h="90">
                  <a:moveTo>
                    <a:pt x="1" y="51"/>
                  </a:moveTo>
                  <a:lnTo>
                    <a:pt x="4" y="58"/>
                  </a:lnTo>
                  <a:lnTo>
                    <a:pt x="10" y="65"/>
                  </a:lnTo>
                  <a:lnTo>
                    <a:pt x="16" y="71"/>
                  </a:lnTo>
                  <a:lnTo>
                    <a:pt x="19" y="74"/>
                  </a:lnTo>
                  <a:lnTo>
                    <a:pt x="22" y="75"/>
                  </a:lnTo>
                  <a:lnTo>
                    <a:pt x="25" y="74"/>
                  </a:lnTo>
                  <a:lnTo>
                    <a:pt x="27" y="74"/>
                  </a:lnTo>
                  <a:lnTo>
                    <a:pt x="30" y="72"/>
                  </a:lnTo>
                  <a:lnTo>
                    <a:pt x="33" y="66"/>
                  </a:lnTo>
                  <a:lnTo>
                    <a:pt x="39" y="57"/>
                  </a:lnTo>
                  <a:lnTo>
                    <a:pt x="45" y="48"/>
                  </a:lnTo>
                  <a:lnTo>
                    <a:pt x="48" y="42"/>
                  </a:lnTo>
                  <a:lnTo>
                    <a:pt x="54" y="34"/>
                  </a:lnTo>
                  <a:lnTo>
                    <a:pt x="62" y="21"/>
                  </a:lnTo>
                  <a:lnTo>
                    <a:pt x="71" y="8"/>
                  </a:lnTo>
                  <a:lnTo>
                    <a:pt x="78" y="0"/>
                  </a:lnTo>
                  <a:lnTo>
                    <a:pt x="78" y="33"/>
                  </a:lnTo>
                  <a:lnTo>
                    <a:pt x="71" y="41"/>
                  </a:lnTo>
                  <a:lnTo>
                    <a:pt x="64" y="53"/>
                  </a:lnTo>
                  <a:lnTo>
                    <a:pt x="58" y="66"/>
                  </a:lnTo>
                  <a:lnTo>
                    <a:pt x="53" y="75"/>
                  </a:lnTo>
                  <a:lnTo>
                    <a:pt x="45" y="84"/>
                  </a:lnTo>
                  <a:lnTo>
                    <a:pt x="38" y="89"/>
                  </a:lnTo>
                  <a:lnTo>
                    <a:pt x="31" y="90"/>
                  </a:lnTo>
                  <a:lnTo>
                    <a:pt x="25" y="87"/>
                  </a:lnTo>
                  <a:lnTo>
                    <a:pt x="20" y="81"/>
                  </a:lnTo>
                  <a:lnTo>
                    <a:pt x="17" y="76"/>
                  </a:lnTo>
                  <a:lnTo>
                    <a:pt x="13" y="72"/>
                  </a:lnTo>
                  <a:lnTo>
                    <a:pt x="12" y="68"/>
                  </a:lnTo>
                  <a:lnTo>
                    <a:pt x="9" y="64"/>
                  </a:lnTo>
                  <a:lnTo>
                    <a:pt x="3" y="58"/>
                  </a:lnTo>
                  <a:lnTo>
                    <a:pt x="0" y="52"/>
                  </a:lnTo>
                  <a:lnTo>
                    <a:pt x="1" y="51"/>
                  </a:lnTo>
                  <a:close/>
                </a:path>
              </a:pathLst>
            </a:custGeom>
            <a:solidFill>
              <a:srgbClr val="99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59" name="Freeform 887"/>
            <p:cNvSpPr>
              <a:spLocks/>
            </p:cNvSpPr>
            <p:nvPr/>
          </p:nvSpPr>
          <p:spPr bwMode="auto">
            <a:xfrm flipH="1">
              <a:off x="306" y="1798"/>
              <a:ext cx="49" cy="111"/>
            </a:xfrm>
            <a:custGeom>
              <a:avLst/>
              <a:gdLst>
                <a:gd name="T0" fmla="*/ 14 w 49"/>
                <a:gd name="T1" fmla="*/ 70 h 120"/>
                <a:gd name="T2" fmla="*/ 9 w 49"/>
                <a:gd name="T3" fmla="*/ 71 h 120"/>
                <a:gd name="T4" fmla="*/ 3 w 49"/>
                <a:gd name="T5" fmla="*/ 72 h 120"/>
                <a:gd name="T6" fmla="*/ 0 w 49"/>
                <a:gd name="T7" fmla="*/ 75 h 120"/>
                <a:gd name="T8" fmla="*/ 1 w 49"/>
                <a:gd name="T9" fmla="*/ 81 h 120"/>
                <a:gd name="T10" fmla="*/ 3 w 49"/>
                <a:gd name="T11" fmla="*/ 88 h 120"/>
                <a:gd name="T12" fmla="*/ 5 w 49"/>
                <a:gd name="T13" fmla="*/ 93 h 120"/>
                <a:gd name="T14" fmla="*/ 5 w 49"/>
                <a:gd name="T15" fmla="*/ 96 h 120"/>
                <a:gd name="T16" fmla="*/ 4 w 49"/>
                <a:gd name="T17" fmla="*/ 98 h 120"/>
                <a:gd name="T18" fmla="*/ 5 w 49"/>
                <a:gd name="T19" fmla="*/ 101 h 120"/>
                <a:gd name="T20" fmla="*/ 9 w 49"/>
                <a:gd name="T21" fmla="*/ 103 h 120"/>
                <a:gd name="T22" fmla="*/ 13 w 49"/>
                <a:gd name="T23" fmla="*/ 101 h 120"/>
                <a:gd name="T24" fmla="*/ 18 w 49"/>
                <a:gd name="T25" fmla="*/ 96 h 120"/>
                <a:gd name="T26" fmla="*/ 25 w 49"/>
                <a:gd name="T27" fmla="*/ 86 h 120"/>
                <a:gd name="T28" fmla="*/ 33 w 49"/>
                <a:gd name="T29" fmla="*/ 77 h 120"/>
                <a:gd name="T30" fmla="*/ 41 w 49"/>
                <a:gd name="T31" fmla="*/ 68 h 120"/>
                <a:gd name="T32" fmla="*/ 44 w 49"/>
                <a:gd name="T33" fmla="*/ 59 h 120"/>
                <a:gd name="T34" fmla="*/ 47 w 49"/>
                <a:gd name="T35" fmla="*/ 48 h 120"/>
                <a:gd name="T36" fmla="*/ 49 w 49"/>
                <a:gd name="T37" fmla="*/ 31 h 120"/>
                <a:gd name="T38" fmla="*/ 48 w 49"/>
                <a:gd name="T39" fmla="*/ 16 h 120"/>
                <a:gd name="T40" fmla="*/ 39 w 49"/>
                <a:gd name="T41" fmla="*/ 3 h 120"/>
                <a:gd name="T42" fmla="*/ 32 w 49"/>
                <a:gd name="T43" fmla="*/ 0 h 120"/>
                <a:gd name="T44" fmla="*/ 27 w 49"/>
                <a:gd name="T45" fmla="*/ 0 h 120"/>
                <a:gd name="T46" fmla="*/ 24 w 49"/>
                <a:gd name="T47" fmla="*/ 6 h 120"/>
                <a:gd name="T48" fmla="*/ 23 w 49"/>
                <a:gd name="T49" fmla="*/ 14 h 120"/>
                <a:gd name="T50" fmla="*/ 21 w 49"/>
                <a:gd name="T51" fmla="*/ 19 h 120"/>
                <a:gd name="T52" fmla="*/ 20 w 49"/>
                <a:gd name="T53" fmla="*/ 26 h 120"/>
                <a:gd name="T54" fmla="*/ 20 w 49"/>
                <a:gd name="T55" fmla="*/ 33 h 120"/>
                <a:gd name="T56" fmla="*/ 24 w 49"/>
                <a:gd name="T57" fmla="*/ 39 h 120"/>
                <a:gd name="T58" fmla="*/ 28 w 49"/>
                <a:gd name="T59" fmla="*/ 45 h 120"/>
                <a:gd name="T60" fmla="*/ 28 w 49"/>
                <a:gd name="T61" fmla="*/ 54 h 120"/>
                <a:gd name="T62" fmla="*/ 24 w 49"/>
                <a:gd name="T63" fmla="*/ 64 h 120"/>
                <a:gd name="T64" fmla="*/ 14 w 49"/>
                <a:gd name="T65" fmla="*/ 70 h 12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 h="120">
                  <a:moveTo>
                    <a:pt x="14" y="82"/>
                  </a:moveTo>
                  <a:lnTo>
                    <a:pt x="9" y="83"/>
                  </a:lnTo>
                  <a:lnTo>
                    <a:pt x="3" y="84"/>
                  </a:lnTo>
                  <a:lnTo>
                    <a:pt x="0" y="88"/>
                  </a:lnTo>
                  <a:lnTo>
                    <a:pt x="1" y="95"/>
                  </a:lnTo>
                  <a:lnTo>
                    <a:pt x="3" y="103"/>
                  </a:lnTo>
                  <a:lnTo>
                    <a:pt x="5" y="108"/>
                  </a:lnTo>
                  <a:lnTo>
                    <a:pt x="5" y="112"/>
                  </a:lnTo>
                  <a:lnTo>
                    <a:pt x="4" y="115"/>
                  </a:lnTo>
                  <a:lnTo>
                    <a:pt x="5" y="118"/>
                  </a:lnTo>
                  <a:lnTo>
                    <a:pt x="9" y="120"/>
                  </a:lnTo>
                  <a:lnTo>
                    <a:pt x="13" y="118"/>
                  </a:lnTo>
                  <a:lnTo>
                    <a:pt x="18" y="112"/>
                  </a:lnTo>
                  <a:lnTo>
                    <a:pt x="25" y="101"/>
                  </a:lnTo>
                  <a:lnTo>
                    <a:pt x="33" y="90"/>
                  </a:lnTo>
                  <a:lnTo>
                    <a:pt x="41" y="79"/>
                  </a:lnTo>
                  <a:lnTo>
                    <a:pt x="44" y="69"/>
                  </a:lnTo>
                  <a:lnTo>
                    <a:pt x="47" y="56"/>
                  </a:lnTo>
                  <a:lnTo>
                    <a:pt x="49" y="37"/>
                  </a:lnTo>
                  <a:lnTo>
                    <a:pt x="48" y="18"/>
                  </a:lnTo>
                  <a:lnTo>
                    <a:pt x="39" y="3"/>
                  </a:lnTo>
                  <a:lnTo>
                    <a:pt x="32" y="0"/>
                  </a:lnTo>
                  <a:lnTo>
                    <a:pt x="27" y="0"/>
                  </a:lnTo>
                  <a:lnTo>
                    <a:pt x="24" y="6"/>
                  </a:lnTo>
                  <a:lnTo>
                    <a:pt x="23" y="16"/>
                  </a:lnTo>
                  <a:lnTo>
                    <a:pt x="21" y="22"/>
                  </a:lnTo>
                  <a:lnTo>
                    <a:pt x="20" y="30"/>
                  </a:lnTo>
                  <a:lnTo>
                    <a:pt x="20" y="39"/>
                  </a:lnTo>
                  <a:lnTo>
                    <a:pt x="24" y="45"/>
                  </a:lnTo>
                  <a:lnTo>
                    <a:pt x="28" y="53"/>
                  </a:lnTo>
                  <a:lnTo>
                    <a:pt x="28" y="63"/>
                  </a:lnTo>
                  <a:lnTo>
                    <a:pt x="24" y="75"/>
                  </a:lnTo>
                  <a:lnTo>
                    <a:pt x="14" y="82"/>
                  </a:lnTo>
                  <a:close/>
                </a:path>
              </a:pathLst>
            </a:custGeom>
            <a:solidFill>
              <a:srgbClr val="9933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0" name="Freeform 888"/>
            <p:cNvSpPr>
              <a:spLocks/>
            </p:cNvSpPr>
            <p:nvPr/>
          </p:nvSpPr>
          <p:spPr bwMode="auto">
            <a:xfrm flipH="1">
              <a:off x="724" y="2465"/>
              <a:ext cx="6" cy="7"/>
            </a:xfrm>
            <a:custGeom>
              <a:avLst/>
              <a:gdLst>
                <a:gd name="T0" fmla="*/ 0 w 7"/>
                <a:gd name="T1" fmla="*/ 0 h 7"/>
                <a:gd name="T2" fmla="*/ 0 w 7"/>
                <a:gd name="T3" fmla="*/ 3 h 7"/>
                <a:gd name="T4" fmla="*/ 2 w 7"/>
                <a:gd name="T5" fmla="*/ 6 h 7"/>
                <a:gd name="T6" fmla="*/ 3 w 7"/>
                <a:gd name="T7" fmla="*/ 7 h 7"/>
                <a:gd name="T8" fmla="*/ 5 w 7"/>
                <a:gd name="T9" fmla="*/ 4 h 7"/>
                <a:gd name="T10" fmla="*/ 0 w 7"/>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7">
                  <a:moveTo>
                    <a:pt x="0" y="0"/>
                  </a:moveTo>
                  <a:lnTo>
                    <a:pt x="0" y="3"/>
                  </a:lnTo>
                  <a:lnTo>
                    <a:pt x="2" y="6"/>
                  </a:lnTo>
                  <a:lnTo>
                    <a:pt x="5" y="7"/>
                  </a:lnTo>
                  <a:lnTo>
                    <a:pt x="7"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1" name="Freeform 889"/>
            <p:cNvSpPr>
              <a:spLocks/>
            </p:cNvSpPr>
            <p:nvPr/>
          </p:nvSpPr>
          <p:spPr bwMode="auto">
            <a:xfrm flipH="1">
              <a:off x="535" y="2420"/>
              <a:ext cx="195" cy="50"/>
            </a:xfrm>
            <a:custGeom>
              <a:avLst/>
              <a:gdLst>
                <a:gd name="T0" fmla="*/ 192 w 198"/>
                <a:gd name="T1" fmla="*/ 25 h 53"/>
                <a:gd name="T2" fmla="*/ 190 w 198"/>
                <a:gd name="T3" fmla="*/ 20 h 53"/>
                <a:gd name="T4" fmla="*/ 184 w 198"/>
                <a:gd name="T5" fmla="*/ 15 h 53"/>
                <a:gd name="T6" fmla="*/ 176 w 198"/>
                <a:gd name="T7" fmla="*/ 11 h 53"/>
                <a:gd name="T8" fmla="*/ 167 w 198"/>
                <a:gd name="T9" fmla="*/ 8 h 53"/>
                <a:gd name="T10" fmla="*/ 157 w 198"/>
                <a:gd name="T11" fmla="*/ 6 h 53"/>
                <a:gd name="T12" fmla="*/ 145 w 198"/>
                <a:gd name="T13" fmla="*/ 4 h 53"/>
                <a:gd name="T14" fmla="*/ 131 w 198"/>
                <a:gd name="T15" fmla="*/ 2 h 53"/>
                <a:gd name="T16" fmla="*/ 116 w 198"/>
                <a:gd name="T17" fmla="*/ 0 h 53"/>
                <a:gd name="T18" fmla="*/ 100 w 198"/>
                <a:gd name="T19" fmla="*/ 0 h 53"/>
                <a:gd name="T20" fmla="*/ 87 w 198"/>
                <a:gd name="T21" fmla="*/ 3 h 53"/>
                <a:gd name="T22" fmla="*/ 71 w 198"/>
                <a:gd name="T23" fmla="*/ 6 h 53"/>
                <a:gd name="T24" fmla="*/ 53 w 198"/>
                <a:gd name="T25" fmla="*/ 9 h 53"/>
                <a:gd name="T26" fmla="*/ 38 w 198"/>
                <a:gd name="T27" fmla="*/ 15 h 53"/>
                <a:gd name="T28" fmla="*/ 25 w 198"/>
                <a:gd name="T29" fmla="*/ 23 h 53"/>
                <a:gd name="T30" fmla="*/ 13 w 198"/>
                <a:gd name="T31" fmla="*/ 32 h 53"/>
                <a:gd name="T32" fmla="*/ 0 w 198"/>
                <a:gd name="T33" fmla="*/ 43 h 53"/>
                <a:gd name="T34" fmla="*/ 7 w 198"/>
                <a:gd name="T35" fmla="*/ 47 h 53"/>
                <a:gd name="T36" fmla="*/ 17 w 198"/>
                <a:gd name="T37" fmla="*/ 37 h 53"/>
                <a:gd name="T38" fmla="*/ 30 w 198"/>
                <a:gd name="T39" fmla="*/ 28 h 53"/>
                <a:gd name="T40" fmla="*/ 41 w 198"/>
                <a:gd name="T41" fmla="*/ 21 h 53"/>
                <a:gd name="T42" fmla="*/ 56 w 198"/>
                <a:gd name="T43" fmla="*/ 16 h 53"/>
                <a:gd name="T44" fmla="*/ 71 w 198"/>
                <a:gd name="T45" fmla="*/ 11 h 53"/>
                <a:gd name="T46" fmla="*/ 87 w 198"/>
                <a:gd name="T47" fmla="*/ 8 h 53"/>
                <a:gd name="T48" fmla="*/ 100 w 198"/>
                <a:gd name="T49" fmla="*/ 8 h 53"/>
                <a:gd name="T50" fmla="*/ 116 w 198"/>
                <a:gd name="T51" fmla="*/ 8 h 53"/>
                <a:gd name="T52" fmla="*/ 131 w 198"/>
                <a:gd name="T53" fmla="*/ 8 h 53"/>
                <a:gd name="T54" fmla="*/ 145 w 198"/>
                <a:gd name="T55" fmla="*/ 9 h 53"/>
                <a:gd name="T56" fmla="*/ 157 w 198"/>
                <a:gd name="T57" fmla="*/ 11 h 53"/>
                <a:gd name="T58" fmla="*/ 165 w 198"/>
                <a:gd name="T59" fmla="*/ 15 h 53"/>
                <a:gd name="T60" fmla="*/ 174 w 198"/>
                <a:gd name="T61" fmla="*/ 18 h 53"/>
                <a:gd name="T62" fmla="*/ 180 w 198"/>
                <a:gd name="T63" fmla="*/ 21 h 53"/>
                <a:gd name="T64" fmla="*/ 183 w 198"/>
                <a:gd name="T65" fmla="*/ 24 h 53"/>
                <a:gd name="T66" fmla="*/ 183 w 198"/>
                <a:gd name="T67" fmla="*/ 25 h 53"/>
                <a:gd name="T68" fmla="*/ 192 w 198"/>
                <a:gd name="T69" fmla="*/ 25 h 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98" h="53">
                  <a:moveTo>
                    <a:pt x="198" y="28"/>
                  </a:moveTo>
                  <a:lnTo>
                    <a:pt x="196" y="22"/>
                  </a:lnTo>
                  <a:lnTo>
                    <a:pt x="190" y="17"/>
                  </a:lnTo>
                  <a:lnTo>
                    <a:pt x="182" y="13"/>
                  </a:lnTo>
                  <a:lnTo>
                    <a:pt x="173" y="10"/>
                  </a:lnTo>
                  <a:lnTo>
                    <a:pt x="161" y="6"/>
                  </a:lnTo>
                  <a:lnTo>
                    <a:pt x="149" y="4"/>
                  </a:lnTo>
                  <a:lnTo>
                    <a:pt x="135" y="2"/>
                  </a:lnTo>
                  <a:lnTo>
                    <a:pt x="120" y="0"/>
                  </a:lnTo>
                  <a:lnTo>
                    <a:pt x="104" y="0"/>
                  </a:lnTo>
                  <a:lnTo>
                    <a:pt x="89" y="3"/>
                  </a:lnTo>
                  <a:lnTo>
                    <a:pt x="73" y="6"/>
                  </a:lnTo>
                  <a:lnTo>
                    <a:pt x="55" y="11"/>
                  </a:lnTo>
                  <a:lnTo>
                    <a:pt x="40" y="17"/>
                  </a:lnTo>
                  <a:lnTo>
                    <a:pt x="25" y="25"/>
                  </a:lnTo>
                  <a:lnTo>
                    <a:pt x="13" y="36"/>
                  </a:lnTo>
                  <a:lnTo>
                    <a:pt x="0" y="49"/>
                  </a:lnTo>
                  <a:lnTo>
                    <a:pt x="7" y="53"/>
                  </a:lnTo>
                  <a:lnTo>
                    <a:pt x="17" y="41"/>
                  </a:lnTo>
                  <a:lnTo>
                    <a:pt x="30" y="32"/>
                  </a:lnTo>
                  <a:lnTo>
                    <a:pt x="43" y="23"/>
                  </a:lnTo>
                  <a:lnTo>
                    <a:pt x="58" y="18"/>
                  </a:lnTo>
                  <a:lnTo>
                    <a:pt x="73" y="13"/>
                  </a:lnTo>
                  <a:lnTo>
                    <a:pt x="89" y="10"/>
                  </a:lnTo>
                  <a:lnTo>
                    <a:pt x="104" y="10"/>
                  </a:lnTo>
                  <a:lnTo>
                    <a:pt x="120" y="10"/>
                  </a:lnTo>
                  <a:lnTo>
                    <a:pt x="135" y="8"/>
                  </a:lnTo>
                  <a:lnTo>
                    <a:pt x="149" y="11"/>
                  </a:lnTo>
                  <a:lnTo>
                    <a:pt x="161" y="13"/>
                  </a:lnTo>
                  <a:lnTo>
                    <a:pt x="171" y="17"/>
                  </a:lnTo>
                  <a:lnTo>
                    <a:pt x="180" y="20"/>
                  </a:lnTo>
                  <a:lnTo>
                    <a:pt x="186" y="23"/>
                  </a:lnTo>
                  <a:lnTo>
                    <a:pt x="189" y="27"/>
                  </a:lnTo>
                  <a:lnTo>
                    <a:pt x="189" y="28"/>
                  </a:lnTo>
                  <a:lnTo>
                    <a:pt x="198"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2" name="Freeform 890"/>
            <p:cNvSpPr>
              <a:spLocks/>
            </p:cNvSpPr>
            <p:nvPr/>
          </p:nvSpPr>
          <p:spPr bwMode="auto">
            <a:xfrm flipH="1">
              <a:off x="535" y="2446"/>
              <a:ext cx="10" cy="4"/>
            </a:xfrm>
            <a:custGeom>
              <a:avLst/>
              <a:gdLst>
                <a:gd name="T0" fmla="*/ 0 w 9"/>
                <a:gd name="T1" fmla="*/ 0 h 5"/>
                <a:gd name="T2" fmla="*/ 1 w 9"/>
                <a:gd name="T3" fmla="*/ 2 h 5"/>
                <a:gd name="T4" fmla="*/ 7 w 9"/>
                <a:gd name="T5" fmla="*/ 3 h 5"/>
                <a:gd name="T6" fmla="*/ 10 w 9"/>
                <a:gd name="T7" fmla="*/ 2 h 5"/>
                <a:gd name="T8" fmla="*/ 11 w 9"/>
                <a:gd name="T9" fmla="*/ 0 h 5"/>
                <a:gd name="T10" fmla="*/ 0 w 9"/>
                <a:gd name="T11" fmla="*/ 0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5">
                  <a:moveTo>
                    <a:pt x="0" y="0"/>
                  </a:moveTo>
                  <a:lnTo>
                    <a:pt x="1" y="4"/>
                  </a:lnTo>
                  <a:lnTo>
                    <a:pt x="5" y="5"/>
                  </a:lnTo>
                  <a:lnTo>
                    <a:pt x="8" y="4"/>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3" name="Freeform 891"/>
            <p:cNvSpPr>
              <a:spLocks/>
            </p:cNvSpPr>
            <p:nvPr/>
          </p:nvSpPr>
          <p:spPr bwMode="auto">
            <a:xfrm flipH="1">
              <a:off x="518" y="2470"/>
              <a:ext cx="5" cy="8"/>
            </a:xfrm>
            <a:custGeom>
              <a:avLst/>
              <a:gdLst>
                <a:gd name="T0" fmla="*/ 4 w 7"/>
                <a:gd name="T1" fmla="*/ 0 h 6"/>
                <a:gd name="T2" fmla="*/ 1 w 7"/>
                <a:gd name="T3" fmla="*/ 0 h 6"/>
                <a:gd name="T4" fmla="*/ 1 w 7"/>
                <a:gd name="T5" fmla="*/ 1 h 6"/>
                <a:gd name="T6" fmla="*/ 0 w 7"/>
                <a:gd name="T7" fmla="*/ 7 h 6"/>
                <a:gd name="T8" fmla="*/ 1 w 7"/>
                <a:gd name="T9" fmla="*/ 11 h 6"/>
                <a:gd name="T10" fmla="*/ 4 w 7"/>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6">
                  <a:moveTo>
                    <a:pt x="7" y="0"/>
                  </a:moveTo>
                  <a:lnTo>
                    <a:pt x="3" y="0"/>
                  </a:lnTo>
                  <a:lnTo>
                    <a:pt x="1" y="1"/>
                  </a:lnTo>
                  <a:lnTo>
                    <a:pt x="0" y="4"/>
                  </a:lnTo>
                  <a:lnTo>
                    <a:pt x="2" y="6"/>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4" name="Freeform 892"/>
            <p:cNvSpPr>
              <a:spLocks/>
            </p:cNvSpPr>
            <p:nvPr/>
          </p:nvSpPr>
          <p:spPr bwMode="auto">
            <a:xfrm flipH="1">
              <a:off x="419" y="2470"/>
              <a:ext cx="103" cy="282"/>
            </a:xfrm>
            <a:custGeom>
              <a:avLst/>
              <a:gdLst>
                <a:gd name="T0" fmla="*/ 102 w 104"/>
                <a:gd name="T1" fmla="*/ 262 h 303"/>
                <a:gd name="T2" fmla="*/ 97 w 104"/>
                <a:gd name="T3" fmla="*/ 243 h 303"/>
                <a:gd name="T4" fmla="*/ 89 w 104"/>
                <a:gd name="T5" fmla="*/ 210 h 303"/>
                <a:gd name="T6" fmla="*/ 78 w 104"/>
                <a:gd name="T7" fmla="*/ 168 h 303"/>
                <a:gd name="T8" fmla="*/ 63 w 104"/>
                <a:gd name="T9" fmla="*/ 127 h 303"/>
                <a:gd name="T10" fmla="*/ 49 w 104"/>
                <a:gd name="T11" fmla="*/ 83 h 303"/>
                <a:gd name="T12" fmla="*/ 32 w 104"/>
                <a:gd name="T13" fmla="*/ 47 h 303"/>
                <a:gd name="T14" fmla="*/ 19 w 104"/>
                <a:gd name="T15" fmla="*/ 18 h 303"/>
                <a:gd name="T16" fmla="*/ 5 w 104"/>
                <a:gd name="T17" fmla="*/ 0 h 303"/>
                <a:gd name="T18" fmla="*/ 0 w 104"/>
                <a:gd name="T19" fmla="*/ 6 h 303"/>
                <a:gd name="T20" fmla="*/ 12 w 104"/>
                <a:gd name="T21" fmla="*/ 20 h 303"/>
                <a:gd name="T22" fmla="*/ 26 w 104"/>
                <a:gd name="T23" fmla="*/ 48 h 303"/>
                <a:gd name="T24" fmla="*/ 42 w 104"/>
                <a:gd name="T25" fmla="*/ 86 h 303"/>
                <a:gd name="T26" fmla="*/ 56 w 104"/>
                <a:gd name="T27" fmla="*/ 128 h 303"/>
                <a:gd name="T28" fmla="*/ 71 w 104"/>
                <a:gd name="T29" fmla="*/ 171 h 303"/>
                <a:gd name="T30" fmla="*/ 82 w 104"/>
                <a:gd name="T31" fmla="*/ 210 h 303"/>
                <a:gd name="T32" fmla="*/ 90 w 104"/>
                <a:gd name="T33" fmla="*/ 243 h 303"/>
                <a:gd name="T34" fmla="*/ 93 w 104"/>
                <a:gd name="T35" fmla="*/ 262 h 303"/>
                <a:gd name="T36" fmla="*/ 102 w 104"/>
                <a:gd name="T37" fmla="*/ 262 h 3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4" h="303">
                  <a:moveTo>
                    <a:pt x="104" y="303"/>
                  </a:moveTo>
                  <a:lnTo>
                    <a:pt x="99" y="280"/>
                  </a:lnTo>
                  <a:lnTo>
                    <a:pt x="91" y="243"/>
                  </a:lnTo>
                  <a:lnTo>
                    <a:pt x="80" y="195"/>
                  </a:lnTo>
                  <a:lnTo>
                    <a:pt x="65" y="146"/>
                  </a:lnTo>
                  <a:lnTo>
                    <a:pt x="49" y="96"/>
                  </a:lnTo>
                  <a:lnTo>
                    <a:pt x="32" y="54"/>
                  </a:lnTo>
                  <a:lnTo>
                    <a:pt x="19" y="20"/>
                  </a:lnTo>
                  <a:lnTo>
                    <a:pt x="5" y="0"/>
                  </a:lnTo>
                  <a:lnTo>
                    <a:pt x="0" y="6"/>
                  </a:lnTo>
                  <a:lnTo>
                    <a:pt x="12" y="23"/>
                  </a:lnTo>
                  <a:lnTo>
                    <a:pt x="26" y="56"/>
                  </a:lnTo>
                  <a:lnTo>
                    <a:pt x="42" y="99"/>
                  </a:lnTo>
                  <a:lnTo>
                    <a:pt x="58" y="148"/>
                  </a:lnTo>
                  <a:lnTo>
                    <a:pt x="73" y="198"/>
                  </a:lnTo>
                  <a:lnTo>
                    <a:pt x="84" y="243"/>
                  </a:lnTo>
                  <a:lnTo>
                    <a:pt x="92" y="280"/>
                  </a:lnTo>
                  <a:lnTo>
                    <a:pt x="95" y="303"/>
                  </a:lnTo>
                  <a:lnTo>
                    <a:pt x="104" y="3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5" name="Freeform 893"/>
            <p:cNvSpPr>
              <a:spLocks/>
            </p:cNvSpPr>
            <p:nvPr/>
          </p:nvSpPr>
          <p:spPr bwMode="auto">
            <a:xfrm flipH="1">
              <a:off x="419" y="2752"/>
              <a:ext cx="10" cy="3"/>
            </a:xfrm>
            <a:custGeom>
              <a:avLst/>
              <a:gdLst>
                <a:gd name="T0" fmla="*/ 0 w 9"/>
                <a:gd name="T1" fmla="*/ 0 h 4"/>
                <a:gd name="T2" fmla="*/ 1 w 9"/>
                <a:gd name="T3" fmla="*/ 2 h 4"/>
                <a:gd name="T4" fmla="*/ 4 w 9"/>
                <a:gd name="T5" fmla="*/ 2 h 4"/>
                <a:gd name="T6" fmla="*/ 10 w 9"/>
                <a:gd name="T7" fmla="*/ 2 h 4"/>
                <a:gd name="T8" fmla="*/ 11 w 9"/>
                <a:gd name="T9" fmla="*/ 0 h 4"/>
                <a:gd name="T10" fmla="*/ 0 w 9"/>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4">
                  <a:moveTo>
                    <a:pt x="0" y="0"/>
                  </a:moveTo>
                  <a:lnTo>
                    <a:pt x="1" y="3"/>
                  </a:lnTo>
                  <a:lnTo>
                    <a:pt x="4" y="4"/>
                  </a:lnTo>
                  <a:lnTo>
                    <a:pt x="8" y="3"/>
                  </a:lnTo>
                  <a:lnTo>
                    <a:pt x="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6" name="Freeform 894"/>
            <p:cNvSpPr>
              <a:spLocks/>
            </p:cNvSpPr>
            <p:nvPr/>
          </p:nvSpPr>
          <p:spPr bwMode="auto">
            <a:xfrm flipH="1">
              <a:off x="418" y="2826"/>
              <a:ext cx="5" cy="3"/>
            </a:xfrm>
            <a:custGeom>
              <a:avLst/>
              <a:gdLst>
                <a:gd name="T0" fmla="*/ 4 w 7"/>
                <a:gd name="T1" fmla="*/ 2 h 4"/>
                <a:gd name="T2" fmla="*/ 3 w 7"/>
                <a:gd name="T3" fmla="*/ 1 h 4"/>
                <a:gd name="T4" fmla="*/ 2 w 7"/>
                <a:gd name="T5" fmla="*/ 0 h 4"/>
                <a:gd name="T6" fmla="*/ 1 w 7"/>
                <a:gd name="T7" fmla="*/ 1 h 4"/>
                <a:gd name="T8" fmla="*/ 0 w 7"/>
                <a:gd name="T9" fmla="*/ 2 h 4"/>
                <a:gd name="T10" fmla="*/ 4 w 7"/>
                <a:gd name="T11" fmla="*/ 2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7" y="4"/>
                  </a:moveTo>
                  <a:lnTo>
                    <a:pt x="6" y="1"/>
                  </a:lnTo>
                  <a:lnTo>
                    <a:pt x="4" y="0"/>
                  </a:lnTo>
                  <a:lnTo>
                    <a:pt x="1" y="1"/>
                  </a:lnTo>
                  <a:lnTo>
                    <a:pt x="0" y="4"/>
                  </a:lnTo>
                  <a:lnTo>
                    <a:pt x="7"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7" name="Freeform 895"/>
            <p:cNvSpPr>
              <a:spLocks/>
            </p:cNvSpPr>
            <p:nvPr/>
          </p:nvSpPr>
          <p:spPr bwMode="auto">
            <a:xfrm flipH="1">
              <a:off x="418" y="2829"/>
              <a:ext cx="54" cy="165"/>
            </a:xfrm>
            <a:custGeom>
              <a:avLst/>
              <a:gdLst>
                <a:gd name="T0" fmla="*/ 7 w 55"/>
                <a:gd name="T1" fmla="*/ 154 h 177"/>
                <a:gd name="T2" fmla="*/ 19 w 55"/>
                <a:gd name="T3" fmla="*/ 127 h 177"/>
                <a:gd name="T4" fmla="*/ 28 w 55"/>
                <a:gd name="T5" fmla="*/ 103 h 177"/>
                <a:gd name="T6" fmla="*/ 35 w 55"/>
                <a:gd name="T7" fmla="*/ 82 h 177"/>
                <a:gd name="T8" fmla="*/ 40 w 55"/>
                <a:gd name="T9" fmla="*/ 61 h 177"/>
                <a:gd name="T10" fmla="*/ 45 w 55"/>
                <a:gd name="T11" fmla="*/ 44 h 177"/>
                <a:gd name="T12" fmla="*/ 47 w 55"/>
                <a:gd name="T13" fmla="*/ 28 h 177"/>
                <a:gd name="T14" fmla="*/ 51 w 55"/>
                <a:gd name="T15" fmla="*/ 14 h 177"/>
                <a:gd name="T16" fmla="*/ 53 w 55"/>
                <a:gd name="T17" fmla="*/ 0 h 177"/>
                <a:gd name="T18" fmla="*/ 46 w 55"/>
                <a:gd name="T19" fmla="*/ 0 h 177"/>
                <a:gd name="T20" fmla="*/ 44 w 55"/>
                <a:gd name="T21" fmla="*/ 14 h 177"/>
                <a:gd name="T22" fmla="*/ 40 w 55"/>
                <a:gd name="T23" fmla="*/ 28 h 177"/>
                <a:gd name="T24" fmla="*/ 38 w 55"/>
                <a:gd name="T25" fmla="*/ 44 h 177"/>
                <a:gd name="T26" fmla="*/ 34 w 55"/>
                <a:gd name="T27" fmla="*/ 61 h 177"/>
                <a:gd name="T28" fmla="*/ 28 w 55"/>
                <a:gd name="T29" fmla="*/ 80 h 177"/>
                <a:gd name="T30" fmla="*/ 23 w 55"/>
                <a:gd name="T31" fmla="*/ 101 h 177"/>
                <a:gd name="T32" fmla="*/ 13 w 55"/>
                <a:gd name="T33" fmla="*/ 125 h 177"/>
                <a:gd name="T34" fmla="*/ 0 w 55"/>
                <a:gd name="T35" fmla="*/ 152 h 177"/>
                <a:gd name="T36" fmla="*/ 7 w 55"/>
                <a:gd name="T37" fmla="*/ 154 h 1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5" h="177">
                  <a:moveTo>
                    <a:pt x="7" y="177"/>
                  </a:moveTo>
                  <a:lnTo>
                    <a:pt x="19" y="146"/>
                  </a:lnTo>
                  <a:lnTo>
                    <a:pt x="30" y="118"/>
                  </a:lnTo>
                  <a:lnTo>
                    <a:pt x="37" y="94"/>
                  </a:lnTo>
                  <a:lnTo>
                    <a:pt x="42" y="70"/>
                  </a:lnTo>
                  <a:lnTo>
                    <a:pt x="47" y="50"/>
                  </a:lnTo>
                  <a:lnTo>
                    <a:pt x="49" y="32"/>
                  </a:lnTo>
                  <a:lnTo>
                    <a:pt x="53" y="16"/>
                  </a:lnTo>
                  <a:lnTo>
                    <a:pt x="55" y="0"/>
                  </a:lnTo>
                  <a:lnTo>
                    <a:pt x="48" y="0"/>
                  </a:lnTo>
                  <a:lnTo>
                    <a:pt x="46" y="16"/>
                  </a:lnTo>
                  <a:lnTo>
                    <a:pt x="42" y="32"/>
                  </a:lnTo>
                  <a:lnTo>
                    <a:pt x="40" y="50"/>
                  </a:lnTo>
                  <a:lnTo>
                    <a:pt x="36" y="70"/>
                  </a:lnTo>
                  <a:lnTo>
                    <a:pt x="30" y="92"/>
                  </a:lnTo>
                  <a:lnTo>
                    <a:pt x="23" y="116"/>
                  </a:lnTo>
                  <a:lnTo>
                    <a:pt x="13" y="144"/>
                  </a:lnTo>
                  <a:lnTo>
                    <a:pt x="0" y="175"/>
                  </a:lnTo>
                  <a:lnTo>
                    <a:pt x="7"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8" name="Freeform 896"/>
            <p:cNvSpPr>
              <a:spLocks/>
            </p:cNvSpPr>
            <p:nvPr/>
          </p:nvSpPr>
          <p:spPr bwMode="auto">
            <a:xfrm flipH="1">
              <a:off x="465" y="2991"/>
              <a:ext cx="7" cy="5"/>
            </a:xfrm>
            <a:custGeom>
              <a:avLst/>
              <a:gdLst>
                <a:gd name="T0" fmla="*/ 0 w 7"/>
                <a:gd name="T1" fmla="*/ 0 h 4"/>
                <a:gd name="T2" fmla="*/ 0 w 7"/>
                <a:gd name="T3" fmla="*/ 5 h 4"/>
                <a:gd name="T4" fmla="*/ 2 w 7"/>
                <a:gd name="T5" fmla="*/ 6 h 4"/>
                <a:gd name="T6" fmla="*/ 6 w 7"/>
                <a:gd name="T7" fmla="*/ 6 h 4"/>
                <a:gd name="T8" fmla="*/ 7 w 7"/>
                <a:gd name="T9" fmla="*/ 4 h 4"/>
                <a:gd name="T10" fmla="*/ 0 w 7"/>
                <a:gd name="T11" fmla="*/ 0 h 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4">
                  <a:moveTo>
                    <a:pt x="0" y="0"/>
                  </a:moveTo>
                  <a:lnTo>
                    <a:pt x="0" y="3"/>
                  </a:lnTo>
                  <a:lnTo>
                    <a:pt x="2" y="4"/>
                  </a:lnTo>
                  <a:lnTo>
                    <a:pt x="6" y="4"/>
                  </a:lnTo>
                  <a:lnTo>
                    <a:pt x="7"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69" name="Freeform 897"/>
            <p:cNvSpPr>
              <a:spLocks/>
            </p:cNvSpPr>
            <p:nvPr/>
          </p:nvSpPr>
          <p:spPr bwMode="auto">
            <a:xfrm flipH="1">
              <a:off x="408" y="2289"/>
              <a:ext cx="4" cy="5"/>
            </a:xfrm>
            <a:custGeom>
              <a:avLst/>
              <a:gdLst>
                <a:gd name="T0" fmla="*/ 2 w 5"/>
                <a:gd name="T1" fmla="*/ 0 h 6"/>
                <a:gd name="T2" fmla="*/ 0 w 5"/>
                <a:gd name="T3" fmla="*/ 1 h 6"/>
                <a:gd name="T4" fmla="*/ 0 w 5"/>
                <a:gd name="T5" fmla="*/ 3 h 6"/>
                <a:gd name="T6" fmla="*/ 1 w 5"/>
                <a:gd name="T7" fmla="*/ 4 h 6"/>
                <a:gd name="T8" fmla="*/ 3 w 5"/>
                <a:gd name="T9" fmla="*/ 4 h 6"/>
                <a:gd name="T10" fmla="*/ 2 w 5"/>
                <a:gd name="T11" fmla="*/ 0 h 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6">
                  <a:moveTo>
                    <a:pt x="2" y="0"/>
                  </a:moveTo>
                  <a:lnTo>
                    <a:pt x="0" y="1"/>
                  </a:lnTo>
                  <a:lnTo>
                    <a:pt x="0" y="4"/>
                  </a:lnTo>
                  <a:lnTo>
                    <a:pt x="1" y="6"/>
                  </a:lnTo>
                  <a:lnTo>
                    <a:pt x="5" y="6"/>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0" name="Freeform 898"/>
            <p:cNvSpPr>
              <a:spLocks/>
            </p:cNvSpPr>
            <p:nvPr/>
          </p:nvSpPr>
          <p:spPr bwMode="auto">
            <a:xfrm flipH="1">
              <a:off x="290" y="2246"/>
              <a:ext cx="120" cy="48"/>
            </a:xfrm>
            <a:custGeom>
              <a:avLst/>
              <a:gdLst>
                <a:gd name="T0" fmla="*/ 117 w 121"/>
                <a:gd name="T1" fmla="*/ 0 h 51"/>
                <a:gd name="T2" fmla="*/ 110 w 121"/>
                <a:gd name="T3" fmla="*/ 2 h 51"/>
                <a:gd name="T4" fmla="*/ 97 w 121"/>
                <a:gd name="T5" fmla="*/ 8 h 51"/>
                <a:gd name="T6" fmla="*/ 79 w 121"/>
                <a:gd name="T7" fmla="*/ 13 h 51"/>
                <a:gd name="T8" fmla="*/ 60 w 121"/>
                <a:gd name="T9" fmla="*/ 20 h 51"/>
                <a:gd name="T10" fmla="*/ 39 w 121"/>
                <a:gd name="T11" fmla="*/ 26 h 51"/>
                <a:gd name="T12" fmla="*/ 21 w 121"/>
                <a:gd name="T13" fmla="*/ 33 h 51"/>
                <a:gd name="T14" fmla="*/ 7 w 121"/>
                <a:gd name="T15" fmla="*/ 38 h 51"/>
                <a:gd name="T16" fmla="*/ 0 w 121"/>
                <a:gd name="T17" fmla="*/ 40 h 51"/>
                <a:gd name="T18" fmla="*/ 3 w 121"/>
                <a:gd name="T19" fmla="*/ 45 h 51"/>
                <a:gd name="T20" fmla="*/ 9 w 121"/>
                <a:gd name="T21" fmla="*/ 43 h 51"/>
                <a:gd name="T22" fmla="*/ 23 w 121"/>
                <a:gd name="T23" fmla="*/ 38 h 51"/>
                <a:gd name="T24" fmla="*/ 42 w 121"/>
                <a:gd name="T25" fmla="*/ 33 h 51"/>
                <a:gd name="T26" fmla="*/ 60 w 121"/>
                <a:gd name="T27" fmla="*/ 24 h 51"/>
                <a:gd name="T28" fmla="*/ 81 w 121"/>
                <a:gd name="T29" fmla="*/ 20 h 51"/>
                <a:gd name="T30" fmla="*/ 100 w 121"/>
                <a:gd name="T31" fmla="*/ 13 h 51"/>
                <a:gd name="T32" fmla="*/ 112 w 121"/>
                <a:gd name="T33" fmla="*/ 8 h 51"/>
                <a:gd name="T34" fmla="*/ 119 w 121"/>
                <a:gd name="T35" fmla="*/ 7 h 51"/>
                <a:gd name="T36" fmla="*/ 117 w 121"/>
                <a:gd name="T37" fmla="*/ 0 h 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1" h="51">
                  <a:moveTo>
                    <a:pt x="119" y="0"/>
                  </a:moveTo>
                  <a:lnTo>
                    <a:pt x="112" y="2"/>
                  </a:lnTo>
                  <a:lnTo>
                    <a:pt x="99" y="8"/>
                  </a:lnTo>
                  <a:lnTo>
                    <a:pt x="81" y="15"/>
                  </a:lnTo>
                  <a:lnTo>
                    <a:pt x="60" y="22"/>
                  </a:lnTo>
                  <a:lnTo>
                    <a:pt x="39" y="30"/>
                  </a:lnTo>
                  <a:lnTo>
                    <a:pt x="21" y="37"/>
                  </a:lnTo>
                  <a:lnTo>
                    <a:pt x="7" y="42"/>
                  </a:lnTo>
                  <a:lnTo>
                    <a:pt x="0" y="45"/>
                  </a:lnTo>
                  <a:lnTo>
                    <a:pt x="3" y="51"/>
                  </a:lnTo>
                  <a:lnTo>
                    <a:pt x="9" y="49"/>
                  </a:lnTo>
                  <a:lnTo>
                    <a:pt x="23" y="43"/>
                  </a:lnTo>
                  <a:lnTo>
                    <a:pt x="42" y="37"/>
                  </a:lnTo>
                  <a:lnTo>
                    <a:pt x="62" y="28"/>
                  </a:lnTo>
                  <a:lnTo>
                    <a:pt x="83" y="22"/>
                  </a:lnTo>
                  <a:lnTo>
                    <a:pt x="102" y="15"/>
                  </a:lnTo>
                  <a:lnTo>
                    <a:pt x="114" y="9"/>
                  </a:lnTo>
                  <a:lnTo>
                    <a:pt x="121" y="7"/>
                  </a:lnTo>
                  <a:lnTo>
                    <a:pt x="1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1" name="Freeform 899"/>
            <p:cNvSpPr>
              <a:spLocks/>
            </p:cNvSpPr>
            <p:nvPr/>
          </p:nvSpPr>
          <p:spPr bwMode="auto">
            <a:xfrm flipH="1">
              <a:off x="288" y="2246"/>
              <a:ext cx="6" cy="7"/>
            </a:xfrm>
            <a:custGeom>
              <a:avLst/>
              <a:gdLst>
                <a:gd name="T0" fmla="*/ 5 w 4"/>
                <a:gd name="T1" fmla="*/ 7 h 7"/>
                <a:gd name="T2" fmla="*/ 9 w 4"/>
                <a:gd name="T3" fmla="*/ 4 h 7"/>
                <a:gd name="T4" fmla="*/ 9 w 4"/>
                <a:gd name="T5" fmla="*/ 2 h 7"/>
                <a:gd name="T6" fmla="*/ 8 w 4"/>
                <a:gd name="T7" fmla="*/ 0 h 7"/>
                <a:gd name="T8" fmla="*/ 0 w 4"/>
                <a:gd name="T9" fmla="*/ 0 h 7"/>
                <a:gd name="T10" fmla="*/ 5 w 4"/>
                <a:gd name="T11" fmla="*/ 7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
                  <a:moveTo>
                    <a:pt x="2" y="7"/>
                  </a:moveTo>
                  <a:lnTo>
                    <a:pt x="4" y="4"/>
                  </a:lnTo>
                  <a:lnTo>
                    <a:pt x="4" y="2"/>
                  </a:lnTo>
                  <a:lnTo>
                    <a:pt x="3" y="0"/>
                  </a:lnTo>
                  <a:lnTo>
                    <a:pt x="0" y="0"/>
                  </a:lnTo>
                  <a:lnTo>
                    <a:pt x="2"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2" name="Freeform 900"/>
            <p:cNvSpPr>
              <a:spLocks/>
            </p:cNvSpPr>
            <p:nvPr/>
          </p:nvSpPr>
          <p:spPr bwMode="auto">
            <a:xfrm flipH="1">
              <a:off x="1471" y="3241"/>
              <a:ext cx="4" cy="7"/>
            </a:xfrm>
            <a:custGeom>
              <a:avLst/>
              <a:gdLst>
                <a:gd name="T0" fmla="*/ 2 w 5"/>
                <a:gd name="T1" fmla="*/ 0 h 7"/>
                <a:gd name="T2" fmla="*/ 0 w 5"/>
                <a:gd name="T3" fmla="*/ 2 h 7"/>
                <a:gd name="T4" fmla="*/ 0 w 5"/>
                <a:gd name="T5" fmla="*/ 5 h 7"/>
                <a:gd name="T6" fmla="*/ 1 w 5"/>
                <a:gd name="T7" fmla="*/ 7 h 7"/>
                <a:gd name="T8" fmla="*/ 3 w 5"/>
                <a:gd name="T9" fmla="*/ 7 h 7"/>
                <a:gd name="T10" fmla="*/ 2 w 5"/>
                <a:gd name="T11" fmla="*/ 0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7">
                  <a:moveTo>
                    <a:pt x="2" y="0"/>
                  </a:moveTo>
                  <a:lnTo>
                    <a:pt x="0" y="2"/>
                  </a:lnTo>
                  <a:lnTo>
                    <a:pt x="0" y="5"/>
                  </a:lnTo>
                  <a:lnTo>
                    <a:pt x="1" y="7"/>
                  </a:lnTo>
                  <a:lnTo>
                    <a:pt x="5" y="7"/>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3" name="Freeform 901"/>
            <p:cNvSpPr>
              <a:spLocks/>
            </p:cNvSpPr>
            <p:nvPr/>
          </p:nvSpPr>
          <p:spPr bwMode="auto">
            <a:xfrm flipH="1">
              <a:off x="1430" y="3228"/>
              <a:ext cx="43" cy="20"/>
            </a:xfrm>
            <a:custGeom>
              <a:avLst/>
              <a:gdLst>
                <a:gd name="T0" fmla="*/ 40 w 44"/>
                <a:gd name="T1" fmla="*/ 0 h 20"/>
                <a:gd name="T2" fmla="*/ 40 w 44"/>
                <a:gd name="T3" fmla="*/ 0 h 20"/>
                <a:gd name="T4" fmla="*/ 36 w 44"/>
                <a:gd name="T5" fmla="*/ 1 h 20"/>
                <a:gd name="T6" fmla="*/ 33 w 44"/>
                <a:gd name="T7" fmla="*/ 2 h 20"/>
                <a:gd name="T8" fmla="*/ 28 w 44"/>
                <a:gd name="T9" fmla="*/ 4 h 20"/>
                <a:gd name="T10" fmla="*/ 23 w 44"/>
                <a:gd name="T11" fmla="*/ 5 h 20"/>
                <a:gd name="T12" fmla="*/ 19 w 44"/>
                <a:gd name="T13" fmla="*/ 8 h 20"/>
                <a:gd name="T14" fmla="*/ 13 w 44"/>
                <a:gd name="T15" fmla="*/ 10 h 20"/>
                <a:gd name="T16" fmla="*/ 7 w 44"/>
                <a:gd name="T17" fmla="*/ 11 h 20"/>
                <a:gd name="T18" fmla="*/ 0 w 44"/>
                <a:gd name="T19" fmla="*/ 13 h 20"/>
                <a:gd name="T20" fmla="*/ 3 w 44"/>
                <a:gd name="T21" fmla="*/ 20 h 20"/>
                <a:gd name="T22" fmla="*/ 10 w 44"/>
                <a:gd name="T23" fmla="*/ 18 h 20"/>
                <a:gd name="T24" fmla="*/ 15 w 44"/>
                <a:gd name="T25" fmla="*/ 17 h 20"/>
                <a:gd name="T26" fmla="*/ 21 w 44"/>
                <a:gd name="T27" fmla="*/ 15 h 20"/>
                <a:gd name="T28" fmla="*/ 25 w 44"/>
                <a:gd name="T29" fmla="*/ 12 h 20"/>
                <a:gd name="T30" fmla="*/ 31 w 44"/>
                <a:gd name="T31" fmla="*/ 11 h 20"/>
                <a:gd name="T32" fmla="*/ 35 w 44"/>
                <a:gd name="T33" fmla="*/ 9 h 20"/>
                <a:gd name="T34" fmla="*/ 39 w 44"/>
                <a:gd name="T35" fmla="*/ 8 h 20"/>
                <a:gd name="T36" fmla="*/ 42 w 44"/>
                <a:gd name="T37" fmla="*/ 6 h 20"/>
                <a:gd name="T38" fmla="*/ 42 w 44"/>
                <a:gd name="T39" fmla="*/ 6 h 20"/>
                <a:gd name="T40" fmla="*/ 40 w 44"/>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4" h="20">
                  <a:moveTo>
                    <a:pt x="42" y="0"/>
                  </a:moveTo>
                  <a:lnTo>
                    <a:pt x="42" y="0"/>
                  </a:lnTo>
                  <a:lnTo>
                    <a:pt x="38" y="1"/>
                  </a:lnTo>
                  <a:lnTo>
                    <a:pt x="35" y="2"/>
                  </a:lnTo>
                  <a:lnTo>
                    <a:pt x="30" y="4"/>
                  </a:lnTo>
                  <a:lnTo>
                    <a:pt x="25" y="5"/>
                  </a:lnTo>
                  <a:lnTo>
                    <a:pt x="19" y="8"/>
                  </a:lnTo>
                  <a:lnTo>
                    <a:pt x="13" y="10"/>
                  </a:lnTo>
                  <a:lnTo>
                    <a:pt x="7" y="11"/>
                  </a:lnTo>
                  <a:lnTo>
                    <a:pt x="0" y="13"/>
                  </a:lnTo>
                  <a:lnTo>
                    <a:pt x="3" y="20"/>
                  </a:lnTo>
                  <a:lnTo>
                    <a:pt x="10" y="18"/>
                  </a:lnTo>
                  <a:lnTo>
                    <a:pt x="15" y="17"/>
                  </a:lnTo>
                  <a:lnTo>
                    <a:pt x="21" y="15"/>
                  </a:lnTo>
                  <a:lnTo>
                    <a:pt x="27" y="12"/>
                  </a:lnTo>
                  <a:lnTo>
                    <a:pt x="33" y="11"/>
                  </a:lnTo>
                  <a:lnTo>
                    <a:pt x="37" y="9"/>
                  </a:lnTo>
                  <a:lnTo>
                    <a:pt x="41" y="8"/>
                  </a:lnTo>
                  <a:lnTo>
                    <a:pt x="44" y="6"/>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4" name="Freeform 902"/>
            <p:cNvSpPr>
              <a:spLocks/>
            </p:cNvSpPr>
            <p:nvPr/>
          </p:nvSpPr>
          <p:spPr bwMode="auto">
            <a:xfrm flipH="1">
              <a:off x="1385" y="3222"/>
              <a:ext cx="49" cy="13"/>
            </a:xfrm>
            <a:custGeom>
              <a:avLst/>
              <a:gdLst>
                <a:gd name="T0" fmla="*/ 50 w 48"/>
                <a:gd name="T1" fmla="*/ 2 h 12"/>
                <a:gd name="T2" fmla="*/ 43 w 48"/>
                <a:gd name="T3" fmla="*/ 1 h 12"/>
                <a:gd name="T4" fmla="*/ 36 w 48"/>
                <a:gd name="T5" fmla="*/ 0 h 12"/>
                <a:gd name="T6" fmla="*/ 28 w 48"/>
                <a:gd name="T7" fmla="*/ 1 h 12"/>
                <a:gd name="T8" fmla="*/ 19 w 48"/>
                <a:gd name="T9" fmla="*/ 2 h 12"/>
                <a:gd name="T10" fmla="*/ 14 w 48"/>
                <a:gd name="T11" fmla="*/ 2 h 12"/>
                <a:gd name="T12" fmla="*/ 8 w 48"/>
                <a:gd name="T13" fmla="*/ 3 h 12"/>
                <a:gd name="T14" fmla="*/ 3 w 48"/>
                <a:gd name="T15" fmla="*/ 4 h 12"/>
                <a:gd name="T16" fmla="*/ 0 w 48"/>
                <a:gd name="T17" fmla="*/ 8 h 12"/>
                <a:gd name="T18" fmla="*/ 2 w 48"/>
                <a:gd name="T19" fmla="*/ 14 h 12"/>
                <a:gd name="T20" fmla="*/ 6 w 48"/>
                <a:gd name="T21" fmla="*/ 13 h 12"/>
                <a:gd name="T22" fmla="*/ 8 w 48"/>
                <a:gd name="T23" fmla="*/ 12 h 12"/>
                <a:gd name="T24" fmla="*/ 14 w 48"/>
                <a:gd name="T25" fmla="*/ 11 h 12"/>
                <a:gd name="T26" fmla="*/ 19 w 48"/>
                <a:gd name="T27" fmla="*/ 11 h 12"/>
                <a:gd name="T28" fmla="*/ 28 w 48"/>
                <a:gd name="T29" fmla="*/ 10 h 12"/>
                <a:gd name="T30" fmla="*/ 36 w 48"/>
                <a:gd name="T31" fmla="*/ 11 h 12"/>
                <a:gd name="T32" fmla="*/ 43 w 48"/>
                <a:gd name="T33" fmla="*/ 10 h 12"/>
                <a:gd name="T34" fmla="*/ 50 w 48"/>
                <a:gd name="T35" fmla="*/ 11 h 12"/>
                <a:gd name="T36" fmla="*/ 50 w 48"/>
                <a:gd name="T37" fmla="*/ 2 h 1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 h="12">
                  <a:moveTo>
                    <a:pt x="48" y="2"/>
                  </a:moveTo>
                  <a:lnTo>
                    <a:pt x="41" y="1"/>
                  </a:lnTo>
                  <a:lnTo>
                    <a:pt x="34" y="0"/>
                  </a:lnTo>
                  <a:lnTo>
                    <a:pt x="26" y="1"/>
                  </a:lnTo>
                  <a:lnTo>
                    <a:pt x="19" y="2"/>
                  </a:lnTo>
                  <a:lnTo>
                    <a:pt x="14" y="2"/>
                  </a:lnTo>
                  <a:lnTo>
                    <a:pt x="8" y="3"/>
                  </a:lnTo>
                  <a:lnTo>
                    <a:pt x="3" y="4"/>
                  </a:lnTo>
                  <a:lnTo>
                    <a:pt x="0" y="6"/>
                  </a:lnTo>
                  <a:lnTo>
                    <a:pt x="2" y="12"/>
                  </a:lnTo>
                  <a:lnTo>
                    <a:pt x="6" y="11"/>
                  </a:lnTo>
                  <a:lnTo>
                    <a:pt x="8" y="10"/>
                  </a:lnTo>
                  <a:lnTo>
                    <a:pt x="14" y="9"/>
                  </a:lnTo>
                  <a:lnTo>
                    <a:pt x="19" y="9"/>
                  </a:lnTo>
                  <a:lnTo>
                    <a:pt x="26" y="8"/>
                  </a:lnTo>
                  <a:lnTo>
                    <a:pt x="34" y="9"/>
                  </a:lnTo>
                  <a:lnTo>
                    <a:pt x="41" y="8"/>
                  </a:lnTo>
                  <a:lnTo>
                    <a:pt x="48" y="9"/>
                  </a:lnTo>
                  <a:lnTo>
                    <a:pt x="48"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5" name="Freeform 903"/>
            <p:cNvSpPr>
              <a:spLocks/>
            </p:cNvSpPr>
            <p:nvPr/>
          </p:nvSpPr>
          <p:spPr bwMode="auto">
            <a:xfrm flipH="1">
              <a:off x="1383" y="3226"/>
              <a:ext cx="2" cy="5"/>
            </a:xfrm>
            <a:custGeom>
              <a:avLst/>
              <a:gdLst>
                <a:gd name="T0" fmla="*/ 0 w 4"/>
                <a:gd name="T1" fmla="*/ 4 h 7"/>
                <a:gd name="T2" fmla="*/ 1 w 4"/>
                <a:gd name="T3" fmla="*/ 3 h 7"/>
                <a:gd name="T4" fmla="*/ 1 w 4"/>
                <a:gd name="T5" fmla="*/ 2 h 7"/>
                <a:gd name="T6" fmla="*/ 1 w 4"/>
                <a:gd name="T7" fmla="*/ 1 h 7"/>
                <a:gd name="T8" fmla="*/ 0 w 4"/>
                <a:gd name="T9" fmla="*/ 0 h 7"/>
                <a:gd name="T10" fmla="*/ 0 w 4"/>
                <a:gd name="T11" fmla="*/ 4 h 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7">
                  <a:moveTo>
                    <a:pt x="0" y="7"/>
                  </a:moveTo>
                  <a:lnTo>
                    <a:pt x="2" y="6"/>
                  </a:lnTo>
                  <a:lnTo>
                    <a:pt x="4" y="4"/>
                  </a:lnTo>
                  <a:lnTo>
                    <a:pt x="2" y="1"/>
                  </a:lnTo>
                  <a:lnTo>
                    <a:pt x="0"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6" name="Freeform 904"/>
            <p:cNvSpPr>
              <a:spLocks/>
            </p:cNvSpPr>
            <p:nvPr/>
          </p:nvSpPr>
          <p:spPr bwMode="auto">
            <a:xfrm flipH="1">
              <a:off x="610" y="1751"/>
              <a:ext cx="6" cy="4"/>
            </a:xfrm>
            <a:custGeom>
              <a:avLst/>
              <a:gdLst>
                <a:gd name="T0" fmla="*/ 5 w 7"/>
                <a:gd name="T1" fmla="*/ 2 h 5"/>
                <a:gd name="T2" fmla="*/ 4 w 7"/>
                <a:gd name="T3" fmla="*/ 0 h 5"/>
                <a:gd name="T4" fmla="*/ 3 w 7"/>
                <a:gd name="T5" fmla="*/ 0 h 5"/>
                <a:gd name="T6" fmla="*/ 0 w 7"/>
                <a:gd name="T7" fmla="*/ 1 h 5"/>
                <a:gd name="T8" fmla="*/ 0 w 7"/>
                <a:gd name="T9" fmla="*/ 3 h 5"/>
                <a:gd name="T10" fmla="*/ 5 w 7"/>
                <a:gd name="T11" fmla="*/ 2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7" y="2"/>
                  </a:moveTo>
                  <a:lnTo>
                    <a:pt x="6" y="0"/>
                  </a:lnTo>
                  <a:lnTo>
                    <a:pt x="3" y="0"/>
                  </a:lnTo>
                  <a:lnTo>
                    <a:pt x="0" y="1"/>
                  </a:lnTo>
                  <a:lnTo>
                    <a:pt x="0" y="5"/>
                  </a:lnTo>
                  <a:lnTo>
                    <a:pt x="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7" name="Freeform 905"/>
            <p:cNvSpPr>
              <a:spLocks/>
            </p:cNvSpPr>
            <p:nvPr/>
          </p:nvSpPr>
          <p:spPr bwMode="auto">
            <a:xfrm flipH="1">
              <a:off x="602" y="1753"/>
              <a:ext cx="14" cy="24"/>
            </a:xfrm>
            <a:custGeom>
              <a:avLst/>
              <a:gdLst>
                <a:gd name="T0" fmla="*/ 14 w 14"/>
                <a:gd name="T1" fmla="*/ 19 h 26"/>
                <a:gd name="T2" fmla="*/ 12 w 14"/>
                <a:gd name="T3" fmla="*/ 15 h 26"/>
                <a:gd name="T4" fmla="*/ 10 w 14"/>
                <a:gd name="T5" fmla="*/ 9 h 26"/>
                <a:gd name="T6" fmla="*/ 9 w 14"/>
                <a:gd name="T7" fmla="*/ 4 h 26"/>
                <a:gd name="T8" fmla="*/ 7 w 14"/>
                <a:gd name="T9" fmla="*/ 0 h 26"/>
                <a:gd name="T10" fmla="*/ 0 w 14"/>
                <a:gd name="T11" fmla="*/ 3 h 26"/>
                <a:gd name="T12" fmla="*/ 2 w 14"/>
                <a:gd name="T13" fmla="*/ 4 h 26"/>
                <a:gd name="T14" fmla="*/ 3 w 14"/>
                <a:gd name="T15" fmla="*/ 9 h 26"/>
                <a:gd name="T16" fmla="*/ 5 w 14"/>
                <a:gd name="T17" fmla="*/ 17 h 26"/>
                <a:gd name="T18" fmla="*/ 7 w 14"/>
                <a:gd name="T19" fmla="*/ 22 h 26"/>
                <a:gd name="T20" fmla="*/ 14 w 14"/>
                <a:gd name="T21" fmla="*/ 19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4" h="26">
                  <a:moveTo>
                    <a:pt x="14" y="23"/>
                  </a:moveTo>
                  <a:lnTo>
                    <a:pt x="12" y="17"/>
                  </a:lnTo>
                  <a:lnTo>
                    <a:pt x="10" y="11"/>
                  </a:lnTo>
                  <a:lnTo>
                    <a:pt x="9" y="4"/>
                  </a:lnTo>
                  <a:lnTo>
                    <a:pt x="7" y="0"/>
                  </a:lnTo>
                  <a:lnTo>
                    <a:pt x="0" y="3"/>
                  </a:lnTo>
                  <a:lnTo>
                    <a:pt x="2" y="4"/>
                  </a:lnTo>
                  <a:lnTo>
                    <a:pt x="3" y="11"/>
                  </a:lnTo>
                  <a:lnTo>
                    <a:pt x="5" y="19"/>
                  </a:lnTo>
                  <a:lnTo>
                    <a:pt x="7" y="26"/>
                  </a:lnTo>
                  <a:lnTo>
                    <a:pt x="14"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8" name="Freeform 906"/>
            <p:cNvSpPr>
              <a:spLocks/>
            </p:cNvSpPr>
            <p:nvPr/>
          </p:nvSpPr>
          <p:spPr bwMode="auto">
            <a:xfrm flipH="1">
              <a:off x="602" y="1776"/>
              <a:ext cx="8" cy="3"/>
            </a:xfrm>
            <a:custGeom>
              <a:avLst/>
              <a:gdLst>
                <a:gd name="T0" fmla="*/ 0 w 7"/>
                <a:gd name="T1" fmla="*/ 1 h 5"/>
                <a:gd name="T2" fmla="*/ 3 w 7"/>
                <a:gd name="T3" fmla="*/ 2 h 5"/>
                <a:gd name="T4" fmla="*/ 7 w 7"/>
                <a:gd name="T5" fmla="*/ 2 h 5"/>
                <a:gd name="T6" fmla="*/ 9 w 7"/>
                <a:gd name="T7" fmla="*/ 1 h 5"/>
                <a:gd name="T8" fmla="*/ 9 w 7"/>
                <a:gd name="T9" fmla="*/ 0 h 5"/>
                <a:gd name="T10" fmla="*/ 0 w 7"/>
                <a:gd name="T11" fmla="*/ 1 h 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 h="5">
                  <a:moveTo>
                    <a:pt x="0" y="3"/>
                  </a:moveTo>
                  <a:lnTo>
                    <a:pt x="3" y="5"/>
                  </a:lnTo>
                  <a:lnTo>
                    <a:pt x="5" y="5"/>
                  </a:lnTo>
                  <a:lnTo>
                    <a:pt x="7" y="4"/>
                  </a:lnTo>
                  <a:lnTo>
                    <a:pt x="7" y="0"/>
                  </a:lnTo>
                  <a:lnTo>
                    <a:pt x="0"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79" name="Freeform 907"/>
            <p:cNvSpPr>
              <a:spLocks/>
            </p:cNvSpPr>
            <p:nvPr/>
          </p:nvSpPr>
          <p:spPr bwMode="auto">
            <a:xfrm flipH="1">
              <a:off x="292" y="1731"/>
              <a:ext cx="408" cy="161"/>
            </a:xfrm>
            <a:custGeom>
              <a:avLst/>
              <a:gdLst>
                <a:gd name="T0" fmla="*/ 29 w 416"/>
                <a:gd name="T1" fmla="*/ 26 h 173"/>
                <a:gd name="T2" fmla="*/ 36 w 416"/>
                <a:gd name="T3" fmla="*/ 20 h 173"/>
                <a:gd name="T4" fmla="*/ 51 w 416"/>
                <a:gd name="T5" fmla="*/ 17 h 173"/>
                <a:gd name="T6" fmla="*/ 68 w 416"/>
                <a:gd name="T7" fmla="*/ 12 h 173"/>
                <a:gd name="T8" fmla="*/ 83 w 416"/>
                <a:gd name="T9" fmla="*/ 10 h 173"/>
                <a:gd name="T10" fmla="*/ 68 w 416"/>
                <a:gd name="T11" fmla="*/ 1 h 173"/>
                <a:gd name="T12" fmla="*/ 44 w 416"/>
                <a:gd name="T13" fmla="*/ 7 h 173"/>
                <a:gd name="T14" fmla="*/ 26 w 416"/>
                <a:gd name="T15" fmla="*/ 13 h 173"/>
                <a:gd name="T16" fmla="*/ 11 w 416"/>
                <a:gd name="T17" fmla="*/ 19 h 173"/>
                <a:gd name="T18" fmla="*/ 4 w 416"/>
                <a:gd name="T19" fmla="*/ 20 h 173"/>
                <a:gd name="T20" fmla="*/ 0 w 416"/>
                <a:gd name="T21" fmla="*/ 26 h 173"/>
                <a:gd name="T22" fmla="*/ 0 w 416"/>
                <a:gd name="T23" fmla="*/ 31 h 173"/>
                <a:gd name="T24" fmla="*/ 0 w 416"/>
                <a:gd name="T25" fmla="*/ 38 h 173"/>
                <a:gd name="T26" fmla="*/ 1 w 416"/>
                <a:gd name="T27" fmla="*/ 45 h 173"/>
                <a:gd name="T28" fmla="*/ 8 w 416"/>
                <a:gd name="T29" fmla="*/ 50 h 173"/>
                <a:gd name="T30" fmla="*/ 16 w 416"/>
                <a:gd name="T31" fmla="*/ 65 h 173"/>
                <a:gd name="T32" fmla="*/ 26 w 416"/>
                <a:gd name="T33" fmla="*/ 97 h 173"/>
                <a:gd name="T34" fmla="*/ 36 w 416"/>
                <a:gd name="T35" fmla="*/ 124 h 173"/>
                <a:gd name="T36" fmla="*/ 45 w 416"/>
                <a:gd name="T37" fmla="*/ 135 h 173"/>
                <a:gd name="T38" fmla="*/ 57 w 416"/>
                <a:gd name="T39" fmla="*/ 143 h 173"/>
                <a:gd name="T40" fmla="*/ 68 w 416"/>
                <a:gd name="T41" fmla="*/ 149 h 173"/>
                <a:gd name="T42" fmla="*/ 73 w 416"/>
                <a:gd name="T43" fmla="*/ 144 h 173"/>
                <a:gd name="T44" fmla="*/ 76 w 416"/>
                <a:gd name="T45" fmla="*/ 134 h 173"/>
                <a:gd name="T46" fmla="*/ 72 w 416"/>
                <a:gd name="T47" fmla="*/ 125 h 173"/>
                <a:gd name="T48" fmla="*/ 58 w 416"/>
                <a:gd name="T49" fmla="*/ 116 h 173"/>
                <a:gd name="T50" fmla="*/ 48 w 416"/>
                <a:gd name="T51" fmla="*/ 99 h 173"/>
                <a:gd name="T52" fmla="*/ 37 w 416"/>
                <a:gd name="T53" fmla="*/ 62 h 173"/>
                <a:gd name="T54" fmla="*/ 40 w 416"/>
                <a:gd name="T55" fmla="*/ 47 h 173"/>
                <a:gd name="T56" fmla="*/ 73 w 416"/>
                <a:gd name="T57" fmla="*/ 47 h 173"/>
                <a:gd name="T58" fmla="*/ 125 w 416"/>
                <a:gd name="T59" fmla="*/ 45 h 173"/>
                <a:gd name="T60" fmla="*/ 187 w 416"/>
                <a:gd name="T61" fmla="*/ 44 h 173"/>
                <a:gd name="T62" fmla="*/ 255 w 416"/>
                <a:gd name="T63" fmla="*/ 41 h 173"/>
                <a:gd name="T64" fmla="*/ 318 w 416"/>
                <a:gd name="T65" fmla="*/ 39 h 173"/>
                <a:gd name="T66" fmla="*/ 367 w 416"/>
                <a:gd name="T67" fmla="*/ 38 h 173"/>
                <a:gd name="T68" fmla="*/ 395 w 416"/>
                <a:gd name="T69" fmla="*/ 37 h 173"/>
                <a:gd name="T70" fmla="*/ 400 w 416"/>
                <a:gd name="T71" fmla="*/ 20 h 17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6" h="173">
                  <a:moveTo>
                    <a:pt x="416" y="24"/>
                  </a:moveTo>
                  <a:lnTo>
                    <a:pt x="31" y="30"/>
                  </a:lnTo>
                  <a:lnTo>
                    <a:pt x="34" y="28"/>
                  </a:lnTo>
                  <a:lnTo>
                    <a:pt x="38" y="24"/>
                  </a:lnTo>
                  <a:lnTo>
                    <a:pt x="45" y="22"/>
                  </a:lnTo>
                  <a:lnTo>
                    <a:pt x="53" y="19"/>
                  </a:lnTo>
                  <a:lnTo>
                    <a:pt x="61" y="16"/>
                  </a:lnTo>
                  <a:lnTo>
                    <a:pt x="70" y="14"/>
                  </a:lnTo>
                  <a:lnTo>
                    <a:pt x="79" y="13"/>
                  </a:lnTo>
                  <a:lnTo>
                    <a:pt x="87" y="12"/>
                  </a:lnTo>
                  <a:lnTo>
                    <a:pt x="83" y="0"/>
                  </a:lnTo>
                  <a:lnTo>
                    <a:pt x="70" y="1"/>
                  </a:lnTo>
                  <a:lnTo>
                    <a:pt x="58" y="4"/>
                  </a:lnTo>
                  <a:lnTo>
                    <a:pt x="46" y="7"/>
                  </a:lnTo>
                  <a:lnTo>
                    <a:pt x="35" y="11"/>
                  </a:lnTo>
                  <a:lnTo>
                    <a:pt x="26" y="15"/>
                  </a:lnTo>
                  <a:lnTo>
                    <a:pt x="18" y="19"/>
                  </a:lnTo>
                  <a:lnTo>
                    <a:pt x="11" y="22"/>
                  </a:lnTo>
                  <a:lnTo>
                    <a:pt x="7" y="23"/>
                  </a:lnTo>
                  <a:lnTo>
                    <a:pt x="4" y="24"/>
                  </a:lnTo>
                  <a:lnTo>
                    <a:pt x="1" y="27"/>
                  </a:lnTo>
                  <a:lnTo>
                    <a:pt x="0" y="30"/>
                  </a:lnTo>
                  <a:lnTo>
                    <a:pt x="0" y="32"/>
                  </a:lnTo>
                  <a:lnTo>
                    <a:pt x="0" y="35"/>
                  </a:lnTo>
                  <a:lnTo>
                    <a:pt x="0" y="39"/>
                  </a:lnTo>
                  <a:lnTo>
                    <a:pt x="0" y="44"/>
                  </a:lnTo>
                  <a:lnTo>
                    <a:pt x="0" y="46"/>
                  </a:lnTo>
                  <a:lnTo>
                    <a:pt x="1" y="52"/>
                  </a:lnTo>
                  <a:lnTo>
                    <a:pt x="5" y="55"/>
                  </a:lnTo>
                  <a:lnTo>
                    <a:pt x="8" y="58"/>
                  </a:lnTo>
                  <a:lnTo>
                    <a:pt x="11" y="61"/>
                  </a:lnTo>
                  <a:lnTo>
                    <a:pt x="16" y="75"/>
                  </a:lnTo>
                  <a:lnTo>
                    <a:pt x="20" y="91"/>
                  </a:lnTo>
                  <a:lnTo>
                    <a:pt x="26" y="112"/>
                  </a:lnTo>
                  <a:lnTo>
                    <a:pt x="34" y="135"/>
                  </a:lnTo>
                  <a:lnTo>
                    <a:pt x="38" y="143"/>
                  </a:lnTo>
                  <a:lnTo>
                    <a:pt x="43" y="150"/>
                  </a:lnTo>
                  <a:lnTo>
                    <a:pt x="47" y="156"/>
                  </a:lnTo>
                  <a:lnTo>
                    <a:pt x="53" y="161"/>
                  </a:lnTo>
                  <a:lnTo>
                    <a:pt x="59" y="166"/>
                  </a:lnTo>
                  <a:lnTo>
                    <a:pt x="65" y="168"/>
                  </a:lnTo>
                  <a:lnTo>
                    <a:pt x="70" y="172"/>
                  </a:lnTo>
                  <a:lnTo>
                    <a:pt x="75" y="173"/>
                  </a:lnTo>
                  <a:lnTo>
                    <a:pt x="75" y="167"/>
                  </a:lnTo>
                  <a:lnTo>
                    <a:pt x="76" y="161"/>
                  </a:lnTo>
                  <a:lnTo>
                    <a:pt x="79" y="155"/>
                  </a:lnTo>
                  <a:lnTo>
                    <a:pt x="82" y="149"/>
                  </a:lnTo>
                  <a:lnTo>
                    <a:pt x="74" y="144"/>
                  </a:lnTo>
                  <a:lnTo>
                    <a:pt x="67" y="140"/>
                  </a:lnTo>
                  <a:lnTo>
                    <a:pt x="60" y="134"/>
                  </a:lnTo>
                  <a:lnTo>
                    <a:pt x="56" y="129"/>
                  </a:lnTo>
                  <a:lnTo>
                    <a:pt x="50" y="114"/>
                  </a:lnTo>
                  <a:lnTo>
                    <a:pt x="44" y="94"/>
                  </a:lnTo>
                  <a:lnTo>
                    <a:pt x="39" y="72"/>
                  </a:lnTo>
                  <a:lnTo>
                    <a:pt x="36" y="55"/>
                  </a:lnTo>
                  <a:lnTo>
                    <a:pt x="42" y="55"/>
                  </a:lnTo>
                  <a:lnTo>
                    <a:pt x="56" y="54"/>
                  </a:lnTo>
                  <a:lnTo>
                    <a:pt x="75" y="54"/>
                  </a:lnTo>
                  <a:lnTo>
                    <a:pt x="100" y="53"/>
                  </a:lnTo>
                  <a:lnTo>
                    <a:pt x="129" y="52"/>
                  </a:lnTo>
                  <a:lnTo>
                    <a:pt x="161" y="51"/>
                  </a:lnTo>
                  <a:lnTo>
                    <a:pt x="195" y="50"/>
                  </a:lnTo>
                  <a:lnTo>
                    <a:pt x="231" y="49"/>
                  </a:lnTo>
                  <a:lnTo>
                    <a:pt x="265" y="47"/>
                  </a:lnTo>
                  <a:lnTo>
                    <a:pt x="299" y="46"/>
                  </a:lnTo>
                  <a:lnTo>
                    <a:pt x="330" y="45"/>
                  </a:lnTo>
                  <a:lnTo>
                    <a:pt x="358" y="45"/>
                  </a:lnTo>
                  <a:lnTo>
                    <a:pt x="381" y="44"/>
                  </a:lnTo>
                  <a:lnTo>
                    <a:pt x="400" y="43"/>
                  </a:lnTo>
                  <a:lnTo>
                    <a:pt x="411" y="43"/>
                  </a:lnTo>
                  <a:lnTo>
                    <a:pt x="416" y="43"/>
                  </a:lnTo>
                  <a:lnTo>
                    <a:pt x="416" y="24"/>
                  </a:lnTo>
                  <a:close/>
                </a:path>
              </a:pathLst>
            </a:custGeom>
            <a:solidFill>
              <a:srgbClr val="0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0" name="Freeform 908"/>
            <p:cNvSpPr>
              <a:spLocks/>
            </p:cNvSpPr>
            <p:nvPr/>
          </p:nvSpPr>
          <p:spPr bwMode="auto">
            <a:xfrm flipH="1">
              <a:off x="292" y="1750"/>
              <a:ext cx="383" cy="13"/>
            </a:xfrm>
            <a:custGeom>
              <a:avLst/>
              <a:gdLst>
                <a:gd name="T0" fmla="*/ 2 w 390"/>
                <a:gd name="T1" fmla="*/ 7 h 14"/>
                <a:gd name="T2" fmla="*/ 5 w 390"/>
                <a:gd name="T3" fmla="*/ 11 h 14"/>
                <a:gd name="T4" fmla="*/ 376 w 390"/>
                <a:gd name="T5" fmla="*/ 7 h 14"/>
                <a:gd name="T6" fmla="*/ 376 w 390"/>
                <a:gd name="T7" fmla="*/ 0 h 14"/>
                <a:gd name="T8" fmla="*/ 5 w 390"/>
                <a:gd name="T9" fmla="*/ 6 h 14"/>
                <a:gd name="T10" fmla="*/ 9 w 390"/>
                <a:gd name="T11" fmla="*/ 8 h 14"/>
                <a:gd name="T12" fmla="*/ 2 w 390"/>
                <a:gd name="T13" fmla="*/ 7 h 14"/>
                <a:gd name="T14" fmla="*/ 0 w 390"/>
                <a:gd name="T15" fmla="*/ 12 h 14"/>
                <a:gd name="T16" fmla="*/ 5 w 390"/>
                <a:gd name="T17" fmla="*/ 11 h 14"/>
                <a:gd name="T18" fmla="*/ 2 w 390"/>
                <a:gd name="T19" fmla="*/ 7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0" h="14">
                  <a:moveTo>
                    <a:pt x="2" y="8"/>
                  </a:moveTo>
                  <a:lnTo>
                    <a:pt x="5" y="13"/>
                  </a:lnTo>
                  <a:lnTo>
                    <a:pt x="390" y="7"/>
                  </a:lnTo>
                  <a:lnTo>
                    <a:pt x="390" y="0"/>
                  </a:lnTo>
                  <a:lnTo>
                    <a:pt x="5" y="6"/>
                  </a:lnTo>
                  <a:lnTo>
                    <a:pt x="9" y="10"/>
                  </a:lnTo>
                  <a:lnTo>
                    <a:pt x="2" y="8"/>
                  </a:lnTo>
                  <a:lnTo>
                    <a:pt x="0" y="14"/>
                  </a:lnTo>
                  <a:lnTo>
                    <a:pt x="5" y="13"/>
                  </a:lnTo>
                  <a:lnTo>
                    <a:pt x="2"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1" name="Freeform 909"/>
            <p:cNvSpPr>
              <a:spLocks/>
            </p:cNvSpPr>
            <p:nvPr/>
          </p:nvSpPr>
          <p:spPr bwMode="auto">
            <a:xfrm flipH="1">
              <a:off x="610" y="1739"/>
              <a:ext cx="63" cy="22"/>
            </a:xfrm>
            <a:custGeom>
              <a:avLst/>
              <a:gdLst>
                <a:gd name="T0" fmla="*/ 53 w 64"/>
                <a:gd name="T1" fmla="*/ 5 h 23"/>
                <a:gd name="T2" fmla="*/ 57 w 64"/>
                <a:gd name="T3" fmla="*/ 0 h 23"/>
                <a:gd name="T4" fmla="*/ 49 w 64"/>
                <a:gd name="T5" fmla="*/ 1 h 23"/>
                <a:gd name="T6" fmla="*/ 40 w 64"/>
                <a:gd name="T7" fmla="*/ 3 h 23"/>
                <a:gd name="T8" fmla="*/ 32 w 64"/>
                <a:gd name="T9" fmla="*/ 5 h 23"/>
                <a:gd name="T10" fmla="*/ 24 w 64"/>
                <a:gd name="T11" fmla="*/ 7 h 23"/>
                <a:gd name="T12" fmla="*/ 16 w 64"/>
                <a:gd name="T13" fmla="*/ 11 h 23"/>
                <a:gd name="T14" fmla="*/ 9 w 64"/>
                <a:gd name="T15" fmla="*/ 11 h 23"/>
                <a:gd name="T16" fmla="*/ 3 w 64"/>
                <a:gd name="T17" fmla="*/ 14 h 23"/>
                <a:gd name="T18" fmla="*/ 0 w 64"/>
                <a:gd name="T19" fmla="*/ 19 h 23"/>
                <a:gd name="T20" fmla="*/ 7 w 64"/>
                <a:gd name="T21" fmla="*/ 21 h 23"/>
                <a:gd name="T22" fmla="*/ 8 w 64"/>
                <a:gd name="T23" fmla="*/ 21 h 23"/>
                <a:gd name="T24" fmla="*/ 11 w 64"/>
                <a:gd name="T25" fmla="*/ 18 h 23"/>
                <a:gd name="T26" fmla="*/ 18 w 64"/>
                <a:gd name="T27" fmla="*/ 16 h 23"/>
                <a:gd name="T28" fmla="*/ 26 w 64"/>
                <a:gd name="T29" fmla="*/ 12 h 23"/>
                <a:gd name="T30" fmla="*/ 32 w 64"/>
                <a:gd name="T31" fmla="*/ 11 h 23"/>
                <a:gd name="T32" fmla="*/ 40 w 64"/>
                <a:gd name="T33" fmla="*/ 9 h 23"/>
                <a:gd name="T34" fmla="*/ 49 w 64"/>
                <a:gd name="T35" fmla="*/ 8 h 23"/>
                <a:gd name="T36" fmla="*/ 57 w 64"/>
                <a:gd name="T37" fmla="*/ 7 h 23"/>
                <a:gd name="T38" fmla="*/ 60 w 64"/>
                <a:gd name="T39" fmla="*/ 3 h 23"/>
                <a:gd name="T40" fmla="*/ 57 w 64"/>
                <a:gd name="T41" fmla="*/ 7 h 23"/>
                <a:gd name="T42" fmla="*/ 62 w 64"/>
                <a:gd name="T43" fmla="*/ 7 h 23"/>
                <a:gd name="T44" fmla="*/ 60 w 64"/>
                <a:gd name="T45" fmla="*/ 3 h 23"/>
                <a:gd name="T46" fmla="*/ 53 w 64"/>
                <a:gd name="T47" fmla="*/ 5 h 2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4" h="23">
                  <a:moveTo>
                    <a:pt x="55" y="5"/>
                  </a:moveTo>
                  <a:lnTo>
                    <a:pt x="59" y="0"/>
                  </a:lnTo>
                  <a:lnTo>
                    <a:pt x="51" y="1"/>
                  </a:lnTo>
                  <a:lnTo>
                    <a:pt x="42" y="3"/>
                  </a:lnTo>
                  <a:lnTo>
                    <a:pt x="32" y="5"/>
                  </a:lnTo>
                  <a:lnTo>
                    <a:pt x="24" y="7"/>
                  </a:lnTo>
                  <a:lnTo>
                    <a:pt x="16" y="11"/>
                  </a:lnTo>
                  <a:lnTo>
                    <a:pt x="9" y="13"/>
                  </a:lnTo>
                  <a:lnTo>
                    <a:pt x="3" y="16"/>
                  </a:lnTo>
                  <a:lnTo>
                    <a:pt x="0" y="21"/>
                  </a:lnTo>
                  <a:lnTo>
                    <a:pt x="7" y="23"/>
                  </a:lnTo>
                  <a:lnTo>
                    <a:pt x="8" y="23"/>
                  </a:lnTo>
                  <a:lnTo>
                    <a:pt x="11" y="20"/>
                  </a:lnTo>
                  <a:lnTo>
                    <a:pt x="18" y="18"/>
                  </a:lnTo>
                  <a:lnTo>
                    <a:pt x="26" y="14"/>
                  </a:lnTo>
                  <a:lnTo>
                    <a:pt x="34" y="12"/>
                  </a:lnTo>
                  <a:lnTo>
                    <a:pt x="42" y="9"/>
                  </a:lnTo>
                  <a:lnTo>
                    <a:pt x="51" y="8"/>
                  </a:lnTo>
                  <a:lnTo>
                    <a:pt x="59" y="7"/>
                  </a:lnTo>
                  <a:lnTo>
                    <a:pt x="62" y="3"/>
                  </a:lnTo>
                  <a:lnTo>
                    <a:pt x="59" y="7"/>
                  </a:lnTo>
                  <a:lnTo>
                    <a:pt x="64" y="7"/>
                  </a:lnTo>
                  <a:lnTo>
                    <a:pt x="62" y="3"/>
                  </a:lnTo>
                  <a:lnTo>
                    <a:pt x="5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2" name="Freeform 910"/>
            <p:cNvSpPr>
              <a:spLocks/>
            </p:cNvSpPr>
            <p:nvPr/>
          </p:nvSpPr>
          <p:spPr bwMode="auto">
            <a:xfrm flipH="1">
              <a:off x="612" y="1727"/>
              <a:ext cx="10" cy="15"/>
            </a:xfrm>
            <a:custGeom>
              <a:avLst/>
              <a:gdLst>
                <a:gd name="T0" fmla="*/ 3 w 10"/>
                <a:gd name="T1" fmla="*/ 7 h 17"/>
                <a:gd name="T2" fmla="*/ 0 w 10"/>
                <a:gd name="T3" fmla="*/ 4 h 17"/>
                <a:gd name="T4" fmla="*/ 3 w 10"/>
                <a:gd name="T5" fmla="*/ 13 h 17"/>
                <a:gd name="T6" fmla="*/ 10 w 10"/>
                <a:gd name="T7" fmla="*/ 11 h 17"/>
                <a:gd name="T8" fmla="*/ 7 w 10"/>
                <a:gd name="T9" fmla="*/ 3 h 17"/>
                <a:gd name="T10" fmla="*/ 3 w 10"/>
                <a:gd name="T11" fmla="*/ 0 h 17"/>
                <a:gd name="T12" fmla="*/ 7 w 10"/>
                <a:gd name="T13" fmla="*/ 3 h 17"/>
                <a:gd name="T14" fmla="*/ 5 w 10"/>
                <a:gd name="T15" fmla="*/ 0 h 17"/>
                <a:gd name="T16" fmla="*/ 3 w 10"/>
                <a:gd name="T17" fmla="*/ 0 h 17"/>
                <a:gd name="T18" fmla="*/ 3 w 10"/>
                <a:gd name="T19" fmla="*/ 7 h 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17">
                  <a:moveTo>
                    <a:pt x="3" y="9"/>
                  </a:moveTo>
                  <a:lnTo>
                    <a:pt x="0" y="5"/>
                  </a:lnTo>
                  <a:lnTo>
                    <a:pt x="3" y="17"/>
                  </a:lnTo>
                  <a:lnTo>
                    <a:pt x="10" y="15"/>
                  </a:lnTo>
                  <a:lnTo>
                    <a:pt x="7" y="3"/>
                  </a:lnTo>
                  <a:lnTo>
                    <a:pt x="3" y="0"/>
                  </a:lnTo>
                  <a:lnTo>
                    <a:pt x="7" y="3"/>
                  </a:lnTo>
                  <a:lnTo>
                    <a:pt x="5" y="0"/>
                  </a:lnTo>
                  <a:lnTo>
                    <a:pt x="3" y="0"/>
                  </a:lnTo>
                  <a:lnTo>
                    <a:pt x="3"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3" name="Freeform 911"/>
            <p:cNvSpPr>
              <a:spLocks/>
            </p:cNvSpPr>
            <p:nvPr/>
          </p:nvSpPr>
          <p:spPr bwMode="auto">
            <a:xfrm flipH="1">
              <a:off x="618" y="1727"/>
              <a:ext cx="76" cy="28"/>
            </a:xfrm>
            <a:custGeom>
              <a:avLst/>
              <a:gdLst>
                <a:gd name="T0" fmla="*/ 1 w 77"/>
                <a:gd name="T1" fmla="*/ 25 h 31"/>
                <a:gd name="T2" fmla="*/ 2 w 77"/>
                <a:gd name="T3" fmla="*/ 25 h 31"/>
                <a:gd name="T4" fmla="*/ 6 w 77"/>
                <a:gd name="T5" fmla="*/ 24 h 31"/>
                <a:gd name="T6" fmla="*/ 13 w 77"/>
                <a:gd name="T7" fmla="*/ 21 h 31"/>
                <a:gd name="T8" fmla="*/ 21 w 77"/>
                <a:gd name="T9" fmla="*/ 19 h 31"/>
                <a:gd name="T10" fmla="*/ 30 w 77"/>
                <a:gd name="T11" fmla="*/ 14 h 31"/>
                <a:gd name="T12" fmla="*/ 39 w 77"/>
                <a:gd name="T13" fmla="*/ 13 h 31"/>
                <a:gd name="T14" fmla="*/ 50 w 77"/>
                <a:gd name="T15" fmla="*/ 9 h 31"/>
                <a:gd name="T16" fmla="*/ 62 w 77"/>
                <a:gd name="T17" fmla="*/ 7 h 31"/>
                <a:gd name="T18" fmla="*/ 75 w 77"/>
                <a:gd name="T19" fmla="*/ 7 h 31"/>
                <a:gd name="T20" fmla="*/ 75 w 77"/>
                <a:gd name="T21" fmla="*/ 0 h 31"/>
                <a:gd name="T22" fmla="*/ 62 w 77"/>
                <a:gd name="T23" fmla="*/ 2 h 31"/>
                <a:gd name="T24" fmla="*/ 50 w 77"/>
                <a:gd name="T25" fmla="*/ 4 h 31"/>
                <a:gd name="T26" fmla="*/ 38 w 77"/>
                <a:gd name="T27" fmla="*/ 6 h 31"/>
                <a:gd name="T28" fmla="*/ 28 w 77"/>
                <a:gd name="T29" fmla="*/ 9 h 31"/>
                <a:gd name="T30" fmla="*/ 18 w 77"/>
                <a:gd name="T31" fmla="*/ 13 h 31"/>
                <a:gd name="T32" fmla="*/ 10 w 77"/>
                <a:gd name="T33" fmla="*/ 15 h 31"/>
                <a:gd name="T34" fmla="*/ 3 w 77"/>
                <a:gd name="T35" fmla="*/ 19 h 31"/>
                <a:gd name="T36" fmla="*/ 0 w 77"/>
                <a:gd name="T37" fmla="*/ 20 h 31"/>
                <a:gd name="T38" fmla="*/ 1 w 77"/>
                <a:gd name="T39" fmla="*/ 20 h 31"/>
                <a:gd name="T40" fmla="*/ 1 w 77"/>
                <a:gd name="T41" fmla="*/ 25 h 3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7" h="31">
                  <a:moveTo>
                    <a:pt x="1" y="31"/>
                  </a:moveTo>
                  <a:lnTo>
                    <a:pt x="2" y="31"/>
                  </a:lnTo>
                  <a:lnTo>
                    <a:pt x="6" y="30"/>
                  </a:lnTo>
                  <a:lnTo>
                    <a:pt x="13" y="26"/>
                  </a:lnTo>
                  <a:lnTo>
                    <a:pt x="21" y="23"/>
                  </a:lnTo>
                  <a:lnTo>
                    <a:pt x="30" y="18"/>
                  </a:lnTo>
                  <a:lnTo>
                    <a:pt x="41" y="15"/>
                  </a:lnTo>
                  <a:lnTo>
                    <a:pt x="52" y="11"/>
                  </a:lnTo>
                  <a:lnTo>
                    <a:pt x="64" y="9"/>
                  </a:lnTo>
                  <a:lnTo>
                    <a:pt x="77" y="9"/>
                  </a:lnTo>
                  <a:lnTo>
                    <a:pt x="77" y="0"/>
                  </a:lnTo>
                  <a:lnTo>
                    <a:pt x="64" y="2"/>
                  </a:lnTo>
                  <a:lnTo>
                    <a:pt x="52" y="4"/>
                  </a:lnTo>
                  <a:lnTo>
                    <a:pt x="39" y="8"/>
                  </a:lnTo>
                  <a:lnTo>
                    <a:pt x="28" y="11"/>
                  </a:lnTo>
                  <a:lnTo>
                    <a:pt x="18" y="16"/>
                  </a:lnTo>
                  <a:lnTo>
                    <a:pt x="10" y="19"/>
                  </a:lnTo>
                  <a:lnTo>
                    <a:pt x="3" y="23"/>
                  </a:lnTo>
                  <a:lnTo>
                    <a:pt x="0" y="24"/>
                  </a:lnTo>
                  <a:lnTo>
                    <a:pt x="1" y="24"/>
                  </a:lnTo>
                  <a:lnTo>
                    <a:pt x="1"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4" name="Freeform 912"/>
            <p:cNvSpPr>
              <a:spLocks/>
            </p:cNvSpPr>
            <p:nvPr/>
          </p:nvSpPr>
          <p:spPr bwMode="auto">
            <a:xfrm flipH="1">
              <a:off x="692" y="1750"/>
              <a:ext cx="12" cy="11"/>
            </a:xfrm>
            <a:custGeom>
              <a:avLst/>
              <a:gdLst>
                <a:gd name="T0" fmla="*/ 11 w 11"/>
                <a:gd name="T1" fmla="*/ 10 h 12"/>
                <a:gd name="T2" fmla="*/ 11 w 11"/>
                <a:gd name="T3" fmla="*/ 10 h 12"/>
                <a:gd name="T4" fmla="*/ 10 w 11"/>
                <a:gd name="T5" fmla="*/ 8 h 12"/>
                <a:gd name="T6" fmla="*/ 11 w 11"/>
                <a:gd name="T7" fmla="*/ 7 h 12"/>
                <a:gd name="T8" fmla="*/ 12 w 11"/>
                <a:gd name="T9" fmla="*/ 6 h 12"/>
                <a:gd name="T10" fmla="*/ 13 w 11"/>
                <a:gd name="T11" fmla="*/ 6 h 12"/>
                <a:gd name="T12" fmla="*/ 13 w 11"/>
                <a:gd name="T13" fmla="*/ 0 h 12"/>
                <a:gd name="T14" fmla="*/ 5 w 11"/>
                <a:gd name="T15" fmla="*/ 1 h 12"/>
                <a:gd name="T16" fmla="*/ 2 w 11"/>
                <a:gd name="T17" fmla="*/ 4 h 12"/>
                <a:gd name="T18" fmla="*/ 1 w 11"/>
                <a:gd name="T19" fmla="*/ 8 h 12"/>
                <a:gd name="T20" fmla="*/ 0 w 11"/>
                <a:gd name="T21" fmla="*/ 10 h 12"/>
                <a:gd name="T22" fmla="*/ 0 w 11"/>
                <a:gd name="T23" fmla="*/ 10 h 12"/>
                <a:gd name="T24" fmla="*/ 11 w 11"/>
                <a:gd name="T25" fmla="*/ 10 h 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 h="12">
                  <a:moveTo>
                    <a:pt x="9" y="12"/>
                  </a:moveTo>
                  <a:lnTo>
                    <a:pt x="9" y="12"/>
                  </a:lnTo>
                  <a:lnTo>
                    <a:pt x="8" y="10"/>
                  </a:lnTo>
                  <a:lnTo>
                    <a:pt x="9" y="9"/>
                  </a:lnTo>
                  <a:lnTo>
                    <a:pt x="10" y="8"/>
                  </a:lnTo>
                  <a:lnTo>
                    <a:pt x="11" y="7"/>
                  </a:lnTo>
                  <a:lnTo>
                    <a:pt x="11" y="0"/>
                  </a:lnTo>
                  <a:lnTo>
                    <a:pt x="5" y="1"/>
                  </a:lnTo>
                  <a:lnTo>
                    <a:pt x="2" y="4"/>
                  </a:lnTo>
                  <a:lnTo>
                    <a:pt x="1" y="10"/>
                  </a:lnTo>
                  <a:lnTo>
                    <a:pt x="0" y="12"/>
                  </a:lnTo>
                  <a:lnTo>
                    <a:pt x="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5" name="Freeform 913"/>
            <p:cNvSpPr>
              <a:spLocks/>
            </p:cNvSpPr>
            <p:nvPr/>
          </p:nvSpPr>
          <p:spPr bwMode="auto">
            <a:xfrm flipH="1">
              <a:off x="696" y="1761"/>
              <a:ext cx="8" cy="13"/>
            </a:xfrm>
            <a:custGeom>
              <a:avLst/>
              <a:gdLst>
                <a:gd name="T0" fmla="*/ 7 w 9"/>
                <a:gd name="T1" fmla="*/ 12 h 14"/>
                <a:gd name="T2" fmla="*/ 7 w 9"/>
                <a:gd name="T3" fmla="*/ 12 h 14"/>
                <a:gd name="T4" fmla="*/ 7 w 9"/>
                <a:gd name="T5" fmla="*/ 10 h 14"/>
                <a:gd name="T6" fmla="*/ 7 w 9"/>
                <a:gd name="T7" fmla="*/ 7 h 14"/>
                <a:gd name="T8" fmla="*/ 7 w 9"/>
                <a:gd name="T9" fmla="*/ 3 h 14"/>
                <a:gd name="T10" fmla="*/ 7 w 9"/>
                <a:gd name="T11" fmla="*/ 0 h 14"/>
                <a:gd name="T12" fmla="*/ 0 w 9"/>
                <a:gd name="T13" fmla="*/ 0 h 14"/>
                <a:gd name="T14" fmla="*/ 0 w 9"/>
                <a:gd name="T15" fmla="*/ 3 h 14"/>
                <a:gd name="T16" fmla="*/ 0 w 9"/>
                <a:gd name="T17" fmla="*/ 7 h 14"/>
                <a:gd name="T18" fmla="*/ 0 w 9"/>
                <a:gd name="T19" fmla="*/ 10 h 14"/>
                <a:gd name="T20" fmla="*/ 0 w 9"/>
                <a:gd name="T21" fmla="*/ 12 h 14"/>
                <a:gd name="T22" fmla="*/ 0 w 9"/>
                <a:gd name="T23" fmla="*/ 12 h 14"/>
                <a:gd name="T24" fmla="*/ 7 w 9"/>
                <a:gd name="T25" fmla="*/ 12 h 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 h="14">
                  <a:moveTo>
                    <a:pt x="9" y="14"/>
                  </a:moveTo>
                  <a:lnTo>
                    <a:pt x="9" y="14"/>
                  </a:lnTo>
                  <a:lnTo>
                    <a:pt x="9" y="12"/>
                  </a:lnTo>
                  <a:lnTo>
                    <a:pt x="9" y="7"/>
                  </a:lnTo>
                  <a:lnTo>
                    <a:pt x="9" y="3"/>
                  </a:lnTo>
                  <a:lnTo>
                    <a:pt x="9" y="0"/>
                  </a:lnTo>
                  <a:lnTo>
                    <a:pt x="0" y="0"/>
                  </a:lnTo>
                  <a:lnTo>
                    <a:pt x="0" y="3"/>
                  </a:lnTo>
                  <a:lnTo>
                    <a:pt x="0" y="7"/>
                  </a:lnTo>
                  <a:lnTo>
                    <a:pt x="0" y="12"/>
                  </a:lnTo>
                  <a:lnTo>
                    <a:pt x="0" y="14"/>
                  </a:lnTo>
                  <a:lnTo>
                    <a:pt x="9"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6" name="Freeform 914"/>
            <p:cNvSpPr>
              <a:spLocks/>
            </p:cNvSpPr>
            <p:nvPr/>
          </p:nvSpPr>
          <p:spPr bwMode="auto">
            <a:xfrm flipH="1">
              <a:off x="686" y="1774"/>
              <a:ext cx="18" cy="15"/>
            </a:xfrm>
            <a:custGeom>
              <a:avLst/>
              <a:gdLst>
                <a:gd name="T0" fmla="*/ 18 w 18"/>
                <a:gd name="T1" fmla="*/ 12 h 16"/>
                <a:gd name="T2" fmla="*/ 18 w 18"/>
                <a:gd name="T3" fmla="*/ 12 h 16"/>
                <a:gd name="T4" fmla="*/ 15 w 18"/>
                <a:gd name="T5" fmla="*/ 8 h 16"/>
                <a:gd name="T6" fmla="*/ 11 w 18"/>
                <a:gd name="T7" fmla="*/ 6 h 16"/>
                <a:gd name="T8" fmla="*/ 9 w 18"/>
                <a:gd name="T9" fmla="*/ 5 h 16"/>
                <a:gd name="T10" fmla="*/ 9 w 18"/>
                <a:gd name="T11" fmla="*/ 0 h 16"/>
                <a:gd name="T12" fmla="*/ 0 w 18"/>
                <a:gd name="T13" fmla="*/ 0 h 16"/>
                <a:gd name="T14" fmla="*/ 2 w 18"/>
                <a:gd name="T15" fmla="*/ 7 h 16"/>
                <a:gd name="T16" fmla="*/ 7 w 18"/>
                <a:gd name="T17" fmla="*/ 11 h 16"/>
                <a:gd name="T18" fmla="*/ 10 w 18"/>
                <a:gd name="T19" fmla="*/ 12 h 16"/>
                <a:gd name="T20" fmla="*/ 11 w 18"/>
                <a:gd name="T21" fmla="*/ 14 h 16"/>
                <a:gd name="T22" fmla="*/ 11 w 18"/>
                <a:gd name="T23" fmla="*/ 14 h 16"/>
                <a:gd name="T24" fmla="*/ 18 w 18"/>
                <a:gd name="T25" fmla="*/ 12 h 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 h="16">
                  <a:moveTo>
                    <a:pt x="18" y="14"/>
                  </a:moveTo>
                  <a:lnTo>
                    <a:pt x="18" y="14"/>
                  </a:lnTo>
                  <a:lnTo>
                    <a:pt x="15" y="9"/>
                  </a:lnTo>
                  <a:lnTo>
                    <a:pt x="11" y="6"/>
                  </a:lnTo>
                  <a:lnTo>
                    <a:pt x="9" y="5"/>
                  </a:lnTo>
                  <a:lnTo>
                    <a:pt x="9" y="0"/>
                  </a:lnTo>
                  <a:lnTo>
                    <a:pt x="0" y="0"/>
                  </a:lnTo>
                  <a:lnTo>
                    <a:pt x="2" y="7"/>
                  </a:lnTo>
                  <a:lnTo>
                    <a:pt x="7" y="13"/>
                  </a:lnTo>
                  <a:lnTo>
                    <a:pt x="10" y="14"/>
                  </a:lnTo>
                  <a:lnTo>
                    <a:pt x="11" y="16"/>
                  </a:lnTo>
                  <a:lnTo>
                    <a:pt x="1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7" name="Freeform 915"/>
            <p:cNvSpPr>
              <a:spLocks/>
            </p:cNvSpPr>
            <p:nvPr/>
          </p:nvSpPr>
          <p:spPr bwMode="auto">
            <a:xfrm flipH="1">
              <a:off x="663" y="1787"/>
              <a:ext cx="29" cy="70"/>
            </a:xfrm>
            <a:custGeom>
              <a:avLst/>
              <a:gdLst>
                <a:gd name="T0" fmla="*/ 28 w 30"/>
                <a:gd name="T1" fmla="*/ 63 h 76"/>
                <a:gd name="T2" fmla="*/ 28 w 30"/>
                <a:gd name="T3" fmla="*/ 63 h 76"/>
                <a:gd name="T4" fmla="*/ 20 w 30"/>
                <a:gd name="T5" fmla="*/ 43 h 76"/>
                <a:gd name="T6" fmla="*/ 15 w 30"/>
                <a:gd name="T7" fmla="*/ 27 h 76"/>
                <a:gd name="T8" fmla="*/ 13 w 30"/>
                <a:gd name="T9" fmla="*/ 12 h 76"/>
                <a:gd name="T10" fmla="*/ 7 w 30"/>
                <a:gd name="T11" fmla="*/ 0 h 76"/>
                <a:gd name="T12" fmla="*/ 0 w 30"/>
                <a:gd name="T13" fmla="*/ 2 h 76"/>
                <a:gd name="T14" fmla="*/ 6 w 30"/>
                <a:gd name="T15" fmla="*/ 14 h 76"/>
                <a:gd name="T16" fmla="*/ 9 w 30"/>
                <a:gd name="T17" fmla="*/ 27 h 76"/>
                <a:gd name="T18" fmla="*/ 15 w 30"/>
                <a:gd name="T19" fmla="*/ 45 h 76"/>
                <a:gd name="T20" fmla="*/ 21 w 30"/>
                <a:gd name="T21" fmla="*/ 64 h 76"/>
                <a:gd name="T22" fmla="*/ 21 w 30"/>
                <a:gd name="T23" fmla="*/ 64 h 76"/>
                <a:gd name="T24" fmla="*/ 28 w 30"/>
                <a:gd name="T25" fmla="*/ 63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0" h="76">
                  <a:moveTo>
                    <a:pt x="30" y="74"/>
                  </a:moveTo>
                  <a:lnTo>
                    <a:pt x="30" y="74"/>
                  </a:lnTo>
                  <a:lnTo>
                    <a:pt x="22" y="51"/>
                  </a:lnTo>
                  <a:lnTo>
                    <a:pt x="16" y="31"/>
                  </a:lnTo>
                  <a:lnTo>
                    <a:pt x="13" y="14"/>
                  </a:lnTo>
                  <a:lnTo>
                    <a:pt x="7" y="0"/>
                  </a:lnTo>
                  <a:lnTo>
                    <a:pt x="0" y="2"/>
                  </a:lnTo>
                  <a:lnTo>
                    <a:pt x="6" y="16"/>
                  </a:lnTo>
                  <a:lnTo>
                    <a:pt x="9" y="31"/>
                  </a:lnTo>
                  <a:lnTo>
                    <a:pt x="15" y="53"/>
                  </a:lnTo>
                  <a:lnTo>
                    <a:pt x="23" y="76"/>
                  </a:lnTo>
                  <a:lnTo>
                    <a:pt x="3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8" name="Freeform 916"/>
            <p:cNvSpPr>
              <a:spLocks/>
            </p:cNvSpPr>
            <p:nvPr/>
          </p:nvSpPr>
          <p:spPr bwMode="auto">
            <a:xfrm flipH="1">
              <a:off x="622" y="1855"/>
              <a:ext cx="49" cy="41"/>
            </a:xfrm>
            <a:custGeom>
              <a:avLst/>
              <a:gdLst>
                <a:gd name="T0" fmla="*/ 38 w 50"/>
                <a:gd name="T1" fmla="*/ 33 h 45"/>
                <a:gd name="T2" fmla="*/ 44 w 50"/>
                <a:gd name="T3" fmla="*/ 30 h 45"/>
                <a:gd name="T4" fmla="*/ 40 w 50"/>
                <a:gd name="T5" fmla="*/ 28 h 45"/>
                <a:gd name="T6" fmla="*/ 34 w 50"/>
                <a:gd name="T7" fmla="*/ 26 h 45"/>
                <a:gd name="T8" fmla="*/ 29 w 50"/>
                <a:gd name="T9" fmla="*/ 24 h 45"/>
                <a:gd name="T10" fmla="*/ 25 w 50"/>
                <a:gd name="T11" fmla="*/ 21 h 45"/>
                <a:gd name="T12" fmla="*/ 20 w 50"/>
                <a:gd name="T13" fmla="*/ 15 h 45"/>
                <a:gd name="T14" fmla="*/ 16 w 50"/>
                <a:gd name="T15" fmla="*/ 12 h 45"/>
                <a:gd name="T16" fmla="*/ 12 w 50"/>
                <a:gd name="T17" fmla="*/ 5 h 45"/>
                <a:gd name="T18" fmla="*/ 7 w 50"/>
                <a:gd name="T19" fmla="*/ 0 h 45"/>
                <a:gd name="T20" fmla="*/ 0 w 50"/>
                <a:gd name="T21" fmla="*/ 2 h 45"/>
                <a:gd name="T22" fmla="*/ 5 w 50"/>
                <a:gd name="T23" fmla="*/ 9 h 45"/>
                <a:gd name="T24" fmla="*/ 9 w 50"/>
                <a:gd name="T25" fmla="*/ 15 h 45"/>
                <a:gd name="T26" fmla="*/ 15 w 50"/>
                <a:gd name="T27" fmla="*/ 20 h 45"/>
                <a:gd name="T28" fmla="*/ 21 w 50"/>
                <a:gd name="T29" fmla="*/ 25 h 45"/>
                <a:gd name="T30" fmla="*/ 25 w 50"/>
                <a:gd name="T31" fmla="*/ 30 h 45"/>
                <a:gd name="T32" fmla="*/ 32 w 50"/>
                <a:gd name="T33" fmla="*/ 32 h 45"/>
                <a:gd name="T34" fmla="*/ 37 w 50"/>
                <a:gd name="T35" fmla="*/ 34 h 45"/>
                <a:gd name="T36" fmla="*/ 42 w 50"/>
                <a:gd name="T37" fmla="*/ 35 h 45"/>
                <a:gd name="T38" fmla="*/ 48 w 50"/>
                <a:gd name="T39" fmla="*/ 33 h 45"/>
                <a:gd name="T40" fmla="*/ 42 w 50"/>
                <a:gd name="T41" fmla="*/ 35 h 45"/>
                <a:gd name="T42" fmla="*/ 48 w 50"/>
                <a:gd name="T43" fmla="*/ 37 h 45"/>
                <a:gd name="T44" fmla="*/ 48 w 50"/>
                <a:gd name="T45" fmla="*/ 33 h 45"/>
                <a:gd name="T46" fmla="*/ 38 w 50"/>
                <a:gd name="T47" fmla="*/ 33 h 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0" h="45">
                  <a:moveTo>
                    <a:pt x="40" y="39"/>
                  </a:moveTo>
                  <a:lnTo>
                    <a:pt x="46" y="36"/>
                  </a:lnTo>
                  <a:lnTo>
                    <a:pt x="42" y="34"/>
                  </a:lnTo>
                  <a:lnTo>
                    <a:pt x="36" y="31"/>
                  </a:lnTo>
                  <a:lnTo>
                    <a:pt x="31" y="29"/>
                  </a:lnTo>
                  <a:lnTo>
                    <a:pt x="26" y="25"/>
                  </a:lnTo>
                  <a:lnTo>
                    <a:pt x="20" y="19"/>
                  </a:lnTo>
                  <a:lnTo>
                    <a:pt x="16" y="14"/>
                  </a:lnTo>
                  <a:lnTo>
                    <a:pt x="12" y="7"/>
                  </a:lnTo>
                  <a:lnTo>
                    <a:pt x="7" y="0"/>
                  </a:lnTo>
                  <a:lnTo>
                    <a:pt x="0" y="2"/>
                  </a:lnTo>
                  <a:lnTo>
                    <a:pt x="5" y="11"/>
                  </a:lnTo>
                  <a:lnTo>
                    <a:pt x="9" y="18"/>
                  </a:lnTo>
                  <a:lnTo>
                    <a:pt x="15" y="24"/>
                  </a:lnTo>
                  <a:lnTo>
                    <a:pt x="21" y="30"/>
                  </a:lnTo>
                  <a:lnTo>
                    <a:pt x="27" y="36"/>
                  </a:lnTo>
                  <a:lnTo>
                    <a:pt x="34" y="38"/>
                  </a:lnTo>
                  <a:lnTo>
                    <a:pt x="39" y="41"/>
                  </a:lnTo>
                  <a:lnTo>
                    <a:pt x="44" y="42"/>
                  </a:lnTo>
                  <a:lnTo>
                    <a:pt x="50" y="39"/>
                  </a:lnTo>
                  <a:lnTo>
                    <a:pt x="44" y="42"/>
                  </a:lnTo>
                  <a:lnTo>
                    <a:pt x="50" y="45"/>
                  </a:lnTo>
                  <a:lnTo>
                    <a:pt x="50" y="39"/>
                  </a:lnTo>
                  <a:lnTo>
                    <a:pt x="40"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89" name="Freeform 917"/>
            <p:cNvSpPr>
              <a:spLocks/>
            </p:cNvSpPr>
            <p:nvPr/>
          </p:nvSpPr>
          <p:spPr bwMode="auto">
            <a:xfrm flipH="1">
              <a:off x="614" y="1866"/>
              <a:ext cx="17" cy="26"/>
            </a:xfrm>
            <a:custGeom>
              <a:avLst/>
              <a:gdLst>
                <a:gd name="T0" fmla="*/ 9 w 19"/>
                <a:gd name="T1" fmla="*/ 7 h 28"/>
                <a:gd name="T2" fmla="*/ 7 w 19"/>
                <a:gd name="T3" fmla="*/ 2 h 28"/>
                <a:gd name="T4" fmla="*/ 4 w 19"/>
                <a:gd name="T5" fmla="*/ 7 h 28"/>
                <a:gd name="T6" fmla="*/ 3 w 19"/>
                <a:gd name="T7" fmla="*/ 13 h 28"/>
                <a:gd name="T8" fmla="*/ 2 w 19"/>
                <a:gd name="T9" fmla="*/ 19 h 28"/>
                <a:gd name="T10" fmla="*/ 0 w 19"/>
                <a:gd name="T11" fmla="*/ 24 h 28"/>
                <a:gd name="T12" fmla="*/ 8 w 19"/>
                <a:gd name="T13" fmla="*/ 24 h 28"/>
                <a:gd name="T14" fmla="*/ 7 w 19"/>
                <a:gd name="T15" fmla="*/ 19 h 28"/>
                <a:gd name="T16" fmla="*/ 8 w 19"/>
                <a:gd name="T17" fmla="*/ 16 h 28"/>
                <a:gd name="T18" fmla="*/ 10 w 19"/>
                <a:gd name="T19" fmla="*/ 9 h 28"/>
                <a:gd name="T20" fmla="*/ 12 w 19"/>
                <a:gd name="T21" fmla="*/ 6 h 28"/>
                <a:gd name="T22" fmla="*/ 11 w 19"/>
                <a:gd name="T23" fmla="*/ 0 h 28"/>
                <a:gd name="T24" fmla="*/ 12 w 19"/>
                <a:gd name="T25" fmla="*/ 6 h 28"/>
                <a:gd name="T26" fmla="*/ 15 w 19"/>
                <a:gd name="T27" fmla="*/ 3 h 28"/>
                <a:gd name="T28" fmla="*/ 11 w 19"/>
                <a:gd name="T29" fmla="*/ 0 h 28"/>
                <a:gd name="T30" fmla="*/ 9 w 19"/>
                <a:gd name="T31" fmla="*/ 7 h 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9" h="28">
                  <a:moveTo>
                    <a:pt x="11" y="7"/>
                  </a:moveTo>
                  <a:lnTo>
                    <a:pt x="9" y="2"/>
                  </a:lnTo>
                  <a:lnTo>
                    <a:pt x="5" y="8"/>
                  </a:lnTo>
                  <a:lnTo>
                    <a:pt x="3" y="15"/>
                  </a:lnTo>
                  <a:lnTo>
                    <a:pt x="2" y="22"/>
                  </a:lnTo>
                  <a:lnTo>
                    <a:pt x="0" y="28"/>
                  </a:lnTo>
                  <a:lnTo>
                    <a:pt x="10" y="28"/>
                  </a:lnTo>
                  <a:lnTo>
                    <a:pt x="9" y="22"/>
                  </a:lnTo>
                  <a:lnTo>
                    <a:pt x="10" y="18"/>
                  </a:lnTo>
                  <a:lnTo>
                    <a:pt x="12" y="11"/>
                  </a:lnTo>
                  <a:lnTo>
                    <a:pt x="15" y="6"/>
                  </a:lnTo>
                  <a:lnTo>
                    <a:pt x="13" y="0"/>
                  </a:lnTo>
                  <a:lnTo>
                    <a:pt x="15" y="6"/>
                  </a:lnTo>
                  <a:lnTo>
                    <a:pt x="19" y="3"/>
                  </a:lnTo>
                  <a:lnTo>
                    <a:pt x="13" y="0"/>
                  </a:lnTo>
                  <a:lnTo>
                    <a:pt x="11"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0" name="Freeform 918"/>
            <p:cNvSpPr>
              <a:spLocks/>
            </p:cNvSpPr>
            <p:nvPr/>
          </p:nvSpPr>
          <p:spPr bwMode="auto">
            <a:xfrm flipH="1">
              <a:off x="618" y="1848"/>
              <a:ext cx="31" cy="24"/>
            </a:xfrm>
            <a:custGeom>
              <a:avLst/>
              <a:gdLst>
                <a:gd name="T0" fmla="*/ 0 w 31"/>
                <a:gd name="T1" fmla="*/ 5 h 25"/>
                <a:gd name="T2" fmla="*/ 0 w 31"/>
                <a:gd name="T3" fmla="*/ 5 h 25"/>
                <a:gd name="T4" fmla="*/ 6 w 31"/>
                <a:gd name="T5" fmla="*/ 9 h 25"/>
                <a:gd name="T6" fmla="*/ 13 w 31"/>
                <a:gd name="T7" fmla="*/ 14 h 25"/>
                <a:gd name="T8" fmla="*/ 20 w 31"/>
                <a:gd name="T9" fmla="*/ 19 h 25"/>
                <a:gd name="T10" fmla="*/ 29 w 31"/>
                <a:gd name="T11" fmla="*/ 23 h 25"/>
                <a:gd name="T12" fmla="*/ 31 w 31"/>
                <a:gd name="T13" fmla="*/ 16 h 25"/>
                <a:gd name="T14" fmla="*/ 24 w 31"/>
                <a:gd name="T15" fmla="*/ 12 h 25"/>
                <a:gd name="T16" fmla="*/ 17 w 31"/>
                <a:gd name="T17" fmla="*/ 9 h 25"/>
                <a:gd name="T18" fmla="*/ 10 w 31"/>
                <a:gd name="T19" fmla="*/ 5 h 25"/>
                <a:gd name="T20" fmla="*/ 7 w 31"/>
                <a:gd name="T21" fmla="*/ 0 h 25"/>
                <a:gd name="T22" fmla="*/ 7 w 31"/>
                <a:gd name="T23" fmla="*/ 0 h 25"/>
                <a:gd name="T24" fmla="*/ 0 w 31"/>
                <a:gd name="T25" fmla="*/ 5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1" h="25">
                  <a:moveTo>
                    <a:pt x="0" y="5"/>
                  </a:moveTo>
                  <a:lnTo>
                    <a:pt x="0" y="5"/>
                  </a:lnTo>
                  <a:lnTo>
                    <a:pt x="6" y="9"/>
                  </a:lnTo>
                  <a:lnTo>
                    <a:pt x="13" y="16"/>
                  </a:lnTo>
                  <a:lnTo>
                    <a:pt x="20" y="21"/>
                  </a:lnTo>
                  <a:lnTo>
                    <a:pt x="29" y="25"/>
                  </a:lnTo>
                  <a:lnTo>
                    <a:pt x="31" y="18"/>
                  </a:lnTo>
                  <a:lnTo>
                    <a:pt x="24" y="14"/>
                  </a:lnTo>
                  <a:lnTo>
                    <a:pt x="17" y="9"/>
                  </a:lnTo>
                  <a:lnTo>
                    <a:pt x="10" y="5"/>
                  </a:lnTo>
                  <a:lnTo>
                    <a:pt x="7" y="0"/>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1" name="Freeform 919"/>
            <p:cNvSpPr>
              <a:spLocks/>
            </p:cNvSpPr>
            <p:nvPr/>
          </p:nvSpPr>
          <p:spPr bwMode="auto">
            <a:xfrm flipH="1">
              <a:off x="643" y="1779"/>
              <a:ext cx="26" cy="74"/>
            </a:xfrm>
            <a:custGeom>
              <a:avLst/>
              <a:gdLst>
                <a:gd name="T0" fmla="*/ 5 w 28"/>
                <a:gd name="T1" fmla="*/ 0 h 80"/>
                <a:gd name="T2" fmla="*/ 1 w 28"/>
                <a:gd name="T3" fmla="*/ 3 h 80"/>
                <a:gd name="T4" fmla="*/ 5 w 28"/>
                <a:gd name="T5" fmla="*/ 18 h 80"/>
                <a:gd name="T6" fmla="*/ 8 w 28"/>
                <a:gd name="T7" fmla="*/ 36 h 80"/>
                <a:gd name="T8" fmla="*/ 13 w 28"/>
                <a:gd name="T9" fmla="*/ 54 h 80"/>
                <a:gd name="T10" fmla="*/ 19 w 28"/>
                <a:gd name="T11" fmla="*/ 68 h 80"/>
                <a:gd name="T12" fmla="*/ 24 w 28"/>
                <a:gd name="T13" fmla="*/ 64 h 80"/>
                <a:gd name="T14" fmla="*/ 19 w 28"/>
                <a:gd name="T15" fmla="*/ 52 h 80"/>
                <a:gd name="T16" fmla="*/ 14 w 28"/>
                <a:gd name="T17" fmla="*/ 36 h 80"/>
                <a:gd name="T18" fmla="*/ 10 w 28"/>
                <a:gd name="T19" fmla="*/ 18 h 80"/>
                <a:gd name="T20" fmla="*/ 7 w 28"/>
                <a:gd name="T21" fmla="*/ 3 h 80"/>
                <a:gd name="T22" fmla="*/ 5 w 28"/>
                <a:gd name="T23" fmla="*/ 6 h 80"/>
                <a:gd name="T24" fmla="*/ 5 w 28"/>
                <a:gd name="T25" fmla="*/ 0 h 80"/>
                <a:gd name="T26" fmla="*/ 0 w 28"/>
                <a:gd name="T27" fmla="*/ 0 h 80"/>
                <a:gd name="T28" fmla="*/ 1 w 28"/>
                <a:gd name="T29" fmla="*/ 3 h 80"/>
                <a:gd name="T30" fmla="*/ 5 w 28"/>
                <a:gd name="T31" fmla="*/ 0 h 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 h="80">
                  <a:moveTo>
                    <a:pt x="5" y="0"/>
                  </a:moveTo>
                  <a:lnTo>
                    <a:pt x="1" y="3"/>
                  </a:lnTo>
                  <a:lnTo>
                    <a:pt x="5" y="20"/>
                  </a:lnTo>
                  <a:lnTo>
                    <a:pt x="10" y="42"/>
                  </a:lnTo>
                  <a:lnTo>
                    <a:pt x="15" y="63"/>
                  </a:lnTo>
                  <a:lnTo>
                    <a:pt x="21" y="80"/>
                  </a:lnTo>
                  <a:lnTo>
                    <a:pt x="28" y="75"/>
                  </a:lnTo>
                  <a:lnTo>
                    <a:pt x="22" y="61"/>
                  </a:lnTo>
                  <a:lnTo>
                    <a:pt x="16" y="42"/>
                  </a:lnTo>
                  <a:lnTo>
                    <a:pt x="12" y="20"/>
                  </a:lnTo>
                  <a:lnTo>
                    <a:pt x="8" y="3"/>
                  </a:lnTo>
                  <a:lnTo>
                    <a:pt x="5" y="7"/>
                  </a:lnTo>
                  <a:lnTo>
                    <a:pt x="5" y="0"/>
                  </a:lnTo>
                  <a:lnTo>
                    <a:pt x="0" y="0"/>
                  </a:lnTo>
                  <a:lnTo>
                    <a:pt x="1" y="3"/>
                  </a:lnTo>
                  <a:lnTo>
                    <a:pt x="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2" name="Freeform 920"/>
            <p:cNvSpPr>
              <a:spLocks/>
            </p:cNvSpPr>
            <p:nvPr/>
          </p:nvSpPr>
          <p:spPr bwMode="auto">
            <a:xfrm flipH="1">
              <a:off x="288" y="1766"/>
              <a:ext cx="377" cy="21"/>
            </a:xfrm>
            <a:custGeom>
              <a:avLst/>
              <a:gdLst>
                <a:gd name="T0" fmla="*/ 359 w 385"/>
                <a:gd name="T1" fmla="*/ 5 h 22"/>
                <a:gd name="T2" fmla="*/ 364 w 385"/>
                <a:gd name="T3" fmla="*/ 1 h 22"/>
                <a:gd name="T4" fmla="*/ 359 w 385"/>
                <a:gd name="T5" fmla="*/ 0 h 22"/>
                <a:gd name="T6" fmla="*/ 349 w 385"/>
                <a:gd name="T7" fmla="*/ 0 h 22"/>
                <a:gd name="T8" fmla="*/ 331 w 385"/>
                <a:gd name="T9" fmla="*/ 3 h 22"/>
                <a:gd name="T10" fmla="*/ 308 w 385"/>
                <a:gd name="T11" fmla="*/ 3 h 22"/>
                <a:gd name="T12" fmla="*/ 282 w 385"/>
                <a:gd name="T13" fmla="*/ 3 h 22"/>
                <a:gd name="T14" fmla="*/ 253 w 385"/>
                <a:gd name="T15" fmla="*/ 5 h 22"/>
                <a:gd name="T16" fmla="*/ 219 w 385"/>
                <a:gd name="T17" fmla="*/ 6 h 22"/>
                <a:gd name="T18" fmla="*/ 187 w 385"/>
                <a:gd name="T19" fmla="*/ 7 h 22"/>
                <a:gd name="T20" fmla="*/ 153 w 385"/>
                <a:gd name="T21" fmla="*/ 8 h 22"/>
                <a:gd name="T22" fmla="*/ 119 w 385"/>
                <a:gd name="T23" fmla="*/ 9 h 22"/>
                <a:gd name="T24" fmla="*/ 89 w 385"/>
                <a:gd name="T25" fmla="*/ 11 h 22"/>
                <a:gd name="T26" fmla="*/ 62 w 385"/>
                <a:gd name="T27" fmla="*/ 11 h 22"/>
                <a:gd name="T28" fmla="*/ 37 w 385"/>
                <a:gd name="T29" fmla="*/ 11 h 22"/>
                <a:gd name="T30" fmla="*/ 20 w 385"/>
                <a:gd name="T31" fmla="*/ 11 h 22"/>
                <a:gd name="T32" fmla="*/ 6 w 385"/>
                <a:gd name="T33" fmla="*/ 11 h 22"/>
                <a:gd name="T34" fmla="*/ 0 w 385"/>
                <a:gd name="T35" fmla="*/ 12 h 22"/>
                <a:gd name="T36" fmla="*/ 0 w 385"/>
                <a:gd name="T37" fmla="*/ 19 h 22"/>
                <a:gd name="T38" fmla="*/ 6 w 385"/>
                <a:gd name="T39" fmla="*/ 20 h 22"/>
                <a:gd name="T40" fmla="*/ 20 w 385"/>
                <a:gd name="T41" fmla="*/ 19 h 22"/>
                <a:gd name="T42" fmla="*/ 37 w 385"/>
                <a:gd name="T43" fmla="*/ 19 h 22"/>
                <a:gd name="T44" fmla="*/ 62 w 385"/>
                <a:gd name="T45" fmla="*/ 17 h 22"/>
                <a:gd name="T46" fmla="*/ 89 w 385"/>
                <a:gd name="T47" fmla="*/ 15 h 22"/>
                <a:gd name="T48" fmla="*/ 119 w 385"/>
                <a:gd name="T49" fmla="*/ 14 h 22"/>
                <a:gd name="T50" fmla="*/ 153 w 385"/>
                <a:gd name="T51" fmla="*/ 13 h 22"/>
                <a:gd name="T52" fmla="*/ 187 w 385"/>
                <a:gd name="T53" fmla="*/ 12 h 22"/>
                <a:gd name="T54" fmla="*/ 219 w 385"/>
                <a:gd name="T55" fmla="*/ 11 h 22"/>
                <a:gd name="T56" fmla="*/ 253 w 385"/>
                <a:gd name="T57" fmla="*/ 11 h 22"/>
                <a:gd name="T58" fmla="*/ 282 w 385"/>
                <a:gd name="T59" fmla="*/ 11 h 22"/>
                <a:gd name="T60" fmla="*/ 308 w 385"/>
                <a:gd name="T61" fmla="*/ 11 h 22"/>
                <a:gd name="T62" fmla="*/ 331 w 385"/>
                <a:gd name="T63" fmla="*/ 9 h 22"/>
                <a:gd name="T64" fmla="*/ 349 w 385"/>
                <a:gd name="T65" fmla="*/ 9 h 22"/>
                <a:gd name="T66" fmla="*/ 359 w 385"/>
                <a:gd name="T67" fmla="*/ 9 h 22"/>
                <a:gd name="T68" fmla="*/ 364 w 385"/>
                <a:gd name="T69" fmla="*/ 8 h 22"/>
                <a:gd name="T70" fmla="*/ 369 w 385"/>
                <a:gd name="T71" fmla="*/ 5 h 22"/>
                <a:gd name="T72" fmla="*/ 364 w 385"/>
                <a:gd name="T73" fmla="*/ 8 h 22"/>
                <a:gd name="T74" fmla="*/ 369 w 385"/>
                <a:gd name="T75" fmla="*/ 8 h 22"/>
                <a:gd name="T76" fmla="*/ 369 w 385"/>
                <a:gd name="T77" fmla="*/ 5 h 22"/>
                <a:gd name="T78" fmla="*/ 359 w 385"/>
                <a:gd name="T79" fmla="*/ 5 h 2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5" h="22">
                  <a:moveTo>
                    <a:pt x="375" y="5"/>
                  </a:moveTo>
                  <a:lnTo>
                    <a:pt x="380" y="1"/>
                  </a:lnTo>
                  <a:lnTo>
                    <a:pt x="375" y="0"/>
                  </a:lnTo>
                  <a:lnTo>
                    <a:pt x="364" y="0"/>
                  </a:lnTo>
                  <a:lnTo>
                    <a:pt x="345" y="3"/>
                  </a:lnTo>
                  <a:lnTo>
                    <a:pt x="322" y="3"/>
                  </a:lnTo>
                  <a:lnTo>
                    <a:pt x="294" y="3"/>
                  </a:lnTo>
                  <a:lnTo>
                    <a:pt x="263" y="5"/>
                  </a:lnTo>
                  <a:lnTo>
                    <a:pt x="229" y="6"/>
                  </a:lnTo>
                  <a:lnTo>
                    <a:pt x="195" y="7"/>
                  </a:lnTo>
                  <a:lnTo>
                    <a:pt x="159" y="8"/>
                  </a:lnTo>
                  <a:lnTo>
                    <a:pt x="125" y="9"/>
                  </a:lnTo>
                  <a:lnTo>
                    <a:pt x="93" y="11"/>
                  </a:lnTo>
                  <a:lnTo>
                    <a:pt x="64" y="12"/>
                  </a:lnTo>
                  <a:lnTo>
                    <a:pt x="39" y="12"/>
                  </a:lnTo>
                  <a:lnTo>
                    <a:pt x="20" y="12"/>
                  </a:lnTo>
                  <a:lnTo>
                    <a:pt x="6" y="13"/>
                  </a:lnTo>
                  <a:lnTo>
                    <a:pt x="0" y="14"/>
                  </a:lnTo>
                  <a:lnTo>
                    <a:pt x="0" y="21"/>
                  </a:lnTo>
                  <a:lnTo>
                    <a:pt x="6" y="22"/>
                  </a:lnTo>
                  <a:lnTo>
                    <a:pt x="20" y="21"/>
                  </a:lnTo>
                  <a:lnTo>
                    <a:pt x="39" y="21"/>
                  </a:lnTo>
                  <a:lnTo>
                    <a:pt x="64" y="19"/>
                  </a:lnTo>
                  <a:lnTo>
                    <a:pt x="93" y="17"/>
                  </a:lnTo>
                  <a:lnTo>
                    <a:pt x="125" y="16"/>
                  </a:lnTo>
                  <a:lnTo>
                    <a:pt x="159" y="15"/>
                  </a:lnTo>
                  <a:lnTo>
                    <a:pt x="195" y="14"/>
                  </a:lnTo>
                  <a:lnTo>
                    <a:pt x="229" y="13"/>
                  </a:lnTo>
                  <a:lnTo>
                    <a:pt x="263" y="12"/>
                  </a:lnTo>
                  <a:lnTo>
                    <a:pt x="294" y="12"/>
                  </a:lnTo>
                  <a:lnTo>
                    <a:pt x="322" y="12"/>
                  </a:lnTo>
                  <a:lnTo>
                    <a:pt x="345" y="9"/>
                  </a:lnTo>
                  <a:lnTo>
                    <a:pt x="364" y="9"/>
                  </a:lnTo>
                  <a:lnTo>
                    <a:pt x="375" y="9"/>
                  </a:lnTo>
                  <a:lnTo>
                    <a:pt x="380" y="8"/>
                  </a:lnTo>
                  <a:lnTo>
                    <a:pt x="385" y="5"/>
                  </a:lnTo>
                  <a:lnTo>
                    <a:pt x="380" y="8"/>
                  </a:lnTo>
                  <a:lnTo>
                    <a:pt x="385" y="8"/>
                  </a:lnTo>
                  <a:lnTo>
                    <a:pt x="385" y="5"/>
                  </a:lnTo>
                  <a:lnTo>
                    <a:pt x="375"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3" name="Freeform 921"/>
            <p:cNvSpPr>
              <a:spLocks/>
            </p:cNvSpPr>
            <p:nvPr/>
          </p:nvSpPr>
          <p:spPr bwMode="auto">
            <a:xfrm flipH="1">
              <a:off x="288" y="1750"/>
              <a:ext cx="8" cy="20"/>
            </a:xfrm>
            <a:custGeom>
              <a:avLst/>
              <a:gdLst>
                <a:gd name="T0" fmla="*/ 3 w 10"/>
                <a:gd name="T1" fmla="*/ 6 h 23"/>
                <a:gd name="T2" fmla="*/ 0 w 10"/>
                <a:gd name="T3" fmla="*/ 3 h 23"/>
                <a:gd name="T4" fmla="*/ 0 w 10"/>
                <a:gd name="T5" fmla="*/ 17 h 23"/>
                <a:gd name="T6" fmla="*/ 6 w 10"/>
                <a:gd name="T7" fmla="*/ 17 h 23"/>
                <a:gd name="T8" fmla="*/ 6 w 10"/>
                <a:gd name="T9" fmla="*/ 3 h 23"/>
                <a:gd name="T10" fmla="*/ 3 w 10"/>
                <a:gd name="T11" fmla="*/ 1 h 23"/>
                <a:gd name="T12" fmla="*/ 6 w 10"/>
                <a:gd name="T13" fmla="*/ 3 h 23"/>
                <a:gd name="T14" fmla="*/ 5 w 10"/>
                <a:gd name="T15" fmla="*/ 0 h 23"/>
                <a:gd name="T16" fmla="*/ 3 w 10"/>
                <a:gd name="T17" fmla="*/ 1 h 23"/>
                <a:gd name="T18" fmla="*/ 3 w 10"/>
                <a:gd name="T19" fmla="*/ 6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 h="23">
                  <a:moveTo>
                    <a:pt x="5" y="8"/>
                  </a:moveTo>
                  <a:lnTo>
                    <a:pt x="0" y="4"/>
                  </a:lnTo>
                  <a:lnTo>
                    <a:pt x="0" y="23"/>
                  </a:lnTo>
                  <a:lnTo>
                    <a:pt x="10" y="23"/>
                  </a:lnTo>
                  <a:lnTo>
                    <a:pt x="10" y="4"/>
                  </a:lnTo>
                  <a:lnTo>
                    <a:pt x="5" y="1"/>
                  </a:lnTo>
                  <a:lnTo>
                    <a:pt x="10" y="4"/>
                  </a:lnTo>
                  <a:lnTo>
                    <a:pt x="8" y="0"/>
                  </a:lnTo>
                  <a:lnTo>
                    <a:pt x="5" y="1"/>
                  </a:ln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4" name="Freeform 922"/>
            <p:cNvSpPr>
              <a:spLocks/>
            </p:cNvSpPr>
            <p:nvPr/>
          </p:nvSpPr>
          <p:spPr bwMode="auto">
            <a:xfrm flipH="1">
              <a:off x="637" y="1787"/>
              <a:ext cx="40" cy="83"/>
            </a:xfrm>
            <a:custGeom>
              <a:avLst/>
              <a:gdLst>
                <a:gd name="T0" fmla="*/ 35 w 41"/>
                <a:gd name="T1" fmla="*/ 76 h 90"/>
                <a:gd name="T2" fmla="*/ 26 w 41"/>
                <a:gd name="T3" fmla="*/ 68 h 90"/>
                <a:gd name="T4" fmla="*/ 20 w 41"/>
                <a:gd name="T5" fmla="*/ 59 h 90"/>
                <a:gd name="T6" fmla="*/ 14 w 41"/>
                <a:gd name="T7" fmla="*/ 50 h 90"/>
                <a:gd name="T8" fmla="*/ 10 w 41"/>
                <a:gd name="T9" fmla="*/ 41 h 90"/>
                <a:gd name="T10" fmla="*/ 6 w 41"/>
                <a:gd name="T11" fmla="*/ 31 h 90"/>
                <a:gd name="T12" fmla="*/ 3 w 41"/>
                <a:gd name="T13" fmla="*/ 24 h 90"/>
                <a:gd name="T14" fmla="*/ 2 w 41"/>
                <a:gd name="T15" fmla="*/ 15 h 90"/>
                <a:gd name="T16" fmla="*/ 0 w 41"/>
                <a:gd name="T17" fmla="*/ 7 h 90"/>
                <a:gd name="T18" fmla="*/ 0 w 41"/>
                <a:gd name="T19" fmla="*/ 4 h 90"/>
                <a:gd name="T20" fmla="*/ 3 w 41"/>
                <a:gd name="T21" fmla="*/ 0 h 90"/>
                <a:gd name="T22" fmla="*/ 5 w 41"/>
                <a:gd name="T23" fmla="*/ 1 h 90"/>
                <a:gd name="T24" fmla="*/ 6 w 41"/>
                <a:gd name="T25" fmla="*/ 5 h 90"/>
                <a:gd name="T26" fmla="*/ 7 w 41"/>
                <a:gd name="T27" fmla="*/ 17 h 90"/>
                <a:gd name="T28" fmla="*/ 11 w 41"/>
                <a:gd name="T29" fmla="*/ 28 h 90"/>
                <a:gd name="T30" fmla="*/ 14 w 41"/>
                <a:gd name="T31" fmla="*/ 39 h 90"/>
                <a:gd name="T32" fmla="*/ 19 w 41"/>
                <a:gd name="T33" fmla="*/ 47 h 90"/>
                <a:gd name="T34" fmla="*/ 21 w 41"/>
                <a:gd name="T35" fmla="*/ 55 h 90"/>
                <a:gd name="T36" fmla="*/ 27 w 41"/>
                <a:gd name="T37" fmla="*/ 62 h 90"/>
                <a:gd name="T38" fmla="*/ 33 w 41"/>
                <a:gd name="T39" fmla="*/ 69 h 90"/>
                <a:gd name="T40" fmla="*/ 39 w 41"/>
                <a:gd name="T41" fmla="*/ 74 h 90"/>
                <a:gd name="T42" fmla="*/ 39 w 41"/>
                <a:gd name="T43" fmla="*/ 75 h 90"/>
                <a:gd name="T44" fmla="*/ 39 w 41"/>
                <a:gd name="T45" fmla="*/ 76 h 90"/>
                <a:gd name="T46" fmla="*/ 38 w 41"/>
                <a:gd name="T47" fmla="*/ 77 h 90"/>
                <a:gd name="T48" fmla="*/ 35 w 41"/>
                <a:gd name="T49" fmla="*/ 76 h 9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1" h="90">
                  <a:moveTo>
                    <a:pt x="37" y="89"/>
                  </a:moveTo>
                  <a:lnTo>
                    <a:pt x="28" y="80"/>
                  </a:lnTo>
                  <a:lnTo>
                    <a:pt x="20" y="69"/>
                  </a:lnTo>
                  <a:lnTo>
                    <a:pt x="14" y="59"/>
                  </a:lnTo>
                  <a:lnTo>
                    <a:pt x="10" y="48"/>
                  </a:lnTo>
                  <a:lnTo>
                    <a:pt x="6" y="37"/>
                  </a:lnTo>
                  <a:lnTo>
                    <a:pt x="3" y="28"/>
                  </a:lnTo>
                  <a:lnTo>
                    <a:pt x="2" y="17"/>
                  </a:lnTo>
                  <a:lnTo>
                    <a:pt x="0" y="9"/>
                  </a:lnTo>
                  <a:lnTo>
                    <a:pt x="0" y="4"/>
                  </a:lnTo>
                  <a:lnTo>
                    <a:pt x="3" y="0"/>
                  </a:lnTo>
                  <a:lnTo>
                    <a:pt x="5" y="1"/>
                  </a:lnTo>
                  <a:lnTo>
                    <a:pt x="6" y="5"/>
                  </a:lnTo>
                  <a:lnTo>
                    <a:pt x="7" y="20"/>
                  </a:lnTo>
                  <a:lnTo>
                    <a:pt x="11" y="32"/>
                  </a:lnTo>
                  <a:lnTo>
                    <a:pt x="14" y="45"/>
                  </a:lnTo>
                  <a:lnTo>
                    <a:pt x="19" y="55"/>
                  </a:lnTo>
                  <a:lnTo>
                    <a:pt x="23" y="65"/>
                  </a:lnTo>
                  <a:lnTo>
                    <a:pt x="29" y="73"/>
                  </a:lnTo>
                  <a:lnTo>
                    <a:pt x="35" y="81"/>
                  </a:lnTo>
                  <a:lnTo>
                    <a:pt x="41" y="87"/>
                  </a:lnTo>
                  <a:lnTo>
                    <a:pt x="41" y="88"/>
                  </a:lnTo>
                  <a:lnTo>
                    <a:pt x="41" y="89"/>
                  </a:lnTo>
                  <a:lnTo>
                    <a:pt x="40" y="90"/>
                  </a:lnTo>
                  <a:lnTo>
                    <a:pt x="37" y="89"/>
                  </a:lnTo>
                  <a:close/>
                </a:path>
              </a:pathLst>
            </a:custGeom>
            <a:solidFill>
              <a:srgbClr val="84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5" name="Freeform 923"/>
            <p:cNvSpPr>
              <a:spLocks/>
            </p:cNvSpPr>
            <p:nvPr/>
          </p:nvSpPr>
          <p:spPr bwMode="auto">
            <a:xfrm flipH="1">
              <a:off x="292" y="1757"/>
              <a:ext cx="400" cy="17"/>
            </a:xfrm>
            <a:custGeom>
              <a:avLst/>
              <a:gdLst>
                <a:gd name="T0" fmla="*/ 392 w 408"/>
                <a:gd name="T1" fmla="*/ 0 h 17"/>
                <a:gd name="T2" fmla="*/ 0 w 408"/>
                <a:gd name="T3" fmla="*/ 9 h 17"/>
                <a:gd name="T4" fmla="*/ 0 w 408"/>
                <a:gd name="T5" fmla="*/ 17 h 17"/>
                <a:gd name="T6" fmla="*/ 392 w 408"/>
                <a:gd name="T7" fmla="*/ 6 h 17"/>
                <a:gd name="T8" fmla="*/ 392 w 408"/>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
                  <a:moveTo>
                    <a:pt x="408" y="0"/>
                  </a:moveTo>
                  <a:lnTo>
                    <a:pt x="0" y="9"/>
                  </a:lnTo>
                  <a:lnTo>
                    <a:pt x="0" y="17"/>
                  </a:lnTo>
                  <a:lnTo>
                    <a:pt x="408" y="6"/>
                  </a:lnTo>
                  <a:lnTo>
                    <a:pt x="408" y="0"/>
                  </a:lnTo>
                  <a:close/>
                </a:path>
              </a:pathLst>
            </a:custGeom>
            <a:solidFill>
              <a:srgbClr val="8426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6" name="Freeform 924"/>
            <p:cNvSpPr>
              <a:spLocks/>
            </p:cNvSpPr>
            <p:nvPr/>
          </p:nvSpPr>
          <p:spPr bwMode="auto">
            <a:xfrm flipH="1">
              <a:off x="663" y="2689"/>
              <a:ext cx="331" cy="305"/>
            </a:xfrm>
            <a:custGeom>
              <a:avLst/>
              <a:gdLst>
                <a:gd name="T0" fmla="*/ 0 w 338"/>
                <a:gd name="T1" fmla="*/ 283 h 329"/>
                <a:gd name="T2" fmla="*/ 19 w 338"/>
                <a:gd name="T3" fmla="*/ 272 h 329"/>
                <a:gd name="T4" fmla="*/ 40 w 338"/>
                <a:gd name="T5" fmla="*/ 261 h 329"/>
                <a:gd name="T6" fmla="*/ 63 w 338"/>
                <a:gd name="T7" fmla="*/ 246 h 329"/>
                <a:gd name="T8" fmla="*/ 87 w 338"/>
                <a:gd name="T9" fmla="*/ 231 h 329"/>
                <a:gd name="T10" fmla="*/ 113 w 338"/>
                <a:gd name="T11" fmla="*/ 216 h 329"/>
                <a:gd name="T12" fmla="*/ 138 w 338"/>
                <a:gd name="T13" fmla="*/ 198 h 329"/>
                <a:gd name="T14" fmla="*/ 163 w 338"/>
                <a:gd name="T15" fmla="*/ 183 h 329"/>
                <a:gd name="T16" fmla="*/ 187 w 338"/>
                <a:gd name="T17" fmla="*/ 164 h 329"/>
                <a:gd name="T18" fmla="*/ 212 w 338"/>
                <a:gd name="T19" fmla="*/ 146 h 329"/>
                <a:gd name="T20" fmla="*/ 235 w 338"/>
                <a:gd name="T21" fmla="*/ 128 h 329"/>
                <a:gd name="T22" fmla="*/ 256 w 338"/>
                <a:gd name="T23" fmla="*/ 112 h 329"/>
                <a:gd name="T24" fmla="*/ 276 w 338"/>
                <a:gd name="T25" fmla="*/ 95 h 329"/>
                <a:gd name="T26" fmla="*/ 293 w 338"/>
                <a:gd name="T27" fmla="*/ 78 h 329"/>
                <a:gd name="T28" fmla="*/ 307 w 338"/>
                <a:gd name="T29" fmla="*/ 63 h 329"/>
                <a:gd name="T30" fmla="*/ 317 w 338"/>
                <a:gd name="T31" fmla="*/ 48 h 329"/>
                <a:gd name="T32" fmla="*/ 324 w 338"/>
                <a:gd name="T33" fmla="*/ 35 h 329"/>
                <a:gd name="T34" fmla="*/ 318 w 338"/>
                <a:gd name="T35" fmla="*/ 40 h 329"/>
                <a:gd name="T36" fmla="*/ 313 w 338"/>
                <a:gd name="T37" fmla="*/ 43 h 329"/>
                <a:gd name="T38" fmla="*/ 308 w 338"/>
                <a:gd name="T39" fmla="*/ 47 h 329"/>
                <a:gd name="T40" fmla="*/ 303 w 338"/>
                <a:gd name="T41" fmla="*/ 50 h 329"/>
                <a:gd name="T42" fmla="*/ 300 w 338"/>
                <a:gd name="T43" fmla="*/ 53 h 329"/>
                <a:gd name="T44" fmla="*/ 294 w 338"/>
                <a:gd name="T45" fmla="*/ 55 h 329"/>
                <a:gd name="T46" fmla="*/ 289 w 338"/>
                <a:gd name="T47" fmla="*/ 58 h 329"/>
                <a:gd name="T48" fmla="*/ 285 w 338"/>
                <a:gd name="T49" fmla="*/ 60 h 329"/>
                <a:gd name="T50" fmla="*/ 301 w 338"/>
                <a:gd name="T51" fmla="*/ 36 h 329"/>
                <a:gd name="T52" fmla="*/ 307 w 338"/>
                <a:gd name="T53" fmla="*/ 18 h 329"/>
                <a:gd name="T54" fmla="*/ 308 w 338"/>
                <a:gd name="T55" fmla="*/ 6 h 329"/>
                <a:gd name="T56" fmla="*/ 306 w 338"/>
                <a:gd name="T57" fmla="*/ 2 h 329"/>
                <a:gd name="T58" fmla="*/ 301 w 338"/>
                <a:gd name="T59" fmla="*/ 3 h 329"/>
                <a:gd name="T60" fmla="*/ 295 w 338"/>
                <a:gd name="T61" fmla="*/ 6 h 329"/>
                <a:gd name="T62" fmla="*/ 289 w 338"/>
                <a:gd name="T63" fmla="*/ 8 h 329"/>
                <a:gd name="T64" fmla="*/ 281 w 338"/>
                <a:gd name="T65" fmla="*/ 13 h 329"/>
                <a:gd name="T66" fmla="*/ 272 w 338"/>
                <a:gd name="T67" fmla="*/ 18 h 329"/>
                <a:gd name="T68" fmla="*/ 259 w 338"/>
                <a:gd name="T69" fmla="*/ 20 h 329"/>
                <a:gd name="T70" fmla="*/ 242 w 338"/>
                <a:gd name="T71" fmla="*/ 23 h 329"/>
                <a:gd name="T72" fmla="*/ 219 w 338"/>
                <a:gd name="T73" fmla="*/ 24 h 329"/>
                <a:gd name="T74" fmla="*/ 209 w 338"/>
                <a:gd name="T75" fmla="*/ 24 h 329"/>
                <a:gd name="T76" fmla="*/ 200 w 338"/>
                <a:gd name="T77" fmla="*/ 23 h 329"/>
                <a:gd name="T78" fmla="*/ 191 w 338"/>
                <a:gd name="T79" fmla="*/ 21 h 329"/>
                <a:gd name="T80" fmla="*/ 183 w 338"/>
                <a:gd name="T81" fmla="*/ 18 h 329"/>
                <a:gd name="T82" fmla="*/ 175 w 338"/>
                <a:gd name="T83" fmla="*/ 16 h 329"/>
                <a:gd name="T84" fmla="*/ 169 w 338"/>
                <a:gd name="T85" fmla="*/ 10 h 329"/>
                <a:gd name="T86" fmla="*/ 164 w 338"/>
                <a:gd name="T87" fmla="*/ 6 h 329"/>
                <a:gd name="T88" fmla="*/ 161 w 338"/>
                <a:gd name="T89" fmla="*/ 0 h 329"/>
                <a:gd name="T90" fmla="*/ 149 w 338"/>
                <a:gd name="T91" fmla="*/ 14 h 329"/>
                <a:gd name="T92" fmla="*/ 138 w 338"/>
                <a:gd name="T93" fmla="*/ 30 h 329"/>
                <a:gd name="T94" fmla="*/ 128 w 338"/>
                <a:gd name="T95" fmla="*/ 50 h 329"/>
                <a:gd name="T96" fmla="*/ 120 w 338"/>
                <a:gd name="T97" fmla="*/ 71 h 329"/>
                <a:gd name="T98" fmla="*/ 114 w 338"/>
                <a:gd name="T99" fmla="*/ 94 h 329"/>
                <a:gd name="T100" fmla="*/ 106 w 338"/>
                <a:gd name="T101" fmla="*/ 115 h 329"/>
                <a:gd name="T102" fmla="*/ 97 w 338"/>
                <a:gd name="T103" fmla="*/ 136 h 329"/>
                <a:gd name="T104" fmla="*/ 88 w 338"/>
                <a:gd name="T105" fmla="*/ 155 h 329"/>
                <a:gd name="T106" fmla="*/ 76 w 338"/>
                <a:gd name="T107" fmla="*/ 173 h 329"/>
                <a:gd name="T108" fmla="*/ 64 w 338"/>
                <a:gd name="T109" fmla="*/ 193 h 329"/>
                <a:gd name="T110" fmla="*/ 49 w 338"/>
                <a:gd name="T111" fmla="*/ 213 h 329"/>
                <a:gd name="T112" fmla="*/ 36 w 338"/>
                <a:gd name="T113" fmla="*/ 232 h 329"/>
                <a:gd name="T114" fmla="*/ 24 w 338"/>
                <a:gd name="T115" fmla="*/ 250 h 329"/>
                <a:gd name="T116" fmla="*/ 12 w 338"/>
                <a:gd name="T117" fmla="*/ 265 h 329"/>
                <a:gd name="T118" fmla="*/ 4 w 338"/>
                <a:gd name="T119" fmla="*/ 276 h 329"/>
                <a:gd name="T120" fmla="*/ 0 w 338"/>
                <a:gd name="T121" fmla="*/ 283 h 3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38" h="329">
                  <a:moveTo>
                    <a:pt x="0" y="329"/>
                  </a:moveTo>
                  <a:lnTo>
                    <a:pt x="19" y="316"/>
                  </a:lnTo>
                  <a:lnTo>
                    <a:pt x="42" y="303"/>
                  </a:lnTo>
                  <a:lnTo>
                    <a:pt x="65" y="286"/>
                  </a:lnTo>
                  <a:lnTo>
                    <a:pt x="91" y="269"/>
                  </a:lnTo>
                  <a:lnTo>
                    <a:pt x="117" y="251"/>
                  </a:lnTo>
                  <a:lnTo>
                    <a:pt x="144" y="231"/>
                  </a:lnTo>
                  <a:lnTo>
                    <a:pt x="170" y="212"/>
                  </a:lnTo>
                  <a:lnTo>
                    <a:pt x="195" y="191"/>
                  </a:lnTo>
                  <a:lnTo>
                    <a:pt x="221" y="170"/>
                  </a:lnTo>
                  <a:lnTo>
                    <a:pt x="245" y="149"/>
                  </a:lnTo>
                  <a:lnTo>
                    <a:pt x="267" y="130"/>
                  </a:lnTo>
                  <a:lnTo>
                    <a:pt x="288" y="110"/>
                  </a:lnTo>
                  <a:lnTo>
                    <a:pt x="305" y="91"/>
                  </a:lnTo>
                  <a:lnTo>
                    <a:pt x="320" y="73"/>
                  </a:lnTo>
                  <a:lnTo>
                    <a:pt x="331" y="56"/>
                  </a:lnTo>
                  <a:lnTo>
                    <a:pt x="338" y="41"/>
                  </a:lnTo>
                  <a:lnTo>
                    <a:pt x="332" y="46"/>
                  </a:lnTo>
                  <a:lnTo>
                    <a:pt x="327" y="50"/>
                  </a:lnTo>
                  <a:lnTo>
                    <a:pt x="322" y="55"/>
                  </a:lnTo>
                  <a:lnTo>
                    <a:pt x="316" y="58"/>
                  </a:lnTo>
                  <a:lnTo>
                    <a:pt x="312" y="62"/>
                  </a:lnTo>
                  <a:lnTo>
                    <a:pt x="306" y="64"/>
                  </a:lnTo>
                  <a:lnTo>
                    <a:pt x="301" y="68"/>
                  </a:lnTo>
                  <a:lnTo>
                    <a:pt x="297" y="70"/>
                  </a:lnTo>
                  <a:lnTo>
                    <a:pt x="313" y="42"/>
                  </a:lnTo>
                  <a:lnTo>
                    <a:pt x="321" y="20"/>
                  </a:lnTo>
                  <a:lnTo>
                    <a:pt x="322" y="7"/>
                  </a:lnTo>
                  <a:lnTo>
                    <a:pt x="319" y="2"/>
                  </a:lnTo>
                  <a:lnTo>
                    <a:pt x="313" y="3"/>
                  </a:lnTo>
                  <a:lnTo>
                    <a:pt x="307" y="7"/>
                  </a:lnTo>
                  <a:lnTo>
                    <a:pt x="301" y="10"/>
                  </a:lnTo>
                  <a:lnTo>
                    <a:pt x="293" y="15"/>
                  </a:lnTo>
                  <a:lnTo>
                    <a:pt x="284" y="20"/>
                  </a:lnTo>
                  <a:lnTo>
                    <a:pt x="270" y="24"/>
                  </a:lnTo>
                  <a:lnTo>
                    <a:pt x="252" y="27"/>
                  </a:lnTo>
                  <a:lnTo>
                    <a:pt x="229" y="28"/>
                  </a:lnTo>
                  <a:lnTo>
                    <a:pt x="217" y="28"/>
                  </a:lnTo>
                  <a:lnTo>
                    <a:pt x="208" y="27"/>
                  </a:lnTo>
                  <a:lnTo>
                    <a:pt x="199" y="25"/>
                  </a:lnTo>
                  <a:lnTo>
                    <a:pt x="191" y="21"/>
                  </a:lnTo>
                  <a:lnTo>
                    <a:pt x="183" y="18"/>
                  </a:lnTo>
                  <a:lnTo>
                    <a:pt x="177" y="12"/>
                  </a:lnTo>
                  <a:lnTo>
                    <a:pt x="171" y="7"/>
                  </a:lnTo>
                  <a:lnTo>
                    <a:pt x="167" y="0"/>
                  </a:lnTo>
                  <a:lnTo>
                    <a:pt x="155" y="16"/>
                  </a:lnTo>
                  <a:lnTo>
                    <a:pt x="144" y="35"/>
                  </a:lnTo>
                  <a:lnTo>
                    <a:pt x="134" y="58"/>
                  </a:lnTo>
                  <a:lnTo>
                    <a:pt x="126" y="83"/>
                  </a:lnTo>
                  <a:lnTo>
                    <a:pt x="118" y="109"/>
                  </a:lnTo>
                  <a:lnTo>
                    <a:pt x="110" y="134"/>
                  </a:lnTo>
                  <a:lnTo>
                    <a:pt x="101" y="159"/>
                  </a:lnTo>
                  <a:lnTo>
                    <a:pt x="92" y="180"/>
                  </a:lnTo>
                  <a:lnTo>
                    <a:pt x="80" y="202"/>
                  </a:lnTo>
                  <a:lnTo>
                    <a:pt x="66" y="224"/>
                  </a:lnTo>
                  <a:lnTo>
                    <a:pt x="51" y="248"/>
                  </a:lnTo>
                  <a:lnTo>
                    <a:pt x="38" y="270"/>
                  </a:lnTo>
                  <a:lnTo>
                    <a:pt x="24" y="291"/>
                  </a:lnTo>
                  <a:lnTo>
                    <a:pt x="12" y="308"/>
                  </a:lnTo>
                  <a:lnTo>
                    <a:pt x="4" y="321"/>
                  </a:lnTo>
                  <a:lnTo>
                    <a:pt x="0" y="329"/>
                  </a:lnTo>
                  <a:close/>
                </a:path>
              </a:pathLst>
            </a:custGeom>
            <a:solidFill>
              <a:srgbClr val="8EE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397" name="Freeform 925"/>
            <p:cNvSpPr>
              <a:spLocks/>
            </p:cNvSpPr>
            <p:nvPr/>
          </p:nvSpPr>
          <p:spPr bwMode="auto">
            <a:xfrm flipH="1">
              <a:off x="584" y="2450"/>
              <a:ext cx="251" cy="239"/>
            </a:xfrm>
            <a:custGeom>
              <a:avLst/>
              <a:gdLst>
                <a:gd name="T0" fmla="*/ 120 w 257"/>
                <a:gd name="T1" fmla="*/ 39 h 259"/>
                <a:gd name="T2" fmla="*/ 137 w 257"/>
                <a:gd name="T3" fmla="*/ 24 h 259"/>
                <a:gd name="T4" fmla="*/ 156 w 257"/>
                <a:gd name="T5" fmla="*/ 14 h 259"/>
                <a:gd name="T6" fmla="*/ 176 w 257"/>
                <a:gd name="T7" fmla="*/ 6 h 259"/>
                <a:gd name="T8" fmla="*/ 196 w 257"/>
                <a:gd name="T9" fmla="*/ 1 h 259"/>
                <a:gd name="T10" fmla="*/ 216 w 257"/>
                <a:gd name="T11" fmla="*/ 0 h 259"/>
                <a:gd name="T12" fmla="*/ 230 w 257"/>
                <a:gd name="T13" fmla="*/ 1 h 259"/>
                <a:gd name="T14" fmla="*/ 241 w 257"/>
                <a:gd name="T15" fmla="*/ 3 h 259"/>
                <a:gd name="T16" fmla="*/ 245 w 257"/>
                <a:gd name="T17" fmla="*/ 7 h 259"/>
                <a:gd name="T18" fmla="*/ 243 w 257"/>
                <a:gd name="T19" fmla="*/ 13 h 259"/>
                <a:gd name="T20" fmla="*/ 239 w 257"/>
                <a:gd name="T21" fmla="*/ 17 h 259"/>
                <a:gd name="T22" fmla="*/ 232 w 257"/>
                <a:gd name="T23" fmla="*/ 23 h 259"/>
                <a:gd name="T24" fmla="*/ 226 w 257"/>
                <a:gd name="T25" fmla="*/ 29 h 259"/>
                <a:gd name="T26" fmla="*/ 219 w 257"/>
                <a:gd name="T27" fmla="*/ 34 h 259"/>
                <a:gd name="T28" fmla="*/ 212 w 257"/>
                <a:gd name="T29" fmla="*/ 38 h 259"/>
                <a:gd name="T30" fmla="*/ 209 w 257"/>
                <a:gd name="T31" fmla="*/ 41 h 259"/>
                <a:gd name="T32" fmla="*/ 207 w 257"/>
                <a:gd name="T33" fmla="*/ 42 h 259"/>
                <a:gd name="T34" fmla="*/ 216 w 257"/>
                <a:gd name="T35" fmla="*/ 28 h 259"/>
                <a:gd name="T36" fmla="*/ 217 w 257"/>
                <a:gd name="T37" fmla="*/ 17 h 259"/>
                <a:gd name="T38" fmla="*/ 212 w 257"/>
                <a:gd name="T39" fmla="*/ 14 h 259"/>
                <a:gd name="T40" fmla="*/ 204 w 257"/>
                <a:gd name="T41" fmla="*/ 13 h 259"/>
                <a:gd name="T42" fmla="*/ 194 w 257"/>
                <a:gd name="T43" fmla="*/ 15 h 259"/>
                <a:gd name="T44" fmla="*/ 185 w 257"/>
                <a:gd name="T45" fmla="*/ 18 h 259"/>
                <a:gd name="T46" fmla="*/ 177 w 257"/>
                <a:gd name="T47" fmla="*/ 23 h 259"/>
                <a:gd name="T48" fmla="*/ 172 w 257"/>
                <a:gd name="T49" fmla="*/ 28 h 259"/>
                <a:gd name="T50" fmla="*/ 168 w 257"/>
                <a:gd name="T51" fmla="*/ 33 h 259"/>
                <a:gd name="T52" fmla="*/ 164 w 257"/>
                <a:gd name="T53" fmla="*/ 39 h 259"/>
                <a:gd name="T54" fmla="*/ 158 w 257"/>
                <a:gd name="T55" fmla="*/ 46 h 259"/>
                <a:gd name="T56" fmla="*/ 153 w 257"/>
                <a:gd name="T57" fmla="*/ 53 h 259"/>
                <a:gd name="T58" fmla="*/ 148 w 257"/>
                <a:gd name="T59" fmla="*/ 60 h 259"/>
                <a:gd name="T60" fmla="*/ 144 w 257"/>
                <a:gd name="T61" fmla="*/ 66 h 259"/>
                <a:gd name="T62" fmla="*/ 141 w 257"/>
                <a:gd name="T63" fmla="*/ 72 h 259"/>
                <a:gd name="T64" fmla="*/ 138 w 257"/>
                <a:gd name="T65" fmla="*/ 75 h 259"/>
                <a:gd name="T66" fmla="*/ 132 w 257"/>
                <a:gd name="T67" fmla="*/ 81 h 259"/>
                <a:gd name="T68" fmla="*/ 125 w 257"/>
                <a:gd name="T69" fmla="*/ 85 h 259"/>
                <a:gd name="T70" fmla="*/ 120 w 257"/>
                <a:gd name="T71" fmla="*/ 87 h 259"/>
                <a:gd name="T72" fmla="*/ 113 w 257"/>
                <a:gd name="T73" fmla="*/ 87 h 259"/>
                <a:gd name="T74" fmla="*/ 104 w 257"/>
                <a:gd name="T75" fmla="*/ 97 h 259"/>
                <a:gd name="T76" fmla="*/ 93 w 257"/>
                <a:gd name="T77" fmla="*/ 114 h 259"/>
                <a:gd name="T78" fmla="*/ 76 w 257"/>
                <a:gd name="T79" fmla="*/ 134 h 259"/>
                <a:gd name="T80" fmla="*/ 59 w 257"/>
                <a:gd name="T81" fmla="*/ 156 h 259"/>
                <a:gd name="T82" fmla="*/ 42 w 257"/>
                <a:gd name="T83" fmla="*/ 177 h 259"/>
                <a:gd name="T84" fmla="*/ 26 w 257"/>
                <a:gd name="T85" fmla="*/ 197 h 259"/>
                <a:gd name="T86" fmla="*/ 17 w 257"/>
                <a:gd name="T87" fmla="*/ 210 h 259"/>
                <a:gd name="T88" fmla="*/ 12 w 257"/>
                <a:gd name="T89" fmla="*/ 217 h 259"/>
                <a:gd name="T90" fmla="*/ 7 w 257"/>
                <a:gd name="T91" fmla="*/ 221 h 259"/>
                <a:gd name="T92" fmla="*/ 2 w 257"/>
                <a:gd name="T93" fmla="*/ 220 h 259"/>
                <a:gd name="T94" fmla="*/ 0 w 257"/>
                <a:gd name="T95" fmla="*/ 215 h 259"/>
                <a:gd name="T96" fmla="*/ 1 w 257"/>
                <a:gd name="T97" fmla="*/ 209 h 259"/>
                <a:gd name="T98" fmla="*/ 7 w 257"/>
                <a:gd name="T99" fmla="*/ 200 h 259"/>
                <a:gd name="T100" fmla="*/ 21 w 257"/>
                <a:gd name="T101" fmla="*/ 182 h 259"/>
                <a:gd name="T102" fmla="*/ 36 w 257"/>
                <a:gd name="T103" fmla="*/ 156 h 259"/>
                <a:gd name="T104" fmla="*/ 57 w 257"/>
                <a:gd name="T105" fmla="*/ 126 h 259"/>
                <a:gd name="T106" fmla="*/ 76 w 257"/>
                <a:gd name="T107" fmla="*/ 98 h 259"/>
                <a:gd name="T108" fmla="*/ 95 w 257"/>
                <a:gd name="T109" fmla="*/ 72 h 259"/>
                <a:gd name="T110" fmla="*/ 109 w 257"/>
                <a:gd name="T111" fmla="*/ 50 h 259"/>
                <a:gd name="T112" fmla="*/ 120 w 257"/>
                <a:gd name="T113" fmla="*/ 39 h 25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7" h="259">
                  <a:moveTo>
                    <a:pt x="126" y="46"/>
                  </a:moveTo>
                  <a:lnTo>
                    <a:pt x="143" y="28"/>
                  </a:lnTo>
                  <a:lnTo>
                    <a:pt x="164" y="16"/>
                  </a:lnTo>
                  <a:lnTo>
                    <a:pt x="184" y="6"/>
                  </a:lnTo>
                  <a:lnTo>
                    <a:pt x="206" y="1"/>
                  </a:lnTo>
                  <a:lnTo>
                    <a:pt x="226" y="0"/>
                  </a:lnTo>
                  <a:lnTo>
                    <a:pt x="242" y="1"/>
                  </a:lnTo>
                  <a:lnTo>
                    <a:pt x="253" y="3"/>
                  </a:lnTo>
                  <a:lnTo>
                    <a:pt x="257" y="9"/>
                  </a:lnTo>
                  <a:lnTo>
                    <a:pt x="255" y="15"/>
                  </a:lnTo>
                  <a:lnTo>
                    <a:pt x="251" y="20"/>
                  </a:lnTo>
                  <a:lnTo>
                    <a:pt x="244" y="27"/>
                  </a:lnTo>
                  <a:lnTo>
                    <a:pt x="237" y="34"/>
                  </a:lnTo>
                  <a:lnTo>
                    <a:pt x="229" y="40"/>
                  </a:lnTo>
                  <a:lnTo>
                    <a:pt x="222" y="44"/>
                  </a:lnTo>
                  <a:lnTo>
                    <a:pt x="219" y="48"/>
                  </a:lnTo>
                  <a:lnTo>
                    <a:pt x="217" y="49"/>
                  </a:lnTo>
                  <a:lnTo>
                    <a:pt x="226" y="32"/>
                  </a:lnTo>
                  <a:lnTo>
                    <a:pt x="227" y="20"/>
                  </a:lnTo>
                  <a:lnTo>
                    <a:pt x="222" y="16"/>
                  </a:lnTo>
                  <a:lnTo>
                    <a:pt x="214" y="15"/>
                  </a:lnTo>
                  <a:lnTo>
                    <a:pt x="204" y="17"/>
                  </a:lnTo>
                  <a:lnTo>
                    <a:pt x="194" y="21"/>
                  </a:lnTo>
                  <a:lnTo>
                    <a:pt x="185" y="27"/>
                  </a:lnTo>
                  <a:lnTo>
                    <a:pt x="180" y="33"/>
                  </a:lnTo>
                  <a:lnTo>
                    <a:pt x="176" y="39"/>
                  </a:lnTo>
                  <a:lnTo>
                    <a:pt x="172" y="46"/>
                  </a:lnTo>
                  <a:lnTo>
                    <a:pt x="166" y="54"/>
                  </a:lnTo>
                  <a:lnTo>
                    <a:pt x="161" y="62"/>
                  </a:lnTo>
                  <a:lnTo>
                    <a:pt x="156" y="70"/>
                  </a:lnTo>
                  <a:lnTo>
                    <a:pt x="151" y="77"/>
                  </a:lnTo>
                  <a:lnTo>
                    <a:pt x="147" y="84"/>
                  </a:lnTo>
                  <a:lnTo>
                    <a:pt x="144" y="88"/>
                  </a:lnTo>
                  <a:lnTo>
                    <a:pt x="138" y="95"/>
                  </a:lnTo>
                  <a:lnTo>
                    <a:pt x="131" y="100"/>
                  </a:lnTo>
                  <a:lnTo>
                    <a:pt x="126" y="102"/>
                  </a:lnTo>
                  <a:lnTo>
                    <a:pt x="119" y="102"/>
                  </a:lnTo>
                  <a:lnTo>
                    <a:pt x="109" y="114"/>
                  </a:lnTo>
                  <a:lnTo>
                    <a:pt x="97" y="133"/>
                  </a:lnTo>
                  <a:lnTo>
                    <a:pt x="80" y="157"/>
                  </a:lnTo>
                  <a:lnTo>
                    <a:pt x="61" y="183"/>
                  </a:lnTo>
                  <a:lnTo>
                    <a:pt x="44" y="208"/>
                  </a:lnTo>
                  <a:lnTo>
                    <a:pt x="28" y="231"/>
                  </a:lnTo>
                  <a:lnTo>
                    <a:pt x="17" y="247"/>
                  </a:lnTo>
                  <a:lnTo>
                    <a:pt x="12" y="255"/>
                  </a:lnTo>
                  <a:lnTo>
                    <a:pt x="7" y="259"/>
                  </a:lnTo>
                  <a:lnTo>
                    <a:pt x="2" y="258"/>
                  </a:lnTo>
                  <a:lnTo>
                    <a:pt x="0" y="253"/>
                  </a:lnTo>
                  <a:lnTo>
                    <a:pt x="1" y="246"/>
                  </a:lnTo>
                  <a:lnTo>
                    <a:pt x="7" y="235"/>
                  </a:lnTo>
                  <a:lnTo>
                    <a:pt x="21" y="213"/>
                  </a:lnTo>
                  <a:lnTo>
                    <a:pt x="38" y="183"/>
                  </a:lnTo>
                  <a:lnTo>
                    <a:pt x="59" y="149"/>
                  </a:lnTo>
                  <a:lnTo>
                    <a:pt x="80" y="115"/>
                  </a:lnTo>
                  <a:lnTo>
                    <a:pt x="99" y="84"/>
                  </a:lnTo>
                  <a:lnTo>
                    <a:pt x="115" y="59"/>
                  </a:lnTo>
                  <a:lnTo>
                    <a:pt x="126" y="46"/>
                  </a:lnTo>
                  <a:close/>
                </a:path>
              </a:pathLst>
            </a:custGeom>
            <a:solidFill>
              <a:srgbClr val="8EE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48135" name="Group 933"/>
          <p:cNvGrpSpPr>
            <a:grpSpLocks/>
          </p:cNvGrpSpPr>
          <p:nvPr/>
        </p:nvGrpSpPr>
        <p:grpSpPr bwMode="auto">
          <a:xfrm>
            <a:off x="4572000" y="381000"/>
            <a:ext cx="4191000" cy="5791200"/>
            <a:chOff x="2880" y="240"/>
            <a:chExt cx="2640" cy="3120"/>
          </a:xfrm>
        </p:grpSpPr>
        <p:sp>
          <p:nvSpPr>
            <p:cNvPr id="171935" name="Rectangle 927"/>
            <p:cNvSpPr>
              <a:spLocks noChangeArrowheads="1"/>
            </p:cNvSpPr>
            <p:nvPr/>
          </p:nvSpPr>
          <p:spPr bwMode="auto">
            <a:xfrm>
              <a:off x="2880" y="240"/>
              <a:ext cx="2640" cy="624"/>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3200" b="1">
                  <a:solidFill>
                    <a:schemeClr val="bg1"/>
                  </a:solidFill>
                  <a:effectLst>
                    <a:outerShdw blurRad="38100" dist="38100" dir="2700000" algn="tl">
                      <a:srgbClr val="000000"/>
                    </a:outerShdw>
                  </a:effectLst>
                  <a:latin typeface="Tahoma" panose="020B0604030504040204" pitchFamily="34" charset="0"/>
                </a:rPr>
                <a:t>Continuity</a:t>
              </a:r>
            </a:p>
          </p:txBody>
        </p:sp>
        <p:sp>
          <p:nvSpPr>
            <p:cNvPr id="171937" name="Rectangle 929"/>
            <p:cNvSpPr>
              <a:spLocks noChangeArrowheads="1"/>
            </p:cNvSpPr>
            <p:nvPr/>
          </p:nvSpPr>
          <p:spPr bwMode="auto">
            <a:xfrm>
              <a:off x="2880" y="864"/>
              <a:ext cx="2640" cy="62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3200" b="1">
                  <a:solidFill>
                    <a:schemeClr val="bg1"/>
                  </a:solidFill>
                  <a:effectLst>
                    <a:outerShdw blurRad="38100" dist="38100" dir="2700000" algn="tl">
                      <a:srgbClr val="000000"/>
                    </a:outerShdw>
                  </a:effectLst>
                  <a:latin typeface="Tahoma" panose="020B0604030504040204" pitchFamily="34" charset="0"/>
                </a:rPr>
                <a:t>Contrast</a:t>
              </a:r>
            </a:p>
          </p:txBody>
        </p:sp>
        <p:sp>
          <p:nvSpPr>
            <p:cNvPr id="171938" name="Rectangle 930"/>
            <p:cNvSpPr>
              <a:spLocks noChangeArrowheads="1"/>
            </p:cNvSpPr>
            <p:nvPr/>
          </p:nvSpPr>
          <p:spPr bwMode="auto">
            <a:xfrm>
              <a:off x="2880" y="1488"/>
              <a:ext cx="2640" cy="624"/>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3200" b="1">
                  <a:solidFill>
                    <a:schemeClr val="bg1"/>
                  </a:solidFill>
                  <a:effectLst>
                    <a:outerShdw blurRad="38100" dist="38100" dir="2700000" algn="tl">
                      <a:srgbClr val="000000"/>
                    </a:outerShdw>
                  </a:effectLst>
                  <a:latin typeface="Tahoma" panose="020B0604030504040204" pitchFamily="34" charset="0"/>
                </a:rPr>
                <a:t>Emphasis</a:t>
              </a:r>
            </a:p>
          </p:txBody>
        </p:sp>
        <p:sp>
          <p:nvSpPr>
            <p:cNvPr id="171939" name="Rectangle 931"/>
            <p:cNvSpPr>
              <a:spLocks noChangeArrowheads="1"/>
            </p:cNvSpPr>
            <p:nvPr/>
          </p:nvSpPr>
          <p:spPr bwMode="auto">
            <a:xfrm>
              <a:off x="2880" y="2112"/>
              <a:ext cx="2640" cy="62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3200" b="1">
                  <a:solidFill>
                    <a:schemeClr val="bg1"/>
                  </a:solidFill>
                  <a:effectLst>
                    <a:outerShdw blurRad="38100" dist="38100" dir="2700000" algn="tl">
                      <a:srgbClr val="000000"/>
                    </a:outerShdw>
                  </a:effectLst>
                  <a:latin typeface="Tahoma" panose="020B0604030504040204" pitchFamily="34" charset="0"/>
                </a:rPr>
                <a:t>Simplicity</a:t>
              </a:r>
            </a:p>
          </p:txBody>
        </p:sp>
        <p:sp>
          <p:nvSpPr>
            <p:cNvPr id="171940" name="Rectangle 932"/>
            <p:cNvSpPr>
              <a:spLocks noChangeArrowheads="1"/>
            </p:cNvSpPr>
            <p:nvPr/>
          </p:nvSpPr>
          <p:spPr bwMode="auto">
            <a:xfrm>
              <a:off x="2880" y="2736"/>
              <a:ext cx="2640" cy="624"/>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en-US" sz="3200" b="1">
                  <a:solidFill>
                    <a:schemeClr val="bg1"/>
                  </a:solidFill>
                  <a:effectLst>
                    <a:outerShdw blurRad="38100" dist="38100" dir="2700000" algn="tl">
                      <a:srgbClr val="000000"/>
                    </a:outerShdw>
                  </a:effectLst>
                  <a:latin typeface="Tahoma" panose="020B0604030504040204" pitchFamily="34" charset="0"/>
                </a:rPr>
                <a:t>Experience</a:t>
              </a:r>
            </a:p>
          </p:txBody>
        </p:sp>
      </p:gr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17" name="Footer Placeholder 3"/>
          <p:cNvSpPr>
            <a:spLocks noGrp="1"/>
          </p:cNvSpPr>
          <p:nvPr>
            <p:ph type="ftr" sz="quarter" idx="11"/>
          </p:nvPr>
        </p:nvSpPr>
        <p:spPr/>
        <p:txBody>
          <a:bodyPr/>
          <a:lstStyle/>
          <a:p>
            <a:pPr>
              <a:defRPr/>
            </a:pPr>
            <a:r>
              <a:rPr lang="en-US" altLang="en-US"/>
              <a:t>Business Communication Today</a:t>
            </a:r>
          </a:p>
        </p:txBody>
      </p:sp>
      <p:sp>
        <p:nvSpPr>
          <p:cNvPr id="18" name="Slide Number Placeholder 4"/>
          <p:cNvSpPr>
            <a:spLocks noGrp="1"/>
          </p:cNvSpPr>
          <p:nvPr>
            <p:ph type="sldNum" sz="quarter" idx="12"/>
          </p:nvPr>
        </p:nvSpPr>
        <p:spPr/>
        <p:txBody>
          <a:bodyPr/>
          <a:lstStyle/>
          <a:p>
            <a:pPr>
              <a:defRPr/>
            </a:pPr>
            <a:r>
              <a:rPr lang="en-US" altLang="en-US"/>
              <a:t>Chapter 11 - </a:t>
            </a:r>
            <a:fld id="{7F06E4FC-89E2-40E8-A70C-C3F4BF9B8AF7}" type="slidenum">
              <a:rPr lang="en-US" altLang="en-US"/>
              <a:pPr>
                <a:defRPr/>
              </a:pPr>
              <a:t>24</a:t>
            </a:fld>
            <a:endParaRPr lang="en-US" altLang="en-US"/>
          </a:p>
        </p:txBody>
      </p:sp>
      <p:sp>
        <p:nvSpPr>
          <p:cNvPr id="50181" name="Rectangle 43"/>
          <p:cNvSpPr>
            <a:spLocks noChangeArrowheads="1"/>
          </p:cNvSpPr>
          <p:nvPr/>
        </p:nvSpPr>
        <p:spPr bwMode="auto">
          <a:xfrm>
            <a:off x="457200" y="1524000"/>
            <a:ext cx="8229600" cy="472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69314" name="Rectangle 2"/>
          <p:cNvSpPr>
            <a:spLocks noGrp="1" noChangeArrowheads="1"/>
          </p:cNvSpPr>
          <p:nvPr>
            <p:ph type="title"/>
          </p:nvPr>
        </p:nvSpPr>
        <p:spPr>
          <a:xfrm>
            <a:off x="457200" y="381000"/>
            <a:ext cx="8229600" cy="1143000"/>
          </a:xfrm>
          <a:solidFill>
            <a:schemeClr val="tx2"/>
          </a:solidFill>
          <a:ln>
            <a:solidFill>
              <a:schemeClr val="tx1"/>
            </a:solidFill>
            <a:miter lim="800000"/>
            <a:headEnd/>
            <a:tailEnd/>
          </a:ln>
        </p:spPr>
        <p:txBody>
          <a:bodyPr/>
          <a:lstStyle/>
          <a:p>
            <a:pPr eaLnBrk="1" hangingPunct="1">
              <a:defRPr/>
            </a:pPr>
            <a:r>
              <a:rPr lang="en-US" altLang="en-US" sz="3600" smtClean="0">
                <a:solidFill>
                  <a:schemeClr val="bg1"/>
                </a:solidFill>
                <a:effectLst>
                  <a:outerShdw blurRad="38100" dist="38100" dir="2700000" algn="tl">
                    <a:srgbClr val="808080"/>
                  </a:outerShdw>
                </a:effectLst>
              </a:rPr>
              <a:t>Integrating Text and Graphics</a:t>
            </a:r>
          </a:p>
        </p:txBody>
      </p:sp>
      <p:grpSp>
        <p:nvGrpSpPr>
          <p:cNvPr id="50183" name="Group 14"/>
          <p:cNvGrpSpPr>
            <a:grpSpLocks/>
          </p:cNvGrpSpPr>
          <p:nvPr/>
        </p:nvGrpSpPr>
        <p:grpSpPr bwMode="auto">
          <a:xfrm>
            <a:off x="3124200" y="2209800"/>
            <a:ext cx="2895600" cy="3352800"/>
            <a:chOff x="1824" y="1488"/>
            <a:chExt cx="1776" cy="2016"/>
          </a:xfrm>
        </p:grpSpPr>
        <p:sp>
          <p:nvSpPr>
            <p:cNvPr id="50192" name="Rectangle 3"/>
            <p:cNvSpPr>
              <a:spLocks noChangeArrowheads="1"/>
            </p:cNvSpPr>
            <p:nvPr/>
          </p:nvSpPr>
          <p:spPr bwMode="auto">
            <a:xfrm>
              <a:off x="1824" y="1488"/>
              <a:ext cx="1776" cy="67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t>Clear</a:t>
              </a:r>
            </a:p>
            <a:p>
              <a:pPr algn="ctr" eaLnBrk="1" hangingPunct="1">
                <a:spcBef>
                  <a:spcPct val="0"/>
                </a:spcBef>
                <a:buFontTx/>
                <a:buNone/>
              </a:pPr>
              <a:r>
                <a:rPr lang="en-US" altLang="en-US" sz="2000"/>
                <a:t>Introductions</a:t>
              </a:r>
            </a:p>
          </p:txBody>
        </p:sp>
        <p:sp>
          <p:nvSpPr>
            <p:cNvPr id="50193" name="Rectangle 5"/>
            <p:cNvSpPr>
              <a:spLocks noChangeArrowheads="1"/>
            </p:cNvSpPr>
            <p:nvPr/>
          </p:nvSpPr>
          <p:spPr bwMode="auto">
            <a:xfrm>
              <a:off x="1824" y="2160"/>
              <a:ext cx="1776" cy="67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t>Careful</a:t>
              </a:r>
            </a:p>
            <a:p>
              <a:pPr algn="ctr" eaLnBrk="1" hangingPunct="1">
                <a:spcBef>
                  <a:spcPct val="0"/>
                </a:spcBef>
                <a:buFontTx/>
                <a:buNone/>
              </a:pPr>
              <a:r>
                <a:rPr lang="en-US" altLang="en-US" sz="2000"/>
                <a:t>Placement</a:t>
              </a:r>
            </a:p>
          </p:txBody>
        </p:sp>
        <p:sp>
          <p:nvSpPr>
            <p:cNvPr id="50194" name="Rectangle 6"/>
            <p:cNvSpPr>
              <a:spLocks noChangeArrowheads="1"/>
            </p:cNvSpPr>
            <p:nvPr/>
          </p:nvSpPr>
          <p:spPr bwMode="auto">
            <a:xfrm>
              <a:off x="1824" y="2832"/>
              <a:ext cx="1776" cy="672"/>
            </a:xfrm>
            <a:prstGeom prst="rect">
              <a:avLst/>
            </a:prstGeom>
            <a:solidFill>
              <a:schemeClr val="bg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t>Effective Titles</a:t>
              </a:r>
            </a:p>
            <a:p>
              <a:pPr algn="ctr" eaLnBrk="1" hangingPunct="1">
                <a:spcBef>
                  <a:spcPct val="0"/>
                </a:spcBef>
                <a:buFontTx/>
                <a:buNone/>
              </a:pPr>
              <a:r>
                <a:rPr lang="en-US" altLang="en-US" sz="2000"/>
                <a:t>and Legends</a:t>
              </a:r>
            </a:p>
          </p:txBody>
        </p:sp>
      </p:grpSp>
      <p:sp>
        <p:nvSpPr>
          <p:cNvPr id="50184" name="Text Box 7"/>
          <p:cNvSpPr txBox="1">
            <a:spLocks noChangeArrowheads="1"/>
          </p:cNvSpPr>
          <p:nvPr/>
        </p:nvSpPr>
        <p:spPr bwMode="auto">
          <a:xfrm>
            <a:off x="461963" y="1676400"/>
            <a:ext cx="2657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Audience Attitudes</a:t>
            </a:r>
          </a:p>
        </p:txBody>
      </p:sp>
      <p:sp>
        <p:nvSpPr>
          <p:cNvPr id="50185" name="Text Box 9"/>
          <p:cNvSpPr txBox="1">
            <a:spLocks noChangeArrowheads="1"/>
          </p:cNvSpPr>
          <p:nvPr/>
        </p:nvSpPr>
        <p:spPr bwMode="auto">
          <a:xfrm>
            <a:off x="461963" y="5719763"/>
            <a:ext cx="2657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Overall Purpose</a:t>
            </a:r>
          </a:p>
        </p:txBody>
      </p:sp>
      <p:sp>
        <p:nvSpPr>
          <p:cNvPr id="50186" name="Text Box 11"/>
          <p:cNvSpPr txBox="1">
            <a:spLocks noChangeArrowheads="1"/>
          </p:cNvSpPr>
          <p:nvPr/>
        </p:nvSpPr>
        <p:spPr bwMode="auto">
          <a:xfrm>
            <a:off x="6024563" y="5719763"/>
            <a:ext cx="2657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Subject Matter</a:t>
            </a:r>
          </a:p>
        </p:txBody>
      </p:sp>
      <p:sp>
        <p:nvSpPr>
          <p:cNvPr id="50187" name="Text Box 13"/>
          <p:cNvSpPr txBox="1">
            <a:spLocks noChangeArrowheads="1"/>
          </p:cNvSpPr>
          <p:nvPr/>
        </p:nvSpPr>
        <p:spPr bwMode="auto">
          <a:xfrm>
            <a:off x="6024563" y="1676400"/>
            <a:ext cx="2657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Arial Narrow" panose="020B0606020202030204" pitchFamily="34" charset="0"/>
              </a:rPr>
              <a:t>Production Issues</a:t>
            </a:r>
          </a:p>
        </p:txBody>
      </p:sp>
      <p:cxnSp>
        <p:nvCxnSpPr>
          <p:cNvPr id="50188" name="AutoShape 32"/>
          <p:cNvCxnSpPr>
            <a:cxnSpLocks noChangeShapeType="1"/>
            <a:stCxn id="50185" idx="0"/>
            <a:endCxn id="50184" idx="2"/>
          </p:cNvCxnSpPr>
          <p:nvPr/>
        </p:nvCxnSpPr>
        <p:spPr bwMode="auto">
          <a:xfrm flipV="1">
            <a:off x="1790700" y="2073275"/>
            <a:ext cx="0" cy="3646488"/>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89" name="AutoShape 33"/>
          <p:cNvCxnSpPr>
            <a:cxnSpLocks noChangeShapeType="1"/>
            <a:stCxn id="50186" idx="0"/>
            <a:endCxn id="50187" idx="2"/>
          </p:cNvCxnSpPr>
          <p:nvPr/>
        </p:nvCxnSpPr>
        <p:spPr bwMode="auto">
          <a:xfrm flipV="1">
            <a:off x="7353300" y="2073275"/>
            <a:ext cx="0" cy="3646488"/>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0" name="AutoShape 41"/>
          <p:cNvCxnSpPr>
            <a:cxnSpLocks noChangeShapeType="1"/>
            <a:stCxn id="50185" idx="3"/>
            <a:endCxn id="50186" idx="1"/>
          </p:cNvCxnSpPr>
          <p:nvPr/>
        </p:nvCxnSpPr>
        <p:spPr bwMode="auto">
          <a:xfrm>
            <a:off x="3119438" y="5918200"/>
            <a:ext cx="2905125" cy="0"/>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191" name="AutoShape 42"/>
          <p:cNvCxnSpPr>
            <a:cxnSpLocks noChangeShapeType="1"/>
            <a:stCxn id="50184" idx="3"/>
            <a:endCxn id="50187" idx="1"/>
          </p:cNvCxnSpPr>
          <p:nvPr/>
        </p:nvCxnSpPr>
        <p:spPr bwMode="auto">
          <a:xfrm>
            <a:off x="3119438" y="1874838"/>
            <a:ext cx="2905125" cy="0"/>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1"/>
          <p:cNvSpPr>
            <a:spLocks noGrp="1"/>
          </p:cNvSpPr>
          <p:nvPr>
            <p:ph type="dt" sz="quarter" idx="10"/>
          </p:nvPr>
        </p:nvSpPr>
        <p:spPr/>
        <p:txBody>
          <a:bodyPr/>
          <a:lstStyle/>
          <a:p>
            <a:pPr>
              <a:defRPr/>
            </a:pPr>
            <a:r>
              <a:rPr lang="en-US" altLang="en-US"/>
              <a:t>© </a:t>
            </a:r>
            <a:r>
              <a:rPr lang="en-US" altLang="en-US" sz="1200"/>
              <a:t>Prentice Hall, 2003</a:t>
            </a:r>
          </a:p>
        </p:txBody>
      </p:sp>
      <p:sp>
        <p:nvSpPr>
          <p:cNvPr id="19" name="Footer Placeholder 2"/>
          <p:cNvSpPr>
            <a:spLocks noGrp="1"/>
          </p:cNvSpPr>
          <p:nvPr>
            <p:ph type="ftr" sz="quarter" idx="11"/>
          </p:nvPr>
        </p:nvSpPr>
        <p:spPr/>
        <p:txBody>
          <a:bodyPr/>
          <a:lstStyle/>
          <a:p>
            <a:pPr>
              <a:defRPr/>
            </a:pPr>
            <a:r>
              <a:rPr lang="en-US" altLang="en-US"/>
              <a:t>Business Communication Today</a:t>
            </a:r>
          </a:p>
        </p:txBody>
      </p:sp>
      <p:sp>
        <p:nvSpPr>
          <p:cNvPr id="20" name="Slide Number Placeholder 3"/>
          <p:cNvSpPr>
            <a:spLocks noGrp="1"/>
          </p:cNvSpPr>
          <p:nvPr>
            <p:ph type="sldNum" sz="quarter" idx="12"/>
          </p:nvPr>
        </p:nvSpPr>
        <p:spPr/>
        <p:txBody>
          <a:bodyPr/>
          <a:lstStyle/>
          <a:p>
            <a:pPr>
              <a:defRPr/>
            </a:pPr>
            <a:r>
              <a:rPr lang="en-US" altLang="en-US"/>
              <a:t>Chapter 11 - </a:t>
            </a:r>
            <a:fld id="{2AF23417-A4D6-496D-BA71-95D3FF66CEDA}" type="slidenum">
              <a:rPr lang="en-US" altLang="en-US"/>
              <a:pPr>
                <a:defRPr/>
              </a:pPr>
              <a:t>25</a:t>
            </a:fld>
            <a:endParaRPr lang="en-US" altLang="en-US"/>
          </a:p>
        </p:txBody>
      </p:sp>
      <p:sp>
        <p:nvSpPr>
          <p:cNvPr id="52229" name="Rectangle 2" descr="Parchment"/>
          <p:cNvSpPr>
            <a:spLocks noChangeArrowheads="1"/>
          </p:cNvSpPr>
          <p:nvPr/>
        </p:nvSpPr>
        <p:spPr bwMode="auto">
          <a:xfrm>
            <a:off x="457200" y="1905000"/>
            <a:ext cx="8229600" cy="4267200"/>
          </a:xfrm>
          <a:prstGeom prst="rect">
            <a:avLst/>
          </a:prstGeom>
          <a:blipFill dpi="0" rotWithShape="0">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15044" name="Rectangle 4"/>
          <p:cNvSpPr>
            <a:spLocks noChangeArrowheads="1"/>
          </p:cNvSpPr>
          <p:nvPr/>
        </p:nvSpPr>
        <p:spPr bwMode="auto">
          <a:xfrm>
            <a:off x="457200" y="381000"/>
            <a:ext cx="8229600" cy="1524000"/>
          </a:xfrm>
          <a:prstGeom prst="rect">
            <a:avLst/>
          </a:prstGeom>
          <a:solidFill>
            <a:srgbClr val="660066"/>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outerShdw>
                </a:effectLst>
              </a14:hiddenEffects>
            </a:ext>
          </a:extLst>
        </p:spPr>
        <p:txBody>
          <a:bodyPr anchor="ctr"/>
          <a:lstStyle>
            <a:lvl1pPr algn="ctr">
              <a:defRPr sz="4400" b="1">
                <a:solidFill>
                  <a:schemeClr val="tx2"/>
                </a:solidFill>
                <a:effectLst>
                  <a:outerShdw blurRad="38100" dist="38100" dir="2700000" algn="tl">
                    <a:srgbClr val="FFFFFF"/>
                  </a:outerShdw>
                </a:effectLst>
                <a:latin typeface="Tahoma" panose="020B0604030504040204" pitchFamily="34" charset="0"/>
              </a:defRPr>
            </a:lvl1pPr>
            <a:lvl2pPr algn="ctr">
              <a:defRPr sz="4400" b="1">
                <a:solidFill>
                  <a:schemeClr val="tx2"/>
                </a:solidFill>
                <a:effectLst>
                  <a:outerShdw blurRad="38100" dist="38100" dir="2700000" algn="tl">
                    <a:srgbClr val="FFFFFF"/>
                  </a:outerShdw>
                </a:effectLst>
                <a:latin typeface="Tahoma" panose="020B0604030504040204" pitchFamily="34" charset="0"/>
              </a:defRPr>
            </a:lvl2pPr>
            <a:lvl3pPr algn="ctr">
              <a:defRPr sz="4400" b="1">
                <a:solidFill>
                  <a:schemeClr val="tx2"/>
                </a:solidFill>
                <a:effectLst>
                  <a:outerShdw blurRad="38100" dist="38100" dir="2700000" algn="tl">
                    <a:srgbClr val="FFFFFF"/>
                  </a:outerShdw>
                </a:effectLst>
                <a:latin typeface="Tahoma" panose="020B0604030504040204" pitchFamily="34" charset="0"/>
              </a:defRPr>
            </a:lvl3pPr>
            <a:lvl4pPr algn="ctr">
              <a:defRPr sz="4400" b="1">
                <a:solidFill>
                  <a:schemeClr val="tx2"/>
                </a:solidFill>
                <a:effectLst>
                  <a:outerShdw blurRad="38100" dist="38100" dir="2700000" algn="tl">
                    <a:srgbClr val="FFFFFF"/>
                  </a:outerShdw>
                </a:effectLst>
                <a:latin typeface="Tahoma" panose="020B0604030504040204" pitchFamily="34" charset="0"/>
              </a:defRPr>
            </a:lvl4pPr>
            <a:lvl5pPr algn="ctr">
              <a:defRPr sz="4400" b="1">
                <a:solidFill>
                  <a:schemeClr val="tx2"/>
                </a:solidFill>
                <a:effectLst>
                  <a:outerShdw blurRad="38100" dist="38100" dir="2700000" algn="tl">
                    <a:srgbClr val="FFFFFF"/>
                  </a:outerShdw>
                </a:effectLst>
                <a:latin typeface="Tahoma" panose="020B0604030504040204" pitchFamily="34" charset="0"/>
              </a:defRPr>
            </a:lvl5pPr>
            <a:lvl6pPr marL="4572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6pPr>
            <a:lvl7pPr marL="9144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7pPr>
            <a:lvl8pPr marL="13716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8pPr>
            <a:lvl9pPr marL="1828800" algn="ctr" fontAlgn="base">
              <a:spcBef>
                <a:spcPct val="0"/>
              </a:spcBef>
              <a:spcAft>
                <a:spcPct val="0"/>
              </a:spcAft>
              <a:defRPr sz="4400" b="1">
                <a:solidFill>
                  <a:schemeClr val="tx2"/>
                </a:solidFill>
                <a:effectLst>
                  <a:outerShdw blurRad="38100" dist="38100" dir="2700000" algn="tl">
                    <a:srgbClr val="FFFFFF"/>
                  </a:outerShdw>
                </a:effectLst>
                <a:latin typeface="Tahoma" panose="020B0604030504040204" pitchFamily="34" charset="0"/>
              </a:defRPr>
            </a:lvl9pPr>
          </a:lstStyle>
          <a:p>
            <a:pPr eaLnBrk="1" hangingPunct="1">
              <a:defRPr/>
            </a:pPr>
            <a:r>
              <a:rPr lang="en-US" altLang="en-US" sz="4800" smtClean="0">
                <a:solidFill>
                  <a:schemeClr val="bg1"/>
                </a:solidFill>
                <a:effectLst>
                  <a:outerShdw blurRad="38100" dist="38100" dir="2700000" algn="tl">
                    <a:srgbClr val="000000"/>
                  </a:outerShdw>
                </a:effectLst>
              </a:rPr>
              <a:t>Checking Visual Aids</a:t>
            </a:r>
          </a:p>
        </p:txBody>
      </p:sp>
      <p:grpSp>
        <p:nvGrpSpPr>
          <p:cNvPr id="52231" name="Group 23"/>
          <p:cNvGrpSpPr>
            <a:grpSpLocks/>
          </p:cNvGrpSpPr>
          <p:nvPr/>
        </p:nvGrpSpPr>
        <p:grpSpPr bwMode="auto">
          <a:xfrm>
            <a:off x="609600" y="2057400"/>
            <a:ext cx="7924800" cy="3883025"/>
            <a:chOff x="384" y="1248"/>
            <a:chExt cx="4992" cy="2446"/>
          </a:xfrm>
        </p:grpSpPr>
        <p:sp>
          <p:nvSpPr>
            <p:cNvPr id="215043" name="Rectangle 3" descr="Newsprint"/>
            <p:cNvSpPr>
              <a:spLocks noChangeArrowheads="1"/>
            </p:cNvSpPr>
            <p:nvPr/>
          </p:nvSpPr>
          <p:spPr bwMode="auto">
            <a:xfrm>
              <a:off x="2112" y="1248"/>
              <a:ext cx="1536" cy="624"/>
            </a:xfrm>
            <a:prstGeom prst="rect">
              <a:avLst/>
            </a:prstGeom>
            <a:blipFill dpi="0" rotWithShape="0">
              <a:blip r:embed="rId4"/>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en-US" b="1">
                  <a:effectLst>
                    <a:outerShdw blurRad="38100" dist="38100" dir="2700000" algn="tl">
                      <a:srgbClr val="C0C0C0"/>
                    </a:outerShdw>
                  </a:effectLst>
                  <a:latin typeface="Arial" panose="020B0604020202020204" pitchFamily="34" charset="0"/>
                </a:rPr>
                <a:t>Typography</a:t>
              </a:r>
            </a:p>
          </p:txBody>
        </p:sp>
        <p:sp>
          <p:nvSpPr>
            <p:cNvPr id="215045" name="Rectangle 5" descr="Newsprint"/>
            <p:cNvSpPr>
              <a:spLocks noChangeArrowheads="1"/>
            </p:cNvSpPr>
            <p:nvPr/>
          </p:nvSpPr>
          <p:spPr bwMode="auto">
            <a:xfrm>
              <a:off x="2112" y="3070"/>
              <a:ext cx="1536" cy="624"/>
            </a:xfrm>
            <a:prstGeom prst="rect">
              <a:avLst/>
            </a:prstGeom>
            <a:blipFill dpi="0" rotWithShape="0">
              <a:blip r:embed="rId4"/>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en-US" b="1">
                  <a:effectLst>
                    <a:outerShdw blurRad="38100" dist="38100" dir="2700000" algn="tl">
                      <a:srgbClr val="C0C0C0"/>
                    </a:outerShdw>
                  </a:effectLst>
                  <a:latin typeface="Arial" panose="020B0604020202020204" pitchFamily="34" charset="0"/>
                </a:rPr>
                <a:t>Alignment</a:t>
              </a:r>
              <a:endParaRPr lang="en-US" altLang="en-US" sz="2000" b="1">
                <a:effectLst>
                  <a:outerShdw blurRad="38100" dist="38100" dir="2700000" algn="tl">
                    <a:srgbClr val="C0C0C0"/>
                  </a:outerShdw>
                </a:effectLst>
                <a:latin typeface="Arial" panose="020B0604020202020204" pitchFamily="34" charset="0"/>
              </a:endParaRPr>
            </a:p>
          </p:txBody>
        </p:sp>
        <p:sp>
          <p:nvSpPr>
            <p:cNvPr id="215046" name="Rectangle 6" descr="Newsprint"/>
            <p:cNvSpPr>
              <a:spLocks noChangeArrowheads="1"/>
            </p:cNvSpPr>
            <p:nvPr/>
          </p:nvSpPr>
          <p:spPr bwMode="auto">
            <a:xfrm>
              <a:off x="2112" y="2160"/>
              <a:ext cx="1536" cy="622"/>
            </a:xfrm>
            <a:prstGeom prst="rect">
              <a:avLst/>
            </a:prstGeom>
            <a:blipFill dpi="0" rotWithShape="0">
              <a:blip r:embed="rId4"/>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en-US" b="1">
                  <a:effectLst>
                    <a:outerShdw blurRad="38100" dist="38100" dir="2700000" algn="tl">
                      <a:srgbClr val="C0C0C0"/>
                    </a:outerShdw>
                  </a:effectLst>
                  <a:latin typeface="Arial" panose="020B0604020202020204" pitchFamily="34" charset="0"/>
                </a:rPr>
                <a:t>Coloring</a:t>
              </a:r>
            </a:p>
          </p:txBody>
        </p:sp>
        <p:sp>
          <p:nvSpPr>
            <p:cNvPr id="215047" name="Rectangle 7" descr="Newsprint"/>
            <p:cNvSpPr>
              <a:spLocks noChangeArrowheads="1"/>
            </p:cNvSpPr>
            <p:nvPr/>
          </p:nvSpPr>
          <p:spPr bwMode="auto">
            <a:xfrm>
              <a:off x="384" y="1538"/>
              <a:ext cx="1536" cy="622"/>
            </a:xfrm>
            <a:prstGeom prst="rect">
              <a:avLst/>
            </a:prstGeom>
            <a:blipFill dpi="0" rotWithShape="0">
              <a:blip r:embed="rId4"/>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en-US" b="1">
                  <a:effectLst>
                    <a:outerShdw blurRad="38100" dist="38100" dir="2700000" algn="tl">
                      <a:srgbClr val="C0C0C0"/>
                    </a:outerShdw>
                  </a:effectLst>
                  <a:latin typeface="Arial" panose="020B0604020202020204" pitchFamily="34" charset="0"/>
                </a:rPr>
                <a:t>Honesty</a:t>
              </a:r>
              <a:endParaRPr lang="en-US" altLang="en-US" sz="2000" b="1">
                <a:effectLst>
                  <a:outerShdw blurRad="38100" dist="38100" dir="2700000" algn="tl">
                    <a:srgbClr val="C0C0C0"/>
                  </a:outerShdw>
                </a:effectLst>
                <a:latin typeface="Arial" panose="020B0604020202020204" pitchFamily="34" charset="0"/>
              </a:endParaRPr>
            </a:p>
          </p:txBody>
        </p:sp>
        <p:sp>
          <p:nvSpPr>
            <p:cNvPr id="215048" name="Rectangle 8" descr="Newsprint"/>
            <p:cNvSpPr>
              <a:spLocks noChangeArrowheads="1"/>
            </p:cNvSpPr>
            <p:nvPr/>
          </p:nvSpPr>
          <p:spPr bwMode="auto">
            <a:xfrm>
              <a:off x="3840" y="1538"/>
              <a:ext cx="1536" cy="622"/>
            </a:xfrm>
            <a:prstGeom prst="rect">
              <a:avLst/>
            </a:prstGeom>
            <a:blipFill dpi="0" rotWithShape="0">
              <a:blip r:embed="rId4"/>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en-US" b="1">
                  <a:effectLst>
                    <a:outerShdw blurRad="38100" dist="38100" dir="2700000" algn="tl">
                      <a:srgbClr val="C0C0C0"/>
                    </a:outerShdw>
                  </a:effectLst>
                  <a:latin typeface="Arial" panose="020B0604020202020204" pitchFamily="34" charset="0"/>
                </a:rPr>
                <a:t>Necessity</a:t>
              </a:r>
              <a:endParaRPr lang="en-US" altLang="en-US" sz="2000" b="1">
                <a:effectLst>
                  <a:outerShdw blurRad="38100" dist="38100" dir="2700000" algn="tl">
                    <a:srgbClr val="C0C0C0"/>
                  </a:outerShdw>
                </a:effectLst>
                <a:latin typeface="Arial" panose="020B0604020202020204" pitchFamily="34" charset="0"/>
              </a:endParaRPr>
            </a:p>
          </p:txBody>
        </p:sp>
        <p:cxnSp>
          <p:nvCxnSpPr>
            <p:cNvPr id="52237" name="AutoShape 11"/>
            <p:cNvCxnSpPr>
              <a:cxnSpLocks noChangeShapeType="1"/>
              <a:stCxn id="215046" idx="2"/>
              <a:endCxn id="215045" idx="0"/>
            </p:cNvCxnSpPr>
            <p:nvPr/>
          </p:nvCxnSpPr>
          <p:spPr bwMode="auto">
            <a:xfrm>
              <a:off x="2880" y="2788"/>
              <a:ext cx="0" cy="2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38" name="AutoShape 12"/>
            <p:cNvCxnSpPr>
              <a:cxnSpLocks noChangeShapeType="1"/>
              <a:stCxn id="215043" idx="2"/>
              <a:endCxn id="215046" idx="0"/>
            </p:cNvCxnSpPr>
            <p:nvPr/>
          </p:nvCxnSpPr>
          <p:spPr bwMode="auto">
            <a:xfrm>
              <a:off x="2880" y="1878"/>
              <a:ext cx="0" cy="276"/>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057" name="Rectangle 17" descr="Newsprint"/>
            <p:cNvSpPr>
              <a:spLocks noChangeArrowheads="1"/>
            </p:cNvSpPr>
            <p:nvPr/>
          </p:nvSpPr>
          <p:spPr bwMode="auto">
            <a:xfrm>
              <a:off x="384" y="2784"/>
              <a:ext cx="1536" cy="622"/>
            </a:xfrm>
            <a:prstGeom prst="rect">
              <a:avLst/>
            </a:prstGeom>
            <a:blipFill dpi="0" rotWithShape="0">
              <a:blip r:embed="rId4"/>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en-US" b="1">
                  <a:effectLst>
                    <a:outerShdw blurRad="38100" dist="38100" dir="2700000" algn="tl">
                      <a:srgbClr val="C0C0C0"/>
                    </a:outerShdw>
                  </a:effectLst>
                  <a:latin typeface="Arial" panose="020B0604020202020204" pitchFamily="34" charset="0"/>
                </a:rPr>
                <a:t>Documentation</a:t>
              </a:r>
              <a:endParaRPr lang="en-US" altLang="en-US" sz="2000" b="1">
                <a:effectLst>
                  <a:outerShdw blurRad="38100" dist="38100" dir="2700000" algn="tl">
                    <a:srgbClr val="C0C0C0"/>
                  </a:outerShdw>
                </a:effectLst>
                <a:latin typeface="Arial" panose="020B0604020202020204" pitchFamily="34" charset="0"/>
              </a:endParaRPr>
            </a:p>
          </p:txBody>
        </p:sp>
        <p:sp>
          <p:nvSpPr>
            <p:cNvPr id="215058" name="Rectangle 18" descr="Newsprint"/>
            <p:cNvSpPr>
              <a:spLocks noChangeArrowheads="1"/>
            </p:cNvSpPr>
            <p:nvPr/>
          </p:nvSpPr>
          <p:spPr bwMode="auto">
            <a:xfrm>
              <a:off x="3840" y="2784"/>
              <a:ext cx="1536" cy="622"/>
            </a:xfrm>
            <a:prstGeom prst="rect">
              <a:avLst/>
            </a:prstGeom>
            <a:blipFill dpi="0" rotWithShape="0">
              <a:blip r:embed="rId4"/>
              <a:srcRect/>
              <a:tile tx="0" ty="0" sx="100000" sy="100000" flip="none" algn="tl"/>
            </a:blipFill>
            <a:ln w="19050">
              <a:solidFill>
                <a:schemeClr val="tx1"/>
              </a:solidFill>
              <a:miter lim="800000"/>
              <a:headEnd/>
              <a:tailEnd/>
            </a:ln>
            <a:effectLst>
              <a:outerShdw dist="107763" dir="2700000" algn="ctr" rotWithShape="0">
                <a:schemeClr val="bg2"/>
              </a:outerShdw>
            </a:effectLst>
          </p:spPr>
          <p:txBody>
            <a:bodyPr wrap="none" anchor="ctr"/>
            <a:lstStyle/>
            <a:p>
              <a:pPr algn="ctr">
                <a:defRPr/>
              </a:pPr>
              <a:r>
                <a:rPr lang="en-US" altLang="en-US" b="1">
                  <a:effectLst>
                    <a:outerShdw blurRad="38100" dist="38100" dir="2700000" algn="tl">
                      <a:srgbClr val="C0C0C0"/>
                    </a:outerShdw>
                  </a:effectLst>
                  <a:latin typeface="Arial" panose="020B0604020202020204" pitchFamily="34" charset="0"/>
                </a:rPr>
                <a:t>Accuracy</a:t>
              </a:r>
              <a:endParaRPr lang="en-US" altLang="en-US" sz="2000" b="1">
                <a:effectLst>
                  <a:outerShdw blurRad="38100" dist="38100" dir="2700000" algn="tl">
                    <a:srgbClr val="C0C0C0"/>
                  </a:outerShdw>
                </a:effectLst>
                <a:latin typeface="Arial" panose="020B0604020202020204" pitchFamily="34" charset="0"/>
              </a:endParaRPr>
            </a:p>
          </p:txBody>
        </p:sp>
        <p:cxnSp>
          <p:nvCxnSpPr>
            <p:cNvPr id="52241" name="AutoShape 19"/>
            <p:cNvCxnSpPr>
              <a:cxnSpLocks noChangeShapeType="1"/>
              <a:stCxn id="215046" idx="3"/>
              <a:endCxn id="215048" idx="1"/>
            </p:cNvCxnSpPr>
            <p:nvPr/>
          </p:nvCxnSpPr>
          <p:spPr bwMode="auto">
            <a:xfrm flipV="1">
              <a:off x="3654" y="1849"/>
              <a:ext cx="180" cy="622"/>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2" name="AutoShape 20"/>
            <p:cNvCxnSpPr>
              <a:cxnSpLocks noChangeShapeType="1"/>
              <a:stCxn id="215046" idx="3"/>
              <a:endCxn id="215058" idx="1"/>
            </p:cNvCxnSpPr>
            <p:nvPr/>
          </p:nvCxnSpPr>
          <p:spPr bwMode="auto">
            <a:xfrm>
              <a:off x="3654" y="2471"/>
              <a:ext cx="180" cy="624"/>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3" name="AutoShape 21"/>
            <p:cNvCxnSpPr>
              <a:cxnSpLocks noChangeShapeType="1"/>
              <a:stCxn id="215046" idx="1"/>
              <a:endCxn id="215047" idx="3"/>
            </p:cNvCxnSpPr>
            <p:nvPr/>
          </p:nvCxnSpPr>
          <p:spPr bwMode="auto">
            <a:xfrm rot="10800000">
              <a:off x="1926" y="1849"/>
              <a:ext cx="180" cy="622"/>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244" name="AutoShape 22"/>
            <p:cNvCxnSpPr>
              <a:cxnSpLocks noChangeShapeType="1"/>
              <a:stCxn id="215046" idx="1"/>
              <a:endCxn id="215057" idx="3"/>
            </p:cNvCxnSpPr>
            <p:nvPr/>
          </p:nvCxnSpPr>
          <p:spPr bwMode="auto">
            <a:xfrm rot="10800000" flipV="1">
              <a:off x="1926" y="2471"/>
              <a:ext cx="180" cy="624"/>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9" name="Footer Placeholder 3"/>
          <p:cNvSpPr>
            <a:spLocks noGrp="1"/>
          </p:cNvSpPr>
          <p:nvPr>
            <p:ph type="ftr" sz="quarter" idx="11"/>
          </p:nvPr>
        </p:nvSpPr>
        <p:spPr/>
        <p:txBody>
          <a:bodyPr/>
          <a:lstStyle/>
          <a:p>
            <a:pPr>
              <a:defRPr/>
            </a:pPr>
            <a:r>
              <a:rPr lang="en-US" altLang="en-US"/>
              <a:t>Business Communication Today</a:t>
            </a:r>
          </a:p>
        </p:txBody>
      </p:sp>
      <p:sp>
        <p:nvSpPr>
          <p:cNvPr id="10" name="Slide Number Placeholder 4"/>
          <p:cNvSpPr>
            <a:spLocks noGrp="1"/>
          </p:cNvSpPr>
          <p:nvPr>
            <p:ph type="sldNum" sz="quarter" idx="12"/>
          </p:nvPr>
        </p:nvSpPr>
        <p:spPr/>
        <p:txBody>
          <a:bodyPr/>
          <a:lstStyle/>
          <a:p>
            <a:pPr>
              <a:defRPr/>
            </a:pPr>
            <a:r>
              <a:rPr lang="en-US" altLang="en-US"/>
              <a:t>Chapter 11 - </a:t>
            </a:r>
            <a:fld id="{577B800F-1843-4EF5-B36A-0C653F5DEF3F}" type="slidenum">
              <a:rPr lang="en-US" altLang="en-US"/>
              <a:pPr>
                <a:defRPr/>
              </a:pPr>
              <a:t>3</a:t>
            </a:fld>
            <a:endParaRPr lang="en-US" altLang="en-US"/>
          </a:p>
        </p:txBody>
      </p:sp>
      <p:sp>
        <p:nvSpPr>
          <p:cNvPr id="258050" name="Rectangle 2"/>
          <p:cNvSpPr>
            <a:spLocks noGrp="1" noChangeArrowheads="1"/>
          </p:cNvSpPr>
          <p:nvPr>
            <p:ph type="title"/>
          </p:nvPr>
        </p:nvSpPr>
        <p:spPr>
          <a:xfrm>
            <a:off x="457200" y="381000"/>
            <a:ext cx="8229600" cy="1905000"/>
          </a:xfrm>
          <a:solidFill>
            <a:schemeClr val="tx1"/>
          </a:solidFill>
          <a:ln w="12700">
            <a:solidFill>
              <a:schemeClr val="tx1"/>
            </a:solidFill>
            <a:miter lim="800000"/>
            <a:headEnd/>
            <a:tailEnd/>
          </a:ln>
        </p:spPr>
        <p:txBody>
          <a:bodyPr/>
          <a:lstStyle/>
          <a:p>
            <a:pPr eaLnBrk="1" hangingPunct="1">
              <a:lnSpc>
                <a:spcPct val="120000"/>
              </a:lnSpc>
              <a:defRPr/>
            </a:pPr>
            <a:r>
              <a:rPr lang="en-US" altLang="en-US" sz="6000" smtClean="0">
                <a:solidFill>
                  <a:schemeClr val="bg1"/>
                </a:solidFill>
                <a:effectLst>
                  <a:outerShdw blurRad="38100" dist="38100" dir="2700000" algn="tl">
                    <a:srgbClr val="808080"/>
                  </a:outerShdw>
                </a:effectLst>
              </a:rPr>
              <a:t>Preparing Visuals</a:t>
            </a:r>
          </a:p>
        </p:txBody>
      </p:sp>
      <p:sp>
        <p:nvSpPr>
          <p:cNvPr id="7174" name="Rectangle 3" descr="Newsprint"/>
          <p:cNvSpPr>
            <a:spLocks noChangeArrowheads="1"/>
          </p:cNvSpPr>
          <p:nvPr/>
        </p:nvSpPr>
        <p:spPr bwMode="auto">
          <a:xfrm>
            <a:off x="457200" y="2286000"/>
            <a:ext cx="8229600" cy="3886200"/>
          </a:xfrm>
          <a:prstGeom prst="rect">
            <a:avLst/>
          </a:prstGeom>
          <a:blipFill dpi="0" rotWithShape="0">
            <a:blip r:embed="rId3"/>
            <a:srcRect/>
            <a:tile tx="0" ty="0" sx="100000" sy="100000" flip="none" algn="tl"/>
          </a:blip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258052" name="Rectangle 4" descr="Newsprint"/>
          <p:cNvSpPr>
            <a:spLocks noChangeArrowheads="1"/>
          </p:cNvSpPr>
          <p:nvPr/>
        </p:nvSpPr>
        <p:spPr bwMode="auto">
          <a:xfrm>
            <a:off x="685800" y="2533650"/>
            <a:ext cx="3657600" cy="1655763"/>
          </a:xfrm>
          <a:prstGeom prst="rect">
            <a:avLst/>
          </a:prstGeom>
          <a:blipFill dpi="0" rotWithShape="0">
            <a:blip r:embed="rId3"/>
            <a:srcRect/>
            <a:tile tx="0" ty="0" sx="100000" sy="100000" flip="none" algn="tl"/>
          </a:blipFill>
          <a:ln>
            <a:noFill/>
          </a:ln>
          <a:effectLst>
            <a:prstShdw prst="shdw17" dist="17961" dir="2700000">
              <a:srgbClr val="F8F8F8">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defRPr/>
            </a:pPr>
            <a:r>
              <a:rPr lang="en-US" altLang="en-US" sz="3600" b="1">
                <a:effectLst>
                  <a:outerShdw blurRad="38100" dist="38100" dir="2700000" algn="tl">
                    <a:srgbClr val="C0C0C0"/>
                  </a:outerShdw>
                </a:effectLst>
                <a:latin typeface="Arial" panose="020B0604020202020204" pitchFamily="34" charset="0"/>
              </a:rPr>
              <a:t>Gain an</a:t>
            </a:r>
          </a:p>
          <a:p>
            <a:pPr algn="ctr" eaLnBrk="1" hangingPunct="1">
              <a:defRPr/>
            </a:pPr>
            <a:r>
              <a:rPr lang="en-US" altLang="en-US" sz="3600" b="1">
                <a:effectLst>
                  <a:outerShdw blurRad="38100" dist="38100" dir="2700000" algn="tl">
                    <a:srgbClr val="C0C0C0"/>
                  </a:outerShdw>
                </a:effectLst>
                <a:latin typeface="Arial" panose="020B0604020202020204" pitchFamily="34" charset="0"/>
              </a:rPr>
              <a:t>Advantage</a:t>
            </a:r>
          </a:p>
        </p:txBody>
      </p:sp>
      <p:sp>
        <p:nvSpPr>
          <p:cNvPr id="258053" name="Rectangle 5" descr="Newsprint"/>
          <p:cNvSpPr>
            <a:spLocks noChangeArrowheads="1"/>
          </p:cNvSpPr>
          <p:nvPr/>
        </p:nvSpPr>
        <p:spPr bwMode="auto">
          <a:xfrm>
            <a:off x="685800" y="4351338"/>
            <a:ext cx="3657600" cy="1655762"/>
          </a:xfrm>
          <a:prstGeom prst="rect">
            <a:avLst/>
          </a:prstGeom>
          <a:blipFill dpi="0" rotWithShape="0">
            <a:blip r:embed="rId3"/>
            <a:srcRect/>
            <a:tile tx="0" ty="0" sx="100000" sy="100000" flip="none" algn="tl"/>
          </a:blipFill>
          <a:ln>
            <a:noFill/>
          </a:ln>
          <a:effectLst>
            <a:prstShdw prst="shdw17" dist="17961" dir="2700000">
              <a:srgbClr val="F8F8F8">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defRPr/>
            </a:pPr>
            <a:r>
              <a:rPr lang="en-US" altLang="en-US" sz="3600" b="1">
                <a:effectLst>
                  <a:outerShdw blurRad="38100" dist="38100" dir="2700000" algn="tl">
                    <a:srgbClr val="C0C0C0"/>
                  </a:outerShdw>
                </a:effectLst>
                <a:latin typeface="Arial" panose="020B0604020202020204" pitchFamily="34" charset="0"/>
              </a:rPr>
              <a:t>Balance Words</a:t>
            </a:r>
          </a:p>
          <a:p>
            <a:pPr algn="ctr" eaLnBrk="1" hangingPunct="1">
              <a:defRPr/>
            </a:pPr>
            <a:r>
              <a:rPr lang="en-US" altLang="en-US" sz="3600" b="1">
                <a:effectLst>
                  <a:outerShdw blurRad="38100" dist="38100" dir="2700000" algn="tl">
                    <a:srgbClr val="C0C0C0"/>
                  </a:outerShdw>
                </a:effectLst>
                <a:latin typeface="Arial" panose="020B0604020202020204" pitchFamily="34" charset="0"/>
              </a:rPr>
              <a:t>and Visuals</a:t>
            </a:r>
          </a:p>
        </p:txBody>
      </p:sp>
      <p:sp>
        <p:nvSpPr>
          <p:cNvPr id="258054" name="Rectangle 6" descr="Newsprint"/>
          <p:cNvSpPr>
            <a:spLocks noChangeArrowheads="1"/>
          </p:cNvSpPr>
          <p:nvPr/>
        </p:nvSpPr>
        <p:spPr bwMode="auto">
          <a:xfrm>
            <a:off x="4800600" y="2533650"/>
            <a:ext cx="3657600" cy="1655763"/>
          </a:xfrm>
          <a:prstGeom prst="rect">
            <a:avLst/>
          </a:prstGeom>
          <a:blipFill dpi="0" rotWithShape="0">
            <a:blip r:embed="rId3"/>
            <a:srcRect/>
            <a:tile tx="0" ty="0" sx="100000" sy="100000" flip="none" algn="tl"/>
          </a:blipFill>
          <a:ln>
            <a:noFill/>
          </a:ln>
          <a:effectLst>
            <a:prstShdw prst="shdw17" dist="17961" dir="2700000">
              <a:srgbClr val="F8F8F8">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defRPr/>
            </a:pPr>
            <a:r>
              <a:rPr lang="en-US" altLang="en-US" sz="3600" b="1">
                <a:effectLst>
                  <a:outerShdw blurRad="38100" dist="38100" dir="2700000" algn="tl">
                    <a:srgbClr val="C0C0C0"/>
                  </a:outerShdw>
                </a:effectLst>
                <a:latin typeface="Arial" panose="020B0604020202020204" pitchFamily="34" charset="0"/>
              </a:rPr>
              <a:t>Pick Points</a:t>
            </a:r>
          </a:p>
          <a:p>
            <a:pPr algn="ctr" eaLnBrk="1" hangingPunct="1">
              <a:defRPr/>
            </a:pPr>
            <a:r>
              <a:rPr lang="en-US" altLang="en-US" sz="3600" b="1">
                <a:effectLst>
                  <a:outerShdw blurRad="38100" dist="38100" dir="2700000" algn="tl">
                    <a:srgbClr val="C0C0C0"/>
                  </a:outerShdw>
                </a:effectLst>
                <a:latin typeface="Arial" panose="020B0604020202020204" pitchFamily="34" charset="0"/>
              </a:rPr>
              <a:t>to Visualize</a:t>
            </a:r>
          </a:p>
        </p:txBody>
      </p:sp>
      <p:sp>
        <p:nvSpPr>
          <p:cNvPr id="258055" name="Rectangle 7" descr="Newsprint"/>
          <p:cNvSpPr>
            <a:spLocks noChangeArrowheads="1"/>
          </p:cNvSpPr>
          <p:nvPr/>
        </p:nvSpPr>
        <p:spPr bwMode="auto">
          <a:xfrm>
            <a:off x="4800600" y="4351338"/>
            <a:ext cx="3657600" cy="1655762"/>
          </a:xfrm>
          <a:prstGeom prst="rect">
            <a:avLst/>
          </a:prstGeom>
          <a:blipFill dpi="0" rotWithShape="0">
            <a:blip r:embed="rId3"/>
            <a:srcRect/>
            <a:tile tx="0" ty="0" sx="100000" sy="100000" flip="none" algn="tl"/>
          </a:blipFill>
          <a:ln>
            <a:noFill/>
          </a:ln>
          <a:effectLst>
            <a:prstShdw prst="shdw17" dist="17961" dir="2700000">
              <a:srgbClr val="F8F8F8">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eaLnBrk="1" hangingPunct="1">
              <a:defRPr/>
            </a:pPr>
            <a:r>
              <a:rPr lang="en-US" altLang="en-US" sz="3600" b="1">
                <a:effectLst>
                  <a:outerShdw blurRad="38100" dist="38100" dir="2700000" algn="tl">
                    <a:srgbClr val="C0C0C0"/>
                  </a:outerShdw>
                </a:effectLst>
                <a:latin typeface="Arial" panose="020B0604020202020204" pitchFamily="34" charset="0"/>
              </a:rPr>
              <a:t>Set a</a:t>
            </a:r>
          </a:p>
          <a:p>
            <a:pPr algn="ctr" eaLnBrk="1" hangingPunct="1">
              <a:defRPr/>
            </a:pPr>
            <a:r>
              <a:rPr lang="en-US" altLang="en-US" sz="3600" b="1">
                <a:effectLst>
                  <a:outerShdw blurRad="38100" dist="38100" dir="2700000" algn="tl">
                    <a:srgbClr val="C0C0C0"/>
                  </a:outerShdw>
                </a:effectLst>
                <a:latin typeface="Arial" panose="020B0604020202020204" pitchFamily="34" charset="0"/>
              </a:rPr>
              <a:t>Schedule</a:t>
            </a:r>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6" name="Footer Placeholder 3"/>
          <p:cNvSpPr>
            <a:spLocks noGrp="1"/>
          </p:cNvSpPr>
          <p:nvPr>
            <p:ph type="ftr" sz="quarter" idx="11"/>
          </p:nvPr>
        </p:nvSpPr>
        <p:spPr/>
        <p:txBody>
          <a:bodyPr/>
          <a:lstStyle/>
          <a:p>
            <a:pPr>
              <a:defRPr/>
            </a:pPr>
            <a:r>
              <a:rPr lang="en-US" altLang="en-US"/>
              <a:t>Business Communication Today</a:t>
            </a:r>
          </a:p>
        </p:txBody>
      </p:sp>
      <p:sp>
        <p:nvSpPr>
          <p:cNvPr id="7" name="Slide Number Placeholder 4"/>
          <p:cNvSpPr>
            <a:spLocks noGrp="1"/>
          </p:cNvSpPr>
          <p:nvPr>
            <p:ph type="sldNum" sz="quarter" idx="12"/>
          </p:nvPr>
        </p:nvSpPr>
        <p:spPr/>
        <p:txBody>
          <a:bodyPr/>
          <a:lstStyle/>
          <a:p>
            <a:pPr>
              <a:defRPr/>
            </a:pPr>
            <a:r>
              <a:rPr lang="en-US" altLang="en-US"/>
              <a:t>Chapter 11 - </a:t>
            </a:r>
            <a:fld id="{FD356CE2-7326-4F87-8F68-F5AA695E9C86}" type="slidenum">
              <a:rPr lang="en-US" altLang="en-US"/>
              <a:pPr>
                <a:defRPr/>
              </a:pPr>
              <a:t>4</a:t>
            </a:fld>
            <a:endParaRPr lang="en-US" altLang="en-US"/>
          </a:p>
        </p:txBody>
      </p:sp>
      <p:sp>
        <p:nvSpPr>
          <p:cNvPr id="128002" name="Rectangle 2"/>
          <p:cNvSpPr>
            <a:spLocks noGrp="1" noChangeArrowheads="1"/>
          </p:cNvSpPr>
          <p:nvPr>
            <p:ph type="title"/>
          </p:nvPr>
        </p:nvSpPr>
        <p:spPr>
          <a:xfrm>
            <a:off x="457200" y="381000"/>
            <a:ext cx="8229600" cy="1143000"/>
          </a:xfrm>
          <a:solidFill>
            <a:srgbClr val="800000"/>
          </a:solidFill>
          <a:ln>
            <a:solidFill>
              <a:schemeClr val="tx1"/>
            </a:solidFill>
            <a:miter lim="800000"/>
            <a:headEnd/>
            <a:tailEnd/>
          </a:ln>
        </p:spPr>
        <p:txBody>
          <a:bodyPr/>
          <a:lstStyle/>
          <a:p>
            <a:pPr eaLnBrk="1" hangingPunct="1">
              <a:defRPr/>
            </a:pPr>
            <a:r>
              <a:rPr lang="en-US" altLang="en-US" sz="4000" smtClean="0">
                <a:solidFill>
                  <a:schemeClr val="bg1"/>
                </a:solidFill>
                <a:effectLst>
                  <a:outerShdw blurRad="38100" dist="38100" dir="2700000" algn="tl">
                    <a:srgbClr val="000000"/>
                  </a:outerShdw>
                </a:effectLst>
              </a:rPr>
              <a:t>The Right Visual for the Job</a:t>
            </a:r>
          </a:p>
        </p:txBody>
      </p:sp>
      <p:sp>
        <p:nvSpPr>
          <p:cNvPr id="128004" name="Rectangle 4"/>
          <p:cNvSpPr>
            <a:spLocks noChangeArrowheads="1"/>
          </p:cNvSpPr>
          <p:nvPr/>
        </p:nvSpPr>
        <p:spPr bwMode="auto">
          <a:xfrm>
            <a:off x="3657600" y="1524000"/>
            <a:ext cx="5029200" cy="4648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lnSpc>
                <a:spcPct val="150000"/>
              </a:lnSpc>
              <a:buFontTx/>
              <a:buChar char="•"/>
              <a:defRPr/>
            </a:pPr>
            <a:r>
              <a:rPr lang="en-US" altLang="en-US" b="1">
                <a:effectLst>
                  <a:outerShdw blurRad="38100" dist="38100" dir="2700000" algn="tl">
                    <a:srgbClr val="FFFFFF"/>
                  </a:outerShdw>
                </a:effectLst>
                <a:latin typeface="Tahoma" panose="020B0604030504040204" pitchFamily="34" charset="0"/>
              </a:rPr>
              <a:t>Detailed, exact values</a:t>
            </a:r>
          </a:p>
          <a:p>
            <a:pPr eaLnBrk="1" hangingPunct="1">
              <a:lnSpc>
                <a:spcPct val="150000"/>
              </a:lnSpc>
              <a:buFontTx/>
              <a:buChar char="•"/>
              <a:defRPr/>
            </a:pPr>
            <a:r>
              <a:rPr lang="en-US" altLang="en-US" b="1">
                <a:effectLst>
                  <a:outerShdw blurRad="38100" dist="38100" dir="2700000" algn="tl">
                    <a:srgbClr val="FFFFFF"/>
                  </a:outerShdw>
                </a:effectLst>
                <a:latin typeface="Tahoma" panose="020B0604030504040204" pitchFamily="34" charset="0"/>
              </a:rPr>
              <a:t>Trends over time</a:t>
            </a:r>
          </a:p>
          <a:p>
            <a:pPr eaLnBrk="1" hangingPunct="1">
              <a:lnSpc>
                <a:spcPct val="150000"/>
              </a:lnSpc>
              <a:buFontTx/>
              <a:buChar char="•"/>
              <a:defRPr/>
            </a:pPr>
            <a:r>
              <a:rPr lang="en-US" altLang="en-US" b="1">
                <a:effectLst>
                  <a:outerShdw blurRad="38100" dist="38100" dir="2700000" algn="tl">
                    <a:srgbClr val="FFFFFF"/>
                  </a:outerShdw>
                </a:effectLst>
                <a:latin typeface="Tahoma" panose="020B0604030504040204" pitchFamily="34" charset="0"/>
              </a:rPr>
              <a:t>Frequencies or distributions</a:t>
            </a:r>
          </a:p>
          <a:p>
            <a:pPr eaLnBrk="1" hangingPunct="1">
              <a:lnSpc>
                <a:spcPct val="150000"/>
              </a:lnSpc>
              <a:buFontTx/>
              <a:buChar char="•"/>
              <a:defRPr/>
            </a:pPr>
            <a:r>
              <a:rPr lang="en-US" altLang="en-US" b="1">
                <a:effectLst>
                  <a:outerShdw blurRad="38100" dist="38100" dir="2700000" algn="tl">
                    <a:srgbClr val="FFFFFF"/>
                  </a:outerShdw>
                </a:effectLst>
                <a:latin typeface="Tahoma" panose="020B0604030504040204" pitchFamily="34" charset="0"/>
              </a:rPr>
              <a:t>Comparison of items</a:t>
            </a:r>
          </a:p>
          <a:p>
            <a:pPr eaLnBrk="1" hangingPunct="1">
              <a:lnSpc>
                <a:spcPct val="150000"/>
              </a:lnSpc>
              <a:buFontTx/>
              <a:buChar char="•"/>
              <a:defRPr/>
            </a:pPr>
            <a:r>
              <a:rPr lang="en-US" altLang="en-US" b="1">
                <a:effectLst>
                  <a:outerShdw blurRad="38100" dist="38100" dir="2700000" algn="tl">
                    <a:srgbClr val="FFFFFF"/>
                  </a:outerShdw>
                </a:effectLst>
                <a:latin typeface="Tahoma" panose="020B0604030504040204" pitchFamily="34" charset="0"/>
              </a:rPr>
              <a:t>Comparison of parts</a:t>
            </a:r>
          </a:p>
          <a:p>
            <a:pPr eaLnBrk="1" hangingPunct="1">
              <a:lnSpc>
                <a:spcPct val="150000"/>
              </a:lnSpc>
              <a:buFontTx/>
              <a:buChar char="•"/>
              <a:defRPr/>
            </a:pPr>
            <a:r>
              <a:rPr lang="en-US" altLang="en-US" b="1">
                <a:effectLst>
                  <a:outerShdw blurRad="38100" dist="38100" dir="2700000" algn="tl">
                    <a:srgbClr val="FFFFFF"/>
                  </a:outerShdw>
                </a:effectLst>
                <a:latin typeface="Tahoma" panose="020B0604030504040204" pitchFamily="34" charset="0"/>
              </a:rPr>
              <a:t>Correlations</a:t>
            </a:r>
          </a:p>
          <a:p>
            <a:pPr eaLnBrk="1" hangingPunct="1">
              <a:lnSpc>
                <a:spcPct val="150000"/>
              </a:lnSpc>
              <a:buFontTx/>
              <a:buChar char="•"/>
              <a:defRPr/>
            </a:pPr>
            <a:r>
              <a:rPr lang="en-US" altLang="en-US" b="1">
                <a:effectLst>
                  <a:outerShdw blurRad="38100" dist="38100" dir="2700000" algn="tl">
                    <a:srgbClr val="FFFFFF"/>
                  </a:outerShdw>
                </a:effectLst>
                <a:latin typeface="Tahoma" panose="020B0604030504040204" pitchFamily="34" charset="0"/>
              </a:rPr>
              <a:t>Geographic relationships</a:t>
            </a:r>
          </a:p>
          <a:p>
            <a:pPr eaLnBrk="1" hangingPunct="1">
              <a:lnSpc>
                <a:spcPct val="150000"/>
              </a:lnSpc>
              <a:buFontTx/>
              <a:buChar char="•"/>
              <a:defRPr/>
            </a:pPr>
            <a:r>
              <a:rPr lang="en-US" altLang="en-US" b="1">
                <a:effectLst>
                  <a:outerShdw blurRad="38100" dist="38100" dir="2700000" algn="tl">
                    <a:srgbClr val="FFFFFF"/>
                  </a:outerShdw>
                </a:effectLst>
                <a:latin typeface="Tahoma" panose="020B0604030504040204" pitchFamily="34" charset="0"/>
              </a:rPr>
              <a:t>Processes or procedures</a:t>
            </a:r>
          </a:p>
        </p:txBody>
      </p:sp>
      <p:sp>
        <p:nvSpPr>
          <p:cNvPr id="128007" name="Rectangle 7"/>
          <p:cNvSpPr>
            <a:spLocks noChangeArrowheads="1"/>
          </p:cNvSpPr>
          <p:nvPr/>
        </p:nvSpPr>
        <p:spPr bwMode="auto">
          <a:xfrm>
            <a:off x="457200" y="1524000"/>
            <a:ext cx="3200400" cy="46482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r" eaLnBrk="1" hangingPunct="1">
              <a:lnSpc>
                <a:spcPct val="150000"/>
              </a:lnSpc>
              <a:defRPr/>
            </a:pPr>
            <a:r>
              <a:rPr lang="en-US" altLang="en-US" b="1">
                <a:effectLst>
                  <a:outerShdw blurRad="38100" dist="38100" dir="2700000" algn="tl">
                    <a:srgbClr val="FFFFFF"/>
                  </a:outerShdw>
                </a:effectLst>
                <a:latin typeface="Tahoma" panose="020B0604030504040204" pitchFamily="34" charset="0"/>
              </a:rPr>
              <a:t>Tables</a:t>
            </a:r>
          </a:p>
          <a:p>
            <a:pPr algn="r" eaLnBrk="1" hangingPunct="1">
              <a:lnSpc>
                <a:spcPct val="150000"/>
              </a:lnSpc>
              <a:defRPr/>
            </a:pPr>
            <a:r>
              <a:rPr lang="en-US" altLang="en-US" b="1">
                <a:effectLst>
                  <a:outerShdw blurRad="38100" dist="38100" dir="2700000" algn="tl">
                    <a:srgbClr val="FFFFFF"/>
                  </a:outerShdw>
                </a:effectLst>
                <a:latin typeface="Tahoma" panose="020B0604030504040204" pitchFamily="34" charset="0"/>
              </a:rPr>
              <a:t>Line or Bar Charts</a:t>
            </a:r>
          </a:p>
          <a:p>
            <a:pPr algn="r" eaLnBrk="1" hangingPunct="1">
              <a:lnSpc>
                <a:spcPct val="150000"/>
              </a:lnSpc>
              <a:defRPr/>
            </a:pPr>
            <a:r>
              <a:rPr lang="en-US" altLang="en-US" b="1">
                <a:effectLst>
                  <a:outerShdw blurRad="38100" dist="38100" dir="2700000" algn="tl">
                    <a:srgbClr val="FFFFFF"/>
                  </a:outerShdw>
                </a:effectLst>
                <a:latin typeface="Tahoma" panose="020B0604030504040204" pitchFamily="34" charset="0"/>
              </a:rPr>
              <a:t>Pie or Area Charts</a:t>
            </a:r>
          </a:p>
          <a:p>
            <a:pPr algn="r" eaLnBrk="1" hangingPunct="1">
              <a:lnSpc>
                <a:spcPct val="150000"/>
              </a:lnSpc>
              <a:defRPr/>
            </a:pPr>
            <a:r>
              <a:rPr lang="en-US" altLang="en-US" b="1">
                <a:effectLst>
                  <a:outerShdw blurRad="38100" dist="38100" dir="2700000" algn="tl">
                    <a:srgbClr val="FFFFFF"/>
                  </a:outerShdw>
                </a:effectLst>
                <a:latin typeface="Tahoma" panose="020B0604030504040204" pitchFamily="34" charset="0"/>
              </a:rPr>
              <a:t>Bar Charts</a:t>
            </a:r>
          </a:p>
          <a:p>
            <a:pPr algn="r" eaLnBrk="1" hangingPunct="1">
              <a:lnSpc>
                <a:spcPct val="150000"/>
              </a:lnSpc>
              <a:defRPr/>
            </a:pPr>
            <a:r>
              <a:rPr lang="en-US" altLang="en-US" b="1">
                <a:effectLst>
                  <a:outerShdw blurRad="38100" dist="38100" dir="2700000" algn="tl">
                    <a:srgbClr val="FFFFFF"/>
                  </a:outerShdw>
                </a:effectLst>
                <a:latin typeface="Tahoma" panose="020B0604030504040204" pitchFamily="34" charset="0"/>
              </a:rPr>
              <a:t>Pie Charts</a:t>
            </a:r>
          </a:p>
          <a:p>
            <a:pPr algn="r" eaLnBrk="1" hangingPunct="1">
              <a:lnSpc>
                <a:spcPct val="150000"/>
              </a:lnSpc>
              <a:defRPr/>
            </a:pPr>
            <a:r>
              <a:rPr lang="en-US" altLang="en-US" b="1">
                <a:effectLst>
                  <a:outerShdw blurRad="38100" dist="38100" dir="2700000" algn="tl">
                    <a:srgbClr val="FFFFFF"/>
                  </a:outerShdw>
                </a:effectLst>
                <a:latin typeface="Tahoma" panose="020B0604030504040204" pitchFamily="34" charset="0"/>
              </a:rPr>
              <a:t>Line or Dot Charts</a:t>
            </a:r>
          </a:p>
          <a:p>
            <a:pPr algn="r" eaLnBrk="1" hangingPunct="1">
              <a:lnSpc>
                <a:spcPct val="150000"/>
              </a:lnSpc>
              <a:defRPr/>
            </a:pPr>
            <a:r>
              <a:rPr lang="en-US" altLang="en-US" b="1">
                <a:effectLst>
                  <a:outerShdw blurRad="38100" dist="38100" dir="2700000" algn="tl">
                    <a:srgbClr val="FFFFFF"/>
                  </a:outerShdw>
                </a:effectLst>
                <a:latin typeface="Tahoma" panose="020B0604030504040204" pitchFamily="34" charset="0"/>
              </a:rPr>
              <a:t>Maps</a:t>
            </a:r>
          </a:p>
          <a:p>
            <a:pPr algn="r" eaLnBrk="1" hangingPunct="1">
              <a:lnSpc>
                <a:spcPct val="150000"/>
              </a:lnSpc>
              <a:defRPr/>
            </a:pPr>
            <a:r>
              <a:rPr lang="en-US" altLang="en-US" b="1">
                <a:effectLst>
                  <a:outerShdw blurRad="38100" dist="38100" dir="2700000" algn="tl">
                    <a:srgbClr val="FFFFFF"/>
                  </a:outerShdw>
                </a:effectLst>
                <a:latin typeface="Tahoma" panose="020B0604030504040204" pitchFamily="34" charset="0"/>
              </a:rPr>
              <a:t>Flowcharts</a:t>
            </a:r>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25" name="Footer Placeholder 3"/>
          <p:cNvSpPr>
            <a:spLocks noGrp="1"/>
          </p:cNvSpPr>
          <p:nvPr>
            <p:ph type="ftr" sz="quarter" idx="11"/>
          </p:nvPr>
        </p:nvSpPr>
        <p:spPr/>
        <p:txBody>
          <a:bodyPr/>
          <a:lstStyle/>
          <a:p>
            <a:pPr>
              <a:defRPr/>
            </a:pPr>
            <a:r>
              <a:rPr lang="en-US" altLang="en-US"/>
              <a:t>Business Communication Today</a:t>
            </a:r>
          </a:p>
        </p:txBody>
      </p:sp>
      <p:sp>
        <p:nvSpPr>
          <p:cNvPr id="26" name="Slide Number Placeholder 4"/>
          <p:cNvSpPr>
            <a:spLocks noGrp="1"/>
          </p:cNvSpPr>
          <p:nvPr>
            <p:ph type="sldNum" sz="quarter" idx="12"/>
          </p:nvPr>
        </p:nvSpPr>
        <p:spPr/>
        <p:txBody>
          <a:bodyPr/>
          <a:lstStyle/>
          <a:p>
            <a:pPr>
              <a:defRPr/>
            </a:pPr>
            <a:r>
              <a:rPr lang="en-US" altLang="en-US"/>
              <a:t>Chapter 11 - </a:t>
            </a:r>
            <a:fld id="{495C62CA-5799-480A-B356-0380C477783C}" type="slidenum">
              <a:rPr lang="en-US" altLang="en-US"/>
              <a:pPr>
                <a:defRPr/>
              </a:pPr>
              <a:t>5</a:t>
            </a:fld>
            <a:endParaRPr lang="en-US" altLang="en-US"/>
          </a:p>
        </p:txBody>
      </p:sp>
      <p:sp>
        <p:nvSpPr>
          <p:cNvPr id="11269" name="Rectangle 2"/>
          <p:cNvSpPr>
            <a:spLocks noChangeArrowheads="1"/>
          </p:cNvSpPr>
          <p:nvPr/>
        </p:nvSpPr>
        <p:spPr bwMode="auto">
          <a:xfrm>
            <a:off x="457200" y="1600200"/>
            <a:ext cx="8229600" cy="457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31075" name="Rectangle 3"/>
          <p:cNvSpPr>
            <a:spLocks noGrp="1" noChangeArrowheads="1"/>
          </p:cNvSpPr>
          <p:nvPr>
            <p:ph type="title"/>
          </p:nvPr>
        </p:nvSpPr>
        <p:spPr>
          <a:xfrm>
            <a:off x="457200" y="381000"/>
            <a:ext cx="8229600" cy="1219200"/>
          </a:xfrm>
          <a:solidFill>
            <a:schemeClr val="tx1"/>
          </a:solidFill>
          <a:ln>
            <a:solidFill>
              <a:schemeClr val="tx1"/>
            </a:solidFill>
            <a:miter lim="800000"/>
            <a:headEnd/>
            <a:tailEnd/>
          </a:ln>
        </p:spPr>
        <p:txBody>
          <a:bodyPr/>
          <a:lstStyle/>
          <a:p>
            <a:pPr eaLnBrk="1" hangingPunct="1">
              <a:defRPr/>
            </a:pPr>
            <a:r>
              <a:rPr lang="en-US" altLang="en-US" sz="4800" smtClean="0">
                <a:solidFill>
                  <a:schemeClr val="bg1"/>
                </a:solidFill>
                <a:effectLst>
                  <a:outerShdw blurRad="38100" dist="38100" dir="2700000" algn="tl">
                    <a:srgbClr val="808080"/>
                  </a:outerShdw>
                </a:effectLst>
              </a:rPr>
              <a:t>The Parts of a Table</a:t>
            </a:r>
          </a:p>
        </p:txBody>
      </p:sp>
      <p:sp>
        <p:nvSpPr>
          <p:cNvPr id="11271" name="Text Box 4"/>
          <p:cNvSpPr txBox="1">
            <a:spLocks noChangeArrowheads="1"/>
          </p:cNvSpPr>
          <p:nvPr/>
        </p:nvSpPr>
        <p:spPr bwMode="auto">
          <a:xfrm>
            <a:off x="593725" y="2482850"/>
            <a:ext cx="144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rPr>
              <a:t>Stub head</a:t>
            </a:r>
          </a:p>
        </p:txBody>
      </p:sp>
      <p:sp>
        <p:nvSpPr>
          <p:cNvPr id="11272" name="Text Box 5"/>
          <p:cNvSpPr txBox="1">
            <a:spLocks noChangeArrowheads="1"/>
          </p:cNvSpPr>
          <p:nvPr/>
        </p:nvSpPr>
        <p:spPr bwMode="auto">
          <a:xfrm>
            <a:off x="4114800" y="2482850"/>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rPr>
              <a:t>Subhead</a:t>
            </a:r>
          </a:p>
        </p:txBody>
      </p:sp>
      <p:sp>
        <p:nvSpPr>
          <p:cNvPr id="11273" name="Text Box 6"/>
          <p:cNvSpPr txBox="1">
            <a:spLocks noChangeArrowheads="1"/>
          </p:cNvSpPr>
          <p:nvPr/>
        </p:nvSpPr>
        <p:spPr bwMode="auto">
          <a:xfrm>
            <a:off x="5767388" y="1752600"/>
            <a:ext cx="1200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i="1">
                <a:latin typeface="Times New Roman" panose="02020603050405020304" pitchFamily="18" charset="0"/>
              </a:rPr>
              <a:t>Single</a:t>
            </a:r>
          </a:p>
          <a:p>
            <a:pPr algn="ctr" eaLnBrk="1" hangingPunct="1">
              <a:spcBef>
                <a:spcPct val="0"/>
              </a:spcBef>
              <a:buFontTx/>
              <a:buNone/>
            </a:pPr>
            <a:r>
              <a:rPr lang="en-US" altLang="en-US" sz="2400" i="1">
                <a:latin typeface="Times New Roman" panose="02020603050405020304" pitchFamily="18" charset="0"/>
              </a:rPr>
              <a:t>Column</a:t>
            </a:r>
          </a:p>
          <a:p>
            <a:pPr algn="ctr" eaLnBrk="1" hangingPunct="1">
              <a:spcBef>
                <a:spcPct val="0"/>
              </a:spcBef>
              <a:buFontTx/>
              <a:buNone/>
            </a:pPr>
            <a:r>
              <a:rPr lang="en-US" altLang="en-US" sz="2400" i="1">
                <a:latin typeface="Times New Roman" panose="02020603050405020304" pitchFamily="18" charset="0"/>
              </a:rPr>
              <a:t>Head</a:t>
            </a:r>
          </a:p>
        </p:txBody>
      </p:sp>
      <p:sp>
        <p:nvSpPr>
          <p:cNvPr id="11274" name="Text Box 7"/>
          <p:cNvSpPr txBox="1">
            <a:spLocks noChangeArrowheads="1"/>
          </p:cNvSpPr>
          <p:nvPr/>
        </p:nvSpPr>
        <p:spPr bwMode="auto">
          <a:xfrm>
            <a:off x="7329488" y="1752600"/>
            <a:ext cx="1200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i="1">
                <a:latin typeface="Times New Roman" panose="02020603050405020304" pitchFamily="18" charset="0"/>
              </a:rPr>
              <a:t>Single</a:t>
            </a:r>
          </a:p>
          <a:p>
            <a:pPr algn="ctr" eaLnBrk="1" hangingPunct="1">
              <a:spcBef>
                <a:spcPct val="0"/>
              </a:spcBef>
              <a:buFontTx/>
              <a:buNone/>
            </a:pPr>
            <a:r>
              <a:rPr lang="en-US" altLang="en-US" sz="2400" i="1">
                <a:latin typeface="Times New Roman" panose="02020603050405020304" pitchFamily="18" charset="0"/>
              </a:rPr>
              <a:t>Column</a:t>
            </a:r>
          </a:p>
          <a:p>
            <a:pPr algn="ctr" eaLnBrk="1" hangingPunct="1">
              <a:spcBef>
                <a:spcPct val="0"/>
              </a:spcBef>
              <a:buFontTx/>
              <a:buNone/>
            </a:pPr>
            <a:r>
              <a:rPr lang="en-US" altLang="en-US" sz="2400" i="1">
                <a:latin typeface="Times New Roman" panose="02020603050405020304" pitchFamily="18" charset="0"/>
              </a:rPr>
              <a:t>Head</a:t>
            </a:r>
          </a:p>
        </p:txBody>
      </p:sp>
      <p:sp>
        <p:nvSpPr>
          <p:cNvPr id="11275" name="Text Box 8"/>
          <p:cNvSpPr txBox="1">
            <a:spLocks noChangeArrowheads="1"/>
          </p:cNvSpPr>
          <p:nvPr/>
        </p:nvSpPr>
        <p:spPr bwMode="auto">
          <a:xfrm>
            <a:off x="609600" y="3124200"/>
            <a:ext cx="1481138"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Row head</a:t>
            </a:r>
          </a:p>
          <a:p>
            <a:pPr eaLnBrk="1" hangingPunct="1">
              <a:spcBef>
                <a:spcPct val="0"/>
              </a:spcBef>
              <a:buFontTx/>
              <a:buNone/>
            </a:pPr>
            <a:r>
              <a:rPr lang="en-US" altLang="en-US" sz="2400">
                <a:latin typeface="Times New Roman" panose="02020603050405020304" pitchFamily="18" charset="0"/>
              </a:rPr>
              <a:t>Row head</a:t>
            </a:r>
          </a:p>
          <a:p>
            <a:pPr eaLnBrk="1" hangingPunct="1">
              <a:spcBef>
                <a:spcPct val="0"/>
              </a:spcBef>
              <a:buFontTx/>
              <a:buNone/>
            </a:pPr>
            <a:r>
              <a:rPr lang="en-US" altLang="en-US" sz="2400">
                <a:latin typeface="Times New Roman" panose="02020603050405020304" pitchFamily="18" charset="0"/>
              </a:rPr>
              <a:t>  Subhead</a:t>
            </a:r>
          </a:p>
          <a:p>
            <a:pPr eaLnBrk="1" hangingPunct="1">
              <a:spcBef>
                <a:spcPct val="0"/>
              </a:spcBef>
              <a:buFontTx/>
              <a:buNone/>
            </a:pPr>
            <a:r>
              <a:rPr lang="en-US" altLang="en-US" sz="2400">
                <a:latin typeface="Times New Roman" panose="02020603050405020304" pitchFamily="18" charset="0"/>
              </a:rPr>
              <a:t>  Subhead</a:t>
            </a:r>
          </a:p>
          <a:p>
            <a:pPr eaLnBrk="1" hangingPunct="1">
              <a:lnSpc>
                <a:spcPct val="130000"/>
              </a:lnSpc>
              <a:spcBef>
                <a:spcPct val="0"/>
              </a:spcBef>
              <a:buFontTx/>
              <a:buNone/>
            </a:pPr>
            <a:r>
              <a:rPr lang="en-US" altLang="en-US" sz="2400">
                <a:latin typeface="Times New Roman" panose="02020603050405020304" pitchFamily="18" charset="0"/>
              </a:rPr>
              <a:t>Total</a:t>
            </a:r>
          </a:p>
        </p:txBody>
      </p:sp>
      <p:sp>
        <p:nvSpPr>
          <p:cNvPr id="11276" name="Text Box 9"/>
          <p:cNvSpPr txBox="1">
            <a:spLocks noChangeArrowheads="1"/>
          </p:cNvSpPr>
          <p:nvPr/>
        </p:nvSpPr>
        <p:spPr bwMode="auto">
          <a:xfrm>
            <a:off x="4325938" y="3124200"/>
            <a:ext cx="846137"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XXX</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rPr>
              <a:t>XXX</a:t>
            </a:r>
          </a:p>
          <a:p>
            <a:pPr eaLnBrk="1" hangingPunct="1">
              <a:spcBef>
                <a:spcPct val="0"/>
              </a:spcBef>
              <a:buFontTx/>
              <a:buNone/>
            </a:pPr>
            <a:r>
              <a:rPr lang="en-US" altLang="en-US" sz="2400">
                <a:latin typeface="Times New Roman" panose="02020603050405020304" pitchFamily="18" charset="0"/>
              </a:rPr>
              <a:t>XXX</a:t>
            </a:r>
          </a:p>
          <a:p>
            <a:pPr eaLnBrk="1" hangingPunct="1">
              <a:lnSpc>
                <a:spcPct val="130000"/>
              </a:lnSpc>
              <a:spcBef>
                <a:spcPct val="0"/>
              </a:spcBef>
              <a:buFontTx/>
              <a:buNone/>
            </a:pPr>
            <a:r>
              <a:rPr lang="en-US" altLang="en-US" sz="2400">
                <a:latin typeface="Times New Roman" panose="02020603050405020304" pitchFamily="18" charset="0"/>
              </a:rPr>
              <a:t>XXX</a:t>
            </a:r>
          </a:p>
        </p:txBody>
      </p:sp>
      <p:sp>
        <p:nvSpPr>
          <p:cNvPr id="11277" name="Text Box 10"/>
          <p:cNvSpPr txBox="1">
            <a:spLocks noChangeArrowheads="1"/>
          </p:cNvSpPr>
          <p:nvPr/>
        </p:nvSpPr>
        <p:spPr bwMode="auto">
          <a:xfrm>
            <a:off x="7594600" y="3124200"/>
            <a:ext cx="625475"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XX</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rPr>
              <a:t>XX</a:t>
            </a:r>
          </a:p>
          <a:p>
            <a:pPr eaLnBrk="1" hangingPunct="1">
              <a:spcBef>
                <a:spcPct val="0"/>
              </a:spcBef>
              <a:buFontTx/>
              <a:buNone/>
            </a:pPr>
            <a:r>
              <a:rPr lang="en-US" altLang="en-US" sz="2400">
                <a:latin typeface="Times New Roman" panose="02020603050405020304" pitchFamily="18" charset="0"/>
              </a:rPr>
              <a:t>XX</a:t>
            </a:r>
          </a:p>
          <a:p>
            <a:pPr eaLnBrk="1" hangingPunct="1">
              <a:lnSpc>
                <a:spcPct val="130000"/>
              </a:lnSpc>
              <a:spcBef>
                <a:spcPct val="0"/>
              </a:spcBef>
              <a:buFontTx/>
              <a:buNone/>
            </a:pPr>
            <a:r>
              <a:rPr lang="en-US" altLang="en-US" sz="2400">
                <a:latin typeface="Times New Roman" panose="02020603050405020304" pitchFamily="18" charset="0"/>
              </a:rPr>
              <a:t>XX</a:t>
            </a:r>
          </a:p>
        </p:txBody>
      </p:sp>
      <p:sp>
        <p:nvSpPr>
          <p:cNvPr id="11278" name="Text Box 11"/>
          <p:cNvSpPr txBox="1">
            <a:spLocks noChangeArrowheads="1"/>
          </p:cNvSpPr>
          <p:nvPr/>
        </p:nvSpPr>
        <p:spPr bwMode="auto">
          <a:xfrm>
            <a:off x="6070600" y="3124200"/>
            <a:ext cx="625475"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XX</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rPr>
              <a:t>XX</a:t>
            </a:r>
          </a:p>
          <a:p>
            <a:pPr eaLnBrk="1" hangingPunct="1">
              <a:spcBef>
                <a:spcPct val="0"/>
              </a:spcBef>
              <a:buFontTx/>
              <a:buNone/>
            </a:pPr>
            <a:r>
              <a:rPr lang="en-US" altLang="en-US" sz="2400">
                <a:latin typeface="Times New Roman" panose="02020603050405020304" pitchFamily="18" charset="0"/>
              </a:rPr>
              <a:t>XX</a:t>
            </a:r>
          </a:p>
          <a:p>
            <a:pPr eaLnBrk="1" hangingPunct="1">
              <a:lnSpc>
                <a:spcPct val="130000"/>
              </a:lnSpc>
              <a:spcBef>
                <a:spcPct val="0"/>
              </a:spcBef>
              <a:buFontTx/>
              <a:buNone/>
            </a:pPr>
            <a:r>
              <a:rPr lang="en-US" altLang="en-US" sz="2400">
                <a:latin typeface="Times New Roman" panose="02020603050405020304" pitchFamily="18" charset="0"/>
              </a:rPr>
              <a:t>XX</a:t>
            </a:r>
          </a:p>
        </p:txBody>
      </p:sp>
      <p:sp>
        <p:nvSpPr>
          <p:cNvPr id="11279" name="Text Box 12"/>
          <p:cNvSpPr txBox="1">
            <a:spLocks noChangeArrowheads="1"/>
          </p:cNvSpPr>
          <p:nvPr/>
        </p:nvSpPr>
        <p:spPr bwMode="auto">
          <a:xfrm>
            <a:off x="2438400" y="2482850"/>
            <a:ext cx="128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rPr>
              <a:t>Subhead</a:t>
            </a:r>
          </a:p>
        </p:txBody>
      </p:sp>
      <p:sp>
        <p:nvSpPr>
          <p:cNvPr id="11280" name="Text Box 13"/>
          <p:cNvSpPr txBox="1">
            <a:spLocks noChangeArrowheads="1"/>
          </p:cNvSpPr>
          <p:nvPr/>
        </p:nvSpPr>
        <p:spPr bwMode="auto">
          <a:xfrm>
            <a:off x="2649538" y="3124200"/>
            <a:ext cx="854075"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XXX</a:t>
            </a:r>
          </a:p>
          <a:p>
            <a:pPr eaLnBrk="1" hangingPunct="1">
              <a:spcBef>
                <a:spcPct val="0"/>
              </a:spcBef>
              <a:buFontTx/>
              <a:buNone/>
            </a:pPr>
            <a:endParaRPr lang="en-US" altLang="en-US" sz="2400">
              <a:latin typeface="Times New Roman" panose="02020603050405020304" pitchFamily="18" charset="0"/>
            </a:endParaRPr>
          </a:p>
          <a:p>
            <a:pPr eaLnBrk="1" hangingPunct="1">
              <a:spcBef>
                <a:spcPct val="0"/>
              </a:spcBef>
              <a:buFontTx/>
              <a:buNone/>
            </a:pPr>
            <a:r>
              <a:rPr lang="en-US" altLang="en-US" sz="2400">
                <a:latin typeface="Times New Roman" panose="02020603050405020304" pitchFamily="18" charset="0"/>
              </a:rPr>
              <a:t>   XX</a:t>
            </a:r>
          </a:p>
          <a:p>
            <a:pPr eaLnBrk="1" hangingPunct="1">
              <a:spcBef>
                <a:spcPct val="0"/>
              </a:spcBef>
              <a:buFontTx/>
              <a:buNone/>
            </a:pPr>
            <a:r>
              <a:rPr lang="en-US" altLang="en-US" sz="2400">
                <a:latin typeface="Times New Roman" panose="02020603050405020304" pitchFamily="18" charset="0"/>
              </a:rPr>
              <a:t>   XX</a:t>
            </a:r>
          </a:p>
          <a:p>
            <a:pPr eaLnBrk="1" hangingPunct="1">
              <a:lnSpc>
                <a:spcPct val="130000"/>
              </a:lnSpc>
              <a:spcBef>
                <a:spcPct val="0"/>
              </a:spcBef>
              <a:buFontTx/>
              <a:buNone/>
            </a:pPr>
            <a:r>
              <a:rPr lang="en-US" altLang="en-US" sz="2400">
                <a:latin typeface="Times New Roman" panose="02020603050405020304" pitchFamily="18" charset="0"/>
              </a:rPr>
              <a:t>XXX</a:t>
            </a:r>
          </a:p>
        </p:txBody>
      </p:sp>
      <p:grpSp>
        <p:nvGrpSpPr>
          <p:cNvPr id="11281" name="Group 14"/>
          <p:cNvGrpSpPr>
            <a:grpSpLocks/>
          </p:cNvGrpSpPr>
          <p:nvPr/>
        </p:nvGrpSpPr>
        <p:grpSpPr bwMode="auto">
          <a:xfrm>
            <a:off x="2438400" y="1828800"/>
            <a:ext cx="2971800" cy="457200"/>
            <a:chOff x="1536" y="1152"/>
            <a:chExt cx="1872" cy="288"/>
          </a:xfrm>
        </p:grpSpPr>
        <p:sp>
          <p:nvSpPr>
            <p:cNvPr id="11289" name="Text Box 15"/>
            <p:cNvSpPr txBox="1">
              <a:spLocks noChangeArrowheads="1"/>
            </p:cNvSpPr>
            <p:nvPr/>
          </p:nvSpPr>
          <p:spPr bwMode="auto">
            <a:xfrm>
              <a:off x="1632" y="1152"/>
              <a:ext cx="1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2400" i="1">
                  <a:latin typeface="Times New Roman" panose="02020603050405020304" pitchFamily="18" charset="0"/>
                </a:rPr>
                <a:t>Multicolumn Head*</a:t>
              </a:r>
            </a:p>
          </p:txBody>
        </p:sp>
        <p:sp>
          <p:nvSpPr>
            <p:cNvPr id="11290" name="Line 16"/>
            <p:cNvSpPr>
              <a:spLocks noChangeShapeType="1"/>
            </p:cNvSpPr>
            <p:nvPr/>
          </p:nvSpPr>
          <p:spPr bwMode="auto">
            <a:xfrm>
              <a:off x="1536" y="1440"/>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1282" name="Line 17"/>
          <p:cNvSpPr>
            <a:spLocks noChangeShapeType="1"/>
          </p:cNvSpPr>
          <p:nvPr/>
        </p:nvSpPr>
        <p:spPr bwMode="auto">
          <a:xfrm>
            <a:off x="609600" y="3048000"/>
            <a:ext cx="792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3" name="Line 18"/>
          <p:cNvSpPr>
            <a:spLocks noChangeShapeType="1"/>
          </p:cNvSpPr>
          <p:nvPr/>
        </p:nvSpPr>
        <p:spPr bwMode="auto">
          <a:xfrm>
            <a:off x="609600" y="5257800"/>
            <a:ext cx="792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4" name="Text Box 19"/>
          <p:cNvSpPr txBox="1">
            <a:spLocks noChangeArrowheads="1"/>
          </p:cNvSpPr>
          <p:nvPr/>
        </p:nvSpPr>
        <p:spPr bwMode="auto">
          <a:xfrm>
            <a:off x="593725" y="5372100"/>
            <a:ext cx="5111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800" i="1">
                <a:latin typeface="Times New Roman" panose="02020603050405020304" pitchFamily="18" charset="0"/>
              </a:rPr>
              <a:t>Source: (In the same format as a text footnote).</a:t>
            </a:r>
          </a:p>
          <a:p>
            <a:pPr eaLnBrk="1" hangingPunct="1">
              <a:spcBef>
                <a:spcPct val="0"/>
              </a:spcBef>
              <a:buFontTx/>
              <a:buNone/>
            </a:pPr>
            <a:r>
              <a:rPr lang="en-US" altLang="en-US" sz="1800" i="1">
                <a:latin typeface="Times New Roman" panose="02020603050405020304" pitchFamily="18" charset="0"/>
              </a:rPr>
              <a:t>*Footnote (for explanation of elements in the table).</a:t>
            </a:r>
          </a:p>
        </p:txBody>
      </p:sp>
      <p:sp>
        <p:nvSpPr>
          <p:cNvPr id="11285" name="Line 20"/>
          <p:cNvSpPr>
            <a:spLocks noChangeShapeType="1"/>
          </p:cNvSpPr>
          <p:nvPr/>
        </p:nvSpPr>
        <p:spPr bwMode="auto">
          <a:xfrm>
            <a:off x="2743200" y="4648200"/>
            <a:ext cx="685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Line 21"/>
          <p:cNvSpPr>
            <a:spLocks noChangeShapeType="1"/>
          </p:cNvSpPr>
          <p:nvPr/>
        </p:nvSpPr>
        <p:spPr bwMode="auto">
          <a:xfrm>
            <a:off x="4419600" y="4648200"/>
            <a:ext cx="685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7" name="Line 22"/>
          <p:cNvSpPr>
            <a:spLocks noChangeShapeType="1"/>
          </p:cNvSpPr>
          <p:nvPr/>
        </p:nvSpPr>
        <p:spPr bwMode="auto">
          <a:xfrm>
            <a:off x="6096000" y="4648200"/>
            <a:ext cx="53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8" name="Line 23"/>
          <p:cNvSpPr>
            <a:spLocks noChangeShapeType="1"/>
          </p:cNvSpPr>
          <p:nvPr/>
        </p:nvSpPr>
        <p:spPr bwMode="auto">
          <a:xfrm>
            <a:off x="7620000" y="4648200"/>
            <a:ext cx="53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quarter" idx="10"/>
          </p:nvPr>
        </p:nvSpPr>
        <p:spPr/>
        <p:txBody>
          <a:bodyPr/>
          <a:lstStyle/>
          <a:p>
            <a:pPr>
              <a:defRPr/>
            </a:pPr>
            <a:r>
              <a:rPr lang="en-US" altLang="en-US"/>
              <a:t>© </a:t>
            </a:r>
            <a:r>
              <a:rPr lang="en-US" altLang="en-US" sz="1200"/>
              <a:t>Prentice Hall, 2003</a:t>
            </a:r>
          </a:p>
        </p:txBody>
      </p:sp>
      <p:sp>
        <p:nvSpPr>
          <p:cNvPr id="6" name="Footer Placeholder 4"/>
          <p:cNvSpPr>
            <a:spLocks noGrp="1"/>
          </p:cNvSpPr>
          <p:nvPr>
            <p:ph type="ftr" sz="quarter" idx="11"/>
          </p:nvPr>
        </p:nvSpPr>
        <p:spPr/>
        <p:txBody>
          <a:bodyPr/>
          <a:lstStyle/>
          <a:p>
            <a:pPr>
              <a:defRPr/>
            </a:pPr>
            <a:r>
              <a:rPr lang="en-US" altLang="en-US"/>
              <a:t>Business Communication Today</a:t>
            </a:r>
          </a:p>
        </p:txBody>
      </p:sp>
      <p:sp>
        <p:nvSpPr>
          <p:cNvPr id="7" name="Slide Number Placeholder 5"/>
          <p:cNvSpPr>
            <a:spLocks noGrp="1"/>
          </p:cNvSpPr>
          <p:nvPr>
            <p:ph type="sldNum" sz="quarter" idx="12"/>
          </p:nvPr>
        </p:nvSpPr>
        <p:spPr/>
        <p:txBody>
          <a:bodyPr/>
          <a:lstStyle/>
          <a:p>
            <a:pPr>
              <a:defRPr/>
            </a:pPr>
            <a:r>
              <a:rPr lang="en-US" altLang="en-US"/>
              <a:t>Chapter 11 - </a:t>
            </a:r>
            <a:fld id="{BDC23F54-0396-4AE7-BCE5-2C5D62BE5764}" type="slidenum">
              <a:rPr lang="en-US" altLang="en-US"/>
              <a:pPr>
                <a:defRPr/>
              </a:pPr>
              <a:t>6</a:t>
            </a:fld>
            <a:endParaRPr lang="en-US" altLang="en-US"/>
          </a:p>
        </p:txBody>
      </p:sp>
      <p:sp>
        <p:nvSpPr>
          <p:cNvPr id="13317" name="Rectangle 4"/>
          <p:cNvSpPr>
            <a:spLocks noChangeArrowheads="1"/>
          </p:cNvSpPr>
          <p:nvPr/>
        </p:nvSpPr>
        <p:spPr bwMode="auto">
          <a:xfrm>
            <a:off x="457200" y="1752600"/>
            <a:ext cx="8229600" cy="44196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25954" name="Rectangle 2"/>
          <p:cNvSpPr>
            <a:spLocks noGrp="1" noChangeArrowheads="1"/>
          </p:cNvSpPr>
          <p:nvPr>
            <p:ph type="title"/>
          </p:nvPr>
        </p:nvSpPr>
        <p:spPr>
          <a:solidFill>
            <a:srgbClr val="000066"/>
          </a:solidFill>
          <a:ln>
            <a:solidFill>
              <a:schemeClr val="tx1"/>
            </a:solidFill>
            <a:miter lim="800000"/>
            <a:headEnd/>
            <a:tailEnd/>
          </a:ln>
        </p:spPr>
        <p:txBody>
          <a:bodyPr/>
          <a:lstStyle/>
          <a:p>
            <a:pPr eaLnBrk="1" hangingPunct="1">
              <a:defRPr/>
            </a:pPr>
            <a:r>
              <a:rPr lang="en-US" altLang="en-US" smtClean="0">
                <a:solidFill>
                  <a:schemeClr val="bg1"/>
                </a:solidFill>
                <a:effectLst>
                  <a:outerShdw blurRad="38100" dist="38100" dir="2700000" algn="tl">
                    <a:srgbClr val="000000"/>
                  </a:outerShdw>
                </a:effectLst>
              </a:rPr>
              <a:t>Preparing Numerical Tables</a:t>
            </a:r>
          </a:p>
        </p:txBody>
      </p:sp>
      <p:sp>
        <p:nvSpPr>
          <p:cNvPr id="13319" name="Rectangle 3"/>
          <p:cNvSpPr>
            <a:spLocks noGrp="1" noChangeArrowheads="1"/>
          </p:cNvSpPr>
          <p:nvPr>
            <p:ph type="body" idx="1"/>
          </p:nvPr>
        </p:nvSpPr>
        <p:spPr>
          <a:xfrm>
            <a:off x="457200" y="1828800"/>
            <a:ext cx="8229600" cy="4114800"/>
          </a:xfrm>
        </p:spPr>
        <p:txBody>
          <a:bodyPr/>
          <a:lstStyle/>
          <a:p>
            <a:pPr eaLnBrk="1" hangingPunct="1">
              <a:lnSpc>
                <a:spcPct val="140000"/>
              </a:lnSpc>
            </a:pPr>
            <a:r>
              <a:rPr lang="en-US" altLang="en-US" sz="2800" smtClean="0"/>
              <a:t>Use common, clearly identified units</a:t>
            </a:r>
          </a:p>
          <a:p>
            <a:pPr eaLnBrk="1" hangingPunct="1">
              <a:lnSpc>
                <a:spcPct val="140000"/>
              </a:lnSpc>
            </a:pPr>
            <a:r>
              <a:rPr lang="en-US" altLang="en-US" sz="2800" smtClean="0"/>
              <a:t>Use the same units for all items in a column</a:t>
            </a:r>
          </a:p>
          <a:p>
            <a:pPr eaLnBrk="1" hangingPunct="1">
              <a:lnSpc>
                <a:spcPct val="140000"/>
              </a:lnSpc>
            </a:pPr>
            <a:r>
              <a:rPr lang="en-US" altLang="en-US" sz="2800" smtClean="0"/>
              <a:t>Label column headings</a:t>
            </a:r>
          </a:p>
          <a:p>
            <a:pPr eaLnBrk="1" hangingPunct="1">
              <a:lnSpc>
                <a:spcPct val="140000"/>
              </a:lnSpc>
            </a:pPr>
            <a:r>
              <a:rPr lang="en-US" altLang="en-US" sz="2800" smtClean="0"/>
              <a:t>Separate rows and columns </a:t>
            </a:r>
          </a:p>
          <a:p>
            <a:pPr eaLnBrk="1" hangingPunct="1">
              <a:lnSpc>
                <a:spcPct val="140000"/>
              </a:lnSpc>
            </a:pPr>
            <a:r>
              <a:rPr lang="en-US" altLang="en-US" sz="2800" smtClean="0"/>
              <a:t>Provide column-to-row totals or averages</a:t>
            </a:r>
          </a:p>
          <a:p>
            <a:pPr eaLnBrk="1" hangingPunct="1">
              <a:lnSpc>
                <a:spcPct val="140000"/>
              </a:lnSpc>
            </a:pPr>
            <a:r>
              <a:rPr lang="en-US" altLang="en-US" sz="2800" smtClean="0"/>
              <a:t>Document data sources</a:t>
            </a: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1"/>
          <p:cNvSpPr>
            <a:spLocks noGrp="1"/>
          </p:cNvSpPr>
          <p:nvPr>
            <p:ph type="dt" sz="quarter" idx="10"/>
          </p:nvPr>
        </p:nvSpPr>
        <p:spPr/>
        <p:txBody>
          <a:bodyPr/>
          <a:lstStyle/>
          <a:p>
            <a:pPr>
              <a:defRPr/>
            </a:pPr>
            <a:r>
              <a:rPr lang="en-US" altLang="en-US"/>
              <a:t>© </a:t>
            </a:r>
            <a:r>
              <a:rPr lang="en-US" altLang="en-US" sz="1200"/>
              <a:t>Prentice Hall, 2003</a:t>
            </a:r>
          </a:p>
        </p:txBody>
      </p:sp>
      <p:sp>
        <p:nvSpPr>
          <p:cNvPr id="76" name="Footer Placeholder 2"/>
          <p:cNvSpPr>
            <a:spLocks noGrp="1"/>
          </p:cNvSpPr>
          <p:nvPr>
            <p:ph type="ftr" sz="quarter" idx="11"/>
          </p:nvPr>
        </p:nvSpPr>
        <p:spPr/>
        <p:txBody>
          <a:bodyPr/>
          <a:lstStyle/>
          <a:p>
            <a:pPr>
              <a:defRPr/>
            </a:pPr>
            <a:r>
              <a:rPr lang="en-US" altLang="en-US"/>
              <a:t>Business Communication Today</a:t>
            </a:r>
          </a:p>
        </p:txBody>
      </p:sp>
      <p:sp>
        <p:nvSpPr>
          <p:cNvPr id="77" name="Slide Number Placeholder 3"/>
          <p:cNvSpPr>
            <a:spLocks noGrp="1"/>
          </p:cNvSpPr>
          <p:nvPr>
            <p:ph type="sldNum" sz="quarter" idx="12"/>
          </p:nvPr>
        </p:nvSpPr>
        <p:spPr/>
        <p:txBody>
          <a:bodyPr/>
          <a:lstStyle/>
          <a:p>
            <a:pPr>
              <a:defRPr/>
            </a:pPr>
            <a:r>
              <a:rPr lang="en-US" altLang="en-US"/>
              <a:t>Chapter 11 - </a:t>
            </a:r>
            <a:fld id="{1AF55A49-6EA0-4E1C-9C95-4B64D0AF12E9}" type="slidenum">
              <a:rPr lang="en-US" altLang="en-US"/>
              <a:pPr>
                <a:defRPr/>
              </a:pPr>
              <a:t>7</a:t>
            </a:fld>
            <a:endParaRPr lang="en-US" altLang="en-US"/>
          </a:p>
        </p:txBody>
      </p:sp>
      <p:sp>
        <p:nvSpPr>
          <p:cNvPr id="15365" name="Rectangle 2" descr="Stationery"/>
          <p:cNvSpPr>
            <a:spLocks noChangeArrowheads="1"/>
          </p:cNvSpPr>
          <p:nvPr/>
        </p:nvSpPr>
        <p:spPr bwMode="auto">
          <a:xfrm>
            <a:off x="457200" y="381000"/>
            <a:ext cx="8229600" cy="2667000"/>
          </a:xfrm>
          <a:prstGeom prst="rect">
            <a:avLst/>
          </a:prstGeom>
          <a:blipFill dpi="0" rotWithShape="0">
            <a:blip r:embed="rId3"/>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lnSpc>
                <a:spcPct val="110000"/>
              </a:lnSpc>
              <a:spcBef>
                <a:spcPct val="0"/>
              </a:spcBef>
              <a:buFontTx/>
              <a:buNone/>
            </a:pPr>
            <a:r>
              <a:rPr lang="en-US" altLang="en-US" sz="5400">
                <a:latin typeface="Tahoma" panose="020B0604030504040204" pitchFamily="34" charset="0"/>
              </a:rPr>
              <a:t>Using Line Charts</a:t>
            </a:r>
            <a:br>
              <a:rPr lang="en-US" altLang="en-US" sz="5400">
                <a:latin typeface="Tahoma" panose="020B0604030504040204" pitchFamily="34" charset="0"/>
              </a:rPr>
            </a:br>
            <a:r>
              <a:rPr lang="en-US" altLang="en-US" sz="5400">
                <a:latin typeface="Tahoma" panose="020B0604030504040204" pitchFamily="34" charset="0"/>
              </a:rPr>
              <a:t>and Surface Charts</a:t>
            </a:r>
          </a:p>
        </p:txBody>
      </p:sp>
      <p:sp>
        <p:nvSpPr>
          <p:cNvPr id="15366" name="Rectangle 3" descr="Stationery"/>
          <p:cNvSpPr>
            <a:spLocks noChangeArrowheads="1"/>
          </p:cNvSpPr>
          <p:nvPr/>
        </p:nvSpPr>
        <p:spPr bwMode="auto">
          <a:xfrm>
            <a:off x="457200" y="3048000"/>
            <a:ext cx="4114800" cy="3124200"/>
          </a:xfrm>
          <a:prstGeom prst="rect">
            <a:avLst/>
          </a:prstGeom>
          <a:blipFill dpi="0" rotWithShape="0">
            <a:blip r:embed="rId3"/>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a:lnSpc>
                <a:spcPct val="110000"/>
              </a:lnSpc>
              <a:spcBef>
                <a:spcPct val="0"/>
              </a:spcBef>
              <a:buFontTx/>
              <a:buNone/>
            </a:pPr>
            <a:endParaRPr lang="en-US" altLang="en-US" sz="4000">
              <a:latin typeface="Tahoma" panose="020B0604030504040204" pitchFamily="34" charset="0"/>
            </a:endParaRPr>
          </a:p>
        </p:txBody>
      </p:sp>
      <p:grpSp>
        <p:nvGrpSpPr>
          <p:cNvPr id="15367" name="Group 100"/>
          <p:cNvGrpSpPr>
            <a:grpSpLocks/>
          </p:cNvGrpSpPr>
          <p:nvPr/>
        </p:nvGrpSpPr>
        <p:grpSpPr bwMode="auto">
          <a:xfrm>
            <a:off x="457200" y="3048000"/>
            <a:ext cx="4114800" cy="3124200"/>
            <a:chOff x="288" y="1920"/>
            <a:chExt cx="2592" cy="1968"/>
          </a:xfrm>
        </p:grpSpPr>
        <p:sp>
          <p:nvSpPr>
            <p:cNvPr id="15371" name="Rectangle 101"/>
            <p:cNvSpPr>
              <a:spLocks noChangeArrowheads="1"/>
            </p:cNvSpPr>
            <p:nvPr/>
          </p:nvSpPr>
          <p:spPr bwMode="auto">
            <a:xfrm>
              <a:off x="288" y="1920"/>
              <a:ext cx="2592" cy="171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72" name="Rectangle 102"/>
            <p:cNvSpPr>
              <a:spLocks noChangeArrowheads="1"/>
            </p:cNvSpPr>
            <p:nvPr/>
          </p:nvSpPr>
          <p:spPr bwMode="auto">
            <a:xfrm>
              <a:off x="310" y="1937"/>
              <a:ext cx="2548" cy="1684"/>
            </a:xfrm>
            <a:prstGeom prst="rect">
              <a:avLst/>
            </a:prstGeom>
            <a:solidFill>
              <a:srgbClr val="BFDD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73" name="Rectangle 103"/>
            <p:cNvSpPr>
              <a:spLocks noChangeArrowheads="1"/>
            </p:cNvSpPr>
            <p:nvPr/>
          </p:nvSpPr>
          <p:spPr bwMode="auto">
            <a:xfrm>
              <a:off x="694" y="2189"/>
              <a:ext cx="2171" cy="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74" name="Freeform 104"/>
            <p:cNvSpPr>
              <a:spLocks/>
            </p:cNvSpPr>
            <p:nvPr/>
          </p:nvSpPr>
          <p:spPr bwMode="auto">
            <a:xfrm>
              <a:off x="300" y="2074"/>
              <a:ext cx="2565" cy="25"/>
            </a:xfrm>
            <a:custGeom>
              <a:avLst/>
              <a:gdLst>
                <a:gd name="T0" fmla="*/ 11 w 2565"/>
                <a:gd name="T1" fmla="*/ 0 h 25"/>
                <a:gd name="T2" fmla="*/ 2565 w 2565"/>
                <a:gd name="T3" fmla="*/ 0 h 25"/>
                <a:gd name="T4" fmla="*/ 2565 w 2565"/>
                <a:gd name="T5" fmla="*/ 25 h 25"/>
                <a:gd name="T6" fmla="*/ 11 w 2565"/>
                <a:gd name="T7" fmla="*/ 25 h 25"/>
                <a:gd name="T8" fmla="*/ 0 w 2565"/>
                <a:gd name="T9" fmla="*/ 25 h 25"/>
                <a:gd name="T10" fmla="*/ 0 w 2565"/>
                <a:gd name="T11" fmla="*/ 16 h 25"/>
                <a:gd name="T12" fmla="*/ 0 w 2565"/>
                <a:gd name="T13" fmla="*/ 8 h 25"/>
                <a:gd name="T14" fmla="*/ 0 w 2565"/>
                <a:gd name="T15" fmla="*/ 0 h 25"/>
                <a:gd name="T16" fmla="*/ 11 w 2565"/>
                <a:gd name="T17" fmla="*/ 0 h 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5" h="25">
                  <a:moveTo>
                    <a:pt x="11" y="0"/>
                  </a:moveTo>
                  <a:lnTo>
                    <a:pt x="2565" y="0"/>
                  </a:lnTo>
                  <a:lnTo>
                    <a:pt x="2565" y="25"/>
                  </a:lnTo>
                  <a:lnTo>
                    <a:pt x="11" y="25"/>
                  </a:lnTo>
                  <a:lnTo>
                    <a:pt x="0" y="25"/>
                  </a:lnTo>
                  <a:lnTo>
                    <a:pt x="0" y="16"/>
                  </a:lnTo>
                  <a:lnTo>
                    <a:pt x="0" y="8"/>
                  </a:lnTo>
                  <a:lnTo>
                    <a:pt x="0"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5" name="Freeform 105"/>
            <p:cNvSpPr>
              <a:spLocks/>
            </p:cNvSpPr>
            <p:nvPr/>
          </p:nvSpPr>
          <p:spPr bwMode="auto">
            <a:xfrm>
              <a:off x="694" y="2795"/>
              <a:ext cx="2171" cy="26"/>
            </a:xfrm>
            <a:custGeom>
              <a:avLst/>
              <a:gdLst>
                <a:gd name="T0" fmla="*/ 10 w 2171"/>
                <a:gd name="T1" fmla="*/ 0 h 26"/>
                <a:gd name="T2" fmla="*/ 2171 w 2171"/>
                <a:gd name="T3" fmla="*/ 0 h 26"/>
                <a:gd name="T4" fmla="*/ 2171 w 2171"/>
                <a:gd name="T5" fmla="*/ 26 h 26"/>
                <a:gd name="T6" fmla="*/ 10 w 2171"/>
                <a:gd name="T7" fmla="*/ 26 h 26"/>
                <a:gd name="T8" fmla="*/ 0 w 2171"/>
                <a:gd name="T9" fmla="*/ 26 h 26"/>
                <a:gd name="T10" fmla="*/ 0 w 2171"/>
                <a:gd name="T11" fmla="*/ 18 h 26"/>
                <a:gd name="T12" fmla="*/ 0 w 2171"/>
                <a:gd name="T13" fmla="*/ 10 h 26"/>
                <a:gd name="T14" fmla="*/ 0 w 2171"/>
                <a:gd name="T15" fmla="*/ 0 h 26"/>
                <a:gd name="T16" fmla="*/ 10 w 2171"/>
                <a:gd name="T17" fmla="*/ 0 h 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71" h="26">
                  <a:moveTo>
                    <a:pt x="10" y="0"/>
                  </a:moveTo>
                  <a:lnTo>
                    <a:pt x="2171" y="0"/>
                  </a:lnTo>
                  <a:lnTo>
                    <a:pt x="2171" y="26"/>
                  </a:lnTo>
                  <a:lnTo>
                    <a:pt x="10" y="26"/>
                  </a:lnTo>
                  <a:lnTo>
                    <a:pt x="0" y="26"/>
                  </a:lnTo>
                  <a:lnTo>
                    <a:pt x="0" y="18"/>
                  </a:lnTo>
                  <a:lnTo>
                    <a:pt x="0" y="10"/>
                  </a:lnTo>
                  <a:lnTo>
                    <a:pt x="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76" name="Rectangle 106"/>
            <p:cNvSpPr>
              <a:spLocks noChangeArrowheads="1"/>
            </p:cNvSpPr>
            <p:nvPr/>
          </p:nvSpPr>
          <p:spPr bwMode="auto">
            <a:xfrm>
              <a:off x="694" y="3402"/>
              <a:ext cx="2171" cy="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77" name="Rectangle 107"/>
            <p:cNvSpPr>
              <a:spLocks noChangeArrowheads="1"/>
            </p:cNvSpPr>
            <p:nvPr/>
          </p:nvSpPr>
          <p:spPr bwMode="auto">
            <a:xfrm>
              <a:off x="694" y="1933"/>
              <a:ext cx="32" cy="17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78" name="Rectangle 108"/>
            <p:cNvSpPr>
              <a:spLocks noChangeArrowheads="1"/>
            </p:cNvSpPr>
            <p:nvPr/>
          </p:nvSpPr>
          <p:spPr bwMode="auto">
            <a:xfrm>
              <a:off x="880" y="1933"/>
              <a:ext cx="32" cy="17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79" name="Rectangle 109"/>
            <p:cNvSpPr>
              <a:spLocks noChangeArrowheads="1"/>
            </p:cNvSpPr>
            <p:nvPr/>
          </p:nvSpPr>
          <p:spPr bwMode="auto">
            <a:xfrm>
              <a:off x="1465" y="1933"/>
              <a:ext cx="32" cy="17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80" name="Rectangle 110"/>
            <p:cNvSpPr>
              <a:spLocks noChangeArrowheads="1"/>
            </p:cNvSpPr>
            <p:nvPr/>
          </p:nvSpPr>
          <p:spPr bwMode="auto">
            <a:xfrm>
              <a:off x="2055" y="1933"/>
              <a:ext cx="32" cy="17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81" name="Rectangle 111"/>
            <p:cNvSpPr>
              <a:spLocks noChangeArrowheads="1"/>
            </p:cNvSpPr>
            <p:nvPr/>
          </p:nvSpPr>
          <p:spPr bwMode="auto">
            <a:xfrm>
              <a:off x="2640" y="1933"/>
              <a:ext cx="32" cy="17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82" name="Rectangle 112"/>
            <p:cNvSpPr>
              <a:spLocks noChangeArrowheads="1"/>
            </p:cNvSpPr>
            <p:nvPr/>
          </p:nvSpPr>
          <p:spPr bwMode="auto">
            <a:xfrm>
              <a:off x="288" y="3605"/>
              <a:ext cx="2592" cy="2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383" name="Freeform 113"/>
            <p:cNvSpPr>
              <a:spLocks/>
            </p:cNvSpPr>
            <p:nvPr/>
          </p:nvSpPr>
          <p:spPr bwMode="auto">
            <a:xfrm>
              <a:off x="404" y="3363"/>
              <a:ext cx="82" cy="96"/>
            </a:xfrm>
            <a:custGeom>
              <a:avLst/>
              <a:gdLst>
                <a:gd name="T0" fmla="*/ 3 w 82"/>
                <a:gd name="T1" fmla="*/ 29 h 96"/>
                <a:gd name="T2" fmla="*/ 0 w 82"/>
                <a:gd name="T3" fmla="*/ 45 h 96"/>
                <a:gd name="T4" fmla="*/ 1 w 82"/>
                <a:gd name="T5" fmla="*/ 64 h 96"/>
                <a:gd name="T6" fmla="*/ 7 w 82"/>
                <a:gd name="T7" fmla="*/ 81 h 96"/>
                <a:gd name="T8" fmla="*/ 19 w 82"/>
                <a:gd name="T9" fmla="*/ 91 h 96"/>
                <a:gd name="T10" fmla="*/ 34 w 82"/>
                <a:gd name="T11" fmla="*/ 95 h 96"/>
                <a:gd name="T12" fmla="*/ 51 w 82"/>
                <a:gd name="T13" fmla="*/ 95 h 96"/>
                <a:gd name="T14" fmla="*/ 66 w 82"/>
                <a:gd name="T15" fmla="*/ 91 h 96"/>
                <a:gd name="T16" fmla="*/ 77 w 82"/>
                <a:gd name="T17" fmla="*/ 82 h 96"/>
                <a:gd name="T18" fmla="*/ 82 w 82"/>
                <a:gd name="T19" fmla="*/ 70 h 96"/>
                <a:gd name="T20" fmla="*/ 82 w 82"/>
                <a:gd name="T21" fmla="*/ 57 h 96"/>
                <a:gd name="T22" fmla="*/ 77 w 82"/>
                <a:gd name="T23" fmla="*/ 46 h 96"/>
                <a:gd name="T24" fmla="*/ 65 w 82"/>
                <a:gd name="T25" fmla="*/ 39 h 96"/>
                <a:gd name="T26" fmla="*/ 52 w 82"/>
                <a:gd name="T27" fmla="*/ 35 h 96"/>
                <a:gd name="T28" fmla="*/ 40 w 82"/>
                <a:gd name="T29" fmla="*/ 34 h 96"/>
                <a:gd name="T30" fmla="*/ 32 w 82"/>
                <a:gd name="T31" fmla="*/ 36 h 96"/>
                <a:gd name="T32" fmla="*/ 24 w 82"/>
                <a:gd name="T33" fmla="*/ 39 h 96"/>
                <a:gd name="T34" fmla="*/ 19 w 82"/>
                <a:gd name="T35" fmla="*/ 43 h 96"/>
                <a:gd name="T36" fmla="*/ 16 w 82"/>
                <a:gd name="T37" fmla="*/ 38 h 96"/>
                <a:gd name="T38" fmla="*/ 20 w 82"/>
                <a:gd name="T39" fmla="*/ 24 h 96"/>
                <a:gd name="T40" fmla="*/ 28 w 82"/>
                <a:gd name="T41" fmla="*/ 16 h 96"/>
                <a:gd name="T42" fmla="*/ 38 w 82"/>
                <a:gd name="T43" fmla="*/ 12 h 96"/>
                <a:gd name="T44" fmla="*/ 50 w 82"/>
                <a:gd name="T45" fmla="*/ 11 h 96"/>
                <a:gd name="T46" fmla="*/ 58 w 82"/>
                <a:gd name="T47" fmla="*/ 14 h 96"/>
                <a:gd name="T48" fmla="*/ 62 w 82"/>
                <a:gd name="T49" fmla="*/ 18 h 96"/>
                <a:gd name="T50" fmla="*/ 65 w 82"/>
                <a:gd name="T51" fmla="*/ 22 h 96"/>
                <a:gd name="T52" fmla="*/ 79 w 82"/>
                <a:gd name="T53" fmla="*/ 25 h 96"/>
                <a:gd name="T54" fmla="*/ 78 w 82"/>
                <a:gd name="T55" fmla="*/ 17 h 96"/>
                <a:gd name="T56" fmla="*/ 73 w 82"/>
                <a:gd name="T57" fmla="*/ 8 h 96"/>
                <a:gd name="T58" fmla="*/ 62 w 82"/>
                <a:gd name="T59" fmla="*/ 2 h 96"/>
                <a:gd name="T60" fmla="*/ 44 w 82"/>
                <a:gd name="T61" fmla="*/ 0 h 96"/>
                <a:gd name="T62" fmla="*/ 20 w 82"/>
                <a:gd name="T63" fmla="*/ 5 h 96"/>
                <a:gd name="T64" fmla="*/ 5 w 82"/>
                <a:gd name="T65" fmla="*/ 23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2" h="96">
                  <a:moveTo>
                    <a:pt x="5" y="23"/>
                  </a:moveTo>
                  <a:lnTo>
                    <a:pt x="3" y="29"/>
                  </a:lnTo>
                  <a:lnTo>
                    <a:pt x="1" y="37"/>
                  </a:lnTo>
                  <a:lnTo>
                    <a:pt x="0" y="45"/>
                  </a:lnTo>
                  <a:lnTo>
                    <a:pt x="0" y="53"/>
                  </a:lnTo>
                  <a:lnTo>
                    <a:pt x="1" y="64"/>
                  </a:lnTo>
                  <a:lnTo>
                    <a:pt x="3" y="73"/>
                  </a:lnTo>
                  <a:lnTo>
                    <a:pt x="7" y="81"/>
                  </a:lnTo>
                  <a:lnTo>
                    <a:pt x="12" y="87"/>
                  </a:lnTo>
                  <a:lnTo>
                    <a:pt x="19" y="91"/>
                  </a:lnTo>
                  <a:lnTo>
                    <a:pt x="26" y="94"/>
                  </a:lnTo>
                  <a:lnTo>
                    <a:pt x="34" y="95"/>
                  </a:lnTo>
                  <a:lnTo>
                    <a:pt x="42" y="96"/>
                  </a:lnTo>
                  <a:lnTo>
                    <a:pt x="51" y="95"/>
                  </a:lnTo>
                  <a:lnTo>
                    <a:pt x="59" y="94"/>
                  </a:lnTo>
                  <a:lnTo>
                    <a:pt x="66" y="91"/>
                  </a:lnTo>
                  <a:lnTo>
                    <a:pt x="71" y="87"/>
                  </a:lnTo>
                  <a:lnTo>
                    <a:pt x="77" y="82"/>
                  </a:lnTo>
                  <a:lnTo>
                    <a:pt x="79" y="76"/>
                  </a:lnTo>
                  <a:lnTo>
                    <a:pt x="82" y="70"/>
                  </a:lnTo>
                  <a:lnTo>
                    <a:pt x="82" y="64"/>
                  </a:lnTo>
                  <a:lnTo>
                    <a:pt x="82" y="57"/>
                  </a:lnTo>
                  <a:lnTo>
                    <a:pt x="79" y="51"/>
                  </a:lnTo>
                  <a:lnTo>
                    <a:pt x="77" y="46"/>
                  </a:lnTo>
                  <a:lnTo>
                    <a:pt x="71" y="42"/>
                  </a:lnTo>
                  <a:lnTo>
                    <a:pt x="65" y="39"/>
                  </a:lnTo>
                  <a:lnTo>
                    <a:pt x="59" y="36"/>
                  </a:lnTo>
                  <a:lnTo>
                    <a:pt x="52" y="35"/>
                  </a:lnTo>
                  <a:lnTo>
                    <a:pt x="44" y="34"/>
                  </a:lnTo>
                  <a:lnTo>
                    <a:pt x="40" y="34"/>
                  </a:lnTo>
                  <a:lnTo>
                    <a:pt x="36" y="35"/>
                  </a:lnTo>
                  <a:lnTo>
                    <a:pt x="32" y="36"/>
                  </a:lnTo>
                  <a:lnTo>
                    <a:pt x="28" y="37"/>
                  </a:lnTo>
                  <a:lnTo>
                    <a:pt x="24" y="39"/>
                  </a:lnTo>
                  <a:lnTo>
                    <a:pt x="21" y="41"/>
                  </a:lnTo>
                  <a:lnTo>
                    <a:pt x="19" y="43"/>
                  </a:lnTo>
                  <a:lnTo>
                    <a:pt x="16" y="45"/>
                  </a:lnTo>
                  <a:lnTo>
                    <a:pt x="16" y="38"/>
                  </a:lnTo>
                  <a:lnTo>
                    <a:pt x="19" y="30"/>
                  </a:lnTo>
                  <a:lnTo>
                    <a:pt x="20" y="24"/>
                  </a:lnTo>
                  <a:lnTo>
                    <a:pt x="24" y="19"/>
                  </a:lnTo>
                  <a:lnTo>
                    <a:pt x="28" y="16"/>
                  </a:lnTo>
                  <a:lnTo>
                    <a:pt x="32" y="13"/>
                  </a:lnTo>
                  <a:lnTo>
                    <a:pt x="38" y="12"/>
                  </a:lnTo>
                  <a:lnTo>
                    <a:pt x="44" y="11"/>
                  </a:lnTo>
                  <a:lnTo>
                    <a:pt x="50" y="11"/>
                  </a:lnTo>
                  <a:lnTo>
                    <a:pt x="54" y="12"/>
                  </a:lnTo>
                  <a:lnTo>
                    <a:pt x="58" y="14"/>
                  </a:lnTo>
                  <a:lnTo>
                    <a:pt x="61" y="16"/>
                  </a:lnTo>
                  <a:lnTo>
                    <a:pt x="62" y="18"/>
                  </a:lnTo>
                  <a:lnTo>
                    <a:pt x="63" y="20"/>
                  </a:lnTo>
                  <a:lnTo>
                    <a:pt x="65" y="22"/>
                  </a:lnTo>
                  <a:lnTo>
                    <a:pt x="65" y="25"/>
                  </a:lnTo>
                  <a:lnTo>
                    <a:pt x="79" y="25"/>
                  </a:lnTo>
                  <a:lnTo>
                    <a:pt x="79" y="21"/>
                  </a:lnTo>
                  <a:lnTo>
                    <a:pt x="78" y="17"/>
                  </a:lnTo>
                  <a:lnTo>
                    <a:pt x="75" y="13"/>
                  </a:lnTo>
                  <a:lnTo>
                    <a:pt x="73" y="8"/>
                  </a:lnTo>
                  <a:lnTo>
                    <a:pt x="67" y="4"/>
                  </a:lnTo>
                  <a:lnTo>
                    <a:pt x="62" y="2"/>
                  </a:lnTo>
                  <a:lnTo>
                    <a:pt x="54" y="0"/>
                  </a:lnTo>
                  <a:lnTo>
                    <a:pt x="44" y="0"/>
                  </a:lnTo>
                  <a:lnTo>
                    <a:pt x="31" y="1"/>
                  </a:lnTo>
                  <a:lnTo>
                    <a:pt x="20" y="5"/>
                  </a:lnTo>
                  <a:lnTo>
                    <a:pt x="12" y="13"/>
                  </a:lnTo>
                  <a:lnTo>
                    <a:pt x="5"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4" name="Freeform 114"/>
            <p:cNvSpPr>
              <a:spLocks/>
            </p:cNvSpPr>
            <p:nvPr/>
          </p:nvSpPr>
          <p:spPr bwMode="auto">
            <a:xfrm>
              <a:off x="421" y="3408"/>
              <a:ext cx="49" cy="41"/>
            </a:xfrm>
            <a:custGeom>
              <a:avLst/>
              <a:gdLst>
                <a:gd name="T0" fmla="*/ 7 w 49"/>
                <a:gd name="T1" fmla="*/ 35 h 41"/>
                <a:gd name="T2" fmla="*/ 4 w 49"/>
                <a:gd name="T3" fmla="*/ 31 h 41"/>
                <a:gd name="T4" fmla="*/ 2 w 49"/>
                <a:gd name="T5" fmla="*/ 28 h 41"/>
                <a:gd name="T6" fmla="*/ 0 w 49"/>
                <a:gd name="T7" fmla="*/ 24 h 41"/>
                <a:gd name="T8" fmla="*/ 0 w 49"/>
                <a:gd name="T9" fmla="*/ 20 h 41"/>
                <a:gd name="T10" fmla="*/ 0 w 49"/>
                <a:gd name="T11" fmla="*/ 16 h 41"/>
                <a:gd name="T12" fmla="*/ 2 w 49"/>
                <a:gd name="T13" fmla="*/ 12 h 41"/>
                <a:gd name="T14" fmla="*/ 4 w 49"/>
                <a:gd name="T15" fmla="*/ 8 h 41"/>
                <a:gd name="T16" fmla="*/ 7 w 49"/>
                <a:gd name="T17" fmla="*/ 5 h 41"/>
                <a:gd name="T18" fmla="*/ 11 w 49"/>
                <a:gd name="T19" fmla="*/ 3 h 41"/>
                <a:gd name="T20" fmla="*/ 15 w 49"/>
                <a:gd name="T21" fmla="*/ 1 h 41"/>
                <a:gd name="T22" fmla="*/ 19 w 49"/>
                <a:gd name="T23" fmla="*/ 0 h 41"/>
                <a:gd name="T24" fmla="*/ 25 w 49"/>
                <a:gd name="T25" fmla="*/ 0 h 41"/>
                <a:gd name="T26" fmla="*/ 31 w 49"/>
                <a:gd name="T27" fmla="*/ 0 h 41"/>
                <a:gd name="T28" fmla="*/ 37 w 49"/>
                <a:gd name="T29" fmla="*/ 1 h 41"/>
                <a:gd name="T30" fmla="*/ 41 w 49"/>
                <a:gd name="T31" fmla="*/ 3 h 41"/>
                <a:gd name="T32" fmla="*/ 45 w 49"/>
                <a:gd name="T33" fmla="*/ 6 h 41"/>
                <a:gd name="T34" fmla="*/ 46 w 49"/>
                <a:gd name="T35" fmla="*/ 9 h 41"/>
                <a:gd name="T36" fmla="*/ 48 w 49"/>
                <a:gd name="T37" fmla="*/ 13 h 41"/>
                <a:gd name="T38" fmla="*/ 49 w 49"/>
                <a:gd name="T39" fmla="*/ 17 h 41"/>
                <a:gd name="T40" fmla="*/ 49 w 49"/>
                <a:gd name="T41" fmla="*/ 20 h 41"/>
                <a:gd name="T42" fmla="*/ 49 w 49"/>
                <a:gd name="T43" fmla="*/ 24 h 41"/>
                <a:gd name="T44" fmla="*/ 48 w 49"/>
                <a:gd name="T45" fmla="*/ 28 h 41"/>
                <a:gd name="T46" fmla="*/ 46 w 49"/>
                <a:gd name="T47" fmla="*/ 31 h 41"/>
                <a:gd name="T48" fmla="*/ 44 w 49"/>
                <a:gd name="T49" fmla="*/ 35 h 41"/>
                <a:gd name="T50" fmla="*/ 41 w 49"/>
                <a:gd name="T51" fmla="*/ 38 h 41"/>
                <a:gd name="T52" fmla="*/ 37 w 49"/>
                <a:gd name="T53" fmla="*/ 39 h 41"/>
                <a:gd name="T54" fmla="*/ 31 w 49"/>
                <a:gd name="T55" fmla="*/ 41 h 41"/>
                <a:gd name="T56" fmla="*/ 26 w 49"/>
                <a:gd name="T57" fmla="*/ 41 h 41"/>
                <a:gd name="T58" fmla="*/ 21 w 49"/>
                <a:gd name="T59" fmla="*/ 41 h 41"/>
                <a:gd name="T60" fmla="*/ 15 w 49"/>
                <a:gd name="T61" fmla="*/ 39 h 41"/>
                <a:gd name="T62" fmla="*/ 11 w 49"/>
                <a:gd name="T63" fmla="*/ 38 h 41"/>
                <a:gd name="T64" fmla="*/ 7 w 49"/>
                <a:gd name="T65" fmla="*/ 35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 h="41">
                  <a:moveTo>
                    <a:pt x="7" y="35"/>
                  </a:moveTo>
                  <a:lnTo>
                    <a:pt x="4" y="31"/>
                  </a:lnTo>
                  <a:lnTo>
                    <a:pt x="2" y="28"/>
                  </a:lnTo>
                  <a:lnTo>
                    <a:pt x="0" y="24"/>
                  </a:lnTo>
                  <a:lnTo>
                    <a:pt x="0" y="20"/>
                  </a:lnTo>
                  <a:lnTo>
                    <a:pt x="0" y="16"/>
                  </a:lnTo>
                  <a:lnTo>
                    <a:pt x="2" y="12"/>
                  </a:lnTo>
                  <a:lnTo>
                    <a:pt x="4" y="8"/>
                  </a:lnTo>
                  <a:lnTo>
                    <a:pt x="7" y="5"/>
                  </a:lnTo>
                  <a:lnTo>
                    <a:pt x="11" y="3"/>
                  </a:lnTo>
                  <a:lnTo>
                    <a:pt x="15" y="1"/>
                  </a:lnTo>
                  <a:lnTo>
                    <a:pt x="19" y="0"/>
                  </a:lnTo>
                  <a:lnTo>
                    <a:pt x="25" y="0"/>
                  </a:lnTo>
                  <a:lnTo>
                    <a:pt x="31" y="0"/>
                  </a:lnTo>
                  <a:lnTo>
                    <a:pt x="37" y="1"/>
                  </a:lnTo>
                  <a:lnTo>
                    <a:pt x="41" y="3"/>
                  </a:lnTo>
                  <a:lnTo>
                    <a:pt x="45" y="6"/>
                  </a:lnTo>
                  <a:lnTo>
                    <a:pt x="46" y="9"/>
                  </a:lnTo>
                  <a:lnTo>
                    <a:pt x="48" y="13"/>
                  </a:lnTo>
                  <a:lnTo>
                    <a:pt x="49" y="17"/>
                  </a:lnTo>
                  <a:lnTo>
                    <a:pt x="49" y="20"/>
                  </a:lnTo>
                  <a:lnTo>
                    <a:pt x="49" y="24"/>
                  </a:lnTo>
                  <a:lnTo>
                    <a:pt x="48" y="28"/>
                  </a:lnTo>
                  <a:lnTo>
                    <a:pt x="46" y="31"/>
                  </a:lnTo>
                  <a:lnTo>
                    <a:pt x="44" y="35"/>
                  </a:lnTo>
                  <a:lnTo>
                    <a:pt x="41" y="38"/>
                  </a:lnTo>
                  <a:lnTo>
                    <a:pt x="37" y="39"/>
                  </a:lnTo>
                  <a:lnTo>
                    <a:pt x="31" y="41"/>
                  </a:lnTo>
                  <a:lnTo>
                    <a:pt x="26" y="41"/>
                  </a:lnTo>
                  <a:lnTo>
                    <a:pt x="21" y="41"/>
                  </a:lnTo>
                  <a:lnTo>
                    <a:pt x="15" y="39"/>
                  </a:lnTo>
                  <a:lnTo>
                    <a:pt x="11" y="38"/>
                  </a:lnTo>
                  <a:lnTo>
                    <a:pt x="7" y="35"/>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5" name="Freeform 115"/>
            <p:cNvSpPr>
              <a:spLocks/>
            </p:cNvSpPr>
            <p:nvPr/>
          </p:nvSpPr>
          <p:spPr bwMode="auto">
            <a:xfrm>
              <a:off x="516" y="3363"/>
              <a:ext cx="83" cy="96"/>
            </a:xfrm>
            <a:custGeom>
              <a:avLst/>
              <a:gdLst>
                <a:gd name="T0" fmla="*/ 5 w 83"/>
                <a:gd name="T1" fmla="*/ 22 h 96"/>
                <a:gd name="T2" fmla="*/ 4 w 83"/>
                <a:gd name="T3" fmla="*/ 28 h 96"/>
                <a:gd name="T4" fmla="*/ 1 w 83"/>
                <a:gd name="T5" fmla="*/ 35 h 96"/>
                <a:gd name="T6" fmla="*/ 0 w 83"/>
                <a:gd name="T7" fmla="*/ 42 h 96"/>
                <a:gd name="T8" fmla="*/ 0 w 83"/>
                <a:gd name="T9" fmla="*/ 49 h 96"/>
                <a:gd name="T10" fmla="*/ 0 w 83"/>
                <a:gd name="T11" fmla="*/ 59 h 96"/>
                <a:gd name="T12" fmla="*/ 2 w 83"/>
                <a:gd name="T13" fmla="*/ 68 h 96"/>
                <a:gd name="T14" fmla="*/ 5 w 83"/>
                <a:gd name="T15" fmla="*/ 75 h 96"/>
                <a:gd name="T16" fmla="*/ 9 w 83"/>
                <a:gd name="T17" fmla="*/ 82 h 96"/>
                <a:gd name="T18" fmla="*/ 15 w 83"/>
                <a:gd name="T19" fmla="*/ 88 h 96"/>
                <a:gd name="T20" fmla="*/ 23 w 83"/>
                <a:gd name="T21" fmla="*/ 93 h 96"/>
                <a:gd name="T22" fmla="*/ 31 w 83"/>
                <a:gd name="T23" fmla="*/ 95 h 96"/>
                <a:gd name="T24" fmla="*/ 42 w 83"/>
                <a:gd name="T25" fmla="*/ 96 h 96"/>
                <a:gd name="T26" fmla="*/ 52 w 83"/>
                <a:gd name="T27" fmla="*/ 95 h 96"/>
                <a:gd name="T28" fmla="*/ 62 w 83"/>
                <a:gd name="T29" fmla="*/ 92 h 96"/>
                <a:gd name="T30" fmla="*/ 70 w 83"/>
                <a:gd name="T31" fmla="*/ 87 h 96"/>
                <a:gd name="T32" fmla="*/ 77 w 83"/>
                <a:gd name="T33" fmla="*/ 78 h 96"/>
                <a:gd name="T34" fmla="*/ 79 w 83"/>
                <a:gd name="T35" fmla="*/ 72 h 96"/>
                <a:gd name="T36" fmla="*/ 82 w 83"/>
                <a:gd name="T37" fmla="*/ 64 h 96"/>
                <a:gd name="T38" fmla="*/ 83 w 83"/>
                <a:gd name="T39" fmla="*/ 57 h 96"/>
                <a:gd name="T40" fmla="*/ 83 w 83"/>
                <a:gd name="T41" fmla="*/ 47 h 96"/>
                <a:gd name="T42" fmla="*/ 83 w 83"/>
                <a:gd name="T43" fmla="*/ 38 h 96"/>
                <a:gd name="T44" fmla="*/ 82 w 83"/>
                <a:gd name="T45" fmla="*/ 29 h 96"/>
                <a:gd name="T46" fmla="*/ 79 w 83"/>
                <a:gd name="T47" fmla="*/ 22 h 96"/>
                <a:gd name="T48" fmla="*/ 75 w 83"/>
                <a:gd name="T49" fmla="*/ 16 h 96"/>
                <a:gd name="T50" fmla="*/ 70 w 83"/>
                <a:gd name="T51" fmla="*/ 8 h 96"/>
                <a:gd name="T52" fmla="*/ 62 w 83"/>
                <a:gd name="T53" fmla="*/ 4 h 96"/>
                <a:gd name="T54" fmla="*/ 52 w 83"/>
                <a:gd name="T55" fmla="*/ 1 h 96"/>
                <a:gd name="T56" fmla="*/ 42 w 83"/>
                <a:gd name="T57" fmla="*/ 0 h 96"/>
                <a:gd name="T58" fmla="*/ 29 w 83"/>
                <a:gd name="T59" fmla="*/ 1 h 96"/>
                <a:gd name="T60" fmla="*/ 20 w 83"/>
                <a:gd name="T61" fmla="*/ 5 h 96"/>
                <a:gd name="T62" fmla="*/ 12 w 83"/>
                <a:gd name="T63" fmla="*/ 13 h 96"/>
                <a:gd name="T64" fmla="*/ 5 w 83"/>
                <a:gd name="T65" fmla="*/ 22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3" h="96">
                  <a:moveTo>
                    <a:pt x="5" y="22"/>
                  </a:moveTo>
                  <a:lnTo>
                    <a:pt x="4" y="28"/>
                  </a:lnTo>
                  <a:lnTo>
                    <a:pt x="1" y="35"/>
                  </a:lnTo>
                  <a:lnTo>
                    <a:pt x="0" y="42"/>
                  </a:lnTo>
                  <a:lnTo>
                    <a:pt x="0" y="49"/>
                  </a:lnTo>
                  <a:lnTo>
                    <a:pt x="0" y="59"/>
                  </a:lnTo>
                  <a:lnTo>
                    <a:pt x="2" y="68"/>
                  </a:lnTo>
                  <a:lnTo>
                    <a:pt x="5" y="75"/>
                  </a:lnTo>
                  <a:lnTo>
                    <a:pt x="9" y="82"/>
                  </a:lnTo>
                  <a:lnTo>
                    <a:pt x="15" y="88"/>
                  </a:lnTo>
                  <a:lnTo>
                    <a:pt x="23" y="93"/>
                  </a:lnTo>
                  <a:lnTo>
                    <a:pt x="31" y="95"/>
                  </a:lnTo>
                  <a:lnTo>
                    <a:pt x="42" y="96"/>
                  </a:lnTo>
                  <a:lnTo>
                    <a:pt x="52" y="95"/>
                  </a:lnTo>
                  <a:lnTo>
                    <a:pt x="62" y="92"/>
                  </a:lnTo>
                  <a:lnTo>
                    <a:pt x="70" y="87"/>
                  </a:lnTo>
                  <a:lnTo>
                    <a:pt x="77" y="78"/>
                  </a:lnTo>
                  <a:lnTo>
                    <a:pt x="79" y="72"/>
                  </a:lnTo>
                  <a:lnTo>
                    <a:pt x="82" y="64"/>
                  </a:lnTo>
                  <a:lnTo>
                    <a:pt x="83" y="57"/>
                  </a:lnTo>
                  <a:lnTo>
                    <a:pt x="83" y="47"/>
                  </a:lnTo>
                  <a:lnTo>
                    <a:pt x="83" y="38"/>
                  </a:lnTo>
                  <a:lnTo>
                    <a:pt x="82" y="29"/>
                  </a:lnTo>
                  <a:lnTo>
                    <a:pt x="79" y="22"/>
                  </a:lnTo>
                  <a:lnTo>
                    <a:pt x="75" y="16"/>
                  </a:lnTo>
                  <a:lnTo>
                    <a:pt x="70" y="8"/>
                  </a:lnTo>
                  <a:lnTo>
                    <a:pt x="62" y="4"/>
                  </a:lnTo>
                  <a:lnTo>
                    <a:pt x="52" y="1"/>
                  </a:lnTo>
                  <a:lnTo>
                    <a:pt x="42" y="0"/>
                  </a:lnTo>
                  <a:lnTo>
                    <a:pt x="29" y="1"/>
                  </a:lnTo>
                  <a:lnTo>
                    <a:pt x="20" y="5"/>
                  </a:lnTo>
                  <a:lnTo>
                    <a:pt x="12" y="13"/>
                  </a:lnTo>
                  <a:lnTo>
                    <a:pt x="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6" name="Freeform 116"/>
            <p:cNvSpPr>
              <a:spLocks/>
            </p:cNvSpPr>
            <p:nvPr/>
          </p:nvSpPr>
          <p:spPr bwMode="auto">
            <a:xfrm>
              <a:off x="532" y="3374"/>
              <a:ext cx="51" cy="75"/>
            </a:xfrm>
            <a:custGeom>
              <a:avLst/>
              <a:gdLst>
                <a:gd name="T0" fmla="*/ 4 w 51"/>
                <a:gd name="T1" fmla="*/ 61 h 75"/>
                <a:gd name="T2" fmla="*/ 3 w 51"/>
                <a:gd name="T3" fmla="*/ 57 h 75"/>
                <a:gd name="T4" fmla="*/ 1 w 51"/>
                <a:gd name="T5" fmla="*/ 51 h 75"/>
                <a:gd name="T6" fmla="*/ 0 w 51"/>
                <a:gd name="T7" fmla="*/ 46 h 75"/>
                <a:gd name="T8" fmla="*/ 0 w 51"/>
                <a:gd name="T9" fmla="*/ 38 h 75"/>
                <a:gd name="T10" fmla="*/ 0 w 51"/>
                <a:gd name="T11" fmla="*/ 30 h 75"/>
                <a:gd name="T12" fmla="*/ 1 w 51"/>
                <a:gd name="T13" fmla="*/ 21 h 75"/>
                <a:gd name="T14" fmla="*/ 4 w 51"/>
                <a:gd name="T15" fmla="*/ 15 h 75"/>
                <a:gd name="T16" fmla="*/ 7 w 51"/>
                <a:gd name="T17" fmla="*/ 10 h 75"/>
                <a:gd name="T18" fmla="*/ 11 w 51"/>
                <a:gd name="T19" fmla="*/ 5 h 75"/>
                <a:gd name="T20" fmla="*/ 15 w 51"/>
                <a:gd name="T21" fmla="*/ 2 h 75"/>
                <a:gd name="T22" fmla="*/ 20 w 51"/>
                <a:gd name="T23" fmla="*/ 1 h 75"/>
                <a:gd name="T24" fmla="*/ 27 w 51"/>
                <a:gd name="T25" fmla="*/ 0 h 75"/>
                <a:gd name="T26" fmla="*/ 34 w 51"/>
                <a:gd name="T27" fmla="*/ 1 h 75"/>
                <a:gd name="T28" fmla="*/ 39 w 51"/>
                <a:gd name="T29" fmla="*/ 3 h 75"/>
                <a:gd name="T30" fmla="*/ 43 w 51"/>
                <a:gd name="T31" fmla="*/ 6 h 75"/>
                <a:gd name="T32" fmla="*/ 46 w 51"/>
                <a:gd name="T33" fmla="*/ 10 h 75"/>
                <a:gd name="T34" fmla="*/ 48 w 51"/>
                <a:gd name="T35" fmla="*/ 15 h 75"/>
                <a:gd name="T36" fmla="*/ 50 w 51"/>
                <a:gd name="T37" fmla="*/ 21 h 75"/>
                <a:gd name="T38" fmla="*/ 51 w 51"/>
                <a:gd name="T39" fmla="*/ 29 h 75"/>
                <a:gd name="T40" fmla="*/ 51 w 51"/>
                <a:gd name="T41" fmla="*/ 36 h 75"/>
                <a:gd name="T42" fmla="*/ 51 w 51"/>
                <a:gd name="T43" fmla="*/ 47 h 75"/>
                <a:gd name="T44" fmla="*/ 50 w 51"/>
                <a:gd name="T45" fmla="*/ 55 h 75"/>
                <a:gd name="T46" fmla="*/ 47 w 51"/>
                <a:gd name="T47" fmla="*/ 61 h 75"/>
                <a:gd name="T48" fmla="*/ 44 w 51"/>
                <a:gd name="T49" fmla="*/ 66 h 75"/>
                <a:gd name="T50" fmla="*/ 40 w 51"/>
                <a:gd name="T51" fmla="*/ 71 h 75"/>
                <a:gd name="T52" fmla="*/ 36 w 51"/>
                <a:gd name="T53" fmla="*/ 73 h 75"/>
                <a:gd name="T54" fmla="*/ 31 w 51"/>
                <a:gd name="T55" fmla="*/ 75 h 75"/>
                <a:gd name="T56" fmla="*/ 26 w 51"/>
                <a:gd name="T57" fmla="*/ 75 h 75"/>
                <a:gd name="T58" fmla="*/ 19 w 51"/>
                <a:gd name="T59" fmla="*/ 74 h 75"/>
                <a:gd name="T60" fmla="*/ 13 w 51"/>
                <a:gd name="T61" fmla="*/ 72 h 75"/>
                <a:gd name="T62" fmla="*/ 8 w 51"/>
                <a:gd name="T63" fmla="*/ 67 h 75"/>
                <a:gd name="T64" fmla="*/ 4 w 51"/>
                <a:gd name="T65" fmla="*/ 61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1" h="75">
                  <a:moveTo>
                    <a:pt x="4" y="61"/>
                  </a:moveTo>
                  <a:lnTo>
                    <a:pt x="3" y="57"/>
                  </a:lnTo>
                  <a:lnTo>
                    <a:pt x="1" y="51"/>
                  </a:lnTo>
                  <a:lnTo>
                    <a:pt x="0" y="46"/>
                  </a:lnTo>
                  <a:lnTo>
                    <a:pt x="0" y="38"/>
                  </a:lnTo>
                  <a:lnTo>
                    <a:pt x="0" y="30"/>
                  </a:lnTo>
                  <a:lnTo>
                    <a:pt x="1" y="21"/>
                  </a:lnTo>
                  <a:lnTo>
                    <a:pt x="4" y="15"/>
                  </a:lnTo>
                  <a:lnTo>
                    <a:pt x="7" y="10"/>
                  </a:lnTo>
                  <a:lnTo>
                    <a:pt x="11" y="5"/>
                  </a:lnTo>
                  <a:lnTo>
                    <a:pt x="15" y="2"/>
                  </a:lnTo>
                  <a:lnTo>
                    <a:pt x="20" y="1"/>
                  </a:lnTo>
                  <a:lnTo>
                    <a:pt x="27" y="0"/>
                  </a:lnTo>
                  <a:lnTo>
                    <a:pt x="34" y="1"/>
                  </a:lnTo>
                  <a:lnTo>
                    <a:pt x="39" y="3"/>
                  </a:lnTo>
                  <a:lnTo>
                    <a:pt x="43" y="6"/>
                  </a:lnTo>
                  <a:lnTo>
                    <a:pt x="46" y="10"/>
                  </a:lnTo>
                  <a:lnTo>
                    <a:pt x="48" y="15"/>
                  </a:lnTo>
                  <a:lnTo>
                    <a:pt x="50" y="21"/>
                  </a:lnTo>
                  <a:lnTo>
                    <a:pt x="51" y="29"/>
                  </a:lnTo>
                  <a:lnTo>
                    <a:pt x="51" y="36"/>
                  </a:lnTo>
                  <a:lnTo>
                    <a:pt x="51" y="47"/>
                  </a:lnTo>
                  <a:lnTo>
                    <a:pt x="50" y="55"/>
                  </a:lnTo>
                  <a:lnTo>
                    <a:pt x="47" y="61"/>
                  </a:lnTo>
                  <a:lnTo>
                    <a:pt x="44" y="66"/>
                  </a:lnTo>
                  <a:lnTo>
                    <a:pt x="40" y="71"/>
                  </a:lnTo>
                  <a:lnTo>
                    <a:pt x="36" y="73"/>
                  </a:lnTo>
                  <a:lnTo>
                    <a:pt x="31" y="75"/>
                  </a:lnTo>
                  <a:lnTo>
                    <a:pt x="26" y="75"/>
                  </a:lnTo>
                  <a:lnTo>
                    <a:pt x="19" y="74"/>
                  </a:lnTo>
                  <a:lnTo>
                    <a:pt x="13" y="72"/>
                  </a:lnTo>
                  <a:lnTo>
                    <a:pt x="8" y="67"/>
                  </a:lnTo>
                  <a:lnTo>
                    <a:pt x="4" y="61"/>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7" name="Freeform 117"/>
            <p:cNvSpPr>
              <a:spLocks/>
            </p:cNvSpPr>
            <p:nvPr/>
          </p:nvSpPr>
          <p:spPr bwMode="auto">
            <a:xfrm>
              <a:off x="417" y="2761"/>
              <a:ext cx="84" cy="96"/>
            </a:xfrm>
            <a:custGeom>
              <a:avLst/>
              <a:gdLst>
                <a:gd name="T0" fmla="*/ 3 w 84"/>
                <a:gd name="T1" fmla="*/ 56 h 96"/>
                <a:gd name="T2" fmla="*/ 0 w 84"/>
                <a:gd name="T3" fmla="*/ 62 h 96"/>
                <a:gd name="T4" fmla="*/ 2 w 84"/>
                <a:gd name="T5" fmla="*/ 73 h 96"/>
                <a:gd name="T6" fmla="*/ 7 w 84"/>
                <a:gd name="T7" fmla="*/ 84 h 96"/>
                <a:gd name="T8" fmla="*/ 19 w 84"/>
                <a:gd name="T9" fmla="*/ 92 h 96"/>
                <a:gd name="T10" fmla="*/ 34 w 84"/>
                <a:gd name="T11" fmla="*/ 96 h 96"/>
                <a:gd name="T12" fmla="*/ 52 w 84"/>
                <a:gd name="T13" fmla="*/ 95 h 96"/>
                <a:gd name="T14" fmla="*/ 66 w 84"/>
                <a:gd name="T15" fmla="*/ 91 h 96"/>
                <a:gd name="T16" fmla="*/ 77 w 84"/>
                <a:gd name="T17" fmla="*/ 82 h 96"/>
                <a:gd name="T18" fmla="*/ 83 w 84"/>
                <a:gd name="T19" fmla="*/ 73 h 96"/>
                <a:gd name="T20" fmla="*/ 84 w 84"/>
                <a:gd name="T21" fmla="*/ 61 h 96"/>
                <a:gd name="T22" fmla="*/ 80 w 84"/>
                <a:gd name="T23" fmla="*/ 53 h 96"/>
                <a:gd name="T24" fmla="*/ 73 w 84"/>
                <a:gd name="T25" fmla="*/ 48 h 96"/>
                <a:gd name="T26" fmla="*/ 68 w 84"/>
                <a:gd name="T27" fmla="*/ 45 h 96"/>
                <a:gd name="T28" fmla="*/ 66 w 84"/>
                <a:gd name="T29" fmla="*/ 42 h 96"/>
                <a:gd name="T30" fmla="*/ 72 w 84"/>
                <a:gd name="T31" fmla="*/ 38 h 96"/>
                <a:gd name="T32" fmla="*/ 76 w 84"/>
                <a:gd name="T33" fmla="*/ 34 h 96"/>
                <a:gd name="T34" fmla="*/ 80 w 84"/>
                <a:gd name="T35" fmla="*/ 27 h 96"/>
                <a:gd name="T36" fmla="*/ 79 w 84"/>
                <a:gd name="T37" fmla="*/ 19 h 96"/>
                <a:gd name="T38" fmla="*/ 73 w 84"/>
                <a:gd name="T39" fmla="*/ 10 h 96"/>
                <a:gd name="T40" fmla="*/ 64 w 84"/>
                <a:gd name="T41" fmla="*/ 3 h 96"/>
                <a:gd name="T42" fmla="*/ 50 w 84"/>
                <a:gd name="T43" fmla="*/ 0 h 96"/>
                <a:gd name="T44" fmla="*/ 34 w 84"/>
                <a:gd name="T45" fmla="*/ 0 h 96"/>
                <a:gd name="T46" fmla="*/ 19 w 84"/>
                <a:gd name="T47" fmla="*/ 4 h 96"/>
                <a:gd name="T48" fmla="*/ 10 w 84"/>
                <a:gd name="T49" fmla="*/ 11 h 96"/>
                <a:gd name="T50" fmla="*/ 6 w 84"/>
                <a:gd name="T51" fmla="*/ 20 h 96"/>
                <a:gd name="T52" fmla="*/ 4 w 84"/>
                <a:gd name="T53" fmla="*/ 29 h 96"/>
                <a:gd name="T54" fmla="*/ 8 w 84"/>
                <a:gd name="T55" fmla="*/ 35 h 96"/>
                <a:gd name="T56" fmla="*/ 14 w 84"/>
                <a:gd name="T57" fmla="*/ 39 h 96"/>
                <a:gd name="T58" fmla="*/ 18 w 84"/>
                <a:gd name="T59" fmla="*/ 43 h 96"/>
                <a:gd name="T60" fmla="*/ 17 w 84"/>
                <a:gd name="T61" fmla="*/ 46 h 96"/>
                <a:gd name="T62" fmla="*/ 8 w 84"/>
                <a:gd name="T63" fmla="*/ 50 h 9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84" h="96">
                  <a:moveTo>
                    <a:pt x="6" y="53"/>
                  </a:moveTo>
                  <a:lnTo>
                    <a:pt x="3" y="56"/>
                  </a:lnTo>
                  <a:lnTo>
                    <a:pt x="2" y="59"/>
                  </a:lnTo>
                  <a:lnTo>
                    <a:pt x="0" y="62"/>
                  </a:lnTo>
                  <a:lnTo>
                    <a:pt x="0" y="67"/>
                  </a:lnTo>
                  <a:lnTo>
                    <a:pt x="2" y="73"/>
                  </a:lnTo>
                  <a:lnTo>
                    <a:pt x="3" y="79"/>
                  </a:lnTo>
                  <a:lnTo>
                    <a:pt x="7" y="84"/>
                  </a:lnTo>
                  <a:lnTo>
                    <a:pt x="13" y="89"/>
                  </a:lnTo>
                  <a:lnTo>
                    <a:pt x="19" y="92"/>
                  </a:lnTo>
                  <a:lnTo>
                    <a:pt x="26" y="94"/>
                  </a:lnTo>
                  <a:lnTo>
                    <a:pt x="34" y="96"/>
                  </a:lnTo>
                  <a:lnTo>
                    <a:pt x="42" y="96"/>
                  </a:lnTo>
                  <a:lnTo>
                    <a:pt x="52" y="95"/>
                  </a:lnTo>
                  <a:lnTo>
                    <a:pt x="60" y="94"/>
                  </a:lnTo>
                  <a:lnTo>
                    <a:pt x="66" y="91"/>
                  </a:lnTo>
                  <a:lnTo>
                    <a:pt x="73" y="88"/>
                  </a:lnTo>
                  <a:lnTo>
                    <a:pt x="77" y="82"/>
                  </a:lnTo>
                  <a:lnTo>
                    <a:pt x="81" y="78"/>
                  </a:lnTo>
                  <a:lnTo>
                    <a:pt x="83" y="73"/>
                  </a:lnTo>
                  <a:lnTo>
                    <a:pt x="84" y="67"/>
                  </a:lnTo>
                  <a:lnTo>
                    <a:pt x="84" y="61"/>
                  </a:lnTo>
                  <a:lnTo>
                    <a:pt x="83" y="57"/>
                  </a:lnTo>
                  <a:lnTo>
                    <a:pt x="80" y="53"/>
                  </a:lnTo>
                  <a:lnTo>
                    <a:pt x="76" y="49"/>
                  </a:lnTo>
                  <a:lnTo>
                    <a:pt x="73" y="48"/>
                  </a:lnTo>
                  <a:lnTo>
                    <a:pt x="70" y="46"/>
                  </a:lnTo>
                  <a:lnTo>
                    <a:pt x="68" y="45"/>
                  </a:lnTo>
                  <a:lnTo>
                    <a:pt x="64" y="44"/>
                  </a:lnTo>
                  <a:lnTo>
                    <a:pt x="66" y="42"/>
                  </a:lnTo>
                  <a:lnTo>
                    <a:pt x="69" y="41"/>
                  </a:lnTo>
                  <a:lnTo>
                    <a:pt x="72" y="38"/>
                  </a:lnTo>
                  <a:lnTo>
                    <a:pt x="73" y="37"/>
                  </a:lnTo>
                  <a:lnTo>
                    <a:pt x="76" y="34"/>
                  </a:lnTo>
                  <a:lnTo>
                    <a:pt x="79" y="31"/>
                  </a:lnTo>
                  <a:lnTo>
                    <a:pt x="80" y="27"/>
                  </a:lnTo>
                  <a:lnTo>
                    <a:pt x="80" y="23"/>
                  </a:lnTo>
                  <a:lnTo>
                    <a:pt x="79" y="19"/>
                  </a:lnTo>
                  <a:lnTo>
                    <a:pt x="77" y="14"/>
                  </a:lnTo>
                  <a:lnTo>
                    <a:pt x="73" y="10"/>
                  </a:lnTo>
                  <a:lnTo>
                    <a:pt x="69" y="6"/>
                  </a:lnTo>
                  <a:lnTo>
                    <a:pt x="64" y="3"/>
                  </a:lnTo>
                  <a:lnTo>
                    <a:pt x="58" y="1"/>
                  </a:lnTo>
                  <a:lnTo>
                    <a:pt x="50" y="0"/>
                  </a:lnTo>
                  <a:lnTo>
                    <a:pt x="42" y="0"/>
                  </a:lnTo>
                  <a:lnTo>
                    <a:pt x="34" y="0"/>
                  </a:lnTo>
                  <a:lnTo>
                    <a:pt x="26" y="2"/>
                  </a:lnTo>
                  <a:lnTo>
                    <a:pt x="19" y="4"/>
                  </a:lnTo>
                  <a:lnTo>
                    <a:pt x="14" y="7"/>
                  </a:lnTo>
                  <a:lnTo>
                    <a:pt x="10" y="11"/>
                  </a:lnTo>
                  <a:lnTo>
                    <a:pt x="7" y="15"/>
                  </a:lnTo>
                  <a:lnTo>
                    <a:pt x="6" y="20"/>
                  </a:lnTo>
                  <a:lnTo>
                    <a:pt x="4" y="25"/>
                  </a:lnTo>
                  <a:lnTo>
                    <a:pt x="4" y="29"/>
                  </a:lnTo>
                  <a:lnTo>
                    <a:pt x="6" y="32"/>
                  </a:lnTo>
                  <a:lnTo>
                    <a:pt x="8" y="35"/>
                  </a:lnTo>
                  <a:lnTo>
                    <a:pt x="11" y="38"/>
                  </a:lnTo>
                  <a:lnTo>
                    <a:pt x="14" y="39"/>
                  </a:lnTo>
                  <a:lnTo>
                    <a:pt x="15" y="41"/>
                  </a:lnTo>
                  <a:lnTo>
                    <a:pt x="18" y="43"/>
                  </a:lnTo>
                  <a:lnTo>
                    <a:pt x="21" y="44"/>
                  </a:lnTo>
                  <a:lnTo>
                    <a:pt x="17" y="46"/>
                  </a:lnTo>
                  <a:lnTo>
                    <a:pt x="13" y="48"/>
                  </a:lnTo>
                  <a:lnTo>
                    <a:pt x="8" y="50"/>
                  </a:lnTo>
                  <a:lnTo>
                    <a:pt x="6"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8" name="Freeform 118"/>
            <p:cNvSpPr>
              <a:spLocks/>
            </p:cNvSpPr>
            <p:nvPr/>
          </p:nvSpPr>
          <p:spPr bwMode="auto">
            <a:xfrm>
              <a:off x="438" y="2771"/>
              <a:ext cx="43" cy="28"/>
            </a:xfrm>
            <a:custGeom>
              <a:avLst/>
              <a:gdLst>
                <a:gd name="T0" fmla="*/ 6 w 43"/>
                <a:gd name="T1" fmla="*/ 25 h 28"/>
                <a:gd name="T2" fmla="*/ 4 w 43"/>
                <a:gd name="T3" fmla="*/ 23 h 28"/>
                <a:gd name="T4" fmla="*/ 1 w 43"/>
                <a:gd name="T5" fmla="*/ 20 h 28"/>
                <a:gd name="T6" fmla="*/ 0 w 43"/>
                <a:gd name="T7" fmla="*/ 18 h 28"/>
                <a:gd name="T8" fmla="*/ 0 w 43"/>
                <a:gd name="T9" fmla="*/ 15 h 28"/>
                <a:gd name="T10" fmla="*/ 0 w 43"/>
                <a:gd name="T11" fmla="*/ 12 h 28"/>
                <a:gd name="T12" fmla="*/ 1 w 43"/>
                <a:gd name="T13" fmla="*/ 10 h 28"/>
                <a:gd name="T14" fmla="*/ 2 w 43"/>
                <a:gd name="T15" fmla="*/ 6 h 28"/>
                <a:gd name="T16" fmla="*/ 5 w 43"/>
                <a:gd name="T17" fmla="*/ 4 h 28"/>
                <a:gd name="T18" fmla="*/ 8 w 43"/>
                <a:gd name="T19" fmla="*/ 2 h 28"/>
                <a:gd name="T20" fmla="*/ 10 w 43"/>
                <a:gd name="T21" fmla="*/ 1 h 28"/>
                <a:gd name="T22" fmla="*/ 14 w 43"/>
                <a:gd name="T23" fmla="*/ 0 h 28"/>
                <a:gd name="T24" fmla="*/ 20 w 43"/>
                <a:gd name="T25" fmla="*/ 0 h 28"/>
                <a:gd name="T26" fmla="*/ 25 w 43"/>
                <a:gd name="T27" fmla="*/ 0 h 28"/>
                <a:gd name="T28" fmla="*/ 31 w 43"/>
                <a:gd name="T29" fmla="*/ 1 h 28"/>
                <a:gd name="T30" fmla="*/ 35 w 43"/>
                <a:gd name="T31" fmla="*/ 2 h 28"/>
                <a:gd name="T32" fmla="*/ 37 w 43"/>
                <a:gd name="T33" fmla="*/ 4 h 28"/>
                <a:gd name="T34" fmla="*/ 39 w 43"/>
                <a:gd name="T35" fmla="*/ 6 h 28"/>
                <a:gd name="T36" fmla="*/ 41 w 43"/>
                <a:gd name="T37" fmla="*/ 9 h 28"/>
                <a:gd name="T38" fmla="*/ 43 w 43"/>
                <a:gd name="T39" fmla="*/ 12 h 28"/>
                <a:gd name="T40" fmla="*/ 43 w 43"/>
                <a:gd name="T41" fmla="*/ 14 h 28"/>
                <a:gd name="T42" fmla="*/ 43 w 43"/>
                <a:gd name="T43" fmla="*/ 17 h 28"/>
                <a:gd name="T44" fmla="*/ 41 w 43"/>
                <a:gd name="T45" fmla="*/ 19 h 28"/>
                <a:gd name="T46" fmla="*/ 39 w 43"/>
                <a:gd name="T47" fmla="*/ 22 h 28"/>
                <a:gd name="T48" fmla="*/ 36 w 43"/>
                <a:gd name="T49" fmla="*/ 24 h 28"/>
                <a:gd name="T50" fmla="*/ 33 w 43"/>
                <a:gd name="T51" fmla="*/ 26 h 28"/>
                <a:gd name="T52" fmla="*/ 31 w 43"/>
                <a:gd name="T53" fmla="*/ 27 h 28"/>
                <a:gd name="T54" fmla="*/ 27 w 43"/>
                <a:gd name="T55" fmla="*/ 28 h 28"/>
                <a:gd name="T56" fmla="*/ 21 w 43"/>
                <a:gd name="T57" fmla="*/ 28 h 28"/>
                <a:gd name="T58" fmla="*/ 17 w 43"/>
                <a:gd name="T59" fmla="*/ 28 h 28"/>
                <a:gd name="T60" fmla="*/ 13 w 43"/>
                <a:gd name="T61" fmla="*/ 27 h 28"/>
                <a:gd name="T62" fmla="*/ 9 w 43"/>
                <a:gd name="T63" fmla="*/ 26 h 28"/>
                <a:gd name="T64" fmla="*/ 6 w 43"/>
                <a:gd name="T65" fmla="*/ 25 h 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3" h="28">
                  <a:moveTo>
                    <a:pt x="6" y="25"/>
                  </a:moveTo>
                  <a:lnTo>
                    <a:pt x="4" y="23"/>
                  </a:lnTo>
                  <a:lnTo>
                    <a:pt x="1" y="20"/>
                  </a:lnTo>
                  <a:lnTo>
                    <a:pt x="0" y="18"/>
                  </a:lnTo>
                  <a:lnTo>
                    <a:pt x="0" y="15"/>
                  </a:lnTo>
                  <a:lnTo>
                    <a:pt x="0" y="12"/>
                  </a:lnTo>
                  <a:lnTo>
                    <a:pt x="1" y="10"/>
                  </a:lnTo>
                  <a:lnTo>
                    <a:pt x="2" y="6"/>
                  </a:lnTo>
                  <a:lnTo>
                    <a:pt x="5" y="4"/>
                  </a:lnTo>
                  <a:lnTo>
                    <a:pt x="8" y="2"/>
                  </a:lnTo>
                  <a:lnTo>
                    <a:pt x="10" y="1"/>
                  </a:lnTo>
                  <a:lnTo>
                    <a:pt x="14" y="0"/>
                  </a:lnTo>
                  <a:lnTo>
                    <a:pt x="20" y="0"/>
                  </a:lnTo>
                  <a:lnTo>
                    <a:pt x="25" y="0"/>
                  </a:lnTo>
                  <a:lnTo>
                    <a:pt x="31" y="1"/>
                  </a:lnTo>
                  <a:lnTo>
                    <a:pt x="35" y="2"/>
                  </a:lnTo>
                  <a:lnTo>
                    <a:pt x="37" y="4"/>
                  </a:lnTo>
                  <a:lnTo>
                    <a:pt x="39" y="6"/>
                  </a:lnTo>
                  <a:lnTo>
                    <a:pt x="41" y="9"/>
                  </a:lnTo>
                  <a:lnTo>
                    <a:pt x="43" y="12"/>
                  </a:lnTo>
                  <a:lnTo>
                    <a:pt x="43" y="14"/>
                  </a:lnTo>
                  <a:lnTo>
                    <a:pt x="43" y="17"/>
                  </a:lnTo>
                  <a:lnTo>
                    <a:pt x="41" y="19"/>
                  </a:lnTo>
                  <a:lnTo>
                    <a:pt x="39" y="22"/>
                  </a:lnTo>
                  <a:lnTo>
                    <a:pt x="36" y="24"/>
                  </a:lnTo>
                  <a:lnTo>
                    <a:pt x="33" y="26"/>
                  </a:lnTo>
                  <a:lnTo>
                    <a:pt x="31" y="27"/>
                  </a:lnTo>
                  <a:lnTo>
                    <a:pt x="27" y="28"/>
                  </a:lnTo>
                  <a:lnTo>
                    <a:pt x="21" y="28"/>
                  </a:lnTo>
                  <a:lnTo>
                    <a:pt x="17" y="28"/>
                  </a:lnTo>
                  <a:lnTo>
                    <a:pt x="13" y="27"/>
                  </a:lnTo>
                  <a:lnTo>
                    <a:pt x="9" y="26"/>
                  </a:lnTo>
                  <a:lnTo>
                    <a:pt x="6" y="25"/>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89" name="Freeform 119"/>
            <p:cNvSpPr>
              <a:spLocks/>
            </p:cNvSpPr>
            <p:nvPr/>
          </p:nvSpPr>
          <p:spPr bwMode="auto">
            <a:xfrm>
              <a:off x="434" y="2810"/>
              <a:ext cx="51" cy="36"/>
            </a:xfrm>
            <a:custGeom>
              <a:avLst/>
              <a:gdLst>
                <a:gd name="T0" fmla="*/ 6 w 51"/>
                <a:gd name="T1" fmla="*/ 31 h 36"/>
                <a:gd name="T2" fmla="*/ 4 w 51"/>
                <a:gd name="T3" fmla="*/ 28 h 36"/>
                <a:gd name="T4" fmla="*/ 1 w 51"/>
                <a:gd name="T5" fmla="*/ 25 h 36"/>
                <a:gd name="T6" fmla="*/ 0 w 51"/>
                <a:gd name="T7" fmla="*/ 22 h 36"/>
                <a:gd name="T8" fmla="*/ 0 w 51"/>
                <a:gd name="T9" fmla="*/ 19 h 36"/>
                <a:gd name="T10" fmla="*/ 0 w 51"/>
                <a:gd name="T11" fmla="*/ 15 h 36"/>
                <a:gd name="T12" fmla="*/ 2 w 51"/>
                <a:gd name="T13" fmla="*/ 10 h 36"/>
                <a:gd name="T14" fmla="*/ 4 w 51"/>
                <a:gd name="T15" fmla="*/ 7 h 36"/>
                <a:gd name="T16" fmla="*/ 8 w 51"/>
                <a:gd name="T17" fmla="*/ 5 h 36"/>
                <a:gd name="T18" fmla="*/ 10 w 51"/>
                <a:gd name="T19" fmla="*/ 3 h 36"/>
                <a:gd name="T20" fmla="*/ 14 w 51"/>
                <a:gd name="T21" fmla="*/ 1 h 36"/>
                <a:gd name="T22" fmla="*/ 20 w 51"/>
                <a:gd name="T23" fmla="*/ 0 h 36"/>
                <a:gd name="T24" fmla="*/ 25 w 51"/>
                <a:gd name="T25" fmla="*/ 0 h 36"/>
                <a:gd name="T26" fmla="*/ 31 w 51"/>
                <a:gd name="T27" fmla="*/ 0 h 36"/>
                <a:gd name="T28" fmla="*/ 35 w 51"/>
                <a:gd name="T29" fmla="*/ 1 h 36"/>
                <a:gd name="T30" fmla="*/ 39 w 51"/>
                <a:gd name="T31" fmla="*/ 3 h 36"/>
                <a:gd name="T32" fmla="*/ 43 w 51"/>
                <a:gd name="T33" fmla="*/ 5 h 36"/>
                <a:gd name="T34" fmla="*/ 47 w 51"/>
                <a:gd name="T35" fmla="*/ 7 h 36"/>
                <a:gd name="T36" fmla="*/ 49 w 51"/>
                <a:gd name="T37" fmla="*/ 10 h 36"/>
                <a:gd name="T38" fmla="*/ 51 w 51"/>
                <a:gd name="T39" fmla="*/ 15 h 36"/>
                <a:gd name="T40" fmla="*/ 51 w 51"/>
                <a:gd name="T41" fmla="*/ 19 h 36"/>
                <a:gd name="T42" fmla="*/ 51 w 51"/>
                <a:gd name="T43" fmla="*/ 23 h 36"/>
                <a:gd name="T44" fmla="*/ 49 w 51"/>
                <a:gd name="T45" fmla="*/ 27 h 36"/>
                <a:gd name="T46" fmla="*/ 47 w 51"/>
                <a:gd name="T47" fmla="*/ 30 h 36"/>
                <a:gd name="T48" fmla="*/ 44 w 51"/>
                <a:gd name="T49" fmla="*/ 32 h 36"/>
                <a:gd name="T50" fmla="*/ 40 w 51"/>
                <a:gd name="T51" fmla="*/ 33 h 36"/>
                <a:gd name="T52" fmla="*/ 36 w 51"/>
                <a:gd name="T53" fmla="*/ 35 h 36"/>
                <a:gd name="T54" fmla="*/ 32 w 51"/>
                <a:gd name="T55" fmla="*/ 36 h 36"/>
                <a:gd name="T56" fmla="*/ 27 w 51"/>
                <a:gd name="T57" fmla="*/ 36 h 36"/>
                <a:gd name="T58" fmla="*/ 20 w 51"/>
                <a:gd name="T59" fmla="*/ 36 h 36"/>
                <a:gd name="T60" fmla="*/ 14 w 51"/>
                <a:gd name="T61" fmla="*/ 35 h 36"/>
                <a:gd name="T62" fmla="*/ 10 w 51"/>
                <a:gd name="T63" fmla="*/ 33 h 36"/>
                <a:gd name="T64" fmla="*/ 6 w 51"/>
                <a:gd name="T65" fmla="*/ 31 h 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1" h="36">
                  <a:moveTo>
                    <a:pt x="6" y="31"/>
                  </a:moveTo>
                  <a:lnTo>
                    <a:pt x="4" y="28"/>
                  </a:lnTo>
                  <a:lnTo>
                    <a:pt x="1" y="25"/>
                  </a:lnTo>
                  <a:lnTo>
                    <a:pt x="0" y="22"/>
                  </a:lnTo>
                  <a:lnTo>
                    <a:pt x="0" y="19"/>
                  </a:lnTo>
                  <a:lnTo>
                    <a:pt x="0" y="15"/>
                  </a:lnTo>
                  <a:lnTo>
                    <a:pt x="2" y="10"/>
                  </a:lnTo>
                  <a:lnTo>
                    <a:pt x="4" y="7"/>
                  </a:lnTo>
                  <a:lnTo>
                    <a:pt x="8" y="5"/>
                  </a:lnTo>
                  <a:lnTo>
                    <a:pt x="10" y="3"/>
                  </a:lnTo>
                  <a:lnTo>
                    <a:pt x="14" y="1"/>
                  </a:lnTo>
                  <a:lnTo>
                    <a:pt x="20" y="0"/>
                  </a:lnTo>
                  <a:lnTo>
                    <a:pt x="25" y="0"/>
                  </a:lnTo>
                  <a:lnTo>
                    <a:pt x="31" y="0"/>
                  </a:lnTo>
                  <a:lnTo>
                    <a:pt x="35" y="1"/>
                  </a:lnTo>
                  <a:lnTo>
                    <a:pt x="39" y="3"/>
                  </a:lnTo>
                  <a:lnTo>
                    <a:pt x="43" y="5"/>
                  </a:lnTo>
                  <a:lnTo>
                    <a:pt x="47" y="7"/>
                  </a:lnTo>
                  <a:lnTo>
                    <a:pt x="49" y="10"/>
                  </a:lnTo>
                  <a:lnTo>
                    <a:pt x="51" y="15"/>
                  </a:lnTo>
                  <a:lnTo>
                    <a:pt x="51" y="19"/>
                  </a:lnTo>
                  <a:lnTo>
                    <a:pt x="51" y="23"/>
                  </a:lnTo>
                  <a:lnTo>
                    <a:pt x="49" y="27"/>
                  </a:lnTo>
                  <a:lnTo>
                    <a:pt x="47" y="30"/>
                  </a:lnTo>
                  <a:lnTo>
                    <a:pt x="44" y="32"/>
                  </a:lnTo>
                  <a:lnTo>
                    <a:pt x="40" y="33"/>
                  </a:lnTo>
                  <a:lnTo>
                    <a:pt x="36" y="35"/>
                  </a:lnTo>
                  <a:lnTo>
                    <a:pt x="32" y="36"/>
                  </a:lnTo>
                  <a:lnTo>
                    <a:pt x="27" y="36"/>
                  </a:lnTo>
                  <a:lnTo>
                    <a:pt x="20" y="36"/>
                  </a:lnTo>
                  <a:lnTo>
                    <a:pt x="14" y="35"/>
                  </a:lnTo>
                  <a:lnTo>
                    <a:pt x="10" y="33"/>
                  </a:lnTo>
                  <a:lnTo>
                    <a:pt x="6" y="31"/>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0" name="Freeform 120"/>
            <p:cNvSpPr>
              <a:spLocks/>
            </p:cNvSpPr>
            <p:nvPr/>
          </p:nvSpPr>
          <p:spPr bwMode="auto">
            <a:xfrm>
              <a:off x="531" y="2761"/>
              <a:ext cx="83" cy="96"/>
            </a:xfrm>
            <a:custGeom>
              <a:avLst/>
              <a:gdLst>
                <a:gd name="T0" fmla="*/ 5 w 83"/>
                <a:gd name="T1" fmla="*/ 21 h 96"/>
                <a:gd name="T2" fmla="*/ 2 w 83"/>
                <a:gd name="T3" fmla="*/ 27 h 96"/>
                <a:gd name="T4" fmla="*/ 1 w 83"/>
                <a:gd name="T5" fmla="*/ 33 h 96"/>
                <a:gd name="T6" fmla="*/ 0 w 83"/>
                <a:gd name="T7" fmla="*/ 41 h 96"/>
                <a:gd name="T8" fmla="*/ 0 w 83"/>
                <a:gd name="T9" fmla="*/ 48 h 96"/>
                <a:gd name="T10" fmla="*/ 0 w 83"/>
                <a:gd name="T11" fmla="*/ 58 h 96"/>
                <a:gd name="T12" fmla="*/ 2 w 83"/>
                <a:gd name="T13" fmla="*/ 67 h 96"/>
                <a:gd name="T14" fmla="*/ 5 w 83"/>
                <a:gd name="T15" fmla="*/ 75 h 96"/>
                <a:gd name="T16" fmla="*/ 9 w 83"/>
                <a:gd name="T17" fmla="*/ 81 h 96"/>
                <a:gd name="T18" fmla="*/ 14 w 83"/>
                <a:gd name="T19" fmla="*/ 88 h 96"/>
                <a:gd name="T20" fmla="*/ 23 w 83"/>
                <a:gd name="T21" fmla="*/ 92 h 96"/>
                <a:gd name="T22" fmla="*/ 31 w 83"/>
                <a:gd name="T23" fmla="*/ 95 h 96"/>
                <a:gd name="T24" fmla="*/ 41 w 83"/>
                <a:gd name="T25" fmla="*/ 96 h 96"/>
                <a:gd name="T26" fmla="*/ 52 w 83"/>
                <a:gd name="T27" fmla="*/ 95 h 96"/>
                <a:gd name="T28" fmla="*/ 62 w 83"/>
                <a:gd name="T29" fmla="*/ 92 h 96"/>
                <a:gd name="T30" fmla="*/ 70 w 83"/>
                <a:gd name="T31" fmla="*/ 85 h 96"/>
                <a:gd name="T32" fmla="*/ 76 w 83"/>
                <a:gd name="T33" fmla="*/ 78 h 96"/>
                <a:gd name="T34" fmla="*/ 79 w 83"/>
                <a:gd name="T35" fmla="*/ 72 h 96"/>
                <a:gd name="T36" fmla="*/ 82 w 83"/>
                <a:gd name="T37" fmla="*/ 64 h 96"/>
                <a:gd name="T38" fmla="*/ 83 w 83"/>
                <a:gd name="T39" fmla="*/ 56 h 96"/>
                <a:gd name="T40" fmla="*/ 83 w 83"/>
                <a:gd name="T41" fmla="*/ 47 h 96"/>
                <a:gd name="T42" fmla="*/ 83 w 83"/>
                <a:gd name="T43" fmla="*/ 37 h 96"/>
                <a:gd name="T44" fmla="*/ 82 w 83"/>
                <a:gd name="T45" fmla="*/ 29 h 96"/>
                <a:gd name="T46" fmla="*/ 79 w 83"/>
                <a:gd name="T47" fmla="*/ 21 h 96"/>
                <a:gd name="T48" fmla="*/ 75 w 83"/>
                <a:gd name="T49" fmla="*/ 14 h 96"/>
                <a:gd name="T50" fmla="*/ 70 w 83"/>
                <a:gd name="T51" fmla="*/ 8 h 96"/>
                <a:gd name="T52" fmla="*/ 62 w 83"/>
                <a:gd name="T53" fmla="*/ 4 h 96"/>
                <a:gd name="T54" fmla="*/ 52 w 83"/>
                <a:gd name="T55" fmla="*/ 1 h 96"/>
                <a:gd name="T56" fmla="*/ 41 w 83"/>
                <a:gd name="T57" fmla="*/ 0 h 96"/>
                <a:gd name="T58" fmla="*/ 29 w 83"/>
                <a:gd name="T59" fmla="*/ 1 h 96"/>
                <a:gd name="T60" fmla="*/ 20 w 83"/>
                <a:gd name="T61" fmla="*/ 5 h 96"/>
                <a:gd name="T62" fmla="*/ 12 w 83"/>
                <a:gd name="T63" fmla="*/ 11 h 96"/>
                <a:gd name="T64" fmla="*/ 5 w 83"/>
                <a:gd name="T65" fmla="*/ 21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3" h="96">
                  <a:moveTo>
                    <a:pt x="5" y="21"/>
                  </a:moveTo>
                  <a:lnTo>
                    <a:pt x="2" y="27"/>
                  </a:lnTo>
                  <a:lnTo>
                    <a:pt x="1" y="33"/>
                  </a:lnTo>
                  <a:lnTo>
                    <a:pt x="0" y="41"/>
                  </a:lnTo>
                  <a:lnTo>
                    <a:pt x="0" y="48"/>
                  </a:lnTo>
                  <a:lnTo>
                    <a:pt x="0" y="58"/>
                  </a:lnTo>
                  <a:lnTo>
                    <a:pt x="2" y="67"/>
                  </a:lnTo>
                  <a:lnTo>
                    <a:pt x="5" y="75"/>
                  </a:lnTo>
                  <a:lnTo>
                    <a:pt x="9" y="81"/>
                  </a:lnTo>
                  <a:lnTo>
                    <a:pt x="14" y="88"/>
                  </a:lnTo>
                  <a:lnTo>
                    <a:pt x="23" y="92"/>
                  </a:lnTo>
                  <a:lnTo>
                    <a:pt x="31" y="95"/>
                  </a:lnTo>
                  <a:lnTo>
                    <a:pt x="41" y="96"/>
                  </a:lnTo>
                  <a:lnTo>
                    <a:pt x="52" y="95"/>
                  </a:lnTo>
                  <a:lnTo>
                    <a:pt x="62" y="92"/>
                  </a:lnTo>
                  <a:lnTo>
                    <a:pt x="70" y="85"/>
                  </a:lnTo>
                  <a:lnTo>
                    <a:pt x="76" y="78"/>
                  </a:lnTo>
                  <a:lnTo>
                    <a:pt x="79" y="72"/>
                  </a:lnTo>
                  <a:lnTo>
                    <a:pt x="82" y="64"/>
                  </a:lnTo>
                  <a:lnTo>
                    <a:pt x="83" y="56"/>
                  </a:lnTo>
                  <a:lnTo>
                    <a:pt x="83" y="47"/>
                  </a:lnTo>
                  <a:lnTo>
                    <a:pt x="83" y="37"/>
                  </a:lnTo>
                  <a:lnTo>
                    <a:pt x="82" y="29"/>
                  </a:lnTo>
                  <a:lnTo>
                    <a:pt x="79" y="21"/>
                  </a:lnTo>
                  <a:lnTo>
                    <a:pt x="75" y="14"/>
                  </a:lnTo>
                  <a:lnTo>
                    <a:pt x="70" y="8"/>
                  </a:lnTo>
                  <a:lnTo>
                    <a:pt x="62" y="4"/>
                  </a:lnTo>
                  <a:lnTo>
                    <a:pt x="52" y="1"/>
                  </a:lnTo>
                  <a:lnTo>
                    <a:pt x="41" y="0"/>
                  </a:lnTo>
                  <a:lnTo>
                    <a:pt x="29" y="1"/>
                  </a:lnTo>
                  <a:lnTo>
                    <a:pt x="20" y="5"/>
                  </a:lnTo>
                  <a:lnTo>
                    <a:pt x="12" y="11"/>
                  </a:lnTo>
                  <a:lnTo>
                    <a:pt x="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1" name="Freeform 121"/>
            <p:cNvSpPr>
              <a:spLocks/>
            </p:cNvSpPr>
            <p:nvPr/>
          </p:nvSpPr>
          <p:spPr bwMode="auto">
            <a:xfrm>
              <a:off x="547" y="2771"/>
              <a:ext cx="51" cy="75"/>
            </a:xfrm>
            <a:custGeom>
              <a:avLst/>
              <a:gdLst>
                <a:gd name="T0" fmla="*/ 4 w 51"/>
                <a:gd name="T1" fmla="*/ 62 h 75"/>
                <a:gd name="T2" fmla="*/ 2 w 51"/>
                <a:gd name="T3" fmla="*/ 57 h 75"/>
                <a:gd name="T4" fmla="*/ 1 w 51"/>
                <a:gd name="T5" fmla="*/ 51 h 75"/>
                <a:gd name="T6" fmla="*/ 0 w 51"/>
                <a:gd name="T7" fmla="*/ 45 h 75"/>
                <a:gd name="T8" fmla="*/ 0 w 51"/>
                <a:gd name="T9" fmla="*/ 39 h 75"/>
                <a:gd name="T10" fmla="*/ 0 w 51"/>
                <a:gd name="T11" fmla="*/ 31 h 75"/>
                <a:gd name="T12" fmla="*/ 1 w 51"/>
                <a:gd name="T13" fmla="*/ 22 h 75"/>
                <a:gd name="T14" fmla="*/ 4 w 51"/>
                <a:gd name="T15" fmla="*/ 16 h 75"/>
                <a:gd name="T16" fmla="*/ 7 w 51"/>
                <a:gd name="T17" fmla="*/ 10 h 75"/>
                <a:gd name="T18" fmla="*/ 11 w 51"/>
                <a:gd name="T19" fmla="*/ 5 h 75"/>
                <a:gd name="T20" fmla="*/ 15 w 51"/>
                <a:gd name="T21" fmla="*/ 2 h 75"/>
                <a:gd name="T22" fmla="*/ 20 w 51"/>
                <a:gd name="T23" fmla="*/ 1 h 75"/>
                <a:gd name="T24" fmla="*/ 27 w 51"/>
                <a:gd name="T25" fmla="*/ 0 h 75"/>
                <a:gd name="T26" fmla="*/ 33 w 51"/>
                <a:gd name="T27" fmla="*/ 1 h 75"/>
                <a:gd name="T28" fmla="*/ 39 w 51"/>
                <a:gd name="T29" fmla="*/ 2 h 75"/>
                <a:gd name="T30" fmla="*/ 43 w 51"/>
                <a:gd name="T31" fmla="*/ 5 h 75"/>
                <a:gd name="T32" fmla="*/ 46 w 51"/>
                <a:gd name="T33" fmla="*/ 11 h 75"/>
                <a:gd name="T34" fmla="*/ 48 w 51"/>
                <a:gd name="T35" fmla="*/ 16 h 75"/>
                <a:gd name="T36" fmla="*/ 50 w 51"/>
                <a:gd name="T37" fmla="*/ 22 h 75"/>
                <a:gd name="T38" fmla="*/ 51 w 51"/>
                <a:gd name="T39" fmla="*/ 29 h 75"/>
                <a:gd name="T40" fmla="*/ 51 w 51"/>
                <a:gd name="T41" fmla="*/ 37 h 75"/>
                <a:gd name="T42" fmla="*/ 51 w 51"/>
                <a:gd name="T43" fmla="*/ 47 h 75"/>
                <a:gd name="T44" fmla="*/ 50 w 51"/>
                <a:gd name="T45" fmla="*/ 56 h 75"/>
                <a:gd name="T46" fmla="*/ 47 w 51"/>
                <a:gd name="T47" fmla="*/ 62 h 75"/>
                <a:gd name="T48" fmla="*/ 44 w 51"/>
                <a:gd name="T49" fmla="*/ 67 h 75"/>
                <a:gd name="T50" fmla="*/ 40 w 51"/>
                <a:gd name="T51" fmla="*/ 70 h 75"/>
                <a:gd name="T52" fmla="*/ 36 w 51"/>
                <a:gd name="T53" fmla="*/ 73 h 75"/>
                <a:gd name="T54" fmla="*/ 31 w 51"/>
                <a:gd name="T55" fmla="*/ 74 h 75"/>
                <a:gd name="T56" fmla="*/ 25 w 51"/>
                <a:gd name="T57" fmla="*/ 75 h 75"/>
                <a:gd name="T58" fmla="*/ 19 w 51"/>
                <a:gd name="T59" fmla="*/ 74 h 75"/>
                <a:gd name="T60" fmla="*/ 12 w 51"/>
                <a:gd name="T61" fmla="*/ 71 h 75"/>
                <a:gd name="T62" fmla="*/ 8 w 51"/>
                <a:gd name="T63" fmla="*/ 67 h 75"/>
                <a:gd name="T64" fmla="*/ 4 w 51"/>
                <a:gd name="T65" fmla="*/ 62 h 7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1" h="75">
                  <a:moveTo>
                    <a:pt x="4" y="62"/>
                  </a:moveTo>
                  <a:lnTo>
                    <a:pt x="2" y="57"/>
                  </a:lnTo>
                  <a:lnTo>
                    <a:pt x="1" y="51"/>
                  </a:lnTo>
                  <a:lnTo>
                    <a:pt x="0" y="45"/>
                  </a:lnTo>
                  <a:lnTo>
                    <a:pt x="0" y="39"/>
                  </a:lnTo>
                  <a:lnTo>
                    <a:pt x="0" y="31"/>
                  </a:lnTo>
                  <a:lnTo>
                    <a:pt x="1" y="22"/>
                  </a:lnTo>
                  <a:lnTo>
                    <a:pt x="4" y="16"/>
                  </a:lnTo>
                  <a:lnTo>
                    <a:pt x="7" y="10"/>
                  </a:lnTo>
                  <a:lnTo>
                    <a:pt x="11" y="5"/>
                  </a:lnTo>
                  <a:lnTo>
                    <a:pt x="15" y="2"/>
                  </a:lnTo>
                  <a:lnTo>
                    <a:pt x="20" y="1"/>
                  </a:lnTo>
                  <a:lnTo>
                    <a:pt x="27" y="0"/>
                  </a:lnTo>
                  <a:lnTo>
                    <a:pt x="33" y="1"/>
                  </a:lnTo>
                  <a:lnTo>
                    <a:pt x="39" y="2"/>
                  </a:lnTo>
                  <a:lnTo>
                    <a:pt x="43" y="5"/>
                  </a:lnTo>
                  <a:lnTo>
                    <a:pt x="46" y="11"/>
                  </a:lnTo>
                  <a:lnTo>
                    <a:pt x="48" y="16"/>
                  </a:lnTo>
                  <a:lnTo>
                    <a:pt x="50" y="22"/>
                  </a:lnTo>
                  <a:lnTo>
                    <a:pt x="51" y="29"/>
                  </a:lnTo>
                  <a:lnTo>
                    <a:pt x="51" y="37"/>
                  </a:lnTo>
                  <a:lnTo>
                    <a:pt x="51" y="47"/>
                  </a:lnTo>
                  <a:lnTo>
                    <a:pt x="50" y="56"/>
                  </a:lnTo>
                  <a:lnTo>
                    <a:pt x="47" y="62"/>
                  </a:lnTo>
                  <a:lnTo>
                    <a:pt x="44" y="67"/>
                  </a:lnTo>
                  <a:lnTo>
                    <a:pt x="40" y="70"/>
                  </a:lnTo>
                  <a:lnTo>
                    <a:pt x="36" y="73"/>
                  </a:lnTo>
                  <a:lnTo>
                    <a:pt x="31" y="74"/>
                  </a:lnTo>
                  <a:lnTo>
                    <a:pt x="25" y="75"/>
                  </a:lnTo>
                  <a:lnTo>
                    <a:pt x="19" y="74"/>
                  </a:lnTo>
                  <a:lnTo>
                    <a:pt x="12" y="71"/>
                  </a:lnTo>
                  <a:lnTo>
                    <a:pt x="8" y="67"/>
                  </a:lnTo>
                  <a:lnTo>
                    <a:pt x="4" y="62"/>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2" name="Freeform 122"/>
            <p:cNvSpPr>
              <a:spLocks/>
            </p:cNvSpPr>
            <p:nvPr/>
          </p:nvSpPr>
          <p:spPr bwMode="auto">
            <a:xfrm>
              <a:off x="361" y="2153"/>
              <a:ext cx="44" cy="93"/>
            </a:xfrm>
            <a:custGeom>
              <a:avLst/>
              <a:gdLst>
                <a:gd name="T0" fmla="*/ 28 w 44"/>
                <a:gd name="T1" fmla="*/ 27 h 93"/>
                <a:gd name="T2" fmla="*/ 0 w 44"/>
                <a:gd name="T3" fmla="*/ 27 h 93"/>
                <a:gd name="T4" fmla="*/ 0 w 44"/>
                <a:gd name="T5" fmla="*/ 18 h 93"/>
                <a:gd name="T6" fmla="*/ 7 w 44"/>
                <a:gd name="T7" fmla="*/ 17 h 93"/>
                <a:gd name="T8" fmla="*/ 13 w 44"/>
                <a:gd name="T9" fmla="*/ 16 h 93"/>
                <a:gd name="T10" fmla="*/ 19 w 44"/>
                <a:gd name="T11" fmla="*/ 15 h 93"/>
                <a:gd name="T12" fmla="*/ 23 w 44"/>
                <a:gd name="T13" fmla="*/ 14 h 93"/>
                <a:gd name="T14" fmla="*/ 25 w 44"/>
                <a:gd name="T15" fmla="*/ 12 h 93"/>
                <a:gd name="T16" fmla="*/ 28 w 44"/>
                <a:gd name="T17" fmla="*/ 9 h 93"/>
                <a:gd name="T18" fmla="*/ 29 w 44"/>
                <a:gd name="T19" fmla="*/ 5 h 93"/>
                <a:gd name="T20" fmla="*/ 32 w 44"/>
                <a:gd name="T21" fmla="*/ 0 h 93"/>
                <a:gd name="T22" fmla="*/ 44 w 44"/>
                <a:gd name="T23" fmla="*/ 0 h 93"/>
                <a:gd name="T24" fmla="*/ 44 w 44"/>
                <a:gd name="T25" fmla="*/ 93 h 93"/>
                <a:gd name="T26" fmla="*/ 28 w 44"/>
                <a:gd name="T27" fmla="*/ 93 h 93"/>
                <a:gd name="T28" fmla="*/ 28 w 44"/>
                <a:gd name="T29" fmla="*/ 27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 h="93">
                  <a:moveTo>
                    <a:pt x="28" y="27"/>
                  </a:moveTo>
                  <a:lnTo>
                    <a:pt x="0" y="27"/>
                  </a:lnTo>
                  <a:lnTo>
                    <a:pt x="0" y="18"/>
                  </a:lnTo>
                  <a:lnTo>
                    <a:pt x="7" y="17"/>
                  </a:lnTo>
                  <a:lnTo>
                    <a:pt x="13" y="16"/>
                  </a:lnTo>
                  <a:lnTo>
                    <a:pt x="19" y="15"/>
                  </a:lnTo>
                  <a:lnTo>
                    <a:pt x="23" y="14"/>
                  </a:lnTo>
                  <a:lnTo>
                    <a:pt x="25" y="12"/>
                  </a:lnTo>
                  <a:lnTo>
                    <a:pt x="28" y="9"/>
                  </a:lnTo>
                  <a:lnTo>
                    <a:pt x="29" y="5"/>
                  </a:lnTo>
                  <a:lnTo>
                    <a:pt x="32" y="0"/>
                  </a:lnTo>
                  <a:lnTo>
                    <a:pt x="44" y="0"/>
                  </a:lnTo>
                  <a:lnTo>
                    <a:pt x="44" y="93"/>
                  </a:lnTo>
                  <a:lnTo>
                    <a:pt x="28" y="93"/>
                  </a:lnTo>
                  <a:lnTo>
                    <a:pt x="2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3" name="Freeform 123"/>
            <p:cNvSpPr>
              <a:spLocks/>
            </p:cNvSpPr>
            <p:nvPr/>
          </p:nvSpPr>
          <p:spPr bwMode="auto">
            <a:xfrm>
              <a:off x="446" y="2152"/>
              <a:ext cx="83" cy="97"/>
            </a:xfrm>
            <a:custGeom>
              <a:avLst/>
              <a:gdLst>
                <a:gd name="T0" fmla="*/ 5 w 83"/>
                <a:gd name="T1" fmla="*/ 22 h 97"/>
                <a:gd name="T2" fmla="*/ 2 w 83"/>
                <a:gd name="T3" fmla="*/ 28 h 97"/>
                <a:gd name="T4" fmla="*/ 1 w 83"/>
                <a:gd name="T5" fmla="*/ 35 h 97"/>
                <a:gd name="T6" fmla="*/ 0 w 83"/>
                <a:gd name="T7" fmla="*/ 42 h 97"/>
                <a:gd name="T8" fmla="*/ 0 w 83"/>
                <a:gd name="T9" fmla="*/ 49 h 97"/>
                <a:gd name="T10" fmla="*/ 0 w 83"/>
                <a:gd name="T11" fmla="*/ 59 h 97"/>
                <a:gd name="T12" fmla="*/ 2 w 83"/>
                <a:gd name="T13" fmla="*/ 68 h 97"/>
                <a:gd name="T14" fmla="*/ 4 w 83"/>
                <a:gd name="T15" fmla="*/ 75 h 97"/>
                <a:gd name="T16" fmla="*/ 8 w 83"/>
                <a:gd name="T17" fmla="*/ 83 h 97"/>
                <a:gd name="T18" fmla="*/ 13 w 83"/>
                <a:gd name="T19" fmla="*/ 89 h 97"/>
                <a:gd name="T20" fmla="*/ 21 w 83"/>
                <a:gd name="T21" fmla="*/ 93 h 97"/>
                <a:gd name="T22" fmla="*/ 29 w 83"/>
                <a:gd name="T23" fmla="*/ 96 h 97"/>
                <a:gd name="T24" fmla="*/ 40 w 83"/>
                <a:gd name="T25" fmla="*/ 97 h 97"/>
                <a:gd name="T26" fmla="*/ 51 w 83"/>
                <a:gd name="T27" fmla="*/ 96 h 97"/>
                <a:gd name="T28" fmla="*/ 62 w 83"/>
                <a:gd name="T29" fmla="*/ 92 h 97"/>
                <a:gd name="T30" fmla="*/ 70 w 83"/>
                <a:gd name="T31" fmla="*/ 87 h 97"/>
                <a:gd name="T32" fmla="*/ 75 w 83"/>
                <a:gd name="T33" fmla="*/ 79 h 97"/>
                <a:gd name="T34" fmla="*/ 79 w 83"/>
                <a:gd name="T35" fmla="*/ 72 h 97"/>
                <a:gd name="T36" fmla="*/ 82 w 83"/>
                <a:gd name="T37" fmla="*/ 64 h 97"/>
                <a:gd name="T38" fmla="*/ 83 w 83"/>
                <a:gd name="T39" fmla="*/ 57 h 97"/>
                <a:gd name="T40" fmla="*/ 83 w 83"/>
                <a:gd name="T41" fmla="*/ 47 h 97"/>
                <a:gd name="T42" fmla="*/ 83 w 83"/>
                <a:gd name="T43" fmla="*/ 38 h 97"/>
                <a:gd name="T44" fmla="*/ 81 w 83"/>
                <a:gd name="T45" fmla="*/ 29 h 97"/>
                <a:gd name="T46" fmla="*/ 78 w 83"/>
                <a:gd name="T47" fmla="*/ 22 h 97"/>
                <a:gd name="T48" fmla="*/ 74 w 83"/>
                <a:gd name="T49" fmla="*/ 16 h 97"/>
                <a:gd name="T50" fmla="*/ 68 w 83"/>
                <a:gd name="T51" fmla="*/ 9 h 97"/>
                <a:gd name="T52" fmla="*/ 60 w 83"/>
                <a:gd name="T53" fmla="*/ 4 h 97"/>
                <a:gd name="T54" fmla="*/ 51 w 83"/>
                <a:gd name="T55" fmla="*/ 1 h 97"/>
                <a:gd name="T56" fmla="*/ 40 w 83"/>
                <a:gd name="T57" fmla="*/ 0 h 97"/>
                <a:gd name="T58" fmla="*/ 28 w 83"/>
                <a:gd name="T59" fmla="*/ 1 h 97"/>
                <a:gd name="T60" fmla="*/ 19 w 83"/>
                <a:gd name="T61" fmla="*/ 5 h 97"/>
                <a:gd name="T62" fmla="*/ 10 w 83"/>
                <a:gd name="T63" fmla="*/ 13 h 97"/>
                <a:gd name="T64" fmla="*/ 5 w 83"/>
                <a:gd name="T65" fmla="*/ 22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3" h="97">
                  <a:moveTo>
                    <a:pt x="5" y="22"/>
                  </a:moveTo>
                  <a:lnTo>
                    <a:pt x="2" y="28"/>
                  </a:lnTo>
                  <a:lnTo>
                    <a:pt x="1" y="35"/>
                  </a:lnTo>
                  <a:lnTo>
                    <a:pt x="0" y="42"/>
                  </a:lnTo>
                  <a:lnTo>
                    <a:pt x="0" y="49"/>
                  </a:lnTo>
                  <a:lnTo>
                    <a:pt x="0" y="59"/>
                  </a:lnTo>
                  <a:lnTo>
                    <a:pt x="2" y="68"/>
                  </a:lnTo>
                  <a:lnTo>
                    <a:pt x="4" y="75"/>
                  </a:lnTo>
                  <a:lnTo>
                    <a:pt x="8" y="83"/>
                  </a:lnTo>
                  <a:lnTo>
                    <a:pt x="13" y="89"/>
                  </a:lnTo>
                  <a:lnTo>
                    <a:pt x="21" y="93"/>
                  </a:lnTo>
                  <a:lnTo>
                    <a:pt x="29" y="96"/>
                  </a:lnTo>
                  <a:lnTo>
                    <a:pt x="40" y="97"/>
                  </a:lnTo>
                  <a:lnTo>
                    <a:pt x="51" y="96"/>
                  </a:lnTo>
                  <a:lnTo>
                    <a:pt x="62" y="92"/>
                  </a:lnTo>
                  <a:lnTo>
                    <a:pt x="70" y="87"/>
                  </a:lnTo>
                  <a:lnTo>
                    <a:pt x="75" y="79"/>
                  </a:lnTo>
                  <a:lnTo>
                    <a:pt x="79" y="72"/>
                  </a:lnTo>
                  <a:lnTo>
                    <a:pt x="82" y="64"/>
                  </a:lnTo>
                  <a:lnTo>
                    <a:pt x="83" y="57"/>
                  </a:lnTo>
                  <a:lnTo>
                    <a:pt x="83" y="47"/>
                  </a:lnTo>
                  <a:lnTo>
                    <a:pt x="83" y="38"/>
                  </a:lnTo>
                  <a:lnTo>
                    <a:pt x="81" y="29"/>
                  </a:lnTo>
                  <a:lnTo>
                    <a:pt x="78" y="22"/>
                  </a:lnTo>
                  <a:lnTo>
                    <a:pt x="74" y="16"/>
                  </a:lnTo>
                  <a:lnTo>
                    <a:pt x="68" y="9"/>
                  </a:lnTo>
                  <a:lnTo>
                    <a:pt x="60" y="4"/>
                  </a:lnTo>
                  <a:lnTo>
                    <a:pt x="51" y="1"/>
                  </a:lnTo>
                  <a:lnTo>
                    <a:pt x="40" y="0"/>
                  </a:lnTo>
                  <a:lnTo>
                    <a:pt x="28" y="1"/>
                  </a:lnTo>
                  <a:lnTo>
                    <a:pt x="19" y="5"/>
                  </a:lnTo>
                  <a:lnTo>
                    <a:pt x="10" y="13"/>
                  </a:lnTo>
                  <a:lnTo>
                    <a:pt x="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4" name="Freeform 124"/>
            <p:cNvSpPr>
              <a:spLocks/>
            </p:cNvSpPr>
            <p:nvPr/>
          </p:nvSpPr>
          <p:spPr bwMode="auto">
            <a:xfrm>
              <a:off x="462" y="2164"/>
              <a:ext cx="50" cy="74"/>
            </a:xfrm>
            <a:custGeom>
              <a:avLst/>
              <a:gdLst>
                <a:gd name="T0" fmla="*/ 4 w 50"/>
                <a:gd name="T1" fmla="*/ 61 h 74"/>
                <a:gd name="T2" fmla="*/ 3 w 50"/>
                <a:gd name="T3" fmla="*/ 56 h 74"/>
                <a:gd name="T4" fmla="*/ 1 w 50"/>
                <a:gd name="T5" fmla="*/ 51 h 74"/>
                <a:gd name="T6" fmla="*/ 0 w 50"/>
                <a:gd name="T7" fmla="*/ 45 h 74"/>
                <a:gd name="T8" fmla="*/ 0 w 50"/>
                <a:gd name="T9" fmla="*/ 38 h 74"/>
                <a:gd name="T10" fmla="*/ 0 w 50"/>
                <a:gd name="T11" fmla="*/ 29 h 74"/>
                <a:gd name="T12" fmla="*/ 1 w 50"/>
                <a:gd name="T13" fmla="*/ 21 h 74"/>
                <a:gd name="T14" fmla="*/ 3 w 50"/>
                <a:gd name="T15" fmla="*/ 14 h 74"/>
                <a:gd name="T16" fmla="*/ 5 w 50"/>
                <a:gd name="T17" fmla="*/ 9 h 74"/>
                <a:gd name="T18" fmla="*/ 9 w 50"/>
                <a:gd name="T19" fmla="*/ 5 h 74"/>
                <a:gd name="T20" fmla="*/ 13 w 50"/>
                <a:gd name="T21" fmla="*/ 2 h 74"/>
                <a:gd name="T22" fmla="*/ 19 w 50"/>
                <a:gd name="T23" fmla="*/ 1 h 74"/>
                <a:gd name="T24" fmla="*/ 25 w 50"/>
                <a:gd name="T25" fmla="*/ 0 h 74"/>
                <a:gd name="T26" fmla="*/ 32 w 50"/>
                <a:gd name="T27" fmla="*/ 1 h 74"/>
                <a:gd name="T28" fmla="*/ 38 w 50"/>
                <a:gd name="T29" fmla="*/ 2 h 74"/>
                <a:gd name="T30" fmla="*/ 42 w 50"/>
                <a:gd name="T31" fmla="*/ 5 h 74"/>
                <a:gd name="T32" fmla="*/ 46 w 50"/>
                <a:gd name="T33" fmla="*/ 9 h 74"/>
                <a:gd name="T34" fmla="*/ 47 w 50"/>
                <a:gd name="T35" fmla="*/ 14 h 74"/>
                <a:gd name="T36" fmla="*/ 48 w 50"/>
                <a:gd name="T37" fmla="*/ 21 h 74"/>
                <a:gd name="T38" fmla="*/ 50 w 50"/>
                <a:gd name="T39" fmla="*/ 28 h 74"/>
                <a:gd name="T40" fmla="*/ 50 w 50"/>
                <a:gd name="T41" fmla="*/ 36 h 74"/>
                <a:gd name="T42" fmla="*/ 50 w 50"/>
                <a:gd name="T43" fmla="*/ 47 h 74"/>
                <a:gd name="T44" fmla="*/ 48 w 50"/>
                <a:gd name="T45" fmla="*/ 54 h 74"/>
                <a:gd name="T46" fmla="*/ 46 w 50"/>
                <a:gd name="T47" fmla="*/ 61 h 74"/>
                <a:gd name="T48" fmla="*/ 43 w 50"/>
                <a:gd name="T49" fmla="*/ 67 h 74"/>
                <a:gd name="T50" fmla="*/ 39 w 50"/>
                <a:gd name="T51" fmla="*/ 70 h 74"/>
                <a:gd name="T52" fmla="*/ 35 w 50"/>
                <a:gd name="T53" fmla="*/ 72 h 74"/>
                <a:gd name="T54" fmla="*/ 30 w 50"/>
                <a:gd name="T55" fmla="*/ 74 h 74"/>
                <a:gd name="T56" fmla="*/ 24 w 50"/>
                <a:gd name="T57" fmla="*/ 74 h 74"/>
                <a:gd name="T58" fmla="*/ 17 w 50"/>
                <a:gd name="T59" fmla="*/ 73 h 74"/>
                <a:gd name="T60" fmla="*/ 12 w 50"/>
                <a:gd name="T61" fmla="*/ 71 h 74"/>
                <a:gd name="T62" fmla="*/ 8 w 50"/>
                <a:gd name="T63" fmla="*/ 67 h 74"/>
                <a:gd name="T64" fmla="*/ 4 w 50"/>
                <a:gd name="T65" fmla="*/ 61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 h="74">
                  <a:moveTo>
                    <a:pt x="4" y="61"/>
                  </a:moveTo>
                  <a:lnTo>
                    <a:pt x="3" y="56"/>
                  </a:lnTo>
                  <a:lnTo>
                    <a:pt x="1" y="51"/>
                  </a:lnTo>
                  <a:lnTo>
                    <a:pt x="0" y="45"/>
                  </a:lnTo>
                  <a:lnTo>
                    <a:pt x="0" y="38"/>
                  </a:lnTo>
                  <a:lnTo>
                    <a:pt x="0" y="29"/>
                  </a:lnTo>
                  <a:lnTo>
                    <a:pt x="1" y="21"/>
                  </a:lnTo>
                  <a:lnTo>
                    <a:pt x="3" y="14"/>
                  </a:lnTo>
                  <a:lnTo>
                    <a:pt x="5" y="9"/>
                  </a:lnTo>
                  <a:lnTo>
                    <a:pt x="9" y="5"/>
                  </a:lnTo>
                  <a:lnTo>
                    <a:pt x="13" y="2"/>
                  </a:lnTo>
                  <a:lnTo>
                    <a:pt x="19" y="1"/>
                  </a:lnTo>
                  <a:lnTo>
                    <a:pt x="25" y="0"/>
                  </a:lnTo>
                  <a:lnTo>
                    <a:pt x="32" y="1"/>
                  </a:lnTo>
                  <a:lnTo>
                    <a:pt x="38" y="2"/>
                  </a:lnTo>
                  <a:lnTo>
                    <a:pt x="42" y="5"/>
                  </a:lnTo>
                  <a:lnTo>
                    <a:pt x="46" y="9"/>
                  </a:lnTo>
                  <a:lnTo>
                    <a:pt x="47" y="14"/>
                  </a:lnTo>
                  <a:lnTo>
                    <a:pt x="48" y="21"/>
                  </a:lnTo>
                  <a:lnTo>
                    <a:pt x="50" y="28"/>
                  </a:lnTo>
                  <a:lnTo>
                    <a:pt x="50" y="36"/>
                  </a:lnTo>
                  <a:lnTo>
                    <a:pt x="50" y="47"/>
                  </a:lnTo>
                  <a:lnTo>
                    <a:pt x="48" y="54"/>
                  </a:lnTo>
                  <a:lnTo>
                    <a:pt x="46" y="61"/>
                  </a:lnTo>
                  <a:lnTo>
                    <a:pt x="43" y="67"/>
                  </a:lnTo>
                  <a:lnTo>
                    <a:pt x="39" y="70"/>
                  </a:lnTo>
                  <a:lnTo>
                    <a:pt x="35" y="72"/>
                  </a:lnTo>
                  <a:lnTo>
                    <a:pt x="30" y="74"/>
                  </a:lnTo>
                  <a:lnTo>
                    <a:pt x="24" y="74"/>
                  </a:lnTo>
                  <a:lnTo>
                    <a:pt x="17" y="73"/>
                  </a:lnTo>
                  <a:lnTo>
                    <a:pt x="12" y="71"/>
                  </a:lnTo>
                  <a:lnTo>
                    <a:pt x="8" y="67"/>
                  </a:lnTo>
                  <a:lnTo>
                    <a:pt x="4" y="61"/>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5" name="Freeform 125"/>
            <p:cNvSpPr>
              <a:spLocks/>
            </p:cNvSpPr>
            <p:nvPr/>
          </p:nvSpPr>
          <p:spPr bwMode="auto">
            <a:xfrm>
              <a:off x="541" y="2152"/>
              <a:ext cx="84" cy="97"/>
            </a:xfrm>
            <a:custGeom>
              <a:avLst/>
              <a:gdLst>
                <a:gd name="T0" fmla="*/ 6 w 84"/>
                <a:gd name="T1" fmla="*/ 22 h 97"/>
                <a:gd name="T2" fmla="*/ 3 w 84"/>
                <a:gd name="T3" fmla="*/ 28 h 97"/>
                <a:gd name="T4" fmla="*/ 2 w 84"/>
                <a:gd name="T5" fmla="*/ 35 h 97"/>
                <a:gd name="T6" fmla="*/ 0 w 84"/>
                <a:gd name="T7" fmla="*/ 42 h 97"/>
                <a:gd name="T8" fmla="*/ 0 w 84"/>
                <a:gd name="T9" fmla="*/ 49 h 97"/>
                <a:gd name="T10" fmla="*/ 0 w 84"/>
                <a:gd name="T11" fmla="*/ 59 h 97"/>
                <a:gd name="T12" fmla="*/ 3 w 84"/>
                <a:gd name="T13" fmla="*/ 68 h 97"/>
                <a:gd name="T14" fmla="*/ 6 w 84"/>
                <a:gd name="T15" fmla="*/ 75 h 97"/>
                <a:gd name="T16" fmla="*/ 10 w 84"/>
                <a:gd name="T17" fmla="*/ 83 h 97"/>
                <a:gd name="T18" fmla="*/ 15 w 84"/>
                <a:gd name="T19" fmla="*/ 89 h 97"/>
                <a:gd name="T20" fmla="*/ 23 w 84"/>
                <a:gd name="T21" fmla="*/ 93 h 97"/>
                <a:gd name="T22" fmla="*/ 31 w 84"/>
                <a:gd name="T23" fmla="*/ 96 h 97"/>
                <a:gd name="T24" fmla="*/ 42 w 84"/>
                <a:gd name="T25" fmla="*/ 97 h 97"/>
                <a:gd name="T26" fmla="*/ 53 w 84"/>
                <a:gd name="T27" fmla="*/ 96 h 97"/>
                <a:gd name="T28" fmla="*/ 62 w 84"/>
                <a:gd name="T29" fmla="*/ 92 h 97"/>
                <a:gd name="T30" fmla="*/ 70 w 84"/>
                <a:gd name="T31" fmla="*/ 87 h 97"/>
                <a:gd name="T32" fmla="*/ 76 w 84"/>
                <a:gd name="T33" fmla="*/ 79 h 97"/>
                <a:gd name="T34" fmla="*/ 80 w 84"/>
                <a:gd name="T35" fmla="*/ 72 h 97"/>
                <a:gd name="T36" fmla="*/ 83 w 84"/>
                <a:gd name="T37" fmla="*/ 64 h 97"/>
                <a:gd name="T38" fmla="*/ 84 w 84"/>
                <a:gd name="T39" fmla="*/ 57 h 97"/>
                <a:gd name="T40" fmla="*/ 84 w 84"/>
                <a:gd name="T41" fmla="*/ 47 h 97"/>
                <a:gd name="T42" fmla="*/ 84 w 84"/>
                <a:gd name="T43" fmla="*/ 38 h 97"/>
                <a:gd name="T44" fmla="*/ 83 w 84"/>
                <a:gd name="T45" fmla="*/ 29 h 97"/>
                <a:gd name="T46" fmla="*/ 80 w 84"/>
                <a:gd name="T47" fmla="*/ 22 h 97"/>
                <a:gd name="T48" fmla="*/ 76 w 84"/>
                <a:gd name="T49" fmla="*/ 16 h 97"/>
                <a:gd name="T50" fmla="*/ 70 w 84"/>
                <a:gd name="T51" fmla="*/ 9 h 97"/>
                <a:gd name="T52" fmla="*/ 62 w 84"/>
                <a:gd name="T53" fmla="*/ 4 h 97"/>
                <a:gd name="T54" fmla="*/ 53 w 84"/>
                <a:gd name="T55" fmla="*/ 1 h 97"/>
                <a:gd name="T56" fmla="*/ 42 w 84"/>
                <a:gd name="T57" fmla="*/ 0 h 97"/>
                <a:gd name="T58" fmla="*/ 30 w 84"/>
                <a:gd name="T59" fmla="*/ 1 h 97"/>
                <a:gd name="T60" fmla="*/ 21 w 84"/>
                <a:gd name="T61" fmla="*/ 5 h 97"/>
                <a:gd name="T62" fmla="*/ 13 w 84"/>
                <a:gd name="T63" fmla="*/ 13 h 97"/>
                <a:gd name="T64" fmla="*/ 6 w 84"/>
                <a:gd name="T65" fmla="*/ 22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4" h="97">
                  <a:moveTo>
                    <a:pt x="6" y="22"/>
                  </a:moveTo>
                  <a:lnTo>
                    <a:pt x="3" y="28"/>
                  </a:lnTo>
                  <a:lnTo>
                    <a:pt x="2" y="35"/>
                  </a:lnTo>
                  <a:lnTo>
                    <a:pt x="0" y="42"/>
                  </a:lnTo>
                  <a:lnTo>
                    <a:pt x="0" y="49"/>
                  </a:lnTo>
                  <a:lnTo>
                    <a:pt x="0" y="59"/>
                  </a:lnTo>
                  <a:lnTo>
                    <a:pt x="3" y="68"/>
                  </a:lnTo>
                  <a:lnTo>
                    <a:pt x="6" y="75"/>
                  </a:lnTo>
                  <a:lnTo>
                    <a:pt x="10" y="83"/>
                  </a:lnTo>
                  <a:lnTo>
                    <a:pt x="15" y="89"/>
                  </a:lnTo>
                  <a:lnTo>
                    <a:pt x="23" y="93"/>
                  </a:lnTo>
                  <a:lnTo>
                    <a:pt x="31" y="96"/>
                  </a:lnTo>
                  <a:lnTo>
                    <a:pt x="42" y="97"/>
                  </a:lnTo>
                  <a:lnTo>
                    <a:pt x="53" y="96"/>
                  </a:lnTo>
                  <a:lnTo>
                    <a:pt x="62" y="92"/>
                  </a:lnTo>
                  <a:lnTo>
                    <a:pt x="70" y="87"/>
                  </a:lnTo>
                  <a:lnTo>
                    <a:pt x="76" y="79"/>
                  </a:lnTo>
                  <a:lnTo>
                    <a:pt x="80" y="72"/>
                  </a:lnTo>
                  <a:lnTo>
                    <a:pt x="83" y="64"/>
                  </a:lnTo>
                  <a:lnTo>
                    <a:pt x="84" y="57"/>
                  </a:lnTo>
                  <a:lnTo>
                    <a:pt x="84" y="47"/>
                  </a:lnTo>
                  <a:lnTo>
                    <a:pt x="84" y="38"/>
                  </a:lnTo>
                  <a:lnTo>
                    <a:pt x="83" y="29"/>
                  </a:lnTo>
                  <a:lnTo>
                    <a:pt x="80" y="22"/>
                  </a:lnTo>
                  <a:lnTo>
                    <a:pt x="76" y="16"/>
                  </a:lnTo>
                  <a:lnTo>
                    <a:pt x="70" y="9"/>
                  </a:lnTo>
                  <a:lnTo>
                    <a:pt x="62" y="4"/>
                  </a:lnTo>
                  <a:lnTo>
                    <a:pt x="53" y="1"/>
                  </a:lnTo>
                  <a:lnTo>
                    <a:pt x="42" y="0"/>
                  </a:lnTo>
                  <a:lnTo>
                    <a:pt x="30" y="1"/>
                  </a:lnTo>
                  <a:lnTo>
                    <a:pt x="21" y="5"/>
                  </a:lnTo>
                  <a:lnTo>
                    <a:pt x="13" y="13"/>
                  </a:lnTo>
                  <a:lnTo>
                    <a:pt x="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6" name="Freeform 126"/>
            <p:cNvSpPr>
              <a:spLocks/>
            </p:cNvSpPr>
            <p:nvPr/>
          </p:nvSpPr>
          <p:spPr bwMode="auto">
            <a:xfrm>
              <a:off x="558" y="2164"/>
              <a:ext cx="51" cy="74"/>
            </a:xfrm>
            <a:custGeom>
              <a:avLst/>
              <a:gdLst>
                <a:gd name="T0" fmla="*/ 4 w 51"/>
                <a:gd name="T1" fmla="*/ 61 h 74"/>
                <a:gd name="T2" fmla="*/ 2 w 51"/>
                <a:gd name="T3" fmla="*/ 56 h 74"/>
                <a:gd name="T4" fmla="*/ 1 w 51"/>
                <a:gd name="T5" fmla="*/ 51 h 74"/>
                <a:gd name="T6" fmla="*/ 0 w 51"/>
                <a:gd name="T7" fmla="*/ 45 h 74"/>
                <a:gd name="T8" fmla="*/ 0 w 51"/>
                <a:gd name="T9" fmla="*/ 38 h 74"/>
                <a:gd name="T10" fmla="*/ 0 w 51"/>
                <a:gd name="T11" fmla="*/ 29 h 74"/>
                <a:gd name="T12" fmla="*/ 1 w 51"/>
                <a:gd name="T13" fmla="*/ 21 h 74"/>
                <a:gd name="T14" fmla="*/ 4 w 51"/>
                <a:gd name="T15" fmla="*/ 14 h 74"/>
                <a:gd name="T16" fmla="*/ 6 w 51"/>
                <a:gd name="T17" fmla="*/ 9 h 74"/>
                <a:gd name="T18" fmla="*/ 10 w 51"/>
                <a:gd name="T19" fmla="*/ 5 h 74"/>
                <a:gd name="T20" fmla="*/ 14 w 51"/>
                <a:gd name="T21" fmla="*/ 2 h 74"/>
                <a:gd name="T22" fmla="*/ 20 w 51"/>
                <a:gd name="T23" fmla="*/ 1 h 74"/>
                <a:gd name="T24" fmla="*/ 25 w 51"/>
                <a:gd name="T25" fmla="*/ 0 h 74"/>
                <a:gd name="T26" fmla="*/ 32 w 51"/>
                <a:gd name="T27" fmla="*/ 1 h 74"/>
                <a:gd name="T28" fmla="*/ 37 w 51"/>
                <a:gd name="T29" fmla="*/ 2 h 74"/>
                <a:gd name="T30" fmla="*/ 43 w 51"/>
                <a:gd name="T31" fmla="*/ 5 h 74"/>
                <a:gd name="T32" fmla="*/ 45 w 51"/>
                <a:gd name="T33" fmla="*/ 9 h 74"/>
                <a:gd name="T34" fmla="*/ 47 w 51"/>
                <a:gd name="T35" fmla="*/ 14 h 74"/>
                <a:gd name="T36" fmla="*/ 49 w 51"/>
                <a:gd name="T37" fmla="*/ 21 h 74"/>
                <a:gd name="T38" fmla="*/ 51 w 51"/>
                <a:gd name="T39" fmla="*/ 28 h 74"/>
                <a:gd name="T40" fmla="*/ 51 w 51"/>
                <a:gd name="T41" fmla="*/ 36 h 74"/>
                <a:gd name="T42" fmla="*/ 51 w 51"/>
                <a:gd name="T43" fmla="*/ 47 h 74"/>
                <a:gd name="T44" fmla="*/ 49 w 51"/>
                <a:gd name="T45" fmla="*/ 54 h 74"/>
                <a:gd name="T46" fmla="*/ 47 w 51"/>
                <a:gd name="T47" fmla="*/ 61 h 74"/>
                <a:gd name="T48" fmla="*/ 43 w 51"/>
                <a:gd name="T49" fmla="*/ 67 h 74"/>
                <a:gd name="T50" fmla="*/ 39 w 51"/>
                <a:gd name="T51" fmla="*/ 70 h 74"/>
                <a:gd name="T52" fmla="*/ 35 w 51"/>
                <a:gd name="T53" fmla="*/ 72 h 74"/>
                <a:gd name="T54" fmla="*/ 31 w 51"/>
                <a:gd name="T55" fmla="*/ 74 h 74"/>
                <a:gd name="T56" fmla="*/ 25 w 51"/>
                <a:gd name="T57" fmla="*/ 74 h 74"/>
                <a:gd name="T58" fmla="*/ 18 w 51"/>
                <a:gd name="T59" fmla="*/ 73 h 74"/>
                <a:gd name="T60" fmla="*/ 12 w 51"/>
                <a:gd name="T61" fmla="*/ 71 h 74"/>
                <a:gd name="T62" fmla="*/ 8 w 51"/>
                <a:gd name="T63" fmla="*/ 67 h 74"/>
                <a:gd name="T64" fmla="*/ 4 w 51"/>
                <a:gd name="T65" fmla="*/ 61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1" h="74">
                  <a:moveTo>
                    <a:pt x="4" y="61"/>
                  </a:moveTo>
                  <a:lnTo>
                    <a:pt x="2" y="56"/>
                  </a:lnTo>
                  <a:lnTo>
                    <a:pt x="1" y="51"/>
                  </a:lnTo>
                  <a:lnTo>
                    <a:pt x="0" y="45"/>
                  </a:lnTo>
                  <a:lnTo>
                    <a:pt x="0" y="38"/>
                  </a:lnTo>
                  <a:lnTo>
                    <a:pt x="0" y="29"/>
                  </a:lnTo>
                  <a:lnTo>
                    <a:pt x="1" y="21"/>
                  </a:lnTo>
                  <a:lnTo>
                    <a:pt x="4" y="14"/>
                  </a:lnTo>
                  <a:lnTo>
                    <a:pt x="6" y="9"/>
                  </a:lnTo>
                  <a:lnTo>
                    <a:pt x="10" y="5"/>
                  </a:lnTo>
                  <a:lnTo>
                    <a:pt x="14" y="2"/>
                  </a:lnTo>
                  <a:lnTo>
                    <a:pt x="20" y="1"/>
                  </a:lnTo>
                  <a:lnTo>
                    <a:pt x="25" y="0"/>
                  </a:lnTo>
                  <a:lnTo>
                    <a:pt x="32" y="1"/>
                  </a:lnTo>
                  <a:lnTo>
                    <a:pt x="37" y="2"/>
                  </a:lnTo>
                  <a:lnTo>
                    <a:pt x="43" y="5"/>
                  </a:lnTo>
                  <a:lnTo>
                    <a:pt x="45" y="9"/>
                  </a:lnTo>
                  <a:lnTo>
                    <a:pt x="47" y="14"/>
                  </a:lnTo>
                  <a:lnTo>
                    <a:pt x="49" y="21"/>
                  </a:lnTo>
                  <a:lnTo>
                    <a:pt x="51" y="28"/>
                  </a:lnTo>
                  <a:lnTo>
                    <a:pt x="51" y="36"/>
                  </a:lnTo>
                  <a:lnTo>
                    <a:pt x="51" y="47"/>
                  </a:lnTo>
                  <a:lnTo>
                    <a:pt x="49" y="54"/>
                  </a:lnTo>
                  <a:lnTo>
                    <a:pt x="47" y="61"/>
                  </a:lnTo>
                  <a:lnTo>
                    <a:pt x="43" y="67"/>
                  </a:lnTo>
                  <a:lnTo>
                    <a:pt x="39" y="70"/>
                  </a:lnTo>
                  <a:lnTo>
                    <a:pt x="35" y="72"/>
                  </a:lnTo>
                  <a:lnTo>
                    <a:pt x="31" y="74"/>
                  </a:lnTo>
                  <a:lnTo>
                    <a:pt x="25" y="74"/>
                  </a:lnTo>
                  <a:lnTo>
                    <a:pt x="18" y="73"/>
                  </a:lnTo>
                  <a:lnTo>
                    <a:pt x="12" y="71"/>
                  </a:lnTo>
                  <a:lnTo>
                    <a:pt x="8" y="67"/>
                  </a:lnTo>
                  <a:lnTo>
                    <a:pt x="4" y="61"/>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7" name="Freeform 127"/>
            <p:cNvSpPr>
              <a:spLocks/>
            </p:cNvSpPr>
            <p:nvPr/>
          </p:nvSpPr>
          <p:spPr bwMode="auto">
            <a:xfrm>
              <a:off x="510" y="2017"/>
              <a:ext cx="60" cy="45"/>
            </a:xfrm>
            <a:custGeom>
              <a:avLst/>
              <a:gdLst>
                <a:gd name="T0" fmla="*/ 8 w 60"/>
                <a:gd name="T1" fmla="*/ 7 h 45"/>
                <a:gd name="T2" fmla="*/ 4 w 60"/>
                <a:gd name="T3" fmla="*/ 10 h 45"/>
                <a:gd name="T4" fmla="*/ 3 w 60"/>
                <a:gd name="T5" fmla="*/ 14 h 45"/>
                <a:gd name="T6" fmla="*/ 0 w 60"/>
                <a:gd name="T7" fmla="*/ 18 h 45"/>
                <a:gd name="T8" fmla="*/ 0 w 60"/>
                <a:gd name="T9" fmla="*/ 22 h 45"/>
                <a:gd name="T10" fmla="*/ 0 w 60"/>
                <a:gd name="T11" fmla="*/ 26 h 45"/>
                <a:gd name="T12" fmla="*/ 3 w 60"/>
                <a:gd name="T13" fmla="*/ 32 h 45"/>
                <a:gd name="T14" fmla="*/ 4 w 60"/>
                <a:gd name="T15" fmla="*/ 36 h 45"/>
                <a:gd name="T16" fmla="*/ 8 w 60"/>
                <a:gd name="T17" fmla="*/ 39 h 45"/>
                <a:gd name="T18" fmla="*/ 14 w 60"/>
                <a:gd name="T19" fmla="*/ 42 h 45"/>
                <a:gd name="T20" fmla="*/ 19 w 60"/>
                <a:gd name="T21" fmla="*/ 43 h 45"/>
                <a:gd name="T22" fmla="*/ 25 w 60"/>
                <a:gd name="T23" fmla="*/ 45 h 45"/>
                <a:gd name="T24" fmla="*/ 30 w 60"/>
                <a:gd name="T25" fmla="*/ 45 h 45"/>
                <a:gd name="T26" fmla="*/ 35 w 60"/>
                <a:gd name="T27" fmla="*/ 45 h 45"/>
                <a:gd name="T28" fmla="*/ 41 w 60"/>
                <a:gd name="T29" fmla="*/ 43 h 45"/>
                <a:gd name="T30" fmla="*/ 46 w 60"/>
                <a:gd name="T31" fmla="*/ 42 h 45"/>
                <a:gd name="T32" fmla="*/ 50 w 60"/>
                <a:gd name="T33" fmla="*/ 39 h 45"/>
                <a:gd name="T34" fmla="*/ 54 w 60"/>
                <a:gd name="T35" fmla="*/ 36 h 45"/>
                <a:gd name="T36" fmla="*/ 57 w 60"/>
                <a:gd name="T37" fmla="*/ 32 h 45"/>
                <a:gd name="T38" fmla="*/ 58 w 60"/>
                <a:gd name="T39" fmla="*/ 26 h 45"/>
                <a:gd name="T40" fmla="*/ 60 w 60"/>
                <a:gd name="T41" fmla="*/ 22 h 45"/>
                <a:gd name="T42" fmla="*/ 58 w 60"/>
                <a:gd name="T43" fmla="*/ 18 h 45"/>
                <a:gd name="T44" fmla="*/ 57 w 60"/>
                <a:gd name="T45" fmla="*/ 14 h 45"/>
                <a:gd name="T46" fmla="*/ 54 w 60"/>
                <a:gd name="T47" fmla="*/ 10 h 45"/>
                <a:gd name="T48" fmla="*/ 50 w 60"/>
                <a:gd name="T49" fmla="*/ 7 h 45"/>
                <a:gd name="T50" fmla="*/ 46 w 60"/>
                <a:gd name="T51" fmla="*/ 3 h 45"/>
                <a:gd name="T52" fmla="*/ 41 w 60"/>
                <a:gd name="T53" fmla="*/ 1 h 45"/>
                <a:gd name="T54" fmla="*/ 35 w 60"/>
                <a:gd name="T55" fmla="*/ 0 h 45"/>
                <a:gd name="T56" fmla="*/ 30 w 60"/>
                <a:gd name="T57" fmla="*/ 0 h 45"/>
                <a:gd name="T58" fmla="*/ 25 w 60"/>
                <a:gd name="T59" fmla="*/ 0 h 45"/>
                <a:gd name="T60" fmla="*/ 19 w 60"/>
                <a:gd name="T61" fmla="*/ 1 h 45"/>
                <a:gd name="T62" fmla="*/ 14 w 60"/>
                <a:gd name="T63" fmla="*/ 3 h 45"/>
                <a:gd name="T64" fmla="*/ 8 w 60"/>
                <a:gd name="T65" fmla="*/ 7 h 4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0" h="45">
                  <a:moveTo>
                    <a:pt x="8" y="7"/>
                  </a:moveTo>
                  <a:lnTo>
                    <a:pt x="4" y="10"/>
                  </a:lnTo>
                  <a:lnTo>
                    <a:pt x="3" y="14"/>
                  </a:lnTo>
                  <a:lnTo>
                    <a:pt x="0" y="18"/>
                  </a:lnTo>
                  <a:lnTo>
                    <a:pt x="0" y="22"/>
                  </a:lnTo>
                  <a:lnTo>
                    <a:pt x="0" y="26"/>
                  </a:lnTo>
                  <a:lnTo>
                    <a:pt x="3" y="32"/>
                  </a:lnTo>
                  <a:lnTo>
                    <a:pt x="4" y="36"/>
                  </a:lnTo>
                  <a:lnTo>
                    <a:pt x="8" y="39"/>
                  </a:lnTo>
                  <a:lnTo>
                    <a:pt x="14" y="42"/>
                  </a:lnTo>
                  <a:lnTo>
                    <a:pt x="19" y="43"/>
                  </a:lnTo>
                  <a:lnTo>
                    <a:pt x="25" y="45"/>
                  </a:lnTo>
                  <a:lnTo>
                    <a:pt x="30" y="45"/>
                  </a:lnTo>
                  <a:lnTo>
                    <a:pt x="35" y="45"/>
                  </a:lnTo>
                  <a:lnTo>
                    <a:pt x="41" y="43"/>
                  </a:lnTo>
                  <a:lnTo>
                    <a:pt x="46" y="42"/>
                  </a:lnTo>
                  <a:lnTo>
                    <a:pt x="50" y="39"/>
                  </a:lnTo>
                  <a:lnTo>
                    <a:pt x="54" y="36"/>
                  </a:lnTo>
                  <a:lnTo>
                    <a:pt x="57" y="32"/>
                  </a:lnTo>
                  <a:lnTo>
                    <a:pt x="58" y="26"/>
                  </a:lnTo>
                  <a:lnTo>
                    <a:pt x="60" y="22"/>
                  </a:lnTo>
                  <a:lnTo>
                    <a:pt x="58" y="18"/>
                  </a:lnTo>
                  <a:lnTo>
                    <a:pt x="57" y="14"/>
                  </a:lnTo>
                  <a:lnTo>
                    <a:pt x="54" y="10"/>
                  </a:lnTo>
                  <a:lnTo>
                    <a:pt x="50" y="7"/>
                  </a:lnTo>
                  <a:lnTo>
                    <a:pt x="46" y="3"/>
                  </a:lnTo>
                  <a:lnTo>
                    <a:pt x="41" y="1"/>
                  </a:lnTo>
                  <a:lnTo>
                    <a:pt x="35" y="0"/>
                  </a:lnTo>
                  <a:lnTo>
                    <a:pt x="30" y="0"/>
                  </a:lnTo>
                  <a:lnTo>
                    <a:pt x="25" y="0"/>
                  </a:lnTo>
                  <a:lnTo>
                    <a:pt x="19" y="1"/>
                  </a:lnTo>
                  <a:lnTo>
                    <a:pt x="14" y="3"/>
                  </a:lnTo>
                  <a:lnTo>
                    <a:pt x="8"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8" name="Freeform 128"/>
            <p:cNvSpPr>
              <a:spLocks/>
            </p:cNvSpPr>
            <p:nvPr/>
          </p:nvSpPr>
          <p:spPr bwMode="auto">
            <a:xfrm>
              <a:off x="459" y="1969"/>
              <a:ext cx="78" cy="96"/>
            </a:xfrm>
            <a:custGeom>
              <a:avLst/>
              <a:gdLst>
                <a:gd name="T0" fmla="*/ 10 w 78"/>
                <a:gd name="T1" fmla="*/ 96 h 96"/>
                <a:gd name="T2" fmla="*/ 78 w 78"/>
                <a:gd name="T3" fmla="*/ 0 h 96"/>
                <a:gd name="T4" fmla="*/ 69 w 78"/>
                <a:gd name="T5" fmla="*/ 0 h 96"/>
                <a:gd name="T6" fmla="*/ 0 w 78"/>
                <a:gd name="T7" fmla="*/ 96 h 96"/>
                <a:gd name="T8" fmla="*/ 10 w 78"/>
                <a:gd name="T9" fmla="*/ 96 h 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 h="96">
                  <a:moveTo>
                    <a:pt x="10" y="96"/>
                  </a:moveTo>
                  <a:lnTo>
                    <a:pt x="78" y="0"/>
                  </a:lnTo>
                  <a:lnTo>
                    <a:pt x="69" y="0"/>
                  </a:lnTo>
                  <a:lnTo>
                    <a:pt x="0" y="96"/>
                  </a:lnTo>
                  <a:lnTo>
                    <a:pt x="10"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99" name="Freeform 129"/>
            <p:cNvSpPr>
              <a:spLocks/>
            </p:cNvSpPr>
            <p:nvPr/>
          </p:nvSpPr>
          <p:spPr bwMode="auto">
            <a:xfrm>
              <a:off x="427" y="1971"/>
              <a:ext cx="59" cy="46"/>
            </a:xfrm>
            <a:custGeom>
              <a:avLst/>
              <a:gdLst>
                <a:gd name="T0" fmla="*/ 9 w 59"/>
                <a:gd name="T1" fmla="*/ 8 h 46"/>
                <a:gd name="T2" fmla="*/ 5 w 59"/>
                <a:gd name="T3" fmla="*/ 11 h 46"/>
                <a:gd name="T4" fmla="*/ 3 w 59"/>
                <a:gd name="T5" fmla="*/ 15 h 46"/>
                <a:gd name="T6" fmla="*/ 1 w 59"/>
                <a:gd name="T7" fmla="*/ 19 h 46"/>
                <a:gd name="T8" fmla="*/ 0 w 59"/>
                <a:gd name="T9" fmla="*/ 23 h 46"/>
                <a:gd name="T10" fmla="*/ 1 w 59"/>
                <a:gd name="T11" fmla="*/ 27 h 46"/>
                <a:gd name="T12" fmla="*/ 3 w 59"/>
                <a:gd name="T13" fmla="*/ 32 h 46"/>
                <a:gd name="T14" fmla="*/ 5 w 59"/>
                <a:gd name="T15" fmla="*/ 36 h 46"/>
                <a:gd name="T16" fmla="*/ 9 w 59"/>
                <a:gd name="T17" fmla="*/ 39 h 46"/>
                <a:gd name="T18" fmla="*/ 13 w 59"/>
                <a:gd name="T19" fmla="*/ 42 h 46"/>
                <a:gd name="T20" fmla="*/ 19 w 59"/>
                <a:gd name="T21" fmla="*/ 44 h 46"/>
                <a:gd name="T22" fmla="*/ 24 w 59"/>
                <a:gd name="T23" fmla="*/ 46 h 46"/>
                <a:gd name="T24" fmla="*/ 29 w 59"/>
                <a:gd name="T25" fmla="*/ 46 h 46"/>
                <a:gd name="T26" fmla="*/ 35 w 59"/>
                <a:gd name="T27" fmla="*/ 46 h 46"/>
                <a:gd name="T28" fmla="*/ 40 w 59"/>
                <a:gd name="T29" fmla="*/ 44 h 46"/>
                <a:gd name="T30" fmla="*/ 46 w 59"/>
                <a:gd name="T31" fmla="*/ 42 h 46"/>
                <a:gd name="T32" fmla="*/ 51 w 59"/>
                <a:gd name="T33" fmla="*/ 39 h 46"/>
                <a:gd name="T34" fmla="*/ 55 w 59"/>
                <a:gd name="T35" fmla="*/ 36 h 46"/>
                <a:gd name="T36" fmla="*/ 58 w 59"/>
                <a:gd name="T37" fmla="*/ 32 h 46"/>
                <a:gd name="T38" fmla="*/ 59 w 59"/>
                <a:gd name="T39" fmla="*/ 27 h 46"/>
                <a:gd name="T40" fmla="*/ 59 w 59"/>
                <a:gd name="T41" fmla="*/ 23 h 46"/>
                <a:gd name="T42" fmla="*/ 59 w 59"/>
                <a:gd name="T43" fmla="*/ 19 h 46"/>
                <a:gd name="T44" fmla="*/ 58 w 59"/>
                <a:gd name="T45" fmla="*/ 15 h 46"/>
                <a:gd name="T46" fmla="*/ 55 w 59"/>
                <a:gd name="T47" fmla="*/ 11 h 46"/>
                <a:gd name="T48" fmla="*/ 51 w 59"/>
                <a:gd name="T49" fmla="*/ 8 h 46"/>
                <a:gd name="T50" fmla="*/ 46 w 59"/>
                <a:gd name="T51" fmla="*/ 4 h 46"/>
                <a:gd name="T52" fmla="*/ 40 w 59"/>
                <a:gd name="T53" fmla="*/ 2 h 46"/>
                <a:gd name="T54" fmla="*/ 35 w 59"/>
                <a:gd name="T55" fmla="*/ 0 h 46"/>
                <a:gd name="T56" fmla="*/ 29 w 59"/>
                <a:gd name="T57" fmla="*/ 0 h 46"/>
                <a:gd name="T58" fmla="*/ 24 w 59"/>
                <a:gd name="T59" fmla="*/ 0 h 46"/>
                <a:gd name="T60" fmla="*/ 19 w 59"/>
                <a:gd name="T61" fmla="*/ 2 h 46"/>
                <a:gd name="T62" fmla="*/ 13 w 59"/>
                <a:gd name="T63" fmla="*/ 4 h 46"/>
                <a:gd name="T64" fmla="*/ 9 w 59"/>
                <a:gd name="T65" fmla="*/ 8 h 4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9" h="46">
                  <a:moveTo>
                    <a:pt x="9" y="8"/>
                  </a:moveTo>
                  <a:lnTo>
                    <a:pt x="5" y="11"/>
                  </a:lnTo>
                  <a:lnTo>
                    <a:pt x="3" y="15"/>
                  </a:lnTo>
                  <a:lnTo>
                    <a:pt x="1" y="19"/>
                  </a:lnTo>
                  <a:lnTo>
                    <a:pt x="0" y="23"/>
                  </a:lnTo>
                  <a:lnTo>
                    <a:pt x="1" y="27"/>
                  </a:lnTo>
                  <a:lnTo>
                    <a:pt x="3" y="32"/>
                  </a:lnTo>
                  <a:lnTo>
                    <a:pt x="5" y="36"/>
                  </a:lnTo>
                  <a:lnTo>
                    <a:pt x="9" y="39"/>
                  </a:lnTo>
                  <a:lnTo>
                    <a:pt x="13" y="42"/>
                  </a:lnTo>
                  <a:lnTo>
                    <a:pt x="19" y="44"/>
                  </a:lnTo>
                  <a:lnTo>
                    <a:pt x="24" y="46"/>
                  </a:lnTo>
                  <a:lnTo>
                    <a:pt x="29" y="46"/>
                  </a:lnTo>
                  <a:lnTo>
                    <a:pt x="35" y="46"/>
                  </a:lnTo>
                  <a:lnTo>
                    <a:pt x="40" y="44"/>
                  </a:lnTo>
                  <a:lnTo>
                    <a:pt x="46" y="42"/>
                  </a:lnTo>
                  <a:lnTo>
                    <a:pt x="51" y="39"/>
                  </a:lnTo>
                  <a:lnTo>
                    <a:pt x="55" y="36"/>
                  </a:lnTo>
                  <a:lnTo>
                    <a:pt x="58" y="32"/>
                  </a:lnTo>
                  <a:lnTo>
                    <a:pt x="59" y="27"/>
                  </a:lnTo>
                  <a:lnTo>
                    <a:pt x="59" y="23"/>
                  </a:lnTo>
                  <a:lnTo>
                    <a:pt x="59" y="19"/>
                  </a:lnTo>
                  <a:lnTo>
                    <a:pt x="58" y="15"/>
                  </a:lnTo>
                  <a:lnTo>
                    <a:pt x="55" y="11"/>
                  </a:lnTo>
                  <a:lnTo>
                    <a:pt x="51" y="8"/>
                  </a:lnTo>
                  <a:lnTo>
                    <a:pt x="46" y="4"/>
                  </a:lnTo>
                  <a:lnTo>
                    <a:pt x="40" y="2"/>
                  </a:lnTo>
                  <a:lnTo>
                    <a:pt x="35" y="0"/>
                  </a:lnTo>
                  <a:lnTo>
                    <a:pt x="29" y="0"/>
                  </a:lnTo>
                  <a:lnTo>
                    <a:pt x="24" y="0"/>
                  </a:lnTo>
                  <a:lnTo>
                    <a:pt x="19" y="2"/>
                  </a:lnTo>
                  <a:lnTo>
                    <a:pt x="13" y="4"/>
                  </a:lnTo>
                  <a:lnTo>
                    <a:pt x="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0" name="Freeform 130"/>
            <p:cNvSpPr>
              <a:spLocks/>
            </p:cNvSpPr>
            <p:nvPr/>
          </p:nvSpPr>
          <p:spPr bwMode="auto">
            <a:xfrm>
              <a:off x="523" y="2026"/>
              <a:ext cx="35" cy="27"/>
            </a:xfrm>
            <a:custGeom>
              <a:avLst/>
              <a:gdLst>
                <a:gd name="T0" fmla="*/ 5 w 35"/>
                <a:gd name="T1" fmla="*/ 24 h 27"/>
                <a:gd name="T2" fmla="*/ 2 w 35"/>
                <a:gd name="T3" fmla="*/ 22 h 27"/>
                <a:gd name="T4" fmla="*/ 1 w 35"/>
                <a:gd name="T5" fmla="*/ 18 h 27"/>
                <a:gd name="T6" fmla="*/ 0 w 35"/>
                <a:gd name="T7" fmla="*/ 16 h 27"/>
                <a:gd name="T8" fmla="*/ 0 w 35"/>
                <a:gd name="T9" fmla="*/ 13 h 27"/>
                <a:gd name="T10" fmla="*/ 0 w 35"/>
                <a:gd name="T11" fmla="*/ 11 h 27"/>
                <a:gd name="T12" fmla="*/ 1 w 35"/>
                <a:gd name="T13" fmla="*/ 8 h 27"/>
                <a:gd name="T14" fmla="*/ 2 w 35"/>
                <a:gd name="T15" fmla="*/ 6 h 27"/>
                <a:gd name="T16" fmla="*/ 5 w 35"/>
                <a:gd name="T17" fmla="*/ 4 h 27"/>
                <a:gd name="T18" fmla="*/ 8 w 35"/>
                <a:gd name="T19" fmla="*/ 3 h 27"/>
                <a:gd name="T20" fmla="*/ 10 w 35"/>
                <a:gd name="T21" fmla="*/ 1 h 27"/>
                <a:gd name="T22" fmla="*/ 13 w 35"/>
                <a:gd name="T23" fmla="*/ 0 h 27"/>
                <a:gd name="T24" fmla="*/ 17 w 35"/>
                <a:gd name="T25" fmla="*/ 0 h 27"/>
                <a:gd name="T26" fmla="*/ 20 w 35"/>
                <a:gd name="T27" fmla="*/ 0 h 27"/>
                <a:gd name="T28" fmla="*/ 24 w 35"/>
                <a:gd name="T29" fmla="*/ 1 h 27"/>
                <a:gd name="T30" fmla="*/ 26 w 35"/>
                <a:gd name="T31" fmla="*/ 3 h 27"/>
                <a:gd name="T32" fmla="*/ 29 w 35"/>
                <a:gd name="T33" fmla="*/ 4 h 27"/>
                <a:gd name="T34" fmla="*/ 31 w 35"/>
                <a:gd name="T35" fmla="*/ 6 h 27"/>
                <a:gd name="T36" fmla="*/ 33 w 35"/>
                <a:gd name="T37" fmla="*/ 8 h 27"/>
                <a:gd name="T38" fmla="*/ 35 w 35"/>
                <a:gd name="T39" fmla="*/ 11 h 27"/>
                <a:gd name="T40" fmla="*/ 35 w 35"/>
                <a:gd name="T41" fmla="*/ 13 h 27"/>
                <a:gd name="T42" fmla="*/ 35 w 35"/>
                <a:gd name="T43" fmla="*/ 16 h 27"/>
                <a:gd name="T44" fmla="*/ 33 w 35"/>
                <a:gd name="T45" fmla="*/ 18 h 27"/>
                <a:gd name="T46" fmla="*/ 31 w 35"/>
                <a:gd name="T47" fmla="*/ 22 h 27"/>
                <a:gd name="T48" fmla="*/ 29 w 35"/>
                <a:gd name="T49" fmla="*/ 24 h 27"/>
                <a:gd name="T50" fmla="*/ 26 w 35"/>
                <a:gd name="T51" fmla="*/ 25 h 27"/>
                <a:gd name="T52" fmla="*/ 24 w 35"/>
                <a:gd name="T53" fmla="*/ 26 h 27"/>
                <a:gd name="T54" fmla="*/ 20 w 35"/>
                <a:gd name="T55" fmla="*/ 27 h 27"/>
                <a:gd name="T56" fmla="*/ 17 w 35"/>
                <a:gd name="T57" fmla="*/ 27 h 27"/>
                <a:gd name="T58" fmla="*/ 13 w 35"/>
                <a:gd name="T59" fmla="*/ 27 h 27"/>
                <a:gd name="T60" fmla="*/ 10 w 35"/>
                <a:gd name="T61" fmla="*/ 26 h 27"/>
                <a:gd name="T62" fmla="*/ 8 w 35"/>
                <a:gd name="T63" fmla="*/ 25 h 27"/>
                <a:gd name="T64" fmla="*/ 5 w 35"/>
                <a:gd name="T65" fmla="*/ 24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 h="27">
                  <a:moveTo>
                    <a:pt x="5" y="24"/>
                  </a:moveTo>
                  <a:lnTo>
                    <a:pt x="2" y="22"/>
                  </a:lnTo>
                  <a:lnTo>
                    <a:pt x="1" y="18"/>
                  </a:lnTo>
                  <a:lnTo>
                    <a:pt x="0" y="16"/>
                  </a:lnTo>
                  <a:lnTo>
                    <a:pt x="0" y="13"/>
                  </a:lnTo>
                  <a:lnTo>
                    <a:pt x="0" y="11"/>
                  </a:lnTo>
                  <a:lnTo>
                    <a:pt x="1" y="8"/>
                  </a:lnTo>
                  <a:lnTo>
                    <a:pt x="2" y="6"/>
                  </a:lnTo>
                  <a:lnTo>
                    <a:pt x="5" y="4"/>
                  </a:lnTo>
                  <a:lnTo>
                    <a:pt x="8" y="3"/>
                  </a:lnTo>
                  <a:lnTo>
                    <a:pt x="10" y="1"/>
                  </a:lnTo>
                  <a:lnTo>
                    <a:pt x="13" y="0"/>
                  </a:lnTo>
                  <a:lnTo>
                    <a:pt x="17" y="0"/>
                  </a:lnTo>
                  <a:lnTo>
                    <a:pt x="20" y="0"/>
                  </a:lnTo>
                  <a:lnTo>
                    <a:pt x="24" y="1"/>
                  </a:lnTo>
                  <a:lnTo>
                    <a:pt x="26" y="3"/>
                  </a:lnTo>
                  <a:lnTo>
                    <a:pt x="29" y="4"/>
                  </a:lnTo>
                  <a:lnTo>
                    <a:pt x="31" y="6"/>
                  </a:lnTo>
                  <a:lnTo>
                    <a:pt x="33" y="8"/>
                  </a:lnTo>
                  <a:lnTo>
                    <a:pt x="35" y="11"/>
                  </a:lnTo>
                  <a:lnTo>
                    <a:pt x="35" y="13"/>
                  </a:lnTo>
                  <a:lnTo>
                    <a:pt x="35" y="16"/>
                  </a:lnTo>
                  <a:lnTo>
                    <a:pt x="33" y="18"/>
                  </a:lnTo>
                  <a:lnTo>
                    <a:pt x="31" y="22"/>
                  </a:lnTo>
                  <a:lnTo>
                    <a:pt x="29" y="24"/>
                  </a:lnTo>
                  <a:lnTo>
                    <a:pt x="26" y="25"/>
                  </a:lnTo>
                  <a:lnTo>
                    <a:pt x="24" y="26"/>
                  </a:lnTo>
                  <a:lnTo>
                    <a:pt x="20" y="27"/>
                  </a:lnTo>
                  <a:lnTo>
                    <a:pt x="17" y="27"/>
                  </a:lnTo>
                  <a:lnTo>
                    <a:pt x="13" y="27"/>
                  </a:lnTo>
                  <a:lnTo>
                    <a:pt x="10" y="26"/>
                  </a:lnTo>
                  <a:lnTo>
                    <a:pt x="8" y="25"/>
                  </a:lnTo>
                  <a:lnTo>
                    <a:pt x="5" y="24"/>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1" name="Freeform 131"/>
            <p:cNvSpPr>
              <a:spLocks/>
            </p:cNvSpPr>
            <p:nvPr/>
          </p:nvSpPr>
          <p:spPr bwMode="auto">
            <a:xfrm>
              <a:off x="439" y="1981"/>
              <a:ext cx="35" cy="27"/>
            </a:xfrm>
            <a:custGeom>
              <a:avLst/>
              <a:gdLst>
                <a:gd name="T0" fmla="*/ 5 w 35"/>
                <a:gd name="T1" fmla="*/ 23 h 27"/>
                <a:gd name="T2" fmla="*/ 4 w 35"/>
                <a:gd name="T3" fmla="*/ 21 h 27"/>
                <a:gd name="T4" fmla="*/ 1 w 35"/>
                <a:gd name="T5" fmla="*/ 18 h 27"/>
                <a:gd name="T6" fmla="*/ 0 w 35"/>
                <a:gd name="T7" fmla="*/ 16 h 27"/>
                <a:gd name="T8" fmla="*/ 0 w 35"/>
                <a:gd name="T9" fmla="*/ 13 h 27"/>
                <a:gd name="T10" fmla="*/ 0 w 35"/>
                <a:gd name="T11" fmla="*/ 10 h 27"/>
                <a:gd name="T12" fmla="*/ 1 w 35"/>
                <a:gd name="T13" fmla="*/ 8 h 27"/>
                <a:gd name="T14" fmla="*/ 4 w 35"/>
                <a:gd name="T15" fmla="*/ 6 h 27"/>
                <a:gd name="T16" fmla="*/ 5 w 35"/>
                <a:gd name="T17" fmla="*/ 4 h 27"/>
                <a:gd name="T18" fmla="*/ 8 w 35"/>
                <a:gd name="T19" fmla="*/ 2 h 27"/>
                <a:gd name="T20" fmla="*/ 12 w 35"/>
                <a:gd name="T21" fmla="*/ 1 h 27"/>
                <a:gd name="T22" fmla="*/ 15 w 35"/>
                <a:gd name="T23" fmla="*/ 0 h 27"/>
                <a:gd name="T24" fmla="*/ 17 w 35"/>
                <a:gd name="T25" fmla="*/ 0 h 27"/>
                <a:gd name="T26" fmla="*/ 22 w 35"/>
                <a:gd name="T27" fmla="*/ 0 h 27"/>
                <a:gd name="T28" fmla="*/ 24 w 35"/>
                <a:gd name="T29" fmla="*/ 1 h 27"/>
                <a:gd name="T30" fmla="*/ 27 w 35"/>
                <a:gd name="T31" fmla="*/ 2 h 27"/>
                <a:gd name="T32" fmla="*/ 30 w 35"/>
                <a:gd name="T33" fmla="*/ 4 h 27"/>
                <a:gd name="T34" fmla="*/ 32 w 35"/>
                <a:gd name="T35" fmla="*/ 6 h 27"/>
                <a:gd name="T36" fmla="*/ 34 w 35"/>
                <a:gd name="T37" fmla="*/ 8 h 27"/>
                <a:gd name="T38" fmla="*/ 35 w 35"/>
                <a:gd name="T39" fmla="*/ 10 h 27"/>
                <a:gd name="T40" fmla="*/ 35 w 35"/>
                <a:gd name="T41" fmla="*/ 13 h 27"/>
                <a:gd name="T42" fmla="*/ 35 w 35"/>
                <a:gd name="T43" fmla="*/ 16 h 27"/>
                <a:gd name="T44" fmla="*/ 34 w 35"/>
                <a:gd name="T45" fmla="*/ 18 h 27"/>
                <a:gd name="T46" fmla="*/ 32 w 35"/>
                <a:gd name="T47" fmla="*/ 21 h 27"/>
                <a:gd name="T48" fmla="*/ 30 w 35"/>
                <a:gd name="T49" fmla="*/ 23 h 27"/>
                <a:gd name="T50" fmla="*/ 27 w 35"/>
                <a:gd name="T51" fmla="*/ 25 h 27"/>
                <a:gd name="T52" fmla="*/ 24 w 35"/>
                <a:gd name="T53" fmla="*/ 26 h 27"/>
                <a:gd name="T54" fmla="*/ 22 w 35"/>
                <a:gd name="T55" fmla="*/ 27 h 27"/>
                <a:gd name="T56" fmla="*/ 17 w 35"/>
                <a:gd name="T57" fmla="*/ 27 h 27"/>
                <a:gd name="T58" fmla="*/ 15 w 35"/>
                <a:gd name="T59" fmla="*/ 27 h 27"/>
                <a:gd name="T60" fmla="*/ 12 w 35"/>
                <a:gd name="T61" fmla="*/ 26 h 27"/>
                <a:gd name="T62" fmla="*/ 8 w 35"/>
                <a:gd name="T63" fmla="*/ 25 h 27"/>
                <a:gd name="T64" fmla="*/ 5 w 35"/>
                <a:gd name="T65" fmla="*/ 23 h 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5" h="27">
                  <a:moveTo>
                    <a:pt x="5" y="23"/>
                  </a:moveTo>
                  <a:lnTo>
                    <a:pt x="4" y="21"/>
                  </a:lnTo>
                  <a:lnTo>
                    <a:pt x="1" y="18"/>
                  </a:lnTo>
                  <a:lnTo>
                    <a:pt x="0" y="16"/>
                  </a:lnTo>
                  <a:lnTo>
                    <a:pt x="0" y="13"/>
                  </a:lnTo>
                  <a:lnTo>
                    <a:pt x="0" y="10"/>
                  </a:lnTo>
                  <a:lnTo>
                    <a:pt x="1" y="8"/>
                  </a:lnTo>
                  <a:lnTo>
                    <a:pt x="4" y="6"/>
                  </a:lnTo>
                  <a:lnTo>
                    <a:pt x="5" y="4"/>
                  </a:lnTo>
                  <a:lnTo>
                    <a:pt x="8" y="2"/>
                  </a:lnTo>
                  <a:lnTo>
                    <a:pt x="12" y="1"/>
                  </a:lnTo>
                  <a:lnTo>
                    <a:pt x="15" y="0"/>
                  </a:lnTo>
                  <a:lnTo>
                    <a:pt x="17" y="0"/>
                  </a:lnTo>
                  <a:lnTo>
                    <a:pt x="22" y="0"/>
                  </a:lnTo>
                  <a:lnTo>
                    <a:pt x="24" y="1"/>
                  </a:lnTo>
                  <a:lnTo>
                    <a:pt x="27" y="2"/>
                  </a:lnTo>
                  <a:lnTo>
                    <a:pt x="30" y="4"/>
                  </a:lnTo>
                  <a:lnTo>
                    <a:pt x="32" y="6"/>
                  </a:lnTo>
                  <a:lnTo>
                    <a:pt x="34" y="8"/>
                  </a:lnTo>
                  <a:lnTo>
                    <a:pt x="35" y="10"/>
                  </a:lnTo>
                  <a:lnTo>
                    <a:pt x="35" y="13"/>
                  </a:lnTo>
                  <a:lnTo>
                    <a:pt x="35" y="16"/>
                  </a:lnTo>
                  <a:lnTo>
                    <a:pt x="34" y="18"/>
                  </a:lnTo>
                  <a:lnTo>
                    <a:pt x="32" y="21"/>
                  </a:lnTo>
                  <a:lnTo>
                    <a:pt x="30" y="23"/>
                  </a:lnTo>
                  <a:lnTo>
                    <a:pt x="27" y="25"/>
                  </a:lnTo>
                  <a:lnTo>
                    <a:pt x="24" y="26"/>
                  </a:lnTo>
                  <a:lnTo>
                    <a:pt x="22" y="27"/>
                  </a:lnTo>
                  <a:lnTo>
                    <a:pt x="17" y="27"/>
                  </a:lnTo>
                  <a:lnTo>
                    <a:pt x="15" y="27"/>
                  </a:lnTo>
                  <a:lnTo>
                    <a:pt x="12" y="26"/>
                  </a:lnTo>
                  <a:lnTo>
                    <a:pt x="8" y="25"/>
                  </a:lnTo>
                  <a:lnTo>
                    <a:pt x="5" y="23"/>
                  </a:lnTo>
                  <a:close/>
                </a:path>
              </a:pathLst>
            </a:custGeom>
            <a:solidFill>
              <a:srgbClr val="BFDD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02" name="Rectangle 132"/>
            <p:cNvSpPr>
              <a:spLocks noChangeArrowheads="1"/>
            </p:cNvSpPr>
            <p:nvPr/>
          </p:nvSpPr>
          <p:spPr bwMode="auto">
            <a:xfrm>
              <a:off x="704" y="2197"/>
              <a:ext cx="2150" cy="8"/>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03" name="Rectangle 133"/>
            <p:cNvSpPr>
              <a:spLocks noChangeArrowheads="1"/>
            </p:cNvSpPr>
            <p:nvPr/>
          </p:nvSpPr>
          <p:spPr bwMode="auto">
            <a:xfrm>
              <a:off x="311" y="2082"/>
              <a:ext cx="2543" cy="8"/>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04" name="Rectangle 134"/>
            <p:cNvSpPr>
              <a:spLocks noChangeArrowheads="1"/>
            </p:cNvSpPr>
            <p:nvPr/>
          </p:nvSpPr>
          <p:spPr bwMode="auto">
            <a:xfrm>
              <a:off x="704" y="2805"/>
              <a:ext cx="2150" cy="8"/>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05" name="Rectangle 135"/>
            <p:cNvSpPr>
              <a:spLocks noChangeArrowheads="1"/>
            </p:cNvSpPr>
            <p:nvPr/>
          </p:nvSpPr>
          <p:spPr bwMode="auto">
            <a:xfrm>
              <a:off x="704" y="3410"/>
              <a:ext cx="2150" cy="8"/>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06" name="Rectangle 136"/>
            <p:cNvSpPr>
              <a:spLocks noChangeArrowheads="1"/>
            </p:cNvSpPr>
            <p:nvPr/>
          </p:nvSpPr>
          <p:spPr bwMode="auto">
            <a:xfrm>
              <a:off x="704" y="1941"/>
              <a:ext cx="11" cy="1705"/>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07" name="Rectangle 137"/>
            <p:cNvSpPr>
              <a:spLocks noChangeArrowheads="1"/>
            </p:cNvSpPr>
            <p:nvPr/>
          </p:nvSpPr>
          <p:spPr bwMode="auto">
            <a:xfrm>
              <a:off x="891" y="1941"/>
              <a:ext cx="10" cy="1705"/>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08" name="Rectangle 138"/>
            <p:cNvSpPr>
              <a:spLocks noChangeArrowheads="1"/>
            </p:cNvSpPr>
            <p:nvPr/>
          </p:nvSpPr>
          <p:spPr bwMode="auto">
            <a:xfrm>
              <a:off x="1475" y="1941"/>
              <a:ext cx="11" cy="1705"/>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09" name="Rectangle 139"/>
            <p:cNvSpPr>
              <a:spLocks noChangeArrowheads="1"/>
            </p:cNvSpPr>
            <p:nvPr/>
          </p:nvSpPr>
          <p:spPr bwMode="auto">
            <a:xfrm>
              <a:off x="2066" y="1941"/>
              <a:ext cx="11" cy="1705"/>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10" name="Rectangle 140"/>
            <p:cNvSpPr>
              <a:spLocks noChangeArrowheads="1"/>
            </p:cNvSpPr>
            <p:nvPr/>
          </p:nvSpPr>
          <p:spPr bwMode="auto">
            <a:xfrm>
              <a:off x="2651" y="1941"/>
              <a:ext cx="11" cy="1705"/>
            </a:xfrm>
            <a:prstGeom prst="rect">
              <a:avLst/>
            </a:prstGeom>
            <a:solidFill>
              <a:srgbClr val="7FBF7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11" name="Freeform 141"/>
            <p:cNvSpPr>
              <a:spLocks/>
            </p:cNvSpPr>
            <p:nvPr/>
          </p:nvSpPr>
          <p:spPr bwMode="auto">
            <a:xfrm>
              <a:off x="672" y="2194"/>
              <a:ext cx="2054" cy="1464"/>
            </a:xfrm>
            <a:custGeom>
              <a:avLst/>
              <a:gdLst>
                <a:gd name="T0" fmla="*/ 2049 w 2054"/>
                <a:gd name="T1" fmla="*/ 56 h 1464"/>
                <a:gd name="T2" fmla="*/ 1858 w 2054"/>
                <a:gd name="T3" fmla="*/ 239 h 1464"/>
                <a:gd name="T4" fmla="*/ 1852 w 2054"/>
                <a:gd name="T5" fmla="*/ 244 h 1464"/>
                <a:gd name="T6" fmla="*/ 1844 w 2054"/>
                <a:gd name="T7" fmla="*/ 240 h 1464"/>
                <a:gd name="T8" fmla="*/ 1728 w 2054"/>
                <a:gd name="T9" fmla="*/ 184 h 1464"/>
                <a:gd name="T10" fmla="*/ 1742 w 2054"/>
                <a:gd name="T11" fmla="*/ 180 h 1464"/>
                <a:gd name="T12" fmla="*/ 1566 w 2054"/>
                <a:gd name="T13" fmla="*/ 554 h 1464"/>
                <a:gd name="T14" fmla="*/ 1564 w 2054"/>
                <a:gd name="T15" fmla="*/ 562 h 1464"/>
                <a:gd name="T16" fmla="*/ 1554 w 2054"/>
                <a:gd name="T17" fmla="*/ 558 h 1464"/>
                <a:gd name="T18" fmla="*/ 1243 w 2054"/>
                <a:gd name="T19" fmla="*/ 472 h 1464"/>
                <a:gd name="T20" fmla="*/ 1255 w 2054"/>
                <a:gd name="T21" fmla="*/ 466 h 1464"/>
                <a:gd name="T22" fmla="*/ 1064 w 2054"/>
                <a:gd name="T23" fmla="*/ 930 h 1464"/>
                <a:gd name="T24" fmla="*/ 1058 w 2054"/>
                <a:gd name="T25" fmla="*/ 940 h 1464"/>
                <a:gd name="T26" fmla="*/ 1047 w 2054"/>
                <a:gd name="T27" fmla="*/ 932 h 1464"/>
                <a:gd name="T28" fmla="*/ 748 w 2054"/>
                <a:gd name="T29" fmla="*/ 700 h 1464"/>
                <a:gd name="T30" fmla="*/ 763 w 2054"/>
                <a:gd name="T31" fmla="*/ 698 h 1464"/>
                <a:gd name="T32" fmla="*/ 442 w 2054"/>
                <a:gd name="T33" fmla="*/ 1168 h 1464"/>
                <a:gd name="T34" fmla="*/ 437 w 2054"/>
                <a:gd name="T35" fmla="*/ 1173 h 1464"/>
                <a:gd name="T36" fmla="*/ 429 w 2054"/>
                <a:gd name="T37" fmla="*/ 1171 h 1464"/>
                <a:gd name="T38" fmla="*/ 262 w 2054"/>
                <a:gd name="T39" fmla="*/ 1109 h 1464"/>
                <a:gd name="T40" fmla="*/ 274 w 2054"/>
                <a:gd name="T41" fmla="*/ 1105 h 1464"/>
                <a:gd name="T42" fmla="*/ 101 w 2054"/>
                <a:gd name="T43" fmla="*/ 1458 h 1464"/>
                <a:gd name="T44" fmla="*/ 99 w 2054"/>
                <a:gd name="T45" fmla="*/ 1464 h 1464"/>
                <a:gd name="T46" fmla="*/ 89 w 2054"/>
                <a:gd name="T47" fmla="*/ 1462 h 1464"/>
                <a:gd name="T48" fmla="*/ 8 w 2054"/>
                <a:gd name="T49" fmla="*/ 1438 h 1464"/>
                <a:gd name="T50" fmla="*/ 0 w 2054"/>
                <a:gd name="T51" fmla="*/ 1436 h 1464"/>
                <a:gd name="T52" fmla="*/ 3 w 2054"/>
                <a:gd name="T53" fmla="*/ 1428 h 1464"/>
                <a:gd name="T54" fmla="*/ 209 w 2054"/>
                <a:gd name="T55" fmla="*/ 1009 h 1464"/>
                <a:gd name="T56" fmla="*/ 213 w 2054"/>
                <a:gd name="T57" fmla="*/ 1002 h 1464"/>
                <a:gd name="T58" fmla="*/ 221 w 2054"/>
                <a:gd name="T59" fmla="*/ 1005 h 1464"/>
                <a:gd name="T60" fmla="*/ 399 w 2054"/>
                <a:gd name="T61" fmla="*/ 1070 h 1464"/>
                <a:gd name="T62" fmla="*/ 387 w 2054"/>
                <a:gd name="T63" fmla="*/ 1073 h 1464"/>
                <a:gd name="T64" fmla="*/ 725 w 2054"/>
                <a:gd name="T65" fmla="*/ 579 h 1464"/>
                <a:gd name="T66" fmla="*/ 731 w 2054"/>
                <a:gd name="T67" fmla="*/ 571 h 1464"/>
                <a:gd name="T68" fmla="*/ 740 w 2054"/>
                <a:gd name="T69" fmla="*/ 578 h 1464"/>
                <a:gd name="T70" fmla="*/ 1022 w 2054"/>
                <a:gd name="T71" fmla="*/ 798 h 1464"/>
                <a:gd name="T72" fmla="*/ 1006 w 2054"/>
                <a:gd name="T73" fmla="*/ 801 h 1464"/>
                <a:gd name="T74" fmla="*/ 1182 w 2054"/>
                <a:gd name="T75" fmla="*/ 375 h 1464"/>
                <a:gd name="T76" fmla="*/ 1185 w 2054"/>
                <a:gd name="T77" fmla="*/ 368 h 1464"/>
                <a:gd name="T78" fmla="*/ 1194 w 2054"/>
                <a:gd name="T79" fmla="*/ 370 h 1464"/>
                <a:gd name="T80" fmla="*/ 1510 w 2054"/>
                <a:gd name="T81" fmla="*/ 459 h 1464"/>
                <a:gd name="T82" fmla="*/ 1498 w 2054"/>
                <a:gd name="T83" fmla="*/ 463 h 1464"/>
                <a:gd name="T84" fmla="*/ 1680 w 2054"/>
                <a:gd name="T85" fmla="*/ 74 h 1464"/>
                <a:gd name="T86" fmla="*/ 1684 w 2054"/>
                <a:gd name="T87" fmla="*/ 66 h 1464"/>
                <a:gd name="T88" fmla="*/ 1693 w 2054"/>
                <a:gd name="T89" fmla="*/ 71 h 1464"/>
                <a:gd name="T90" fmla="*/ 1836 w 2054"/>
                <a:gd name="T91" fmla="*/ 140 h 1464"/>
                <a:gd name="T92" fmla="*/ 1824 w 2054"/>
                <a:gd name="T93" fmla="*/ 141 h 1464"/>
                <a:gd name="T94" fmla="*/ 1967 w 2054"/>
                <a:gd name="T95" fmla="*/ 5 h 1464"/>
                <a:gd name="T96" fmla="*/ 1973 w 2054"/>
                <a:gd name="T97" fmla="*/ 0 h 1464"/>
                <a:gd name="T98" fmla="*/ 1980 w 2054"/>
                <a:gd name="T99" fmla="*/ 4 h 1464"/>
                <a:gd name="T100" fmla="*/ 2048 w 2054"/>
                <a:gd name="T101" fmla="*/ 46 h 1464"/>
                <a:gd name="T102" fmla="*/ 2054 w 2054"/>
                <a:gd name="T103" fmla="*/ 51 h 1464"/>
                <a:gd name="T104" fmla="*/ 2049 w 2054"/>
                <a:gd name="T105" fmla="*/ 56 h 14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054" h="1464">
                  <a:moveTo>
                    <a:pt x="2049" y="56"/>
                  </a:moveTo>
                  <a:lnTo>
                    <a:pt x="1858" y="239"/>
                  </a:lnTo>
                  <a:lnTo>
                    <a:pt x="1852" y="244"/>
                  </a:lnTo>
                  <a:lnTo>
                    <a:pt x="1844" y="240"/>
                  </a:lnTo>
                  <a:lnTo>
                    <a:pt x="1728" y="184"/>
                  </a:lnTo>
                  <a:lnTo>
                    <a:pt x="1742" y="180"/>
                  </a:lnTo>
                  <a:lnTo>
                    <a:pt x="1566" y="554"/>
                  </a:lnTo>
                  <a:lnTo>
                    <a:pt x="1564" y="562"/>
                  </a:lnTo>
                  <a:lnTo>
                    <a:pt x="1554" y="558"/>
                  </a:lnTo>
                  <a:lnTo>
                    <a:pt x="1243" y="472"/>
                  </a:lnTo>
                  <a:lnTo>
                    <a:pt x="1255" y="466"/>
                  </a:lnTo>
                  <a:lnTo>
                    <a:pt x="1064" y="930"/>
                  </a:lnTo>
                  <a:lnTo>
                    <a:pt x="1058" y="940"/>
                  </a:lnTo>
                  <a:lnTo>
                    <a:pt x="1047" y="932"/>
                  </a:lnTo>
                  <a:lnTo>
                    <a:pt x="748" y="700"/>
                  </a:lnTo>
                  <a:lnTo>
                    <a:pt x="763" y="698"/>
                  </a:lnTo>
                  <a:lnTo>
                    <a:pt x="442" y="1168"/>
                  </a:lnTo>
                  <a:lnTo>
                    <a:pt x="437" y="1173"/>
                  </a:lnTo>
                  <a:lnTo>
                    <a:pt x="429" y="1171"/>
                  </a:lnTo>
                  <a:lnTo>
                    <a:pt x="262" y="1109"/>
                  </a:lnTo>
                  <a:lnTo>
                    <a:pt x="274" y="1105"/>
                  </a:lnTo>
                  <a:lnTo>
                    <a:pt x="101" y="1458"/>
                  </a:lnTo>
                  <a:lnTo>
                    <a:pt x="99" y="1464"/>
                  </a:lnTo>
                  <a:lnTo>
                    <a:pt x="89" y="1462"/>
                  </a:lnTo>
                  <a:lnTo>
                    <a:pt x="8" y="1438"/>
                  </a:lnTo>
                  <a:lnTo>
                    <a:pt x="0" y="1436"/>
                  </a:lnTo>
                  <a:lnTo>
                    <a:pt x="3" y="1428"/>
                  </a:lnTo>
                  <a:lnTo>
                    <a:pt x="209" y="1009"/>
                  </a:lnTo>
                  <a:lnTo>
                    <a:pt x="213" y="1002"/>
                  </a:lnTo>
                  <a:lnTo>
                    <a:pt x="221" y="1005"/>
                  </a:lnTo>
                  <a:lnTo>
                    <a:pt x="399" y="1070"/>
                  </a:lnTo>
                  <a:lnTo>
                    <a:pt x="387" y="1073"/>
                  </a:lnTo>
                  <a:lnTo>
                    <a:pt x="725" y="579"/>
                  </a:lnTo>
                  <a:lnTo>
                    <a:pt x="731" y="571"/>
                  </a:lnTo>
                  <a:lnTo>
                    <a:pt x="740" y="578"/>
                  </a:lnTo>
                  <a:lnTo>
                    <a:pt x="1022" y="798"/>
                  </a:lnTo>
                  <a:lnTo>
                    <a:pt x="1006" y="801"/>
                  </a:lnTo>
                  <a:lnTo>
                    <a:pt x="1182" y="375"/>
                  </a:lnTo>
                  <a:lnTo>
                    <a:pt x="1185" y="368"/>
                  </a:lnTo>
                  <a:lnTo>
                    <a:pt x="1194" y="370"/>
                  </a:lnTo>
                  <a:lnTo>
                    <a:pt x="1510" y="459"/>
                  </a:lnTo>
                  <a:lnTo>
                    <a:pt x="1498" y="463"/>
                  </a:lnTo>
                  <a:lnTo>
                    <a:pt x="1680" y="74"/>
                  </a:lnTo>
                  <a:lnTo>
                    <a:pt x="1684" y="66"/>
                  </a:lnTo>
                  <a:lnTo>
                    <a:pt x="1693" y="71"/>
                  </a:lnTo>
                  <a:lnTo>
                    <a:pt x="1836" y="140"/>
                  </a:lnTo>
                  <a:lnTo>
                    <a:pt x="1824" y="141"/>
                  </a:lnTo>
                  <a:lnTo>
                    <a:pt x="1967" y="5"/>
                  </a:lnTo>
                  <a:lnTo>
                    <a:pt x="1973" y="0"/>
                  </a:lnTo>
                  <a:lnTo>
                    <a:pt x="1980" y="4"/>
                  </a:lnTo>
                  <a:lnTo>
                    <a:pt x="2048" y="46"/>
                  </a:lnTo>
                  <a:lnTo>
                    <a:pt x="2054" y="51"/>
                  </a:lnTo>
                  <a:lnTo>
                    <a:pt x="2049"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2" name="Freeform 142"/>
            <p:cNvSpPr>
              <a:spLocks/>
            </p:cNvSpPr>
            <p:nvPr/>
          </p:nvSpPr>
          <p:spPr bwMode="auto">
            <a:xfrm>
              <a:off x="684" y="2203"/>
              <a:ext cx="2029" cy="1446"/>
            </a:xfrm>
            <a:custGeom>
              <a:avLst/>
              <a:gdLst>
                <a:gd name="T0" fmla="*/ 1963 w 2029"/>
                <a:gd name="T1" fmla="*/ 0 h 1446"/>
                <a:gd name="T2" fmla="*/ 1819 w 2029"/>
                <a:gd name="T3" fmla="*/ 137 h 1446"/>
                <a:gd name="T4" fmla="*/ 1676 w 2029"/>
                <a:gd name="T5" fmla="*/ 68 h 1446"/>
                <a:gd name="T6" fmla="*/ 1494 w 2029"/>
                <a:gd name="T7" fmla="*/ 457 h 1446"/>
                <a:gd name="T8" fmla="*/ 1180 w 2029"/>
                <a:gd name="T9" fmla="*/ 368 h 1446"/>
                <a:gd name="T10" fmla="*/ 1003 w 2029"/>
                <a:gd name="T11" fmla="*/ 794 h 1446"/>
                <a:gd name="T12" fmla="*/ 721 w 2029"/>
                <a:gd name="T13" fmla="*/ 574 h 1446"/>
                <a:gd name="T14" fmla="*/ 383 w 2029"/>
                <a:gd name="T15" fmla="*/ 1067 h 1446"/>
                <a:gd name="T16" fmla="*/ 205 w 2029"/>
                <a:gd name="T17" fmla="*/ 1002 h 1446"/>
                <a:gd name="T18" fmla="*/ 0 w 2029"/>
                <a:gd name="T19" fmla="*/ 1423 h 1446"/>
                <a:gd name="T20" fmla="*/ 81 w 2029"/>
                <a:gd name="T21" fmla="*/ 1446 h 1446"/>
                <a:gd name="T22" fmla="*/ 254 w 2029"/>
                <a:gd name="T23" fmla="*/ 1094 h 1446"/>
                <a:gd name="T24" fmla="*/ 421 w 2029"/>
                <a:gd name="T25" fmla="*/ 1155 h 1446"/>
                <a:gd name="T26" fmla="*/ 743 w 2029"/>
                <a:gd name="T27" fmla="*/ 685 h 1446"/>
                <a:gd name="T28" fmla="*/ 1042 w 2029"/>
                <a:gd name="T29" fmla="*/ 919 h 1446"/>
                <a:gd name="T30" fmla="*/ 1234 w 2029"/>
                <a:gd name="T31" fmla="*/ 455 h 1446"/>
                <a:gd name="T32" fmla="*/ 1546 w 2029"/>
                <a:gd name="T33" fmla="*/ 543 h 1446"/>
                <a:gd name="T34" fmla="*/ 1722 w 2029"/>
                <a:gd name="T35" fmla="*/ 169 h 1446"/>
                <a:gd name="T36" fmla="*/ 1837 w 2029"/>
                <a:gd name="T37" fmla="*/ 225 h 1446"/>
                <a:gd name="T38" fmla="*/ 2029 w 2029"/>
                <a:gd name="T39" fmla="*/ 43 h 1446"/>
                <a:gd name="T40" fmla="*/ 1963 w 2029"/>
                <a:gd name="T41" fmla="*/ 0 h 14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29" h="1446">
                  <a:moveTo>
                    <a:pt x="1963" y="0"/>
                  </a:moveTo>
                  <a:lnTo>
                    <a:pt x="1819" y="137"/>
                  </a:lnTo>
                  <a:lnTo>
                    <a:pt x="1676" y="68"/>
                  </a:lnTo>
                  <a:lnTo>
                    <a:pt x="1494" y="457"/>
                  </a:lnTo>
                  <a:lnTo>
                    <a:pt x="1180" y="368"/>
                  </a:lnTo>
                  <a:lnTo>
                    <a:pt x="1003" y="794"/>
                  </a:lnTo>
                  <a:lnTo>
                    <a:pt x="721" y="574"/>
                  </a:lnTo>
                  <a:lnTo>
                    <a:pt x="383" y="1067"/>
                  </a:lnTo>
                  <a:lnTo>
                    <a:pt x="205" y="1002"/>
                  </a:lnTo>
                  <a:lnTo>
                    <a:pt x="0" y="1423"/>
                  </a:lnTo>
                  <a:lnTo>
                    <a:pt x="81" y="1446"/>
                  </a:lnTo>
                  <a:lnTo>
                    <a:pt x="254" y="1094"/>
                  </a:lnTo>
                  <a:lnTo>
                    <a:pt x="421" y="1155"/>
                  </a:lnTo>
                  <a:lnTo>
                    <a:pt x="743" y="685"/>
                  </a:lnTo>
                  <a:lnTo>
                    <a:pt x="1042" y="919"/>
                  </a:lnTo>
                  <a:lnTo>
                    <a:pt x="1234" y="455"/>
                  </a:lnTo>
                  <a:lnTo>
                    <a:pt x="1546" y="543"/>
                  </a:lnTo>
                  <a:lnTo>
                    <a:pt x="1722" y="169"/>
                  </a:lnTo>
                  <a:lnTo>
                    <a:pt x="1837" y="225"/>
                  </a:lnTo>
                  <a:lnTo>
                    <a:pt x="2029" y="43"/>
                  </a:lnTo>
                  <a:lnTo>
                    <a:pt x="1963" y="0"/>
                  </a:lnTo>
                  <a:close/>
                </a:path>
              </a:pathLst>
            </a:custGeom>
            <a:solidFill>
              <a:srgbClr val="8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3" name="Rectangle 143"/>
            <p:cNvSpPr>
              <a:spLocks noChangeArrowheads="1"/>
            </p:cNvSpPr>
            <p:nvPr/>
          </p:nvSpPr>
          <p:spPr bwMode="auto">
            <a:xfrm>
              <a:off x="310" y="3621"/>
              <a:ext cx="2548" cy="250"/>
            </a:xfrm>
            <a:prstGeom prst="rect">
              <a:avLst/>
            </a:prstGeom>
            <a:solidFill>
              <a:srgbClr val="00CC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5414" name="Freeform 144"/>
            <p:cNvSpPr>
              <a:spLocks/>
            </p:cNvSpPr>
            <p:nvPr/>
          </p:nvSpPr>
          <p:spPr bwMode="auto">
            <a:xfrm>
              <a:off x="1973" y="3717"/>
              <a:ext cx="82" cy="96"/>
            </a:xfrm>
            <a:custGeom>
              <a:avLst/>
              <a:gdLst>
                <a:gd name="T0" fmla="*/ 16 w 82"/>
                <a:gd name="T1" fmla="*/ 92 h 96"/>
                <a:gd name="T2" fmla="*/ 30 w 82"/>
                <a:gd name="T3" fmla="*/ 96 h 96"/>
                <a:gd name="T4" fmla="*/ 50 w 82"/>
                <a:gd name="T5" fmla="*/ 95 h 96"/>
                <a:gd name="T6" fmla="*/ 69 w 82"/>
                <a:gd name="T7" fmla="*/ 83 h 96"/>
                <a:gd name="T8" fmla="*/ 78 w 82"/>
                <a:gd name="T9" fmla="*/ 66 h 96"/>
                <a:gd name="T10" fmla="*/ 82 w 82"/>
                <a:gd name="T11" fmla="*/ 52 h 96"/>
                <a:gd name="T12" fmla="*/ 82 w 82"/>
                <a:gd name="T13" fmla="*/ 36 h 96"/>
                <a:gd name="T14" fmla="*/ 79 w 82"/>
                <a:gd name="T15" fmla="*/ 23 h 96"/>
                <a:gd name="T16" fmla="*/ 71 w 82"/>
                <a:gd name="T17" fmla="*/ 10 h 96"/>
                <a:gd name="T18" fmla="*/ 52 w 82"/>
                <a:gd name="T19" fmla="*/ 1 h 96"/>
                <a:gd name="T20" fmla="*/ 31 w 82"/>
                <a:gd name="T21" fmla="*/ 1 h 96"/>
                <a:gd name="T22" fmla="*/ 16 w 82"/>
                <a:gd name="T23" fmla="*/ 5 h 96"/>
                <a:gd name="T24" fmla="*/ 7 w 82"/>
                <a:gd name="T25" fmla="*/ 14 h 96"/>
                <a:gd name="T26" fmla="*/ 1 w 82"/>
                <a:gd name="T27" fmla="*/ 25 h 96"/>
                <a:gd name="T28" fmla="*/ 1 w 82"/>
                <a:gd name="T29" fmla="*/ 37 h 96"/>
                <a:gd name="T30" fmla="*/ 7 w 82"/>
                <a:gd name="T31" fmla="*/ 49 h 96"/>
                <a:gd name="T32" fmla="*/ 16 w 82"/>
                <a:gd name="T33" fmla="*/ 57 h 96"/>
                <a:gd name="T34" fmla="*/ 31 w 82"/>
                <a:gd name="T35" fmla="*/ 61 h 96"/>
                <a:gd name="T36" fmla="*/ 43 w 82"/>
                <a:gd name="T37" fmla="*/ 61 h 96"/>
                <a:gd name="T38" fmla="*/ 51 w 82"/>
                <a:gd name="T39" fmla="*/ 60 h 96"/>
                <a:gd name="T40" fmla="*/ 58 w 82"/>
                <a:gd name="T41" fmla="*/ 57 h 96"/>
                <a:gd name="T42" fmla="*/ 65 w 82"/>
                <a:gd name="T43" fmla="*/ 54 h 96"/>
                <a:gd name="T44" fmla="*/ 65 w 82"/>
                <a:gd name="T45" fmla="*/ 60 h 96"/>
                <a:gd name="T46" fmla="*/ 61 w 82"/>
                <a:gd name="T47" fmla="*/ 74 h 96"/>
                <a:gd name="T48" fmla="*/ 52 w 82"/>
                <a:gd name="T49" fmla="*/ 82 h 96"/>
                <a:gd name="T50" fmla="*/ 43 w 82"/>
                <a:gd name="T51" fmla="*/ 85 h 96"/>
                <a:gd name="T52" fmla="*/ 35 w 82"/>
                <a:gd name="T53" fmla="*/ 86 h 96"/>
                <a:gd name="T54" fmla="*/ 30 w 82"/>
                <a:gd name="T55" fmla="*/ 85 h 96"/>
                <a:gd name="T56" fmla="*/ 23 w 82"/>
                <a:gd name="T57" fmla="*/ 82 h 96"/>
                <a:gd name="T58" fmla="*/ 19 w 82"/>
                <a:gd name="T59" fmla="*/ 75 h 96"/>
                <a:gd name="T60" fmla="*/ 3 w 82"/>
                <a:gd name="T61" fmla="*/ 71 h 96"/>
                <a:gd name="T62" fmla="*/ 5 w 82"/>
                <a:gd name="T63" fmla="*/ 81 h 96"/>
                <a:gd name="T64" fmla="*/ 11 w 82"/>
                <a:gd name="T65" fmla="*/ 88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2" h="96">
                  <a:moveTo>
                    <a:pt x="11" y="88"/>
                  </a:moveTo>
                  <a:lnTo>
                    <a:pt x="16" y="92"/>
                  </a:lnTo>
                  <a:lnTo>
                    <a:pt x="23" y="94"/>
                  </a:lnTo>
                  <a:lnTo>
                    <a:pt x="30" y="96"/>
                  </a:lnTo>
                  <a:lnTo>
                    <a:pt x="38" y="96"/>
                  </a:lnTo>
                  <a:lnTo>
                    <a:pt x="50" y="95"/>
                  </a:lnTo>
                  <a:lnTo>
                    <a:pt x="61" y="90"/>
                  </a:lnTo>
                  <a:lnTo>
                    <a:pt x="69" y="83"/>
                  </a:lnTo>
                  <a:lnTo>
                    <a:pt x="75" y="74"/>
                  </a:lnTo>
                  <a:lnTo>
                    <a:pt x="78" y="66"/>
                  </a:lnTo>
                  <a:lnTo>
                    <a:pt x="81" y="59"/>
                  </a:lnTo>
                  <a:lnTo>
                    <a:pt x="82" y="52"/>
                  </a:lnTo>
                  <a:lnTo>
                    <a:pt x="82" y="43"/>
                  </a:lnTo>
                  <a:lnTo>
                    <a:pt x="82" y="36"/>
                  </a:lnTo>
                  <a:lnTo>
                    <a:pt x="81" y="29"/>
                  </a:lnTo>
                  <a:lnTo>
                    <a:pt x="79" y="23"/>
                  </a:lnTo>
                  <a:lnTo>
                    <a:pt x="77" y="17"/>
                  </a:lnTo>
                  <a:lnTo>
                    <a:pt x="71" y="10"/>
                  </a:lnTo>
                  <a:lnTo>
                    <a:pt x="63" y="4"/>
                  </a:lnTo>
                  <a:lnTo>
                    <a:pt x="52" y="1"/>
                  </a:lnTo>
                  <a:lnTo>
                    <a:pt x="40" y="0"/>
                  </a:lnTo>
                  <a:lnTo>
                    <a:pt x="31" y="1"/>
                  </a:lnTo>
                  <a:lnTo>
                    <a:pt x="23" y="2"/>
                  </a:lnTo>
                  <a:lnTo>
                    <a:pt x="16" y="5"/>
                  </a:lnTo>
                  <a:lnTo>
                    <a:pt x="11" y="9"/>
                  </a:lnTo>
                  <a:lnTo>
                    <a:pt x="7" y="14"/>
                  </a:lnTo>
                  <a:lnTo>
                    <a:pt x="3" y="19"/>
                  </a:lnTo>
                  <a:lnTo>
                    <a:pt x="1" y="25"/>
                  </a:lnTo>
                  <a:lnTo>
                    <a:pt x="0" y="31"/>
                  </a:lnTo>
                  <a:lnTo>
                    <a:pt x="1" y="37"/>
                  </a:lnTo>
                  <a:lnTo>
                    <a:pt x="3" y="43"/>
                  </a:lnTo>
                  <a:lnTo>
                    <a:pt x="7" y="49"/>
                  </a:lnTo>
                  <a:lnTo>
                    <a:pt x="11" y="53"/>
                  </a:lnTo>
                  <a:lnTo>
                    <a:pt x="16" y="57"/>
                  </a:lnTo>
                  <a:lnTo>
                    <a:pt x="23" y="59"/>
                  </a:lnTo>
                  <a:lnTo>
                    <a:pt x="31" y="61"/>
                  </a:lnTo>
                  <a:lnTo>
                    <a:pt x="39" y="61"/>
                  </a:lnTo>
                  <a:lnTo>
                    <a:pt x="43" y="61"/>
                  </a:lnTo>
                  <a:lnTo>
                    <a:pt x="47" y="61"/>
                  </a:lnTo>
                  <a:lnTo>
                    <a:pt x="51" y="60"/>
                  </a:lnTo>
                  <a:lnTo>
                    <a:pt x="55" y="59"/>
                  </a:lnTo>
                  <a:lnTo>
                    <a:pt x="58" y="57"/>
                  </a:lnTo>
                  <a:lnTo>
                    <a:pt x="62" y="56"/>
                  </a:lnTo>
                  <a:lnTo>
                    <a:pt x="65" y="54"/>
                  </a:lnTo>
                  <a:lnTo>
                    <a:pt x="67" y="51"/>
                  </a:lnTo>
                  <a:lnTo>
                    <a:pt x="65" y="60"/>
                  </a:lnTo>
                  <a:lnTo>
                    <a:pt x="63" y="67"/>
                  </a:lnTo>
                  <a:lnTo>
                    <a:pt x="61" y="74"/>
                  </a:lnTo>
                  <a:lnTo>
                    <a:pt x="56" y="79"/>
                  </a:lnTo>
                  <a:lnTo>
                    <a:pt x="52" y="82"/>
                  </a:lnTo>
                  <a:lnTo>
                    <a:pt x="47" y="84"/>
                  </a:lnTo>
                  <a:lnTo>
                    <a:pt x="43" y="85"/>
                  </a:lnTo>
                  <a:lnTo>
                    <a:pt x="38" y="86"/>
                  </a:lnTo>
                  <a:lnTo>
                    <a:pt x="35" y="86"/>
                  </a:lnTo>
                  <a:lnTo>
                    <a:pt x="32" y="85"/>
                  </a:lnTo>
                  <a:lnTo>
                    <a:pt x="30" y="85"/>
                  </a:lnTo>
                  <a:lnTo>
                    <a:pt x="27" y="84"/>
                  </a:lnTo>
                  <a:lnTo>
                    <a:pt x="23" y="82"/>
                  </a:lnTo>
                  <a:lnTo>
                    <a:pt x="20" y="79"/>
                  </a:lnTo>
                  <a:lnTo>
                    <a:pt x="19" y="75"/>
                  </a:lnTo>
                  <a:lnTo>
                    <a:pt x="17" y="71"/>
                  </a:lnTo>
                  <a:lnTo>
                    <a:pt x="3" y="71"/>
                  </a:lnTo>
                  <a:lnTo>
                    <a:pt x="3" y="76"/>
                  </a:lnTo>
                  <a:lnTo>
                    <a:pt x="5" y="81"/>
                  </a:lnTo>
                  <a:lnTo>
                    <a:pt x="7" y="85"/>
                  </a:lnTo>
                  <a:lnTo>
                    <a:pt x="11"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5" name="Freeform 145"/>
            <p:cNvSpPr>
              <a:spLocks/>
            </p:cNvSpPr>
            <p:nvPr/>
          </p:nvSpPr>
          <p:spPr bwMode="auto">
            <a:xfrm>
              <a:off x="1989" y="3727"/>
              <a:ext cx="49" cy="41"/>
            </a:xfrm>
            <a:custGeom>
              <a:avLst/>
              <a:gdLst>
                <a:gd name="T0" fmla="*/ 5 w 49"/>
                <a:gd name="T1" fmla="*/ 36 h 41"/>
                <a:gd name="T2" fmla="*/ 4 w 49"/>
                <a:gd name="T3" fmla="*/ 32 h 41"/>
                <a:gd name="T4" fmla="*/ 1 w 49"/>
                <a:gd name="T5" fmla="*/ 29 h 41"/>
                <a:gd name="T6" fmla="*/ 0 w 49"/>
                <a:gd name="T7" fmla="*/ 25 h 41"/>
                <a:gd name="T8" fmla="*/ 0 w 49"/>
                <a:gd name="T9" fmla="*/ 21 h 41"/>
                <a:gd name="T10" fmla="*/ 0 w 49"/>
                <a:gd name="T11" fmla="*/ 17 h 41"/>
                <a:gd name="T12" fmla="*/ 1 w 49"/>
                <a:gd name="T13" fmla="*/ 13 h 41"/>
                <a:gd name="T14" fmla="*/ 4 w 49"/>
                <a:gd name="T15" fmla="*/ 9 h 41"/>
                <a:gd name="T16" fmla="*/ 7 w 49"/>
                <a:gd name="T17" fmla="*/ 6 h 41"/>
                <a:gd name="T18" fmla="*/ 11 w 49"/>
                <a:gd name="T19" fmla="*/ 3 h 41"/>
                <a:gd name="T20" fmla="*/ 15 w 49"/>
                <a:gd name="T21" fmla="*/ 1 h 41"/>
                <a:gd name="T22" fmla="*/ 19 w 49"/>
                <a:gd name="T23" fmla="*/ 0 h 41"/>
                <a:gd name="T24" fmla="*/ 24 w 49"/>
                <a:gd name="T25" fmla="*/ 0 h 41"/>
                <a:gd name="T26" fmla="*/ 30 w 49"/>
                <a:gd name="T27" fmla="*/ 0 h 41"/>
                <a:gd name="T28" fmla="*/ 34 w 49"/>
                <a:gd name="T29" fmla="*/ 1 h 41"/>
                <a:gd name="T30" fmla="*/ 38 w 49"/>
                <a:gd name="T31" fmla="*/ 3 h 41"/>
                <a:gd name="T32" fmla="*/ 42 w 49"/>
                <a:gd name="T33" fmla="*/ 5 h 41"/>
                <a:gd name="T34" fmla="*/ 45 w 49"/>
                <a:gd name="T35" fmla="*/ 8 h 41"/>
                <a:gd name="T36" fmla="*/ 47 w 49"/>
                <a:gd name="T37" fmla="*/ 11 h 41"/>
                <a:gd name="T38" fmla="*/ 49 w 49"/>
                <a:gd name="T39" fmla="*/ 16 h 41"/>
                <a:gd name="T40" fmla="*/ 49 w 49"/>
                <a:gd name="T41" fmla="*/ 21 h 41"/>
                <a:gd name="T42" fmla="*/ 49 w 49"/>
                <a:gd name="T43" fmla="*/ 26 h 41"/>
                <a:gd name="T44" fmla="*/ 47 w 49"/>
                <a:gd name="T45" fmla="*/ 30 h 41"/>
                <a:gd name="T46" fmla="*/ 45 w 49"/>
                <a:gd name="T47" fmla="*/ 33 h 41"/>
                <a:gd name="T48" fmla="*/ 40 w 49"/>
                <a:gd name="T49" fmla="*/ 37 h 41"/>
                <a:gd name="T50" fmla="*/ 38 w 49"/>
                <a:gd name="T51" fmla="*/ 39 h 41"/>
                <a:gd name="T52" fmla="*/ 34 w 49"/>
                <a:gd name="T53" fmla="*/ 40 h 41"/>
                <a:gd name="T54" fmla="*/ 30 w 49"/>
                <a:gd name="T55" fmla="*/ 41 h 41"/>
                <a:gd name="T56" fmla="*/ 24 w 49"/>
                <a:gd name="T57" fmla="*/ 41 h 41"/>
                <a:gd name="T58" fmla="*/ 19 w 49"/>
                <a:gd name="T59" fmla="*/ 41 h 41"/>
                <a:gd name="T60" fmla="*/ 14 w 49"/>
                <a:gd name="T61" fmla="*/ 40 h 41"/>
                <a:gd name="T62" fmla="*/ 9 w 49"/>
                <a:gd name="T63" fmla="*/ 38 h 41"/>
                <a:gd name="T64" fmla="*/ 5 w 49"/>
                <a:gd name="T65" fmla="*/ 36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 h="41">
                  <a:moveTo>
                    <a:pt x="5" y="36"/>
                  </a:moveTo>
                  <a:lnTo>
                    <a:pt x="4" y="32"/>
                  </a:lnTo>
                  <a:lnTo>
                    <a:pt x="1" y="29"/>
                  </a:lnTo>
                  <a:lnTo>
                    <a:pt x="0" y="25"/>
                  </a:lnTo>
                  <a:lnTo>
                    <a:pt x="0" y="21"/>
                  </a:lnTo>
                  <a:lnTo>
                    <a:pt x="0" y="17"/>
                  </a:lnTo>
                  <a:lnTo>
                    <a:pt x="1" y="13"/>
                  </a:lnTo>
                  <a:lnTo>
                    <a:pt x="4" y="9"/>
                  </a:lnTo>
                  <a:lnTo>
                    <a:pt x="7" y="6"/>
                  </a:lnTo>
                  <a:lnTo>
                    <a:pt x="11" y="3"/>
                  </a:lnTo>
                  <a:lnTo>
                    <a:pt x="15" y="1"/>
                  </a:lnTo>
                  <a:lnTo>
                    <a:pt x="19" y="0"/>
                  </a:lnTo>
                  <a:lnTo>
                    <a:pt x="24" y="0"/>
                  </a:lnTo>
                  <a:lnTo>
                    <a:pt x="30" y="0"/>
                  </a:lnTo>
                  <a:lnTo>
                    <a:pt x="34" y="1"/>
                  </a:lnTo>
                  <a:lnTo>
                    <a:pt x="38" y="3"/>
                  </a:lnTo>
                  <a:lnTo>
                    <a:pt x="42" y="5"/>
                  </a:lnTo>
                  <a:lnTo>
                    <a:pt x="45" y="8"/>
                  </a:lnTo>
                  <a:lnTo>
                    <a:pt x="47" y="11"/>
                  </a:lnTo>
                  <a:lnTo>
                    <a:pt x="49" y="16"/>
                  </a:lnTo>
                  <a:lnTo>
                    <a:pt x="49" y="21"/>
                  </a:lnTo>
                  <a:lnTo>
                    <a:pt x="49" y="26"/>
                  </a:lnTo>
                  <a:lnTo>
                    <a:pt x="47" y="30"/>
                  </a:lnTo>
                  <a:lnTo>
                    <a:pt x="45" y="33"/>
                  </a:lnTo>
                  <a:lnTo>
                    <a:pt x="40" y="37"/>
                  </a:lnTo>
                  <a:lnTo>
                    <a:pt x="38" y="39"/>
                  </a:lnTo>
                  <a:lnTo>
                    <a:pt x="34" y="40"/>
                  </a:lnTo>
                  <a:lnTo>
                    <a:pt x="30" y="41"/>
                  </a:lnTo>
                  <a:lnTo>
                    <a:pt x="24" y="41"/>
                  </a:lnTo>
                  <a:lnTo>
                    <a:pt x="19" y="41"/>
                  </a:lnTo>
                  <a:lnTo>
                    <a:pt x="14" y="40"/>
                  </a:lnTo>
                  <a:lnTo>
                    <a:pt x="9" y="38"/>
                  </a:lnTo>
                  <a:lnTo>
                    <a:pt x="5" y="36"/>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6" name="Freeform 146"/>
            <p:cNvSpPr>
              <a:spLocks/>
            </p:cNvSpPr>
            <p:nvPr/>
          </p:nvSpPr>
          <p:spPr bwMode="auto">
            <a:xfrm>
              <a:off x="2087" y="3715"/>
              <a:ext cx="83" cy="98"/>
            </a:xfrm>
            <a:custGeom>
              <a:avLst/>
              <a:gdLst>
                <a:gd name="T0" fmla="*/ 3 w 83"/>
                <a:gd name="T1" fmla="*/ 31 h 98"/>
                <a:gd name="T2" fmla="*/ 0 w 83"/>
                <a:gd name="T3" fmla="*/ 45 h 98"/>
                <a:gd name="T4" fmla="*/ 2 w 83"/>
                <a:gd name="T5" fmla="*/ 64 h 98"/>
                <a:gd name="T6" fmla="*/ 7 w 83"/>
                <a:gd name="T7" fmla="*/ 82 h 98"/>
                <a:gd name="T8" fmla="*/ 19 w 83"/>
                <a:gd name="T9" fmla="*/ 92 h 98"/>
                <a:gd name="T10" fmla="*/ 34 w 83"/>
                <a:gd name="T11" fmla="*/ 97 h 98"/>
                <a:gd name="T12" fmla="*/ 52 w 83"/>
                <a:gd name="T13" fmla="*/ 97 h 98"/>
                <a:gd name="T14" fmla="*/ 66 w 83"/>
                <a:gd name="T15" fmla="*/ 92 h 98"/>
                <a:gd name="T16" fmla="*/ 77 w 83"/>
                <a:gd name="T17" fmla="*/ 82 h 98"/>
                <a:gd name="T18" fmla="*/ 83 w 83"/>
                <a:gd name="T19" fmla="*/ 72 h 98"/>
                <a:gd name="T20" fmla="*/ 83 w 83"/>
                <a:gd name="T21" fmla="*/ 58 h 98"/>
                <a:gd name="T22" fmla="*/ 77 w 83"/>
                <a:gd name="T23" fmla="*/ 46 h 98"/>
                <a:gd name="T24" fmla="*/ 65 w 83"/>
                <a:gd name="T25" fmla="*/ 39 h 98"/>
                <a:gd name="T26" fmla="*/ 53 w 83"/>
                <a:gd name="T27" fmla="*/ 36 h 98"/>
                <a:gd name="T28" fmla="*/ 41 w 83"/>
                <a:gd name="T29" fmla="*/ 35 h 98"/>
                <a:gd name="T30" fmla="*/ 33 w 83"/>
                <a:gd name="T31" fmla="*/ 37 h 98"/>
                <a:gd name="T32" fmla="*/ 25 w 83"/>
                <a:gd name="T33" fmla="*/ 39 h 98"/>
                <a:gd name="T34" fmla="*/ 19 w 83"/>
                <a:gd name="T35" fmla="*/ 43 h 98"/>
                <a:gd name="T36" fmla="*/ 17 w 83"/>
                <a:gd name="T37" fmla="*/ 38 h 98"/>
                <a:gd name="T38" fmla="*/ 21 w 83"/>
                <a:gd name="T39" fmla="*/ 26 h 98"/>
                <a:gd name="T40" fmla="*/ 29 w 83"/>
                <a:gd name="T41" fmla="*/ 16 h 98"/>
                <a:gd name="T42" fmla="*/ 40 w 83"/>
                <a:gd name="T43" fmla="*/ 12 h 98"/>
                <a:gd name="T44" fmla="*/ 50 w 83"/>
                <a:gd name="T45" fmla="*/ 11 h 98"/>
                <a:gd name="T46" fmla="*/ 58 w 83"/>
                <a:gd name="T47" fmla="*/ 14 h 98"/>
                <a:gd name="T48" fmla="*/ 62 w 83"/>
                <a:gd name="T49" fmla="*/ 19 h 98"/>
                <a:gd name="T50" fmla="*/ 65 w 83"/>
                <a:gd name="T51" fmla="*/ 23 h 98"/>
                <a:gd name="T52" fmla="*/ 81 w 83"/>
                <a:gd name="T53" fmla="*/ 26 h 98"/>
                <a:gd name="T54" fmla="*/ 80 w 83"/>
                <a:gd name="T55" fmla="*/ 17 h 98"/>
                <a:gd name="T56" fmla="*/ 73 w 83"/>
                <a:gd name="T57" fmla="*/ 9 h 98"/>
                <a:gd name="T58" fmla="*/ 62 w 83"/>
                <a:gd name="T59" fmla="*/ 3 h 98"/>
                <a:gd name="T60" fmla="*/ 45 w 83"/>
                <a:gd name="T61" fmla="*/ 0 h 98"/>
                <a:gd name="T62" fmla="*/ 21 w 83"/>
                <a:gd name="T63" fmla="*/ 7 h 98"/>
                <a:gd name="T64" fmla="*/ 6 w 83"/>
                <a:gd name="T65" fmla="*/ 25 h 9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3" h="98">
                  <a:moveTo>
                    <a:pt x="6" y="25"/>
                  </a:moveTo>
                  <a:lnTo>
                    <a:pt x="3" y="31"/>
                  </a:lnTo>
                  <a:lnTo>
                    <a:pt x="2" y="38"/>
                  </a:lnTo>
                  <a:lnTo>
                    <a:pt x="0" y="45"/>
                  </a:lnTo>
                  <a:lnTo>
                    <a:pt x="0" y="54"/>
                  </a:lnTo>
                  <a:lnTo>
                    <a:pt x="2" y="64"/>
                  </a:lnTo>
                  <a:lnTo>
                    <a:pt x="3" y="74"/>
                  </a:lnTo>
                  <a:lnTo>
                    <a:pt x="7" y="82"/>
                  </a:lnTo>
                  <a:lnTo>
                    <a:pt x="13" y="87"/>
                  </a:lnTo>
                  <a:lnTo>
                    <a:pt x="19" y="92"/>
                  </a:lnTo>
                  <a:lnTo>
                    <a:pt x="26" y="96"/>
                  </a:lnTo>
                  <a:lnTo>
                    <a:pt x="34" y="97"/>
                  </a:lnTo>
                  <a:lnTo>
                    <a:pt x="42" y="98"/>
                  </a:lnTo>
                  <a:lnTo>
                    <a:pt x="52" y="97"/>
                  </a:lnTo>
                  <a:lnTo>
                    <a:pt x="60" y="96"/>
                  </a:lnTo>
                  <a:lnTo>
                    <a:pt x="66" y="92"/>
                  </a:lnTo>
                  <a:lnTo>
                    <a:pt x="73" y="87"/>
                  </a:lnTo>
                  <a:lnTo>
                    <a:pt x="77" y="82"/>
                  </a:lnTo>
                  <a:lnTo>
                    <a:pt x="80" y="77"/>
                  </a:lnTo>
                  <a:lnTo>
                    <a:pt x="83" y="72"/>
                  </a:lnTo>
                  <a:lnTo>
                    <a:pt x="83" y="65"/>
                  </a:lnTo>
                  <a:lnTo>
                    <a:pt x="83" y="58"/>
                  </a:lnTo>
                  <a:lnTo>
                    <a:pt x="80" y="52"/>
                  </a:lnTo>
                  <a:lnTo>
                    <a:pt x="77" y="46"/>
                  </a:lnTo>
                  <a:lnTo>
                    <a:pt x="72" y="42"/>
                  </a:lnTo>
                  <a:lnTo>
                    <a:pt x="65" y="39"/>
                  </a:lnTo>
                  <a:lnTo>
                    <a:pt x="60" y="37"/>
                  </a:lnTo>
                  <a:lnTo>
                    <a:pt x="53" y="36"/>
                  </a:lnTo>
                  <a:lnTo>
                    <a:pt x="45" y="35"/>
                  </a:lnTo>
                  <a:lnTo>
                    <a:pt x="41" y="35"/>
                  </a:lnTo>
                  <a:lnTo>
                    <a:pt x="37" y="36"/>
                  </a:lnTo>
                  <a:lnTo>
                    <a:pt x="33" y="37"/>
                  </a:lnTo>
                  <a:lnTo>
                    <a:pt x="29" y="38"/>
                  </a:lnTo>
                  <a:lnTo>
                    <a:pt x="25" y="39"/>
                  </a:lnTo>
                  <a:lnTo>
                    <a:pt x="22" y="41"/>
                  </a:lnTo>
                  <a:lnTo>
                    <a:pt x="19" y="43"/>
                  </a:lnTo>
                  <a:lnTo>
                    <a:pt x="17" y="46"/>
                  </a:lnTo>
                  <a:lnTo>
                    <a:pt x="17" y="38"/>
                  </a:lnTo>
                  <a:lnTo>
                    <a:pt x="19" y="32"/>
                  </a:lnTo>
                  <a:lnTo>
                    <a:pt x="21" y="26"/>
                  </a:lnTo>
                  <a:lnTo>
                    <a:pt x="25" y="20"/>
                  </a:lnTo>
                  <a:lnTo>
                    <a:pt x="29" y="16"/>
                  </a:lnTo>
                  <a:lnTo>
                    <a:pt x="34" y="13"/>
                  </a:lnTo>
                  <a:lnTo>
                    <a:pt x="40" y="12"/>
                  </a:lnTo>
                  <a:lnTo>
                    <a:pt x="45" y="11"/>
                  </a:lnTo>
                  <a:lnTo>
                    <a:pt x="50" y="11"/>
                  </a:lnTo>
                  <a:lnTo>
                    <a:pt x="54" y="12"/>
                  </a:lnTo>
                  <a:lnTo>
                    <a:pt x="58" y="14"/>
                  </a:lnTo>
                  <a:lnTo>
                    <a:pt x="61" y="17"/>
                  </a:lnTo>
                  <a:lnTo>
                    <a:pt x="62" y="19"/>
                  </a:lnTo>
                  <a:lnTo>
                    <a:pt x="64" y="21"/>
                  </a:lnTo>
                  <a:lnTo>
                    <a:pt x="65" y="23"/>
                  </a:lnTo>
                  <a:lnTo>
                    <a:pt x="65" y="26"/>
                  </a:lnTo>
                  <a:lnTo>
                    <a:pt x="81" y="26"/>
                  </a:lnTo>
                  <a:lnTo>
                    <a:pt x="81" y="21"/>
                  </a:lnTo>
                  <a:lnTo>
                    <a:pt x="80" y="17"/>
                  </a:lnTo>
                  <a:lnTo>
                    <a:pt x="77" y="13"/>
                  </a:lnTo>
                  <a:lnTo>
                    <a:pt x="73" y="9"/>
                  </a:lnTo>
                  <a:lnTo>
                    <a:pt x="68" y="6"/>
                  </a:lnTo>
                  <a:lnTo>
                    <a:pt x="62" y="3"/>
                  </a:lnTo>
                  <a:lnTo>
                    <a:pt x="54" y="2"/>
                  </a:lnTo>
                  <a:lnTo>
                    <a:pt x="45" y="0"/>
                  </a:lnTo>
                  <a:lnTo>
                    <a:pt x="31" y="2"/>
                  </a:lnTo>
                  <a:lnTo>
                    <a:pt x="21" y="7"/>
                  </a:lnTo>
                  <a:lnTo>
                    <a:pt x="13" y="14"/>
                  </a:lnTo>
                  <a:lnTo>
                    <a:pt x="6"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7" name="Freeform 147"/>
            <p:cNvSpPr>
              <a:spLocks/>
            </p:cNvSpPr>
            <p:nvPr/>
          </p:nvSpPr>
          <p:spPr bwMode="auto">
            <a:xfrm>
              <a:off x="2105" y="3760"/>
              <a:ext cx="50" cy="42"/>
            </a:xfrm>
            <a:custGeom>
              <a:avLst/>
              <a:gdLst>
                <a:gd name="T0" fmla="*/ 7 w 50"/>
                <a:gd name="T1" fmla="*/ 36 h 42"/>
                <a:gd name="T2" fmla="*/ 4 w 50"/>
                <a:gd name="T3" fmla="*/ 33 h 42"/>
                <a:gd name="T4" fmla="*/ 1 w 50"/>
                <a:gd name="T5" fmla="*/ 29 h 42"/>
                <a:gd name="T6" fmla="*/ 0 w 50"/>
                <a:gd name="T7" fmla="*/ 26 h 42"/>
                <a:gd name="T8" fmla="*/ 0 w 50"/>
                <a:gd name="T9" fmla="*/ 21 h 42"/>
                <a:gd name="T10" fmla="*/ 0 w 50"/>
                <a:gd name="T11" fmla="*/ 16 h 42"/>
                <a:gd name="T12" fmla="*/ 3 w 50"/>
                <a:gd name="T13" fmla="*/ 12 h 42"/>
                <a:gd name="T14" fmla="*/ 4 w 50"/>
                <a:gd name="T15" fmla="*/ 9 h 42"/>
                <a:gd name="T16" fmla="*/ 8 w 50"/>
                <a:gd name="T17" fmla="*/ 6 h 42"/>
                <a:gd name="T18" fmla="*/ 11 w 50"/>
                <a:gd name="T19" fmla="*/ 4 h 42"/>
                <a:gd name="T20" fmla="*/ 15 w 50"/>
                <a:gd name="T21" fmla="*/ 1 h 42"/>
                <a:gd name="T22" fmla="*/ 19 w 50"/>
                <a:gd name="T23" fmla="*/ 0 h 42"/>
                <a:gd name="T24" fmla="*/ 24 w 50"/>
                <a:gd name="T25" fmla="*/ 0 h 42"/>
                <a:gd name="T26" fmla="*/ 31 w 50"/>
                <a:gd name="T27" fmla="*/ 0 h 42"/>
                <a:gd name="T28" fmla="*/ 36 w 50"/>
                <a:gd name="T29" fmla="*/ 3 h 42"/>
                <a:gd name="T30" fmla="*/ 40 w 50"/>
                <a:gd name="T31" fmla="*/ 5 h 42"/>
                <a:gd name="T32" fmla="*/ 44 w 50"/>
                <a:gd name="T33" fmla="*/ 8 h 42"/>
                <a:gd name="T34" fmla="*/ 46 w 50"/>
                <a:gd name="T35" fmla="*/ 11 h 42"/>
                <a:gd name="T36" fmla="*/ 48 w 50"/>
                <a:gd name="T37" fmla="*/ 14 h 42"/>
                <a:gd name="T38" fmla="*/ 50 w 50"/>
                <a:gd name="T39" fmla="*/ 17 h 42"/>
                <a:gd name="T40" fmla="*/ 50 w 50"/>
                <a:gd name="T41" fmla="*/ 21 h 42"/>
                <a:gd name="T42" fmla="*/ 50 w 50"/>
                <a:gd name="T43" fmla="*/ 26 h 42"/>
                <a:gd name="T44" fmla="*/ 48 w 50"/>
                <a:gd name="T45" fmla="*/ 29 h 42"/>
                <a:gd name="T46" fmla="*/ 46 w 50"/>
                <a:gd name="T47" fmla="*/ 33 h 42"/>
                <a:gd name="T48" fmla="*/ 43 w 50"/>
                <a:gd name="T49" fmla="*/ 36 h 42"/>
                <a:gd name="T50" fmla="*/ 40 w 50"/>
                <a:gd name="T51" fmla="*/ 39 h 42"/>
                <a:gd name="T52" fmla="*/ 36 w 50"/>
                <a:gd name="T53" fmla="*/ 40 h 42"/>
                <a:gd name="T54" fmla="*/ 31 w 50"/>
                <a:gd name="T55" fmla="*/ 42 h 42"/>
                <a:gd name="T56" fmla="*/ 26 w 50"/>
                <a:gd name="T57" fmla="*/ 42 h 42"/>
                <a:gd name="T58" fmla="*/ 20 w 50"/>
                <a:gd name="T59" fmla="*/ 42 h 42"/>
                <a:gd name="T60" fmla="*/ 15 w 50"/>
                <a:gd name="T61" fmla="*/ 40 h 42"/>
                <a:gd name="T62" fmla="*/ 11 w 50"/>
                <a:gd name="T63" fmla="*/ 39 h 42"/>
                <a:gd name="T64" fmla="*/ 7 w 50"/>
                <a:gd name="T65" fmla="*/ 36 h 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0" h="42">
                  <a:moveTo>
                    <a:pt x="7" y="36"/>
                  </a:moveTo>
                  <a:lnTo>
                    <a:pt x="4" y="33"/>
                  </a:lnTo>
                  <a:lnTo>
                    <a:pt x="1" y="29"/>
                  </a:lnTo>
                  <a:lnTo>
                    <a:pt x="0" y="26"/>
                  </a:lnTo>
                  <a:lnTo>
                    <a:pt x="0" y="21"/>
                  </a:lnTo>
                  <a:lnTo>
                    <a:pt x="0" y="16"/>
                  </a:lnTo>
                  <a:lnTo>
                    <a:pt x="3" y="12"/>
                  </a:lnTo>
                  <a:lnTo>
                    <a:pt x="4" y="9"/>
                  </a:lnTo>
                  <a:lnTo>
                    <a:pt x="8" y="6"/>
                  </a:lnTo>
                  <a:lnTo>
                    <a:pt x="11" y="4"/>
                  </a:lnTo>
                  <a:lnTo>
                    <a:pt x="15" y="1"/>
                  </a:lnTo>
                  <a:lnTo>
                    <a:pt x="19" y="0"/>
                  </a:lnTo>
                  <a:lnTo>
                    <a:pt x="24" y="0"/>
                  </a:lnTo>
                  <a:lnTo>
                    <a:pt x="31" y="0"/>
                  </a:lnTo>
                  <a:lnTo>
                    <a:pt x="36" y="3"/>
                  </a:lnTo>
                  <a:lnTo>
                    <a:pt x="40" y="5"/>
                  </a:lnTo>
                  <a:lnTo>
                    <a:pt x="44" y="8"/>
                  </a:lnTo>
                  <a:lnTo>
                    <a:pt x="46" y="11"/>
                  </a:lnTo>
                  <a:lnTo>
                    <a:pt x="48" y="14"/>
                  </a:lnTo>
                  <a:lnTo>
                    <a:pt x="50" y="17"/>
                  </a:lnTo>
                  <a:lnTo>
                    <a:pt x="50" y="21"/>
                  </a:lnTo>
                  <a:lnTo>
                    <a:pt x="50" y="26"/>
                  </a:lnTo>
                  <a:lnTo>
                    <a:pt x="48" y="29"/>
                  </a:lnTo>
                  <a:lnTo>
                    <a:pt x="46" y="33"/>
                  </a:lnTo>
                  <a:lnTo>
                    <a:pt x="43" y="36"/>
                  </a:lnTo>
                  <a:lnTo>
                    <a:pt x="40" y="39"/>
                  </a:lnTo>
                  <a:lnTo>
                    <a:pt x="36" y="40"/>
                  </a:lnTo>
                  <a:lnTo>
                    <a:pt x="31" y="42"/>
                  </a:lnTo>
                  <a:lnTo>
                    <a:pt x="26" y="42"/>
                  </a:lnTo>
                  <a:lnTo>
                    <a:pt x="20" y="42"/>
                  </a:lnTo>
                  <a:lnTo>
                    <a:pt x="15" y="40"/>
                  </a:lnTo>
                  <a:lnTo>
                    <a:pt x="11" y="39"/>
                  </a:lnTo>
                  <a:lnTo>
                    <a:pt x="7" y="36"/>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8" name="Freeform 148"/>
            <p:cNvSpPr>
              <a:spLocks/>
            </p:cNvSpPr>
            <p:nvPr/>
          </p:nvSpPr>
          <p:spPr bwMode="auto">
            <a:xfrm>
              <a:off x="2558" y="3721"/>
              <a:ext cx="82" cy="96"/>
            </a:xfrm>
            <a:custGeom>
              <a:avLst/>
              <a:gdLst>
                <a:gd name="T0" fmla="*/ 16 w 82"/>
                <a:gd name="T1" fmla="*/ 92 h 96"/>
                <a:gd name="T2" fmla="*/ 30 w 82"/>
                <a:gd name="T3" fmla="*/ 96 h 96"/>
                <a:gd name="T4" fmla="*/ 50 w 82"/>
                <a:gd name="T5" fmla="*/ 95 h 96"/>
                <a:gd name="T6" fmla="*/ 69 w 82"/>
                <a:gd name="T7" fmla="*/ 83 h 96"/>
                <a:gd name="T8" fmla="*/ 78 w 82"/>
                <a:gd name="T9" fmla="*/ 67 h 96"/>
                <a:gd name="T10" fmla="*/ 82 w 82"/>
                <a:gd name="T11" fmla="*/ 52 h 96"/>
                <a:gd name="T12" fmla="*/ 82 w 82"/>
                <a:gd name="T13" fmla="*/ 36 h 96"/>
                <a:gd name="T14" fmla="*/ 78 w 82"/>
                <a:gd name="T15" fmla="*/ 23 h 96"/>
                <a:gd name="T16" fmla="*/ 70 w 82"/>
                <a:gd name="T17" fmla="*/ 10 h 96"/>
                <a:gd name="T18" fmla="*/ 51 w 82"/>
                <a:gd name="T19" fmla="*/ 1 h 96"/>
                <a:gd name="T20" fmla="*/ 30 w 82"/>
                <a:gd name="T21" fmla="*/ 1 h 96"/>
                <a:gd name="T22" fmla="*/ 15 w 82"/>
                <a:gd name="T23" fmla="*/ 5 h 96"/>
                <a:gd name="T24" fmla="*/ 5 w 82"/>
                <a:gd name="T25" fmla="*/ 14 h 96"/>
                <a:gd name="T26" fmla="*/ 0 w 82"/>
                <a:gd name="T27" fmla="*/ 25 h 96"/>
                <a:gd name="T28" fmla="*/ 0 w 82"/>
                <a:gd name="T29" fmla="*/ 37 h 96"/>
                <a:gd name="T30" fmla="*/ 5 w 82"/>
                <a:gd name="T31" fmla="*/ 49 h 96"/>
                <a:gd name="T32" fmla="*/ 15 w 82"/>
                <a:gd name="T33" fmla="*/ 57 h 96"/>
                <a:gd name="T34" fmla="*/ 30 w 82"/>
                <a:gd name="T35" fmla="*/ 61 h 96"/>
                <a:gd name="T36" fmla="*/ 42 w 82"/>
                <a:gd name="T37" fmla="*/ 61 h 96"/>
                <a:gd name="T38" fmla="*/ 50 w 82"/>
                <a:gd name="T39" fmla="*/ 60 h 96"/>
                <a:gd name="T40" fmla="*/ 58 w 82"/>
                <a:gd name="T41" fmla="*/ 57 h 96"/>
                <a:gd name="T42" fmla="*/ 63 w 82"/>
                <a:gd name="T43" fmla="*/ 54 h 96"/>
                <a:gd name="T44" fmla="*/ 65 w 82"/>
                <a:gd name="T45" fmla="*/ 60 h 96"/>
                <a:gd name="T46" fmla="*/ 59 w 82"/>
                <a:gd name="T47" fmla="*/ 74 h 96"/>
                <a:gd name="T48" fmla="*/ 51 w 82"/>
                <a:gd name="T49" fmla="*/ 82 h 96"/>
                <a:gd name="T50" fmla="*/ 42 w 82"/>
                <a:gd name="T51" fmla="*/ 85 h 96"/>
                <a:gd name="T52" fmla="*/ 34 w 82"/>
                <a:gd name="T53" fmla="*/ 86 h 96"/>
                <a:gd name="T54" fmla="*/ 30 w 82"/>
                <a:gd name="T55" fmla="*/ 85 h 96"/>
                <a:gd name="T56" fmla="*/ 23 w 82"/>
                <a:gd name="T57" fmla="*/ 82 h 96"/>
                <a:gd name="T58" fmla="*/ 17 w 82"/>
                <a:gd name="T59" fmla="*/ 75 h 96"/>
                <a:gd name="T60" fmla="*/ 1 w 82"/>
                <a:gd name="T61" fmla="*/ 71 h 96"/>
                <a:gd name="T62" fmla="*/ 4 w 82"/>
                <a:gd name="T63" fmla="*/ 81 h 96"/>
                <a:gd name="T64" fmla="*/ 11 w 82"/>
                <a:gd name="T65" fmla="*/ 89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2" h="96">
                  <a:moveTo>
                    <a:pt x="11" y="89"/>
                  </a:moveTo>
                  <a:lnTo>
                    <a:pt x="16" y="92"/>
                  </a:lnTo>
                  <a:lnTo>
                    <a:pt x="21" y="94"/>
                  </a:lnTo>
                  <a:lnTo>
                    <a:pt x="30" y="96"/>
                  </a:lnTo>
                  <a:lnTo>
                    <a:pt x="38" y="96"/>
                  </a:lnTo>
                  <a:lnTo>
                    <a:pt x="50" y="95"/>
                  </a:lnTo>
                  <a:lnTo>
                    <a:pt x="61" y="91"/>
                  </a:lnTo>
                  <a:lnTo>
                    <a:pt x="69" y="83"/>
                  </a:lnTo>
                  <a:lnTo>
                    <a:pt x="75" y="74"/>
                  </a:lnTo>
                  <a:lnTo>
                    <a:pt x="78" y="67"/>
                  </a:lnTo>
                  <a:lnTo>
                    <a:pt x="81" y="59"/>
                  </a:lnTo>
                  <a:lnTo>
                    <a:pt x="82" y="52"/>
                  </a:lnTo>
                  <a:lnTo>
                    <a:pt x="82" y="44"/>
                  </a:lnTo>
                  <a:lnTo>
                    <a:pt x="82" y="36"/>
                  </a:lnTo>
                  <a:lnTo>
                    <a:pt x="81" y="29"/>
                  </a:lnTo>
                  <a:lnTo>
                    <a:pt x="78" y="23"/>
                  </a:lnTo>
                  <a:lnTo>
                    <a:pt x="75" y="17"/>
                  </a:lnTo>
                  <a:lnTo>
                    <a:pt x="70" y="10"/>
                  </a:lnTo>
                  <a:lnTo>
                    <a:pt x="62" y="4"/>
                  </a:lnTo>
                  <a:lnTo>
                    <a:pt x="51" y="1"/>
                  </a:lnTo>
                  <a:lnTo>
                    <a:pt x="39" y="0"/>
                  </a:lnTo>
                  <a:lnTo>
                    <a:pt x="30" y="1"/>
                  </a:lnTo>
                  <a:lnTo>
                    <a:pt x="23" y="2"/>
                  </a:lnTo>
                  <a:lnTo>
                    <a:pt x="15" y="5"/>
                  </a:lnTo>
                  <a:lnTo>
                    <a:pt x="9" y="9"/>
                  </a:lnTo>
                  <a:lnTo>
                    <a:pt x="5" y="14"/>
                  </a:lnTo>
                  <a:lnTo>
                    <a:pt x="3" y="20"/>
                  </a:lnTo>
                  <a:lnTo>
                    <a:pt x="0" y="25"/>
                  </a:lnTo>
                  <a:lnTo>
                    <a:pt x="0" y="31"/>
                  </a:lnTo>
                  <a:lnTo>
                    <a:pt x="0" y="37"/>
                  </a:lnTo>
                  <a:lnTo>
                    <a:pt x="3" y="44"/>
                  </a:lnTo>
                  <a:lnTo>
                    <a:pt x="5" y="49"/>
                  </a:lnTo>
                  <a:lnTo>
                    <a:pt x="9" y="53"/>
                  </a:lnTo>
                  <a:lnTo>
                    <a:pt x="15" y="57"/>
                  </a:lnTo>
                  <a:lnTo>
                    <a:pt x="21" y="59"/>
                  </a:lnTo>
                  <a:lnTo>
                    <a:pt x="30" y="61"/>
                  </a:lnTo>
                  <a:lnTo>
                    <a:pt x="38" y="61"/>
                  </a:lnTo>
                  <a:lnTo>
                    <a:pt x="42" y="61"/>
                  </a:lnTo>
                  <a:lnTo>
                    <a:pt x="46" y="61"/>
                  </a:lnTo>
                  <a:lnTo>
                    <a:pt x="50" y="60"/>
                  </a:lnTo>
                  <a:lnTo>
                    <a:pt x="54" y="59"/>
                  </a:lnTo>
                  <a:lnTo>
                    <a:pt x="58" y="57"/>
                  </a:lnTo>
                  <a:lnTo>
                    <a:pt x="61" y="56"/>
                  </a:lnTo>
                  <a:lnTo>
                    <a:pt x="63" y="54"/>
                  </a:lnTo>
                  <a:lnTo>
                    <a:pt x="66" y="51"/>
                  </a:lnTo>
                  <a:lnTo>
                    <a:pt x="65" y="60"/>
                  </a:lnTo>
                  <a:lnTo>
                    <a:pt x="62" y="68"/>
                  </a:lnTo>
                  <a:lnTo>
                    <a:pt x="59" y="74"/>
                  </a:lnTo>
                  <a:lnTo>
                    <a:pt x="55" y="79"/>
                  </a:lnTo>
                  <a:lnTo>
                    <a:pt x="51" y="82"/>
                  </a:lnTo>
                  <a:lnTo>
                    <a:pt x="47" y="84"/>
                  </a:lnTo>
                  <a:lnTo>
                    <a:pt x="42" y="85"/>
                  </a:lnTo>
                  <a:lnTo>
                    <a:pt x="36" y="86"/>
                  </a:lnTo>
                  <a:lnTo>
                    <a:pt x="34" y="86"/>
                  </a:lnTo>
                  <a:lnTo>
                    <a:pt x="31" y="85"/>
                  </a:lnTo>
                  <a:lnTo>
                    <a:pt x="30" y="85"/>
                  </a:lnTo>
                  <a:lnTo>
                    <a:pt x="27" y="84"/>
                  </a:lnTo>
                  <a:lnTo>
                    <a:pt x="23" y="82"/>
                  </a:lnTo>
                  <a:lnTo>
                    <a:pt x="20" y="79"/>
                  </a:lnTo>
                  <a:lnTo>
                    <a:pt x="17" y="75"/>
                  </a:lnTo>
                  <a:lnTo>
                    <a:pt x="16" y="71"/>
                  </a:lnTo>
                  <a:lnTo>
                    <a:pt x="1" y="71"/>
                  </a:lnTo>
                  <a:lnTo>
                    <a:pt x="1" y="76"/>
                  </a:lnTo>
                  <a:lnTo>
                    <a:pt x="4" y="81"/>
                  </a:lnTo>
                  <a:lnTo>
                    <a:pt x="7" y="85"/>
                  </a:lnTo>
                  <a:lnTo>
                    <a:pt x="1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19" name="Freeform 149"/>
            <p:cNvSpPr>
              <a:spLocks/>
            </p:cNvSpPr>
            <p:nvPr/>
          </p:nvSpPr>
          <p:spPr bwMode="auto">
            <a:xfrm>
              <a:off x="2574" y="3731"/>
              <a:ext cx="47" cy="41"/>
            </a:xfrm>
            <a:custGeom>
              <a:avLst/>
              <a:gdLst>
                <a:gd name="T0" fmla="*/ 5 w 47"/>
                <a:gd name="T1" fmla="*/ 36 h 41"/>
                <a:gd name="T2" fmla="*/ 3 w 47"/>
                <a:gd name="T3" fmla="*/ 33 h 41"/>
                <a:gd name="T4" fmla="*/ 1 w 47"/>
                <a:gd name="T5" fmla="*/ 29 h 41"/>
                <a:gd name="T6" fmla="*/ 0 w 47"/>
                <a:gd name="T7" fmla="*/ 25 h 41"/>
                <a:gd name="T8" fmla="*/ 0 w 47"/>
                <a:gd name="T9" fmla="*/ 21 h 41"/>
                <a:gd name="T10" fmla="*/ 0 w 47"/>
                <a:gd name="T11" fmla="*/ 17 h 41"/>
                <a:gd name="T12" fmla="*/ 1 w 47"/>
                <a:gd name="T13" fmla="*/ 13 h 41"/>
                <a:gd name="T14" fmla="*/ 3 w 47"/>
                <a:gd name="T15" fmla="*/ 10 h 41"/>
                <a:gd name="T16" fmla="*/ 5 w 47"/>
                <a:gd name="T17" fmla="*/ 6 h 41"/>
                <a:gd name="T18" fmla="*/ 9 w 47"/>
                <a:gd name="T19" fmla="*/ 3 h 41"/>
                <a:gd name="T20" fmla="*/ 14 w 47"/>
                <a:gd name="T21" fmla="*/ 1 h 41"/>
                <a:gd name="T22" fmla="*/ 19 w 47"/>
                <a:gd name="T23" fmla="*/ 0 h 41"/>
                <a:gd name="T24" fmla="*/ 24 w 47"/>
                <a:gd name="T25" fmla="*/ 0 h 41"/>
                <a:gd name="T26" fmla="*/ 30 w 47"/>
                <a:gd name="T27" fmla="*/ 0 h 41"/>
                <a:gd name="T28" fmla="*/ 34 w 47"/>
                <a:gd name="T29" fmla="*/ 1 h 41"/>
                <a:gd name="T30" fmla="*/ 38 w 47"/>
                <a:gd name="T31" fmla="*/ 3 h 41"/>
                <a:gd name="T32" fmla="*/ 40 w 47"/>
                <a:gd name="T33" fmla="*/ 5 h 41"/>
                <a:gd name="T34" fmla="*/ 43 w 47"/>
                <a:gd name="T35" fmla="*/ 9 h 41"/>
                <a:gd name="T36" fmla="*/ 46 w 47"/>
                <a:gd name="T37" fmla="*/ 12 h 41"/>
                <a:gd name="T38" fmla="*/ 47 w 47"/>
                <a:gd name="T39" fmla="*/ 16 h 41"/>
                <a:gd name="T40" fmla="*/ 47 w 47"/>
                <a:gd name="T41" fmla="*/ 21 h 41"/>
                <a:gd name="T42" fmla="*/ 47 w 47"/>
                <a:gd name="T43" fmla="*/ 26 h 41"/>
                <a:gd name="T44" fmla="*/ 46 w 47"/>
                <a:gd name="T45" fmla="*/ 30 h 41"/>
                <a:gd name="T46" fmla="*/ 43 w 47"/>
                <a:gd name="T47" fmla="*/ 34 h 41"/>
                <a:gd name="T48" fmla="*/ 40 w 47"/>
                <a:gd name="T49" fmla="*/ 37 h 41"/>
                <a:gd name="T50" fmla="*/ 36 w 47"/>
                <a:gd name="T51" fmla="*/ 39 h 41"/>
                <a:gd name="T52" fmla="*/ 32 w 47"/>
                <a:gd name="T53" fmla="*/ 40 h 41"/>
                <a:gd name="T54" fmla="*/ 28 w 47"/>
                <a:gd name="T55" fmla="*/ 41 h 41"/>
                <a:gd name="T56" fmla="*/ 23 w 47"/>
                <a:gd name="T57" fmla="*/ 41 h 41"/>
                <a:gd name="T58" fmla="*/ 18 w 47"/>
                <a:gd name="T59" fmla="*/ 41 h 41"/>
                <a:gd name="T60" fmla="*/ 12 w 47"/>
                <a:gd name="T61" fmla="*/ 40 h 41"/>
                <a:gd name="T62" fmla="*/ 8 w 47"/>
                <a:gd name="T63" fmla="*/ 38 h 41"/>
                <a:gd name="T64" fmla="*/ 5 w 47"/>
                <a:gd name="T65" fmla="*/ 36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7" h="41">
                  <a:moveTo>
                    <a:pt x="5" y="36"/>
                  </a:moveTo>
                  <a:lnTo>
                    <a:pt x="3" y="33"/>
                  </a:lnTo>
                  <a:lnTo>
                    <a:pt x="1" y="29"/>
                  </a:lnTo>
                  <a:lnTo>
                    <a:pt x="0" y="25"/>
                  </a:lnTo>
                  <a:lnTo>
                    <a:pt x="0" y="21"/>
                  </a:lnTo>
                  <a:lnTo>
                    <a:pt x="0" y="17"/>
                  </a:lnTo>
                  <a:lnTo>
                    <a:pt x="1" y="13"/>
                  </a:lnTo>
                  <a:lnTo>
                    <a:pt x="3" y="10"/>
                  </a:lnTo>
                  <a:lnTo>
                    <a:pt x="5" y="6"/>
                  </a:lnTo>
                  <a:lnTo>
                    <a:pt x="9" y="3"/>
                  </a:lnTo>
                  <a:lnTo>
                    <a:pt x="14" y="1"/>
                  </a:lnTo>
                  <a:lnTo>
                    <a:pt x="19" y="0"/>
                  </a:lnTo>
                  <a:lnTo>
                    <a:pt x="24" y="0"/>
                  </a:lnTo>
                  <a:lnTo>
                    <a:pt x="30" y="0"/>
                  </a:lnTo>
                  <a:lnTo>
                    <a:pt x="34" y="1"/>
                  </a:lnTo>
                  <a:lnTo>
                    <a:pt x="38" y="3"/>
                  </a:lnTo>
                  <a:lnTo>
                    <a:pt x="40" y="5"/>
                  </a:lnTo>
                  <a:lnTo>
                    <a:pt x="43" y="9"/>
                  </a:lnTo>
                  <a:lnTo>
                    <a:pt x="46" y="12"/>
                  </a:lnTo>
                  <a:lnTo>
                    <a:pt x="47" y="16"/>
                  </a:lnTo>
                  <a:lnTo>
                    <a:pt x="47" y="21"/>
                  </a:lnTo>
                  <a:lnTo>
                    <a:pt x="47" y="26"/>
                  </a:lnTo>
                  <a:lnTo>
                    <a:pt x="46" y="30"/>
                  </a:lnTo>
                  <a:lnTo>
                    <a:pt x="43" y="34"/>
                  </a:lnTo>
                  <a:lnTo>
                    <a:pt x="40" y="37"/>
                  </a:lnTo>
                  <a:lnTo>
                    <a:pt x="36" y="39"/>
                  </a:lnTo>
                  <a:lnTo>
                    <a:pt x="32" y="40"/>
                  </a:lnTo>
                  <a:lnTo>
                    <a:pt x="28" y="41"/>
                  </a:lnTo>
                  <a:lnTo>
                    <a:pt x="23" y="41"/>
                  </a:lnTo>
                  <a:lnTo>
                    <a:pt x="18" y="41"/>
                  </a:lnTo>
                  <a:lnTo>
                    <a:pt x="12" y="40"/>
                  </a:lnTo>
                  <a:lnTo>
                    <a:pt x="8" y="38"/>
                  </a:lnTo>
                  <a:lnTo>
                    <a:pt x="5" y="36"/>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0" name="Freeform 150"/>
            <p:cNvSpPr>
              <a:spLocks/>
            </p:cNvSpPr>
            <p:nvPr/>
          </p:nvSpPr>
          <p:spPr bwMode="auto">
            <a:xfrm>
              <a:off x="2671" y="3722"/>
              <a:ext cx="85" cy="93"/>
            </a:xfrm>
            <a:custGeom>
              <a:avLst/>
              <a:gdLst>
                <a:gd name="T0" fmla="*/ 0 w 85"/>
                <a:gd name="T1" fmla="*/ 0 h 93"/>
                <a:gd name="T2" fmla="*/ 85 w 85"/>
                <a:gd name="T3" fmla="*/ 0 h 93"/>
                <a:gd name="T4" fmla="*/ 85 w 85"/>
                <a:gd name="T5" fmla="*/ 10 h 93"/>
                <a:gd name="T6" fmla="*/ 82 w 85"/>
                <a:gd name="T7" fmla="*/ 13 h 93"/>
                <a:gd name="T8" fmla="*/ 78 w 85"/>
                <a:gd name="T9" fmla="*/ 16 h 93"/>
                <a:gd name="T10" fmla="*/ 74 w 85"/>
                <a:gd name="T11" fmla="*/ 21 h 93"/>
                <a:gd name="T12" fmla="*/ 69 w 85"/>
                <a:gd name="T13" fmla="*/ 26 h 93"/>
                <a:gd name="T14" fmla="*/ 63 w 85"/>
                <a:gd name="T15" fmla="*/ 31 h 93"/>
                <a:gd name="T16" fmla="*/ 59 w 85"/>
                <a:gd name="T17" fmla="*/ 37 h 93"/>
                <a:gd name="T18" fmla="*/ 55 w 85"/>
                <a:gd name="T19" fmla="*/ 43 h 93"/>
                <a:gd name="T20" fmla="*/ 51 w 85"/>
                <a:gd name="T21" fmla="*/ 49 h 93"/>
                <a:gd name="T22" fmla="*/ 49 w 85"/>
                <a:gd name="T23" fmla="*/ 55 h 93"/>
                <a:gd name="T24" fmla="*/ 46 w 85"/>
                <a:gd name="T25" fmla="*/ 60 h 93"/>
                <a:gd name="T26" fmla="*/ 43 w 85"/>
                <a:gd name="T27" fmla="*/ 67 h 93"/>
                <a:gd name="T28" fmla="*/ 41 w 85"/>
                <a:gd name="T29" fmla="*/ 72 h 93"/>
                <a:gd name="T30" fmla="*/ 39 w 85"/>
                <a:gd name="T31" fmla="*/ 75 h 93"/>
                <a:gd name="T32" fmla="*/ 38 w 85"/>
                <a:gd name="T33" fmla="*/ 80 h 93"/>
                <a:gd name="T34" fmla="*/ 35 w 85"/>
                <a:gd name="T35" fmla="*/ 85 h 93"/>
                <a:gd name="T36" fmla="*/ 34 w 85"/>
                <a:gd name="T37" fmla="*/ 93 h 93"/>
                <a:gd name="T38" fmla="*/ 18 w 85"/>
                <a:gd name="T39" fmla="*/ 93 h 93"/>
                <a:gd name="T40" fmla="*/ 22 w 85"/>
                <a:gd name="T41" fmla="*/ 79 h 93"/>
                <a:gd name="T42" fmla="*/ 27 w 85"/>
                <a:gd name="T43" fmla="*/ 66 h 93"/>
                <a:gd name="T44" fmla="*/ 34 w 85"/>
                <a:gd name="T45" fmla="*/ 52 h 93"/>
                <a:gd name="T46" fmla="*/ 43 w 85"/>
                <a:gd name="T47" fmla="*/ 38 h 93"/>
                <a:gd name="T48" fmla="*/ 49 w 85"/>
                <a:gd name="T49" fmla="*/ 31 h 93"/>
                <a:gd name="T50" fmla="*/ 54 w 85"/>
                <a:gd name="T51" fmla="*/ 24 h 93"/>
                <a:gd name="T52" fmla="*/ 61 w 85"/>
                <a:gd name="T53" fmla="*/ 18 h 93"/>
                <a:gd name="T54" fmla="*/ 67 w 85"/>
                <a:gd name="T55" fmla="*/ 12 h 93"/>
                <a:gd name="T56" fmla="*/ 0 w 85"/>
                <a:gd name="T57" fmla="*/ 12 h 93"/>
                <a:gd name="T58" fmla="*/ 0 w 85"/>
                <a:gd name="T59" fmla="*/ 0 h 9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5" h="93">
                  <a:moveTo>
                    <a:pt x="0" y="0"/>
                  </a:moveTo>
                  <a:lnTo>
                    <a:pt x="85" y="0"/>
                  </a:lnTo>
                  <a:lnTo>
                    <a:pt x="85" y="10"/>
                  </a:lnTo>
                  <a:lnTo>
                    <a:pt x="82" y="13"/>
                  </a:lnTo>
                  <a:lnTo>
                    <a:pt x="78" y="16"/>
                  </a:lnTo>
                  <a:lnTo>
                    <a:pt x="74" y="21"/>
                  </a:lnTo>
                  <a:lnTo>
                    <a:pt x="69" y="26"/>
                  </a:lnTo>
                  <a:lnTo>
                    <a:pt x="63" y="31"/>
                  </a:lnTo>
                  <a:lnTo>
                    <a:pt x="59" y="37"/>
                  </a:lnTo>
                  <a:lnTo>
                    <a:pt x="55" y="43"/>
                  </a:lnTo>
                  <a:lnTo>
                    <a:pt x="51" y="49"/>
                  </a:lnTo>
                  <a:lnTo>
                    <a:pt x="49" y="55"/>
                  </a:lnTo>
                  <a:lnTo>
                    <a:pt x="46" y="60"/>
                  </a:lnTo>
                  <a:lnTo>
                    <a:pt x="43" y="67"/>
                  </a:lnTo>
                  <a:lnTo>
                    <a:pt x="41" y="72"/>
                  </a:lnTo>
                  <a:lnTo>
                    <a:pt x="39" y="75"/>
                  </a:lnTo>
                  <a:lnTo>
                    <a:pt x="38" y="80"/>
                  </a:lnTo>
                  <a:lnTo>
                    <a:pt x="35" y="85"/>
                  </a:lnTo>
                  <a:lnTo>
                    <a:pt x="34" y="93"/>
                  </a:lnTo>
                  <a:lnTo>
                    <a:pt x="18" y="93"/>
                  </a:lnTo>
                  <a:lnTo>
                    <a:pt x="22" y="79"/>
                  </a:lnTo>
                  <a:lnTo>
                    <a:pt x="27" y="66"/>
                  </a:lnTo>
                  <a:lnTo>
                    <a:pt x="34" y="52"/>
                  </a:lnTo>
                  <a:lnTo>
                    <a:pt x="43" y="38"/>
                  </a:lnTo>
                  <a:lnTo>
                    <a:pt x="49" y="31"/>
                  </a:lnTo>
                  <a:lnTo>
                    <a:pt x="54" y="24"/>
                  </a:lnTo>
                  <a:lnTo>
                    <a:pt x="61" y="18"/>
                  </a:lnTo>
                  <a:lnTo>
                    <a:pt x="67" y="12"/>
                  </a:lnTo>
                  <a:lnTo>
                    <a:pt x="0"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1" name="Freeform 151"/>
            <p:cNvSpPr>
              <a:spLocks/>
            </p:cNvSpPr>
            <p:nvPr/>
          </p:nvSpPr>
          <p:spPr bwMode="auto">
            <a:xfrm>
              <a:off x="1381" y="3721"/>
              <a:ext cx="81" cy="96"/>
            </a:xfrm>
            <a:custGeom>
              <a:avLst/>
              <a:gdLst>
                <a:gd name="T0" fmla="*/ 15 w 81"/>
                <a:gd name="T1" fmla="*/ 92 h 96"/>
                <a:gd name="T2" fmla="*/ 28 w 81"/>
                <a:gd name="T3" fmla="*/ 96 h 96"/>
                <a:gd name="T4" fmla="*/ 50 w 81"/>
                <a:gd name="T5" fmla="*/ 95 h 96"/>
                <a:gd name="T6" fmla="*/ 68 w 81"/>
                <a:gd name="T7" fmla="*/ 83 h 96"/>
                <a:gd name="T8" fmla="*/ 77 w 81"/>
                <a:gd name="T9" fmla="*/ 67 h 96"/>
                <a:gd name="T10" fmla="*/ 81 w 81"/>
                <a:gd name="T11" fmla="*/ 52 h 96"/>
                <a:gd name="T12" fmla="*/ 81 w 81"/>
                <a:gd name="T13" fmla="*/ 36 h 96"/>
                <a:gd name="T14" fmla="*/ 78 w 81"/>
                <a:gd name="T15" fmla="*/ 23 h 96"/>
                <a:gd name="T16" fmla="*/ 70 w 81"/>
                <a:gd name="T17" fmla="*/ 10 h 96"/>
                <a:gd name="T18" fmla="*/ 51 w 81"/>
                <a:gd name="T19" fmla="*/ 1 h 96"/>
                <a:gd name="T20" fmla="*/ 30 w 81"/>
                <a:gd name="T21" fmla="*/ 1 h 96"/>
                <a:gd name="T22" fmla="*/ 15 w 81"/>
                <a:gd name="T23" fmla="*/ 5 h 96"/>
                <a:gd name="T24" fmla="*/ 6 w 81"/>
                <a:gd name="T25" fmla="*/ 14 h 96"/>
                <a:gd name="T26" fmla="*/ 0 w 81"/>
                <a:gd name="T27" fmla="*/ 25 h 96"/>
                <a:gd name="T28" fmla="*/ 0 w 81"/>
                <a:gd name="T29" fmla="*/ 37 h 96"/>
                <a:gd name="T30" fmla="*/ 6 w 81"/>
                <a:gd name="T31" fmla="*/ 49 h 96"/>
                <a:gd name="T32" fmla="*/ 15 w 81"/>
                <a:gd name="T33" fmla="*/ 57 h 96"/>
                <a:gd name="T34" fmla="*/ 30 w 81"/>
                <a:gd name="T35" fmla="*/ 61 h 96"/>
                <a:gd name="T36" fmla="*/ 42 w 81"/>
                <a:gd name="T37" fmla="*/ 61 h 96"/>
                <a:gd name="T38" fmla="*/ 50 w 81"/>
                <a:gd name="T39" fmla="*/ 60 h 96"/>
                <a:gd name="T40" fmla="*/ 57 w 81"/>
                <a:gd name="T41" fmla="*/ 57 h 96"/>
                <a:gd name="T42" fmla="*/ 63 w 81"/>
                <a:gd name="T43" fmla="*/ 54 h 96"/>
                <a:gd name="T44" fmla="*/ 63 w 81"/>
                <a:gd name="T45" fmla="*/ 60 h 96"/>
                <a:gd name="T46" fmla="*/ 59 w 81"/>
                <a:gd name="T47" fmla="*/ 74 h 96"/>
                <a:gd name="T48" fmla="*/ 51 w 81"/>
                <a:gd name="T49" fmla="*/ 82 h 96"/>
                <a:gd name="T50" fmla="*/ 42 w 81"/>
                <a:gd name="T51" fmla="*/ 85 h 96"/>
                <a:gd name="T52" fmla="*/ 34 w 81"/>
                <a:gd name="T53" fmla="*/ 86 h 96"/>
                <a:gd name="T54" fmla="*/ 28 w 81"/>
                <a:gd name="T55" fmla="*/ 85 h 96"/>
                <a:gd name="T56" fmla="*/ 22 w 81"/>
                <a:gd name="T57" fmla="*/ 82 h 96"/>
                <a:gd name="T58" fmla="*/ 18 w 81"/>
                <a:gd name="T59" fmla="*/ 75 h 96"/>
                <a:gd name="T60" fmla="*/ 1 w 81"/>
                <a:gd name="T61" fmla="*/ 71 h 96"/>
                <a:gd name="T62" fmla="*/ 4 w 81"/>
                <a:gd name="T63" fmla="*/ 81 h 96"/>
                <a:gd name="T64" fmla="*/ 10 w 81"/>
                <a:gd name="T65" fmla="*/ 89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1" h="96">
                  <a:moveTo>
                    <a:pt x="10" y="89"/>
                  </a:moveTo>
                  <a:lnTo>
                    <a:pt x="15" y="92"/>
                  </a:lnTo>
                  <a:lnTo>
                    <a:pt x="22" y="94"/>
                  </a:lnTo>
                  <a:lnTo>
                    <a:pt x="28" y="96"/>
                  </a:lnTo>
                  <a:lnTo>
                    <a:pt x="37" y="96"/>
                  </a:lnTo>
                  <a:lnTo>
                    <a:pt x="50" y="95"/>
                  </a:lnTo>
                  <a:lnTo>
                    <a:pt x="59" y="91"/>
                  </a:lnTo>
                  <a:lnTo>
                    <a:pt x="68" y="83"/>
                  </a:lnTo>
                  <a:lnTo>
                    <a:pt x="74" y="74"/>
                  </a:lnTo>
                  <a:lnTo>
                    <a:pt x="77" y="67"/>
                  </a:lnTo>
                  <a:lnTo>
                    <a:pt x="80" y="59"/>
                  </a:lnTo>
                  <a:lnTo>
                    <a:pt x="81" y="52"/>
                  </a:lnTo>
                  <a:lnTo>
                    <a:pt x="81" y="44"/>
                  </a:lnTo>
                  <a:lnTo>
                    <a:pt x="81" y="36"/>
                  </a:lnTo>
                  <a:lnTo>
                    <a:pt x="80" y="29"/>
                  </a:lnTo>
                  <a:lnTo>
                    <a:pt x="78" y="23"/>
                  </a:lnTo>
                  <a:lnTo>
                    <a:pt x="76" y="17"/>
                  </a:lnTo>
                  <a:lnTo>
                    <a:pt x="70" y="10"/>
                  </a:lnTo>
                  <a:lnTo>
                    <a:pt x="62" y="4"/>
                  </a:lnTo>
                  <a:lnTo>
                    <a:pt x="51" y="1"/>
                  </a:lnTo>
                  <a:lnTo>
                    <a:pt x="39" y="0"/>
                  </a:lnTo>
                  <a:lnTo>
                    <a:pt x="30" y="1"/>
                  </a:lnTo>
                  <a:lnTo>
                    <a:pt x="22" y="2"/>
                  </a:lnTo>
                  <a:lnTo>
                    <a:pt x="15" y="5"/>
                  </a:lnTo>
                  <a:lnTo>
                    <a:pt x="10" y="9"/>
                  </a:lnTo>
                  <a:lnTo>
                    <a:pt x="6" y="14"/>
                  </a:lnTo>
                  <a:lnTo>
                    <a:pt x="3" y="20"/>
                  </a:lnTo>
                  <a:lnTo>
                    <a:pt x="0" y="25"/>
                  </a:lnTo>
                  <a:lnTo>
                    <a:pt x="0" y="31"/>
                  </a:lnTo>
                  <a:lnTo>
                    <a:pt x="0" y="37"/>
                  </a:lnTo>
                  <a:lnTo>
                    <a:pt x="3" y="44"/>
                  </a:lnTo>
                  <a:lnTo>
                    <a:pt x="6" y="49"/>
                  </a:lnTo>
                  <a:lnTo>
                    <a:pt x="10" y="53"/>
                  </a:lnTo>
                  <a:lnTo>
                    <a:pt x="15" y="57"/>
                  </a:lnTo>
                  <a:lnTo>
                    <a:pt x="22" y="59"/>
                  </a:lnTo>
                  <a:lnTo>
                    <a:pt x="30" y="61"/>
                  </a:lnTo>
                  <a:lnTo>
                    <a:pt x="38" y="61"/>
                  </a:lnTo>
                  <a:lnTo>
                    <a:pt x="42" y="61"/>
                  </a:lnTo>
                  <a:lnTo>
                    <a:pt x="46" y="61"/>
                  </a:lnTo>
                  <a:lnTo>
                    <a:pt x="50" y="60"/>
                  </a:lnTo>
                  <a:lnTo>
                    <a:pt x="54" y="59"/>
                  </a:lnTo>
                  <a:lnTo>
                    <a:pt x="57" y="57"/>
                  </a:lnTo>
                  <a:lnTo>
                    <a:pt x="61" y="56"/>
                  </a:lnTo>
                  <a:lnTo>
                    <a:pt x="63" y="54"/>
                  </a:lnTo>
                  <a:lnTo>
                    <a:pt x="66" y="51"/>
                  </a:lnTo>
                  <a:lnTo>
                    <a:pt x="63" y="60"/>
                  </a:lnTo>
                  <a:lnTo>
                    <a:pt x="62" y="68"/>
                  </a:lnTo>
                  <a:lnTo>
                    <a:pt x="59" y="74"/>
                  </a:lnTo>
                  <a:lnTo>
                    <a:pt x="55" y="79"/>
                  </a:lnTo>
                  <a:lnTo>
                    <a:pt x="51" y="82"/>
                  </a:lnTo>
                  <a:lnTo>
                    <a:pt x="46" y="84"/>
                  </a:lnTo>
                  <a:lnTo>
                    <a:pt x="42" y="85"/>
                  </a:lnTo>
                  <a:lnTo>
                    <a:pt x="37" y="86"/>
                  </a:lnTo>
                  <a:lnTo>
                    <a:pt x="34" y="86"/>
                  </a:lnTo>
                  <a:lnTo>
                    <a:pt x="31" y="85"/>
                  </a:lnTo>
                  <a:lnTo>
                    <a:pt x="28" y="85"/>
                  </a:lnTo>
                  <a:lnTo>
                    <a:pt x="26" y="84"/>
                  </a:lnTo>
                  <a:lnTo>
                    <a:pt x="22" y="82"/>
                  </a:lnTo>
                  <a:lnTo>
                    <a:pt x="19" y="79"/>
                  </a:lnTo>
                  <a:lnTo>
                    <a:pt x="18" y="75"/>
                  </a:lnTo>
                  <a:lnTo>
                    <a:pt x="16" y="71"/>
                  </a:lnTo>
                  <a:lnTo>
                    <a:pt x="1" y="71"/>
                  </a:lnTo>
                  <a:lnTo>
                    <a:pt x="1" y="76"/>
                  </a:lnTo>
                  <a:lnTo>
                    <a:pt x="4" y="81"/>
                  </a:lnTo>
                  <a:lnTo>
                    <a:pt x="6" y="85"/>
                  </a:lnTo>
                  <a:lnTo>
                    <a:pt x="1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2" name="Freeform 152"/>
            <p:cNvSpPr>
              <a:spLocks/>
            </p:cNvSpPr>
            <p:nvPr/>
          </p:nvSpPr>
          <p:spPr bwMode="auto">
            <a:xfrm>
              <a:off x="1396" y="3731"/>
              <a:ext cx="48" cy="41"/>
            </a:xfrm>
            <a:custGeom>
              <a:avLst/>
              <a:gdLst>
                <a:gd name="T0" fmla="*/ 7 w 48"/>
                <a:gd name="T1" fmla="*/ 36 h 41"/>
                <a:gd name="T2" fmla="*/ 4 w 48"/>
                <a:gd name="T3" fmla="*/ 33 h 41"/>
                <a:gd name="T4" fmla="*/ 1 w 48"/>
                <a:gd name="T5" fmla="*/ 29 h 41"/>
                <a:gd name="T6" fmla="*/ 0 w 48"/>
                <a:gd name="T7" fmla="*/ 25 h 41"/>
                <a:gd name="T8" fmla="*/ 0 w 48"/>
                <a:gd name="T9" fmla="*/ 21 h 41"/>
                <a:gd name="T10" fmla="*/ 0 w 48"/>
                <a:gd name="T11" fmla="*/ 17 h 41"/>
                <a:gd name="T12" fmla="*/ 1 w 48"/>
                <a:gd name="T13" fmla="*/ 13 h 41"/>
                <a:gd name="T14" fmla="*/ 4 w 48"/>
                <a:gd name="T15" fmla="*/ 10 h 41"/>
                <a:gd name="T16" fmla="*/ 7 w 48"/>
                <a:gd name="T17" fmla="*/ 6 h 41"/>
                <a:gd name="T18" fmla="*/ 11 w 48"/>
                <a:gd name="T19" fmla="*/ 3 h 41"/>
                <a:gd name="T20" fmla="*/ 15 w 48"/>
                <a:gd name="T21" fmla="*/ 1 h 41"/>
                <a:gd name="T22" fmla="*/ 19 w 48"/>
                <a:gd name="T23" fmla="*/ 0 h 41"/>
                <a:gd name="T24" fmla="*/ 24 w 48"/>
                <a:gd name="T25" fmla="*/ 0 h 41"/>
                <a:gd name="T26" fmla="*/ 30 w 48"/>
                <a:gd name="T27" fmla="*/ 0 h 41"/>
                <a:gd name="T28" fmla="*/ 34 w 48"/>
                <a:gd name="T29" fmla="*/ 1 h 41"/>
                <a:gd name="T30" fmla="*/ 38 w 48"/>
                <a:gd name="T31" fmla="*/ 3 h 41"/>
                <a:gd name="T32" fmla="*/ 42 w 48"/>
                <a:gd name="T33" fmla="*/ 5 h 41"/>
                <a:gd name="T34" fmla="*/ 44 w 48"/>
                <a:gd name="T35" fmla="*/ 9 h 41"/>
                <a:gd name="T36" fmla="*/ 47 w 48"/>
                <a:gd name="T37" fmla="*/ 12 h 41"/>
                <a:gd name="T38" fmla="*/ 48 w 48"/>
                <a:gd name="T39" fmla="*/ 16 h 41"/>
                <a:gd name="T40" fmla="*/ 48 w 48"/>
                <a:gd name="T41" fmla="*/ 21 h 41"/>
                <a:gd name="T42" fmla="*/ 48 w 48"/>
                <a:gd name="T43" fmla="*/ 26 h 41"/>
                <a:gd name="T44" fmla="*/ 47 w 48"/>
                <a:gd name="T45" fmla="*/ 30 h 41"/>
                <a:gd name="T46" fmla="*/ 44 w 48"/>
                <a:gd name="T47" fmla="*/ 34 h 41"/>
                <a:gd name="T48" fmla="*/ 40 w 48"/>
                <a:gd name="T49" fmla="*/ 37 h 41"/>
                <a:gd name="T50" fmla="*/ 38 w 48"/>
                <a:gd name="T51" fmla="*/ 39 h 41"/>
                <a:gd name="T52" fmla="*/ 34 w 48"/>
                <a:gd name="T53" fmla="*/ 40 h 41"/>
                <a:gd name="T54" fmla="*/ 30 w 48"/>
                <a:gd name="T55" fmla="*/ 41 h 41"/>
                <a:gd name="T56" fmla="*/ 24 w 48"/>
                <a:gd name="T57" fmla="*/ 41 h 41"/>
                <a:gd name="T58" fmla="*/ 19 w 48"/>
                <a:gd name="T59" fmla="*/ 41 h 41"/>
                <a:gd name="T60" fmla="*/ 13 w 48"/>
                <a:gd name="T61" fmla="*/ 40 h 41"/>
                <a:gd name="T62" fmla="*/ 9 w 48"/>
                <a:gd name="T63" fmla="*/ 38 h 41"/>
                <a:gd name="T64" fmla="*/ 7 w 48"/>
                <a:gd name="T65" fmla="*/ 36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8" h="41">
                  <a:moveTo>
                    <a:pt x="7" y="36"/>
                  </a:moveTo>
                  <a:lnTo>
                    <a:pt x="4" y="33"/>
                  </a:lnTo>
                  <a:lnTo>
                    <a:pt x="1" y="29"/>
                  </a:lnTo>
                  <a:lnTo>
                    <a:pt x="0" y="25"/>
                  </a:lnTo>
                  <a:lnTo>
                    <a:pt x="0" y="21"/>
                  </a:lnTo>
                  <a:lnTo>
                    <a:pt x="0" y="17"/>
                  </a:lnTo>
                  <a:lnTo>
                    <a:pt x="1" y="13"/>
                  </a:lnTo>
                  <a:lnTo>
                    <a:pt x="4" y="10"/>
                  </a:lnTo>
                  <a:lnTo>
                    <a:pt x="7" y="6"/>
                  </a:lnTo>
                  <a:lnTo>
                    <a:pt x="11" y="3"/>
                  </a:lnTo>
                  <a:lnTo>
                    <a:pt x="15" y="1"/>
                  </a:lnTo>
                  <a:lnTo>
                    <a:pt x="19" y="0"/>
                  </a:lnTo>
                  <a:lnTo>
                    <a:pt x="24" y="0"/>
                  </a:lnTo>
                  <a:lnTo>
                    <a:pt x="30" y="0"/>
                  </a:lnTo>
                  <a:lnTo>
                    <a:pt x="34" y="1"/>
                  </a:lnTo>
                  <a:lnTo>
                    <a:pt x="38" y="3"/>
                  </a:lnTo>
                  <a:lnTo>
                    <a:pt x="42" y="5"/>
                  </a:lnTo>
                  <a:lnTo>
                    <a:pt x="44" y="9"/>
                  </a:lnTo>
                  <a:lnTo>
                    <a:pt x="47" y="12"/>
                  </a:lnTo>
                  <a:lnTo>
                    <a:pt x="48" y="16"/>
                  </a:lnTo>
                  <a:lnTo>
                    <a:pt x="48" y="21"/>
                  </a:lnTo>
                  <a:lnTo>
                    <a:pt x="48" y="26"/>
                  </a:lnTo>
                  <a:lnTo>
                    <a:pt x="47" y="30"/>
                  </a:lnTo>
                  <a:lnTo>
                    <a:pt x="44" y="34"/>
                  </a:lnTo>
                  <a:lnTo>
                    <a:pt x="40" y="37"/>
                  </a:lnTo>
                  <a:lnTo>
                    <a:pt x="38" y="39"/>
                  </a:lnTo>
                  <a:lnTo>
                    <a:pt x="34" y="40"/>
                  </a:lnTo>
                  <a:lnTo>
                    <a:pt x="30" y="41"/>
                  </a:lnTo>
                  <a:lnTo>
                    <a:pt x="24" y="41"/>
                  </a:lnTo>
                  <a:lnTo>
                    <a:pt x="19" y="41"/>
                  </a:lnTo>
                  <a:lnTo>
                    <a:pt x="13" y="40"/>
                  </a:lnTo>
                  <a:lnTo>
                    <a:pt x="9" y="38"/>
                  </a:lnTo>
                  <a:lnTo>
                    <a:pt x="7" y="36"/>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3" name="Freeform 153"/>
            <p:cNvSpPr>
              <a:spLocks/>
            </p:cNvSpPr>
            <p:nvPr/>
          </p:nvSpPr>
          <p:spPr bwMode="auto">
            <a:xfrm>
              <a:off x="1493" y="3722"/>
              <a:ext cx="84" cy="95"/>
            </a:xfrm>
            <a:custGeom>
              <a:avLst/>
              <a:gdLst>
                <a:gd name="T0" fmla="*/ 16 w 84"/>
                <a:gd name="T1" fmla="*/ 69 h 95"/>
                <a:gd name="T2" fmla="*/ 20 w 84"/>
                <a:gd name="T3" fmla="*/ 77 h 95"/>
                <a:gd name="T4" fmla="*/ 28 w 84"/>
                <a:gd name="T5" fmla="*/ 82 h 95"/>
                <a:gd name="T6" fmla="*/ 35 w 84"/>
                <a:gd name="T7" fmla="*/ 83 h 95"/>
                <a:gd name="T8" fmla="*/ 40 w 84"/>
                <a:gd name="T9" fmla="*/ 84 h 95"/>
                <a:gd name="T10" fmla="*/ 53 w 84"/>
                <a:gd name="T11" fmla="*/ 82 h 95"/>
                <a:gd name="T12" fmla="*/ 61 w 84"/>
                <a:gd name="T13" fmla="*/ 78 h 95"/>
                <a:gd name="T14" fmla="*/ 66 w 84"/>
                <a:gd name="T15" fmla="*/ 71 h 95"/>
                <a:gd name="T16" fmla="*/ 67 w 84"/>
                <a:gd name="T17" fmla="*/ 62 h 95"/>
                <a:gd name="T18" fmla="*/ 66 w 84"/>
                <a:gd name="T19" fmla="*/ 54 h 95"/>
                <a:gd name="T20" fmla="*/ 59 w 84"/>
                <a:gd name="T21" fmla="*/ 48 h 95"/>
                <a:gd name="T22" fmla="*/ 51 w 84"/>
                <a:gd name="T23" fmla="*/ 44 h 95"/>
                <a:gd name="T24" fmla="*/ 40 w 84"/>
                <a:gd name="T25" fmla="*/ 43 h 95"/>
                <a:gd name="T26" fmla="*/ 34 w 84"/>
                <a:gd name="T27" fmla="*/ 43 h 95"/>
                <a:gd name="T28" fmla="*/ 27 w 84"/>
                <a:gd name="T29" fmla="*/ 45 h 95"/>
                <a:gd name="T30" fmla="*/ 23 w 84"/>
                <a:gd name="T31" fmla="*/ 48 h 95"/>
                <a:gd name="T32" fmla="*/ 18 w 84"/>
                <a:gd name="T33" fmla="*/ 51 h 95"/>
                <a:gd name="T34" fmla="*/ 13 w 84"/>
                <a:gd name="T35" fmla="*/ 0 h 95"/>
                <a:gd name="T36" fmla="*/ 77 w 84"/>
                <a:gd name="T37" fmla="*/ 11 h 95"/>
                <a:gd name="T38" fmla="*/ 20 w 84"/>
                <a:gd name="T39" fmla="*/ 37 h 95"/>
                <a:gd name="T40" fmla="*/ 24 w 84"/>
                <a:gd name="T41" fmla="*/ 35 h 95"/>
                <a:gd name="T42" fmla="*/ 28 w 84"/>
                <a:gd name="T43" fmla="*/ 34 h 95"/>
                <a:gd name="T44" fmla="*/ 35 w 84"/>
                <a:gd name="T45" fmla="*/ 32 h 95"/>
                <a:gd name="T46" fmla="*/ 44 w 84"/>
                <a:gd name="T47" fmla="*/ 32 h 95"/>
                <a:gd name="T48" fmla="*/ 59 w 84"/>
                <a:gd name="T49" fmla="*/ 34 h 95"/>
                <a:gd name="T50" fmla="*/ 73 w 84"/>
                <a:gd name="T51" fmla="*/ 41 h 95"/>
                <a:gd name="T52" fmla="*/ 81 w 84"/>
                <a:gd name="T53" fmla="*/ 50 h 95"/>
                <a:gd name="T54" fmla="*/ 84 w 84"/>
                <a:gd name="T55" fmla="*/ 61 h 95"/>
                <a:gd name="T56" fmla="*/ 81 w 84"/>
                <a:gd name="T57" fmla="*/ 74 h 95"/>
                <a:gd name="T58" fmla="*/ 73 w 84"/>
                <a:gd name="T59" fmla="*/ 84 h 95"/>
                <a:gd name="T60" fmla="*/ 59 w 84"/>
                <a:gd name="T61" fmla="*/ 93 h 95"/>
                <a:gd name="T62" fmla="*/ 39 w 84"/>
                <a:gd name="T63" fmla="*/ 95 h 95"/>
                <a:gd name="T64" fmla="*/ 26 w 84"/>
                <a:gd name="T65" fmla="*/ 93 h 95"/>
                <a:gd name="T66" fmla="*/ 13 w 84"/>
                <a:gd name="T67" fmla="*/ 89 h 95"/>
                <a:gd name="T68" fmla="*/ 4 w 84"/>
                <a:gd name="T69" fmla="*/ 80 h 95"/>
                <a:gd name="T70" fmla="*/ 0 w 84"/>
                <a:gd name="T71" fmla="*/ 69 h 9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4" h="95">
                  <a:moveTo>
                    <a:pt x="0" y="69"/>
                  </a:moveTo>
                  <a:lnTo>
                    <a:pt x="16" y="69"/>
                  </a:lnTo>
                  <a:lnTo>
                    <a:pt x="18" y="73"/>
                  </a:lnTo>
                  <a:lnTo>
                    <a:pt x="20" y="77"/>
                  </a:lnTo>
                  <a:lnTo>
                    <a:pt x="24" y="80"/>
                  </a:lnTo>
                  <a:lnTo>
                    <a:pt x="28" y="82"/>
                  </a:lnTo>
                  <a:lnTo>
                    <a:pt x="31" y="83"/>
                  </a:lnTo>
                  <a:lnTo>
                    <a:pt x="35" y="83"/>
                  </a:lnTo>
                  <a:lnTo>
                    <a:pt x="38" y="84"/>
                  </a:lnTo>
                  <a:lnTo>
                    <a:pt x="40" y="84"/>
                  </a:lnTo>
                  <a:lnTo>
                    <a:pt x="47" y="84"/>
                  </a:lnTo>
                  <a:lnTo>
                    <a:pt x="53" y="82"/>
                  </a:lnTo>
                  <a:lnTo>
                    <a:pt x="57" y="81"/>
                  </a:lnTo>
                  <a:lnTo>
                    <a:pt x="61" y="78"/>
                  </a:lnTo>
                  <a:lnTo>
                    <a:pt x="63" y="74"/>
                  </a:lnTo>
                  <a:lnTo>
                    <a:pt x="66" y="71"/>
                  </a:lnTo>
                  <a:lnTo>
                    <a:pt x="67" y="67"/>
                  </a:lnTo>
                  <a:lnTo>
                    <a:pt x="67" y="62"/>
                  </a:lnTo>
                  <a:lnTo>
                    <a:pt x="67" y="58"/>
                  </a:lnTo>
                  <a:lnTo>
                    <a:pt x="66" y="54"/>
                  </a:lnTo>
                  <a:lnTo>
                    <a:pt x="63" y="51"/>
                  </a:lnTo>
                  <a:lnTo>
                    <a:pt x="59" y="48"/>
                  </a:lnTo>
                  <a:lnTo>
                    <a:pt x="55" y="46"/>
                  </a:lnTo>
                  <a:lnTo>
                    <a:pt x="51" y="44"/>
                  </a:lnTo>
                  <a:lnTo>
                    <a:pt x="46" y="43"/>
                  </a:lnTo>
                  <a:lnTo>
                    <a:pt x="40" y="43"/>
                  </a:lnTo>
                  <a:lnTo>
                    <a:pt x="38" y="43"/>
                  </a:lnTo>
                  <a:lnTo>
                    <a:pt x="34" y="43"/>
                  </a:lnTo>
                  <a:lnTo>
                    <a:pt x="30" y="44"/>
                  </a:lnTo>
                  <a:lnTo>
                    <a:pt x="27" y="45"/>
                  </a:lnTo>
                  <a:lnTo>
                    <a:pt x="24" y="46"/>
                  </a:lnTo>
                  <a:lnTo>
                    <a:pt x="23" y="48"/>
                  </a:lnTo>
                  <a:lnTo>
                    <a:pt x="20" y="49"/>
                  </a:lnTo>
                  <a:lnTo>
                    <a:pt x="18" y="51"/>
                  </a:lnTo>
                  <a:lnTo>
                    <a:pt x="5" y="51"/>
                  </a:lnTo>
                  <a:lnTo>
                    <a:pt x="13" y="0"/>
                  </a:lnTo>
                  <a:lnTo>
                    <a:pt x="77" y="0"/>
                  </a:lnTo>
                  <a:lnTo>
                    <a:pt x="77" y="11"/>
                  </a:lnTo>
                  <a:lnTo>
                    <a:pt x="26" y="11"/>
                  </a:lnTo>
                  <a:lnTo>
                    <a:pt x="20" y="37"/>
                  </a:lnTo>
                  <a:lnTo>
                    <a:pt x="23" y="36"/>
                  </a:lnTo>
                  <a:lnTo>
                    <a:pt x="24" y="35"/>
                  </a:lnTo>
                  <a:lnTo>
                    <a:pt x="27" y="34"/>
                  </a:lnTo>
                  <a:lnTo>
                    <a:pt x="28" y="34"/>
                  </a:lnTo>
                  <a:lnTo>
                    <a:pt x="31" y="33"/>
                  </a:lnTo>
                  <a:lnTo>
                    <a:pt x="35" y="32"/>
                  </a:lnTo>
                  <a:lnTo>
                    <a:pt x="39" y="32"/>
                  </a:lnTo>
                  <a:lnTo>
                    <a:pt x="44" y="32"/>
                  </a:lnTo>
                  <a:lnTo>
                    <a:pt x="53" y="32"/>
                  </a:lnTo>
                  <a:lnTo>
                    <a:pt x="59" y="34"/>
                  </a:lnTo>
                  <a:lnTo>
                    <a:pt x="66" y="36"/>
                  </a:lnTo>
                  <a:lnTo>
                    <a:pt x="73" y="41"/>
                  </a:lnTo>
                  <a:lnTo>
                    <a:pt x="77" y="45"/>
                  </a:lnTo>
                  <a:lnTo>
                    <a:pt x="81" y="50"/>
                  </a:lnTo>
                  <a:lnTo>
                    <a:pt x="82" y="55"/>
                  </a:lnTo>
                  <a:lnTo>
                    <a:pt x="84" y="61"/>
                  </a:lnTo>
                  <a:lnTo>
                    <a:pt x="82" y="68"/>
                  </a:lnTo>
                  <a:lnTo>
                    <a:pt x="81" y="74"/>
                  </a:lnTo>
                  <a:lnTo>
                    <a:pt x="77" y="79"/>
                  </a:lnTo>
                  <a:lnTo>
                    <a:pt x="73" y="84"/>
                  </a:lnTo>
                  <a:lnTo>
                    <a:pt x="67" y="90"/>
                  </a:lnTo>
                  <a:lnTo>
                    <a:pt x="59" y="93"/>
                  </a:lnTo>
                  <a:lnTo>
                    <a:pt x="50" y="94"/>
                  </a:lnTo>
                  <a:lnTo>
                    <a:pt x="39" y="95"/>
                  </a:lnTo>
                  <a:lnTo>
                    <a:pt x="32" y="95"/>
                  </a:lnTo>
                  <a:lnTo>
                    <a:pt x="26" y="93"/>
                  </a:lnTo>
                  <a:lnTo>
                    <a:pt x="19" y="92"/>
                  </a:lnTo>
                  <a:lnTo>
                    <a:pt x="13" y="89"/>
                  </a:lnTo>
                  <a:lnTo>
                    <a:pt x="8" y="84"/>
                  </a:lnTo>
                  <a:lnTo>
                    <a:pt x="4" y="80"/>
                  </a:lnTo>
                  <a:lnTo>
                    <a:pt x="1" y="75"/>
                  </a:lnTo>
                  <a:lnTo>
                    <a:pt x="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4" name="Freeform 154"/>
            <p:cNvSpPr>
              <a:spLocks/>
            </p:cNvSpPr>
            <p:nvPr/>
          </p:nvSpPr>
          <p:spPr bwMode="auto">
            <a:xfrm>
              <a:off x="798" y="3721"/>
              <a:ext cx="80" cy="96"/>
            </a:xfrm>
            <a:custGeom>
              <a:avLst/>
              <a:gdLst>
                <a:gd name="T0" fmla="*/ 16 w 80"/>
                <a:gd name="T1" fmla="*/ 92 h 96"/>
                <a:gd name="T2" fmla="*/ 29 w 80"/>
                <a:gd name="T3" fmla="*/ 96 h 96"/>
                <a:gd name="T4" fmla="*/ 49 w 80"/>
                <a:gd name="T5" fmla="*/ 95 h 96"/>
                <a:gd name="T6" fmla="*/ 68 w 80"/>
                <a:gd name="T7" fmla="*/ 83 h 96"/>
                <a:gd name="T8" fmla="*/ 76 w 80"/>
                <a:gd name="T9" fmla="*/ 67 h 96"/>
                <a:gd name="T10" fmla="*/ 80 w 80"/>
                <a:gd name="T11" fmla="*/ 52 h 96"/>
                <a:gd name="T12" fmla="*/ 80 w 80"/>
                <a:gd name="T13" fmla="*/ 36 h 96"/>
                <a:gd name="T14" fmla="*/ 78 w 80"/>
                <a:gd name="T15" fmla="*/ 23 h 96"/>
                <a:gd name="T16" fmla="*/ 70 w 80"/>
                <a:gd name="T17" fmla="*/ 10 h 96"/>
                <a:gd name="T18" fmla="*/ 51 w 80"/>
                <a:gd name="T19" fmla="*/ 1 h 96"/>
                <a:gd name="T20" fmla="*/ 29 w 80"/>
                <a:gd name="T21" fmla="*/ 1 h 96"/>
                <a:gd name="T22" fmla="*/ 14 w 80"/>
                <a:gd name="T23" fmla="*/ 5 h 96"/>
                <a:gd name="T24" fmla="*/ 5 w 80"/>
                <a:gd name="T25" fmla="*/ 14 h 96"/>
                <a:gd name="T26" fmla="*/ 0 w 80"/>
                <a:gd name="T27" fmla="*/ 25 h 96"/>
                <a:gd name="T28" fmla="*/ 0 w 80"/>
                <a:gd name="T29" fmla="*/ 37 h 96"/>
                <a:gd name="T30" fmla="*/ 5 w 80"/>
                <a:gd name="T31" fmla="*/ 49 h 96"/>
                <a:gd name="T32" fmla="*/ 14 w 80"/>
                <a:gd name="T33" fmla="*/ 57 h 96"/>
                <a:gd name="T34" fmla="*/ 29 w 80"/>
                <a:gd name="T35" fmla="*/ 61 h 96"/>
                <a:gd name="T36" fmla="*/ 41 w 80"/>
                <a:gd name="T37" fmla="*/ 61 h 96"/>
                <a:gd name="T38" fmla="*/ 49 w 80"/>
                <a:gd name="T39" fmla="*/ 60 h 96"/>
                <a:gd name="T40" fmla="*/ 56 w 80"/>
                <a:gd name="T41" fmla="*/ 57 h 96"/>
                <a:gd name="T42" fmla="*/ 63 w 80"/>
                <a:gd name="T43" fmla="*/ 54 h 96"/>
                <a:gd name="T44" fmla="*/ 63 w 80"/>
                <a:gd name="T45" fmla="*/ 60 h 96"/>
                <a:gd name="T46" fmla="*/ 59 w 80"/>
                <a:gd name="T47" fmla="*/ 74 h 96"/>
                <a:gd name="T48" fmla="*/ 51 w 80"/>
                <a:gd name="T49" fmla="*/ 82 h 96"/>
                <a:gd name="T50" fmla="*/ 41 w 80"/>
                <a:gd name="T51" fmla="*/ 85 h 96"/>
                <a:gd name="T52" fmla="*/ 33 w 80"/>
                <a:gd name="T53" fmla="*/ 86 h 96"/>
                <a:gd name="T54" fmla="*/ 28 w 80"/>
                <a:gd name="T55" fmla="*/ 85 h 96"/>
                <a:gd name="T56" fmla="*/ 21 w 80"/>
                <a:gd name="T57" fmla="*/ 82 h 96"/>
                <a:gd name="T58" fmla="*/ 17 w 80"/>
                <a:gd name="T59" fmla="*/ 75 h 96"/>
                <a:gd name="T60" fmla="*/ 1 w 80"/>
                <a:gd name="T61" fmla="*/ 71 h 96"/>
                <a:gd name="T62" fmla="*/ 4 w 80"/>
                <a:gd name="T63" fmla="*/ 81 h 96"/>
                <a:gd name="T64" fmla="*/ 10 w 80"/>
                <a:gd name="T65" fmla="*/ 89 h 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0" h="96">
                  <a:moveTo>
                    <a:pt x="10" y="89"/>
                  </a:moveTo>
                  <a:lnTo>
                    <a:pt x="16" y="92"/>
                  </a:lnTo>
                  <a:lnTo>
                    <a:pt x="21" y="94"/>
                  </a:lnTo>
                  <a:lnTo>
                    <a:pt x="29" y="96"/>
                  </a:lnTo>
                  <a:lnTo>
                    <a:pt x="37" y="96"/>
                  </a:lnTo>
                  <a:lnTo>
                    <a:pt x="49" y="95"/>
                  </a:lnTo>
                  <a:lnTo>
                    <a:pt x="60" y="91"/>
                  </a:lnTo>
                  <a:lnTo>
                    <a:pt x="68" y="83"/>
                  </a:lnTo>
                  <a:lnTo>
                    <a:pt x="74" y="74"/>
                  </a:lnTo>
                  <a:lnTo>
                    <a:pt x="76" y="67"/>
                  </a:lnTo>
                  <a:lnTo>
                    <a:pt x="79" y="59"/>
                  </a:lnTo>
                  <a:lnTo>
                    <a:pt x="80" y="52"/>
                  </a:lnTo>
                  <a:lnTo>
                    <a:pt x="80" y="44"/>
                  </a:lnTo>
                  <a:lnTo>
                    <a:pt x="80" y="36"/>
                  </a:lnTo>
                  <a:lnTo>
                    <a:pt x="79" y="29"/>
                  </a:lnTo>
                  <a:lnTo>
                    <a:pt x="78" y="23"/>
                  </a:lnTo>
                  <a:lnTo>
                    <a:pt x="75" y="17"/>
                  </a:lnTo>
                  <a:lnTo>
                    <a:pt x="70" y="10"/>
                  </a:lnTo>
                  <a:lnTo>
                    <a:pt x="62" y="4"/>
                  </a:lnTo>
                  <a:lnTo>
                    <a:pt x="51" y="1"/>
                  </a:lnTo>
                  <a:lnTo>
                    <a:pt x="39" y="0"/>
                  </a:lnTo>
                  <a:lnTo>
                    <a:pt x="29" y="1"/>
                  </a:lnTo>
                  <a:lnTo>
                    <a:pt x="21" y="2"/>
                  </a:lnTo>
                  <a:lnTo>
                    <a:pt x="14" y="5"/>
                  </a:lnTo>
                  <a:lnTo>
                    <a:pt x="9" y="9"/>
                  </a:lnTo>
                  <a:lnTo>
                    <a:pt x="5" y="14"/>
                  </a:lnTo>
                  <a:lnTo>
                    <a:pt x="2" y="20"/>
                  </a:lnTo>
                  <a:lnTo>
                    <a:pt x="0" y="25"/>
                  </a:lnTo>
                  <a:lnTo>
                    <a:pt x="0" y="31"/>
                  </a:lnTo>
                  <a:lnTo>
                    <a:pt x="0" y="37"/>
                  </a:lnTo>
                  <a:lnTo>
                    <a:pt x="2" y="44"/>
                  </a:lnTo>
                  <a:lnTo>
                    <a:pt x="5" y="49"/>
                  </a:lnTo>
                  <a:lnTo>
                    <a:pt x="9" y="53"/>
                  </a:lnTo>
                  <a:lnTo>
                    <a:pt x="14" y="57"/>
                  </a:lnTo>
                  <a:lnTo>
                    <a:pt x="21" y="59"/>
                  </a:lnTo>
                  <a:lnTo>
                    <a:pt x="29" y="61"/>
                  </a:lnTo>
                  <a:lnTo>
                    <a:pt x="37" y="61"/>
                  </a:lnTo>
                  <a:lnTo>
                    <a:pt x="41" y="61"/>
                  </a:lnTo>
                  <a:lnTo>
                    <a:pt x="45" y="61"/>
                  </a:lnTo>
                  <a:lnTo>
                    <a:pt x="49" y="60"/>
                  </a:lnTo>
                  <a:lnTo>
                    <a:pt x="53" y="59"/>
                  </a:lnTo>
                  <a:lnTo>
                    <a:pt x="56" y="57"/>
                  </a:lnTo>
                  <a:lnTo>
                    <a:pt x="60" y="56"/>
                  </a:lnTo>
                  <a:lnTo>
                    <a:pt x="63" y="54"/>
                  </a:lnTo>
                  <a:lnTo>
                    <a:pt x="66" y="51"/>
                  </a:lnTo>
                  <a:lnTo>
                    <a:pt x="63" y="60"/>
                  </a:lnTo>
                  <a:lnTo>
                    <a:pt x="62" y="68"/>
                  </a:lnTo>
                  <a:lnTo>
                    <a:pt x="59" y="74"/>
                  </a:lnTo>
                  <a:lnTo>
                    <a:pt x="55" y="79"/>
                  </a:lnTo>
                  <a:lnTo>
                    <a:pt x="51" y="82"/>
                  </a:lnTo>
                  <a:lnTo>
                    <a:pt x="47" y="84"/>
                  </a:lnTo>
                  <a:lnTo>
                    <a:pt x="41" y="85"/>
                  </a:lnTo>
                  <a:lnTo>
                    <a:pt x="36" y="86"/>
                  </a:lnTo>
                  <a:lnTo>
                    <a:pt x="33" y="86"/>
                  </a:lnTo>
                  <a:lnTo>
                    <a:pt x="31" y="85"/>
                  </a:lnTo>
                  <a:lnTo>
                    <a:pt x="28" y="85"/>
                  </a:lnTo>
                  <a:lnTo>
                    <a:pt x="25" y="84"/>
                  </a:lnTo>
                  <a:lnTo>
                    <a:pt x="21" y="82"/>
                  </a:lnTo>
                  <a:lnTo>
                    <a:pt x="18" y="79"/>
                  </a:lnTo>
                  <a:lnTo>
                    <a:pt x="17" y="75"/>
                  </a:lnTo>
                  <a:lnTo>
                    <a:pt x="16" y="71"/>
                  </a:lnTo>
                  <a:lnTo>
                    <a:pt x="1" y="71"/>
                  </a:lnTo>
                  <a:lnTo>
                    <a:pt x="1" y="76"/>
                  </a:lnTo>
                  <a:lnTo>
                    <a:pt x="4" y="81"/>
                  </a:lnTo>
                  <a:lnTo>
                    <a:pt x="6" y="85"/>
                  </a:lnTo>
                  <a:lnTo>
                    <a:pt x="10"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5" name="Freeform 155"/>
            <p:cNvSpPr>
              <a:spLocks/>
            </p:cNvSpPr>
            <p:nvPr/>
          </p:nvSpPr>
          <p:spPr bwMode="auto">
            <a:xfrm>
              <a:off x="812" y="3731"/>
              <a:ext cx="49" cy="41"/>
            </a:xfrm>
            <a:custGeom>
              <a:avLst/>
              <a:gdLst>
                <a:gd name="T0" fmla="*/ 7 w 49"/>
                <a:gd name="T1" fmla="*/ 36 h 41"/>
                <a:gd name="T2" fmla="*/ 4 w 49"/>
                <a:gd name="T3" fmla="*/ 33 h 41"/>
                <a:gd name="T4" fmla="*/ 2 w 49"/>
                <a:gd name="T5" fmla="*/ 29 h 41"/>
                <a:gd name="T6" fmla="*/ 0 w 49"/>
                <a:gd name="T7" fmla="*/ 25 h 41"/>
                <a:gd name="T8" fmla="*/ 0 w 49"/>
                <a:gd name="T9" fmla="*/ 21 h 41"/>
                <a:gd name="T10" fmla="*/ 0 w 49"/>
                <a:gd name="T11" fmla="*/ 17 h 41"/>
                <a:gd name="T12" fmla="*/ 2 w 49"/>
                <a:gd name="T13" fmla="*/ 13 h 41"/>
                <a:gd name="T14" fmla="*/ 4 w 49"/>
                <a:gd name="T15" fmla="*/ 10 h 41"/>
                <a:gd name="T16" fmla="*/ 7 w 49"/>
                <a:gd name="T17" fmla="*/ 6 h 41"/>
                <a:gd name="T18" fmla="*/ 11 w 49"/>
                <a:gd name="T19" fmla="*/ 3 h 41"/>
                <a:gd name="T20" fmla="*/ 15 w 49"/>
                <a:gd name="T21" fmla="*/ 1 h 41"/>
                <a:gd name="T22" fmla="*/ 19 w 49"/>
                <a:gd name="T23" fmla="*/ 0 h 41"/>
                <a:gd name="T24" fmla="*/ 25 w 49"/>
                <a:gd name="T25" fmla="*/ 0 h 41"/>
                <a:gd name="T26" fmla="*/ 30 w 49"/>
                <a:gd name="T27" fmla="*/ 0 h 41"/>
                <a:gd name="T28" fmla="*/ 35 w 49"/>
                <a:gd name="T29" fmla="*/ 1 h 41"/>
                <a:gd name="T30" fmla="*/ 39 w 49"/>
                <a:gd name="T31" fmla="*/ 3 h 41"/>
                <a:gd name="T32" fmla="*/ 42 w 49"/>
                <a:gd name="T33" fmla="*/ 5 h 41"/>
                <a:gd name="T34" fmla="*/ 45 w 49"/>
                <a:gd name="T35" fmla="*/ 9 h 41"/>
                <a:gd name="T36" fmla="*/ 48 w 49"/>
                <a:gd name="T37" fmla="*/ 12 h 41"/>
                <a:gd name="T38" fmla="*/ 49 w 49"/>
                <a:gd name="T39" fmla="*/ 16 h 41"/>
                <a:gd name="T40" fmla="*/ 49 w 49"/>
                <a:gd name="T41" fmla="*/ 21 h 41"/>
                <a:gd name="T42" fmla="*/ 49 w 49"/>
                <a:gd name="T43" fmla="*/ 26 h 41"/>
                <a:gd name="T44" fmla="*/ 48 w 49"/>
                <a:gd name="T45" fmla="*/ 30 h 41"/>
                <a:gd name="T46" fmla="*/ 45 w 49"/>
                <a:gd name="T47" fmla="*/ 34 h 41"/>
                <a:gd name="T48" fmla="*/ 42 w 49"/>
                <a:gd name="T49" fmla="*/ 37 h 41"/>
                <a:gd name="T50" fmla="*/ 38 w 49"/>
                <a:gd name="T51" fmla="*/ 39 h 41"/>
                <a:gd name="T52" fmla="*/ 34 w 49"/>
                <a:gd name="T53" fmla="*/ 40 h 41"/>
                <a:gd name="T54" fmla="*/ 30 w 49"/>
                <a:gd name="T55" fmla="*/ 41 h 41"/>
                <a:gd name="T56" fmla="*/ 25 w 49"/>
                <a:gd name="T57" fmla="*/ 41 h 41"/>
                <a:gd name="T58" fmla="*/ 19 w 49"/>
                <a:gd name="T59" fmla="*/ 41 h 41"/>
                <a:gd name="T60" fmla="*/ 14 w 49"/>
                <a:gd name="T61" fmla="*/ 40 h 41"/>
                <a:gd name="T62" fmla="*/ 10 w 49"/>
                <a:gd name="T63" fmla="*/ 38 h 41"/>
                <a:gd name="T64" fmla="*/ 7 w 49"/>
                <a:gd name="T65" fmla="*/ 36 h 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49" h="41">
                  <a:moveTo>
                    <a:pt x="7" y="36"/>
                  </a:moveTo>
                  <a:lnTo>
                    <a:pt x="4" y="33"/>
                  </a:lnTo>
                  <a:lnTo>
                    <a:pt x="2" y="29"/>
                  </a:lnTo>
                  <a:lnTo>
                    <a:pt x="0" y="25"/>
                  </a:lnTo>
                  <a:lnTo>
                    <a:pt x="0" y="21"/>
                  </a:lnTo>
                  <a:lnTo>
                    <a:pt x="0" y="17"/>
                  </a:lnTo>
                  <a:lnTo>
                    <a:pt x="2" y="13"/>
                  </a:lnTo>
                  <a:lnTo>
                    <a:pt x="4" y="10"/>
                  </a:lnTo>
                  <a:lnTo>
                    <a:pt x="7" y="6"/>
                  </a:lnTo>
                  <a:lnTo>
                    <a:pt x="11" y="3"/>
                  </a:lnTo>
                  <a:lnTo>
                    <a:pt x="15" y="1"/>
                  </a:lnTo>
                  <a:lnTo>
                    <a:pt x="19" y="0"/>
                  </a:lnTo>
                  <a:lnTo>
                    <a:pt x="25" y="0"/>
                  </a:lnTo>
                  <a:lnTo>
                    <a:pt x="30" y="0"/>
                  </a:lnTo>
                  <a:lnTo>
                    <a:pt x="35" y="1"/>
                  </a:lnTo>
                  <a:lnTo>
                    <a:pt x="39" y="3"/>
                  </a:lnTo>
                  <a:lnTo>
                    <a:pt x="42" y="5"/>
                  </a:lnTo>
                  <a:lnTo>
                    <a:pt x="45" y="9"/>
                  </a:lnTo>
                  <a:lnTo>
                    <a:pt x="48" y="12"/>
                  </a:lnTo>
                  <a:lnTo>
                    <a:pt x="49" y="16"/>
                  </a:lnTo>
                  <a:lnTo>
                    <a:pt x="49" y="21"/>
                  </a:lnTo>
                  <a:lnTo>
                    <a:pt x="49" y="26"/>
                  </a:lnTo>
                  <a:lnTo>
                    <a:pt x="48" y="30"/>
                  </a:lnTo>
                  <a:lnTo>
                    <a:pt x="45" y="34"/>
                  </a:lnTo>
                  <a:lnTo>
                    <a:pt x="42" y="37"/>
                  </a:lnTo>
                  <a:lnTo>
                    <a:pt x="38" y="39"/>
                  </a:lnTo>
                  <a:lnTo>
                    <a:pt x="34" y="40"/>
                  </a:lnTo>
                  <a:lnTo>
                    <a:pt x="30" y="41"/>
                  </a:lnTo>
                  <a:lnTo>
                    <a:pt x="25" y="41"/>
                  </a:lnTo>
                  <a:lnTo>
                    <a:pt x="19" y="41"/>
                  </a:lnTo>
                  <a:lnTo>
                    <a:pt x="14" y="40"/>
                  </a:lnTo>
                  <a:lnTo>
                    <a:pt x="10" y="38"/>
                  </a:lnTo>
                  <a:lnTo>
                    <a:pt x="7" y="36"/>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6" name="Freeform 156"/>
            <p:cNvSpPr>
              <a:spLocks/>
            </p:cNvSpPr>
            <p:nvPr/>
          </p:nvSpPr>
          <p:spPr bwMode="auto">
            <a:xfrm>
              <a:off x="909" y="3721"/>
              <a:ext cx="85" cy="94"/>
            </a:xfrm>
            <a:custGeom>
              <a:avLst/>
              <a:gdLst>
                <a:gd name="T0" fmla="*/ 68 w 85"/>
                <a:gd name="T1" fmla="*/ 71 h 94"/>
                <a:gd name="T2" fmla="*/ 85 w 85"/>
                <a:gd name="T3" fmla="*/ 71 h 94"/>
                <a:gd name="T4" fmla="*/ 85 w 85"/>
                <a:gd name="T5" fmla="*/ 60 h 94"/>
                <a:gd name="T6" fmla="*/ 68 w 85"/>
                <a:gd name="T7" fmla="*/ 60 h 94"/>
                <a:gd name="T8" fmla="*/ 68 w 85"/>
                <a:gd name="T9" fmla="*/ 0 h 94"/>
                <a:gd name="T10" fmla="*/ 56 w 85"/>
                <a:gd name="T11" fmla="*/ 0 h 94"/>
                <a:gd name="T12" fmla="*/ 0 w 85"/>
                <a:gd name="T13" fmla="*/ 59 h 94"/>
                <a:gd name="T14" fmla="*/ 0 w 85"/>
                <a:gd name="T15" fmla="*/ 71 h 94"/>
                <a:gd name="T16" fmla="*/ 53 w 85"/>
                <a:gd name="T17" fmla="*/ 71 h 94"/>
                <a:gd name="T18" fmla="*/ 53 w 85"/>
                <a:gd name="T19" fmla="*/ 94 h 94"/>
                <a:gd name="T20" fmla="*/ 68 w 85"/>
                <a:gd name="T21" fmla="*/ 94 h 94"/>
                <a:gd name="T22" fmla="*/ 68 w 85"/>
                <a:gd name="T23" fmla="*/ 71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5" h="94">
                  <a:moveTo>
                    <a:pt x="68" y="71"/>
                  </a:moveTo>
                  <a:lnTo>
                    <a:pt x="85" y="71"/>
                  </a:lnTo>
                  <a:lnTo>
                    <a:pt x="85" y="60"/>
                  </a:lnTo>
                  <a:lnTo>
                    <a:pt x="68" y="60"/>
                  </a:lnTo>
                  <a:lnTo>
                    <a:pt x="68" y="0"/>
                  </a:lnTo>
                  <a:lnTo>
                    <a:pt x="56" y="0"/>
                  </a:lnTo>
                  <a:lnTo>
                    <a:pt x="0" y="59"/>
                  </a:lnTo>
                  <a:lnTo>
                    <a:pt x="0" y="71"/>
                  </a:lnTo>
                  <a:lnTo>
                    <a:pt x="53" y="71"/>
                  </a:lnTo>
                  <a:lnTo>
                    <a:pt x="53" y="94"/>
                  </a:lnTo>
                  <a:lnTo>
                    <a:pt x="68" y="94"/>
                  </a:lnTo>
                  <a:lnTo>
                    <a:pt x="68"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7" name="Freeform 157"/>
            <p:cNvSpPr>
              <a:spLocks/>
            </p:cNvSpPr>
            <p:nvPr/>
          </p:nvSpPr>
          <p:spPr bwMode="auto">
            <a:xfrm>
              <a:off x="923" y="3738"/>
              <a:ext cx="39" cy="43"/>
            </a:xfrm>
            <a:custGeom>
              <a:avLst/>
              <a:gdLst>
                <a:gd name="T0" fmla="*/ 39 w 39"/>
                <a:gd name="T1" fmla="*/ 0 h 43"/>
                <a:gd name="T2" fmla="*/ 39 w 39"/>
                <a:gd name="T3" fmla="*/ 43 h 43"/>
                <a:gd name="T4" fmla="*/ 0 w 39"/>
                <a:gd name="T5" fmla="*/ 43 h 43"/>
                <a:gd name="T6" fmla="*/ 39 w 39"/>
                <a:gd name="T7" fmla="*/ 0 h 4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43">
                  <a:moveTo>
                    <a:pt x="39" y="0"/>
                  </a:moveTo>
                  <a:lnTo>
                    <a:pt x="39" y="43"/>
                  </a:lnTo>
                  <a:lnTo>
                    <a:pt x="0" y="43"/>
                  </a:lnTo>
                  <a:lnTo>
                    <a:pt x="39" y="0"/>
                  </a:lnTo>
                  <a:close/>
                </a:path>
              </a:pathLst>
            </a:custGeom>
            <a:solidFill>
              <a:srgbClr val="7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8" name="Freeform 158"/>
            <p:cNvSpPr>
              <a:spLocks/>
            </p:cNvSpPr>
            <p:nvPr/>
          </p:nvSpPr>
          <p:spPr bwMode="auto">
            <a:xfrm>
              <a:off x="761" y="3697"/>
              <a:ext cx="16" cy="38"/>
            </a:xfrm>
            <a:custGeom>
              <a:avLst/>
              <a:gdLst>
                <a:gd name="T0" fmla="*/ 0 w 16"/>
                <a:gd name="T1" fmla="*/ 0 h 38"/>
                <a:gd name="T2" fmla="*/ 16 w 16"/>
                <a:gd name="T3" fmla="*/ 0 h 38"/>
                <a:gd name="T4" fmla="*/ 14 w 16"/>
                <a:gd name="T5" fmla="*/ 38 h 38"/>
                <a:gd name="T6" fmla="*/ 3 w 16"/>
                <a:gd name="T7" fmla="*/ 38 h 38"/>
                <a:gd name="T8" fmla="*/ 0 w 16"/>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38">
                  <a:moveTo>
                    <a:pt x="0" y="0"/>
                  </a:moveTo>
                  <a:lnTo>
                    <a:pt x="16" y="0"/>
                  </a:lnTo>
                  <a:lnTo>
                    <a:pt x="14" y="38"/>
                  </a:lnTo>
                  <a:lnTo>
                    <a:pt x="3" y="3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29" name="Freeform 159"/>
            <p:cNvSpPr>
              <a:spLocks/>
            </p:cNvSpPr>
            <p:nvPr/>
          </p:nvSpPr>
          <p:spPr bwMode="auto">
            <a:xfrm>
              <a:off x="1342" y="3700"/>
              <a:ext cx="16" cy="38"/>
            </a:xfrm>
            <a:custGeom>
              <a:avLst/>
              <a:gdLst>
                <a:gd name="T0" fmla="*/ 0 w 16"/>
                <a:gd name="T1" fmla="*/ 0 h 38"/>
                <a:gd name="T2" fmla="*/ 16 w 16"/>
                <a:gd name="T3" fmla="*/ 0 h 38"/>
                <a:gd name="T4" fmla="*/ 14 w 16"/>
                <a:gd name="T5" fmla="*/ 38 h 38"/>
                <a:gd name="T6" fmla="*/ 4 w 16"/>
                <a:gd name="T7" fmla="*/ 38 h 38"/>
                <a:gd name="T8" fmla="*/ 0 w 16"/>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38">
                  <a:moveTo>
                    <a:pt x="0" y="0"/>
                  </a:moveTo>
                  <a:lnTo>
                    <a:pt x="16" y="0"/>
                  </a:lnTo>
                  <a:lnTo>
                    <a:pt x="14" y="38"/>
                  </a:lnTo>
                  <a:lnTo>
                    <a:pt x="4" y="3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0" name="Freeform 160"/>
            <p:cNvSpPr>
              <a:spLocks/>
            </p:cNvSpPr>
            <p:nvPr/>
          </p:nvSpPr>
          <p:spPr bwMode="auto">
            <a:xfrm>
              <a:off x="1930" y="3700"/>
              <a:ext cx="15" cy="38"/>
            </a:xfrm>
            <a:custGeom>
              <a:avLst/>
              <a:gdLst>
                <a:gd name="T0" fmla="*/ 0 w 15"/>
                <a:gd name="T1" fmla="*/ 0 h 38"/>
                <a:gd name="T2" fmla="*/ 15 w 15"/>
                <a:gd name="T3" fmla="*/ 0 h 38"/>
                <a:gd name="T4" fmla="*/ 12 w 15"/>
                <a:gd name="T5" fmla="*/ 38 h 38"/>
                <a:gd name="T6" fmla="*/ 2 w 15"/>
                <a:gd name="T7" fmla="*/ 38 h 38"/>
                <a:gd name="T8" fmla="*/ 0 w 15"/>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 h="38">
                  <a:moveTo>
                    <a:pt x="0" y="0"/>
                  </a:moveTo>
                  <a:lnTo>
                    <a:pt x="15" y="0"/>
                  </a:lnTo>
                  <a:lnTo>
                    <a:pt x="12" y="38"/>
                  </a:lnTo>
                  <a:lnTo>
                    <a:pt x="2" y="3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1" name="Freeform 161"/>
            <p:cNvSpPr>
              <a:spLocks/>
            </p:cNvSpPr>
            <p:nvPr/>
          </p:nvSpPr>
          <p:spPr bwMode="auto">
            <a:xfrm>
              <a:off x="2517" y="3700"/>
              <a:ext cx="17" cy="38"/>
            </a:xfrm>
            <a:custGeom>
              <a:avLst/>
              <a:gdLst>
                <a:gd name="T0" fmla="*/ 0 w 17"/>
                <a:gd name="T1" fmla="*/ 0 h 38"/>
                <a:gd name="T2" fmla="*/ 17 w 17"/>
                <a:gd name="T3" fmla="*/ 0 h 38"/>
                <a:gd name="T4" fmla="*/ 14 w 17"/>
                <a:gd name="T5" fmla="*/ 38 h 38"/>
                <a:gd name="T6" fmla="*/ 3 w 17"/>
                <a:gd name="T7" fmla="*/ 38 h 38"/>
                <a:gd name="T8" fmla="*/ 0 w 17"/>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38">
                  <a:moveTo>
                    <a:pt x="0" y="0"/>
                  </a:moveTo>
                  <a:lnTo>
                    <a:pt x="17" y="0"/>
                  </a:lnTo>
                  <a:lnTo>
                    <a:pt x="14" y="38"/>
                  </a:lnTo>
                  <a:lnTo>
                    <a:pt x="3" y="3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2" name="Freeform 162"/>
            <p:cNvSpPr>
              <a:spLocks/>
            </p:cNvSpPr>
            <p:nvPr/>
          </p:nvSpPr>
          <p:spPr bwMode="auto">
            <a:xfrm>
              <a:off x="649" y="2155"/>
              <a:ext cx="2060" cy="1468"/>
            </a:xfrm>
            <a:custGeom>
              <a:avLst/>
              <a:gdLst>
                <a:gd name="T0" fmla="*/ 1975 w 2060"/>
                <a:gd name="T1" fmla="*/ 0 h 1468"/>
                <a:gd name="T2" fmla="*/ 1831 w 2060"/>
                <a:gd name="T3" fmla="*/ 137 h 1468"/>
                <a:gd name="T4" fmla="*/ 1685 w 2060"/>
                <a:gd name="T5" fmla="*/ 66 h 1468"/>
                <a:gd name="T6" fmla="*/ 1502 w 2060"/>
                <a:gd name="T7" fmla="*/ 457 h 1468"/>
                <a:gd name="T8" fmla="*/ 1186 w 2060"/>
                <a:gd name="T9" fmla="*/ 369 h 1468"/>
                <a:gd name="T10" fmla="*/ 1013 w 2060"/>
                <a:gd name="T11" fmla="*/ 790 h 1468"/>
                <a:gd name="T12" fmla="*/ 733 w 2060"/>
                <a:gd name="T13" fmla="*/ 571 h 1468"/>
                <a:gd name="T14" fmla="*/ 394 w 2060"/>
                <a:gd name="T15" fmla="*/ 1068 h 1468"/>
                <a:gd name="T16" fmla="*/ 215 w 2060"/>
                <a:gd name="T17" fmla="*/ 1002 h 1468"/>
                <a:gd name="T18" fmla="*/ 0 w 2060"/>
                <a:gd name="T19" fmla="*/ 1438 h 1468"/>
                <a:gd name="T20" fmla="*/ 101 w 2060"/>
                <a:gd name="T21" fmla="*/ 1468 h 1468"/>
                <a:gd name="T22" fmla="*/ 274 w 2060"/>
                <a:gd name="T23" fmla="*/ 1117 h 1468"/>
                <a:gd name="T24" fmla="*/ 432 w 2060"/>
                <a:gd name="T25" fmla="*/ 1175 h 1468"/>
                <a:gd name="T26" fmla="*/ 441 w 2060"/>
                <a:gd name="T27" fmla="*/ 1178 h 1468"/>
                <a:gd name="T28" fmla="*/ 445 w 2060"/>
                <a:gd name="T29" fmla="*/ 1170 h 1468"/>
                <a:gd name="T30" fmla="*/ 760 w 2060"/>
                <a:gd name="T31" fmla="*/ 711 h 1468"/>
                <a:gd name="T32" fmla="*/ 1062 w 2060"/>
                <a:gd name="T33" fmla="*/ 945 h 1468"/>
                <a:gd name="T34" fmla="*/ 1255 w 2060"/>
                <a:gd name="T35" fmla="*/ 477 h 1468"/>
                <a:gd name="T36" fmla="*/ 1568 w 2060"/>
                <a:gd name="T37" fmla="*/ 565 h 1468"/>
                <a:gd name="T38" fmla="*/ 1742 w 2060"/>
                <a:gd name="T39" fmla="*/ 193 h 1468"/>
                <a:gd name="T40" fmla="*/ 1855 w 2060"/>
                <a:gd name="T41" fmla="*/ 248 h 1468"/>
                <a:gd name="T42" fmla="*/ 2060 w 2060"/>
                <a:gd name="T43" fmla="*/ 54 h 1468"/>
                <a:gd name="T44" fmla="*/ 1975 w 2060"/>
                <a:gd name="T45" fmla="*/ 0 h 146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060" h="1468">
                  <a:moveTo>
                    <a:pt x="1975" y="0"/>
                  </a:moveTo>
                  <a:lnTo>
                    <a:pt x="1831" y="137"/>
                  </a:lnTo>
                  <a:lnTo>
                    <a:pt x="1685" y="66"/>
                  </a:lnTo>
                  <a:lnTo>
                    <a:pt x="1502" y="457"/>
                  </a:lnTo>
                  <a:lnTo>
                    <a:pt x="1186" y="369"/>
                  </a:lnTo>
                  <a:lnTo>
                    <a:pt x="1013" y="790"/>
                  </a:lnTo>
                  <a:lnTo>
                    <a:pt x="733" y="571"/>
                  </a:lnTo>
                  <a:lnTo>
                    <a:pt x="394" y="1068"/>
                  </a:lnTo>
                  <a:lnTo>
                    <a:pt x="215" y="1002"/>
                  </a:lnTo>
                  <a:lnTo>
                    <a:pt x="0" y="1438"/>
                  </a:lnTo>
                  <a:lnTo>
                    <a:pt x="101" y="1468"/>
                  </a:lnTo>
                  <a:lnTo>
                    <a:pt x="274" y="1117"/>
                  </a:lnTo>
                  <a:lnTo>
                    <a:pt x="432" y="1175"/>
                  </a:lnTo>
                  <a:lnTo>
                    <a:pt x="441" y="1178"/>
                  </a:lnTo>
                  <a:lnTo>
                    <a:pt x="445" y="1170"/>
                  </a:lnTo>
                  <a:lnTo>
                    <a:pt x="760" y="711"/>
                  </a:lnTo>
                  <a:lnTo>
                    <a:pt x="1062" y="945"/>
                  </a:lnTo>
                  <a:lnTo>
                    <a:pt x="1255" y="477"/>
                  </a:lnTo>
                  <a:lnTo>
                    <a:pt x="1568" y="565"/>
                  </a:lnTo>
                  <a:lnTo>
                    <a:pt x="1742" y="193"/>
                  </a:lnTo>
                  <a:lnTo>
                    <a:pt x="1855" y="248"/>
                  </a:lnTo>
                  <a:lnTo>
                    <a:pt x="2060" y="54"/>
                  </a:lnTo>
                  <a:lnTo>
                    <a:pt x="19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3" name="Freeform 163"/>
            <p:cNvSpPr>
              <a:spLocks/>
            </p:cNvSpPr>
            <p:nvPr/>
          </p:nvSpPr>
          <p:spPr bwMode="auto">
            <a:xfrm>
              <a:off x="664" y="2167"/>
              <a:ext cx="2029" cy="1445"/>
            </a:xfrm>
            <a:custGeom>
              <a:avLst/>
              <a:gdLst>
                <a:gd name="T0" fmla="*/ 1963 w 2029"/>
                <a:gd name="T1" fmla="*/ 0 h 1445"/>
                <a:gd name="T2" fmla="*/ 1818 w 2029"/>
                <a:gd name="T3" fmla="*/ 137 h 1445"/>
                <a:gd name="T4" fmla="*/ 1675 w 2029"/>
                <a:gd name="T5" fmla="*/ 68 h 1445"/>
                <a:gd name="T6" fmla="*/ 1494 w 2029"/>
                <a:gd name="T7" fmla="*/ 457 h 1445"/>
                <a:gd name="T8" fmla="*/ 1179 w 2029"/>
                <a:gd name="T9" fmla="*/ 368 h 1445"/>
                <a:gd name="T10" fmla="*/ 1003 w 2029"/>
                <a:gd name="T11" fmla="*/ 793 h 1445"/>
                <a:gd name="T12" fmla="*/ 721 w 2029"/>
                <a:gd name="T13" fmla="*/ 574 h 1445"/>
                <a:gd name="T14" fmla="*/ 383 w 2029"/>
                <a:gd name="T15" fmla="*/ 1066 h 1445"/>
                <a:gd name="T16" fmla="*/ 205 w 2029"/>
                <a:gd name="T17" fmla="*/ 1002 h 1445"/>
                <a:gd name="T18" fmla="*/ 0 w 2029"/>
                <a:gd name="T19" fmla="*/ 1422 h 1445"/>
                <a:gd name="T20" fmla="*/ 81 w 2029"/>
                <a:gd name="T21" fmla="*/ 1445 h 1445"/>
                <a:gd name="T22" fmla="*/ 253 w 2029"/>
                <a:gd name="T23" fmla="*/ 1094 h 1445"/>
                <a:gd name="T24" fmla="*/ 421 w 2029"/>
                <a:gd name="T25" fmla="*/ 1154 h 1445"/>
                <a:gd name="T26" fmla="*/ 743 w 2029"/>
                <a:gd name="T27" fmla="*/ 685 h 1445"/>
                <a:gd name="T28" fmla="*/ 1042 w 2029"/>
                <a:gd name="T29" fmla="*/ 917 h 1445"/>
                <a:gd name="T30" fmla="*/ 1233 w 2029"/>
                <a:gd name="T31" fmla="*/ 455 h 1445"/>
                <a:gd name="T32" fmla="*/ 1546 w 2029"/>
                <a:gd name="T33" fmla="*/ 543 h 1445"/>
                <a:gd name="T34" fmla="*/ 1721 w 2029"/>
                <a:gd name="T35" fmla="*/ 168 h 1445"/>
                <a:gd name="T36" fmla="*/ 1837 w 2029"/>
                <a:gd name="T37" fmla="*/ 225 h 1445"/>
                <a:gd name="T38" fmla="*/ 2029 w 2029"/>
                <a:gd name="T39" fmla="*/ 43 h 1445"/>
                <a:gd name="T40" fmla="*/ 1963 w 2029"/>
                <a:gd name="T41" fmla="*/ 0 h 14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029" h="1445">
                  <a:moveTo>
                    <a:pt x="1963" y="0"/>
                  </a:moveTo>
                  <a:lnTo>
                    <a:pt x="1818" y="137"/>
                  </a:lnTo>
                  <a:lnTo>
                    <a:pt x="1675" y="68"/>
                  </a:lnTo>
                  <a:lnTo>
                    <a:pt x="1494" y="457"/>
                  </a:lnTo>
                  <a:lnTo>
                    <a:pt x="1179" y="368"/>
                  </a:lnTo>
                  <a:lnTo>
                    <a:pt x="1003" y="793"/>
                  </a:lnTo>
                  <a:lnTo>
                    <a:pt x="721" y="574"/>
                  </a:lnTo>
                  <a:lnTo>
                    <a:pt x="383" y="1066"/>
                  </a:lnTo>
                  <a:lnTo>
                    <a:pt x="205" y="1002"/>
                  </a:lnTo>
                  <a:lnTo>
                    <a:pt x="0" y="1422"/>
                  </a:lnTo>
                  <a:lnTo>
                    <a:pt x="81" y="1445"/>
                  </a:lnTo>
                  <a:lnTo>
                    <a:pt x="253" y="1094"/>
                  </a:lnTo>
                  <a:lnTo>
                    <a:pt x="421" y="1154"/>
                  </a:lnTo>
                  <a:lnTo>
                    <a:pt x="743" y="685"/>
                  </a:lnTo>
                  <a:lnTo>
                    <a:pt x="1042" y="917"/>
                  </a:lnTo>
                  <a:lnTo>
                    <a:pt x="1233" y="455"/>
                  </a:lnTo>
                  <a:lnTo>
                    <a:pt x="1546" y="543"/>
                  </a:lnTo>
                  <a:lnTo>
                    <a:pt x="1721" y="168"/>
                  </a:lnTo>
                  <a:lnTo>
                    <a:pt x="1837" y="225"/>
                  </a:lnTo>
                  <a:lnTo>
                    <a:pt x="2029" y="43"/>
                  </a:lnTo>
                  <a:lnTo>
                    <a:pt x="1963" y="0"/>
                  </a:lnTo>
                  <a:close/>
                </a:path>
              </a:pathLst>
            </a:custGeom>
            <a:solidFill>
              <a:srgbClr val="B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34" name="Text Box 164"/>
            <p:cNvSpPr txBox="1">
              <a:spLocks noChangeArrowheads="1"/>
            </p:cNvSpPr>
            <p:nvPr/>
          </p:nvSpPr>
          <p:spPr bwMode="auto">
            <a:xfrm>
              <a:off x="2448" y="3648"/>
              <a:ext cx="384" cy="21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600">
                  <a:latin typeface="Arial Narrow" panose="020B0606020202030204" pitchFamily="34" charset="0"/>
                </a:rPr>
                <a:t>2002</a:t>
              </a:r>
            </a:p>
          </p:txBody>
        </p:sp>
        <p:sp>
          <p:nvSpPr>
            <p:cNvPr id="15435" name="Text Box 165"/>
            <p:cNvSpPr txBox="1">
              <a:spLocks noChangeArrowheads="1"/>
            </p:cNvSpPr>
            <p:nvPr/>
          </p:nvSpPr>
          <p:spPr bwMode="auto">
            <a:xfrm>
              <a:off x="1872" y="3648"/>
              <a:ext cx="432" cy="21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600">
                  <a:latin typeface="Arial Narrow" panose="020B0606020202030204" pitchFamily="34" charset="0"/>
                </a:rPr>
                <a:t>2000</a:t>
              </a:r>
            </a:p>
          </p:txBody>
        </p:sp>
        <p:sp>
          <p:nvSpPr>
            <p:cNvPr id="15436" name="Text Box 166"/>
            <p:cNvSpPr txBox="1">
              <a:spLocks noChangeArrowheads="1"/>
            </p:cNvSpPr>
            <p:nvPr/>
          </p:nvSpPr>
          <p:spPr bwMode="auto">
            <a:xfrm>
              <a:off x="720" y="3648"/>
              <a:ext cx="432" cy="21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600">
                  <a:latin typeface="Arial Narrow" panose="020B0606020202030204" pitchFamily="34" charset="0"/>
                </a:rPr>
                <a:t>1996</a:t>
              </a:r>
            </a:p>
          </p:txBody>
        </p:sp>
        <p:sp>
          <p:nvSpPr>
            <p:cNvPr id="15437" name="Text Box 167"/>
            <p:cNvSpPr txBox="1">
              <a:spLocks noChangeArrowheads="1"/>
            </p:cNvSpPr>
            <p:nvPr/>
          </p:nvSpPr>
          <p:spPr bwMode="auto">
            <a:xfrm>
              <a:off x="1296" y="3648"/>
              <a:ext cx="432" cy="21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600">
                  <a:latin typeface="Arial Narrow" panose="020B0606020202030204" pitchFamily="34" charset="0"/>
                </a:rPr>
                <a:t>1998</a:t>
              </a:r>
            </a:p>
          </p:txBody>
        </p:sp>
      </p:grpSp>
      <p:grpSp>
        <p:nvGrpSpPr>
          <p:cNvPr id="15368" name="Group 27"/>
          <p:cNvGrpSpPr>
            <a:grpSpLocks/>
          </p:cNvGrpSpPr>
          <p:nvPr/>
        </p:nvGrpSpPr>
        <p:grpSpPr bwMode="auto">
          <a:xfrm>
            <a:off x="4572000" y="3048000"/>
            <a:ext cx="4114800" cy="3124200"/>
            <a:chOff x="2880" y="1920"/>
            <a:chExt cx="2592" cy="1728"/>
          </a:xfrm>
        </p:grpSpPr>
        <p:sp>
          <p:nvSpPr>
            <p:cNvPr id="15369" name="Rectangle 4" descr="Stationery"/>
            <p:cNvSpPr>
              <a:spLocks noChangeArrowheads="1"/>
            </p:cNvSpPr>
            <p:nvPr/>
          </p:nvSpPr>
          <p:spPr bwMode="auto">
            <a:xfrm>
              <a:off x="2880" y="2784"/>
              <a:ext cx="2592" cy="864"/>
            </a:xfrm>
            <a:prstGeom prst="rect">
              <a:avLst/>
            </a:prstGeom>
            <a:blipFill dpi="0" rotWithShape="0">
              <a:blip r:embed="rId3"/>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a:lnSpc>
                  <a:spcPct val="110000"/>
                </a:lnSpc>
                <a:spcBef>
                  <a:spcPct val="0"/>
                </a:spcBef>
                <a:buFontTx/>
                <a:buNone/>
              </a:pPr>
              <a:r>
                <a:rPr lang="en-US" altLang="en-US" sz="3600">
                  <a:latin typeface="Tahoma" panose="020B0604030504040204" pitchFamily="34" charset="0"/>
                </a:rPr>
                <a:t>Indicate </a:t>
              </a:r>
            </a:p>
            <a:p>
              <a:pPr algn="ctr">
                <a:lnSpc>
                  <a:spcPct val="110000"/>
                </a:lnSpc>
                <a:spcBef>
                  <a:spcPct val="0"/>
                </a:spcBef>
                <a:buFontTx/>
                <a:buNone/>
              </a:pPr>
              <a:r>
                <a:rPr lang="en-US" altLang="en-US" sz="3600">
                  <a:latin typeface="Tahoma" panose="020B0604030504040204" pitchFamily="34" charset="0"/>
                </a:rPr>
                <a:t>Relationships</a:t>
              </a:r>
            </a:p>
          </p:txBody>
        </p:sp>
        <p:sp>
          <p:nvSpPr>
            <p:cNvPr id="15370" name="Rectangle 26" descr="Stationery"/>
            <p:cNvSpPr>
              <a:spLocks noChangeArrowheads="1"/>
            </p:cNvSpPr>
            <p:nvPr/>
          </p:nvSpPr>
          <p:spPr bwMode="auto">
            <a:xfrm>
              <a:off x="2880" y="1920"/>
              <a:ext cx="2592" cy="864"/>
            </a:xfrm>
            <a:prstGeom prst="rect">
              <a:avLst/>
            </a:prstGeom>
            <a:blipFill dpi="0" rotWithShape="0">
              <a:blip r:embed="rId3"/>
              <a:srcRect/>
              <a:tile tx="0" ty="0" sx="100000" sy="100000" flip="none" algn="tl"/>
            </a:blip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a:lnSpc>
                  <a:spcPct val="110000"/>
                </a:lnSpc>
                <a:spcBef>
                  <a:spcPct val="0"/>
                </a:spcBef>
                <a:buFontTx/>
                <a:buNone/>
              </a:pPr>
              <a:r>
                <a:rPr lang="en-US" altLang="en-US" sz="3600">
                  <a:latin typeface="Tahoma" panose="020B0604030504040204" pitchFamily="34" charset="0"/>
                </a:rPr>
                <a:t>Show</a:t>
              </a:r>
            </a:p>
            <a:p>
              <a:pPr algn="ctr">
                <a:lnSpc>
                  <a:spcPct val="110000"/>
                </a:lnSpc>
                <a:spcBef>
                  <a:spcPct val="0"/>
                </a:spcBef>
                <a:buFontTx/>
                <a:buNone/>
              </a:pPr>
              <a:r>
                <a:rPr lang="en-US" altLang="en-US" sz="3600">
                  <a:latin typeface="Tahoma" panose="020B0604030504040204" pitchFamily="34" charset="0"/>
                </a:rPr>
                <a:t>Changes</a:t>
              </a:r>
            </a:p>
          </p:txBody>
        </p:sp>
      </p:gr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7" name="Footer Placeholder 3"/>
          <p:cNvSpPr>
            <a:spLocks noGrp="1"/>
          </p:cNvSpPr>
          <p:nvPr>
            <p:ph type="ftr" sz="quarter" idx="11"/>
          </p:nvPr>
        </p:nvSpPr>
        <p:spPr/>
        <p:txBody>
          <a:bodyPr/>
          <a:lstStyle/>
          <a:p>
            <a:pPr>
              <a:defRPr/>
            </a:pPr>
            <a:r>
              <a:rPr lang="en-US" altLang="en-US"/>
              <a:t>Business Communication Today</a:t>
            </a:r>
          </a:p>
        </p:txBody>
      </p:sp>
      <p:sp>
        <p:nvSpPr>
          <p:cNvPr id="8" name="Slide Number Placeholder 4"/>
          <p:cNvSpPr>
            <a:spLocks noGrp="1"/>
          </p:cNvSpPr>
          <p:nvPr>
            <p:ph type="sldNum" sz="quarter" idx="12"/>
          </p:nvPr>
        </p:nvSpPr>
        <p:spPr/>
        <p:txBody>
          <a:bodyPr/>
          <a:lstStyle/>
          <a:p>
            <a:pPr>
              <a:defRPr/>
            </a:pPr>
            <a:r>
              <a:rPr lang="en-US" altLang="en-US"/>
              <a:t>Chapter 11 - </a:t>
            </a:r>
            <a:fld id="{C016C941-FCB6-4ED5-A377-FBEEF99EB5F7}" type="slidenum">
              <a:rPr lang="en-US" altLang="en-US"/>
              <a:pPr>
                <a:defRPr/>
              </a:pPr>
              <a:t>8</a:t>
            </a:fld>
            <a:endParaRPr lang="en-US" altLang="en-US"/>
          </a:p>
        </p:txBody>
      </p:sp>
      <p:sp>
        <p:nvSpPr>
          <p:cNvPr id="17413" name="Rectangle 2"/>
          <p:cNvSpPr>
            <a:spLocks noChangeArrowheads="1"/>
          </p:cNvSpPr>
          <p:nvPr/>
        </p:nvSpPr>
        <p:spPr bwMode="auto">
          <a:xfrm>
            <a:off x="457200" y="990600"/>
            <a:ext cx="8229600" cy="5181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graphicFrame>
        <p:nvGraphicFramePr>
          <p:cNvPr id="17414" name="Object 3"/>
          <p:cNvGraphicFramePr>
            <a:graphicFrameLocks noChangeAspect="1"/>
          </p:cNvGraphicFramePr>
          <p:nvPr/>
        </p:nvGraphicFramePr>
        <p:xfrm>
          <a:off x="609600" y="1047750"/>
          <a:ext cx="8077200" cy="5124450"/>
        </p:xfrm>
        <a:graphic>
          <a:graphicData uri="http://schemas.openxmlformats.org/presentationml/2006/ole">
            <mc:AlternateContent xmlns:mc="http://schemas.openxmlformats.org/markup-compatibility/2006">
              <mc:Choice xmlns:v="urn:schemas-microsoft-com:vml" Requires="v">
                <p:oleObj spid="_x0000_s17417" name="Chart" r:id="rId4" imgW="8153761" imgH="5505932" progId="MSGraph.Chart.8">
                  <p:embed followColorScheme="full"/>
                </p:oleObj>
              </mc:Choice>
              <mc:Fallback>
                <p:oleObj name="Chart" r:id="rId4" imgW="8153761" imgH="5505932"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047750"/>
                        <a:ext cx="8077200" cy="5124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4436" name="Rectangle 4"/>
          <p:cNvSpPr>
            <a:spLocks noGrp="1" noChangeArrowheads="1"/>
          </p:cNvSpPr>
          <p:nvPr>
            <p:ph type="title"/>
          </p:nvPr>
        </p:nvSpPr>
        <p:spPr>
          <a:xfrm>
            <a:off x="457200" y="381000"/>
            <a:ext cx="8229600" cy="609600"/>
          </a:xfrm>
          <a:solidFill>
            <a:srgbClr val="333399"/>
          </a:solidFill>
          <a:ln>
            <a:solidFill>
              <a:schemeClr val="tx1"/>
            </a:solidFill>
            <a:miter lim="800000"/>
            <a:headEnd/>
            <a:tailEnd/>
          </a:ln>
        </p:spPr>
        <p:txBody>
          <a:bodyPr/>
          <a:lstStyle/>
          <a:p>
            <a:pPr eaLnBrk="1" hangingPunct="1">
              <a:defRPr/>
            </a:pPr>
            <a:r>
              <a:rPr lang="en-US" altLang="en-US" sz="2000" smtClean="0">
                <a:solidFill>
                  <a:schemeClr val="bg1"/>
                </a:solidFill>
                <a:effectLst>
                  <a:outerShdw blurRad="38100" dist="38100" dir="2700000" algn="tl">
                    <a:srgbClr val="000000"/>
                  </a:outerShdw>
                </a:effectLst>
              </a:rPr>
              <a:t>Average Age of Passenger Cars and Trucks in Use</a:t>
            </a:r>
          </a:p>
        </p:txBody>
      </p:sp>
      <p:sp>
        <p:nvSpPr>
          <p:cNvPr id="17416" name="Text Box 5"/>
          <p:cNvSpPr txBox="1">
            <a:spLocks noChangeArrowheads="1"/>
          </p:cNvSpPr>
          <p:nvPr/>
        </p:nvSpPr>
        <p:spPr bwMode="auto">
          <a:xfrm rot="-5400000">
            <a:off x="-673100" y="3217863"/>
            <a:ext cx="2595563"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r>
              <a:rPr lang="en-US" altLang="en-US" sz="1200"/>
              <a:t>Average Age of Vehicle (in years)</a:t>
            </a:r>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2"/>
          <p:cNvSpPr>
            <a:spLocks noGrp="1"/>
          </p:cNvSpPr>
          <p:nvPr>
            <p:ph type="dt" sz="quarter" idx="10"/>
          </p:nvPr>
        </p:nvSpPr>
        <p:spPr/>
        <p:txBody>
          <a:bodyPr/>
          <a:lstStyle/>
          <a:p>
            <a:pPr>
              <a:defRPr/>
            </a:pPr>
            <a:r>
              <a:rPr lang="en-US" altLang="en-US"/>
              <a:t>© </a:t>
            </a:r>
            <a:r>
              <a:rPr lang="en-US" altLang="en-US" sz="1200"/>
              <a:t>Prentice Hall, 2003</a:t>
            </a:r>
          </a:p>
        </p:txBody>
      </p:sp>
      <p:sp>
        <p:nvSpPr>
          <p:cNvPr id="13" name="Footer Placeholder 3"/>
          <p:cNvSpPr>
            <a:spLocks noGrp="1"/>
          </p:cNvSpPr>
          <p:nvPr>
            <p:ph type="ftr" sz="quarter" idx="11"/>
          </p:nvPr>
        </p:nvSpPr>
        <p:spPr/>
        <p:txBody>
          <a:bodyPr/>
          <a:lstStyle/>
          <a:p>
            <a:pPr>
              <a:defRPr/>
            </a:pPr>
            <a:r>
              <a:rPr lang="en-US" altLang="en-US"/>
              <a:t>Business Communication Today</a:t>
            </a:r>
          </a:p>
        </p:txBody>
      </p:sp>
      <p:sp>
        <p:nvSpPr>
          <p:cNvPr id="14" name="Slide Number Placeholder 4"/>
          <p:cNvSpPr>
            <a:spLocks noGrp="1"/>
          </p:cNvSpPr>
          <p:nvPr>
            <p:ph type="sldNum" sz="quarter" idx="12"/>
          </p:nvPr>
        </p:nvSpPr>
        <p:spPr/>
        <p:txBody>
          <a:bodyPr/>
          <a:lstStyle/>
          <a:p>
            <a:pPr>
              <a:defRPr/>
            </a:pPr>
            <a:r>
              <a:rPr lang="en-US" altLang="en-US"/>
              <a:t>Chapter 11 - </a:t>
            </a:r>
            <a:fld id="{E5644CDD-4812-4743-BB82-A5E4FA5C4023}" type="slidenum">
              <a:rPr lang="en-US" altLang="en-US"/>
              <a:pPr>
                <a:defRPr/>
              </a:pPr>
              <a:t>9</a:t>
            </a:fld>
            <a:endParaRPr lang="en-US" altLang="en-US"/>
          </a:p>
        </p:txBody>
      </p:sp>
      <p:sp>
        <p:nvSpPr>
          <p:cNvPr id="19461" name="Rectangle 2"/>
          <p:cNvSpPr>
            <a:spLocks noChangeArrowheads="1"/>
          </p:cNvSpPr>
          <p:nvPr/>
        </p:nvSpPr>
        <p:spPr bwMode="auto">
          <a:xfrm>
            <a:off x="4572000" y="2286000"/>
            <a:ext cx="4114800" cy="388620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sp>
        <p:nvSpPr>
          <p:cNvPr id="191491" name="Rectangle 3"/>
          <p:cNvSpPr>
            <a:spLocks noGrp="1" noChangeArrowheads="1"/>
          </p:cNvSpPr>
          <p:nvPr>
            <p:ph type="title"/>
          </p:nvPr>
        </p:nvSpPr>
        <p:spPr>
          <a:xfrm>
            <a:off x="457200" y="381000"/>
            <a:ext cx="8229600" cy="1905000"/>
          </a:xfrm>
          <a:solidFill>
            <a:schemeClr val="tx1"/>
          </a:solidFill>
          <a:ln>
            <a:solidFill>
              <a:schemeClr val="tx1"/>
            </a:solidFill>
            <a:miter lim="800000"/>
            <a:headEnd/>
            <a:tailEnd/>
          </a:ln>
        </p:spPr>
        <p:txBody>
          <a:bodyPr/>
          <a:lstStyle/>
          <a:p>
            <a:pPr eaLnBrk="1" hangingPunct="1">
              <a:defRPr/>
            </a:pPr>
            <a:r>
              <a:rPr lang="en-US" altLang="en-US" sz="5400" smtClean="0">
                <a:solidFill>
                  <a:schemeClr val="bg1"/>
                </a:solidFill>
                <a:effectLst>
                  <a:outerShdw blurRad="38100" dist="38100" dir="2700000" algn="tl">
                    <a:srgbClr val="808080"/>
                  </a:outerShdw>
                </a:effectLst>
              </a:rPr>
              <a:t>Using Bar Charts</a:t>
            </a:r>
          </a:p>
        </p:txBody>
      </p:sp>
      <p:grpSp>
        <p:nvGrpSpPr>
          <p:cNvPr id="19463" name="Group 6"/>
          <p:cNvGrpSpPr>
            <a:grpSpLocks/>
          </p:cNvGrpSpPr>
          <p:nvPr/>
        </p:nvGrpSpPr>
        <p:grpSpPr bwMode="auto">
          <a:xfrm>
            <a:off x="457200" y="2286000"/>
            <a:ext cx="4114800" cy="3886200"/>
            <a:chOff x="288" y="1008"/>
            <a:chExt cx="2592" cy="2880"/>
          </a:xfrm>
        </p:grpSpPr>
        <p:sp>
          <p:nvSpPr>
            <p:cNvPr id="19467" name="Rectangle 7"/>
            <p:cNvSpPr>
              <a:spLocks noChangeArrowheads="1"/>
            </p:cNvSpPr>
            <p:nvPr/>
          </p:nvSpPr>
          <p:spPr bwMode="auto">
            <a:xfrm>
              <a:off x="288" y="3168"/>
              <a:ext cx="2592" cy="72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Show Relative Sizes</a:t>
              </a:r>
            </a:p>
          </p:txBody>
        </p:sp>
        <p:sp>
          <p:nvSpPr>
            <p:cNvPr id="19468" name="Rectangle 8"/>
            <p:cNvSpPr>
              <a:spLocks noChangeArrowheads="1"/>
            </p:cNvSpPr>
            <p:nvPr/>
          </p:nvSpPr>
          <p:spPr bwMode="auto">
            <a:xfrm>
              <a:off x="288" y="2448"/>
              <a:ext cx="2592" cy="72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Indicate Composition</a:t>
              </a:r>
            </a:p>
          </p:txBody>
        </p:sp>
        <p:sp>
          <p:nvSpPr>
            <p:cNvPr id="19469" name="Rectangle 9"/>
            <p:cNvSpPr>
              <a:spLocks noChangeArrowheads="1"/>
            </p:cNvSpPr>
            <p:nvPr/>
          </p:nvSpPr>
          <p:spPr bwMode="auto">
            <a:xfrm>
              <a:off x="288" y="1728"/>
              <a:ext cx="2592" cy="72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Show Changes</a:t>
              </a:r>
            </a:p>
          </p:txBody>
        </p:sp>
        <p:sp>
          <p:nvSpPr>
            <p:cNvPr id="19470" name="Rectangle 10"/>
            <p:cNvSpPr>
              <a:spLocks noChangeArrowheads="1"/>
            </p:cNvSpPr>
            <p:nvPr/>
          </p:nvSpPr>
          <p:spPr bwMode="auto">
            <a:xfrm>
              <a:off x="288" y="1008"/>
              <a:ext cx="2592" cy="720"/>
            </a:xfrm>
            <a:prstGeom prst="rect">
              <a:avLst/>
            </a:prstGeom>
            <a:solidFill>
              <a:srgbClr val="F8F8F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ahoma" panose="020B0604030504040204" pitchFamily="34" charset="0"/>
                </a:rPr>
                <a:t>Compare Items</a:t>
              </a:r>
            </a:p>
          </p:txBody>
        </p:sp>
      </p:grpSp>
      <p:grpSp>
        <p:nvGrpSpPr>
          <p:cNvPr id="19464" name="Group 14"/>
          <p:cNvGrpSpPr>
            <a:grpSpLocks/>
          </p:cNvGrpSpPr>
          <p:nvPr/>
        </p:nvGrpSpPr>
        <p:grpSpPr bwMode="auto">
          <a:xfrm>
            <a:off x="4648200" y="2787650"/>
            <a:ext cx="4038600" cy="3384550"/>
            <a:chOff x="2928" y="1756"/>
            <a:chExt cx="2544" cy="2132"/>
          </a:xfrm>
        </p:grpSpPr>
        <p:sp>
          <p:nvSpPr>
            <p:cNvPr id="19465" name="Rectangle 15"/>
            <p:cNvSpPr>
              <a:spLocks noChangeArrowheads="1"/>
            </p:cNvSpPr>
            <p:nvPr/>
          </p:nvSpPr>
          <p:spPr bwMode="auto">
            <a:xfrm>
              <a:off x="2928" y="3792"/>
              <a:ext cx="1728" cy="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sz="2800" b="1">
                  <a:solidFill>
                    <a:schemeClr val="tx1"/>
                  </a:solidFill>
                  <a:latin typeface="Arial" panose="020B0604020202020204" pitchFamily="34" charset="0"/>
                </a:defRPr>
              </a:lvl2pPr>
              <a:lvl3pPr marL="1143000" indent="-228600">
                <a:spcBef>
                  <a:spcPct val="20000"/>
                </a:spcBef>
                <a:buChar char="•"/>
                <a:defRPr sz="2400" b="1">
                  <a:solidFill>
                    <a:schemeClr val="tx1"/>
                  </a:solidFill>
                  <a:latin typeface="Arial" panose="020B0604020202020204" pitchFamily="34" charset="0"/>
                </a:defRPr>
              </a:lvl3pPr>
              <a:lvl4pPr marL="1600200" indent="-228600">
                <a:spcBef>
                  <a:spcPct val="20000"/>
                </a:spcBef>
                <a:buChar char="–"/>
                <a:defRPr sz="2000" b="1">
                  <a:solidFill>
                    <a:schemeClr val="tx1"/>
                  </a:solidFill>
                  <a:latin typeface="Arial" panose="020B0604020202020204" pitchFamily="34" charset="0"/>
                </a:defRPr>
              </a:lvl4pPr>
              <a:lvl5pPr marL="2057400" indent="-228600">
                <a:spcBef>
                  <a:spcPct val="20000"/>
                </a:spcBef>
                <a:buChar char="»"/>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defRPr>
              </a:lvl9pPr>
            </a:lstStyle>
            <a:p>
              <a:pPr eaLnBrk="1" hangingPunct="1">
                <a:spcBef>
                  <a:spcPct val="0"/>
                </a:spcBef>
                <a:buFontTx/>
                <a:buNone/>
              </a:pPr>
              <a:endParaRPr lang="en-US" altLang="en-US" sz="2400" b="0">
                <a:latin typeface="Times New Roman" panose="02020603050405020304" pitchFamily="18" charset="0"/>
              </a:endParaRPr>
            </a:p>
          </p:txBody>
        </p:sp>
        <p:pic>
          <p:nvPicPr>
            <p:cNvPr id="19466" name="Picture 16" descr="M:\PFiles\MSOffice\Clipart\standard\stddir1\bd07173_.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756"/>
              <a:ext cx="2544" cy="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1884</TotalTime>
  <Words>3573</Words>
  <Application>Microsoft Office PowerPoint</Application>
  <PresentationFormat>On-screen Show (4:3)</PresentationFormat>
  <Paragraphs>466</Paragraphs>
  <Slides>25</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3" baseType="lpstr">
      <vt:lpstr>Times New Roman</vt:lpstr>
      <vt:lpstr>Arial</vt:lpstr>
      <vt:lpstr>Tahoma</vt:lpstr>
      <vt:lpstr>Arial Narrow</vt:lpstr>
      <vt:lpstr>Symbol</vt:lpstr>
      <vt:lpstr>Default Design</vt:lpstr>
      <vt:lpstr>Microsoft Graph 97 Chart</vt:lpstr>
      <vt:lpstr>Microsoft Clip Gallery</vt:lpstr>
      <vt:lpstr>Communicating Information Through Visuals</vt:lpstr>
      <vt:lpstr>Planning Visuals</vt:lpstr>
      <vt:lpstr>Preparing Visuals</vt:lpstr>
      <vt:lpstr>The Right Visual for the Job</vt:lpstr>
      <vt:lpstr>The Parts of a Table</vt:lpstr>
      <vt:lpstr>Preparing Numerical Tables</vt:lpstr>
      <vt:lpstr>PowerPoint Presentation</vt:lpstr>
      <vt:lpstr>Average Age of Passenger Cars and Trucks in Use</vt:lpstr>
      <vt:lpstr>Using Bar Charts</vt:lpstr>
      <vt:lpstr>Average Monthly Sales at Waldo’s</vt:lpstr>
      <vt:lpstr>PowerPoint Presentation</vt:lpstr>
      <vt:lpstr>State Bank Pays More Interest</vt:lpstr>
      <vt:lpstr>PowerPoint Presentation</vt:lpstr>
      <vt:lpstr>Marketing Research Timeline</vt:lpstr>
      <vt:lpstr>Using Pie Charts</vt:lpstr>
      <vt:lpstr>The French Quarter Vintner January Sales of Wine by Region</vt:lpstr>
      <vt:lpstr>Illustrating Relationships </vt:lpstr>
      <vt:lpstr>Flow Chart of the Report Writing Process</vt:lpstr>
      <vt:lpstr>The Chain of Command</vt:lpstr>
      <vt:lpstr>Using Maps</vt:lpstr>
      <vt:lpstr>Other Business Graphics</vt:lpstr>
      <vt:lpstr>Working With Computers </vt:lpstr>
      <vt:lpstr>PowerPoint Presentation</vt:lpstr>
      <vt:lpstr>Integrating Text and Graphics</vt:lpstr>
      <vt:lpstr>PowerPoint Presentation</vt:lpstr>
    </vt:vector>
  </TitlesOfParts>
  <Company>Hassell Enterprises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Business, and You</dc:title>
  <dc:creator>Myles A. Hassell</dc:creator>
  <cp:lastModifiedBy>Moorche</cp:lastModifiedBy>
  <cp:revision>304</cp:revision>
  <cp:lastPrinted>2021-04-13T03:28:06Z</cp:lastPrinted>
  <dcterms:created xsi:type="dcterms:W3CDTF">2001-12-17T17:01:18Z</dcterms:created>
  <dcterms:modified xsi:type="dcterms:W3CDTF">2021-04-13T10:23:00Z</dcterms:modified>
</cp:coreProperties>
</file>