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4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A2706B-FB20-4DC8-BD57-2A00F743295B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ABD8B4-EFDA-4F09-9872-5667FC96FB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Listening </a:t>
            </a:r>
            <a:r>
              <a:rPr lang="en-US" sz="7200" b="1" dirty="0" smtClean="0"/>
              <a:t>and Responding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113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 smtClean="0"/>
              <a:t>b. </a:t>
            </a:r>
            <a:r>
              <a:rPr lang="en-US" sz="5400" b="1" dirty="0"/>
              <a:t>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ecoding </a:t>
            </a:r>
            <a:r>
              <a:rPr lang="en-US" i="1" dirty="0"/>
              <a:t>a </a:t>
            </a:r>
            <a:r>
              <a:rPr lang="en-US" i="1" dirty="0" smtClean="0"/>
              <a:t>message accurately </a:t>
            </a:r>
            <a:r>
              <a:rPr lang="en-US" i="1" dirty="0"/>
              <a:t>to </a:t>
            </a:r>
            <a:r>
              <a:rPr lang="en-US" i="1" dirty="0" smtClean="0"/>
              <a:t>reflect the meaning </a:t>
            </a:r>
            <a:r>
              <a:rPr lang="en-US" i="1" dirty="0"/>
              <a:t>intended by </a:t>
            </a:r>
            <a:r>
              <a:rPr lang="en-US" i="1" dirty="0" smtClean="0"/>
              <a:t>the speaker. </a:t>
            </a:r>
            <a:r>
              <a:rPr lang="en-US" dirty="0"/>
              <a:t>We can improve our understanding by asking questions, paraphrasing </a:t>
            </a:r>
            <a:r>
              <a:rPr lang="en-US" dirty="0" smtClean="0"/>
              <a:t>the message</a:t>
            </a:r>
            <a:r>
              <a:rPr lang="en-US" dirty="0"/>
              <a:t>, and empathizing with the speaker</a:t>
            </a:r>
            <a:r>
              <a:rPr lang="en-US" dirty="0" smtClean="0"/>
              <a:t>.</a:t>
            </a:r>
          </a:p>
          <a:p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b="1" dirty="0"/>
              <a:t>Ask questions to gain additional information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Paraphrase the message to check your understanding</a:t>
            </a:r>
            <a:r>
              <a:rPr lang="en-US" b="1" dirty="0" smtClean="0"/>
              <a:t>.</a:t>
            </a:r>
          </a:p>
          <a:p>
            <a:r>
              <a:rPr lang="en-US" b="1" dirty="0"/>
              <a:t>3. Empathize with the speaker</a:t>
            </a:r>
            <a:r>
              <a:rPr lang="en-US" b="1" dirty="0" smtClean="0"/>
              <a:t>.</a:t>
            </a:r>
          </a:p>
          <a:p>
            <a:pPr marL="578358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Empathic Responsiveness</a:t>
            </a:r>
            <a:r>
              <a:rPr lang="en-US" sz="2800" b="1" dirty="0" smtClean="0"/>
              <a:t>:  </a:t>
            </a:r>
            <a:r>
              <a:rPr lang="en-US" i="1" dirty="0" smtClean="0"/>
              <a:t>experiencing </a:t>
            </a:r>
            <a:r>
              <a:rPr lang="en-US" i="1" dirty="0"/>
              <a:t>an </a:t>
            </a:r>
            <a:r>
              <a:rPr lang="en-US" i="1" dirty="0" smtClean="0"/>
              <a:t>emotional response </a:t>
            </a:r>
            <a:r>
              <a:rPr lang="en-US" i="1" dirty="0"/>
              <a:t>parallel to, and </a:t>
            </a:r>
            <a:r>
              <a:rPr lang="en-US" i="1" dirty="0" smtClean="0"/>
              <a:t>as a </a:t>
            </a:r>
            <a:r>
              <a:rPr lang="en-US" i="1" dirty="0"/>
              <a:t>result observing, </a:t>
            </a:r>
            <a:r>
              <a:rPr lang="en-US" i="1" dirty="0" smtClean="0"/>
              <a:t>another person’s </a:t>
            </a:r>
            <a:r>
              <a:rPr lang="en-US" i="1" dirty="0"/>
              <a:t>actual or </a:t>
            </a:r>
            <a:r>
              <a:rPr lang="en-US" i="1" dirty="0" smtClean="0"/>
              <a:t>anticipated display </a:t>
            </a:r>
            <a:r>
              <a:rPr lang="en-US" i="1" dirty="0"/>
              <a:t>of emotion.</a:t>
            </a:r>
          </a:p>
          <a:p>
            <a:pPr marL="578358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Perspective Taking</a:t>
            </a:r>
            <a:r>
              <a:rPr lang="en-US" sz="2000" b="1" dirty="0" smtClean="0"/>
              <a:t>:  </a:t>
            </a:r>
            <a:r>
              <a:rPr lang="en-US" i="1" dirty="0" smtClean="0"/>
              <a:t>imagining </a:t>
            </a:r>
            <a:r>
              <a:rPr lang="en-US" i="1" dirty="0"/>
              <a:t>yourself in the place of another; the most common form of empathizing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4. Sympathetic Responsiveness:  </a:t>
            </a:r>
            <a:r>
              <a:rPr lang="en-US" dirty="0" smtClean="0"/>
              <a:t>F</a:t>
            </a:r>
            <a:r>
              <a:rPr lang="en-US" i="1" dirty="0" smtClean="0"/>
              <a:t>eeling </a:t>
            </a:r>
            <a:r>
              <a:rPr lang="en-US" i="1" dirty="0"/>
              <a:t>concern, </a:t>
            </a:r>
            <a:r>
              <a:rPr lang="en-US" i="1" dirty="0" smtClean="0"/>
              <a:t>compassion, or </a:t>
            </a:r>
            <a:r>
              <a:rPr lang="en-US" i="1" dirty="0"/>
              <a:t>sorrow for another </a:t>
            </a:r>
            <a:r>
              <a:rPr lang="en-US" i="1" dirty="0" smtClean="0"/>
              <a:t>because of </a:t>
            </a:r>
            <a:r>
              <a:rPr lang="en-US" i="1" dirty="0"/>
              <a:t>the other’s situation </a:t>
            </a:r>
            <a:r>
              <a:rPr lang="en-US" i="1" dirty="0" smtClean="0"/>
              <a:t>or plight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0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C: Remembering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Remembering </a:t>
            </a:r>
            <a:r>
              <a:rPr lang="en-US" dirty="0"/>
              <a:t>is being able to retain information and recall it when needed</a:t>
            </a:r>
            <a:r>
              <a:rPr lang="en-US" dirty="0" smtClean="0"/>
              <a:t>. </a:t>
            </a:r>
            <a:r>
              <a:rPr lang="en-US" dirty="0"/>
              <a:t>Three techniques</a:t>
            </a:r>
          </a:p>
          <a:p>
            <a:r>
              <a:rPr lang="en-US" dirty="0"/>
              <a:t>that can help you improve your ability to remember information are repeating, constructing</a:t>
            </a:r>
          </a:p>
          <a:p>
            <a:r>
              <a:rPr lang="en-US" dirty="0"/>
              <a:t>mnemonics, and taking notes</a:t>
            </a:r>
            <a:r>
              <a:rPr lang="en-US" dirty="0" smtClean="0"/>
              <a:t>.</a:t>
            </a:r>
          </a:p>
          <a:p>
            <a:r>
              <a:rPr lang="en-US" b="1" dirty="0"/>
              <a:t>1. Repeat the information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Construct mnemonics</a:t>
            </a:r>
            <a:r>
              <a:rPr lang="en-US" b="1" dirty="0" smtClean="0"/>
              <a:t>. </a:t>
            </a:r>
            <a:r>
              <a:rPr lang="en-US" dirty="0" smtClean="0"/>
              <a:t>(PSBKG)</a:t>
            </a:r>
          </a:p>
          <a:p>
            <a:r>
              <a:rPr lang="en-US" b="1" dirty="0"/>
              <a:t>3. Take notes.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D. 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fourth listening process is to evaluate or critically analyze what has been said</a:t>
            </a:r>
            <a:r>
              <a:rPr lang="en-US" dirty="0" smtClean="0"/>
              <a:t>.  </a:t>
            </a:r>
            <a:r>
              <a:rPr lang="en-US" b="1" dirty="0" smtClean="0"/>
              <a:t>Evaluation </a:t>
            </a:r>
            <a:r>
              <a:rPr lang="en-US" dirty="0"/>
              <a:t>is critically analyzing what you have heard to determine its truthfulness</a:t>
            </a:r>
            <a:r>
              <a:rPr lang="en-US" dirty="0" smtClean="0"/>
              <a:t>. </a:t>
            </a:r>
            <a:r>
              <a:rPr lang="en-US" dirty="0"/>
              <a:t>To evaluate a message, </a:t>
            </a:r>
            <a:r>
              <a:rPr lang="en-US" dirty="0" smtClean="0"/>
              <a:t>you </a:t>
            </a:r>
            <a:r>
              <a:rPr lang="en-US" dirty="0"/>
              <a:t>must learn to separate statements of fact from </a:t>
            </a:r>
            <a:r>
              <a:rPr lang="en-US" dirty="0" smtClean="0"/>
              <a:t>statements based </a:t>
            </a:r>
            <a:r>
              <a:rPr lang="en-US" dirty="0"/>
              <a:t>on inferences. </a:t>
            </a:r>
            <a:r>
              <a:rPr lang="en-US" b="1" dirty="0"/>
              <a:t>Factual statements </a:t>
            </a:r>
            <a:r>
              <a:rPr lang="en-US" dirty="0"/>
              <a:t>are those whose accuracy can be </a:t>
            </a:r>
            <a:r>
              <a:rPr lang="en-US" dirty="0" smtClean="0"/>
              <a:t>verified </a:t>
            </a:r>
            <a:r>
              <a:rPr lang="en-US" dirty="0"/>
              <a:t>as true. </a:t>
            </a:r>
            <a:r>
              <a:rPr lang="en-US" b="1" dirty="0"/>
              <a:t>Inferences </a:t>
            </a:r>
            <a:r>
              <a:rPr lang="en-US" dirty="0"/>
              <a:t>are conjectures which may be based on facts or </a:t>
            </a:r>
            <a:r>
              <a:rPr lang="en-US" dirty="0" smtClean="0"/>
              <a:t>observations. </a:t>
            </a:r>
          </a:p>
          <a:p>
            <a:pPr algn="just"/>
            <a:r>
              <a:rPr lang="en-US" dirty="0"/>
              <a:t>Once you’ve determined what in the message is being offered as fact and what is </a:t>
            </a:r>
            <a:r>
              <a:rPr lang="en-US" dirty="0" smtClean="0"/>
              <a:t>being offered </a:t>
            </a:r>
            <a:r>
              <a:rPr lang="en-US" dirty="0"/>
              <a:t>as inference, you need </a:t>
            </a:r>
            <a:r>
              <a:rPr lang="en-US" dirty="0" smtClean="0"/>
              <a:t>to:</a:t>
            </a:r>
          </a:p>
          <a:p>
            <a:r>
              <a:rPr lang="en-US" dirty="0" smtClean="0"/>
              <a:t>(</a:t>
            </a:r>
            <a:r>
              <a:rPr lang="en-US" dirty="0"/>
              <a:t>1) analyze the “facts” to determine if they are </a:t>
            </a:r>
            <a:r>
              <a:rPr lang="en-US" dirty="0" smtClean="0"/>
              <a:t>true and;</a:t>
            </a:r>
          </a:p>
          <a:p>
            <a:r>
              <a:rPr lang="en-US" dirty="0" smtClean="0"/>
              <a:t>(</a:t>
            </a:r>
            <a:r>
              <a:rPr lang="en-US" dirty="0"/>
              <a:t>2) test the inferences to determine whether they are valid.</a:t>
            </a:r>
          </a:p>
        </p:txBody>
      </p:sp>
    </p:spTree>
    <p:extLst>
      <p:ext uri="{BB962C8B-B14F-4D97-AF65-F5344CB8AC3E}">
        <p14:creationId xmlns:p14="http://schemas.microsoft.com/office/powerpoint/2010/main" val="1310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E.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5734"/>
            <a:ext cx="12070080" cy="413444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At times, to be truthful and ethical, we will need to disagree with someone or </a:t>
            </a:r>
            <a:r>
              <a:rPr lang="en-US" sz="2400" dirty="0" smtClean="0"/>
              <a:t>provide negative </a:t>
            </a:r>
            <a:r>
              <a:rPr lang="en-US" sz="2400" dirty="0"/>
              <a:t>feedback or a negative critique. When we respond to a friend or </a:t>
            </a:r>
            <a:r>
              <a:rPr lang="en-US" sz="2400" dirty="0" smtClean="0"/>
              <a:t>family member </a:t>
            </a:r>
            <a:r>
              <a:rPr lang="en-US" sz="2400" dirty="0"/>
              <a:t>who appears emotionally upset, respond to a work-group colleague’s </a:t>
            </a:r>
            <a:r>
              <a:rPr lang="en-US" sz="2400" dirty="0" smtClean="0"/>
              <a:t>ideas, or </a:t>
            </a:r>
            <a:r>
              <a:rPr lang="en-US" sz="2400" dirty="0"/>
              <a:t>respond to a public speech by critiquing it, we need to respond supportively</a:t>
            </a:r>
            <a:r>
              <a:rPr lang="en-US" sz="2400" dirty="0" smtClean="0"/>
              <a:t>. </a:t>
            </a:r>
            <a:r>
              <a:rPr lang="en-US" sz="2400" dirty="0"/>
              <a:t>supportive </a:t>
            </a:r>
            <a:r>
              <a:rPr lang="en-US" sz="2400" dirty="0" smtClean="0"/>
              <a:t>messages are </a:t>
            </a:r>
            <a:r>
              <a:rPr lang="en-US" sz="2400" i="1" dirty="0" smtClean="0"/>
              <a:t>comforting </a:t>
            </a:r>
            <a:r>
              <a:rPr lang="en-US" sz="2400" i="1" dirty="0"/>
              <a:t>statements </a:t>
            </a:r>
            <a:r>
              <a:rPr lang="en-US" sz="2400" i="1" dirty="0" smtClean="0"/>
              <a:t>that have </a:t>
            </a:r>
            <a:r>
              <a:rPr lang="en-US" sz="2400" i="1" dirty="0"/>
              <a:t>a goal to </a:t>
            </a:r>
            <a:r>
              <a:rPr lang="en-US" sz="2400" i="1" dirty="0" smtClean="0"/>
              <a:t>reassure, bolster</a:t>
            </a:r>
            <a:r>
              <a:rPr lang="en-US" sz="2400" i="1" dirty="0"/>
              <a:t>, </a:t>
            </a:r>
            <a:r>
              <a:rPr lang="en-US" sz="2400" i="1" dirty="0" smtClean="0"/>
              <a:t>encourage</a:t>
            </a:r>
            <a:r>
              <a:rPr lang="en-US" sz="2400" i="1" dirty="0"/>
              <a:t>, </a:t>
            </a:r>
            <a:r>
              <a:rPr lang="en-US" sz="2400" i="1" dirty="0" smtClean="0"/>
              <a:t>soothe, console</a:t>
            </a:r>
            <a:r>
              <a:rPr lang="en-US" sz="2400" i="1" dirty="0"/>
              <a:t>, or cheer up</a:t>
            </a:r>
            <a:r>
              <a:rPr lang="en-US" sz="2400" i="1" dirty="0" smtClean="0"/>
              <a:t>.</a:t>
            </a:r>
          </a:p>
          <a:p>
            <a:pPr algn="just"/>
            <a:r>
              <a:rPr lang="en-US" sz="2400" b="1" dirty="0"/>
              <a:t>1. Guidelines for responses that offer emotional </a:t>
            </a:r>
            <a:r>
              <a:rPr lang="en-US" sz="2400" b="1" dirty="0" smtClean="0"/>
              <a:t>support:  </a:t>
            </a:r>
            <a:r>
              <a:rPr lang="en-US" sz="2400" dirty="0"/>
              <a:t>Research suggests several key characteristics of </a:t>
            </a:r>
            <a:r>
              <a:rPr lang="en-US" sz="2400" b="1" dirty="0"/>
              <a:t>supportive messages </a:t>
            </a:r>
            <a:r>
              <a:rPr lang="en-US" sz="2400" dirty="0" smtClean="0"/>
              <a:t>in interpersonal </a:t>
            </a:r>
            <a:r>
              <a:rPr lang="en-US" sz="2400" dirty="0"/>
              <a:t>settings (Burleson, 2003, pp. 565–568). The following guidelines </a:t>
            </a:r>
            <a:r>
              <a:rPr lang="en-US" sz="2400" dirty="0" smtClean="0"/>
              <a:t>are based </a:t>
            </a:r>
            <a:r>
              <a:rPr lang="en-US" sz="2400" dirty="0"/>
              <a:t>on this research</a:t>
            </a:r>
            <a:r>
              <a:rPr lang="en-US" sz="2400" dirty="0" smtClean="0"/>
              <a:t>:</a:t>
            </a:r>
          </a:p>
          <a:p>
            <a:r>
              <a:rPr lang="en-US" sz="2400" i="1" dirty="0"/>
              <a:t>• Clearly state that your aim is to help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“I’d like to help you, what can I do</a:t>
            </a:r>
            <a:r>
              <a:rPr lang="en-US" sz="2400" dirty="0" smtClean="0"/>
              <a:t>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Guidelines for responses that offer emotional support: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247"/>
            <a:ext cx="10058400" cy="4026846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• Express acceptance or affection; do not condemn or criticize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 understand that you just can’t seem to accept this.”</a:t>
            </a:r>
          </a:p>
          <a:p>
            <a:r>
              <a:rPr lang="en-US" i="1" dirty="0"/>
              <a:t>• Demonstrate care, concern, and interest in the other’s situation; do not give </a:t>
            </a:r>
            <a:r>
              <a:rPr lang="en-US" i="1" dirty="0" smtClean="0"/>
              <a:t>a lengthy </a:t>
            </a:r>
            <a:r>
              <a:rPr lang="en-US" i="1" dirty="0"/>
              <a:t>recount of a similar situation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“What are you planning to do now?” Or “Gosh, tell me more; </a:t>
            </a:r>
            <a:r>
              <a:rPr lang="en-US" dirty="0" smtClean="0"/>
              <a:t>what happened </a:t>
            </a:r>
            <a:r>
              <a:rPr lang="en-US" dirty="0"/>
              <a:t>then?”</a:t>
            </a:r>
          </a:p>
          <a:p>
            <a:r>
              <a:rPr lang="en-US" i="1" dirty="0"/>
              <a:t>• Indicate that you are available to listen and support the other without intruding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 know we’ve not been that close, but sometimes it helps to </a:t>
            </a:r>
            <a:r>
              <a:rPr lang="en-US" dirty="0" smtClean="0"/>
              <a:t>have someone </a:t>
            </a:r>
            <a:r>
              <a:rPr lang="en-US" dirty="0"/>
              <a:t>to listen, and I’d like to do that for you.”</a:t>
            </a:r>
          </a:p>
          <a:p>
            <a:r>
              <a:rPr lang="en-US" i="1" dirty="0"/>
              <a:t>• State that you are an ally</a:t>
            </a:r>
            <a:r>
              <a:rPr lang="en-US" dirty="0"/>
              <a:t>.</a:t>
            </a:r>
          </a:p>
          <a:p>
            <a:r>
              <a:rPr lang="en-US" b="1" dirty="0"/>
              <a:t>Example: </a:t>
            </a:r>
            <a:r>
              <a:rPr lang="en-US" dirty="0"/>
              <a:t>“I’m with you on this.” Or “Well, I’m on your side; this isn’t right.”</a:t>
            </a:r>
          </a:p>
        </p:txBody>
      </p:sp>
    </p:spTree>
    <p:extLst>
      <p:ext uri="{BB962C8B-B14F-4D97-AF65-F5344CB8AC3E}">
        <p14:creationId xmlns:p14="http://schemas.microsoft.com/office/powerpoint/2010/main" val="38631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>
            <a:normAutofit/>
          </a:bodyPr>
          <a:lstStyle/>
          <a:p>
            <a:r>
              <a:rPr lang="en-US" sz="3600" b="1" dirty="0"/>
              <a:t>Guidelines for responses that offer emotional support: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8117"/>
            <a:ext cx="10058400" cy="4120977"/>
          </a:xfrm>
        </p:spPr>
        <p:txBody>
          <a:bodyPr>
            <a:normAutofit fontScale="92500"/>
          </a:bodyPr>
          <a:lstStyle/>
          <a:p>
            <a:r>
              <a:rPr lang="en-US" sz="2400" i="1" dirty="0"/>
              <a:t>• Acknowledge the other’s feelings and situation as well as expressing your </a:t>
            </a:r>
            <a:r>
              <a:rPr lang="en-US" sz="2400" i="1" dirty="0" smtClean="0"/>
              <a:t>sincere sympathy</a:t>
            </a:r>
            <a:r>
              <a:rPr lang="en-US" sz="2400" i="1" dirty="0"/>
              <a:t>; do not condemn or criticize the other’s behavior or feelings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/>
              <a:t>Example: </a:t>
            </a:r>
            <a:r>
              <a:rPr lang="en-US" sz="2400" dirty="0"/>
              <a:t>“I’m so sorry to see you feeling so bad; I can see that you’re </a:t>
            </a:r>
            <a:r>
              <a:rPr lang="en-US" sz="2400" dirty="0" smtClean="0"/>
              <a:t>devastated by </a:t>
            </a:r>
            <a:r>
              <a:rPr lang="en-US" sz="2400" dirty="0"/>
              <a:t>what has happened.”</a:t>
            </a:r>
          </a:p>
          <a:p>
            <a:r>
              <a:rPr lang="en-US" sz="2400" i="1" dirty="0"/>
              <a:t>• Assure the other that what he or she is feeling is legitimate; do not tell the </a:t>
            </a:r>
            <a:r>
              <a:rPr lang="en-US" sz="2400" i="1" dirty="0" smtClean="0"/>
              <a:t>other how </a:t>
            </a:r>
            <a:r>
              <a:rPr lang="en-US" sz="2400" i="1" dirty="0"/>
              <a:t>to feel or to ignore his or her feelings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“With what has happened to you, you have a </a:t>
            </a:r>
            <a:r>
              <a:rPr lang="en-US" sz="2400" dirty="0" smtClean="0"/>
              <a:t>right to </a:t>
            </a:r>
            <a:r>
              <a:rPr lang="en-US" sz="2400" dirty="0"/>
              <a:t>be angry.”</a:t>
            </a:r>
          </a:p>
          <a:p>
            <a:r>
              <a:rPr lang="en-US" sz="2400" i="1" dirty="0"/>
              <a:t>• Use prompting comments to encourage the other to </a:t>
            </a:r>
            <a:r>
              <a:rPr lang="en-US" sz="2400" i="1" dirty="0" smtClean="0"/>
              <a:t>elaborate on </a:t>
            </a:r>
            <a:r>
              <a:rPr lang="en-US" sz="2400" i="1" dirty="0"/>
              <a:t>his or her story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“Uh-huh,” “yeah,” or “I see. How did you feel </a:t>
            </a:r>
            <a:r>
              <a:rPr lang="en-US" sz="2400" dirty="0" smtClean="0"/>
              <a:t>about that</a:t>
            </a:r>
            <a:r>
              <a:rPr lang="en-US" sz="2400" dirty="0"/>
              <a:t>?” Or “What happened before that? Can you elaborate</a:t>
            </a:r>
            <a:r>
              <a:rPr lang="en-US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947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E.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2</a:t>
            </a:r>
            <a:r>
              <a:rPr lang="en-US" sz="2400" b="1" dirty="0"/>
              <a:t>. Guidelines for responses that demonstrate respect when </a:t>
            </a:r>
            <a:r>
              <a:rPr lang="en-US" sz="2400" b="1" dirty="0" smtClean="0"/>
              <a:t>disagreeing or </a:t>
            </a:r>
            <a:r>
              <a:rPr lang="en-US" sz="2400" b="1" dirty="0"/>
              <a:t>critiquing </a:t>
            </a:r>
            <a:r>
              <a:rPr lang="en-US" sz="2400" b="1" dirty="0" smtClean="0"/>
              <a:t>others. </a:t>
            </a:r>
            <a:r>
              <a:rPr lang="en-US" sz="2400" dirty="0" smtClean="0"/>
              <a:t>the </a:t>
            </a:r>
            <a:r>
              <a:rPr lang="en-US" sz="2400" dirty="0"/>
              <a:t>following guidelines can help you demonstrate </a:t>
            </a:r>
            <a:r>
              <a:rPr lang="en-US" sz="2400" dirty="0" smtClean="0"/>
              <a:t>that you </a:t>
            </a:r>
            <a:r>
              <a:rPr lang="en-US" sz="2400" dirty="0"/>
              <a:t>respect the person and that your goal is to provide the </a:t>
            </a:r>
            <a:r>
              <a:rPr lang="en-US" sz="2400" dirty="0" smtClean="0"/>
              <a:t>person with </a:t>
            </a:r>
            <a:r>
              <a:rPr lang="en-US" sz="2400" dirty="0"/>
              <a:t>your point of view.</a:t>
            </a:r>
          </a:p>
          <a:p>
            <a:r>
              <a:rPr lang="en-US" sz="2400" i="1" dirty="0"/>
              <a:t>• Use “I” language so that you clearly own the comments you </a:t>
            </a:r>
            <a:r>
              <a:rPr lang="en-US" sz="2400" i="1" dirty="0" smtClean="0"/>
              <a:t>are making </a:t>
            </a:r>
            <a:r>
              <a:rPr lang="en-US" sz="2400" i="1" dirty="0"/>
              <a:t>and do not ascribe them to others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“Carla, I really like the way you cited the </a:t>
            </a:r>
            <a:r>
              <a:rPr lang="en-US" sz="2400" dirty="0" smtClean="0"/>
              <a:t>reference for </a:t>
            </a:r>
            <a:r>
              <a:rPr lang="en-US" sz="2400" dirty="0"/>
              <a:t>your opening quotation.”</a:t>
            </a:r>
          </a:p>
          <a:p>
            <a:r>
              <a:rPr lang="en-US" sz="2400" i="1" dirty="0"/>
              <a:t>• Use </a:t>
            </a:r>
            <a:r>
              <a:rPr lang="en-US" sz="2400" i="1" dirty="0" smtClean="0"/>
              <a:t>specific </a:t>
            </a:r>
            <a:r>
              <a:rPr lang="en-US" sz="2400" i="1" dirty="0"/>
              <a:t>language and </a:t>
            </a:r>
            <a:r>
              <a:rPr lang="en-US" sz="2400" i="1" dirty="0" smtClean="0"/>
              <a:t>specific </a:t>
            </a:r>
            <a:r>
              <a:rPr lang="en-US" sz="2400" i="1" dirty="0"/>
              <a:t>examples to point out </a:t>
            </a:r>
            <a:r>
              <a:rPr lang="en-US" sz="2400" i="1" dirty="0" smtClean="0"/>
              <a:t>areas of </a:t>
            </a:r>
            <a:r>
              <a:rPr lang="en-US" sz="2400" i="1" dirty="0"/>
              <a:t>disagreement and areas for improvement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“I apologize, but I can’t agree to that deadline or </a:t>
            </a:r>
            <a:r>
              <a:rPr lang="en-US" sz="2400" dirty="0" smtClean="0"/>
              <a:t>to another </a:t>
            </a:r>
            <a:r>
              <a:rPr lang="en-US" sz="2400" dirty="0"/>
              <a:t>meeting about this project until I have had a chance </a:t>
            </a:r>
            <a:r>
              <a:rPr lang="en-US" sz="2400" dirty="0" smtClean="0"/>
              <a:t>to see </a:t>
            </a:r>
            <a:r>
              <a:rPr lang="en-US" sz="2400" dirty="0"/>
              <a:t>the entire presentation. I’d suggest that by Monday at </a:t>
            </a:r>
            <a:r>
              <a:rPr lang="en-US" sz="2400" dirty="0" smtClean="0"/>
              <a:t>10:00 a.m</a:t>
            </a:r>
            <a:r>
              <a:rPr lang="en-US" sz="2400" dirty="0"/>
              <a:t>. each of us e-mails other team members a copy of the </a:t>
            </a:r>
            <a:r>
              <a:rPr lang="en-US" sz="2400" dirty="0" smtClean="0"/>
              <a:t>report section </a:t>
            </a:r>
            <a:r>
              <a:rPr lang="en-US" sz="2400" dirty="0"/>
              <a:t>we are drafting. Then let’s have a short meeting right </a:t>
            </a:r>
            <a:r>
              <a:rPr lang="en-US" sz="2400" dirty="0" smtClean="0"/>
              <a:t>after class </a:t>
            </a:r>
            <a:r>
              <a:rPr lang="en-US" sz="2400" dirty="0"/>
              <a:t>to see if we need to meet again and, if so, to set a time.”</a:t>
            </a:r>
          </a:p>
        </p:txBody>
      </p:sp>
    </p:spTree>
    <p:extLst>
      <p:ext uri="{BB962C8B-B14F-4D97-AF65-F5344CB8AC3E}">
        <p14:creationId xmlns:p14="http://schemas.microsoft.com/office/powerpoint/2010/main" val="179622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Guidelines for responses that demonstrate respect when disagreeing or critiquing others.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i="1" dirty="0"/>
              <a:t>• Find a point to agree with or something positive to say </a:t>
            </a:r>
            <a:r>
              <a:rPr lang="en-US" sz="3200" i="1" dirty="0" smtClean="0"/>
              <a:t>before expressing </a:t>
            </a:r>
            <a:r>
              <a:rPr lang="en-US" sz="3200" i="1" dirty="0"/>
              <a:t>your disagreement or offering a negative critique</a:t>
            </a:r>
            <a:r>
              <a:rPr lang="en-US" sz="3200" dirty="0"/>
              <a:t>.</a:t>
            </a:r>
          </a:p>
          <a:p>
            <a:pPr algn="just"/>
            <a:r>
              <a:rPr lang="en-US" sz="3200" b="1" dirty="0"/>
              <a:t>Example: </a:t>
            </a:r>
            <a:r>
              <a:rPr lang="en-US" sz="3200" dirty="0"/>
              <a:t>“I really appreciate what you had to say on </a:t>
            </a:r>
            <a:r>
              <a:rPr lang="en-US" sz="3200" dirty="0" smtClean="0"/>
              <a:t>this topic</a:t>
            </a:r>
            <a:r>
              <a:rPr lang="en-US" sz="3200" dirty="0"/>
              <a:t>. But it was hard for me to follow your argument, and </a:t>
            </a:r>
            <a:r>
              <a:rPr lang="en-US" sz="3200" dirty="0" smtClean="0"/>
              <a:t>I </a:t>
            </a:r>
            <a:r>
              <a:rPr lang="en-US" sz="3200" dirty="0"/>
              <a:t>think that if you had used transitional statements, they could have helped </a:t>
            </a:r>
            <a:r>
              <a:rPr lang="en-US" sz="3200" dirty="0" smtClean="0"/>
              <a:t>me understand </a:t>
            </a:r>
            <a:r>
              <a:rPr lang="en-US" sz="3200" dirty="0"/>
              <a:t>your points better.”</a:t>
            </a:r>
          </a:p>
        </p:txBody>
      </p:sp>
    </p:spTree>
    <p:extLst>
      <p:ext uri="{BB962C8B-B14F-4D97-AF65-F5344CB8AC3E}">
        <p14:creationId xmlns:p14="http://schemas.microsoft.com/office/powerpoint/2010/main" val="106380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Beth, do you have my opener to the garage? I can’t </a:t>
            </a:r>
            <a:r>
              <a:rPr lang="en-US" sz="2400" dirty="0" smtClean="0"/>
              <a:t>find </a:t>
            </a:r>
            <a:r>
              <a:rPr lang="en-US" sz="2400" dirty="0"/>
              <a:t>it and I have to take </a:t>
            </a:r>
            <a:r>
              <a:rPr lang="en-US" sz="2400" dirty="0" smtClean="0"/>
              <a:t>the car </a:t>
            </a:r>
            <a:r>
              <a:rPr lang="en-US" sz="2400" dirty="0"/>
              <a:t>or I’ll be late for class.”</a:t>
            </a:r>
          </a:p>
          <a:p>
            <a:r>
              <a:rPr lang="en-US" sz="2400" dirty="0"/>
              <a:t>“No, but it doesn’t matter because . . .”</a:t>
            </a:r>
          </a:p>
          <a:p>
            <a:r>
              <a:rPr lang="en-US" sz="2400" dirty="0"/>
              <a:t>“I can’t believe it. I was sure I left it here on the counter last night.”</a:t>
            </a:r>
          </a:p>
          <a:p>
            <a:r>
              <a:rPr lang="en-US" sz="2400" dirty="0"/>
              <a:t>“Bart, it’s okay . . .”</a:t>
            </a:r>
          </a:p>
          <a:p>
            <a:r>
              <a:rPr lang="en-US" sz="2400" dirty="0"/>
              <a:t>“It just </a:t>
            </a:r>
            <a:r>
              <a:rPr lang="en-US" sz="2400" dirty="0" smtClean="0"/>
              <a:t>figures</a:t>
            </a:r>
            <a:r>
              <a:rPr lang="en-US" sz="2400" dirty="0"/>
              <a:t>. Just because I’m in a hurry, I can’t </a:t>
            </a:r>
            <a:r>
              <a:rPr lang="en-US" sz="2400" dirty="0" smtClean="0"/>
              <a:t>find </a:t>
            </a:r>
            <a:r>
              <a:rPr lang="en-US" sz="2400" dirty="0"/>
              <a:t>it.”</a:t>
            </a:r>
          </a:p>
          <a:p>
            <a:r>
              <a:rPr lang="en-US" sz="2400" dirty="0"/>
              <a:t>“Bart, I’ve been trying to tell you, the . . </a:t>
            </a:r>
            <a:r>
              <a:rPr lang="en-US" sz="24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7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34701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this course, you may be asked to respond to a speech given by one of </a:t>
            </a:r>
            <a:r>
              <a:rPr lang="en-US" sz="2800" dirty="0" smtClean="0"/>
              <a:t>your classmates</a:t>
            </a:r>
            <a:r>
              <a:rPr lang="en-US" sz="2800" dirty="0"/>
              <a:t>. If so, you will want to remember that your goal is to be supportive, </a:t>
            </a:r>
            <a:r>
              <a:rPr lang="en-US" sz="2800" dirty="0" smtClean="0"/>
              <a:t>honest, and </a:t>
            </a:r>
            <a:r>
              <a:rPr lang="en-US" sz="2800" dirty="0"/>
              <a:t>helpful. A good critique will address three topics: the content of the speech, </a:t>
            </a:r>
            <a:r>
              <a:rPr lang="en-US" sz="2800" dirty="0" smtClean="0"/>
              <a:t>the structure </a:t>
            </a:r>
            <a:r>
              <a:rPr lang="en-US" sz="2800" dirty="0"/>
              <a:t>of the speech, and </a:t>
            </a:r>
            <a:r>
              <a:rPr lang="en-US" sz="2800" dirty="0" smtClean="0"/>
              <a:t>the </a:t>
            </a:r>
            <a:r>
              <a:rPr lang="en-US" sz="2800" dirty="0"/>
              <a:t>delivery of the speech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• When critiquing the content, you can comment on the appropriateness of </a:t>
            </a:r>
            <a:r>
              <a:rPr lang="en-US" sz="2800" dirty="0" smtClean="0"/>
              <a:t>the speech </a:t>
            </a:r>
            <a:r>
              <a:rPr lang="en-US" sz="2800" dirty="0"/>
              <a:t>for that </a:t>
            </a:r>
            <a:r>
              <a:rPr lang="en-US" sz="2800" dirty="0" smtClean="0"/>
              <a:t>particular </a:t>
            </a:r>
            <a:r>
              <a:rPr lang="en-US" sz="2800" dirty="0"/>
              <a:t>audience and the use of facts and inferences; you </a:t>
            </a:r>
            <a:r>
              <a:rPr lang="en-US" sz="2800" dirty="0" smtClean="0"/>
              <a:t>can also </a:t>
            </a:r>
            <a:r>
              <a:rPr lang="en-US" sz="2800" dirty="0"/>
              <a:t>analyze the logic of the arguments and the evidence used to support ideas.</a:t>
            </a:r>
          </a:p>
          <a:p>
            <a:pPr algn="just"/>
            <a:r>
              <a:rPr lang="en-US" sz="2800" dirty="0"/>
              <a:t>• When critiquing structure, you can focus on the introduction, the use of </a:t>
            </a:r>
            <a:r>
              <a:rPr lang="en-US" sz="2800" dirty="0" smtClean="0"/>
              <a:t>transitions, the </a:t>
            </a:r>
            <a:r>
              <a:rPr lang="en-US" sz="2800" dirty="0"/>
              <a:t>choice of organizational pattern, and the concluding remarks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• </a:t>
            </a:r>
            <a:r>
              <a:rPr lang="en-US" sz="2800" dirty="0"/>
              <a:t>When critiquing delivery, you can comment on how the speaker used voice </a:t>
            </a:r>
            <a:r>
              <a:rPr lang="en-US" sz="2800" dirty="0" smtClean="0"/>
              <a:t>and gesture</a:t>
            </a:r>
            <a:r>
              <a:rPr lang="en-US" sz="2800" dirty="0"/>
              <a:t>, whether the tone was appropriately conversational or formal, and </a:t>
            </a:r>
            <a:r>
              <a:rPr lang="en-US" sz="2800" dirty="0" smtClean="0"/>
              <a:t>how effectively </a:t>
            </a:r>
            <a:r>
              <a:rPr lang="en-US" sz="2800" dirty="0"/>
              <a:t>the speaker used visual aids such as PowerPoint slides.</a:t>
            </a:r>
          </a:p>
        </p:txBody>
      </p:sp>
    </p:spTree>
    <p:extLst>
      <p:ext uri="{BB962C8B-B14F-4D97-AF65-F5344CB8AC3E}">
        <p14:creationId xmlns:p14="http://schemas.microsoft.com/office/powerpoint/2010/main" val="72300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718"/>
          </a:xfrm>
        </p:spPr>
        <p:txBody>
          <a:bodyPr>
            <a:normAutofit/>
          </a:bodyPr>
          <a:lstStyle/>
          <a:p>
            <a:r>
              <a:rPr lang="en-US" sz="4000" b="1" dirty="0"/>
              <a:t>Examples of effective </a:t>
            </a:r>
            <a:r>
              <a:rPr lang="en-US" sz="4000" b="1" dirty="0" smtClean="0"/>
              <a:t>and ineffective </a:t>
            </a:r>
            <a:r>
              <a:rPr lang="en-US" sz="4000" b="1" dirty="0"/>
              <a:t>speech critiques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3718"/>
            <a:ext cx="12192000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1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372"/>
          </a:xfrm>
        </p:spPr>
        <p:txBody>
          <a:bodyPr>
            <a:normAutofit/>
          </a:bodyPr>
          <a:lstStyle/>
          <a:p>
            <a:r>
              <a:rPr lang="en-US" dirty="0"/>
              <a:t>A summary of the </a:t>
            </a:r>
            <a:r>
              <a:rPr lang="en-US" dirty="0" smtClean="0"/>
              <a:t>five </a:t>
            </a:r>
            <a:r>
              <a:rPr lang="en-US" dirty="0"/>
              <a:t>aspects of listening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5372"/>
            <a:ext cx="12191999" cy="61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4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7" y="0"/>
            <a:ext cx="10901083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9091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5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80012" cy="6326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2" y="524436"/>
            <a:ext cx="10296967" cy="5802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12" y="0"/>
            <a:ext cx="10296967" cy="5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0" y="0"/>
            <a:ext cx="2997857" cy="355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" y="510988"/>
            <a:ext cx="12097870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88"/>
            <a:ext cx="12192000" cy="5787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7722"/>
            <a:ext cx="6777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ITCAvantGardeStd-Bk"/>
              </a:rPr>
              <a:t>Notes based on a lecture on listening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239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3883"/>
            <a:ext cx="12191999" cy="5768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166" y="1668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ITCAvantGardeStd-Bk"/>
              </a:rPr>
              <a:t>Notes based on a lecture </a:t>
            </a:r>
            <a:r>
              <a:rPr lang="en-US" sz="2400" b="1" dirty="0" smtClean="0">
                <a:latin typeface="ITCAvantGardeStd-Bk"/>
              </a:rPr>
              <a:t>on listening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3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2400" dirty="0"/>
              <a:t>I swear I put it here on the counter. Did you stuff it in a drawer or move it </a:t>
            </a:r>
            <a:r>
              <a:rPr lang="en-US" sz="2400" dirty="0" smtClean="0"/>
              <a:t>when you </a:t>
            </a:r>
            <a:r>
              <a:rPr lang="en-US" sz="2400" dirty="0"/>
              <a:t>were </a:t>
            </a:r>
            <a:r>
              <a:rPr lang="en-US" sz="2400" dirty="0" smtClean="0"/>
              <a:t> cleaning </a:t>
            </a:r>
            <a:r>
              <a:rPr lang="en-US" sz="2400" dirty="0"/>
              <a:t>the kitchen or something?”</a:t>
            </a:r>
          </a:p>
          <a:p>
            <a:r>
              <a:rPr lang="en-US" sz="2400" dirty="0"/>
              <a:t>“Bart, chill out. The door’s . . .”</a:t>
            </a:r>
          </a:p>
          <a:p>
            <a:r>
              <a:rPr lang="en-US" sz="2400" dirty="0"/>
              <a:t>“Chill out?! If I’m late, I won’t be able to do my presentation and it’s worth </a:t>
            </a:r>
            <a:r>
              <a:rPr lang="en-US" sz="2400" dirty="0" smtClean="0"/>
              <a:t>50 percent </a:t>
            </a:r>
            <a:r>
              <a:rPr lang="en-US" sz="2400" dirty="0"/>
              <a:t>of the course grade! I won’t pass the class and I need at least a B to </a:t>
            </a:r>
            <a:r>
              <a:rPr lang="en-US" sz="2400" dirty="0" smtClean="0"/>
              <a:t>get accepted </a:t>
            </a:r>
            <a:r>
              <a:rPr lang="en-US" sz="2400" dirty="0"/>
              <a:t>into the major. Beth, this is a very big deal.”</a:t>
            </a:r>
          </a:p>
          <a:p>
            <a:r>
              <a:rPr lang="en-US" sz="2400" dirty="0"/>
              <a:t>“Bart, I’ve been trying to tell you . . 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Listening and Responding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“Oh sure—I just go in to the professor’s </a:t>
            </a:r>
            <a:r>
              <a:rPr lang="en-US" sz="2400" dirty="0" smtClean="0"/>
              <a:t>office </a:t>
            </a:r>
            <a:r>
              <a:rPr lang="en-US" sz="2400" dirty="0"/>
              <a:t>and say, ‘By the way, the </a:t>
            </a:r>
            <a:r>
              <a:rPr lang="en-US" sz="2400" dirty="0" smtClean="0"/>
              <a:t>reason I </a:t>
            </a:r>
            <a:r>
              <a:rPr lang="en-US" sz="2400" dirty="0"/>
              <a:t>wasn’t in class was that I couldn’t </a:t>
            </a:r>
            <a:r>
              <a:rPr lang="en-US" sz="2400" dirty="0" smtClean="0"/>
              <a:t>find </a:t>
            </a:r>
            <a:r>
              <a:rPr lang="en-US" sz="2400" dirty="0"/>
              <a:t>the garage door opener. Can I please </a:t>
            </a:r>
            <a:r>
              <a:rPr lang="en-US" sz="2400" dirty="0" smtClean="0"/>
              <a:t>do my </a:t>
            </a:r>
            <a:r>
              <a:rPr lang="en-US" sz="2400" dirty="0"/>
              <a:t>presentation tomorrow?’ I’ll sound like a slacker who wasn’t ready. There’s </a:t>
            </a:r>
            <a:r>
              <a:rPr lang="en-US" sz="2400" dirty="0" smtClean="0"/>
              <a:t>no way </a:t>
            </a:r>
            <a:r>
              <a:rPr lang="en-US" sz="2400" dirty="0"/>
              <a:t>he’ll buy that argument even though it’s true.”</a:t>
            </a:r>
          </a:p>
          <a:p>
            <a:r>
              <a:rPr lang="en-US" sz="2400" dirty="0"/>
              <a:t>“Bart, listen!!! I’ve been trying to tell you—I don’t know where your opener </a:t>
            </a:r>
            <a:r>
              <a:rPr lang="en-US" sz="2400" dirty="0" smtClean="0"/>
              <a:t>is, but </a:t>
            </a:r>
            <a:r>
              <a:rPr lang="en-US" sz="2400" dirty="0"/>
              <a:t>I went out this morning and knew you would be leaving soon so I left the </a:t>
            </a:r>
            <a:r>
              <a:rPr lang="en-US" sz="2400" dirty="0" smtClean="0"/>
              <a:t>door open </a:t>
            </a:r>
            <a:r>
              <a:rPr lang="en-US" sz="2400" dirty="0"/>
              <a:t>for you.”</a:t>
            </a:r>
          </a:p>
          <a:p>
            <a:r>
              <a:rPr lang="en-US" sz="2400" dirty="0"/>
              <a:t>“Geez, Beth, why didn’t you tell me?”</a:t>
            </a:r>
          </a:p>
        </p:txBody>
      </p:sp>
    </p:spTree>
    <p:extLst>
      <p:ext uri="{BB962C8B-B14F-4D97-AF65-F5344CB8AC3E}">
        <p14:creationId xmlns:p14="http://schemas.microsoft.com/office/powerpoint/2010/main" val="15112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What Is Listening?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People sometimes make the mistake of thinking listening and hearing are the </a:t>
            </a:r>
            <a:r>
              <a:rPr lang="en-US" sz="2800" dirty="0" smtClean="0"/>
              <a:t>same thing</a:t>
            </a:r>
            <a:r>
              <a:rPr lang="en-US" sz="2800" dirty="0"/>
              <a:t>, but they’re not. Hearing is a physiological process, whereas listening is a </a:t>
            </a:r>
            <a:r>
              <a:rPr lang="en-US" sz="2800" dirty="0" smtClean="0"/>
              <a:t>cognitive process</a:t>
            </a:r>
            <a:r>
              <a:rPr lang="en-US" sz="2800" dirty="0"/>
              <a:t>. In other words, listening occurs only when we choose to attach </a:t>
            </a:r>
            <a:r>
              <a:rPr lang="en-US" sz="2800" dirty="0" smtClean="0"/>
              <a:t>meaning to </a:t>
            </a:r>
            <a:r>
              <a:rPr lang="en-US" sz="2800" dirty="0"/>
              <a:t>what we hear.</a:t>
            </a:r>
          </a:p>
        </p:txBody>
      </p:sp>
    </p:spTree>
    <p:extLst>
      <p:ext uri="{BB962C8B-B14F-4D97-AF65-F5344CB8AC3E}">
        <p14:creationId xmlns:p14="http://schemas.microsoft.com/office/powerpoint/2010/main" val="27242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Importance of Listening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Listening is important for effective communication because 50 percent or </a:t>
            </a:r>
            <a:r>
              <a:rPr lang="en-US" sz="2800" dirty="0" smtClean="0"/>
              <a:t>more of </a:t>
            </a:r>
            <a:r>
              <a:rPr lang="en-US" sz="2800" dirty="0"/>
              <a:t>the time we spend communicating is spent listening (</a:t>
            </a:r>
            <a:r>
              <a:rPr lang="en-US" sz="2800" dirty="0" err="1"/>
              <a:t>Janusik</a:t>
            </a:r>
            <a:r>
              <a:rPr lang="en-US" sz="2800" dirty="0"/>
              <a:t> &amp; </a:t>
            </a:r>
            <a:r>
              <a:rPr lang="en-US" sz="2800" dirty="0" err="1"/>
              <a:t>Wolvin</a:t>
            </a:r>
            <a:r>
              <a:rPr lang="en-US" sz="2800" dirty="0"/>
              <a:t>, 2006</a:t>
            </a:r>
            <a:r>
              <a:rPr lang="en-US" sz="2800" dirty="0" smtClean="0"/>
              <a:t>). Although </a:t>
            </a:r>
            <a:r>
              <a:rPr lang="en-US" sz="2800" dirty="0"/>
              <a:t>most of us have </a:t>
            </a:r>
            <a:r>
              <a:rPr lang="en-US" sz="2800" dirty="0" smtClean="0"/>
              <a:t> spent </a:t>
            </a:r>
            <a:r>
              <a:rPr lang="en-US" sz="2800" dirty="0"/>
              <a:t>a great deal of time learning to read and write, </a:t>
            </a:r>
            <a:r>
              <a:rPr lang="en-US" sz="2800" dirty="0" smtClean="0"/>
              <a:t>fewer than </a:t>
            </a:r>
            <a:r>
              <a:rPr lang="en-US" sz="2800" dirty="0"/>
              <a:t>2 percent of us have had any formal listening training (Listening Factoid, 2003).</a:t>
            </a:r>
          </a:p>
          <a:p>
            <a:pPr algn="just"/>
            <a:r>
              <a:rPr lang="en-US" sz="2800" dirty="0"/>
              <a:t>According to research by the International Listening Association, even when we try </a:t>
            </a:r>
            <a:r>
              <a:rPr lang="en-US" sz="2800" dirty="0" smtClean="0"/>
              <a:t>to listen </a:t>
            </a:r>
            <a:r>
              <a:rPr lang="en-US" sz="2800" dirty="0"/>
              <a:t>carefully, most of us remember only about 50 percent of what we hear </a:t>
            </a:r>
            <a:r>
              <a:rPr lang="en-US" sz="2800" dirty="0" smtClean="0"/>
              <a:t>shortly after </a:t>
            </a:r>
            <a:r>
              <a:rPr lang="en-US" sz="2800" dirty="0"/>
              <a:t>hearing it and only about 20 percent two days later.</a:t>
            </a:r>
          </a:p>
        </p:txBody>
      </p:sp>
    </p:spTree>
    <p:extLst>
      <p:ext uri="{BB962C8B-B14F-4D97-AF65-F5344CB8AC3E}">
        <p14:creationId xmlns:p14="http://schemas.microsoft.com/office/powerpoint/2010/main" val="5849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Types of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Appreciative </a:t>
            </a:r>
            <a:r>
              <a:rPr lang="en-US" sz="2400" b="1" dirty="0" smtClean="0"/>
              <a:t>Listening:        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for enjoyment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Discriminative Listening: </a:t>
            </a:r>
            <a:r>
              <a:rPr lang="en-US" sz="2400" i="1" dirty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understand </a:t>
            </a:r>
            <a:r>
              <a:rPr lang="en-US" sz="2400" i="1" dirty="0" smtClean="0"/>
              <a:t>the meaning </a:t>
            </a:r>
            <a:r>
              <a:rPr lang="en-US" sz="2400" i="1" dirty="0"/>
              <a:t>of a message</a:t>
            </a:r>
            <a:r>
              <a:rPr lang="en-US" sz="2400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Comprehensive Listening: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learn or remember.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Empathic Listening: </a:t>
            </a:r>
            <a:r>
              <a:rPr lang="en-US" sz="2400" dirty="0"/>
              <a:t>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understand </a:t>
            </a:r>
            <a:r>
              <a:rPr lang="en-US" sz="2400" i="1" dirty="0" smtClean="0"/>
              <a:t>the speakers </a:t>
            </a:r>
            <a:r>
              <a:rPr lang="en-US" sz="2400" i="1" dirty="0"/>
              <a:t>feelings about </a:t>
            </a:r>
            <a:r>
              <a:rPr lang="en-US" sz="2400" i="1" dirty="0" smtClean="0"/>
              <a:t>the message</a:t>
            </a:r>
            <a:r>
              <a:rPr lang="en-US" sz="2400" i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Critical Listening: </a:t>
            </a:r>
            <a:r>
              <a:rPr lang="en-US" sz="2400" dirty="0" smtClean="0"/>
              <a:t>L</a:t>
            </a:r>
            <a:r>
              <a:rPr lang="en-US" sz="2400" i="1" dirty="0" smtClean="0"/>
              <a:t>istening </a:t>
            </a:r>
            <a:r>
              <a:rPr lang="en-US" sz="2400" i="1" dirty="0"/>
              <a:t>to evaluate </a:t>
            </a:r>
            <a:r>
              <a:rPr lang="en-US" sz="2400" i="1" dirty="0" smtClean="0"/>
              <a:t>the truthfulness </a:t>
            </a:r>
            <a:r>
              <a:rPr lang="en-US" sz="2400" i="1" dirty="0"/>
              <a:t>or honesty of </a:t>
            </a:r>
            <a:r>
              <a:rPr lang="en-US" sz="2400" i="1" dirty="0" smtClean="0"/>
              <a:t>a message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Steps in the Listening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Listening is a complex process made up of </a:t>
            </a:r>
            <a:r>
              <a:rPr lang="en-US" dirty="0" smtClean="0"/>
              <a:t>five </a:t>
            </a:r>
            <a:r>
              <a:rPr lang="en-US" dirty="0"/>
              <a:t>steps. These steps are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a) attending, </a:t>
            </a:r>
            <a:endParaRPr lang="en-US" b="1" dirty="0" smtClean="0"/>
          </a:p>
          <a:p>
            <a:r>
              <a:rPr lang="en-US" b="1" dirty="0" smtClean="0"/>
              <a:t>(b) understanding</a:t>
            </a:r>
            <a:r>
              <a:rPr lang="en-US" b="1" dirty="0"/>
              <a:t>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c) remembering,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d) evaluating,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e) responding to the message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8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Steps in the Listening Process:</a:t>
            </a:r>
            <a:br>
              <a:rPr lang="en-US" sz="5400" b="1" dirty="0"/>
            </a:br>
            <a:r>
              <a:rPr lang="en-US" sz="5400" b="1" dirty="0"/>
              <a:t>a. Attending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Attending </a:t>
            </a:r>
            <a:r>
              <a:rPr lang="en-US" i="1" dirty="0" smtClean="0"/>
              <a:t>the </a:t>
            </a:r>
            <a:r>
              <a:rPr lang="en-US" i="1" dirty="0"/>
              <a:t>process of focusing </a:t>
            </a:r>
            <a:r>
              <a:rPr lang="en-US" i="1" dirty="0" smtClean="0"/>
              <a:t>on what </a:t>
            </a:r>
            <a:r>
              <a:rPr lang="en-US" i="1" dirty="0"/>
              <a:t>a speaker is </a:t>
            </a:r>
            <a:r>
              <a:rPr lang="en-US" i="1" dirty="0" smtClean="0"/>
              <a:t>saying regardless </a:t>
            </a:r>
            <a:r>
              <a:rPr lang="en-US" i="1" dirty="0"/>
              <a:t>of the </a:t>
            </a:r>
            <a:r>
              <a:rPr lang="en-US" i="1" dirty="0" smtClean="0"/>
              <a:t>potential distractions </a:t>
            </a:r>
            <a:r>
              <a:rPr lang="en-US" i="1" dirty="0"/>
              <a:t>of </a:t>
            </a:r>
            <a:r>
              <a:rPr lang="en-US" i="1" dirty="0" smtClean="0"/>
              <a:t>other competing </a:t>
            </a:r>
            <a:r>
              <a:rPr lang="en-US" i="1" dirty="0"/>
              <a:t>stimuli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1</a:t>
            </a:r>
            <a:r>
              <a:rPr lang="en-US" b="1" dirty="0"/>
              <a:t>. Get physically ready to listen</a:t>
            </a:r>
            <a:r>
              <a:rPr lang="en-US" b="1" dirty="0" smtClean="0"/>
              <a:t>.</a:t>
            </a:r>
          </a:p>
          <a:p>
            <a:r>
              <a:rPr lang="en-US" b="1" dirty="0"/>
              <a:t>2. Resist mental distractions while you listen</a:t>
            </a:r>
            <a:r>
              <a:rPr lang="en-US" b="1" dirty="0" smtClean="0"/>
              <a:t>.</a:t>
            </a:r>
          </a:p>
          <a:p>
            <a:r>
              <a:rPr lang="en-US" b="1" dirty="0"/>
              <a:t>3. Resist interrupting others</a:t>
            </a:r>
            <a:r>
              <a:rPr lang="en-US" b="1" dirty="0" smtClean="0"/>
              <a:t>.</a:t>
            </a:r>
          </a:p>
          <a:p>
            <a:r>
              <a:rPr lang="en-US" b="1" dirty="0"/>
              <a:t>4. Hear a person out before you react</a:t>
            </a:r>
            <a:r>
              <a:rPr lang="en-US" b="1" dirty="0" smtClean="0"/>
              <a:t>.</a:t>
            </a:r>
          </a:p>
          <a:p>
            <a:r>
              <a:rPr lang="en-US" b="1" dirty="0"/>
              <a:t>5. Observe nonverbal cues.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1956</Words>
  <Application>Microsoft Office PowerPoint</Application>
  <PresentationFormat>Widescreen</PresentationFormat>
  <Paragraphs>101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ITCAvantGardeStd-Bk</vt:lpstr>
      <vt:lpstr>Wingdings</vt:lpstr>
      <vt:lpstr>Retrospect</vt:lpstr>
      <vt:lpstr>Listening and Responding</vt:lpstr>
      <vt:lpstr>Listening and Responding</vt:lpstr>
      <vt:lpstr>Listening and Responding</vt:lpstr>
      <vt:lpstr>Listening and Responding</vt:lpstr>
      <vt:lpstr>What Is Listening?</vt:lpstr>
      <vt:lpstr>Importance of Listening</vt:lpstr>
      <vt:lpstr>Types of Listening</vt:lpstr>
      <vt:lpstr>Steps in the Listening Process</vt:lpstr>
      <vt:lpstr>Steps in the Listening Process: a. Attending</vt:lpstr>
      <vt:lpstr>Steps in the Listening Process: b. Understanding</vt:lpstr>
      <vt:lpstr>PowerPoint Presentation</vt:lpstr>
      <vt:lpstr>PowerPoint Presentation</vt:lpstr>
      <vt:lpstr>Steps in the Listening Process: C: Remembering</vt:lpstr>
      <vt:lpstr>Steps in the Listening Process: D. Evaluating</vt:lpstr>
      <vt:lpstr>Steps in the Listening Process: E. Responding</vt:lpstr>
      <vt:lpstr>Guidelines for responses that offer emotional support:</vt:lpstr>
      <vt:lpstr>Guidelines for responses that offer emotional support:</vt:lpstr>
      <vt:lpstr>Steps in the Listening Process: E. Responding</vt:lpstr>
      <vt:lpstr>2. Guidelines for responses that demonstrate respect when disagreeing or critiquing others.</vt:lpstr>
      <vt:lpstr>PowerPoint Presentation</vt:lpstr>
      <vt:lpstr>Examples of effective and ineffective speech critiques</vt:lpstr>
      <vt:lpstr>A summary of the five aspects of listening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and Responding</dc:title>
  <dc:creator>Microsoft</dc:creator>
  <cp:lastModifiedBy>Moorche</cp:lastModifiedBy>
  <cp:revision>45</cp:revision>
  <dcterms:created xsi:type="dcterms:W3CDTF">2021-03-08T06:21:18Z</dcterms:created>
  <dcterms:modified xsi:type="dcterms:W3CDTF">2021-05-19T15:02:09Z</dcterms:modified>
</cp:coreProperties>
</file>