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4" r:id="rId9"/>
    <p:sldId id="286" r:id="rId10"/>
    <p:sldId id="262" r:id="rId11"/>
    <p:sldId id="287" r:id="rId12"/>
    <p:sldId id="288" r:id="rId13"/>
    <p:sldId id="289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>
      <p:cViewPr varScale="1">
        <p:scale>
          <a:sx n="80" d="100"/>
          <a:sy n="80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466AA76-4825-41E7-9744-8C64C595659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Communicating Verbally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4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Pragmatics:</a:t>
            </a:r>
            <a:r>
              <a:rPr lang="en-US" dirty="0" smtClean="0"/>
              <a:t> understanding the message related to the conversational context of it. Pragmatic me4aning focuses on what people mean. So, Pragmatic meaning changes across speakers and situations.</a:t>
            </a:r>
          </a:p>
          <a:p>
            <a:pPr algn="just"/>
            <a:r>
              <a:rPr lang="en-US" dirty="0" smtClean="0"/>
              <a:t>Speech Act: utterance of a verbal message by a speaker and what it implies about how the listener should respond.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speech acts: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Phone Call 1:</a:t>
            </a:r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 smtClean="0"/>
              <a:t> The car won’t start.</a:t>
            </a:r>
          </a:p>
          <a:p>
            <a:pPr marL="457200" lvl="1" indent="0">
              <a:buNone/>
            </a:pPr>
            <a:r>
              <a:rPr lang="en-US" b="1" dirty="0"/>
              <a:t>Katie:</a:t>
            </a:r>
            <a:r>
              <a:rPr lang="en-US" dirty="0" smtClean="0"/>
              <a:t> Sorry about that. I’ll just take the bus. </a:t>
            </a:r>
          </a:p>
          <a:p>
            <a:r>
              <a:rPr lang="en-US" dirty="0" smtClean="0"/>
              <a:t>Phone </a:t>
            </a:r>
            <a:r>
              <a:rPr lang="en-US" dirty="0"/>
              <a:t>Call </a:t>
            </a:r>
            <a:r>
              <a:rPr lang="en-US" dirty="0" smtClean="0"/>
              <a:t>2: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/>
              <a:t> The car won’t start.</a:t>
            </a:r>
          </a:p>
          <a:p>
            <a:pPr marL="457200" lvl="1" indent="0">
              <a:buNone/>
            </a:pPr>
            <a:r>
              <a:rPr lang="en-US" b="1" dirty="0"/>
              <a:t>CSR:</a:t>
            </a:r>
            <a:r>
              <a:rPr lang="en-US" dirty="0" smtClean="0"/>
              <a:t> Where is the car sir? I’ll send the tow truck right away. </a:t>
            </a:r>
          </a:p>
          <a:p>
            <a:r>
              <a:rPr lang="en-US" dirty="0"/>
              <a:t>Phone Call </a:t>
            </a:r>
            <a:r>
              <a:rPr lang="en-US" dirty="0" smtClean="0"/>
              <a:t>3: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/>
              <a:t> The car won’t start.</a:t>
            </a:r>
          </a:p>
          <a:p>
            <a:pPr marL="457200" lvl="1" indent="0">
              <a:buNone/>
            </a:pPr>
            <a:r>
              <a:rPr lang="en-US" b="1" dirty="0" smtClean="0"/>
              <a:t>Previous owner of this cart:</a:t>
            </a:r>
            <a:r>
              <a:rPr lang="en-US" dirty="0" smtClean="0"/>
              <a:t> Wow, that never happened to me. But I told you I was selling the car “as is”.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4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improving pragmatics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the truth</a:t>
            </a:r>
          </a:p>
          <a:p>
            <a:r>
              <a:rPr lang="en-US" dirty="0" smtClean="0"/>
              <a:t>Provide right amount of information</a:t>
            </a:r>
          </a:p>
          <a:p>
            <a:r>
              <a:rPr lang="en-US" dirty="0" smtClean="0"/>
              <a:t>Relate what you say to the topic being discussed</a:t>
            </a:r>
          </a:p>
          <a:p>
            <a:r>
              <a:rPr lang="en-US" dirty="0" smtClean="0"/>
              <a:t>Acknowledge when your message violates a guideline</a:t>
            </a:r>
          </a:p>
          <a:p>
            <a:r>
              <a:rPr lang="en-US" dirty="0" smtClean="0"/>
              <a:t>Assume the best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Sociolinguistics: varies according to the norms of a particular culture or co-culture. </a:t>
            </a:r>
          </a:p>
          <a:p>
            <a:r>
              <a:rPr lang="en-US" dirty="0" smtClean="0"/>
              <a:t>Cultures assign meanings to specific words and combination of words. For example, in English, “pretty” is associated with female’s beauty and “handsome”  with men. </a:t>
            </a:r>
            <a:endParaRPr lang="en-US" dirty="0"/>
          </a:p>
          <a:p>
            <a:r>
              <a:rPr lang="en-US" dirty="0" smtClean="0"/>
              <a:t>All cultures also use idioms which are expressions whose meanings are different from the literal meaning associated with the words used 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As a </a:t>
            </a:r>
            <a:r>
              <a:rPr lang="en-US" dirty="0"/>
              <a:t>society absorbs immigrants who speak different languages </a:t>
            </a:r>
            <a:r>
              <a:rPr lang="en-US" dirty="0" smtClean="0"/>
              <a:t>and becomes </a:t>
            </a:r>
            <a:r>
              <a:rPr lang="en-US" dirty="0"/>
              <a:t>more multicultural, the language of the dominant group gradually </a:t>
            </a:r>
            <a:r>
              <a:rPr lang="en-US" dirty="0" smtClean="0"/>
              <a:t>absorbs some </a:t>
            </a:r>
            <a:r>
              <a:rPr lang="en-US" dirty="0"/>
              <a:t>words from the languages of the immigrants. In English we use and </a:t>
            </a:r>
            <a:r>
              <a:rPr lang="en-US" dirty="0" smtClean="0"/>
              <a:t>understand what </a:t>
            </a:r>
            <a:r>
              <a:rPr lang="en-US" dirty="0"/>
              <a:t>were once foreign words, such as </a:t>
            </a:r>
            <a:r>
              <a:rPr lang="en-US" i="1" dirty="0"/>
              <a:t>petite, siesta, kindergarten</a:t>
            </a:r>
            <a:r>
              <a:rPr lang="en-US" dirty="0"/>
              <a:t>, and </a:t>
            </a:r>
            <a:r>
              <a:rPr lang="en-US" i="1" dirty="0" smtClean="0"/>
              <a:t>ciao</a:t>
            </a:r>
            <a:r>
              <a:rPr lang="en-US" dirty="0" smtClean="0"/>
              <a:t>. Similarly</a:t>
            </a:r>
            <a:r>
              <a:rPr lang="en-US" dirty="0"/>
              <a:t>, the slang used by a subgroup may also eventually be appropriated </a:t>
            </a:r>
            <a:r>
              <a:rPr lang="en-US" dirty="0" smtClean="0"/>
              <a:t>by the </a:t>
            </a:r>
            <a:r>
              <a:rPr lang="en-US" dirty="0"/>
              <a:t>larger speech community. For example, the African American slang terms </a:t>
            </a:r>
            <a:r>
              <a:rPr lang="en-US" dirty="0" smtClean="0"/>
              <a:t>for “girlfriend</a:t>
            </a:r>
            <a:r>
              <a:rPr lang="en-US" dirty="0"/>
              <a:t>,” </a:t>
            </a:r>
            <a:r>
              <a:rPr lang="en-US" i="1" dirty="0"/>
              <a:t>shorty </a:t>
            </a:r>
            <a:r>
              <a:rPr lang="en-US" dirty="0"/>
              <a:t>or </a:t>
            </a:r>
            <a:r>
              <a:rPr lang="en-US" i="1" dirty="0"/>
              <a:t>boo</a:t>
            </a:r>
            <a:r>
              <a:rPr lang="en-US" dirty="0"/>
              <a:t>, are now used and understood by a more diverse group </a:t>
            </a:r>
            <a:r>
              <a:rPr lang="en-US" dirty="0" smtClean="0"/>
              <a:t>of American </a:t>
            </a:r>
            <a:r>
              <a:rPr lang="en-US" dirty="0"/>
              <a:t>speakers.</a:t>
            </a:r>
          </a:p>
        </p:txBody>
      </p:sp>
    </p:spTree>
    <p:extLst>
      <p:ext uri="{BB962C8B-B14F-4D97-AF65-F5344CB8AC3E}">
        <p14:creationId xmlns:p14="http://schemas.microsoft.com/office/powerpoint/2010/main" val="3378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Cultural and Gender </a:t>
            </a:r>
            <a:r>
              <a:rPr lang="en-US" dirty="0" smtClean="0"/>
              <a:t>Influences </a:t>
            </a:r>
            <a:r>
              <a:rPr lang="en-US" dirty="0"/>
              <a:t>on Language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b="1" dirty="0" smtClean="0"/>
              <a:t>low-context </a:t>
            </a:r>
            <a:r>
              <a:rPr lang="en-US" b="1" dirty="0"/>
              <a:t>cultures</a:t>
            </a:r>
            <a:r>
              <a:rPr lang="en-US" dirty="0"/>
              <a:t>, like the United States </a:t>
            </a:r>
            <a:r>
              <a:rPr lang="en-US" dirty="0" smtClean="0"/>
              <a:t>and most </a:t>
            </a:r>
            <a:r>
              <a:rPr lang="en-US" dirty="0"/>
              <a:t>northern European countries, </a:t>
            </a:r>
            <a:r>
              <a:rPr lang="en-US" dirty="0" smtClean="0"/>
              <a:t>messages are </a:t>
            </a:r>
            <a:r>
              <a:rPr lang="en-US" dirty="0"/>
              <a:t>typically quite direct and language is </a:t>
            </a:r>
            <a:r>
              <a:rPr lang="en-US" dirty="0" smtClean="0"/>
              <a:t>very specific</a:t>
            </a:r>
            <a:r>
              <a:rPr lang="en-US" dirty="0"/>
              <a:t>. Speakers say exactly what they </a:t>
            </a:r>
            <a:r>
              <a:rPr lang="en-US" dirty="0" smtClean="0"/>
              <a:t>mean, and </a:t>
            </a:r>
            <a:r>
              <a:rPr lang="en-US" dirty="0"/>
              <a:t>the verbal messages are very explicit, </a:t>
            </a:r>
            <a:r>
              <a:rPr lang="en-US" dirty="0" smtClean="0"/>
              <a:t>with lots </a:t>
            </a:r>
            <a:r>
              <a:rPr lang="en-US" dirty="0"/>
              <a:t>of details provided. </a:t>
            </a:r>
            <a:endParaRPr lang="en-US" i="1" dirty="0"/>
          </a:p>
          <a:p>
            <a:pPr algn="just"/>
            <a:r>
              <a:rPr lang="en-US" dirty="0"/>
              <a:t>In </a:t>
            </a:r>
            <a:r>
              <a:rPr lang="en-US" b="1" dirty="0"/>
              <a:t>high-context cultures</a:t>
            </a:r>
            <a:r>
              <a:rPr lang="en-US" dirty="0"/>
              <a:t>, like </a:t>
            </a:r>
            <a:r>
              <a:rPr lang="en-US" dirty="0" smtClean="0"/>
              <a:t>Latin American</a:t>
            </a:r>
            <a:r>
              <a:rPr lang="en-US" dirty="0"/>
              <a:t>, Asian, and American Indian, what </a:t>
            </a:r>
            <a:r>
              <a:rPr lang="en-US" dirty="0" smtClean="0"/>
              <a:t>a speaker </a:t>
            </a:r>
            <a:r>
              <a:rPr lang="en-US" dirty="0"/>
              <a:t>intends for you to understand from </a:t>
            </a:r>
            <a:r>
              <a:rPr lang="en-US" dirty="0" smtClean="0"/>
              <a:t>the verbal </a:t>
            </a:r>
            <a:r>
              <a:rPr lang="en-US" dirty="0"/>
              <a:t>message depends heavily on the setting </a:t>
            </a:r>
            <a:r>
              <a:rPr lang="en-US" dirty="0" smtClean="0"/>
              <a:t>or context </a:t>
            </a:r>
            <a:r>
              <a:rPr lang="en-US" dirty="0"/>
              <a:t>in which it is sent. So verbal </a:t>
            </a:r>
            <a:r>
              <a:rPr lang="en-US" dirty="0" smtClean="0"/>
              <a:t>messages in </a:t>
            </a:r>
            <a:r>
              <a:rPr lang="en-US" dirty="0"/>
              <a:t>high-context cultures may be indirect, </a:t>
            </a:r>
            <a:r>
              <a:rPr lang="en-US" dirty="0" smtClean="0"/>
              <a:t>using more </a:t>
            </a:r>
            <a:r>
              <a:rPr lang="en-US" dirty="0"/>
              <a:t>general and ambiguous language</a:t>
            </a:r>
          </a:p>
        </p:txBody>
      </p:sp>
    </p:spTree>
    <p:extLst>
      <p:ext uri="{BB962C8B-B14F-4D97-AF65-F5344CB8AC3E}">
        <p14:creationId xmlns:p14="http://schemas.microsoft.com/office/powerpoint/2010/main" val="6664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Regardless of whether we are conversing with a friend, working on a task force, </a:t>
            </a:r>
            <a:r>
              <a:rPr lang="en-US" dirty="0" smtClean="0"/>
              <a:t>or giving </a:t>
            </a:r>
            <a:r>
              <a:rPr lang="en-US" dirty="0"/>
              <a:t>a speech, we should strive to use language in our messages that accurately </a:t>
            </a:r>
            <a:r>
              <a:rPr lang="en-US" dirty="0" smtClean="0"/>
              <a:t>conveys our </a:t>
            </a:r>
            <a:r>
              <a:rPr lang="en-US" dirty="0"/>
              <a:t>meanings. We can improve our messages by choosing words that make </a:t>
            </a:r>
            <a:r>
              <a:rPr lang="en-US" dirty="0" smtClean="0"/>
              <a:t>our meaning </a:t>
            </a:r>
            <a:r>
              <a:rPr lang="en-US" dirty="0"/>
              <a:t>clear, choosing language that makes our messages memorable, and </a:t>
            </a:r>
            <a:r>
              <a:rPr lang="en-US" dirty="0" smtClean="0"/>
              <a:t>choosing language </a:t>
            </a:r>
            <a:r>
              <a:rPr lang="en-US" dirty="0"/>
              <a:t>that demonstrates linguistic sensitivity.</a:t>
            </a:r>
          </a:p>
        </p:txBody>
      </p:sp>
    </p:spTree>
    <p:extLst>
      <p:ext uri="{BB962C8B-B14F-4D97-AF65-F5344CB8AC3E}">
        <p14:creationId xmlns:p14="http://schemas.microsoft.com/office/powerpoint/2010/main" val="2942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Feminine Styles Of Language</a:t>
            </a:r>
          </a:p>
          <a:p>
            <a:pPr marL="0" indent="0" algn="just">
              <a:buNone/>
            </a:pPr>
            <a:r>
              <a:rPr lang="en-US" i="1" dirty="0"/>
              <a:t>U</a:t>
            </a:r>
            <a:r>
              <a:rPr lang="en-US" i="1" dirty="0" smtClean="0"/>
              <a:t>se </a:t>
            </a:r>
            <a:r>
              <a:rPr lang="en-US" i="1" dirty="0"/>
              <a:t>words of empathy </a:t>
            </a:r>
            <a:r>
              <a:rPr lang="en-US" i="1" dirty="0" smtClean="0"/>
              <a:t>and support</a:t>
            </a:r>
            <a:r>
              <a:rPr lang="en-US" i="1" dirty="0"/>
              <a:t>, emphasize </a:t>
            </a:r>
            <a:r>
              <a:rPr lang="en-US" i="1" dirty="0" smtClean="0"/>
              <a:t>concrete and </a:t>
            </a:r>
            <a:r>
              <a:rPr lang="en-US" i="1" dirty="0"/>
              <a:t>personal </a:t>
            </a:r>
            <a:r>
              <a:rPr lang="en-US" i="1" dirty="0" smtClean="0"/>
              <a:t>language, and </a:t>
            </a:r>
            <a:r>
              <a:rPr lang="en-US" i="1" dirty="0"/>
              <a:t>show politeness </a:t>
            </a:r>
            <a:r>
              <a:rPr lang="en-US" i="1" dirty="0" smtClean="0"/>
              <a:t>and tentativeness </a:t>
            </a:r>
            <a:r>
              <a:rPr lang="en-US" i="1" dirty="0"/>
              <a:t>in speaking.</a:t>
            </a:r>
          </a:p>
          <a:p>
            <a:pPr algn="just"/>
            <a:r>
              <a:rPr lang="en-US" sz="3600" b="1" dirty="0" smtClean="0"/>
              <a:t>Masculine Styles Of Language</a:t>
            </a:r>
          </a:p>
          <a:p>
            <a:pPr marL="0" indent="0" algn="just">
              <a:buNone/>
            </a:pPr>
            <a:r>
              <a:rPr lang="en-US" i="1" dirty="0"/>
              <a:t>U</a:t>
            </a:r>
            <a:r>
              <a:rPr lang="en-US" i="1" dirty="0" smtClean="0"/>
              <a:t>se </a:t>
            </a:r>
            <a:r>
              <a:rPr lang="en-US" i="1" dirty="0"/>
              <a:t>words of status </a:t>
            </a:r>
            <a:r>
              <a:rPr lang="en-US" i="1" dirty="0" smtClean="0"/>
              <a:t>and problem </a:t>
            </a:r>
            <a:r>
              <a:rPr lang="en-US" i="1" dirty="0"/>
              <a:t>solving, </a:t>
            </a:r>
            <a:r>
              <a:rPr lang="en-US" i="1" dirty="0" smtClean="0"/>
              <a:t>emphasize abstract </a:t>
            </a:r>
            <a:r>
              <a:rPr lang="en-US" i="1" dirty="0"/>
              <a:t>and </a:t>
            </a:r>
            <a:r>
              <a:rPr lang="en-US" i="1" dirty="0" smtClean="0"/>
              <a:t>general language</a:t>
            </a:r>
            <a:r>
              <a:rPr lang="en-US" i="1" dirty="0"/>
              <a:t>, and </a:t>
            </a:r>
            <a:r>
              <a:rPr lang="en-US" i="1" dirty="0" smtClean="0"/>
              <a:t>show assertiveness </a:t>
            </a:r>
            <a:r>
              <a:rPr lang="en-US" i="1" dirty="0"/>
              <a:t>and control </a:t>
            </a:r>
            <a:r>
              <a:rPr lang="en-US" i="1" dirty="0" smtClean="0"/>
              <a:t>in speaking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800" b="1" dirty="0" smtClean="0"/>
              <a:t>Specific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clarify meaning </a:t>
            </a:r>
            <a:r>
              <a:rPr lang="en-US" i="1" dirty="0" smtClean="0"/>
              <a:t>by narrowing </a:t>
            </a:r>
            <a:r>
              <a:rPr lang="en-US" i="1" dirty="0"/>
              <a:t>what is </a:t>
            </a:r>
            <a:r>
              <a:rPr lang="en-US" i="1" dirty="0" smtClean="0"/>
              <a:t>understood from </a:t>
            </a:r>
            <a:r>
              <a:rPr lang="en-US" i="1" dirty="0"/>
              <a:t>a general category to </a:t>
            </a:r>
            <a:r>
              <a:rPr lang="en-US" i="1" dirty="0" smtClean="0"/>
              <a:t>a particular </a:t>
            </a:r>
            <a:r>
              <a:rPr lang="en-US" i="1" dirty="0"/>
              <a:t>item or group </a:t>
            </a:r>
            <a:r>
              <a:rPr lang="en-US" i="1" dirty="0" smtClean="0"/>
              <a:t>within that </a:t>
            </a:r>
            <a:r>
              <a:rPr lang="en-US" i="1" dirty="0"/>
              <a:t>category.</a:t>
            </a:r>
          </a:p>
          <a:p>
            <a:r>
              <a:rPr lang="en-US" sz="3800" b="1" dirty="0" smtClean="0"/>
              <a:t>Concrete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appeal to </a:t>
            </a:r>
            <a:r>
              <a:rPr lang="en-US" i="1" dirty="0" smtClean="0"/>
              <a:t>the senses </a:t>
            </a:r>
            <a:r>
              <a:rPr lang="en-US" i="1" dirty="0"/>
              <a:t>and help us see, </a:t>
            </a:r>
            <a:r>
              <a:rPr lang="en-US" i="1" dirty="0" smtClean="0"/>
              <a:t>hear, smell</a:t>
            </a:r>
            <a:r>
              <a:rPr lang="en-US" i="1" dirty="0"/>
              <a:t>, taste, or touch.</a:t>
            </a:r>
          </a:p>
          <a:p>
            <a:r>
              <a:rPr lang="en-US" sz="3800" b="1" dirty="0" smtClean="0"/>
              <a:t>Precise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narrow a </a:t>
            </a:r>
            <a:r>
              <a:rPr lang="en-US" i="1" dirty="0" smtClean="0"/>
              <a:t>larger category </a:t>
            </a:r>
            <a:r>
              <a:rPr lang="en-US" i="1" dirty="0"/>
              <a:t>to a smaller </a:t>
            </a:r>
            <a:r>
              <a:rPr lang="en-US" i="1" dirty="0" smtClean="0"/>
              <a:t>group within </a:t>
            </a:r>
            <a:r>
              <a:rPr lang="en-US" i="1" dirty="0"/>
              <a:t>that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Dating Information</a:t>
            </a:r>
          </a:p>
          <a:p>
            <a:pPr marL="0" indent="0" algn="just">
              <a:buNone/>
            </a:pPr>
            <a:r>
              <a:rPr lang="en-US" i="1" dirty="0" smtClean="0"/>
              <a:t>specifying </a:t>
            </a:r>
            <a:r>
              <a:rPr lang="en-US" i="1" dirty="0"/>
              <a:t>the time or </a:t>
            </a:r>
            <a:r>
              <a:rPr lang="en-US" i="1" dirty="0" smtClean="0"/>
              <a:t>time period </a:t>
            </a:r>
            <a:r>
              <a:rPr lang="en-US" i="1" dirty="0"/>
              <a:t>that a fact was true </a:t>
            </a:r>
            <a:r>
              <a:rPr lang="en-US" i="1" dirty="0" smtClean="0"/>
              <a:t>or known </a:t>
            </a:r>
            <a:r>
              <a:rPr lang="en-US" i="1" dirty="0"/>
              <a:t>to be true.</a:t>
            </a:r>
          </a:p>
          <a:p>
            <a:r>
              <a:rPr lang="en-US" sz="2800" b="1" dirty="0" smtClean="0"/>
              <a:t>Indexing Generalizations</a:t>
            </a:r>
          </a:p>
          <a:p>
            <a:pPr marL="0" indent="0" algn="just">
              <a:buNone/>
            </a:pPr>
            <a:r>
              <a:rPr lang="en-US" i="1" dirty="0" smtClean="0"/>
              <a:t>the </a:t>
            </a:r>
            <a:r>
              <a:rPr lang="en-US" i="1" dirty="0"/>
              <a:t>mental and </a:t>
            </a:r>
            <a:r>
              <a:rPr lang="en-US" i="1" dirty="0" smtClean="0"/>
              <a:t>verbal practice </a:t>
            </a:r>
            <a:r>
              <a:rPr lang="en-US" i="1" dirty="0"/>
              <a:t>of acknowledging</a:t>
            </a:r>
          </a:p>
          <a:p>
            <a:pPr marL="0" indent="0" algn="just">
              <a:buNone/>
            </a:pPr>
            <a:r>
              <a:rPr lang="en-US" i="1" dirty="0"/>
              <a:t>the presence of </a:t>
            </a:r>
            <a:r>
              <a:rPr lang="en-US" i="1" dirty="0" smtClean="0"/>
              <a:t>individual differences </a:t>
            </a:r>
            <a:r>
              <a:rPr lang="en-US" i="1" dirty="0"/>
              <a:t>when </a:t>
            </a:r>
            <a:r>
              <a:rPr lang="en-US" i="1" dirty="0" smtClean="0"/>
              <a:t>voicing generalizations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Nature and 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b="1" dirty="0" smtClean="0"/>
              <a:t>Language: </a:t>
            </a:r>
          </a:p>
          <a:p>
            <a:pPr marL="0" indent="0">
              <a:buNone/>
            </a:pPr>
            <a:r>
              <a:rPr lang="en-US" i="1" dirty="0" smtClean="0"/>
              <a:t>a </a:t>
            </a:r>
            <a:r>
              <a:rPr lang="en-US" i="1" dirty="0"/>
              <a:t>body of symbols (</a:t>
            </a:r>
            <a:r>
              <a:rPr lang="en-US" i="1" dirty="0" smtClean="0"/>
              <a:t>most commonly </a:t>
            </a:r>
            <a:r>
              <a:rPr lang="en-US" i="1" dirty="0"/>
              <a:t>words) </a:t>
            </a:r>
            <a:r>
              <a:rPr lang="en-US" i="1" dirty="0" smtClean="0"/>
              <a:t>and the </a:t>
            </a:r>
            <a:r>
              <a:rPr lang="en-US" i="1" dirty="0"/>
              <a:t>systems for their use </a:t>
            </a:r>
            <a:r>
              <a:rPr lang="en-US" i="1" dirty="0" smtClean="0"/>
              <a:t>in messages </a:t>
            </a:r>
            <a:r>
              <a:rPr lang="en-US" i="1" dirty="0"/>
              <a:t>that are </a:t>
            </a:r>
            <a:r>
              <a:rPr lang="en-US" i="1" dirty="0" smtClean="0"/>
              <a:t>common to </a:t>
            </a:r>
            <a:r>
              <a:rPr lang="en-US" i="1" dirty="0"/>
              <a:t>the people of the </a:t>
            </a:r>
            <a:r>
              <a:rPr lang="en-US" i="1" dirty="0" smtClean="0"/>
              <a:t>same speech community</a:t>
            </a:r>
            <a:r>
              <a:rPr lang="en-US" i="1" dirty="0"/>
              <a:t>.</a:t>
            </a:r>
          </a:p>
          <a:p>
            <a:r>
              <a:rPr lang="en-US" sz="6100" b="1" dirty="0"/>
              <a:t>speech community</a:t>
            </a:r>
          </a:p>
          <a:p>
            <a:pPr marL="0" indent="0">
              <a:buNone/>
            </a:pPr>
            <a:r>
              <a:rPr lang="en-US" i="1" dirty="0"/>
              <a:t>a group of people </a:t>
            </a:r>
            <a:r>
              <a:rPr lang="en-US" i="1" dirty="0" smtClean="0"/>
              <a:t>who speak </a:t>
            </a:r>
            <a:r>
              <a:rPr lang="en-US" i="1" dirty="0"/>
              <a:t>the same </a:t>
            </a:r>
            <a:r>
              <a:rPr lang="en-US" i="1" dirty="0" smtClean="0"/>
              <a:t>language (also </a:t>
            </a:r>
            <a:r>
              <a:rPr lang="en-US" i="1" dirty="0"/>
              <a:t>called a </a:t>
            </a:r>
            <a:r>
              <a:rPr lang="en-US" i="1" dirty="0" smtClean="0"/>
              <a:t>language community</a:t>
            </a:r>
            <a:r>
              <a:rPr lang="en-US" i="1" dirty="0"/>
              <a:t>).</a:t>
            </a:r>
          </a:p>
          <a:p>
            <a:r>
              <a:rPr lang="en-US" sz="6100" b="1" dirty="0"/>
              <a:t>words</a:t>
            </a:r>
          </a:p>
          <a:p>
            <a:pPr marL="0" indent="0">
              <a:buNone/>
            </a:pPr>
            <a:r>
              <a:rPr lang="en-US" i="1" dirty="0"/>
              <a:t>symbols used by a </a:t>
            </a:r>
            <a:r>
              <a:rPr lang="en-US" i="1" dirty="0" smtClean="0"/>
              <a:t>speech community </a:t>
            </a:r>
            <a:r>
              <a:rPr lang="en-US" i="1" dirty="0"/>
              <a:t>to </a:t>
            </a:r>
            <a:r>
              <a:rPr lang="en-US" i="1" dirty="0" smtClean="0"/>
              <a:t>represent objects</a:t>
            </a:r>
            <a:r>
              <a:rPr lang="en-US" i="1" dirty="0"/>
              <a:t>, ideas, and feelings.</a:t>
            </a:r>
          </a:p>
          <a:p>
            <a:r>
              <a:rPr lang="en-US" sz="6100" b="1" dirty="0"/>
              <a:t>Sapir–Whorf hypothesis</a:t>
            </a:r>
          </a:p>
          <a:p>
            <a:r>
              <a:rPr lang="en-US" i="1" dirty="0"/>
              <a:t>a theory claiming </a:t>
            </a:r>
            <a:r>
              <a:rPr lang="en-US" i="1" dirty="0" smtClean="0"/>
              <a:t>that language influences perception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Language That Makes Your Messages Memorable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Vivid Wording</a:t>
            </a:r>
          </a:p>
          <a:p>
            <a:pPr marL="0" indent="0" algn="just">
              <a:buNone/>
            </a:pPr>
            <a:r>
              <a:rPr lang="en-US" i="1" dirty="0" smtClean="0"/>
              <a:t>wording </a:t>
            </a:r>
            <a:r>
              <a:rPr lang="en-US" i="1" dirty="0"/>
              <a:t>that is full of </a:t>
            </a:r>
            <a:r>
              <a:rPr lang="en-US" i="1" dirty="0" smtClean="0"/>
              <a:t>life, vigorous</a:t>
            </a:r>
            <a:r>
              <a:rPr lang="en-US" i="1" dirty="0"/>
              <a:t>, bright, and intense.</a:t>
            </a:r>
          </a:p>
          <a:p>
            <a:r>
              <a:rPr lang="en-US" b="1" dirty="0" smtClean="0"/>
              <a:t>Simile</a:t>
            </a:r>
          </a:p>
          <a:p>
            <a:pPr marL="0" indent="0" algn="just">
              <a:buNone/>
            </a:pPr>
            <a:r>
              <a:rPr lang="en-US" i="1" dirty="0" smtClean="0"/>
              <a:t>a </a:t>
            </a:r>
            <a:r>
              <a:rPr lang="en-US" i="1" dirty="0"/>
              <a:t>direct comparison </a:t>
            </a:r>
            <a:r>
              <a:rPr lang="en-US" i="1" dirty="0" smtClean="0"/>
              <a:t>of dissimilar </a:t>
            </a:r>
            <a:r>
              <a:rPr lang="en-US" i="1" dirty="0"/>
              <a:t>things.</a:t>
            </a:r>
          </a:p>
          <a:p>
            <a:r>
              <a:rPr lang="en-US" b="1" dirty="0" smtClean="0"/>
              <a:t>Metaphor</a:t>
            </a:r>
          </a:p>
          <a:p>
            <a:pPr marL="0" indent="0" algn="just">
              <a:buNone/>
            </a:pPr>
            <a:r>
              <a:rPr lang="en-US" i="1" dirty="0" smtClean="0"/>
              <a:t>a </a:t>
            </a:r>
            <a:r>
              <a:rPr lang="en-US" i="1" dirty="0"/>
              <a:t>comparison that </a:t>
            </a:r>
            <a:r>
              <a:rPr lang="en-US" i="1" dirty="0" smtClean="0"/>
              <a:t>establishes a figurative </a:t>
            </a:r>
            <a:r>
              <a:rPr lang="en-US" i="1" dirty="0"/>
              <a:t>identity </a:t>
            </a:r>
            <a:r>
              <a:rPr lang="en-US" i="1" dirty="0" smtClean="0"/>
              <a:t>between objects </a:t>
            </a:r>
            <a:r>
              <a:rPr lang="en-US" i="1" dirty="0"/>
              <a:t>being compared.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Emphasis </a:t>
            </a:r>
            <a:r>
              <a:rPr lang="en-US" dirty="0"/>
              <a:t>is the importance you give to certain words or ideas. Emphasis </a:t>
            </a:r>
            <a:r>
              <a:rPr lang="en-US" dirty="0" smtClean="0"/>
              <a:t>tells listeners </a:t>
            </a:r>
            <a:r>
              <a:rPr lang="en-US" dirty="0"/>
              <a:t>what </a:t>
            </a:r>
            <a:r>
              <a:rPr lang="en-US" dirty="0" smtClean="0"/>
              <a:t> they </a:t>
            </a:r>
            <a:r>
              <a:rPr lang="en-US" dirty="0"/>
              <a:t>should seriously pay attention to. Ideas are emphasized </a:t>
            </a:r>
            <a:r>
              <a:rPr lang="en-US" dirty="0" smtClean="0"/>
              <a:t>through proportion </a:t>
            </a:r>
            <a:r>
              <a:rPr lang="en-US" dirty="0"/>
              <a:t>of time, </a:t>
            </a:r>
            <a:r>
              <a:rPr lang="en-US" dirty="0" smtClean="0"/>
              <a:t>repetition</a:t>
            </a:r>
            <a:r>
              <a:rPr lang="en-US" dirty="0"/>
              <a:t>, and transitions.</a:t>
            </a:r>
          </a:p>
        </p:txBody>
      </p:sp>
    </p:spTree>
    <p:extLst>
      <p:ext uri="{BB962C8B-B14F-4D97-AF65-F5344CB8AC3E}">
        <p14:creationId xmlns:p14="http://schemas.microsoft.com/office/powerpoint/2010/main" val="15171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Linguistic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/>
              <a:t>Linguistic sensitivity </a:t>
            </a:r>
            <a:r>
              <a:rPr lang="en-US" dirty="0"/>
              <a:t>means choosing language and symbols that demonstrate </a:t>
            </a:r>
            <a:r>
              <a:rPr lang="en-US" dirty="0" smtClean="0"/>
              <a:t>respect for </a:t>
            </a:r>
            <a:r>
              <a:rPr lang="en-US" dirty="0"/>
              <a:t>your listener(s). Through appropriate language, we communicate our respect </a:t>
            </a:r>
            <a:r>
              <a:rPr lang="en-US" dirty="0" smtClean="0"/>
              <a:t>for those </a:t>
            </a:r>
            <a:r>
              <a:rPr lang="en-US" dirty="0"/>
              <a:t>who are different from us</a:t>
            </a:r>
            <a:r>
              <a:rPr lang="en-US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Adapt </a:t>
            </a:r>
            <a:r>
              <a:rPr lang="en-US" b="1" dirty="0"/>
              <a:t>your vocabulary to the level of your listener</a:t>
            </a:r>
            <a:r>
              <a:rPr lang="en-US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jargon sparingly</a:t>
            </a:r>
            <a:r>
              <a:rPr lang="en-US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Use slang appropriate to the listeners and to the </a:t>
            </a:r>
            <a:r>
              <a:rPr lang="en-US" b="1" dirty="0" smtClean="0"/>
              <a:t>situation.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inclusive </a:t>
            </a:r>
            <a:r>
              <a:rPr lang="en-US" b="1" dirty="0" smtClean="0"/>
              <a:t>language.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non-offensive language.</a:t>
            </a:r>
          </a:p>
          <a:p>
            <a:pPr marL="514350" indent="-514350" algn="just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978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/>
              <a:t>A Question of Ethics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is arbitrary</a:t>
            </a:r>
          </a:p>
          <a:p>
            <a:r>
              <a:rPr lang="en-US" dirty="0" smtClean="0"/>
              <a:t>Language is abstract</a:t>
            </a:r>
          </a:p>
          <a:p>
            <a:r>
              <a:rPr lang="en-US" dirty="0" smtClean="0"/>
              <a:t>Language is dynamic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Although language communities vary in the </a:t>
            </a:r>
            <a:r>
              <a:rPr lang="en-US" dirty="0" smtClean="0"/>
              <a:t>words they </a:t>
            </a:r>
            <a:r>
              <a:rPr lang="en-US" dirty="0"/>
              <a:t>use and in their grammar and syntax </a:t>
            </a:r>
            <a:r>
              <a:rPr lang="en-US" dirty="0" smtClean="0"/>
              <a:t>systems, all </a:t>
            </a:r>
            <a:r>
              <a:rPr lang="en-US" dirty="0"/>
              <a:t>languages serve the same purposes.</a:t>
            </a:r>
          </a:p>
          <a:p>
            <a:pPr marL="0" indent="0" algn="just">
              <a:buNone/>
            </a:pPr>
            <a:r>
              <a:rPr lang="en-US" b="1" dirty="0"/>
              <a:t>1. We use language to designate, label, </a:t>
            </a:r>
            <a:r>
              <a:rPr lang="en-US" b="1" dirty="0" smtClean="0"/>
              <a:t>define, and </a:t>
            </a:r>
            <a:r>
              <a:rPr lang="en-US" b="1" dirty="0"/>
              <a:t>limit. </a:t>
            </a:r>
            <a:r>
              <a:rPr lang="en-US" dirty="0"/>
              <a:t>So, when we identify music as “punk</a:t>
            </a:r>
            <a:r>
              <a:rPr lang="en-US" dirty="0" smtClean="0"/>
              <a:t>,” we </a:t>
            </a:r>
            <a:r>
              <a:rPr lang="en-US" dirty="0"/>
              <a:t>are differentiating it from other music </a:t>
            </a:r>
            <a:r>
              <a:rPr lang="en-US" dirty="0" smtClean="0"/>
              <a:t>labeled rap</a:t>
            </a:r>
            <a:r>
              <a:rPr lang="en-US" dirty="0"/>
              <a:t>, rock, pop, indie, country, or R&amp;B.</a:t>
            </a:r>
          </a:p>
          <a:p>
            <a:pPr marL="0" indent="0" algn="just">
              <a:buNone/>
            </a:pPr>
            <a:r>
              <a:rPr lang="en-US" b="1" dirty="0"/>
              <a:t>2. We use language to evaluate. </a:t>
            </a:r>
            <a:r>
              <a:rPr lang="en-US" dirty="0"/>
              <a:t>Through </a:t>
            </a:r>
            <a:r>
              <a:rPr lang="en-US" dirty="0" smtClean="0"/>
              <a:t>language we </a:t>
            </a:r>
            <a:r>
              <a:rPr lang="en-US" dirty="0"/>
              <a:t>convey positive or negative </a:t>
            </a:r>
            <a:r>
              <a:rPr lang="en-US" dirty="0" smtClean="0"/>
              <a:t>attitudes toward </a:t>
            </a:r>
            <a:r>
              <a:rPr lang="en-US" dirty="0"/>
              <a:t>our subject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3. We use language to discuss things outside our immediate experience.</a:t>
            </a:r>
          </a:p>
          <a:p>
            <a:pPr marL="0" indent="0" algn="just">
              <a:buNone/>
            </a:pPr>
            <a:r>
              <a:rPr lang="en-US" dirty="0"/>
              <a:t>Language lets us talk about ourselves, learn from others’ experiences, share </a:t>
            </a:r>
            <a:r>
              <a:rPr lang="en-US" dirty="0" smtClean="0"/>
              <a:t>a common </a:t>
            </a:r>
            <a:r>
              <a:rPr lang="en-US" dirty="0"/>
              <a:t>heritage, talk about past and future events, and communicate </a:t>
            </a:r>
            <a:r>
              <a:rPr lang="en-US" dirty="0" smtClean="0"/>
              <a:t>about people </a:t>
            </a:r>
            <a:r>
              <a:rPr lang="en-US" dirty="0"/>
              <a:t>and things that are not present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4. We use language to talk about language. </a:t>
            </a:r>
            <a:r>
              <a:rPr lang="en-US" dirty="0"/>
              <a:t>We also use language to </a:t>
            </a:r>
            <a:r>
              <a:rPr lang="en-US" dirty="0" smtClean="0"/>
              <a:t>communicate about </a:t>
            </a:r>
            <a:r>
              <a:rPr lang="en-US" dirty="0"/>
              <a:t>how we are communicating.</a:t>
            </a:r>
          </a:p>
        </p:txBody>
      </p:sp>
    </p:spTree>
    <p:extLst>
      <p:ext uri="{BB962C8B-B14F-4D97-AF65-F5344CB8AC3E}">
        <p14:creationId xmlns:p14="http://schemas.microsoft.com/office/powerpoint/2010/main" val="4282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On the surface, the relationship between language and meaning seems perfectly </a:t>
            </a:r>
            <a:r>
              <a:rPr lang="en-US" dirty="0" smtClean="0"/>
              <a:t>clear: We </a:t>
            </a:r>
            <a:r>
              <a:rPr lang="en-US" dirty="0"/>
              <a:t>select the correct words, structure them using the rules of syntax and </a:t>
            </a:r>
            <a:r>
              <a:rPr lang="en-US" dirty="0" smtClean="0"/>
              <a:t>grammar agreed </a:t>
            </a:r>
            <a:r>
              <a:rPr lang="en-US" dirty="0"/>
              <a:t>upon by our speech community, and people will interpret our meanings </a:t>
            </a:r>
            <a:r>
              <a:rPr lang="en-US" dirty="0" smtClean="0"/>
              <a:t>correctly.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Semantics Meaning: </a:t>
            </a:r>
            <a:r>
              <a:rPr lang="en-US" dirty="0" smtClean="0"/>
              <a:t>Derived from the words themselves and how they are arranged in a sentence.</a:t>
            </a:r>
          </a:p>
          <a:p>
            <a:pPr algn="just"/>
            <a:r>
              <a:rPr lang="en-US" b="1" dirty="0"/>
              <a:t>Denotation </a:t>
            </a:r>
            <a:r>
              <a:rPr lang="en-US" dirty="0"/>
              <a:t>is the direct, explicit meaning a speech community formally gives a word—it is the meaning found in a dictionary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Connotation</a:t>
            </a:r>
            <a:r>
              <a:rPr lang="en-US" dirty="0"/>
              <a:t>, the feelings or evaluations we associate with a word, may be even more important to our understanding of meaning than denotation.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Guidelines for Improving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“Some nut almost got me a while ago”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“About 1:00 pm last Saturday afternoon, an older man in a banged-up Honda Civic ran through the red light at Calhoun and Clifton and came within inches of hitting my car while I was in the intersection waiting to turn left”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Improving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specific language</a:t>
            </a:r>
          </a:p>
          <a:p>
            <a:pPr lvl="1"/>
            <a:r>
              <a:rPr lang="en-US" dirty="0" smtClean="0"/>
              <a:t>Herr performance on the job was (good), (topnotch), (excellent), (superior)</a:t>
            </a:r>
          </a:p>
          <a:p>
            <a:r>
              <a:rPr lang="en-US" dirty="0" smtClean="0"/>
              <a:t>Use concrete language</a:t>
            </a:r>
          </a:p>
          <a:p>
            <a:pPr lvl="1"/>
            <a:r>
              <a:rPr lang="en-US" dirty="0" smtClean="0"/>
              <a:t>A significant loss</a:t>
            </a:r>
          </a:p>
          <a:p>
            <a:pPr lvl="1"/>
            <a:r>
              <a:rPr lang="en-US" dirty="0" smtClean="0"/>
              <a:t>Good attendance record</a:t>
            </a:r>
          </a:p>
          <a:p>
            <a:r>
              <a:rPr lang="en-US" dirty="0" smtClean="0"/>
              <a:t>Use familiar language</a:t>
            </a:r>
          </a:p>
          <a:p>
            <a:pPr lvl="1"/>
            <a:r>
              <a:rPr lang="en-US" dirty="0" smtClean="0"/>
              <a:t>Ms. Smith’s idiosyncrasies supply adequate justification for terminating her employment status.</a:t>
            </a:r>
          </a:p>
          <a:p>
            <a:r>
              <a:rPr lang="en-US" dirty="0" smtClean="0"/>
              <a:t>Use descriptive details and examples</a:t>
            </a:r>
          </a:p>
          <a:p>
            <a:pPr lvl="1"/>
            <a:r>
              <a:rPr lang="en-US" dirty="0" smtClean="0"/>
              <a:t>We have found that young men are best for this work.</a:t>
            </a:r>
          </a:p>
          <a:p>
            <a:r>
              <a:rPr lang="en-US" dirty="0" smtClean="0"/>
              <a:t>Demonstrate linguistic sensitivity</a:t>
            </a:r>
          </a:p>
          <a:p>
            <a:pPr lvl="1"/>
            <a:r>
              <a:rPr lang="en-US" dirty="0" smtClean="0"/>
              <a:t>When a customer needs service, it is his right to ask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328</TotalTime>
  <Words>1386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Franklin Gothic Book</vt:lpstr>
      <vt:lpstr>Franklin Gothic Medium</vt:lpstr>
      <vt:lpstr>Wingdings 2</vt:lpstr>
      <vt:lpstr>Trek</vt:lpstr>
      <vt:lpstr>Communicating Verbally</vt:lpstr>
      <vt:lpstr>The Nature and Purposes of Language</vt:lpstr>
      <vt:lpstr>Characteristics of language</vt:lpstr>
      <vt:lpstr>Purposes of Language</vt:lpstr>
      <vt:lpstr>Purposes of Language</vt:lpstr>
      <vt:lpstr>The Relationship Between Language and Meaning</vt:lpstr>
      <vt:lpstr>The Relationship Between Language and Meaning</vt:lpstr>
      <vt:lpstr>Guidelines for Improving semantics</vt:lpstr>
      <vt:lpstr>Guidelines for Improving semantics</vt:lpstr>
      <vt:lpstr>The Relationship Between Language and Meaning</vt:lpstr>
      <vt:lpstr>Example: speech acts:</vt:lpstr>
      <vt:lpstr>Guidelines for improving pragmatics</vt:lpstr>
      <vt:lpstr>The Relationship Between Language and Meaning</vt:lpstr>
      <vt:lpstr>The Relationship Between Language and Meaning</vt:lpstr>
      <vt:lpstr>Cultural and Gender Influences on Language Use</vt:lpstr>
      <vt:lpstr>Improving Language Skills</vt:lpstr>
      <vt:lpstr>Improving Language Skills</vt:lpstr>
      <vt:lpstr>Improving Language Skills</vt:lpstr>
      <vt:lpstr>Improving Language Skills</vt:lpstr>
      <vt:lpstr>Use Language That Makes Your Messages Memorable</vt:lpstr>
      <vt:lpstr>Improving Language Skills</vt:lpstr>
      <vt:lpstr>Use Linguistic Sensitivity</vt:lpstr>
      <vt:lpstr>A Question of Ethics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Verbally</dc:title>
  <dc:creator>DELL</dc:creator>
  <cp:lastModifiedBy>Moorche</cp:lastModifiedBy>
  <cp:revision>36</cp:revision>
  <dcterms:created xsi:type="dcterms:W3CDTF">2021-02-23T06:19:46Z</dcterms:created>
  <dcterms:modified xsi:type="dcterms:W3CDTF">2021-04-12T05:46:47Z</dcterms:modified>
</cp:coreProperties>
</file>