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4CF585-55B3-4D79-8111-125D3FB2EA28}"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415184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CF585-55B3-4D79-8111-125D3FB2EA28}"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54570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CF585-55B3-4D79-8111-125D3FB2EA28}"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314718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CF585-55B3-4D79-8111-125D3FB2EA28}"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298437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4CF585-55B3-4D79-8111-125D3FB2EA28}"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09933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4CF585-55B3-4D79-8111-125D3FB2EA28}" type="datetimeFigureOut">
              <a:rPr lang="en-US" smtClean="0"/>
              <a:t>20-May-21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37286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4CF585-55B3-4D79-8111-125D3FB2EA28}" type="datetimeFigureOut">
              <a:rPr lang="en-US" smtClean="0"/>
              <a:t>20-May-21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380046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4CF585-55B3-4D79-8111-125D3FB2EA28}" type="datetimeFigureOut">
              <a:rPr lang="en-US" smtClean="0"/>
              <a:t>20-May-21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84795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CF585-55B3-4D79-8111-125D3FB2EA28}" type="datetimeFigureOut">
              <a:rPr lang="en-US" smtClean="0"/>
              <a:t>20-May-21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340742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CF585-55B3-4D79-8111-125D3FB2EA28}" type="datetimeFigureOut">
              <a:rPr lang="en-US" smtClean="0"/>
              <a:t>20-May-21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26975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CF585-55B3-4D79-8111-125D3FB2EA28}" type="datetimeFigureOut">
              <a:rPr lang="en-US" smtClean="0"/>
              <a:t>20-May-21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270093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CF585-55B3-4D79-8111-125D3FB2EA28}" type="datetimeFigureOut">
              <a:rPr lang="en-US" smtClean="0"/>
              <a:t>20-May-21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D5D0C-7078-4C60-9F3F-9B4D9F417E59}" type="slidenum">
              <a:rPr lang="en-US" smtClean="0"/>
              <a:t>‹#›</a:t>
            </a:fld>
            <a:endParaRPr lang="en-US"/>
          </a:p>
        </p:txBody>
      </p:sp>
    </p:spTree>
    <p:extLst>
      <p:ext uri="{BB962C8B-B14F-4D97-AF65-F5344CB8AC3E}">
        <p14:creationId xmlns:p14="http://schemas.microsoft.com/office/powerpoint/2010/main" val="56238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Communication Skills in</a:t>
            </a:r>
            <a:br>
              <a:rPr lang="en-US" dirty="0"/>
            </a:br>
            <a:r>
              <a:rPr lang="en-US" dirty="0"/>
              <a:t>Interpersonal Relationships</a:t>
            </a:r>
          </a:p>
        </p:txBody>
      </p:sp>
      <p:sp>
        <p:nvSpPr>
          <p:cNvPr id="3" name="Subtitle 2"/>
          <p:cNvSpPr>
            <a:spLocks noGrp="1"/>
          </p:cNvSpPr>
          <p:nvPr>
            <p:ph type="subTitle" idx="1"/>
          </p:nvPr>
        </p:nvSpPr>
        <p:spPr/>
        <p:txBody>
          <a:bodyPr/>
          <a:lstStyle/>
          <a:p>
            <a:r>
              <a:rPr lang="en-US" dirty="0" smtClean="0"/>
              <a:t>Noreen Shah</a:t>
            </a:r>
          </a:p>
          <a:p>
            <a:endParaRPr lang="en-US" dirty="0"/>
          </a:p>
          <a:p>
            <a:endParaRPr lang="en-US" dirty="0"/>
          </a:p>
        </p:txBody>
      </p:sp>
    </p:spTree>
    <p:extLst>
      <p:ext uri="{BB962C8B-B14F-4D97-AF65-F5344CB8AC3E}">
        <p14:creationId xmlns:p14="http://schemas.microsoft.com/office/powerpoint/2010/main" val="328192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Effects on Intimacy</a:t>
            </a:r>
          </a:p>
        </p:txBody>
      </p:sp>
      <p:sp>
        <p:nvSpPr>
          <p:cNvPr id="3" name="Content Placeholder 2"/>
          <p:cNvSpPr>
            <a:spLocks noGrp="1"/>
          </p:cNvSpPr>
          <p:nvPr>
            <p:ph idx="1"/>
          </p:nvPr>
        </p:nvSpPr>
        <p:spPr/>
        <p:txBody>
          <a:bodyPr/>
          <a:lstStyle/>
          <a:p>
            <a:r>
              <a:rPr lang="en-US" dirty="0"/>
              <a:t>The effects of privacy and disclosure on intimacy in a relationship are not straightforward</a:t>
            </a:r>
            <a:r>
              <a:rPr lang="en-US" dirty="0" smtClean="0"/>
              <a:t>. </a:t>
            </a:r>
            <a:r>
              <a:rPr lang="en-US" dirty="0"/>
              <a:t>Sometimes disclosure deepens intimacy</a:t>
            </a:r>
            <a:r>
              <a:rPr lang="en-US" dirty="0" smtClean="0"/>
              <a:t>. </a:t>
            </a:r>
            <a:r>
              <a:rPr lang="en-US" dirty="0"/>
              <a:t>Other times, disclosure can decrease intimacy.</a:t>
            </a:r>
          </a:p>
        </p:txBody>
      </p:sp>
    </p:spTree>
    <p:extLst>
      <p:ext uri="{BB962C8B-B14F-4D97-AF65-F5344CB8AC3E}">
        <p14:creationId xmlns:p14="http://schemas.microsoft.com/office/powerpoint/2010/main" val="47488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Expectations of Reciprocity</a:t>
            </a:r>
          </a:p>
        </p:txBody>
      </p:sp>
      <p:sp>
        <p:nvSpPr>
          <p:cNvPr id="3" name="Content Placeholder 2"/>
          <p:cNvSpPr>
            <a:spLocks noGrp="1"/>
          </p:cNvSpPr>
          <p:nvPr>
            <p:ph idx="1"/>
          </p:nvPr>
        </p:nvSpPr>
        <p:spPr/>
        <p:txBody>
          <a:bodyPr/>
          <a:lstStyle/>
          <a:p>
            <a:pPr marL="0" indent="0" algn="just">
              <a:buNone/>
            </a:pPr>
            <a:r>
              <a:rPr lang="en-US" dirty="0"/>
              <a:t>Whether your disclosure is matched by similar disclosure from your partner also </a:t>
            </a:r>
            <a:r>
              <a:rPr lang="en-US" dirty="0" smtClean="0"/>
              <a:t>can affect </a:t>
            </a:r>
            <a:r>
              <a:rPr lang="en-US" dirty="0"/>
              <a:t>your relationship. Although you may expect reciprocity, recent research (</a:t>
            </a:r>
            <a:r>
              <a:rPr lang="en-US" dirty="0" err="1" smtClean="0"/>
              <a:t>Dindia</a:t>
            </a:r>
            <a:r>
              <a:rPr lang="en-US" dirty="0" smtClean="0"/>
              <a:t>, 2000b</a:t>
            </a:r>
            <a:r>
              <a:rPr lang="en-US" dirty="0"/>
              <a:t>) suggests there can be a long time lag after one person discloses before the </a:t>
            </a:r>
            <a:r>
              <a:rPr lang="en-US" dirty="0" smtClean="0"/>
              <a:t>other reciprocates</a:t>
            </a:r>
            <a:r>
              <a:rPr lang="en-US" dirty="0"/>
              <a:t>. In between, their conversations may center on non-personal topics.</a:t>
            </a:r>
          </a:p>
        </p:txBody>
      </p:sp>
    </p:spTree>
    <p:extLst>
      <p:ext uri="{BB962C8B-B14F-4D97-AF65-F5344CB8AC3E}">
        <p14:creationId xmlns:p14="http://schemas.microsoft.com/office/powerpoint/2010/main" val="400594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Information Co-Ownership</a:t>
            </a:r>
          </a:p>
        </p:txBody>
      </p:sp>
      <p:sp>
        <p:nvSpPr>
          <p:cNvPr id="3" name="Content Placeholder 2"/>
          <p:cNvSpPr>
            <a:spLocks noGrp="1"/>
          </p:cNvSpPr>
          <p:nvPr>
            <p:ph idx="1"/>
          </p:nvPr>
        </p:nvSpPr>
        <p:spPr/>
        <p:txBody>
          <a:bodyPr>
            <a:normAutofit/>
          </a:bodyPr>
          <a:lstStyle/>
          <a:p>
            <a:pPr marL="0" indent="0" algn="just">
              <a:buNone/>
            </a:pPr>
            <a:r>
              <a:rPr lang="en-US" dirty="0"/>
              <a:t>A third way that decisions about disclosure and privacy affect relationships has to </a:t>
            </a:r>
            <a:r>
              <a:rPr lang="en-US" dirty="0" smtClean="0"/>
              <a:t>do with </a:t>
            </a:r>
            <a:r>
              <a:rPr lang="en-US" dirty="0"/>
              <a:t>how partners treat the private information that each has shared with the </a:t>
            </a:r>
            <a:r>
              <a:rPr lang="en-US" dirty="0" smtClean="0"/>
              <a:t>other. When </a:t>
            </a:r>
            <a:r>
              <a:rPr lang="en-US" dirty="0"/>
              <a:t>you disclose a secret to your partner, you expect your partner to respect </a:t>
            </a:r>
            <a:r>
              <a:rPr lang="en-US" dirty="0" smtClean="0"/>
              <a:t>your privacy </a:t>
            </a:r>
            <a:r>
              <a:rPr lang="en-US" dirty="0"/>
              <a:t>and not disclose your private information with others. Similarly, you </a:t>
            </a:r>
            <a:r>
              <a:rPr lang="en-US" dirty="0" smtClean="0"/>
              <a:t>and your </a:t>
            </a:r>
            <a:r>
              <a:rPr lang="en-US" dirty="0"/>
              <a:t>partner may share experiences and make decisions that you consider </a:t>
            </a:r>
            <a:r>
              <a:rPr lang="en-US" dirty="0" smtClean="0"/>
              <a:t>private, and </a:t>
            </a:r>
            <a:r>
              <a:rPr lang="en-US" dirty="0"/>
              <a:t>you expect your partner to protect these as well.</a:t>
            </a:r>
          </a:p>
        </p:txBody>
      </p:sp>
    </p:spTree>
    <p:extLst>
      <p:ext uri="{BB962C8B-B14F-4D97-AF65-F5344CB8AC3E}">
        <p14:creationId xmlns:p14="http://schemas.microsoft.com/office/powerpoint/2010/main" val="200214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and Communication Strategies for </a:t>
            </a:r>
            <a:r>
              <a:rPr lang="en-US" dirty="0" smtClean="0"/>
              <a:t>Disclosure </a:t>
            </a:r>
            <a:r>
              <a:rPr lang="en-US" b="1" dirty="0" smtClean="0"/>
              <a:t>1. </a:t>
            </a:r>
            <a:r>
              <a:rPr lang="en-US" b="1" dirty="0"/>
              <a:t>Sharing personal information</a:t>
            </a:r>
          </a:p>
        </p:txBody>
      </p:sp>
      <p:sp>
        <p:nvSpPr>
          <p:cNvPr id="3" name="Content Placeholder 2"/>
          <p:cNvSpPr>
            <a:spLocks noGrp="1"/>
          </p:cNvSpPr>
          <p:nvPr>
            <p:ph idx="1"/>
          </p:nvPr>
        </p:nvSpPr>
        <p:spPr/>
        <p:txBody>
          <a:bodyPr/>
          <a:lstStyle/>
          <a:p>
            <a:pPr marL="514350" indent="-514350">
              <a:buAutoNum type="arabicPeriod"/>
            </a:pPr>
            <a:r>
              <a:rPr lang="en-US" b="1" dirty="0" smtClean="0"/>
              <a:t>Self-disclose </a:t>
            </a:r>
            <a:r>
              <a:rPr lang="en-US" b="1" dirty="0"/>
              <a:t>the kind of information you want others to disclose to you</a:t>
            </a:r>
            <a:r>
              <a:rPr lang="en-US" b="1" dirty="0" smtClean="0"/>
              <a:t>.</a:t>
            </a:r>
          </a:p>
          <a:p>
            <a:pPr marL="514350" indent="-514350">
              <a:buFont typeface="+mj-lt"/>
              <a:buAutoNum type="arabicPeriod"/>
            </a:pPr>
            <a:r>
              <a:rPr lang="en-US" b="1" dirty="0" smtClean="0"/>
              <a:t>Self-disclose </a:t>
            </a:r>
            <a:r>
              <a:rPr lang="en-US" b="1" dirty="0"/>
              <a:t>more intimate information only when the disclosure represents </a:t>
            </a:r>
            <a:r>
              <a:rPr lang="en-US" b="1" dirty="0" smtClean="0"/>
              <a:t>an acceptable </a:t>
            </a:r>
            <a:r>
              <a:rPr lang="en-US" b="1" dirty="0"/>
              <a:t>risk</a:t>
            </a:r>
            <a:r>
              <a:rPr lang="en-US" b="1" dirty="0" smtClean="0"/>
              <a:t>.</a:t>
            </a:r>
          </a:p>
          <a:p>
            <a:pPr marL="0" indent="0">
              <a:buNone/>
            </a:pPr>
            <a:endParaRPr lang="en-US" b="1" dirty="0" smtClean="0"/>
          </a:p>
          <a:p>
            <a:pPr marL="514350" indent="-514350">
              <a:buFont typeface="+mj-lt"/>
              <a:buAutoNum type="arabicPeriod"/>
            </a:pPr>
            <a:endParaRPr lang="en-US" b="1" dirty="0" smtClean="0"/>
          </a:p>
          <a:p>
            <a:endParaRPr lang="en-US" dirty="0"/>
          </a:p>
        </p:txBody>
      </p:sp>
    </p:spTree>
    <p:extLst>
      <p:ext uri="{BB962C8B-B14F-4D97-AF65-F5344CB8AC3E}">
        <p14:creationId xmlns:p14="http://schemas.microsoft.com/office/powerpoint/2010/main" val="84626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1" dirty="0" smtClean="0"/>
              <a:t>. Sharing Feelings</a:t>
            </a:r>
            <a:endParaRPr lang="en-US" b="1" dirty="0"/>
          </a:p>
        </p:txBody>
      </p:sp>
      <p:sp>
        <p:nvSpPr>
          <p:cNvPr id="3" name="Content Placeholder 2"/>
          <p:cNvSpPr>
            <a:spLocks noGrp="1"/>
          </p:cNvSpPr>
          <p:nvPr>
            <p:ph idx="1"/>
          </p:nvPr>
        </p:nvSpPr>
        <p:spPr/>
        <p:txBody>
          <a:bodyPr/>
          <a:lstStyle/>
          <a:p>
            <a:pPr marL="0" indent="0" algn="just">
              <a:buNone/>
            </a:pPr>
            <a:r>
              <a:rPr lang="en-US" dirty="0"/>
              <a:t>The best way to share feelings is by describing them. </a:t>
            </a:r>
            <a:r>
              <a:rPr lang="en-US" b="1" dirty="0"/>
              <a:t>Describing feelings </a:t>
            </a:r>
            <a:r>
              <a:rPr lang="en-US" dirty="0"/>
              <a:t>is the </a:t>
            </a:r>
            <a:r>
              <a:rPr lang="en-US" dirty="0" smtClean="0"/>
              <a:t>skill of </a:t>
            </a:r>
            <a:r>
              <a:rPr lang="en-US" dirty="0"/>
              <a:t>naming the emotions you are feeling without judging them</a:t>
            </a:r>
            <a:r>
              <a:rPr lang="en-US" dirty="0" smtClean="0"/>
              <a:t>.</a:t>
            </a:r>
          </a:p>
          <a:p>
            <a:pPr marL="514350" indent="-514350" algn="just">
              <a:buFont typeface="+mj-lt"/>
              <a:buAutoNum type="arabicPeriod"/>
            </a:pPr>
            <a:r>
              <a:rPr lang="en-US" b="1" dirty="0"/>
              <a:t>Identify the behavior that triggered the </a:t>
            </a:r>
            <a:r>
              <a:rPr lang="en-US" b="1" dirty="0" smtClean="0"/>
              <a:t>feeling.</a:t>
            </a:r>
          </a:p>
          <a:p>
            <a:pPr marL="514350" indent="-514350" algn="just">
              <a:buFont typeface="+mj-lt"/>
              <a:buAutoNum type="arabicPeriod"/>
            </a:pPr>
            <a:r>
              <a:rPr lang="en-US" b="1" dirty="0" smtClean="0"/>
              <a:t>Identify </a:t>
            </a:r>
            <a:r>
              <a:rPr lang="en-US" b="1" dirty="0"/>
              <a:t>the </a:t>
            </a:r>
            <a:r>
              <a:rPr lang="en-US" b="1" dirty="0" smtClean="0"/>
              <a:t>specific </a:t>
            </a:r>
            <a:r>
              <a:rPr lang="en-US" b="1" dirty="0"/>
              <a:t>emotion you are </a:t>
            </a:r>
            <a:r>
              <a:rPr lang="en-US" b="1" dirty="0" smtClean="0"/>
              <a:t>experiencing as </a:t>
            </a:r>
            <a:r>
              <a:rPr lang="en-US" b="1" dirty="0"/>
              <a:t>a result of the behavior</a:t>
            </a:r>
            <a:r>
              <a:rPr lang="en-US" b="1" dirty="0" smtClean="0"/>
              <a:t>.</a:t>
            </a:r>
          </a:p>
          <a:p>
            <a:pPr marL="514350" indent="-514350" algn="just">
              <a:buFont typeface="+mj-lt"/>
              <a:buAutoNum type="arabicPeriod"/>
            </a:pPr>
            <a:r>
              <a:rPr lang="en-US" b="1" dirty="0"/>
              <a:t>Frame your response as an “I” statement</a:t>
            </a:r>
            <a:r>
              <a:rPr lang="en-US" b="1" dirty="0" smtClean="0"/>
              <a:t>.</a:t>
            </a:r>
          </a:p>
          <a:p>
            <a:pPr marL="514350" indent="-514350" algn="just">
              <a:buFont typeface="+mj-lt"/>
              <a:buAutoNum type="arabicPeriod"/>
            </a:pPr>
            <a:r>
              <a:rPr lang="en-US" b="1" dirty="0"/>
              <a:t>Verbalize the </a:t>
            </a:r>
            <a:r>
              <a:rPr lang="en-US" b="1" dirty="0" smtClean="0"/>
              <a:t>specific </a:t>
            </a:r>
            <a:r>
              <a:rPr lang="en-US" b="1" dirty="0"/>
              <a:t>feeling.</a:t>
            </a:r>
            <a:endParaRPr lang="en-US" dirty="0"/>
          </a:p>
        </p:txBody>
      </p:sp>
    </p:spTree>
    <p:extLst>
      <p:ext uri="{BB962C8B-B14F-4D97-AF65-F5344CB8AC3E}">
        <p14:creationId xmlns:p14="http://schemas.microsoft.com/office/powerpoint/2010/main" val="184274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b="1" dirty="0" smtClean="0"/>
              <a:t>Providing Personal Feedback</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a:t>Describing behavior</a:t>
            </a:r>
            <a:r>
              <a:rPr lang="en-US" b="1" dirty="0" smtClean="0"/>
              <a:t>.</a:t>
            </a:r>
          </a:p>
          <a:p>
            <a:pPr marL="514350" indent="-514350">
              <a:buFont typeface="+mj-lt"/>
              <a:buAutoNum type="arabicPeriod"/>
            </a:pPr>
            <a:r>
              <a:rPr lang="en-US" b="1" dirty="0"/>
              <a:t>Praising positive behavior</a:t>
            </a:r>
            <a:r>
              <a:rPr lang="en-US" b="1" dirty="0" smtClean="0"/>
              <a:t>.</a:t>
            </a:r>
          </a:p>
          <a:p>
            <a:pPr marL="514350" indent="-514350">
              <a:buFont typeface="+mj-lt"/>
              <a:buAutoNum type="arabicPeriod"/>
            </a:pPr>
            <a:r>
              <a:rPr lang="en-US" b="1" dirty="0"/>
              <a:t>Giving constructive criticism</a:t>
            </a:r>
            <a:r>
              <a:rPr lang="en-US" b="1" dirty="0" smtClean="0"/>
              <a:t>.</a:t>
            </a:r>
          </a:p>
          <a:p>
            <a:pPr lvl="1"/>
            <a:r>
              <a:rPr lang="en-US" i="1" dirty="0"/>
              <a:t>Ask the person’s permission before giving criticism</a:t>
            </a:r>
            <a:r>
              <a:rPr lang="en-US" dirty="0" smtClean="0"/>
              <a:t>.</a:t>
            </a:r>
          </a:p>
          <a:p>
            <a:pPr lvl="1"/>
            <a:r>
              <a:rPr lang="en-US" i="1" dirty="0"/>
              <a:t>Describe the behavior and its consequences by accurately recounting </a:t>
            </a:r>
            <a:r>
              <a:rPr lang="en-US" i="1" dirty="0" smtClean="0"/>
              <a:t>precisely what </a:t>
            </a:r>
            <a:r>
              <a:rPr lang="en-US" i="1" dirty="0"/>
              <a:t>was said or done and the reaction of those affected by it</a:t>
            </a:r>
            <a:r>
              <a:rPr lang="en-US" dirty="0" smtClean="0"/>
              <a:t>.</a:t>
            </a:r>
          </a:p>
          <a:p>
            <a:pPr lvl="1"/>
            <a:r>
              <a:rPr lang="en-US" i="1" dirty="0"/>
              <a:t>Preface constructive criticism with an </a:t>
            </a:r>
            <a:r>
              <a:rPr lang="en-US" i="1" dirty="0" smtClean="0"/>
              <a:t>affirming </a:t>
            </a:r>
            <a:r>
              <a:rPr lang="en-US" i="1" dirty="0"/>
              <a:t>statement</a:t>
            </a:r>
            <a:r>
              <a:rPr lang="en-US" dirty="0" smtClean="0"/>
              <a:t>.</a:t>
            </a:r>
          </a:p>
          <a:p>
            <a:pPr lvl="1"/>
            <a:r>
              <a:rPr lang="en-US" i="1" dirty="0"/>
              <a:t>When appropriate, suggest how the person can change the behavior</a:t>
            </a:r>
            <a:r>
              <a:rPr lang="en-US" dirty="0"/>
              <a:t>.</a:t>
            </a:r>
          </a:p>
        </p:txBody>
      </p:sp>
    </p:spTree>
    <p:extLst>
      <p:ext uri="{BB962C8B-B14F-4D97-AF65-F5344CB8AC3E}">
        <p14:creationId xmlns:p14="http://schemas.microsoft.com/office/powerpoint/2010/main" val="95671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Communication Strategies for Managing Privacy</a:t>
            </a:r>
          </a:p>
        </p:txBody>
      </p:sp>
      <p:sp>
        <p:nvSpPr>
          <p:cNvPr id="3" name="Content Placeholder 2"/>
          <p:cNvSpPr>
            <a:spLocks noGrp="1"/>
          </p:cNvSpPr>
          <p:nvPr>
            <p:ph idx="1"/>
          </p:nvPr>
        </p:nvSpPr>
        <p:spPr/>
        <p:txBody>
          <a:bodyPr/>
          <a:lstStyle/>
          <a:p>
            <a:r>
              <a:rPr lang="en-US" b="1" dirty="0"/>
              <a:t>Change the subject</a:t>
            </a:r>
            <a:r>
              <a:rPr lang="en-US" b="1" dirty="0" smtClean="0"/>
              <a:t>.</a:t>
            </a:r>
          </a:p>
          <a:p>
            <a:r>
              <a:rPr lang="en-US" b="1" dirty="0"/>
              <a:t>Mask feelings</a:t>
            </a:r>
            <a:r>
              <a:rPr lang="en-US" b="1" dirty="0" smtClean="0"/>
              <a:t>.</a:t>
            </a:r>
          </a:p>
          <a:p>
            <a:r>
              <a:rPr lang="en-US" b="1" dirty="0"/>
              <a:t>Tell a white lie.</a:t>
            </a:r>
            <a:endParaRPr lang="en-US" dirty="0"/>
          </a:p>
        </p:txBody>
      </p:sp>
    </p:spTree>
    <p:extLst>
      <p:ext uri="{BB962C8B-B14F-4D97-AF65-F5344CB8AC3E}">
        <p14:creationId xmlns:p14="http://schemas.microsoft.com/office/powerpoint/2010/main" val="269645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Direct strategy for maintaining privacy: Establish a boundary</a:t>
            </a:r>
          </a:p>
        </p:txBody>
      </p:sp>
      <p:sp>
        <p:nvSpPr>
          <p:cNvPr id="3" name="Content Placeholder 2"/>
          <p:cNvSpPr>
            <a:spLocks noGrp="1"/>
          </p:cNvSpPr>
          <p:nvPr>
            <p:ph idx="1"/>
          </p:nvPr>
        </p:nvSpPr>
        <p:spPr/>
        <p:txBody>
          <a:bodyPr/>
          <a:lstStyle/>
          <a:p>
            <a:pPr marL="0" indent="0" algn="just">
              <a:buNone/>
            </a:pPr>
            <a:r>
              <a:rPr lang="en-US" dirty="0"/>
              <a:t>The skill of </a:t>
            </a:r>
            <a:r>
              <a:rPr lang="en-US" b="1" dirty="0"/>
              <a:t>establishing a boundary </a:t>
            </a:r>
            <a:r>
              <a:rPr lang="en-US" dirty="0"/>
              <a:t>allows you to effectively respond </a:t>
            </a:r>
            <a:r>
              <a:rPr lang="en-US" dirty="0" smtClean="0"/>
              <a:t>to people </a:t>
            </a:r>
            <a:r>
              <a:rPr lang="en-US" dirty="0"/>
              <a:t>who expect you to disclose information you prefer to keep private</a:t>
            </a:r>
            <a:r>
              <a:rPr lang="en-US" dirty="0" smtClean="0"/>
              <a:t>.</a:t>
            </a:r>
          </a:p>
          <a:p>
            <a:pPr marL="514350" indent="-514350" algn="just">
              <a:buFont typeface="+mj-lt"/>
              <a:buAutoNum type="arabicPeriod"/>
            </a:pPr>
            <a:r>
              <a:rPr lang="en-US" b="1" dirty="0"/>
              <a:t>Recognize why you are choosing not to share the information</a:t>
            </a:r>
            <a:r>
              <a:rPr lang="en-US" b="1" dirty="0" smtClean="0"/>
              <a:t>.</a:t>
            </a:r>
          </a:p>
          <a:p>
            <a:pPr marL="514350" indent="-514350" algn="just">
              <a:buFont typeface="+mj-lt"/>
              <a:buAutoNum type="arabicPeriod"/>
            </a:pPr>
            <a:r>
              <a:rPr lang="en-US" b="1" dirty="0"/>
              <a:t>Identify your rule that guided this decision</a:t>
            </a:r>
            <a:r>
              <a:rPr lang="en-US" b="1" dirty="0" smtClean="0"/>
              <a:t>.</a:t>
            </a:r>
          </a:p>
          <a:p>
            <a:pPr marL="514350" indent="-514350" algn="just">
              <a:buFont typeface="+mj-lt"/>
              <a:buAutoNum type="arabicPeriod"/>
            </a:pPr>
            <a:r>
              <a:rPr lang="en-US" b="1" dirty="0"/>
              <a:t>Form an “I”-centered message that </a:t>
            </a:r>
            <a:r>
              <a:rPr lang="en-US" b="1" dirty="0" err="1"/>
              <a:t>briefl</a:t>
            </a:r>
            <a:r>
              <a:rPr lang="en-US" b="1" dirty="0"/>
              <a:t> y establishes a boundary.</a:t>
            </a:r>
            <a:endParaRPr lang="en-US" dirty="0"/>
          </a:p>
        </p:txBody>
      </p:sp>
    </p:spTree>
    <p:extLst>
      <p:ext uri="{BB962C8B-B14F-4D97-AF65-F5344CB8AC3E}">
        <p14:creationId xmlns:p14="http://schemas.microsoft.com/office/powerpoint/2010/main" val="21593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Negotiating Different Needs, </a:t>
            </a:r>
            <a:r>
              <a:rPr lang="en-US" sz="4000" b="1" dirty="0" smtClean="0"/>
              <a:t>Wants, and </a:t>
            </a:r>
            <a:r>
              <a:rPr lang="en-US" sz="4000" b="1" dirty="0"/>
              <a:t>Preferences in Relationships</a:t>
            </a:r>
          </a:p>
        </p:txBody>
      </p:sp>
      <p:sp>
        <p:nvSpPr>
          <p:cNvPr id="3" name="Content Placeholder 2"/>
          <p:cNvSpPr>
            <a:spLocks noGrp="1"/>
          </p:cNvSpPr>
          <p:nvPr>
            <p:ph idx="1"/>
          </p:nvPr>
        </p:nvSpPr>
        <p:spPr/>
        <p:txBody>
          <a:bodyPr>
            <a:normAutofit/>
          </a:bodyPr>
          <a:lstStyle/>
          <a:p>
            <a:pPr marL="0" indent="0" algn="just">
              <a:buNone/>
            </a:pPr>
            <a:r>
              <a:rPr lang="en-US" sz="3600" dirty="0"/>
              <a:t>Even two people who are in a mutually satisfying, intimate relationship have </a:t>
            </a:r>
            <a:r>
              <a:rPr lang="en-US" sz="3600" dirty="0" smtClean="0"/>
              <a:t>different needs</a:t>
            </a:r>
            <a:r>
              <a:rPr lang="en-US" sz="3600" dirty="0"/>
              <a:t>, wants, and preferences</a:t>
            </a:r>
            <a:r>
              <a:rPr lang="en-US" sz="3600" dirty="0" smtClean="0"/>
              <a:t>. </a:t>
            </a:r>
            <a:r>
              <a:rPr lang="en-US" sz="3600" dirty="0"/>
              <a:t>We negotiate our differences in </a:t>
            </a:r>
            <a:r>
              <a:rPr lang="en-US" sz="3600" dirty="0" smtClean="0"/>
              <a:t>relationships by </a:t>
            </a:r>
            <a:r>
              <a:rPr lang="en-US" sz="3600" dirty="0"/>
              <a:t>communicating our personal needs and preferences and by managing </a:t>
            </a:r>
            <a:r>
              <a:rPr lang="en-US" sz="3600" dirty="0" smtClean="0"/>
              <a:t>the conflict </a:t>
            </a:r>
            <a:r>
              <a:rPr lang="en-US" sz="3600" dirty="0"/>
              <a:t>that occurs when our needs, wants, and preferences do not match those </a:t>
            </a:r>
            <a:r>
              <a:rPr lang="en-US" sz="3600" dirty="0" smtClean="0"/>
              <a:t>of our </a:t>
            </a:r>
            <a:r>
              <a:rPr lang="en-US" sz="3600" dirty="0"/>
              <a:t>partner.</a:t>
            </a:r>
          </a:p>
        </p:txBody>
      </p:sp>
    </p:spTree>
    <p:extLst>
      <p:ext uri="{BB962C8B-B14F-4D97-AF65-F5344CB8AC3E}">
        <p14:creationId xmlns:p14="http://schemas.microsoft.com/office/powerpoint/2010/main" val="32565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Communicating Personal Needs, Wants, and </a:t>
            </a:r>
            <a:r>
              <a:rPr lang="en-US" sz="3600" dirty="0" smtClean="0"/>
              <a:t>Preferences: Passive</a:t>
            </a:r>
            <a:r>
              <a:rPr lang="en-US" sz="3600" dirty="0"/>
              <a:t>, Aggressive, and Assertive Behavior</a:t>
            </a:r>
          </a:p>
        </p:txBody>
      </p:sp>
      <p:sp>
        <p:nvSpPr>
          <p:cNvPr id="3" name="Content Placeholder 2"/>
          <p:cNvSpPr>
            <a:spLocks noGrp="1"/>
          </p:cNvSpPr>
          <p:nvPr>
            <p:ph idx="1"/>
          </p:nvPr>
        </p:nvSpPr>
        <p:spPr/>
        <p:txBody>
          <a:bodyPr>
            <a:normAutofit/>
          </a:bodyPr>
          <a:lstStyle/>
          <a:p>
            <a:pPr algn="just"/>
            <a:r>
              <a:rPr lang="en-US" b="1" dirty="0"/>
              <a:t>passive </a:t>
            </a:r>
            <a:r>
              <a:rPr lang="en-US" b="1" dirty="0" smtClean="0"/>
              <a:t>behavior – </a:t>
            </a:r>
            <a:r>
              <a:rPr lang="en-US" i="1" dirty="0" smtClean="0"/>
              <a:t>not </a:t>
            </a:r>
            <a:r>
              <a:rPr lang="en-US" i="1" dirty="0"/>
              <a:t>expressing </a:t>
            </a:r>
            <a:r>
              <a:rPr lang="en-US" i="1" dirty="0" smtClean="0"/>
              <a:t>personal preferences </a:t>
            </a:r>
            <a:r>
              <a:rPr lang="en-US" i="1" dirty="0"/>
              <a:t>or defending </a:t>
            </a:r>
            <a:r>
              <a:rPr lang="en-US" i="1" dirty="0" smtClean="0"/>
              <a:t>our rights </a:t>
            </a:r>
            <a:r>
              <a:rPr lang="en-US" i="1" dirty="0"/>
              <a:t>because we fear </a:t>
            </a:r>
            <a:r>
              <a:rPr lang="en-US" i="1" dirty="0" smtClean="0"/>
              <a:t>the cost </a:t>
            </a:r>
            <a:r>
              <a:rPr lang="en-US" i="1" dirty="0"/>
              <a:t>and are insecure in </a:t>
            </a:r>
            <a:r>
              <a:rPr lang="en-US" i="1" dirty="0" smtClean="0"/>
              <a:t>the relationships</a:t>
            </a:r>
            <a:r>
              <a:rPr lang="en-US" i="1" dirty="0"/>
              <a:t>, have very </a:t>
            </a:r>
            <a:r>
              <a:rPr lang="en-US" i="1" dirty="0" smtClean="0"/>
              <a:t>low self-esteem</a:t>
            </a:r>
            <a:r>
              <a:rPr lang="en-US" i="1" dirty="0"/>
              <a:t>, or value the </a:t>
            </a:r>
            <a:r>
              <a:rPr lang="en-US" i="1" dirty="0" smtClean="0"/>
              <a:t>other person </a:t>
            </a:r>
            <a:r>
              <a:rPr lang="en-US" i="1" dirty="0"/>
              <a:t>above </a:t>
            </a:r>
            <a:r>
              <a:rPr lang="en-US" i="1" dirty="0" smtClean="0"/>
              <a:t>ourselves.</a:t>
            </a:r>
          </a:p>
          <a:p>
            <a:pPr algn="just"/>
            <a:r>
              <a:rPr lang="en-US" b="1" dirty="0"/>
              <a:t>aggressive </a:t>
            </a:r>
            <a:r>
              <a:rPr lang="en-US" b="1" dirty="0" smtClean="0"/>
              <a:t>behavior –  </a:t>
            </a:r>
            <a:r>
              <a:rPr lang="en-US" i="1" dirty="0" smtClean="0"/>
              <a:t>belligerently </a:t>
            </a:r>
            <a:r>
              <a:rPr lang="en-US" i="1" dirty="0"/>
              <a:t>or </a:t>
            </a:r>
            <a:r>
              <a:rPr lang="en-US" i="1" dirty="0" smtClean="0"/>
              <a:t>violently confronting </a:t>
            </a:r>
            <a:r>
              <a:rPr lang="en-US" i="1" dirty="0"/>
              <a:t>another with </a:t>
            </a:r>
            <a:r>
              <a:rPr lang="en-US" i="1" dirty="0" smtClean="0"/>
              <a:t>your preferences</a:t>
            </a:r>
            <a:r>
              <a:rPr lang="en-US" i="1" dirty="0"/>
              <a:t>, </a:t>
            </a:r>
            <a:r>
              <a:rPr lang="en-US" i="1" dirty="0" smtClean="0"/>
              <a:t> feelings</a:t>
            </a:r>
            <a:r>
              <a:rPr lang="en-US" i="1" dirty="0"/>
              <a:t>, needs, </a:t>
            </a:r>
            <a:r>
              <a:rPr lang="en-US" i="1" dirty="0" smtClean="0"/>
              <a:t>or rights </a:t>
            </a:r>
            <a:r>
              <a:rPr lang="en-US" i="1" dirty="0"/>
              <a:t>with little regard for </a:t>
            </a:r>
            <a:r>
              <a:rPr lang="en-US" i="1" dirty="0" smtClean="0"/>
              <a:t>the situation </a:t>
            </a:r>
            <a:r>
              <a:rPr lang="en-US" i="1" dirty="0"/>
              <a:t>or for the feelings </a:t>
            </a:r>
            <a:r>
              <a:rPr lang="en-US" i="1" dirty="0" smtClean="0"/>
              <a:t>or rights </a:t>
            </a:r>
            <a:r>
              <a:rPr lang="en-US" i="1" dirty="0"/>
              <a:t>of others.</a:t>
            </a:r>
          </a:p>
          <a:p>
            <a:pPr algn="just"/>
            <a:r>
              <a:rPr lang="en-US" b="1" dirty="0"/>
              <a:t>assertive </a:t>
            </a:r>
            <a:r>
              <a:rPr lang="en-US" b="1" dirty="0" smtClean="0"/>
              <a:t>behavior –  </a:t>
            </a:r>
            <a:r>
              <a:rPr lang="en-US" i="1" dirty="0" smtClean="0"/>
              <a:t>expressing </a:t>
            </a:r>
            <a:r>
              <a:rPr lang="en-US" i="1" dirty="0"/>
              <a:t>your </a:t>
            </a:r>
            <a:r>
              <a:rPr lang="en-US" i="1" dirty="0" smtClean="0"/>
              <a:t>personal preferences </a:t>
            </a:r>
            <a:r>
              <a:rPr lang="en-US" i="1" dirty="0"/>
              <a:t>and </a:t>
            </a:r>
            <a:r>
              <a:rPr lang="en-US" i="1" dirty="0" smtClean="0"/>
              <a:t>defending your </a:t>
            </a:r>
            <a:r>
              <a:rPr lang="en-US" i="1" dirty="0"/>
              <a:t>personal rights </a:t>
            </a:r>
            <a:r>
              <a:rPr lang="en-US" i="1" dirty="0" smtClean="0"/>
              <a:t>while respecting </a:t>
            </a:r>
            <a:r>
              <a:rPr lang="en-US" i="1" dirty="0"/>
              <a:t>the </a:t>
            </a:r>
            <a:r>
              <a:rPr lang="en-US" i="1" dirty="0" smtClean="0"/>
              <a:t>preferences and </a:t>
            </a:r>
            <a:r>
              <a:rPr lang="en-US" i="1" dirty="0"/>
              <a:t>rights of others.</a:t>
            </a:r>
            <a:endParaRPr lang="en-US" dirty="0"/>
          </a:p>
        </p:txBody>
      </p:sp>
    </p:spTree>
    <p:extLst>
      <p:ext uri="{BB962C8B-B14F-4D97-AF65-F5344CB8AC3E}">
        <p14:creationId xmlns:p14="http://schemas.microsoft.com/office/powerpoint/2010/main" val="250175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Food for Thought</a:t>
            </a:r>
            <a:endParaRPr lang="en-US" b="1" dirty="0"/>
          </a:p>
        </p:txBody>
      </p:sp>
      <p:sp>
        <p:nvSpPr>
          <p:cNvPr id="3" name="Content Placeholder 2"/>
          <p:cNvSpPr>
            <a:spLocks noGrp="1"/>
          </p:cNvSpPr>
          <p:nvPr>
            <p:ph idx="1"/>
          </p:nvPr>
        </p:nvSpPr>
        <p:spPr/>
        <p:txBody>
          <a:bodyPr>
            <a:normAutofit fontScale="92500"/>
          </a:bodyPr>
          <a:lstStyle/>
          <a:p>
            <a:pPr marL="0" indent="0" algn="just">
              <a:buNone/>
            </a:pPr>
            <a:r>
              <a:rPr lang="en-US" dirty="0"/>
              <a:t>“Chuck, when that interviewer at the grocery store asked you whether you’d </a:t>
            </a:r>
            <a:r>
              <a:rPr lang="en-US" dirty="0" smtClean="0"/>
              <a:t>rather have </a:t>
            </a:r>
            <a:r>
              <a:rPr lang="en-US" dirty="0"/>
              <a:t>rice than potatoes, you said ‘Yes!’ We’ve been married for more </a:t>
            </a:r>
            <a:r>
              <a:rPr lang="en-US" dirty="0" smtClean="0"/>
              <a:t>than 20 </a:t>
            </a:r>
            <a:r>
              <a:rPr lang="en-US" dirty="0"/>
              <a:t>years, and I’m just now learning that you like rice more than potatoes!” </a:t>
            </a:r>
            <a:r>
              <a:rPr lang="en-US" dirty="0" smtClean="0"/>
              <a:t>Susan said</a:t>
            </a:r>
            <a:r>
              <a:rPr lang="en-US" dirty="0"/>
              <a:t>, her voice becoming shrill.</a:t>
            </a:r>
          </a:p>
          <a:p>
            <a:pPr marL="0" indent="0" algn="just">
              <a:buNone/>
            </a:pPr>
            <a:r>
              <a:rPr lang="en-US" dirty="0"/>
              <a:t>“Gosh, I’m sorry, Susan,” Chuck said sheepishly.</a:t>
            </a:r>
          </a:p>
          <a:p>
            <a:pPr marL="0" indent="0" algn="just">
              <a:buNone/>
            </a:pPr>
            <a:r>
              <a:rPr lang="en-US" dirty="0"/>
              <a:t>“Chuck,” Susan asked, “are there other things that you like or don’t like </a:t>
            </a:r>
            <a:r>
              <a:rPr lang="en-US" dirty="0" smtClean="0"/>
              <a:t>that you </a:t>
            </a:r>
            <a:r>
              <a:rPr lang="en-US" dirty="0"/>
              <a:t>haven’t told me about during these more than 20 years I’ve been your wife?”</a:t>
            </a:r>
          </a:p>
          <a:p>
            <a:pPr marL="0" indent="0" algn="just">
              <a:buNone/>
            </a:pPr>
            <a:r>
              <a:rPr lang="en-US" dirty="0"/>
              <a:t>“Well, um, probably.”</a:t>
            </a:r>
          </a:p>
          <a:p>
            <a:pPr marL="0" indent="0" algn="just">
              <a:buNone/>
            </a:pPr>
            <a:r>
              <a:rPr lang="en-US" dirty="0"/>
              <a:t>“Probably? Probably? Why haven’t you been telling me about these things?”</a:t>
            </a:r>
          </a:p>
        </p:txBody>
      </p:sp>
    </p:spTree>
    <p:extLst>
      <p:ext uri="{BB962C8B-B14F-4D97-AF65-F5344CB8AC3E}">
        <p14:creationId xmlns:p14="http://schemas.microsoft.com/office/powerpoint/2010/main" val="227291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Characteristics Of Assertive Behavior</a:t>
            </a:r>
            <a:endParaRPr lang="en-US" b="1" dirty="0"/>
          </a:p>
        </p:txBody>
      </p:sp>
      <p:pic>
        <p:nvPicPr>
          <p:cNvPr id="4" name="Content Placeholder 3"/>
          <p:cNvPicPr>
            <a:picLocks noGrp="1" noChangeAspect="1"/>
          </p:cNvPicPr>
          <p:nvPr>
            <p:ph idx="1"/>
          </p:nvPr>
        </p:nvPicPr>
        <p:blipFill>
          <a:blip r:embed="rId2"/>
          <a:stretch>
            <a:fillRect/>
          </a:stretch>
        </p:blipFill>
        <p:spPr>
          <a:xfrm>
            <a:off x="838200" y="1825624"/>
            <a:ext cx="10515600" cy="5032375"/>
          </a:xfrm>
          <a:prstGeom prst="rect">
            <a:avLst/>
          </a:prstGeom>
        </p:spPr>
      </p:pic>
    </p:spTree>
    <p:extLst>
      <p:ext uri="{BB962C8B-B14F-4D97-AF65-F5344CB8AC3E}">
        <p14:creationId xmlns:p14="http://schemas.microsoft.com/office/powerpoint/2010/main" val="2732877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Cultural Variations in Passive, Aggressive, and </a:t>
            </a:r>
            <a:r>
              <a:rPr lang="en-US" sz="4000" b="1" dirty="0" smtClean="0"/>
              <a:t>Assertive Behavior</a:t>
            </a:r>
            <a:endParaRPr lang="en-US" sz="4000" b="1" dirty="0"/>
          </a:p>
        </p:txBody>
      </p:sp>
      <p:sp>
        <p:nvSpPr>
          <p:cNvPr id="3" name="Content Placeholder 2"/>
          <p:cNvSpPr>
            <a:spLocks noGrp="1"/>
          </p:cNvSpPr>
          <p:nvPr>
            <p:ph idx="1"/>
          </p:nvPr>
        </p:nvSpPr>
        <p:spPr/>
        <p:txBody>
          <a:bodyPr>
            <a:normAutofit/>
          </a:bodyPr>
          <a:lstStyle/>
          <a:p>
            <a:pPr marL="0" indent="0" algn="just">
              <a:buNone/>
            </a:pPr>
            <a:r>
              <a:rPr lang="en-US" sz="3200" dirty="0"/>
              <a:t>Although what is labeled appropriate behavior varies across cultures</a:t>
            </a:r>
            <a:r>
              <a:rPr lang="en-US" sz="3200" dirty="0" smtClean="0"/>
              <a:t>, </a:t>
            </a:r>
            <a:r>
              <a:rPr lang="en-US" sz="3200" dirty="0"/>
              <a:t>the results of passive and aggressive behaviors seem universal. Passive behavior </a:t>
            </a:r>
            <a:r>
              <a:rPr lang="en-US" sz="3200" dirty="0" smtClean="0"/>
              <a:t>can cause </a:t>
            </a:r>
            <a:r>
              <a:rPr lang="en-US" sz="3200" dirty="0"/>
              <a:t>resentment and aggressive behavior leads to fear and misunderstanding</a:t>
            </a:r>
            <a:r>
              <a:rPr lang="en-US" sz="3200" dirty="0" smtClean="0"/>
              <a:t>. When talking </a:t>
            </a:r>
            <a:r>
              <a:rPr lang="en-US" sz="3200" dirty="0"/>
              <a:t>with people whose culture, background, or lifestyle differs from your own, </a:t>
            </a:r>
            <a:r>
              <a:rPr lang="en-US" sz="3200" dirty="0" smtClean="0"/>
              <a:t>you may </a:t>
            </a:r>
            <a:r>
              <a:rPr lang="en-US" sz="3200" dirty="0"/>
              <a:t>need to observe their behavior and their responses to your statements before </a:t>
            </a:r>
            <a:r>
              <a:rPr lang="en-US" sz="3200" dirty="0" smtClean="0"/>
              <a:t>you can </a:t>
            </a:r>
            <a:r>
              <a:rPr lang="en-US" sz="3200" dirty="0"/>
              <a:t>be sure about the kinds of behavior that are likely to effectively communicate </a:t>
            </a:r>
            <a:r>
              <a:rPr lang="en-US" sz="3200" dirty="0" smtClean="0"/>
              <a:t>your needs</a:t>
            </a:r>
            <a:r>
              <a:rPr lang="en-US" sz="3200" dirty="0"/>
              <a:t>, wants, and preferences.</a:t>
            </a:r>
          </a:p>
        </p:txBody>
      </p:sp>
    </p:spTree>
    <p:extLst>
      <p:ext uri="{BB962C8B-B14F-4D97-AF65-F5344CB8AC3E}">
        <p14:creationId xmlns:p14="http://schemas.microsoft.com/office/powerpoint/2010/main" val="317535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Managing </a:t>
            </a:r>
            <a:r>
              <a:rPr lang="en-US" b="1" dirty="0" smtClean="0"/>
              <a:t>Conflict </a:t>
            </a:r>
            <a:r>
              <a:rPr lang="en-US" b="1" dirty="0"/>
              <a:t>in Relationships</a:t>
            </a:r>
          </a:p>
        </p:txBody>
      </p:sp>
      <p:sp>
        <p:nvSpPr>
          <p:cNvPr id="3" name="Content Placeholder 2"/>
          <p:cNvSpPr>
            <a:spLocks noGrp="1"/>
          </p:cNvSpPr>
          <p:nvPr>
            <p:ph idx="1"/>
          </p:nvPr>
        </p:nvSpPr>
        <p:spPr/>
        <p:txBody>
          <a:bodyPr>
            <a:normAutofit/>
          </a:bodyPr>
          <a:lstStyle/>
          <a:p>
            <a:pPr marL="0" indent="0" algn="just">
              <a:buNone/>
            </a:pPr>
            <a:r>
              <a:rPr lang="en-US" b="1" dirty="0"/>
              <a:t>Interpersonal </a:t>
            </a:r>
            <a:r>
              <a:rPr lang="en-US" b="1" dirty="0" smtClean="0"/>
              <a:t>conflict </a:t>
            </a:r>
            <a:r>
              <a:rPr lang="en-US" dirty="0" smtClean="0"/>
              <a:t>exists when </a:t>
            </a:r>
            <a:r>
              <a:rPr lang="en-US" dirty="0"/>
              <a:t>the needs or ideas of one person are at odds with the needs or ideas of </a:t>
            </a:r>
            <a:r>
              <a:rPr lang="en-US" dirty="0" smtClean="0"/>
              <a:t>another. In </a:t>
            </a:r>
            <a:r>
              <a:rPr lang="en-US" dirty="0"/>
              <a:t>these </a:t>
            </a:r>
            <a:r>
              <a:rPr lang="en-US" dirty="0" smtClean="0"/>
              <a:t>conflict </a:t>
            </a:r>
            <a:r>
              <a:rPr lang="en-US" dirty="0"/>
              <a:t>situations, participants have choices about how they act and how </a:t>
            </a:r>
            <a:r>
              <a:rPr lang="en-US" dirty="0" smtClean="0"/>
              <a:t>they communicate </a:t>
            </a:r>
            <a:r>
              <a:rPr lang="en-US" dirty="0"/>
              <a:t>with each other</a:t>
            </a:r>
            <a:r>
              <a:rPr lang="en-US" dirty="0" smtClean="0"/>
              <a:t>.</a:t>
            </a:r>
          </a:p>
          <a:p>
            <a:pPr marL="0" indent="0">
              <a:buNone/>
            </a:pPr>
            <a:endParaRPr lang="en-US" b="1" dirty="0"/>
          </a:p>
        </p:txBody>
      </p:sp>
    </p:spTree>
    <p:extLst>
      <p:ext uri="{BB962C8B-B14F-4D97-AF65-F5344CB8AC3E}">
        <p14:creationId xmlns:p14="http://schemas.microsoft.com/office/powerpoint/2010/main" val="2656959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Styles of Conflict:</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When faced with a conflict, you can withdraw, accommodate, force, compromise, or collaborate.</a:t>
            </a:r>
          </a:p>
          <a:p>
            <a:pPr algn="just"/>
            <a:r>
              <a:rPr lang="en-US" b="1" dirty="0" smtClean="0"/>
              <a:t>Withdrawing –  </a:t>
            </a:r>
            <a:r>
              <a:rPr lang="en-US" i="1" dirty="0" smtClean="0"/>
              <a:t>managing conflict by physically or psychologically removing yourself.</a:t>
            </a:r>
          </a:p>
          <a:p>
            <a:pPr algn="just"/>
            <a:r>
              <a:rPr lang="en-US" b="1" dirty="0" smtClean="0"/>
              <a:t>Accommodating –  </a:t>
            </a:r>
            <a:r>
              <a:rPr lang="en-US" i="1" dirty="0" smtClean="0"/>
              <a:t>managing conflict by satisfying others’ needs or accepting others’ ideas while neglecting our own.</a:t>
            </a:r>
          </a:p>
          <a:p>
            <a:pPr algn="just"/>
            <a:r>
              <a:rPr lang="en-US" b="1" dirty="0" smtClean="0"/>
              <a:t>Forcing –  </a:t>
            </a:r>
            <a:r>
              <a:rPr lang="en-US" i="1" dirty="0" smtClean="0"/>
              <a:t>managing conflict by satisfying your own needs or advancing your own ideas, with no concern for the needs or ideas of the other and no concern for the harm done to </a:t>
            </a:r>
            <a:r>
              <a:rPr lang="en-US" i="1" dirty="0"/>
              <a:t>the relationship</a:t>
            </a:r>
            <a:r>
              <a:rPr lang="en-US" i="1" dirty="0" smtClean="0"/>
              <a:t>.</a:t>
            </a:r>
          </a:p>
          <a:p>
            <a:pPr algn="just"/>
            <a:r>
              <a:rPr lang="en-US" b="1" dirty="0" smtClean="0"/>
              <a:t>Compromising –  </a:t>
            </a:r>
            <a:r>
              <a:rPr lang="en-US" i="1" dirty="0" smtClean="0"/>
              <a:t>managing conflict </a:t>
            </a:r>
            <a:r>
              <a:rPr lang="en-US" i="1" dirty="0"/>
              <a:t>by </a:t>
            </a:r>
            <a:r>
              <a:rPr lang="en-US" i="1" dirty="0" smtClean="0"/>
              <a:t>giving up </a:t>
            </a:r>
            <a:r>
              <a:rPr lang="en-US" i="1" dirty="0"/>
              <a:t>part of what you </a:t>
            </a:r>
            <a:r>
              <a:rPr lang="en-US" i="1" dirty="0" smtClean="0"/>
              <a:t>want, to </a:t>
            </a:r>
            <a:r>
              <a:rPr lang="en-US" i="1" dirty="0"/>
              <a:t>provide at least </a:t>
            </a:r>
            <a:r>
              <a:rPr lang="en-US" i="1" dirty="0" smtClean="0"/>
              <a:t>some satisfaction </a:t>
            </a:r>
            <a:r>
              <a:rPr lang="en-US" i="1" dirty="0"/>
              <a:t>for both parties</a:t>
            </a:r>
            <a:r>
              <a:rPr lang="en-US" i="1" dirty="0" smtClean="0"/>
              <a:t>.</a:t>
            </a:r>
          </a:p>
          <a:p>
            <a:r>
              <a:rPr lang="en-US" b="1" dirty="0" smtClean="0"/>
              <a:t>Collaborating –  </a:t>
            </a:r>
            <a:r>
              <a:rPr lang="en-US" i="1" dirty="0" smtClean="0"/>
              <a:t>managing conflict </a:t>
            </a:r>
            <a:r>
              <a:rPr lang="en-US" i="1" dirty="0"/>
              <a:t>by </a:t>
            </a:r>
            <a:r>
              <a:rPr lang="en-US" i="1" dirty="0" smtClean="0"/>
              <a:t>fully addressing </a:t>
            </a:r>
            <a:r>
              <a:rPr lang="en-US" i="1" dirty="0"/>
              <a:t>the needs </a:t>
            </a:r>
            <a:r>
              <a:rPr lang="en-US" i="1" dirty="0" smtClean="0"/>
              <a:t>and issues </a:t>
            </a:r>
            <a:r>
              <a:rPr lang="en-US" i="1" dirty="0"/>
              <a:t>of each party </a:t>
            </a:r>
            <a:r>
              <a:rPr lang="en-US" i="1" dirty="0" smtClean="0"/>
              <a:t>and arriving </a:t>
            </a:r>
            <a:r>
              <a:rPr lang="en-US" i="1" dirty="0"/>
              <a:t>at a solution that </a:t>
            </a:r>
            <a:r>
              <a:rPr lang="en-US" i="1" dirty="0" smtClean="0"/>
              <a:t>is mutually </a:t>
            </a:r>
            <a:r>
              <a:rPr lang="en-US" i="1" dirty="0"/>
              <a:t>satisfying.</a:t>
            </a:r>
            <a:endParaRPr lang="en-US" i="1" dirty="0" smtClean="0"/>
          </a:p>
          <a:p>
            <a:endParaRPr lang="en-US" i="1" dirty="0" smtClean="0"/>
          </a:p>
          <a:p>
            <a:pPr marL="0" indent="0" algn="just">
              <a:buNone/>
            </a:pPr>
            <a:endParaRPr lang="en-US" dirty="0" smtClean="0"/>
          </a:p>
          <a:p>
            <a:pPr algn="just"/>
            <a:endParaRPr lang="en-US" dirty="0"/>
          </a:p>
        </p:txBody>
      </p:sp>
    </p:spTree>
    <p:extLst>
      <p:ext uri="{BB962C8B-B14F-4D97-AF65-F5344CB8AC3E}">
        <p14:creationId xmlns:p14="http://schemas.microsoft.com/office/powerpoint/2010/main" val="1500491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Collaboration</a:t>
            </a:r>
          </a:p>
        </p:txBody>
      </p:sp>
      <p:sp>
        <p:nvSpPr>
          <p:cNvPr id="3" name="Content Placeholder 2"/>
          <p:cNvSpPr>
            <a:spLocks noGrp="1"/>
          </p:cNvSpPr>
          <p:nvPr>
            <p:ph idx="1"/>
          </p:nvPr>
        </p:nvSpPr>
        <p:spPr/>
        <p:txBody>
          <a:bodyPr>
            <a:normAutofit fontScale="85000" lnSpcReduction="10000"/>
          </a:bodyPr>
          <a:lstStyle/>
          <a:p>
            <a:pPr algn="just"/>
            <a:r>
              <a:rPr lang="en-US" dirty="0"/>
              <a:t>Identify the problem and own it as your own: “Hi, I’m trying to study and I need</a:t>
            </a:r>
          </a:p>
          <a:p>
            <a:pPr marL="0" indent="0" algn="just">
              <a:buNone/>
            </a:pPr>
            <a:r>
              <a:rPr lang="en-US" dirty="0"/>
              <a:t>your help.”</a:t>
            </a:r>
          </a:p>
          <a:p>
            <a:pPr marL="0" indent="0" algn="just">
              <a:buNone/>
            </a:pPr>
            <a:r>
              <a:rPr lang="en-US" dirty="0"/>
              <a:t>• Describe the problem in terms of behavior, consequences, and feelings: “When I</a:t>
            </a:r>
          </a:p>
          <a:p>
            <a:pPr marL="0" indent="0" algn="just">
              <a:buNone/>
            </a:pPr>
            <a:r>
              <a:rPr lang="en-US" dirty="0"/>
              <a:t>hear your music, I listen to it instead of studying, and then I get frustrated </a:t>
            </a:r>
            <a:r>
              <a:rPr lang="en-US" dirty="0" smtClean="0"/>
              <a:t>and behind </a:t>
            </a:r>
            <a:r>
              <a:rPr lang="en-US" dirty="0"/>
              <a:t>schedule.”</a:t>
            </a:r>
          </a:p>
          <a:p>
            <a:pPr marL="0" indent="0" algn="just">
              <a:buNone/>
            </a:pPr>
            <a:r>
              <a:rPr lang="en-US" dirty="0"/>
              <a:t>• Don’t evaluate the other person’s motives. Refrain from blaming or accusing:</a:t>
            </a:r>
          </a:p>
          <a:p>
            <a:pPr marL="0" indent="0" algn="just">
              <a:buNone/>
            </a:pPr>
            <a:r>
              <a:rPr lang="en-US" dirty="0"/>
              <a:t>“That person isn’t trying to ruin your study; she’s just enjoying her music.”</a:t>
            </a:r>
          </a:p>
          <a:p>
            <a:pPr marL="0" indent="0" algn="just">
              <a:buNone/>
            </a:pPr>
            <a:r>
              <a:rPr lang="en-US" dirty="0"/>
              <a:t>• Find common ground: “I would guess that you have had times when you became</a:t>
            </a:r>
          </a:p>
          <a:p>
            <a:pPr marL="0" indent="0" algn="just">
              <a:buNone/>
            </a:pPr>
            <a:r>
              <a:rPr lang="en-US" dirty="0"/>
              <a:t>distracted from something you needed to do, so I’m hoping that you can help </a:t>
            </a:r>
            <a:r>
              <a:rPr lang="en-US" dirty="0" smtClean="0"/>
              <a:t>me out </a:t>
            </a:r>
            <a:r>
              <a:rPr lang="en-US" dirty="0"/>
              <a:t>by lowering the volume a bit.”</a:t>
            </a:r>
          </a:p>
          <a:p>
            <a:pPr marL="0" indent="0" algn="just">
              <a:buNone/>
            </a:pPr>
            <a:r>
              <a:rPr lang="en-US" dirty="0"/>
              <a:t>• Mentally rehearse so that you can state your request </a:t>
            </a:r>
            <a:r>
              <a:rPr lang="en-US" dirty="0" smtClean="0"/>
              <a:t>briefly</a:t>
            </a:r>
            <a:r>
              <a:rPr lang="en-US" dirty="0"/>
              <a:t>.</a:t>
            </a:r>
          </a:p>
        </p:txBody>
      </p:sp>
    </p:spTree>
    <p:extLst>
      <p:ext uri="{BB962C8B-B14F-4D97-AF65-F5344CB8AC3E}">
        <p14:creationId xmlns:p14="http://schemas.microsoft.com/office/powerpoint/2010/main" val="273497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Collaboration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t>It is more </a:t>
            </a:r>
            <a:r>
              <a:rPr lang="en-US" dirty="0" smtClean="0"/>
              <a:t>difficult </a:t>
            </a:r>
            <a:r>
              <a:rPr lang="en-US" dirty="0"/>
              <a:t>to create a collaborative climate when you have to respond </a:t>
            </a:r>
            <a:r>
              <a:rPr lang="en-US" dirty="0" smtClean="0"/>
              <a:t>to a conflict </a:t>
            </a:r>
            <a:r>
              <a:rPr lang="en-US" dirty="0"/>
              <a:t>that someone initiates in a confrontational manner. But you can shape </a:t>
            </a:r>
            <a:r>
              <a:rPr lang="en-US" dirty="0" smtClean="0"/>
              <a:t>the conversation </a:t>
            </a:r>
            <a:r>
              <a:rPr lang="en-US" dirty="0"/>
              <a:t>toward collaboration by following these guidelines:</a:t>
            </a:r>
          </a:p>
          <a:p>
            <a:pPr algn="just"/>
            <a:r>
              <a:rPr lang="en-US" dirty="0" smtClean="0"/>
              <a:t>Disengage</a:t>
            </a:r>
            <a:r>
              <a:rPr lang="en-US" dirty="0"/>
              <a:t>. Mentally “put up your shield” and avoid a defensive response by </a:t>
            </a:r>
            <a:r>
              <a:rPr lang="en-US" dirty="0" smtClean="0"/>
              <a:t>emotionally disengaging</a:t>
            </a:r>
            <a:r>
              <a:rPr lang="en-US" dirty="0"/>
              <a:t>.” Remember your partner has a problem and you want </a:t>
            </a:r>
            <a:r>
              <a:rPr lang="en-US" dirty="0" smtClean="0"/>
              <a:t>to help</a:t>
            </a:r>
            <a:r>
              <a:rPr lang="en-US" dirty="0"/>
              <a:t>.</a:t>
            </a:r>
          </a:p>
          <a:p>
            <a:pPr algn="just"/>
            <a:r>
              <a:rPr lang="en-US" dirty="0" smtClean="0"/>
              <a:t>Respond </a:t>
            </a:r>
            <a:r>
              <a:rPr lang="en-US" dirty="0"/>
              <a:t>empathically and with genuine interest and concern. Sometimes </a:t>
            </a:r>
            <a:r>
              <a:rPr lang="en-US" dirty="0" smtClean="0"/>
              <a:t>you need </a:t>
            </a:r>
            <a:r>
              <a:rPr lang="en-US" dirty="0"/>
              <a:t>to allow your partner to vent before the partner will be ready to </a:t>
            </a:r>
            <a:r>
              <a:rPr lang="en-US" dirty="0" smtClean="0"/>
              <a:t>problem solve</a:t>
            </a:r>
            <a:r>
              <a:rPr lang="en-US" dirty="0"/>
              <a:t>: “I can see that you’re angry. Tell me about it.”</a:t>
            </a:r>
          </a:p>
        </p:txBody>
      </p:sp>
    </p:spTree>
    <p:extLst>
      <p:ext uri="{BB962C8B-B14F-4D97-AF65-F5344CB8AC3E}">
        <p14:creationId xmlns:p14="http://schemas.microsoft.com/office/powerpoint/2010/main" val="289678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Collaboration</a:t>
            </a:r>
            <a:endParaRPr lang="en-US" dirty="0"/>
          </a:p>
        </p:txBody>
      </p:sp>
      <p:sp>
        <p:nvSpPr>
          <p:cNvPr id="3" name="Content Placeholder 2"/>
          <p:cNvSpPr>
            <a:spLocks noGrp="1"/>
          </p:cNvSpPr>
          <p:nvPr>
            <p:ph idx="1"/>
          </p:nvPr>
        </p:nvSpPr>
        <p:spPr/>
        <p:txBody>
          <a:bodyPr>
            <a:normAutofit/>
          </a:bodyPr>
          <a:lstStyle/>
          <a:p>
            <a:pPr algn="just"/>
            <a:r>
              <a:rPr lang="en-US" dirty="0"/>
              <a:t>Paraphrase your understanding of the problem and ask questions to clarify issues</a:t>
            </a:r>
            <a:r>
              <a:rPr lang="en-US" dirty="0" smtClean="0"/>
              <a:t>: “</a:t>
            </a:r>
            <a:r>
              <a:rPr lang="en-US" dirty="0"/>
              <a:t>Is it the volume of my music or the type of music that is making it </a:t>
            </a:r>
            <a:r>
              <a:rPr lang="en-US" dirty="0" smtClean="0"/>
              <a:t>difficult for you </a:t>
            </a:r>
            <a:r>
              <a:rPr lang="en-US" dirty="0"/>
              <a:t>to study?”</a:t>
            </a:r>
          </a:p>
          <a:p>
            <a:pPr algn="just"/>
            <a:r>
              <a:rPr lang="en-US" dirty="0" smtClean="0"/>
              <a:t>Seek </a:t>
            </a:r>
            <a:r>
              <a:rPr lang="en-US" dirty="0"/>
              <a:t>common ground by </a:t>
            </a:r>
            <a:r>
              <a:rPr lang="en-US" dirty="0" smtClean="0"/>
              <a:t>finding </a:t>
            </a:r>
            <a:r>
              <a:rPr lang="en-US" dirty="0"/>
              <a:t>some aspect of the complaint that you can </a:t>
            </a:r>
            <a:r>
              <a:rPr lang="en-US" dirty="0" smtClean="0"/>
              <a:t>honestly agree </a:t>
            </a:r>
            <a:r>
              <a:rPr lang="en-US" dirty="0"/>
              <a:t>with: “I can understand that you would be upset about losing </a:t>
            </a:r>
            <a:r>
              <a:rPr lang="en-US" dirty="0" smtClean="0"/>
              <a:t>precious study </a:t>
            </a:r>
            <a:r>
              <a:rPr lang="en-US" dirty="0"/>
              <a:t>time.”</a:t>
            </a:r>
          </a:p>
          <a:p>
            <a:pPr algn="just"/>
            <a:r>
              <a:rPr lang="en-US" dirty="0" smtClean="0"/>
              <a:t>Ask </a:t>
            </a:r>
            <a:r>
              <a:rPr lang="en-US" dirty="0"/>
              <a:t>the other person to suggest alternative solutions: “Can you give me a </a:t>
            </a:r>
            <a:r>
              <a:rPr lang="en-US" dirty="0" smtClean="0"/>
              <a:t>couple of </a:t>
            </a:r>
            <a:r>
              <a:rPr lang="en-US" dirty="0"/>
              <a:t>ideas about how we could resolve this so your study is more effective?”</a:t>
            </a:r>
          </a:p>
        </p:txBody>
      </p:sp>
    </p:spTree>
    <p:extLst>
      <p:ext uri="{BB962C8B-B14F-4D97-AF65-F5344CB8AC3E}">
        <p14:creationId xmlns:p14="http://schemas.microsoft.com/office/powerpoint/2010/main" val="126399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Food for Thought</a:t>
            </a:r>
            <a:endParaRPr lang="en-US" dirty="0"/>
          </a:p>
        </p:txBody>
      </p:sp>
      <p:sp>
        <p:nvSpPr>
          <p:cNvPr id="3" name="Content Placeholder 2"/>
          <p:cNvSpPr>
            <a:spLocks noGrp="1"/>
          </p:cNvSpPr>
          <p:nvPr>
            <p:ph idx="1"/>
          </p:nvPr>
        </p:nvSpPr>
        <p:spPr/>
        <p:txBody>
          <a:bodyPr/>
          <a:lstStyle/>
          <a:p>
            <a:pPr marL="0" indent="0" algn="just">
              <a:buNone/>
            </a:pPr>
            <a:r>
              <a:rPr lang="en-US" dirty="0"/>
              <a:t>“Well, I don’t know. I guess I just didn’t think they were all that important.”</a:t>
            </a:r>
          </a:p>
          <a:p>
            <a:pPr marL="0" indent="0" algn="just">
              <a:buNone/>
            </a:pPr>
            <a:r>
              <a:rPr lang="en-US" dirty="0"/>
              <a:t>“Not important? Chuck, we have potatoes almost every night that I cook. </a:t>
            </a:r>
            <a:r>
              <a:rPr lang="en-US" dirty="0" smtClean="0"/>
              <a:t>And frankly</a:t>
            </a:r>
            <a:r>
              <a:rPr lang="en-US" dirty="0"/>
              <a:t>, I don’t like potatoes all that much. I wouldn’t care if I never saw a </a:t>
            </a:r>
            <a:r>
              <a:rPr lang="en-US" dirty="0" smtClean="0"/>
              <a:t>potato again</a:t>
            </a:r>
            <a:r>
              <a:rPr lang="en-US" dirty="0"/>
              <a:t>. Now I </a:t>
            </a:r>
            <a:r>
              <a:rPr lang="en-US" dirty="0" smtClean="0"/>
              <a:t>find </a:t>
            </a:r>
            <a:r>
              <a:rPr lang="en-US" dirty="0"/>
              <a:t>out you like rice better!”</a:t>
            </a:r>
          </a:p>
          <a:p>
            <a:pPr marL="0" indent="0" algn="just">
              <a:buNone/>
            </a:pPr>
            <a:r>
              <a:rPr lang="en-US" dirty="0"/>
              <a:t>“Sue, why didn’t you ever tell me that you don’t like potatoes?”</a:t>
            </a:r>
          </a:p>
          <a:p>
            <a:pPr marL="0" indent="0" algn="just">
              <a:buNone/>
            </a:pPr>
            <a:r>
              <a:rPr lang="en-US" dirty="0"/>
              <a:t>“Well I, uh, uh . . .”</a:t>
            </a:r>
          </a:p>
        </p:txBody>
      </p:sp>
    </p:spTree>
    <p:extLst>
      <p:ext uri="{BB962C8B-B14F-4D97-AF65-F5344CB8AC3E}">
        <p14:creationId xmlns:p14="http://schemas.microsoft.com/office/powerpoint/2010/main" val="216047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Comforting Messages</a:t>
            </a:r>
          </a:p>
        </p:txBody>
      </p:sp>
      <p:sp>
        <p:nvSpPr>
          <p:cNvPr id="3" name="Content Placeholder 2"/>
          <p:cNvSpPr>
            <a:spLocks noGrp="1"/>
          </p:cNvSpPr>
          <p:nvPr>
            <p:ph idx="1"/>
          </p:nvPr>
        </p:nvSpPr>
        <p:spPr/>
        <p:txBody>
          <a:bodyPr>
            <a:normAutofit/>
          </a:bodyPr>
          <a:lstStyle/>
          <a:p>
            <a:pPr marL="0" indent="0" algn="just">
              <a:buNone/>
            </a:pPr>
            <a:r>
              <a:rPr lang="en-US" b="1" dirty="0"/>
              <a:t>Comforting </a:t>
            </a:r>
            <a:r>
              <a:rPr lang="en-US" dirty="0"/>
              <a:t>is helping people feel better </a:t>
            </a:r>
            <a:r>
              <a:rPr lang="en-US" dirty="0" smtClean="0"/>
              <a:t>about themselves</a:t>
            </a:r>
            <a:r>
              <a:rPr lang="en-US" dirty="0"/>
              <a:t>, their behavior, or their situation by creating a safe conversational </a:t>
            </a:r>
            <a:r>
              <a:rPr lang="en-US" dirty="0" smtClean="0"/>
              <a:t>space where </a:t>
            </a:r>
            <a:r>
              <a:rPr lang="en-US" dirty="0"/>
              <a:t>they can express their feelings and work out a plan for the future</a:t>
            </a:r>
            <a:r>
              <a:rPr lang="en-US" dirty="0" smtClean="0"/>
              <a:t>.</a:t>
            </a:r>
          </a:p>
          <a:p>
            <a:r>
              <a:rPr lang="en-US" b="1" dirty="0" smtClean="0"/>
              <a:t>buffering messages – </a:t>
            </a:r>
            <a:r>
              <a:rPr lang="en-US" i="1" dirty="0" smtClean="0"/>
              <a:t>comforting </a:t>
            </a:r>
            <a:r>
              <a:rPr lang="en-US" i="1" dirty="0"/>
              <a:t>messages that </a:t>
            </a:r>
            <a:r>
              <a:rPr lang="en-US" i="1" dirty="0" smtClean="0"/>
              <a:t>are phrased </a:t>
            </a:r>
            <a:r>
              <a:rPr lang="en-US" i="1" dirty="0"/>
              <a:t>very politely in </a:t>
            </a:r>
            <a:r>
              <a:rPr lang="en-US" i="1" dirty="0" smtClean="0"/>
              <a:t>ways that </a:t>
            </a:r>
            <a:r>
              <a:rPr lang="en-US" i="1" dirty="0"/>
              <a:t>address another </a:t>
            </a:r>
            <a:r>
              <a:rPr lang="en-US" i="1" dirty="0" smtClean="0"/>
              <a:t>person’s face </a:t>
            </a:r>
            <a:r>
              <a:rPr lang="en-US" i="1" dirty="0"/>
              <a:t>needs.</a:t>
            </a:r>
          </a:p>
          <a:p>
            <a:r>
              <a:rPr lang="en-US" b="1" dirty="0"/>
              <a:t>positive face </a:t>
            </a:r>
            <a:r>
              <a:rPr lang="en-US" b="1" dirty="0" smtClean="0"/>
              <a:t>needs –  </a:t>
            </a:r>
            <a:r>
              <a:rPr lang="en-US" i="1" dirty="0" smtClean="0"/>
              <a:t>the </a:t>
            </a:r>
            <a:r>
              <a:rPr lang="en-US" i="1" dirty="0"/>
              <a:t>desires to be </a:t>
            </a:r>
            <a:r>
              <a:rPr lang="en-US" i="1" dirty="0" smtClean="0"/>
              <a:t>appreciated and </a:t>
            </a:r>
            <a:r>
              <a:rPr lang="en-US" i="1" dirty="0"/>
              <a:t>approved, liked, </a:t>
            </a:r>
            <a:r>
              <a:rPr lang="en-US" i="1" dirty="0" smtClean="0"/>
              <a:t>and honored</a:t>
            </a:r>
            <a:r>
              <a:rPr lang="en-US" i="1" dirty="0"/>
              <a:t>.</a:t>
            </a:r>
            <a:endParaRPr lang="en-US" b="1" dirty="0"/>
          </a:p>
        </p:txBody>
      </p:sp>
    </p:spTree>
    <p:extLst>
      <p:ext uri="{BB962C8B-B14F-4D97-AF65-F5344CB8AC3E}">
        <p14:creationId xmlns:p14="http://schemas.microsoft.com/office/powerpoint/2010/main" val="423686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for Comforting</a:t>
            </a:r>
          </a:p>
        </p:txBody>
      </p:sp>
      <p:sp>
        <p:nvSpPr>
          <p:cNvPr id="3" name="Content Placeholder 2"/>
          <p:cNvSpPr>
            <a:spLocks noGrp="1"/>
          </p:cNvSpPr>
          <p:nvPr>
            <p:ph idx="1"/>
          </p:nvPr>
        </p:nvSpPr>
        <p:spPr/>
        <p:txBody>
          <a:bodyPr>
            <a:normAutofit/>
          </a:bodyPr>
          <a:lstStyle/>
          <a:p>
            <a:pPr marL="514350" indent="-514350">
              <a:buAutoNum type="arabicPeriod"/>
            </a:pPr>
            <a:r>
              <a:rPr lang="en-US" b="1" dirty="0" smtClean="0"/>
              <a:t>Clarify </a:t>
            </a:r>
            <a:r>
              <a:rPr lang="en-US" b="1" dirty="0"/>
              <a:t>supportive intentions</a:t>
            </a:r>
            <a:r>
              <a:rPr lang="en-US" b="1" dirty="0" smtClean="0"/>
              <a:t>.</a:t>
            </a:r>
          </a:p>
          <a:p>
            <a:pPr marL="514350" indent="-514350">
              <a:buAutoNum type="arabicPeriod"/>
            </a:pPr>
            <a:r>
              <a:rPr lang="en-US" b="1" dirty="0"/>
              <a:t>Buffer face threats with </a:t>
            </a:r>
            <a:r>
              <a:rPr lang="en-US" b="1" dirty="0" smtClean="0"/>
              <a:t>politeness.</a:t>
            </a:r>
          </a:p>
          <a:p>
            <a:pPr marL="514350" indent="-514350">
              <a:buAutoNum type="arabicPeriod"/>
            </a:pPr>
            <a:r>
              <a:rPr lang="en-US" b="1" dirty="0" smtClean="0"/>
              <a:t>Encourage </a:t>
            </a:r>
            <a:r>
              <a:rPr lang="en-US" b="1" dirty="0"/>
              <a:t>understanding through </a:t>
            </a:r>
            <a:r>
              <a:rPr lang="en-US" b="1" dirty="0" smtClean="0"/>
              <a:t>other-centered messages.</a:t>
            </a:r>
          </a:p>
          <a:p>
            <a:r>
              <a:rPr lang="en-US" b="1" dirty="0"/>
              <a:t>Reframe the situation</a:t>
            </a:r>
            <a:r>
              <a:rPr lang="en-US" b="1" dirty="0" smtClean="0"/>
              <a:t>. </a:t>
            </a:r>
            <a:r>
              <a:rPr lang="en-US" i="1" dirty="0" smtClean="0"/>
              <a:t>Offering </a:t>
            </a:r>
            <a:r>
              <a:rPr lang="en-US" i="1" dirty="0"/>
              <a:t>ideas, </a:t>
            </a:r>
            <a:r>
              <a:rPr lang="en-US" i="1" dirty="0" smtClean="0"/>
              <a:t>observations, information</a:t>
            </a:r>
            <a:r>
              <a:rPr lang="en-US" i="1" dirty="0"/>
              <a:t>, or </a:t>
            </a:r>
            <a:r>
              <a:rPr lang="en-US" i="1" dirty="0" smtClean="0"/>
              <a:t>alternative explanations </a:t>
            </a:r>
            <a:r>
              <a:rPr lang="en-US" i="1" dirty="0"/>
              <a:t>that </a:t>
            </a:r>
            <a:r>
              <a:rPr lang="en-US" i="1" dirty="0" smtClean="0"/>
              <a:t>might help </a:t>
            </a:r>
            <a:r>
              <a:rPr lang="en-US" i="1" dirty="0"/>
              <a:t>a relational </a:t>
            </a:r>
            <a:r>
              <a:rPr lang="en-US" i="1" dirty="0" smtClean="0"/>
              <a:t>partner understand </a:t>
            </a:r>
            <a:r>
              <a:rPr lang="en-US" i="1" dirty="0"/>
              <a:t>a situation in </a:t>
            </a:r>
            <a:r>
              <a:rPr lang="en-US" i="1" dirty="0" smtClean="0"/>
              <a:t>a different </a:t>
            </a:r>
            <a:r>
              <a:rPr lang="en-US" i="1" dirty="0"/>
              <a:t>light.</a:t>
            </a:r>
            <a:endParaRPr lang="en-US" b="1" dirty="0" smtClean="0"/>
          </a:p>
          <a:p>
            <a:r>
              <a:rPr lang="en-US" b="1" dirty="0"/>
              <a:t>Give advice</a:t>
            </a:r>
            <a:r>
              <a:rPr lang="en-US" b="1" dirty="0" smtClean="0"/>
              <a:t>. </a:t>
            </a:r>
            <a:r>
              <a:rPr lang="en-US" i="1" dirty="0" smtClean="0"/>
              <a:t>Presenting relevant suggestions </a:t>
            </a:r>
            <a:r>
              <a:rPr lang="en-US" i="1" dirty="0"/>
              <a:t>and </a:t>
            </a:r>
            <a:r>
              <a:rPr lang="en-US" i="1" dirty="0" smtClean="0"/>
              <a:t>proposals that </a:t>
            </a:r>
            <a:r>
              <a:rPr lang="en-US" i="1" dirty="0"/>
              <a:t>a person can use </a:t>
            </a:r>
            <a:r>
              <a:rPr lang="en-US" i="1" dirty="0" smtClean="0"/>
              <a:t>to resolve </a:t>
            </a:r>
            <a:r>
              <a:rPr lang="en-US" i="1" dirty="0"/>
              <a:t>a situation.</a:t>
            </a:r>
            <a:endParaRPr lang="en-US" dirty="0"/>
          </a:p>
        </p:txBody>
      </p:sp>
    </p:spTree>
    <p:extLst>
      <p:ext uri="{BB962C8B-B14F-4D97-AF65-F5344CB8AC3E}">
        <p14:creationId xmlns:p14="http://schemas.microsoft.com/office/powerpoint/2010/main" val="426763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Gender and Cultural Considerations in Comforting</a:t>
            </a:r>
          </a:p>
        </p:txBody>
      </p:sp>
      <p:sp>
        <p:nvSpPr>
          <p:cNvPr id="3" name="Content Placeholder 2"/>
          <p:cNvSpPr>
            <a:spLocks noGrp="1"/>
          </p:cNvSpPr>
          <p:nvPr>
            <p:ph idx="1"/>
          </p:nvPr>
        </p:nvSpPr>
        <p:spPr/>
        <p:txBody>
          <a:bodyPr>
            <a:normAutofit fontScale="77500" lnSpcReduction="20000"/>
          </a:bodyPr>
          <a:lstStyle/>
          <a:p>
            <a:pPr algn="just"/>
            <a:r>
              <a:rPr lang="en-US" dirty="0" smtClean="0"/>
              <a:t>A </a:t>
            </a:r>
            <a:r>
              <a:rPr lang="en-US" dirty="0"/>
              <a:t>growing body of research suggests that both men </a:t>
            </a:r>
            <a:r>
              <a:rPr lang="en-US" dirty="0" smtClean="0"/>
              <a:t>and women </a:t>
            </a:r>
            <a:r>
              <a:rPr lang="en-US" dirty="0"/>
              <a:t>place a high value on emotional support from their partners in a variety </a:t>
            </a:r>
            <a:r>
              <a:rPr lang="en-US" dirty="0" smtClean="0"/>
              <a:t>of relationships</a:t>
            </a:r>
            <a:r>
              <a:rPr lang="en-US" dirty="0"/>
              <a:t>; siblings, same-sex friendships, opposite-sex friendships, and </a:t>
            </a:r>
            <a:r>
              <a:rPr lang="en-US" dirty="0" smtClean="0"/>
              <a:t>romantic relationships </a:t>
            </a:r>
            <a:r>
              <a:rPr lang="en-US" dirty="0"/>
              <a:t>(Burleson, 2003</a:t>
            </a:r>
            <a:r>
              <a:rPr lang="en-US" dirty="0" smtClean="0"/>
              <a:t>). </a:t>
            </a:r>
            <a:r>
              <a:rPr lang="en-US" dirty="0"/>
              <a:t>Research does suggest, however, several differences related to race and ethnicity:</a:t>
            </a:r>
          </a:p>
          <a:p>
            <a:pPr marL="0" indent="0" algn="just">
              <a:buNone/>
            </a:pPr>
            <a:r>
              <a:rPr lang="en-US" b="1" dirty="0"/>
              <a:t>1. European Americans, more than other American ethnic groups, believe </a:t>
            </a:r>
            <a:r>
              <a:rPr lang="en-US" b="1" dirty="0" smtClean="0"/>
              <a:t>that openly </a:t>
            </a:r>
            <a:r>
              <a:rPr lang="en-US" b="1" dirty="0"/>
              <a:t>discussing feelings will help a person feel better.</a:t>
            </a:r>
          </a:p>
          <a:p>
            <a:pPr marL="0" indent="0" algn="just">
              <a:buNone/>
            </a:pPr>
            <a:r>
              <a:rPr lang="en-US" b="1" dirty="0"/>
              <a:t>2. Americans are more sensitive to other-centered messages than are Chinese.</a:t>
            </a:r>
          </a:p>
          <a:p>
            <a:pPr marL="0" indent="0" algn="just">
              <a:buNone/>
            </a:pPr>
            <a:r>
              <a:rPr lang="en-US" b="1" dirty="0"/>
              <a:t>3. Both Chinese and Americans view avoidance strategies as less </a:t>
            </a:r>
            <a:r>
              <a:rPr lang="en-US" b="1" dirty="0" smtClean="0"/>
              <a:t>appropriate than </a:t>
            </a:r>
            <a:r>
              <a:rPr lang="en-US" b="1" dirty="0"/>
              <a:t>approach strategies, but Chinese see avoidance as more appropriate </a:t>
            </a:r>
            <a:r>
              <a:rPr lang="en-US" b="1" dirty="0" smtClean="0"/>
              <a:t>than Americans </a:t>
            </a:r>
            <a:r>
              <a:rPr lang="en-US" b="1" dirty="0"/>
              <a:t>do.</a:t>
            </a:r>
          </a:p>
          <a:p>
            <a:pPr marL="0" indent="0" algn="just">
              <a:buNone/>
            </a:pPr>
            <a:r>
              <a:rPr lang="en-US" b="1" dirty="0"/>
              <a:t>4. Married Chinese and married Americans both view the emotional support </a:t>
            </a:r>
            <a:r>
              <a:rPr lang="en-US" b="1" dirty="0" smtClean="0"/>
              <a:t>provided by </a:t>
            </a:r>
            <a:r>
              <a:rPr lang="en-US" b="1" dirty="0"/>
              <a:t>their spouse to be the most important type of social support they receive</a:t>
            </a:r>
            <a:r>
              <a:rPr lang="en-US" b="1" dirty="0" smtClean="0"/>
              <a:t>.</a:t>
            </a:r>
          </a:p>
          <a:p>
            <a:pPr marL="0" indent="0">
              <a:buNone/>
            </a:pPr>
            <a:r>
              <a:rPr lang="en-US" b="1" dirty="0"/>
              <a:t>5. African Americans place lower value on their partner’s emotional </a:t>
            </a:r>
            <a:r>
              <a:rPr lang="en-US" b="1" dirty="0" smtClean="0"/>
              <a:t>support skills </a:t>
            </a:r>
            <a:r>
              <a:rPr lang="en-US" b="1" dirty="0"/>
              <a:t>than do European or Asian Americans. </a:t>
            </a:r>
            <a:r>
              <a:rPr lang="en-US" dirty="0"/>
              <a:t>This is especially true for </a:t>
            </a:r>
            <a:r>
              <a:rPr lang="en-US" dirty="0" smtClean="0"/>
              <a:t>African American </a:t>
            </a:r>
            <a:r>
              <a:rPr lang="en-US" dirty="0"/>
              <a:t>women.</a:t>
            </a:r>
          </a:p>
        </p:txBody>
      </p:sp>
    </p:spTree>
    <p:extLst>
      <p:ext uri="{BB962C8B-B14F-4D97-AF65-F5344CB8AC3E}">
        <p14:creationId xmlns:p14="http://schemas.microsoft.com/office/powerpoint/2010/main" val="111579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Managing Privacy and </a:t>
            </a:r>
            <a:r>
              <a:rPr lang="en-US" sz="4000" b="1" dirty="0" smtClean="0"/>
              <a:t>Disclosure in </a:t>
            </a:r>
            <a:r>
              <a:rPr lang="en-US" sz="4000" b="1" dirty="0"/>
              <a:t>Relationships</a:t>
            </a:r>
          </a:p>
        </p:txBody>
      </p:sp>
      <p:sp>
        <p:nvSpPr>
          <p:cNvPr id="3" name="Content Placeholder 2"/>
          <p:cNvSpPr>
            <a:spLocks noGrp="1"/>
          </p:cNvSpPr>
          <p:nvPr>
            <p:ph idx="1"/>
          </p:nvPr>
        </p:nvSpPr>
        <p:spPr/>
        <p:txBody>
          <a:bodyPr>
            <a:normAutofit/>
          </a:bodyPr>
          <a:lstStyle/>
          <a:p>
            <a:r>
              <a:rPr lang="en-US" b="1" dirty="0" smtClean="0"/>
              <a:t>Disclosure –  </a:t>
            </a:r>
            <a:r>
              <a:rPr lang="en-US" i="1" dirty="0" smtClean="0"/>
              <a:t>revealing confidential or secret </a:t>
            </a:r>
            <a:r>
              <a:rPr lang="en-US" i="1" dirty="0"/>
              <a:t>information </a:t>
            </a:r>
            <a:r>
              <a:rPr lang="en-US" i="1" dirty="0" smtClean="0"/>
              <a:t>about others </a:t>
            </a:r>
            <a:r>
              <a:rPr lang="en-US" i="1" dirty="0"/>
              <a:t>as well as yourself.</a:t>
            </a:r>
          </a:p>
          <a:p>
            <a:r>
              <a:rPr lang="en-US" b="1" dirty="0" smtClean="0"/>
              <a:t>Privacy –  </a:t>
            </a:r>
            <a:r>
              <a:rPr lang="en-US" i="1" dirty="0" smtClean="0"/>
              <a:t>the </a:t>
            </a:r>
            <a:r>
              <a:rPr lang="en-US" i="1" dirty="0"/>
              <a:t>right of an </a:t>
            </a:r>
            <a:r>
              <a:rPr lang="en-US" i="1" dirty="0" smtClean="0"/>
              <a:t>individual to </a:t>
            </a:r>
            <a:r>
              <a:rPr lang="en-US" i="1" dirty="0"/>
              <a:t>keep biographical </a:t>
            </a:r>
            <a:r>
              <a:rPr lang="en-US" i="1" dirty="0" smtClean="0"/>
              <a:t>data, personal </a:t>
            </a:r>
            <a:r>
              <a:rPr lang="en-US" i="1" dirty="0"/>
              <a:t>ideas, and </a:t>
            </a:r>
            <a:r>
              <a:rPr lang="en-US" i="1" dirty="0" smtClean="0"/>
              <a:t>feelings secret</a:t>
            </a:r>
            <a:r>
              <a:rPr lang="en-US" i="1" dirty="0"/>
              <a:t>.</a:t>
            </a:r>
          </a:p>
          <a:p>
            <a:r>
              <a:rPr lang="en-US" b="1" dirty="0"/>
              <a:t>privacy </a:t>
            </a:r>
            <a:r>
              <a:rPr lang="en-US" b="1" dirty="0" smtClean="0"/>
              <a:t>management –  </a:t>
            </a:r>
            <a:r>
              <a:rPr lang="en-US" i="1" dirty="0" smtClean="0"/>
              <a:t>exercising </a:t>
            </a:r>
            <a:r>
              <a:rPr lang="en-US" i="1" dirty="0"/>
              <a:t>personal </a:t>
            </a:r>
            <a:r>
              <a:rPr lang="en-US" i="1" dirty="0" smtClean="0"/>
              <a:t>control over confidential information in </a:t>
            </a:r>
            <a:r>
              <a:rPr lang="en-US" i="1" dirty="0"/>
              <a:t>order to </a:t>
            </a:r>
            <a:r>
              <a:rPr lang="en-US" i="1" dirty="0" smtClean="0"/>
              <a:t>enhance autonomy </a:t>
            </a:r>
            <a:r>
              <a:rPr lang="en-US" i="1" dirty="0"/>
              <a:t>or </a:t>
            </a:r>
            <a:r>
              <a:rPr lang="en-US" i="1" dirty="0" smtClean="0"/>
              <a:t>minimize vulnerability</a:t>
            </a:r>
            <a:r>
              <a:rPr lang="en-US" i="1" dirty="0"/>
              <a:t>.</a:t>
            </a:r>
            <a:endParaRPr lang="en-US" dirty="0"/>
          </a:p>
        </p:txBody>
      </p:sp>
    </p:spTree>
    <p:extLst>
      <p:ext uri="{BB962C8B-B14F-4D97-AF65-F5344CB8AC3E}">
        <p14:creationId xmlns:p14="http://schemas.microsoft.com/office/powerpoint/2010/main" val="303655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Managing Privacy and Disclosure in Relationships</a:t>
            </a:r>
            <a:endParaRPr lang="en-US" sz="4000" dirty="0"/>
          </a:p>
        </p:txBody>
      </p:sp>
      <p:sp>
        <p:nvSpPr>
          <p:cNvPr id="3" name="Content Placeholder 2"/>
          <p:cNvSpPr>
            <a:spLocks noGrp="1"/>
          </p:cNvSpPr>
          <p:nvPr>
            <p:ph idx="1"/>
          </p:nvPr>
        </p:nvSpPr>
        <p:spPr>
          <a:xfrm>
            <a:off x="838200" y="1825624"/>
            <a:ext cx="10515600" cy="4884457"/>
          </a:xfrm>
        </p:spPr>
        <p:txBody>
          <a:bodyPr>
            <a:normAutofit fontScale="92500" lnSpcReduction="20000"/>
          </a:bodyPr>
          <a:lstStyle/>
          <a:p>
            <a:pPr marL="0" indent="0" algn="just">
              <a:buNone/>
            </a:pPr>
            <a:r>
              <a:rPr lang="en-US" dirty="0"/>
              <a:t>People use culture, gender, motivation, context, and </a:t>
            </a:r>
            <a:r>
              <a:rPr lang="en-US" dirty="0" smtClean="0"/>
              <a:t>risk-benefit </a:t>
            </a:r>
            <a:r>
              <a:rPr lang="en-US" dirty="0"/>
              <a:t>analysis as </a:t>
            </a:r>
            <a:r>
              <a:rPr lang="en-US" dirty="0" smtClean="0"/>
              <a:t>criteria in </a:t>
            </a:r>
            <a:r>
              <a:rPr lang="en-US" dirty="0"/>
              <a:t>creating rules for revealing and concealing of information (</a:t>
            </a:r>
            <a:r>
              <a:rPr lang="en-US" dirty="0" err="1"/>
              <a:t>Petronio</a:t>
            </a:r>
            <a:r>
              <a:rPr lang="en-US" dirty="0"/>
              <a:t>, 2002</a:t>
            </a:r>
            <a:r>
              <a:rPr lang="en-US" dirty="0" smtClean="0"/>
              <a:t>):</a:t>
            </a:r>
          </a:p>
          <a:p>
            <a:pPr algn="just"/>
            <a:r>
              <a:rPr lang="en-US" dirty="0"/>
              <a:t>Individualistic cultures value privacy more than collectivist cultures do. </a:t>
            </a:r>
            <a:r>
              <a:rPr lang="en-US" dirty="0" smtClean="0"/>
              <a:t>Members of </a:t>
            </a:r>
            <a:r>
              <a:rPr lang="en-US" dirty="0"/>
              <a:t>individualistic cultures are less likely to disclose personal information to </a:t>
            </a:r>
            <a:r>
              <a:rPr lang="en-US" dirty="0" smtClean="0"/>
              <a:t>anyone but </a:t>
            </a:r>
            <a:r>
              <a:rPr lang="en-US" dirty="0"/>
              <a:t>close intimates</a:t>
            </a:r>
            <a:r>
              <a:rPr lang="en-US" dirty="0" smtClean="0"/>
              <a:t>.</a:t>
            </a:r>
          </a:p>
          <a:p>
            <a:pPr algn="just"/>
            <a:r>
              <a:rPr lang="en-US" dirty="0"/>
              <a:t>Men or women who strongly identify themselves as masculine or feminine </a:t>
            </a:r>
            <a:r>
              <a:rPr lang="en-US" dirty="0" smtClean="0"/>
              <a:t>are likely </a:t>
            </a:r>
            <a:r>
              <a:rPr lang="en-US" dirty="0"/>
              <a:t>to use rules for disclosure and privacy that correspond to sex-role </a:t>
            </a:r>
            <a:r>
              <a:rPr lang="en-US" dirty="0" smtClean="0"/>
              <a:t>stereotypes (Snell</a:t>
            </a:r>
            <a:r>
              <a:rPr lang="en-US" dirty="0"/>
              <a:t>, Belk, &amp; Hawkins, 1986). In cultures where the male </a:t>
            </a:r>
            <a:r>
              <a:rPr lang="en-US" dirty="0" smtClean="0"/>
              <a:t>stereotype includes </a:t>
            </a:r>
            <a:r>
              <a:rPr lang="en-US" dirty="0"/>
              <a:t>“strong and silent” and competitive, men are likely to keep their </a:t>
            </a:r>
            <a:r>
              <a:rPr lang="en-US" dirty="0" smtClean="0"/>
              <a:t>feelings to </a:t>
            </a:r>
            <a:r>
              <a:rPr lang="en-US" dirty="0"/>
              <a:t>themselves and to avoid disclosing private information that might be </a:t>
            </a:r>
            <a:r>
              <a:rPr lang="en-US" dirty="0" smtClean="0"/>
              <a:t>used against </a:t>
            </a:r>
            <a:r>
              <a:rPr lang="en-US" dirty="0"/>
              <a:t>them.</a:t>
            </a:r>
          </a:p>
          <a:p>
            <a:pPr algn="just"/>
            <a:r>
              <a:rPr lang="en-US" dirty="0" smtClean="0"/>
              <a:t>We </a:t>
            </a:r>
            <a:r>
              <a:rPr lang="en-US" dirty="0"/>
              <a:t>are more likely to disclose when we have a </a:t>
            </a:r>
            <a:r>
              <a:rPr lang="en-US" dirty="0" smtClean="0"/>
              <a:t>specific </a:t>
            </a:r>
            <a:r>
              <a:rPr lang="en-US" dirty="0"/>
              <a:t>motive. For example, </a:t>
            </a:r>
            <a:r>
              <a:rPr lang="en-US" dirty="0" smtClean="0"/>
              <a:t>we are </a:t>
            </a:r>
            <a:r>
              <a:rPr lang="en-US" dirty="0"/>
              <a:t>more likely to disclose to avoid loneliness or to attract someone we are </a:t>
            </a:r>
            <a:r>
              <a:rPr lang="en-US" dirty="0" smtClean="0"/>
              <a:t>interested in </a:t>
            </a:r>
            <a:r>
              <a:rPr lang="en-US" dirty="0"/>
              <a:t>knowing</a:t>
            </a:r>
            <a:r>
              <a:rPr lang="en-US" dirty="0" smtClean="0"/>
              <a:t>.</a:t>
            </a:r>
            <a:endParaRPr lang="en-US" dirty="0"/>
          </a:p>
        </p:txBody>
      </p:sp>
    </p:spTree>
    <p:extLst>
      <p:ext uri="{BB962C8B-B14F-4D97-AF65-F5344CB8AC3E}">
        <p14:creationId xmlns:p14="http://schemas.microsoft.com/office/powerpoint/2010/main" val="367705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Managing Privacy and Disclosure in Relationships</a:t>
            </a:r>
            <a:endParaRPr lang="en-US" sz="4000" dirty="0"/>
          </a:p>
        </p:txBody>
      </p:sp>
      <p:sp>
        <p:nvSpPr>
          <p:cNvPr id="3" name="Content Placeholder 2"/>
          <p:cNvSpPr>
            <a:spLocks noGrp="1"/>
          </p:cNvSpPr>
          <p:nvPr>
            <p:ph idx="1"/>
          </p:nvPr>
        </p:nvSpPr>
        <p:spPr/>
        <p:txBody>
          <a:bodyPr/>
          <a:lstStyle/>
          <a:p>
            <a:pPr algn="just"/>
            <a:r>
              <a:rPr lang="en-US" dirty="0" smtClean="0"/>
              <a:t>Privacy and disclosure rules, like other communication rules, are influenced by the situation. We may disclose private information to a therapist or counselor in order to cope with a problem. In times of crisis, we may open up to people with whom we do not normally disclose.</a:t>
            </a:r>
          </a:p>
          <a:p>
            <a:pPr algn="just"/>
            <a:r>
              <a:rPr lang="en-US" dirty="0" smtClean="0"/>
              <a:t>One </a:t>
            </a:r>
            <a:r>
              <a:rPr lang="en-US" dirty="0"/>
              <a:t>of the most important criteria we use to decide whether to disclose </a:t>
            </a:r>
            <a:r>
              <a:rPr lang="en-US" dirty="0" smtClean="0"/>
              <a:t>information or </a:t>
            </a:r>
            <a:r>
              <a:rPr lang="en-US" dirty="0"/>
              <a:t>keep it private is the </a:t>
            </a:r>
            <a:r>
              <a:rPr lang="en-US" dirty="0" smtClean="0"/>
              <a:t>risk-benefit </a:t>
            </a:r>
            <a:r>
              <a:rPr lang="en-US" dirty="0"/>
              <a:t>analysis. That is, we weigh the </a:t>
            </a:r>
            <a:r>
              <a:rPr lang="en-US" dirty="0" smtClean="0"/>
              <a:t>advantages we </a:t>
            </a:r>
            <a:r>
              <a:rPr lang="en-US" dirty="0"/>
              <a:t>might gain by disclosing or maintaining private information against </a:t>
            </a:r>
            <a:r>
              <a:rPr lang="en-US" dirty="0" smtClean="0"/>
              <a:t>the disadvantages </a:t>
            </a:r>
            <a:r>
              <a:rPr lang="en-US" dirty="0"/>
              <a:t>of disclosing or maintaining private information.</a:t>
            </a:r>
          </a:p>
        </p:txBody>
      </p:sp>
    </p:spTree>
    <p:extLst>
      <p:ext uri="{BB962C8B-B14F-4D97-AF65-F5344CB8AC3E}">
        <p14:creationId xmlns:p14="http://schemas.microsoft.com/office/powerpoint/2010/main" val="4057717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2137</Words>
  <Application>Microsoft Office PowerPoint</Application>
  <PresentationFormat>Widescreen</PresentationFormat>
  <Paragraphs>112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Communication Skills in Interpersonal Relationships</vt:lpstr>
      <vt:lpstr>Food for Thought</vt:lpstr>
      <vt:lpstr>Food for Thought</vt:lpstr>
      <vt:lpstr>Comforting Messages</vt:lpstr>
      <vt:lpstr>Skills for Comforting</vt:lpstr>
      <vt:lpstr>Gender and Cultural Considerations in Comforting</vt:lpstr>
      <vt:lpstr>Managing Privacy and Disclosure in Relationships</vt:lpstr>
      <vt:lpstr>Managing Privacy and Disclosure in Relationships</vt:lpstr>
      <vt:lpstr>Managing Privacy and Disclosure in Relationships</vt:lpstr>
      <vt:lpstr>Effects on Intimacy</vt:lpstr>
      <vt:lpstr>Expectations of Reciprocity</vt:lpstr>
      <vt:lpstr>Information Co-Ownership</vt:lpstr>
      <vt:lpstr>Guidelines and Communication Strategies for Disclosure 1. Sharing personal information</vt:lpstr>
      <vt:lpstr>2. Sharing Feelings</vt:lpstr>
      <vt:lpstr>3. Providing Personal Feedback</vt:lpstr>
      <vt:lpstr>Communication Strategies for Managing Privacy</vt:lpstr>
      <vt:lpstr>Direct strategy for maintaining privacy: Establish a boundary</vt:lpstr>
      <vt:lpstr>Negotiating Different Needs, Wants, and Preferences in Relationships</vt:lpstr>
      <vt:lpstr>Communicating Personal Needs, Wants, and Preferences: Passive, Aggressive, and Assertive Behavior</vt:lpstr>
      <vt:lpstr>Characteristics Of Assertive Behavior</vt:lpstr>
      <vt:lpstr>Cultural Variations in Passive, Aggressive, and Assertive Behavior</vt:lpstr>
      <vt:lpstr>Managing Conflict in Relationships</vt:lpstr>
      <vt:lpstr>Styles of Conflict:</vt:lpstr>
      <vt:lpstr>Guidelines for Collaboration</vt:lpstr>
      <vt:lpstr>Guidelines for Collaboration</vt:lpstr>
      <vt:lpstr>Guidelines for Collaboration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 in Interpersonal Relationships</dc:title>
  <dc:creator>Microsoft</dc:creator>
  <cp:lastModifiedBy>Moorche</cp:lastModifiedBy>
  <cp:revision>42</cp:revision>
  <dcterms:created xsi:type="dcterms:W3CDTF">2021-03-12T06:53:49Z</dcterms:created>
  <dcterms:modified xsi:type="dcterms:W3CDTF">2021-05-20T10:06:38Z</dcterms:modified>
</cp:coreProperties>
</file>