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8" r:id="rId8"/>
    <p:sldId id="309" r:id="rId9"/>
    <p:sldId id="310" r:id="rId10"/>
    <p:sldId id="311" r:id="rId11"/>
    <p:sldId id="312" r:id="rId12"/>
    <p:sldId id="313" r:id="rId13"/>
    <p:sldId id="314" r:id="rId14"/>
    <p:sldId id="315" r:id="rId15"/>
    <p:sldId id="318" r:id="rId16"/>
    <p:sldId id="316" r:id="rId17"/>
    <p:sldId id="317" r:id="rId18"/>
    <p:sldId id="319" r:id="rId19"/>
    <p:sldId id="320" r:id="rId20"/>
    <p:sldId id="321" r:id="rId21"/>
    <p:sldId id="322" r:id="rId22"/>
    <p:sldId id="323" r:id="rId23"/>
    <p:sldId id="324" r:id="rId24"/>
    <p:sldId id="325" r:id="rId25"/>
    <p:sldId id="326" r:id="rId26"/>
    <p:sldId id="32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383501-11DF-4B87-85AA-9F356A065059}" type="datetimeFigureOut">
              <a:rPr lang="en-US" smtClean="0"/>
              <a:t>12-Jul-21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65291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83501-11DF-4B87-85AA-9F356A065059}" type="datetimeFigureOut">
              <a:rPr lang="en-US" smtClean="0"/>
              <a:t>12-Jul-21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81750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83501-11DF-4B87-85AA-9F356A065059}" type="datetimeFigureOut">
              <a:rPr lang="en-US" smtClean="0"/>
              <a:t>12-Jul-21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33181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383501-11DF-4B87-85AA-9F356A065059}" type="datetimeFigureOut">
              <a:rPr lang="en-US" smtClean="0"/>
              <a:t>12-Jul-21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1034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83501-11DF-4B87-85AA-9F356A065059}" type="datetimeFigureOut">
              <a:rPr lang="en-US" smtClean="0"/>
              <a:t>12-Jul-21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285065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383501-11DF-4B87-85AA-9F356A065059}" type="datetimeFigureOut">
              <a:rPr lang="en-US" smtClean="0"/>
              <a:t>12-Jul-21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30463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383501-11DF-4B87-85AA-9F356A065059}" type="datetimeFigureOut">
              <a:rPr lang="en-US" smtClean="0"/>
              <a:t>12-Jul-21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25996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383501-11DF-4B87-85AA-9F356A065059}" type="datetimeFigureOut">
              <a:rPr lang="en-US" smtClean="0"/>
              <a:t>12-Jul-21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87527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83501-11DF-4B87-85AA-9F356A065059}" type="datetimeFigureOut">
              <a:rPr lang="en-US" smtClean="0"/>
              <a:t>12-Jul-21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46392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83501-11DF-4B87-85AA-9F356A065059}" type="datetimeFigureOut">
              <a:rPr lang="en-US" smtClean="0"/>
              <a:t>12-Jul-21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11265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383501-11DF-4B87-85AA-9F356A065059}" type="datetimeFigureOut">
              <a:rPr lang="en-US" smtClean="0"/>
              <a:t>12-Jul-21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7595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83501-11DF-4B87-85AA-9F356A065059}" type="datetimeFigureOut">
              <a:rPr lang="en-US" smtClean="0"/>
              <a:t>12-Jul-21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27632-2355-47F4-8B89-2516031217C6}" type="slidenum">
              <a:rPr lang="en-US" smtClean="0"/>
              <a:t>‹#›</a:t>
            </a:fld>
            <a:endParaRPr lang="en-US"/>
          </a:p>
        </p:txBody>
      </p:sp>
    </p:spTree>
    <p:extLst>
      <p:ext uri="{BB962C8B-B14F-4D97-AF65-F5344CB8AC3E}">
        <p14:creationId xmlns:p14="http://schemas.microsoft.com/office/powerpoint/2010/main" val="26985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Interpersonal Relations</a:t>
            </a:r>
            <a:endParaRPr lang="en-US" dirty="0"/>
          </a:p>
        </p:txBody>
      </p:sp>
      <p:sp>
        <p:nvSpPr>
          <p:cNvPr id="3" name="Subtitle 2"/>
          <p:cNvSpPr>
            <a:spLocks noGrp="1"/>
          </p:cNvSpPr>
          <p:nvPr>
            <p:ph type="subTitle" idx="1"/>
          </p:nvPr>
        </p:nvSpPr>
        <p:spPr/>
        <p:txBody>
          <a:bodyPr/>
          <a:lstStyle/>
          <a:p>
            <a:r>
              <a:rPr lang="en-US" dirty="0"/>
              <a:t>Noreen Shah</a:t>
            </a:r>
          </a:p>
        </p:txBody>
      </p:sp>
    </p:spTree>
    <p:extLst>
      <p:ext uri="{BB962C8B-B14F-4D97-AF65-F5344CB8AC3E}">
        <p14:creationId xmlns:p14="http://schemas.microsoft.com/office/powerpoint/2010/main" val="357555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Regardless of whether the relationship is platonic or romantic, for it to remain intimate, both partners must continue to trust the other. </a:t>
            </a:r>
            <a:r>
              <a:rPr lang="en-US" b="1" dirty="0"/>
              <a:t>Trust </a:t>
            </a:r>
            <a:r>
              <a:rPr lang="en-US" dirty="0"/>
              <a:t>is placing confidence in another in a way that almost always involves some risk.</a:t>
            </a:r>
          </a:p>
        </p:txBody>
      </p:sp>
    </p:spTree>
    <p:extLst>
      <p:ext uri="{BB962C8B-B14F-4D97-AF65-F5344CB8AC3E}">
        <p14:creationId xmlns:p14="http://schemas.microsoft.com/office/powerpoint/2010/main" val="423119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Intimacy Guidelines</a:t>
            </a:r>
          </a:p>
        </p:txBody>
      </p:sp>
      <p:sp>
        <p:nvSpPr>
          <p:cNvPr id="3" name="Content Placeholder 2"/>
          <p:cNvSpPr>
            <a:spLocks noGrp="1"/>
          </p:cNvSpPr>
          <p:nvPr>
            <p:ph idx="1"/>
          </p:nvPr>
        </p:nvSpPr>
        <p:spPr/>
        <p:txBody>
          <a:bodyPr/>
          <a:lstStyle/>
          <a:p>
            <a:pPr algn="just"/>
            <a:r>
              <a:rPr lang="en-US" b="1" dirty="0"/>
              <a:t>Be dependable</a:t>
            </a:r>
          </a:p>
          <a:p>
            <a:pPr algn="just"/>
            <a:r>
              <a:rPr lang="en-US" b="1" dirty="0"/>
              <a:t>Be responsive</a:t>
            </a:r>
          </a:p>
          <a:p>
            <a:pPr algn="just"/>
            <a:r>
              <a:rPr lang="en-US" b="1" dirty="0"/>
              <a:t>Be collaborative in managing conflict</a:t>
            </a:r>
          </a:p>
          <a:p>
            <a:pPr algn="just"/>
            <a:r>
              <a:rPr lang="en-US" b="1" dirty="0"/>
              <a:t>Be faithful</a:t>
            </a:r>
          </a:p>
          <a:p>
            <a:pPr algn="just"/>
            <a:r>
              <a:rPr lang="en-US" b="1" dirty="0"/>
              <a:t>Be transparent</a:t>
            </a:r>
          </a:p>
          <a:p>
            <a:pPr algn="just"/>
            <a:r>
              <a:rPr lang="en-US" b="1" dirty="0"/>
              <a:t>Be willing to put your relationship first</a:t>
            </a:r>
            <a:endParaRPr lang="en-US" dirty="0"/>
          </a:p>
        </p:txBody>
      </p:sp>
    </p:spTree>
    <p:extLst>
      <p:ext uri="{BB962C8B-B14F-4D97-AF65-F5344CB8AC3E}">
        <p14:creationId xmlns:p14="http://schemas.microsoft.com/office/powerpoint/2010/main" val="98933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Disclosure and Feedback in Relationship Life Cycles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Relationships are not something we </a:t>
            </a:r>
            <a:r>
              <a:rPr lang="en-US" i="1" dirty="0"/>
              <a:t>have</a:t>
            </a:r>
            <a:r>
              <a:rPr lang="en-US" dirty="0"/>
              <a:t>, but rather are something we </a:t>
            </a:r>
            <a:r>
              <a:rPr lang="en-US" i="1" dirty="0"/>
              <a:t>make </a:t>
            </a:r>
            <a:r>
              <a:rPr lang="en-US" dirty="0"/>
              <a:t>as we communicate with others.</a:t>
            </a:r>
          </a:p>
          <a:p>
            <a:pPr algn="just"/>
            <a:r>
              <a:rPr lang="en-US" b="1" dirty="0"/>
              <a:t>self-disclosure</a:t>
            </a:r>
            <a:r>
              <a:rPr lang="en-US" dirty="0"/>
              <a:t> – </a:t>
            </a:r>
            <a:r>
              <a:rPr lang="en-US" i="1" dirty="0"/>
              <a:t>sharing biographical data, personal ideas, and feelings that are unknown to the other person.</a:t>
            </a:r>
          </a:p>
          <a:p>
            <a:pPr algn="just"/>
            <a:r>
              <a:rPr lang="en-US" b="1" dirty="0"/>
              <a:t>Feedback </a:t>
            </a:r>
            <a:r>
              <a:rPr lang="en-US" dirty="0"/>
              <a:t>–  </a:t>
            </a:r>
            <a:r>
              <a:rPr lang="en-US" i="1" dirty="0"/>
              <a:t>verbal and physical responses to people (and/or their messages) within the relationship.</a:t>
            </a:r>
          </a:p>
          <a:p>
            <a:pPr algn="just"/>
            <a:r>
              <a:rPr lang="en-US" b="1" dirty="0" err="1"/>
              <a:t>Johari</a:t>
            </a:r>
            <a:r>
              <a:rPr lang="en-US" b="1" dirty="0"/>
              <a:t> window </a:t>
            </a:r>
            <a:r>
              <a:rPr lang="en-US" dirty="0"/>
              <a:t>– </a:t>
            </a:r>
            <a:r>
              <a:rPr lang="en-US" i="1" dirty="0"/>
              <a:t>a tool for examining the relationship between disclosure and feedback in the relationship.</a:t>
            </a:r>
            <a:endParaRPr lang="en-US" dirty="0"/>
          </a:p>
        </p:txBody>
      </p:sp>
    </p:spTree>
    <p:extLst>
      <p:ext uri="{BB962C8B-B14F-4D97-AF65-F5344CB8AC3E}">
        <p14:creationId xmlns:p14="http://schemas.microsoft.com/office/powerpoint/2010/main" val="37403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0354" y="672421"/>
            <a:ext cx="7723292" cy="5513157"/>
          </a:xfrm>
          <a:prstGeom prst="rect">
            <a:avLst/>
          </a:prstGeom>
        </p:spPr>
      </p:pic>
      <p:pic>
        <p:nvPicPr>
          <p:cNvPr id="5" name="Picture 4"/>
          <p:cNvPicPr>
            <a:picLocks noChangeAspect="1"/>
          </p:cNvPicPr>
          <p:nvPr/>
        </p:nvPicPr>
        <p:blipFill>
          <a:blip r:embed="rId3"/>
          <a:stretch>
            <a:fillRect/>
          </a:stretch>
        </p:blipFill>
        <p:spPr>
          <a:xfrm>
            <a:off x="3581183" y="228600"/>
            <a:ext cx="1981634" cy="342984"/>
          </a:xfrm>
          <a:prstGeom prst="rect">
            <a:avLst/>
          </a:prstGeom>
        </p:spPr>
      </p:pic>
    </p:spTree>
    <p:extLst>
      <p:ext uri="{BB962C8B-B14F-4D97-AF65-F5344CB8AC3E}">
        <p14:creationId xmlns:p14="http://schemas.microsoft.com/office/powerpoint/2010/main" val="83818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Johari</a:t>
            </a:r>
            <a:r>
              <a:rPr lang="en-US" b="1" dirty="0"/>
              <a:t> Window</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The Open Pane </a:t>
            </a:r>
            <a:r>
              <a:rPr lang="en-US" dirty="0"/>
              <a:t>– the first quadrant is called the “open” pane of the window because it represents the information about you that both you and your partner know.</a:t>
            </a:r>
          </a:p>
          <a:p>
            <a:pPr algn="just"/>
            <a:r>
              <a:rPr lang="en-US" b="1" dirty="0"/>
              <a:t>The Secret Pane </a:t>
            </a:r>
            <a:r>
              <a:rPr lang="en-US" dirty="0"/>
              <a:t>– It contains all those things that you know about yourself but that your partner does not yet know about you.</a:t>
            </a:r>
          </a:p>
          <a:p>
            <a:pPr algn="just"/>
            <a:r>
              <a:rPr lang="en-US" b="1" dirty="0"/>
              <a:t>The Blind Pane </a:t>
            </a:r>
            <a:r>
              <a:rPr lang="en-US" dirty="0"/>
              <a:t>– This is the place for information that the other person knows about you, but about which you are unaware.</a:t>
            </a:r>
          </a:p>
          <a:p>
            <a:pPr algn="just"/>
            <a:r>
              <a:rPr lang="en-US" dirty="0"/>
              <a:t>The Unknown Pane – It contains information that neither you nor your partner knows about you. Obviously, you  cannot develop a list of this information.</a:t>
            </a:r>
          </a:p>
        </p:txBody>
      </p:sp>
    </p:spTree>
    <p:extLst>
      <p:ext uri="{BB962C8B-B14F-4D97-AF65-F5344CB8AC3E}">
        <p14:creationId xmlns:p14="http://schemas.microsoft.com/office/powerpoint/2010/main" val="49711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a:t>
            </a:r>
            <a:r>
              <a:rPr lang="en-US" dirty="0" err="1"/>
              <a:t>Johari</a:t>
            </a:r>
            <a:r>
              <a:rPr lang="en-US" dirty="0"/>
              <a:t> Windows:</a:t>
            </a:r>
          </a:p>
        </p:txBody>
      </p:sp>
      <p:sp>
        <p:nvSpPr>
          <p:cNvPr id="3" name="Content Placeholder 2"/>
          <p:cNvSpPr>
            <a:spLocks noGrp="1"/>
          </p:cNvSpPr>
          <p:nvPr>
            <p:ph idx="1"/>
          </p:nvPr>
        </p:nvSpPr>
        <p:spPr>
          <a:xfrm>
            <a:off x="457200" y="1600200"/>
            <a:ext cx="8229600" cy="4953000"/>
          </a:xfrm>
        </p:spPr>
        <p:txBody>
          <a:bodyPr/>
          <a:lstStyle/>
          <a:p>
            <a:pPr marL="0" indent="0">
              <a:buNone/>
            </a:pPr>
            <a:r>
              <a:rPr lang="en-US" dirty="0"/>
              <a:t>(a) low disclosure, low feedback; </a:t>
            </a:r>
          </a:p>
          <a:p>
            <a:pPr marL="0" indent="0">
              <a:buNone/>
            </a:pPr>
            <a:r>
              <a:rPr lang="en-US" dirty="0"/>
              <a:t>(b) high disclosure, low feedback;</a:t>
            </a:r>
          </a:p>
          <a:p>
            <a:pPr marL="0" indent="0">
              <a:buNone/>
            </a:pPr>
            <a:r>
              <a:rPr lang="en-US" dirty="0"/>
              <a:t>(c) low disclosure, high feedback; </a:t>
            </a:r>
          </a:p>
          <a:p>
            <a:pPr marL="0" indent="0">
              <a:buNone/>
            </a:pPr>
            <a:r>
              <a:rPr lang="en-US" dirty="0"/>
              <a:t>(d) high disclosure, high feedback.</a:t>
            </a:r>
          </a:p>
        </p:txBody>
      </p:sp>
      <p:pic>
        <p:nvPicPr>
          <p:cNvPr id="4" name="Picture 3"/>
          <p:cNvPicPr>
            <a:picLocks noChangeAspect="1"/>
          </p:cNvPicPr>
          <p:nvPr/>
        </p:nvPicPr>
        <p:blipFill>
          <a:blip r:embed="rId2"/>
          <a:stretch>
            <a:fillRect/>
          </a:stretch>
        </p:blipFill>
        <p:spPr>
          <a:xfrm>
            <a:off x="0" y="4076700"/>
            <a:ext cx="9144000" cy="2781300"/>
          </a:xfrm>
          <a:prstGeom prst="rect">
            <a:avLst/>
          </a:prstGeom>
        </p:spPr>
      </p:pic>
    </p:spTree>
    <p:extLst>
      <p:ext uri="{BB962C8B-B14F-4D97-AF65-F5344CB8AC3E}">
        <p14:creationId xmlns:p14="http://schemas.microsoft.com/office/powerpoint/2010/main" val="356138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Communication in the Stages of Relationships</a:t>
            </a:r>
          </a:p>
        </p:txBody>
      </p:sp>
      <p:sp>
        <p:nvSpPr>
          <p:cNvPr id="3" name="Content Placeholder 2"/>
          <p:cNvSpPr>
            <a:spLocks noGrp="1"/>
          </p:cNvSpPr>
          <p:nvPr>
            <p:ph idx="1"/>
          </p:nvPr>
        </p:nvSpPr>
        <p:spPr/>
        <p:txBody>
          <a:bodyPr>
            <a:normAutofit lnSpcReduction="10000"/>
          </a:bodyPr>
          <a:lstStyle/>
          <a:p>
            <a:pPr marL="0" indent="0" algn="just">
              <a:buNone/>
            </a:pPr>
            <a:r>
              <a:rPr lang="en-US" dirty="0"/>
              <a:t>Regardless of whether your relationship is with an acquaintance, a friend, or an intimate partner, every relationship develops and changes with time. Even though no two relationships develop in exactly the same manner, they tend to follow a life cycle that has four identifiable stages: beginning, developing, maintaining, and deteriorating. Your relationship moves among the stages based on the conversations you have with your partner.</a:t>
            </a:r>
          </a:p>
        </p:txBody>
      </p:sp>
    </p:spTree>
    <p:extLst>
      <p:ext uri="{BB962C8B-B14F-4D97-AF65-F5344CB8AC3E}">
        <p14:creationId xmlns:p14="http://schemas.microsoft.com/office/powerpoint/2010/main" val="241100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Relationships</a:t>
            </a:r>
          </a:p>
        </p:txBody>
      </p:sp>
      <p:sp>
        <p:nvSpPr>
          <p:cNvPr id="3" name="Content Placeholder 2"/>
          <p:cNvSpPr>
            <a:spLocks noGrp="1"/>
          </p:cNvSpPr>
          <p:nvPr>
            <p:ph idx="1"/>
          </p:nvPr>
        </p:nvSpPr>
        <p:spPr/>
        <p:txBody>
          <a:bodyPr/>
          <a:lstStyle/>
          <a:p>
            <a:pPr marL="0" indent="0" algn="just">
              <a:buNone/>
            </a:pPr>
            <a:r>
              <a:rPr lang="en-US" dirty="0"/>
              <a:t>Communication during the beginning stage of a relationship focuses on reducing uncertainty by increasing your knowledge of the other person Your goal is to understand how he or she sees the world.</a:t>
            </a:r>
          </a:p>
        </p:txBody>
      </p:sp>
    </p:spTree>
    <p:extLst>
      <p:ext uri="{BB962C8B-B14F-4D97-AF65-F5344CB8AC3E}">
        <p14:creationId xmlns:p14="http://schemas.microsoft.com/office/powerpoint/2010/main" val="78548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Relationships</a:t>
            </a:r>
          </a:p>
        </p:txBody>
      </p:sp>
      <p:sp>
        <p:nvSpPr>
          <p:cNvPr id="3" name="Content Placeholder 2"/>
          <p:cNvSpPr>
            <a:spLocks noGrp="1"/>
          </p:cNvSpPr>
          <p:nvPr>
            <p:ph idx="1"/>
          </p:nvPr>
        </p:nvSpPr>
        <p:spPr/>
        <p:txBody>
          <a:bodyPr/>
          <a:lstStyle/>
          <a:p>
            <a:pPr marL="0" indent="0" algn="just">
              <a:buNone/>
            </a:pPr>
            <a:r>
              <a:rPr lang="en-US" dirty="0"/>
              <a:t>As the relationship develops, you disclose more to one another and begin to engage in more physical contact and feel a deepening psychological closeness (Duck, 1999). As healthy relationships develop, partners will identify and capitalize on their similarities and tolerate or negotiate their differences.</a:t>
            </a:r>
          </a:p>
        </p:txBody>
      </p:sp>
    </p:spTree>
    <p:extLst>
      <p:ext uri="{BB962C8B-B14F-4D97-AF65-F5344CB8AC3E}">
        <p14:creationId xmlns:p14="http://schemas.microsoft.com/office/powerpoint/2010/main" val="24248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Relationships</a:t>
            </a:r>
          </a:p>
        </p:txBody>
      </p:sp>
      <p:sp>
        <p:nvSpPr>
          <p:cNvPr id="3" name="Content Placeholder 2"/>
          <p:cNvSpPr>
            <a:spLocks noGrp="1"/>
          </p:cNvSpPr>
          <p:nvPr>
            <p:ph idx="1"/>
          </p:nvPr>
        </p:nvSpPr>
        <p:spPr/>
        <p:txBody>
          <a:bodyPr/>
          <a:lstStyle/>
          <a:p>
            <a:pPr marL="0" indent="0" algn="just">
              <a:buNone/>
            </a:pPr>
            <a:r>
              <a:rPr lang="en-US" dirty="0"/>
              <a:t>Maintaining a relationship means that both people participate in ways that keep the relationship at a particular level of closeness. Researchers have catalogued many strategies, such as spending time together, merging friendship networks, sacrifice, and forgiveness that people use to maintain relationships.</a:t>
            </a:r>
          </a:p>
        </p:txBody>
      </p:sp>
    </p:spTree>
    <p:extLst>
      <p:ext uri="{BB962C8B-B14F-4D97-AF65-F5344CB8AC3E}">
        <p14:creationId xmlns:p14="http://schemas.microsoft.com/office/powerpoint/2010/main" val="68560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i="1" dirty="0"/>
              <a:t>Nobody can go back to start a new beginning, but anyone can start today to make a new ending.</a:t>
            </a:r>
          </a:p>
          <a:p>
            <a:pPr marL="0" indent="0" algn="just">
              <a:buNone/>
            </a:pPr>
            <a:r>
              <a:rPr lang="en-US" dirty="0"/>
              <a:t>                                                       Maria Robinson</a:t>
            </a:r>
          </a:p>
        </p:txBody>
      </p:sp>
    </p:spTree>
    <p:extLst>
      <p:ext uri="{BB962C8B-B14F-4D97-AF65-F5344CB8AC3E}">
        <p14:creationId xmlns:p14="http://schemas.microsoft.com/office/powerpoint/2010/main" val="412927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Deteriorating and Dissolving Relationships</a:t>
            </a:r>
          </a:p>
        </p:txBody>
      </p:sp>
      <p:sp>
        <p:nvSpPr>
          <p:cNvPr id="3" name="Content Placeholder 2"/>
          <p:cNvSpPr>
            <a:spLocks noGrp="1"/>
          </p:cNvSpPr>
          <p:nvPr>
            <p:ph idx="1"/>
          </p:nvPr>
        </p:nvSpPr>
        <p:spPr/>
        <p:txBody>
          <a:bodyPr/>
          <a:lstStyle/>
          <a:p>
            <a:pPr marL="0" indent="0" algn="just">
              <a:buNone/>
            </a:pPr>
            <a:r>
              <a:rPr lang="en-US" dirty="0"/>
              <a:t>Relationships between acquaintances, casual friends, coworkers, and neighbors will probably end at some point. Over time, a developed relationship may become less satisfying to one or both partners so that a partner will invest less time in the relationship.</a:t>
            </a:r>
          </a:p>
        </p:txBody>
      </p:sp>
    </p:spTree>
    <p:extLst>
      <p:ext uri="{BB962C8B-B14F-4D97-AF65-F5344CB8AC3E}">
        <p14:creationId xmlns:p14="http://schemas.microsoft.com/office/powerpoint/2010/main" val="124161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Dialectics in Interpersonal Relationships</a:t>
            </a:r>
          </a:p>
        </p:txBody>
      </p:sp>
      <p:sp>
        <p:nvSpPr>
          <p:cNvPr id="3" name="Content Placeholder 2"/>
          <p:cNvSpPr>
            <a:spLocks noGrp="1"/>
          </p:cNvSpPr>
          <p:nvPr>
            <p:ph idx="1"/>
          </p:nvPr>
        </p:nvSpPr>
        <p:spPr/>
        <p:txBody>
          <a:bodyPr/>
          <a:lstStyle/>
          <a:p>
            <a:pPr marL="0" indent="0" algn="just">
              <a:buNone/>
            </a:pPr>
            <a:r>
              <a:rPr lang="en-US" dirty="0"/>
              <a:t>A </a:t>
            </a:r>
            <a:r>
              <a:rPr lang="en-US" b="1" dirty="0"/>
              <a:t>dialectic </a:t>
            </a:r>
            <a:r>
              <a:rPr lang="en-US" dirty="0"/>
              <a:t>is a tension between conflicting forces. </a:t>
            </a:r>
            <a:r>
              <a:rPr lang="en-US" b="1" dirty="0"/>
              <a:t>Relational dialectics </a:t>
            </a:r>
            <a:r>
              <a:rPr lang="en-US" dirty="0"/>
              <a:t>are the competing psychological tensions that exist in any relationship. At any one time, one or both people may be aware of these tensions.</a:t>
            </a:r>
          </a:p>
        </p:txBody>
      </p:sp>
    </p:spTree>
    <p:extLst>
      <p:ext uri="{BB962C8B-B14F-4D97-AF65-F5344CB8AC3E}">
        <p14:creationId xmlns:p14="http://schemas.microsoft.com/office/powerpoint/2010/main" val="157596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Dialectics</a:t>
            </a:r>
          </a:p>
        </p:txBody>
      </p:sp>
      <p:sp>
        <p:nvSpPr>
          <p:cNvPr id="3" name="Content Placeholder 2"/>
          <p:cNvSpPr>
            <a:spLocks noGrp="1"/>
          </p:cNvSpPr>
          <p:nvPr>
            <p:ph idx="1"/>
          </p:nvPr>
        </p:nvSpPr>
        <p:spPr/>
        <p:txBody>
          <a:bodyPr/>
          <a:lstStyle/>
          <a:p>
            <a:pPr algn="just"/>
            <a:r>
              <a:rPr lang="en-US" b="1" dirty="0"/>
              <a:t>Autonomy-Connection - Autonomy</a:t>
            </a:r>
            <a:r>
              <a:rPr lang="en-US" dirty="0"/>
              <a:t> is the desire to do things independent of your partner. </a:t>
            </a:r>
            <a:r>
              <a:rPr lang="en-US" b="1" dirty="0"/>
              <a:t>Connection </a:t>
            </a:r>
            <a:r>
              <a:rPr lang="en-US" dirty="0"/>
              <a:t>is the desire to link your actions and decisions with your partner.</a:t>
            </a:r>
          </a:p>
          <a:p>
            <a:pPr algn="just"/>
            <a:r>
              <a:rPr lang="en-US" b="1" dirty="0"/>
              <a:t>Openness-Closeness - Openness</a:t>
            </a:r>
            <a:r>
              <a:rPr lang="en-US" dirty="0"/>
              <a:t> is the desire to share  intimate ideas and feelings with your partner. </a:t>
            </a:r>
            <a:r>
              <a:rPr lang="en-US" b="1" dirty="0"/>
              <a:t>Closeness </a:t>
            </a:r>
            <a:r>
              <a:rPr lang="en-US" dirty="0"/>
              <a:t>is the desire to maintain privacy.</a:t>
            </a:r>
          </a:p>
        </p:txBody>
      </p:sp>
    </p:spTree>
    <p:extLst>
      <p:ext uri="{BB962C8B-B14F-4D97-AF65-F5344CB8AC3E}">
        <p14:creationId xmlns:p14="http://schemas.microsoft.com/office/powerpoint/2010/main" val="258042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Novelty–Predictability</a:t>
            </a:r>
            <a:r>
              <a:rPr lang="en-US" dirty="0"/>
              <a:t> – Novelty is the desire for originality, freshness, and uniqueness in your own or your partner’s behavior or in the relationship. </a:t>
            </a:r>
            <a:r>
              <a:rPr lang="en-US" b="1" dirty="0"/>
              <a:t>Predictability </a:t>
            </a:r>
            <a:r>
              <a:rPr lang="en-US" dirty="0"/>
              <a:t>is the desire for consistency, reliability, and dependability</a:t>
            </a:r>
          </a:p>
        </p:txBody>
      </p:sp>
    </p:spTree>
    <p:extLst>
      <p:ext uri="{BB962C8B-B14F-4D97-AF65-F5344CB8AC3E}">
        <p14:creationId xmlns:p14="http://schemas.microsoft.com/office/powerpoint/2010/main" val="382970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Dialectical Tensions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Four strategies have been reported to control dialectical tensions in relationships:</a:t>
            </a:r>
          </a:p>
          <a:p>
            <a:r>
              <a:rPr lang="en-US" dirty="0"/>
              <a:t> Temporal Selection – </a:t>
            </a:r>
            <a:r>
              <a:rPr lang="en-US" i="1" dirty="0"/>
              <a:t>the strategy of choosing one dialectical tension and ignoring its  opposite for awhile. </a:t>
            </a:r>
            <a:endParaRPr lang="en-US" dirty="0"/>
          </a:p>
          <a:p>
            <a:r>
              <a:rPr lang="en-US" dirty="0"/>
              <a:t>Topical Segmentation – </a:t>
            </a:r>
            <a:r>
              <a:rPr lang="en-US" i="1" dirty="0"/>
              <a:t>the strategy of choosing certain topics with which to satisfy one dialectical tension and other topics for its opposite.</a:t>
            </a:r>
            <a:endParaRPr lang="en-US" dirty="0"/>
          </a:p>
          <a:p>
            <a:r>
              <a:rPr lang="en-US" dirty="0"/>
              <a:t>Neutralization – </a:t>
            </a:r>
            <a:r>
              <a:rPr lang="en-US" i="1" dirty="0"/>
              <a:t>the strategy of compromising between the desires of the two partners.</a:t>
            </a:r>
          </a:p>
          <a:p>
            <a:r>
              <a:rPr lang="en-US" dirty="0"/>
              <a:t>Reframing – </a:t>
            </a:r>
            <a:r>
              <a:rPr lang="en-US" i="1" dirty="0"/>
              <a:t>the strategy of changing one’s perspective about the level of tension.</a:t>
            </a:r>
            <a:endParaRPr lang="en-US" dirty="0"/>
          </a:p>
        </p:txBody>
      </p:sp>
    </p:spTree>
    <p:extLst>
      <p:ext uri="{BB962C8B-B14F-4D97-AF65-F5344CB8AC3E}">
        <p14:creationId xmlns:p14="http://schemas.microsoft.com/office/powerpoint/2010/main" val="154907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967" y="487025"/>
            <a:ext cx="8610600" cy="6370975"/>
          </a:xfrm>
          <a:prstGeom prst="rect">
            <a:avLst/>
          </a:prstGeom>
        </p:spPr>
        <p:txBody>
          <a:bodyPr wrap="square">
            <a:spAutoFit/>
          </a:bodyPr>
          <a:lstStyle/>
          <a:p>
            <a:pPr algn="just"/>
            <a:r>
              <a:rPr lang="en-US" sz="2400" dirty="0"/>
              <a:t>Jeff and Magda, seniors at a small rural college, had been dating each other since they were freshmen. Jeff loved Magda, and he planned to propose to her after they graduated in spring. At the same time, though, he reluctantly recognized that their relationship had fallen into a bit of a rut over the last six months, and he missed the excitement and romance of their first year together. Although he was troubled by these conflicting feelings, Jeff was unsure what to do about them. One day while he was surfing </a:t>
            </a:r>
            <a:r>
              <a:rPr lang="en-US" sz="2400" dirty="0" err="1"/>
              <a:t>MySpace</a:t>
            </a:r>
            <a:r>
              <a:rPr lang="en-US" sz="2400" dirty="0"/>
              <a:t>. com, Jeff decided, on a whim, to create a fake user profile for the person he wanted to be in his fantasies. He spent quite a bit of time researching and designing the profile of his imaginary persona, a rap singer/flamenco guitarist/snowboarder/</a:t>
            </a:r>
            <a:r>
              <a:rPr lang="en-US" sz="2400" dirty="0" err="1"/>
              <a:t>kungfu</a:t>
            </a:r>
            <a:r>
              <a:rPr lang="en-US" sz="2400" dirty="0"/>
              <a:t> expert who went by the user name “MoonDog13.” Jeff inserted photos of an obscure young Romanian actor he found online into MoonDog13’s user profile. He posted lyrics to rap songs he wrote on MoonDog13’s page and joined online user groups for those interested in flamenco guitar, snowboarding, and kung </a:t>
            </a:r>
            <a:r>
              <a:rPr lang="en-US" sz="2400" dirty="0" err="1"/>
              <a:t>fu</a:t>
            </a:r>
            <a:r>
              <a:rPr lang="en-US" sz="2400" dirty="0"/>
              <a:t>. </a:t>
            </a:r>
          </a:p>
        </p:txBody>
      </p:sp>
      <p:sp>
        <p:nvSpPr>
          <p:cNvPr id="5" name="TextBox 4"/>
          <p:cNvSpPr txBox="1"/>
          <p:nvPr/>
        </p:nvSpPr>
        <p:spPr>
          <a:xfrm>
            <a:off x="134203" y="0"/>
            <a:ext cx="8763000" cy="523220"/>
          </a:xfrm>
          <a:prstGeom prst="rect">
            <a:avLst/>
          </a:prstGeom>
          <a:noFill/>
        </p:spPr>
        <p:txBody>
          <a:bodyPr wrap="square" rtlCol="0">
            <a:spAutoFit/>
          </a:bodyPr>
          <a:lstStyle/>
          <a:p>
            <a:r>
              <a:rPr lang="en-US" sz="2800" b="1" dirty="0"/>
              <a:t>Case Study:</a:t>
            </a:r>
          </a:p>
        </p:txBody>
      </p:sp>
    </p:spTree>
    <p:extLst>
      <p:ext uri="{BB962C8B-B14F-4D97-AF65-F5344CB8AC3E}">
        <p14:creationId xmlns:p14="http://schemas.microsoft.com/office/powerpoint/2010/main" val="305280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Autofit/>
          </a:bodyPr>
          <a:lstStyle/>
          <a:p>
            <a:pPr marL="0" indent="0" algn="just">
              <a:buNone/>
            </a:pPr>
            <a:r>
              <a:rPr lang="en-US" sz="2400" dirty="0"/>
              <a:t>In very little time, MoonDog13 had made a number of online friends, many of whom were admiring young women. MoonDog13 loved to flirt with these girls. Jeff told Magda nothing about MoonDog13, even when the time he spent online managing the fictitious life of his alter ego began to interfere in his relationship with her. He justified this decision with the belief that MoonDog13 was an imaginary figure who existed only in cyberspace. As long as fantasy didn’t cross into reality, there was no reason Jeff had to feel guilty about anything MoonDog13 said online. </a:t>
            </a:r>
          </a:p>
          <a:p>
            <a:pPr marL="514350" indent="-514350" algn="just">
              <a:buAutoNum type="arabicPeriod"/>
            </a:pPr>
            <a:r>
              <a:rPr lang="en-US" sz="2400" dirty="0"/>
              <a:t>How is Jeff acting ethically or unethically in this situation? </a:t>
            </a:r>
          </a:p>
          <a:p>
            <a:pPr marL="514350" indent="-514350" algn="just">
              <a:buAutoNum type="arabicPeriod"/>
            </a:pPr>
            <a:r>
              <a:rPr lang="en-US" sz="2400" dirty="0"/>
              <a:t>Like Jeff, most people act differently in cyberspace than they do in the real world. Are the ethics of cyberspace any different from those of the real world? What about fantasy—are the ethics of our private desires different from the real world? Are we ethically obliged to disclose our fantasies to our loved ones?</a:t>
            </a:r>
          </a:p>
          <a:p>
            <a:pPr algn="just"/>
            <a:endParaRPr lang="en-US" sz="2400" dirty="0"/>
          </a:p>
        </p:txBody>
      </p:sp>
    </p:spTree>
    <p:extLst>
      <p:ext uri="{BB962C8B-B14F-4D97-AF65-F5344CB8AC3E}">
        <p14:creationId xmlns:p14="http://schemas.microsoft.com/office/powerpoint/2010/main" val="193582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normAutofit/>
          </a:bodyPr>
          <a:lstStyle/>
          <a:p>
            <a:pPr marL="0" indent="0" algn="just">
              <a:buNone/>
            </a:pPr>
            <a:r>
              <a:rPr lang="en-US" dirty="0"/>
              <a:t>There is obviously much more to communication excellence than just being able to talk well. It takes at least two people to communicate interpersonally, so what do they see, hear and feel during this process? You can be absolutely clear and unambiguous, but the person you are communicating with can give you a totally unexpected reaction, resulting in complete misunderstanding.</a:t>
            </a:r>
          </a:p>
        </p:txBody>
      </p:sp>
    </p:spTree>
    <p:extLst>
      <p:ext uri="{BB962C8B-B14F-4D97-AF65-F5344CB8AC3E}">
        <p14:creationId xmlns:p14="http://schemas.microsoft.com/office/powerpoint/2010/main" val="118364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lstStyle/>
          <a:p>
            <a:pPr marL="0" indent="0">
              <a:buNone/>
            </a:pPr>
            <a:r>
              <a:rPr lang="en-US" dirty="0"/>
              <a:t>For example:</a:t>
            </a:r>
          </a:p>
          <a:p>
            <a:r>
              <a:rPr lang="en-US" dirty="0"/>
              <a:t>Communicator 1: ‘I’ve brought you Polly’s telephone number.’</a:t>
            </a:r>
          </a:p>
          <a:p>
            <a:r>
              <a:rPr lang="en-US" dirty="0"/>
              <a:t>Communicator 2: ‘I can’t phone her now – I’m too busy.’</a:t>
            </a:r>
          </a:p>
          <a:p>
            <a:r>
              <a:rPr lang="en-US" dirty="0"/>
              <a:t>Communicator 1: ‘I didn’t ask you to phone her </a:t>
            </a:r>
            <a:r>
              <a:rPr lang="en-US" i="1" dirty="0"/>
              <a:t>now</a:t>
            </a:r>
            <a:r>
              <a:rPr lang="en-US" dirty="0"/>
              <a:t>!’</a:t>
            </a:r>
          </a:p>
        </p:txBody>
      </p:sp>
    </p:spTree>
    <p:extLst>
      <p:ext uri="{BB962C8B-B14F-4D97-AF65-F5344CB8AC3E}">
        <p14:creationId xmlns:p14="http://schemas.microsoft.com/office/powerpoint/2010/main" val="354197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normAutofit/>
          </a:bodyPr>
          <a:lstStyle/>
          <a:p>
            <a:pPr marL="0" indent="0" algn="just">
              <a:buNone/>
            </a:pPr>
            <a:r>
              <a:rPr lang="en-US" dirty="0"/>
              <a:t>Here Communicator 1 was absolutely clear, with an unambiguous message apparently unlikely to cause any misunderstanding, but he or she got an unexpectedly hostile reaction from Communicator 2, who completely misinterpreted Communicator 1’s good intentions. No wonder we all think ‘We are just not communicating’ from time to time.</a:t>
            </a:r>
          </a:p>
        </p:txBody>
      </p:sp>
    </p:spTree>
    <p:extLst>
      <p:ext uri="{BB962C8B-B14F-4D97-AF65-F5344CB8AC3E}">
        <p14:creationId xmlns:p14="http://schemas.microsoft.com/office/powerpoint/2010/main" val="186678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We can psychoanalyze the above example endlessly, but I would simply like to draw your attention to Communicator 2. Have you reacted the way this person did? Communication is not just what we say or do: it is also what we hear and see. If we are going to excel in communication it is necessary to respond to other people, rather than react, and there is a difference.</a:t>
            </a:r>
          </a:p>
          <a:p>
            <a:pPr marL="0" indent="0" algn="just">
              <a:buNone/>
            </a:pPr>
            <a:r>
              <a:rPr lang="en-US" dirty="0"/>
              <a:t>Think of it in terms of a doctor’s prescription – if you respond to the medicine it is doing you good, if you react it is not, and you need a change of medicine.</a:t>
            </a:r>
          </a:p>
        </p:txBody>
      </p:sp>
    </p:spTree>
    <p:extLst>
      <p:ext uri="{BB962C8B-B14F-4D97-AF65-F5344CB8AC3E}">
        <p14:creationId xmlns:p14="http://schemas.microsoft.com/office/powerpoint/2010/main" val="18044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Acquaintances</a:t>
            </a:r>
            <a:r>
              <a:rPr lang="en-US" dirty="0"/>
              <a:t> are </a:t>
            </a:r>
            <a:r>
              <a:rPr lang="en-US" i="1" dirty="0"/>
              <a:t>people we know by name and talk with when the opportunity arises, but with whom our interactions are largely impersonal.</a:t>
            </a:r>
          </a:p>
          <a:p>
            <a:r>
              <a:rPr lang="en-US" b="1" dirty="0"/>
              <a:t>Impersonal communication </a:t>
            </a:r>
            <a:r>
              <a:rPr lang="en-US" dirty="0"/>
              <a:t>is  </a:t>
            </a:r>
            <a:r>
              <a:rPr lang="en-US" i="1" dirty="0"/>
              <a:t>interchangeable polite chitchat involving no or very little personal disclosure</a:t>
            </a:r>
            <a:endParaRPr lang="en-US" dirty="0"/>
          </a:p>
          <a:p>
            <a:r>
              <a:rPr lang="en-US" b="1" dirty="0"/>
              <a:t>Saving face </a:t>
            </a:r>
            <a:r>
              <a:rPr lang="en-US" dirty="0"/>
              <a:t>is the process of attempting to maintain a positive self-image in a relational situation</a:t>
            </a:r>
          </a:p>
          <a:p>
            <a:pPr marL="57150" indent="0">
              <a:buNone/>
            </a:pPr>
            <a:r>
              <a:rPr lang="en-US" b="1" dirty="0"/>
              <a:t>Acquaintanceship guidelines:</a:t>
            </a:r>
          </a:p>
          <a:p>
            <a:pPr lvl="1"/>
            <a:r>
              <a:rPr lang="en-US" b="1" dirty="0"/>
              <a:t>Initiate conversations</a:t>
            </a:r>
          </a:p>
          <a:p>
            <a:pPr lvl="1"/>
            <a:r>
              <a:rPr lang="en-US" b="1" dirty="0"/>
              <a:t>Develop an other-centered focus</a:t>
            </a:r>
          </a:p>
          <a:p>
            <a:pPr lvl="1"/>
            <a:r>
              <a:rPr lang="en-US" b="1" dirty="0"/>
              <a:t>Engage in appropriate turn-taking.</a:t>
            </a:r>
          </a:p>
          <a:p>
            <a:pPr lvl="1"/>
            <a:r>
              <a:rPr lang="en-US" sz="2900" b="1" dirty="0"/>
              <a:t>Make your comments relevant to what has previously been said before you change subjects.</a:t>
            </a:r>
          </a:p>
          <a:p>
            <a:pPr lvl="1"/>
            <a:r>
              <a:rPr lang="en-US" sz="2900" b="1" dirty="0"/>
              <a:t>Be polite.</a:t>
            </a:r>
          </a:p>
        </p:txBody>
      </p:sp>
    </p:spTree>
    <p:extLst>
      <p:ext uri="{BB962C8B-B14F-4D97-AF65-F5344CB8AC3E}">
        <p14:creationId xmlns:p14="http://schemas.microsoft.com/office/powerpoint/2010/main" val="292725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Friends – </a:t>
            </a:r>
            <a:r>
              <a:rPr lang="en-US" i="1" dirty="0"/>
              <a:t>people with whom we have negotiated more personal relationships that are voluntary.</a:t>
            </a:r>
            <a:endParaRPr lang="en-US" b="1" dirty="0"/>
          </a:p>
          <a:p>
            <a:pPr algn="just"/>
            <a:r>
              <a:rPr lang="en-US" b="1" dirty="0"/>
              <a:t>Friendship guidelines:</a:t>
            </a:r>
          </a:p>
          <a:p>
            <a:pPr lvl="1" algn="just"/>
            <a:r>
              <a:rPr lang="en-US" b="1" dirty="0"/>
              <a:t>Initiation.</a:t>
            </a:r>
          </a:p>
          <a:p>
            <a:pPr lvl="1" algn="just"/>
            <a:r>
              <a:rPr lang="en-US" b="1" dirty="0"/>
              <a:t>Responsiveness.</a:t>
            </a:r>
          </a:p>
          <a:p>
            <a:pPr lvl="1" algn="just"/>
            <a:r>
              <a:rPr lang="en-US" b="1" dirty="0"/>
              <a:t>Self-disclosure.</a:t>
            </a:r>
          </a:p>
          <a:p>
            <a:pPr lvl="1" algn="just"/>
            <a:r>
              <a:rPr lang="en-US" b="1" dirty="0"/>
              <a:t>Emotional support.</a:t>
            </a:r>
          </a:p>
          <a:p>
            <a:pPr lvl="1" algn="just"/>
            <a:r>
              <a:rPr lang="en-US" b="1" dirty="0"/>
              <a:t>Conflict management.</a:t>
            </a:r>
          </a:p>
        </p:txBody>
      </p:sp>
    </p:spTree>
    <p:extLst>
      <p:ext uri="{BB962C8B-B14F-4D97-AF65-F5344CB8AC3E}">
        <p14:creationId xmlns:p14="http://schemas.microsoft.com/office/powerpoint/2010/main" val="203184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Close Friends or Intimates </a:t>
            </a:r>
            <a:r>
              <a:rPr lang="en-US" dirty="0"/>
              <a:t>– </a:t>
            </a:r>
            <a:r>
              <a:rPr lang="en-US" i="1" dirty="0"/>
              <a:t>people with whom we share a high degree of commitment, trust, interdependence, disclosure, and enjoyment.</a:t>
            </a:r>
          </a:p>
          <a:p>
            <a:pPr algn="just"/>
            <a:r>
              <a:rPr lang="en-US" b="1" dirty="0"/>
              <a:t>Platonic Relationship </a:t>
            </a:r>
            <a:r>
              <a:rPr lang="en-US" dirty="0"/>
              <a:t>–  </a:t>
            </a:r>
            <a:r>
              <a:rPr lang="en-US" i="1" dirty="0"/>
              <a:t>an intimate relationship in which the partners are not sexually attracted to each other or do not act on an attraction they feel.</a:t>
            </a:r>
          </a:p>
          <a:p>
            <a:pPr algn="just"/>
            <a:r>
              <a:rPr lang="en-US" b="1" dirty="0"/>
              <a:t>Romantic Relationship </a:t>
            </a:r>
            <a:r>
              <a:rPr lang="en-US" dirty="0"/>
              <a:t>– </a:t>
            </a:r>
            <a:r>
              <a:rPr lang="en-US" i="1" dirty="0"/>
              <a:t>an intimate relationship in which the partners act on their sexual attraction.</a:t>
            </a:r>
            <a:endParaRPr lang="en-US" dirty="0"/>
          </a:p>
        </p:txBody>
      </p:sp>
    </p:spTree>
    <p:extLst>
      <p:ext uri="{BB962C8B-B14F-4D97-AF65-F5344CB8AC3E}">
        <p14:creationId xmlns:p14="http://schemas.microsoft.com/office/powerpoint/2010/main" val="125756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1679</Words>
  <Application>Microsoft Office PowerPoint</Application>
  <PresentationFormat>On-screen Show (4:3)</PresentationFormat>
  <Paragraphs>88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Interpersonal Relations</vt:lpstr>
      <vt:lpstr>PowerPoint Presentation</vt:lpstr>
      <vt:lpstr>Interpersonal Relations</vt:lpstr>
      <vt:lpstr>Interpersonal Relations</vt:lpstr>
      <vt:lpstr>Interpersonal Relations</vt:lpstr>
      <vt:lpstr>Interpersonal Relations</vt:lpstr>
      <vt:lpstr>Types of Relationships</vt:lpstr>
      <vt:lpstr>Types of Relationships</vt:lpstr>
      <vt:lpstr>Types of Relationships</vt:lpstr>
      <vt:lpstr>PowerPoint Presentation</vt:lpstr>
      <vt:lpstr>Intimacy Guidelines</vt:lpstr>
      <vt:lpstr>Disclosure and Feedback in Relationship Life Cycles</vt:lpstr>
      <vt:lpstr>PowerPoint Presentation</vt:lpstr>
      <vt:lpstr>Johari Window</vt:lpstr>
      <vt:lpstr>Sample Johari Windows:</vt:lpstr>
      <vt:lpstr>Communication in the Stages of Relationships</vt:lpstr>
      <vt:lpstr>Beginning Relationships</vt:lpstr>
      <vt:lpstr>Developing Relationships</vt:lpstr>
      <vt:lpstr>Maintaining Relationships</vt:lpstr>
      <vt:lpstr>Deteriorating and Dissolving Relationships</vt:lpstr>
      <vt:lpstr>Dialectics in Interpersonal Relationships</vt:lpstr>
      <vt:lpstr>Relational Dialectics</vt:lpstr>
      <vt:lpstr>PowerPoint Presentation</vt:lpstr>
      <vt:lpstr>Managing Dialectical Tensions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Interpersonal Communication</dc:title>
  <dc:creator>DELL</dc:creator>
  <cp:lastModifiedBy>Saad Ahmad</cp:lastModifiedBy>
  <cp:revision>49</cp:revision>
  <dcterms:created xsi:type="dcterms:W3CDTF">2021-02-25T05:21:13Z</dcterms:created>
  <dcterms:modified xsi:type="dcterms:W3CDTF">2021-07-12T18:36:51Z</dcterms:modified>
</cp:coreProperties>
</file>