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31" r:id="rId2"/>
    <p:sldId id="319" r:id="rId3"/>
    <p:sldId id="321" r:id="rId4"/>
    <p:sldId id="322" r:id="rId5"/>
    <p:sldId id="332" r:id="rId6"/>
    <p:sldId id="333" r:id="rId7"/>
    <p:sldId id="323" r:id="rId8"/>
    <p:sldId id="334" r:id="rId9"/>
    <p:sldId id="335" r:id="rId10"/>
    <p:sldId id="325" r:id="rId11"/>
    <p:sldId id="326" r:id="rId12"/>
    <p:sldId id="328" r:id="rId13"/>
    <p:sldId id="342" r:id="rId14"/>
    <p:sldId id="341" r:id="rId15"/>
    <p:sldId id="336" r:id="rId16"/>
    <p:sldId id="343" r:id="rId17"/>
    <p:sldId id="337" r:id="rId18"/>
    <p:sldId id="344" r:id="rId19"/>
    <p:sldId id="338" r:id="rId20"/>
    <p:sldId id="345" r:id="rId21"/>
    <p:sldId id="346" r:id="rId22"/>
    <p:sldId id="339" r:id="rId23"/>
    <p:sldId id="360" r:id="rId24"/>
    <p:sldId id="362" r:id="rId25"/>
    <p:sldId id="359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40" r:id="rId34"/>
    <p:sldId id="370" r:id="rId35"/>
    <p:sldId id="371" r:id="rId36"/>
    <p:sldId id="348" r:id="rId37"/>
    <p:sldId id="372" r:id="rId38"/>
    <p:sldId id="373" r:id="rId39"/>
    <p:sldId id="347" r:id="rId40"/>
    <p:sldId id="374" r:id="rId41"/>
    <p:sldId id="375" r:id="rId42"/>
    <p:sldId id="376" r:id="rId43"/>
    <p:sldId id="377" r:id="rId44"/>
    <p:sldId id="378" r:id="rId45"/>
    <p:sldId id="349" r:id="rId46"/>
    <p:sldId id="350" r:id="rId47"/>
    <p:sldId id="379" r:id="rId48"/>
    <p:sldId id="380" r:id="rId49"/>
    <p:sldId id="381" r:id="rId50"/>
    <p:sldId id="382" r:id="rId51"/>
    <p:sldId id="385" r:id="rId52"/>
    <p:sldId id="383" r:id="rId53"/>
    <p:sldId id="386" r:id="rId54"/>
    <p:sldId id="387" r:id="rId55"/>
    <p:sldId id="389" r:id="rId56"/>
    <p:sldId id="390" r:id="rId57"/>
    <p:sldId id="391" r:id="rId58"/>
    <p:sldId id="394" r:id="rId59"/>
    <p:sldId id="392" r:id="rId60"/>
    <p:sldId id="393" r:id="rId61"/>
    <p:sldId id="395" r:id="rId62"/>
    <p:sldId id="39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019"/>
    <a:srgbClr val="650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486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F709-DC35-2D48-A4D0-50D066F38E2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592A3-98CC-9C43-8E9A-9B3C6F64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5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61-2C11-5148-9AA9-41DEC758E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b="1" dirty="0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هرم</a:t>
            </a:r>
            <a:endParaRPr lang="en-US" b="1" dirty="0">
              <a:ln>
                <a:solidFill>
                  <a:schemeClr val="bg1"/>
                </a:solidFill>
              </a:ln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D42D-9932-3C46-AD9D-8BE83C96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b="1" dirty="0">
              <a:ln w="3175">
                <a:noFill/>
              </a:ln>
              <a:effectLst>
                <a:glow rad="88900">
                  <a:schemeClr val="bg1">
                    <a:alpha val="46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b="1" dirty="0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b="1" dirty="0" err="1">
                <a:ln w="3175">
                  <a:noFill/>
                </a:ln>
                <a:effectLst>
                  <a:glow rad="88900">
                    <a:schemeClr val="bg1">
                      <a:alpha val="46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b="1" dirty="0">
              <a:ln w="3175">
                <a:noFill/>
              </a:ln>
              <a:effectLst>
                <a:glow rad="88900">
                  <a:schemeClr val="bg1">
                    <a:alpha val="46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768D3-A16F-6948-9100-7C079150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3658" y="527182"/>
            <a:ext cx="984684" cy="1190362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37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جستوجو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جستوجو یک کلید </a:t>
            </a:r>
            <a:r>
              <a:rPr lang="fa-IR" u="sng" dirty="0" err="1">
                <a:latin typeface="IRMitra" panose="02000506000000020002" pitchFamily="2" charset="-78"/>
                <a:cs typeface="IRMitra" panose="02000506000000020002" pitchFamily="2" charset="-78"/>
              </a:rPr>
              <a:t>دلخواد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هرم،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باتوجه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ذخیره سازی آنها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مرتب نبودن عناصر، باید از روش جستجو خطی استفاده کنیم، این یعنی مرتبه اجرایی «جستجو عنصر دلخواه» 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هدف از طراحی این ساختمان داده را فراموش نکنیم!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4DBE7-439B-404E-A642-209234837E93}"/>
              </a:ext>
            </a:extLst>
          </p:cNvPr>
          <p:cNvSpPr txBox="1"/>
          <p:nvPr/>
        </p:nvSpPr>
        <p:spPr>
          <a:xfrm>
            <a:off x="2097918" y="3429000"/>
            <a:ext cx="7996164" cy="1882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>
              <a:spcBef>
                <a:spcPts val="1000"/>
              </a:spcBef>
            </a:pPr>
            <a:r>
              <a:rPr lang="fa-IR" sz="1600" b="1" dirty="0">
                <a:latin typeface="IRRoya" panose="02000503000000020002" pitchFamily="2" charset="-78"/>
                <a:cs typeface="IRRoya" panose="02000503000000020002" pitchFamily="2" charset="-78"/>
              </a:rPr>
              <a:t>مسئله)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ساختمان داده ای ارائه کنید که </a:t>
            </a:r>
            <a:r>
              <a:rPr lang="fa-IR" u="sng" dirty="0">
                <a:latin typeface="IRRoya" panose="02000503000000020002" pitchFamily="2" charset="-78"/>
                <a:cs typeface="IRRoya" panose="02000503000000020002" pitchFamily="2" charset="-78"/>
              </a:rPr>
              <a:t>به نحوی کارا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بتواند اعمال زیر را انجام دهد:</a:t>
            </a:r>
          </a:p>
          <a:p>
            <a:pPr algn="r" rtl="1">
              <a:spcBef>
                <a:spcPts val="1000"/>
              </a:spcBef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عنصر	: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	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یک عنصر جدید را در مجموعه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عنصر‌هایش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اضافه کند.</a:t>
            </a: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حذف عنصر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کمینه	: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	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عنصر کمینه موجود در مجموعه عناصر درج شده را پیدا کند و حذف کند.</a:t>
            </a:r>
          </a:p>
          <a:p>
            <a:pPr marL="285750" indent="-28575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پرسش عنصر کمینه	:	عنصر کمینه موجود در مجموعه عناصر درج شده را اعلام کند.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/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291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جستوجو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Min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کمینه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گره کمینه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(خانه اول آرایه) بوده و در زمان </a:t>
            </a:r>
            <a:r>
              <a:rPr lang="en-US" dirty="0">
                <a:latin typeface="Century" panose="02040604050505020304" pitchFamily="18" charset="0"/>
                <a:cs typeface="IRMitra" panose="02000506000000020002" pitchFamily="2" charset="-78"/>
              </a:rPr>
              <a:t>O(1)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قابل دسترسی خواهد بود.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بیشینه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3200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بیشینه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یکی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برگ‌ها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(تعداد آنها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n/2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است) بوده و در زمان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قابل دسترسی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خواهد‌بود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fa-IR" sz="32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DFBE0-2C1B-2A48-A1EF-F28C27E61704}"/>
              </a:ext>
            </a:extLst>
          </p:cNvPr>
          <p:cNvSpPr txBox="1"/>
          <p:nvPr/>
        </p:nvSpPr>
        <p:spPr>
          <a:xfrm>
            <a:off x="8729935" y="49744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چرا؟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E57173A-FE46-3B48-A79B-EC54EF5A68FE}"/>
              </a:ext>
            </a:extLst>
          </p:cNvPr>
          <p:cNvSpPr/>
          <p:nvPr/>
        </p:nvSpPr>
        <p:spPr>
          <a:xfrm rot="16200000">
            <a:off x="8897541" y="3467894"/>
            <a:ext cx="182880" cy="256032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69AD9-5E4C-3B48-860C-0B5F56AF7EBA}"/>
                  </a:ext>
                </a:extLst>
              </p:cNvPr>
              <p:cNvSpPr txBox="1"/>
              <p:nvPr/>
            </p:nvSpPr>
            <p:spPr>
              <a:xfrm>
                <a:off x="2239234" y="1603618"/>
                <a:ext cx="7713531" cy="47953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در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اين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درخت </a:t>
                </a:r>
                <a:r>
                  <a:rPr lang="en-US" sz="2400" dirty="0">
                    <a:latin typeface="Century" panose="02040604050505020304" pitchFamily="18" charset="0"/>
                    <a:cs typeface="IRRoya" panose="02000503000000020002" pitchFamily="2" charset="-78"/>
                  </a:rPr>
                  <a:t>Max Heap</a:t>
                </a:r>
                <a:r>
                  <a:rPr lang="fa-IR" sz="2400" dirty="0">
                    <a:latin typeface="Century" panose="02040604050505020304" pitchFamily="18" charset="0"/>
                    <a:cs typeface="IRRoya" panose="02000503000000020002" pitchFamily="2" charset="-78"/>
                  </a:rPr>
                  <a:t> 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با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=9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گره،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بیشینه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در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ريشه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بوده و گره کمینه (</a:t>
                </a:r>
                <a14:m>
                  <m:oMath xmlns:m="http://schemas.openxmlformats.org/officeDocument/2006/math">
                    <m:r>
                      <a:rPr lang="fa-IR" sz="2400" i="1" dirty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17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) در یکی از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برگ‌ها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با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شماره‌های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+2,…,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𝑛</m:t>
                    </m:r>
                    <m:r>
                      <a:rPr lang="fa-IR" sz="2400" i="1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5,6,7,8,9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وجود دارد.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en-US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69AD9-5E4C-3B48-860C-0B5F56AF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34" y="1603618"/>
                <a:ext cx="7713531" cy="4795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C1257A-37FB-2448-99F7-E8539B14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64" y="3443050"/>
            <a:ext cx="4217432" cy="273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3ED53-523F-6747-926C-BE94D089E36B}"/>
              </a:ext>
            </a:extLst>
          </p:cNvPr>
          <p:cNvSpPr txBox="1"/>
          <p:nvPr/>
        </p:nvSpPr>
        <p:spPr>
          <a:xfrm>
            <a:off x="5961187" y="344305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F7D50-C567-1D42-A41E-A2861212A607}"/>
              </a:ext>
            </a:extLst>
          </p:cNvPr>
          <p:cNvSpPr txBox="1"/>
          <p:nvPr/>
        </p:nvSpPr>
        <p:spPr>
          <a:xfrm>
            <a:off x="5167656" y="4268112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26E8C-0F77-E34B-9C80-EE04146A5CE0}"/>
              </a:ext>
            </a:extLst>
          </p:cNvPr>
          <p:cNvSpPr txBox="1"/>
          <p:nvPr/>
        </p:nvSpPr>
        <p:spPr>
          <a:xfrm>
            <a:off x="7005812" y="42681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51E97-4C47-5A47-8496-7FF0FF51198B}"/>
              </a:ext>
            </a:extLst>
          </p:cNvPr>
          <p:cNvSpPr txBox="1"/>
          <p:nvPr/>
        </p:nvSpPr>
        <p:spPr>
          <a:xfrm>
            <a:off x="4552801" y="4882098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5A90B-8D09-0643-BF5D-36F1F91D0780}"/>
              </a:ext>
            </a:extLst>
          </p:cNvPr>
          <p:cNvSpPr txBox="1"/>
          <p:nvPr/>
        </p:nvSpPr>
        <p:spPr>
          <a:xfrm>
            <a:off x="6002100" y="4884573"/>
            <a:ext cx="485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5  6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50C95-B224-EB44-A7B1-9102EBCCFB90}"/>
              </a:ext>
            </a:extLst>
          </p:cNvPr>
          <p:cNvSpPr txBox="1"/>
          <p:nvPr/>
        </p:nvSpPr>
        <p:spPr>
          <a:xfrm>
            <a:off x="7545363" y="481000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64AAC-2BB5-1443-B731-7B7A88383E84}"/>
              </a:ext>
            </a:extLst>
          </p:cNvPr>
          <p:cNvSpPr txBox="1"/>
          <p:nvPr/>
        </p:nvSpPr>
        <p:spPr>
          <a:xfrm>
            <a:off x="3807764" y="5529965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1F1FD-6CA1-3E46-97F6-10CF9AA82B29}"/>
              </a:ext>
            </a:extLst>
          </p:cNvPr>
          <p:cNvSpPr txBox="1"/>
          <p:nvPr/>
        </p:nvSpPr>
        <p:spPr>
          <a:xfrm>
            <a:off x="5519842" y="552996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9432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هرم و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b="1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یاد‌آوری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 از آنجایی که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Heap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یک درخت کامل است، بنابراین ارتفاع (عمق)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آن خواهد بود.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و دوم و سوم و ...و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در درخت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Max Heap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کلید متفاوت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</a:t>
                </a: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همواره در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دارد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[1]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سطلح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2...3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سوم تا سطح سوم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2...7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چهارم تا سطح چهارم می تواند قرار گیرد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2...15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...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تا سطح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کرد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2...2</a:t>
                </a:r>
                <a:r>
                  <a:rPr lang="en-US" sz="2400" baseline="30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r-1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2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هرم و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b="1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یاد‌آوری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 از آنجایی که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Heap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یک درخت کامل است، بنابراین ارتفاع (عمق)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آن خواهد بود.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و دوم و سوم و ...و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در درخت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Max Heap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کلید متفاوت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</a:t>
                </a: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همواره در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دارد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[1]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سطلح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2...3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سوم تا سطح سوم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2...7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چهارم تا سطح چهارم می تواند قرار گیرد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2...15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...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تا سطح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کرد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2...2</a:t>
                </a:r>
                <a:r>
                  <a:rPr lang="en-US" sz="2400" baseline="30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r-1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F25BDC-A120-E94C-8FCA-AF150143FD7B}"/>
              </a:ext>
            </a:extLst>
          </p:cNvPr>
          <p:cNvSpPr txBox="1"/>
          <p:nvPr/>
        </p:nvSpPr>
        <p:spPr>
          <a:xfrm>
            <a:off x="2239234" y="2126774"/>
            <a:ext cx="7713531" cy="374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sz="2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BECDD-B09F-6648-A4EA-B9D760B2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92" y="2126774"/>
            <a:ext cx="6404614" cy="3749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DE2CE-9A3D-D347-AD43-1CF3CD915A91}"/>
              </a:ext>
            </a:extLst>
          </p:cNvPr>
          <p:cNvSpPr txBox="1"/>
          <p:nvPr/>
        </p:nvSpPr>
        <p:spPr>
          <a:xfrm>
            <a:off x="4905674" y="253743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ماکزیمم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اول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5ECDBF-9717-4B4E-A592-15FE848079BA}"/>
              </a:ext>
            </a:extLst>
          </p:cNvPr>
          <p:cNvCxnSpPr/>
          <p:nvPr/>
        </p:nvCxnSpPr>
        <p:spPr>
          <a:xfrm>
            <a:off x="5843751" y="2550578"/>
            <a:ext cx="0" cy="3657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6F84ED-AA81-3447-B4BE-F27345BB6533}"/>
              </a:ext>
            </a:extLst>
          </p:cNvPr>
          <p:cNvCxnSpPr>
            <a:cxnSpLocks/>
          </p:cNvCxnSpPr>
          <p:nvPr/>
        </p:nvCxnSpPr>
        <p:spPr>
          <a:xfrm>
            <a:off x="4388068" y="2537844"/>
            <a:ext cx="0" cy="1828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1439C3-45E3-BC4E-ADCA-00ACC5168762}"/>
              </a:ext>
            </a:extLst>
          </p:cNvPr>
          <p:cNvCxnSpPr>
            <a:cxnSpLocks/>
          </p:cNvCxnSpPr>
          <p:nvPr/>
        </p:nvCxnSpPr>
        <p:spPr>
          <a:xfrm>
            <a:off x="3300248" y="2538254"/>
            <a:ext cx="0" cy="29260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5A58F2-3E20-C24D-88A6-5BAA984402E4}"/>
              </a:ext>
            </a:extLst>
          </p:cNvPr>
          <p:cNvSpPr txBox="1"/>
          <p:nvPr/>
        </p:nvSpPr>
        <p:spPr>
          <a:xfrm>
            <a:off x="3419533" y="3259723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ماکزیمم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دوم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0BF48-5823-7343-B6E8-C12B8527DAA5}"/>
              </a:ext>
            </a:extLst>
          </p:cNvPr>
          <p:cNvSpPr txBox="1"/>
          <p:nvPr/>
        </p:nvSpPr>
        <p:spPr>
          <a:xfrm>
            <a:off x="2332109" y="383201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ماکزیمم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 سوم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E1AB9-A776-A842-B840-4C3589252222}"/>
              </a:ext>
            </a:extLst>
          </p:cNvPr>
          <p:cNvSpPr txBox="1"/>
          <p:nvPr/>
        </p:nvSpPr>
        <p:spPr>
          <a:xfrm>
            <a:off x="9098997" y="5020677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سطح سوم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198B1-506B-6E48-B4B7-BA4FBD169C52}"/>
              </a:ext>
            </a:extLst>
          </p:cNvPr>
          <p:cNvSpPr txBox="1"/>
          <p:nvPr/>
        </p:nvSpPr>
        <p:spPr>
          <a:xfrm>
            <a:off x="9079867" y="4001294"/>
            <a:ext cx="77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سطح دوم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CFDEB-56B3-794E-97B5-B8FB4879929E}"/>
              </a:ext>
            </a:extLst>
          </p:cNvPr>
          <p:cNvSpPr txBox="1"/>
          <p:nvPr/>
        </p:nvSpPr>
        <p:spPr>
          <a:xfrm>
            <a:off x="9104341" y="256866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سطح اول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611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هرم و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b="1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یاد‌آوری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 از آنجایی که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Heap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یک درخت کامل است، بنابراین ارتفاع (عمق)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آن خواهد بود.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و دوم و سوم و ...و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در درخت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Max Heap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کلید متفاوت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:</a:t>
                </a: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اول همواره در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دارد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[1]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سطلح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2...3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سوم تا سطح سوم می تواند قرار گیرد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2...7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چهارم تا سطح چهارم می تواند قرار گیرد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2...15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...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ماکزیمم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ام تا سطح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کرد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(خانه [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2...2</a:t>
                </a:r>
                <a:r>
                  <a:rPr lang="en-US" sz="2400" baseline="30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r-1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] آرایه)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739C84-2904-6D46-9A08-57BEE5D21427}"/>
              </a:ext>
            </a:extLst>
          </p:cNvPr>
          <p:cNvSpPr txBox="1"/>
          <p:nvPr/>
        </p:nvSpPr>
        <p:spPr>
          <a:xfrm>
            <a:off x="838200" y="673963"/>
            <a:ext cx="271908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برای کمینه در درخت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Min Heap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هم به همین صورت است.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9551F-02DB-A340-A2CC-4480D6D91861}"/>
              </a:ext>
            </a:extLst>
          </p:cNvPr>
          <p:cNvSpPr txBox="1"/>
          <p:nvPr/>
        </p:nvSpPr>
        <p:spPr>
          <a:xfrm>
            <a:off x="10363200" y="2921876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B7368-7D03-094B-A705-3743A8916AAF}"/>
              </a:ext>
            </a:extLst>
          </p:cNvPr>
          <p:cNvSpPr txBox="1"/>
          <p:nvPr/>
        </p:nvSpPr>
        <p:spPr>
          <a:xfrm>
            <a:off x="10363197" y="3434802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70B9F-B175-9447-A0C2-C1BC9BFD52E7}"/>
              </a:ext>
            </a:extLst>
          </p:cNvPr>
          <p:cNvSpPr txBox="1"/>
          <p:nvPr/>
        </p:nvSpPr>
        <p:spPr>
          <a:xfrm>
            <a:off x="10363198" y="3947728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DBB6-A3A3-0045-9E72-7C4CC2E5A3B7}"/>
              </a:ext>
            </a:extLst>
          </p:cNvPr>
          <p:cNvSpPr txBox="1"/>
          <p:nvPr/>
        </p:nvSpPr>
        <p:spPr>
          <a:xfrm>
            <a:off x="10363196" y="4460654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A5853-E401-2147-92A3-45902C57FD29}"/>
              </a:ext>
            </a:extLst>
          </p:cNvPr>
          <p:cNvSpPr txBox="1"/>
          <p:nvPr/>
        </p:nvSpPr>
        <p:spPr>
          <a:xfrm>
            <a:off x="10363199" y="5361622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4C547-DAF5-2041-87A1-CB8DBE6FEB68}"/>
              </a:ext>
            </a:extLst>
          </p:cNvPr>
          <p:cNvSpPr txBox="1"/>
          <p:nvPr/>
        </p:nvSpPr>
        <p:spPr>
          <a:xfrm>
            <a:off x="10526106" y="2416085"/>
            <a:ext cx="662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مینیمم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685C5-15F1-CC4F-A136-E42A533E2885}"/>
              </a:ext>
            </a:extLst>
          </p:cNvPr>
          <p:cNvSpPr txBox="1"/>
          <p:nvPr/>
        </p:nvSpPr>
        <p:spPr>
          <a:xfrm>
            <a:off x="5716495" y="2393770"/>
            <a:ext cx="5116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19E7B-4BC3-694E-880D-7BADA3815175}"/>
              </a:ext>
            </a:extLst>
          </p:cNvPr>
          <p:cNvSpPr txBox="1"/>
          <p:nvPr/>
        </p:nvSpPr>
        <p:spPr>
          <a:xfrm>
            <a:off x="7679837" y="603995"/>
            <a:ext cx="1165704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sz="4400" dirty="0">
                <a:latin typeface="IRRoya" panose="02000503000000020002" pitchFamily="2" charset="-78"/>
                <a:cs typeface="IRRoya" panose="02000503000000020002" pitchFamily="2" charset="-78"/>
              </a:rPr>
              <a:t>کمینه</a:t>
            </a:r>
            <a:endParaRPr lang="en-US" sz="4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97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متمایز را در نظر بگیرید که با یک آرایه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درایه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‌ اول قرار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دارد). چهارمین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کدام‌یک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۱) ۲ یا ۳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۲) ۸ تا ۱۵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۳) ۴، ۵، ۶ یا ۷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۴) همه موارد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092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متمایز را در نظر بگیرید که با یک آرایه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درایه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‌ اول قرار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دارد). چهارمین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کدام‌یک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گیرد؟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۱) ۲ یا ۳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۲) ۸ تا ۱۵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۳) ۴، ۵، ۶ یا ۷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۴) همه موارد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66861-F2D5-E349-B0FE-B3DF4CD93A42}"/>
                  </a:ext>
                </a:extLst>
              </p:cNvPr>
              <p:cNvSpPr txBox="1"/>
              <p:nvPr/>
            </p:nvSpPr>
            <p:spPr>
              <a:xfrm>
                <a:off x="838200" y="3739684"/>
                <a:ext cx="3853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914400" rtl="1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−1=15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66861-F2D5-E349-B0FE-B3DF4CD9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9684"/>
                <a:ext cx="38531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232152-70DB-D646-A2E5-CC92407D3E89}"/>
              </a:ext>
            </a:extLst>
          </p:cNvPr>
          <p:cNvSpPr/>
          <p:nvPr/>
        </p:nvSpPr>
        <p:spPr>
          <a:xfrm>
            <a:off x="8747234" y="5255172"/>
            <a:ext cx="1828800" cy="5486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نتیجه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اعداد ۱ تا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در یک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Max Heap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داشته باشند، بزرگترین عددی که ‌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در آخرین سطح مشاهده کرد برابر با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  <m:t>𝑛</m:t>
                        </m:r>
                      </m:e>
                    </m:d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8CC839-2673-7B4F-A7D2-A4E39CAC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3433763"/>
            <a:ext cx="465772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0D75E-66AF-D349-855A-D54DB451F68A}"/>
                  </a:ext>
                </a:extLst>
              </p:cNvPr>
              <p:cNvSpPr/>
              <p:nvPr/>
            </p:nvSpPr>
            <p:spPr>
              <a:xfrm>
                <a:off x="838199" y="5544873"/>
                <a:ext cx="2968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=7−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  <m:t>2.8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0D75E-66AF-D349-855A-D54DB451F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44873"/>
                <a:ext cx="296850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5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نتیجه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اعداد ۱ تا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در یک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Min Heap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قرار داشته باشند، کوچکترین عددی که ‌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در آخرین سطح مشاهده کرد برابر با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1+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  <m:t>𝑛</m:t>
                        </m:r>
                      </m:e>
                    </m:d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145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289442-6C17-C142-A70B-364EC3AA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8" y="3433763"/>
            <a:ext cx="4686303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0D75E-66AF-D349-855A-D54DB451F68A}"/>
                  </a:ext>
                </a:extLst>
              </p:cNvPr>
              <p:cNvSpPr/>
              <p:nvPr/>
            </p:nvSpPr>
            <p:spPr>
              <a:xfrm>
                <a:off x="838199" y="5544873"/>
                <a:ext cx="2968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IRMitra" panose="02000506000000020002" pitchFamily="2" charset="-78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=1+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IRMitra" panose="02000506000000020002" pitchFamily="2" charset="-78"/>
                            </a:rPr>
                            <m:t>2.8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30D75E-66AF-D349-855A-D54DB451F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44873"/>
                <a:ext cx="296850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56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حفظ ویژگی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حفظ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به‌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ورودی آن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زمانی که این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فراخوانی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فرض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درخت‌های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left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right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خود به تنهایی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هستند. ولی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ممکن است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فرزندانش باشد. در نتیجه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بین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وظیفه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است که مقدار موجود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به سمت پایین حرکت بدهد تا درخت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شود.</a:t>
            </a:r>
          </a:p>
        </p:txBody>
      </p:sp>
    </p:spTree>
    <p:extLst>
      <p:ext uri="{BB962C8B-B14F-4D97-AF65-F5344CB8AC3E}">
        <p14:creationId xmlns:p14="http://schemas.microsoft.com/office/powerpoint/2010/main" val="10724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518-277A-1044-8395-78EEF54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مسئله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A350-86A1-2D4C-A657-9E31EAFB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ساختمان داده ای ارائه کنید که </a:t>
            </a:r>
            <a:r>
              <a:rPr lang="fa-IR" u="sng" dirty="0">
                <a:latin typeface="IRMitra" panose="02000506000000020002" pitchFamily="2" charset="-78"/>
                <a:cs typeface="IRMitra" panose="02000506000000020002" pitchFamily="2" charset="-78"/>
              </a:rPr>
              <a:t>به نحوی کارا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بتواند اعمال زیر را انجام دهد: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 عنصر		: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یک عنصر جدید را در مجموعه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عنصر‌هایش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اضافه کند.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حذف عنصر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کمینه	: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عنصر کمینه موجود در مجموعه عناصر درج شده را پیدا کند و حذف کند.</a:t>
            </a:r>
          </a:p>
          <a:p>
            <a:pPr algn="r" rtl="1">
              <a:lnSpc>
                <a:spcPct val="10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پرسش عنصر کمینه	:	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عنصر کمینه موجود در مجموعه عناصر درج شده را اعلام کند.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102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حفظ ویژگی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حفظ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به‌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ورودی آن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زمانی که این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فراخوانی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فرض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درخت‌های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left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right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خود به تنهایی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هستند. ولی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ممکن است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فرزندانش باشد. در نتیجه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بین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وظیفه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است که مقدار موجود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به سمت پایین حرکت بدهد تا درخت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81142-E0C2-3047-AC7B-2AFFBC8A91B8}"/>
              </a:ext>
            </a:extLst>
          </p:cNvPr>
          <p:cNvSpPr/>
          <p:nvPr/>
        </p:nvSpPr>
        <p:spPr>
          <a:xfrm>
            <a:off x="3048000" y="2293134"/>
            <a:ext cx="6096000" cy="3416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.left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.right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]&gt;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]&gt;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!=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'done!'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6DD0D-14C7-3141-9FCC-3707C4DBF337}"/>
              </a:ext>
            </a:extLst>
          </p:cNvPr>
          <p:cNvSpPr txBox="1"/>
          <p:nvPr/>
        </p:nvSpPr>
        <p:spPr>
          <a:xfrm>
            <a:off x="3076584" y="5850235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400" dirty="0">
                <a:latin typeface="IRRoya" panose="02000503000000020002" pitchFamily="2" charset="-78"/>
                <a:cs typeface="IRRoya" panose="02000503000000020002" pitchFamily="2" charset="-78"/>
              </a:rPr>
              <a:t>زمان اجرا از مرتبه </a:t>
            </a:r>
            <a:r>
              <a:rPr lang="en-US" sz="2000" dirty="0">
                <a:latin typeface="Century" panose="02040604050505020304" pitchFamily="18" charset="0"/>
                <a:cs typeface="IRRoya" panose="02000503000000020002" pitchFamily="2" charset="-78"/>
              </a:rPr>
              <a:t>O(log</a:t>
            </a:r>
            <a:r>
              <a:rPr lang="en-US" sz="2000" baseline="-25000" dirty="0">
                <a:latin typeface="Century" panose="02040604050505020304" pitchFamily="18" charset="0"/>
                <a:cs typeface="IRRoya" panose="02000503000000020002" pitchFamily="2" charset="-78"/>
              </a:rPr>
              <a:t>2</a:t>
            </a:r>
            <a:r>
              <a:rPr lang="en-US" sz="2000" dirty="0">
                <a:latin typeface="Century" panose="02040604050505020304" pitchFamily="18" charset="0"/>
                <a:cs typeface="IRRoya" panose="02000503000000020002" pitchFamily="2" charset="-78"/>
              </a:rPr>
              <a:t> n)</a:t>
            </a:r>
            <a:r>
              <a:rPr lang="fa-IR" sz="2400" dirty="0">
                <a:latin typeface="IRRoya" panose="02000503000000020002" pitchFamily="2" charset="-78"/>
                <a:cs typeface="IRRoya" panose="02000503000000020002" pitchFamily="2" charset="-78"/>
              </a:rPr>
              <a:t> که متناسب با ارتفاع درخت است.</a:t>
            </a:r>
            <a:endParaRPr lang="en-US" sz="2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953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حفظ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به‌ کار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ورودی آن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Low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زمانی که این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فراخوانی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فرض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درخت‌های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left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baseline="-25000" dirty="0" err="1">
                <a:latin typeface="IRMitra" panose="02000506000000020002" pitchFamily="2" charset="-78"/>
                <a:cs typeface="IRMitra" panose="02000506000000020002" pitchFamily="2" charset="-78"/>
              </a:rPr>
              <a:t>right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خود به تنهایی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هستند. ولی عنصر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ممکن است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کوچک‌تر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فرزندانش باشد. در نتیجه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بین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وظیفه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است که مقدار موجود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به سمت پایین حرکت بدهد تا درخت مشتق شده از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98BC7-462D-7148-A750-646D5B5CEFEB}"/>
              </a:ext>
            </a:extLst>
          </p:cNvPr>
          <p:cNvSpPr txBox="1"/>
          <p:nvPr/>
        </p:nvSpPr>
        <p:spPr>
          <a:xfrm>
            <a:off x="1752600" y="1617805"/>
            <a:ext cx="8686800" cy="4754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sz="2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حفظ ویژگی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26DF0-8E97-EA4D-BF0D-D3C44150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69" y="1617805"/>
            <a:ext cx="3483428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2D890-1837-7F4B-AEAF-1609A503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71" y="1607295"/>
            <a:ext cx="3483429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8D96F-0CE7-194E-BC96-67515AB5F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85" y="4086685"/>
            <a:ext cx="3483429" cy="2286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9208D-12AB-7D47-AF08-6ADCA73C6882}"/>
              </a:ext>
            </a:extLst>
          </p:cNvPr>
          <p:cNvCxnSpPr/>
          <p:nvPr/>
        </p:nvCxnSpPr>
        <p:spPr>
          <a:xfrm>
            <a:off x="2585545" y="2596056"/>
            <a:ext cx="302172" cy="0"/>
          </a:xfrm>
          <a:prstGeom prst="straightConnector1">
            <a:avLst/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F10F8-33F6-3945-9AAD-8FF78CA913F1}"/>
              </a:ext>
            </a:extLst>
          </p:cNvPr>
          <p:cNvCxnSpPr/>
          <p:nvPr/>
        </p:nvCxnSpPr>
        <p:spPr>
          <a:xfrm>
            <a:off x="7309945" y="3105807"/>
            <a:ext cx="302172" cy="0"/>
          </a:xfrm>
          <a:prstGeom prst="straightConnector1">
            <a:avLst/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59C155-372E-9940-803B-17AC78806E6D}"/>
              </a:ext>
            </a:extLst>
          </p:cNvPr>
          <p:cNvCxnSpPr/>
          <p:nvPr/>
        </p:nvCxnSpPr>
        <p:spPr>
          <a:xfrm>
            <a:off x="5230397" y="6085490"/>
            <a:ext cx="302172" cy="0"/>
          </a:xfrm>
          <a:prstGeom prst="straightConnector1">
            <a:avLst/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D16AF2-2001-B647-B138-48646C169D6E}"/>
              </a:ext>
            </a:extLst>
          </p:cNvPr>
          <p:cNvCxnSpPr>
            <a:cxnSpLocks/>
          </p:cNvCxnSpPr>
          <p:nvPr/>
        </p:nvCxnSpPr>
        <p:spPr>
          <a:xfrm>
            <a:off x="5381483" y="2767900"/>
            <a:ext cx="1577303" cy="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FFA6C0-2A3E-DF47-B363-A74377F8116B}"/>
              </a:ext>
            </a:extLst>
          </p:cNvPr>
          <p:cNvCxnSpPr>
            <a:cxnSpLocks/>
          </p:cNvCxnSpPr>
          <p:nvPr/>
        </p:nvCxnSpPr>
        <p:spPr>
          <a:xfrm flipH="1">
            <a:off x="7612117" y="3903805"/>
            <a:ext cx="1311166" cy="81534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3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4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40127"/>
              </p:ext>
            </p:extLst>
          </p:nvPr>
        </p:nvGraphicFramePr>
        <p:xfrm>
          <a:off x="3352800" y="3544094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0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4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ابتدا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۵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5718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78301BD-5E33-2A4E-8094-142C82DB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87" y="3890963"/>
            <a:ext cx="3511826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6369270" y="5033963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C3F4A-B870-5B40-8F54-DFADDCA03A49}"/>
              </a:ext>
            </a:extLst>
          </p:cNvPr>
          <p:cNvSpPr txBox="1"/>
          <p:nvPr/>
        </p:nvSpPr>
        <p:spPr>
          <a:xfrm>
            <a:off x="8078441" y="4499387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تغییری ایجاد </a:t>
            </a:r>
            <a:r>
              <a:rPr lang="fa-IR" sz="1600" dirty="0" err="1">
                <a:latin typeface="IRRoya" panose="02000503000000020002" pitchFamily="2" charset="-78"/>
                <a:cs typeface="IRRoya" panose="02000503000000020002" pitchFamily="2" charset="-78"/>
              </a:rPr>
              <a:t>نمی‌شود</a:t>
            </a: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82D0F-BF06-E64B-A5FA-859D3C06913F}"/>
              </a:ext>
            </a:extLst>
          </p:cNvPr>
          <p:cNvSpPr/>
          <p:nvPr/>
        </p:nvSpPr>
        <p:spPr>
          <a:xfrm>
            <a:off x="8938917" y="2165196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26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3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۴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16168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78301BD-5E33-2A4E-8094-142C82DB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87" y="3890963"/>
            <a:ext cx="3511826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5150070" y="504616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9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1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۴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D07A98D-EF5A-7845-9828-0E256E78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12" y="3890963"/>
            <a:ext cx="3504088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5129049" y="504616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96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0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۳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62364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D07A98D-EF5A-7845-9828-0E256E78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12" y="3890963"/>
            <a:ext cx="3504088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7094483" y="445758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48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90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۳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60792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16AEED4-9255-7F44-AC03-86DA7631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41" y="3890963"/>
            <a:ext cx="3470717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7115504" y="444707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3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89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۲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90831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16AEED4-9255-7F44-AC03-86DA7631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41" y="3890963"/>
            <a:ext cx="3470717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5749159" y="446809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1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ABC34-41D9-FB4F-BD7E-3CED9CE57E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ساختمان داده ای ارائه کنید که </a:t>
            </a:r>
            <a:r>
              <a:rPr lang="fa-IR" u="sng">
                <a:latin typeface="IRMitra" panose="02000506000000020002" pitchFamily="2" charset="-78"/>
                <a:cs typeface="IRMitra" panose="02000506000000020002" pitchFamily="2" charset="-78"/>
              </a:rPr>
              <a:t>به نحوی کارا </a:t>
            </a: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بتواند اعمال زیر را انجام دهد:</a:t>
            </a:r>
          </a:p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endParaRPr lang="fa-IR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درج عنصر		:</a:t>
            </a:r>
            <a:r>
              <a:rPr lang="en-US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sz="2400">
                <a:latin typeface="IRMitra" panose="02000506000000020002" pitchFamily="2" charset="-78"/>
                <a:cs typeface="IRMitra" panose="02000506000000020002" pitchFamily="2" charset="-78"/>
              </a:rPr>
              <a:t>یک عنصر جدید را در مجموعه عنصر‌هایش اضافه کند.</a:t>
            </a:r>
          </a:p>
          <a:p>
            <a:pPr algn="r" rtl="1">
              <a:lnSpc>
                <a:spcPct val="100000"/>
              </a:lnSpc>
            </a:pP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حذف عنصر</a:t>
            </a:r>
            <a:r>
              <a:rPr lang="en-US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 کمینه	:</a:t>
            </a:r>
            <a:r>
              <a:rPr lang="en-US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sz="2400">
                <a:latin typeface="IRMitra" panose="02000506000000020002" pitchFamily="2" charset="-78"/>
                <a:cs typeface="IRMitra" panose="02000506000000020002" pitchFamily="2" charset="-78"/>
              </a:rPr>
              <a:t>عنصر کمینه موجود در مجموعه عناصر درج شده را پیدا کند و حذف کند.</a:t>
            </a:r>
          </a:p>
          <a:p>
            <a:pPr algn="r" rtl="1">
              <a:lnSpc>
                <a:spcPct val="100000"/>
              </a:lnSpc>
            </a:pPr>
            <a:r>
              <a:rPr lang="fa-IR">
                <a:latin typeface="IRMitra" panose="02000506000000020002" pitchFamily="2" charset="-78"/>
                <a:cs typeface="IRMitra" panose="02000506000000020002" pitchFamily="2" charset="-78"/>
              </a:rPr>
              <a:t>پرسش عنصر کمینه	:	</a:t>
            </a:r>
            <a:r>
              <a:rPr lang="fa-IR" sz="2400">
                <a:latin typeface="IRMitra" panose="02000506000000020002" pitchFamily="2" charset="-78"/>
                <a:cs typeface="IRMitra" panose="02000506000000020002" pitchFamily="2" charset="-78"/>
              </a:rPr>
              <a:t>عنصر کمینه موجود در مجموعه عناصر درج شده را اعلام کند.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B8518-277A-1044-8395-78EEF54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مسئله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A350-86A1-2D4C-A657-9E31EAFB69EF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3065342" y="1911812"/>
            <a:ext cx="6061316" cy="41789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شروع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			:	{}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Add		6	:	{6}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Add		1	:	{6,1}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Add		14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	:	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{6, 1, 14}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Query		:	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Delete			:	{6, 14}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Query		:	6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8779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89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۲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3956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1973490-A03A-0147-A56D-80498141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3886661"/>
            <a:ext cx="3454400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5780690" y="4436565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0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88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۱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32132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1973490-A03A-0147-A56D-80498141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3886661"/>
            <a:ext cx="3454400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6442842" y="375122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4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ساختن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A[1…n]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یک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درخت حرکت کرده و با استفاده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آن‌را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صورت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درجا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Max Heap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(توجه داشته باشید ابتدا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آخرین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برگ نیست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مقداردهی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.)</a:t>
            </a: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توجه: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C1C92-B406-EE41-8764-E278C47E2259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heap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)//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..., 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'Built.'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1F4C5-B1D7-5448-AA21-9A57B5A1CD7D}"/>
              </a:ext>
            </a:extLst>
          </p:cNvPr>
          <p:cNvSpPr txBox="1"/>
          <p:nvPr/>
        </p:nvSpPr>
        <p:spPr>
          <a:xfrm>
            <a:off x="6934200" y="3958605"/>
            <a:ext cx="218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شماره آخرین گره غیر برگ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A16C7-25D3-FF42-8F8D-C1001F7F6B4B}"/>
              </a:ext>
            </a:extLst>
          </p:cNvPr>
          <p:cNvCxnSpPr>
            <a:endCxn id="8" idx="1"/>
          </p:cNvCxnSpPr>
          <p:nvPr/>
        </p:nvCxnSpPr>
        <p:spPr>
          <a:xfrm flipV="1">
            <a:off x="3804745" y="4158660"/>
            <a:ext cx="31294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484BB-12D2-F647-9B69-93FADF7D4546}"/>
              </a:ext>
            </a:extLst>
          </p:cNvPr>
          <p:cNvSpPr txBox="1"/>
          <p:nvPr/>
        </p:nvSpPr>
        <p:spPr>
          <a:xfrm>
            <a:off x="1752600" y="1715288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algn="r" defTabSz="914400" rtl="1" eaLnBrk="1" latinLnBrk="0" hangingPunct="1">
              <a:lnSpc>
                <a:spcPct val="150000"/>
              </a:lnSpc>
            </a:pP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اندیس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i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برابر ۱ مقدار دهی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</a:p>
          <a:p>
            <a:pPr marL="0" algn="r" defTabSz="914400" rtl="1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5F3895-0B89-8348-80CD-722DBBE3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2901"/>
              </p:ext>
            </p:extLst>
          </p:nvPr>
        </p:nvGraphicFramePr>
        <p:xfrm>
          <a:off x="3352800" y="1984995"/>
          <a:ext cx="5486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6077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07977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73908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3390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2279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8143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780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2710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342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4069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48909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70774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337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57572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8DF56F-2656-BE43-BAB0-E50D019463EC}"/>
              </a:ext>
            </a:extLst>
          </p:cNvPr>
          <p:cNvCxnSpPr/>
          <p:nvPr/>
        </p:nvCxnSpPr>
        <p:spPr>
          <a:xfrm>
            <a:off x="6442842" y="3751226"/>
            <a:ext cx="0" cy="27432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8F17FBF-CAE1-D34B-9DD8-AF289B2B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4" y="3888386"/>
            <a:ext cx="340397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را از درخت حذف کرده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دارد.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ابتدا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از درخت خارج و سپس آخرین عنصر هرم(آرایه) را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فرزندان ریشه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باقی خواهند ماند اما عنصر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جدید ممکن است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نداشته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این رو برای بازیابی هرم،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روی عنصر ریشه کافیست.</a:t>
            </a:r>
          </a:p>
        </p:txBody>
      </p:sp>
    </p:spTree>
    <p:extLst>
      <p:ext uri="{BB962C8B-B14F-4D97-AF65-F5344CB8AC3E}">
        <p14:creationId xmlns:p14="http://schemas.microsoft.com/office/powerpoint/2010/main" val="161887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را از درخت حذف کرده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دارد.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ابتدا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از درخت خارج و سپس آخرین عنصر هرم(آرایه) را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فرزندان ریشه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باقی خواهند ماند اما عنصر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جدید ممکن است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نداشته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این رو برای بازیابی هرم،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روی عنصر ریشه کافیست.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EFADD-6341-854C-821F-D29F0DE56948}"/>
              </a:ext>
            </a:extLst>
          </p:cNvPr>
          <p:cNvSpPr/>
          <p:nvPr/>
        </p:nvSpPr>
        <p:spPr>
          <a:xfrm>
            <a:off x="3048000" y="2847132"/>
            <a:ext cx="60960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Extract_MAX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)&lt;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'Heap is empty'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result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66B0-3573-F34C-AA59-461D12A9F0B2}"/>
              </a:ext>
            </a:extLst>
          </p:cNvPr>
          <p:cNvSpPr txBox="1"/>
          <p:nvPr/>
        </p:nvSpPr>
        <p:spPr>
          <a:xfrm>
            <a:off x="4455165" y="5481543"/>
            <a:ext cx="32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پس زمان اجرا این عمل از </a:t>
            </a:r>
            <a:r>
              <a:rPr lang="en-US" dirty="0">
                <a:latin typeface="Century" panose="02040604050505020304" pitchFamily="18" charset="0"/>
                <a:cs typeface="IRRoya" panose="02000503000000020002" pitchFamily="2" charset="-78"/>
              </a:rPr>
              <a:t>O(log n)</a:t>
            </a:r>
            <a:r>
              <a:rPr lang="fa-IR" dirty="0">
                <a:latin typeface="Century" panose="02040604050505020304" pitchFamily="18" charset="0"/>
                <a:cs typeface="IRRoya" panose="02000503000000020002" pitchFamily="2" charset="-78"/>
              </a:rPr>
              <a:t> 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است.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397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عنصر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بیشینه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کلید را از درخت حذف کرده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برمی‌گرداند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عنصر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دارد.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ابتدا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از درخت خارج و سپس آخرین عنصر هرم(آرایه) را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کار فرزندان ریشه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باقی خواهند ماند اما عنصر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جدید ممکن است ویژگی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نداشته باشد.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این رو برای بازیابی هرم، یک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روی عنصر ریشه کافیست.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296BB-286A-954D-B89D-28A6F2ADEFED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B6C1D-6791-8246-91DB-4972B274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5287"/>
            <a:ext cx="383241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FCAA3-893B-9E4D-929A-D3869C7B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45" y="1690688"/>
            <a:ext cx="3802455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E15E0D-1F0E-E846-B702-2EA723C9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72" y="4025886"/>
            <a:ext cx="3802455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E8B50C-FC67-9C46-811A-D090043BCE74}"/>
              </a:ext>
            </a:extLst>
          </p:cNvPr>
          <p:cNvCxnSpPr/>
          <p:nvPr/>
        </p:nvCxnSpPr>
        <p:spPr>
          <a:xfrm>
            <a:off x="5585012" y="2833688"/>
            <a:ext cx="1051933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4C58E8-9A30-0F48-9B07-D30C142DD86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515096" y="3857297"/>
            <a:ext cx="1057481" cy="100584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3CB00E9F-5D98-2247-A23C-2EDC664FF081}"/>
              </a:ext>
            </a:extLst>
          </p:cNvPr>
          <p:cNvSpPr>
            <a:spLocks noChangeAspect="1"/>
          </p:cNvSpPr>
          <p:nvPr/>
        </p:nvSpPr>
        <p:spPr>
          <a:xfrm>
            <a:off x="2690410" y="2099441"/>
            <a:ext cx="2468880" cy="2468880"/>
          </a:xfrm>
          <a:prstGeom prst="arc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59FCAD-F1C1-644E-87BD-3D1A6BC1CC5C}"/>
              </a:ext>
            </a:extLst>
          </p:cNvPr>
          <p:cNvCxnSpPr/>
          <p:nvPr/>
        </p:nvCxnSpPr>
        <p:spPr>
          <a:xfrm flipH="1">
            <a:off x="7997227" y="2333297"/>
            <a:ext cx="575350" cy="620110"/>
          </a:xfrm>
          <a:prstGeom prst="straightConnector1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C7D7-8C5D-4D4C-B279-EB5C8DFC8D30}"/>
              </a:ext>
            </a:extLst>
          </p:cNvPr>
          <p:cNvCxnSpPr/>
          <p:nvPr/>
        </p:nvCxnSpPr>
        <p:spPr>
          <a:xfrm>
            <a:off x="8043836" y="2970848"/>
            <a:ext cx="457200" cy="458152"/>
          </a:xfrm>
          <a:prstGeom prst="straightConnector1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82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افزایش مقدار گره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کلید عنصری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مقداری بیشتر از قبلش افزایش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چون ممکن است با افزایش کلید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درخت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از دست بدهد.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تابع مسیر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گره تا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برای یافتن مکان مناسب برای این کلید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می‌پيماید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طی این مسیر، کلید افزایش یافته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مکررا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پدرش مقایسه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اگر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کلید از پدرش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باشد. با آن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غیر این صورت روال به پایان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زمان اجرای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روال روی یک هرم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O(h)=O(log n)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است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CFD52-9F76-2D41-BAB6-C4AEEAAFC351}"/>
              </a:ext>
            </a:extLst>
          </p:cNvPr>
          <p:cNvSpPr/>
          <p:nvPr/>
        </p:nvSpPr>
        <p:spPr>
          <a:xfrm>
            <a:off x="838200" y="377968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2"/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=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1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افزایش مقدار گره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کلید عنصری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مقداری بیشتر از قبلش افزایش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چون ممکن است با افزایش کلید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درخت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از دست بدهد.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تابع مسیر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گره تا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برای یافتن مکان مناسب برای این کلید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می‌پيماید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طی این مسیر، کلید افزایش یافته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مکررا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پدرش مقایسه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اگر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کلید از پدرش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باشد. با آن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غیر این صورت روال به پایان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زمان اجرای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روال روی یک هرم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O(h)=O(log n)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است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CFD52-9F76-2D41-BAB6-C4AEEAAFC351}"/>
              </a:ext>
            </a:extLst>
          </p:cNvPr>
          <p:cNvSpPr/>
          <p:nvPr/>
        </p:nvSpPr>
        <p:spPr>
          <a:xfrm>
            <a:off x="838200" y="377968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2"/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=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6B071-BD7A-6641-AB16-8FF10D08A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88" b="16628"/>
          <a:stretch/>
        </p:blipFill>
        <p:spPr>
          <a:xfrm>
            <a:off x="2677510" y="2150593"/>
            <a:ext cx="6836980" cy="37014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969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افزایش مقدار گره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روال کلید عنصری از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به مقداری بیشتر از قبلش افزایش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چون ممکن است با افزایش کلید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</a:t>
            </a:r>
            <a:r>
              <a:rPr lang="en-US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درخت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از دست بدهد.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این تابع مسیر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گره تا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را برای یافتن مکان مناسب برای این کلید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می‌پيماید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طی این مسیر، کلید افزایش یافته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مکررا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پدرش مقایسه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اگر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کلید از پدرش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باشد. با آن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در غیر این صورت روال به پایان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زمان اجرای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روال روی یک هرم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O(h)=O(log n)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است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CFD52-9F76-2D41-BAB6-C4AEEAAFC351}"/>
              </a:ext>
            </a:extLst>
          </p:cNvPr>
          <p:cNvSpPr/>
          <p:nvPr/>
        </p:nvSpPr>
        <p:spPr>
          <a:xfrm>
            <a:off x="838200" y="377968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pPr lvl="2"/>
            <a:r>
              <a:rPr lang="en-US" sz="1600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Courier New" panose="02070309020205020404" pitchFamily="49" charset="0"/>
              </a:rPr>
              <a:t>par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= parent(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4A643-0732-454A-B302-572E521C1CAF}"/>
              </a:ext>
            </a:extLst>
          </p:cNvPr>
          <p:cNvGrpSpPr/>
          <p:nvPr/>
        </p:nvGrpSpPr>
        <p:grpSpPr>
          <a:xfrm>
            <a:off x="1752600" y="2819563"/>
            <a:ext cx="8686800" cy="1920240"/>
            <a:chOff x="1752600" y="1715286"/>
            <a:chExt cx="8686800" cy="19202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36D433-15B7-8C49-83E1-EAD766CBA6E5}"/>
                </a:ext>
              </a:extLst>
            </p:cNvPr>
            <p:cNvSpPr txBox="1"/>
            <p:nvPr/>
          </p:nvSpPr>
          <p:spPr>
            <a:xfrm>
              <a:off x="1752600" y="1715286"/>
              <a:ext cx="8686800" cy="19202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r" defTabSz="914400" rtl="1" eaLnBrk="1" latinLnBrk="0" hangingPunct="1">
                <a:lnSpc>
                  <a:spcPct val="150000"/>
                </a:lnSpc>
              </a:pP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برای کاهش مقدار یک گره، کافیست تا از </a:t>
              </a:r>
              <a:r>
                <a:rPr lang="en-US" dirty="0">
                  <a:latin typeface="IRRoya" panose="02000503000000020002" pitchFamily="2" charset="-78"/>
                  <a:cs typeface="IRRoya" panose="02000503000000020002" pitchFamily="2" charset="-78"/>
                </a:rPr>
                <a:t>MAX-HEAPIFY</a:t>
              </a:r>
              <a:r>
                <a:rPr lang="fa-IR" dirty="0">
                  <a:latin typeface="IRRoya" panose="02000503000000020002" pitchFamily="2" charset="-78"/>
                  <a:cs typeface="IRRoya" panose="02000503000000020002" pitchFamily="2" charset="-78"/>
                </a:rPr>
                <a:t> استفاده کنیم!</a:t>
              </a:r>
              <a:endParaRPr lang="en-US" dirty="0">
                <a:latin typeface="IRRoya" panose="02000503000000020002" pitchFamily="2" charset="-78"/>
                <a:cs typeface="IRRoya" panose="02000503000000020002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11E973-5745-2142-947D-4D5135ADB24E}"/>
                </a:ext>
              </a:extLst>
            </p:cNvPr>
            <p:cNvSpPr/>
            <p:nvPr/>
          </p:nvSpPr>
          <p:spPr>
            <a:xfrm>
              <a:off x="1752600" y="2228671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def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795E26"/>
                  </a:solidFill>
                  <a:latin typeface="Courier New" panose="02070309020205020404" pitchFamily="49" charset="0"/>
                </a:rPr>
                <a:t>HEAP_DECREASE_KEY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108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b="1" dirty="0" err="1">
                  <a:solidFill>
                    <a:srgbClr val="00108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b="1" dirty="0">
                  <a:solidFill>
                    <a:srgbClr val="001080"/>
                  </a:solidFill>
                  <a:latin typeface="Courier New" panose="02070309020205020404" pitchFamily="49" charset="0"/>
                </a:rPr>
                <a:t>key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):</a:t>
              </a:r>
            </a:p>
            <a:p>
              <a:pPr lvl="1"/>
              <a:r>
                <a:rPr lang="en-US" b="1" dirty="0">
                  <a:solidFill>
                    <a:srgbClr val="00108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b="1" dirty="0" err="1">
                  <a:solidFill>
                    <a:srgbClr val="00108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= </a:t>
              </a:r>
              <a:r>
                <a:rPr lang="en-US" b="1" dirty="0">
                  <a:solidFill>
                    <a:srgbClr val="001080"/>
                  </a:solidFill>
                  <a:latin typeface="Courier New" panose="02070309020205020404" pitchFamily="49" charset="0"/>
                </a:rPr>
                <a:t>key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lvl="1"/>
              <a:r>
                <a:rPr lang="en-US" b="1" dirty="0">
                  <a:solidFill>
                    <a:srgbClr val="795E26"/>
                  </a:solidFill>
                  <a:latin typeface="Courier New" panose="02070309020205020404" pitchFamily="49" charset="0"/>
                </a:rPr>
                <a:t>MAX_HEAPIFY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b="1" dirty="0" err="1">
                  <a:solidFill>
                    <a:srgbClr val="00108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00108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</a:p>
            <a:p>
              <a:pPr lvl="1"/>
              <a:r>
                <a:rPr lang="en-US" b="1" dirty="0">
                  <a:solidFill>
                    <a:srgbClr val="AF00DB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'done.'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درخت نیمه مرتب (هرم، </a:t>
            </a:r>
            <a:r>
              <a:rPr lang="en-US" b="1" dirty="0">
                <a:latin typeface="Century" panose="02040604050505020304" pitchFamily="18" charset="0"/>
                <a:cs typeface="IRTitr" panose="02000506000000020002" pitchFamily="2" charset="-78"/>
              </a:rPr>
              <a:t>Heap</a:t>
            </a:r>
            <a:r>
              <a:rPr lang="fa-IR" b="1" dirty="0">
                <a:latin typeface="Century" panose="02040604050505020304" pitchFamily="18" charset="0"/>
                <a:cs typeface="IRTitr" panose="02000506000000020002" pitchFamily="2" charset="-78"/>
              </a:rPr>
              <a:t> )</a:t>
            </a:r>
            <a:endParaRPr lang="en-US" b="1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Max Tree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 درختی که مقدار کلید هر گره آن بیشتر یا مساوی فرزندانش باشد.</a:t>
            </a:r>
          </a:p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Tree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: درختی که مقدار کلید هر گره آن کمتر یا مساوی فرزندانش باشد.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DD9E8-780A-8844-AC54-390DFF6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9781"/>
            <a:ext cx="3200400" cy="2387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5F7C-CAFC-7743-8FAE-50E7AFB2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70051"/>
            <a:ext cx="3200400" cy="240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04F03-F86C-7B4E-83C5-514D9155B694}"/>
              </a:ext>
            </a:extLst>
          </p:cNvPr>
          <p:cNvSpPr txBox="1"/>
          <p:nvPr/>
        </p:nvSpPr>
        <p:spPr>
          <a:xfrm>
            <a:off x="1545022" y="360511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4D83D-5E67-B149-A1AB-444B14B35AEB}"/>
              </a:ext>
            </a:extLst>
          </p:cNvPr>
          <p:cNvSpPr txBox="1"/>
          <p:nvPr/>
        </p:nvSpPr>
        <p:spPr>
          <a:xfrm>
            <a:off x="4705347" y="363196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Max Tree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010FC5-35ED-9543-B1BB-2201F06D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347" y="3974447"/>
            <a:ext cx="3692453" cy="22025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01C376-E358-E746-9237-089E40F09CF0}"/>
              </a:ext>
            </a:extLst>
          </p:cNvPr>
          <p:cNvSpPr txBox="1"/>
          <p:nvPr/>
        </p:nvSpPr>
        <p:spPr>
          <a:xfrm>
            <a:off x="10643441" y="456025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╳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727DB94-48AA-9B44-8F0F-09ABD9B284E7}"/>
              </a:ext>
            </a:extLst>
          </p:cNvPr>
          <p:cNvSpPr/>
          <p:nvPr/>
        </p:nvSpPr>
        <p:spPr>
          <a:xfrm rot="2698507">
            <a:off x="9814848" y="4762729"/>
            <a:ext cx="562386" cy="141434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0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6FA0D-D673-7242-BAA9-798CE4584E73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8AE3-3C87-B14F-ABF5-E7F42BB1108B}"/>
              </a:ext>
            </a:extLst>
          </p:cNvPr>
          <p:cNvSpPr txBox="1"/>
          <p:nvPr/>
        </p:nvSpPr>
        <p:spPr>
          <a:xfrm>
            <a:off x="3335468" y="1825625"/>
            <a:ext cx="5521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برای مثال میخواهیم در هرم-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بیشینه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زیر </a:t>
            </a:r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گره‌ای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با مقدار ۸۶ درج کنیم.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E456E-947E-7946-8C69-F6D9112B6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15" y="2428964"/>
            <a:ext cx="4834168" cy="3200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B0E370E-6289-F54D-B049-E1EAC64B6767}"/>
              </a:ext>
            </a:extLst>
          </p:cNvPr>
          <p:cNvSpPr/>
          <p:nvPr/>
        </p:nvSpPr>
        <p:spPr>
          <a:xfrm>
            <a:off x="6897059" y="5004068"/>
            <a:ext cx="457200" cy="4572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0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6FA0D-D673-7242-BAA9-798CE4584E73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34722-83B7-2249-A779-8157C088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4" y="2428964"/>
            <a:ext cx="4834171" cy="3200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9B7CA73-B1C0-074B-BA86-AED3549EBFF1}"/>
              </a:ext>
            </a:extLst>
          </p:cNvPr>
          <p:cNvSpPr/>
          <p:nvPr/>
        </p:nvSpPr>
        <p:spPr>
          <a:xfrm>
            <a:off x="6978869" y="5106544"/>
            <a:ext cx="274320" cy="27432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69277-4C80-8E47-A8EB-FDF3FBD68FBB}"/>
              </a:ext>
            </a:extLst>
          </p:cNvPr>
          <p:cNvSpPr txBox="1"/>
          <p:nvPr/>
        </p:nvSpPr>
        <p:spPr>
          <a:xfrm>
            <a:off x="6897059" y="50338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-∞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C8B4B5-B454-C24F-AAF2-6804BC3BB018}"/>
              </a:ext>
            </a:extLst>
          </p:cNvPr>
          <p:cNvSpPr/>
          <p:nvPr/>
        </p:nvSpPr>
        <p:spPr>
          <a:xfrm>
            <a:off x="6897059" y="5004068"/>
            <a:ext cx="457200" cy="4572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0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6FA0D-D673-7242-BAA9-798CE4584E73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7F909-5352-7F44-A15E-0FF587B8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4" y="2428964"/>
            <a:ext cx="4834171" cy="3200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0AC7567-AD0D-2C43-A475-6B00E6A26404}"/>
              </a:ext>
            </a:extLst>
          </p:cNvPr>
          <p:cNvSpPr/>
          <p:nvPr/>
        </p:nvSpPr>
        <p:spPr>
          <a:xfrm>
            <a:off x="6897059" y="5004068"/>
            <a:ext cx="457200" cy="4572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3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6FA0D-D673-7242-BAA9-798CE4584E73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D606A-163A-9449-9D7E-D9E9BD63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4" y="2428964"/>
            <a:ext cx="4834171" cy="3200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8ADD050-0379-A648-96E1-80C696D2F581}"/>
              </a:ext>
            </a:extLst>
          </p:cNvPr>
          <p:cNvSpPr/>
          <p:nvPr/>
        </p:nvSpPr>
        <p:spPr>
          <a:xfrm>
            <a:off x="6276949" y="4400729"/>
            <a:ext cx="457200" cy="4572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1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 در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ابتدا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گره‌ای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جدید با کلید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-∞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عنوان آخرین گره (در انتهای آرایه) در درخت درج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سپس با استفاده از روند افزایش کلید، مقدار گره به مقدار مورد نظر افزایش یافته و در مکان صحیح خود قرار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آن که گره درج شونده ممکن است تا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ريشه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جابه‌جا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شود، زمان درج حداکثر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O(h)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 از طرفی ارتفاع یک هرم حداکثر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0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است.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بنابرای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زمان درج یک گره در هرم </a:t>
                </a:r>
                <a:r>
                  <a:rPr lang="en-US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O(log n)</a:t>
                </a:r>
                <a:r>
                  <a:rPr lang="fa-IR" sz="2000" dirty="0">
                    <a:latin typeface="Century" panose="02040604050505020304" pitchFamily="18" charset="0"/>
                    <a:cs typeface="IRMitra" panose="02000506000000020002" pitchFamily="2" charset="-78"/>
                  </a:rPr>
                  <a:t> 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خواهد بود.</a:t>
                </a:r>
                <a:endParaRPr lang="en-US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C8F40-6E7E-CF47-A375-9C06B362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2907" r="-108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B637003-41BB-7B43-98B3-B371E98C8F4E}"/>
              </a:ext>
            </a:extLst>
          </p:cNvPr>
          <p:cNvSpPr/>
          <p:nvPr/>
        </p:nvSpPr>
        <p:spPr>
          <a:xfrm>
            <a:off x="83820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b="1" dirty="0">
                <a:latin typeface="Courier" pitchFamily="2" charset="0"/>
                <a:cs typeface="IRMitra" panose="02000506000000020002" pitchFamily="2" charset="-78"/>
              </a:rPr>
              <a:t>∞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HEAP_INCREASE_KEY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'done.'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6FA0D-D673-7242-BAA9-798CE4584E73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3A42B-9CF5-5440-9069-4293F5F9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4" y="2428964"/>
            <a:ext cx="4834171" cy="3200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579F0F0-1F5F-3C4C-88DA-86DF46745D9A}"/>
              </a:ext>
            </a:extLst>
          </p:cNvPr>
          <p:cNvSpPr/>
          <p:nvPr/>
        </p:nvSpPr>
        <p:spPr>
          <a:xfrm>
            <a:off x="5404590" y="3544087"/>
            <a:ext cx="457200" cy="4572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</a:t>
            </a:r>
            <a:r>
              <a:rPr lang="fa-IR" sz="2800" dirty="0">
                <a:latin typeface="IRTitr" panose="02000506000000020002" pitchFamily="2" charset="-78"/>
                <a:cs typeface="IRTitr" panose="02000506000000020002" pitchFamily="2" charset="-78"/>
              </a:rPr>
              <a:t>بر اساس 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1496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93DA6-474E-A64A-A4E2-673579B0A85B}"/>
              </a:ext>
            </a:extLst>
          </p:cNvPr>
          <p:cNvSpPr/>
          <p:nvPr/>
        </p:nvSpPr>
        <p:spPr>
          <a:xfrm>
            <a:off x="3048000" y="2847132"/>
            <a:ext cx="60960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Heap_Sort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1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Build_Max_Heap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,...,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lvl="2"/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MAX_HEAPIFY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97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C2F582-6F66-E649-A961-CBED5817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991"/>
              </p:ext>
            </p:extLst>
          </p:nvPr>
        </p:nvGraphicFramePr>
        <p:xfrm>
          <a:off x="4267200" y="342900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4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C2F582-6F66-E649-A961-CBED5817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52491"/>
              </p:ext>
            </p:extLst>
          </p:nvPr>
        </p:nvGraphicFramePr>
        <p:xfrm>
          <a:off x="4267200" y="2146738"/>
          <a:ext cx="36563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35700"/>
              </p:ext>
            </p:extLst>
          </p:nvPr>
        </p:nvGraphicFramePr>
        <p:xfrm>
          <a:off x="6094730" y="416185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1758AC-8C47-E647-BC81-74091ACE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13" y="3626085"/>
            <a:ext cx="4073652" cy="24688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9586EA-742A-2743-9F90-59817CD57D56}"/>
              </a:ext>
            </a:extLst>
          </p:cNvPr>
          <p:cNvCxnSpPr/>
          <p:nvPr/>
        </p:nvCxnSpPr>
        <p:spPr>
          <a:xfrm>
            <a:off x="6094730" y="3142593"/>
            <a:ext cx="0" cy="620110"/>
          </a:xfrm>
          <a:prstGeom prst="straightConnector1">
            <a:avLst/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2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8685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1758AC-8C47-E647-BC81-74091ACE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8" y="2766847"/>
            <a:ext cx="407365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درخت نیمه مرتب (هرم، </a:t>
            </a:r>
            <a:r>
              <a:rPr lang="en-US" b="1" dirty="0">
                <a:latin typeface="Century" panose="02040604050505020304" pitchFamily="18" charset="0"/>
                <a:cs typeface="IRTitr" panose="02000506000000020002" pitchFamily="2" charset="-78"/>
              </a:rPr>
              <a:t>Heap</a:t>
            </a:r>
            <a:r>
              <a:rPr lang="fa-IR" b="1" dirty="0">
                <a:latin typeface="Century" panose="02040604050505020304" pitchFamily="18" charset="0"/>
                <a:cs typeface="IRTitr" panose="02000506000000020002" pitchFamily="2" charset="-78"/>
              </a:rPr>
              <a:t> )</a:t>
            </a:r>
            <a:endParaRPr lang="en-US" b="1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که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Max Tree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نیز باشد.</a:t>
            </a:r>
          </a:p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: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که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Tree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نیز باشد.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DD9E8-780A-8844-AC54-390DFF6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9781"/>
            <a:ext cx="3200400" cy="2387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5F7C-CAFC-7743-8FAE-50E7AFB2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70051"/>
            <a:ext cx="3200400" cy="240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04F03-F86C-7B4E-83C5-514D9155B694}"/>
              </a:ext>
            </a:extLst>
          </p:cNvPr>
          <p:cNvSpPr txBox="1"/>
          <p:nvPr/>
        </p:nvSpPr>
        <p:spPr>
          <a:xfrm>
            <a:off x="1468078" y="360511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Min 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4D83D-5E67-B149-A1AB-444B14B35AEB}"/>
              </a:ext>
            </a:extLst>
          </p:cNvPr>
          <p:cNvSpPr txBox="1"/>
          <p:nvPr/>
        </p:nvSpPr>
        <p:spPr>
          <a:xfrm>
            <a:off x="4628403" y="363196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Max Heap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9C415-C22E-9F4F-BF42-B2405F3B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03" y="3878317"/>
            <a:ext cx="3623991" cy="22986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3A4503-67CB-4942-8AA0-130D5242C7B2}"/>
              </a:ext>
            </a:extLst>
          </p:cNvPr>
          <p:cNvSpPr/>
          <p:nvPr/>
        </p:nvSpPr>
        <p:spPr>
          <a:xfrm>
            <a:off x="9921766" y="4656083"/>
            <a:ext cx="1432034" cy="137685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9F4-1ADC-9043-B297-025E6F1B6B84}"/>
              </a:ext>
            </a:extLst>
          </p:cNvPr>
          <p:cNvSpPr txBox="1"/>
          <p:nvPr/>
        </p:nvSpPr>
        <p:spPr>
          <a:xfrm>
            <a:off x="10810061" y="46560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╳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56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41517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213E96-D55C-8447-B29A-067A5942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92" y="2766847"/>
            <a:ext cx="4139738" cy="24688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950F1-9F60-FA41-A569-01C3A831BE9B}"/>
              </a:ext>
            </a:extLst>
          </p:cNvPr>
          <p:cNvCxnSpPr/>
          <p:nvPr/>
        </p:nvCxnSpPr>
        <p:spPr>
          <a:xfrm>
            <a:off x="7168055" y="4235669"/>
            <a:ext cx="210312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87E59D-A342-3642-BBE1-4CB2AF61280F}"/>
              </a:ext>
            </a:extLst>
          </p:cNvPr>
          <p:cNvSpPr txBox="1"/>
          <p:nvPr/>
        </p:nvSpPr>
        <p:spPr>
          <a:xfrm>
            <a:off x="7568797" y="423566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کاهش طول هرم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814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61662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87E59D-A342-3642-BBE1-4CB2AF61280F}"/>
              </a:ext>
            </a:extLst>
          </p:cNvPr>
          <p:cNvSpPr txBox="1"/>
          <p:nvPr/>
        </p:nvSpPr>
        <p:spPr>
          <a:xfrm>
            <a:off x="7015760" y="4249175"/>
            <a:ext cx="25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fa-IR" dirty="0">
                <a:latin typeface="Century" panose="02040604050505020304" pitchFamily="18" charset="0"/>
                <a:cs typeface="IRRoya" panose="02000503000000020002" pitchFamily="2" charset="-78"/>
              </a:rPr>
              <a:t>فراخوانی </a:t>
            </a:r>
            <a:r>
              <a:rPr lang="en-US" dirty="0">
                <a:latin typeface="Century" panose="02040604050505020304" pitchFamily="18" charset="0"/>
                <a:cs typeface="IRRoya" panose="02000503000000020002" pitchFamily="2" charset="-78"/>
              </a:rPr>
              <a:t>MAX-HEAPIFY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30B35-2B6A-E843-B0D7-61FA5862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46" y="2766847"/>
            <a:ext cx="412328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0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21195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2DE3BF-ED3A-B54C-86D9-30E7F60C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0" y="2766847"/>
            <a:ext cx="408121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6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6208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2DE3BF-ED3A-B54C-86D9-30E7F60C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0" y="2766847"/>
            <a:ext cx="408121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9372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054499E-CA97-594E-8940-5EEC5AA8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35" y="2766847"/>
            <a:ext cx="413159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02036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36B107-4704-EF47-AED9-5345D56B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4" y="2766847"/>
            <a:ext cx="414873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9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36684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3B12E97-E050-6A4F-BCE1-3026B886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98" y="2766847"/>
            <a:ext cx="409783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8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30182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516C69-DA61-8C47-941C-60A27DF7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4" y="2766847"/>
            <a:ext cx="414873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3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/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F6B2C8-D8E5-D040-81E0-87728146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81" y="2766847"/>
            <a:ext cx="4202349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3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9863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16C5EF2-7B65-834E-B611-2FABBE85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2766847"/>
            <a:ext cx="411480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درخت نیمه مرتب (هرم، </a:t>
            </a:r>
            <a:r>
              <a:rPr lang="en-US" b="1" dirty="0">
                <a:latin typeface="Century" panose="02040604050505020304" pitchFamily="18" charset="0"/>
                <a:cs typeface="IRTitr" panose="02000506000000020002" pitchFamily="2" charset="-78"/>
              </a:rPr>
              <a:t>Heap</a:t>
            </a:r>
            <a:r>
              <a:rPr lang="fa-IR" b="1" dirty="0">
                <a:latin typeface="Century" panose="02040604050505020304" pitchFamily="18" charset="0"/>
                <a:cs typeface="IRTitr" panose="02000506000000020002" pitchFamily="2" charset="-78"/>
              </a:rPr>
              <a:t> )</a:t>
            </a:r>
            <a:endParaRPr lang="en-US" b="1" dirty="0">
              <a:latin typeface="Century" panose="02040604050505020304" pitchFamily="18" charset="0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	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که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Max Tree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نیز باشد.</a:t>
            </a:r>
          </a:p>
          <a:p>
            <a:pPr algn="r" rtl="1">
              <a:lnSpc>
                <a:spcPct val="100000"/>
              </a:lnSpc>
            </a:pP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	: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که </a:t>
            </a:r>
            <a:r>
              <a:rPr lang="en-US" sz="2400" dirty="0">
                <a:latin typeface="Century" panose="02040604050505020304" pitchFamily="18" charset="0"/>
                <a:cs typeface="IRMitra" panose="02000506000000020002" pitchFamily="2" charset="-78"/>
              </a:rPr>
              <a:t>Min Tree</a:t>
            </a:r>
            <a:r>
              <a:rPr lang="fa-IR" sz="24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نیز باشد.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DD9E8-780A-8844-AC54-390DFF6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9781"/>
            <a:ext cx="3200400" cy="2387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5F7C-CAFC-7743-8FAE-50E7AFB2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70051"/>
            <a:ext cx="3200400" cy="240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04F03-F86C-7B4E-83C5-514D9155B694}"/>
              </a:ext>
            </a:extLst>
          </p:cNvPr>
          <p:cNvSpPr txBox="1"/>
          <p:nvPr/>
        </p:nvSpPr>
        <p:spPr>
          <a:xfrm>
            <a:off x="1468078" y="360511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Min 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4D83D-5E67-B149-A1AB-444B14B35AEB}"/>
              </a:ext>
            </a:extLst>
          </p:cNvPr>
          <p:cNvSpPr txBox="1"/>
          <p:nvPr/>
        </p:nvSpPr>
        <p:spPr>
          <a:xfrm>
            <a:off x="4628403" y="363196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Max Heap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9C415-C22E-9F4F-BF42-B2405F3B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03" y="3878317"/>
            <a:ext cx="3623991" cy="22986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3A4503-67CB-4942-8AA0-130D5242C7B2}"/>
              </a:ext>
            </a:extLst>
          </p:cNvPr>
          <p:cNvSpPr/>
          <p:nvPr/>
        </p:nvSpPr>
        <p:spPr>
          <a:xfrm>
            <a:off x="9921766" y="4656083"/>
            <a:ext cx="1432034" cy="137685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C9F4-1ADC-9043-B297-025E6F1B6B84}"/>
              </a:ext>
            </a:extLst>
          </p:cNvPr>
          <p:cNvSpPr txBox="1"/>
          <p:nvPr/>
        </p:nvSpPr>
        <p:spPr>
          <a:xfrm>
            <a:off x="10810061" y="46560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╳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199A8-5926-EE49-A648-CDA02D91DCB8}"/>
              </a:ext>
            </a:extLst>
          </p:cNvPr>
          <p:cNvSpPr txBox="1"/>
          <p:nvPr/>
        </p:nvSpPr>
        <p:spPr>
          <a:xfrm>
            <a:off x="838200" y="1690688"/>
            <a:ext cx="255711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البته اگر نوع ساختار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Heap</a:t>
            </a:r>
          </a:p>
          <a:p>
            <a:pPr algn="r" rtl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مشخص نشده باشد، به صورت</a:t>
            </a:r>
          </a:p>
          <a:p>
            <a:pPr algn="r" rtl="1"/>
            <a:r>
              <a:rPr lang="fa-IR" sz="2000" dirty="0" err="1">
                <a:latin typeface="IRRoya" panose="02000503000000020002" pitchFamily="2" charset="-78"/>
                <a:cs typeface="IRRoya" panose="02000503000000020002" pitchFamily="2" charset="-78"/>
              </a:rPr>
              <a:t>پیش‌فرض</a:t>
            </a:r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 آن را </a:t>
            </a:r>
            <a:r>
              <a:rPr lang="en-US" sz="2000" dirty="0">
                <a:latin typeface="IRRoya" panose="02000503000000020002" pitchFamily="2" charset="-78"/>
                <a:cs typeface="IRRoya" panose="02000503000000020002" pitchFamily="2" charset="-78"/>
              </a:rPr>
              <a:t>Max Heap</a:t>
            </a:r>
          </a:p>
          <a:p>
            <a:pPr algn="r" rtl="1"/>
            <a:r>
              <a:rPr lang="fa-IR" sz="2000" dirty="0">
                <a:latin typeface="IRRoya" panose="02000503000000020002" pitchFamily="2" charset="-78"/>
                <a:cs typeface="IRRoya" panose="02000503000000020002" pitchFamily="2" charset="-78"/>
              </a:rPr>
              <a:t>در نظر خواهیم گرفت.</a:t>
            </a:r>
            <a:endParaRPr lang="en-US" sz="20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1268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52467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D077B5C-1E4B-3D48-9D42-FDCF4C26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56" y="2766847"/>
            <a:ext cx="415097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4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30577"/>
              </p:ext>
            </p:extLst>
          </p:nvPr>
        </p:nvGraphicFramePr>
        <p:xfrm>
          <a:off x="6094730" y="3086887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1005AE-B759-D544-B7AF-15B8FD6B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78" y="2766847"/>
            <a:ext cx="412415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0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 سازی هرم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ابتدا با استفاده از روال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آرایه ورودی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تبدیل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بزرگ‌ترین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آرایه 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قرار دارد، 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جابه‌جایی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مکان صحیح (نهایی) خود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قرار گیرد.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سپس طول هرم یکی کم شده و برای حفظ ویژگی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 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ريشه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جدید فراخوانی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روال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روند را تا هرم با اندازه ۲ تکرار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10000"/>
              </a:lnSpc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1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ازآنجاکه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Build-Max-Heap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هر یک از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n-1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MAX-HEAPIFY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زمان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O(log n)</a:t>
            </a:r>
            <a:r>
              <a:rPr lang="fa-IR" sz="2000" dirty="0">
                <a:latin typeface="Century" panose="02040604050505020304" pitchFamily="18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صرف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؛ زمان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مرتب‌سازی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هرم برابر است با: </a:t>
            </a:r>
            <a:r>
              <a:rPr lang="en-US" sz="2000" dirty="0">
                <a:latin typeface="Century" panose="02040604050505020304" pitchFamily="18" charset="0"/>
                <a:cs typeface="IRMitra" panose="02000506000000020002" pitchFamily="2" charset="-78"/>
              </a:rPr>
              <a:t>O(n)+(n-1)O(log n)=O(n log n)</a:t>
            </a:r>
            <a:endParaRPr lang="fa-IR" sz="2400" dirty="0">
              <a:latin typeface="Century" panose="02040604050505020304" pitchFamily="18" charset="0"/>
              <a:cs typeface="IRMitra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5C69-DF4F-9D41-971B-C624FF4EBCF8}"/>
              </a:ext>
            </a:extLst>
          </p:cNvPr>
          <p:cNvSpPr txBox="1"/>
          <p:nvPr/>
        </p:nvSpPr>
        <p:spPr>
          <a:xfrm>
            <a:off x="1752600" y="1715287"/>
            <a:ext cx="86868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37DF15E-60CD-0A46-AE03-9077582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24825"/>
              </p:ext>
            </p:extLst>
          </p:nvPr>
        </p:nvGraphicFramePr>
        <p:xfrm>
          <a:off x="4267200" y="342900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3588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17260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0659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00778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52599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1345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35611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81352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6637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" pitchFamily="2" charset="0"/>
                        </a:rPr>
                        <a:t>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85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ذخیره 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«هرم» یک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است، برای نمایش آن از آرایه ها استفاده ‌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93D4-BF4D-534D-91CB-5C782063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51" y="2870765"/>
            <a:ext cx="3200400" cy="238718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92B0FF-1C1C-E04F-896F-3467043A6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46833"/>
              </p:ext>
            </p:extLst>
          </p:nvPr>
        </p:nvGraphicFramePr>
        <p:xfrm>
          <a:off x="6834351" y="3607156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812288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18097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135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296544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1615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63639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60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93293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76423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986314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8DB2E-E5A2-4C47-8464-1863E155D2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05551" y="4064356"/>
            <a:ext cx="1510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ذخیره 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«هرم» یک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است، برای نمایش آن از آرایه ها استفاده ‌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93D4-BF4D-534D-91CB-5C782063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51" y="2870765"/>
            <a:ext cx="3200400" cy="238718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92B0FF-1C1C-E04F-896F-3467043A621E}"/>
              </a:ext>
            </a:extLst>
          </p:cNvPr>
          <p:cNvGraphicFramePr>
            <a:graphicFrameLocks noGrp="1"/>
          </p:cNvGraphicFramePr>
          <p:nvPr/>
        </p:nvGraphicFramePr>
        <p:xfrm>
          <a:off x="6834351" y="3607156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812288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18097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135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296544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1615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63639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60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93293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76423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986314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8DB2E-E5A2-4C47-8464-1863E155D2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05551" y="4064356"/>
            <a:ext cx="1510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813501-B756-1145-99F1-B1BD00E4A611}"/>
                  </a:ext>
                </a:extLst>
              </p:cNvPr>
              <p:cNvSpPr txBox="1"/>
              <p:nvPr/>
            </p:nvSpPr>
            <p:spPr>
              <a:xfrm>
                <a:off x="2132076" y="2103914"/>
                <a:ext cx="7927848" cy="37947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 rtl="1">
                  <a:spcBef>
                    <a:spcPts val="600"/>
                  </a:spcBef>
                </a:pPr>
                <a:r>
                  <a:rPr lang="fa-IR" sz="2400" b="1" dirty="0">
                    <a:latin typeface="IRRoya" panose="02000503000000020002" pitchFamily="2" charset="-78"/>
                    <a:cs typeface="IRRoya" panose="02000503000000020002" pitchFamily="2" charset="-78"/>
                  </a:rPr>
                  <a:t>یادآوری:</a:t>
                </a:r>
              </a:p>
              <a:p>
                <a:pPr algn="r" rtl="1">
                  <a:spcBef>
                    <a:spcPts val="600"/>
                  </a:spcBef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در بحث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درخت‌ها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پیاده‌سازی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درخت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دودویی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با آرایه نشان داده شد؛ که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شماره‌گذاری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از ۱ با گره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ريشه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آغاز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می‌شد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و تمام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گره‌های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دیگر از سطح بعدی از چپ به راست شماره گذاری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می‌شدند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.</a:t>
                </a:r>
              </a:p>
              <a:p>
                <a:pPr algn="r" rtl="1">
                  <a:spcBef>
                    <a:spcPts val="600"/>
                  </a:spcBef>
                </a:pP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rtl="1">
                  <a:spcBef>
                    <a:spcPts val="600"/>
                  </a:spcBef>
                </a:pPr>
                <a:r>
                  <a:rPr lang="fa-IR" sz="2400" b="1" dirty="0">
                    <a:latin typeface="IRRoya" panose="02000503000000020002" pitchFamily="2" charset="-78"/>
                    <a:cs typeface="IRRoya" panose="02000503000000020002" pitchFamily="2" charset="-78"/>
                  </a:rPr>
                  <a:t>نکته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: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ازآنجاکه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:r>
                  <a:rPr lang="en-US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Heap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یک درخت کامل است</a:t>
                </a:r>
                <a:r>
                  <a:rPr lang="en-US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:</a:t>
                </a:r>
                <a:endParaRPr lang="fa-IR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marL="800100" lvl="1" indent="-342900" algn="r" rt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برای نمایش آن از آرایه استفاده </a:t>
                </a:r>
                <a:r>
                  <a:rPr lang="fa-IR" sz="2400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می‌شود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.</a:t>
                </a:r>
              </a:p>
              <a:p>
                <a:pPr marL="800100" lvl="1" indent="-342900" algn="r" rt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ارتفاع آن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IRMitra" panose="02000506000000020002" pitchFamily="2" charset="-78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+1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:r>
                  <a:rPr lang="fa-IR" dirty="0">
                    <a:latin typeface="IRRoya" panose="02000503000000020002" pitchFamily="2" charset="-78"/>
                    <a:cs typeface="IRRoya" panose="02000503000000020002" pitchFamily="2" charset="-78"/>
                  </a:rPr>
                  <a:t>با فرض سطح </a:t>
                </a:r>
                <a:r>
                  <a:rPr lang="fa-IR" dirty="0" err="1">
                    <a:latin typeface="IRRoya" panose="02000503000000020002" pitchFamily="2" charset="-78"/>
                    <a:cs typeface="IRRoya" panose="02000503000000020002" pitchFamily="2" charset="-78"/>
                  </a:rPr>
                  <a:t>ریشه‌ی</a:t>
                </a:r>
                <a:r>
                  <a:rPr lang="fa-IR" dirty="0">
                    <a:latin typeface="IRRoya" panose="02000503000000020002" pitchFamily="2" charset="-78"/>
                    <a:cs typeface="IRRoya" panose="02000503000000020002" pitchFamily="2" charset="-78"/>
                  </a:rPr>
                  <a:t> ۱</a:t>
                </a: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است.</a:t>
                </a:r>
                <a:endParaRPr lang="en-US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813501-B756-1145-99F1-B1BD00E4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76" y="2103914"/>
                <a:ext cx="7927848" cy="3794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4AD-34E5-7549-B613-D5E2BC8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ذخیره 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8F40-6E7E-CF47-A375-9C06B362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آنجا که «هرم» یک درخت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کامل است، برای نمایش آن از آرایه ها استفاده ‌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93D4-BF4D-534D-91CB-5C782063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51" y="2870765"/>
            <a:ext cx="3200400" cy="238718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92B0FF-1C1C-E04F-896F-3467043A621E}"/>
              </a:ext>
            </a:extLst>
          </p:cNvPr>
          <p:cNvGraphicFramePr>
            <a:graphicFrameLocks noGrp="1"/>
          </p:cNvGraphicFramePr>
          <p:nvPr/>
        </p:nvGraphicFramePr>
        <p:xfrm>
          <a:off x="6834351" y="3607156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812288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18097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135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296544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1615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63639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60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93293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76423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986314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8DB2E-E5A2-4C47-8464-1863E155D2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05551" y="4064356"/>
            <a:ext cx="1510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813501-B756-1145-99F1-B1BD00E4A611}"/>
                  </a:ext>
                </a:extLst>
              </p:cNvPr>
              <p:cNvSpPr txBox="1"/>
              <p:nvPr/>
            </p:nvSpPr>
            <p:spPr>
              <a:xfrm>
                <a:off x="2132285" y="2102024"/>
                <a:ext cx="7927429" cy="37985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r" defTabSz="914400" rtl="1" eaLnBrk="1" latinLnBrk="0" hangingPunct="1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تعداد برگ ها </a:t>
                </a:r>
                <a:r>
                  <a:rPr lang="en-US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است.</a:t>
                </a:r>
              </a:p>
              <a:p>
                <a:pPr marL="342900" indent="-342900" algn="r" rtl="1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شماره آنها نیز </a:t>
                </a:r>
                <a:r>
                  <a:rPr lang="en-US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+2,…,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 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است.</a:t>
                </a:r>
              </a:p>
              <a:p>
                <a:pPr marL="342900" indent="-342900" algn="r" rtl="1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شماره پدر گره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𝑖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ام،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cs typeface="IRRoya" panose="02000503000000020002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IRRoya" panose="02000503000000020002" pitchFamily="2" charset="-78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و شماره فرزندان آن در صورت وجود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𝑖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IRRoya" panose="02000503000000020002" pitchFamily="2" charset="-78"/>
                      </a:rPr>
                      <m:t>+1</m:t>
                    </m:r>
                  </m:oMath>
                </a14:m>
                <a:r>
                  <a:rPr lang="fa-IR" sz="2400" dirty="0">
                    <a:latin typeface="IRRoya" panose="02000503000000020002" pitchFamily="2" charset="-78"/>
                    <a:cs typeface="IRRoya" panose="02000503000000020002" pitchFamily="2" charset="-78"/>
                  </a:rPr>
                  <a:t> است.</a:t>
                </a:r>
                <a:endParaRPr lang="en-US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defTabSz="914400" rtl="1" eaLnBrk="1" latinLnBrk="0" hangingPunct="1">
                  <a:spcBef>
                    <a:spcPts val="600"/>
                  </a:spcBef>
                </a:pPr>
                <a:endParaRPr lang="en-US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  <a:p>
                <a:pPr algn="r" defTabSz="914400" rtl="1" eaLnBrk="1" latinLnBrk="0" hangingPunct="1">
                  <a:lnSpc>
                    <a:spcPct val="150000"/>
                  </a:lnSpc>
                  <a:spcBef>
                    <a:spcPts val="600"/>
                  </a:spcBef>
                </a:pPr>
                <a:endParaRPr lang="en-US" sz="2400" dirty="0">
                  <a:latin typeface="IRRoya" panose="02000503000000020002" pitchFamily="2" charset="-78"/>
                  <a:cs typeface="IRRoya" panose="02000503000000020002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813501-B756-1145-99F1-B1BD00E4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5" y="2102024"/>
                <a:ext cx="7927429" cy="379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9BB747-F588-E54B-9478-1E1D95D15126}"/>
              </a:ext>
            </a:extLst>
          </p:cNvPr>
          <p:cNvSpPr txBox="1"/>
          <p:nvPr/>
        </p:nvSpPr>
        <p:spPr>
          <a:xfrm>
            <a:off x="2826445" y="510251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latin typeface="IRRoya" panose="02000503000000020002" pitchFamily="2" charset="-78"/>
                <a:cs typeface="IRRoya" panose="02000503000000020002" pitchFamily="2" charset="-78"/>
              </a:rPr>
              <a:t>فرزند راست</a:t>
            </a:r>
            <a:endParaRPr lang="en-US" sz="1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F34D9-72AE-ED46-B3CA-6A368A0FC0D0}"/>
              </a:ext>
            </a:extLst>
          </p:cNvPr>
          <p:cNvSpPr txBox="1"/>
          <p:nvPr/>
        </p:nvSpPr>
        <p:spPr>
          <a:xfrm>
            <a:off x="3657122" y="510189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latin typeface="IRRoya" panose="02000503000000020002" pitchFamily="2" charset="-78"/>
                <a:cs typeface="IRRoya" panose="02000503000000020002" pitchFamily="2" charset="-78"/>
              </a:rPr>
              <a:t>فرزند چپ</a:t>
            </a:r>
            <a:endParaRPr lang="en-US" sz="14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A76C42-7A52-154B-B823-371E4C817941}"/>
              </a:ext>
            </a:extLst>
          </p:cNvPr>
          <p:cNvCxnSpPr>
            <a:cxnSpLocks/>
          </p:cNvCxnSpPr>
          <p:nvPr/>
        </p:nvCxnSpPr>
        <p:spPr>
          <a:xfrm flipH="1">
            <a:off x="3277912" y="4655468"/>
            <a:ext cx="0" cy="4464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FC68C-AE4F-EE4B-9561-137DEDFD9CB1}"/>
              </a:ext>
            </a:extLst>
          </p:cNvPr>
          <p:cNvCxnSpPr>
            <a:cxnSpLocks/>
          </p:cNvCxnSpPr>
          <p:nvPr/>
        </p:nvCxnSpPr>
        <p:spPr>
          <a:xfrm flipH="1">
            <a:off x="4051145" y="4655468"/>
            <a:ext cx="0" cy="4464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0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8174</Words>
  <Application>Microsoft Macintosh PowerPoint</Application>
  <PresentationFormat>Widescreen</PresentationFormat>
  <Paragraphs>1223</Paragraphs>
  <Slides>62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Century</vt:lpstr>
      <vt:lpstr>Century Gothic</vt:lpstr>
      <vt:lpstr>Consolas</vt:lpstr>
      <vt:lpstr>Courier</vt:lpstr>
      <vt:lpstr>Courier New</vt:lpstr>
      <vt:lpstr>IRMitra</vt:lpstr>
      <vt:lpstr>IRRoya</vt:lpstr>
      <vt:lpstr>IRTitr</vt:lpstr>
      <vt:lpstr>Office Theme</vt:lpstr>
      <vt:lpstr>هرم</vt:lpstr>
      <vt:lpstr>مسئله</vt:lpstr>
      <vt:lpstr>مسئله</vt:lpstr>
      <vt:lpstr>درخت نیمه مرتب (هرم، Heap )</vt:lpstr>
      <vt:lpstr>درخت نیمه مرتب (هرم، Heap )</vt:lpstr>
      <vt:lpstr>درخت نیمه مرتب (هرم، Heap )</vt:lpstr>
      <vt:lpstr>ذخیره سازی</vt:lpstr>
      <vt:lpstr>ذخیره سازی</vt:lpstr>
      <vt:lpstr>ذخیره سازی</vt:lpstr>
      <vt:lpstr>جستوجو در هرم</vt:lpstr>
      <vt:lpstr>جستوجو در هرم</vt:lpstr>
      <vt:lpstr>هرم و عنصر بیشینه</vt:lpstr>
      <vt:lpstr>هرم و عنصر بیشینه</vt:lpstr>
      <vt:lpstr>هرم و عنصر بیشینه</vt:lpstr>
      <vt:lpstr>مثال</vt:lpstr>
      <vt:lpstr>مثال</vt:lpstr>
      <vt:lpstr>نتیجه</vt:lpstr>
      <vt:lpstr>نتیجه</vt:lpstr>
      <vt:lpstr>حفظ ویژگی هرم</vt:lpstr>
      <vt:lpstr>حفظ ویژگی هرم</vt:lpstr>
      <vt:lpstr>حفظ ویژگی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ساختن هرم</vt:lpstr>
      <vt:lpstr>حذف عنصر بیشینه</vt:lpstr>
      <vt:lpstr>حذف عنصر بیشینه</vt:lpstr>
      <vt:lpstr>حذف عنصر بیشینه</vt:lpstr>
      <vt:lpstr>افزایش مقدار گره</vt:lpstr>
      <vt:lpstr>افزایش مقدار گره</vt:lpstr>
      <vt:lpstr>افزایش مقدار گره</vt:lpstr>
      <vt:lpstr>درج گره در هرم</vt:lpstr>
      <vt:lpstr>درج گره در هرم</vt:lpstr>
      <vt:lpstr>درج گره در هرم</vt:lpstr>
      <vt:lpstr>درج گره در هرم</vt:lpstr>
      <vt:lpstr>درج گره در هرم</vt:lpstr>
      <vt:lpstr>درج گره در هرم</vt:lpstr>
      <vt:lpstr>مرتب سازی بر اساس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  <vt:lpstr>مرتب سازی هرم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1112</cp:revision>
  <dcterms:created xsi:type="dcterms:W3CDTF">2021-02-28T19:35:44Z</dcterms:created>
  <dcterms:modified xsi:type="dcterms:W3CDTF">2021-05-07T02:06:49Z</dcterms:modified>
</cp:coreProperties>
</file>