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9" r:id="rId2"/>
    <p:sldId id="258" r:id="rId3"/>
    <p:sldId id="260" r:id="rId4"/>
    <p:sldId id="261" r:id="rId5"/>
    <p:sldId id="262" r:id="rId6"/>
    <p:sldId id="264" r:id="rId7"/>
    <p:sldId id="266" r:id="rId8"/>
    <p:sldId id="272" r:id="rId9"/>
    <p:sldId id="273" r:id="rId10"/>
    <p:sldId id="274" r:id="rId11"/>
    <p:sldId id="268" r:id="rId12"/>
    <p:sldId id="275" r:id="rId13"/>
    <p:sldId id="270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E0B36-1808-7D46-88A2-290B4352D009}" type="datetimeFigureOut">
              <a:rPr lang="en-US" smtClean="0"/>
              <a:t>2/27/21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503D2-33BC-964E-AC68-B0833F6D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3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B22B4-0A96-E84D-8807-8DE4DA389E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5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B97B0-BC09-CB43-82B8-F2E73ABB6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16329-DBE5-FC43-8358-6B9E1875D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377AC-EE70-D74A-8FF8-D66B4315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8913-C488-8344-B148-DBBFD7CAE3A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14A4-68E0-2042-BEBB-E4B2A91A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39BCB-BC4B-1D4D-A34F-34C8E7AC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6E5D-6188-DB43-BA3E-75E6E383E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0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9B5B-23DA-9046-B26B-A1280F92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EC535-B708-FC49-8499-49697F668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84BBA-B29B-3541-B782-9817531D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8913-C488-8344-B148-DBBFD7CAE3A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32C36-BFA2-CE4A-A132-81182E35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9DAB8-56C0-384E-A41C-5DF8EF14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6E5D-6188-DB43-BA3E-75E6E383E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3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FC8D8-5BCF-AB40-9804-D15AAE147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31F04-3D4F-C748-9BC7-CC17EA3D2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46405-BE2B-6A4D-BF33-58F204372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8913-C488-8344-B148-DBBFD7CAE3A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7B2B-7AD2-AA40-83F5-6205971F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FEEC3-B54E-B243-A2D5-E8CC4C09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6E5D-6188-DB43-BA3E-75E6E383E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6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AFD48-42E1-0C4B-9DE2-27F6C4CF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634A-8302-2645-A9FE-4C9E313E3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7FF19-439D-AD45-9F61-04BA8F2EA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8913-C488-8344-B148-DBBFD7CAE3A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BAE44-1D34-D548-8FA3-EFA3E169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1F372-07E4-C449-9931-DEAC99C3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6E5D-6188-DB43-BA3E-75E6E383E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22A7-9931-774F-8886-F04127B1B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DACD0-6ECA-E745-A365-33B7B6E23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C7DB1-DC68-9F42-A080-0AB19E84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8913-C488-8344-B148-DBBFD7CAE3A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AED40-1D2F-DD42-99B3-9AE46E68E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EBD94-9A6D-8B4C-B56A-E5810B42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6E5D-6188-DB43-BA3E-75E6E383E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0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7FEBC-4ADD-7A41-A638-CBC28489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6B35-3DF4-8C47-9C9C-6743F0828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447BE-77F2-8B4D-85A1-8FF83BBCB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B5948-A5AE-7042-BC9B-36DFD3EB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8913-C488-8344-B148-DBBFD7CAE3A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F1C2D-F0F8-9E4F-8CD5-E2E67B87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FC5AE-EBB7-4D4A-A8E3-05AE43A2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6E5D-6188-DB43-BA3E-75E6E383E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2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FE15-0207-B844-8B8D-29A2D35B9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BEBFF-8CD3-1040-A335-F3A28F8A1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2D415-1464-284B-B98A-BC35ACEFF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7DD26-BA81-2F4C-9B62-88B2EB3D8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B99C58-6321-B242-AA4D-D2891BBFF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81B1A-615C-644B-94C3-5E48AD4A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8913-C488-8344-B148-DBBFD7CAE3A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BC58B9-E26D-954C-9A4A-F5FEB50F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1B27C-5364-B74A-B60B-7F9C9216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6E5D-6188-DB43-BA3E-75E6E383E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6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18CA-BA89-1442-A2EE-6288953BF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485F6-684F-7A44-8F2C-E4BE27E4A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8913-C488-8344-B148-DBBFD7CAE3A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EAECF-6A56-D24F-9E53-21D3012B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814C4-EB7E-C741-B286-AC8B7F99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6E5D-6188-DB43-BA3E-75E6E383E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7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93280A-47EF-3B4F-AA60-B0335170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8913-C488-8344-B148-DBBFD7CAE3A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CB09F-2869-534C-9255-CD7E2904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DAF80-9704-2E46-ABF7-8E7913AF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6E5D-6188-DB43-BA3E-75E6E383E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1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1C14-04CF-4D44-877F-DC899FCF5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4F966-98CA-7846-9934-2EC1950B0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5B69A-F20A-2743-B775-6D28C3D89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E4CAE-585A-C54E-8D09-931AB7372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8913-C488-8344-B148-DBBFD7CAE3A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10C9C-FB62-6B43-A521-CB89EF372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0A151-6AEE-ED4A-BFDA-20D42ACA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6E5D-6188-DB43-BA3E-75E6E383E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1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C929-D83B-3B4B-9C5C-FBA168D40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7F35D5-B19C-104B-B58B-E91C36ED5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14B20-265C-7A41-B815-2DD5D1060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CE2E9-92C3-5B47-BC77-B9F385D4A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8913-C488-8344-B148-DBBFD7CAE3A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7D46B-3C83-0C44-8351-B4C6C80AD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F2918-121F-7341-AEBC-B970112B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6E5D-6188-DB43-BA3E-75E6E383E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3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55C71-851B-9747-8745-2A845A219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17E69-613A-B243-B3CD-56C324D45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E4311-030C-7144-8525-006C26521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98913-C488-8344-B148-DBBFD7CAE3A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646D3-4356-8B4E-BB9F-996BB0ED2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6F36B-9C1B-BF4E-BC0A-208695857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B6E5D-6188-DB43-BA3E-75E6E383E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2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20EA03-D714-5749-BCDE-7CD61E9F5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FBC605-CFAB-3C4E-9977-29D323A9B352}"/>
              </a:ext>
            </a:extLst>
          </p:cNvPr>
          <p:cNvSpPr/>
          <p:nvPr/>
        </p:nvSpPr>
        <p:spPr>
          <a:xfrm>
            <a:off x="0" y="6253655"/>
            <a:ext cx="12191999" cy="557514"/>
          </a:xfrm>
          <a:prstGeom prst="rect">
            <a:avLst/>
          </a:prstGeom>
          <a:solidFill>
            <a:srgbClr val="282828"/>
          </a:solidFill>
          <a:ln>
            <a:solidFill>
              <a:srgbClr val="28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F2803-D595-ED44-BF82-39A4386F7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7735614" cy="2387600"/>
          </a:xfrm>
        </p:spPr>
        <p:txBody>
          <a:bodyPr>
            <a:normAutofit/>
          </a:bodyPr>
          <a:lstStyle/>
          <a:p>
            <a:pPr algn="r" rtl="1"/>
            <a:r>
              <a:rPr lang="fa-IR" sz="3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RTitr" panose="02000506000000020002" pitchFamily="2" charset="-78"/>
                <a:cs typeface="IRTitr" panose="02000506000000020002" pitchFamily="2" charset="-78"/>
              </a:rPr>
              <a:t>دو:</a:t>
            </a:r>
            <a:r>
              <a:rPr lang="fa-I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IRTitr" panose="02000506000000020002" pitchFamily="2" charset="-78"/>
                <a:cs typeface="IRTitr" panose="02000506000000020002" pitchFamily="2" charset="-78"/>
              </a:rPr>
              <a:t> روش های</a:t>
            </a:r>
            <a:r>
              <a:rPr lang="fa-IR" sz="3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RTitr" panose="02000506000000020002" pitchFamily="2" charset="-78"/>
                <a:cs typeface="IRTitr" panose="02000506000000020002" pitchFamily="2" charset="-78"/>
              </a:rPr>
              <a:t> جستجو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EB7EC-2BB4-604A-B212-E23EB408F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9038"/>
            <a:ext cx="9144000" cy="1655762"/>
          </a:xfrm>
        </p:spPr>
        <p:txBody>
          <a:bodyPr>
            <a:normAutofit/>
          </a:bodyPr>
          <a:lstStyle/>
          <a:p>
            <a:pPr rtl="1"/>
            <a:r>
              <a:rPr lang="fa-IR" sz="2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ساختمان داده ها و </a:t>
            </a:r>
            <a:r>
              <a:rPr lang="fa-IR" sz="20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الگوریتم</a:t>
            </a:r>
            <a:endParaRPr lang="fa-IR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rtl="1"/>
            <a:r>
              <a:rPr lang="fa-IR" sz="2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مدرس: دکتر </a:t>
            </a:r>
            <a:r>
              <a:rPr lang="fa-IR" sz="20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نجمه</a:t>
            </a:r>
            <a:r>
              <a:rPr lang="fa-IR" sz="2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 منصوری</a:t>
            </a:r>
          </a:p>
          <a:p>
            <a:pPr rtl="1"/>
            <a:r>
              <a:rPr lang="fa-IR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نگارنده: سجاد </a:t>
            </a:r>
            <a:r>
              <a:rPr lang="fa-IR" sz="16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هاشمیان</a:t>
            </a:r>
            <a:endParaRPr lang="fa-IR" sz="1600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77553F-5800-314E-B16B-8DE94D9CE1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24630"/>
          <a:stretch/>
        </p:blipFill>
        <p:spPr>
          <a:xfrm>
            <a:off x="6474372" y="6332435"/>
            <a:ext cx="525425" cy="4787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8A110C-9073-5F47-BA7B-5E695D8B5E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74487"/>
          <a:stretch/>
        </p:blipFill>
        <p:spPr>
          <a:xfrm>
            <a:off x="4929352" y="6332435"/>
            <a:ext cx="1545020" cy="4765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56D25F-517F-4F44-98E7-20704F6736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21" t="93030" r="61035"/>
          <a:stretch/>
        </p:blipFill>
        <p:spPr>
          <a:xfrm>
            <a:off x="0" y="6330926"/>
            <a:ext cx="3394842" cy="4780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985A78-101F-D847-B37A-3493C3C79C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224" t="92874" r="19741"/>
          <a:stretch/>
        </p:blipFill>
        <p:spPr>
          <a:xfrm>
            <a:off x="9017875" y="6288047"/>
            <a:ext cx="3174124" cy="48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79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05B3-A439-BA40-95EA-E6893716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625E3-BED3-F546-9DBF-87291D906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جستجوی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دودویی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457200" lvl="1" indent="0" algn="r" rtl="1"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كليد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مورد نظر را با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كليد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وسط مقایسه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كن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457200" lvl="1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كوچکتر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است،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نيمه‌ی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چپ را جستجو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كن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457200" lvl="1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اگر بزرگتر است،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نيمه‌ی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راست را جستجو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كن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  </a:t>
            </a:r>
          </a:p>
          <a:p>
            <a:pPr marL="457200" lvl="1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اگر مساوی است،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كليد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پيدا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شده است. </a:t>
            </a:r>
          </a:p>
          <a:p>
            <a:pPr marL="0" indent="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65178-FF9F-B44C-ABFE-60AA7DFEE7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628" b="23065"/>
          <a:stretch/>
        </p:blipFill>
        <p:spPr>
          <a:xfrm>
            <a:off x="609600" y="4235669"/>
            <a:ext cx="10972800" cy="1941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80E2CF-D2CA-EE43-999C-85CB8D6FA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4" t="37241" r="62260" b="49533"/>
          <a:stretch/>
        </p:blipFill>
        <p:spPr>
          <a:xfrm>
            <a:off x="3268716" y="3454784"/>
            <a:ext cx="1481959" cy="9070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34ADBE-E517-9C49-88B5-491A80449875}"/>
              </a:ext>
            </a:extLst>
          </p:cNvPr>
          <p:cNvSpPr txBox="1"/>
          <p:nvPr/>
        </p:nvSpPr>
        <p:spPr>
          <a:xfrm>
            <a:off x="838200" y="3429000"/>
            <a:ext cx="553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1622165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05B3-A439-BA40-95EA-E6893716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935124-002D-6743-87C7-8F8B0F2D85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3318506"/>
              </p:ext>
            </p:extLst>
          </p:nvPr>
        </p:nvGraphicFramePr>
        <p:xfrm>
          <a:off x="3535680" y="1690688"/>
          <a:ext cx="512064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43080793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60943524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89205429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82182971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6420054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87937551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6378421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3639897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4572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  <a:cs typeface="IRRoya" panose="02000503000000020002" pitchFamily="2" charset="-78"/>
                        </a:rPr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  <a:cs typeface="IRRoya" panose="02000503000000020002" pitchFamily="2" charset="-78"/>
                        </a:rPr>
                        <a:t>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  <a:cs typeface="IRRoya" panose="02000503000000020002" pitchFamily="2" charset="-78"/>
                        </a:rPr>
                        <a:t>30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  <a:cs typeface="IRRoya" panose="02000503000000020002" pitchFamily="2" charset="-78"/>
                        </a:rPr>
                        <a:t>40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  <a:cs typeface="IRRoya" panose="02000503000000020002" pitchFamily="2" charset="-78"/>
                        </a:rPr>
                        <a:t>50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  <a:cs typeface="IRRoya" panose="02000503000000020002" pitchFamily="2" charset="-78"/>
                        </a:rPr>
                        <a:t>60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  <a:cs typeface="IRRoya" panose="02000503000000020002" pitchFamily="2" charset="-78"/>
                        </a:rPr>
                        <a:t>70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  <a:cs typeface="IRRoya" panose="02000503000000020002" pitchFamily="2" charset="-78"/>
                        </a:rPr>
                        <a:t>80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9808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753719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6567045-946E-4349-8844-93FEA03E1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486570"/>
              </p:ext>
            </p:extLst>
          </p:nvPr>
        </p:nvGraphicFramePr>
        <p:xfrm>
          <a:off x="2529840" y="3795713"/>
          <a:ext cx="7132320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1741310345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117596287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578660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743226785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44425591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46824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A[mid]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Flag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45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1</a:t>
                      </a:r>
                    </a:p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1</a:t>
                      </a:r>
                    </a:p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8</a:t>
                      </a:r>
                    </a:p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3</a:t>
                      </a:r>
                    </a:p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4</a:t>
                      </a:r>
                    </a:p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2</a:t>
                      </a:r>
                    </a:p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40</a:t>
                      </a:r>
                    </a:p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20</a:t>
                      </a:r>
                    </a:p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10</a:t>
                      </a:r>
                    </a:p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10</a:t>
                      </a:r>
                    </a:p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False</a:t>
                      </a:r>
                    </a:p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False</a:t>
                      </a:r>
                    </a:p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88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025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05B3-A439-BA40-95EA-E6893716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935124-002D-6743-87C7-8F8B0F2D85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186730"/>
              </p:ext>
            </p:extLst>
          </p:nvPr>
        </p:nvGraphicFramePr>
        <p:xfrm>
          <a:off x="3535680" y="1690688"/>
          <a:ext cx="512064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43080793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60943524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89205429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82182971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6420054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87937551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6378421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3639897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4572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  <a:cs typeface="IRRoya" panose="02000503000000020002" pitchFamily="2" charset="-78"/>
                        </a:rPr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  <a:cs typeface="IRRoya" panose="02000503000000020002" pitchFamily="2" charset="-78"/>
                        </a:rPr>
                        <a:t>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  <a:cs typeface="IRRoya" panose="02000503000000020002" pitchFamily="2" charset="-78"/>
                        </a:rPr>
                        <a:t>30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  <a:cs typeface="IRRoya" panose="02000503000000020002" pitchFamily="2" charset="-78"/>
                        </a:rPr>
                        <a:t>40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  <a:cs typeface="IRRoya" panose="02000503000000020002" pitchFamily="2" charset="-78"/>
                        </a:rPr>
                        <a:t>50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  <a:cs typeface="IRRoya" panose="02000503000000020002" pitchFamily="2" charset="-78"/>
                        </a:rPr>
                        <a:t>60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  <a:cs typeface="IRRoya" panose="02000503000000020002" pitchFamily="2" charset="-78"/>
                        </a:rPr>
                        <a:t>70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  <a:cs typeface="IRRoya" panose="02000503000000020002" pitchFamily="2" charset="-78"/>
                        </a:rPr>
                        <a:t>80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9808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753719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6567045-946E-4349-8844-93FEA03E1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981111"/>
              </p:ext>
            </p:extLst>
          </p:nvPr>
        </p:nvGraphicFramePr>
        <p:xfrm>
          <a:off x="2529840" y="3795713"/>
          <a:ext cx="713232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1741310345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117596287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578660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743226785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44425591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46824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A[mid]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Flag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45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1</a:t>
                      </a:r>
                    </a:p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5</a:t>
                      </a:r>
                    </a:p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7</a:t>
                      </a:r>
                    </a:p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8</a:t>
                      </a:r>
                    </a:p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8</a:t>
                      </a:r>
                    </a:p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8</a:t>
                      </a:r>
                    </a:p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8</a:t>
                      </a:r>
                    </a:p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8</a:t>
                      </a:r>
                    </a:p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4</a:t>
                      </a:r>
                    </a:p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6</a:t>
                      </a:r>
                    </a:p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7</a:t>
                      </a:r>
                    </a:p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8</a:t>
                      </a:r>
                    </a:p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(Low&gt;High)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40</a:t>
                      </a:r>
                    </a:p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60</a:t>
                      </a:r>
                    </a:p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70</a:t>
                      </a:r>
                    </a:p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80</a:t>
                      </a:r>
                    </a:p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75</a:t>
                      </a:r>
                    </a:p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75</a:t>
                      </a:r>
                    </a:p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75</a:t>
                      </a:r>
                    </a:p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75</a:t>
                      </a:r>
                    </a:p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False</a:t>
                      </a:r>
                    </a:p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False</a:t>
                      </a:r>
                    </a:p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False</a:t>
                      </a:r>
                    </a:p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False</a:t>
                      </a:r>
                    </a:p>
                    <a:p>
                      <a:pPr algn="ctr"/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88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344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05B3-A439-BA40-95EA-E6893716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تحلیل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625E3-BED3-F546-9DBF-87291D906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به آرایه زیر و تعداد مقایسه بدست آمده از جستجو های </a:t>
            </a:r>
            <a:r>
              <a:rPr lang="fa-IR" sz="2400" b="1" dirty="0">
                <a:latin typeface="IRMitra" panose="02000506000000020002" pitchFamily="2" charset="-78"/>
                <a:cs typeface="IRMitra" panose="02000506000000020002" pitchFamily="2" charset="-78"/>
              </a:rPr>
              <a:t>موفق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fa-IR" sz="2400" b="1" dirty="0">
                <a:latin typeface="IRMitra" panose="02000506000000020002" pitchFamily="2" charset="-78"/>
                <a:cs typeface="IRMitra" panose="02000506000000020002" pitchFamily="2" charset="-78"/>
              </a:rPr>
              <a:t>ناموفق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دقت کنید: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1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sz="12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به طور مثال </a:t>
            </a:r>
            <a:r>
              <a:rPr lang="en-US" sz="2000" dirty="0">
                <a:latin typeface="Courier" pitchFamily="2" charset="0"/>
                <a:cs typeface="IRMitra" panose="02000506000000020002" pitchFamily="2" charset="-78"/>
              </a:rPr>
              <a:t>x=45</a:t>
            </a:r>
            <a:r>
              <a:rPr lang="fa-IR" sz="2000" dirty="0">
                <a:latin typeface="Courier" pitchFamily="2" charset="0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با ۱ مقایسه و </a:t>
            </a:r>
            <a:r>
              <a:rPr lang="en-US" sz="2000" dirty="0">
                <a:latin typeface="Courier" pitchFamily="2" charset="0"/>
                <a:cs typeface="IRMitra" panose="02000506000000020002" pitchFamily="2" charset="-78"/>
              </a:rPr>
              <a:t>x=40,56,70</a:t>
            </a:r>
            <a:r>
              <a:rPr lang="fa-IR" sz="2000" dirty="0">
                <a:latin typeface="Courier" pitchFamily="2" charset="0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با </a:t>
            </a:r>
            <a:r>
              <a:rPr lang="en-US" sz="2000" dirty="0">
                <a:latin typeface="Courier" pitchFamily="2" charset="0"/>
                <a:cs typeface="IRMitra" panose="02000506000000020002" pitchFamily="2" charset="-78"/>
              </a:rPr>
              <a:t>lg 10 +1=4</a:t>
            </a:r>
            <a:r>
              <a:rPr lang="fa-IR" sz="2000" dirty="0">
                <a:latin typeface="Courier" pitchFamily="2" charset="0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مقایسه به عنوان جستجو موفق بدست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می‌آیند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urier" pitchFamily="2" charset="0"/>
                <a:cs typeface="IRMitra" panose="02000506000000020002" pitchFamily="2" charset="-78"/>
              </a:rPr>
              <a:t>x=20</a:t>
            </a:r>
            <a:r>
              <a:rPr lang="fa-IR" sz="2000" dirty="0">
                <a:latin typeface="Courier" pitchFamily="2" charset="0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بین </a:t>
            </a:r>
            <a:r>
              <a:rPr lang="en-US" sz="2000" dirty="0">
                <a:latin typeface="Courier" pitchFamily="2" charset="0"/>
                <a:cs typeface="IRMitra" panose="02000506000000020002" pitchFamily="2" charset="-78"/>
              </a:rPr>
              <a:t>12,30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en-US" sz="2000" dirty="0">
                <a:latin typeface="Courier" pitchFamily="2" charset="0"/>
                <a:cs typeface="Consolas" panose="020B0609020204030204" pitchFamily="49" charset="0"/>
              </a:rPr>
              <a:t>lg 10=3</a:t>
            </a:r>
            <a:r>
              <a:rPr lang="fa-IR" sz="2000" dirty="0">
                <a:latin typeface="Courier" pitchFamily="2" charset="0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مقایسه ناموفق تمام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en-US" sz="2000" dirty="0">
                <a:latin typeface="Courier" pitchFamily="2" charset="0"/>
                <a:cs typeface="IRMitra" panose="02000506000000020002" pitchFamily="2" charset="-78"/>
              </a:rPr>
              <a:t>x=66</a:t>
            </a:r>
            <a:r>
              <a:rPr lang="fa-IR" sz="2000" dirty="0">
                <a:latin typeface="Courier" pitchFamily="2" charset="0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بین </a:t>
            </a:r>
            <a:r>
              <a:rPr lang="en-US" sz="2000" dirty="0">
                <a:latin typeface="Courier" pitchFamily="2" charset="0"/>
                <a:cs typeface="Consolas" panose="020B0609020204030204" pitchFamily="49" charset="0"/>
              </a:rPr>
              <a:t>64,70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en-US" sz="2000" dirty="0">
                <a:latin typeface="Courier" pitchFamily="2" charset="0"/>
                <a:cs typeface="Consolas" panose="020B0609020204030204" pitchFamily="49" charset="0"/>
              </a:rPr>
              <a:t>lg 10 +1=4</a:t>
            </a:r>
            <a:r>
              <a:rPr lang="fa-IR" sz="2400" dirty="0">
                <a:latin typeface="Courier" pitchFamily="2" charset="0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مقایسه ناموفق تمام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DBDDC0-BF5A-EB4C-A94E-7013D1566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635569"/>
              </p:ext>
            </p:extLst>
          </p:nvPr>
        </p:nvGraphicFramePr>
        <p:xfrm>
          <a:off x="1702677" y="2454115"/>
          <a:ext cx="694944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175693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428685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5850563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390722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030305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922778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029452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51198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832099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9102896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927363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83315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30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34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40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45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60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64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70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2810455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       </a:t>
                      </a:r>
                      <a:r>
                        <a:rPr lang="fa-IR" sz="14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تعداد مقایسات برای جستجو موفق</a:t>
                      </a:r>
                      <a:endParaRPr lang="en-US" sz="1400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14445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493E9A0-03B2-7944-9CEA-791CA0B02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505433"/>
              </p:ext>
            </p:extLst>
          </p:nvPr>
        </p:nvGraphicFramePr>
        <p:xfrm>
          <a:off x="1852447" y="3825715"/>
          <a:ext cx="70408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38509887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84128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4389297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10189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4538016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75963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66557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203011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193727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453839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6302563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661600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400" b="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تعداد مقایسات برای جستجو موفق</a:t>
                      </a:r>
                      <a:endParaRPr lang="en-US" sz="1400" b="0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" pitchFamily="2" charset="0"/>
                          <a:cs typeface="IRRoya" panose="02000503000000020002" pitchFamily="2" charset="-78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" pitchFamily="2" charset="0"/>
                          <a:cs typeface="IRRoya" panose="02000503000000020002" pitchFamily="2" charset="-78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" pitchFamily="2" charset="0"/>
                          <a:cs typeface="IRRoya" panose="02000503000000020002" pitchFamily="2" charset="-78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" pitchFamily="2" charset="0"/>
                          <a:cs typeface="IRRoya" panose="02000503000000020002" pitchFamily="2" charset="-78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" pitchFamily="2" charset="0"/>
                          <a:cs typeface="IRRoya" panose="02000503000000020002" pitchFamily="2" charset="-78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" pitchFamily="2" charset="0"/>
                          <a:cs typeface="IRRoya" panose="02000503000000020002" pitchFamily="2" charset="-78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" pitchFamily="2" charset="0"/>
                          <a:cs typeface="IRRoya" panose="02000503000000020002" pitchFamily="2" charset="-78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" pitchFamily="2" charset="0"/>
                          <a:cs typeface="IRRoya" panose="02000503000000020002" pitchFamily="2" charset="-78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" pitchFamily="2" charset="0"/>
                          <a:cs typeface="IRRoya" panose="02000503000000020002" pitchFamily="2" charset="-78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" pitchFamily="2" charset="0"/>
                          <a:cs typeface="IRRoya" panose="02000503000000020002" pitchFamily="2" charset="-78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" pitchFamily="2" charset="0"/>
                          <a:cs typeface="IRRoya" panose="02000503000000020002" pitchFamily="2" charset="-78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99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064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05B3-A439-BA40-95EA-E6893716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تحلیل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625E3-BED3-F546-9DBF-87291D906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fa-IR" b="1" dirty="0">
                <a:solidFill>
                  <a:schemeClr val="accent6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جستجوی موفق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حداقل تعداد مقایسه : </a:t>
            </a:r>
            <a:r>
              <a:rPr lang="en-US" dirty="0">
                <a:latin typeface="Courier" pitchFamily="2" charset="0"/>
                <a:cs typeface="IRMitra" panose="02000506000000020002" pitchFamily="2" charset="-78"/>
              </a:rPr>
              <a:t>1</a:t>
            </a:r>
            <a:endParaRPr lang="fa-IR" sz="2800" dirty="0">
              <a:latin typeface="Courier" pitchFamily="2" charset="0"/>
              <a:cs typeface="Courier New" panose="02070309020205020404" pitchFamily="49" charset="0"/>
            </a:endParaRP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حداکثر تعداد مقایسه : </a:t>
            </a:r>
            <a:r>
              <a:rPr lang="en-US" dirty="0">
                <a:latin typeface="Courier" pitchFamily="2" charset="0"/>
                <a:cs typeface="IRMitra" panose="02000506000000020002" pitchFamily="2" charset="-78"/>
              </a:rPr>
              <a:t>lg n +1</a:t>
            </a:r>
            <a:endParaRPr lang="fa-IR" sz="2800" dirty="0">
              <a:latin typeface="Courier" pitchFamily="2" charset="0"/>
              <a:cs typeface="IRMitra" panose="02000506000000020002" pitchFamily="2" charset="-78"/>
            </a:endParaRP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اگر </a:t>
            </a:r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x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 در </a:t>
            </a:r>
            <a:r>
              <a:rPr lang="en-US" dirty="0">
                <a:latin typeface="Courier" pitchFamily="2" charset="0"/>
                <a:cs typeface="IRMitra" panose="02000506000000020002" pitchFamily="2" charset="-78"/>
              </a:rPr>
              <a:t>A[1:n]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 باشد. همواره با </a:t>
            </a:r>
            <a:r>
              <a:rPr lang="fa-IR" b="1" dirty="0">
                <a:latin typeface="IRMitra" panose="02000506000000020002" pitchFamily="2" charset="-78"/>
                <a:cs typeface="IRMitra" panose="02000506000000020002" pitchFamily="2" charset="-78"/>
              </a:rPr>
              <a:t>حداکثر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Courier" pitchFamily="2" charset="0"/>
                <a:cs typeface="IRMitra" panose="02000506000000020002" pitchFamily="2" charset="-78"/>
              </a:rPr>
              <a:t>O(lg n)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 پیدا </a:t>
            </a:r>
            <a:r>
              <a:rPr lang="fa-IR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8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457200" lvl="1" indent="0" algn="r" rtl="1">
              <a:lnSpc>
                <a:spcPct val="100000"/>
              </a:lnSpc>
              <a:buNone/>
            </a:pPr>
            <a:endParaRPr lang="fa-IR" sz="28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b="1" dirty="0">
                <a:solidFill>
                  <a:schemeClr val="accent2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جستجوی ناموفق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حداقل تعداد مقایسه : </a:t>
            </a:r>
            <a:r>
              <a:rPr lang="en-US" dirty="0">
                <a:latin typeface="Courier" pitchFamily="2" charset="0"/>
                <a:cs typeface="IRMitra" panose="02000506000000020002" pitchFamily="2" charset="-78"/>
              </a:rPr>
              <a:t>lg n 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حداکثر تعداد مقایسه : </a:t>
            </a:r>
            <a:r>
              <a:rPr lang="en-US" dirty="0">
                <a:latin typeface="Courier" pitchFamily="2" charset="0"/>
                <a:cs typeface="IRMitra" panose="02000506000000020002" pitchFamily="2" charset="-78"/>
              </a:rPr>
              <a:t>lg n +1</a:t>
            </a:r>
            <a:endParaRPr lang="en-US" sz="2800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40893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05B3-A439-BA40-95EA-E6893716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تحلیل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625E3-BED3-F546-9DBF-87291D906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fa-IR" b="1" dirty="0">
                <a:latin typeface="IRMitra" panose="02000506000000020002" pitchFamily="2" charset="-78"/>
                <a:cs typeface="IRMitra" panose="02000506000000020002" pitchFamily="2" charset="-78"/>
              </a:rPr>
              <a:t>گزاره.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جستجوی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دودویی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برای جستجو در یک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آرایه‌ی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مرتب با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اندازه‌ی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Courier" pitchFamily="2" charset="0"/>
                <a:cs typeface="IRMitra" panose="02000506000000020002" pitchFamily="2" charset="-78"/>
              </a:rPr>
              <a:t>n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حداکثر </a:t>
            </a:r>
            <a:r>
              <a:rPr lang="en-US" sz="2400" dirty="0">
                <a:latin typeface="Courier" pitchFamily="2" charset="0"/>
                <a:cs typeface="IRMitra" panose="02000506000000020002" pitchFamily="2" charset="-78"/>
              </a:rPr>
              <a:t>lg n +1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مقایسه انجام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می‌دهد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برای اثبات </a:t>
            </a:r>
            <a:r>
              <a:rPr lang="en-US" sz="2000" dirty="0">
                <a:latin typeface="Courier" pitchFamily="2" charset="0"/>
                <a:cs typeface="IRMitra" panose="02000506000000020002" pitchFamily="2" charset="-78"/>
              </a:rPr>
              <a:t>T(n)</a:t>
            </a:r>
            <a:r>
              <a:rPr lang="fa-IR" sz="2000" dirty="0">
                <a:latin typeface="Courier" pitchFamily="2" charset="0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را حداکثر تعداد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مقایسه‌های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جستجوی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دودویی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یک زیر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آرایه‌ی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مرتب با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اندازه‌ی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Courier" pitchFamily="2" charset="0"/>
                <a:cs typeface="IRMitra" panose="02000506000000020002" pitchFamily="2" charset="-78"/>
              </a:rPr>
              <a:t>n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تعریف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می‌کنیم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حال داریم:</a:t>
            </a:r>
          </a:p>
          <a:p>
            <a:pPr marL="0" indent="0" algn="r" rtl="1">
              <a:lnSpc>
                <a:spcPct val="10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0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0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00000"/>
              </a:lnSpc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AC547-0B75-6748-8FC6-1C22D377658E}"/>
              </a:ext>
            </a:extLst>
          </p:cNvPr>
          <p:cNvSpPr txBox="1"/>
          <p:nvPr/>
        </p:nvSpPr>
        <p:spPr>
          <a:xfrm>
            <a:off x="838200" y="3868639"/>
            <a:ext cx="68869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rPr>
              <a:t>T(N) ≤ T(N/2) + 1, </a:t>
            </a:r>
            <a:r>
              <a:rPr lang="fa-IR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rPr>
              <a:t>	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rPr>
              <a:t>T(1) = 1</a:t>
            </a:r>
            <a:endParaRPr lang="fa-IR" dirty="0">
              <a:solidFill>
                <a:schemeClr val="accent5">
                  <a:lumMod val="50000"/>
                </a:schemeClr>
              </a:solidFill>
              <a:latin typeface="Courier" pitchFamily="2" charset="0"/>
            </a:endParaRPr>
          </a:p>
          <a:p>
            <a:endParaRPr lang="fa-IR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T(N)</a:t>
            </a:r>
            <a:r>
              <a:rPr lang="fa-IR" dirty="0">
                <a:latin typeface="Courier" pitchFamily="2" charset="0"/>
              </a:rPr>
              <a:t>	</a:t>
            </a:r>
            <a:r>
              <a:rPr lang="en-US" dirty="0">
                <a:latin typeface="Courier" pitchFamily="2" charset="0"/>
              </a:rPr>
              <a:t>≤ T(N/2) + 1</a:t>
            </a:r>
            <a:endParaRPr lang="fa-IR" dirty="0">
              <a:latin typeface="Courier" pitchFamily="2" charset="0"/>
            </a:endParaRPr>
          </a:p>
          <a:p>
            <a:r>
              <a:rPr lang="fa-IR" dirty="0">
                <a:latin typeface="Courier" pitchFamily="2" charset="0"/>
              </a:rPr>
              <a:t>	</a:t>
            </a:r>
            <a:r>
              <a:rPr lang="en-US" dirty="0">
                <a:latin typeface="Courier" pitchFamily="2" charset="0"/>
              </a:rPr>
              <a:t>≤ T(N/4) + 1 + 1 </a:t>
            </a:r>
          </a:p>
          <a:p>
            <a:pPr lvl="2"/>
            <a:r>
              <a:rPr lang="en-US" dirty="0">
                <a:latin typeface="Courier" pitchFamily="2" charset="0"/>
              </a:rPr>
              <a:t>≤ T(N/8) + 1 + 1 + 1</a:t>
            </a:r>
            <a:br>
              <a:rPr lang="en-US" dirty="0">
                <a:latin typeface="Courier" pitchFamily="2" charset="0"/>
              </a:rPr>
            </a:br>
            <a:r>
              <a:rPr lang="fa-IR" dirty="0">
                <a:latin typeface="Courier" pitchFamily="2" charset="0"/>
              </a:rPr>
              <a:t>	</a:t>
            </a:r>
            <a:r>
              <a:rPr lang="en-US" dirty="0">
                <a:latin typeface="Courier" pitchFamily="2" charset="0"/>
              </a:rPr>
              <a:t>...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≤ T(N/N) + 1 + 1 + ... + 1 </a:t>
            </a:r>
            <a:endParaRPr lang="fa-IR" dirty="0">
              <a:latin typeface="Courier" pitchFamily="2" charset="0"/>
            </a:endParaRPr>
          </a:p>
          <a:p>
            <a:pPr lvl="2"/>
            <a:r>
              <a:rPr lang="en-US" dirty="0">
                <a:latin typeface="Courier" pitchFamily="2" charset="0"/>
              </a:rPr>
              <a:t>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1 + lg N  </a:t>
            </a:r>
          </a:p>
        </p:txBody>
      </p:sp>
    </p:spTree>
    <p:extLst>
      <p:ext uri="{BB962C8B-B14F-4D97-AF65-F5344CB8AC3E}">
        <p14:creationId xmlns:p14="http://schemas.microsoft.com/office/powerpoint/2010/main" val="67019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05B3-A439-BA40-95EA-E6893716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جستجو در آرایه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625E3-BED3-F546-9DBF-87291D906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به طور کلی برای جستجو یک عنصر در آرایه ۲ روش اصلی داریم:</a:t>
            </a:r>
          </a:p>
          <a:p>
            <a:pPr lvl="2" algn="r" rtl="1">
              <a:lnSpc>
                <a:spcPct val="150000"/>
              </a:lnSpc>
            </a:pP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جستجو خطی(ترتیبی)</a:t>
            </a:r>
          </a:p>
          <a:p>
            <a:pPr lvl="2" algn="r" rtl="1">
              <a:lnSpc>
                <a:spcPct val="150000"/>
              </a:lnSpc>
            </a:pP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جستجو </a:t>
            </a:r>
            <a:r>
              <a:rPr lang="fa-IR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دودویی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(</a:t>
            </a:r>
            <a:r>
              <a:rPr lang="fa-IR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باینری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)</a:t>
            </a:r>
          </a:p>
          <a:p>
            <a:pPr lvl="2" algn="r" rtl="1">
              <a:lnSpc>
                <a:spcPct val="110000"/>
              </a:lnSpc>
            </a:pPr>
            <a:r>
              <a:rPr lang="fa-IR" sz="2400" dirty="0">
                <a:solidFill>
                  <a:schemeClr val="accent3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جستجو </a:t>
            </a:r>
            <a:r>
              <a:rPr lang="fa-IR" sz="2400" dirty="0" err="1">
                <a:solidFill>
                  <a:schemeClr val="accent3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سه‌تایی</a:t>
            </a:r>
            <a:endParaRPr lang="fa-IR" sz="2400" dirty="0">
              <a:solidFill>
                <a:schemeClr val="accent3">
                  <a:lumMod val="50000"/>
                </a:schemeClr>
              </a:solidFill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lvl="2" algn="r" rtl="1">
              <a:lnSpc>
                <a:spcPct val="110000"/>
              </a:lnSpc>
            </a:pPr>
            <a:r>
              <a:rPr lang="fa-IR" sz="2400" dirty="0">
                <a:solidFill>
                  <a:schemeClr val="accent3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جستجوی </a:t>
            </a:r>
            <a:r>
              <a:rPr lang="fa-IR" sz="2400" dirty="0" err="1">
                <a:solidFill>
                  <a:schemeClr val="accent3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درون‌یابی</a:t>
            </a:r>
            <a:endParaRPr lang="fa-IR" sz="2400" dirty="0">
              <a:solidFill>
                <a:schemeClr val="accent3">
                  <a:lumMod val="50000"/>
                </a:schemeClr>
              </a:solidFill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lvl="2" algn="r" rtl="1">
              <a:lnSpc>
                <a:spcPct val="110000"/>
              </a:lnSpc>
            </a:pPr>
            <a:r>
              <a:rPr lang="fa-IR" sz="2400" dirty="0">
                <a:solidFill>
                  <a:schemeClr val="accent3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جستجوی </a:t>
            </a:r>
            <a:r>
              <a:rPr lang="fa-IR" sz="2400" dirty="0" err="1">
                <a:solidFill>
                  <a:schemeClr val="accent3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پرشی</a:t>
            </a:r>
            <a:endParaRPr lang="fa-IR" sz="2400" dirty="0">
              <a:solidFill>
                <a:schemeClr val="accent3">
                  <a:lumMod val="50000"/>
                </a:schemeClr>
              </a:solidFill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lvl="2" algn="r" rtl="1">
              <a:lnSpc>
                <a:spcPct val="110000"/>
              </a:lnSpc>
            </a:pPr>
            <a:r>
              <a:rPr lang="fa-IR" sz="2400" dirty="0">
                <a:solidFill>
                  <a:schemeClr val="accent3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جستجوی </a:t>
            </a:r>
            <a:r>
              <a:rPr lang="fa-IR" sz="2400" dirty="0" err="1">
                <a:solidFill>
                  <a:schemeClr val="accent3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فیبوناچی</a:t>
            </a:r>
            <a:endParaRPr lang="fa-IR" sz="2400" dirty="0">
              <a:solidFill>
                <a:schemeClr val="accent3">
                  <a:lumMod val="50000"/>
                </a:schemeClr>
              </a:solidFill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lvl="2" algn="r" rtl="1">
              <a:lnSpc>
                <a:spcPct val="110000"/>
              </a:lnSpc>
            </a:pPr>
            <a:r>
              <a:rPr lang="fa-IR" sz="2400" dirty="0">
                <a:solidFill>
                  <a:schemeClr val="accent3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4281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05B3-A439-BA40-95EA-E6893716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جستجو خطی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625E3-BED3-F546-9DBF-87291D906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rtl="1">
              <a:lnSpc>
                <a:spcPct val="10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این روش برای جستجوی داده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x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آرایه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تایی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A[1..n]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جستجو را از یکی از دو طرف آرایه (پیش فرض از ابتدا )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آغازمی‌کنیم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و داده مورد نظر را پشت سر هم با عناصر آرایه مقایسه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می‌کنيم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 تا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این‌که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یا داده مورد نظر پیدا شود یا به طرف دیگر آرایه(انتهای آرایه) برسیم.</a:t>
            </a:r>
          </a:p>
          <a:p>
            <a:pPr marL="0" indent="0" algn="just" rtl="1">
              <a:lnSpc>
                <a:spcPct val="10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just" rtl="1">
              <a:lnSpc>
                <a:spcPct val="10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just" rtl="1">
              <a:lnSpc>
                <a:spcPct val="10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just" rtl="1">
              <a:lnSpc>
                <a:spcPct val="10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just" rtl="1">
              <a:lnSpc>
                <a:spcPct val="100000"/>
              </a:lnSpc>
              <a:buNone/>
            </a:pPr>
            <a:r>
              <a:rPr lang="fa-IR" sz="2000" b="1" dirty="0">
                <a:latin typeface="IRMitra" panose="02000506000000020002" pitchFamily="2" charset="-78"/>
                <a:cs typeface="IRMitra" panose="02000506000000020002" pitchFamily="2" charset="-78"/>
              </a:rPr>
              <a:t>دقت کنید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: در روش جستجوی خطی چون هیچ استراتژی خاصی جز جستجوی پشت سر هم از ابتدا تا انتها وجود ندارد، در نتیجه مرتب بودن یا نبودن آرایه تأثیری در روند جستجو ندارد.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BC9AC8-4081-BA41-BE18-B9B2BA240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512080"/>
              </p:ext>
            </p:extLst>
          </p:nvPr>
        </p:nvGraphicFramePr>
        <p:xfrm>
          <a:off x="6652770" y="3285818"/>
          <a:ext cx="32004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39706525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495376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9471836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190558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98341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4177062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293583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…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n-2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n-1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47695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IRMitra" panose="02000506000000020002" pitchFamily="2" charset="-78"/>
                        <a:cs typeface="IRMitra" panose="02000506000000020002" pitchFamily="2" charset="-78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sz="1600" dirty="0">
                        <a:latin typeface="IRMitra" panose="02000506000000020002" pitchFamily="2" charset="-78"/>
                        <a:cs typeface="IRMitra" panose="02000506000000020002" pitchFamily="2" charset="-78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IRMitra" panose="02000506000000020002" pitchFamily="2" charset="-78"/>
                        <a:cs typeface="IRMitra" panose="02000506000000020002" pitchFamily="2" charset="-78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…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sz="1600" dirty="0">
                        <a:latin typeface="IRMitra" panose="02000506000000020002" pitchFamily="2" charset="-78"/>
                        <a:cs typeface="IRMitra" panose="02000506000000020002" pitchFamily="2" charset="-78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IRMitra" panose="02000506000000020002" pitchFamily="2" charset="-78"/>
                        <a:cs typeface="IRMitra" panose="02000506000000020002" pitchFamily="2" charset="-78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dirty="0">
                        <a:latin typeface="IRMitra" panose="02000506000000020002" pitchFamily="2" charset="-78"/>
                        <a:cs typeface="IRMitra" panose="02000506000000020002" pitchFamily="2" charset="-78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50562954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58C1EB-34AF-2546-9677-4DA2194F822F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6378450" y="4200218"/>
            <a:ext cx="274320" cy="27432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472DB26-AF8E-8140-BC5B-63251A7366C3}"/>
              </a:ext>
            </a:extLst>
          </p:cNvPr>
          <p:cNvSpPr txBox="1"/>
          <p:nvPr/>
        </p:nvSpPr>
        <p:spPr>
          <a:xfrm>
            <a:off x="6096000" y="442480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194901-B98B-874D-BDF5-1481F08AF3E4}"/>
              </a:ext>
            </a:extLst>
          </p:cNvPr>
          <p:cNvSpPr/>
          <p:nvPr/>
        </p:nvSpPr>
        <p:spPr>
          <a:xfrm>
            <a:off x="838200" y="2978259"/>
            <a:ext cx="373944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 Courier New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sz="1600" b="1" dirty="0" err="1">
                <a:solidFill>
                  <a:srgbClr val="795E26"/>
                </a:solidFill>
                <a:latin typeface=" Courier New"/>
              </a:rPr>
              <a:t>linear_search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sz="1600" b="1" dirty="0" err="1">
                <a:solidFill>
                  <a:srgbClr val="001080"/>
                </a:solidFill>
                <a:latin typeface=" Courier New"/>
              </a:rPr>
              <a:t>A</a:t>
            </a:r>
            <a:r>
              <a:rPr lang="en-US" sz="1600" b="1" dirty="0" err="1">
                <a:solidFill>
                  <a:srgbClr val="000000"/>
                </a:solidFill>
                <a:latin typeface=" Courier New"/>
              </a:rPr>
              <a:t>,</a:t>
            </a:r>
            <a:r>
              <a:rPr lang="en-US" sz="1600" b="1" dirty="0" err="1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1"/>
            <a:r>
              <a:rPr lang="en-US" sz="1600" b="1" dirty="0">
                <a:solidFill>
                  <a:srgbClr val="001080"/>
                </a:solidFill>
                <a:latin typeface=" Courier New"/>
              </a:rPr>
              <a:t>flag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sz="1600" b="1" dirty="0">
                <a:solidFill>
                  <a:srgbClr val="0000FF"/>
                </a:solidFill>
                <a:latin typeface=" Courier New"/>
              </a:rPr>
              <a:t>False</a:t>
            </a:r>
            <a:endParaRPr lang="en-US" sz="1600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sz="1600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sz="1600" b="1" dirty="0" err="1">
                <a:solidFill>
                  <a:srgbClr val="001080"/>
                </a:solidFill>
                <a:latin typeface=" Courier New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sz="1600" b="1" dirty="0">
                <a:solidFill>
                  <a:srgbClr val="AF00DB"/>
                </a:solidFill>
                <a:latin typeface=" Courier New"/>
              </a:rPr>
              <a:t>in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sz="1600" b="1" dirty="0">
                <a:solidFill>
                  <a:srgbClr val="267F99"/>
                </a:solidFill>
                <a:latin typeface=" Courier New"/>
              </a:rPr>
              <a:t>range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sz="1600" b="1" dirty="0">
                <a:solidFill>
                  <a:srgbClr val="098658"/>
                </a:solidFill>
                <a:latin typeface=" Courier New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,</a:t>
            </a:r>
            <a:r>
              <a:rPr lang="en-US" sz="1600" b="1" dirty="0">
                <a:solidFill>
                  <a:srgbClr val="795E26"/>
                </a:solidFill>
                <a:latin typeface=" Courier New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A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)):</a:t>
            </a:r>
          </a:p>
          <a:p>
            <a:pPr lvl="2"/>
            <a:r>
              <a:rPr lang="en-US" sz="1600" b="1" dirty="0">
                <a:solidFill>
                  <a:srgbClr val="AF00DB"/>
                </a:solidFill>
                <a:latin typeface=" Courier New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A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[</a:t>
            </a:r>
            <a:r>
              <a:rPr lang="en-US" sz="1600" b="1" dirty="0" err="1">
                <a:solidFill>
                  <a:srgbClr val="001080"/>
                </a:solidFill>
                <a:latin typeface=" Courier New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]==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3"/>
            <a:r>
              <a:rPr lang="en-US" sz="1600" b="1" dirty="0">
                <a:solidFill>
                  <a:srgbClr val="001080"/>
                </a:solidFill>
                <a:latin typeface=" Courier New"/>
              </a:rPr>
              <a:t>flag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sz="1600" b="1" dirty="0">
                <a:solidFill>
                  <a:srgbClr val="0000FF"/>
                </a:solidFill>
                <a:latin typeface=" Courier New"/>
              </a:rPr>
              <a:t>True</a:t>
            </a:r>
            <a:endParaRPr lang="en-US" sz="1600" b="1" dirty="0">
              <a:solidFill>
                <a:srgbClr val="000000"/>
              </a:solidFill>
              <a:latin typeface=" Courier New"/>
            </a:endParaRPr>
          </a:p>
          <a:p>
            <a:pPr lvl="3"/>
            <a:r>
              <a:rPr lang="en-US" sz="1600" b="1" dirty="0">
                <a:solidFill>
                  <a:srgbClr val="AF00DB"/>
                </a:solidFill>
                <a:latin typeface=" Courier New"/>
              </a:rPr>
              <a:t>break</a:t>
            </a:r>
            <a:endParaRPr lang="en-US" sz="1600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sz="1600" b="1" dirty="0">
                <a:solidFill>
                  <a:srgbClr val="AF00DB"/>
                </a:solidFill>
                <a:latin typeface=" Courier New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flag</a:t>
            </a:r>
            <a:endParaRPr lang="en-US" sz="1600" b="1" dirty="0">
              <a:solidFill>
                <a:srgbClr val="000000"/>
              </a:solidFill>
              <a:effectLst/>
              <a:latin typeface="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24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05B3-A439-BA40-95EA-E6893716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تحلیل جستجو خطی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625E3-BED3-F546-9DBF-87291D906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جستجوی خطی مهمترین پارامتر، مقایسه است. در نتیجه تعداد مقایسات مهمترین عامل در محاسبه مرتبه اجرایی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جستجوی خطی به حساب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می‌آید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الف) بهترین حالت:	 داده مورد جستجو (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x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) در ابتدای لیست باشد. در این حالت حداقل مقایسه را داریم.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ب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) بدترین حالت:	 داده مورد جستجو (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x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) در انتهای لیست باشد. در این حالت حداکثر مقایسه را داریم.</a:t>
            </a:r>
          </a:p>
          <a:p>
            <a:pPr marL="0" indent="0" algn="r" rtl="1">
              <a:lnSpc>
                <a:spcPct val="100000"/>
              </a:lnSpc>
              <a:buNone/>
            </a:pPr>
            <a:endParaRPr lang="fa-IR" sz="6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ج) حالت متوسط:	 متوسط مقایسات برابر است با: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 حالت کلی اگر داده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x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عنصر اول آرایه باشد با ۱ مقایسه، اگر عنصر دوم باشد با ۲ مقایسه و ... و اگر عنصر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ام باشد با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مقایسه بدست می‌‌آید، در نتیجه:</a:t>
            </a:r>
          </a:p>
          <a:p>
            <a:pPr marL="0" indent="0" algn="r" rtl="1">
              <a:lnSpc>
                <a:spcPct val="10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00000"/>
              </a:lnSpc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B5604E-58D7-F946-9E40-9B4248E2503A}"/>
              </a:ext>
            </a:extLst>
          </p:cNvPr>
          <p:cNvSpPr txBox="1"/>
          <p:nvPr/>
        </p:nvSpPr>
        <p:spPr>
          <a:xfrm>
            <a:off x="5348791" y="3585795"/>
            <a:ext cx="1263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>
              <a:lnSpc>
                <a:spcPct val="150000"/>
              </a:lnSpc>
            </a:pPr>
            <a:r>
              <a:rPr lang="fa-IR" sz="1600" dirty="0">
                <a:latin typeface="IRRoya" panose="02000503000000020002" pitchFamily="2" charset="-78"/>
                <a:cs typeface="IRRoya" panose="02000503000000020002" pitchFamily="2" charset="-78"/>
              </a:rPr>
              <a:t>مجموع مقایسه ها</a:t>
            </a:r>
          </a:p>
          <a:p>
            <a:pPr marL="0" algn="ctr" defTabSz="914400" rtl="1" eaLnBrk="1" latinLnBrk="0" hangingPunct="1">
              <a:lnSpc>
                <a:spcPct val="150000"/>
              </a:lnSpc>
            </a:pPr>
            <a:r>
              <a:rPr lang="fa-IR" sz="1600" dirty="0">
                <a:latin typeface="IRRoya" panose="02000503000000020002" pitchFamily="2" charset="-78"/>
                <a:cs typeface="IRRoya" panose="02000503000000020002" pitchFamily="2" charset="-78"/>
              </a:rPr>
              <a:t>تعداد عناصر آرایه</a:t>
            </a:r>
            <a:endParaRPr lang="en-US" sz="16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4F54D9-4277-3A42-8211-7E654972D2E2}"/>
              </a:ext>
            </a:extLst>
          </p:cNvPr>
          <p:cNvCxnSpPr>
            <a:stCxn id="4" idx="1"/>
          </p:cNvCxnSpPr>
          <p:nvPr/>
        </p:nvCxnSpPr>
        <p:spPr>
          <a:xfrm>
            <a:off x="5348791" y="4001294"/>
            <a:ext cx="131476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0D59054-17D6-944B-86DA-8291AF2BB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02" y="5326406"/>
            <a:ext cx="5909174" cy="5667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7539A9-9244-8741-A061-666B257CAD7B}"/>
              </a:ext>
            </a:extLst>
          </p:cNvPr>
          <p:cNvSpPr txBox="1"/>
          <p:nvPr/>
        </p:nvSpPr>
        <p:spPr>
          <a:xfrm>
            <a:off x="838200" y="5523851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مجموع مقایسه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71D0F8-09F2-2746-94DF-FD429F63C183}"/>
              </a:ext>
            </a:extLst>
          </p:cNvPr>
          <p:cNvSpPr txBox="1"/>
          <p:nvPr/>
        </p:nvSpPr>
        <p:spPr>
          <a:xfrm>
            <a:off x="4903989" y="542512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متوسط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7F970C33-0068-874B-864C-A5BBCBF29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099220"/>
              </p:ext>
            </p:extLst>
          </p:nvPr>
        </p:nvGraphicFramePr>
        <p:xfrm>
          <a:off x="838200" y="657066"/>
          <a:ext cx="5486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93132671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67270849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327721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sz="16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بدترین حالت</a:t>
                      </a:r>
                      <a:endParaRPr lang="en-US" sz="1600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sz="16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حالت متوسط</a:t>
                      </a:r>
                      <a:endParaRPr lang="en-US" sz="1600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sz="16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بهترین حالت</a:t>
                      </a:r>
                      <a:endParaRPr lang="en-US" sz="1600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57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sz="16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حداکثر </a:t>
                      </a:r>
                      <a:r>
                        <a:rPr lang="en-US" sz="16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n</a:t>
                      </a:r>
                      <a:r>
                        <a:rPr lang="fa-IR" sz="16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 مقایسه، </a:t>
                      </a:r>
                      <a:r>
                        <a:rPr lang="en-US" sz="16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6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تقریبا </a:t>
                      </a:r>
                      <a:r>
                        <a:rPr lang="en-US" sz="16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n/2</a:t>
                      </a:r>
                      <a:r>
                        <a:rPr lang="fa-IR" sz="16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 مقایسه، </a:t>
                      </a:r>
                      <a:r>
                        <a:rPr lang="en-US" sz="16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6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حداقل ۱ مقایسه، </a:t>
                      </a:r>
                      <a:r>
                        <a:rPr lang="en-US" sz="1600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O(1)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56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21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05B3-A439-BA40-95EA-E6893716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جستجو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دو‌دویی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625E3-BED3-F546-9DBF-87291D906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شرط اولیه 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روش جستجو مرتب بودن آرایه (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پیش‌فرض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صعودی) است. در غیر این صورت این روش غیرقابل استفاده و تعریف نشده خواهد بود.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10510E-921B-5B41-A348-F81CDF7C49ED}"/>
              </a:ext>
            </a:extLst>
          </p:cNvPr>
          <p:cNvSpPr/>
          <p:nvPr/>
        </p:nvSpPr>
        <p:spPr>
          <a:xfrm>
            <a:off x="6451600" y="3794443"/>
            <a:ext cx="4902200" cy="2377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rtl="1"/>
            <a:r>
              <a:rPr lang="fa-IR" b="1" dirty="0">
                <a:latin typeface="IRMitra" panose="02000506000000020002" pitchFamily="2" charset="-78"/>
                <a:cs typeface="IRMitra" panose="02000506000000020002" pitchFamily="2" charset="-78"/>
              </a:rPr>
              <a:t>روش جستجو: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داده مورد جستجو (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x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را با خانه میانی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A[mid]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آرایه مقایسه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 در صورتی که با آن خانه برابر باشد جستجو پایان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می‌پذیرد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 در غیر این صورت در صورتی که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x&lt;A[mid]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باشد به نیمه بالای آرایه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می‌رويم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در صورتی که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x&gt;A[mid]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باشد به نیمه پایین آرایه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می‌رويم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دوباره با قسمت میانی آن نیمه عمل مقایسه را انجام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می‌دهیم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این عمل را تا زمانی انجام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می‌دهیم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یا به داده موردنظر برسیم که محل آن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mid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خواهد بود یا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اين‌که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داده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x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آرایه وجود ندارد که در این صورت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low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(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پایین نیمه آرایه) از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high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(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بالای نیمه آرایه) بیشتر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AF8CF2DE-A524-F54C-AA1A-3659E2A580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3123436"/>
                  </p:ext>
                </p:extLst>
              </p:nvPr>
            </p:nvGraphicFramePr>
            <p:xfrm>
              <a:off x="838201" y="3794443"/>
              <a:ext cx="4902200" cy="238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902200">
                      <a:extLst>
                        <a:ext uri="{9D8B030D-6E8A-4147-A177-3AD203B41FA5}">
                          <a16:colId xmlns:a16="http://schemas.microsoft.com/office/drawing/2014/main" val="6665988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defTabSz="914400" rtl="1" eaLnBrk="1" latinLnBrk="0" hangingPunct="1"/>
                          <a:r>
                            <a:rPr lang="fa-IR" dirty="0" err="1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الگوریتم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84693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۱. دو متغیر </a:t>
                          </a:r>
                          <a:r>
                            <a:rPr lang="en-US" dirty="0" err="1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i</a:t>
                          </a:r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 و </a:t>
                          </a:r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j</a:t>
                          </a:r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 به ترتیب مقادیر اولیه 0 و </a:t>
                          </a:r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n-1</a:t>
                          </a:r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 را می گیرند.</a:t>
                          </a:r>
                        </a:p>
                        <a:p>
                          <a:pPr algn="r" rtl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۲. تا زمانیکه </a:t>
                          </a:r>
                          <a14:m>
                            <m:oMath xmlns:m="http://schemas.openxmlformats.org/officeDocument/2006/math">
                              <m:r>
                                <a:rPr lang="en-US" b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 است مراحل زیر را اجرا می کنیم: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  <a:p>
                          <a:pPr lvl="1" algn="r" rtl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۲.۱. متغیر </a:t>
                          </a:r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k</a:t>
                          </a:r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 مقدار سقف میانگین </a:t>
                          </a:r>
                          <a:r>
                            <a:rPr lang="en-US" dirty="0" err="1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i</a:t>
                          </a:r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 و </a:t>
                          </a:r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j</a:t>
                          </a:r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 را می گیرد.</a:t>
                          </a:r>
                        </a:p>
                        <a:p>
                          <a:pPr lvl="1" algn="r" rtl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۲.۲. اگر </a:t>
                          </a:r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A[k]&gt;x</a:t>
                          </a:r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 باشد، </a:t>
                          </a:r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j</a:t>
                          </a:r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 مقدار </a:t>
                          </a:r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k-1</a:t>
                          </a:r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 </a:t>
                          </a:r>
                          <a:r>
                            <a:rPr lang="fa-IR" dirty="0" err="1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می‌گیرد</a:t>
                          </a:r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.</a:t>
                          </a:r>
                        </a:p>
                        <a:p>
                          <a:pPr lvl="1" algn="r" rtl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۲.۳. اگر </a:t>
                          </a:r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A[k]</a:t>
                          </a:r>
                          <a:r>
                            <a:rPr lang="en-US" sz="1400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≤</a:t>
                          </a:r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x</a:t>
                          </a:r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 باشد، </a:t>
                          </a:r>
                          <a:r>
                            <a:rPr lang="en-US" dirty="0" err="1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i</a:t>
                          </a:r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 مقدار </a:t>
                          </a:r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k</a:t>
                          </a:r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 </a:t>
                          </a:r>
                          <a:r>
                            <a:rPr lang="fa-IR" dirty="0" err="1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می‌گیرد</a:t>
                          </a:r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.</a:t>
                          </a:r>
                        </a:p>
                        <a:p>
                          <a:pPr algn="r" rtl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۳. حال </a:t>
                          </a:r>
                          <a:r>
                            <a:rPr lang="en-US" dirty="0" err="1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i</a:t>
                          </a:r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=j</a:t>
                          </a:r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 </a:t>
                          </a:r>
                          <a:r>
                            <a:rPr lang="fa-IR" dirty="0" err="1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است،اگر</a:t>
                          </a:r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 </a:t>
                          </a:r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A[</a:t>
                          </a:r>
                          <a:r>
                            <a:rPr lang="en-US" dirty="0" err="1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i</a:t>
                          </a:r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]=x</a:t>
                          </a:r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 بود،</a:t>
                          </a:r>
                          <a:r>
                            <a:rPr lang="en-US" dirty="0" err="1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i</a:t>
                          </a:r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 را خروجی میدهیم.</a:t>
                          </a:r>
                        </a:p>
                        <a:p>
                          <a:pPr algn="r" rtl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۴. در غیر این صورت خروجی نخواهیم داشت.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42859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AF8CF2DE-A524-F54C-AA1A-3659E2A580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3123436"/>
                  </p:ext>
                </p:extLst>
              </p:nvPr>
            </p:nvGraphicFramePr>
            <p:xfrm>
              <a:off x="838201" y="3794443"/>
              <a:ext cx="4902200" cy="238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902200">
                      <a:extLst>
                        <a:ext uri="{9D8B030D-6E8A-4147-A177-3AD203B41FA5}">
                          <a16:colId xmlns:a16="http://schemas.microsoft.com/office/drawing/2014/main" val="6665988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defTabSz="914400" rtl="1" eaLnBrk="1" latinLnBrk="0" hangingPunct="1"/>
                          <a:r>
                            <a:rPr lang="fa-IR" dirty="0" err="1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الگوریتم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8469311"/>
                      </a:ext>
                    </a:extLst>
                  </a:tr>
                  <a:tr h="20116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8" t="-19375" r="-258" b="-4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42859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2278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05B3-A439-BA40-95EA-E6893716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پیاده سازی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E61A6EE-9FEC-4240-BFB7-FC20D176A2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8294"/>
              </p:ext>
            </p:extLst>
          </p:nvPr>
        </p:nvGraphicFramePr>
        <p:xfrm>
          <a:off x="838200" y="1995488"/>
          <a:ext cx="1051560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9526625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07280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err="1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پیاده‌سازی</a:t>
                      </a:r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 </a:t>
                      </a:r>
                      <a:r>
                        <a:rPr lang="fa-IR" dirty="0" err="1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غیر‌بازگشتی</a:t>
                      </a:r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 err="1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پیاده‌سازی</a:t>
                      </a:r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 ‌بازگشتی</a:t>
                      </a:r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39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400" b="1" dirty="0">
                          <a:solidFill>
                            <a:srgbClr val="0010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low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400" b="1" dirty="0">
                          <a:solidFill>
                            <a:srgbClr val="0010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high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>
                          <a:solidFill>
                            <a:srgbClr val="0010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400" b="1" dirty="0">
                          <a:solidFill>
                            <a:srgbClr val="0010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flag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400" b="1" dirty="0">
                          <a:solidFill>
                            <a:srgbClr val="AF00DB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</a:t>
                      </a:r>
                      <a:r>
                        <a:rPr lang="en-US" sz="1400" b="1" dirty="0">
                          <a:solidFill>
                            <a:srgbClr val="0010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low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400" b="1" dirty="0">
                          <a:solidFill>
                            <a:srgbClr val="0010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high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10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flag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)):</a:t>
                      </a:r>
                    </a:p>
                    <a:p>
                      <a:pPr lvl="1" rtl="0"/>
                      <a:r>
                        <a:rPr lang="en-US" sz="1400" b="1" dirty="0">
                          <a:solidFill>
                            <a:srgbClr val="0010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mid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</a:t>
                      </a:r>
                      <a:r>
                        <a:rPr lang="en-US" sz="1400" b="1" dirty="0" err="1">
                          <a:solidFill>
                            <a:srgbClr val="0010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low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400" b="1" dirty="0" err="1">
                          <a:solidFill>
                            <a:srgbClr val="0010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high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)//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lvl="1" rtl="0"/>
                      <a:r>
                        <a:rPr lang="en-US" sz="1400" b="1" dirty="0">
                          <a:solidFill>
                            <a:srgbClr val="AF00DB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70C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dirty="0">
                          <a:solidFill>
                            <a:srgbClr val="0010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mid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]==</a:t>
                      </a:r>
                      <a:r>
                        <a:rPr lang="en-US" sz="1400" b="1" dirty="0">
                          <a:solidFill>
                            <a:srgbClr val="0010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lvl="2" rtl="0"/>
                      <a:r>
                        <a:rPr lang="en-US" sz="1400" b="1" dirty="0">
                          <a:solidFill>
                            <a:srgbClr val="0010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flag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lvl="1" rtl="0"/>
                      <a:r>
                        <a:rPr lang="en-US" sz="1400" b="1" dirty="0" err="1">
                          <a:solidFill>
                            <a:srgbClr val="AF00DB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10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400" b="1" dirty="0">
                          <a:solidFill>
                            <a:srgbClr val="0070C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dirty="0">
                          <a:solidFill>
                            <a:srgbClr val="0010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mid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]):</a:t>
                      </a:r>
                    </a:p>
                    <a:p>
                      <a:pPr lvl="2" rtl="0"/>
                      <a:r>
                        <a:rPr lang="en-US" sz="1400" b="1" dirty="0">
                          <a:solidFill>
                            <a:srgbClr val="0010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high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>
                          <a:solidFill>
                            <a:srgbClr val="0010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mid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lvl="1" rtl="0"/>
                      <a:r>
                        <a:rPr lang="en-US" sz="1400" b="1" dirty="0">
                          <a:solidFill>
                            <a:srgbClr val="AF00DB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lvl="2" rtl="0"/>
                      <a:r>
                        <a:rPr lang="en-US" sz="1400" b="1" dirty="0">
                          <a:solidFill>
                            <a:srgbClr val="0010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low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>
                          <a:solidFill>
                            <a:srgbClr val="0010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mid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br>
                        <a:rPr lang="en-US" sz="14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dirty="0">
                          <a:solidFill>
                            <a:srgbClr val="AF00DB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108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flag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latin typeface=" Courier New"/>
                        </a:rPr>
                        <a:t>def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 Courier New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795E26"/>
                          </a:solidFill>
                          <a:latin typeface=" Courier New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 Courier New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001080"/>
                          </a:solidFill>
                          <a:latin typeface=" Courier New"/>
                        </a:rPr>
                        <a:t>A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 Courier New"/>
                        </a:rPr>
                        <a:t>,</a:t>
                      </a:r>
                      <a:r>
                        <a:rPr lang="en-US" sz="1400" b="1" dirty="0" err="1">
                          <a:solidFill>
                            <a:srgbClr val="001080"/>
                          </a:solidFill>
                          <a:latin typeface=" Courier New"/>
                        </a:rPr>
                        <a:t>x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 Courier New"/>
                        </a:rPr>
                        <a:t>,</a:t>
                      </a:r>
                      <a:r>
                        <a:rPr lang="en-US" sz="1400" b="1" dirty="0" err="1">
                          <a:solidFill>
                            <a:srgbClr val="001080"/>
                          </a:solidFill>
                          <a:latin typeface=" Courier New"/>
                        </a:rPr>
                        <a:t>low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 Courier New"/>
                        </a:rPr>
                        <a:t>,</a:t>
                      </a:r>
                      <a:r>
                        <a:rPr lang="en-US" sz="1400" b="1" dirty="0" err="1">
                          <a:solidFill>
                            <a:srgbClr val="001080"/>
                          </a:solidFill>
                          <a:latin typeface=" Courier New"/>
                        </a:rPr>
                        <a:t>high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 Courier New"/>
                        </a:rPr>
                        <a:t>):</a:t>
                      </a:r>
                    </a:p>
                    <a:p>
                      <a:pPr lvl="1"/>
                      <a:r>
                        <a:rPr lang="en-US" sz="1400" b="1" dirty="0">
                          <a:solidFill>
                            <a:srgbClr val="001080"/>
                          </a:solidFill>
                          <a:latin typeface=" Courier New"/>
                        </a:rPr>
                        <a:t>mid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 Courier New"/>
                        </a:rPr>
                        <a:t>=(</a:t>
                      </a:r>
                      <a:r>
                        <a:rPr lang="en-US" sz="1400" b="1" dirty="0" err="1">
                          <a:solidFill>
                            <a:srgbClr val="001080"/>
                          </a:solidFill>
                          <a:latin typeface=" Courier New"/>
                        </a:rPr>
                        <a:t>low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 Courier New"/>
                        </a:rPr>
                        <a:t>+</a:t>
                      </a:r>
                      <a:r>
                        <a:rPr lang="en-US" sz="1400" b="1" dirty="0" err="1">
                          <a:solidFill>
                            <a:srgbClr val="001080"/>
                          </a:solidFill>
                          <a:latin typeface=" Courier New"/>
                        </a:rPr>
                        <a:t>high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 Courier New"/>
                        </a:rPr>
                        <a:t>)//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latin typeface=" Courier New"/>
                        </a:rPr>
                        <a:t>2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 Courier New"/>
                      </a:endParaRPr>
                    </a:p>
                    <a:p>
                      <a:pPr lvl="1"/>
                      <a:r>
                        <a:rPr lang="en-US" sz="1400" b="1" dirty="0">
                          <a:solidFill>
                            <a:srgbClr val="AF00DB"/>
                          </a:solidFill>
                          <a:latin typeface=" Courier New"/>
                        </a:rPr>
                        <a:t>if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 Courier New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1080"/>
                          </a:solidFill>
                          <a:latin typeface=" Courier New"/>
                        </a:rPr>
                        <a:t>low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 Courier New"/>
                        </a:rPr>
                        <a:t>&gt;</a:t>
                      </a:r>
                      <a:r>
                        <a:rPr lang="en-US" sz="1400" b="1" dirty="0">
                          <a:solidFill>
                            <a:srgbClr val="001080"/>
                          </a:solidFill>
                          <a:latin typeface=" Courier New"/>
                        </a:rPr>
                        <a:t>high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 Courier New"/>
                        </a:rPr>
                        <a:t>):</a:t>
                      </a:r>
                    </a:p>
                    <a:p>
                      <a:pPr lvl="2"/>
                      <a:r>
                        <a:rPr lang="en-US" sz="1400" b="1" dirty="0">
                          <a:solidFill>
                            <a:srgbClr val="AF00DB"/>
                          </a:solidFill>
                          <a:latin typeface=" Courier New"/>
                        </a:rPr>
                        <a:t>return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 Courier New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latin typeface=" Courier New"/>
                        </a:rPr>
                        <a:t>False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 Courier New"/>
                      </a:endParaRPr>
                    </a:p>
                    <a:p>
                      <a:pPr lvl="1"/>
                      <a:r>
                        <a:rPr lang="en-US" sz="1400" b="1" dirty="0">
                          <a:solidFill>
                            <a:srgbClr val="AF00DB"/>
                          </a:solidFill>
                          <a:latin typeface=" Courier New"/>
                        </a:rPr>
                        <a:t>if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 Courier New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1080"/>
                          </a:solidFill>
                          <a:latin typeface=" Courier New"/>
                        </a:rPr>
                        <a:t>A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 Courier New"/>
                        </a:rPr>
                        <a:t>[</a:t>
                      </a:r>
                      <a:r>
                        <a:rPr lang="en-US" sz="1400" b="1" dirty="0">
                          <a:solidFill>
                            <a:srgbClr val="001080"/>
                          </a:solidFill>
                          <a:latin typeface=" Courier New"/>
                        </a:rPr>
                        <a:t>mid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 Courier New"/>
                        </a:rPr>
                        <a:t>]==</a:t>
                      </a:r>
                      <a:r>
                        <a:rPr lang="en-US" sz="1400" b="1" dirty="0">
                          <a:solidFill>
                            <a:srgbClr val="001080"/>
                          </a:solidFill>
                          <a:latin typeface=" Courier New"/>
                        </a:rPr>
                        <a:t>x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 Courier New"/>
                        </a:rPr>
                        <a:t>):</a:t>
                      </a:r>
                    </a:p>
                    <a:p>
                      <a:pPr lvl="2"/>
                      <a:r>
                        <a:rPr lang="en-US" sz="1400" b="1" dirty="0">
                          <a:solidFill>
                            <a:srgbClr val="AF00DB"/>
                          </a:solidFill>
                          <a:latin typeface=" Courier New"/>
                        </a:rPr>
                        <a:t>return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 Courier New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latin typeface=" Courier New"/>
                        </a:rPr>
                        <a:t>True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 Courier New"/>
                      </a:endParaRPr>
                    </a:p>
                    <a:p>
                      <a:pPr lvl="1"/>
                      <a:r>
                        <a:rPr lang="en-US" sz="1400" b="1" dirty="0" err="1">
                          <a:solidFill>
                            <a:srgbClr val="AF00DB"/>
                          </a:solidFill>
                          <a:latin typeface=" Courier New"/>
                        </a:rPr>
                        <a:t>elif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 Courier New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1080"/>
                          </a:solidFill>
                          <a:latin typeface=" Courier New"/>
                        </a:rPr>
                        <a:t>x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 Courier New"/>
                        </a:rPr>
                        <a:t>&lt;</a:t>
                      </a:r>
                      <a:r>
                        <a:rPr lang="en-US" sz="1400" b="1" dirty="0">
                          <a:solidFill>
                            <a:srgbClr val="001080"/>
                          </a:solidFill>
                          <a:latin typeface=" Courier New"/>
                        </a:rPr>
                        <a:t>A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 Courier New"/>
                        </a:rPr>
                        <a:t>[</a:t>
                      </a:r>
                      <a:r>
                        <a:rPr lang="en-US" sz="1400" b="1" dirty="0">
                          <a:solidFill>
                            <a:srgbClr val="001080"/>
                          </a:solidFill>
                          <a:latin typeface=" Courier New"/>
                        </a:rPr>
                        <a:t>mid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 Courier New"/>
                        </a:rPr>
                        <a:t>]):</a:t>
                      </a:r>
                    </a:p>
                    <a:p>
                      <a:pPr lvl="2"/>
                      <a:r>
                        <a:rPr lang="en-US" sz="1400" b="1" dirty="0">
                          <a:solidFill>
                            <a:srgbClr val="AF00DB"/>
                          </a:solidFill>
                          <a:latin typeface=" Courier New"/>
                        </a:rPr>
                        <a:t>return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 Courier New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795E26"/>
                          </a:solidFill>
                          <a:latin typeface=" Courier New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 Courier New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1080"/>
                          </a:solidFill>
                          <a:latin typeface=" Courier New"/>
                        </a:rPr>
                        <a:t>A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 Courier New"/>
                        </a:rPr>
                        <a:t>,</a:t>
                      </a:r>
                      <a:r>
                        <a:rPr lang="en-US" sz="1400" b="1" dirty="0">
                          <a:solidFill>
                            <a:srgbClr val="001080"/>
                          </a:solidFill>
                          <a:latin typeface=" Courier New"/>
                        </a:rPr>
                        <a:t>x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 Courier New"/>
                        </a:rPr>
                        <a:t>,</a:t>
                      </a:r>
                      <a:r>
                        <a:rPr lang="en-US" sz="1400" b="1" dirty="0">
                          <a:solidFill>
                            <a:srgbClr val="001080"/>
                          </a:solidFill>
                          <a:latin typeface=" Courier New"/>
                        </a:rPr>
                        <a:t>low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 Courier New"/>
                        </a:rPr>
                        <a:t>,</a:t>
                      </a:r>
                      <a:r>
                        <a:rPr lang="en-US" sz="1400" b="1" dirty="0">
                          <a:solidFill>
                            <a:srgbClr val="001080"/>
                          </a:solidFill>
                          <a:latin typeface=" Courier New"/>
                        </a:rPr>
                        <a:t>mid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 Courier New"/>
                        </a:rPr>
                        <a:t>-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latin typeface=" Courier New"/>
                        </a:rPr>
                        <a:t>1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 Courier New"/>
                        </a:rPr>
                        <a:t>)</a:t>
                      </a:r>
                    </a:p>
                    <a:p>
                      <a:pPr lvl="1"/>
                      <a:r>
                        <a:rPr lang="en-US" sz="1400" b="1" dirty="0">
                          <a:solidFill>
                            <a:srgbClr val="AF00DB"/>
                          </a:solidFill>
                          <a:latin typeface=" Courier New"/>
                        </a:rPr>
                        <a:t>else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 Courier New"/>
                        </a:rPr>
                        <a:t>:</a:t>
                      </a:r>
                    </a:p>
                    <a:p>
                      <a:pPr lvl="2"/>
                      <a:r>
                        <a:rPr lang="en-US" sz="1400" b="1" dirty="0">
                          <a:solidFill>
                            <a:srgbClr val="AF00DB"/>
                          </a:solidFill>
                          <a:latin typeface=" Courier New"/>
                        </a:rPr>
                        <a:t>return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 Courier New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795E26"/>
                          </a:solidFill>
                          <a:latin typeface=" Courier New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 Courier New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1080"/>
                          </a:solidFill>
                          <a:latin typeface=" Courier New"/>
                        </a:rPr>
                        <a:t>A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 Courier New"/>
                        </a:rPr>
                        <a:t>,</a:t>
                      </a:r>
                      <a:r>
                        <a:rPr lang="en-US" sz="1400" b="1" dirty="0">
                          <a:solidFill>
                            <a:srgbClr val="001080"/>
                          </a:solidFill>
                          <a:latin typeface=" Courier New"/>
                        </a:rPr>
                        <a:t>x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 Courier New"/>
                        </a:rPr>
                        <a:t>,</a:t>
                      </a:r>
                      <a:r>
                        <a:rPr lang="en-US" sz="1400" b="1" dirty="0">
                          <a:solidFill>
                            <a:srgbClr val="001080"/>
                          </a:solidFill>
                          <a:latin typeface=" Courier New"/>
                        </a:rPr>
                        <a:t>mid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 Courier New"/>
                        </a:rPr>
                        <a:t>+</a:t>
                      </a:r>
                      <a:r>
                        <a:rPr lang="en-US" sz="1400" b="1" dirty="0">
                          <a:solidFill>
                            <a:srgbClr val="098658"/>
                          </a:solidFill>
                          <a:latin typeface=" Courier New"/>
                        </a:rPr>
                        <a:t>1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 Courier New"/>
                        </a:rPr>
                        <a:t>,</a:t>
                      </a:r>
                      <a:r>
                        <a:rPr lang="en-US" sz="1400" b="1" dirty="0">
                          <a:solidFill>
                            <a:srgbClr val="001080"/>
                          </a:solidFill>
                          <a:latin typeface=" Courier New"/>
                        </a:rPr>
                        <a:t>high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 Courier New"/>
                        </a:rPr>
                        <a:t>)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 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70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346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05B3-A439-BA40-95EA-E6893716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625E3-BED3-F546-9DBF-87291D906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جستجوی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دودویی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457200" lvl="1" indent="0" algn="r" rtl="1"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كليد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مورد نظر را با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كليد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وسط مقایسه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كن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457200" lvl="1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كوچکتر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است،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نيمه‌ی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چپ را جستجو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كن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457200" lvl="1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اگر بزرگتر است،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نيمه‌ی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راست را جستجو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كن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  </a:t>
            </a:r>
          </a:p>
          <a:p>
            <a:pPr marL="457200" lvl="1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اگر مساوی است،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كليد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پيدا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شده است. </a:t>
            </a:r>
          </a:p>
          <a:p>
            <a:pPr marL="0" indent="0" algn="r" rtl="1">
              <a:lnSpc>
                <a:spcPct val="100000"/>
              </a:lnSpc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9E88C6F-E993-9646-A226-9069DE27FA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103" b="35456"/>
          <a:stretch/>
        </p:blipFill>
        <p:spPr>
          <a:xfrm>
            <a:off x="609600" y="4432246"/>
            <a:ext cx="10972800" cy="17447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3E26FB-FD55-E54C-8D58-EAEEFB7A6243}"/>
              </a:ext>
            </a:extLst>
          </p:cNvPr>
          <p:cNvSpPr txBox="1"/>
          <p:nvPr/>
        </p:nvSpPr>
        <p:spPr>
          <a:xfrm>
            <a:off x="838200" y="3429000"/>
            <a:ext cx="553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274352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05B3-A439-BA40-95EA-E6893716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625E3-BED3-F546-9DBF-87291D906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جستجوی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دودویی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457200" lvl="1" indent="0" algn="r" rtl="1"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كليد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مورد نظر را با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كليد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وسط مقایسه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كن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457200" lvl="1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كوچکتر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است،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نيمه‌ی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چپ را جستجو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كن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457200" lvl="1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اگر بزرگتر است،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نيمه‌ی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راست را جستجو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كن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  </a:t>
            </a:r>
          </a:p>
          <a:p>
            <a:pPr marL="457200" lvl="1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اگر مساوی است،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كليد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پيدا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شده است. </a:t>
            </a:r>
          </a:p>
          <a:p>
            <a:pPr marL="0" indent="0" algn="r" rtl="1">
              <a:lnSpc>
                <a:spcPct val="100000"/>
              </a:lnSpc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9DF9A-B5D4-054E-9106-CC477EFF2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758" b="31495"/>
          <a:stretch/>
        </p:blipFill>
        <p:spPr>
          <a:xfrm>
            <a:off x="609600" y="4411225"/>
            <a:ext cx="10972800" cy="1765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E0AAC3-70B8-2C42-A3B5-DFB1F17ACFDB}"/>
              </a:ext>
            </a:extLst>
          </p:cNvPr>
          <p:cNvSpPr txBox="1"/>
          <p:nvPr/>
        </p:nvSpPr>
        <p:spPr>
          <a:xfrm>
            <a:off x="838200" y="3429000"/>
            <a:ext cx="553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330150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05B3-A439-BA40-95EA-E6893716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625E3-BED3-F546-9DBF-87291D906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جستجوی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دودویی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457200" lvl="1" indent="0" algn="r" rtl="1"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كليد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مورد نظر را با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كليد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وسط مقایسه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كن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457200" lvl="1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كوچکتر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است،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نيمه‌ی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چپ را جستجو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كن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457200" lvl="1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اگر بزرگتر است،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نيمه‌ی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راست را جستجو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كن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  </a:t>
            </a:r>
          </a:p>
          <a:p>
            <a:pPr marL="457200" lvl="1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اگر مساوی است،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كليد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پيدا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شده است. </a:t>
            </a:r>
          </a:p>
          <a:p>
            <a:pPr marL="0" indent="0" algn="r" rtl="1">
              <a:lnSpc>
                <a:spcPct val="100000"/>
              </a:lnSpc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A1669-C3E3-5D4D-9356-DB9734B44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858" b="17395"/>
          <a:stretch/>
        </p:blipFill>
        <p:spPr>
          <a:xfrm>
            <a:off x="609600" y="4411225"/>
            <a:ext cx="10972800" cy="1765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530B3A-D4CB-1249-B454-E0B4401A6614}"/>
              </a:ext>
            </a:extLst>
          </p:cNvPr>
          <p:cNvSpPr txBox="1"/>
          <p:nvPr/>
        </p:nvSpPr>
        <p:spPr>
          <a:xfrm>
            <a:off x="838200" y="3429000"/>
            <a:ext cx="553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2336963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1392</Words>
  <Application>Microsoft Macintosh PowerPoint</Application>
  <PresentationFormat>Widescreen</PresentationFormat>
  <Paragraphs>291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 Courier New</vt:lpstr>
      <vt:lpstr>Arial</vt:lpstr>
      <vt:lpstr>Calibri</vt:lpstr>
      <vt:lpstr>Calibri Light</vt:lpstr>
      <vt:lpstr>Cambria Math</vt:lpstr>
      <vt:lpstr>Courier</vt:lpstr>
      <vt:lpstr>Courier New</vt:lpstr>
      <vt:lpstr>IRMitra</vt:lpstr>
      <vt:lpstr>IRRoya</vt:lpstr>
      <vt:lpstr>IRTitr</vt:lpstr>
      <vt:lpstr>Office Theme</vt:lpstr>
      <vt:lpstr>دو: روش های جستجو</vt:lpstr>
      <vt:lpstr>جستجو در آرایه</vt:lpstr>
      <vt:lpstr>جستجو خطی</vt:lpstr>
      <vt:lpstr>تحلیل جستجو خطی</vt:lpstr>
      <vt:lpstr>جستجو دو‌دویی</vt:lpstr>
      <vt:lpstr>پیاده سازی</vt:lpstr>
      <vt:lpstr>مثال</vt:lpstr>
      <vt:lpstr>مثال</vt:lpstr>
      <vt:lpstr>مثال</vt:lpstr>
      <vt:lpstr>مثال</vt:lpstr>
      <vt:lpstr>مثال</vt:lpstr>
      <vt:lpstr>مثال</vt:lpstr>
      <vt:lpstr>تحلیل</vt:lpstr>
      <vt:lpstr>تحلیل</vt:lpstr>
      <vt:lpstr>تحلیل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Sajjad Hashemian</dc:creator>
  <cp:lastModifiedBy>Sajjad Hashemian</cp:lastModifiedBy>
  <cp:revision>109</cp:revision>
  <dcterms:created xsi:type="dcterms:W3CDTF">2021-02-23T19:58:18Z</dcterms:created>
  <dcterms:modified xsi:type="dcterms:W3CDTF">2021-02-26T23:39:35Z</dcterms:modified>
</cp:coreProperties>
</file>