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9" r:id="rId4"/>
    <p:sldId id="258" r:id="rId5"/>
    <p:sldId id="291" r:id="rId6"/>
    <p:sldId id="305" r:id="rId7"/>
    <p:sldId id="306" r:id="rId8"/>
    <p:sldId id="261" r:id="rId9"/>
    <p:sldId id="263" r:id="rId10"/>
    <p:sldId id="264" r:id="rId11"/>
    <p:sldId id="277" r:id="rId12"/>
    <p:sldId id="265" r:id="rId13"/>
    <p:sldId id="266" r:id="rId14"/>
    <p:sldId id="279" r:id="rId15"/>
    <p:sldId id="278" r:id="rId16"/>
    <p:sldId id="268" r:id="rId17"/>
    <p:sldId id="284" r:id="rId18"/>
    <p:sldId id="285" r:id="rId19"/>
    <p:sldId id="280" r:id="rId20"/>
    <p:sldId id="286" r:id="rId21"/>
    <p:sldId id="287" r:id="rId22"/>
    <p:sldId id="281" r:id="rId23"/>
    <p:sldId id="282" r:id="rId24"/>
    <p:sldId id="283" r:id="rId25"/>
    <p:sldId id="269" r:id="rId26"/>
    <p:sldId id="300" r:id="rId27"/>
    <p:sldId id="301" r:id="rId28"/>
    <p:sldId id="302" r:id="rId29"/>
    <p:sldId id="271" r:id="rId30"/>
    <p:sldId id="303" r:id="rId31"/>
    <p:sldId id="273" r:id="rId32"/>
    <p:sldId id="289" r:id="rId33"/>
    <p:sldId id="274" r:id="rId34"/>
    <p:sldId id="275" r:id="rId35"/>
    <p:sldId id="304" r:id="rId36"/>
    <p:sldId id="288"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3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74609-A682-2A40-AAF8-46BC8C0FE0BB}" type="datetimeFigureOut">
              <a:rPr lang="en-US" smtClean="0"/>
              <a:t>3/4/21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03CE0-3BBC-7A47-8AD1-32C19C22C851}" type="slidenum">
              <a:rPr lang="en-US" smtClean="0"/>
              <a:t>‹#›</a:t>
            </a:fld>
            <a:endParaRPr lang="en-US"/>
          </a:p>
        </p:txBody>
      </p:sp>
    </p:spTree>
    <p:extLst>
      <p:ext uri="{BB962C8B-B14F-4D97-AF65-F5344CB8AC3E}">
        <p14:creationId xmlns:p14="http://schemas.microsoft.com/office/powerpoint/2010/main" val="360837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A03CE0-3BBC-7A47-8AD1-32C19C22C851}" type="slidenum">
              <a:rPr lang="en-US" smtClean="0"/>
              <a:t>3</a:t>
            </a:fld>
            <a:endParaRPr lang="en-US"/>
          </a:p>
        </p:txBody>
      </p:sp>
    </p:spTree>
    <p:extLst>
      <p:ext uri="{BB962C8B-B14F-4D97-AF65-F5344CB8AC3E}">
        <p14:creationId xmlns:p14="http://schemas.microsoft.com/office/powerpoint/2010/main" val="199451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0736-C7F4-1248-955A-04034DAEB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53572-1FD7-6B4F-ACF5-B13469FAE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989D9B-972F-9645-86FF-36C2D8E60C57}"/>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4E45FFE1-E474-E54B-BE3B-FAD276FFF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F0802-017D-4B49-BD4B-E39BA5E7D632}"/>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179691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AEE1-1817-5546-B571-91451478F4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049EA-69CD-0D4B-A1FA-F9754A9EF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7661-C32C-6E40-806E-69FEDC410530}"/>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A00E594B-3703-C94C-A5CE-2C51F0E86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E7403-C78E-1442-93E4-F4E478713039}"/>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12684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B296F-8630-2843-8A3F-31A56BC4F8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00AF9-0691-F34C-A001-FEA1316E0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459FF-6A3A-C643-B517-9BE9C32B3CB4}"/>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D5337359-B94D-C949-91EB-C95D0F788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38F7B-C8F1-0E4D-81E5-E875220E26E0}"/>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412878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8C40-46F0-3D4D-A532-BD90223CB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7D79-328C-3040-8E96-A035385F7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7A4B3-BA6D-7E4B-9192-CE7A92116BD8}"/>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E05AB519-F618-DD49-94F0-6C7C59F67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04728-04AD-9244-A97A-97C63FE5CEC3}"/>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66395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FD15-D7D8-364B-8CE2-E764AB44A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7930F7-9BA8-2645-B6C1-E9CC1857D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32D72-23D6-7545-B85F-CB0C17F77BA2}"/>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C471761B-DD05-C041-9592-6A8256C64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B1CB8-BD41-994E-9CE0-78CA6962270E}"/>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335137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DF9E-E20B-A24A-A308-CBEF79D4C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DD90D-1CE8-D94F-9E80-E96BC6EC0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B6AD01-BB0D-A04E-A6AD-90628D5A3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9852F3-90DB-5B44-9678-8C2A81E7E500}"/>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6" name="Footer Placeholder 5">
            <a:extLst>
              <a:ext uri="{FF2B5EF4-FFF2-40B4-BE49-F238E27FC236}">
                <a16:creationId xmlns:a16="http://schemas.microsoft.com/office/drawing/2014/main" id="{F5D5ECED-5F1C-BC49-B32C-FB86E1891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F9368-9D5B-DA48-91F2-6843389C2728}"/>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6118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DB87-BBAA-1A47-80FA-0F600D622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A4E93-4C9B-F540-8184-9A3EC3E39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344600-A379-C344-AE6D-6FC7231D7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F1A05E-0F92-E741-B2F8-59B8FFEDD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A410C-98F8-9A4C-8578-62813525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EB172-9E44-5940-84CB-B88EFA1438F1}"/>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8" name="Footer Placeholder 7">
            <a:extLst>
              <a:ext uri="{FF2B5EF4-FFF2-40B4-BE49-F238E27FC236}">
                <a16:creationId xmlns:a16="http://schemas.microsoft.com/office/drawing/2014/main" id="{BFAAADF6-2519-A74D-A731-B78B31CC1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39A42-E728-6F4B-8C60-ECE8A2D182BC}"/>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297310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7BDF-3EFD-ED43-AA1A-B4B799EE7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32F16-C833-3C48-9389-0C38E47B037E}"/>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4" name="Footer Placeholder 3">
            <a:extLst>
              <a:ext uri="{FF2B5EF4-FFF2-40B4-BE49-F238E27FC236}">
                <a16:creationId xmlns:a16="http://schemas.microsoft.com/office/drawing/2014/main" id="{9D681409-3C12-D545-8E3C-2A9A22624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3AE1-E7F0-AB4B-A8B5-EC4A9CD96501}"/>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95252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981C9-676D-8A49-ABDF-E4E43A41BC15}"/>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3" name="Footer Placeholder 2">
            <a:extLst>
              <a:ext uri="{FF2B5EF4-FFF2-40B4-BE49-F238E27FC236}">
                <a16:creationId xmlns:a16="http://schemas.microsoft.com/office/drawing/2014/main" id="{5B195B87-8426-5A46-8C51-BF2A0D4A5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43C2A-8F3A-EC42-9024-69C42656A193}"/>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175197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51DA-2D70-E945-A04D-CF1E722A3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E5786-6822-1B46-B3D8-264C85CB9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02D06-C8C1-E140-9CE3-9A2A0963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B714-9ACF-1D47-9B6D-3CEF58D17F09}"/>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6" name="Footer Placeholder 5">
            <a:extLst>
              <a:ext uri="{FF2B5EF4-FFF2-40B4-BE49-F238E27FC236}">
                <a16:creationId xmlns:a16="http://schemas.microsoft.com/office/drawing/2014/main" id="{6FB57935-8988-8D4F-8812-91D13B5B3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2EB89-4F22-4E4A-B8F2-D400A0D4646F}"/>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92849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19CC-DB50-EF40-A02C-73538159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21DF4-A6B7-1942-AAFB-CC1F1876F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33273-4DA2-FD43-8B0F-1F7A5DF7E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3C38F-F640-1A4F-A9AA-439DB4E4678C}"/>
              </a:ext>
            </a:extLst>
          </p:cNvPr>
          <p:cNvSpPr>
            <a:spLocks noGrp="1"/>
          </p:cNvSpPr>
          <p:nvPr>
            <p:ph type="dt" sz="half" idx="10"/>
          </p:nvPr>
        </p:nvSpPr>
        <p:spPr/>
        <p:txBody>
          <a:bodyPr/>
          <a:lstStyle/>
          <a:p>
            <a:fld id="{4EEA5096-F719-D641-BA30-B4B1F3D37818}" type="datetimeFigureOut">
              <a:rPr lang="en-US" smtClean="0"/>
              <a:t>3/4/21</a:t>
            </a:fld>
            <a:endParaRPr lang="en-US"/>
          </a:p>
        </p:txBody>
      </p:sp>
      <p:sp>
        <p:nvSpPr>
          <p:cNvPr id="6" name="Footer Placeholder 5">
            <a:extLst>
              <a:ext uri="{FF2B5EF4-FFF2-40B4-BE49-F238E27FC236}">
                <a16:creationId xmlns:a16="http://schemas.microsoft.com/office/drawing/2014/main" id="{0162A8D3-CECE-D24E-A22D-135E6D58C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65EE1-D8A3-F54F-9EC3-B44BC2BA9B32}"/>
              </a:ext>
            </a:extLst>
          </p:cNvPr>
          <p:cNvSpPr>
            <a:spLocks noGrp="1"/>
          </p:cNvSpPr>
          <p:nvPr>
            <p:ph type="sldNum" sz="quarter" idx="12"/>
          </p:nvPr>
        </p:nvSpPr>
        <p:spPr/>
        <p:txBody>
          <a:bodyPr/>
          <a:lstStyle/>
          <a:p>
            <a:fld id="{4BDCF0AB-4928-A647-9C70-574638B0187D}" type="slidenum">
              <a:rPr lang="en-US" smtClean="0"/>
              <a:t>‹#›</a:t>
            </a:fld>
            <a:endParaRPr lang="en-US"/>
          </a:p>
        </p:txBody>
      </p:sp>
    </p:spTree>
    <p:extLst>
      <p:ext uri="{BB962C8B-B14F-4D97-AF65-F5344CB8AC3E}">
        <p14:creationId xmlns:p14="http://schemas.microsoft.com/office/powerpoint/2010/main" val="60746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73FCB-7DD9-724D-8711-91C23A36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591F04-1462-9348-8A00-9AC4E690E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9242C-3997-D24E-A2A5-323B58011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A5096-F719-D641-BA30-B4B1F3D37818}" type="datetimeFigureOut">
              <a:rPr lang="en-US" smtClean="0"/>
              <a:t>3/4/21</a:t>
            </a:fld>
            <a:endParaRPr lang="en-US"/>
          </a:p>
        </p:txBody>
      </p:sp>
      <p:sp>
        <p:nvSpPr>
          <p:cNvPr id="5" name="Footer Placeholder 4">
            <a:extLst>
              <a:ext uri="{FF2B5EF4-FFF2-40B4-BE49-F238E27FC236}">
                <a16:creationId xmlns:a16="http://schemas.microsoft.com/office/drawing/2014/main" id="{BFE957FB-9C02-F648-8AFD-2D8F84C54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3F7C5-AC25-0346-9C50-96ED3FDD5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CF0AB-4928-A647-9C70-574638B0187D}" type="slidenum">
              <a:rPr lang="en-US" smtClean="0"/>
              <a:t>‹#›</a:t>
            </a:fld>
            <a:endParaRPr lang="en-US"/>
          </a:p>
        </p:txBody>
      </p:sp>
    </p:spTree>
    <p:extLst>
      <p:ext uri="{BB962C8B-B14F-4D97-AF65-F5344CB8AC3E}">
        <p14:creationId xmlns:p14="http://schemas.microsoft.com/office/powerpoint/2010/main" val="246029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134BF3-4154-6646-8D95-E6960130C228}"/>
              </a:ext>
            </a:extLst>
          </p:cNvPr>
          <p:cNvPicPr>
            <a:picLocks noChangeAspect="1"/>
          </p:cNvPicPr>
          <p:nvPr/>
        </p:nvPicPr>
        <p:blipFill rotWithShape="1">
          <a:blip r:embed="rId2"/>
          <a:srcRect t="9879" b="5535"/>
          <a:stretch/>
        </p:blipFill>
        <p:spPr>
          <a:xfrm flipH="1">
            <a:off x="0" y="1"/>
            <a:ext cx="12192000" cy="6858000"/>
          </a:xfrm>
          <a:prstGeom prst="rect">
            <a:avLst/>
          </a:prstGeom>
        </p:spPr>
      </p:pic>
      <p:sp>
        <p:nvSpPr>
          <p:cNvPr id="2" name="Title 1">
            <a:extLst>
              <a:ext uri="{FF2B5EF4-FFF2-40B4-BE49-F238E27FC236}">
                <a16:creationId xmlns:a16="http://schemas.microsoft.com/office/drawing/2014/main" id="{52CC7D71-207D-3E4A-B399-F2734CE047E6}"/>
              </a:ext>
            </a:extLst>
          </p:cNvPr>
          <p:cNvSpPr>
            <a:spLocks noGrp="1"/>
          </p:cNvSpPr>
          <p:nvPr>
            <p:ph type="ctrTitle"/>
          </p:nvPr>
        </p:nvSpPr>
        <p:spPr/>
        <p:txBody>
          <a:bodyPr/>
          <a:lstStyle/>
          <a:p>
            <a:pPr algn="r"/>
            <a:r>
              <a:rPr lang="fa-IR" dirty="0">
                <a:ln>
                  <a:solidFill>
                    <a:schemeClr val="bg1"/>
                  </a:solidFill>
                </a:ln>
                <a:effectLst>
                  <a:glow rad="139700">
                    <a:schemeClr val="accent3">
                      <a:satMod val="175000"/>
                      <a:alpha val="40000"/>
                    </a:schemeClr>
                  </a:glow>
                </a:effectLst>
                <a:latin typeface="IRTitr" panose="02000506000000020002" pitchFamily="2" charset="-78"/>
                <a:cs typeface="IRTitr" panose="02000506000000020002" pitchFamily="2" charset="-78"/>
              </a:rPr>
              <a:t>سه: پشته</a:t>
            </a:r>
            <a:endParaRPr lang="en-US" dirty="0">
              <a:ln>
                <a:solidFill>
                  <a:schemeClr val="bg1"/>
                </a:solidFill>
              </a:ln>
              <a:effectLst>
                <a:glow rad="139700">
                  <a:schemeClr val="accent3">
                    <a:satMod val="175000"/>
                    <a:alpha val="40000"/>
                  </a:schemeClr>
                </a:glow>
              </a:effectLst>
              <a:latin typeface="IRTitr" panose="02000506000000020002" pitchFamily="2" charset="-78"/>
              <a:cs typeface="IRTitr" panose="02000506000000020002" pitchFamily="2" charset="-78"/>
            </a:endParaRPr>
          </a:p>
        </p:txBody>
      </p:sp>
      <p:sp>
        <p:nvSpPr>
          <p:cNvPr id="3" name="Subtitle 2">
            <a:extLst>
              <a:ext uri="{FF2B5EF4-FFF2-40B4-BE49-F238E27FC236}">
                <a16:creationId xmlns:a16="http://schemas.microsoft.com/office/drawing/2014/main" id="{8B12B32D-3727-284B-A8D3-1334477892C7}"/>
              </a:ext>
            </a:extLst>
          </p:cNvPr>
          <p:cNvSpPr>
            <a:spLocks noGrp="1"/>
          </p:cNvSpPr>
          <p:nvPr>
            <p:ph type="subTitle" idx="1"/>
          </p:nvPr>
        </p:nvSpPr>
        <p:spPr/>
        <p:txBody>
          <a:bodyPr/>
          <a:lstStyle/>
          <a:p>
            <a:pPr algn="r" rtl="1"/>
            <a:r>
              <a:rPr lang="fa-IR" dirty="0">
                <a:ln w="3175">
                  <a:noFill/>
                </a:ln>
                <a:effectLst>
                  <a:glow rad="63500">
                    <a:schemeClr val="bg1">
                      <a:alpha val="40000"/>
                    </a:schemeClr>
                  </a:glow>
                </a:effectLst>
                <a:latin typeface="IRRoya" panose="02000503000000020002" pitchFamily="2" charset="-78"/>
                <a:cs typeface="IRRoya" panose="02000503000000020002" pitchFamily="2" charset="-78"/>
              </a:rPr>
              <a:t>ساختمان داده ها و </a:t>
            </a:r>
            <a:r>
              <a:rPr lang="fa-IR" dirty="0" err="1">
                <a:ln w="3175">
                  <a:noFill/>
                </a:ln>
                <a:effectLst>
                  <a:glow rad="63500">
                    <a:schemeClr val="bg1">
                      <a:alpha val="40000"/>
                    </a:schemeClr>
                  </a:glow>
                </a:effectLst>
                <a:latin typeface="IRRoya" panose="02000503000000020002" pitchFamily="2" charset="-78"/>
                <a:cs typeface="IRRoya" panose="02000503000000020002" pitchFamily="2" charset="-78"/>
              </a:rPr>
              <a:t>الگوریتم</a:t>
            </a:r>
            <a:endParaRPr lang="fa-IR" dirty="0">
              <a:ln w="3175">
                <a:noFill/>
              </a:ln>
              <a:effectLst>
                <a:glow rad="63500">
                  <a:schemeClr val="bg1">
                    <a:alpha val="40000"/>
                  </a:schemeClr>
                </a:glow>
              </a:effectLst>
              <a:latin typeface="IRRoya" panose="02000503000000020002" pitchFamily="2" charset="-78"/>
              <a:cs typeface="IRRoya" panose="02000503000000020002" pitchFamily="2" charset="-78"/>
            </a:endParaRPr>
          </a:p>
          <a:p>
            <a:pPr algn="r" rtl="1"/>
            <a:r>
              <a:rPr lang="fa-IR" dirty="0">
                <a:ln w="3175">
                  <a:noFill/>
                </a:ln>
                <a:effectLst>
                  <a:glow rad="63500">
                    <a:schemeClr val="bg1">
                      <a:alpha val="40000"/>
                    </a:schemeClr>
                  </a:glow>
                </a:effectLst>
                <a:latin typeface="IRRoya" panose="02000503000000020002" pitchFamily="2" charset="-78"/>
                <a:cs typeface="IRRoya" panose="02000503000000020002" pitchFamily="2" charset="-78"/>
              </a:rPr>
              <a:t>مدرس: دکتر </a:t>
            </a:r>
            <a:r>
              <a:rPr lang="fa-IR" dirty="0" err="1">
                <a:ln w="3175">
                  <a:noFill/>
                </a:ln>
                <a:effectLst>
                  <a:glow rad="63500">
                    <a:schemeClr val="bg1">
                      <a:alpha val="40000"/>
                    </a:schemeClr>
                  </a:glow>
                </a:effectLst>
                <a:latin typeface="IRRoya" panose="02000503000000020002" pitchFamily="2" charset="-78"/>
                <a:cs typeface="IRRoya" panose="02000503000000020002" pitchFamily="2" charset="-78"/>
              </a:rPr>
              <a:t>نجمه</a:t>
            </a:r>
            <a:r>
              <a:rPr lang="fa-IR" dirty="0">
                <a:ln w="3175">
                  <a:noFill/>
                </a:ln>
                <a:effectLst>
                  <a:glow rad="63500">
                    <a:schemeClr val="bg1">
                      <a:alpha val="40000"/>
                    </a:schemeClr>
                  </a:glow>
                </a:effectLst>
                <a:latin typeface="IRRoya" panose="02000503000000020002" pitchFamily="2" charset="-78"/>
                <a:cs typeface="IRRoya" panose="02000503000000020002" pitchFamily="2" charset="-78"/>
              </a:rPr>
              <a:t> منصوری</a:t>
            </a:r>
          </a:p>
          <a:p>
            <a:pPr algn="r" rtl="1"/>
            <a:r>
              <a:rPr lang="fa-IR" sz="1800" dirty="0">
                <a:ln w="3175">
                  <a:noFill/>
                </a:ln>
                <a:effectLst>
                  <a:glow rad="63500">
                    <a:schemeClr val="bg1">
                      <a:alpha val="40000"/>
                    </a:schemeClr>
                  </a:glow>
                </a:effectLst>
                <a:latin typeface="IRRoya" panose="02000503000000020002" pitchFamily="2" charset="-78"/>
                <a:cs typeface="IRRoya" panose="02000503000000020002" pitchFamily="2" charset="-78"/>
              </a:rPr>
              <a:t>نگارنده: سجاد </a:t>
            </a:r>
            <a:r>
              <a:rPr lang="fa-IR" sz="1800" dirty="0" err="1">
                <a:ln w="3175">
                  <a:noFill/>
                </a:ln>
                <a:effectLst>
                  <a:glow rad="63500">
                    <a:schemeClr val="bg1">
                      <a:alpha val="40000"/>
                    </a:schemeClr>
                  </a:glow>
                </a:effectLst>
                <a:latin typeface="IRRoya" panose="02000503000000020002" pitchFamily="2" charset="-78"/>
                <a:cs typeface="IRRoya" panose="02000503000000020002" pitchFamily="2" charset="-78"/>
              </a:rPr>
              <a:t>هاشمیان</a:t>
            </a:r>
            <a:endParaRPr lang="fa-IR" sz="1800" dirty="0">
              <a:ln w="3175">
                <a:noFill/>
              </a:ln>
              <a:effectLst>
                <a:glow rad="63500">
                  <a:schemeClr val="bg1">
                    <a:alpha val="40000"/>
                  </a:schemeClr>
                </a:glow>
              </a:effectLst>
              <a:latin typeface="IRRoya" panose="02000503000000020002" pitchFamily="2" charset="-78"/>
              <a:cs typeface="IRRoya" panose="02000503000000020002" pitchFamily="2" charset="-78"/>
            </a:endParaRPr>
          </a:p>
          <a:p>
            <a:pPr marL="0" indent="0" algn="r" defTabSz="914400" rtl="1" eaLnBrk="1" latinLnBrk="0" hangingPunct="1">
              <a:lnSpc>
                <a:spcPct val="90000"/>
              </a:lnSpc>
              <a:spcBef>
                <a:spcPts val="1000"/>
              </a:spcBef>
              <a:buFont typeface="Arial" panose="020B0604020202020204" pitchFamily="34" charset="0"/>
              <a:buNone/>
            </a:pPr>
            <a:endParaRPr lang="en-US" dirty="0">
              <a:ln w="3175">
                <a:noFill/>
              </a:ln>
              <a:effectLst>
                <a:glow rad="63500">
                  <a:schemeClr val="bg1">
                    <a:alpha val="40000"/>
                  </a:schemeClr>
                </a:glow>
              </a:effectLst>
            </a:endParaRPr>
          </a:p>
        </p:txBody>
      </p:sp>
      <p:pic>
        <p:nvPicPr>
          <p:cNvPr id="7" name="Picture 6">
            <a:extLst>
              <a:ext uri="{FF2B5EF4-FFF2-40B4-BE49-F238E27FC236}">
                <a16:creationId xmlns:a16="http://schemas.microsoft.com/office/drawing/2014/main" id="{0430FA24-7CC4-AF43-8B3C-EAB693715938}"/>
              </a:ext>
            </a:extLst>
          </p:cNvPr>
          <p:cNvPicPr>
            <a:picLocks noChangeAspect="1"/>
          </p:cNvPicPr>
          <p:nvPr/>
        </p:nvPicPr>
        <p:blipFill>
          <a:blip r:embed="rId3"/>
          <a:stretch>
            <a:fillRect/>
          </a:stretch>
        </p:blipFill>
        <p:spPr>
          <a:xfrm>
            <a:off x="934589" y="317763"/>
            <a:ext cx="1178821" cy="1425050"/>
          </a:xfrm>
          <a:prstGeom prst="rect">
            <a:avLst/>
          </a:prstGeom>
        </p:spPr>
      </p:pic>
    </p:spTree>
    <p:extLst>
      <p:ext uri="{BB962C8B-B14F-4D97-AF65-F5344CB8AC3E}">
        <p14:creationId xmlns:p14="http://schemas.microsoft.com/office/powerpoint/2010/main" val="403447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14:m>
                  <m:oMathPara xmlns:m="http://schemas.openxmlformats.org/officeDocument/2006/math">
                    <m:oMathParaPr>
                      <m:jc m:val="centerGroup"/>
                    </m:oMathParaPr>
                    <m:oMath xmlns:m="http://schemas.openxmlformats.org/officeDocument/2006/math">
                      <m:limLow>
                        <m:limLowPr>
                          <m:ctrlPr>
                            <a:rPr lang="en-US" i="1" smtClean="0">
                              <a:latin typeface="Cambria Math" panose="02040503050406030204" pitchFamily="18" charset="0"/>
                              <a:cs typeface="IRMitra" panose="02000506000000020002" pitchFamily="2" charset="-78"/>
                            </a:rPr>
                          </m:ctrlPr>
                        </m:limLowPr>
                        <m:e>
                          <m:groupChr>
                            <m:groupChrPr>
                              <m:chr m:val="⏟"/>
                              <m:ctrlPr>
                                <a:rPr lang="en-US" i="1" smtClean="0">
                                  <a:latin typeface="Cambria Math" panose="02040503050406030204" pitchFamily="18" charset="0"/>
                                  <a:cs typeface="IRMitra" panose="02000506000000020002" pitchFamily="2" charset="-78"/>
                                </a:rPr>
                              </m:ctrlPr>
                            </m:groupChrPr>
                            <m:e>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𝑎</m:t>
                                              </m:r>
                                              <m:r>
                                                <a:rPr lang="en-US" b="0" i="1" smtClean="0">
                                                  <a:latin typeface="Cambria Math" panose="02040503050406030204" pitchFamily="18" charset="0"/>
                                                  <a:ea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𝑏</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3</m:t>
                                              </m:r>
                                            </m:e>
                                          </m:eqArr>
                                        </m:lim>
                                      </m:limLow>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𝑐</m:t>
                                              </m:r>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𝑑</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𝑒</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1</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2</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4</m:t>
                                      </m:r>
                                    </m:e>
                                  </m:eqArr>
                                </m:lim>
                              </m:limLow>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𝑓</m:t>
                              </m:r>
                            </m:e>
                          </m:groupChr>
                        </m:e>
                        <m:lim>
                          <m:eqArr>
                            <m:eqArrPr>
                              <m:ctrlPr>
                                <a:rPr lang="en-US" i="1" smtClean="0">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rPr>
                                <m:t>5</m:t>
                              </m:r>
                            </m:e>
                          </m:eqArr>
                        </m:lim>
                      </m:limLow>
                    </m:oMath>
                  </m:oMathPara>
                </a14:m>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447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14:m>
                  <m:oMathPara xmlns:m="http://schemas.openxmlformats.org/officeDocument/2006/math">
                    <m:oMathParaPr>
                      <m:jc m:val="centerGroup"/>
                    </m:oMathParaPr>
                    <m:oMath xmlns:m="http://schemas.openxmlformats.org/officeDocument/2006/math">
                      <m:limLow>
                        <m:limLowPr>
                          <m:ctrlPr>
                            <a:rPr lang="en-US" i="1" smtClean="0">
                              <a:latin typeface="Cambria Math" panose="02040503050406030204" pitchFamily="18" charset="0"/>
                              <a:cs typeface="IRMitra" panose="02000506000000020002" pitchFamily="2" charset="-78"/>
                            </a:rPr>
                          </m:ctrlPr>
                        </m:limLowPr>
                        <m:e>
                          <m:groupChr>
                            <m:groupChrPr>
                              <m:chr m:val="⏟"/>
                              <m:ctrlPr>
                                <a:rPr lang="en-US" i="1" smtClean="0">
                                  <a:latin typeface="Cambria Math" panose="02040503050406030204" pitchFamily="18" charset="0"/>
                                  <a:cs typeface="IRMitra" panose="02000506000000020002" pitchFamily="2" charset="-78"/>
                                </a:rPr>
                              </m:ctrlPr>
                            </m:groupChrPr>
                            <m:e>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𝑎</m:t>
                                      </m:r>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𝑏</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𝑐</m:t>
                                              </m:r>
                                              <m:r>
                                                <a:rPr lang="en-US" b="0" i="1" smtClean="0">
                                                  <a:latin typeface="Cambria Math" panose="02040503050406030204" pitchFamily="18" charset="0"/>
                                                  <a:cs typeface="IRMitra" panose="02000506000000020002" pitchFamily="2" charset="-78"/>
                                                </a:rPr>
                                                <m:t>)</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1</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3</m:t>
                                      </m:r>
                                    </m:e>
                                  </m:eqArr>
                                </m:lim>
                              </m:limLow>
                              <m:r>
                                <a:rPr lang="en-US" b="0" i="1" smtClean="0">
                                  <a:latin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𝑒</m:t>
                                      </m:r>
                                      <m:r>
                                        <a:rPr lang="en-US" b="0" i="1" smtClean="0">
                                          <a:latin typeface="Cambria Math" panose="02040503050406030204" pitchFamily="18" charset="0"/>
                                          <a:ea typeface="Cambria Math" panose="02040503050406030204" pitchFamily="18" charset="0"/>
                                          <a:cs typeface="IRMitra" panose="02000506000000020002" pitchFamily="2" charset="-78"/>
                                        </a:rPr>
                                        <m:t>×</m:t>
                                      </m:r>
                                      <m:limLow>
                                        <m:limLowPr>
                                          <m:ctrlPr>
                                            <a:rPr lang="en-US" i="1">
                                              <a:latin typeface="Cambria Math" panose="02040503050406030204" pitchFamily="18" charset="0"/>
                                              <a:cs typeface="IRMitra" panose="02000506000000020002" pitchFamily="2" charset="-78"/>
                                            </a:rPr>
                                          </m:ctrlPr>
                                        </m:limLowPr>
                                        <m:e>
                                          <m:groupChr>
                                            <m:groupChrPr>
                                              <m:chr m:val="⏟"/>
                                              <m:ctrlPr>
                                                <a:rPr lang="en-US" i="1">
                                                  <a:latin typeface="Cambria Math" panose="02040503050406030204" pitchFamily="18" charset="0"/>
                                                  <a:cs typeface="IRMitra" panose="02000506000000020002" pitchFamily="2" charset="-78"/>
                                                </a:rPr>
                                              </m:ctrlPr>
                                            </m:groupChrPr>
                                            <m:e>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𝑓</m:t>
                                              </m:r>
                                              <m:r>
                                                <a:rPr lang="en-US" b="0" i="1" smtClean="0">
                                                  <a:latin typeface="Cambria Math" panose="02040503050406030204" pitchFamily="18" charset="0"/>
                                                  <a:cs typeface="IRMitra" panose="02000506000000020002" pitchFamily="2" charset="-78"/>
                                                </a:rPr>
                                                <m:t>+</m:t>
                                              </m:r>
                                              <m:r>
                                                <a:rPr lang="en-US" b="0" i="1" smtClean="0">
                                                  <a:latin typeface="Cambria Math" panose="02040503050406030204" pitchFamily="18" charset="0"/>
                                                  <a:cs typeface="IRMitra" panose="02000506000000020002" pitchFamily="2" charset="-78"/>
                                                </a:rPr>
                                                <m:t>𝑔</m:t>
                                              </m:r>
                                              <m:r>
                                                <a:rPr lang="en-US" b="0" i="1" smtClean="0">
                                                  <a:latin typeface="Cambria Math" panose="02040503050406030204" pitchFamily="18" charset="0"/>
                                                  <a:cs typeface="IRMitra" panose="02000506000000020002" pitchFamily="2" charset="-78"/>
                                                </a:rPr>
                                                <m:t>)</m:t>
                                              </m:r>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2</m:t>
                                              </m:r>
                                            </m:e>
                                          </m:eqArr>
                                        </m:lim>
                                      </m:limLow>
                                    </m:e>
                                  </m:groupChr>
                                </m:e>
                                <m:lim>
                                  <m:eqArr>
                                    <m:eqArrPr>
                                      <m:ctrlPr>
                                        <a:rPr lang="en-US" i="1">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cs typeface="IRMitra" panose="02000506000000020002" pitchFamily="2" charset="-78"/>
                                        </a:rPr>
                                        <m:t>4</m:t>
                                      </m:r>
                                    </m:e>
                                  </m:eqArr>
                                </m:lim>
                              </m:limLow>
                            </m:e>
                          </m:groupChr>
                        </m:e>
                        <m:lim>
                          <m:eqArr>
                            <m:eqArrPr>
                              <m:ctrlPr>
                                <a:rPr lang="en-US" i="1" smtClean="0">
                                  <a:latin typeface="Cambria Math" panose="02040503050406030204" pitchFamily="18" charset="0"/>
                                  <a:cs typeface="IRMitra" panose="02000506000000020002" pitchFamily="2" charset="-78"/>
                                </a:rPr>
                              </m:ctrlPr>
                            </m:eqArrPr>
                            <m:e/>
                            <m:e>
                              <m:r>
                                <a:rPr lang="en-US" b="0" i="1" smtClean="0">
                                  <a:latin typeface="Cambria Math" panose="02040503050406030204" pitchFamily="18" charset="0"/>
                                </a:rPr>
                                <m:t>5</m:t>
                              </m:r>
                            </m:e>
                          </m:eqArr>
                        </m:lim>
                      </m:limLow>
                    </m:oMath>
                  </m:oMathPara>
                </a14:m>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66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درخت عبارات </a:t>
            </a:r>
            <a:r>
              <a:rPr lang="fa-IR" dirty="0" err="1">
                <a:latin typeface="IRTitr" panose="02000506000000020002" pitchFamily="2" charset="-78"/>
                <a:cs typeface="IRTitr" panose="02000506000000020002" pitchFamily="2" charset="-78"/>
              </a:rPr>
              <a:t>محاسباتی</a:t>
            </a:r>
            <a:r>
              <a:rPr lang="fa-IR" sz="3200" dirty="0">
                <a:latin typeface="IRRoya" panose="02000503000000020002" pitchFamily="2" charset="-78"/>
                <a:cs typeface="IRRoya" panose="02000503000000020002" pitchFamily="2" charset="-78"/>
              </a:rPr>
              <a:t>(</a:t>
            </a:r>
            <a:r>
              <a:rPr lang="en-US" sz="3200" dirty="0">
                <a:latin typeface="IRRoya" panose="02000503000000020002" pitchFamily="2" charset="-78"/>
                <a:cs typeface="IRRoya" panose="02000503000000020002" pitchFamily="2" charset="-78"/>
              </a:rPr>
              <a:t>Parse Tree</a:t>
            </a:r>
            <a:r>
              <a:rPr lang="fa-IR" sz="3200" dirty="0">
                <a:latin typeface="IRRoya" panose="02000503000000020002" pitchFamily="2" charset="-78"/>
                <a:cs typeface="IRRoya" panose="02000503000000020002" pitchFamily="2" charset="-78"/>
              </a:rPr>
              <a:t>)</a:t>
            </a:r>
            <a:endParaRPr lang="en-US" dirty="0">
              <a:latin typeface="IRRoya" panose="02000503000000020002" pitchFamily="2" charset="-78"/>
              <a:cs typeface="IRRoya" panose="02000503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برای تشکیل درخت هر عبارت </a:t>
            </a:r>
            <a:r>
              <a:rPr lang="fa-IR" dirty="0" err="1">
                <a:latin typeface="IRMitra" panose="02000506000000020002" pitchFamily="2" charset="-78"/>
                <a:cs typeface="IRMitra" panose="02000506000000020002" pitchFamily="2" charset="-78"/>
              </a:rPr>
              <a:t>محاسباتی</a:t>
            </a:r>
            <a:r>
              <a:rPr lang="fa-IR" dirty="0">
                <a:latin typeface="IRMitra" panose="02000506000000020002" pitchFamily="2" charset="-78"/>
                <a:cs typeface="IRMitra" panose="02000506000000020002" pitchFamily="2" charset="-78"/>
              </a:rPr>
              <a:t> به صورت زیر عمل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457200" lvl="1" indent="0" algn="r" rtl="1">
              <a:lnSpc>
                <a:spcPct val="100000"/>
              </a:lnSpc>
              <a:buNone/>
            </a:pPr>
            <a:r>
              <a:rPr lang="fa-IR" dirty="0">
                <a:latin typeface="IRMitra" panose="02000506000000020002" pitchFamily="2" charset="-78"/>
                <a:cs typeface="IRMitra" panose="02000506000000020002" pitchFamily="2" charset="-78"/>
              </a:rPr>
              <a:t>۱. ابتدا عبارت را برحسب اولویت </a:t>
            </a:r>
            <a:r>
              <a:rPr lang="fa-IR" dirty="0" err="1">
                <a:latin typeface="IRMitra" panose="02000506000000020002" pitchFamily="2" charset="-78"/>
                <a:cs typeface="IRMitra" panose="02000506000000020002" pitchFamily="2" charset="-78"/>
              </a:rPr>
              <a:t>عملگرهایش</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اولویت‌بندی</a:t>
            </a:r>
            <a:r>
              <a:rPr lang="fa-IR" dirty="0">
                <a:latin typeface="IRMitra" panose="02000506000000020002" pitchFamily="2" charset="-78"/>
                <a:cs typeface="IRMitra" panose="02000506000000020002" pitchFamily="2" charset="-78"/>
              </a:rPr>
              <a:t>( شماره گذاری)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457200" lvl="1" indent="0" algn="r" rtl="1">
              <a:lnSpc>
                <a:spcPct val="100000"/>
              </a:lnSpc>
              <a:buNone/>
            </a:pPr>
            <a:r>
              <a:rPr lang="fa-IR" dirty="0">
                <a:latin typeface="IRMitra" panose="02000506000000020002" pitchFamily="2" charset="-78"/>
                <a:cs typeface="IRMitra" panose="02000506000000020002" pitchFamily="2" charset="-78"/>
              </a:rPr>
              <a:t>۲. </a:t>
            </a:r>
            <a:r>
              <a:rPr lang="fa-IR" dirty="0" err="1">
                <a:latin typeface="IRMitra" panose="02000506000000020002" pitchFamily="2" charset="-78"/>
                <a:cs typeface="IRMitra" panose="02000506000000020002" pitchFamily="2" charset="-78"/>
              </a:rPr>
              <a:t>ريشه</a:t>
            </a:r>
            <a:r>
              <a:rPr lang="fa-IR" dirty="0">
                <a:latin typeface="IRMitra" panose="02000506000000020002" pitchFamily="2" charset="-78"/>
                <a:cs typeface="IRMitra" panose="02000506000000020002" pitchFamily="2" charset="-78"/>
              </a:rPr>
              <a:t> درخت،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با </a:t>
            </a:r>
            <a:r>
              <a:rPr lang="fa-IR" sz="2000" b="1" dirty="0">
                <a:latin typeface="IRMitra" panose="02000506000000020002" pitchFamily="2" charset="-78"/>
                <a:cs typeface="IRMitra" panose="02000506000000020002" pitchFamily="2" charset="-78"/>
              </a:rPr>
              <a:t>کمترین اولویت (بیشترین شماره) </a:t>
            </a:r>
            <a:r>
              <a:rPr lang="fa-IR" dirty="0">
                <a:latin typeface="IRMitra" panose="02000506000000020002" pitchFamily="2" charset="-78"/>
                <a:cs typeface="IRMitra" panose="02000506000000020002" pitchFamily="2" charset="-78"/>
              </a:rPr>
              <a:t>است.</a:t>
            </a:r>
          </a:p>
          <a:p>
            <a:pPr marL="457200" lvl="1" indent="0" algn="r" rtl="1">
              <a:lnSpc>
                <a:spcPct val="100000"/>
              </a:lnSpc>
              <a:buNone/>
            </a:pPr>
            <a:r>
              <a:rPr lang="fa-IR" dirty="0">
                <a:latin typeface="IRMitra" panose="02000506000000020002" pitchFamily="2" charset="-78"/>
                <a:cs typeface="IRMitra" panose="02000506000000020002" pitchFamily="2" charset="-78"/>
              </a:rPr>
              <a:t>۳. </a:t>
            </a:r>
            <a:r>
              <a:rPr lang="fa-IR" dirty="0" err="1">
                <a:latin typeface="IRMitra" panose="02000506000000020002" pitchFamily="2" charset="-78"/>
                <a:cs typeface="IRMitra" panose="02000506000000020002" pitchFamily="2" charset="-78"/>
              </a:rPr>
              <a:t>ريشه</a:t>
            </a:r>
            <a:r>
              <a:rPr lang="fa-IR" dirty="0">
                <a:latin typeface="IRMitra" panose="02000506000000020002" pitchFamily="2" charset="-78"/>
                <a:cs typeface="IRMitra" panose="02000506000000020002" pitchFamily="2" charset="-78"/>
              </a:rPr>
              <a:t> زیر درختان چپ و راست نیز به همین ترتیب </a:t>
            </a:r>
            <a:r>
              <a:rPr lang="fa-IR" sz="2000" b="1" dirty="0" err="1">
                <a:latin typeface="IRMitra" panose="02000506000000020002" pitchFamily="2" charset="-78"/>
                <a:cs typeface="IRMitra" panose="02000506000000020002" pitchFamily="2" charset="-78"/>
              </a:rPr>
              <a:t>عملگر</a:t>
            </a:r>
            <a:r>
              <a:rPr lang="fa-IR" sz="2000" b="1" dirty="0">
                <a:latin typeface="IRMitra" panose="02000506000000020002" pitchFamily="2" charset="-78"/>
                <a:cs typeface="IRMitra" panose="02000506000000020002" pitchFamily="2" charset="-78"/>
              </a:rPr>
              <a:t> با کمترین اولویت (بیشترین شماره</a:t>
            </a:r>
            <a:r>
              <a:rPr lang="fa-IR" dirty="0">
                <a:latin typeface="IRMitra" panose="02000506000000020002" pitchFamily="2" charset="-78"/>
                <a:cs typeface="IRMitra" panose="02000506000000020002" pitchFamily="2" charset="-78"/>
              </a:rPr>
              <a:t>) در چپ و راست </a:t>
            </a:r>
            <a:r>
              <a:rPr lang="fa-IR" dirty="0" err="1">
                <a:latin typeface="IRMitra" panose="02000506000000020002" pitchFamily="2" charset="-78"/>
                <a:cs typeface="IRMitra" panose="02000506000000020002" pitchFamily="2" charset="-78"/>
              </a:rPr>
              <a:t>ريشه</a:t>
            </a:r>
            <a:endParaRPr lang="fa-IR" dirty="0">
              <a:latin typeface="IRMitra" panose="02000506000000020002" pitchFamily="2" charset="-78"/>
              <a:cs typeface="IRMitra" panose="02000506000000020002" pitchFamily="2" charset="-78"/>
            </a:endParaRPr>
          </a:p>
          <a:p>
            <a:pPr marL="457200" lvl="1" indent="0" algn="r" rtl="1">
              <a:lnSpc>
                <a:spcPct val="100000"/>
              </a:lnSpc>
              <a:buNone/>
            </a:pPr>
            <a:r>
              <a:rPr lang="fa-IR" dirty="0">
                <a:latin typeface="IRMitra" panose="02000506000000020002" pitchFamily="2" charset="-78"/>
                <a:cs typeface="IRMitra" panose="02000506000000020002" pitchFamily="2" charset="-78"/>
              </a:rPr>
              <a:t>     درخت خواهد بود.</a:t>
            </a:r>
          </a:p>
          <a:p>
            <a:pPr marL="457200" lvl="1" indent="0" algn="r" rtl="1">
              <a:lnSpc>
                <a:spcPct val="100000"/>
              </a:lnSpc>
              <a:buNone/>
            </a:pPr>
            <a:r>
              <a:rPr lang="fa-IR" dirty="0">
                <a:latin typeface="IRMitra" panose="02000506000000020002" pitchFamily="2" charset="-78"/>
                <a:cs typeface="IRMitra" panose="02000506000000020002" pitchFamily="2" charset="-78"/>
              </a:rPr>
              <a:t>۴. </a:t>
            </a:r>
            <a:r>
              <a:rPr lang="fa-IR" dirty="0" err="1">
                <a:latin typeface="IRMitra" panose="02000506000000020002" pitchFamily="2" charset="-78"/>
                <a:cs typeface="IRMitra" panose="02000506000000020002" pitchFamily="2" charset="-78"/>
              </a:rPr>
              <a:t>برگ‌های</a:t>
            </a:r>
            <a:r>
              <a:rPr lang="fa-IR" dirty="0">
                <a:latin typeface="IRMitra" panose="02000506000000020002" pitchFamily="2" charset="-78"/>
                <a:cs typeface="IRMitra" panose="02000506000000020002" pitchFamily="2" charset="-78"/>
              </a:rPr>
              <a:t> درخت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و سایر گره ها (۱ فرزندی یا ۲ فرزندی)، </a:t>
            </a:r>
            <a:r>
              <a:rPr lang="fa-IR" sz="2000" b="1"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خواهند بود.</a:t>
            </a:r>
          </a:p>
        </p:txBody>
      </p:sp>
    </p:spTree>
    <p:extLst>
      <p:ext uri="{BB962C8B-B14F-4D97-AF65-F5344CB8AC3E}">
        <p14:creationId xmlns:p14="http://schemas.microsoft.com/office/powerpoint/2010/main" val="306332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pic>
        <p:nvPicPr>
          <p:cNvPr id="12" name="Content Placeholder 11">
            <a:extLst>
              <a:ext uri="{FF2B5EF4-FFF2-40B4-BE49-F238E27FC236}">
                <a16:creationId xmlns:a16="http://schemas.microsoft.com/office/drawing/2014/main" id="{9D62B054-0502-A544-8751-52E958014DD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60719" y="2610184"/>
            <a:ext cx="3530600" cy="2387600"/>
          </a:xfrm>
        </p:spPr>
      </p:pic>
      <p:pic>
        <p:nvPicPr>
          <p:cNvPr id="7" name="Picture 6">
            <a:extLst>
              <a:ext uri="{FF2B5EF4-FFF2-40B4-BE49-F238E27FC236}">
                <a16:creationId xmlns:a16="http://schemas.microsoft.com/office/drawing/2014/main" id="{2BA3A467-4FA8-4742-84B7-76A1F43D6C31}"/>
              </a:ext>
            </a:extLst>
          </p:cNvPr>
          <p:cNvPicPr>
            <a:picLocks noChangeAspect="1"/>
          </p:cNvPicPr>
          <p:nvPr/>
        </p:nvPicPr>
        <p:blipFill>
          <a:blip r:embed="rId4"/>
          <a:stretch>
            <a:fillRect/>
          </a:stretch>
        </p:blipFill>
        <p:spPr>
          <a:xfrm>
            <a:off x="838200" y="831056"/>
            <a:ext cx="1739900" cy="3937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588763-DAD7-364A-80D3-8B1956F9B3E6}"/>
                  </a:ext>
                </a:extLst>
              </p:cNvPr>
              <p:cNvSpPr txBox="1"/>
              <p:nvPr/>
            </p:nvSpPr>
            <p:spPr>
              <a:xfrm>
                <a:off x="2847864" y="3004803"/>
                <a:ext cx="2183418" cy="1992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sz="3200" i="1">
                              <a:latin typeface="Cambria Math" panose="02040503050406030204" pitchFamily="18" charset="0"/>
                              <a:ea typeface="Cambria Math" panose="02040503050406030204" pitchFamily="18" charset="0"/>
                              <a:cs typeface="IRMitra" panose="02000506000000020002" pitchFamily="2" charset="-78"/>
                            </a:rPr>
                          </m:ctrlPr>
                        </m:limLowPr>
                        <m:e>
                          <m:groupChr>
                            <m:groupChrPr>
                              <m:chr m:val="⏟"/>
                              <m:ctrlPr>
                                <a:rPr lang="en-US" sz="3200" i="1">
                                  <a:latin typeface="Cambria Math" panose="02040503050406030204" pitchFamily="18" charset="0"/>
                                  <a:ea typeface="Cambria Math" panose="02040503050406030204" pitchFamily="18" charset="0"/>
                                  <a:cs typeface="IRMitra" panose="02000506000000020002" pitchFamily="2" charset="-78"/>
                                </a:rPr>
                              </m:ctrlPr>
                            </m:groupChrPr>
                            <m:e>
                              <m:limLow>
                                <m:limLowPr>
                                  <m:ctrlPr>
                                    <a:rPr lang="en-US" sz="3200" i="1">
                                      <a:latin typeface="Cambria Math" panose="02040503050406030204" pitchFamily="18" charset="0"/>
                                      <a:ea typeface="Cambria Math" panose="02040503050406030204" pitchFamily="18" charset="0"/>
                                      <a:cs typeface="IRMitra" panose="02000506000000020002" pitchFamily="2" charset="-78"/>
                                    </a:rPr>
                                  </m:ctrlPr>
                                </m:limLowPr>
                                <m:e>
                                  <m:groupChr>
                                    <m:groupChrPr>
                                      <m:chr m:val="⏟"/>
                                      <m:ctrlPr>
                                        <a:rPr lang="en-US" sz="3200" i="1">
                                          <a:latin typeface="Cambria Math" panose="02040503050406030204" pitchFamily="18" charset="0"/>
                                          <a:ea typeface="Cambria Math" panose="02040503050406030204" pitchFamily="18" charset="0"/>
                                          <a:cs typeface="IRMitra" panose="02000506000000020002" pitchFamily="2" charset="-78"/>
                                        </a:rPr>
                                      </m:ctrlPr>
                                    </m:groupChrPr>
                                    <m:e>
                                      <m:r>
                                        <a:rPr lang="en-US" sz="3200" i="1">
                                          <a:latin typeface="Cambria Math" panose="02040503050406030204" pitchFamily="18" charset="0"/>
                                          <a:ea typeface="Cambria Math" panose="02040503050406030204" pitchFamily="18" charset="0"/>
                                          <a:cs typeface="IRMitra" panose="02000506000000020002" pitchFamily="2" charset="-78"/>
                                        </a:rPr>
                                        <m:t>𝑎</m:t>
                                      </m:r>
                                      <m:r>
                                        <a:rPr lang="en-US" sz="3200" i="1">
                                          <a:latin typeface="Cambria Math" panose="02040503050406030204" pitchFamily="18" charset="0"/>
                                          <a:ea typeface="Cambria Math" panose="02040503050406030204" pitchFamily="18" charset="0"/>
                                          <a:cs typeface="IRMitra" panose="02000506000000020002" pitchFamily="2" charset="-78"/>
                                        </a:rPr>
                                        <m:t>×</m:t>
                                      </m:r>
                                      <m:r>
                                        <a:rPr lang="en-US" sz="3200" i="1">
                                          <a:latin typeface="Cambria Math" panose="02040503050406030204" pitchFamily="18" charset="0"/>
                                          <a:ea typeface="Cambria Math" panose="02040503050406030204" pitchFamily="18" charset="0"/>
                                          <a:cs typeface="IRMitra" panose="02000506000000020002" pitchFamily="2" charset="-78"/>
                                        </a:rPr>
                                        <m:t>𝑏</m:t>
                                      </m:r>
                                    </m:e>
                                  </m:groupChr>
                                </m:e>
                                <m:lim>
                                  <m:eqArr>
                                    <m:eqArrPr>
                                      <m:ctrlPr>
                                        <a:rPr lang="en-US" sz="3200" i="1">
                                          <a:latin typeface="Cambria Math" panose="02040503050406030204" pitchFamily="18" charset="0"/>
                                          <a:ea typeface="Cambria Math" panose="02040503050406030204" pitchFamily="18" charset="0"/>
                                          <a:cs typeface="IRMitra" panose="02000506000000020002" pitchFamily="2" charset="-78"/>
                                        </a:rPr>
                                      </m:ctrlPr>
                                    </m:eqArrPr>
                                    <m:e/>
                                    <m:e>
                                      <m:r>
                                        <a:rPr lang="en-US" sz="3200" i="1">
                                          <a:latin typeface="Cambria Math" panose="02040503050406030204" pitchFamily="18" charset="0"/>
                                          <a:ea typeface="Cambria Math" panose="02040503050406030204" pitchFamily="18" charset="0"/>
                                          <a:cs typeface="IRMitra" panose="02000506000000020002" pitchFamily="2" charset="-78"/>
                                        </a:rPr>
                                        <m:t>1</m:t>
                                      </m:r>
                                    </m:e>
                                  </m:eqArr>
                                </m:lim>
                              </m:limLow>
                              <m:r>
                                <a:rPr lang="en-US" sz="3200" i="1">
                                  <a:latin typeface="Cambria Math" panose="02040503050406030204" pitchFamily="18" charset="0"/>
                                  <a:ea typeface="Cambria Math" panose="02040503050406030204" pitchFamily="18" charset="0"/>
                                  <a:cs typeface="IRMitra" panose="02000506000000020002" pitchFamily="2" charset="-78"/>
                                </a:rPr>
                                <m:t>−</m:t>
                              </m:r>
                              <m:limLow>
                                <m:limLowPr>
                                  <m:ctrlPr>
                                    <a:rPr lang="en-US" sz="3200" i="1">
                                      <a:latin typeface="Cambria Math" panose="02040503050406030204" pitchFamily="18" charset="0"/>
                                      <a:ea typeface="Cambria Math" panose="02040503050406030204" pitchFamily="18" charset="0"/>
                                      <a:cs typeface="IRMitra" panose="02000506000000020002" pitchFamily="2" charset="-78"/>
                                    </a:rPr>
                                  </m:ctrlPr>
                                </m:limLowPr>
                                <m:e>
                                  <m:groupChr>
                                    <m:groupChrPr>
                                      <m:chr m:val="⏟"/>
                                      <m:ctrlPr>
                                        <a:rPr lang="en-US" sz="3200" i="1">
                                          <a:latin typeface="Cambria Math" panose="02040503050406030204" pitchFamily="18" charset="0"/>
                                          <a:ea typeface="Cambria Math" panose="02040503050406030204" pitchFamily="18" charset="0"/>
                                          <a:cs typeface="IRMitra" panose="02000506000000020002" pitchFamily="2" charset="-78"/>
                                        </a:rPr>
                                      </m:ctrlPr>
                                    </m:groupChrPr>
                                    <m:e>
                                      <m:r>
                                        <a:rPr lang="en-US" sz="3200" i="1">
                                          <a:latin typeface="Cambria Math" panose="02040503050406030204" pitchFamily="18" charset="0"/>
                                          <a:ea typeface="Cambria Math" panose="02040503050406030204" pitchFamily="18" charset="0"/>
                                          <a:cs typeface="IRMitra" panose="02000506000000020002" pitchFamily="2" charset="-78"/>
                                        </a:rPr>
                                        <m:t>𝑐</m:t>
                                      </m:r>
                                      <m:r>
                                        <a:rPr lang="en-US" sz="3200" i="1">
                                          <a:latin typeface="Cambria Math" panose="02040503050406030204" pitchFamily="18" charset="0"/>
                                          <a:ea typeface="Cambria Math" panose="02040503050406030204" pitchFamily="18" charset="0"/>
                                          <a:cs typeface="IRMitra" panose="02000506000000020002" pitchFamily="2" charset="-78"/>
                                        </a:rPr>
                                        <m:t>/</m:t>
                                      </m:r>
                                      <m:r>
                                        <a:rPr lang="en-US" sz="3200" i="1">
                                          <a:latin typeface="Cambria Math" panose="02040503050406030204" pitchFamily="18" charset="0"/>
                                          <a:ea typeface="Cambria Math" panose="02040503050406030204" pitchFamily="18" charset="0"/>
                                          <a:cs typeface="IRMitra" panose="02000506000000020002" pitchFamily="2" charset="-78"/>
                                        </a:rPr>
                                        <m:t>𝑑</m:t>
                                      </m:r>
                                    </m:e>
                                  </m:groupChr>
                                </m:e>
                                <m:lim>
                                  <m:eqArr>
                                    <m:eqArrPr>
                                      <m:ctrlPr>
                                        <a:rPr lang="en-US" sz="3200" i="1">
                                          <a:latin typeface="Cambria Math" panose="02040503050406030204" pitchFamily="18" charset="0"/>
                                          <a:ea typeface="Cambria Math" panose="02040503050406030204" pitchFamily="18" charset="0"/>
                                          <a:cs typeface="IRMitra" panose="02000506000000020002" pitchFamily="2" charset="-78"/>
                                        </a:rPr>
                                      </m:ctrlPr>
                                    </m:eqArrPr>
                                    <m:e/>
                                    <m:e>
                                      <m:r>
                                        <a:rPr lang="en-US" sz="3200" i="1">
                                          <a:latin typeface="Cambria Math" panose="02040503050406030204" pitchFamily="18" charset="0"/>
                                          <a:ea typeface="Cambria Math" panose="02040503050406030204" pitchFamily="18" charset="0"/>
                                          <a:cs typeface="IRMitra" panose="02000506000000020002" pitchFamily="2" charset="-78"/>
                                        </a:rPr>
                                        <m:t>2</m:t>
                                      </m:r>
                                    </m:e>
                                  </m:eqArr>
                                </m:lim>
                              </m:limLow>
                            </m:e>
                          </m:groupChr>
                        </m:e>
                        <m:lim>
                          <m:eqArr>
                            <m:eqArrPr>
                              <m:ctrlPr>
                                <a:rPr lang="en-US" sz="3200" i="1">
                                  <a:latin typeface="Cambria Math" panose="02040503050406030204" pitchFamily="18" charset="0"/>
                                  <a:ea typeface="Cambria Math" panose="02040503050406030204" pitchFamily="18" charset="0"/>
                                  <a:cs typeface="IRMitra" panose="02000506000000020002" pitchFamily="2" charset="-78"/>
                                </a:rPr>
                              </m:ctrlPr>
                            </m:eqArrPr>
                            <m:e/>
                            <m:e>
                              <m:r>
                                <a:rPr lang="en-US" sz="3200" i="1">
                                  <a:latin typeface="Cambria Math" panose="02040503050406030204" pitchFamily="18" charset="0"/>
                                  <a:ea typeface="Cambria Math" panose="02040503050406030204" pitchFamily="18" charset="0"/>
                                </a:rPr>
                                <m:t>3</m:t>
                              </m:r>
                            </m:e>
                          </m:eqArr>
                        </m:lim>
                      </m:limLow>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2C588763-DAD7-364A-80D3-8B1956F9B3E6}"/>
                  </a:ext>
                </a:extLst>
              </p:cNvPr>
              <p:cNvSpPr txBox="1">
                <a:spLocks noRot="1" noChangeAspect="1" noMove="1" noResize="1" noEditPoints="1" noAdjustHandles="1" noChangeArrowheads="1" noChangeShapeType="1" noTextEdit="1"/>
              </p:cNvSpPr>
              <p:nvPr/>
            </p:nvSpPr>
            <p:spPr>
              <a:xfrm>
                <a:off x="2847864" y="3004803"/>
                <a:ext cx="2183418" cy="1992981"/>
              </a:xfrm>
              <a:prstGeom prst="rect">
                <a:avLst/>
              </a:prstGeom>
              <a:blipFill>
                <a:blip r:embed="rId5"/>
                <a:stretch>
                  <a:fillRect l="-4070" b="-189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2546E37-A280-394E-AAE4-F33C8B75F43D}"/>
              </a:ext>
            </a:extLst>
          </p:cNvPr>
          <p:cNvSpPr txBox="1"/>
          <p:nvPr/>
        </p:nvSpPr>
        <p:spPr>
          <a:xfrm>
            <a:off x="3149132" y="2163079"/>
            <a:ext cx="1580882"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اولویت بندی عبارت</a:t>
            </a:r>
            <a:endParaRPr lang="en-US" dirty="0">
              <a:latin typeface="IRRoya" panose="02000503000000020002" pitchFamily="2" charset="-78"/>
              <a:cs typeface="IRRoya" panose="02000503000000020002" pitchFamily="2" charset="-78"/>
            </a:endParaRPr>
          </a:p>
        </p:txBody>
      </p:sp>
      <p:sp>
        <p:nvSpPr>
          <p:cNvPr id="14" name="TextBox 13">
            <a:extLst>
              <a:ext uri="{FF2B5EF4-FFF2-40B4-BE49-F238E27FC236}">
                <a16:creationId xmlns:a16="http://schemas.microsoft.com/office/drawing/2014/main" id="{F87960C2-752C-6449-9597-24060ACA353E}"/>
              </a:ext>
            </a:extLst>
          </p:cNvPr>
          <p:cNvSpPr txBox="1"/>
          <p:nvPr/>
        </p:nvSpPr>
        <p:spPr>
          <a:xfrm>
            <a:off x="8356792" y="2163079"/>
            <a:ext cx="1138453"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p:txBody>
      </p:sp>
      <p:sp>
        <p:nvSpPr>
          <p:cNvPr id="16" name="Content Placeholder 2">
            <a:extLst>
              <a:ext uri="{FF2B5EF4-FFF2-40B4-BE49-F238E27FC236}">
                <a16:creationId xmlns:a16="http://schemas.microsoft.com/office/drawing/2014/main" id="{18A2DBE1-1300-0140-8432-2F69BBDF070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212818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13" name="TextBox 12">
            <a:extLst>
              <a:ext uri="{FF2B5EF4-FFF2-40B4-BE49-F238E27FC236}">
                <a16:creationId xmlns:a16="http://schemas.microsoft.com/office/drawing/2014/main" id="{82546E37-A280-394E-AAE4-F33C8B75F43D}"/>
              </a:ext>
            </a:extLst>
          </p:cNvPr>
          <p:cNvSpPr txBox="1"/>
          <p:nvPr/>
        </p:nvSpPr>
        <p:spPr>
          <a:xfrm>
            <a:off x="3149132" y="2163079"/>
            <a:ext cx="1580882"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اولویت بندی عبارت</a:t>
            </a:r>
            <a:endParaRPr lang="en-US" dirty="0">
              <a:latin typeface="IRRoya" panose="02000503000000020002" pitchFamily="2" charset="-78"/>
              <a:cs typeface="IRRoya" panose="02000503000000020002" pitchFamily="2" charset="-78"/>
            </a:endParaRPr>
          </a:p>
        </p:txBody>
      </p:sp>
      <p:sp>
        <p:nvSpPr>
          <p:cNvPr id="14" name="TextBox 13">
            <a:extLst>
              <a:ext uri="{FF2B5EF4-FFF2-40B4-BE49-F238E27FC236}">
                <a16:creationId xmlns:a16="http://schemas.microsoft.com/office/drawing/2014/main" id="{F87960C2-752C-6449-9597-24060ACA353E}"/>
              </a:ext>
            </a:extLst>
          </p:cNvPr>
          <p:cNvSpPr txBox="1"/>
          <p:nvPr/>
        </p:nvSpPr>
        <p:spPr>
          <a:xfrm>
            <a:off x="8356792" y="2163079"/>
            <a:ext cx="1138453"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p:txBody>
      </p:sp>
      <p:sp>
        <p:nvSpPr>
          <p:cNvPr id="9" name="Content Placeholder 2">
            <a:extLst>
              <a:ext uri="{FF2B5EF4-FFF2-40B4-BE49-F238E27FC236}">
                <a16:creationId xmlns:a16="http://schemas.microsoft.com/office/drawing/2014/main" id="{09EFFF77-CF0E-504C-95E0-6D5AFCDFBF0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sp>
        <p:nvSpPr>
          <p:cNvPr id="10" name="Content Placeholder 2">
            <a:extLst>
              <a:ext uri="{FF2B5EF4-FFF2-40B4-BE49-F238E27FC236}">
                <a16:creationId xmlns:a16="http://schemas.microsoft.com/office/drawing/2014/main" id="{B9A00BB7-D88A-3E48-8C88-A662A6E674B4}"/>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3D12BDD-C371-AA4E-8002-0D3A6579B359}"/>
                  </a:ext>
                </a:extLst>
              </p:cNvPr>
              <p:cNvSpPr/>
              <p:nvPr/>
            </p:nvSpPr>
            <p:spPr>
              <a:xfrm>
                <a:off x="2363500" y="2610184"/>
                <a:ext cx="3152145" cy="2953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𝑎</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rPr>
                                                        <m:t>1</m:t>
                                                      </m:r>
                                                    </m:e>
                                                  </m:eqArr>
                                                </m:lim>
                                              </m:limLow>
                                              <m:r>
                                                <a:rPr lang="en-US" sz="2800" i="1">
                                                  <a:latin typeface="Cambria Math" panose="02040503050406030204" pitchFamily="18" charset="0"/>
                                                  <a:ea typeface="Cambria Math" panose="02040503050406030204" pitchFamily="18" charset="0"/>
                                                  <a:cs typeface="IRMitra" panose="02000506000000020002" pitchFamily="2" charset="-78"/>
                                                </a:rPr>
                                                <m:t>×</m:t>
                                              </m:r>
                                              <m:r>
                                                <a:rPr lang="en-US" sz="2800" i="1">
                                                  <a:latin typeface="Cambria Math" panose="02040503050406030204" pitchFamily="18" charset="0"/>
                                                  <a:ea typeface="Cambria Math" panose="02040503050406030204" pitchFamily="18" charset="0"/>
                                                  <a:cs typeface="IRMitra" panose="02000506000000020002" pitchFamily="2" charset="-78"/>
                                                </a:rPr>
                                                <m:t>𝑏</m:t>
                                              </m:r>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3</m:t>
                                              </m:r>
                                            </m:e>
                                          </m:eqArr>
                                        </m:lim>
                                      </m:limLow>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𝑐</m:t>
                                      </m:r>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4</m:t>
                                      </m:r>
                                    </m:e>
                                  </m:eqArr>
                                </m:lim>
                              </m:limLow>
                              <m:r>
                                <m:rPr>
                                  <m:nor/>
                                </m:rPr>
                                <a:rPr lang="en-US" sz="2800" dirty="0">
                                  <a:latin typeface="IRMitra" panose="02000506000000020002" pitchFamily="2" charset="-78"/>
                                  <a:cs typeface="IRMitra" panose="02000506000000020002" pitchFamily="2" charset="-78"/>
                                </a:rPr>
                                <m:t> </m:t>
                              </m:r>
                              <m:r>
                                <a:rPr lang="en-US" sz="2800" i="1" dirty="0">
                                  <a:latin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𝑑</m:t>
                                      </m:r>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𝑒</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2</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rPr>
                                <m:t>5</m:t>
                              </m:r>
                            </m:e>
                          </m:eqArr>
                        </m:lim>
                      </m:limLow>
                    </m:oMath>
                  </m:oMathPara>
                </a14:m>
                <a:endParaRPr lang="en-US" sz="2800" dirty="0">
                  <a:latin typeface="IRMitra" panose="02000506000000020002" pitchFamily="2" charset="-78"/>
                  <a:cs typeface="IRMitra" panose="02000506000000020002" pitchFamily="2" charset="-78"/>
                </a:endParaRPr>
              </a:p>
            </p:txBody>
          </p:sp>
        </mc:Choice>
        <mc:Fallback xmlns="">
          <p:sp>
            <p:nvSpPr>
              <p:cNvPr id="3" name="Rectangle 2">
                <a:extLst>
                  <a:ext uri="{FF2B5EF4-FFF2-40B4-BE49-F238E27FC236}">
                    <a16:creationId xmlns:a16="http://schemas.microsoft.com/office/drawing/2014/main" id="{A3D12BDD-C371-AA4E-8002-0D3A6579B359}"/>
                  </a:ext>
                </a:extLst>
              </p:cNvPr>
              <p:cNvSpPr>
                <a:spLocks noRot="1" noChangeAspect="1" noMove="1" noResize="1" noEditPoints="1" noAdjustHandles="1" noChangeArrowheads="1" noChangeShapeType="1" noTextEdit="1"/>
              </p:cNvSpPr>
              <p:nvPr/>
            </p:nvSpPr>
            <p:spPr>
              <a:xfrm>
                <a:off x="2363500" y="2610184"/>
                <a:ext cx="3152145" cy="2953694"/>
              </a:xfrm>
              <a:prstGeom prst="rect">
                <a:avLst/>
              </a:prstGeom>
              <a:blipFill>
                <a:blip r:embed="rId2"/>
                <a:stretch>
                  <a:fillRect l="-1205" t="-855" r="-1205" b="-427"/>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597EA3CA-709A-6747-9165-4D94F33DF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76357" y="2610184"/>
            <a:ext cx="3987800" cy="4216400"/>
          </a:xfrm>
          <a:prstGeom prst="rect">
            <a:avLst/>
          </a:prstGeom>
        </p:spPr>
      </p:pic>
      <p:pic>
        <p:nvPicPr>
          <p:cNvPr id="16" name="Picture 15">
            <a:extLst>
              <a:ext uri="{FF2B5EF4-FFF2-40B4-BE49-F238E27FC236}">
                <a16:creationId xmlns:a16="http://schemas.microsoft.com/office/drawing/2014/main" id="{BB05D873-17AF-9C4E-9019-2C57528626F7}"/>
              </a:ext>
            </a:extLst>
          </p:cNvPr>
          <p:cNvPicPr>
            <a:picLocks noChangeAspect="1"/>
          </p:cNvPicPr>
          <p:nvPr/>
        </p:nvPicPr>
        <p:blipFill>
          <a:blip r:embed="rId5"/>
          <a:stretch>
            <a:fillRect/>
          </a:stretch>
        </p:blipFill>
        <p:spPr>
          <a:xfrm>
            <a:off x="838200" y="843756"/>
            <a:ext cx="2616200" cy="368300"/>
          </a:xfrm>
          <a:prstGeom prst="rect">
            <a:avLst/>
          </a:prstGeom>
        </p:spPr>
      </p:pic>
    </p:spTree>
    <p:extLst>
      <p:ext uri="{BB962C8B-B14F-4D97-AF65-F5344CB8AC3E}">
        <p14:creationId xmlns:p14="http://schemas.microsoft.com/office/powerpoint/2010/main" val="133990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DF0A1-4BD1-7649-8ABA-5509DBD62542}"/>
              </a:ext>
            </a:extLst>
          </p:cNvPr>
          <p:cNvPicPr>
            <a:picLocks noChangeAspect="1"/>
          </p:cNvPicPr>
          <p:nvPr/>
        </p:nvPicPr>
        <p:blipFill>
          <a:blip r:embed="rId2"/>
          <a:stretch>
            <a:fillRect/>
          </a:stretch>
        </p:blipFill>
        <p:spPr>
          <a:xfrm>
            <a:off x="838200" y="792956"/>
            <a:ext cx="2997200" cy="431800"/>
          </a:xfrm>
          <a:prstGeom prst="rect">
            <a:avLst/>
          </a:prstGeom>
        </p:spPr>
      </p:pic>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13" name="TextBox 12">
            <a:extLst>
              <a:ext uri="{FF2B5EF4-FFF2-40B4-BE49-F238E27FC236}">
                <a16:creationId xmlns:a16="http://schemas.microsoft.com/office/drawing/2014/main" id="{82546E37-A280-394E-AAE4-F33C8B75F43D}"/>
              </a:ext>
            </a:extLst>
          </p:cNvPr>
          <p:cNvSpPr txBox="1"/>
          <p:nvPr/>
        </p:nvSpPr>
        <p:spPr>
          <a:xfrm>
            <a:off x="2809632" y="2163079"/>
            <a:ext cx="1580882"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اولویت بندی عبارت</a:t>
            </a:r>
            <a:endParaRPr lang="en-US" dirty="0">
              <a:latin typeface="IRRoya" panose="02000503000000020002" pitchFamily="2" charset="-78"/>
              <a:cs typeface="IRRoya" panose="02000503000000020002" pitchFamily="2" charset="-78"/>
            </a:endParaRPr>
          </a:p>
        </p:txBody>
      </p:sp>
      <p:sp>
        <p:nvSpPr>
          <p:cNvPr id="14" name="TextBox 13">
            <a:extLst>
              <a:ext uri="{FF2B5EF4-FFF2-40B4-BE49-F238E27FC236}">
                <a16:creationId xmlns:a16="http://schemas.microsoft.com/office/drawing/2014/main" id="{F87960C2-752C-6449-9597-24060ACA353E}"/>
              </a:ext>
            </a:extLst>
          </p:cNvPr>
          <p:cNvSpPr txBox="1"/>
          <p:nvPr/>
        </p:nvSpPr>
        <p:spPr>
          <a:xfrm>
            <a:off x="8243915" y="2163079"/>
            <a:ext cx="1138453" cy="369332"/>
          </a:xfrm>
          <a:prstGeom prst="rect">
            <a:avLst/>
          </a:prstGeom>
          <a:noFill/>
        </p:spPr>
        <p:txBody>
          <a:bodyPr wrap="none" rtlCol="0">
            <a:spAutoFit/>
          </a:bodyPr>
          <a:lstStyle/>
          <a:p>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p:txBody>
      </p:sp>
      <p:sp>
        <p:nvSpPr>
          <p:cNvPr id="9" name="Content Placeholder 2">
            <a:extLst>
              <a:ext uri="{FF2B5EF4-FFF2-40B4-BE49-F238E27FC236}">
                <a16:creationId xmlns:a16="http://schemas.microsoft.com/office/drawing/2014/main" id="{24742983-93DF-8C4B-B863-81222921D40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defTabSz="914400" rtl="0"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p:sp>
        <p:nvSpPr>
          <p:cNvPr id="11" name="Content Placeholder 2">
            <a:extLst>
              <a:ext uri="{FF2B5EF4-FFF2-40B4-BE49-F238E27FC236}">
                <a16:creationId xmlns:a16="http://schemas.microsoft.com/office/drawing/2014/main" id="{52744DDF-8747-B948-BC4F-764835993448}"/>
              </a:ext>
            </a:extLst>
          </p:cNvPr>
          <p:cNvSpPr txBox="1">
            <a:spLocks/>
          </p:cNvSpPr>
          <p:nvPr/>
        </p:nvSpPr>
        <p:spPr>
          <a:xfrm>
            <a:off x="1143000" y="2130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IRMitra" panose="02000506000000020002" pitchFamily="2" charset="-78"/>
              <a:cs typeface="IRMitra" panose="02000506000000020002" pitchFamily="2" charset="-78"/>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268158B-5555-A245-8AFC-1146667F82E3}"/>
                  </a:ext>
                </a:extLst>
              </p:cNvPr>
              <p:cNvSpPr/>
              <p:nvPr/>
            </p:nvSpPr>
            <p:spPr>
              <a:xfrm>
                <a:off x="1806858" y="2667348"/>
                <a:ext cx="3586431" cy="2416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𝑎</m:t>
                                      </m:r>
                                      <m:r>
                                        <a:rPr lang="en-US" sz="2800" i="1">
                                          <a:latin typeface="Cambria Math" panose="02040503050406030204" pitchFamily="18" charset="0"/>
                                          <a:ea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𝑏</m:t>
                                              </m:r>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𝑐</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2</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3</m:t>
                                      </m:r>
                                    </m:e>
                                  </m:eqArr>
                                </m:lim>
                              </m:limLow>
                              <m:r>
                                <a:rPr lang="en-US" sz="2800" i="1" dirty="0">
                                  <a:latin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𝑑</m:t>
                                      </m:r>
                                      <m:r>
                                        <a:rPr lang="en-US" sz="2800" i="1">
                                          <a:latin typeface="Cambria Math" panose="02040503050406030204" pitchFamily="18" charset="0"/>
                                          <a:cs typeface="IRMitra" panose="02000506000000020002" pitchFamily="2" charset="-78"/>
                                        </a:rPr>
                                        <m:t>/</m:t>
                                      </m:r>
                                      <m:limLow>
                                        <m:limLowPr>
                                          <m:ctrlPr>
                                            <a:rPr lang="en-US" sz="2800" i="1">
                                              <a:latin typeface="Cambria Math" panose="02040503050406030204" pitchFamily="18" charset="0"/>
                                              <a:cs typeface="IRMitra" panose="02000506000000020002" pitchFamily="2" charset="-78"/>
                                            </a:rPr>
                                          </m:ctrlPr>
                                        </m:limLowPr>
                                        <m:e>
                                          <m:groupChr>
                                            <m:groupChrPr>
                                              <m:chr m:val="⏟"/>
                                              <m:ctrlPr>
                                                <a:rPr lang="en-US" sz="2800" i="1">
                                                  <a:latin typeface="Cambria Math" panose="02040503050406030204" pitchFamily="18" charset="0"/>
                                                  <a:cs typeface="IRMitra" panose="02000506000000020002" pitchFamily="2" charset="-78"/>
                                                </a:rPr>
                                              </m:ctrlPr>
                                            </m:groupChrPr>
                                            <m:e>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𝑒</m:t>
                                              </m:r>
                                              <m:r>
                                                <a:rPr lang="en-US" sz="2800" i="1">
                                                  <a:latin typeface="Cambria Math" panose="02040503050406030204" pitchFamily="18" charset="0"/>
                                                  <a:cs typeface="IRMitra" panose="02000506000000020002" pitchFamily="2" charset="-78"/>
                                                </a:rPr>
                                                <m:t>+</m:t>
                                              </m:r>
                                              <m:r>
                                                <a:rPr lang="en-US" sz="2800" i="1">
                                                  <a:latin typeface="Cambria Math" panose="02040503050406030204" pitchFamily="18" charset="0"/>
                                                  <a:cs typeface="IRMitra" panose="02000506000000020002" pitchFamily="2" charset="-78"/>
                                                </a:rPr>
                                                <m:t>𝑓</m:t>
                                              </m:r>
                                              <m:r>
                                                <a:rPr lang="en-US" sz="2800" i="1">
                                                  <a:latin typeface="Cambria Math" panose="02040503050406030204" pitchFamily="18" charset="0"/>
                                                  <a:cs typeface="IRMitra" panose="02000506000000020002" pitchFamily="2" charset="-78"/>
                                                </a:rPr>
                                                <m:t>)</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1</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cs typeface="IRMitra" panose="02000506000000020002" pitchFamily="2" charset="-78"/>
                                        </a:rPr>
                                        <m:t>4</m:t>
                                      </m:r>
                                    </m:e>
                                  </m:eqArr>
                                </m:lim>
                              </m:limLow>
                              <m:r>
                                <m:rPr>
                                  <m:nor/>
                                </m:rPr>
                                <a:rPr lang="en-US" sz="2800" dirty="0">
                                  <a:latin typeface="IRMitra" panose="02000506000000020002" pitchFamily="2" charset="-78"/>
                                  <a:cs typeface="IRMitra" panose="02000506000000020002" pitchFamily="2" charset="-78"/>
                                </a:rPr>
                                <m:t> </m:t>
                              </m:r>
                            </m:e>
                          </m:groupChr>
                        </m:e>
                        <m:lim>
                          <m:eqArr>
                            <m:eqArrPr>
                              <m:ctrlPr>
                                <a:rPr lang="en-US" sz="2800" i="1">
                                  <a:latin typeface="Cambria Math" panose="02040503050406030204" pitchFamily="18" charset="0"/>
                                  <a:cs typeface="IRMitra" panose="02000506000000020002" pitchFamily="2" charset="-78"/>
                                </a:rPr>
                              </m:ctrlPr>
                            </m:eqArrPr>
                            <m:e/>
                            <m:e>
                              <m:r>
                                <a:rPr lang="en-US" sz="2800" i="1">
                                  <a:latin typeface="Cambria Math" panose="02040503050406030204" pitchFamily="18" charset="0"/>
                                </a:rPr>
                                <m:t>5</m:t>
                              </m:r>
                            </m:e>
                          </m:eqArr>
                        </m:lim>
                      </m:limLow>
                    </m:oMath>
                  </m:oMathPara>
                </a14:m>
                <a:endParaRPr lang="en-US" sz="2800" dirty="0">
                  <a:latin typeface="IRMitra" panose="02000506000000020002" pitchFamily="2" charset="-78"/>
                  <a:cs typeface="IRMitra" panose="02000506000000020002" pitchFamily="2" charset="-78"/>
                </a:endParaRPr>
              </a:p>
            </p:txBody>
          </p:sp>
        </mc:Choice>
        <mc:Fallback xmlns="">
          <p:sp>
            <p:nvSpPr>
              <p:cNvPr id="5" name="Rectangle 4">
                <a:extLst>
                  <a:ext uri="{FF2B5EF4-FFF2-40B4-BE49-F238E27FC236}">
                    <a16:creationId xmlns:a16="http://schemas.microsoft.com/office/drawing/2014/main" id="{6268158B-5555-A245-8AFC-1146667F82E3}"/>
                  </a:ext>
                </a:extLst>
              </p:cNvPr>
              <p:cNvSpPr>
                <a:spLocks noRot="1" noChangeAspect="1" noMove="1" noResize="1" noEditPoints="1" noAdjustHandles="1" noChangeArrowheads="1" noChangeShapeType="1" noTextEdit="1"/>
              </p:cNvSpPr>
              <p:nvPr/>
            </p:nvSpPr>
            <p:spPr>
              <a:xfrm>
                <a:off x="1806858" y="2667348"/>
                <a:ext cx="3586431" cy="2416367"/>
              </a:xfrm>
              <a:prstGeom prst="rect">
                <a:avLst/>
              </a:prstGeom>
              <a:blipFill>
                <a:blip r:embed="rId3"/>
                <a:stretch>
                  <a:fillRect t="-1571" r="-1413" b="-1047"/>
                </a:stretch>
              </a:blipFill>
            </p:spPr>
            <p:txBody>
              <a:bodyPr/>
              <a:lstStyle/>
              <a:p>
                <a:r>
                  <a:rPr lang="en-US">
                    <a:noFill/>
                  </a:rPr>
                  <a:t> </a:t>
                </a:r>
              </a:p>
            </p:txBody>
          </p:sp>
        </mc:Fallback>
      </mc:AlternateContent>
      <p:pic>
        <p:nvPicPr>
          <p:cNvPr id="15" name="Graphic 14">
            <a:extLst>
              <a:ext uri="{FF2B5EF4-FFF2-40B4-BE49-F238E27FC236}">
                <a16:creationId xmlns:a16="http://schemas.microsoft.com/office/drawing/2014/main" id="{E8B580BB-033A-9B48-8601-87C803A49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59921" y="2532411"/>
            <a:ext cx="4216400" cy="3302000"/>
          </a:xfrm>
          <a:prstGeom prst="rect">
            <a:avLst/>
          </a:prstGeom>
        </p:spPr>
      </p:pic>
    </p:spTree>
    <p:extLst>
      <p:ext uri="{BB962C8B-B14F-4D97-AF65-F5344CB8AC3E}">
        <p14:creationId xmlns:p14="http://schemas.microsoft.com/office/powerpoint/2010/main" val="137473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B95F916-0A80-4D49-AF1E-58F3C5287E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91201" y="2472559"/>
            <a:ext cx="583441" cy="1234528"/>
          </a:xfrm>
          <a:prstGeom prst="rect">
            <a:avLst/>
          </a:prstGeom>
        </p:spPr>
      </p:pic>
      <p:pic>
        <p:nvPicPr>
          <p:cNvPr id="8" name="Graphic 7">
            <a:extLst>
              <a:ext uri="{FF2B5EF4-FFF2-40B4-BE49-F238E27FC236}">
                <a16:creationId xmlns:a16="http://schemas.microsoft.com/office/drawing/2014/main" id="{76C5BD52-2746-AF4D-9215-2DDCDDC2CE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2415" y="3750358"/>
            <a:ext cx="761012" cy="1234529"/>
          </a:xfrm>
          <a:prstGeom prst="rect">
            <a:avLst/>
          </a:prstGeom>
        </p:spPr>
      </p:pic>
      <p:pic>
        <p:nvPicPr>
          <p:cNvPr id="10" name="Graphic 9">
            <a:extLst>
              <a:ext uri="{FF2B5EF4-FFF2-40B4-BE49-F238E27FC236}">
                <a16:creationId xmlns:a16="http://schemas.microsoft.com/office/drawing/2014/main" id="{16356B8F-BFB3-E342-AF97-4E53AC3EC5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1201" y="5006523"/>
            <a:ext cx="583442" cy="1234529"/>
          </a:xfrm>
          <a:prstGeom prst="rect">
            <a:avLst/>
          </a:prstGeom>
        </p:spPr>
      </p:pic>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a:t>
            </a:r>
            <a:r>
              <a:rPr lang="fa-IR" dirty="0" err="1">
                <a:latin typeface="IRTitr" panose="02000506000000020002" pitchFamily="2" charset="-78"/>
                <a:cs typeface="IRTitr" panose="02000506000000020002" pitchFamily="2" charset="-78"/>
              </a:rPr>
              <a:t>گره‌ها</a:t>
            </a:r>
            <a:r>
              <a:rPr lang="fa-IR" dirty="0">
                <a:latin typeface="IRTitr" panose="02000506000000020002" pitchFamily="2" charset="-78"/>
                <a:cs typeface="IRTitr" panose="02000506000000020002" pitchFamily="2" charset="-78"/>
              </a:rPr>
              <a:t> و </a:t>
            </a:r>
            <a:r>
              <a:rPr lang="fa-IR" dirty="0" err="1">
                <a:latin typeface="IRTitr" panose="02000506000000020002" pitchFamily="2" charset="-78"/>
                <a:cs typeface="IRTitr" panose="02000506000000020002" pitchFamily="2" charset="-78"/>
              </a:rPr>
              <a:t>عملگرهای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یکانی</a:t>
            </a:r>
            <a:endParaRPr lang="en-US" dirty="0">
              <a:latin typeface="IRTitr" panose="02000506000000020002" pitchFamily="2" charset="-78"/>
              <a:cs typeface="IRTitr" panose="02000506000000020002" pitchFamily="2" charset="-78"/>
            </a:endParaRPr>
          </a:p>
        </p:txBody>
      </p:sp>
      <p:graphicFrame>
        <p:nvGraphicFramePr>
          <p:cNvPr id="4" name="Table 4">
            <a:extLst>
              <a:ext uri="{FF2B5EF4-FFF2-40B4-BE49-F238E27FC236}">
                <a16:creationId xmlns:a16="http://schemas.microsoft.com/office/drawing/2014/main" id="{A48E09CD-2600-7742-A998-67E677D44BB6}"/>
              </a:ext>
            </a:extLst>
          </p:cNvPr>
          <p:cNvGraphicFramePr>
            <a:graphicFrameLocks noGrp="1"/>
          </p:cNvGraphicFramePr>
          <p:nvPr>
            <p:ph idx="1"/>
            <p:extLst>
              <p:ext uri="{D42A27DB-BD31-4B8C-83A1-F6EECF244321}">
                <p14:modId xmlns:p14="http://schemas.microsoft.com/office/powerpoint/2010/main" val="4231457332"/>
              </p:ext>
            </p:extLst>
          </p:nvPr>
        </p:nvGraphicFramePr>
        <p:xfrm>
          <a:off x="792480" y="1690688"/>
          <a:ext cx="10607040" cy="4572000"/>
        </p:xfrm>
        <a:graphic>
          <a:graphicData uri="http://schemas.openxmlformats.org/drawingml/2006/table">
            <a:tbl>
              <a:tblPr firstRow="1" bandRow="1">
                <a:tableStyleId>{5940675A-B579-460E-94D1-54222C63F5DA}</a:tableStyleId>
              </a:tblPr>
              <a:tblGrid>
                <a:gridCol w="2651760">
                  <a:extLst>
                    <a:ext uri="{9D8B030D-6E8A-4147-A177-3AD203B41FA5}">
                      <a16:colId xmlns:a16="http://schemas.microsoft.com/office/drawing/2014/main" val="2711989201"/>
                    </a:ext>
                  </a:extLst>
                </a:gridCol>
                <a:gridCol w="2651760">
                  <a:extLst>
                    <a:ext uri="{9D8B030D-6E8A-4147-A177-3AD203B41FA5}">
                      <a16:colId xmlns:a16="http://schemas.microsoft.com/office/drawing/2014/main" val="2775338884"/>
                    </a:ext>
                  </a:extLst>
                </a:gridCol>
                <a:gridCol w="2651760">
                  <a:extLst>
                    <a:ext uri="{9D8B030D-6E8A-4147-A177-3AD203B41FA5}">
                      <a16:colId xmlns:a16="http://schemas.microsoft.com/office/drawing/2014/main" val="3287587470"/>
                    </a:ext>
                  </a:extLst>
                </a:gridCol>
                <a:gridCol w="2651760">
                  <a:extLst>
                    <a:ext uri="{9D8B030D-6E8A-4147-A177-3AD203B41FA5}">
                      <a16:colId xmlns:a16="http://schemas.microsoft.com/office/drawing/2014/main" val="2509138815"/>
                    </a:ext>
                  </a:extLst>
                </a:gridCol>
              </a:tblGrid>
              <a:tr h="731520">
                <a:tc>
                  <a:txBody>
                    <a:bodyPr/>
                    <a:lstStyle/>
                    <a:p>
                      <a:pPr algn="ctr"/>
                      <a:r>
                        <a:rPr lang="fa-IR" dirty="0">
                          <a:latin typeface="IRRoya" panose="02000503000000020002" pitchFamily="2" charset="-78"/>
                          <a:cs typeface="IRRoya" panose="02000503000000020002" pitchFamily="2" charset="-78"/>
                        </a:rPr>
                        <a:t>عبارت</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درخت عبارت</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گره</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solidFill>
                      <a:schemeClr val="bg2"/>
                    </a:solidFill>
                  </a:tcPr>
                </a:tc>
                <a:extLst>
                  <a:ext uri="{0D108BD9-81ED-4DB2-BD59-A6C34878D82A}">
                    <a16:rowId xmlns:a16="http://schemas.microsoft.com/office/drawing/2014/main" val="3033986877"/>
                  </a:ext>
                </a:extLst>
              </a:tr>
              <a:tr h="1280160">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-a </a:t>
                      </a:r>
                      <a:r>
                        <a:rPr lang="fa-IR" dirty="0">
                          <a:latin typeface="IRRoya" panose="02000503000000020002" pitchFamily="2" charset="-78"/>
                          <a:cs typeface="IRRoya" panose="02000503000000020002" pitchFamily="2" charset="-78"/>
                        </a:rPr>
                        <a:t>×</a:t>
                      </a:r>
                      <a:r>
                        <a:rPr lang="en-US" dirty="0">
                          <a:latin typeface="IRRoya" panose="02000503000000020002" pitchFamily="2" charset="-78"/>
                          <a:cs typeface="IRRoya" panose="02000503000000020002" pitchFamily="2" charset="-78"/>
                        </a:rPr>
                        <a:t> b</a:t>
                      </a:r>
                    </a:p>
                  </a:txBody>
                  <a:tcPr anchor="ct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algn="ctr"/>
                      <a:r>
                        <a:rPr lang="fa-IR" dirty="0">
                          <a:latin typeface="IRRoya" panose="02000503000000020002" pitchFamily="2" charset="-78"/>
                          <a:cs typeface="IRRoya" panose="02000503000000020002" pitchFamily="2" charset="-78"/>
                        </a:rPr>
                        <a:t>۴ گره</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۱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1180157223"/>
                  </a:ext>
                </a:extLst>
              </a:tr>
              <a:tr h="1280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IRRoya" panose="02000503000000020002" pitchFamily="2" charset="-78"/>
                          <a:cs typeface="IRRoya" panose="02000503000000020002" pitchFamily="2" charset="-78"/>
                        </a:rPr>
                        <a:t>a </a:t>
                      </a:r>
                      <a:r>
                        <a:rPr lang="fa-IR" dirty="0">
                          <a:latin typeface="IRRoya" panose="02000503000000020002" pitchFamily="2" charset="-78"/>
                          <a:cs typeface="IRRoya" panose="02000503000000020002" pitchFamily="2" charset="-78"/>
                        </a:rPr>
                        <a:t>×</a:t>
                      </a:r>
                      <a:r>
                        <a:rPr lang="en-US" dirty="0">
                          <a:latin typeface="IRRoya" panose="02000503000000020002" pitchFamily="2" charset="-78"/>
                          <a:cs typeface="IRRoya" panose="02000503000000020002" pitchFamily="2" charset="-78"/>
                        </a:rPr>
                        <a:t> b + c</a:t>
                      </a:r>
                    </a:p>
                  </a:txBody>
                  <a:tcPr anchor="ctr"/>
                </a:tc>
                <a:tc>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۵ گره</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بدون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920071133"/>
                  </a:ext>
                </a:extLst>
              </a:tr>
              <a:tr h="1280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IRRoya" panose="02000503000000020002" pitchFamily="2" charset="-78"/>
                          <a:cs typeface="IRRoya" panose="02000503000000020002" pitchFamily="2" charset="-78"/>
                        </a:rPr>
                        <a:t>-a </a:t>
                      </a:r>
                      <a:r>
                        <a:rPr lang="fa-IR" dirty="0">
                          <a:latin typeface="IRRoya" panose="02000503000000020002" pitchFamily="2" charset="-78"/>
                          <a:cs typeface="IRRoya" panose="02000503000000020002" pitchFamily="2" charset="-78"/>
                        </a:rPr>
                        <a:t>×</a:t>
                      </a:r>
                      <a:r>
                        <a:rPr lang="en-US" dirty="0">
                          <a:latin typeface="IRRoya" panose="02000503000000020002" pitchFamily="2" charset="-78"/>
                          <a:cs typeface="IRRoya" panose="02000503000000020002" pitchFamily="2" charset="-78"/>
                        </a:rPr>
                        <a:t> -b</a:t>
                      </a:r>
                    </a:p>
                  </a:txBody>
                  <a:tcPr anchor="ctr"/>
                </a:tc>
                <a:tc>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۵ گره</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۲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4158287432"/>
                  </a:ext>
                </a:extLst>
              </a:tr>
            </a:tbl>
          </a:graphicData>
        </a:graphic>
      </p:graphicFrame>
    </p:spTree>
    <p:extLst>
      <p:ext uri="{BB962C8B-B14F-4D97-AF65-F5344CB8AC3E}">
        <p14:creationId xmlns:p14="http://schemas.microsoft.com/office/powerpoint/2010/main" val="32566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a:t>
            </a:r>
            <a:r>
              <a:rPr lang="fa-IR" dirty="0" err="1">
                <a:latin typeface="IRTitr" panose="02000506000000020002" pitchFamily="2" charset="-78"/>
                <a:cs typeface="IRTitr" panose="02000506000000020002" pitchFamily="2" charset="-78"/>
              </a:rPr>
              <a:t>گره‌ها</a:t>
            </a:r>
            <a:r>
              <a:rPr lang="fa-IR" dirty="0">
                <a:latin typeface="IRTitr" panose="02000506000000020002" pitchFamily="2" charset="-78"/>
                <a:cs typeface="IRTitr" panose="02000506000000020002" pitchFamily="2" charset="-78"/>
              </a:rPr>
              <a:t> و </a:t>
            </a:r>
            <a:r>
              <a:rPr lang="fa-IR" dirty="0" err="1">
                <a:latin typeface="IRTitr" panose="02000506000000020002" pitchFamily="2" charset="-78"/>
                <a:cs typeface="IRTitr" panose="02000506000000020002" pitchFamily="2" charset="-78"/>
              </a:rPr>
              <a:t>عملگرهای</a:t>
            </a:r>
            <a:r>
              <a:rPr lang="fa-IR" dirty="0">
                <a:latin typeface="IRTitr" panose="02000506000000020002" pitchFamily="2" charset="-78"/>
                <a:cs typeface="IRTitr" panose="02000506000000020002" pitchFamily="2" charset="-78"/>
              </a:rPr>
              <a:t> </a:t>
            </a:r>
            <a:r>
              <a:rPr lang="fa-IR" dirty="0" err="1">
                <a:latin typeface="IRTitr" panose="02000506000000020002" pitchFamily="2" charset="-78"/>
                <a:cs typeface="IRTitr" panose="02000506000000020002" pitchFamily="2" charset="-78"/>
              </a:rPr>
              <a:t>یکانی</a:t>
            </a:r>
            <a:endParaRPr lang="en-US" dirty="0">
              <a:latin typeface="IRTitr" panose="02000506000000020002" pitchFamily="2" charset="-78"/>
              <a:cs typeface="IRTitr" panose="02000506000000020002" pitchFamily="2" charset="-78"/>
            </a:endParaRPr>
          </a:p>
        </p:txBody>
      </p:sp>
      <p:graphicFrame>
        <p:nvGraphicFramePr>
          <p:cNvPr id="4" name="Table 4">
            <a:extLst>
              <a:ext uri="{FF2B5EF4-FFF2-40B4-BE49-F238E27FC236}">
                <a16:creationId xmlns:a16="http://schemas.microsoft.com/office/drawing/2014/main" id="{52200CEE-A999-4446-92E7-974AD276601A}"/>
              </a:ext>
            </a:extLst>
          </p:cNvPr>
          <p:cNvGraphicFramePr>
            <a:graphicFrameLocks noGrp="1"/>
          </p:cNvGraphicFramePr>
          <p:nvPr>
            <p:ph idx="1"/>
            <p:extLst>
              <p:ext uri="{D42A27DB-BD31-4B8C-83A1-F6EECF244321}">
                <p14:modId xmlns:p14="http://schemas.microsoft.com/office/powerpoint/2010/main" val="2603025789"/>
              </p:ext>
            </p:extLst>
          </p:nvPr>
        </p:nvGraphicFramePr>
        <p:xfrm>
          <a:off x="975360" y="2194560"/>
          <a:ext cx="10241280" cy="246888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392733305"/>
                    </a:ext>
                  </a:extLst>
                </a:gridCol>
                <a:gridCol w="3291840">
                  <a:extLst>
                    <a:ext uri="{9D8B030D-6E8A-4147-A177-3AD203B41FA5}">
                      <a16:colId xmlns:a16="http://schemas.microsoft.com/office/drawing/2014/main" val="2689435793"/>
                    </a:ext>
                  </a:extLst>
                </a:gridCol>
                <a:gridCol w="3291840">
                  <a:extLst>
                    <a:ext uri="{9D8B030D-6E8A-4147-A177-3AD203B41FA5}">
                      <a16:colId xmlns:a16="http://schemas.microsoft.com/office/drawing/2014/main" val="2462969595"/>
                    </a:ext>
                  </a:extLst>
                </a:gridCol>
              </a:tblGrid>
              <a:tr h="82296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نتیجه</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endParaRPr lang="en-US"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تعداد گره درخت عبارت</a:t>
                      </a:r>
                      <a:endParaRPr lang="en-US" dirty="0">
                        <a:latin typeface="IRRoya" panose="02000503000000020002" pitchFamily="2" charset="-78"/>
                        <a:cs typeface="IRRoya" panose="02000503000000020002" pitchFamily="2" charset="-78"/>
                      </a:endParaRPr>
                    </a:p>
                  </a:txBody>
                  <a:tcPr anchor="ctr">
                    <a:solidFill>
                      <a:schemeClr val="bg2"/>
                    </a:solidFill>
                  </a:tcPr>
                </a:tc>
                <a:extLst>
                  <a:ext uri="{0D108BD9-81ED-4DB2-BD59-A6C34878D82A}">
                    <a16:rowId xmlns:a16="http://schemas.microsoft.com/office/drawing/2014/main" val="780257824"/>
                  </a:ext>
                </a:extLst>
              </a:tr>
              <a:tr h="82296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حداقل یک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r>
                        <a:rPr lang="fa-IR" dirty="0">
                          <a:latin typeface="IRRoya" panose="02000503000000020002" pitchFamily="2" charset="-78"/>
                          <a:cs typeface="IRRoya" panose="02000503000000020002" pitchFamily="2" charset="-78"/>
                        </a:rPr>
                        <a:t> داریم</a:t>
                      </a:r>
                      <a:endParaRPr lang="en-US" dirty="0">
                        <a:latin typeface="IRRoya" panose="02000503000000020002" pitchFamily="2" charset="-78"/>
                        <a:cs typeface="IRRoya" panose="02000503000000020002"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فرد</a:t>
                      </a:r>
                      <a:endParaRPr lang="en-US" dirty="0">
                        <a:latin typeface="IRRoya" panose="02000503000000020002" pitchFamily="2" charset="-78"/>
                        <a:cs typeface="IRRoya" panose="02000503000000020002" pitchFamily="2" charset="-78"/>
                      </a:endParaRPr>
                    </a:p>
                  </a:txBody>
                  <a:tcPr anchor="ctr"/>
                </a:tc>
                <a:tc>
                  <a:txBody>
                    <a:bodyPr/>
                    <a:lstStyle/>
                    <a:p>
                      <a:pPr algn="ctr" rtl="1"/>
                      <a:r>
                        <a:rPr lang="fa-IR" dirty="0">
                          <a:latin typeface="IRRoya" panose="02000503000000020002" pitchFamily="2" charset="-78"/>
                          <a:cs typeface="IRRoya" panose="02000503000000020002" pitchFamily="2" charset="-78"/>
                        </a:rPr>
                        <a:t>زوج</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4107733740"/>
                  </a:ext>
                </a:extLst>
              </a:tr>
              <a:tr h="82296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ممکن است </a:t>
                      </a:r>
                      <a:r>
                        <a:rPr lang="fa-IR" dirty="0" err="1">
                          <a:latin typeface="IRRoya" panose="02000503000000020002" pitchFamily="2" charset="-78"/>
                          <a:cs typeface="IRRoya" panose="02000503000000020002" pitchFamily="2" charset="-78"/>
                        </a:rPr>
                        <a:t>عملگر</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یکانی</a:t>
                      </a:r>
                      <a:r>
                        <a:rPr lang="fa-IR" dirty="0">
                          <a:latin typeface="IRRoya" panose="02000503000000020002" pitchFamily="2" charset="-78"/>
                          <a:cs typeface="IRRoya" panose="02000503000000020002" pitchFamily="2" charset="-78"/>
                        </a:rPr>
                        <a:t> نداشته باشیم</a:t>
                      </a:r>
                      <a:endParaRPr lang="en-US" dirty="0">
                        <a:latin typeface="IRRoya" panose="02000503000000020002" pitchFamily="2" charset="-78"/>
                        <a:cs typeface="IRRoya" panose="02000503000000020002"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زوج</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فرد</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2464052979"/>
                  </a:ext>
                </a:extLst>
              </a:tr>
            </a:tbl>
          </a:graphicData>
        </a:graphic>
      </p:graphicFrame>
    </p:spTree>
    <p:extLst>
      <p:ext uri="{BB962C8B-B14F-4D97-AF65-F5344CB8AC3E}">
        <p14:creationId xmlns:p14="http://schemas.microsoft.com/office/powerpoint/2010/main" val="314454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تعداد </a:t>
            </a:r>
            <a:r>
              <a:rPr lang="fa-IR" dirty="0" err="1">
                <a:latin typeface="IRMitra" panose="02000506000000020002" pitchFamily="2" charset="-78"/>
                <a:cs typeface="IRMitra" panose="02000506000000020002" pitchFamily="2" charset="-78"/>
              </a:rPr>
              <a:t>گره‌های</a:t>
            </a:r>
            <a:r>
              <a:rPr lang="fa-IR" dirty="0">
                <a:latin typeface="IRMitra" panose="02000506000000020002" pitchFamily="2" charset="-78"/>
                <a:cs typeface="IRMitra" panose="02000506000000020002" pitchFamily="2" charset="-78"/>
              </a:rPr>
              <a:t> یک درخت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که یک عبارت ریاضی را نمایش </a:t>
            </a:r>
            <a:r>
              <a:rPr lang="fa-IR" dirty="0" err="1">
                <a:latin typeface="IRMitra" panose="02000506000000020002" pitchFamily="2" charset="-78"/>
                <a:cs typeface="IRMitra" panose="02000506000000020002" pitchFamily="2" charset="-78"/>
              </a:rPr>
              <a:t>می‌دهد</a:t>
            </a:r>
            <a:r>
              <a:rPr lang="fa-IR" dirty="0">
                <a:latin typeface="IRMitra" panose="02000506000000020002" pitchFamily="2" charset="-78"/>
                <a:cs typeface="IRMitra" panose="02000506000000020002" pitchFamily="2" charset="-78"/>
              </a:rPr>
              <a:t> ۱۴ </a:t>
            </a:r>
            <a:r>
              <a:rPr lang="fa-IR" dirty="0" err="1">
                <a:latin typeface="IRMitra" panose="02000506000000020002" pitchFamily="2" charset="-78"/>
                <a:cs typeface="IRMitra" panose="02000506000000020002" pitchFamily="2" charset="-78"/>
              </a:rPr>
              <a:t>می‌باشد</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عملگرهای</a:t>
            </a:r>
            <a:r>
              <a:rPr lang="fa-IR" dirty="0">
                <a:latin typeface="IRMitra" panose="02000506000000020002" pitchFamily="2" charset="-78"/>
                <a:cs typeface="IRMitra" panose="02000506000000020002" pitchFamily="2" charset="-78"/>
              </a:rPr>
              <a:t> این عبارت،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یا</a:t>
            </a:r>
            <a:r>
              <a:rPr lang="en-US"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یکانی</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می‌باشند</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کدام‌یک</a:t>
            </a:r>
            <a:r>
              <a:rPr lang="fa-IR" dirty="0">
                <a:latin typeface="IRMitra" panose="02000506000000020002" pitchFamily="2" charset="-78"/>
                <a:cs typeface="IRMitra" panose="02000506000000020002" pitchFamily="2" charset="-78"/>
              </a:rPr>
              <a:t> از </a:t>
            </a:r>
            <a:r>
              <a:rPr lang="fa-IR" dirty="0" err="1">
                <a:latin typeface="IRMitra" panose="02000506000000020002" pitchFamily="2" charset="-78"/>
                <a:cs typeface="IRMitra" panose="02000506000000020002" pitchFamily="2" charset="-78"/>
              </a:rPr>
              <a:t>گزینه‌های</a:t>
            </a:r>
            <a:r>
              <a:rPr lang="fa-IR" dirty="0">
                <a:latin typeface="IRMitra" panose="02000506000000020002" pitchFamily="2" charset="-78"/>
                <a:cs typeface="IRMitra" panose="02000506000000020002" pitchFamily="2" charset="-78"/>
              </a:rPr>
              <a:t> زیر درست است؟</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457200" lvl="1" indent="0" algn="r" rtl="1">
              <a:lnSpc>
                <a:spcPct val="100000"/>
              </a:lnSpc>
              <a:buNone/>
            </a:pPr>
            <a:r>
              <a:rPr lang="fa-IR" dirty="0">
                <a:latin typeface="IRMitra" panose="02000506000000020002" pitchFamily="2" charset="-78"/>
                <a:cs typeface="IRMitra" panose="02000506000000020002" pitchFamily="2" charset="-78"/>
              </a:rPr>
              <a:t>۱) این عبارت حتماً تعداد فردی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دارد.</a:t>
            </a:r>
          </a:p>
          <a:p>
            <a:pPr marL="457200" lvl="1" indent="0" algn="r" rtl="1">
              <a:lnSpc>
                <a:spcPct val="100000"/>
              </a:lnSpc>
              <a:buNone/>
            </a:pPr>
            <a:r>
              <a:rPr lang="fa-IR" dirty="0">
                <a:latin typeface="IRMitra" panose="02000506000000020002" pitchFamily="2" charset="-78"/>
                <a:cs typeface="IRMitra" panose="02000506000000020002" pitchFamily="2" charset="-78"/>
              </a:rPr>
              <a:t>۲) این عبارت حتماً تعداد زوجی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یکتایی</a:t>
            </a:r>
            <a:r>
              <a:rPr lang="fa-IR" dirty="0">
                <a:latin typeface="IRMitra" panose="02000506000000020002" pitchFamily="2" charset="-78"/>
                <a:cs typeface="IRMitra" panose="02000506000000020002" pitchFamily="2" charset="-78"/>
              </a:rPr>
              <a:t> دارد.</a:t>
            </a:r>
          </a:p>
          <a:p>
            <a:pPr marL="457200" lvl="1" indent="0" algn="r" rtl="1">
              <a:lnSpc>
                <a:spcPct val="100000"/>
              </a:lnSpc>
              <a:buNone/>
            </a:pPr>
            <a:r>
              <a:rPr lang="fa-IR" dirty="0">
                <a:latin typeface="IRMitra" panose="02000506000000020002" pitchFamily="2" charset="-78"/>
                <a:cs typeface="IRMitra" panose="02000506000000020002" pitchFamily="2" charset="-78"/>
              </a:rPr>
              <a:t>۳) این عبارت </a:t>
            </a:r>
            <a:r>
              <a:rPr lang="fa-IR" dirty="0" err="1">
                <a:latin typeface="IRMitra" panose="02000506000000020002" pitchFamily="2" charset="-78"/>
                <a:cs typeface="IRMitra" panose="02000506000000020002" pitchFamily="2" charset="-78"/>
              </a:rPr>
              <a:t>نمی‌تواند</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داشته باشد.</a:t>
            </a:r>
          </a:p>
          <a:p>
            <a:pPr marL="457200" lvl="1" indent="0" algn="r" rtl="1">
              <a:lnSpc>
                <a:spcPct val="100000"/>
              </a:lnSpc>
              <a:buNone/>
            </a:pPr>
            <a:r>
              <a:rPr lang="fa-IR" dirty="0">
                <a:latin typeface="IRMitra" panose="02000506000000020002" pitchFamily="2" charset="-78"/>
                <a:cs typeface="IRMitra" panose="02000506000000020002" pitchFamily="2" charset="-78"/>
              </a:rPr>
              <a:t>۴ حداقل یک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یکانی</a:t>
            </a:r>
            <a:r>
              <a:rPr lang="fa-IR" dirty="0">
                <a:latin typeface="IRMitra" panose="02000506000000020002" pitchFamily="2" charset="-78"/>
                <a:cs typeface="IRMitra" panose="02000506000000020002" pitchFamily="2" charset="-78"/>
              </a:rPr>
              <a:t> در این عبارت وجود دارد.</a:t>
            </a:r>
          </a:p>
          <a:p>
            <a:pPr marL="457200" lvl="1"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حل: گزینه ۴ درست است.</a:t>
            </a: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327320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عبارت </a:t>
            </a:r>
            <a:r>
              <a:rPr lang="fa-IR" dirty="0" err="1">
                <a:latin typeface="IRTitr" panose="02000506000000020002" pitchFamily="2" charset="-78"/>
                <a:cs typeface="IRTitr" panose="02000506000000020002" pitchFamily="2" charset="-78"/>
              </a:rPr>
              <a:t>میان‌وندی</a:t>
            </a:r>
            <a:r>
              <a:rPr lang="fa-IR" dirty="0">
                <a:latin typeface="IRTitr" panose="02000506000000020002" pitchFamily="2" charset="-78"/>
                <a:cs typeface="IRTitr" panose="02000506000000020002" pitchFamily="2" charset="-78"/>
              </a:rPr>
              <a:t> </a:t>
            </a:r>
            <a:r>
              <a:rPr lang="fa-IR" sz="3600" dirty="0">
                <a:latin typeface="IRRoya" panose="02000503000000020002" pitchFamily="2" charset="-78"/>
                <a:ea typeface="Cambria Math" panose="02040503050406030204" pitchFamily="18" charset="0"/>
                <a:cs typeface="IRRoya" panose="02000503000000020002" pitchFamily="2" charset="-78"/>
              </a:rPr>
              <a:t>(</a:t>
            </a:r>
            <a:r>
              <a:rPr lang="en-US" sz="3600" dirty="0">
                <a:latin typeface="IRRoya" panose="02000503000000020002" pitchFamily="2" charset="-78"/>
                <a:ea typeface="Cambria Math" panose="02040503050406030204" pitchFamily="18" charset="0"/>
                <a:cs typeface="IRRoya" panose="02000503000000020002" pitchFamily="2" charset="-78"/>
              </a:rPr>
              <a:t>infix</a:t>
            </a:r>
            <a:r>
              <a:rPr lang="fa-IR" sz="3600" dirty="0">
                <a:latin typeface="IRRoya" panose="02000503000000020002" pitchFamily="2" charset="-78"/>
                <a:ea typeface="Cambria Math" panose="02040503050406030204" pitchFamily="18" charset="0"/>
                <a:cs typeface="IRRoya" panose="02000503000000020002" pitchFamily="2" charset="-78"/>
              </a:rPr>
              <a:t>)</a:t>
            </a:r>
            <a:endParaRPr lang="en-US" dirty="0">
              <a:latin typeface="IRRoya" panose="02000503000000020002" pitchFamily="2" charset="-78"/>
              <a:ea typeface="Cambria Math" panose="02040503050406030204" pitchFamily="18" charset="0"/>
              <a:cs typeface="IRRoya" panose="02000503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در هر عبارت عمومی </a:t>
                </a:r>
                <a:r>
                  <a:rPr lang="fa-IR" dirty="0" err="1">
                    <a:latin typeface="IRMitra" panose="02000506000000020002" pitchFamily="2" charset="-78"/>
                    <a:cs typeface="IRMitra" panose="02000506000000020002" pitchFamily="2" charset="-78"/>
                  </a:rPr>
                  <a:t>محاسباتی</a:t>
                </a:r>
                <a:r>
                  <a:rPr lang="fa-IR" dirty="0">
                    <a:latin typeface="IRMitra" panose="02000506000000020002" pitchFamily="2" charset="-78"/>
                    <a:cs typeface="IRMitra" panose="02000506000000020002" pitchFamily="2" charset="-78"/>
                  </a:rPr>
                  <a:t>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دودویی</a:t>
                </a:r>
                <a:r>
                  <a:rPr lang="fa-IR" dirty="0">
                    <a:latin typeface="IRMitra" panose="02000506000000020002" pitchFamily="2" charset="-78"/>
                    <a:cs typeface="IRMitra" panose="02000506000000020002" pitchFamily="2" charset="-78"/>
                  </a:rPr>
                  <a:t> </a:t>
                </a:r>
                <a:r>
                  <a:rPr lang="fa-IR" b="1" dirty="0">
                    <a:latin typeface="IRMitra" panose="02000506000000020002" pitchFamily="2" charset="-78"/>
                    <a:cs typeface="IRMitra" panose="02000506000000020002" pitchFamily="2" charset="-78"/>
                  </a:rPr>
                  <a:t>بین</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عملوندهایش</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می‌گیرد</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IRMitra" panose="02000506000000020002" pitchFamily="2" charset="-78"/>
                        </a:rPr>
                        <m:t>𝑎</m:t>
                      </m:r>
                      <m:r>
                        <a:rPr lang="en-US" b="0" i="1" smtClean="0">
                          <a:latin typeface="Cambria Math" panose="02040503050406030204" pitchFamily="18" charset="0"/>
                          <a:cs typeface="IRMitra" panose="02000506000000020002" pitchFamily="2" charset="-78"/>
                        </a:rPr>
                        <m:t> × </m:t>
                      </m:r>
                      <m:r>
                        <a:rPr lang="en-US" b="0" i="1" smtClean="0">
                          <a:latin typeface="Cambria Math" panose="02040503050406030204" pitchFamily="18" charset="0"/>
                          <a:ea typeface="Cambria Math" panose="02040503050406030204" pitchFamily="18" charset="0"/>
                          <a:cs typeface="IRMitra" panose="02000506000000020002" pitchFamily="2" charset="-78"/>
                        </a:rPr>
                        <m:t>𝑏</m:t>
                      </m:r>
                      <m:r>
                        <a:rPr lang="en-US" b="0" i="1" smtClean="0">
                          <a:latin typeface="Cambria Math" panose="02040503050406030204" pitchFamily="18" charset="0"/>
                          <a:ea typeface="Cambria Math" panose="02040503050406030204" pitchFamily="18" charset="0"/>
                          <a:cs typeface="IRMitra" panose="02000506000000020002" pitchFamily="2" charset="-78"/>
                        </a:rPr>
                        <m:t>, </m:t>
                      </m:r>
                      <m:r>
                        <a:rPr lang="en-US" b="0" i="1" smtClean="0">
                          <a:latin typeface="Cambria Math" panose="02040503050406030204" pitchFamily="18" charset="0"/>
                          <a:ea typeface="Cambria Math" panose="02040503050406030204" pitchFamily="18" charset="0"/>
                          <a:cs typeface="IRMitra" panose="02000506000000020002" pitchFamily="2" charset="-78"/>
                        </a:rPr>
                        <m:t>𝑥</m:t>
                      </m:r>
                      <m:r>
                        <a:rPr lang="en-US" b="0" i="1" smtClean="0">
                          <a:latin typeface="Cambria Math" panose="02040503050406030204" pitchFamily="18" charset="0"/>
                          <a:ea typeface="Cambria Math" panose="02040503050406030204" pitchFamily="18" charset="0"/>
                          <a:cs typeface="IRMitra" panose="02000506000000020002" pitchFamily="2" charset="-78"/>
                        </a:rPr>
                        <m:t>+</m:t>
                      </m:r>
                      <m:r>
                        <a:rPr lang="en-US" b="0" i="1" smtClean="0">
                          <a:latin typeface="Cambria Math" panose="02040503050406030204" pitchFamily="18" charset="0"/>
                          <a:ea typeface="Cambria Math" panose="02040503050406030204" pitchFamily="18" charset="0"/>
                          <a:cs typeface="IRMitra" panose="02000506000000020002" pitchFamily="2" charset="-78"/>
                        </a:rPr>
                        <m:t>𝑦</m:t>
                      </m:r>
                      <m:r>
                        <a:rPr lang="en-US" b="0" i="1" smtClean="0">
                          <a:latin typeface="Cambria Math" panose="02040503050406030204" pitchFamily="18" charset="0"/>
                          <a:ea typeface="Cambria Math" panose="02040503050406030204" pitchFamily="18" charset="0"/>
                          <a:cs typeface="IRMitra" panose="02000506000000020002" pitchFamily="2" charset="-78"/>
                        </a:rPr>
                        <m:t>, …</m:t>
                      </m:r>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میان‌وندی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مطرح بوده و از () برای تغییر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استفاده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میان‌وندی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باتوجه</a:t>
                </a:r>
                <a:r>
                  <a:rPr lang="fa-IR" dirty="0">
                    <a:latin typeface="IRMitra" panose="02000506000000020002" pitchFamily="2" charset="-78"/>
                    <a:cs typeface="IRMitra" panose="02000506000000020002" pitchFamily="2" charset="-78"/>
                  </a:rPr>
                  <a:t> به جدول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مشخص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a:t>
                </a:r>
              </a:p>
              <a:p>
                <a:pPr marL="0" indent="0" algn="r" defTabSz="914400" rtl="1" eaLnBrk="1" latinLnBrk="0" hangingPunct="1">
                  <a:lnSpc>
                    <a:spcPct val="100000"/>
                  </a:lnSpc>
                  <a:spcBef>
                    <a:spcPts val="1000"/>
                  </a:spcBef>
                  <a:buFont typeface="Arial" panose="020B0604020202020204" pitchFamily="34" charset="0"/>
                  <a:buNone/>
                </a:pP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spTree>
    <p:extLst>
      <p:ext uri="{BB962C8B-B14F-4D97-AF65-F5344CB8AC3E}">
        <p14:creationId xmlns:p14="http://schemas.microsoft.com/office/powerpoint/2010/main" val="128895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sz="4800" dirty="0">
                <a:latin typeface="IRTitr" panose="02000506000000020002" pitchFamily="2" charset="-78"/>
                <a:cs typeface="IRTitr" panose="02000506000000020002" pitchFamily="2" charset="-78"/>
              </a:rPr>
              <a:t>پشته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پشته </a:t>
            </a:r>
            <a:r>
              <a:rPr lang="fa-IR" sz="2400" b="1" dirty="0" err="1">
                <a:latin typeface="IRMitra" panose="02000506000000020002" pitchFamily="2" charset="-78"/>
                <a:cs typeface="IRMitra" panose="02000506000000020002" pitchFamily="2" charset="-78"/>
              </a:rPr>
              <a:t>لیستی</a:t>
            </a:r>
            <a:r>
              <a:rPr lang="fa-IR" dirty="0">
                <a:latin typeface="IRMitra" panose="02000506000000020002" pitchFamily="2" charset="-78"/>
                <a:cs typeface="IRMitra" panose="02000506000000020002" pitchFamily="2" charset="-78"/>
              </a:rPr>
              <a:t> است که در آن عمل درج و حذف از یک طرف به نام </a:t>
            </a:r>
            <a:r>
              <a:rPr lang="fa-IR" dirty="0">
                <a:solidFill>
                  <a:schemeClr val="accent1"/>
                </a:solidFill>
                <a:latin typeface="IRMitra" panose="02000506000000020002" pitchFamily="2" charset="-78"/>
                <a:cs typeface="IRMitra" panose="02000506000000020002" pitchFamily="2" charset="-78"/>
              </a:rPr>
              <a:t>بالای</a:t>
            </a:r>
            <a:r>
              <a:rPr lang="fa-IR" dirty="0">
                <a:latin typeface="IRMitra" panose="02000506000000020002" pitchFamily="2" charset="-78"/>
                <a:cs typeface="IRMitra" panose="02000506000000020002" pitchFamily="2" charset="-78"/>
              </a:rPr>
              <a:t> پشته انجام میشود. </a:t>
            </a:r>
          </a:p>
          <a:p>
            <a:pPr algn="r" rtl="1">
              <a:lnSpc>
                <a:spcPct val="100000"/>
              </a:lnSpc>
            </a:pPr>
            <a:r>
              <a:rPr lang="fa-IR" sz="2400" dirty="0">
                <a:latin typeface="IRMitra" panose="02000506000000020002" pitchFamily="2" charset="-78"/>
                <a:cs typeface="IRMitra" panose="02000506000000020002" pitchFamily="2" charset="-78"/>
              </a:rPr>
              <a:t>یعنی عنصری که از همه دیرتر وارد پشته شد، از همه زودتر از پشته حذف میگردد. به همین دلیل گفته میشود که پشته از سیاست خروج به ترتیب عکس ورود پیروی میکند.</a:t>
            </a:r>
            <a:endParaRPr lang="en-US" sz="2400" dirty="0">
              <a:latin typeface="IRMitra" panose="02000506000000020002" pitchFamily="2" charset="-78"/>
              <a:cs typeface="IRMitra" panose="02000506000000020002" pitchFamily="2" charset="-78"/>
            </a:endParaRPr>
          </a:p>
        </p:txBody>
      </p:sp>
      <p:pic>
        <p:nvPicPr>
          <p:cNvPr id="1028" name="Picture 4" descr="stacks-of-books - HisPotion">
            <a:extLst>
              <a:ext uri="{FF2B5EF4-FFF2-40B4-BE49-F238E27FC236}">
                <a16:creationId xmlns:a16="http://schemas.microsoft.com/office/drawing/2014/main" id="{AC0B1B6E-9A72-4347-A1B4-55A4C8C6D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331" y="3429000"/>
            <a:ext cx="4097337" cy="342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55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عبارت </a:t>
            </a:r>
            <a:r>
              <a:rPr lang="fa-IR" dirty="0" err="1">
                <a:latin typeface="IRTitr" panose="02000506000000020002" pitchFamily="2" charset="-78"/>
                <a:cs typeface="IRTitr" panose="02000506000000020002" pitchFamily="2" charset="-78"/>
              </a:rPr>
              <a:t>پسوندی</a:t>
            </a:r>
            <a:r>
              <a:rPr lang="fa-IR" dirty="0">
                <a:latin typeface="IRTitr" panose="02000506000000020002" pitchFamily="2" charset="-78"/>
                <a:cs typeface="IRTitr" panose="02000506000000020002" pitchFamily="2" charset="-78"/>
              </a:rPr>
              <a:t> </a:t>
            </a:r>
            <a:r>
              <a:rPr lang="fa-IR" sz="3600" dirty="0">
                <a:latin typeface="IRRoya" panose="02000503000000020002" pitchFamily="2" charset="-78"/>
                <a:ea typeface="Cambria Math" panose="02040503050406030204" pitchFamily="18" charset="0"/>
                <a:cs typeface="IRRoya" panose="02000503000000020002" pitchFamily="2" charset="-78"/>
              </a:rPr>
              <a:t>(</a:t>
            </a:r>
            <a:r>
              <a:rPr lang="en-US" sz="3600" dirty="0">
                <a:latin typeface="IRRoya" panose="02000503000000020002" pitchFamily="2" charset="-78"/>
                <a:ea typeface="Cambria Math" panose="02040503050406030204" pitchFamily="18" charset="0"/>
                <a:cs typeface="IRRoya" panose="02000503000000020002" pitchFamily="2" charset="-78"/>
              </a:rPr>
              <a:t>postfix</a:t>
            </a:r>
            <a:r>
              <a:rPr lang="fa-IR" sz="3600" dirty="0">
                <a:latin typeface="IRRoya" panose="02000503000000020002" pitchFamily="2" charset="-78"/>
                <a:ea typeface="Cambria Math" panose="02040503050406030204" pitchFamily="18" charset="0"/>
                <a:cs typeface="IRRoya" panose="02000503000000020002" pitchFamily="2" charset="-78"/>
              </a:rPr>
              <a:t>)</a:t>
            </a:r>
            <a:endParaRPr lang="en-US" dirty="0">
              <a:latin typeface="IRRoya" panose="02000503000000020002" pitchFamily="2" charset="-78"/>
              <a:ea typeface="Cambria Math" panose="02040503050406030204" pitchFamily="18" charset="0"/>
              <a:cs typeface="IRRoya" panose="02000503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در این روش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b="1" dirty="0">
                    <a:latin typeface="IRMitra" panose="02000506000000020002" pitchFamily="2" charset="-78"/>
                    <a:cs typeface="IRMitra" panose="02000506000000020002" pitchFamily="2" charset="-78"/>
                  </a:rPr>
                  <a:t>بعد</a:t>
                </a:r>
                <a:r>
                  <a:rPr lang="fa-IR" dirty="0">
                    <a:latin typeface="IRMitra" panose="02000506000000020002" pitchFamily="2" charset="-78"/>
                    <a:cs typeface="IRMitra" panose="02000506000000020002" pitchFamily="2" charset="-78"/>
                  </a:rPr>
                  <a:t> از </a:t>
                </a:r>
                <a:r>
                  <a:rPr lang="fa-IR" dirty="0" err="1">
                    <a:latin typeface="IRMitra" panose="02000506000000020002" pitchFamily="2" charset="-78"/>
                    <a:cs typeface="IRMitra" panose="02000506000000020002" pitchFamily="2" charset="-78"/>
                  </a:rPr>
                  <a:t>عملوندهایش</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می‌گیرد</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IRMitra" panose="02000506000000020002" pitchFamily="2" charset="-78"/>
                        </a:rPr>
                        <m:t>𝑎</m:t>
                      </m:r>
                      <m:r>
                        <a:rPr lang="en-US" i="1">
                          <a:latin typeface="Cambria Math" panose="02040503050406030204" pitchFamily="18" charset="0"/>
                          <a:ea typeface="Cambria Math" panose="02040503050406030204" pitchFamily="18" charset="0"/>
                          <a:cs typeface="IRMitra" panose="02000506000000020002" pitchFamily="2" charset="-78"/>
                        </a:rPr>
                        <m:t>𝑏</m:t>
                      </m:r>
                      <m:r>
                        <a:rPr lang="en-US" i="1">
                          <a:latin typeface="Cambria Math" panose="02040503050406030204" pitchFamily="18" charset="0"/>
                          <a:cs typeface="IRMitra" panose="02000506000000020002" pitchFamily="2" charset="-78"/>
                        </a:rPr>
                        <m:t>×</m:t>
                      </m:r>
                      <m:r>
                        <a:rPr lang="fa-IR" b="0" i="1" smtClean="0">
                          <a:latin typeface="Cambria Math" panose="02040503050406030204" pitchFamily="18" charset="0"/>
                          <a:cs typeface="IRMitra" panose="02000506000000020002" pitchFamily="2" charset="-78"/>
                        </a:rPr>
                        <m:t> </m:t>
                      </m:r>
                      <m:r>
                        <a:rPr lang="en-US" i="1">
                          <a:latin typeface="Cambria Math" panose="02040503050406030204" pitchFamily="18" charset="0"/>
                          <a:ea typeface="Cambria Math" panose="02040503050406030204" pitchFamily="18" charset="0"/>
                          <a:cs typeface="IRMitra" panose="02000506000000020002" pitchFamily="2" charset="-78"/>
                        </a:rPr>
                        <m:t>, </m:t>
                      </m:r>
                      <m:r>
                        <a:rPr lang="en-US" i="1">
                          <a:latin typeface="Cambria Math" panose="02040503050406030204" pitchFamily="18" charset="0"/>
                          <a:ea typeface="Cambria Math" panose="02040503050406030204" pitchFamily="18" charset="0"/>
                          <a:cs typeface="IRMitra" panose="02000506000000020002" pitchFamily="2" charset="-78"/>
                        </a:rPr>
                        <m:t>𝑥𝑦</m:t>
                      </m:r>
                      <m:r>
                        <a:rPr lang="fa-IR" b="0" i="1" smtClean="0">
                          <a:latin typeface="Cambria Math" panose="02040503050406030204" pitchFamily="18" charset="0"/>
                          <a:ea typeface="Cambria Math" panose="02040503050406030204" pitchFamily="18" charset="0"/>
                          <a:cs typeface="IRMitra" panose="02000506000000020002" pitchFamily="2" charset="-78"/>
                        </a:rPr>
                        <m:t>+</m:t>
                      </m:r>
                      <m:r>
                        <a:rPr lang="en-US" i="1">
                          <a:latin typeface="Cambria Math" panose="02040503050406030204" pitchFamily="18" charset="0"/>
                          <a:ea typeface="Cambria Math" panose="02040503050406030204" pitchFamily="18" charset="0"/>
                          <a:cs typeface="IRMitra" panose="02000506000000020002" pitchFamily="2" charset="-78"/>
                        </a:rPr>
                        <m:t>, …</m:t>
                      </m:r>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en-US"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مطرح نبوده و () تعریف </a:t>
                </a:r>
                <a:r>
                  <a:rPr lang="fa-IR" dirty="0" err="1">
                    <a:latin typeface="IRMitra" panose="02000506000000020002" pitchFamily="2" charset="-78"/>
                    <a:cs typeface="IRMitra" panose="02000506000000020002" pitchFamily="2" charset="-78"/>
                  </a:rPr>
                  <a:t>نمی‌شود</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به روش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روش لهستانی معکوس یا </a:t>
                </a:r>
                <a:r>
                  <a:rPr lang="en-US" dirty="0">
                    <a:latin typeface="IRMitra" panose="02000506000000020002" pitchFamily="2" charset="-78"/>
                    <a:cs typeface="IRMitra" panose="02000506000000020002" pitchFamily="2" charset="-78"/>
                  </a:rPr>
                  <a:t>PRN</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Reverse Polish Notation</a:t>
                </a:r>
                <a:r>
                  <a:rPr lang="fa-IR" dirty="0">
                    <a:latin typeface="IRMitra" panose="02000506000000020002" pitchFamily="2" charset="-78"/>
                    <a:cs typeface="IRMitra" panose="02000506000000020002" pitchFamily="2" charset="-78"/>
                  </a:rPr>
                  <a:t>) نیز </a:t>
                </a:r>
                <a:r>
                  <a:rPr lang="fa-IR" dirty="0" err="1">
                    <a:latin typeface="IRMitra" panose="02000506000000020002" pitchFamily="2" charset="-78"/>
                    <a:cs typeface="IRMitra" panose="02000506000000020002" pitchFamily="2" charset="-78"/>
                  </a:rPr>
                  <a:t>می‌گویند</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spTree>
    <p:extLst>
      <p:ext uri="{BB962C8B-B14F-4D97-AF65-F5344CB8AC3E}">
        <p14:creationId xmlns:p14="http://schemas.microsoft.com/office/powerpoint/2010/main" val="256873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عبارت </a:t>
            </a:r>
            <a:r>
              <a:rPr lang="fa-IR" dirty="0" err="1">
                <a:latin typeface="IRTitr" panose="02000506000000020002" pitchFamily="2" charset="-78"/>
                <a:cs typeface="IRTitr" panose="02000506000000020002" pitchFamily="2" charset="-78"/>
              </a:rPr>
              <a:t>پیشوندی</a:t>
            </a:r>
            <a:r>
              <a:rPr lang="fa-IR" dirty="0">
                <a:latin typeface="IRTitr" panose="02000506000000020002" pitchFamily="2" charset="-78"/>
                <a:cs typeface="IRTitr" panose="02000506000000020002" pitchFamily="2" charset="-78"/>
              </a:rPr>
              <a:t> </a:t>
            </a:r>
            <a:r>
              <a:rPr lang="fa-IR" sz="3600" dirty="0">
                <a:latin typeface="IRRoya" panose="02000503000000020002" pitchFamily="2" charset="-78"/>
                <a:ea typeface="Cambria Math" panose="02040503050406030204" pitchFamily="18" charset="0"/>
                <a:cs typeface="IRRoya" panose="02000503000000020002" pitchFamily="2" charset="-78"/>
              </a:rPr>
              <a:t>(</a:t>
            </a:r>
            <a:r>
              <a:rPr lang="en-US" sz="3600" dirty="0">
                <a:latin typeface="IRRoya" panose="02000503000000020002" pitchFamily="2" charset="-78"/>
                <a:ea typeface="Cambria Math" panose="02040503050406030204" pitchFamily="18" charset="0"/>
                <a:cs typeface="IRRoya" panose="02000503000000020002" pitchFamily="2" charset="-78"/>
              </a:rPr>
              <a:t>prefix</a:t>
            </a:r>
            <a:r>
              <a:rPr lang="fa-IR" sz="3600" dirty="0">
                <a:latin typeface="IRRoya" panose="02000503000000020002" pitchFamily="2" charset="-78"/>
                <a:ea typeface="Cambria Math" panose="02040503050406030204" pitchFamily="18" charset="0"/>
                <a:cs typeface="IRRoya" panose="02000503000000020002" pitchFamily="2" charset="-78"/>
              </a:rPr>
              <a:t>)</a:t>
            </a:r>
            <a:endParaRPr lang="en-US" dirty="0">
              <a:latin typeface="IRRoya" panose="02000503000000020002" pitchFamily="2" charset="-78"/>
              <a:ea typeface="Cambria Math" panose="02040503050406030204" pitchFamily="18" charset="0"/>
              <a:cs typeface="IRRoya" panose="02000503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در این روش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a:t>
                </a:r>
                <a:r>
                  <a:rPr lang="fa-IR" b="1" dirty="0">
                    <a:latin typeface="IRMitra" panose="02000506000000020002" pitchFamily="2" charset="-78"/>
                    <a:cs typeface="IRMitra" panose="02000506000000020002" pitchFamily="2" charset="-78"/>
                  </a:rPr>
                  <a:t>قبل</a:t>
                </a:r>
                <a:r>
                  <a:rPr lang="fa-IR" dirty="0">
                    <a:latin typeface="IRMitra" panose="02000506000000020002" pitchFamily="2" charset="-78"/>
                    <a:cs typeface="IRMitra" panose="02000506000000020002" pitchFamily="2" charset="-78"/>
                  </a:rPr>
                  <a:t> از </a:t>
                </a:r>
                <a:r>
                  <a:rPr lang="fa-IR" dirty="0" err="1">
                    <a:latin typeface="IRMitra" panose="02000506000000020002" pitchFamily="2" charset="-78"/>
                    <a:cs typeface="IRMitra" panose="02000506000000020002" pitchFamily="2" charset="-78"/>
                  </a:rPr>
                  <a:t>عملوندهایش</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می‌گیرد</a:t>
                </a:r>
                <a:r>
                  <a:rPr lang="fa-IR" dirty="0">
                    <a:latin typeface="IRMitra" panose="02000506000000020002" pitchFamily="2" charset="-78"/>
                    <a:cs typeface="IRMitra" panose="02000506000000020002" pitchFamily="2" charset="-78"/>
                  </a:rPr>
                  <a:t>:</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IRMitra" panose="02000506000000020002" pitchFamily="2" charset="-78"/>
                        </a:rPr>
                        <m:t>×</m:t>
                      </m:r>
                      <m:r>
                        <a:rPr lang="en-US" i="1">
                          <a:latin typeface="Cambria Math" panose="02040503050406030204" pitchFamily="18" charset="0"/>
                          <a:cs typeface="IRMitra" panose="02000506000000020002" pitchFamily="2" charset="-78"/>
                        </a:rPr>
                        <m:t>𝑎𝑏</m:t>
                      </m:r>
                      <m:r>
                        <a:rPr lang="fa-IR" i="1">
                          <a:latin typeface="Cambria Math" panose="02040503050406030204" pitchFamily="18" charset="0"/>
                          <a:cs typeface="IRMitra" panose="02000506000000020002" pitchFamily="2" charset="-78"/>
                        </a:rPr>
                        <m:t> </m:t>
                      </m:r>
                      <m:r>
                        <a:rPr lang="en-US" i="1">
                          <a:latin typeface="Cambria Math" panose="02040503050406030204" pitchFamily="18" charset="0"/>
                          <a:ea typeface="Cambria Math" panose="02040503050406030204" pitchFamily="18" charset="0"/>
                          <a:cs typeface="IRMitra" panose="02000506000000020002" pitchFamily="2" charset="-78"/>
                        </a:rPr>
                        <m:t>,</m:t>
                      </m:r>
                      <m:r>
                        <a:rPr lang="fa-IR" i="1">
                          <a:latin typeface="Cambria Math" panose="02040503050406030204" pitchFamily="18" charset="0"/>
                          <a:ea typeface="Cambria Math" panose="02040503050406030204" pitchFamily="18" charset="0"/>
                          <a:cs typeface="IRMitra" panose="02000506000000020002" pitchFamily="2" charset="-78"/>
                        </a:rPr>
                        <m:t>+</m:t>
                      </m:r>
                      <m:r>
                        <a:rPr lang="en-US" i="1">
                          <a:latin typeface="Cambria Math" panose="02040503050406030204" pitchFamily="18" charset="0"/>
                          <a:ea typeface="Cambria Math" panose="02040503050406030204" pitchFamily="18" charset="0"/>
                          <a:cs typeface="IRMitra" panose="02000506000000020002" pitchFamily="2" charset="-78"/>
                        </a:rPr>
                        <m:t>𝑥𝑦</m:t>
                      </m:r>
                      <m:r>
                        <a:rPr lang="en-US" i="1">
                          <a:latin typeface="Cambria Math" panose="02040503050406030204" pitchFamily="18" charset="0"/>
                          <a:ea typeface="Cambria Math" panose="02040503050406030204" pitchFamily="18" charset="0"/>
                          <a:cs typeface="IRMitra" panose="02000506000000020002" pitchFamily="2" charset="-78"/>
                        </a:rPr>
                        <m:t>, …</m:t>
                      </m:r>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en-US"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در هر عبارت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اولویت </a:t>
                </a:r>
                <a:r>
                  <a:rPr lang="fa-IR" dirty="0" err="1">
                    <a:latin typeface="IRMitra" panose="02000506000000020002" pitchFamily="2" charset="-78"/>
                    <a:cs typeface="IRMitra" panose="02000506000000020002" pitchFamily="2" charset="-78"/>
                  </a:rPr>
                  <a:t>عملگرها</a:t>
                </a:r>
                <a:r>
                  <a:rPr lang="fa-IR" dirty="0">
                    <a:latin typeface="IRMitra" panose="02000506000000020002" pitchFamily="2" charset="-78"/>
                    <a:cs typeface="IRMitra" panose="02000506000000020002" pitchFamily="2" charset="-78"/>
                  </a:rPr>
                  <a:t> مطرح نبوده و () تعریف </a:t>
                </a:r>
                <a:r>
                  <a:rPr lang="fa-IR" dirty="0" err="1">
                    <a:latin typeface="IRMitra" panose="02000506000000020002" pitchFamily="2" charset="-78"/>
                    <a:cs typeface="IRMitra" panose="02000506000000020002" pitchFamily="2" charset="-78"/>
                  </a:rPr>
                  <a:t>نمی‌شود</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به روش </a:t>
                </a:r>
                <a:r>
                  <a:rPr lang="fa-IR" dirty="0" err="1">
                    <a:latin typeface="IRMitra" panose="02000506000000020002" pitchFamily="2" charset="-78"/>
                    <a:cs typeface="IRMitra" panose="02000506000000020002" pitchFamily="2" charset="-78"/>
                  </a:rPr>
                  <a:t>پسوندی</a:t>
                </a:r>
                <a:r>
                  <a:rPr lang="fa-IR" dirty="0">
                    <a:latin typeface="IRMitra" panose="02000506000000020002" pitchFamily="2" charset="-78"/>
                    <a:cs typeface="IRMitra" panose="02000506000000020002" pitchFamily="2" charset="-78"/>
                  </a:rPr>
                  <a:t>، روش </a:t>
                </a:r>
                <a:r>
                  <a:rPr lang="fa-IR" dirty="0" err="1">
                    <a:latin typeface="IRMitra" panose="02000506000000020002" pitchFamily="2" charset="-78"/>
                    <a:cs typeface="IRMitra" panose="02000506000000020002" pitchFamily="2" charset="-78"/>
                  </a:rPr>
                  <a:t>لهستاتی</a:t>
                </a:r>
                <a:r>
                  <a:rPr lang="fa-IR" dirty="0">
                    <a:latin typeface="IRMitra" panose="02000506000000020002" pitchFamily="2" charset="-78"/>
                    <a:cs typeface="IRMitra" panose="02000506000000020002" pitchFamily="2" charset="-78"/>
                  </a:rPr>
                  <a:t> نیز </a:t>
                </a:r>
                <a:r>
                  <a:rPr lang="fa-IR" dirty="0" err="1">
                    <a:latin typeface="IRMitra" panose="02000506000000020002" pitchFamily="2" charset="-78"/>
                    <a:cs typeface="IRMitra" panose="02000506000000020002" pitchFamily="2" charset="-78"/>
                  </a:rPr>
                  <a:t>می‌گویند</a:t>
                </a:r>
                <a:r>
                  <a:rPr lang="fa-IR" dirty="0">
                    <a:latin typeface="IRMitra" panose="02000506000000020002" pitchFamily="2" charset="-78"/>
                    <a:cs typeface="IRMitra" panose="02000506000000020002" pitchFamily="2" charset="-78"/>
                  </a:rPr>
                  <a:t> چون اولین بار این روش توسط ریاضیدان لهستانی معرفی شد.</a:t>
                </a:r>
                <a:endParaRPr lang="en-US"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1453" r="-1086"/>
                </a:stretch>
              </a:blipFill>
            </p:spPr>
            <p:txBody>
              <a:bodyPr/>
              <a:lstStyle/>
              <a:p>
                <a:r>
                  <a:rPr lang="en-US">
                    <a:noFill/>
                  </a:rPr>
                  <a:t> </a:t>
                </a:r>
              </a:p>
            </p:txBody>
          </p:sp>
        </mc:Fallback>
      </mc:AlternateContent>
    </p:spTree>
    <p:extLst>
      <p:ext uri="{BB962C8B-B14F-4D97-AF65-F5344CB8AC3E}">
        <p14:creationId xmlns:p14="http://schemas.microsoft.com/office/powerpoint/2010/main" val="357710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p:txBody>
      </p:sp>
      <p:pic>
        <p:nvPicPr>
          <p:cNvPr id="4" name="Picture 3">
            <a:extLst>
              <a:ext uri="{FF2B5EF4-FFF2-40B4-BE49-F238E27FC236}">
                <a16:creationId xmlns:a16="http://schemas.microsoft.com/office/drawing/2014/main" id="{E971733B-9B2A-5A44-BADD-78A061EEE7BD}"/>
              </a:ext>
            </a:extLst>
          </p:cNvPr>
          <p:cNvPicPr>
            <a:picLocks noChangeAspect="1"/>
          </p:cNvPicPr>
          <p:nvPr/>
        </p:nvPicPr>
        <p:blipFill rotWithShape="1">
          <a:blip r:embed="rId2"/>
          <a:srcRect t="1094"/>
          <a:stretch/>
        </p:blipFill>
        <p:spPr>
          <a:xfrm>
            <a:off x="838200" y="788275"/>
            <a:ext cx="9855200" cy="5388687"/>
          </a:xfrm>
          <a:prstGeom prst="rect">
            <a:avLst/>
          </a:prstGeom>
        </p:spPr>
      </p:pic>
    </p:spTree>
    <p:extLst>
      <p:ext uri="{BB962C8B-B14F-4D97-AF65-F5344CB8AC3E}">
        <p14:creationId xmlns:p14="http://schemas.microsoft.com/office/powerpoint/2010/main" val="184294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BA2AC562-BCED-FA48-BBB4-528FE54980B1}"/>
              </a:ext>
            </a:extLst>
          </p:cNvPr>
          <p:cNvPicPr>
            <a:picLocks noChangeAspect="1"/>
          </p:cNvPicPr>
          <p:nvPr/>
        </p:nvPicPr>
        <p:blipFill rotWithShape="1">
          <a:blip r:embed="rId2"/>
          <a:srcRect t="1094"/>
          <a:stretch/>
        </p:blipFill>
        <p:spPr>
          <a:xfrm>
            <a:off x="838200" y="788275"/>
            <a:ext cx="9740900" cy="5388687"/>
          </a:xfrm>
          <a:prstGeom prst="rect">
            <a:avLst/>
          </a:prstGeom>
        </p:spPr>
      </p:pic>
    </p:spTree>
    <p:extLst>
      <p:ext uri="{BB962C8B-B14F-4D97-AF65-F5344CB8AC3E}">
        <p14:creationId xmlns:p14="http://schemas.microsoft.com/office/powerpoint/2010/main" val="247028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تبدیل </a:t>
            </a:r>
            <a:r>
              <a:rPr lang="en-US" dirty="0">
                <a:latin typeface="IRTitr" panose="02000506000000020002" pitchFamily="2" charset="-78"/>
                <a:cs typeface="IRTitr" panose="02000506000000020002" pitchFamily="2" charset="-78"/>
              </a:rPr>
              <a:t>infix</a:t>
            </a:r>
            <a:r>
              <a:rPr lang="fa-IR" dirty="0">
                <a:latin typeface="IRTitr" panose="02000506000000020002" pitchFamily="2" charset="-78"/>
                <a:cs typeface="IRTitr" panose="02000506000000020002" pitchFamily="2" charset="-78"/>
              </a:rPr>
              <a:t> به </a:t>
            </a:r>
            <a:r>
              <a:rPr lang="en-US" dirty="0">
                <a:latin typeface="IRTitr" panose="02000506000000020002" pitchFamily="2" charset="-78"/>
                <a:cs typeface="IRTitr" panose="02000506000000020002" pitchFamily="2" charset="-78"/>
              </a:rPr>
              <a:t>postfix</a:t>
            </a: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sz="2400" dirty="0">
                <a:latin typeface="IRMitra" panose="02000506000000020002" pitchFamily="2" charset="-78"/>
                <a:cs typeface="IRMitra" panose="02000506000000020002" pitchFamily="2" charset="-78"/>
              </a:rPr>
              <a:t>برای این تبدیل به ترتیب زیر عمل </a:t>
            </a:r>
            <a:r>
              <a:rPr lang="fa-IR" sz="2400" dirty="0" err="1">
                <a:latin typeface="IRMitra" panose="02000506000000020002" pitchFamily="2" charset="-78"/>
                <a:cs typeface="IRMitra" panose="02000506000000020002" pitchFamily="2" charset="-78"/>
              </a:rPr>
              <a:t>می‌کنیم</a:t>
            </a:r>
            <a:r>
              <a:rPr lang="fa-IR" sz="24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الف) عبارت را از سمت </a:t>
            </a:r>
            <a:r>
              <a:rPr lang="fa-IR" sz="2000" b="1" dirty="0">
                <a:latin typeface="IRMitra" panose="02000506000000020002" pitchFamily="2" charset="-78"/>
                <a:cs typeface="IRMitra" panose="02000506000000020002" pitchFamily="2" charset="-78"/>
              </a:rPr>
              <a:t>چپ</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پیمایش</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err="1">
                <a:latin typeface="IRMitra" panose="02000506000000020002" pitchFamily="2" charset="-78"/>
                <a:cs typeface="IRMitra" panose="02000506000000020002" pitchFamily="2" charset="-78"/>
              </a:rPr>
              <a:t>ب</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را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ج) به هر پرانتز ")" که رسیدیم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د) به هر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که رسیدیم به شرطی که اولویت آن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از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بیشتر باشد،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 در</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غیر این صورت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می‌نويسيم</a:t>
            </a:r>
            <a:r>
              <a:rPr lang="fa-IR" sz="2000" dirty="0">
                <a:latin typeface="IRMitra" panose="02000506000000020002" pitchFamily="2" charset="-78"/>
                <a:cs typeface="IRMitra" panose="02000506000000020002" pitchFamily="2" charset="-78"/>
              </a:rPr>
              <a:t> تا </a:t>
            </a:r>
            <a:r>
              <a:rPr lang="fa-IR" sz="2000" dirty="0" err="1">
                <a:latin typeface="IRMitra" panose="02000506000000020002" pitchFamily="2" charset="-78"/>
                <a:cs typeface="IRMitra" panose="02000506000000020002" pitchFamily="2" charset="-78"/>
              </a:rPr>
              <a:t>يا</a:t>
            </a:r>
            <a:r>
              <a:rPr lang="fa-IR" sz="2000" dirty="0">
                <a:latin typeface="IRMitra" panose="02000506000000020002" pitchFamily="2" charset="-78"/>
                <a:cs typeface="IRMitra" panose="02000506000000020002" pitchFamily="2" charset="-78"/>
              </a:rPr>
              <a:t>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شده و یا به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برسیم</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که بتوانیم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مورد نظر را روی آن در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دهیم.</a:t>
            </a:r>
          </a:p>
          <a:p>
            <a:pPr marL="914400" lvl="2" indent="0" algn="r" rtl="1">
              <a:lnSpc>
                <a:spcPct val="100000"/>
              </a:lnSpc>
              <a:buNone/>
            </a:pPr>
            <a:r>
              <a:rPr lang="fa-IR" sz="1600" b="1" dirty="0">
                <a:latin typeface="IRMitra" panose="02000506000000020002" pitchFamily="2" charset="-78"/>
                <a:cs typeface="IRMitra" panose="02000506000000020002" pitchFamily="2" charset="-78"/>
              </a:rPr>
              <a:t>تذکر</a:t>
            </a:r>
            <a:r>
              <a:rPr lang="fa-IR" sz="1600" dirty="0">
                <a:latin typeface="IRMitra" panose="02000506000000020002" pitchFamily="2" charset="-78"/>
                <a:cs typeface="IRMitra" panose="02000506000000020002" pitchFamily="2" charset="-78"/>
              </a:rPr>
              <a:t>.</a:t>
            </a:r>
            <a:r>
              <a:rPr lang="en-US"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عملگر</a:t>
            </a:r>
            <a:r>
              <a:rPr lang="fa-IR" sz="1600" dirty="0">
                <a:latin typeface="IRMitra" panose="02000506000000020002" pitchFamily="2" charset="-78"/>
                <a:cs typeface="IRMitra" panose="02000506000000020002" pitchFamily="2" charset="-78"/>
              </a:rPr>
              <a:t> + </a:t>
            </a:r>
            <a:r>
              <a:rPr lang="fa-IR" sz="1600" dirty="0" err="1">
                <a:latin typeface="IRMitra" panose="02000506000000020002" pitchFamily="2" charset="-78"/>
                <a:cs typeface="IRMitra" panose="02000506000000020002" pitchFamily="2" charset="-78"/>
              </a:rPr>
              <a:t>نمی‌تواند</a:t>
            </a:r>
            <a:r>
              <a:rPr lang="fa-IR" sz="1600" dirty="0">
                <a:latin typeface="IRMitra" panose="02000506000000020002" pitchFamily="2" charset="-78"/>
                <a:cs typeface="IRMitra" panose="02000506000000020002" pitchFamily="2" charset="-78"/>
              </a:rPr>
              <a:t>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قرار گیرد. </a:t>
            </a:r>
            <a:r>
              <a:rPr lang="fa-IR" sz="1600" dirty="0" err="1">
                <a:latin typeface="IRMitra" panose="02000506000000020002" pitchFamily="2" charset="-78"/>
                <a:cs typeface="IRMitra" panose="02000506000000020002" pitchFamily="2" charset="-78"/>
              </a:rPr>
              <a:t>همین‌طور</a:t>
            </a:r>
            <a:r>
              <a:rPr lang="fa-IR" sz="1600" dirty="0">
                <a:latin typeface="IRMitra" panose="02000506000000020002" pitchFamily="2" charset="-78"/>
                <a:cs typeface="IRMitra" panose="02000506000000020002" pitchFamily="2" charset="-78"/>
              </a:rPr>
              <a:t> - روی + یا - و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و × روی × یا / </a:t>
            </a:r>
            <a:r>
              <a:rPr lang="fa-IR" sz="1600" dirty="0" err="1">
                <a:latin typeface="IRMitra" panose="02000506000000020002" pitchFamily="2" charset="-78"/>
                <a:cs typeface="IRMitra" panose="02000506000000020002" pitchFamily="2" charset="-78"/>
              </a:rPr>
              <a:t>نمی‌توانند</a:t>
            </a:r>
            <a:r>
              <a:rPr lang="fa-IR" sz="1600" dirty="0">
                <a:latin typeface="IRMitra" panose="02000506000000020002" pitchFamily="2" charset="-78"/>
                <a:cs typeface="IRMitra" panose="02000506000000020002" pitchFamily="2" charset="-78"/>
              </a:rPr>
              <a:t> قرار </a:t>
            </a:r>
            <a:r>
              <a:rPr lang="fa-IR" sz="1600" dirty="0" err="1">
                <a:latin typeface="IRMitra" panose="02000506000000020002" pitchFamily="2" charset="-78"/>
                <a:cs typeface="IRMitra" panose="02000506000000020002" pitchFamily="2" charset="-78"/>
              </a:rPr>
              <a:t>گيرند</a:t>
            </a:r>
            <a:r>
              <a:rPr lang="fa-IR" sz="1600" dirty="0">
                <a:latin typeface="IRMitra" panose="02000506000000020002" pitchFamily="2" charset="-78"/>
                <a:cs typeface="IRMitra" panose="02000506000000020002" pitchFamily="2" charset="-78"/>
              </a:rPr>
              <a:t>. اما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روی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می‌تواند</a:t>
            </a:r>
            <a:r>
              <a:rPr lang="fa-IR" sz="1600" dirty="0">
                <a:latin typeface="IRMitra" panose="02000506000000020002" pitchFamily="2" charset="-78"/>
                <a:cs typeface="IRMitra" panose="02000506000000020002" pitchFamily="2" charset="-78"/>
              </a:rPr>
              <a:t> قرار گیرد. چون اولویت </a:t>
            </a:r>
            <a:r>
              <a:rPr lang="fa-IR" sz="1600" dirty="0" err="1">
                <a:latin typeface="IRMitra" panose="02000506000000020002" pitchFamily="2" charset="-78"/>
                <a:cs typeface="IRMitra" panose="02000506000000020002" pitchFamily="2" charset="-78"/>
              </a:rPr>
              <a:t>توان‌های</a:t>
            </a:r>
            <a:r>
              <a:rPr lang="fa-IR" sz="1600" dirty="0">
                <a:latin typeface="IRMitra" panose="02000506000000020002" pitchFamily="2" charset="-78"/>
                <a:cs typeface="IRMitra" panose="02000506000000020002" pitchFamily="2" charset="-78"/>
              </a:rPr>
              <a:t> پشت سرهم از راست به چپ بررسی </a:t>
            </a:r>
            <a:r>
              <a:rPr lang="fa-IR" sz="1600" dirty="0" err="1">
                <a:latin typeface="IRMitra" panose="02000506000000020002" pitchFamily="2" charset="-78"/>
                <a:cs typeface="IRMitra" panose="02000506000000020002" pitchFamily="2" charset="-78"/>
              </a:rPr>
              <a:t>می‌شود</a:t>
            </a:r>
            <a:r>
              <a:rPr lang="fa-IR" sz="16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ه) اگر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پرانتز ")" باشد، هر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به راحتی روی آن قرار </a:t>
            </a:r>
            <a:r>
              <a:rPr lang="fa-IR" sz="2000" dirty="0" err="1">
                <a:latin typeface="IRMitra" panose="02000506000000020002" pitchFamily="2" charset="-78"/>
                <a:cs typeface="IRMitra" panose="02000506000000020002" pitchFamily="2" charset="-78"/>
              </a:rPr>
              <a:t>می‌گیرد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و) به هر پرانتز "(" که رسیدیم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 تا به ")" برسیم در این وضعیت "(" ")" با هم خنثی </a:t>
            </a:r>
            <a:r>
              <a:rPr lang="fa-IR" sz="2000" dirty="0" err="1">
                <a:latin typeface="IRMitra" panose="02000506000000020002" pitchFamily="2" charset="-78"/>
                <a:cs typeface="IRMitra" panose="02000506000000020002" pitchFamily="2" charset="-78"/>
              </a:rPr>
              <a:t>می‌شوند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ر) زمانی که به انتهای عبارت رسیدیم در صورتی که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نباشد. آن را به طور کامل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endParaRPr lang="en-US" sz="2000"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50936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fontScale="92500" lnSpcReduction="10000"/>
          </a:bodyPr>
          <a:lstStyle/>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اندازه پشته برای تبدیل عبارت </a:t>
            </a:r>
            <a:r>
              <a:rPr lang="fa-IR" sz="2400" dirty="0" err="1">
                <a:latin typeface="IRMitra" panose="02000506000000020002" pitchFamily="2" charset="-78"/>
                <a:cs typeface="IRMitra" panose="02000506000000020002" pitchFamily="2" charset="-78"/>
              </a:rPr>
              <a:t>میان‌وندی</a:t>
            </a:r>
            <a:r>
              <a:rPr lang="fa-IR" sz="2400" dirty="0">
                <a:latin typeface="IRMitra" panose="02000506000000020002" pitchFamily="2" charset="-78"/>
                <a:cs typeface="IRMitra" panose="02000506000000020002" pitchFamily="2" charset="-78"/>
              </a:rPr>
              <a:t> فوق به عبارت </a:t>
            </a:r>
            <a:r>
              <a:rPr lang="fa-IR" sz="2400" dirty="0" err="1">
                <a:latin typeface="IRMitra" panose="02000506000000020002" pitchFamily="2" charset="-78"/>
                <a:cs typeface="IRMitra" panose="02000506000000020002" pitchFamily="2" charset="-78"/>
              </a:rPr>
              <a:t>پسوندی</a:t>
            </a:r>
            <a:r>
              <a:rPr lang="fa-IR" sz="2400" dirty="0">
                <a:latin typeface="IRMitra" panose="02000506000000020002" pitchFamily="2" charset="-78"/>
                <a:cs typeface="IRMitra" panose="02000506000000020002" pitchFamily="2" charset="-78"/>
              </a:rPr>
              <a:t> را محاسبه کنید:</a:t>
            </a: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نتیجه از چپ به راست: </a:t>
            </a:r>
            <a:r>
              <a:rPr lang="en-US" sz="2400" dirty="0" err="1">
                <a:latin typeface="IRMitra" panose="02000506000000020002" pitchFamily="2" charset="-78"/>
                <a:cs typeface="IRMitra" panose="02000506000000020002" pitchFamily="2" charset="-78"/>
              </a:rPr>
              <a:t>a,b</a:t>
            </a:r>
            <a:r>
              <a:rPr lang="en-US" sz="2400" dirty="0">
                <a:latin typeface="IRMitra" panose="02000506000000020002" pitchFamily="2" charset="-78"/>
                <a:cs typeface="IRMitra" panose="02000506000000020002" pitchFamily="2" charset="-78"/>
              </a:rPr>
              <a:t>,/,c,+,</a:t>
            </a:r>
            <a:r>
              <a:rPr lang="en-US" sz="2400" dirty="0" err="1">
                <a:latin typeface="IRMitra" panose="02000506000000020002" pitchFamily="2" charset="-78"/>
                <a:cs typeface="IRMitra" panose="02000506000000020002" pitchFamily="2" charset="-78"/>
              </a:rPr>
              <a:t>d,e,f</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خواهد بود.</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۳</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 + تعداد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ها= ۵+۰=۵</a:t>
            </a:r>
            <a:endParaRPr lang="en-US" sz="2400"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D71B6CBF-C0BF-AE4A-AE02-801594E3CEF4}"/>
              </a:ext>
            </a:extLst>
          </p:cNvPr>
          <p:cNvPicPr>
            <a:picLocks noChangeAspect="1"/>
          </p:cNvPicPr>
          <p:nvPr/>
        </p:nvPicPr>
        <p:blipFill>
          <a:blip r:embed="rId2"/>
          <a:stretch>
            <a:fillRect/>
          </a:stretch>
        </p:blipFill>
        <p:spPr>
          <a:xfrm>
            <a:off x="838200" y="812006"/>
            <a:ext cx="2527300" cy="431800"/>
          </a:xfrm>
          <a:prstGeom prst="rect">
            <a:avLst/>
          </a:prstGeom>
        </p:spPr>
      </p:pic>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139602006"/>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‘b’</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‘f’</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fa-IR" sz="1400" b="0" i="1" smtClean="0">
                                        <a:latin typeface="Cambria Math" panose="02040503050406030204" pitchFamily="18" charset="0"/>
                                        <a:cs typeface="IRRoya" panose="02000503000000020002" pitchFamily="2" charset="-78"/>
                                      </a:rPr>
                                      <m:t>پایان</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Choice>
        <mc:Fallback xmlns="">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139602006"/>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‘b’</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a:latin typeface="IRRoya" panose="02000503000000020002" pitchFamily="2" charset="-78"/>
                              <a:cs typeface="IRRoya" panose="02000503000000020002" pitchFamily="2" charset="-78"/>
                            </a:rPr>
                            <a:t>‘f’</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5862" t="-202778" r="-946552"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000" t="-202778" r="-772414"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431579" t="-202778" r="-61052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608772" t="-202778" r="-433333"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70690" t="-202778" r="-251724"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944828" t="-202778" r="-7758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Fallback>
      </mc:AlternateContent>
    </p:spTree>
    <p:extLst>
      <p:ext uri="{BB962C8B-B14F-4D97-AF65-F5344CB8AC3E}">
        <p14:creationId xmlns:p14="http://schemas.microsoft.com/office/powerpoint/2010/main" val="130002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B5D301-0C41-0F44-BA79-DDD25C32EA9F}"/>
              </a:ext>
            </a:extLst>
          </p:cNvPr>
          <p:cNvPicPr>
            <a:picLocks noChangeAspect="1"/>
          </p:cNvPicPr>
          <p:nvPr/>
        </p:nvPicPr>
        <p:blipFill>
          <a:blip r:embed="rId2"/>
          <a:stretch>
            <a:fillRect/>
          </a:stretch>
        </p:blipFill>
        <p:spPr>
          <a:xfrm>
            <a:off x="838200" y="592138"/>
            <a:ext cx="3060700" cy="889000"/>
          </a:xfrm>
          <a:prstGeom prst="rect">
            <a:avLst/>
          </a:prstGeom>
        </p:spPr>
      </p:pic>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fontScale="92500" lnSpcReduction="10000"/>
          </a:bodyPr>
          <a:lstStyle/>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en-US"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en-US"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نتیجه از چپ به راست: </a:t>
            </a:r>
            <a:r>
              <a:rPr lang="en-US" sz="2400" dirty="0">
                <a:latin typeface="IRMitra" panose="02000506000000020002" pitchFamily="2" charset="-78"/>
                <a:cs typeface="IRMitra" panose="02000506000000020002" pitchFamily="2" charset="-78"/>
              </a:rPr>
              <a:t> </a:t>
            </a:r>
            <a:r>
              <a:rPr lang="en-US" sz="2400" dirty="0" err="1">
                <a:latin typeface="IRMitra" panose="02000506000000020002" pitchFamily="2" charset="-78"/>
                <a:cs typeface="IRMitra" panose="02000506000000020002" pitchFamily="2" charset="-78"/>
              </a:rPr>
              <a:t>a,b,c,d,e</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خواهد بود.</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۶</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 + تعداد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ها= ۴+۲=۶</a:t>
            </a:r>
            <a:endParaRPr lang="en-US" sz="2400" dirty="0">
              <a:latin typeface="IRMitra" panose="02000506000000020002" pitchFamily="2" charset="-78"/>
              <a:cs typeface="IRMitra" panose="02000506000000020002" pitchFamily="2" charset="-78"/>
            </a:endParaRP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BE5D3333-099F-6C40-8AEF-3D10139A8E09}"/>
                  </a:ext>
                </a:extLst>
              </p:cNvPr>
              <p:cNvGraphicFramePr>
                <a:graphicFrameLocks noGrp="1"/>
              </p:cNvGraphicFramePr>
              <p:nvPr>
                <p:extLst>
                  <p:ext uri="{D42A27DB-BD31-4B8C-83A1-F6EECF244321}">
                    <p14:modId xmlns:p14="http://schemas.microsoft.com/office/powerpoint/2010/main" val="3492833541"/>
                  </p:ext>
                </p:extLst>
              </p:nvPr>
            </p:nvGraphicFramePr>
            <p:xfrm>
              <a:off x="1752600" y="1828800"/>
              <a:ext cx="8686800" cy="32004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839680580"/>
                        </a:ext>
                      </a:extLst>
                    </a:gridCol>
                    <a:gridCol w="457200">
                      <a:extLst>
                        <a:ext uri="{9D8B030D-6E8A-4147-A177-3AD203B41FA5}">
                          <a16:colId xmlns:a16="http://schemas.microsoft.com/office/drawing/2014/main" val="147706343"/>
                        </a:ext>
                      </a:extLst>
                    </a:gridCol>
                    <a:gridCol w="457200">
                      <a:extLst>
                        <a:ext uri="{9D8B030D-6E8A-4147-A177-3AD203B41FA5}">
                          <a16:colId xmlns:a16="http://schemas.microsoft.com/office/drawing/2014/main" val="2044599391"/>
                        </a:ext>
                      </a:extLst>
                    </a:gridCol>
                    <a:gridCol w="457200">
                      <a:extLst>
                        <a:ext uri="{9D8B030D-6E8A-4147-A177-3AD203B41FA5}">
                          <a16:colId xmlns:a16="http://schemas.microsoft.com/office/drawing/2014/main" val="1239607125"/>
                        </a:ext>
                      </a:extLst>
                    </a:gridCol>
                    <a:gridCol w="457200">
                      <a:extLst>
                        <a:ext uri="{9D8B030D-6E8A-4147-A177-3AD203B41FA5}">
                          <a16:colId xmlns:a16="http://schemas.microsoft.com/office/drawing/2014/main" val="1064006112"/>
                        </a:ext>
                      </a:extLst>
                    </a:gridCol>
                    <a:gridCol w="457200">
                      <a:extLst>
                        <a:ext uri="{9D8B030D-6E8A-4147-A177-3AD203B41FA5}">
                          <a16:colId xmlns:a16="http://schemas.microsoft.com/office/drawing/2014/main" val="3306876731"/>
                        </a:ext>
                      </a:extLst>
                    </a:gridCol>
                    <a:gridCol w="457200">
                      <a:extLst>
                        <a:ext uri="{9D8B030D-6E8A-4147-A177-3AD203B41FA5}">
                          <a16:colId xmlns:a16="http://schemas.microsoft.com/office/drawing/2014/main" val="2118528765"/>
                        </a:ext>
                      </a:extLst>
                    </a:gridCol>
                    <a:gridCol w="457200">
                      <a:extLst>
                        <a:ext uri="{9D8B030D-6E8A-4147-A177-3AD203B41FA5}">
                          <a16:colId xmlns:a16="http://schemas.microsoft.com/office/drawing/2014/main" val="1679601017"/>
                        </a:ext>
                      </a:extLst>
                    </a:gridCol>
                    <a:gridCol w="457200">
                      <a:extLst>
                        <a:ext uri="{9D8B030D-6E8A-4147-A177-3AD203B41FA5}">
                          <a16:colId xmlns:a16="http://schemas.microsoft.com/office/drawing/2014/main" val="2185566795"/>
                        </a:ext>
                      </a:extLst>
                    </a:gridCol>
                    <a:gridCol w="457200">
                      <a:extLst>
                        <a:ext uri="{9D8B030D-6E8A-4147-A177-3AD203B41FA5}">
                          <a16:colId xmlns:a16="http://schemas.microsoft.com/office/drawing/2014/main" val="2827566938"/>
                        </a:ext>
                      </a:extLst>
                    </a:gridCol>
                    <a:gridCol w="457200">
                      <a:extLst>
                        <a:ext uri="{9D8B030D-6E8A-4147-A177-3AD203B41FA5}">
                          <a16:colId xmlns:a16="http://schemas.microsoft.com/office/drawing/2014/main" val="1978235480"/>
                        </a:ext>
                      </a:extLst>
                    </a:gridCol>
                    <a:gridCol w="457200">
                      <a:extLst>
                        <a:ext uri="{9D8B030D-6E8A-4147-A177-3AD203B41FA5}">
                          <a16:colId xmlns:a16="http://schemas.microsoft.com/office/drawing/2014/main" val="780593620"/>
                        </a:ext>
                      </a:extLst>
                    </a:gridCol>
                    <a:gridCol w="457200">
                      <a:extLst>
                        <a:ext uri="{9D8B030D-6E8A-4147-A177-3AD203B41FA5}">
                          <a16:colId xmlns:a16="http://schemas.microsoft.com/office/drawing/2014/main" val="2230083868"/>
                        </a:ext>
                      </a:extLst>
                    </a:gridCol>
                    <a:gridCol w="457200">
                      <a:extLst>
                        <a:ext uri="{9D8B030D-6E8A-4147-A177-3AD203B41FA5}">
                          <a16:colId xmlns:a16="http://schemas.microsoft.com/office/drawing/2014/main" val="2887486202"/>
                        </a:ext>
                      </a:extLst>
                    </a:gridCol>
                    <a:gridCol w="457200">
                      <a:extLst>
                        <a:ext uri="{9D8B030D-6E8A-4147-A177-3AD203B41FA5}">
                          <a16:colId xmlns:a16="http://schemas.microsoft.com/office/drawing/2014/main" val="2646953843"/>
                        </a:ext>
                      </a:extLst>
                    </a:gridCol>
                    <a:gridCol w="457200">
                      <a:extLst>
                        <a:ext uri="{9D8B030D-6E8A-4147-A177-3AD203B41FA5}">
                          <a16:colId xmlns:a16="http://schemas.microsoft.com/office/drawing/2014/main" val="3300170398"/>
                        </a:ext>
                      </a:extLst>
                    </a:gridCol>
                    <a:gridCol w="457200">
                      <a:extLst>
                        <a:ext uri="{9D8B030D-6E8A-4147-A177-3AD203B41FA5}">
                          <a16:colId xmlns:a16="http://schemas.microsoft.com/office/drawing/2014/main" val="3341398507"/>
                        </a:ext>
                      </a:extLst>
                    </a:gridCol>
                    <a:gridCol w="457200">
                      <a:extLst>
                        <a:ext uri="{9D8B030D-6E8A-4147-A177-3AD203B41FA5}">
                          <a16:colId xmlns:a16="http://schemas.microsoft.com/office/drawing/2014/main" val="2366888164"/>
                        </a:ext>
                      </a:extLst>
                    </a:gridCol>
                    <a:gridCol w="457200">
                      <a:extLst>
                        <a:ext uri="{9D8B030D-6E8A-4147-A177-3AD203B41FA5}">
                          <a16:colId xmlns:a16="http://schemas.microsoft.com/office/drawing/2014/main" val="2994037716"/>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r>
                            <a:rPr lang="fa-IR" sz="1400" dirty="0">
                              <a:latin typeface="IRRoya" panose="02000503000000020002" pitchFamily="2" charset="-78"/>
                              <a:cs typeface="IRRoya" panose="02000503000000020002" pitchFamily="2" charset="-78"/>
                            </a:rPr>
                            <a:t>×</a:t>
                          </a: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6336020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2824094322"/>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537240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2895781"/>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fa-IR"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m:rPr>
                                        <m:brk m:alnAt="2"/>
                                      </m:rPr>
                                      <a:rPr lang="fa-IR" sz="1400" b="0" i="1" smtClean="0">
                                        <a:latin typeface="Cambria Math" panose="02040503050406030204" pitchFamily="18" charset="0"/>
                                        <a:cs typeface="IRRoya" panose="02000503000000020002" pitchFamily="2" charset="-78"/>
                                      </a:rPr>
                                      <m:t>ا</m:t>
                                    </m:r>
                                    <m:r>
                                      <a:rPr lang="fa-IR" sz="1400" b="0" i="1" smtClean="0">
                                        <a:latin typeface="Cambria Math" panose="02040503050406030204" pitchFamily="18" charset="0"/>
                                        <a:cs typeface="IRRoya" panose="02000503000000020002" pitchFamily="2" charset="-78"/>
                                      </a:rPr>
                                      <m:t>نتها</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02145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29926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092377"/>
                      </a:ext>
                    </a:extLst>
                  </a:tr>
                </a:tbl>
              </a:graphicData>
            </a:graphic>
          </p:graphicFrame>
        </mc:Choice>
        <mc:Fallback xmlns="">
          <p:graphicFrame>
            <p:nvGraphicFramePr>
              <p:cNvPr id="7" name="Table 7">
                <a:extLst>
                  <a:ext uri="{FF2B5EF4-FFF2-40B4-BE49-F238E27FC236}">
                    <a16:creationId xmlns:a16="http://schemas.microsoft.com/office/drawing/2014/main" id="{BE5D3333-099F-6C40-8AEF-3D10139A8E09}"/>
                  </a:ext>
                </a:extLst>
              </p:cNvPr>
              <p:cNvGraphicFramePr>
                <a:graphicFrameLocks noGrp="1"/>
              </p:cNvGraphicFramePr>
              <p:nvPr>
                <p:extLst>
                  <p:ext uri="{D42A27DB-BD31-4B8C-83A1-F6EECF244321}">
                    <p14:modId xmlns:p14="http://schemas.microsoft.com/office/powerpoint/2010/main" val="3492833541"/>
                  </p:ext>
                </p:extLst>
              </p:nvPr>
            </p:nvGraphicFramePr>
            <p:xfrm>
              <a:off x="1752600" y="1828800"/>
              <a:ext cx="8686800" cy="32004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839680580"/>
                        </a:ext>
                      </a:extLst>
                    </a:gridCol>
                    <a:gridCol w="457200">
                      <a:extLst>
                        <a:ext uri="{9D8B030D-6E8A-4147-A177-3AD203B41FA5}">
                          <a16:colId xmlns:a16="http://schemas.microsoft.com/office/drawing/2014/main" val="147706343"/>
                        </a:ext>
                      </a:extLst>
                    </a:gridCol>
                    <a:gridCol w="457200">
                      <a:extLst>
                        <a:ext uri="{9D8B030D-6E8A-4147-A177-3AD203B41FA5}">
                          <a16:colId xmlns:a16="http://schemas.microsoft.com/office/drawing/2014/main" val="2044599391"/>
                        </a:ext>
                      </a:extLst>
                    </a:gridCol>
                    <a:gridCol w="457200">
                      <a:extLst>
                        <a:ext uri="{9D8B030D-6E8A-4147-A177-3AD203B41FA5}">
                          <a16:colId xmlns:a16="http://schemas.microsoft.com/office/drawing/2014/main" val="1239607125"/>
                        </a:ext>
                      </a:extLst>
                    </a:gridCol>
                    <a:gridCol w="457200">
                      <a:extLst>
                        <a:ext uri="{9D8B030D-6E8A-4147-A177-3AD203B41FA5}">
                          <a16:colId xmlns:a16="http://schemas.microsoft.com/office/drawing/2014/main" val="1064006112"/>
                        </a:ext>
                      </a:extLst>
                    </a:gridCol>
                    <a:gridCol w="457200">
                      <a:extLst>
                        <a:ext uri="{9D8B030D-6E8A-4147-A177-3AD203B41FA5}">
                          <a16:colId xmlns:a16="http://schemas.microsoft.com/office/drawing/2014/main" val="3306876731"/>
                        </a:ext>
                      </a:extLst>
                    </a:gridCol>
                    <a:gridCol w="457200">
                      <a:extLst>
                        <a:ext uri="{9D8B030D-6E8A-4147-A177-3AD203B41FA5}">
                          <a16:colId xmlns:a16="http://schemas.microsoft.com/office/drawing/2014/main" val="2118528765"/>
                        </a:ext>
                      </a:extLst>
                    </a:gridCol>
                    <a:gridCol w="457200">
                      <a:extLst>
                        <a:ext uri="{9D8B030D-6E8A-4147-A177-3AD203B41FA5}">
                          <a16:colId xmlns:a16="http://schemas.microsoft.com/office/drawing/2014/main" val="1679601017"/>
                        </a:ext>
                      </a:extLst>
                    </a:gridCol>
                    <a:gridCol w="457200">
                      <a:extLst>
                        <a:ext uri="{9D8B030D-6E8A-4147-A177-3AD203B41FA5}">
                          <a16:colId xmlns:a16="http://schemas.microsoft.com/office/drawing/2014/main" val="2185566795"/>
                        </a:ext>
                      </a:extLst>
                    </a:gridCol>
                    <a:gridCol w="457200">
                      <a:extLst>
                        <a:ext uri="{9D8B030D-6E8A-4147-A177-3AD203B41FA5}">
                          <a16:colId xmlns:a16="http://schemas.microsoft.com/office/drawing/2014/main" val="2827566938"/>
                        </a:ext>
                      </a:extLst>
                    </a:gridCol>
                    <a:gridCol w="457200">
                      <a:extLst>
                        <a:ext uri="{9D8B030D-6E8A-4147-A177-3AD203B41FA5}">
                          <a16:colId xmlns:a16="http://schemas.microsoft.com/office/drawing/2014/main" val="1978235480"/>
                        </a:ext>
                      </a:extLst>
                    </a:gridCol>
                    <a:gridCol w="457200">
                      <a:extLst>
                        <a:ext uri="{9D8B030D-6E8A-4147-A177-3AD203B41FA5}">
                          <a16:colId xmlns:a16="http://schemas.microsoft.com/office/drawing/2014/main" val="780593620"/>
                        </a:ext>
                      </a:extLst>
                    </a:gridCol>
                    <a:gridCol w="457200">
                      <a:extLst>
                        <a:ext uri="{9D8B030D-6E8A-4147-A177-3AD203B41FA5}">
                          <a16:colId xmlns:a16="http://schemas.microsoft.com/office/drawing/2014/main" val="2230083868"/>
                        </a:ext>
                      </a:extLst>
                    </a:gridCol>
                    <a:gridCol w="457200">
                      <a:extLst>
                        <a:ext uri="{9D8B030D-6E8A-4147-A177-3AD203B41FA5}">
                          <a16:colId xmlns:a16="http://schemas.microsoft.com/office/drawing/2014/main" val="2887486202"/>
                        </a:ext>
                      </a:extLst>
                    </a:gridCol>
                    <a:gridCol w="457200">
                      <a:extLst>
                        <a:ext uri="{9D8B030D-6E8A-4147-A177-3AD203B41FA5}">
                          <a16:colId xmlns:a16="http://schemas.microsoft.com/office/drawing/2014/main" val="2646953843"/>
                        </a:ext>
                      </a:extLst>
                    </a:gridCol>
                    <a:gridCol w="457200">
                      <a:extLst>
                        <a:ext uri="{9D8B030D-6E8A-4147-A177-3AD203B41FA5}">
                          <a16:colId xmlns:a16="http://schemas.microsoft.com/office/drawing/2014/main" val="3300170398"/>
                        </a:ext>
                      </a:extLst>
                    </a:gridCol>
                    <a:gridCol w="457200">
                      <a:extLst>
                        <a:ext uri="{9D8B030D-6E8A-4147-A177-3AD203B41FA5}">
                          <a16:colId xmlns:a16="http://schemas.microsoft.com/office/drawing/2014/main" val="3341398507"/>
                        </a:ext>
                      </a:extLst>
                    </a:gridCol>
                    <a:gridCol w="457200">
                      <a:extLst>
                        <a:ext uri="{9D8B030D-6E8A-4147-A177-3AD203B41FA5}">
                          <a16:colId xmlns:a16="http://schemas.microsoft.com/office/drawing/2014/main" val="2366888164"/>
                        </a:ext>
                      </a:extLst>
                    </a:gridCol>
                    <a:gridCol w="457200">
                      <a:extLst>
                        <a:ext uri="{9D8B030D-6E8A-4147-A177-3AD203B41FA5}">
                          <a16:colId xmlns:a16="http://schemas.microsoft.com/office/drawing/2014/main" val="2994037716"/>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r>
                            <a:rPr lang="fa-IR" sz="1400" dirty="0">
                              <a:latin typeface="IRRoya" panose="02000503000000020002" pitchFamily="2" charset="-78"/>
                              <a:cs typeface="IRRoya" panose="02000503000000020002" pitchFamily="2" charset="-78"/>
                            </a:rPr>
                            <a:t>×</a:t>
                          </a: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6336020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2824094322"/>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537240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fa-IR" sz="1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2895781"/>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02778" t="-400000" r="-1705556" b="-205556"/>
                          </a:stretch>
                        </a:blipFill>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302778" t="-400000" r="-1505556" b="-205556"/>
                          </a:stretch>
                        </a:blipFill>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502778" t="-400000" r="-13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02778" t="-400000" r="-11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902778" t="-400000" r="-9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102778" t="-400000" r="-7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302778" t="-400000" r="-505556" b="-205556"/>
                          </a:stretch>
                        </a:blipFill>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502778" t="-400000" r="-305556" b="-205556"/>
                          </a:stretch>
                        </a:blipFill>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1702778" t="-400000" r="-105556" b="-205556"/>
                          </a:stretch>
                        </a:blipFill>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021454"/>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299267"/>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092377"/>
                      </a:ext>
                    </a:extLst>
                  </a:tr>
                </a:tbl>
              </a:graphicData>
            </a:graphic>
          </p:graphicFrame>
        </mc:Fallback>
      </mc:AlternateContent>
    </p:spTree>
    <p:extLst>
      <p:ext uri="{BB962C8B-B14F-4D97-AF65-F5344CB8AC3E}">
        <p14:creationId xmlns:p14="http://schemas.microsoft.com/office/powerpoint/2010/main" val="1546744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تبدیل </a:t>
            </a:r>
            <a:r>
              <a:rPr lang="en-US" dirty="0">
                <a:latin typeface="IRTitr" panose="02000506000000020002" pitchFamily="2" charset="-78"/>
                <a:cs typeface="IRTitr" panose="02000506000000020002" pitchFamily="2" charset="-78"/>
              </a:rPr>
              <a:t>infix</a:t>
            </a:r>
            <a:r>
              <a:rPr lang="fa-IR" dirty="0">
                <a:latin typeface="IRTitr" panose="02000506000000020002" pitchFamily="2" charset="-78"/>
                <a:cs typeface="IRTitr" panose="02000506000000020002" pitchFamily="2" charset="-78"/>
              </a:rPr>
              <a:t> به </a:t>
            </a:r>
            <a:r>
              <a:rPr lang="en-US" dirty="0">
                <a:latin typeface="IRTitr" panose="02000506000000020002" pitchFamily="2" charset="-78"/>
                <a:cs typeface="IRTitr" panose="02000506000000020002" pitchFamily="2" charset="-78"/>
              </a:rPr>
              <a:t>prefix</a:t>
            </a: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sz="2400" dirty="0">
                <a:latin typeface="IRMitra" panose="02000506000000020002" pitchFamily="2" charset="-78"/>
                <a:cs typeface="IRMitra" panose="02000506000000020002" pitchFamily="2" charset="-78"/>
              </a:rPr>
              <a:t>برای این تبدیل به ترتیب زیر عمل </a:t>
            </a:r>
            <a:r>
              <a:rPr lang="fa-IR" sz="2400" dirty="0" err="1">
                <a:latin typeface="IRMitra" panose="02000506000000020002" pitchFamily="2" charset="-78"/>
                <a:cs typeface="IRMitra" panose="02000506000000020002" pitchFamily="2" charset="-78"/>
              </a:rPr>
              <a:t>می‌کنیم</a:t>
            </a:r>
            <a:r>
              <a:rPr lang="fa-IR" sz="24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الف) عبارت را از سمت </a:t>
            </a:r>
            <a:r>
              <a:rPr lang="fa-IR" sz="2000" b="1" dirty="0">
                <a:latin typeface="IRMitra" panose="02000506000000020002" pitchFamily="2" charset="-78"/>
                <a:cs typeface="IRMitra" panose="02000506000000020002" pitchFamily="2" charset="-78"/>
              </a:rPr>
              <a:t>راست</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پیمایش</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می‌کنیم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err="1">
                <a:latin typeface="IRMitra" panose="02000506000000020002" pitchFamily="2" charset="-78"/>
                <a:cs typeface="IRMitra" panose="02000506000000020002" pitchFamily="2" charset="-78"/>
              </a:rPr>
              <a:t>ب</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را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ج) به هر پرانتز "(" که رسیدیم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د) به هر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که رسیدیم به شرطی که اولویت آن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از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i="1" dirty="0">
                <a:latin typeface="IRMitra" panose="02000506000000020002" pitchFamily="2" charset="-78"/>
                <a:cs typeface="IRMitra" panose="02000506000000020002" pitchFamily="2" charset="-78"/>
              </a:rPr>
              <a:t>بیشتر یا مساوی </a:t>
            </a:r>
            <a:r>
              <a:rPr lang="fa-IR" sz="2000" dirty="0">
                <a:latin typeface="IRMitra" panose="02000506000000020002" pitchFamily="2" charset="-78"/>
                <a:cs typeface="IRMitra" panose="02000506000000020002" pitchFamily="2" charset="-78"/>
              </a:rPr>
              <a:t>باشد، آن را داخل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a:t>
            </a:r>
            <a:r>
              <a:rPr lang="fa-IR" sz="2000" dirty="0" err="1">
                <a:latin typeface="IRMitra" panose="02000506000000020002" pitchFamily="2" charset="-78"/>
                <a:cs typeface="IRMitra" panose="02000506000000020002" pitchFamily="2" charset="-78"/>
              </a:rPr>
              <a:t>می‌دهیم</a:t>
            </a:r>
            <a:r>
              <a:rPr lang="fa-IR" sz="2000" dirty="0">
                <a:latin typeface="IRMitra" panose="02000506000000020002" pitchFamily="2" charset="-78"/>
                <a:cs typeface="IRMitra" panose="02000506000000020002" pitchFamily="2" charset="-78"/>
              </a:rPr>
              <a:t>. در</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غیر این صورت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می‌نويسيم</a:t>
            </a:r>
            <a:r>
              <a:rPr lang="fa-IR" sz="2000" dirty="0">
                <a:latin typeface="IRMitra" panose="02000506000000020002" pitchFamily="2" charset="-78"/>
                <a:cs typeface="IRMitra" panose="02000506000000020002" pitchFamily="2" charset="-78"/>
              </a:rPr>
              <a:t> تا </a:t>
            </a:r>
            <a:r>
              <a:rPr lang="fa-IR" sz="2000" dirty="0" err="1">
                <a:latin typeface="IRMitra" panose="02000506000000020002" pitchFamily="2" charset="-78"/>
                <a:cs typeface="IRMitra" panose="02000506000000020002" pitchFamily="2" charset="-78"/>
              </a:rPr>
              <a:t>يا</a:t>
            </a:r>
            <a:r>
              <a:rPr lang="fa-IR" sz="2000" dirty="0">
                <a:latin typeface="IRMitra" panose="02000506000000020002" pitchFamily="2" charset="-78"/>
                <a:cs typeface="IRMitra" panose="02000506000000020002" pitchFamily="2" charset="-78"/>
              </a:rPr>
              <a:t>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شده و یا به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برسیم</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که بتوانیم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مورد نظر را روی آن در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قرار دهیم.</a:t>
            </a:r>
          </a:p>
          <a:p>
            <a:pPr marL="914400" lvl="2" indent="0" algn="r" rtl="1">
              <a:lnSpc>
                <a:spcPct val="100000"/>
              </a:lnSpc>
              <a:buNone/>
            </a:pPr>
            <a:r>
              <a:rPr lang="fa-IR" sz="1600" b="1" dirty="0">
                <a:latin typeface="IRMitra" panose="02000506000000020002" pitchFamily="2" charset="-78"/>
                <a:cs typeface="IRMitra" panose="02000506000000020002" pitchFamily="2" charset="-78"/>
              </a:rPr>
              <a:t>تذکر</a:t>
            </a:r>
            <a:r>
              <a:rPr lang="fa-IR" sz="1600" dirty="0">
                <a:latin typeface="IRMitra" panose="02000506000000020002" pitchFamily="2" charset="-78"/>
                <a:cs typeface="IRMitra" panose="02000506000000020002" pitchFamily="2" charset="-78"/>
              </a:rPr>
              <a:t>.</a:t>
            </a:r>
            <a:r>
              <a:rPr lang="en-US"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عملگر</a:t>
            </a:r>
            <a:r>
              <a:rPr lang="fa-IR" sz="1600" dirty="0">
                <a:latin typeface="IRMitra" panose="02000506000000020002" pitchFamily="2" charset="-78"/>
                <a:cs typeface="IRMitra" panose="02000506000000020002" pitchFamily="2" charset="-78"/>
              </a:rPr>
              <a:t> + </a:t>
            </a:r>
            <a:r>
              <a:rPr lang="fa-IR" sz="1600" dirty="0" err="1">
                <a:latin typeface="IRMitra" panose="02000506000000020002" pitchFamily="2" charset="-78"/>
                <a:cs typeface="IRMitra" panose="02000506000000020002" pitchFamily="2" charset="-78"/>
              </a:rPr>
              <a:t>می‌تواند</a:t>
            </a:r>
            <a:r>
              <a:rPr lang="fa-IR" sz="1600" dirty="0">
                <a:latin typeface="IRMitra" panose="02000506000000020002" pitchFamily="2" charset="-78"/>
                <a:cs typeface="IRMitra" panose="02000506000000020002" pitchFamily="2" charset="-78"/>
              </a:rPr>
              <a:t>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قرار گیرد. </a:t>
            </a:r>
            <a:r>
              <a:rPr lang="fa-IR" sz="1600" dirty="0" err="1">
                <a:latin typeface="IRMitra" panose="02000506000000020002" pitchFamily="2" charset="-78"/>
                <a:cs typeface="IRMitra" panose="02000506000000020002" pitchFamily="2" charset="-78"/>
              </a:rPr>
              <a:t>همین‌طور</a:t>
            </a:r>
            <a:r>
              <a:rPr lang="fa-IR" sz="1600" dirty="0">
                <a:latin typeface="IRMitra" panose="02000506000000020002" pitchFamily="2" charset="-78"/>
                <a:cs typeface="IRMitra" panose="02000506000000020002" pitchFamily="2" charset="-78"/>
              </a:rPr>
              <a:t> - روی + یا - و /روی × </a:t>
            </a:r>
            <a:r>
              <a:rPr lang="fa-IR" sz="1600" dirty="0" err="1">
                <a:latin typeface="IRMitra" panose="02000506000000020002" pitchFamily="2" charset="-78"/>
                <a:cs typeface="IRMitra" panose="02000506000000020002" pitchFamily="2" charset="-78"/>
              </a:rPr>
              <a:t>يا</a:t>
            </a:r>
            <a:r>
              <a:rPr lang="fa-IR" sz="1600" dirty="0">
                <a:latin typeface="IRMitra" panose="02000506000000020002" pitchFamily="2" charset="-78"/>
                <a:cs typeface="IRMitra" panose="02000506000000020002" pitchFamily="2" charset="-78"/>
              </a:rPr>
              <a:t> / و × روی × یا / </a:t>
            </a:r>
            <a:r>
              <a:rPr lang="fa-IR" sz="1600" dirty="0" err="1">
                <a:latin typeface="IRMitra" panose="02000506000000020002" pitchFamily="2" charset="-78"/>
                <a:cs typeface="IRMitra" panose="02000506000000020002" pitchFamily="2" charset="-78"/>
              </a:rPr>
              <a:t>می‌توانند</a:t>
            </a:r>
            <a:r>
              <a:rPr lang="fa-IR" sz="1600" dirty="0">
                <a:latin typeface="IRMitra" panose="02000506000000020002" pitchFamily="2" charset="-78"/>
                <a:cs typeface="IRMitra" panose="02000506000000020002" pitchFamily="2" charset="-78"/>
              </a:rPr>
              <a:t> قرار </a:t>
            </a:r>
            <a:r>
              <a:rPr lang="fa-IR" sz="1600" dirty="0" err="1">
                <a:latin typeface="IRMitra" panose="02000506000000020002" pitchFamily="2" charset="-78"/>
                <a:cs typeface="IRMitra" panose="02000506000000020002" pitchFamily="2" charset="-78"/>
              </a:rPr>
              <a:t>گيرند</a:t>
            </a:r>
            <a:r>
              <a:rPr lang="fa-IR" sz="1600" dirty="0">
                <a:latin typeface="IRMitra" panose="02000506000000020002" pitchFamily="2" charset="-78"/>
                <a:cs typeface="IRMitra" panose="02000506000000020002" pitchFamily="2" charset="-78"/>
              </a:rPr>
              <a:t>. اما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روی توان </a:t>
            </a:r>
            <a:r>
              <a:rPr lang="en-US" sz="1600" dirty="0">
                <a:latin typeface="IRMitra" panose="02000506000000020002" pitchFamily="2" charset="-78"/>
                <a:cs typeface="IRMitra" panose="02000506000000020002" pitchFamily="2" charset="-78"/>
              </a:rPr>
              <a:t>^</a:t>
            </a:r>
            <a:r>
              <a:rPr lang="fa-IR" sz="1600" dirty="0">
                <a:latin typeface="IRMitra" panose="02000506000000020002" pitchFamily="2" charset="-78"/>
                <a:cs typeface="IRMitra" panose="02000506000000020002" pitchFamily="2" charset="-78"/>
              </a:rPr>
              <a:t> </a:t>
            </a:r>
            <a:r>
              <a:rPr lang="fa-IR" sz="1600" dirty="0" err="1">
                <a:latin typeface="IRMitra" panose="02000506000000020002" pitchFamily="2" charset="-78"/>
                <a:cs typeface="IRMitra" panose="02000506000000020002" pitchFamily="2" charset="-78"/>
              </a:rPr>
              <a:t>نمی‌تواند</a:t>
            </a:r>
            <a:r>
              <a:rPr lang="fa-IR" sz="1600" dirty="0">
                <a:latin typeface="IRMitra" panose="02000506000000020002" pitchFamily="2" charset="-78"/>
                <a:cs typeface="IRMitra" panose="02000506000000020002" pitchFamily="2" charset="-78"/>
              </a:rPr>
              <a:t> قرار گیرد. چون اولویت </a:t>
            </a:r>
            <a:r>
              <a:rPr lang="fa-IR" sz="1600" dirty="0" err="1">
                <a:latin typeface="IRMitra" panose="02000506000000020002" pitchFamily="2" charset="-78"/>
                <a:cs typeface="IRMitra" panose="02000506000000020002" pitchFamily="2" charset="-78"/>
              </a:rPr>
              <a:t>توان‌های</a:t>
            </a:r>
            <a:r>
              <a:rPr lang="fa-IR" sz="1600" dirty="0">
                <a:latin typeface="IRMitra" panose="02000506000000020002" pitchFamily="2" charset="-78"/>
                <a:cs typeface="IRMitra" panose="02000506000000020002" pitchFamily="2" charset="-78"/>
              </a:rPr>
              <a:t> پشت سرهم از راست به چپ بررسی </a:t>
            </a:r>
            <a:r>
              <a:rPr lang="fa-IR" sz="1600" dirty="0" err="1">
                <a:latin typeface="IRMitra" panose="02000506000000020002" pitchFamily="2" charset="-78"/>
                <a:cs typeface="IRMitra" panose="02000506000000020002" pitchFamily="2" charset="-78"/>
              </a:rPr>
              <a:t>می‌شود</a:t>
            </a:r>
            <a:r>
              <a:rPr lang="fa-IR" sz="16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ه) اگر بالای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پرانتز "(" باشد، هر </a:t>
            </a:r>
            <a:r>
              <a:rPr lang="fa-IR" sz="2000" dirty="0" err="1">
                <a:latin typeface="IRMitra" panose="02000506000000020002" pitchFamily="2" charset="-78"/>
                <a:cs typeface="IRMitra" panose="02000506000000020002" pitchFamily="2" charset="-78"/>
              </a:rPr>
              <a:t>عملگری</a:t>
            </a:r>
            <a:r>
              <a:rPr lang="fa-IR" sz="2000" dirty="0">
                <a:latin typeface="IRMitra" panose="02000506000000020002" pitchFamily="2" charset="-78"/>
                <a:cs typeface="IRMitra" panose="02000506000000020002" pitchFamily="2" charset="-78"/>
              </a:rPr>
              <a:t> به راحتی روی آن قرار </a:t>
            </a:r>
            <a:r>
              <a:rPr lang="fa-IR" sz="2000" dirty="0" err="1">
                <a:latin typeface="IRMitra" panose="02000506000000020002" pitchFamily="2" charset="-78"/>
                <a:cs typeface="IRMitra" panose="02000506000000020002" pitchFamily="2" charset="-78"/>
              </a:rPr>
              <a:t>می‌گیرد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و) به هر پرانتز ")" که رسیدیم </a:t>
            </a:r>
            <a:r>
              <a:rPr lang="fa-IR" sz="2000" dirty="0" err="1">
                <a:latin typeface="IRMitra" panose="02000506000000020002" pitchFamily="2" charset="-78"/>
                <a:cs typeface="IRMitra" panose="02000506000000020002" pitchFamily="2" charset="-78"/>
              </a:rPr>
              <a:t>آن‌قدر</a:t>
            </a:r>
            <a:r>
              <a:rPr lang="fa-IR" sz="2000" dirty="0">
                <a:latin typeface="IRMitra" panose="02000506000000020002" pitchFamily="2" charset="-78"/>
                <a:cs typeface="IRMitra" panose="02000506000000020002" pitchFamily="2" charset="-78"/>
              </a:rPr>
              <a:t> از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a:t>
            </a:r>
            <a:r>
              <a:rPr lang="fa-IR" sz="2000" dirty="0" err="1">
                <a:latin typeface="IRMitra" panose="02000506000000020002" pitchFamily="2" charset="-78"/>
                <a:cs typeface="IRMitra" panose="02000506000000020002" pitchFamily="2" charset="-78"/>
              </a:rPr>
              <a:t>عملگر</a:t>
            </a:r>
            <a:r>
              <a:rPr lang="fa-IR" sz="2000" dirty="0">
                <a:latin typeface="IRMitra" panose="02000506000000020002" pitchFamily="2" charset="-78"/>
                <a:cs typeface="IRMitra" panose="02000506000000020002" pitchFamily="2" charset="-78"/>
              </a:rPr>
              <a:t> خارج کرده و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 تا به "(" برسیم در این وضعیت "(" ")" با هم خنثی </a:t>
            </a:r>
            <a:r>
              <a:rPr lang="fa-IR" sz="2000" dirty="0" err="1">
                <a:latin typeface="IRMitra" panose="02000506000000020002" pitchFamily="2" charset="-78"/>
                <a:cs typeface="IRMitra" panose="02000506000000020002" pitchFamily="2" charset="-78"/>
              </a:rPr>
              <a:t>می‌شوند</a:t>
            </a:r>
            <a:r>
              <a:rPr lang="fa-IR" sz="2000" dirty="0">
                <a:latin typeface="IRMitra" panose="02000506000000020002" pitchFamily="2" charset="-78"/>
                <a:cs typeface="IRMitra" panose="02000506000000020002" pitchFamily="2" charset="-78"/>
              </a:rPr>
              <a:t>.</a:t>
            </a:r>
          </a:p>
          <a:p>
            <a:pPr marL="457200" lvl="1" indent="0" algn="r" rtl="1">
              <a:lnSpc>
                <a:spcPct val="100000"/>
              </a:lnSpc>
              <a:buNone/>
            </a:pPr>
            <a:r>
              <a:rPr lang="fa-IR" sz="2000" dirty="0">
                <a:latin typeface="IRMitra" panose="02000506000000020002" pitchFamily="2" charset="-78"/>
                <a:cs typeface="IRMitra" panose="02000506000000020002" pitchFamily="2" charset="-78"/>
              </a:rPr>
              <a:t>ر) زمانی که به انتهای عبارت رسیدیم در صورتی که </a:t>
            </a:r>
            <a:r>
              <a:rPr lang="en-US" sz="2000" dirty="0">
                <a:latin typeface="IRMitra" panose="02000506000000020002" pitchFamily="2" charset="-78"/>
                <a:cs typeface="IRMitra" panose="02000506000000020002" pitchFamily="2" charset="-78"/>
              </a:rPr>
              <a:t>stack</a:t>
            </a:r>
            <a:r>
              <a:rPr lang="fa-IR" sz="2000" dirty="0">
                <a:latin typeface="IRMitra" panose="02000506000000020002" pitchFamily="2" charset="-78"/>
                <a:cs typeface="IRMitra" panose="02000506000000020002" pitchFamily="2" charset="-78"/>
              </a:rPr>
              <a:t> خالی نباشد. آن را به طور کامل در خروجی </a:t>
            </a:r>
            <a:r>
              <a:rPr lang="fa-IR" sz="2000" dirty="0" err="1">
                <a:latin typeface="IRMitra" panose="02000506000000020002" pitchFamily="2" charset="-78"/>
                <a:cs typeface="IRMitra" panose="02000506000000020002" pitchFamily="2" charset="-78"/>
              </a:rPr>
              <a:t>می‌نویسیم</a:t>
            </a:r>
            <a:r>
              <a:rPr lang="fa-IR" sz="2000" dirty="0">
                <a:latin typeface="IRMitra" panose="02000506000000020002" pitchFamily="2" charset="-78"/>
                <a:cs typeface="IRMitra" panose="02000506000000020002" pitchFamily="2" charset="-78"/>
              </a:rPr>
              <a:t>.</a:t>
            </a:r>
            <a:endParaRPr lang="en-US" sz="2000"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252285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fontScale="92500" lnSpcReduction="10000"/>
          </a:bodyPr>
          <a:lstStyle/>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اندازه پشته برای تبدیل عبارت </a:t>
            </a:r>
            <a:r>
              <a:rPr lang="fa-IR" sz="2400" dirty="0" err="1">
                <a:latin typeface="IRMitra" panose="02000506000000020002" pitchFamily="2" charset="-78"/>
                <a:cs typeface="IRMitra" panose="02000506000000020002" pitchFamily="2" charset="-78"/>
              </a:rPr>
              <a:t>میان‌وندی</a:t>
            </a:r>
            <a:r>
              <a:rPr lang="fa-IR" sz="2400" dirty="0">
                <a:latin typeface="IRMitra" panose="02000506000000020002" pitchFamily="2" charset="-78"/>
                <a:cs typeface="IRMitra" panose="02000506000000020002" pitchFamily="2" charset="-78"/>
              </a:rPr>
              <a:t> فوق به عبارت </a:t>
            </a:r>
            <a:r>
              <a:rPr lang="fa-IR" sz="2400" dirty="0" err="1">
                <a:latin typeface="IRMitra" panose="02000506000000020002" pitchFamily="2" charset="-78"/>
                <a:cs typeface="IRMitra" panose="02000506000000020002" pitchFamily="2" charset="-78"/>
              </a:rPr>
              <a:t>پیشوندی</a:t>
            </a:r>
            <a:r>
              <a:rPr lang="fa-IR" sz="2400" dirty="0">
                <a:latin typeface="IRMitra" panose="02000506000000020002" pitchFamily="2" charset="-78"/>
                <a:cs typeface="IRMitra" panose="02000506000000020002" pitchFamily="2" charset="-78"/>
              </a:rPr>
              <a:t> را محاسبه کنید:</a:t>
            </a: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نتیجه از چپ به راست: </a:t>
            </a:r>
            <a:r>
              <a:rPr lang="en-US" sz="2400" dirty="0">
                <a:latin typeface="IRMitra" panose="02000506000000020002" pitchFamily="2" charset="-78"/>
                <a:cs typeface="IRMitra" panose="02000506000000020002" pitchFamily="2" charset="-78"/>
              </a:rPr>
              <a:t>-,+,/,a,b,c,^,d,^,</a:t>
            </a:r>
            <a:r>
              <a:rPr lang="en-US" sz="2400" dirty="0" err="1">
                <a:latin typeface="IRMitra" panose="02000506000000020002" pitchFamily="2" charset="-78"/>
                <a:cs typeface="IRMitra" panose="02000506000000020002" pitchFamily="2" charset="-78"/>
              </a:rPr>
              <a:t>e,f</a:t>
            </a:r>
            <a:r>
              <a:rPr lang="fa-IR" sz="2400" dirty="0">
                <a:latin typeface="IRMitra" panose="02000506000000020002" pitchFamily="2" charset="-78"/>
                <a:cs typeface="IRMitra" panose="02000506000000020002" pitchFamily="2" charset="-78"/>
              </a:rPr>
              <a:t>خواهد بود.</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۳</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 + تعداد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ها= ۵+۰=۵</a:t>
            </a:r>
            <a:endParaRPr lang="en-US" sz="2400"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D71B6CBF-C0BF-AE4A-AE02-801594E3CEF4}"/>
              </a:ext>
            </a:extLst>
          </p:cNvPr>
          <p:cNvPicPr>
            <a:picLocks noChangeAspect="1"/>
          </p:cNvPicPr>
          <p:nvPr/>
        </p:nvPicPr>
        <p:blipFill>
          <a:blip r:embed="rId2"/>
          <a:stretch>
            <a:fillRect/>
          </a:stretch>
        </p:blipFill>
        <p:spPr>
          <a:xfrm>
            <a:off x="838200" y="812006"/>
            <a:ext cx="2527300" cy="431800"/>
          </a:xfrm>
          <a:prstGeom prst="rect">
            <a:avLst/>
          </a:prstGeom>
        </p:spPr>
      </p:pic>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3385133818"/>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‘f’</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r>
                            <a:rPr lang="en-US" sz="1400" dirty="0" err="1">
                              <a:latin typeface="IRRoya" panose="02000503000000020002" pitchFamily="2" charset="-78"/>
                              <a:cs typeface="IRRoya" panose="02000503000000020002" pitchFamily="2" charset="-78"/>
                            </a:rPr>
                            <a:t>e’^’d</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cs typeface="IRRoya" panose="02000503000000020002" pitchFamily="2" charset="-78"/>
                                      </a:rPr>
                                      <m:t>/</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cs typeface="IRRoya" panose="02000503000000020002" pitchFamily="2" charset="-78"/>
                                      </a:rPr>
                                    </m:ctrlPr>
                                  </m:groupChrPr>
                                  <m:e>
                                    <m:r>
                                      <a:rPr lang="fa-IR" sz="1400" b="0" i="1" smtClean="0">
                                        <a:latin typeface="Cambria Math" panose="02040503050406030204" pitchFamily="18" charset="0"/>
                                        <a:cs typeface="IRRoya" panose="02000503000000020002" pitchFamily="2" charset="-78"/>
                                      </a:rPr>
                                      <m:t>پایان</m:t>
                                    </m:r>
                                  </m:e>
                                </m:groupChr>
                              </m:oMath>
                            </m:oMathPara>
                          </a14:m>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Choice>
        <mc:Fallback xmlns="">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3385133818"/>
                  </p:ext>
                </p:extLst>
              </p:nvPr>
            </p:nvGraphicFramePr>
            <p:xfrm>
              <a:off x="1981200" y="2514600"/>
              <a:ext cx="8229600" cy="18288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785541941"/>
                        </a:ext>
                      </a:extLst>
                    </a:gridCol>
                    <a:gridCol w="731520">
                      <a:extLst>
                        <a:ext uri="{9D8B030D-6E8A-4147-A177-3AD203B41FA5}">
                          <a16:colId xmlns:a16="http://schemas.microsoft.com/office/drawing/2014/main" val="1774750177"/>
                        </a:ext>
                      </a:extLst>
                    </a:gridCol>
                    <a:gridCol w="548640">
                      <a:extLst>
                        <a:ext uri="{9D8B030D-6E8A-4147-A177-3AD203B41FA5}">
                          <a16:colId xmlns:a16="http://schemas.microsoft.com/office/drawing/2014/main" val="2410347237"/>
                        </a:ext>
                      </a:extLst>
                    </a:gridCol>
                    <a:gridCol w="731520">
                      <a:extLst>
                        <a:ext uri="{9D8B030D-6E8A-4147-A177-3AD203B41FA5}">
                          <a16:colId xmlns:a16="http://schemas.microsoft.com/office/drawing/2014/main" val="2000562432"/>
                        </a:ext>
                      </a:extLst>
                    </a:gridCol>
                    <a:gridCol w="548640">
                      <a:extLst>
                        <a:ext uri="{9D8B030D-6E8A-4147-A177-3AD203B41FA5}">
                          <a16:colId xmlns:a16="http://schemas.microsoft.com/office/drawing/2014/main" val="3599245481"/>
                        </a:ext>
                      </a:extLst>
                    </a:gridCol>
                    <a:gridCol w="731520">
                      <a:extLst>
                        <a:ext uri="{9D8B030D-6E8A-4147-A177-3AD203B41FA5}">
                          <a16:colId xmlns:a16="http://schemas.microsoft.com/office/drawing/2014/main" val="3017915570"/>
                        </a:ext>
                      </a:extLst>
                    </a:gridCol>
                    <a:gridCol w="548640">
                      <a:extLst>
                        <a:ext uri="{9D8B030D-6E8A-4147-A177-3AD203B41FA5}">
                          <a16:colId xmlns:a16="http://schemas.microsoft.com/office/drawing/2014/main" val="4153179409"/>
                        </a:ext>
                      </a:extLst>
                    </a:gridCol>
                    <a:gridCol w="731520">
                      <a:extLst>
                        <a:ext uri="{9D8B030D-6E8A-4147-A177-3AD203B41FA5}">
                          <a16:colId xmlns:a16="http://schemas.microsoft.com/office/drawing/2014/main" val="3565473956"/>
                        </a:ext>
                      </a:extLst>
                    </a:gridCol>
                    <a:gridCol w="548640">
                      <a:extLst>
                        <a:ext uri="{9D8B030D-6E8A-4147-A177-3AD203B41FA5}">
                          <a16:colId xmlns:a16="http://schemas.microsoft.com/office/drawing/2014/main" val="1771055550"/>
                        </a:ext>
                      </a:extLst>
                    </a:gridCol>
                    <a:gridCol w="731520">
                      <a:extLst>
                        <a:ext uri="{9D8B030D-6E8A-4147-A177-3AD203B41FA5}">
                          <a16:colId xmlns:a16="http://schemas.microsoft.com/office/drawing/2014/main" val="3891048956"/>
                        </a:ext>
                      </a:extLst>
                    </a:gridCol>
                    <a:gridCol w="548640">
                      <a:extLst>
                        <a:ext uri="{9D8B030D-6E8A-4147-A177-3AD203B41FA5}">
                          <a16:colId xmlns:a16="http://schemas.microsoft.com/office/drawing/2014/main" val="3343019709"/>
                        </a:ext>
                      </a:extLst>
                    </a:gridCol>
                    <a:gridCol w="731520">
                      <a:extLst>
                        <a:ext uri="{9D8B030D-6E8A-4147-A177-3AD203B41FA5}">
                          <a16:colId xmlns:a16="http://schemas.microsoft.com/office/drawing/2014/main" val="2478952410"/>
                        </a:ext>
                      </a:extLst>
                    </a:gridCol>
                    <a:gridCol w="548640">
                      <a:extLst>
                        <a:ext uri="{9D8B030D-6E8A-4147-A177-3AD203B41FA5}">
                          <a16:colId xmlns:a16="http://schemas.microsoft.com/office/drawing/2014/main" val="1445145029"/>
                        </a:ext>
                      </a:extLst>
                    </a:gridCol>
                  </a:tblGrid>
                  <a:tr h="457200">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‘f’</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r>
                            <a:rPr lang="en-US" sz="1400" dirty="0" err="1">
                              <a:latin typeface="IRRoya" panose="02000503000000020002" pitchFamily="2" charset="-78"/>
                              <a:cs typeface="IRRoya" panose="02000503000000020002" pitchFamily="2" charset="-78"/>
                            </a:rPr>
                            <a:t>e’^’d</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447031"/>
                      </a:ext>
                    </a:extLst>
                  </a:tr>
                  <a:tr h="457200">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153519490"/>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5862" t="-202778" r="-946552"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000" t="-202778" r="-772414"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431579" t="-202778" r="-61052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608772" t="-202778" r="-433333"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770690" t="-202778" r="-251724" b="-105556"/>
                          </a:stretch>
                        </a:blipFill>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944828" t="-202778" r="-77586" b="-105556"/>
                          </a:stretch>
                        </a:blipFill>
                      </a:tcPr>
                    </a:tc>
                    <a:tc>
                      <a:txBody>
                        <a:bodyPr/>
                        <a:lstStyle/>
                        <a:p>
                          <a:pPr algn="ctr" rtl="1"/>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02727543"/>
                      </a:ext>
                    </a:extLst>
                  </a:tr>
                  <a:tr h="457200">
                    <a:tc>
                      <a:txBody>
                        <a:bodyPr/>
                        <a:lstStyle/>
                        <a:p>
                          <a:pPr algn="ctr" rtl="1"/>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8955944"/>
                      </a:ext>
                    </a:extLst>
                  </a:tr>
                </a:tbl>
              </a:graphicData>
            </a:graphic>
          </p:graphicFrame>
        </mc:Fallback>
      </mc:AlternateContent>
    </p:spTree>
    <p:extLst>
      <p:ext uri="{BB962C8B-B14F-4D97-AF65-F5344CB8AC3E}">
        <p14:creationId xmlns:p14="http://schemas.microsoft.com/office/powerpoint/2010/main" val="3622024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normAutofit/>
          </a:bodyPr>
          <a:lstStyle/>
          <a:p>
            <a:pPr algn="r" defTabSz="914400" rtl="1" eaLnBrk="1" latinLnBrk="0" hangingPunct="1">
              <a:lnSpc>
                <a:spcPct val="90000"/>
              </a:lnSpc>
              <a:spcBef>
                <a:spcPct val="0"/>
              </a:spcBef>
              <a:buNone/>
            </a:pPr>
            <a:r>
              <a:rPr lang="fa-IR" sz="3600" dirty="0">
                <a:latin typeface="IRTitr" panose="02000506000000020002" pitchFamily="2" charset="-78"/>
                <a:cs typeface="IRTitr" panose="02000506000000020002" pitchFamily="2" charset="-78"/>
              </a:rPr>
              <a:t>تبدیل عبارات </a:t>
            </a:r>
            <a:r>
              <a:rPr lang="en-US" sz="3600" dirty="0">
                <a:latin typeface="IRTitr" panose="02000506000000020002" pitchFamily="2" charset="-78"/>
                <a:cs typeface="IRTitr" panose="02000506000000020002" pitchFamily="2" charset="-78"/>
              </a:rPr>
              <a:t>postfix</a:t>
            </a:r>
            <a:r>
              <a:rPr lang="fa-IR" sz="3600" dirty="0">
                <a:latin typeface="IRTitr" panose="02000506000000020002" pitchFamily="2" charset="-78"/>
                <a:cs typeface="IRTitr" panose="02000506000000020002" pitchFamily="2" charset="-78"/>
              </a:rPr>
              <a:t> و </a:t>
            </a:r>
            <a:r>
              <a:rPr lang="en-US" sz="3600" dirty="0">
                <a:latin typeface="IRTitr" panose="02000506000000020002" pitchFamily="2" charset="-78"/>
                <a:cs typeface="IRTitr" panose="02000506000000020002" pitchFamily="2" charset="-78"/>
              </a:rPr>
              <a:t>prefix</a:t>
            </a:r>
            <a:r>
              <a:rPr lang="fa-IR" sz="3600" dirty="0">
                <a:latin typeface="IRTitr" panose="02000506000000020002" pitchFamily="2" charset="-78"/>
                <a:cs typeface="IRTitr" panose="02000506000000020002" pitchFamily="2" charset="-78"/>
              </a:rPr>
              <a:t> به </a:t>
            </a:r>
            <a:r>
              <a:rPr lang="en-US" sz="3600" dirty="0">
                <a:latin typeface="IRTitr" panose="02000506000000020002" pitchFamily="2" charset="-78"/>
                <a:cs typeface="IRTitr" panose="02000506000000020002" pitchFamily="2" charset="-78"/>
              </a:rPr>
              <a:t>infix</a:t>
            </a: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الف) عبارت را از سمتی بررسی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 که با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شروع </a:t>
            </a:r>
            <a:r>
              <a:rPr lang="fa-IR" dirty="0" err="1">
                <a:latin typeface="IRMitra" panose="02000506000000020002" pitchFamily="2" charset="-78"/>
                <a:cs typeface="IRMitra" panose="02000506000000020002" pitchFamily="2" charset="-78"/>
              </a:rPr>
              <a:t>می‌شود</a:t>
            </a:r>
            <a:r>
              <a:rPr lang="fa-IR" dirty="0">
                <a:latin typeface="IRMitra" panose="02000506000000020002" pitchFamily="2" charset="-78"/>
                <a:cs typeface="IRMitra" panose="02000506000000020002" pitchFamily="2" charset="-78"/>
              </a:rPr>
              <a:t>. در </a:t>
            </a:r>
            <a:r>
              <a:rPr lang="en-US" dirty="0">
                <a:latin typeface="IRMitra" panose="02000506000000020002" pitchFamily="2" charset="-78"/>
                <a:cs typeface="IRMitra" panose="02000506000000020002" pitchFamily="2" charset="-78"/>
              </a:rPr>
              <a:t>postfix</a:t>
            </a:r>
            <a:r>
              <a:rPr lang="fa-IR" dirty="0">
                <a:latin typeface="IRMitra" panose="02000506000000020002" pitchFamily="2" charset="-78"/>
                <a:cs typeface="IRMitra" panose="02000506000000020002" pitchFamily="2" charset="-78"/>
              </a:rPr>
              <a:t> از چپ و در </a:t>
            </a:r>
            <a:r>
              <a:rPr lang="en-US" dirty="0">
                <a:latin typeface="IRMitra" panose="02000506000000020002" pitchFamily="2" charset="-78"/>
                <a:cs typeface="IRMitra" panose="02000506000000020002" pitchFamily="2" charset="-78"/>
              </a:rPr>
              <a:t>prefix</a:t>
            </a:r>
            <a:r>
              <a:rPr lang="fa-IR" dirty="0">
                <a:latin typeface="IRMitra" panose="02000506000000020002" pitchFamily="2" charset="-78"/>
                <a:cs typeface="IRMitra" panose="02000506000000020002" pitchFamily="2" charset="-78"/>
              </a:rPr>
              <a:t> از راست عبارت را بررسی </a:t>
            </a:r>
            <a:r>
              <a:rPr lang="fa-IR" dirty="0" err="1">
                <a:latin typeface="IRMitra" panose="02000506000000020002" pitchFamily="2" charset="-78"/>
                <a:cs typeface="IRMitra" panose="02000506000000020002" pitchFamily="2" charset="-78"/>
              </a:rPr>
              <a:t>می‌کنيم</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err="1">
                <a:latin typeface="IRMitra" panose="02000506000000020002" pitchFamily="2" charset="-78"/>
                <a:cs typeface="IRMitra" panose="02000506000000020002" pitchFamily="2" charset="-78"/>
              </a:rPr>
              <a:t>ب</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را در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می‌دهیم</a:t>
            </a:r>
            <a:r>
              <a:rPr lang="fa-IR" dirty="0">
                <a:latin typeface="IRMitra" panose="02000506000000020002" pitchFamily="2" charset="-78"/>
                <a:cs typeface="IRMitra" panose="02000506000000020002" pitchFamily="2" charset="-78"/>
              </a:rPr>
              <a:t> و با رسیدن به هر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(به جز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آخر) دو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خارج کرده و بعد از محاسبه دوباره حاصل عبارت را داخل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می‌دهيم</a:t>
            </a:r>
            <a:r>
              <a:rPr lang="fa-IR" dirty="0">
                <a:latin typeface="IRMitra" panose="02000506000000020002" pitchFamily="2" charset="-78"/>
                <a:cs typeface="IRMitra" panose="02000506000000020002" pitchFamily="2" charset="-78"/>
              </a:rPr>
              <a:t>. (دقت کنید که دو </a:t>
            </a:r>
            <a:r>
              <a:rPr lang="fa-IR" dirty="0" err="1">
                <a:latin typeface="IRMitra" panose="02000506000000020002" pitchFamily="2" charset="-78"/>
                <a:cs typeface="IRMitra" panose="02000506000000020002" pitchFamily="2" charset="-78"/>
              </a:rPr>
              <a:t>عملوندی</a:t>
            </a:r>
            <a:r>
              <a:rPr lang="fa-IR" dirty="0">
                <a:latin typeface="IRMitra" panose="02000506000000020002" pitchFamily="2" charset="-78"/>
                <a:cs typeface="IRMitra" panose="02000506000000020002" pitchFamily="2" charset="-78"/>
              </a:rPr>
              <a:t> که از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خارج </a:t>
            </a:r>
            <a:r>
              <a:rPr lang="fa-IR" dirty="0" err="1">
                <a:latin typeface="IRMitra" panose="02000506000000020002" pitchFamily="2" charset="-78"/>
                <a:cs typeface="IRMitra" panose="02000506000000020002" pitchFamily="2" charset="-78"/>
              </a:rPr>
              <a:t>می‌کنیم</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و از سمت چپ به راست عمل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0" indent="0" algn="r" rtl="1">
              <a:lnSpc>
                <a:spcPct val="100000"/>
              </a:lnSpc>
              <a:buNone/>
            </a:pPr>
            <a:r>
              <a:rPr lang="fa-IR" dirty="0">
                <a:latin typeface="IRMitra" panose="02000506000000020002" pitchFamily="2" charset="-78"/>
                <a:cs typeface="IRMitra" panose="02000506000000020002" pitchFamily="2" charset="-78"/>
              </a:rPr>
              <a:t>ج) به </a:t>
            </a:r>
            <a:r>
              <a:rPr lang="fa-IR" dirty="0" err="1">
                <a:latin typeface="IRMitra" panose="02000506000000020002" pitchFamily="2" charset="-78"/>
                <a:cs typeface="IRMitra" panose="02000506000000020002" pitchFamily="2" charset="-78"/>
              </a:rPr>
              <a:t>عملگر</a:t>
            </a:r>
            <a:r>
              <a:rPr lang="fa-IR" dirty="0">
                <a:latin typeface="IRMitra" panose="02000506000000020002" pitchFamily="2" charset="-78"/>
                <a:cs typeface="IRMitra" panose="02000506000000020002" pitchFamily="2" charset="-78"/>
              </a:rPr>
              <a:t> آخر که رسیدیم بعد از خارج کردن دو </a:t>
            </a:r>
            <a:r>
              <a:rPr lang="fa-IR" dirty="0" err="1">
                <a:latin typeface="IRMitra" panose="02000506000000020002" pitchFamily="2" charset="-78"/>
                <a:cs typeface="IRMitra" panose="02000506000000020002" pitchFamily="2" charset="-78"/>
              </a:rPr>
              <a:t>عملوند</a:t>
            </a:r>
            <a:r>
              <a:rPr lang="fa-IR" dirty="0">
                <a:latin typeface="IRMitra" panose="02000506000000020002" pitchFamily="2" charset="-78"/>
                <a:cs typeface="IRMitra" panose="02000506000000020002" pitchFamily="2" charset="-78"/>
              </a:rPr>
              <a:t> آخر و محاسبه آن را دیگر در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قرار </a:t>
            </a:r>
            <a:r>
              <a:rPr lang="fa-IR" dirty="0" err="1">
                <a:latin typeface="IRMitra" panose="02000506000000020002" pitchFamily="2" charset="-78"/>
                <a:cs typeface="IRMitra" panose="02000506000000020002" pitchFamily="2" charset="-78"/>
              </a:rPr>
              <a:t>نمی</a:t>
            </a:r>
            <a:r>
              <a:rPr lang="fa-IR" dirty="0">
                <a:latin typeface="IRMitra" panose="02000506000000020002" pitchFamily="2" charset="-78"/>
                <a:cs typeface="IRMitra" panose="02000506000000020002" pitchFamily="2" charset="-78"/>
              </a:rPr>
              <a:t> دهیم و حاصل را در خروجی </a:t>
            </a:r>
            <a:r>
              <a:rPr lang="fa-IR" dirty="0" err="1">
                <a:latin typeface="IRMitra" panose="02000506000000020002" pitchFamily="2" charset="-78"/>
                <a:cs typeface="IRMitra" panose="02000506000000020002" pitchFamily="2" charset="-78"/>
              </a:rPr>
              <a:t>می‌نويسیم</a:t>
            </a:r>
            <a:r>
              <a:rPr lang="fa-IR" dirty="0">
                <a:latin typeface="IRMitra" panose="02000506000000020002" pitchFamily="2" charset="-78"/>
                <a:cs typeface="IRMitra" panose="02000506000000020002" pitchFamily="2" charset="-78"/>
              </a:rPr>
              <a:t>.</a:t>
            </a: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7063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err="1">
                <a:latin typeface="IRTitr" panose="02000506000000020002" pitchFamily="2" charset="-78"/>
                <a:cs typeface="IRTitr" panose="02000506000000020002" pitchFamily="2" charset="-78"/>
              </a:rPr>
              <a:t>اشاره‌گر</a:t>
            </a:r>
            <a:r>
              <a:rPr lang="fa-IR" dirty="0">
                <a:latin typeface="IRTitr" panose="02000506000000020002" pitchFamily="2" charset="-78"/>
                <a:cs typeface="IRTitr" panose="02000506000000020002" pitchFamily="2" charset="-78"/>
              </a:rPr>
              <a:t> بالا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lnSpcReduction="10000"/>
          </a:bodyPr>
          <a:lstStyle/>
          <a:p>
            <a:pPr marL="0" indent="0" algn="r" defTabSz="914400" rtl="1" eaLnBrk="1" latinLnBrk="0" hangingPunct="1">
              <a:lnSpc>
                <a:spcPct val="100000"/>
              </a:lnSpc>
              <a:spcBef>
                <a:spcPts val="1000"/>
              </a:spcBef>
              <a:buNone/>
            </a:pPr>
            <a:r>
              <a:rPr lang="fa-IR" sz="2600" dirty="0">
                <a:latin typeface="IRMitra" panose="02000506000000020002" pitchFamily="2" charset="-78"/>
                <a:cs typeface="IRMitra" panose="02000506000000020002" pitchFamily="2" charset="-78"/>
              </a:rPr>
              <a:t>برای </a:t>
            </a:r>
            <a:r>
              <a:rPr lang="fa-IR" sz="2600" dirty="0" err="1">
                <a:latin typeface="IRMitra" panose="02000506000000020002" pitchFamily="2" charset="-78"/>
                <a:cs typeface="IRMitra" panose="02000506000000020002" pitchFamily="2" charset="-78"/>
              </a:rPr>
              <a:t>نگه‌داری</a:t>
            </a:r>
            <a:r>
              <a:rPr lang="fa-IR" sz="2600" dirty="0">
                <a:latin typeface="IRMitra" panose="02000506000000020002" pitchFamily="2" charset="-78"/>
                <a:cs typeface="IRMitra" panose="02000506000000020002" pitchFamily="2" charset="-78"/>
              </a:rPr>
              <a:t> یک پشته از یک آرایه </a:t>
            </a:r>
            <a:r>
              <a:rPr lang="en-US" sz="2600" dirty="0">
                <a:latin typeface="IRMitra" panose="02000506000000020002" pitchFamily="2" charset="-78"/>
                <a:cs typeface="IRMitra" panose="02000506000000020002" pitchFamily="2" charset="-78"/>
              </a:rPr>
              <a:t>stack[1…n]</a:t>
            </a:r>
            <a:r>
              <a:rPr lang="fa-IR" sz="2600" dirty="0">
                <a:latin typeface="IRMitra" panose="02000506000000020002" pitchFamily="2" charset="-78"/>
                <a:cs typeface="IRMitra" panose="02000506000000020002" pitchFamily="2" charset="-78"/>
              </a:rPr>
              <a:t> استفاده </a:t>
            </a:r>
            <a:r>
              <a:rPr lang="fa-IR" sz="2600" dirty="0" err="1">
                <a:latin typeface="IRMitra" panose="02000506000000020002" pitchFamily="2" charset="-78"/>
                <a:cs typeface="IRMitra" panose="02000506000000020002" pitchFamily="2" charset="-78"/>
              </a:rPr>
              <a:t>می‌کنیم</a:t>
            </a:r>
            <a:r>
              <a:rPr lang="fa-IR" sz="2600" dirty="0">
                <a:latin typeface="IRMitra" panose="02000506000000020002" pitchFamily="2" charset="-78"/>
                <a:cs typeface="IRMitra" panose="02000506000000020002" pitchFamily="2" charset="-78"/>
              </a:rPr>
              <a:t>، در اینصورت شرایط مرزی برابر خواهد بود با:</a:t>
            </a:r>
            <a:endParaRPr lang="en-US" sz="26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6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البته </a:t>
            </a:r>
            <a:r>
              <a:rPr lang="fa-IR" dirty="0" err="1">
                <a:latin typeface="IRMitra" panose="02000506000000020002" pitchFamily="2" charset="-78"/>
                <a:cs typeface="IRMitra" panose="02000506000000020002" pitchFamily="2" charset="-78"/>
              </a:rPr>
              <a:t>اشاره‌گر</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top</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می‌تواند</a:t>
            </a:r>
            <a:r>
              <a:rPr lang="fa-IR" dirty="0">
                <a:latin typeface="IRMitra" panose="02000506000000020002" pitchFamily="2" charset="-78"/>
                <a:cs typeface="IRMitra" panose="02000506000000020002" pitchFamily="2" charset="-78"/>
              </a:rPr>
              <a:t> به آخرین خانه خالی هم اشاره کند!</a:t>
            </a:r>
            <a:endParaRPr lang="en-US" dirty="0">
              <a:latin typeface="IRMitra" panose="02000506000000020002" pitchFamily="2" charset="-78"/>
              <a:cs typeface="IRMitra" panose="02000506000000020002" pitchFamily="2" charset="-78"/>
            </a:endParaRPr>
          </a:p>
        </p:txBody>
      </p:sp>
      <p:graphicFrame>
        <p:nvGraphicFramePr>
          <p:cNvPr id="5" name="Table 4">
            <a:extLst>
              <a:ext uri="{FF2B5EF4-FFF2-40B4-BE49-F238E27FC236}">
                <a16:creationId xmlns:a16="http://schemas.microsoft.com/office/drawing/2014/main" id="{9FFA45D4-13AA-B841-BADA-4F44C2DC6311}"/>
              </a:ext>
            </a:extLst>
          </p:cNvPr>
          <p:cNvGraphicFramePr>
            <a:graphicFrameLocks noGrp="1"/>
          </p:cNvGraphicFramePr>
          <p:nvPr>
            <p:extLst>
              <p:ext uri="{D42A27DB-BD31-4B8C-83A1-F6EECF244321}">
                <p14:modId xmlns:p14="http://schemas.microsoft.com/office/powerpoint/2010/main" val="926424554"/>
              </p:ext>
            </p:extLst>
          </p:nvPr>
        </p:nvGraphicFramePr>
        <p:xfrm>
          <a:off x="6705252" y="2667548"/>
          <a:ext cx="1920240" cy="256032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1626637800"/>
                    </a:ext>
                  </a:extLst>
                </a:gridCol>
                <a:gridCol w="1188720">
                  <a:extLst>
                    <a:ext uri="{9D8B030D-6E8A-4147-A177-3AD203B41FA5}">
                      <a16:colId xmlns:a16="http://schemas.microsoft.com/office/drawing/2014/main" val="809595341"/>
                    </a:ext>
                  </a:extLst>
                </a:gridCol>
              </a:tblGrid>
              <a:tr h="365760">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58327455"/>
                  </a:ext>
                </a:extLst>
              </a:tr>
              <a:tr h="365760">
                <a:tc rowSpan="2">
                  <a:txBody>
                    <a:bodyPr/>
                    <a:lstStyle/>
                    <a:p>
                      <a:pPr algn="ctr"/>
                      <a:r>
                        <a:rPr lang="en-US" dirty="0">
                          <a:latin typeface="IRRoya" panose="02000503000000020002" pitchFamily="2" charset="-78"/>
                          <a:cs typeface="IRRoya" panose="02000503000000020002" pitchFamily="2" charset="-78"/>
                        </a:rPr>
                        <a:t>…</a:t>
                      </a:r>
                    </a:p>
                  </a:txBody>
                  <a:tcPr vert="vert"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46884796"/>
                  </a:ext>
                </a:extLst>
              </a:tr>
              <a:tr h="365760">
                <a:tc vMerge="1">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9686970"/>
                  </a:ext>
                </a:extLst>
              </a:tr>
              <a:tr h="365760">
                <a:tc>
                  <a:txBody>
                    <a:bodyPr/>
                    <a:lstStyle/>
                    <a:p>
                      <a:pPr algn="ctr"/>
                      <a:r>
                        <a:rPr lang="en-US" dirty="0">
                          <a:latin typeface="IRRoya" panose="02000503000000020002" pitchFamily="2" charset="-78"/>
                          <a:cs typeface="IRRoya" panose="02000503000000020002" pitchFamily="2" charset="-78"/>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4154967"/>
                  </a:ext>
                </a:extLst>
              </a:tr>
              <a:tr h="365760">
                <a:tc>
                  <a:txBody>
                    <a:bodyPr/>
                    <a:lstStyle/>
                    <a:p>
                      <a:pPr algn="ctr"/>
                      <a:r>
                        <a:rPr lang="en-US" dirty="0">
                          <a:latin typeface="IRRoya" panose="02000503000000020002" pitchFamily="2" charset="-78"/>
                          <a:cs typeface="IRRoya" panose="02000503000000020002" pitchFamily="2" charset="-78"/>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10334677"/>
                  </a:ext>
                </a:extLst>
              </a:tr>
              <a:tr h="365760">
                <a:tc>
                  <a:txBody>
                    <a:bodyPr/>
                    <a:lstStyle/>
                    <a:p>
                      <a:pPr algn="ctr"/>
                      <a:r>
                        <a:rPr lang="en-US" dirty="0">
                          <a:latin typeface="IRRoya" panose="02000503000000020002" pitchFamily="2" charset="-78"/>
                          <a:cs typeface="IRRoya" panose="02000503000000020002" pitchFamily="2" charset="-78"/>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4907783"/>
                  </a:ext>
                </a:extLst>
              </a:tr>
              <a:tr h="365760">
                <a:tc>
                  <a:txBody>
                    <a:bodyPr/>
                    <a:lstStyle/>
                    <a:p>
                      <a:pPr algn="ctr"/>
                      <a:r>
                        <a:rPr lang="en-US" dirty="0">
                          <a:latin typeface="IRRoya" panose="02000503000000020002" pitchFamily="2" charset="-78"/>
                          <a:cs typeface="IRRoya" panose="02000503000000020002" pitchFamily="2" charset="-78"/>
                        </a:rPr>
                        <a:t>top: 0</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dirty="0">
                        <a:latin typeface="IRRoya" panose="02000503000000020002" pitchFamily="2" charset="-78"/>
                        <a:cs typeface="IRRoya" panose="02000503000000020002" pitchFamily="2" charset="-78"/>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47236276"/>
                  </a:ext>
                </a:extLst>
              </a:tr>
            </a:tbl>
          </a:graphicData>
        </a:graphic>
      </p:graphicFrame>
      <p:graphicFrame>
        <p:nvGraphicFramePr>
          <p:cNvPr id="7" name="Table 4">
            <a:extLst>
              <a:ext uri="{FF2B5EF4-FFF2-40B4-BE49-F238E27FC236}">
                <a16:creationId xmlns:a16="http://schemas.microsoft.com/office/drawing/2014/main" id="{E6DF679E-335C-444D-AA4B-B98E3AD12963}"/>
              </a:ext>
            </a:extLst>
          </p:cNvPr>
          <p:cNvGraphicFramePr>
            <a:graphicFrameLocks noGrp="1"/>
          </p:cNvGraphicFramePr>
          <p:nvPr>
            <p:extLst>
              <p:ext uri="{D42A27DB-BD31-4B8C-83A1-F6EECF244321}">
                <p14:modId xmlns:p14="http://schemas.microsoft.com/office/powerpoint/2010/main" val="950063232"/>
              </p:ext>
            </p:extLst>
          </p:nvPr>
        </p:nvGraphicFramePr>
        <p:xfrm>
          <a:off x="3566510" y="2667548"/>
          <a:ext cx="1920240" cy="219456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1626637800"/>
                    </a:ext>
                  </a:extLst>
                </a:gridCol>
                <a:gridCol w="1188720">
                  <a:extLst>
                    <a:ext uri="{9D8B030D-6E8A-4147-A177-3AD203B41FA5}">
                      <a16:colId xmlns:a16="http://schemas.microsoft.com/office/drawing/2014/main" val="809595341"/>
                    </a:ext>
                  </a:extLst>
                </a:gridCol>
              </a:tblGrid>
              <a:tr h="365760">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top: n</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58327455"/>
                  </a:ext>
                </a:extLst>
              </a:tr>
              <a:tr h="365760">
                <a:tc rowSpan="2">
                  <a:txBody>
                    <a:bodyPr/>
                    <a:lstStyle/>
                    <a:p>
                      <a:pPr algn="ctr"/>
                      <a:r>
                        <a:rPr lang="en-US" dirty="0">
                          <a:latin typeface="IRRoya" panose="02000503000000020002" pitchFamily="2" charset="-78"/>
                          <a:cs typeface="IRRoya" panose="02000503000000020002" pitchFamily="2" charset="-78"/>
                        </a:rPr>
                        <a:t>…</a:t>
                      </a:r>
                    </a:p>
                  </a:txBody>
                  <a:tcPr vert="vert"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6884796"/>
                  </a:ext>
                </a:extLst>
              </a:tr>
              <a:tr h="365760">
                <a:tc vMerge="1">
                  <a:txBody>
                    <a:bodyPr/>
                    <a:lstStyle/>
                    <a:p>
                      <a:pPr algn="ctr"/>
                      <a:endParaRPr lang="en-US" dirty="0">
                        <a:latin typeface="IRRoya" panose="02000503000000020002" pitchFamily="2" charset="-78"/>
                        <a:cs typeface="IRRoya" panose="02000503000000020002" pitchFamily="2" charset="-78"/>
                      </a:endParaRPr>
                    </a:p>
                  </a:txBody>
                  <a:tcPr anchor="ct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9686970"/>
                  </a:ext>
                </a:extLst>
              </a:tr>
              <a:tr h="365760">
                <a:tc>
                  <a:txBody>
                    <a:bodyPr/>
                    <a:lstStyle/>
                    <a:p>
                      <a:pPr algn="ctr"/>
                      <a:r>
                        <a:rPr lang="en-US" dirty="0">
                          <a:latin typeface="IRRoya" panose="02000503000000020002" pitchFamily="2" charset="-78"/>
                          <a:cs typeface="IRRoya" panose="02000503000000020002" pitchFamily="2" charset="-78"/>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4154967"/>
                  </a:ext>
                </a:extLst>
              </a:tr>
              <a:tr h="365760">
                <a:tc>
                  <a:txBody>
                    <a:bodyPr/>
                    <a:lstStyle/>
                    <a:p>
                      <a:pPr algn="ctr"/>
                      <a:r>
                        <a:rPr lang="en-US" dirty="0">
                          <a:latin typeface="IRRoya" panose="02000503000000020002" pitchFamily="2" charset="-78"/>
                          <a:cs typeface="IRRoya" panose="02000503000000020002" pitchFamily="2" charset="-78"/>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10334677"/>
                  </a:ext>
                </a:extLst>
              </a:tr>
              <a:tr h="365760">
                <a:tc>
                  <a:txBody>
                    <a:bodyPr/>
                    <a:lstStyle/>
                    <a:p>
                      <a:pPr algn="ctr"/>
                      <a:r>
                        <a:rPr lang="en-US" dirty="0">
                          <a:latin typeface="IRRoya" panose="02000503000000020002" pitchFamily="2" charset="-78"/>
                          <a:cs typeface="IRRoya" panose="02000503000000020002" pitchFamily="2" charset="-78"/>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64907783"/>
                  </a:ext>
                </a:extLst>
              </a:tr>
            </a:tbl>
          </a:graphicData>
        </a:graphic>
      </p:graphicFrame>
      <p:sp>
        <p:nvSpPr>
          <p:cNvPr id="11" name="TextBox 10">
            <a:extLst>
              <a:ext uri="{FF2B5EF4-FFF2-40B4-BE49-F238E27FC236}">
                <a16:creationId xmlns:a16="http://schemas.microsoft.com/office/drawing/2014/main" id="{4C036F1C-C301-744B-917A-7F161433BF87}"/>
              </a:ext>
            </a:extLst>
          </p:cNvPr>
          <p:cNvSpPr txBox="1"/>
          <p:nvPr/>
        </p:nvSpPr>
        <p:spPr>
          <a:xfrm rot="5400000">
            <a:off x="5253704" y="3580162"/>
            <a:ext cx="945931" cy="369332"/>
          </a:xfrm>
          <a:prstGeom prst="rect">
            <a:avLst/>
          </a:prstGeom>
          <a:noFill/>
        </p:spPr>
        <p:txBody>
          <a:bodyPr wrap="square" rtlCol="0">
            <a:spAutoFit/>
          </a:bodyPr>
          <a:lstStyle/>
          <a:p>
            <a:pPr algn="ctr" rtl="1"/>
            <a:r>
              <a:rPr lang="fa-IR" dirty="0">
                <a:latin typeface="IRRoya" panose="02000503000000020002" pitchFamily="2" charset="-78"/>
                <a:cs typeface="IRRoya" panose="02000503000000020002" pitchFamily="2" charset="-78"/>
              </a:rPr>
              <a:t>پشته پر</a:t>
            </a:r>
            <a:endParaRPr lang="en-US" dirty="0">
              <a:latin typeface="IRRoya" panose="02000503000000020002" pitchFamily="2" charset="-78"/>
              <a:cs typeface="IRRoya" panose="02000503000000020002" pitchFamily="2" charset="-78"/>
            </a:endParaRPr>
          </a:p>
        </p:txBody>
      </p:sp>
      <p:sp>
        <p:nvSpPr>
          <p:cNvPr id="12" name="TextBox 11">
            <a:extLst>
              <a:ext uri="{FF2B5EF4-FFF2-40B4-BE49-F238E27FC236}">
                <a16:creationId xmlns:a16="http://schemas.microsoft.com/office/drawing/2014/main" id="{36B4B38B-1232-844E-9116-4892CD15082D}"/>
              </a:ext>
            </a:extLst>
          </p:cNvPr>
          <p:cNvSpPr txBox="1"/>
          <p:nvPr/>
        </p:nvSpPr>
        <p:spPr>
          <a:xfrm rot="5400000">
            <a:off x="8368723" y="3580162"/>
            <a:ext cx="945931" cy="369332"/>
          </a:xfrm>
          <a:prstGeom prst="rect">
            <a:avLst/>
          </a:prstGeom>
          <a:noFill/>
        </p:spPr>
        <p:txBody>
          <a:bodyPr wrap="square" rtlCol="0">
            <a:spAutoFit/>
          </a:bodyPr>
          <a:lstStyle/>
          <a:p>
            <a:pPr algn="ctr" rtl="1"/>
            <a:r>
              <a:rPr lang="fa-IR" dirty="0">
                <a:latin typeface="IRRoya" panose="02000503000000020002" pitchFamily="2" charset="-78"/>
                <a:cs typeface="IRRoya" panose="02000503000000020002" pitchFamily="2" charset="-78"/>
              </a:rPr>
              <a:t>پشته خالی</a:t>
            </a:r>
            <a:endParaRPr lang="en-US" dirty="0">
              <a:latin typeface="IRRoya" panose="02000503000000020002" pitchFamily="2" charset="-78"/>
              <a:cs typeface="IRRoya" panose="02000503000000020002" pitchFamily="2" charset="-78"/>
            </a:endParaRPr>
          </a:p>
        </p:txBody>
      </p:sp>
    </p:spTree>
    <p:extLst>
      <p:ext uri="{BB962C8B-B14F-4D97-AF65-F5344CB8AC3E}">
        <p14:creationId xmlns:p14="http://schemas.microsoft.com/office/powerpoint/2010/main" val="115774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lnSpcReduction="10000"/>
          </a:bodyPr>
          <a:lstStyle/>
          <a:p>
            <a:pPr marL="0" indent="0" algn="r" rtl="1">
              <a:lnSpc>
                <a:spcPct val="100000"/>
              </a:lnSpc>
              <a:buNone/>
            </a:pPr>
            <a:r>
              <a:rPr lang="fa-IR" sz="2400" dirty="0">
                <a:latin typeface="IRMitra" panose="02000506000000020002" pitchFamily="2" charset="-78"/>
                <a:cs typeface="IRMitra" panose="02000506000000020002" pitchFamily="2" charset="-78"/>
              </a:rPr>
              <a:t>حداقل اندازه پشته برای تبدیل عبارت </a:t>
            </a:r>
            <a:r>
              <a:rPr lang="fa-IR" sz="2400" dirty="0" err="1">
                <a:latin typeface="IRMitra" panose="02000506000000020002" pitchFamily="2" charset="-78"/>
                <a:cs typeface="IRMitra" panose="02000506000000020002" pitchFamily="2" charset="-78"/>
              </a:rPr>
              <a:t>پسوندی</a:t>
            </a:r>
            <a:r>
              <a:rPr lang="fa-IR" sz="2400" dirty="0">
                <a:latin typeface="IRMitra" panose="02000506000000020002" pitchFamily="2" charset="-78"/>
                <a:cs typeface="IRMitra" panose="02000506000000020002" pitchFamily="2" charset="-78"/>
              </a:rPr>
              <a:t> فوق به عبارت </a:t>
            </a:r>
            <a:r>
              <a:rPr lang="fa-IR" sz="2400" dirty="0" err="1">
                <a:latin typeface="IRMitra" panose="02000506000000020002" pitchFamily="2" charset="-78"/>
                <a:cs typeface="IRMitra" panose="02000506000000020002" pitchFamily="2" charset="-78"/>
              </a:rPr>
              <a:t>میان‌وندی</a:t>
            </a:r>
            <a:r>
              <a:rPr lang="fa-IR" sz="2400" dirty="0">
                <a:latin typeface="IRMitra" panose="02000506000000020002" pitchFamily="2" charset="-78"/>
                <a:cs typeface="IRMitra" panose="02000506000000020002" pitchFamily="2" charset="-78"/>
              </a:rPr>
              <a:t> را محاسبه کنید:</a:t>
            </a: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endParaRPr lang="fa-IR" sz="2400"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حداقل فضای مورد نیاز: ۳</a:t>
            </a:r>
          </a:p>
          <a:p>
            <a:pPr marL="0" indent="0" algn="r" defTabSz="914400" rtl="1" eaLnBrk="1" latinLnBrk="0" hangingPunct="1">
              <a:lnSpc>
                <a:spcPct val="100000"/>
              </a:lnSpc>
              <a:spcBef>
                <a:spcPts val="1000"/>
              </a:spcBef>
              <a:buFont typeface="Arial" panose="020B0604020202020204" pitchFamily="34" charset="0"/>
              <a:buNone/>
            </a:pPr>
            <a:r>
              <a:rPr lang="fa-IR" sz="2400" dirty="0">
                <a:latin typeface="IRMitra" panose="02000506000000020002" pitchFamily="2" charset="-78"/>
                <a:cs typeface="IRMitra" panose="02000506000000020002" pitchFamily="2" charset="-78"/>
              </a:rPr>
              <a:t>تعداد </a:t>
            </a:r>
            <a:r>
              <a:rPr lang="fa-IR" sz="2400" b="1" dirty="0">
                <a:latin typeface="IRMitra" panose="02000506000000020002" pitchFamily="2" charset="-78"/>
                <a:cs typeface="IRMitra" panose="02000506000000020002" pitchFamily="2" charset="-78"/>
              </a:rPr>
              <a:t>حذف</a:t>
            </a:r>
            <a:r>
              <a:rPr lang="fa-IR" sz="2400" dirty="0">
                <a:latin typeface="IRMitra" panose="02000506000000020002" pitchFamily="2" charset="-78"/>
                <a:cs typeface="IRMitra" panose="02000506000000020002" pitchFamily="2" charset="-78"/>
              </a:rPr>
              <a:t>= تعداد </a:t>
            </a:r>
            <a:r>
              <a:rPr lang="fa-IR" sz="2400" b="1" dirty="0">
                <a:latin typeface="IRMitra" panose="02000506000000020002" pitchFamily="2" charset="-78"/>
                <a:cs typeface="IRMitra" panose="02000506000000020002" pitchFamily="2" charset="-78"/>
              </a:rPr>
              <a:t>درج</a:t>
            </a:r>
            <a:r>
              <a:rPr lang="fa-IR" sz="2400" dirty="0">
                <a:latin typeface="IRMitra" panose="02000506000000020002" pitchFamily="2" charset="-78"/>
                <a:cs typeface="IRMitra" panose="02000506000000020002" pitchFamily="2" charset="-78"/>
              </a:rPr>
              <a:t>: تعداد </a:t>
            </a:r>
            <a:r>
              <a:rPr lang="fa-IR" sz="2400" dirty="0" err="1">
                <a:latin typeface="IRMitra" panose="02000506000000020002" pitchFamily="2" charset="-78"/>
                <a:cs typeface="IRMitra" panose="02000506000000020002" pitchFamily="2" charset="-78"/>
              </a:rPr>
              <a:t>عملگرها</a:t>
            </a:r>
            <a:r>
              <a:rPr lang="fa-IR" sz="2400" dirty="0">
                <a:latin typeface="IRMitra" panose="02000506000000020002" pitchFamily="2" charset="-78"/>
                <a:cs typeface="IRMitra" panose="02000506000000020002" pitchFamily="2" charset="-78"/>
              </a:rPr>
              <a:t> × ۲ = ۲×۳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 ۶</a:t>
            </a:r>
            <a:endParaRPr lang="en-US" sz="2400" dirty="0">
              <a:latin typeface="IRMitra" panose="02000506000000020002" pitchFamily="2" charset="-78"/>
              <a:cs typeface="IRMitra" panose="02000506000000020002" pitchFamily="2" charset="-78"/>
            </a:endParaRP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032355762"/>
                  </p:ext>
                </p:extLst>
              </p:nvPr>
            </p:nvGraphicFramePr>
            <p:xfrm>
              <a:off x="1112520" y="2629694"/>
              <a:ext cx="9966960" cy="1371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56781998"/>
                        </a:ext>
                      </a:extLst>
                    </a:gridCol>
                    <a:gridCol w="914400">
                      <a:extLst>
                        <a:ext uri="{9D8B030D-6E8A-4147-A177-3AD203B41FA5}">
                          <a16:colId xmlns:a16="http://schemas.microsoft.com/office/drawing/2014/main" val="1785541941"/>
                        </a:ext>
                      </a:extLst>
                    </a:gridCol>
                    <a:gridCol w="457200">
                      <a:extLst>
                        <a:ext uri="{9D8B030D-6E8A-4147-A177-3AD203B41FA5}">
                          <a16:colId xmlns:a16="http://schemas.microsoft.com/office/drawing/2014/main" val="1774750177"/>
                        </a:ext>
                      </a:extLst>
                    </a:gridCol>
                    <a:gridCol w="914400">
                      <a:extLst>
                        <a:ext uri="{9D8B030D-6E8A-4147-A177-3AD203B41FA5}">
                          <a16:colId xmlns:a16="http://schemas.microsoft.com/office/drawing/2014/main" val="2410347237"/>
                        </a:ext>
                      </a:extLst>
                    </a:gridCol>
                    <a:gridCol w="457200">
                      <a:extLst>
                        <a:ext uri="{9D8B030D-6E8A-4147-A177-3AD203B41FA5}">
                          <a16:colId xmlns:a16="http://schemas.microsoft.com/office/drawing/2014/main" val="2000562432"/>
                        </a:ext>
                      </a:extLst>
                    </a:gridCol>
                    <a:gridCol w="914400">
                      <a:extLst>
                        <a:ext uri="{9D8B030D-6E8A-4147-A177-3AD203B41FA5}">
                          <a16:colId xmlns:a16="http://schemas.microsoft.com/office/drawing/2014/main" val="3599245481"/>
                        </a:ext>
                      </a:extLst>
                    </a:gridCol>
                    <a:gridCol w="457200">
                      <a:extLst>
                        <a:ext uri="{9D8B030D-6E8A-4147-A177-3AD203B41FA5}">
                          <a16:colId xmlns:a16="http://schemas.microsoft.com/office/drawing/2014/main" val="3017915570"/>
                        </a:ext>
                      </a:extLst>
                    </a:gridCol>
                    <a:gridCol w="914400">
                      <a:extLst>
                        <a:ext uri="{9D8B030D-6E8A-4147-A177-3AD203B41FA5}">
                          <a16:colId xmlns:a16="http://schemas.microsoft.com/office/drawing/2014/main" val="4153179409"/>
                        </a:ext>
                      </a:extLst>
                    </a:gridCol>
                    <a:gridCol w="457200">
                      <a:extLst>
                        <a:ext uri="{9D8B030D-6E8A-4147-A177-3AD203B41FA5}">
                          <a16:colId xmlns:a16="http://schemas.microsoft.com/office/drawing/2014/main" val="3565473956"/>
                        </a:ext>
                      </a:extLst>
                    </a:gridCol>
                    <a:gridCol w="914400">
                      <a:extLst>
                        <a:ext uri="{9D8B030D-6E8A-4147-A177-3AD203B41FA5}">
                          <a16:colId xmlns:a16="http://schemas.microsoft.com/office/drawing/2014/main" val="1771055550"/>
                        </a:ext>
                      </a:extLst>
                    </a:gridCol>
                    <a:gridCol w="457200">
                      <a:extLst>
                        <a:ext uri="{9D8B030D-6E8A-4147-A177-3AD203B41FA5}">
                          <a16:colId xmlns:a16="http://schemas.microsoft.com/office/drawing/2014/main" val="3891048956"/>
                        </a:ext>
                      </a:extLst>
                    </a:gridCol>
                    <a:gridCol w="914400">
                      <a:extLst>
                        <a:ext uri="{9D8B030D-6E8A-4147-A177-3AD203B41FA5}">
                          <a16:colId xmlns:a16="http://schemas.microsoft.com/office/drawing/2014/main" val="3343019709"/>
                        </a:ext>
                      </a:extLst>
                    </a:gridCol>
                    <a:gridCol w="457200">
                      <a:extLst>
                        <a:ext uri="{9D8B030D-6E8A-4147-A177-3AD203B41FA5}">
                          <a16:colId xmlns:a16="http://schemas.microsoft.com/office/drawing/2014/main" val="2478952410"/>
                        </a:ext>
                      </a:extLst>
                    </a:gridCol>
                    <a:gridCol w="1280160">
                      <a:extLst>
                        <a:ext uri="{9D8B030D-6E8A-4147-A177-3AD203B41FA5}">
                          <a16:colId xmlns:a16="http://schemas.microsoft.com/office/drawing/2014/main" val="1445145029"/>
                        </a:ext>
                      </a:extLst>
                    </a:gridCol>
                  </a:tblGrid>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351949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𝑎</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𝑏</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𝑐</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fa-IR" sz="1400" b="0" i="1" smtClean="0">
                                        <a:latin typeface="Cambria Math" panose="02040503050406030204" pitchFamily="18" charset="0"/>
                                        <a:ea typeface="Cambria Math" panose="02040503050406030204" pitchFamily="18" charset="0"/>
                                        <a:cs typeface="IRRoya" panose="02000503000000020002" pitchFamily="2" charset="-78"/>
                                      </a:rPr>
                                      <m:t>×</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𝑑</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14:m>
                            <m:oMathPara xmlns:m="http://schemas.openxmlformats.org/officeDocument/2006/math">
                              <m:oMathParaPr>
                                <m:jc m:val="centerGroup"/>
                              </m:oMathParaPr>
                              <m:oMath xmlns:m="http://schemas.openxmlformats.org/officeDocument/2006/math">
                                <m:groupChr>
                                  <m:groupChrPr>
                                    <m:chr m:val="→"/>
                                    <m:vertJc m:val="bot"/>
                                    <m:ctrlPr>
                                      <a:rPr lang="en-US" sz="1400" i="1" smtClean="0">
                                        <a:latin typeface="Cambria Math" panose="02040503050406030204" pitchFamily="18" charset="0"/>
                                        <a:ea typeface="Cambria Math" panose="02040503050406030204" pitchFamily="18" charset="0"/>
                                        <a:cs typeface="IRRoya" panose="02000503000000020002" pitchFamily="2" charset="-78"/>
                                      </a:rPr>
                                    </m:ctrlPr>
                                  </m:groupChrPr>
                                  <m:e>
                                    <m:r>
                                      <a:rPr lang="en-US" sz="1400" b="0" i="1" smtClean="0">
                                        <a:latin typeface="Cambria Math" panose="02040503050406030204" pitchFamily="18" charset="0"/>
                                        <a:ea typeface="Cambria Math" panose="02040503050406030204" pitchFamily="18" charset="0"/>
                                        <a:cs typeface="IRRoya" panose="02000503000000020002" pitchFamily="2" charset="-78"/>
                                      </a:rPr>
                                      <m:t>+</m:t>
                                    </m:r>
                                  </m:e>
                                </m:groupChr>
                              </m:oMath>
                            </m:oMathPara>
                          </a14:m>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ambria Math" panose="02040503050406030204" pitchFamily="18" charset="0"/>
                              <a:ea typeface="Cambria Math" panose="02040503050406030204" pitchFamily="18" charset="0"/>
                              <a:cs typeface="IRRoya" panose="02000503000000020002" pitchFamily="2" charset="-78"/>
                            </a:rPr>
                            <a:t>(a+((b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2727543"/>
                      </a:ext>
                    </a:extLst>
                  </a:tr>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8955944"/>
                      </a:ext>
                    </a:extLst>
                  </a:tr>
                </a:tbl>
              </a:graphicData>
            </a:graphic>
          </p:graphicFrame>
        </mc:Choice>
        <mc:Fallback xmlns="">
          <p:graphicFrame>
            <p:nvGraphicFramePr>
              <p:cNvPr id="6" name="Table 6">
                <a:extLst>
                  <a:ext uri="{FF2B5EF4-FFF2-40B4-BE49-F238E27FC236}">
                    <a16:creationId xmlns:a16="http://schemas.microsoft.com/office/drawing/2014/main" id="{947C4344-E7E4-F44C-9514-F3E04B8270C2}"/>
                  </a:ext>
                </a:extLst>
              </p:cNvPr>
              <p:cNvGraphicFramePr>
                <a:graphicFrameLocks noGrp="1"/>
              </p:cNvGraphicFramePr>
              <p:nvPr>
                <p:extLst>
                  <p:ext uri="{D42A27DB-BD31-4B8C-83A1-F6EECF244321}">
                    <p14:modId xmlns:p14="http://schemas.microsoft.com/office/powerpoint/2010/main" val="4032355762"/>
                  </p:ext>
                </p:extLst>
              </p:nvPr>
            </p:nvGraphicFramePr>
            <p:xfrm>
              <a:off x="1112520" y="2629694"/>
              <a:ext cx="9966960" cy="1371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56781998"/>
                        </a:ext>
                      </a:extLst>
                    </a:gridCol>
                    <a:gridCol w="914400">
                      <a:extLst>
                        <a:ext uri="{9D8B030D-6E8A-4147-A177-3AD203B41FA5}">
                          <a16:colId xmlns:a16="http://schemas.microsoft.com/office/drawing/2014/main" val="1785541941"/>
                        </a:ext>
                      </a:extLst>
                    </a:gridCol>
                    <a:gridCol w="457200">
                      <a:extLst>
                        <a:ext uri="{9D8B030D-6E8A-4147-A177-3AD203B41FA5}">
                          <a16:colId xmlns:a16="http://schemas.microsoft.com/office/drawing/2014/main" val="1774750177"/>
                        </a:ext>
                      </a:extLst>
                    </a:gridCol>
                    <a:gridCol w="914400">
                      <a:extLst>
                        <a:ext uri="{9D8B030D-6E8A-4147-A177-3AD203B41FA5}">
                          <a16:colId xmlns:a16="http://schemas.microsoft.com/office/drawing/2014/main" val="2410347237"/>
                        </a:ext>
                      </a:extLst>
                    </a:gridCol>
                    <a:gridCol w="457200">
                      <a:extLst>
                        <a:ext uri="{9D8B030D-6E8A-4147-A177-3AD203B41FA5}">
                          <a16:colId xmlns:a16="http://schemas.microsoft.com/office/drawing/2014/main" val="2000562432"/>
                        </a:ext>
                      </a:extLst>
                    </a:gridCol>
                    <a:gridCol w="914400">
                      <a:extLst>
                        <a:ext uri="{9D8B030D-6E8A-4147-A177-3AD203B41FA5}">
                          <a16:colId xmlns:a16="http://schemas.microsoft.com/office/drawing/2014/main" val="3599245481"/>
                        </a:ext>
                      </a:extLst>
                    </a:gridCol>
                    <a:gridCol w="457200">
                      <a:extLst>
                        <a:ext uri="{9D8B030D-6E8A-4147-A177-3AD203B41FA5}">
                          <a16:colId xmlns:a16="http://schemas.microsoft.com/office/drawing/2014/main" val="3017915570"/>
                        </a:ext>
                      </a:extLst>
                    </a:gridCol>
                    <a:gridCol w="914400">
                      <a:extLst>
                        <a:ext uri="{9D8B030D-6E8A-4147-A177-3AD203B41FA5}">
                          <a16:colId xmlns:a16="http://schemas.microsoft.com/office/drawing/2014/main" val="4153179409"/>
                        </a:ext>
                      </a:extLst>
                    </a:gridCol>
                    <a:gridCol w="457200">
                      <a:extLst>
                        <a:ext uri="{9D8B030D-6E8A-4147-A177-3AD203B41FA5}">
                          <a16:colId xmlns:a16="http://schemas.microsoft.com/office/drawing/2014/main" val="3565473956"/>
                        </a:ext>
                      </a:extLst>
                    </a:gridCol>
                    <a:gridCol w="914400">
                      <a:extLst>
                        <a:ext uri="{9D8B030D-6E8A-4147-A177-3AD203B41FA5}">
                          <a16:colId xmlns:a16="http://schemas.microsoft.com/office/drawing/2014/main" val="1771055550"/>
                        </a:ext>
                      </a:extLst>
                    </a:gridCol>
                    <a:gridCol w="457200">
                      <a:extLst>
                        <a:ext uri="{9D8B030D-6E8A-4147-A177-3AD203B41FA5}">
                          <a16:colId xmlns:a16="http://schemas.microsoft.com/office/drawing/2014/main" val="3891048956"/>
                        </a:ext>
                      </a:extLst>
                    </a:gridCol>
                    <a:gridCol w="914400">
                      <a:extLst>
                        <a:ext uri="{9D8B030D-6E8A-4147-A177-3AD203B41FA5}">
                          <a16:colId xmlns:a16="http://schemas.microsoft.com/office/drawing/2014/main" val="3343019709"/>
                        </a:ext>
                      </a:extLst>
                    </a:gridCol>
                    <a:gridCol w="457200">
                      <a:extLst>
                        <a:ext uri="{9D8B030D-6E8A-4147-A177-3AD203B41FA5}">
                          <a16:colId xmlns:a16="http://schemas.microsoft.com/office/drawing/2014/main" val="2478952410"/>
                        </a:ext>
                      </a:extLst>
                    </a:gridCol>
                    <a:gridCol w="1280160">
                      <a:extLst>
                        <a:ext uri="{9D8B030D-6E8A-4147-A177-3AD203B41FA5}">
                          <a16:colId xmlns:a16="http://schemas.microsoft.com/office/drawing/2014/main" val="1445145029"/>
                        </a:ext>
                      </a:extLst>
                    </a:gridCol>
                  </a:tblGrid>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3519490"/>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100000" r="-2083333" b="-100000"/>
                          </a:stretch>
                        </a:blipFill>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00000" t="-100000" r="-1783333"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600000" t="-100000" r="-1483333"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875676" t="-100000" r="-1148649"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1202778" t="-100000" r="-880556"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1502778" t="-100000" r="-580556" b="-100000"/>
                          </a:stretch>
                        </a:blipFill>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1802778" t="-100000" r="-280556"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ambria Math" panose="02040503050406030204" pitchFamily="18" charset="0"/>
                              <a:ea typeface="Cambria Math" panose="02040503050406030204" pitchFamily="18" charset="0"/>
                              <a:cs typeface="IRRoya" panose="02000503000000020002" pitchFamily="2" charset="-78"/>
                            </a:rPr>
                            <a:t>(a+((b</a:t>
                          </a:r>
                          <a:r>
                            <a:rPr lang="fa-IR" sz="1400" dirty="0">
                              <a:latin typeface="Cambria Math" panose="02040503050406030204" pitchFamily="18" charset="0"/>
                              <a:ea typeface="Cambria Math" panose="02040503050406030204" pitchFamily="18" charset="0"/>
                              <a:cs typeface="IRRoya" panose="02000503000000020002" pitchFamily="2" charset="-78"/>
                            </a:rPr>
                            <a:t>×</a:t>
                          </a:r>
                          <a:r>
                            <a:rPr lang="en-US" sz="1400" dirty="0">
                              <a:latin typeface="Cambria Math" panose="02040503050406030204" pitchFamily="18" charset="0"/>
                              <a:ea typeface="Cambria Math" panose="02040503050406030204" pitchFamily="18" charset="0"/>
                              <a:cs typeface="IRRoya" panose="02000503000000020002" pitchFamily="2" charset="-78"/>
                            </a:rPr>
                            <a:t>c)/d))</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2727543"/>
                      </a:ext>
                    </a:extLst>
                  </a:tr>
                  <a:tr h="457200">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sz="1400" dirty="0">
                              <a:latin typeface="Cambria Math" panose="02040503050406030204" pitchFamily="18" charset="0"/>
                              <a:ea typeface="Cambria Math" panose="02040503050406030204" pitchFamily="18" charset="0"/>
                              <a:cs typeface="IRRoya" panose="02000503000000020002" pitchFamily="2" charset="-78"/>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Cambria Math" panose="02040503050406030204" pitchFamily="18" charset="0"/>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8955944"/>
                      </a:ext>
                    </a:extLst>
                  </a:tr>
                </a:tbl>
              </a:graphicData>
            </a:graphic>
          </p:graphicFrame>
        </mc:Fallback>
      </mc:AlternateContent>
      <p:pic>
        <p:nvPicPr>
          <p:cNvPr id="4" name="Picture 3">
            <a:extLst>
              <a:ext uri="{FF2B5EF4-FFF2-40B4-BE49-F238E27FC236}">
                <a16:creationId xmlns:a16="http://schemas.microsoft.com/office/drawing/2014/main" id="{16661288-1958-4947-9351-1DFD96AA956D}"/>
              </a:ext>
            </a:extLst>
          </p:cNvPr>
          <p:cNvPicPr>
            <a:picLocks noChangeAspect="1"/>
          </p:cNvPicPr>
          <p:nvPr/>
        </p:nvPicPr>
        <p:blipFill>
          <a:blip r:embed="rId3"/>
          <a:stretch>
            <a:fillRect/>
          </a:stretch>
        </p:blipFill>
        <p:spPr>
          <a:xfrm>
            <a:off x="838200" y="831056"/>
            <a:ext cx="3657600" cy="393700"/>
          </a:xfrm>
          <a:prstGeom prst="rect">
            <a:avLst/>
          </a:prstGeom>
        </p:spPr>
      </p:pic>
    </p:spTree>
    <p:extLst>
      <p:ext uri="{BB962C8B-B14F-4D97-AF65-F5344CB8AC3E}">
        <p14:creationId xmlns:p14="http://schemas.microsoft.com/office/powerpoint/2010/main" val="301885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normAutofit/>
          </a:bodyPr>
          <a:lstStyle/>
          <a:p>
            <a:pPr algn="r" defTabSz="914400" rtl="1" eaLnBrk="1" latinLnBrk="0" hangingPunct="1">
              <a:lnSpc>
                <a:spcPct val="90000"/>
              </a:lnSpc>
              <a:spcBef>
                <a:spcPct val="0"/>
              </a:spcBef>
              <a:buNone/>
            </a:pPr>
            <a:r>
              <a:rPr lang="fa-IR" sz="3600" dirty="0">
                <a:latin typeface="IRTitr" panose="02000506000000020002" pitchFamily="2" charset="-78"/>
                <a:cs typeface="IRTitr" panose="02000506000000020002" pitchFamily="2" charset="-78"/>
              </a:rPr>
              <a:t>خروجی های مجاز برای </a:t>
            </a:r>
            <a:r>
              <a:rPr lang="fa-IR" sz="3600" dirty="0" err="1">
                <a:latin typeface="IRTitr" panose="02000506000000020002" pitchFamily="2" charset="-78"/>
                <a:cs typeface="IRTitr" panose="02000506000000020002" pitchFamily="2" charset="-78"/>
              </a:rPr>
              <a:t>ورودی‌های</a:t>
            </a:r>
            <a:r>
              <a:rPr lang="fa-IR" sz="3600" dirty="0">
                <a:latin typeface="IRTitr" panose="02000506000000020002" pitchFamily="2" charset="-78"/>
                <a:cs typeface="IRTitr" panose="02000506000000020002" pitchFamily="2" charset="-78"/>
              </a:rPr>
              <a:t> پشته</a:t>
            </a:r>
            <a:endParaRPr lang="en-US" sz="3600"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r>
              <a:rPr lang="fa-IR" dirty="0">
                <a:latin typeface="IRMitra" panose="02000506000000020002" pitchFamily="2" charset="-78"/>
                <a:cs typeface="IRMitra" panose="02000506000000020002" pitchFamily="2" charset="-78"/>
              </a:rPr>
              <a:t>در یک پشته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a:t>
            </a:r>
            <a:r>
              <a:rPr lang="fa-IR" dirty="0" err="1">
                <a:latin typeface="IRMitra" panose="02000506000000020002" pitchFamily="2" charset="-78"/>
                <a:cs typeface="IRMitra" panose="02000506000000020002" pitchFamily="2" charset="-78"/>
              </a:rPr>
              <a:t>تایی</a:t>
            </a:r>
            <a:r>
              <a:rPr lang="fa-IR" dirty="0">
                <a:latin typeface="IRMitra" panose="02000506000000020002" pitchFamily="2" charset="-78"/>
                <a:cs typeface="IRMitra" panose="02000506000000020002" pitchFamily="2" charset="-78"/>
              </a:rPr>
              <a:t> در </a:t>
            </a:r>
            <a:r>
              <a:rPr lang="fa-IR" dirty="0" err="1">
                <a:latin typeface="IRMitra" panose="02000506000000020002" pitchFamily="2" charset="-78"/>
                <a:cs typeface="IRMitra" panose="02000506000000020002" pitchFamily="2" charset="-78"/>
              </a:rPr>
              <a:t>صورتی‌که</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داده‌های</a:t>
            </a:r>
            <a:r>
              <a:rPr lang="fa-IR" dirty="0">
                <a:latin typeface="IRMitra" panose="02000506000000020002" pitchFamily="2" charset="-78"/>
                <a:cs typeface="IRMitra" panose="02000506000000020002" pitchFamily="2" charset="-78"/>
              </a:rPr>
              <a:t> </a:t>
            </a:r>
            <a:r>
              <a:rPr lang="en-US" dirty="0">
                <a:latin typeface="IRMitra" panose="02000506000000020002" pitchFamily="2" charset="-78"/>
                <a:cs typeface="IRMitra" panose="02000506000000020002" pitchFamily="2" charset="-78"/>
              </a:rPr>
              <a:t>a</a:t>
            </a:r>
            <a:r>
              <a:rPr lang="en-US" baseline="-25000" dirty="0">
                <a:latin typeface="IRMitra" panose="02000506000000020002" pitchFamily="2" charset="-78"/>
                <a:cs typeface="IRMitra" panose="02000506000000020002" pitchFamily="2" charset="-78"/>
              </a:rPr>
              <a:t>1</a:t>
            </a:r>
            <a:r>
              <a:rPr lang="en-US" dirty="0">
                <a:latin typeface="IRMitra" panose="02000506000000020002" pitchFamily="2" charset="-78"/>
                <a:cs typeface="IRMitra" panose="02000506000000020002" pitchFamily="2" charset="-78"/>
              </a:rPr>
              <a:t> ,a</a:t>
            </a:r>
            <a:r>
              <a:rPr lang="en-US" baseline="-25000" dirty="0">
                <a:latin typeface="IRMitra" panose="02000506000000020002" pitchFamily="2" charset="-78"/>
                <a:cs typeface="IRMitra" panose="02000506000000020002" pitchFamily="2" charset="-78"/>
              </a:rPr>
              <a:t>2 </a:t>
            </a:r>
            <a:r>
              <a:rPr lang="en-US" dirty="0">
                <a:latin typeface="IRMitra" panose="02000506000000020002" pitchFamily="2" charset="-78"/>
                <a:cs typeface="IRMitra" panose="02000506000000020002" pitchFamily="2" charset="-78"/>
              </a:rPr>
              <a:t>,... ,a</a:t>
            </a:r>
            <a:r>
              <a:rPr lang="en-US" baseline="-25000"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 به ترتیب وارد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شوند. با رعایت قواعد زیر </a:t>
            </a:r>
            <a:r>
              <a:rPr lang="fa-IR" dirty="0" err="1">
                <a:latin typeface="IRMitra" panose="02000506000000020002" pitchFamily="2" charset="-78"/>
                <a:cs typeface="IRMitra" panose="02000506000000020002" pitchFamily="2" charset="-78"/>
              </a:rPr>
              <a:t>می‌توانيم</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خروجی‌های</a:t>
            </a:r>
            <a:r>
              <a:rPr lang="fa-IR" dirty="0">
                <a:latin typeface="IRMitra" panose="02000506000000020002" pitchFamily="2" charset="-78"/>
                <a:cs typeface="IRMitra" panose="02000506000000020002" pitchFamily="2" charset="-78"/>
              </a:rPr>
              <a:t> مجاز را تعیین کنیم:</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457200" lvl="1" indent="0" algn="r" rtl="1">
              <a:lnSpc>
                <a:spcPct val="150000"/>
              </a:lnSpc>
              <a:buNone/>
            </a:pPr>
            <a:r>
              <a:rPr lang="fa-IR" dirty="0">
                <a:latin typeface="IRMitra" panose="02000506000000020002" pitchFamily="2" charset="-78"/>
                <a:cs typeface="IRMitra" panose="02000506000000020002" pitchFamily="2" charset="-78"/>
              </a:rPr>
              <a:t>الف) هر داده به محض ورود می تواند از پشته خارج شود.</a:t>
            </a:r>
          </a:p>
          <a:p>
            <a:pPr marL="457200" lvl="1" indent="0" algn="r" rtl="1">
              <a:lnSpc>
                <a:spcPct val="110000"/>
              </a:lnSpc>
              <a:buNone/>
            </a:pPr>
            <a:r>
              <a:rPr lang="fa-IR" dirty="0" err="1">
                <a:latin typeface="IRMitra" panose="02000506000000020002" pitchFamily="2" charset="-78"/>
                <a:cs typeface="IRMitra" panose="02000506000000020002" pitchFamily="2" charset="-78"/>
              </a:rPr>
              <a:t>ب</a:t>
            </a:r>
            <a:r>
              <a:rPr lang="fa-IR" dirty="0">
                <a:latin typeface="IRMitra" panose="02000506000000020002" pitchFamily="2" charset="-78"/>
                <a:cs typeface="IRMitra" panose="02000506000000020002" pitchFamily="2" charset="-78"/>
              </a:rPr>
              <a:t>) در هر مرحله </a:t>
            </a:r>
            <a:r>
              <a:rPr lang="fa-IR" dirty="0" err="1">
                <a:latin typeface="IRMitra" panose="02000506000000020002" pitchFamily="2" charset="-78"/>
                <a:cs typeface="IRMitra" panose="02000506000000020002" pitchFamily="2" charset="-78"/>
              </a:rPr>
              <a:t>هرگاه</a:t>
            </a:r>
            <a:r>
              <a:rPr lang="fa-IR" dirty="0">
                <a:latin typeface="IRMitra" panose="02000506000000020002" pitchFamily="2" charset="-78"/>
                <a:cs typeface="IRMitra" panose="02000506000000020002" pitchFamily="2" charset="-78"/>
              </a:rPr>
              <a:t> بخواهیم </a:t>
            </a:r>
            <a:r>
              <a:rPr lang="fa-IR" dirty="0" err="1">
                <a:latin typeface="IRMitra" panose="02000506000000020002" pitchFamily="2" charset="-78"/>
                <a:cs typeface="IRMitra" panose="02000506000000020002" pitchFamily="2" charset="-78"/>
              </a:rPr>
              <a:t>داده‌ای</a:t>
            </a:r>
            <a:r>
              <a:rPr lang="fa-IR" dirty="0">
                <a:latin typeface="IRMitra" panose="02000506000000020002" pitchFamily="2" charset="-78"/>
                <a:cs typeface="IRMitra" panose="02000506000000020002" pitchFamily="2" charset="-78"/>
              </a:rPr>
              <a:t> را در خروجی ببینیم که هنوز وارد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نشده است </a:t>
            </a:r>
            <a:r>
              <a:rPr lang="fa-IR" dirty="0" err="1">
                <a:latin typeface="IRMitra" panose="02000506000000020002" pitchFamily="2" charset="-78"/>
                <a:cs typeface="IRMitra" panose="02000506000000020002" pitchFamily="2" charset="-78"/>
              </a:rPr>
              <a:t>می‌بایست</a:t>
            </a:r>
            <a:r>
              <a:rPr lang="fa-IR" dirty="0">
                <a:latin typeface="IRMitra" panose="02000506000000020002" pitchFamily="2" charset="-78"/>
                <a:cs typeface="IRMitra" panose="02000506000000020002" pitchFamily="2" charset="-78"/>
              </a:rPr>
              <a:t> </a:t>
            </a:r>
            <a:r>
              <a:rPr lang="fa-IR" dirty="0" err="1">
                <a:latin typeface="IRMitra" panose="02000506000000020002" pitchFamily="2" charset="-78"/>
                <a:cs typeface="IRMitra" panose="02000506000000020002" pitchFamily="2" charset="-78"/>
              </a:rPr>
              <a:t>داده‌ها</a:t>
            </a:r>
            <a:r>
              <a:rPr lang="fa-IR" dirty="0">
                <a:latin typeface="IRMitra" panose="02000506000000020002" pitchFamily="2" charset="-78"/>
                <a:cs typeface="IRMitra" panose="02000506000000020002" pitchFamily="2" charset="-78"/>
              </a:rPr>
              <a:t> را پشت سرهم وارد پشته کنیم تا به داده مورد نظر برسیم سپس داده را وارد پشته کرده و سپس خارج </a:t>
            </a:r>
            <a:r>
              <a:rPr lang="fa-IR" dirty="0" err="1">
                <a:latin typeface="IRMitra" panose="02000506000000020002" pitchFamily="2" charset="-78"/>
                <a:cs typeface="IRMitra" panose="02000506000000020002" pitchFamily="2" charset="-78"/>
              </a:rPr>
              <a:t>می‌کنیم</a:t>
            </a:r>
            <a:r>
              <a:rPr lang="fa-IR" dirty="0">
                <a:latin typeface="IRMitra" panose="02000506000000020002" pitchFamily="2" charset="-78"/>
                <a:cs typeface="IRMitra" panose="02000506000000020002" pitchFamily="2" charset="-78"/>
              </a:rPr>
              <a:t>.</a:t>
            </a:r>
          </a:p>
          <a:p>
            <a:pPr marL="457200" lvl="1" indent="0" algn="r" rtl="1">
              <a:lnSpc>
                <a:spcPct val="150000"/>
              </a:lnSpc>
              <a:buNone/>
            </a:pPr>
            <a:r>
              <a:rPr lang="fa-IR" dirty="0">
                <a:latin typeface="IRMitra" panose="02000506000000020002" pitchFamily="2" charset="-78"/>
                <a:cs typeface="IRMitra" panose="02000506000000020002" pitchFamily="2" charset="-78"/>
              </a:rPr>
              <a:t>ج) در هر مرحله </a:t>
            </a:r>
            <a:r>
              <a:rPr lang="fa-IR" dirty="0" err="1">
                <a:latin typeface="IRMitra" panose="02000506000000020002" pitchFamily="2" charset="-78"/>
                <a:cs typeface="IRMitra" panose="02000506000000020002" pitchFamily="2" charset="-78"/>
              </a:rPr>
              <a:t>هرگاه</a:t>
            </a:r>
            <a:r>
              <a:rPr lang="fa-IR" dirty="0">
                <a:latin typeface="IRMitra" panose="02000506000000020002" pitchFamily="2" charset="-78"/>
                <a:cs typeface="IRMitra" panose="02000506000000020002" pitchFamily="2" charset="-78"/>
              </a:rPr>
              <a:t> بخواهیم </a:t>
            </a:r>
            <a:r>
              <a:rPr lang="fa-IR" dirty="0" err="1">
                <a:latin typeface="IRMitra" panose="02000506000000020002" pitchFamily="2" charset="-78"/>
                <a:cs typeface="IRMitra" panose="02000506000000020002" pitchFamily="2" charset="-78"/>
              </a:rPr>
              <a:t>داده‌ای</a:t>
            </a:r>
            <a:r>
              <a:rPr lang="fa-IR" dirty="0">
                <a:latin typeface="IRMitra" panose="02000506000000020002" pitchFamily="2" charset="-78"/>
                <a:cs typeface="IRMitra" panose="02000506000000020002" pitchFamily="2" charset="-78"/>
              </a:rPr>
              <a:t> را در خروجی ببینیم که پایین </a:t>
            </a:r>
            <a:r>
              <a:rPr lang="en-US" dirty="0">
                <a:latin typeface="IRMitra" panose="02000506000000020002" pitchFamily="2" charset="-78"/>
                <a:cs typeface="IRMitra" panose="02000506000000020002" pitchFamily="2" charset="-78"/>
              </a:rPr>
              <a:t>stack</a:t>
            </a:r>
            <a:r>
              <a:rPr lang="fa-IR" dirty="0">
                <a:latin typeface="IRMitra" panose="02000506000000020002" pitchFamily="2" charset="-78"/>
                <a:cs typeface="IRMitra" panose="02000506000000020002" pitchFamily="2" charset="-78"/>
              </a:rPr>
              <a:t> است و عنصر بالای پشته نیست </a:t>
            </a:r>
            <a:r>
              <a:rPr lang="fa-IR" sz="2000" b="1" dirty="0">
                <a:latin typeface="IRMitra" panose="02000506000000020002" pitchFamily="2" charset="-78"/>
                <a:cs typeface="IRMitra" panose="02000506000000020002" pitchFamily="2" charset="-78"/>
              </a:rPr>
              <a:t>این عمل غیرمجاز است.</a:t>
            </a:r>
            <a:endParaRPr lang="fa-IR" b="1"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en-US" dirty="0">
              <a:latin typeface="IRMitra" panose="02000506000000020002" pitchFamily="2" charset="-78"/>
              <a:cs typeface="IRMitra" panose="02000506000000020002" pitchFamily="2" charset="-78"/>
            </a:endParaRPr>
          </a:p>
        </p:txBody>
      </p:sp>
    </p:spTree>
    <p:extLst>
      <p:ext uri="{BB962C8B-B14F-4D97-AF65-F5344CB8AC3E}">
        <p14:creationId xmlns:p14="http://schemas.microsoft.com/office/powerpoint/2010/main" val="3877672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r>
                  <a:rPr lang="fa-IR" sz="2400" dirty="0">
                    <a:latin typeface="IRMitra" panose="02000506000000020002" pitchFamily="2" charset="-78"/>
                    <a:cs typeface="IRMitra" panose="02000506000000020002" pitchFamily="2" charset="-78"/>
                  </a:rPr>
                  <a:t>ورودی </a:t>
                </a:r>
                <a14:m>
                  <m:oMath xmlns:m="http://schemas.openxmlformats.org/officeDocument/2006/math">
                    <m:d>
                      <m:dPr>
                        <m:begChr m:val="⟨"/>
                        <m:endChr m:val="⟩"/>
                        <m:ctrlPr>
                          <a:rPr lang="fa-IR" sz="2400" i="1" smtClean="0">
                            <a:latin typeface="Cambria Math" panose="02040503050406030204" pitchFamily="18" charset="0"/>
                            <a:cs typeface="IRMitra" panose="02000506000000020002" pitchFamily="2" charset="-78"/>
                          </a:rPr>
                        </m:ctrlPr>
                      </m:dPr>
                      <m:e>
                        <m:r>
                          <a:rPr lang="en-US" sz="2400" b="0" i="1" smtClean="0">
                            <a:latin typeface="Cambria Math" panose="02040503050406030204" pitchFamily="18" charset="0"/>
                            <a:cs typeface="IRMitra" panose="02000506000000020002" pitchFamily="2" charset="-78"/>
                          </a:rPr>
                          <m:t>𝐴</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𝐵</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𝐶</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𝐷</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𝐸</m:t>
                        </m:r>
                        <m:r>
                          <a:rPr lang="en-US" sz="2400" b="0" i="1" smtClean="0">
                            <a:latin typeface="Cambria Math" panose="02040503050406030204" pitchFamily="18" charset="0"/>
                            <a:cs typeface="IRMitra" panose="02000506000000020002" pitchFamily="2" charset="-78"/>
                          </a:rPr>
                          <m:t>,</m:t>
                        </m:r>
                        <m:r>
                          <a:rPr lang="en-US" sz="2400" b="0" i="1" smtClean="0">
                            <a:latin typeface="Cambria Math" panose="02040503050406030204" pitchFamily="18" charset="0"/>
                            <a:cs typeface="IRMitra" panose="02000506000000020002" pitchFamily="2" charset="-78"/>
                          </a:rPr>
                          <m:t>𝐹</m:t>
                        </m:r>
                      </m:e>
                    </m:d>
                  </m:oMath>
                </a14:m>
                <a:r>
                  <a:rPr lang="fa-IR" sz="2400" dirty="0">
                    <a:latin typeface="IRMitra" panose="02000506000000020002" pitchFamily="2" charset="-78"/>
                    <a:cs typeface="IRMitra" panose="02000506000000020002" pitchFamily="2" charset="-78"/>
                  </a:rPr>
                  <a:t> به یک پشته را در نظر بگیرید، کدام یک از ترتیب های زیر در پشته ممکن است؟</a:t>
                </a:r>
                <a:endParaRPr lang="en-US" sz="24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1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1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fa-IR" sz="2000" dirty="0">
                    <a:latin typeface="IRMitra" panose="02000506000000020002" pitchFamily="2" charset="-78"/>
                    <a:cs typeface="IRMitra" panose="02000506000000020002" pitchFamily="2" charset="-78"/>
                  </a:rPr>
                  <a:t>ابتدا </a:t>
                </a:r>
                <a:r>
                  <a:rPr lang="en-US" sz="2000" dirty="0">
                    <a:latin typeface="IRMitra" panose="02000506000000020002" pitchFamily="2" charset="-78"/>
                    <a:cs typeface="IRMitra" panose="02000506000000020002" pitchFamily="2" charset="-78"/>
                  </a:rPr>
                  <a:t>A</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وارد شده، سپس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خارج شده و </a:t>
                </a:r>
                <a:r>
                  <a:rPr lang="en-US" sz="2000" dirty="0">
                    <a:latin typeface="IRMitra" panose="02000506000000020002" pitchFamily="2" charset="-78"/>
                    <a:cs typeface="IRMitra" panose="02000506000000020002" pitchFamily="2" charset="-78"/>
                  </a:rPr>
                  <a:t>C</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 وارد شده، سپس </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 خارج شده و </a:t>
                </a:r>
                <a:r>
                  <a:rPr lang="en-US" sz="2000" dirty="0">
                    <a:latin typeface="IRMitra" panose="02000506000000020002" pitchFamily="2" charset="-78"/>
                    <a:cs typeface="IRMitra" panose="02000506000000020002" pitchFamily="2" charset="-78"/>
                  </a:rPr>
                  <a:t>E</a:t>
                </a:r>
                <a:r>
                  <a:rPr lang="fa-IR" sz="2000" dirty="0">
                    <a:latin typeface="IRMitra" panose="02000506000000020002" pitchFamily="2" charset="-78"/>
                    <a:cs typeface="IRMitra" panose="02000506000000020002" pitchFamily="2" charset="-78"/>
                  </a:rPr>
                  <a:t> وارد </a:t>
                </a:r>
                <a:r>
                  <a:rPr lang="fa-IR" sz="2000" dirty="0" err="1">
                    <a:latin typeface="IRMitra" panose="02000506000000020002" pitchFamily="2" charset="-78"/>
                    <a:cs typeface="IRMitra" panose="02000506000000020002" pitchFamily="2" charset="-78"/>
                  </a:rPr>
                  <a:t>می‌شود</a:t>
                </a:r>
                <a:r>
                  <a:rPr lang="fa-IR" sz="2000" dirty="0">
                    <a:latin typeface="IRMitra" panose="02000506000000020002" pitchFamily="2" charset="-78"/>
                    <a:cs typeface="IRMitra" panose="02000506000000020002" pitchFamily="2" charset="-78"/>
                  </a:rPr>
                  <a:t>.</a:t>
                </a: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fa-IR" sz="2000" dirty="0">
                    <a:latin typeface="IRMitra" panose="02000506000000020002" pitchFamily="2" charset="-78"/>
                    <a:cs typeface="IRMitra" panose="02000506000000020002" pitchFamily="2" charset="-78"/>
                  </a:rPr>
                  <a:t>ابتدا </a:t>
                </a:r>
                <a:r>
                  <a:rPr lang="en-US" sz="2000" dirty="0">
                    <a:latin typeface="IRMitra" panose="02000506000000020002" pitchFamily="2" charset="-78"/>
                    <a:cs typeface="IRMitra" panose="02000506000000020002" pitchFamily="2" charset="-78"/>
                  </a:rPr>
                  <a:t>A</a:t>
                </a:r>
                <a:r>
                  <a:rPr lang="fa-IR" sz="2000" dirty="0">
                    <a:latin typeface="IRMitra" panose="02000506000000020002" pitchFamily="2" charset="-78"/>
                    <a:cs typeface="IRMitra" panose="02000506000000020002" pitchFamily="2" charset="-78"/>
                  </a:rPr>
                  <a:t> وارد، سپس خارج </a:t>
                </a:r>
                <a:r>
                  <a:rPr lang="fa-IR" sz="2000" dirty="0" err="1">
                    <a:latin typeface="IRMitra" panose="02000506000000020002" pitchFamily="2" charset="-78"/>
                    <a:cs typeface="IRMitra" panose="02000506000000020002" pitchFamily="2" charset="-78"/>
                  </a:rPr>
                  <a:t>می‌شود</a:t>
                </a:r>
                <a:r>
                  <a:rPr lang="fa-IR" sz="2000" dirty="0">
                    <a:latin typeface="IRMitra" panose="02000506000000020002" pitchFamily="2" charset="-78"/>
                    <a:cs typeface="IRMitra" panose="02000506000000020002" pitchFamily="2" charset="-78"/>
                  </a:rPr>
                  <a:t>؛ سپس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C</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E</a:t>
                </a:r>
                <a:r>
                  <a:rPr lang="fa-IR" sz="2000" dirty="0">
                    <a:latin typeface="IRMitra" panose="02000506000000020002" pitchFamily="2" charset="-78"/>
                    <a:cs typeface="IRMitra" panose="02000506000000020002" pitchFamily="2" charset="-78"/>
                  </a:rPr>
                  <a:t> وارد شده سپس </a:t>
                </a:r>
                <a:r>
                  <a:rPr lang="en-US" sz="2000" dirty="0">
                    <a:latin typeface="IRMitra" panose="02000506000000020002" pitchFamily="2" charset="-78"/>
                    <a:cs typeface="IRMitra" panose="02000506000000020002" pitchFamily="2" charset="-78"/>
                  </a:rPr>
                  <a:t>E</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D</a:t>
                </a:r>
                <a:r>
                  <a:rPr lang="fa-IR" sz="2000" dirty="0">
                    <a:latin typeface="IRMitra" panose="02000506000000020002" pitchFamily="2" charset="-78"/>
                    <a:cs typeface="IRMitra" panose="02000506000000020002" pitchFamily="2" charset="-78"/>
                  </a:rPr>
                  <a:t>،</a:t>
                </a:r>
                <a:r>
                  <a:rPr lang="en-US" sz="2000" dirty="0">
                    <a:latin typeface="IRMitra" panose="02000506000000020002" pitchFamily="2" charset="-78"/>
                    <a:cs typeface="IRMitra" panose="02000506000000020002" pitchFamily="2" charset="-78"/>
                  </a:rPr>
                  <a:t>C</a:t>
                </a:r>
                <a:r>
                  <a:rPr lang="fa-IR" sz="2000" dirty="0">
                    <a:latin typeface="IRMitra" panose="02000506000000020002" pitchFamily="2" charset="-78"/>
                    <a:cs typeface="IRMitra" panose="02000506000000020002" pitchFamily="2" charset="-78"/>
                  </a:rPr>
                  <a:t> خارج شده </a:t>
                </a:r>
                <a:r>
                  <a:rPr lang="en-US" sz="2000" dirty="0">
                    <a:latin typeface="IRMitra" panose="02000506000000020002" pitchFamily="2" charset="-78"/>
                    <a:cs typeface="IRMitra" panose="02000506000000020002" pitchFamily="2" charset="-78"/>
                  </a:rPr>
                  <a:t>F</a:t>
                </a:r>
                <a:r>
                  <a:rPr lang="fa-IR" sz="2000" dirty="0">
                    <a:latin typeface="IRMitra" panose="02000506000000020002" pitchFamily="2" charset="-78"/>
                    <a:cs typeface="IRMitra" panose="02000506000000020002" pitchFamily="2" charset="-78"/>
                  </a:rPr>
                  <a:t> وارد </a:t>
                </a:r>
                <a:r>
                  <a:rPr lang="fa-IR" sz="2000" dirty="0" err="1">
                    <a:latin typeface="IRMitra" panose="02000506000000020002" pitchFamily="2" charset="-78"/>
                    <a:cs typeface="IRMitra" panose="02000506000000020002" pitchFamily="2" charset="-78"/>
                  </a:rPr>
                  <a:t>می‌شود</a:t>
                </a:r>
                <a:r>
                  <a:rPr lang="fa-IR" sz="2000" dirty="0">
                    <a:latin typeface="IRMitra" panose="02000506000000020002" pitchFamily="2" charset="-78"/>
                    <a:cs typeface="IRMitra" panose="02000506000000020002" pitchFamily="2" charset="-78"/>
                  </a:rPr>
                  <a:t>.</a:t>
                </a: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endParaRPr lang="fa-IR" sz="2000"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en-US" sz="2000" dirty="0">
                    <a:latin typeface="IRMitra" panose="02000506000000020002" pitchFamily="2" charset="-78"/>
                    <a:cs typeface="IRMitra" panose="02000506000000020002" pitchFamily="2" charset="-78"/>
                  </a:rPr>
                  <a:t>A</a:t>
                </a:r>
                <a:r>
                  <a:rPr lang="fa-IR" sz="2000" dirty="0">
                    <a:latin typeface="IRMitra" panose="02000506000000020002" pitchFamily="2" charset="-78"/>
                    <a:cs typeface="IRMitra" panose="02000506000000020002" pitchFamily="2" charset="-78"/>
                  </a:rPr>
                  <a:t> یا</a:t>
                </a:r>
                <a:r>
                  <a:rPr lang="en-US" sz="2000"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باید پایین </a:t>
                </a:r>
                <a:r>
                  <a:rPr lang="en-US" sz="2000" dirty="0">
                    <a:latin typeface="IRMitra" panose="02000506000000020002" pitchFamily="2" charset="-78"/>
                    <a:cs typeface="IRMitra" panose="02000506000000020002" pitchFamily="2" charset="-78"/>
                  </a:rPr>
                  <a:t>B</a:t>
                </a:r>
                <a:r>
                  <a:rPr lang="fa-IR" sz="2000" dirty="0">
                    <a:latin typeface="IRMitra" panose="02000506000000020002" pitchFamily="2" charset="-78"/>
                    <a:cs typeface="IRMitra" panose="02000506000000020002" pitchFamily="2" charset="-78"/>
                  </a:rPr>
                  <a:t> قرار گیرد یا قبلاً از پشته حذف شده باشد.</a:t>
                </a:r>
                <a:endParaRPr lang="en-US" sz="2000"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872" r="-724"/>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250CC4BC-F0CC-024B-932C-5D9D9972C199}"/>
              </a:ext>
            </a:extLst>
          </p:cNvPr>
          <p:cNvGraphicFramePr>
            <a:graphicFrameLocks noGrp="1"/>
          </p:cNvGraphicFramePr>
          <p:nvPr>
            <p:extLst>
              <p:ext uri="{D42A27DB-BD31-4B8C-83A1-F6EECF244321}">
                <p14:modId xmlns:p14="http://schemas.microsoft.com/office/powerpoint/2010/main" val="4285810198"/>
              </p:ext>
            </p:extLst>
          </p:nvPr>
        </p:nvGraphicFramePr>
        <p:xfrm>
          <a:off x="838200" y="2275523"/>
          <a:ext cx="1280160" cy="39014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4992992"/>
                    </a:ext>
                  </a:extLst>
                </a:gridCol>
                <a:gridCol w="822960">
                  <a:extLst>
                    <a:ext uri="{9D8B030D-6E8A-4147-A177-3AD203B41FA5}">
                      <a16:colId xmlns:a16="http://schemas.microsoft.com/office/drawing/2014/main" val="1836746149"/>
                    </a:ext>
                  </a:extLst>
                </a:gridCol>
              </a:tblGrid>
              <a:tr h="365760">
                <a:tc>
                  <a:txBody>
                    <a:bodyPr/>
                    <a:lstStyle/>
                    <a:p>
                      <a:pPr algn="ctr"/>
                      <a:r>
                        <a:rPr lang="en-US" sz="1400" dirty="0">
                          <a:latin typeface="Cambria Math" panose="02040503050406030204" pitchFamily="18" charset="0"/>
                          <a:ea typeface="Cambria Math" panose="02040503050406030204" pitchFamily="18" charset="0"/>
                        </a:rPr>
                        <a:t>E</a:t>
                      </a: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57304780"/>
                  </a:ext>
                </a:extLst>
              </a:tr>
              <a:tr h="365760">
                <a:tc>
                  <a:txBody>
                    <a:bodyPr/>
                    <a:lstStyle/>
                    <a:p>
                      <a:pPr algn="ctr"/>
                      <a:r>
                        <a:rPr lang="en-US" sz="1400" dirty="0">
                          <a:latin typeface="Cambria Math" panose="02040503050406030204" pitchFamily="18" charset="0"/>
                          <a:ea typeface="Cambria Math" panose="02040503050406030204" pitchFamily="18" charset="0"/>
                        </a:rPr>
                        <a:t>C</a:t>
                      </a:r>
                    </a:p>
                  </a:txBody>
                  <a:tcPr anchor="ctr">
                    <a:lnR w="12700" cap="flat" cmpd="sng" algn="ctr">
                      <a:solidFill>
                        <a:schemeClr val="tx1"/>
                      </a:solidFill>
                      <a:prstDash val="solid"/>
                      <a:round/>
                      <a:headEnd type="none" w="med" len="med"/>
                      <a:tailEnd type="none" w="med" len="med"/>
                    </a:lnR>
                  </a:tcPr>
                </a:tc>
                <a:tc>
                  <a:txBody>
                    <a:bodyPr/>
                    <a:lstStyle/>
                    <a:p>
                      <a:pPr algn="ctr"/>
                      <a:r>
                        <a:rPr lang="fa-IR"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rPr>
                        <a:t>مجاز</a:t>
                      </a: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3027311"/>
                  </a:ext>
                </a:extLst>
              </a:tr>
              <a:tr h="365760">
                <a:tc>
                  <a:txBody>
                    <a:bodyPr/>
                    <a:lstStyle/>
                    <a:p>
                      <a:pPr algn="ctr"/>
                      <a:r>
                        <a:rPr lang="en-US" sz="1400" dirty="0">
                          <a:latin typeface="Cambria Math" panose="02040503050406030204" pitchFamily="18" charset="0"/>
                          <a:ea typeface="Cambria Math" panose="02040503050406030204" pitchFamily="18" charset="0"/>
                        </a:rPr>
                        <a:t>A</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7131577"/>
                  </a:ext>
                </a:extLst>
              </a:tr>
              <a:tr h="301752">
                <a:tc>
                  <a:txBody>
                    <a:bodyPr/>
                    <a:lstStyle/>
                    <a:p>
                      <a:pPr algn="ctr"/>
                      <a:endParaRPr lang="en-US" sz="1400" dirty="0">
                        <a:latin typeface="Cambria Math" panose="02040503050406030204" pitchFamily="18" charset="0"/>
                        <a:ea typeface="Cambria Math" panose="02040503050406030204" pitchFamily="18"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6386592"/>
                  </a:ext>
                </a:extLst>
              </a:tr>
              <a:tr h="365760">
                <a:tc>
                  <a:txBody>
                    <a:bodyPr/>
                    <a:lstStyle/>
                    <a:p>
                      <a:pPr algn="ctr"/>
                      <a:endParaRPr lang="en-US" sz="1400" dirty="0">
                        <a:latin typeface="Cambria Math" panose="02040503050406030204" pitchFamily="18" charset="0"/>
                        <a:ea typeface="Cambria Math" panose="02040503050406030204" pitchFamily="18" charset="0"/>
                      </a:endParaRP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279478"/>
                  </a:ext>
                </a:extLst>
              </a:tr>
              <a:tr h="365760">
                <a:tc>
                  <a:txBody>
                    <a:bodyPr/>
                    <a:lstStyle/>
                    <a:p>
                      <a:pPr algn="ctr"/>
                      <a:r>
                        <a:rPr lang="en-US" sz="1400" dirty="0">
                          <a:latin typeface="Cambria Math" panose="02040503050406030204" pitchFamily="18" charset="0"/>
                          <a:ea typeface="Cambria Math" panose="02040503050406030204" pitchFamily="18" charset="0"/>
                        </a:rPr>
                        <a:t>F</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rPr>
                        <a:t>مجاز</a:t>
                      </a: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64141829"/>
                  </a:ext>
                </a:extLst>
              </a:tr>
              <a:tr h="365760">
                <a:tc>
                  <a:txBody>
                    <a:bodyPr/>
                    <a:lstStyle/>
                    <a:p>
                      <a:pPr algn="ctr"/>
                      <a:r>
                        <a:rPr lang="en-US" sz="1400" dirty="0">
                          <a:latin typeface="Cambria Math" panose="02040503050406030204" pitchFamily="18" charset="0"/>
                          <a:ea typeface="Cambria Math" panose="02040503050406030204" pitchFamily="18" charset="0"/>
                        </a:rPr>
                        <a:t>B</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729558"/>
                  </a:ext>
                </a:extLst>
              </a:tr>
              <a:tr h="301752">
                <a:tc>
                  <a:txBody>
                    <a:bodyPr/>
                    <a:lstStyle/>
                    <a:p>
                      <a:pPr algn="ctr"/>
                      <a:endParaRPr lang="en-US" sz="1400" dirty="0">
                        <a:latin typeface="Cambria Math" panose="02040503050406030204" pitchFamily="18" charset="0"/>
                        <a:ea typeface="Cambria Math" panose="02040503050406030204" pitchFamily="18"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915894"/>
                  </a:ext>
                </a:extLst>
              </a:tr>
              <a:tr h="365760">
                <a:tc>
                  <a:txBody>
                    <a:bodyPr/>
                    <a:lstStyle/>
                    <a:p>
                      <a:pPr algn="ctr"/>
                      <a:r>
                        <a:rPr lang="en-US" sz="1400" dirty="0">
                          <a:latin typeface="Cambria Math" panose="02040503050406030204" pitchFamily="18" charset="0"/>
                          <a:ea typeface="Cambria Math" panose="02040503050406030204" pitchFamily="18" charset="0"/>
                        </a:rPr>
                        <a:t>A</a:t>
                      </a:r>
                    </a:p>
                  </a:txBody>
                  <a:tcPr anchor="ctr">
                    <a:lnR w="12700" cap="flat" cmpd="sng" algn="ctr">
                      <a:solidFill>
                        <a:schemeClr val="tx1"/>
                      </a:solidFill>
                      <a:prstDash val="solid"/>
                      <a:round/>
                      <a:headEnd type="none" w="med" len="med"/>
                      <a:tailEnd type="none" w="med" len="med"/>
                    </a:lnR>
                    <a:lnT w="12700" cmpd="sng">
                      <a:noFill/>
                    </a:lnT>
                  </a:tcPr>
                </a:tc>
                <a:tc>
                  <a:txBody>
                    <a:bodyPr/>
                    <a:lstStyle/>
                    <a:p>
                      <a:pPr algn="ctr"/>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1971899"/>
                  </a:ext>
                </a:extLst>
              </a:tr>
              <a:tr h="365760">
                <a:tc>
                  <a:txBody>
                    <a:bodyPr/>
                    <a:lstStyle/>
                    <a:p>
                      <a:pPr algn="ctr"/>
                      <a:r>
                        <a:rPr lang="en-US" sz="1400" dirty="0">
                          <a:latin typeface="Cambria Math" panose="02040503050406030204" pitchFamily="18" charset="0"/>
                          <a:ea typeface="Cambria Math" panose="02040503050406030204" pitchFamily="18" charset="0"/>
                        </a:rPr>
                        <a:t>D</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solidFill>
                            <a:srgbClr val="C00000"/>
                          </a:solidFill>
                          <a:latin typeface="IRRoya" panose="02000503000000020002" pitchFamily="2" charset="-78"/>
                          <a:ea typeface="Cambria Math" panose="02040503050406030204" pitchFamily="18" charset="0"/>
                          <a:cs typeface="IRRoya" panose="02000503000000020002" pitchFamily="2" charset="-78"/>
                        </a:rPr>
                        <a:t>غیر مجاز</a:t>
                      </a:r>
                      <a:endParaRPr lang="en-US" sz="1400" dirty="0">
                        <a:solidFill>
                          <a:srgbClr val="C00000"/>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2304199"/>
                  </a:ext>
                </a:extLst>
              </a:tr>
              <a:tr h="365760">
                <a:tc>
                  <a:txBody>
                    <a:bodyPr/>
                    <a:lstStyle/>
                    <a:p>
                      <a:pPr algn="ctr"/>
                      <a:r>
                        <a:rPr lang="en-US" sz="1400" dirty="0">
                          <a:latin typeface="Cambria Math" panose="02040503050406030204" pitchFamily="18" charset="0"/>
                          <a:ea typeface="Cambria Math" panose="02040503050406030204" pitchFamily="18" charset="0"/>
                        </a:rPr>
                        <a:t>B</a:t>
                      </a: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solidFill>
                          <a:schemeClr val="accent6">
                            <a:lumMod val="50000"/>
                          </a:schemeClr>
                        </a:solidFill>
                        <a:latin typeface="IRRoya" panose="02000503000000020002" pitchFamily="2" charset="-78"/>
                        <a:ea typeface="Cambria Math" panose="02040503050406030204" pitchFamily="18" charset="0"/>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4510032"/>
                  </a:ext>
                </a:extLst>
              </a:tr>
            </a:tbl>
          </a:graphicData>
        </a:graphic>
      </p:graphicFrame>
    </p:spTree>
    <p:extLst>
      <p:ext uri="{BB962C8B-B14F-4D97-AF65-F5344CB8AC3E}">
        <p14:creationId xmlns:p14="http://schemas.microsoft.com/office/powerpoint/2010/main" val="3912743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کدام یک از گزینه های زیر را </a:t>
                </a:r>
                <a:r>
                  <a:rPr lang="fa-IR" u="sng" dirty="0" err="1">
                    <a:latin typeface="IRMitra" panose="02000506000000020002" pitchFamily="2" charset="-78"/>
                    <a:cs typeface="IRMitra" panose="02000506000000020002" pitchFamily="2" charset="-78"/>
                  </a:rPr>
                  <a:t>نمی‌توان</a:t>
                </a:r>
                <a:r>
                  <a:rPr lang="fa-IR" dirty="0">
                    <a:latin typeface="IRMitra" panose="02000506000000020002" pitchFamily="2" charset="-78"/>
                    <a:cs typeface="IRMitra" panose="02000506000000020002" pitchFamily="2" charset="-78"/>
                  </a:rPr>
                  <a:t> با هیچ ترتیبی از ورودی </a:t>
                </a:r>
                <a14:m>
                  <m:oMath xmlns:m="http://schemas.openxmlformats.org/officeDocument/2006/math">
                    <m:d>
                      <m:dPr>
                        <m:begChr m:val="⟨"/>
                        <m:endChr m:val="⟩"/>
                        <m:ctrlPr>
                          <a:rPr lang="fa-IR" i="1" smtClean="0">
                            <a:latin typeface="Cambria Math" panose="02040503050406030204" pitchFamily="18" charset="0"/>
                            <a:cs typeface="IRMitra" panose="02000506000000020002" pitchFamily="2" charset="-78"/>
                          </a:rPr>
                        </m:ctrlPr>
                      </m:dPr>
                      <m:e>
                        <m:r>
                          <a:rPr lang="fa-IR" b="0" i="1" smtClean="0">
                            <a:latin typeface="Cambria Math" panose="02040503050406030204" pitchFamily="18" charset="0"/>
                            <a:cs typeface="IRMitra" panose="02000506000000020002" pitchFamily="2" charset="-78"/>
                          </a:rPr>
                          <m:t>۱،۳،۴،۵،۶،۷</m:t>
                        </m:r>
                      </m:e>
                    </m:d>
                  </m:oMath>
                </a14:m>
                <a:r>
                  <a:rPr lang="fa-IR" dirty="0">
                    <a:latin typeface="IRMitra" panose="02000506000000020002" pitchFamily="2" charset="-78"/>
                    <a:cs typeface="IRMitra" panose="02000506000000020002" pitchFamily="2" charset="-78"/>
                  </a:rPr>
                  <a:t> بدست آورد؟</a:t>
                </a: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457200" lvl="1" indent="0" algn="r" rtl="1">
                  <a:lnSpc>
                    <a:spcPct val="100000"/>
                  </a:lnSpc>
                  <a:spcBef>
                    <a:spcPts val="1000"/>
                  </a:spcBef>
                  <a:buNone/>
                </a:pPr>
                <a:r>
                  <a:rPr lang="fa-IR" dirty="0">
                    <a:latin typeface="IRMitra" panose="02000506000000020002" pitchFamily="2" charset="-78"/>
                    <a:cs typeface="IRMitra" panose="02000506000000020002" pitchFamily="2" charset="-78"/>
                  </a:rPr>
                  <a:t>۱</a:t>
                </a:r>
                <a:r>
                  <a:rPr lang="fa-IR" sz="3200" dirty="0">
                    <a:latin typeface="IRMitra" panose="02000506000000020002" pitchFamily="2" charset="-78"/>
                    <a:cs typeface="IRMitra" panose="02000506000000020002" pitchFamily="2" charset="-78"/>
                  </a:rPr>
                  <a:t>) ۱،۲،۳،۵،۶،۴</a:t>
                </a:r>
              </a:p>
              <a:p>
                <a:pPr marL="457200" lvl="1" indent="0" algn="r" rtl="1">
                  <a:lnSpc>
                    <a:spcPct val="100000"/>
                  </a:lnSpc>
                  <a:spcBef>
                    <a:spcPts val="1000"/>
                  </a:spcBef>
                  <a:buNone/>
                </a:pPr>
                <a:r>
                  <a:rPr lang="fa-IR" sz="3200" dirty="0">
                    <a:latin typeface="IRMitra" panose="02000506000000020002" pitchFamily="2" charset="-78"/>
                    <a:cs typeface="IRMitra" panose="02000506000000020002" pitchFamily="2" charset="-78"/>
                  </a:rPr>
                  <a:t>۲) ۳،۲،۴،۶،۵،۱</a:t>
                </a:r>
              </a:p>
              <a:p>
                <a:pPr marL="457200" lvl="1" indent="0" algn="r" rtl="1">
                  <a:lnSpc>
                    <a:spcPct val="100000"/>
                  </a:lnSpc>
                  <a:spcBef>
                    <a:spcPts val="1000"/>
                  </a:spcBef>
                  <a:buNone/>
                </a:pPr>
                <a:r>
                  <a:rPr lang="fa-IR" sz="3200" dirty="0">
                    <a:latin typeface="IRMitra" panose="02000506000000020002" pitchFamily="2" charset="-78"/>
                    <a:cs typeface="IRMitra" panose="02000506000000020002" pitchFamily="2" charset="-78"/>
                  </a:rPr>
                  <a:t>۳) ۴،۳،۲،۱،۶،۵</a:t>
                </a:r>
              </a:p>
              <a:p>
                <a:pPr marL="457200" lvl="1" indent="0" algn="r" rtl="1">
                  <a:lnSpc>
                    <a:spcPct val="100000"/>
                  </a:lnSpc>
                  <a:spcBef>
                    <a:spcPts val="1000"/>
                  </a:spcBef>
                  <a:buNone/>
                </a:pPr>
                <a:r>
                  <a:rPr lang="fa-IR" sz="3200" dirty="0">
                    <a:latin typeface="IRMitra" panose="02000506000000020002" pitchFamily="2" charset="-78"/>
                    <a:cs typeface="IRMitra" panose="02000506000000020002" pitchFamily="2" charset="-78"/>
                  </a:rPr>
                  <a:t>۴) ۲،۱،۵،۳،۶،۴</a:t>
                </a:r>
                <a:endParaRPr lang="en-US" sz="3200"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t="-872" r="-1086"/>
                </a:stretch>
              </a:blipFill>
            </p:spPr>
            <p:txBody>
              <a:bodyPr/>
              <a:lstStyle/>
              <a:p>
                <a:r>
                  <a:rPr lang="en-US">
                    <a:noFill/>
                  </a:rPr>
                  <a:t> </a:t>
                </a:r>
              </a:p>
            </p:txBody>
          </p:sp>
        </mc:Fallback>
      </mc:AlternateContent>
    </p:spTree>
    <p:extLst>
      <p:ext uri="{BB962C8B-B14F-4D97-AF65-F5344CB8AC3E}">
        <p14:creationId xmlns:p14="http://schemas.microsoft.com/office/powerpoint/2010/main" val="1683367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گزینه ۱ (۱،۲،۳،۵،۶،۴) مجاز است:</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گزینه ۲(۳،۲،۴،۶،۵،۱) مجاز است:</a:t>
            </a:r>
            <a:endParaRPr lang="en-US" dirty="0">
              <a:latin typeface="IRMitra" panose="02000506000000020002" pitchFamily="2" charset="-78"/>
              <a:cs typeface="IRMitra" panose="02000506000000020002" pitchFamily="2" charset="-78"/>
            </a:endParaRPr>
          </a:p>
        </p:txBody>
      </p:sp>
      <p:graphicFrame>
        <p:nvGraphicFramePr>
          <p:cNvPr id="5" name="Table 5">
            <a:extLst>
              <a:ext uri="{FF2B5EF4-FFF2-40B4-BE49-F238E27FC236}">
                <a16:creationId xmlns:a16="http://schemas.microsoft.com/office/drawing/2014/main" id="{B9E7D9FC-5208-5949-BFCB-3B66B4AD3480}"/>
              </a:ext>
            </a:extLst>
          </p:cNvPr>
          <p:cNvGraphicFramePr>
            <a:graphicFrameLocks noGrp="1"/>
          </p:cNvGraphicFramePr>
          <p:nvPr>
            <p:extLst>
              <p:ext uri="{D42A27DB-BD31-4B8C-83A1-F6EECF244321}">
                <p14:modId xmlns:p14="http://schemas.microsoft.com/office/powerpoint/2010/main" val="2475972406"/>
              </p:ext>
            </p:extLst>
          </p:nvPr>
        </p:nvGraphicFramePr>
        <p:xfrm>
          <a:off x="838200" y="2472039"/>
          <a:ext cx="8778240" cy="1371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73152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73152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73152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gridCol w="731520">
                  <a:extLst>
                    <a:ext uri="{9D8B030D-6E8A-4147-A177-3AD203B41FA5}">
                      <a16:colId xmlns:a16="http://schemas.microsoft.com/office/drawing/2014/main" val="551650206"/>
                    </a:ext>
                  </a:extLst>
                </a:gridCol>
                <a:gridCol w="457200">
                  <a:extLst>
                    <a:ext uri="{9D8B030D-6E8A-4147-A177-3AD203B41FA5}">
                      <a16:colId xmlns:a16="http://schemas.microsoft.com/office/drawing/2014/main" val="2477167126"/>
                    </a:ext>
                  </a:extLst>
                </a:gridCol>
                <a:gridCol w="731520">
                  <a:extLst>
                    <a:ext uri="{9D8B030D-6E8A-4147-A177-3AD203B41FA5}">
                      <a16:colId xmlns:a16="http://schemas.microsoft.com/office/drawing/2014/main" val="868642297"/>
                    </a:ext>
                  </a:extLst>
                </a:gridCol>
                <a:gridCol w="457200">
                  <a:extLst>
                    <a:ext uri="{9D8B030D-6E8A-4147-A177-3AD203B41FA5}">
                      <a16:colId xmlns:a16="http://schemas.microsoft.com/office/drawing/2014/main" val="2086702780"/>
                    </a:ext>
                  </a:extLst>
                </a:gridCol>
                <a:gridCol w="731520">
                  <a:extLst>
                    <a:ext uri="{9D8B030D-6E8A-4147-A177-3AD203B41FA5}">
                      <a16:colId xmlns:a16="http://schemas.microsoft.com/office/drawing/2014/main" val="1814080128"/>
                    </a:ext>
                  </a:extLst>
                </a:gridCol>
                <a:gridCol w="457200">
                  <a:extLst>
                    <a:ext uri="{9D8B030D-6E8A-4147-A177-3AD203B41FA5}">
                      <a16:colId xmlns:a16="http://schemas.microsoft.com/office/drawing/2014/main" val="2025613897"/>
                    </a:ext>
                  </a:extLst>
                </a:gridCol>
                <a:gridCol w="731520">
                  <a:extLst>
                    <a:ext uri="{9D8B030D-6E8A-4147-A177-3AD203B41FA5}">
                      <a16:colId xmlns:a16="http://schemas.microsoft.com/office/drawing/2014/main" val="983520471"/>
                    </a:ext>
                  </a:extLst>
                </a:gridCol>
                <a:gridCol w="457200">
                  <a:extLst>
                    <a:ext uri="{9D8B030D-6E8A-4147-A177-3AD203B41FA5}">
                      <a16:colId xmlns:a16="http://schemas.microsoft.com/office/drawing/2014/main" val="1725857184"/>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421285713"/>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74690018"/>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۴،۵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60313622"/>
                  </a:ext>
                </a:extLst>
              </a:tr>
            </a:tbl>
          </a:graphicData>
        </a:graphic>
      </p:graphicFrame>
      <p:graphicFrame>
        <p:nvGraphicFramePr>
          <p:cNvPr id="6" name="Table 5">
            <a:extLst>
              <a:ext uri="{FF2B5EF4-FFF2-40B4-BE49-F238E27FC236}">
                <a16:creationId xmlns:a16="http://schemas.microsoft.com/office/drawing/2014/main" id="{15542215-1923-634E-A77B-4EB45CB989D5}"/>
              </a:ext>
            </a:extLst>
          </p:cNvPr>
          <p:cNvGraphicFramePr>
            <a:graphicFrameLocks noGrp="1"/>
          </p:cNvGraphicFramePr>
          <p:nvPr>
            <p:extLst>
              <p:ext uri="{D42A27DB-BD31-4B8C-83A1-F6EECF244321}">
                <p14:modId xmlns:p14="http://schemas.microsoft.com/office/powerpoint/2010/main" val="1027054504"/>
              </p:ext>
            </p:extLst>
          </p:nvPr>
        </p:nvGraphicFramePr>
        <p:xfrm>
          <a:off x="838200" y="4348163"/>
          <a:ext cx="557784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82296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82296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82296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gridCol w="822960">
                  <a:extLst>
                    <a:ext uri="{9D8B030D-6E8A-4147-A177-3AD203B41FA5}">
                      <a16:colId xmlns:a16="http://schemas.microsoft.com/office/drawing/2014/main" val="551650206"/>
                    </a:ext>
                  </a:extLst>
                </a:gridCol>
                <a:gridCol w="457200">
                  <a:extLst>
                    <a:ext uri="{9D8B030D-6E8A-4147-A177-3AD203B41FA5}">
                      <a16:colId xmlns:a16="http://schemas.microsoft.com/office/drawing/2014/main" val="2477167126"/>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421285713"/>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a:t>
                      </a:r>
                      <a:r>
                        <a:rPr lang="fa-IR" sz="1200" dirty="0">
                          <a:latin typeface="IRRoya" panose="02000503000000020002" pitchFamily="2" charset="-78"/>
                          <a:cs typeface="IRRoya" panose="02000503000000020002" pitchFamily="2" charset="-78"/>
                        </a:rPr>
                        <a:t> ۱،۵،۶</a:t>
                      </a:r>
                      <a:endParaRPr lang="en-US" sz="12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463279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74690018"/>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۵،۶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0313622"/>
                  </a:ext>
                </a:extLst>
              </a:tr>
            </a:tbl>
          </a:graphicData>
        </a:graphic>
      </p:graphicFrame>
    </p:spTree>
    <p:extLst>
      <p:ext uri="{BB962C8B-B14F-4D97-AF65-F5344CB8AC3E}">
        <p14:creationId xmlns:p14="http://schemas.microsoft.com/office/powerpoint/2010/main" val="4093883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مثال</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fa-IR" dirty="0">
                <a:latin typeface="IRMitra" panose="02000506000000020002" pitchFamily="2" charset="-78"/>
                <a:cs typeface="IRMitra" panose="02000506000000020002" pitchFamily="2" charset="-78"/>
              </a:rPr>
              <a:t>گزینه ۳ (۴،۳،۲،۱،۶،۵) مجاز است:</a:t>
            </a: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r>
              <a:rPr lang="fa-IR" dirty="0">
                <a:latin typeface="IRMitra" panose="02000506000000020002" pitchFamily="2" charset="-78"/>
                <a:cs typeface="IRMitra" panose="02000506000000020002" pitchFamily="2" charset="-78"/>
              </a:rPr>
              <a:t>گزینه ۴(۲،۱،۵،۳،۶،۴) مجاز نیست:</a:t>
            </a:r>
            <a:endParaRPr lang="en-US" dirty="0">
              <a:latin typeface="IRMitra" panose="02000506000000020002" pitchFamily="2" charset="-78"/>
              <a:cs typeface="IRMitra" panose="02000506000000020002" pitchFamily="2" charset="-78"/>
            </a:endParaRPr>
          </a:p>
        </p:txBody>
      </p:sp>
      <p:graphicFrame>
        <p:nvGraphicFramePr>
          <p:cNvPr id="7" name="Table 6">
            <a:extLst>
              <a:ext uri="{FF2B5EF4-FFF2-40B4-BE49-F238E27FC236}">
                <a16:creationId xmlns:a16="http://schemas.microsoft.com/office/drawing/2014/main" id="{C582713F-33D0-4B41-ADF6-931B7205BF9C}"/>
              </a:ext>
            </a:extLst>
          </p:cNvPr>
          <p:cNvGraphicFramePr>
            <a:graphicFrameLocks noGrp="1"/>
          </p:cNvGraphicFramePr>
          <p:nvPr>
            <p:extLst>
              <p:ext uri="{D42A27DB-BD31-4B8C-83A1-F6EECF244321}">
                <p14:modId xmlns:p14="http://schemas.microsoft.com/office/powerpoint/2010/main" val="2677481406"/>
              </p:ext>
            </p:extLst>
          </p:nvPr>
        </p:nvGraphicFramePr>
        <p:xfrm>
          <a:off x="838200" y="1615446"/>
          <a:ext cx="4846320" cy="22860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100584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100584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100584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421285713"/>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۱،۲،۳،۴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خروج ۵،۶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7180810"/>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463279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۱،۲،۳،۴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۵،۶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۶</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74690018"/>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fa-IR"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0313622"/>
                  </a:ext>
                </a:extLst>
              </a:tr>
            </a:tbl>
          </a:graphicData>
        </a:graphic>
      </p:graphicFrame>
      <p:graphicFrame>
        <p:nvGraphicFramePr>
          <p:cNvPr id="8" name="Table 7">
            <a:extLst>
              <a:ext uri="{FF2B5EF4-FFF2-40B4-BE49-F238E27FC236}">
                <a16:creationId xmlns:a16="http://schemas.microsoft.com/office/drawing/2014/main" id="{E6560F58-E884-8B46-A54A-3896DF2F3CEC}"/>
              </a:ext>
            </a:extLst>
          </p:cNvPr>
          <p:cNvGraphicFramePr>
            <a:graphicFrameLocks noGrp="1"/>
          </p:cNvGraphicFramePr>
          <p:nvPr>
            <p:extLst>
              <p:ext uri="{D42A27DB-BD31-4B8C-83A1-F6EECF244321}">
                <p14:modId xmlns:p14="http://schemas.microsoft.com/office/powerpoint/2010/main" val="35568369"/>
              </p:ext>
            </p:extLst>
          </p:nvPr>
        </p:nvGraphicFramePr>
        <p:xfrm>
          <a:off x="838200" y="4348163"/>
          <a:ext cx="68580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121470137"/>
                    </a:ext>
                  </a:extLst>
                </a:gridCol>
                <a:gridCol w="1005840">
                  <a:extLst>
                    <a:ext uri="{9D8B030D-6E8A-4147-A177-3AD203B41FA5}">
                      <a16:colId xmlns:a16="http://schemas.microsoft.com/office/drawing/2014/main" val="1930316022"/>
                    </a:ext>
                  </a:extLst>
                </a:gridCol>
                <a:gridCol w="457200">
                  <a:extLst>
                    <a:ext uri="{9D8B030D-6E8A-4147-A177-3AD203B41FA5}">
                      <a16:colId xmlns:a16="http://schemas.microsoft.com/office/drawing/2014/main" val="2203848711"/>
                    </a:ext>
                  </a:extLst>
                </a:gridCol>
                <a:gridCol w="1005840">
                  <a:extLst>
                    <a:ext uri="{9D8B030D-6E8A-4147-A177-3AD203B41FA5}">
                      <a16:colId xmlns:a16="http://schemas.microsoft.com/office/drawing/2014/main" val="3647635216"/>
                    </a:ext>
                  </a:extLst>
                </a:gridCol>
                <a:gridCol w="457200">
                  <a:extLst>
                    <a:ext uri="{9D8B030D-6E8A-4147-A177-3AD203B41FA5}">
                      <a16:colId xmlns:a16="http://schemas.microsoft.com/office/drawing/2014/main" val="504260701"/>
                    </a:ext>
                  </a:extLst>
                </a:gridCol>
                <a:gridCol w="1005840">
                  <a:extLst>
                    <a:ext uri="{9D8B030D-6E8A-4147-A177-3AD203B41FA5}">
                      <a16:colId xmlns:a16="http://schemas.microsoft.com/office/drawing/2014/main" val="2179379521"/>
                    </a:ext>
                  </a:extLst>
                </a:gridCol>
                <a:gridCol w="457200">
                  <a:extLst>
                    <a:ext uri="{9D8B030D-6E8A-4147-A177-3AD203B41FA5}">
                      <a16:colId xmlns:a16="http://schemas.microsoft.com/office/drawing/2014/main" val="2860814067"/>
                    </a:ext>
                  </a:extLst>
                </a:gridCol>
                <a:gridCol w="1005840">
                  <a:extLst>
                    <a:ext uri="{9D8B030D-6E8A-4147-A177-3AD203B41FA5}">
                      <a16:colId xmlns:a16="http://schemas.microsoft.com/office/drawing/2014/main" val="697368376"/>
                    </a:ext>
                  </a:extLst>
                </a:gridCol>
                <a:gridCol w="1005840">
                  <a:extLst>
                    <a:ext uri="{9D8B030D-6E8A-4147-A177-3AD203B41FA5}">
                      <a16:colId xmlns:a16="http://schemas.microsoft.com/office/drawing/2014/main" val="3605936300"/>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21285713"/>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خروج 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07180810"/>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n-US" sz="2400" dirty="0">
                          <a:latin typeface="IRRoya" panose="02000503000000020002" pitchFamily="2" charset="-78"/>
                          <a:cs typeface="IRRoya" panose="02000503000000020002" pitchFamily="2" charset="-78"/>
                        </a:rPr>
                        <a:t>→</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۴</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600" b="1" dirty="0">
                          <a:latin typeface="IRRoya" panose="02000503000000020002" pitchFamily="2" charset="-78"/>
                          <a:cs typeface="IRRoya" panose="02000503000000020002" pitchFamily="2" charset="-78"/>
                        </a:rPr>
                        <a:t>غیر ممکن</a:t>
                      </a:r>
                      <a:endParaRPr lang="en-US" sz="1600" b="1"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8463279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fa-IR" sz="1400" dirty="0">
                          <a:latin typeface="IRRoya" panose="02000503000000020002" pitchFamily="2" charset="-78"/>
                          <a:cs typeface="IRRoya" panose="02000503000000020002" pitchFamily="2" charset="-78"/>
                        </a:rPr>
                        <a:t>ورود ۳،۴،۵</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4690018"/>
                  </a:ext>
                </a:extLst>
              </a:tr>
            </a:tbl>
          </a:graphicData>
        </a:graphic>
      </p:graphicFrame>
    </p:spTree>
    <p:extLst>
      <p:ext uri="{BB962C8B-B14F-4D97-AF65-F5344CB8AC3E}">
        <p14:creationId xmlns:p14="http://schemas.microsoft.com/office/powerpoint/2010/main" val="684759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تعداد خروجی های مجاز</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تعداد خروجی های مجاز در یک پشته </a:t>
            </a:r>
            <a:r>
              <a:rPr lang="en-US" dirty="0">
                <a:latin typeface="IRMitra" panose="02000506000000020002" pitchFamily="2" charset="-78"/>
                <a:cs typeface="IRMitra" panose="02000506000000020002" pitchFamily="2" charset="-78"/>
              </a:rPr>
              <a:t>n</a:t>
            </a:r>
            <a:r>
              <a:rPr lang="fa-IR" dirty="0">
                <a:latin typeface="IRMitra" panose="02000506000000020002" pitchFamily="2" charset="-78"/>
                <a:cs typeface="IRMitra" panose="02000506000000020002" pitchFamily="2" charset="-78"/>
              </a:rPr>
              <a:t>-</a:t>
            </a:r>
            <a:r>
              <a:rPr lang="fa-IR" dirty="0" err="1">
                <a:latin typeface="IRMitra" panose="02000506000000020002" pitchFamily="2" charset="-78"/>
                <a:cs typeface="IRMitra" panose="02000506000000020002" pitchFamily="2" charset="-78"/>
              </a:rPr>
              <a:t>تایی</a:t>
            </a:r>
            <a:r>
              <a:rPr lang="fa-IR" dirty="0">
                <a:latin typeface="IRMitra" panose="02000506000000020002" pitchFamily="2" charset="-78"/>
                <a:cs typeface="IRMitra" panose="02000506000000020002" pitchFamily="2" charset="-78"/>
              </a:rPr>
              <a:t> برابر با همان اعداد </a:t>
            </a:r>
            <a:r>
              <a:rPr lang="fa-IR" dirty="0" err="1">
                <a:latin typeface="IRMitra" panose="02000506000000020002" pitchFamily="2" charset="-78"/>
                <a:cs typeface="IRMitra" panose="02000506000000020002" pitchFamily="2" charset="-78"/>
              </a:rPr>
              <a:t>کاتالان</a:t>
            </a:r>
            <a:r>
              <a:rPr lang="fa-IR" dirty="0">
                <a:latin typeface="IRMitra" panose="02000506000000020002" pitchFamily="2" charset="-78"/>
                <a:cs typeface="IRMitra" panose="02000506000000020002" pitchFamily="2" charset="-78"/>
              </a:rPr>
              <a:t> است.</a:t>
            </a:r>
            <a:endParaRPr lang="en-US" dirty="0">
              <a:latin typeface="IRMitra" panose="02000506000000020002" pitchFamily="2" charset="-78"/>
              <a:cs typeface="IRMitra" panose="02000506000000020002" pitchFamily="2" charset="-78"/>
            </a:endParaRPr>
          </a:p>
        </p:txBody>
      </p:sp>
      <p:pic>
        <p:nvPicPr>
          <p:cNvPr id="5" name="Picture 4">
            <a:extLst>
              <a:ext uri="{FF2B5EF4-FFF2-40B4-BE49-F238E27FC236}">
                <a16:creationId xmlns:a16="http://schemas.microsoft.com/office/drawing/2014/main" id="{053931CF-CDC4-1144-A76A-8D643809F66B}"/>
              </a:ext>
            </a:extLst>
          </p:cNvPr>
          <p:cNvPicPr>
            <a:picLocks noChangeAspect="1"/>
          </p:cNvPicPr>
          <p:nvPr/>
        </p:nvPicPr>
        <p:blipFill>
          <a:blip r:embed="rId2"/>
          <a:stretch>
            <a:fillRect/>
          </a:stretch>
        </p:blipFill>
        <p:spPr>
          <a:xfrm>
            <a:off x="838200" y="1690688"/>
            <a:ext cx="1816100" cy="889000"/>
          </a:xfrm>
          <a:prstGeom prst="rect">
            <a:avLst/>
          </a:prstGeom>
        </p:spPr>
      </p:pic>
      <p:graphicFrame>
        <p:nvGraphicFramePr>
          <p:cNvPr id="6" name="Table 5">
            <a:extLst>
              <a:ext uri="{FF2B5EF4-FFF2-40B4-BE49-F238E27FC236}">
                <a16:creationId xmlns:a16="http://schemas.microsoft.com/office/drawing/2014/main" id="{3BE3846F-EECC-0D43-8048-EFFAFA3A635F}"/>
              </a:ext>
            </a:extLst>
          </p:cNvPr>
          <p:cNvGraphicFramePr>
            <a:graphicFrameLocks noGrp="1"/>
          </p:cNvGraphicFramePr>
          <p:nvPr>
            <p:extLst>
              <p:ext uri="{D42A27DB-BD31-4B8C-83A1-F6EECF244321}">
                <p14:modId xmlns:p14="http://schemas.microsoft.com/office/powerpoint/2010/main" val="3248763626"/>
              </p:ext>
            </p:extLst>
          </p:nvPr>
        </p:nvGraphicFramePr>
        <p:xfrm>
          <a:off x="1569720" y="2976563"/>
          <a:ext cx="9052560" cy="320040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3439134115"/>
                    </a:ext>
                  </a:extLst>
                </a:gridCol>
                <a:gridCol w="1005840">
                  <a:extLst>
                    <a:ext uri="{9D8B030D-6E8A-4147-A177-3AD203B41FA5}">
                      <a16:colId xmlns:a16="http://schemas.microsoft.com/office/drawing/2014/main" val="1035762041"/>
                    </a:ext>
                  </a:extLst>
                </a:gridCol>
                <a:gridCol w="1005840">
                  <a:extLst>
                    <a:ext uri="{9D8B030D-6E8A-4147-A177-3AD203B41FA5}">
                      <a16:colId xmlns:a16="http://schemas.microsoft.com/office/drawing/2014/main" val="752534279"/>
                    </a:ext>
                  </a:extLst>
                </a:gridCol>
                <a:gridCol w="1005840">
                  <a:extLst>
                    <a:ext uri="{9D8B030D-6E8A-4147-A177-3AD203B41FA5}">
                      <a16:colId xmlns:a16="http://schemas.microsoft.com/office/drawing/2014/main" val="2652966410"/>
                    </a:ext>
                  </a:extLst>
                </a:gridCol>
                <a:gridCol w="1005840">
                  <a:extLst>
                    <a:ext uri="{9D8B030D-6E8A-4147-A177-3AD203B41FA5}">
                      <a16:colId xmlns:a16="http://schemas.microsoft.com/office/drawing/2014/main" val="2497092609"/>
                    </a:ext>
                  </a:extLst>
                </a:gridCol>
                <a:gridCol w="1005840">
                  <a:extLst>
                    <a:ext uri="{9D8B030D-6E8A-4147-A177-3AD203B41FA5}">
                      <a16:colId xmlns:a16="http://schemas.microsoft.com/office/drawing/2014/main" val="3736733790"/>
                    </a:ext>
                  </a:extLst>
                </a:gridCol>
                <a:gridCol w="1005840">
                  <a:extLst>
                    <a:ext uri="{9D8B030D-6E8A-4147-A177-3AD203B41FA5}">
                      <a16:colId xmlns:a16="http://schemas.microsoft.com/office/drawing/2014/main" val="3876198711"/>
                    </a:ext>
                  </a:extLst>
                </a:gridCol>
                <a:gridCol w="1005840">
                  <a:extLst>
                    <a:ext uri="{9D8B030D-6E8A-4147-A177-3AD203B41FA5}">
                      <a16:colId xmlns:a16="http://schemas.microsoft.com/office/drawing/2014/main" val="1061532865"/>
                    </a:ext>
                  </a:extLst>
                </a:gridCol>
                <a:gridCol w="1005840">
                  <a:extLst>
                    <a:ext uri="{9D8B030D-6E8A-4147-A177-3AD203B41FA5}">
                      <a16:colId xmlns:a16="http://schemas.microsoft.com/office/drawing/2014/main" val="2217941262"/>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3622193"/>
                  </a:ext>
                </a:extLst>
              </a:tr>
              <a:tr h="457200">
                <a:tc>
                  <a:txBody>
                    <a:bodyPr/>
                    <a:lstStyle/>
                    <a:p>
                      <a:pPr algn="ctr"/>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0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۱،۲،۳</a:t>
                      </a:r>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4209985"/>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102296"/>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80764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7796864"/>
                  </a:ext>
                </a:extLst>
              </a:tr>
              <a:tr h="457200">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۱،۳،۲</a:t>
                      </a:r>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2905449"/>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a:t>
                      </a: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5272866"/>
                  </a:ext>
                </a:extLst>
              </a:tr>
            </a:tbl>
          </a:graphicData>
        </a:graphic>
      </p:graphicFrame>
    </p:spTree>
    <p:extLst>
      <p:ext uri="{BB962C8B-B14F-4D97-AF65-F5344CB8AC3E}">
        <p14:creationId xmlns:p14="http://schemas.microsoft.com/office/powerpoint/2010/main" val="3506537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8A7EB65-6EE3-5A47-8372-6B0FC81B0076}"/>
              </a:ext>
            </a:extLst>
          </p:cNvPr>
          <p:cNvGraphicFramePr>
            <a:graphicFrameLocks noGrp="1"/>
          </p:cNvGraphicFramePr>
          <p:nvPr>
            <p:extLst>
              <p:ext uri="{D42A27DB-BD31-4B8C-83A1-F6EECF244321}">
                <p14:modId xmlns:p14="http://schemas.microsoft.com/office/powerpoint/2010/main" val="1316393562"/>
              </p:ext>
            </p:extLst>
          </p:nvPr>
        </p:nvGraphicFramePr>
        <p:xfrm>
          <a:off x="1569720" y="1147763"/>
          <a:ext cx="9052560" cy="502920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3439134115"/>
                    </a:ext>
                  </a:extLst>
                </a:gridCol>
                <a:gridCol w="1005840">
                  <a:extLst>
                    <a:ext uri="{9D8B030D-6E8A-4147-A177-3AD203B41FA5}">
                      <a16:colId xmlns:a16="http://schemas.microsoft.com/office/drawing/2014/main" val="1035762041"/>
                    </a:ext>
                  </a:extLst>
                </a:gridCol>
                <a:gridCol w="1005840">
                  <a:extLst>
                    <a:ext uri="{9D8B030D-6E8A-4147-A177-3AD203B41FA5}">
                      <a16:colId xmlns:a16="http://schemas.microsoft.com/office/drawing/2014/main" val="752534279"/>
                    </a:ext>
                  </a:extLst>
                </a:gridCol>
                <a:gridCol w="1005840">
                  <a:extLst>
                    <a:ext uri="{9D8B030D-6E8A-4147-A177-3AD203B41FA5}">
                      <a16:colId xmlns:a16="http://schemas.microsoft.com/office/drawing/2014/main" val="2652966410"/>
                    </a:ext>
                  </a:extLst>
                </a:gridCol>
                <a:gridCol w="1005840">
                  <a:extLst>
                    <a:ext uri="{9D8B030D-6E8A-4147-A177-3AD203B41FA5}">
                      <a16:colId xmlns:a16="http://schemas.microsoft.com/office/drawing/2014/main" val="2497092609"/>
                    </a:ext>
                  </a:extLst>
                </a:gridCol>
                <a:gridCol w="1005840">
                  <a:extLst>
                    <a:ext uri="{9D8B030D-6E8A-4147-A177-3AD203B41FA5}">
                      <a16:colId xmlns:a16="http://schemas.microsoft.com/office/drawing/2014/main" val="3736733790"/>
                    </a:ext>
                  </a:extLst>
                </a:gridCol>
                <a:gridCol w="1005840">
                  <a:extLst>
                    <a:ext uri="{9D8B030D-6E8A-4147-A177-3AD203B41FA5}">
                      <a16:colId xmlns:a16="http://schemas.microsoft.com/office/drawing/2014/main" val="3876198711"/>
                    </a:ext>
                  </a:extLst>
                </a:gridCol>
                <a:gridCol w="1005840">
                  <a:extLst>
                    <a:ext uri="{9D8B030D-6E8A-4147-A177-3AD203B41FA5}">
                      <a16:colId xmlns:a16="http://schemas.microsoft.com/office/drawing/2014/main" val="1061532865"/>
                    </a:ext>
                  </a:extLst>
                </a:gridCol>
                <a:gridCol w="1005840">
                  <a:extLst>
                    <a:ext uri="{9D8B030D-6E8A-4147-A177-3AD203B41FA5}">
                      <a16:colId xmlns:a16="http://schemas.microsoft.com/office/drawing/2014/main" val="2217941262"/>
                    </a:ext>
                  </a:extLst>
                </a:gridCol>
              </a:tblGrid>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۱،۲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dirty="0">
                          <a:latin typeface="IRRoya" panose="02000503000000020002" pitchFamily="2" charset="-78"/>
                          <a:cs typeface="IRRoya" panose="02000503000000020002" pitchFamily="2" charset="-78"/>
                        </a:rPr>
                        <a:t>خروج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3622193"/>
                  </a:ext>
                </a:extLst>
              </a:tr>
              <a:tr h="457200">
                <a:tc>
                  <a:txBody>
                    <a:bodyPr/>
                    <a:lstStyle/>
                    <a:p>
                      <a:pPr algn="ctr"/>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۲،۱،۳</a:t>
                      </a: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4209985"/>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102296"/>
                  </a:ext>
                </a:extLst>
              </a:tr>
              <a:tr h="457200">
                <a:tc>
                  <a:txBody>
                    <a:bodyPr/>
                    <a:lstStyle/>
                    <a:p>
                      <a:pPr marL="0" algn="ctr" defTabSz="914400" rtl="0"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807641"/>
                  </a:ext>
                </a:extLst>
              </a:tr>
              <a:tr h="457200">
                <a:tc>
                  <a:txBody>
                    <a:bodyPr/>
                    <a:lstStyle/>
                    <a:p>
                      <a:pPr marL="0" algn="ctr" defTabSz="914400" rtl="1" eaLnBrk="1" latinLnBrk="0" hangingPunct="1"/>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7796864"/>
                  </a:ext>
                </a:extLst>
              </a:tr>
              <a:tr h="457200">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2000" dirty="0">
                          <a:latin typeface="IRRoya" panose="02000503000000020002" pitchFamily="2" charset="-78"/>
                          <a:cs typeface="IRRoya" panose="02000503000000020002" pitchFamily="2" charset="-78"/>
                        </a:rPr>
                        <a:t>۲،۳،۱</a:t>
                      </a: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2905449"/>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5272866"/>
                  </a:ext>
                </a:extLst>
              </a:tr>
              <a:tr h="457200">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7736578"/>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خروج ۱،۲،۳</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092257"/>
                  </a:ext>
                </a:extLst>
              </a:tr>
              <a:tr h="181796">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۱،۲،۳</a:t>
                      </a: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۲</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latin typeface="IRRoya" panose="02000503000000020002" pitchFamily="2" charset="-78"/>
                          <a:cs typeface="IRRoya" panose="02000503000000020002" pitchFamily="2" charset="-78"/>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fa-IR" sz="2000" dirty="0">
                          <a:latin typeface="IRRoya" panose="02000503000000020002" pitchFamily="2" charset="-78"/>
                          <a:cs typeface="IRRoya" panose="02000503000000020002" pitchFamily="2" charset="-78"/>
                        </a:rPr>
                        <a:t>۳،۲،۱</a:t>
                      </a:r>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406657"/>
                  </a:ext>
                </a:extLst>
              </a:tr>
              <a:tr h="457200">
                <a:tc>
                  <a:txBody>
                    <a:bodyPr/>
                    <a:lstStyle/>
                    <a:p>
                      <a:pPr algn="ctr"/>
                      <a:endParaRPr lang="en-US" sz="140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ورود ۱،۲،۳</a:t>
                      </a:r>
                      <a:endParaRPr lang="en-US" sz="1400" dirty="0">
                        <a:latin typeface="IRRoya" panose="02000503000000020002" pitchFamily="2" charset="-78"/>
                        <a:cs typeface="IRRoya" panose="02000503000000020002" pitchFamily="2" charset="-78"/>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r>
                        <a:rPr lang="fa-IR" sz="1400" dirty="0">
                          <a:latin typeface="IRRoya" panose="02000503000000020002" pitchFamily="2" charset="-78"/>
                          <a:cs typeface="IRRoya" panose="02000503000000020002" pitchFamily="2" charset="-78"/>
                        </a:rPr>
                        <a:t>۱</a:t>
                      </a:r>
                      <a:endParaRPr lang="en-US" sz="1400" dirty="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a:latin typeface="IRRoya" panose="02000503000000020002" pitchFamily="2" charset="-78"/>
                        <a:cs typeface="IRRoya" panose="02000503000000020002" pitchFamily="2" charset="-78"/>
                      </a:endParaRP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4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1" eaLnBrk="1" latinLnBrk="0" hangingPunct="1"/>
                      <a:endParaRPr lang="en-US" sz="2000" dirty="0">
                        <a:latin typeface="IRRoya" panose="02000503000000020002" pitchFamily="2" charset="-78"/>
                        <a:cs typeface="IRRoya" panose="02000503000000020002"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3771284"/>
                  </a:ext>
                </a:extLst>
              </a:tr>
            </a:tbl>
          </a:graphicData>
        </a:graphic>
      </p:graphicFrame>
    </p:spTree>
    <p:extLst>
      <p:ext uri="{BB962C8B-B14F-4D97-AF65-F5344CB8AC3E}">
        <p14:creationId xmlns:p14="http://schemas.microsoft.com/office/powerpoint/2010/main" val="14098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1"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درج و حذف</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marL="0" indent="0" algn="r" rtl="1">
              <a:lnSpc>
                <a:spcPct val="100000"/>
              </a:lnSpc>
              <a:buNone/>
            </a:pPr>
            <a:r>
              <a:rPr lang="en-US" sz="2400" dirty="0">
                <a:latin typeface="Courier" pitchFamily="2" charset="0"/>
                <a:cs typeface="IRMitra" panose="02000506000000020002" pitchFamily="2" charset="-78"/>
              </a:rPr>
              <a:t>Push</a:t>
            </a:r>
            <a:r>
              <a:rPr lang="fa-IR" dirty="0">
                <a:latin typeface="IRMitra" panose="02000506000000020002" pitchFamily="2" charset="-78"/>
                <a:cs typeface="IRMitra" panose="02000506000000020002" pitchFamily="2" charset="-78"/>
              </a:rPr>
              <a:t>:	که عنصری را به بالای پشته اضافه میکند.</a:t>
            </a:r>
          </a:p>
          <a:p>
            <a:pPr marL="0" indent="0" algn="r" rtl="1">
              <a:lnSpc>
                <a:spcPct val="100000"/>
              </a:lnSpc>
              <a:buNone/>
            </a:pPr>
            <a:r>
              <a:rPr lang="en-US" sz="2400" dirty="0">
                <a:latin typeface="Courier" pitchFamily="2" charset="0"/>
                <a:cs typeface="IRMitra" panose="02000506000000020002" pitchFamily="2" charset="-78"/>
              </a:rPr>
              <a:t>Pop</a:t>
            </a:r>
            <a:r>
              <a:rPr lang="fa-IR" dirty="0">
                <a:latin typeface="IRMitra" panose="02000506000000020002" pitchFamily="2" charset="-78"/>
                <a:cs typeface="IRMitra" panose="02000506000000020002" pitchFamily="2" charset="-78"/>
              </a:rPr>
              <a:t>:</a:t>
            </a:r>
            <a:r>
              <a:rPr lang="en-US" dirty="0">
                <a:latin typeface="IRMitra" panose="02000506000000020002" pitchFamily="2" charset="-78"/>
                <a:cs typeface="IRMitra" panose="02000506000000020002" pitchFamily="2" charset="-78"/>
              </a:rPr>
              <a:t>	</a:t>
            </a:r>
            <a:r>
              <a:rPr lang="fa-IR" dirty="0">
                <a:latin typeface="IRMitra" panose="02000506000000020002" pitchFamily="2" charset="-78"/>
                <a:cs typeface="IRMitra" panose="02000506000000020002" pitchFamily="2" charset="-78"/>
              </a:rPr>
              <a:t>که عنصر بالای پشته را حذف میکند.</a:t>
            </a:r>
            <a:endParaRPr lang="en-US" dirty="0">
              <a:latin typeface="IRMitra" panose="02000506000000020002" pitchFamily="2" charset="-78"/>
              <a:cs typeface="IRMitra" panose="02000506000000020002" pitchFamily="2" charset="-78"/>
            </a:endParaRPr>
          </a:p>
        </p:txBody>
      </p:sp>
      <p:pic>
        <p:nvPicPr>
          <p:cNvPr id="2050" name="Picture 2" descr="Stack Data Structure and Implementation in Python, Java and C/C++">
            <a:extLst>
              <a:ext uri="{FF2B5EF4-FFF2-40B4-BE49-F238E27FC236}">
                <a16:creationId xmlns:a16="http://schemas.microsoft.com/office/drawing/2014/main" id="{0214D2E9-1126-FF4D-8700-61A0F3459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035"/>
          <a:stretch/>
        </p:blipFill>
        <p:spPr bwMode="auto">
          <a:xfrm>
            <a:off x="6099441" y="3906811"/>
            <a:ext cx="5254359" cy="22701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577ED5E-0C72-9B48-80BC-C6F124DF6CBA}"/>
              </a:ext>
            </a:extLst>
          </p:cNvPr>
          <p:cNvSpPr/>
          <p:nvPr/>
        </p:nvSpPr>
        <p:spPr>
          <a:xfrm>
            <a:off x="799312" y="1375648"/>
            <a:ext cx="4023360" cy="38779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0000FF"/>
                </a:solidFill>
                <a:latin typeface=" Courier New"/>
              </a:rPr>
              <a:t>def</a:t>
            </a:r>
            <a:r>
              <a:rPr lang="en-US" sz="1600" b="1" dirty="0">
                <a:solidFill>
                  <a:srgbClr val="000000"/>
                </a:solidFill>
                <a:latin typeface=" Courier New"/>
              </a:rPr>
              <a:t> </a:t>
            </a:r>
            <a:r>
              <a:rPr lang="en-US" sz="1600" b="1" dirty="0">
                <a:solidFill>
                  <a:srgbClr val="795E26"/>
                </a:solidFill>
                <a:latin typeface=" Courier New"/>
              </a:rPr>
              <a:t>push</a:t>
            </a:r>
            <a:r>
              <a:rPr lang="en-US" sz="1600" b="1" dirty="0">
                <a:solidFill>
                  <a:srgbClr val="000000"/>
                </a:solidFill>
                <a:latin typeface=" Courier New"/>
              </a:rPr>
              <a:t>(</a:t>
            </a:r>
            <a:r>
              <a:rPr lang="en-US" sz="1600" b="1" dirty="0">
                <a:solidFill>
                  <a:srgbClr val="001080"/>
                </a:solidFill>
                <a:latin typeface=" Courier New"/>
              </a:rPr>
              <a:t>x</a:t>
            </a:r>
            <a:r>
              <a:rPr lang="en-US" sz="1600" b="1" dirty="0">
                <a:solidFill>
                  <a:srgbClr val="000000"/>
                </a:solidFill>
                <a:latin typeface=" Courier New"/>
              </a:rPr>
              <a:t>):</a:t>
            </a:r>
          </a:p>
          <a:p>
            <a:pPr lvl="1"/>
            <a:r>
              <a:rPr lang="en-US" sz="1600" b="1" dirty="0">
                <a:solidFill>
                  <a:srgbClr val="AF00DB"/>
                </a:solidFill>
                <a:latin typeface=" Courier New"/>
              </a:rPr>
              <a:t>if</a:t>
            </a:r>
            <a:r>
              <a:rPr lang="en-US" sz="1600" b="1" dirty="0">
                <a:solidFill>
                  <a:srgbClr val="000000"/>
                </a:solidFill>
                <a:latin typeface=" Courier New"/>
              </a:rPr>
              <a:t>(top==n):</a:t>
            </a:r>
          </a:p>
          <a:p>
            <a:pPr lvl="2"/>
            <a:r>
              <a:rPr lang="en-US" sz="1600" b="1" dirty="0">
                <a:solidFill>
                  <a:srgbClr val="795E26"/>
                </a:solidFill>
                <a:latin typeface=" Courier New"/>
              </a:rPr>
              <a:t>print</a:t>
            </a:r>
            <a:r>
              <a:rPr lang="en-US" sz="1600" b="1" dirty="0">
                <a:solidFill>
                  <a:srgbClr val="000000"/>
                </a:solidFill>
                <a:latin typeface=" Courier New"/>
              </a:rPr>
              <a:t>(</a:t>
            </a:r>
            <a:r>
              <a:rPr lang="en-US" sz="1600" b="1" dirty="0">
                <a:solidFill>
                  <a:srgbClr val="A31515"/>
                </a:solidFill>
                <a:latin typeface=" Courier New"/>
              </a:rPr>
              <a:t>'stack is full'</a:t>
            </a:r>
            <a:r>
              <a:rPr lang="en-US" sz="1600" b="1" dirty="0">
                <a:solidFill>
                  <a:srgbClr val="000000"/>
                </a:solidFill>
                <a:latin typeface=" Courier New"/>
              </a:rPr>
              <a:t>)</a:t>
            </a:r>
          </a:p>
          <a:p>
            <a:pPr lvl="1"/>
            <a:r>
              <a:rPr lang="en-US" sz="1600" b="1" dirty="0">
                <a:solidFill>
                  <a:srgbClr val="AF00DB"/>
                </a:solidFill>
                <a:latin typeface=" Courier New"/>
              </a:rPr>
              <a:t>else</a:t>
            </a:r>
            <a:r>
              <a:rPr lang="en-US" sz="1600" b="1" dirty="0">
                <a:solidFill>
                  <a:srgbClr val="000000"/>
                </a:solidFill>
                <a:latin typeface=" Courier New"/>
              </a:rPr>
              <a:t>:</a:t>
            </a:r>
          </a:p>
          <a:p>
            <a:pPr lvl="2"/>
            <a:r>
              <a:rPr lang="en-US" sz="1600" b="1" dirty="0">
                <a:solidFill>
                  <a:srgbClr val="000000"/>
                </a:solidFill>
                <a:latin typeface=" Courier New"/>
              </a:rPr>
              <a:t>stack[top]=</a:t>
            </a:r>
            <a:r>
              <a:rPr lang="en-US" sz="1600" b="1" dirty="0">
                <a:solidFill>
                  <a:srgbClr val="001080"/>
                </a:solidFill>
                <a:latin typeface=" Courier New"/>
              </a:rPr>
              <a:t>x</a:t>
            </a:r>
            <a:endParaRPr lang="en-US" sz="1600" b="1" dirty="0">
              <a:solidFill>
                <a:srgbClr val="000000"/>
              </a:solidFill>
              <a:latin typeface=" Courier New"/>
            </a:endParaRPr>
          </a:p>
          <a:p>
            <a:pPr lvl="2"/>
            <a:r>
              <a:rPr lang="en-US" sz="1600" b="1" dirty="0">
                <a:solidFill>
                  <a:srgbClr val="001080"/>
                </a:solidFill>
                <a:latin typeface=" Courier New"/>
              </a:rPr>
              <a:t>top</a:t>
            </a:r>
            <a:r>
              <a:rPr lang="en-US" sz="1600" b="1" dirty="0">
                <a:solidFill>
                  <a:srgbClr val="000000"/>
                </a:solidFill>
                <a:latin typeface=" Courier New"/>
              </a:rPr>
              <a:t>=top+</a:t>
            </a:r>
            <a:r>
              <a:rPr lang="en-US" sz="1600" b="1" dirty="0">
                <a:solidFill>
                  <a:srgbClr val="098658"/>
                </a:solidFill>
                <a:latin typeface=" Courier New"/>
              </a:rPr>
              <a:t>1</a:t>
            </a:r>
            <a:endParaRPr lang="en-US" sz="1600" b="1" dirty="0">
              <a:solidFill>
                <a:srgbClr val="000000"/>
              </a:solidFill>
              <a:latin typeface=" Courier New"/>
            </a:endParaRPr>
          </a:p>
          <a:p>
            <a:pPr lvl="2"/>
            <a:r>
              <a:rPr lang="en-US" sz="1600" b="1" dirty="0">
                <a:solidFill>
                  <a:srgbClr val="AF00DB"/>
                </a:solidFill>
                <a:latin typeface=" Courier New"/>
              </a:rPr>
              <a:t>return</a:t>
            </a:r>
            <a:r>
              <a:rPr lang="en-US" sz="1600" b="1" dirty="0">
                <a:solidFill>
                  <a:srgbClr val="000000"/>
                </a:solidFill>
                <a:latin typeface=" Courier New"/>
              </a:rPr>
              <a:t> </a:t>
            </a:r>
            <a:r>
              <a:rPr lang="en-US" sz="1600" b="1" dirty="0">
                <a:solidFill>
                  <a:srgbClr val="001080"/>
                </a:solidFill>
                <a:latin typeface=" Courier New"/>
              </a:rPr>
              <a:t>top</a:t>
            </a:r>
            <a:endParaRPr lang="en-US" sz="1600" b="1" dirty="0">
              <a:solidFill>
                <a:srgbClr val="000000"/>
              </a:solidFill>
              <a:latin typeface=" Courier New"/>
            </a:endParaRPr>
          </a:p>
          <a:p>
            <a:br>
              <a:rPr lang="en-US" sz="1600" b="1" dirty="0">
                <a:solidFill>
                  <a:srgbClr val="000000"/>
                </a:solidFill>
                <a:latin typeface=" Courier New"/>
              </a:rPr>
            </a:br>
            <a:r>
              <a:rPr lang="en-US" sz="1600" b="1" dirty="0">
                <a:solidFill>
                  <a:srgbClr val="0000FF"/>
                </a:solidFill>
                <a:latin typeface=" Courier New"/>
              </a:rPr>
              <a:t>def</a:t>
            </a:r>
            <a:r>
              <a:rPr lang="en-US" sz="1600" b="1" dirty="0">
                <a:solidFill>
                  <a:srgbClr val="000000"/>
                </a:solidFill>
                <a:latin typeface=" Courier New"/>
              </a:rPr>
              <a:t> </a:t>
            </a:r>
            <a:r>
              <a:rPr lang="en-US" sz="1600" b="1" dirty="0">
                <a:solidFill>
                  <a:srgbClr val="795E26"/>
                </a:solidFill>
                <a:latin typeface=" Courier New"/>
              </a:rPr>
              <a:t>pop</a:t>
            </a:r>
            <a:r>
              <a:rPr lang="en-US" sz="1600" b="1" dirty="0">
                <a:solidFill>
                  <a:srgbClr val="000000"/>
                </a:solidFill>
                <a:latin typeface=" Courier New"/>
              </a:rPr>
              <a:t>():</a:t>
            </a:r>
          </a:p>
          <a:p>
            <a:pPr lvl="1"/>
            <a:r>
              <a:rPr lang="en-US" sz="1600" b="1" dirty="0">
                <a:solidFill>
                  <a:srgbClr val="AF00DB"/>
                </a:solidFill>
                <a:latin typeface=" Courier New"/>
              </a:rPr>
              <a:t>if</a:t>
            </a:r>
            <a:r>
              <a:rPr lang="en-US" sz="1600" b="1" dirty="0">
                <a:solidFill>
                  <a:srgbClr val="000000"/>
                </a:solidFill>
                <a:latin typeface=" Courier New"/>
              </a:rPr>
              <a:t>(top == </a:t>
            </a:r>
            <a:r>
              <a:rPr lang="en-US" sz="1600" b="1" dirty="0">
                <a:solidFill>
                  <a:srgbClr val="098658"/>
                </a:solidFill>
                <a:latin typeface=" Courier New"/>
              </a:rPr>
              <a:t>0</a:t>
            </a:r>
            <a:r>
              <a:rPr lang="en-US" sz="1600" b="1" dirty="0">
                <a:solidFill>
                  <a:srgbClr val="000000"/>
                </a:solidFill>
                <a:latin typeface=" Courier New"/>
              </a:rPr>
              <a:t>):</a:t>
            </a:r>
          </a:p>
          <a:p>
            <a:pPr lvl="2"/>
            <a:r>
              <a:rPr lang="en-US" sz="1600" b="1" dirty="0">
                <a:solidFill>
                  <a:srgbClr val="795E26"/>
                </a:solidFill>
                <a:latin typeface=" Courier New"/>
              </a:rPr>
              <a:t>print</a:t>
            </a:r>
            <a:r>
              <a:rPr lang="en-US" sz="1600" b="1" dirty="0">
                <a:solidFill>
                  <a:srgbClr val="000000"/>
                </a:solidFill>
                <a:latin typeface=" Courier New"/>
              </a:rPr>
              <a:t>(</a:t>
            </a:r>
            <a:r>
              <a:rPr lang="en-US" sz="1600" b="1" dirty="0">
                <a:solidFill>
                  <a:srgbClr val="A31515"/>
                </a:solidFill>
                <a:latin typeface=" Courier New"/>
              </a:rPr>
              <a:t>'stack is empty'</a:t>
            </a:r>
            <a:r>
              <a:rPr lang="en-US" sz="1600" b="1" dirty="0">
                <a:solidFill>
                  <a:srgbClr val="000000"/>
                </a:solidFill>
                <a:latin typeface=" Courier New"/>
              </a:rPr>
              <a:t>)</a:t>
            </a:r>
          </a:p>
          <a:p>
            <a:pPr lvl="1"/>
            <a:r>
              <a:rPr lang="en-US" sz="1600" b="1" dirty="0">
                <a:solidFill>
                  <a:srgbClr val="AF00DB"/>
                </a:solidFill>
                <a:latin typeface=" Courier New"/>
              </a:rPr>
              <a:t>else</a:t>
            </a:r>
            <a:r>
              <a:rPr lang="en-US" sz="1600" b="1" dirty="0">
                <a:solidFill>
                  <a:srgbClr val="000000"/>
                </a:solidFill>
                <a:latin typeface=" Courier New"/>
              </a:rPr>
              <a:t>:</a:t>
            </a:r>
          </a:p>
          <a:p>
            <a:pPr lvl="2"/>
            <a:r>
              <a:rPr lang="en-US" sz="1600" b="1" dirty="0">
                <a:solidFill>
                  <a:srgbClr val="001080"/>
                </a:solidFill>
                <a:latin typeface=" Courier New"/>
              </a:rPr>
              <a:t>x</a:t>
            </a:r>
            <a:r>
              <a:rPr lang="en-US" sz="1600" b="1" dirty="0">
                <a:solidFill>
                  <a:srgbClr val="000000"/>
                </a:solidFill>
                <a:latin typeface=" Courier New"/>
              </a:rPr>
              <a:t> = stack[top]</a:t>
            </a:r>
          </a:p>
          <a:p>
            <a:pPr lvl="2"/>
            <a:r>
              <a:rPr lang="en-US" sz="1600" b="1" dirty="0">
                <a:solidFill>
                  <a:srgbClr val="001080"/>
                </a:solidFill>
                <a:latin typeface=" Courier New"/>
              </a:rPr>
              <a:t>top</a:t>
            </a:r>
            <a:r>
              <a:rPr lang="en-US" sz="1600" b="1" dirty="0">
                <a:solidFill>
                  <a:srgbClr val="000000"/>
                </a:solidFill>
                <a:latin typeface=" Courier New"/>
              </a:rPr>
              <a:t> = top-</a:t>
            </a:r>
            <a:r>
              <a:rPr lang="en-US" sz="1600" b="1" dirty="0">
                <a:solidFill>
                  <a:srgbClr val="098658"/>
                </a:solidFill>
                <a:latin typeface=" Courier New"/>
              </a:rPr>
              <a:t>1</a:t>
            </a:r>
            <a:endParaRPr lang="en-US" sz="1600" b="1" dirty="0">
              <a:solidFill>
                <a:srgbClr val="000000"/>
              </a:solidFill>
              <a:latin typeface=" Courier New"/>
            </a:endParaRPr>
          </a:p>
          <a:p>
            <a:pPr lvl="2"/>
            <a:r>
              <a:rPr lang="en-US" sz="1600" b="1" dirty="0">
                <a:solidFill>
                  <a:srgbClr val="AF00DB"/>
                </a:solidFill>
                <a:latin typeface=" Courier New"/>
              </a:rPr>
              <a:t>return</a:t>
            </a:r>
            <a:r>
              <a:rPr lang="en-US" sz="1600" b="1" dirty="0">
                <a:solidFill>
                  <a:srgbClr val="000000"/>
                </a:solidFill>
                <a:latin typeface=" Courier New"/>
              </a:rPr>
              <a:t> </a:t>
            </a:r>
            <a:r>
              <a:rPr lang="en-US" sz="1600" b="1" dirty="0">
                <a:solidFill>
                  <a:srgbClr val="001080"/>
                </a:solidFill>
                <a:latin typeface=" Courier New"/>
              </a:rPr>
              <a:t>x</a:t>
            </a:r>
            <a:endParaRPr lang="en-US" sz="1600" b="1" dirty="0">
              <a:solidFill>
                <a:srgbClr val="000000"/>
              </a:solidFill>
              <a:effectLst/>
              <a:latin typeface=" Courier New"/>
            </a:endParaRPr>
          </a:p>
        </p:txBody>
      </p:sp>
      <p:sp>
        <p:nvSpPr>
          <p:cNvPr id="5" name="TextBox 4">
            <a:extLst>
              <a:ext uri="{FF2B5EF4-FFF2-40B4-BE49-F238E27FC236}">
                <a16:creationId xmlns:a16="http://schemas.microsoft.com/office/drawing/2014/main" id="{1127CA8A-54FF-184D-BC34-7D20A48587A4}"/>
              </a:ext>
            </a:extLst>
          </p:cNvPr>
          <p:cNvSpPr txBox="1"/>
          <p:nvPr/>
        </p:nvSpPr>
        <p:spPr>
          <a:xfrm>
            <a:off x="799312" y="5253633"/>
            <a:ext cx="40233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1"/>
            <a:r>
              <a:rPr lang="fa-IR" dirty="0">
                <a:latin typeface="IRRoya" panose="02000503000000020002" pitchFamily="2" charset="-78"/>
                <a:cs typeface="IRRoya" panose="02000503000000020002" pitchFamily="2" charset="-78"/>
              </a:rPr>
              <a:t>پیچیدگی زمانی اضافه کردن یک عنصر به یک پشته یا برداشتن یک عنصر از روی یک پشته با </a:t>
            </a:r>
            <a:r>
              <a:rPr lang="fa-IR" dirty="0" err="1">
                <a:latin typeface="IRRoya" panose="02000503000000020002" pitchFamily="2" charset="-78"/>
                <a:cs typeface="IRRoya" panose="02000503000000020002" pitchFamily="2" charset="-78"/>
              </a:rPr>
              <a:t>پیاده‌سازی</a:t>
            </a:r>
            <a:r>
              <a:rPr lang="fa-IR" dirty="0">
                <a:latin typeface="IRRoya" panose="02000503000000020002" pitchFamily="2" charset="-78"/>
                <a:cs typeface="IRRoya" panose="02000503000000020002" pitchFamily="2" charset="-78"/>
              </a:rPr>
              <a:t> </a:t>
            </a:r>
            <a:r>
              <a:rPr lang="fa-IR" dirty="0" err="1">
                <a:latin typeface="IRRoya" panose="02000503000000020002" pitchFamily="2" charset="-78"/>
                <a:cs typeface="IRRoya" panose="02000503000000020002" pitchFamily="2" charset="-78"/>
              </a:rPr>
              <a:t>آرایه‌ای</a:t>
            </a:r>
            <a:r>
              <a:rPr lang="fa-IR" dirty="0">
                <a:latin typeface="IRRoya" panose="02000503000000020002" pitchFamily="2" charset="-78"/>
                <a:cs typeface="IRRoya" panose="02000503000000020002" pitchFamily="2" charset="-78"/>
              </a:rPr>
              <a:t>، از </a:t>
            </a:r>
            <a:r>
              <a:rPr lang="en-US" dirty="0">
                <a:latin typeface="IRRoya" panose="02000503000000020002" pitchFamily="2" charset="-78"/>
                <a:cs typeface="IRRoya" panose="02000503000000020002" pitchFamily="2" charset="-78"/>
              </a:rPr>
              <a:t> </a:t>
            </a:r>
            <a:r>
              <a:rPr lang="en-US" sz="1600" dirty="0">
                <a:latin typeface="Courier" pitchFamily="2" charset="0"/>
                <a:cs typeface="IRRoya" panose="02000503000000020002" pitchFamily="2" charset="-78"/>
              </a:rPr>
              <a:t>O(1)</a:t>
            </a:r>
            <a:r>
              <a:rPr lang="fa-IR" dirty="0">
                <a:latin typeface="IRRoya" panose="02000503000000020002" pitchFamily="2" charset="-78"/>
                <a:cs typeface="IRRoya" panose="02000503000000020002" pitchFamily="2" charset="-78"/>
              </a:rPr>
              <a:t>است.</a:t>
            </a:r>
          </a:p>
        </p:txBody>
      </p:sp>
    </p:spTree>
    <p:extLst>
      <p:ext uri="{BB962C8B-B14F-4D97-AF65-F5344CB8AC3E}">
        <p14:creationId xmlns:p14="http://schemas.microsoft.com/office/powerpoint/2010/main" val="37091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کاربرد های پشته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lstStyle/>
          <a:p>
            <a:pPr lvl="1" algn="r" rtl="1">
              <a:lnSpc>
                <a:spcPct val="100000"/>
              </a:lnSpc>
            </a:pPr>
            <a:endParaRPr lang="en-US" sz="3200" dirty="0">
              <a:latin typeface="IRMitra" panose="02000506000000020002" pitchFamily="2" charset="-78"/>
              <a:cs typeface="IRMitra" panose="02000506000000020002" pitchFamily="2" charset="-78"/>
            </a:endParaRPr>
          </a:p>
          <a:p>
            <a:pPr lvl="1" algn="r" rtl="1">
              <a:lnSpc>
                <a:spcPct val="100000"/>
              </a:lnSpc>
            </a:pPr>
            <a:r>
              <a:rPr lang="fa-IR" sz="3200" dirty="0">
                <a:latin typeface="IRMitra" panose="02000506000000020002" pitchFamily="2" charset="-78"/>
                <a:cs typeface="IRMitra" panose="02000506000000020002" pitchFamily="2" charset="-78"/>
              </a:rPr>
              <a:t>تخصیص حافظه مبتنی بر پشته</a:t>
            </a:r>
            <a:endParaRPr lang="en-US" sz="3200" dirty="0">
              <a:latin typeface="IRMitra" panose="02000506000000020002" pitchFamily="2" charset="-78"/>
              <a:cs typeface="IRMitra" panose="02000506000000020002" pitchFamily="2" charset="-78"/>
            </a:endParaRPr>
          </a:p>
          <a:p>
            <a:pPr lvl="1" algn="r" rtl="1">
              <a:lnSpc>
                <a:spcPct val="100000"/>
              </a:lnSpc>
            </a:pPr>
            <a:r>
              <a:rPr lang="fa-IR" sz="3200" dirty="0">
                <a:latin typeface="IRMitra" panose="02000506000000020002" pitchFamily="2" charset="-78"/>
                <a:cs typeface="IRMitra" panose="02000506000000020002" pitchFamily="2" charset="-78"/>
              </a:rPr>
              <a:t> </a:t>
            </a:r>
            <a:r>
              <a:rPr lang="fa-IR" sz="3200" dirty="0" err="1">
                <a:latin typeface="IRMitra" panose="02000506000000020002" pitchFamily="2" charset="-78"/>
                <a:cs typeface="IRMitra" panose="02000506000000020002" pitchFamily="2" charset="-78"/>
              </a:rPr>
              <a:t>پیاده‌سازی</a:t>
            </a:r>
            <a:r>
              <a:rPr lang="fa-IR" sz="3200" dirty="0">
                <a:latin typeface="IRMitra" panose="02000506000000020002" pitchFamily="2" charset="-78"/>
                <a:cs typeface="IRMitra" panose="02000506000000020002" pitchFamily="2" charset="-78"/>
              </a:rPr>
              <a:t> فراخوانی توابع در یک </a:t>
            </a:r>
            <a:r>
              <a:rPr lang="fa-IR" sz="3200" dirty="0" err="1">
                <a:latin typeface="IRMitra" panose="02000506000000020002" pitchFamily="2" charset="-78"/>
                <a:cs typeface="IRMitra" panose="02000506000000020002" pitchFamily="2" charset="-78"/>
              </a:rPr>
              <a:t>کامپایلر</a:t>
            </a:r>
            <a:r>
              <a:rPr lang="fa-IR" sz="3200" dirty="0">
                <a:latin typeface="IRMitra" panose="02000506000000020002" pitchFamily="2" charset="-78"/>
                <a:cs typeface="IRMitra" panose="02000506000000020002" pitchFamily="2" charset="-78"/>
              </a:rPr>
              <a:t> </a:t>
            </a:r>
          </a:p>
          <a:p>
            <a:pPr lvl="1" algn="r" rtl="1">
              <a:lnSpc>
                <a:spcPct val="100000"/>
              </a:lnSpc>
            </a:pPr>
            <a:r>
              <a:rPr lang="fa-IR" sz="3200" dirty="0">
                <a:latin typeface="IRMitra" panose="02000506000000020002" pitchFamily="2" charset="-78"/>
                <a:cs typeface="IRMitra" panose="02000506000000020002" pitchFamily="2" charset="-78"/>
              </a:rPr>
              <a:t>ارزیابی عبارت های ریاضی</a:t>
            </a:r>
          </a:p>
          <a:p>
            <a:pPr lvl="1" algn="r" rtl="1">
              <a:lnSpc>
                <a:spcPct val="100000"/>
              </a:lnSpc>
            </a:pPr>
            <a:r>
              <a:rPr lang="fa-IR" sz="3200" dirty="0">
                <a:latin typeface="IRMitra" panose="02000506000000020002" pitchFamily="2" charset="-78"/>
                <a:cs typeface="IRMitra" panose="02000506000000020002" pitchFamily="2" charset="-78"/>
              </a:rPr>
              <a:t>طراحی </a:t>
            </a:r>
            <a:r>
              <a:rPr lang="fa-IR" sz="3200" dirty="0" err="1">
                <a:latin typeface="IRMitra" panose="02000506000000020002" pitchFamily="2" charset="-78"/>
                <a:cs typeface="IRMitra" panose="02000506000000020002" pitchFamily="2" charset="-78"/>
              </a:rPr>
              <a:t>الگوریتم</a:t>
            </a:r>
            <a:r>
              <a:rPr lang="fa-IR" sz="3200" dirty="0">
                <a:latin typeface="IRMitra" panose="02000506000000020002" pitchFamily="2" charset="-78"/>
                <a:cs typeface="IRMitra" panose="02000506000000020002" pitchFamily="2" charset="-78"/>
              </a:rPr>
              <a:t> ها به روش </a:t>
            </a:r>
            <a:r>
              <a:rPr lang="fa-IR" sz="3200" dirty="0" err="1">
                <a:latin typeface="IRMitra" panose="02000506000000020002" pitchFamily="2" charset="-78"/>
                <a:cs typeface="IRMitra" panose="02000506000000020002" pitchFamily="2" charset="-78"/>
              </a:rPr>
              <a:t>پس‌گرد</a:t>
            </a:r>
            <a:endParaRPr lang="fa-IR" sz="3200" dirty="0">
              <a:latin typeface="IRMitra" panose="02000506000000020002" pitchFamily="2" charset="-78"/>
              <a:cs typeface="IRMitra" panose="02000506000000020002" pitchFamily="2" charset="-78"/>
            </a:endParaRPr>
          </a:p>
          <a:p>
            <a:pPr algn="r" rtl="1">
              <a:lnSpc>
                <a:spcPct val="100000"/>
              </a:lnSpc>
            </a:pPr>
            <a:endParaRPr lang="en-US" dirty="0">
              <a:latin typeface="IRMitra" panose="02000506000000020002" pitchFamily="2" charset="-78"/>
              <a:cs typeface="IRMitra" panose="02000506000000020002" pitchFamily="2" charset="-78"/>
            </a:endParaRPr>
          </a:p>
        </p:txBody>
      </p:sp>
      <p:pic>
        <p:nvPicPr>
          <p:cNvPr id="1026" name="Picture 2" descr="Sea stack In Dun Briste, County Mayo, Ireland. (X-Post from r/climbing) :  geology">
            <a:extLst>
              <a:ext uri="{FF2B5EF4-FFF2-40B4-BE49-F238E27FC236}">
                <a16:creationId xmlns:a16="http://schemas.microsoft.com/office/drawing/2014/main" id="{8E57FCE9-61B0-5345-AA24-9EFF44598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09297"/>
            <a:ext cx="3277889" cy="49219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D9B355A4-53E3-A14F-97A5-DA4B416767F1}"/>
              </a:ext>
            </a:extLst>
          </p:cNvPr>
          <p:cNvSpPr txBox="1"/>
          <p:nvPr/>
        </p:nvSpPr>
        <p:spPr>
          <a:xfrm>
            <a:off x="963748" y="5866195"/>
            <a:ext cx="3026791" cy="307777"/>
          </a:xfrm>
          <a:prstGeom prst="rect">
            <a:avLst/>
          </a:prstGeom>
          <a:noFill/>
        </p:spPr>
        <p:txBody>
          <a:bodyPr wrap="none" rtlCol="0">
            <a:spAutoFit/>
          </a:bodyPr>
          <a:lstStyle/>
          <a:p>
            <a:r>
              <a:rPr lang="en-US" sz="1400" dirty="0">
                <a:latin typeface="IRMitra" panose="02000506000000020002" pitchFamily="2" charset="-78"/>
                <a:cs typeface="IRMitra" panose="02000506000000020002" pitchFamily="2" charset="-78"/>
              </a:rPr>
              <a:t>Sea stack In Dun </a:t>
            </a:r>
            <a:r>
              <a:rPr lang="en-US" sz="1400" dirty="0" err="1">
                <a:latin typeface="IRMitra" panose="02000506000000020002" pitchFamily="2" charset="-78"/>
                <a:cs typeface="IRMitra" panose="02000506000000020002" pitchFamily="2" charset="-78"/>
              </a:rPr>
              <a:t>Briste</a:t>
            </a:r>
            <a:r>
              <a:rPr lang="en-US" sz="1400" dirty="0">
                <a:latin typeface="IRMitra" panose="02000506000000020002" pitchFamily="2" charset="-78"/>
                <a:cs typeface="IRMitra" panose="02000506000000020002" pitchFamily="2" charset="-78"/>
              </a:rPr>
              <a:t>, County Mayo, Ireland.</a:t>
            </a:r>
          </a:p>
        </p:txBody>
      </p:sp>
    </p:spTree>
    <p:extLst>
      <p:ext uri="{BB962C8B-B14F-4D97-AF65-F5344CB8AC3E}">
        <p14:creationId xmlns:p14="http://schemas.microsoft.com/office/powerpoint/2010/main" val="48797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B855-A203-8641-A767-10D90A416182}"/>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تخصیص حافظه مبتنی بر پشته</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3FD2A762-16FF-DE49-9D93-29FDE8DC7814}"/>
              </a:ext>
            </a:extLst>
          </p:cNvPr>
          <p:cNvSpPr>
            <a:spLocks noGrp="1"/>
          </p:cNvSpPr>
          <p:nvPr>
            <p:ph idx="1"/>
          </p:nvPr>
        </p:nvSpPr>
        <p:spPr>
          <a:xfrm>
            <a:off x="3867807" y="1825625"/>
            <a:ext cx="7485993" cy="4351338"/>
          </a:xfrm>
        </p:spPr>
        <p:txBody>
          <a:bodyPr>
            <a:normAutofit lnSpcReduction="10000"/>
          </a:bodyPr>
          <a:lstStyle/>
          <a:p>
            <a:pPr marL="0" indent="0" algn="just" rtl="1">
              <a:lnSpc>
                <a:spcPct val="120000"/>
              </a:lnSpc>
              <a:buNone/>
            </a:pPr>
            <a:r>
              <a:rPr lang="fa-IR" sz="2400" dirty="0">
                <a:latin typeface="IRMitra" panose="02000506000000020002" pitchFamily="2" charset="-78"/>
                <a:cs typeface="IRMitra" panose="02000506000000020002" pitchFamily="2" charset="-78"/>
              </a:rPr>
              <a:t>ناحیه </a:t>
            </a:r>
            <a:r>
              <a:rPr lang="en-US" sz="2400" dirty="0">
                <a:latin typeface="IRMitra" panose="02000506000000020002" pitchFamily="2" charset="-78"/>
                <a:cs typeface="IRMitra" panose="02000506000000020002" pitchFamily="2" charset="-78"/>
              </a:rPr>
              <a:t>stack</a:t>
            </a:r>
            <a:r>
              <a:rPr lang="fa-IR" sz="2400" dirty="0">
                <a:latin typeface="IRMitra" panose="02000506000000020002" pitchFamily="2" charset="-78"/>
                <a:cs typeface="IRMitra" panose="02000506000000020002" pitchFamily="2" charset="-78"/>
              </a:rPr>
              <a:t> با ساختار </a:t>
            </a:r>
            <a:r>
              <a:rPr lang="en-US" sz="2400" dirty="0">
                <a:latin typeface="IRMitra" panose="02000506000000020002" pitchFamily="2" charset="-78"/>
                <a:cs typeface="IRMitra" panose="02000506000000020002" pitchFamily="2" charset="-78"/>
              </a:rPr>
              <a:t>LIFO</a:t>
            </a:r>
            <a:r>
              <a:rPr lang="fa-IR" sz="2400" dirty="0">
                <a:latin typeface="IRMitra" panose="02000506000000020002" pitchFamily="2" charset="-78"/>
                <a:cs typeface="IRMitra" panose="02000506000000020002" pitchFamily="2" charset="-78"/>
              </a:rPr>
              <a:t>، به طور رایج در بالاترین بخش از حافظه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یک (اشاره گر پشته) در بالاترین قسمت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زمانی که </a:t>
            </a:r>
            <a:r>
              <a:rPr lang="fa-IR" sz="2400" dirty="0" err="1">
                <a:latin typeface="IRMitra" panose="02000506000000020002" pitchFamily="2" charset="-78"/>
                <a:cs typeface="IRMitra" panose="02000506000000020002" pitchFamily="2" charset="-78"/>
              </a:rPr>
              <a:t>تابعی</a:t>
            </a:r>
            <a:r>
              <a:rPr lang="fa-IR" sz="2400" dirty="0">
                <a:latin typeface="IRMitra" panose="02000506000000020002" pitchFamily="2" charset="-78"/>
                <a:cs typeface="IRMitra" panose="02000506000000020002" pitchFamily="2" charset="-78"/>
              </a:rPr>
              <a:t> فراخوانی </a:t>
            </a:r>
            <a:r>
              <a:rPr lang="fa-IR" sz="2400" dirty="0" err="1">
                <a:latin typeface="IRMitra" panose="02000506000000020002" pitchFamily="2" charset="-78"/>
                <a:cs typeface="IRMitra" panose="02000506000000020002" pitchFamily="2" charset="-78"/>
              </a:rPr>
              <a:t>می‌شود</a:t>
            </a:r>
            <a:r>
              <a:rPr lang="fa-IR" sz="2400" dirty="0">
                <a:latin typeface="IRMitra" panose="02000506000000020002" pitchFamily="2" charset="-78"/>
                <a:cs typeface="IRMitra" panose="02000506000000020002" pitchFamily="2" charset="-78"/>
              </a:rPr>
              <a:t> این تابع به همراه تمامی متغیرهای محلی خودش در داخل حافظه </a:t>
            </a:r>
            <a:r>
              <a:rPr lang="fa-IR" sz="2400" dirty="0" err="1">
                <a:latin typeface="IRMitra" panose="02000506000000020002" pitchFamily="2" charset="-78"/>
                <a:cs typeface="IRMitra" panose="02000506000000020002" pitchFamily="2" charset="-78"/>
              </a:rPr>
              <a:t>اِستک</a:t>
            </a:r>
            <a:r>
              <a:rPr lang="fa-IR" sz="2400" dirty="0">
                <a:latin typeface="IRMitra" panose="02000506000000020002" pitchFamily="2" charset="-78"/>
                <a:cs typeface="IRMitra" panose="02000506000000020002" pitchFamily="2" charset="-78"/>
              </a:rPr>
              <a:t>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و با فراخوانی یک تابع جدید تابع جاری بر روی تابع قبلی قرار </a:t>
            </a:r>
            <a:r>
              <a:rPr lang="fa-IR" sz="2400" dirty="0" err="1">
                <a:latin typeface="IRMitra" panose="02000506000000020002" pitchFamily="2" charset="-78"/>
                <a:cs typeface="IRMitra" panose="02000506000000020002" pitchFamily="2" charset="-78"/>
              </a:rPr>
              <a:t>می‌گیرد</a:t>
            </a:r>
            <a:r>
              <a:rPr lang="fa-IR" sz="2400" dirty="0">
                <a:latin typeface="IRMitra" panose="02000506000000020002" pitchFamily="2" charset="-78"/>
                <a:cs typeface="IRMitra" panose="02000506000000020002" pitchFamily="2" charset="-78"/>
              </a:rPr>
              <a:t> و کار به همین صورت درباره دیگر توابع ادامه پیدا </a:t>
            </a:r>
            <a:r>
              <a:rPr lang="fa-IR" sz="2400" dirty="0" err="1">
                <a:latin typeface="IRMitra" panose="02000506000000020002" pitchFamily="2" charset="-78"/>
                <a:cs typeface="IRMitra" panose="02000506000000020002" pitchFamily="2" charset="-78"/>
              </a:rPr>
              <a:t>می‌کند</a:t>
            </a:r>
            <a:r>
              <a:rPr lang="fa-IR" sz="2400" dirty="0">
                <a:latin typeface="IRMitra" panose="02000506000000020002" pitchFamily="2" charset="-78"/>
                <a:cs typeface="IRMitra" panose="02000506000000020002" pitchFamily="2" charset="-78"/>
              </a:rPr>
              <a:t>.</a:t>
            </a:r>
          </a:p>
          <a:p>
            <a:pPr lvl="1" algn="just" rtl="1"/>
            <a:r>
              <a:rPr lang="fa-IR" sz="2000" dirty="0">
                <a:solidFill>
                  <a:schemeClr val="accent6">
                    <a:lumMod val="50000"/>
                  </a:schemeClr>
                </a:solidFill>
                <a:latin typeface="IRMitra" panose="02000506000000020002" pitchFamily="2" charset="-78"/>
                <a:cs typeface="IRMitra" panose="02000506000000020002" pitchFamily="2" charset="-78"/>
              </a:rPr>
              <a:t>دسترسی بسیار سریع به </a:t>
            </a:r>
            <a:r>
              <a:rPr lang="fa-IR" sz="2000" dirty="0" err="1">
                <a:solidFill>
                  <a:schemeClr val="accent6">
                    <a:lumMod val="50000"/>
                  </a:schemeClr>
                </a:solidFill>
                <a:latin typeface="IRMitra" panose="02000506000000020002" pitchFamily="2" charset="-78"/>
                <a:cs typeface="IRMitra" panose="02000506000000020002" pitchFamily="2" charset="-78"/>
              </a:rPr>
              <a:t>متغیر‌ها</a:t>
            </a:r>
            <a:endParaRPr lang="fa-IR" sz="2000" dirty="0">
              <a:solidFill>
                <a:schemeClr val="accent6">
                  <a:lumMod val="50000"/>
                </a:schemeClr>
              </a:solidFill>
              <a:latin typeface="IRMitra" panose="02000506000000020002" pitchFamily="2" charset="-78"/>
              <a:cs typeface="IRMitra" panose="02000506000000020002" pitchFamily="2" charset="-78"/>
            </a:endParaRPr>
          </a:p>
          <a:p>
            <a:pPr lvl="1" algn="just" rtl="1"/>
            <a:r>
              <a:rPr lang="fa-IR" sz="2000" dirty="0">
                <a:solidFill>
                  <a:schemeClr val="accent6">
                    <a:lumMod val="50000"/>
                  </a:schemeClr>
                </a:solidFill>
                <a:latin typeface="IRMitra" panose="02000506000000020002" pitchFamily="2" charset="-78"/>
                <a:cs typeface="IRMitra" panose="02000506000000020002" pitchFamily="2" charset="-78"/>
              </a:rPr>
              <a:t>نیازی برای باز پس گیری حافظه اختصاص یافته شده ندارید</a:t>
            </a:r>
          </a:p>
          <a:p>
            <a:pPr lvl="1" algn="just" rtl="1"/>
            <a:r>
              <a:rPr lang="fa-IR" sz="2000" dirty="0">
                <a:solidFill>
                  <a:schemeClr val="accent6">
                    <a:lumMod val="50000"/>
                  </a:schemeClr>
                </a:solidFill>
                <a:latin typeface="IRMitra" panose="02000506000000020002" pitchFamily="2" charset="-78"/>
                <a:cs typeface="IRMitra" panose="02000506000000020002" pitchFamily="2" charset="-78"/>
              </a:rPr>
              <a:t>فضا در زمان مورد نیاز به اندازه کافی توسط پردازنده مرکزی مدیریت </a:t>
            </a:r>
            <a:r>
              <a:rPr lang="fa-IR" sz="2000" dirty="0" err="1">
                <a:solidFill>
                  <a:schemeClr val="accent6">
                    <a:lumMod val="50000"/>
                  </a:schemeClr>
                </a:solidFill>
                <a:latin typeface="IRMitra" panose="02000506000000020002" pitchFamily="2" charset="-78"/>
                <a:cs typeface="IRMitra" panose="02000506000000020002" pitchFamily="2" charset="-78"/>
              </a:rPr>
              <a:t>می‌شود</a:t>
            </a:r>
            <a:r>
              <a:rPr lang="fa-IR" sz="2000" dirty="0">
                <a:solidFill>
                  <a:schemeClr val="accent6">
                    <a:lumMod val="50000"/>
                  </a:schemeClr>
                </a:solidFill>
                <a:latin typeface="IRMitra" panose="02000506000000020002" pitchFamily="2" charset="-78"/>
                <a:cs typeface="IRMitra" panose="02000506000000020002" pitchFamily="2" charset="-78"/>
              </a:rPr>
              <a:t>، حافظه ای نشت نخواهد کرد</a:t>
            </a:r>
          </a:p>
          <a:p>
            <a:pPr lvl="1" algn="just" rtl="1"/>
            <a:r>
              <a:rPr lang="fa-IR" sz="2000" dirty="0" err="1">
                <a:solidFill>
                  <a:srgbClr val="9A0301"/>
                </a:solidFill>
                <a:latin typeface="IRMitra" panose="02000506000000020002" pitchFamily="2" charset="-78"/>
                <a:cs typeface="IRMitra" panose="02000506000000020002" pitchFamily="2" charset="-78"/>
              </a:rPr>
              <a:t>متغیر‌ها</a:t>
            </a:r>
            <a:r>
              <a:rPr lang="fa-IR" sz="2000" dirty="0">
                <a:solidFill>
                  <a:srgbClr val="9A0301"/>
                </a:solidFill>
                <a:latin typeface="IRMitra" panose="02000506000000020002" pitchFamily="2" charset="-78"/>
                <a:cs typeface="IRMitra" panose="02000506000000020002" pitchFamily="2" charset="-78"/>
              </a:rPr>
              <a:t> فقط محلی هستند</a:t>
            </a:r>
          </a:p>
          <a:p>
            <a:pPr lvl="1" algn="just" rtl="1"/>
            <a:r>
              <a:rPr lang="fa-IR" sz="2000" dirty="0">
                <a:solidFill>
                  <a:srgbClr val="9A0301"/>
                </a:solidFill>
                <a:latin typeface="IRMitra" panose="02000506000000020002" pitchFamily="2" charset="-78"/>
                <a:cs typeface="IRMitra" panose="02000506000000020002" pitchFamily="2" charset="-78"/>
              </a:rPr>
              <a:t>محدودیت در حافظه </a:t>
            </a:r>
            <a:r>
              <a:rPr lang="en-US" sz="2000" dirty="0">
                <a:solidFill>
                  <a:srgbClr val="9A0301"/>
                </a:solidFill>
                <a:latin typeface="IRMitra" panose="02000506000000020002" pitchFamily="2" charset="-78"/>
                <a:cs typeface="IRMitra" panose="02000506000000020002" pitchFamily="2" charset="-78"/>
              </a:rPr>
              <a:t>stack</a:t>
            </a:r>
            <a:r>
              <a:rPr lang="fa-IR" sz="2000" dirty="0">
                <a:solidFill>
                  <a:srgbClr val="9A0301"/>
                </a:solidFill>
                <a:latin typeface="IRMitra" panose="02000506000000020002" pitchFamily="2" charset="-78"/>
                <a:cs typeface="IRMitra" panose="02000506000000020002" pitchFamily="2" charset="-78"/>
              </a:rPr>
              <a:t> بسته به نوع سیستم عامل متفاوت است</a:t>
            </a:r>
          </a:p>
          <a:p>
            <a:pPr lvl="1" algn="just" rtl="1"/>
            <a:r>
              <a:rPr lang="fa-IR" sz="2000" dirty="0" err="1">
                <a:solidFill>
                  <a:srgbClr val="9A0301"/>
                </a:solidFill>
                <a:latin typeface="IRMitra" panose="02000506000000020002" pitchFamily="2" charset="-78"/>
                <a:cs typeface="IRMitra" panose="02000506000000020002" pitchFamily="2" charset="-78"/>
              </a:rPr>
              <a:t>متغیر‌ها</a:t>
            </a:r>
            <a:r>
              <a:rPr lang="fa-IR" sz="2000" dirty="0">
                <a:solidFill>
                  <a:srgbClr val="9A0301"/>
                </a:solidFill>
                <a:latin typeface="IRMitra" panose="02000506000000020002" pitchFamily="2" charset="-78"/>
                <a:cs typeface="IRMitra" panose="02000506000000020002" pitchFamily="2" charset="-78"/>
              </a:rPr>
              <a:t> </a:t>
            </a:r>
            <a:r>
              <a:rPr lang="fa-IR" sz="2000" dirty="0" err="1">
                <a:solidFill>
                  <a:srgbClr val="9A0301"/>
                </a:solidFill>
                <a:latin typeface="IRMitra" panose="02000506000000020002" pitchFamily="2" charset="-78"/>
                <a:cs typeface="IRMitra" panose="02000506000000020002" pitchFamily="2" charset="-78"/>
              </a:rPr>
              <a:t>نمی‌توانند</a:t>
            </a:r>
            <a:r>
              <a:rPr lang="fa-IR" sz="2000" dirty="0">
                <a:solidFill>
                  <a:srgbClr val="9A0301"/>
                </a:solidFill>
                <a:latin typeface="IRMitra" panose="02000506000000020002" pitchFamily="2" charset="-78"/>
                <a:cs typeface="IRMitra" panose="02000506000000020002" pitchFamily="2" charset="-78"/>
              </a:rPr>
              <a:t> تغییر اندازه دهند</a:t>
            </a:r>
          </a:p>
        </p:txBody>
      </p:sp>
      <p:pic>
        <p:nvPicPr>
          <p:cNvPr id="2050" name="Picture 2">
            <a:extLst>
              <a:ext uri="{FF2B5EF4-FFF2-40B4-BE49-F238E27FC236}">
                <a16:creationId xmlns:a16="http://schemas.microsoft.com/office/drawing/2014/main" id="{0C5569E8-DACD-9B45-8961-275C7DB42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3" y="1690688"/>
            <a:ext cx="3662377"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0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8339-297E-594B-8356-3B43F65984F6}"/>
              </a:ext>
            </a:extLst>
          </p:cNvPr>
          <p:cNvSpPr>
            <a:spLocks noGrp="1"/>
          </p:cNvSpPr>
          <p:nvPr>
            <p:ph type="title"/>
          </p:nvPr>
        </p:nvSpPr>
        <p:spPr/>
        <p:txBody>
          <a:bodyPr/>
          <a:lstStyle/>
          <a:p>
            <a:pPr algn="r" rtl="1"/>
            <a:r>
              <a:rPr lang="fa-IR" dirty="0">
                <a:latin typeface="IRTitr" panose="02000506000000020002" pitchFamily="2" charset="-78"/>
                <a:cs typeface="IRTitr" panose="02000506000000020002" pitchFamily="2" charset="-78"/>
              </a:rPr>
              <a:t>فراخوانی توابع</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7DDB173F-AC5A-724C-A880-3F72DFF1CD49}"/>
              </a:ext>
            </a:extLst>
          </p:cNvPr>
          <p:cNvSpPr>
            <a:spLocks noGrp="1"/>
          </p:cNvSpPr>
          <p:nvPr>
            <p:ph idx="1"/>
          </p:nvPr>
        </p:nvSpPr>
        <p:spPr/>
        <p:txBody>
          <a:bodyPr/>
          <a:lstStyle/>
          <a:p>
            <a:pPr marL="0" indent="0" algn="r" rtl="1">
              <a:buNone/>
            </a:pPr>
            <a:r>
              <a:rPr lang="fa-IR" dirty="0">
                <a:latin typeface="IRMitra" panose="02000506000000020002" pitchFamily="2" charset="-78"/>
                <a:cs typeface="IRMitra" panose="02000506000000020002" pitchFamily="2" charset="-78"/>
              </a:rPr>
              <a:t>چگونه </a:t>
            </a:r>
            <a:r>
              <a:rPr lang="fa-IR" dirty="0" err="1">
                <a:latin typeface="IRMitra" panose="02000506000000020002" pitchFamily="2" charset="-78"/>
                <a:cs typeface="IRMitra" panose="02000506000000020002" pitchFamily="2" charset="-78"/>
              </a:rPr>
              <a:t>کامپایلر</a:t>
            </a:r>
            <a:r>
              <a:rPr lang="fa-IR" dirty="0">
                <a:latin typeface="IRMitra" panose="02000506000000020002" pitchFamily="2" charset="-78"/>
                <a:cs typeface="IRMitra" panose="02000506000000020002" pitchFamily="2" charset="-78"/>
              </a:rPr>
              <a:t> اجرای توابع را ممکن میسازد؟ </a:t>
            </a:r>
            <a:endParaRPr lang="en-US" dirty="0">
              <a:latin typeface="IRMitra" panose="02000506000000020002" pitchFamily="2" charset="-78"/>
              <a:cs typeface="IRMitra" panose="02000506000000020002" pitchFamily="2" charset="-78"/>
            </a:endParaRPr>
          </a:p>
          <a:p>
            <a:pPr lvl="1" algn="r" rtl="1"/>
            <a:r>
              <a:rPr lang="fa-IR" dirty="0">
                <a:latin typeface="IRMitra" panose="02000506000000020002" pitchFamily="2" charset="-78"/>
                <a:cs typeface="IRMitra" panose="02000506000000020002" pitchFamily="2" charset="-78"/>
              </a:rPr>
              <a:t> فراخوانی تابع: ذخیره مقادیر متغیرهای محلی و آدرس بازگشت در پشته</a:t>
            </a:r>
          </a:p>
          <a:p>
            <a:pPr lvl="1" algn="r" rtl="1"/>
            <a:r>
              <a:rPr lang="fa-IR" dirty="0">
                <a:latin typeface="IRMitra" panose="02000506000000020002" pitchFamily="2" charset="-78"/>
                <a:cs typeface="IRMitra" panose="02000506000000020002" pitchFamily="2" charset="-78"/>
              </a:rPr>
              <a:t>برگشت: برداشتن آدرس بازگشت و مقادیر متغیرهای محلی از پشته </a:t>
            </a:r>
          </a:p>
          <a:p>
            <a:pPr marL="0" indent="0" algn="r" rtl="1">
              <a:buNone/>
            </a:pPr>
            <a:endParaRPr lang="en-US" dirty="0">
              <a:latin typeface="IRMitra" panose="02000506000000020002" pitchFamily="2" charset="-78"/>
              <a:cs typeface="IRMitra" panose="02000506000000020002" pitchFamily="2" charset="-78"/>
            </a:endParaRPr>
          </a:p>
        </p:txBody>
      </p:sp>
      <p:graphicFrame>
        <p:nvGraphicFramePr>
          <p:cNvPr id="8" name="Table 7">
            <a:extLst>
              <a:ext uri="{FF2B5EF4-FFF2-40B4-BE49-F238E27FC236}">
                <a16:creationId xmlns:a16="http://schemas.microsoft.com/office/drawing/2014/main" id="{356D267C-A799-3B4B-9CD8-14D293DAFA18}"/>
              </a:ext>
            </a:extLst>
          </p:cNvPr>
          <p:cNvGraphicFramePr>
            <a:graphicFrameLocks noGrp="1"/>
          </p:cNvGraphicFramePr>
          <p:nvPr>
            <p:extLst>
              <p:ext uri="{D42A27DB-BD31-4B8C-83A1-F6EECF244321}">
                <p14:modId xmlns:p14="http://schemas.microsoft.com/office/powerpoint/2010/main" val="3437724815"/>
              </p:ext>
            </p:extLst>
          </p:nvPr>
        </p:nvGraphicFramePr>
        <p:xfrm>
          <a:off x="819806" y="3161666"/>
          <a:ext cx="3657600" cy="1920240"/>
        </p:xfrm>
        <a:graphic>
          <a:graphicData uri="http://schemas.openxmlformats.org/drawingml/2006/table">
            <a:tbl>
              <a:tblPr firstRow="1" bandRow="1">
                <a:tableStyleId>{B301B821-A1FF-4177-AEE7-76D212191A09}</a:tableStyleId>
              </a:tblPr>
              <a:tblGrid>
                <a:gridCol w="3657600">
                  <a:extLst>
                    <a:ext uri="{9D8B030D-6E8A-4147-A177-3AD203B41FA5}">
                      <a16:colId xmlns:a16="http://schemas.microsoft.com/office/drawing/2014/main" val="2652013023"/>
                    </a:ext>
                  </a:extLst>
                </a:gridCol>
              </a:tblGrid>
              <a:tr h="457200">
                <a:tc>
                  <a:txBody>
                    <a:bodyPr/>
                    <a:lstStyle/>
                    <a:p>
                      <a:pPr algn="ct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(216, 192)</a:t>
                      </a:r>
                    </a:p>
                  </a:txBody>
                  <a:tcPr anchor="ctr"/>
                </a:tc>
                <a:extLst>
                  <a:ext uri="{0D108BD9-81ED-4DB2-BD59-A6C34878D82A}">
                    <a16:rowId xmlns:a16="http://schemas.microsoft.com/office/drawing/2014/main" val="99530487"/>
                  </a:ext>
                </a:extLst>
              </a:tr>
              <a:tr h="370840">
                <a:tc>
                  <a:txBody>
                    <a:bodyPr/>
                    <a:lstStyle/>
                    <a:p>
                      <a:r>
                        <a:rPr lang="en-US" b="1" dirty="0">
                          <a:solidFill>
                            <a:srgbClr val="0000FF"/>
                          </a:solidFill>
                          <a:latin typeface="Courier New" panose="02070309020205020404" pitchFamily="49" charset="0"/>
                          <a:cs typeface="Courier New" panose="02070309020205020404" pitchFamily="49" charset="0"/>
                        </a:rPr>
                        <a:t>def</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p>
                      <a:pPr lvl="1"/>
                      <a:r>
                        <a:rPr lang="en-US" b="1" dirty="0">
                          <a:solidFill>
                            <a:srgbClr val="AF00DB"/>
                          </a:solidFill>
                          <a:latin typeface="Courier New" panose="02070309020205020404" pitchFamily="49" charset="0"/>
                          <a:cs typeface="Courier New" panose="02070309020205020404" pitchFamily="49" charset="0"/>
                        </a:rPr>
                        <a:t>if</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98658"/>
                          </a:solidFill>
                          <a:latin typeface="Courier New" panose="02070309020205020404" pitchFamily="49" charset="0"/>
                          <a:cs typeface="Courier New" panose="02070309020205020404" pitchFamily="49" charset="0"/>
                        </a:rPr>
                        <a:t>0</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1080"/>
                          </a:solidFill>
                          <a:latin typeface="Courier New" panose="02070309020205020404" pitchFamily="49" charset="0"/>
                          <a:cs typeface="Courier New" panose="02070309020205020404" pitchFamily="49" charset="0"/>
                        </a:rPr>
                        <a:t>p</a:t>
                      </a:r>
                      <a:endParaRPr lang="en-US" b="1" dirty="0">
                        <a:solidFill>
                          <a:srgbClr val="000000"/>
                        </a:solidFill>
                        <a:latin typeface="Courier New" panose="02070309020205020404" pitchFamily="49" charset="0"/>
                        <a:cs typeface="Courier New" panose="02070309020205020404" pitchFamily="49" charset="0"/>
                      </a:endParaRPr>
                    </a:p>
                    <a:p>
                      <a:pPr lvl="1"/>
                      <a:r>
                        <a:rPr lang="en-US" b="1" dirty="0">
                          <a:solidFill>
                            <a:srgbClr val="AF00DB"/>
                          </a:solidFill>
                          <a:latin typeface="Courier New" panose="02070309020205020404" pitchFamily="49" charset="0"/>
                          <a:cs typeface="Courier New" panose="02070309020205020404" pitchFamily="49" charset="0"/>
                        </a:rPr>
                        <a:t>else</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358313090"/>
                  </a:ext>
                </a:extLst>
              </a:tr>
            </a:tbl>
          </a:graphicData>
        </a:graphic>
      </p:graphicFrame>
      <p:graphicFrame>
        <p:nvGraphicFramePr>
          <p:cNvPr id="7" name="Table 6">
            <a:extLst>
              <a:ext uri="{FF2B5EF4-FFF2-40B4-BE49-F238E27FC236}">
                <a16:creationId xmlns:a16="http://schemas.microsoft.com/office/drawing/2014/main" id="{5D558304-2E22-7B4F-B147-AE3ACAA9D809}"/>
              </a:ext>
            </a:extLst>
          </p:cNvPr>
          <p:cNvGraphicFramePr>
            <a:graphicFrameLocks noGrp="1"/>
          </p:cNvGraphicFramePr>
          <p:nvPr>
            <p:extLst>
              <p:ext uri="{D42A27DB-BD31-4B8C-83A1-F6EECF244321}">
                <p14:modId xmlns:p14="http://schemas.microsoft.com/office/powerpoint/2010/main" val="2585560978"/>
              </p:ext>
            </p:extLst>
          </p:nvPr>
        </p:nvGraphicFramePr>
        <p:xfrm>
          <a:off x="1629103" y="3709195"/>
          <a:ext cx="3657600" cy="1920240"/>
        </p:xfrm>
        <a:graphic>
          <a:graphicData uri="http://schemas.openxmlformats.org/drawingml/2006/table">
            <a:tbl>
              <a:tblPr firstRow="1" bandRow="1">
                <a:tableStyleId>{B301B821-A1FF-4177-AEE7-76D212191A09}</a:tableStyleId>
              </a:tblPr>
              <a:tblGrid>
                <a:gridCol w="3657600">
                  <a:extLst>
                    <a:ext uri="{9D8B030D-6E8A-4147-A177-3AD203B41FA5}">
                      <a16:colId xmlns:a16="http://schemas.microsoft.com/office/drawing/2014/main" val="2652013023"/>
                    </a:ext>
                  </a:extLst>
                </a:gridCol>
              </a:tblGrid>
              <a:tr h="457200">
                <a:tc>
                  <a:txBody>
                    <a:bodyPr/>
                    <a:lstStyle/>
                    <a:p>
                      <a:pPr algn="ctr"/>
                      <a:r>
                        <a:rPr lang="en-US" dirty="0" err="1">
                          <a:latin typeface="Courier New" panose="02070309020205020404" pitchFamily="49" charset="0"/>
                          <a:cs typeface="Courier New" panose="02070309020205020404" pitchFamily="49" charset="0"/>
                        </a:rPr>
                        <a:t>gcd</a:t>
                      </a:r>
                      <a:r>
                        <a:rPr lang="en-US">
                          <a:latin typeface="Courier New" panose="02070309020205020404" pitchFamily="49" charset="0"/>
                          <a:cs typeface="Courier New" panose="02070309020205020404" pitchFamily="49" charset="0"/>
                        </a:rPr>
                        <a:t>(192, 24)</a:t>
                      </a:r>
                      <a:endParaRPr 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99530487"/>
                  </a:ext>
                </a:extLst>
              </a:tr>
              <a:tr h="370840">
                <a:tc>
                  <a:txBody>
                    <a:bodyPr/>
                    <a:lstStyle/>
                    <a:p>
                      <a:r>
                        <a:rPr lang="en-US" b="1" dirty="0">
                          <a:solidFill>
                            <a:srgbClr val="0000FF"/>
                          </a:solidFill>
                          <a:latin typeface="Courier New" panose="02070309020205020404" pitchFamily="49" charset="0"/>
                          <a:cs typeface="Courier New" panose="02070309020205020404" pitchFamily="49" charset="0"/>
                        </a:rPr>
                        <a:t>def</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p>
                      <a:pPr lvl="1"/>
                      <a:r>
                        <a:rPr lang="en-US" b="1" dirty="0">
                          <a:solidFill>
                            <a:srgbClr val="AF00DB"/>
                          </a:solidFill>
                          <a:latin typeface="Courier New" panose="02070309020205020404" pitchFamily="49" charset="0"/>
                          <a:cs typeface="Courier New" panose="02070309020205020404" pitchFamily="49" charset="0"/>
                        </a:rPr>
                        <a:t>if</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98658"/>
                          </a:solidFill>
                          <a:latin typeface="Courier New" panose="02070309020205020404" pitchFamily="49" charset="0"/>
                          <a:cs typeface="Courier New" panose="02070309020205020404" pitchFamily="49" charset="0"/>
                        </a:rPr>
                        <a:t>0</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1080"/>
                          </a:solidFill>
                          <a:latin typeface="Courier New" panose="02070309020205020404" pitchFamily="49" charset="0"/>
                          <a:cs typeface="Courier New" panose="02070309020205020404" pitchFamily="49" charset="0"/>
                        </a:rPr>
                        <a:t>p</a:t>
                      </a:r>
                      <a:endParaRPr lang="en-US" b="1" dirty="0">
                        <a:solidFill>
                          <a:srgbClr val="000000"/>
                        </a:solidFill>
                        <a:latin typeface="Courier New" panose="02070309020205020404" pitchFamily="49" charset="0"/>
                        <a:cs typeface="Courier New" panose="02070309020205020404" pitchFamily="49" charset="0"/>
                      </a:endParaRPr>
                    </a:p>
                    <a:p>
                      <a:pPr lvl="1"/>
                      <a:r>
                        <a:rPr lang="en-US" b="1" dirty="0">
                          <a:solidFill>
                            <a:srgbClr val="AF00DB"/>
                          </a:solidFill>
                          <a:latin typeface="Courier New" panose="02070309020205020404" pitchFamily="49" charset="0"/>
                          <a:cs typeface="Courier New" panose="02070309020205020404" pitchFamily="49" charset="0"/>
                        </a:rPr>
                        <a:t>else</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358313090"/>
                  </a:ext>
                </a:extLst>
              </a:tr>
            </a:tbl>
          </a:graphicData>
        </a:graphic>
      </p:graphicFrame>
      <p:graphicFrame>
        <p:nvGraphicFramePr>
          <p:cNvPr id="6" name="Table 6">
            <a:extLst>
              <a:ext uri="{FF2B5EF4-FFF2-40B4-BE49-F238E27FC236}">
                <a16:creationId xmlns:a16="http://schemas.microsoft.com/office/drawing/2014/main" id="{566AC5D5-D19D-764A-9E9E-DB497977363E}"/>
              </a:ext>
            </a:extLst>
          </p:cNvPr>
          <p:cNvGraphicFramePr>
            <a:graphicFrameLocks noGrp="1"/>
          </p:cNvGraphicFramePr>
          <p:nvPr>
            <p:extLst>
              <p:ext uri="{D42A27DB-BD31-4B8C-83A1-F6EECF244321}">
                <p14:modId xmlns:p14="http://schemas.microsoft.com/office/powerpoint/2010/main" val="3755667436"/>
              </p:ext>
            </p:extLst>
          </p:nvPr>
        </p:nvGraphicFramePr>
        <p:xfrm>
          <a:off x="2438400" y="4256723"/>
          <a:ext cx="3657600" cy="1920240"/>
        </p:xfrm>
        <a:graphic>
          <a:graphicData uri="http://schemas.openxmlformats.org/drawingml/2006/table">
            <a:tbl>
              <a:tblPr firstRow="1" bandRow="1">
                <a:tableStyleId>{B301B821-A1FF-4177-AEE7-76D212191A09}</a:tableStyleId>
              </a:tblPr>
              <a:tblGrid>
                <a:gridCol w="3657600">
                  <a:extLst>
                    <a:ext uri="{9D8B030D-6E8A-4147-A177-3AD203B41FA5}">
                      <a16:colId xmlns:a16="http://schemas.microsoft.com/office/drawing/2014/main" val="2652013023"/>
                    </a:ext>
                  </a:extLst>
                </a:gridCol>
              </a:tblGrid>
              <a:tr h="457200">
                <a:tc>
                  <a:txBody>
                    <a:bodyPr/>
                    <a:lstStyle/>
                    <a:p>
                      <a:pPr algn="ct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(24,0)</a:t>
                      </a:r>
                    </a:p>
                  </a:txBody>
                  <a:tcPr anchor="ctr"/>
                </a:tc>
                <a:extLst>
                  <a:ext uri="{0D108BD9-81ED-4DB2-BD59-A6C34878D82A}">
                    <a16:rowId xmlns:a16="http://schemas.microsoft.com/office/drawing/2014/main" val="99530487"/>
                  </a:ext>
                </a:extLst>
              </a:tr>
              <a:tr h="370840">
                <a:tc>
                  <a:txBody>
                    <a:bodyPr/>
                    <a:lstStyle/>
                    <a:p>
                      <a:r>
                        <a:rPr lang="en-US" b="1" dirty="0">
                          <a:solidFill>
                            <a:srgbClr val="0000FF"/>
                          </a:solidFill>
                          <a:latin typeface="Courier New" panose="02070309020205020404" pitchFamily="49" charset="0"/>
                          <a:cs typeface="Courier New" panose="02070309020205020404" pitchFamily="49" charset="0"/>
                        </a:rPr>
                        <a:t>def</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p>
                      <a:pPr lvl="1"/>
                      <a:r>
                        <a:rPr lang="en-US" b="1" dirty="0">
                          <a:solidFill>
                            <a:srgbClr val="AF00DB"/>
                          </a:solidFill>
                          <a:latin typeface="Courier New" panose="02070309020205020404" pitchFamily="49" charset="0"/>
                          <a:cs typeface="Courier New" panose="02070309020205020404" pitchFamily="49" charset="0"/>
                        </a:rPr>
                        <a:t>if</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098658"/>
                          </a:solidFill>
                          <a:latin typeface="Courier New" panose="02070309020205020404" pitchFamily="49" charset="0"/>
                          <a:cs typeface="Courier New" panose="02070309020205020404" pitchFamily="49" charset="0"/>
                        </a:rPr>
                        <a:t>0</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1080"/>
                          </a:solidFill>
                          <a:latin typeface="Courier New" panose="02070309020205020404" pitchFamily="49" charset="0"/>
                          <a:cs typeface="Courier New" panose="02070309020205020404" pitchFamily="49" charset="0"/>
                        </a:rPr>
                        <a:t>p</a:t>
                      </a:r>
                      <a:endParaRPr lang="en-US" b="1" dirty="0">
                        <a:solidFill>
                          <a:srgbClr val="000000"/>
                        </a:solidFill>
                        <a:latin typeface="Courier New" panose="02070309020205020404" pitchFamily="49" charset="0"/>
                        <a:cs typeface="Courier New" panose="02070309020205020404" pitchFamily="49" charset="0"/>
                      </a:endParaRPr>
                    </a:p>
                    <a:p>
                      <a:pPr lvl="1"/>
                      <a:r>
                        <a:rPr lang="en-US" b="1" dirty="0">
                          <a:solidFill>
                            <a:srgbClr val="AF00DB"/>
                          </a:solidFill>
                          <a:latin typeface="Courier New" panose="02070309020205020404" pitchFamily="49" charset="0"/>
                          <a:cs typeface="Courier New" panose="02070309020205020404" pitchFamily="49" charset="0"/>
                        </a:rPr>
                        <a:t>else</a:t>
                      </a:r>
                      <a:r>
                        <a:rPr lang="en-US" b="1" dirty="0">
                          <a:solidFill>
                            <a:srgbClr val="000000"/>
                          </a:solidFill>
                          <a:latin typeface="Courier New" panose="02070309020205020404" pitchFamily="49" charset="0"/>
                          <a:cs typeface="Courier New" panose="02070309020205020404" pitchFamily="49" charset="0"/>
                        </a:rPr>
                        <a:t>:</a:t>
                      </a:r>
                    </a:p>
                    <a:p>
                      <a:pPr lvl="2"/>
                      <a:r>
                        <a:rPr lang="en-US" b="1" dirty="0">
                          <a:solidFill>
                            <a:srgbClr val="AF00DB"/>
                          </a:solidFill>
                          <a:latin typeface="Courier New" panose="02070309020205020404" pitchFamily="49" charset="0"/>
                          <a:cs typeface="Courier New" panose="02070309020205020404" pitchFamily="49" charset="0"/>
                        </a:rPr>
                        <a:t>return</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795E26"/>
                          </a:solidFill>
                          <a:latin typeface="Courier New" panose="02070309020205020404" pitchFamily="49" charset="0"/>
                          <a:cs typeface="Courier New" panose="02070309020205020404" pitchFamily="49" charset="0"/>
                        </a:rPr>
                        <a:t>gcd</a:t>
                      </a:r>
                      <a:r>
                        <a:rPr lang="en-US" b="1" dirty="0">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001080"/>
                          </a:solidFill>
                          <a:latin typeface="Courier New" panose="02070309020205020404" pitchFamily="49" charset="0"/>
                          <a:cs typeface="Courier New" panose="02070309020205020404" pitchFamily="49" charset="0"/>
                        </a:rPr>
                        <a:t>q</a:t>
                      </a:r>
                      <a:r>
                        <a:rPr lang="en-US" b="1" dirty="0">
                          <a:solidFill>
                            <a:srgbClr val="000000"/>
                          </a:solidFill>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358313090"/>
                  </a:ext>
                </a:extLst>
              </a:tr>
            </a:tbl>
          </a:graphicData>
        </a:graphic>
      </p:graphicFrame>
    </p:spTree>
    <p:extLst>
      <p:ext uri="{BB962C8B-B14F-4D97-AF65-F5344CB8AC3E}">
        <p14:creationId xmlns:p14="http://schemas.microsoft.com/office/powerpoint/2010/main" val="102884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defTabSz="914400" rtl="0" eaLnBrk="1" latinLnBrk="0" hangingPunct="1">
              <a:lnSpc>
                <a:spcPct val="90000"/>
              </a:lnSpc>
              <a:spcBef>
                <a:spcPct val="0"/>
              </a:spcBef>
              <a:buNone/>
            </a:pPr>
            <a:r>
              <a:rPr lang="fa-IR" dirty="0">
                <a:latin typeface="IRTitr" panose="02000506000000020002" pitchFamily="2" charset="-78"/>
                <a:cs typeface="IRTitr" panose="02000506000000020002" pitchFamily="2" charset="-78"/>
              </a:rPr>
              <a:t>ارزشیابی عبارات </a:t>
            </a:r>
            <a:r>
              <a:rPr lang="fa-IR" dirty="0" err="1">
                <a:latin typeface="IRTitr" panose="02000506000000020002" pitchFamily="2" charset="-78"/>
                <a:cs typeface="IRTitr" panose="02000506000000020002" pitchFamily="2" charset="-78"/>
              </a:rPr>
              <a:t>محاسباتی</a:t>
            </a:r>
            <a:endParaRPr lang="en-US" dirty="0">
              <a:latin typeface="IRTitr" panose="02000506000000020002" pitchFamily="2" charset="-78"/>
              <a:cs typeface="IRTitr" panose="02000506000000020002"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defTabSz="914400" rtl="1" eaLnBrk="1" latinLnBrk="0" hangingPunct="1">
                  <a:lnSpc>
                    <a:spcPct val="100000"/>
                  </a:lnSpc>
                  <a:spcBef>
                    <a:spcPts val="1000"/>
                  </a:spcBef>
                  <a:buNone/>
                </a:pPr>
                <a:r>
                  <a:rPr lang="fa-IR" dirty="0">
                    <a:latin typeface="IRMitra" panose="02000506000000020002" pitchFamily="2" charset="-78"/>
                    <a:cs typeface="IRMitra" panose="02000506000000020002" pitchFamily="2" charset="-78"/>
                  </a:rPr>
                  <a:t>هر عبارت ریاضی با توجه به اولویت </a:t>
                </a:r>
                <a:r>
                  <a:rPr lang="fa-IR" dirty="0" err="1">
                    <a:latin typeface="IRMitra" panose="02000506000000020002" pitchFamily="2" charset="-78"/>
                    <a:cs typeface="IRMitra" panose="02000506000000020002" pitchFamily="2" charset="-78"/>
                  </a:rPr>
                  <a:t>عملگرهایش</a:t>
                </a:r>
                <a:r>
                  <a:rPr lang="fa-IR" dirty="0">
                    <a:latin typeface="IRMitra" panose="02000506000000020002" pitchFamily="2" charset="-78"/>
                    <a:cs typeface="IRMitra" panose="02000506000000020002" pitchFamily="2" charset="-78"/>
                  </a:rPr>
                  <a:t> قابل ارزیابی است.</a:t>
                </a:r>
                <a:endParaRPr lang="fa-IR" sz="2400" b="1" dirty="0">
                  <a:latin typeface="IRMitra" panose="02000506000000020002" pitchFamily="2" charset="-78"/>
                  <a:cs typeface="IRMitra" panose="02000506000000020002" pitchFamily="2" charset="-78"/>
                </a:endParaRPr>
              </a:p>
              <a:p>
                <a:pPr marL="0" indent="0" algn="r" defTabSz="914400" rtl="1" eaLnBrk="1" latinLnBrk="0" hangingPunct="1">
                  <a:lnSpc>
                    <a:spcPct val="100000"/>
                  </a:lnSpc>
                  <a:spcBef>
                    <a:spcPts val="1000"/>
                  </a:spcBef>
                  <a:buNone/>
                </a:pPr>
                <a:r>
                  <a:rPr lang="fa-IR" sz="2400" b="1" dirty="0">
                    <a:latin typeface="IRMitra" panose="02000506000000020002" pitchFamily="2" charset="-78"/>
                    <a:cs typeface="IRMitra" panose="02000506000000020002" pitchFamily="2" charset="-78"/>
                  </a:rPr>
                  <a:t>یادآوری ۱.</a:t>
                </a:r>
                <a:r>
                  <a:rPr lang="fa-IR" dirty="0">
                    <a:latin typeface="IRMitra" panose="02000506000000020002" pitchFamily="2" charset="-78"/>
                    <a:cs typeface="IRMitra" panose="02000506000000020002" pitchFamily="2" charset="-78"/>
                  </a:rPr>
                  <a:t> در هر عبارت </a:t>
                </a:r>
                <a:r>
                  <a:rPr lang="fa-IR" dirty="0" err="1">
                    <a:latin typeface="IRMitra" panose="02000506000000020002" pitchFamily="2" charset="-78"/>
                    <a:cs typeface="IRMitra" panose="02000506000000020002" pitchFamily="2" charset="-78"/>
                  </a:rPr>
                  <a:t>محاسباتی</a:t>
                </a:r>
                <a:r>
                  <a:rPr lang="fa-IR" dirty="0">
                    <a:latin typeface="IRMitra" panose="02000506000000020002" pitchFamily="2" charset="-78"/>
                    <a:cs typeface="IRMitra" panose="02000506000000020002" pitchFamily="2" charset="-78"/>
                  </a:rPr>
                  <a:t>:</a:t>
                </a:r>
              </a:p>
              <a:p>
                <a:pPr marL="0" indent="0" algn="r" rtl="1">
                  <a:lnSpc>
                    <a:spcPct val="100000"/>
                  </a:lnSpc>
                  <a:buNone/>
                </a:pPr>
                <a14:m>
                  <m:oMathPara xmlns:m="http://schemas.openxmlformats.org/officeDocument/2006/math">
                    <m:oMathParaPr>
                      <m:jc m:val="left"/>
                    </m:oMathParaPr>
                    <m:oMath xmlns:m="http://schemas.openxmlformats.org/officeDocument/2006/math">
                      <m:m>
                        <m:mPr>
                          <m:mcs>
                            <m:mc>
                              <m:mcPr>
                                <m:count m:val="1"/>
                                <m:mcJc m:val="center"/>
                              </m:mcPr>
                            </m:mc>
                          </m:mcs>
                          <m:ctrlPr>
                            <a:rPr lang="fa-IR" sz="180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i="1" smtClean="0">
                                    <a:latin typeface="Cambria Math" panose="02040503050406030204" pitchFamily="18" charset="0"/>
                                    <a:cs typeface="IRMitra" panose="02000506000000020002" pitchFamily="2" charset="-78"/>
                                  </a:rPr>
                                </m:ctrlPr>
                              </m:eqArrPr>
                              <m:e>
                                <m:r>
                                  <a:rPr lang="fa-IR" sz="1800" i="1">
                                    <a:latin typeface="Cambria Math" panose="02040503050406030204" pitchFamily="18" charset="0"/>
                                    <a:cs typeface="IRMitra" panose="02000506000000020002" pitchFamily="2" charset="-78"/>
                                  </a:rPr>
                                  <m:t>عملگر</m:t>
                                </m:r>
                              </m:e>
                              <m:e>
                                <m:r>
                                  <a:rPr lang="en-US" sz="1800" b="0" i="1" smtClean="0">
                                    <a:latin typeface="Cambria Math" panose="02040503050406030204" pitchFamily="18" charset="0"/>
                                  </a:rPr>
                                  <m:t>𝑂𝑝𝑒𝑟𝑎𝑡𝑜𝑟</m:t>
                                </m:r>
                              </m:e>
                            </m:eqArr>
                          </m:e>
                        </m:mr>
                      </m:m>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𝑎</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i="1" smtClean="0">
                                    <a:latin typeface="Cambria Math" panose="02040503050406030204" pitchFamily="18" charset="0"/>
                                    <a:cs typeface="IRMitra" panose="02000506000000020002" pitchFamily="2" charset="-78"/>
                                  </a:rPr>
                                </m:ctrlPr>
                              </m:eqArrPr>
                              <m:e>
                                <m:r>
                                  <a:rPr lang="fa-IR" sz="1800" i="1">
                                    <a:latin typeface="Cambria Math" panose="02040503050406030204" pitchFamily="18" charset="0"/>
                                    <a:cs typeface="IRMitra" panose="02000506000000020002" pitchFamily="2" charset="-78"/>
                                  </a:rPr>
                                  <m:t>عملوند</m:t>
                                </m:r>
                              </m:e>
                              <m:e>
                                <m:r>
                                  <a:rPr lang="en-US" sz="1800" b="0" i="1" smtClean="0">
                                    <a:latin typeface="Cambria Math" panose="02040503050406030204" pitchFamily="18" charset="0"/>
                                  </a:rPr>
                                  <m:t>𝑂𝑝𝑟𝑎𝑛𝑑</m:t>
                                </m:r>
                              </m:e>
                            </m:eqArr>
                          </m:e>
                        </m:mr>
                      </m:m>
                      <m:r>
                        <a:rPr lang="en-US" sz="1800" b="0" i="1" smtClean="0">
                          <a:latin typeface="Cambria Math" panose="02040503050406030204" pitchFamily="18" charset="0"/>
                          <a:cs typeface="IRMitra" panose="02000506000000020002" pitchFamily="2" charset="-78"/>
                        </a:rPr>
                        <m:t>    </m:t>
                      </m:r>
                      <m:r>
                        <a:rPr lang="fa-IR" sz="1800" b="0" i="1" smtClean="0">
                          <a:latin typeface="Cambria Math" panose="02040503050406030204" pitchFamily="18" charset="0"/>
                          <a:cs typeface="IRMitra" panose="02000506000000020002" pitchFamily="2" charset="-78"/>
                        </a:rPr>
                        <m:t>،</m:t>
                      </m:r>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b="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𝑎</m:t>
                            </m:r>
                          </m:e>
                        </m:mr>
                        <m:mr>
                          <m:e>
                            <m:r>
                              <a:rPr lang="fa-IR" sz="1800" b="0" i="1" smtClean="0">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b="0" i="1" smtClean="0">
                                    <a:latin typeface="Cambria Math" panose="02040503050406030204" pitchFamily="18" charset="0"/>
                                    <a:cs typeface="IRMitra" panose="02000506000000020002" pitchFamily="2" charset="-78"/>
                                  </a:rPr>
                                </m:ctrlPr>
                              </m:eqArrPr>
                              <m:e>
                                <m:r>
                                  <a:rPr lang="fa-IR" sz="1800" i="1">
                                    <a:latin typeface="Cambria Math" panose="02040503050406030204" pitchFamily="18" charset="0"/>
                                    <a:cs typeface="IRMitra" panose="02000506000000020002" pitchFamily="2" charset="-78"/>
                                  </a:rPr>
                                  <m:t>عملوند</m:t>
                                </m:r>
                              </m:e>
                              <m:e>
                                <m:r>
                                  <a:rPr lang="en-US" sz="1800" i="1">
                                    <a:latin typeface="Cambria Math" panose="02040503050406030204" pitchFamily="18" charset="0"/>
                                  </a:rPr>
                                  <m:t>𝑂𝑝𝑟𝑎𝑛𝑑</m:t>
                                </m:r>
                              </m:e>
                            </m:eqArr>
                          </m:e>
                        </m:mr>
                      </m:m>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b="0" i="1" smtClean="0">
                              <a:latin typeface="Cambria Math" panose="02040503050406030204" pitchFamily="18" charset="0"/>
                              <a:cs typeface="IRMitra" panose="02000506000000020002" pitchFamily="2" charset="-78"/>
                            </a:rPr>
                          </m:ctrlPr>
                        </m:mPr>
                        <m:mr>
                          <m:e>
                            <m:r>
                              <m:rPr>
                                <m:brk m:alnAt="7"/>
                              </m:rPr>
                              <a:rPr lang="fa-IR" sz="1800" b="0" i="1" smtClean="0">
                                <a:latin typeface="Cambria Math" panose="02040503050406030204" pitchFamily="18" charset="0"/>
                                <a:ea typeface="Cambria Math" panose="02040503050406030204" pitchFamily="18" charset="0"/>
                                <a:cs typeface="IRMitra" panose="02000506000000020002" pitchFamily="2" charset="-78"/>
                              </a:rPr>
                              <m:t>×</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b="0" i="1" smtClean="0">
                                    <a:latin typeface="Cambria Math" panose="02040503050406030204" pitchFamily="18" charset="0"/>
                                    <a:cs typeface="IRMitra" panose="02000506000000020002" pitchFamily="2" charset="-78"/>
                                  </a:rPr>
                                </m:ctrlPr>
                              </m:eqArrPr>
                              <m:e>
                                <m:r>
                                  <a:rPr lang="fa-IR" sz="1800" b="0" i="1" smtClean="0">
                                    <a:latin typeface="Cambria Math" panose="02040503050406030204" pitchFamily="18" charset="0"/>
                                    <a:cs typeface="IRMitra" panose="02000506000000020002" pitchFamily="2" charset="-78"/>
                                  </a:rPr>
                                  <m:t>عملگر</m:t>
                                </m:r>
                              </m:e>
                              <m:e>
                                <m:r>
                                  <a:rPr lang="en-US" sz="1800" i="1">
                                    <a:latin typeface="Cambria Math" panose="02040503050406030204" pitchFamily="18" charset="0"/>
                                  </a:rPr>
                                  <m:t>𝑂𝑝𝑒𝑟𝑎𝑡𝑜𝑟</m:t>
                                </m:r>
                              </m:e>
                            </m:eqArr>
                          </m:e>
                        </m:mr>
                      </m:m>
                      <m:r>
                        <a:rPr lang="en-US" sz="1800" b="0" i="1" smtClean="0">
                          <a:latin typeface="Cambria Math" panose="02040503050406030204" pitchFamily="18" charset="0"/>
                          <a:cs typeface="IRMitra" panose="02000506000000020002" pitchFamily="2" charset="-78"/>
                        </a:rPr>
                        <m:t>    </m:t>
                      </m:r>
                      <m:m>
                        <m:mPr>
                          <m:mcs>
                            <m:mc>
                              <m:mcPr>
                                <m:count m:val="1"/>
                                <m:mcJc m:val="center"/>
                              </m:mcPr>
                            </m:mc>
                          </m:mcs>
                          <m:ctrlPr>
                            <a:rPr lang="fa-IR" sz="1800" b="0" i="1" smtClean="0">
                              <a:latin typeface="Cambria Math" panose="02040503050406030204" pitchFamily="18" charset="0"/>
                              <a:cs typeface="IRMitra" panose="02000506000000020002" pitchFamily="2" charset="-78"/>
                            </a:rPr>
                          </m:ctrlPr>
                        </m:mPr>
                        <m:mr>
                          <m:e>
                            <m:r>
                              <m:rPr>
                                <m:brk m:alnAt="7"/>
                              </m:rPr>
                              <a:rPr lang="en-US" sz="1800" b="0" i="1" smtClean="0">
                                <a:latin typeface="Cambria Math" panose="02040503050406030204" pitchFamily="18" charset="0"/>
                                <a:cs typeface="IRMitra" panose="02000506000000020002" pitchFamily="2" charset="-78"/>
                              </a:rPr>
                              <m:t>𝑏</m:t>
                            </m:r>
                          </m:e>
                        </m:mr>
                        <m:mr>
                          <m:e>
                            <m:r>
                              <a:rPr lang="fa-IR" sz="1800" i="1">
                                <a:latin typeface="Cambria Math" panose="02040503050406030204" pitchFamily="18" charset="0"/>
                                <a:ea typeface="Cambria Math" panose="02040503050406030204" pitchFamily="18" charset="0"/>
                                <a:cs typeface="IRMitra" panose="02000506000000020002" pitchFamily="2" charset="-78"/>
                              </a:rPr>
                              <m:t>↓</m:t>
                            </m:r>
                          </m:e>
                        </m:mr>
                        <m:mr>
                          <m:e>
                            <m:eqArr>
                              <m:eqArrPr>
                                <m:ctrlPr>
                                  <a:rPr lang="fa-IR" sz="1800" b="0" i="1" smtClean="0">
                                    <a:latin typeface="Cambria Math" panose="02040503050406030204" pitchFamily="18" charset="0"/>
                                    <a:cs typeface="IRMitra" panose="02000506000000020002" pitchFamily="2" charset="-78"/>
                                  </a:rPr>
                                </m:ctrlPr>
                              </m:eqArrPr>
                              <m:e>
                                <m:r>
                                  <a:rPr lang="fa-IR" sz="1800" b="0" i="1" smtClean="0">
                                    <a:latin typeface="Cambria Math" panose="02040503050406030204" pitchFamily="18" charset="0"/>
                                    <a:cs typeface="IRMitra" panose="02000506000000020002" pitchFamily="2" charset="-78"/>
                                  </a:rPr>
                                  <m:t>عملوند</m:t>
                                </m:r>
                              </m:e>
                              <m:e>
                                <m:r>
                                  <a:rPr lang="en-US" sz="1800" i="1">
                                    <a:latin typeface="Cambria Math" panose="02040503050406030204" pitchFamily="18" charset="0"/>
                                  </a:rPr>
                                  <m:t>𝑂𝑝𝑟𝑎𝑛𝑑</m:t>
                                </m:r>
                              </m:e>
                            </m:eqArr>
                          </m:e>
                        </m:mr>
                      </m:m>
                    </m:oMath>
                  </m:oMathPara>
                </a14:m>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en-US" sz="400" b="1" dirty="0">
                  <a:latin typeface="IRMitra" panose="02000506000000020002" pitchFamily="2" charset="-78"/>
                  <a:cs typeface="IRMitra" panose="02000506000000020002" pitchFamily="2" charset="-78"/>
                </a:endParaRPr>
              </a:p>
              <a:p>
                <a:pPr marL="0" indent="0" algn="r" rtl="1">
                  <a:lnSpc>
                    <a:spcPct val="100000"/>
                  </a:lnSpc>
                  <a:buNone/>
                </a:pPr>
                <a:r>
                  <a:rPr lang="fa-IR" sz="2400" b="1" dirty="0">
                    <a:latin typeface="IRMitra" panose="02000506000000020002" pitchFamily="2" charset="-78"/>
                    <a:cs typeface="IRMitra" panose="02000506000000020002" pitchFamily="2" charset="-78"/>
                  </a:rPr>
                  <a:t>یادآوری ۲. </a:t>
                </a:r>
                <a:r>
                  <a:rPr lang="fa-IR" sz="2400" dirty="0">
                    <a:latin typeface="IRMitra" panose="02000506000000020002" pitchFamily="2" charset="-78"/>
                    <a:cs typeface="IRMitra" panose="02000506000000020002" pitchFamily="2" charset="-78"/>
                  </a:rPr>
                  <a:t>با توجه به یادآوری ۱ دیده </a:t>
                </a:r>
                <a:r>
                  <a:rPr lang="fa-IR" sz="2400" dirty="0" err="1">
                    <a:latin typeface="IRMitra" panose="02000506000000020002" pitchFamily="2" charset="-78"/>
                    <a:cs typeface="IRMitra" panose="02000506000000020002" pitchFamily="2" charset="-78"/>
                  </a:rPr>
                  <a:t>می‌شود</a:t>
                </a:r>
                <a:r>
                  <a:rPr lang="fa-IR" sz="2400" dirty="0">
                    <a:latin typeface="IRMitra" panose="02000506000000020002" pitchFamily="2" charset="-78"/>
                    <a:cs typeface="IRMitra" panose="02000506000000020002" pitchFamily="2" charset="-78"/>
                  </a:rPr>
                  <a:t> که در </a:t>
                </a:r>
                <a:r>
                  <a:rPr lang="fa-IR" sz="2400" dirty="0" err="1">
                    <a:latin typeface="IRMitra" panose="02000506000000020002" pitchFamily="2" charset="-78"/>
                    <a:cs typeface="IRMitra" panose="02000506000000020002" pitchFamily="2" charset="-78"/>
                  </a:rPr>
                  <a:t>عبارت‌های</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محاسباتی</a:t>
                </a:r>
                <a:r>
                  <a:rPr lang="fa-IR" sz="2400" dirty="0">
                    <a:latin typeface="IRMitra" panose="02000506000000020002" pitchFamily="2" charset="-78"/>
                    <a:cs typeface="IRMitra" panose="02000506000000020002" pitchFamily="2" charset="-78"/>
                  </a:rPr>
                  <a:t> دو نوع </a:t>
                </a:r>
                <a:r>
                  <a:rPr lang="fa-IR" sz="2400" dirty="0" err="1">
                    <a:latin typeface="IRMitra" panose="02000506000000020002" pitchFamily="2" charset="-78"/>
                    <a:cs typeface="IRMitra" panose="02000506000000020002" pitchFamily="2" charset="-78"/>
                  </a:rPr>
                  <a:t>عملگر</a:t>
                </a:r>
                <a:r>
                  <a:rPr lang="fa-IR" sz="2400" dirty="0">
                    <a:latin typeface="IRMitra" panose="02000506000000020002" pitchFamily="2" charset="-78"/>
                    <a:cs typeface="IRMitra" panose="02000506000000020002" pitchFamily="2" charset="-78"/>
                  </a:rPr>
                  <a:t> وجود دارد:</a:t>
                </a:r>
              </a:p>
              <a:p>
                <a:pPr marL="0" indent="0" algn="ctr" rtl="1">
                  <a:lnSpc>
                    <a:spcPct val="100000"/>
                  </a:lnSpc>
                  <a:buNone/>
                </a:pPr>
                <a:r>
                  <a:rPr lang="fa-IR" sz="2400" dirty="0">
                    <a:latin typeface="IRMitra" panose="02000506000000020002" pitchFamily="2" charset="-78"/>
                    <a:cs typeface="IRMitra" panose="02000506000000020002" pitchFamily="2" charset="-78"/>
                  </a:rPr>
                  <a:t>۱-یکانی (</a:t>
                </a:r>
                <a:r>
                  <a:rPr lang="en-US" sz="2400" dirty="0">
                    <a:latin typeface="IRMitra" panose="02000506000000020002" pitchFamily="2" charset="-78"/>
                    <a:cs typeface="IRMitra" panose="02000506000000020002" pitchFamily="2" charset="-78"/>
                  </a:rPr>
                  <a:t>Unary</a:t>
                </a:r>
                <a:r>
                  <a:rPr lang="fa-IR" sz="2400" dirty="0">
                    <a:latin typeface="IRMitra" panose="02000506000000020002" pitchFamily="2" charset="-78"/>
                    <a:cs typeface="IRMitra" panose="02000506000000020002" pitchFamily="2" charset="-78"/>
                  </a:rPr>
                  <a:t>)</a:t>
                </a:r>
                <a:r>
                  <a:rPr lang="en-US" sz="2400" dirty="0">
                    <a:latin typeface="IRMitra" panose="02000506000000020002" pitchFamily="2" charset="-78"/>
                    <a:cs typeface="IRMitra" panose="02000506000000020002" pitchFamily="2" charset="-78"/>
                  </a:rPr>
                  <a:t>		</a:t>
                </a:r>
                <a:r>
                  <a:rPr lang="fa-IR" sz="2400" dirty="0">
                    <a:latin typeface="IRMitra" panose="02000506000000020002" pitchFamily="2" charset="-78"/>
                    <a:cs typeface="IRMitra" panose="02000506000000020002" pitchFamily="2" charset="-78"/>
                  </a:rPr>
                  <a:t> ۲-باینری (</a:t>
                </a:r>
                <a:r>
                  <a:rPr lang="en-US" sz="2400" dirty="0">
                    <a:latin typeface="IRMitra" panose="02000506000000020002" pitchFamily="2" charset="-78"/>
                    <a:cs typeface="IRMitra" panose="02000506000000020002" pitchFamily="2" charset="-78"/>
                  </a:rPr>
                  <a:t>Binary</a:t>
                </a:r>
                <a:r>
                  <a:rPr lang="fa-IR" sz="2400" dirty="0">
                    <a:latin typeface="IRMitra" panose="02000506000000020002" pitchFamily="2" charset="-78"/>
                    <a:cs typeface="IRMitra" panose="02000506000000020002" pitchFamily="2" charset="-78"/>
                  </a:rPr>
                  <a:t>)</a:t>
                </a:r>
                <a:endParaRPr lang="en-US" sz="2400" dirty="0">
                  <a:latin typeface="IRMitra" panose="02000506000000020002" pitchFamily="2" charset="-78"/>
                  <a:cs typeface="IRMitra" panose="02000506000000020002" pitchFamily="2" charset="-78"/>
                </a:endParaRPr>
              </a:p>
              <a:p>
                <a:pPr marL="0" indent="0" algn="r" rtl="1">
                  <a:lnSpc>
                    <a:spcPct val="100000"/>
                  </a:lnSpc>
                  <a:buNone/>
                </a:pPr>
                <a:r>
                  <a:rPr lang="fa-IR" sz="2400" dirty="0" err="1">
                    <a:latin typeface="IRMitra" panose="02000506000000020002" pitchFamily="2" charset="-78"/>
                    <a:cs typeface="IRMitra" panose="02000506000000020002" pitchFamily="2" charset="-78"/>
                  </a:rPr>
                  <a:t>عملگرهای</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یکانی</a:t>
                </a:r>
                <a:r>
                  <a:rPr lang="fa-IR" sz="2400" dirty="0">
                    <a:latin typeface="IRMitra" panose="02000506000000020002" pitchFamily="2" charset="-78"/>
                    <a:cs typeface="IRMitra" panose="02000506000000020002" pitchFamily="2" charset="-78"/>
                  </a:rPr>
                  <a:t> مانند: - (منفی) و + (مثبت) فقط به یک </a:t>
                </a:r>
                <a:r>
                  <a:rPr lang="fa-IR" sz="2400" dirty="0" err="1">
                    <a:latin typeface="IRMitra" panose="02000506000000020002" pitchFamily="2" charset="-78"/>
                    <a:cs typeface="IRMitra" panose="02000506000000020002" pitchFamily="2" charset="-78"/>
                  </a:rPr>
                  <a:t>عملوند</a:t>
                </a:r>
                <a:r>
                  <a:rPr lang="fa-IR" sz="2400" dirty="0">
                    <a:latin typeface="IRMitra" panose="02000506000000020002" pitchFamily="2" charset="-78"/>
                    <a:cs typeface="IRMitra" panose="02000506000000020002" pitchFamily="2" charset="-78"/>
                  </a:rPr>
                  <a:t> نیاز دارند.</a:t>
                </a:r>
                <a:endParaRPr lang="en-US" sz="2400" dirty="0">
                  <a:latin typeface="IRMitra" panose="02000506000000020002" pitchFamily="2" charset="-78"/>
                  <a:cs typeface="IRMitra" panose="02000506000000020002" pitchFamily="2" charset="-78"/>
                </a:endParaRPr>
              </a:p>
              <a:p>
                <a:pPr marL="0" indent="0" algn="r" rtl="1">
                  <a:lnSpc>
                    <a:spcPct val="100000"/>
                  </a:lnSpc>
                  <a:buNone/>
                </a:pPr>
                <a:r>
                  <a:rPr lang="fa-IR" sz="2400" dirty="0" err="1">
                    <a:latin typeface="IRMitra" panose="02000506000000020002" pitchFamily="2" charset="-78"/>
                    <a:cs typeface="IRMitra" panose="02000506000000020002" pitchFamily="2" charset="-78"/>
                  </a:rPr>
                  <a:t>عملگرهای</a:t>
                </a:r>
                <a:r>
                  <a:rPr lang="fa-IR" sz="2400" dirty="0">
                    <a:latin typeface="IRMitra" panose="02000506000000020002" pitchFamily="2" charset="-78"/>
                    <a:cs typeface="IRMitra" panose="02000506000000020002" pitchFamily="2" charset="-78"/>
                  </a:rPr>
                  <a:t> </a:t>
                </a:r>
                <a:r>
                  <a:rPr lang="fa-IR" sz="2400" dirty="0" err="1">
                    <a:latin typeface="IRMitra" panose="02000506000000020002" pitchFamily="2" charset="-78"/>
                    <a:cs typeface="IRMitra" panose="02000506000000020002" pitchFamily="2" charset="-78"/>
                  </a:rPr>
                  <a:t>دودویی</a:t>
                </a:r>
                <a:r>
                  <a:rPr lang="fa-IR" sz="2400" dirty="0">
                    <a:latin typeface="IRMitra" panose="02000506000000020002" pitchFamily="2" charset="-78"/>
                    <a:cs typeface="IRMitra" panose="02000506000000020002" pitchFamily="2" charset="-78"/>
                  </a:rPr>
                  <a:t> مانند : ×(ضرب)،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(تقسیم)، + (جمع) و - (تفریق) و </a:t>
                </a:r>
                <a:r>
                  <a:rPr lang="en-US" sz="2400" dirty="0">
                    <a:latin typeface="IRMitra" panose="02000506000000020002" pitchFamily="2" charset="-78"/>
                    <a:cs typeface="IRMitra" panose="02000506000000020002" pitchFamily="2" charset="-78"/>
                  </a:rPr>
                  <a:t>^</a:t>
                </a:r>
                <a:r>
                  <a:rPr lang="fa-IR" sz="2400" dirty="0">
                    <a:latin typeface="IRMitra" panose="02000506000000020002" pitchFamily="2" charset="-78"/>
                    <a:cs typeface="IRMitra" panose="02000506000000020002" pitchFamily="2" charset="-78"/>
                  </a:rPr>
                  <a:t>(توان)</a:t>
                </a:r>
                <a:endParaRPr lang="en-US" sz="2400" dirty="0">
                  <a:latin typeface="IRMitra" panose="02000506000000020002" pitchFamily="2" charset="-78"/>
                  <a:cs typeface="IRMitra" panose="02000506000000020002" pitchFamily="2" charset="-78"/>
                </a:endParaRPr>
              </a:p>
            </p:txBody>
          </p:sp>
        </mc:Choice>
        <mc:Fallback xmlns="">
          <p:sp>
            <p:nvSpPr>
              <p:cNvPr id="3" name="Content Placeholder 2">
                <a:extLst>
                  <a:ext uri="{FF2B5EF4-FFF2-40B4-BE49-F238E27FC236}">
                    <a16:creationId xmlns:a16="http://schemas.microsoft.com/office/drawing/2014/main" id="{8AA7A930-F4F8-664B-973F-CF49B984916D}"/>
                  </a:ext>
                </a:extLst>
              </p:cNvPr>
              <p:cNvSpPr>
                <a:spLocks noGrp="1" noRot="1" noChangeAspect="1" noMove="1" noResize="1" noEditPoints="1" noAdjustHandles="1" noChangeArrowheads="1" noChangeShapeType="1" noTextEdit="1"/>
              </p:cNvSpPr>
              <p:nvPr>
                <p:ph idx="1"/>
              </p:nvPr>
            </p:nvSpPr>
            <p:spPr>
              <a:blipFill>
                <a:blip r:embed="rId2"/>
                <a:stretch>
                  <a:fillRect l="-241" t="-1453" r="-1086" b="-2326"/>
                </a:stretch>
              </a:blipFill>
            </p:spPr>
            <p:txBody>
              <a:bodyPr/>
              <a:lstStyle/>
              <a:p>
                <a:r>
                  <a:rPr lang="en-US">
                    <a:noFill/>
                  </a:rPr>
                  <a:t> </a:t>
                </a:r>
              </a:p>
            </p:txBody>
          </p:sp>
        </mc:Fallback>
      </mc:AlternateContent>
    </p:spTree>
    <p:extLst>
      <p:ext uri="{BB962C8B-B14F-4D97-AF65-F5344CB8AC3E}">
        <p14:creationId xmlns:p14="http://schemas.microsoft.com/office/powerpoint/2010/main" val="36650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34475B26-3961-A74F-9F95-079C4ABAD20F}"/>
              </a:ext>
            </a:extLst>
          </p:cNvPr>
          <p:cNvGraphicFramePr>
            <a:graphicFrameLocks/>
          </p:cNvGraphicFramePr>
          <p:nvPr>
            <p:extLst>
              <p:ext uri="{D42A27DB-BD31-4B8C-83A1-F6EECF244321}">
                <p14:modId xmlns:p14="http://schemas.microsoft.com/office/powerpoint/2010/main" val="2512316617"/>
              </p:ext>
            </p:extLst>
          </p:nvPr>
        </p:nvGraphicFramePr>
        <p:xfrm>
          <a:off x="838200" y="1825625"/>
          <a:ext cx="10515600" cy="2743200"/>
        </p:xfrm>
        <a:graphic>
          <a:graphicData uri="http://schemas.openxmlformats.org/drawingml/2006/table">
            <a:tbl>
              <a:tblPr firstRow="1" bandRow="1">
                <a:tableStyleId>{5940675A-B579-460E-94D1-54222C63F5DA}</a:tableStyleId>
              </a:tblPr>
              <a:tblGrid>
                <a:gridCol w="6126480">
                  <a:extLst>
                    <a:ext uri="{9D8B030D-6E8A-4147-A177-3AD203B41FA5}">
                      <a16:colId xmlns:a16="http://schemas.microsoft.com/office/drawing/2014/main" val="3056192655"/>
                    </a:ext>
                  </a:extLst>
                </a:gridCol>
                <a:gridCol w="3566160">
                  <a:extLst>
                    <a:ext uri="{9D8B030D-6E8A-4147-A177-3AD203B41FA5}">
                      <a16:colId xmlns:a16="http://schemas.microsoft.com/office/drawing/2014/main" val="339311316"/>
                    </a:ext>
                  </a:extLst>
                </a:gridCol>
                <a:gridCol w="822960">
                  <a:extLst>
                    <a:ext uri="{9D8B030D-6E8A-4147-A177-3AD203B41FA5}">
                      <a16:colId xmlns:a16="http://schemas.microsoft.com/office/drawing/2014/main" val="1822613170"/>
                    </a:ext>
                  </a:extLst>
                </a:gridCol>
              </a:tblGrid>
              <a:tr h="457200">
                <a:tc>
                  <a:txBody>
                    <a:bodyPr/>
                    <a:lstStyle/>
                    <a:p>
                      <a:pPr algn="ctr"/>
                      <a:r>
                        <a:rPr lang="fa-IR" b="1" dirty="0">
                          <a:latin typeface="IRRoya" panose="02000503000000020002" pitchFamily="2" charset="-78"/>
                          <a:cs typeface="IRRoya" panose="02000503000000020002" pitchFamily="2" charset="-78"/>
                        </a:rPr>
                        <a:t>توضیحات</a:t>
                      </a:r>
                      <a:endParaRPr lang="en-US" b="1"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b="1" dirty="0" err="1">
                          <a:latin typeface="IRRoya" panose="02000503000000020002" pitchFamily="2" charset="-78"/>
                          <a:cs typeface="IRRoya" panose="02000503000000020002" pitchFamily="2" charset="-78"/>
                        </a:rPr>
                        <a:t>عملگر</a:t>
                      </a:r>
                      <a:endParaRPr lang="en-US" b="1" dirty="0">
                        <a:latin typeface="IRRoya" panose="02000503000000020002" pitchFamily="2" charset="-78"/>
                        <a:cs typeface="IRRoya" panose="02000503000000020002" pitchFamily="2" charset="-78"/>
                      </a:endParaRPr>
                    </a:p>
                  </a:txBody>
                  <a:tcPr anchor="ctr">
                    <a:solidFill>
                      <a:schemeClr val="bg2"/>
                    </a:solidFill>
                  </a:tcPr>
                </a:tc>
                <a:tc>
                  <a:txBody>
                    <a:bodyPr/>
                    <a:lstStyle/>
                    <a:p>
                      <a:pPr marL="0" algn="ctr" defTabSz="914400" rtl="1" eaLnBrk="1" latinLnBrk="0" hangingPunct="1"/>
                      <a:r>
                        <a:rPr lang="fa-IR" b="1" dirty="0">
                          <a:latin typeface="IRRoya" panose="02000503000000020002" pitchFamily="2" charset="-78"/>
                          <a:cs typeface="IRRoya" panose="02000503000000020002" pitchFamily="2" charset="-78"/>
                        </a:rPr>
                        <a:t>اولویت</a:t>
                      </a:r>
                      <a:endParaRPr lang="en-US" b="1" dirty="0">
                        <a:latin typeface="IRRoya" panose="02000503000000020002" pitchFamily="2" charset="-78"/>
                        <a:cs typeface="IRRoya" panose="02000503000000020002" pitchFamily="2" charset="-78"/>
                      </a:endParaRPr>
                    </a:p>
                  </a:txBody>
                  <a:tcPr anchor="ctr">
                    <a:solidFill>
                      <a:schemeClr val="bg2"/>
                    </a:solidFill>
                  </a:tcPr>
                </a:tc>
                <a:extLst>
                  <a:ext uri="{0D108BD9-81ED-4DB2-BD59-A6C34878D82A}">
                    <a16:rowId xmlns:a16="http://schemas.microsoft.com/office/drawing/2014/main" val="4088760615"/>
                  </a:ext>
                </a:extLst>
              </a:tr>
              <a:tr h="457200">
                <a:tc>
                  <a:txBody>
                    <a:bodyPr/>
                    <a:lstStyle/>
                    <a:p>
                      <a:pPr marL="0" algn="ctr" defTabSz="914400" rtl="1"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۱</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1643190178"/>
                  </a:ext>
                </a:extLst>
              </a:tr>
              <a:tr h="457200">
                <a:tc>
                  <a:txBody>
                    <a:bodyPr/>
                    <a:lstStyle/>
                    <a:p>
                      <a:pPr marL="0" algn="ctr" defTabSz="914400" rtl="1" eaLnBrk="1" latinLnBrk="0" hangingPunct="1"/>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 (منفی)، +(مثبت)</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۲</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614262895"/>
                  </a:ext>
                </a:extLst>
              </a:tr>
              <a:tr h="45720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اولویت </a:t>
                      </a:r>
                      <a:r>
                        <a:rPr lang="fa-IR" dirty="0" err="1">
                          <a:latin typeface="IRRoya" panose="02000503000000020002" pitchFamily="2" charset="-78"/>
                          <a:cs typeface="IRRoya" panose="02000503000000020002" pitchFamily="2" charset="-78"/>
                        </a:rPr>
                        <a:t>توان‌های</a:t>
                      </a:r>
                      <a:r>
                        <a:rPr lang="fa-IR" dirty="0">
                          <a:latin typeface="IRRoya" panose="02000503000000020002" pitchFamily="2" charset="-78"/>
                          <a:cs typeface="IRRoya" panose="02000503000000020002" pitchFamily="2" charset="-78"/>
                        </a:rPr>
                        <a:t> متوالی از راست به چپ</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en-US" dirty="0">
                          <a:latin typeface="IRRoya" panose="02000503000000020002" pitchFamily="2" charset="-78"/>
                          <a:cs typeface="IRRoya" panose="02000503000000020002" pitchFamily="2" charset="-78"/>
                        </a:rPr>
                        <a:t>^</a:t>
                      </a:r>
                      <a:r>
                        <a:rPr lang="fa-IR" dirty="0">
                          <a:latin typeface="IRRoya" panose="02000503000000020002" pitchFamily="2" charset="-78"/>
                          <a:cs typeface="IRRoya" panose="02000503000000020002" pitchFamily="2" charset="-78"/>
                        </a:rPr>
                        <a:t> (توان)</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۳</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2626772294"/>
                  </a:ext>
                </a:extLst>
              </a:tr>
              <a:tr h="457200">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هم اولویت، اولویت از چپ به راست</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×(ضرب)، / (تقسیم)</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۴</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3901091037"/>
                  </a:ext>
                </a:extLst>
              </a:tr>
              <a:tr h="45720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dirty="0">
                          <a:latin typeface="IRRoya" panose="02000503000000020002" pitchFamily="2" charset="-78"/>
                          <a:cs typeface="IRRoya" panose="02000503000000020002" pitchFamily="2" charset="-78"/>
                        </a:rPr>
                        <a:t>هم اولویت، اولویت از چپ به راست</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+(جمع)، -(تفریق)</a:t>
                      </a:r>
                      <a:endParaRPr lang="en-US" dirty="0">
                        <a:latin typeface="IRRoya" panose="02000503000000020002" pitchFamily="2" charset="-78"/>
                        <a:cs typeface="IRRoya" panose="02000503000000020002" pitchFamily="2" charset="-78"/>
                      </a:endParaRPr>
                    </a:p>
                  </a:txBody>
                  <a:tcPr anchor="ctr"/>
                </a:tc>
                <a:tc>
                  <a:txBody>
                    <a:bodyPr/>
                    <a:lstStyle/>
                    <a:p>
                      <a:pPr marL="0" algn="ctr" defTabSz="914400" rtl="1" eaLnBrk="1" latinLnBrk="0" hangingPunct="1"/>
                      <a:r>
                        <a:rPr lang="fa-IR" dirty="0">
                          <a:latin typeface="IRRoya" panose="02000503000000020002" pitchFamily="2" charset="-78"/>
                          <a:cs typeface="IRRoya" panose="02000503000000020002" pitchFamily="2" charset="-78"/>
                        </a:rPr>
                        <a:t>۵</a:t>
                      </a:r>
                      <a:endParaRPr lang="en-US" dirty="0">
                        <a:latin typeface="IRRoya" panose="02000503000000020002" pitchFamily="2" charset="-78"/>
                        <a:cs typeface="IRRoya" panose="02000503000000020002" pitchFamily="2" charset="-78"/>
                      </a:endParaRPr>
                    </a:p>
                  </a:txBody>
                  <a:tcPr anchor="ctr"/>
                </a:tc>
                <a:extLst>
                  <a:ext uri="{0D108BD9-81ED-4DB2-BD59-A6C34878D82A}">
                    <a16:rowId xmlns:a16="http://schemas.microsoft.com/office/drawing/2014/main" val="3265196454"/>
                  </a:ext>
                </a:extLst>
              </a:tr>
            </a:tbl>
          </a:graphicData>
        </a:graphic>
      </p:graphicFrame>
      <p:sp>
        <p:nvSpPr>
          <p:cNvPr id="2" name="Title 1">
            <a:extLst>
              <a:ext uri="{FF2B5EF4-FFF2-40B4-BE49-F238E27FC236}">
                <a16:creationId xmlns:a16="http://schemas.microsoft.com/office/drawing/2014/main" id="{D40A936E-1965-F540-A607-FAFA22F4F4E9}"/>
              </a:ext>
            </a:extLst>
          </p:cNvPr>
          <p:cNvSpPr>
            <a:spLocks noGrp="1"/>
          </p:cNvSpPr>
          <p:nvPr>
            <p:ph type="title"/>
          </p:nvPr>
        </p:nvSpPr>
        <p:spPr/>
        <p:txBody>
          <a:bodyPr/>
          <a:lstStyle/>
          <a:p>
            <a:pPr algn="r"/>
            <a:r>
              <a:rPr lang="fa-IR" dirty="0">
                <a:latin typeface="IRTitr" panose="02000506000000020002" pitchFamily="2" charset="-78"/>
                <a:cs typeface="IRTitr" panose="02000506000000020002" pitchFamily="2" charset="-78"/>
              </a:rPr>
              <a:t>اولویت </a:t>
            </a:r>
            <a:r>
              <a:rPr lang="fa-IR" dirty="0" err="1">
                <a:latin typeface="IRTitr" panose="02000506000000020002" pitchFamily="2" charset="-78"/>
                <a:cs typeface="IRTitr" panose="02000506000000020002" pitchFamily="2" charset="-78"/>
              </a:rPr>
              <a:t>عملگرها</a:t>
            </a:r>
            <a:endParaRPr lang="en-US" dirty="0">
              <a:latin typeface="IRTitr" panose="02000506000000020002" pitchFamily="2" charset="-78"/>
              <a:cs typeface="IRTitr" panose="02000506000000020002" pitchFamily="2" charset="-78"/>
            </a:endParaRPr>
          </a:p>
        </p:txBody>
      </p:sp>
      <p:sp>
        <p:nvSpPr>
          <p:cNvPr id="3" name="Content Placeholder 2">
            <a:extLst>
              <a:ext uri="{FF2B5EF4-FFF2-40B4-BE49-F238E27FC236}">
                <a16:creationId xmlns:a16="http://schemas.microsoft.com/office/drawing/2014/main" id="{8AA7A930-F4F8-664B-973F-CF49B984916D}"/>
              </a:ext>
            </a:extLst>
          </p:cNvPr>
          <p:cNvSpPr>
            <a:spLocks noGrp="1"/>
          </p:cNvSpPr>
          <p:nvPr>
            <p:ph idx="1"/>
          </p:nvPr>
        </p:nvSpPr>
        <p:spPr/>
        <p:txBody>
          <a:bodyPr>
            <a:normAutofit/>
          </a:bodyPr>
          <a:lstStyle/>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marL="0" indent="0" algn="r" rtl="1">
              <a:lnSpc>
                <a:spcPct val="100000"/>
              </a:lnSpc>
              <a:buNone/>
            </a:pPr>
            <a:endParaRPr lang="fa-IR" dirty="0">
              <a:latin typeface="IRMitra" panose="02000506000000020002" pitchFamily="2" charset="-78"/>
              <a:cs typeface="IRMitra" panose="02000506000000020002" pitchFamily="2" charset="-78"/>
            </a:endParaRPr>
          </a:p>
          <a:p>
            <a:pPr algn="r" rtl="1">
              <a:lnSpc>
                <a:spcPct val="100000"/>
              </a:lnSpc>
            </a:pPr>
            <a:r>
              <a:rPr lang="fa-IR" sz="2000" dirty="0">
                <a:latin typeface="IRMitra" panose="02000506000000020002" pitchFamily="2" charset="-78"/>
                <a:cs typeface="IRMitra" panose="02000506000000020002" pitchFamily="2" charset="-78"/>
              </a:rPr>
              <a:t>در هر عبارت </a:t>
            </a:r>
            <a:r>
              <a:rPr lang="fa-IR" sz="2000" dirty="0" err="1">
                <a:latin typeface="IRMitra" panose="02000506000000020002" pitchFamily="2" charset="-78"/>
                <a:cs typeface="IRMitra" panose="02000506000000020002" pitchFamily="2" charset="-78"/>
              </a:rPr>
              <a:t>محاسباتی</a:t>
            </a:r>
            <a:r>
              <a:rPr lang="fa-IR" sz="2000" dirty="0">
                <a:latin typeface="IRMitra" panose="02000506000000020002" pitchFamily="2" charset="-78"/>
                <a:cs typeface="IRMitra" panose="02000506000000020002" pitchFamily="2" charset="-78"/>
              </a:rPr>
              <a:t> اگر تعداد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۱ واحد بیشتر از تعداد </a:t>
            </a:r>
            <a:r>
              <a:rPr lang="fa-IR" sz="2000" dirty="0" err="1">
                <a:latin typeface="IRMitra" panose="02000506000000020002" pitchFamily="2" charset="-78"/>
                <a:cs typeface="IRMitra" panose="02000506000000020002" pitchFamily="2" charset="-78"/>
              </a:rPr>
              <a:t>عملگرها</a:t>
            </a:r>
            <a:r>
              <a:rPr lang="fa-IR" sz="2000" dirty="0">
                <a:latin typeface="IRMitra" panose="02000506000000020002" pitchFamily="2" charset="-78"/>
                <a:cs typeface="IRMitra" panose="02000506000000020002" pitchFamily="2" charset="-78"/>
              </a:rPr>
              <a:t> باشد، در آن عبارت همه</a:t>
            </a:r>
            <a:r>
              <a:rPr lang="fa-IR" sz="2000" b="1" dirty="0">
                <a:latin typeface="IRMitra" panose="02000506000000020002" pitchFamily="2" charset="-78"/>
                <a:cs typeface="IRMitra" panose="02000506000000020002" pitchFamily="2" charset="-78"/>
              </a:rPr>
              <a:t> </a:t>
            </a:r>
            <a:r>
              <a:rPr lang="fa-IR" sz="2000" b="1" dirty="0" err="1">
                <a:latin typeface="IRMitra" panose="02000506000000020002" pitchFamily="2" charset="-78"/>
                <a:cs typeface="IRMitra" panose="02000506000000020002" pitchFamily="2" charset="-78"/>
              </a:rPr>
              <a:t>عملگرها</a:t>
            </a:r>
            <a:r>
              <a:rPr lang="fa-IR" sz="2000" b="1" dirty="0">
                <a:latin typeface="IRMitra" panose="02000506000000020002" pitchFamily="2" charset="-78"/>
                <a:cs typeface="IRMitra" panose="02000506000000020002" pitchFamily="2" charset="-78"/>
              </a:rPr>
              <a:t> </a:t>
            </a:r>
            <a:r>
              <a:rPr lang="fa-IR" sz="2000" b="1" dirty="0" err="1">
                <a:latin typeface="IRMitra" panose="02000506000000020002" pitchFamily="2" charset="-78"/>
                <a:cs typeface="IRMitra" panose="02000506000000020002" pitchFamily="2" charset="-78"/>
              </a:rPr>
              <a:t>دودویی</a:t>
            </a:r>
            <a:r>
              <a:rPr lang="fa-IR" sz="2000" b="1"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هستند.</a:t>
            </a:r>
          </a:p>
          <a:p>
            <a:pPr algn="r" rtl="1">
              <a:lnSpc>
                <a:spcPct val="100000"/>
              </a:lnSpc>
            </a:pPr>
            <a:r>
              <a:rPr lang="fa-IR" sz="2000" dirty="0">
                <a:latin typeface="IRMitra" panose="02000506000000020002" pitchFamily="2" charset="-78"/>
                <a:cs typeface="IRMitra" panose="02000506000000020002" pitchFamily="2" charset="-78"/>
              </a:rPr>
              <a:t>در هر عبارت </a:t>
            </a:r>
            <a:r>
              <a:rPr lang="fa-IR" sz="2000" dirty="0" err="1">
                <a:latin typeface="IRMitra" panose="02000506000000020002" pitchFamily="2" charset="-78"/>
                <a:cs typeface="IRMitra" panose="02000506000000020002" pitchFamily="2" charset="-78"/>
              </a:rPr>
              <a:t>محاسباتی</a:t>
            </a:r>
            <a:r>
              <a:rPr lang="fa-IR" sz="2000" dirty="0">
                <a:latin typeface="IRMitra" panose="02000506000000020002" pitchFamily="2" charset="-78"/>
                <a:cs typeface="IRMitra" panose="02000506000000020002" pitchFamily="2" charset="-78"/>
              </a:rPr>
              <a:t> اگر تعداد </a:t>
            </a:r>
            <a:r>
              <a:rPr lang="fa-IR" sz="2000" dirty="0" err="1">
                <a:latin typeface="IRMitra" panose="02000506000000020002" pitchFamily="2" charset="-78"/>
                <a:cs typeface="IRMitra" panose="02000506000000020002" pitchFamily="2" charset="-78"/>
              </a:rPr>
              <a:t>عملگرها</a:t>
            </a:r>
            <a:r>
              <a:rPr lang="fa-IR" sz="2000" dirty="0">
                <a:latin typeface="IRMitra" panose="02000506000000020002" pitchFamily="2" charset="-78"/>
                <a:cs typeface="IRMitra" panose="02000506000000020002" pitchFamily="2" charset="-78"/>
              </a:rPr>
              <a:t> بیشتر یا مساوی تعداد </a:t>
            </a:r>
            <a:r>
              <a:rPr lang="fa-IR" sz="2000" dirty="0" err="1">
                <a:latin typeface="IRMitra" panose="02000506000000020002" pitchFamily="2" charset="-78"/>
                <a:cs typeface="IRMitra" panose="02000506000000020002" pitchFamily="2" charset="-78"/>
              </a:rPr>
              <a:t>عملوندها</a:t>
            </a:r>
            <a:r>
              <a:rPr lang="fa-IR" sz="2000" dirty="0">
                <a:latin typeface="IRMitra" panose="02000506000000020002" pitchFamily="2" charset="-78"/>
                <a:cs typeface="IRMitra" panose="02000506000000020002" pitchFamily="2" charset="-78"/>
              </a:rPr>
              <a:t> باشد، در آن عبارت حتماً </a:t>
            </a:r>
            <a:r>
              <a:rPr lang="fa-IR" sz="2000" b="1" dirty="0" err="1">
                <a:latin typeface="IRMitra" panose="02000506000000020002" pitchFamily="2" charset="-78"/>
                <a:cs typeface="IRMitra" panose="02000506000000020002" pitchFamily="2" charset="-78"/>
              </a:rPr>
              <a:t>عملگر</a:t>
            </a:r>
            <a:r>
              <a:rPr lang="fa-IR" sz="2000" b="1" dirty="0">
                <a:latin typeface="IRMitra" panose="02000506000000020002" pitchFamily="2" charset="-78"/>
                <a:cs typeface="IRMitra" panose="02000506000000020002" pitchFamily="2" charset="-78"/>
              </a:rPr>
              <a:t> </a:t>
            </a:r>
            <a:r>
              <a:rPr lang="fa-IR" sz="2000" b="1" dirty="0" err="1">
                <a:latin typeface="IRMitra" panose="02000506000000020002" pitchFamily="2" charset="-78"/>
                <a:cs typeface="IRMitra" panose="02000506000000020002" pitchFamily="2" charset="-78"/>
              </a:rPr>
              <a:t>یکانی</a:t>
            </a:r>
            <a:r>
              <a:rPr lang="fa-IR" sz="2000" b="1" dirty="0">
                <a:latin typeface="IRMitra" panose="02000506000000020002" pitchFamily="2" charset="-78"/>
                <a:cs typeface="IRMitra" panose="02000506000000020002" pitchFamily="2" charset="-78"/>
              </a:rPr>
              <a:t> </a:t>
            </a:r>
            <a:r>
              <a:rPr lang="fa-IR" sz="2000" dirty="0">
                <a:latin typeface="IRMitra" panose="02000506000000020002" pitchFamily="2" charset="-78"/>
                <a:cs typeface="IRMitra" panose="02000506000000020002" pitchFamily="2" charset="-78"/>
              </a:rPr>
              <a:t>وجود دارد.</a:t>
            </a:r>
          </a:p>
        </p:txBody>
      </p:sp>
    </p:spTree>
    <p:extLst>
      <p:ext uri="{BB962C8B-B14F-4D97-AF65-F5344CB8AC3E}">
        <p14:creationId xmlns:p14="http://schemas.microsoft.com/office/powerpoint/2010/main" val="347233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2657</Words>
  <Application>Microsoft Macintosh PowerPoint</Application>
  <PresentationFormat>Widescreen</PresentationFormat>
  <Paragraphs>560</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 Courier New</vt:lpstr>
      <vt:lpstr>Arial</vt:lpstr>
      <vt:lpstr>Calibri</vt:lpstr>
      <vt:lpstr>Calibri Light</vt:lpstr>
      <vt:lpstr>Cambria Math</vt:lpstr>
      <vt:lpstr>Courier</vt:lpstr>
      <vt:lpstr>Courier New</vt:lpstr>
      <vt:lpstr>IRMitra</vt:lpstr>
      <vt:lpstr>IRRoya</vt:lpstr>
      <vt:lpstr>IRTitr</vt:lpstr>
      <vt:lpstr>Office Theme</vt:lpstr>
      <vt:lpstr>سه: پشته</vt:lpstr>
      <vt:lpstr>پشته</vt:lpstr>
      <vt:lpstr>اشاره‌گر بالا</vt:lpstr>
      <vt:lpstr>درج و حذف</vt:lpstr>
      <vt:lpstr>کاربرد های پشته</vt:lpstr>
      <vt:lpstr>تخصیص حافظه مبتنی بر پشته</vt:lpstr>
      <vt:lpstr>فراخوانی توابع</vt:lpstr>
      <vt:lpstr>ارزشیابی عبارات محاسباتی</vt:lpstr>
      <vt:lpstr>اولویت عملگرها</vt:lpstr>
      <vt:lpstr>مثال</vt:lpstr>
      <vt:lpstr>مثال</vt:lpstr>
      <vt:lpstr>درخت عبارات محاسباتی(Parse Tree)</vt:lpstr>
      <vt:lpstr>مثال</vt:lpstr>
      <vt:lpstr>مثال</vt:lpstr>
      <vt:lpstr>مثال</vt:lpstr>
      <vt:lpstr>تعداد گره‌ها و عملگرهای یکانی</vt:lpstr>
      <vt:lpstr>تعداد گره‌ها و عملگرهای یکانی</vt:lpstr>
      <vt:lpstr>مثال</vt:lpstr>
      <vt:lpstr>عبارت میان‌وندی (infix)</vt:lpstr>
      <vt:lpstr>عبارت پسوندی (postfix)</vt:lpstr>
      <vt:lpstr>عبارت پیشوندی (prefix)</vt:lpstr>
      <vt:lpstr>مثال</vt:lpstr>
      <vt:lpstr>مثال</vt:lpstr>
      <vt:lpstr>تبدیل infix به postfix</vt:lpstr>
      <vt:lpstr>مثال</vt:lpstr>
      <vt:lpstr>مثال</vt:lpstr>
      <vt:lpstr>تبدیل infix به prefix</vt:lpstr>
      <vt:lpstr>مثال</vt:lpstr>
      <vt:lpstr>تبدیل عبارات postfix و prefix به infix</vt:lpstr>
      <vt:lpstr>مثال</vt:lpstr>
      <vt:lpstr>خروجی های مجاز برای ورودی‌های پشته</vt:lpstr>
      <vt:lpstr>مثال</vt:lpstr>
      <vt:lpstr>مثال</vt:lpstr>
      <vt:lpstr>مثال</vt:lpstr>
      <vt:lpstr>مثال</vt:lpstr>
      <vt:lpstr>تعداد خروجی های مجاز</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سه: پشته</dc:title>
  <dc:creator>Sajjad Hashemian</dc:creator>
  <cp:lastModifiedBy>Sajjad Hashemian</cp:lastModifiedBy>
  <cp:revision>302</cp:revision>
  <dcterms:created xsi:type="dcterms:W3CDTF">2021-02-28T19:35:44Z</dcterms:created>
  <dcterms:modified xsi:type="dcterms:W3CDTF">2021-03-04T09:25:40Z</dcterms:modified>
</cp:coreProperties>
</file>