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1" r:id="rId22"/>
    <p:sldId id="290" r:id="rId23"/>
    <p:sldId id="291" r:id="rId24"/>
    <p:sldId id="292" r:id="rId25"/>
    <p:sldId id="295" r:id="rId26"/>
    <p:sldId id="296" r:id="rId27"/>
    <p:sldId id="280" r:id="rId28"/>
    <p:sldId id="283" r:id="rId29"/>
    <p:sldId id="282" r:id="rId30"/>
    <p:sldId id="284" r:id="rId31"/>
    <p:sldId id="297" r:id="rId32"/>
    <p:sldId id="285" r:id="rId33"/>
    <p:sldId id="298" r:id="rId34"/>
    <p:sldId id="299" r:id="rId35"/>
    <p:sldId id="301" r:id="rId36"/>
    <p:sldId id="302" r:id="rId37"/>
    <p:sldId id="30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5C730-5B6A-6E4B-B45E-D5077D1CBCB4}" type="datetimeFigureOut">
              <a:rPr lang="en-US" smtClean="0"/>
              <a:t>4/6/21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B22B4-0A96-E84D-8807-8DE4DA389EA5}" type="slidenum">
              <a:rPr lang="en-US" smtClean="0"/>
              <a:t>‹#›</a:t>
            </a:fld>
            <a:endParaRPr lang="en-US"/>
          </a:p>
        </p:txBody>
      </p:sp>
    </p:spTree>
    <p:extLst>
      <p:ext uri="{BB962C8B-B14F-4D97-AF65-F5344CB8AC3E}">
        <p14:creationId xmlns:p14="http://schemas.microsoft.com/office/powerpoint/2010/main" val="1458030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0B22B4-0A96-E84D-8807-8DE4DA389EA5}" type="slidenum">
              <a:rPr lang="en-US" smtClean="0"/>
              <a:t>1</a:t>
            </a:fld>
            <a:endParaRPr lang="en-US"/>
          </a:p>
        </p:txBody>
      </p:sp>
    </p:spTree>
    <p:extLst>
      <p:ext uri="{BB962C8B-B14F-4D97-AF65-F5344CB8AC3E}">
        <p14:creationId xmlns:p14="http://schemas.microsoft.com/office/powerpoint/2010/main" val="263047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F52F-59D2-4848-824F-4873B6FB0B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BED526-5D49-184A-94C3-69B43D5675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32BE60-3CCB-B749-B6A9-BBAC37881629}"/>
              </a:ext>
            </a:extLst>
          </p:cNvPr>
          <p:cNvSpPr>
            <a:spLocks noGrp="1"/>
          </p:cNvSpPr>
          <p:nvPr>
            <p:ph type="dt" sz="half" idx="10"/>
          </p:nvPr>
        </p:nvSpPr>
        <p:spPr/>
        <p:txBody>
          <a:bodyPr/>
          <a:lstStyle/>
          <a:p>
            <a:fld id="{CBD84193-324D-A542-89E1-87A4A4C53D28}" type="datetimeFigureOut">
              <a:rPr lang="en-US" smtClean="0"/>
              <a:t>4/6/21</a:t>
            </a:fld>
            <a:endParaRPr lang="en-US"/>
          </a:p>
        </p:txBody>
      </p:sp>
      <p:sp>
        <p:nvSpPr>
          <p:cNvPr id="5" name="Footer Placeholder 4">
            <a:extLst>
              <a:ext uri="{FF2B5EF4-FFF2-40B4-BE49-F238E27FC236}">
                <a16:creationId xmlns:a16="http://schemas.microsoft.com/office/drawing/2014/main" id="{C48A40BE-CF06-D24F-8360-8DA0B58C6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2B2E2-33C0-A14F-B4B5-4C7906195672}"/>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34754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4698-40B1-2645-8A59-C0754136CA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629C33-D1E7-CA41-84D3-E0016C63B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1AF7A-768F-0743-80A5-0DF0A2E27691}"/>
              </a:ext>
            </a:extLst>
          </p:cNvPr>
          <p:cNvSpPr>
            <a:spLocks noGrp="1"/>
          </p:cNvSpPr>
          <p:nvPr>
            <p:ph type="dt" sz="half" idx="10"/>
          </p:nvPr>
        </p:nvSpPr>
        <p:spPr/>
        <p:txBody>
          <a:bodyPr/>
          <a:lstStyle/>
          <a:p>
            <a:fld id="{CBD84193-324D-A542-89E1-87A4A4C53D28}" type="datetimeFigureOut">
              <a:rPr lang="en-US" smtClean="0"/>
              <a:t>4/6/21</a:t>
            </a:fld>
            <a:endParaRPr lang="en-US"/>
          </a:p>
        </p:txBody>
      </p:sp>
      <p:sp>
        <p:nvSpPr>
          <p:cNvPr id="5" name="Footer Placeholder 4">
            <a:extLst>
              <a:ext uri="{FF2B5EF4-FFF2-40B4-BE49-F238E27FC236}">
                <a16:creationId xmlns:a16="http://schemas.microsoft.com/office/drawing/2014/main" id="{C5F54A47-0804-484F-8003-895FC7BB9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59B00-7C0B-5041-B81B-1440874B511D}"/>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42386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D5EBE-EB84-6842-80B6-C39D750BAF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966A0-C719-9945-B932-C62C64C829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DE500-B0BC-C74A-B885-7876A9C97850}"/>
              </a:ext>
            </a:extLst>
          </p:cNvPr>
          <p:cNvSpPr>
            <a:spLocks noGrp="1"/>
          </p:cNvSpPr>
          <p:nvPr>
            <p:ph type="dt" sz="half" idx="10"/>
          </p:nvPr>
        </p:nvSpPr>
        <p:spPr/>
        <p:txBody>
          <a:bodyPr/>
          <a:lstStyle/>
          <a:p>
            <a:fld id="{CBD84193-324D-A542-89E1-87A4A4C53D28}" type="datetimeFigureOut">
              <a:rPr lang="en-US" smtClean="0"/>
              <a:t>4/6/21</a:t>
            </a:fld>
            <a:endParaRPr lang="en-US"/>
          </a:p>
        </p:txBody>
      </p:sp>
      <p:sp>
        <p:nvSpPr>
          <p:cNvPr id="5" name="Footer Placeholder 4">
            <a:extLst>
              <a:ext uri="{FF2B5EF4-FFF2-40B4-BE49-F238E27FC236}">
                <a16:creationId xmlns:a16="http://schemas.microsoft.com/office/drawing/2014/main" id="{49E44C94-753B-C84B-BAF5-891880190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C2CCF-CF9E-E740-811D-BB7543940E63}"/>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98207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330F-540A-8F48-8307-5FA693C8A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B7909B-E624-1C42-B760-255AF746E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23765-B5ED-2F44-AFD0-493AD81BBFD9}"/>
              </a:ext>
            </a:extLst>
          </p:cNvPr>
          <p:cNvSpPr>
            <a:spLocks noGrp="1"/>
          </p:cNvSpPr>
          <p:nvPr>
            <p:ph type="dt" sz="half" idx="10"/>
          </p:nvPr>
        </p:nvSpPr>
        <p:spPr/>
        <p:txBody>
          <a:bodyPr/>
          <a:lstStyle/>
          <a:p>
            <a:fld id="{CBD84193-324D-A542-89E1-87A4A4C53D28}" type="datetimeFigureOut">
              <a:rPr lang="en-US" smtClean="0"/>
              <a:t>4/6/21</a:t>
            </a:fld>
            <a:endParaRPr lang="en-US"/>
          </a:p>
        </p:txBody>
      </p:sp>
      <p:sp>
        <p:nvSpPr>
          <p:cNvPr id="5" name="Footer Placeholder 4">
            <a:extLst>
              <a:ext uri="{FF2B5EF4-FFF2-40B4-BE49-F238E27FC236}">
                <a16:creationId xmlns:a16="http://schemas.microsoft.com/office/drawing/2014/main" id="{C63115EB-7C1F-8B44-A2C4-543EA918E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ED626-CED3-A246-8837-BE52BBEFE845}"/>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182946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4D0A-4E11-4B42-B47F-CD5E016187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02BB36-CD03-1047-8539-677712B9D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B3DC2-DE9D-B64D-AE4E-0F099FF24629}"/>
              </a:ext>
            </a:extLst>
          </p:cNvPr>
          <p:cNvSpPr>
            <a:spLocks noGrp="1"/>
          </p:cNvSpPr>
          <p:nvPr>
            <p:ph type="dt" sz="half" idx="10"/>
          </p:nvPr>
        </p:nvSpPr>
        <p:spPr/>
        <p:txBody>
          <a:bodyPr/>
          <a:lstStyle/>
          <a:p>
            <a:fld id="{CBD84193-324D-A542-89E1-87A4A4C53D28}" type="datetimeFigureOut">
              <a:rPr lang="en-US" smtClean="0"/>
              <a:t>4/6/21</a:t>
            </a:fld>
            <a:endParaRPr lang="en-US"/>
          </a:p>
        </p:txBody>
      </p:sp>
      <p:sp>
        <p:nvSpPr>
          <p:cNvPr id="5" name="Footer Placeholder 4">
            <a:extLst>
              <a:ext uri="{FF2B5EF4-FFF2-40B4-BE49-F238E27FC236}">
                <a16:creationId xmlns:a16="http://schemas.microsoft.com/office/drawing/2014/main" id="{EC6F504E-C1F1-8E4A-BA75-8D077AC17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95963-4EBE-BA41-A622-C23AC3747FEA}"/>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272491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D6B8-785E-D347-B52F-869BC8B27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09BD4-0F14-C448-A08B-A1FDEFF602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2526A9-7741-2C4A-8C28-30F3EA9BD3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1E22E1-28DC-7C44-84E7-3A8EB682901B}"/>
              </a:ext>
            </a:extLst>
          </p:cNvPr>
          <p:cNvSpPr>
            <a:spLocks noGrp="1"/>
          </p:cNvSpPr>
          <p:nvPr>
            <p:ph type="dt" sz="half" idx="10"/>
          </p:nvPr>
        </p:nvSpPr>
        <p:spPr/>
        <p:txBody>
          <a:bodyPr/>
          <a:lstStyle/>
          <a:p>
            <a:fld id="{CBD84193-324D-A542-89E1-87A4A4C53D28}" type="datetimeFigureOut">
              <a:rPr lang="en-US" smtClean="0"/>
              <a:t>4/6/21</a:t>
            </a:fld>
            <a:endParaRPr lang="en-US"/>
          </a:p>
        </p:txBody>
      </p:sp>
      <p:sp>
        <p:nvSpPr>
          <p:cNvPr id="6" name="Footer Placeholder 5">
            <a:extLst>
              <a:ext uri="{FF2B5EF4-FFF2-40B4-BE49-F238E27FC236}">
                <a16:creationId xmlns:a16="http://schemas.microsoft.com/office/drawing/2014/main" id="{2B2219F0-C1EA-3D41-950E-2CE06B01D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96AD2-B334-7D44-A176-414225038909}"/>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250447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138C-C4DB-0449-8E48-B3018C0CB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805C59-0CFB-7443-B9F1-D0BD00C04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B351E4-1A3F-0748-9D8A-2A9F9BCB37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166B92-3FBA-FE4B-864D-3B270F2CC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B7375F-21F0-444B-9B2C-4F373C231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2B1D66-F72A-3741-A166-DA4066174D28}"/>
              </a:ext>
            </a:extLst>
          </p:cNvPr>
          <p:cNvSpPr>
            <a:spLocks noGrp="1"/>
          </p:cNvSpPr>
          <p:nvPr>
            <p:ph type="dt" sz="half" idx="10"/>
          </p:nvPr>
        </p:nvSpPr>
        <p:spPr/>
        <p:txBody>
          <a:bodyPr/>
          <a:lstStyle/>
          <a:p>
            <a:fld id="{CBD84193-324D-A542-89E1-87A4A4C53D28}" type="datetimeFigureOut">
              <a:rPr lang="en-US" smtClean="0"/>
              <a:t>4/6/21</a:t>
            </a:fld>
            <a:endParaRPr lang="en-US"/>
          </a:p>
        </p:txBody>
      </p:sp>
      <p:sp>
        <p:nvSpPr>
          <p:cNvPr id="8" name="Footer Placeholder 7">
            <a:extLst>
              <a:ext uri="{FF2B5EF4-FFF2-40B4-BE49-F238E27FC236}">
                <a16:creationId xmlns:a16="http://schemas.microsoft.com/office/drawing/2014/main" id="{1A96CB10-F1C0-2E46-A213-CE163DD85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A9A66C-312F-0F46-B021-2EB1DF7C789A}"/>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3147035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10E3-CCFD-5045-B4D2-9BE0256817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2AF22C-E5C8-3B41-A971-3820464D7175}"/>
              </a:ext>
            </a:extLst>
          </p:cNvPr>
          <p:cNvSpPr>
            <a:spLocks noGrp="1"/>
          </p:cNvSpPr>
          <p:nvPr>
            <p:ph type="dt" sz="half" idx="10"/>
          </p:nvPr>
        </p:nvSpPr>
        <p:spPr/>
        <p:txBody>
          <a:bodyPr/>
          <a:lstStyle/>
          <a:p>
            <a:fld id="{CBD84193-324D-A542-89E1-87A4A4C53D28}" type="datetimeFigureOut">
              <a:rPr lang="en-US" smtClean="0"/>
              <a:t>4/6/21</a:t>
            </a:fld>
            <a:endParaRPr lang="en-US"/>
          </a:p>
        </p:txBody>
      </p:sp>
      <p:sp>
        <p:nvSpPr>
          <p:cNvPr id="4" name="Footer Placeholder 3">
            <a:extLst>
              <a:ext uri="{FF2B5EF4-FFF2-40B4-BE49-F238E27FC236}">
                <a16:creationId xmlns:a16="http://schemas.microsoft.com/office/drawing/2014/main" id="{557DB1A8-0154-2149-AD93-1574FD231E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0205FF-F9CA-DC40-B2D8-0FA1EB2CE585}"/>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242077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E16FD-C22C-1643-AA69-94DE5071EFF4}"/>
              </a:ext>
            </a:extLst>
          </p:cNvPr>
          <p:cNvSpPr>
            <a:spLocks noGrp="1"/>
          </p:cNvSpPr>
          <p:nvPr>
            <p:ph type="dt" sz="half" idx="10"/>
          </p:nvPr>
        </p:nvSpPr>
        <p:spPr/>
        <p:txBody>
          <a:bodyPr/>
          <a:lstStyle/>
          <a:p>
            <a:fld id="{CBD84193-324D-A542-89E1-87A4A4C53D28}" type="datetimeFigureOut">
              <a:rPr lang="en-US" smtClean="0"/>
              <a:t>4/6/21</a:t>
            </a:fld>
            <a:endParaRPr lang="en-US"/>
          </a:p>
        </p:txBody>
      </p:sp>
      <p:sp>
        <p:nvSpPr>
          <p:cNvPr id="3" name="Footer Placeholder 2">
            <a:extLst>
              <a:ext uri="{FF2B5EF4-FFF2-40B4-BE49-F238E27FC236}">
                <a16:creationId xmlns:a16="http://schemas.microsoft.com/office/drawing/2014/main" id="{EECDDC95-0D12-0546-BBC4-D5E49298F7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5C82FC-3C0A-F141-BA59-26B3CDD2AFB3}"/>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65472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7377-54E2-004C-B2A8-59BAA06A4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B6E042-B8BA-2F44-9FFB-BFB10A7AA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18870-4EEC-7E4C-BD6B-63A0DEF1B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4DED1-0542-1941-962B-0F7806B85E7F}"/>
              </a:ext>
            </a:extLst>
          </p:cNvPr>
          <p:cNvSpPr>
            <a:spLocks noGrp="1"/>
          </p:cNvSpPr>
          <p:nvPr>
            <p:ph type="dt" sz="half" idx="10"/>
          </p:nvPr>
        </p:nvSpPr>
        <p:spPr/>
        <p:txBody>
          <a:bodyPr/>
          <a:lstStyle/>
          <a:p>
            <a:fld id="{CBD84193-324D-A542-89E1-87A4A4C53D28}" type="datetimeFigureOut">
              <a:rPr lang="en-US" smtClean="0"/>
              <a:t>4/6/21</a:t>
            </a:fld>
            <a:endParaRPr lang="en-US"/>
          </a:p>
        </p:txBody>
      </p:sp>
      <p:sp>
        <p:nvSpPr>
          <p:cNvPr id="6" name="Footer Placeholder 5">
            <a:extLst>
              <a:ext uri="{FF2B5EF4-FFF2-40B4-BE49-F238E27FC236}">
                <a16:creationId xmlns:a16="http://schemas.microsoft.com/office/drawing/2014/main" id="{E3ADBFEF-CB4D-5945-BC20-5CA1B1923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211902-D19E-1345-92F3-37934EBCBE17}"/>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149046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F4A3-309A-0443-AB8E-807C776B5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3B81AB-5A2C-1F4E-9ECC-8A9286FD9C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96C336-1CBD-AC4E-BC8D-F1C02A986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E6F79-21F9-B449-A320-7809F1C22B51}"/>
              </a:ext>
            </a:extLst>
          </p:cNvPr>
          <p:cNvSpPr>
            <a:spLocks noGrp="1"/>
          </p:cNvSpPr>
          <p:nvPr>
            <p:ph type="dt" sz="half" idx="10"/>
          </p:nvPr>
        </p:nvSpPr>
        <p:spPr/>
        <p:txBody>
          <a:bodyPr/>
          <a:lstStyle/>
          <a:p>
            <a:fld id="{CBD84193-324D-A542-89E1-87A4A4C53D28}" type="datetimeFigureOut">
              <a:rPr lang="en-US" smtClean="0"/>
              <a:t>4/6/21</a:t>
            </a:fld>
            <a:endParaRPr lang="en-US"/>
          </a:p>
        </p:txBody>
      </p:sp>
      <p:sp>
        <p:nvSpPr>
          <p:cNvPr id="6" name="Footer Placeholder 5">
            <a:extLst>
              <a:ext uri="{FF2B5EF4-FFF2-40B4-BE49-F238E27FC236}">
                <a16:creationId xmlns:a16="http://schemas.microsoft.com/office/drawing/2014/main" id="{F064260F-A978-744E-A429-1860BB05C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7A248-2035-9C4B-B702-58862E2D3158}"/>
              </a:ext>
            </a:extLst>
          </p:cNvPr>
          <p:cNvSpPr>
            <a:spLocks noGrp="1"/>
          </p:cNvSpPr>
          <p:nvPr>
            <p:ph type="sldNum" sz="quarter" idx="12"/>
          </p:nvPr>
        </p:nvSpPr>
        <p:spPr/>
        <p:txBody>
          <a:bodyPr/>
          <a:lstStyle/>
          <a:p>
            <a:fld id="{98DA404F-56F4-024D-BF16-99DE2B163EE7}" type="slidenum">
              <a:rPr lang="en-US" smtClean="0"/>
              <a:t>‹#›</a:t>
            </a:fld>
            <a:endParaRPr lang="en-US"/>
          </a:p>
        </p:txBody>
      </p:sp>
    </p:spTree>
    <p:extLst>
      <p:ext uri="{BB962C8B-B14F-4D97-AF65-F5344CB8AC3E}">
        <p14:creationId xmlns:p14="http://schemas.microsoft.com/office/powerpoint/2010/main" val="84324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C8752-2E6D-9245-A379-18A81A3227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5F1C11-F3C7-3345-A911-AA7AA378A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EAB78-1ECC-804B-88CB-E69D10D97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84193-324D-A542-89E1-87A4A4C53D28}" type="datetimeFigureOut">
              <a:rPr lang="en-US" smtClean="0"/>
              <a:t>4/6/21</a:t>
            </a:fld>
            <a:endParaRPr lang="en-US"/>
          </a:p>
        </p:txBody>
      </p:sp>
      <p:sp>
        <p:nvSpPr>
          <p:cNvPr id="5" name="Footer Placeholder 4">
            <a:extLst>
              <a:ext uri="{FF2B5EF4-FFF2-40B4-BE49-F238E27FC236}">
                <a16:creationId xmlns:a16="http://schemas.microsoft.com/office/drawing/2014/main" id="{0F988335-1862-EC4F-8631-9404269456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C9AE2C-BA58-CD4C-B28E-BA0201003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A404F-56F4-024D-BF16-99DE2B163EE7}" type="slidenum">
              <a:rPr lang="en-US" smtClean="0"/>
              <a:t>‹#›</a:t>
            </a:fld>
            <a:endParaRPr lang="en-US"/>
          </a:p>
        </p:txBody>
      </p:sp>
    </p:spTree>
    <p:extLst>
      <p:ext uri="{BB962C8B-B14F-4D97-AF65-F5344CB8AC3E}">
        <p14:creationId xmlns:p14="http://schemas.microsoft.com/office/powerpoint/2010/main" val="76482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3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3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1E8014-8855-0F4A-8BD9-2B1BA1F51B2C}"/>
              </a:ext>
            </a:extLst>
          </p:cNvPr>
          <p:cNvPicPr>
            <a:picLocks noChangeAspect="1"/>
          </p:cNvPicPr>
          <p:nvPr/>
        </p:nvPicPr>
        <p:blipFill>
          <a:blip r:embed="rId3">
            <a:alphaModFix amt="94000"/>
          </a:blip>
          <a:stretch>
            <a:fillRect/>
          </a:stretch>
        </p:blipFill>
        <p:spPr>
          <a:xfrm>
            <a:off x="609598" y="0"/>
            <a:ext cx="10972800" cy="6858000"/>
          </a:xfrm>
          <a:prstGeom prst="rect">
            <a:avLst/>
          </a:prstGeom>
          <a:ln>
            <a:solidFill>
              <a:schemeClr val="bg1"/>
            </a:solidFill>
          </a:ln>
        </p:spPr>
      </p:pic>
      <p:sp>
        <p:nvSpPr>
          <p:cNvPr id="2" name="Title 1">
            <a:extLst>
              <a:ext uri="{FF2B5EF4-FFF2-40B4-BE49-F238E27FC236}">
                <a16:creationId xmlns:a16="http://schemas.microsoft.com/office/drawing/2014/main" id="{08DF2803-D595-ED44-BF82-39A4386F710C}"/>
              </a:ext>
            </a:extLst>
          </p:cNvPr>
          <p:cNvSpPr>
            <a:spLocks noGrp="1"/>
          </p:cNvSpPr>
          <p:nvPr>
            <p:ph type="ctrTitle"/>
          </p:nvPr>
        </p:nvSpPr>
        <p:spPr/>
        <p:txBody>
          <a:bodyPr/>
          <a:lstStyle/>
          <a:p>
            <a:pPr algn="ctr" defTabSz="914400" rtl="0" eaLnBrk="1" latinLnBrk="0" hangingPunct="1">
              <a:lnSpc>
                <a:spcPct val="90000"/>
              </a:lnSpc>
              <a:spcBef>
                <a:spcPct val="0"/>
              </a:spcBef>
              <a:buNone/>
            </a:pPr>
            <a:r>
              <a:rPr lang="fa-IR" dirty="0">
                <a:effectLst/>
                <a:latin typeface="IRTitr" panose="02000506000000020002" pitchFamily="2" charset="-78"/>
                <a:cs typeface="IRTitr" panose="02000506000000020002" pitchFamily="2" charset="-78"/>
              </a:rPr>
              <a:t>دو: آرایه ها</a:t>
            </a:r>
            <a:endParaRPr lang="en-US" dirty="0">
              <a:effectLst/>
              <a:latin typeface="IRTitr" panose="02000506000000020002" pitchFamily="2" charset="-78"/>
              <a:cs typeface="IRTitr" panose="02000506000000020002" pitchFamily="2" charset="-78"/>
            </a:endParaRPr>
          </a:p>
        </p:txBody>
      </p:sp>
      <p:sp>
        <p:nvSpPr>
          <p:cNvPr id="3" name="Subtitle 2">
            <a:extLst>
              <a:ext uri="{FF2B5EF4-FFF2-40B4-BE49-F238E27FC236}">
                <a16:creationId xmlns:a16="http://schemas.microsoft.com/office/drawing/2014/main" id="{9B9EB7EC-2BB4-604A-B212-E23EB408F4DE}"/>
              </a:ext>
            </a:extLst>
          </p:cNvPr>
          <p:cNvSpPr>
            <a:spLocks noGrp="1"/>
          </p:cNvSpPr>
          <p:nvPr>
            <p:ph type="subTitle" idx="1"/>
          </p:nvPr>
        </p:nvSpPr>
        <p:spPr/>
        <p:txBody>
          <a:bodyPr/>
          <a:lstStyle/>
          <a:p>
            <a:pPr rtl="1"/>
            <a:r>
              <a:rPr lang="fa-IR" dirty="0">
                <a:effectLst>
                  <a:glow rad="63500">
                    <a:schemeClr val="bg1">
                      <a:alpha val="40000"/>
                    </a:schemeClr>
                  </a:glow>
                </a:effectLst>
                <a:latin typeface="IRRoya" panose="02000503000000020002" pitchFamily="2" charset="-78"/>
                <a:cs typeface="IRRoya" panose="02000503000000020002" pitchFamily="2" charset="-78"/>
              </a:rPr>
              <a:t>ساختمان داده ها و </a:t>
            </a:r>
            <a:r>
              <a:rPr lang="fa-IR" dirty="0" err="1">
                <a:effectLst>
                  <a:glow rad="63500">
                    <a:schemeClr val="bg1">
                      <a:alpha val="40000"/>
                    </a:schemeClr>
                  </a:glow>
                </a:effectLst>
                <a:latin typeface="IRRoya" panose="02000503000000020002" pitchFamily="2" charset="-78"/>
                <a:cs typeface="IRRoya" panose="02000503000000020002" pitchFamily="2" charset="-78"/>
              </a:rPr>
              <a:t>الگوریتم</a:t>
            </a:r>
            <a:endParaRPr lang="fa-IR" dirty="0">
              <a:effectLst>
                <a:glow rad="63500">
                  <a:schemeClr val="bg1">
                    <a:alpha val="40000"/>
                  </a:schemeClr>
                </a:glow>
              </a:effectLst>
              <a:latin typeface="IRRoya" panose="02000503000000020002" pitchFamily="2" charset="-78"/>
              <a:cs typeface="IRRoya" panose="02000503000000020002" pitchFamily="2" charset="-78"/>
            </a:endParaRPr>
          </a:p>
          <a:p>
            <a:pPr rtl="1"/>
            <a:r>
              <a:rPr lang="fa-IR" dirty="0">
                <a:effectLst>
                  <a:glow rad="63500">
                    <a:schemeClr val="bg1">
                      <a:alpha val="40000"/>
                    </a:schemeClr>
                  </a:glow>
                </a:effectLst>
                <a:latin typeface="IRRoya" panose="02000503000000020002" pitchFamily="2" charset="-78"/>
                <a:cs typeface="IRRoya" panose="02000503000000020002" pitchFamily="2" charset="-78"/>
              </a:rPr>
              <a:t>مدرس: دکتر </a:t>
            </a:r>
            <a:r>
              <a:rPr lang="fa-IR" dirty="0" err="1">
                <a:effectLst>
                  <a:glow rad="63500">
                    <a:schemeClr val="bg1">
                      <a:alpha val="40000"/>
                    </a:schemeClr>
                  </a:glow>
                </a:effectLst>
                <a:latin typeface="IRRoya" panose="02000503000000020002" pitchFamily="2" charset="-78"/>
                <a:cs typeface="IRRoya" panose="02000503000000020002" pitchFamily="2" charset="-78"/>
              </a:rPr>
              <a:t>نجمه</a:t>
            </a:r>
            <a:r>
              <a:rPr lang="fa-IR" dirty="0">
                <a:effectLst>
                  <a:glow rad="63500">
                    <a:schemeClr val="bg1">
                      <a:alpha val="40000"/>
                    </a:schemeClr>
                  </a:glow>
                </a:effectLst>
                <a:latin typeface="IRRoya" panose="02000503000000020002" pitchFamily="2" charset="-78"/>
                <a:cs typeface="IRRoya" panose="02000503000000020002" pitchFamily="2" charset="-78"/>
              </a:rPr>
              <a:t> منصوری</a:t>
            </a:r>
          </a:p>
          <a:p>
            <a:pPr rtl="1"/>
            <a:r>
              <a:rPr lang="fa-IR" sz="1800" dirty="0">
                <a:effectLst>
                  <a:glow rad="63500">
                    <a:schemeClr val="bg1">
                      <a:alpha val="40000"/>
                    </a:schemeClr>
                  </a:glow>
                </a:effectLst>
                <a:latin typeface="IRRoya" panose="02000503000000020002" pitchFamily="2" charset="-78"/>
                <a:cs typeface="IRRoya" panose="02000503000000020002" pitchFamily="2" charset="-78"/>
              </a:rPr>
              <a:t>نگارنده: سجاد </a:t>
            </a:r>
            <a:r>
              <a:rPr lang="fa-IR" sz="1800" dirty="0" err="1">
                <a:effectLst>
                  <a:glow rad="63500">
                    <a:schemeClr val="bg1">
                      <a:alpha val="40000"/>
                    </a:schemeClr>
                  </a:glow>
                </a:effectLst>
                <a:latin typeface="IRRoya" panose="02000503000000020002" pitchFamily="2" charset="-78"/>
                <a:cs typeface="IRRoya" panose="02000503000000020002" pitchFamily="2" charset="-78"/>
              </a:rPr>
              <a:t>هاشمیان</a:t>
            </a:r>
            <a:endParaRPr lang="fa-IR" sz="1800" dirty="0">
              <a:effectLst>
                <a:glow rad="63500">
                  <a:schemeClr val="bg1">
                    <a:alpha val="40000"/>
                  </a:schemeClr>
                </a:glow>
              </a:effectLst>
              <a:latin typeface="IRRoya" panose="02000503000000020002" pitchFamily="2" charset="-78"/>
              <a:cs typeface="IRRoya" panose="02000503000000020002" pitchFamily="2" charset="-78"/>
            </a:endParaRPr>
          </a:p>
        </p:txBody>
      </p:sp>
      <p:pic>
        <p:nvPicPr>
          <p:cNvPr id="10" name="Picture 9">
            <a:extLst>
              <a:ext uri="{FF2B5EF4-FFF2-40B4-BE49-F238E27FC236}">
                <a16:creationId xmlns:a16="http://schemas.microsoft.com/office/drawing/2014/main" id="{6477553F-5800-314E-B16B-8DE94D9CE19E}"/>
              </a:ext>
            </a:extLst>
          </p:cNvPr>
          <p:cNvPicPr>
            <a:picLocks noChangeAspect="1"/>
          </p:cNvPicPr>
          <p:nvPr/>
        </p:nvPicPr>
        <p:blipFill>
          <a:blip r:embed="rId4">
            <a:grayscl/>
          </a:blip>
          <a:stretch>
            <a:fillRect/>
          </a:stretch>
        </p:blipFill>
        <p:spPr>
          <a:xfrm>
            <a:off x="5612568" y="306729"/>
            <a:ext cx="966859" cy="1168814"/>
          </a:xfrm>
          <a:prstGeom prst="rect">
            <a:avLst/>
          </a:prstGeom>
        </p:spPr>
      </p:pic>
    </p:spTree>
    <p:extLst>
      <p:ext uri="{BB962C8B-B14F-4D97-AF65-F5344CB8AC3E}">
        <p14:creationId xmlns:p14="http://schemas.microsoft.com/office/powerpoint/2010/main" val="35145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قطر ها</a:t>
            </a:r>
            <a:endParaRPr lang="en-US" dirty="0">
              <a:latin typeface="IRTitr" panose="02000506000000020002" pitchFamily="2" charset="-78"/>
              <a:cs typeface="IRTitr" panose="02000506000000020002" pitchFamily="2" charset="-78"/>
            </a:endParaRPr>
          </a:p>
        </p:txBody>
      </p:sp>
      <p:pic>
        <p:nvPicPr>
          <p:cNvPr id="7" name="Picture 6">
            <a:extLst>
              <a:ext uri="{FF2B5EF4-FFF2-40B4-BE49-F238E27FC236}">
                <a16:creationId xmlns:a16="http://schemas.microsoft.com/office/drawing/2014/main" id="{EEFD0D35-63FF-4348-A30C-E8FF4BC94750}"/>
              </a:ext>
            </a:extLst>
          </p:cNvPr>
          <p:cNvPicPr>
            <a:picLocks noChangeAspect="1"/>
          </p:cNvPicPr>
          <p:nvPr/>
        </p:nvPicPr>
        <p:blipFill>
          <a:blip r:embed="rId2"/>
          <a:stretch>
            <a:fillRect/>
          </a:stretch>
        </p:blipFill>
        <p:spPr>
          <a:xfrm>
            <a:off x="4006850" y="3074194"/>
            <a:ext cx="4178300" cy="1854200"/>
          </a:xfrm>
          <a:prstGeom prst="rect">
            <a:avLst/>
          </a:prstGeom>
        </p:spPr>
      </p:pic>
      <p:cxnSp>
        <p:nvCxnSpPr>
          <p:cNvPr id="9" name="Straight Arrow Connector 8">
            <a:extLst>
              <a:ext uri="{FF2B5EF4-FFF2-40B4-BE49-F238E27FC236}">
                <a16:creationId xmlns:a16="http://schemas.microsoft.com/office/drawing/2014/main" id="{919ABDBA-1164-5847-8723-0077F8D34CF2}"/>
              </a:ext>
            </a:extLst>
          </p:cNvPr>
          <p:cNvCxnSpPr>
            <a:cxnSpLocks/>
          </p:cNvCxnSpPr>
          <p:nvPr/>
        </p:nvCxnSpPr>
        <p:spPr>
          <a:xfrm flipV="1">
            <a:off x="3436883" y="2753710"/>
            <a:ext cx="5517931" cy="2396359"/>
          </a:xfrm>
          <a:prstGeom prst="straightConnector1">
            <a:avLst/>
          </a:prstGeom>
          <a:ln w="19050" cap="flat" cmpd="sng" algn="ctr">
            <a:solidFill>
              <a:schemeClr val="accent6">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C10B7DA7-BD0E-E945-B8E3-DB7C4A5E8CFE}"/>
              </a:ext>
            </a:extLst>
          </p:cNvPr>
          <p:cNvCxnSpPr/>
          <p:nvPr/>
        </p:nvCxnSpPr>
        <p:spPr>
          <a:xfrm flipH="1" flipV="1">
            <a:off x="3339084" y="2803430"/>
            <a:ext cx="5513832" cy="2395728"/>
          </a:xfrm>
          <a:prstGeom prst="straightConnector1">
            <a:avLst/>
          </a:prstGeom>
          <a:ln w="1905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18B9B2C8-6ED3-564A-8CAA-AE69A70881AC}"/>
              </a:ext>
            </a:extLst>
          </p:cNvPr>
          <p:cNvSpPr txBox="1"/>
          <p:nvPr/>
        </p:nvSpPr>
        <p:spPr>
          <a:xfrm>
            <a:off x="2251019" y="2157099"/>
            <a:ext cx="986167" cy="646331"/>
          </a:xfrm>
          <a:prstGeom prst="rect">
            <a:avLst/>
          </a:prstGeom>
          <a:noFill/>
        </p:spPr>
        <p:txBody>
          <a:bodyPr wrap="none" rtlCol="0">
            <a:spAutoFit/>
          </a:bodyPr>
          <a:lstStyle/>
          <a:p>
            <a:pPr marL="0" algn="ctr" defTabSz="914400" rtl="1" eaLnBrk="1" latinLnBrk="0" hangingPunct="1"/>
            <a:r>
              <a:rPr lang="fa-IR" dirty="0">
                <a:latin typeface="IRRoya" panose="02000503000000020002" pitchFamily="2" charset="-78"/>
                <a:cs typeface="IRRoya" panose="02000503000000020002" pitchFamily="2" charset="-78"/>
              </a:rPr>
              <a:t>قطر اصلی</a:t>
            </a:r>
          </a:p>
          <a:p>
            <a:pPr marL="0" algn="ctr" defTabSz="914400" rtl="1" eaLnBrk="1" latinLnBrk="0" hangingPunct="1"/>
            <a:r>
              <a:rPr lang="en-US" dirty="0" err="1">
                <a:latin typeface="IRRoya" panose="02000503000000020002" pitchFamily="2" charset="-78"/>
                <a:cs typeface="IRRoya" panose="02000503000000020002" pitchFamily="2" charset="-78"/>
              </a:rPr>
              <a:t>i</a:t>
            </a:r>
            <a:r>
              <a:rPr lang="en-US" dirty="0">
                <a:latin typeface="IRRoya" panose="02000503000000020002" pitchFamily="2" charset="-78"/>
                <a:cs typeface="IRRoya" panose="02000503000000020002" pitchFamily="2" charset="-78"/>
              </a:rPr>
              <a:t>=j</a:t>
            </a:r>
          </a:p>
        </p:txBody>
      </p:sp>
      <p:sp>
        <p:nvSpPr>
          <p:cNvPr id="17" name="TextBox 16">
            <a:extLst>
              <a:ext uri="{FF2B5EF4-FFF2-40B4-BE49-F238E27FC236}">
                <a16:creationId xmlns:a16="http://schemas.microsoft.com/office/drawing/2014/main" id="{2252601A-941A-854C-BB8D-1CE16B822528}"/>
              </a:ext>
            </a:extLst>
          </p:cNvPr>
          <p:cNvSpPr txBox="1"/>
          <p:nvPr/>
        </p:nvSpPr>
        <p:spPr>
          <a:xfrm>
            <a:off x="8940279" y="2157099"/>
            <a:ext cx="811440" cy="646331"/>
          </a:xfrm>
          <a:prstGeom prst="rect">
            <a:avLst/>
          </a:prstGeom>
          <a:noFill/>
        </p:spPr>
        <p:txBody>
          <a:bodyPr wrap="none" rtlCol="0">
            <a:spAutoFit/>
          </a:bodyPr>
          <a:lstStyle/>
          <a:p>
            <a:pPr marL="0" algn="ctr" defTabSz="914400" rtl="1" eaLnBrk="1" latinLnBrk="0" hangingPunct="1"/>
            <a:r>
              <a:rPr lang="fa-IR" dirty="0">
                <a:latin typeface="IRRoya" panose="02000503000000020002" pitchFamily="2" charset="-78"/>
                <a:cs typeface="IRRoya" panose="02000503000000020002" pitchFamily="2" charset="-78"/>
              </a:rPr>
              <a:t>قطر فرعی</a:t>
            </a:r>
          </a:p>
          <a:p>
            <a:pPr marL="0" algn="ctr" defTabSz="914400" rtl="1" eaLnBrk="1" latinLnBrk="0" hangingPunct="1"/>
            <a:r>
              <a:rPr lang="en-US" dirty="0" err="1">
                <a:latin typeface="IRRoya" panose="02000503000000020002" pitchFamily="2" charset="-78"/>
                <a:cs typeface="IRRoya" panose="02000503000000020002" pitchFamily="2" charset="-78"/>
              </a:rPr>
              <a:t>i+j</a:t>
            </a:r>
            <a:r>
              <a:rPr lang="en-US" dirty="0">
                <a:latin typeface="IRRoya" panose="02000503000000020002" pitchFamily="2" charset="-78"/>
                <a:cs typeface="IRRoya" panose="02000503000000020002" pitchFamily="2" charset="-78"/>
              </a:rPr>
              <a:t>=n+1</a:t>
            </a:r>
          </a:p>
        </p:txBody>
      </p:sp>
    </p:spTree>
    <p:extLst>
      <p:ext uri="{BB962C8B-B14F-4D97-AF65-F5344CB8AC3E}">
        <p14:creationId xmlns:p14="http://schemas.microsoft.com/office/powerpoint/2010/main" val="2695983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های مثلثی</a:t>
            </a:r>
            <a:endParaRPr lang="en-US" dirty="0">
              <a:latin typeface="IRTitr" panose="02000506000000020002" pitchFamily="2" charset="-78"/>
              <a:cs typeface="IRTitr" panose="02000506000000020002" pitchFamily="2" charset="-78"/>
            </a:endParaRPr>
          </a:p>
        </p:txBody>
      </p:sp>
      <p:pic>
        <p:nvPicPr>
          <p:cNvPr id="4" name="Picture 3">
            <a:extLst>
              <a:ext uri="{FF2B5EF4-FFF2-40B4-BE49-F238E27FC236}">
                <a16:creationId xmlns:a16="http://schemas.microsoft.com/office/drawing/2014/main" id="{552549A3-9500-2140-A7D3-5E497B7F2470}"/>
              </a:ext>
            </a:extLst>
          </p:cNvPr>
          <p:cNvPicPr>
            <a:picLocks noChangeAspect="1"/>
          </p:cNvPicPr>
          <p:nvPr/>
        </p:nvPicPr>
        <p:blipFill>
          <a:blip r:embed="rId2"/>
          <a:stretch>
            <a:fillRect/>
          </a:stretch>
        </p:blipFill>
        <p:spPr>
          <a:xfrm>
            <a:off x="2252500" y="2740637"/>
            <a:ext cx="2971800" cy="2032000"/>
          </a:xfrm>
          <a:prstGeom prst="rect">
            <a:avLst/>
          </a:prstGeom>
        </p:spPr>
      </p:pic>
      <p:pic>
        <p:nvPicPr>
          <p:cNvPr id="5" name="Picture 4">
            <a:extLst>
              <a:ext uri="{FF2B5EF4-FFF2-40B4-BE49-F238E27FC236}">
                <a16:creationId xmlns:a16="http://schemas.microsoft.com/office/drawing/2014/main" id="{16AD8E7E-8BA0-0943-A078-12A8FC9D5097}"/>
              </a:ext>
            </a:extLst>
          </p:cNvPr>
          <p:cNvPicPr>
            <a:picLocks noChangeAspect="1"/>
          </p:cNvPicPr>
          <p:nvPr/>
        </p:nvPicPr>
        <p:blipFill>
          <a:blip r:embed="rId3"/>
          <a:stretch>
            <a:fillRect/>
          </a:stretch>
        </p:blipFill>
        <p:spPr>
          <a:xfrm>
            <a:off x="6967700" y="2740637"/>
            <a:ext cx="2971800" cy="2032000"/>
          </a:xfrm>
          <a:prstGeom prst="rect">
            <a:avLst/>
          </a:prstGeom>
        </p:spPr>
      </p:pic>
      <p:sp>
        <p:nvSpPr>
          <p:cNvPr id="6" name="TextBox 5">
            <a:extLst>
              <a:ext uri="{FF2B5EF4-FFF2-40B4-BE49-F238E27FC236}">
                <a16:creationId xmlns:a16="http://schemas.microsoft.com/office/drawing/2014/main" id="{8ED08F3B-D6DB-FF4A-AF22-C550DA84AF71}"/>
              </a:ext>
            </a:extLst>
          </p:cNvPr>
          <p:cNvSpPr txBox="1"/>
          <p:nvPr/>
        </p:nvSpPr>
        <p:spPr>
          <a:xfrm>
            <a:off x="2969600" y="2098465"/>
            <a:ext cx="1537600" cy="369332"/>
          </a:xfrm>
          <a:prstGeom prst="rect">
            <a:avLst/>
          </a:prstGeom>
          <a:noFill/>
        </p:spPr>
        <p:txBody>
          <a:bodyPr wrap="none" rtlCol="0">
            <a:spAutoFit/>
          </a:bodyPr>
          <a:lstStyle/>
          <a:p>
            <a:pPr marL="0" algn="ctr" defTabSz="914400" rtl="1" eaLnBrk="1" latinLnBrk="0" hangingPunct="1"/>
            <a:r>
              <a:rPr lang="fa-IR" dirty="0" err="1">
                <a:latin typeface="IRRoya" panose="02000503000000020002" pitchFamily="2" charset="-78"/>
                <a:cs typeface="IRRoya" panose="02000503000000020002" pitchFamily="2" charset="-78"/>
              </a:rPr>
              <a:t>ماتریس</a:t>
            </a:r>
            <a:r>
              <a:rPr lang="fa-IR" dirty="0">
                <a:latin typeface="IRRoya" panose="02000503000000020002" pitchFamily="2" charset="-78"/>
                <a:cs typeface="IRRoya" panose="02000503000000020002" pitchFamily="2" charset="-78"/>
              </a:rPr>
              <a:t> پایین مثلثی</a:t>
            </a:r>
            <a:endParaRPr lang="en-US" dirty="0">
              <a:latin typeface="IRRoya" panose="02000503000000020002" pitchFamily="2" charset="-78"/>
              <a:cs typeface="IRRoya" panose="02000503000000020002" pitchFamily="2" charset="-78"/>
            </a:endParaRPr>
          </a:p>
        </p:txBody>
      </p:sp>
      <p:sp>
        <p:nvSpPr>
          <p:cNvPr id="7" name="TextBox 6">
            <a:extLst>
              <a:ext uri="{FF2B5EF4-FFF2-40B4-BE49-F238E27FC236}">
                <a16:creationId xmlns:a16="http://schemas.microsoft.com/office/drawing/2014/main" id="{D61B56BB-0B58-5046-B586-E3209647D82E}"/>
              </a:ext>
            </a:extLst>
          </p:cNvPr>
          <p:cNvSpPr txBox="1"/>
          <p:nvPr/>
        </p:nvSpPr>
        <p:spPr>
          <a:xfrm>
            <a:off x="7746517" y="2098465"/>
            <a:ext cx="1414170" cy="369332"/>
          </a:xfrm>
          <a:prstGeom prst="rect">
            <a:avLst/>
          </a:prstGeom>
          <a:noFill/>
        </p:spPr>
        <p:txBody>
          <a:bodyPr wrap="none" rtlCol="0">
            <a:spAutoFit/>
          </a:bodyPr>
          <a:lstStyle/>
          <a:p>
            <a:pPr marL="0" algn="ctr" defTabSz="914400" rtl="1" eaLnBrk="1" latinLnBrk="0" hangingPunct="1"/>
            <a:r>
              <a:rPr lang="fa-IR" dirty="0" err="1">
                <a:latin typeface="IRRoya" panose="02000503000000020002" pitchFamily="2" charset="-78"/>
                <a:cs typeface="IRRoya" panose="02000503000000020002" pitchFamily="2" charset="-78"/>
              </a:rPr>
              <a:t>ماتریس</a:t>
            </a:r>
            <a:r>
              <a:rPr lang="fa-IR" dirty="0">
                <a:latin typeface="IRRoya" panose="02000503000000020002" pitchFamily="2" charset="-78"/>
                <a:cs typeface="IRRoya" panose="02000503000000020002" pitchFamily="2" charset="-78"/>
              </a:rPr>
              <a:t> بالا مثلثی</a:t>
            </a:r>
            <a:endParaRPr lang="en-US" dirty="0">
              <a:latin typeface="IRRoya" panose="02000503000000020002" pitchFamily="2" charset="-78"/>
              <a:cs typeface="IRRoya" panose="02000503000000020002" pitchFamily="2" charset="-78"/>
            </a:endParaRPr>
          </a:p>
        </p:txBody>
      </p:sp>
      <p:sp>
        <p:nvSpPr>
          <p:cNvPr id="8" name="TextBox 7">
            <a:extLst>
              <a:ext uri="{FF2B5EF4-FFF2-40B4-BE49-F238E27FC236}">
                <a16:creationId xmlns:a16="http://schemas.microsoft.com/office/drawing/2014/main" id="{F0FB4251-E4FE-264C-AA64-0BEA5487325C}"/>
              </a:ext>
            </a:extLst>
          </p:cNvPr>
          <p:cNvSpPr txBox="1"/>
          <p:nvPr/>
        </p:nvSpPr>
        <p:spPr>
          <a:xfrm>
            <a:off x="6930588" y="5045477"/>
            <a:ext cx="3046027" cy="369332"/>
          </a:xfrm>
          <a:prstGeom prst="rect">
            <a:avLst/>
          </a:prstGeom>
          <a:noFill/>
        </p:spPr>
        <p:txBody>
          <a:bodyPr wrap="none" rtlCol="0">
            <a:spAutoFit/>
          </a:bodyPr>
          <a:lstStyle/>
          <a:p>
            <a:pPr marL="0" algn="r" defTabSz="914400" rtl="1" eaLnBrk="1" latinLnBrk="0" hangingPunct="1"/>
            <a:r>
              <a:rPr lang="fa-IR" dirty="0">
                <a:latin typeface="IRRoya" panose="02000503000000020002" pitchFamily="2" charset="-78"/>
                <a:cs typeface="IRRoya" panose="02000503000000020002" pitchFamily="2" charset="-78"/>
              </a:rPr>
              <a:t>عناصر زیر قطر اصلی، همگی صفر هستند.</a:t>
            </a:r>
            <a:endParaRPr lang="en-US" dirty="0">
              <a:latin typeface="IRRoya" panose="02000503000000020002" pitchFamily="2" charset="-78"/>
              <a:cs typeface="IRRoya" panose="02000503000000020002" pitchFamily="2" charset="-78"/>
            </a:endParaRPr>
          </a:p>
        </p:txBody>
      </p:sp>
      <p:sp>
        <p:nvSpPr>
          <p:cNvPr id="9" name="TextBox 8">
            <a:extLst>
              <a:ext uri="{FF2B5EF4-FFF2-40B4-BE49-F238E27FC236}">
                <a16:creationId xmlns:a16="http://schemas.microsoft.com/office/drawing/2014/main" id="{3E8BF263-2A45-784E-8270-22A44A87D598}"/>
              </a:ext>
            </a:extLst>
          </p:cNvPr>
          <p:cNvSpPr txBox="1"/>
          <p:nvPr/>
        </p:nvSpPr>
        <p:spPr>
          <a:xfrm>
            <a:off x="2215386" y="5045477"/>
            <a:ext cx="3046027" cy="369332"/>
          </a:xfrm>
          <a:prstGeom prst="rect">
            <a:avLst/>
          </a:prstGeom>
          <a:noFill/>
        </p:spPr>
        <p:txBody>
          <a:bodyPr wrap="none" rtlCol="0">
            <a:spAutoFit/>
          </a:bodyPr>
          <a:lstStyle/>
          <a:p>
            <a:pPr marL="0" algn="r" defTabSz="914400" rtl="1" eaLnBrk="1" latinLnBrk="0" hangingPunct="1"/>
            <a:r>
              <a:rPr lang="fa-IR" dirty="0">
                <a:latin typeface="IRRoya" panose="02000503000000020002" pitchFamily="2" charset="-78"/>
                <a:cs typeface="IRRoya" panose="02000503000000020002" pitchFamily="2" charset="-78"/>
              </a:rPr>
              <a:t>عناصر بالای قطر اصلی، همگی صفر هستند.</a:t>
            </a:r>
            <a:endParaRPr lang="en-US" dirty="0">
              <a:latin typeface="IRRoya" panose="02000503000000020002" pitchFamily="2" charset="-78"/>
              <a:cs typeface="IRRoya" panose="02000503000000020002" pitchFamily="2" charset="-78"/>
            </a:endParaRPr>
          </a:p>
        </p:txBody>
      </p:sp>
    </p:spTree>
    <p:extLst>
      <p:ext uri="{BB962C8B-B14F-4D97-AF65-F5344CB8AC3E}">
        <p14:creationId xmlns:p14="http://schemas.microsoft.com/office/powerpoint/2010/main" val="59256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های مثلثی</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50000"/>
                  </a:lnSpc>
                  <a:buNone/>
                </a:pPr>
                <a:endParaRPr lang="en-US" dirty="0">
                  <a:latin typeface="IRMitra" panose="02000506000000020002" pitchFamily="2" charset="-78"/>
                  <a:cs typeface="IRMitra" panose="02000506000000020002" pitchFamily="2" charset="-78"/>
                </a:endParaRPr>
              </a:p>
              <a:p>
                <a:pPr marL="0" indent="0" algn="r" rtl="1">
                  <a:lnSpc>
                    <a:spcPct val="150000"/>
                  </a:lnSpc>
                  <a:buNone/>
                </a:pPr>
                <a:r>
                  <a:rPr lang="fa-IR" dirty="0">
                    <a:latin typeface="IRMitra" panose="02000506000000020002" pitchFamily="2" charset="-78"/>
                    <a:cs typeface="IRMitra" panose="02000506000000020002" pitchFamily="2" charset="-78"/>
                  </a:rPr>
                  <a:t>تعداد کل خانه ها= </a:t>
                </a:r>
                <a14:m>
                  <m:oMath xmlns:m="http://schemas.openxmlformats.org/officeDocument/2006/math">
                    <m:sSup>
                      <m:sSupPr>
                        <m:ctrlPr>
                          <a:rPr lang="fa-IR" i="1" smtClean="0">
                            <a:latin typeface="Cambria Math" panose="02040503050406030204" pitchFamily="18" charset="0"/>
                            <a:cs typeface="IRMitra" panose="02000506000000020002" pitchFamily="2" charset="-78"/>
                          </a:rPr>
                        </m:ctrlPr>
                      </m:sSupPr>
                      <m:e>
                        <m:r>
                          <a:rPr lang="en-US" b="0" i="1" smtClean="0">
                            <a:latin typeface="Cambria Math" panose="02040503050406030204" pitchFamily="18" charset="0"/>
                            <a:cs typeface="IRMitra" panose="02000506000000020002" pitchFamily="2" charset="-78"/>
                          </a:rPr>
                          <m:t>𝑛</m:t>
                        </m:r>
                      </m:e>
                      <m:sup>
                        <m:r>
                          <a:rPr lang="en-US" b="0" i="1" smtClean="0">
                            <a:latin typeface="Cambria Math" panose="02040503050406030204" pitchFamily="18" charset="0"/>
                            <a:cs typeface="IRMitra" panose="02000506000000020002" pitchFamily="2" charset="-78"/>
                          </a:rPr>
                          <m:t>2</m:t>
                        </m:r>
                      </m:sup>
                    </m:sSup>
                  </m:oMath>
                </a14:m>
                <a:endParaRPr lang="en-US" dirty="0">
                  <a:latin typeface="IRMitra" panose="02000506000000020002" pitchFamily="2" charset="-78"/>
                  <a:cs typeface="IRMitra" panose="02000506000000020002" pitchFamily="2" charset="-78"/>
                </a:endParaRPr>
              </a:p>
              <a:p>
                <a:pPr marL="0" indent="0" algn="r" rtl="1">
                  <a:lnSpc>
                    <a:spcPct val="150000"/>
                  </a:lnSpc>
                  <a:buNone/>
                </a:pPr>
                <a:r>
                  <a:rPr lang="fa-IR" dirty="0">
                    <a:latin typeface="IRMitra" panose="02000506000000020002" pitchFamily="2" charset="-78"/>
                    <a:cs typeface="IRMitra" panose="02000506000000020002" pitchFamily="2" charset="-78"/>
                  </a:rPr>
                  <a:t>تعداد خانه های مخالف صفر= </a:t>
                </a:r>
                <a14:m>
                  <m:oMath xmlns:m="http://schemas.openxmlformats.org/officeDocument/2006/math">
                    <m:f>
                      <m:fPr>
                        <m:ctrlPr>
                          <a:rPr lang="fa-IR" i="1" smtClean="0">
                            <a:latin typeface="Cambria Math" panose="02040503050406030204" pitchFamily="18" charset="0"/>
                            <a:cs typeface="IRMitra" panose="02000506000000020002" pitchFamily="2" charset="-78"/>
                          </a:rPr>
                        </m:ctrlPr>
                      </m:fPr>
                      <m:num>
                        <m:r>
                          <a:rPr lang="en-US" b="0" i="1" smtClean="0">
                            <a:latin typeface="Cambria Math" panose="02040503050406030204" pitchFamily="18" charset="0"/>
                            <a:cs typeface="IRMitra" panose="02000506000000020002" pitchFamily="2" charset="-78"/>
                          </a:rPr>
                          <m:t>𝑛</m:t>
                        </m:r>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𝑛</m:t>
                        </m:r>
                        <m:r>
                          <a:rPr lang="en-US" b="0" i="1" smtClean="0">
                            <a:latin typeface="Cambria Math" panose="02040503050406030204" pitchFamily="18" charset="0"/>
                            <a:cs typeface="IRMitra" panose="02000506000000020002" pitchFamily="2" charset="-78"/>
                          </a:rPr>
                          <m:t>+1)</m:t>
                        </m:r>
                      </m:num>
                      <m:den>
                        <m:r>
                          <a:rPr lang="en-US" b="0" i="1" smtClean="0">
                            <a:latin typeface="Cambria Math" panose="02040503050406030204" pitchFamily="18" charset="0"/>
                            <a:cs typeface="IRMitra" panose="02000506000000020002" pitchFamily="2" charset="-78"/>
                          </a:rPr>
                          <m:t>2</m:t>
                        </m:r>
                      </m:den>
                    </m:f>
                  </m:oMath>
                </a14:m>
                <a:endParaRPr lang="en-US" dirty="0">
                  <a:latin typeface="IRMitra" panose="02000506000000020002" pitchFamily="2" charset="-78"/>
                  <a:cs typeface="IRMitra" panose="02000506000000020002" pitchFamily="2" charset="-78"/>
                </a:endParaRPr>
              </a:p>
              <a:p>
                <a:pPr marL="0" indent="0" algn="r" rtl="1">
                  <a:lnSpc>
                    <a:spcPct val="150000"/>
                  </a:lnSpc>
                  <a:buNone/>
                </a:pPr>
                <a:r>
                  <a:rPr lang="fa-IR" dirty="0">
                    <a:latin typeface="IRMitra" panose="02000506000000020002" pitchFamily="2" charset="-78"/>
                    <a:cs typeface="IRMitra" panose="02000506000000020002" pitchFamily="2" charset="-78"/>
                  </a:rPr>
                  <a:t>تعداد خانه های برابر با صفر= </a:t>
                </a:r>
                <a14:m>
                  <m:oMath xmlns:m="http://schemas.openxmlformats.org/officeDocument/2006/math">
                    <m:f>
                      <m:fPr>
                        <m:ctrlPr>
                          <a:rPr lang="fa-IR" i="1">
                            <a:latin typeface="Cambria Math" panose="02040503050406030204" pitchFamily="18" charset="0"/>
                            <a:cs typeface="IRMitra" panose="02000506000000020002" pitchFamily="2" charset="-78"/>
                          </a:rPr>
                        </m:ctrlPr>
                      </m:fPr>
                      <m:num>
                        <m:r>
                          <a:rPr lang="en-US" i="1">
                            <a:latin typeface="Cambria Math" panose="02040503050406030204" pitchFamily="18" charset="0"/>
                            <a:cs typeface="IRMitra" panose="02000506000000020002" pitchFamily="2" charset="-78"/>
                          </a:rPr>
                          <m:t>𝑛</m:t>
                        </m:r>
                        <m:r>
                          <a:rPr lang="en-US" i="1">
                            <a:latin typeface="Cambria Math" panose="02040503050406030204" pitchFamily="18" charset="0"/>
                            <a:cs typeface="IRMitra" panose="02000506000000020002" pitchFamily="2" charset="-78"/>
                          </a:rPr>
                          <m:t>(</m:t>
                        </m:r>
                        <m:r>
                          <a:rPr lang="en-US" i="1">
                            <a:latin typeface="Cambria Math" panose="02040503050406030204" pitchFamily="18" charset="0"/>
                            <a:cs typeface="IRMitra" panose="02000506000000020002" pitchFamily="2" charset="-78"/>
                          </a:rPr>
                          <m:t>𝑛</m:t>
                        </m:r>
                        <m:r>
                          <a:rPr lang="en-US" b="0" i="1" smtClean="0">
                            <a:latin typeface="Cambria Math" panose="02040503050406030204" pitchFamily="18" charset="0"/>
                            <a:cs typeface="IRMitra" panose="02000506000000020002" pitchFamily="2" charset="-78"/>
                          </a:rPr>
                          <m:t>−</m:t>
                        </m:r>
                        <m:r>
                          <a:rPr lang="en-US" i="1">
                            <a:latin typeface="Cambria Math" panose="02040503050406030204" pitchFamily="18" charset="0"/>
                            <a:cs typeface="IRMitra" panose="02000506000000020002" pitchFamily="2" charset="-78"/>
                          </a:rPr>
                          <m:t>1)</m:t>
                        </m:r>
                      </m:num>
                      <m:den>
                        <m:r>
                          <a:rPr lang="en-US" i="1">
                            <a:latin typeface="Cambria Math" panose="02040503050406030204" pitchFamily="18" charset="0"/>
                            <a:cs typeface="IRMitra" panose="02000506000000020002" pitchFamily="2" charset="-78"/>
                          </a:rPr>
                          <m:t>2</m:t>
                        </m:r>
                      </m:den>
                    </m:f>
                  </m:oMath>
                </a14:m>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CF695EE-9EBD-AE4B-841C-D405F31B2181}"/>
                  </a:ext>
                </a:extLst>
              </p:cNvPr>
              <p:cNvSpPr>
                <a:spLocks noGrp="1" noRot="1" noChangeAspect="1" noMove="1" noResize="1" noEditPoints="1" noAdjustHandles="1" noChangeArrowheads="1" noChangeShapeType="1" noTextEdit="1"/>
              </p:cNvSpPr>
              <p:nvPr>
                <p:ph idx="1"/>
              </p:nvPr>
            </p:nvSpPr>
            <p:spPr>
              <a:blipFill>
                <a:blip r:embed="rId2"/>
                <a:stretch>
                  <a:fillRect r="-10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A9E8343-E53B-2D4F-8DD0-F33152DBA036}"/>
              </a:ext>
            </a:extLst>
          </p:cNvPr>
          <p:cNvPicPr>
            <a:picLocks noChangeAspect="1"/>
          </p:cNvPicPr>
          <p:nvPr/>
        </p:nvPicPr>
        <p:blipFill>
          <a:blip r:embed="rId3"/>
          <a:stretch>
            <a:fillRect/>
          </a:stretch>
        </p:blipFill>
        <p:spPr>
          <a:xfrm>
            <a:off x="838200" y="2730127"/>
            <a:ext cx="2971800" cy="2032000"/>
          </a:xfrm>
          <a:prstGeom prst="rect">
            <a:avLst/>
          </a:prstGeom>
        </p:spPr>
      </p:pic>
      <p:pic>
        <p:nvPicPr>
          <p:cNvPr id="7" name="Picture 6">
            <a:extLst>
              <a:ext uri="{FF2B5EF4-FFF2-40B4-BE49-F238E27FC236}">
                <a16:creationId xmlns:a16="http://schemas.microsoft.com/office/drawing/2014/main" id="{26EA2AFE-5B51-C54C-AAE9-BC6EF99E67A5}"/>
              </a:ext>
            </a:extLst>
          </p:cNvPr>
          <p:cNvPicPr>
            <a:picLocks noChangeAspect="1"/>
          </p:cNvPicPr>
          <p:nvPr/>
        </p:nvPicPr>
        <p:blipFill rotWithShape="1">
          <a:blip r:embed="rId4"/>
          <a:srcRect l="5734" r="5734"/>
          <a:stretch/>
        </p:blipFill>
        <p:spPr>
          <a:xfrm>
            <a:off x="4120055" y="2704727"/>
            <a:ext cx="966952" cy="2057400"/>
          </a:xfrm>
          <a:prstGeom prst="rect">
            <a:avLst/>
          </a:prstGeom>
        </p:spPr>
      </p:pic>
      <p:pic>
        <p:nvPicPr>
          <p:cNvPr id="8" name="Picture 7">
            <a:extLst>
              <a:ext uri="{FF2B5EF4-FFF2-40B4-BE49-F238E27FC236}">
                <a16:creationId xmlns:a16="http://schemas.microsoft.com/office/drawing/2014/main" id="{10E040E7-EFB4-D144-818D-01133192D189}"/>
              </a:ext>
            </a:extLst>
          </p:cNvPr>
          <p:cNvPicPr>
            <a:picLocks noChangeAspect="1"/>
          </p:cNvPicPr>
          <p:nvPr/>
        </p:nvPicPr>
        <p:blipFill>
          <a:blip r:embed="rId5"/>
          <a:stretch>
            <a:fillRect/>
          </a:stretch>
        </p:blipFill>
        <p:spPr>
          <a:xfrm>
            <a:off x="4019331" y="4955429"/>
            <a:ext cx="1168400" cy="685800"/>
          </a:xfrm>
          <a:prstGeom prst="rect">
            <a:avLst/>
          </a:prstGeom>
        </p:spPr>
      </p:pic>
      <p:cxnSp>
        <p:nvCxnSpPr>
          <p:cNvPr id="10" name="Straight Connector 9">
            <a:extLst>
              <a:ext uri="{FF2B5EF4-FFF2-40B4-BE49-F238E27FC236}">
                <a16:creationId xmlns:a16="http://schemas.microsoft.com/office/drawing/2014/main" id="{75B5D547-6325-5542-ABA6-C110E5070598}"/>
              </a:ext>
            </a:extLst>
          </p:cNvPr>
          <p:cNvCxnSpPr>
            <a:cxnSpLocks/>
          </p:cNvCxnSpPr>
          <p:nvPr/>
        </p:nvCxnSpPr>
        <p:spPr>
          <a:xfrm>
            <a:off x="4019331" y="4773578"/>
            <a:ext cx="11684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165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a:t>
            </a:r>
            <a:r>
              <a:rPr lang="en-US" b="1" dirty="0">
                <a:latin typeface="IRRoya" panose="02000503000000020002" pitchFamily="2" charset="-78"/>
                <a:cs typeface="IRRoya" panose="02000503000000020002" pitchFamily="2" charset="-78"/>
              </a:rPr>
              <a:t>Sparse</a:t>
            </a:r>
            <a:r>
              <a:rPr lang="fa-IR" dirty="0">
                <a:latin typeface="IRRoya" panose="02000503000000020002" pitchFamily="2" charset="-78"/>
                <a:cs typeface="IRRoya" panose="02000503000000020002" pitchFamily="2" charset="-78"/>
              </a:rPr>
              <a:t> </a:t>
            </a:r>
            <a:r>
              <a:rPr lang="fa-IR" sz="3600" dirty="0">
                <a:latin typeface="IRRoya" panose="02000503000000020002" pitchFamily="2" charset="-78"/>
                <a:cs typeface="IRRoya" panose="02000503000000020002" pitchFamily="2" charset="-78"/>
              </a:rPr>
              <a:t>(تنک، خلوت، پراکنده)</a:t>
            </a:r>
            <a:endParaRPr lang="en-US" dirty="0">
              <a:latin typeface="IRRoya" panose="02000503000000020002" pitchFamily="2" charset="-78"/>
              <a:cs typeface="IRRoya" panose="02000503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defTabSz="914400" rtl="1" eaLnBrk="1" latinLnBrk="0" hangingPunct="1">
              <a:lnSpc>
                <a:spcPct val="9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هر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که در آن تعداد خانه های صفر و بی ارزش </a:t>
            </a:r>
            <a:r>
              <a:rPr lang="en-US" dirty="0">
                <a:latin typeface="IRMitra" panose="02000506000000020002" pitchFamily="2" charset="-78"/>
                <a:cs typeface="IRMitra" panose="02000506000000020002" pitchFamily="2" charset="-78"/>
              </a:rPr>
              <a:t>(non value)</a:t>
            </a:r>
            <a:r>
              <a:rPr lang="fa-IR" dirty="0">
                <a:latin typeface="IRMitra" panose="02000506000000020002" pitchFamily="2" charset="-78"/>
                <a:cs typeface="IRMitra" panose="02000506000000020002" pitchFamily="2" charset="-78"/>
              </a:rPr>
              <a:t> از تعداد </a:t>
            </a:r>
            <a:r>
              <a:rPr lang="fa-IR" dirty="0" err="1">
                <a:latin typeface="IRMitra" panose="02000506000000020002" pitchFamily="2" charset="-78"/>
                <a:cs typeface="IRMitra" panose="02000506000000020002" pitchFamily="2" charset="-78"/>
              </a:rPr>
              <a:t>خانه‌های</a:t>
            </a:r>
            <a:r>
              <a:rPr lang="fa-IR" dirty="0">
                <a:latin typeface="IRMitra" panose="02000506000000020002" pitchFamily="2" charset="-78"/>
                <a:cs typeface="IRMitra" panose="02000506000000020002" pitchFamily="2" charset="-78"/>
              </a:rPr>
              <a:t> مخالف صفر بیشتر باشد، را </a:t>
            </a:r>
            <a:r>
              <a:rPr lang="fa-IR" i="1" dirty="0" err="1">
                <a:latin typeface="IRMitra" panose="02000506000000020002" pitchFamily="2" charset="-78"/>
                <a:cs typeface="IRMitra" panose="02000506000000020002" pitchFamily="2" charset="-78"/>
              </a:rPr>
              <a:t>ماتریس</a:t>
            </a:r>
            <a:r>
              <a:rPr lang="fa-IR" i="1" dirty="0">
                <a:latin typeface="IRMitra" panose="02000506000000020002" pitchFamily="2" charset="-78"/>
                <a:cs typeface="IRMitra" panose="02000506000000020002" pitchFamily="2" charset="-78"/>
              </a:rPr>
              <a:t> پراکنده </a:t>
            </a:r>
            <a:r>
              <a:rPr lang="fa-IR" dirty="0">
                <a:latin typeface="IRMitra" panose="02000506000000020002" pitchFamily="2" charset="-78"/>
                <a:cs typeface="IRMitra" panose="02000506000000020002" pitchFamily="2" charset="-78"/>
              </a:rPr>
              <a:t>تعریف می کنیم.</a:t>
            </a:r>
          </a:p>
          <a:p>
            <a:pPr marL="0" indent="0" algn="r" rtl="1">
              <a:buNone/>
            </a:pPr>
            <a:r>
              <a:rPr lang="fa-IR" dirty="0">
                <a:latin typeface="IRMitra" panose="02000506000000020002" pitchFamily="2" charset="-78"/>
                <a:cs typeface="IRMitra" panose="02000506000000020002" pitchFamily="2" charset="-78"/>
              </a:rPr>
              <a:t>دقت کنید که لزومی ندارد که حاصل جمع یا ضرب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های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شود:</a:t>
            </a:r>
            <a:endParaRPr lang="en-US"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85BD8496-A49E-FA45-AC0A-C33734492943}"/>
              </a:ext>
            </a:extLst>
          </p:cNvPr>
          <p:cNvPicPr>
            <a:picLocks noChangeAspect="1"/>
          </p:cNvPicPr>
          <p:nvPr/>
        </p:nvPicPr>
        <p:blipFill>
          <a:blip r:embed="rId2"/>
          <a:stretch>
            <a:fillRect/>
          </a:stretch>
        </p:blipFill>
        <p:spPr>
          <a:xfrm>
            <a:off x="838200" y="3664744"/>
            <a:ext cx="3022600" cy="673100"/>
          </a:xfrm>
          <a:prstGeom prst="rect">
            <a:avLst/>
          </a:prstGeom>
        </p:spPr>
      </p:pic>
      <p:pic>
        <p:nvPicPr>
          <p:cNvPr id="6" name="Picture 5">
            <a:extLst>
              <a:ext uri="{FF2B5EF4-FFF2-40B4-BE49-F238E27FC236}">
                <a16:creationId xmlns:a16="http://schemas.microsoft.com/office/drawing/2014/main" id="{ACFED15F-B1EE-174A-B69B-0AB1F424D494}"/>
              </a:ext>
            </a:extLst>
          </p:cNvPr>
          <p:cNvPicPr>
            <a:picLocks noChangeAspect="1"/>
          </p:cNvPicPr>
          <p:nvPr/>
        </p:nvPicPr>
        <p:blipFill>
          <a:blip r:embed="rId3"/>
          <a:stretch>
            <a:fillRect/>
          </a:stretch>
        </p:blipFill>
        <p:spPr>
          <a:xfrm>
            <a:off x="838200" y="4755753"/>
            <a:ext cx="4406900" cy="1003300"/>
          </a:xfrm>
          <a:prstGeom prst="rect">
            <a:avLst/>
          </a:prstGeom>
        </p:spPr>
      </p:pic>
    </p:spTree>
    <p:extLst>
      <p:ext uri="{BB962C8B-B14F-4D97-AF65-F5344CB8AC3E}">
        <p14:creationId xmlns:p14="http://schemas.microsoft.com/office/powerpoint/2010/main" val="419883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ذخیره‌سازی</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اسپارس</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normAutofit fontScale="92500" lnSpcReduction="10000"/>
          </a:bodyPr>
          <a:lstStyle/>
          <a:p>
            <a:pPr marL="0" indent="0" algn="just" rtl="1">
              <a:lnSpc>
                <a:spcPct val="110000"/>
              </a:lnSpc>
              <a:buNone/>
            </a:pPr>
            <a:r>
              <a:rPr lang="fa-IR" dirty="0">
                <a:latin typeface="IRMitra" panose="02000506000000020002" pitchFamily="2" charset="-78"/>
                <a:cs typeface="IRMitra" panose="02000506000000020002" pitchFamily="2" charset="-78"/>
              </a:rPr>
              <a:t>طبق تعریف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های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می‌دانیم</a:t>
            </a:r>
            <a:r>
              <a:rPr lang="fa-IR" dirty="0">
                <a:latin typeface="IRMitra" panose="02000506000000020002" pitchFamily="2" charset="-78"/>
                <a:cs typeface="IRMitra" panose="02000506000000020002" pitchFamily="2" charset="-78"/>
              </a:rPr>
              <a:t> بیش از نصف خانه ها برابر با صفر است؛ که برای نگهداری از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مجبور به </a:t>
            </a:r>
            <a:r>
              <a:rPr lang="fa-IR" dirty="0" err="1">
                <a:latin typeface="IRMitra" panose="02000506000000020002" pitchFamily="2" charset="-78"/>
                <a:cs typeface="IRMitra" panose="02000506000000020002" pitchFamily="2" charset="-78"/>
              </a:rPr>
              <a:t>ذخیره‌سازی</a:t>
            </a:r>
            <a:r>
              <a:rPr lang="fa-IR" dirty="0">
                <a:latin typeface="IRMitra" panose="02000506000000020002" pitchFamily="2" charset="-78"/>
                <a:cs typeface="IRMitra" panose="02000506000000020002" pitchFamily="2" charset="-78"/>
              </a:rPr>
              <a:t> بی جهت این داده های تکراری هستیم، از این رو دو روش زیر برای نگهداری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های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ارائه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p>
          <a:p>
            <a:pPr marL="0" indent="0" algn="just" rtl="1">
              <a:lnSpc>
                <a:spcPct val="110000"/>
              </a:lnSpc>
              <a:buNone/>
            </a:pPr>
            <a:endParaRPr lang="fa-IR" dirty="0">
              <a:latin typeface="IRMitra" panose="02000506000000020002" pitchFamily="2" charset="-78"/>
              <a:cs typeface="IRMitra" panose="02000506000000020002" pitchFamily="2" charset="-78"/>
            </a:endParaRPr>
          </a:p>
          <a:p>
            <a:pPr lvl="1" algn="just" rtl="1">
              <a:lnSpc>
                <a:spcPct val="110000"/>
              </a:lnSpc>
            </a:pPr>
            <a:r>
              <a:rPr lang="fa-IR" sz="2000" b="1" dirty="0">
                <a:latin typeface="IRMitra" panose="02000506000000020002" pitchFamily="2" charset="-78"/>
                <a:cs typeface="IRMitra" panose="02000506000000020002" pitchFamily="2" charset="-78"/>
              </a:rPr>
              <a:t>روش عمومی: </a:t>
            </a:r>
            <a:r>
              <a:rPr lang="fa-IR" dirty="0">
                <a:latin typeface="IRMitra" panose="02000506000000020002" pitchFamily="2" charset="-78"/>
                <a:cs typeface="IRMitra" panose="02000506000000020002" pitchFamily="2" charset="-78"/>
              </a:rPr>
              <a:t>آرایه دو بعدی و ذخیره مختصات خانه های مخالف صفر</a:t>
            </a:r>
          </a:p>
          <a:p>
            <a:pPr lvl="1" algn="just" rtl="1">
              <a:lnSpc>
                <a:spcPct val="110000"/>
              </a:lnSpc>
            </a:pPr>
            <a:r>
              <a:rPr lang="fa-IR" sz="2000" b="1" dirty="0">
                <a:latin typeface="IRMitra" panose="02000506000000020002" pitchFamily="2" charset="-78"/>
                <a:cs typeface="IRMitra" panose="02000506000000020002" pitchFamily="2" charset="-78"/>
              </a:rPr>
              <a:t>به کمک یک رابطه جانبی: </a:t>
            </a:r>
            <a:r>
              <a:rPr lang="fa-IR" dirty="0">
                <a:latin typeface="IRMitra" panose="02000506000000020002" pitchFamily="2" charset="-78"/>
                <a:cs typeface="IRMitra" panose="02000506000000020002" pitchFamily="2" charset="-78"/>
              </a:rPr>
              <a:t>استفاده از یک آرایه یک بعدی و نگهداری از مقادیر مخالف صفر به کمک یک فرمول یا </a:t>
            </a:r>
            <a:r>
              <a:rPr lang="fa-IR" sz="2400" dirty="0">
                <a:latin typeface="IRMitra" panose="02000506000000020002" pitchFamily="2" charset="-78"/>
                <a:cs typeface="IRMitra" panose="02000506000000020002" pitchFamily="2" charset="-78"/>
              </a:rPr>
              <a:t>رابطه، مثلا برای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های مثلثی.</a:t>
            </a:r>
          </a:p>
          <a:p>
            <a:pPr marL="457200" lvl="1" indent="0" algn="just" rtl="1">
              <a:lnSpc>
                <a:spcPct val="110000"/>
              </a:lnSpc>
              <a:buNone/>
            </a:pPr>
            <a:endParaRPr lang="fa-IR" sz="2400" dirty="0">
              <a:latin typeface="IRMitra" panose="02000506000000020002" pitchFamily="2" charset="-78"/>
              <a:cs typeface="IRMitra" panose="02000506000000020002" pitchFamily="2" charset="-78"/>
            </a:endParaRPr>
          </a:p>
          <a:p>
            <a:pPr marL="0" indent="0" algn="just" rtl="1">
              <a:lnSpc>
                <a:spcPct val="110000"/>
              </a:lnSpc>
              <a:buNone/>
            </a:pPr>
            <a:r>
              <a:rPr lang="fa-IR" dirty="0">
                <a:latin typeface="IRMitra" panose="02000506000000020002" pitchFamily="2" charset="-78"/>
                <a:cs typeface="IRMitra" panose="02000506000000020002" pitchFamily="2" charset="-78"/>
              </a:rPr>
              <a:t>روش دوم از لحاظ </a:t>
            </a:r>
            <a:r>
              <a:rPr lang="fa-IR" dirty="0" err="1">
                <a:latin typeface="IRMitra" panose="02000506000000020002" pitchFamily="2" charset="-78"/>
                <a:cs typeface="IRMitra" panose="02000506000000020002" pitchFamily="2" charset="-78"/>
              </a:rPr>
              <a:t>صرفه‌جویی</a:t>
            </a:r>
            <a:r>
              <a:rPr lang="fa-IR" dirty="0">
                <a:latin typeface="IRMitra" panose="02000506000000020002" pitchFamily="2" charset="-78"/>
                <a:cs typeface="IRMitra" panose="02000506000000020002" pitchFamily="2" charset="-78"/>
              </a:rPr>
              <a:t> در حافظه بهتر است، البته اگر بتوان </a:t>
            </a:r>
            <a:r>
              <a:rPr lang="fa-IR" dirty="0" err="1">
                <a:latin typeface="IRMitra" panose="02000506000000020002" pitchFamily="2" charset="-78"/>
                <a:cs typeface="IRMitra" panose="02000506000000020002" pitchFamily="2" charset="-78"/>
              </a:rPr>
              <a:t>رابطه‌ای</a:t>
            </a:r>
            <a:r>
              <a:rPr lang="fa-IR" dirty="0">
                <a:latin typeface="IRMitra" panose="02000506000000020002" pitchFamily="2" charset="-78"/>
                <a:cs typeface="IRMitra" panose="02000506000000020002" pitchFamily="2" charset="-78"/>
              </a:rPr>
              <a:t> بین </a:t>
            </a:r>
            <a:r>
              <a:rPr lang="fa-IR" dirty="0" err="1">
                <a:latin typeface="IRMitra" panose="02000506000000020002" pitchFamily="2" charset="-78"/>
                <a:cs typeface="IRMitra" panose="02000506000000020002" pitchFamily="2" charset="-78"/>
              </a:rPr>
              <a:t>اندیس</a:t>
            </a:r>
            <a:r>
              <a:rPr lang="fa-IR" dirty="0">
                <a:latin typeface="IRMitra" panose="02000506000000020002" pitchFamily="2" charset="-78"/>
                <a:cs typeface="IRMitra" panose="02000506000000020002" pitchFamily="2" charset="-78"/>
              </a:rPr>
              <a:t> های آرایه و </a:t>
            </a:r>
            <a:r>
              <a:rPr lang="fa-IR" dirty="0" err="1">
                <a:latin typeface="IRMitra" panose="02000506000000020002" pitchFamily="2" charset="-78"/>
                <a:cs typeface="IRMitra" panose="02000506000000020002" pitchFamily="2" charset="-78"/>
              </a:rPr>
              <a:t>اندیس‌های</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پیدا کرد.</a:t>
            </a:r>
          </a:p>
          <a:p>
            <a:pPr marL="457200" lvl="1" indent="0" algn="just" rtl="1">
              <a:lnSpc>
                <a:spcPct val="110000"/>
              </a:lnSpc>
              <a:buNone/>
            </a:pPr>
            <a:endParaRPr lang="en-US" sz="2400"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301581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روش عمومی</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اگر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m × n</a:t>
            </a:r>
            <a:r>
              <a:rPr lang="fa-IR" dirty="0">
                <a:latin typeface="IRMitra" panose="02000506000000020002" pitchFamily="2" charset="-78"/>
                <a:cs typeface="IRMitra" panose="02000506000000020002" pitchFamily="2" charset="-78"/>
              </a:rPr>
              <a:t> با </a:t>
            </a:r>
            <a:r>
              <a:rPr lang="en-US" dirty="0">
                <a:latin typeface="IRMitra" panose="02000506000000020002" pitchFamily="2" charset="-78"/>
                <a:cs typeface="IRMitra" panose="02000506000000020002" pitchFamily="2" charset="-78"/>
              </a:rPr>
              <a:t>r</a:t>
            </a:r>
            <a:r>
              <a:rPr lang="fa-IR" dirty="0">
                <a:latin typeface="IRMitra" panose="02000506000000020002" pitchFamily="2" charset="-78"/>
                <a:cs typeface="IRMitra" panose="02000506000000020002" pitchFamily="2" charset="-78"/>
              </a:rPr>
              <a:t> خانه مخالف صفر موجود باشد، آنگاه برای ذخیره سازی آن از یک آرایه دو بعدی با </a:t>
            </a:r>
            <a:r>
              <a:rPr lang="en-US" dirty="0">
                <a:latin typeface="IRMitra" panose="02000506000000020002" pitchFamily="2" charset="-78"/>
                <a:cs typeface="IRMitra" panose="02000506000000020002" pitchFamily="2" charset="-78"/>
              </a:rPr>
              <a:t>r+1</a:t>
            </a:r>
            <a:r>
              <a:rPr lang="fa-IR" dirty="0">
                <a:latin typeface="IRMitra" panose="02000506000000020002" pitchFamily="2" charset="-78"/>
                <a:cs typeface="IRMitra" panose="02000506000000020002" pitchFamily="2" charset="-78"/>
              </a:rPr>
              <a:t> سطر و ۳ ستون استفاده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a:t>
            </a:r>
          </a:p>
          <a:p>
            <a:pPr lvl="1" algn="r" rtl="1"/>
            <a:r>
              <a:rPr lang="fa-IR" dirty="0">
                <a:latin typeface="IRMitra" panose="02000506000000020002" pitchFamily="2" charset="-78"/>
                <a:cs typeface="IRMitra" panose="02000506000000020002" pitchFamily="2" charset="-78"/>
              </a:rPr>
              <a:t>در سطر اول به ترتیب: تعداد سطرها </a:t>
            </a:r>
            <a:r>
              <a:rPr lang="en-US" dirty="0">
                <a:latin typeface="IRMitra" panose="02000506000000020002" pitchFamily="2" charset="-78"/>
                <a:cs typeface="IRMitra" panose="02000506000000020002" pitchFamily="2" charset="-78"/>
              </a:rPr>
              <a:t>(m)</a:t>
            </a:r>
            <a:r>
              <a:rPr lang="fa-IR" dirty="0">
                <a:latin typeface="IRMitra" panose="02000506000000020002" pitchFamily="2" charset="-78"/>
                <a:cs typeface="IRMitra" panose="02000506000000020002" pitchFamily="2" charset="-78"/>
              </a:rPr>
              <a:t>، تعداد ستون ها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 و تعداد خانه های مخالف صفر </a:t>
            </a:r>
            <a:r>
              <a:rPr lang="en-US" dirty="0">
                <a:latin typeface="IRMitra" panose="02000506000000020002" pitchFamily="2" charset="-78"/>
                <a:cs typeface="IRMitra" panose="02000506000000020002" pitchFamily="2" charset="-78"/>
              </a:rPr>
              <a:t>(r)</a:t>
            </a:r>
            <a:r>
              <a:rPr lang="fa-IR" dirty="0">
                <a:latin typeface="IRMitra" panose="02000506000000020002" pitchFamily="2" charset="-78"/>
                <a:cs typeface="IRMitra" panose="02000506000000020002" pitchFamily="2" charset="-78"/>
              </a:rPr>
              <a:t> قرار داده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a:p>
            <a:pPr lvl="1" algn="r" rtl="1"/>
            <a:r>
              <a:rPr lang="fa-IR" dirty="0">
                <a:latin typeface="IRMitra" panose="02000506000000020002" pitchFamily="2" charset="-78"/>
                <a:cs typeface="IRMitra" panose="02000506000000020002" pitchFamily="2" charset="-78"/>
              </a:rPr>
              <a:t>از سطر دوم به بعد، هر سطر شامل سه </a:t>
            </a:r>
            <a:r>
              <a:rPr lang="fa-IR" dirty="0" err="1">
                <a:latin typeface="IRMitra" panose="02000506000000020002" pitchFamily="2" charset="-78"/>
                <a:cs typeface="IRMitra" panose="02000506000000020002" pitchFamily="2" charset="-78"/>
              </a:rPr>
              <a:t>مولفه</a:t>
            </a:r>
            <a:r>
              <a:rPr lang="fa-IR" dirty="0">
                <a:latin typeface="IRMitra" panose="02000506000000020002" pitchFamily="2" charset="-78"/>
                <a:cs typeface="IRMitra" panose="02000506000000020002" pitchFamily="2" charset="-78"/>
              </a:rPr>
              <a:t> است که همان مختصات و مقدار </a:t>
            </a:r>
            <a:r>
              <a:rPr lang="fa-IR" dirty="0" err="1">
                <a:latin typeface="IRMitra" panose="02000506000000020002" pitchFamily="2" charset="-78"/>
                <a:cs typeface="IRMitra" panose="02000506000000020002" pitchFamily="2" charset="-78"/>
              </a:rPr>
              <a:t>خانه‌های</a:t>
            </a:r>
            <a:r>
              <a:rPr lang="fa-IR" dirty="0">
                <a:latin typeface="IRMitra" panose="02000506000000020002" pitchFamily="2" charset="-78"/>
                <a:cs typeface="IRMitra" panose="02000506000000020002" pitchFamily="2" charset="-78"/>
              </a:rPr>
              <a:t> مخالف صفر است.</a:t>
            </a:r>
          </a:p>
          <a:p>
            <a:pPr marL="457200" lvl="1" indent="0" algn="r" rtl="1">
              <a:buNone/>
            </a:pPr>
            <a:endParaRPr lang="en-US" dirty="0">
              <a:latin typeface="IRMitra" panose="02000506000000020002" pitchFamily="2" charset="-78"/>
              <a:cs typeface="IRMitra" panose="02000506000000020002" pitchFamily="2" charset="-78"/>
            </a:endParaRPr>
          </a:p>
        </p:txBody>
      </p:sp>
      <p:graphicFrame>
        <p:nvGraphicFramePr>
          <p:cNvPr id="4" name="Table 4">
            <a:extLst>
              <a:ext uri="{FF2B5EF4-FFF2-40B4-BE49-F238E27FC236}">
                <a16:creationId xmlns:a16="http://schemas.microsoft.com/office/drawing/2014/main" id="{0C97E767-957C-4B4D-87AF-9DF8E18F4902}"/>
              </a:ext>
            </a:extLst>
          </p:cNvPr>
          <p:cNvGraphicFramePr>
            <a:graphicFrameLocks noGrp="1"/>
          </p:cNvGraphicFramePr>
          <p:nvPr>
            <p:extLst>
              <p:ext uri="{D42A27DB-BD31-4B8C-83A1-F6EECF244321}">
                <p14:modId xmlns:p14="http://schemas.microsoft.com/office/powerpoint/2010/main" val="2656903098"/>
              </p:ext>
            </p:extLst>
          </p:nvPr>
        </p:nvGraphicFramePr>
        <p:xfrm>
          <a:off x="838200" y="4706303"/>
          <a:ext cx="2743200" cy="111252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294698258"/>
                    </a:ext>
                  </a:extLst>
                </a:gridCol>
                <a:gridCol w="457200">
                  <a:extLst>
                    <a:ext uri="{9D8B030D-6E8A-4147-A177-3AD203B41FA5}">
                      <a16:colId xmlns:a16="http://schemas.microsoft.com/office/drawing/2014/main" val="2774372523"/>
                    </a:ext>
                  </a:extLst>
                </a:gridCol>
                <a:gridCol w="457200">
                  <a:extLst>
                    <a:ext uri="{9D8B030D-6E8A-4147-A177-3AD203B41FA5}">
                      <a16:colId xmlns:a16="http://schemas.microsoft.com/office/drawing/2014/main" val="1778555347"/>
                    </a:ext>
                  </a:extLst>
                </a:gridCol>
                <a:gridCol w="457200">
                  <a:extLst>
                    <a:ext uri="{9D8B030D-6E8A-4147-A177-3AD203B41FA5}">
                      <a16:colId xmlns:a16="http://schemas.microsoft.com/office/drawing/2014/main" val="1500846875"/>
                    </a:ext>
                  </a:extLst>
                </a:gridCol>
                <a:gridCol w="457200">
                  <a:extLst>
                    <a:ext uri="{9D8B030D-6E8A-4147-A177-3AD203B41FA5}">
                      <a16:colId xmlns:a16="http://schemas.microsoft.com/office/drawing/2014/main" val="1200168656"/>
                    </a:ext>
                  </a:extLst>
                </a:gridCol>
                <a:gridCol w="457200">
                  <a:extLst>
                    <a:ext uri="{9D8B030D-6E8A-4147-A177-3AD203B41FA5}">
                      <a16:colId xmlns:a16="http://schemas.microsoft.com/office/drawing/2014/main" val="1553778568"/>
                    </a:ext>
                  </a:extLst>
                </a:gridCol>
              </a:tblGrid>
              <a:tr h="370840">
                <a:tc>
                  <a:txBody>
                    <a:bodyPr/>
                    <a:lstStyle/>
                    <a:p>
                      <a:pPr marL="0" algn="ctr" defTabSz="914400" rtl="1" eaLnBrk="1" latinLnBrk="0" hangingPunct="1"/>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13</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14</a:t>
                      </a:r>
                    </a:p>
                  </a:txBody>
                  <a:tcPr anchor="ctr"/>
                </a:tc>
                <a:extLst>
                  <a:ext uri="{0D108BD9-81ED-4DB2-BD59-A6C34878D82A}">
                    <a16:rowId xmlns:a16="http://schemas.microsoft.com/office/drawing/2014/main" val="1799766093"/>
                  </a:ext>
                </a:extLst>
              </a:tr>
              <a:tr h="370840">
                <a:tc>
                  <a:txBody>
                    <a:bodyPr/>
                    <a:lstStyle/>
                    <a:p>
                      <a:pPr algn="ctr"/>
                      <a:r>
                        <a:rPr lang="en-US" sz="1600" dirty="0">
                          <a:latin typeface="Courier" pitchFamily="2" charset="0"/>
                          <a:cs typeface="IRMitra" panose="02000506000000020002" pitchFamily="2" charset="-78"/>
                        </a:rPr>
                        <a:t>16</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extLst>
                  <a:ext uri="{0D108BD9-81ED-4DB2-BD59-A6C34878D82A}">
                    <a16:rowId xmlns:a16="http://schemas.microsoft.com/office/drawing/2014/main" val="4176994613"/>
                  </a:ext>
                </a:extLst>
              </a:tr>
              <a:tr h="370840">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algn="ctr"/>
                      <a:r>
                        <a:rPr lang="en-US" sz="1600" dirty="0">
                          <a:latin typeface="Courier" pitchFamily="2" charset="0"/>
                          <a:cs typeface="IRMitra" panose="02000506000000020002" pitchFamily="2" charset="-78"/>
                        </a:rPr>
                        <a:t>0</a:t>
                      </a:r>
                    </a:p>
                  </a:txBody>
                  <a:tcPr anchor="ctr"/>
                </a:tc>
                <a:tc>
                  <a:txBody>
                    <a:bodyPr/>
                    <a:lstStyle/>
                    <a:p>
                      <a:pPr marL="0" algn="ctr" defTabSz="914400" rtl="0" eaLnBrk="1" latinLnBrk="0" hangingPunct="1"/>
                      <a:r>
                        <a:rPr lang="en-US" sz="1600" dirty="0">
                          <a:latin typeface="Courier" pitchFamily="2" charset="0"/>
                          <a:cs typeface="IRMitra" panose="02000506000000020002" pitchFamily="2" charset="-78"/>
                        </a:rPr>
                        <a:t>15</a:t>
                      </a:r>
                    </a:p>
                  </a:txBody>
                  <a:tcPr anchor="ctr"/>
                </a:tc>
                <a:extLst>
                  <a:ext uri="{0D108BD9-81ED-4DB2-BD59-A6C34878D82A}">
                    <a16:rowId xmlns:a16="http://schemas.microsoft.com/office/drawing/2014/main" val="607451934"/>
                  </a:ext>
                </a:extLst>
              </a:tr>
            </a:tbl>
          </a:graphicData>
        </a:graphic>
      </p:graphicFrame>
      <p:graphicFrame>
        <p:nvGraphicFramePr>
          <p:cNvPr id="5" name="Table 4">
            <a:extLst>
              <a:ext uri="{FF2B5EF4-FFF2-40B4-BE49-F238E27FC236}">
                <a16:creationId xmlns:a16="http://schemas.microsoft.com/office/drawing/2014/main" id="{36D23922-B23B-6E45-B261-9E3DC4B24383}"/>
              </a:ext>
            </a:extLst>
          </p:cNvPr>
          <p:cNvGraphicFramePr>
            <a:graphicFrameLocks noGrp="1"/>
          </p:cNvGraphicFramePr>
          <p:nvPr>
            <p:extLst>
              <p:ext uri="{D42A27DB-BD31-4B8C-83A1-F6EECF244321}">
                <p14:modId xmlns:p14="http://schemas.microsoft.com/office/powerpoint/2010/main" val="521047677"/>
              </p:ext>
            </p:extLst>
          </p:nvPr>
        </p:nvGraphicFramePr>
        <p:xfrm>
          <a:off x="5322175" y="4348163"/>
          <a:ext cx="13716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294698258"/>
                    </a:ext>
                  </a:extLst>
                </a:gridCol>
                <a:gridCol w="457200">
                  <a:extLst>
                    <a:ext uri="{9D8B030D-6E8A-4147-A177-3AD203B41FA5}">
                      <a16:colId xmlns:a16="http://schemas.microsoft.com/office/drawing/2014/main" val="2774372523"/>
                    </a:ext>
                  </a:extLst>
                </a:gridCol>
                <a:gridCol w="457200">
                  <a:extLst>
                    <a:ext uri="{9D8B030D-6E8A-4147-A177-3AD203B41FA5}">
                      <a16:colId xmlns:a16="http://schemas.microsoft.com/office/drawing/2014/main" val="1778555347"/>
                    </a:ext>
                  </a:extLst>
                </a:gridCol>
              </a:tblGrid>
              <a:tr h="365760">
                <a:tc>
                  <a:txBody>
                    <a:bodyPr/>
                    <a:lstStyle/>
                    <a:p>
                      <a:pPr marL="0" algn="ctr" defTabSz="914400" rtl="1" eaLnBrk="1" latinLnBrk="0" hangingPunct="1"/>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4</a:t>
                      </a:r>
                    </a:p>
                  </a:txBody>
                  <a:tcPr anchor="ctr"/>
                </a:tc>
                <a:extLst>
                  <a:ext uri="{0D108BD9-81ED-4DB2-BD59-A6C34878D82A}">
                    <a16:rowId xmlns:a16="http://schemas.microsoft.com/office/drawing/2014/main" val="1799766093"/>
                  </a:ext>
                </a:extLst>
              </a:tr>
              <a:tr h="365760">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13</a:t>
                      </a:r>
                    </a:p>
                  </a:txBody>
                  <a:tcPr anchor="ctr"/>
                </a:tc>
                <a:extLst>
                  <a:ext uri="{0D108BD9-81ED-4DB2-BD59-A6C34878D82A}">
                    <a16:rowId xmlns:a16="http://schemas.microsoft.com/office/drawing/2014/main" val="4176994613"/>
                  </a:ext>
                </a:extLst>
              </a:tr>
              <a:tr h="365760">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14</a:t>
                      </a:r>
                    </a:p>
                  </a:txBody>
                  <a:tcPr anchor="ctr"/>
                </a:tc>
                <a:extLst>
                  <a:ext uri="{0D108BD9-81ED-4DB2-BD59-A6C34878D82A}">
                    <a16:rowId xmlns:a16="http://schemas.microsoft.com/office/drawing/2014/main" val="607451934"/>
                  </a:ext>
                </a:extLst>
              </a:tr>
              <a:tr h="365760">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16</a:t>
                      </a:r>
                    </a:p>
                  </a:txBody>
                  <a:tcPr anchor="ctr"/>
                </a:tc>
                <a:extLst>
                  <a:ext uri="{0D108BD9-81ED-4DB2-BD59-A6C34878D82A}">
                    <a16:rowId xmlns:a16="http://schemas.microsoft.com/office/drawing/2014/main" val="1892406028"/>
                  </a:ext>
                </a:extLst>
              </a:tr>
              <a:tr h="365760">
                <a:tc>
                  <a:txBody>
                    <a:bodyPr/>
                    <a:lstStyle/>
                    <a:p>
                      <a:pPr algn="ctr"/>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15</a:t>
                      </a:r>
                    </a:p>
                  </a:txBody>
                  <a:tcPr anchor="ctr"/>
                </a:tc>
                <a:extLst>
                  <a:ext uri="{0D108BD9-81ED-4DB2-BD59-A6C34878D82A}">
                    <a16:rowId xmlns:a16="http://schemas.microsoft.com/office/drawing/2014/main" val="1637190930"/>
                  </a:ext>
                </a:extLst>
              </a:tr>
            </a:tbl>
          </a:graphicData>
        </a:graphic>
      </p:graphicFrame>
      <p:cxnSp>
        <p:nvCxnSpPr>
          <p:cNvPr id="7" name="Straight Arrow Connector 6">
            <a:extLst>
              <a:ext uri="{FF2B5EF4-FFF2-40B4-BE49-F238E27FC236}">
                <a16:creationId xmlns:a16="http://schemas.microsoft.com/office/drawing/2014/main" id="{95F048F7-DBE3-964D-836C-9EE762500094}"/>
              </a:ext>
            </a:extLst>
          </p:cNvPr>
          <p:cNvCxnSpPr>
            <a:cxnSpLocks/>
          </p:cNvCxnSpPr>
          <p:nvPr/>
        </p:nvCxnSpPr>
        <p:spPr>
          <a:xfrm>
            <a:off x="3930869" y="5256268"/>
            <a:ext cx="97746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102EDF8C-A08B-CC46-B903-C6D7A4A87AB7}"/>
              </a:ext>
            </a:extLst>
          </p:cNvPr>
          <p:cNvCxnSpPr>
            <a:cxnSpLocks/>
          </p:cNvCxnSpPr>
          <p:nvPr/>
        </p:nvCxnSpPr>
        <p:spPr>
          <a:xfrm flipH="1">
            <a:off x="6693776" y="4519476"/>
            <a:ext cx="45325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EEA68943-B3AA-E249-89DA-165AD8929CBA}"/>
              </a:ext>
            </a:extLst>
          </p:cNvPr>
          <p:cNvCxnSpPr>
            <a:cxnSpLocks/>
          </p:cNvCxnSpPr>
          <p:nvPr/>
        </p:nvCxnSpPr>
        <p:spPr>
          <a:xfrm>
            <a:off x="6007975" y="3990023"/>
            <a:ext cx="0" cy="35814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5A7974DE-82F1-A241-8432-F338C8F074B8}"/>
              </a:ext>
            </a:extLst>
          </p:cNvPr>
          <p:cNvCxnSpPr>
            <a:cxnSpLocks/>
          </p:cNvCxnSpPr>
          <p:nvPr/>
        </p:nvCxnSpPr>
        <p:spPr>
          <a:xfrm flipH="1">
            <a:off x="6470432" y="3990022"/>
            <a:ext cx="212834" cy="35814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7964FA49-3111-1D49-BA3F-4960C3C4C209}"/>
              </a:ext>
            </a:extLst>
          </p:cNvPr>
          <p:cNvCxnSpPr>
            <a:cxnSpLocks/>
          </p:cNvCxnSpPr>
          <p:nvPr/>
        </p:nvCxnSpPr>
        <p:spPr>
          <a:xfrm>
            <a:off x="5322175" y="3990022"/>
            <a:ext cx="223345" cy="35814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9DE239DB-585A-9D4B-AC2C-CD1C29F7522E}"/>
              </a:ext>
            </a:extLst>
          </p:cNvPr>
          <p:cNvSpPr txBox="1"/>
          <p:nvPr/>
        </p:nvSpPr>
        <p:spPr>
          <a:xfrm>
            <a:off x="4426840" y="3753277"/>
            <a:ext cx="1007007" cy="338554"/>
          </a:xfrm>
          <a:prstGeom prst="rect">
            <a:avLst/>
          </a:prstGeom>
          <a:noFill/>
        </p:spPr>
        <p:txBody>
          <a:bodyPr wrap="none" rtlCol="0">
            <a:spAutoFit/>
          </a:bodyPr>
          <a:lstStyle/>
          <a:p>
            <a:pPr algn="ctr" rtl="1"/>
            <a:r>
              <a:rPr lang="fa-IR" sz="1400" dirty="0">
                <a:latin typeface="IRRoya" panose="02000503000000020002" pitchFamily="2" charset="-78"/>
                <a:cs typeface="IRRoya" panose="02000503000000020002" pitchFamily="2" charset="-78"/>
              </a:rPr>
              <a:t>تعداد سطر ها</a:t>
            </a:r>
            <a:endParaRPr lang="en-US" sz="1400" dirty="0">
              <a:latin typeface="IRRoya" panose="02000503000000020002" pitchFamily="2" charset="-78"/>
              <a:cs typeface="IRRoya" panose="02000503000000020002" pitchFamily="2" charset="-78"/>
            </a:endParaRPr>
          </a:p>
        </p:txBody>
      </p:sp>
      <p:sp>
        <p:nvSpPr>
          <p:cNvPr id="24" name="TextBox 23">
            <a:extLst>
              <a:ext uri="{FF2B5EF4-FFF2-40B4-BE49-F238E27FC236}">
                <a16:creationId xmlns:a16="http://schemas.microsoft.com/office/drawing/2014/main" id="{59E6D6CA-599C-CD42-BF38-84E99386F83E}"/>
              </a:ext>
            </a:extLst>
          </p:cNvPr>
          <p:cNvSpPr txBox="1"/>
          <p:nvPr/>
        </p:nvSpPr>
        <p:spPr>
          <a:xfrm>
            <a:off x="5579812" y="3660687"/>
            <a:ext cx="856325" cy="307777"/>
          </a:xfrm>
          <a:prstGeom prst="rect">
            <a:avLst/>
          </a:prstGeom>
          <a:noFill/>
        </p:spPr>
        <p:txBody>
          <a:bodyPr wrap="none" rtlCol="0">
            <a:spAutoFit/>
          </a:bodyPr>
          <a:lstStyle/>
          <a:p>
            <a:pPr algn="ctr" rtl="1"/>
            <a:r>
              <a:rPr lang="fa-IR" sz="1400" dirty="0">
                <a:latin typeface="IRRoya" panose="02000503000000020002" pitchFamily="2" charset="-78"/>
                <a:cs typeface="IRRoya" panose="02000503000000020002" pitchFamily="2" charset="-78"/>
              </a:rPr>
              <a:t>تعداد ستون ها</a:t>
            </a:r>
            <a:endParaRPr lang="en-US" sz="1400" dirty="0">
              <a:latin typeface="IRRoya" panose="02000503000000020002" pitchFamily="2" charset="-78"/>
              <a:cs typeface="IRRoya" panose="02000503000000020002" pitchFamily="2" charset="-78"/>
            </a:endParaRPr>
          </a:p>
        </p:txBody>
      </p:sp>
      <p:sp>
        <p:nvSpPr>
          <p:cNvPr id="25" name="TextBox 24">
            <a:extLst>
              <a:ext uri="{FF2B5EF4-FFF2-40B4-BE49-F238E27FC236}">
                <a16:creationId xmlns:a16="http://schemas.microsoft.com/office/drawing/2014/main" id="{36E33940-9EA9-CD4A-8025-4912D8906EA3}"/>
              </a:ext>
            </a:extLst>
          </p:cNvPr>
          <p:cNvSpPr txBox="1"/>
          <p:nvPr/>
        </p:nvSpPr>
        <p:spPr>
          <a:xfrm>
            <a:off x="6683266" y="3682245"/>
            <a:ext cx="1346844" cy="307777"/>
          </a:xfrm>
          <a:prstGeom prst="rect">
            <a:avLst/>
          </a:prstGeom>
          <a:noFill/>
        </p:spPr>
        <p:txBody>
          <a:bodyPr wrap="none" rtlCol="0">
            <a:spAutoFit/>
          </a:bodyPr>
          <a:lstStyle/>
          <a:p>
            <a:pPr algn="ctr" rtl="1"/>
            <a:r>
              <a:rPr lang="fa-IR" sz="1400" dirty="0">
                <a:latin typeface="IRRoya" panose="02000503000000020002" pitchFamily="2" charset="-78"/>
                <a:cs typeface="IRRoya" panose="02000503000000020002" pitchFamily="2" charset="-78"/>
              </a:rPr>
              <a:t>تعداد مقادیر غیر صفر</a:t>
            </a:r>
            <a:endParaRPr lang="en-US" sz="1400" dirty="0">
              <a:latin typeface="IRRoya" panose="02000503000000020002" pitchFamily="2" charset="-78"/>
              <a:cs typeface="IRRoya" panose="02000503000000020002" pitchFamily="2" charset="-78"/>
            </a:endParaRPr>
          </a:p>
        </p:txBody>
      </p:sp>
      <p:sp>
        <p:nvSpPr>
          <p:cNvPr id="27" name="TextBox 26">
            <a:extLst>
              <a:ext uri="{FF2B5EF4-FFF2-40B4-BE49-F238E27FC236}">
                <a16:creationId xmlns:a16="http://schemas.microsoft.com/office/drawing/2014/main" id="{878A9F68-0DD7-8A45-ACD8-296C853569E6}"/>
              </a:ext>
            </a:extLst>
          </p:cNvPr>
          <p:cNvSpPr txBox="1"/>
          <p:nvPr/>
        </p:nvSpPr>
        <p:spPr>
          <a:xfrm>
            <a:off x="7146163" y="4355554"/>
            <a:ext cx="957313" cy="307777"/>
          </a:xfrm>
          <a:prstGeom prst="rect">
            <a:avLst/>
          </a:prstGeom>
          <a:noFill/>
        </p:spPr>
        <p:txBody>
          <a:bodyPr wrap="none" rtlCol="0">
            <a:spAutoFit/>
          </a:bodyPr>
          <a:lstStyle/>
          <a:p>
            <a:pPr algn="ctr" rtl="1"/>
            <a:r>
              <a:rPr lang="fa-IR" sz="1400" dirty="0">
                <a:latin typeface="IRRoya" panose="02000503000000020002" pitchFamily="2" charset="-78"/>
                <a:cs typeface="IRRoya" panose="02000503000000020002" pitchFamily="2" charset="-78"/>
              </a:rPr>
              <a:t>مشخصات کلی</a:t>
            </a:r>
            <a:endParaRPr lang="en-US" sz="1400" dirty="0">
              <a:latin typeface="IRRoya" panose="02000503000000020002" pitchFamily="2" charset="-78"/>
              <a:cs typeface="IRRoya" panose="02000503000000020002" pitchFamily="2" charset="-78"/>
            </a:endParaRPr>
          </a:p>
        </p:txBody>
      </p:sp>
      <p:sp>
        <p:nvSpPr>
          <p:cNvPr id="30" name="TextBox 29">
            <a:extLst>
              <a:ext uri="{FF2B5EF4-FFF2-40B4-BE49-F238E27FC236}">
                <a16:creationId xmlns:a16="http://schemas.microsoft.com/office/drawing/2014/main" id="{B7460903-5887-CA46-A176-70F481692591}"/>
              </a:ext>
            </a:extLst>
          </p:cNvPr>
          <p:cNvSpPr txBox="1"/>
          <p:nvPr/>
        </p:nvSpPr>
        <p:spPr>
          <a:xfrm>
            <a:off x="5276846" y="6337113"/>
            <a:ext cx="1462260" cy="307777"/>
          </a:xfrm>
          <a:prstGeom prst="rect">
            <a:avLst/>
          </a:prstGeom>
          <a:noFill/>
        </p:spPr>
        <p:txBody>
          <a:bodyPr wrap="none" rtlCol="0">
            <a:spAutoFit/>
          </a:bodyPr>
          <a:lstStyle/>
          <a:p>
            <a:pPr algn="ctr" rtl="1"/>
            <a:r>
              <a:rPr lang="fa-IR" sz="1400" b="1" dirty="0">
                <a:latin typeface="IRRoya" panose="02000503000000020002" pitchFamily="2" charset="-78"/>
                <a:cs typeface="IRRoya" panose="02000503000000020002" pitchFamily="2" charset="-78"/>
              </a:rPr>
              <a:t>نمایش </a:t>
            </a:r>
            <a:r>
              <a:rPr lang="fa-IR" sz="1400" b="1" dirty="0" err="1">
                <a:latin typeface="IRRoya" panose="02000503000000020002" pitchFamily="2" charset="-78"/>
                <a:cs typeface="IRRoya" panose="02000503000000020002" pitchFamily="2" charset="-78"/>
              </a:rPr>
              <a:t>ماتریس</a:t>
            </a:r>
            <a:r>
              <a:rPr lang="fa-IR" sz="1400" b="1" dirty="0">
                <a:latin typeface="IRRoya" panose="02000503000000020002" pitchFamily="2" charset="-78"/>
                <a:cs typeface="IRRoya" panose="02000503000000020002" pitchFamily="2" charset="-78"/>
              </a:rPr>
              <a:t> </a:t>
            </a:r>
            <a:r>
              <a:rPr lang="fa-IR" sz="1400" b="1" dirty="0" err="1">
                <a:latin typeface="IRRoya" panose="02000503000000020002" pitchFamily="2" charset="-78"/>
                <a:cs typeface="IRRoya" panose="02000503000000020002" pitchFamily="2" charset="-78"/>
              </a:rPr>
              <a:t>اسپارس</a:t>
            </a:r>
            <a:endParaRPr lang="en-US" sz="1400" b="1" dirty="0">
              <a:latin typeface="IRRoya" panose="02000503000000020002" pitchFamily="2" charset="-78"/>
              <a:cs typeface="IRRoya" panose="02000503000000020002" pitchFamily="2" charset="-78"/>
            </a:endParaRPr>
          </a:p>
        </p:txBody>
      </p:sp>
      <p:sp>
        <p:nvSpPr>
          <p:cNvPr id="31" name="TextBox 30">
            <a:extLst>
              <a:ext uri="{FF2B5EF4-FFF2-40B4-BE49-F238E27FC236}">
                <a16:creationId xmlns:a16="http://schemas.microsoft.com/office/drawing/2014/main" id="{2BC82B95-9029-2741-B08C-A7AFFC255A9E}"/>
              </a:ext>
            </a:extLst>
          </p:cNvPr>
          <p:cNvSpPr txBox="1"/>
          <p:nvPr/>
        </p:nvSpPr>
        <p:spPr>
          <a:xfrm>
            <a:off x="1639772" y="5949261"/>
            <a:ext cx="1140056" cy="307777"/>
          </a:xfrm>
          <a:prstGeom prst="rect">
            <a:avLst/>
          </a:prstGeom>
          <a:noFill/>
        </p:spPr>
        <p:txBody>
          <a:bodyPr wrap="none" rtlCol="0">
            <a:spAutoFit/>
          </a:bodyPr>
          <a:lstStyle/>
          <a:p>
            <a:pPr algn="ctr" rtl="1"/>
            <a:r>
              <a:rPr lang="fa-IR" sz="1400" b="1" dirty="0" err="1">
                <a:latin typeface="IRRoya" panose="02000503000000020002" pitchFamily="2" charset="-78"/>
                <a:cs typeface="IRRoya" panose="02000503000000020002" pitchFamily="2" charset="-78"/>
              </a:rPr>
              <a:t>ماتریس</a:t>
            </a:r>
            <a:r>
              <a:rPr lang="fa-IR" sz="1400" b="1" dirty="0">
                <a:latin typeface="IRRoya" panose="02000503000000020002" pitchFamily="2" charset="-78"/>
                <a:cs typeface="IRRoya" panose="02000503000000020002" pitchFamily="2" charset="-78"/>
              </a:rPr>
              <a:t> </a:t>
            </a:r>
            <a:r>
              <a:rPr lang="fa-IR" sz="1400" b="1" dirty="0" err="1">
                <a:latin typeface="IRRoya" panose="02000503000000020002" pitchFamily="2" charset="-78"/>
                <a:cs typeface="IRRoya" panose="02000503000000020002" pitchFamily="2" charset="-78"/>
              </a:rPr>
              <a:t>اسپارس</a:t>
            </a:r>
            <a:endParaRPr lang="en-US" sz="1400" b="1" dirty="0">
              <a:latin typeface="IRRoya" panose="02000503000000020002" pitchFamily="2" charset="-78"/>
              <a:cs typeface="IRRoya" panose="02000503000000020002" pitchFamily="2" charset="-78"/>
            </a:endParaRPr>
          </a:p>
        </p:txBody>
      </p:sp>
      <p:pic>
        <p:nvPicPr>
          <p:cNvPr id="33" name="Picture 32">
            <a:extLst>
              <a:ext uri="{FF2B5EF4-FFF2-40B4-BE49-F238E27FC236}">
                <a16:creationId xmlns:a16="http://schemas.microsoft.com/office/drawing/2014/main" id="{4F70518E-F1E2-F24A-A2B3-CA555819A3D5}"/>
              </a:ext>
            </a:extLst>
          </p:cNvPr>
          <p:cNvPicPr>
            <a:picLocks noChangeAspect="1"/>
          </p:cNvPicPr>
          <p:nvPr/>
        </p:nvPicPr>
        <p:blipFill rotWithShape="1">
          <a:blip r:embed="rId2"/>
          <a:srcRect l="14038"/>
          <a:stretch/>
        </p:blipFill>
        <p:spPr>
          <a:xfrm>
            <a:off x="6821213" y="4798268"/>
            <a:ext cx="2358123" cy="1320800"/>
          </a:xfrm>
          <a:prstGeom prst="rect">
            <a:avLst/>
          </a:prstGeom>
        </p:spPr>
      </p:pic>
    </p:spTree>
    <p:extLst>
      <p:ext uri="{BB962C8B-B14F-4D97-AF65-F5344CB8AC3E}">
        <p14:creationId xmlns:p14="http://schemas.microsoft.com/office/powerpoint/2010/main" val="197489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کارایی روش عمومی</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اما روش مطرح شده تنها در صورتی به صرفه است که تعداد خانه های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نگهدارنده از تعداد خانه های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اولیه به مراتب کمتر باشد:</a:t>
            </a:r>
            <a:endParaRPr lang="en-US" dirty="0">
              <a:latin typeface="IRMitra" panose="02000506000000020002" pitchFamily="2" charset="-78"/>
              <a:cs typeface="IRMitra" panose="02000506000000020002" pitchFamily="2" charset="-78"/>
            </a:endParaRPr>
          </a:p>
          <a:p>
            <a:pPr marL="0" indent="0" algn="r" rtl="1">
              <a:buNone/>
            </a:pPr>
            <a:endParaRPr lang="en-US" dirty="0">
              <a:latin typeface="IRMitra" panose="02000506000000020002" pitchFamily="2" charset="-78"/>
              <a:cs typeface="IRMitra" panose="02000506000000020002" pitchFamily="2" charset="-78"/>
            </a:endParaRPr>
          </a:p>
          <a:p>
            <a:pPr marL="0" indent="0" algn="r" rtl="1">
              <a:buNone/>
            </a:pPr>
            <a:endParaRPr lang="en-US" dirty="0">
              <a:latin typeface="IRMitra" panose="02000506000000020002" pitchFamily="2" charset="-78"/>
              <a:cs typeface="IRMitra" panose="02000506000000020002" pitchFamily="2" charset="-78"/>
            </a:endParaRPr>
          </a:p>
          <a:p>
            <a:pPr marL="0" indent="0" algn="r" rtl="1">
              <a:buNone/>
            </a:pPr>
            <a:r>
              <a:rPr lang="fa-IR" dirty="0">
                <a:latin typeface="IRMitra" panose="02000506000000020002" pitchFamily="2" charset="-78"/>
                <a:cs typeface="IRMitra" panose="02000506000000020002" pitchFamily="2" charset="-78"/>
              </a:rPr>
              <a:t>بنابراین تنها درصورتی استفاده از این روش توصیه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 که تعداد </a:t>
            </a:r>
            <a:r>
              <a:rPr lang="fa-IR" dirty="0" err="1">
                <a:latin typeface="IRMitra" panose="02000506000000020002" pitchFamily="2" charset="-78"/>
                <a:cs typeface="IRMitra" panose="02000506000000020002" pitchFamily="2" charset="-78"/>
              </a:rPr>
              <a:t>خانه‌های</a:t>
            </a:r>
            <a:r>
              <a:rPr lang="fa-IR" dirty="0">
                <a:latin typeface="IRMitra" panose="02000506000000020002" pitchFamily="2" charset="-78"/>
                <a:cs typeface="IRMitra" panose="02000506000000020002" pitchFamily="2" charset="-78"/>
              </a:rPr>
              <a:t> مخالف صفر کمتر از </a:t>
            </a:r>
            <a:r>
              <a:rPr lang="en-US" dirty="0">
                <a:latin typeface="IRMitra" panose="02000506000000020002" pitchFamily="2" charset="-78"/>
                <a:cs typeface="IRMitra" panose="02000506000000020002" pitchFamily="2" charset="-78"/>
              </a:rPr>
              <a:t>1/3</a:t>
            </a:r>
            <a:r>
              <a:rPr lang="fa-IR" dirty="0">
                <a:latin typeface="IRMitra" panose="02000506000000020002" pitchFamily="2" charset="-78"/>
                <a:cs typeface="IRMitra" panose="02000506000000020002" pitchFamily="2" charset="-78"/>
              </a:rPr>
              <a:t> خانه های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اولیه باشد. </a:t>
            </a:r>
          </a:p>
          <a:p>
            <a:pPr marL="0" indent="0" algn="r" rtl="1">
              <a:buNone/>
            </a:pP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DEE2F115-1681-3A40-BB98-6ADD57C4BDA7}"/>
              </a:ext>
            </a:extLst>
          </p:cNvPr>
          <p:cNvPicPr>
            <a:picLocks noChangeAspect="1"/>
          </p:cNvPicPr>
          <p:nvPr/>
        </p:nvPicPr>
        <p:blipFill>
          <a:blip r:embed="rId2"/>
          <a:stretch>
            <a:fillRect/>
          </a:stretch>
        </p:blipFill>
        <p:spPr>
          <a:xfrm>
            <a:off x="838200" y="2777577"/>
            <a:ext cx="4470400" cy="546100"/>
          </a:xfrm>
          <a:prstGeom prst="rect">
            <a:avLst/>
          </a:prstGeom>
        </p:spPr>
      </p:pic>
    </p:spTree>
    <p:extLst>
      <p:ext uri="{BB962C8B-B14F-4D97-AF65-F5344CB8AC3E}">
        <p14:creationId xmlns:p14="http://schemas.microsoft.com/office/powerpoint/2010/main" val="819526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ترانهاده</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اسپارس</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defTabSz="914400" rtl="1" eaLnBrk="1" latinLnBrk="0" hangingPunct="1">
              <a:lnSpc>
                <a:spcPct val="9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برای </a:t>
            </a:r>
            <a:r>
              <a:rPr lang="fa-IR" dirty="0" err="1">
                <a:latin typeface="IRMitra" panose="02000506000000020002" pitchFamily="2" charset="-78"/>
                <a:cs typeface="IRMitra" panose="02000506000000020002" pitchFamily="2" charset="-78"/>
              </a:rPr>
              <a:t>ترانهاده</a:t>
            </a:r>
            <a:r>
              <a:rPr lang="fa-IR" dirty="0">
                <a:latin typeface="IRMitra" panose="02000506000000020002" pitchFamily="2" charset="-78"/>
                <a:cs typeface="IRMitra" panose="02000506000000020002" pitchFamily="2" charset="-78"/>
              </a:rPr>
              <a:t> کردن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که به روش عمومی ذخیره شده، کافیست روش زیر را اجرا کنیم:</a:t>
            </a:r>
          </a:p>
          <a:p>
            <a:pPr lvl="1" algn="r" rtl="1">
              <a:spcBef>
                <a:spcPts val="1000"/>
              </a:spcBef>
            </a:pPr>
            <a:r>
              <a:rPr lang="fa-IR" dirty="0">
                <a:latin typeface="IRMitra" panose="02000506000000020002" pitchFamily="2" charset="-78"/>
                <a:cs typeface="IRMitra" panose="02000506000000020002" pitchFamily="2" charset="-78"/>
              </a:rPr>
              <a:t>ستون اول و دوم را </a:t>
            </a:r>
            <a:r>
              <a:rPr lang="fa-IR" dirty="0" err="1">
                <a:latin typeface="IRMitra" panose="02000506000000020002" pitchFamily="2" charset="-78"/>
                <a:cs typeface="IRMitra" panose="02000506000000020002" pitchFamily="2" charset="-78"/>
              </a:rPr>
              <a:t>جابه</a:t>
            </a:r>
            <a:r>
              <a:rPr lang="fa-IR" dirty="0">
                <a:latin typeface="IRMitra" panose="02000506000000020002" pitchFamily="2" charset="-78"/>
                <a:cs typeface="IRMitra" panose="02000506000000020002" pitchFamily="2" charset="-78"/>
              </a:rPr>
              <a:t> جا کن.</a:t>
            </a:r>
          </a:p>
          <a:p>
            <a:pPr lvl="1" algn="r" rtl="1">
              <a:spcBef>
                <a:spcPts val="1000"/>
              </a:spcBef>
            </a:pPr>
            <a:r>
              <a:rPr lang="fa-IR" dirty="0">
                <a:latin typeface="IRMitra" panose="02000506000000020002" pitchFamily="2" charset="-78"/>
                <a:cs typeface="IRMitra" panose="02000506000000020002" pitchFamily="2" charset="-78"/>
              </a:rPr>
              <a:t>سطر های دوم تا </a:t>
            </a:r>
            <a:r>
              <a:rPr lang="en-US" dirty="0">
                <a:latin typeface="IRMitra" panose="02000506000000020002" pitchFamily="2" charset="-78"/>
                <a:cs typeface="IRMitra" panose="02000506000000020002" pitchFamily="2" charset="-78"/>
              </a:rPr>
              <a:t>r+1</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حاصله را به صورت نزولی مرتب کن.</a:t>
            </a:r>
          </a:p>
          <a:p>
            <a:pPr marL="457200" lvl="1" indent="0" algn="r" rtl="1">
              <a:spcBef>
                <a:spcPts val="1000"/>
              </a:spcBef>
              <a:buNone/>
            </a:pPr>
            <a:r>
              <a:rPr lang="fa-IR" dirty="0">
                <a:latin typeface="IRRoya" panose="02000503000000020002" pitchFamily="2" charset="-78"/>
                <a:cs typeface="IRRoya" panose="02000503000000020002" pitchFamily="2" charset="-78"/>
              </a:rPr>
              <a:t>	</a:t>
            </a:r>
            <a:r>
              <a:rPr lang="en-US" dirty="0">
                <a:latin typeface="IRRoya" panose="02000503000000020002" pitchFamily="2" charset="-78"/>
                <a:cs typeface="IRRoya" panose="02000503000000020002" pitchFamily="2" charset="-78"/>
              </a:rPr>
              <a:t> </a:t>
            </a:r>
            <a:r>
              <a:rPr lang="fa-IR" sz="1800" dirty="0">
                <a:latin typeface="IRRoya" panose="02000503000000020002" pitchFamily="2" charset="-78"/>
                <a:cs typeface="IRRoya" panose="02000503000000020002" pitchFamily="2" charset="-78"/>
              </a:rPr>
              <a:t>(به ترتیب اولویت ابتدا با مقدار سطر در ستون اول و سپس ستون دوم)</a:t>
            </a:r>
            <a:endParaRPr lang="en-US" dirty="0">
              <a:latin typeface="IRRoya" panose="02000503000000020002" pitchFamily="2" charset="-78"/>
              <a:cs typeface="IRRoya" panose="02000503000000020002" pitchFamily="2" charset="-78"/>
            </a:endParaRPr>
          </a:p>
        </p:txBody>
      </p:sp>
      <p:graphicFrame>
        <p:nvGraphicFramePr>
          <p:cNvPr id="4" name="Table 3">
            <a:extLst>
              <a:ext uri="{FF2B5EF4-FFF2-40B4-BE49-F238E27FC236}">
                <a16:creationId xmlns:a16="http://schemas.microsoft.com/office/drawing/2014/main" id="{A6727087-CDCF-264B-8455-23A0D1B0DF9C}"/>
              </a:ext>
            </a:extLst>
          </p:cNvPr>
          <p:cNvGraphicFramePr>
            <a:graphicFrameLocks noGrp="1"/>
          </p:cNvGraphicFramePr>
          <p:nvPr>
            <p:extLst>
              <p:ext uri="{D42A27DB-BD31-4B8C-83A1-F6EECF244321}">
                <p14:modId xmlns:p14="http://schemas.microsoft.com/office/powerpoint/2010/main" val="4052051680"/>
              </p:ext>
            </p:extLst>
          </p:nvPr>
        </p:nvGraphicFramePr>
        <p:xfrm>
          <a:off x="5282714" y="4348163"/>
          <a:ext cx="13716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294698258"/>
                    </a:ext>
                  </a:extLst>
                </a:gridCol>
                <a:gridCol w="457200">
                  <a:extLst>
                    <a:ext uri="{9D8B030D-6E8A-4147-A177-3AD203B41FA5}">
                      <a16:colId xmlns:a16="http://schemas.microsoft.com/office/drawing/2014/main" val="2774372523"/>
                    </a:ext>
                  </a:extLst>
                </a:gridCol>
                <a:gridCol w="457200">
                  <a:extLst>
                    <a:ext uri="{9D8B030D-6E8A-4147-A177-3AD203B41FA5}">
                      <a16:colId xmlns:a16="http://schemas.microsoft.com/office/drawing/2014/main" val="1778555347"/>
                    </a:ext>
                  </a:extLst>
                </a:gridCol>
              </a:tblGrid>
              <a:tr h="365760">
                <a:tc>
                  <a:txBody>
                    <a:bodyPr/>
                    <a:lstStyle/>
                    <a:p>
                      <a:pPr marL="0" algn="ctr" defTabSz="914400" rtl="1" eaLnBrk="1" latinLnBrk="0" hangingPunct="1"/>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4</a:t>
                      </a:r>
                    </a:p>
                  </a:txBody>
                  <a:tcPr anchor="ctr"/>
                </a:tc>
                <a:extLst>
                  <a:ext uri="{0D108BD9-81ED-4DB2-BD59-A6C34878D82A}">
                    <a16:rowId xmlns:a16="http://schemas.microsoft.com/office/drawing/2014/main" val="1799766093"/>
                  </a:ext>
                </a:extLst>
              </a:tr>
              <a:tr h="365760">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13</a:t>
                      </a:r>
                    </a:p>
                  </a:txBody>
                  <a:tcPr anchor="ctr"/>
                </a:tc>
                <a:extLst>
                  <a:ext uri="{0D108BD9-81ED-4DB2-BD59-A6C34878D82A}">
                    <a16:rowId xmlns:a16="http://schemas.microsoft.com/office/drawing/2014/main" val="4176994613"/>
                  </a:ext>
                </a:extLst>
              </a:tr>
              <a:tr h="365760">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14</a:t>
                      </a:r>
                    </a:p>
                  </a:txBody>
                  <a:tcPr anchor="ctr"/>
                </a:tc>
                <a:extLst>
                  <a:ext uri="{0D108BD9-81ED-4DB2-BD59-A6C34878D82A}">
                    <a16:rowId xmlns:a16="http://schemas.microsoft.com/office/drawing/2014/main" val="607451934"/>
                  </a:ext>
                </a:extLst>
              </a:tr>
              <a:tr h="365760">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16</a:t>
                      </a:r>
                    </a:p>
                  </a:txBody>
                  <a:tcPr anchor="ctr"/>
                </a:tc>
                <a:extLst>
                  <a:ext uri="{0D108BD9-81ED-4DB2-BD59-A6C34878D82A}">
                    <a16:rowId xmlns:a16="http://schemas.microsoft.com/office/drawing/2014/main" val="1892406028"/>
                  </a:ext>
                </a:extLst>
              </a:tr>
              <a:tr h="365760">
                <a:tc>
                  <a:txBody>
                    <a:bodyPr/>
                    <a:lstStyle/>
                    <a:p>
                      <a:pPr algn="ctr"/>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15</a:t>
                      </a:r>
                    </a:p>
                  </a:txBody>
                  <a:tcPr anchor="ctr"/>
                </a:tc>
                <a:extLst>
                  <a:ext uri="{0D108BD9-81ED-4DB2-BD59-A6C34878D82A}">
                    <a16:rowId xmlns:a16="http://schemas.microsoft.com/office/drawing/2014/main" val="1637190930"/>
                  </a:ext>
                </a:extLst>
              </a:tr>
            </a:tbl>
          </a:graphicData>
        </a:graphic>
      </p:graphicFrame>
      <p:graphicFrame>
        <p:nvGraphicFramePr>
          <p:cNvPr id="5" name="Table 4">
            <a:extLst>
              <a:ext uri="{FF2B5EF4-FFF2-40B4-BE49-F238E27FC236}">
                <a16:creationId xmlns:a16="http://schemas.microsoft.com/office/drawing/2014/main" id="{0C221C9B-EAE0-0D4F-9E0C-29ECA7A38E77}"/>
              </a:ext>
            </a:extLst>
          </p:cNvPr>
          <p:cNvGraphicFramePr>
            <a:graphicFrameLocks noGrp="1"/>
          </p:cNvGraphicFramePr>
          <p:nvPr>
            <p:extLst>
              <p:ext uri="{D42A27DB-BD31-4B8C-83A1-F6EECF244321}">
                <p14:modId xmlns:p14="http://schemas.microsoft.com/office/powerpoint/2010/main" val="2234809218"/>
              </p:ext>
            </p:extLst>
          </p:nvPr>
        </p:nvGraphicFramePr>
        <p:xfrm>
          <a:off x="7632457" y="4348163"/>
          <a:ext cx="13716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540576569"/>
                    </a:ext>
                  </a:extLst>
                </a:gridCol>
                <a:gridCol w="457200">
                  <a:extLst>
                    <a:ext uri="{9D8B030D-6E8A-4147-A177-3AD203B41FA5}">
                      <a16:colId xmlns:a16="http://schemas.microsoft.com/office/drawing/2014/main" val="2774372523"/>
                    </a:ext>
                  </a:extLst>
                </a:gridCol>
                <a:gridCol w="457200">
                  <a:extLst>
                    <a:ext uri="{9D8B030D-6E8A-4147-A177-3AD203B41FA5}">
                      <a16:colId xmlns:a16="http://schemas.microsoft.com/office/drawing/2014/main" val="1778555347"/>
                    </a:ext>
                  </a:extLst>
                </a:gridCol>
              </a:tblGrid>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marL="0" algn="ctr" defTabSz="914400" rtl="1" eaLnBrk="1" latinLnBrk="0" hangingPunct="1"/>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4</a:t>
                      </a:r>
                    </a:p>
                  </a:txBody>
                  <a:tcPr anchor="ctr"/>
                </a:tc>
                <a:extLst>
                  <a:ext uri="{0D108BD9-81ED-4DB2-BD59-A6C34878D82A}">
                    <a16:rowId xmlns:a16="http://schemas.microsoft.com/office/drawing/2014/main" val="1799766093"/>
                  </a:ext>
                </a:extLst>
              </a:tr>
              <a:tr h="365760">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13</a:t>
                      </a:r>
                    </a:p>
                  </a:txBody>
                  <a:tcPr anchor="ctr"/>
                </a:tc>
                <a:extLst>
                  <a:ext uri="{0D108BD9-81ED-4DB2-BD59-A6C34878D82A}">
                    <a16:rowId xmlns:a16="http://schemas.microsoft.com/office/drawing/2014/main" val="4176994613"/>
                  </a:ext>
                </a:extLst>
              </a:tr>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14</a:t>
                      </a:r>
                    </a:p>
                  </a:txBody>
                  <a:tcPr anchor="ctr"/>
                </a:tc>
                <a:extLst>
                  <a:ext uri="{0D108BD9-81ED-4DB2-BD59-A6C34878D82A}">
                    <a16:rowId xmlns:a16="http://schemas.microsoft.com/office/drawing/2014/main" val="607451934"/>
                  </a:ext>
                </a:extLst>
              </a:tr>
              <a:tr h="365760">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16</a:t>
                      </a:r>
                    </a:p>
                  </a:txBody>
                  <a:tcPr anchor="ctr"/>
                </a:tc>
                <a:extLst>
                  <a:ext uri="{0D108BD9-81ED-4DB2-BD59-A6C34878D82A}">
                    <a16:rowId xmlns:a16="http://schemas.microsoft.com/office/drawing/2014/main" val="1892406028"/>
                  </a:ext>
                </a:extLst>
              </a:tr>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15</a:t>
                      </a:r>
                    </a:p>
                  </a:txBody>
                  <a:tcPr anchor="ctr"/>
                </a:tc>
                <a:extLst>
                  <a:ext uri="{0D108BD9-81ED-4DB2-BD59-A6C34878D82A}">
                    <a16:rowId xmlns:a16="http://schemas.microsoft.com/office/drawing/2014/main" val="1637190930"/>
                  </a:ext>
                </a:extLst>
              </a:tr>
            </a:tbl>
          </a:graphicData>
        </a:graphic>
      </p:graphicFrame>
      <p:graphicFrame>
        <p:nvGraphicFramePr>
          <p:cNvPr id="7" name="Table 6">
            <a:extLst>
              <a:ext uri="{FF2B5EF4-FFF2-40B4-BE49-F238E27FC236}">
                <a16:creationId xmlns:a16="http://schemas.microsoft.com/office/drawing/2014/main" id="{B7D33A34-F247-654E-AB6B-013E8D4A7F0D}"/>
              </a:ext>
            </a:extLst>
          </p:cNvPr>
          <p:cNvGraphicFramePr>
            <a:graphicFrameLocks noGrp="1"/>
          </p:cNvGraphicFramePr>
          <p:nvPr>
            <p:extLst>
              <p:ext uri="{D42A27DB-BD31-4B8C-83A1-F6EECF244321}">
                <p14:modId xmlns:p14="http://schemas.microsoft.com/office/powerpoint/2010/main" val="3145550573"/>
              </p:ext>
            </p:extLst>
          </p:nvPr>
        </p:nvGraphicFramePr>
        <p:xfrm>
          <a:off x="9982200" y="4348163"/>
          <a:ext cx="13716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540576569"/>
                    </a:ext>
                  </a:extLst>
                </a:gridCol>
                <a:gridCol w="457200">
                  <a:extLst>
                    <a:ext uri="{9D8B030D-6E8A-4147-A177-3AD203B41FA5}">
                      <a16:colId xmlns:a16="http://schemas.microsoft.com/office/drawing/2014/main" val="2774372523"/>
                    </a:ext>
                  </a:extLst>
                </a:gridCol>
                <a:gridCol w="457200">
                  <a:extLst>
                    <a:ext uri="{9D8B030D-6E8A-4147-A177-3AD203B41FA5}">
                      <a16:colId xmlns:a16="http://schemas.microsoft.com/office/drawing/2014/main" val="1778555347"/>
                    </a:ext>
                  </a:extLst>
                </a:gridCol>
              </a:tblGrid>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marL="0" algn="ctr" defTabSz="914400" rtl="1" eaLnBrk="1" latinLnBrk="0" hangingPunct="1"/>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4</a:t>
                      </a:r>
                    </a:p>
                  </a:txBody>
                  <a:tcPr anchor="ctr"/>
                </a:tc>
                <a:extLst>
                  <a:ext uri="{0D108BD9-81ED-4DB2-BD59-A6C34878D82A}">
                    <a16:rowId xmlns:a16="http://schemas.microsoft.com/office/drawing/2014/main" val="1799766093"/>
                  </a:ext>
                </a:extLst>
              </a:tr>
              <a:tr h="365760">
                <a:tc>
                  <a:txBody>
                    <a:bodyPr/>
                    <a:lstStyle/>
                    <a:p>
                      <a:pPr marL="0" algn="ctr" defTabSz="914400" rtl="1" eaLnBrk="1" latinLnBrk="0" hangingPunct="1"/>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16</a:t>
                      </a:r>
                    </a:p>
                  </a:txBody>
                  <a:tcPr anchor="ctr"/>
                </a:tc>
                <a:extLst>
                  <a:ext uri="{0D108BD9-81ED-4DB2-BD59-A6C34878D82A}">
                    <a16:rowId xmlns:a16="http://schemas.microsoft.com/office/drawing/2014/main" val="4176994613"/>
                  </a:ext>
                </a:extLst>
              </a:tr>
              <a:tr h="365760">
                <a:tc>
                  <a:txBody>
                    <a:bodyPr/>
                    <a:lstStyle/>
                    <a:p>
                      <a:pPr algn="ctr"/>
                      <a:r>
                        <a:rPr lang="en-US" sz="1600" dirty="0">
                          <a:latin typeface="Courier" pitchFamily="2" charset="0"/>
                          <a:cs typeface="IRMitra" panose="02000506000000020002" pitchFamily="2" charset="-78"/>
                        </a:rPr>
                        <a:t>2</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13</a:t>
                      </a:r>
                    </a:p>
                  </a:txBody>
                  <a:tcPr anchor="ctr"/>
                </a:tc>
                <a:extLst>
                  <a:ext uri="{0D108BD9-81ED-4DB2-BD59-A6C34878D82A}">
                    <a16:rowId xmlns:a16="http://schemas.microsoft.com/office/drawing/2014/main" val="607451934"/>
                  </a:ext>
                </a:extLst>
              </a:tr>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1</a:t>
                      </a:r>
                    </a:p>
                  </a:txBody>
                  <a:tcPr anchor="ctr"/>
                </a:tc>
                <a:tc>
                  <a:txBody>
                    <a:bodyPr/>
                    <a:lstStyle/>
                    <a:p>
                      <a:pPr algn="ctr"/>
                      <a:r>
                        <a:rPr lang="en-US" sz="1600" dirty="0">
                          <a:latin typeface="Courier" pitchFamily="2" charset="0"/>
                          <a:cs typeface="IRMitra" panose="02000506000000020002" pitchFamily="2" charset="-78"/>
                        </a:rPr>
                        <a:t>14</a:t>
                      </a:r>
                    </a:p>
                  </a:txBody>
                  <a:tcPr anchor="ctr"/>
                </a:tc>
                <a:extLst>
                  <a:ext uri="{0D108BD9-81ED-4DB2-BD59-A6C34878D82A}">
                    <a16:rowId xmlns:a16="http://schemas.microsoft.com/office/drawing/2014/main" val="1892406028"/>
                  </a:ext>
                </a:extLst>
              </a:tr>
              <a:tr h="365760">
                <a:tc>
                  <a:txBody>
                    <a:bodyPr/>
                    <a:lstStyle/>
                    <a:p>
                      <a:pPr algn="ctr"/>
                      <a:r>
                        <a:rPr lang="en-US" sz="1600" dirty="0">
                          <a:latin typeface="Courier" pitchFamily="2" charset="0"/>
                          <a:cs typeface="IRMitra" panose="02000506000000020002" pitchFamily="2" charset="-78"/>
                        </a:rPr>
                        <a:t>6</a:t>
                      </a:r>
                    </a:p>
                  </a:txBody>
                  <a:tcPr anchor="ctr"/>
                </a:tc>
                <a:tc>
                  <a:txBody>
                    <a:bodyPr/>
                    <a:lstStyle/>
                    <a:p>
                      <a:pPr algn="ctr"/>
                      <a:r>
                        <a:rPr lang="en-US" sz="1600" dirty="0">
                          <a:latin typeface="Courier" pitchFamily="2" charset="0"/>
                          <a:cs typeface="IRMitra" panose="02000506000000020002" pitchFamily="2" charset="-78"/>
                        </a:rPr>
                        <a:t>3</a:t>
                      </a:r>
                    </a:p>
                  </a:txBody>
                  <a:tcPr anchor="ctr"/>
                </a:tc>
                <a:tc>
                  <a:txBody>
                    <a:bodyPr/>
                    <a:lstStyle/>
                    <a:p>
                      <a:pPr algn="ctr"/>
                      <a:r>
                        <a:rPr lang="en-US" sz="1600" dirty="0">
                          <a:latin typeface="Courier" pitchFamily="2" charset="0"/>
                          <a:cs typeface="IRMitra" panose="02000506000000020002" pitchFamily="2" charset="-78"/>
                        </a:rPr>
                        <a:t>15</a:t>
                      </a:r>
                    </a:p>
                  </a:txBody>
                  <a:tcPr anchor="ctr"/>
                </a:tc>
                <a:extLst>
                  <a:ext uri="{0D108BD9-81ED-4DB2-BD59-A6C34878D82A}">
                    <a16:rowId xmlns:a16="http://schemas.microsoft.com/office/drawing/2014/main" val="1637190930"/>
                  </a:ext>
                </a:extLst>
              </a:tr>
            </a:tbl>
          </a:graphicData>
        </a:graphic>
      </p:graphicFrame>
      <p:graphicFrame>
        <p:nvGraphicFramePr>
          <p:cNvPr id="12" name="Table 12">
            <a:extLst>
              <a:ext uri="{FF2B5EF4-FFF2-40B4-BE49-F238E27FC236}">
                <a16:creationId xmlns:a16="http://schemas.microsoft.com/office/drawing/2014/main" id="{7862B585-15BA-F84E-9A39-F5E8B82DEEFC}"/>
              </a:ext>
            </a:extLst>
          </p:cNvPr>
          <p:cNvGraphicFramePr>
            <a:graphicFrameLocks noGrp="1"/>
          </p:cNvGraphicFramePr>
          <p:nvPr>
            <p:extLst>
              <p:ext uri="{D42A27DB-BD31-4B8C-83A1-F6EECF244321}">
                <p14:modId xmlns:p14="http://schemas.microsoft.com/office/powerpoint/2010/main" val="3180050856"/>
              </p:ext>
            </p:extLst>
          </p:nvPr>
        </p:nvGraphicFramePr>
        <p:xfrm>
          <a:off x="838200" y="2915603"/>
          <a:ext cx="3829901" cy="3261360"/>
        </p:xfrm>
        <a:graphic>
          <a:graphicData uri="http://schemas.openxmlformats.org/drawingml/2006/table">
            <a:tbl>
              <a:tblPr firstRow="1" bandRow="1">
                <a:tableStyleId>{5940675A-B579-460E-94D1-54222C63F5DA}</a:tableStyleId>
              </a:tblPr>
              <a:tblGrid>
                <a:gridCol w="3829901">
                  <a:extLst>
                    <a:ext uri="{9D8B030D-6E8A-4147-A177-3AD203B41FA5}">
                      <a16:colId xmlns:a16="http://schemas.microsoft.com/office/drawing/2014/main" val="2952156273"/>
                    </a:ext>
                  </a:extLst>
                </a:gridCol>
              </a:tblGrid>
              <a:tr h="370840">
                <a:tc>
                  <a:txBody>
                    <a:bodyPr/>
                    <a:lstStyle/>
                    <a:p>
                      <a:r>
                        <a:rPr lang="en-US" sz="1050" b="1" dirty="0">
                          <a:solidFill>
                            <a:srgbClr val="0000FF"/>
                          </a:solidFill>
                          <a:latin typeface=" Courier New"/>
                        </a:rPr>
                        <a:t>def</a:t>
                      </a:r>
                      <a:r>
                        <a:rPr lang="en-US" sz="1050" b="1" dirty="0">
                          <a:solidFill>
                            <a:srgbClr val="000000"/>
                          </a:solidFill>
                          <a:latin typeface=" Courier New"/>
                        </a:rPr>
                        <a:t> </a:t>
                      </a:r>
                      <a:r>
                        <a:rPr lang="en-US" sz="1050" b="1" dirty="0">
                          <a:solidFill>
                            <a:srgbClr val="795E26"/>
                          </a:solidFill>
                          <a:latin typeface=" Courier New"/>
                        </a:rPr>
                        <a:t>transpose</a:t>
                      </a:r>
                      <a:r>
                        <a:rPr lang="en-US" sz="1050" b="1" dirty="0">
                          <a:solidFill>
                            <a:srgbClr val="000000"/>
                          </a:solidFill>
                          <a:latin typeface=" Courier New"/>
                        </a:rPr>
                        <a:t>(</a:t>
                      </a:r>
                      <a:r>
                        <a:rPr lang="en-US" sz="1050" b="1" dirty="0" err="1">
                          <a:solidFill>
                            <a:srgbClr val="001080"/>
                          </a:solidFill>
                          <a:latin typeface=" Courier New"/>
                        </a:rPr>
                        <a:t>A:matrix</a:t>
                      </a:r>
                      <a:r>
                        <a:rPr lang="en-US" sz="1050" b="1" dirty="0">
                          <a:solidFill>
                            <a:srgbClr val="000000"/>
                          </a:solidFill>
                          <a:latin typeface=" Courier New"/>
                        </a:rPr>
                        <a:t>):</a:t>
                      </a:r>
                    </a:p>
                    <a:p>
                      <a:pPr lvl="1"/>
                      <a:r>
                        <a:rPr lang="en-US" sz="1050" b="1" dirty="0" err="1">
                          <a:solidFill>
                            <a:srgbClr val="001080"/>
                          </a:solidFill>
                          <a:latin typeface=" Courier New"/>
                        </a:rPr>
                        <a:t>B</a:t>
                      </a:r>
                      <a:r>
                        <a:rPr lang="en-US" sz="1050" b="1" dirty="0" err="1">
                          <a:solidFill>
                            <a:srgbClr val="000000"/>
                          </a:solidFill>
                          <a:latin typeface=" Courier New"/>
                        </a:rPr>
                        <a:t>.shape</a:t>
                      </a:r>
                      <a:r>
                        <a:rPr lang="en-US" sz="1050" b="1" dirty="0">
                          <a:solidFill>
                            <a:srgbClr val="000000"/>
                          </a:solidFill>
                          <a:latin typeface=" Courier New"/>
                        </a:rPr>
                        <a:t>=</a:t>
                      </a:r>
                      <a:r>
                        <a:rPr lang="en-US" sz="1050" b="1" dirty="0" err="1">
                          <a:solidFill>
                            <a:srgbClr val="001080"/>
                          </a:solidFill>
                          <a:latin typeface=" Courier New"/>
                        </a:rPr>
                        <a:t>A</a:t>
                      </a:r>
                      <a:r>
                        <a:rPr lang="en-US" sz="1050" b="1" dirty="0" err="1">
                          <a:solidFill>
                            <a:srgbClr val="000000"/>
                          </a:solidFill>
                          <a:latin typeface=" Courier New"/>
                        </a:rPr>
                        <a:t>.shape</a:t>
                      </a:r>
                      <a:endParaRPr lang="en-US" sz="1050" b="1" dirty="0">
                        <a:solidFill>
                          <a:srgbClr val="000000"/>
                        </a:solidFill>
                        <a:latin typeface=" Courier New"/>
                      </a:endParaRPr>
                    </a:p>
                    <a:p>
                      <a:pPr lvl="1"/>
                      <a:r>
                        <a:rPr lang="en-US" sz="1050" b="1" dirty="0">
                          <a:solidFill>
                            <a:srgbClr val="AF00DB"/>
                          </a:solidFill>
                          <a:latin typeface=" Courier New"/>
                        </a:rPr>
                        <a:t>for</a:t>
                      </a:r>
                      <a:r>
                        <a:rPr lang="en-US" sz="1050" b="1" dirty="0">
                          <a:solidFill>
                            <a:srgbClr val="000000"/>
                          </a:solidFill>
                          <a:latin typeface=" Courier New"/>
                        </a:rPr>
                        <a:t> </a:t>
                      </a:r>
                      <a:r>
                        <a:rPr lang="en-US" sz="1050" b="1" dirty="0" err="1">
                          <a:solidFill>
                            <a:srgbClr val="001080"/>
                          </a:solidFill>
                          <a:latin typeface=" Courier New"/>
                        </a:rPr>
                        <a:t>i</a:t>
                      </a:r>
                      <a:r>
                        <a:rPr lang="en-US" sz="1050" b="1" dirty="0">
                          <a:solidFill>
                            <a:srgbClr val="000000"/>
                          </a:solidFill>
                          <a:latin typeface=" Courier New"/>
                        </a:rPr>
                        <a:t> </a:t>
                      </a:r>
                      <a:r>
                        <a:rPr lang="en-US" sz="1050" b="1" dirty="0">
                          <a:solidFill>
                            <a:srgbClr val="AF00DB"/>
                          </a:solidFill>
                          <a:latin typeface=" Courier New"/>
                        </a:rPr>
                        <a:t>in</a:t>
                      </a:r>
                      <a:r>
                        <a:rPr lang="en-US" sz="1050" b="1" dirty="0">
                          <a:solidFill>
                            <a:srgbClr val="000000"/>
                          </a:solidFill>
                          <a:latin typeface=" Courier New"/>
                        </a:rPr>
                        <a:t> (</a:t>
                      </a:r>
                      <a:r>
                        <a:rPr lang="en-US" sz="1050" b="1" dirty="0">
                          <a:solidFill>
                            <a:srgbClr val="098658"/>
                          </a:solidFill>
                          <a:latin typeface=" Courier New"/>
                        </a:rPr>
                        <a:t>1</a:t>
                      </a:r>
                      <a:r>
                        <a:rPr lang="en-US" sz="1050" b="1" dirty="0">
                          <a:solidFill>
                            <a:srgbClr val="000000"/>
                          </a:solidFill>
                          <a:latin typeface=" Courier New"/>
                        </a:rPr>
                        <a:t>,columns):</a:t>
                      </a:r>
                    </a:p>
                    <a:p>
                      <a:pPr lvl="2"/>
                      <a:r>
                        <a:rPr lang="en-US" sz="1050" b="1" dirty="0">
                          <a:solidFill>
                            <a:srgbClr val="AF00DB"/>
                          </a:solidFill>
                          <a:latin typeface=" Courier New"/>
                        </a:rPr>
                        <a:t>for</a:t>
                      </a:r>
                      <a:r>
                        <a:rPr lang="en-US" sz="1050" b="1" dirty="0">
                          <a:solidFill>
                            <a:srgbClr val="000000"/>
                          </a:solidFill>
                          <a:latin typeface=" Courier New"/>
                        </a:rPr>
                        <a:t> </a:t>
                      </a:r>
                      <a:r>
                        <a:rPr lang="en-US" sz="1050" b="1" dirty="0">
                          <a:solidFill>
                            <a:srgbClr val="001080"/>
                          </a:solidFill>
                          <a:latin typeface=" Courier New"/>
                        </a:rPr>
                        <a:t>j</a:t>
                      </a:r>
                      <a:r>
                        <a:rPr lang="en-US" sz="1050" b="1" dirty="0">
                          <a:solidFill>
                            <a:srgbClr val="000000"/>
                          </a:solidFill>
                          <a:latin typeface=" Courier New"/>
                        </a:rPr>
                        <a:t> </a:t>
                      </a:r>
                      <a:r>
                        <a:rPr lang="en-US" sz="1050" b="1" dirty="0">
                          <a:solidFill>
                            <a:srgbClr val="AF00DB"/>
                          </a:solidFill>
                          <a:latin typeface=" Courier New"/>
                        </a:rPr>
                        <a:t>in</a:t>
                      </a:r>
                      <a:r>
                        <a:rPr lang="en-US" sz="1050" b="1" dirty="0">
                          <a:solidFill>
                            <a:srgbClr val="000000"/>
                          </a:solidFill>
                          <a:latin typeface=" Courier New"/>
                        </a:rPr>
                        <a:t> (</a:t>
                      </a:r>
                      <a:r>
                        <a:rPr lang="en-US" sz="1050" b="1" dirty="0">
                          <a:solidFill>
                            <a:srgbClr val="098658"/>
                          </a:solidFill>
                          <a:latin typeface=" Courier New"/>
                        </a:rPr>
                        <a:t>1</a:t>
                      </a:r>
                      <a:r>
                        <a:rPr lang="en-US" sz="1050" b="1" dirty="0">
                          <a:solidFill>
                            <a:srgbClr val="000000"/>
                          </a:solidFill>
                          <a:latin typeface=" Courier New"/>
                        </a:rPr>
                        <a:t>,rows):</a:t>
                      </a:r>
                    </a:p>
                    <a:p>
                      <a:pPr lvl="3"/>
                      <a:r>
                        <a:rPr lang="en-US" sz="1050" b="1" dirty="0">
                          <a:solidFill>
                            <a:srgbClr val="000000"/>
                          </a:solidFill>
                          <a:latin typeface=" Courier New"/>
                        </a:rPr>
                        <a:t>B[</a:t>
                      </a:r>
                      <a:r>
                        <a:rPr lang="en-US" sz="1050" b="1" dirty="0">
                          <a:solidFill>
                            <a:srgbClr val="001080"/>
                          </a:solidFill>
                          <a:latin typeface=" Courier New"/>
                        </a:rPr>
                        <a:t>j</a:t>
                      </a:r>
                      <a:r>
                        <a:rPr lang="en-US" sz="1050" b="1" dirty="0">
                          <a:solidFill>
                            <a:srgbClr val="000000"/>
                          </a:solidFill>
                          <a:latin typeface=" Courier New"/>
                        </a:rPr>
                        <a:t>][</a:t>
                      </a:r>
                      <a:r>
                        <a:rPr lang="en-US" sz="1050" b="1" dirty="0" err="1">
                          <a:solidFill>
                            <a:srgbClr val="001080"/>
                          </a:solidFill>
                          <a:latin typeface=" Courier New"/>
                        </a:rPr>
                        <a:t>i</a:t>
                      </a:r>
                      <a:r>
                        <a:rPr lang="en-US" sz="1050" b="1" dirty="0">
                          <a:solidFill>
                            <a:srgbClr val="000000"/>
                          </a:solidFill>
                          <a:latin typeface=" Courier New"/>
                        </a:rPr>
                        <a:t>]=</a:t>
                      </a:r>
                      <a:r>
                        <a:rPr lang="en-US" sz="1050" b="1" dirty="0">
                          <a:solidFill>
                            <a:srgbClr val="001080"/>
                          </a:solidFill>
                          <a:latin typeface=" Courier New"/>
                        </a:rPr>
                        <a:t>A</a:t>
                      </a:r>
                      <a:r>
                        <a:rPr lang="en-US" sz="1050" b="1" dirty="0">
                          <a:solidFill>
                            <a:srgbClr val="000000"/>
                          </a:solidFill>
                          <a:latin typeface=" Courier New"/>
                        </a:rPr>
                        <a:t>[</a:t>
                      </a:r>
                      <a:r>
                        <a:rPr lang="en-US" sz="1050" b="1" dirty="0" err="1">
                          <a:solidFill>
                            <a:srgbClr val="001080"/>
                          </a:solidFill>
                          <a:latin typeface=" Courier New"/>
                        </a:rPr>
                        <a:t>i</a:t>
                      </a:r>
                      <a:r>
                        <a:rPr lang="en-US" sz="1050" b="1" dirty="0">
                          <a:solidFill>
                            <a:srgbClr val="000000"/>
                          </a:solidFill>
                          <a:latin typeface=" Courier New"/>
                        </a:rPr>
                        <a:t>][</a:t>
                      </a:r>
                      <a:r>
                        <a:rPr lang="en-US" sz="1050" b="1" dirty="0">
                          <a:solidFill>
                            <a:srgbClr val="001080"/>
                          </a:solidFill>
                          <a:latin typeface=" Courier New"/>
                        </a:rPr>
                        <a:t>j</a:t>
                      </a:r>
                      <a:r>
                        <a:rPr lang="en-US" sz="1050" b="1" dirty="0">
                          <a:solidFill>
                            <a:srgbClr val="000000"/>
                          </a:solidFill>
                          <a:latin typeface=" Courier New"/>
                        </a:rPr>
                        <a:t>]</a:t>
                      </a:r>
                    </a:p>
                    <a:p>
                      <a:pPr lvl="1"/>
                      <a:r>
                        <a:rPr lang="en-US" sz="1050" b="1" dirty="0">
                          <a:solidFill>
                            <a:srgbClr val="AF00DB"/>
                          </a:solidFill>
                          <a:latin typeface=" Courier New"/>
                        </a:rPr>
                        <a:t>return</a:t>
                      </a:r>
                      <a:r>
                        <a:rPr lang="en-US" sz="1050" b="1" dirty="0">
                          <a:solidFill>
                            <a:srgbClr val="000000"/>
                          </a:solidFill>
                          <a:latin typeface=" Courier New"/>
                        </a:rPr>
                        <a:t> B</a:t>
                      </a:r>
                      <a:endParaRPr lang="en-US" sz="1050" b="1" dirty="0">
                        <a:solidFill>
                          <a:srgbClr val="000000"/>
                        </a:solidFill>
                        <a:effectLst/>
                        <a:latin typeface=" Courier New"/>
                      </a:endParaRPr>
                    </a:p>
                  </a:txBody>
                  <a:tcPr/>
                </a:tc>
                <a:extLst>
                  <a:ext uri="{0D108BD9-81ED-4DB2-BD59-A6C34878D82A}">
                    <a16:rowId xmlns:a16="http://schemas.microsoft.com/office/drawing/2014/main" val="1750341096"/>
                  </a:ext>
                </a:extLst>
              </a:tr>
              <a:tr h="370840">
                <a:tc>
                  <a:txBody>
                    <a:bodyPr/>
                    <a:lstStyle/>
                    <a:p>
                      <a:r>
                        <a:rPr lang="en-US" sz="1100" b="1" dirty="0">
                          <a:solidFill>
                            <a:srgbClr val="0000FF"/>
                          </a:solidFill>
                          <a:latin typeface=" Courier New"/>
                        </a:rPr>
                        <a:t>def</a:t>
                      </a:r>
                      <a:r>
                        <a:rPr lang="en-US" sz="1100" b="1" dirty="0">
                          <a:solidFill>
                            <a:srgbClr val="000000"/>
                          </a:solidFill>
                          <a:latin typeface=" Courier New"/>
                        </a:rPr>
                        <a:t> </a:t>
                      </a:r>
                      <a:r>
                        <a:rPr lang="en-US" sz="1100" b="1" dirty="0" err="1">
                          <a:solidFill>
                            <a:srgbClr val="795E26"/>
                          </a:solidFill>
                          <a:latin typeface=" Courier New"/>
                        </a:rPr>
                        <a:t>sparse_transpose</a:t>
                      </a:r>
                      <a:r>
                        <a:rPr lang="en-US" sz="1100" b="1" dirty="0">
                          <a:solidFill>
                            <a:srgbClr val="000000"/>
                          </a:solidFill>
                          <a:latin typeface=" Courier New"/>
                        </a:rPr>
                        <a:t>(</a:t>
                      </a:r>
                      <a:r>
                        <a:rPr lang="en-US" sz="1100" b="1" dirty="0" err="1">
                          <a:solidFill>
                            <a:srgbClr val="001080"/>
                          </a:solidFill>
                          <a:latin typeface=" Courier New"/>
                        </a:rPr>
                        <a:t>A:sparse_matrix</a:t>
                      </a:r>
                      <a:r>
                        <a:rPr lang="en-US" sz="1100" b="1" dirty="0">
                          <a:solidFill>
                            <a:srgbClr val="000000"/>
                          </a:solidFill>
                          <a:latin typeface=" Courier New"/>
                        </a:rPr>
                        <a:t>):</a:t>
                      </a:r>
                    </a:p>
                    <a:p>
                      <a:pPr lvl="1"/>
                      <a:r>
                        <a:rPr lang="en-US" sz="1100" b="1" dirty="0" err="1">
                          <a:solidFill>
                            <a:srgbClr val="001080"/>
                          </a:solidFill>
                          <a:latin typeface=" Courier New"/>
                        </a:rPr>
                        <a:t>B</a:t>
                      </a:r>
                      <a:r>
                        <a:rPr lang="en-US" sz="1100" b="1" dirty="0" err="1">
                          <a:solidFill>
                            <a:srgbClr val="000000"/>
                          </a:solidFill>
                          <a:latin typeface=" Courier New"/>
                        </a:rPr>
                        <a:t>.shape</a:t>
                      </a:r>
                      <a:r>
                        <a:rPr lang="en-US" sz="1100" b="1" dirty="0">
                          <a:solidFill>
                            <a:srgbClr val="000000"/>
                          </a:solidFill>
                          <a:latin typeface=" Courier New"/>
                        </a:rPr>
                        <a:t>=</a:t>
                      </a:r>
                      <a:r>
                        <a:rPr lang="en-US" sz="1100" b="1" dirty="0" err="1">
                          <a:solidFill>
                            <a:srgbClr val="001080"/>
                          </a:solidFill>
                          <a:latin typeface=" Courier New"/>
                        </a:rPr>
                        <a:t>A</a:t>
                      </a:r>
                      <a:r>
                        <a:rPr lang="en-US" sz="1100" b="1" dirty="0" err="1">
                          <a:solidFill>
                            <a:srgbClr val="000000"/>
                          </a:solidFill>
                          <a:latin typeface=" Courier New"/>
                        </a:rPr>
                        <a:t>.shape</a:t>
                      </a:r>
                      <a:endParaRPr lang="en-US" sz="1100" b="1" dirty="0">
                        <a:solidFill>
                          <a:srgbClr val="000000"/>
                        </a:solidFill>
                        <a:latin typeface=" Courier New"/>
                      </a:endParaRPr>
                    </a:p>
                    <a:p>
                      <a:pPr lvl="1"/>
                      <a:r>
                        <a:rPr lang="en-US" sz="1100" b="1" dirty="0">
                          <a:solidFill>
                            <a:srgbClr val="000000"/>
                          </a:solidFill>
                          <a:latin typeface=" Courier New"/>
                        </a:rPr>
                        <a:t>B[</a:t>
                      </a:r>
                      <a:r>
                        <a:rPr lang="en-US" sz="1100" b="1" dirty="0">
                          <a:solidFill>
                            <a:srgbClr val="098658"/>
                          </a:solidFill>
                          <a:latin typeface=" Courier New"/>
                        </a:rPr>
                        <a:t>1</a:t>
                      </a:r>
                      <a:r>
                        <a:rPr lang="en-US" sz="1100" b="1" dirty="0">
                          <a:solidFill>
                            <a:srgbClr val="000000"/>
                          </a:solidFill>
                          <a:latin typeface=" Courier New"/>
                        </a:rPr>
                        <a:t>]=</a:t>
                      </a:r>
                      <a:r>
                        <a:rPr lang="en-US" sz="1100" b="1" dirty="0">
                          <a:solidFill>
                            <a:srgbClr val="001080"/>
                          </a:solidFill>
                          <a:latin typeface=" Courier New"/>
                        </a:rPr>
                        <a:t>A</a:t>
                      </a:r>
                      <a:r>
                        <a:rPr lang="en-US" sz="1100" b="1" dirty="0">
                          <a:solidFill>
                            <a:srgbClr val="000000"/>
                          </a:solidFill>
                          <a:latin typeface=" Courier New"/>
                        </a:rPr>
                        <a:t>[</a:t>
                      </a:r>
                      <a:r>
                        <a:rPr lang="en-US" sz="1100" b="1" dirty="0">
                          <a:solidFill>
                            <a:srgbClr val="098658"/>
                          </a:solidFill>
                          <a:latin typeface=" Courier New"/>
                        </a:rPr>
                        <a:t>2</a:t>
                      </a:r>
                      <a:r>
                        <a:rPr lang="en-US" sz="1100" b="1" dirty="0">
                          <a:solidFill>
                            <a:srgbClr val="000000"/>
                          </a:solidFill>
                          <a:latin typeface=" Courier New"/>
                        </a:rPr>
                        <a:t>]</a:t>
                      </a:r>
                    </a:p>
                    <a:p>
                      <a:pPr lvl="1"/>
                      <a:r>
                        <a:rPr lang="en-US" sz="1100" b="1" dirty="0">
                          <a:solidFill>
                            <a:srgbClr val="000000"/>
                          </a:solidFill>
                          <a:latin typeface=" Courier New"/>
                        </a:rPr>
                        <a:t>B[</a:t>
                      </a:r>
                      <a:r>
                        <a:rPr lang="en-US" sz="1100" b="1" dirty="0">
                          <a:solidFill>
                            <a:srgbClr val="098658"/>
                          </a:solidFill>
                          <a:latin typeface=" Courier New"/>
                        </a:rPr>
                        <a:t>2</a:t>
                      </a:r>
                      <a:r>
                        <a:rPr lang="en-US" sz="1100" b="1" dirty="0">
                          <a:solidFill>
                            <a:srgbClr val="000000"/>
                          </a:solidFill>
                          <a:latin typeface=" Courier New"/>
                        </a:rPr>
                        <a:t>]=</a:t>
                      </a:r>
                      <a:r>
                        <a:rPr lang="en-US" sz="1100" b="1" dirty="0">
                          <a:solidFill>
                            <a:srgbClr val="001080"/>
                          </a:solidFill>
                          <a:latin typeface=" Courier New"/>
                        </a:rPr>
                        <a:t>A</a:t>
                      </a:r>
                      <a:r>
                        <a:rPr lang="en-US" sz="1100" b="1" dirty="0">
                          <a:solidFill>
                            <a:srgbClr val="000000"/>
                          </a:solidFill>
                          <a:latin typeface=" Courier New"/>
                        </a:rPr>
                        <a:t>[</a:t>
                      </a:r>
                      <a:r>
                        <a:rPr lang="en-US" sz="1100" b="1" dirty="0">
                          <a:solidFill>
                            <a:srgbClr val="098658"/>
                          </a:solidFill>
                          <a:latin typeface=" Courier New"/>
                        </a:rPr>
                        <a:t>1</a:t>
                      </a:r>
                      <a:r>
                        <a:rPr lang="en-US" sz="1100" b="1" dirty="0">
                          <a:solidFill>
                            <a:srgbClr val="000000"/>
                          </a:solidFill>
                          <a:latin typeface=" Courier New"/>
                        </a:rPr>
                        <a:t>]</a:t>
                      </a:r>
                    </a:p>
                    <a:p>
                      <a:pPr lvl="1"/>
                      <a:r>
                        <a:rPr lang="en-US" sz="1100" b="1" dirty="0">
                          <a:solidFill>
                            <a:srgbClr val="000000"/>
                          </a:solidFill>
                          <a:latin typeface=" Courier New"/>
                        </a:rPr>
                        <a:t>B[</a:t>
                      </a:r>
                      <a:r>
                        <a:rPr lang="en-US" sz="1100" b="1" dirty="0">
                          <a:solidFill>
                            <a:srgbClr val="098658"/>
                          </a:solidFill>
                          <a:latin typeface=" Courier New"/>
                        </a:rPr>
                        <a:t>3</a:t>
                      </a:r>
                      <a:r>
                        <a:rPr lang="en-US" sz="1100" b="1" dirty="0">
                          <a:solidFill>
                            <a:srgbClr val="000000"/>
                          </a:solidFill>
                          <a:latin typeface=" Courier New"/>
                        </a:rPr>
                        <a:t>]=</a:t>
                      </a:r>
                      <a:r>
                        <a:rPr lang="en-US" sz="1100" b="1" dirty="0">
                          <a:solidFill>
                            <a:srgbClr val="001080"/>
                          </a:solidFill>
                          <a:latin typeface=" Courier New"/>
                        </a:rPr>
                        <a:t>A</a:t>
                      </a:r>
                      <a:r>
                        <a:rPr lang="en-US" sz="1100" b="1" dirty="0">
                          <a:solidFill>
                            <a:srgbClr val="000000"/>
                          </a:solidFill>
                          <a:latin typeface=" Courier New"/>
                        </a:rPr>
                        <a:t>[</a:t>
                      </a:r>
                      <a:r>
                        <a:rPr lang="en-US" sz="1100" b="1" dirty="0">
                          <a:solidFill>
                            <a:srgbClr val="098658"/>
                          </a:solidFill>
                          <a:latin typeface=" Courier New"/>
                        </a:rPr>
                        <a:t>3</a:t>
                      </a:r>
                      <a:r>
                        <a:rPr lang="en-US" sz="1100" b="1" dirty="0">
                          <a:solidFill>
                            <a:srgbClr val="000000"/>
                          </a:solidFill>
                          <a:latin typeface=" Courier New"/>
                        </a:rPr>
                        <a:t>]</a:t>
                      </a:r>
                    </a:p>
                    <a:p>
                      <a:pPr lvl="1"/>
                      <a:r>
                        <a:rPr lang="en-US" sz="1100" b="1" dirty="0">
                          <a:solidFill>
                            <a:srgbClr val="000000"/>
                          </a:solidFill>
                          <a:latin typeface=" Courier New"/>
                        </a:rPr>
                        <a:t>sort(B[</a:t>
                      </a:r>
                      <a:r>
                        <a:rPr lang="en-US" sz="1100" b="1" dirty="0">
                          <a:solidFill>
                            <a:srgbClr val="001080"/>
                          </a:solidFill>
                          <a:latin typeface=" Courier New"/>
                        </a:rPr>
                        <a:t>:</a:t>
                      </a:r>
                      <a:r>
                        <a:rPr lang="en-US" sz="1100" b="1" dirty="0">
                          <a:solidFill>
                            <a:srgbClr val="000000"/>
                          </a:solidFill>
                          <a:latin typeface=" Courier New"/>
                        </a:rPr>
                        <a:t>][</a:t>
                      </a:r>
                      <a:r>
                        <a:rPr lang="en-US" sz="1100" b="1" dirty="0">
                          <a:solidFill>
                            <a:srgbClr val="098658"/>
                          </a:solidFill>
                          <a:latin typeface=" Courier New"/>
                        </a:rPr>
                        <a:t>2</a:t>
                      </a:r>
                      <a:r>
                        <a:rPr lang="en-US" sz="1100" b="1" dirty="0">
                          <a:solidFill>
                            <a:srgbClr val="001080"/>
                          </a:solidFill>
                          <a:latin typeface=" Courier New"/>
                        </a:rPr>
                        <a:t>:</a:t>
                      </a:r>
                      <a:r>
                        <a:rPr lang="en-US" sz="1100" b="1" dirty="0">
                          <a:solidFill>
                            <a:srgbClr val="000000"/>
                          </a:solidFill>
                          <a:latin typeface=" Courier New"/>
                        </a:rPr>
                        <a:t>])</a:t>
                      </a:r>
                    </a:p>
                    <a:p>
                      <a:pPr lvl="1"/>
                      <a:r>
                        <a:rPr lang="en-US" sz="1100" b="1" dirty="0">
                          <a:solidFill>
                            <a:srgbClr val="AF00DB"/>
                          </a:solidFill>
                          <a:latin typeface=" Courier New"/>
                        </a:rPr>
                        <a:t>return</a:t>
                      </a:r>
                      <a:r>
                        <a:rPr lang="en-US" sz="1100" b="1" dirty="0">
                          <a:solidFill>
                            <a:srgbClr val="000000"/>
                          </a:solidFill>
                          <a:latin typeface=" Courier New"/>
                        </a:rPr>
                        <a:t> B</a:t>
                      </a:r>
                      <a:endParaRPr lang="en-US" sz="1100" b="1" dirty="0">
                        <a:solidFill>
                          <a:srgbClr val="000000"/>
                        </a:solidFill>
                        <a:effectLst/>
                        <a:latin typeface=" Courier New"/>
                      </a:endParaRPr>
                    </a:p>
                  </a:txBody>
                  <a:tcPr/>
                </a:tc>
                <a:extLst>
                  <a:ext uri="{0D108BD9-81ED-4DB2-BD59-A6C34878D82A}">
                    <a16:rowId xmlns:a16="http://schemas.microsoft.com/office/drawing/2014/main" val="1537954021"/>
                  </a:ext>
                </a:extLst>
              </a:tr>
              <a:tr h="370840">
                <a:tc>
                  <a:txBody>
                    <a:bodyPr/>
                    <a:lstStyle/>
                    <a:p>
                      <a:pPr marL="0" algn="just" defTabSz="914400" rtl="1" eaLnBrk="1" latinLnBrk="0" hangingPunct="1"/>
                      <a:r>
                        <a:rPr lang="fa-IR" sz="1400" dirty="0">
                          <a:latin typeface="IRRoya" panose="02000503000000020002" pitchFamily="2" charset="-78"/>
                          <a:cs typeface="IRRoya" panose="02000503000000020002" pitchFamily="2" charset="-78"/>
                        </a:rPr>
                        <a:t>فرض کنید </a:t>
                      </a:r>
                      <a:r>
                        <a:rPr lang="en-US" sz="1400" dirty="0">
                          <a:latin typeface="IRRoya" panose="02000503000000020002" pitchFamily="2" charset="-78"/>
                          <a:cs typeface="IRRoya" panose="02000503000000020002" pitchFamily="2" charset="-78"/>
                        </a:rPr>
                        <a:t>A</a:t>
                      </a:r>
                      <a:r>
                        <a:rPr lang="fa-IR" sz="1400" dirty="0">
                          <a:latin typeface="IRRoya" panose="02000503000000020002" pitchFamily="2" charset="-78"/>
                          <a:cs typeface="IRRoya" panose="02000503000000020002" pitchFamily="2" charset="-78"/>
                        </a:rPr>
                        <a:t> </a:t>
                      </a:r>
                      <a:r>
                        <a:rPr lang="fa-IR" sz="1400" dirty="0" err="1">
                          <a:latin typeface="IRRoya" panose="02000503000000020002" pitchFamily="2" charset="-78"/>
                          <a:cs typeface="IRRoya" panose="02000503000000020002" pitchFamily="2" charset="-78"/>
                        </a:rPr>
                        <a:t>ماتریس</a:t>
                      </a:r>
                      <a:r>
                        <a:rPr lang="fa-IR" sz="1400" dirty="0">
                          <a:latin typeface="IRRoya" panose="02000503000000020002" pitchFamily="2" charset="-78"/>
                          <a:cs typeface="IRRoya" panose="02000503000000020002" pitchFamily="2" charset="-78"/>
                        </a:rPr>
                        <a:t> </a:t>
                      </a:r>
                      <a:r>
                        <a:rPr lang="fa-IR" sz="1400" dirty="0" err="1">
                          <a:latin typeface="IRRoya" panose="02000503000000020002" pitchFamily="2" charset="-78"/>
                          <a:cs typeface="IRRoya" panose="02000503000000020002" pitchFamily="2" charset="-78"/>
                        </a:rPr>
                        <a:t>اسپارس</a:t>
                      </a:r>
                      <a:r>
                        <a:rPr lang="fa-IR" sz="1400" dirty="0">
                          <a:latin typeface="IRRoya" panose="02000503000000020002" pitchFamily="2" charset="-78"/>
                          <a:cs typeface="IRRoya" panose="02000503000000020002" pitchFamily="2" charset="-78"/>
                        </a:rPr>
                        <a:t> </a:t>
                      </a:r>
                      <a:r>
                        <a:rPr lang="en-US" sz="1400" dirty="0">
                          <a:latin typeface="IRRoya" panose="02000503000000020002" pitchFamily="2" charset="-78"/>
                          <a:cs typeface="IRRoya" panose="02000503000000020002" pitchFamily="2" charset="-78"/>
                        </a:rPr>
                        <a:t>m × n</a:t>
                      </a:r>
                      <a:r>
                        <a:rPr lang="fa-IR" sz="1400" dirty="0">
                          <a:latin typeface="IRRoya" panose="02000503000000020002" pitchFamily="2" charset="-78"/>
                          <a:cs typeface="IRRoya" panose="02000503000000020002" pitchFamily="2" charset="-78"/>
                        </a:rPr>
                        <a:t> با </a:t>
                      </a:r>
                      <a:r>
                        <a:rPr lang="en-US" sz="1400" dirty="0">
                          <a:latin typeface="IRRoya" panose="02000503000000020002" pitchFamily="2" charset="-78"/>
                          <a:cs typeface="IRRoya" panose="02000503000000020002" pitchFamily="2" charset="-78"/>
                        </a:rPr>
                        <a:t>r</a:t>
                      </a:r>
                      <a:r>
                        <a:rPr lang="fa-IR" sz="1400" dirty="0">
                          <a:latin typeface="IRRoya" panose="02000503000000020002" pitchFamily="2" charset="-78"/>
                          <a:cs typeface="IRRoya" panose="02000503000000020002" pitchFamily="2" charset="-78"/>
                        </a:rPr>
                        <a:t> خانه مخالف صفر باشد، آنگاه </a:t>
                      </a:r>
                      <a:r>
                        <a:rPr lang="fa-IR" sz="1400" dirty="0" err="1">
                          <a:latin typeface="IRRoya" panose="02000503000000020002" pitchFamily="2" charset="-78"/>
                          <a:cs typeface="IRRoya" panose="02000503000000020002" pitchFamily="2" charset="-78"/>
                        </a:rPr>
                        <a:t>الگوریتم</a:t>
                      </a:r>
                      <a:r>
                        <a:rPr lang="fa-IR" sz="1400" dirty="0">
                          <a:latin typeface="IRRoya" panose="02000503000000020002" pitchFamily="2" charset="-78"/>
                          <a:cs typeface="IRRoya" panose="02000503000000020002" pitchFamily="2" charset="-78"/>
                        </a:rPr>
                        <a:t> اول از مرتبه </a:t>
                      </a:r>
                      <a:r>
                        <a:rPr lang="en-US" sz="1400" dirty="0">
                          <a:latin typeface="IRRoya" panose="02000503000000020002" pitchFamily="2" charset="-78"/>
                          <a:cs typeface="IRRoya" panose="02000503000000020002" pitchFamily="2" charset="-78"/>
                        </a:rPr>
                        <a:t>O(</a:t>
                      </a:r>
                      <a:r>
                        <a:rPr lang="en-US" sz="1400" dirty="0" err="1">
                          <a:latin typeface="IRRoya" panose="02000503000000020002" pitchFamily="2" charset="-78"/>
                          <a:cs typeface="IRRoya" panose="02000503000000020002" pitchFamily="2" charset="-78"/>
                        </a:rPr>
                        <a:t>mn</a:t>
                      </a:r>
                      <a:r>
                        <a:rPr lang="en-US" sz="1400" dirty="0">
                          <a:latin typeface="IRRoya" panose="02000503000000020002" pitchFamily="2" charset="-78"/>
                          <a:cs typeface="IRRoya" panose="02000503000000020002" pitchFamily="2" charset="-78"/>
                        </a:rPr>
                        <a:t>)</a:t>
                      </a:r>
                      <a:r>
                        <a:rPr lang="fa-IR" sz="1400" dirty="0">
                          <a:latin typeface="IRRoya" panose="02000503000000020002" pitchFamily="2" charset="-78"/>
                          <a:cs typeface="IRRoya" panose="02000503000000020002" pitchFamily="2" charset="-78"/>
                        </a:rPr>
                        <a:t> اجرا </a:t>
                      </a:r>
                      <a:r>
                        <a:rPr lang="fa-IR" sz="1400" dirty="0" err="1">
                          <a:latin typeface="IRRoya" panose="02000503000000020002" pitchFamily="2" charset="-78"/>
                          <a:cs typeface="IRRoya" panose="02000503000000020002" pitchFamily="2" charset="-78"/>
                        </a:rPr>
                        <a:t>می‌شود</a:t>
                      </a:r>
                      <a:r>
                        <a:rPr lang="fa-IR" sz="1400" dirty="0">
                          <a:latin typeface="IRRoya" panose="02000503000000020002" pitchFamily="2" charset="-78"/>
                          <a:cs typeface="IRRoya" panose="02000503000000020002" pitchFamily="2" charset="-78"/>
                        </a:rPr>
                        <a:t>، اما اگر روش مرتب سازی مناسبی داشته باشیم </a:t>
                      </a:r>
                      <a:r>
                        <a:rPr lang="fa-IR" sz="1400" dirty="0" err="1">
                          <a:latin typeface="IRRoya" panose="02000503000000020002" pitchFamily="2" charset="-78"/>
                          <a:cs typeface="IRRoya" panose="02000503000000020002" pitchFamily="2" charset="-78"/>
                        </a:rPr>
                        <a:t>الگوریتم</a:t>
                      </a:r>
                      <a:r>
                        <a:rPr lang="fa-IR" sz="1400" dirty="0">
                          <a:latin typeface="IRRoya" panose="02000503000000020002" pitchFamily="2" charset="-78"/>
                          <a:cs typeface="IRRoya" panose="02000503000000020002" pitchFamily="2" charset="-78"/>
                        </a:rPr>
                        <a:t> دوم با مرتبه اجرایی </a:t>
                      </a:r>
                      <a:r>
                        <a:rPr lang="en-US" sz="1400" dirty="0">
                          <a:latin typeface="IRRoya" panose="02000503000000020002" pitchFamily="2" charset="-78"/>
                          <a:cs typeface="IRRoya" panose="02000503000000020002" pitchFamily="2" charset="-78"/>
                        </a:rPr>
                        <a:t>O(r)+O(sort)</a:t>
                      </a:r>
                      <a:r>
                        <a:rPr lang="fa-IR" sz="1400" dirty="0">
                          <a:latin typeface="IRRoya" panose="02000503000000020002" pitchFamily="2" charset="-78"/>
                          <a:cs typeface="IRRoya" panose="02000503000000020002" pitchFamily="2" charset="-78"/>
                        </a:rPr>
                        <a:t> به مراتب سریع تر است</a:t>
                      </a:r>
                      <a:r>
                        <a:rPr lang="fa-IR" sz="1200" dirty="0">
                          <a:latin typeface="IRRoya" panose="02000503000000020002" pitchFamily="2" charset="-78"/>
                          <a:cs typeface="IRRoya" panose="02000503000000020002" pitchFamily="2" charset="-78"/>
                        </a:rPr>
                        <a:t>.</a:t>
                      </a:r>
                      <a:endParaRPr lang="en-US" sz="1200" dirty="0">
                        <a:latin typeface="IRRoya" panose="02000503000000020002" pitchFamily="2" charset="-78"/>
                        <a:cs typeface="IRRoya" panose="02000503000000020002" pitchFamily="2" charset="-78"/>
                      </a:endParaRPr>
                    </a:p>
                  </a:txBody>
                  <a:tcPr/>
                </a:tc>
                <a:extLst>
                  <a:ext uri="{0D108BD9-81ED-4DB2-BD59-A6C34878D82A}">
                    <a16:rowId xmlns:a16="http://schemas.microsoft.com/office/drawing/2014/main" val="321732177"/>
                  </a:ext>
                </a:extLst>
              </a:tr>
            </a:tbl>
          </a:graphicData>
        </a:graphic>
      </p:graphicFrame>
      <p:cxnSp>
        <p:nvCxnSpPr>
          <p:cNvPr id="16" name="Straight Arrow Connector 15">
            <a:extLst>
              <a:ext uri="{FF2B5EF4-FFF2-40B4-BE49-F238E27FC236}">
                <a16:creationId xmlns:a16="http://schemas.microsoft.com/office/drawing/2014/main" id="{6F97C643-AC8C-FE4D-9267-E28329BBD315}"/>
              </a:ext>
            </a:extLst>
          </p:cNvPr>
          <p:cNvCxnSpPr/>
          <p:nvPr/>
        </p:nvCxnSpPr>
        <p:spPr>
          <a:xfrm>
            <a:off x="6843500" y="5266834"/>
            <a:ext cx="639865"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426D33E7-C32B-B949-A381-CF007A2D7A54}"/>
              </a:ext>
            </a:extLst>
          </p:cNvPr>
          <p:cNvCxnSpPr/>
          <p:nvPr/>
        </p:nvCxnSpPr>
        <p:spPr>
          <a:xfrm>
            <a:off x="9150520" y="5262563"/>
            <a:ext cx="639865"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20963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با کمک روابط</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normAutofit/>
          </a:bodyPr>
          <a:lstStyle/>
          <a:p>
            <a:pPr marL="0" indent="0" algn="just" rtl="1">
              <a:lnSpc>
                <a:spcPct val="100000"/>
              </a:lnSpc>
              <a:buNone/>
            </a:pPr>
            <a:r>
              <a:rPr lang="fa-IR" dirty="0">
                <a:latin typeface="IRMitra" panose="02000506000000020002" pitchFamily="2" charset="-78"/>
                <a:cs typeface="IRMitra" panose="02000506000000020002" pitchFamily="2" charset="-78"/>
              </a:rPr>
              <a:t>بعضی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 مانند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های بالا مثلثی، پایین مثلثی و </a:t>
            </a:r>
            <a:r>
              <a:rPr lang="en-US" dirty="0">
                <a:latin typeface="IRMitra" panose="02000506000000020002" pitchFamily="2" charset="-78"/>
                <a:cs typeface="IRMitra" panose="02000506000000020002" pitchFamily="2" charset="-78"/>
              </a:rPr>
              <a:t>L</a:t>
            </a:r>
            <a:r>
              <a:rPr lang="fa-IR" dirty="0">
                <a:latin typeface="IRMitra" panose="02000506000000020002" pitchFamily="2" charset="-78"/>
                <a:cs typeface="IRMitra" panose="02000506000000020002" pitchFamily="2" charset="-78"/>
              </a:rPr>
              <a:t>-قطری </a:t>
            </a:r>
            <a:r>
              <a:rPr lang="fa-IR" dirty="0" err="1">
                <a:latin typeface="IRMitra" panose="02000506000000020002" pitchFamily="2" charset="-78"/>
                <a:cs typeface="IRMitra" panose="02000506000000020002" pitchFamily="2" charset="-78"/>
              </a:rPr>
              <a:t>اسپارس</a:t>
            </a:r>
            <a:r>
              <a:rPr lang="fa-IR" dirty="0">
                <a:latin typeface="IRMitra" panose="02000506000000020002" pitchFamily="2" charset="-78"/>
                <a:cs typeface="IRMitra" panose="02000506000000020002" pitchFamily="2" charset="-78"/>
              </a:rPr>
              <a:t> نیستند، اما زمانی که تعداد عناصر در آنها زیاد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 تعداد صفر های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به صورت قابل </a:t>
            </a:r>
            <a:r>
              <a:rPr lang="fa-IR" dirty="0" err="1">
                <a:latin typeface="IRMitra" panose="02000506000000020002" pitchFamily="2" charset="-78"/>
                <a:cs typeface="IRMitra" panose="02000506000000020002" pitchFamily="2" charset="-78"/>
              </a:rPr>
              <a:t>توجه‌ای</a:t>
            </a:r>
            <a:r>
              <a:rPr lang="fa-IR" dirty="0">
                <a:latin typeface="IRMitra" panose="02000506000000020002" pitchFamily="2" charset="-78"/>
                <a:cs typeface="IRMitra" panose="02000506000000020002" pitchFamily="2" charset="-78"/>
              </a:rPr>
              <a:t> زیاد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 در این صورت بهتر است مقادیر مخالف صفر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به صورت زیر ذخیره شود:</a:t>
            </a:r>
          </a:p>
          <a:p>
            <a:pPr marL="0" indent="0" algn="just" rtl="1">
              <a:lnSpc>
                <a:spcPct val="100000"/>
              </a:lnSpc>
              <a:buNone/>
            </a:pPr>
            <a:endParaRPr lang="fa-IR" dirty="0">
              <a:latin typeface="IRMitra" panose="02000506000000020002" pitchFamily="2" charset="-78"/>
              <a:cs typeface="IRMitra" panose="02000506000000020002" pitchFamily="2" charset="-78"/>
            </a:endParaRPr>
          </a:p>
          <a:p>
            <a:pPr lvl="1" algn="just" rtl="1">
              <a:lnSpc>
                <a:spcPct val="100000"/>
              </a:lnSpc>
            </a:pPr>
            <a:r>
              <a:rPr lang="fa-IR" dirty="0">
                <a:latin typeface="IRMitra" panose="02000506000000020002" pitchFamily="2" charset="-78"/>
                <a:cs typeface="IRMitra" panose="02000506000000020002" pitchFamily="2" charset="-78"/>
              </a:rPr>
              <a:t>یک آرایه یک بعدی برای نگهداری مقادیر مخالف صفر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به صورت سطری یا ستونی، که تعداد عناصر آرایه یک بعدی به تعداد مقادیر مخالف صفر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می‌باشد</a:t>
            </a:r>
            <a:r>
              <a:rPr lang="fa-IR" dirty="0">
                <a:latin typeface="IRMitra" panose="02000506000000020002" pitchFamily="2" charset="-78"/>
                <a:cs typeface="IRMitra" panose="02000506000000020002" pitchFamily="2" charset="-78"/>
              </a:rPr>
              <a:t>.</a:t>
            </a:r>
          </a:p>
          <a:p>
            <a:pPr lvl="1" algn="just" rtl="1">
              <a:lnSpc>
                <a:spcPct val="100000"/>
              </a:lnSpc>
            </a:pPr>
            <a:r>
              <a:rPr lang="fa-IR" dirty="0">
                <a:latin typeface="IRMitra" panose="02000506000000020002" pitchFamily="2" charset="-78"/>
                <a:cs typeface="IRMitra" panose="02000506000000020002" pitchFamily="2" charset="-78"/>
              </a:rPr>
              <a:t>یک رابطه یا فرمول که محل مقادیر مخالف صفر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را در یک آرایه یک بعدی مشخص </a:t>
            </a:r>
            <a:r>
              <a:rPr lang="fa-IR" dirty="0" err="1">
                <a:latin typeface="IRMitra" panose="02000506000000020002" pitchFamily="2" charset="-78"/>
                <a:cs typeface="IRMitra" panose="02000506000000020002" pitchFamily="2" charset="-78"/>
              </a:rPr>
              <a:t>می‌کند</a:t>
            </a:r>
            <a:r>
              <a:rPr lang="fa-IR" dirty="0">
                <a:latin typeface="IRMitra" panose="02000506000000020002" pitchFamily="2" charset="-78"/>
                <a:cs typeface="IRMitra" panose="02000506000000020002" pitchFamily="2" charset="-78"/>
              </a:rPr>
              <a:t>.</a:t>
            </a:r>
          </a:p>
          <a:p>
            <a:pPr marL="457200" lvl="1" indent="0" algn="just" rtl="1">
              <a:lnSpc>
                <a:spcPct val="100000"/>
              </a:lnSpc>
              <a:buNone/>
            </a:pPr>
            <a:endParaRPr lang="fa-IR"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66343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پایین مثلثی</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defTabSz="914400" rtl="1" eaLnBrk="1" latinLnBrk="0" hangingPunct="1">
                  <a:lnSpc>
                    <a:spcPct val="10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ماتریس پایین مثلثی </a:t>
                </a:r>
                <a:r>
                  <a:rPr lang="en-US" dirty="0">
                    <a:latin typeface="IRMitra" panose="02000506000000020002" pitchFamily="2" charset="-78"/>
                    <a:cs typeface="IRMitra" panose="02000506000000020002" pitchFamily="2" charset="-78"/>
                  </a:rPr>
                  <a:t>A[1:n,1:n]</a:t>
                </a:r>
                <a:r>
                  <a:rPr lang="fa-IR" dirty="0">
                    <a:latin typeface="IRMitra" panose="02000506000000020002" pitchFamily="2" charset="-78"/>
                    <a:cs typeface="IRMitra" panose="02000506000000020002" pitchFamily="2" charset="-78"/>
                  </a:rPr>
                  <a:t> را در نظر بگیرید که عناصر مخالف صفر آن را به صورت سطری در یک آرایه یک بعدی نگهداری </a:t>
                </a:r>
                <a:r>
                  <a:rPr lang="fa-IR" dirty="0" err="1">
                    <a:latin typeface="IRMitra" panose="02000506000000020002" pitchFamily="2" charset="-78"/>
                    <a:cs typeface="IRMitra" panose="02000506000000020002" pitchFamily="2" charset="-78"/>
                  </a:rPr>
                  <a:t>کرده‌ایم</a:t>
                </a:r>
                <a:r>
                  <a:rPr lang="fa-IR" dirty="0">
                    <a:latin typeface="IRMitra" panose="02000506000000020002" pitchFamily="2" charset="-78"/>
                    <a:cs typeface="IRMitra" panose="02000506000000020002" pitchFamily="2" charset="-78"/>
                  </a:rPr>
                  <a:t>، در این صورت:</a:t>
                </a:r>
              </a:p>
              <a:p>
                <a:pPr lvl="1" algn="r" rtl="1">
                  <a:lnSpc>
                    <a:spcPct val="100000"/>
                  </a:lnSpc>
                  <a:spcBef>
                    <a:spcPts val="1000"/>
                  </a:spcBef>
                </a:pPr>
                <a:r>
                  <a:rPr lang="fa-IR" dirty="0">
                    <a:latin typeface="IRMitra" panose="02000506000000020002" pitchFamily="2" charset="-78"/>
                    <a:cs typeface="IRMitra" panose="02000506000000020002" pitchFamily="2" charset="-78"/>
                  </a:rPr>
                  <a:t>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14:m>
                  <m:oMath xmlns:m="http://schemas.openxmlformats.org/officeDocument/2006/math">
                    <m:r>
                      <m:rPr>
                        <m:sty m:val="p"/>
                      </m:rPr>
                      <a:rPr lang="en-US" b="0" i="0" smtClean="0">
                        <a:latin typeface="Cambria Math" panose="02040503050406030204" pitchFamily="18" charset="0"/>
                        <a:cs typeface="IRMitra" panose="02000506000000020002" pitchFamily="2" charset="-78"/>
                      </a:rPr>
                      <m:t>S</m:t>
                    </m:r>
                    <m:r>
                      <a:rPr lang="en-US" b="0" i="0" smtClean="0">
                        <a:latin typeface="Cambria Math" panose="02040503050406030204" pitchFamily="18" charset="0"/>
                        <a:cs typeface="IRMitra" panose="02000506000000020002" pitchFamily="2" charset="-78"/>
                      </a:rPr>
                      <m:t>=</m:t>
                    </m:r>
                    <m:f>
                      <m:fPr>
                        <m:ctrlPr>
                          <a:rPr lang="en-US" i="1" smtClean="0">
                            <a:latin typeface="Cambria Math" panose="02040503050406030204" pitchFamily="18" charset="0"/>
                            <a:cs typeface="IRMitra" panose="02000506000000020002" pitchFamily="2" charset="-78"/>
                          </a:rPr>
                        </m:ctrlPr>
                      </m:fPr>
                      <m:num>
                        <m:r>
                          <a:rPr lang="en-US" b="0" i="1" smtClean="0">
                            <a:latin typeface="Cambria Math" panose="02040503050406030204" pitchFamily="18" charset="0"/>
                            <a:cs typeface="IRMitra" panose="02000506000000020002" pitchFamily="2" charset="-78"/>
                          </a:rPr>
                          <m:t>𝑛</m:t>
                        </m:r>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𝑛</m:t>
                        </m:r>
                        <m:r>
                          <a:rPr lang="en-US" b="0" i="1" smtClean="0">
                            <a:latin typeface="Cambria Math" panose="02040503050406030204" pitchFamily="18" charset="0"/>
                            <a:cs typeface="IRMitra" panose="02000506000000020002" pitchFamily="2" charset="-78"/>
                          </a:rPr>
                          <m:t>+1)</m:t>
                        </m:r>
                      </m:num>
                      <m:den>
                        <m:r>
                          <a:rPr lang="en-US" b="0" i="1" smtClean="0">
                            <a:latin typeface="Cambria Math" panose="02040503050406030204" pitchFamily="18" charset="0"/>
                            <a:cs typeface="IRMitra" panose="02000506000000020002" pitchFamily="2" charset="-78"/>
                          </a:rPr>
                          <m:t>2</m:t>
                        </m:r>
                      </m:den>
                    </m:f>
                  </m:oMath>
                </a14:m>
                <a:r>
                  <a:rPr lang="fa-IR" dirty="0">
                    <a:latin typeface="IRMitra" panose="02000506000000020002" pitchFamily="2" charset="-78"/>
                    <a:cs typeface="IRMitra" panose="02000506000000020002" pitchFamily="2" charset="-78"/>
                  </a:rPr>
                  <a:t> خانه مخالف صفر قرار دارد، برای همین به یک آرایه یک بعدی </a:t>
                </a:r>
                <a:r>
                  <a:rPr lang="en-US" dirty="0">
                    <a:latin typeface="IRMitra" panose="02000506000000020002" pitchFamily="2" charset="-78"/>
                    <a:cs typeface="IRMitra" panose="02000506000000020002" pitchFamily="2" charset="-78"/>
                  </a:rPr>
                  <a:t> B[1:S]</a:t>
                </a:r>
                <a:r>
                  <a:rPr lang="fa-IR" dirty="0">
                    <a:latin typeface="IRMitra" panose="02000506000000020002" pitchFamily="2" charset="-78"/>
                    <a:cs typeface="IRMitra" panose="02000506000000020002" pitchFamily="2" charset="-78"/>
                  </a:rPr>
                  <a:t>نیاز داریم.</a:t>
                </a:r>
              </a:p>
              <a:p>
                <a:pPr lvl="1" algn="r" rtl="1">
                  <a:lnSpc>
                    <a:spcPct val="100000"/>
                  </a:lnSpc>
                  <a:spcBef>
                    <a:spcPts val="1000"/>
                  </a:spcBef>
                </a:pPr>
                <a:r>
                  <a:rPr lang="fa-IR" dirty="0">
                    <a:latin typeface="IRMitra" panose="02000506000000020002" pitchFamily="2" charset="-78"/>
                    <a:cs typeface="IRMitra" panose="02000506000000020002" pitchFamily="2" charset="-78"/>
                  </a:rPr>
                  <a:t>در هر خانه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 ≠0</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پایین مثلث با رابطه(فرمول سطری) زیر محل خود را در آرایه </a:t>
                </a:r>
                <a:r>
                  <a:rPr lang="en-US" dirty="0">
                    <a:latin typeface="IRMitra" panose="02000506000000020002" pitchFamily="2" charset="-78"/>
                    <a:cs typeface="IRMitra" panose="02000506000000020002" pitchFamily="2" charset="-78"/>
                  </a:rPr>
                  <a:t>B[</a:t>
                </a:r>
                <a:r>
                  <a:rPr lang="en-US" dirty="0" err="1">
                    <a:latin typeface="IRMitra" panose="02000506000000020002" pitchFamily="2" charset="-78"/>
                    <a:cs typeface="IRMitra" panose="02000506000000020002" pitchFamily="2" charset="-78"/>
                  </a:rPr>
                  <a:t>k</a:t>
                </a:r>
                <a:r>
                  <a:rPr lang="en-US" baseline="-25000"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مشخص می کند.</a:t>
                </a:r>
                <a:endParaRPr lang="en-US" dirty="0">
                  <a:latin typeface="IRMitra" panose="02000506000000020002" pitchFamily="2" charset="-78"/>
                  <a:cs typeface="IRMitra" panose="02000506000000020002" pitchFamily="2" charset="-78"/>
                </a:endParaRPr>
              </a:p>
              <a:p>
                <a:pPr marL="457200" lvl="1" indent="0" rtl="1">
                  <a:lnSpc>
                    <a:spcPct val="100000"/>
                  </a:lnSpc>
                  <a:spcBef>
                    <a:spcPts val="1000"/>
                  </a:spcBef>
                  <a:buNone/>
                </a:pPr>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CF695EE-9EBD-AE4B-841C-D405F31B2181}"/>
                  </a:ext>
                </a:extLst>
              </p:cNvPr>
              <p:cNvSpPr>
                <a:spLocks noGrp="1" noRot="1" noChangeAspect="1" noMove="1" noResize="1" noEditPoints="1" noAdjustHandles="1" noChangeArrowheads="1" noChangeShapeType="1" noTextEdit="1"/>
              </p:cNvSpPr>
              <p:nvPr>
                <p:ph idx="1"/>
              </p:nvPr>
            </p:nvSpPr>
            <p:spPr>
              <a:blipFill>
                <a:blip r:embed="rId2"/>
                <a:stretch>
                  <a:fillRect t="-1453" r="-10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EE31ADA-E307-CE48-95A1-76FFF248833D}"/>
              </a:ext>
            </a:extLst>
          </p:cNvPr>
          <p:cNvPicPr>
            <a:picLocks noChangeAspect="1"/>
          </p:cNvPicPr>
          <p:nvPr/>
        </p:nvPicPr>
        <p:blipFill>
          <a:blip r:embed="rId3"/>
          <a:stretch>
            <a:fillRect/>
          </a:stretch>
        </p:blipFill>
        <p:spPr>
          <a:xfrm>
            <a:off x="4250746" y="4915250"/>
            <a:ext cx="1845254" cy="1261713"/>
          </a:xfrm>
          <a:prstGeom prst="rect">
            <a:avLst/>
          </a:prstGeom>
        </p:spPr>
      </p:pic>
      <p:graphicFrame>
        <p:nvGraphicFramePr>
          <p:cNvPr id="6" name="Table 6">
            <a:extLst>
              <a:ext uri="{FF2B5EF4-FFF2-40B4-BE49-F238E27FC236}">
                <a16:creationId xmlns:a16="http://schemas.microsoft.com/office/drawing/2014/main" id="{3DB83FB3-CC72-944B-B9A9-C1546DBC98E4}"/>
              </a:ext>
            </a:extLst>
          </p:cNvPr>
          <p:cNvGraphicFramePr>
            <a:graphicFrameLocks noGrp="1"/>
          </p:cNvGraphicFramePr>
          <p:nvPr>
            <p:extLst>
              <p:ext uri="{D42A27DB-BD31-4B8C-83A1-F6EECF244321}">
                <p14:modId xmlns:p14="http://schemas.microsoft.com/office/powerpoint/2010/main" val="2873788609"/>
              </p:ext>
            </p:extLst>
          </p:nvPr>
        </p:nvGraphicFramePr>
        <p:xfrm>
          <a:off x="8091226" y="4549490"/>
          <a:ext cx="2834640" cy="7315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3822036601"/>
                    </a:ext>
                  </a:extLst>
                </a:gridCol>
                <a:gridCol w="365760">
                  <a:extLst>
                    <a:ext uri="{9D8B030D-6E8A-4147-A177-3AD203B41FA5}">
                      <a16:colId xmlns:a16="http://schemas.microsoft.com/office/drawing/2014/main" val="1617966618"/>
                    </a:ext>
                  </a:extLst>
                </a:gridCol>
                <a:gridCol w="365760">
                  <a:extLst>
                    <a:ext uri="{9D8B030D-6E8A-4147-A177-3AD203B41FA5}">
                      <a16:colId xmlns:a16="http://schemas.microsoft.com/office/drawing/2014/main" val="3911254089"/>
                    </a:ext>
                  </a:extLst>
                </a:gridCol>
                <a:gridCol w="640080">
                  <a:extLst>
                    <a:ext uri="{9D8B030D-6E8A-4147-A177-3AD203B41FA5}">
                      <a16:colId xmlns:a16="http://schemas.microsoft.com/office/drawing/2014/main" val="1612210552"/>
                    </a:ext>
                  </a:extLst>
                </a:gridCol>
                <a:gridCol w="365760">
                  <a:extLst>
                    <a:ext uri="{9D8B030D-6E8A-4147-A177-3AD203B41FA5}">
                      <a16:colId xmlns:a16="http://schemas.microsoft.com/office/drawing/2014/main" val="718449036"/>
                    </a:ext>
                  </a:extLst>
                </a:gridCol>
                <a:gridCol w="365760">
                  <a:extLst>
                    <a:ext uri="{9D8B030D-6E8A-4147-A177-3AD203B41FA5}">
                      <a16:colId xmlns:a16="http://schemas.microsoft.com/office/drawing/2014/main" val="1732346395"/>
                    </a:ext>
                  </a:extLst>
                </a:gridCol>
                <a:gridCol w="365760">
                  <a:extLst>
                    <a:ext uri="{9D8B030D-6E8A-4147-A177-3AD203B41FA5}">
                      <a16:colId xmlns:a16="http://schemas.microsoft.com/office/drawing/2014/main" val="3779296610"/>
                    </a:ext>
                  </a:extLst>
                </a:gridCol>
              </a:tblGrid>
              <a:tr h="365760">
                <a:tc>
                  <a:txBody>
                    <a:bodyPr/>
                    <a:lstStyle/>
                    <a:p>
                      <a:pPr algn="ctr"/>
                      <a:r>
                        <a:rPr lang="en-US" sz="1200" dirty="0">
                          <a:latin typeface="IRRoya" panose="02000503000000020002" pitchFamily="2" charset="-78"/>
                          <a:cs typeface="IRRoya" panose="02000503000000020002" pitchFamily="2" charset="-78"/>
                        </a:rPr>
                        <a:t>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2</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  .</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latin typeface="IRRoya" panose="02000503000000020002" pitchFamily="2" charset="-78"/>
                        <a:cs typeface="IRRoya" panose="02000503000000020002" pitchFamily="2" charset="-78"/>
                      </a:endParaRP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latin typeface="IRRoya" panose="02000503000000020002" pitchFamily="2" charset="-78"/>
                          <a:cs typeface="IRRoya" panose="02000503000000020002" pitchFamily="2" charset="-78"/>
                        </a:rPr>
                        <a:t>S</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54245"/>
                  </a:ext>
                </a:extLst>
              </a:tr>
              <a:tr h="365760">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990454"/>
                  </a:ext>
                </a:extLst>
              </a:tr>
            </a:tbl>
          </a:graphicData>
        </a:graphic>
      </p:graphicFrame>
      <p:sp>
        <p:nvSpPr>
          <p:cNvPr id="17" name="Freeform 16">
            <a:extLst>
              <a:ext uri="{FF2B5EF4-FFF2-40B4-BE49-F238E27FC236}">
                <a16:creationId xmlns:a16="http://schemas.microsoft.com/office/drawing/2014/main" id="{2A347C33-C546-4D42-9DB3-DB847B874F7D}"/>
              </a:ext>
            </a:extLst>
          </p:cNvPr>
          <p:cNvSpPr/>
          <p:nvPr/>
        </p:nvSpPr>
        <p:spPr>
          <a:xfrm>
            <a:off x="5938345" y="4413220"/>
            <a:ext cx="2207172" cy="400518"/>
          </a:xfrm>
          <a:custGeom>
            <a:avLst/>
            <a:gdLst>
              <a:gd name="connsiteX0" fmla="*/ 0 w 2207172"/>
              <a:gd name="connsiteY0" fmla="*/ 400518 h 400518"/>
              <a:gd name="connsiteX1" fmla="*/ 1072055 w 2207172"/>
              <a:gd name="connsiteY1" fmla="*/ 1125 h 400518"/>
              <a:gd name="connsiteX2" fmla="*/ 2207172 w 2207172"/>
              <a:gd name="connsiteY2" fmla="*/ 274394 h 400518"/>
            </a:gdLst>
            <a:ahLst/>
            <a:cxnLst>
              <a:cxn ang="0">
                <a:pos x="connsiteX0" y="connsiteY0"/>
              </a:cxn>
              <a:cxn ang="0">
                <a:pos x="connsiteX1" y="connsiteY1"/>
              </a:cxn>
              <a:cxn ang="0">
                <a:pos x="connsiteX2" y="connsiteY2"/>
              </a:cxn>
            </a:cxnLst>
            <a:rect l="l" t="t" r="r" b="b"/>
            <a:pathLst>
              <a:path w="2207172" h="400518">
                <a:moveTo>
                  <a:pt x="0" y="400518"/>
                </a:moveTo>
                <a:cubicBezTo>
                  <a:pt x="352096" y="211332"/>
                  <a:pt x="704193" y="22146"/>
                  <a:pt x="1072055" y="1125"/>
                </a:cubicBezTo>
                <a:cubicBezTo>
                  <a:pt x="1439917" y="-19896"/>
                  <a:pt x="2102069" y="260380"/>
                  <a:pt x="2207172" y="274394"/>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CC5B50EA-8726-9C4D-9A5C-BD63915A66FA}"/>
              </a:ext>
            </a:extLst>
          </p:cNvPr>
          <p:cNvSpPr txBox="1"/>
          <p:nvPr/>
        </p:nvSpPr>
        <p:spPr>
          <a:xfrm>
            <a:off x="9256714" y="4380213"/>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9" name="TextBox 18">
            <a:extLst>
              <a:ext uri="{FF2B5EF4-FFF2-40B4-BE49-F238E27FC236}">
                <a16:creationId xmlns:a16="http://schemas.microsoft.com/office/drawing/2014/main" id="{4CCBBE6B-ACE8-514F-B6B1-F26EB23B079E}"/>
              </a:ext>
            </a:extLst>
          </p:cNvPr>
          <p:cNvSpPr txBox="1"/>
          <p:nvPr/>
        </p:nvSpPr>
        <p:spPr>
          <a:xfrm>
            <a:off x="4827692" y="4549490"/>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 ≠0</a:t>
            </a:r>
          </a:p>
        </p:txBody>
      </p:sp>
      <p:pic>
        <p:nvPicPr>
          <p:cNvPr id="20" name="Picture 19">
            <a:extLst>
              <a:ext uri="{FF2B5EF4-FFF2-40B4-BE49-F238E27FC236}">
                <a16:creationId xmlns:a16="http://schemas.microsoft.com/office/drawing/2014/main" id="{A2CB0D55-6723-AE46-8282-EFBA508404D7}"/>
              </a:ext>
            </a:extLst>
          </p:cNvPr>
          <p:cNvPicPr>
            <a:picLocks noChangeAspect="1"/>
          </p:cNvPicPr>
          <p:nvPr/>
        </p:nvPicPr>
        <p:blipFill>
          <a:blip r:embed="rId4"/>
          <a:stretch>
            <a:fillRect/>
          </a:stretch>
        </p:blipFill>
        <p:spPr>
          <a:xfrm>
            <a:off x="838200" y="4081763"/>
            <a:ext cx="2273300" cy="596900"/>
          </a:xfrm>
          <a:prstGeom prst="rect">
            <a:avLst/>
          </a:prstGeom>
        </p:spPr>
      </p:pic>
    </p:spTree>
    <p:extLst>
      <p:ext uri="{BB962C8B-B14F-4D97-AF65-F5344CB8AC3E}">
        <p14:creationId xmlns:p14="http://schemas.microsoft.com/office/powerpoint/2010/main" val="391427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آرایه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آرایه یا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یا جدول یا متغیّر </a:t>
            </a:r>
            <a:r>
              <a:rPr lang="fa-IR" dirty="0" err="1">
                <a:latin typeface="IRMitra" panose="02000506000000020002" pitchFamily="2" charset="-78"/>
                <a:cs typeface="IRMitra" panose="02000506000000020002" pitchFamily="2" charset="-78"/>
              </a:rPr>
              <a:t>اندیس</a:t>
            </a:r>
            <a:r>
              <a:rPr lang="fa-IR" dirty="0">
                <a:latin typeface="IRMitra" panose="02000506000000020002" pitchFamily="2" charset="-78"/>
                <a:cs typeface="IRMitra" panose="02000506000000020002" pitchFamily="2" charset="-78"/>
              </a:rPr>
              <a:t> دار، مجموعه ای از فضاهای بهم پیوسته یا پی درپی از حافظه است.</a:t>
            </a:r>
          </a:p>
          <a:p>
            <a:pPr marL="0" indent="0" algn="r" rtl="1">
              <a:buNone/>
            </a:pPr>
            <a:r>
              <a:rPr lang="fa-IR" dirty="0">
                <a:latin typeface="IRMitra" panose="02000506000000020002" pitchFamily="2" charset="-78"/>
                <a:cs typeface="IRMitra" panose="02000506000000020002" pitchFamily="2" charset="-78"/>
              </a:rPr>
              <a:t>اعضای آرایه از یک نوعند و به یک اندازه حافظه نیاز دارند.</a:t>
            </a:r>
          </a:p>
          <a:p>
            <a:pPr marL="0" indent="0" algn="r" rtl="1">
              <a:buNone/>
            </a:pPr>
            <a:endParaRPr lang="en-US" dirty="0">
              <a:latin typeface="IRMitra" panose="02000506000000020002" pitchFamily="2" charset="-78"/>
              <a:cs typeface="IRMitra" panose="02000506000000020002" pitchFamily="2" charset="-78"/>
            </a:endParaRPr>
          </a:p>
        </p:txBody>
      </p:sp>
      <p:pic>
        <p:nvPicPr>
          <p:cNvPr id="1262" name="Picture 238" descr="Artificial Intelligence series_part 2: NumPy walkthrough | by Nishant  Upadhyay Ph.D. | Data Driven Investor | Medium">
            <a:extLst>
              <a:ext uri="{FF2B5EF4-FFF2-40B4-BE49-F238E27FC236}">
                <a16:creationId xmlns:a16="http://schemas.microsoft.com/office/drawing/2014/main" id="{6D1E459A-BD79-3640-A31A-B926FA043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904331"/>
            <a:ext cx="6096000" cy="340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521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به طور مثال موقعیت خانه </a:t>
            </a:r>
            <a:r>
              <a:rPr lang="en-US" dirty="0">
                <a:latin typeface="IRMitra" panose="02000506000000020002" pitchFamily="2" charset="-78"/>
                <a:cs typeface="IRMitra" panose="02000506000000020002" pitchFamily="2" charset="-78"/>
              </a:rPr>
              <a:t>A[3,2]=50</a:t>
            </a:r>
            <a:r>
              <a:rPr lang="fa-IR" dirty="0">
                <a:latin typeface="IRMitra" panose="02000506000000020002" pitchFamily="2" charset="-78"/>
                <a:cs typeface="IRMitra" panose="02000506000000020002" pitchFamily="2" charset="-78"/>
              </a:rPr>
              <a:t> در آرایه یک بعدی </a:t>
            </a:r>
            <a:r>
              <a:rPr lang="en-US" dirty="0">
                <a:latin typeface="IRMitra" panose="02000506000000020002" pitchFamily="2" charset="-78"/>
                <a:cs typeface="IRMitra" panose="02000506000000020002" pitchFamily="2" charset="-78"/>
              </a:rPr>
              <a:t>B[5]</a:t>
            </a:r>
            <a:r>
              <a:rPr lang="fa-IR" dirty="0">
                <a:latin typeface="IRMitra" panose="02000506000000020002" pitchFamily="2" charset="-78"/>
                <a:cs typeface="IRMitra" panose="02000506000000020002" pitchFamily="2" charset="-78"/>
              </a:rPr>
              <a:t> است، رابطه بین </a:t>
            </a:r>
            <a:r>
              <a:rPr lang="en-US" dirty="0">
                <a:latin typeface="IRMitra" panose="02000506000000020002" pitchFamily="2" charset="-78"/>
                <a:cs typeface="IRMitra" panose="02000506000000020002" pitchFamily="2" charset="-78"/>
              </a:rPr>
              <a:t>(</a:t>
            </a:r>
            <a:r>
              <a:rPr lang="en-US" dirty="0" err="1">
                <a:latin typeface="IRMitra" panose="02000506000000020002" pitchFamily="2" charset="-78"/>
                <a:cs typeface="IRMitra" panose="02000506000000020002" pitchFamily="2" charset="-78"/>
              </a:rPr>
              <a:t>i</a:t>
            </a:r>
            <a:r>
              <a:rPr lang="en-US" dirty="0">
                <a:latin typeface="IRMitra" panose="02000506000000020002" pitchFamily="2" charset="-78"/>
                <a:cs typeface="IRMitra" panose="02000506000000020002" pitchFamily="2" charset="-78"/>
              </a:rPr>
              <a:t>=3,j=2)</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(k=5)</a:t>
            </a:r>
            <a:r>
              <a:rPr lang="fa-IR" dirty="0">
                <a:latin typeface="IRMitra" panose="02000506000000020002" pitchFamily="2" charset="-78"/>
                <a:cs typeface="IRMitra" panose="02000506000000020002" pitchFamily="2" charset="-78"/>
              </a:rPr>
              <a:t> در آرایه یک بعدی توسط رابطه زیر مشخص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44D0F50A-42D3-AF43-98E6-E85D9D895339}"/>
              </a:ext>
            </a:extLst>
          </p:cNvPr>
          <p:cNvPicPr>
            <a:picLocks noChangeAspect="1"/>
          </p:cNvPicPr>
          <p:nvPr/>
        </p:nvPicPr>
        <p:blipFill rotWithShape="1">
          <a:blip r:embed="rId2"/>
          <a:srcRect l="2273"/>
          <a:stretch/>
        </p:blipFill>
        <p:spPr>
          <a:xfrm>
            <a:off x="838200" y="2921000"/>
            <a:ext cx="7794297" cy="1016000"/>
          </a:xfrm>
          <a:prstGeom prst="rect">
            <a:avLst/>
          </a:prstGeom>
        </p:spPr>
      </p:pic>
      <p:graphicFrame>
        <p:nvGraphicFramePr>
          <p:cNvPr id="5" name="Table 6">
            <a:extLst>
              <a:ext uri="{FF2B5EF4-FFF2-40B4-BE49-F238E27FC236}">
                <a16:creationId xmlns:a16="http://schemas.microsoft.com/office/drawing/2014/main" id="{692FD28E-ECC2-FF40-8351-DD31F1E027F5}"/>
              </a:ext>
            </a:extLst>
          </p:cNvPr>
          <p:cNvGraphicFramePr>
            <a:graphicFrameLocks noGrp="1"/>
          </p:cNvGraphicFramePr>
          <p:nvPr>
            <p:extLst>
              <p:ext uri="{D42A27DB-BD31-4B8C-83A1-F6EECF244321}">
                <p14:modId xmlns:p14="http://schemas.microsoft.com/office/powerpoint/2010/main" val="1746532658"/>
              </p:ext>
            </p:extLst>
          </p:nvPr>
        </p:nvGraphicFramePr>
        <p:xfrm>
          <a:off x="8396026" y="4915250"/>
          <a:ext cx="2194560" cy="7315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3822036601"/>
                    </a:ext>
                  </a:extLst>
                </a:gridCol>
                <a:gridCol w="365760">
                  <a:extLst>
                    <a:ext uri="{9D8B030D-6E8A-4147-A177-3AD203B41FA5}">
                      <a16:colId xmlns:a16="http://schemas.microsoft.com/office/drawing/2014/main" val="1617966618"/>
                    </a:ext>
                  </a:extLst>
                </a:gridCol>
                <a:gridCol w="365760">
                  <a:extLst>
                    <a:ext uri="{9D8B030D-6E8A-4147-A177-3AD203B41FA5}">
                      <a16:colId xmlns:a16="http://schemas.microsoft.com/office/drawing/2014/main" val="3911254089"/>
                    </a:ext>
                  </a:extLst>
                </a:gridCol>
                <a:gridCol w="365760">
                  <a:extLst>
                    <a:ext uri="{9D8B030D-6E8A-4147-A177-3AD203B41FA5}">
                      <a16:colId xmlns:a16="http://schemas.microsoft.com/office/drawing/2014/main" val="718449036"/>
                    </a:ext>
                  </a:extLst>
                </a:gridCol>
                <a:gridCol w="365760">
                  <a:extLst>
                    <a:ext uri="{9D8B030D-6E8A-4147-A177-3AD203B41FA5}">
                      <a16:colId xmlns:a16="http://schemas.microsoft.com/office/drawing/2014/main" val="1732346395"/>
                    </a:ext>
                  </a:extLst>
                </a:gridCol>
                <a:gridCol w="365760">
                  <a:extLst>
                    <a:ext uri="{9D8B030D-6E8A-4147-A177-3AD203B41FA5}">
                      <a16:colId xmlns:a16="http://schemas.microsoft.com/office/drawing/2014/main" val="3779296610"/>
                    </a:ext>
                  </a:extLst>
                </a:gridCol>
              </a:tblGrid>
              <a:tr h="365760">
                <a:tc>
                  <a:txBody>
                    <a:bodyPr/>
                    <a:lstStyle/>
                    <a:p>
                      <a:pPr algn="ctr"/>
                      <a:r>
                        <a:rPr lang="en-US" sz="1200" dirty="0">
                          <a:latin typeface="IRRoya" panose="02000503000000020002" pitchFamily="2" charset="-78"/>
                          <a:cs typeface="IRRoya" panose="02000503000000020002" pitchFamily="2" charset="-78"/>
                        </a:rPr>
                        <a:t>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2</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3</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4</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5</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6</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54245"/>
                  </a:ext>
                </a:extLst>
              </a:tr>
              <a:tr h="365760">
                <a:tc>
                  <a:txBody>
                    <a:bodyPr/>
                    <a:lstStyle/>
                    <a:p>
                      <a:pPr algn="ctr"/>
                      <a:r>
                        <a:rPr lang="en-US" sz="1400" dirty="0">
                          <a:latin typeface="IRRoya" panose="02000503000000020002" pitchFamily="2" charset="-78"/>
                          <a:cs typeface="IRRoya" panose="02000503000000020002" pitchFamily="2" charset="-78"/>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400" dirty="0">
                          <a:latin typeface="IRRoya" panose="02000503000000020002" pitchFamily="2" charset="-78"/>
                          <a:cs typeface="IRRoya" panose="02000503000000020002" pitchFamily="2" charset="-78"/>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990454"/>
                  </a:ext>
                </a:extLst>
              </a:tr>
            </a:tbl>
          </a:graphicData>
        </a:graphic>
      </p:graphicFrame>
      <p:graphicFrame>
        <p:nvGraphicFramePr>
          <p:cNvPr id="6" name="Table 6">
            <a:extLst>
              <a:ext uri="{FF2B5EF4-FFF2-40B4-BE49-F238E27FC236}">
                <a16:creationId xmlns:a16="http://schemas.microsoft.com/office/drawing/2014/main" id="{C0CF41AA-14FE-AA47-A323-A929D0E99BE9}"/>
              </a:ext>
            </a:extLst>
          </p:cNvPr>
          <p:cNvGraphicFramePr>
            <a:graphicFrameLocks noGrp="1"/>
          </p:cNvGraphicFramePr>
          <p:nvPr>
            <p:extLst>
              <p:ext uri="{D42A27DB-BD31-4B8C-83A1-F6EECF244321}">
                <p14:modId xmlns:p14="http://schemas.microsoft.com/office/powerpoint/2010/main" val="399813689"/>
              </p:ext>
            </p:extLst>
          </p:nvPr>
        </p:nvGraphicFramePr>
        <p:xfrm>
          <a:off x="6096000" y="4915250"/>
          <a:ext cx="1097280" cy="10972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3270313517"/>
                    </a:ext>
                  </a:extLst>
                </a:gridCol>
                <a:gridCol w="365760">
                  <a:extLst>
                    <a:ext uri="{9D8B030D-6E8A-4147-A177-3AD203B41FA5}">
                      <a16:colId xmlns:a16="http://schemas.microsoft.com/office/drawing/2014/main" val="1625421578"/>
                    </a:ext>
                  </a:extLst>
                </a:gridCol>
                <a:gridCol w="365760">
                  <a:extLst>
                    <a:ext uri="{9D8B030D-6E8A-4147-A177-3AD203B41FA5}">
                      <a16:colId xmlns:a16="http://schemas.microsoft.com/office/drawing/2014/main" val="2434631470"/>
                    </a:ext>
                  </a:extLst>
                </a:gridCol>
              </a:tblGrid>
              <a:tr h="365760">
                <a:tc>
                  <a:txBody>
                    <a:bodyPr/>
                    <a:lstStyle/>
                    <a:p>
                      <a:pPr algn="ctr"/>
                      <a:r>
                        <a:rPr lang="en-US" sz="1400" dirty="0">
                          <a:latin typeface="IRRoya" panose="02000503000000020002" pitchFamily="2" charset="-78"/>
                          <a:cs typeface="IRRoya" panose="02000503000000020002" pitchFamily="2" charset="-78"/>
                        </a:rPr>
                        <a:t>10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extLst>
                  <a:ext uri="{0D108BD9-81ED-4DB2-BD59-A6C34878D82A}">
                    <a16:rowId xmlns:a16="http://schemas.microsoft.com/office/drawing/2014/main" val="1945861380"/>
                  </a:ext>
                </a:extLst>
              </a:tr>
              <a:tr h="365760">
                <a:tc>
                  <a:txBody>
                    <a:bodyPr/>
                    <a:lstStyle/>
                    <a:p>
                      <a:pPr algn="ctr"/>
                      <a:r>
                        <a:rPr lang="en-US" sz="1400" dirty="0">
                          <a:latin typeface="IRRoya" panose="02000503000000020002" pitchFamily="2" charset="-78"/>
                          <a:cs typeface="IRRoya" panose="02000503000000020002" pitchFamily="2" charset="-78"/>
                        </a:rPr>
                        <a:t>20</a:t>
                      </a:r>
                    </a:p>
                  </a:txBody>
                  <a:tcPr anchor="ctr"/>
                </a:tc>
                <a:tc>
                  <a:txBody>
                    <a:bodyPr/>
                    <a:lstStyle/>
                    <a:p>
                      <a:pPr algn="ctr"/>
                      <a:r>
                        <a:rPr lang="en-US" sz="1400" dirty="0">
                          <a:latin typeface="IRRoya" panose="02000503000000020002" pitchFamily="2" charset="-78"/>
                          <a:cs typeface="IRRoya" panose="02000503000000020002" pitchFamily="2" charset="-78"/>
                        </a:rPr>
                        <a:t>30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extLst>
                  <a:ext uri="{0D108BD9-81ED-4DB2-BD59-A6C34878D82A}">
                    <a16:rowId xmlns:a16="http://schemas.microsoft.com/office/drawing/2014/main" val="727251043"/>
                  </a:ext>
                </a:extLst>
              </a:tr>
              <a:tr h="365760">
                <a:tc>
                  <a:txBody>
                    <a:bodyPr/>
                    <a:lstStyle/>
                    <a:p>
                      <a:pPr algn="ctr"/>
                      <a:r>
                        <a:rPr lang="en-US" sz="1400" dirty="0">
                          <a:latin typeface="IRRoya" panose="02000503000000020002" pitchFamily="2" charset="-78"/>
                          <a:cs typeface="IRRoya" panose="02000503000000020002" pitchFamily="2" charset="-78"/>
                        </a:rPr>
                        <a:t>40</a:t>
                      </a:r>
                    </a:p>
                  </a:txBody>
                  <a:tcPr anchor="ctr"/>
                </a:tc>
                <a:tc>
                  <a:txBody>
                    <a:bodyPr/>
                    <a:lstStyle/>
                    <a:p>
                      <a:pPr algn="ctr"/>
                      <a:r>
                        <a:rPr lang="en-US" sz="1400" dirty="0">
                          <a:latin typeface="IRRoya" panose="02000503000000020002" pitchFamily="2" charset="-78"/>
                          <a:cs typeface="IRRoya" panose="02000503000000020002" pitchFamily="2" charset="-78"/>
                        </a:rPr>
                        <a:t>50</a:t>
                      </a:r>
                    </a:p>
                  </a:txBody>
                  <a:tcPr anchor="ctr">
                    <a:solidFill>
                      <a:schemeClr val="accent6">
                        <a:lumMod val="20000"/>
                        <a:lumOff val="80000"/>
                      </a:schemeClr>
                    </a:solidFill>
                  </a:tcPr>
                </a:tc>
                <a:tc>
                  <a:txBody>
                    <a:bodyPr/>
                    <a:lstStyle/>
                    <a:p>
                      <a:pPr algn="ctr"/>
                      <a:r>
                        <a:rPr lang="en-US" sz="1400" dirty="0">
                          <a:latin typeface="IRRoya" panose="02000503000000020002" pitchFamily="2" charset="-78"/>
                          <a:cs typeface="IRRoya" panose="02000503000000020002" pitchFamily="2" charset="-78"/>
                        </a:rPr>
                        <a:t>60</a:t>
                      </a:r>
                    </a:p>
                  </a:txBody>
                  <a:tcPr anchor="ctr"/>
                </a:tc>
                <a:extLst>
                  <a:ext uri="{0D108BD9-81ED-4DB2-BD59-A6C34878D82A}">
                    <a16:rowId xmlns:a16="http://schemas.microsoft.com/office/drawing/2014/main" val="3537991494"/>
                  </a:ext>
                </a:extLst>
              </a:tr>
            </a:tbl>
          </a:graphicData>
        </a:graphic>
      </p:graphicFrame>
      <p:sp>
        <p:nvSpPr>
          <p:cNvPr id="11" name="TextBox 10">
            <a:extLst>
              <a:ext uri="{FF2B5EF4-FFF2-40B4-BE49-F238E27FC236}">
                <a16:creationId xmlns:a16="http://schemas.microsoft.com/office/drawing/2014/main" id="{C4C713E7-F088-4543-9D50-2E707F83F2E6}"/>
              </a:ext>
            </a:extLst>
          </p:cNvPr>
          <p:cNvSpPr txBox="1"/>
          <p:nvPr/>
        </p:nvSpPr>
        <p:spPr>
          <a:xfrm>
            <a:off x="9241474" y="4412263"/>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2" name="TextBox 11">
            <a:extLst>
              <a:ext uri="{FF2B5EF4-FFF2-40B4-BE49-F238E27FC236}">
                <a16:creationId xmlns:a16="http://schemas.microsoft.com/office/drawing/2014/main" id="{5D59663E-1BBA-B946-B990-08B59CD1CF88}"/>
              </a:ext>
            </a:extLst>
          </p:cNvPr>
          <p:cNvSpPr txBox="1"/>
          <p:nvPr/>
        </p:nvSpPr>
        <p:spPr>
          <a:xfrm>
            <a:off x="6222124" y="4412263"/>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a:t>
            </a:r>
          </a:p>
        </p:txBody>
      </p:sp>
      <p:cxnSp>
        <p:nvCxnSpPr>
          <p:cNvPr id="14" name="Straight Arrow Connector 13">
            <a:extLst>
              <a:ext uri="{FF2B5EF4-FFF2-40B4-BE49-F238E27FC236}">
                <a16:creationId xmlns:a16="http://schemas.microsoft.com/office/drawing/2014/main" id="{B46F0BE9-5A64-964B-8814-1DE23B616055}"/>
              </a:ext>
            </a:extLst>
          </p:cNvPr>
          <p:cNvCxnSpPr/>
          <p:nvPr/>
        </p:nvCxnSpPr>
        <p:spPr>
          <a:xfrm>
            <a:off x="7388772" y="5463890"/>
            <a:ext cx="81980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1356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063D011-035E-1243-8FCB-DA87C011A038}"/>
              </a:ext>
            </a:extLst>
          </p:cNvPr>
          <p:cNvPicPr>
            <a:picLocks noChangeAspect="1"/>
          </p:cNvPicPr>
          <p:nvPr/>
        </p:nvPicPr>
        <p:blipFill>
          <a:blip r:embed="rId2"/>
          <a:stretch>
            <a:fillRect/>
          </a:stretch>
        </p:blipFill>
        <p:spPr>
          <a:xfrm>
            <a:off x="4250746" y="4915250"/>
            <a:ext cx="1845254" cy="1261713"/>
          </a:xfrm>
          <a:prstGeom prst="rect">
            <a:avLst/>
          </a:prstGeom>
        </p:spPr>
      </p:pic>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a:t>
            </a:r>
            <a:r>
              <a:rPr lang="fa-IR" dirty="0" err="1">
                <a:latin typeface="IRTitr" panose="02000506000000020002" pitchFamily="2" charset="-78"/>
                <a:cs typeface="IRTitr" panose="02000506000000020002" pitchFamily="2" charset="-78"/>
              </a:rPr>
              <a:t>ماتریس</a:t>
            </a:r>
            <a:r>
              <a:rPr lang="fa-IR">
                <a:latin typeface="IRTitr" panose="02000506000000020002" pitchFamily="2" charset="-78"/>
                <a:cs typeface="IRTitr" panose="02000506000000020002" pitchFamily="2" charset="-78"/>
              </a:rPr>
              <a:t> بالا </a:t>
            </a:r>
            <a:r>
              <a:rPr lang="fa-IR" dirty="0">
                <a:latin typeface="IRTitr" panose="02000506000000020002" pitchFamily="2" charset="-78"/>
                <a:cs typeface="IRTitr" panose="02000506000000020002" pitchFamily="2" charset="-78"/>
              </a:rPr>
              <a:t>مثلثی</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اگر </a:t>
            </a:r>
            <a:r>
              <a:rPr lang="en-US" dirty="0">
                <a:latin typeface="IRMitra" panose="02000506000000020002" pitchFamily="2" charset="-78"/>
                <a:cs typeface="IRMitra" panose="02000506000000020002" pitchFamily="2" charset="-78"/>
              </a:rPr>
              <a:t>A[1:n,1:n]</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بالا مثلثی باشد، آنگاه موقعیت خانه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در آرایه یک بعدی سطری </a:t>
            </a:r>
            <a:r>
              <a:rPr lang="en-US" dirty="0">
                <a:latin typeface="IRMitra" panose="02000506000000020002" pitchFamily="2" charset="-78"/>
                <a:cs typeface="IRMitra" panose="02000506000000020002" pitchFamily="2" charset="-78"/>
              </a:rPr>
              <a:t>B[k]</a:t>
            </a:r>
            <a:r>
              <a:rPr lang="fa-IR" dirty="0">
                <a:latin typeface="IRMitra" panose="02000506000000020002" pitchFamily="2" charset="-78"/>
                <a:cs typeface="IRMitra" panose="02000506000000020002" pitchFamily="2" charset="-78"/>
              </a:rPr>
              <a:t> را </a:t>
            </a:r>
            <a:r>
              <a:rPr lang="fa-IR" dirty="0" err="1">
                <a:latin typeface="IRMitra" panose="02000506000000020002" pitchFamily="2" charset="-78"/>
                <a:cs typeface="IRMitra" panose="02000506000000020002" pitchFamily="2" charset="-78"/>
              </a:rPr>
              <a:t>باتوجه</a:t>
            </a:r>
            <a:r>
              <a:rPr lang="fa-IR" dirty="0">
                <a:latin typeface="IRMitra" panose="02000506000000020002" pitchFamily="2" charset="-78"/>
                <a:cs typeface="IRMitra" panose="02000506000000020002" pitchFamily="2" charset="-78"/>
              </a:rPr>
              <a:t> به رابطه زیر تعیین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graphicFrame>
        <p:nvGraphicFramePr>
          <p:cNvPr id="6" name="Table 6">
            <a:extLst>
              <a:ext uri="{FF2B5EF4-FFF2-40B4-BE49-F238E27FC236}">
                <a16:creationId xmlns:a16="http://schemas.microsoft.com/office/drawing/2014/main" id="{3DB83FB3-CC72-944B-B9A9-C1546DBC98E4}"/>
              </a:ext>
            </a:extLst>
          </p:cNvPr>
          <p:cNvGraphicFramePr>
            <a:graphicFrameLocks noGrp="1"/>
          </p:cNvGraphicFramePr>
          <p:nvPr/>
        </p:nvGraphicFramePr>
        <p:xfrm>
          <a:off x="8091226" y="4549490"/>
          <a:ext cx="2834640" cy="7315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3822036601"/>
                    </a:ext>
                  </a:extLst>
                </a:gridCol>
                <a:gridCol w="365760">
                  <a:extLst>
                    <a:ext uri="{9D8B030D-6E8A-4147-A177-3AD203B41FA5}">
                      <a16:colId xmlns:a16="http://schemas.microsoft.com/office/drawing/2014/main" val="1617966618"/>
                    </a:ext>
                  </a:extLst>
                </a:gridCol>
                <a:gridCol w="365760">
                  <a:extLst>
                    <a:ext uri="{9D8B030D-6E8A-4147-A177-3AD203B41FA5}">
                      <a16:colId xmlns:a16="http://schemas.microsoft.com/office/drawing/2014/main" val="3911254089"/>
                    </a:ext>
                  </a:extLst>
                </a:gridCol>
                <a:gridCol w="640080">
                  <a:extLst>
                    <a:ext uri="{9D8B030D-6E8A-4147-A177-3AD203B41FA5}">
                      <a16:colId xmlns:a16="http://schemas.microsoft.com/office/drawing/2014/main" val="1612210552"/>
                    </a:ext>
                  </a:extLst>
                </a:gridCol>
                <a:gridCol w="365760">
                  <a:extLst>
                    <a:ext uri="{9D8B030D-6E8A-4147-A177-3AD203B41FA5}">
                      <a16:colId xmlns:a16="http://schemas.microsoft.com/office/drawing/2014/main" val="718449036"/>
                    </a:ext>
                  </a:extLst>
                </a:gridCol>
                <a:gridCol w="365760">
                  <a:extLst>
                    <a:ext uri="{9D8B030D-6E8A-4147-A177-3AD203B41FA5}">
                      <a16:colId xmlns:a16="http://schemas.microsoft.com/office/drawing/2014/main" val="1732346395"/>
                    </a:ext>
                  </a:extLst>
                </a:gridCol>
                <a:gridCol w="365760">
                  <a:extLst>
                    <a:ext uri="{9D8B030D-6E8A-4147-A177-3AD203B41FA5}">
                      <a16:colId xmlns:a16="http://schemas.microsoft.com/office/drawing/2014/main" val="3779296610"/>
                    </a:ext>
                  </a:extLst>
                </a:gridCol>
              </a:tblGrid>
              <a:tr h="365760">
                <a:tc>
                  <a:txBody>
                    <a:bodyPr/>
                    <a:lstStyle/>
                    <a:p>
                      <a:pPr algn="ctr"/>
                      <a:r>
                        <a:rPr lang="en-US" sz="1200" dirty="0">
                          <a:latin typeface="IRRoya" panose="02000503000000020002" pitchFamily="2" charset="-78"/>
                          <a:cs typeface="IRRoya" panose="02000503000000020002" pitchFamily="2" charset="-78"/>
                        </a:rPr>
                        <a:t>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2</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  .</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latin typeface="IRRoya" panose="02000503000000020002" pitchFamily="2" charset="-78"/>
                        <a:cs typeface="IRRoya" panose="02000503000000020002" pitchFamily="2" charset="-78"/>
                      </a:endParaRP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latin typeface="IRRoya" panose="02000503000000020002" pitchFamily="2" charset="-78"/>
                          <a:cs typeface="IRRoya" panose="02000503000000020002" pitchFamily="2" charset="-78"/>
                        </a:rPr>
                        <a:t>S</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54245"/>
                  </a:ext>
                </a:extLst>
              </a:tr>
              <a:tr h="365760">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990454"/>
                  </a:ext>
                </a:extLst>
              </a:tr>
            </a:tbl>
          </a:graphicData>
        </a:graphic>
      </p:graphicFrame>
      <p:sp>
        <p:nvSpPr>
          <p:cNvPr id="17" name="Freeform 16">
            <a:extLst>
              <a:ext uri="{FF2B5EF4-FFF2-40B4-BE49-F238E27FC236}">
                <a16:creationId xmlns:a16="http://schemas.microsoft.com/office/drawing/2014/main" id="{2A347C33-C546-4D42-9DB3-DB847B874F7D}"/>
              </a:ext>
            </a:extLst>
          </p:cNvPr>
          <p:cNvSpPr/>
          <p:nvPr/>
        </p:nvSpPr>
        <p:spPr>
          <a:xfrm>
            <a:off x="5938345" y="4413220"/>
            <a:ext cx="2207172" cy="400518"/>
          </a:xfrm>
          <a:custGeom>
            <a:avLst/>
            <a:gdLst>
              <a:gd name="connsiteX0" fmla="*/ 0 w 2207172"/>
              <a:gd name="connsiteY0" fmla="*/ 400518 h 400518"/>
              <a:gd name="connsiteX1" fmla="*/ 1072055 w 2207172"/>
              <a:gd name="connsiteY1" fmla="*/ 1125 h 400518"/>
              <a:gd name="connsiteX2" fmla="*/ 2207172 w 2207172"/>
              <a:gd name="connsiteY2" fmla="*/ 274394 h 400518"/>
            </a:gdLst>
            <a:ahLst/>
            <a:cxnLst>
              <a:cxn ang="0">
                <a:pos x="connsiteX0" y="connsiteY0"/>
              </a:cxn>
              <a:cxn ang="0">
                <a:pos x="connsiteX1" y="connsiteY1"/>
              </a:cxn>
              <a:cxn ang="0">
                <a:pos x="connsiteX2" y="connsiteY2"/>
              </a:cxn>
            </a:cxnLst>
            <a:rect l="l" t="t" r="r" b="b"/>
            <a:pathLst>
              <a:path w="2207172" h="400518">
                <a:moveTo>
                  <a:pt x="0" y="400518"/>
                </a:moveTo>
                <a:cubicBezTo>
                  <a:pt x="352096" y="211332"/>
                  <a:pt x="704193" y="22146"/>
                  <a:pt x="1072055" y="1125"/>
                </a:cubicBezTo>
                <a:cubicBezTo>
                  <a:pt x="1439917" y="-19896"/>
                  <a:pt x="2102069" y="260380"/>
                  <a:pt x="2207172" y="274394"/>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CC5B50EA-8726-9C4D-9A5C-BD63915A66FA}"/>
              </a:ext>
            </a:extLst>
          </p:cNvPr>
          <p:cNvSpPr txBox="1"/>
          <p:nvPr/>
        </p:nvSpPr>
        <p:spPr>
          <a:xfrm>
            <a:off x="9256714" y="4380213"/>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9" name="TextBox 18">
            <a:extLst>
              <a:ext uri="{FF2B5EF4-FFF2-40B4-BE49-F238E27FC236}">
                <a16:creationId xmlns:a16="http://schemas.microsoft.com/office/drawing/2014/main" id="{4CCBBE6B-ACE8-514F-B6B1-F26EB23B079E}"/>
              </a:ext>
            </a:extLst>
          </p:cNvPr>
          <p:cNvSpPr txBox="1"/>
          <p:nvPr/>
        </p:nvSpPr>
        <p:spPr>
          <a:xfrm>
            <a:off x="4827692" y="4549490"/>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 ≠0</a:t>
            </a:r>
          </a:p>
        </p:txBody>
      </p:sp>
      <p:pic>
        <p:nvPicPr>
          <p:cNvPr id="4" name="Picture 3">
            <a:extLst>
              <a:ext uri="{FF2B5EF4-FFF2-40B4-BE49-F238E27FC236}">
                <a16:creationId xmlns:a16="http://schemas.microsoft.com/office/drawing/2014/main" id="{61F87861-B582-334A-98F6-E2A8FD128798}"/>
              </a:ext>
            </a:extLst>
          </p:cNvPr>
          <p:cNvPicPr>
            <a:picLocks noChangeAspect="1"/>
          </p:cNvPicPr>
          <p:nvPr/>
        </p:nvPicPr>
        <p:blipFill>
          <a:blip r:embed="rId3"/>
          <a:stretch>
            <a:fillRect/>
          </a:stretch>
        </p:blipFill>
        <p:spPr>
          <a:xfrm>
            <a:off x="838200" y="2590800"/>
            <a:ext cx="3225800" cy="838200"/>
          </a:xfrm>
          <a:prstGeom prst="rect">
            <a:avLst/>
          </a:prstGeom>
        </p:spPr>
      </p:pic>
    </p:spTree>
    <p:extLst>
      <p:ext uri="{BB962C8B-B14F-4D97-AF65-F5344CB8AC3E}">
        <p14:creationId xmlns:p14="http://schemas.microsoft.com/office/powerpoint/2010/main" val="103324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pic>
        <p:nvPicPr>
          <p:cNvPr id="9" name="Picture 8">
            <a:extLst>
              <a:ext uri="{FF2B5EF4-FFF2-40B4-BE49-F238E27FC236}">
                <a16:creationId xmlns:a16="http://schemas.microsoft.com/office/drawing/2014/main" id="{3627660A-E3C4-114D-8439-3EC99D34C9D1}"/>
              </a:ext>
            </a:extLst>
          </p:cNvPr>
          <p:cNvPicPr>
            <a:picLocks noChangeAspect="1"/>
          </p:cNvPicPr>
          <p:nvPr/>
        </p:nvPicPr>
        <p:blipFill rotWithShape="1">
          <a:blip r:embed="rId2"/>
          <a:srcRect l="2150"/>
          <a:stretch/>
        </p:blipFill>
        <p:spPr>
          <a:xfrm>
            <a:off x="914400" y="2854063"/>
            <a:ext cx="9456902" cy="1155700"/>
          </a:xfrm>
          <a:prstGeom prst="rect">
            <a:avLst/>
          </a:prstGeom>
        </p:spPr>
      </p:pic>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به طور مثال موقعیت خانه </a:t>
            </a:r>
            <a:r>
              <a:rPr lang="en-US" dirty="0">
                <a:latin typeface="IRMitra" panose="02000506000000020002" pitchFamily="2" charset="-78"/>
                <a:cs typeface="IRMitra" panose="02000506000000020002" pitchFamily="2" charset="-78"/>
              </a:rPr>
              <a:t>A[1,3]=87</a:t>
            </a:r>
            <a:r>
              <a:rPr lang="fa-IR" dirty="0">
                <a:latin typeface="IRMitra" panose="02000506000000020002" pitchFamily="2" charset="-78"/>
                <a:cs typeface="IRMitra" panose="02000506000000020002" pitchFamily="2" charset="-78"/>
              </a:rPr>
              <a:t> در آرایه یک بعدی </a:t>
            </a:r>
            <a:r>
              <a:rPr lang="en-US" dirty="0">
                <a:latin typeface="IRMitra" panose="02000506000000020002" pitchFamily="2" charset="-78"/>
                <a:cs typeface="IRMitra" panose="02000506000000020002" pitchFamily="2" charset="-78"/>
              </a:rPr>
              <a:t>B[3]</a:t>
            </a:r>
            <a:r>
              <a:rPr lang="fa-IR" dirty="0">
                <a:latin typeface="IRMitra" panose="02000506000000020002" pitchFamily="2" charset="-78"/>
                <a:cs typeface="IRMitra" panose="02000506000000020002" pitchFamily="2" charset="-78"/>
              </a:rPr>
              <a:t> است، رابطه بین </a:t>
            </a:r>
            <a:r>
              <a:rPr lang="en-US" dirty="0">
                <a:latin typeface="IRMitra" panose="02000506000000020002" pitchFamily="2" charset="-78"/>
                <a:cs typeface="IRMitra" panose="02000506000000020002" pitchFamily="2" charset="-78"/>
              </a:rPr>
              <a:t>(</a:t>
            </a:r>
            <a:r>
              <a:rPr lang="en-US" dirty="0" err="1">
                <a:latin typeface="IRMitra" panose="02000506000000020002" pitchFamily="2" charset="-78"/>
                <a:cs typeface="IRMitra" panose="02000506000000020002" pitchFamily="2" charset="-78"/>
              </a:rPr>
              <a:t>i</a:t>
            </a:r>
            <a:r>
              <a:rPr lang="en-US" dirty="0">
                <a:latin typeface="IRMitra" panose="02000506000000020002" pitchFamily="2" charset="-78"/>
                <a:cs typeface="IRMitra" panose="02000506000000020002" pitchFamily="2" charset="-78"/>
              </a:rPr>
              <a:t>=1,j=3)</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(k=3)</a:t>
            </a:r>
            <a:r>
              <a:rPr lang="fa-IR" dirty="0">
                <a:latin typeface="IRMitra" panose="02000506000000020002" pitchFamily="2" charset="-78"/>
                <a:cs typeface="IRMitra" panose="02000506000000020002" pitchFamily="2" charset="-78"/>
              </a:rPr>
              <a:t> در آرایه یک بعدی توسط رابطه زیر مشخص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graphicFrame>
        <p:nvGraphicFramePr>
          <p:cNvPr id="5" name="Table 6">
            <a:extLst>
              <a:ext uri="{FF2B5EF4-FFF2-40B4-BE49-F238E27FC236}">
                <a16:creationId xmlns:a16="http://schemas.microsoft.com/office/drawing/2014/main" id="{692FD28E-ECC2-FF40-8351-DD31F1E027F5}"/>
              </a:ext>
            </a:extLst>
          </p:cNvPr>
          <p:cNvGraphicFramePr>
            <a:graphicFrameLocks noGrp="1"/>
          </p:cNvGraphicFramePr>
          <p:nvPr>
            <p:extLst>
              <p:ext uri="{D42A27DB-BD31-4B8C-83A1-F6EECF244321}">
                <p14:modId xmlns:p14="http://schemas.microsoft.com/office/powerpoint/2010/main" val="3048937040"/>
              </p:ext>
            </p:extLst>
          </p:nvPr>
        </p:nvGraphicFramePr>
        <p:xfrm>
          <a:off x="7595037" y="5038201"/>
          <a:ext cx="3657600" cy="7315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3822036601"/>
                    </a:ext>
                  </a:extLst>
                </a:gridCol>
                <a:gridCol w="365760">
                  <a:extLst>
                    <a:ext uri="{9D8B030D-6E8A-4147-A177-3AD203B41FA5}">
                      <a16:colId xmlns:a16="http://schemas.microsoft.com/office/drawing/2014/main" val="1617966618"/>
                    </a:ext>
                  </a:extLst>
                </a:gridCol>
                <a:gridCol w="365760">
                  <a:extLst>
                    <a:ext uri="{9D8B030D-6E8A-4147-A177-3AD203B41FA5}">
                      <a16:colId xmlns:a16="http://schemas.microsoft.com/office/drawing/2014/main" val="3911254089"/>
                    </a:ext>
                  </a:extLst>
                </a:gridCol>
                <a:gridCol w="365760">
                  <a:extLst>
                    <a:ext uri="{9D8B030D-6E8A-4147-A177-3AD203B41FA5}">
                      <a16:colId xmlns:a16="http://schemas.microsoft.com/office/drawing/2014/main" val="718449036"/>
                    </a:ext>
                  </a:extLst>
                </a:gridCol>
                <a:gridCol w="365760">
                  <a:extLst>
                    <a:ext uri="{9D8B030D-6E8A-4147-A177-3AD203B41FA5}">
                      <a16:colId xmlns:a16="http://schemas.microsoft.com/office/drawing/2014/main" val="1732346395"/>
                    </a:ext>
                  </a:extLst>
                </a:gridCol>
                <a:gridCol w="365760">
                  <a:extLst>
                    <a:ext uri="{9D8B030D-6E8A-4147-A177-3AD203B41FA5}">
                      <a16:colId xmlns:a16="http://schemas.microsoft.com/office/drawing/2014/main" val="3779296610"/>
                    </a:ext>
                  </a:extLst>
                </a:gridCol>
                <a:gridCol w="365760">
                  <a:extLst>
                    <a:ext uri="{9D8B030D-6E8A-4147-A177-3AD203B41FA5}">
                      <a16:colId xmlns:a16="http://schemas.microsoft.com/office/drawing/2014/main" val="2988298909"/>
                    </a:ext>
                  </a:extLst>
                </a:gridCol>
                <a:gridCol w="365760">
                  <a:extLst>
                    <a:ext uri="{9D8B030D-6E8A-4147-A177-3AD203B41FA5}">
                      <a16:colId xmlns:a16="http://schemas.microsoft.com/office/drawing/2014/main" val="942756856"/>
                    </a:ext>
                  </a:extLst>
                </a:gridCol>
                <a:gridCol w="365760">
                  <a:extLst>
                    <a:ext uri="{9D8B030D-6E8A-4147-A177-3AD203B41FA5}">
                      <a16:colId xmlns:a16="http://schemas.microsoft.com/office/drawing/2014/main" val="3764649476"/>
                    </a:ext>
                  </a:extLst>
                </a:gridCol>
                <a:gridCol w="365760">
                  <a:extLst>
                    <a:ext uri="{9D8B030D-6E8A-4147-A177-3AD203B41FA5}">
                      <a16:colId xmlns:a16="http://schemas.microsoft.com/office/drawing/2014/main" val="3418656577"/>
                    </a:ext>
                  </a:extLst>
                </a:gridCol>
              </a:tblGrid>
              <a:tr h="365760">
                <a:tc>
                  <a:txBody>
                    <a:bodyPr/>
                    <a:lstStyle/>
                    <a:p>
                      <a:pPr algn="ctr"/>
                      <a:r>
                        <a:rPr lang="en-US" sz="1200" dirty="0">
                          <a:latin typeface="IRRoya" panose="02000503000000020002" pitchFamily="2" charset="-78"/>
                          <a:cs typeface="IRRoya" panose="02000503000000020002" pitchFamily="2" charset="-78"/>
                        </a:rPr>
                        <a:t>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2</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3</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4</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IRRoya" panose="02000503000000020002" pitchFamily="2" charset="-78"/>
                          <a:cs typeface="IRRoya" panose="02000503000000020002" pitchFamily="2" charset="-78"/>
                        </a:rPr>
                        <a:t>5</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6</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7</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8</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9</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latin typeface="IRRoya" panose="02000503000000020002" pitchFamily="2" charset="-78"/>
                          <a:cs typeface="IRRoya" panose="02000503000000020002" pitchFamily="2" charset="-78"/>
                        </a:rPr>
                        <a:t>10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54245"/>
                  </a:ext>
                </a:extLst>
              </a:tr>
              <a:tr h="365760">
                <a:tc>
                  <a:txBody>
                    <a:bodyPr/>
                    <a:lstStyle/>
                    <a:p>
                      <a:pPr algn="ctr"/>
                      <a:r>
                        <a:rPr lang="en-US" sz="1400" dirty="0">
                          <a:latin typeface="IRRoya" panose="02000503000000020002" pitchFamily="2" charset="-78"/>
                          <a:cs typeface="IRRoya" panose="02000503000000020002" pitchFamily="2" charset="-78"/>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400" dirty="0">
                          <a:latin typeface="IRRoya" panose="02000503000000020002" pitchFamily="2" charset="-78"/>
                          <a:cs typeface="IRRoya" panose="02000503000000020002" pitchFamily="2" charset="-78"/>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IRRoya" panose="02000503000000020002" pitchFamily="2" charset="-78"/>
                          <a:cs typeface="IRRoya" panose="02000503000000020002" pitchFamily="2" charset="-78"/>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990454"/>
                  </a:ext>
                </a:extLst>
              </a:tr>
            </a:tbl>
          </a:graphicData>
        </a:graphic>
      </p:graphicFrame>
      <p:graphicFrame>
        <p:nvGraphicFramePr>
          <p:cNvPr id="6" name="Table 6">
            <a:extLst>
              <a:ext uri="{FF2B5EF4-FFF2-40B4-BE49-F238E27FC236}">
                <a16:creationId xmlns:a16="http://schemas.microsoft.com/office/drawing/2014/main" id="{C0CF41AA-14FE-AA47-A323-A929D0E99BE9}"/>
              </a:ext>
            </a:extLst>
          </p:cNvPr>
          <p:cNvGraphicFramePr>
            <a:graphicFrameLocks noGrp="1"/>
          </p:cNvGraphicFramePr>
          <p:nvPr>
            <p:extLst>
              <p:ext uri="{D42A27DB-BD31-4B8C-83A1-F6EECF244321}">
                <p14:modId xmlns:p14="http://schemas.microsoft.com/office/powerpoint/2010/main" val="3155505253"/>
              </p:ext>
            </p:extLst>
          </p:nvPr>
        </p:nvGraphicFramePr>
        <p:xfrm>
          <a:off x="4911331" y="4709467"/>
          <a:ext cx="1463040" cy="14630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503865033"/>
                    </a:ext>
                  </a:extLst>
                </a:gridCol>
                <a:gridCol w="365760">
                  <a:extLst>
                    <a:ext uri="{9D8B030D-6E8A-4147-A177-3AD203B41FA5}">
                      <a16:colId xmlns:a16="http://schemas.microsoft.com/office/drawing/2014/main" val="3270313517"/>
                    </a:ext>
                  </a:extLst>
                </a:gridCol>
                <a:gridCol w="365760">
                  <a:extLst>
                    <a:ext uri="{9D8B030D-6E8A-4147-A177-3AD203B41FA5}">
                      <a16:colId xmlns:a16="http://schemas.microsoft.com/office/drawing/2014/main" val="1625421578"/>
                    </a:ext>
                  </a:extLst>
                </a:gridCol>
                <a:gridCol w="365760">
                  <a:extLst>
                    <a:ext uri="{9D8B030D-6E8A-4147-A177-3AD203B41FA5}">
                      <a16:colId xmlns:a16="http://schemas.microsoft.com/office/drawing/2014/main" val="2434631470"/>
                    </a:ext>
                  </a:extLst>
                </a:gridCol>
              </a:tblGrid>
              <a:tr h="365760">
                <a:tc>
                  <a:txBody>
                    <a:bodyPr/>
                    <a:lstStyle/>
                    <a:p>
                      <a:pPr algn="ctr"/>
                      <a:r>
                        <a:rPr lang="en-US" sz="1400" dirty="0">
                          <a:latin typeface="IRRoya" panose="02000503000000020002" pitchFamily="2" charset="-78"/>
                          <a:cs typeface="IRRoya" panose="02000503000000020002" pitchFamily="2" charset="-78"/>
                        </a:rPr>
                        <a:t>25</a:t>
                      </a:r>
                    </a:p>
                  </a:txBody>
                  <a:tcPr anchor="ctr"/>
                </a:tc>
                <a:tc>
                  <a:txBody>
                    <a:bodyPr/>
                    <a:lstStyle/>
                    <a:p>
                      <a:pPr algn="ctr"/>
                      <a:r>
                        <a:rPr lang="en-US" sz="1400" dirty="0">
                          <a:latin typeface="IRRoya" panose="02000503000000020002" pitchFamily="2" charset="-78"/>
                          <a:cs typeface="IRRoya" panose="02000503000000020002" pitchFamily="2" charset="-78"/>
                        </a:rPr>
                        <a:t>98</a:t>
                      </a:r>
                    </a:p>
                  </a:txBody>
                  <a:tcPr anchor="ctr"/>
                </a:tc>
                <a:tc>
                  <a:txBody>
                    <a:bodyPr/>
                    <a:lstStyle/>
                    <a:p>
                      <a:pPr algn="ctr"/>
                      <a:r>
                        <a:rPr lang="en-US" sz="1400" dirty="0">
                          <a:latin typeface="IRRoya" panose="02000503000000020002" pitchFamily="2" charset="-78"/>
                          <a:cs typeface="IRRoya" panose="02000503000000020002" pitchFamily="2" charset="-78"/>
                        </a:rPr>
                        <a:t>87</a:t>
                      </a:r>
                    </a:p>
                  </a:txBody>
                  <a:tcPr anchor="ctr">
                    <a:solidFill>
                      <a:schemeClr val="accent6">
                        <a:lumMod val="20000"/>
                        <a:lumOff val="80000"/>
                      </a:schemeClr>
                    </a:solidFill>
                  </a:tcPr>
                </a:tc>
                <a:tc>
                  <a:txBody>
                    <a:bodyPr/>
                    <a:lstStyle/>
                    <a:p>
                      <a:pPr algn="ctr"/>
                      <a:r>
                        <a:rPr lang="en-US" sz="1400" dirty="0">
                          <a:latin typeface="IRRoya" panose="02000503000000020002" pitchFamily="2" charset="-78"/>
                          <a:cs typeface="IRRoya" panose="02000503000000020002" pitchFamily="2" charset="-78"/>
                        </a:rPr>
                        <a:t>91</a:t>
                      </a:r>
                    </a:p>
                  </a:txBody>
                  <a:tcPr anchor="ctr"/>
                </a:tc>
                <a:extLst>
                  <a:ext uri="{0D108BD9-81ED-4DB2-BD59-A6C34878D82A}">
                    <a16:rowId xmlns:a16="http://schemas.microsoft.com/office/drawing/2014/main" val="1945861380"/>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16</a:t>
                      </a:r>
                    </a:p>
                  </a:txBody>
                  <a:tcPr anchor="ctr"/>
                </a:tc>
                <a:tc>
                  <a:txBody>
                    <a:bodyPr/>
                    <a:lstStyle/>
                    <a:p>
                      <a:pPr algn="ctr"/>
                      <a:r>
                        <a:rPr lang="en-US" sz="1400" dirty="0">
                          <a:latin typeface="IRRoya" panose="02000503000000020002" pitchFamily="2" charset="-78"/>
                          <a:cs typeface="IRRoya" panose="02000503000000020002" pitchFamily="2" charset="-78"/>
                        </a:rPr>
                        <a:t>85</a:t>
                      </a:r>
                    </a:p>
                  </a:txBody>
                  <a:tcPr anchor="ctr"/>
                </a:tc>
                <a:tc>
                  <a:txBody>
                    <a:bodyPr/>
                    <a:lstStyle/>
                    <a:p>
                      <a:pPr algn="ctr"/>
                      <a:r>
                        <a:rPr lang="en-US" sz="1400" dirty="0">
                          <a:latin typeface="IRRoya" panose="02000503000000020002" pitchFamily="2" charset="-78"/>
                          <a:cs typeface="IRRoya" panose="02000503000000020002" pitchFamily="2" charset="-78"/>
                        </a:rPr>
                        <a:t>19</a:t>
                      </a:r>
                    </a:p>
                  </a:txBody>
                  <a:tcPr anchor="ctr"/>
                </a:tc>
                <a:extLst>
                  <a:ext uri="{0D108BD9-81ED-4DB2-BD59-A6C34878D82A}">
                    <a16:rowId xmlns:a16="http://schemas.microsoft.com/office/drawing/2014/main" val="727251043"/>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70</a:t>
                      </a:r>
                    </a:p>
                  </a:txBody>
                  <a:tcPr anchor="ctr"/>
                </a:tc>
                <a:tc>
                  <a:txBody>
                    <a:bodyPr/>
                    <a:lstStyle/>
                    <a:p>
                      <a:pPr algn="ctr"/>
                      <a:r>
                        <a:rPr lang="en-US" sz="1400" dirty="0">
                          <a:latin typeface="IRRoya" panose="02000503000000020002" pitchFamily="2" charset="-78"/>
                          <a:cs typeface="IRRoya" panose="02000503000000020002" pitchFamily="2" charset="-78"/>
                        </a:rPr>
                        <a:t>30</a:t>
                      </a:r>
                    </a:p>
                  </a:txBody>
                  <a:tcPr anchor="ctr"/>
                </a:tc>
                <a:extLst>
                  <a:ext uri="{0D108BD9-81ED-4DB2-BD59-A6C34878D82A}">
                    <a16:rowId xmlns:a16="http://schemas.microsoft.com/office/drawing/2014/main" val="276122212"/>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11</a:t>
                      </a:r>
                    </a:p>
                  </a:txBody>
                  <a:tcPr anchor="ctr"/>
                </a:tc>
                <a:extLst>
                  <a:ext uri="{0D108BD9-81ED-4DB2-BD59-A6C34878D82A}">
                    <a16:rowId xmlns:a16="http://schemas.microsoft.com/office/drawing/2014/main" val="3537991494"/>
                  </a:ext>
                </a:extLst>
              </a:tr>
            </a:tbl>
          </a:graphicData>
        </a:graphic>
      </p:graphicFrame>
      <p:sp>
        <p:nvSpPr>
          <p:cNvPr id="11" name="TextBox 10">
            <a:extLst>
              <a:ext uri="{FF2B5EF4-FFF2-40B4-BE49-F238E27FC236}">
                <a16:creationId xmlns:a16="http://schemas.microsoft.com/office/drawing/2014/main" id="{C4C713E7-F088-4543-9D50-2E707F83F2E6}"/>
              </a:ext>
            </a:extLst>
          </p:cNvPr>
          <p:cNvSpPr txBox="1"/>
          <p:nvPr/>
        </p:nvSpPr>
        <p:spPr>
          <a:xfrm>
            <a:off x="8920173" y="4366457"/>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2" name="TextBox 11">
            <a:extLst>
              <a:ext uri="{FF2B5EF4-FFF2-40B4-BE49-F238E27FC236}">
                <a16:creationId xmlns:a16="http://schemas.microsoft.com/office/drawing/2014/main" id="{5D59663E-1BBA-B946-B990-08B59CD1CF88}"/>
              </a:ext>
            </a:extLst>
          </p:cNvPr>
          <p:cNvSpPr txBox="1"/>
          <p:nvPr/>
        </p:nvSpPr>
        <p:spPr>
          <a:xfrm>
            <a:off x="5217093" y="4366457"/>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a:t>
            </a:r>
          </a:p>
        </p:txBody>
      </p:sp>
      <p:cxnSp>
        <p:nvCxnSpPr>
          <p:cNvPr id="14" name="Straight Arrow Connector 13">
            <a:extLst>
              <a:ext uri="{FF2B5EF4-FFF2-40B4-BE49-F238E27FC236}">
                <a16:creationId xmlns:a16="http://schemas.microsoft.com/office/drawing/2014/main" id="{B46F0BE9-5A64-964B-8814-1DE23B616055}"/>
              </a:ext>
            </a:extLst>
          </p:cNvPr>
          <p:cNvCxnSpPr/>
          <p:nvPr/>
        </p:nvCxnSpPr>
        <p:spPr>
          <a:xfrm>
            <a:off x="6674068" y="5440987"/>
            <a:ext cx="81980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6987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511EA50-05F0-9249-8130-A5AB987FFE74}"/>
              </a:ext>
            </a:extLst>
          </p:cNvPr>
          <p:cNvPicPr>
            <a:picLocks noChangeAspect="1"/>
          </p:cNvPicPr>
          <p:nvPr/>
        </p:nvPicPr>
        <p:blipFill>
          <a:blip r:embed="rId2"/>
          <a:stretch>
            <a:fillRect/>
          </a:stretch>
        </p:blipFill>
        <p:spPr>
          <a:xfrm>
            <a:off x="6096000" y="4910406"/>
            <a:ext cx="1845254" cy="1261713"/>
          </a:xfrm>
          <a:prstGeom prst="rect">
            <a:avLst/>
          </a:prstGeom>
        </p:spPr>
      </p:pic>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ستونی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پایین مثلثی</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اگر </a:t>
            </a:r>
            <a:r>
              <a:rPr lang="en-US" dirty="0">
                <a:latin typeface="IRMitra" panose="02000506000000020002" pitchFamily="2" charset="-78"/>
                <a:cs typeface="IRMitra" panose="02000506000000020002" pitchFamily="2" charset="-78"/>
              </a:rPr>
              <a:t>A[1:n,1:n]</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پایین مثلثی باشد، آنگاه موقعیت خانه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در آرایه یک بعدی ستونی </a:t>
            </a:r>
            <a:r>
              <a:rPr lang="en-US" dirty="0">
                <a:latin typeface="IRMitra" panose="02000506000000020002" pitchFamily="2" charset="-78"/>
                <a:cs typeface="IRMitra" panose="02000506000000020002" pitchFamily="2" charset="-78"/>
              </a:rPr>
              <a:t>B[k]</a:t>
            </a:r>
            <a:r>
              <a:rPr lang="fa-IR" dirty="0">
                <a:latin typeface="IRMitra" panose="02000506000000020002" pitchFamily="2" charset="-78"/>
                <a:cs typeface="IRMitra" panose="02000506000000020002" pitchFamily="2" charset="-78"/>
              </a:rPr>
              <a:t> را </a:t>
            </a:r>
            <a:r>
              <a:rPr lang="fa-IR" dirty="0" err="1">
                <a:latin typeface="IRMitra" panose="02000506000000020002" pitchFamily="2" charset="-78"/>
                <a:cs typeface="IRMitra" panose="02000506000000020002" pitchFamily="2" charset="-78"/>
              </a:rPr>
              <a:t>باتوجه</a:t>
            </a:r>
            <a:r>
              <a:rPr lang="fa-IR" dirty="0">
                <a:latin typeface="IRMitra" panose="02000506000000020002" pitchFamily="2" charset="-78"/>
                <a:cs typeface="IRMitra" panose="02000506000000020002" pitchFamily="2" charset="-78"/>
              </a:rPr>
              <a:t> به رابطه زیر تعیین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sp>
        <p:nvSpPr>
          <p:cNvPr id="17" name="Freeform 16">
            <a:extLst>
              <a:ext uri="{FF2B5EF4-FFF2-40B4-BE49-F238E27FC236}">
                <a16:creationId xmlns:a16="http://schemas.microsoft.com/office/drawing/2014/main" id="{2A347C33-C546-4D42-9DB3-DB847B874F7D}"/>
              </a:ext>
            </a:extLst>
          </p:cNvPr>
          <p:cNvSpPr/>
          <p:nvPr/>
        </p:nvSpPr>
        <p:spPr>
          <a:xfrm>
            <a:off x="7539449" y="3912523"/>
            <a:ext cx="2207172" cy="400518"/>
          </a:xfrm>
          <a:custGeom>
            <a:avLst/>
            <a:gdLst>
              <a:gd name="connsiteX0" fmla="*/ 0 w 2207172"/>
              <a:gd name="connsiteY0" fmla="*/ 400518 h 400518"/>
              <a:gd name="connsiteX1" fmla="*/ 1072055 w 2207172"/>
              <a:gd name="connsiteY1" fmla="*/ 1125 h 400518"/>
              <a:gd name="connsiteX2" fmla="*/ 2207172 w 2207172"/>
              <a:gd name="connsiteY2" fmla="*/ 274394 h 400518"/>
            </a:gdLst>
            <a:ahLst/>
            <a:cxnLst>
              <a:cxn ang="0">
                <a:pos x="connsiteX0" y="connsiteY0"/>
              </a:cxn>
              <a:cxn ang="0">
                <a:pos x="connsiteX1" y="connsiteY1"/>
              </a:cxn>
              <a:cxn ang="0">
                <a:pos x="connsiteX2" y="connsiteY2"/>
              </a:cxn>
            </a:cxnLst>
            <a:rect l="l" t="t" r="r" b="b"/>
            <a:pathLst>
              <a:path w="2207172" h="400518">
                <a:moveTo>
                  <a:pt x="0" y="400518"/>
                </a:moveTo>
                <a:cubicBezTo>
                  <a:pt x="352096" y="211332"/>
                  <a:pt x="704193" y="22146"/>
                  <a:pt x="1072055" y="1125"/>
                </a:cubicBezTo>
                <a:cubicBezTo>
                  <a:pt x="1439917" y="-19896"/>
                  <a:pt x="2102069" y="260380"/>
                  <a:pt x="2207172" y="274394"/>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CC5B50EA-8726-9C4D-9A5C-BD63915A66FA}"/>
              </a:ext>
            </a:extLst>
          </p:cNvPr>
          <p:cNvSpPr txBox="1"/>
          <p:nvPr/>
        </p:nvSpPr>
        <p:spPr>
          <a:xfrm>
            <a:off x="10850136" y="4544646"/>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9" name="TextBox 18">
            <a:extLst>
              <a:ext uri="{FF2B5EF4-FFF2-40B4-BE49-F238E27FC236}">
                <a16:creationId xmlns:a16="http://schemas.microsoft.com/office/drawing/2014/main" id="{4CCBBE6B-ACE8-514F-B6B1-F26EB23B079E}"/>
              </a:ext>
            </a:extLst>
          </p:cNvPr>
          <p:cNvSpPr txBox="1"/>
          <p:nvPr/>
        </p:nvSpPr>
        <p:spPr>
          <a:xfrm>
            <a:off x="6676787" y="4544646"/>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 ≠0</a:t>
            </a:r>
          </a:p>
        </p:txBody>
      </p:sp>
      <p:pic>
        <p:nvPicPr>
          <p:cNvPr id="4" name="Picture 3">
            <a:extLst>
              <a:ext uri="{FF2B5EF4-FFF2-40B4-BE49-F238E27FC236}">
                <a16:creationId xmlns:a16="http://schemas.microsoft.com/office/drawing/2014/main" id="{61F87861-B582-334A-98F6-E2A8FD128798}"/>
              </a:ext>
            </a:extLst>
          </p:cNvPr>
          <p:cNvPicPr>
            <a:picLocks noChangeAspect="1"/>
          </p:cNvPicPr>
          <p:nvPr/>
        </p:nvPicPr>
        <p:blipFill>
          <a:blip r:embed="rId3"/>
          <a:stretch>
            <a:fillRect/>
          </a:stretch>
        </p:blipFill>
        <p:spPr>
          <a:xfrm>
            <a:off x="838200" y="2590800"/>
            <a:ext cx="3225800" cy="838200"/>
          </a:xfrm>
          <a:prstGeom prst="rect">
            <a:avLst/>
          </a:prstGeom>
        </p:spPr>
      </p:pic>
      <p:graphicFrame>
        <p:nvGraphicFramePr>
          <p:cNvPr id="7" name="Table 7">
            <a:extLst>
              <a:ext uri="{FF2B5EF4-FFF2-40B4-BE49-F238E27FC236}">
                <a16:creationId xmlns:a16="http://schemas.microsoft.com/office/drawing/2014/main" id="{E061939F-ECA9-1947-8784-17577099E2E6}"/>
              </a:ext>
            </a:extLst>
          </p:cNvPr>
          <p:cNvGraphicFramePr>
            <a:graphicFrameLocks noGrp="1"/>
          </p:cNvGraphicFramePr>
          <p:nvPr>
            <p:extLst>
              <p:ext uri="{D42A27DB-BD31-4B8C-83A1-F6EECF244321}">
                <p14:modId xmlns:p14="http://schemas.microsoft.com/office/powerpoint/2010/main" val="4002497722"/>
              </p:ext>
            </p:extLst>
          </p:nvPr>
        </p:nvGraphicFramePr>
        <p:xfrm>
          <a:off x="10005759" y="3250883"/>
          <a:ext cx="731520" cy="29260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492506442"/>
                    </a:ext>
                  </a:extLst>
                </a:gridCol>
                <a:gridCol w="365760">
                  <a:extLst>
                    <a:ext uri="{9D8B030D-6E8A-4147-A177-3AD203B41FA5}">
                      <a16:colId xmlns:a16="http://schemas.microsoft.com/office/drawing/2014/main" val="228326386"/>
                    </a:ext>
                  </a:extLst>
                </a:gridCol>
              </a:tblGrid>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6160280"/>
                  </a:ext>
                </a:extLst>
              </a:tr>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2</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4979782"/>
                  </a:ext>
                </a:extLst>
              </a:tr>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3</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4021873"/>
                  </a:ext>
                </a:extLst>
              </a:tr>
              <a:tr h="731520">
                <a:tc>
                  <a:txBody>
                    <a:bodyPr/>
                    <a:lstStyle/>
                    <a:p>
                      <a:pPr algn="ctr"/>
                      <a:r>
                        <a:rPr lang="en-US" sz="1200" dirty="0">
                          <a:latin typeface="IRRoya" panose="02000503000000020002" pitchFamily="2" charset="-78"/>
                          <a:cs typeface="IRRoya" panose="02000503000000020002" pitchFamily="2" charset="-78"/>
                        </a:rPr>
                        <a:t>…</a:t>
                      </a:r>
                    </a:p>
                  </a:txBody>
                  <a:tcPr vert="vert" anchor="ctr">
                    <a:lnR w="12700" cap="flat" cmpd="sng" algn="ctr">
                      <a:solidFill>
                        <a:schemeClr val="tx1"/>
                      </a:solidFill>
                      <a:prstDash val="solid"/>
                      <a:round/>
                      <a:headEnd type="none" w="med" len="med"/>
                      <a:tailEnd type="none" w="med" len="med"/>
                    </a:lnR>
                  </a:tcPr>
                </a:tc>
                <a:tc>
                  <a:txBody>
                    <a:bodyPr/>
                    <a:lstStyle/>
                    <a:p>
                      <a:pPr algn="ctr"/>
                      <a:r>
                        <a:rPr lang="en-US" sz="1200" dirty="0">
                          <a:latin typeface="IRRoya" panose="02000503000000020002" pitchFamily="2" charset="-78"/>
                          <a:cs typeface="IRRoya" panose="02000503000000020002" pitchFamily="2" charset="-78"/>
                        </a:rPr>
                        <a:t>…</a:t>
                      </a:r>
                    </a:p>
                  </a:txBody>
                  <a:tcPr vert="vert"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6314735"/>
                  </a:ext>
                </a:extLst>
              </a:tr>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6517495"/>
                  </a:ext>
                </a:extLst>
              </a:tr>
              <a:tr h="365760">
                <a:tc>
                  <a:txBody>
                    <a:bodyPr/>
                    <a:lstStyle/>
                    <a:p>
                      <a:pPr algn="l"/>
                      <a:endParaRPr lang="en-US" sz="12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5577240"/>
                  </a:ext>
                </a:extLst>
              </a:tr>
              <a:tr h="365760">
                <a:tc>
                  <a:txBody>
                    <a:bodyPr/>
                    <a:lstStyle/>
                    <a:p>
                      <a:pPr algn="l"/>
                      <a:endParaRPr lang="en-US" sz="12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b="1" dirty="0">
                          <a:latin typeface="IRRoya" panose="02000503000000020002" pitchFamily="2" charset="-78"/>
                          <a:cs typeface="IRRoya" panose="02000503000000020002" pitchFamily="2" charset="-78"/>
                        </a:rPr>
                        <a:t>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8298736"/>
                  </a:ext>
                </a:extLst>
              </a:tr>
            </a:tbl>
          </a:graphicData>
        </a:graphic>
      </p:graphicFrame>
    </p:spTree>
    <p:extLst>
      <p:ext uri="{BB962C8B-B14F-4D97-AF65-F5344CB8AC3E}">
        <p14:creationId xmlns:p14="http://schemas.microsoft.com/office/powerpoint/2010/main" val="4210946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C39521-B49C-9B4A-9B13-BB89A40C4942}"/>
              </a:ext>
            </a:extLst>
          </p:cNvPr>
          <p:cNvPicPr>
            <a:picLocks noChangeAspect="1"/>
          </p:cNvPicPr>
          <p:nvPr/>
        </p:nvPicPr>
        <p:blipFill rotWithShape="1">
          <a:blip r:embed="rId2"/>
          <a:srcRect l="1708"/>
          <a:stretch/>
        </p:blipFill>
        <p:spPr>
          <a:xfrm>
            <a:off x="838200" y="2903682"/>
            <a:ext cx="8670058" cy="1050636"/>
          </a:xfrm>
          <a:prstGeom prst="rect">
            <a:avLst/>
          </a:prstGeom>
        </p:spPr>
      </p:pic>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به طور مثال موقعیت خانه </a:t>
            </a:r>
            <a:r>
              <a:rPr lang="en-US" dirty="0">
                <a:latin typeface="IRMitra" panose="02000506000000020002" pitchFamily="2" charset="-78"/>
                <a:cs typeface="IRMitra" panose="02000506000000020002" pitchFamily="2" charset="-78"/>
              </a:rPr>
              <a:t>A[4,3]=17</a:t>
            </a:r>
            <a:r>
              <a:rPr lang="fa-IR" dirty="0">
                <a:latin typeface="IRMitra" panose="02000506000000020002" pitchFamily="2" charset="-78"/>
                <a:cs typeface="IRMitra" panose="02000506000000020002" pitchFamily="2" charset="-78"/>
              </a:rPr>
              <a:t> در آرایه یک بعدی </a:t>
            </a:r>
            <a:r>
              <a:rPr lang="en-US" dirty="0">
                <a:latin typeface="IRMitra" panose="02000506000000020002" pitchFamily="2" charset="-78"/>
                <a:cs typeface="IRMitra" panose="02000506000000020002" pitchFamily="2" charset="-78"/>
              </a:rPr>
              <a:t>B[9]</a:t>
            </a:r>
            <a:r>
              <a:rPr lang="fa-IR" dirty="0">
                <a:latin typeface="IRMitra" panose="02000506000000020002" pitchFamily="2" charset="-78"/>
                <a:cs typeface="IRMitra" panose="02000506000000020002" pitchFamily="2" charset="-78"/>
              </a:rPr>
              <a:t> است، رابطه بین </a:t>
            </a:r>
            <a:r>
              <a:rPr lang="en-US" dirty="0">
                <a:latin typeface="IRMitra" panose="02000506000000020002" pitchFamily="2" charset="-78"/>
                <a:cs typeface="IRMitra" panose="02000506000000020002" pitchFamily="2" charset="-78"/>
              </a:rPr>
              <a:t>(</a:t>
            </a:r>
            <a:r>
              <a:rPr lang="en-US" dirty="0" err="1">
                <a:latin typeface="IRMitra" panose="02000506000000020002" pitchFamily="2" charset="-78"/>
                <a:cs typeface="IRMitra" panose="02000506000000020002" pitchFamily="2" charset="-78"/>
              </a:rPr>
              <a:t>i</a:t>
            </a:r>
            <a:r>
              <a:rPr lang="en-US" dirty="0">
                <a:latin typeface="IRMitra" panose="02000506000000020002" pitchFamily="2" charset="-78"/>
                <a:cs typeface="IRMitra" panose="02000506000000020002" pitchFamily="2" charset="-78"/>
              </a:rPr>
              <a:t>=4,j=3)</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(k=9)</a:t>
            </a:r>
            <a:r>
              <a:rPr lang="fa-IR" dirty="0">
                <a:latin typeface="IRMitra" panose="02000506000000020002" pitchFamily="2" charset="-78"/>
                <a:cs typeface="IRMitra" panose="02000506000000020002" pitchFamily="2" charset="-78"/>
              </a:rPr>
              <a:t> در آرایه یک بعدی توسط رابطه زیر مشخص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graphicFrame>
        <p:nvGraphicFramePr>
          <p:cNvPr id="6" name="Table 6">
            <a:extLst>
              <a:ext uri="{FF2B5EF4-FFF2-40B4-BE49-F238E27FC236}">
                <a16:creationId xmlns:a16="http://schemas.microsoft.com/office/drawing/2014/main" id="{C0CF41AA-14FE-AA47-A323-A929D0E99BE9}"/>
              </a:ext>
            </a:extLst>
          </p:cNvPr>
          <p:cNvGraphicFramePr>
            <a:graphicFrameLocks noGrp="1"/>
          </p:cNvGraphicFramePr>
          <p:nvPr>
            <p:extLst>
              <p:ext uri="{D42A27DB-BD31-4B8C-83A1-F6EECF244321}">
                <p14:modId xmlns:p14="http://schemas.microsoft.com/office/powerpoint/2010/main" val="1323661477"/>
              </p:ext>
            </p:extLst>
          </p:nvPr>
        </p:nvGraphicFramePr>
        <p:xfrm>
          <a:off x="7724434" y="4713923"/>
          <a:ext cx="1483360" cy="14630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503865033"/>
                    </a:ext>
                  </a:extLst>
                </a:gridCol>
                <a:gridCol w="365760">
                  <a:extLst>
                    <a:ext uri="{9D8B030D-6E8A-4147-A177-3AD203B41FA5}">
                      <a16:colId xmlns:a16="http://schemas.microsoft.com/office/drawing/2014/main" val="3270313517"/>
                    </a:ext>
                  </a:extLst>
                </a:gridCol>
                <a:gridCol w="386080">
                  <a:extLst>
                    <a:ext uri="{9D8B030D-6E8A-4147-A177-3AD203B41FA5}">
                      <a16:colId xmlns:a16="http://schemas.microsoft.com/office/drawing/2014/main" val="1625421578"/>
                    </a:ext>
                  </a:extLst>
                </a:gridCol>
                <a:gridCol w="365760">
                  <a:extLst>
                    <a:ext uri="{9D8B030D-6E8A-4147-A177-3AD203B41FA5}">
                      <a16:colId xmlns:a16="http://schemas.microsoft.com/office/drawing/2014/main" val="2434631470"/>
                    </a:ext>
                  </a:extLst>
                </a:gridCol>
              </a:tblGrid>
              <a:tr h="365760">
                <a:tc>
                  <a:txBody>
                    <a:bodyPr/>
                    <a:lstStyle/>
                    <a:p>
                      <a:pPr algn="ctr"/>
                      <a:r>
                        <a:rPr lang="en-US" sz="1400" dirty="0">
                          <a:latin typeface="IRRoya" panose="02000503000000020002" pitchFamily="2" charset="-78"/>
                          <a:cs typeface="IRRoya" panose="02000503000000020002" pitchFamily="2" charset="-78"/>
                        </a:rPr>
                        <a:t>25</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noFill/>
                  </a:tcPr>
                </a:tc>
                <a:tc>
                  <a:txBody>
                    <a:bodyPr/>
                    <a:lstStyle/>
                    <a:p>
                      <a:pPr algn="ctr"/>
                      <a:r>
                        <a:rPr lang="en-US" sz="1400" dirty="0">
                          <a:latin typeface="IRRoya" panose="02000503000000020002" pitchFamily="2" charset="-78"/>
                          <a:cs typeface="IRRoya" panose="02000503000000020002" pitchFamily="2" charset="-78"/>
                        </a:rPr>
                        <a:t>0</a:t>
                      </a:r>
                    </a:p>
                  </a:txBody>
                  <a:tcPr anchor="ctr"/>
                </a:tc>
                <a:extLst>
                  <a:ext uri="{0D108BD9-81ED-4DB2-BD59-A6C34878D82A}">
                    <a16:rowId xmlns:a16="http://schemas.microsoft.com/office/drawing/2014/main" val="1945861380"/>
                  </a:ext>
                </a:extLst>
              </a:tr>
              <a:tr h="365760">
                <a:tc>
                  <a:txBody>
                    <a:bodyPr/>
                    <a:lstStyle/>
                    <a:p>
                      <a:pPr algn="ctr"/>
                      <a:r>
                        <a:rPr lang="en-US" sz="1400" dirty="0">
                          <a:latin typeface="IRRoya" panose="02000503000000020002" pitchFamily="2" charset="-78"/>
                          <a:cs typeface="IRRoya" panose="02000503000000020002" pitchFamily="2" charset="-78"/>
                        </a:rPr>
                        <a:t>52</a:t>
                      </a:r>
                    </a:p>
                  </a:txBody>
                  <a:tcPr anchor="ctr"/>
                </a:tc>
                <a:tc>
                  <a:txBody>
                    <a:bodyPr/>
                    <a:lstStyle/>
                    <a:p>
                      <a:pPr algn="ctr"/>
                      <a:r>
                        <a:rPr lang="en-US" sz="1400" dirty="0">
                          <a:latin typeface="IRRoya" panose="02000503000000020002" pitchFamily="2" charset="-78"/>
                          <a:cs typeface="IRRoya" panose="02000503000000020002" pitchFamily="2" charset="-78"/>
                        </a:rPr>
                        <a:t>21</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extLst>
                  <a:ext uri="{0D108BD9-81ED-4DB2-BD59-A6C34878D82A}">
                    <a16:rowId xmlns:a16="http://schemas.microsoft.com/office/drawing/2014/main" val="727251043"/>
                  </a:ext>
                </a:extLst>
              </a:tr>
              <a:tr h="365760">
                <a:tc>
                  <a:txBody>
                    <a:bodyPr/>
                    <a:lstStyle/>
                    <a:p>
                      <a:pPr algn="ctr"/>
                      <a:r>
                        <a:rPr lang="en-US" sz="1400" dirty="0">
                          <a:latin typeface="IRRoya" panose="02000503000000020002" pitchFamily="2" charset="-78"/>
                          <a:cs typeface="IRRoya" panose="02000503000000020002" pitchFamily="2" charset="-78"/>
                        </a:rPr>
                        <a:t>29</a:t>
                      </a:r>
                    </a:p>
                  </a:txBody>
                  <a:tcPr anchor="ctr"/>
                </a:tc>
                <a:tc>
                  <a:txBody>
                    <a:bodyPr/>
                    <a:lstStyle/>
                    <a:p>
                      <a:pPr algn="ctr"/>
                      <a:r>
                        <a:rPr lang="en-US" sz="1400" dirty="0">
                          <a:latin typeface="IRRoya" panose="02000503000000020002" pitchFamily="2" charset="-78"/>
                          <a:cs typeface="IRRoya" panose="02000503000000020002" pitchFamily="2" charset="-78"/>
                        </a:rPr>
                        <a:t>24</a:t>
                      </a:r>
                    </a:p>
                  </a:txBody>
                  <a:tcPr anchor="ctr"/>
                </a:tc>
                <a:tc>
                  <a:txBody>
                    <a:bodyPr/>
                    <a:lstStyle/>
                    <a:p>
                      <a:pPr algn="ctr"/>
                      <a:r>
                        <a:rPr lang="en-US" sz="1400" dirty="0">
                          <a:latin typeface="IRRoya" panose="02000503000000020002" pitchFamily="2" charset="-78"/>
                          <a:cs typeface="IRRoya" panose="02000503000000020002" pitchFamily="2" charset="-78"/>
                        </a:rPr>
                        <a:t>35</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extLst>
                  <a:ext uri="{0D108BD9-81ED-4DB2-BD59-A6C34878D82A}">
                    <a16:rowId xmlns:a16="http://schemas.microsoft.com/office/drawing/2014/main" val="276122212"/>
                  </a:ext>
                </a:extLst>
              </a:tr>
              <a:tr h="365760">
                <a:tc>
                  <a:txBody>
                    <a:bodyPr/>
                    <a:lstStyle/>
                    <a:p>
                      <a:pPr algn="ctr"/>
                      <a:r>
                        <a:rPr lang="en-US" sz="1400" dirty="0">
                          <a:latin typeface="IRRoya" panose="02000503000000020002" pitchFamily="2" charset="-78"/>
                          <a:cs typeface="IRRoya" panose="02000503000000020002" pitchFamily="2" charset="-78"/>
                        </a:rPr>
                        <a:t>99</a:t>
                      </a:r>
                    </a:p>
                  </a:txBody>
                  <a:tcPr anchor="ctr"/>
                </a:tc>
                <a:tc>
                  <a:txBody>
                    <a:bodyPr/>
                    <a:lstStyle/>
                    <a:p>
                      <a:pPr algn="ctr"/>
                      <a:r>
                        <a:rPr lang="en-US" sz="1400" dirty="0">
                          <a:latin typeface="IRRoya" panose="02000503000000020002" pitchFamily="2" charset="-78"/>
                          <a:cs typeface="IRRoya" panose="02000503000000020002" pitchFamily="2" charset="-78"/>
                        </a:rPr>
                        <a:t>61</a:t>
                      </a:r>
                    </a:p>
                  </a:txBody>
                  <a:tcPr anchor="ctr"/>
                </a:tc>
                <a:tc>
                  <a:txBody>
                    <a:bodyPr/>
                    <a:lstStyle/>
                    <a:p>
                      <a:pPr algn="ctr"/>
                      <a:r>
                        <a:rPr lang="en-US" sz="1400" dirty="0">
                          <a:latin typeface="IRRoya" panose="02000503000000020002" pitchFamily="2" charset="-78"/>
                          <a:cs typeface="IRRoya" panose="02000503000000020002" pitchFamily="2" charset="-78"/>
                        </a:rPr>
                        <a:t>17</a:t>
                      </a:r>
                    </a:p>
                  </a:txBody>
                  <a:tcPr anchor="ctr">
                    <a:solidFill>
                      <a:schemeClr val="accent6">
                        <a:lumMod val="20000"/>
                        <a:lumOff val="80000"/>
                      </a:schemeClr>
                    </a:solidFill>
                  </a:tcPr>
                </a:tc>
                <a:tc>
                  <a:txBody>
                    <a:bodyPr/>
                    <a:lstStyle/>
                    <a:p>
                      <a:pPr algn="ctr"/>
                      <a:r>
                        <a:rPr lang="en-US" sz="1400" dirty="0">
                          <a:latin typeface="IRRoya" panose="02000503000000020002" pitchFamily="2" charset="-78"/>
                          <a:cs typeface="IRRoya" panose="02000503000000020002" pitchFamily="2" charset="-78"/>
                        </a:rPr>
                        <a:t>58</a:t>
                      </a:r>
                    </a:p>
                  </a:txBody>
                  <a:tcPr anchor="ctr"/>
                </a:tc>
                <a:extLst>
                  <a:ext uri="{0D108BD9-81ED-4DB2-BD59-A6C34878D82A}">
                    <a16:rowId xmlns:a16="http://schemas.microsoft.com/office/drawing/2014/main" val="3537991494"/>
                  </a:ext>
                </a:extLst>
              </a:tr>
            </a:tbl>
          </a:graphicData>
        </a:graphic>
      </p:graphicFrame>
      <p:sp>
        <p:nvSpPr>
          <p:cNvPr id="11" name="TextBox 10">
            <a:extLst>
              <a:ext uri="{FF2B5EF4-FFF2-40B4-BE49-F238E27FC236}">
                <a16:creationId xmlns:a16="http://schemas.microsoft.com/office/drawing/2014/main" id="{C4C713E7-F088-4543-9D50-2E707F83F2E6}"/>
              </a:ext>
            </a:extLst>
          </p:cNvPr>
          <p:cNvSpPr txBox="1"/>
          <p:nvPr/>
        </p:nvSpPr>
        <p:spPr>
          <a:xfrm>
            <a:off x="9995733" y="4365166"/>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2" name="TextBox 11">
            <a:extLst>
              <a:ext uri="{FF2B5EF4-FFF2-40B4-BE49-F238E27FC236}">
                <a16:creationId xmlns:a16="http://schemas.microsoft.com/office/drawing/2014/main" id="{5D59663E-1BBA-B946-B990-08B59CD1CF88}"/>
              </a:ext>
            </a:extLst>
          </p:cNvPr>
          <p:cNvSpPr txBox="1"/>
          <p:nvPr/>
        </p:nvSpPr>
        <p:spPr>
          <a:xfrm>
            <a:off x="8030196" y="4370913"/>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a:t>
            </a:r>
          </a:p>
        </p:txBody>
      </p:sp>
      <p:cxnSp>
        <p:nvCxnSpPr>
          <p:cNvPr id="14" name="Straight Arrow Connector 13">
            <a:extLst>
              <a:ext uri="{FF2B5EF4-FFF2-40B4-BE49-F238E27FC236}">
                <a16:creationId xmlns:a16="http://schemas.microsoft.com/office/drawing/2014/main" id="{B46F0BE9-5A64-964B-8814-1DE23B616055}"/>
              </a:ext>
            </a:extLst>
          </p:cNvPr>
          <p:cNvCxnSpPr/>
          <p:nvPr/>
        </p:nvCxnSpPr>
        <p:spPr>
          <a:xfrm>
            <a:off x="9487171" y="5445443"/>
            <a:ext cx="81980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3" name="Table 7">
            <a:extLst>
              <a:ext uri="{FF2B5EF4-FFF2-40B4-BE49-F238E27FC236}">
                <a16:creationId xmlns:a16="http://schemas.microsoft.com/office/drawing/2014/main" id="{798CED11-D4E0-5745-8D05-1132B724EF20}"/>
              </a:ext>
            </a:extLst>
          </p:cNvPr>
          <p:cNvGraphicFramePr>
            <a:graphicFrameLocks noGrp="1"/>
          </p:cNvGraphicFramePr>
          <p:nvPr>
            <p:extLst>
              <p:ext uri="{D42A27DB-BD31-4B8C-83A1-F6EECF244321}">
                <p14:modId xmlns:p14="http://schemas.microsoft.com/office/powerpoint/2010/main" val="3625973830"/>
              </p:ext>
            </p:extLst>
          </p:nvPr>
        </p:nvGraphicFramePr>
        <p:xfrm>
          <a:off x="10622280" y="2976563"/>
          <a:ext cx="731520" cy="3200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492506442"/>
                    </a:ext>
                  </a:extLst>
                </a:gridCol>
                <a:gridCol w="365760">
                  <a:extLst>
                    <a:ext uri="{9D8B030D-6E8A-4147-A177-3AD203B41FA5}">
                      <a16:colId xmlns:a16="http://schemas.microsoft.com/office/drawing/2014/main" val="228326386"/>
                    </a:ext>
                  </a:extLst>
                </a:gridCol>
              </a:tblGrid>
              <a:tr h="320040">
                <a:tc>
                  <a:txBody>
                    <a:bodyPr/>
                    <a:lstStyle/>
                    <a:p>
                      <a:pPr algn="ctr"/>
                      <a:r>
                        <a:rPr lang="en-US" sz="1200" b="0" dirty="0">
                          <a:latin typeface="IRRoya" panose="02000503000000020002" pitchFamily="2" charset="-78"/>
                          <a:cs typeface="IRRoya" panose="02000503000000020002" pitchFamily="2" charset="-78"/>
                        </a:rPr>
                        <a:t>25</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6160280"/>
                  </a:ext>
                </a:extLst>
              </a:tr>
              <a:tr h="320040">
                <a:tc>
                  <a:txBody>
                    <a:bodyPr/>
                    <a:lstStyle/>
                    <a:p>
                      <a:pPr marL="0" algn="ctr" defTabSz="914400" rtl="1" eaLnBrk="1" latinLnBrk="0" hangingPunct="1"/>
                      <a:r>
                        <a:rPr lang="en-US" sz="1200" b="0" dirty="0">
                          <a:latin typeface="IRRoya" panose="02000503000000020002" pitchFamily="2" charset="-78"/>
                          <a:cs typeface="IRRoya" panose="02000503000000020002" pitchFamily="2" charset="-78"/>
                        </a:rPr>
                        <a:t>52</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2</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4979782"/>
                  </a:ext>
                </a:extLst>
              </a:tr>
              <a:tr h="320040">
                <a:tc>
                  <a:txBody>
                    <a:bodyPr/>
                    <a:lstStyle/>
                    <a:p>
                      <a:pPr algn="ctr"/>
                      <a:r>
                        <a:rPr lang="en-US" sz="1200" b="0" dirty="0">
                          <a:latin typeface="IRRoya" panose="02000503000000020002" pitchFamily="2" charset="-78"/>
                          <a:cs typeface="IRRoya" panose="02000503000000020002" pitchFamily="2" charset="-78"/>
                        </a:rPr>
                        <a:t>29</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3</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4021873"/>
                  </a:ext>
                </a:extLst>
              </a:tr>
              <a:tr h="320040">
                <a:tc>
                  <a:txBody>
                    <a:bodyPr/>
                    <a:lstStyle/>
                    <a:p>
                      <a:pPr algn="ctr"/>
                      <a:r>
                        <a:rPr lang="en-US" sz="1200" b="0" dirty="0">
                          <a:latin typeface="IRRoya" panose="02000503000000020002" pitchFamily="2" charset="-78"/>
                          <a:cs typeface="IRRoya" panose="02000503000000020002" pitchFamily="2" charset="-78"/>
                        </a:rPr>
                        <a:t>99</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4</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6314735"/>
                  </a:ext>
                </a:extLst>
              </a:tr>
              <a:tr h="320040">
                <a:tc>
                  <a:txBody>
                    <a:bodyPr/>
                    <a:lstStyle/>
                    <a:p>
                      <a:pPr algn="ctr"/>
                      <a:r>
                        <a:rPr lang="en-US" sz="1200" b="0" dirty="0">
                          <a:latin typeface="IRRoya" panose="02000503000000020002" pitchFamily="2" charset="-78"/>
                          <a:cs typeface="IRRoya" panose="02000503000000020002" pitchFamily="2" charset="-78"/>
                        </a:rPr>
                        <a:t>21</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5</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6517495"/>
                  </a:ext>
                </a:extLst>
              </a:tr>
              <a:tr h="320040">
                <a:tc>
                  <a:txBody>
                    <a:bodyPr/>
                    <a:lstStyle/>
                    <a:p>
                      <a:pPr algn="ctr"/>
                      <a:r>
                        <a:rPr lang="en-US" sz="1200" b="0" dirty="0">
                          <a:latin typeface="IRRoya" panose="02000503000000020002" pitchFamily="2" charset="-78"/>
                          <a:cs typeface="IRRoya" panose="02000503000000020002" pitchFamily="2" charset="-78"/>
                        </a:rPr>
                        <a:t>24</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6</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5577240"/>
                  </a:ext>
                </a:extLst>
              </a:tr>
              <a:tr h="320040">
                <a:tc>
                  <a:txBody>
                    <a:bodyPr/>
                    <a:lstStyle/>
                    <a:p>
                      <a:pPr algn="ctr"/>
                      <a:r>
                        <a:rPr lang="en-US" sz="1200" b="0" dirty="0">
                          <a:latin typeface="IRRoya" panose="02000503000000020002" pitchFamily="2" charset="-78"/>
                          <a:cs typeface="IRRoya" panose="02000503000000020002" pitchFamily="2" charset="-78"/>
                        </a:rPr>
                        <a:t>61</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7</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8298736"/>
                  </a:ext>
                </a:extLst>
              </a:tr>
              <a:tr h="320040">
                <a:tc>
                  <a:txBody>
                    <a:bodyPr/>
                    <a:lstStyle/>
                    <a:p>
                      <a:pPr algn="ctr"/>
                      <a:r>
                        <a:rPr lang="en-US" sz="1200" b="0" dirty="0">
                          <a:latin typeface="IRRoya" panose="02000503000000020002" pitchFamily="2" charset="-78"/>
                          <a:cs typeface="IRRoya" panose="02000503000000020002" pitchFamily="2" charset="-78"/>
                        </a:rPr>
                        <a:t>35</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8</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1418555"/>
                  </a:ext>
                </a:extLst>
              </a:tr>
              <a:tr h="320040">
                <a:tc>
                  <a:txBody>
                    <a:bodyPr/>
                    <a:lstStyle/>
                    <a:p>
                      <a:pPr algn="ctr"/>
                      <a:r>
                        <a:rPr lang="en-US" sz="1200" b="0" dirty="0">
                          <a:latin typeface="IRRoya" panose="02000503000000020002" pitchFamily="2" charset="-78"/>
                          <a:cs typeface="IRRoya" panose="02000503000000020002" pitchFamily="2" charset="-78"/>
                        </a:rPr>
                        <a:t>17</a:t>
                      </a:r>
                    </a:p>
                  </a:txBody>
                  <a:tcPr anchor="ctr">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1200" b="0" dirty="0">
                          <a:latin typeface="IRRoya" panose="02000503000000020002" pitchFamily="2" charset="-78"/>
                          <a:cs typeface="IRRoya" panose="02000503000000020002" pitchFamily="2" charset="-78"/>
                        </a:rPr>
                        <a:t>9</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4170529"/>
                  </a:ext>
                </a:extLst>
              </a:tr>
              <a:tr h="320040">
                <a:tc>
                  <a:txBody>
                    <a:bodyPr/>
                    <a:lstStyle/>
                    <a:p>
                      <a:pPr algn="ctr"/>
                      <a:r>
                        <a:rPr lang="en-US" sz="1200" b="0" dirty="0">
                          <a:latin typeface="IRRoya" panose="02000503000000020002" pitchFamily="2" charset="-78"/>
                          <a:cs typeface="IRRoya" panose="02000503000000020002" pitchFamily="2" charset="-78"/>
                        </a:rPr>
                        <a:t>58</a:t>
                      </a:r>
                    </a:p>
                  </a:txBody>
                  <a:tcPr anchor="ctr">
                    <a:lnR w="12700" cap="flat" cmpd="sng" algn="ctr">
                      <a:solidFill>
                        <a:schemeClr val="tx1"/>
                      </a:solidFill>
                      <a:prstDash val="solid"/>
                      <a:round/>
                      <a:headEnd type="none" w="med" len="med"/>
                      <a:tailEnd type="none" w="med" len="med"/>
                    </a:lnR>
                  </a:tcPr>
                </a:tc>
                <a:tc>
                  <a:txBody>
                    <a:bodyPr/>
                    <a:lstStyle/>
                    <a:p>
                      <a:pPr algn="ctr"/>
                      <a:r>
                        <a:rPr lang="en-US" sz="1200" b="0" dirty="0">
                          <a:latin typeface="IRRoya" panose="02000503000000020002" pitchFamily="2" charset="-78"/>
                          <a:cs typeface="IRRoya" panose="02000503000000020002" pitchFamily="2" charset="-78"/>
                        </a:rPr>
                        <a:t>10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83840762"/>
                  </a:ext>
                </a:extLst>
              </a:tr>
            </a:tbl>
          </a:graphicData>
        </a:graphic>
      </p:graphicFrame>
    </p:spTree>
    <p:extLst>
      <p:ext uri="{BB962C8B-B14F-4D97-AF65-F5344CB8AC3E}">
        <p14:creationId xmlns:p14="http://schemas.microsoft.com/office/powerpoint/2010/main" val="2716264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ستونی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بالا مثلثی</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اگر </a:t>
            </a:r>
            <a:r>
              <a:rPr lang="en-US" dirty="0">
                <a:latin typeface="IRMitra" panose="02000506000000020002" pitchFamily="2" charset="-78"/>
                <a:cs typeface="IRMitra" panose="02000506000000020002" pitchFamily="2" charset="-78"/>
              </a:rPr>
              <a:t>A[1:n,1:n]</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بالا مثلثی باشد، آنگاه موقعیت خانه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در آرایه یک بعدی ستونی </a:t>
            </a:r>
            <a:r>
              <a:rPr lang="en-US" dirty="0">
                <a:latin typeface="IRMitra" panose="02000506000000020002" pitchFamily="2" charset="-78"/>
                <a:cs typeface="IRMitra" panose="02000506000000020002" pitchFamily="2" charset="-78"/>
              </a:rPr>
              <a:t>B[k]</a:t>
            </a:r>
            <a:r>
              <a:rPr lang="fa-IR" dirty="0">
                <a:latin typeface="IRMitra" panose="02000506000000020002" pitchFamily="2" charset="-78"/>
                <a:cs typeface="IRMitra" panose="02000506000000020002" pitchFamily="2" charset="-78"/>
              </a:rPr>
              <a:t> را </a:t>
            </a:r>
            <a:r>
              <a:rPr lang="fa-IR" dirty="0" err="1">
                <a:latin typeface="IRMitra" panose="02000506000000020002" pitchFamily="2" charset="-78"/>
                <a:cs typeface="IRMitra" panose="02000506000000020002" pitchFamily="2" charset="-78"/>
              </a:rPr>
              <a:t>باتوجه</a:t>
            </a:r>
            <a:r>
              <a:rPr lang="fa-IR" dirty="0">
                <a:latin typeface="IRMitra" panose="02000506000000020002" pitchFamily="2" charset="-78"/>
                <a:cs typeface="IRMitra" panose="02000506000000020002" pitchFamily="2" charset="-78"/>
              </a:rPr>
              <a:t> به رابطه زیر تعیین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sp>
        <p:nvSpPr>
          <p:cNvPr id="17" name="Freeform 16">
            <a:extLst>
              <a:ext uri="{FF2B5EF4-FFF2-40B4-BE49-F238E27FC236}">
                <a16:creationId xmlns:a16="http://schemas.microsoft.com/office/drawing/2014/main" id="{2A347C33-C546-4D42-9DB3-DB847B874F7D}"/>
              </a:ext>
            </a:extLst>
          </p:cNvPr>
          <p:cNvSpPr/>
          <p:nvPr/>
        </p:nvSpPr>
        <p:spPr>
          <a:xfrm>
            <a:off x="7539449" y="3912523"/>
            <a:ext cx="2207172" cy="400518"/>
          </a:xfrm>
          <a:custGeom>
            <a:avLst/>
            <a:gdLst>
              <a:gd name="connsiteX0" fmla="*/ 0 w 2207172"/>
              <a:gd name="connsiteY0" fmla="*/ 400518 h 400518"/>
              <a:gd name="connsiteX1" fmla="*/ 1072055 w 2207172"/>
              <a:gd name="connsiteY1" fmla="*/ 1125 h 400518"/>
              <a:gd name="connsiteX2" fmla="*/ 2207172 w 2207172"/>
              <a:gd name="connsiteY2" fmla="*/ 274394 h 400518"/>
            </a:gdLst>
            <a:ahLst/>
            <a:cxnLst>
              <a:cxn ang="0">
                <a:pos x="connsiteX0" y="connsiteY0"/>
              </a:cxn>
              <a:cxn ang="0">
                <a:pos x="connsiteX1" y="connsiteY1"/>
              </a:cxn>
              <a:cxn ang="0">
                <a:pos x="connsiteX2" y="connsiteY2"/>
              </a:cxn>
            </a:cxnLst>
            <a:rect l="l" t="t" r="r" b="b"/>
            <a:pathLst>
              <a:path w="2207172" h="400518">
                <a:moveTo>
                  <a:pt x="0" y="400518"/>
                </a:moveTo>
                <a:cubicBezTo>
                  <a:pt x="352096" y="211332"/>
                  <a:pt x="704193" y="22146"/>
                  <a:pt x="1072055" y="1125"/>
                </a:cubicBezTo>
                <a:cubicBezTo>
                  <a:pt x="1439917" y="-19896"/>
                  <a:pt x="2102069" y="260380"/>
                  <a:pt x="2207172" y="274394"/>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CC5B50EA-8726-9C4D-9A5C-BD63915A66FA}"/>
              </a:ext>
            </a:extLst>
          </p:cNvPr>
          <p:cNvSpPr txBox="1"/>
          <p:nvPr/>
        </p:nvSpPr>
        <p:spPr>
          <a:xfrm>
            <a:off x="10850136" y="4544646"/>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9" name="TextBox 18">
            <a:extLst>
              <a:ext uri="{FF2B5EF4-FFF2-40B4-BE49-F238E27FC236}">
                <a16:creationId xmlns:a16="http://schemas.microsoft.com/office/drawing/2014/main" id="{4CCBBE6B-ACE8-514F-B6B1-F26EB23B079E}"/>
              </a:ext>
            </a:extLst>
          </p:cNvPr>
          <p:cNvSpPr txBox="1"/>
          <p:nvPr/>
        </p:nvSpPr>
        <p:spPr>
          <a:xfrm>
            <a:off x="6592869" y="4544646"/>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 ≠0</a:t>
            </a:r>
          </a:p>
        </p:txBody>
      </p:sp>
      <p:graphicFrame>
        <p:nvGraphicFramePr>
          <p:cNvPr id="7" name="Table 7">
            <a:extLst>
              <a:ext uri="{FF2B5EF4-FFF2-40B4-BE49-F238E27FC236}">
                <a16:creationId xmlns:a16="http://schemas.microsoft.com/office/drawing/2014/main" id="{E061939F-ECA9-1947-8784-17577099E2E6}"/>
              </a:ext>
            </a:extLst>
          </p:cNvPr>
          <p:cNvGraphicFramePr>
            <a:graphicFrameLocks noGrp="1"/>
          </p:cNvGraphicFramePr>
          <p:nvPr/>
        </p:nvGraphicFramePr>
        <p:xfrm>
          <a:off x="10005759" y="3250883"/>
          <a:ext cx="731520" cy="29260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492506442"/>
                    </a:ext>
                  </a:extLst>
                </a:gridCol>
                <a:gridCol w="365760">
                  <a:extLst>
                    <a:ext uri="{9D8B030D-6E8A-4147-A177-3AD203B41FA5}">
                      <a16:colId xmlns:a16="http://schemas.microsoft.com/office/drawing/2014/main" val="228326386"/>
                    </a:ext>
                  </a:extLst>
                </a:gridCol>
              </a:tblGrid>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6160280"/>
                  </a:ext>
                </a:extLst>
              </a:tr>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2</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4979782"/>
                  </a:ext>
                </a:extLst>
              </a:tr>
              <a:tr h="365760">
                <a:tc>
                  <a:txBody>
                    <a:bodyPr/>
                    <a:lstStyle/>
                    <a:p>
                      <a:pPr algn="l"/>
                      <a:endParaRPr lang="en-US" sz="12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dirty="0">
                          <a:latin typeface="IRRoya" panose="02000503000000020002" pitchFamily="2" charset="-78"/>
                          <a:cs typeface="IRRoya" panose="02000503000000020002" pitchFamily="2" charset="-78"/>
                        </a:rPr>
                        <a:t>3</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4021873"/>
                  </a:ext>
                </a:extLst>
              </a:tr>
              <a:tr h="731520">
                <a:tc>
                  <a:txBody>
                    <a:bodyPr/>
                    <a:lstStyle/>
                    <a:p>
                      <a:pPr algn="ctr"/>
                      <a:r>
                        <a:rPr lang="en-US" sz="1200" dirty="0">
                          <a:latin typeface="IRRoya" panose="02000503000000020002" pitchFamily="2" charset="-78"/>
                          <a:cs typeface="IRRoya" panose="02000503000000020002" pitchFamily="2" charset="-78"/>
                        </a:rPr>
                        <a:t>…</a:t>
                      </a:r>
                    </a:p>
                  </a:txBody>
                  <a:tcPr vert="vert" anchor="ctr">
                    <a:lnR w="12700" cap="flat" cmpd="sng" algn="ctr">
                      <a:solidFill>
                        <a:schemeClr val="tx1"/>
                      </a:solidFill>
                      <a:prstDash val="solid"/>
                      <a:round/>
                      <a:headEnd type="none" w="med" len="med"/>
                      <a:tailEnd type="none" w="med" len="med"/>
                    </a:lnR>
                  </a:tcPr>
                </a:tc>
                <a:tc>
                  <a:txBody>
                    <a:bodyPr/>
                    <a:lstStyle/>
                    <a:p>
                      <a:pPr algn="ctr"/>
                      <a:r>
                        <a:rPr lang="en-US" sz="1200" dirty="0">
                          <a:latin typeface="IRRoya" panose="02000503000000020002" pitchFamily="2" charset="-78"/>
                          <a:cs typeface="IRRoya" panose="02000503000000020002" pitchFamily="2" charset="-78"/>
                        </a:rPr>
                        <a:t>…</a:t>
                      </a:r>
                    </a:p>
                  </a:txBody>
                  <a:tcPr vert="vert"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6314735"/>
                  </a:ext>
                </a:extLst>
              </a:tr>
              <a:tr h="365760">
                <a:tc>
                  <a:txBody>
                    <a:bodyPr/>
                    <a:lstStyle/>
                    <a:p>
                      <a:pPr algn="l"/>
                      <a:endParaRPr lang="en-US" sz="12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6517495"/>
                  </a:ext>
                </a:extLst>
              </a:tr>
              <a:tr h="365760">
                <a:tc>
                  <a:txBody>
                    <a:bodyPr/>
                    <a:lstStyle/>
                    <a:p>
                      <a:pPr algn="l"/>
                      <a:endParaRPr lang="en-US" sz="12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5577240"/>
                  </a:ext>
                </a:extLst>
              </a:tr>
              <a:tr h="365760">
                <a:tc>
                  <a:txBody>
                    <a:bodyPr/>
                    <a:lstStyle/>
                    <a:p>
                      <a:pPr algn="l"/>
                      <a:endParaRPr lang="en-US" sz="12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l"/>
                      <a:r>
                        <a:rPr lang="en-US" sz="1200" b="1" dirty="0">
                          <a:latin typeface="IRRoya" panose="02000503000000020002" pitchFamily="2" charset="-78"/>
                          <a:cs typeface="IRRoya" panose="02000503000000020002" pitchFamily="2" charset="-78"/>
                        </a:rPr>
                        <a:t>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8298736"/>
                  </a:ext>
                </a:extLst>
              </a:tr>
            </a:tbl>
          </a:graphicData>
        </a:graphic>
      </p:graphicFrame>
      <p:pic>
        <p:nvPicPr>
          <p:cNvPr id="5" name="Picture 4">
            <a:extLst>
              <a:ext uri="{FF2B5EF4-FFF2-40B4-BE49-F238E27FC236}">
                <a16:creationId xmlns:a16="http://schemas.microsoft.com/office/drawing/2014/main" id="{9CE62F69-5EA6-4645-9B4B-9ABCCA81361B}"/>
              </a:ext>
            </a:extLst>
          </p:cNvPr>
          <p:cNvPicPr>
            <a:picLocks noChangeAspect="1"/>
          </p:cNvPicPr>
          <p:nvPr/>
        </p:nvPicPr>
        <p:blipFill>
          <a:blip r:embed="rId2"/>
          <a:stretch>
            <a:fillRect/>
          </a:stretch>
        </p:blipFill>
        <p:spPr>
          <a:xfrm>
            <a:off x="838200" y="2653983"/>
            <a:ext cx="2311400" cy="596900"/>
          </a:xfrm>
          <a:prstGeom prst="rect">
            <a:avLst/>
          </a:prstGeom>
        </p:spPr>
      </p:pic>
      <p:pic>
        <p:nvPicPr>
          <p:cNvPr id="11" name="Picture 10">
            <a:extLst>
              <a:ext uri="{FF2B5EF4-FFF2-40B4-BE49-F238E27FC236}">
                <a16:creationId xmlns:a16="http://schemas.microsoft.com/office/drawing/2014/main" id="{406CB1B1-CB16-8A43-9006-F078B50BBE77}"/>
              </a:ext>
            </a:extLst>
          </p:cNvPr>
          <p:cNvPicPr>
            <a:picLocks noChangeAspect="1"/>
          </p:cNvPicPr>
          <p:nvPr/>
        </p:nvPicPr>
        <p:blipFill>
          <a:blip r:embed="rId3"/>
          <a:stretch>
            <a:fillRect/>
          </a:stretch>
        </p:blipFill>
        <p:spPr>
          <a:xfrm>
            <a:off x="6096000" y="4913797"/>
            <a:ext cx="1845254" cy="1261713"/>
          </a:xfrm>
          <a:prstGeom prst="rect">
            <a:avLst/>
          </a:prstGeom>
        </p:spPr>
      </p:pic>
    </p:spTree>
    <p:extLst>
      <p:ext uri="{BB962C8B-B14F-4D97-AF65-F5344CB8AC3E}">
        <p14:creationId xmlns:p14="http://schemas.microsoft.com/office/powerpoint/2010/main" val="947842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به طور مثال موقعیت خانه </a:t>
            </a:r>
            <a:r>
              <a:rPr lang="en-US" dirty="0">
                <a:latin typeface="IRMitra" panose="02000506000000020002" pitchFamily="2" charset="-78"/>
                <a:cs typeface="IRMitra" panose="02000506000000020002" pitchFamily="2" charset="-78"/>
              </a:rPr>
              <a:t>A[2,4]=19</a:t>
            </a:r>
            <a:r>
              <a:rPr lang="fa-IR" dirty="0">
                <a:latin typeface="IRMitra" panose="02000506000000020002" pitchFamily="2" charset="-78"/>
                <a:cs typeface="IRMitra" panose="02000506000000020002" pitchFamily="2" charset="-78"/>
              </a:rPr>
              <a:t> در آرایه یک بعدی </a:t>
            </a:r>
            <a:r>
              <a:rPr lang="en-US" dirty="0">
                <a:latin typeface="IRMitra" panose="02000506000000020002" pitchFamily="2" charset="-78"/>
                <a:cs typeface="IRMitra" panose="02000506000000020002" pitchFamily="2" charset="-78"/>
              </a:rPr>
              <a:t>B[8]</a:t>
            </a:r>
            <a:r>
              <a:rPr lang="fa-IR" dirty="0">
                <a:latin typeface="IRMitra" panose="02000506000000020002" pitchFamily="2" charset="-78"/>
                <a:cs typeface="IRMitra" panose="02000506000000020002" pitchFamily="2" charset="-78"/>
              </a:rPr>
              <a:t> است، رابطه بین </a:t>
            </a:r>
            <a:r>
              <a:rPr lang="en-US" dirty="0">
                <a:latin typeface="IRMitra" panose="02000506000000020002" pitchFamily="2" charset="-78"/>
                <a:cs typeface="IRMitra" panose="02000506000000020002" pitchFamily="2" charset="-78"/>
              </a:rPr>
              <a:t>(</a:t>
            </a:r>
            <a:r>
              <a:rPr lang="en-US" dirty="0" err="1">
                <a:latin typeface="IRMitra" panose="02000506000000020002" pitchFamily="2" charset="-78"/>
                <a:cs typeface="IRMitra" panose="02000506000000020002" pitchFamily="2" charset="-78"/>
              </a:rPr>
              <a:t>i</a:t>
            </a:r>
            <a:r>
              <a:rPr lang="en-US" dirty="0">
                <a:latin typeface="IRMitra" panose="02000506000000020002" pitchFamily="2" charset="-78"/>
                <a:cs typeface="IRMitra" panose="02000506000000020002" pitchFamily="2" charset="-78"/>
              </a:rPr>
              <a:t>=2,j=4)</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(k=8)</a:t>
            </a:r>
            <a:r>
              <a:rPr lang="fa-IR" dirty="0">
                <a:latin typeface="IRMitra" panose="02000506000000020002" pitchFamily="2" charset="-78"/>
                <a:cs typeface="IRMitra" panose="02000506000000020002" pitchFamily="2" charset="-78"/>
              </a:rPr>
              <a:t> در آرایه یک بعدی توسط رابطه زیر مشخص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11" name="TextBox 10">
            <a:extLst>
              <a:ext uri="{FF2B5EF4-FFF2-40B4-BE49-F238E27FC236}">
                <a16:creationId xmlns:a16="http://schemas.microsoft.com/office/drawing/2014/main" id="{C4C713E7-F088-4543-9D50-2E707F83F2E6}"/>
              </a:ext>
            </a:extLst>
          </p:cNvPr>
          <p:cNvSpPr txBox="1"/>
          <p:nvPr/>
        </p:nvSpPr>
        <p:spPr>
          <a:xfrm>
            <a:off x="9995733" y="4365166"/>
            <a:ext cx="503664"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B[k]</a:t>
            </a:r>
          </a:p>
        </p:txBody>
      </p:sp>
      <p:sp>
        <p:nvSpPr>
          <p:cNvPr id="12" name="TextBox 11">
            <a:extLst>
              <a:ext uri="{FF2B5EF4-FFF2-40B4-BE49-F238E27FC236}">
                <a16:creationId xmlns:a16="http://schemas.microsoft.com/office/drawing/2014/main" id="{5D59663E-1BBA-B946-B990-08B59CD1CF88}"/>
              </a:ext>
            </a:extLst>
          </p:cNvPr>
          <p:cNvSpPr txBox="1"/>
          <p:nvPr/>
        </p:nvSpPr>
        <p:spPr>
          <a:xfrm>
            <a:off x="8030196" y="4370913"/>
            <a:ext cx="851515" cy="338554"/>
          </a:xfrm>
          <a:prstGeom prst="rect">
            <a:avLst/>
          </a:prstGeom>
          <a:noFill/>
        </p:spPr>
        <p:txBody>
          <a:bodyPr wrap="none" rtlCol="0">
            <a:spAutoFit/>
          </a:bodyPr>
          <a:lstStyle/>
          <a:p>
            <a:pPr algn="ctr"/>
            <a:r>
              <a:rPr lang="en-US" sz="1600" dirty="0">
                <a:latin typeface="IRRoya" panose="02000503000000020002" pitchFamily="2" charset="-78"/>
                <a:cs typeface="IRRoya" panose="02000503000000020002" pitchFamily="2" charset="-78"/>
              </a:rPr>
              <a:t>A[</a:t>
            </a:r>
            <a:r>
              <a:rPr lang="en-US" sz="1600" dirty="0" err="1">
                <a:latin typeface="IRRoya" panose="02000503000000020002" pitchFamily="2" charset="-78"/>
                <a:cs typeface="IRRoya" panose="02000503000000020002" pitchFamily="2" charset="-78"/>
              </a:rPr>
              <a:t>i,j</a:t>
            </a:r>
            <a:r>
              <a:rPr lang="en-US" sz="1600" dirty="0">
                <a:latin typeface="IRRoya" panose="02000503000000020002" pitchFamily="2" charset="-78"/>
                <a:cs typeface="IRRoya" panose="02000503000000020002" pitchFamily="2" charset="-78"/>
              </a:rPr>
              <a:t>]</a:t>
            </a:r>
          </a:p>
        </p:txBody>
      </p:sp>
      <p:cxnSp>
        <p:nvCxnSpPr>
          <p:cNvPr id="14" name="Straight Arrow Connector 13">
            <a:extLst>
              <a:ext uri="{FF2B5EF4-FFF2-40B4-BE49-F238E27FC236}">
                <a16:creationId xmlns:a16="http://schemas.microsoft.com/office/drawing/2014/main" id="{B46F0BE9-5A64-964B-8814-1DE23B616055}"/>
              </a:ext>
            </a:extLst>
          </p:cNvPr>
          <p:cNvCxnSpPr/>
          <p:nvPr/>
        </p:nvCxnSpPr>
        <p:spPr>
          <a:xfrm>
            <a:off x="9487171" y="5445443"/>
            <a:ext cx="81980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3" name="Table 7">
            <a:extLst>
              <a:ext uri="{FF2B5EF4-FFF2-40B4-BE49-F238E27FC236}">
                <a16:creationId xmlns:a16="http://schemas.microsoft.com/office/drawing/2014/main" id="{798CED11-D4E0-5745-8D05-1132B724EF20}"/>
              </a:ext>
            </a:extLst>
          </p:cNvPr>
          <p:cNvGraphicFramePr>
            <a:graphicFrameLocks noGrp="1"/>
          </p:cNvGraphicFramePr>
          <p:nvPr>
            <p:extLst>
              <p:ext uri="{D42A27DB-BD31-4B8C-83A1-F6EECF244321}">
                <p14:modId xmlns:p14="http://schemas.microsoft.com/office/powerpoint/2010/main" val="2153102617"/>
              </p:ext>
            </p:extLst>
          </p:nvPr>
        </p:nvGraphicFramePr>
        <p:xfrm>
          <a:off x="10622280" y="2976563"/>
          <a:ext cx="721677" cy="3200400"/>
        </p:xfrm>
        <a:graphic>
          <a:graphicData uri="http://schemas.openxmlformats.org/drawingml/2006/table">
            <a:tbl>
              <a:tblPr firstRow="1" bandRow="1">
                <a:tableStyleId>{5940675A-B579-460E-94D1-54222C63F5DA}</a:tableStyleId>
              </a:tblPr>
              <a:tblGrid>
                <a:gridCol w="355917">
                  <a:extLst>
                    <a:ext uri="{9D8B030D-6E8A-4147-A177-3AD203B41FA5}">
                      <a16:colId xmlns:a16="http://schemas.microsoft.com/office/drawing/2014/main" val="1492506442"/>
                    </a:ext>
                  </a:extLst>
                </a:gridCol>
                <a:gridCol w="365760">
                  <a:extLst>
                    <a:ext uri="{9D8B030D-6E8A-4147-A177-3AD203B41FA5}">
                      <a16:colId xmlns:a16="http://schemas.microsoft.com/office/drawing/2014/main" val="228326386"/>
                    </a:ext>
                  </a:extLst>
                </a:gridCol>
              </a:tblGrid>
              <a:tr h="320040">
                <a:tc>
                  <a:txBody>
                    <a:bodyPr/>
                    <a:lstStyle/>
                    <a:p>
                      <a:pPr algn="ctr"/>
                      <a:r>
                        <a:rPr lang="en-US" sz="1200" b="0" dirty="0">
                          <a:latin typeface="IRRoya" panose="02000503000000020002" pitchFamily="2" charset="-78"/>
                          <a:cs typeface="IRRoya" panose="02000503000000020002" pitchFamily="2" charset="-78"/>
                        </a:rPr>
                        <a:t>25</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6160280"/>
                  </a:ext>
                </a:extLst>
              </a:tr>
              <a:tr h="320040">
                <a:tc>
                  <a:txBody>
                    <a:bodyPr/>
                    <a:lstStyle/>
                    <a:p>
                      <a:pPr marL="0" algn="ctr" defTabSz="914400" rtl="1" eaLnBrk="1" latinLnBrk="0" hangingPunct="1"/>
                      <a:r>
                        <a:rPr lang="en-US" sz="1200" b="0" dirty="0">
                          <a:latin typeface="IRRoya" panose="02000503000000020002" pitchFamily="2" charset="-78"/>
                          <a:cs typeface="IRRoya" panose="02000503000000020002" pitchFamily="2" charset="-78"/>
                        </a:rPr>
                        <a:t>98</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2</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84979782"/>
                  </a:ext>
                </a:extLst>
              </a:tr>
              <a:tr h="320040">
                <a:tc>
                  <a:txBody>
                    <a:bodyPr/>
                    <a:lstStyle/>
                    <a:p>
                      <a:pPr algn="ctr"/>
                      <a:r>
                        <a:rPr lang="en-US" sz="1200" b="0" dirty="0">
                          <a:latin typeface="IRRoya" panose="02000503000000020002" pitchFamily="2" charset="-78"/>
                          <a:cs typeface="IRRoya" panose="02000503000000020002" pitchFamily="2" charset="-78"/>
                        </a:rPr>
                        <a:t>16</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3</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021873"/>
                  </a:ext>
                </a:extLst>
              </a:tr>
              <a:tr h="320040">
                <a:tc>
                  <a:txBody>
                    <a:bodyPr/>
                    <a:lstStyle/>
                    <a:p>
                      <a:pPr algn="ctr"/>
                      <a:r>
                        <a:rPr lang="en-US" sz="1200" b="0" dirty="0">
                          <a:latin typeface="IRRoya" panose="02000503000000020002" pitchFamily="2" charset="-78"/>
                          <a:cs typeface="IRRoya" panose="02000503000000020002" pitchFamily="2" charset="-78"/>
                        </a:rPr>
                        <a:t>87</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4</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6314735"/>
                  </a:ext>
                </a:extLst>
              </a:tr>
              <a:tr h="320040">
                <a:tc>
                  <a:txBody>
                    <a:bodyPr/>
                    <a:lstStyle/>
                    <a:p>
                      <a:pPr algn="ctr"/>
                      <a:r>
                        <a:rPr lang="en-US" sz="1200" b="0" dirty="0">
                          <a:latin typeface="IRRoya" panose="02000503000000020002" pitchFamily="2" charset="-78"/>
                          <a:cs typeface="IRRoya" panose="02000503000000020002" pitchFamily="2" charset="-78"/>
                        </a:rPr>
                        <a:t>85</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5</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56517495"/>
                  </a:ext>
                </a:extLst>
              </a:tr>
              <a:tr h="320040">
                <a:tc>
                  <a:txBody>
                    <a:bodyPr/>
                    <a:lstStyle/>
                    <a:p>
                      <a:pPr algn="ctr"/>
                      <a:r>
                        <a:rPr lang="en-US" sz="1200" b="0" dirty="0">
                          <a:latin typeface="IRRoya" panose="02000503000000020002" pitchFamily="2" charset="-78"/>
                          <a:cs typeface="IRRoya" panose="02000503000000020002" pitchFamily="2" charset="-78"/>
                        </a:rPr>
                        <a:t>70</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6</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75577240"/>
                  </a:ext>
                </a:extLst>
              </a:tr>
              <a:tr h="320040">
                <a:tc>
                  <a:txBody>
                    <a:bodyPr/>
                    <a:lstStyle/>
                    <a:p>
                      <a:pPr algn="ctr"/>
                      <a:r>
                        <a:rPr lang="en-US" sz="1200" b="0" dirty="0">
                          <a:latin typeface="IRRoya" panose="02000503000000020002" pitchFamily="2" charset="-78"/>
                          <a:cs typeface="IRRoya" panose="02000503000000020002" pitchFamily="2" charset="-78"/>
                        </a:rPr>
                        <a:t>91</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7</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8298736"/>
                  </a:ext>
                </a:extLst>
              </a:tr>
              <a:tr h="320040">
                <a:tc>
                  <a:txBody>
                    <a:bodyPr/>
                    <a:lstStyle/>
                    <a:p>
                      <a:pPr algn="ctr"/>
                      <a:r>
                        <a:rPr lang="en-US" sz="1200" b="0" dirty="0">
                          <a:latin typeface="IRRoya" panose="02000503000000020002" pitchFamily="2" charset="-78"/>
                          <a:cs typeface="IRRoya" panose="02000503000000020002" pitchFamily="2" charset="-78"/>
                        </a:rPr>
                        <a:t>19</a:t>
                      </a:r>
                    </a:p>
                  </a:txBody>
                  <a:tcPr anchor="ctr">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1200" b="0" dirty="0">
                          <a:latin typeface="IRRoya" panose="02000503000000020002" pitchFamily="2" charset="-78"/>
                          <a:cs typeface="IRRoya" panose="02000503000000020002" pitchFamily="2" charset="-78"/>
                        </a:rPr>
                        <a:t>8</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31418555"/>
                  </a:ext>
                </a:extLst>
              </a:tr>
              <a:tr h="320040">
                <a:tc>
                  <a:txBody>
                    <a:bodyPr/>
                    <a:lstStyle/>
                    <a:p>
                      <a:pPr algn="ctr"/>
                      <a:r>
                        <a:rPr lang="en-US" sz="1200" b="0" dirty="0">
                          <a:latin typeface="IRRoya" panose="02000503000000020002" pitchFamily="2" charset="-78"/>
                          <a:cs typeface="IRRoya" panose="02000503000000020002" pitchFamily="2" charset="-78"/>
                        </a:rPr>
                        <a:t>30</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9</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4170529"/>
                  </a:ext>
                </a:extLst>
              </a:tr>
              <a:tr h="320040">
                <a:tc>
                  <a:txBody>
                    <a:bodyPr/>
                    <a:lstStyle/>
                    <a:p>
                      <a:pPr algn="ctr"/>
                      <a:r>
                        <a:rPr lang="en-US" sz="1200" b="0" dirty="0">
                          <a:latin typeface="IRRoya" panose="02000503000000020002" pitchFamily="2" charset="-78"/>
                          <a:cs typeface="IRRoya" panose="02000503000000020002" pitchFamily="2" charset="-78"/>
                        </a:rPr>
                        <a:t>11</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b="0" dirty="0">
                          <a:latin typeface="IRRoya" panose="02000503000000020002" pitchFamily="2" charset="-78"/>
                          <a:cs typeface="IRRoya" panose="02000503000000020002" pitchFamily="2" charset="-78"/>
                        </a:rPr>
                        <a:t>10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3840762"/>
                  </a:ext>
                </a:extLst>
              </a:tr>
            </a:tbl>
          </a:graphicData>
        </a:graphic>
      </p:graphicFrame>
      <p:pic>
        <p:nvPicPr>
          <p:cNvPr id="7" name="Picture 6">
            <a:extLst>
              <a:ext uri="{FF2B5EF4-FFF2-40B4-BE49-F238E27FC236}">
                <a16:creationId xmlns:a16="http://schemas.microsoft.com/office/drawing/2014/main" id="{E4FCEA41-0E41-3740-8790-38691E4F3193}"/>
              </a:ext>
            </a:extLst>
          </p:cNvPr>
          <p:cNvPicPr>
            <a:picLocks noChangeAspect="1"/>
          </p:cNvPicPr>
          <p:nvPr/>
        </p:nvPicPr>
        <p:blipFill rotWithShape="1">
          <a:blip r:embed="rId2"/>
          <a:srcRect l="2262"/>
          <a:stretch/>
        </p:blipFill>
        <p:spPr>
          <a:xfrm>
            <a:off x="838200" y="2938318"/>
            <a:ext cx="7795172" cy="1016000"/>
          </a:xfrm>
          <a:prstGeom prst="rect">
            <a:avLst/>
          </a:prstGeom>
        </p:spPr>
      </p:pic>
      <p:graphicFrame>
        <p:nvGraphicFramePr>
          <p:cNvPr id="15" name="Table 6">
            <a:extLst>
              <a:ext uri="{FF2B5EF4-FFF2-40B4-BE49-F238E27FC236}">
                <a16:creationId xmlns:a16="http://schemas.microsoft.com/office/drawing/2014/main" id="{F354CA66-1D83-FE44-9C1B-A6485D5512B7}"/>
              </a:ext>
            </a:extLst>
          </p:cNvPr>
          <p:cNvGraphicFramePr>
            <a:graphicFrameLocks noGrp="1"/>
          </p:cNvGraphicFramePr>
          <p:nvPr>
            <p:extLst>
              <p:ext uri="{D42A27DB-BD31-4B8C-83A1-F6EECF244321}">
                <p14:modId xmlns:p14="http://schemas.microsoft.com/office/powerpoint/2010/main" val="575737505"/>
              </p:ext>
            </p:extLst>
          </p:nvPr>
        </p:nvGraphicFramePr>
        <p:xfrm>
          <a:off x="7724433" y="4703720"/>
          <a:ext cx="1463040" cy="14630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503865033"/>
                    </a:ext>
                  </a:extLst>
                </a:gridCol>
                <a:gridCol w="365760">
                  <a:extLst>
                    <a:ext uri="{9D8B030D-6E8A-4147-A177-3AD203B41FA5}">
                      <a16:colId xmlns:a16="http://schemas.microsoft.com/office/drawing/2014/main" val="3270313517"/>
                    </a:ext>
                  </a:extLst>
                </a:gridCol>
                <a:gridCol w="365760">
                  <a:extLst>
                    <a:ext uri="{9D8B030D-6E8A-4147-A177-3AD203B41FA5}">
                      <a16:colId xmlns:a16="http://schemas.microsoft.com/office/drawing/2014/main" val="1625421578"/>
                    </a:ext>
                  </a:extLst>
                </a:gridCol>
                <a:gridCol w="365760">
                  <a:extLst>
                    <a:ext uri="{9D8B030D-6E8A-4147-A177-3AD203B41FA5}">
                      <a16:colId xmlns:a16="http://schemas.microsoft.com/office/drawing/2014/main" val="2434631470"/>
                    </a:ext>
                  </a:extLst>
                </a:gridCol>
              </a:tblGrid>
              <a:tr h="365760">
                <a:tc>
                  <a:txBody>
                    <a:bodyPr/>
                    <a:lstStyle/>
                    <a:p>
                      <a:pPr algn="ctr"/>
                      <a:r>
                        <a:rPr lang="en-US" sz="1400" dirty="0">
                          <a:latin typeface="IRRoya" panose="02000503000000020002" pitchFamily="2" charset="-78"/>
                          <a:cs typeface="IRRoya" panose="02000503000000020002" pitchFamily="2" charset="-78"/>
                        </a:rPr>
                        <a:t>25</a:t>
                      </a:r>
                    </a:p>
                  </a:txBody>
                  <a:tcPr anchor="ctr"/>
                </a:tc>
                <a:tc>
                  <a:txBody>
                    <a:bodyPr/>
                    <a:lstStyle/>
                    <a:p>
                      <a:pPr algn="ctr"/>
                      <a:r>
                        <a:rPr lang="en-US" sz="1400" dirty="0">
                          <a:latin typeface="IRRoya" panose="02000503000000020002" pitchFamily="2" charset="-78"/>
                          <a:cs typeface="IRRoya" panose="02000503000000020002" pitchFamily="2" charset="-78"/>
                        </a:rPr>
                        <a:t>98</a:t>
                      </a:r>
                    </a:p>
                  </a:txBody>
                  <a:tcPr anchor="ctr"/>
                </a:tc>
                <a:tc>
                  <a:txBody>
                    <a:bodyPr/>
                    <a:lstStyle/>
                    <a:p>
                      <a:pPr algn="ctr"/>
                      <a:r>
                        <a:rPr lang="en-US" sz="1400" dirty="0">
                          <a:latin typeface="IRRoya" panose="02000503000000020002" pitchFamily="2" charset="-78"/>
                          <a:cs typeface="IRRoya" panose="02000503000000020002" pitchFamily="2" charset="-78"/>
                        </a:rPr>
                        <a:t>87</a:t>
                      </a:r>
                    </a:p>
                  </a:txBody>
                  <a:tcPr anchor="ctr">
                    <a:noFill/>
                  </a:tcPr>
                </a:tc>
                <a:tc>
                  <a:txBody>
                    <a:bodyPr/>
                    <a:lstStyle/>
                    <a:p>
                      <a:pPr algn="ctr"/>
                      <a:r>
                        <a:rPr lang="en-US" sz="1400" dirty="0">
                          <a:latin typeface="IRRoya" panose="02000503000000020002" pitchFamily="2" charset="-78"/>
                          <a:cs typeface="IRRoya" panose="02000503000000020002" pitchFamily="2" charset="-78"/>
                        </a:rPr>
                        <a:t>91</a:t>
                      </a:r>
                    </a:p>
                  </a:txBody>
                  <a:tcPr anchor="ctr"/>
                </a:tc>
                <a:extLst>
                  <a:ext uri="{0D108BD9-81ED-4DB2-BD59-A6C34878D82A}">
                    <a16:rowId xmlns:a16="http://schemas.microsoft.com/office/drawing/2014/main" val="1945861380"/>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16</a:t>
                      </a:r>
                    </a:p>
                  </a:txBody>
                  <a:tcPr anchor="ctr"/>
                </a:tc>
                <a:tc>
                  <a:txBody>
                    <a:bodyPr/>
                    <a:lstStyle/>
                    <a:p>
                      <a:pPr algn="ctr"/>
                      <a:r>
                        <a:rPr lang="en-US" sz="1400" dirty="0">
                          <a:latin typeface="IRRoya" panose="02000503000000020002" pitchFamily="2" charset="-78"/>
                          <a:cs typeface="IRRoya" panose="02000503000000020002" pitchFamily="2" charset="-78"/>
                        </a:rPr>
                        <a:t>85</a:t>
                      </a:r>
                    </a:p>
                  </a:txBody>
                  <a:tcPr anchor="ctr"/>
                </a:tc>
                <a:tc>
                  <a:txBody>
                    <a:bodyPr/>
                    <a:lstStyle/>
                    <a:p>
                      <a:pPr algn="ctr"/>
                      <a:r>
                        <a:rPr lang="en-US" sz="1400" dirty="0">
                          <a:latin typeface="IRRoya" panose="02000503000000020002" pitchFamily="2" charset="-78"/>
                          <a:cs typeface="IRRoya" panose="02000503000000020002" pitchFamily="2" charset="-78"/>
                        </a:rPr>
                        <a:t>19</a:t>
                      </a:r>
                    </a:p>
                  </a:txBody>
                  <a:tcPr anchor="ctr">
                    <a:solidFill>
                      <a:schemeClr val="accent6">
                        <a:lumMod val="20000"/>
                        <a:lumOff val="80000"/>
                      </a:schemeClr>
                    </a:solidFill>
                  </a:tcPr>
                </a:tc>
                <a:extLst>
                  <a:ext uri="{0D108BD9-81ED-4DB2-BD59-A6C34878D82A}">
                    <a16:rowId xmlns:a16="http://schemas.microsoft.com/office/drawing/2014/main" val="727251043"/>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70</a:t>
                      </a:r>
                    </a:p>
                  </a:txBody>
                  <a:tcPr anchor="ctr"/>
                </a:tc>
                <a:tc>
                  <a:txBody>
                    <a:bodyPr/>
                    <a:lstStyle/>
                    <a:p>
                      <a:pPr algn="ctr"/>
                      <a:r>
                        <a:rPr lang="en-US" sz="1400" dirty="0">
                          <a:latin typeface="IRRoya" panose="02000503000000020002" pitchFamily="2" charset="-78"/>
                          <a:cs typeface="IRRoya" panose="02000503000000020002" pitchFamily="2" charset="-78"/>
                        </a:rPr>
                        <a:t>30</a:t>
                      </a:r>
                    </a:p>
                  </a:txBody>
                  <a:tcPr anchor="ctr"/>
                </a:tc>
                <a:extLst>
                  <a:ext uri="{0D108BD9-81ED-4DB2-BD59-A6C34878D82A}">
                    <a16:rowId xmlns:a16="http://schemas.microsoft.com/office/drawing/2014/main" val="276122212"/>
                  </a:ext>
                </a:extLst>
              </a:tr>
              <a:tr h="365760">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0</a:t>
                      </a:r>
                    </a:p>
                  </a:txBody>
                  <a:tcPr anchor="ctr"/>
                </a:tc>
                <a:tc>
                  <a:txBody>
                    <a:bodyPr/>
                    <a:lstStyle/>
                    <a:p>
                      <a:pPr algn="ctr"/>
                      <a:r>
                        <a:rPr lang="en-US" sz="1400" dirty="0">
                          <a:latin typeface="IRRoya" panose="02000503000000020002" pitchFamily="2" charset="-78"/>
                          <a:cs typeface="IRRoya" panose="02000503000000020002" pitchFamily="2" charset="-78"/>
                        </a:rPr>
                        <a:t>11</a:t>
                      </a:r>
                    </a:p>
                  </a:txBody>
                  <a:tcPr anchor="ctr"/>
                </a:tc>
                <a:extLst>
                  <a:ext uri="{0D108BD9-81ED-4DB2-BD59-A6C34878D82A}">
                    <a16:rowId xmlns:a16="http://schemas.microsoft.com/office/drawing/2014/main" val="3537991494"/>
                  </a:ext>
                </a:extLst>
              </a:tr>
            </a:tbl>
          </a:graphicData>
        </a:graphic>
      </p:graphicFrame>
    </p:spTree>
    <p:extLst>
      <p:ext uri="{BB962C8B-B14F-4D97-AF65-F5344CB8AC3E}">
        <p14:creationId xmlns:p14="http://schemas.microsoft.com/office/powerpoint/2010/main" val="214607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ضرب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justLow" rtl="1">
                  <a:lnSpc>
                    <a:spcPct val="100000"/>
                  </a:lnSpc>
                  <a:buNone/>
                </a:pPr>
                <a:r>
                  <a:rPr lang="fa-IR" dirty="0">
                    <a:latin typeface="IRMitra" panose="02000506000000020002" pitchFamily="2" charset="-78"/>
                    <a:cs typeface="IRMitra" panose="02000506000000020002" pitchFamily="2" charset="-78"/>
                  </a:rPr>
                  <a:t>برای آنکه ضرب دو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امکان پذیر باشد، باید بعد میانی آنها برابر باشد، به عبارت بهتر برای محاسبه پذیر بودن ضرب دو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و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باید تعداد ستون های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با تعداد سطر های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برابر باشد:</a:t>
                </a:r>
                <a:endParaRPr lang="en-US" dirty="0">
                  <a:latin typeface="IRMitra" panose="02000506000000020002" pitchFamily="2" charset="-78"/>
                  <a:cs typeface="IRMitra" panose="02000506000000020002" pitchFamily="2" charset="-78"/>
                </a:endParaRPr>
              </a:p>
              <a:p>
                <a:pPr marL="0" indent="0" algn="justLow" rtl="1">
                  <a:lnSpc>
                    <a:spcPct val="100000"/>
                  </a:lnSpc>
                  <a:buNone/>
                </a:pPr>
                <a:endParaRPr lang="en-US" dirty="0">
                  <a:latin typeface="IRMitra" panose="02000506000000020002" pitchFamily="2" charset="-78"/>
                  <a:cs typeface="IRMitra" panose="02000506000000020002" pitchFamily="2" charset="-78"/>
                </a:endParaRPr>
              </a:p>
              <a:p>
                <a:pPr algn="justLow" rtl="1">
                  <a:lnSpc>
                    <a:spcPct val="100000"/>
                  </a:lnSpc>
                </a:pPr>
                <a:r>
                  <a:rPr lang="fa-IR" sz="2400" dirty="0">
                    <a:latin typeface="IRMitra" panose="02000506000000020002" pitchFamily="2" charset="-78"/>
                    <a:cs typeface="IRMitra" panose="02000506000000020002" pitchFamily="2" charset="-78"/>
                  </a:rPr>
                  <a:t>ضرب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ها خاصیت </a:t>
                </a:r>
                <a:r>
                  <a:rPr lang="fa-IR" sz="2400" dirty="0" err="1">
                    <a:latin typeface="IRMitra" panose="02000506000000020002" pitchFamily="2" charset="-78"/>
                    <a:cs typeface="IRMitra" panose="02000506000000020002" pitchFamily="2" charset="-78"/>
                  </a:rPr>
                  <a:t>جابه‌جایی</a:t>
                </a:r>
                <a:r>
                  <a:rPr lang="fa-IR" sz="2400" dirty="0">
                    <a:latin typeface="IRMitra" panose="02000506000000020002" pitchFamily="2" charset="-78"/>
                    <a:cs typeface="IRMitra" panose="02000506000000020002" pitchFamily="2" charset="-78"/>
                  </a:rPr>
                  <a:t> </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 </a:t>
                </a:r>
                <a14:m>
                  <m:oMath xmlns:m="http://schemas.openxmlformats.org/officeDocument/2006/math">
                    <m:r>
                      <a:rPr lang="en-US" sz="2000" b="0" i="1" smtClean="0">
                        <a:latin typeface="Cambria Math" panose="02040503050406030204" pitchFamily="18" charset="0"/>
                        <a:cs typeface="IRMitra" panose="02000506000000020002" pitchFamily="2" charset="-78"/>
                      </a:rPr>
                      <m:t>𝐴𝐵</m:t>
                    </m:r>
                    <m:r>
                      <a:rPr lang="en-US" sz="2000" b="0" i="1" smtClean="0">
                        <a:latin typeface="Cambria Math" panose="02040503050406030204" pitchFamily="18" charset="0"/>
                        <a:ea typeface="Cambria Math" panose="02040503050406030204" pitchFamily="18" charset="0"/>
                        <a:cs typeface="IRMitra" panose="02000506000000020002" pitchFamily="2" charset="-78"/>
                      </a:rPr>
                      <m:t>≠</m:t>
                    </m:r>
                    <m:r>
                      <a:rPr lang="en-US" sz="2000" b="0" i="1" smtClean="0">
                        <a:latin typeface="Cambria Math" panose="02040503050406030204" pitchFamily="18" charset="0"/>
                        <a:ea typeface="Cambria Math" panose="02040503050406030204" pitchFamily="18" charset="0"/>
                        <a:cs typeface="IRMitra" panose="02000506000000020002" pitchFamily="2" charset="-78"/>
                      </a:rPr>
                      <m:t>𝐵𝐴</m:t>
                    </m:r>
                  </m:oMath>
                </a14:m>
                <a:r>
                  <a:rPr lang="fa-IR" sz="2400" dirty="0">
                    <a:latin typeface="IRMitra" panose="02000506000000020002" pitchFamily="2" charset="-78"/>
                    <a:cs typeface="IRMitra" panose="02000506000000020002" pitchFamily="2" charset="-78"/>
                  </a:rPr>
                  <a:t> </a:t>
                </a:r>
                <a:r>
                  <a:rPr lang="en-US" sz="2400" dirty="0">
                    <a:latin typeface="IRMitra" panose="02000506000000020002" pitchFamily="2" charset="-78"/>
                    <a:cs typeface="IRMitra" panose="02000506000000020002" pitchFamily="2" charset="-78"/>
                  </a:rPr>
                  <a:t> (</a:t>
                </a:r>
                <a:r>
                  <a:rPr lang="fa-IR" sz="2400" dirty="0">
                    <a:latin typeface="IRMitra" panose="02000506000000020002" pitchFamily="2" charset="-78"/>
                    <a:cs typeface="IRMitra" panose="02000506000000020002" pitchFamily="2" charset="-78"/>
                  </a:rPr>
                  <a:t>ندارد.</a:t>
                </a:r>
              </a:p>
              <a:p>
                <a:pPr algn="justLow" rtl="1">
                  <a:lnSpc>
                    <a:spcPct val="100000"/>
                  </a:lnSpc>
                </a:pPr>
                <a:r>
                  <a:rPr lang="fa-IR" sz="2400" dirty="0">
                    <a:latin typeface="IRMitra" panose="02000506000000020002" pitchFamily="2" charset="-78"/>
                    <a:cs typeface="IRMitra" panose="02000506000000020002" pitchFamily="2" charset="-78"/>
                  </a:rPr>
                  <a:t>ضرب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ها خاصیت شرکت پذیری </a:t>
                </a:r>
                <a:r>
                  <a:rPr lang="en-US" sz="2400" dirty="0">
                    <a:latin typeface="IRMitra" panose="02000506000000020002" pitchFamily="2" charset="-78"/>
                    <a:cs typeface="IRMitra" panose="02000506000000020002" pitchFamily="2" charset="-78"/>
                  </a:rPr>
                  <a:t>(</a:t>
                </a:r>
                <a14:m>
                  <m:oMath xmlns:m="http://schemas.openxmlformats.org/officeDocument/2006/math">
                    <m:r>
                      <a:rPr lang="en-US" sz="2000" b="0" i="1" smtClean="0">
                        <a:latin typeface="Cambria Math" panose="02040503050406030204" pitchFamily="18" charset="0"/>
                        <a:cs typeface="IRMitra" panose="02000506000000020002" pitchFamily="2" charset="-78"/>
                      </a:rPr>
                      <m:t>𝐴</m:t>
                    </m:r>
                    <m:d>
                      <m:dPr>
                        <m:ctrlPr>
                          <a:rPr lang="en-US" sz="2000" b="0" i="1" smtClean="0">
                            <a:latin typeface="Cambria Math" panose="02040503050406030204" pitchFamily="18" charset="0"/>
                            <a:cs typeface="IRMitra" panose="02000506000000020002" pitchFamily="2" charset="-78"/>
                          </a:rPr>
                        </m:ctrlPr>
                      </m:dPr>
                      <m:e>
                        <m:r>
                          <a:rPr lang="en-US" sz="2000" b="0" i="1" smtClean="0">
                            <a:latin typeface="Cambria Math" panose="02040503050406030204" pitchFamily="18" charset="0"/>
                            <a:cs typeface="IRMitra" panose="02000506000000020002" pitchFamily="2" charset="-78"/>
                          </a:rPr>
                          <m:t>𝐵𝐶</m:t>
                        </m:r>
                      </m:e>
                    </m:d>
                    <m:r>
                      <a:rPr lang="en-US" sz="2000" b="0" i="1" smtClean="0">
                        <a:latin typeface="Cambria Math" panose="02040503050406030204" pitchFamily="18" charset="0"/>
                        <a:cs typeface="IRMitra" panose="02000506000000020002" pitchFamily="2" charset="-78"/>
                      </a:rPr>
                      <m:t>=</m:t>
                    </m:r>
                    <m:d>
                      <m:dPr>
                        <m:ctrlPr>
                          <a:rPr lang="en-US" sz="2000" b="0" i="1" smtClean="0">
                            <a:latin typeface="Cambria Math" panose="02040503050406030204" pitchFamily="18" charset="0"/>
                            <a:cs typeface="IRMitra" panose="02000506000000020002" pitchFamily="2" charset="-78"/>
                          </a:rPr>
                        </m:ctrlPr>
                      </m:dPr>
                      <m:e>
                        <m:r>
                          <a:rPr lang="en-US" sz="2000" b="0" i="1" smtClean="0">
                            <a:latin typeface="Cambria Math" panose="02040503050406030204" pitchFamily="18" charset="0"/>
                            <a:cs typeface="IRMitra" panose="02000506000000020002" pitchFamily="2" charset="-78"/>
                          </a:rPr>
                          <m:t>𝐴𝐵</m:t>
                        </m:r>
                      </m:e>
                    </m:d>
                    <m:r>
                      <a:rPr lang="en-US" sz="2000" b="0" i="1" smtClean="0">
                        <a:latin typeface="Cambria Math" panose="02040503050406030204" pitchFamily="18" charset="0"/>
                        <a:cs typeface="IRMitra" panose="02000506000000020002" pitchFamily="2" charset="-78"/>
                      </a:rPr>
                      <m:t>𝐶</m:t>
                    </m:r>
                  </m:oMath>
                </a14:m>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 دارد.</a:t>
                </a:r>
                <a:endParaRPr lang="en-US" sz="2400" dirty="0">
                  <a:latin typeface="IRMitra" panose="02000506000000020002" pitchFamily="2" charset="-78"/>
                  <a:cs typeface="IRMitra" panose="02000506000000020002" pitchFamily="2" charset="-78"/>
                </a:endParaRPr>
              </a:p>
              <a:p>
                <a:pPr marL="0" indent="0" algn="justLow" rtl="1">
                  <a:lnSpc>
                    <a:spcPct val="100000"/>
                  </a:lnSpc>
                  <a:buNone/>
                </a:pPr>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CF695EE-9EBD-AE4B-841C-D405F31B2181}"/>
                  </a:ext>
                </a:extLst>
              </p:cNvPr>
              <p:cNvSpPr>
                <a:spLocks noGrp="1" noRot="1" noChangeAspect="1" noMove="1" noResize="1" noEditPoints="1" noAdjustHandles="1" noChangeArrowheads="1" noChangeShapeType="1" noTextEdit="1"/>
              </p:cNvSpPr>
              <p:nvPr>
                <p:ph idx="1"/>
              </p:nvPr>
            </p:nvSpPr>
            <p:spPr>
              <a:blipFill>
                <a:blip r:embed="rId2"/>
                <a:stretch>
                  <a:fillRect l="-1930" t="-1453" r="-108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286F810-B5F3-024D-98F3-42DE289729DC}"/>
              </a:ext>
            </a:extLst>
          </p:cNvPr>
          <p:cNvPicPr>
            <a:picLocks noChangeAspect="1"/>
          </p:cNvPicPr>
          <p:nvPr/>
        </p:nvPicPr>
        <p:blipFill>
          <a:blip r:embed="rId3"/>
          <a:stretch>
            <a:fillRect/>
          </a:stretch>
        </p:blipFill>
        <p:spPr>
          <a:xfrm>
            <a:off x="838200" y="2948809"/>
            <a:ext cx="2743200" cy="266700"/>
          </a:xfrm>
          <a:prstGeom prst="rect">
            <a:avLst/>
          </a:prstGeom>
        </p:spPr>
      </p:pic>
      <p:graphicFrame>
        <p:nvGraphicFramePr>
          <p:cNvPr id="7" name="Table 7">
            <a:extLst>
              <a:ext uri="{FF2B5EF4-FFF2-40B4-BE49-F238E27FC236}">
                <a16:creationId xmlns:a16="http://schemas.microsoft.com/office/drawing/2014/main" id="{CDE983A3-223B-7049-845E-79159BDD1F53}"/>
              </a:ext>
            </a:extLst>
          </p:cNvPr>
          <p:cNvGraphicFramePr>
            <a:graphicFrameLocks noGrp="1"/>
          </p:cNvGraphicFramePr>
          <p:nvPr>
            <p:extLst>
              <p:ext uri="{D42A27DB-BD31-4B8C-83A1-F6EECF244321}">
                <p14:modId xmlns:p14="http://schemas.microsoft.com/office/powerpoint/2010/main" val="345838627"/>
              </p:ext>
            </p:extLst>
          </p:nvPr>
        </p:nvGraphicFramePr>
        <p:xfrm>
          <a:off x="838200" y="4572635"/>
          <a:ext cx="10515600" cy="1920240"/>
        </p:xfrm>
        <a:graphic>
          <a:graphicData uri="http://schemas.openxmlformats.org/drawingml/2006/table">
            <a:tbl>
              <a:tblPr firstRow="1" bandRow="1">
                <a:tableStyleId>{5940675A-B579-460E-94D1-54222C63F5DA}</a:tableStyleId>
              </a:tblPr>
              <a:tblGrid>
                <a:gridCol w="5341883">
                  <a:extLst>
                    <a:ext uri="{9D8B030D-6E8A-4147-A177-3AD203B41FA5}">
                      <a16:colId xmlns:a16="http://schemas.microsoft.com/office/drawing/2014/main" val="3464624113"/>
                    </a:ext>
                  </a:extLst>
                </a:gridCol>
                <a:gridCol w="5173717">
                  <a:extLst>
                    <a:ext uri="{9D8B030D-6E8A-4147-A177-3AD203B41FA5}">
                      <a16:colId xmlns:a16="http://schemas.microsoft.com/office/drawing/2014/main" val="3123351916"/>
                    </a:ext>
                  </a:extLst>
                </a:gridCol>
              </a:tblGrid>
              <a:tr h="370840">
                <a:tc>
                  <a:txBody>
                    <a:bodyPr/>
                    <a:lstStyle/>
                    <a:p>
                      <a:r>
                        <a:rPr lang="en-US" sz="1400" b="1" dirty="0">
                          <a:solidFill>
                            <a:srgbClr val="0000FF"/>
                          </a:solidFill>
                          <a:latin typeface=" Courier New"/>
                        </a:rPr>
                        <a:t>def</a:t>
                      </a:r>
                      <a:r>
                        <a:rPr lang="en-US" sz="1400" b="1" dirty="0">
                          <a:solidFill>
                            <a:srgbClr val="000000"/>
                          </a:solidFill>
                          <a:latin typeface=" Courier New"/>
                        </a:rPr>
                        <a:t> </a:t>
                      </a:r>
                      <a:r>
                        <a:rPr lang="en-US" sz="1400" b="1" dirty="0" err="1">
                          <a:solidFill>
                            <a:srgbClr val="795E26"/>
                          </a:solidFill>
                          <a:latin typeface=" Courier New"/>
                        </a:rPr>
                        <a:t>mult</a:t>
                      </a:r>
                      <a:r>
                        <a:rPr lang="en-US" sz="1400" b="1" dirty="0">
                          <a:solidFill>
                            <a:srgbClr val="000000"/>
                          </a:solidFill>
                          <a:latin typeface=" Courier New"/>
                        </a:rPr>
                        <a:t>(</a:t>
                      </a:r>
                      <a:r>
                        <a:rPr lang="en-US" sz="1400" b="1" dirty="0">
                          <a:solidFill>
                            <a:srgbClr val="001080"/>
                          </a:solidFill>
                          <a:latin typeface=" Courier New"/>
                        </a:rPr>
                        <a:t>A</a:t>
                      </a:r>
                      <a:r>
                        <a:rPr lang="en-US" sz="1400" b="1" dirty="0">
                          <a:solidFill>
                            <a:srgbClr val="000000"/>
                          </a:solidFill>
                          <a:latin typeface=" Courier New"/>
                        </a:rPr>
                        <a:t>: matrix(</a:t>
                      </a:r>
                      <a:r>
                        <a:rPr lang="en-US" sz="1400" b="1" dirty="0" err="1">
                          <a:solidFill>
                            <a:srgbClr val="000000"/>
                          </a:solidFill>
                          <a:latin typeface=" Courier New"/>
                        </a:rPr>
                        <a:t>m,n</a:t>
                      </a:r>
                      <a:r>
                        <a:rPr lang="en-US" sz="1400" b="1" dirty="0">
                          <a:solidFill>
                            <a:srgbClr val="000000"/>
                          </a:solidFill>
                          <a:latin typeface=" Courier New"/>
                        </a:rPr>
                        <a:t>),</a:t>
                      </a:r>
                      <a:r>
                        <a:rPr lang="en-US" sz="1400" b="1" dirty="0">
                          <a:solidFill>
                            <a:srgbClr val="001080"/>
                          </a:solidFill>
                          <a:latin typeface=" Courier New"/>
                        </a:rPr>
                        <a:t>B</a:t>
                      </a:r>
                      <a:r>
                        <a:rPr lang="en-US" sz="1400" b="1" dirty="0">
                          <a:solidFill>
                            <a:srgbClr val="000000"/>
                          </a:solidFill>
                          <a:latin typeface=" Courier New"/>
                        </a:rPr>
                        <a:t>: matrix(</a:t>
                      </a:r>
                      <a:r>
                        <a:rPr lang="en-US" sz="1400" b="1" dirty="0" err="1">
                          <a:solidFill>
                            <a:srgbClr val="000000"/>
                          </a:solidFill>
                          <a:latin typeface=" Courier New"/>
                        </a:rPr>
                        <a:t>n,k</a:t>
                      </a:r>
                      <a:r>
                        <a:rPr lang="en-US" sz="1400" b="1" dirty="0">
                          <a:solidFill>
                            <a:srgbClr val="000000"/>
                          </a:solidFill>
                          <a:latin typeface=" Courier New"/>
                        </a:rPr>
                        <a:t>)):</a:t>
                      </a:r>
                    </a:p>
                    <a:p>
                      <a:pPr lvl="1"/>
                      <a:r>
                        <a:rPr lang="en-US" sz="1400" b="1" dirty="0">
                          <a:solidFill>
                            <a:srgbClr val="0070C1"/>
                          </a:solidFill>
                          <a:latin typeface=" Courier New"/>
                        </a:rPr>
                        <a:t>C</a:t>
                      </a:r>
                      <a:r>
                        <a:rPr lang="en-US" sz="1400" b="1" dirty="0">
                          <a:solidFill>
                            <a:srgbClr val="000000"/>
                          </a:solidFill>
                          <a:latin typeface=" Courier New"/>
                        </a:rPr>
                        <a:t>=matrix(</a:t>
                      </a:r>
                      <a:r>
                        <a:rPr lang="en-US" sz="1400" b="1" dirty="0" err="1">
                          <a:solidFill>
                            <a:srgbClr val="000000"/>
                          </a:solidFill>
                          <a:latin typeface=" Courier New"/>
                        </a:rPr>
                        <a:t>m,k</a:t>
                      </a:r>
                      <a:r>
                        <a:rPr lang="en-US" sz="1400" b="1" dirty="0">
                          <a:solidFill>
                            <a:srgbClr val="000000"/>
                          </a:solidFill>
                          <a:latin typeface=" Courier New"/>
                        </a:rPr>
                        <a:t>)</a:t>
                      </a:r>
                    </a:p>
                    <a:p>
                      <a:pPr lvl="1"/>
                      <a:r>
                        <a:rPr lang="en-US" sz="1400" b="1" dirty="0">
                          <a:solidFill>
                            <a:srgbClr val="AF00DB"/>
                          </a:solidFill>
                          <a:latin typeface=" Courier New"/>
                        </a:rPr>
                        <a:t>for</a:t>
                      </a:r>
                      <a:r>
                        <a:rPr lang="en-US" sz="1400" b="1" dirty="0">
                          <a:solidFill>
                            <a:srgbClr val="000000"/>
                          </a:solidFill>
                          <a:latin typeface=" Courier New"/>
                        </a:rPr>
                        <a:t> </a:t>
                      </a:r>
                      <a:r>
                        <a:rPr lang="en-US" sz="1400" b="1" dirty="0" err="1">
                          <a:solidFill>
                            <a:srgbClr val="001080"/>
                          </a:solidFill>
                          <a:latin typeface=" Courier New"/>
                        </a:rPr>
                        <a:t>i</a:t>
                      </a:r>
                      <a:r>
                        <a:rPr lang="en-US" sz="1400" b="1" dirty="0">
                          <a:solidFill>
                            <a:srgbClr val="000000"/>
                          </a:solidFill>
                          <a:latin typeface=" Courier New"/>
                        </a:rPr>
                        <a:t> </a:t>
                      </a:r>
                      <a:r>
                        <a:rPr lang="en-US" sz="1400" b="1" dirty="0">
                          <a:solidFill>
                            <a:srgbClr val="AF00DB"/>
                          </a:solidFill>
                          <a:latin typeface=" Courier New"/>
                        </a:rPr>
                        <a:t>in</a:t>
                      </a:r>
                      <a:r>
                        <a:rPr lang="en-US" sz="1400" b="1" dirty="0">
                          <a:solidFill>
                            <a:srgbClr val="000000"/>
                          </a:solidFill>
                          <a:latin typeface=" Courier New"/>
                        </a:rPr>
                        <a:t> (</a:t>
                      </a:r>
                      <a:r>
                        <a:rPr lang="en-US" sz="1400" b="1" dirty="0">
                          <a:solidFill>
                            <a:srgbClr val="098658"/>
                          </a:solidFill>
                          <a:latin typeface=" Courier New"/>
                        </a:rPr>
                        <a:t>1</a:t>
                      </a:r>
                      <a:r>
                        <a:rPr lang="en-US" sz="1400" b="1" dirty="0">
                          <a:solidFill>
                            <a:srgbClr val="000000"/>
                          </a:solidFill>
                          <a:latin typeface=" Courier New"/>
                        </a:rPr>
                        <a:t>:m):</a:t>
                      </a:r>
                    </a:p>
                    <a:p>
                      <a:pPr lvl="2"/>
                      <a:r>
                        <a:rPr lang="en-US" sz="1400" b="1" dirty="0">
                          <a:solidFill>
                            <a:srgbClr val="AF00DB"/>
                          </a:solidFill>
                          <a:latin typeface=" Courier New"/>
                        </a:rPr>
                        <a:t>for</a:t>
                      </a:r>
                      <a:r>
                        <a:rPr lang="en-US" sz="1400" b="1" dirty="0">
                          <a:solidFill>
                            <a:srgbClr val="000000"/>
                          </a:solidFill>
                          <a:latin typeface=" Courier New"/>
                        </a:rPr>
                        <a:t> j </a:t>
                      </a:r>
                      <a:r>
                        <a:rPr lang="en-US" sz="1400" b="1" dirty="0">
                          <a:solidFill>
                            <a:srgbClr val="AF00DB"/>
                          </a:solidFill>
                          <a:latin typeface=" Courier New"/>
                        </a:rPr>
                        <a:t>in</a:t>
                      </a:r>
                      <a:r>
                        <a:rPr lang="en-US" sz="1400" b="1" dirty="0">
                          <a:solidFill>
                            <a:srgbClr val="000000"/>
                          </a:solidFill>
                          <a:latin typeface=" Courier New"/>
                        </a:rPr>
                        <a:t> (</a:t>
                      </a:r>
                      <a:r>
                        <a:rPr lang="en-US" sz="1400" b="1" dirty="0">
                          <a:solidFill>
                            <a:srgbClr val="098658"/>
                          </a:solidFill>
                          <a:latin typeface=" Courier New"/>
                        </a:rPr>
                        <a:t>1</a:t>
                      </a:r>
                      <a:r>
                        <a:rPr lang="en-US" sz="1400" b="1" dirty="0">
                          <a:solidFill>
                            <a:srgbClr val="000000"/>
                          </a:solidFill>
                          <a:latin typeface=" Courier New"/>
                        </a:rPr>
                        <a:t>:k):</a:t>
                      </a:r>
                    </a:p>
                    <a:p>
                      <a:pPr lvl="3"/>
                      <a:r>
                        <a:rPr lang="en-US" sz="1400" b="1" dirty="0">
                          <a:solidFill>
                            <a:srgbClr val="0070C1"/>
                          </a:solidFill>
                          <a:latin typeface=" Courier New"/>
                        </a:rPr>
                        <a:t>C</a:t>
                      </a:r>
                      <a:r>
                        <a:rPr lang="en-US" sz="1400" b="1" dirty="0">
                          <a:solidFill>
                            <a:srgbClr val="000000"/>
                          </a:solidFill>
                          <a:latin typeface=" Courier New"/>
                        </a:rPr>
                        <a:t>[</a:t>
                      </a:r>
                      <a:r>
                        <a:rPr lang="en-US" sz="1400" b="1" dirty="0" err="1">
                          <a:solidFill>
                            <a:srgbClr val="001080"/>
                          </a:solidFill>
                          <a:latin typeface=" Courier New"/>
                        </a:rPr>
                        <a:t>i</a:t>
                      </a:r>
                      <a:r>
                        <a:rPr lang="en-US" sz="1400" b="1" dirty="0">
                          <a:solidFill>
                            <a:srgbClr val="000000"/>
                          </a:solidFill>
                          <a:latin typeface=" Courier New"/>
                        </a:rPr>
                        <a:t>][j]=</a:t>
                      </a:r>
                      <a:r>
                        <a:rPr lang="en-US" sz="1400" b="1" dirty="0">
                          <a:solidFill>
                            <a:srgbClr val="098658"/>
                          </a:solidFill>
                          <a:latin typeface=" Courier New"/>
                        </a:rPr>
                        <a:t>0</a:t>
                      </a:r>
                      <a:endParaRPr lang="en-US" sz="1400" b="1" dirty="0">
                        <a:solidFill>
                          <a:srgbClr val="000000"/>
                        </a:solidFill>
                        <a:latin typeface=" Courier New"/>
                      </a:endParaRPr>
                    </a:p>
                    <a:p>
                      <a:pPr lvl="3"/>
                      <a:r>
                        <a:rPr lang="en-US" sz="1400" b="1" dirty="0">
                          <a:solidFill>
                            <a:srgbClr val="AF00DB"/>
                          </a:solidFill>
                          <a:latin typeface=" Courier New"/>
                        </a:rPr>
                        <a:t>for</a:t>
                      </a:r>
                      <a:r>
                        <a:rPr lang="en-US" sz="1400" b="1" dirty="0">
                          <a:solidFill>
                            <a:srgbClr val="000000"/>
                          </a:solidFill>
                          <a:latin typeface=" Courier New"/>
                        </a:rPr>
                        <a:t> </a:t>
                      </a:r>
                      <a:r>
                        <a:rPr lang="en-US" sz="1400" b="1" dirty="0">
                          <a:solidFill>
                            <a:srgbClr val="001080"/>
                          </a:solidFill>
                          <a:latin typeface=" Courier New"/>
                        </a:rPr>
                        <a:t>l</a:t>
                      </a:r>
                      <a:r>
                        <a:rPr lang="en-US" sz="1400" b="1" dirty="0">
                          <a:solidFill>
                            <a:srgbClr val="000000"/>
                          </a:solidFill>
                          <a:latin typeface=" Courier New"/>
                        </a:rPr>
                        <a:t> </a:t>
                      </a:r>
                      <a:r>
                        <a:rPr lang="en-US" sz="1400" b="1" dirty="0">
                          <a:solidFill>
                            <a:srgbClr val="AF00DB"/>
                          </a:solidFill>
                          <a:latin typeface=" Courier New"/>
                        </a:rPr>
                        <a:t>in</a:t>
                      </a:r>
                      <a:r>
                        <a:rPr lang="en-US" sz="1400" b="1" dirty="0">
                          <a:solidFill>
                            <a:srgbClr val="000000"/>
                          </a:solidFill>
                          <a:latin typeface=" Courier New"/>
                        </a:rPr>
                        <a:t> (</a:t>
                      </a:r>
                      <a:r>
                        <a:rPr lang="en-US" sz="1400" b="1" dirty="0">
                          <a:solidFill>
                            <a:srgbClr val="098658"/>
                          </a:solidFill>
                          <a:latin typeface=" Courier New"/>
                        </a:rPr>
                        <a:t>1</a:t>
                      </a:r>
                      <a:r>
                        <a:rPr lang="en-US" sz="1400" b="1" dirty="0">
                          <a:solidFill>
                            <a:srgbClr val="000000"/>
                          </a:solidFill>
                          <a:latin typeface=" Courier New"/>
                        </a:rPr>
                        <a:t>:n):</a:t>
                      </a:r>
                    </a:p>
                    <a:p>
                      <a:pPr lvl="4"/>
                      <a:r>
                        <a:rPr lang="en-US" sz="1400" b="1" dirty="0">
                          <a:solidFill>
                            <a:srgbClr val="000000"/>
                          </a:solidFill>
                          <a:latin typeface=" Courier New"/>
                        </a:rPr>
                        <a:t>C[</a:t>
                      </a:r>
                      <a:r>
                        <a:rPr lang="en-US" sz="1400" b="1" dirty="0" err="1">
                          <a:solidFill>
                            <a:srgbClr val="000000"/>
                          </a:solidFill>
                          <a:latin typeface=" Courier New"/>
                        </a:rPr>
                        <a:t>i</a:t>
                      </a:r>
                      <a:r>
                        <a:rPr lang="en-US" sz="1400" b="1" dirty="0">
                          <a:solidFill>
                            <a:srgbClr val="000000"/>
                          </a:solidFill>
                          <a:latin typeface=" Courier New"/>
                        </a:rPr>
                        <a:t>][j]=C[</a:t>
                      </a:r>
                      <a:r>
                        <a:rPr lang="en-US" sz="1400" b="1" dirty="0" err="1">
                          <a:solidFill>
                            <a:srgbClr val="000000"/>
                          </a:solidFill>
                          <a:latin typeface=" Courier New"/>
                        </a:rPr>
                        <a:t>i</a:t>
                      </a:r>
                      <a:r>
                        <a:rPr lang="en-US" sz="1400" b="1" dirty="0">
                          <a:solidFill>
                            <a:srgbClr val="000000"/>
                          </a:solidFill>
                          <a:latin typeface=" Courier New"/>
                        </a:rPr>
                        <a:t>][j]+A[</a:t>
                      </a:r>
                      <a:r>
                        <a:rPr lang="en-US" sz="1400" b="1" dirty="0" err="1">
                          <a:solidFill>
                            <a:srgbClr val="000000"/>
                          </a:solidFill>
                          <a:latin typeface=" Courier New"/>
                        </a:rPr>
                        <a:t>i</a:t>
                      </a:r>
                      <a:r>
                        <a:rPr lang="en-US" sz="1400" b="1" dirty="0">
                          <a:solidFill>
                            <a:srgbClr val="000000"/>
                          </a:solidFill>
                          <a:latin typeface=" Courier New"/>
                        </a:rPr>
                        <a:t>][l]*B[l][j]</a:t>
                      </a:r>
                    </a:p>
                    <a:p>
                      <a:pPr lvl="1"/>
                      <a:r>
                        <a:rPr lang="en-US" sz="1400" b="1" dirty="0">
                          <a:solidFill>
                            <a:srgbClr val="AF00DB"/>
                          </a:solidFill>
                          <a:latin typeface=" Courier New"/>
                        </a:rPr>
                        <a:t>return</a:t>
                      </a:r>
                      <a:r>
                        <a:rPr lang="en-US" sz="1400" b="1" dirty="0">
                          <a:solidFill>
                            <a:srgbClr val="000000"/>
                          </a:solidFill>
                          <a:latin typeface=" Courier New"/>
                        </a:rPr>
                        <a:t> C</a:t>
                      </a:r>
                    </a:p>
                  </a:txBody>
                  <a:tcPr/>
                </a:tc>
                <a:tc>
                  <a:txBody>
                    <a:bodyPr/>
                    <a:lstStyle/>
                    <a:p>
                      <a:pPr marL="0" algn="just" defTabSz="914400" rtl="1" eaLnBrk="1" latinLnBrk="0" hangingPunct="1">
                        <a:lnSpc>
                          <a:spcPct val="150000"/>
                        </a:lnSpc>
                      </a:pPr>
                      <a:r>
                        <a:rPr lang="fa-IR" sz="2000" dirty="0">
                          <a:latin typeface="IRRoya" panose="02000503000000020002" pitchFamily="2" charset="-78"/>
                          <a:cs typeface="IRRoya" panose="02000503000000020002" pitchFamily="2" charset="-78"/>
                        </a:rPr>
                        <a:t>در این </a:t>
                      </a:r>
                      <a:r>
                        <a:rPr lang="fa-IR" sz="2000" dirty="0" err="1">
                          <a:latin typeface="IRRoya" panose="02000503000000020002" pitchFamily="2" charset="-78"/>
                          <a:cs typeface="IRRoya" panose="02000503000000020002" pitchFamily="2" charset="-78"/>
                        </a:rPr>
                        <a:t>الگوریتم</a:t>
                      </a:r>
                      <a:r>
                        <a:rPr lang="fa-IR" sz="2000" dirty="0">
                          <a:latin typeface="IRRoya" panose="02000503000000020002" pitchFamily="2" charset="-78"/>
                          <a:cs typeface="IRRoya" panose="02000503000000020002" pitchFamily="2" charset="-78"/>
                        </a:rPr>
                        <a:t> تمام جمع و ضرب ها در خط ۷ اتفاق </a:t>
                      </a:r>
                      <a:r>
                        <a:rPr lang="fa-IR" sz="2000" dirty="0" err="1">
                          <a:latin typeface="IRRoya" panose="02000503000000020002" pitchFamily="2" charset="-78"/>
                          <a:cs typeface="IRRoya" panose="02000503000000020002" pitchFamily="2" charset="-78"/>
                        </a:rPr>
                        <a:t>می‌افتد</a:t>
                      </a:r>
                      <a:r>
                        <a:rPr lang="fa-IR" sz="2000" dirty="0">
                          <a:latin typeface="IRRoya" panose="02000503000000020002" pitchFamily="2" charset="-78"/>
                          <a:cs typeface="IRRoya" panose="02000503000000020002" pitchFamily="2" charset="-78"/>
                        </a:rPr>
                        <a:t> بنابراین تعداد آنها مساوی بوده و برابر </a:t>
                      </a:r>
                      <a:r>
                        <a:rPr lang="en-US" sz="2000" dirty="0" err="1">
                          <a:latin typeface="IRRoya" panose="02000503000000020002" pitchFamily="2" charset="-78"/>
                          <a:cs typeface="IRRoya" panose="02000503000000020002" pitchFamily="2" charset="-78"/>
                        </a:rPr>
                        <a:t>m×n×k</a:t>
                      </a:r>
                      <a:r>
                        <a:rPr lang="fa-IR" sz="2000" dirty="0">
                          <a:latin typeface="IRRoya" panose="02000503000000020002" pitchFamily="2" charset="-78"/>
                          <a:cs typeface="IRRoya" panose="02000503000000020002" pitchFamily="2" charset="-78"/>
                        </a:rPr>
                        <a:t> خواهد بود، این یعنی اگر سه متغییر </a:t>
                      </a:r>
                      <a:r>
                        <a:rPr lang="en-US" sz="2000" dirty="0">
                          <a:latin typeface="IRRoya" panose="02000503000000020002" pitchFamily="2" charset="-78"/>
                          <a:cs typeface="IRRoya" panose="02000503000000020002" pitchFamily="2" charset="-78"/>
                        </a:rPr>
                        <a:t>m</a:t>
                      </a:r>
                      <a:r>
                        <a:rPr lang="fa-IR" sz="2000" dirty="0">
                          <a:latin typeface="IRRoya" panose="02000503000000020002" pitchFamily="2" charset="-78"/>
                          <a:cs typeface="IRRoya" panose="02000503000000020002" pitchFamily="2" charset="-78"/>
                        </a:rPr>
                        <a:t>، </a:t>
                      </a:r>
                      <a:r>
                        <a:rPr lang="en-US" sz="2000" dirty="0">
                          <a:latin typeface="IRRoya" panose="02000503000000020002" pitchFamily="2" charset="-78"/>
                          <a:cs typeface="IRRoya" panose="02000503000000020002" pitchFamily="2" charset="-78"/>
                        </a:rPr>
                        <a:t>n</a:t>
                      </a:r>
                      <a:r>
                        <a:rPr lang="fa-IR" sz="2000" dirty="0">
                          <a:latin typeface="IRRoya" panose="02000503000000020002" pitchFamily="2" charset="-78"/>
                          <a:cs typeface="IRRoya" panose="02000503000000020002" pitchFamily="2" charset="-78"/>
                        </a:rPr>
                        <a:t>و </a:t>
                      </a:r>
                      <a:r>
                        <a:rPr lang="en-US" sz="2000" dirty="0">
                          <a:latin typeface="IRRoya" panose="02000503000000020002" pitchFamily="2" charset="-78"/>
                          <a:cs typeface="IRRoya" panose="02000503000000020002" pitchFamily="2" charset="-78"/>
                        </a:rPr>
                        <a:t>k</a:t>
                      </a:r>
                      <a:r>
                        <a:rPr lang="fa-IR" sz="2000" dirty="0">
                          <a:latin typeface="IRRoya" panose="02000503000000020002" pitchFamily="2" charset="-78"/>
                          <a:cs typeface="IRRoya" panose="02000503000000020002" pitchFamily="2" charset="-78"/>
                        </a:rPr>
                        <a:t> هم مرتبه هم باشند، آنگاه ضرب </a:t>
                      </a:r>
                      <a:r>
                        <a:rPr lang="fa-IR" sz="2000" dirty="0" err="1">
                          <a:latin typeface="IRRoya" panose="02000503000000020002" pitchFamily="2" charset="-78"/>
                          <a:cs typeface="IRRoya" panose="02000503000000020002" pitchFamily="2" charset="-78"/>
                        </a:rPr>
                        <a:t>ماتریسی</a:t>
                      </a:r>
                      <a:r>
                        <a:rPr lang="fa-IR" sz="2000" dirty="0">
                          <a:latin typeface="IRRoya" panose="02000503000000020002" pitchFamily="2" charset="-78"/>
                          <a:cs typeface="IRRoya" panose="02000503000000020002" pitchFamily="2" charset="-78"/>
                        </a:rPr>
                        <a:t> از مرتبه </a:t>
                      </a:r>
                      <a:r>
                        <a:rPr lang="en-US" sz="2000" dirty="0">
                          <a:latin typeface="IRRoya" panose="02000503000000020002" pitchFamily="2" charset="-78"/>
                          <a:cs typeface="IRRoya" panose="02000503000000020002" pitchFamily="2" charset="-78"/>
                        </a:rPr>
                        <a:t>O(n</a:t>
                      </a:r>
                      <a:r>
                        <a:rPr lang="en-US" sz="2000" baseline="30000" dirty="0">
                          <a:latin typeface="IRRoya" panose="02000503000000020002" pitchFamily="2" charset="-78"/>
                          <a:cs typeface="IRRoya" panose="02000503000000020002" pitchFamily="2" charset="-78"/>
                        </a:rPr>
                        <a:t>3</a:t>
                      </a:r>
                      <a:r>
                        <a:rPr lang="en-US" sz="2000" baseline="0" dirty="0">
                          <a:latin typeface="IRRoya" panose="02000503000000020002" pitchFamily="2" charset="-78"/>
                          <a:cs typeface="IRRoya" panose="02000503000000020002" pitchFamily="2" charset="-78"/>
                        </a:rPr>
                        <a:t>)</a:t>
                      </a:r>
                      <a:r>
                        <a:rPr lang="fa-IR" sz="2000" baseline="0" dirty="0">
                          <a:latin typeface="IRRoya" panose="02000503000000020002" pitchFamily="2" charset="-78"/>
                          <a:cs typeface="IRRoya" panose="02000503000000020002" pitchFamily="2" charset="-78"/>
                        </a:rPr>
                        <a:t> خواهد بود!</a:t>
                      </a:r>
                      <a:endParaRPr lang="en-US" sz="2000"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3540430943"/>
                  </a:ext>
                </a:extLst>
              </a:tr>
            </a:tbl>
          </a:graphicData>
        </a:graphic>
      </p:graphicFrame>
    </p:spTree>
    <p:extLst>
      <p:ext uri="{BB962C8B-B14F-4D97-AF65-F5344CB8AC3E}">
        <p14:creationId xmlns:p14="http://schemas.microsoft.com/office/powerpoint/2010/main" val="4060839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ضرب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 </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normAutofit/>
          </a:bodyPr>
          <a:lstStyle/>
          <a:p>
            <a:pPr algn="just" rtl="1">
              <a:lnSpc>
                <a:spcPct val="150000"/>
              </a:lnSpc>
            </a:pPr>
            <a:r>
              <a:rPr lang="fa-IR" sz="2400" dirty="0" err="1">
                <a:latin typeface="IRRoya" panose="02000503000000020002" pitchFamily="2" charset="-78"/>
                <a:cs typeface="IRRoya" panose="02000503000000020002" pitchFamily="2" charset="-78"/>
              </a:rPr>
              <a:t>هرگاه</a:t>
            </a:r>
            <a:r>
              <a:rPr lang="fa-IR" sz="2400" dirty="0">
                <a:latin typeface="IRRoya" panose="02000503000000020002" pitchFamily="2" charset="-78"/>
                <a:cs typeface="IRRoya" panose="02000503000000020002" pitchFamily="2" charset="-78"/>
              </a:rPr>
              <a:t>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بالا مثلث </a:t>
            </a:r>
            <a:r>
              <a:rPr lang="fa-IR" sz="2400" dirty="0">
                <a:latin typeface="IRRoya" panose="02000503000000020002" pitchFamily="2" charset="-78"/>
                <a:cs typeface="IRRoya" panose="02000503000000020002" pitchFamily="2" charset="-78"/>
              </a:rPr>
              <a:t>را در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بالا مثلث</a:t>
            </a:r>
            <a:r>
              <a:rPr lang="fa-IR" sz="2400" dirty="0">
                <a:latin typeface="IRRoya" panose="02000503000000020002" pitchFamily="2" charset="-78"/>
                <a:cs typeface="IRRoya" panose="02000503000000020002" pitchFamily="2" charset="-78"/>
              </a:rPr>
              <a:t> ضرب کنیم، حاصل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بالا مثلث</a:t>
            </a:r>
            <a:r>
              <a:rPr lang="fa-IR" sz="2400" dirty="0">
                <a:latin typeface="IRRoya" panose="02000503000000020002" pitchFamily="2" charset="-78"/>
                <a:cs typeface="IRRoya" panose="02000503000000020002" pitchFamily="2" charset="-78"/>
              </a:rPr>
              <a:t> است.</a:t>
            </a:r>
          </a:p>
          <a:p>
            <a:pPr algn="just" rtl="1">
              <a:lnSpc>
                <a:spcPct val="150000"/>
              </a:lnSpc>
            </a:pPr>
            <a:r>
              <a:rPr lang="fa-IR" sz="2400" dirty="0" err="1">
                <a:latin typeface="IRRoya" panose="02000503000000020002" pitchFamily="2" charset="-78"/>
                <a:cs typeface="IRRoya" panose="02000503000000020002" pitchFamily="2" charset="-78"/>
              </a:rPr>
              <a:t>هرگاه</a:t>
            </a:r>
            <a:r>
              <a:rPr lang="fa-IR" sz="2400" dirty="0">
                <a:latin typeface="IRRoya" panose="02000503000000020002" pitchFamily="2" charset="-78"/>
                <a:cs typeface="IRRoya" panose="02000503000000020002" pitchFamily="2" charset="-78"/>
              </a:rPr>
              <a:t>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پایین مثلث </a:t>
            </a:r>
            <a:r>
              <a:rPr lang="fa-IR" sz="2400" dirty="0">
                <a:latin typeface="IRRoya" panose="02000503000000020002" pitchFamily="2" charset="-78"/>
                <a:cs typeface="IRRoya" panose="02000503000000020002" pitchFamily="2" charset="-78"/>
              </a:rPr>
              <a:t>را در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پایین مثلث </a:t>
            </a:r>
            <a:r>
              <a:rPr lang="fa-IR" sz="2400" dirty="0">
                <a:latin typeface="IRRoya" panose="02000503000000020002" pitchFamily="2" charset="-78"/>
                <a:cs typeface="IRRoya" panose="02000503000000020002" pitchFamily="2" charset="-78"/>
              </a:rPr>
              <a:t>ضرب کنیم، حاصل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پایین مثلث </a:t>
            </a:r>
            <a:r>
              <a:rPr lang="fa-IR" sz="2400" dirty="0">
                <a:latin typeface="IRRoya" panose="02000503000000020002" pitchFamily="2" charset="-78"/>
                <a:cs typeface="IRRoya" panose="02000503000000020002" pitchFamily="2" charset="-78"/>
              </a:rPr>
              <a:t>است.</a:t>
            </a:r>
          </a:p>
          <a:p>
            <a:pPr algn="just" rtl="1">
              <a:lnSpc>
                <a:spcPct val="150000"/>
              </a:lnSpc>
            </a:pPr>
            <a:r>
              <a:rPr lang="fa-IR" sz="2400" dirty="0" err="1">
                <a:latin typeface="IRRoya" panose="02000503000000020002" pitchFamily="2" charset="-78"/>
                <a:cs typeface="IRRoya" panose="02000503000000020002" pitchFamily="2" charset="-78"/>
              </a:rPr>
              <a:t>هرگاه</a:t>
            </a:r>
            <a:r>
              <a:rPr lang="fa-IR" sz="2400" dirty="0">
                <a:latin typeface="IRRoya" panose="02000503000000020002" pitchFamily="2" charset="-78"/>
                <a:cs typeface="IRRoya" panose="02000503000000020002" pitchFamily="2" charset="-78"/>
              </a:rPr>
              <a:t>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قطری</a:t>
            </a:r>
            <a:r>
              <a:rPr lang="fa-IR" sz="2400" dirty="0">
                <a:latin typeface="IRRoya" panose="02000503000000020002" pitchFamily="2" charset="-78"/>
                <a:cs typeface="IRRoya" panose="02000503000000020002" pitchFamily="2" charset="-78"/>
              </a:rPr>
              <a:t> را در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قطری</a:t>
            </a:r>
            <a:r>
              <a:rPr lang="fa-IR" sz="2400" dirty="0">
                <a:latin typeface="IRRoya" panose="02000503000000020002" pitchFamily="2" charset="-78"/>
                <a:cs typeface="IRRoya" panose="02000503000000020002" pitchFamily="2" charset="-78"/>
              </a:rPr>
              <a:t> ضرب کنیم، حاصل یک </a:t>
            </a:r>
            <a:r>
              <a:rPr lang="fa-IR" sz="2400" dirty="0" err="1">
                <a:latin typeface="IRRoya" panose="02000503000000020002" pitchFamily="2" charset="-78"/>
                <a:cs typeface="IRRoya" panose="02000503000000020002" pitchFamily="2" charset="-78"/>
              </a:rPr>
              <a:t>ماتریس</a:t>
            </a:r>
            <a:r>
              <a:rPr lang="fa-IR" sz="2400" dirty="0">
                <a:latin typeface="IRRoya" panose="02000503000000020002" pitchFamily="2" charset="-78"/>
                <a:cs typeface="IRRoya" panose="02000503000000020002" pitchFamily="2" charset="-78"/>
              </a:rPr>
              <a:t> </a:t>
            </a:r>
            <a:r>
              <a:rPr lang="fa-IR" sz="2400" i="1" dirty="0">
                <a:latin typeface="IRRoya" panose="02000503000000020002" pitchFamily="2" charset="-78"/>
                <a:cs typeface="IRRoya" panose="02000503000000020002" pitchFamily="2" charset="-78"/>
              </a:rPr>
              <a:t>قطری</a:t>
            </a:r>
            <a:r>
              <a:rPr lang="fa-IR" sz="2400" dirty="0">
                <a:latin typeface="IRRoya" panose="02000503000000020002" pitchFamily="2" charset="-78"/>
                <a:cs typeface="IRRoya" panose="02000503000000020002" pitchFamily="2" charset="-78"/>
              </a:rPr>
              <a:t> است.</a:t>
            </a:r>
          </a:p>
          <a:p>
            <a:pPr algn="just" rtl="1">
              <a:lnSpc>
                <a:spcPct val="150000"/>
              </a:lnSpc>
            </a:pPr>
            <a:endParaRPr lang="fa-IR" sz="2400" dirty="0">
              <a:latin typeface="IRRoya" panose="02000503000000020002" pitchFamily="2" charset="-78"/>
              <a:cs typeface="IRRoya" panose="02000503000000020002" pitchFamily="2" charset="-78"/>
            </a:endParaRPr>
          </a:p>
          <a:p>
            <a:pPr marL="0" indent="0" algn="r" rtl="1">
              <a:lnSpc>
                <a:spcPct val="150000"/>
              </a:lnSpc>
              <a:buNone/>
            </a:pPr>
            <a:r>
              <a:rPr lang="fa-IR" dirty="0">
                <a:solidFill>
                  <a:schemeClr val="tx1">
                    <a:lumMod val="85000"/>
                    <a:lumOff val="15000"/>
                  </a:schemeClr>
                </a:solidFill>
                <a:latin typeface="IRMitra" panose="02000506000000020002" pitchFamily="2" charset="-78"/>
                <a:cs typeface="IRMitra" panose="02000506000000020002" pitchFamily="2" charset="-78"/>
              </a:rPr>
              <a:t>به طور کلی ضرب یک </a:t>
            </a:r>
            <a:r>
              <a:rPr lang="fa-IR" dirty="0" err="1">
                <a:solidFill>
                  <a:schemeClr val="tx1">
                    <a:lumMod val="85000"/>
                    <a:lumOff val="15000"/>
                  </a:schemeClr>
                </a:solidFill>
                <a:latin typeface="IRMitra" panose="02000506000000020002" pitchFamily="2" charset="-78"/>
                <a:cs typeface="IRMitra" panose="02000506000000020002" pitchFamily="2" charset="-78"/>
              </a:rPr>
              <a:t>ماتریس</a:t>
            </a:r>
            <a:r>
              <a:rPr lang="fa-IR" dirty="0">
                <a:solidFill>
                  <a:schemeClr val="tx1">
                    <a:lumMod val="85000"/>
                    <a:lumOff val="15000"/>
                  </a:schemeClr>
                </a:solidFill>
                <a:latin typeface="IRMitra" panose="02000506000000020002" pitchFamily="2" charset="-78"/>
                <a:cs typeface="IRMitra" panose="02000506000000020002" pitchFamily="2" charset="-78"/>
              </a:rPr>
              <a:t> در یک </a:t>
            </a:r>
            <a:r>
              <a:rPr lang="fa-IR" dirty="0" err="1">
                <a:solidFill>
                  <a:schemeClr val="tx1">
                    <a:lumMod val="85000"/>
                    <a:lumOff val="15000"/>
                  </a:schemeClr>
                </a:solidFill>
                <a:latin typeface="IRMitra" panose="02000506000000020002" pitchFamily="2" charset="-78"/>
                <a:cs typeface="IRMitra" panose="02000506000000020002" pitchFamily="2" charset="-78"/>
              </a:rPr>
              <a:t>ماتریس</a:t>
            </a:r>
            <a:r>
              <a:rPr lang="fa-IR" dirty="0">
                <a:solidFill>
                  <a:schemeClr val="tx1">
                    <a:lumMod val="85000"/>
                    <a:lumOff val="15000"/>
                  </a:schemeClr>
                </a:solidFill>
                <a:latin typeface="IRMitra" panose="02000506000000020002" pitchFamily="2" charset="-78"/>
                <a:cs typeface="IRMitra" panose="02000506000000020002" pitchFamily="2" charset="-78"/>
              </a:rPr>
              <a:t> با همان مشخصه، خاصیت </a:t>
            </a:r>
            <a:r>
              <a:rPr lang="fa-IR" dirty="0" err="1">
                <a:solidFill>
                  <a:schemeClr val="tx1">
                    <a:lumMod val="85000"/>
                    <a:lumOff val="15000"/>
                  </a:schemeClr>
                </a:solidFill>
                <a:latin typeface="IRMitra" panose="02000506000000020002" pitchFamily="2" charset="-78"/>
                <a:cs typeface="IRMitra" panose="02000506000000020002" pitchFamily="2" charset="-78"/>
              </a:rPr>
              <a:t>ماتریس</a:t>
            </a:r>
            <a:r>
              <a:rPr lang="fa-IR" dirty="0">
                <a:solidFill>
                  <a:schemeClr val="tx1">
                    <a:lumMod val="85000"/>
                    <a:lumOff val="15000"/>
                  </a:schemeClr>
                </a:solidFill>
                <a:latin typeface="IRMitra" panose="02000506000000020002" pitchFamily="2" charset="-78"/>
                <a:cs typeface="IRMitra" panose="02000506000000020002" pitchFamily="2" charset="-78"/>
              </a:rPr>
              <a:t> را تغییر </a:t>
            </a:r>
            <a:r>
              <a:rPr lang="fa-IR" dirty="0" err="1">
                <a:solidFill>
                  <a:schemeClr val="tx1">
                    <a:lumMod val="85000"/>
                    <a:lumOff val="15000"/>
                  </a:schemeClr>
                </a:solidFill>
                <a:latin typeface="IRMitra" panose="02000506000000020002" pitchFamily="2" charset="-78"/>
                <a:cs typeface="IRMitra" panose="02000506000000020002" pitchFamily="2" charset="-78"/>
              </a:rPr>
              <a:t>نمی‌دهد</a:t>
            </a:r>
            <a:r>
              <a:rPr lang="fa-IR" dirty="0">
                <a:solidFill>
                  <a:schemeClr val="tx1">
                    <a:lumMod val="85000"/>
                    <a:lumOff val="15000"/>
                  </a:schemeClr>
                </a:solidFill>
                <a:latin typeface="IRMitra" panose="02000506000000020002" pitchFamily="2" charset="-78"/>
                <a:cs typeface="IRMitra" panose="02000506000000020002" pitchFamily="2" charset="-78"/>
              </a:rPr>
              <a:t>! </a:t>
            </a:r>
            <a:r>
              <a:rPr lang="fa-IR" dirty="0">
                <a:solidFill>
                  <a:schemeClr val="accent2">
                    <a:lumMod val="50000"/>
                  </a:schemeClr>
                </a:solidFill>
                <a:latin typeface="IRMitra" panose="02000506000000020002" pitchFamily="2" charset="-78"/>
                <a:cs typeface="IRMitra" panose="02000506000000020002" pitchFamily="2" charset="-78"/>
              </a:rPr>
              <a:t>(اما آیا برای هر مشخصه ای؟)</a:t>
            </a:r>
          </a:p>
          <a:p>
            <a:pPr marL="0" indent="0" algn="r" rtl="1">
              <a:lnSpc>
                <a:spcPct val="150000"/>
              </a:lnSpc>
              <a:buNone/>
            </a:pPr>
            <a:endParaRPr lang="fa-IR" sz="2400" dirty="0">
              <a:latin typeface="IRRoya" panose="02000503000000020002" pitchFamily="2" charset="-78"/>
              <a:cs typeface="IRRoya" panose="02000503000000020002" pitchFamily="2" charset="-78"/>
            </a:endParaRPr>
          </a:p>
          <a:p>
            <a:pPr algn="r" rtl="1">
              <a:lnSpc>
                <a:spcPct val="150000"/>
              </a:lnSpc>
            </a:pPr>
            <a:endParaRPr lang="en-US" sz="2400" dirty="0">
              <a:latin typeface="IRRoya" panose="02000503000000020002" pitchFamily="2" charset="-78"/>
              <a:cs typeface="IRRoya" panose="02000503000000020002" pitchFamily="2" charset="-78"/>
            </a:endParaRPr>
          </a:p>
        </p:txBody>
      </p:sp>
    </p:spTree>
    <p:extLst>
      <p:ext uri="{BB962C8B-B14F-4D97-AF65-F5344CB8AC3E}">
        <p14:creationId xmlns:p14="http://schemas.microsoft.com/office/powerpoint/2010/main" val="491793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شرکت پذیری ضرب </a:t>
            </a: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تعداد حالات شرکت پذیری در ضرب </a:t>
            </a:r>
            <a:r>
              <a:rPr lang="en-US" dirty="0">
                <a:latin typeface="IRMitra" panose="02000506000000020002" pitchFamily="2" charset="-78"/>
                <a:cs typeface="IRMitra" panose="02000506000000020002" pitchFamily="2" charset="-78"/>
              </a:rPr>
              <a:t>n+1</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ها از رابطه زیر بدست </a:t>
            </a:r>
            <a:r>
              <a:rPr lang="fa-IR" dirty="0" err="1">
                <a:latin typeface="IRMitra" panose="02000506000000020002" pitchFamily="2" charset="-78"/>
                <a:cs typeface="IRMitra" panose="02000506000000020002" pitchFamily="2" charset="-78"/>
              </a:rPr>
              <a:t>می‌آید</a:t>
            </a:r>
            <a:r>
              <a:rPr lang="en-US" dirty="0">
                <a:latin typeface="IRMitra" panose="02000506000000020002" pitchFamily="2" charset="-78"/>
                <a:cs typeface="IRMitra" panose="02000506000000020002" pitchFamily="2" charset="-78"/>
              </a:rPr>
              <a:t>:</a:t>
            </a:r>
          </a:p>
        </p:txBody>
      </p:sp>
      <p:graphicFrame>
        <p:nvGraphicFramePr>
          <p:cNvPr id="4" name="Table 5">
            <a:extLst>
              <a:ext uri="{FF2B5EF4-FFF2-40B4-BE49-F238E27FC236}">
                <a16:creationId xmlns:a16="http://schemas.microsoft.com/office/drawing/2014/main" id="{A13635A2-8938-0F4C-AF97-1A1D3BD16EBF}"/>
              </a:ext>
            </a:extLst>
          </p:cNvPr>
          <p:cNvGraphicFramePr>
            <a:graphicFrameLocks noGrp="1"/>
          </p:cNvGraphicFramePr>
          <p:nvPr>
            <p:extLst>
              <p:ext uri="{D42A27DB-BD31-4B8C-83A1-F6EECF244321}">
                <p14:modId xmlns:p14="http://schemas.microsoft.com/office/powerpoint/2010/main" val="2476739381"/>
              </p:ext>
            </p:extLst>
          </p:nvPr>
        </p:nvGraphicFramePr>
        <p:xfrm>
          <a:off x="7604760" y="4073843"/>
          <a:ext cx="3749040" cy="2103120"/>
        </p:xfrm>
        <a:graphic>
          <a:graphicData uri="http://schemas.openxmlformats.org/drawingml/2006/table">
            <a:tbl>
              <a:tblPr firstRow="1" bandRow="1">
                <a:tableStyleId>{5940675A-B579-460E-94D1-54222C63F5DA}</a:tableStyleId>
              </a:tblPr>
              <a:tblGrid>
                <a:gridCol w="1737360">
                  <a:extLst>
                    <a:ext uri="{9D8B030D-6E8A-4147-A177-3AD203B41FA5}">
                      <a16:colId xmlns:a16="http://schemas.microsoft.com/office/drawing/2014/main" val="1192172986"/>
                    </a:ext>
                  </a:extLst>
                </a:gridCol>
                <a:gridCol w="274320">
                  <a:extLst>
                    <a:ext uri="{9D8B030D-6E8A-4147-A177-3AD203B41FA5}">
                      <a16:colId xmlns:a16="http://schemas.microsoft.com/office/drawing/2014/main" val="166887521"/>
                    </a:ext>
                  </a:extLst>
                </a:gridCol>
                <a:gridCol w="1737360">
                  <a:extLst>
                    <a:ext uri="{9D8B030D-6E8A-4147-A177-3AD203B41FA5}">
                      <a16:colId xmlns:a16="http://schemas.microsoft.com/office/drawing/2014/main" val="1929008232"/>
                    </a:ext>
                  </a:extLst>
                </a:gridCol>
              </a:tblGrid>
              <a:tr h="274320">
                <a:tc>
                  <a:txBody>
                    <a:bodyPr/>
                    <a:lstStyle/>
                    <a:p>
                      <a:pPr algn="ctr"/>
                      <a:r>
                        <a:rPr lang="fa-IR" b="0" dirty="0">
                          <a:latin typeface="IRMitra" panose="02000506000000020002" pitchFamily="2" charset="-78"/>
                          <a:cs typeface="IRMitra" panose="02000506000000020002" pitchFamily="2" charset="-78"/>
                        </a:rPr>
                        <a:t>شرکت پذیری ۳ </a:t>
                      </a:r>
                      <a:r>
                        <a:rPr lang="fa-IR" b="0" dirty="0" err="1">
                          <a:latin typeface="IRMitra" panose="02000506000000020002" pitchFamily="2" charset="-78"/>
                          <a:cs typeface="IRMitra" panose="02000506000000020002" pitchFamily="2" charset="-78"/>
                        </a:rPr>
                        <a:t>ماتریس</a:t>
                      </a:r>
                      <a:endParaRPr lang="en-US" b="0" dirty="0">
                        <a:latin typeface="IRMitra" panose="02000506000000020002" pitchFamily="2" charset="-78"/>
                        <a:cs typeface="IRMitra" panose="02000506000000020002" pitchFamily="2" charset="-78"/>
                      </a:endParaRPr>
                    </a:p>
                    <a:p>
                      <a:pPr algn="ctr"/>
                      <a:r>
                        <a:rPr lang="en-US" b="0" dirty="0">
                          <a:latin typeface="IRMitra" panose="02000506000000020002" pitchFamily="2" charset="-78"/>
                          <a:cs typeface="IRMitra" panose="02000506000000020002" pitchFamily="2" charset="-78"/>
                        </a:rPr>
                        <a:t>A,B,C</a:t>
                      </a: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b="0" dirty="0">
                        <a:latin typeface="IRMitra" panose="02000506000000020002" pitchFamily="2" charset="-78"/>
                        <a:cs typeface="IRMitra" panose="02000506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b="0" dirty="0">
                          <a:latin typeface="IRMitra" panose="02000506000000020002" pitchFamily="2" charset="-78"/>
                          <a:cs typeface="IRMitra" panose="02000506000000020002" pitchFamily="2" charset="-78"/>
                        </a:rPr>
                        <a:t>شرکت پذیری ۴ </a:t>
                      </a:r>
                      <a:r>
                        <a:rPr lang="fa-IR" b="0" dirty="0" err="1">
                          <a:latin typeface="IRMitra" panose="02000506000000020002" pitchFamily="2" charset="-78"/>
                          <a:cs typeface="IRMitra" panose="02000506000000020002" pitchFamily="2" charset="-78"/>
                        </a:rPr>
                        <a:t>ماتریس</a:t>
                      </a:r>
                      <a:endParaRPr lang="fa-IR" b="0" dirty="0">
                        <a:latin typeface="IRMitra" panose="02000506000000020002" pitchFamily="2" charset="-78"/>
                        <a:cs typeface="IRMitra" panose="02000506000000020002" pitchFamily="2" charset="-78"/>
                      </a:endParaRPr>
                    </a:p>
                    <a:p>
                      <a:pPr algn="ctr"/>
                      <a:r>
                        <a:rPr lang="en-US" b="0" dirty="0">
                          <a:latin typeface="IRMitra" panose="02000506000000020002" pitchFamily="2" charset="-78"/>
                          <a:cs typeface="IRMitra" panose="02000506000000020002" pitchFamily="2" charset="-78"/>
                        </a:rPr>
                        <a:t>A,B,C,D</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74316053"/>
                  </a:ext>
                </a:extLst>
              </a:tr>
              <a:tr h="274320">
                <a:tc>
                  <a:txBody>
                    <a:bodyPr/>
                    <a:lstStyle/>
                    <a:p>
                      <a:pPr algn="ctr"/>
                      <a:r>
                        <a:rPr lang="en-US" b="0" dirty="0">
                          <a:latin typeface="IRMitra" panose="02000506000000020002" pitchFamily="2" charset="-78"/>
                          <a:cs typeface="IRMitra" panose="02000506000000020002" pitchFamily="2" charset="-78"/>
                        </a:rPr>
                        <a:t>A(BC)</a:t>
                      </a:r>
                    </a:p>
                    <a:p>
                      <a:pPr algn="ctr"/>
                      <a:r>
                        <a:rPr lang="en-US" b="0" dirty="0">
                          <a:latin typeface="IRMitra" panose="02000506000000020002" pitchFamily="2" charset="-78"/>
                          <a:cs typeface="IRMitra" panose="02000506000000020002" pitchFamily="2" charset="-78"/>
                        </a:rPr>
                        <a:t>(AB)C</a:t>
                      </a: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b="0" dirty="0">
                        <a:latin typeface="IRMitra" panose="02000506000000020002" pitchFamily="2" charset="-78"/>
                        <a:cs typeface="IRMitra" panose="02000506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kern="1200" dirty="0">
                          <a:solidFill>
                            <a:schemeClr val="tx1"/>
                          </a:solidFill>
                          <a:effectLst/>
                          <a:latin typeface="IRMitra" panose="02000506000000020002" pitchFamily="2" charset="-78"/>
                          <a:ea typeface="+mn-ea"/>
                          <a:cs typeface="IRMitra" panose="02000506000000020002" pitchFamily="2" charset="-78"/>
                        </a:rPr>
                        <a:t>((AB)C)D</a:t>
                      </a:r>
                    </a:p>
                    <a:p>
                      <a:pPr algn="ctr"/>
                      <a:r>
                        <a:rPr lang="en-US" sz="1800" b="0" kern="1200" dirty="0">
                          <a:solidFill>
                            <a:schemeClr val="tx1"/>
                          </a:solidFill>
                          <a:effectLst/>
                          <a:latin typeface="IRMitra" panose="02000506000000020002" pitchFamily="2" charset="-78"/>
                          <a:ea typeface="+mn-ea"/>
                          <a:cs typeface="IRMitra" panose="02000506000000020002" pitchFamily="2" charset="-78"/>
                        </a:rPr>
                        <a:t>(A(BC))D</a:t>
                      </a:r>
                    </a:p>
                    <a:p>
                      <a:pPr algn="ctr"/>
                      <a:r>
                        <a:rPr lang="en-US" sz="1800" b="0" kern="1200" dirty="0">
                          <a:solidFill>
                            <a:schemeClr val="tx1"/>
                          </a:solidFill>
                          <a:effectLst/>
                          <a:latin typeface="IRMitra" panose="02000506000000020002" pitchFamily="2" charset="-78"/>
                          <a:ea typeface="+mn-ea"/>
                          <a:cs typeface="IRMitra" panose="02000506000000020002" pitchFamily="2" charset="-78"/>
                        </a:rPr>
                        <a:t>(AB)(CD)</a:t>
                      </a:r>
                    </a:p>
                    <a:p>
                      <a:pPr algn="ctr"/>
                      <a:r>
                        <a:rPr lang="en-US" sz="1800" b="0" kern="1200" dirty="0">
                          <a:solidFill>
                            <a:schemeClr val="tx1"/>
                          </a:solidFill>
                          <a:effectLst/>
                          <a:latin typeface="IRMitra" panose="02000506000000020002" pitchFamily="2" charset="-78"/>
                          <a:ea typeface="+mn-ea"/>
                          <a:cs typeface="IRMitra" panose="02000506000000020002" pitchFamily="2" charset="-78"/>
                        </a:rPr>
                        <a:t>A((BC)D)</a:t>
                      </a:r>
                    </a:p>
                    <a:p>
                      <a:pPr algn="ctr"/>
                      <a:r>
                        <a:rPr lang="en-US" sz="1800" b="0" kern="1200" dirty="0">
                          <a:solidFill>
                            <a:schemeClr val="tx1"/>
                          </a:solidFill>
                          <a:effectLst/>
                          <a:latin typeface="IRMitra" panose="02000506000000020002" pitchFamily="2" charset="-78"/>
                          <a:ea typeface="+mn-ea"/>
                          <a:cs typeface="IRMitra" panose="02000506000000020002" pitchFamily="2" charset="-78"/>
                        </a:rPr>
                        <a:t>A(B(CD))</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50259084"/>
                  </a:ext>
                </a:extLst>
              </a:tr>
            </a:tbl>
          </a:graphicData>
        </a:graphic>
      </p:graphicFrame>
      <p:pic>
        <p:nvPicPr>
          <p:cNvPr id="5" name="Picture 4">
            <a:extLst>
              <a:ext uri="{FF2B5EF4-FFF2-40B4-BE49-F238E27FC236}">
                <a16:creationId xmlns:a16="http://schemas.microsoft.com/office/drawing/2014/main" id="{1AD674F8-7660-B94A-90BF-49B9AC446B40}"/>
              </a:ext>
            </a:extLst>
          </p:cNvPr>
          <p:cNvPicPr>
            <a:picLocks noChangeAspect="1"/>
          </p:cNvPicPr>
          <p:nvPr/>
        </p:nvPicPr>
        <p:blipFill>
          <a:blip r:embed="rId2"/>
          <a:stretch>
            <a:fillRect/>
          </a:stretch>
        </p:blipFill>
        <p:spPr>
          <a:xfrm>
            <a:off x="838200" y="2388257"/>
            <a:ext cx="3403600" cy="673100"/>
          </a:xfrm>
          <a:prstGeom prst="rect">
            <a:avLst/>
          </a:prstGeom>
        </p:spPr>
      </p:pic>
      <p:pic>
        <p:nvPicPr>
          <p:cNvPr id="7" name="Picture 6">
            <a:extLst>
              <a:ext uri="{FF2B5EF4-FFF2-40B4-BE49-F238E27FC236}">
                <a16:creationId xmlns:a16="http://schemas.microsoft.com/office/drawing/2014/main" id="{778133BD-AC81-D74F-8F71-0E3F6BFFF008}"/>
              </a:ext>
            </a:extLst>
          </p:cNvPr>
          <p:cNvPicPr>
            <a:picLocks noChangeAspect="1"/>
          </p:cNvPicPr>
          <p:nvPr/>
        </p:nvPicPr>
        <p:blipFill>
          <a:blip r:embed="rId3"/>
          <a:stretch>
            <a:fillRect/>
          </a:stretch>
        </p:blipFill>
        <p:spPr>
          <a:xfrm>
            <a:off x="838200" y="3400743"/>
            <a:ext cx="3441700" cy="673100"/>
          </a:xfrm>
          <a:prstGeom prst="rect">
            <a:avLst/>
          </a:prstGeom>
        </p:spPr>
      </p:pic>
      <p:pic>
        <p:nvPicPr>
          <p:cNvPr id="8" name="Picture 7">
            <a:extLst>
              <a:ext uri="{FF2B5EF4-FFF2-40B4-BE49-F238E27FC236}">
                <a16:creationId xmlns:a16="http://schemas.microsoft.com/office/drawing/2014/main" id="{E609745E-5735-2449-B063-E21A2C705516}"/>
              </a:ext>
            </a:extLst>
          </p:cNvPr>
          <p:cNvPicPr>
            <a:picLocks noChangeAspect="1"/>
          </p:cNvPicPr>
          <p:nvPr/>
        </p:nvPicPr>
        <p:blipFill>
          <a:blip r:embed="rId4"/>
          <a:stretch>
            <a:fillRect/>
          </a:stretch>
        </p:blipFill>
        <p:spPr>
          <a:xfrm>
            <a:off x="838200" y="4413229"/>
            <a:ext cx="3441700" cy="673100"/>
          </a:xfrm>
          <a:prstGeom prst="rect">
            <a:avLst/>
          </a:prstGeom>
        </p:spPr>
      </p:pic>
    </p:spTree>
    <p:extLst>
      <p:ext uri="{BB962C8B-B14F-4D97-AF65-F5344CB8AC3E}">
        <p14:creationId xmlns:p14="http://schemas.microsoft.com/office/powerpoint/2010/main" val="420219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rtl="1"/>
            <a:r>
              <a:rPr lang="fa-IR" dirty="0">
                <a:latin typeface="IRTitr" panose="02000506000000020002" pitchFamily="2" charset="-78"/>
                <a:cs typeface="IRTitr" panose="02000506000000020002" pitchFamily="2" charset="-78"/>
              </a:rPr>
              <a:t>آدرس‌ </a:t>
            </a:r>
            <a:r>
              <a:rPr lang="fa-IR" dirty="0" err="1">
                <a:latin typeface="IRTitr" panose="02000506000000020002" pitchFamily="2" charset="-78"/>
                <a:cs typeface="IRTitr" panose="02000506000000020002" pitchFamily="2" charset="-78"/>
              </a:rPr>
              <a:t>خانه‌های</a:t>
            </a:r>
            <a:r>
              <a:rPr lang="fa-IR" dirty="0">
                <a:latin typeface="IRTitr" panose="02000506000000020002" pitchFamily="2" charset="-78"/>
                <a:cs typeface="IRTitr" panose="02000506000000020002" pitchFamily="2" charset="-78"/>
              </a:rPr>
              <a:t> آرایه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همه اعضای آرایه در حافظه پشت سرهم ذخیره میشوند. مثلا آرایه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با آدرس شروع </a:t>
            </a:r>
            <a:r>
              <a:rPr lang="en-US" dirty="0">
                <a:latin typeface="IRMitra" panose="02000506000000020002" pitchFamily="2" charset="-78"/>
                <a:cs typeface="IRMitra" panose="02000506000000020002" pitchFamily="2" charset="-78"/>
              </a:rPr>
              <a:t>S</a:t>
            </a:r>
            <a:r>
              <a:rPr lang="fa-IR" dirty="0">
                <a:latin typeface="IRMitra" panose="02000506000000020002" pitchFamily="2" charset="-78"/>
                <a:cs typeface="IRMitra" panose="02000506000000020002" pitchFamily="2" charset="-78"/>
              </a:rPr>
              <a:t> که </a:t>
            </a:r>
            <a:r>
              <a:rPr lang="fa-IR" dirty="0" err="1">
                <a:latin typeface="IRMitra" panose="02000506000000020002" pitchFamily="2" charset="-78"/>
                <a:cs typeface="IRMitra" panose="02000506000000020002" pitchFamily="2" charset="-78"/>
              </a:rPr>
              <a:t>هرخانه</a:t>
            </a:r>
            <a:r>
              <a:rPr lang="fa-IR" dirty="0">
                <a:latin typeface="IRMitra" panose="02000506000000020002" pitchFamily="2" charset="-78"/>
                <a:cs typeface="IRMitra" panose="02000506000000020002" pitchFamily="2" charset="-78"/>
              </a:rPr>
              <a:t> آن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بایت از</a:t>
            </a:r>
            <a:r>
              <a:rPr lang="en-US"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حافظه را نیاز دارد، در نظر بگیرید. </a:t>
            </a:r>
            <a:endParaRPr lang="en-US" dirty="0">
              <a:latin typeface="IRMitra" panose="02000506000000020002" pitchFamily="2" charset="-78"/>
              <a:cs typeface="IRMitra" panose="02000506000000020002" pitchFamily="2" charset="-78"/>
            </a:endParaRPr>
          </a:p>
          <a:p>
            <a:pPr marL="0" indent="0" algn="r" rtl="1">
              <a:buNone/>
            </a:pPr>
            <a:r>
              <a:rPr lang="fa-IR" dirty="0">
                <a:latin typeface="IRMitra" panose="02000506000000020002" pitchFamily="2" charset="-78"/>
                <a:cs typeface="IRMitra" panose="02000506000000020002" pitchFamily="2" charset="-78"/>
              </a:rPr>
              <a:t>آدرس واقعی خانه اول:</a:t>
            </a:r>
            <a:r>
              <a:rPr lang="en-US"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S</a:t>
            </a:r>
            <a:endParaRPr lang="fa-IR" dirty="0">
              <a:latin typeface="IRMitra" panose="02000506000000020002" pitchFamily="2" charset="-78"/>
              <a:cs typeface="IRMitra" panose="02000506000000020002" pitchFamily="2" charset="-78"/>
            </a:endParaRPr>
          </a:p>
          <a:p>
            <a:pPr marL="0" indent="0" algn="r" rtl="1">
              <a:buNone/>
            </a:pPr>
            <a:r>
              <a:rPr lang="fa-IR" dirty="0">
                <a:latin typeface="IRMitra" panose="02000506000000020002" pitchFamily="2" charset="-78"/>
                <a:cs typeface="IRMitra" panose="02000506000000020002" pitchFamily="2" charset="-78"/>
              </a:rPr>
              <a:t>آدرس واقعی خانه دوم :</a:t>
            </a:r>
            <a:r>
              <a:rPr lang="en-US" dirty="0">
                <a:latin typeface="IRMitra" panose="02000506000000020002" pitchFamily="2" charset="-78"/>
                <a:cs typeface="IRMitra" panose="02000506000000020002" pitchFamily="2" charset="-78"/>
              </a:rPr>
              <a:t>	S+ 1×B</a:t>
            </a:r>
            <a:endParaRPr lang="fa-IR" dirty="0">
              <a:latin typeface="IRMitra" panose="02000506000000020002" pitchFamily="2" charset="-78"/>
              <a:cs typeface="IRMitra" panose="02000506000000020002" pitchFamily="2" charset="-78"/>
            </a:endParaRPr>
          </a:p>
          <a:p>
            <a:pPr marL="0" indent="0" algn="r" rtl="1">
              <a:buNone/>
            </a:pPr>
            <a:r>
              <a:rPr lang="fa-IR" dirty="0">
                <a:latin typeface="IRMitra" panose="02000506000000020002" pitchFamily="2" charset="-78"/>
                <a:cs typeface="IRMitra" panose="02000506000000020002" pitchFamily="2" charset="-78"/>
              </a:rPr>
              <a:t>آدرس واقعی خانه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ام :</a:t>
            </a:r>
            <a:r>
              <a:rPr lang="en-US" dirty="0">
                <a:latin typeface="IRMitra" panose="02000506000000020002" pitchFamily="2" charset="-78"/>
                <a:cs typeface="IRMitra" panose="02000506000000020002" pitchFamily="2" charset="-78"/>
              </a:rPr>
              <a:t>	S+ (n-1)×B</a:t>
            </a:r>
            <a:endParaRPr lang="fa-IR" dirty="0">
              <a:latin typeface="IRMitra" panose="02000506000000020002" pitchFamily="2" charset="-78"/>
              <a:cs typeface="IRMitra" panose="02000506000000020002" pitchFamily="2" charset="-78"/>
            </a:endParaRPr>
          </a:p>
          <a:p>
            <a:pPr marL="0" indent="0" algn="r" rtl="1">
              <a:buNone/>
            </a:pPr>
            <a:endParaRPr lang="fa-IR" dirty="0">
              <a:latin typeface="IRMitra" panose="02000506000000020002" pitchFamily="2" charset="-78"/>
              <a:cs typeface="IRMitra" panose="02000506000000020002" pitchFamily="2" charset="-78"/>
            </a:endParaRPr>
          </a:p>
        </p:txBody>
      </p:sp>
      <p:graphicFrame>
        <p:nvGraphicFramePr>
          <p:cNvPr id="4" name="Table 4">
            <a:extLst>
              <a:ext uri="{FF2B5EF4-FFF2-40B4-BE49-F238E27FC236}">
                <a16:creationId xmlns:a16="http://schemas.microsoft.com/office/drawing/2014/main" id="{9ED2C6C7-7BF7-1144-9DF8-D3769EB1D732}"/>
              </a:ext>
            </a:extLst>
          </p:cNvPr>
          <p:cNvGraphicFramePr>
            <a:graphicFrameLocks noGrp="1"/>
          </p:cNvGraphicFramePr>
          <p:nvPr>
            <p:extLst>
              <p:ext uri="{D42A27DB-BD31-4B8C-83A1-F6EECF244321}">
                <p14:modId xmlns:p14="http://schemas.microsoft.com/office/powerpoint/2010/main" val="1846155485"/>
              </p:ext>
            </p:extLst>
          </p:nvPr>
        </p:nvGraphicFramePr>
        <p:xfrm>
          <a:off x="1280464" y="4985003"/>
          <a:ext cx="2743200" cy="4572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161357156"/>
                    </a:ext>
                  </a:extLst>
                </a:gridCol>
                <a:gridCol w="457200">
                  <a:extLst>
                    <a:ext uri="{9D8B030D-6E8A-4147-A177-3AD203B41FA5}">
                      <a16:colId xmlns:a16="http://schemas.microsoft.com/office/drawing/2014/main" val="2344576868"/>
                    </a:ext>
                  </a:extLst>
                </a:gridCol>
                <a:gridCol w="457200">
                  <a:extLst>
                    <a:ext uri="{9D8B030D-6E8A-4147-A177-3AD203B41FA5}">
                      <a16:colId xmlns:a16="http://schemas.microsoft.com/office/drawing/2014/main" val="619019828"/>
                    </a:ext>
                  </a:extLst>
                </a:gridCol>
                <a:gridCol w="457200">
                  <a:extLst>
                    <a:ext uri="{9D8B030D-6E8A-4147-A177-3AD203B41FA5}">
                      <a16:colId xmlns:a16="http://schemas.microsoft.com/office/drawing/2014/main" val="407220277"/>
                    </a:ext>
                  </a:extLst>
                </a:gridCol>
                <a:gridCol w="457200">
                  <a:extLst>
                    <a:ext uri="{9D8B030D-6E8A-4147-A177-3AD203B41FA5}">
                      <a16:colId xmlns:a16="http://schemas.microsoft.com/office/drawing/2014/main" val="2414582887"/>
                    </a:ext>
                  </a:extLst>
                </a:gridCol>
                <a:gridCol w="457200">
                  <a:extLst>
                    <a:ext uri="{9D8B030D-6E8A-4147-A177-3AD203B41FA5}">
                      <a16:colId xmlns:a16="http://schemas.microsoft.com/office/drawing/2014/main" val="1173667168"/>
                    </a:ext>
                  </a:extLst>
                </a:gridCol>
              </a:tblGrid>
              <a:tr h="45720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4540281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2AFE4E-8155-CD44-883B-89C953493646}"/>
                  </a:ext>
                </a:extLst>
              </p:cNvPr>
              <p:cNvSpPr txBox="1"/>
              <p:nvPr/>
            </p:nvSpPr>
            <p:spPr>
              <a:xfrm>
                <a:off x="2517181" y="4859230"/>
                <a:ext cx="713657" cy="13177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sz="3600" i="1" smtClean="0">
                              <a:latin typeface="Cambria Math" panose="02040503050406030204" pitchFamily="18" charset="0"/>
                            </a:rPr>
                          </m:ctrlPr>
                        </m:limLowPr>
                        <m:e>
                          <m:groupChr>
                            <m:groupChrPr>
                              <m:chr m:val="⏟"/>
                              <m:ctrlPr>
                                <a:rPr lang="en-US" sz="3600" i="1" smtClean="0">
                                  <a:latin typeface="Cambria Math" panose="02040503050406030204" pitchFamily="18" charset="0"/>
                                </a:rPr>
                              </m:ctrlPr>
                            </m:groupChrPr>
                            <m:e/>
                          </m:groupChr>
                        </m:e>
                        <m:lim>
                          <m:eqArr>
                            <m:eqArrPr>
                              <m:ctrlPr>
                                <a:rPr lang="en-US" sz="3600" i="1" smtClean="0">
                                  <a:latin typeface="Cambria Math" panose="02040503050406030204" pitchFamily="18" charset="0"/>
                                </a:rPr>
                              </m:ctrlPr>
                            </m:eqArrPr>
                            <m:e/>
                            <m:e>
                              <m:r>
                                <a:rPr lang="en-US" sz="3600" b="0" i="1" smtClean="0">
                                  <a:latin typeface="Cambria Math" panose="02040503050406030204" pitchFamily="18" charset="0"/>
                                </a:rPr>
                                <m:t>𝐵</m:t>
                              </m:r>
                            </m:e>
                          </m:eqArr>
                        </m:lim>
                      </m:limLow>
                    </m:oMath>
                  </m:oMathPara>
                </a14:m>
                <a:endParaRPr lang="en-US" dirty="0"/>
              </a:p>
            </p:txBody>
          </p:sp>
        </mc:Choice>
        <mc:Fallback xmlns="">
          <p:sp>
            <p:nvSpPr>
              <p:cNvPr id="5" name="TextBox 4">
                <a:extLst>
                  <a:ext uri="{FF2B5EF4-FFF2-40B4-BE49-F238E27FC236}">
                    <a16:creationId xmlns:a16="http://schemas.microsoft.com/office/drawing/2014/main" id="{242AFE4E-8155-CD44-883B-89C953493646}"/>
                  </a:ext>
                </a:extLst>
              </p:cNvPr>
              <p:cNvSpPr txBox="1">
                <a:spLocks noRot="1" noChangeAspect="1" noMove="1" noResize="1" noEditPoints="1" noAdjustHandles="1" noChangeArrowheads="1" noChangeShapeType="1" noTextEdit="1"/>
              </p:cNvSpPr>
              <p:nvPr/>
            </p:nvSpPr>
            <p:spPr>
              <a:xfrm>
                <a:off x="2517181" y="4859230"/>
                <a:ext cx="713657" cy="1317733"/>
              </a:xfrm>
              <a:prstGeom prst="rect">
                <a:avLst/>
              </a:prstGeom>
              <a:blipFill>
                <a:blip r:embed="rId2"/>
                <a:stretch>
                  <a:fillRect l="-10526" b="-381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7540956-F309-4246-ACD8-2FC2BAABA29C}"/>
              </a:ext>
            </a:extLst>
          </p:cNvPr>
          <p:cNvSpPr txBox="1"/>
          <p:nvPr/>
        </p:nvSpPr>
        <p:spPr>
          <a:xfrm>
            <a:off x="815352" y="4951993"/>
            <a:ext cx="409086" cy="523220"/>
          </a:xfrm>
          <a:prstGeom prst="rect">
            <a:avLst/>
          </a:prstGeom>
          <a:noFill/>
        </p:spPr>
        <p:txBody>
          <a:bodyPr wrap="none" rtlCol="0">
            <a:spAutoFit/>
          </a:bodyPr>
          <a:lstStyle/>
          <a:p>
            <a:r>
              <a:rPr lang="en-US" sz="2800" dirty="0">
                <a:latin typeface="Cambria Math" panose="02040503050406030204" pitchFamily="18" charset="0"/>
                <a:ea typeface="Cambria Math" panose="02040503050406030204" pitchFamily="18" charset="0"/>
              </a:rPr>
              <a:t>A</a:t>
            </a:r>
          </a:p>
        </p:txBody>
      </p:sp>
      <p:cxnSp>
        <p:nvCxnSpPr>
          <p:cNvPr id="9" name="Straight Arrow Connector 8">
            <a:extLst>
              <a:ext uri="{FF2B5EF4-FFF2-40B4-BE49-F238E27FC236}">
                <a16:creationId xmlns:a16="http://schemas.microsoft.com/office/drawing/2014/main" id="{25F73530-C725-1F4F-8840-F9AD1BDE107C}"/>
              </a:ext>
            </a:extLst>
          </p:cNvPr>
          <p:cNvCxnSpPr>
            <a:cxnSpLocks/>
          </p:cNvCxnSpPr>
          <p:nvPr/>
        </p:nvCxnSpPr>
        <p:spPr>
          <a:xfrm>
            <a:off x="1280464" y="4336623"/>
            <a:ext cx="0" cy="61537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1CFA6159-AA26-3B46-9B46-8EC508950203}"/>
              </a:ext>
            </a:extLst>
          </p:cNvPr>
          <p:cNvSpPr txBox="1"/>
          <p:nvPr/>
        </p:nvSpPr>
        <p:spPr>
          <a:xfrm>
            <a:off x="1111988" y="3874958"/>
            <a:ext cx="336952" cy="461665"/>
          </a:xfrm>
          <a:prstGeom prst="rect">
            <a:avLst/>
          </a:prstGeom>
          <a:noFill/>
        </p:spPr>
        <p:txBody>
          <a:bodyPr wrap="none" rtlCol="0">
            <a:spAutoFit/>
          </a:bodyPr>
          <a:lstStyle/>
          <a:p>
            <a:r>
              <a:rPr lang="en-US" sz="2400" dirty="0">
                <a:latin typeface="Cambria Math" panose="02040503050406030204" pitchFamily="18" charset="0"/>
                <a:ea typeface="Cambria Math" panose="02040503050406030204" pitchFamily="18" charset="0"/>
              </a:rPr>
              <a:t>S</a:t>
            </a:r>
          </a:p>
        </p:txBody>
      </p:sp>
      <p:sp>
        <p:nvSpPr>
          <p:cNvPr id="14" name="TextBox 13">
            <a:extLst>
              <a:ext uri="{FF2B5EF4-FFF2-40B4-BE49-F238E27FC236}">
                <a16:creationId xmlns:a16="http://schemas.microsoft.com/office/drawing/2014/main" id="{912B2B70-D05D-A242-95AE-6E430892F146}"/>
              </a:ext>
            </a:extLst>
          </p:cNvPr>
          <p:cNvSpPr txBox="1"/>
          <p:nvPr/>
        </p:nvSpPr>
        <p:spPr>
          <a:xfrm>
            <a:off x="630621" y="270115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18809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1F3E2C-0F2B-5E48-BA8A-24F396EAEDF6}"/>
              </a:ext>
            </a:extLst>
          </p:cNvPr>
          <p:cNvPicPr>
            <a:picLocks noChangeAspect="1"/>
          </p:cNvPicPr>
          <p:nvPr/>
        </p:nvPicPr>
        <p:blipFill>
          <a:blip r:embed="rId2"/>
          <a:stretch>
            <a:fillRect/>
          </a:stretch>
        </p:blipFill>
        <p:spPr>
          <a:xfrm>
            <a:off x="838200" y="4185092"/>
            <a:ext cx="7658100" cy="304800"/>
          </a:xfrm>
          <a:prstGeom prst="rect">
            <a:avLst/>
          </a:prstGeom>
        </p:spPr>
      </p:pic>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تعداد ضرب در ضرب چند </a:t>
            </a:r>
            <a:r>
              <a:rPr lang="fa-IR" dirty="0" err="1">
                <a:latin typeface="IRTitr" panose="02000506000000020002" pitchFamily="2" charset="-78"/>
                <a:cs typeface="IRTitr" panose="02000506000000020002" pitchFamily="2" charset="-78"/>
              </a:rPr>
              <a:t>ماتریس</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just" rtl="1">
              <a:lnSpc>
                <a:spcPct val="100000"/>
              </a:lnSpc>
              <a:buNone/>
            </a:pPr>
            <a:r>
              <a:rPr lang="fa-IR" dirty="0">
                <a:latin typeface="IRMitra" panose="02000506000000020002" pitchFamily="2" charset="-78"/>
                <a:cs typeface="IRMitra" panose="02000506000000020002" pitchFamily="2" charset="-78"/>
              </a:rPr>
              <a:t>تعداد ضرب های </a:t>
            </a:r>
            <a:r>
              <a:rPr lang="fa-IR" dirty="0" err="1">
                <a:latin typeface="IRMitra" panose="02000506000000020002" pitchFamily="2" charset="-78"/>
                <a:cs typeface="IRMitra" panose="02000506000000020002" pitchFamily="2" charset="-78"/>
              </a:rPr>
              <a:t>حاصل‌ضرب</a:t>
            </a:r>
            <a:r>
              <a:rPr lang="fa-IR" dirty="0">
                <a:latin typeface="IRMitra" panose="02000506000000020002" pitchFamily="2" charset="-78"/>
                <a:cs typeface="IRMitra" panose="02000506000000020002" pitchFamily="2" charset="-78"/>
              </a:rPr>
              <a:t> ۳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۳در۱۰، ۱۰در۵ و ۵ در۴ را با توجه به حالات مختلف شرکت پذیری محاسبه کنید:</a:t>
            </a: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F163B5A2-C0C3-9D4B-88E3-DF3C90FF9124}"/>
              </a:ext>
            </a:extLst>
          </p:cNvPr>
          <p:cNvPicPr>
            <a:picLocks noChangeAspect="1"/>
          </p:cNvPicPr>
          <p:nvPr/>
        </p:nvPicPr>
        <p:blipFill>
          <a:blip r:embed="rId3"/>
          <a:stretch>
            <a:fillRect/>
          </a:stretch>
        </p:blipFill>
        <p:spPr>
          <a:xfrm>
            <a:off x="838200" y="3011870"/>
            <a:ext cx="5003800" cy="266700"/>
          </a:xfrm>
          <a:prstGeom prst="rect">
            <a:avLst/>
          </a:prstGeom>
        </p:spPr>
      </p:pic>
      <p:pic>
        <p:nvPicPr>
          <p:cNvPr id="5" name="Picture 4">
            <a:extLst>
              <a:ext uri="{FF2B5EF4-FFF2-40B4-BE49-F238E27FC236}">
                <a16:creationId xmlns:a16="http://schemas.microsoft.com/office/drawing/2014/main" id="{2CB4EB5E-1694-CD4E-885E-840DB1BD7719}"/>
              </a:ext>
            </a:extLst>
          </p:cNvPr>
          <p:cNvPicPr>
            <a:picLocks noChangeAspect="1"/>
          </p:cNvPicPr>
          <p:nvPr/>
        </p:nvPicPr>
        <p:blipFill>
          <a:blip r:embed="rId4"/>
          <a:stretch>
            <a:fillRect/>
          </a:stretch>
        </p:blipFill>
        <p:spPr>
          <a:xfrm>
            <a:off x="838200" y="3579431"/>
            <a:ext cx="7531100" cy="304800"/>
          </a:xfrm>
          <a:prstGeom prst="rect">
            <a:avLst/>
          </a:prstGeom>
        </p:spPr>
      </p:pic>
    </p:spTree>
    <p:extLst>
      <p:ext uri="{BB962C8B-B14F-4D97-AF65-F5344CB8AC3E}">
        <p14:creationId xmlns:p14="http://schemas.microsoft.com/office/powerpoint/2010/main" val="3598022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تعداد ضرب در ضرب چند </a:t>
            </a:r>
            <a:r>
              <a:rPr lang="fa-IR" dirty="0" err="1">
                <a:latin typeface="IRTitr" panose="02000506000000020002" pitchFamily="2" charset="-78"/>
                <a:cs typeface="IRTitr" panose="02000506000000020002" pitchFamily="2" charset="-78"/>
              </a:rPr>
              <a:t>ماتریس</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normAutofit/>
              </a:bodyPr>
              <a:lstStyle/>
              <a:p>
                <a:pPr marL="0" indent="0" algn="just" rtl="1">
                  <a:lnSpc>
                    <a:spcPct val="100000"/>
                  </a:lnSpc>
                  <a:buNone/>
                </a:pPr>
                <a:r>
                  <a:rPr lang="fa-IR" sz="2400" dirty="0">
                    <a:latin typeface="IRMitra" panose="02000506000000020002" pitchFamily="2" charset="-78"/>
                    <a:cs typeface="IRMitra" panose="02000506000000020002" pitchFamily="2" charset="-78"/>
                  </a:rPr>
                  <a:t>همانطور که دیدیم ضرب </a:t>
                </a:r>
                <a:r>
                  <a:rPr lang="fa-IR" sz="2400" dirty="0" err="1">
                    <a:latin typeface="IRMitra" panose="02000506000000020002" pitchFamily="2" charset="-78"/>
                    <a:cs typeface="IRMitra" panose="02000506000000020002" pitchFamily="2" charset="-78"/>
                  </a:rPr>
                  <a:t>ماتریسی</a:t>
                </a:r>
                <a:r>
                  <a:rPr lang="fa-IR" sz="2400" dirty="0">
                    <a:latin typeface="IRMitra" panose="02000506000000020002" pitchFamily="2" charset="-78"/>
                    <a:cs typeface="IRMitra" panose="02000506000000020002" pitchFamily="2" charset="-78"/>
                  </a:rPr>
                  <a:t> عملیاتی پر هزینه است، همچنین در حالات مختلف طبق شرکت پذیری تعداد کل ضرب ها برای یک عبارت متفاوت است، بنابراین ما به دنبال حالتی هستیم که تعداد ضرب ها در آن کمینه باشد تا عمل ضرب </a:t>
                </a:r>
                <a:r>
                  <a:rPr lang="fa-IR" sz="2400" dirty="0" err="1">
                    <a:latin typeface="IRMitra" panose="02000506000000020002" pitchFamily="2" charset="-78"/>
                    <a:cs typeface="IRMitra" panose="02000506000000020002" pitchFamily="2" charset="-78"/>
                  </a:rPr>
                  <a:t>ماتریسی</a:t>
                </a:r>
                <a:r>
                  <a:rPr lang="fa-IR" sz="2400" dirty="0">
                    <a:latin typeface="IRMitra" panose="02000506000000020002" pitchFamily="2" charset="-78"/>
                    <a:cs typeface="IRMitra" panose="02000506000000020002" pitchFamily="2" charset="-78"/>
                  </a:rPr>
                  <a:t> سریعتر انجام شود.</a:t>
                </a:r>
              </a:p>
              <a:p>
                <a:pPr marL="0" indent="0" algn="just" rtl="1">
                  <a:lnSpc>
                    <a:spcPct val="100000"/>
                  </a:lnSpc>
                  <a:buNone/>
                </a:pPr>
                <a:r>
                  <a:rPr lang="fa-IR" sz="2400" b="1" dirty="0">
                    <a:latin typeface="IRMitra" panose="02000506000000020002" pitchFamily="2" charset="-78"/>
                    <a:cs typeface="IRMitra" panose="02000506000000020002" pitchFamily="2" charset="-78"/>
                  </a:rPr>
                  <a:t>قضیه</a:t>
                </a:r>
                <a:r>
                  <a:rPr lang="fa-IR" sz="2400" dirty="0">
                    <a:latin typeface="IRMitra" panose="02000506000000020002" pitchFamily="2" charset="-78"/>
                    <a:cs typeface="IRMitra" panose="02000506000000020002" pitchFamily="2" charset="-78"/>
                  </a:rPr>
                  <a:t>: در هنگام ضرب ۳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a:t>
                </a:r>
                <a:r>
                  <a:rPr lang="en-US" sz="2400" dirty="0">
                    <a:latin typeface="IRMitra" panose="02000506000000020002" pitchFamily="2" charset="-78"/>
                    <a:cs typeface="IRMitra" panose="02000506000000020002" pitchFamily="2" charset="-78"/>
                  </a:rPr>
                  <a:t>A</a:t>
                </a:r>
                <a:r>
                  <a:rPr lang="fa-IR" sz="2400" dirty="0">
                    <a:latin typeface="IRMitra" panose="02000506000000020002" pitchFamily="2" charset="-78"/>
                    <a:cs typeface="IRMitra" panose="02000506000000020002" pitchFamily="2" charset="-78"/>
                  </a:rPr>
                  <a:t>،</a:t>
                </a:r>
                <a:r>
                  <a:rPr lang="en-US" sz="2400" dirty="0">
                    <a:latin typeface="IRMitra" panose="02000506000000020002" pitchFamily="2" charset="-78"/>
                    <a:cs typeface="IRMitra" panose="02000506000000020002" pitchFamily="2" charset="-78"/>
                  </a:rPr>
                  <a:t>B</a:t>
                </a:r>
                <a:r>
                  <a:rPr lang="fa-IR" sz="2400" dirty="0">
                    <a:latin typeface="IRMitra" panose="02000506000000020002" pitchFamily="2" charset="-78"/>
                    <a:cs typeface="IRMitra" panose="02000506000000020002" pitchFamily="2" charset="-78"/>
                  </a:rPr>
                  <a:t> و </a:t>
                </a:r>
                <a:r>
                  <a:rPr lang="en-US" sz="2400" dirty="0">
                    <a:latin typeface="IRMitra" panose="02000506000000020002" pitchFamily="2" charset="-78"/>
                    <a:cs typeface="IRMitra" panose="02000506000000020002" pitchFamily="2" charset="-78"/>
                  </a:rPr>
                  <a:t>C</a:t>
                </a:r>
                <a:r>
                  <a:rPr lang="fa-IR" sz="2400" dirty="0">
                    <a:latin typeface="IRMitra" panose="02000506000000020002" pitchFamily="2" charset="-78"/>
                    <a:cs typeface="IRMitra" panose="02000506000000020002" pitchFamily="2" charset="-78"/>
                  </a:rPr>
                  <a:t> داریم:</a:t>
                </a:r>
              </a:p>
              <a:p>
                <a:pPr marL="0" indent="0" algn="just" rtl="1">
                  <a:lnSpc>
                    <a:spcPct val="100000"/>
                  </a:lnSpc>
                  <a:buNone/>
                </a:pPr>
                <a:endParaRPr lang="fa-IR" sz="500" dirty="0">
                  <a:latin typeface="IRMitra" panose="02000506000000020002" pitchFamily="2" charset="-78"/>
                  <a:cs typeface="IRMitra" panose="02000506000000020002" pitchFamily="2" charset="-78"/>
                </a:endParaRPr>
              </a:p>
              <a:p>
                <a:pPr marL="0" indent="0" algn="just" rtl="1">
                  <a:lnSpc>
                    <a:spcPct val="100000"/>
                  </a:lnSpc>
                  <a:buNone/>
                </a:pPr>
                <a:r>
                  <a:rPr lang="fa-IR" sz="2400" dirty="0">
                    <a:latin typeface="IRMitra" panose="02000506000000020002" pitchFamily="2" charset="-78"/>
                    <a:cs typeface="IRMitra" panose="02000506000000020002" pitchFamily="2" charset="-78"/>
                  </a:rPr>
                  <a:t>در واقع طبق یک حساب </a:t>
                </a:r>
                <a:r>
                  <a:rPr lang="fa-IR" sz="2400" dirty="0" err="1">
                    <a:latin typeface="IRMitra" panose="02000506000000020002" pitchFamily="2" charset="-78"/>
                    <a:cs typeface="IRMitra" panose="02000506000000020002" pitchFamily="2" charset="-78"/>
                  </a:rPr>
                  <a:t>سرانگشتی</a:t>
                </a:r>
                <a:r>
                  <a:rPr lang="fa-IR" sz="2400" dirty="0">
                    <a:latin typeface="IRMitra" panose="02000506000000020002" pitchFamily="2" charset="-78"/>
                    <a:cs typeface="IRMitra" panose="02000506000000020002" pitchFamily="2" charset="-78"/>
                  </a:rPr>
                  <a:t> می توان گفت که هنگام ضرب چند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اگر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a:t>
                </a:r>
                <a:r>
                  <a:rPr lang="fa-IR" sz="2400" dirty="0" err="1">
                    <a:latin typeface="IRMitra" panose="02000506000000020002" pitchFamily="2" charset="-78"/>
                    <a:cs typeface="IRMitra" panose="02000506000000020002" pitchFamily="2" charset="-78"/>
                  </a:rPr>
                  <a:t>هایی</a:t>
                </a:r>
                <a:r>
                  <a:rPr lang="fa-IR" sz="2400" dirty="0">
                    <a:latin typeface="IRMitra" panose="02000506000000020002" pitchFamily="2" charset="-78"/>
                    <a:cs typeface="IRMitra" panose="02000506000000020002" pitchFamily="2" charset="-78"/>
                  </a:rPr>
                  <a:t> را که زود تر ضرب کنیم که بعد میانی آنها بزرگتر و بعد کناری آنها به نسبت </a:t>
                </a:r>
                <a:r>
                  <a:rPr lang="fa-IR" sz="2400" dirty="0" err="1">
                    <a:latin typeface="IRMitra" panose="02000506000000020002" pitchFamily="2" charset="-78"/>
                    <a:cs typeface="IRMitra" panose="02000506000000020002" pitchFamily="2" charset="-78"/>
                  </a:rPr>
                  <a:t>کوچک‌تر</a:t>
                </a:r>
                <a:r>
                  <a:rPr lang="fa-IR" sz="2400" dirty="0">
                    <a:latin typeface="IRMitra" panose="02000506000000020002" pitchFamily="2" charset="-78"/>
                    <a:cs typeface="IRMitra" panose="02000506000000020002" pitchFamily="2" charset="-78"/>
                  </a:rPr>
                  <a:t> است، بدین ترتیب تعداد ضرب ها </a:t>
                </a:r>
                <a:r>
                  <a:rPr lang="fa-IR" sz="2400" dirty="0" err="1">
                    <a:latin typeface="IRMitra" panose="02000506000000020002" pitchFamily="2" charset="-78"/>
                    <a:cs typeface="IRMitra" panose="02000506000000020002" pitchFamily="2" charset="-78"/>
                  </a:rPr>
                  <a:t>کوچک‌تر</a:t>
                </a:r>
                <a:r>
                  <a:rPr lang="fa-IR" sz="2400" dirty="0">
                    <a:latin typeface="IRMitra" panose="02000506000000020002" pitchFamily="2" charset="-78"/>
                    <a:cs typeface="IRMitra" panose="02000506000000020002" pitchFamily="2" charset="-78"/>
                  </a:rPr>
                  <a:t> </a:t>
                </a:r>
                <a:r>
                  <a:rPr lang="fa-IR" sz="2400" dirty="0" err="1">
                    <a:latin typeface="IRMitra" panose="02000506000000020002" pitchFamily="2" charset="-78"/>
                    <a:cs typeface="IRMitra" panose="02000506000000020002" pitchFamily="2" charset="-78"/>
                  </a:rPr>
                  <a:t>می‌شود</a:t>
                </a:r>
                <a:r>
                  <a:rPr lang="fa-IR" sz="2400" dirty="0">
                    <a:latin typeface="IRMitra" panose="02000506000000020002" pitchFamily="2" charset="-78"/>
                    <a:cs typeface="IRMitra" panose="02000506000000020002" pitchFamily="2" charset="-78"/>
                  </a:rPr>
                  <a:t>.</a:t>
                </a:r>
              </a:p>
              <a:p>
                <a:pPr marL="0" indent="0" algn="just" rtl="1">
                  <a:lnSpc>
                    <a:spcPct val="100000"/>
                  </a:lnSpc>
                  <a:buNone/>
                </a:pPr>
                <a:r>
                  <a:rPr lang="fa-IR" sz="2400" dirty="0">
                    <a:latin typeface="IRMitra" panose="02000506000000020002" pitchFamily="2" charset="-78"/>
                    <a:cs typeface="IRMitra" panose="02000506000000020002" pitchFamily="2" charset="-78"/>
                  </a:rPr>
                  <a:t>برای مثال قبل، در هنگام ضرب ۳ </a:t>
                </a:r>
                <a:r>
                  <a:rPr lang="fa-IR" sz="2400" dirty="0" err="1">
                    <a:latin typeface="IRMitra" panose="02000506000000020002" pitchFamily="2" charset="-78"/>
                    <a:cs typeface="IRMitra" panose="02000506000000020002" pitchFamily="2" charset="-78"/>
                  </a:rPr>
                  <a:t>ماتریس</a:t>
                </a:r>
                <a:r>
                  <a:rPr lang="fa-IR" sz="2400" dirty="0">
                    <a:latin typeface="IRMitra" panose="02000506000000020002" pitchFamily="2" charset="-78"/>
                    <a:cs typeface="IRMitra" panose="02000506000000020002" pitchFamily="2" charset="-78"/>
                  </a:rPr>
                  <a:t>، از آنجا </a:t>
                </a:r>
                <a14:m>
                  <m:oMath xmlns:m="http://schemas.openxmlformats.org/officeDocument/2006/math">
                    <m:f>
                      <m:fPr>
                        <m:ctrlPr>
                          <a:rPr lang="fa-IR" sz="2000" i="1" smtClean="0">
                            <a:latin typeface="Cambria Math" panose="02040503050406030204" pitchFamily="18" charset="0"/>
                            <a:cs typeface="IRMitra" panose="02000506000000020002" pitchFamily="2" charset="-78"/>
                          </a:rPr>
                        </m:ctrlPr>
                      </m:fPr>
                      <m:num>
                        <m:r>
                          <a:rPr lang="fa-IR" sz="2000" b="0" i="1" smtClean="0">
                            <a:latin typeface="Cambria Math" panose="02040503050406030204" pitchFamily="18" charset="0"/>
                            <a:cs typeface="IRMitra" panose="02000506000000020002" pitchFamily="2" charset="-78"/>
                          </a:rPr>
                          <m:t>۱</m:t>
                        </m:r>
                      </m:num>
                      <m:den>
                        <m:r>
                          <a:rPr lang="fa-IR" sz="2000" b="0" i="1" smtClean="0">
                            <a:latin typeface="Cambria Math" panose="02040503050406030204" pitchFamily="18" charset="0"/>
                            <a:cs typeface="IRMitra" panose="02000506000000020002" pitchFamily="2" charset="-78"/>
                          </a:rPr>
                          <m:t>۳</m:t>
                        </m:r>
                      </m:den>
                    </m:f>
                    <m:r>
                      <a:rPr lang="en-US" sz="2000" b="0" i="1" smtClean="0">
                        <a:latin typeface="Cambria Math" panose="02040503050406030204" pitchFamily="18" charset="0"/>
                        <a:cs typeface="IRMitra" panose="02000506000000020002" pitchFamily="2" charset="-78"/>
                      </a:rPr>
                      <m:t>+</m:t>
                    </m:r>
                    <m:f>
                      <m:fPr>
                        <m:ctrlPr>
                          <a:rPr lang="en-US" sz="2000" b="0" i="1" smtClean="0">
                            <a:latin typeface="Cambria Math" panose="02040503050406030204" pitchFamily="18" charset="0"/>
                            <a:cs typeface="IRMitra" panose="02000506000000020002" pitchFamily="2" charset="-78"/>
                          </a:rPr>
                        </m:ctrlPr>
                      </m:fPr>
                      <m:num>
                        <m:r>
                          <a:rPr lang="fa-IR" sz="2000" b="0" i="1" smtClean="0">
                            <a:latin typeface="Cambria Math" panose="02040503050406030204" pitchFamily="18" charset="0"/>
                            <a:cs typeface="IRMitra" panose="02000506000000020002" pitchFamily="2" charset="-78"/>
                          </a:rPr>
                          <m:t>۱</m:t>
                        </m:r>
                      </m:num>
                      <m:den>
                        <m:r>
                          <a:rPr lang="fa-IR" sz="2000" b="0" i="1" smtClean="0">
                            <a:latin typeface="Cambria Math" panose="02040503050406030204" pitchFamily="18" charset="0"/>
                            <a:cs typeface="IRMitra" panose="02000506000000020002" pitchFamily="2" charset="-78"/>
                          </a:rPr>
                          <m:t>۵</m:t>
                        </m:r>
                      </m:den>
                    </m:f>
                    <m:r>
                      <a:rPr lang="en-US" sz="2000" b="0" i="1" smtClean="0">
                        <a:latin typeface="Cambria Math" panose="02040503050406030204" pitchFamily="18" charset="0"/>
                        <a:cs typeface="IRMitra" panose="02000506000000020002" pitchFamily="2" charset="-78"/>
                      </a:rPr>
                      <m:t>&gt;</m:t>
                    </m:r>
                    <m:f>
                      <m:fPr>
                        <m:ctrlPr>
                          <a:rPr lang="en-US" sz="2000" b="0" i="1" smtClean="0">
                            <a:latin typeface="Cambria Math" panose="02040503050406030204" pitchFamily="18" charset="0"/>
                            <a:cs typeface="IRMitra" panose="02000506000000020002" pitchFamily="2" charset="-78"/>
                          </a:rPr>
                        </m:ctrlPr>
                      </m:fPr>
                      <m:num>
                        <m:r>
                          <a:rPr lang="fa-IR" sz="2000" b="0" i="1" smtClean="0">
                            <a:latin typeface="Cambria Math" panose="02040503050406030204" pitchFamily="18" charset="0"/>
                            <a:cs typeface="IRMitra" panose="02000506000000020002" pitchFamily="2" charset="-78"/>
                          </a:rPr>
                          <m:t>۱</m:t>
                        </m:r>
                      </m:num>
                      <m:den>
                        <m:r>
                          <a:rPr lang="fa-IR" sz="2000" b="0" i="1" smtClean="0">
                            <a:latin typeface="Cambria Math" panose="02040503050406030204" pitchFamily="18" charset="0"/>
                            <a:cs typeface="IRMitra" panose="02000506000000020002" pitchFamily="2" charset="-78"/>
                          </a:rPr>
                          <m:t>۱۰</m:t>
                        </m:r>
                      </m:den>
                    </m:f>
                    <m:r>
                      <a:rPr lang="en-US" sz="2000" b="0" i="1" smtClean="0">
                        <a:latin typeface="Cambria Math" panose="02040503050406030204" pitchFamily="18" charset="0"/>
                        <a:cs typeface="IRMitra" panose="02000506000000020002" pitchFamily="2" charset="-78"/>
                      </a:rPr>
                      <m:t>+</m:t>
                    </m:r>
                    <m:f>
                      <m:fPr>
                        <m:ctrlPr>
                          <a:rPr lang="en-US" sz="2000" b="0" i="1" smtClean="0">
                            <a:latin typeface="Cambria Math" panose="02040503050406030204" pitchFamily="18" charset="0"/>
                            <a:cs typeface="IRMitra" panose="02000506000000020002" pitchFamily="2" charset="-78"/>
                          </a:rPr>
                        </m:ctrlPr>
                      </m:fPr>
                      <m:num>
                        <m:r>
                          <a:rPr lang="fa-IR" sz="2000" b="0" i="1" smtClean="0">
                            <a:latin typeface="Cambria Math" panose="02040503050406030204" pitchFamily="18" charset="0"/>
                            <a:cs typeface="IRMitra" panose="02000506000000020002" pitchFamily="2" charset="-78"/>
                          </a:rPr>
                          <m:t>۱</m:t>
                        </m:r>
                      </m:num>
                      <m:den>
                        <m:r>
                          <a:rPr lang="fa-IR" sz="2000" b="0" i="1" smtClean="0">
                            <a:latin typeface="Cambria Math" panose="02040503050406030204" pitchFamily="18" charset="0"/>
                            <a:cs typeface="IRMitra" panose="02000506000000020002" pitchFamily="2" charset="-78"/>
                          </a:rPr>
                          <m:t>۴</m:t>
                        </m:r>
                      </m:den>
                    </m:f>
                  </m:oMath>
                </a14:m>
                <a:r>
                  <a:rPr lang="fa-IR" sz="2000" dirty="0">
                    <a:latin typeface="IRMitra" panose="02000506000000020002" pitchFamily="2" charset="-78"/>
                    <a:cs typeface="IRMitra" panose="02000506000000020002" pitchFamily="2" charset="-78"/>
                  </a:rPr>
                  <a:t> </a:t>
                </a:r>
                <a:r>
                  <a:rPr lang="fa-IR" sz="2400" dirty="0">
                    <a:latin typeface="IRMitra" panose="02000506000000020002" pitchFamily="2" charset="-78"/>
                    <a:cs typeface="IRMitra" panose="02000506000000020002" pitchFamily="2" charset="-78"/>
                  </a:rPr>
                  <a:t>که پس تعداد ضرب های </a:t>
                </a:r>
                <a:r>
                  <a:rPr lang="en-US" sz="2400" dirty="0">
                    <a:latin typeface="IRMitra" panose="02000506000000020002" pitchFamily="2" charset="-78"/>
                    <a:cs typeface="IRMitra" panose="02000506000000020002" pitchFamily="2" charset="-78"/>
                  </a:rPr>
                  <a:t>(AB)C</a:t>
                </a:r>
                <a:r>
                  <a:rPr lang="fa-IR" sz="2400" dirty="0">
                    <a:latin typeface="IRMitra" panose="02000506000000020002" pitchFamily="2" charset="-78"/>
                    <a:cs typeface="IRMitra" panose="02000506000000020002" pitchFamily="2" charset="-78"/>
                  </a:rPr>
                  <a:t> از تعداد ضرب های </a:t>
                </a:r>
                <a:r>
                  <a:rPr lang="en-US" sz="2400" dirty="0">
                    <a:latin typeface="IRMitra" panose="02000506000000020002" pitchFamily="2" charset="-78"/>
                    <a:cs typeface="IRMitra" panose="02000506000000020002" pitchFamily="2" charset="-78"/>
                  </a:rPr>
                  <a:t>A(BC)</a:t>
                </a:r>
                <a:r>
                  <a:rPr lang="fa-IR" sz="2400" dirty="0">
                    <a:latin typeface="IRMitra" panose="02000506000000020002" pitchFamily="2" charset="-78"/>
                    <a:cs typeface="IRMitra" panose="02000506000000020002" pitchFamily="2" charset="-78"/>
                  </a:rPr>
                  <a:t> کمتر است. در اینجا بعد میانی </a:t>
                </a:r>
                <a:r>
                  <a:rPr lang="en-US" sz="2400" dirty="0">
                    <a:latin typeface="IRMitra" panose="02000506000000020002" pitchFamily="2" charset="-78"/>
                    <a:cs typeface="IRMitra" panose="02000506000000020002" pitchFamily="2" charset="-78"/>
                  </a:rPr>
                  <a:t>AB</a:t>
                </a:r>
                <a:r>
                  <a:rPr lang="fa-IR" sz="2400" dirty="0">
                    <a:latin typeface="IRMitra" panose="02000506000000020002" pitchFamily="2" charset="-78"/>
                    <a:cs typeface="IRMitra" panose="02000506000000020002" pitchFamily="2" charset="-78"/>
                  </a:rPr>
                  <a:t> بزرگترین بود.</a:t>
                </a:r>
              </a:p>
              <a:p>
                <a:pPr marL="0" indent="0" algn="just" rtl="1">
                  <a:lnSpc>
                    <a:spcPct val="100000"/>
                  </a:lnSpc>
                  <a:buNone/>
                </a:pPr>
                <a:endParaRPr lang="en-US" sz="2400"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CF695EE-9EBD-AE4B-841C-D405F31B2181}"/>
                  </a:ext>
                </a:extLst>
              </p:cNvPr>
              <p:cNvSpPr>
                <a:spLocks noGrp="1" noRot="1" noChangeAspect="1" noMove="1" noResize="1" noEditPoints="1" noAdjustHandles="1" noChangeArrowheads="1" noChangeShapeType="1" noTextEdit="1"/>
              </p:cNvSpPr>
              <p:nvPr>
                <p:ph idx="1"/>
              </p:nvPr>
            </p:nvSpPr>
            <p:spPr>
              <a:blipFill>
                <a:blip r:embed="rId2"/>
                <a:stretch>
                  <a:fillRect l="-1568" t="-1163" r="-72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71AAE2C-4AB5-AB4B-8731-FB82A2F3CABA}"/>
              </a:ext>
            </a:extLst>
          </p:cNvPr>
          <p:cNvPicPr>
            <a:picLocks noChangeAspect="1"/>
          </p:cNvPicPr>
          <p:nvPr/>
        </p:nvPicPr>
        <p:blipFill>
          <a:blip r:embed="rId3"/>
          <a:stretch>
            <a:fillRect/>
          </a:stretch>
        </p:blipFill>
        <p:spPr>
          <a:xfrm>
            <a:off x="1416269" y="2989755"/>
            <a:ext cx="5410200" cy="584200"/>
          </a:xfrm>
          <a:prstGeom prst="rect">
            <a:avLst/>
          </a:prstGeom>
        </p:spPr>
      </p:pic>
      <p:sp>
        <p:nvSpPr>
          <p:cNvPr id="5" name="TextBox 4">
            <a:extLst>
              <a:ext uri="{FF2B5EF4-FFF2-40B4-BE49-F238E27FC236}">
                <a16:creationId xmlns:a16="http://schemas.microsoft.com/office/drawing/2014/main" id="{3A7C6458-8F8D-A341-8759-9EA8079FC7D2}"/>
              </a:ext>
            </a:extLst>
          </p:cNvPr>
          <p:cNvSpPr txBox="1"/>
          <p:nvPr/>
        </p:nvSpPr>
        <p:spPr>
          <a:xfrm>
            <a:off x="2523376" y="3124604"/>
            <a:ext cx="928459" cy="338554"/>
          </a:xfrm>
          <a:prstGeom prst="rect">
            <a:avLst/>
          </a:prstGeom>
          <a:noFill/>
        </p:spPr>
        <p:txBody>
          <a:bodyPr wrap="none" rtlCol="0">
            <a:spAutoFit/>
          </a:bodyPr>
          <a:lstStyle/>
          <a:p>
            <a:pPr algn="ctr" rtl="1"/>
            <a:r>
              <a:rPr lang="fa-IR" sz="1600" dirty="0">
                <a:latin typeface="IRRoya" panose="02000503000000020002" pitchFamily="2" charset="-78"/>
                <a:cs typeface="IRRoya" panose="02000503000000020002" pitchFamily="2" charset="-78"/>
              </a:rPr>
              <a:t>تعداد ضرب</a:t>
            </a:r>
            <a:endParaRPr lang="en-US" sz="1600" dirty="0">
              <a:latin typeface="IRRoya" panose="02000503000000020002" pitchFamily="2" charset="-78"/>
              <a:cs typeface="IRRoya" panose="02000503000000020002" pitchFamily="2" charset="-78"/>
            </a:endParaRPr>
          </a:p>
        </p:txBody>
      </p:sp>
      <p:sp>
        <p:nvSpPr>
          <p:cNvPr id="6" name="TextBox 5">
            <a:extLst>
              <a:ext uri="{FF2B5EF4-FFF2-40B4-BE49-F238E27FC236}">
                <a16:creationId xmlns:a16="http://schemas.microsoft.com/office/drawing/2014/main" id="{BF265ECC-C571-5E47-AFC7-B38E1F8434B3}"/>
              </a:ext>
            </a:extLst>
          </p:cNvPr>
          <p:cNvSpPr txBox="1"/>
          <p:nvPr/>
        </p:nvSpPr>
        <p:spPr>
          <a:xfrm>
            <a:off x="487810" y="3124604"/>
            <a:ext cx="928459" cy="338554"/>
          </a:xfrm>
          <a:prstGeom prst="rect">
            <a:avLst/>
          </a:prstGeom>
          <a:noFill/>
        </p:spPr>
        <p:txBody>
          <a:bodyPr wrap="none" rtlCol="0">
            <a:spAutoFit/>
          </a:bodyPr>
          <a:lstStyle/>
          <a:p>
            <a:pPr algn="ctr" rtl="1"/>
            <a:r>
              <a:rPr lang="fa-IR" sz="1600" dirty="0">
                <a:latin typeface="IRRoya" panose="02000503000000020002" pitchFamily="2" charset="-78"/>
                <a:cs typeface="IRRoya" panose="02000503000000020002" pitchFamily="2" charset="-78"/>
              </a:rPr>
              <a:t>تعداد ضرب</a:t>
            </a:r>
            <a:endParaRPr lang="en-US" sz="1600" dirty="0">
              <a:latin typeface="IRRoya" panose="02000503000000020002" pitchFamily="2" charset="-78"/>
              <a:cs typeface="IRRoya" panose="02000503000000020002" pitchFamily="2" charset="-78"/>
            </a:endParaRPr>
          </a:p>
        </p:txBody>
      </p:sp>
    </p:spTree>
    <p:extLst>
      <p:ext uri="{BB962C8B-B14F-4D97-AF65-F5344CB8AC3E}">
        <p14:creationId xmlns:p14="http://schemas.microsoft.com/office/powerpoint/2010/main" val="3040237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defTabSz="914400" rtl="1" eaLnBrk="1" latinLnBrk="0" hangingPunct="1">
              <a:lnSpc>
                <a:spcPct val="10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اگر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۱۳در۵،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۵در۸۹ ، </a:t>
            </a:r>
            <a:r>
              <a:rPr lang="en-US" dirty="0">
                <a:latin typeface="IRMitra" panose="02000506000000020002" pitchFamily="2" charset="-78"/>
                <a:cs typeface="IRMitra" panose="02000506000000020002" pitchFamily="2" charset="-78"/>
              </a:rPr>
              <a:t>C</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۸۹در۳ و </a:t>
            </a:r>
            <a:r>
              <a:rPr lang="en-US" dirty="0">
                <a:latin typeface="IRMitra" panose="02000506000000020002" pitchFamily="2" charset="-78"/>
                <a:cs typeface="IRMitra" panose="02000506000000020002" pitchFamily="2" charset="-78"/>
              </a:rPr>
              <a:t>D</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۳در۳۴ باشند، کمینه تعداد ضرب برای محاسبه </a:t>
            </a:r>
            <a:r>
              <a:rPr lang="fa-IR" dirty="0" err="1">
                <a:latin typeface="IRMitra" panose="02000506000000020002" pitchFamily="2" charset="-78"/>
                <a:cs typeface="IRMitra" panose="02000506000000020002" pitchFamily="2" charset="-78"/>
              </a:rPr>
              <a:t>حاصل‌ضرب</a:t>
            </a:r>
            <a:r>
              <a:rPr lang="fa-IR" dirty="0">
                <a:latin typeface="IRMitra" panose="02000506000000020002" pitchFamily="2" charset="-78"/>
                <a:cs typeface="IRMitra" panose="02000506000000020002" pitchFamily="2" charset="-78"/>
              </a:rPr>
              <a:t> آنها چقدر است؟</a:t>
            </a:r>
          </a:p>
          <a:p>
            <a:pPr marL="0" indent="0" algn="r"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graphicFrame>
        <p:nvGraphicFramePr>
          <p:cNvPr id="4" name="Table 4">
            <a:extLst>
              <a:ext uri="{FF2B5EF4-FFF2-40B4-BE49-F238E27FC236}">
                <a16:creationId xmlns:a16="http://schemas.microsoft.com/office/drawing/2014/main" id="{CEDDAAC0-5C14-864D-A9FE-7C0CA8580D82}"/>
              </a:ext>
            </a:extLst>
          </p:cNvPr>
          <p:cNvGraphicFramePr>
            <a:graphicFrameLocks noGrp="1"/>
          </p:cNvGraphicFramePr>
          <p:nvPr>
            <p:extLst>
              <p:ext uri="{D42A27DB-BD31-4B8C-83A1-F6EECF244321}">
                <p14:modId xmlns:p14="http://schemas.microsoft.com/office/powerpoint/2010/main" val="3275513792"/>
              </p:ext>
            </p:extLst>
          </p:nvPr>
        </p:nvGraphicFramePr>
        <p:xfrm>
          <a:off x="1066800" y="2878489"/>
          <a:ext cx="10058400" cy="2931160"/>
        </p:xfrm>
        <a:graphic>
          <a:graphicData uri="http://schemas.openxmlformats.org/drawingml/2006/table">
            <a:tbl>
              <a:tblPr firstRow="1" bandRow="1">
                <a:tableStyleId>{5940675A-B579-460E-94D1-54222C63F5DA}</a:tableStyleId>
              </a:tblPr>
              <a:tblGrid>
                <a:gridCol w="5029200">
                  <a:extLst>
                    <a:ext uri="{9D8B030D-6E8A-4147-A177-3AD203B41FA5}">
                      <a16:colId xmlns:a16="http://schemas.microsoft.com/office/drawing/2014/main" val="1900997149"/>
                    </a:ext>
                  </a:extLst>
                </a:gridCol>
                <a:gridCol w="5029200">
                  <a:extLst>
                    <a:ext uri="{9D8B030D-6E8A-4147-A177-3AD203B41FA5}">
                      <a16:colId xmlns:a16="http://schemas.microsoft.com/office/drawing/2014/main" val="3994188875"/>
                    </a:ext>
                  </a:extLst>
                </a:gridCol>
              </a:tblGrid>
              <a:tr h="370840">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ترتیب ضرب ها</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تعداد ضرب ها</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931649013"/>
                  </a:ext>
                </a:extLst>
              </a:tr>
              <a:tr h="370840">
                <a:tc>
                  <a:txBody>
                    <a:bodyPr/>
                    <a:lstStyle/>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p>
                      <a:pPr marL="0" algn="ctr" defTabSz="914400" rtl="0" eaLnBrk="1" latinLnBrk="0" hangingPunct="1"/>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0" eaLnBrk="1" latinLnBrk="0" hangingPunct="1"/>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4150461438"/>
                  </a:ext>
                </a:extLst>
              </a:tr>
            </a:tbl>
          </a:graphicData>
        </a:graphic>
      </p:graphicFrame>
      <p:pic>
        <p:nvPicPr>
          <p:cNvPr id="7" name="Picture 6">
            <a:extLst>
              <a:ext uri="{FF2B5EF4-FFF2-40B4-BE49-F238E27FC236}">
                <a16:creationId xmlns:a16="http://schemas.microsoft.com/office/drawing/2014/main" id="{848DF354-DA86-A140-8667-904D0BA5658A}"/>
              </a:ext>
            </a:extLst>
          </p:cNvPr>
          <p:cNvPicPr>
            <a:picLocks noChangeAspect="1"/>
          </p:cNvPicPr>
          <p:nvPr/>
        </p:nvPicPr>
        <p:blipFill rotWithShape="1">
          <a:blip r:embed="rId2"/>
          <a:srcRect l="3448"/>
          <a:stretch/>
        </p:blipFill>
        <p:spPr>
          <a:xfrm>
            <a:off x="1149131" y="3429000"/>
            <a:ext cx="4316248" cy="1676400"/>
          </a:xfrm>
          <a:prstGeom prst="rect">
            <a:avLst/>
          </a:prstGeom>
        </p:spPr>
      </p:pic>
      <p:pic>
        <p:nvPicPr>
          <p:cNvPr id="8" name="Picture 7">
            <a:extLst>
              <a:ext uri="{FF2B5EF4-FFF2-40B4-BE49-F238E27FC236}">
                <a16:creationId xmlns:a16="http://schemas.microsoft.com/office/drawing/2014/main" id="{E309FA66-C35D-B048-81B1-95CCE2775CA5}"/>
              </a:ext>
            </a:extLst>
          </p:cNvPr>
          <p:cNvPicPr>
            <a:picLocks noChangeAspect="1"/>
          </p:cNvPicPr>
          <p:nvPr/>
        </p:nvPicPr>
        <p:blipFill rotWithShape="1">
          <a:blip r:embed="rId3"/>
          <a:srcRect l="6710"/>
          <a:stretch/>
        </p:blipFill>
        <p:spPr>
          <a:xfrm>
            <a:off x="6253654" y="3429000"/>
            <a:ext cx="2191845" cy="2235200"/>
          </a:xfrm>
          <a:prstGeom prst="rect">
            <a:avLst/>
          </a:prstGeom>
        </p:spPr>
      </p:pic>
      <p:cxnSp>
        <p:nvCxnSpPr>
          <p:cNvPr id="10" name="Straight Connector 9">
            <a:extLst>
              <a:ext uri="{FF2B5EF4-FFF2-40B4-BE49-F238E27FC236}">
                <a16:creationId xmlns:a16="http://schemas.microsoft.com/office/drawing/2014/main" id="{886F48B7-A93D-9E41-82D4-6B5B2302D624}"/>
              </a:ext>
            </a:extLst>
          </p:cNvPr>
          <p:cNvCxnSpPr/>
          <p:nvPr/>
        </p:nvCxnSpPr>
        <p:spPr>
          <a:xfrm>
            <a:off x="6264166" y="5213131"/>
            <a:ext cx="2186151"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4847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71B5-57CF-C34B-BBE2-269C4F26AE6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CF695EE-9EBD-AE4B-841C-D405F31B2181}"/>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اگر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۱۰در۲۰،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۲۰در۵۰، </a:t>
            </a:r>
            <a:r>
              <a:rPr lang="en-US" dirty="0">
                <a:latin typeface="IRMitra" panose="02000506000000020002" pitchFamily="2" charset="-78"/>
                <a:cs typeface="IRMitra" panose="02000506000000020002" pitchFamily="2" charset="-78"/>
              </a:rPr>
              <a:t>C</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۵۰در ۱ و </a:t>
            </a:r>
            <a:r>
              <a:rPr lang="en-US" dirty="0">
                <a:latin typeface="IRMitra" panose="02000506000000020002" pitchFamily="2" charset="-78"/>
                <a:cs typeface="IRMitra" panose="02000506000000020002" pitchFamily="2" charset="-78"/>
              </a:rPr>
              <a:t>D</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ماتریسی</a:t>
            </a:r>
            <a:r>
              <a:rPr lang="fa-IR" dirty="0">
                <a:latin typeface="IRMitra" panose="02000506000000020002" pitchFamily="2" charset="-78"/>
                <a:cs typeface="IRMitra" panose="02000506000000020002" pitchFamily="2" charset="-78"/>
              </a:rPr>
              <a:t> ۱در ۱۰۰ باشند، پرانتز بندی که سبب کمینه تعداد ضرب برای محاسبه </a:t>
            </a:r>
            <a:r>
              <a:rPr lang="fa-IR" dirty="0" err="1">
                <a:latin typeface="IRMitra" panose="02000506000000020002" pitchFamily="2" charset="-78"/>
                <a:cs typeface="IRMitra" panose="02000506000000020002" pitchFamily="2" charset="-78"/>
              </a:rPr>
              <a:t>حاصل‌ضرب</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ABCD</a:t>
            </a:r>
            <a:r>
              <a:rPr lang="fa-IR" dirty="0">
                <a:latin typeface="IRMitra" panose="02000506000000020002" pitchFamily="2" charset="-78"/>
                <a:cs typeface="IRMitra" panose="02000506000000020002" pitchFamily="2" charset="-78"/>
              </a:rPr>
              <a:t> شود را بیابید.</a:t>
            </a: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FA57941D-6AE6-374B-B9F2-63D4639AE1F4}"/>
              </a:ext>
            </a:extLst>
          </p:cNvPr>
          <p:cNvPicPr>
            <a:picLocks noChangeAspect="1"/>
          </p:cNvPicPr>
          <p:nvPr/>
        </p:nvPicPr>
        <p:blipFill>
          <a:blip r:embed="rId2"/>
          <a:stretch>
            <a:fillRect/>
          </a:stretch>
        </p:blipFill>
        <p:spPr>
          <a:xfrm>
            <a:off x="838200" y="3243454"/>
            <a:ext cx="4064000" cy="241300"/>
          </a:xfrm>
          <a:prstGeom prst="rect">
            <a:avLst/>
          </a:prstGeom>
        </p:spPr>
      </p:pic>
      <p:pic>
        <p:nvPicPr>
          <p:cNvPr id="9" name="Picture 8">
            <a:extLst>
              <a:ext uri="{FF2B5EF4-FFF2-40B4-BE49-F238E27FC236}">
                <a16:creationId xmlns:a16="http://schemas.microsoft.com/office/drawing/2014/main" id="{909FEAB6-E732-0549-9587-7CADC8FE010A}"/>
              </a:ext>
            </a:extLst>
          </p:cNvPr>
          <p:cNvPicPr>
            <a:picLocks noChangeAspect="1"/>
          </p:cNvPicPr>
          <p:nvPr/>
        </p:nvPicPr>
        <p:blipFill>
          <a:blip r:embed="rId3"/>
          <a:stretch>
            <a:fillRect/>
          </a:stretch>
        </p:blipFill>
        <p:spPr>
          <a:xfrm>
            <a:off x="838200" y="4115457"/>
            <a:ext cx="3746500" cy="266700"/>
          </a:xfrm>
          <a:prstGeom prst="rect">
            <a:avLst/>
          </a:prstGeom>
        </p:spPr>
      </p:pic>
      <p:pic>
        <p:nvPicPr>
          <p:cNvPr id="11" name="Picture 10">
            <a:extLst>
              <a:ext uri="{FF2B5EF4-FFF2-40B4-BE49-F238E27FC236}">
                <a16:creationId xmlns:a16="http://schemas.microsoft.com/office/drawing/2014/main" id="{15A2FFD6-7595-0948-960D-35C4E850BF14}"/>
              </a:ext>
            </a:extLst>
          </p:cNvPr>
          <p:cNvPicPr>
            <a:picLocks noChangeAspect="1"/>
          </p:cNvPicPr>
          <p:nvPr/>
        </p:nvPicPr>
        <p:blipFill>
          <a:blip r:embed="rId4"/>
          <a:stretch>
            <a:fillRect/>
          </a:stretch>
        </p:blipFill>
        <p:spPr>
          <a:xfrm>
            <a:off x="783678" y="5012860"/>
            <a:ext cx="3416300" cy="266700"/>
          </a:xfrm>
          <a:prstGeom prst="rect">
            <a:avLst/>
          </a:prstGeom>
        </p:spPr>
      </p:pic>
      <p:pic>
        <p:nvPicPr>
          <p:cNvPr id="12" name="Picture 11">
            <a:extLst>
              <a:ext uri="{FF2B5EF4-FFF2-40B4-BE49-F238E27FC236}">
                <a16:creationId xmlns:a16="http://schemas.microsoft.com/office/drawing/2014/main" id="{1103A8A6-F372-644B-97C9-13A182518F31}"/>
              </a:ext>
            </a:extLst>
          </p:cNvPr>
          <p:cNvPicPr>
            <a:picLocks noChangeAspect="1"/>
          </p:cNvPicPr>
          <p:nvPr/>
        </p:nvPicPr>
        <p:blipFill>
          <a:blip r:embed="rId5"/>
          <a:stretch>
            <a:fillRect/>
          </a:stretch>
        </p:blipFill>
        <p:spPr>
          <a:xfrm>
            <a:off x="783678" y="5910263"/>
            <a:ext cx="3263900" cy="266700"/>
          </a:xfrm>
          <a:prstGeom prst="rect">
            <a:avLst/>
          </a:prstGeom>
        </p:spPr>
      </p:pic>
    </p:spTree>
    <p:extLst>
      <p:ext uri="{BB962C8B-B14F-4D97-AF65-F5344CB8AC3E}">
        <p14:creationId xmlns:p14="http://schemas.microsoft.com/office/powerpoint/2010/main" val="3832122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2DC1-6323-CF4F-BFE3-5B3F69329264}"/>
              </a:ext>
            </a:extLst>
          </p:cNvPr>
          <p:cNvSpPr>
            <a:spLocks noGrp="1"/>
          </p:cNvSpPr>
          <p:nvPr>
            <p:ph type="title"/>
          </p:nvPr>
        </p:nvSpPr>
        <p:spPr/>
        <p:txBody>
          <a:bodyPr/>
          <a:lstStyle/>
          <a:p>
            <a:pPr algn="r" rtl="1"/>
            <a:r>
              <a:rPr lang="fa-IR" dirty="0">
                <a:latin typeface="IRTitr" panose="02000506000000020002" pitchFamily="2" charset="-78"/>
                <a:cs typeface="IRTitr" panose="02000506000000020002" pitchFamily="2" charset="-78"/>
              </a:rPr>
              <a:t>کاربرد های دیگر: </a:t>
            </a:r>
            <a:r>
              <a:rPr lang="fa-IR" dirty="0" err="1">
                <a:latin typeface="IRTitr" panose="02000506000000020002" pitchFamily="2" charset="-78"/>
                <a:cs typeface="IRTitr" panose="02000506000000020002" pitchFamily="2" charset="-78"/>
              </a:rPr>
              <a:t>چندجمله‌ای</a:t>
            </a:r>
            <a:r>
              <a:rPr lang="fa-IR" dirty="0">
                <a:latin typeface="IRTitr" panose="02000506000000020002" pitchFamily="2" charset="-78"/>
                <a:cs typeface="IRTitr" panose="02000506000000020002" pitchFamily="2" charset="-78"/>
              </a:rPr>
              <a:t> 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69A30E92-2E68-5344-AB6E-BD5B94931521}"/>
              </a:ext>
            </a:extLst>
          </p:cNvPr>
          <p:cNvSpPr>
            <a:spLocks noGrp="1"/>
          </p:cNvSpPr>
          <p:nvPr>
            <p:ph idx="1"/>
          </p:nvPr>
        </p:nvSpPr>
        <p:spPr/>
        <p:txBody>
          <a:bodyPr>
            <a:normAutofit/>
          </a:bodyPr>
          <a:lstStyle/>
          <a:p>
            <a:pPr marL="0" indent="0" algn="just" rtl="1">
              <a:lnSpc>
                <a:spcPct val="100000"/>
              </a:lnSpc>
              <a:buNone/>
            </a:pPr>
            <a:r>
              <a:rPr lang="fa-IR" sz="2400" dirty="0">
                <a:latin typeface="IRMitra" panose="02000506000000020002" pitchFamily="2" charset="-78"/>
                <a:cs typeface="IRMitra" panose="02000506000000020002" pitchFamily="2" charset="-78"/>
              </a:rPr>
              <a:t>چند </a:t>
            </a:r>
            <a:r>
              <a:rPr lang="fa-IR" sz="2400" dirty="0" err="1">
                <a:latin typeface="IRMitra" panose="02000506000000020002" pitchFamily="2" charset="-78"/>
                <a:cs typeface="IRMitra" panose="02000506000000020002" pitchFamily="2" charset="-78"/>
              </a:rPr>
              <a:t>جمله‌ای</a:t>
            </a:r>
            <a:r>
              <a:rPr lang="fa-IR" sz="2400" dirty="0">
                <a:latin typeface="IRMitra" panose="02000506000000020002" pitchFamily="2" charset="-78"/>
                <a:cs typeface="IRMitra" panose="02000506000000020002" pitchFamily="2" charset="-78"/>
              </a:rPr>
              <a:t> ها، نوع خاصی از </a:t>
            </a:r>
            <a:r>
              <a:rPr lang="fa-IR" sz="2400" dirty="0" err="1">
                <a:latin typeface="IRMitra" panose="02000506000000020002" pitchFamily="2" charset="-78"/>
                <a:cs typeface="IRMitra" panose="02000506000000020002" pitchFamily="2" charset="-78"/>
              </a:rPr>
              <a:t>عبارت‌های</a:t>
            </a:r>
            <a:r>
              <a:rPr lang="fa-IR" sz="2400" dirty="0">
                <a:latin typeface="IRMitra" panose="02000506000000020002" pitchFamily="2" charset="-78"/>
                <a:cs typeface="IRMitra" panose="02000506000000020002" pitchFamily="2" charset="-78"/>
              </a:rPr>
              <a:t> جبری محسوب </a:t>
            </a:r>
            <a:r>
              <a:rPr lang="fa-IR" sz="2400" dirty="0" err="1">
                <a:latin typeface="IRMitra" panose="02000506000000020002" pitchFamily="2" charset="-78"/>
                <a:cs typeface="IRMitra" panose="02000506000000020002" pitchFamily="2" charset="-78"/>
              </a:rPr>
              <a:t>می‌شوند</a:t>
            </a:r>
            <a:r>
              <a:rPr lang="fa-IR" sz="2400" dirty="0">
                <a:latin typeface="IRMitra" panose="02000506000000020002" pitchFamily="2" charset="-78"/>
                <a:cs typeface="IRMitra" panose="02000506000000020002" pitchFamily="2" charset="-78"/>
              </a:rPr>
              <a:t> که در </a:t>
            </a:r>
            <a:r>
              <a:rPr lang="fa-IR" sz="2400" dirty="0" err="1">
                <a:latin typeface="IRMitra" panose="02000506000000020002" pitchFamily="2" charset="-78"/>
                <a:cs typeface="IRMitra" panose="02000506000000020002" pitchFamily="2" charset="-78"/>
              </a:rPr>
              <a:t>آن‌ها</a:t>
            </a:r>
            <a:r>
              <a:rPr lang="fa-IR" sz="2400" dirty="0">
                <a:latin typeface="IRMitra" panose="02000506000000020002" pitchFamily="2" charset="-78"/>
                <a:cs typeface="IRMitra" panose="02000506000000020002" pitchFamily="2" charset="-78"/>
              </a:rPr>
              <a:t> فقط یک متغیر نقش دارد. همانطور که گفته شد، «چند </a:t>
            </a:r>
            <a:r>
              <a:rPr lang="fa-IR" sz="2400" dirty="0" err="1">
                <a:latin typeface="IRMitra" panose="02000506000000020002" pitchFamily="2" charset="-78"/>
                <a:cs typeface="IRMitra" panose="02000506000000020002" pitchFamily="2" charset="-78"/>
              </a:rPr>
              <a:t>جمله‌ای</a:t>
            </a:r>
            <a:r>
              <a:rPr lang="fa-IR" sz="2400" dirty="0">
                <a:latin typeface="IRMitra" panose="02000506000000020002" pitchFamily="2" charset="-78"/>
                <a:cs typeface="IRMitra" panose="02000506000000020002" pitchFamily="2" charset="-78"/>
              </a:rPr>
              <a:t>»</a:t>
            </a:r>
            <a:r>
              <a:rPr lang="en-US" sz="2400" dirty="0">
                <a:latin typeface="IRMitra" panose="02000506000000020002" pitchFamily="2" charset="-78"/>
                <a:cs typeface="IRMitra" panose="02000506000000020002" pitchFamily="2" charset="-78"/>
              </a:rPr>
              <a:t> </a:t>
            </a:r>
            <a:r>
              <a:rPr lang="fa-IR" sz="2400" dirty="0">
                <a:latin typeface="IRMitra" panose="02000506000000020002" pitchFamily="2" charset="-78"/>
                <a:cs typeface="IRMitra" panose="02000506000000020002" pitchFamily="2" charset="-78"/>
              </a:rPr>
              <a:t>یک رابطه بین </a:t>
            </a:r>
            <a:r>
              <a:rPr lang="fa-IR" sz="2400" dirty="0" err="1">
                <a:latin typeface="IRMitra" panose="02000506000000020002" pitchFamily="2" charset="-78"/>
                <a:cs typeface="IRMitra" panose="02000506000000020002" pitchFamily="2" charset="-78"/>
              </a:rPr>
              <a:t>توان‌های</a:t>
            </a:r>
            <a:r>
              <a:rPr lang="fa-IR" sz="2400" dirty="0">
                <a:latin typeface="IRMitra" panose="02000506000000020002" pitchFamily="2" charset="-78"/>
                <a:cs typeface="IRMitra" panose="02000506000000020002" pitchFamily="2" charset="-78"/>
              </a:rPr>
              <a:t> مختلف یک متغییر است. به یاد دارید که یک چند </a:t>
            </a:r>
            <a:r>
              <a:rPr lang="fa-IR" sz="2400" dirty="0" err="1">
                <a:latin typeface="IRMitra" panose="02000506000000020002" pitchFamily="2" charset="-78"/>
                <a:cs typeface="IRMitra" panose="02000506000000020002" pitchFamily="2" charset="-78"/>
              </a:rPr>
              <a:t>جمله‌ای</a:t>
            </a:r>
            <a:r>
              <a:rPr lang="fa-IR" sz="2400" dirty="0">
                <a:latin typeface="IRMitra" panose="02000506000000020002" pitchFamily="2" charset="-78"/>
                <a:cs typeface="IRMitra" panose="02000506000000020002" pitchFamily="2" charset="-78"/>
              </a:rPr>
              <a:t> برحسب </a:t>
            </a:r>
            <a:r>
              <a:rPr lang="en-US" sz="2400" dirty="0">
                <a:latin typeface="IRMitra" panose="02000506000000020002" pitchFamily="2" charset="-78"/>
                <a:cs typeface="IRMitra" panose="02000506000000020002" pitchFamily="2" charset="-78"/>
              </a:rPr>
              <a:t>x</a:t>
            </a:r>
            <a:r>
              <a:rPr lang="fa-IR" sz="2400" dirty="0">
                <a:latin typeface="IRMitra" panose="02000506000000020002" pitchFamily="2" charset="-78"/>
                <a:cs typeface="IRMitra" panose="02000506000000020002" pitchFamily="2" charset="-78"/>
              </a:rPr>
              <a:t> از درجه </a:t>
            </a:r>
            <a:r>
              <a:rPr lang="en-US" sz="2400" dirty="0">
                <a:latin typeface="IRMitra" panose="02000506000000020002" pitchFamily="2" charset="-78"/>
                <a:cs typeface="IRMitra" panose="02000506000000020002" pitchFamily="2" charset="-78"/>
              </a:rPr>
              <a:t>n</a:t>
            </a:r>
            <a:r>
              <a:rPr lang="fa-IR" sz="2400" dirty="0">
                <a:latin typeface="IRMitra" panose="02000506000000020002" pitchFamily="2" charset="-78"/>
                <a:cs typeface="IRMitra" panose="02000506000000020002" pitchFamily="2" charset="-78"/>
              </a:rPr>
              <a:t> را به صورت زیر </a:t>
            </a:r>
            <a:r>
              <a:rPr lang="fa-IR" sz="2400" dirty="0" err="1">
                <a:latin typeface="IRMitra" panose="02000506000000020002" pitchFamily="2" charset="-78"/>
                <a:cs typeface="IRMitra" panose="02000506000000020002" pitchFamily="2" charset="-78"/>
              </a:rPr>
              <a:t>می‌نویسیم</a:t>
            </a:r>
            <a:r>
              <a:rPr lang="fa-IR" sz="2400" dirty="0">
                <a:latin typeface="IRMitra" panose="02000506000000020002" pitchFamily="2" charset="-78"/>
                <a:cs typeface="IRMitra" panose="02000506000000020002" pitchFamily="2" charset="-78"/>
              </a:rPr>
              <a:t>:</a:t>
            </a:r>
            <a:endParaRPr lang="en-US" sz="2400" dirty="0">
              <a:latin typeface="IRMitra" panose="02000506000000020002" pitchFamily="2" charset="-78"/>
              <a:cs typeface="IRMitra" panose="02000506000000020002" pitchFamily="2" charset="-78"/>
            </a:endParaRPr>
          </a:p>
          <a:p>
            <a:pPr marL="0" indent="0" algn="just" rtl="1">
              <a:lnSpc>
                <a:spcPct val="100000"/>
              </a:lnSpc>
              <a:buNone/>
            </a:pPr>
            <a:endParaRPr lang="en-US" sz="2400" dirty="0">
              <a:latin typeface="IRMitra" panose="02000506000000020002" pitchFamily="2" charset="-78"/>
              <a:cs typeface="IRMitra" panose="02000506000000020002" pitchFamily="2" charset="-78"/>
            </a:endParaRPr>
          </a:p>
          <a:p>
            <a:pPr marL="0" indent="0" algn="just" rtl="1">
              <a:lnSpc>
                <a:spcPct val="100000"/>
              </a:lnSpc>
              <a:buNone/>
            </a:pPr>
            <a:endParaRPr lang="en-US" sz="100" dirty="0">
              <a:latin typeface="IRMitra" panose="02000506000000020002" pitchFamily="2" charset="-78"/>
              <a:cs typeface="IRMitra" panose="02000506000000020002" pitchFamily="2" charset="-78"/>
            </a:endParaRPr>
          </a:p>
          <a:p>
            <a:pPr marL="0" indent="0" algn="just" rtl="1">
              <a:lnSpc>
                <a:spcPct val="100000"/>
              </a:lnSpc>
              <a:buNone/>
            </a:pPr>
            <a:r>
              <a:rPr lang="fa-IR" sz="2400" dirty="0">
                <a:latin typeface="IRMitra" panose="02000506000000020002" pitchFamily="2" charset="-78"/>
                <a:cs typeface="IRMitra" panose="02000506000000020002" pitchFamily="2" charset="-78"/>
              </a:rPr>
              <a:t>البته عبارت بالا را برای راحتی با استفاده از نماد جمع به شکل زیر نیز نشان </a:t>
            </a:r>
            <a:r>
              <a:rPr lang="fa-IR" sz="2400" dirty="0" err="1">
                <a:latin typeface="IRMitra" panose="02000506000000020002" pitchFamily="2" charset="-78"/>
                <a:cs typeface="IRMitra" panose="02000506000000020002" pitchFamily="2" charset="-78"/>
              </a:rPr>
              <a:t>می‌دهند</a:t>
            </a:r>
            <a:r>
              <a:rPr lang="fa-IR" sz="2400" dirty="0">
                <a:latin typeface="IRMitra" panose="02000506000000020002" pitchFamily="2" charset="-78"/>
                <a:cs typeface="IRMitra" panose="02000506000000020002" pitchFamily="2" charset="-78"/>
              </a:rPr>
              <a:t>:</a:t>
            </a:r>
            <a:endParaRPr lang="en-US" sz="2400"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651C1547-91FA-DD46-882F-B89B97AC2C85}"/>
              </a:ext>
            </a:extLst>
          </p:cNvPr>
          <p:cNvPicPr>
            <a:picLocks noChangeAspect="1"/>
          </p:cNvPicPr>
          <p:nvPr/>
        </p:nvPicPr>
        <p:blipFill>
          <a:blip r:embed="rId2"/>
          <a:stretch>
            <a:fillRect/>
          </a:stretch>
        </p:blipFill>
        <p:spPr>
          <a:xfrm>
            <a:off x="3435350" y="3098799"/>
            <a:ext cx="5321300" cy="330200"/>
          </a:xfrm>
          <a:prstGeom prst="rect">
            <a:avLst/>
          </a:prstGeom>
        </p:spPr>
      </p:pic>
      <p:pic>
        <p:nvPicPr>
          <p:cNvPr id="6" name="Picture 5">
            <a:extLst>
              <a:ext uri="{FF2B5EF4-FFF2-40B4-BE49-F238E27FC236}">
                <a16:creationId xmlns:a16="http://schemas.microsoft.com/office/drawing/2014/main" id="{BB55A69B-D8BE-DE47-B8B8-8EFF051DECEE}"/>
              </a:ext>
            </a:extLst>
          </p:cNvPr>
          <p:cNvPicPr>
            <a:picLocks noChangeAspect="1"/>
          </p:cNvPicPr>
          <p:nvPr/>
        </p:nvPicPr>
        <p:blipFill>
          <a:blip r:embed="rId3"/>
          <a:stretch>
            <a:fillRect/>
          </a:stretch>
        </p:blipFill>
        <p:spPr>
          <a:xfrm>
            <a:off x="5137150" y="4415631"/>
            <a:ext cx="1917700" cy="774700"/>
          </a:xfrm>
          <a:prstGeom prst="rect">
            <a:avLst/>
          </a:prstGeom>
        </p:spPr>
      </p:pic>
    </p:spTree>
    <p:extLst>
      <p:ext uri="{BB962C8B-B14F-4D97-AF65-F5344CB8AC3E}">
        <p14:creationId xmlns:p14="http://schemas.microsoft.com/office/powerpoint/2010/main" val="613705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2DC1-6323-CF4F-BFE3-5B3F69329264}"/>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نگهداری </a:t>
            </a:r>
            <a:r>
              <a:rPr lang="fa-IR" dirty="0" err="1">
                <a:latin typeface="IRTitr" panose="02000506000000020002" pitchFamily="2" charset="-78"/>
                <a:cs typeface="IRTitr" panose="02000506000000020002" pitchFamily="2" charset="-78"/>
              </a:rPr>
              <a:t>چند‌جمله</a:t>
            </a:r>
            <a:r>
              <a:rPr lang="fa-IR" dirty="0">
                <a:latin typeface="IRTitr" panose="02000506000000020002" pitchFamily="2" charset="-78"/>
                <a:cs typeface="IRTitr" panose="02000506000000020002" pitchFamily="2" charset="-78"/>
              </a:rPr>
              <a:t> ای ها</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A30E92-2E68-5344-AB6E-BD5B94931521}"/>
                  </a:ext>
                </a:extLst>
              </p:cNvPr>
              <p:cNvSpPr>
                <a:spLocks noGrp="1"/>
              </p:cNvSpPr>
              <p:nvPr>
                <p:ph idx="1"/>
              </p:nvPr>
            </p:nvSpPr>
            <p:spPr/>
            <p:txBody>
              <a:bodyPr>
                <a:normAutofit/>
              </a:bodyPr>
              <a:lstStyle/>
              <a:p>
                <a:pPr marL="0" indent="0" algn="just" defTabSz="914400" rtl="1" eaLnBrk="1" latinLnBrk="0" hangingPunct="1">
                  <a:lnSpc>
                    <a:spcPct val="10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برای ذخیره سازی یک </a:t>
                </a:r>
                <a:r>
                  <a:rPr lang="fa-IR" dirty="0" err="1">
                    <a:latin typeface="IRMitra" panose="02000506000000020002" pitchFamily="2" charset="-78"/>
                    <a:cs typeface="IRMitra" panose="02000506000000020002" pitchFamily="2" charset="-78"/>
                  </a:rPr>
                  <a:t>چندجمله</a:t>
                </a:r>
                <a:r>
                  <a:rPr lang="fa-IR" dirty="0">
                    <a:latin typeface="IRMitra" panose="02000506000000020002" pitchFamily="2" charset="-78"/>
                    <a:cs typeface="IRMitra" panose="02000506000000020002" pitchFamily="2" charset="-78"/>
                  </a:rPr>
                  <a:t> ای از درجه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می‌توانیم</a:t>
                </a:r>
                <a:r>
                  <a:rPr lang="fa-IR" dirty="0">
                    <a:latin typeface="IRMitra" panose="02000506000000020002" pitchFamily="2" charset="-78"/>
                    <a:cs typeface="IRMitra" panose="02000506000000020002" pitchFamily="2" charset="-78"/>
                  </a:rPr>
                  <a:t> از یک آرایه عددی به طول </a:t>
                </a:r>
                <a:r>
                  <a:rPr lang="en-US" dirty="0">
                    <a:latin typeface="IRMitra" panose="02000506000000020002" pitchFamily="2" charset="-78"/>
                    <a:cs typeface="IRMitra" panose="02000506000000020002" pitchFamily="2" charset="-78"/>
                  </a:rPr>
                  <a:t>n+1</a:t>
                </a:r>
                <a:r>
                  <a:rPr lang="fa-IR" dirty="0">
                    <a:latin typeface="IRMitra" panose="02000506000000020002" pitchFamily="2" charset="-78"/>
                    <a:cs typeface="IRMitra" panose="02000506000000020002" pitchFamily="2" charset="-78"/>
                  </a:rPr>
                  <a:t> استفاده کنیم، به این صورت که در خانه </a:t>
                </a:r>
                <a:r>
                  <a:rPr lang="en-US" dirty="0" err="1">
                    <a:latin typeface="IRMitra" panose="02000506000000020002" pitchFamily="2" charset="-78"/>
                    <a:cs typeface="IRMitra" panose="02000506000000020002" pitchFamily="2" charset="-78"/>
                  </a:rPr>
                  <a:t>i</a:t>
                </a:r>
                <a:r>
                  <a:rPr lang="fa-IR" dirty="0">
                    <a:latin typeface="IRMitra" panose="02000506000000020002" pitchFamily="2" charset="-78"/>
                    <a:cs typeface="IRMitra" panose="02000506000000020002" pitchFamily="2" charset="-78"/>
                  </a:rPr>
                  <a:t>ام آن ضریب جمله </a:t>
                </a:r>
                <a:r>
                  <a:rPr lang="en-US" dirty="0">
                    <a:latin typeface="IRMitra" panose="02000506000000020002" pitchFamily="2" charset="-78"/>
                    <a:cs typeface="IRMitra" panose="02000506000000020002" pitchFamily="2" charset="-78"/>
                  </a:rPr>
                  <a:t>x</a:t>
                </a:r>
                <a:r>
                  <a:rPr lang="en-US" baseline="30000" dirty="0">
                    <a:latin typeface="IRMitra" panose="02000506000000020002" pitchFamily="2" charset="-78"/>
                    <a:cs typeface="IRMitra" panose="02000506000000020002" pitchFamily="2" charset="-78"/>
                  </a:rPr>
                  <a:t>i</a:t>
                </a:r>
                <a:r>
                  <a:rPr lang="fa-IR" baseline="30000"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را قرار </a:t>
                </a:r>
                <a:r>
                  <a:rPr lang="fa-IR" dirty="0" err="1">
                    <a:latin typeface="IRMitra" panose="02000506000000020002" pitchFamily="2" charset="-78"/>
                    <a:cs typeface="IRMitra" panose="02000506000000020002" pitchFamily="2" charset="-78"/>
                  </a:rPr>
                  <a:t>می‌دهیم</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Font typeface="Arial" panose="020B0604020202020204" pitchFamily="34" charset="0"/>
                  <a:buNone/>
                </a:pPr>
                <a:endParaRPr lang="fa-IR"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Font typeface="Arial" panose="020B0604020202020204" pitchFamily="34" charset="0"/>
                  <a:buNone/>
                </a:pPr>
                <a:endParaRPr lang="fa-IR" sz="100"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برای مثال ذخیره سازی </a:t>
                </a:r>
                <a:r>
                  <a:rPr lang="fa-IR" dirty="0" err="1">
                    <a:latin typeface="IRMitra" panose="02000506000000020002" pitchFamily="2" charset="-78"/>
                    <a:cs typeface="IRMitra" panose="02000506000000020002" pitchFamily="2" charset="-78"/>
                  </a:rPr>
                  <a:t>چندجمله</a:t>
                </a:r>
                <a:r>
                  <a:rPr lang="fa-IR" dirty="0">
                    <a:latin typeface="IRMitra" panose="02000506000000020002" pitchFamily="2" charset="-78"/>
                    <a:cs typeface="IRMitra" panose="02000506000000020002" pitchFamily="2" charset="-78"/>
                  </a:rPr>
                  <a:t> ای </a:t>
                </a:r>
                <a14:m>
                  <m:oMath xmlns:m="http://schemas.openxmlformats.org/officeDocument/2006/math">
                    <m:r>
                      <a:rPr lang="en-US" sz="2000" b="0" i="1" smtClean="0">
                        <a:latin typeface="Cambria Math" panose="02040503050406030204" pitchFamily="18" charset="0"/>
                        <a:cs typeface="IRMitra" panose="02000506000000020002" pitchFamily="2" charset="-78"/>
                      </a:rPr>
                      <m:t>𝑝</m:t>
                    </m:r>
                    <m:d>
                      <m:dPr>
                        <m:ctrlPr>
                          <a:rPr lang="en-US" sz="2000" b="0" i="1" smtClean="0">
                            <a:latin typeface="Cambria Math" panose="02040503050406030204" pitchFamily="18" charset="0"/>
                            <a:cs typeface="IRMitra" panose="02000506000000020002" pitchFamily="2" charset="-78"/>
                          </a:rPr>
                        </m:ctrlPr>
                      </m:dPr>
                      <m:e>
                        <m:r>
                          <a:rPr lang="en-US" sz="2000" b="0" i="1" smtClean="0">
                            <a:latin typeface="Cambria Math" panose="02040503050406030204" pitchFamily="18" charset="0"/>
                            <a:cs typeface="IRMitra" panose="02000506000000020002" pitchFamily="2" charset="-78"/>
                          </a:rPr>
                          <m:t>𝑥</m:t>
                        </m:r>
                      </m:e>
                    </m:d>
                    <m:r>
                      <a:rPr lang="en-US" sz="2000" i="1" smtClean="0">
                        <a:latin typeface="Cambria Math" panose="02040503050406030204" pitchFamily="18" charset="0"/>
                        <a:cs typeface="IRMitra" panose="02000506000000020002" pitchFamily="2" charset="-78"/>
                      </a:rPr>
                      <m:t>=1+</m:t>
                    </m:r>
                    <m:f>
                      <m:fPr>
                        <m:ctrlPr>
                          <a:rPr lang="en-US" sz="2000" i="1" smtClean="0">
                            <a:latin typeface="Cambria Math" panose="02040503050406030204" pitchFamily="18" charset="0"/>
                            <a:cs typeface="IRMitra" panose="02000506000000020002" pitchFamily="2" charset="-78"/>
                          </a:rPr>
                        </m:ctrlPr>
                      </m:fPr>
                      <m:num>
                        <m:r>
                          <a:rPr lang="en-US" sz="2000" i="1" smtClean="0">
                            <a:latin typeface="Cambria Math" panose="02040503050406030204" pitchFamily="18" charset="0"/>
                            <a:cs typeface="IRMitra" panose="02000506000000020002" pitchFamily="2" charset="-78"/>
                          </a:rPr>
                          <m:t>𝑥</m:t>
                        </m:r>
                      </m:num>
                      <m:den>
                        <m:r>
                          <a:rPr lang="en-US" sz="2000" i="1" smtClean="0">
                            <a:latin typeface="Cambria Math" panose="02040503050406030204" pitchFamily="18" charset="0"/>
                            <a:cs typeface="IRMitra" panose="02000506000000020002" pitchFamily="2" charset="-78"/>
                          </a:rPr>
                          <m:t>1!</m:t>
                        </m:r>
                      </m:den>
                    </m:f>
                    <m:r>
                      <a:rPr lang="en-US" sz="2000" i="1" smtClean="0">
                        <a:latin typeface="Cambria Math" panose="02040503050406030204" pitchFamily="18" charset="0"/>
                        <a:cs typeface="IRMitra" panose="02000506000000020002" pitchFamily="2" charset="-78"/>
                      </a:rPr>
                      <m:t>+</m:t>
                    </m:r>
                    <m:f>
                      <m:fPr>
                        <m:ctrlPr>
                          <a:rPr lang="en-US" sz="2000" i="1" smtClean="0">
                            <a:latin typeface="Cambria Math" panose="02040503050406030204" pitchFamily="18" charset="0"/>
                            <a:cs typeface="IRMitra" panose="02000506000000020002" pitchFamily="2" charset="-78"/>
                          </a:rPr>
                        </m:ctrlPr>
                      </m:fPr>
                      <m:num>
                        <m:sSup>
                          <m:sSupPr>
                            <m:ctrlPr>
                              <a:rPr lang="en-US" sz="2000" i="1" smtClean="0">
                                <a:latin typeface="Cambria Math" panose="02040503050406030204" pitchFamily="18" charset="0"/>
                                <a:cs typeface="IRMitra" panose="02000506000000020002" pitchFamily="2" charset="-78"/>
                              </a:rPr>
                            </m:ctrlPr>
                          </m:sSupPr>
                          <m:e>
                            <m:r>
                              <a:rPr lang="en-US" sz="2000" i="1" smtClean="0">
                                <a:latin typeface="Cambria Math" panose="02040503050406030204" pitchFamily="18" charset="0"/>
                                <a:cs typeface="IRMitra" panose="02000506000000020002" pitchFamily="2" charset="-78"/>
                              </a:rPr>
                              <m:t>𝑥</m:t>
                            </m:r>
                          </m:e>
                          <m:sup>
                            <m:r>
                              <a:rPr lang="en-US" sz="2000" i="1" smtClean="0">
                                <a:latin typeface="Cambria Math" panose="02040503050406030204" pitchFamily="18" charset="0"/>
                                <a:cs typeface="IRMitra" panose="02000506000000020002" pitchFamily="2" charset="-78"/>
                              </a:rPr>
                              <m:t>2</m:t>
                            </m:r>
                          </m:sup>
                        </m:sSup>
                      </m:num>
                      <m:den>
                        <m:r>
                          <a:rPr lang="en-US" sz="2000" i="1" smtClean="0">
                            <a:latin typeface="Cambria Math" panose="02040503050406030204" pitchFamily="18" charset="0"/>
                            <a:cs typeface="IRMitra" panose="02000506000000020002" pitchFamily="2" charset="-78"/>
                          </a:rPr>
                          <m:t>2!</m:t>
                        </m:r>
                      </m:den>
                    </m:f>
                    <m:r>
                      <a:rPr lang="en-US" sz="2000" i="1" smtClean="0">
                        <a:latin typeface="Cambria Math" panose="02040503050406030204" pitchFamily="18" charset="0"/>
                        <a:cs typeface="IRMitra" panose="02000506000000020002" pitchFamily="2" charset="-78"/>
                      </a:rPr>
                      <m:t>+</m:t>
                    </m:r>
                    <m:f>
                      <m:fPr>
                        <m:ctrlPr>
                          <a:rPr lang="en-US" sz="2000" i="1" smtClean="0">
                            <a:latin typeface="Cambria Math" panose="02040503050406030204" pitchFamily="18" charset="0"/>
                            <a:cs typeface="IRMitra" panose="02000506000000020002" pitchFamily="2" charset="-78"/>
                          </a:rPr>
                        </m:ctrlPr>
                      </m:fPr>
                      <m:num>
                        <m:sSup>
                          <m:sSupPr>
                            <m:ctrlPr>
                              <a:rPr lang="en-US" sz="2000" i="1" smtClean="0">
                                <a:latin typeface="Cambria Math" panose="02040503050406030204" pitchFamily="18" charset="0"/>
                                <a:cs typeface="IRMitra" panose="02000506000000020002" pitchFamily="2" charset="-78"/>
                              </a:rPr>
                            </m:ctrlPr>
                          </m:sSupPr>
                          <m:e>
                            <m:r>
                              <a:rPr lang="en-US" sz="2000" i="1" smtClean="0">
                                <a:latin typeface="Cambria Math" panose="02040503050406030204" pitchFamily="18" charset="0"/>
                                <a:cs typeface="IRMitra" panose="02000506000000020002" pitchFamily="2" charset="-78"/>
                              </a:rPr>
                              <m:t>𝑥</m:t>
                            </m:r>
                          </m:e>
                          <m:sup>
                            <m:r>
                              <a:rPr lang="en-US" sz="2000" i="1" smtClean="0">
                                <a:latin typeface="Cambria Math" panose="02040503050406030204" pitchFamily="18" charset="0"/>
                                <a:cs typeface="IRMitra" panose="02000506000000020002" pitchFamily="2" charset="-78"/>
                              </a:rPr>
                              <m:t>3</m:t>
                            </m:r>
                          </m:sup>
                        </m:sSup>
                      </m:num>
                      <m:den>
                        <m:r>
                          <a:rPr lang="en-US" sz="2000" i="1" smtClean="0">
                            <a:latin typeface="Cambria Math" panose="02040503050406030204" pitchFamily="18" charset="0"/>
                            <a:cs typeface="IRMitra" panose="02000506000000020002" pitchFamily="2" charset="-78"/>
                          </a:rPr>
                          <m:t>3!</m:t>
                        </m:r>
                      </m:den>
                    </m:f>
                  </m:oMath>
                </a14:m>
                <a:r>
                  <a:rPr lang="fa-IR" dirty="0">
                    <a:latin typeface="IRMitra" panose="02000506000000020002" pitchFamily="2" charset="-78"/>
                    <a:cs typeface="IRMitra" panose="02000506000000020002" pitchFamily="2" charset="-78"/>
                  </a:rPr>
                  <a:t> به این صورت خواهد بود:</a:t>
                </a:r>
              </a:p>
              <a:p>
                <a:pPr marL="0" indent="0" algn="just"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69A30E92-2E68-5344-AB6E-BD5B94931521}"/>
                  </a:ext>
                </a:extLst>
              </p:cNvPr>
              <p:cNvSpPr>
                <a:spLocks noGrp="1" noRot="1" noChangeAspect="1" noMove="1" noResize="1" noEditPoints="1" noAdjustHandles="1" noChangeArrowheads="1" noChangeShapeType="1" noTextEdit="1"/>
              </p:cNvSpPr>
              <p:nvPr>
                <p:ph idx="1"/>
              </p:nvPr>
            </p:nvSpPr>
            <p:spPr>
              <a:blipFill>
                <a:blip r:embed="rId2"/>
                <a:stretch>
                  <a:fillRect l="-1930" t="-1453" r="-1086"/>
                </a:stretch>
              </a:blipFill>
            </p:spPr>
            <p:txBody>
              <a:bodyPr/>
              <a:lstStyle/>
              <a:p>
                <a:r>
                  <a:rPr lang="en-US">
                    <a:noFill/>
                  </a:rPr>
                  <a:t> </a:t>
                </a:r>
              </a:p>
            </p:txBody>
          </p:sp>
        </mc:Fallback>
      </mc:AlternateContent>
      <p:graphicFrame>
        <p:nvGraphicFramePr>
          <p:cNvPr id="4" name="Table 6">
            <a:extLst>
              <a:ext uri="{FF2B5EF4-FFF2-40B4-BE49-F238E27FC236}">
                <a16:creationId xmlns:a16="http://schemas.microsoft.com/office/drawing/2014/main" id="{4D049139-6716-0A49-A0C2-BCC81F6DE742}"/>
              </a:ext>
            </a:extLst>
          </p:cNvPr>
          <p:cNvGraphicFramePr>
            <a:graphicFrameLocks noGrp="1"/>
          </p:cNvGraphicFramePr>
          <p:nvPr>
            <p:extLst>
              <p:ext uri="{D42A27DB-BD31-4B8C-83A1-F6EECF244321}">
                <p14:modId xmlns:p14="http://schemas.microsoft.com/office/powerpoint/2010/main" val="3829681925"/>
              </p:ext>
            </p:extLst>
          </p:nvPr>
        </p:nvGraphicFramePr>
        <p:xfrm>
          <a:off x="3855720" y="2997354"/>
          <a:ext cx="4480560" cy="3962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3371082172"/>
                    </a:ext>
                  </a:extLst>
                </a:gridCol>
                <a:gridCol w="731520">
                  <a:extLst>
                    <a:ext uri="{9D8B030D-6E8A-4147-A177-3AD203B41FA5}">
                      <a16:colId xmlns:a16="http://schemas.microsoft.com/office/drawing/2014/main" val="736829419"/>
                    </a:ext>
                  </a:extLst>
                </a:gridCol>
                <a:gridCol w="822960">
                  <a:extLst>
                    <a:ext uri="{9D8B030D-6E8A-4147-A177-3AD203B41FA5}">
                      <a16:colId xmlns:a16="http://schemas.microsoft.com/office/drawing/2014/main" val="2742575583"/>
                    </a:ext>
                  </a:extLst>
                </a:gridCol>
                <a:gridCol w="914400">
                  <a:extLst>
                    <a:ext uri="{9D8B030D-6E8A-4147-A177-3AD203B41FA5}">
                      <a16:colId xmlns:a16="http://schemas.microsoft.com/office/drawing/2014/main" val="3647357061"/>
                    </a:ext>
                  </a:extLst>
                </a:gridCol>
                <a:gridCol w="640080">
                  <a:extLst>
                    <a:ext uri="{9D8B030D-6E8A-4147-A177-3AD203B41FA5}">
                      <a16:colId xmlns:a16="http://schemas.microsoft.com/office/drawing/2014/main" val="3007772238"/>
                    </a:ext>
                  </a:extLst>
                </a:gridCol>
                <a:gridCol w="731520">
                  <a:extLst>
                    <a:ext uri="{9D8B030D-6E8A-4147-A177-3AD203B41FA5}">
                      <a16:colId xmlns:a16="http://schemas.microsoft.com/office/drawing/2014/main" val="3983366859"/>
                    </a:ext>
                  </a:extLst>
                </a:gridCol>
              </a:tblGrid>
              <a:tr h="365760">
                <a:tc>
                  <a:txBody>
                    <a:bodyPr/>
                    <a:lstStyle/>
                    <a:p>
                      <a:pPr algn="ctr"/>
                      <a:r>
                        <a:rPr lang="en-US" sz="2000" dirty="0">
                          <a:latin typeface="Cambria Math" panose="02040503050406030204" pitchFamily="18" charset="0"/>
                          <a:ea typeface="Cambria Math" panose="02040503050406030204" pitchFamily="18" charset="0"/>
                          <a:cs typeface="IRMitra" panose="02000506000000020002" pitchFamily="2" charset="-78"/>
                        </a:rPr>
                        <a:t>a</a:t>
                      </a:r>
                      <a:r>
                        <a:rPr lang="en-US" sz="2000" baseline="-25000" dirty="0">
                          <a:latin typeface="Cambria Math" panose="02040503050406030204" pitchFamily="18" charset="0"/>
                          <a:ea typeface="Cambria Math" panose="02040503050406030204" pitchFamily="18" charset="0"/>
                          <a:cs typeface="IRMitra" panose="02000506000000020002" pitchFamily="2" charset="-78"/>
                        </a:rPr>
                        <a:t>0</a:t>
                      </a:r>
                      <a:endParaRPr lang="en-US" sz="2000" dirty="0">
                        <a:latin typeface="Cambria Math" panose="02040503050406030204" pitchFamily="18" charset="0"/>
                        <a:ea typeface="Cambria Math" panose="02040503050406030204" pitchFamily="18" charset="0"/>
                        <a:cs typeface="IRMitra" panose="02000506000000020002" pitchFamily="2" charset="-78"/>
                      </a:endParaRPr>
                    </a:p>
                  </a:txBody>
                  <a:tcPr anchor="ctr"/>
                </a:tc>
                <a:tc>
                  <a:txBody>
                    <a:bodyPr/>
                    <a:lstStyle/>
                    <a:p>
                      <a:pPr marL="0" algn="ctr" defTabSz="914400" rtl="0" eaLnBrk="1" latinLnBrk="0" hangingPunct="1"/>
                      <a:r>
                        <a:rPr lang="en-US" sz="2000" dirty="0">
                          <a:latin typeface="Cambria Math" panose="02040503050406030204" pitchFamily="18" charset="0"/>
                          <a:ea typeface="Cambria Math" panose="02040503050406030204" pitchFamily="18" charset="0"/>
                          <a:cs typeface="IRMitra" panose="02000506000000020002" pitchFamily="2" charset="-78"/>
                        </a:rPr>
                        <a:t>a</a:t>
                      </a:r>
                      <a:r>
                        <a:rPr lang="en-US" sz="2000" baseline="-25000" dirty="0">
                          <a:latin typeface="Cambria Math" panose="02040503050406030204" pitchFamily="18" charset="0"/>
                          <a:ea typeface="Cambria Math" panose="02040503050406030204" pitchFamily="18" charset="0"/>
                          <a:cs typeface="IRMitra" panose="02000506000000020002" pitchFamily="2" charset="-78"/>
                        </a:rPr>
                        <a:t>1</a:t>
                      </a:r>
                      <a:endParaRPr lang="en-US" sz="2000" dirty="0">
                        <a:latin typeface="Cambria Math" panose="02040503050406030204" pitchFamily="18" charset="0"/>
                        <a:ea typeface="Cambria Math" panose="02040503050406030204" pitchFamily="18" charset="0"/>
                        <a:cs typeface="IRMitra" panose="02000506000000020002" pitchFamily="2" charset="-78"/>
                      </a:endParaRPr>
                    </a:p>
                  </a:txBody>
                  <a:tcPr anchor="ctr"/>
                </a:tc>
                <a:tc>
                  <a:txBody>
                    <a:bodyPr/>
                    <a:lstStyle/>
                    <a:p>
                      <a:pPr algn="ctr"/>
                      <a:r>
                        <a:rPr lang="en-US" sz="2000" dirty="0">
                          <a:latin typeface="Cambria Math" panose="02040503050406030204" pitchFamily="18" charset="0"/>
                          <a:ea typeface="Cambria Math" panose="02040503050406030204" pitchFamily="18" charset="0"/>
                          <a:cs typeface="IRMitra" panose="02000506000000020002" pitchFamily="2" charset="-78"/>
                        </a:rPr>
                        <a:t>a</a:t>
                      </a:r>
                      <a:r>
                        <a:rPr lang="en-US" sz="2000" baseline="-25000" dirty="0">
                          <a:latin typeface="Cambria Math" panose="02040503050406030204" pitchFamily="18" charset="0"/>
                          <a:ea typeface="Cambria Math" panose="02040503050406030204" pitchFamily="18" charset="0"/>
                          <a:cs typeface="IRMitra" panose="02000506000000020002" pitchFamily="2" charset="-78"/>
                        </a:rPr>
                        <a:t>2</a:t>
                      </a:r>
                      <a:endParaRPr lang="en-US" sz="2000" dirty="0">
                        <a:latin typeface="Cambria Math" panose="02040503050406030204" pitchFamily="18" charset="0"/>
                        <a:ea typeface="Cambria Math" panose="02040503050406030204" pitchFamily="18" charset="0"/>
                        <a:cs typeface="IRMitra" panose="02000506000000020002" pitchFamily="2" charset="-78"/>
                      </a:endParaRPr>
                    </a:p>
                  </a:txBody>
                  <a:tcPr anchor="ctr"/>
                </a:tc>
                <a:tc>
                  <a:txBody>
                    <a:bodyPr/>
                    <a:lstStyle/>
                    <a:p>
                      <a:pPr algn="ctr"/>
                      <a:r>
                        <a:rPr lang="en-US" sz="2000" dirty="0">
                          <a:latin typeface="Cambria Math" panose="02040503050406030204" pitchFamily="18" charset="0"/>
                          <a:ea typeface="Cambria Math" panose="02040503050406030204" pitchFamily="18" charset="0"/>
                          <a:cs typeface="IRMitra" panose="02000506000000020002" pitchFamily="2" charset="-78"/>
                        </a:rPr>
                        <a:t>a</a:t>
                      </a:r>
                      <a:r>
                        <a:rPr lang="en-US" sz="2000" baseline="-25000" dirty="0">
                          <a:latin typeface="Cambria Math" panose="02040503050406030204" pitchFamily="18" charset="0"/>
                          <a:ea typeface="Cambria Math" panose="02040503050406030204" pitchFamily="18" charset="0"/>
                          <a:cs typeface="IRMitra" panose="02000506000000020002" pitchFamily="2" charset="-78"/>
                        </a:rPr>
                        <a:t>3</a:t>
                      </a:r>
                      <a:endParaRPr lang="en-US" sz="2000" dirty="0">
                        <a:latin typeface="Cambria Math" panose="02040503050406030204" pitchFamily="18" charset="0"/>
                        <a:ea typeface="Cambria Math" panose="02040503050406030204" pitchFamily="18" charset="0"/>
                        <a:cs typeface="IRMitra" panose="02000506000000020002" pitchFamily="2" charset="-78"/>
                      </a:endParaRPr>
                    </a:p>
                  </a:txBody>
                  <a:tcPr anchor="ctr"/>
                </a:tc>
                <a:tc>
                  <a:txBody>
                    <a:bodyPr/>
                    <a:lstStyle/>
                    <a:p>
                      <a:pPr algn="ctr"/>
                      <a:r>
                        <a:rPr lang="en-US" sz="2000" dirty="0">
                          <a:latin typeface="IRMitra" panose="02000506000000020002" pitchFamily="2" charset="-78"/>
                          <a:ea typeface="Cambria Math" panose="02040503050406030204" pitchFamily="18" charset="0"/>
                          <a:cs typeface="IRMitra" panose="02000506000000020002" pitchFamily="2" charset="-78"/>
                        </a:rPr>
                        <a:t>…</a:t>
                      </a:r>
                    </a:p>
                  </a:txBody>
                  <a:tcPr anchor="ctr"/>
                </a:tc>
                <a:tc>
                  <a:txBody>
                    <a:bodyPr/>
                    <a:lstStyle/>
                    <a:p>
                      <a:pPr marL="0" algn="ctr" defTabSz="914400" rtl="0" eaLnBrk="1" latinLnBrk="0" hangingPunct="1"/>
                      <a:r>
                        <a:rPr lang="en-US" sz="2000" dirty="0">
                          <a:latin typeface="Cambria Math" panose="02040503050406030204" pitchFamily="18" charset="0"/>
                          <a:ea typeface="Cambria Math" panose="02040503050406030204" pitchFamily="18" charset="0"/>
                          <a:cs typeface="IRMitra" panose="02000506000000020002" pitchFamily="2" charset="-78"/>
                        </a:rPr>
                        <a:t>a</a:t>
                      </a:r>
                      <a:r>
                        <a:rPr lang="en-US" sz="2000" baseline="-25000" dirty="0">
                          <a:latin typeface="Cambria Math" panose="02040503050406030204" pitchFamily="18" charset="0"/>
                          <a:ea typeface="Cambria Math" panose="02040503050406030204" pitchFamily="18" charset="0"/>
                          <a:cs typeface="IRMitra" panose="02000506000000020002" pitchFamily="2" charset="-78"/>
                        </a:rPr>
                        <a:t>n</a:t>
                      </a:r>
                      <a:endParaRPr lang="en-US" sz="2000" dirty="0">
                        <a:latin typeface="Cambria Math" panose="02040503050406030204" pitchFamily="18" charset="0"/>
                        <a:ea typeface="Cambria Math" panose="02040503050406030204" pitchFamily="18" charset="0"/>
                        <a:cs typeface="IRMitra" panose="02000506000000020002" pitchFamily="2" charset="-78"/>
                      </a:endParaRPr>
                    </a:p>
                  </a:txBody>
                  <a:tcPr anchor="ctr"/>
                </a:tc>
                <a:extLst>
                  <a:ext uri="{0D108BD9-81ED-4DB2-BD59-A6C34878D82A}">
                    <a16:rowId xmlns:a16="http://schemas.microsoft.com/office/drawing/2014/main" val="2502633107"/>
                  </a:ext>
                </a:extLst>
              </a:tr>
            </a:tbl>
          </a:graphicData>
        </a:graphic>
      </p:graphicFrame>
      <p:pic>
        <p:nvPicPr>
          <p:cNvPr id="7" name="Picture 6">
            <a:extLst>
              <a:ext uri="{FF2B5EF4-FFF2-40B4-BE49-F238E27FC236}">
                <a16:creationId xmlns:a16="http://schemas.microsoft.com/office/drawing/2014/main" id="{CFE3701F-3BB7-0E45-A4F7-91B7FDC14F8F}"/>
              </a:ext>
            </a:extLst>
          </p:cNvPr>
          <p:cNvPicPr>
            <a:picLocks noChangeAspect="1"/>
          </p:cNvPicPr>
          <p:nvPr/>
        </p:nvPicPr>
        <p:blipFill>
          <a:blip r:embed="rId3"/>
          <a:stretch>
            <a:fillRect/>
          </a:stretch>
        </p:blipFill>
        <p:spPr>
          <a:xfrm>
            <a:off x="3021286" y="3528531"/>
            <a:ext cx="5321300" cy="330200"/>
          </a:xfrm>
          <a:prstGeom prst="rect">
            <a:avLst/>
          </a:prstGeom>
        </p:spPr>
      </p:pic>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80CA38CE-6B69-AC4E-82FA-1EA61A45F495}"/>
                  </a:ext>
                </a:extLst>
              </p:cNvPr>
              <p:cNvGraphicFramePr>
                <a:graphicFrameLocks noGrp="1"/>
              </p:cNvGraphicFramePr>
              <p:nvPr>
                <p:extLst>
                  <p:ext uri="{D42A27DB-BD31-4B8C-83A1-F6EECF244321}">
                    <p14:modId xmlns:p14="http://schemas.microsoft.com/office/powerpoint/2010/main" val="2991028117"/>
                  </p:ext>
                </p:extLst>
              </p:nvPr>
            </p:nvGraphicFramePr>
            <p:xfrm>
              <a:off x="4815840" y="5012997"/>
              <a:ext cx="2560320" cy="109728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953601911"/>
                        </a:ext>
                      </a:extLst>
                    </a:gridCol>
                    <a:gridCol w="640080">
                      <a:extLst>
                        <a:ext uri="{9D8B030D-6E8A-4147-A177-3AD203B41FA5}">
                          <a16:colId xmlns:a16="http://schemas.microsoft.com/office/drawing/2014/main" val="2937252817"/>
                        </a:ext>
                      </a:extLst>
                    </a:gridCol>
                    <a:gridCol w="640080">
                      <a:extLst>
                        <a:ext uri="{9D8B030D-6E8A-4147-A177-3AD203B41FA5}">
                          <a16:colId xmlns:a16="http://schemas.microsoft.com/office/drawing/2014/main" val="4080218598"/>
                        </a:ext>
                      </a:extLst>
                    </a:gridCol>
                    <a:gridCol w="640080">
                      <a:extLst>
                        <a:ext uri="{9D8B030D-6E8A-4147-A177-3AD203B41FA5}">
                          <a16:colId xmlns:a16="http://schemas.microsoft.com/office/drawing/2014/main" val="1036802863"/>
                        </a:ext>
                      </a:extLst>
                    </a:gridCol>
                  </a:tblGrid>
                  <a:tr h="548640">
                    <a:tc>
                      <a:txBody>
                        <a:bodyPr/>
                        <a:lstStyle/>
                        <a:p>
                          <a:pPr algn="ctr"/>
                          <a:r>
                            <a:rPr lang="en-US" sz="1400" dirty="0">
                              <a:latin typeface="Cambria Math" panose="02040503050406030204" pitchFamily="18" charset="0"/>
                              <a:ea typeface="Cambria Math" panose="02040503050406030204" pitchFamily="18" charset="0"/>
                              <a:cs typeface="IRMitra" panose="02000506000000020002" pitchFamily="2" charset="-78"/>
                            </a:rPr>
                            <a:t>1</a:t>
                          </a: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Math" panose="02040503050406030204" pitchFamily="18" charset="0"/>
                                        <a:cs typeface="IRMitra" panose="02000506000000020002" pitchFamily="2" charset="-78"/>
                                      </a:rPr>
                                    </m:ctrlPr>
                                  </m:fPr>
                                  <m:num>
                                    <m:r>
                                      <a:rPr lang="en-US" sz="1400" b="0" i="1" smtClean="0">
                                        <a:latin typeface="Cambria Math" panose="02040503050406030204" pitchFamily="18" charset="0"/>
                                        <a:ea typeface="Cambria Math" panose="02040503050406030204" pitchFamily="18" charset="0"/>
                                        <a:cs typeface="IRMitra" panose="02000506000000020002" pitchFamily="2" charset="-78"/>
                                      </a:rPr>
                                      <m:t>1</m:t>
                                    </m:r>
                                  </m:num>
                                  <m:den>
                                    <m:r>
                                      <a:rPr lang="en-US" sz="1400" b="0" i="1" smtClean="0">
                                        <a:latin typeface="Cambria Math" panose="02040503050406030204" pitchFamily="18" charset="0"/>
                                        <a:ea typeface="Cambria Math" panose="02040503050406030204" pitchFamily="18" charset="0"/>
                                        <a:cs typeface="IRMitra" panose="02000506000000020002" pitchFamily="2" charset="-78"/>
                                      </a:rPr>
                                      <m:t>1!</m:t>
                                    </m:r>
                                  </m:den>
                                </m:f>
                              </m:oMath>
                            </m:oMathPara>
                          </a14:m>
                          <a:endParaRPr lang="en-US" sz="1400" dirty="0">
                            <a:latin typeface="Cambria Math" panose="02040503050406030204" pitchFamily="18" charset="0"/>
                            <a:ea typeface="Cambria Math" panose="02040503050406030204" pitchFamily="18" charset="0"/>
                            <a:cs typeface="IRMitra" panose="02000506000000020002" pitchFamily="2" charset="-78"/>
                          </a:endParaRPr>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Math" panose="02040503050406030204" pitchFamily="18" charset="0"/>
                                        <a:cs typeface="IRMitra" panose="02000506000000020002" pitchFamily="2" charset="-78"/>
                                      </a:rPr>
                                    </m:ctrlPr>
                                  </m:fPr>
                                  <m:num>
                                    <m:r>
                                      <a:rPr lang="en-US" sz="1400" b="0" i="1" smtClean="0">
                                        <a:latin typeface="Cambria Math" panose="02040503050406030204" pitchFamily="18" charset="0"/>
                                        <a:ea typeface="Cambria Math" panose="02040503050406030204" pitchFamily="18" charset="0"/>
                                        <a:cs typeface="IRMitra" panose="02000506000000020002" pitchFamily="2" charset="-78"/>
                                      </a:rPr>
                                      <m:t>1</m:t>
                                    </m:r>
                                  </m:num>
                                  <m:den>
                                    <m:r>
                                      <a:rPr lang="en-US" sz="1400" b="0" i="1" smtClean="0">
                                        <a:latin typeface="Cambria Math" panose="02040503050406030204" pitchFamily="18" charset="0"/>
                                        <a:ea typeface="Cambria Math" panose="02040503050406030204" pitchFamily="18" charset="0"/>
                                        <a:cs typeface="IRMitra" panose="02000506000000020002" pitchFamily="2" charset="-78"/>
                                      </a:rPr>
                                      <m:t>2!</m:t>
                                    </m:r>
                                  </m:den>
                                </m:f>
                              </m:oMath>
                            </m:oMathPara>
                          </a14:m>
                          <a:endParaRPr lang="en-US" sz="1400" dirty="0">
                            <a:latin typeface="Cambria Math" panose="02040503050406030204" pitchFamily="18" charset="0"/>
                            <a:ea typeface="Cambria Math" panose="02040503050406030204" pitchFamily="18" charset="0"/>
                            <a:cs typeface="IRMitra" panose="02000506000000020002" pitchFamily="2" charset="-78"/>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Math" panose="02040503050406030204" pitchFamily="18" charset="0"/>
                                        <a:cs typeface="IRMitra" panose="02000506000000020002" pitchFamily="2" charset="-78"/>
                                      </a:rPr>
                                    </m:ctrlPr>
                                  </m:fPr>
                                  <m:num>
                                    <m:r>
                                      <a:rPr lang="en-US" sz="1400" b="0" i="1" smtClean="0">
                                        <a:latin typeface="Cambria Math" panose="02040503050406030204" pitchFamily="18" charset="0"/>
                                        <a:ea typeface="Cambria Math" panose="02040503050406030204" pitchFamily="18" charset="0"/>
                                        <a:cs typeface="IRMitra" panose="02000506000000020002" pitchFamily="2" charset="-78"/>
                                      </a:rPr>
                                      <m:t>1</m:t>
                                    </m:r>
                                  </m:num>
                                  <m:den>
                                    <m:r>
                                      <a:rPr lang="en-US" sz="1400" b="0" i="1" smtClean="0">
                                        <a:latin typeface="Cambria Math" panose="02040503050406030204" pitchFamily="18" charset="0"/>
                                        <a:ea typeface="Cambria Math" panose="02040503050406030204" pitchFamily="18" charset="0"/>
                                        <a:cs typeface="IRMitra" panose="02000506000000020002" pitchFamily="2" charset="-78"/>
                                      </a:rPr>
                                      <m:t>3!</m:t>
                                    </m:r>
                                  </m:den>
                                </m:f>
                              </m:oMath>
                            </m:oMathPara>
                          </a14:m>
                          <a:endParaRPr lang="en-US" sz="1400" dirty="0">
                            <a:latin typeface="Cambria Math" panose="02040503050406030204" pitchFamily="18" charset="0"/>
                            <a:ea typeface="Cambria Math" panose="02040503050406030204" pitchFamily="18" charset="0"/>
                            <a:cs typeface="IRMitra" panose="02000506000000020002" pitchFamily="2" charset="-78"/>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434235"/>
                      </a:ext>
                    </a:extLst>
                  </a:tr>
                  <a:tr h="548640">
                    <a:tc>
                      <a:txBody>
                        <a:bodyPr/>
                        <a:lstStyle/>
                        <a:p>
                          <a:pPr marL="0" algn="ctr" defTabSz="914400" rtl="1"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400" dirty="0">
                              <a:latin typeface="Cambria Math" panose="02040503050406030204" pitchFamily="18" charset="0"/>
                              <a:ea typeface="Cambria Math" panose="02040503050406030204" pitchFamily="18" charset="0"/>
                              <a:cs typeface="IRMitra" panose="02000506000000020002" pitchFamily="2" charset="-78"/>
                            </a:rPr>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3</a:t>
                          </a: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79795511"/>
                      </a:ext>
                    </a:extLst>
                  </a:tr>
                </a:tbl>
              </a:graphicData>
            </a:graphic>
          </p:graphicFrame>
        </mc:Choice>
        <mc:Fallback xmlns="">
          <p:graphicFrame>
            <p:nvGraphicFramePr>
              <p:cNvPr id="8" name="Table 8">
                <a:extLst>
                  <a:ext uri="{FF2B5EF4-FFF2-40B4-BE49-F238E27FC236}">
                    <a16:creationId xmlns:a16="http://schemas.microsoft.com/office/drawing/2014/main" id="{80CA38CE-6B69-AC4E-82FA-1EA61A45F495}"/>
                  </a:ext>
                </a:extLst>
              </p:cNvPr>
              <p:cNvGraphicFramePr>
                <a:graphicFrameLocks noGrp="1"/>
              </p:cNvGraphicFramePr>
              <p:nvPr>
                <p:extLst>
                  <p:ext uri="{D42A27DB-BD31-4B8C-83A1-F6EECF244321}">
                    <p14:modId xmlns:p14="http://schemas.microsoft.com/office/powerpoint/2010/main" val="2991028117"/>
                  </p:ext>
                </p:extLst>
              </p:nvPr>
            </p:nvGraphicFramePr>
            <p:xfrm>
              <a:off x="4815840" y="5012997"/>
              <a:ext cx="2560320" cy="109728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953601911"/>
                        </a:ext>
                      </a:extLst>
                    </a:gridCol>
                    <a:gridCol w="640080">
                      <a:extLst>
                        <a:ext uri="{9D8B030D-6E8A-4147-A177-3AD203B41FA5}">
                          <a16:colId xmlns:a16="http://schemas.microsoft.com/office/drawing/2014/main" val="2937252817"/>
                        </a:ext>
                      </a:extLst>
                    </a:gridCol>
                    <a:gridCol w="640080">
                      <a:extLst>
                        <a:ext uri="{9D8B030D-6E8A-4147-A177-3AD203B41FA5}">
                          <a16:colId xmlns:a16="http://schemas.microsoft.com/office/drawing/2014/main" val="4080218598"/>
                        </a:ext>
                      </a:extLst>
                    </a:gridCol>
                    <a:gridCol w="640080">
                      <a:extLst>
                        <a:ext uri="{9D8B030D-6E8A-4147-A177-3AD203B41FA5}">
                          <a16:colId xmlns:a16="http://schemas.microsoft.com/office/drawing/2014/main" val="1036802863"/>
                        </a:ext>
                      </a:extLst>
                    </a:gridCol>
                  </a:tblGrid>
                  <a:tr h="548640">
                    <a:tc>
                      <a:txBody>
                        <a:bodyPr/>
                        <a:lstStyle/>
                        <a:p>
                          <a:pPr algn="ctr"/>
                          <a:r>
                            <a:rPr lang="en-US" sz="1400" dirty="0">
                              <a:latin typeface="Cambria Math" panose="02040503050406030204" pitchFamily="18" charset="0"/>
                              <a:ea typeface="Cambria Math" panose="02040503050406030204" pitchFamily="18" charset="0"/>
                              <a:cs typeface="IRMitra" panose="02000506000000020002" pitchFamily="2" charset="-78"/>
                            </a:rPr>
                            <a:t>1</a:t>
                          </a:r>
                        </a:p>
                      </a:txBody>
                      <a:tcPr anchor="ctr">
                        <a:lnB w="12700" cap="flat" cmpd="sng" algn="ctr">
                          <a:solidFill>
                            <a:schemeClr val="tx1"/>
                          </a:solidFill>
                          <a:prstDash val="solid"/>
                          <a:round/>
                          <a:headEnd type="none" w="med" len="med"/>
                          <a:tailEnd type="none" w="med" len="med"/>
                        </a:lnB>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l="-104000" r="-206000" b="-100000"/>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l="-200000" r="-101961" b="-100000"/>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4"/>
                          <a:stretch>
                            <a:fillRect l="-306000" r="-4000" b="-100000"/>
                          </a:stretch>
                        </a:blipFill>
                      </a:tcPr>
                    </a:tc>
                    <a:extLst>
                      <a:ext uri="{0D108BD9-81ED-4DB2-BD59-A6C34878D82A}">
                        <a16:rowId xmlns:a16="http://schemas.microsoft.com/office/drawing/2014/main" val="2380434235"/>
                      </a:ext>
                    </a:extLst>
                  </a:tr>
                  <a:tr h="548640">
                    <a:tc>
                      <a:txBody>
                        <a:bodyPr/>
                        <a:lstStyle/>
                        <a:p>
                          <a:pPr marL="0" algn="ctr" defTabSz="914400" rtl="1"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400" dirty="0">
                              <a:latin typeface="Cambria Math" panose="02040503050406030204" pitchFamily="18" charset="0"/>
                              <a:ea typeface="Cambria Math" panose="02040503050406030204" pitchFamily="18" charset="0"/>
                              <a:cs typeface="IRMitra" panose="02000506000000020002" pitchFamily="2" charset="-78"/>
                            </a:rPr>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Mitra" panose="02000506000000020002" pitchFamily="2" charset="-78"/>
                            </a:rPr>
                            <a:t>3</a:t>
                          </a: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79795511"/>
                      </a:ext>
                    </a:extLst>
                  </a:tr>
                </a:tbl>
              </a:graphicData>
            </a:graphic>
          </p:graphicFrame>
        </mc:Fallback>
      </mc:AlternateContent>
    </p:spTree>
    <p:extLst>
      <p:ext uri="{BB962C8B-B14F-4D97-AF65-F5344CB8AC3E}">
        <p14:creationId xmlns:p14="http://schemas.microsoft.com/office/powerpoint/2010/main" val="3177865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2DC1-6323-CF4F-BFE3-5B3F69329264}"/>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جمع </a:t>
            </a:r>
            <a:r>
              <a:rPr lang="fa-IR" dirty="0" err="1">
                <a:latin typeface="IRTitr" panose="02000506000000020002" pitchFamily="2" charset="-78"/>
                <a:cs typeface="IRTitr" panose="02000506000000020002" pitchFamily="2" charset="-78"/>
              </a:rPr>
              <a:t>چند‌جمله</a:t>
            </a:r>
            <a:r>
              <a:rPr lang="fa-IR" dirty="0">
                <a:latin typeface="IRTitr" panose="02000506000000020002" pitchFamily="2" charset="-78"/>
                <a:cs typeface="IRTitr" panose="02000506000000020002" pitchFamily="2" charset="-78"/>
              </a:rPr>
              <a:t> ای 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69A30E92-2E68-5344-AB6E-BD5B94931521}"/>
              </a:ext>
            </a:extLst>
          </p:cNvPr>
          <p:cNvSpPr>
            <a:spLocks noGrp="1"/>
          </p:cNvSpPr>
          <p:nvPr>
            <p:ph idx="1"/>
          </p:nvPr>
        </p:nvSpPr>
        <p:spPr/>
        <p:txBody>
          <a:bodyPr>
            <a:normAutofit/>
          </a:bodyPr>
          <a:lstStyle/>
          <a:p>
            <a:pPr marL="0" indent="0" algn="just" defTabSz="914400" rtl="1" eaLnBrk="1" latinLnBrk="0" hangingPunct="1">
              <a:lnSpc>
                <a:spcPct val="10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در این حالت برای جمع دو </a:t>
            </a:r>
            <a:r>
              <a:rPr lang="fa-IR" dirty="0" err="1">
                <a:latin typeface="IRMitra" panose="02000506000000020002" pitchFamily="2" charset="-78"/>
                <a:cs typeface="IRMitra" panose="02000506000000020002" pitchFamily="2" charset="-78"/>
              </a:rPr>
              <a:t>چندجمله‌ای</a:t>
            </a:r>
            <a:r>
              <a:rPr lang="fa-IR" dirty="0">
                <a:latin typeface="IRMitra" panose="02000506000000020002" pitchFamily="2" charset="-78"/>
                <a:cs typeface="IRMitra" panose="02000506000000020002" pitchFamily="2" charset="-78"/>
              </a:rPr>
              <a:t> کافیست تا مقدار خانه های </a:t>
            </a:r>
            <a:r>
              <a:rPr lang="fa-IR" dirty="0" err="1">
                <a:latin typeface="IRMitra" panose="02000506000000020002" pitchFamily="2" charset="-78"/>
                <a:cs typeface="IRMitra" panose="02000506000000020002" pitchFamily="2" charset="-78"/>
              </a:rPr>
              <a:t>متناظر</a:t>
            </a:r>
            <a:r>
              <a:rPr lang="fa-IR" dirty="0">
                <a:latin typeface="IRMitra" panose="02000506000000020002" pitchFamily="2" charset="-78"/>
                <a:cs typeface="IRMitra" panose="02000506000000020002" pitchFamily="2" charset="-78"/>
              </a:rPr>
              <a:t> را با هم جمع کنیم</a:t>
            </a:r>
            <a:r>
              <a:rPr lang="en-US" dirty="0">
                <a:latin typeface="IRMitra" panose="02000506000000020002" pitchFamily="2" charset="-78"/>
                <a:cs typeface="IRMitra" panose="02000506000000020002" pitchFamily="2" charset="-78"/>
              </a:rPr>
              <a:t>.</a:t>
            </a:r>
            <a:endParaRPr lang="fa-IR"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graphicFrame>
        <p:nvGraphicFramePr>
          <p:cNvPr id="5" name="Table 5">
            <a:extLst>
              <a:ext uri="{FF2B5EF4-FFF2-40B4-BE49-F238E27FC236}">
                <a16:creationId xmlns:a16="http://schemas.microsoft.com/office/drawing/2014/main" id="{559D7D09-6398-5240-B527-C18C8283844A}"/>
              </a:ext>
            </a:extLst>
          </p:cNvPr>
          <p:cNvGraphicFramePr>
            <a:graphicFrameLocks noGrp="1"/>
          </p:cNvGraphicFramePr>
          <p:nvPr>
            <p:extLst>
              <p:ext uri="{D42A27DB-BD31-4B8C-83A1-F6EECF244321}">
                <p14:modId xmlns:p14="http://schemas.microsoft.com/office/powerpoint/2010/main" val="47196564"/>
              </p:ext>
            </p:extLst>
          </p:nvPr>
        </p:nvGraphicFramePr>
        <p:xfrm>
          <a:off x="838200" y="2629694"/>
          <a:ext cx="3657600" cy="27432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984355540"/>
                    </a:ext>
                  </a:extLst>
                </a:gridCol>
                <a:gridCol w="457200">
                  <a:extLst>
                    <a:ext uri="{9D8B030D-6E8A-4147-A177-3AD203B41FA5}">
                      <a16:colId xmlns:a16="http://schemas.microsoft.com/office/drawing/2014/main" val="3672902379"/>
                    </a:ext>
                  </a:extLst>
                </a:gridCol>
                <a:gridCol w="457200">
                  <a:extLst>
                    <a:ext uri="{9D8B030D-6E8A-4147-A177-3AD203B41FA5}">
                      <a16:colId xmlns:a16="http://schemas.microsoft.com/office/drawing/2014/main" val="1319887407"/>
                    </a:ext>
                  </a:extLst>
                </a:gridCol>
                <a:gridCol w="457200">
                  <a:extLst>
                    <a:ext uri="{9D8B030D-6E8A-4147-A177-3AD203B41FA5}">
                      <a16:colId xmlns:a16="http://schemas.microsoft.com/office/drawing/2014/main" val="3280011990"/>
                    </a:ext>
                  </a:extLst>
                </a:gridCol>
                <a:gridCol w="457200">
                  <a:extLst>
                    <a:ext uri="{9D8B030D-6E8A-4147-A177-3AD203B41FA5}">
                      <a16:colId xmlns:a16="http://schemas.microsoft.com/office/drawing/2014/main" val="2086572509"/>
                    </a:ext>
                  </a:extLst>
                </a:gridCol>
                <a:gridCol w="457200">
                  <a:extLst>
                    <a:ext uri="{9D8B030D-6E8A-4147-A177-3AD203B41FA5}">
                      <a16:colId xmlns:a16="http://schemas.microsoft.com/office/drawing/2014/main" val="2035664010"/>
                    </a:ext>
                  </a:extLst>
                </a:gridCol>
                <a:gridCol w="457200">
                  <a:extLst>
                    <a:ext uri="{9D8B030D-6E8A-4147-A177-3AD203B41FA5}">
                      <a16:colId xmlns:a16="http://schemas.microsoft.com/office/drawing/2014/main" val="2545732622"/>
                    </a:ext>
                  </a:extLst>
                </a:gridCol>
                <a:gridCol w="457200">
                  <a:extLst>
                    <a:ext uri="{9D8B030D-6E8A-4147-A177-3AD203B41FA5}">
                      <a16:colId xmlns:a16="http://schemas.microsoft.com/office/drawing/2014/main" val="898700136"/>
                    </a:ext>
                  </a:extLst>
                </a:gridCol>
              </a:tblGrid>
              <a:tr h="457200">
                <a:tc>
                  <a:txBody>
                    <a:bodyPr/>
                    <a:lstStyle/>
                    <a:p>
                      <a:pPr marL="0" algn="ctr" defTabSz="914400" rtl="1" eaLnBrk="1" latinLnBrk="0" hangingPunct="1"/>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3819771"/>
                  </a:ext>
                </a:extLst>
              </a:tr>
              <a:tr h="457200">
                <a:tc>
                  <a:txBody>
                    <a:bodyPr/>
                    <a:lstStyle/>
                    <a:p>
                      <a:pPr marL="0" algn="ctr" defTabSz="914400" rtl="0" eaLnBrk="1" latinLnBrk="0" hangingPunct="1"/>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3457095"/>
                  </a:ext>
                </a:extLst>
              </a:tr>
              <a:tr h="457200">
                <a:tc>
                  <a:txBody>
                    <a:bodyPr/>
                    <a:lstStyle/>
                    <a:p>
                      <a:pPr algn="ctr"/>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3043441"/>
                  </a:ext>
                </a:extLst>
              </a:tr>
              <a:tr h="457200">
                <a:tc>
                  <a:txBody>
                    <a:bodyPr/>
                    <a:lstStyle/>
                    <a:p>
                      <a:pPr algn="ctr"/>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6463347"/>
                  </a:ext>
                </a:extLst>
              </a:tr>
              <a:tr h="457200">
                <a:tc>
                  <a:txBody>
                    <a:bodyPr/>
                    <a:lstStyle/>
                    <a:p>
                      <a:pPr algn="ctr"/>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2339879"/>
                  </a:ext>
                </a:extLst>
              </a:tr>
              <a:tr h="457200">
                <a:tc>
                  <a:txBody>
                    <a:bodyPr/>
                    <a:lstStyle/>
                    <a:p>
                      <a:pPr algn="ctr"/>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3618980"/>
                  </a:ext>
                </a:extLst>
              </a:tr>
            </a:tbl>
          </a:graphicData>
        </a:graphic>
      </p:graphicFrame>
      <p:pic>
        <p:nvPicPr>
          <p:cNvPr id="6" name="Picture 5">
            <a:extLst>
              <a:ext uri="{FF2B5EF4-FFF2-40B4-BE49-F238E27FC236}">
                <a16:creationId xmlns:a16="http://schemas.microsoft.com/office/drawing/2014/main" id="{EDC7C17F-9133-A243-8EE2-1DA170E02B9C}"/>
              </a:ext>
            </a:extLst>
          </p:cNvPr>
          <p:cNvPicPr>
            <a:picLocks noChangeAspect="1"/>
          </p:cNvPicPr>
          <p:nvPr/>
        </p:nvPicPr>
        <p:blipFill>
          <a:blip r:embed="rId2"/>
          <a:stretch>
            <a:fillRect/>
          </a:stretch>
        </p:blipFill>
        <p:spPr>
          <a:xfrm>
            <a:off x="5473262" y="3098800"/>
            <a:ext cx="2527300" cy="330200"/>
          </a:xfrm>
          <a:prstGeom prst="rect">
            <a:avLst/>
          </a:prstGeom>
        </p:spPr>
      </p:pic>
      <p:pic>
        <p:nvPicPr>
          <p:cNvPr id="9" name="Picture 8">
            <a:extLst>
              <a:ext uri="{FF2B5EF4-FFF2-40B4-BE49-F238E27FC236}">
                <a16:creationId xmlns:a16="http://schemas.microsoft.com/office/drawing/2014/main" id="{C287FA3B-1860-D14D-9CB0-FB234C1B2146}"/>
              </a:ext>
            </a:extLst>
          </p:cNvPr>
          <p:cNvPicPr>
            <a:picLocks noChangeAspect="1"/>
          </p:cNvPicPr>
          <p:nvPr/>
        </p:nvPicPr>
        <p:blipFill>
          <a:blip r:embed="rId3"/>
          <a:stretch>
            <a:fillRect/>
          </a:stretch>
        </p:blipFill>
        <p:spPr>
          <a:xfrm>
            <a:off x="5473262" y="4061619"/>
            <a:ext cx="2997200" cy="342900"/>
          </a:xfrm>
          <a:prstGeom prst="rect">
            <a:avLst/>
          </a:prstGeom>
        </p:spPr>
      </p:pic>
      <p:pic>
        <p:nvPicPr>
          <p:cNvPr id="11" name="Picture 10">
            <a:extLst>
              <a:ext uri="{FF2B5EF4-FFF2-40B4-BE49-F238E27FC236}">
                <a16:creationId xmlns:a16="http://schemas.microsoft.com/office/drawing/2014/main" id="{56703188-9A3E-F24B-AFBF-CF37EDE48443}"/>
              </a:ext>
            </a:extLst>
          </p:cNvPr>
          <p:cNvPicPr>
            <a:picLocks noChangeAspect="1"/>
          </p:cNvPicPr>
          <p:nvPr/>
        </p:nvPicPr>
        <p:blipFill>
          <a:blip r:embed="rId4"/>
          <a:stretch>
            <a:fillRect/>
          </a:stretch>
        </p:blipFill>
        <p:spPr>
          <a:xfrm>
            <a:off x="5473262" y="4924220"/>
            <a:ext cx="4445000" cy="342900"/>
          </a:xfrm>
          <a:prstGeom prst="rect">
            <a:avLst/>
          </a:prstGeom>
        </p:spPr>
      </p:pic>
      <p:cxnSp>
        <p:nvCxnSpPr>
          <p:cNvPr id="13" name="Straight Connector 12">
            <a:extLst>
              <a:ext uri="{FF2B5EF4-FFF2-40B4-BE49-F238E27FC236}">
                <a16:creationId xmlns:a16="http://schemas.microsoft.com/office/drawing/2014/main" id="{339CEAD6-EC0C-2340-90C0-FCFF6DFD7F12}"/>
              </a:ext>
            </a:extLst>
          </p:cNvPr>
          <p:cNvCxnSpPr/>
          <p:nvPr/>
        </p:nvCxnSpPr>
        <p:spPr>
          <a:xfrm>
            <a:off x="1030014" y="4708634"/>
            <a:ext cx="9553903" cy="0"/>
          </a:xfrm>
          <a:prstGeom prst="line">
            <a:avLst/>
          </a:prstGeom>
          <a:ln w="127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75FFFB2-B4C9-B147-A08B-4A3BAC3C2747}"/>
              </a:ext>
            </a:extLst>
          </p:cNvPr>
          <p:cNvSpPr txBox="1"/>
          <p:nvPr/>
        </p:nvSpPr>
        <p:spPr>
          <a:xfrm>
            <a:off x="9918262" y="4001294"/>
            <a:ext cx="512379" cy="461665"/>
          </a:xfrm>
          <a:prstGeom prst="rect">
            <a:avLst/>
          </a:prstGeom>
          <a:noFill/>
        </p:spPr>
        <p:txBody>
          <a:bodyPr wrap="square" rtlCol="0">
            <a:spAutoFit/>
          </a:bodyPr>
          <a:lstStyle/>
          <a:p>
            <a:pPr marL="0" algn="r" defTabSz="914400" rtl="1" eaLnBrk="1" latinLnBrk="0" hangingPunct="1"/>
            <a:r>
              <a:rPr lang="fa-IR" sz="2400" dirty="0">
                <a:latin typeface="Cambria Math" panose="02040503050406030204" pitchFamily="18" charset="0"/>
                <a:ea typeface="Cambria Math" panose="02040503050406030204" pitchFamily="18" charset="0"/>
              </a:rPr>
              <a:t>+</a:t>
            </a:r>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7120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94CC-64E5-C54B-9EB4-1D59F4C51470}"/>
              </a:ext>
            </a:extLst>
          </p:cNvPr>
          <p:cNvSpPr>
            <a:spLocks noGrp="1"/>
          </p:cNvSpPr>
          <p:nvPr>
            <p:ph type="title"/>
          </p:nvPr>
        </p:nvSpPr>
        <p:spPr/>
        <p:txBody>
          <a:bodyPr/>
          <a:lstStyle/>
          <a:p>
            <a:pPr algn="r" rtl="1"/>
            <a:r>
              <a:rPr lang="fa-IR" dirty="0">
                <a:latin typeface="IRTitr" panose="02000506000000020002" pitchFamily="2" charset="-78"/>
                <a:cs typeface="IRTitr" panose="02000506000000020002" pitchFamily="2" charset="-78"/>
              </a:rPr>
              <a:t>توسعه </a:t>
            </a:r>
            <a:r>
              <a:rPr lang="fa-IR" dirty="0" err="1">
                <a:latin typeface="IRTitr" panose="02000506000000020002" pitchFamily="2" charset="-78"/>
                <a:cs typeface="IRTitr" panose="02000506000000020002" pitchFamily="2" charset="-78"/>
              </a:rPr>
              <a:t>پیاده‌سازی</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چند‌جمله</a:t>
            </a:r>
            <a:r>
              <a:rPr lang="fa-IR" dirty="0">
                <a:latin typeface="IRTitr" panose="02000506000000020002" pitchFamily="2" charset="-78"/>
                <a:cs typeface="IRTitr" panose="02000506000000020002" pitchFamily="2" charset="-78"/>
              </a:rPr>
              <a:t> ای 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38355222-7D4D-4646-ADDC-1B69AAC189F1}"/>
              </a:ext>
            </a:extLst>
          </p:cNvPr>
          <p:cNvSpPr>
            <a:spLocks noGrp="1"/>
          </p:cNvSpPr>
          <p:nvPr>
            <p:ph idx="1"/>
          </p:nvPr>
        </p:nvSpPr>
        <p:spPr/>
        <p:txBody>
          <a:bodyPr/>
          <a:lstStyle/>
          <a:p>
            <a:pPr marL="0" indent="0" algn="just" defTabSz="914400" rtl="1" eaLnBrk="1" latinLnBrk="0" hangingPunct="1">
              <a:lnSpc>
                <a:spcPct val="100000"/>
              </a:lnSpc>
              <a:spcBef>
                <a:spcPts val="1000"/>
              </a:spcBef>
              <a:buNone/>
            </a:pPr>
            <a:endParaRPr lang="fa-IR" sz="300"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این روش را </a:t>
            </a:r>
            <a:r>
              <a:rPr lang="fa-IR" dirty="0" err="1">
                <a:latin typeface="IRMitra" panose="02000506000000020002" pitchFamily="2" charset="-78"/>
                <a:cs typeface="IRMitra" panose="02000506000000020002" pitchFamily="2" charset="-78"/>
              </a:rPr>
              <a:t>می‌توان</a:t>
            </a:r>
            <a:r>
              <a:rPr lang="fa-IR" dirty="0">
                <a:latin typeface="IRMitra" panose="02000506000000020002" pitchFamily="2" charset="-78"/>
                <a:cs typeface="IRMitra" panose="02000506000000020002" pitchFamily="2" charset="-78"/>
              </a:rPr>
              <a:t> به سادگی به دیگر عملیات های </a:t>
            </a:r>
            <a:r>
              <a:rPr lang="fa-IR" dirty="0" err="1">
                <a:latin typeface="IRMitra" panose="02000506000000020002" pitchFamily="2" charset="-78"/>
                <a:cs typeface="IRMitra" panose="02000506000000020002" pitchFamily="2" charset="-78"/>
              </a:rPr>
              <a:t>چندجمله</a:t>
            </a:r>
            <a:r>
              <a:rPr lang="fa-IR" dirty="0">
                <a:latin typeface="IRMitra" panose="02000506000000020002" pitchFamily="2" charset="-78"/>
                <a:cs typeface="IRMitra" panose="02000506000000020002" pitchFamily="2" charset="-78"/>
              </a:rPr>
              <a:t> ای (مثلا. ضرب، توان،...) گسترش داد، اما همانگونه که حدس زدید، اگر تعداد ضریب های صفر یک </a:t>
            </a:r>
            <a:r>
              <a:rPr lang="fa-IR" dirty="0" err="1">
                <a:latin typeface="IRMitra" panose="02000506000000020002" pitchFamily="2" charset="-78"/>
                <a:cs typeface="IRMitra" panose="02000506000000020002" pitchFamily="2" charset="-78"/>
              </a:rPr>
              <a:t>چندجمله</a:t>
            </a:r>
            <a:r>
              <a:rPr lang="fa-IR" dirty="0">
                <a:latin typeface="IRMitra" panose="02000506000000020002" pitchFamily="2" charset="-78"/>
                <a:cs typeface="IRMitra" panose="02000506000000020002" pitchFamily="2" charset="-78"/>
              </a:rPr>
              <a:t> ای زیاد باشد</a:t>
            </a:r>
            <a:r>
              <a:rPr lang="en-US" dirty="0">
                <a:latin typeface="IRMitra" panose="02000506000000020002" pitchFamily="2" charset="-78"/>
                <a:cs typeface="IRMitra" panose="02000506000000020002" pitchFamily="2" charset="-78"/>
              </a:rPr>
              <a:t>(</a:t>
            </a:r>
            <a:r>
              <a:rPr lang="en-US" sz="2000" dirty="0">
                <a:latin typeface="Cambria Math" panose="02040503050406030204" pitchFamily="18" charset="0"/>
                <a:ea typeface="Cambria Math" panose="02040503050406030204" pitchFamily="18" charset="0"/>
                <a:cs typeface="IRMitra" panose="02000506000000020002" pitchFamily="2" charset="-78"/>
              </a:rPr>
              <a:t>P(x)=x</a:t>
            </a:r>
            <a:r>
              <a:rPr lang="en-US" sz="2000" baseline="30000" dirty="0">
                <a:latin typeface="Cambria Math" panose="02040503050406030204" pitchFamily="18" charset="0"/>
                <a:ea typeface="Cambria Math" panose="02040503050406030204" pitchFamily="18" charset="0"/>
                <a:cs typeface="IRMitra" panose="02000506000000020002" pitchFamily="2" charset="-78"/>
              </a:rPr>
              <a:t>100</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دیگر این روش </a:t>
            </a:r>
            <a:r>
              <a:rPr lang="fa-IR" dirty="0" err="1">
                <a:latin typeface="IRMitra" panose="02000506000000020002" pitchFamily="2" charset="-78"/>
                <a:cs typeface="IRMitra" panose="02000506000000020002" pitchFamily="2" charset="-78"/>
              </a:rPr>
              <a:t>دخیره‌سازی</a:t>
            </a:r>
            <a:r>
              <a:rPr lang="fa-IR" dirty="0">
                <a:latin typeface="IRMitra" panose="02000506000000020002" pitchFamily="2" charset="-78"/>
                <a:cs typeface="IRMitra" panose="02000506000000020002" pitchFamily="2" charset="-78"/>
              </a:rPr>
              <a:t> مقرون به صرفه نیست.</a:t>
            </a:r>
          </a:p>
          <a:p>
            <a:pPr marL="0" indent="0" algn="just" defTabSz="914400" rtl="1" eaLnBrk="1" latinLnBrk="0" hangingPunct="1">
              <a:lnSpc>
                <a:spcPct val="100000"/>
              </a:lnSpc>
              <a:spcBef>
                <a:spcPts val="1000"/>
              </a:spcBef>
              <a:buNone/>
            </a:pPr>
            <a:endParaRPr lang="fa-IR" dirty="0">
              <a:latin typeface="IRMitra" panose="02000506000000020002" pitchFamily="2" charset="-78"/>
              <a:cs typeface="IRMitra" panose="02000506000000020002" pitchFamily="2" charset="-78"/>
            </a:endParaRPr>
          </a:p>
          <a:p>
            <a:pPr marL="0" indent="0" algn="just"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آیا ایده ای دارید؟</a:t>
            </a:r>
            <a:endParaRPr lang="en-US"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412655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a:r>
              <a:rPr lang="fa-IR" dirty="0">
                <a:latin typeface="IRTitr" panose="02000506000000020002" pitchFamily="2" charset="-78"/>
                <a:cs typeface="IRTitr" panose="02000506000000020002" pitchFamily="2" charset="-78"/>
              </a:rPr>
              <a:t>آدرس‌ </a:t>
            </a:r>
            <a:r>
              <a:rPr lang="fa-IR" dirty="0" err="1">
                <a:latin typeface="IRTitr" panose="02000506000000020002" pitchFamily="2" charset="-78"/>
                <a:cs typeface="IRTitr" panose="02000506000000020002" pitchFamily="2" charset="-78"/>
              </a:rPr>
              <a:t>خانه‌های</a:t>
            </a:r>
            <a:r>
              <a:rPr lang="fa-IR" dirty="0">
                <a:latin typeface="IRTitr" panose="02000506000000020002" pitchFamily="2" charset="-78"/>
                <a:cs typeface="IRTitr" panose="02000506000000020002" pitchFamily="2" charset="-78"/>
              </a:rPr>
              <a:t> آرایه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در آرایه دو بعدی</a:t>
            </a:r>
            <a:r>
              <a:rPr lang="en-US" dirty="0">
                <a:latin typeface="IRMitra" panose="02000506000000020002" pitchFamily="2" charset="-78"/>
                <a:cs typeface="IRMitra" panose="02000506000000020002" pitchFamily="2" charset="-78"/>
              </a:rPr>
              <a:t>A</a:t>
            </a:r>
            <a:r>
              <a:rPr lang="en-US" baseline="-25000" dirty="0">
                <a:latin typeface="IRMitra" panose="02000506000000020002" pitchFamily="2" charset="-78"/>
                <a:cs typeface="IRMitra" panose="02000506000000020002" pitchFamily="2" charset="-78"/>
              </a:rPr>
              <a:t>R×C </a:t>
            </a:r>
            <a:r>
              <a:rPr lang="fa-IR" baseline="-25000"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آدرس واقعی </a:t>
            </a:r>
            <a:r>
              <a:rPr lang="fa-IR" dirty="0" err="1">
                <a:latin typeface="IRMitra" panose="02000506000000020002" pitchFamily="2" charset="-78"/>
                <a:cs typeface="IRMitra" panose="02000506000000020002" pitchFamily="2" charset="-78"/>
              </a:rPr>
              <a:t>درایه</a:t>
            </a:r>
            <a:r>
              <a:rPr lang="fa-IR" dirty="0">
                <a:latin typeface="IRMitra" panose="02000506000000020002" pitchFamily="2" charset="-78"/>
                <a:cs typeface="IRMitra" panose="02000506000000020002" pitchFamily="2" charset="-78"/>
              </a:rPr>
              <a:t> سطر </a:t>
            </a:r>
            <a:r>
              <a:rPr lang="en-US" dirty="0">
                <a:latin typeface="IRMitra" panose="02000506000000020002" pitchFamily="2" charset="-78"/>
                <a:cs typeface="IRMitra" panose="02000506000000020002" pitchFamily="2" charset="-78"/>
              </a:rPr>
              <a:t>r</a:t>
            </a:r>
            <a:r>
              <a:rPr lang="fa-IR" dirty="0">
                <a:latin typeface="IRMitra" panose="02000506000000020002" pitchFamily="2" charset="-78"/>
                <a:cs typeface="IRMitra" panose="02000506000000020002" pitchFamily="2" charset="-78"/>
              </a:rPr>
              <a:t> و ستون </a:t>
            </a:r>
            <a:r>
              <a:rPr lang="en-US" dirty="0">
                <a:latin typeface="IRMitra" panose="02000506000000020002" pitchFamily="2" charset="-78"/>
                <a:cs typeface="IRMitra" panose="02000506000000020002" pitchFamily="2" charset="-78"/>
              </a:rPr>
              <a:t>c</a:t>
            </a:r>
            <a:r>
              <a:rPr lang="fa-IR" dirty="0">
                <a:latin typeface="IRMitra" panose="02000506000000020002" pitchFamily="2" charset="-78"/>
                <a:cs typeface="IRMitra" panose="02000506000000020002" pitchFamily="2" charset="-78"/>
              </a:rPr>
              <a:t> برابر است با:</a:t>
            </a:r>
          </a:p>
          <a:p>
            <a:pPr marL="0" indent="0" algn="r" rtl="1">
              <a:buNone/>
            </a:pPr>
            <a:endParaRPr lang="fa-IR" dirty="0">
              <a:latin typeface="IRMitra" panose="02000506000000020002" pitchFamily="2" charset="-78"/>
              <a:cs typeface="IRMitra" panose="02000506000000020002" pitchFamily="2" charset="-78"/>
            </a:endParaRPr>
          </a:p>
          <a:p>
            <a:pPr marL="0" indent="0">
              <a:buNone/>
            </a:pPr>
            <a:r>
              <a:rPr lang="en-US" dirty="0">
                <a:latin typeface="IRMitra" panose="02000506000000020002" pitchFamily="2" charset="-78"/>
                <a:cs typeface="IRMitra" panose="02000506000000020002" pitchFamily="2" charset="-78"/>
              </a:rPr>
              <a:t>Address </a:t>
            </a:r>
            <a:r>
              <a:rPr lang="en-US" baseline="-25000" dirty="0" err="1">
                <a:latin typeface="IRMitra" panose="02000506000000020002" pitchFamily="2" charset="-78"/>
                <a:cs typeface="IRMitra" panose="02000506000000020002" pitchFamily="2" charset="-78"/>
              </a:rPr>
              <a:t>r,c</a:t>
            </a:r>
            <a:r>
              <a:rPr lang="en-US" dirty="0">
                <a:latin typeface="IRMitra" panose="02000506000000020002" pitchFamily="2" charset="-78"/>
                <a:cs typeface="IRMitra" panose="02000506000000020002" pitchFamily="2" charset="-78"/>
              </a:rPr>
              <a:t> = S + [(r-1) × C + (c-1)] × B</a:t>
            </a:r>
          </a:p>
          <a:p>
            <a:pPr marL="0" indent="0" algn="r" rtl="1">
              <a:buNone/>
            </a:pPr>
            <a:endParaRPr lang="fa-IR" dirty="0">
              <a:latin typeface="IRMitra" panose="02000506000000020002" pitchFamily="2" charset="-78"/>
              <a:cs typeface="IRMitra" panose="02000506000000020002" pitchFamily="2" charset="-78"/>
            </a:endParaRPr>
          </a:p>
          <a:p>
            <a:pPr marL="0" indent="0" algn="r" rtl="1">
              <a:buNone/>
            </a:pPr>
            <a:r>
              <a:rPr lang="fa-IR" dirty="0">
                <a:latin typeface="IRMitra" panose="02000506000000020002" pitchFamily="2" charset="-78"/>
                <a:cs typeface="IRMitra" panose="02000506000000020002" pitchFamily="2" charset="-78"/>
              </a:rPr>
              <a:t>برای مثال در آرایه زیر داریم:</a:t>
            </a:r>
          </a:p>
          <a:p>
            <a:pPr marL="0" indent="0" algn="l">
              <a:buNone/>
            </a:pPr>
            <a:endParaRPr lang="fa-IR" dirty="0">
              <a:latin typeface="IRMitra" panose="02000506000000020002" pitchFamily="2" charset="-78"/>
              <a:cs typeface="IRMitra" panose="02000506000000020002" pitchFamily="2" charset="-78"/>
            </a:endParaRPr>
          </a:p>
          <a:p>
            <a:pPr marL="0" indent="0" algn="l">
              <a:buNone/>
            </a:pP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Address </a:t>
            </a:r>
            <a:r>
              <a:rPr lang="en-US" baseline="-25000" dirty="0">
                <a:latin typeface="IRMitra" panose="02000506000000020002" pitchFamily="2" charset="-78"/>
                <a:cs typeface="IRMitra" panose="02000506000000020002" pitchFamily="2" charset="-78"/>
              </a:rPr>
              <a:t>3,4</a:t>
            </a:r>
            <a:r>
              <a:rPr lang="en-US" dirty="0">
                <a:latin typeface="IRMitra" panose="02000506000000020002" pitchFamily="2" charset="-78"/>
                <a:cs typeface="IRMitra" panose="02000506000000020002" pitchFamily="2" charset="-78"/>
              </a:rPr>
              <a:t> = S + [(3-1) × 5 + (4-1)] × B</a:t>
            </a:r>
          </a:p>
          <a:p>
            <a:pPr marL="0" indent="0" algn="r" rtl="1">
              <a:buNone/>
            </a:pPr>
            <a:endParaRPr lang="en-US" dirty="0">
              <a:latin typeface="IRMitra" panose="02000506000000020002" pitchFamily="2" charset="-78"/>
              <a:cs typeface="IRMitra" panose="02000506000000020002" pitchFamily="2" charset="-78"/>
            </a:endParaRPr>
          </a:p>
        </p:txBody>
      </p:sp>
      <p:graphicFrame>
        <p:nvGraphicFramePr>
          <p:cNvPr id="4" name="Table 4">
            <a:extLst>
              <a:ext uri="{FF2B5EF4-FFF2-40B4-BE49-F238E27FC236}">
                <a16:creationId xmlns:a16="http://schemas.microsoft.com/office/drawing/2014/main" id="{26DE8775-426A-2445-B728-2F8B94F6647F}"/>
              </a:ext>
            </a:extLst>
          </p:cNvPr>
          <p:cNvGraphicFramePr>
            <a:graphicFrameLocks noGrp="1"/>
          </p:cNvGraphicFramePr>
          <p:nvPr>
            <p:extLst>
              <p:ext uri="{D42A27DB-BD31-4B8C-83A1-F6EECF244321}">
                <p14:modId xmlns:p14="http://schemas.microsoft.com/office/powerpoint/2010/main" val="914413929"/>
              </p:ext>
            </p:extLst>
          </p:nvPr>
        </p:nvGraphicFramePr>
        <p:xfrm>
          <a:off x="838200" y="4531043"/>
          <a:ext cx="3200400" cy="164592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1443660905"/>
                    </a:ext>
                  </a:extLst>
                </a:gridCol>
                <a:gridCol w="640080">
                  <a:extLst>
                    <a:ext uri="{9D8B030D-6E8A-4147-A177-3AD203B41FA5}">
                      <a16:colId xmlns:a16="http://schemas.microsoft.com/office/drawing/2014/main" val="1138238963"/>
                    </a:ext>
                  </a:extLst>
                </a:gridCol>
                <a:gridCol w="640080">
                  <a:extLst>
                    <a:ext uri="{9D8B030D-6E8A-4147-A177-3AD203B41FA5}">
                      <a16:colId xmlns:a16="http://schemas.microsoft.com/office/drawing/2014/main" val="3158374943"/>
                    </a:ext>
                  </a:extLst>
                </a:gridCol>
                <a:gridCol w="640080">
                  <a:extLst>
                    <a:ext uri="{9D8B030D-6E8A-4147-A177-3AD203B41FA5}">
                      <a16:colId xmlns:a16="http://schemas.microsoft.com/office/drawing/2014/main" val="2379292494"/>
                    </a:ext>
                  </a:extLst>
                </a:gridCol>
                <a:gridCol w="640080">
                  <a:extLst>
                    <a:ext uri="{9D8B030D-6E8A-4147-A177-3AD203B41FA5}">
                      <a16:colId xmlns:a16="http://schemas.microsoft.com/office/drawing/2014/main" val="1190813668"/>
                    </a:ext>
                  </a:extLst>
                </a:gridCol>
              </a:tblGrid>
              <a:tr h="548640">
                <a:tc>
                  <a:txBody>
                    <a:bodyPr/>
                    <a:lstStyle/>
                    <a:p>
                      <a:pPr algn="ctr"/>
                      <a:endParaRPr lang="en-US"/>
                    </a:p>
                  </a:txBody>
                  <a:tcPr anchor="ctr"/>
                </a:tc>
                <a:tc>
                  <a:txBody>
                    <a:bodyPr/>
                    <a:lstStyle/>
                    <a:p>
                      <a:pPr marL="0" algn="ctr" defTabSz="914400" rtl="1" eaLnBrk="1" latinLnBrk="0" hangingPunct="1"/>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2279991314"/>
                  </a:ext>
                </a:extLst>
              </a:tr>
              <a:tr h="548640">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960025607"/>
                  </a:ext>
                </a:extLst>
              </a:tr>
              <a:tr h="548640">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sz="2000" dirty="0">
                          <a:solidFill>
                            <a:sysClr val="windowText" lastClr="000000"/>
                          </a:solidFill>
                          <a:effectLst>
                            <a:glow rad="228600">
                              <a:schemeClr val="accent3">
                                <a:satMod val="175000"/>
                                <a:alpha val="40000"/>
                              </a:schemeClr>
                            </a:glow>
                          </a:effectLst>
                          <a:latin typeface="IRMitra" panose="02000506000000020002" pitchFamily="2" charset="-78"/>
                          <a:cs typeface="IRMitra" panose="02000506000000020002" pitchFamily="2" charset="-78"/>
                        </a:rPr>
                        <a:t>╳</a:t>
                      </a:r>
                      <a:endParaRPr lang="en-US" dirty="0">
                        <a:solidFill>
                          <a:sysClr val="windowText" lastClr="000000"/>
                        </a:solidFill>
                        <a:effectLst>
                          <a:glow rad="228600">
                            <a:schemeClr val="accent3">
                              <a:satMod val="175000"/>
                              <a:alpha val="40000"/>
                            </a:schemeClr>
                          </a:glow>
                        </a:effectLst>
                      </a:endParaRPr>
                    </a:p>
                  </a:txBody>
                  <a:tcPr anchor="ctr"/>
                </a:tc>
                <a:tc>
                  <a:txBody>
                    <a:bodyPr/>
                    <a:lstStyle/>
                    <a:p>
                      <a:pPr marL="0" algn="ctr" defTabSz="914400" rtl="1" eaLnBrk="1" latinLnBrk="0" hangingPunct="1"/>
                      <a:endParaRPr lang="en-US" dirty="0"/>
                    </a:p>
                  </a:txBody>
                  <a:tcPr anchor="ctr"/>
                </a:tc>
                <a:extLst>
                  <a:ext uri="{0D108BD9-81ED-4DB2-BD59-A6C34878D82A}">
                    <a16:rowId xmlns:a16="http://schemas.microsoft.com/office/drawing/2014/main" val="814974150"/>
                  </a:ext>
                </a:extLst>
              </a:tr>
            </a:tbl>
          </a:graphicData>
        </a:graphic>
      </p:graphicFrame>
    </p:spTree>
    <p:extLst>
      <p:ext uri="{BB962C8B-B14F-4D97-AF65-F5344CB8AC3E}">
        <p14:creationId xmlns:p14="http://schemas.microsoft.com/office/powerpoint/2010/main" val="373875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a:r>
              <a:rPr lang="fa-IR" dirty="0">
                <a:latin typeface="IRTitr" panose="02000506000000020002" pitchFamily="2" charset="-78"/>
                <a:cs typeface="IRTitr" panose="02000506000000020002" pitchFamily="2" charset="-78"/>
              </a:rPr>
              <a:t>آدرس‌ </a:t>
            </a:r>
            <a:r>
              <a:rPr lang="fa-IR" dirty="0" err="1">
                <a:latin typeface="IRTitr" panose="02000506000000020002" pitchFamily="2" charset="-78"/>
                <a:cs typeface="IRTitr" panose="02000506000000020002" pitchFamily="2" charset="-78"/>
              </a:rPr>
              <a:t>خانه‌های</a:t>
            </a:r>
            <a:r>
              <a:rPr lang="fa-IR" dirty="0">
                <a:latin typeface="IRTitr" panose="02000506000000020002" pitchFamily="2" charset="-78"/>
                <a:cs typeface="IRTitr" panose="02000506000000020002" pitchFamily="2" charset="-78"/>
              </a:rPr>
              <a:t> آرایه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noAutofit/>
          </a:bodyPr>
          <a:lstStyle/>
          <a:p>
            <a:pPr marL="0" indent="0" algn="just" rtl="1">
              <a:lnSpc>
                <a:spcPct val="120000"/>
              </a:lnSpc>
              <a:buNone/>
            </a:pPr>
            <a:r>
              <a:rPr lang="fa-IR" dirty="0">
                <a:latin typeface="IRMitra" panose="02000506000000020002" pitchFamily="2" charset="-78"/>
                <a:cs typeface="IRMitra" panose="02000506000000020002" pitchFamily="2" charset="-78"/>
              </a:rPr>
              <a:t>به طور کلی، آدرس خانه </a:t>
            </a:r>
            <a:r>
              <a:rPr lang="en-US" dirty="0">
                <a:latin typeface="IRMitra" panose="02000506000000020002" pitchFamily="2" charset="-78"/>
                <a:cs typeface="IRMitra" panose="02000506000000020002" pitchFamily="2" charset="-78"/>
              </a:rPr>
              <a:t>A[x</a:t>
            </a:r>
            <a:r>
              <a:rPr lang="en-US" baseline="-25000" dirty="0">
                <a:latin typeface="IRMitra" panose="02000506000000020002" pitchFamily="2" charset="-78"/>
                <a:cs typeface="IRMitra" panose="02000506000000020002" pitchFamily="2" charset="-78"/>
              </a:rPr>
              <a:t>1</a:t>
            </a:r>
            <a:r>
              <a:rPr lang="en-US" dirty="0">
                <a:latin typeface="IRMitra" panose="02000506000000020002" pitchFamily="2" charset="-78"/>
                <a:cs typeface="IRMitra" panose="02000506000000020002" pitchFamily="2" charset="-78"/>
              </a:rPr>
              <a:t>,x</a:t>
            </a:r>
            <a:r>
              <a:rPr lang="en-US" baseline="-25000" dirty="0">
                <a:latin typeface="IRMitra" panose="02000506000000020002" pitchFamily="2" charset="-78"/>
                <a:cs typeface="IRMitra" panose="02000506000000020002" pitchFamily="2" charset="-78"/>
              </a:rPr>
              <a:t>2</a:t>
            </a:r>
            <a:r>
              <a:rPr lang="en-US" dirty="0">
                <a:latin typeface="IRMitra" panose="02000506000000020002" pitchFamily="2" charset="-78"/>
                <a:cs typeface="IRMitra" panose="02000506000000020002" pitchFamily="2" charset="-78"/>
              </a:rPr>
              <a:t>,...,</a:t>
            </a:r>
            <a:r>
              <a:rPr lang="en-US" dirty="0" err="1">
                <a:latin typeface="IRMitra" panose="02000506000000020002" pitchFamily="2" charset="-78"/>
                <a:cs typeface="IRMitra" panose="02000506000000020002" pitchFamily="2" charset="-78"/>
              </a:rPr>
              <a:t>x</a:t>
            </a:r>
            <a:r>
              <a:rPr lang="en-US" baseline="-25000" dirty="0" err="1">
                <a:latin typeface="IRMitra" panose="02000506000000020002" pitchFamily="2" charset="-78"/>
                <a:cs typeface="IRMitra" panose="02000506000000020002" pitchFamily="2" charset="-78"/>
              </a:rPr>
              <a:t>n</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در آرایه </a:t>
            </a:r>
            <a:r>
              <a:rPr lang="en-US" dirty="0">
                <a:latin typeface="IRMitra" panose="02000506000000020002" pitchFamily="2" charset="-78"/>
                <a:cs typeface="IRMitra" panose="02000506000000020002" pitchFamily="2" charset="-78"/>
              </a:rPr>
              <a:t>A[(L</a:t>
            </a:r>
            <a:r>
              <a:rPr lang="en-US" baseline="-25000" dirty="0">
                <a:latin typeface="IRMitra" panose="02000506000000020002" pitchFamily="2" charset="-78"/>
                <a:cs typeface="IRMitra" panose="02000506000000020002" pitchFamily="2" charset="-78"/>
              </a:rPr>
              <a:t>1</a:t>
            </a:r>
            <a:r>
              <a:rPr lang="en-US" dirty="0">
                <a:latin typeface="IRMitra" panose="02000506000000020002" pitchFamily="2" charset="-78"/>
                <a:cs typeface="IRMitra" panose="02000506000000020002" pitchFamily="2" charset="-78"/>
              </a:rPr>
              <a:t>,...,U</a:t>
            </a:r>
            <a:r>
              <a:rPr lang="en-US" baseline="-25000" dirty="0">
                <a:latin typeface="IRMitra" panose="02000506000000020002" pitchFamily="2" charset="-78"/>
                <a:cs typeface="IRMitra" panose="02000506000000020002" pitchFamily="2" charset="-78"/>
              </a:rPr>
              <a:t>1</a:t>
            </a:r>
            <a:r>
              <a:rPr lang="en-US" dirty="0">
                <a:latin typeface="IRMitra" panose="02000506000000020002" pitchFamily="2" charset="-78"/>
                <a:cs typeface="IRMitra" panose="02000506000000020002" pitchFamily="2" charset="-78"/>
              </a:rPr>
              <a:t>), (L</a:t>
            </a:r>
            <a:r>
              <a:rPr lang="en-US" baseline="-25000" dirty="0">
                <a:latin typeface="IRMitra" panose="02000506000000020002" pitchFamily="2" charset="-78"/>
                <a:cs typeface="IRMitra" panose="02000506000000020002" pitchFamily="2" charset="-78"/>
              </a:rPr>
              <a:t>2</a:t>
            </a:r>
            <a:r>
              <a:rPr lang="en-US" dirty="0">
                <a:latin typeface="IRMitra" panose="02000506000000020002" pitchFamily="2" charset="-78"/>
                <a:cs typeface="IRMitra" panose="02000506000000020002" pitchFamily="2" charset="-78"/>
              </a:rPr>
              <a:t>,...,U</a:t>
            </a:r>
            <a:r>
              <a:rPr lang="en-US" baseline="-25000" dirty="0">
                <a:latin typeface="IRMitra" panose="02000506000000020002" pitchFamily="2" charset="-78"/>
                <a:cs typeface="IRMitra" panose="02000506000000020002" pitchFamily="2" charset="-78"/>
              </a:rPr>
              <a:t>2</a:t>
            </a:r>
            <a:r>
              <a:rPr lang="en-US" dirty="0">
                <a:latin typeface="IRMitra" panose="02000506000000020002" pitchFamily="2" charset="-78"/>
                <a:cs typeface="IRMitra" panose="02000506000000020002" pitchFamily="2" charset="-78"/>
              </a:rPr>
              <a:t>),..., (L</a:t>
            </a:r>
            <a:r>
              <a:rPr lang="en-US" baseline="-25000" dirty="0">
                <a:latin typeface="IRMitra" panose="02000506000000020002" pitchFamily="2" charset="-78"/>
                <a:cs typeface="IRMitra" panose="02000506000000020002" pitchFamily="2" charset="-78"/>
              </a:rPr>
              <a:t>n</a:t>
            </a:r>
            <a:r>
              <a:rPr lang="en-US" dirty="0">
                <a:latin typeface="IRMitra" panose="02000506000000020002" pitchFamily="2" charset="-78"/>
                <a:cs typeface="IRMitra" panose="02000506000000020002" pitchFamily="2" charset="-78"/>
              </a:rPr>
              <a:t>,...,U</a:t>
            </a:r>
            <a:r>
              <a:rPr lang="en-US" baseline="-25000" dirty="0">
                <a:latin typeface="IRMitra" panose="02000506000000020002" pitchFamily="2" charset="-78"/>
                <a:cs typeface="IRMitra" panose="02000506000000020002" pitchFamily="2" charset="-78"/>
              </a:rPr>
              <a:t>n</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با توجه به وضعیت سطری یا ستونی برابر است با:</a:t>
            </a:r>
            <a:endParaRPr lang="en-US" dirty="0">
              <a:latin typeface="IRMitra" panose="02000506000000020002" pitchFamily="2" charset="-78"/>
              <a:cs typeface="IRMitra" panose="02000506000000020002" pitchFamily="2" charset="-78"/>
            </a:endParaRPr>
          </a:p>
          <a:p>
            <a:pPr marL="457200" lvl="1" indent="0" algn="just" rtl="1">
              <a:lnSpc>
                <a:spcPct val="120000"/>
              </a:lnSpc>
              <a:buNone/>
            </a:pPr>
            <a:r>
              <a:rPr lang="fa-IR" sz="2800" dirty="0">
                <a:latin typeface="IRMitra" panose="02000506000000020002" pitchFamily="2" charset="-78"/>
                <a:cs typeface="IRMitra" panose="02000506000000020002" pitchFamily="2" charset="-78"/>
              </a:rPr>
              <a:t>آدرس سطری:</a:t>
            </a:r>
            <a:endParaRPr lang="en-US" sz="2800" dirty="0">
              <a:latin typeface="IRMitra" panose="02000506000000020002" pitchFamily="2" charset="-78"/>
              <a:cs typeface="IRMitra" panose="02000506000000020002" pitchFamily="2" charset="-78"/>
            </a:endParaRPr>
          </a:p>
          <a:p>
            <a:pPr marL="457200" lvl="1" indent="0" algn="just" rtl="1">
              <a:lnSpc>
                <a:spcPct val="120000"/>
              </a:lnSpc>
              <a:buNone/>
            </a:pPr>
            <a:endParaRPr lang="fa-IR" sz="2800" dirty="0">
              <a:latin typeface="IRMitra" panose="02000506000000020002" pitchFamily="2" charset="-78"/>
              <a:cs typeface="IRMitra" panose="02000506000000020002" pitchFamily="2" charset="-78"/>
            </a:endParaRPr>
          </a:p>
          <a:p>
            <a:pPr marL="457200" lvl="1" indent="0" algn="just" rtl="1">
              <a:lnSpc>
                <a:spcPct val="120000"/>
              </a:lnSpc>
              <a:buNone/>
            </a:pPr>
            <a:r>
              <a:rPr lang="fa-IR" sz="2800" dirty="0">
                <a:latin typeface="IRMitra" panose="02000506000000020002" pitchFamily="2" charset="-78"/>
                <a:cs typeface="IRMitra" panose="02000506000000020002" pitchFamily="2" charset="-78"/>
              </a:rPr>
              <a:t>آدرس ستونی:</a:t>
            </a:r>
            <a:endParaRPr lang="en-US" sz="2800" dirty="0">
              <a:latin typeface="IRMitra" panose="02000506000000020002" pitchFamily="2" charset="-78"/>
              <a:cs typeface="IRMitra" panose="02000506000000020002" pitchFamily="2" charset="-78"/>
            </a:endParaRPr>
          </a:p>
          <a:p>
            <a:pPr marL="457200" lvl="1" indent="0" algn="just" rtl="1">
              <a:lnSpc>
                <a:spcPct val="120000"/>
              </a:lnSpc>
              <a:buNone/>
            </a:pPr>
            <a:endParaRPr lang="en-US" sz="2800" dirty="0">
              <a:latin typeface="IRMitra" panose="02000506000000020002" pitchFamily="2" charset="-78"/>
              <a:cs typeface="IRMitra" panose="02000506000000020002" pitchFamily="2" charset="-78"/>
            </a:endParaRPr>
          </a:p>
          <a:p>
            <a:pPr marL="0" indent="0" algn="just" rtl="1">
              <a:lnSpc>
                <a:spcPct val="120000"/>
              </a:lnSpc>
              <a:buNone/>
            </a:pPr>
            <a:r>
              <a:rPr lang="fa-IR" sz="2000" dirty="0">
                <a:latin typeface="IRMitra" panose="02000506000000020002" pitchFamily="2" charset="-78"/>
                <a:cs typeface="IRMitra" panose="02000506000000020002" pitchFamily="2" charset="-78"/>
              </a:rPr>
              <a:t>که </a:t>
            </a:r>
            <a:r>
              <a:rPr lang="en-US" sz="2000" dirty="0">
                <a:latin typeface="IRMitra" panose="02000506000000020002" pitchFamily="2" charset="-78"/>
                <a:cs typeface="IRMitra" panose="02000506000000020002" pitchFamily="2" charset="-78"/>
              </a:rPr>
              <a:t>S</a:t>
            </a:r>
            <a:r>
              <a:rPr lang="fa-IR" sz="2000" dirty="0">
                <a:latin typeface="IRMitra" panose="02000506000000020002" pitchFamily="2" charset="-78"/>
                <a:cs typeface="IRMitra" panose="02000506000000020002" pitchFamily="2" charset="-78"/>
              </a:rPr>
              <a:t> در آن برابر با آدرس شروع آرایه و </a:t>
            </a:r>
            <a:r>
              <a:rPr lang="en-US" sz="2000" dirty="0">
                <a:latin typeface="IRMitra" panose="02000506000000020002" pitchFamily="2" charset="-78"/>
                <a:cs typeface="IRMitra" panose="02000506000000020002" pitchFamily="2" charset="-78"/>
              </a:rPr>
              <a:t>B</a:t>
            </a:r>
            <a:r>
              <a:rPr lang="fa-IR" sz="2000" dirty="0">
                <a:latin typeface="IRMitra" panose="02000506000000020002" pitchFamily="2" charset="-78"/>
                <a:cs typeface="IRMitra" panose="02000506000000020002" pitchFamily="2" charset="-78"/>
              </a:rPr>
              <a:t> برابر با فضای مورد نیاز برای ذخیره سازی نوع عناصر آرایه است؛ در صورت عدم بیان این دو مقدار به ترتیب آنها را برابر با </a:t>
            </a:r>
            <a:r>
              <a:rPr lang="en-US" sz="2000" dirty="0">
                <a:latin typeface="IRMitra" panose="02000506000000020002" pitchFamily="2" charset="-78"/>
                <a:cs typeface="IRMitra" panose="02000506000000020002" pitchFamily="2" charset="-78"/>
              </a:rPr>
              <a:t>0</a:t>
            </a:r>
            <a:r>
              <a:rPr lang="fa-IR" sz="2000" dirty="0">
                <a:latin typeface="IRMitra" panose="02000506000000020002" pitchFamily="2" charset="-78"/>
                <a:cs typeface="IRMitra" panose="02000506000000020002" pitchFamily="2" charset="-78"/>
              </a:rPr>
              <a:t> و </a:t>
            </a:r>
            <a:r>
              <a:rPr lang="en-US" sz="2000" dirty="0">
                <a:latin typeface="IRMitra" panose="02000506000000020002" pitchFamily="2" charset="-78"/>
                <a:cs typeface="IRMitra" panose="02000506000000020002" pitchFamily="2" charset="-78"/>
              </a:rPr>
              <a:t>1</a:t>
            </a:r>
            <a:r>
              <a:rPr lang="fa-IR" sz="2000" dirty="0">
                <a:latin typeface="IRMitra" panose="02000506000000020002" pitchFamily="2" charset="-78"/>
                <a:cs typeface="IRMitra" panose="02000506000000020002" pitchFamily="2" charset="-78"/>
              </a:rPr>
              <a:t> فرض </a:t>
            </a:r>
            <a:r>
              <a:rPr lang="fa-IR" sz="2000" dirty="0" err="1">
                <a:latin typeface="IRMitra" panose="02000506000000020002" pitchFamily="2" charset="-78"/>
                <a:cs typeface="IRMitra" panose="02000506000000020002" pitchFamily="2" charset="-78"/>
              </a:rPr>
              <a:t>می‌کنیم</a:t>
            </a:r>
            <a:r>
              <a:rPr lang="fa-IR" sz="2000" dirty="0">
                <a:latin typeface="IRMitra" panose="02000506000000020002" pitchFamily="2" charset="-78"/>
                <a:cs typeface="IRMitra" panose="02000506000000020002" pitchFamily="2" charset="-78"/>
              </a:rPr>
              <a:t>، در صورت عدم بیان نوع آدرس نیز، </a:t>
            </a:r>
            <a:r>
              <a:rPr lang="fa-IR" sz="2000" dirty="0" err="1">
                <a:latin typeface="IRMitra" panose="02000506000000020002" pitchFamily="2" charset="-78"/>
                <a:cs typeface="IRMitra" panose="02000506000000020002" pitchFamily="2" charset="-78"/>
              </a:rPr>
              <a:t>پیش‌فرض</a:t>
            </a:r>
            <a:r>
              <a:rPr lang="fa-IR" sz="2000" dirty="0">
                <a:latin typeface="IRMitra" panose="02000506000000020002" pitchFamily="2" charset="-78"/>
                <a:cs typeface="IRMitra" panose="02000506000000020002" pitchFamily="2" charset="-78"/>
              </a:rPr>
              <a:t> آدرس ستونی استفاده </a:t>
            </a:r>
            <a:r>
              <a:rPr lang="fa-IR" sz="2000" dirty="0" err="1">
                <a:latin typeface="IRMitra" panose="02000506000000020002" pitchFamily="2" charset="-78"/>
                <a:cs typeface="IRMitra" panose="02000506000000020002" pitchFamily="2" charset="-78"/>
              </a:rPr>
              <a:t>می‌کنیم</a:t>
            </a:r>
            <a:r>
              <a:rPr lang="fa-IR" sz="2000" dirty="0">
                <a:latin typeface="IRMitra" panose="02000506000000020002" pitchFamily="2" charset="-78"/>
                <a:cs typeface="IRMitra" panose="02000506000000020002" pitchFamily="2" charset="-78"/>
              </a:rPr>
              <a:t>.</a:t>
            </a:r>
            <a:endParaRPr lang="en-US" sz="2000" dirty="0">
              <a:latin typeface="IRMitra" panose="02000506000000020002" pitchFamily="2" charset="-78"/>
              <a:cs typeface="IRMitra" panose="02000506000000020002" pitchFamily="2" charset="-78"/>
            </a:endParaRPr>
          </a:p>
        </p:txBody>
      </p:sp>
      <p:pic>
        <p:nvPicPr>
          <p:cNvPr id="6" name="Picture 5">
            <a:extLst>
              <a:ext uri="{FF2B5EF4-FFF2-40B4-BE49-F238E27FC236}">
                <a16:creationId xmlns:a16="http://schemas.microsoft.com/office/drawing/2014/main" id="{AAE50049-C888-174A-89FE-4BDBDBB1D5BE}"/>
              </a:ext>
            </a:extLst>
          </p:cNvPr>
          <p:cNvPicPr>
            <a:picLocks noChangeAspect="1"/>
          </p:cNvPicPr>
          <p:nvPr/>
        </p:nvPicPr>
        <p:blipFill>
          <a:blip r:embed="rId2"/>
          <a:stretch>
            <a:fillRect/>
          </a:stretch>
        </p:blipFill>
        <p:spPr>
          <a:xfrm>
            <a:off x="1295399" y="4100361"/>
            <a:ext cx="6337300" cy="736600"/>
          </a:xfrm>
          <a:prstGeom prst="rect">
            <a:avLst/>
          </a:prstGeom>
        </p:spPr>
      </p:pic>
      <p:pic>
        <p:nvPicPr>
          <p:cNvPr id="8" name="Picture 7">
            <a:extLst>
              <a:ext uri="{FF2B5EF4-FFF2-40B4-BE49-F238E27FC236}">
                <a16:creationId xmlns:a16="http://schemas.microsoft.com/office/drawing/2014/main" id="{71B7E7C3-6DE3-B743-8844-488C406D36F6}"/>
              </a:ext>
            </a:extLst>
          </p:cNvPr>
          <p:cNvPicPr>
            <a:picLocks noChangeAspect="1"/>
          </p:cNvPicPr>
          <p:nvPr/>
        </p:nvPicPr>
        <p:blipFill>
          <a:blip r:embed="rId3"/>
          <a:stretch>
            <a:fillRect/>
          </a:stretch>
        </p:blipFill>
        <p:spPr>
          <a:xfrm>
            <a:off x="1295399" y="2927993"/>
            <a:ext cx="6337300" cy="736600"/>
          </a:xfrm>
          <a:prstGeom prst="rect">
            <a:avLst/>
          </a:prstGeom>
        </p:spPr>
      </p:pic>
    </p:spTree>
    <p:extLst>
      <p:ext uri="{BB962C8B-B14F-4D97-AF65-F5344CB8AC3E}">
        <p14:creationId xmlns:p14="http://schemas.microsoft.com/office/powerpoint/2010/main" val="418243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defTabSz="914400" rtl="1" eaLnBrk="1" latinLnBrk="0" hangingPunct="1">
              <a:lnSpc>
                <a:spcPct val="9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آرایه ۲-بعدی </a:t>
            </a:r>
            <a:r>
              <a:rPr lang="en-US" dirty="0">
                <a:latin typeface="IRMitra" panose="02000506000000020002" pitchFamily="2" charset="-78"/>
                <a:cs typeface="IRMitra" panose="02000506000000020002" pitchFamily="2" charset="-78"/>
              </a:rPr>
              <a:t>X[-5..5,3..33]</a:t>
            </a:r>
            <a:r>
              <a:rPr lang="fa-IR" dirty="0">
                <a:latin typeface="IRMitra" panose="02000506000000020002" pitchFamily="2" charset="-78"/>
                <a:cs typeface="IRMitra" panose="02000506000000020002" pitchFamily="2" charset="-78"/>
              </a:rPr>
              <a:t> در آدرس ۴۰۰ به بعد حافظه قرار دارد و هر خانه آن به ۴ بایت نیاز دارد.</a:t>
            </a:r>
          </a:p>
          <a:p>
            <a:pPr marL="0" indent="0" algn="r" defTabSz="914400" rtl="1" eaLnBrk="1" latinLnBrk="0" hangingPunct="1">
              <a:lnSpc>
                <a:spcPct val="90000"/>
              </a:lnSpc>
              <a:spcBef>
                <a:spcPts val="1000"/>
              </a:spcBef>
              <a:buFont typeface="Arial" panose="020B0604020202020204" pitchFamily="34" charset="0"/>
              <a:buNone/>
            </a:pPr>
            <a:r>
              <a:rPr lang="fa-IR" dirty="0">
                <a:latin typeface="IRMitra" panose="02000506000000020002" pitchFamily="2" charset="-78"/>
                <a:cs typeface="IRMitra" panose="02000506000000020002" pitchFamily="2" charset="-78"/>
              </a:rPr>
              <a:t>آدرس خانه </a:t>
            </a:r>
            <a:r>
              <a:rPr lang="en-US" dirty="0">
                <a:latin typeface="IRMitra" panose="02000506000000020002" pitchFamily="2" charset="-78"/>
                <a:cs typeface="IRMitra" panose="02000506000000020002" pitchFamily="2" charset="-78"/>
              </a:rPr>
              <a:t>X[4,10]</a:t>
            </a:r>
            <a:r>
              <a:rPr lang="fa-IR" dirty="0">
                <a:latin typeface="IRMitra" panose="02000506000000020002" pitchFamily="2" charset="-78"/>
                <a:cs typeface="IRMitra" panose="02000506000000020002" pitchFamily="2" charset="-78"/>
              </a:rPr>
              <a:t> به روش ستونی را محاسبه کنید.</a:t>
            </a: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9C97D79B-30DD-3640-B2FC-C944C4B79FCA}"/>
              </a:ext>
            </a:extLst>
          </p:cNvPr>
          <p:cNvPicPr>
            <a:picLocks noChangeAspect="1"/>
          </p:cNvPicPr>
          <p:nvPr/>
        </p:nvPicPr>
        <p:blipFill>
          <a:blip r:embed="rId2"/>
          <a:stretch>
            <a:fillRect/>
          </a:stretch>
        </p:blipFill>
        <p:spPr>
          <a:xfrm>
            <a:off x="838200" y="3124200"/>
            <a:ext cx="3860800" cy="304800"/>
          </a:xfrm>
          <a:prstGeom prst="rect">
            <a:avLst/>
          </a:prstGeom>
        </p:spPr>
      </p:pic>
      <p:pic>
        <p:nvPicPr>
          <p:cNvPr id="8" name="Picture 7">
            <a:extLst>
              <a:ext uri="{FF2B5EF4-FFF2-40B4-BE49-F238E27FC236}">
                <a16:creationId xmlns:a16="http://schemas.microsoft.com/office/drawing/2014/main" id="{3D0C6799-F4E4-964F-AA41-C102FBFCFE1B}"/>
              </a:ext>
            </a:extLst>
          </p:cNvPr>
          <p:cNvPicPr>
            <a:picLocks noChangeAspect="1"/>
          </p:cNvPicPr>
          <p:nvPr/>
        </p:nvPicPr>
        <p:blipFill>
          <a:blip r:embed="rId3"/>
          <a:stretch>
            <a:fillRect/>
          </a:stretch>
        </p:blipFill>
        <p:spPr>
          <a:xfrm>
            <a:off x="838200" y="3756134"/>
            <a:ext cx="7200900" cy="838200"/>
          </a:xfrm>
          <a:prstGeom prst="rect">
            <a:avLst/>
          </a:prstGeom>
        </p:spPr>
      </p:pic>
      <p:pic>
        <p:nvPicPr>
          <p:cNvPr id="9" name="Picture 8">
            <a:extLst>
              <a:ext uri="{FF2B5EF4-FFF2-40B4-BE49-F238E27FC236}">
                <a16:creationId xmlns:a16="http://schemas.microsoft.com/office/drawing/2014/main" id="{40072F33-0D5C-AF48-B789-DFA20885339D}"/>
              </a:ext>
            </a:extLst>
          </p:cNvPr>
          <p:cNvPicPr>
            <a:picLocks noChangeAspect="1"/>
          </p:cNvPicPr>
          <p:nvPr/>
        </p:nvPicPr>
        <p:blipFill>
          <a:blip r:embed="rId4"/>
          <a:stretch>
            <a:fillRect/>
          </a:stretch>
        </p:blipFill>
        <p:spPr>
          <a:xfrm>
            <a:off x="1599543" y="4918840"/>
            <a:ext cx="8572500" cy="838200"/>
          </a:xfrm>
          <a:prstGeom prst="rect">
            <a:avLst/>
          </a:prstGeom>
        </p:spPr>
      </p:pic>
    </p:spTree>
    <p:extLst>
      <p:ext uri="{BB962C8B-B14F-4D97-AF65-F5344CB8AC3E}">
        <p14:creationId xmlns:p14="http://schemas.microsoft.com/office/powerpoint/2010/main" val="354008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48F852-065D-9545-A9B6-775B5729BB62}"/>
              </a:ext>
            </a:extLst>
          </p:cNvPr>
          <p:cNvPicPr>
            <a:picLocks noChangeAspect="1"/>
          </p:cNvPicPr>
          <p:nvPr/>
        </p:nvPicPr>
        <p:blipFill>
          <a:blip r:embed="rId2"/>
          <a:stretch>
            <a:fillRect/>
          </a:stretch>
        </p:blipFill>
        <p:spPr>
          <a:xfrm>
            <a:off x="838200" y="3756134"/>
            <a:ext cx="9728200" cy="838200"/>
          </a:xfrm>
          <a:prstGeom prst="rect">
            <a:avLst/>
          </a:prstGeom>
        </p:spPr>
      </p:pic>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defTabSz="914400" rtl="1" eaLnBrk="1" latinLnBrk="0" hangingPunct="1">
              <a:lnSpc>
                <a:spcPct val="100000"/>
              </a:lnSpc>
              <a:spcBef>
                <a:spcPts val="4000"/>
              </a:spcBef>
              <a:buFont typeface="Arial" panose="020B0604020202020204" pitchFamily="34" charset="0"/>
              <a:buNone/>
            </a:pPr>
            <a:r>
              <a:rPr lang="fa-IR" dirty="0">
                <a:latin typeface="IRMitra" panose="02000506000000020002" pitchFamily="2" charset="-78"/>
                <a:cs typeface="IRMitra" panose="02000506000000020002" pitchFamily="2" charset="-78"/>
              </a:rPr>
              <a:t>آرایه ۳-بعدی </a:t>
            </a:r>
            <a:r>
              <a:rPr lang="en-US" dirty="0">
                <a:latin typeface="IRMitra" panose="02000506000000020002" pitchFamily="2" charset="-78"/>
                <a:cs typeface="IRMitra" panose="02000506000000020002" pitchFamily="2" charset="-78"/>
              </a:rPr>
              <a:t>A[1:15,-5:5,10:25]</a:t>
            </a:r>
            <a:r>
              <a:rPr lang="fa-IR" dirty="0">
                <a:latin typeface="IRMitra" panose="02000506000000020002" pitchFamily="2" charset="-78"/>
                <a:cs typeface="IRMitra" panose="02000506000000020002" pitchFamily="2" charset="-78"/>
              </a:rPr>
              <a:t> در آدرس ۲۰۰۰ به بعد حافظه قرار دارد و هر خانه آن به ۲ بایت نیاز دارد. آدرس خانه </a:t>
            </a:r>
            <a:r>
              <a:rPr lang="en-US" dirty="0">
                <a:latin typeface="IRMitra" panose="02000506000000020002" pitchFamily="2" charset="-78"/>
                <a:cs typeface="IRMitra" panose="02000506000000020002" pitchFamily="2" charset="-78"/>
              </a:rPr>
              <a:t>A[5,2,15]</a:t>
            </a:r>
            <a:r>
              <a:rPr lang="fa-IR" dirty="0">
                <a:latin typeface="IRMitra" panose="02000506000000020002" pitchFamily="2" charset="-78"/>
                <a:cs typeface="IRMitra" panose="02000506000000020002" pitchFamily="2" charset="-78"/>
              </a:rPr>
              <a:t> به روش سطری را محاسبه کنید.</a:t>
            </a:r>
            <a:endParaRPr lang="en-US"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DD9DD14C-007F-7740-AD80-DE8206F78F3F}"/>
              </a:ext>
            </a:extLst>
          </p:cNvPr>
          <p:cNvPicPr>
            <a:picLocks noChangeAspect="1"/>
          </p:cNvPicPr>
          <p:nvPr/>
        </p:nvPicPr>
        <p:blipFill>
          <a:blip r:embed="rId3"/>
          <a:stretch>
            <a:fillRect/>
          </a:stretch>
        </p:blipFill>
        <p:spPr>
          <a:xfrm>
            <a:off x="838200" y="3124200"/>
            <a:ext cx="4965700" cy="304800"/>
          </a:xfrm>
          <a:prstGeom prst="rect">
            <a:avLst/>
          </a:prstGeom>
        </p:spPr>
      </p:pic>
      <p:pic>
        <p:nvPicPr>
          <p:cNvPr id="7" name="Picture 6">
            <a:extLst>
              <a:ext uri="{FF2B5EF4-FFF2-40B4-BE49-F238E27FC236}">
                <a16:creationId xmlns:a16="http://schemas.microsoft.com/office/drawing/2014/main" id="{0C093D1A-1FBF-4C41-B46A-62735345A3FB}"/>
              </a:ext>
            </a:extLst>
          </p:cNvPr>
          <p:cNvPicPr>
            <a:picLocks noChangeAspect="1"/>
          </p:cNvPicPr>
          <p:nvPr/>
        </p:nvPicPr>
        <p:blipFill>
          <a:blip r:embed="rId4"/>
          <a:stretch>
            <a:fillRect/>
          </a:stretch>
        </p:blipFill>
        <p:spPr>
          <a:xfrm>
            <a:off x="2081924" y="4921468"/>
            <a:ext cx="4622800" cy="241300"/>
          </a:xfrm>
          <a:prstGeom prst="rect">
            <a:avLst/>
          </a:prstGeom>
        </p:spPr>
      </p:pic>
    </p:spTree>
    <p:extLst>
      <p:ext uri="{BB962C8B-B14F-4D97-AF65-F5344CB8AC3E}">
        <p14:creationId xmlns:p14="http://schemas.microsoft.com/office/powerpoint/2010/main" val="280291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C947-D8BD-F64F-887E-83FD526A66AC}"/>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FA2526-090A-5B46-9AFC-CC39758EB94A}"/>
              </a:ext>
            </a:extLst>
          </p:cNvPr>
          <p:cNvSpPr>
            <a:spLocks noGrp="1"/>
          </p:cNvSpPr>
          <p:nvPr>
            <p:ph idx="1"/>
          </p:nvPr>
        </p:nvSpPr>
        <p:spPr/>
        <p:txBody>
          <a:bodyPr/>
          <a:lstStyle/>
          <a:p>
            <a:pPr marL="0" indent="0" algn="r" rtl="1">
              <a:lnSpc>
                <a:spcPct val="100000"/>
              </a:lnSpc>
              <a:spcBef>
                <a:spcPts val="4000"/>
              </a:spcBef>
              <a:buNone/>
            </a:pPr>
            <a:r>
              <a:rPr lang="fa-IR" dirty="0">
                <a:latin typeface="IRMitra" panose="02000506000000020002" pitchFamily="2" charset="-78"/>
                <a:cs typeface="IRMitra" panose="02000506000000020002" pitchFamily="2" charset="-78"/>
              </a:rPr>
              <a:t>آرایه ۳-بعدی </a:t>
            </a:r>
            <a:r>
              <a:rPr lang="en-US" dirty="0">
                <a:latin typeface="IRMitra" panose="02000506000000020002" pitchFamily="2" charset="-78"/>
                <a:cs typeface="IRMitra" panose="02000506000000020002" pitchFamily="2" charset="-78"/>
              </a:rPr>
              <a:t>A[1:m,1:n,1:p]</a:t>
            </a:r>
            <a:r>
              <a:rPr lang="fa-IR" dirty="0">
                <a:latin typeface="IRMitra" panose="02000506000000020002" pitchFamily="2" charset="-78"/>
                <a:cs typeface="IRMitra" panose="02000506000000020002" pitchFamily="2" charset="-78"/>
              </a:rPr>
              <a:t> در یک آرایه یک بعدی </a:t>
            </a:r>
            <a:r>
              <a:rPr lang="en-US" dirty="0">
                <a:latin typeface="IRMitra" panose="02000506000000020002" pitchFamily="2" charset="-78"/>
                <a:cs typeface="IRMitra" panose="02000506000000020002" pitchFamily="2" charset="-78"/>
              </a:rPr>
              <a:t>B[1...</a:t>
            </a:r>
            <a:r>
              <a:rPr lang="en-US" dirty="0" err="1">
                <a:latin typeface="IRMitra" panose="02000506000000020002" pitchFamily="2" charset="-78"/>
                <a:cs typeface="IRMitra" panose="02000506000000020002" pitchFamily="2" charset="-78"/>
              </a:rPr>
              <a:t>m×n×p</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به روش سطر به سطر ذخیره شده است. آدرس عنصر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i,j,k</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در </a:t>
            </a:r>
            <a:r>
              <a:rPr lang="en-US" dirty="0">
                <a:latin typeface="IRMitra" panose="02000506000000020002" pitchFamily="2" charset="-78"/>
                <a:cs typeface="IRMitra" panose="02000506000000020002" pitchFamily="2" charset="-78"/>
              </a:rPr>
              <a:t>B</a:t>
            </a:r>
            <a:r>
              <a:rPr lang="fa-IR" dirty="0">
                <a:latin typeface="IRMitra" panose="02000506000000020002" pitchFamily="2" charset="-78"/>
                <a:cs typeface="IRMitra" panose="02000506000000020002" pitchFamily="2" charset="-78"/>
              </a:rPr>
              <a:t> کدام است؟</a:t>
            </a: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B5DC2F77-549F-A644-A5A6-8FD41CCE5011}"/>
              </a:ext>
            </a:extLst>
          </p:cNvPr>
          <p:cNvPicPr>
            <a:picLocks noChangeAspect="1"/>
          </p:cNvPicPr>
          <p:nvPr/>
        </p:nvPicPr>
        <p:blipFill>
          <a:blip r:embed="rId2"/>
          <a:stretch>
            <a:fillRect/>
          </a:stretch>
        </p:blipFill>
        <p:spPr>
          <a:xfrm>
            <a:off x="838200" y="3124200"/>
            <a:ext cx="3860800" cy="304800"/>
          </a:xfrm>
          <a:prstGeom prst="rect">
            <a:avLst/>
          </a:prstGeom>
        </p:spPr>
      </p:pic>
      <p:pic>
        <p:nvPicPr>
          <p:cNvPr id="8" name="Picture 7">
            <a:extLst>
              <a:ext uri="{FF2B5EF4-FFF2-40B4-BE49-F238E27FC236}">
                <a16:creationId xmlns:a16="http://schemas.microsoft.com/office/drawing/2014/main" id="{6C063AF7-EFEC-7846-90C8-8783106CA73C}"/>
              </a:ext>
            </a:extLst>
          </p:cNvPr>
          <p:cNvPicPr>
            <a:picLocks noChangeAspect="1"/>
          </p:cNvPicPr>
          <p:nvPr/>
        </p:nvPicPr>
        <p:blipFill>
          <a:blip r:embed="rId3"/>
          <a:stretch>
            <a:fillRect/>
          </a:stretch>
        </p:blipFill>
        <p:spPr>
          <a:xfrm>
            <a:off x="838200" y="3756134"/>
            <a:ext cx="9182100" cy="838200"/>
          </a:xfrm>
          <a:prstGeom prst="rect">
            <a:avLst/>
          </a:prstGeom>
        </p:spPr>
      </p:pic>
      <p:pic>
        <p:nvPicPr>
          <p:cNvPr id="9" name="Picture 8">
            <a:extLst>
              <a:ext uri="{FF2B5EF4-FFF2-40B4-BE49-F238E27FC236}">
                <a16:creationId xmlns:a16="http://schemas.microsoft.com/office/drawing/2014/main" id="{C6D12A47-8013-1640-AED0-300395D9F78A}"/>
              </a:ext>
            </a:extLst>
          </p:cNvPr>
          <p:cNvPicPr>
            <a:picLocks noChangeAspect="1"/>
          </p:cNvPicPr>
          <p:nvPr/>
        </p:nvPicPr>
        <p:blipFill>
          <a:blip r:embed="rId4"/>
          <a:stretch>
            <a:fillRect/>
          </a:stretch>
        </p:blipFill>
        <p:spPr>
          <a:xfrm>
            <a:off x="1976820" y="4904552"/>
            <a:ext cx="3708400" cy="304800"/>
          </a:xfrm>
          <a:prstGeom prst="rect">
            <a:avLst/>
          </a:prstGeom>
        </p:spPr>
      </p:pic>
    </p:spTree>
    <p:extLst>
      <p:ext uri="{BB962C8B-B14F-4D97-AF65-F5344CB8AC3E}">
        <p14:creationId xmlns:p14="http://schemas.microsoft.com/office/powerpoint/2010/main" val="354764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B924-FA29-9C42-ACC6-BE3916CEF737}"/>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ماتریس</a:t>
            </a:r>
            <a:r>
              <a:rPr lang="fa-IR" dirty="0">
                <a:latin typeface="IRTitr" panose="02000506000000020002" pitchFamily="2" charset="-78"/>
                <a:cs typeface="IRTitr" panose="02000506000000020002" pitchFamily="2" charset="-78"/>
              </a:rPr>
              <a:t> 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614E0784-988E-E54F-BB4B-680FEC1921F4}"/>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به هر آرایه دو بعدی </a:t>
            </a:r>
            <a:r>
              <a:rPr lang="en-US" dirty="0">
                <a:latin typeface="IRMitra" panose="02000506000000020002" pitchFamily="2" charset="-78"/>
                <a:cs typeface="IRMitra" panose="02000506000000020002" pitchFamily="2" charset="-78"/>
              </a:rPr>
              <a:t>m × n</a:t>
            </a:r>
            <a:r>
              <a:rPr lang="fa-IR" dirty="0">
                <a:latin typeface="IRMitra" panose="02000506000000020002" pitchFamily="2" charset="-78"/>
                <a:cs typeface="IRMitra" panose="02000506000000020002" pitchFamily="2" charset="-78"/>
              </a:rPr>
              <a:t> یک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یا جدول با </a:t>
            </a:r>
            <a:r>
              <a:rPr lang="en-US" dirty="0">
                <a:latin typeface="IRMitra" panose="02000506000000020002" pitchFamily="2" charset="-78"/>
                <a:cs typeface="IRMitra" panose="02000506000000020002" pitchFamily="2" charset="-78"/>
              </a:rPr>
              <a:t>m</a:t>
            </a:r>
            <a:r>
              <a:rPr lang="fa-IR" dirty="0">
                <a:latin typeface="IRMitra" panose="02000506000000020002" pitchFamily="2" charset="-78"/>
                <a:cs typeface="IRMitra" panose="02000506000000020002" pitchFamily="2" charset="-78"/>
              </a:rPr>
              <a:t> سطر و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 ستون گفته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r>
              <a:rPr lang="en-US"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که تعداد </a:t>
            </a:r>
            <a:r>
              <a:rPr lang="en-US" dirty="0" err="1">
                <a:latin typeface="IRMitra" panose="02000506000000020002" pitchFamily="2" charset="-78"/>
                <a:cs typeface="IRMitra" panose="02000506000000020002" pitchFamily="2" charset="-78"/>
              </a:rPr>
              <a:t>mn</a:t>
            </a:r>
            <a:r>
              <a:rPr lang="fa-IR" dirty="0">
                <a:latin typeface="IRMitra" panose="02000506000000020002" pitchFamily="2" charset="-78"/>
                <a:cs typeface="IRMitra" panose="02000506000000020002" pitchFamily="2" charset="-78"/>
              </a:rPr>
              <a:t> خانه در آن وجود دارد.</a:t>
            </a:r>
            <a:endParaRPr lang="en-US" dirty="0">
              <a:latin typeface="IRMitra" panose="02000506000000020002" pitchFamily="2" charset="-78"/>
              <a:cs typeface="IRMitra" panose="02000506000000020002" pitchFamily="2" charset="-78"/>
            </a:endParaRPr>
          </a:p>
          <a:p>
            <a:pPr marL="0" indent="0" algn="r" rtl="1">
              <a:buNone/>
            </a:pPr>
            <a:r>
              <a:rPr lang="fa-IR" b="1" dirty="0" err="1">
                <a:latin typeface="IRMitra" panose="02000506000000020002" pitchFamily="2" charset="-78"/>
                <a:cs typeface="IRMitra" panose="02000506000000020002" pitchFamily="2" charset="-78"/>
              </a:rPr>
              <a:t>ماتریس</a:t>
            </a:r>
            <a:r>
              <a:rPr lang="fa-IR" b="1" dirty="0">
                <a:latin typeface="IRMitra" panose="02000506000000020002" pitchFamily="2" charset="-78"/>
                <a:cs typeface="IRMitra" panose="02000506000000020002" pitchFamily="2" charset="-78"/>
              </a:rPr>
              <a:t> </a:t>
            </a:r>
            <a:r>
              <a:rPr lang="fa-IR" b="1" dirty="0" err="1">
                <a:latin typeface="IRMitra" panose="02000506000000020002" pitchFamily="2" charset="-78"/>
                <a:cs typeface="IRMitra" panose="02000506000000020002" pitchFamily="2" charset="-78"/>
              </a:rPr>
              <a:t>مربعی</a:t>
            </a:r>
            <a:r>
              <a:rPr lang="fa-IR" dirty="0">
                <a:latin typeface="IRMitra" panose="02000506000000020002" pitchFamily="2" charset="-78"/>
                <a:cs typeface="IRMitra" panose="02000506000000020002" pitchFamily="2" charset="-78"/>
              </a:rPr>
              <a:t>: به هر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با تعداد برابر سطر و ستون گفته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 در هر </a:t>
            </a:r>
            <a:r>
              <a:rPr lang="fa-IR" dirty="0" err="1">
                <a:latin typeface="IRMitra" panose="02000506000000020002" pitchFamily="2" charset="-78"/>
                <a:cs typeface="IRMitra" panose="02000506000000020002" pitchFamily="2" charset="-78"/>
              </a:rPr>
              <a:t>ماتریس</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مربعی</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m × n</a:t>
            </a:r>
            <a:r>
              <a:rPr lang="fa-IR" dirty="0">
                <a:latin typeface="IRMitra" panose="02000506000000020002" pitchFamily="2" charset="-78"/>
                <a:cs typeface="IRMitra" panose="02000506000000020002" pitchFamily="2" charset="-78"/>
              </a:rPr>
              <a:t> مانند </a:t>
            </a:r>
            <a:r>
              <a:rPr lang="en-US" dirty="0">
                <a:latin typeface="IRMitra" panose="02000506000000020002" pitchFamily="2" charset="-78"/>
                <a:cs typeface="IRMitra" panose="02000506000000020002" pitchFamily="2" charset="-78"/>
              </a:rPr>
              <a:t>A</a:t>
            </a:r>
            <a:r>
              <a:rPr lang="fa-IR" dirty="0">
                <a:latin typeface="IRMitra" panose="02000506000000020002" pitchFamily="2" charset="-78"/>
                <a:cs typeface="IRMitra" panose="02000506000000020002" pitchFamily="2" charset="-78"/>
              </a:rPr>
              <a:t> روابط زیر برای </a:t>
            </a:r>
            <a:r>
              <a:rPr lang="en-US" dirty="0">
                <a:latin typeface="IRMitra" panose="02000506000000020002" pitchFamily="2" charset="-78"/>
                <a:cs typeface="IRMitra" panose="02000506000000020002" pitchFamily="2" charset="-78"/>
              </a:rPr>
              <a:t>A[</a:t>
            </a:r>
            <a:r>
              <a:rPr lang="en-US" dirty="0" err="1">
                <a:latin typeface="IRMitra" panose="02000506000000020002" pitchFamily="2" charset="-78"/>
                <a:cs typeface="IRMitra" panose="02000506000000020002" pitchFamily="2" charset="-78"/>
              </a:rPr>
              <a:t>i,j</a:t>
            </a:r>
            <a:r>
              <a:rPr lang="en-US" dirty="0">
                <a:latin typeface="IRMitra" panose="02000506000000020002" pitchFamily="2" charset="-78"/>
                <a:cs typeface="IRMitra" panose="02000506000000020002" pitchFamily="2" charset="-78"/>
              </a:rPr>
              <a:t>]</a:t>
            </a:r>
            <a:r>
              <a:rPr lang="fa-IR" dirty="0">
                <a:latin typeface="IRMitra" panose="02000506000000020002" pitchFamily="2" charset="-78"/>
                <a:cs typeface="IRMitra" panose="02000506000000020002" pitchFamily="2" charset="-78"/>
              </a:rPr>
              <a:t> وجود دارد:</a:t>
            </a:r>
            <a:endParaRPr lang="en-US" dirty="0">
              <a:latin typeface="IRMitra" panose="02000506000000020002" pitchFamily="2" charset="-78"/>
              <a:cs typeface="IRMitra" panose="02000506000000020002" pitchFamily="2" charset="-78"/>
            </a:endParaRPr>
          </a:p>
        </p:txBody>
      </p:sp>
      <p:pic>
        <p:nvPicPr>
          <p:cNvPr id="17" name="Picture 16">
            <a:extLst>
              <a:ext uri="{FF2B5EF4-FFF2-40B4-BE49-F238E27FC236}">
                <a16:creationId xmlns:a16="http://schemas.microsoft.com/office/drawing/2014/main" id="{B58563D7-2288-3D4A-8B3B-8B2038C14367}"/>
              </a:ext>
            </a:extLst>
          </p:cNvPr>
          <p:cNvPicPr>
            <a:picLocks noChangeAspect="1"/>
          </p:cNvPicPr>
          <p:nvPr/>
        </p:nvPicPr>
        <p:blipFill>
          <a:blip r:embed="rId2"/>
          <a:stretch>
            <a:fillRect/>
          </a:stretch>
        </p:blipFill>
        <p:spPr>
          <a:xfrm>
            <a:off x="838200" y="4230887"/>
            <a:ext cx="774700" cy="1955800"/>
          </a:xfrm>
          <a:prstGeom prst="rect">
            <a:avLst/>
          </a:prstGeom>
        </p:spPr>
      </p:pic>
      <p:pic>
        <p:nvPicPr>
          <p:cNvPr id="18" name="Picture 17">
            <a:extLst>
              <a:ext uri="{FF2B5EF4-FFF2-40B4-BE49-F238E27FC236}">
                <a16:creationId xmlns:a16="http://schemas.microsoft.com/office/drawing/2014/main" id="{EEDBB7D1-13F7-FD44-9E33-1087B8B24916}"/>
              </a:ext>
            </a:extLst>
          </p:cNvPr>
          <p:cNvPicPr>
            <a:picLocks noChangeAspect="1"/>
          </p:cNvPicPr>
          <p:nvPr/>
        </p:nvPicPr>
        <p:blipFill>
          <a:blip r:embed="rId3"/>
          <a:stretch>
            <a:fillRect/>
          </a:stretch>
        </p:blipFill>
        <p:spPr>
          <a:xfrm>
            <a:off x="6096000" y="4221163"/>
            <a:ext cx="1714500" cy="1955800"/>
          </a:xfrm>
          <a:prstGeom prst="rect">
            <a:avLst/>
          </a:prstGeom>
        </p:spPr>
      </p:pic>
      <p:sp>
        <p:nvSpPr>
          <p:cNvPr id="19" name="TextBox 18">
            <a:extLst>
              <a:ext uri="{FF2B5EF4-FFF2-40B4-BE49-F238E27FC236}">
                <a16:creationId xmlns:a16="http://schemas.microsoft.com/office/drawing/2014/main" id="{52D71FEC-DE4C-A84E-A1E4-D2AB51032567}"/>
              </a:ext>
            </a:extLst>
          </p:cNvPr>
          <p:cNvSpPr txBox="1"/>
          <p:nvPr/>
        </p:nvSpPr>
        <p:spPr>
          <a:xfrm>
            <a:off x="1612900" y="4011018"/>
            <a:ext cx="2317815" cy="1862048"/>
          </a:xfrm>
          <a:prstGeom prst="rect">
            <a:avLst/>
          </a:prstGeom>
          <a:noFill/>
        </p:spPr>
        <p:txBody>
          <a:bodyPr wrap="square" rtlCol="0">
            <a:spAutoFit/>
          </a:bodyPr>
          <a:lstStyle/>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بالا قطر اصلی است</a:t>
            </a:r>
          </a:p>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روی قطر اصلی است</a:t>
            </a:r>
            <a:endParaRPr lang="en-US" sz="2000" dirty="0">
              <a:latin typeface="IRRoya" panose="02000503000000020002" pitchFamily="2" charset="-78"/>
              <a:cs typeface="IRRoya" panose="02000503000000020002" pitchFamily="2" charset="-78"/>
            </a:endParaRPr>
          </a:p>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پایین قطر اصلی است</a:t>
            </a:r>
            <a:endParaRPr lang="en-US" sz="2000" dirty="0">
              <a:latin typeface="IRRoya" panose="02000503000000020002" pitchFamily="2" charset="-78"/>
              <a:cs typeface="IRRoya" panose="02000503000000020002" pitchFamily="2" charset="-78"/>
            </a:endParaRPr>
          </a:p>
        </p:txBody>
      </p:sp>
      <p:sp>
        <p:nvSpPr>
          <p:cNvPr id="20" name="TextBox 19">
            <a:extLst>
              <a:ext uri="{FF2B5EF4-FFF2-40B4-BE49-F238E27FC236}">
                <a16:creationId xmlns:a16="http://schemas.microsoft.com/office/drawing/2014/main" id="{D338F276-7001-254F-8A6C-EDE35D2F475E}"/>
              </a:ext>
            </a:extLst>
          </p:cNvPr>
          <p:cNvSpPr txBox="1"/>
          <p:nvPr/>
        </p:nvSpPr>
        <p:spPr>
          <a:xfrm>
            <a:off x="7810500" y="3901446"/>
            <a:ext cx="2317815" cy="2285241"/>
          </a:xfrm>
          <a:prstGeom prst="rect">
            <a:avLst/>
          </a:prstGeom>
          <a:noFill/>
        </p:spPr>
        <p:txBody>
          <a:bodyPr wrap="square" rtlCol="0">
            <a:spAutoFit/>
          </a:bodyPr>
          <a:lstStyle/>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بالا قطر فرعی است</a:t>
            </a:r>
          </a:p>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روی قطر فرعی است</a:t>
            </a:r>
            <a:endParaRPr lang="en-US" sz="2000" dirty="0">
              <a:latin typeface="IRRoya" panose="02000503000000020002" pitchFamily="2" charset="-78"/>
              <a:cs typeface="IRRoya" panose="02000503000000020002" pitchFamily="2" charset="-78"/>
            </a:endParaRPr>
          </a:p>
          <a:p>
            <a:pPr algn="r" rtl="1">
              <a:lnSpc>
                <a:spcPct val="250000"/>
              </a:lnSpc>
            </a:pPr>
            <a:r>
              <a:rPr lang="en-US" sz="2000" dirty="0" err="1">
                <a:latin typeface="IRRoya" panose="02000503000000020002" pitchFamily="2" charset="-78"/>
                <a:cs typeface="IRRoya" panose="02000503000000020002" pitchFamily="2" charset="-78"/>
              </a:rPr>
              <a:t>A</a:t>
            </a:r>
            <a:r>
              <a:rPr lang="en-US" sz="2000" baseline="-25000" dirty="0" err="1">
                <a:latin typeface="IRRoya" panose="02000503000000020002" pitchFamily="2" charset="-78"/>
                <a:cs typeface="IRRoya" panose="02000503000000020002" pitchFamily="2" charset="-78"/>
              </a:rPr>
              <a:t>ij</a:t>
            </a:r>
            <a:r>
              <a:rPr lang="en-US" sz="2000" dirty="0">
                <a:latin typeface="IRRoya" panose="02000503000000020002" pitchFamily="2" charset="-78"/>
                <a:cs typeface="IRRoya" panose="02000503000000020002" pitchFamily="2" charset="-78"/>
              </a:rPr>
              <a:t> </a:t>
            </a:r>
            <a:r>
              <a:rPr lang="fa-IR" sz="2000" dirty="0">
                <a:latin typeface="IRRoya" panose="02000503000000020002" pitchFamily="2" charset="-78"/>
                <a:cs typeface="IRRoya" panose="02000503000000020002" pitchFamily="2" charset="-78"/>
              </a:rPr>
              <a:t> پایین قطر فرعی است</a:t>
            </a:r>
            <a:endParaRPr lang="en-US" sz="2000" dirty="0">
              <a:latin typeface="IRRoya" panose="02000503000000020002" pitchFamily="2" charset="-78"/>
              <a:cs typeface="IRRoya" panose="02000503000000020002" pitchFamily="2" charset="-78"/>
            </a:endParaRPr>
          </a:p>
        </p:txBody>
      </p:sp>
    </p:spTree>
    <p:extLst>
      <p:ext uri="{BB962C8B-B14F-4D97-AF65-F5344CB8AC3E}">
        <p14:creationId xmlns:p14="http://schemas.microsoft.com/office/powerpoint/2010/main" val="2385634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2955</Words>
  <Application>Microsoft Macintosh PowerPoint</Application>
  <PresentationFormat>Widescreen</PresentationFormat>
  <Paragraphs>489</Paragraphs>
  <Slides>37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 Courier New</vt:lpstr>
      <vt:lpstr>Arial</vt:lpstr>
      <vt:lpstr>Calibri</vt:lpstr>
      <vt:lpstr>Calibri Light</vt:lpstr>
      <vt:lpstr>Cambria Math</vt:lpstr>
      <vt:lpstr>Courier</vt:lpstr>
      <vt:lpstr>IRMitra</vt:lpstr>
      <vt:lpstr>IRRoya</vt:lpstr>
      <vt:lpstr>IRTitr</vt:lpstr>
      <vt:lpstr>Office Theme</vt:lpstr>
      <vt:lpstr>دو: آرایه ها</vt:lpstr>
      <vt:lpstr>آرایه</vt:lpstr>
      <vt:lpstr>آدرس‌ خانه‌های آرایه</vt:lpstr>
      <vt:lpstr>آدرس‌ خانه‌های آرایه</vt:lpstr>
      <vt:lpstr>آدرس‌ خانه‌های آرایه</vt:lpstr>
      <vt:lpstr>مثال</vt:lpstr>
      <vt:lpstr>مثال</vt:lpstr>
      <vt:lpstr>مثال</vt:lpstr>
      <vt:lpstr>ماتریس ها</vt:lpstr>
      <vt:lpstr>قطر ها</vt:lpstr>
      <vt:lpstr>ماتریس های مثلثی</vt:lpstr>
      <vt:lpstr>ماتریس های مثلثی</vt:lpstr>
      <vt:lpstr>ماتریس Sparse (تنک، خلوت، پراکنده)</vt:lpstr>
      <vt:lpstr>ذخیره‌سازی ماتریس اسپارس</vt:lpstr>
      <vt:lpstr>روش عمومی</vt:lpstr>
      <vt:lpstr>کارایی روش عمومی</vt:lpstr>
      <vt:lpstr>ترانهاده ماتریس اسپارس</vt:lpstr>
      <vt:lpstr>نگهداری با کمک روابط</vt:lpstr>
      <vt:lpstr>نگهداری ماتریس پایین مثلثی</vt:lpstr>
      <vt:lpstr>مثال</vt:lpstr>
      <vt:lpstr>نگهداری ماتریس بالا مثلثی</vt:lpstr>
      <vt:lpstr>مثال</vt:lpstr>
      <vt:lpstr>نگهداری ستونی ماتریس پایین مثلثی</vt:lpstr>
      <vt:lpstr>مثال</vt:lpstr>
      <vt:lpstr>نگهداری ستونی ماتریس بالا مثلثی</vt:lpstr>
      <vt:lpstr>مثال</vt:lpstr>
      <vt:lpstr>ضرب ماتریس ها</vt:lpstr>
      <vt:lpstr>ضرب ماتریس ها </vt:lpstr>
      <vt:lpstr>شرکت پذیری ضرب ماتریس ها</vt:lpstr>
      <vt:lpstr>تعداد ضرب در ضرب چند ماتریس</vt:lpstr>
      <vt:lpstr>تعداد ضرب در ضرب چند ماتریس</vt:lpstr>
      <vt:lpstr>مثال</vt:lpstr>
      <vt:lpstr>مثال</vt:lpstr>
      <vt:lpstr>کاربرد های دیگر: چندجمله‌ای ها</vt:lpstr>
      <vt:lpstr>نگهداری چند‌جمله ای ها</vt:lpstr>
      <vt:lpstr>جمع چند‌جمله ای ها</vt:lpstr>
      <vt:lpstr>توسعه پیاده‌سازی چند‌جمله ای ها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دو: آرایه ها</dc:title>
  <dc:creator>Sajjad Hashemian</dc:creator>
  <cp:lastModifiedBy>Sajjad Hashemian</cp:lastModifiedBy>
  <cp:revision>343</cp:revision>
  <dcterms:created xsi:type="dcterms:W3CDTF">2021-02-22T00:52:34Z</dcterms:created>
  <dcterms:modified xsi:type="dcterms:W3CDTF">2021-04-05T23:17:50Z</dcterms:modified>
</cp:coreProperties>
</file>