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1" r:id="rId4"/>
    <p:sldId id="262" r:id="rId5"/>
    <p:sldId id="267" r:id="rId6"/>
    <p:sldId id="268" r:id="rId7"/>
    <p:sldId id="269" r:id="rId8"/>
    <p:sldId id="270" r:id="rId9"/>
    <p:sldId id="264" r:id="rId10"/>
    <p:sldId id="271" r:id="rId11"/>
    <p:sldId id="265" r:id="rId12"/>
    <p:sldId id="266" r:id="rId13"/>
    <p:sldId id="272" r:id="rId14"/>
    <p:sldId id="273" r:id="rId15"/>
    <p:sldId id="274" r:id="rId16"/>
    <p:sldId id="275" r:id="rId17"/>
    <p:sldId id="276" r:id="rId18"/>
    <p:sldId id="278" r:id="rId19"/>
    <p:sldId id="284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F709-DC35-2D48-A4D0-50D066F38E25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592A3-98CC-9C43-8E9A-9B3C6F640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592A3-98CC-9C43-8E9A-9B3C6F6401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5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736-C7F4-1248-955A-04034DAE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3572-1FD7-6B4F-ACF5-B13469FA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D9B-972F-9645-86FF-36C2D8E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FFE1-E474-E54B-BE3B-FAD276FF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0802-017D-4B49-BD4B-E39BA5E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AEE1-1817-5546-B571-9145147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49EA-69CD-0D4B-A1FA-F9754A9E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7661-C32C-6E40-806E-69FEDC41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594B-3703-C94C-A5CE-2C51F0E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403-C78E-1442-93E4-F4E4787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B296F-8630-2843-8A3F-31A56BC4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0AF9-0691-F34C-A001-FEA1316E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FF-6A3A-C643-B517-9BE9C32B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359-B94D-C949-91EB-C95D0F7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8F7B-C8F1-0E4D-81E5-E875220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C40-46F0-3D4D-A532-BD90223C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D79-328C-3040-8E96-A035385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A4B3-BA6D-7E4B-9192-CE7A9211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B519-F618-DD49-94F0-6C7C59F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4728-04AD-9244-A97A-97C63FE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D15-D7D8-364B-8CE2-E764AB4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30F7-9BA8-2645-B6C1-E9CC185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2D72-23D6-7545-B85F-CB0C17F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761B-DD05-C041-9592-6A8256C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1CB8-BD41-994E-9CE0-78CA696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F9E-E20B-A24A-A308-CBEF79D4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DD90D-1CE8-D94F-9E80-E96BC6EC0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AD01-BB0D-A04E-A6AD-90628D5A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52F3-90DB-5B44-9678-8C2A81E7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5ECED-5F1C-BC49-B32C-FB86E189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9368-9D5B-DA48-91F2-6843389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7-BBAA-1A47-80FA-0F600D62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E93-4C9B-F540-8184-9A3EC3E3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44600-A379-C344-AE6D-6FC7231D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A05E-0F92-E741-B2F8-59B8FFED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A410C-98F8-9A4C-8578-62813525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B172-9E44-5940-84CB-B88EFA1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AADF6-2519-A74D-A731-B78B31C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9A42-E728-6F4B-8C60-ECE8A2D1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BDF-3EFD-ED43-AA1A-B4B799EE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32F16-C833-3C48-9389-0C38E47B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81409-3C12-D545-8E3C-2A9A226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23AE1-E7F0-AB4B-A8B5-EC4A9CD9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81C9-676D-8A49-ABDF-E4E43A41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95B87-8426-5A46-8C51-BF2A0D4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3C2A-8F3A-EC42-9024-69C4265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51DA-2D70-E945-A04D-CF1E72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5786-6822-1B46-B3D8-264C85CB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2D06-C8C1-E140-9CE3-9A2A0963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B714-9ACF-1D47-9B6D-3CEF58D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57935-8988-8D4F-8812-91D13B5B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B89-4F22-4E4A-B8F2-D400A0D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9CC-DB50-EF40-A02C-73538159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1DF4-A6B7-1942-AAFB-CC1F1876F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33273-4DA2-FD43-8B0F-1F7A5D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38F-F640-1A4F-A9AA-439DB4E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A8D3-CECE-D24E-A22D-135E6D5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EE1-D8A3-F54F-9EC3-B44BC2B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73FCB-7DD9-724D-8711-91C23A3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1F04-1462-9348-8A00-9AC4E690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242C-3997-D24E-A2A5-323B5801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5096-F719-D641-BA30-B4B1F3D3781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7FB-9C02-F648-8AFD-2D8F84C54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7C5-AC25-0346-9C50-96ED3FDD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F0AB-4928-A647-9C70-574638B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47A475-ECB5-E740-81C7-C26D692EA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68" b="6208"/>
          <a:stretch/>
        </p:blipFill>
        <p:spPr>
          <a:xfrm>
            <a:off x="0" y="0"/>
            <a:ext cx="12192000" cy="6860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C7D71-207D-3E4A-B399-F2734CE0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n>
                  <a:solidFill>
                    <a:schemeClr val="bg1"/>
                  </a:solidFill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IRTitr" panose="02000506000000020002" pitchFamily="2" charset="-78"/>
                <a:cs typeface="IRTitr" panose="02000506000000020002" pitchFamily="2" charset="-78"/>
              </a:rPr>
              <a:t>چهار: صف</a:t>
            </a:r>
            <a:endParaRPr lang="en-US" dirty="0">
              <a:ln>
                <a:solidFill>
                  <a:schemeClr val="bg1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B32D-3727-284B-A8D3-133447789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ساختمان داده ها و </a:t>
            </a:r>
            <a:r>
              <a:rPr lang="fa-IR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الگوریتم</a:t>
            </a:r>
            <a:endParaRPr lang="fa-IR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rtl="1"/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مدرس: دکتر </a:t>
            </a:r>
            <a:r>
              <a:rPr lang="fa-IR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نجمه</a:t>
            </a:r>
            <a:r>
              <a:rPr lang="fa-IR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 منصوری</a:t>
            </a:r>
          </a:p>
          <a:p>
            <a:pPr rtl="1"/>
            <a:r>
              <a:rPr lang="fa-IR" sz="1800" dirty="0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نگارنده: سجاد </a:t>
            </a:r>
            <a:r>
              <a:rPr lang="fa-IR" sz="1800" dirty="0" err="1">
                <a:ln w="3175">
                  <a:noFill/>
                </a:ln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IRRoya" panose="02000503000000020002" pitchFamily="2" charset="-78"/>
                <a:cs typeface="IRRoya" panose="02000503000000020002" pitchFamily="2" charset="-78"/>
              </a:rPr>
              <a:t>هاشمیان</a:t>
            </a:r>
            <a:endParaRPr lang="fa-IR" sz="1800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>
              <a:ln w="3175">
                <a:noFill/>
              </a:ln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0FA24-7CC4-AF43-8B3C-EAB69371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89" y="409838"/>
            <a:ext cx="1178821" cy="142505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447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چون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هميشه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قبل از اول صف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برای عمل حذف ابتدا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واحد به جلو حرکت کرده سپس داده جدید ابتدای صف را بر‌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می‌گرداند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203C4-288F-3D4B-92CB-AB3BCCE3C332}"/>
              </a:ext>
            </a:extLst>
          </p:cNvPr>
          <p:cNvSpPr/>
          <p:nvPr/>
        </p:nvSpPr>
        <p:spPr>
          <a:xfrm>
            <a:off x="838200" y="1825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019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۱. 	صف ۶ عضوی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روبه‌رو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در نظر بگیرید.</a:t>
            </a:r>
          </a:p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۲.	درج عناصر ۱۰، ۲۰، ۳۰ ، ۴۰</a:t>
            </a:r>
          </a:p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۳.	حذف داده</a:t>
            </a:r>
          </a:p>
          <a:p>
            <a:pPr marL="0" indent="0" algn="r" defTabSz="914400" rtl="1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۴.	حذف داده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endParaRPr lang="fa-IR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lnSpc>
                <a:spcPct val="11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دقت کنید که در وضعیت بالا با این که ۲ داده از ابتدای صف حذف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شده‌اند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اما فقط دو خانه ۵ و ۶ برای درج وجود دارند چون حرکت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به سمت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جلو بوده و امکان استفاده از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قبلی را ندارد.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E296F18-DB42-FD42-B334-7BE42C371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66186"/>
              </p:ext>
            </p:extLst>
          </p:nvPr>
        </p:nvGraphicFramePr>
        <p:xfrm>
          <a:off x="838200" y="1368425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1E2D80-9CA5-A64D-A338-6E08CDB6A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521772"/>
              </p:ext>
            </p:extLst>
          </p:nvPr>
        </p:nvGraphicFramePr>
        <p:xfrm>
          <a:off x="838200" y="2604743"/>
          <a:ext cx="2743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38ED91-CE98-FE41-8E66-412A41463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840377"/>
              </p:ext>
            </p:extLst>
          </p:nvPr>
        </p:nvGraphicFramePr>
        <p:xfrm>
          <a:off x="838200" y="3383861"/>
          <a:ext cx="2743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D5F89F-D76F-7548-A0B4-89A6388C1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87214"/>
              </p:ext>
            </p:extLst>
          </p:nvPr>
        </p:nvGraphicFramePr>
        <p:xfrm>
          <a:off x="838200" y="4162979"/>
          <a:ext cx="2743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809AC7-E0E0-3D48-BCFC-7B9429ED921B}"/>
              </a:ext>
            </a:extLst>
          </p:cNvPr>
          <p:cNvSpPr txBox="1"/>
          <p:nvPr/>
        </p:nvSpPr>
        <p:spPr>
          <a:xfrm>
            <a:off x="838200" y="3378669"/>
            <a:ext cx="4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DBF3B-23B0-D547-AEA9-BC83BF3F3D2B}"/>
              </a:ext>
            </a:extLst>
          </p:cNvPr>
          <p:cNvSpPr txBox="1"/>
          <p:nvPr/>
        </p:nvSpPr>
        <p:spPr>
          <a:xfrm>
            <a:off x="838200" y="4157060"/>
            <a:ext cx="4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42CCB-1FFB-0140-BD4D-C5448BD43891}"/>
              </a:ext>
            </a:extLst>
          </p:cNvPr>
          <p:cNvSpPr txBox="1"/>
          <p:nvPr/>
        </p:nvSpPr>
        <p:spPr>
          <a:xfrm>
            <a:off x="1292772" y="4164433"/>
            <a:ext cx="4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ACC6C-201F-0247-9BD2-9F80348586C1}"/>
              </a:ext>
            </a:extLst>
          </p:cNvPr>
          <p:cNvSpPr txBox="1"/>
          <p:nvPr/>
        </p:nvSpPr>
        <p:spPr>
          <a:xfrm>
            <a:off x="3581400" y="197504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front=0 , rear=0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2A907-EFCC-B740-90D6-8FD787A882B6}"/>
              </a:ext>
            </a:extLst>
          </p:cNvPr>
          <p:cNvSpPr txBox="1"/>
          <p:nvPr/>
        </p:nvSpPr>
        <p:spPr>
          <a:xfrm>
            <a:off x="3581400" y="2753439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front=0 , rear=4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DB7BE-1B46-7049-B12C-9F3D6A865A90}"/>
              </a:ext>
            </a:extLst>
          </p:cNvPr>
          <p:cNvSpPr txBox="1"/>
          <p:nvPr/>
        </p:nvSpPr>
        <p:spPr>
          <a:xfrm>
            <a:off x="3581399" y="353183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front=1 , rear=4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FE0DD-3392-5A4F-8EE1-9EDB280FC45B}"/>
              </a:ext>
            </a:extLst>
          </p:cNvPr>
          <p:cNvSpPr txBox="1"/>
          <p:nvPr/>
        </p:nvSpPr>
        <p:spPr>
          <a:xfrm>
            <a:off x="3581399" y="431857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front=2 , rear=4</a:t>
            </a:r>
          </a:p>
        </p:txBody>
      </p:sp>
    </p:spTree>
    <p:extLst>
      <p:ext uri="{BB962C8B-B14F-4D97-AF65-F5344CB8AC3E}">
        <p14:creationId xmlns:p14="http://schemas.microsoft.com/office/powerpoint/2010/main" val="145567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مشکل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صف‌های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خطی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sz="2600" dirty="0">
                <a:latin typeface="IRMitra" panose="02000506000000020002" pitchFamily="2" charset="-78"/>
                <a:cs typeface="IRMitra" panose="02000506000000020002" pitchFamily="2" charset="-78"/>
              </a:rPr>
              <a:t>حرکت تدریجی عناصر به سمت انتهای صف و عدم امکان استفاده از </a:t>
            </a:r>
            <a:r>
              <a:rPr lang="fa-IR" sz="2600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sz="2600" dirty="0">
                <a:latin typeface="IRMitra" panose="02000506000000020002" pitchFamily="2" charset="-78"/>
                <a:cs typeface="IRMitra" panose="02000506000000020002" pitchFamily="2" charset="-78"/>
              </a:rPr>
              <a:t> ابتدای صف که در اثر حذف خالی </a:t>
            </a:r>
            <a:r>
              <a:rPr lang="fa-IR" sz="2600" dirty="0" err="1">
                <a:latin typeface="IRMitra" panose="02000506000000020002" pitchFamily="2" charset="-78"/>
                <a:cs typeface="IRMitra" panose="02000506000000020002" pitchFamily="2" charset="-78"/>
              </a:rPr>
              <a:t>شده‌اند</a:t>
            </a:r>
            <a:r>
              <a:rPr lang="fa-IR" sz="26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just" rtl="1">
              <a:lnSpc>
                <a:spcPct val="100000"/>
              </a:lnSpc>
              <a:buNone/>
            </a:pPr>
            <a:endParaRPr lang="fa-IR" sz="26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۱.	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شیفت </a:t>
            </a:r>
            <a:r>
              <a:rPr lang="fa-IR" b="1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 انتهای صف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سمت ابتدای صف که این عمل در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صورتی‌که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تعداد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خانه‌های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صف زیاد باشد هزینه بالایی خواهد داشت.</a:t>
            </a:r>
            <a:r>
              <a:rPr lang="fa-IR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(بنابراین بعد از هر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t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عمل حذف باید یک عملیات شیفت از مرتبه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O(t)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انجام دهیم )</a:t>
            </a:r>
          </a:p>
          <a:p>
            <a:pPr marL="457200" lvl="1" indent="0" algn="just" rtl="1">
              <a:lnSpc>
                <a:spcPct val="100000"/>
              </a:lnSpc>
              <a:buNone/>
            </a:pPr>
            <a:endParaRPr lang="fa-IR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457200" lvl="1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۲.	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استفاده از صف </a:t>
            </a:r>
            <a:r>
              <a:rPr lang="fa-IR" b="1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b="1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این مفهوم که زمانی که به انتهای صف رسیدیم عمل درج را دوباره از ابتدای صف انجام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می‌دهیم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این حرکت چرخشی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می‌باشد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(بنابراین با زمان اجرای ثابت عمل درج و حذف انجام </a:t>
            </a:r>
            <a:r>
              <a:rPr lang="fa-IR" sz="2000" dirty="0" err="1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می‌شود</a:t>
            </a:r>
            <a:r>
              <a:rPr lang="fa-IR" sz="2000" dirty="0">
                <a:solidFill>
                  <a:schemeClr val="accent4">
                    <a:lumMod val="50000"/>
                  </a:schemeClr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.)</a:t>
            </a:r>
            <a:endParaRPr lang="fa-IR" dirty="0">
              <a:solidFill>
                <a:schemeClr val="accent4">
                  <a:lumMod val="50000"/>
                </a:schemeClr>
              </a:solidFill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03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صف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آرایه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تایی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Q[0...n-1]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صورت یک صف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نظر گرفت به طوری که در این صف زمانی که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برابر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n-1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عنصر بعدی در خانه 0 قرار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26" name="Picture 2" descr="Circular increment in circular queue">
            <a:extLst>
              <a:ext uri="{FF2B5EF4-FFF2-40B4-BE49-F238E27FC236}">
                <a16:creationId xmlns:a16="http://schemas.microsoft.com/office/drawing/2014/main" id="{C3A4033E-3D17-494C-810D-201AEBB3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6" y="3375956"/>
            <a:ext cx="2760807" cy="28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5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صف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Roya" panose="02000503000000020002" pitchFamily="2" charset="-78"/>
                <a:cs typeface="IRRoya" panose="02000503000000020002" pitchFamily="2" charset="-78"/>
              </a:rPr>
              <a:t>درج ۵۰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a-IR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5ADC608-3DDD-1E41-B213-014E42F0C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094796"/>
              </p:ext>
            </p:extLst>
          </p:nvPr>
        </p:nvGraphicFramePr>
        <p:xfrm>
          <a:off x="1116102" y="5389350"/>
          <a:ext cx="2926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93451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796758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7F26B1-A930-344D-9AA4-5B418FF56329}"/>
              </a:ext>
            </a:extLst>
          </p:cNvPr>
          <p:cNvCxnSpPr>
            <a:cxnSpLocks noChangeAspect="1"/>
          </p:cNvCxnSpPr>
          <p:nvPr/>
        </p:nvCxnSpPr>
        <p:spPr>
          <a:xfrm>
            <a:off x="2489633" y="4980093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65B44A-3CF9-A24C-BED4-ACB4572B4EC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905022" y="4980093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DD6537-C630-134F-8C90-9AA44E3C4915}"/>
              </a:ext>
            </a:extLst>
          </p:cNvPr>
          <p:cNvSpPr txBox="1"/>
          <p:nvPr/>
        </p:nvSpPr>
        <p:spPr>
          <a:xfrm>
            <a:off x="2196924" y="4726177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EFAE9-34A5-F14E-8A1A-46DD3AA56C9A}"/>
              </a:ext>
            </a:extLst>
          </p:cNvPr>
          <p:cNvSpPr txBox="1"/>
          <p:nvPr/>
        </p:nvSpPr>
        <p:spPr>
          <a:xfrm>
            <a:off x="3917090" y="471848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B4FBE00-97D2-9B44-9719-5A5129D18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83430"/>
              </p:ext>
            </p:extLst>
          </p:nvPr>
        </p:nvGraphicFramePr>
        <p:xfrm>
          <a:off x="7571386" y="5445443"/>
          <a:ext cx="2926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93451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796758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" pitchFamily="2" charset="0"/>
                        </a:rPr>
                        <a:t>50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879601-714B-A04F-B962-F64DD1DFBCBF}"/>
              </a:ext>
            </a:extLst>
          </p:cNvPr>
          <p:cNvCxnSpPr>
            <a:cxnSpLocks noChangeAspect="1"/>
          </p:cNvCxnSpPr>
          <p:nvPr/>
        </p:nvCxnSpPr>
        <p:spPr>
          <a:xfrm>
            <a:off x="8944916" y="5036186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26DBA5-B49F-A847-9355-00C4C496E25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781946" y="5036186"/>
            <a:ext cx="274320" cy="54864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14327-E0F2-E345-BBB8-32CCDF53024C}"/>
              </a:ext>
            </a:extLst>
          </p:cNvPr>
          <p:cNvSpPr txBox="1"/>
          <p:nvPr/>
        </p:nvSpPr>
        <p:spPr>
          <a:xfrm>
            <a:off x="7794014" y="477457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CD527-0ED7-4743-BB32-5B11A7FE0834}"/>
              </a:ext>
            </a:extLst>
          </p:cNvPr>
          <p:cNvSpPr txBox="1"/>
          <p:nvPr/>
        </p:nvSpPr>
        <p:spPr>
          <a:xfrm>
            <a:off x="8652207" y="4778423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71FFA78-B926-294C-8247-81ED0769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26" y="2133947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D238E20-EA24-6041-80F1-7A9D8561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55" y="2133947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71D3E1-EC90-BF47-9FF6-5DD4D9D6D79D}"/>
              </a:ext>
            </a:extLst>
          </p:cNvPr>
          <p:cNvSpPr txBox="1"/>
          <p:nvPr/>
        </p:nvSpPr>
        <p:spPr>
          <a:xfrm>
            <a:off x="2578231" y="24664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77C1B-F738-114C-A9FD-0E43764BA1B7}"/>
              </a:ext>
            </a:extLst>
          </p:cNvPr>
          <p:cNvSpPr txBox="1"/>
          <p:nvPr/>
        </p:nvSpPr>
        <p:spPr>
          <a:xfrm>
            <a:off x="2280893" y="274410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A695C-4A1B-414B-8B9A-EB803E090AE2}"/>
              </a:ext>
            </a:extLst>
          </p:cNvPr>
          <p:cNvSpPr txBox="1"/>
          <p:nvPr/>
        </p:nvSpPr>
        <p:spPr>
          <a:xfrm>
            <a:off x="2280893" y="313483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9E1D8-ECC0-764D-BF8D-4BA690923C31}"/>
              </a:ext>
            </a:extLst>
          </p:cNvPr>
          <p:cNvSpPr txBox="1"/>
          <p:nvPr/>
        </p:nvSpPr>
        <p:spPr>
          <a:xfrm>
            <a:off x="8670262" y="246397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C451E-5073-0F43-9723-DFB11B25A591}"/>
              </a:ext>
            </a:extLst>
          </p:cNvPr>
          <p:cNvSpPr txBox="1"/>
          <p:nvPr/>
        </p:nvSpPr>
        <p:spPr>
          <a:xfrm>
            <a:off x="8372924" y="274166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CC8B6F-8AC2-DF41-A3E5-EA1587668FE0}"/>
              </a:ext>
            </a:extLst>
          </p:cNvPr>
          <p:cNvSpPr txBox="1"/>
          <p:nvPr/>
        </p:nvSpPr>
        <p:spPr>
          <a:xfrm>
            <a:off x="8372924" y="313239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E5701-656E-214E-AF8C-950181A19E7F}"/>
              </a:ext>
            </a:extLst>
          </p:cNvPr>
          <p:cNvSpPr txBox="1"/>
          <p:nvPr/>
        </p:nvSpPr>
        <p:spPr>
          <a:xfrm>
            <a:off x="9070257" y="243388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50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D7CE6A-2FA1-9F49-8375-642918D1470C}"/>
              </a:ext>
            </a:extLst>
          </p:cNvPr>
          <p:cNvCxnSpPr>
            <a:cxnSpLocks/>
          </p:cNvCxnSpPr>
          <p:nvPr/>
        </p:nvCxnSpPr>
        <p:spPr>
          <a:xfrm>
            <a:off x="5121524" y="3886994"/>
            <a:ext cx="194895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8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اشاره‌گر‌ها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خالی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(Empty)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:</a:t>
                </a:r>
              </a:p>
              <a:p>
                <a:pPr marL="0" indent="0" algn="just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𝑓𝑟𝑜𝑛𝑡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𝑟𝑒𝑎𝑟</m:t>
                      </m:r>
                    </m:oMath>
                  </m:oMathPara>
                </a14:m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پر (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Full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) 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𝑓𝑟𝑜𝑛𝑡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𝑟𝑒𝑎𝑟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+1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IRMitra" panose="02000506000000020002" pitchFamily="2" charset="-78"/>
                        </a:rPr>
                        <m:t>)</m:t>
                      </m:r>
                    </m:oMath>
                  </m:oMathPara>
                </a14:m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just" rtl="1"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در هر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Q[0...n-1]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با ظرفیت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هميشه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یک خانه باید خالی باشد و حداکثر از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n-1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خانه صف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می‌توان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استفاده کرد؛ این به آن علت است که بتوان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وضیت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پر یا خالی بودن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را تشخیص داد.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35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9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خانه‌های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قابل استفاده در صف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حلقوی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ctr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درج ۸۰</a:t>
            </a: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endParaRPr lang="fa-IR" sz="2400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just" rtl="1">
              <a:buNone/>
            </a:pP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بعد از درج ۸۰ در صف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و استفاده از همان یک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خانه‌ای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باید در صف خالی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می‌ماند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400" dirty="0">
                <a:latin typeface="IRMitra" panose="02000506000000020002" pitchFamily="2" charset="-78"/>
                <a:cs typeface="IRMitra" panose="02000506000000020002" pitchFamily="2" charset="-78"/>
              </a:rPr>
              <a:t>front=rear=7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که همان شرط خالی بودن صف است در صورتی که صف پر شده و این یک مشکل است برای نبودن تناقض فوق و امکان تشخیص وضعیت پر یا خالی بودن صف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حلقوی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 یک خانه را خالی نگه </a:t>
            </a:r>
            <a:r>
              <a:rPr lang="fa-IR" sz="24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می‌داريم</a:t>
            </a:r>
            <a:r>
              <a:rPr lang="fa-IR" sz="2400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2AB1C2A-440D-BD45-9AFF-6F479350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98" y="2133947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A2BEB-7AF4-B144-82B8-11EEB00DF5E5}"/>
              </a:ext>
            </a:extLst>
          </p:cNvPr>
          <p:cNvSpPr txBox="1"/>
          <p:nvPr/>
        </p:nvSpPr>
        <p:spPr>
          <a:xfrm>
            <a:off x="2694385" y="3403984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3EEA-C9A2-B44E-9B5A-D8AB945053E7}"/>
              </a:ext>
            </a:extLst>
          </p:cNvPr>
          <p:cNvSpPr txBox="1"/>
          <p:nvPr/>
        </p:nvSpPr>
        <p:spPr>
          <a:xfrm>
            <a:off x="3101002" y="344028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F7D50-1DED-1A46-996E-1397A2018D70}"/>
              </a:ext>
            </a:extLst>
          </p:cNvPr>
          <p:cNvSpPr txBox="1"/>
          <p:nvPr/>
        </p:nvSpPr>
        <p:spPr>
          <a:xfrm>
            <a:off x="3396333" y="311868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91094-AF93-0D46-B017-D9789A49F4AF}"/>
              </a:ext>
            </a:extLst>
          </p:cNvPr>
          <p:cNvSpPr txBox="1"/>
          <p:nvPr/>
        </p:nvSpPr>
        <p:spPr>
          <a:xfrm>
            <a:off x="3425715" y="273559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3E177-CFBB-C845-80D2-5D920308BD6A}"/>
              </a:ext>
            </a:extLst>
          </p:cNvPr>
          <p:cNvSpPr txBox="1"/>
          <p:nvPr/>
        </p:nvSpPr>
        <p:spPr>
          <a:xfrm>
            <a:off x="3106018" y="244794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A4981-531E-C348-B7A1-AC1E02CEC8AA}"/>
              </a:ext>
            </a:extLst>
          </p:cNvPr>
          <p:cNvSpPr txBox="1"/>
          <p:nvPr/>
        </p:nvSpPr>
        <p:spPr>
          <a:xfrm>
            <a:off x="2390208" y="274714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7F725-DEC7-254C-B5C1-1A7BE98FD8C5}"/>
              </a:ext>
            </a:extLst>
          </p:cNvPr>
          <p:cNvSpPr txBox="1"/>
          <p:nvPr/>
        </p:nvSpPr>
        <p:spPr>
          <a:xfrm>
            <a:off x="2424428" y="3113041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0E676C4-AD28-3E4E-BD60-272128F0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57" y="2129199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2169F1-A215-A74F-809A-4866C74AFFAA}"/>
              </a:ext>
            </a:extLst>
          </p:cNvPr>
          <p:cNvSpPr txBox="1"/>
          <p:nvPr/>
        </p:nvSpPr>
        <p:spPr>
          <a:xfrm>
            <a:off x="8633783" y="339313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BDB5A-8ECF-764C-A5F3-68841B2769F9}"/>
              </a:ext>
            </a:extLst>
          </p:cNvPr>
          <p:cNvSpPr txBox="1"/>
          <p:nvPr/>
        </p:nvSpPr>
        <p:spPr>
          <a:xfrm>
            <a:off x="9065311" y="342077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BF541-95B9-C54F-88A2-836A99E47823}"/>
              </a:ext>
            </a:extLst>
          </p:cNvPr>
          <p:cNvSpPr txBox="1"/>
          <p:nvPr/>
        </p:nvSpPr>
        <p:spPr>
          <a:xfrm>
            <a:off x="9345835" y="310826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4EB46-F9FB-8D49-B889-4A713836091B}"/>
              </a:ext>
            </a:extLst>
          </p:cNvPr>
          <p:cNvSpPr txBox="1"/>
          <p:nvPr/>
        </p:nvSpPr>
        <p:spPr>
          <a:xfrm>
            <a:off x="9375216" y="272517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01975-7427-F141-BDBE-E22D8BC5D7A0}"/>
              </a:ext>
            </a:extLst>
          </p:cNvPr>
          <p:cNvSpPr txBox="1"/>
          <p:nvPr/>
        </p:nvSpPr>
        <p:spPr>
          <a:xfrm>
            <a:off x="9055519" y="243752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73478-17DA-0E40-B744-57683947EC52}"/>
              </a:ext>
            </a:extLst>
          </p:cNvPr>
          <p:cNvSpPr txBox="1"/>
          <p:nvPr/>
        </p:nvSpPr>
        <p:spPr>
          <a:xfrm>
            <a:off x="8654453" y="242710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4D6AA-F909-2249-905E-32D3EEC6B791}"/>
              </a:ext>
            </a:extLst>
          </p:cNvPr>
          <p:cNvSpPr txBox="1"/>
          <p:nvPr/>
        </p:nvSpPr>
        <p:spPr>
          <a:xfrm>
            <a:off x="8339710" y="273672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70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A4316-E7B1-DD4B-8E35-F28ACA7D7F9F}"/>
              </a:ext>
            </a:extLst>
          </p:cNvPr>
          <p:cNvSpPr txBox="1"/>
          <p:nvPr/>
        </p:nvSpPr>
        <p:spPr>
          <a:xfrm>
            <a:off x="8373931" y="310262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FFF17D-FFF2-8E4D-9179-5D9EE71AF874}"/>
              </a:ext>
            </a:extLst>
          </p:cNvPr>
          <p:cNvCxnSpPr/>
          <p:nvPr/>
        </p:nvCxnSpPr>
        <p:spPr>
          <a:xfrm>
            <a:off x="5370786" y="3295919"/>
            <a:ext cx="14504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B4D7C7-1385-C249-9FAB-1E1E5ED52257}"/>
              </a:ext>
            </a:extLst>
          </p:cNvPr>
          <p:cNvCxnSpPr/>
          <p:nvPr/>
        </p:nvCxnSpPr>
        <p:spPr>
          <a:xfrm>
            <a:off x="1804689" y="2786497"/>
            <a:ext cx="39730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3686C6-7F33-AB47-91C6-3BBCCB03DEC7}"/>
              </a:ext>
            </a:extLst>
          </p:cNvPr>
          <p:cNvCxnSpPr/>
          <p:nvPr/>
        </p:nvCxnSpPr>
        <p:spPr>
          <a:xfrm>
            <a:off x="2821737" y="1825625"/>
            <a:ext cx="0" cy="4023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CE03D2-477E-AB42-A02D-1C2CD5102A89}"/>
              </a:ext>
            </a:extLst>
          </p:cNvPr>
          <p:cNvSpPr txBox="1"/>
          <p:nvPr/>
        </p:nvSpPr>
        <p:spPr>
          <a:xfrm>
            <a:off x="2529028" y="158424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DE1DD1-9076-EF44-8AB5-DC5A439A49D1}"/>
              </a:ext>
            </a:extLst>
          </p:cNvPr>
          <p:cNvSpPr txBox="1"/>
          <p:nvPr/>
        </p:nvSpPr>
        <p:spPr>
          <a:xfrm>
            <a:off x="1297976" y="263485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53A799-B7B9-4440-967E-BADB1BE7B6A8}"/>
              </a:ext>
            </a:extLst>
          </p:cNvPr>
          <p:cNvCxnSpPr/>
          <p:nvPr/>
        </p:nvCxnSpPr>
        <p:spPr>
          <a:xfrm>
            <a:off x="8255948" y="2379606"/>
            <a:ext cx="39730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21545-0D4B-A140-84A9-92DA3ACE29AC}"/>
              </a:ext>
            </a:extLst>
          </p:cNvPr>
          <p:cNvCxnSpPr/>
          <p:nvPr/>
        </p:nvCxnSpPr>
        <p:spPr>
          <a:xfrm>
            <a:off x="8778737" y="1851507"/>
            <a:ext cx="0" cy="4023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888871-01C4-C24C-897D-A9AEFF423B4A}"/>
              </a:ext>
            </a:extLst>
          </p:cNvPr>
          <p:cNvSpPr txBox="1"/>
          <p:nvPr/>
        </p:nvSpPr>
        <p:spPr>
          <a:xfrm>
            <a:off x="8486028" y="1610130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D567A8-D608-404F-8F42-C1B8EF979417}"/>
              </a:ext>
            </a:extLst>
          </p:cNvPr>
          <p:cNvSpPr txBox="1"/>
          <p:nvPr/>
        </p:nvSpPr>
        <p:spPr>
          <a:xfrm>
            <a:off x="7749235" y="222796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31934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حذف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372" y="1825625"/>
            <a:ext cx="3355428" cy="4351338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در هر دو روش حذف و درج به ترتیب از جملات 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  <a:cs typeface="IRRoya" panose="02000503000000020002" pitchFamily="2" charset="-78"/>
              </a:rPr>
              <a:t>front=front+1 (mod n)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و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  <a:cs typeface="IRRoya" panose="02000503000000020002" pitchFamily="2" charset="-78"/>
              </a:rPr>
              <a:t>rear=rear+1 (mod n)</a:t>
            </a:r>
            <a:r>
              <a:rPr lang="en-US" sz="1800" dirty="0">
                <a:solidFill>
                  <a:srgbClr val="0070C0"/>
                </a:solidFill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استفاده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شده است که علت استفاده از 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mod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در شرایطی است که 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front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یا 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rear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به خانه آخر اشاره کرده باشند و حرکت به جلو </a:t>
            </a:r>
            <a:r>
              <a:rPr lang="fa-IR" sz="1800" dirty="0" err="1">
                <a:latin typeface="IRRoya" panose="02000503000000020002" pitchFamily="2" charset="-78"/>
                <a:cs typeface="IRRoya" panose="02000503000000020002" pitchFamily="2" charset="-78"/>
              </a:rPr>
              <a:t>آن‌ها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 را به</a:t>
            </a:r>
            <a:r>
              <a:rPr lang="en-US" sz="1800" dirty="0">
                <a:latin typeface="IRRoya" panose="02000503000000020002" pitchFamily="2" charset="-78"/>
                <a:cs typeface="IRRoya" panose="02000503000000020002" pitchFamily="2" charset="-78"/>
              </a:rPr>
              <a:t> 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ابتدای صف منتقل </a:t>
            </a:r>
            <a:r>
              <a:rPr lang="fa-IR" sz="1800" dirty="0" err="1">
                <a:latin typeface="IRRoya" panose="02000503000000020002" pitchFamily="2" charset="-78"/>
                <a:cs typeface="IRRoya" panose="02000503000000020002" pitchFamily="2" charset="-78"/>
              </a:rPr>
              <a:t>می‌کند</a:t>
            </a:r>
            <a:r>
              <a:rPr lang="fa-IR" sz="1800" dirty="0">
                <a:latin typeface="IRRoya" panose="02000503000000020002" pitchFamily="2" charset="-78"/>
                <a:cs typeface="IRRoya" panose="02000503000000020002" pitchFamily="2" charset="-78"/>
              </a:rPr>
              <a:t>.</a:t>
            </a:r>
            <a:endParaRPr lang="en-US" sz="1800" dirty="0">
              <a:latin typeface="IRRoya" panose="02000503000000020002" pitchFamily="2" charset="-78"/>
              <a:cs typeface="IRRoya" panose="02000503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B0560-C35C-584F-BA66-54E94BFB2824}"/>
              </a:ext>
            </a:extLst>
          </p:cNvPr>
          <p:cNvSpPr/>
          <p:nvPr/>
        </p:nvSpPr>
        <p:spPr>
          <a:xfrm>
            <a:off x="838200" y="1825625"/>
            <a:ext cx="434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==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Empty"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= 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16D98-959B-F54A-8331-435A1749C738}"/>
              </a:ext>
            </a:extLst>
          </p:cNvPr>
          <p:cNvSpPr/>
          <p:nvPr/>
        </p:nvSpPr>
        <p:spPr>
          <a:xfrm>
            <a:off x="838200" y="4001294"/>
            <a:ext cx="434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front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rear 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 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% 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934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وضعیت خانه های یک 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برای یک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Q[0...n-1]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، داریم:</a:t>
                </a:r>
              </a:p>
              <a:p>
                <a: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اگر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RMitra" panose="02000506000000020002" pitchFamily="2" charset="-78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</m:oMath>
                </a14:m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آنگاه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</m:oMath>
                </a14:m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برابر با تعداد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خانه‌های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پر صف خواهد بود.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3F77C4F-0C41-BE4D-8F07-206F8EB9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39602-E698-2747-8795-CB6D26EA696E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DEC3-9A78-254E-842A-C8CB832C22BB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9374-0281-A14C-9B28-EEB493B66488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BC128-3AD0-8C47-9099-3A4DC8E14448}"/>
              </a:ext>
            </a:extLst>
          </p:cNvPr>
          <p:cNvSpPr txBox="1"/>
          <p:nvPr/>
        </p:nvSpPr>
        <p:spPr>
          <a:xfrm>
            <a:off x="5364546" y="4034933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F0CFD-901B-B84E-A09A-F3687D7469C3}"/>
              </a:ext>
            </a:extLst>
          </p:cNvPr>
          <p:cNvSpPr txBox="1"/>
          <p:nvPr/>
        </p:nvSpPr>
        <p:spPr>
          <a:xfrm>
            <a:off x="5383970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6D847-7522-5E4B-9EB1-099822007087}"/>
              </a:ext>
            </a:extLst>
          </p:cNvPr>
          <p:cNvCxnSpPr>
            <a:cxnSpLocks/>
          </p:cNvCxnSpPr>
          <p:nvPr/>
        </p:nvCxnSpPr>
        <p:spPr>
          <a:xfrm>
            <a:off x="4721496" y="3909854"/>
            <a:ext cx="548640" cy="182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1EFF83-A078-6A44-8282-7CD28F4C718F}"/>
              </a:ext>
            </a:extLst>
          </p:cNvPr>
          <p:cNvCxnSpPr/>
          <p:nvPr/>
        </p:nvCxnSpPr>
        <p:spPr>
          <a:xfrm flipH="1">
            <a:off x="6890259" y="3909854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2A3242-69E4-DC45-AC1C-90141A9FFE87}"/>
              </a:ext>
            </a:extLst>
          </p:cNvPr>
          <p:cNvSpPr txBox="1"/>
          <p:nvPr/>
        </p:nvSpPr>
        <p:spPr>
          <a:xfrm>
            <a:off x="4161857" y="37733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40DB60-833C-6A45-A4FE-F04A00404706}"/>
              </a:ext>
            </a:extLst>
          </p:cNvPr>
          <p:cNvSpPr txBox="1"/>
          <p:nvPr/>
        </p:nvSpPr>
        <p:spPr>
          <a:xfrm>
            <a:off x="7438899" y="374737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76205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وضعیت خانه های یک 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برای یک صف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حلقوی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Q[0...n-1]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، داریم:</a:t>
                </a:r>
              </a:p>
              <a:p>
                <a: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اگر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آنگاه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)</m:t>
                    </m:r>
                  </m:oMath>
                </a14:m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برابر با تعداد </a:t>
                </a:r>
                <a:r>
                  <a:rPr lang="fa-IR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خانه‌های</a:t>
                </a: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پر صف خواهد بود.</a:t>
                </a:r>
                <a:endParaRPr lang="en-US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35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3F77C4F-0C41-BE4D-8F07-206F8EB9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6" y="3429000"/>
            <a:ext cx="1840547" cy="186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39602-E698-2747-8795-CB6D26EA696E}"/>
              </a:ext>
            </a:extLst>
          </p:cNvPr>
          <p:cNvSpPr txBox="1"/>
          <p:nvPr/>
        </p:nvSpPr>
        <p:spPr>
          <a:xfrm>
            <a:off x="5656162" y="4693277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DEC3-9A78-254E-842A-C8CB832C22BB}"/>
              </a:ext>
            </a:extLst>
          </p:cNvPr>
          <p:cNvSpPr txBox="1"/>
          <p:nvPr/>
        </p:nvSpPr>
        <p:spPr>
          <a:xfrm>
            <a:off x="6080169" y="4717465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9374-0281-A14C-9B28-EEB493B66488}"/>
              </a:ext>
            </a:extLst>
          </p:cNvPr>
          <p:cNvSpPr txBox="1"/>
          <p:nvPr/>
        </p:nvSpPr>
        <p:spPr>
          <a:xfrm>
            <a:off x="6376502" y="4428902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36AEB-964F-0240-9BF4-D7794D7FB060}"/>
              </a:ext>
            </a:extLst>
          </p:cNvPr>
          <p:cNvSpPr txBox="1"/>
          <p:nvPr/>
        </p:nvSpPr>
        <p:spPr>
          <a:xfrm>
            <a:off x="6376502" y="3987636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108D7-D8E7-A147-9E51-6D656F5E9540}"/>
              </a:ext>
            </a:extLst>
          </p:cNvPr>
          <p:cNvSpPr txBox="1"/>
          <p:nvPr/>
        </p:nvSpPr>
        <p:spPr>
          <a:xfrm>
            <a:off x="6044830" y="3735021"/>
            <a:ext cx="43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600" dirty="0">
                <a:latin typeface="Courier" pitchFamily="2" charset="0"/>
              </a:rPr>
              <a:t>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014F2-B62F-5D46-9AA1-CD016C08C5D6}"/>
              </a:ext>
            </a:extLst>
          </p:cNvPr>
          <p:cNvCxnSpPr>
            <a:cxnSpLocks/>
          </p:cNvCxnSpPr>
          <p:nvPr/>
        </p:nvCxnSpPr>
        <p:spPr>
          <a:xfrm flipV="1">
            <a:off x="5145268" y="5084687"/>
            <a:ext cx="548640" cy="18288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F5C31-9A92-F047-B37A-4540DF351817}"/>
              </a:ext>
            </a:extLst>
          </p:cNvPr>
          <p:cNvCxnSpPr>
            <a:cxnSpLocks/>
          </p:cNvCxnSpPr>
          <p:nvPr/>
        </p:nvCxnSpPr>
        <p:spPr>
          <a:xfrm>
            <a:off x="5171975" y="3451759"/>
            <a:ext cx="548640" cy="18288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6D7335-6B8F-E345-AD90-672FD82F7B8D}"/>
              </a:ext>
            </a:extLst>
          </p:cNvPr>
          <p:cNvSpPr txBox="1"/>
          <p:nvPr/>
        </p:nvSpPr>
        <p:spPr>
          <a:xfrm>
            <a:off x="4620765" y="51451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rear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6E0C4-75FD-9F49-81B3-48A55E84BDDF}"/>
              </a:ext>
            </a:extLst>
          </p:cNvPr>
          <p:cNvSpPr txBox="1"/>
          <p:nvPr/>
        </p:nvSpPr>
        <p:spPr>
          <a:xfrm>
            <a:off x="4620765" y="3305048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7793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تفاوت </a:t>
            </a:r>
            <a:r>
              <a:rPr lang="fa-IR" dirty="0">
                <a:solidFill>
                  <a:srgbClr val="0070C0"/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صف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با پشته در این است که درج و حذف عناصر در صف از اصل </a:t>
            </a:r>
            <a:r>
              <a:rPr lang="fa-IR" dirty="0">
                <a:solidFill>
                  <a:schemeClr val="accent4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«اولین ورودی، اولین خروجی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(FIFO)</a:t>
            </a:r>
            <a:r>
              <a:rPr lang="fa-IR" dirty="0">
                <a:solidFill>
                  <a:schemeClr val="accent4">
                    <a:lumMod val="50000"/>
                  </a:schemeClr>
                </a:solidFill>
                <a:latin typeface="IRMitra" panose="02000506000000020002" pitchFamily="2" charset="-78"/>
                <a:cs typeface="IRMitra" panose="02000506000000020002" pitchFamily="2" charset="-78"/>
              </a:rPr>
              <a:t>»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پیروی میکند. </a:t>
            </a:r>
          </a:p>
          <a:p>
            <a:pPr marL="0" indent="0" algn="just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به عبارت دیگر هر زمان که بخواهیم میتوانیم یک عنصر به انتهای صف اضافه کنیم، اما در هنگام حذف تنها اجازه داریم اولین عنصر (عنصری که بیشتر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بقیه‌ی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عناصر در صف بوده است) را از صف حذف کنیم. </a:t>
            </a:r>
          </a:p>
          <a:p>
            <a:pPr marL="0" indent="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pic>
        <p:nvPicPr>
          <p:cNvPr id="1034" name="Picture 10" descr="Cartoon positive people standing in queue at atm - Download Free Vectors,  Clipart Graphics &amp; Vector Art">
            <a:extLst>
              <a:ext uri="{FF2B5EF4-FFF2-40B4-BE49-F238E27FC236}">
                <a16:creationId xmlns:a16="http://schemas.microsoft.com/office/drawing/2014/main" id="{B8A96BE1-DED0-C343-BDA3-84EB1F15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76" y="4161555"/>
            <a:ext cx="5433848" cy="233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6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اگر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Q1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و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Q2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دو صف باشند که به صورت زیر تعریف شده باشند(عنصر سمت چپ، ابتدای صف ها است)،‌ مطلوب است،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را محاسبه کنید.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3951B-8A68-6F43-9C4D-53559061B49B}"/>
              </a:ext>
            </a:extLst>
          </p:cNvPr>
          <p:cNvSpPr/>
          <p:nvPr/>
        </p:nvSpPr>
        <p:spPr>
          <a:xfrm>
            <a:off x="838200" y="26185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1"/>
                </a:solidFill>
                <a:latin typeface=" Courier New"/>
              </a:rPr>
              <a:t>Q1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={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41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19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26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75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}</a:t>
            </a:r>
          </a:p>
          <a:p>
            <a:r>
              <a:rPr lang="en-US" b="1" dirty="0">
                <a:solidFill>
                  <a:srgbClr val="0070C1"/>
                </a:solidFill>
                <a:latin typeface=" Courier New"/>
              </a:rPr>
              <a:t>Q2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={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7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9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}</a:t>
            </a:r>
          </a:p>
          <a:p>
            <a:r>
              <a:rPr lang="en-US" b="1" dirty="0">
                <a:solidFill>
                  <a:srgbClr val="0070C1"/>
                </a:solidFill>
                <a:latin typeface=" Courier New"/>
              </a:rPr>
              <a:t>Q3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={}</a:t>
            </a:r>
          </a:p>
          <a:p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r>
              <a:rPr lang="en-US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0</a:t>
            </a:r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empty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 Courier New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empty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)):</a:t>
            </a:r>
          </a:p>
          <a:p>
            <a:pPr lvl="1"/>
            <a:r>
              <a:rPr lang="en-US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Q1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delete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Q2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 err="1">
                <a:solidFill>
                  <a:srgbClr val="001080"/>
                </a:solidFill>
                <a:latin typeface=" 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795E26"/>
                </a:solidFill>
                <a:latin typeface=" Courier New"/>
              </a:rPr>
              <a:t>add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Q3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,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</a:t>
            </a:r>
          </a:p>
          <a:p>
            <a:br>
              <a:rPr lang="en-US" b="1" dirty="0">
                <a:solidFill>
                  <a:srgbClr val="000000"/>
                </a:solidFill>
                <a:latin typeface=" Courier New"/>
              </a:rPr>
            </a:br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0070C1"/>
                </a:solidFill>
                <a:latin typeface=" Courier New"/>
              </a:rPr>
              <a:t>Q3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115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مثال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در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اين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قطعه برنامه ابتدا یک صف خالی به نام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ایجاد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 سپس در حلقه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while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تا زمانی که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Q1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و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Q2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هیچ‌کدام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خالی نباشد یکی به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شمارنده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اضافه شده و دو عنصر یکی از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Q1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دیگری از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Q2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حذف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و به ترتیب در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قرار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می‌گیرد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. اگر مقدار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y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با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شمارنده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i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برابر باشد، مقدار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x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در صف </a:t>
            </a:r>
            <a:r>
              <a:rPr lang="en-US" sz="2000" dirty="0">
                <a:latin typeface="IRMitra" panose="02000506000000020002" pitchFamily="2" charset="-78"/>
                <a:cs typeface="IRMitra" panose="02000506000000020002" pitchFamily="2" charset="-78"/>
              </a:rPr>
              <a:t>Q3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قرار خواهد </a:t>
            </a:r>
            <a:r>
              <a:rPr lang="fa-IR" sz="2000" dirty="0" err="1">
                <a:latin typeface="IRMitra" panose="02000506000000020002" pitchFamily="2" charset="-78"/>
                <a:cs typeface="IRMitra" panose="02000506000000020002" pitchFamily="2" charset="-78"/>
              </a:rPr>
              <a:t>گرفت.در</a:t>
            </a:r>
            <a:r>
              <a:rPr lang="fa-IR" sz="2000" dirty="0">
                <a:latin typeface="IRMitra" panose="02000506000000020002" pitchFamily="2" charset="-78"/>
                <a:cs typeface="IRMitra" panose="02000506000000020002" pitchFamily="2" charset="-78"/>
              </a:rPr>
              <a:t> این صورت خواهیم داشت:</a:t>
            </a:r>
            <a:endParaRPr lang="en-US" sz="2000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A76063-32CA-C144-BBBB-229D5EFDC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88941"/>
              </p:ext>
            </p:extLst>
          </p:nvPr>
        </p:nvGraphicFramePr>
        <p:xfrm>
          <a:off x="2255520" y="3250883"/>
          <a:ext cx="768096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1827483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801254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0435338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8680144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8678511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7301445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شرط حلقه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شرط </a:t>
                      </a:r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y=</a:t>
                      </a:r>
                      <a:r>
                        <a:rPr lang="en-US" dirty="0" err="1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i</a:t>
                      </a:r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5109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Mitra" panose="02000506000000020002" pitchFamily="2" charset="-78"/>
                        <a:cs typeface="IRMitra" panose="02000506000000020002" pitchFamily="2" charset="-78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1699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65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513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14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10, 41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543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10, 41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28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26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IRMitra" panose="02000506000000020002" pitchFamily="2" charset="-78"/>
                          <a:cs typeface="IRMitra" panose="02000506000000020002" pitchFamily="2" charset="-78"/>
                        </a:rPr>
                        <a:t>10, 41, 26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999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اصلی صف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درج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: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افزودن یک عنصر به انتهای صف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حذف: خارج کردن یک عنصر از ابتدای صف </a:t>
            </a:r>
          </a:p>
        </p:txBody>
      </p:sp>
      <p:pic>
        <p:nvPicPr>
          <p:cNvPr id="2050" name="Picture 2" descr="Queue Data Structure and Implementation in Java, Python and C/C++">
            <a:extLst>
              <a:ext uri="{FF2B5EF4-FFF2-40B4-BE49-F238E27FC236}">
                <a16:creationId xmlns:a16="http://schemas.microsoft.com/office/drawing/2014/main" id="{7D12634B-E991-484D-9E13-7F9026E1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57" y="4424855"/>
            <a:ext cx="11279286" cy="17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9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پیاده‌سازی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برای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پیاده‌سازی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صف ها از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آرایه‌ها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کمک می‌‌گیریم، البته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می‌توان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صف ها را به کمک دیگر ساختمان داده های پایه نیز پیاده سازی کرد.</a:t>
            </a:r>
          </a:p>
          <a:p>
            <a:pPr marL="0" indent="0" algn="just" rtl="1">
              <a:lnSpc>
                <a:spcPct val="10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به‌طور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کلی برای پیاده سازی یک صف، آرایه ای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n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تایی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همانند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Q[1..n]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استفاده میکنیم و برای کنترل حدود مرزی از دو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کمک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می‌گیریم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70C98-97FB-0041-960B-798B0E4FA3FC}"/>
              </a:ext>
            </a:extLst>
          </p:cNvPr>
          <p:cNvSpPr/>
          <p:nvPr/>
        </p:nvSpPr>
        <p:spPr>
          <a:xfrm>
            <a:off x="5691350" y="5578161"/>
            <a:ext cx="809297" cy="3654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DBB3D65-31D4-7C4A-8828-7A7DF67D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26" y="4597784"/>
            <a:ext cx="6189747" cy="17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7F7CF-1484-9F4A-9B17-ED4881E5689B}"/>
              </a:ext>
            </a:extLst>
          </p:cNvPr>
          <p:cNvSpPr/>
          <p:nvPr/>
        </p:nvSpPr>
        <p:spPr>
          <a:xfrm>
            <a:off x="5843750" y="5730561"/>
            <a:ext cx="809297" cy="3654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front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خانه قبل از خانه اول صف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اشاره‌گر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خانه آخر صف اشاره میکند.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48FF579-E728-5F46-8D45-D5B9F7AF4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119344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9C0C58-84E8-9C4B-B2C0-9393B058B48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74682" y="489323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2E365-900F-D24A-A1D0-480AB630129C}"/>
              </a:ext>
            </a:extLst>
          </p:cNvPr>
          <p:cNvCxnSpPr>
            <a:cxnSpLocks/>
          </p:cNvCxnSpPr>
          <p:nvPr/>
        </p:nvCxnSpPr>
        <p:spPr>
          <a:xfrm flipH="1">
            <a:off x="2469931" y="311961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E88E5-9B87-BE49-98CB-4A33B39F1A4C}"/>
              </a:ext>
            </a:extLst>
          </p:cNvPr>
          <p:cNvSpPr txBox="1"/>
          <p:nvPr/>
        </p:nvSpPr>
        <p:spPr>
          <a:xfrm>
            <a:off x="637703" y="58076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BC076-44C4-2045-B640-475875DED5BB}"/>
              </a:ext>
            </a:extLst>
          </p:cNvPr>
          <p:cNvSpPr txBox="1"/>
          <p:nvPr/>
        </p:nvSpPr>
        <p:spPr>
          <a:xfrm>
            <a:off x="2759578" y="2749119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08293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front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قبل از خانه اول صف اشاره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rear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آخر صف اشاره میکند.</a:t>
                </a:r>
              </a:p>
              <a:p>
                <a:pPr marL="0" indent="0" algn="ctr" rtl="1">
                  <a:lnSpc>
                    <a:spcPct val="15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وضعیت اولیه :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=0</m:t>
                    </m:r>
                  </m:oMath>
                </a14:m>
                <a:endParaRPr lang="fa-IR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3" r="-10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B672A4F-1BD6-2D40-BCA3-4DA964540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728831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A545E9-F383-5143-9E56-57C3D72EB41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81000" y="489323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35D998-AA5E-AD4C-A695-CA19B4E28A27}"/>
              </a:ext>
            </a:extLst>
          </p:cNvPr>
          <p:cNvCxnSpPr>
            <a:cxnSpLocks/>
          </p:cNvCxnSpPr>
          <p:nvPr/>
        </p:nvCxnSpPr>
        <p:spPr>
          <a:xfrm flipH="1">
            <a:off x="838200" y="3163813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E067DA-B3DF-DE4D-B29A-F7B945E9C818}"/>
              </a:ext>
            </a:extLst>
          </p:cNvPr>
          <p:cNvSpPr txBox="1"/>
          <p:nvPr/>
        </p:nvSpPr>
        <p:spPr>
          <a:xfrm>
            <a:off x="-55979" y="58076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88040-1272-FA45-AB5F-47D6109C3853}"/>
              </a:ext>
            </a:extLst>
          </p:cNvPr>
          <p:cNvSpPr txBox="1"/>
          <p:nvPr/>
        </p:nvSpPr>
        <p:spPr>
          <a:xfrm>
            <a:off x="1127847" y="279332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07558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front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قبل از خانه اول صف اشاره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rear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آخر صف اشاره میکند.</a:t>
                </a:r>
              </a:p>
              <a:p>
                <a:pPr marL="0" indent="0" algn="ctr" rtl="1">
                  <a:lnSpc>
                    <a:spcPct val="15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خالی بودن صف :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𝑓𝑟𝑜𝑛𝑡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</m:oMath>
                </a14:m>
                <a:endParaRPr lang="fa-IR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BC865B67-8560-564F-86AF-72C59EB63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00089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latin typeface="Courier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7F5E0-2289-3648-B9A9-FB76CD2CE8A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526628" y="4893231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33D4E4-6029-FE41-B9D5-15C34F0AE4A1}"/>
              </a:ext>
            </a:extLst>
          </p:cNvPr>
          <p:cNvCxnSpPr>
            <a:cxnSpLocks/>
          </p:cNvCxnSpPr>
          <p:nvPr/>
        </p:nvCxnSpPr>
        <p:spPr>
          <a:xfrm flipH="1">
            <a:off x="1983828" y="3163813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A6806B-1B92-024F-B02C-AA8320502427}"/>
              </a:ext>
            </a:extLst>
          </p:cNvPr>
          <p:cNvSpPr txBox="1"/>
          <p:nvPr/>
        </p:nvSpPr>
        <p:spPr>
          <a:xfrm>
            <a:off x="1089649" y="58076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EA4B7-DA92-EE4F-A0A9-D0AE4008529A}"/>
              </a:ext>
            </a:extLst>
          </p:cNvPr>
          <p:cNvSpPr txBox="1"/>
          <p:nvPr/>
        </p:nvSpPr>
        <p:spPr>
          <a:xfrm>
            <a:off x="2273475" y="279332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74957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48FF579-E728-5F46-8D45-D5B9F7AF4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636164"/>
              </p:ext>
            </p:extLst>
          </p:nvPr>
        </p:nvGraphicFramePr>
        <p:xfrm>
          <a:off x="838200" y="3873727"/>
          <a:ext cx="27432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8372603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680239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83351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088390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370986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360103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3476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51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99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latin typeface="Courier" pitchFamily="2" charset="0"/>
                        </a:rPr>
                        <a:t>28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944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شرایط </a:t>
            </a:r>
            <a:r>
              <a:rPr lang="fa-IR" dirty="0" err="1">
                <a:latin typeface="IRTitr" panose="02000506000000020002" pitchFamily="2" charset="-78"/>
                <a:cs typeface="IRTitr" panose="02000506000000020002" pitchFamily="2" charset="-78"/>
              </a:rPr>
              <a:t>اشاره‌گر</a:t>
            </a: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 ها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front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قبل از خانه اول صف اشاره </a:t>
                </a: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می‌کند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.</a:t>
                </a:r>
              </a:p>
              <a:p>
                <a:pPr marL="0" indent="0" algn="r" rtl="1">
                  <a:lnSpc>
                    <a:spcPct val="100000"/>
                  </a:lnSpc>
                  <a:buNone/>
                </a:pPr>
                <a:r>
                  <a:rPr lang="fa-IR" sz="2400" dirty="0" err="1">
                    <a:latin typeface="IRMitra" panose="02000506000000020002" pitchFamily="2" charset="-78"/>
                    <a:cs typeface="IRMitra" panose="02000506000000020002" pitchFamily="2" charset="-78"/>
                  </a:rPr>
                  <a:t>اشاره‌گر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</a:t>
                </a:r>
                <a:r>
                  <a:rPr lang="en-US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rear</a:t>
                </a:r>
                <a:r>
                  <a:rPr lang="fa-IR" sz="2400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 به خانه آخر صف اشاره میکند.</a:t>
                </a:r>
              </a:p>
              <a:p>
                <a:pPr marL="0" indent="0" algn="ctr" rtl="1">
                  <a:lnSpc>
                    <a:spcPct val="150000"/>
                  </a:lnSpc>
                  <a:buNone/>
                </a:pPr>
                <a:r>
                  <a:rPr lang="fa-IR" dirty="0">
                    <a:latin typeface="IRMitra" panose="02000506000000020002" pitchFamily="2" charset="-78"/>
                    <a:cs typeface="IRMitra" panose="02000506000000020002" pitchFamily="2" charset="-78"/>
                  </a:rPr>
                  <a:t>پر بودن صف :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𝑟𝑒𝑎𝑟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IRMitra" panose="02000506000000020002" pitchFamily="2" charset="-78"/>
                      </a:rPr>
                      <m:t>𝑛</m:t>
                    </m:r>
                  </m:oMath>
                </a14:m>
                <a:endParaRPr lang="fa-IR" sz="2400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  <a:p>
                <a:pPr marL="0" indent="0" algn="r" rtl="1">
                  <a:lnSpc>
                    <a:spcPct val="150000"/>
                  </a:lnSpc>
                  <a:buNone/>
                </a:pPr>
                <a:endParaRPr lang="fa-IR" dirty="0">
                  <a:latin typeface="IRMitra" panose="02000506000000020002" pitchFamily="2" charset="-78"/>
                  <a:cs typeface="IRMitra" panose="02000506000000020002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EA250-150E-7946-BCA2-C547DA287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6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9C0C58-84E8-9C4B-B2C0-9393B058B48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497" y="4840679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2E365-900F-D24A-A1D0-480AB630129C}"/>
              </a:ext>
            </a:extLst>
          </p:cNvPr>
          <p:cNvCxnSpPr>
            <a:cxnSpLocks/>
          </p:cNvCxnSpPr>
          <p:nvPr/>
        </p:nvCxnSpPr>
        <p:spPr>
          <a:xfrm flipH="1">
            <a:off x="3380903" y="3163813"/>
            <a:ext cx="457200" cy="914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E88E5-9B87-BE49-98CB-4A33B39F1A4C}"/>
              </a:ext>
            </a:extLst>
          </p:cNvPr>
          <p:cNvSpPr txBox="1"/>
          <p:nvPr/>
        </p:nvSpPr>
        <p:spPr>
          <a:xfrm>
            <a:off x="144518" y="57550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BC076-44C4-2045-B640-475875DED5BB}"/>
              </a:ext>
            </a:extLst>
          </p:cNvPr>
          <p:cNvSpPr txBox="1"/>
          <p:nvPr/>
        </p:nvSpPr>
        <p:spPr>
          <a:xfrm>
            <a:off x="3470053" y="2793321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238499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85B8-C540-BC4C-A8BC-70161E6A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>
                <a:latin typeface="IRTitr" panose="02000506000000020002" pitchFamily="2" charset="-78"/>
                <a:cs typeface="IRTitr" panose="02000506000000020002" pitchFamily="2" charset="-78"/>
              </a:rPr>
              <a:t>عملیات درج</a:t>
            </a:r>
            <a:endParaRPr lang="en-US" dirty="0">
              <a:latin typeface="IRTitr" panose="02000506000000020002" pitchFamily="2" charset="-78"/>
              <a:cs typeface="IRTitr" panose="02000506000000020002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A250-150E-7946-BCA2-C547DA28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دیده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که چون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به خانه آخر صف اشاره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می‌کند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، برای عمل درج ابتدا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rear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یک واحد به جلو حرکت کرده سپس داده </a:t>
            </a:r>
            <a:r>
              <a:rPr lang="en-US" dirty="0">
                <a:latin typeface="IRMitra" panose="02000506000000020002" pitchFamily="2" charset="-78"/>
                <a:cs typeface="IRMitra" panose="02000506000000020002" pitchFamily="2" charset="-78"/>
              </a:rPr>
              <a:t>item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 در خانه خالی انتهای صف درج </a:t>
            </a:r>
            <a:r>
              <a:rPr lang="fa-IR" dirty="0" err="1">
                <a:latin typeface="IRMitra" panose="02000506000000020002" pitchFamily="2" charset="-78"/>
                <a:cs typeface="IRMitra" panose="02000506000000020002" pitchFamily="2" charset="-78"/>
              </a:rPr>
              <a:t>می‌شود</a:t>
            </a:r>
            <a:r>
              <a:rPr lang="fa-IR" dirty="0">
                <a:latin typeface="IRMitra" panose="02000506000000020002" pitchFamily="2" charset="-78"/>
                <a:cs typeface="IRMitra" panose="02000506000000020002" pitchFamily="2" charset="-78"/>
              </a:rPr>
              <a:t>.</a:t>
            </a:r>
            <a:endParaRPr lang="en-US" dirty="0">
              <a:latin typeface="IRMitra" panose="02000506000000020002" pitchFamily="2" charset="-78"/>
              <a:cs typeface="IRMitra" panose="02000506000000020002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906A6-1DF5-A347-9CE4-E5CEDC8FC8E8}"/>
              </a:ext>
            </a:extLst>
          </p:cNvPr>
          <p:cNvSpPr/>
          <p:nvPr/>
        </p:nvSpPr>
        <p:spPr>
          <a:xfrm>
            <a:off x="838200" y="18256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 Courier New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795E26"/>
                </a:solidFill>
                <a:latin typeface=" Courier New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(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):</a:t>
            </a:r>
          </a:p>
          <a:p>
            <a:pPr lvl="2"/>
            <a:r>
              <a:rPr lang="en-US" b="1" dirty="0">
                <a:solidFill>
                  <a:srgbClr val="AF00DB"/>
                </a:solidFill>
                <a:latin typeface=" 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 </a:t>
            </a:r>
            <a:r>
              <a:rPr lang="en-US" b="1" dirty="0">
                <a:solidFill>
                  <a:srgbClr val="A31515"/>
                </a:solidFill>
                <a:latin typeface=" Courier New"/>
              </a:rPr>
              <a:t>"Queue is Full"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1"/>
            <a:r>
              <a:rPr lang="en-US" b="1" dirty="0">
                <a:solidFill>
                  <a:srgbClr val="AF00DB"/>
                </a:solidFill>
                <a:latin typeface=" 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:</a:t>
            </a:r>
          </a:p>
          <a:p>
            <a:pPr lvl="2"/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+</a:t>
            </a:r>
            <a:r>
              <a:rPr lang="en-US" b="1" dirty="0">
                <a:solidFill>
                  <a:srgbClr val="098658"/>
                </a:solidFill>
                <a:latin typeface=" Courier New"/>
              </a:rPr>
              <a:t>1</a:t>
            </a:r>
            <a:endParaRPr lang="en-US" b="1" dirty="0">
              <a:solidFill>
                <a:srgbClr val="000000"/>
              </a:solidFill>
              <a:latin typeface=" Courier New"/>
            </a:endParaRPr>
          </a:p>
          <a:p>
            <a:pPr lvl="2"/>
            <a:r>
              <a:rPr lang="en-US" b="1" dirty="0">
                <a:solidFill>
                  <a:srgbClr val="0070C1"/>
                </a:solidFill>
                <a:latin typeface=" Courier New"/>
              </a:rPr>
              <a:t>Q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[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rear</a:t>
            </a:r>
            <a:r>
              <a:rPr lang="en-US" b="1" dirty="0">
                <a:solidFill>
                  <a:srgbClr val="000000"/>
                </a:solidFill>
                <a:latin typeface=" Courier New"/>
              </a:rPr>
              <a:t>]=</a:t>
            </a:r>
            <a:r>
              <a:rPr lang="en-US" b="1" dirty="0">
                <a:solidFill>
                  <a:srgbClr val="001080"/>
                </a:solidFill>
                <a:latin typeface=" Courier New"/>
              </a:rPr>
              <a:t>item</a:t>
            </a:r>
            <a:endParaRPr lang="en-US" b="1" dirty="0">
              <a:solidFill>
                <a:srgbClr val="000000"/>
              </a:solidFill>
              <a:effectLst/>
              <a:latin typeface="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298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1395</Words>
  <Application>Microsoft Macintosh PowerPoint</Application>
  <PresentationFormat>Widescreen</PresentationFormat>
  <Paragraphs>307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 Courier New</vt:lpstr>
      <vt:lpstr>Arial</vt:lpstr>
      <vt:lpstr>Calibri</vt:lpstr>
      <vt:lpstr>Calibri Light</vt:lpstr>
      <vt:lpstr>Cambria Math</vt:lpstr>
      <vt:lpstr>Courier</vt:lpstr>
      <vt:lpstr>IRMitra</vt:lpstr>
      <vt:lpstr>IRRoya</vt:lpstr>
      <vt:lpstr>IRTitr</vt:lpstr>
      <vt:lpstr>Office Theme</vt:lpstr>
      <vt:lpstr>چهار: صف</vt:lpstr>
      <vt:lpstr>صف</vt:lpstr>
      <vt:lpstr>عملیات اصلی صف</vt:lpstr>
      <vt:lpstr>پیاده‌سازی</vt:lpstr>
      <vt:lpstr>اشاره‌گر ها</vt:lpstr>
      <vt:lpstr>شرایط اشاره‌گر ها</vt:lpstr>
      <vt:lpstr>شرایط اشاره‌گر ها</vt:lpstr>
      <vt:lpstr>شرایط اشاره‌گر ها</vt:lpstr>
      <vt:lpstr>عملیات درج</vt:lpstr>
      <vt:lpstr>عملیات حذف</vt:lpstr>
      <vt:lpstr>مثال</vt:lpstr>
      <vt:lpstr>مشکل صف‌های خطی</vt:lpstr>
      <vt:lpstr>صف حلقوی</vt:lpstr>
      <vt:lpstr>صف حلقوی</vt:lpstr>
      <vt:lpstr>شرایط اشاره‌گر‌ها</vt:lpstr>
      <vt:lpstr>خانه‌های قابل استفاده در صف حلقوی</vt:lpstr>
      <vt:lpstr>عملیات حذف</vt:lpstr>
      <vt:lpstr>وضعیت خانه های یک صف</vt:lpstr>
      <vt:lpstr>وضعیت خانه های یک صف</vt:lpstr>
      <vt:lpstr>مثال</vt:lpstr>
      <vt:lpstr>مثال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سه: پشته</dc:title>
  <dc:creator>Sajjad Hashemian</dc:creator>
  <cp:lastModifiedBy>Sajjad Hashemian</cp:lastModifiedBy>
  <cp:revision>195</cp:revision>
  <dcterms:created xsi:type="dcterms:W3CDTF">2021-02-28T19:35:44Z</dcterms:created>
  <dcterms:modified xsi:type="dcterms:W3CDTF">2021-03-19T14:46:15Z</dcterms:modified>
</cp:coreProperties>
</file>