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87" r:id="rId18"/>
    <p:sldId id="275" r:id="rId19"/>
    <p:sldId id="265" r:id="rId20"/>
    <p:sldId id="266" r:id="rId21"/>
    <p:sldId id="277" r:id="rId22"/>
    <p:sldId id="278" r:id="rId23"/>
    <p:sldId id="288" r:id="rId24"/>
    <p:sldId id="279" r:id="rId25"/>
    <p:sldId id="280" r:id="rId26"/>
    <p:sldId id="281" r:id="rId27"/>
    <p:sldId id="294" r:id="rId28"/>
    <p:sldId id="283" r:id="rId29"/>
    <p:sldId id="284" r:id="rId30"/>
    <p:sldId id="285" r:id="rId31"/>
    <p:sldId id="289" r:id="rId32"/>
    <p:sldId id="290" r:id="rId33"/>
    <p:sldId id="291" r:id="rId34"/>
    <p:sldId id="295" r:id="rId35"/>
    <p:sldId id="296" r:id="rId36"/>
    <p:sldId id="292" r:id="rId37"/>
    <p:sldId id="297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F80"/>
    <a:srgbClr val="257F99"/>
    <a:srgbClr val="AF0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>
        <p:scale>
          <a:sx n="125" d="100"/>
          <a:sy n="125" d="100"/>
        </p:scale>
        <p:origin x="-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98A2-FDA0-0949-A63A-C7634397A0D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54A2-B3D9-F943-B0C1-57CCE5AE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E54A2-B3D9-F943-B0C1-57CCE5AEF9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8F104-F202-4F4C-88D5-E497D55F1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2" b="8386"/>
          <a:stretch/>
        </p:blipFill>
        <p:spPr>
          <a:xfrm>
            <a:off x="-6045" y="0"/>
            <a:ext cx="121980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C7D71-207D-3E4A-B399-F2734C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n>
                  <a:solidFill>
                    <a:schemeClr val="bg1"/>
                  </a:solidFill>
                </a:ln>
                <a:effectLst/>
                <a:latin typeface="IRTitr" panose="02000506000000020002" pitchFamily="2" charset="-78"/>
                <a:cs typeface="IRTitr" panose="02000506000000020002" pitchFamily="2" charset="-78"/>
              </a:rPr>
              <a:t>پنج: لیست پیوندی</a:t>
            </a:r>
            <a:endParaRPr lang="en-US" dirty="0">
              <a:ln>
                <a:solidFill>
                  <a:schemeClr val="bg1"/>
                </a:solidFill>
              </a:ln>
              <a:effectLst/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32D-3727-284B-A8D3-133447789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n w="3175">
                <a:noFill/>
              </a:ln>
              <a:effectLst>
                <a:glow rad="50800">
                  <a:schemeClr val="bg1"/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n w="3175">
                  <a:noFill/>
                </a:ln>
                <a:effectLst>
                  <a:glow rad="50800">
                    <a:schemeClr val="bg1"/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n w="3175">
                <a:noFill/>
              </a:ln>
              <a:effectLst>
                <a:glow rad="50800">
                  <a:schemeClr val="bg1"/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n w="3175">
                <a:noFill/>
              </a:ln>
              <a:effectLst>
                <a:glow rad="50800">
                  <a:schemeClr val="bg1"/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0FA24-7CC4-AF43-8B3C-EAB69371593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2506" y="317763"/>
            <a:ext cx="1178821" cy="1425050"/>
          </a:xfrm>
          <a:prstGeom prst="rect">
            <a:avLst/>
          </a:prstGeom>
          <a:ln>
            <a:noFill/>
          </a:ln>
          <a:effectLst>
            <a:glow rad="254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034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گره جدید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آماده سازی یک گره جدید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D61B8-6F21-D14A-B2E9-37B410AAAE40}"/>
              </a:ext>
            </a:extLst>
          </p:cNvPr>
          <p:cNvSpPr/>
          <p:nvPr/>
        </p:nvSpPr>
        <p:spPr>
          <a:xfrm>
            <a:off x="838200" y="224475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 err="1">
                <a:solidFill>
                  <a:srgbClr val="795E26"/>
                </a:solidFill>
                <a:latin typeface=" Courier New"/>
              </a:rPr>
              <a:t>make_node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heap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.available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 Courier New"/>
              </a:rPr>
              <a:t>'overflow'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heap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.available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data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sz="1600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start</a:t>
            </a:r>
          </a:p>
          <a:p>
            <a:pPr lvl="1"/>
            <a:r>
              <a:rPr lang="en-US" sz="1600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sz="1600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sz="1600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sz="1600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sz="1600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256873-7960-EB4B-8020-67620797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19868"/>
              </p:ext>
            </p:extLst>
          </p:nvPr>
        </p:nvGraphicFramePr>
        <p:xfrm>
          <a:off x="2325939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EAB62D-C600-1B4A-BAEF-08F86BB0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6565"/>
              </p:ext>
            </p:extLst>
          </p:nvPr>
        </p:nvGraphicFramePr>
        <p:xfrm>
          <a:off x="3937430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666A08-EEAC-6141-9EC0-D2C7C2D68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65484"/>
              </p:ext>
            </p:extLst>
          </p:nvPr>
        </p:nvGraphicFramePr>
        <p:xfrm>
          <a:off x="5470623" y="4958931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396A87-3CDD-C640-993D-A203C9B5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77640"/>
              </p:ext>
            </p:extLst>
          </p:nvPr>
        </p:nvGraphicFramePr>
        <p:xfrm>
          <a:off x="6934200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BB1E70-3F6E-2740-80BE-1CCFAEFA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29134"/>
              </p:ext>
            </p:extLst>
          </p:nvPr>
        </p:nvGraphicFramePr>
        <p:xfrm>
          <a:off x="9054135" y="494533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B2C0D-4A86-3942-B12B-5460C80C348D}"/>
              </a:ext>
            </a:extLst>
          </p:cNvPr>
          <p:cNvCxnSpPr/>
          <p:nvPr/>
        </p:nvCxnSpPr>
        <p:spPr>
          <a:xfrm>
            <a:off x="7806027" y="5185364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4CA92-76B3-B943-8C67-B78B3D4013DC}"/>
              </a:ext>
            </a:extLst>
          </p:cNvPr>
          <p:cNvCxnSpPr/>
          <p:nvPr/>
        </p:nvCxnSpPr>
        <p:spPr>
          <a:xfrm>
            <a:off x="6334049" y="5187531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52890-0CAB-1D48-A33F-2D721FAA66B3}"/>
              </a:ext>
            </a:extLst>
          </p:cNvPr>
          <p:cNvCxnSpPr/>
          <p:nvPr/>
        </p:nvCxnSpPr>
        <p:spPr>
          <a:xfrm>
            <a:off x="4884929" y="5193708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9E93B5-8E6E-4148-A573-B7001C5FBD91}"/>
              </a:ext>
            </a:extLst>
          </p:cNvPr>
          <p:cNvCxnSpPr/>
          <p:nvPr/>
        </p:nvCxnSpPr>
        <p:spPr>
          <a:xfrm>
            <a:off x="4257993" y="4488132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95AB68-5A6A-1A4D-9CDE-6348868AC125}"/>
              </a:ext>
            </a:extLst>
          </p:cNvPr>
          <p:cNvCxnSpPr>
            <a:endCxn id="6" idx="1"/>
          </p:cNvCxnSpPr>
          <p:nvPr/>
        </p:nvCxnSpPr>
        <p:spPr>
          <a:xfrm flipV="1">
            <a:off x="3348594" y="5173932"/>
            <a:ext cx="548640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1C90A3-C694-EC45-AA17-F3D1BEEA3F72}"/>
              </a:ext>
            </a:extLst>
          </p:cNvPr>
          <p:cNvCxnSpPr/>
          <p:nvPr/>
        </p:nvCxnSpPr>
        <p:spPr>
          <a:xfrm flipV="1">
            <a:off x="2683815" y="5402532"/>
            <a:ext cx="0" cy="4572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AAD53F-3D6A-5345-9D1D-9FD68AFCA133}"/>
              </a:ext>
            </a:extLst>
          </p:cNvPr>
          <p:cNvSpPr txBox="1"/>
          <p:nvPr/>
        </p:nvSpPr>
        <p:spPr>
          <a:xfrm>
            <a:off x="2376968" y="580763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D893A-1AF4-9C49-9B07-68E5A2B20BF9}"/>
              </a:ext>
            </a:extLst>
          </p:cNvPr>
          <p:cNvSpPr txBox="1"/>
          <p:nvPr/>
        </p:nvSpPr>
        <p:spPr>
          <a:xfrm>
            <a:off x="3951146" y="4133859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31807-75F5-0940-8DF9-E4C7A471096E}"/>
              </a:ext>
            </a:extLst>
          </p:cNvPr>
          <p:cNvSpPr txBox="1"/>
          <p:nvPr/>
        </p:nvSpPr>
        <p:spPr>
          <a:xfrm>
            <a:off x="8423309" y="4958931"/>
            <a:ext cx="6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100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گره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CE126-5BB3-8E44-9256-7FDFD531F893}"/>
              </a:ext>
            </a:extLst>
          </p:cNvPr>
          <p:cNvSpPr/>
          <p:nvPr/>
        </p:nvSpPr>
        <p:spPr>
          <a:xfrm>
            <a:off x="838200" y="4699635"/>
            <a:ext cx="4091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267F99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new_node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64F3E3-62F0-6744-84A9-0696C767E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290"/>
              </p:ext>
            </p:extLst>
          </p:nvPr>
        </p:nvGraphicFramePr>
        <p:xfrm>
          <a:off x="7382597" y="2736726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63B3E9-251E-6F47-B2F9-C711E21B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85565"/>
              </p:ext>
            </p:extLst>
          </p:nvPr>
        </p:nvGraphicFramePr>
        <p:xfrm>
          <a:off x="8846174" y="274509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2EE8F-9C8C-944D-B8DE-B2CEFA43F5EE}"/>
              </a:ext>
            </a:extLst>
          </p:cNvPr>
          <p:cNvCxnSpPr/>
          <p:nvPr/>
        </p:nvCxnSpPr>
        <p:spPr>
          <a:xfrm>
            <a:off x="8246023" y="2965326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AD045B-5C59-7243-B28E-074FAFD5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68564"/>
              </p:ext>
            </p:extLst>
          </p:nvPr>
        </p:nvGraphicFramePr>
        <p:xfrm>
          <a:off x="8114386" y="182562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234BE9-2514-C147-AF85-55F168F19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44449"/>
              </p:ext>
            </p:extLst>
          </p:nvPr>
        </p:nvGraphicFramePr>
        <p:xfrm>
          <a:off x="2248548" y="2736726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66B0A30-0683-F243-B5A3-7A18E663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23935"/>
              </p:ext>
            </p:extLst>
          </p:nvPr>
        </p:nvGraphicFramePr>
        <p:xfrm>
          <a:off x="3712125" y="274509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A58015-DB4A-E046-8D58-117F7BD0EE78}"/>
              </a:ext>
            </a:extLst>
          </p:cNvPr>
          <p:cNvCxnSpPr/>
          <p:nvPr/>
        </p:nvCxnSpPr>
        <p:spPr>
          <a:xfrm>
            <a:off x="3111974" y="2965326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836B46C-F494-0443-9AA1-A64EF1AD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36344"/>
              </p:ext>
            </p:extLst>
          </p:nvPr>
        </p:nvGraphicFramePr>
        <p:xfrm>
          <a:off x="2980337" y="1825625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459948A-B94E-684C-91C9-64699023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28574"/>
              </p:ext>
            </p:extLst>
          </p:nvPr>
        </p:nvGraphicFramePr>
        <p:xfrm>
          <a:off x="7382597" y="5719763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8229EB-8C0C-6449-84E4-7582372DC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98572"/>
              </p:ext>
            </p:extLst>
          </p:nvPr>
        </p:nvGraphicFramePr>
        <p:xfrm>
          <a:off x="8834559" y="5719763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93DA4-043E-5B43-9316-ADDCB78232A1}"/>
              </a:ext>
            </a:extLst>
          </p:cNvPr>
          <p:cNvCxnSpPr/>
          <p:nvPr/>
        </p:nvCxnSpPr>
        <p:spPr>
          <a:xfrm>
            <a:off x="8246023" y="5948363"/>
            <a:ext cx="60015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0794060-57FD-264A-8465-8EF98FA32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5800"/>
              </p:ext>
            </p:extLst>
          </p:nvPr>
        </p:nvGraphicFramePr>
        <p:xfrm>
          <a:off x="8114386" y="4808662"/>
          <a:ext cx="1097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086595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5888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0935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4A89A4-2D29-3944-ACDF-D994E2A2E291}"/>
              </a:ext>
            </a:extLst>
          </p:cNvPr>
          <p:cNvCxnSpPr/>
          <p:nvPr/>
        </p:nvCxnSpPr>
        <p:spPr>
          <a:xfrm>
            <a:off x="5318760" y="2522483"/>
            <a:ext cx="155448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8702A6-E1A7-2A46-ACFE-7F10083FBA88}"/>
              </a:ext>
            </a:extLst>
          </p:cNvPr>
          <p:cNvCxnSpPr/>
          <p:nvPr/>
        </p:nvCxnSpPr>
        <p:spPr>
          <a:xfrm>
            <a:off x="8692581" y="3548650"/>
            <a:ext cx="0" cy="9144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943B79-B793-B444-AA88-31893E7D4BA9}"/>
              </a:ext>
            </a:extLst>
          </p:cNvPr>
          <p:cNvCxnSpPr/>
          <p:nvPr/>
        </p:nvCxnSpPr>
        <p:spPr>
          <a:xfrm>
            <a:off x="9038897" y="2174487"/>
            <a:ext cx="0" cy="54864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3FFFD-9816-4544-B23C-B405594C1592}"/>
              </a:ext>
            </a:extLst>
          </p:cNvPr>
          <p:cNvCxnSpPr/>
          <p:nvPr/>
        </p:nvCxnSpPr>
        <p:spPr>
          <a:xfrm>
            <a:off x="8979310" y="5079683"/>
            <a:ext cx="137160" cy="6400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D0478-A9E0-424F-9DBC-45316D2FD696}"/>
              </a:ext>
            </a:extLst>
          </p:cNvPr>
          <p:cNvCxnSpPr>
            <a:cxnSpLocks/>
          </p:cNvCxnSpPr>
          <p:nvPr/>
        </p:nvCxnSpPr>
        <p:spPr>
          <a:xfrm flipV="1">
            <a:off x="8251936" y="5265862"/>
            <a:ext cx="135319" cy="68250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E37332-D3C7-4947-8410-767E06E9AF21}"/>
              </a:ext>
            </a:extLst>
          </p:cNvPr>
          <p:cNvSpPr txBox="1"/>
          <p:nvPr/>
        </p:nvSpPr>
        <p:spPr>
          <a:xfrm>
            <a:off x="8419061" y="5737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13097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در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 از موقعیتی مشخص از یک لیست پیوندی، باید ابتدا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 به موقعیت قبل از محل حذف رسیده، سپس گره مورد نظر را حذف کرد.</a:t>
            </a:r>
          </a:p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ای دلخواه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گره قبل به آن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کنيم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AD557B4-8580-F347-9DBF-BED1A87F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33785"/>
              </p:ext>
            </p:extLst>
          </p:nvPr>
        </p:nvGraphicFramePr>
        <p:xfrm>
          <a:off x="3032760" y="3772694"/>
          <a:ext cx="6126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050061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8999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724815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156079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4593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62062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7548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7165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26260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35086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937399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IRRoya" panose="02000503000000020002" pitchFamily="2" charset="-78"/>
                        </a:rPr>
                        <a:t>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  <a:cs typeface="IRRoya" panose="02000503000000020002" pitchFamily="2" charset="-78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861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4131DA-A7C2-424F-AC3D-F7A75B821180}"/>
              </a:ext>
            </a:extLst>
          </p:cNvPr>
          <p:cNvCxnSpPr/>
          <p:nvPr/>
        </p:nvCxnSpPr>
        <p:spPr>
          <a:xfrm>
            <a:off x="4035973" y="4001294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9E8C23-A5ED-4440-91AB-E2CE9D1DA638}"/>
              </a:ext>
            </a:extLst>
          </p:cNvPr>
          <p:cNvCxnSpPr/>
          <p:nvPr/>
        </p:nvCxnSpPr>
        <p:spPr>
          <a:xfrm>
            <a:off x="5789871" y="4016020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71471D-B1CA-3647-9457-3A56B1C5BA8F}"/>
              </a:ext>
            </a:extLst>
          </p:cNvPr>
          <p:cNvCxnSpPr/>
          <p:nvPr/>
        </p:nvCxnSpPr>
        <p:spPr>
          <a:xfrm>
            <a:off x="7420304" y="4020218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A8E6E8-F7AF-2B49-A781-2B36A40AA6B8}"/>
              </a:ext>
            </a:extLst>
          </p:cNvPr>
          <p:cNvCxnSpPr/>
          <p:nvPr/>
        </p:nvCxnSpPr>
        <p:spPr>
          <a:xfrm>
            <a:off x="8949559" y="4022343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B3D1FA-F435-344E-95EC-B2B0451C7385}"/>
              </a:ext>
            </a:extLst>
          </p:cNvPr>
          <p:cNvCxnSpPr/>
          <p:nvPr/>
        </p:nvCxnSpPr>
        <p:spPr>
          <a:xfrm>
            <a:off x="2392680" y="40160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72FB64-164A-0F4B-ADA6-3D2254BBF1EF}"/>
              </a:ext>
            </a:extLst>
          </p:cNvPr>
          <p:cNvSpPr txBox="1"/>
          <p:nvPr/>
        </p:nvSpPr>
        <p:spPr>
          <a:xfrm>
            <a:off x="2059502" y="378268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60C4-128F-914C-8836-8AAF7E09E7A8}"/>
              </a:ext>
            </a:extLst>
          </p:cNvPr>
          <p:cNvSpPr txBox="1"/>
          <p:nvPr/>
        </p:nvSpPr>
        <p:spPr>
          <a:xfrm>
            <a:off x="9589639" y="378268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32A4D-97C8-8A4E-95DA-124A0639F45F}"/>
              </a:ext>
            </a:extLst>
          </p:cNvPr>
          <p:cNvSpPr txBox="1"/>
          <p:nvPr/>
        </p:nvSpPr>
        <p:spPr>
          <a:xfrm>
            <a:off x="5884541" y="3813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╳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7192DC-923E-3045-B0D6-12892DAAD3F9}"/>
              </a:ext>
            </a:extLst>
          </p:cNvPr>
          <p:cNvSpPr/>
          <p:nvPr/>
        </p:nvSpPr>
        <p:spPr>
          <a:xfrm>
            <a:off x="838200" y="54492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 err="1">
                <a:solidFill>
                  <a:srgbClr val="795E26"/>
                </a:solidFill>
                <a:latin typeface=" Courier New"/>
              </a:rPr>
              <a:t>deleteNode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next</a:t>
            </a:r>
            <a:endParaRPr lang="en-US" b="1" dirty="0">
              <a:solidFill>
                <a:srgbClr val="020F80"/>
              </a:solidFill>
              <a:effectLst/>
              <a:latin typeface=" Courier New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BEB5B41-8DD8-1342-BAA1-E8AC97ECC986}"/>
              </a:ext>
            </a:extLst>
          </p:cNvPr>
          <p:cNvSpPr/>
          <p:nvPr/>
        </p:nvSpPr>
        <p:spPr>
          <a:xfrm>
            <a:off x="5623034" y="4162097"/>
            <a:ext cx="2693407" cy="988172"/>
          </a:xfrm>
          <a:custGeom>
            <a:avLst/>
            <a:gdLst>
              <a:gd name="connsiteX0" fmla="*/ 0 w 2693407"/>
              <a:gd name="connsiteY0" fmla="*/ 0 h 988172"/>
              <a:gd name="connsiteX1" fmla="*/ 903890 w 2693407"/>
              <a:gd name="connsiteY1" fmla="*/ 872358 h 988172"/>
              <a:gd name="connsiteX2" fmla="*/ 2091559 w 2693407"/>
              <a:gd name="connsiteY2" fmla="*/ 893379 h 988172"/>
              <a:gd name="connsiteX3" fmla="*/ 2690649 w 2693407"/>
              <a:gd name="connsiteY3" fmla="*/ 84082 h 98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3407" h="988172">
                <a:moveTo>
                  <a:pt x="0" y="0"/>
                </a:moveTo>
                <a:cubicBezTo>
                  <a:pt x="277648" y="361731"/>
                  <a:pt x="555297" y="723462"/>
                  <a:pt x="903890" y="872358"/>
                </a:cubicBezTo>
                <a:cubicBezTo>
                  <a:pt x="1252483" y="1021254"/>
                  <a:pt x="1793766" y="1024758"/>
                  <a:pt x="2091559" y="893379"/>
                </a:cubicBezTo>
                <a:cubicBezTo>
                  <a:pt x="2389352" y="762000"/>
                  <a:pt x="2727435" y="192689"/>
                  <a:pt x="2690649" y="84082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در</a:t>
            </a:r>
            <a:r>
              <a:rPr lang="en-US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برای رسیدن به موقعیت قبل از حذف زمانی معادل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صرف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هرگره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نیاز به ۱ عمل جایگزینی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در مجموع حذف در لیست پیوندی از مرتبه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85BC3-DC7F-2449-9824-7D37995CF3DB}"/>
              </a:ext>
            </a:extLst>
          </p:cNvPr>
          <p:cNvSpPr/>
          <p:nvPr/>
        </p:nvSpPr>
        <p:spPr>
          <a:xfrm>
            <a:off x="838200" y="35916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ls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ls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008000"/>
                </a:solidFill>
                <a:latin typeface=" Courier New"/>
              </a:rPr>
              <a:t>#find the key to delete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repeat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pos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- 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 Courier New"/>
              </a:rPr>
              <a:t>times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node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node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285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یک لیست خطی یک طرفه با دو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به ترتیب به عنصر اول و آخر لیست اشاره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شده است.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هزینه کدامیک از اعمال زیر وابسته به تعداد عناصر لیست است؟ </a:t>
            </a: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۱) حذف اولین عنصر 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۲) حذف آخرین عنصر</a:t>
            </a: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۳) درج یک عنصر در انتهای لیست </a:t>
            </a:r>
          </a:p>
          <a:p>
            <a:pPr marL="457200" lvl="1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۴) درج یک عنصر در ابتدای لیست</a:t>
            </a: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665D1BC2-8306-3642-BE35-A98CC311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66660"/>
              </p:ext>
            </p:extLst>
          </p:nvPr>
        </p:nvGraphicFramePr>
        <p:xfrm>
          <a:off x="838200" y="2971800"/>
          <a:ext cx="6126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050061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8999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724815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156079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4593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62062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7548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7165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26260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35086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937399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  <a:cs typeface="IRRoya" panose="02000503000000020002" pitchFamily="2" charset="-78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861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B196FD-6C27-064C-A4D4-10162A28F2A2}"/>
              </a:ext>
            </a:extLst>
          </p:cNvPr>
          <p:cNvCxnSpPr/>
          <p:nvPr/>
        </p:nvCxnSpPr>
        <p:spPr>
          <a:xfrm>
            <a:off x="1841413" y="320040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11C96-98B5-7043-AD9F-BD0A8162CFEC}"/>
              </a:ext>
            </a:extLst>
          </p:cNvPr>
          <p:cNvCxnSpPr/>
          <p:nvPr/>
        </p:nvCxnSpPr>
        <p:spPr>
          <a:xfrm>
            <a:off x="5141661" y="3215126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7FF2A-F158-7A49-B468-BBEE91D4A98B}"/>
              </a:ext>
            </a:extLst>
          </p:cNvPr>
          <p:cNvCxnSpPr/>
          <p:nvPr/>
        </p:nvCxnSpPr>
        <p:spPr>
          <a:xfrm flipV="1">
            <a:off x="1198179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BF247-D1FB-3B48-A95E-AC10BD10562B}"/>
              </a:ext>
            </a:extLst>
          </p:cNvPr>
          <p:cNvCxnSpPr/>
          <p:nvPr/>
        </p:nvCxnSpPr>
        <p:spPr>
          <a:xfrm flipV="1">
            <a:off x="6195848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0147F4-C153-0846-BF51-44C9D8AB9CC3}"/>
              </a:ext>
            </a:extLst>
          </p:cNvPr>
          <p:cNvSpPr txBox="1"/>
          <p:nvPr/>
        </p:nvSpPr>
        <p:spPr>
          <a:xfrm>
            <a:off x="1037897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7D6F-345D-684F-BDCD-2474B7516616}"/>
              </a:ext>
            </a:extLst>
          </p:cNvPr>
          <p:cNvSpPr txBox="1"/>
          <p:nvPr/>
        </p:nvSpPr>
        <p:spPr>
          <a:xfrm>
            <a:off x="6034586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5872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یک لیست خطی یک طرفه با دو </a:t>
            </a:r>
            <a:r>
              <a:rPr lang="fa-IR" sz="2400" dirty="0" err="1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که به ترتیب به عنصر اول و آخر لیست اشاره </a:t>
            </a:r>
            <a:r>
              <a:rPr lang="fa-IR" sz="2400" dirty="0" err="1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شده است.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هزینه کدامیک از اعمال زیر وابسته به تعداد عناصر لیست است؟ 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۱) حذف اولین عنصر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۲) حذف آخرین عنصر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۳) درج یک عنصر در انتهای لیست </a:t>
            </a:r>
          </a:p>
          <a:p>
            <a:pPr marL="457200" lvl="1" indent="0" algn="r" rtl="1">
              <a:buNone/>
            </a:pPr>
            <a:r>
              <a:rPr lang="fa-IR" sz="2000" dirty="0">
                <a:solidFill>
                  <a:schemeClr val="bg2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۴) درج یک عنصر در ابتدای لیست</a:t>
            </a: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برای درج و حذف گره از ابتدا (با استفاده از اشاره گر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) و درج گره در انتها (با استفاده از اشاره گر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) نیاز به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و وابسته به تعداد گره های لیست نیست. اما برای حذف گره آخر ابتدا باید به کمک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در زمان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به گره ما قبل آخر رسیده تا بتوان عمل حذف را انجام داد.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665D1BC2-8306-3642-BE35-A98CC3113D4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71800"/>
          <a:ext cx="6126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050061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8999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0724815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156079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4593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62062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7548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71652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262609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350869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937399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  <a:cs typeface="IRRoya" panose="02000503000000020002" pitchFamily="2" charset="-78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861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B196FD-6C27-064C-A4D4-10162A28F2A2}"/>
              </a:ext>
            </a:extLst>
          </p:cNvPr>
          <p:cNvCxnSpPr/>
          <p:nvPr/>
        </p:nvCxnSpPr>
        <p:spPr>
          <a:xfrm>
            <a:off x="1841413" y="320040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11C96-98B5-7043-AD9F-BD0A8162CFEC}"/>
              </a:ext>
            </a:extLst>
          </p:cNvPr>
          <p:cNvCxnSpPr/>
          <p:nvPr/>
        </p:nvCxnSpPr>
        <p:spPr>
          <a:xfrm>
            <a:off x="5141661" y="3215126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7FF2A-F158-7A49-B468-BBEE91D4A98B}"/>
              </a:ext>
            </a:extLst>
          </p:cNvPr>
          <p:cNvCxnSpPr/>
          <p:nvPr/>
        </p:nvCxnSpPr>
        <p:spPr>
          <a:xfrm flipV="1">
            <a:off x="1198179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BF247-D1FB-3B48-A95E-AC10BD10562B}"/>
              </a:ext>
            </a:extLst>
          </p:cNvPr>
          <p:cNvCxnSpPr/>
          <p:nvPr/>
        </p:nvCxnSpPr>
        <p:spPr>
          <a:xfrm flipV="1">
            <a:off x="6195848" y="3428999"/>
            <a:ext cx="0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0147F4-C153-0846-BF51-44C9D8AB9CC3}"/>
              </a:ext>
            </a:extLst>
          </p:cNvPr>
          <p:cNvSpPr txBox="1"/>
          <p:nvPr/>
        </p:nvSpPr>
        <p:spPr>
          <a:xfrm>
            <a:off x="1037897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7D6F-345D-684F-BDCD-2474B7516616}"/>
              </a:ext>
            </a:extLst>
          </p:cNvPr>
          <p:cNvSpPr txBox="1"/>
          <p:nvPr/>
        </p:nvSpPr>
        <p:spPr>
          <a:xfrm>
            <a:off x="6034586" y="3886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761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انواع لیست پیوندی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(لیست های خطی)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یک طرفه: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هر گره فقط یک فیلد اشاره گر وجود دارد که آن هم آدرس گره بعدی را دارد.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دوطرفه: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هر گره دو فیلد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وجود دارد که یکی به گره بعدی و دیگری به گره قبلی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282506-6535-AC41-B7AF-E9415850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36094"/>
              </p:ext>
            </p:extLst>
          </p:nvPr>
        </p:nvGraphicFramePr>
        <p:xfrm>
          <a:off x="838200" y="2842756"/>
          <a:ext cx="566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5AB68A-EAD8-CA4C-9C95-36DB30542230}"/>
              </a:ext>
            </a:extLst>
          </p:cNvPr>
          <p:cNvCxnSpPr/>
          <p:nvPr/>
        </p:nvCxnSpPr>
        <p:spPr>
          <a:xfrm>
            <a:off x="1786759" y="307135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B490EA-6B56-CB45-B651-EEA53E8E00D3}"/>
              </a:ext>
            </a:extLst>
          </p:cNvPr>
          <p:cNvCxnSpPr/>
          <p:nvPr/>
        </p:nvCxnSpPr>
        <p:spPr>
          <a:xfrm>
            <a:off x="3442139" y="307894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CE95F-DD58-CA40-8106-D3F520947C17}"/>
              </a:ext>
            </a:extLst>
          </p:cNvPr>
          <p:cNvCxnSpPr/>
          <p:nvPr/>
        </p:nvCxnSpPr>
        <p:spPr>
          <a:xfrm>
            <a:off x="4771697" y="308887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A4D6B3B-CE0E-1140-B849-355302AE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57604"/>
              </p:ext>
            </p:extLst>
          </p:nvPr>
        </p:nvGraphicFramePr>
        <p:xfrm>
          <a:off x="838200" y="4771404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CDAC1-36EA-E346-8563-F206C00CE2AF}"/>
              </a:ext>
            </a:extLst>
          </p:cNvPr>
          <p:cNvCxnSpPr/>
          <p:nvPr/>
        </p:nvCxnSpPr>
        <p:spPr>
          <a:xfrm>
            <a:off x="2254470" y="487388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90E6D-49B6-5A4B-B100-20F04224A212}"/>
              </a:ext>
            </a:extLst>
          </p:cNvPr>
          <p:cNvCxnSpPr/>
          <p:nvPr/>
        </p:nvCxnSpPr>
        <p:spPr>
          <a:xfrm>
            <a:off x="4358640" y="487388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69BA7-9330-9945-A595-2FCA3B742073}"/>
              </a:ext>
            </a:extLst>
          </p:cNvPr>
          <p:cNvCxnSpPr/>
          <p:nvPr/>
        </p:nvCxnSpPr>
        <p:spPr>
          <a:xfrm>
            <a:off x="5565228" y="487388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DFF6D-D623-5446-B2F7-E1C5AE0659C9}"/>
              </a:ext>
            </a:extLst>
          </p:cNvPr>
          <p:cNvCxnSpPr/>
          <p:nvPr/>
        </p:nvCxnSpPr>
        <p:spPr>
          <a:xfrm flipH="1">
            <a:off x="2459421" y="5150069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FDFE8-D69D-4946-8C2D-A298A888455F}"/>
              </a:ext>
            </a:extLst>
          </p:cNvPr>
          <p:cNvCxnSpPr/>
          <p:nvPr/>
        </p:nvCxnSpPr>
        <p:spPr>
          <a:xfrm flipH="1">
            <a:off x="4566745" y="5150069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4DB1F-AC22-254C-8B4F-D17579C4D2BB}"/>
              </a:ext>
            </a:extLst>
          </p:cNvPr>
          <p:cNvCxnSpPr/>
          <p:nvPr/>
        </p:nvCxnSpPr>
        <p:spPr>
          <a:xfrm flipH="1">
            <a:off x="5759669" y="5160579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8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انواع لیست پیوندی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(لیست های دوری)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یک طرفه: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گره آخر آدرس گره اول را داشته و به آن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1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 خطی دوطرفه: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سمت راست در گره آخر به گره اول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سمت چپ در گره اول به گره آخر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282506-6535-AC41-B7AF-E9415850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017"/>
              </p:ext>
            </p:extLst>
          </p:nvPr>
        </p:nvGraphicFramePr>
        <p:xfrm>
          <a:off x="838200" y="2842756"/>
          <a:ext cx="56692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5AB68A-EAD8-CA4C-9C95-36DB30542230}"/>
              </a:ext>
            </a:extLst>
          </p:cNvPr>
          <p:cNvCxnSpPr/>
          <p:nvPr/>
        </p:nvCxnSpPr>
        <p:spPr>
          <a:xfrm>
            <a:off x="1786759" y="307135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B490EA-6B56-CB45-B651-EEA53E8E00D3}"/>
              </a:ext>
            </a:extLst>
          </p:cNvPr>
          <p:cNvCxnSpPr/>
          <p:nvPr/>
        </p:nvCxnSpPr>
        <p:spPr>
          <a:xfrm>
            <a:off x="3442139" y="3078946"/>
            <a:ext cx="672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CE95F-DD58-CA40-8106-D3F520947C17}"/>
              </a:ext>
            </a:extLst>
          </p:cNvPr>
          <p:cNvCxnSpPr/>
          <p:nvPr/>
        </p:nvCxnSpPr>
        <p:spPr>
          <a:xfrm>
            <a:off x="4771697" y="3088871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A4D6B3B-CE0E-1140-B849-355302AE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6626"/>
              </p:ext>
            </p:extLst>
          </p:nvPr>
        </p:nvGraphicFramePr>
        <p:xfrm>
          <a:off x="862651" y="5116275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CDAC1-36EA-E346-8563-F206C00CE2AF}"/>
              </a:ext>
            </a:extLst>
          </p:cNvPr>
          <p:cNvCxnSpPr/>
          <p:nvPr/>
        </p:nvCxnSpPr>
        <p:spPr>
          <a:xfrm>
            <a:off x="2278921" y="5218751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90E6D-49B6-5A4B-B100-20F04224A212}"/>
              </a:ext>
            </a:extLst>
          </p:cNvPr>
          <p:cNvCxnSpPr/>
          <p:nvPr/>
        </p:nvCxnSpPr>
        <p:spPr>
          <a:xfrm>
            <a:off x="4383091" y="5218751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69BA7-9330-9945-A595-2FCA3B742073}"/>
              </a:ext>
            </a:extLst>
          </p:cNvPr>
          <p:cNvCxnSpPr/>
          <p:nvPr/>
        </p:nvCxnSpPr>
        <p:spPr>
          <a:xfrm>
            <a:off x="5589679" y="5218751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DFF6D-D623-5446-B2F7-E1C5AE0659C9}"/>
              </a:ext>
            </a:extLst>
          </p:cNvPr>
          <p:cNvCxnSpPr/>
          <p:nvPr/>
        </p:nvCxnSpPr>
        <p:spPr>
          <a:xfrm flipH="1">
            <a:off x="2483872" y="549494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FDFE8-D69D-4946-8C2D-A298A888455F}"/>
              </a:ext>
            </a:extLst>
          </p:cNvPr>
          <p:cNvCxnSpPr/>
          <p:nvPr/>
        </p:nvCxnSpPr>
        <p:spPr>
          <a:xfrm flipH="1">
            <a:off x="4591196" y="549494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4DB1F-AC22-254C-8B4F-D17579C4D2BB}"/>
              </a:ext>
            </a:extLst>
          </p:cNvPr>
          <p:cNvCxnSpPr/>
          <p:nvPr/>
        </p:nvCxnSpPr>
        <p:spPr>
          <a:xfrm flipH="1">
            <a:off x="5784120" y="5505450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CF2063E7-915F-FC4C-8FE3-D624005D914C}"/>
              </a:ext>
            </a:extLst>
          </p:cNvPr>
          <p:cNvSpPr/>
          <p:nvPr/>
        </p:nvSpPr>
        <p:spPr>
          <a:xfrm>
            <a:off x="248767" y="2421167"/>
            <a:ext cx="6589029" cy="679385"/>
          </a:xfrm>
          <a:custGeom>
            <a:avLst/>
            <a:gdLst>
              <a:gd name="connsiteX0" fmla="*/ 6046930 w 6589029"/>
              <a:gd name="connsiteY0" fmla="*/ 679385 h 679385"/>
              <a:gd name="connsiteX1" fmla="*/ 6057440 w 6589029"/>
              <a:gd name="connsiteY1" fmla="*/ 69785 h 679385"/>
              <a:gd name="connsiteX2" fmla="*/ 497467 w 6589029"/>
              <a:gd name="connsiteY2" fmla="*/ 69785 h 679385"/>
              <a:gd name="connsiteX3" fmla="*/ 276750 w 6589029"/>
              <a:gd name="connsiteY3" fmla="*/ 574281 h 679385"/>
              <a:gd name="connsiteX4" fmla="*/ 571040 w 6589029"/>
              <a:gd name="connsiteY4" fmla="*/ 679385 h 67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029" h="679385">
                <a:moveTo>
                  <a:pt x="6046930" y="679385"/>
                </a:moveTo>
                <a:cubicBezTo>
                  <a:pt x="6514640" y="425385"/>
                  <a:pt x="6982351" y="171385"/>
                  <a:pt x="6057440" y="69785"/>
                </a:cubicBezTo>
                <a:cubicBezTo>
                  <a:pt x="5132529" y="-31815"/>
                  <a:pt x="1460915" y="-14298"/>
                  <a:pt x="497467" y="69785"/>
                </a:cubicBezTo>
                <a:cubicBezTo>
                  <a:pt x="-465981" y="153868"/>
                  <a:pt x="264488" y="472681"/>
                  <a:pt x="276750" y="574281"/>
                </a:cubicBezTo>
                <a:cubicBezTo>
                  <a:pt x="289012" y="675881"/>
                  <a:pt x="430026" y="677633"/>
                  <a:pt x="571040" y="679385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6D78DA6-DD98-6641-8469-A642E85EC6AB}"/>
              </a:ext>
            </a:extLst>
          </p:cNvPr>
          <p:cNvSpPr/>
          <p:nvPr/>
        </p:nvSpPr>
        <p:spPr>
          <a:xfrm>
            <a:off x="398539" y="4482401"/>
            <a:ext cx="8173677" cy="768050"/>
          </a:xfrm>
          <a:custGeom>
            <a:avLst/>
            <a:gdLst>
              <a:gd name="connsiteX0" fmla="*/ 7340505 w 8173677"/>
              <a:gd name="connsiteY0" fmla="*/ 707739 h 768050"/>
              <a:gd name="connsiteX1" fmla="*/ 8034188 w 8173677"/>
              <a:gd name="connsiteY1" fmla="*/ 655187 h 768050"/>
              <a:gd name="connsiteX2" fmla="*/ 8097250 w 8173677"/>
              <a:gd name="connsiteY2" fmla="*/ 171711 h 768050"/>
              <a:gd name="connsiteX3" fmla="*/ 7172340 w 8173677"/>
              <a:gd name="connsiteY3" fmla="*/ 77118 h 768050"/>
              <a:gd name="connsiteX4" fmla="*/ 3115346 w 8173677"/>
              <a:gd name="connsiteY4" fmla="*/ 14056 h 768050"/>
              <a:gd name="connsiteX5" fmla="*/ 740009 w 8173677"/>
              <a:gd name="connsiteY5" fmla="*/ 24567 h 768050"/>
              <a:gd name="connsiteX6" fmla="*/ 35815 w 8173677"/>
              <a:gd name="connsiteY6" fmla="*/ 266304 h 768050"/>
              <a:gd name="connsiteX7" fmla="*/ 140919 w 8173677"/>
              <a:gd name="connsiteY7" fmla="*/ 728760 h 768050"/>
              <a:gd name="connsiteX8" fmla="*/ 466740 w 8173677"/>
              <a:gd name="connsiteY8" fmla="*/ 749780 h 76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3677" h="768050">
                <a:moveTo>
                  <a:pt x="7340505" y="707739"/>
                </a:moveTo>
                <a:cubicBezTo>
                  <a:pt x="7624284" y="726132"/>
                  <a:pt x="7908064" y="744525"/>
                  <a:pt x="8034188" y="655187"/>
                </a:cubicBezTo>
                <a:cubicBezTo>
                  <a:pt x="8160312" y="565849"/>
                  <a:pt x="8240891" y="268056"/>
                  <a:pt x="8097250" y="171711"/>
                </a:cubicBezTo>
                <a:cubicBezTo>
                  <a:pt x="7953609" y="75366"/>
                  <a:pt x="8002657" y="103394"/>
                  <a:pt x="7172340" y="77118"/>
                </a:cubicBezTo>
                <a:cubicBezTo>
                  <a:pt x="6342023" y="50842"/>
                  <a:pt x="3115346" y="14056"/>
                  <a:pt x="3115346" y="14056"/>
                </a:cubicBezTo>
                <a:cubicBezTo>
                  <a:pt x="2043291" y="5298"/>
                  <a:pt x="1253264" y="-17474"/>
                  <a:pt x="740009" y="24567"/>
                </a:cubicBezTo>
                <a:cubicBezTo>
                  <a:pt x="226754" y="66608"/>
                  <a:pt x="135663" y="148939"/>
                  <a:pt x="35815" y="266304"/>
                </a:cubicBezTo>
                <a:cubicBezTo>
                  <a:pt x="-64033" y="383669"/>
                  <a:pt x="69098" y="648181"/>
                  <a:pt x="140919" y="728760"/>
                </a:cubicBezTo>
                <a:cubicBezTo>
                  <a:pt x="212740" y="809339"/>
                  <a:pt x="440464" y="739270"/>
                  <a:pt x="466740" y="74978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964D151-DC6F-DF42-BDCB-814C613193E9}"/>
              </a:ext>
            </a:extLst>
          </p:cNvPr>
          <p:cNvSpPr/>
          <p:nvPr/>
        </p:nvSpPr>
        <p:spPr>
          <a:xfrm rot="10800000">
            <a:off x="193588" y="5408913"/>
            <a:ext cx="8173677" cy="768050"/>
          </a:xfrm>
          <a:custGeom>
            <a:avLst/>
            <a:gdLst>
              <a:gd name="connsiteX0" fmla="*/ 7340505 w 8173677"/>
              <a:gd name="connsiteY0" fmla="*/ 707739 h 768050"/>
              <a:gd name="connsiteX1" fmla="*/ 8034188 w 8173677"/>
              <a:gd name="connsiteY1" fmla="*/ 655187 h 768050"/>
              <a:gd name="connsiteX2" fmla="*/ 8097250 w 8173677"/>
              <a:gd name="connsiteY2" fmla="*/ 171711 h 768050"/>
              <a:gd name="connsiteX3" fmla="*/ 7172340 w 8173677"/>
              <a:gd name="connsiteY3" fmla="*/ 77118 h 768050"/>
              <a:gd name="connsiteX4" fmla="*/ 3115346 w 8173677"/>
              <a:gd name="connsiteY4" fmla="*/ 14056 h 768050"/>
              <a:gd name="connsiteX5" fmla="*/ 740009 w 8173677"/>
              <a:gd name="connsiteY5" fmla="*/ 24567 h 768050"/>
              <a:gd name="connsiteX6" fmla="*/ 35815 w 8173677"/>
              <a:gd name="connsiteY6" fmla="*/ 266304 h 768050"/>
              <a:gd name="connsiteX7" fmla="*/ 140919 w 8173677"/>
              <a:gd name="connsiteY7" fmla="*/ 728760 h 768050"/>
              <a:gd name="connsiteX8" fmla="*/ 466740 w 8173677"/>
              <a:gd name="connsiteY8" fmla="*/ 749780 h 76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3677" h="768050">
                <a:moveTo>
                  <a:pt x="7340505" y="707739"/>
                </a:moveTo>
                <a:cubicBezTo>
                  <a:pt x="7624284" y="726132"/>
                  <a:pt x="7908064" y="744525"/>
                  <a:pt x="8034188" y="655187"/>
                </a:cubicBezTo>
                <a:cubicBezTo>
                  <a:pt x="8160312" y="565849"/>
                  <a:pt x="8240891" y="268056"/>
                  <a:pt x="8097250" y="171711"/>
                </a:cubicBezTo>
                <a:cubicBezTo>
                  <a:pt x="7953609" y="75366"/>
                  <a:pt x="8002657" y="103394"/>
                  <a:pt x="7172340" y="77118"/>
                </a:cubicBezTo>
                <a:cubicBezTo>
                  <a:pt x="6342023" y="50842"/>
                  <a:pt x="3115346" y="14056"/>
                  <a:pt x="3115346" y="14056"/>
                </a:cubicBezTo>
                <a:cubicBezTo>
                  <a:pt x="2043291" y="5298"/>
                  <a:pt x="1253264" y="-17474"/>
                  <a:pt x="740009" y="24567"/>
                </a:cubicBezTo>
                <a:cubicBezTo>
                  <a:pt x="226754" y="66608"/>
                  <a:pt x="135663" y="148939"/>
                  <a:pt x="35815" y="266304"/>
                </a:cubicBezTo>
                <a:cubicBezTo>
                  <a:pt x="-64033" y="383669"/>
                  <a:pt x="69098" y="648181"/>
                  <a:pt x="140919" y="728760"/>
                </a:cubicBezTo>
                <a:cubicBezTo>
                  <a:pt x="212740" y="809339"/>
                  <a:pt x="440464" y="739270"/>
                  <a:pt x="466740" y="749780"/>
                </a:cubicBez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مزیت لیست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بر لیست خطی 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مزیت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‌(دوری) بر لیست خطی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یک‌طرفه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این است که در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بدون نیاز به هیچ حافظه اضافی با داشتن آدرس یک گره دلخواه امکان دسترسی به گره قبلی وجود دارد (با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در لیست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از مرتبه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ولی در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لیست خطی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یک‌طرفه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امکان وجود نداشته و دسترسی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قبل از یک گره فقط از طریق آدرس شروع لیست وجود دارد.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7" name="Picture 2" descr="circular linked list">
            <a:extLst>
              <a:ext uri="{FF2B5EF4-FFF2-40B4-BE49-F238E27FC236}">
                <a16:creationId xmlns:a16="http://schemas.microsoft.com/office/drawing/2014/main" id="{259504EF-7B8B-C447-8051-33E894B7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3" y="3660297"/>
            <a:ext cx="5141989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420314-DB6D-1042-8276-29B7181B28AA}"/>
              </a:ext>
            </a:extLst>
          </p:cNvPr>
          <p:cNvSpPr/>
          <p:nvPr/>
        </p:nvSpPr>
        <p:spPr>
          <a:xfrm>
            <a:off x="838199" y="4745604"/>
            <a:ext cx="2579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data;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*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next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pic>
        <p:nvPicPr>
          <p:cNvPr id="9" name="Picture 2" descr="doubly linked list">
            <a:extLst>
              <a:ext uri="{FF2B5EF4-FFF2-40B4-BE49-F238E27FC236}">
                <a16:creationId xmlns:a16="http://schemas.microsoft.com/office/drawing/2014/main" id="{8241365C-610A-C646-A629-5BAC178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87" y="5217967"/>
            <a:ext cx="7890513" cy="9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FAA33-98C5-484A-BCCC-DDBADE7CE854}"/>
              </a:ext>
            </a:extLst>
          </p:cNvPr>
          <p:cNvSpPr/>
          <p:nvPr/>
        </p:nvSpPr>
        <p:spPr>
          <a:xfrm>
            <a:off x="8774251" y="3913479"/>
            <a:ext cx="257955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data;</a:t>
            </a:r>
          </a:p>
          <a:p>
            <a:pPr lvl="1"/>
            <a:r>
              <a:rPr lang="en-US" sz="1400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dirty="0">
                <a:latin typeface="Courier" pitchFamily="2" charset="0"/>
              </a:rPr>
              <a:t> *</a:t>
            </a:r>
            <a:r>
              <a:rPr lang="en-US" sz="1400" dirty="0">
                <a:solidFill>
                  <a:srgbClr val="C18401"/>
                </a:solidFill>
                <a:latin typeface="Courier" pitchFamily="2" charset="0"/>
              </a:rPr>
              <a:t>next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pPr lvl="1"/>
            <a:r>
              <a:rPr lang="en-US" sz="1400" u="sng" dirty="0">
                <a:solidFill>
                  <a:srgbClr val="A626A4"/>
                </a:solidFill>
                <a:latin typeface="Courier" pitchFamily="2" charset="0"/>
              </a:rPr>
              <a:t>struct</a:t>
            </a:r>
            <a:r>
              <a:rPr lang="en-US" sz="1400" u="sng" dirty="0">
                <a:latin typeface="Courier" pitchFamily="2" charset="0"/>
              </a:rPr>
              <a:t> </a:t>
            </a:r>
            <a:r>
              <a:rPr lang="en-US" sz="1400" u="sng" dirty="0">
                <a:solidFill>
                  <a:srgbClr val="C18401"/>
                </a:solidFill>
                <a:latin typeface="Courier" pitchFamily="2" charset="0"/>
              </a:rPr>
              <a:t>node</a:t>
            </a:r>
            <a:r>
              <a:rPr lang="en-US" sz="1400" u="sng" dirty="0">
                <a:latin typeface="Courier" pitchFamily="2" charset="0"/>
              </a:rPr>
              <a:t> *</a:t>
            </a:r>
            <a:r>
              <a:rPr lang="en-US" sz="1400" u="sng" dirty="0" err="1">
                <a:solidFill>
                  <a:srgbClr val="C18401"/>
                </a:solidFill>
                <a:latin typeface="Courier" pitchFamily="2" charset="0"/>
              </a:rPr>
              <a:t>prev</a:t>
            </a:r>
            <a:r>
              <a:rPr lang="en-US" sz="1400" u="sng" dirty="0">
                <a:latin typeface="Courier" pitchFamily="2" charset="0"/>
              </a:rPr>
              <a:t>;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2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پیمایش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لیست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صورتی‌که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start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به شرح زیر خواهد بود: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BEE8B-EE1C-E24B-8DDD-BD7F51F0026A}"/>
              </a:ext>
            </a:extLst>
          </p:cNvPr>
          <p:cNvSpPr/>
          <p:nvPr/>
        </p:nvSpPr>
        <p:spPr>
          <a:xfrm>
            <a:off x="838200" y="31241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repeat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check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until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start</a:t>
            </a:r>
            <a:endParaRPr lang="en-US" b="1" dirty="0">
              <a:solidFill>
                <a:srgbClr val="020F8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309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ذخیره سازی در حافظه اصلی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طور کلی 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ذخیره‌سازی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انواع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حافظه اصلی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RAM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از دو نوع ساختار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استفاده کرد: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.	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endParaRPr lang="fa-IR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۲.	 </a:t>
            </a:r>
            <a:r>
              <a:rPr lang="fa-IR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 پیوندی</a:t>
            </a:r>
            <a:endParaRPr lang="en-US" sz="28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28" name="Picture 4" descr="What is RAM, and How Much Memory Do You Need? - The Plug - HelloTech">
            <a:extLst>
              <a:ext uri="{FF2B5EF4-FFF2-40B4-BE49-F238E27FC236}">
                <a16:creationId xmlns:a16="http://schemas.microsoft.com/office/drawing/2014/main" id="{E4664C70-4301-F14E-95CB-F53D1D14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8841"/>
            <a:ext cx="4029923" cy="21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5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عملیات‌های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لیست‌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عملیات‌های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مانند عملیات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خطی است با این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تقاوت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باید شرط پایان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نحوه اصلاح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آخر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باتوجه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دوری بودن لیست تغییر یابد.</a:t>
            </a: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e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به انتهای یک لیست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یک لیست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غیرحلقوی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باشد و بخواهیم گره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 x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را بعد از آن درج کنیم: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F5425-237A-BC41-AFA4-37316E1C7C04}"/>
              </a:ext>
            </a:extLst>
          </p:cNvPr>
          <p:cNvSpPr/>
          <p:nvPr/>
        </p:nvSpPr>
        <p:spPr>
          <a:xfrm>
            <a:off x="1784133" y="3834099"/>
            <a:ext cx="2699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C0397-5DE2-DF48-8208-61809A06D78D}"/>
              </a:ext>
            </a:extLst>
          </p:cNvPr>
          <p:cNvSpPr/>
          <p:nvPr/>
        </p:nvSpPr>
        <p:spPr>
          <a:xfrm>
            <a:off x="7708023" y="3834099"/>
            <a:ext cx="2699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 Courier New"/>
              </a:rPr>
              <a:t>a.next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1E4A2-2B8B-344A-9196-06FD3343F02D}"/>
                  </a:ext>
                </a:extLst>
              </p:cNvPr>
              <p:cNvSpPr txBox="1"/>
              <p:nvPr/>
            </p:nvSpPr>
            <p:spPr>
              <a:xfrm rot="10800000">
                <a:off x="4082201" y="4711262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1E4A2-2B8B-344A-9196-06FD3343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082201" y="4711262"/>
                <a:ext cx="401777" cy="884281"/>
              </a:xfrm>
              <a:prstGeom prst="rect">
                <a:avLst/>
              </a:prstGeom>
              <a:blipFill>
                <a:blip r:embed="rId3"/>
                <a:stretch>
                  <a:fillRect l="-312121" t="-330000" r="-390909" b="-2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1A639D-C0F5-7D45-A67E-8D9C07CA4A5B}"/>
                  </a:ext>
                </a:extLst>
              </p:cNvPr>
              <p:cNvSpPr txBox="1"/>
              <p:nvPr/>
            </p:nvSpPr>
            <p:spPr>
              <a:xfrm>
                <a:off x="7306246" y="4704144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1A639D-C0F5-7D45-A67E-8D9C07CA4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46" y="4704144"/>
                <a:ext cx="401777" cy="884281"/>
              </a:xfrm>
              <a:prstGeom prst="rect">
                <a:avLst/>
              </a:prstGeom>
              <a:blipFill>
                <a:blip r:embed="rId4"/>
                <a:stretch>
                  <a:fillRect l="-406250" t="-228169" r="-321875" b="-3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2C7FD-678E-7A49-AFD3-6AE860162CC6}"/>
              </a:ext>
            </a:extLst>
          </p:cNvPr>
          <p:cNvCxnSpPr>
            <a:stCxn id="6" idx="1"/>
          </p:cNvCxnSpPr>
          <p:nvPr/>
        </p:nvCxnSpPr>
        <p:spPr>
          <a:xfrm>
            <a:off x="4483977" y="5153402"/>
            <a:ext cx="73152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AEFDB6-18F5-2849-AFF8-4787926B5D29}"/>
              </a:ext>
            </a:extLst>
          </p:cNvPr>
          <p:cNvCxnSpPr>
            <a:stCxn id="10" idx="1"/>
          </p:cNvCxnSpPr>
          <p:nvPr/>
        </p:nvCxnSpPr>
        <p:spPr>
          <a:xfrm flipH="1">
            <a:off x="6568966" y="5146285"/>
            <a:ext cx="731520" cy="71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A20016-3E36-E845-9D99-230BC3B08F51}"/>
              </a:ext>
            </a:extLst>
          </p:cNvPr>
          <p:cNvSpPr txBox="1"/>
          <p:nvPr/>
        </p:nvSpPr>
        <p:spPr>
          <a:xfrm>
            <a:off x="5215497" y="4830236"/>
            <a:ext cx="135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 صورتی که لیست خالی باشد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439E45-08CD-7942-99F6-C6E9307EF57F}"/>
              </a:ext>
            </a:extLst>
          </p:cNvPr>
          <p:cNvCxnSpPr/>
          <p:nvPr/>
        </p:nvCxnSpPr>
        <p:spPr>
          <a:xfrm flipV="1">
            <a:off x="2356289" y="5662743"/>
            <a:ext cx="1555531" cy="71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7A1DB-2C40-1F4C-8416-1DABF7F2E4CB}"/>
              </a:ext>
            </a:extLst>
          </p:cNvPr>
          <p:cNvCxnSpPr/>
          <p:nvPr/>
        </p:nvCxnSpPr>
        <p:spPr>
          <a:xfrm flipV="1">
            <a:off x="8280179" y="5681879"/>
            <a:ext cx="1555531" cy="711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AC6A407A-C908-F947-BDFB-52E5C380AF71}"/>
              </a:ext>
            </a:extLst>
          </p:cNvPr>
          <p:cNvSpPr/>
          <p:nvPr/>
        </p:nvSpPr>
        <p:spPr>
          <a:xfrm rot="16200000">
            <a:off x="5912521" y="3004203"/>
            <a:ext cx="366959" cy="5927832"/>
          </a:xfrm>
          <a:prstGeom prst="leftBracket">
            <a:avLst>
              <a:gd name="adj" fmla="val 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9B5BB-307E-B84B-ABFE-112E84CCC4CD}"/>
              </a:ext>
            </a:extLst>
          </p:cNvPr>
          <p:cNvSpPr txBox="1"/>
          <p:nvPr/>
        </p:nvSpPr>
        <p:spPr>
          <a:xfrm>
            <a:off x="2615756" y="34649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لیست خطی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2F11B-C340-E741-A6BA-EE367E56F1C3}"/>
              </a:ext>
            </a:extLst>
          </p:cNvPr>
          <p:cNvSpPr txBox="1"/>
          <p:nvPr/>
        </p:nvSpPr>
        <p:spPr>
          <a:xfrm>
            <a:off x="8500740" y="34232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لیست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حلقوی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07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عملیات‌های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لیست‌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درج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درحالتی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لیست تهی نیست دو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هم عمل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اما زمانی که لیست تهی باشد دو وضعیت متفاوت به صورت زیر بعد از درج گره به وجود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BDCA10-6DA3-D14E-83B3-49ED2C1D1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4537"/>
              </p:ext>
            </p:extLst>
          </p:nvPr>
        </p:nvGraphicFramePr>
        <p:xfrm>
          <a:off x="2925379" y="4151066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224748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960619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4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715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32CA4E-5CF9-4E41-8158-6EEC1287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0791"/>
              </p:ext>
            </p:extLst>
          </p:nvPr>
        </p:nvGraphicFramePr>
        <p:xfrm>
          <a:off x="7691123" y="4151066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2247489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960619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71509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9B56993A-D406-9144-BAD3-BB57EECAF1B3}"/>
              </a:ext>
            </a:extLst>
          </p:cNvPr>
          <p:cNvSpPr>
            <a:spLocks noChangeAspect="1"/>
          </p:cNvSpPr>
          <p:nvPr/>
        </p:nvSpPr>
        <p:spPr>
          <a:xfrm rot="13317533">
            <a:off x="8801279" y="3994426"/>
            <a:ext cx="888644" cy="858260"/>
          </a:xfrm>
          <a:prstGeom prst="arc">
            <a:avLst>
              <a:gd name="adj1" fmla="val 15485"/>
              <a:gd name="adj2" fmla="val 1739727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B54458-FDFF-644D-A281-B59221E1C625}"/>
              </a:ext>
            </a:extLst>
          </p:cNvPr>
          <p:cNvCxnSpPr/>
          <p:nvPr/>
        </p:nvCxnSpPr>
        <p:spPr>
          <a:xfrm>
            <a:off x="7855245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A0146A-2969-8644-8D8F-E166660F0F1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127493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F37E1B-74D8-F14A-ABF2-7452A12C2515}"/>
              </a:ext>
            </a:extLst>
          </p:cNvPr>
          <p:cNvSpPr txBox="1"/>
          <p:nvPr/>
        </p:nvSpPr>
        <p:spPr>
          <a:xfrm>
            <a:off x="8240551" y="32790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85A2-A797-6347-8CEB-126F98E5234F}"/>
              </a:ext>
            </a:extLst>
          </p:cNvPr>
          <p:cNvSpPr txBox="1"/>
          <p:nvPr/>
        </p:nvSpPr>
        <p:spPr>
          <a:xfrm>
            <a:off x="7688925" y="3278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3BD0DB-CCFD-044F-90D2-DAF702A6B4E3}"/>
              </a:ext>
            </a:extLst>
          </p:cNvPr>
          <p:cNvCxnSpPr/>
          <p:nvPr/>
        </p:nvCxnSpPr>
        <p:spPr>
          <a:xfrm>
            <a:off x="3131792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2EDA7F-FD23-F348-AABA-62A87BC8C40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404040" y="3602426"/>
            <a:ext cx="274320" cy="548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2F3E9-664A-CB45-A7B2-EAD3F7588628}"/>
              </a:ext>
            </a:extLst>
          </p:cNvPr>
          <p:cNvSpPr txBox="1"/>
          <p:nvPr/>
        </p:nvSpPr>
        <p:spPr>
          <a:xfrm>
            <a:off x="3517098" y="32790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AA26-57B5-454D-9BC6-525A5242759D}"/>
              </a:ext>
            </a:extLst>
          </p:cNvPr>
          <p:cNvSpPr txBox="1"/>
          <p:nvPr/>
        </p:nvSpPr>
        <p:spPr>
          <a:xfrm>
            <a:off x="2965472" y="3278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166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dirty="0">
                <a:latin typeface="Courier" pitchFamily="2" charset="0"/>
                <a:cs typeface="IRTitr" panose="02000506000000020002" pitchFamily="2" charset="-78"/>
              </a:rPr>
              <a:t>HEAD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در لیست دوری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صورتی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دوری به گره اول یا آخر اشاره کند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وضعیت‌های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متفاوتی از نقطه نظر زمان انجام بعضی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عمليات‌ها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بوجود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به شرح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بررسی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میکنيم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لیست اشاره کند: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2" descr="circular linked list">
            <a:extLst>
              <a:ext uri="{FF2B5EF4-FFF2-40B4-BE49-F238E27FC236}">
                <a16:creationId xmlns:a16="http://schemas.microsoft.com/office/drawing/2014/main" id="{6B4689EC-0C08-2049-9219-6498F787F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915987"/>
            <a:ext cx="5141989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E14CE9-B098-7640-B151-1C27D741A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60565"/>
              </p:ext>
            </p:extLst>
          </p:nvPr>
        </p:nvGraphicFramePr>
        <p:xfrm>
          <a:off x="1865389" y="4119563"/>
          <a:ext cx="8229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1523871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441381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369361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وضیحات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مرتبه اجرایی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عملیات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162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انتهای لیست رفته تا گره جدید را در ابتدای لیست درج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068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انتهای لیست رفته تا گره ای را از ابتدای لیست حذف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204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انتهای لیست رفته تا گره جدید را در انتهای لیست درج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انتها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142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گره ماقبل آخر رفته تا گره آخر را حذف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انتها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1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9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dirty="0">
                <a:latin typeface="Courier" pitchFamily="2" charset="0"/>
                <a:cs typeface="IRTitr" panose="02000506000000020002" pitchFamily="2" charset="-78"/>
              </a:rPr>
              <a:t>HEAD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در لیست دوری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صورتی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دوری به گره اول یا آخر اشاره کند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وضعیت‌های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متفاوتی از نقطه نظر زمان انجام بعضی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عمليات‌ها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بوجود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می‌آید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به شرح زیر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آن‌ها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بررسی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میکنيم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ii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HEAD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انتهای لیست اشاره کند: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E14CE9-B098-7640-B151-1C27D741A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25017"/>
              </p:ext>
            </p:extLst>
          </p:nvPr>
        </p:nvGraphicFramePr>
        <p:xfrm>
          <a:off x="1865389" y="4119563"/>
          <a:ext cx="8229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1523871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441381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369361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ت</a:t>
                      </a:r>
                      <a:r>
                        <a:rPr lang="fa-IR" dirty="0" err="1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وضیحات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مرتبه اجرایی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عملیات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162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انتها همان درج در ابتدا خواهد بود.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068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اشاره گر </a:t>
                      </a:r>
                      <a:r>
                        <a:rPr lang="en-US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HEAD</a:t>
                      </a: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در انتها به راحتی گره را از ابتدا حذف می کند.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ابتدا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204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 درج در انتها به سادگی انجام خواهد شد.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درج در انتها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142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باید به گره ماقبل آخر رفته تا گره آخر را حذف کنیم.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  <a:cs typeface="IRRoya" panose="02000503000000020002" pitchFamily="2" charset="-78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latin typeface="IRRoya" panose="02000503000000020002" pitchFamily="2" charset="-78"/>
                          <a:cs typeface="IRRoya" panose="02000503000000020002" pitchFamily="2" charset="-78"/>
                        </a:rPr>
                        <a:t>حذف از انتها</a:t>
                      </a:r>
                      <a:endParaRPr lang="en-US" dirty="0">
                        <a:latin typeface="IRRoya" panose="02000503000000020002" pitchFamily="2" charset="-78"/>
                        <a:cs typeface="IRRoya" panose="02000503000000020002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13601"/>
                  </a:ext>
                </a:extLst>
              </a:tr>
            </a:tbl>
          </a:graphicData>
        </a:graphic>
      </p:graphicFrame>
      <p:pic>
        <p:nvPicPr>
          <p:cNvPr id="8" name="Picture 2" descr="circular linked list">
            <a:extLst>
              <a:ext uri="{FF2B5EF4-FFF2-40B4-BE49-F238E27FC236}">
                <a16:creationId xmlns:a16="http://schemas.microsoft.com/office/drawing/2014/main" id="{159FF73D-73C7-2946-8C9E-31FFBA870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2"/>
          <a:stretch/>
        </p:blipFill>
        <p:spPr bwMode="auto">
          <a:xfrm>
            <a:off x="869731" y="2899319"/>
            <a:ext cx="4492975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ircular linked list">
            <a:extLst>
              <a:ext uri="{FF2B5EF4-FFF2-40B4-BE49-F238E27FC236}">
                <a16:creationId xmlns:a16="http://schemas.microsoft.com/office/drawing/2014/main" id="{8DA44920-9E6D-184F-A08E-BD7510C91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86" b="59752"/>
          <a:stretch/>
        </p:blipFill>
        <p:spPr bwMode="auto">
          <a:xfrm>
            <a:off x="5039910" y="2899319"/>
            <a:ext cx="648618" cy="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B1831C-4436-DD4C-8FC9-AC0BB7F9A046}"/>
              </a:ext>
            </a:extLst>
          </p:cNvPr>
          <p:cNvSpPr/>
          <p:nvPr/>
        </p:nvSpPr>
        <p:spPr>
          <a:xfrm>
            <a:off x="838200" y="3146627"/>
            <a:ext cx="299545" cy="177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11" name="Picture 2" descr="circular linked list">
            <a:extLst>
              <a:ext uri="{FF2B5EF4-FFF2-40B4-BE49-F238E27FC236}">
                <a16:creationId xmlns:a16="http://schemas.microsoft.com/office/drawing/2014/main" id="{17FEB96C-C872-6446-97EF-361778689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9" t="23939" r="81348" b="59752"/>
          <a:stretch/>
        </p:blipFill>
        <p:spPr bwMode="auto">
          <a:xfrm rot="10800000">
            <a:off x="4942097" y="3159132"/>
            <a:ext cx="341586" cy="1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0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لیست پیوندی دو طرفه 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(</a:t>
            </a:r>
            <a:r>
              <a:rPr lang="en-US" sz="3200" dirty="0">
                <a:latin typeface="IRRoya" panose="02000503000000020002" pitchFamily="2" charset="-78"/>
                <a:cs typeface="IRRoya" panose="02000503000000020002" pitchFamily="2" charset="-78"/>
              </a:rPr>
              <a:t>Double linked list</a:t>
            </a:r>
            <a:r>
              <a:rPr lang="fa-IR" sz="3200" dirty="0">
                <a:latin typeface="IRRoya" panose="02000503000000020002" pitchFamily="2" charset="-78"/>
                <a:cs typeface="IRRoya" panose="02000503000000020002" pitchFamily="2" charset="-78"/>
              </a:rPr>
              <a:t>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پیوندی دو طرفه هر گره به کمک دو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left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آدرسی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قبلی)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right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(آدرس گره بعدی)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قبلی و بعدی اشاره کند؛ در نتیجه با داشتن آدرس هر گره به راحتی می توان به گره قبلی یا بعدی دسترسی پیدا کرد.</a:t>
            </a:r>
          </a:p>
          <a:p>
            <a:pPr marL="0" indent="0" algn="just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5F1AC6C-CE98-3A44-B0B5-96C255CB9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42109"/>
              </p:ext>
            </p:extLst>
          </p:nvPr>
        </p:nvGraphicFramePr>
        <p:xfrm>
          <a:off x="2575560" y="4004149"/>
          <a:ext cx="70408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1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2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  <a:r>
                        <a:rPr lang="en-US" baseline="-25000" dirty="0">
                          <a:latin typeface="Courier" pitchFamily="2" charset="0"/>
                        </a:rPr>
                        <a:t>n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3317E-EA6F-EB4D-9D46-D4F50C51BBDD}"/>
              </a:ext>
            </a:extLst>
          </p:cNvPr>
          <p:cNvCxnSpPr/>
          <p:nvPr/>
        </p:nvCxnSpPr>
        <p:spPr>
          <a:xfrm>
            <a:off x="3991830" y="4106625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F189EB-3590-D344-B10F-07E18DDA362B}"/>
              </a:ext>
            </a:extLst>
          </p:cNvPr>
          <p:cNvCxnSpPr/>
          <p:nvPr/>
        </p:nvCxnSpPr>
        <p:spPr>
          <a:xfrm>
            <a:off x="6096000" y="4106625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3042D-4D12-4849-93C3-9B6489BFBB82}"/>
              </a:ext>
            </a:extLst>
          </p:cNvPr>
          <p:cNvCxnSpPr/>
          <p:nvPr/>
        </p:nvCxnSpPr>
        <p:spPr>
          <a:xfrm>
            <a:off x="7302588" y="4106625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B6467-53F2-904F-AF71-9D080CCF8BEC}"/>
              </a:ext>
            </a:extLst>
          </p:cNvPr>
          <p:cNvCxnSpPr/>
          <p:nvPr/>
        </p:nvCxnSpPr>
        <p:spPr>
          <a:xfrm flipH="1">
            <a:off x="4196781" y="4382814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822D7-9374-AA47-897D-2D0C5DA81A6D}"/>
              </a:ext>
            </a:extLst>
          </p:cNvPr>
          <p:cNvCxnSpPr/>
          <p:nvPr/>
        </p:nvCxnSpPr>
        <p:spPr>
          <a:xfrm flipH="1">
            <a:off x="6304105" y="4382814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9378D-1D4A-854E-8909-EE09F909D2E6}"/>
              </a:ext>
            </a:extLst>
          </p:cNvPr>
          <p:cNvCxnSpPr/>
          <p:nvPr/>
        </p:nvCxnSpPr>
        <p:spPr>
          <a:xfrm flipH="1">
            <a:off x="7497029" y="4393324"/>
            <a:ext cx="6726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300B4FD5-15B5-DE4F-BF59-83743FA775AE}"/>
              </a:ext>
            </a:extLst>
          </p:cNvPr>
          <p:cNvSpPr>
            <a:spLocks noChangeAspect="1"/>
          </p:cNvSpPr>
          <p:nvPr/>
        </p:nvSpPr>
        <p:spPr>
          <a:xfrm rot="10800000">
            <a:off x="8785597" y="4232749"/>
            <a:ext cx="548640" cy="548640"/>
          </a:xfrm>
          <a:prstGeom prst="arc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5920ECA-80B3-1E40-976E-4AA3C07515C0}"/>
              </a:ext>
            </a:extLst>
          </p:cNvPr>
          <p:cNvSpPr>
            <a:spLocks noChangeAspect="1"/>
          </p:cNvSpPr>
          <p:nvPr/>
        </p:nvSpPr>
        <p:spPr>
          <a:xfrm rot="5400000">
            <a:off x="2857763" y="4232750"/>
            <a:ext cx="548640" cy="548640"/>
          </a:xfrm>
          <a:prstGeom prst="arc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1B947-9E47-7947-8641-DE10FB96A42B}"/>
              </a:ext>
            </a:extLst>
          </p:cNvPr>
          <p:cNvSpPr txBox="1"/>
          <p:nvPr/>
        </p:nvSpPr>
        <p:spPr>
          <a:xfrm>
            <a:off x="2516761" y="462750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6E1403-8B52-3A42-B146-A2E6F3FA2C4A}"/>
              </a:ext>
            </a:extLst>
          </p:cNvPr>
          <p:cNvSpPr txBox="1"/>
          <p:nvPr/>
        </p:nvSpPr>
        <p:spPr>
          <a:xfrm>
            <a:off x="9059917" y="4627501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04499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در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دوپیوندی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داشتن آدرس یک گره دلخواه مانند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یک لیست دو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پیوندی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جدید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سمت چپ یا راست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 درج کرد؛ برای اینکار به ۴ عمل جایگزینی نیاز داریم: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سمت راست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سمت چپ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ابتدای لیست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۴)	درج گره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انتهای لیست</a:t>
            </a:r>
          </a:p>
        </p:txBody>
      </p:sp>
      <p:pic>
        <p:nvPicPr>
          <p:cNvPr id="2052" name="Picture 4" descr="25 Insert Antonyms. Full list of opposite words of insert.">
            <a:extLst>
              <a:ext uri="{FF2B5EF4-FFF2-40B4-BE49-F238E27FC236}">
                <a16:creationId xmlns:a16="http://schemas.microsoft.com/office/drawing/2014/main" id="{928CDA84-220C-A449-9D9B-4F8FBEBBE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2" b="10327"/>
          <a:stretch/>
        </p:blipFill>
        <p:spPr bwMode="auto">
          <a:xfrm>
            <a:off x="838200" y="4226560"/>
            <a:ext cx="3329371" cy="1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31BB6-1A0A-154C-BEAB-332390CEAF7A}"/>
              </a:ext>
            </a:extLst>
          </p:cNvPr>
          <p:cNvSpPr txBox="1"/>
          <p:nvPr/>
        </p:nvSpPr>
        <p:spPr>
          <a:xfrm>
            <a:off x="1230742" y="599229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rgbClr val="00206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یک چیز بی مورد، </a:t>
            </a:r>
            <a:r>
              <a:rPr lang="fa-IR" dirty="0" err="1">
                <a:solidFill>
                  <a:srgbClr val="00206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لطفا</a:t>
            </a:r>
            <a:r>
              <a:rPr lang="fa-IR" dirty="0">
                <a:solidFill>
                  <a:srgbClr val="00206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توجه نکنید!</a:t>
            </a:r>
            <a:endParaRPr lang="en-US" dirty="0">
              <a:solidFill>
                <a:srgbClr val="002060"/>
              </a:solidFill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150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درج گره با اشاره گر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NEW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سمت راست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D8E88-3D03-0E4C-947D-0F9F8D1504FC}"/>
              </a:ext>
            </a:extLst>
          </p:cNvPr>
          <p:cNvSpPr/>
          <p:nvPr/>
        </p:nvSpPr>
        <p:spPr>
          <a:xfrm>
            <a:off x="838200" y="1822450"/>
            <a:ext cx="3154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).left=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69728D-C5D6-744D-9349-DC37A158F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385"/>
              </p:ext>
            </p:extLst>
          </p:nvPr>
        </p:nvGraphicFramePr>
        <p:xfrm>
          <a:off x="5227320" y="3546949"/>
          <a:ext cx="40233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437A812C-8DB9-7A4D-B4EB-D06C6F142D74}"/>
              </a:ext>
            </a:extLst>
          </p:cNvPr>
          <p:cNvSpPr>
            <a:spLocks noChangeAspect="1"/>
          </p:cNvSpPr>
          <p:nvPr/>
        </p:nvSpPr>
        <p:spPr>
          <a:xfrm>
            <a:off x="5491480" y="324051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344837-3F6E-9446-8141-03E5EC5DD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4580"/>
              </p:ext>
            </p:extLst>
          </p:nvPr>
        </p:nvGraphicFramePr>
        <p:xfrm>
          <a:off x="6416040" y="4861956"/>
          <a:ext cx="16459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30D5E41-915B-4F46-8AA3-967398FF85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4930" y="4249884"/>
            <a:ext cx="1089262" cy="592083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A42C4-0B68-0E4A-B783-E4A405E31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00027" y="4243666"/>
            <a:ext cx="1089262" cy="60451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216C35F-467B-8741-B9A5-154C8241E5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9005" y="4193224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6C7148A-90A5-CF43-88C7-140EBB4B1F31}"/>
              </a:ext>
            </a:extLst>
          </p:cNvPr>
          <p:cNvCxnSpPr>
            <a:cxnSpLocks/>
          </p:cNvCxnSpPr>
          <p:nvPr/>
        </p:nvCxnSpPr>
        <p:spPr>
          <a:xfrm rot="5400000">
            <a:off x="7099725" y="4191636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F7891-9667-9F4D-8205-0191B0D199E9}"/>
              </a:ext>
            </a:extLst>
          </p:cNvPr>
          <p:cNvCxnSpPr/>
          <p:nvPr/>
        </p:nvCxnSpPr>
        <p:spPr>
          <a:xfrm>
            <a:off x="6713920" y="3821269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F7F7B-726E-4F4C-BCCB-CBB73CABA6D2}"/>
              </a:ext>
            </a:extLst>
          </p:cNvPr>
          <p:cNvCxnSpPr/>
          <p:nvPr/>
        </p:nvCxnSpPr>
        <p:spPr>
          <a:xfrm flipH="1">
            <a:off x="6854058" y="3647440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F8F3D91-24C1-BC4E-A2A3-3ECD17B6969B}"/>
              </a:ext>
            </a:extLst>
          </p:cNvPr>
          <p:cNvSpPr>
            <a:spLocks noChangeAspect="1"/>
          </p:cNvSpPr>
          <p:nvPr/>
        </p:nvSpPr>
        <p:spPr>
          <a:xfrm rot="5400000">
            <a:off x="6721977" y="509055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CA56-FC8E-4942-B050-8A3AFEB0348E}"/>
              </a:ext>
            </a:extLst>
          </p:cNvPr>
          <p:cNvSpPr txBox="1"/>
          <p:nvPr/>
        </p:nvSpPr>
        <p:spPr>
          <a:xfrm>
            <a:off x="5491480" y="30551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1B9505-EB03-054E-819F-1068E5C185B4}"/>
              </a:ext>
            </a:extLst>
          </p:cNvPr>
          <p:cNvSpPr txBox="1"/>
          <p:nvPr/>
        </p:nvSpPr>
        <p:spPr>
          <a:xfrm>
            <a:off x="6593737" y="562231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2033A-0931-E84D-8A95-0E593846D2F4}"/>
              </a:ext>
            </a:extLst>
          </p:cNvPr>
          <p:cNvSpPr txBox="1"/>
          <p:nvPr/>
        </p:nvSpPr>
        <p:spPr>
          <a:xfrm>
            <a:off x="5745638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B094-60A3-AC4C-8DD3-1489278F54DE}"/>
              </a:ext>
            </a:extLst>
          </p:cNvPr>
          <p:cNvSpPr txBox="1"/>
          <p:nvPr/>
        </p:nvSpPr>
        <p:spPr>
          <a:xfrm>
            <a:off x="682394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1CB424-FC83-BE4F-B16A-D8E12A35D124}"/>
              </a:ext>
            </a:extLst>
          </p:cNvPr>
          <p:cNvSpPr txBox="1"/>
          <p:nvPr/>
        </p:nvSpPr>
        <p:spPr>
          <a:xfrm>
            <a:off x="738579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86236-D8C8-F348-984B-6D617B7E8FEA}"/>
              </a:ext>
            </a:extLst>
          </p:cNvPr>
          <p:cNvSpPr txBox="1"/>
          <p:nvPr/>
        </p:nvSpPr>
        <p:spPr>
          <a:xfrm>
            <a:off x="8452507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B8F64-160A-8846-B9BB-FEB6E876F100}"/>
              </a:ext>
            </a:extLst>
          </p:cNvPr>
          <p:cNvSpPr txBox="1"/>
          <p:nvPr/>
        </p:nvSpPr>
        <p:spPr>
          <a:xfrm>
            <a:off x="7010870" y="34625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317866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درج گره با اشاره گر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NEW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سمت چپ </a:t>
            </a:r>
            <a:r>
              <a:rPr lang="en-US" sz="4000" dirty="0">
                <a:latin typeface="IRTitr" panose="02000506000000020002" pitchFamily="2" charset="-78"/>
                <a:cs typeface="IRTitr" panose="02000506000000020002" pitchFamily="2" charset="-78"/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D8E88-3D03-0E4C-947D-0F9F8D1504FC}"/>
              </a:ext>
            </a:extLst>
          </p:cNvPr>
          <p:cNvSpPr/>
          <p:nvPr/>
        </p:nvSpPr>
        <p:spPr>
          <a:xfrm>
            <a:off x="838200" y="1822450"/>
            <a:ext cx="3154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new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).right=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new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69728D-C5D6-744D-9349-DC37A158F6C7}"/>
              </a:ext>
            </a:extLst>
          </p:cNvPr>
          <p:cNvGraphicFramePr>
            <a:graphicFrameLocks noGrp="1"/>
          </p:cNvGraphicFramePr>
          <p:nvPr/>
        </p:nvGraphicFramePr>
        <p:xfrm>
          <a:off x="5227320" y="3546949"/>
          <a:ext cx="40233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437A812C-8DB9-7A4D-B4EB-D06C6F142D74}"/>
              </a:ext>
            </a:extLst>
          </p:cNvPr>
          <p:cNvSpPr>
            <a:spLocks noChangeAspect="1"/>
          </p:cNvSpPr>
          <p:nvPr/>
        </p:nvSpPr>
        <p:spPr>
          <a:xfrm rot="16200000">
            <a:off x="8435603" y="3272629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344837-3F6E-9446-8141-03E5EC5DDDAA}"/>
              </a:ext>
            </a:extLst>
          </p:cNvPr>
          <p:cNvGraphicFramePr>
            <a:graphicFrameLocks noGrp="1"/>
          </p:cNvGraphicFramePr>
          <p:nvPr/>
        </p:nvGraphicFramePr>
        <p:xfrm>
          <a:off x="6416040" y="4861956"/>
          <a:ext cx="16459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30D5E41-915B-4F46-8AA3-967398FF85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4930" y="4249884"/>
            <a:ext cx="1089262" cy="592083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F6A42C4-0B68-0E4A-B783-E4A405E312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00027" y="4243666"/>
            <a:ext cx="1089262" cy="60451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216C35F-467B-8741-B9A5-154C8241E5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9005" y="4193224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6C7148A-90A5-CF43-88C7-140EBB4B1F31}"/>
              </a:ext>
            </a:extLst>
          </p:cNvPr>
          <p:cNvCxnSpPr>
            <a:cxnSpLocks/>
          </p:cNvCxnSpPr>
          <p:nvPr/>
        </p:nvCxnSpPr>
        <p:spPr>
          <a:xfrm rot="5400000">
            <a:off x="7099725" y="4191636"/>
            <a:ext cx="971705" cy="365760"/>
          </a:xfrm>
          <a:prstGeom prst="bentConnector3">
            <a:avLst>
              <a:gd name="adj1" fmla="val -1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F7891-9667-9F4D-8205-0191B0D199E9}"/>
              </a:ext>
            </a:extLst>
          </p:cNvPr>
          <p:cNvCxnSpPr/>
          <p:nvPr/>
        </p:nvCxnSpPr>
        <p:spPr>
          <a:xfrm>
            <a:off x="6713920" y="3821269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F7F7B-726E-4F4C-BCCB-CBB73CABA6D2}"/>
              </a:ext>
            </a:extLst>
          </p:cNvPr>
          <p:cNvCxnSpPr/>
          <p:nvPr/>
        </p:nvCxnSpPr>
        <p:spPr>
          <a:xfrm flipH="1">
            <a:off x="6854058" y="3647440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F8F3D91-24C1-BC4E-A2A3-3ECD17B6969B}"/>
              </a:ext>
            </a:extLst>
          </p:cNvPr>
          <p:cNvSpPr>
            <a:spLocks noChangeAspect="1"/>
          </p:cNvSpPr>
          <p:nvPr/>
        </p:nvSpPr>
        <p:spPr>
          <a:xfrm rot="5400000">
            <a:off x="6721977" y="509055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CA56-FC8E-4942-B050-8A3AFEB0348E}"/>
              </a:ext>
            </a:extLst>
          </p:cNvPr>
          <p:cNvSpPr txBox="1"/>
          <p:nvPr/>
        </p:nvSpPr>
        <p:spPr>
          <a:xfrm>
            <a:off x="8701703" y="310335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1B9505-EB03-054E-819F-1068E5C185B4}"/>
              </a:ext>
            </a:extLst>
          </p:cNvPr>
          <p:cNvSpPr txBox="1"/>
          <p:nvPr/>
        </p:nvSpPr>
        <p:spPr>
          <a:xfrm>
            <a:off x="6593737" y="562231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2033A-0931-E84D-8A95-0E593846D2F4}"/>
              </a:ext>
            </a:extLst>
          </p:cNvPr>
          <p:cNvSpPr txBox="1"/>
          <p:nvPr/>
        </p:nvSpPr>
        <p:spPr>
          <a:xfrm>
            <a:off x="5745638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B094-60A3-AC4C-8DD3-1489278F54DE}"/>
              </a:ext>
            </a:extLst>
          </p:cNvPr>
          <p:cNvSpPr txBox="1"/>
          <p:nvPr/>
        </p:nvSpPr>
        <p:spPr>
          <a:xfrm>
            <a:off x="682394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1CB424-FC83-BE4F-B16A-D8E12A35D124}"/>
              </a:ext>
            </a:extLst>
          </p:cNvPr>
          <p:cNvSpPr txBox="1"/>
          <p:nvPr/>
        </p:nvSpPr>
        <p:spPr>
          <a:xfrm>
            <a:off x="7385793" y="43568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86236-D8C8-F348-984B-6D617B7E8FEA}"/>
              </a:ext>
            </a:extLst>
          </p:cNvPr>
          <p:cNvSpPr txBox="1"/>
          <p:nvPr/>
        </p:nvSpPr>
        <p:spPr>
          <a:xfrm>
            <a:off x="8452507" y="43612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B8F64-160A-8846-B9BB-FEB6E876F100}"/>
              </a:ext>
            </a:extLst>
          </p:cNvPr>
          <p:cNvSpPr txBox="1"/>
          <p:nvPr/>
        </p:nvSpPr>
        <p:spPr>
          <a:xfrm>
            <a:off x="7010870" y="34625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195850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درج گره با </a:t>
            </a:r>
            <a:r>
              <a:rPr lang="fa-IR" sz="4000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en-US" sz="4000" dirty="0">
                <a:latin typeface="Courier" pitchFamily="2" charset="0"/>
                <a:cs typeface="IRTitr" panose="02000506000000020002" pitchFamily="2" charset="-78"/>
              </a:rPr>
              <a:t>x</a:t>
            </a:r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 در ابتدا یا انتها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168A39-2EAF-9945-8270-A8A8B857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27295"/>
              </p:ext>
            </p:extLst>
          </p:nvPr>
        </p:nvGraphicFramePr>
        <p:xfrm>
          <a:off x="2849880" y="2098348"/>
          <a:ext cx="6492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30695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383288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420289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27006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57310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7272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296786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029192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461177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36292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Courier" pitchFamily="2" charset="0"/>
                        </a:rPr>
                        <a:t>...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B0EF84-02C5-ED47-AC77-9E8D0F8DAA51}"/>
              </a:ext>
            </a:extLst>
          </p:cNvPr>
          <p:cNvCxnSpPr/>
          <p:nvPr/>
        </p:nvCxnSpPr>
        <p:spPr>
          <a:xfrm>
            <a:off x="4327811" y="219261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5FDBA7-AE67-734C-BA5E-8DEB8B136CF4}"/>
              </a:ext>
            </a:extLst>
          </p:cNvPr>
          <p:cNvCxnSpPr>
            <a:cxnSpLocks/>
          </p:cNvCxnSpPr>
          <p:nvPr/>
        </p:nvCxnSpPr>
        <p:spPr>
          <a:xfrm>
            <a:off x="6329680" y="2192619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42E9F2-796D-DD49-B04B-74C612669408}"/>
              </a:ext>
            </a:extLst>
          </p:cNvPr>
          <p:cNvCxnSpPr/>
          <p:nvPr/>
        </p:nvCxnSpPr>
        <p:spPr>
          <a:xfrm>
            <a:off x="7309069" y="2192619"/>
            <a:ext cx="457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32A70-47FE-F54A-9A7F-52A113F5470C}"/>
              </a:ext>
            </a:extLst>
          </p:cNvPr>
          <p:cNvCxnSpPr/>
          <p:nvPr/>
        </p:nvCxnSpPr>
        <p:spPr>
          <a:xfrm flipH="1">
            <a:off x="4408742" y="2478824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17144-454B-D340-ACFE-275DBB9E0457}"/>
              </a:ext>
            </a:extLst>
          </p:cNvPr>
          <p:cNvCxnSpPr/>
          <p:nvPr/>
        </p:nvCxnSpPr>
        <p:spPr>
          <a:xfrm flipH="1">
            <a:off x="6410960" y="2468808"/>
            <a:ext cx="5486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9FC7CA-E881-5646-9DBC-849D0AAF8A5C}"/>
              </a:ext>
            </a:extLst>
          </p:cNvPr>
          <p:cNvCxnSpPr>
            <a:cxnSpLocks/>
          </p:cNvCxnSpPr>
          <p:nvPr/>
        </p:nvCxnSpPr>
        <p:spPr>
          <a:xfrm flipH="1">
            <a:off x="7430989" y="2478824"/>
            <a:ext cx="457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48C458CD-1C2F-6349-838D-7A42DB4469B7}"/>
              </a:ext>
            </a:extLst>
          </p:cNvPr>
          <p:cNvSpPr>
            <a:spLocks noChangeAspect="1"/>
          </p:cNvSpPr>
          <p:nvPr/>
        </p:nvSpPr>
        <p:spPr>
          <a:xfrm>
            <a:off x="3038687" y="181566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03BDBC7-52D5-DA47-AAB5-7C5ECA9FC0EE}"/>
              </a:ext>
            </a:extLst>
          </p:cNvPr>
          <p:cNvSpPr>
            <a:spLocks noChangeAspect="1"/>
          </p:cNvSpPr>
          <p:nvPr/>
        </p:nvSpPr>
        <p:spPr>
          <a:xfrm rot="16200000">
            <a:off x="8486344" y="181566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2E73F-2B84-4840-BA4C-E2F5AD54131E}"/>
              </a:ext>
            </a:extLst>
          </p:cNvPr>
          <p:cNvSpPr txBox="1"/>
          <p:nvPr/>
        </p:nvSpPr>
        <p:spPr>
          <a:xfrm>
            <a:off x="2731551" y="166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FBD31-7799-124A-9DB9-423E71067C34}"/>
              </a:ext>
            </a:extLst>
          </p:cNvPr>
          <p:cNvSpPr txBox="1"/>
          <p:nvPr/>
        </p:nvSpPr>
        <p:spPr>
          <a:xfrm>
            <a:off x="8727848" y="1664318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TAIL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287D98-9040-AA46-95AB-17FE6C2B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18772"/>
              </p:ext>
            </p:extLst>
          </p:nvPr>
        </p:nvGraphicFramePr>
        <p:xfrm>
          <a:off x="838200" y="2971800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1B2131-E294-3846-A80B-F5D9052E3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72998"/>
              </p:ext>
            </p:extLst>
          </p:nvPr>
        </p:nvGraphicFramePr>
        <p:xfrm>
          <a:off x="9799320" y="3029585"/>
          <a:ext cx="15544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2935958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9330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5450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33683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C0AB6EE-08C9-4045-A8A1-ABAD56C906FE}"/>
              </a:ext>
            </a:extLst>
          </p:cNvPr>
          <p:cNvSpPr/>
          <p:nvPr/>
        </p:nvSpPr>
        <p:spPr>
          <a:xfrm>
            <a:off x="2392680" y="4699635"/>
            <a:ext cx="2783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head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18C3D8-921F-DA4C-8B35-EF3B62235588}"/>
              </a:ext>
            </a:extLst>
          </p:cNvPr>
          <p:cNvSpPr/>
          <p:nvPr/>
        </p:nvSpPr>
        <p:spPr>
          <a:xfrm>
            <a:off x="7015831" y="4699635"/>
            <a:ext cx="2783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tail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tail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tail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tail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FB73B-09CC-7E46-A977-530CC3D4183C}"/>
              </a:ext>
            </a:extLst>
          </p:cNvPr>
          <p:cNvSpPr txBox="1"/>
          <p:nvPr/>
        </p:nvSpPr>
        <p:spPr>
          <a:xfrm>
            <a:off x="3265693" y="426283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در ابتدا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159F8-54C7-7F4D-AB0C-54AB73BDE3D4}"/>
              </a:ext>
            </a:extLst>
          </p:cNvPr>
          <p:cNvSpPr txBox="1"/>
          <p:nvPr/>
        </p:nvSpPr>
        <p:spPr>
          <a:xfrm>
            <a:off x="7888189" y="433030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در انتها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CFE1679-E5F1-5C4A-B92C-1086CA09C1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32330" y="2312035"/>
            <a:ext cx="871220" cy="563880"/>
          </a:xfrm>
          <a:prstGeom prst="bentConnector3">
            <a:avLst>
              <a:gd name="adj1" fmla="val 10014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B6970D9-93DD-2840-9DEB-C416369F3B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66310" y="2570267"/>
            <a:ext cx="792067" cy="752685"/>
          </a:xfrm>
          <a:prstGeom prst="bentConnector3">
            <a:avLst>
              <a:gd name="adj1" fmla="val -26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31B6004-B9EA-E54B-99C5-F46BA95E2AD9}"/>
              </a:ext>
            </a:extLst>
          </p:cNvPr>
          <p:cNvCxnSpPr/>
          <p:nvPr/>
        </p:nvCxnSpPr>
        <p:spPr>
          <a:xfrm rot="16200000" flipV="1">
            <a:off x="9179243" y="2321243"/>
            <a:ext cx="950595" cy="624840"/>
          </a:xfrm>
          <a:prstGeom prst="bentConnector3">
            <a:avLst>
              <a:gd name="adj1" fmla="val 10023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8AC7813-4D0A-1D4C-B36A-017BDE710ED1}"/>
              </a:ext>
            </a:extLst>
          </p:cNvPr>
          <p:cNvCxnSpPr>
            <a:cxnSpLocks/>
          </p:cNvCxnSpPr>
          <p:nvPr/>
        </p:nvCxnSpPr>
        <p:spPr>
          <a:xfrm rot="10800000">
            <a:off x="9153315" y="2561908"/>
            <a:ext cx="833971" cy="780740"/>
          </a:xfrm>
          <a:prstGeom prst="bentConnector3">
            <a:avLst>
              <a:gd name="adj1" fmla="val 9994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2130CB6D-9148-E64A-89A4-7E49D21E04BE}"/>
              </a:ext>
            </a:extLst>
          </p:cNvPr>
          <p:cNvSpPr>
            <a:spLocks noChangeAspect="1"/>
          </p:cNvSpPr>
          <p:nvPr/>
        </p:nvSpPr>
        <p:spPr>
          <a:xfrm>
            <a:off x="823518" y="2712439"/>
            <a:ext cx="548640" cy="548640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749608-F36B-CC4B-BE4A-5D1011AB7AC6}"/>
              </a:ext>
            </a:extLst>
          </p:cNvPr>
          <p:cNvSpPr txBox="1"/>
          <p:nvPr/>
        </p:nvSpPr>
        <p:spPr>
          <a:xfrm>
            <a:off x="530465" y="253434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E2605B3-A333-AF44-AAD0-E372909146BB}"/>
              </a:ext>
            </a:extLst>
          </p:cNvPr>
          <p:cNvSpPr>
            <a:spLocks noChangeAspect="1"/>
          </p:cNvSpPr>
          <p:nvPr/>
        </p:nvSpPr>
        <p:spPr>
          <a:xfrm>
            <a:off x="1319667" y="2697480"/>
            <a:ext cx="548640" cy="548640"/>
          </a:xfrm>
          <a:prstGeom prst="arc">
            <a:avLst>
              <a:gd name="adj1" fmla="val 18221404"/>
              <a:gd name="adj2" fmla="val 0"/>
            </a:avLst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8163DA-8989-8649-A089-00FFBC8598CA}"/>
              </a:ext>
            </a:extLst>
          </p:cNvPr>
          <p:cNvSpPr txBox="1"/>
          <p:nvPr/>
        </p:nvSpPr>
        <p:spPr>
          <a:xfrm>
            <a:off x="1486892" y="25955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X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0BE950A-9D2B-484F-8FCC-51A4AFC7B973}"/>
              </a:ext>
            </a:extLst>
          </p:cNvPr>
          <p:cNvSpPr>
            <a:spLocks noChangeAspect="1"/>
          </p:cNvSpPr>
          <p:nvPr/>
        </p:nvSpPr>
        <p:spPr>
          <a:xfrm rot="10800000">
            <a:off x="1549679" y="318340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9019D5-E4C4-C140-87E3-DC6CF1CEDBDD}"/>
              </a:ext>
            </a:extLst>
          </p:cNvPr>
          <p:cNvSpPr txBox="1"/>
          <p:nvPr/>
        </p:nvSpPr>
        <p:spPr>
          <a:xfrm>
            <a:off x="1844884" y="357118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NEW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E1CE6-14CC-B246-9367-F4E29293AEAB}"/>
              </a:ext>
            </a:extLst>
          </p:cNvPr>
          <p:cNvSpPr txBox="1"/>
          <p:nvPr/>
        </p:nvSpPr>
        <p:spPr>
          <a:xfrm>
            <a:off x="11032024" y="2578081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TAIL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B04F47-6285-884F-B605-8ABFC601D9DE}"/>
              </a:ext>
            </a:extLst>
          </p:cNvPr>
          <p:cNvSpPr txBox="1"/>
          <p:nvPr/>
        </p:nvSpPr>
        <p:spPr>
          <a:xfrm>
            <a:off x="10413040" y="260137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4CE31C-3397-4145-8DE6-9A7B58FA920F}"/>
              </a:ext>
            </a:extLst>
          </p:cNvPr>
          <p:cNvSpPr txBox="1"/>
          <p:nvPr/>
        </p:nvSpPr>
        <p:spPr>
          <a:xfrm>
            <a:off x="10017105" y="3609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NEW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6B5822E3-CD40-0A4C-A0D1-B3EF9155A57A}"/>
              </a:ext>
            </a:extLst>
          </p:cNvPr>
          <p:cNvSpPr>
            <a:spLocks noChangeAspect="1"/>
          </p:cNvSpPr>
          <p:nvPr/>
        </p:nvSpPr>
        <p:spPr>
          <a:xfrm rot="16200000">
            <a:off x="10810815" y="2755265"/>
            <a:ext cx="548640" cy="548640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C6C082B3-0BB9-C24E-B43A-69E276DAB321}"/>
              </a:ext>
            </a:extLst>
          </p:cNvPr>
          <p:cNvSpPr>
            <a:spLocks noChangeAspect="1"/>
          </p:cNvSpPr>
          <p:nvPr/>
        </p:nvSpPr>
        <p:spPr>
          <a:xfrm rot="16200000">
            <a:off x="10307332" y="2755265"/>
            <a:ext cx="548640" cy="548640"/>
          </a:xfrm>
          <a:prstGeom prst="arc">
            <a:avLst>
              <a:gd name="adj1" fmla="val 16200000"/>
              <a:gd name="adj2" fmla="val 19542787"/>
            </a:avLst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4D113DD-0B90-C242-94CB-6AC8E784E430}"/>
              </a:ext>
            </a:extLst>
          </p:cNvPr>
          <p:cNvSpPr>
            <a:spLocks noChangeAspect="1"/>
          </p:cNvSpPr>
          <p:nvPr/>
        </p:nvSpPr>
        <p:spPr>
          <a:xfrm rot="5400000">
            <a:off x="10249655" y="321246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C70A6D-0D86-D846-9F70-F37554070916}"/>
              </a:ext>
            </a:extLst>
          </p:cNvPr>
          <p:cNvSpPr txBox="1"/>
          <p:nvPr/>
        </p:nvSpPr>
        <p:spPr>
          <a:xfrm>
            <a:off x="2760726" y="15522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╳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C1B15C-F0CD-F641-88E6-331EBA9B6FAE}"/>
              </a:ext>
            </a:extLst>
          </p:cNvPr>
          <p:cNvSpPr txBox="1"/>
          <p:nvPr/>
        </p:nvSpPr>
        <p:spPr>
          <a:xfrm>
            <a:off x="8784045" y="15816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╳</a:t>
            </a:r>
          </a:p>
        </p:txBody>
      </p:sp>
    </p:spTree>
    <p:extLst>
      <p:ext uri="{BB962C8B-B14F-4D97-AF65-F5344CB8AC3E}">
        <p14:creationId xmlns:p14="http://schemas.microsoft.com/office/powerpoint/2010/main" val="421328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حذف در لیست های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دو‌پیوندی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حذف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 از یک لیست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دوپیوندی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(دو طرفه) در صورتی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گره مورد نظر اشاره کند با جایگزینی ۲ آدرس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بصورت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می توان گره مورد نظر را حذف کرد: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7D65ABA-5E3C-CD4F-8418-81EFD7B21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22207"/>
              </p:ext>
            </p:extLst>
          </p:nvPr>
        </p:nvGraphicFramePr>
        <p:xfrm>
          <a:off x="838200" y="3772694"/>
          <a:ext cx="10515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6762944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19887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61962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488889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10164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0262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602253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769466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560003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42733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15132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744166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00733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467217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1804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51544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69799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63499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000262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26919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302431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1312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2768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09100"/>
                  </a:ext>
                </a:extLst>
              </a:tr>
            </a:tbl>
          </a:graphicData>
        </a:graphic>
      </p:graphicFrame>
      <p:sp>
        <p:nvSpPr>
          <p:cNvPr id="8" name="Arc 7">
            <a:extLst>
              <a:ext uri="{FF2B5EF4-FFF2-40B4-BE49-F238E27FC236}">
                <a16:creationId xmlns:a16="http://schemas.microsoft.com/office/drawing/2014/main" id="{D4144356-C6CD-CD49-8EA6-EBFD9986942B}"/>
              </a:ext>
            </a:extLst>
          </p:cNvPr>
          <p:cNvSpPr>
            <a:spLocks noChangeAspect="1"/>
          </p:cNvSpPr>
          <p:nvPr/>
        </p:nvSpPr>
        <p:spPr>
          <a:xfrm>
            <a:off x="986367" y="349837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07C6C-EF4D-1341-B458-7D93AFBA053F}"/>
              </a:ext>
            </a:extLst>
          </p:cNvPr>
          <p:cNvSpPr txBox="1"/>
          <p:nvPr/>
        </p:nvSpPr>
        <p:spPr>
          <a:xfrm>
            <a:off x="679231" y="332775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AF994-6953-D24E-97AF-1A667D1F9659}"/>
              </a:ext>
            </a:extLst>
          </p:cNvPr>
          <p:cNvCxnSpPr/>
          <p:nvPr/>
        </p:nvCxnSpPr>
        <p:spPr>
          <a:xfrm>
            <a:off x="20320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B1B33E-E147-2F4C-BCB6-1D0DB403D5C8}"/>
              </a:ext>
            </a:extLst>
          </p:cNvPr>
          <p:cNvCxnSpPr/>
          <p:nvPr/>
        </p:nvCxnSpPr>
        <p:spPr>
          <a:xfrm flipH="1">
            <a:off x="22250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8619E2-87F8-0241-8E38-2FFCE8C0F79E}"/>
              </a:ext>
            </a:extLst>
          </p:cNvPr>
          <p:cNvCxnSpPr/>
          <p:nvPr/>
        </p:nvCxnSpPr>
        <p:spPr>
          <a:xfrm>
            <a:off x="38608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9794EB-8989-2841-9FF1-578E0D9C91F9}"/>
              </a:ext>
            </a:extLst>
          </p:cNvPr>
          <p:cNvCxnSpPr/>
          <p:nvPr/>
        </p:nvCxnSpPr>
        <p:spPr>
          <a:xfrm flipH="1">
            <a:off x="40538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E72A1-33C5-0641-B105-6055229CCC5D}"/>
              </a:ext>
            </a:extLst>
          </p:cNvPr>
          <p:cNvCxnSpPr/>
          <p:nvPr/>
        </p:nvCxnSpPr>
        <p:spPr>
          <a:xfrm>
            <a:off x="56896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741A05-253E-A344-B4C3-0F9A614012A0}"/>
              </a:ext>
            </a:extLst>
          </p:cNvPr>
          <p:cNvCxnSpPr/>
          <p:nvPr/>
        </p:nvCxnSpPr>
        <p:spPr>
          <a:xfrm flipH="1">
            <a:off x="58826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91E589-6FA4-BC48-93D9-6DDD0C1EFC11}"/>
              </a:ext>
            </a:extLst>
          </p:cNvPr>
          <p:cNvCxnSpPr/>
          <p:nvPr/>
        </p:nvCxnSpPr>
        <p:spPr>
          <a:xfrm>
            <a:off x="7518400" y="387096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062B3A-3963-2E44-9D8B-9EC9C084D8EE}"/>
              </a:ext>
            </a:extLst>
          </p:cNvPr>
          <p:cNvCxnSpPr/>
          <p:nvPr/>
        </p:nvCxnSpPr>
        <p:spPr>
          <a:xfrm flipH="1">
            <a:off x="7711440" y="413512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2ED2B9-4B6D-5148-B21A-B5F85416D069}"/>
              </a:ext>
            </a:extLst>
          </p:cNvPr>
          <p:cNvCxnSpPr/>
          <p:nvPr/>
        </p:nvCxnSpPr>
        <p:spPr>
          <a:xfrm>
            <a:off x="9337040" y="385064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91F87-800F-F14E-89D3-DDD961CF5C7F}"/>
              </a:ext>
            </a:extLst>
          </p:cNvPr>
          <p:cNvCxnSpPr/>
          <p:nvPr/>
        </p:nvCxnSpPr>
        <p:spPr>
          <a:xfrm flipH="1">
            <a:off x="9530080" y="4114800"/>
            <a:ext cx="640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8D303544-CD68-F64F-982C-B7DB5DE3D212}"/>
              </a:ext>
            </a:extLst>
          </p:cNvPr>
          <p:cNvSpPr>
            <a:spLocks noChangeAspect="1"/>
          </p:cNvSpPr>
          <p:nvPr/>
        </p:nvSpPr>
        <p:spPr>
          <a:xfrm>
            <a:off x="6496152" y="349170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F77-6E02-864E-AB3C-DC7C23848ADE}"/>
              </a:ext>
            </a:extLst>
          </p:cNvPr>
          <p:cNvSpPr txBox="1"/>
          <p:nvPr/>
        </p:nvSpPr>
        <p:spPr>
          <a:xfrm>
            <a:off x="6522720" y="3344485"/>
            <a:ext cx="29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Courier" pitchFamily="2" charset="0"/>
              </a:rPr>
              <a:t>P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EE77DAB-16F7-9E4F-96B6-5CA7E1606AF9}"/>
              </a:ext>
            </a:extLst>
          </p:cNvPr>
          <p:cNvSpPr/>
          <p:nvPr/>
        </p:nvSpPr>
        <p:spPr>
          <a:xfrm>
            <a:off x="5618480" y="4013200"/>
            <a:ext cx="2782796" cy="940516"/>
          </a:xfrm>
          <a:custGeom>
            <a:avLst/>
            <a:gdLst>
              <a:gd name="connsiteX0" fmla="*/ 2824480 w 2833596"/>
              <a:gd name="connsiteY0" fmla="*/ 0 h 940516"/>
              <a:gd name="connsiteX1" fmla="*/ 2641600 w 2833596"/>
              <a:gd name="connsiteY1" fmla="*/ 802640 h 940516"/>
              <a:gd name="connsiteX2" fmla="*/ 1524000 w 2833596"/>
              <a:gd name="connsiteY2" fmla="*/ 934720 h 940516"/>
              <a:gd name="connsiteX3" fmla="*/ 609600 w 2833596"/>
              <a:gd name="connsiteY3" fmla="*/ 894080 h 940516"/>
              <a:gd name="connsiteX4" fmla="*/ 81280 w 2833596"/>
              <a:gd name="connsiteY4" fmla="*/ 690880 h 940516"/>
              <a:gd name="connsiteX5" fmla="*/ 0 w 2833596"/>
              <a:gd name="connsiteY5" fmla="*/ 223520 h 94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596" h="940516">
                <a:moveTo>
                  <a:pt x="2824480" y="0"/>
                </a:moveTo>
                <a:cubicBezTo>
                  <a:pt x="2841413" y="323426"/>
                  <a:pt x="2858347" y="646853"/>
                  <a:pt x="2641600" y="802640"/>
                </a:cubicBezTo>
                <a:cubicBezTo>
                  <a:pt x="2424853" y="958427"/>
                  <a:pt x="1862667" y="919480"/>
                  <a:pt x="1524000" y="934720"/>
                </a:cubicBezTo>
                <a:cubicBezTo>
                  <a:pt x="1185333" y="949960"/>
                  <a:pt x="850053" y="934720"/>
                  <a:pt x="609600" y="894080"/>
                </a:cubicBezTo>
                <a:cubicBezTo>
                  <a:pt x="369147" y="853440"/>
                  <a:pt x="182880" y="802640"/>
                  <a:pt x="81280" y="690880"/>
                </a:cubicBezTo>
                <a:cubicBezTo>
                  <a:pt x="-20320" y="579120"/>
                  <a:pt x="5080" y="260773"/>
                  <a:pt x="0" y="22352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5DA8B3E-F02D-FC4B-8033-06E1E39DD7C0}"/>
              </a:ext>
            </a:extLst>
          </p:cNvPr>
          <p:cNvSpPr/>
          <p:nvPr/>
        </p:nvSpPr>
        <p:spPr>
          <a:xfrm rot="10800000">
            <a:off x="5618480" y="3060778"/>
            <a:ext cx="2782796" cy="940516"/>
          </a:xfrm>
          <a:custGeom>
            <a:avLst/>
            <a:gdLst>
              <a:gd name="connsiteX0" fmla="*/ 2824480 w 2833596"/>
              <a:gd name="connsiteY0" fmla="*/ 0 h 940516"/>
              <a:gd name="connsiteX1" fmla="*/ 2641600 w 2833596"/>
              <a:gd name="connsiteY1" fmla="*/ 802640 h 940516"/>
              <a:gd name="connsiteX2" fmla="*/ 1524000 w 2833596"/>
              <a:gd name="connsiteY2" fmla="*/ 934720 h 940516"/>
              <a:gd name="connsiteX3" fmla="*/ 609600 w 2833596"/>
              <a:gd name="connsiteY3" fmla="*/ 894080 h 940516"/>
              <a:gd name="connsiteX4" fmla="*/ 81280 w 2833596"/>
              <a:gd name="connsiteY4" fmla="*/ 690880 h 940516"/>
              <a:gd name="connsiteX5" fmla="*/ 0 w 2833596"/>
              <a:gd name="connsiteY5" fmla="*/ 223520 h 94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596" h="940516">
                <a:moveTo>
                  <a:pt x="2824480" y="0"/>
                </a:moveTo>
                <a:cubicBezTo>
                  <a:pt x="2841413" y="323426"/>
                  <a:pt x="2858347" y="646853"/>
                  <a:pt x="2641600" y="802640"/>
                </a:cubicBezTo>
                <a:cubicBezTo>
                  <a:pt x="2424853" y="958427"/>
                  <a:pt x="1862667" y="919480"/>
                  <a:pt x="1524000" y="934720"/>
                </a:cubicBezTo>
                <a:cubicBezTo>
                  <a:pt x="1185333" y="949960"/>
                  <a:pt x="850053" y="934720"/>
                  <a:pt x="609600" y="894080"/>
                </a:cubicBezTo>
                <a:cubicBezTo>
                  <a:pt x="369147" y="853440"/>
                  <a:pt x="182880" y="802640"/>
                  <a:pt x="81280" y="690880"/>
                </a:cubicBezTo>
                <a:cubicBezTo>
                  <a:pt x="-20320" y="579120"/>
                  <a:pt x="5080" y="260773"/>
                  <a:pt x="0" y="22352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3536777-C6BF-1E46-86DD-47C72DF5E185}"/>
              </a:ext>
            </a:extLst>
          </p:cNvPr>
          <p:cNvSpPr>
            <a:spLocks noChangeAspect="1"/>
          </p:cNvSpPr>
          <p:nvPr/>
        </p:nvSpPr>
        <p:spPr>
          <a:xfrm rot="16200000">
            <a:off x="8874884" y="349837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FEEED-D2E9-EA4D-9B07-0AC1287D0627}"/>
              </a:ext>
            </a:extLst>
          </p:cNvPr>
          <p:cNvSpPr txBox="1"/>
          <p:nvPr/>
        </p:nvSpPr>
        <p:spPr>
          <a:xfrm>
            <a:off x="9083756" y="3367568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Courier" pitchFamily="2" charset="0"/>
              </a:rPr>
              <a:t>P.right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A1D24-3A64-F246-8A7C-AF205D011A8A}"/>
              </a:ext>
            </a:extLst>
          </p:cNvPr>
          <p:cNvSpPr txBox="1"/>
          <p:nvPr/>
        </p:nvSpPr>
        <p:spPr>
          <a:xfrm>
            <a:off x="4226463" y="335084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Courier" pitchFamily="2" charset="0"/>
              </a:rPr>
              <a:t>P.left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E252DB4-E783-3C4D-9BEE-519FDE63450C}"/>
              </a:ext>
            </a:extLst>
          </p:cNvPr>
          <p:cNvSpPr>
            <a:spLocks noChangeAspect="1"/>
          </p:cNvSpPr>
          <p:nvPr/>
        </p:nvSpPr>
        <p:spPr>
          <a:xfrm>
            <a:off x="4604452" y="349170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8560E-8F9B-1646-8608-9C6726C05AF2}"/>
              </a:ext>
            </a:extLst>
          </p:cNvPr>
          <p:cNvSpPr txBox="1"/>
          <p:nvPr/>
        </p:nvSpPr>
        <p:spPr>
          <a:xfrm>
            <a:off x="5882640" y="3682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╳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BE9214-358A-0A41-B4AB-8C806B99DA28}"/>
              </a:ext>
            </a:extLst>
          </p:cNvPr>
          <p:cNvSpPr txBox="1"/>
          <p:nvPr/>
        </p:nvSpPr>
        <p:spPr>
          <a:xfrm>
            <a:off x="7742388" y="3936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╳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3BC70-92B0-1E4F-B67B-A5424451992D}"/>
              </a:ext>
            </a:extLst>
          </p:cNvPr>
          <p:cNvSpPr/>
          <p:nvPr/>
        </p:nvSpPr>
        <p:spPr>
          <a:xfrm>
            <a:off x="4305353" y="5530632"/>
            <a:ext cx="357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).right=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.right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).left=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.left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7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آرایه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هر آرایه لیست پشت سرهم از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است که همگی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از یک نوع بوده و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ناحیه‌ای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پیوسته از حافظه را در اختیار دارند.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به طور کلی آرایه ها مشکلاتی داشتند: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۱.	 تعداد عناصر هر آرایه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هميشه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b="1" dirty="0">
                <a:latin typeface="IRMitra" panose="02000506000000020002" pitchFamily="2" charset="-78"/>
                <a:cs typeface="IRMitra" panose="02000506000000020002" pitchFamily="2" charset="-78"/>
              </a:rPr>
              <a:t>محدود و مشخص و ایستا 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است و در تمام طول برنامه ثابت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۲.	 عملیات حذف و درج یک داده دلخواه در خانه ای از آرایه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عضوی نیاز به </a:t>
            </a:r>
            <a:r>
              <a:rPr lang="fa-IR" sz="2000" b="1" dirty="0">
                <a:latin typeface="IRMitra" panose="02000506000000020002" pitchFamily="2" charset="-78"/>
                <a:cs typeface="IRMitra" panose="02000506000000020002" pitchFamily="2" charset="-78"/>
              </a:rPr>
              <a:t>شیفت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دارد.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1800" b="1" dirty="0">
                <a:latin typeface="IRMitra" panose="02000506000000020002" pitchFamily="2" charset="-78"/>
                <a:cs typeface="IRMitra" panose="02000506000000020002" pitchFamily="2" charset="-78"/>
              </a:rPr>
              <a:t>دقت کنید 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که عملیات همراه با شیفت عناصر در شرایطی که </a:t>
            </a:r>
            <a:r>
              <a:rPr lang="en-US" sz="1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1800" dirty="0">
                <a:latin typeface="IRMitra" panose="02000506000000020002" pitchFamily="2" charset="-78"/>
                <a:cs typeface="IRMitra" panose="02000506000000020002" pitchFamily="2" charset="-78"/>
              </a:rPr>
              <a:t> بزرگ باشد همواره هزینه بالایی دارد.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FC5EF41-E805-0342-93EF-7D9F41109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45754"/>
                  </p:ext>
                </p:extLst>
              </p:nvPr>
            </p:nvGraphicFramePr>
            <p:xfrm>
              <a:off x="1889760" y="4439603"/>
              <a:ext cx="84124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6143493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4636745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87134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8676540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زمان اجرا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متوسط تعداد شیفت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شیفت مورد نیاز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عملیات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60214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درج داده در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780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IRRoya" panose="02000503000000020002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cs typeface="IRRoya" panose="02000503000000020002" pitchFamily="2" charset="-78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حدف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داده از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6151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FC5EF41-E805-0342-93EF-7D9F411092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45754"/>
                  </p:ext>
                </p:extLst>
              </p:nvPr>
            </p:nvGraphicFramePr>
            <p:xfrm>
              <a:off x="1889760" y="4439603"/>
              <a:ext cx="84124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6143493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4636745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87134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8676540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زمان اجرا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متوسط تعداد شیفت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تعداد شیفت مورد نیاز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عملیات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60214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" t="-72549" r="-30060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2" t="-72549" r="-20060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2" t="-72549" r="-100602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1" eaLnBrk="1" latinLnBrk="0" hangingPunct="1"/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درج داده در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780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" t="-172549" r="-3006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2" t="-172549" r="-2006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2" t="-172549" r="-1006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dirty="0" err="1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حدف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 داده از خانه </a:t>
                          </a:r>
                          <a:r>
                            <a:rPr lang="en-US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k</a:t>
                          </a:r>
                          <a:r>
                            <a:rPr lang="fa-IR" dirty="0">
                              <a:latin typeface="IRRoya" panose="02000503000000020002" pitchFamily="2" charset="-78"/>
                              <a:cs typeface="IRRoya" panose="02000503000000020002" pitchFamily="2" charset="-78"/>
                            </a:rPr>
                            <a:t>ام</a:t>
                          </a:r>
                          <a:endParaRPr lang="en-US" dirty="0">
                            <a:latin typeface="IRRoya" panose="02000503000000020002" pitchFamily="2" charset="-78"/>
                            <a:cs typeface="IRRoya" panose="02000503000000020002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6151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864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53D2B-A02E-3E47-AB82-268E233BD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مزایا: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۱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	تخصیص پویا و متناسب برای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داده‌ها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تخصیص ایستا و محدود دارند.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۲.	عملیات درج و حذف بدون نیاز به شیفت با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(1)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انجام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می‌شود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نیاز به شیفت دارند با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معایب: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۱.	اتلاف حافظه نسبت به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علت استفاده از فیلد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بیشتر است.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۲.	تنها روش جستجو جستجوی خطی است و با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؛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جستجو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دودویی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نیز دارند.</a:t>
                </a:r>
              </a:p>
              <a:p>
                <a:pPr marL="457200" lvl="1" indent="0" algn="r" rtl="1">
                  <a:lnSpc>
                    <a:spcPct val="10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۳.	دسترسی به هر داده ترتیبی و از ابتدای لیست است با 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؛ برخلاف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آرایه‌ها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که امکان دسترسی تصادفی با 	زمان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(1)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دارند.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53D2B-A02E-3E47-AB82-268E233BD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5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13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معکوس کردن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معکوس کردن یک لیست پیوندی با هر تعداد گره، تنها به ۳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نیاز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اجرایی: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فوق، لیست پیوندی را یک بار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بنابراین زمان لازم برای اجرای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فوق برای معکوس کردن یک لیست پیوندی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گره،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37534-B514-B143-A2B7-4694226DDB3F}"/>
              </a:ext>
            </a:extLst>
          </p:cNvPr>
          <p:cNvSpPr/>
          <p:nvPr/>
        </p:nvSpPr>
        <p:spPr>
          <a:xfrm>
            <a:off x="838200" y="2413337"/>
            <a:ext cx="2697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head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q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>
                <a:solidFill>
                  <a:srgbClr val="001080"/>
                </a:solidFill>
                <a:latin typeface=" Courier New"/>
              </a:rPr>
              <a:t>q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1334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شروع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به گره اول لیست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none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none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7ABB7D-7485-6E4E-A26F-A08403AE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79983"/>
              </p:ext>
            </p:extLst>
          </p:nvPr>
        </p:nvGraphicFramePr>
        <p:xfrm>
          <a:off x="2072640" y="3825547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E4FC26-5A45-BD4E-B646-AF54010D2D4B}"/>
              </a:ext>
            </a:extLst>
          </p:cNvPr>
          <p:cNvSpPr txBox="1"/>
          <p:nvPr/>
        </p:nvSpPr>
        <p:spPr>
          <a:xfrm>
            <a:off x="838200" y="3730982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p=head</a:t>
            </a:r>
          </a:p>
          <a:p>
            <a:r>
              <a:rPr lang="en-US" dirty="0">
                <a:latin typeface="Courier" pitchFamily="2" charset="0"/>
              </a:rPr>
              <a:t>q=none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AD8EA1E1-6B81-CE4A-AFD7-F97194072249}"/>
              </a:ext>
            </a:extLst>
          </p:cNvPr>
          <p:cNvSpPr>
            <a:spLocks noChangeAspect="1"/>
          </p:cNvSpPr>
          <p:nvPr/>
        </p:nvSpPr>
        <p:spPr>
          <a:xfrm rot="16200000">
            <a:off x="2540599" y="354877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73D3-CC72-2246-AE31-6E63720EEB70}"/>
              </a:ext>
            </a:extLst>
          </p:cNvPr>
          <p:cNvSpPr txBox="1"/>
          <p:nvPr/>
        </p:nvSpPr>
        <p:spPr>
          <a:xfrm>
            <a:off x="2794599" y="3429000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FC73-5A90-E844-84FB-B5B19A59B915}"/>
              </a:ext>
            </a:extLst>
          </p:cNvPr>
          <p:cNvSpPr txBox="1"/>
          <p:nvPr/>
        </p:nvSpPr>
        <p:spPr>
          <a:xfrm>
            <a:off x="2016973" y="342900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5A839F6-1208-D048-B123-4DE7FB6AFDD9}"/>
              </a:ext>
            </a:extLst>
          </p:cNvPr>
          <p:cNvSpPr>
            <a:spLocks noChangeAspect="1"/>
          </p:cNvSpPr>
          <p:nvPr/>
        </p:nvSpPr>
        <p:spPr>
          <a:xfrm>
            <a:off x="1991959" y="355122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B3A8D-2059-D34A-899D-967B7DEB4642}"/>
              </a:ext>
            </a:extLst>
          </p:cNvPr>
          <p:cNvCxnSpPr/>
          <p:nvPr/>
        </p:nvCxnSpPr>
        <p:spPr>
          <a:xfrm>
            <a:off x="3430862" y="4054147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311699E-7F1F-F14F-84DA-2A049D9A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	r=nil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تکرار اول حلقه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59E1-64BE-D640-BDAD-9E24DD223E95}"/>
              </a:ext>
            </a:extLst>
          </p:cNvPr>
          <p:cNvSpPr txBox="1"/>
          <p:nvPr/>
        </p:nvSpPr>
        <p:spPr>
          <a:xfrm>
            <a:off x="839398" y="18621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1) r=q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636C9A2-3AC9-064C-915A-50A70F2E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85155"/>
              </p:ext>
            </p:extLst>
          </p:nvPr>
        </p:nvGraphicFramePr>
        <p:xfrm>
          <a:off x="2633853" y="3096516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61E4E4-BBF7-F44D-9EFB-D549499F051A}"/>
              </a:ext>
            </a:extLst>
          </p:cNvPr>
          <p:cNvSpPr txBox="1"/>
          <p:nvPr/>
        </p:nvSpPr>
        <p:spPr>
          <a:xfrm>
            <a:off x="852065" y="31404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2) q=p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3323E5D-1C28-B846-AB7D-AF1F3C1B647F}"/>
              </a:ext>
            </a:extLst>
          </p:cNvPr>
          <p:cNvSpPr>
            <a:spLocks noChangeAspect="1"/>
          </p:cNvSpPr>
          <p:nvPr/>
        </p:nvSpPr>
        <p:spPr>
          <a:xfrm rot="16200000">
            <a:off x="3101812" y="281974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9A866-A472-F54C-A3BF-F4342DEF4A7F}"/>
              </a:ext>
            </a:extLst>
          </p:cNvPr>
          <p:cNvSpPr txBox="1"/>
          <p:nvPr/>
        </p:nvSpPr>
        <p:spPr>
          <a:xfrm>
            <a:off x="3355812" y="2696520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B639F1-93C2-C34E-8995-0F522EA5DAD6}"/>
              </a:ext>
            </a:extLst>
          </p:cNvPr>
          <p:cNvSpPr txBox="1"/>
          <p:nvPr/>
        </p:nvSpPr>
        <p:spPr>
          <a:xfrm>
            <a:off x="2578186" y="2699969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E29D6E3-7346-4043-8C4E-A9DAA6AC3796}"/>
              </a:ext>
            </a:extLst>
          </p:cNvPr>
          <p:cNvSpPr>
            <a:spLocks noChangeAspect="1"/>
          </p:cNvSpPr>
          <p:nvPr/>
        </p:nvSpPr>
        <p:spPr>
          <a:xfrm>
            <a:off x="2553172" y="282219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BBF0C5-FA36-F644-82A4-57DEB4D82FC2}"/>
              </a:ext>
            </a:extLst>
          </p:cNvPr>
          <p:cNvCxnSpPr/>
          <p:nvPr/>
        </p:nvCxnSpPr>
        <p:spPr>
          <a:xfrm>
            <a:off x="3992075" y="3325116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3BA19F87-4AE0-5D43-B632-3D03C2DE7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70728"/>
              </p:ext>
            </p:extLst>
          </p:nvPr>
        </p:nvGraphicFramePr>
        <p:xfrm>
          <a:off x="2633853" y="4361254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894BE8B-A0B0-8043-BEAD-78DE7D49DCD9}"/>
              </a:ext>
            </a:extLst>
          </p:cNvPr>
          <p:cNvSpPr txBox="1"/>
          <p:nvPr/>
        </p:nvSpPr>
        <p:spPr>
          <a:xfrm>
            <a:off x="838200" y="441013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3) p=</a:t>
            </a:r>
            <a:r>
              <a:rPr lang="en-US" dirty="0" err="1">
                <a:latin typeface="Courier" pitchFamily="2" charset="0"/>
              </a:rPr>
              <a:t>p.next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AA2EC-8BFD-804D-AD32-0B63C444E06C}"/>
              </a:ext>
            </a:extLst>
          </p:cNvPr>
          <p:cNvSpPr txBox="1"/>
          <p:nvPr/>
        </p:nvSpPr>
        <p:spPr>
          <a:xfrm>
            <a:off x="2578186" y="396470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EA428DF-4CFC-4146-89C3-00188138B839}"/>
              </a:ext>
            </a:extLst>
          </p:cNvPr>
          <p:cNvSpPr>
            <a:spLocks noChangeAspect="1"/>
          </p:cNvSpPr>
          <p:nvPr/>
        </p:nvSpPr>
        <p:spPr>
          <a:xfrm>
            <a:off x="2553172" y="408693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16AD0-9B40-DE4D-8557-68A5A2A022CE}"/>
              </a:ext>
            </a:extLst>
          </p:cNvPr>
          <p:cNvCxnSpPr/>
          <p:nvPr/>
        </p:nvCxnSpPr>
        <p:spPr>
          <a:xfrm>
            <a:off x="3992075" y="4589854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0A7B93B2-7433-5D4A-8880-F1964CCB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39313"/>
              </p:ext>
            </p:extLst>
          </p:nvPr>
        </p:nvGraphicFramePr>
        <p:xfrm>
          <a:off x="2633853" y="5719763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9125F47-F067-C44F-ABCF-EAAFB942334A}"/>
              </a:ext>
            </a:extLst>
          </p:cNvPr>
          <p:cNvSpPr txBox="1"/>
          <p:nvPr/>
        </p:nvSpPr>
        <p:spPr>
          <a:xfrm>
            <a:off x="838200" y="5776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4) </a:t>
            </a:r>
            <a:r>
              <a:rPr lang="en-US" dirty="0" err="1">
                <a:latin typeface="Courier" pitchFamily="2" charset="0"/>
              </a:rPr>
              <a:t>q.next</a:t>
            </a:r>
            <a:r>
              <a:rPr lang="en-US" dirty="0">
                <a:latin typeface="Courier" pitchFamily="2" charset="0"/>
              </a:rPr>
              <a:t>=r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EC664-4104-A849-8797-8325484D8CE2}"/>
              </a:ext>
            </a:extLst>
          </p:cNvPr>
          <p:cNvSpPr txBox="1"/>
          <p:nvPr/>
        </p:nvSpPr>
        <p:spPr>
          <a:xfrm>
            <a:off x="2578185" y="5323216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3793E7B-D5D6-7C44-8321-E41B824064E9}"/>
              </a:ext>
            </a:extLst>
          </p:cNvPr>
          <p:cNvSpPr>
            <a:spLocks noChangeAspect="1"/>
          </p:cNvSpPr>
          <p:nvPr/>
        </p:nvSpPr>
        <p:spPr>
          <a:xfrm>
            <a:off x="2553172" y="5445443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06BAC2E-05C7-224B-A8A4-B26332F6725C}"/>
              </a:ext>
            </a:extLst>
          </p:cNvPr>
          <p:cNvSpPr>
            <a:spLocks noChangeAspect="1"/>
          </p:cNvSpPr>
          <p:nvPr/>
        </p:nvSpPr>
        <p:spPr>
          <a:xfrm>
            <a:off x="5084345" y="409072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68CEC93-31BF-8740-A7D5-54F7C117065D}"/>
              </a:ext>
            </a:extLst>
          </p:cNvPr>
          <p:cNvSpPr>
            <a:spLocks noChangeAspect="1"/>
          </p:cNvSpPr>
          <p:nvPr/>
        </p:nvSpPr>
        <p:spPr>
          <a:xfrm>
            <a:off x="5088690" y="5442990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D5C3A-49DF-1542-B60C-0D847FDC5BF4}"/>
              </a:ext>
            </a:extLst>
          </p:cNvPr>
          <p:cNvSpPr txBox="1"/>
          <p:nvPr/>
        </p:nvSpPr>
        <p:spPr>
          <a:xfrm>
            <a:off x="5141263" y="3949653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47842-D0C8-E947-8C35-EC3630D93C57}"/>
              </a:ext>
            </a:extLst>
          </p:cNvPr>
          <p:cNvSpPr txBox="1"/>
          <p:nvPr/>
        </p:nvSpPr>
        <p:spPr>
          <a:xfrm>
            <a:off x="5141263" y="5312185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8026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تکرار دوم حلقه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59E1-64BE-D640-BDAD-9E24DD223E95}"/>
              </a:ext>
            </a:extLst>
          </p:cNvPr>
          <p:cNvSpPr txBox="1"/>
          <p:nvPr/>
        </p:nvSpPr>
        <p:spPr>
          <a:xfrm>
            <a:off x="839398" y="18621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1) r=q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2636C9A2-3AC9-064C-915A-50A70F2E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99448"/>
              </p:ext>
            </p:extLst>
          </p:nvPr>
        </p:nvGraphicFramePr>
        <p:xfrm>
          <a:off x="2633853" y="3096516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61E4E4-BBF7-F44D-9EFB-D549499F051A}"/>
              </a:ext>
            </a:extLst>
          </p:cNvPr>
          <p:cNvSpPr txBox="1"/>
          <p:nvPr/>
        </p:nvSpPr>
        <p:spPr>
          <a:xfrm>
            <a:off x="852065" y="31404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2) q=p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B639F1-93C2-C34E-8995-0F522EA5DAD6}"/>
              </a:ext>
            </a:extLst>
          </p:cNvPr>
          <p:cNvSpPr txBox="1"/>
          <p:nvPr/>
        </p:nvSpPr>
        <p:spPr>
          <a:xfrm>
            <a:off x="2578186" y="2699969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E29D6E3-7346-4043-8C4E-A9DAA6AC3796}"/>
              </a:ext>
            </a:extLst>
          </p:cNvPr>
          <p:cNvSpPr>
            <a:spLocks noChangeAspect="1"/>
          </p:cNvSpPr>
          <p:nvPr/>
        </p:nvSpPr>
        <p:spPr>
          <a:xfrm>
            <a:off x="2553172" y="2822196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3BA19F87-4AE0-5D43-B632-3D03C2DE7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76870"/>
              </p:ext>
            </p:extLst>
          </p:nvPr>
        </p:nvGraphicFramePr>
        <p:xfrm>
          <a:off x="2633853" y="4361254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894BE8B-A0B0-8043-BEAD-78DE7D49DCD9}"/>
              </a:ext>
            </a:extLst>
          </p:cNvPr>
          <p:cNvSpPr txBox="1"/>
          <p:nvPr/>
        </p:nvSpPr>
        <p:spPr>
          <a:xfrm>
            <a:off x="838200" y="441013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3) p=</a:t>
            </a:r>
            <a:r>
              <a:rPr lang="en-US" dirty="0" err="1">
                <a:latin typeface="Courier" pitchFamily="2" charset="0"/>
              </a:rPr>
              <a:t>p.next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AA2EC-8BFD-804D-AD32-0B63C444E06C}"/>
              </a:ext>
            </a:extLst>
          </p:cNvPr>
          <p:cNvSpPr txBox="1"/>
          <p:nvPr/>
        </p:nvSpPr>
        <p:spPr>
          <a:xfrm>
            <a:off x="2578186" y="3964707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EA428DF-4CFC-4146-89C3-00188138B839}"/>
              </a:ext>
            </a:extLst>
          </p:cNvPr>
          <p:cNvSpPr>
            <a:spLocks noChangeAspect="1"/>
          </p:cNvSpPr>
          <p:nvPr/>
        </p:nvSpPr>
        <p:spPr>
          <a:xfrm>
            <a:off x="2553172" y="408693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0A7B93B2-7433-5D4A-8880-F1964CCB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86489"/>
              </p:ext>
            </p:extLst>
          </p:nvPr>
        </p:nvGraphicFramePr>
        <p:xfrm>
          <a:off x="2633853" y="5719763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9125F47-F067-C44F-ABCF-EAAFB942334A}"/>
              </a:ext>
            </a:extLst>
          </p:cNvPr>
          <p:cNvSpPr txBox="1"/>
          <p:nvPr/>
        </p:nvSpPr>
        <p:spPr>
          <a:xfrm>
            <a:off x="838200" y="5776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4) </a:t>
            </a:r>
            <a:r>
              <a:rPr lang="en-US" dirty="0" err="1">
                <a:latin typeface="Courier" pitchFamily="2" charset="0"/>
              </a:rPr>
              <a:t>q.next</a:t>
            </a:r>
            <a:r>
              <a:rPr lang="en-US" dirty="0">
                <a:latin typeface="Courier" pitchFamily="2" charset="0"/>
              </a:rPr>
              <a:t>=r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EC664-4104-A849-8797-8325484D8CE2}"/>
              </a:ext>
            </a:extLst>
          </p:cNvPr>
          <p:cNvSpPr txBox="1"/>
          <p:nvPr/>
        </p:nvSpPr>
        <p:spPr>
          <a:xfrm>
            <a:off x="2578185" y="5323216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3793E7B-D5D6-7C44-8321-E41B824064E9}"/>
              </a:ext>
            </a:extLst>
          </p:cNvPr>
          <p:cNvSpPr>
            <a:spLocks noChangeAspect="1"/>
          </p:cNvSpPr>
          <p:nvPr/>
        </p:nvSpPr>
        <p:spPr>
          <a:xfrm>
            <a:off x="2553172" y="5445443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06BAC2E-05C7-224B-A8A4-B26332F6725C}"/>
              </a:ext>
            </a:extLst>
          </p:cNvPr>
          <p:cNvSpPr>
            <a:spLocks noChangeAspect="1"/>
          </p:cNvSpPr>
          <p:nvPr/>
        </p:nvSpPr>
        <p:spPr>
          <a:xfrm>
            <a:off x="5084345" y="4090724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68CEC93-31BF-8740-A7D5-54F7C117065D}"/>
              </a:ext>
            </a:extLst>
          </p:cNvPr>
          <p:cNvSpPr>
            <a:spLocks noChangeAspect="1"/>
          </p:cNvSpPr>
          <p:nvPr/>
        </p:nvSpPr>
        <p:spPr>
          <a:xfrm>
            <a:off x="5088690" y="5442990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BD5C3A-49DF-1542-B60C-0D847FDC5BF4}"/>
              </a:ext>
            </a:extLst>
          </p:cNvPr>
          <p:cNvSpPr txBox="1"/>
          <p:nvPr/>
        </p:nvSpPr>
        <p:spPr>
          <a:xfrm>
            <a:off x="5141263" y="3949653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47842-D0C8-E947-8C35-EC3630D93C57}"/>
              </a:ext>
            </a:extLst>
          </p:cNvPr>
          <p:cNvSpPr txBox="1"/>
          <p:nvPr/>
        </p:nvSpPr>
        <p:spPr>
          <a:xfrm>
            <a:off x="5141263" y="5312185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EAC69C0A-E4FC-2C4D-BC39-84FD0711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63814"/>
              </p:ext>
            </p:extLst>
          </p:nvPr>
        </p:nvGraphicFramePr>
        <p:xfrm>
          <a:off x="2619988" y="1827359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28" name="Arc 27">
            <a:extLst>
              <a:ext uri="{FF2B5EF4-FFF2-40B4-BE49-F238E27FC236}">
                <a16:creationId xmlns:a16="http://schemas.microsoft.com/office/drawing/2014/main" id="{DBB8E219-C117-324C-BDF6-D005E387FFD6}"/>
              </a:ext>
            </a:extLst>
          </p:cNvPr>
          <p:cNvSpPr>
            <a:spLocks noChangeAspect="1"/>
          </p:cNvSpPr>
          <p:nvPr/>
        </p:nvSpPr>
        <p:spPr>
          <a:xfrm rot="16200000">
            <a:off x="3087947" y="155058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778AE-8E6E-3D49-B7C2-0C25333E8EAF}"/>
              </a:ext>
            </a:extLst>
          </p:cNvPr>
          <p:cNvSpPr txBox="1"/>
          <p:nvPr/>
        </p:nvSpPr>
        <p:spPr>
          <a:xfrm>
            <a:off x="3341947" y="1427363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5BF1E5-8609-2648-A1E8-6FA7660F4B2A}"/>
              </a:ext>
            </a:extLst>
          </p:cNvPr>
          <p:cNvSpPr txBox="1"/>
          <p:nvPr/>
        </p:nvSpPr>
        <p:spPr>
          <a:xfrm>
            <a:off x="2564321" y="143081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r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99F20A8-1EEC-584F-AF71-2986719E7BA5}"/>
              </a:ext>
            </a:extLst>
          </p:cNvPr>
          <p:cNvSpPr>
            <a:spLocks noChangeAspect="1"/>
          </p:cNvSpPr>
          <p:nvPr/>
        </p:nvSpPr>
        <p:spPr>
          <a:xfrm>
            <a:off x="2539307" y="1553039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F958A04-5E3C-EA4E-8403-DB99B806A758}"/>
              </a:ext>
            </a:extLst>
          </p:cNvPr>
          <p:cNvSpPr/>
          <p:nvPr/>
        </p:nvSpPr>
        <p:spPr>
          <a:xfrm rot="16200000">
            <a:off x="4693192" y="4585583"/>
            <a:ext cx="207659" cy="3390419"/>
          </a:xfrm>
          <a:prstGeom prst="leftBracket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E354AE-108F-F946-94BD-C0CE604BC169}"/>
              </a:ext>
            </a:extLst>
          </p:cNvPr>
          <p:cNvSpPr txBox="1"/>
          <p:nvPr/>
        </p:nvSpPr>
        <p:spPr>
          <a:xfrm>
            <a:off x="7062189" y="44101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p=nil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BB2FCCAC-3066-5646-9735-F3B55DF437D3}"/>
              </a:ext>
            </a:extLst>
          </p:cNvPr>
          <p:cNvSpPr>
            <a:spLocks noChangeAspect="1"/>
          </p:cNvSpPr>
          <p:nvPr/>
        </p:nvSpPr>
        <p:spPr>
          <a:xfrm rot="16200000">
            <a:off x="5637330" y="2825811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31FED-43BE-B74C-9267-B6A440AFA5B5}"/>
              </a:ext>
            </a:extLst>
          </p:cNvPr>
          <p:cNvSpPr txBox="1"/>
          <p:nvPr/>
        </p:nvSpPr>
        <p:spPr>
          <a:xfrm>
            <a:off x="5891330" y="2702587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8372756-73FE-C547-9A7F-FA79FD6CDBD6}"/>
              </a:ext>
            </a:extLst>
          </p:cNvPr>
          <p:cNvSpPr>
            <a:spLocks noChangeAspect="1"/>
          </p:cNvSpPr>
          <p:nvPr/>
        </p:nvSpPr>
        <p:spPr>
          <a:xfrm>
            <a:off x="5088690" y="2829601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CA742B-96D1-5F48-84AB-6C1E7ACF511E}"/>
              </a:ext>
            </a:extLst>
          </p:cNvPr>
          <p:cNvSpPr txBox="1"/>
          <p:nvPr/>
        </p:nvSpPr>
        <p:spPr>
          <a:xfrm>
            <a:off x="5145608" y="2688530"/>
            <a:ext cx="2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1100" dirty="0">
                <a:latin typeface="Courier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436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پایان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none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به ابتدای لیست معکوس شده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گره بعد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7ABB7D-7485-6E4E-A26F-A08403AE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74592"/>
              </p:ext>
            </p:extLst>
          </p:nvPr>
        </p:nvGraphicFramePr>
        <p:xfrm>
          <a:off x="2072640" y="3825547"/>
          <a:ext cx="420624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507862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5785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714788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3544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5026596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844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E4FC26-5A45-BD4E-B646-AF54010D2D4B}"/>
              </a:ext>
            </a:extLst>
          </p:cNvPr>
          <p:cNvSpPr txBox="1"/>
          <p:nvPr/>
        </p:nvSpPr>
        <p:spPr>
          <a:xfrm>
            <a:off x="838200" y="38694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head=q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AD8EA1E1-6B81-CE4A-AFD7-F97194072249}"/>
              </a:ext>
            </a:extLst>
          </p:cNvPr>
          <p:cNvSpPr>
            <a:spLocks noChangeAspect="1"/>
          </p:cNvSpPr>
          <p:nvPr/>
        </p:nvSpPr>
        <p:spPr>
          <a:xfrm rot="16200000">
            <a:off x="2540599" y="3548775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73D3-CC72-2246-AE31-6E63720EEB70}"/>
              </a:ext>
            </a:extLst>
          </p:cNvPr>
          <p:cNvSpPr txBox="1"/>
          <p:nvPr/>
        </p:nvSpPr>
        <p:spPr>
          <a:xfrm>
            <a:off x="2794599" y="3429000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5FC73-5A90-E844-84FB-B5B19A59B915}"/>
              </a:ext>
            </a:extLst>
          </p:cNvPr>
          <p:cNvSpPr txBox="1"/>
          <p:nvPr/>
        </p:nvSpPr>
        <p:spPr>
          <a:xfrm>
            <a:off x="2016972" y="342900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q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5A839F6-1208-D048-B123-4DE7FB6AFDD9}"/>
              </a:ext>
            </a:extLst>
          </p:cNvPr>
          <p:cNvSpPr>
            <a:spLocks noChangeAspect="1"/>
          </p:cNvSpPr>
          <p:nvPr/>
        </p:nvSpPr>
        <p:spPr>
          <a:xfrm>
            <a:off x="1991959" y="3551227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8B3A8D-2059-D34A-899D-967B7DEB4642}"/>
              </a:ext>
            </a:extLst>
          </p:cNvPr>
          <p:cNvCxnSpPr/>
          <p:nvPr/>
        </p:nvCxnSpPr>
        <p:spPr>
          <a:xfrm>
            <a:off x="3430862" y="4054147"/>
            <a:ext cx="1188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20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9026D-1EEF-2342-80BD-2E582BFA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مرتبه زمانی؟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8E53C-34E0-A544-9801-C11DE25C63FF}"/>
              </a:ext>
            </a:extLst>
          </p:cNvPr>
          <p:cNvSpPr/>
          <p:nvPr/>
        </p:nvSpPr>
        <p:spPr>
          <a:xfrm>
            <a:off x="838200" y="1825625"/>
            <a:ext cx="1051560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merge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0070C1"/>
                </a:solidFill>
                <a:latin typeface=" Courier New"/>
              </a:rPr>
              <a:t>L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 </a:t>
            </a:r>
            <a:r>
              <a:rPr lang="en-US" b="1" dirty="0">
                <a:solidFill>
                  <a:srgbClr val="257F99"/>
                </a:solidFill>
                <a:latin typeface=" Courier New"/>
              </a:rPr>
              <a:t>new empty linked </a:t>
            </a:r>
            <a:r>
              <a:rPr lang="en-US" b="1" dirty="0">
                <a:solidFill>
                  <a:srgbClr val="267F99"/>
                </a:solidFill>
                <a:latin typeface=" Courier New"/>
              </a:rPr>
              <a:t>list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.head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L2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.head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 		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(y==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 		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y.data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x.data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 	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20F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y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 				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20F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 algn="l">
              <a:spcAft>
                <a:spcPts val="200"/>
              </a:spcAft>
            </a:pPr>
            <a:r>
              <a:rPr lang="en-US" b="1" dirty="0" err="1">
                <a:solidFill>
                  <a:srgbClr val="0070C1"/>
                </a:solidFill>
                <a:latin typeface=" Courier New"/>
              </a:rPr>
              <a:t>L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.append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 algn="l">
              <a:spcAft>
                <a:spcPts val="200"/>
              </a:spcAft>
            </a:pPr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L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1445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68682"/>
              </p:ext>
            </p:extLst>
          </p:nvPr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73004"/>
              </p:ext>
            </p:extLst>
          </p:nvPr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4524"/>
              </p:ext>
            </p:extLst>
          </p:nvPr>
        </p:nvGraphicFramePr>
        <p:xfrm>
          <a:off x="838200" y="5719763"/>
          <a:ext cx="66501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1839559" y="2603962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1678297" y="28297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183955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167829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57363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25620"/>
              </p:ext>
            </p:extLst>
          </p:nvPr>
        </p:nvGraphicFramePr>
        <p:xfrm>
          <a:off x="838200" y="5719763"/>
          <a:ext cx="19950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3841079" y="2592302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3679817" y="28180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183955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167829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86095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0748E381-B8CD-9F40-A3B1-E8C7371C8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14633"/>
              </p:ext>
            </p:extLst>
          </p:nvPr>
        </p:nvGraphicFramePr>
        <p:xfrm>
          <a:off x="838200" y="5719763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3841079" y="260724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3679817" y="283301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384107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367981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9646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حذف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40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در محل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k=4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ام از آرایه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n=6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عضوی نیاز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n-k=6-4=2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شیفت دارد.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درج 70 در محل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k=4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ام از آرایه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n=6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عضوی نیاز به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n-k+1=6-4+1=3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شیفت دارد.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E29DDD-4256-274E-A899-3F8692F27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37800"/>
              </p:ext>
            </p:extLst>
          </p:nvPr>
        </p:nvGraphicFramePr>
        <p:xfrm>
          <a:off x="838200" y="1825625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483574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247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57317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564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3605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03396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0178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13258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79F914-B18E-6C45-A44D-5FF80BBF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01005"/>
              </p:ext>
            </p:extLst>
          </p:nvPr>
        </p:nvGraphicFramePr>
        <p:xfrm>
          <a:off x="838200" y="4001294"/>
          <a:ext cx="3200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483574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247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57317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2564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93605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403396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705303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0178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13258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F59308-C910-2741-88E6-8B065FDAFC95}"/>
              </a:ext>
            </a:extLst>
          </p:cNvPr>
          <p:cNvSpPr txBox="1"/>
          <p:nvPr/>
        </p:nvSpPr>
        <p:spPr>
          <a:xfrm>
            <a:off x="2192178" y="22743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╳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2CCBF-9C72-1440-AC4D-2CD098196E43}"/>
              </a:ext>
            </a:extLst>
          </p:cNvPr>
          <p:cNvCxnSpPr>
            <a:endCxn id="5" idx="2"/>
          </p:cNvCxnSpPr>
          <p:nvPr/>
        </p:nvCxnSpPr>
        <p:spPr>
          <a:xfrm flipV="1">
            <a:off x="2438399" y="4915694"/>
            <a:ext cx="1" cy="4572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27E545-7874-A946-945B-B7854A5DA79E}"/>
              </a:ext>
            </a:extLst>
          </p:cNvPr>
          <p:cNvSpPr txBox="1"/>
          <p:nvPr/>
        </p:nvSpPr>
        <p:spPr>
          <a:xfrm>
            <a:off x="2192178" y="536166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70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23FCE83-67B1-FC43-9BAE-C9F07B5C6204}"/>
              </a:ext>
            </a:extLst>
          </p:cNvPr>
          <p:cNvSpPr>
            <a:spLocks noChangeAspect="1"/>
          </p:cNvSpPr>
          <p:nvPr/>
        </p:nvSpPr>
        <p:spPr>
          <a:xfrm rot="5400000">
            <a:off x="2904410" y="2619689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8A69BE8-81ED-4D49-8B05-9E6CDD0AF374}"/>
              </a:ext>
            </a:extLst>
          </p:cNvPr>
          <p:cNvSpPr>
            <a:spLocks noChangeAspect="1"/>
          </p:cNvSpPr>
          <p:nvPr/>
        </p:nvSpPr>
        <p:spPr>
          <a:xfrm rot="5400000">
            <a:off x="2447210" y="2619689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4A2607D-DA67-8143-B6FD-526B1D420400}"/>
              </a:ext>
            </a:extLst>
          </p:cNvPr>
          <p:cNvSpPr>
            <a:spLocks noChangeAspect="1"/>
          </p:cNvSpPr>
          <p:nvPr/>
        </p:nvSpPr>
        <p:spPr>
          <a:xfrm rot="16200000">
            <a:off x="2456021" y="3983644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1AE5165-B48C-BC49-8B06-0C5BDDF59280}"/>
              </a:ext>
            </a:extLst>
          </p:cNvPr>
          <p:cNvSpPr>
            <a:spLocks noChangeAspect="1"/>
          </p:cNvSpPr>
          <p:nvPr/>
        </p:nvSpPr>
        <p:spPr>
          <a:xfrm rot="16200000">
            <a:off x="2913222" y="4001294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7EB380D-B65C-CB4A-883F-FB3B60869CA9}"/>
              </a:ext>
            </a:extLst>
          </p:cNvPr>
          <p:cNvSpPr>
            <a:spLocks noChangeAspect="1"/>
          </p:cNvSpPr>
          <p:nvPr/>
        </p:nvSpPr>
        <p:spPr>
          <a:xfrm rot="16200000">
            <a:off x="3370423" y="4001294"/>
            <a:ext cx="457200" cy="457200"/>
          </a:xfrm>
          <a:prstGeom prst="arc">
            <a:avLst>
              <a:gd name="adj1" fmla="val 16200000"/>
              <a:gd name="adj2" fmla="val 537652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0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3982"/>
              </p:ext>
            </p:extLst>
          </p:nvPr>
        </p:nvGraphicFramePr>
        <p:xfrm>
          <a:off x="838200" y="5719763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367ED-B4E8-9749-80FA-907C53313EC4}"/>
              </a:ext>
            </a:extLst>
          </p:cNvPr>
          <p:cNvCxnSpPr/>
          <p:nvPr/>
        </p:nvCxnSpPr>
        <p:spPr>
          <a:xfrm>
            <a:off x="449072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5842599" y="2613671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5681337" y="283943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3851239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3689977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83525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72910"/>
              </p:ext>
            </p:extLst>
          </p:nvPr>
        </p:nvGraphicFramePr>
        <p:xfrm>
          <a:off x="838200" y="5719763"/>
          <a:ext cx="80101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0191963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39698694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028345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367ED-B4E8-9749-80FA-907C53313EC4}"/>
              </a:ext>
            </a:extLst>
          </p:cNvPr>
          <p:cNvCxnSpPr/>
          <p:nvPr/>
        </p:nvCxnSpPr>
        <p:spPr>
          <a:xfrm>
            <a:off x="449072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5845782" y="26095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5684520" y="28353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5657822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5496560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1FE9F-6671-E04C-BF1E-E01012F393BE}"/>
              </a:ext>
            </a:extLst>
          </p:cNvPr>
          <p:cNvCxnSpPr/>
          <p:nvPr/>
        </p:nvCxnSpPr>
        <p:spPr>
          <a:xfrm>
            <a:off x="64871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63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Titr" panose="02000506000000020002" pitchFamily="2" charset="-78"/>
                <a:cs typeface="IRTitr" panose="02000506000000020002" pitchFamily="2" charset="-78"/>
              </a:rPr>
              <a:t>ادغام دو لیست پیوندی مرتب در یک لیست</a:t>
            </a:r>
            <a:endParaRPr lang="en-US" sz="40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F7B76-BE7D-E64F-ACEF-A9B30D3C493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46762"/>
          <a:ext cx="59851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113ED-EFE8-F440-A863-ADD98C817754}"/>
              </a:ext>
            </a:extLst>
          </p:cNvPr>
          <p:cNvSpPr txBox="1"/>
          <p:nvPr/>
        </p:nvSpPr>
        <p:spPr>
          <a:xfrm>
            <a:off x="1040735" y="1747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01FC766-2F8A-0543-98ED-FCC2594F51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3262"/>
          <a:ext cx="39901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F21FAA-F02A-2845-A285-0F3870B0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93238"/>
              </p:ext>
            </p:extLst>
          </p:nvPr>
        </p:nvGraphicFramePr>
        <p:xfrm>
          <a:off x="838200" y="5719763"/>
          <a:ext cx="1001268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768260640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1748332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0077615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6817301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402925835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968188499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9737540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515200665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26731718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0191963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39698694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028345098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90314930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61478599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9500855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102732"/>
                  </a:ext>
                </a:extLst>
              </a:tr>
            </a:tbl>
          </a:graphicData>
        </a:graphic>
      </p:graphicFrame>
      <p:sp>
        <p:nvSpPr>
          <p:cNvPr id="10" name="Arc 9">
            <a:extLst>
              <a:ext uri="{FF2B5EF4-FFF2-40B4-BE49-F238E27FC236}">
                <a16:creationId xmlns:a16="http://schemas.microsoft.com/office/drawing/2014/main" id="{F1EA3247-3F8C-764E-8D59-0E170CC1AD06}"/>
              </a:ext>
            </a:extLst>
          </p:cNvPr>
          <p:cNvSpPr>
            <a:spLocks noChangeAspect="1"/>
          </p:cNvSpPr>
          <p:nvPr/>
        </p:nvSpPr>
        <p:spPr>
          <a:xfrm>
            <a:off x="1290919" y="1872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E9D1-5194-4049-8294-F5A5C9070CF7}"/>
              </a:ext>
            </a:extLst>
          </p:cNvPr>
          <p:cNvSpPr txBox="1"/>
          <p:nvPr/>
        </p:nvSpPr>
        <p:spPr>
          <a:xfrm>
            <a:off x="1040735" y="35344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8DF7CA-26F6-6646-B57A-D5EF8D777E47}"/>
              </a:ext>
            </a:extLst>
          </p:cNvPr>
          <p:cNvSpPr>
            <a:spLocks noChangeAspect="1"/>
          </p:cNvSpPr>
          <p:nvPr/>
        </p:nvSpPr>
        <p:spPr>
          <a:xfrm>
            <a:off x="1290919" y="36589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ADFFB-68E8-C144-AF6E-448198D1D98F}"/>
              </a:ext>
            </a:extLst>
          </p:cNvPr>
          <p:cNvSpPr txBox="1"/>
          <p:nvPr/>
        </p:nvSpPr>
        <p:spPr>
          <a:xfrm>
            <a:off x="1040735" y="5320992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</a:rPr>
              <a:t>head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0102E17-7165-FA46-BB25-8FACD0D62123}"/>
              </a:ext>
            </a:extLst>
          </p:cNvPr>
          <p:cNvSpPr>
            <a:spLocks noChangeAspect="1"/>
          </p:cNvSpPr>
          <p:nvPr/>
        </p:nvSpPr>
        <p:spPr>
          <a:xfrm>
            <a:off x="1290919" y="5445442"/>
            <a:ext cx="548640" cy="548640"/>
          </a:xfrm>
          <a:prstGeom prst="arc">
            <a:avLst/>
          </a:prstGeom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4A65C-FFEB-7349-B98D-B83889E6457B}"/>
              </a:ext>
            </a:extLst>
          </p:cNvPr>
          <p:cNvCxnSpPr/>
          <p:nvPr/>
        </p:nvCxnSpPr>
        <p:spPr>
          <a:xfrm>
            <a:off x="249936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3654D-40B7-3747-B522-2664B41A51E0}"/>
              </a:ext>
            </a:extLst>
          </p:cNvPr>
          <p:cNvCxnSpPr/>
          <p:nvPr/>
        </p:nvCxnSpPr>
        <p:spPr>
          <a:xfrm>
            <a:off x="4490720" y="2403764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59B78-1D3D-D94A-9888-5B5F5205B67D}"/>
              </a:ext>
            </a:extLst>
          </p:cNvPr>
          <p:cNvCxnSpPr/>
          <p:nvPr/>
        </p:nvCxnSpPr>
        <p:spPr>
          <a:xfrm>
            <a:off x="2499360" y="42075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9D078-D523-0645-83F4-94E08F24A533}"/>
              </a:ext>
            </a:extLst>
          </p:cNvPr>
          <p:cNvCxnSpPr/>
          <p:nvPr/>
        </p:nvCxnSpPr>
        <p:spPr>
          <a:xfrm>
            <a:off x="24993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367ED-B4E8-9749-80FA-907C53313EC4}"/>
              </a:ext>
            </a:extLst>
          </p:cNvPr>
          <p:cNvCxnSpPr/>
          <p:nvPr/>
        </p:nvCxnSpPr>
        <p:spPr>
          <a:xfrm>
            <a:off x="449072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B65F9-15AC-2E4E-8344-2275E9A3FDD4}"/>
              </a:ext>
            </a:extLst>
          </p:cNvPr>
          <p:cNvCxnSpPr/>
          <p:nvPr/>
        </p:nvCxnSpPr>
        <p:spPr>
          <a:xfrm flipV="1">
            <a:off x="7654262" y="26095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0FDC9E-A042-C545-A5E5-8F15CDB9A533}"/>
              </a:ext>
            </a:extLst>
          </p:cNvPr>
          <p:cNvSpPr txBox="1"/>
          <p:nvPr/>
        </p:nvSpPr>
        <p:spPr>
          <a:xfrm>
            <a:off x="7493000" y="28353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8F0F2-FD0A-6249-BF43-0E2669EE7179}"/>
              </a:ext>
            </a:extLst>
          </p:cNvPr>
          <p:cNvCxnSpPr/>
          <p:nvPr/>
        </p:nvCxnSpPr>
        <p:spPr>
          <a:xfrm flipV="1">
            <a:off x="5657822" y="4396059"/>
            <a:ext cx="0" cy="301798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B31E16-8DC2-DD4F-9BBF-DC0FFD188175}"/>
              </a:ext>
            </a:extLst>
          </p:cNvPr>
          <p:cNvSpPr txBox="1"/>
          <p:nvPr/>
        </p:nvSpPr>
        <p:spPr>
          <a:xfrm>
            <a:off x="5496560" y="46218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1FE9F-6671-E04C-BF1E-E01012F393BE}"/>
              </a:ext>
            </a:extLst>
          </p:cNvPr>
          <p:cNvCxnSpPr/>
          <p:nvPr/>
        </p:nvCxnSpPr>
        <p:spPr>
          <a:xfrm>
            <a:off x="648716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F87FD9-84CC-4F4C-9907-D8C1666C8C33}"/>
              </a:ext>
            </a:extLst>
          </p:cNvPr>
          <p:cNvCxnSpPr/>
          <p:nvPr/>
        </p:nvCxnSpPr>
        <p:spPr>
          <a:xfrm>
            <a:off x="8509000" y="5994082"/>
            <a:ext cx="100584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6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مزایا آرایه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۱. عملیات جستجو یک داده دلخواه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یکی از دو روش زیر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الف) 	جستجوی خطی (ترتیبی)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 یا نامرتب با زمان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.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	جستجوی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باینری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مرتب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زمان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O(log 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.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endParaRPr lang="fa-IR" sz="1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مزیت در اینجا امکان استفاده از جستجوی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دودویی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با زمان کمتر و سرعت بیشتر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۲. دسترسی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داده‌های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هر آرایه به صورت تصادفی و دلخواه به راحتی توسط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اندیس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آرایه انجام شده و دسترسی مستقیم و با زمان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O(1)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خواهد بود.</a:t>
            </a:r>
          </a:p>
        </p:txBody>
      </p:sp>
    </p:spTree>
    <p:extLst>
      <p:ext uri="{BB962C8B-B14F-4D97-AF65-F5344CB8AC3E}">
        <p14:creationId xmlns:p14="http://schemas.microsoft.com/office/powerpoint/2010/main" val="26385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لیست پیوندی </a:t>
            </a:r>
            <a:r>
              <a:rPr lang="en-US" sz="3600" dirty="0">
                <a:latin typeface="IRRoya" panose="02000503000000020002" pitchFamily="2" charset="-78"/>
                <a:cs typeface="IRRoya" panose="02000503000000020002" pitchFamily="2" charset="-78"/>
              </a:rPr>
              <a:t>(Linked List)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لیست پیوندی،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دارای عناصر (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رکوردها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مختلفی از حافظه پویا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Heap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 بوده که لزوماً عناصر آن کنار هم قرار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نگرفته‌اند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عملیات ها:</a:t>
            </a:r>
          </a:p>
          <a:p>
            <a:pPr lvl="1" algn="just" rtl="1"/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lvl="1" algn="just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 گره</a:t>
            </a:r>
          </a:p>
          <a:p>
            <a:pPr lvl="1" algn="just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 گره</a:t>
            </a:r>
          </a:p>
          <a:p>
            <a:pPr lvl="1" algn="just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حذف گره</a:t>
            </a:r>
          </a:p>
        </p:txBody>
      </p:sp>
      <p:pic>
        <p:nvPicPr>
          <p:cNvPr id="1026" name="Picture 2" descr="singly linked list">
            <a:extLst>
              <a:ext uri="{FF2B5EF4-FFF2-40B4-BE49-F238E27FC236}">
                <a16:creationId xmlns:a16="http://schemas.microsoft.com/office/drawing/2014/main" id="{A03D3327-4922-0746-BAB6-691B3B04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46" y="2691375"/>
            <a:ext cx="6324707" cy="98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AF400-6C3E-184F-A98B-2F224786F2EE}"/>
              </a:ext>
            </a:extLst>
          </p:cNvPr>
          <p:cNvSpPr/>
          <p:nvPr/>
        </p:nvSpPr>
        <p:spPr>
          <a:xfrm>
            <a:off x="838200" y="38104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267F99"/>
                </a:solidFill>
                <a:latin typeface=" Courier New"/>
              </a:rPr>
              <a:t>Node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initialize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self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self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data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 Courier New"/>
              </a:rPr>
              <a:t>self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next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none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743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پیمایش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لیست‌پیوندی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گره‌های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لیست پیوندی از ابتدای لیست انجام شده و به دو صورت بازگشتی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غیربازگشتی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انجام گیرد.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 پیوندی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گره از مرتبه اجرایی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5DEE8-1B20-2C48-A9BA-12233965300D}"/>
              </a:ext>
            </a:extLst>
          </p:cNvPr>
          <p:cNvSpPr/>
          <p:nvPr/>
        </p:nvSpPr>
        <p:spPr>
          <a:xfrm>
            <a:off x="1639615" y="2967335"/>
            <a:ext cx="3478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check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D98BA-FB76-B04D-959C-92F7D5A15C64}"/>
              </a:ext>
            </a:extLst>
          </p:cNvPr>
          <p:cNvSpPr/>
          <p:nvPr/>
        </p:nvSpPr>
        <p:spPr>
          <a:xfrm>
            <a:off x="7073462" y="2967335"/>
            <a:ext cx="3478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traverse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check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2"/>
            <a:r>
              <a:rPr lang="en-US" b="1" dirty="0">
                <a:solidFill>
                  <a:srgbClr val="795E26"/>
                </a:solidFill>
                <a:latin typeface=" Courier New"/>
              </a:rPr>
              <a:t>traverse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04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جستجو در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جستجو در هر لیست پیوندی خطی </a:t>
            </a:r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فقط و فقط </a:t>
            </a:r>
            <a:r>
              <a:rPr lang="fa-IR" sz="2400" b="1" dirty="0" err="1">
                <a:latin typeface="IRMitra" panose="02000506000000020002" pitchFamily="2" charset="-78"/>
                <a:cs typeface="IRMitra" panose="02000506000000020002" pitchFamily="2" charset="-78"/>
              </a:rPr>
              <a:t>بصورت</a:t>
            </a:r>
            <a:r>
              <a:rPr lang="fa-IR" sz="2400" b="1" dirty="0">
                <a:latin typeface="IRMitra" panose="02000506000000020002" pitchFamily="2" charset="-78"/>
                <a:cs typeface="IRMitra" panose="02000506000000020002" pitchFamily="2" charset="-78"/>
              </a:rPr>
              <a:t> ترتیبی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امکان پذیر بوده و از ابتدا لیست آغاز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اجرایی جستجوی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کلید دلخواه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k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لیست پیوندی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start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آن اشاره می کند برابر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39959-87AD-0046-8630-8A0C09307262}"/>
              </a:ext>
            </a:extLst>
          </p:cNvPr>
          <p:cNvSpPr/>
          <p:nvPr/>
        </p:nvSpPr>
        <p:spPr>
          <a:xfrm>
            <a:off x="838200" y="3429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start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none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.data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!=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3"/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p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.next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p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26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CB-FDA6-A344-9580-ADC0D15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درج در لیست پیوندی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D2B-A02E-3E47-AB82-268E233B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درج یک گره جدید در موقعیتی مشخص از یک لیست پیوندی، باید ابتدا با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 به موقعیت قبل از محل درج رسیده و سپس گره مورد نظر را درج کرد.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می‌خواهيم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جدید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new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بعد از گره معلوم با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pos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لیستی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اشاره 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start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ابتدای آن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درج کنیم، عملیات لازم عبارتند از: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sz="8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971550" lvl="1" indent="-514350" algn="r" rtl="1">
              <a:lnSpc>
                <a:spcPct val="100000"/>
              </a:lnSpc>
              <a:buFont typeface="+mj-lt"/>
              <a:buAutoNum type="romanLcPeriod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آماده‌سازی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گره جدید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O(1)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971550" lvl="1" indent="-514350" algn="r" rtl="1">
              <a:lnSpc>
                <a:spcPct val="100000"/>
              </a:lnSpc>
              <a:buFont typeface="+mj-lt"/>
              <a:buAutoNum type="romanLcPeriod"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پیمایش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لیست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O(n)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971550" lvl="1" indent="-514350" algn="r" rtl="1">
              <a:lnSpc>
                <a:spcPct val="100000"/>
              </a:lnSpc>
              <a:buFont typeface="+mj-lt"/>
              <a:buAutoNum type="romanLcPeriod"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 گره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		O(1)</a:t>
            </a:r>
          </a:p>
          <a:p>
            <a:pPr marL="457200" lvl="1" indent="0" algn="r" rtl="1">
              <a:lnSpc>
                <a:spcPct val="100000"/>
              </a:lnSpc>
              <a:buNone/>
            </a:pPr>
            <a:endParaRPr lang="fa-IR" sz="5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درج در یک لیست پیوندی از زمان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اجرا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55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3040</Words>
  <Application>Microsoft Macintosh PowerPoint</Application>
  <PresentationFormat>Widescreen</PresentationFormat>
  <Paragraphs>644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 Courier New</vt:lpstr>
      <vt:lpstr>Arial</vt:lpstr>
      <vt:lpstr>Calibri</vt:lpstr>
      <vt:lpstr>Calibri Light</vt:lpstr>
      <vt:lpstr>Cambria Math</vt:lpstr>
      <vt:lpstr>Courier</vt:lpstr>
      <vt:lpstr>IRMitra</vt:lpstr>
      <vt:lpstr>IRRoya</vt:lpstr>
      <vt:lpstr>IRTitr</vt:lpstr>
      <vt:lpstr>Office Theme</vt:lpstr>
      <vt:lpstr>پنج: لیست پیوندی</vt:lpstr>
      <vt:lpstr>ذخیره سازی در حافظه اصلی</vt:lpstr>
      <vt:lpstr>آرایه</vt:lpstr>
      <vt:lpstr>مثال</vt:lpstr>
      <vt:lpstr>مزایا آرایه</vt:lpstr>
      <vt:lpstr>لیست پیوندی (Linked List)</vt:lpstr>
      <vt:lpstr>پیمایش لیست‌پیوندی</vt:lpstr>
      <vt:lpstr>جستجو در لیست پیوندی</vt:lpstr>
      <vt:lpstr>درج در لیست پیوندی</vt:lpstr>
      <vt:lpstr>گره جدید</vt:lpstr>
      <vt:lpstr>درج گره</vt:lpstr>
      <vt:lpstr>حذف در لیست‌پیوندی</vt:lpstr>
      <vt:lpstr>حذف در لیست‌پیوندی</vt:lpstr>
      <vt:lpstr>مثال</vt:lpstr>
      <vt:lpstr>مثال</vt:lpstr>
      <vt:lpstr>انواع لیست پیوندی(لیست های خطی)</vt:lpstr>
      <vt:lpstr>انواع لیست پیوندی(لیست های دوری)</vt:lpstr>
      <vt:lpstr>مزیت لیست حلقوی بر لیست خطی </vt:lpstr>
      <vt:lpstr>پیمایش لیست حلقوی</vt:lpstr>
      <vt:lpstr>عملیات‌های لیست‌ حلقوی</vt:lpstr>
      <vt:lpstr>عملیات‌های لیست‌ حلقوی</vt:lpstr>
      <vt:lpstr>اشاره‌گر HEAD در لیست دوری</vt:lpstr>
      <vt:lpstr>اشاره‌گر HEAD در لیست دوری</vt:lpstr>
      <vt:lpstr>لیست پیوندی دو طرفه (Double linked list)</vt:lpstr>
      <vt:lpstr>درج در لیست‌های دوپیوندی</vt:lpstr>
      <vt:lpstr>درج گره با اشاره گر NEW سمت راست P</vt:lpstr>
      <vt:lpstr>درج گره با اشاره گر NEW سمت چپ P</vt:lpstr>
      <vt:lpstr>درج گره با اشاره‌گر x در ابتدا یا انتها لیست</vt:lpstr>
      <vt:lpstr>حذف در لیست های دو‌پیوندی</vt:lpstr>
      <vt:lpstr>لیست‌های پیوندی</vt:lpstr>
      <vt:lpstr>معکوس کردن لیست پیوندی</vt:lpstr>
      <vt:lpstr>شروع الگوریتم</vt:lpstr>
      <vt:lpstr>تکرار اول حلقه</vt:lpstr>
      <vt:lpstr>تکرار دوم حلقه</vt:lpstr>
      <vt:lpstr>پایان الگوریتم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  <vt:lpstr>ادغام دو لیست پیوندی مرتب در یک لیست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330</cp:revision>
  <dcterms:created xsi:type="dcterms:W3CDTF">2021-02-28T19:35:44Z</dcterms:created>
  <dcterms:modified xsi:type="dcterms:W3CDTF">2021-03-22T18:52:56Z</dcterms:modified>
</cp:coreProperties>
</file>