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76" d="100"/>
          <a:sy n="76" d="100"/>
        </p:scale>
        <p:origin x="1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399175">
              <a:spcBef>
                <a:spcPts val="0"/>
              </a:spcBef>
              <a:buSzTx/>
              <a:buNone/>
              <a:defRPr sz="1632" b="1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1pPr>
            <a:lvl2pPr marL="0" indent="4572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2pPr>
            <a:lvl3pPr marL="0" indent="9144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3pPr>
            <a:lvl4pPr marL="0" indent="13716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4pPr>
            <a:lvl5pPr marL="0" indent="18288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lnSpc>
                <a:spcPct val="90000"/>
              </a:lnSpc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lnSpc>
                <a:spcPct val="90000"/>
              </a:lnSpc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lnSpc>
                <a:spcPct val="90000"/>
              </a:lnSpc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lnSpc>
                <a:spcPct val="90000"/>
              </a:lnSpc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lnSpc>
                <a:spcPct val="90000"/>
              </a:lnSpc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spcBef>
                <a:spcPts val="0"/>
              </a:spcBef>
              <a:buSzTx/>
              <a:buNone/>
              <a:defRPr sz="2304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1pPr>
            <a:lvl2pPr marL="0" indent="4572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2pPr>
            <a:lvl3pPr marL="0" indent="9144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3pPr>
            <a:lvl4pPr marL="0" indent="13716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4pPr>
            <a:lvl5pPr marL="0" indent="18288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399175">
              <a:spcBef>
                <a:spcPts val="0"/>
              </a:spcBef>
              <a:buSzTx/>
              <a:buNone/>
              <a:defRPr sz="1632" b="1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1pPr>
            <a:lvl2pPr marL="0" indent="4572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2pPr>
            <a:lvl3pPr marL="0" indent="9144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3pPr>
            <a:lvl4pPr marL="0" indent="13716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4pPr>
            <a:lvl5pPr marL="0" indent="1828800" defTabSz="587022">
              <a:spcBef>
                <a:spcPts val="0"/>
              </a:spcBef>
              <a:buSzTx/>
              <a:buNone/>
              <a:defRPr sz="3800" b="1">
                <a:latin typeface="+mn-lt"/>
                <a:ea typeface="+mn-ea"/>
                <a:cs typeface="+mn-cs"/>
                <a:sym typeface="IRRoya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422656">
              <a:spcBef>
                <a:spcPts val="0"/>
              </a:spcBef>
              <a:buSzTx/>
              <a:buNone/>
              <a:defRPr sz="2736" b="1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422656">
              <a:spcBef>
                <a:spcPts val="0"/>
              </a:spcBef>
              <a:buSzTx/>
              <a:buNone/>
              <a:defRPr sz="2736" b="1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422656">
              <a:spcBef>
                <a:spcPts val="0"/>
              </a:spcBef>
              <a:buSzTx/>
              <a:buNone/>
              <a:defRPr sz="2736" b="1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422656">
              <a:spcBef>
                <a:spcPts val="0"/>
              </a:spcBef>
              <a:buSzTx/>
              <a:buNone/>
              <a:defRPr sz="2736" b="1">
                <a:latin typeface="+mn-lt"/>
                <a:ea typeface="+mn-ea"/>
                <a:cs typeface="+mn-cs"/>
                <a:sym typeface="IRRoya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IRRoya"/>
        </a:defRPr>
      </a:lvl9pPr>
    </p:titleStyle>
    <p:bodyStyle>
      <a:lvl1pPr marL="381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1pPr>
      <a:lvl2pPr marL="762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2pPr>
      <a:lvl3pPr marL="1143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3pPr>
      <a:lvl4pPr marL="1524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4pPr>
      <a:lvl5pPr marL="1905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5pPr>
      <a:lvl6pPr marL="2286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6pPr>
      <a:lvl7pPr marL="2667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7pPr>
      <a:lvl8pPr marL="3048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8pPr>
      <a:lvl9pPr marL="3429000" marR="0" indent="-381000" algn="l" defTabSz="173393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B Nazanin"/>
          <a:ea typeface="B Nazanin"/>
          <a:cs typeface="B Nazanin"/>
          <a:sym typeface="B Nazan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سجاد هاشمیان، زمستان ۱۳۹۹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r>
              <a:t>سجاد هاشمیان، زمستان ۱۳۹۹</a:t>
            </a:r>
          </a:p>
        </p:txBody>
      </p:sp>
      <p:sp>
        <p:nvSpPr>
          <p:cNvPr id="152" name="حل تمرین فصل اول(بخش اول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حل تمرین فصل اول</a:t>
            </a:r>
            <a:r>
              <a:rPr sz="3000" b="0" spc="-59"/>
              <a:t>(بخش اول)</a:t>
            </a:r>
          </a:p>
        </p:txBody>
      </p:sp>
      <p:sp>
        <p:nvSpPr>
          <p:cNvPr id="153" name="ساختمان داده ها و الگوریتم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r>
              <a:t>ساختمان داده ها و الگوریتم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کدام یک از موارد زیر درست است؟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 algn="r" rtl="1">
                  <a:buSzTx/>
                  <a:buNone/>
                  <a:defRPr>
                    <a:latin typeface="+mn-lt"/>
                    <a:ea typeface="+mn-ea"/>
                    <a:cs typeface="+mn-cs"/>
                    <a:sym typeface="IRRoya"/>
                  </a:defRPr>
                </a:pPr>
                <a:r>
                  <a:t>کدام یک از موارد زیر درست است؟</a:t>
                </a:r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sz="3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!)∈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)!)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55" name="کدام یک از موارد زیر درست است؟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t="-832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ارشد ۹۵، سوال ۱۰۰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r>
              <a:t>ارشد ۹۵، سوال ۱۰۰</a:t>
            </a:r>
          </a:p>
        </p:txBody>
      </p:sp>
      <p:sp>
        <p:nvSpPr>
          <p:cNvPr id="157" name="سوال ۱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z="4320" spc="-86"/>
            </a:lvl1pPr>
          </a:lstStyle>
          <a:p>
            <a:r>
              <a:t>سوال ۱.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کدام عبارت صحیح است؟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500" y="2956892"/>
                <a:ext cx="11607800" cy="6096001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r" rtl="1">
                  <a:buSzTx/>
                  <a:buNone/>
                  <a:defRPr>
                    <a:latin typeface="+mn-lt"/>
                    <a:ea typeface="+mn-ea"/>
                    <a:cs typeface="+mn-cs"/>
                    <a:sym typeface="IRRoya"/>
                  </a:defRPr>
                </a:pPr>
                <a:r>
                  <a:t>کدام عبارت صحیح است؟</a:t>
                </a:r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)!)&lt;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!)&lt;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)!)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!)&lt;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)!)&lt;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!)&lt;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)!)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59" name="کدام عبارت صحیح است؟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500" y="2956892"/>
                <a:ext cx="11607800" cy="6096001"/>
              </a:xfrm>
              <a:prstGeom prst="rect">
                <a:avLst/>
              </a:prstGeom>
              <a:blipFill>
                <a:blip r:embed="rId2"/>
                <a:stretch>
                  <a:fillRect t="-1040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ارشد ۹۴، سوال ۱۰۳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r>
              <a:t>ارشد ۹۴، سوال ۱۰۳</a:t>
            </a:r>
          </a:p>
        </p:txBody>
      </p:sp>
      <p:sp>
        <p:nvSpPr>
          <p:cNvPr id="161" name="سوال ۲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z="4320" spc="-86"/>
            </a:lvl1pPr>
          </a:lstStyle>
          <a:p>
            <a:r>
              <a:t>سوال ۲.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الگوریتمی مانند   داریم که آن را   بار اجرا کردهایم و زمان مصرف   بوده است. میانگین اجرای   ……… و بدترین زمان اجرای آن ……… است.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 algn="r" rtl="1">
                  <a:buSzTx/>
                  <a:buNone/>
                  <a:defRPr>
                    <a:latin typeface="+mn-lt"/>
                    <a:ea typeface="+mn-ea"/>
                    <a:cs typeface="+mn-cs"/>
                    <a:sym typeface="IRRoya"/>
                  </a:defRPr>
                </a:pPr>
                <a:r>
                  <a:t>الگوریتمی مانند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t> داریم که آن را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بار اجرا کرده‌ایم و زمان مصرف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بوده است. میانگین اجرای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t> ……… و بدترین زمان اجرای آن ……… است.</a:t>
                </a:r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63" name="الگوریتمی مانند   داریم که آن را   بار اجرا کردهایم و زمان مصرف   بوده است. میانگین اجرای   ……… و بدترین زمان اجرای آن ……… است.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t="-832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ارشد ۹۴، سوال ۲۰۰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r>
              <a:t>ارشد ۹۴، سوال ۲۰۰</a:t>
            </a:r>
          </a:p>
        </p:txBody>
      </p:sp>
      <p:sp>
        <p:nvSpPr>
          <p:cNvPr id="165" name="سوال ۳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z="4320" spc="-86"/>
            </a:lvl1pPr>
          </a:lstStyle>
          <a:p>
            <a:r>
              <a:t>سوال ۳.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مرتبه زمانی الگوریتم زیر کدام است؟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 algn="r" rtl="1">
                  <a:buSzTx/>
                  <a:buNone/>
                  <a:defRPr>
                    <a:latin typeface="+mn-lt"/>
                    <a:ea typeface="+mn-ea"/>
                    <a:cs typeface="+mn-cs"/>
                    <a:sym typeface="IRRoya"/>
                  </a:defRPr>
                </a:pPr>
                <a:r>
                  <a:t>مرتبه زمانی الگوریتم زیر کدام است؟</a:t>
                </a:r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67" name="مرتبه زمانی الگوریتم زیر کدام است؟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t="-832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ارشد ۹۵، سوال ۱۹۳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r>
              <a:t>ارشد ۹۵، سوال ۱۹۳</a:t>
            </a:r>
          </a:p>
        </p:txBody>
      </p:sp>
      <p:sp>
        <p:nvSpPr>
          <p:cNvPr id="169" name="سوال ۴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z="4320" spc="-86"/>
            </a:lvl1pPr>
          </a:lstStyle>
          <a:p>
            <a:r>
              <a:t>سوال ۴.</a:t>
            </a:r>
          </a:p>
        </p:txBody>
      </p:sp>
      <p:sp>
        <p:nvSpPr>
          <p:cNvPr id="170" name="int f(int n)…"/>
          <p:cNvSpPr txBox="1"/>
          <p:nvPr/>
        </p:nvSpPr>
        <p:spPr>
          <a:xfrm>
            <a:off x="877607" y="4133685"/>
            <a:ext cx="3223767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 sz="1700" b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95E26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108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AF00DB"/>
                </a:solidFill>
              </a:rPr>
              <a:t>if</a:t>
            </a:r>
            <a:r>
              <a:rPr dirty="0"/>
              <a:t>(</a:t>
            </a:r>
            <a:r>
              <a:rPr dirty="0">
                <a:solidFill>
                  <a:srgbClr val="001080"/>
                </a:solidFill>
              </a:rPr>
              <a:t>n</a:t>
            </a:r>
            <a:r>
              <a:rPr dirty="0"/>
              <a:t>==</a:t>
            </a:r>
            <a:r>
              <a:rPr dirty="0">
                <a:solidFill>
                  <a:srgbClr val="098658"/>
                </a:solidFill>
              </a:rPr>
              <a:t>0</a:t>
            </a:r>
            <a:r>
              <a:rPr dirty="0"/>
              <a:t>)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>
                <a:solidFill>
                  <a:srgbClr val="AF00D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098658"/>
                </a:solidFill>
              </a:rPr>
              <a:t>1</a:t>
            </a:r>
            <a:r>
              <a:rPr dirty="0"/>
              <a:t>;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x=</a:t>
            </a:r>
            <a:r>
              <a:rPr dirty="0">
                <a:solidFill>
                  <a:srgbClr val="098658"/>
                </a:solidFill>
              </a:rPr>
              <a:t>0</a:t>
            </a:r>
            <a:r>
              <a:rPr dirty="0"/>
              <a:t>;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AF00DB"/>
                </a:solidFill>
              </a:rPr>
              <a:t>for</a:t>
            </a:r>
            <a:r>
              <a:rPr dirty="0"/>
              <a:t>(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dirty="0"/>
              <a:t> </a:t>
            </a:r>
            <a:r>
              <a:rPr dirty="0" err="1">
                <a:solidFill>
                  <a:srgbClr val="001080"/>
                </a:solidFill>
              </a:rPr>
              <a:t>i</a:t>
            </a:r>
            <a:r>
              <a:rPr dirty="0"/>
              <a:t>=</a:t>
            </a:r>
            <a:r>
              <a:rPr dirty="0">
                <a:solidFill>
                  <a:srgbClr val="098658"/>
                </a:solidFill>
              </a:rPr>
              <a:t>0</a:t>
            </a:r>
            <a:r>
              <a:rPr dirty="0"/>
              <a:t>;</a:t>
            </a:r>
            <a:r>
              <a:rPr dirty="0">
                <a:solidFill>
                  <a:srgbClr val="001080"/>
                </a:solidFill>
              </a:rPr>
              <a:t>i</a:t>
            </a:r>
            <a:r>
              <a:rPr dirty="0"/>
              <a:t>&lt;</a:t>
            </a:r>
            <a:r>
              <a:rPr dirty="0" err="1">
                <a:solidFill>
                  <a:srgbClr val="001080"/>
                </a:solidFill>
              </a:rPr>
              <a:t>n</a:t>
            </a:r>
            <a:r>
              <a:rPr dirty="0" err="1"/>
              <a:t>;</a:t>
            </a:r>
            <a:r>
              <a:rPr dirty="0" err="1">
                <a:solidFill>
                  <a:srgbClr val="001080"/>
                </a:solidFill>
              </a:rPr>
              <a:t>i</a:t>
            </a:r>
            <a:r>
              <a:rPr dirty="0"/>
              <a:t>++)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x=</a:t>
            </a:r>
            <a:r>
              <a:rPr dirty="0" err="1"/>
              <a:t>x+</a:t>
            </a:r>
            <a:r>
              <a:rPr dirty="0" err="1">
                <a:solidFill>
                  <a:srgbClr val="795E26"/>
                </a:solidFill>
              </a:rPr>
              <a:t>f</a:t>
            </a:r>
            <a:r>
              <a:rPr dirty="0"/>
              <a:t>(</a:t>
            </a:r>
            <a:r>
              <a:rPr dirty="0">
                <a:solidFill>
                  <a:srgbClr val="001080"/>
                </a:solidFill>
              </a:rPr>
              <a:t>n</a:t>
            </a:r>
            <a:r>
              <a:rPr dirty="0"/>
              <a:t>-</a:t>
            </a:r>
            <a:r>
              <a:rPr dirty="0">
                <a:solidFill>
                  <a:srgbClr val="098658"/>
                </a:solidFill>
              </a:rPr>
              <a:t>1</a:t>
            </a:r>
            <a:r>
              <a:rPr dirty="0"/>
              <a:t>);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AF00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x;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تابع زمانی قطعه برنامه زیر کدام است؟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 algn="r" rtl="1">
                  <a:buSzTx/>
                  <a:buNone/>
                  <a:defRPr>
                    <a:latin typeface="+mn-lt"/>
                    <a:ea typeface="+mn-ea"/>
                    <a:cs typeface="+mn-cs"/>
                    <a:sym typeface="IRRoya"/>
                  </a:defRPr>
                </a:pPr>
                <a:r>
                  <a:t>تابع زمانی قطعه برنامه زیر کدام است؟</a:t>
                </a:r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f>
                      <m:fPr>
                        <m:ctrlP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f>
                      <m:fPr>
                        <m:ctrlP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sz="2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sz="2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sz="2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sz="2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f>
                      <m:fPr>
                        <m:ctrlP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f>
                      <m:fPr>
                        <m:ctrlP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/>
              </a:p>
            </p:txBody>
          </p:sp>
        </mc:Choice>
        <mc:Fallback>
          <p:sp>
            <p:nvSpPr>
              <p:cNvPr id="172" name="تابع زمانی قطعه برنامه زیر کدام است؟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t="-832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ارشد ۹۷، سوال ۷۱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r>
              <a:t>ارشد ۹۷، سوال ۷۱</a:t>
            </a:r>
          </a:p>
        </p:txBody>
      </p:sp>
      <p:sp>
        <p:nvSpPr>
          <p:cNvPr id="174" name="سوال ۵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z="4320" spc="-86"/>
            </a:lvl1pPr>
          </a:lstStyle>
          <a:p>
            <a:r>
              <a:t>سوال ۵.</a:t>
            </a:r>
          </a:p>
        </p:txBody>
      </p:sp>
      <p:sp>
        <p:nvSpPr>
          <p:cNvPr id="175" name="r=0;…"/>
          <p:cNvSpPr txBox="1"/>
          <p:nvPr/>
        </p:nvSpPr>
        <p:spPr>
          <a:xfrm>
            <a:off x="802904" y="4038599"/>
            <a:ext cx="348289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r=</a:t>
            </a:r>
            <a:r>
              <a:rPr>
                <a:solidFill>
                  <a:srgbClr val="098658"/>
                </a:solidFill>
              </a:rPr>
              <a:t>0</a:t>
            </a:r>
            <a:r>
              <a:t>;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F00DB"/>
                </a:solidFill>
              </a:rPr>
              <a:t>for</a:t>
            </a:r>
            <a:r>
              <a:t> i=</a:t>
            </a:r>
            <a:r>
              <a:rPr>
                <a:solidFill>
                  <a:srgbClr val="098658"/>
                </a:solidFill>
              </a:rPr>
              <a:t>0</a:t>
            </a:r>
            <a:r>
              <a:t> to n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F00DB"/>
                </a:solidFill>
              </a:rPr>
              <a:t>for</a:t>
            </a:r>
            <a:r>
              <a:t> j=</a:t>
            </a:r>
            <a:r>
              <a:rPr>
                <a:solidFill>
                  <a:srgbClr val="098658"/>
                </a:solidFill>
              </a:rPr>
              <a:t>1</a:t>
            </a:r>
            <a:r>
              <a:t> to i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AF00DB"/>
                </a:solidFill>
              </a:rPr>
              <a:t>for</a:t>
            </a:r>
            <a:r>
              <a:t> k=j to i+j</a:t>
            </a:r>
          </a:p>
          <a:p>
            <a:pPr algn="l" defTabSz="457200">
              <a:lnSpc>
                <a:spcPts val="4600"/>
              </a:lnSpc>
              <a:defRPr sz="17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r=r+</a:t>
            </a:r>
            <a:r>
              <a:rPr>
                <a:solidFill>
                  <a:srgbClr val="098658"/>
                </a:solid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محاسبه عبارت زیر حداقل چند عمل ضرب نیاز دارد؟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 algn="r" rtl="1">
                  <a:buSzTx/>
                  <a:buNone/>
                  <a:defRPr>
                    <a:latin typeface="+mn-lt"/>
                    <a:ea typeface="+mn-ea"/>
                    <a:cs typeface="+mn-cs"/>
                    <a:sym typeface="IRRoya"/>
                  </a:defRPr>
                </a:pPr>
                <a:r>
                  <a:t>محاسبه عبارت زیر حداقل چند عمل ضرب نیاز دارد؟</a:t>
                </a:r>
              </a:p>
              <a:p>
                <a:pPr marL="0" indent="0">
                  <a:buSzTx/>
                  <a:buNone/>
                  <a:defRPr>
                    <a:latin typeface="+mn-lt"/>
                    <a:ea typeface="+mn-ea"/>
                    <a:cs typeface="+mn-cs"/>
                    <a:sym typeface="IRRoya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r>
                      <a:rPr sz="2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r>
                      <a:rPr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sz="2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/>
              </a:p>
            </p:txBody>
          </p:sp>
        </mc:Choice>
        <mc:Fallback>
          <p:sp>
            <p:nvSpPr>
              <p:cNvPr id="177" name="محاسبه عبارت زیر حداقل چند عمل ضرب نیاز دارد؟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219" t="-832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ارشد ۹۶، سوال ۲۰۰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r>
              <a:t>ارشد ۹۶، سوال ۲۰۰</a:t>
            </a:r>
          </a:p>
        </p:txBody>
      </p:sp>
      <p:sp>
        <p:nvSpPr>
          <p:cNvPr id="179" name="سوال ۶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z="4320" spc="-86"/>
            </a:lvl1pPr>
          </a:lstStyle>
          <a:p>
            <a:r>
              <a:t>سوال ۶.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اگر   نشان دهنده  امین عدد در دنباله فیبوناچی باشد، بهترین زمان برای محاسبه   چیست؟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 algn="r" rtl="1">
                  <a:buSzTx/>
                  <a:buNone/>
                  <a:defRPr>
                    <a:latin typeface="+mn-lt"/>
                    <a:ea typeface="+mn-ea"/>
                    <a:cs typeface="+mn-cs"/>
                    <a:sym typeface="IRRoya"/>
                  </a:defRPr>
                </a:pPr>
                <a:r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8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 نشان دهنده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امین عدد در دنباله فیبوناچی باشد، بهترین زمان برای محاسبه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sz="2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sz="2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t> چیست؟</a:t>
                </a:r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r>
                      <a:rPr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r>
                      <a:rPr sz="2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sz="2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533400" indent="-533400" algn="r" rtl="1">
                  <a:buSzPct val="100000"/>
                  <a:buAutoNum type="arabicPeriod"/>
                  <a:defRPr sz="2500"/>
                </a:pPr>
                <a14:m>
                  <m:oMath xmlns:m="http://schemas.openxmlformats.org/officeDocument/2006/math"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81" name="اگر   نشان دهنده  امین عدد در دنباله فیبوناچی باشد، بهترین زمان برای محاسبه   چیست؟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t="-832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ارشد ۹۷، سوال ۶۶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r>
              <a:t>ارشد ۹۷، سوال ۶۶</a:t>
            </a:r>
          </a:p>
        </p:txBody>
      </p:sp>
      <p:sp>
        <p:nvSpPr>
          <p:cNvPr id="183" name="سوال ۷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z="4320" spc="-86"/>
            </a:lvl1pPr>
          </a:lstStyle>
          <a:p>
            <a:r>
              <a:t>سوال ۷.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سوال 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1248429" rtl="1">
              <a:defRPr sz="4320" spc="-86"/>
            </a:lvl1pPr>
          </a:lstStyle>
          <a:p>
            <a:r>
              <a:t>سوال ؟</a:t>
            </a:r>
          </a:p>
        </p:txBody>
      </p:sp>
      <p:pic>
        <p:nvPicPr>
          <p:cNvPr id="186" name="page15image13013264.png" descr="page15image130132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263900"/>
            <a:ext cx="4521200" cy="345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ext"/>
          <p:cNvSpPr txBox="1"/>
          <p:nvPr/>
        </p:nvSpPr>
        <p:spPr>
          <a:xfrm>
            <a:off x="4241800" y="30352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IRRoya"/>
        <a:ea typeface="IRRoya"/>
        <a:cs typeface="IRRoya"/>
      </a:majorFont>
      <a:minorFont>
        <a:latin typeface="IRRoya"/>
        <a:ea typeface="IRRoya"/>
        <a:cs typeface="IRRoy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IRRoya"/>
        <a:ea typeface="IRRoya"/>
        <a:cs typeface="IRRoya"/>
      </a:majorFont>
      <a:minorFont>
        <a:latin typeface="IRRoya"/>
        <a:ea typeface="IRRoya"/>
        <a:cs typeface="IRRoy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Macintosh PowerPoint</Application>
  <PresentationFormat>Custom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 Nazanin</vt:lpstr>
      <vt:lpstr>Cambria Math</vt:lpstr>
      <vt:lpstr>Courier</vt:lpstr>
      <vt:lpstr>Helvetica Neue</vt:lpstr>
      <vt:lpstr>Helvetica Neue Medium</vt:lpstr>
      <vt:lpstr>IRRoya</vt:lpstr>
      <vt:lpstr>Times Roman</vt:lpstr>
      <vt:lpstr>21_BasicWhite</vt:lpstr>
      <vt:lpstr>حل تمرین فصل اول(بخش اول)</vt:lpstr>
      <vt:lpstr>سوال ۱.</vt:lpstr>
      <vt:lpstr>سوال ۲.</vt:lpstr>
      <vt:lpstr>سوال ۳.</vt:lpstr>
      <vt:lpstr>سوال ۴.</vt:lpstr>
      <vt:lpstr>سوال ۵.</vt:lpstr>
      <vt:lpstr>سوال ۶.</vt:lpstr>
      <vt:lpstr>سوال ۷.</vt:lpstr>
      <vt:lpstr>سوال 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حل تمرین فصل اول(بخش اول)</dc:title>
  <cp:lastModifiedBy>Sajjad Hashemian</cp:lastModifiedBy>
  <cp:revision>1</cp:revision>
  <dcterms:modified xsi:type="dcterms:W3CDTF">2021-02-11T11:05:36Z</dcterms:modified>
</cp:coreProperties>
</file>