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5"/>
  </p:notesMasterIdLst>
  <p:sldIdLst>
    <p:sldId id="331" r:id="rId2"/>
    <p:sldId id="332" r:id="rId3"/>
    <p:sldId id="333" r:id="rId4"/>
    <p:sldId id="350" r:id="rId5"/>
    <p:sldId id="334" r:id="rId6"/>
    <p:sldId id="340" r:id="rId7"/>
    <p:sldId id="339" r:id="rId8"/>
    <p:sldId id="341" r:id="rId9"/>
    <p:sldId id="342" r:id="rId10"/>
    <p:sldId id="343" r:id="rId11"/>
    <p:sldId id="335" r:id="rId12"/>
    <p:sldId id="344" r:id="rId13"/>
    <p:sldId id="346" r:id="rId14"/>
    <p:sldId id="347" r:id="rId15"/>
    <p:sldId id="348" r:id="rId16"/>
    <p:sldId id="349" r:id="rId17"/>
    <p:sldId id="336" r:id="rId18"/>
    <p:sldId id="356" r:id="rId19"/>
    <p:sldId id="353" r:id="rId20"/>
    <p:sldId id="354" r:id="rId21"/>
    <p:sldId id="337" r:id="rId22"/>
    <p:sldId id="357" r:id="rId23"/>
    <p:sldId id="358" r:id="rId24"/>
    <p:sldId id="363" r:id="rId25"/>
    <p:sldId id="362" r:id="rId26"/>
    <p:sldId id="418" r:id="rId27"/>
    <p:sldId id="364" r:id="rId28"/>
    <p:sldId id="370" r:id="rId29"/>
    <p:sldId id="371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93" r:id="rId44"/>
    <p:sldId id="394" r:id="rId45"/>
    <p:sldId id="387" r:id="rId46"/>
    <p:sldId id="388" r:id="rId47"/>
    <p:sldId id="390" r:id="rId48"/>
    <p:sldId id="391" r:id="rId49"/>
    <p:sldId id="392" r:id="rId50"/>
    <p:sldId id="285" r:id="rId51"/>
    <p:sldId id="395" r:id="rId52"/>
    <p:sldId id="396" r:id="rId53"/>
    <p:sldId id="397" r:id="rId54"/>
    <p:sldId id="398" r:id="rId55"/>
    <p:sldId id="399" r:id="rId56"/>
    <p:sldId id="400" r:id="rId57"/>
    <p:sldId id="401" r:id="rId58"/>
    <p:sldId id="402" r:id="rId59"/>
    <p:sldId id="403" r:id="rId60"/>
    <p:sldId id="404" r:id="rId61"/>
    <p:sldId id="405" r:id="rId62"/>
    <p:sldId id="389" r:id="rId63"/>
    <p:sldId id="406" r:id="rId64"/>
    <p:sldId id="407" r:id="rId65"/>
    <p:sldId id="408" r:id="rId66"/>
    <p:sldId id="409" r:id="rId67"/>
    <p:sldId id="410" r:id="rId68"/>
    <p:sldId id="411" r:id="rId69"/>
    <p:sldId id="412" r:id="rId70"/>
    <p:sldId id="414" r:id="rId71"/>
    <p:sldId id="415" r:id="rId72"/>
    <p:sldId id="416" r:id="rId73"/>
    <p:sldId id="417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EBC"/>
    <a:srgbClr val="C2A876"/>
    <a:srgbClr val="FAFA63"/>
    <a:srgbClr val="EAEA5C"/>
    <a:srgbClr val="CD9D0B"/>
    <a:srgbClr val="7B5019"/>
    <a:srgbClr val="EDC883"/>
    <a:srgbClr val="020F80"/>
    <a:srgbClr val="AF00DB"/>
    <a:srgbClr val="F3F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1"/>
    <p:restoredTop sz="94512"/>
  </p:normalViewPr>
  <p:slideViewPr>
    <p:cSldViewPr snapToGrid="0" snapToObjects="1">
      <p:cViewPr varScale="1">
        <p:scale>
          <a:sx n="121" d="100"/>
          <a:sy n="121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4F709-DC35-2D48-A4D0-50D066F38E25}" type="datetimeFigureOut">
              <a:rPr lang="en-US" smtClean="0"/>
              <a:t>5/28/21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592A3-98CC-9C43-8E9A-9B3C6F640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4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48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11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65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7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1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8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03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2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696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50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644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565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50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04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284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00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71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0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91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754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7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917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964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327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186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755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607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46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595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751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17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201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897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1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7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99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8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61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5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0736-C7F4-1248-955A-04034DAEB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53572-1FD7-6B4F-ACF5-B13469FAE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89D9B-972F-9645-86FF-36C2D8E6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5FFE1-E474-E54B-BE3B-FAD276FF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F0802-017D-4B49-BD4B-E39BA5E7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1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AEE1-1817-5546-B571-91451478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049EA-69CD-0D4B-A1FA-F9754A9EF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7661-C32C-6E40-806E-69FEDC41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E594B-3703-C94C-A5CE-2C51F0E8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7403-C78E-1442-93E4-F4E47871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4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B296F-8630-2843-8A3F-31A56BC4F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00AF9-0691-F34C-A001-FEA1316E0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459FF-6A3A-C643-B517-9BE9C32B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37359-B94D-C949-91EB-C95D0F78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38F7B-C8F1-0E4D-81E5-E875220E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8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8C40-46F0-3D4D-A532-BD90223C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7D79-328C-3040-8E96-A035385F7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7A4B3-BA6D-7E4B-9192-CE7A9211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AB519-F618-DD49-94F0-6C7C59F6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04728-04AD-9244-A97A-97C63FE5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5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FD15-D7D8-364B-8CE2-E764AB44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930F7-9BA8-2645-B6C1-E9CC1857D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32D72-23D6-7545-B85F-CB0C17F7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1761B-DD05-C041-9592-6A8256C6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B1CB8-BD41-994E-9CE0-78CA6962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DF9E-E20B-A24A-A308-CBEF79D4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DD90D-1CE8-D94F-9E80-E96BC6EC0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6AD01-BB0D-A04E-A6AD-90628D5A3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52F3-90DB-5B44-9678-8C2A81E7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5ECED-5F1C-BC49-B32C-FB86E189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F9368-9D5B-DA48-91F2-6843389C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DB87-BBAA-1A47-80FA-0F600D62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A4E93-4C9B-F540-8184-9A3EC3E39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44600-A379-C344-AE6D-6FC7231D7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1A05E-0F92-E741-B2F8-59B8FFEDD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A410C-98F8-9A4C-8578-628135251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EB172-9E44-5940-84CB-B88EFA14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5/28/21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AADF6-2519-A74D-A731-B78B31CC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39A42-E728-6F4B-8C60-ECE8A2D1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0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7BDF-3EFD-ED43-AA1A-B4B799EE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32F16-C833-3C48-9389-0C38E47B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5/28/21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81409-3C12-D545-8E3C-2A9A2262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23AE1-E7F0-AB4B-A8B5-EC4A9CD9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2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981C9-676D-8A49-ABDF-E4E43A41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5/28/21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95B87-8426-5A46-8C51-BF2A0D4A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43C2A-8F3A-EC42-9024-69C42656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51DA-2D70-E945-A04D-CF1E722A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5786-6822-1B46-B3D8-264C85CB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02D06-C8C1-E140-9CE3-9A2A0963B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FB714-9ACF-1D47-9B6D-3CEF58D1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57935-8988-8D4F-8812-91D13B5B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2EB89-4F22-4E4A-B8F2-D400A0D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19CC-DB50-EF40-A02C-73538159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21DF4-A6B7-1942-AAFB-CC1F1876F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33273-4DA2-FD43-8B0F-1F7A5D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3C38F-F640-1A4F-A9AA-439DB4E4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2A8D3-CECE-D24E-A22D-135E6D58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65EE1-D8A3-F54F-9EC3-B44BC2BA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6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73FCB-7DD9-724D-8711-91C23A36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91F04-1462-9348-8A00-9AC4E690E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9242C-3997-D24E-A2A5-323B58011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A5096-F719-D641-BA30-B4B1F3D37818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957FB-9C02-F648-8AFD-2D8F84C54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F7C5-AC25-0346-9C50-96ED3FDD5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9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10" Type="http://schemas.openxmlformats.org/officeDocument/2006/relationships/image" Target="../media/image15.png"/><Relationship Id="rId4" Type="http://schemas.openxmlformats.org/officeDocument/2006/relationships/image" Target="../media/image9.emf"/><Relationship Id="rId9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E55753-3A50-C943-8971-EBF5BB94C3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6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EA9D61-2C11-5148-9AA9-41DEC758E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b="1" dirty="0">
                <a:ln>
                  <a:solidFill>
                    <a:schemeClr val="bg1"/>
                  </a:solidFill>
                </a:ln>
                <a:effectLst/>
                <a:latin typeface="IRTitr" panose="02000506000000020002" pitchFamily="2" charset="-78"/>
                <a:cs typeface="IRTitr" panose="02000506000000020002" pitchFamily="2" charset="-78"/>
              </a:rPr>
              <a:t>دهم: </a:t>
            </a:r>
            <a:r>
              <a:rPr lang="fa-IR" b="1" dirty="0" err="1">
                <a:ln>
                  <a:solidFill>
                    <a:schemeClr val="bg1"/>
                  </a:solidFill>
                </a:ln>
                <a:effectLst/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endParaRPr lang="en-US" b="1" dirty="0">
              <a:ln>
                <a:solidFill>
                  <a:schemeClr val="bg1"/>
                </a:solidFill>
              </a:ln>
              <a:effectLst/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ED42D-9932-3C46-AD9D-8BE83C96C6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fa-IR" b="1" dirty="0">
                <a:ln w="3175">
                  <a:noFill/>
                </a:ln>
                <a:effectLst>
                  <a:glow rad="88900">
                    <a:schemeClr val="bg1">
                      <a:alpha val="46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ساختمان داده ها و </a:t>
            </a:r>
            <a:r>
              <a:rPr lang="fa-IR" b="1" dirty="0" err="1">
                <a:ln w="3175">
                  <a:noFill/>
                </a:ln>
                <a:effectLst>
                  <a:glow rad="88900">
                    <a:schemeClr val="bg1">
                      <a:alpha val="46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الگوریتم</a:t>
            </a:r>
            <a:endParaRPr lang="fa-IR" b="1" dirty="0">
              <a:ln w="3175">
                <a:noFill/>
              </a:ln>
              <a:effectLst>
                <a:glow rad="88900">
                  <a:schemeClr val="bg1">
                    <a:alpha val="46000"/>
                  </a:schemeClr>
                </a:glow>
              </a:effectLst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rtl="1"/>
            <a:r>
              <a:rPr lang="fa-IR" b="1" dirty="0">
                <a:ln w="3175">
                  <a:noFill/>
                </a:ln>
                <a:effectLst>
                  <a:glow rad="88900">
                    <a:schemeClr val="bg1">
                      <a:alpha val="46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مدرس: دکتر </a:t>
            </a:r>
            <a:r>
              <a:rPr lang="fa-IR" b="1" dirty="0" err="1">
                <a:ln w="3175">
                  <a:noFill/>
                </a:ln>
                <a:effectLst>
                  <a:glow rad="88900">
                    <a:schemeClr val="bg1">
                      <a:alpha val="46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نجمه</a:t>
            </a:r>
            <a:r>
              <a:rPr lang="fa-IR" b="1" dirty="0">
                <a:ln w="3175">
                  <a:noFill/>
                </a:ln>
                <a:effectLst>
                  <a:glow rad="88900">
                    <a:schemeClr val="bg1">
                      <a:alpha val="46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 منصوری</a:t>
            </a:r>
          </a:p>
          <a:p>
            <a:pPr rtl="1"/>
            <a:r>
              <a:rPr lang="fa-IR" sz="1800" b="1" dirty="0">
                <a:ln w="3175">
                  <a:noFill/>
                </a:ln>
                <a:effectLst>
                  <a:glow rad="88900">
                    <a:schemeClr val="bg1">
                      <a:alpha val="46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نگارنده: سجاد </a:t>
            </a:r>
            <a:r>
              <a:rPr lang="fa-IR" sz="1800" b="1" dirty="0" err="1">
                <a:ln w="3175">
                  <a:noFill/>
                </a:ln>
                <a:effectLst>
                  <a:glow rad="88900">
                    <a:schemeClr val="bg1">
                      <a:alpha val="46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هاشمیان</a:t>
            </a:r>
            <a:endParaRPr lang="fa-IR" sz="1800" b="1" dirty="0">
              <a:ln w="3175">
                <a:noFill/>
              </a:ln>
              <a:effectLst>
                <a:glow rad="88900">
                  <a:schemeClr val="bg1">
                    <a:alpha val="46000"/>
                  </a:schemeClr>
                </a:glow>
              </a:effectLst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768D3-A16F-6948-9100-7C079150A39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03658" y="527182"/>
            <a:ext cx="984684" cy="1190362"/>
          </a:xfrm>
          <a:prstGeom prst="rect">
            <a:avLst/>
          </a:prstGeom>
          <a:noFill/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43767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حبابی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هر مرحله (گذر) با شروع از ابتدا یا انتها هر عنصر با عنصر بعدی (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a[</a:t>
            </a:r>
            <a:r>
              <a:rPr lang="en-US" sz="2000" dirty="0" err="1">
                <a:latin typeface="Courier" pitchFamily="2" charset="0"/>
                <a:cs typeface="IRMitra" panose="02000506000000020002" pitchFamily="2" charset="-78"/>
              </a:rPr>
              <a:t>i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با 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a[i+1]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یا هر عنصر با عنصر قبلی (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a[</a:t>
            </a:r>
            <a:r>
              <a:rPr lang="en-US" sz="2000" dirty="0" err="1">
                <a:latin typeface="Courier" pitchFamily="2" charset="0"/>
                <a:cs typeface="IRMitra" panose="02000506000000020002" pitchFamily="2" charset="-78"/>
              </a:rPr>
              <a:t>i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]</a:t>
            </a:r>
            <a:r>
              <a:rPr lang="fa-IR" sz="32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با 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a[i-1]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مقایسه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در صورتی که ترتیب آنها مناسب نباشد با هم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تا بهترین عنصر به سمت انتها یا ابتدای آرایه هدایت شود در نهایت با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گذر آرایه مرتب خواهد شد.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1EDBD5-7F9B-2746-B2C4-4A4FA92E7555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Bubble Sort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908D09-7FE4-D444-9E03-8CEC6658D032}"/>
              </a:ext>
            </a:extLst>
          </p:cNvPr>
          <p:cNvGrpSpPr/>
          <p:nvPr/>
        </p:nvGrpSpPr>
        <p:grpSpPr>
          <a:xfrm>
            <a:off x="1834120" y="3890963"/>
            <a:ext cx="6140690" cy="2286000"/>
            <a:chOff x="1834120" y="3890963"/>
            <a:chExt cx="6140690" cy="2286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D2A876-01EF-4542-98AE-8CFB21F484D6}"/>
                </a:ext>
              </a:extLst>
            </p:cNvPr>
            <p:cNvGrpSpPr/>
            <p:nvPr/>
          </p:nvGrpSpPr>
          <p:grpSpPr>
            <a:xfrm>
              <a:off x="4217190" y="3890963"/>
              <a:ext cx="3757620" cy="2286000"/>
              <a:chOff x="1610710" y="3722775"/>
              <a:chExt cx="3757620" cy="228600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A12DD38-1AE6-6C45-A7C4-9324034B3BDC}"/>
                  </a:ext>
                </a:extLst>
              </p:cNvPr>
              <p:cNvGrpSpPr/>
              <p:nvPr/>
            </p:nvGrpSpPr>
            <p:grpSpPr>
              <a:xfrm>
                <a:off x="1610710" y="3722775"/>
                <a:ext cx="914400" cy="2286000"/>
                <a:chOff x="1610710" y="3722775"/>
                <a:chExt cx="914400" cy="228600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4535B58-FA97-6243-AC51-F24C26E17232}"/>
                    </a:ext>
                  </a:extLst>
                </p:cNvPr>
                <p:cNvSpPr/>
                <p:nvPr/>
              </p:nvSpPr>
              <p:spPr>
                <a:xfrm>
                  <a:off x="1839310" y="477631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۱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1753A90-1DE6-E640-B38E-0C2B24D162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93590" y="5368449"/>
                  <a:ext cx="548640" cy="54864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۲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16B0A0F8-EC69-0449-BE53-CF44E4D98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47870" y="4001294"/>
                  <a:ext cx="640080" cy="64008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۳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48F07909-A2D4-2E40-8F9A-4B0AD9BF6469}"/>
                    </a:ext>
                  </a:extLst>
                </p:cNvPr>
                <p:cNvGrpSpPr/>
                <p:nvPr/>
              </p:nvGrpSpPr>
              <p:grpSpPr>
                <a:xfrm>
                  <a:off x="1610710" y="3722775"/>
                  <a:ext cx="914400" cy="2286000"/>
                  <a:chOff x="1607556" y="3722775"/>
                  <a:chExt cx="914400" cy="2286000"/>
                </a:xfrm>
              </p:grpSpPr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B80726E8-36FD-734E-9E2F-8323F47D368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7556" y="3722775"/>
                    <a:ext cx="0" cy="22860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2FF89981-00FD-0544-AEC8-A899D551180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521956" y="3722775"/>
                    <a:ext cx="0" cy="22860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54F4AB5-C764-1346-A976-70D325FDE4A5}"/>
                  </a:ext>
                </a:extLst>
              </p:cNvPr>
              <p:cNvGrpSpPr/>
              <p:nvPr/>
            </p:nvGrpSpPr>
            <p:grpSpPr>
              <a:xfrm>
                <a:off x="4453930" y="3722775"/>
                <a:ext cx="914400" cy="2286000"/>
                <a:chOff x="3855280" y="3722775"/>
                <a:chExt cx="914400" cy="2286000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80BA1F6-0C81-2D42-9AB8-2613EF4729E1}"/>
                    </a:ext>
                  </a:extLst>
                </p:cNvPr>
                <p:cNvSpPr/>
                <p:nvPr/>
              </p:nvSpPr>
              <p:spPr>
                <a:xfrm>
                  <a:off x="4083880" y="5453993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۱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C9094D7-E73D-B948-9B0B-60ACEE8B11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38160" y="4773363"/>
                  <a:ext cx="548640" cy="54864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۲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469FD2A-089F-CC4F-8F59-FF62F729E6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92440" y="4001294"/>
                  <a:ext cx="640080" cy="64008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۳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00A7177E-45F3-FF4F-90C1-F7B6B0AA466E}"/>
                    </a:ext>
                  </a:extLst>
                </p:cNvPr>
                <p:cNvGrpSpPr/>
                <p:nvPr/>
              </p:nvGrpSpPr>
              <p:grpSpPr>
                <a:xfrm>
                  <a:off x="3855280" y="3722775"/>
                  <a:ext cx="914400" cy="2286000"/>
                  <a:chOff x="1607556" y="3722775"/>
                  <a:chExt cx="914400" cy="228600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E24AC712-2BEC-EE43-B552-F2F33F8A7D6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7556" y="3722775"/>
                    <a:ext cx="0" cy="22860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DCA2000D-FE24-4D46-9F21-DC4FF1C1491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521956" y="3722775"/>
                    <a:ext cx="0" cy="22860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F752324-4DA0-9243-9B62-6137219572C0}"/>
                  </a:ext>
                </a:extLst>
              </p:cNvPr>
              <p:cNvCxnSpPr/>
              <p:nvPr/>
            </p:nvCxnSpPr>
            <p:spPr>
              <a:xfrm flipH="1">
                <a:off x="2753711" y="4865775"/>
                <a:ext cx="1502979" cy="0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631A46-65E5-114D-8B9F-80C77248E707}"/>
                </a:ext>
              </a:extLst>
            </p:cNvPr>
            <p:cNvSpPr txBox="1"/>
            <p:nvPr/>
          </p:nvSpPr>
          <p:spPr>
            <a:xfrm>
              <a:off x="1834120" y="5204450"/>
              <a:ext cx="1468671" cy="64633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algn="r" defTabSz="914400" rtl="1" eaLnBrk="1" latinLnBrk="0" hangingPunct="1"/>
              <a:r>
                <a:rPr lang="fa-IR" dirty="0">
                  <a:latin typeface="IRRoya" panose="02000503000000020002" pitchFamily="2" charset="-78"/>
                  <a:cs typeface="IRRoya" panose="02000503000000020002" pitchFamily="2" charset="-78"/>
                </a:rPr>
                <a:t>هرچه حباب بزرگتر</a:t>
              </a:r>
            </a:p>
            <a:p>
              <a:pPr marL="0" algn="r" defTabSz="914400" rtl="1" eaLnBrk="1" latinLnBrk="0" hangingPunct="1"/>
              <a:r>
                <a:rPr lang="fa-IR" dirty="0">
                  <a:latin typeface="IRRoya" panose="02000503000000020002" pitchFamily="2" charset="-78"/>
                  <a:cs typeface="IRRoya" panose="02000503000000020002" pitchFamily="2" charset="-78"/>
                </a:rPr>
                <a:t>چگالی کمتر!!!</a:t>
              </a:r>
              <a:endParaRPr lang="en-US" dirty="0">
                <a:latin typeface="IRRoya" panose="02000503000000020002" pitchFamily="2" charset="-78"/>
                <a:cs typeface="IRRoya" panose="02000503000000020002" pitchFamily="2" charset="-78"/>
              </a:endParaRP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1EEA9AD9-04D9-E641-A8D9-8814C0F0F69C}"/>
                </a:ext>
              </a:extLst>
            </p:cNvPr>
            <p:cNvCxnSpPr>
              <a:stCxn id="10" idx="0"/>
            </p:cNvCxnSpPr>
            <p:nvPr/>
          </p:nvCxnSpPr>
          <p:spPr>
            <a:xfrm rot="5400000" flipH="1" flipV="1">
              <a:off x="3012499" y="4045479"/>
              <a:ext cx="714928" cy="1603014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CF348D7-52B1-AA40-B5B2-1668C5F98AD1}"/>
              </a:ext>
            </a:extLst>
          </p:cNvPr>
          <p:cNvSpPr/>
          <p:nvPr/>
        </p:nvSpPr>
        <p:spPr>
          <a:xfrm>
            <a:off x="1019503" y="1996966"/>
            <a:ext cx="10152994" cy="4179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A973F63-CDF0-2E47-945A-C45ED399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062285"/>
              </p:ext>
            </p:extLst>
          </p:nvPr>
        </p:nvGraphicFramePr>
        <p:xfrm>
          <a:off x="1245391" y="3336181"/>
          <a:ext cx="41148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5031602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7693645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0670901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گذر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تعداد مقایسه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تعداد </a:t>
                      </a:r>
                      <a:r>
                        <a:rPr lang="fa-IR" dirty="0" err="1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جابه‌جایی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141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303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8618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...</a:t>
                      </a:r>
                      <a:endParaRPr lang="en-US" dirty="0">
                        <a:latin typeface="Century" panose="02040604050505020304" pitchFamily="18" charset="0"/>
                        <a:cs typeface="IRRoya" panose="02000503000000020002" pitchFamily="2" charset="-78"/>
                      </a:endParaRPr>
                    </a:p>
                  </a:txBody>
                  <a:tcPr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...</a:t>
                      </a:r>
                      <a:endParaRPr lang="en-US" dirty="0">
                        <a:latin typeface="Century" panose="02040604050505020304" pitchFamily="18" charset="0"/>
                        <a:cs typeface="IRRoya" panose="02000503000000020002" pitchFamily="2" charset="-78"/>
                      </a:endParaRPr>
                    </a:p>
                  </a:txBody>
                  <a:tcPr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...</a:t>
                      </a:r>
                      <a:endParaRPr lang="en-US" dirty="0">
                        <a:latin typeface="Century" panose="02040604050505020304" pitchFamily="18" charset="0"/>
                        <a:cs typeface="IRRoya" panose="02000503000000020002" pitchFamily="2" charset="-78"/>
                      </a:endParaRPr>
                    </a:p>
                  </a:txBody>
                  <a:tcPr vert="vert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95166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87594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مجموع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n(n-1)/2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n(n-1)/2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04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8F5265-D8FF-AE48-827C-8DFD0980CB39}"/>
              </a:ext>
            </a:extLst>
          </p:cNvPr>
          <p:cNvSpPr txBox="1"/>
          <p:nvPr/>
        </p:nvSpPr>
        <p:spPr>
          <a:xfrm>
            <a:off x="5360191" y="3585473"/>
            <a:ext cx="5812297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>
              <a:lnSpc>
                <a:spcPct val="200000"/>
              </a:lnSpc>
            </a:pP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با </a:t>
            </a:r>
            <a:r>
              <a:rPr lang="en-US" dirty="0">
                <a:latin typeface="IRRoya" panose="02000503000000020002" pitchFamily="2" charset="-78"/>
                <a:cs typeface="IRRoya" panose="02000503000000020002" pitchFamily="2" charset="-78"/>
              </a:rPr>
              <a:t>n-1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مقایسه و </a:t>
            </a:r>
            <a:r>
              <a:rPr lang="en-US" dirty="0">
                <a:latin typeface="IRRoya" panose="02000503000000020002" pitchFamily="2" charset="-78"/>
                <a:cs typeface="IRRoya" panose="02000503000000020002" pitchFamily="2" charset="-78"/>
              </a:rPr>
              <a:t>n-1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جابه‌جایی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،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بیشینه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اول به خانه آخر منتقل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می‌شود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.</a:t>
            </a:r>
          </a:p>
          <a:p>
            <a:pPr rtl="1">
              <a:lnSpc>
                <a:spcPct val="200000"/>
              </a:lnSpc>
            </a:pP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با </a:t>
            </a:r>
            <a:r>
              <a:rPr lang="en-US" dirty="0">
                <a:latin typeface="IRRoya" panose="02000503000000020002" pitchFamily="2" charset="-78"/>
                <a:cs typeface="IRRoya" panose="02000503000000020002" pitchFamily="2" charset="-78"/>
              </a:rPr>
              <a:t>n-2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مقایسه و </a:t>
            </a:r>
            <a:r>
              <a:rPr lang="en-US" dirty="0">
                <a:latin typeface="IRRoya" panose="02000503000000020002" pitchFamily="2" charset="-78"/>
                <a:cs typeface="IRRoya" panose="02000503000000020002" pitchFamily="2" charset="-78"/>
              </a:rPr>
              <a:t>n-2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جابه‌جایی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،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بیشینه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دوم به ماقبل خانه آخر منتقل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می‌شود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.</a:t>
            </a: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21366A2A-99EE-2D41-B4C3-9F83148BF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158889"/>
              </p:ext>
            </p:extLst>
          </p:nvPr>
        </p:nvGraphicFramePr>
        <p:xfrm>
          <a:off x="1859720" y="2243105"/>
          <a:ext cx="85039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640">
                  <a:extLst>
                    <a:ext uri="{9D8B030D-6E8A-4147-A177-3AD203B41FA5}">
                      <a16:colId xmlns:a16="http://schemas.microsoft.com/office/drawing/2014/main" val="3513209173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467011598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205000744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 rtl="1"/>
                      <a:r>
                        <a:rPr lang="fa-IR" b="0" dirty="0" err="1">
                          <a:solidFill>
                            <a:schemeClr val="tx1"/>
                          </a:solidFill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جابه‌جایی</a:t>
                      </a:r>
                      <a:r>
                        <a:rPr lang="fa-IR" b="0" dirty="0">
                          <a:solidFill>
                            <a:schemeClr val="tx1"/>
                          </a:solidFill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: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n(n-1)/2=O(n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fa-IR" b="0" dirty="0">
                          <a:solidFill>
                            <a:schemeClr val="tx1"/>
                          </a:solidFill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مقایسات: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n(n-1)/2=O(n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fa-IR" b="0" dirty="0">
                          <a:solidFill>
                            <a:schemeClr val="tx1"/>
                          </a:solidFill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بدترین حالت: ورودی مرتب و معکوس</a:t>
                      </a:r>
                      <a:endParaRPr lang="en-US" b="0" dirty="0">
                        <a:solidFill>
                          <a:schemeClr val="tx1"/>
                        </a:solidFill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588839"/>
                  </a:ext>
                </a:extLst>
              </a:tr>
            </a:tbl>
          </a:graphicData>
        </a:graphic>
      </p:graphicFrame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A87C804D-CF35-C740-99CB-74166A1C6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55567"/>
              </p:ext>
            </p:extLst>
          </p:nvPr>
        </p:nvGraphicFramePr>
        <p:xfrm>
          <a:off x="8077640" y="2700305"/>
          <a:ext cx="228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4252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234363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322699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40983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9689386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n-1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369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23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درجی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این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هر مرحله (گذر) فقط یک کلید در داخل آرایه قابل بررسی است.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بدین‌صورت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کلید </a:t>
            </a:r>
            <a:r>
              <a:rPr lang="en-US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k</a:t>
            </a:r>
            <a:r>
              <a:rPr lang="en-US" sz="2400" baseline="-25000" dirty="0" err="1">
                <a:latin typeface="Century" panose="02040604050505020304" pitchFamily="18" charset="0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باید در بین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i-1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کلید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مرتب‌شده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k</a:t>
            </a:r>
            <a:r>
              <a:rPr lang="en-US" sz="2400" baseline="-25000" dirty="0">
                <a:latin typeface="Century" panose="02040604050505020304" pitchFamily="18" charset="0"/>
                <a:cs typeface="IRMitra" panose="02000506000000020002" pitchFamily="2" charset="-78"/>
              </a:rPr>
              <a:t>1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,..., k</a:t>
            </a:r>
            <a:r>
              <a:rPr lang="en-US" sz="2400" baseline="-25000" dirty="0">
                <a:latin typeface="Century" panose="02040604050505020304" pitchFamily="18" charset="0"/>
                <a:cs typeface="IRMitra" panose="02000506000000020002" pitchFamily="2" charset="-78"/>
              </a:rPr>
              <a:t>i-1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به‌گونه‌ای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قرار گیرد تا لیست حاصل به طول </a:t>
            </a:r>
            <a:r>
              <a:rPr lang="en-US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مرتب بماند. در نهایت با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گذر آرایه مرتب خواهد شد.</a:t>
            </a:r>
          </a:p>
          <a:p>
            <a:pPr marL="0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نکته قابل توجه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درجی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آن است که تا گذر آخر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dirty="0">
                <a:latin typeface="Century" panose="02040604050505020304" pitchFamily="18" charset="0"/>
                <a:cs typeface="IRMitra" panose="02000506000000020002" pitchFamily="2" charset="-78"/>
              </a:rPr>
              <a:t>،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محل هیچ کدام از عناصر ثابت نیست.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D694D-6B11-154C-A72C-992C60C3D416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Insertion Sort</a:t>
            </a:r>
          </a:p>
        </p:txBody>
      </p:sp>
    </p:spTree>
    <p:extLst>
      <p:ext uri="{BB962C8B-B14F-4D97-AF65-F5344CB8AC3E}">
        <p14:creationId xmlns:p14="http://schemas.microsoft.com/office/powerpoint/2010/main" val="1369035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درجی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این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هر مرحله (گذر) فقط یک کلید در داخل آرایه قابل بررسی است.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بدین‌صورت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کلید </a:t>
            </a:r>
            <a:r>
              <a:rPr lang="en-US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k</a:t>
            </a:r>
            <a:r>
              <a:rPr lang="en-US" sz="2400" baseline="-25000" dirty="0" err="1">
                <a:latin typeface="Century" panose="02040604050505020304" pitchFamily="18" charset="0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باید در بین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i-1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کلید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مرتب‌شده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k</a:t>
            </a:r>
            <a:r>
              <a:rPr lang="en-US" sz="2400" baseline="-25000" dirty="0">
                <a:latin typeface="Century" panose="02040604050505020304" pitchFamily="18" charset="0"/>
                <a:cs typeface="IRMitra" panose="02000506000000020002" pitchFamily="2" charset="-78"/>
              </a:rPr>
              <a:t>1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,..., k</a:t>
            </a:r>
            <a:r>
              <a:rPr lang="en-US" sz="2400" baseline="-25000" dirty="0">
                <a:latin typeface="Century" panose="02040604050505020304" pitchFamily="18" charset="0"/>
                <a:cs typeface="IRMitra" panose="02000506000000020002" pitchFamily="2" charset="-78"/>
              </a:rPr>
              <a:t>i-1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به‌گونه‌ای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قرار گیرد تا لیست حاصل به طول </a:t>
            </a:r>
            <a:r>
              <a:rPr lang="en-US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مرتب بماند. در نهایت با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گذر آرایه مرتب خواهد شد.</a:t>
            </a:r>
          </a:p>
          <a:p>
            <a:pPr marL="0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نکته قابل توجه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درجی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آن است که تا گذر آخر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dirty="0">
                <a:latin typeface="Century" panose="02040604050505020304" pitchFamily="18" charset="0"/>
                <a:cs typeface="IRMitra" panose="02000506000000020002" pitchFamily="2" charset="-78"/>
              </a:rPr>
              <a:t>،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محل هیچ کدام از عناصر ثابت نیست.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D694D-6B11-154C-A72C-992C60C3D416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Insertion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E36EC-34E7-004C-A3A2-FCE19F96FC6A}"/>
              </a:ext>
            </a:extLst>
          </p:cNvPr>
          <p:cNvSpPr/>
          <p:nvPr/>
        </p:nvSpPr>
        <p:spPr>
          <a:xfrm>
            <a:off x="1019503" y="1996966"/>
            <a:ext cx="10152994" cy="4179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AB2C00C9-E486-8B4F-8B89-A3CCF2D805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8411681"/>
                  </p:ext>
                </p:extLst>
              </p:nvPr>
            </p:nvGraphicFramePr>
            <p:xfrm>
              <a:off x="1478280" y="2552224"/>
              <a:ext cx="9235440" cy="292608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816127302"/>
                        </a:ext>
                      </a:extLst>
                    </a:gridCol>
                    <a:gridCol w="3017520">
                      <a:extLst>
                        <a:ext uri="{9D8B030D-6E8A-4147-A177-3AD203B41FA5}">
                          <a16:colId xmlns:a16="http://schemas.microsoft.com/office/drawing/2014/main" val="3925403731"/>
                        </a:ext>
                      </a:extLst>
                    </a:gridCol>
                    <a:gridCol w="3017520">
                      <a:extLst>
                        <a:ext uri="{9D8B030D-6E8A-4147-A177-3AD203B41FA5}">
                          <a16:colId xmlns:a16="http://schemas.microsoft.com/office/drawing/2014/main" val="1511331583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246872426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گذر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تعداد مقایسه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تعداد </a:t>
                          </a:r>
                          <a:r>
                            <a:rPr lang="fa-IR" dirty="0" err="1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جابه‌جایی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نتیجه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224257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0 ≤    ≤ 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لیست </a:t>
                          </a: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a[1..2]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 مرتب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484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1 ≤    ≤ 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0 ≤    ≤ 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لیست </a:t>
                          </a: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a[1..3]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 مرتب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21586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…</a:t>
                          </a:r>
                        </a:p>
                      </a:txBody>
                      <a:tcPr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…</a:t>
                          </a:r>
                        </a:p>
                      </a:txBody>
                      <a:tcPr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…</a:t>
                          </a:r>
                        </a:p>
                      </a:txBody>
                      <a:tcPr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…</a:t>
                          </a:r>
                        </a:p>
                      </a:txBody>
                      <a:tcPr vert="vert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5106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n-1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1 ≤    ≤ n-1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0 ≤    ≤ n-1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لیست </a:t>
                          </a: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a[1..n]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 مرتب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727437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−1 ≤</m:t>
                                </m:r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مقایسات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 ≤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0 ≤</m:t>
                                </m:r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مقایسات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 ≤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0073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AB2C00C9-E486-8B4F-8B89-A3CCF2D805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8411681"/>
                  </p:ext>
                </p:extLst>
              </p:nvPr>
            </p:nvGraphicFramePr>
            <p:xfrm>
              <a:off x="1478280" y="2552224"/>
              <a:ext cx="9235440" cy="292608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816127302"/>
                        </a:ext>
                      </a:extLst>
                    </a:gridCol>
                    <a:gridCol w="3017520">
                      <a:extLst>
                        <a:ext uri="{9D8B030D-6E8A-4147-A177-3AD203B41FA5}">
                          <a16:colId xmlns:a16="http://schemas.microsoft.com/office/drawing/2014/main" val="3925403731"/>
                        </a:ext>
                      </a:extLst>
                    </a:gridCol>
                    <a:gridCol w="3017520">
                      <a:extLst>
                        <a:ext uri="{9D8B030D-6E8A-4147-A177-3AD203B41FA5}">
                          <a16:colId xmlns:a16="http://schemas.microsoft.com/office/drawing/2014/main" val="1511331583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246872426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گذر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تعداد مقایسه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تعداد </a:t>
                          </a:r>
                          <a:r>
                            <a:rPr lang="fa-IR" dirty="0" err="1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جابه‌جایی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نتیجه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224257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0 ≤    ≤ 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لیست </a:t>
                          </a: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a[1..2]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 مرتب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484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1 ≤    ≤ 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0 ≤    ≤ 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لیست </a:t>
                          </a: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a[1..3]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 مرتب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21586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…</a:t>
                          </a:r>
                        </a:p>
                      </a:txBody>
                      <a:tcPr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…</a:t>
                          </a:r>
                        </a:p>
                      </a:txBody>
                      <a:tcPr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…</a:t>
                          </a:r>
                        </a:p>
                      </a:txBody>
                      <a:tcPr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…</a:t>
                          </a:r>
                        </a:p>
                      </a:txBody>
                      <a:tcPr vert="vert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5106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n-1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1 ≤    ≤ n-1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0 ≤    ≤ n-1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لیست </a:t>
                          </a: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a[1..n]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 مرتب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727437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672" t="-354902" r="-176050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0672" t="-354902" r="-76050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00732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6557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درجی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این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هر مرحله (گذر) فقط یک کلید در داخل آرایه قابل بررسی است.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بدین‌صورت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کلید </a:t>
            </a:r>
            <a:r>
              <a:rPr lang="en-US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k</a:t>
            </a:r>
            <a:r>
              <a:rPr lang="en-US" sz="2400" baseline="-25000" dirty="0" err="1">
                <a:latin typeface="Century" panose="02040604050505020304" pitchFamily="18" charset="0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باید در بین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i-1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کلید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مرتب‌شده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k</a:t>
            </a:r>
            <a:r>
              <a:rPr lang="en-US" sz="2400" baseline="-25000" dirty="0">
                <a:latin typeface="Century" panose="02040604050505020304" pitchFamily="18" charset="0"/>
                <a:cs typeface="IRMitra" panose="02000506000000020002" pitchFamily="2" charset="-78"/>
              </a:rPr>
              <a:t>1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,..., k</a:t>
            </a:r>
            <a:r>
              <a:rPr lang="en-US" sz="2400" baseline="-25000" dirty="0">
                <a:latin typeface="Century" panose="02040604050505020304" pitchFamily="18" charset="0"/>
                <a:cs typeface="IRMitra" panose="02000506000000020002" pitchFamily="2" charset="-78"/>
              </a:rPr>
              <a:t>i-1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به‌گونه‌ای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قرار گیرد تا لیست حاصل به طول </a:t>
            </a:r>
            <a:r>
              <a:rPr lang="en-US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مرتب بماند. در نهایت با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گذر آرایه مرتب خواهد شد.</a:t>
            </a:r>
          </a:p>
          <a:p>
            <a:pPr marL="0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نکته قابل توجه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درجی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آن است که تا گذر آخر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dirty="0">
                <a:latin typeface="Century" panose="02040604050505020304" pitchFamily="18" charset="0"/>
                <a:cs typeface="IRMitra" panose="02000506000000020002" pitchFamily="2" charset="-78"/>
              </a:rPr>
              <a:t>،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محل هیچ کدام از عناصر ثابت نیست.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D694D-6B11-154C-A72C-992C60C3D416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Insertion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1FEF8D-2B87-3D41-B97C-EC92F10FDC90}"/>
              </a:ext>
            </a:extLst>
          </p:cNvPr>
          <p:cNvSpPr/>
          <p:nvPr/>
        </p:nvSpPr>
        <p:spPr>
          <a:xfrm>
            <a:off x="3048000" y="2570133"/>
            <a:ext cx="6096000" cy="28623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Insertion_sort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267F99"/>
                </a:solidFill>
                <a:latin typeface="Courier New" panose="02070309020205020404" pitchFamily="49" charset="0"/>
              </a:rPr>
              <a:t>range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2"/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]&lt;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3"/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temp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lvl="3"/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lvl="3"/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temp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b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668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درجی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D78CCD30-11CD-B240-8159-D853581B64C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799306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3624149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84462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543145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5171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137689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776494"/>
                  </a:ext>
                </a:extLst>
              </a:tr>
            </a:tbl>
          </a:graphicData>
        </a:graphic>
      </p:graphicFrame>
      <p:graphicFrame>
        <p:nvGraphicFramePr>
          <p:cNvPr id="40" name="Table 27">
            <a:extLst>
              <a:ext uri="{FF2B5EF4-FFF2-40B4-BE49-F238E27FC236}">
                <a16:creationId xmlns:a16="http://schemas.microsoft.com/office/drawing/2014/main" id="{3C2ADB0F-36A4-044F-BDE0-F3558C24F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62050"/>
              </p:ext>
            </p:extLst>
          </p:nvPr>
        </p:nvGraphicFramePr>
        <p:xfrm>
          <a:off x="1981200" y="2020403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3624149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84462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543145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5171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137689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776494"/>
                  </a:ext>
                </a:extLst>
              </a:tr>
            </a:tbl>
          </a:graphicData>
        </a:graphic>
      </p:graphicFrame>
      <p:graphicFrame>
        <p:nvGraphicFramePr>
          <p:cNvPr id="78" name="Table 27">
            <a:extLst>
              <a:ext uri="{FF2B5EF4-FFF2-40B4-BE49-F238E27FC236}">
                <a16:creationId xmlns:a16="http://schemas.microsoft.com/office/drawing/2014/main" id="{8BCF9238-9211-E644-9B18-5EAA46541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092374"/>
              </p:ext>
            </p:extLst>
          </p:nvPr>
        </p:nvGraphicFramePr>
        <p:xfrm>
          <a:off x="1979141" y="3167208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3624149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84462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543145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5171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137689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776494"/>
                  </a:ext>
                </a:extLst>
              </a:tr>
            </a:tbl>
          </a:graphicData>
        </a:graphic>
      </p:graphicFrame>
      <p:graphicFrame>
        <p:nvGraphicFramePr>
          <p:cNvPr id="87" name="Table 27">
            <a:extLst>
              <a:ext uri="{FF2B5EF4-FFF2-40B4-BE49-F238E27FC236}">
                <a16:creationId xmlns:a16="http://schemas.microsoft.com/office/drawing/2014/main" id="{3E3902AA-950E-A24A-815A-71158E892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101417"/>
              </p:ext>
            </p:extLst>
          </p:nvPr>
        </p:nvGraphicFramePr>
        <p:xfrm>
          <a:off x="1979141" y="5460818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3624149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84462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543145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5171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137689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776494"/>
                  </a:ext>
                </a:extLst>
              </a:tr>
            </a:tbl>
          </a:graphicData>
        </a:graphic>
      </p:graphicFrame>
      <p:graphicFrame>
        <p:nvGraphicFramePr>
          <p:cNvPr id="90" name="Table 27">
            <a:extLst>
              <a:ext uri="{FF2B5EF4-FFF2-40B4-BE49-F238E27FC236}">
                <a16:creationId xmlns:a16="http://schemas.microsoft.com/office/drawing/2014/main" id="{F92EB046-30AE-364F-81BD-F166C1453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256408"/>
              </p:ext>
            </p:extLst>
          </p:nvPr>
        </p:nvGraphicFramePr>
        <p:xfrm>
          <a:off x="1979141" y="4314013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3624149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84462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543145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5171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137689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7764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26E43E6-209C-6345-8F17-A80ED600488B}"/>
              </a:ext>
            </a:extLst>
          </p:cNvPr>
          <p:cNvSpPr txBox="1"/>
          <p:nvPr/>
        </p:nvSpPr>
        <p:spPr>
          <a:xfrm>
            <a:off x="922403" y="206433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گذر اول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9B47C7-9469-BA43-931A-5D39DCCE9B13}"/>
              </a:ext>
            </a:extLst>
          </p:cNvPr>
          <p:cNvSpPr txBox="1"/>
          <p:nvPr/>
        </p:nvSpPr>
        <p:spPr>
          <a:xfrm>
            <a:off x="890343" y="435794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گذر سوم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11C974-17BA-9B41-88BF-1AFA3C583471}"/>
              </a:ext>
            </a:extLst>
          </p:cNvPr>
          <p:cNvSpPr txBox="1"/>
          <p:nvPr/>
        </p:nvSpPr>
        <p:spPr>
          <a:xfrm>
            <a:off x="904771" y="324563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گذر دوم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49AA2C1-D356-E24F-9C95-81EE5E24A614}"/>
              </a:ext>
            </a:extLst>
          </p:cNvPr>
          <p:cNvSpPr txBox="1"/>
          <p:nvPr/>
        </p:nvSpPr>
        <p:spPr>
          <a:xfrm>
            <a:off x="827828" y="5504752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گذر چهارم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95" name="Table 27">
            <a:extLst>
              <a:ext uri="{FF2B5EF4-FFF2-40B4-BE49-F238E27FC236}">
                <a16:creationId xmlns:a16="http://schemas.microsoft.com/office/drawing/2014/main" id="{F477F09C-15E8-7F4B-8A5D-A8EC6561B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637753"/>
              </p:ext>
            </p:extLst>
          </p:nvPr>
        </p:nvGraphicFramePr>
        <p:xfrm>
          <a:off x="7506786" y="2020403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3624149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84462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543145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5171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137689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776494"/>
                  </a:ext>
                </a:extLst>
              </a:tr>
            </a:tbl>
          </a:graphicData>
        </a:graphic>
      </p:graphicFrame>
      <p:graphicFrame>
        <p:nvGraphicFramePr>
          <p:cNvPr id="96" name="Table 27">
            <a:extLst>
              <a:ext uri="{FF2B5EF4-FFF2-40B4-BE49-F238E27FC236}">
                <a16:creationId xmlns:a16="http://schemas.microsoft.com/office/drawing/2014/main" id="{F95F140D-B482-0144-8D91-B6A56012E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420592"/>
              </p:ext>
            </p:extLst>
          </p:nvPr>
        </p:nvGraphicFramePr>
        <p:xfrm>
          <a:off x="7506786" y="3167365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3624149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84462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543145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5171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137689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776494"/>
                  </a:ext>
                </a:extLst>
              </a:tr>
            </a:tbl>
          </a:graphicData>
        </a:graphic>
      </p:graphicFrame>
      <p:graphicFrame>
        <p:nvGraphicFramePr>
          <p:cNvPr id="97" name="Table 27">
            <a:extLst>
              <a:ext uri="{FF2B5EF4-FFF2-40B4-BE49-F238E27FC236}">
                <a16:creationId xmlns:a16="http://schemas.microsoft.com/office/drawing/2014/main" id="{8EEA8126-CE93-DE43-8C8D-AEB890EF0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797800"/>
              </p:ext>
            </p:extLst>
          </p:nvPr>
        </p:nvGraphicFramePr>
        <p:xfrm>
          <a:off x="7506786" y="4314013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3624149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84462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543145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5171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137689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776494"/>
                  </a:ext>
                </a:extLst>
              </a:tr>
            </a:tbl>
          </a:graphicData>
        </a:graphic>
      </p:graphicFrame>
      <p:graphicFrame>
        <p:nvGraphicFramePr>
          <p:cNvPr id="98" name="Table 27">
            <a:extLst>
              <a:ext uri="{FF2B5EF4-FFF2-40B4-BE49-F238E27FC236}">
                <a16:creationId xmlns:a16="http://schemas.microsoft.com/office/drawing/2014/main" id="{B94DBD58-DEDE-134A-9077-536D567BA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79303"/>
              </p:ext>
            </p:extLst>
          </p:nvPr>
        </p:nvGraphicFramePr>
        <p:xfrm>
          <a:off x="7506786" y="5460661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3624149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84462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543145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5171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137689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776494"/>
                  </a:ext>
                </a:extLst>
              </a:tr>
            </a:tbl>
          </a:graphicData>
        </a:graphic>
      </p:graphicFrame>
      <p:sp>
        <p:nvSpPr>
          <p:cNvPr id="4" name="Left Bracket 3">
            <a:extLst>
              <a:ext uri="{FF2B5EF4-FFF2-40B4-BE49-F238E27FC236}">
                <a16:creationId xmlns:a16="http://schemas.microsoft.com/office/drawing/2014/main" id="{F0033083-3997-FE41-BC5C-1040D75786C2}"/>
              </a:ext>
            </a:extLst>
          </p:cNvPr>
          <p:cNvSpPr/>
          <p:nvPr/>
        </p:nvSpPr>
        <p:spPr>
          <a:xfrm rot="16200000">
            <a:off x="2162021" y="2309518"/>
            <a:ext cx="182880" cy="548640"/>
          </a:xfrm>
          <a:prstGeom prst="leftBracket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C6A8C6A0-584B-0C4F-BDEF-25DE6AEA4B28}"/>
              </a:ext>
            </a:extLst>
          </p:cNvPr>
          <p:cNvSpPr/>
          <p:nvPr/>
        </p:nvSpPr>
        <p:spPr>
          <a:xfrm rot="5400000">
            <a:off x="2390621" y="1738686"/>
            <a:ext cx="274320" cy="274320"/>
          </a:xfrm>
          <a:prstGeom prst="leftBracket">
            <a:avLst>
              <a:gd name="adj" fmla="val 60233"/>
            </a:avLst>
          </a:prstGeom>
          <a:ln w="127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99" name="Left Bracket 98">
            <a:extLst>
              <a:ext uri="{FF2B5EF4-FFF2-40B4-BE49-F238E27FC236}">
                <a16:creationId xmlns:a16="http://schemas.microsoft.com/office/drawing/2014/main" id="{B019C1F8-A892-6942-BE13-988512457C40}"/>
              </a:ext>
            </a:extLst>
          </p:cNvPr>
          <p:cNvSpPr/>
          <p:nvPr/>
        </p:nvSpPr>
        <p:spPr>
          <a:xfrm rot="16200000">
            <a:off x="7872546" y="2137092"/>
            <a:ext cx="182880" cy="914400"/>
          </a:xfrm>
          <a:prstGeom prst="leftBracket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F81A0B-B3FA-F54F-BB47-6171B4F4E11A}"/>
              </a:ext>
            </a:extLst>
          </p:cNvPr>
          <p:cNvCxnSpPr/>
          <p:nvPr/>
        </p:nvCxnSpPr>
        <p:spPr>
          <a:xfrm>
            <a:off x="4763589" y="2249003"/>
            <a:ext cx="224681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9378810-9D49-5447-868C-BBFECBB227B1}"/>
              </a:ext>
            </a:extLst>
          </p:cNvPr>
          <p:cNvCxnSpPr/>
          <p:nvPr/>
        </p:nvCxnSpPr>
        <p:spPr>
          <a:xfrm>
            <a:off x="4763588" y="3400712"/>
            <a:ext cx="224681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1FD2FE0-5AB8-EB4C-BA87-5B9BFA8902DC}"/>
              </a:ext>
            </a:extLst>
          </p:cNvPr>
          <p:cNvCxnSpPr/>
          <p:nvPr/>
        </p:nvCxnSpPr>
        <p:spPr>
          <a:xfrm>
            <a:off x="4763587" y="4568754"/>
            <a:ext cx="224681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5456B20-07C5-A14F-B474-38BAA52828A0}"/>
              </a:ext>
            </a:extLst>
          </p:cNvPr>
          <p:cNvCxnSpPr/>
          <p:nvPr/>
        </p:nvCxnSpPr>
        <p:spPr>
          <a:xfrm>
            <a:off x="4763586" y="5694724"/>
            <a:ext cx="224681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Left Bracket 103">
            <a:extLst>
              <a:ext uri="{FF2B5EF4-FFF2-40B4-BE49-F238E27FC236}">
                <a16:creationId xmlns:a16="http://schemas.microsoft.com/office/drawing/2014/main" id="{F3355013-4E74-6F46-8E73-C0322D3C4D87}"/>
              </a:ext>
            </a:extLst>
          </p:cNvPr>
          <p:cNvSpPr/>
          <p:nvPr/>
        </p:nvSpPr>
        <p:spPr>
          <a:xfrm rot="16200000">
            <a:off x="2390621" y="3261647"/>
            <a:ext cx="182880" cy="1005840"/>
          </a:xfrm>
          <a:prstGeom prst="leftBracket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05" name="Left Bracket 104">
            <a:extLst>
              <a:ext uri="{FF2B5EF4-FFF2-40B4-BE49-F238E27FC236}">
                <a16:creationId xmlns:a16="http://schemas.microsoft.com/office/drawing/2014/main" id="{909E5C4C-551F-D041-8115-FB081E9C14FC}"/>
              </a:ext>
            </a:extLst>
          </p:cNvPr>
          <p:cNvSpPr/>
          <p:nvPr/>
        </p:nvSpPr>
        <p:spPr>
          <a:xfrm rot="5400000">
            <a:off x="2390622" y="2435954"/>
            <a:ext cx="274320" cy="1188720"/>
          </a:xfrm>
          <a:prstGeom prst="leftBracket">
            <a:avLst>
              <a:gd name="adj" fmla="val 60233"/>
            </a:avLst>
          </a:prstGeom>
          <a:ln w="127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06" name="Left Bracket 105">
            <a:extLst>
              <a:ext uri="{FF2B5EF4-FFF2-40B4-BE49-F238E27FC236}">
                <a16:creationId xmlns:a16="http://schemas.microsoft.com/office/drawing/2014/main" id="{4A29DDE1-7187-1E47-9590-439E223CFEF4}"/>
              </a:ext>
            </a:extLst>
          </p:cNvPr>
          <p:cNvSpPr/>
          <p:nvPr/>
        </p:nvSpPr>
        <p:spPr>
          <a:xfrm rot="16200000">
            <a:off x="8101146" y="3074001"/>
            <a:ext cx="182880" cy="1371600"/>
          </a:xfrm>
          <a:prstGeom prst="leftBracket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07" name="Left Bracket 106">
            <a:extLst>
              <a:ext uri="{FF2B5EF4-FFF2-40B4-BE49-F238E27FC236}">
                <a16:creationId xmlns:a16="http://schemas.microsoft.com/office/drawing/2014/main" id="{18425481-A1FD-7944-B9BC-5CAF9BEFE363}"/>
              </a:ext>
            </a:extLst>
          </p:cNvPr>
          <p:cNvSpPr/>
          <p:nvPr/>
        </p:nvSpPr>
        <p:spPr>
          <a:xfrm rot="16200000">
            <a:off x="8329746" y="3999547"/>
            <a:ext cx="182880" cy="1828800"/>
          </a:xfrm>
          <a:prstGeom prst="leftBracket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08" name="Left Bracket 107">
            <a:extLst>
              <a:ext uri="{FF2B5EF4-FFF2-40B4-BE49-F238E27FC236}">
                <a16:creationId xmlns:a16="http://schemas.microsoft.com/office/drawing/2014/main" id="{7BD56C32-E883-CB40-83AF-B1162EB6A8C9}"/>
              </a:ext>
            </a:extLst>
          </p:cNvPr>
          <p:cNvSpPr/>
          <p:nvPr/>
        </p:nvSpPr>
        <p:spPr>
          <a:xfrm rot="16200000">
            <a:off x="8558346" y="4957741"/>
            <a:ext cx="182880" cy="2286000"/>
          </a:xfrm>
          <a:prstGeom prst="leftBracket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09" name="Left Bracket 108">
            <a:extLst>
              <a:ext uri="{FF2B5EF4-FFF2-40B4-BE49-F238E27FC236}">
                <a16:creationId xmlns:a16="http://schemas.microsoft.com/office/drawing/2014/main" id="{CFE96634-CFF6-8C40-9FB1-6C6C0C9B891B}"/>
              </a:ext>
            </a:extLst>
          </p:cNvPr>
          <p:cNvSpPr/>
          <p:nvPr/>
        </p:nvSpPr>
        <p:spPr>
          <a:xfrm rot="16200000">
            <a:off x="2619221" y="4177801"/>
            <a:ext cx="182880" cy="1463040"/>
          </a:xfrm>
          <a:prstGeom prst="leftBracket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10" name="Left Bracket 109">
            <a:extLst>
              <a:ext uri="{FF2B5EF4-FFF2-40B4-BE49-F238E27FC236}">
                <a16:creationId xmlns:a16="http://schemas.microsoft.com/office/drawing/2014/main" id="{E41F38F6-CAEE-1B4D-8503-DD3513636853}"/>
              </a:ext>
            </a:extLst>
          </p:cNvPr>
          <p:cNvSpPr/>
          <p:nvPr/>
        </p:nvSpPr>
        <p:spPr>
          <a:xfrm rot="16200000">
            <a:off x="2847821" y="5098574"/>
            <a:ext cx="182880" cy="1920240"/>
          </a:xfrm>
          <a:prstGeom prst="leftBracket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12" name="Left Bracket 111">
            <a:extLst>
              <a:ext uri="{FF2B5EF4-FFF2-40B4-BE49-F238E27FC236}">
                <a16:creationId xmlns:a16="http://schemas.microsoft.com/office/drawing/2014/main" id="{4F20C735-DCE2-7E47-A689-61D0D5154D17}"/>
              </a:ext>
            </a:extLst>
          </p:cNvPr>
          <p:cNvSpPr/>
          <p:nvPr/>
        </p:nvSpPr>
        <p:spPr>
          <a:xfrm rot="5400000">
            <a:off x="3305021" y="4039693"/>
            <a:ext cx="274320" cy="274320"/>
          </a:xfrm>
          <a:prstGeom prst="leftBracket">
            <a:avLst>
              <a:gd name="adj" fmla="val 60233"/>
            </a:avLst>
          </a:prstGeom>
          <a:ln w="127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13" name="Left Bracket 112">
            <a:extLst>
              <a:ext uri="{FF2B5EF4-FFF2-40B4-BE49-F238E27FC236}">
                <a16:creationId xmlns:a16="http://schemas.microsoft.com/office/drawing/2014/main" id="{3D8B166D-9817-C940-A7FB-BC9A9AE6DE93}"/>
              </a:ext>
            </a:extLst>
          </p:cNvPr>
          <p:cNvSpPr/>
          <p:nvPr/>
        </p:nvSpPr>
        <p:spPr>
          <a:xfrm rot="5400000">
            <a:off x="3076421" y="4500541"/>
            <a:ext cx="274320" cy="1645920"/>
          </a:xfrm>
          <a:prstGeom prst="leftBracket">
            <a:avLst>
              <a:gd name="adj" fmla="val 60233"/>
            </a:avLst>
          </a:prstGeom>
          <a:ln w="127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10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درجی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این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هر مرحله (گذر) فقط یک کلید در داخل آرایه قابل بررسی است.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بدین‌صورت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کلید </a:t>
            </a:r>
            <a:r>
              <a:rPr lang="en-US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k</a:t>
            </a:r>
            <a:r>
              <a:rPr lang="en-US" sz="2400" baseline="-25000" dirty="0" err="1">
                <a:latin typeface="Century" panose="02040604050505020304" pitchFamily="18" charset="0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باید در بین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i-1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کلید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مرتب‌شده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k</a:t>
            </a:r>
            <a:r>
              <a:rPr lang="en-US" sz="2400" baseline="-25000" dirty="0">
                <a:latin typeface="Century" panose="02040604050505020304" pitchFamily="18" charset="0"/>
                <a:cs typeface="IRMitra" panose="02000506000000020002" pitchFamily="2" charset="-78"/>
              </a:rPr>
              <a:t>1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,..., k</a:t>
            </a:r>
            <a:r>
              <a:rPr lang="en-US" sz="2400" baseline="-25000" dirty="0">
                <a:latin typeface="Century" panose="02040604050505020304" pitchFamily="18" charset="0"/>
                <a:cs typeface="IRMitra" panose="02000506000000020002" pitchFamily="2" charset="-78"/>
              </a:rPr>
              <a:t>i-1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به‌گونه‌ای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قرار گیرد تا لیست حاصل به طول </a:t>
            </a:r>
            <a:r>
              <a:rPr lang="en-US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مرتب بماند. در نهایت با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گذر آرایه مرتب خواهد شد.</a:t>
            </a:r>
          </a:p>
          <a:p>
            <a:pPr marL="0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نکته قابل توجه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درجی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آن است که تا گذر آخر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dirty="0">
                <a:latin typeface="Century" panose="02040604050505020304" pitchFamily="18" charset="0"/>
                <a:cs typeface="IRMitra" panose="02000506000000020002" pitchFamily="2" charset="-78"/>
              </a:rPr>
              <a:t>،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محل هیچ کدام از عناصر ثابت نیست.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1EDBD5-7F9B-2746-B2C4-4A4FA92E7555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Insertion Sort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908D09-7FE4-D444-9E03-8CEC6658D032}"/>
              </a:ext>
            </a:extLst>
          </p:cNvPr>
          <p:cNvGrpSpPr/>
          <p:nvPr/>
        </p:nvGrpSpPr>
        <p:grpSpPr>
          <a:xfrm>
            <a:off x="1834120" y="3890963"/>
            <a:ext cx="6140690" cy="2286000"/>
            <a:chOff x="1834120" y="3890963"/>
            <a:chExt cx="6140690" cy="2286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D2A876-01EF-4542-98AE-8CFB21F484D6}"/>
                </a:ext>
              </a:extLst>
            </p:cNvPr>
            <p:cNvGrpSpPr/>
            <p:nvPr/>
          </p:nvGrpSpPr>
          <p:grpSpPr>
            <a:xfrm>
              <a:off x="4217190" y="3890963"/>
              <a:ext cx="3757620" cy="2286000"/>
              <a:chOff x="1610710" y="3722775"/>
              <a:chExt cx="3757620" cy="228600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A12DD38-1AE6-6C45-A7C4-9324034B3BDC}"/>
                  </a:ext>
                </a:extLst>
              </p:cNvPr>
              <p:cNvGrpSpPr/>
              <p:nvPr/>
            </p:nvGrpSpPr>
            <p:grpSpPr>
              <a:xfrm>
                <a:off x="1610710" y="3722775"/>
                <a:ext cx="914400" cy="2286000"/>
                <a:chOff x="1610710" y="3722775"/>
                <a:chExt cx="914400" cy="228600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4535B58-FA97-6243-AC51-F24C26E17232}"/>
                    </a:ext>
                  </a:extLst>
                </p:cNvPr>
                <p:cNvSpPr/>
                <p:nvPr/>
              </p:nvSpPr>
              <p:spPr>
                <a:xfrm>
                  <a:off x="1839310" y="477631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۱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1753A90-1DE6-E640-B38E-0C2B24D162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93590" y="5368449"/>
                  <a:ext cx="548640" cy="54864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۲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16B0A0F8-EC69-0449-BE53-CF44E4D98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47870" y="4001294"/>
                  <a:ext cx="640080" cy="64008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۳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48F07909-A2D4-2E40-8F9A-4B0AD9BF6469}"/>
                    </a:ext>
                  </a:extLst>
                </p:cNvPr>
                <p:cNvGrpSpPr/>
                <p:nvPr/>
              </p:nvGrpSpPr>
              <p:grpSpPr>
                <a:xfrm>
                  <a:off x="1610710" y="3722775"/>
                  <a:ext cx="914400" cy="2286000"/>
                  <a:chOff x="1607556" y="3722775"/>
                  <a:chExt cx="914400" cy="2286000"/>
                </a:xfrm>
              </p:grpSpPr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B80726E8-36FD-734E-9E2F-8323F47D368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7556" y="3722775"/>
                    <a:ext cx="0" cy="22860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2FF89981-00FD-0544-AEC8-A899D551180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521956" y="3722775"/>
                    <a:ext cx="0" cy="22860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54F4AB5-C764-1346-A976-70D325FDE4A5}"/>
                  </a:ext>
                </a:extLst>
              </p:cNvPr>
              <p:cNvGrpSpPr/>
              <p:nvPr/>
            </p:nvGrpSpPr>
            <p:grpSpPr>
              <a:xfrm>
                <a:off x="4453930" y="3722775"/>
                <a:ext cx="914400" cy="2286000"/>
                <a:chOff x="3855280" y="3722775"/>
                <a:chExt cx="914400" cy="2286000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80BA1F6-0C81-2D42-9AB8-2613EF4729E1}"/>
                    </a:ext>
                  </a:extLst>
                </p:cNvPr>
                <p:cNvSpPr/>
                <p:nvPr/>
              </p:nvSpPr>
              <p:spPr>
                <a:xfrm>
                  <a:off x="4083880" y="5453993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۱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C9094D7-E73D-B948-9B0B-60ACEE8B11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38160" y="4773363"/>
                  <a:ext cx="548640" cy="54864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۲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469FD2A-089F-CC4F-8F59-FF62F729E6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92440" y="4001294"/>
                  <a:ext cx="640080" cy="64008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۳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00A7177E-45F3-FF4F-90C1-F7B6B0AA466E}"/>
                    </a:ext>
                  </a:extLst>
                </p:cNvPr>
                <p:cNvGrpSpPr/>
                <p:nvPr/>
              </p:nvGrpSpPr>
              <p:grpSpPr>
                <a:xfrm>
                  <a:off x="3855280" y="3722775"/>
                  <a:ext cx="914400" cy="2286000"/>
                  <a:chOff x="1607556" y="3722775"/>
                  <a:chExt cx="914400" cy="228600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E24AC712-2BEC-EE43-B552-F2F33F8A7D6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7556" y="3722775"/>
                    <a:ext cx="0" cy="22860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DCA2000D-FE24-4D46-9F21-DC4FF1C1491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521956" y="3722775"/>
                    <a:ext cx="0" cy="22860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F752324-4DA0-9243-9B62-6137219572C0}"/>
                  </a:ext>
                </a:extLst>
              </p:cNvPr>
              <p:cNvCxnSpPr/>
              <p:nvPr/>
            </p:nvCxnSpPr>
            <p:spPr>
              <a:xfrm flipH="1">
                <a:off x="2753711" y="4865775"/>
                <a:ext cx="1502979" cy="0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631A46-65E5-114D-8B9F-80C77248E707}"/>
                </a:ext>
              </a:extLst>
            </p:cNvPr>
            <p:cNvSpPr txBox="1"/>
            <p:nvPr/>
          </p:nvSpPr>
          <p:spPr>
            <a:xfrm>
              <a:off x="1834120" y="5204450"/>
              <a:ext cx="1468671" cy="64633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algn="r" defTabSz="914400" rtl="1" eaLnBrk="1" latinLnBrk="0" hangingPunct="1"/>
              <a:r>
                <a:rPr lang="fa-IR" dirty="0">
                  <a:latin typeface="IRRoya" panose="02000503000000020002" pitchFamily="2" charset="-78"/>
                  <a:cs typeface="IRRoya" panose="02000503000000020002" pitchFamily="2" charset="-78"/>
                </a:rPr>
                <a:t>هرچه حباب بزرگتر</a:t>
              </a:r>
            </a:p>
            <a:p>
              <a:pPr marL="0" algn="r" defTabSz="914400" rtl="1" eaLnBrk="1" latinLnBrk="0" hangingPunct="1"/>
              <a:r>
                <a:rPr lang="fa-IR" dirty="0">
                  <a:latin typeface="IRRoya" panose="02000503000000020002" pitchFamily="2" charset="-78"/>
                  <a:cs typeface="IRRoya" panose="02000503000000020002" pitchFamily="2" charset="-78"/>
                </a:rPr>
                <a:t>چگالی کمتر!!!</a:t>
              </a:r>
              <a:endParaRPr lang="en-US" dirty="0">
                <a:latin typeface="IRRoya" panose="02000503000000020002" pitchFamily="2" charset="-78"/>
                <a:cs typeface="IRRoya" panose="02000503000000020002" pitchFamily="2" charset="-78"/>
              </a:endParaRP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1EEA9AD9-04D9-E641-A8D9-8814C0F0F69C}"/>
                </a:ext>
              </a:extLst>
            </p:cNvPr>
            <p:cNvCxnSpPr>
              <a:stCxn id="10" idx="0"/>
            </p:cNvCxnSpPr>
            <p:nvPr/>
          </p:nvCxnSpPr>
          <p:spPr>
            <a:xfrm rot="5400000" flipH="1" flipV="1">
              <a:off x="3012499" y="4045479"/>
              <a:ext cx="714928" cy="1603014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CF348D7-52B1-AA40-B5B2-1668C5F98AD1}"/>
              </a:ext>
            </a:extLst>
          </p:cNvPr>
          <p:cNvSpPr/>
          <p:nvPr/>
        </p:nvSpPr>
        <p:spPr>
          <a:xfrm>
            <a:off x="1019503" y="1996966"/>
            <a:ext cx="10152994" cy="4179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A973F63-CDF0-2E47-945A-C45ED399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994769"/>
              </p:ext>
            </p:extLst>
          </p:nvPr>
        </p:nvGraphicFramePr>
        <p:xfrm>
          <a:off x="1245391" y="3336181"/>
          <a:ext cx="41148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5031602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7693645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0670901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گذر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تعداد مقایسه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تعداد </a:t>
                      </a:r>
                      <a:r>
                        <a:rPr lang="fa-IR" dirty="0" err="1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جابه‌جایی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141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303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8618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...</a:t>
                      </a:r>
                      <a:endParaRPr lang="en-US" dirty="0">
                        <a:latin typeface="Century" panose="02040604050505020304" pitchFamily="18" charset="0"/>
                        <a:cs typeface="IRRoya" panose="02000503000000020002" pitchFamily="2" charset="-78"/>
                      </a:endParaRPr>
                    </a:p>
                  </a:txBody>
                  <a:tcPr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...</a:t>
                      </a:r>
                      <a:endParaRPr lang="en-US" dirty="0">
                        <a:latin typeface="Century" panose="02040604050505020304" pitchFamily="18" charset="0"/>
                        <a:cs typeface="IRRoya" panose="02000503000000020002" pitchFamily="2" charset="-78"/>
                      </a:endParaRPr>
                    </a:p>
                  </a:txBody>
                  <a:tcPr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...</a:t>
                      </a:r>
                      <a:endParaRPr lang="en-US" dirty="0">
                        <a:latin typeface="Century" panose="02040604050505020304" pitchFamily="18" charset="0"/>
                        <a:cs typeface="IRRoya" panose="02000503000000020002" pitchFamily="2" charset="-78"/>
                      </a:endParaRPr>
                    </a:p>
                  </a:txBody>
                  <a:tcPr vert="vert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95166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87594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مجموع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n(n-1)/2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04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8F5265-D8FF-AE48-827C-8DFD0980CB39}"/>
              </a:ext>
            </a:extLst>
          </p:cNvPr>
          <p:cNvSpPr txBox="1"/>
          <p:nvPr/>
        </p:nvSpPr>
        <p:spPr>
          <a:xfrm>
            <a:off x="5394453" y="3835449"/>
            <a:ext cx="5278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۲ با ۱ مقایسه شده و بدون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جابه‌جایی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در جای خود قرار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می‌گیرد</a:t>
            </a: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rtl="1"/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rtl="1"/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۳ با ۲ مقایسه شده و بدون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جابه‌جایی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در جای خود قرار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می‌گیرد</a:t>
            </a: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rtl="1"/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rtl="1"/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rtl="1"/>
            <a:r>
              <a:rPr lang="en-US" dirty="0">
                <a:latin typeface="IRRoya" panose="02000503000000020002" pitchFamily="2" charset="-78"/>
                <a:cs typeface="IRRoya" panose="02000503000000020002" pitchFamily="2" charset="-78"/>
              </a:rPr>
              <a:t>n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با </a:t>
            </a:r>
            <a:r>
              <a:rPr lang="en-US" dirty="0">
                <a:latin typeface="IRRoya" panose="02000503000000020002" pitchFamily="2" charset="-78"/>
                <a:cs typeface="IRRoya" panose="02000503000000020002" pitchFamily="2" charset="-78"/>
              </a:rPr>
              <a:t>n-1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مقایسه شده و بدون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جابه‌جایی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در جای خود قرار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می‌گیرد</a:t>
            </a: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21366A2A-99EE-2D41-B4C3-9F83148BF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0771"/>
              </p:ext>
            </p:extLst>
          </p:nvPr>
        </p:nvGraphicFramePr>
        <p:xfrm>
          <a:off x="1859720" y="2243105"/>
          <a:ext cx="85039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640">
                  <a:extLst>
                    <a:ext uri="{9D8B030D-6E8A-4147-A177-3AD203B41FA5}">
                      <a16:colId xmlns:a16="http://schemas.microsoft.com/office/drawing/2014/main" val="3513209173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467011598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205000744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 rtl="1"/>
                      <a:r>
                        <a:rPr lang="fa-IR" b="0" dirty="0" err="1">
                          <a:solidFill>
                            <a:schemeClr val="tx1"/>
                          </a:solidFill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جابه‌جایی</a:t>
                      </a:r>
                      <a:r>
                        <a:rPr lang="fa-IR" b="0" dirty="0">
                          <a:solidFill>
                            <a:schemeClr val="tx1"/>
                          </a:solidFill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: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0=O(1)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fa-IR" b="0" dirty="0">
                          <a:solidFill>
                            <a:schemeClr val="tx1"/>
                          </a:solidFill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مقایسات: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n-1=O(n)</a:t>
                      </a:r>
                      <a:endParaRPr lang="en-US" b="0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fa-IR" b="0" dirty="0">
                          <a:solidFill>
                            <a:schemeClr val="tx1"/>
                          </a:solidFill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بهترین حالت: ورودی مرتب</a:t>
                      </a:r>
                      <a:endParaRPr lang="en-US" b="0" dirty="0">
                        <a:solidFill>
                          <a:schemeClr val="tx1"/>
                        </a:solidFill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588839"/>
                  </a:ext>
                </a:extLst>
              </a:tr>
            </a:tbl>
          </a:graphicData>
        </a:graphic>
      </p:graphicFrame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A87C804D-CF35-C740-99CB-74166A1C639F}"/>
              </a:ext>
            </a:extLst>
          </p:cNvPr>
          <p:cNvGraphicFramePr>
            <a:graphicFrameLocks noGrp="1"/>
          </p:cNvGraphicFramePr>
          <p:nvPr/>
        </p:nvGraphicFramePr>
        <p:xfrm>
          <a:off x="8077640" y="2705850"/>
          <a:ext cx="228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4252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234363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322699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40983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9689386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n-1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369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404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درجی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این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هر مرحله (گذر) فقط یک کلید در داخل آرایه قابل بررسی است.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بدین‌صورت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کلید </a:t>
            </a:r>
            <a:r>
              <a:rPr lang="en-US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k</a:t>
            </a:r>
            <a:r>
              <a:rPr lang="en-US" sz="2400" baseline="-25000" dirty="0" err="1">
                <a:latin typeface="Century" panose="02040604050505020304" pitchFamily="18" charset="0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باید در بین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i-1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کلید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مرتب‌شده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k</a:t>
            </a:r>
            <a:r>
              <a:rPr lang="en-US" sz="2400" baseline="-25000" dirty="0">
                <a:latin typeface="Century" panose="02040604050505020304" pitchFamily="18" charset="0"/>
                <a:cs typeface="IRMitra" panose="02000506000000020002" pitchFamily="2" charset="-78"/>
              </a:rPr>
              <a:t>1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,..., k</a:t>
            </a:r>
            <a:r>
              <a:rPr lang="en-US" sz="2400" baseline="-25000" dirty="0">
                <a:latin typeface="Century" panose="02040604050505020304" pitchFamily="18" charset="0"/>
                <a:cs typeface="IRMitra" panose="02000506000000020002" pitchFamily="2" charset="-78"/>
              </a:rPr>
              <a:t>i-1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به‌گونه‌ای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قرار گیرد تا لیست حاصل به طول </a:t>
            </a:r>
            <a:r>
              <a:rPr lang="en-US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مرتب بماند. در نهایت با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گذر آرایه مرتب خواهد شد.</a:t>
            </a:r>
          </a:p>
          <a:p>
            <a:pPr marL="0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نکته قابل توجه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درجی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آن است که تا گذر آخر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dirty="0">
                <a:latin typeface="Century" panose="02040604050505020304" pitchFamily="18" charset="0"/>
                <a:cs typeface="IRMitra" panose="02000506000000020002" pitchFamily="2" charset="-78"/>
              </a:rPr>
              <a:t>،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محل هیچ کدام از عناصر ثابت نیست.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1EDBD5-7F9B-2746-B2C4-4A4FA92E7555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Insertion Sort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908D09-7FE4-D444-9E03-8CEC6658D032}"/>
              </a:ext>
            </a:extLst>
          </p:cNvPr>
          <p:cNvGrpSpPr/>
          <p:nvPr/>
        </p:nvGrpSpPr>
        <p:grpSpPr>
          <a:xfrm>
            <a:off x="1834120" y="3890963"/>
            <a:ext cx="6140690" cy="2286000"/>
            <a:chOff x="1834120" y="3890963"/>
            <a:chExt cx="6140690" cy="2286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D2A876-01EF-4542-98AE-8CFB21F484D6}"/>
                </a:ext>
              </a:extLst>
            </p:cNvPr>
            <p:cNvGrpSpPr/>
            <p:nvPr/>
          </p:nvGrpSpPr>
          <p:grpSpPr>
            <a:xfrm>
              <a:off x="4217190" y="3890963"/>
              <a:ext cx="3757620" cy="2286000"/>
              <a:chOff x="1610710" y="3722775"/>
              <a:chExt cx="3757620" cy="228600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A12DD38-1AE6-6C45-A7C4-9324034B3BDC}"/>
                  </a:ext>
                </a:extLst>
              </p:cNvPr>
              <p:cNvGrpSpPr/>
              <p:nvPr/>
            </p:nvGrpSpPr>
            <p:grpSpPr>
              <a:xfrm>
                <a:off x="1610710" y="3722775"/>
                <a:ext cx="914400" cy="2286000"/>
                <a:chOff x="1610710" y="3722775"/>
                <a:chExt cx="914400" cy="228600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4535B58-FA97-6243-AC51-F24C26E17232}"/>
                    </a:ext>
                  </a:extLst>
                </p:cNvPr>
                <p:cNvSpPr/>
                <p:nvPr/>
              </p:nvSpPr>
              <p:spPr>
                <a:xfrm>
                  <a:off x="1839310" y="477631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۱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1753A90-1DE6-E640-B38E-0C2B24D162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93590" y="5368449"/>
                  <a:ext cx="548640" cy="54864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۲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16B0A0F8-EC69-0449-BE53-CF44E4D98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47870" y="4001294"/>
                  <a:ext cx="640080" cy="64008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۳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48F07909-A2D4-2E40-8F9A-4B0AD9BF6469}"/>
                    </a:ext>
                  </a:extLst>
                </p:cNvPr>
                <p:cNvGrpSpPr/>
                <p:nvPr/>
              </p:nvGrpSpPr>
              <p:grpSpPr>
                <a:xfrm>
                  <a:off x="1610710" y="3722775"/>
                  <a:ext cx="914400" cy="2286000"/>
                  <a:chOff x="1607556" y="3722775"/>
                  <a:chExt cx="914400" cy="2286000"/>
                </a:xfrm>
              </p:grpSpPr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B80726E8-36FD-734E-9E2F-8323F47D368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7556" y="3722775"/>
                    <a:ext cx="0" cy="22860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2FF89981-00FD-0544-AEC8-A899D551180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521956" y="3722775"/>
                    <a:ext cx="0" cy="22860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54F4AB5-C764-1346-A976-70D325FDE4A5}"/>
                  </a:ext>
                </a:extLst>
              </p:cNvPr>
              <p:cNvGrpSpPr/>
              <p:nvPr/>
            </p:nvGrpSpPr>
            <p:grpSpPr>
              <a:xfrm>
                <a:off x="4453930" y="3722775"/>
                <a:ext cx="914400" cy="2286000"/>
                <a:chOff x="3855280" y="3722775"/>
                <a:chExt cx="914400" cy="2286000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80BA1F6-0C81-2D42-9AB8-2613EF4729E1}"/>
                    </a:ext>
                  </a:extLst>
                </p:cNvPr>
                <p:cNvSpPr/>
                <p:nvPr/>
              </p:nvSpPr>
              <p:spPr>
                <a:xfrm>
                  <a:off x="4083880" y="5453993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۱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C9094D7-E73D-B948-9B0B-60ACEE8B11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38160" y="4773363"/>
                  <a:ext cx="548640" cy="54864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۲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469FD2A-089F-CC4F-8F59-FF62F729E6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92440" y="4001294"/>
                  <a:ext cx="640080" cy="64008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۳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00A7177E-45F3-FF4F-90C1-F7B6B0AA466E}"/>
                    </a:ext>
                  </a:extLst>
                </p:cNvPr>
                <p:cNvGrpSpPr/>
                <p:nvPr/>
              </p:nvGrpSpPr>
              <p:grpSpPr>
                <a:xfrm>
                  <a:off x="3855280" y="3722775"/>
                  <a:ext cx="914400" cy="2286000"/>
                  <a:chOff x="1607556" y="3722775"/>
                  <a:chExt cx="914400" cy="228600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E24AC712-2BEC-EE43-B552-F2F33F8A7D6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7556" y="3722775"/>
                    <a:ext cx="0" cy="22860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DCA2000D-FE24-4D46-9F21-DC4FF1C1491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521956" y="3722775"/>
                    <a:ext cx="0" cy="22860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F752324-4DA0-9243-9B62-6137219572C0}"/>
                  </a:ext>
                </a:extLst>
              </p:cNvPr>
              <p:cNvCxnSpPr/>
              <p:nvPr/>
            </p:nvCxnSpPr>
            <p:spPr>
              <a:xfrm flipH="1">
                <a:off x="2753711" y="4865775"/>
                <a:ext cx="1502979" cy="0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631A46-65E5-114D-8B9F-80C77248E707}"/>
                </a:ext>
              </a:extLst>
            </p:cNvPr>
            <p:cNvSpPr txBox="1"/>
            <p:nvPr/>
          </p:nvSpPr>
          <p:spPr>
            <a:xfrm>
              <a:off x="1834120" y="5204450"/>
              <a:ext cx="1468671" cy="64633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algn="r" defTabSz="914400" rtl="1" eaLnBrk="1" latinLnBrk="0" hangingPunct="1"/>
              <a:r>
                <a:rPr lang="fa-IR" dirty="0">
                  <a:latin typeface="IRRoya" panose="02000503000000020002" pitchFamily="2" charset="-78"/>
                  <a:cs typeface="IRRoya" panose="02000503000000020002" pitchFamily="2" charset="-78"/>
                </a:rPr>
                <a:t>هرچه حباب بزرگتر</a:t>
              </a:r>
            </a:p>
            <a:p>
              <a:pPr marL="0" algn="r" defTabSz="914400" rtl="1" eaLnBrk="1" latinLnBrk="0" hangingPunct="1"/>
              <a:r>
                <a:rPr lang="fa-IR" dirty="0">
                  <a:latin typeface="IRRoya" panose="02000503000000020002" pitchFamily="2" charset="-78"/>
                  <a:cs typeface="IRRoya" panose="02000503000000020002" pitchFamily="2" charset="-78"/>
                </a:rPr>
                <a:t>چگالی کمتر!!!</a:t>
              </a:r>
              <a:endParaRPr lang="en-US" dirty="0">
                <a:latin typeface="IRRoya" panose="02000503000000020002" pitchFamily="2" charset="-78"/>
                <a:cs typeface="IRRoya" panose="02000503000000020002" pitchFamily="2" charset="-78"/>
              </a:endParaRP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1EEA9AD9-04D9-E641-A8D9-8814C0F0F69C}"/>
                </a:ext>
              </a:extLst>
            </p:cNvPr>
            <p:cNvCxnSpPr>
              <a:stCxn id="10" idx="0"/>
            </p:cNvCxnSpPr>
            <p:nvPr/>
          </p:nvCxnSpPr>
          <p:spPr>
            <a:xfrm rot="5400000" flipH="1" flipV="1">
              <a:off x="3012499" y="4045479"/>
              <a:ext cx="714928" cy="1603014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CF348D7-52B1-AA40-B5B2-1668C5F98AD1}"/>
              </a:ext>
            </a:extLst>
          </p:cNvPr>
          <p:cNvSpPr/>
          <p:nvPr/>
        </p:nvSpPr>
        <p:spPr>
          <a:xfrm>
            <a:off x="1019503" y="1996966"/>
            <a:ext cx="10152994" cy="4179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A973F63-CDF0-2E47-945A-C45ED399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811214"/>
              </p:ext>
            </p:extLst>
          </p:nvPr>
        </p:nvGraphicFramePr>
        <p:xfrm>
          <a:off x="1245391" y="3336181"/>
          <a:ext cx="41148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5031602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7693645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0670901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گذر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تعداد مقایسه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تعداد </a:t>
                      </a:r>
                      <a:r>
                        <a:rPr lang="fa-IR" dirty="0" err="1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جابه‌جایی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141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303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8618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...</a:t>
                      </a:r>
                      <a:endParaRPr lang="en-US" dirty="0">
                        <a:latin typeface="Century" panose="02040604050505020304" pitchFamily="18" charset="0"/>
                        <a:cs typeface="IRRoya" panose="02000503000000020002" pitchFamily="2" charset="-78"/>
                      </a:endParaRPr>
                    </a:p>
                  </a:txBody>
                  <a:tcPr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...</a:t>
                      </a:r>
                      <a:endParaRPr lang="en-US" dirty="0">
                        <a:latin typeface="Century" panose="02040604050505020304" pitchFamily="18" charset="0"/>
                        <a:cs typeface="IRRoya" panose="02000503000000020002" pitchFamily="2" charset="-78"/>
                      </a:endParaRPr>
                    </a:p>
                  </a:txBody>
                  <a:tcPr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...</a:t>
                      </a:r>
                      <a:endParaRPr lang="en-US" dirty="0">
                        <a:latin typeface="Century" panose="02040604050505020304" pitchFamily="18" charset="0"/>
                        <a:cs typeface="IRRoya" panose="02000503000000020002" pitchFamily="2" charset="-78"/>
                      </a:endParaRPr>
                    </a:p>
                  </a:txBody>
                  <a:tcPr vert="vert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95166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87594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مجموع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n(n-1)/2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n(n-1)/2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0428"/>
                  </a:ext>
                </a:extLst>
              </a:tr>
            </a:tbl>
          </a:graphicData>
        </a:graphic>
      </p:graphicFrame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21366A2A-99EE-2D41-B4C3-9F83148BF434}"/>
              </a:ext>
            </a:extLst>
          </p:cNvPr>
          <p:cNvGraphicFramePr>
            <a:graphicFrameLocks noGrp="1"/>
          </p:cNvGraphicFramePr>
          <p:nvPr/>
        </p:nvGraphicFramePr>
        <p:xfrm>
          <a:off x="1859720" y="2243105"/>
          <a:ext cx="85039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640">
                  <a:extLst>
                    <a:ext uri="{9D8B030D-6E8A-4147-A177-3AD203B41FA5}">
                      <a16:colId xmlns:a16="http://schemas.microsoft.com/office/drawing/2014/main" val="3513209173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467011598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205000744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 rtl="1"/>
                      <a:r>
                        <a:rPr lang="fa-IR" b="0" dirty="0" err="1">
                          <a:solidFill>
                            <a:schemeClr val="tx1"/>
                          </a:solidFill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جابه‌جایی</a:t>
                      </a:r>
                      <a:r>
                        <a:rPr lang="fa-IR" b="0" dirty="0">
                          <a:solidFill>
                            <a:schemeClr val="tx1"/>
                          </a:solidFill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: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n(n-1)/2=O(n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fa-IR" b="0" dirty="0">
                          <a:solidFill>
                            <a:schemeClr val="tx1"/>
                          </a:solidFill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مقایسات: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n(n-1)/2=O(n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fa-IR" b="0" dirty="0">
                          <a:solidFill>
                            <a:schemeClr val="tx1"/>
                          </a:solidFill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بدترین حالت: ورودی مرتب و معکوس</a:t>
                      </a:r>
                      <a:endParaRPr lang="en-US" b="0" dirty="0">
                        <a:solidFill>
                          <a:schemeClr val="tx1"/>
                        </a:solidFill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588839"/>
                  </a:ext>
                </a:extLst>
              </a:tr>
            </a:tbl>
          </a:graphicData>
        </a:graphic>
      </p:graphicFrame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A87C804D-CF35-C740-99CB-74166A1C639F}"/>
              </a:ext>
            </a:extLst>
          </p:cNvPr>
          <p:cNvGraphicFramePr>
            <a:graphicFrameLocks noGrp="1"/>
          </p:cNvGraphicFramePr>
          <p:nvPr/>
        </p:nvGraphicFramePr>
        <p:xfrm>
          <a:off x="8077640" y="2700305"/>
          <a:ext cx="228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4252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234363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322699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40983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9689386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n-1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36901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018549D-8ED0-7F45-BDE6-1F4938001FEA}"/>
              </a:ext>
            </a:extLst>
          </p:cNvPr>
          <p:cNvSpPr txBox="1"/>
          <p:nvPr/>
        </p:nvSpPr>
        <p:spPr>
          <a:xfrm>
            <a:off x="5394453" y="3835449"/>
            <a:ext cx="5278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dirty="0">
                <a:latin typeface="IRRoya" panose="02000503000000020002" pitchFamily="2" charset="-78"/>
                <a:cs typeface="IRRoya" panose="02000503000000020002" pitchFamily="2" charset="-78"/>
              </a:rPr>
              <a:t>n-1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با </a:t>
            </a:r>
            <a:r>
              <a:rPr lang="en-US" dirty="0">
                <a:latin typeface="IRRoya" panose="02000503000000020002" pitchFamily="2" charset="-78"/>
                <a:cs typeface="IRRoya" panose="02000503000000020002" pitchFamily="2" charset="-78"/>
              </a:rPr>
              <a:t>n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مقایسه شده و با ۱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جابه‌جایی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در جای خود قرار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می‌گیرد</a:t>
            </a: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rtl="1"/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rtl="1"/>
            <a:r>
              <a:rPr lang="en-US" dirty="0">
                <a:latin typeface="IRRoya" panose="02000503000000020002" pitchFamily="2" charset="-78"/>
                <a:cs typeface="IRRoya" panose="02000503000000020002" pitchFamily="2" charset="-78"/>
              </a:rPr>
              <a:t>n-2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با </a:t>
            </a:r>
            <a:r>
              <a:rPr lang="en-US" dirty="0">
                <a:latin typeface="IRRoya" panose="02000503000000020002" pitchFamily="2" charset="-78"/>
                <a:cs typeface="IRRoya" panose="02000503000000020002" pitchFamily="2" charset="-78"/>
              </a:rPr>
              <a:t>n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و </a:t>
            </a:r>
            <a:r>
              <a:rPr lang="en-US" dirty="0">
                <a:latin typeface="IRRoya" panose="02000503000000020002" pitchFamily="2" charset="-78"/>
                <a:cs typeface="IRRoya" panose="02000503000000020002" pitchFamily="2" charset="-78"/>
              </a:rPr>
              <a:t>n-1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مقایسه شده و با ۲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جابه‌جایی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در جای خود قرار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می‌گیرد</a:t>
            </a: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rtl="1"/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rtl="1"/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rtl="1"/>
            <a:r>
              <a:rPr lang="en-US" dirty="0">
                <a:latin typeface="IRRoya" panose="02000503000000020002" pitchFamily="2" charset="-78"/>
                <a:cs typeface="IRRoya" panose="02000503000000020002" pitchFamily="2" charset="-78"/>
              </a:rPr>
              <a:t>1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با </a:t>
            </a:r>
            <a:r>
              <a:rPr lang="en-US" dirty="0">
                <a:latin typeface="IRRoya" panose="02000503000000020002" pitchFamily="2" charset="-78"/>
                <a:cs typeface="IRRoya" panose="02000503000000020002" pitchFamily="2" charset="-78"/>
              </a:rPr>
              <a:t>2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...</a:t>
            </a:r>
            <a:r>
              <a:rPr lang="en-US" dirty="0">
                <a:latin typeface="IRRoya" panose="02000503000000020002" pitchFamily="2" charset="-78"/>
                <a:cs typeface="IRRoya" panose="02000503000000020002" pitchFamily="2" charset="-78"/>
              </a:rPr>
              <a:t>n-1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مقایسه شده و با </a:t>
            </a:r>
            <a:r>
              <a:rPr lang="en-US" dirty="0">
                <a:latin typeface="IRRoya" panose="02000503000000020002" pitchFamily="2" charset="-78"/>
                <a:cs typeface="IRRoya" panose="02000503000000020002" pitchFamily="2" charset="-78"/>
              </a:rPr>
              <a:t>n-1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جابه‌جایی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در جای خود قرار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می‌گیرد</a:t>
            </a: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42640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انتخابی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هر مرحله (مثلاً گذر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ام)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کوچک‌ترین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یا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کلید با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n-</a:t>
            </a:r>
            <a:r>
              <a:rPr lang="en-US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مقایسه انتخاب شده سپس با </a:t>
            </a:r>
            <a:r>
              <a:rPr lang="en-US" dirty="0" err="1">
                <a:latin typeface="Century" panose="02040604050505020304" pitchFamily="18" charset="0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جابجایی در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محل واقعی خود قرار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می‌گیرد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 در نهایت با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گذر آرایه مرتب خواهد شد.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F58BD0-7BF2-B04A-849A-F8CA0B550F62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B3208A7-A695-6941-AD68-4F77B99F0B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8256305"/>
                  </p:ext>
                </p:extLst>
              </p:nvPr>
            </p:nvGraphicFramePr>
            <p:xfrm>
              <a:off x="838200" y="3159443"/>
              <a:ext cx="3474720" cy="301752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816127302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3925403731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1511331583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گذر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تعداد مقایسه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تعداد </a:t>
                          </a:r>
                          <a:r>
                            <a:rPr lang="fa-IR" dirty="0" err="1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جابه‌جایی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224257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n-1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484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n-2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21586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…</a:t>
                          </a:r>
                        </a:p>
                      </a:txBody>
                      <a:tcPr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…</a:t>
                          </a:r>
                        </a:p>
                      </a:txBody>
                      <a:tcPr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…</a:t>
                          </a:r>
                        </a:p>
                      </a:txBody>
                      <a:tcPr vert="vert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5106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n-1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727437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entury" panose="02040604050505020304" pitchFamily="18" charset="0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entury" panose="02040604050505020304" pitchFamily="18" charset="0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n-1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0073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B3208A7-A695-6941-AD68-4F77B99F0B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8256305"/>
                  </p:ext>
                </p:extLst>
              </p:nvPr>
            </p:nvGraphicFramePr>
            <p:xfrm>
              <a:off x="838200" y="3159443"/>
              <a:ext cx="3474720" cy="301752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816127302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3925403731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1511331583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گذر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تعداد مقایسه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تعداد </a:t>
                          </a:r>
                          <a:r>
                            <a:rPr lang="fa-IR" dirty="0" err="1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جابه‌جایی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224257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n-1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484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n-2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21586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…</a:t>
                          </a:r>
                        </a:p>
                      </a:txBody>
                      <a:tcPr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…</a:t>
                          </a:r>
                        </a:p>
                      </a:txBody>
                      <a:tcPr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…</a:t>
                          </a:r>
                        </a:p>
                      </a:txBody>
                      <a:tcPr vert="vert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5106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n-1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727437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entury" panose="02040604050505020304" pitchFamily="18" charset="0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277" t="-368627" r="-100990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n-1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00732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0016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انتخابی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هر مرحله (مثلاً گذر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ام)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کوچک‌ترین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یا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کلید با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n-</a:t>
            </a:r>
            <a:r>
              <a:rPr lang="en-US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مقایسه انتخاب شده سپس با </a:t>
            </a:r>
            <a:r>
              <a:rPr lang="en-US" dirty="0" err="1">
                <a:latin typeface="Century" panose="02040604050505020304" pitchFamily="18" charset="0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جابجایی در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محل واقعی خود قرار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می‌گیرد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 در نهایت با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گذر آرایه مرتب خواهد شد.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F58BD0-7BF2-B04A-849A-F8CA0B550F62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B3208A7-A695-6941-AD68-4F77B99F0B7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200" y="3159443"/>
              <a:ext cx="3474720" cy="301752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816127302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3925403731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1511331583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گذر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تعداد مقایسه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تعداد </a:t>
                          </a:r>
                          <a:r>
                            <a:rPr lang="fa-IR" dirty="0" err="1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جابه‌جایی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224257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n-1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484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n-2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21586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…</a:t>
                          </a:r>
                        </a:p>
                      </a:txBody>
                      <a:tcPr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…</a:t>
                          </a:r>
                        </a:p>
                      </a:txBody>
                      <a:tcPr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…</a:t>
                          </a:r>
                        </a:p>
                      </a:txBody>
                      <a:tcPr vert="vert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5106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n-1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727437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entury" panose="02040604050505020304" pitchFamily="18" charset="0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entury" panose="02040604050505020304" pitchFamily="18" charset="0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n-1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0073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B3208A7-A695-6941-AD68-4F77B99F0B7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200" y="3159443"/>
              <a:ext cx="3474720" cy="301752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816127302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3925403731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1511331583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گذر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تعداد مقایسه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تعداد </a:t>
                          </a:r>
                          <a:r>
                            <a:rPr lang="fa-IR" dirty="0" err="1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جابه‌جایی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224257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n-1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484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n-2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21586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…</a:t>
                          </a:r>
                        </a:p>
                      </a:txBody>
                      <a:tcPr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…</a:t>
                          </a:r>
                        </a:p>
                      </a:txBody>
                      <a:tcPr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…</a:t>
                          </a:r>
                        </a:p>
                      </a:txBody>
                      <a:tcPr vert="vert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5106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n-1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727437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entury" panose="02040604050505020304" pitchFamily="18" charset="0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277" t="-368627" r="-100990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n-1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00732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E525411-6B9C-DF4F-AA68-08097DEB6FAA}"/>
              </a:ext>
            </a:extLst>
          </p:cNvPr>
          <p:cNvSpPr/>
          <p:nvPr/>
        </p:nvSpPr>
        <p:spPr>
          <a:xfrm>
            <a:off x="3048000" y="2431633"/>
            <a:ext cx="6096000" cy="31393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Insertion_sort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267F99"/>
                </a:solidFill>
                <a:latin typeface="Courier New" panose="02070309020205020404" pitchFamily="49" charset="0"/>
              </a:rPr>
              <a:t>range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2"/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minimum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inf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index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267F99"/>
                </a:solidFill>
                <a:latin typeface="Courier New" panose="02070309020205020404" pitchFamily="49" charset="0"/>
              </a:rPr>
              <a:t>range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3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]&lt;</a:t>
            </a:r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min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4"/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minimum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lvl="4"/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index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j</a:t>
            </a:r>
            <a:b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index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lvl="4"/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minimum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669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انتخابی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D78CCD30-11CD-B240-8159-D853581B64C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799306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3624149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84462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543145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5171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137689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776494"/>
                  </a:ext>
                </a:extLst>
              </a:tr>
            </a:tbl>
          </a:graphicData>
        </a:graphic>
      </p:graphicFrame>
      <p:graphicFrame>
        <p:nvGraphicFramePr>
          <p:cNvPr id="40" name="Table 27">
            <a:extLst>
              <a:ext uri="{FF2B5EF4-FFF2-40B4-BE49-F238E27FC236}">
                <a16:creationId xmlns:a16="http://schemas.microsoft.com/office/drawing/2014/main" id="{3C2ADB0F-36A4-044F-BDE0-F3558C24FEFB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2020403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3624149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84462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543145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5171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137689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776494"/>
                  </a:ext>
                </a:extLst>
              </a:tr>
            </a:tbl>
          </a:graphicData>
        </a:graphic>
      </p:graphicFrame>
      <p:graphicFrame>
        <p:nvGraphicFramePr>
          <p:cNvPr id="78" name="Table 27">
            <a:extLst>
              <a:ext uri="{FF2B5EF4-FFF2-40B4-BE49-F238E27FC236}">
                <a16:creationId xmlns:a16="http://schemas.microsoft.com/office/drawing/2014/main" id="{8BCF9238-9211-E644-9B18-5EAA46541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93833"/>
              </p:ext>
            </p:extLst>
          </p:nvPr>
        </p:nvGraphicFramePr>
        <p:xfrm>
          <a:off x="1979141" y="3167208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3624149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84462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543145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5171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137689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solidFill>
                            <a:srgbClr val="00B050"/>
                          </a:solidFill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776494"/>
                  </a:ext>
                </a:extLst>
              </a:tr>
            </a:tbl>
          </a:graphicData>
        </a:graphic>
      </p:graphicFrame>
      <p:graphicFrame>
        <p:nvGraphicFramePr>
          <p:cNvPr id="87" name="Table 27">
            <a:extLst>
              <a:ext uri="{FF2B5EF4-FFF2-40B4-BE49-F238E27FC236}">
                <a16:creationId xmlns:a16="http://schemas.microsoft.com/office/drawing/2014/main" id="{3E3902AA-950E-A24A-815A-71158E892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058637"/>
              </p:ext>
            </p:extLst>
          </p:nvPr>
        </p:nvGraphicFramePr>
        <p:xfrm>
          <a:off x="1979141" y="5460818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3624149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84462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543145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5171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137689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solidFill>
                            <a:srgbClr val="00B050"/>
                          </a:solidFill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Courier" pitchFamily="2" charset="0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776494"/>
                  </a:ext>
                </a:extLst>
              </a:tr>
            </a:tbl>
          </a:graphicData>
        </a:graphic>
      </p:graphicFrame>
      <p:graphicFrame>
        <p:nvGraphicFramePr>
          <p:cNvPr id="90" name="Table 27">
            <a:extLst>
              <a:ext uri="{FF2B5EF4-FFF2-40B4-BE49-F238E27FC236}">
                <a16:creationId xmlns:a16="http://schemas.microsoft.com/office/drawing/2014/main" id="{F92EB046-30AE-364F-81BD-F166C1453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048055"/>
              </p:ext>
            </p:extLst>
          </p:nvPr>
        </p:nvGraphicFramePr>
        <p:xfrm>
          <a:off x="1979141" y="4314013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3624149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84462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543145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5171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137689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solidFill>
                            <a:srgbClr val="00B050"/>
                          </a:solidFill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Courier" pitchFamily="2" charset="0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7764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26E43E6-209C-6345-8F17-A80ED600488B}"/>
              </a:ext>
            </a:extLst>
          </p:cNvPr>
          <p:cNvSpPr txBox="1"/>
          <p:nvPr/>
        </p:nvSpPr>
        <p:spPr>
          <a:xfrm>
            <a:off x="922403" y="206433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گذر اول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9B47C7-9469-BA43-931A-5D39DCCE9B13}"/>
              </a:ext>
            </a:extLst>
          </p:cNvPr>
          <p:cNvSpPr txBox="1"/>
          <p:nvPr/>
        </p:nvSpPr>
        <p:spPr>
          <a:xfrm>
            <a:off x="890343" y="435794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گذر سوم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11C974-17BA-9B41-88BF-1AFA3C583471}"/>
              </a:ext>
            </a:extLst>
          </p:cNvPr>
          <p:cNvSpPr txBox="1"/>
          <p:nvPr/>
        </p:nvSpPr>
        <p:spPr>
          <a:xfrm>
            <a:off x="904771" y="324563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گذر دوم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49AA2C1-D356-E24F-9C95-81EE5E24A614}"/>
              </a:ext>
            </a:extLst>
          </p:cNvPr>
          <p:cNvSpPr txBox="1"/>
          <p:nvPr/>
        </p:nvSpPr>
        <p:spPr>
          <a:xfrm>
            <a:off x="827828" y="5504752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گذر چهارم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95" name="Table 27">
            <a:extLst>
              <a:ext uri="{FF2B5EF4-FFF2-40B4-BE49-F238E27FC236}">
                <a16:creationId xmlns:a16="http://schemas.microsoft.com/office/drawing/2014/main" id="{F477F09C-15E8-7F4B-8A5D-A8EC6561B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16828"/>
              </p:ext>
            </p:extLst>
          </p:nvPr>
        </p:nvGraphicFramePr>
        <p:xfrm>
          <a:off x="7506786" y="2020403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3624149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84462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543145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5171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137689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solidFill>
                            <a:srgbClr val="00B050"/>
                          </a:solidFill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776494"/>
                  </a:ext>
                </a:extLst>
              </a:tr>
            </a:tbl>
          </a:graphicData>
        </a:graphic>
      </p:graphicFrame>
      <p:graphicFrame>
        <p:nvGraphicFramePr>
          <p:cNvPr id="96" name="Table 27">
            <a:extLst>
              <a:ext uri="{FF2B5EF4-FFF2-40B4-BE49-F238E27FC236}">
                <a16:creationId xmlns:a16="http://schemas.microsoft.com/office/drawing/2014/main" id="{F95F140D-B482-0144-8D91-B6A56012E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430386"/>
              </p:ext>
            </p:extLst>
          </p:nvPr>
        </p:nvGraphicFramePr>
        <p:xfrm>
          <a:off x="7506786" y="3167365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3624149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84462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543145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5171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137689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solidFill>
                            <a:srgbClr val="00B050"/>
                          </a:solidFill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Courier" pitchFamily="2" charset="0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776494"/>
                  </a:ext>
                </a:extLst>
              </a:tr>
            </a:tbl>
          </a:graphicData>
        </a:graphic>
      </p:graphicFrame>
      <p:graphicFrame>
        <p:nvGraphicFramePr>
          <p:cNvPr id="97" name="Table 27">
            <a:extLst>
              <a:ext uri="{FF2B5EF4-FFF2-40B4-BE49-F238E27FC236}">
                <a16:creationId xmlns:a16="http://schemas.microsoft.com/office/drawing/2014/main" id="{8EEA8126-CE93-DE43-8C8D-AEB890EF0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01064"/>
              </p:ext>
            </p:extLst>
          </p:nvPr>
        </p:nvGraphicFramePr>
        <p:xfrm>
          <a:off x="7506786" y="4314013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3624149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84462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543145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5171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137689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solidFill>
                            <a:srgbClr val="00B050"/>
                          </a:solidFill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Courier" pitchFamily="2" charset="0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776494"/>
                  </a:ext>
                </a:extLst>
              </a:tr>
            </a:tbl>
          </a:graphicData>
        </a:graphic>
      </p:graphicFrame>
      <p:graphicFrame>
        <p:nvGraphicFramePr>
          <p:cNvPr id="98" name="Table 27">
            <a:extLst>
              <a:ext uri="{FF2B5EF4-FFF2-40B4-BE49-F238E27FC236}">
                <a16:creationId xmlns:a16="http://schemas.microsoft.com/office/drawing/2014/main" id="{B94DBD58-DEDE-134A-9077-536D567BA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272921"/>
              </p:ext>
            </p:extLst>
          </p:nvPr>
        </p:nvGraphicFramePr>
        <p:xfrm>
          <a:off x="7506786" y="5460661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3624149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84462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543145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5171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137689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solidFill>
                            <a:srgbClr val="00B050"/>
                          </a:solidFill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Courier" pitchFamily="2" charset="0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Courier" pitchFamily="2" charset="0"/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776494"/>
                  </a:ext>
                </a:extLst>
              </a:tr>
            </a:tbl>
          </a:graphicData>
        </a:graphic>
      </p:graphicFrame>
      <p:sp>
        <p:nvSpPr>
          <p:cNvPr id="5" name="Left Bracket 4">
            <a:extLst>
              <a:ext uri="{FF2B5EF4-FFF2-40B4-BE49-F238E27FC236}">
                <a16:creationId xmlns:a16="http://schemas.microsoft.com/office/drawing/2014/main" id="{C6A8C6A0-584B-0C4F-BDEF-25DE6AEA4B28}"/>
              </a:ext>
            </a:extLst>
          </p:cNvPr>
          <p:cNvSpPr/>
          <p:nvPr/>
        </p:nvSpPr>
        <p:spPr>
          <a:xfrm rot="5400000">
            <a:off x="2527781" y="1427369"/>
            <a:ext cx="274320" cy="914400"/>
          </a:xfrm>
          <a:prstGeom prst="leftBracket">
            <a:avLst>
              <a:gd name="adj" fmla="val 60233"/>
            </a:avLst>
          </a:prstGeom>
          <a:ln w="127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F81A0B-B3FA-F54F-BB47-6171B4F4E11A}"/>
              </a:ext>
            </a:extLst>
          </p:cNvPr>
          <p:cNvCxnSpPr/>
          <p:nvPr/>
        </p:nvCxnSpPr>
        <p:spPr>
          <a:xfrm>
            <a:off x="4763589" y="2249003"/>
            <a:ext cx="224681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9378810-9D49-5447-868C-BBFECBB227B1}"/>
              </a:ext>
            </a:extLst>
          </p:cNvPr>
          <p:cNvCxnSpPr/>
          <p:nvPr/>
        </p:nvCxnSpPr>
        <p:spPr>
          <a:xfrm>
            <a:off x="4763588" y="3400712"/>
            <a:ext cx="224681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1FD2FE0-5AB8-EB4C-BA87-5B9BFA8902DC}"/>
              </a:ext>
            </a:extLst>
          </p:cNvPr>
          <p:cNvCxnSpPr/>
          <p:nvPr/>
        </p:nvCxnSpPr>
        <p:spPr>
          <a:xfrm>
            <a:off x="4763587" y="4568754"/>
            <a:ext cx="224681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5456B20-07C5-A14F-B474-38BAA52828A0}"/>
              </a:ext>
            </a:extLst>
          </p:cNvPr>
          <p:cNvCxnSpPr/>
          <p:nvPr/>
        </p:nvCxnSpPr>
        <p:spPr>
          <a:xfrm>
            <a:off x="4763586" y="5694724"/>
            <a:ext cx="224681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Left Bracket 31">
            <a:extLst>
              <a:ext uri="{FF2B5EF4-FFF2-40B4-BE49-F238E27FC236}">
                <a16:creationId xmlns:a16="http://schemas.microsoft.com/office/drawing/2014/main" id="{9684A980-2EF7-1641-9644-09F029F53CC8}"/>
              </a:ext>
            </a:extLst>
          </p:cNvPr>
          <p:cNvSpPr/>
          <p:nvPr/>
        </p:nvSpPr>
        <p:spPr>
          <a:xfrm rot="5400000">
            <a:off x="3213581" y="2336935"/>
            <a:ext cx="274320" cy="1371600"/>
          </a:xfrm>
          <a:prstGeom prst="leftBracket">
            <a:avLst>
              <a:gd name="adj" fmla="val 60233"/>
            </a:avLst>
          </a:prstGeom>
          <a:ln w="127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88FC8762-DD64-994C-A05D-5F63A38B5BBC}"/>
              </a:ext>
            </a:extLst>
          </p:cNvPr>
          <p:cNvSpPr/>
          <p:nvPr/>
        </p:nvSpPr>
        <p:spPr>
          <a:xfrm rot="5400000">
            <a:off x="2984981" y="4085413"/>
            <a:ext cx="274320" cy="182880"/>
          </a:xfrm>
          <a:prstGeom prst="leftBracket">
            <a:avLst>
              <a:gd name="adj" fmla="val 60233"/>
            </a:avLst>
          </a:prstGeom>
          <a:ln w="127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9CD7B229-98CA-454E-8D95-2864C2A52E58}"/>
              </a:ext>
            </a:extLst>
          </p:cNvPr>
          <p:cNvSpPr/>
          <p:nvPr/>
        </p:nvSpPr>
        <p:spPr>
          <a:xfrm rot="5400000">
            <a:off x="3670781" y="5098171"/>
            <a:ext cx="274320" cy="457200"/>
          </a:xfrm>
          <a:prstGeom prst="leftBracket">
            <a:avLst>
              <a:gd name="adj" fmla="val 60233"/>
            </a:avLst>
          </a:prstGeom>
          <a:ln w="127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8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3DB7-093A-7B4E-8C09-F08C7C8A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مسئله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D7EE-4DA7-DB4A-B41F-382506220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مجموعه از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اشیاء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داریم که برای آنها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رابطه‌ای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ترتیب‌پذیر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(نه لزوما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کوچک‌تر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بزرگتری) برقرار است، آنها را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لیستی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طور مرتب بچینید.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1026" name="Picture 2" descr="What are some real life examples of sorting? - Quora">
            <a:extLst>
              <a:ext uri="{FF2B5EF4-FFF2-40B4-BE49-F238E27FC236}">
                <a16:creationId xmlns:a16="http://schemas.microsoft.com/office/drawing/2014/main" id="{D1E0AE5B-E99E-E243-BC3A-0C365E827C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5" b="8353"/>
          <a:stretch/>
        </p:blipFill>
        <p:spPr bwMode="auto">
          <a:xfrm>
            <a:off x="838200" y="3138639"/>
            <a:ext cx="3407979" cy="303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ECA2C4-78A8-E34B-8F3B-572A1380C3DE}"/>
              </a:ext>
            </a:extLst>
          </p:cNvPr>
          <p:cNvSpPr txBox="1"/>
          <p:nvPr/>
        </p:nvSpPr>
        <p:spPr>
          <a:xfrm>
            <a:off x="1143889" y="3523594"/>
            <a:ext cx="1337225" cy="369332"/>
          </a:xfrm>
          <a:prstGeom prst="rect">
            <a:avLst/>
          </a:prstGeom>
          <a:solidFill>
            <a:srgbClr val="F3F7A6"/>
          </a:solidFill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fa-IR" sz="900" b="1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خود – </a:t>
            </a:r>
            <a:r>
              <a:rPr lang="fa-IR" sz="900" b="1" dirty="0" err="1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آ</a:t>
            </a:r>
            <a:r>
              <a:rPr lang="fa-IR" sz="900" b="1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 – مرتب</a:t>
            </a:r>
          </a:p>
          <a:p>
            <a:pPr algn="ctr" rtl="1"/>
            <a:r>
              <a:rPr lang="fa-IR" sz="900" b="1" dirty="0">
                <a:ln w="22225">
                  <a:noFill/>
                  <a:prstDash val="solid"/>
                </a:ln>
                <a:solidFill>
                  <a:sysClr val="windowText" lastClr="000000"/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برنامه‌ </a:t>
            </a:r>
            <a:r>
              <a:rPr lang="fa-IR" sz="900" b="1" dirty="0" err="1">
                <a:ln w="22225">
                  <a:noFill/>
                  <a:prstDash val="solid"/>
                </a:ln>
                <a:solidFill>
                  <a:sysClr val="windowText" lastClr="000000"/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بازیافت</a:t>
            </a:r>
            <a:r>
              <a:rPr lang="fa-IR" sz="900" b="1" dirty="0">
                <a:ln w="22225">
                  <a:noFill/>
                  <a:prstDash val="solid"/>
                </a:ln>
                <a:solidFill>
                  <a:sysClr val="windowText" lastClr="000000"/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fa-IR" sz="900" b="1" dirty="0" err="1">
                <a:ln w="22225">
                  <a:noFill/>
                  <a:prstDash val="solid"/>
                </a:ln>
                <a:solidFill>
                  <a:sysClr val="windowText" lastClr="000000"/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زباله‌های</a:t>
            </a:r>
            <a:r>
              <a:rPr lang="fa-IR" sz="900" b="1" dirty="0">
                <a:ln w="22225">
                  <a:noFill/>
                  <a:prstDash val="solid"/>
                </a:ln>
                <a:solidFill>
                  <a:sysClr val="windowText" lastClr="000000"/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 شهری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87376-AD80-5B44-AB3A-8C2F51E835D7}"/>
              </a:ext>
            </a:extLst>
          </p:cNvPr>
          <p:cNvSpPr txBox="1">
            <a:spLocks noChangeAspect="1"/>
          </p:cNvSpPr>
          <p:nvPr/>
        </p:nvSpPr>
        <p:spPr>
          <a:xfrm>
            <a:off x="2167146" y="3969645"/>
            <a:ext cx="317318" cy="182880"/>
          </a:xfrm>
          <a:prstGeom prst="rect">
            <a:avLst/>
          </a:prstGeom>
          <a:solidFill>
            <a:srgbClr val="EDC883"/>
          </a:solidFill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800" b="1" dirty="0">
                <a:ln w="22225">
                  <a:noFill/>
                  <a:prstDash val="solid"/>
                </a:ln>
                <a:solidFill>
                  <a:sysClr val="windowText" lastClr="000000"/>
                </a:solidFill>
                <a:effectLst/>
                <a:latin typeface="IRRoya" panose="02000503000000020002" pitchFamily="2" charset="-78"/>
                <a:cs typeface="IRRoya" panose="02000503000000020002" pitchFamily="2" charset="-78"/>
              </a:rPr>
              <a:t>شیشه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8A5CB-45D7-454B-A7FF-E91403CFE157}"/>
              </a:ext>
            </a:extLst>
          </p:cNvPr>
          <p:cNvSpPr txBox="1">
            <a:spLocks noChangeAspect="1"/>
          </p:cNvSpPr>
          <p:nvPr/>
        </p:nvSpPr>
        <p:spPr>
          <a:xfrm>
            <a:off x="1638355" y="3959447"/>
            <a:ext cx="322761" cy="182880"/>
          </a:xfrm>
          <a:prstGeom prst="rect">
            <a:avLst/>
          </a:prstGeom>
          <a:solidFill>
            <a:srgbClr val="EDC883"/>
          </a:solidFill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800" b="1" dirty="0">
                <a:ln w="22225">
                  <a:noFill/>
                  <a:prstDash val="solid"/>
                </a:ln>
                <a:solidFill>
                  <a:sysClr val="windowText" lastClr="000000"/>
                </a:solidFill>
                <a:effectLst/>
                <a:latin typeface="IRRoya" panose="02000503000000020002" pitchFamily="2" charset="-78"/>
                <a:cs typeface="IRRoya" panose="02000503000000020002" pitchFamily="2" charset="-78"/>
              </a:rPr>
              <a:t>فلزات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15951-D0E9-3E4E-B7D8-4C63E9EC260A}"/>
              </a:ext>
            </a:extLst>
          </p:cNvPr>
          <p:cNvSpPr txBox="1">
            <a:spLocks noChangeAspect="1"/>
          </p:cNvSpPr>
          <p:nvPr/>
        </p:nvSpPr>
        <p:spPr>
          <a:xfrm>
            <a:off x="1066565" y="3973861"/>
            <a:ext cx="365760" cy="181933"/>
          </a:xfrm>
          <a:prstGeom prst="rect">
            <a:avLst/>
          </a:prstGeom>
          <a:solidFill>
            <a:srgbClr val="EDC883"/>
          </a:solidFill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800" b="1" dirty="0" err="1">
                <a:ln w="22225">
                  <a:noFill/>
                  <a:prstDash val="solid"/>
                </a:ln>
                <a:solidFill>
                  <a:sysClr val="windowText" lastClr="000000"/>
                </a:solidFill>
                <a:effectLst/>
                <a:latin typeface="IRRoya" panose="02000503000000020002" pitchFamily="2" charset="-78"/>
                <a:cs typeface="IRRoya" panose="02000503000000020002" pitchFamily="2" charset="-78"/>
              </a:rPr>
              <a:t>کاغذ‌ها</a:t>
            </a:r>
            <a:endParaRPr lang="fa-IR" sz="800" b="1" dirty="0">
              <a:ln w="22225">
                <a:noFill/>
                <a:prstDash val="solid"/>
              </a:ln>
              <a:solidFill>
                <a:sysClr val="windowText" lastClr="000000"/>
              </a:solidFill>
              <a:effectLst/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2543F2B2-6581-1146-B38D-FED1CBA3F02F}"/>
              </a:ext>
            </a:extLst>
          </p:cNvPr>
          <p:cNvSpPr/>
          <p:nvPr/>
        </p:nvSpPr>
        <p:spPr>
          <a:xfrm rot="16200000">
            <a:off x="4333415" y="1064812"/>
            <a:ext cx="91440" cy="2651760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E2B54AF-2BEE-8248-A29C-A00D6FE5774A}"/>
              </a:ext>
            </a:extLst>
          </p:cNvPr>
          <p:cNvCxnSpPr>
            <a:cxnSpLocks/>
          </p:cNvCxnSpPr>
          <p:nvPr/>
        </p:nvCxnSpPr>
        <p:spPr>
          <a:xfrm rot="5400000">
            <a:off x="3200123" y="3478789"/>
            <a:ext cx="2221389" cy="13663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029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انتخابی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این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هر مرحله (گذر) فقط یک کلید در داخل آرایه قابل بررسی است.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بدین‌صورت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کلید </a:t>
            </a:r>
            <a:r>
              <a:rPr lang="en-US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k</a:t>
            </a:r>
            <a:r>
              <a:rPr lang="en-US" sz="2400" baseline="-25000" dirty="0" err="1">
                <a:latin typeface="Century" panose="02040604050505020304" pitchFamily="18" charset="0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باید در بین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i-1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کلید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مرتب‌شده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k</a:t>
            </a:r>
            <a:r>
              <a:rPr lang="en-US" sz="2400" baseline="-25000" dirty="0">
                <a:latin typeface="Century" panose="02040604050505020304" pitchFamily="18" charset="0"/>
                <a:cs typeface="IRMitra" panose="02000506000000020002" pitchFamily="2" charset="-78"/>
              </a:rPr>
              <a:t>1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,..., k</a:t>
            </a:r>
            <a:r>
              <a:rPr lang="en-US" sz="2400" baseline="-25000" dirty="0">
                <a:latin typeface="Century" panose="02040604050505020304" pitchFamily="18" charset="0"/>
                <a:cs typeface="IRMitra" panose="02000506000000020002" pitchFamily="2" charset="-78"/>
              </a:rPr>
              <a:t>i-1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به‌گونه‌ای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قرار گیرد تا لیست حاصل به طول </a:t>
            </a:r>
            <a:r>
              <a:rPr lang="en-US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مرتب بماند. در نهایت با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گذر آرایه مرتب خواهد شد.</a:t>
            </a:r>
          </a:p>
          <a:p>
            <a:pPr marL="0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نکته قابل توجه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درجی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آن است که تا گذر آخر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dirty="0">
                <a:latin typeface="Century" panose="02040604050505020304" pitchFamily="18" charset="0"/>
                <a:cs typeface="IRMitra" panose="02000506000000020002" pitchFamily="2" charset="-78"/>
              </a:rPr>
              <a:t>،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محل هیچ کدام از عناصر ثابت نیست.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1EDBD5-7F9B-2746-B2C4-4A4FA92E7555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Selection Sort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908D09-7FE4-D444-9E03-8CEC6658D032}"/>
              </a:ext>
            </a:extLst>
          </p:cNvPr>
          <p:cNvGrpSpPr/>
          <p:nvPr/>
        </p:nvGrpSpPr>
        <p:grpSpPr>
          <a:xfrm>
            <a:off x="1834120" y="3890963"/>
            <a:ext cx="6140690" cy="2286000"/>
            <a:chOff x="1834120" y="3890963"/>
            <a:chExt cx="6140690" cy="2286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D2A876-01EF-4542-98AE-8CFB21F484D6}"/>
                </a:ext>
              </a:extLst>
            </p:cNvPr>
            <p:cNvGrpSpPr/>
            <p:nvPr/>
          </p:nvGrpSpPr>
          <p:grpSpPr>
            <a:xfrm>
              <a:off x="4217190" y="3890963"/>
              <a:ext cx="3757620" cy="2286000"/>
              <a:chOff x="1610710" y="3722775"/>
              <a:chExt cx="3757620" cy="228600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A12DD38-1AE6-6C45-A7C4-9324034B3BDC}"/>
                  </a:ext>
                </a:extLst>
              </p:cNvPr>
              <p:cNvGrpSpPr/>
              <p:nvPr/>
            </p:nvGrpSpPr>
            <p:grpSpPr>
              <a:xfrm>
                <a:off x="1610710" y="3722775"/>
                <a:ext cx="914400" cy="2286000"/>
                <a:chOff x="1610710" y="3722775"/>
                <a:chExt cx="914400" cy="228600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4535B58-FA97-6243-AC51-F24C26E17232}"/>
                    </a:ext>
                  </a:extLst>
                </p:cNvPr>
                <p:cNvSpPr/>
                <p:nvPr/>
              </p:nvSpPr>
              <p:spPr>
                <a:xfrm>
                  <a:off x="1839310" y="477631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۱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1753A90-1DE6-E640-B38E-0C2B24D162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93590" y="5368449"/>
                  <a:ext cx="548640" cy="54864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۲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16B0A0F8-EC69-0449-BE53-CF44E4D98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47870" y="4001294"/>
                  <a:ext cx="640080" cy="64008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۳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48F07909-A2D4-2E40-8F9A-4B0AD9BF6469}"/>
                    </a:ext>
                  </a:extLst>
                </p:cNvPr>
                <p:cNvGrpSpPr/>
                <p:nvPr/>
              </p:nvGrpSpPr>
              <p:grpSpPr>
                <a:xfrm>
                  <a:off x="1610710" y="3722775"/>
                  <a:ext cx="914400" cy="2286000"/>
                  <a:chOff x="1607556" y="3722775"/>
                  <a:chExt cx="914400" cy="2286000"/>
                </a:xfrm>
              </p:grpSpPr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B80726E8-36FD-734E-9E2F-8323F47D368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7556" y="3722775"/>
                    <a:ext cx="0" cy="22860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2FF89981-00FD-0544-AEC8-A899D551180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521956" y="3722775"/>
                    <a:ext cx="0" cy="22860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54F4AB5-C764-1346-A976-70D325FDE4A5}"/>
                  </a:ext>
                </a:extLst>
              </p:cNvPr>
              <p:cNvGrpSpPr/>
              <p:nvPr/>
            </p:nvGrpSpPr>
            <p:grpSpPr>
              <a:xfrm>
                <a:off x="4453930" y="3722775"/>
                <a:ext cx="914400" cy="2286000"/>
                <a:chOff x="3855280" y="3722775"/>
                <a:chExt cx="914400" cy="2286000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80BA1F6-0C81-2D42-9AB8-2613EF4729E1}"/>
                    </a:ext>
                  </a:extLst>
                </p:cNvPr>
                <p:cNvSpPr/>
                <p:nvPr/>
              </p:nvSpPr>
              <p:spPr>
                <a:xfrm>
                  <a:off x="4083880" y="5453993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۱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C9094D7-E73D-B948-9B0B-60ACEE8B11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38160" y="4773363"/>
                  <a:ext cx="548640" cy="54864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۲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469FD2A-089F-CC4F-8F59-FF62F729E6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92440" y="4001294"/>
                  <a:ext cx="640080" cy="64008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۳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00A7177E-45F3-FF4F-90C1-F7B6B0AA466E}"/>
                    </a:ext>
                  </a:extLst>
                </p:cNvPr>
                <p:cNvGrpSpPr/>
                <p:nvPr/>
              </p:nvGrpSpPr>
              <p:grpSpPr>
                <a:xfrm>
                  <a:off x="3855280" y="3722775"/>
                  <a:ext cx="914400" cy="2286000"/>
                  <a:chOff x="1607556" y="3722775"/>
                  <a:chExt cx="914400" cy="228600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E24AC712-2BEC-EE43-B552-F2F33F8A7D6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7556" y="3722775"/>
                    <a:ext cx="0" cy="22860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DCA2000D-FE24-4D46-9F21-DC4FF1C1491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521956" y="3722775"/>
                    <a:ext cx="0" cy="22860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F752324-4DA0-9243-9B62-6137219572C0}"/>
                  </a:ext>
                </a:extLst>
              </p:cNvPr>
              <p:cNvCxnSpPr/>
              <p:nvPr/>
            </p:nvCxnSpPr>
            <p:spPr>
              <a:xfrm flipH="1">
                <a:off x="2753711" y="4865775"/>
                <a:ext cx="1502979" cy="0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631A46-65E5-114D-8B9F-80C77248E707}"/>
                </a:ext>
              </a:extLst>
            </p:cNvPr>
            <p:cNvSpPr txBox="1"/>
            <p:nvPr/>
          </p:nvSpPr>
          <p:spPr>
            <a:xfrm>
              <a:off x="1834120" y="5204450"/>
              <a:ext cx="1468671" cy="64633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algn="r" defTabSz="914400" rtl="1" eaLnBrk="1" latinLnBrk="0" hangingPunct="1"/>
              <a:r>
                <a:rPr lang="fa-IR" dirty="0">
                  <a:latin typeface="IRRoya" panose="02000503000000020002" pitchFamily="2" charset="-78"/>
                  <a:cs typeface="IRRoya" panose="02000503000000020002" pitchFamily="2" charset="-78"/>
                </a:rPr>
                <a:t>هرچه حباب بزرگتر</a:t>
              </a:r>
            </a:p>
            <a:p>
              <a:pPr marL="0" algn="r" defTabSz="914400" rtl="1" eaLnBrk="1" latinLnBrk="0" hangingPunct="1"/>
              <a:r>
                <a:rPr lang="fa-IR" dirty="0">
                  <a:latin typeface="IRRoya" panose="02000503000000020002" pitchFamily="2" charset="-78"/>
                  <a:cs typeface="IRRoya" panose="02000503000000020002" pitchFamily="2" charset="-78"/>
                </a:rPr>
                <a:t>چگالی کمتر!!!</a:t>
              </a:r>
              <a:endParaRPr lang="en-US" dirty="0">
                <a:latin typeface="IRRoya" panose="02000503000000020002" pitchFamily="2" charset="-78"/>
                <a:cs typeface="IRRoya" panose="02000503000000020002" pitchFamily="2" charset="-78"/>
              </a:endParaRP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1EEA9AD9-04D9-E641-A8D9-8814C0F0F69C}"/>
                </a:ext>
              </a:extLst>
            </p:cNvPr>
            <p:cNvCxnSpPr>
              <a:stCxn id="10" idx="0"/>
            </p:cNvCxnSpPr>
            <p:nvPr/>
          </p:nvCxnSpPr>
          <p:spPr>
            <a:xfrm rot="5400000" flipH="1" flipV="1">
              <a:off x="3012499" y="4045479"/>
              <a:ext cx="714928" cy="1603014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CF348D7-52B1-AA40-B5B2-1668C5F98AD1}"/>
              </a:ext>
            </a:extLst>
          </p:cNvPr>
          <p:cNvSpPr/>
          <p:nvPr/>
        </p:nvSpPr>
        <p:spPr>
          <a:xfrm>
            <a:off x="1019503" y="1996966"/>
            <a:ext cx="10152994" cy="4179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F5265-D8FF-AE48-827C-8DFD0980CB39}"/>
              </a:ext>
            </a:extLst>
          </p:cNvPr>
          <p:cNvSpPr txBox="1"/>
          <p:nvPr/>
        </p:nvSpPr>
        <p:spPr>
          <a:xfrm>
            <a:off x="4567669" y="3662740"/>
            <a:ext cx="6539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با </a:t>
            </a:r>
            <a:r>
              <a:rPr lang="en-US" sz="1600" dirty="0">
                <a:latin typeface="IRRoya" panose="02000503000000020002" pitchFamily="2" charset="-78"/>
                <a:cs typeface="IRRoya" panose="02000503000000020002" pitchFamily="2" charset="-78"/>
              </a:rPr>
              <a:t>n-1</a:t>
            </a:r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 مقایسه، کمینه اول(عدد ۱) انتخاب </a:t>
            </a:r>
            <a:r>
              <a:rPr lang="fa-IR" sz="1600" dirty="0" err="1">
                <a:latin typeface="IRRoya" panose="02000503000000020002" pitchFamily="2" charset="-78"/>
                <a:cs typeface="IRRoya" panose="02000503000000020002" pitchFamily="2" charset="-78"/>
              </a:rPr>
              <a:t>می‌شود</a:t>
            </a:r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 و با ۱ </a:t>
            </a:r>
            <a:r>
              <a:rPr lang="fa-IR" sz="1600" dirty="0" err="1">
                <a:latin typeface="IRRoya" panose="02000503000000020002" pitchFamily="2" charset="-78"/>
                <a:cs typeface="IRRoya" panose="02000503000000020002" pitchFamily="2" charset="-78"/>
              </a:rPr>
              <a:t>جابه‌جایی</a:t>
            </a:r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 در جای خودش </a:t>
            </a:r>
            <a:r>
              <a:rPr lang="en-US" sz="1600" dirty="0">
                <a:latin typeface="IRRoya" panose="02000503000000020002" pitchFamily="2" charset="-78"/>
                <a:cs typeface="IRRoya" panose="02000503000000020002" pitchFamily="2" charset="-78"/>
              </a:rPr>
              <a:t>a[1]</a:t>
            </a:r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 قرار </a:t>
            </a:r>
            <a:r>
              <a:rPr lang="fa-IR" sz="1600" dirty="0" err="1">
                <a:latin typeface="IRRoya" panose="02000503000000020002" pitchFamily="2" charset="-78"/>
                <a:cs typeface="IRRoya" panose="02000503000000020002" pitchFamily="2" charset="-78"/>
              </a:rPr>
              <a:t>می‌گیرد</a:t>
            </a:r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.</a:t>
            </a: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21366A2A-99EE-2D41-B4C3-9F83148BF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392537"/>
              </p:ext>
            </p:extLst>
          </p:nvPr>
        </p:nvGraphicFramePr>
        <p:xfrm>
          <a:off x="1859720" y="2243105"/>
          <a:ext cx="85039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640">
                  <a:extLst>
                    <a:ext uri="{9D8B030D-6E8A-4147-A177-3AD203B41FA5}">
                      <a16:colId xmlns:a16="http://schemas.microsoft.com/office/drawing/2014/main" val="3513209173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467011598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205000744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 rtl="1"/>
                      <a:r>
                        <a:rPr lang="fa-IR" b="0" dirty="0" err="1">
                          <a:solidFill>
                            <a:schemeClr val="tx1"/>
                          </a:solidFill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جابه‌جایی</a:t>
                      </a:r>
                      <a:r>
                        <a:rPr lang="fa-IR" b="0" dirty="0">
                          <a:solidFill>
                            <a:schemeClr val="tx1"/>
                          </a:solidFill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: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n-1=O(n)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fa-IR" b="0" dirty="0">
                          <a:solidFill>
                            <a:schemeClr val="tx1"/>
                          </a:solidFill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مقایسات: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n(n-1)/2=O(n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fa-IR" b="0" dirty="0">
                          <a:solidFill>
                            <a:schemeClr val="tx1"/>
                          </a:solidFill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برای همه حالات یکسان است.</a:t>
                      </a:r>
                      <a:endParaRPr lang="en-US" b="0" dirty="0">
                        <a:solidFill>
                          <a:schemeClr val="tx1"/>
                        </a:solidFill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5888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7C9EEB14-C9D3-3F44-A4E8-828AF9A167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4620878"/>
                  </p:ext>
                </p:extLst>
              </p:nvPr>
            </p:nvGraphicFramePr>
            <p:xfrm>
              <a:off x="1157802" y="3061861"/>
              <a:ext cx="3474720" cy="301752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816127302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3925403731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1511331583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گذر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تعداد مقایسه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تعداد </a:t>
                          </a:r>
                          <a:r>
                            <a:rPr lang="fa-IR" dirty="0" err="1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جابه‌جایی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224257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n-1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484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n-2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21586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…</a:t>
                          </a:r>
                        </a:p>
                      </a:txBody>
                      <a:tcPr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…</a:t>
                          </a:r>
                        </a:p>
                      </a:txBody>
                      <a:tcPr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…</a:t>
                          </a:r>
                        </a:p>
                      </a:txBody>
                      <a:tcPr vert="vert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5106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n-1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727437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entury" panose="02040604050505020304" pitchFamily="18" charset="0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entury" panose="02040604050505020304" pitchFamily="18" charset="0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n-1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0073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7C9EEB14-C9D3-3F44-A4E8-828AF9A167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4620878"/>
                  </p:ext>
                </p:extLst>
              </p:nvPr>
            </p:nvGraphicFramePr>
            <p:xfrm>
              <a:off x="1157802" y="3061861"/>
              <a:ext cx="3474720" cy="301752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816127302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3925403731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1511331583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گذر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تعداد مقایسه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تعداد </a:t>
                          </a:r>
                          <a:r>
                            <a:rPr lang="fa-IR" dirty="0" err="1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جابه‌جایی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224257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n-1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484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n-2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21586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…</a:t>
                          </a:r>
                        </a:p>
                      </a:txBody>
                      <a:tcPr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…</a:t>
                          </a:r>
                        </a:p>
                      </a:txBody>
                      <a:tcPr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…</a:t>
                          </a:r>
                        </a:p>
                      </a:txBody>
                      <a:tcPr vert="vert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5106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n-1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727437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entury" panose="02040604050505020304" pitchFamily="18" charset="0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277" t="-378000" r="-10198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entury" panose="02040604050505020304" pitchFamily="18" charset="0"/>
                              <a:cs typeface="IRRoya" panose="02000503000000020002" pitchFamily="2" charset="-78"/>
                            </a:rPr>
                            <a:t>n-1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00732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3571C0A2-02B1-A046-8202-2423E7B55A16}"/>
              </a:ext>
            </a:extLst>
          </p:cNvPr>
          <p:cNvSpPr txBox="1"/>
          <p:nvPr/>
        </p:nvSpPr>
        <p:spPr>
          <a:xfrm>
            <a:off x="4560228" y="4150968"/>
            <a:ext cx="6539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با </a:t>
            </a:r>
            <a:r>
              <a:rPr lang="en-US" sz="1600" dirty="0">
                <a:latin typeface="IRRoya" panose="02000503000000020002" pitchFamily="2" charset="-78"/>
                <a:cs typeface="IRRoya" panose="02000503000000020002" pitchFamily="2" charset="-78"/>
              </a:rPr>
              <a:t>n-2</a:t>
            </a:r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 مقایسه، کمینه دوم(عدد ۲) انتخاب </a:t>
            </a:r>
            <a:r>
              <a:rPr lang="fa-IR" sz="1600" dirty="0" err="1">
                <a:latin typeface="IRRoya" panose="02000503000000020002" pitchFamily="2" charset="-78"/>
                <a:cs typeface="IRRoya" panose="02000503000000020002" pitchFamily="2" charset="-78"/>
              </a:rPr>
              <a:t>می‌شود</a:t>
            </a:r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 و با ۱ </a:t>
            </a:r>
            <a:r>
              <a:rPr lang="fa-IR" sz="1600" dirty="0" err="1">
                <a:latin typeface="IRRoya" panose="02000503000000020002" pitchFamily="2" charset="-78"/>
                <a:cs typeface="IRRoya" panose="02000503000000020002" pitchFamily="2" charset="-78"/>
              </a:rPr>
              <a:t>جابه‌جایی</a:t>
            </a:r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 در جای خودش </a:t>
            </a:r>
            <a:r>
              <a:rPr lang="en-US" sz="1600" dirty="0">
                <a:latin typeface="IRRoya" panose="02000503000000020002" pitchFamily="2" charset="-78"/>
                <a:cs typeface="IRRoya" panose="02000503000000020002" pitchFamily="2" charset="-78"/>
              </a:rPr>
              <a:t>a[2]</a:t>
            </a:r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 قرار </a:t>
            </a:r>
            <a:r>
              <a:rPr lang="fa-IR" sz="1600" dirty="0" err="1">
                <a:latin typeface="IRRoya" panose="02000503000000020002" pitchFamily="2" charset="-78"/>
                <a:cs typeface="IRRoya" panose="02000503000000020002" pitchFamily="2" charset="-78"/>
              </a:rPr>
              <a:t>می‌گیرد</a:t>
            </a:r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941D2F-E704-8949-B42F-09571F1069EF}"/>
              </a:ext>
            </a:extLst>
          </p:cNvPr>
          <p:cNvSpPr txBox="1"/>
          <p:nvPr/>
        </p:nvSpPr>
        <p:spPr>
          <a:xfrm>
            <a:off x="4567821" y="5003822"/>
            <a:ext cx="6539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با </a:t>
            </a:r>
            <a:r>
              <a:rPr lang="en-US" sz="1600" dirty="0">
                <a:latin typeface="IRRoya" panose="02000503000000020002" pitchFamily="2" charset="-78"/>
                <a:cs typeface="IRRoya" panose="02000503000000020002" pitchFamily="2" charset="-78"/>
              </a:rPr>
              <a:t>1</a:t>
            </a:r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 مقایسه، کمینه </a:t>
            </a:r>
            <a:r>
              <a:rPr lang="en-US" sz="1600" dirty="0">
                <a:latin typeface="IRRoya" panose="02000503000000020002" pitchFamily="2" charset="-78"/>
                <a:cs typeface="IRRoya" panose="02000503000000020002" pitchFamily="2" charset="-78"/>
              </a:rPr>
              <a:t>n</a:t>
            </a:r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ام(عدد </a:t>
            </a:r>
            <a:r>
              <a:rPr lang="en-US" sz="1600" dirty="0">
                <a:latin typeface="IRRoya" panose="02000503000000020002" pitchFamily="2" charset="-78"/>
                <a:cs typeface="IRRoya" panose="02000503000000020002" pitchFamily="2" charset="-78"/>
              </a:rPr>
              <a:t>n</a:t>
            </a:r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) انتخاب </a:t>
            </a:r>
            <a:r>
              <a:rPr lang="fa-IR" sz="1600" dirty="0" err="1">
                <a:latin typeface="IRRoya" panose="02000503000000020002" pitchFamily="2" charset="-78"/>
                <a:cs typeface="IRRoya" panose="02000503000000020002" pitchFamily="2" charset="-78"/>
              </a:rPr>
              <a:t>می‌شود</a:t>
            </a:r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 و با ۱ </a:t>
            </a:r>
            <a:r>
              <a:rPr lang="fa-IR" sz="1600" dirty="0" err="1">
                <a:latin typeface="IRRoya" panose="02000503000000020002" pitchFamily="2" charset="-78"/>
                <a:cs typeface="IRRoya" panose="02000503000000020002" pitchFamily="2" charset="-78"/>
              </a:rPr>
              <a:t>جابه‌جایی</a:t>
            </a:r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 در جای خودش </a:t>
            </a:r>
            <a:r>
              <a:rPr lang="en-US" sz="1600" dirty="0">
                <a:latin typeface="IRRoya" panose="02000503000000020002" pitchFamily="2" charset="-78"/>
                <a:cs typeface="IRRoya" panose="02000503000000020002" pitchFamily="2" charset="-78"/>
              </a:rPr>
              <a:t>a[n]</a:t>
            </a:r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 قرار </a:t>
            </a:r>
            <a:r>
              <a:rPr lang="fa-IR" sz="1600" dirty="0" err="1">
                <a:latin typeface="IRRoya" panose="02000503000000020002" pitchFamily="2" charset="-78"/>
                <a:cs typeface="IRRoya" panose="02000503000000020002" pitchFamily="2" charset="-78"/>
              </a:rPr>
              <a:t>می‌گیرد</a:t>
            </a:r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7935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ادغامی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ادغامی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۲ ایده اصلی را با هم ترکیب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تا زمان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اجرایش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تقویت شود: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fa-IR" sz="16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lvl="1" algn="r" rtl="1">
              <a:lnSpc>
                <a:spcPct val="100000"/>
              </a:lnSpc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یک لیست کوچک از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گام‌های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کم‌تری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مرتب‌کردن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نسبت به یک لیست بزرگ استفاده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endParaRPr lang="fa-IR" sz="28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lvl="1" algn="r" rtl="1">
              <a:lnSpc>
                <a:spcPct val="100000"/>
              </a:lnSpc>
            </a:pP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یرای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مرتب کردن دو لیست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مرتب‌شده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نسبت به دو لیست نامرتب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گام‌های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کمتری نیاز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می‌باشد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به عنوان مثال اگر این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لیست‌ها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مرتب باشند شما مجبور هستید تا هر لیست را فقط یکبار 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پیمایش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 کنید.</a:t>
            </a:r>
          </a:p>
          <a:p>
            <a:pPr lvl="1" algn="r" rtl="1">
              <a:lnSpc>
                <a:spcPct val="100000"/>
              </a:lnSpc>
            </a:pPr>
            <a:endParaRPr lang="fa-IR" sz="9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lvl="2" algn="r" rtl="1">
              <a:lnSpc>
                <a:spcPct val="100000"/>
              </a:lnSpc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آنها را دو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لیست‌پیوندی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مرتب‌شده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نظر بگیرید و با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ادغام گفته شده از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ادغام کنید.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A35E71-30A0-1D4A-A236-753F2C34D131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4067359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ادغامی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به طور عمومی یک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ادغامی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بدین صورت کار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</a:p>
          <a:p>
            <a:pPr marL="0" indent="0" algn="r" rtl="1"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1028700" lvl="1" indent="-571500" algn="r" rtl="1">
              <a:buFont typeface="+mj-lt"/>
              <a:buAutoNum type="romanLcPeriod"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اگر طول لیست ۰ یا ۱ باشد آن پیش از این مرتب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شده‌است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در غیر این صورت</a:t>
            </a:r>
          </a:p>
          <a:p>
            <a:pPr marL="1028700" lvl="1" indent="-571500" algn="r" rtl="1">
              <a:buFont typeface="+mj-lt"/>
              <a:buAutoNum type="romanLcPeriod"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لیست نامرتب را به دو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زیرلیست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که اندازه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آن‌ها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در حدود نصف سایز لیست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اولیه‌است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تقسیم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1028700" lvl="1" indent="-571500" algn="r" rtl="1">
              <a:buFont typeface="+mj-lt"/>
              <a:buAutoNum type="romanLcPeriod"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هر زیر لیست را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به‌طور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بازگشتی با صدا کردن 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merge sort 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مرتب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1028700" lvl="1" indent="-571500" algn="r" rtl="1">
              <a:buFont typeface="+mj-lt"/>
              <a:buAutoNum type="romanLcPeriod"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دو تا دوتا زیر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لیست‌ها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را از آخر ادغام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تا به یک لیست برسد.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A35E71-30A0-1D4A-A236-753F2C34D131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412752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ادغامی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به طور عمومی یک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ادغامی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بدین صورت کار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</a:p>
          <a:p>
            <a:pPr marL="0" indent="0" algn="r" rtl="1"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1028700" lvl="1" indent="-571500" algn="r" rtl="1">
              <a:buFont typeface="+mj-lt"/>
              <a:buAutoNum type="romanLcPeriod"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اگر طول لیست ۰ یا ۱ باشد آن پیش از این مرتب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شده‌است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در غیر این صورت</a:t>
            </a:r>
          </a:p>
          <a:p>
            <a:pPr marL="1028700" lvl="1" indent="-571500" algn="r" rtl="1">
              <a:buFont typeface="+mj-lt"/>
              <a:buAutoNum type="romanLcPeriod"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لیست نامرتب را به دو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زیرلیست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که اندازه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آن‌ها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در حدود نصف سایز لیست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اولیه‌است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تقسیم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1028700" lvl="1" indent="-571500" algn="r" rtl="1">
              <a:buFont typeface="+mj-lt"/>
              <a:buAutoNum type="romanLcPeriod"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هر زیر لیست را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به‌طور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بازگشتی با صدا کردن 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merge sort 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مرتب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1028700" lvl="1" indent="-571500" algn="r" rtl="1">
              <a:buFont typeface="+mj-lt"/>
              <a:buAutoNum type="romanLcPeriod"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دو تا دوتا زیر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لیست‌ها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را از آخر ادغام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تا به یک لیست برسد.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A35E71-30A0-1D4A-A236-753F2C34D131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Merge Sort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AF8F1B-22F6-5C48-94DD-4B6421031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449" y="1724749"/>
            <a:ext cx="4729101" cy="455309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459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ادغامی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به طور عمومی یک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ادغامی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بدین صورت کار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</a:p>
          <a:p>
            <a:pPr marL="0" indent="0" algn="r" rtl="1"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1028700" lvl="1" indent="-571500" algn="r" rtl="1">
              <a:buFont typeface="+mj-lt"/>
              <a:buAutoNum type="romanLcPeriod"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اگر طول لیست ۰ یا ۱ باشد آن پیش از این مرتب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شده‌است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در غیر این صورت</a:t>
            </a:r>
          </a:p>
          <a:p>
            <a:pPr marL="1028700" lvl="1" indent="-571500" algn="r" rtl="1">
              <a:buFont typeface="+mj-lt"/>
              <a:buAutoNum type="romanLcPeriod"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لیست نامرتب را به دو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زیرلیست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که اندازه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آن‌ها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در حدود نصف سایز لیست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اولیه‌است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تقسیم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1028700" lvl="1" indent="-571500" algn="r" rtl="1">
              <a:buFont typeface="+mj-lt"/>
              <a:buAutoNum type="romanLcPeriod"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هر زیر لیست را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به‌طور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بازگشتی با صدا کردن 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merge sort 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مرتب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1028700" lvl="1" indent="-571500" algn="r" rtl="1">
              <a:buFont typeface="+mj-lt"/>
              <a:buAutoNum type="romanLcPeriod"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دو تا دوتا زیر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لیست‌ها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را از آخر ادغام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تا به یک لیست برسد.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A35E71-30A0-1D4A-A236-753F2C34D131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Merge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69908A-2C6D-274E-A885-06811683F386}"/>
              </a:ext>
            </a:extLst>
          </p:cNvPr>
          <p:cNvSpPr/>
          <p:nvPr/>
        </p:nvSpPr>
        <p:spPr>
          <a:xfrm>
            <a:off x="2953407" y="3429000"/>
            <a:ext cx="6285186" cy="23083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merge_sort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&lt;=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2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mid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merge_sort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mid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merge_sort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mid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merge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l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7468CF-65D4-0445-B57C-672B714FBB90}"/>
              </a:ext>
            </a:extLst>
          </p:cNvPr>
          <p:cNvCxnSpPr/>
          <p:nvPr/>
        </p:nvCxnSpPr>
        <p:spPr>
          <a:xfrm flipH="1">
            <a:off x="5213131" y="5276193"/>
            <a:ext cx="20495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C9D1ED7-10D2-3C44-94CB-076A393C059E}"/>
              </a:ext>
            </a:extLst>
          </p:cNvPr>
          <p:cNvSpPr txBox="1"/>
          <p:nvPr/>
        </p:nvSpPr>
        <p:spPr>
          <a:xfrm>
            <a:off x="7262649" y="5014583"/>
            <a:ext cx="152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>
                <a:latin typeface="IRRoya" panose="02000503000000020002" pitchFamily="2" charset="-78"/>
                <a:cs typeface="IRRoya" panose="02000503000000020002" pitchFamily="2" charset="-78"/>
              </a:rPr>
              <a:t>همان تابع ادغام برای دو لیست پیوندی مرتب</a:t>
            </a:r>
            <a:endParaRPr lang="en-US" sz="14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35695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ادغامی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A35E71-30A0-1D4A-A236-753F2C34D131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Merge Sort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4387DB-D2B5-454F-8309-33EE2F7CCC7D}"/>
              </a:ext>
            </a:extLst>
          </p:cNvPr>
          <p:cNvGrpSpPr/>
          <p:nvPr/>
        </p:nvGrpSpPr>
        <p:grpSpPr>
          <a:xfrm>
            <a:off x="838199" y="2126774"/>
            <a:ext cx="8138160" cy="3703320"/>
            <a:chOff x="838199" y="2126774"/>
            <a:chExt cx="8138160" cy="370332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8C21601-6937-834D-B16C-96873E4617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8200" y="2172494"/>
              <a:ext cx="8112510" cy="3657600"/>
              <a:chOff x="2136570" y="1825624"/>
              <a:chExt cx="7918855" cy="357028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2B0CE25-E1D5-554E-B024-0D412E0BCBE9}"/>
                  </a:ext>
                </a:extLst>
              </p:cNvPr>
              <p:cNvGrpSpPr/>
              <p:nvPr/>
            </p:nvGrpSpPr>
            <p:grpSpPr>
              <a:xfrm>
                <a:off x="2136570" y="1825624"/>
                <a:ext cx="7918855" cy="1463676"/>
                <a:chOff x="838199" y="1825624"/>
                <a:chExt cx="7918855" cy="1463676"/>
              </a:xfrm>
            </p:grpSpPr>
            <p:pic>
              <p:nvPicPr>
                <p:cNvPr id="7" name="Content Placeholder 4">
                  <a:extLst>
                    <a:ext uri="{FF2B5EF4-FFF2-40B4-BE49-F238E27FC236}">
                      <a16:creationId xmlns:a16="http://schemas.microsoft.com/office/drawing/2014/main" id="{580B891C-A8C3-9249-97DE-5336E0A35B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3613" t="50787" r="31542" b="11177"/>
                <a:stretch/>
              </p:blipFill>
              <p:spPr>
                <a:xfrm rot="5400000">
                  <a:off x="1691879" y="971944"/>
                  <a:ext cx="1463675" cy="3171036"/>
                </a:xfrm>
                <a:prstGeom prst="rect">
                  <a:avLst/>
                </a:prstGeom>
              </p:spPr>
            </p:pic>
            <p:pic>
              <p:nvPicPr>
                <p:cNvPr id="9" name="Content Placeholder 4">
                  <a:extLst>
                    <a:ext uri="{FF2B5EF4-FFF2-40B4-BE49-F238E27FC236}">
                      <a16:creationId xmlns:a16="http://schemas.microsoft.com/office/drawing/2014/main" id="{A0432E5E-4EDB-994E-9C73-915F7B72A2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43614" t="12856" r="31541" b="49108"/>
                <a:stretch/>
              </p:blipFill>
              <p:spPr>
                <a:xfrm rot="5400000">
                  <a:off x="6439698" y="971943"/>
                  <a:ext cx="1463676" cy="3171037"/>
                </a:xfrm>
                <a:prstGeom prst="rect">
                  <a:avLst/>
                </a:prstGeom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80EC105-E777-DB42-BFF0-6936DD01E965}"/>
                    </a:ext>
                  </a:extLst>
                </p:cNvPr>
                <p:cNvSpPr txBox="1"/>
                <p:nvPr/>
              </p:nvSpPr>
              <p:spPr>
                <a:xfrm>
                  <a:off x="4525757" y="2111703"/>
                  <a:ext cx="5437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latin typeface="Century" panose="02040604050505020304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63D49C2-AF1C-F743-850C-5ACEF64343FA}"/>
                  </a:ext>
                </a:extLst>
              </p:cNvPr>
              <p:cNvGrpSpPr/>
              <p:nvPr/>
            </p:nvGrpSpPr>
            <p:grpSpPr>
              <a:xfrm>
                <a:off x="2929327" y="4070350"/>
                <a:ext cx="6333339" cy="1325563"/>
                <a:chOff x="2657460" y="4356100"/>
                <a:chExt cx="6333339" cy="1325563"/>
              </a:xfrm>
            </p:grpSpPr>
            <p:pic>
              <p:nvPicPr>
                <p:cNvPr id="8" name="Content Placeholder 4">
                  <a:extLst>
                    <a:ext uri="{FF2B5EF4-FFF2-40B4-BE49-F238E27FC236}">
                      <a16:creationId xmlns:a16="http://schemas.microsoft.com/office/drawing/2014/main" id="{BFE7CA38-074A-C646-B973-C6BDEA9F3B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62973" t="12856" r="14526" b="11177"/>
                <a:stretch/>
              </p:blipFill>
              <p:spPr>
                <a:xfrm rot="5400000">
                  <a:off x="5161348" y="1852212"/>
                  <a:ext cx="1325563" cy="6333339"/>
                </a:xfrm>
                <a:prstGeom prst="rect">
                  <a:avLst/>
                </a:prstGeom>
              </p:spPr>
            </p:pic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9F3887B-FCE1-A94F-91FC-80294880DD33}"/>
                    </a:ext>
                  </a:extLst>
                </p:cNvPr>
                <p:cNvSpPr/>
                <p:nvPr/>
              </p:nvSpPr>
              <p:spPr>
                <a:xfrm>
                  <a:off x="5443539" y="5353677"/>
                  <a:ext cx="729071" cy="25161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5B8C17-54CB-DB40-AB33-2ACC2D76542D}"/>
                    </a:ext>
                  </a:extLst>
                </p:cNvPr>
                <p:cNvSpPr txBox="1"/>
                <p:nvPr/>
              </p:nvSpPr>
              <p:spPr>
                <a:xfrm>
                  <a:off x="5587501" y="5227252"/>
                  <a:ext cx="4411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" panose="02040604050505020304" pitchFamily="18" charset="0"/>
                    </a:rPr>
                    <a:t>…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9F384FC-C056-1A46-BF81-014031B5971A}"/>
                    </a:ext>
                  </a:extLst>
                </p:cNvPr>
                <p:cNvSpPr/>
                <p:nvPr/>
              </p:nvSpPr>
              <p:spPr>
                <a:xfrm>
                  <a:off x="4160839" y="4642181"/>
                  <a:ext cx="373061" cy="25161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205B8FB-5C3E-7B40-A22D-826AAA86FE29}"/>
                    </a:ext>
                  </a:extLst>
                </p:cNvPr>
                <p:cNvSpPr/>
                <p:nvPr/>
              </p:nvSpPr>
              <p:spPr>
                <a:xfrm>
                  <a:off x="7119939" y="4642181"/>
                  <a:ext cx="373061" cy="25161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B6AD240-CCFB-5744-85AF-EBAAC97BB391}"/>
                    </a:ext>
                  </a:extLst>
                </p:cNvPr>
                <p:cNvSpPr txBox="1"/>
                <p:nvPr/>
              </p:nvSpPr>
              <p:spPr>
                <a:xfrm>
                  <a:off x="7051854" y="4493689"/>
                  <a:ext cx="4411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" panose="02040604050505020304" pitchFamily="18" charset="0"/>
                    </a:rPr>
                    <a:t>…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EFD7C50-4A06-8E4B-B225-B993A24CB083}"/>
                    </a:ext>
                  </a:extLst>
                </p:cNvPr>
                <p:cNvSpPr txBox="1"/>
                <p:nvPr/>
              </p:nvSpPr>
              <p:spPr>
                <a:xfrm>
                  <a:off x="4126796" y="4493689"/>
                  <a:ext cx="4411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" panose="02040604050505020304" pitchFamily="18" charset="0"/>
                    </a:rPr>
                    <a:t>…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55F72A-372A-2D4B-990E-07B045D6801A}"/>
                  </a:ext>
                </a:extLst>
              </p:cNvPr>
              <p:cNvSpPr txBox="1"/>
              <p:nvPr/>
            </p:nvSpPr>
            <p:spPr>
              <a:xfrm>
                <a:off x="3414310" y="3348037"/>
                <a:ext cx="615553" cy="451406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en-US" sz="2800" dirty="0">
                    <a:latin typeface="Century" panose="02040604050505020304" pitchFamily="18" charset="0"/>
                  </a:rPr>
                  <a:t>…</a:t>
                </a:r>
                <a:endParaRPr lang="en-US" sz="2000" dirty="0">
                  <a:latin typeface="Century" panose="020406040505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105D236-7D95-B843-9DFE-B4564C7E2A86}"/>
                  </a:ext>
                </a:extLst>
              </p:cNvPr>
              <p:cNvSpPr txBox="1"/>
              <p:nvPr/>
            </p:nvSpPr>
            <p:spPr>
              <a:xfrm>
                <a:off x="8354610" y="3342998"/>
                <a:ext cx="615553" cy="451406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en-US" sz="2800" dirty="0">
                    <a:latin typeface="Century" panose="02040604050505020304" pitchFamily="18" charset="0"/>
                  </a:rPr>
                  <a:t>…</a:t>
                </a:r>
                <a:endParaRPr lang="en-US" sz="2000" dirty="0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0100572-87F2-0643-8EAE-E2B0F938658C}"/>
                </a:ext>
              </a:extLst>
            </p:cNvPr>
            <p:cNvSpPr/>
            <p:nvPr/>
          </p:nvSpPr>
          <p:spPr>
            <a:xfrm>
              <a:off x="838199" y="2126774"/>
              <a:ext cx="813816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17F00A-4DFF-964A-B7B9-BF079A14D064}"/>
              </a:ext>
            </a:extLst>
          </p:cNvPr>
          <p:cNvCxnSpPr/>
          <p:nvPr/>
        </p:nvCxnSpPr>
        <p:spPr>
          <a:xfrm>
            <a:off x="9059918" y="2733576"/>
            <a:ext cx="578069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E55398-210D-A44E-B750-D72E4E1B44EA}"/>
              </a:ext>
            </a:extLst>
          </p:cNvPr>
          <p:cNvCxnSpPr/>
          <p:nvPr/>
        </p:nvCxnSpPr>
        <p:spPr>
          <a:xfrm>
            <a:off x="9059917" y="3429000"/>
            <a:ext cx="578069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32FA28-6596-7847-A329-7E4C65141EDD}"/>
              </a:ext>
            </a:extLst>
          </p:cNvPr>
          <p:cNvCxnSpPr/>
          <p:nvPr/>
        </p:nvCxnSpPr>
        <p:spPr>
          <a:xfrm>
            <a:off x="9059917" y="5353414"/>
            <a:ext cx="578069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64E1B7-F9AE-3147-AB25-0504D5EE4015}"/>
                  </a:ext>
                </a:extLst>
              </p:cNvPr>
              <p:cNvSpPr txBox="1"/>
              <p:nvPr/>
            </p:nvSpPr>
            <p:spPr>
              <a:xfrm>
                <a:off x="9747195" y="2436686"/>
                <a:ext cx="150791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64E1B7-F9AE-3147-AB25-0504D5EE4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195" y="2436686"/>
                <a:ext cx="1507912" cy="564898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F57005F-0564-C940-A7B4-C7D07F81A54A}"/>
              </a:ext>
            </a:extLst>
          </p:cNvPr>
          <p:cNvSpPr txBox="1"/>
          <p:nvPr/>
        </p:nvSpPr>
        <p:spPr>
          <a:xfrm>
            <a:off x="8647133" y="6054954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log</a:t>
            </a:r>
            <a:r>
              <a:rPr lang="en-US" baseline="-25000" dirty="0">
                <a:latin typeface="Century" panose="02040604050505020304" pitchFamily="18" charset="0"/>
              </a:rPr>
              <a:t>2</a:t>
            </a:r>
            <a:r>
              <a:rPr lang="en-US" dirty="0">
                <a:latin typeface="Century" panose="02040604050505020304" pitchFamily="18" charset="0"/>
              </a:rPr>
              <a:t>n × O(n) = O(n log n)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DB3ABB-D3FB-EC4C-A2CB-6B6126FB98BC}"/>
              </a:ext>
            </a:extLst>
          </p:cNvPr>
          <p:cNvCxnSpPr/>
          <p:nvPr/>
        </p:nvCxnSpPr>
        <p:spPr>
          <a:xfrm>
            <a:off x="8746771" y="5774465"/>
            <a:ext cx="265920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DD5ECEC-7C96-7043-8BA0-8C18E59AD752}"/>
                  </a:ext>
                </a:extLst>
              </p:cNvPr>
              <p:cNvSpPr txBox="1"/>
              <p:nvPr/>
            </p:nvSpPr>
            <p:spPr>
              <a:xfrm>
                <a:off x="9776424" y="3146551"/>
                <a:ext cx="150791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DD5ECEC-7C96-7043-8BA0-8C18E59AD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424" y="3146551"/>
                <a:ext cx="1507912" cy="564898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AA38E2-0859-F94D-BB0C-EC38564B0A5B}"/>
                  </a:ext>
                </a:extLst>
              </p:cNvPr>
              <p:cNvSpPr txBox="1"/>
              <p:nvPr/>
            </p:nvSpPr>
            <p:spPr>
              <a:xfrm>
                <a:off x="9747195" y="5041210"/>
                <a:ext cx="2225674" cy="570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func>
                            </m:sup>
                          </m:sSup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AA38E2-0859-F94D-BB0C-EC38564B0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195" y="5041210"/>
                <a:ext cx="2225674" cy="570413"/>
              </a:xfrm>
              <a:prstGeom prst="rect">
                <a:avLst/>
              </a:prstGeom>
              <a:blipFill>
                <a:blip r:embed="rId8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03A822-3206-8442-B23D-487DAAB6281B}"/>
              </a:ext>
            </a:extLst>
          </p:cNvPr>
          <p:cNvCxnSpPr/>
          <p:nvPr/>
        </p:nvCxnSpPr>
        <p:spPr>
          <a:xfrm>
            <a:off x="9059917" y="4455226"/>
            <a:ext cx="578069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11A168D-5A22-9245-A63A-CDD0306B8741}"/>
                  </a:ext>
                </a:extLst>
              </p:cNvPr>
              <p:cNvSpPr txBox="1"/>
              <p:nvPr/>
            </p:nvSpPr>
            <p:spPr>
              <a:xfrm>
                <a:off x="9737153" y="4158972"/>
                <a:ext cx="1699696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11A168D-5A22-9245-A63A-CDD0306B8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153" y="4158972"/>
                <a:ext cx="1699696" cy="567015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2CCA4DC2-C70E-5049-AE02-422AE2E954DA}"/>
              </a:ext>
            </a:extLst>
          </p:cNvPr>
          <p:cNvSpPr txBox="1"/>
          <p:nvPr/>
        </p:nvSpPr>
        <p:spPr>
          <a:xfrm>
            <a:off x="10270318" y="3837072"/>
            <a:ext cx="461665" cy="25103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24E393-8558-ED40-95C6-5F7223C5E156}"/>
              </a:ext>
            </a:extLst>
          </p:cNvPr>
          <p:cNvSpPr txBox="1"/>
          <p:nvPr/>
        </p:nvSpPr>
        <p:spPr>
          <a:xfrm>
            <a:off x="10239708" y="4713686"/>
            <a:ext cx="461665" cy="25103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5504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ادغامی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A35E71-30A0-1D4A-A236-753F2C34D131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Merge Sort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4387DB-D2B5-454F-8309-33EE2F7CCC7D}"/>
              </a:ext>
            </a:extLst>
          </p:cNvPr>
          <p:cNvGrpSpPr/>
          <p:nvPr/>
        </p:nvGrpSpPr>
        <p:grpSpPr>
          <a:xfrm>
            <a:off x="838199" y="2126774"/>
            <a:ext cx="8138160" cy="3703320"/>
            <a:chOff x="838199" y="2126774"/>
            <a:chExt cx="8138160" cy="370332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8C21601-6937-834D-B16C-96873E4617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8200" y="2172494"/>
              <a:ext cx="8112510" cy="3657600"/>
              <a:chOff x="2136570" y="1825624"/>
              <a:chExt cx="7918855" cy="357028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2B0CE25-E1D5-554E-B024-0D412E0BCBE9}"/>
                  </a:ext>
                </a:extLst>
              </p:cNvPr>
              <p:cNvGrpSpPr/>
              <p:nvPr/>
            </p:nvGrpSpPr>
            <p:grpSpPr>
              <a:xfrm>
                <a:off x="2136570" y="1825624"/>
                <a:ext cx="7918855" cy="1463676"/>
                <a:chOff x="838199" y="1825624"/>
                <a:chExt cx="7918855" cy="1463676"/>
              </a:xfrm>
            </p:grpSpPr>
            <p:pic>
              <p:nvPicPr>
                <p:cNvPr id="7" name="Content Placeholder 4">
                  <a:extLst>
                    <a:ext uri="{FF2B5EF4-FFF2-40B4-BE49-F238E27FC236}">
                      <a16:creationId xmlns:a16="http://schemas.microsoft.com/office/drawing/2014/main" id="{580B891C-A8C3-9249-97DE-5336E0A35B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3613" t="50787" r="31542" b="11177"/>
                <a:stretch/>
              </p:blipFill>
              <p:spPr>
                <a:xfrm rot="5400000">
                  <a:off x="1691879" y="971944"/>
                  <a:ext cx="1463675" cy="3171036"/>
                </a:xfrm>
                <a:prstGeom prst="rect">
                  <a:avLst/>
                </a:prstGeom>
              </p:spPr>
            </p:pic>
            <p:pic>
              <p:nvPicPr>
                <p:cNvPr id="9" name="Content Placeholder 4">
                  <a:extLst>
                    <a:ext uri="{FF2B5EF4-FFF2-40B4-BE49-F238E27FC236}">
                      <a16:creationId xmlns:a16="http://schemas.microsoft.com/office/drawing/2014/main" id="{A0432E5E-4EDB-994E-9C73-915F7B72A2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43614" t="12856" r="31541" b="49108"/>
                <a:stretch/>
              </p:blipFill>
              <p:spPr>
                <a:xfrm rot="5400000">
                  <a:off x="6439698" y="971943"/>
                  <a:ext cx="1463676" cy="3171037"/>
                </a:xfrm>
                <a:prstGeom prst="rect">
                  <a:avLst/>
                </a:prstGeom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80EC105-E777-DB42-BFF0-6936DD01E965}"/>
                    </a:ext>
                  </a:extLst>
                </p:cNvPr>
                <p:cNvSpPr txBox="1"/>
                <p:nvPr/>
              </p:nvSpPr>
              <p:spPr>
                <a:xfrm>
                  <a:off x="4525757" y="2111703"/>
                  <a:ext cx="5437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latin typeface="Century" panose="02040604050505020304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63D49C2-AF1C-F743-850C-5ACEF64343FA}"/>
                  </a:ext>
                </a:extLst>
              </p:cNvPr>
              <p:cNvGrpSpPr/>
              <p:nvPr/>
            </p:nvGrpSpPr>
            <p:grpSpPr>
              <a:xfrm>
                <a:off x="2929327" y="4070350"/>
                <a:ext cx="6333339" cy="1325563"/>
                <a:chOff x="2657460" y="4356100"/>
                <a:chExt cx="6333339" cy="1325563"/>
              </a:xfrm>
            </p:grpSpPr>
            <p:pic>
              <p:nvPicPr>
                <p:cNvPr id="8" name="Content Placeholder 4">
                  <a:extLst>
                    <a:ext uri="{FF2B5EF4-FFF2-40B4-BE49-F238E27FC236}">
                      <a16:creationId xmlns:a16="http://schemas.microsoft.com/office/drawing/2014/main" id="{BFE7CA38-074A-C646-B973-C6BDEA9F3B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62973" t="12856" r="14526" b="11177"/>
                <a:stretch/>
              </p:blipFill>
              <p:spPr>
                <a:xfrm rot="5400000">
                  <a:off x="5161348" y="1852212"/>
                  <a:ext cx="1325563" cy="6333339"/>
                </a:xfrm>
                <a:prstGeom prst="rect">
                  <a:avLst/>
                </a:prstGeom>
              </p:spPr>
            </p:pic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9F3887B-FCE1-A94F-91FC-80294880DD33}"/>
                    </a:ext>
                  </a:extLst>
                </p:cNvPr>
                <p:cNvSpPr/>
                <p:nvPr/>
              </p:nvSpPr>
              <p:spPr>
                <a:xfrm>
                  <a:off x="5443539" y="5353677"/>
                  <a:ext cx="729071" cy="25161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5B8C17-54CB-DB40-AB33-2ACC2D76542D}"/>
                    </a:ext>
                  </a:extLst>
                </p:cNvPr>
                <p:cNvSpPr txBox="1"/>
                <p:nvPr/>
              </p:nvSpPr>
              <p:spPr>
                <a:xfrm>
                  <a:off x="5587501" y="5227252"/>
                  <a:ext cx="4411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" panose="02040604050505020304" pitchFamily="18" charset="0"/>
                    </a:rPr>
                    <a:t>…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9F384FC-C056-1A46-BF81-014031B5971A}"/>
                    </a:ext>
                  </a:extLst>
                </p:cNvPr>
                <p:cNvSpPr/>
                <p:nvPr/>
              </p:nvSpPr>
              <p:spPr>
                <a:xfrm>
                  <a:off x="4160839" y="4642181"/>
                  <a:ext cx="373061" cy="25161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205B8FB-5C3E-7B40-A22D-826AAA86FE29}"/>
                    </a:ext>
                  </a:extLst>
                </p:cNvPr>
                <p:cNvSpPr/>
                <p:nvPr/>
              </p:nvSpPr>
              <p:spPr>
                <a:xfrm>
                  <a:off x="7119939" y="4642181"/>
                  <a:ext cx="373061" cy="25161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B6AD240-CCFB-5744-85AF-EBAAC97BB391}"/>
                    </a:ext>
                  </a:extLst>
                </p:cNvPr>
                <p:cNvSpPr txBox="1"/>
                <p:nvPr/>
              </p:nvSpPr>
              <p:spPr>
                <a:xfrm>
                  <a:off x="7051854" y="4493689"/>
                  <a:ext cx="4411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" panose="02040604050505020304" pitchFamily="18" charset="0"/>
                    </a:rPr>
                    <a:t>…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EFD7C50-4A06-8E4B-B225-B993A24CB083}"/>
                    </a:ext>
                  </a:extLst>
                </p:cNvPr>
                <p:cNvSpPr txBox="1"/>
                <p:nvPr/>
              </p:nvSpPr>
              <p:spPr>
                <a:xfrm>
                  <a:off x="4126796" y="4493689"/>
                  <a:ext cx="4411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" panose="02040604050505020304" pitchFamily="18" charset="0"/>
                    </a:rPr>
                    <a:t>…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55F72A-372A-2D4B-990E-07B045D6801A}"/>
                  </a:ext>
                </a:extLst>
              </p:cNvPr>
              <p:cNvSpPr txBox="1"/>
              <p:nvPr/>
            </p:nvSpPr>
            <p:spPr>
              <a:xfrm>
                <a:off x="3414310" y="3348037"/>
                <a:ext cx="615553" cy="451406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en-US" sz="2800" dirty="0">
                    <a:latin typeface="Century" panose="02040604050505020304" pitchFamily="18" charset="0"/>
                  </a:rPr>
                  <a:t>…</a:t>
                </a:r>
                <a:endParaRPr lang="en-US" sz="2000" dirty="0">
                  <a:latin typeface="Century" panose="020406040505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105D236-7D95-B843-9DFE-B4564C7E2A86}"/>
                  </a:ext>
                </a:extLst>
              </p:cNvPr>
              <p:cNvSpPr txBox="1"/>
              <p:nvPr/>
            </p:nvSpPr>
            <p:spPr>
              <a:xfrm>
                <a:off x="8354610" y="3342998"/>
                <a:ext cx="615553" cy="451406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en-US" sz="2800" dirty="0">
                    <a:latin typeface="Century" panose="02040604050505020304" pitchFamily="18" charset="0"/>
                  </a:rPr>
                  <a:t>…</a:t>
                </a:r>
                <a:endParaRPr lang="en-US" sz="2000" dirty="0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0100572-87F2-0643-8EAE-E2B0F938658C}"/>
                </a:ext>
              </a:extLst>
            </p:cNvPr>
            <p:cNvSpPr/>
            <p:nvPr/>
          </p:nvSpPr>
          <p:spPr>
            <a:xfrm>
              <a:off x="838199" y="2126774"/>
              <a:ext cx="813816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17F00A-4DFF-964A-B7B9-BF079A14D064}"/>
              </a:ext>
            </a:extLst>
          </p:cNvPr>
          <p:cNvCxnSpPr/>
          <p:nvPr/>
        </p:nvCxnSpPr>
        <p:spPr>
          <a:xfrm>
            <a:off x="9059918" y="2733576"/>
            <a:ext cx="578069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E55398-210D-A44E-B750-D72E4E1B44EA}"/>
              </a:ext>
            </a:extLst>
          </p:cNvPr>
          <p:cNvCxnSpPr/>
          <p:nvPr/>
        </p:nvCxnSpPr>
        <p:spPr>
          <a:xfrm>
            <a:off x="9059917" y="3429000"/>
            <a:ext cx="578069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32FA28-6596-7847-A329-7E4C65141EDD}"/>
              </a:ext>
            </a:extLst>
          </p:cNvPr>
          <p:cNvCxnSpPr/>
          <p:nvPr/>
        </p:nvCxnSpPr>
        <p:spPr>
          <a:xfrm>
            <a:off x="9059917" y="5353414"/>
            <a:ext cx="578069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64E1B7-F9AE-3147-AB25-0504D5EE4015}"/>
                  </a:ext>
                </a:extLst>
              </p:cNvPr>
              <p:cNvSpPr txBox="1"/>
              <p:nvPr/>
            </p:nvSpPr>
            <p:spPr>
              <a:xfrm>
                <a:off x="9747195" y="2436686"/>
                <a:ext cx="150791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64E1B7-F9AE-3147-AB25-0504D5EE4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195" y="2436686"/>
                <a:ext cx="1507912" cy="564898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F57005F-0564-C940-A7B4-C7D07F81A54A}"/>
              </a:ext>
            </a:extLst>
          </p:cNvPr>
          <p:cNvSpPr txBox="1"/>
          <p:nvPr/>
        </p:nvSpPr>
        <p:spPr>
          <a:xfrm>
            <a:off x="8647133" y="6054954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log</a:t>
            </a:r>
            <a:r>
              <a:rPr lang="en-US" baseline="-25000" dirty="0">
                <a:latin typeface="Century" panose="02040604050505020304" pitchFamily="18" charset="0"/>
              </a:rPr>
              <a:t>2</a:t>
            </a:r>
            <a:r>
              <a:rPr lang="en-US" dirty="0">
                <a:latin typeface="Century" panose="02040604050505020304" pitchFamily="18" charset="0"/>
              </a:rPr>
              <a:t>n × O(n) = O(n log n)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DB3ABB-D3FB-EC4C-A2CB-6B6126FB98BC}"/>
              </a:ext>
            </a:extLst>
          </p:cNvPr>
          <p:cNvCxnSpPr/>
          <p:nvPr/>
        </p:nvCxnSpPr>
        <p:spPr>
          <a:xfrm>
            <a:off x="8746771" y="5774465"/>
            <a:ext cx="265920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DD5ECEC-7C96-7043-8BA0-8C18E59AD752}"/>
                  </a:ext>
                </a:extLst>
              </p:cNvPr>
              <p:cNvSpPr txBox="1"/>
              <p:nvPr/>
            </p:nvSpPr>
            <p:spPr>
              <a:xfrm>
                <a:off x="9776424" y="3146551"/>
                <a:ext cx="150791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DD5ECEC-7C96-7043-8BA0-8C18E59AD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424" y="3146551"/>
                <a:ext cx="1507912" cy="564898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AA38E2-0859-F94D-BB0C-EC38564B0A5B}"/>
                  </a:ext>
                </a:extLst>
              </p:cNvPr>
              <p:cNvSpPr txBox="1"/>
              <p:nvPr/>
            </p:nvSpPr>
            <p:spPr>
              <a:xfrm>
                <a:off x="9747195" y="5041210"/>
                <a:ext cx="2225674" cy="570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func>
                            </m:sup>
                          </m:sSup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AA38E2-0859-F94D-BB0C-EC38564B0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195" y="5041210"/>
                <a:ext cx="2225674" cy="570413"/>
              </a:xfrm>
              <a:prstGeom prst="rect">
                <a:avLst/>
              </a:prstGeom>
              <a:blipFill>
                <a:blip r:embed="rId8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03A822-3206-8442-B23D-487DAAB6281B}"/>
              </a:ext>
            </a:extLst>
          </p:cNvPr>
          <p:cNvCxnSpPr/>
          <p:nvPr/>
        </p:nvCxnSpPr>
        <p:spPr>
          <a:xfrm>
            <a:off x="9059917" y="4455226"/>
            <a:ext cx="578069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11A168D-5A22-9245-A63A-CDD0306B8741}"/>
                  </a:ext>
                </a:extLst>
              </p:cNvPr>
              <p:cNvSpPr txBox="1"/>
              <p:nvPr/>
            </p:nvSpPr>
            <p:spPr>
              <a:xfrm>
                <a:off x="9737153" y="4158972"/>
                <a:ext cx="1699696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11A168D-5A22-9245-A63A-CDD0306B8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153" y="4158972"/>
                <a:ext cx="1699696" cy="567015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2CCA4DC2-C70E-5049-AE02-422AE2E954DA}"/>
              </a:ext>
            </a:extLst>
          </p:cNvPr>
          <p:cNvSpPr txBox="1"/>
          <p:nvPr/>
        </p:nvSpPr>
        <p:spPr>
          <a:xfrm>
            <a:off x="10270318" y="3837072"/>
            <a:ext cx="461665" cy="25103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24E393-8558-ED40-95C6-5F7223C5E156}"/>
              </a:ext>
            </a:extLst>
          </p:cNvPr>
          <p:cNvSpPr txBox="1"/>
          <p:nvPr/>
        </p:nvSpPr>
        <p:spPr>
          <a:xfrm>
            <a:off x="10239708" y="4713686"/>
            <a:ext cx="461665" cy="25103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87DEAA-DC1D-2247-B834-E76ABAB28C4E}"/>
              </a:ext>
            </a:extLst>
          </p:cNvPr>
          <p:cNvSpPr/>
          <p:nvPr/>
        </p:nvSpPr>
        <p:spPr>
          <a:xfrm>
            <a:off x="2958926" y="2360975"/>
            <a:ext cx="5486400" cy="2743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6201B6-A2D1-114E-8DCE-19F8D0C389E9}"/>
                  </a:ext>
                </a:extLst>
              </p:cNvPr>
              <p:cNvSpPr txBox="1"/>
              <p:nvPr/>
            </p:nvSpPr>
            <p:spPr>
              <a:xfrm>
                <a:off x="2958926" y="3062135"/>
                <a:ext cx="5486400" cy="1340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latin typeface="IRRoya" panose="02000503000000020002" pitchFamily="2" charset="-78"/>
                                  <a:cs typeface="IRRoya" panose="02000503000000020002" pitchFamily="2" charset="-78"/>
                                </a:rPr>
                                <m:t> </m:t>
                              </m:r>
                            </m:e>
                            <m:e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   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b="0" dirty="0">
                  <a:latin typeface="IRRoya" panose="02000503000000020002" pitchFamily="2" charset="-78"/>
                  <a:cs typeface="IRRoya" panose="02000503000000020002" pitchFamily="2" charset="-78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6201B6-A2D1-114E-8DCE-19F8D0C38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26" y="3062135"/>
                <a:ext cx="5486400" cy="13408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470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سریع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r" rtl="1">
              <a:lnSpc>
                <a:spcPct val="100000"/>
              </a:lnSpc>
              <a:buFont typeface="+mj-lt"/>
              <a:buAutoNum type="romanUcPeriod"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عنصر اول به عنوان عنصر محور(</a:t>
            </a:r>
            <a:r>
              <a:rPr lang="en-US" dirty="0">
                <a:latin typeface="Century" panose="02040604050505020304" pitchFamily="18" charset="0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انتخاب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571500" indent="-571500" algn="r" rtl="1">
              <a:lnSpc>
                <a:spcPct val="100000"/>
              </a:lnSpc>
              <a:buFont typeface="+mj-lt"/>
              <a:buAutoNum type="romanUcPeriod"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تمام عناصر با محور مقایسه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با عناصر کوچکتر یک لیست تشکیل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با عناصر بزرگتر یک لیست دیگر.</a:t>
            </a:r>
          </a:p>
          <a:p>
            <a:pPr marL="571500" indent="-571500" algn="r" rtl="1">
              <a:lnSpc>
                <a:spcPct val="100000"/>
              </a:lnSpc>
              <a:buFont typeface="+mj-lt"/>
              <a:buAutoNum type="romanUcPeriod"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هر یک از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لیست‌های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بدست آمده عملیات قبلی تکرار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D694D-6B11-154C-A72C-992C60C3D416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325504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سریع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r" rtl="1">
              <a:lnSpc>
                <a:spcPct val="100000"/>
              </a:lnSpc>
              <a:buFont typeface="+mj-lt"/>
              <a:buAutoNum type="romanUcPeriod"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عنصر اول به عنوان عنصر محور(</a:t>
            </a:r>
            <a:r>
              <a:rPr lang="en-US" dirty="0">
                <a:latin typeface="Century" panose="02040604050505020304" pitchFamily="18" charset="0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انتخاب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571500" indent="-571500" algn="r" rtl="1">
              <a:lnSpc>
                <a:spcPct val="100000"/>
              </a:lnSpc>
              <a:buFont typeface="+mj-lt"/>
              <a:buAutoNum type="romanUcPeriod"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تمام عناصر با محور مقایسه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با عناصر کوچکتر یک لیست تشکیل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با عناصر بزرگتر یک لیست دیگر.</a:t>
            </a:r>
          </a:p>
          <a:p>
            <a:pPr marL="571500" indent="-571500" algn="r" rtl="1">
              <a:lnSpc>
                <a:spcPct val="100000"/>
              </a:lnSpc>
              <a:buFont typeface="+mj-lt"/>
              <a:buAutoNum type="romanUcPeriod"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هر یک از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لیست‌های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بدست آمده عملیات قبلی تکرار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D694D-6B11-154C-A72C-992C60C3D416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Quick Sort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D2D38F-0F51-C543-A679-C36F8DD79213}"/>
              </a:ext>
            </a:extLst>
          </p:cNvPr>
          <p:cNvGrpSpPr/>
          <p:nvPr/>
        </p:nvGrpSpPr>
        <p:grpSpPr>
          <a:xfrm>
            <a:off x="2496207" y="1996966"/>
            <a:ext cx="7199586" cy="4179997"/>
            <a:chOff x="2496207" y="1996966"/>
            <a:chExt cx="7199586" cy="417999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01C06A-A203-724D-B67B-9F2D976EC0A6}"/>
                </a:ext>
              </a:extLst>
            </p:cNvPr>
            <p:cNvSpPr/>
            <p:nvPr/>
          </p:nvSpPr>
          <p:spPr>
            <a:xfrm>
              <a:off x="2496207" y="1996966"/>
              <a:ext cx="7199586" cy="417999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26C33F-EBDE-B741-965B-532A5FEFC5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585" t="16344" r="19226" b="18345"/>
            <a:stretch/>
          </p:blipFill>
          <p:spPr>
            <a:xfrm rot="5400000">
              <a:off x="4273667" y="1141896"/>
              <a:ext cx="3644666" cy="58901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6480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سریع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روش انجام کار در یک گذر: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۱- عنصر اول را به طور پیش فرض به عنوان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مجور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در نظر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می‌گیریم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۲-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ترتیب از ابتدا و انتها به صورت زیر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 با شروع از حد پایین به سمت اولین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]&gt;=pivot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باشد.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 با شروع از حد بالا به سمت اولین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A[j]&lt;=pivot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۳- بعد از اجرای مرحله ۲: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الف) اگر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&lt;j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آن‌گاه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مقادیرخانه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کرده و به مرحله 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برمی‌گردیم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اگر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&gt;=j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آن‌گاه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مقادیر خانه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کرده و گذر مورد نظر تمام می شود.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D694D-6B11-154C-A72C-992C60C3D416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Quick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1437D4-C680-3D44-8B7C-B5CBB82F9138}"/>
              </a:ext>
            </a:extLst>
          </p:cNvPr>
          <p:cNvSpPr/>
          <p:nvPr/>
        </p:nvSpPr>
        <p:spPr>
          <a:xfrm>
            <a:off x="3048000" y="1462137"/>
            <a:ext cx="6096000" cy="50783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quick_sort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l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2"/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l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pivot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[left]</a:t>
            </a:r>
          </a:p>
          <a:p>
            <a:pPr lvl="2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repeat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3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repeat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4"/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until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]&gt;=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pivot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repeat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4"/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until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20F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20F80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]&lt;=</a:t>
            </a:r>
            <a:r>
              <a:rPr lang="en-US" b="1" dirty="0">
                <a:solidFill>
                  <a:srgbClr val="020F80"/>
                </a:solidFill>
                <a:latin typeface="Courier New" panose="02070309020205020404" pitchFamily="49" charset="0"/>
              </a:rPr>
              <a:t>pivot</a:t>
            </a:r>
          </a:p>
          <a:p>
            <a:pPr lvl="3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20F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020F80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4"/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swap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20F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020F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  <a:r>
              <a:rPr lang="en-US" b="1" dirty="0">
                <a:solidFill>
                  <a:srgbClr val="020F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20F80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pPr lvl="2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until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20F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&gt;=</a:t>
            </a:r>
            <a:r>
              <a:rPr lang="en-US" b="1" dirty="0">
                <a:solidFill>
                  <a:srgbClr val="020F80"/>
                </a:solidFill>
                <a:latin typeface="Courier New" panose="02070309020205020404" pitchFamily="49" charset="0"/>
              </a:rPr>
              <a:t>j</a:t>
            </a:r>
          </a:p>
          <a:p>
            <a:pPr lvl="2"/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swap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20F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20F80"/>
                </a:solidFill>
                <a:latin typeface="Courier New" panose="020703090202050204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  <a:r>
              <a:rPr lang="en-US" b="1" dirty="0">
                <a:solidFill>
                  <a:srgbClr val="020F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20F80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pPr lvl="2"/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quick_sort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20F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20F80"/>
                </a:solidFill>
                <a:latin typeface="Courier New" panose="020703090202050204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20F80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quick_sort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20F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20F80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20F80"/>
                </a:solidFill>
                <a:latin typeface="Courier New" panose="02070309020205020404" pitchFamily="49" charset="0"/>
              </a:rPr>
              <a:t>right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53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endParaRPr lang="en-US" dirty="0">
              <a:latin typeface="Century" panose="02040604050505020304" pitchFamily="18" charset="0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عملیات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برای هر آرایه «عددی» از دو عمل </a:t>
            </a:r>
            <a:r>
              <a:rPr lang="fa-IR" b="1" dirty="0">
                <a:latin typeface="IRMitra" panose="02000506000000020002" pitchFamily="2" charset="-78"/>
                <a:cs typeface="IRMitra" panose="02000506000000020002" pitchFamily="2" charset="-78"/>
              </a:rPr>
              <a:t>مقایسه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fa-IR" b="1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(تعویض) تشکیل شده است.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آن قسمت از عملیات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مقایسه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برمبنای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آن انجام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</a:t>
            </a:r>
            <a:r>
              <a:rPr lang="fa-IR" b="1" dirty="0">
                <a:latin typeface="IRMitra" panose="02000506000000020002" pitchFamily="2" charset="-78"/>
                <a:cs typeface="IRMitra" panose="02000506000000020002" pitchFamily="2" charset="-78"/>
              </a:rPr>
              <a:t>کلید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نامیده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0DFF5F-6E4C-E34C-B652-3DAE2E9F4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98393"/>
              </p:ext>
            </p:extLst>
          </p:nvPr>
        </p:nvGraphicFramePr>
        <p:xfrm>
          <a:off x="4267200" y="3429000"/>
          <a:ext cx="36576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49989837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45136592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59562760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73427525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714805139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0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7832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sz="2000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sz="2000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021180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dirty="0"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8020252"/>
                  </a:ext>
                </a:extLst>
              </a:tr>
            </a:tbl>
          </a:graphicData>
        </a:graphic>
      </p:graphicFrame>
      <p:sp>
        <p:nvSpPr>
          <p:cNvPr id="9" name="Arc 8">
            <a:extLst>
              <a:ext uri="{FF2B5EF4-FFF2-40B4-BE49-F238E27FC236}">
                <a16:creationId xmlns:a16="http://schemas.microsoft.com/office/drawing/2014/main" id="{145A1558-A6A7-3248-A52D-D489E9DB5D4F}"/>
              </a:ext>
            </a:extLst>
          </p:cNvPr>
          <p:cNvSpPr>
            <a:spLocks noChangeAspect="1"/>
          </p:cNvSpPr>
          <p:nvPr/>
        </p:nvSpPr>
        <p:spPr>
          <a:xfrm rot="16200000">
            <a:off x="3412621" y="3794760"/>
            <a:ext cx="1461640" cy="1463040"/>
          </a:xfrm>
          <a:prstGeom prst="arc">
            <a:avLst>
              <a:gd name="adj1" fmla="val 10844168"/>
              <a:gd name="adj2" fmla="val 0"/>
            </a:avLst>
          </a:prstGeom>
          <a:ln w="28575" cap="flat" cmpd="sng" algn="ctr">
            <a:solidFill>
              <a:schemeClr val="accent6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530120-8508-864F-9137-84FB55E1318A}"/>
              </a:ext>
            </a:extLst>
          </p:cNvPr>
          <p:cNvSpPr txBox="1"/>
          <p:nvPr/>
        </p:nvSpPr>
        <p:spPr>
          <a:xfrm>
            <a:off x="1724334" y="4203113"/>
            <a:ext cx="165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دنباله‌ای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از عملیات مقایسه و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جا‌به‌جایی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08404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روش انجام کار در یک گذر: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۱- عنصر اول را به طور پیش فرض به عنوان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مجور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در نظر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می‌گیریم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۲-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ترتیب از ابتدا و انتها به صورت زیر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 با شروع از حد پایین به سمت اولین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]&gt;=pivot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باشد.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 با شروع از حد بالا به سمت اولین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A[j]&lt;=pivot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۳- بعد از اجرای مرحله ۲: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الف) اگر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&lt;j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آن‌گاه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مقادیرخانه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کرده و به مرحله 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برمی‌گردیم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اگر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&gt;=j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آن‌گاه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مقادیر خانه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کرده و گذر مورد نظر تمام می شود.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E0C7C8-6887-EC4E-9EF5-33D210A094F9}"/>
              </a:ext>
            </a:extLst>
          </p:cNvPr>
          <p:cNvSpPr/>
          <p:nvPr/>
        </p:nvSpPr>
        <p:spPr>
          <a:xfrm>
            <a:off x="2110477" y="1690687"/>
            <a:ext cx="7704083" cy="46672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dirty="0" err="1">
                <a:latin typeface="IRRoya" panose="02000503000000020002" pitchFamily="2" charset="-78"/>
                <a:cs typeface="IRRoya" panose="02000503000000020002" pitchFamily="2" charset="-78"/>
              </a:rPr>
              <a:t>ا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نتخاب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عنصر محور: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سریع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D694D-6B11-154C-A72C-992C60C3D416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Quick Sort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5BA2D32-E828-A042-BB40-F6436D8E7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332061"/>
              </p:ext>
            </p:extLst>
          </p:nvPr>
        </p:nvGraphicFramePr>
        <p:xfrm>
          <a:off x="3627120" y="2180604"/>
          <a:ext cx="4937760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3494313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8774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1572487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826925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889579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011455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818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8129023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0436471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44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44952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ED96698-1B07-5346-8B73-B386BC18C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876557"/>
              </p:ext>
            </p:extLst>
          </p:nvPr>
        </p:nvGraphicFramePr>
        <p:xfrm>
          <a:off x="3627120" y="4769549"/>
          <a:ext cx="4937760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3494313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8774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1572487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826925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889579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011455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818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8129023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0436471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E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44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44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896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روش انجام کار در یک گذر: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۱- عنصر اول را به طور پیش فرض به عنوان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مجور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در نظر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می‌گیریم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۲-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ترتیب از ابتدا و انتها به صورت زیر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 با شروع از حد پایین به سمت اولین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]&gt;=pivot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باشد.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 با شروع از حد بالا به سمت اولین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A[j]&lt;=pivot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۳- بعد از اجرای مرحله ۲: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الف) اگر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&lt;j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آن‌گاه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مقادیرخانه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کرده و به مرحله 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برمی‌گردیم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اگر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&gt;=j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آن‌گاه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مقادیر خانه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کرده و گذر مورد نظر تمام می شود.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E0C7C8-6887-EC4E-9EF5-33D210A094F9}"/>
              </a:ext>
            </a:extLst>
          </p:cNvPr>
          <p:cNvSpPr/>
          <p:nvPr/>
        </p:nvSpPr>
        <p:spPr>
          <a:xfrm>
            <a:off x="2110477" y="1690687"/>
            <a:ext cx="7704083" cy="46672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سریع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D694D-6B11-154C-A72C-992C60C3D416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Quick Sort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ED96698-1B07-5346-8B73-B386BC18C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46384"/>
              </p:ext>
            </p:extLst>
          </p:nvPr>
        </p:nvGraphicFramePr>
        <p:xfrm>
          <a:off x="3627120" y="4769549"/>
          <a:ext cx="4937760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3494313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8774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1572487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826925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889579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011455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818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8129023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0436471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E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44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449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85957B2-8726-5945-A479-13039CB91210}"/>
              </a:ext>
            </a:extLst>
          </p:cNvPr>
          <p:cNvSpPr txBox="1"/>
          <p:nvPr/>
        </p:nvSpPr>
        <p:spPr>
          <a:xfrm>
            <a:off x="4399671" y="2088451"/>
            <a:ext cx="5149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۱- یک زیر آرایه تنها عناصر بزرگتر یا مساوی </a:t>
            </a:r>
            <a:r>
              <a:rPr lang="en-US" dirty="0">
                <a:latin typeface="IRRoya" panose="02000503000000020002" pitchFamily="2" charset="-78"/>
                <a:cs typeface="IRRoya" panose="02000503000000020002" pitchFamily="2" charset="-78"/>
              </a:rPr>
              <a:t>pivot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را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نگه‌داری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می‌کند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.</a:t>
            </a:r>
          </a:p>
          <a:p>
            <a:pPr marL="0" algn="r" defTabSz="914400" rtl="1" eaLnBrk="1" latinLnBrk="0" hangingPunct="1"/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۲- یک زیر آرایه دیگر، عناصری را نگه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می‌دارد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که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کوچتر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از </a:t>
            </a:r>
            <a:r>
              <a:rPr lang="en-US" dirty="0">
                <a:latin typeface="IRRoya" panose="02000503000000020002" pitchFamily="2" charset="-78"/>
                <a:cs typeface="IRRoya" panose="02000503000000020002" pitchFamily="2" charset="-78"/>
              </a:rPr>
              <a:t>pivot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باشند.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36E23-A025-8A4F-B769-61B08D7A1A67}"/>
              </a:ext>
            </a:extLst>
          </p:cNvPr>
          <p:cNvSpPr txBox="1"/>
          <p:nvPr/>
        </p:nvSpPr>
        <p:spPr>
          <a:xfrm>
            <a:off x="2377440" y="498264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eaLnBrk="1" latinLnBrk="0" hangingPunct="1"/>
            <a:r>
              <a:rPr lang="en-US" dirty="0">
                <a:latin typeface="Century" panose="02040604050505020304" pitchFamily="18" charset="0"/>
              </a:rPr>
              <a:t>pivot=0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750759-7EF0-F64A-9094-442C4DE07E38}"/>
              </a:ext>
            </a:extLst>
          </p:cNvPr>
          <p:cNvGrpSpPr/>
          <p:nvPr/>
        </p:nvGrpSpPr>
        <p:grpSpPr>
          <a:xfrm>
            <a:off x="3798524" y="5532466"/>
            <a:ext cx="1319592" cy="550332"/>
            <a:chOff x="3627120" y="5565077"/>
            <a:chExt cx="1319592" cy="550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F02DC7-D418-3D48-A26A-B8612918100A}"/>
                </a:ext>
              </a:extLst>
            </p:cNvPr>
            <p:cNvSpPr txBox="1"/>
            <p:nvPr/>
          </p:nvSpPr>
          <p:spPr>
            <a:xfrm>
              <a:off x="3627120" y="5807632"/>
              <a:ext cx="1319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too_big_index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E054614-23D7-7843-85E7-F33907814240}"/>
                </a:ext>
              </a:extLst>
            </p:cNvPr>
            <p:cNvCxnSpPr/>
            <p:nvPr/>
          </p:nvCxnSpPr>
          <p:spPr>
            <a:xfrm flipV="1">
              <a:off x="4286916" y="5565077"/>
              <a:ext cx="0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8EF1D2-1991-BA44-A825-F26E674C95C7}"/>
              </a:ext>
            </a:extLst>
          </p:cNvPr>
          <p:cNvGrpSpPr/>
          <p:nvPr/>
        </p:nvGrpSpPr>
        <p:grpSpPr>
          <a:xfrm>
            <a:off x="7503460" y="5532466"/>
            <a:ext cx="1510350" cy="550332"/>
            <a:chOff x="5612621" y="5565077"/>
            <a:chExt cx="1510350" cy="550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98A3E2-F4EE-5C44-BA54-9B17269CD7CC}"/>
                </a:ext>
              </a:extLst>
            </p:cNvPr>
            <p:cNvSpPr txBox="1"/>
            <p:nvPr/>
          </p:nvSpPr>
          <p:spPr>
            <a:xfrm>
              <a:off x="5612621" y="5807632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too_small_index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AC6479-782A-C44D-8586-2AB203BE7B84}"/>
                </a:ext>
              </a:extLst>
            </p:cNvPr>
            <p:cNvCxnSpPr/>
            <p:nvPr/>
          </p:nvCxnSpPr>
          <p:spPr>
            <a:xfrm flipV="1">
              <a:off x="6367796" y="5565077"/>
              <a:ext cx="0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3087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روش انجام کار در یک گذر: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۱- عنصر اول را به طور پیش فرض به عنوان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مجور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در نظر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می‌گیریم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۲-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ترتیب از ابتدا و انتها به صورت زیر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 با شروع از حد پایین به سمت اولین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]&gt;=pivot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باشد.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 با شروع از حد بالا به سمت اولین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A[j]&lt;=pivot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۳- بعد از اجرای مرحله ۲: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الف) اگر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&lt;j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آن‌گاه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مقادیرخانه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کرده و به مرحله 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برمی‌گردیم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اگر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&gt;=j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آن‌گاه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مقادیر خانه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کرده و گذر مورد نظر تمام می شود.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E0C7C8-6887-EC4E-9EF5-33D210A094F9}"/>
              </a:ext>
            </a:extLst>
          </p:cNvPr>
          <p:cNvSpPr/>
          <p:nvPr/>
        </p:nvSpPr>
        <p:spPr>
          <a:xfrm>
            <a:off x="2110477" y="1690687"/>
            <a:ext cx="7704083" cy="46672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سریع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D694D-6B11-154C-A72C-992C60C3D416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Quick Sort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ED96698-1B07-5346-8B73-B386BC18C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746403"/>
              </p:ext>
            </p:extLst>
          </p:nvPr>
        </p:nvGraphicFramePr>
        <p:xfrm>
          <a:off x="3627120" y="4769549"/>
          <a:ext cx="4937760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3494313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8774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1572487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826925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889579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011455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818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8129023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0436471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E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44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449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436E23-A025-8A4F-B769-61B08D7A1A67}"/>
              </a:ext>
            </a:extLst>
          </p:cNvPr>
          <p:cNvSpPr txBox="1"/>
          <p:nvPr/>
        </p:nvSpPr>
        <p:spPr>
          <a:xfrm>
            <a:off x="2377440" y="498264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eaLnBrk="1" latinLnBrk="0" hangingPunct="1"/>
            <a:r>
              <a:rPr lang="en-US" dirty="0">
                <a:latin typeface="Century" panose="02040604050505020304" pitchFamily="18" charset="0"/>
              </a:rPr>
              <a:t>pivot=0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750759-7EF0-F64A-9094-442C4DE07E38}"/>
              </a:ext>
            </a:extLst>
          </p:cNvPr>
          <p:cNvGrpSpPr/>
          <p:nvPr/>
        </p:nvGrpSpPr>
        <p:grpSpPr>
          <a:xfrm>
            <a:off x="4334552" y="5532466"/>
            <a:ext cx="1319592" cy="550332"/>
            <a:chOff x="3627120" y="5565077"/>
            <a:chExt cx="1319592" cy="550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F02DC7-D418-3D48-A26A-B8612918100A}"/>
                </a:ext>
              </a:extLst>
            </p:cNvPr>
            <p:cNvSpPr txBox="1"/>
            <p:nvPr/>
          </p:nvSpPr>
          <p:spPr>
            <a:xfrm>
              <a:off x="3627120" y="5807632"/>
              <a:ext cx="1319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too_big_index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E054614-23D7-7843-85E7-F33907814240}"/>
                </a:ext>
              </a:extLst>
            </p:cNvPr>
            <p:cNvCxnSpPr/>
            <p:nvPr/>
          </p:nvCxnSpPr>
          <p:spPr>
            <a:xfrm flipV="1">
              <a:off x="4286916" y="5565077"/>
              <a:ext cx="0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8EF1D2-1991-BA44-A825-F26E674C95C7}"/>
              </a:ext>
            </a:extLst>
          </p:cNvPr>
          <p:cNvGrpSpPr/>
          <p:nvPr/>
        </p:nvGrpSpPr>
        <p:grpSpPr>
          <a:xfrm>
            <a:off x="7503460" y="5532466"/>
            <a:ext cx="1510350" cy="550332"/>
            <a:chOff x="5612621" y="5565077"/>
            <a:chExt cx="1510350" cy="550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98A3E2-F4EE-5C44-BA54-9B17269CD7CC}"/>
                </a:ext>
              </a:extLst>
            </p:cNvPr>
            <p:cNvSpPr txBox="1"/>
            <p:nvPr/>
          </p:nvSpPr>
          <p:spPr>
            <a:xfrm>
              <a:off x="5612621" y="5807632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too_small_index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AC6479-782A-C44D-8586-2AB203BE7B84}"/>
                </a:ext>
              </a:extLst>
            </p:cNvPr>
            <p:cNvCxnSpPr/>
            <p:nvPr/>
          </p:nvCxnSpPr>
          <p:spPr>
            <a:xfrm flipV="1">
              <a:off x="6367796" y="5565077"/>
              <a:ext cx="0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4ABD9A9C-4C63-064B-A2CB-2F950DD63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762105"/>
              </p:ext>
            </p:extLst>
          </p:nvPr>
        </p:nvGraphicFramePr>
        <p:xfrm>
          <a:off x="3627120" y="2180604"/>
          <a:ext cx="4937760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3494313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8774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1572487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826925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889579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011455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818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8129023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0436471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E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44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4495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5C713E4-307A-474A-91BD-FD4F9A01FF60}"/>
              </a:ext>
            </a:extLst>
          </p:cNvPr>
          <p:cNvSpPr txBox="1"/>
          <p:nvPr/>
        </p:nvSpPr>
        <p:spPr>
          <a:xfrm>
            <a:off x="2377440" y="239370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eaLnBrk="1" latinLnBrk="0" hangingPunct="1"/>
            <a:r>
              <a:rPr lang="en-US" dirty="0">
                <a:latin typeface="Century" panose="02040604050505020304" pitchFamily="18" charset="0"/>
              </a:rPr>
              <a:t>pivot=0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67EADD3-84A3-4144-95B8-1390CEDA34C9}"/>
              </a:ext>
            </a:extLst>
          </p:cNvPr>
          <p:cNvGrpSpPr/>
          <p:nvPr/>
        </p:nvGrpSpPr>
        <p:grpSpPr>
          <a:xfrm>
            <a:off x="3798524" y="2943521"/>
            <a:ext cx="1319592" cy="550332"/>
            <a:chOff x="3627120" y="5565077"/>
            <a:chExt cx="1319592" cy="550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DAA1C4-1EEF-7B4E-9D8D-EB04C05C5B02}"/>
                </a:ext>
              </a:extLst>
            </p:cNvPr>
            <p:cNvSpPr txBox="1"/>
            <p:nvPr/>
          </p:nvSpPr>
          <p:spPr>
            <a:xfrm>
              <a:off x="3627120" y="5807632"/>
              <a:ext cx="1319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too_big_index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5F2B4BB-9741-C04E-9002-B7E60E6E70F3}"/>
                </a:ext>
              </a:extLst>
            </p:cNvPr>
            <p:cNvCxnSpPr/>
            <p:nvPr/>
          </p:nvCxnSpPr>
          <p:spPr>
            <a:xfrm flipV="1">
              <a:off x="4286916" y="5565077"/>
              <a:ext cx="0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16B374-7C7B-CD4C-92B2-0EC935E7465F}"/>
              </a:ext>
            </a:extLst>
          </p:cNvPr>
          <p:cNvGrpSpPr/>
          <p:nvPr/>
        </p:nvGrpSpPr>
        <p:grpSpPr>
          <a:xfrm>
            <a:off x="7503460" y="2943521"/>
            <a:ext cx="1510350" cy="550332"/>
            <a:chOff x="5612621" y="5565077"/>
            <a:chExt cx="1510350" cy="550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784FF5-6DAA-7B4D-8B8F-90A5A9E715D1}"/>
                </a:ext>
              </a:extLst>
            </p:cNvPr>
            <p:cNvSpPr txBox="1"/>
            <p:nvPr/>
          </p:nvSpPr>
          <p:spPr>
            <a:xfrm>
              <a:off x="5612621" y="5807632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too_small_index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21054BF-6E5C-8B4B-850B-2CA5696205E4}"/>
                </a:ext>
              </a:extLst>
            </p:cNvPr>
            <p:cNvCxnSpPr/>
            <p:nvPr/>
          </p:nvCxnSpPr>
          <p:spPr>
            <a:xfrm flipV="1">
              <a:off x="6367796" y="5565077"/>
              <a:ext cx="0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4144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روش انجام کار در یک گذر: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۱- عنصر اول را به طور پیش فرض به عنوان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مجور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در نظر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می‌گیریم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۲-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ترتیب از ابتدا و انتها به صورت زیر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 با شروع از حد پایین به سمت اولین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]&gt;=pivot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باشد.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 با شروع از حد بالا به سمت اولین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A[j]&lt;=pivot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۳- بعد از اجرای مرحله ۲: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الف) اگر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&lt;j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آن‌گاه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مقادیرخانه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کرده و به مرحله 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برمی‌گردیم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اگر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&gt;=j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آن‌گاه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مقادیر خانه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کرده و گذر مورد نظر تمام می شود.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E0C7C8-6887-EC4E-9EF5-33D210A094F9}"/>
              </a:ext>
            </a:extLst>
          </p:cNvPr>
          <p:cNvSpPr/>
          <p:nvPr/>
        </p:nvSpPr>
        <p:spPr>
          <a:xfrm>
            <a:off x="2110477" y="1690687"/>
            <a:ext cx="7704083" cy="46672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C2AA4B53-1ABF-744E-8873-4EA59BF04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775959"/>
              </p:ext>
            </p:extLst>
          </p:nvPr>
        </p:nvGraphicFramePr>
        <p:xfrm>
          <a:off x="3627120" y="2180604"/>
          <a:ext cx="4937760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3494313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8774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1572487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826925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889579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011455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818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8129023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0436471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E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44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4495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9038DFF-35D2-6344-BEBC-7FAD2FF4DE89}"/>
              </a:ext>
            </a:extLst>
          </p:cNvPr>
          <p:cNvSpPr txBox="1"/>
          <p:nvPr/>
        </p:nvSpPr>
        <p:spPr>
          <a:xfrm>
            <a:off x="2377440" y="239370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eaLnBrk="1" latinLnBrk="0" hangingPunct="1"/>
            <a:r>
              <a:rPr lang="en-US" dirty="0">
                <a:latin typeface="Century" panose="02040604050505020304" pitchFamily="18" charset="0"/>
              </a:rPr>
              <a:t>pivot=0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C686C53-AD70-8840-89D9-A4F32C1C83AD}"/>
              </a:ext>
            </a:extLst>
          </p:cNvPr>
          <p:cNvGrpSpPr/>
          <p:nvPr/>
        </p:nvGrpSpPr>
        <p:grpSpPr>
          <a:xfrm>
            <a:off x="4334552" y="2943521"/>
            <a:ext cx="1319592" cy="550332"/>
            <a:chOff x="3627120" y="5565077"/>
            <a:chExt cx="1319592" cy="550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47F0DAC-F508-B641-B54E-40624785504E}"/>
                </a:ext>
              </a:extLst>
            </p:cNvPr>
            <p:cNvSpPr txBox="1"/>
            <p:nvPr/>
          </p:nvSpPr>
          <p:spPr>
            <a:xfrm>
              <a:off x="3627120" y="5807632"/>
              <a:ext cx="1319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too_big_index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ABAC128-1DE7-9E44-91EF-B9192C79203A}"/>
                </a:ext>
              </a:extLst>
            </p:cNvPr>
            <p:cNvCxnSpPr/>
            <p:nvPr/>
          </p:nvCxnSpPr>
          <p:spPr>
            <a:xfrm flipV="1">
              <a:off x="4286916" y="5565077"/>
              <a:ext cx="0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E9C8767-B371-2B4A-A8C4-A84785B411CB}"/>
              </a:ext>
            </a:extLst>
          </p:cNvPr>
          <p:cNvGrpSpPr/>
          <p:nvPr/>
        </p:nvGrpSpPr>
        <p:grpSpPr>
          <a:xfrm>
            <a:off x="7503460" y="2943521"/>
            <a:ext cx="1510350" cy="550332"/>
            <a:chOff x="5612621" y="5565077"/>
            <a:chExt cx="1510350" cy="550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540D31F-31FE-3C49-AA88-C4C16C28029B}"/>
                </a:ext>
              </a:extLst>
            </p:cNvPr>
            <p:cNvSpPr txBox="1"/>
            <p:nvPr/>
          </p:nvSpPr>
          <p:spPr>
            <a:xfrm>
              <a:off x="5612621" y="5807632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too_small_index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DF26704-40CE-B741-99FF-E998A57989DC}"/>
                </a:ext>
              </a:extLst>
            </p:cNvPr>
            <p:cNvCxnSpPr/>
            <p:nvPr/>
          </p:nvCxnSpPr>
          <p:spPr>
            <a:xfrm flipV="1">
              <a:off x="6367796" y="5565077"/>
              <a:ext cx="0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سریع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D694D-6B11-154C-A72C-992C60C3D416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Quick Sort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ED96698-1B07-5346-8B73-B386BC18C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677435"/>
              </p:ext>
            </p:extLst>
          </p:nvPr>
        </p:nvGraphicFramePr>
        <p:xfrm>
          <a:off x="3627120" y="4769549"/>
          <a:ext cx="4937760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3494313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8774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1572487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826925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889579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011455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818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8129023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0436471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E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44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449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436E23-A025-8A4F-B769-61B08D7A1A67}"/>
              </a:ext>
            </a:extLst>
          </p:cNvPr>
          <p:cNvSpPr txBox="1"/>
          <p:nvPr/>
        </p:nvSpPr>
        <p:spPr>
          <a:xfrm>
            <a:off x="2377440" y="498264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eaLnBrk="1" latinLnBrk="0" hangingPunct="1"/>
            <a:r>
              <a:rPr lang="en-US" dirty="0">
                <a:latin typeface="Century" panose="02040604050505020304" pitchFamily="18" charset="0"/>
              </a:rPr>
              <a:t>pivot=0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750759-7EF0-F64A-9094-442C4DE07E38}"/>
              </a:ext>
            </a:extLst>
          </p:cNvPr>
          <p:cNvGrpSpPr/>
          <p:nvPr/>
        </p:nvGrpSpPr>
        <p:grpSpPr>
          <a:xfrm>
            <a:off x="4887934" y="5531620"/>
            <a:ext cx="1319592" cy="550332"/>
            <a:chOff x="3627120" y="5565077"/>
            <a:chExt cx="1319592" cy="550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F02DC7-D418-3D48-A26A-B8612918100A}"/>
                </a:ext>
              </a:extLst>
            </p:cNvPr>
            <p:cNvSpPr txBox="1"/>
            <p:nvPr/>
          </p:nvSpPr>
          <p:spPr>
            <a:xfrm>
              <a:off x="3627120" y="5807632"/>
              <a:ext cx="1319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too_big_index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E054614-23D7-7843-85E7-F33907814240}"/>
                </a:ext>
              </a:extLst>
            </p:cNvPr>
            <p:cNvCxnSpPr/>
            <p:nvPr/>
          </p:nvCxnSpPr>
          <p:spPr>
            <a:xfrm flipV="1">
              <a:off x="4286916" y="5565077"/>
              <a:ext cx="0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8EF1D2-1991-BA44-A825-F26E674C95C7}"/>
              </a:ext>
            </a:extLst>
          </p:cNvPr>
          <p:cNvGrpSpPr/>
          <p:nvPr/>
        </p:nvGrpSpPr>
        <p:grpSpPr>
          <a:xfrm>
            <a:off x="7503460" y="5532466"/>
            <a:ext cx="1510350" cy="550332"/>
            <a:chOff x="5612621" y="5565077"/>
            <a:chExt cx="1510350" cy="550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98A3E2-F4EE-5C44-BA54-9B17269CD7CC}"/>
                </a:ext>
              </a:extLst>
            </p:cNvPr>
            <p:cNvSpPr txBox="1"/>
            <p:nvPr/>
          </p:nvSpPr>
          <p:spPr>
            <a:xfrm>
              <a:off x="5612621" y="5807632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too_small_index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AC6479-782A-C44D-8586-2AB203BE7B84}"/>
                </a:ext>
              </a:extLst>
            </p:cNvPr>
            <p:cNvCxnSpPr/>
            <p:nvPr/>
          </p:nvCxnSpPr>
          <p:spPr>
            <a:xfrm flipV="1">
              <a:off x="6367796" y="5565077"/>
              <a:ext cx="0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8934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روش انجام کار در یک گذر: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۱- عنصر اول را به طور پیش فرض به عنوان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مجور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در نظر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می‌گیریم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۲-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ترتیب از ابتدا و انتها به صورت زیر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 با شروع از حد پایین به سمت اولین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]&gt;=pivot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باشد.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 با شروع از حد بالا به سمت اولین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A[j]&lt;=pivot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۳- بعد از اجرای مرحله ۲: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الف) اگر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&lt;j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آن‌گاه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مقادیرخانه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کرده و به مرحله 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برمی‌گردیم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اگر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&gt;=j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آن‌گاه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مقادیر خانه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کرده و گذر مورد نظر تمام می شود.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E0C7C8-6887-EC4E-9EF5-33D210A094F9}"/>
              </a:ext>
            </a:extLst>
          </p:cNvPr>
          <p:cNvSpPr/>
          <p:nvPr/>
        </p:nvSpPr>
        <p:spPr>
          <a:xfrm>
            <a:off x="2110477" y="1690687"/>
            <a:ext cx="7704083" cy="46672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0EF81518-16CF-824F-BE2F-D6F14B403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542473"/>
              </p:ext>
            </p:extLst>
          </p:nvPr>
        </p:nvGraphicFramePr>
        <p:xfrm>
          <a:off x="3627120" y="2180604"/>
          <a:ext cx="4937760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3494313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8774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1572487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826925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889579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011455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818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8129023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0436471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E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44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4495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2B5752C8-219D-DA45-B018-9C3AE11358FE}"/>
              </a:ext>
            </a:extLst>
          </p:cNvPr>
          <p:cNvSpPr txBox="1"/>
          <p:nvPr/>
        </p:nvSpPr>
        <p:spPr>
          <a:xfrm>
            <a:off x="2377440" y="239370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eaLnBrk="1" latinLnBrk="0" hangingPunct="1"/>
            <a:r>
              <a:rPr lang="en-US" dirty="0">
                <a:latin typeface="Century" panose="02040604050505020304" pitchFamily="18" charset="0"/>
              </a:rPr>
              <a:t>pivot=0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BB3FD6-9F63-C64C-820B-684E114D47CA}"/>
              </a:ext>
            </a:extLst>
          </p:cNvPr>
          <p:cNvGrpSpPr/>
          <p:nvPr/>
        </p:nvGrpSpPr>
        <p:grpSpPr>
          <a:xfrm>
            <a:off x="4887934" y="2942675"/>
            <a:ext cx="1319592" cy="550332"/>
            <a:chOff x="3627120" y="5565077"/>
            <a:chExt cx="1319592" cy="550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6DFD0F-3114-474A-8E56-CD42992ED459}"/>
                </a:ext>
              </a:extLst>
            </p:cNvPr>
            <p:cNvSpPr txBox="1"/>
            <p:nvPr/>
          </p:nvSpPr>
          <p:spPr>
            <a:xfrm>
              <a:off x="3627120" y="5807632"/>
              <a:ext cx="1319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too_big_index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4A715FE-9C69-C94F-AC7D-86E0B0D5B76C}"/>
                </a:ext>
              </a:extLst>
            </p:cNvPr>
            <p:cNvCxnSpPr/>
            <p:nvPr/>
          </p:nvCxnSpPr>
          <p:spPr>
            <a:xfrm flipV="1">
              <a:off x="4286916" y="5565077"/>
              <a:ext cx="0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7E31B3-0C0D-F649-9DAF-70FC342DC7D9}"/>
              </a:ext>
            </a:extLst>
          </p:cNvPr>
          <p:cNvGrpSpPr/>
          <p:nvPr/>
        </p:nvGrpSpPr>
        <p:grpSpPr>
          <a:xfrm>
            <a:off x="7503460" y="2943521"/>
            <a:ext cx="1510350" cy="550332"/>
            <a:chOff x="5612621" y="5565077"/>
            <a:chExt cx="1510350" cy="550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73D425-922F-9747-AB7D-E39B7C6F4BBB}"/>
                </a:ext>
              </a:extLst>
            </p:cNvPr>
            <p:cNvSpPr txBox="1"/>
            <p:nvPr/>
          </p:nvSpPr>
          <p:spPr>
            <a:xfrm>
              <a:off x="5612621" y="5807632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too_small_index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BAC9FD8-7A36-CE4E-B13B-2B3F4F6D5627}"/>
                </a:ext>
              </a:extLst>
            </p:cNvPr>
            <p:cNvCxnSpPr/>
            <p:nvPr/>
          </p:nvCxnSpPr>
          <p:spPr>
            <a:xfrm flipV="1">
              <a:off x="6367796" y="5565077"/>
              <a:ext cx="0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سریع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D694D-6B11-154C-A72C-992C60C3D416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Quick Sort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ED96698-1B07-5346-8B73-B386BC18C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291784"/>
              </p:ext>
            </p:extLst>
          </p:nvPr>
        </p:nvGraphicFramePr>
        <p:xfrm>
          <a:off x="3627120" y="4769549"/>
          <a:ext cx="4937760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3494313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8774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1572487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826925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889579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011455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818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8129023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0436471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E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44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449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436E23-A025-8A4F-B769-61B08D7A1A67}"/>
              </a:ext>
            </a:extLst>
          </p:cNvPr>
          <p:cNvSpPr txBox="1"/>
          <p:nvPr/>
        </p:nvSpPr>
        <p:spPr>
          <a:xfrm>
            <a:off x="2377440" y="498264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eaLnBrk="1" latinLnBrk="0" hangingPunct="1"/>
            <a:r>
              <a:rPr lang="en-US" dirty="0">
                <a:latin typeface="Century" panose="02040604050505020304" pitchFamily="18" charset="0"/>
              </a:rPr>
              <a:t>pivot=0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750759-7EF0-F64A-9094-442C4DE07E38}"/>
              </a:ext>
            </a:extLst>
          </p:cNvPr>
          <p:cNvGrpSpPr/>
          <p:nvPr/>
        </p:nvGrpSpPr>
        <p:grpSpPr>
          <a:xfrm>
            <a:off x="4887934" y="5531620"/>
            <a:ext cx="1319592" cy="550332"/>
            <a:chOff x="3627120" y="5565077"/>
            <a:chExt cx="1319592" cy="550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F02DC7-D418-3D48-A26A-B8612918100A}"/>
                </a:ext>
              </a:extLst>
            </p:cNvPr>
            <p:cNvSpPr txBox="1"/>
            <p:nvPr/>
          </p:nvSpPr>
          <p:spPr>
            <a:xfrm>
              <a:off x="3627120" y="5807632"/>
              <a:ext cx="1319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too_big_index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E054614-23D7-7843-85E7-F33907814240}"/>
                </a:ext>
              </a:extLst>
            </p:cNvPr>
            <p:cNvCxnSpPr/>
            <p:nvPr/>
          </p:nvCxnSpPr>
          <p:spPr>
            <a:xfrm flipV="1">
              <a:off x="4286916" y="5565077"/>
              <a:ext cx="0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8EF1D2-1991-BA44-A825-F26E674C95C7}"/>
              </a:ext>
            </a:extLst>
          </p:cNvPr>
          <p:cNvGrpSpPr/>
          <p:nvPr/>
        </p:nvGrpSpPr>
        <p:grpSpPr>
          <a:xfrm>
            <a:off x="6989960" y="5531620"/>
            <a:ext cx="1510350" cy="550332"/>
            <a:chOff x="5612621" y="5565077"/>
            <a:chExt cx="1510350" cy="550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98A3E2-F4EE-5C44-BA54-9B17269CD7CC}"/>
                </a:ext>
              </a:extLst>
            </p:cNvPr>
            <p:cNvSpPr txBox="1"/>
            <p:nvPr/>
          </p:nvSpPr>
          <p:spPr>
            <a:xfrm>
              <a:off x="5612621" y="5807632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too_small_index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AC6479-782A-C44D-8586-2AB203BE7B84}"/>
                </a:ext>
              </a:extLst>
            </p:cNvPr>
            <p:cNvCxnSpPr/>
            <p:nvPr/>
          </p:nvCxnSpPr>
          <p:spPr>
            <a:xfrm flipV="1">
              <a:off x="6367796" y="5565077"/>
              <a:ext cx="0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8069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روش انجام کار در یک گذر: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۱- عنصر اول را به طور پیش فرض به عنوان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مجور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در نظر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می‌گیریم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۲-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ترتیب از ابتدا و انتها به صورت زیر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 با شروع از حد پایین به سمت اولین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]&gt;=pivot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باشد.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 با شروع از حد بالا به سمت اولین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A[j]&lt;=pivot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۳- بعد از اجرای مرحله ۲: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الف) اگر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&lt;j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آن‌گاه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مقادیرخانه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کرده و به مرحله 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برمی‌گردیم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اگر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&gt;=j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آن‌گاه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مقادیر خانه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کرده و گذر مورد نظر تمام می شود.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E0C7C8-6887-EC4E-9EF5-33D210A094F9}"/>
              </a:ext>
            </a:extLst>
          </p:cNvPr>
          <p:cNvSpPr/>
          <p:nvPr/>
        </p:nvSpPr>
        <p:spPr>
          <a:xfrm>
            <a:off x="2110477" y="1690687"/>
            <a:ext cx="7704083" cy="46634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5752C8-219D-DA45-B018-9C3AE11358FE}"/>
              </a:ext>
            </a:extLst>
          </p:cNvPr>
          <p:cNvSpPr txBox="1"/>
          <p:nvPr/>
        </p:nvSpPr>
        <p:spPr>
          <a:xfrm>
            <a:off x="2377440" y="239370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eaLnBrk="1" latinLnBrk="0" hangingPunct="1"/>
            <a:r>
              <a:rPr lang="en-US" dirty="0">
                <a:latin typeface="Century" panose="02040604050505020304" pitchFamily="18" charset="0"/>
              </a:rPr>
              <a:t>pivot=0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سریع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D694D-6B11-154C-A72C-992C60C3D416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Quick Sort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ED96698-1B07-5346-8B73-B386BC18C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762810"/>
              </p:ext>
            </p:extLst>
          </p:nvPr>
        </p:nvGraphicFramePr>
        <p:xfrm>
          <a:off x="3627120" y="4769549"/>
          <a:ext cx="4937760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3494313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8774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1572487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826925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889579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011455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818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8129023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0436471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E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44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449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436E23-A025-8A4F-B769-61B08D7A1A67}"/>
              </a:ext>
            </a:extLst>
          </p:cNvPr>
          <p:cNvSpPr txBox="1"/>
          <p:nvPr/>
        </p:nvSpPr>
        <p:spPr>
          <a:xfrm>
            <a:off x="2377440" y="498264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eaLnBrk="1" latinLnBrk="0" hangingPunct="1"/>
            <a:r>
              <a:rPr lang="en-US" dirty="0">
                <a:latin typeface="Century" panose="02040604050505020304" pitchFamily="18" charset="0"/>
              </a:rPr>
              <a:t>pivot=0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750759-7EF0-F64A-9094-442C4DE07E38}"/>
              </a:ext>
            </a:extLst>
          </p:cNvPr>
          <p:cNvGrpSpPr/>
          <p:nvPr/>
        </p:nvGrpSpPr>
        <p:grpSpPr>
          <a:xfrm>
            <a:off x="4887934" y="5531620"/>
            <a:ext cx="1319592" cy="550332"/>
            <a:chOff x="3627120" y="5565077"/>
            <a:chExt cx="1319592" cy="550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F02DC7-D418-3D48-A26A-B8612918100A}"/>
                </a:ext>
              </a:extLst>
            </p:cNvPr>
            <p:cNvSpPr txBox="1"/>
            <p:nvPr/>
          </p:nvSpPr>
          <p:spPr>
            <a:xfrm>
              <a:off x="3627120" y="5807632"/>
              <a:ext cx="1319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too_big_index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E054614-23D7-7843-85E7-F33907814240}"/>
                </a:ext>
              </a:extLst>
            </p:cNvPr>
            <p:cNvCxnSpPr/>
            <p:nvPr/>
          </p:nvCxnSpPr>
          <p:spPr>
            <a:xfrm flipV="1">
              <a:off x="4286916" y="5565077"/>
              <a:ext cx="0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8EF1D2-1991-BA44-A825-F26E674C95C7}"/>
              </a:ext>
            </a:extLst>
          </p:cNvPr>
          <p:cNvGrpSpPr/>
          <p:nvPr/>
        </p:nvGrpSpPr>
        <p:grpSpPr>
          <a:xfrm>
            <a:off x="6989960" y="5531620"/>
            <a:ext cx="1510350" cy="550332"/>
            <a:chOff x="5612621" y="5565077"/>
            <a:chExt cx="1510350" cy="550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98A3E2-F4EE-5C44-BA54-9B17269CD7CC}"/>
                </a:ext>
              </a:extLst>
            </p:cNvPr>
            <p:cNvSpPr txBox="1"/>
            <p:nvPr/>
          </p:nvSpPr>
          <p:spPr>
            <a:xfrm>
              <a:off x="5612621" y="5807632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too_small_index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AC6479-782A-C44D-8586-2AB203BE7B84}"/>
                </a:ext>
              </a:extLst>
            </p:cNvPr>
            <p:cNvCxnSpPr/>
            <p:nvPr/>
          </p:nvCxnSpPr>
          <p:spPr>
            <a:xfrm flipV="1">
              <a:off x="6367796" y="5565077"/>
              <a:ext cx="0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3AC45791-C78F-AB46-907A-642B7C476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194824"/>
              </p:ext>
            </p:extLst>
          </p:nvPr>
        </p:nvGraphicFramePr>
        <p:xfrm>
          <a:off x="3627120" y="2184979"/>
          <a:ext cx="4937760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3494313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8774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1572487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826925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889579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011455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818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8129023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0436471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E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44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44952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B32E8ED0-45B9-2344-A55B-28AAC6E3F814}"/>
              </a:ext>
            </a:extLst>
          </p:cNvPr>
          <p:cNvGrpSpPr/>
          <p:nvPr/>
        </p:nvGrpSpPr>
        <p:grpSpPr>
          <a:xfrm>
            <a:off x="4887934" y="2947050"/>
            <a:ext cx="1319592" cy="550332"/>
            <a:chOff x="3627120" y="5565077"/>
            <a:chExt cx="1319592" cy="550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8F7F8F-5CFB-9C4B-8F2A-068566DACA00}"/>
                </a:ext>
              </a:extLst>
            </p:cNvPr>
            <p:cNvSpPr txBox="1"/>
            <p:nvPr/>
          </p:nvSpPr>
          <p:spPr>
            <a:xfrm>
              <a:off x="3627120" y="5807632"/>
              <a:ext cx="1319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too_big_index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A8A4B99-436B-9B4C-90AD-DB8BDE8E8DB0}"/>
                </a:ext>
              </a:extLst>
            </p:cNvPr>
            <p:cNvCxnSpPr/>
            <p:nvPr/>
          </p:nvCxnSpPr>
          <p:spPr>
            <a:xfrm flipV="1">
              <a:off x="4286916" y="5565077"/>
              <a:ext cx="0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19FB6C-D107-2F49-878E-E133AAC605CF}"/>
              </a:ext>
            </a:extLst>
          </p:cNvPr>
          <p:cNvGrpSpPr/>
          <p:nvPr/>
        </p:nvGrpSpPr>
        <p:grpSpPr>
          <a:xfrm>
            <a:off x="6989960" y="2947050"/>
            <a:ext cx="1510350" cy="550332"/>
            <a:chOff x="5612621" y="5565077"/>
            <a:chExt cx="1510350" cy="550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B8671F-8125-D741-BD49-CCC4AEDC3570}"/>
                </a:ext>
              </a:extLst>
            </p:cNvPr>
            <p:cNvSpPr txBox="1"/>
            <p:nvPr/>
          </p:nvSpPr>
          <p:spPr>
            <a:xfrm>
              <a:off x="5612621" y="5807632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too_small_index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8FA5032-B19A-F542-8BC3-E05B27548349}"/>
                </a:ext>
              </a:extLst>
            </p:cNvPr>
            <p:cNvCxnSpPr/>
            <p:nvPr/>
          </p:nvCxnSpPr>
          <p:spPr>
            <a:xfrm flipV="1">
              <a:off x="6367796" y="5565077"/>
              <a:ext cx="0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F8313718-ACDD-C042-9BD6-A9687EAAC4ED}"/>
              </a:ext>
            </a:extLst>
          </p:cNvPr>
          <p:cNvSpPr/>
          <p:nvPr/>
        </p:nvSpPr>
        <p:spPr>
          <a:xfrm rot="5400000">
            <a:off x="6507850" y="939367"/>
            <a:ext cx="274320" cy="2194560"/>
          </a:xfrm>
          <a:prstGeom prst="leftBracket">
            <a:avLst>
              <a:gd name="adj" fmla="val 0"/>
            </a:avLst>
          </a:prstGeom>
          <a:ln w="12700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ket 44">
            <a:extLst>
              <a:ext uri="{FF2B5EF4-FFF2-40B4-BE49-F238E27FC236}">
                <a16:creationId xmlns:a16="http://schemas.microsoft.com/office/drawing/2014/main" id="{FAA71353-7C34-034D-B1F9-BCFEBD1D29B8}"/>
              </a:ext>
            </a:extLst>
          </p:cNvPr>
          <p:cNvSpPr/>
          <p:nvPr/>
        </p:nvSpPr>
        <p:spPr>
          <a:xfrm rot="5400000">
            <a:off x="6507850" y="3533417"/>
            <a:ext cx="274320" cy="2194560"/>
          </a:xfrm>
          <a:prstGeom prst="leftBracket">
            <a:avLst>
              <a:gd name="adj" fmla="val 0"/>
            </a:avLst>
          </a:prstGeom>
          <a:ln w="12700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51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روش انجام کار در یک گذر: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۱- عنصر اول را به طور پیش فرض به عنوان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مجور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در نظر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می‌گیریم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۲-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ترتیب از ابتدا و انتها به صورت زیر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 با شروع از حد پایین به سمت اولین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]&gt;=pivot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باشد.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 با شروع از حد بالا به سمت اولین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A[j]&lt;=pivot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۳- بعد از اجرای مرحله ۲: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الف) اگر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&lt;j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آن‌گاه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مقادیرخانه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کرده و به مرحله 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برمی‌گردیم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اگر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&gt;=j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آن‌گاه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مقادیر خانه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کرده و گذر مورد نظر تمام می شود.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E0C7C8-6887-EC4E-9EF5-33D210A094F9}"/>
              </a:ext>
            </a:extLst>
          </p:cNvPr>
          <p:cNvSpPr/>
          <p:nvPr/>
        </p:nvSpPr>
        <p:spPr>
          <a:xfrm>
            <a:off x="2110477" y="1690687"/>
            <a:ext cx="7704083" cy="46634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5752C8-219D-DA45-B018-9C3AE11358FE}"/>
              </a:ext>
            </a:extLst>
          </p:cNvPr>
          <p:cNvSpPr txBox="1"/>
          <p:nvPr/>
        </p:nvSpPr>
        <p:spPr>
          <a:xfrm>
            <a:off x="2377440" y="239370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eaLnBrk="1" latinLnBrk="0" hangingPunct="1"/>
            <a:r>
              <a:rPr lang="en-US" dirty="0">
                <a:latin typeface="Century" panose="02040604050505020304" pitchFamily="18" charset="0"/>
              </a:rPr>
              <a:t>pivot=0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سریع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D694D-6B11-154C-A72C-992C60C3D416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Quick Sort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ED96698-1B07-5346-8B73-B386BC18C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333816"/>
              </p:ext>
            </p:extLst>
          </p:nvPr>
        </p:nvGraphicFramePr>
        <p:xfrm>
          <a:off x="3627120" y="4769549"/>
          <a:ext cx="4937760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3494313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8774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1572487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826925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889579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011455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818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8129023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0436471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E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44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449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436E23-A025-8A4F-B769-61B08D7A1A67}"/>
              </a:ext>
            </a:extLst>
          </p:cNvPr>
          <p:cNvSpPr txBox="1"/>
          <p:nvPr/>
        </p:nvSpPr>
        <p:spPr>
          <a:xfrm>
            <a:off x="2377440" y="498264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eaLnBrk="1" latinLnBrk="0" hangingPunct="1"/>
            <a:r>
              <a:rPr lang="en-US" dirty="0">
                <a:latin typeface="Century" panose="02040604050505020304" pitchFamily="18" charset="0"/>
              </a:rPr>
              <a:t>pivot=0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750759-7EF0-F64A-9094-442C4DE07E38}"/>
              </a:ext>
            </a:extLst>
          </p:cNvPr>
          <p:cNvGrpSpPr/>
          <p:nvPr/>
        </p:nvGrpSpPr>
        <p:grpSpPr>
          <a:xfrm>
            <a:off x="5436204" y="5528630"/>
            <a:ext cx="1319592" cy="550332"/>
            <a:chOff x="3627120" y="5565077"/>
            <a:chExt cx="1319592" cy="550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F02DC7-D418-3D48-A26A-B8612918100A}"/>
                </a:ext>
              </a:extLst>
            </p:cNvPr>
            <p:cNvSpPr txBox="1"/>
            <p:nvPr/>
          </p:nvSpPr>
          <p:spPr>
            <a:xfrm>
              <a:off x="3627120" y="5807632"/>
              <a:ext cx="1319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too_big_index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E054614-23D7-7843-85E7-F33907814240}"/>
                </a:ext>
              </a:extLst>
            </p:cNvPr>
            <p:cNvCxnSpPr/>
            <p:nvPr/>
          </p:nvCxnSpPr>
          <p:spPr>
            <a:xfrm flipV="1">
              <a:off x="4286916" y="5565077"/>
              <a:ext cx="0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8EF1D2-1991-BA44-A825-F26E674C95C7}"/>
              </a:ext>
            </a:extLst>
          </p:cNvPr>
          <p:cNvGrpSpPr/>
          <p:nvPr/>
        </p:nvGrpSpPr>
        <p:grpSpPr>
          <a:xfrm>
            <a:off x="6989960" y="5531620"/>
            <a:ext cx="1510350" cy="550332"/>
            <a:chOff x="5612621" y="5565077"/>
            <a:chExt cx="1510350" cy="550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98A3E2-F4EE-5C44-BA54-9B17269CD7CC}"/>
                </a:ext>
              </a:extLst>
            </p:cNvPr>
            <p:cNvSpPr txBox="1"/>
            <p:nvPr/>
          </p:nvSpPr>
          <p:spPr>
            <a:xfrm>
              <a:off x="5612621" y="5807632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too_small_index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AC6479-782A-C44D-8586-2AB203BE7B84}"/>
                </a:ext>
              </a:extLst>
            </p:cNvPr>
            <p:cNvCxnSpPr/>
            <p:nvPr/>
          </p:nvCxnSpPr>
          <p:spPr>
            <a:xfrm flipV="1">
              <a:off x="6367796" y="5565077"/>
              <a:ext cx="0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3AC45791-C78F-AB46-907A-642B7C476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719767"/>
              </p:ext>
            </p:extLst>
          </p:nvPr>
        </p:nvGraphicFramePr>
        <p:xfrm>
          <a:off x="3627120" y="2184979"/>
          <a:ext cx="4937760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3494313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8774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1572487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826925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889579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011455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818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8129023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0436471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E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44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44952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B32E8ED0-45B9-2344-A55B-28AAC6E3F814}"/>
              </a:ext>
            </a:extLst>
          </p:cNvPr>
          <p:cNvGrpSpPr/>
          <p:nvPr/>
        </p:nvGrpSpPr>
        <p:grpSpPr>
          <a:xfrm>
            <a:off x="4887934" y="2947050"/>
            <a:ext cx="1319592" cy="550332"/>
            <a:chOff x="3627120" y="5565077"/>
            <a:chExt cx="1319592" cy="550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8F7F8F-5CFB-9C4B-8F2A-068566DACA00}"/>
                </a:ext>
              </a:extLst>
            </p:cNvPr>
            <p:cNvSpPr txBox="1"/>
            <p:nvPr/>
          </p:nvSpPr>
          <p:spPr>
            <a:xfrm>
              <a:off x="3627120" y="5807632"/>
              <a:ext cx="1319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too_big_index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A8A4B99-436B-9B4C-90AD-DB8BDE8E8DB0}"/>
                </a:ext>
              </a:extLst>
            </p:cNvPr>
            <p:cNvCxnSpPr/>
            <p:nvPr/>
          </p:nvCxnSpPr>
          <p:spPr>
            <a:xfrm flipV="1">
              <a:off x="4286916" y="5565077"/>
              <a:ext cx="0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19FB6C-D107-2F49-878E-E133AAC605CF}"/>
              </a:ext>
            </a:extLst>
          </p:cNvPr>
          <p:cNvGrpSpPr/>
          <p:nvPr/>
        </p:nvGrpSpPr>
        <p:grpSpPr>
          <a:xfrm>
            <a:off x="6989960" y="2947050"/>
            <a:ext cx="1510350" cy="550332"/>
            <a:chOff x="5612621" y="5565077"/>
            <a:chExt cx="1510350" cy="550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B8671F-8125-D741-BD49-CCC4AEDC3570}"/>
                </a:ext>
              </a:extLst>
            </p:cNvPr>
            <p:cNvSpPr txBox="1"/>
            <p:nvPr/>
          </p:nvSpPr>
          <p:spPr>
            <a:xfrm>
              <a:off x="5612621" y="5807632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too_small_index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8FA5032-B19A-F542-8BC3-E05B27548349}"/>
                </a:ext>
              </a:extLst>
            </p:cNvPr>
            <p:cNvCxnSpPr/>
            <p:nvPr/>
          </p:nvCxnSpPr>
          <p:spPr>
            <a:xfrm flipV="1">
              <a:off x="6367796" y="5565077"/>
              <a:ext cx="0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5332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روش انجام کار در یک گذر: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۱- عنصر اول را به طور پیش فرض به عنوان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مجور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در نظر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می‌گیریم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۲-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ترتیب از ابتدا و انتها به صورت زیر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 با شروع از حد پایین به سمت اولین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]&gt;=pivot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باشد.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 با شروع از حد بالا به سمت اولین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A[j]&lt;=pivot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۳- بعد از اجرای مرحله ۲: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الف) اگر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&lt;j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آن‌گاه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مقادیرخانه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کرده و به مرحله 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برمی‌گردیم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اگر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&gt;=j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آن‌گاه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مقادیر خانه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کرده و گذر مورد نظر تمام می شود.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E0C7C8-6887-EC4E-9EF5-33D210A094F9}"/>
              </a:ext>
            </a:extLst>
          </p:cNvPr>
          <p:cNvSpPr/>
          <p:nvPr/>
        </p:nvSpPr>
        <p:spPr>
          <a:xfrm>
            <a:off x="2110477" y="1690687"/>
            <a:ext cx="7704083" cy="46634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5752C8-219D-DA45-B018-9C3AE11358FE}"/>
              </a:ext>
            </a:extLst>
          </p:cNvPr>
          <p:cNvSpPr txBox="1"/>
          <p:nvPr/>
        </p:nvSpPr>
        <p:spPr>
          <a:xfrm>
            <a:off x="2377440" y="239370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eaLnBrk="1" latinLnBrk="0" hangingPunct="1"/>
            <a:r>
              <a:rPr lang="en-US" dirty="0">
                <a:latin typeface="Century" panose="02040604050505020304" pitchFamily="18" charset="0"/>
              </a:rPr>
              <a:t>pivot=0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سریع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D694D-6B11-154C-A72C-992C60C3D416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Quick Sort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ED96698-1B07-5346-8B73-B386BC18C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742899"/>
              </p:ext>
            </p:extLst>
          </p:nvPr>
        </p:nvGraphicFramePr>
        <p:xfrm>
          <a:off x="3627120" y="4769549"/>
          <a:ext cx="4937760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3494313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8774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1572487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826925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889579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011455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818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8129023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0436471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E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44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449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436E23-A025-8A4F-B769-61B08D7A1A67}"/>
              </a:ext>
            </a:extLst>
          </p:cNvPr>
          <p:cNvSpPr txBox="1"/>
          <p:nvPr/>
        </p:nvSpPr>
        <p:spPr>
          <a:xfrm>
            <a:off x="2377440" y="498264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eaLnBrk="1" latinLnBrk="0" hangingPunct="1"/>
            <a:r>
              <a:rPr lang="en-US" dirty="0">
                <a:latin typeface="Century" panose="02040604050505020304" pitchFamily="18" charset="0"/>
              </a:rPr>
              <a:t>pivot=0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750759-7EF0-F64A-9094-442C4DE07E38}"/>
              </a:ext>
            </a:extLst>
          </p:cNvPr>
          <p:cNvGrpSpPr/>
          <p:nvPr/>
        </p:nvGrpSpPr>
        <p:grpSpPr>
          <a:xfrm>
            <a:off x="5436204" y="5528630"/>
            <a:ext cx="1319592" cy="550332"/>
            <a:chOff x="3627120" y="5565077"/>
            <a:chExt cx="1319592" cy="550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F02DC7-D418-3D48-A26A-B8612918100A}"/>
                </a:ext>
              </a:extLst>
            </p:cNvPr>
            <p:cNvSpPr txBox="1"/>
            <p:nvPr/>
          </p:nvSpPr>
          <p:spPr>
            <a:xfrm>
              <a:off x="3627120" y="5807632"/>
              <a:ext cx="1319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too_big_index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E054614-23D7-7843-85E7-F33907814240}"/>
                </a:ext>
              </a:extLst>
            </p:cNvPr>
            <p:cNvCxnSpPr/>
            <p:nvPr/>
          </p:nvCxnSpPr>
          <p:spPr>
            <a:xfrm flipV="1">
              <a:off x="4286916" y="5565077"/>
              <a:ext cx="0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8EF1D2-1991-BA44-A825-F26E674C95C7}"/>
              </a:ext>
            </a:extLst>
          </p:cNvPr>
          <p:cNvGrpSpPr/>
          <p:nvPr/>
        </p:nvGrpSpPr>
        <p:grpSpPr>
          <a:xfrm>
            <a:off x="6691226" y="5528630"/>
            <a:ext cx="1510350" cy="549486"/>
            <a:chOff x="5612621" y="5565923"/>
            <a:chExt cx="1510350" cy="5494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98A3E2-F4EE-5C44-BA54-9B17269CD7CC}"/>
                </a:ext>
              </a:extLst>
            </p:cNvPr>
            <p:cNvSpPr txBox="1"/>
            <p:nvPr/>
          </p:nvSpPr>
          <p:spPr>
            <a:xfrm>
              <a:off x="5612621" y="5807632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too_small_index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AC6479-782A-C44D-8586-2AB203BE7B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2512" y="5565923"/>
              <a:ext cx="215284" cy="273474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1726E17A-FBBE-B445-8FCF-D711181FF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877905"/>
              </p:ext>
            </p:extLst>
          </p:nvPr>
        </p:nvGraphicFramePr>
        <p:xfrm>
          <a:off x="3562550" y="2184978"/>
          <a:ext cx="4937760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3494313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8774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1572487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826925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889579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011455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818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8129023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0436471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E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44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44952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15EBE628-1239-EB40-A6F1-8E7D219DBD15}"/>
              </a:ext>
            </a:extLst>
          </p:cNvPr>
          <p:cNvGrpSpPr/>
          <p:nvPr/>
        </p:nvGrpSpPr>
        <p:grpSpPr>
          <a:xfrm>
            <a:off x="5371634" y="2944059"/>
            <a:ext cx="1319592" cy="550332"/>
            <a:chOff x="3627120" y="5565077"/>
            <a:chExt cx="1319592" cy="550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4934BF-C009-0B49-A0E2-C45AEE74818C}"/>
                </a:ext>
              </a:extLst>
            </p:cNvPr>
            <p:cNvSpPr txBox="1"/>
            <p:nvPr/>
          </p:nvSpPr>
          <p:spPr>
            <a:xfrm>
              <a:off x="3627120" y="5807632"/>
              <a:ext cx="1319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too_big_index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24B4C02-AA5C-7140-98B1-2A31AA70FFA8}"/>
                </a:ext>
              </a:extLst>
            </p:cNvPr>
            <p:cNvCxnSpPr/>
            <p:nvPr/>
          </p:nvCxnSpPr>
          <p:spPr>
            <a:xfrm flipV="1">
              <a:off x="4286916" y="5565077"/>
              <a:ext cx="0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4558620-58B2-0045-91F5-860BF34E7A7B}"/>
              </a:ext>
            </a:extLst>
          </p:cNvPr>
          <p:cNvGrpSpPr/>
          <p:nvPr/>
        </p:nvGrpSpPr>
        <p:grpSpPr>
          <a:xfrm>
            <a:off x="6925390" y="2947049"/>
            <a:ext cx="1510350" cy="550332"/>
            <a:chOff x="5612621" y="5565077"/>
            <a:chExt cx="1510350" cy="550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1AE57C-0978-224D-A89F-D2B9C492E895}"/>
                </a:ext>
              </a:extLst>
            </p:cNvPr>
            <p:cNvSpPr txBox="1"/>
            <p:nvPr/>
          </p:nvSpPr>
          <p:spPr>
            <a:xfrm>
              <a:off x="5612621" y="5807632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too_small_index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F0E1188-2AD1-B945-A553-42E965CF63AF}"/>
                </a:ext>
              </a:extLst>
            </p:cNvPr>
            <p:cNvCxnSpPr/>
            <p:nvPr/>
          </p:nvCxnSpPr>
          <p:spPr>
            <a:xfrm flipV="1">
              <a:off x="6367796" y="5565077"/>
              <a:ext cx="0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2672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روش انجام کار در یک گذر: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۱- عنصر اول را به طور پیش فرض به عنوان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مجور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در نظر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می‌گیریم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۲-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ترتیب از ابتدا و انتها به صورت زیر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 با شروع از حد پایین به سمت اولین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]&gt;=pivot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باشد.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 با شروع از حد بالا به سمت اولین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A[j]&lt;=pivot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۳- بعد از اجرای مرحله ۲: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الف) اگر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&lt;j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آن‌گاه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مقادیرخانه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کرده و به مرحله 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برمی‌گردیم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اگر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&gt;=j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آن‌گاه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مقادیر خانه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کرده و گذر مورد نظر تمام می شود.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E0C7C8-6887-EC4E-9EF5-33D210A094F9}"/>
              </a:ext>
            </a:extLst>
          </p:cNvPr>
          <p:cNvSpPr/>
          <p:nvPr/>
        </p:nvSpPr>
        <p:spPr>
          <a:xfrm>
            <a:off x="2110477" y="1690687"/>
            <a:ext cx="7704083" cy="46634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5752C8-219D-DA45-B018-9C3AE11358FE}"/>
              </a:ext>
            </a:extLst>
          </p:cNvPr>
          <p:cNvSpPr txBox="1"/>
          <p:nvPr/>
        </p:nvSpPr>
        <p:spPr>
          <a:xfrm>
            <a:off x="2377440" y="239370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eaLnBrk="1" latinLnBrk="0" hangingPunct="1"/>
            <a:r>
              <a:rPr lang="en-US" dirty="0">
                <a:latin typeface="Century" panose="02040604050505020304" pitchFamily="18" charset="0"/>
              </a:rPr>
              <a:t>pivot=0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سریع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D694D-6B11-154C-A72C-992C60C3D416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Quick Sort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ED96698-1B07-5346-8B73-B386BC18C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551883"/>
              </p:ext>
            </p:extLst>
          </p:nvPr>
        </p:nvGraphicFramePr>
        <p:xfrm>
          <a:off x="3627120" y="4769549"/>
          <a:ext cx="4937760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3494313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8774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1572487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826925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889579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011455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818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8129023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0436471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E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44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449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436E23-A025-8A4F-B769-61B08D7A1A67}"/>
              </a:ext>
            </a:extLst>
          </p:cNvPr>
          <p:cNvSpPr txBox="1"/>
          <p:nvPr/>
        </p:nvSpPr>
        <p:spPr>
          <a:xfrm>
            <a:off x="2377440" y="498264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eaLnBrk="1" latinLnBrk="0" hangingPunct="1"/>
            <a:r>
              <a:rPr lang="en-US" dirty="0">
                <a:latin typeface="Century" panose="02040604050505020304" pitchFamily="18" charset="0"/>
              </a:rPr>
              <a:t>pivot=0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750759-7EF0-F64A-9094-442C4DE07E38}"/>
              </a:ext>
            </a:extLst>
          </p:cNvPr>
          <p:cNvGrpSpPr/>
          <p:nvPr/>
        </p:nvGrpSpPr>
        <p:grpSpPr>
          <a:xfrm>
            <a:off x="5436204" y="5528630"/>
            <a:ext cx="1319592" cy="550332"/>
            <a:chOff x="3627120" y="5565077"/>
            <a:chExt cx="1319592" cy="550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F02DC7-D418-3D48-A26A-B8612918100A}"/>
                </a:ext>
              </a:extLst>
            </p:cNvPr>
            <p:cNvSpPr txBox="1"/>
            <p:nvPr/>
          </p:nvSpPr>
          <p:spPr>
            <a:xfrm>
              <a:off x="3627120" y="5807632"/>
              <a:ext cx="1319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too_big_index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E054614-23D7-7843-85E7-F33907814240}"/>
                </a:ext>
              </a:extLst>
            </p:cNvPr>
            <p:cNvCxnSpPr/>
            <p:nvPr/>
          </p:nvCxnSpPr>
          <p:spPr>
            <a:xfrm flipV="1">
              <a:off x="4286916" y="5565077"/>
              <a:ext cx="0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8EF1D2-1991-BA44-A825-F26E674C95C7}"/>
              </a:ext>
            </a:extLst>
          </p:cNvPr>
          <p:cNvGrpSpPr/>
          <p:nvPr/>
        </p:nvGrpSpPr>
        <p:grpSpPr>
          <a:xfrm>
            <a:off x="6691226" y="5528630"/>
            <a:ext cx="1510350" cy="549486"/>
            <a:chOff x="5612621" y="5565923"/>
            <a:chExt cx="1510350" cy="5494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98A3E2-F4EE-5C44-BA54-9B17269CD7CC}"/>
                </a:ext>
              </a:extLst>
            </p:cNvPr>
            <p:cNvSpPr txBox="1"/>
            <p:nvPr/>
          </p:nvSpPr>
          <p:spPr>
            <a:xfrm>
              <a:off x="5612621" y="5807632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too_small_index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AC6479-782A-C44D-8586-2AB203BE7B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2512" y="5565923"/>
              <a:ext cx="215284" cy="273474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1726E17A-FBBE-B445-8FCF-D711181FF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5564"/>
              </p:ext>
            </p:extLst>
          </p:nvPr>
        </p:nvGraphicFramePr>
        <p:xfrm>
          <a:off x="3562550" y="2184978"/>
          <a:ext cx="4937760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3494313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8774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1572487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826925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889579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011455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818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8129023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0436471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E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44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44952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15EBE628-1239-EB40-A6F1-8E7D219DBD15}"/>
              </a:ext>
            </a:extLst>
          </p:cNvPr>
          <p:cNvGrpSpPr/>
          <p:nvPr/>
        </p:nvGrpSpPr>
        <p:grpSpPr>
          <a:xfrm>
            <a:off x="5371634" y="2944059"/>
            <a:ext cx="1319592" cy="550332"/>
            <a:chOff x="3627120" y="5565077"/>
            <a:chExt cx="1319592" cy="550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4934BF-C009-0B49-A0E2-C45AEE74818C}"/>
                </a:ext>
              </a:extLst>
            </p:cNvPr>
            <p:cNvSpPr txBox="1"/>
            <p:nvPr/>
          </p:nvSpPr>
          <p:spPr>
            <a:xfrm>
              <a:off x="3627120" y="5807632"/>
              <a:ext cx="1319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too_big_index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24B4C02-AA5C-7140-98B1-2A31AA70FFA8}"/>
                </a:ext>
              </a:extLst>
            </p:cNvPr>
            <p:cNvCxnSpPr/>
            <p:nvPr/>
          </p:nvCxnSpPr>
          <p:spPr>
            <a:xfrm flipV="1">
              <a:off x="4286916" y="5565077"/>
              <a:ext cx="0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BF7DEB7-0F4A-C540-AFB8-FDDD23D0B765}"/>
              </a:ext>
            </a:extLst>
          </p:cNvPr>
          <p:cNvGrpSpPr/>
          <p:nvPr/>
        </p:nvGrpSpPr>
        <p:grpSpPr>
          <a:xfrm>
            <a:off x="6632949" y="2945272"/>
            <a:ext cx="1510350" cy="549486"/>
            <a:chOff x="5612621" y="5565923"/>
            <a:chExt cx="1510350" cy="5494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958EFF2-BF26-FF4F-B7DE-CC96E15F6B18}"/>
                </a:ext>
              </a:extLst>
            </p:cNvPr>
            <p:cNvSpPr txBox="1"/>
            <p:nvPr/>
          </p:nvSpPr>
          <p:spPr>
            <a:xfrm>
              <a:off x="5612621" y="5807632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too_small_index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52EC0BE-FB9B-BC43-80DD-D716EE645A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2512" y="5565923"/>
              <a:ext cx="215284" cy="273474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4074865F-A520-4C4F-BA17-F3B5CA9EC952}"/>
              </a:ext>
            </a:extLst>
          </p:cNvPr>
          <p:cNvSpPr/>
          <p:nvPr/>
        </p:nvSpPr>
        <p:spPr>
          <a:xfrm rot="5400000">
            <a:off x="6508352" y="4083749"/>
            <a:ext cx="274320" cy="1097280"/>
          </a:xfrm>
          <a:prstGeom prst="leftBracket">
            <a:avLst>
              <a:gd name="adj" fmla="val 0"/>
            </a:avLst>
          </a:prstGeom>
          <a:ln w="12700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ket 42">
            <a:extLst>
              <a:ext uri="{FF2B5EF4-FFF2-40B4-BE49-F238E27FC236}">
                <a16:creationId xmlns:a16="http://schemas.microsoft.com/office/drawing/2014/main" id="{4C45AC55-BBD6-6E4D-B05C-B044D98AB2D1}"/>
              </a:ext>
            </a:extLst>
          </p:cNvPr>
          <p:cNvSpPr/>
          <p:nvPr/>
        </p:nvSpPr>
        <p:spPr>
          <a:xfrm rot="5400000">
            <a:off x="6442910" y="1491516"/>
            <a:ext cx="274320" cy="1097280"/>
          </a:xfrm>
          <a:prstGeom prst="leftBracket">
            <a:avLst>
              <a:gd name="adj" fmla="val 0"/>
            </a:avLst>
          </a:prstGeom>
          <a:ln w="12700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81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روش انجام کار در یک گذر: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۱- عنصر اول را به طور پیش فرض به عنوان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مجور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در نظر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می‌گیریم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۲-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ترتیب از ابتدا و انتها به صورت زیر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 با شروع از حد پایین به سمت اولین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]&gt;=pivot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باشد.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 با شروع از حد بالا به سمت اولین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A[j]&lt;=pivot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۳- بعد از اجرای مرحله ۲: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الف) اگر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&lt;j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آن‌گاه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مقادیرخانه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کرده و به مرحله 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برمی‌گردیم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اگر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&gt;=j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آن‌گاه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مقادیر خانه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کرده و گذر مورد نظر تمام می شود.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E0C7C8-6887-EC4E-9EF5-33D210A094F9}"/>
              </a:ext>
            </a:extLst>
          </p:cNvPr>
          <p:cNvSpPr/>
          <p:nvPr/>
        </p:nvSpPr>
        <p:spPr>
          <a:xfrm>
            <a:off x="2110477" y="1690687"/>
            <a:ext cx="7704083" cy="46634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5752C8-219D-DA45-B018-9C3AE11358FE}"/>
              </a:ext>
            </a:extLst>
          </p:cNvPr>
          <p:cNvSpPr txBox="1"/>
          <p:nvPr/>
        </p:nvSpPr>
        <p:spPr>
          <a:xfrm>
            <a:off x="2377440" y="239370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eaLnBrk="1" latinLnBrk="0" hangingPunct="1"/>
            <a:r>
              <a:rPr lang="en-US" dirty="0">
                <a:latin typeface="Century" panose="02040604050505020304" pitchFamily="18" charset="0"/>
              </a:rPr>
              <a:t>pivot=0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سریع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D694D-6B11-154C-A72C-992C60C3D416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Quick Sort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ED96698-1B07-5346-8B73-B386BC18C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50696"/>
              </p:ext>
            </p:extLst>
          </p:nvPr>
        </p:nvGraphicFramePr>
        <p:xfrm>
          <a:off x="3627120" y="4769549"/>
          <a:ext cx="4937760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3494313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8774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1572487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826925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889579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011455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818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8129023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0436471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E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44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449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436E23-A025-8A4F-B769-61B08D7A1A67}"/>
              </a:ext>
            </a:extLst>
          </p:cNvPr>
          <p:cNvSpPr txBox="1"/>
          <p:nvPr/>
        </p:nvSpPr>
        <p:spPr>
          <a:xfrm>
            <a:off x="2377440" y="498264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eaLnBrk="1" latinLnBrk="0" hangingPunct="1"/>
            <a:r>
              <a:rPr lang="en-US" dirty="0">
                <a:latin typeface="Century" panose="02040604050505020304" pitchFamily="18" charset="0"/>
              </a:rPr>
              <a:t>pivot=0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750759-7EF0-F64A-9094-442C4DE07E38}"/>
              </a:ext>
            </a:extLst>
          </p:cNvPr>
          <p:cNvGrpSpPr/>
          <p:nvPr/>
        </p:nvGrpSpPr>
        <p:grpSpPr>
          <a:xfrm>
            <a:off x="5436204" y="5528630"/>
            <a:ext cx="1319592" cy="550332"/>
            <a:chOff x="3627120" y="5565077"/>
            <a:chExt cx="1319592" cy="550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F02DC7-D418-3D48-A26A-B8612918100A}"/>
                </a:ext>
              </a:extLst>
            </p:cNvPr>
            <p:cNvSpPr txBox="1"/>
            <p:nvPr/>
          </p:nvSpPr>
          <p:spPr>
            <a:xfrm>
              <a:off x="3627120" y="5807632"/>
              <a:ext cx="1319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too_big_index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E054614-23D7-7843-85E7-F33907814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6916" y="5565077"/>
              <a:ext cx="451945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8EF1D2-1991-BA44-A825-F26E674C95C7}"/>
              </a:ext>
            </a:extLst>
          </p:cNvPr>
          <p:cNvGrpSpPr/>
          <p:nvPr/>
        </p:nvGrpSpPr>
        <p:grpSpPr>
          <a:xfrm>
            <a:off x="6691226" y="5528630"/>
            <a:ext cx="1510350" cy="549486"/>
            <a:chOff x="5612621" y="5565923"/>
            <a:chExt cx="1510350" cy="5494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98A3E2-F4EE-5C44-BA54-9B17269CD7CC}"/>
                </a:ext>
              </a:extLst>
            </p:cNvPr>
            <p:cNvSpPr txBox="1"/>
            <p:nvPr/>
          </p:nvSpPr>
          <p:spPr>
            <a:xfrm>
              <a:off x="5612621" y="5807632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too_small_index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AC6479-782A-C44D-8586-2AB203BE7B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2512" y="5565923"/>
              <a:ext cx="215284" cy="273474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1726E17A-FBBE-B445-8FCF-D711181FF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747652"/>
              </p:ext>
            </p:extLst>
          </p:nvPr>
        </p:nvGraphicFramePr>
        <p:xfrm>
          <a:off x="3562550" y="2184978"/>
          <a:ext cx="4937760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3494313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8774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1572487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826925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889579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011455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818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8129023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0436471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E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44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44952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15EBE628-1239-EB40-A6F1-8E7D219DBD15}"/>
              </a:ext>
            </a:extLst>
          </p:cNvPr>
          <p:cNvGrpSpPr/>
          <p:nvPr/>
        </p:nvGrpSpPr>
        <p:grpSpPr>
          <a:xfrm>
            <a:off x="5371634" y="2944059"/>
            <a:ext cx="1319592" cy="550332"/>
            <a:chOff x="3627120" y="5565077"/>
            <a:chExt cx="1319592" cy="550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4934BF-C009-0B49-A0E2-C45AEE74818C}"/>
                </a:ext>
              </a:extLst>
            </p:cNvPr>
            <p:cNvSpPr txBox="1"/>
            <p:nvPr/>
          </p:nvSpPr>
          <p:spPr>
            <a:xfrm>
              <a:off x="3627120" y="5807632"/>
              <a:ext cx="1319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too_big_index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24B4C02-AA5C-7140-98B1-2A31AA70FFA8}"/>
                </a:ext>
              </a:extLst>
            </p:cNvPr>
            <p:cNvCxnSpPr/>
            <p:nvPr/>
          </p:nvCxnSpPr>
          <p:spPr>
            <a:xfrm flipV="1">
              <a:off x="4286916" y="5565077"/>
              <a:ext cx="0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BF7DEB7-0F4A-C540-AFB8-FDDD23D0B765}"/>
              </a:ext>
            </a:extLst>
          </p:cNvPr>
          <p:cNvGrpSpPr/>
          <p:nvPr/>
        </p:nvGrpSpPr>
        <p:grpSpPr>
          <a:xfrm>
            <a:off x="6632949" y="2945272"/>
            <a:ext cx="1510350" cy="549486"/>
            <a:chOff x="5612621" y="5565923"/>
            <a:chExt cx="1510350" cy="5494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958EFF2-BF26-FF4F-B7DE-CC96E15F6B18}"/>
                </a:ext>
              </a:extLst>
            </p:cNvPr>
            <p:cNvSpPr txBox="1"/>
            <p:nvPr/>
          </p:nvSpPr>
          <p:spPr>
            <a:xfrm>
              <a:off x="5612621" y="5807632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too_small_index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52EC0BE-FB9B-BC43-80DD-D716EE645A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2512" y="5565923"/>
              <a:ext cx="215284" cy="273474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85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endParaRPr lang="en-US" dirty="0">
              <a:latin typeface="Century" panose="02040604050505020304" pitchFamily="18" charset="0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228600" indent="-228600" algn="r" defTabSz="914400" rtl="1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حبابی</a:t>
            </a:r>
          </a:p>
          <a:p>
            <a:pPr marL="228600" indent="-228600" algn="r" defTabSz="914400" rtl="1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درجی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228600" indent="-228600" algn="r" defTabSz="914400" rtl="1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انتخابی</a:t>
            </a:r>
          </a:p>
          <a:p>
            <a:pPr marL="228600" indent="-228600" algn="r" defTabSz="914400" rtl="1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ادغامی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228600" indent="-228600" algn="r" defTabSz="914400" rtl="1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سریع</a:t>
            </a:r>
          </a:p>
          <a:p>
            <a:pPr marL="228600" indent="-228600" algn="r" defTabSz="914400" rtl="1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هرم</a:t>
            </a:r>
          </a:p>
          <a:p>
            <a:pPr marL="228600" indent="-228600" algn="r" defTabSz="914400" rtl="1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درخت جستجو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دودویی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228600" indent="-228600" algn="r" defTabSz="914400" rtl="1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مبنایی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B7B477-17BB-DF49-BCA4-B5ACC9988BC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dirty="0">
                <a:latin typeface="Century" panose="02040604050505020304" pitchFamily="18" charset="0"/>
                <a:cs typeface="IRMitra" panose="02000506000000020002" pitchFamily="2" charset="-78"/>
              </a:rPr>
              <a:t>Bubble Sort</a:t>
            </a:r>
            <a:endParaRPr lang="fa-IR" dirty="0">
              <a:latin typeface="Century" panose="02040604050505020304" pitchFamily="18" charset="0"/>
              <a:cs typeface="IRMitra" panose="02000506000000020002" pitchFamily="2" charset="-78"/>
            </a:endParaRPr>
          </a:p>
          <a:p>
            <a:pPr algn="l">
              <a:lnSpc>
                <a:spcPct val="110000"/>
              </a:lnSpc>
            </a:pPr>
            <a:r>
              <a:rPr lang="en-US" dirty="0">
                <a:latin typeface="Century" panose="02040604050505020304" pitchFamily="18" charset="0"/>
                <a:cs typeface="IRMitra" panose="02000506000000020002" pitchFamily="2" charset="-78"/>
              </a:rPr>
              <a:t>Insertion Sort</a:t>
            </a:r>
            <a:endParaRPr lang="fa-IR" dirty="0">
              <a:latin typeface="Century" panose="02040604050505020304" pitchFamily="18" charset="0"/>
              <a:cs typeface="IRMitra" panose="02000506000000020002" pitchFamily="2" charset="-78"/>
            </a:endParaRPr>
          </a:p>
          <a:p>
            <a:pPr algn="l">
              <a:lnSpc>
                <a:spcPct val="110000"/>
              </a:lnSpc>
            </a:pPr>
            <a:r>
              <a:rPr lang="en-US" dirty="0">
                <a:latin typeface="Century" panose="02040604050505020304" pitchFamily="18" charset="0"/>
                <a:cs typeface="IRMitra" panose="02000506000000020002" pitchFamily="2" charset="-78"/>
              </a:rPr>
              <a:t>Selection Sort</a:t>
            </a:r>
            <a:endParaRPr lang="fa-IR" dirty="0">
              <a:latin typeface="Century" panose="02040604050505020304" pitchFamily="18" charset="0"/>
              <a:cs typeface="IRMitra" panose="02000506000000020002" pitchFamily="2" charset="-78"/>
            </a:endParaRPr>
          </a:p>
          <a:p>
            <a:pPr algn="l">
              <a:lnSpc>
                <a:spcPct val="110000"/>
              </a:lnSpc>
            </a:pPr>
            <a:r>
              <a:rPr lang="en-US" dirty="0">
                <a:latin typeface="Century" panose="02040604050505020304" pitchFamily="18" charset="0"/>
                <a:cs typeface="IRMitra" panose="02000506000000020002" pitchFamily="2" charset="-78"/>
              </a:rPr>
              <a:t>Merge Sort</a:t>
            </a:r>
            <a:endParaRPr lang="fa-IR" dirty="0">
              <a:latin typeface="Century" panose="02040604050505020304" pitchFamily="18" charset="0"/>
              <a:cs typeface="IRMitra" panose="02000506000000020002" pitchFamily="2" charset="-78"/>
            </a:endParaRPr>
          </a:p>
          <a:p>
            <a:pPr algn="l">
              <a:lnSpc>
                <a:spcPct val="110000"/>
              </a:lnSpc>
            </a:pPr>
            <a:r>
              <a:rPr lang="en-US" dirty="0">
                <a:latin typeface="Century" panose="02040604050505020304" pitchFamily="18" charset="0"/>
                <a:cs typeface="IRMitra" panose="02000506000000020002" pitchFamily="2" charset="-78"/>
              </a:rPr>
              <a:t>Quick Sort</a:t>
            </a:r>
            <a:endParaRPr lang="fa-IR" dirty="0">
              <a:latin typeface="Century" panose="02040604050505020304" pitchFamily="18" charset="0"/>
              <a:cs typeface="IRMitra" panose="02000506000000020002" pitchFamily="2" charset="-78"/>
            </a:endParaRPr>
          </a:p>
          <a:p>
            <a:pPr algn="l">
              <a:lnSpc>
                <a:spcPct val="110000"/>
              </a:lnSpc>
            </a:pPr>
            <a:r>
              <a:rPr lang="en-US" dirty="0">
                <a:latin typeface="Century" panose="02040604050505020304" pitchFamily="18" charset="0"/>
                <a:cs typeface="IRMitra" panose="02000506000000020002" pitchFamily="2" charset="-78"/>
              </a:rPr>
              <a:t>Heap Sort</a:t>
            </a:r>
            <a:endParaRPr lang="fa-IR" dirty="0">
              <a:latin typeface="Century" panose="02040604050505020304" pitchFamily="18" charset="0"/>
              <a:cs typeface="IRMitra" panose="02000506000000020002" pitchFamily="2" charset="-78"/>
            </a:endParaRPr>
          </a:p>
          <a:p>
            <a:pPr algn="l">
              <a:lnSpc>
                <a:spcPct val="110000"/>
              </a:lnSpc>
            </a:pPr>
            <a:r>
              <a:rPr lang="en-US" dirty="0">
                <a:latin typeface="Century" panose="02040604050505020304" pitchFamily="18" charset="0"/>
                <a:cs typeface="IRMitra" panose="02000506000000020002" pitchFamily="2" charset="-78"/>
              </a:rPr>
              <a:t>BST Sort</a:t>
            </a:r>
            <a:endParaRPr lang="fa-IR" dirty="0">
              <a:latin typeface="Century" panose="02040604050505020304" pitchFamily="18" charset="0"/>
              <a:cs typeface="IRMitra" panose="02000506000000020002" pitchFamily="2" charset="-78"/>
            </a:endParaRPr>
          </a:p>
          <a:p>
            <a:pPr algn="l">
              <a:lnSpc>
                <a:spcPct val="110000"/>
              </a:lnSpc>
            </a:pPr>
            <a:r>
              <a:rPr lang="en-US" dirty="0">
                <a:latin typeface="Century" panose="02040604050505020304" pitchFamily="18" charset="0"/>
                <a:cs typeface="IRMitra" panose="02000506000000020002" pitchFamily="2" charset="-78"/>
              </a:rPr>
              <a:t>Radix Sort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4CA79A-B5F9-804F-8795-DEDFFDBBC8D3}"/>
              </a:ext>
            </a:extLst>
          </p:cNvPr>
          <p:cNvCxnSpPr>
            <a:cxnSpLocks/>
          </p:cNvCxnSpPr>
          <p:nvPr/>
        </p:nvCxnSpPr>
        <p:spPr>
          <a:xfrm flipH="1">
            <a:off x="1604555" y="3429000"/>
            <a:ext cx="898289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3D2C77-C14C-D142-BE62-283F780D3F4F}"/>
              </a:ext>
            </a:extLst>
          </p:cNvPr>
          <p:cNvCxnSpPr>
            <a:cxnSpLocks/>
          </p:cNvCxnSpPr>
          <p:nvPr/>
        </p:nvCxnSpPr>
        <p:spPr>
          <a:xfrm flipH="1">
            <a:off x="1604555" y="4587240"/>
            <a:ext cx="898289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E46AA7-4588-8B4E-9AFA-659670CEF19C}"/>
              </a:ext>
            </a:extLst>
          </p:cNvPr>
          <p:cNvCxnSpPr>
            <a:cxnSpLocks/>
          </p:cNvCxnSpPr>
          <p:nvPr/>
        </p:nvCxnSpPr>
        <p:spPr>
          <a:xfrm flipH="1">
            <a:off x="1604555" y="5680166"/>
            <a:ext cx="898289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513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روش انجام کار در یک گذر: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۱- عنصر اول را به طور پیش فرض به عنوان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مجور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در نظر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می‌گیریم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۲-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ترتیب از ابتدا و انتها به صورت زیر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 با شروع از حد پایین به سمت اولین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]&gt;=pivot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باشد.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 با شروع از حد بالا به سمت اولین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A[j]&lt;=pivot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۳- بعد از اجرای مرحله ۲: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الف) اگر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&lt;j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آن‌گاه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مقادیرخانه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کرده و به مرحله 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برمی‌گردیم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اگر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&gt;=j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آن‌گاه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مقادیر خانه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کرده و گذر مورد نظر تمام می شود.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E0C7C8-6887-EC4E-9EF5-33D210A094F9}"/>
              </a:ext>
            </a:extLst>
          </p:cNvPr>
          <p:cNvSpPr/>
          <p:nvPr/>
        </p:nvSpPr>
        <p:spPr>
          <a:xfrm>
            <a:off x="2110477" y="1690687"/>
            <a:ext cx="7704083" cy="46634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5752C8-219D-DA45-B018-9C3AE11358FE}"/>
              </a:ext>
            </a:extLst>
          </p:cNvPr>
          <p:cNvSpPr txBox="1"/>
          <p:nvPr/>
        </p:nvSpPr>
        <p:spPr>
          <a:xfrm>
            <a:off x="2377440" y="239370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eaLnBrk="1" latinLnBrk="0" hangingPunct="1"/>
            <a:r>
              <a:rPr lang="en-US" dirty="0">
                <a:latin typeface="Century" panose="02040604050505020304" pitchFamily="18" charset="0"/>
              </a:rPr>
              <a:t>pivot=0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سریع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D694D-6B11-154C-A72C-992C60C3D416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Quick Sort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ED96698-1B07-5346-8B73-B386BC18C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160043"/>
              </p:ext>
            </p:extLst>
          </p:nvPr>
        </p:nvGraphicFramePr>
        <p:xfrm>
          <a:off x="3627120" y="4769549"/>
          <a:ext cx="4937760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3494313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8774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1572487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826925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889579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011455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818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8129023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0436471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E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44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449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436E23-A025-8A4F-B769-61B08D7A1A67}"/>
              </a:ext>
            </a:extLst>
          </p:cNvPr>
          <p:cNvSpPr txBox="1"/>
          <p:nvPr/>
        </p:nvSpPr>
        <p:spPr>
          <a:xfrm>
            <a:off x="2377440" y="498264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eaLnBrk="1" latinLnBrk="0" hangingPunct="1"/>
            <a:r>
              <a:rPr lang="en-US" dirty="0">
                <a:latin typeface="Century" panose="02040604050505020304" pitchFamily="18" charset="0"/>
              </a:rPr>
              <a:t>pivot=0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750759-7EF0-F64A-9094-442C4DE07E38}"/>
              </a:ext>
            </a:extLst>
          </p:cNvPr>
          <p:cNvGrpSpPr/>
          <p:nvPr/>
        </p:nvGrpSpPr>
        <p:grpSpPr>
          <a:xfrm>
            <a:off x="5436204" y="5528630"/>
            <a:ext cx="1319592" cy="550332"/>
            <a:chOff x="3627120" y="5565077"/>
            <a:chExt cx="1319592" cy="550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F02DC7-D418-3D48-A26A-B8612918100A}"/>
                </a:ext>
              </a:extLst>
            </p:cNvPr>
            <p:cNvSpPr txBox="1"/>
            <p:nvPr/>
          </p:nvSpPr>
          <p:spPr>
            <a:xfrm>
              <a:off x="3627120" y="5807632"/>
              <a:ext cx="1319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too_big_index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E054614-23D7-7843-85E7-F33907814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6916" y="5565077"/>
              <a:ext cx="451945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8EF1D2-1991-BA44-A825-F26E674C95C7}"/>
              </a:ext>
            </a:extLst>
          </p:cNvPr>
          <p:cNvGrpSpPr/>
          <p:nvPr/>
        </p:nvGrpSpPr>
        <p:grpSpPr>
          <a:xfrm>
            <a:off x="6691226" y="5528630"/>
            <a:ext cx="1510350" cy="549486"/>
            <a:chOff x="5612621" y="5565923"/>
            <a:chExt cx="1510350" cy="5494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98A3E2-F4EE-5C44-BA54-9B17269CD7CC}"/>
                </a:ext>
              </a:extLst>
            </p:cNvPr>
            <p:cNvSpPr txBox="1"/>
            <p:nvPr/>
          </p:nvSpPr>
          <p:spPr>
            <a:xfrm>
              <a:off x="5612621" y="5807632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too_small_index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AC6479-782A-C44D-8586-2AB203BE7B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77191" y="5565923"/>
              <a:ext cx="690605" cy="273474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1726E17A-FBBE-B445-8FCF-D711181FF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854876"/>
              </p:ext>
            </p:extLst>
          </p:nvPr>
        </p:nvGraphicFramePr>
        <p:xfrm>
          <a:off x="3562550" y="2184978"/>
          <a:ext cx="4937760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3494313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8774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1572487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826925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889579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011455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818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8129023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0436471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E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44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44952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15EBE628-1239-EB40-A6F1-8E7D219DBD15}"/>
              </a:ext>
            </a:extLst>
          </p:cNvPr>
          <p:cNvGrpSpPr/>
          <p:nvPr/>
        </p:nvGrpSpPr>
        <p:grpSpPr>
          <a:xfrm>
            <a:off x="5371634" y="2944059"/>
            <a:ext cx="1319592" cy="550332"/>
            <a:chOff x="3627120" y="5565077"/>
            <a:chExt cx="1319592" cy="550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4934BF-C009-0B49-A0E2-C45AEE74818C}"/>
                </a:ext>
              </a:extLst>
            </p:cNvPr>
            <p:cNvSpPr txBox="1"/>
            <p:nvPr/>
          </p:nvSpPr>
          <p:spPr>
            <a:xfrm>
              <a:off x="3627120" y="5807632"/>
              <a:ext cx="1319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too_big_index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24B4C02-AA5C-7140-98B1-2A31AA70FFA8}"/>
                </a:ext>
              </a:extLst>
            </p:cNvPr>
            <p:cNvCxnSpPr/>
            <p:nvPr/>
          </p:nvCxnSpPr>
          <p:spPr>
            <a:xfrm flipV="1">
              <a:off x="4286916" y="5565077"/>
              <a:ext cx="448056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BF7DEB7-0F4A-C540-AFB8-FDDD23D0B765}"/>
              </a:ext>
            </a:extLst>
          </p:cNvPr>
          <p:cNvGrpSpPr/>
          <p:nvPr/>
        </p:nvGrpSpPr>
        <p:grpSpPr>
          <a:xfrm>
            <a:off x="6632949" y="2945272"/>
            <a:ext cx="1510350" cy="549486"/>
            <a:chOff x="5612621" y="5565923"/>
            <a:chExt cx="1510350" cy="5494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958EFF2-BF26-FF4F-B7DE-CC96E15F6B18}"/>
                </a:ext>
              </a:extLst>
            </p:cNvPr>
            <p:cNvSpPr txBox="1"/>
            <p:nvPr/>
          </p:nvSpPr>
          <p:spPr>
            <a:xfrm>
              <a:off x="5612621" y="5807632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too_small_index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52EC0BE-FB9B-BC43-80DD-D716EE645A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2512" y="5565923"/>
              <a:ext cx="215284" cy="273474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377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روش انجام کار در یک گذر: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۱- عنصر اول را به طور پیش فرض به عنوان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مجور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در نظر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می‌گیریم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۲-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ترتیب از ابتدا و انتها به صورت زیر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 با شروع از حد پایین به سمت اولین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]&gt;=pivot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باشد.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 با شروع از حد بالا به سمت اولین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A[j]&lt;=pivot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۳- بعد از اجرای مرحله ۲: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الف) اگر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&lt;j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آن‌گاه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مقادیرخانه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کرده و به مرحله 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برمی‌گردیم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اگر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&gt;=j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آن‌گاه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مقادیر خانه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کرده و گذر مورد نظر تمام می شود.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E0C7C8-6887-EC4E-9EF5-33D210A094F9}"/>
              </a:ext>
            </a:extLst>
          </p:cNvPr>
          <p:cNvSpPr/>
          <p:nvPr/>
        </p:nvSpPr>
        <p:spPr>
          <a:xfrm>
            <a:off x="2110477" y="1690687"/>
            <a:ext cx="7704083" cy="46634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5752C8-219D-DA45-B018-9C3AE11358FE}"/>
              </a:ext>
            </a:extLst>
          </p:cNvPr>
          <p:cNvSpPr txBox="1"/>
          <p:nvPr/>
        </p:nvSpPr>
        <p:spPr>
          <a:xfrm>
            <a:off x="2377440" y="239370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eaLnBrk="1" latinLnBrk="0" hangingPunct="1"/>
            <a:r>
              <a:rPr lang="en-US" dirty="0">
                <a:latin typeface="Century" panose="02040604050505020304" pitchFamily="18" charset="0"/>
              </a:rPr>
              <a:t>pivot=0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سریع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D694D-6B11-154C-A72C-992C60C3D416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Quick Sort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ED96698-1B07-5346-8B73-B386BC18C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514682"/>
              </p:ext>
            </p:extLst>
          </p:nvPr>
        </p:nvGraphicFramePr>
        <p:xfrm>
          <a:off x="3627120" y="4769549"/>
          <a:ext cx="4937760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3494313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8774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1572487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826925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889579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011455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818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8129023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0436471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E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44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449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436E23-A025-8A4F-B769-61B08D7A1A67}"/>
              </a:ext>
            </a:extLst>
          </p:cNvPr>
          <p:cNvSpPr txBox="1"/>
          <p:nvPr/>
        </p:nvSpPr>
        <p:spPr>
          <a:xfrm>
            <a:off x="2377440" y="498264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eaLnBrk="1" latinLnBrk="0" hangingPunct="1"/>
            <a:r>
              <a:rPr lang="en-US" dirty="0">
                <a:latin typeface="Century" panose="02040604050505020304" pitchFamily="18" charset="0"/>
              </a:rPr>
              <a:t>pivot=0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750759-7EF0-F64A-9094-442C4DE07E38}"/>
              </a:ext>
            </a:extLst>
          </p:cNvPr>
          <p:cNvGrpSpPr/>
          <p:nvPr/>
        </p:nvGrpSpPr>
        <p:grpSpPr>
          <a:xfrm>
            <a:off x="5436204" y="5528630"/>
            <a:ext cx="1319592" cy="550332"/>
            <a:chOff x="3627120" y="5565077"/>
            <a:chExt cx="1319592" cy="550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F02DC7-D418-3D48-A26A-B8612918100A}"/>
                </a:ext>
              </a:extLst>
            </p:cNvPr>
            <p:cNvSpPr txBox="1"/>
            <p:nvPr/>
          </p:nvSpPr>
          <p:spPr>
            <a:xfrm>
              <a:off x="3627120" y="5807632"/>
              <a:ext cx="1319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too_big_index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E054614-23D7-7843-85E7-F33907814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6916" y="5565077"/>
              <a:ext cx="451945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8EF1D2-1991-BA44-A825-F26E674C95C7}"/>
              </a:ext>
            </a:extLst>
          </p:cNvPr>
          <p:cNvGrpSpPr/>
          <p:nvPr/>
        </p:nvGrpSpPr>
        <p:grpSpPr>
          <a:xfrm>
            <a:off x="6096000" y="5565077"/>
            <a:ext cx="2105576" cy="513039"/>
            <a:chOff x="5017395" y="5602370"/>
            <a:chExt cx="2105576" cy="5130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98A3E2-F4EE-5C44-BA54-9B17269CD7CC}"/>
                </a:ext>
              </a:extLst>
            </p:cNvPr>
            <p:cNvSpPr txBox="1"/>
            <p:nvPr/>
          </p:nvSpPr>
          <p:spPr>
            <a:xfrm>
              <a:off x="5612621" y="5807632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too_small_index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AC6479-782A-C44D-8586-2AB203BE7B84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H="1" flipV="1">
              <a:off x="5017395" y="5602370"/>
              <a:ext cx="1350402" cy="237028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1726E17A-FBBE-B445-8FCF-D711181FF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752287"/>
              </p:ext>
            </p:extLst>
          </p:nvPr>
        </p:nvGraphicFramePr>
        <p:xfrm>
          <a:off x="3562550" y="2184978"/>
          <a:ext cx="4937760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3494313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8774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1572487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826925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889579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011455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818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8129023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0436471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E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44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44952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15EBE628-1239-EB40-A6F1-8E7D219DBD15}"/>
              </a:ext>
            </a:extLst>
          </p:cNvPr>
          <p:cNvGrpSpPr/>
          <p:nvPr/>
        </p:nvGrpSpPr>
        <p:grpSpPr>
          <a:xfrm>
            <a:off x="5371634" y="2944059"/>
            <a:ext cx="1319592" cy="550332"/>
            <a:chOff x="3627120" y="5565077"/>
            <a:chExt cx="1319592" cy="550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4934BF-C009-0B49-A0E2-C45AEE74818C}"/>
                </a:ext>
              </a:extLst>
            </p:cNvPr>
            <p:cNvSpPr txBox="1"/>
            <p:nvPr/>
          </p:nvSpPr>
          <p:spPr>
            <a:xfrm>
              <a:off x="3627120" y="5807632"/>
              <a:ext cx="1319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too_big_index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24B4C02-AA5C-7140-98B1-2A31AA70FFA8}"/>
                </a:ext>
              </a:extLst>
            </p:cNvPr>
            <p:cNvCxnSpPr/>
            <p:nvPr/>
          </p:nvCxnSpPr>
          <p:spPr>
            <a:xfrm flipV="1">
              <a:off x="4286916" y="5565077"/>
              <a:ext cx="448056" cy="27432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BF7DEB7-0F4A-C540-AFB8-FDDD23D0B765}"/>
              </a:ext>
            </a:extLst>
          </p:cNvPr>
          <p:cNvGrpSpPr/>
          <p:nvPr/>
        </p:nvGrpSpPr>
        <p:grpSpPr>
          <a:xfrm>
            <a:off x="6632949" y="2980506"/>
            <a:ext cx="1510350" cy="514252"/>
            <a:chOff x="5612621" y="5601157"/>
            <a:chExt cx="1510350" cy="51425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958EFF2-BF26-FF4F-B7DE-CC96E15F6B18}"/>
                </a:ext>
              </a:extLst>
            </p:cNvPr>
            <p:cNvSpPr txBox="1"/>
            <p:nvPr/>
          </p:nvSpPr>
          <p:spPr>
            <a:xfrm>
              <a:off x="5612621" y="5807632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US" sz="1400" dirty="0" err="1">
                  <a:latin typeface="Century" panose="02040604050505020304" pitchFamily="18" charset="0"/>
                </a:rPr>
                <a:t>too_small_index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52EC0BE-FB9B-BC43-80DD-D716EE645A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70898" y="5601157"/>
              <a:ext cx="696898" cy="23824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73795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روش انجام کار در یک گذر: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۱- عنصر اول را به طور پیش فرض به عنوان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مجور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در نظر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می‌گیریم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۲-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ترتیب از ابتدا و انتها به صورت زیر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 با شروع از حد پایین به سمت اولین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]&gt;=pivot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باشد.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 با شروع از حد بالا به سمت اولین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حرکت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A[j]&lt;=pivot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۳- بعد از اجرای مرحله ۲: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الف) اگر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&lt;j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آن‌گاه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مقادیرخانه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کرده و به مرحله 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برمی‌گردیم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اگر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&gt;=j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آن‌گاه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مقادیر خانه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A[j]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کرده و گذر مورد نظر تمام می شود.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E0C7C8-6887-EC4E-9EF5-33D210A094F9}"/>
              </a:ext>
            </a:extLst>
          </p:cNvPr>
          <p:cNvSpPr/>
          <p:nvPr/>
        </p:nvSpPr>
        <p:spPr>
          <a:xfrm>
            <a:off x="2110477" y="1690687"/>
            <a:ext cx="7704083" cy="46634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سریع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D694D-6B11-154C-A72C-992C60C3D416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Quick Sort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ED96698-1B07-5346-8B73-B386BC18C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333070"/>
              </p:ext>
            </p:extLst>
          </p:nvPr>
        </p:nvGraphicFramePr>
        <p:xfrm>
          <a:off x="3627119" y="3459444"/>
          <a:ext cx="4937760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3494313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8774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1572487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826925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889579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011455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818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8129023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0436471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E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A8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44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44952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89E30E3F-6E61-1742-B9DC-18418B6FE990}"/>
              </a:ext>
            </a:extLst>
          </p:cNvPr>
          <p:cNvGrpSpPr/>
          <p:nvPr/>
        </p:nvGrpSpPr>
        <p:grpSpPr>
          <a:xfrm>
            <a:off x="3627119" y="3230138"/>
            <a:ext cx="4937762" cy="1937175"/>
            <a:chOff x="3627120" y="2404166"/>
            <a:chExt cx="4937762" cy="1937175"/>
          </a:xfrm>
        </p:grpSpPr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500C66A8-57F5-7F4E-83DF-1B050F5520D4}"/>
                </a:ext>
              </a:extLst>
            </p:cNvPr>
            <p:cNvSpPr/>
            <p:nvPr/>
          </p:nvSpPr>
          <p:spPr>
            <a:xfrm rot="5400000">
              <a:off x="4632960" y="1401254"/>
              <a:ext cx="182880" cy="2194560"/>
            </a:xfrm>
            <a:prstGeom prst="leftBrac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E0EF16AF-89FD-3343-9830-F5C674B641CF}"/>
                </a:ext>
              </a:extLst>
            </p:cNvPr>
            <p:cNvSpPr/>
            <p:nvPr/>
          </p:nvSpPr>
          <p:spPr>
            <a:xfrm rot="5400000">
              <a:off x="7376162" y="1398326"/>
              <a:ext cx="182880" cy="2194560"/>
            </a:xfrm>
            <a:prstGeom prst="leftBrac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D178FBF-1A4A-3E44-9C55-69F40EE6E816}"/>
                </a:ext>
              </a:extLst>
            </p:cNvPr>
            <p:cNvCxnSpPr>
              <a:cxnSpLocks/>
            </p:cNvCxnSpPr>
            <p:nvPr/>
          </p:nvCxnSpPr>
          <p:spPr>
            <a:xfrm>
              <a:off x="5821680" y="2633472"/>
              <a:ext cx="0" cy="1707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4F28414-7A75-E441-B105-CBAB22AC328E}"/>
                </a:ext>
              </a:extLst>
            </p:cNvPr>
            <p:cNvCxnSpPr>
              <a:cxnSpLocks/>
            </p:cNvCxnSpPr>
            <p:nvPr/>
          </p:nvCxnSpPr>
          <p:spPr>
            <a:xfrm>
              <a:off x="6370322" y="2631695"/>
              <a:ext cx="0" cy="1707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D96F60-2B4E-834E-B2F0-2DF68DCE7D94}"/>
                </a:ext>
              </a:extLst>
            </p:cNvPr>
            <p:cNvCxnSpPr/>
            <p:nvPr/>
          </p:nvCxnSpPr>
          <p:spPr>
            <a:xfrm flipH="1">
              <a:off x="3881404" y="3753516"/>
              <a:ext cx="1707306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9579F7-8FED-354F-8166-2DEF945C9FA3}"/>
                </a:ext>
              </a:extLst>
            </p:cNvPr>
            <p:cNvCxnSpPr/>
            <p:nvPr/>
          </p:nvCxnSpPr>
          <p:spPr>
            <a:xfrm flipH="1">
              <a:off x="6613949" y="3753516"/>
              <a:ext cx="1707306" cy="0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9ECE01D-FD06-A648-A389-838F9561452C}"/>
                </a:ext>
              </a:extLst>
            </p:cNvPr>
            <p:cNvSpPr txBox="1"/>
            <p:nvPr/>
          </p:nvSpPr>
          <p:spPr>
            <a:xfrm>
              <a:off x="6613949" y="3893367"/>
              <a:ext cx="1573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" panose="02040604050505020304" pitchFamily="18" charset="0"/>
                </a:rPr>
                <a:t>&gt;data[pivot]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634F16-AAC6-F145-9F06-B0E53E5BC1C1}"/>
                </a:ext>
              </a:extLst>
            </p:cNvPr>
            <p:cNvSpPr txBox="1"/>
            <p:nvPr/>
          </p:nvSpPr>
          <p:spPr>
            <a:xfrm>
              <a:off x="4005037" y="3893367"/>
              <a:ext cx="1573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IRRoya" panose="02000503000000020002" pitchFamily="2" charset="-78"/>
                  <a:cs typeface="IRRoya" panose="02000503000000020002" pitchFamily="2" charset="-78"/>
                </a:rPr>
                <a:t>≤</a:t>
              </a:r>
              <a:r>
                <a:rPr lang="en-US" dirty="0">
                  <a:latin typeface="Century" panose="02040604050505020304" pitchFamily="18" charset="0"/>
                </a:rPr>
                <a:t>data[pivot]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8954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b="1" dirty="0">
                <a:latin typeface="IRMitra" panose="02000506000000020002" pitchFamily="2" charset="-78"/>
                <a:cs typeface="IRMitra" panose="02000506000000020002" pitchFamily="2" charset="-78"/>
              </a:rPr>
              <a:t>بهترین حالت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صورتی‌که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عنصر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میانه باشد،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آن‌گاه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آرایه به دو قسمت مساوی تقسیم شده و حداکثر عمق بازگشت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log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2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خواهد بود در این وضعیت به فضای پشته ‏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O(log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2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نیاز خواهد بود.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b="1" dirty="0">
                <a:latin typeface="IRMitra" panose="02000506000000020002" pitchFamily="2" charset="-78"/>
                <a:cs typeface="IRMitra" panose="02000506000000020002" pitchFamily="2" charset="-78"/>
              </a:rPr>
              <a:t>بدترین حالت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صورتی که عنصر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داده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ماکزیمم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یا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مینیمم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باشد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آن‌گاه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آرایه به دو قسمت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0, n-1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برای چپ و راست تقسیم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؛ که در این حالت عمق بازگشت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خواهد شد و فضای پشته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خواهد بود.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سریع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D694D-6B11-154C-A72C-992C60C3D416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10342330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b="1" dirty="0">
                <a:latin typeface="IRMitra" panose="02000506000000020002" pitchFamily="2" charset="-78"/>
                <a:cs typeface="IRMitra" panose="02000506000000020002" pitchFamily="2" charset="-78"/>
              </a:rPr>
              <a:t>بدترین حالت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صورتی که عنصر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pivot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داده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ماکزیمم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یا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مینیمم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باشد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آن‌گاه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آرایه به دو قسمت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0, n-1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برای چپ و راست تقسیم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؛ که در این حالت عمق بازگشت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خواهد شد و فضای پشته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خواهد بود.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b="1" dirty="0">
                <a:latin typeface="IRMitra" panose="02000506000000020002" pitchFamily="2" charset="-78"/>
                <a:cs typeface="IRMitra" panose="02000506000000020002" pitchFamily="2" charset="-78"/>
              </a:rPr>
              <a:t> بدترین وضعیت در مرتب سازی سریع 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بدترین وضعیت برای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زمانی است که داده به صورت مرتب یا مرتب معکوس وارد شوند چون هر بار که عنصر اول، محور انتخاب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؛ بقیه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داده‌ها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یا سمت چپ و یا سمت راست آن قرار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می‌گیرد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این وضعیت داریم: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سریع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D694D-6B11-154C-A72C-992C60C3D416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Quick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8417C5C2-80C4-3741-8285-B2FB477F98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9621662"/>
                  </p:ext>
                </p:extLst>
              </p:nvPr>
            </p:nvGraphicFramePr>
            <p:xfrm>
              <a:off x="2072640" y="5551996"/>
              <a:ext cx="8046720" cy="6249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23360">
                      <a:extLst>
                        <a:ext uri="{9D8B030D-6E8A-4147-A177-3AD203B41FA5}">
                          <a16:colId xmlns:a16="http://schemas.microsoft.com/office/drawing/2014/main" val="3997330083"/>
                        </a:ext>
                      </a:extLst>
                    </a:gridCol>
                    <a:gridCol w="4023360">
                      <a:extLst>
                        <a:ext uri="{9D8B030D-6E8A-4147-A177-3AD203B41FA5}">
                          <a16:colId xmlns:a16="http://schemas.microsoft.com/office/drawing/2014/main" val="24018988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r>
                            <a:rPr lang="fa-IR" sz="2400" b="0" dirty="0">
                              <a:solidFill>
                                <a:schemeClr val="tx1"/>
                              </a:solidFill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مرتبه زمانی: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r>
                            <a:rPr lang="fa-IR" sz="2400" b="0" dirty="0">
                              <a:solidFill>
                                <a:schemeClr val="tx1"/>
                              </a:solidFill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تعداد مقایسه‌‌ها: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fa-I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0906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8417C5C2-80C4-3741-8285-B2FB477F98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9621662"/>
                  </p:ext>
                </p:extLst>
              </p:nvPr>
            </p:nvGraphicFramePr>
            <p:xfrm>
              <a:off x="2072640" y="5551996"/>
              <a:ext cx="8046720" cy="6249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23360">
                      <a:extLst>
                        <a:ext uri="{9D8B030D-6E8A-4147-A177-3AD203B41FA5}">
                          <a16:colId xmlns:a16="http://schemas.microsoft.com/office/drawing/2014/main" val="3997330083"/>
                        </a:ext>
                      </a:extLst>
                    </a:gridCol>
                    <a:gridCol w="4023360">
                      <a:extLst>
                        <a:ext uri="{9D8B030D-6E8A-4147-A177-3AD203B41FA5}">
                          <a16:colId xmlns:a16="http://schemas.microsoft.com/office/drawing/2014/main" val="2401898810"/>
                        </a:ext>
                      </a:extLst>
                    </a:gridCol>
                  </a:tblGrid>
                  <a:tr h="62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5" t="-2000" r="-10094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15" t="-2000" r="-946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06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C37590-5438-8C4E-912B-D9F14B7FE51D}"/>
              </a:ext>
            </a:extLst>
          </p:cNvPr>
          <p:cNvCxnSpPr/>
          <p:nvPr/>
        </p:nvCxnSpPr>
        <p:spPr>
          <a:xfrm flipH="1">
            <a:off x="6182061" y="5876798"/>
            <a:ext cx="1371600" cy="0"/>
          </a:xfrm>
          <a:prstGeom prst="straightConnector1">
            <a:avLst/>
          </a:prstGeom>
          <a:ln w="19050">
            <a:solidFill>
              <a:srgbClr val="66AEB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6763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فرض کنید بخواهیم روش «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سریع» را برای آرایه زیر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به‌کار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ببریم. در اولین مرحله از کار شکل آرایه مطابق کدام گزینه خواهد بود؟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۱) </a:t>
            </a:r>
            <a:r>
              <a:rPr lang="en-US" sz="2800" dirty="0">
                <a:latin typeface="Century" panose="02040604050505020304" pitchFamily="18" charset="0"/>
                <a:cs typeface="IRMitra" panose="02000506000000020002" pitchFamily="2" charset="-78"/>
              </a:rPr>
              <a:t>41, 23, 25, 9, 21, 16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۲) </a:t>
            </a:r>
            <a:r>
              <a:rPr lang="en-US" sz="2800" dirty="0">
                <a:latin typeface="Century" panose="02040604050505020304" pitchFamily="18" charset="0"/>
                <a:cs typeface="IRMitra" panose="02000506000000020002" pitchFamily="2" charset="-78"/>
              </a:rPr>
              <a:t>9, 16, 21, 25, 32, 41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۳) </a:t>
            </a:r>
            <a:r>
              <a:rPr lang="en-US" sz="2800" dirty="0">
                <a:latin typeface="Century" panose="02040604050505020304" pitchFamily="18" charset="0"/>
                <a:cs typeface="IRMitra" panose="02000506000000020002" pitchFamily="2" charset="-78"/>
              </a:rPr>
              <a:t>9, 21, 16, 25, 32, 41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۴) </a:t>
            </a:r>
            <a:r>
              <a:rPr lang="en-US" sz="2800" dirty="0">
                <a:latin typeface="Century" panose="02040604050505020304" pitchFamily="18" charset="0"/>
                <a:cs typeface="IRMitra" panose="02000506000000020002" pitchFamily="2" charset="-78"/>
              </a:rPr>
              <a:t>21, 16, 9, 25, 32, 41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D694D-6B11-154C-A72C-992C60C3D416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dirty="0">
              <a:latin typeface="Century" panose="02040604050505020304" pitchFamily="18" charset="0"/>
              <a:cs typeface="IRTitr" panose="02000506000000020002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45364-A93C-4945-AC18-D15CC508CDE1}"/>
              </a:ext>
            </a:extLst>
          </p:cNvPr>
          <p:cNvSpPr txBox="1"/>
          <p:nvPr/>
        </p:nvSpPr>
        <p:spPr>
          <a:xfrm>
            <a:off x="838200" y="2592593"/>
            <a:ext cx="3331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" panose="02040604050505020304" pitchFamily="18" charset="0"/>
              </a:rPr>
              <a:t>25, 41, 32, 9, 16, 21</a:t>
            </a:r>
          </a:p>
        </p:txBody>
      </p:sp>
    </p:spTree>
    <p:extLst>
      <p:ext uri="{BB962C8B-B14F-4D97-AF65-F5344CB8AC3E}">
        <p14:creationId xmlns:p14="http://schemas.microsoft.com/office/powerpoint/2010/main" val="34068736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فرض کنید بخواهیم روش «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سریع» را برای آرایه زیر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به‌کار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ببریم. در اولین مرحله از کار شکل آرایه مطابق کدام گزینه خواهد بود؟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۱) </a:t>
            </a:r>
            <a:r>
              <a:rPr lang="en-US" sz="2800" dirty="0">
                <a:latin typeface="Century" panose="02040604050505020304" pitchFamily="18" charset="0"/>
                <a:cs typeface="IRMitra" panose="02000506000000020002" pitchFamily="2" charset="-78"/>
              </a:rPr>
              <a:t>41, 23, 25, 9, 21, 16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۲) </a:t>
            </a:r>
            <a:r>
              <a:rPr lang="en-US" sz="2800" dirty="0">
                <a:latin typeface="Century" panose="02040604050505020304" pitchFamily="18" charset="0"/>
                <a:cs typeface="IRMitra" panose="02000506000000020002" pitchFamily="2" charset="-78"/>
              </a:rPr>
              <a:t>9, 16, 21, 25, 32, 41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۳) </a:t>
            </a:r>
            <a:r>
              <a:rPr lang="en-US" sz="2800" dirty="0">
                <a:latin typeface="Century" panose="02040604050505020304" pitchFamily="18" charset="0"/>
                <a:cs typeface="IRMitra" panose="02000506000000020002" pitchFamily="2" charset="-78"/>
              </a:rPr>
              <a:t>9, 21, 16, 25, 32, 41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۴) </a:t>
            </a:r>
            <a:r>
              <a:rPr lang="en-US" sz="2800" dirty="0">
                <a:latin typeface="Century" panose="02040604050505020304" pitchFamily="18" charset="0"/>
                <a:cs typeface="IRMitra" panose="02000506000000020002" pitchFamily="2" charset="-78"/>
              </a:rPr>
              <a:t>21, 16, 9, 25, 32, 41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D694D-6B11-154C-A72C-992C60C3D416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dirty="0">
              <a:latin typeface="Century" panose="02040604050505020304" pitchFamily="18" charset="0"/>
              <a:cs typeface="IRTitr" panose="02000506000000020002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45364-A93C-4945-AC18-D15CC508CDE1}"/>
              </a:ext>
            </a:extLst>
          </p:cNvPr>
          <p:cNvSpPr txBox="1"/>
          <p:nvPr/>
        </p:nvSpPr>
        <p:spPr>
          <a:xfrm>
            <a:off x="838200" y="2592593"/>
            <a:ext cx="3331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" panose="02040604050505020304" pitchFamily="18" charset="0"/>
              </a:rPr>
              <a:t>25, 41, 32, 9, 16, 21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EB4544-8FA3-E744-98AC-5E6856668E76}"/>
              </a:ext>
            </a:extLst>
          </p:cNvPr>
          <p:cNvSpPr/>
          <p:nvPr/>
        </p:nvSpPr>
        <p:spPr>
          <a:xfrm>
            <a:off x="2110477" y="2409713"/>
            <a:ext cx="7704083" cy="32810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5B27D4-3D86-E148-939B-02AA64D6210E}"/>
              </a:ext>
            </a:extLst>
          </p:cNvPr>
          <p:cNvGrpSpPr/>
          <p:nvPr/>
        </p:nvGrpSpPr>
        <p:grpSpPr>
          <a:xfrm>
            <a:off x="4467443" y="3647374"/>
            <a:ext cx="2990147" cy="1641214"/>
            <a:chOff x="2273019" y="2061982"/>
            <a:chExt cx="2990147" cy="16412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0FFD04-95F8-AE41-9E94-0C59B2000144}"/>
                </a:ext>
              </a:extLst>
            </p:cNvPr>
            <p:cNvSpPr txBox="1"/>
            <p:nvPr/>
          </p:nvSpPr>
          <p:spPr>
            <a:xfrm>
              <a:off x="2377440" y="2628657"/>
              <a:ext cx="28857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" panose="02040604050505020304" pitchFamily="18" charset="0"/>
                </a:rPr>
                <a:t>25, 41, 32, 9, 16, 21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981C92E-4139-CA4B-B973-0CBD73824FE6}"/>
                </a:ext>
              </a:extLst>
            </p:cNvPr>
            <p:cNvGrpSpPr/>
            <p:nvPr/>
          </p:nvGrpSpPr>
          <p:grpSpPr>
            <a:xfrm>
              <a:off x="3019435" y="2061982"/>
              <a:ext cx="247184" cy="612874"/>
              <a:chOff x="6429609" y="2515649"/>
              <a:chExt cx="247184" cy="612874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466540B-439A-6246-8E47-48D2BEC27BB5}"/>
                  </a:ext>
                </a:extLst>
              </p:cNvPr>
              <p:cNvCxnSpPr/>
              <p:nvPr/>
            </p:nvCxnSpPr>
            <p:spPr>
              <a:xfrm>
                <a:off x="6553201" y="2854203"/>
                <a:ext cx="0" cy="274320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54709D-0C6E-F94A-ACF1-38A0AAFA429D}"/>
                  </a:ext>
                </a:extLst>
              </p:cNvPr>
              <p:cNvSpPr txBox="1"/>
              <p:nvPr/>
            </p:nvSpPr>
            <p:spPr>
              <a:xfrm>
                <a:off x="6429609" y="2515649"/>
                <a:ext cx="2471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algn="r" defTabSz="914400" rtl="1" eaLnBrk="1" latinLnBrk="0" hangingPunct="1"/>
                <a:r>
                  <a:rPr lang="en-US" sz="1600" dirty="0" err="1">
                    <a:latin typeface="Century" panose="02040604050505020304" pitchFamily="18" charset="0"/>
                  </a:rPr>
                  <a:t>i</a:t>
                </a:r>
                <a:endParaRPr lang="en-US" sz="1600" dirty="0">
                  <a:latin typeface="Century" panose="02040604050505020304" pitchFamily="18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085A329-7426-BB4D-BCC9-D5BE3E1759C7}"/>
                </a:ext>
              </a:extLst>
            </p:cNvPr>
            <p:cNvGrpSpPr/>
            <p:nvPr/>
          </p:nvGrpSpPr>
          <p:grpSpPr>
            <a:xfrm>
              <a:off x="4845949" y="2101526"/>
              <a:ext cx="247184" cy="612874"/>
              <a:chOff x="6429609" y="2515649"/>
              <a:chExt cx="247184" cy="612874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9DC2AFE-7E8C-A046-9147-8549F9BAA3D1}"/>
                  </a:ext>
                </a:extLst>
              </p:cNvPr>
              <p:cNvCxnSpPr/>
              <p:nvPr/>
            </p:nvCxnSpPr>
            <p:spPr>
              <a:xfrm>
                <a:off x="6553201" y="2854203"/>
                <a:ext cx="0" cy="274320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0E01DB-363E-3A49-8453-CC39A2C0FBC2}"/>
                  </a:ext>
                </a:extLst>
              </p:cNvPr>
              <p:cNvSpPr txBox="1"/>
              <p:nvPr/>
            </p:nvSpPr>
            <p:spPr>
              <a:xfrm>
                <a:off x="6429609" y="2515649"/>
                <a:ext cx="2471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algn="r" defTabSz="914400" rtl="1" eaLnBrk="1" latinLnBrk="0" hangingPunct="1"/>
                <a:r>
                  <a:rPr lang="en-US" sz="1600" dirty="0">
                    <a:latin typeface="Century" panose="02040604050505020304" pitchFamily="18" charset="0"/>
                  </a:rPr>
                  <a:t>j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FE3D2D9-3F7F-AE41-9EF5-2AF92318D6D2}"/>
                </a:ext>
              </a:extLst>
            </p:cNvPr>
            <p:cNvGrpSpPr/>
            <p:nvPr/>
          </p:nvGrpSpPr>
          <p:grpSpPr>
            <a:xfrm>
              <a:off x="2273019" y="3090322"/>
              <a:ext cx="655949" cy="612874"/>
              <a:chOff x="3472114" y="4550371"/>
              <a:chExt cx="655949" cy="612874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F897D46-C3EF-154D-A311-03FB17B9D6B8}"/>
                  </a:ext>
                </a:extLst>
              </p:cNvPr>
              <p:cNvCxnSpPr/>
              <p:nvPr/>
            </p:nvCxnSpPr>
            <p:spPr>
              <a:xfrm>
                <a:off x="3800089" y="4550371"/>
                <a:ext cx="0" cy="274320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86FD51-1E0D-2B44-B7AC-E2FC6D1CDCD3}"/>
                  </a:ext>
                </a:extLst>
              </p:cNvPr>
              <p:cNvSpPr txBox="1"/>
              <p:nvPr/>
            </p:nvSpPr>
            <p:spPr>
              <a:xfrm>
                <a:off x="3472114" y="4824691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algn="r" defTabSz="914400" rtl="1" eaLnBrk="1" latinLnBrk="0" hangingPunct="1"/>
                <a:r>
                  <a:rPr lang="en-US" sz="1600" dirty="0">
                    <a:latin typeface="Century" panose="02040604050505020304" pitchFamily="18" charset="0"/>
                  </a:rPr>
                  <a:t>pivot</a:t>
                </a: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526559D-40BF-C149-8B07-7B99E353E05A}"/>
              </a:ext>
            </a:extLst>
          </p:cNvPr>
          <p:cNvSpPr txBox="1"/>
          <p:nvPr/>
        </p:nvSpPr>
        <p:spPr>
          <a:xfrm>
            <a:off x="2503880" y="2408607"/>
            <a:ext cx="7329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چون </a:t>
            </a:r>
            <a:r>
              <a:rPr lang="en-US" sz="2000" dirty="0" err="1">
                <a:latin typeface="IRRoya" panose="02000503000000020002" pitchFamily="2" charset="-78"/>
                <a:cs typeface="IRRoya" panose="02000503000000020002" pitchFamily="2" charset="-78"/>
              </a:rPr>
              <a:t>i</a:t>
            </a:r>
            <a:r>
              <a:rPr lang="en-US" sz="2000" dirty="0">
                <a:latin typeface="IRRoya" panose="02000503000000020002" pitchFamily="2" charset="-78"/>
                <a:cs typeface="IRRoya" panose="02000503000000020002" pitchFamily="2" charset="-78"/>
              </a:rPr>
              <a:t>&lt;j</a:t>
            </a:r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 پس </a:t>
            </a:r>
            <a:r>
              <a:rPr lang="en-US" sz="2000" dirty="0">
                <a:latin typeface="IRRoya" panose="02000503000000020002" pitchFamily="2" charset="-78"/>
                <a:cs typeface="IRRoya" panose="02000503000000020002" pitchFamily="2" charset="-78"/>
              </a:rPr>
              <a:t>A[</a:t>
            </a:r>
            <a:r>
              <a:rPr lang="en-US" sz="2000" dirty="0" err="1">
                <a:latin typeface="IRRoya" panose="02000503000000020002" pitchFamily="2" charset="-78"/>
                <a:cs typeface="IRRoya" panose="02000503000000020002" pitchFamily="2" charset="-78"/>
              </a:rPr>
              <a:t>i</a:t>
            </a:r>
            <a:r>
              <a:rPr lang="en-US" sz="2000" dirty="0">
                <a:latin typeface="IRRoya" panose="02000503000000020002" pitchFamily="2" charset="-78"/>
                <a:cs typeface="IRRoya" panose="02000503000000020002" pitchFamily="2" charset="-78"/>
              </a:rPr>
              <a:t>]</a:t>
            </a:r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 با </a:t>
            </a:r>
            <a:r>
              <a:rPr lang="en-US" sz="2000" dirty="0">
                <a:latin typeface="IRRoya" panose="02000503000000020002" pitchFamily="2" charset="-78"/>
                <a:cs typeface="IRRoya" panose="02000503000000020002" pitchFamily="2" charset="-78"/>
              </a:rPr>
              <a:t>A[j]</a:t>
            </a:r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fa-IR" sz="2000" dirty="0" err="1">
                <a:latin typeface="IRRoya" panose="02000503000000020002" pitchFamily="2" charset="-78"/>
                <a:cs typeface="IRRoya" panose="02000503000000020002" pitchFamily="2" charset="-78"/>
              </a:rPr>
              <a:t>جابه‌جا</a:t>
            </a:r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fa-IR" sz="2000" dirty="0" err="1">
                <a:latin typeface="IRRoya" panose="02000503000000020002" pitchFamily="2" charset="-78"/>
                <a:cs typeface="IRRoya" panose="02000503000000020002" pitchFamily="2" charset="-78"/>
              </a:rPr>
              <a:t>می‌شود</a:t>
            </a:r>
            <a:r>
              <a:rPr lang="en-US" sz="2000" dirty="0">
                <a:latin typeface="IRRoya" panose="02000503000000020002" pitchFamily="2" charset="-78"/>
                <a:cs typeface="IRRoya" panose="02000503000000020002" pitchFamily="2" charset="-78"/>
              </a:rPr>
              <a:t>.</a:t>
            </a:r>
            <a:endParaRPr lang="fa-IR" sz="20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753012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فرض کنید بخواهیم روش «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سریع» را برای آرایه زیر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به‌کار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ببریم. در اولین مرحله از کار شکل آرایه مطابق کدام گزینه خواهد بود؟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۱) </a:t>
            </a:r>
            <a:r>
              <a:rPr lang="en-US" sz="2800" dirty="0">
                <a:latin typeface="Century" panose="02040604050505020304" pitchFamily="18" charset="0"/>
                <a:cs typeface="IRMitra" panose="02000506000000020002" pitchFamily="2" charset="-78"/>
              </a:rPr>
              <a:t>41, 23, 25, 9, 21, 16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۲) </a:t>
            </a:r>
            <a:r>
              <a:rPr lang="en-US" sz="2800" dirty="0">
                <a:latin typeface="Century" panose="02040604050505020304" pitchFamily="18" charset="0"/>
                <a:cs typeface="IRMitra" panose="02000506000000020002" pitchFamily="2" charset="-78"/>
              </a:rPr>
              <a:t>9, 16, 21, 25, 32, 41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۳) </a:t>
            </a:r>
            <a:r>
              <a:rPr lang="en-US" sz="2800" dirty="0">
                <a:latin typeface="Century" panose="02040604050505020304" pitchFamily="18" charset="0"/>
                <a:cs typeface="IRMitra" panose="02000506000000020002" pitchFamily="2" charset="-78"/>
              </a:rPr>
              <a:t>9, 21, 16, 25, 32, 41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۴) </a:t>
            </a:r>
            <a:r>
              <a:rPr lang="en-US" sz="2800" dirty="0">
                <a:latin typeface="Century" panose="02040604050505020304" pitchFamily="18" charset="0"/>
                <a:cs typeface="IRMitra" panose="02000506000000020002" pitchFamily="2" charset="-78"/>
              </a:rPr>
              <a:t>21, 16, 9, 25, 32, 41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D694D-6B11-154C-A72C-992C60C3D416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dirty="0">
              <a:latin typeface="Century" panose="02040604050505020304" pitchFamily="18" charset="0"/>
              <a:cs typeface="IRTitr" panose="02000506000000020002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45364-A93C-4945-AC18-D15CC508CDE1}"/>
              </a:ext>
            </a:extLst>
          </p:cNvPr>
          <p:cNvSpPr txBox="1"/>
          <p:nvPr/>
        </p:nvSpPr>
        <p:spPr>
          <a:xfrm>
            <a:off x="838200" y="2592593"/>
            <a:ext cx="3331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" panose="02040604050505020304" pitchFamily="18" charset="0"/>
              </a:rPr>
              <a:t>25, 41, 32, 9, 16, 21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EB4544-8FA3-E744-98AC-5E6856668E76}"/>
              </a:ext>
            </a:extLst>
          </p:cNvPr>
          <p:cNvSpPr/>
          <p:nvPr/>
        </p:nvSpPr>
        <p:spPr>
          <a:xfrm>
            <a:off x="2110477" y="2409713"/>
            <a:ext cx="7704083" cy="32810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FFD04-95F8-AE41-9E94-0C59B2000144}"/>
              </a:ext>
            </a:extLst>
          </p:cNvPr>
          <p:cNvSpPr txBox="1"/>
          <p:nvPr/>
        </p:nvSpPr>
        <p:spPr>
          <a:xfrm>
            <a:off x="4571864" y="4214049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" panose="02040604050505020304" pitchFamily="18" charset="0"/>
              </a:rPr>
              <a:t>25, 21, 32, 9, 16, 41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81C92E-4139-CA4B-B973-0CBD73824FE6}"/>
              </a:ext>
            </a:extLst>
          </p:cNvPr>
          <p:cNvGrpSpPr/>
          <p:nvPr/>
        </p:nvGrpSpPr>
        <p:grpSpPr>
          <a:xfrm>
            <a:off x="5744323" y="3686918"/>
            <a:ext cx="247184" cy="612874"/>
            <a:chOff x="6429609" y="2515649"/>
            <a:chExt cx="247184" cy="61287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466540B-439A-6246-8E47-48D2BEC27BB5}"/>
                </a:ext>
              </a:extLst>
            </p:cNvPr>
            <p:cNvCxnSpPr/>
            <p:nvPr/>
          </p:nvCxnSpPr>
          <p:spPr>
            <a:xfrm>
              <a:off x="6553201" y="2854203"/>
              <a:ext cx="0" cy="27432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54709D-0C6E-F94A-ACF1-38A0AAFA429D}"/>
                </a:ext>
              </a:extLst>
            </p:cNvPr>
            <p:cNvSpPr txBox="1"/>
            <p:nvPr/>
          </p:nvSpPr>
          <p:spPr>
            <a:xfrm>
              <a:off x="6429609" y="2515649"/>
              <a:ext cx="2471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r" defTabSz="914400" rtl="1" eaLnBrk="1" latinLnBrk="0" hangingPunct="1"/>
              <a:r>
                <a:rPr lang="en-US" sz="1600" dirty="0" err="1">
                  <a:latin typeface="Century" panose="02040604050505020304" pitchFamily="18" charset="0"/>
                </a:rPr>
                <a:t>i</a:t>
              </a:r>
              <a:endParaRPr lang="en-US" sz="1600" dirty="0">
                <a:latin typeface="Century" panose="02040604050505020304" pitchFamily="18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85A329-7426-BB4D-BCC9-D5BE3E1759C7}"/>
              </a:ext>
            </a:extLst>
          </p:cNvPr>
          <p:cNvGrpSpPr/>
          <p:nvPr/>
        </p:nvGrpSpPr>
        <p:grpSpPr>
          <a:xfrm>
            <a:off x="6538533" y="3686918"/>
            <a:ext cx="247184" cy="612874"/>
            <a:chOff x="6429609" y="2515649"/>
            <a:chExt cx="247184" cy="61287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DC2AFE-7E8C-A046-9147-8549F9BAA3D1}"/>
                </a:ext>
              </a:extLst>
            </p:cNvPr>
            <p:cNvCxnSpPr/>
            <p:nvPr/>
          </p:nvCxnSpPr>
          <p:spPr>
            <a:xfrm>
              <a:off x="6553201" y="2854203"/>
              <a:ext cx="0" cy="27432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0E01DB-363E-3A49-8453-CC39A2C0FBC2}"/>
                </a:ext>
              </a:extLst>
            </p:cNvPr>
            <p:cNvSpPr txBox="1"/>
            <p:nvPr/>
          </p:nvSpPr>
          <p:spPr>
            <a:xfrm>
              <a:off x="6429609" y="2515649"/>
              <a:ext cx="2471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r" defTabSz="914400" rtl="1" eaLnBrk="1" latinLnBrk="0" hangingPunct="1"/>
              <a:r>
                <a:rPr lang="en-US" sz="1600" dirty="0">
                  <a:latin typeface="Century" panose="02040604050505020304" pitchFamily="18" charset="0"/>
                </a:rPr>
                <a:t>j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E3D2D9-3F7F-AE41-9EF5-2AF92318D6D2}"/>
              </a:ext>
            </a:extLst>
          </p:cNvPr>
          <p:cNvGrpSpPr/>
          <p:nvPr/>
        </p:nvGrpSpPr>
        <p:grpSpPr>
          <a:xfrm>
            <a:off x="4467443" y="4675714"/>
            <a:ext cx="655949" cy="612874"/>
            <a:chOff x="3472114" y="4550371"/>
            <a:chExt cx="655949" cy="61287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F897D46-C3EF-154D-A311-03FB17B9D6B8}"/>
                </a:ext>
              </a:extLst>
            </p:cNvPr>
            <p:cNvCxnSpPr/>
            <p:nvPr/>
          </p:nvCxnSpPr>
          <p:spPr>
            <a:xfrm>
              <a:off x="3800089" y="4550371"/>
              <a:ext cx="0" cy="27432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86FD51-1E0D-2B44-B7AC-E2FC6D1CDCD3}"/>
                </a:ext>
              </a:extLst>
            </p:cNvPr>
            <p:cNvSpPr txBox="1"/>
            <p:nvPr/>
          </p:nvSpPr>
          <p:spPr>
            <a:xfrm>
              <a:off x="3472114" y="482469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r" defTabSz="914400" rtl="1" eaLnBrk="1" latinLnBrk="0" hangingPunct="1"/>
              <a:r>
                <a:rPr lang="en-US" sz="1600" dirty="0">
                  <a:latin typeface="Century" panose="02040604050505020304" pitchFamily="18" charset="0"/>
                </a:rPr>
                <a:t>pivot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526559D-40BF-C149-8B07-7B99E353E05A}"/>
              </a:ext>
            </a:extLst>
          </p:cNvPr>
          <p:cNvSpPr txBox="1"/>
          <p:nvPr/>
        </p:nvSpPr>
        <p:spPr>
          <a:xfrm>
            <a:off x="2503880" y="2408607"/>
            <a:ext cx="7329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چون </a:t>
            </a:r>
            <a:r>
              <a:rPr lang="en-US" sz="2000" dirty="0" err="1">
                <a:latin typeface="IRRoya" panose="02000503000000020002" pitchFamily="2" charset="-78"/>
                <a:cs typeface="IRRoya" panose="02000503000000020002" pitchFamily="2" charset="-78"/>
              </a:rPr>
              <a:t>i</a:t>
            </a:r>
            <a:r>
              <a:rPr lang="en-US" sz="2000" dirty="0">
                <a:latin typeface="IRRoya" panose="02000503000000020002" pitchFamily="2" charset="-78"/>
                <a:cs typeface="IRRoya" panose="02000503000000020002" pitchFamily="2" charset="-78"/>
              </a:rPr>
              <a:t>&lt;j</a:t>
            </a:r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 پس </a:t>
            </a:r>
            <a:r>
              <a:rPr lang="en-US" sz="2000" dirty="0">
                <a:latin typeface="IRRoya" panose="02000503000000020002" pitchFamily="2" charset="-78"/>
                <a:cs typeface="IRRoya" panose="02000503000000020002" pitchFamily="2" charset="-78"/>
              </a:rPr>
              <a:t>A[</a:t>
            </a:r>
            <a:r>
              <a:rPr lang="en-US" sz="2000" dirty="0" err="1">
                <a:latin typeface="IRRoya" panose="02000503000000020002" pitchFamily="2" charset="-78"/>
                <a:cs typeface="IRRoya" panose="02000503000000020002" pitchFamily="2" charset="-78"/>
              </a:rPr>
              <a:t>i</a:t>
            </a:r>
            <a:r>
              <a:rPr lang="en-US" sz="2000" dirty="0">
                <a:latin typeface="IRRoya" panose="02000503000000020002" pitchFamily="2" charset="-78"/>
                <a:cs typeface="IRRoya" panose="02000503000000020002" pitchFamily="2" charset="-78"/>
              </a:rPr>
              <a:t>]</a:t>
            </a:r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 با </a:t>
            </a:r>
            <a:r>
              <a:rPr lang="en-US" sz="2000" dirty="0">
                <a:latin typeface="IRRoya" panose="02000503000000020002" pitchFamily="2" charset="-78"/>
                <a:cs typeface="IRRoya" panose="02000503000000020002" pitchFamily="2" charset="-78"/>
              </a:rPr>
              <a:t>A[j]</a:t>
            </a:r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fa-IR" sz="2000" dirty="0" err="1">
                <a:latin typeface="IRRoya" panose="02000503000000020002" pitchFamily="2" charset="-78"/>
                <a:cs typeface="IRRoya" panose="02000503000000020002" pitchFamily="2" charset="-78"/>
              </a:rPr>
              <a:t>جابه‌جا</a:t>
            </a:r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fa-IR" sz="2000" dirty="0" err="1">
                <a:latin typeface="IRRoya" panose="02000503000000020002" pitchFamily="2" charset="-78"/>
                <a:cs typeface="IRRoya" panose="02000503000000020002" pitchFamily="2" charset="-78"/>
              </a:rPr>
              <a:t>می‌شود</a:t>
            </a:r>
            <a:r>
              <a:rPr lang="en-US" sz="2000" dirty="0">
                <a:latin typeface="IRRoya" panose="02000503000000020002" pitchFamily="2" charset="-78"/>
                <a:cs typeface="IRRoya" panose="02000503000000020002" pitchFamily="2" charset="-78"/>
              </a:rPr>
              <a:t>.</a:t>
            </a:r>
            <a:endParaRPr lang="fa-IR" sz="20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33682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فرض کنید بخواهیم روش «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سریع» را برای آرایه زیر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به‌کار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ببریم. در اولین مرحله از کار شکل آرایه مطابق کدام گزینه خواهد بود؟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۱) </a:t>
            </a:r>
            <a:r>
              <a:rPr lang="en-US" sz="2800" dirty="0">
                <a:latin typeface="Century" panose="02040604050505020304" pitchFamily="18" charset="0"/>
                <a:cs typeface="IRMitra" panose="02000506000000020002" pitchFamily="2" charset="-78"/>
              </a:rPr>
              <a:t>41, 23, 25, 9, 21, 16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۲) </a:t>
            </a:r>
            <a:r>
              <a:rPr lang="en-US" sz="2800" dirty="0">
                <a:latin typeface="Century" panose="02040604050505020304" pitchFamily="18" charset="0"/>
                <a:cs typeface="IRMitra" panose="02000506000000020002" pitchFamily="2" charset="-78"/>
              </a:rPr>
              <a:t>9, 16, 21, 25, 32, 41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۳) </a:t>
            </a:r>
            <a:r>
              <a:rPr lang="en-US" sz="2800" dirty="0">
                <a:latin typeface="Century" panose="02040604050505020304" pitchFamily="18" charset="0"/>
                <a:cs typeface="IRMitra" panose="02000506000000020002" pitchFamily="2" charset="-78"/>
              </a:rPr>
              <a:t>9, 21, 16, 25, 32, 41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۴) </a:t>
            </a:r>
            <a:r>
              <a:rPr lang="en-US" sz="2800" dirty="0">
                <a:latin typeface="Century" panose="02040604050505020304" pitchFamily="18" charset="0"/>
                <a:cs typeface="IRMitra" panose="02000506000000020002" pitchFamily="2" charset="-78"/>
              </a:rPr>
              <a:t>21, 16, 9, 25, 32, 41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D694D-6B11-154C-A72C-992C60C3D416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dirty="0">
              <a:latin typeface="Century" panose="02040604050505020304" pitchFamily="18" charset="0"/>
              <a:cs typeface="IRTitr" panose="02000506000000020002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45364-A93C-4945-AC18-D15CC508CDE1}"/>
              </a:ext>
            </a:extLst>
          </p:cNvPr>
          <p:cNvSpPr txBox="1"/>
          <p:nvPr/>
        </p:nvSpPr>
        <p:spPr>
          <a:xfrm>
            <a:off x="838200" y="2592593"/>
            <a:ext cx="3331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" panose="02040604050505020304" pitchFamily="18" charset="0"/>
              </a:rPr>
              <a:t>25, 41, 32, 9, 16, 21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EB4544-8FA3-E744-98AC-5E6856668E76}"/>
              </a:ext>
            </a:extLst>
          </p:cNvPr>
          <p:cNvSpPr/>
          <p:nvPr/>
        </p:nvSpPr>
        <p:spPr>
          <a:xfrm>
            <a:off x="2110477" y="2409713"/>
            <a:ext cx="7704083" cy="32810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FFD04-95F8-AE41-9E94-0C59B2000144}"/>
              </a:ext>
            </a:extLst>
          </p:cNvPr>
          <p:cNvSpPr txBox="1"/>
          <p:nvPr/>
        </p:nvSpPr>
        <p:spPr>
          <a:xfrm>
            <a:off x="4571864" y="4214049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" panose="02040604050505020304" pitchFamily="18" charset="0"/>
              </a:rPr>
              <a:t>25, 21, 16, 9, 32, 41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81C92E-4139-CA4B-B973-0CBD73824FE6}"/>
              </a:ext>
            </a:extLst>
          </p:cNvPr>
          <p:cNvGrpSpPr/>
          <p:nvPr/>
        </p:nvGrpSpPr>
        <p:grpSpPr>
          <a:xfrm>
            <a:off x="6595464" y="3686918"/>
            <a:ext cx="247184" cy="612874"/>
            <a:chOff x="6429609" y="2515649"/>
            <a:chExt cx="247184" cy="61287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466540B-439A-6246-8E47-48D2BEC27BB5}"/>
                </a:ext>
              </a:extLst>
            </p:cNvPr>
            <p:cNvCxnSpPr/>
            <p:nvPr/>
          </p:nvCxnSpPr>
          <p:spPr>
            <a:xfrm>
              <a:off x="6553201" y="2854203"/>
              <a:ext cx="0" cy="27432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54709D-0C6E-F94A-ACF1-38A0AAFA429D}"/>
                </a:ext>
              </a:extLst>
            </p:cNvPr>
            <p:cNvSpPr txBox="1"/>
            <p:nvPr/>
          </p:nvSpPr>
          <p:spPr>
            <a:xfrm>
              <a:off x="6429609" y="2515649"/>
              <a:ext cx="2471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r" defTabSz="914400" rtl="1" eaLnBrk="1" latinLnBrk="0" hangingPunct="1"/>
              <a:r>
                <a:rPr lang="en-US" sz="1600" dirty="0" err="1">
                  <a:latin typeface="Century" panose="02040604050505020304" pitchFamily="18" charset="0"/>
                </a:rPr>
                <a:t>i</a:t>
              </a:r>
              <a:endParaRPr lang="en-US" sz="1600" dirty="0">
                <a:latin typeface="Century" panose="02040604050505020304" pitchFamily="18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85A329-7426-BB4D-BCC9-D5BE3E1759C7}"/>
              </a:ext>
            </a:extLst>
          </p:cNvPr>
          <p:cNvGrpSpPr/>
          <p:nvPr/>
        </p:nvGrpSpPr>
        <p:grpSpPr>
          <a:xfrm>
            <a:off x="6116986" y="3686918"/>
            <a:ext cx="247184" cy="612874"/>
            <a:chOff x="6429609" y="2515649"/>
            <a:chExt cx="247184" cy="61287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DC2AFE-7E8C-A046-9147-8549F9BAA3D1}"/>
                </a:ext>
              </a:extLst>
            </p:cNvPr>
            <p:cNvCxnSpPr/>
            <p:nvPr/>
          </p:nvCxnSpPr>
          <p:spPr>
            <a:xfrm>
              <a:off x="6553201" y="2854203"/>
              <a:ext cx="0" cy="27432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0E01DB-363E-3A49-8453-CC39A2C0FBC2}"/>
                </a:ext>
              </a:extLst>
            </p:cNvPr>
            <p:cNvSpPr txBox="1"/>
            <p:nvPr/>
          </p:nvSpPr>
          <p:spPr>
            <a:xfrm>
              <a:off x="6429609" y="2515649"/>
              <a:ext cx="2471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r" defTabSz="914400" rtl="1" eaLnBrk="1" latinLnBrk="0" hangingPunct="1"/>
              <a:r>
                <a:rPr lang="en-US" sz="1600" dirty="0">
                  <a:latin typeface="Century" panose="02040604050505020304" pitchFamily="18" charset="0"/>
                </a:rPr>
                <a:t>j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E3D2D9-3F7F-AE41-9EF5-2AF92318D6D2}"/>
              </a:ext>
            </a:extLst>
          </p:cNvPr>
          <p:cNvGrpSpPr/>
          <p:nvPr/>
        </p:nvGrpSpPr>
        <p:grpSpPr>
          <a:xfrm>
            <a:off x="4467443" y="4675714"/>
            <a:ext cx="655949" cy="612874"/>
            <a:chOff x="3472114" y="4550371"/>
            <a:chExt cx="655949" cy="61287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F897D46-C3EF-154D-A311-03FB17B9D6B8}"/>
                </a:ext>
              </a:extLst>
            </p:cNvPr>
            <p:cNvCxnSpPr/>
            <p:nvPr/>
          </p:nvCxnSpPr>
          <p:spPr>
            <a:xfrm>
              <a:off x="3800089" y="4550371"/>
              <a:ext cx="0" cy="27432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86FD51-1E0D-2B44-B7AC-E2FC6D1CDCD3}"/>
                </a:ext>
              </a:extLst>
            </p:cNvPr>
            <p:cNvSpPr txBox="1"/>
            <p:nvPr/>
          </p:nvSpPr>
          <p:spPr>
            <a:xfrm>
              <a:off x="3472114" y="482469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r" defTabSz="914400" rtl="1" eaLnBrk="1" latinLnBrk="0" hangingPunct="1"/>
              <a:r>
                <a:rPr lang="en-US" sz="1600" dirty="0">
                  <a:latin typeface="Century" panose="02040604050505020304" pitchFamily="18" charset="0"/>
                </a:rPr>
                <a:t>pivot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526559D-40BF-C149-8B07-7B99E353E05A}"/>
              </a:ext>
            </a:extLst>
          </p:cNvPr>
          <p:cNvSpPr txBox="1"/>
          <p:nvPr/>
        </p:nvSpPr>
        <p:spPr>
          <a:xfrm>
            <a:off x="2503880" y="2408607"/>
            <a:ext cx="7329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چون </a:t>
            </a:r>
            <a:r>
              <a:rPr lang="en-US" sz="2000" dirty="0" err="1">
                <a:latin typeface="IRRoya" panose="02000503000000020002" pitchFamily="2" charset="-78"/>
                <a:cs typeface="IRRoya" panose="02000503000000020002" pitchFamily="2" charset="-78"/>
              </a:rPr>
              <a:t>i</a:t>
            </a:r>
            <a:r>
              <a:rPr lang="en-US" sz="2000" dirty="0">
                <a:latin typeface="IRRoya" panose="02000503000000020002" pitchFamily="2" charset="-78"/>
                <a:cs typeface="IRRoya" panose="02000503000000020002" pitchFamily="2" charset="-78"/>
              </a:rPr>
              <a:t>&gt;=j</a:t>
            </a:r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 پس </a:t>
            </a:r>
            <a:r>
              <a:rPr lang="en-US" sz="2000" dirty="0">
                <a:latin typeface="IRRoya" panose="02000503000000020002" pitchFamily="2" charset="-78"/>
                <a:cs typeface="IRRoya" panose="02000503000000020002" pitchFamily="2" charset="-78"/>
              </a:rPr>
              <a:t>A[j]</a:t>
            </a:r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 با </a:t>
            </a:r>
            <a:r>
              <a:rPr lang="en-US" sz="2000" dirty="0">
                <a:latin typeface="IRRoya" panose="02000503000000020002" pitchFamily="2" charset="-78"/>
                <a:cs typeface="IRRoya" panose="02000503000000020002" pitchFamily="2" charset="-78"/>
              </a:rPr>
              <a:t>pivot</a:t>
            </a:r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fa-IR" sz="2000" dirty="0" err="1">
                <a:latin typeface="IRRoya" panose="02000503000000020002" pitchFamily="2" charset="-78"/>
                <a:cs typeface="IRRoya" panose="02000503000000020002" pitchFamily="2" charset="-78"/>
              </a:rPr>
              <a:t>جابه‌جا</a:t>
            </a:r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fa-IR" sz="2000" dirty="0" err="1">
                <a:latin typeface="IRRoya" panose="02000503000000020002" pitchFamily="2" charset="-78"/>
                <a:cs typeface="IRRoya" panose="02000503000000020002" pitchFamily="2" charset="-78"/>
              </a:rPr>
              <a:t>می‌شود</a:t>
            </a:r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 و مرحله اول به اتمام </a:t>
            </a:r>
            <a:r>
              <a:rPr lang="fa-IR" sz="2000" dirty="0" err="1">
                <a:latin typeface="IRRoya" panose="02000503000000020002" pitchFamily="2" charset="-78"/>
                <a:cs typeface="IRRoya" panose="02000503000000020002" pitchFamily="2" charset="-78"/>
              </a:rPr>
              <a:t>می‌رسد</a:t>
            </a:r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92374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فرض کنید بخواهیم روش «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سریع» را برای آرایه زیر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به‌کار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ببریم. در اولین مرحله از کار شکل آرایه مطابق کدام گزینه خواهد بود؟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۱) </a:t>
            </a:r>
            <a:r>
              <a:rPr lang="en-US" sz="2800" dirty="0">
                <a:latin typeface="Century" panose="02040604050505020304" pitchFamily="18" charset="0"/>
                <a:cs typeface="IRMitra" panose="02000506000000020002" pitchFamily="2" charset="-78"/>
              </a:rPr>
              <a:t>41, 23, 25, 9, 21, 16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۲) </a:t>
            </a:r>
            <a:r>
              <a:rPr lang="en-US" sz="2800" dirty="0">
                <a:latin typeface="Century" panose="02040604050505020304" pitchFamily="18" charset="0"/>
                <a:cs typeface="IRMitra" panose="02000506000000020002" pitchFamily="2" charset="-78"/>
              </a:rPr>
              <a:t>9, 16, 21, 25, 32, 41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۳) </a:t>
            </a:r>
            <a:r>
              <a:rPr lang="en-US" sz="2800" dirty="0">
                <a:latin typeface="Century" panose="02040604050505020304" pitchFamily="18" charset="0"/>
                <a:cs typeface="IRMitra" panose="02000506000000020002" pitchFamily="2" charset="-78"/>
              </a:rPr>
              <a:t>9, 21, 16, 25, 32, 41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۴) </a:t>
            </a:r>
            <a:r>
              <a:rPr lang="en-US" sz="2800" dirty="0">
                <a:latin typeface="Century" panose="02040604050505020304" pitchFamily="18" charset="0"/>
                <a:cs typeface="IRMitra" panose="02000506000000020002" pitchFamily="2" charset="-78"/>
              </a:rPr>
              <a:t>21, 16, 9, 25, 32, 41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D694D-6B11-154C-A72C-992C60C3D416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dirty="0">
              <a:latin typeface="Century" panose="02040604050505020304" pitchFamily="18" charset="0"/>
              <a:cs typeface="IRTitr" panose="02000506000000020002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45364-A93C-4945-AC18-D15CC508CDE1}"/>
              </a:ext>
            </a:extLst>
          </p:cNvPr>
          <p:cNvSpPr txBox="1"/>
          <p:nvPr/>
        </p:nvSpPr>
        <p:spPr>
          <a:xfrm>
            <a:off x="838200" y="2592593"/>
            <a:ext cx="3331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" panose="02040604050505020304" pitchFamily="18" charset="0"/>
              </a:rPr>
              <a:t>25, 41, 32, 9, 16, 21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10E99E-0D49-D946-B9C9-5BAE340DBE70}"/>
              </a:ext>
            </a:extLst>
          </p:cNvPr>
          <p:cNvGrpSpPr/>
          <p:nvPr/>
        </p:nvGrpSpPr>
        <p:grpSpPr>
          <a:xfrm>
            <a:off x="838200" y="4001294"/>
            <a:ext cx="3636085" cy="1890507"/>
            <a:chOff x="2696773" y="3233959"/>
            <a:chExt cx="3636085" cy="189050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B1AF35-F332-C44B-90AE-D1F3895B9FB8}"/>
                </a:ext>
              </a:extLst>
            </p:cNvPr>
            <p:cNvSpPr/>
            <p:nvPr/>
          </p:nvSpPr>
          <p:spPr>
            <a:xfrm>
              <a:off x="2696773" y="3233959"/>
              <a:ext cx="3636085" cy="18905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F93ED1B-12DB-034F-B521-88374A687D38}"/>
                </a:ext>
              </a:extLst>
            </p:cNvPr>
            <p:cNvGrpSpPr/>
            <p:nvPr/>
          </p:nvGrpSpPr>
          <p:grpSpPr>
            <a:xfrm>
              <a:off x="2982089" y="3429000"/>
              <a:ext cx="3065451" cy="1564945"/>
              <a:chOff x="4392139" y="3694857"/>
              <a:chExt cx="3065451" cy="156494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0FFD04-95F8-AE41-9E94-0C59B2000144}"/>
                  </a:ext>
                </a:extLst>
              </p:cNvPr>
              <p:cNvSpPr txBox="1"/>
              <p:nvPr/>
            </p:nvSpPr>
            <p:spPr>
              <a:xfrm>
                <a:off x="4571864" y="4214049"/>
                <a:ext cx="2885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entury" panose="02040604050505020304" pitchFamily="18" charset="0"/>
                  </a:rPr>
                  <a:t>9, 21, 16, 25, 32, 41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981C92E-4139-CA4B-B973-0CBD73824FE6}"/>
                  </a:ext>
                </a:extLst>
              </p:cNvPr>
              <p:cNvGrpSpPr/>
              <p:nvPr/>
            </p:nvGrpSpPr>
            <p:grpSpPr>
              <a:xfrm>
                <a:off x="6565936" y="3694857"/>
                <a:ext cx="247184" cy="612874"/>
                <a:chOff x="6429609" y="2515649"/>
                <a:chExt cx="247184" cy="612874"/>
              </a:xfrm>
            </p:grpSpPr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E466540B-439A-6246-8E47-48D2BEC27BB5}"/>
                    </a:ext>
                  </a:extLst>
                </p:cNvPr>
                <p:cNvCxnSpPr/>
                <p:nvPr/>
              </p:nvCxnSpPr>
              <p:spPr>
                <a:xfrm>
                  <a:off x="6553201" y="2854203"/>
                  <a:ext cx="0" cy="274320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54709D-0C6E-F94A-ACF1-38A0AAFA429D}"/>
                    </a:ext>
                  </a:extLst>
                </p:cNvPr>
                <p:cNvSpPr txBox="1"/>
                <p:nvPr/>
              </p:nvSpPr>
              <p:spPr>
                <a:xfrm>
                  <a:off x="6429609" y="2515649"/>
                  <a:ext cx="24718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algn="r" defTabSz="914400" rtl="1" eaLnBrk="1" latinLnBrk="0" hangingPunct="1"/>
                  <a:r>
                    <a:rPr lang="en-US" sz="1600" dirty="0" err="1">
                      <a:latin typeface="Century" panose="02040604050505020304" pitchFamily="18" charset="0"/>
                    </a:rPr>
                    <a:t>i</a:t>
                  </a:r>
                  <a:endParaRPr lang="en-US" sz="1600" dirty="0">
                    <a:latin typeface="Century" panose="02040604050505020304" pitchFamily="18" charset="0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085A329-7426-BB4D-BCC9-D5BE3E1759C7}"/>
                  </a:ext>
                </a:extLst>
              </p:cNvPr>
              <p:cNvGrpSpPr/>
              <p:nvPr/>
            </p:nvGrpSpPr>
            <p:grpSpPr>
              <a:xfrm>
                <a:off x="6045059" y="3694857"/>
                <a:ext cx="247184" cy="612874"/>
                <a:chOff x="6429609" y="2515649"/>
                <a:chExt cx="247184" cy="612874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29DC2AFE-7E8C-A046-9147-8549F9BAA3D1}"/>
                    </a:ext>
                  </a:extLst>
                </p:cNvPr>
                <p:cNvCxnSpPr/>
                <p:nvPr/>
              </p:nvCxnSpPr>
              <p:spPr>
                <a:xfrm>
                  <a:off x="6553201" y="2854203"/>
                  <a:ext cx="0" cy="274320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60E01DB-363E-3A49-8453-CC39A2C0FBC2}"/>
                    </a:ext>
                  </a:extLst>
                </p:cNvPr>
                <p:cNvSpPr txBox="1"/>
                <p:nvPr/>
              </p:nvSpPr>
              <p:spPr>
                <a:xfrm>
                  <a:off x="6429609" y="2515649"/>
                  <a:ext cx="24718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algn="r" defTabSz="914400" rtl="1" eaLnBrk="1" latinLnBrk="0" hangingPunct="1"/>
                  <a:r>
                    <a:rPr lang="en-US" sz="1600" dirty="0">
                      <a:latin typeface="Century" panose="02040604050505020304" pitchFamily="18" charset="0"/>
                    </a:rPr>
                    <a:t>j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FE3D2D9-3F7F-AE41-9EF5-2AF92318D6D2}"/>
                  </a:ext>
                </a:extLst>
              </p:cNvPr>
              <p:cNvGrpSpPr/>
              <p:nvPr/>
            </p:nvGrpSpPr>
            <p:grpSpPr>
              <a:xfrm>
                <a:off x="4392139" y="4646928"/>
                <a:ext cx="655949" cy="612874"/>
                <a:chOff x="3472114" y="4550371"/>
                <a:chExt cx="655949" cy="612874"/>
              </a:xfrm>
            </p:grpSpPr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8F897D46-C3EF-154D-A311-03FB17B9D6B8}"/>
                    </a:ext>
                  </a:extLst>
                </p:cNvPr>
                <p:cNvCxnSpPr/>
                <p:nvPr/>
              </p:nvCxnSpPr>
              <p:spPr>
                <a:xfrm>
                  <a:off x="3800089" y="4550371"/>
                  <a:ext cx="0" cy="274320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86FD51-1E0D-2B44-B7AC-E2FC6D1CDCD3}"/>
                    </a:ext>
                  </a:extLst>
                </p:cNvPr>
                <p:cNvSpPr txBox="1"/>
                <p:nvPr/>
              </p:nvSpPr>
              <p:spPr>
                <a:xfrm>
                  <a:off x="3472114" y="4824691"/>
                  <a:ext cx="65594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algn="r" defTabSz="914400" rtl="1" eaLnBrk="1" latinLnBrk="0" hangingPunct="1"/>
                  <a:r>
                    <a:rPr lang="en-US" sz="1600" dirty="0">
                      <a:latin typeface="Century" panose="02040604050505020304" pitchFamily="18" charset="0"/>
                    </a:rPr>
                    <a:t>pivot</a:t>
                  </a:r>
                </a:p>
              </p:txBody>
            </p:sp>
          </p:grpSp>
        </p:grp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1595F49-9D2F-AB4B-A640-B89F4F444CED}"/>
              </a:ext>
            </a:extLst>
          </p:cNvPr>
          <p:cNvSpPr/>
          <p:nvPr/>
        </p:nvSpPr>
        <p:spPr>
          <a:xfrm>
            <a:off x="7143078" y="4313816"/>
            <a:ext cx="3829722" cy="401712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4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حبابی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هر مرحله (گذر) با شروع از ابتدا یا انتها هر عنصر با عنصر بعدی (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a[</a:t>
            </a:r>
            <a:r>
              <a:rPr lang="en-US" sz="2000" dirty="0" err="1">
                <a:latin typeface="Courier" pitchFamily="2" charset="0"/>
                <a:cs typeface="IRMitra" panose="02000506000000020002" pitchFamily="2" charset="-78"/>
              </a:rPr>
              <a:t>i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با 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a[i+1]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یا هر عنصر با عنصر قبلی (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a[</a:t>
            </a:r>
            <a:r>
              <a:rPr lang="en-US" sz="2000" dirty="0" err="1">
                <a:latin typeface="Courier" pitchFamily="2" charset="0"/>
                <a:cs typeface="IRMitra" panose="02000506000000020002" pitchFamily="2" charset="-78"/>
              </a:rPr>
              <a:t>i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]</a:t>
            </a:r>
            <a:r>
              <a:rPr lang="fa-IR" sz="32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با 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a[i-1]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مقایسه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در صورتی که ترتیب آنها مناسب نباشد با هم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تا بهترین عنصر به سمت انتها یا ابتدای آرایه هدایت شود در نهایت با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گذر آرایه مرتب خواهد شد.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1EDBD5-7F9B-2746-B2C4-4A4FA92E7555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Bubble Sort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249841-FF8C-2048-985B-AB5A058CDB6C}"/>
              </a:ext>
            </a:extLst>
          </p:cNvPr>
          <p:cNvGrpSpPr/>
          <p:nvPr/>
        </p:nvGrpSpPr>
        <p:grpSpPr>
          <a:xfrm>
            <a:off x="1834120" y="3890963"/>
            <a:ext cx="6140690" cy="2286000"/>
            <a:chOff x="1834120" y="3890963"/>
            <a:chExt cx="6140690" cy="2286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5A16663-75AC-6049-94ED-598799516B6A}"/>
                </a:ext>
              </a:extLst>
            </p:cNvPr>
            <p:cNvGrpSpPr/>
            <p:nvPr/>
          </p:nvGrpSpPr>
          <p:grpSpPr>
            <a:xfrm>
              <a:off x="4217190" y="3890963"/>
              <a:ext cx="3757620" cy="2286000"/>
              <a:chOff x="1610710" y="3722775"/>
              <a:chExt cx="3757620" cy="228600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2F30906-4931-E441-AB5F-500BF416168A}"/>
                  </a:ext>
                </a:extLst>
              </p:cNvPr>
              <p:cNvGrpSpPr/>
              <p:nvPr/>
            </p:nvGrpSpPr>
            <p:grpSpPr>
              <a:xfrm>
                <a:off x="1610710" y="3722775"/>
                <a:ext cx="914400" cy="2286000"/>
                <a:chOff x="1610710" y="3722775"/>
                <a:chExt cx="914400" cy="2286000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8067E6A-8D8E-E84B-B8E4-08B8A45DCD57}"/>
                    </a:ext>
                  </a:extLst>
                </p:cNvPr>
                <p:cNvSpPr/>
                <p:nvPr/>
              </p:nvSpPr>
              <p:spPr>
                <a:xfrm>
                  <a:off x="1839310" y="477631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۱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64BBE77-EB83-3742-A017-89CF952939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93590" y="5368449"/>
                  <a:ext cx="548640" cy="54864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۲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58F9578-B8BA-8D44-8DDE-6073A5E07C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47870" y="4001294"/>
                  <a:ext cx="640080" cy="64008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۳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8C614125-8FC3-5840-976C-4C8499915083}"/>
                    </a:ext>
                  </a:extLst>
                </p:cNvPr>
                <p:cNvGrpSpPr/>
                <p:nvPr/>
              </p:nvGrpSpPr>
              <p:grpSpPr>
                <a:xfrm>
                  <a:off x="1610710" y="3722775"/>
                  <a:ext cx="914400" cy="2286000"/>
                  <a:chOff x="1607556" y="3722775"/>
                  <a:chExt cx="914400" cy="2286000"/>
                </a:xfrm>
              </p:grpSpPr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6EC05B35-8E8F-714E-8A04-356E89FAF4B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7556" y="3722775"/>
                    <a:ext cx="0" cy="22860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CBBDD387-0706-E74B-B647-112C1AF7BEA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521956" y="3722775"/>
                    <a:ext cx="0" cy="22860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16569893-C2EE-8B48-A4CA-7E939560FFA3}"/>
                  </a:ext>
                </a:extLst>
              </p:cNvPr>
              <p:cNvGrpSpPr/>
              <p:nvPr/>
            </p:nvGrpSpPr>
            <p:grpSpPr>
              <a:xfrm>
                <a:off x="4453930" y="3722775"/>
                <a:ext cx="914400" cy="2286000"/>
                <a:chOff x="3855280" y="3722775"/>
                <a:chExt cx="914400" cy="228600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171D88F-C0DB-2143-8717-BDE8EB786E22}"/>
                    </a:ext>
                  </a:extLst>
                </p:cNvPr>
                <p:cNvSpPr/>
                <p:nvPr/>
              </p:nvSpPr>
              <p:spPr>
                <a:xfrm>
                  <a:off x="4083880" y="5453993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۱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8043C89-AF7E-C840-BDCC-91D93DE91E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38160" y="4773363"/>
                  <a:ext cx="548640" cy="54864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۲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754BF78-B19E-444D-ADCB-C91E703164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92440" y="4001294"/>
                  <a:ext cx="640080" cy="64008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۳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69EA4760-4C08-D24C-8394-C1A93AA77570}"/>
                    </a:ext>
                  </a:extLst>
                </p:cNvPr>
                <p:cNvGrpSpPr/>
                <p:nvPr/>
              </p:nvGrpSpPr>
              <p:grpSpPr>
                <a:xfrm>
                  <a:off x="3855280" y="3722775"/>
                  <a:ext cx="914400" cy="2286000"/>
                  <a:chOff x="1607556" y="3722775"/>
                  <a:chExt cx="914400" cy="2286000"/>
                </a:xfrm>
              </p:grpSpPr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F3AED8EC-BFEB-A344-BDD3-CBF556BD1EF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7556" y="3722775"/>
                    <a:ext cx="0" cy="22860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C023730F-9024-F04F-97A6-DBAB8CC6174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521956" y="3722775"/>
                    <a:ext cx="0" cy="22860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BA6A2AE-FB39-8F4A-A7C5-1991B625EFE0}"/>
                  </a:ext>
                </a:extLst>
              </p:cNvPr>
              <p:cNvCxnSpPr/>
              <p:nvPr/>
            </p:nvCxnSpPr>
            <p:spPr>
              <a:xfrm flipH="1">
                <a:off x="2753711" y="4865775"/>
                <a:ext cx="1502979" cy="0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B8349B-D918-D24C-BACB-E0D01EE97D06}"/>
                </a:ext>
              </a:extLst>
            </p:cNvPr>
            <p:cNvSpPr txBox="1"/>
            <p:nvPr/>
          </p:nvSpPr>
          <p:spPr>
            <a:xfrm>
              <a:off x="1834120" y="5204450"/>
              <a:ext cx="1468671" cy="64633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algn="r" defTabSz="914400" rtl="1" eaLnBrk="1" latinLnBrk="0" hangingPunct="1"/>
              <a:r>
                <a:rPr lang="fa-IR" dirty="0">
                  <a:latin typeface="IRRoya" panose="02000503000000020002" pitchFamily="2" charset="-78"/>
                  <a:cs typeface="IRRoya" panose="02000503000000020002" pitchFamily="2" charset="-78"/>
                </a:rPr>
                <a:t>هرچه حباب بزرگتر</a:t>
              </a:r>
            </a:p>
            <a:p>
              <a:pPr marL="0" algn="r" defTabSz="914400" rtl="1" eaLnBrk="1" latinLnBrk="0" hangingPunct="1"/>
              <a:r>
                <a:rPr lang="fa-IR" dirty="0">
                  <a:latin typeface="IRRoya" panose="02000503000000020002" pitchFamily="2" charset="-78"/>
                  <a:cs typeface="IRRoya" panose="02000503000000020002" pitchFamily="2" charset="-78"/>
                </a:rPr>
                <a:t>چگالی کمتر!!!</a:t>
              </a:r>
              <a:endParaRPr lang="en-US" dirty="0">
                <a:latin typeface="IRRoya" panose="02000503000000020002" pitchFamily="2" charset="-78"/>
                <a:cs typeface="IRRoya" panose="02000503000000020002" pitchFamily="2" charset="-78"/>
              </a:endParaRPr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76A00DE7-9D6E-5149-A522-68AD4EA14CA9}"/>
                </a:ext>
              </a:extLst>
            </p:cNvPr>
            <p:cNvCxnSpPr>
              <a:stCxn id="33" idx="0"/>
            </p:cNvCxnSpPr>
            <p:nvPr/>
          </p:nvCxnSpPr>
          <p:spPr>
            <a:xfrm rot="5400000" flipH="1" flipV="1">
              <a:off x="3012499" y="4045479"/>
              <a:ext cx="714928" cy="1603014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36950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8518-277A-1044-8395-78EEF54A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درختی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A350-86A1-2D4C-A657-9E31EAFB6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یک روش برای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Century" panose="02040604050505020304" pitchFamily="18" charset="0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کلید: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>
              <a:lnSpc>
                <a:spcPct val="10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با استفاده از عناصر داده شده یک درخت جستجوی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دودویی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ایجاد کن؛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>
              <a:lnSpc>
                <a:spcPct val="10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درخت حاصل را به روش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میان‌ترتیب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پیمایش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کن. </a:t>
            </a:r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B9E3FF-6295-D54D-8B34-FC365806A6E2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BST Sort</a:t>
            </a:r>
          </a:p>
        </p:txBody>
      </p:sp>
    </p:spTree>
    <p:extLst>
      <p:ext uri="{BB962C8B-B14F-4D97-AF65-F5344CB8AC3E}">
        <p14:creationId xmlns:p14="http://schemas.microsoft.com/office/powerpoint/2010/main" val="2163642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8518-277A-1044-8395-78EEF54A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درختی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A350-86A1-2D4C-A657-9E31EAFB6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یک روش برای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Century" panose="02040604050505020304" pitchFamily="18" charset="0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کلید: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>
              <a:lnSpc>
                <a:spcPct val="10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با استفاده از عناصر داده شده یک درخت جستجوی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دودویی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ایجاد کن؛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>
              <a:lnSpc>
                <a:spcPct val="10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درخت حاصل را به روش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میان‌ترتیب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پیمایش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کن.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4E468B-E59B-5845-8CC4-10A54D8D6EFA}"/>
              </a:ext>
            </a:extLst>
          </p:cNvPr>
          <p:cNvSpPr/>
          <p:nvPr/>
        </p:nvSpPr>
        <p:spPr>
          <a:xfrm>
            <a:off x="838200" y="1825625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urier" pitchFamily="2" charset="0"/>
              </a:rPr>
              <a:t>15, 50, 35, 5, 40, 10, 30, 20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62F1F-5E33-FA4F-BF50-1E9AC1D17B37}"/>
              </a:ext>
            </a:extLst>
          </p:cNvPr>
          <p:cNvSpPr/>
          <p:nvPr/>
        </p:nvSpPr>
        <p:spPr>
          <a:xfrm>
            <a:off x="6947345" y="4269765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5, 10, 15, 20, 30, 35, 40, 50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B6942B-1B4A-4E42-ACCD-4CC1EC125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42" y="3087630"/>
            <a:ext cx="4148328" cy="27432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29EB21-0165-264C-A0D3-3132DA119234}"/>
              </a:ext>
            </a:extLst>
          </p:cNvPr>
          <p:cNvCxnSpPr/>
          <p:nvPr/>
        </p:nvCxnSpPr>
        <p:spPr>
          <a:xfrm>
            <a:off x="2998406" y="2175641"/>
            <a:ext cx="0" cy="77705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16C25F-590E-D94D-A7EB-4CA81C1F1374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072570" y="4454431"/>
            <a:ext cx="1874775" cy="47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F778E7EF-008B-C746-AC24-004D976E111C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BST Sort</a:t>
            </a:r>
          </a:p>
        </p:txBody>
      </p:sp>
    </p:spTree>
    <p:extLst>
      <p:ext uri="{BB962C8B-B14F-4D97-AF65-F5344CB8AC3E}">
        <p14:creationId xmlns:p14="http://schemas.microsoft.com/office/powerpoint/2010/main" val="29320462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B19164-5ACB-484A-8A04-6E7E6739ACC0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Heap Sort</a:t>
            </a:r>
          </a:p>
        </p:txBody>
      </p:sp>
    </p:spTree>
    <p:extLst>
      <p:ext uri="{BB962C8B-B14F-4D97-AF65-F5344CB8AC3E}">
        <p14:creationId xmlns:p14="http://schemas.microsoft.com/office/powerpoint/2010/main" val="23014965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E93DA6-474E-A64A-A4E2-673579B0A85B}"/>
              </a:ext>
            </a:extLst>
          </p:cNvPr>
          <p:cNvSpPr/>
          <p:nvPr/>
        </p:nvSpPr>
        <p:spPr>
          <a:xfrm>
            <a:off x="3048000" y="2847132"/>
            <a:ext cx="6096000" cy="23083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Heap_Sort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1"/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Build_Max_Heap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,...,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]:</a:t>
            </a:r>
          </a:p>
          <a:p>
            <a:pPr lvl="2"/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swap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pPr lvl="2"/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)=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MAX_HEAPIFY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83BC7-7A12-5E40-96FE-1ED1F84F3718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Heap Sort</a:t>
            </a:r>
          </a:p>
        </p:txBody>
      </p:sp>
    </p:spTree>
    <p:extLst>
      <p:ext uri="{BB962C8B-B14F-4D97-AF65-F5344CB8AC3E}">
        <p14:creationId xmlns:p14="http://schemas.microsoft.com/office/powerpoint/2010/main" val="29559973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5C69-DF4F-9D41-971B-C624FF4EBCF8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2C2F582-6F66-E649-A961-CBED58175B4D}"/>
              </a:ext>
            </a:extLst>
          </p:cNvPr>
          <p:cNvGraphicFramePr>
            <a:graphicFrameLocks noGrp="1"/>
          </p:cNvGraphicFramePr>
          <p:nvPr/>
        </p:nvGraphicFramePr>
        <p:xfrm>
          <a:off x="4267200" y="3429000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EB471D2-4881-F643-8D65-EB9C46C758B2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Heap Sort</a:t>
            </a:r>
          </a:p>
        </p:txBody>
      </p:sp>
    </p:spTree>
    <p:extLst>
      <p:ext uri="{BB962C8B-B14F-4D97-AF65-F5344CB8AC3E}">
        <p14:creationId xmlns:p14="http://schemas.microsoft.com/office/powerpoint/2010/main" val="3127442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5C69-DF4F-9D41-971B-C624FF4EBCF8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2C2F582-6F66-E649-A961-CBED58175B4D}"/>
              </a:ext>
            </a:extLst>
          </p:cNvPr>
          <p:cNvGraphicFramePr>
            <a:graphicFrameLocks noGrp="1"/>
          </p:cNvGraphicFramePr>
          <p:nvPr/>
        </p:nvGraphicFramePr>
        <p:xfrm>
          <a:off x="4267200" y="2146738"/>
          <a:ext cx="365633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37DF15E-60CD-0A46-AE03-907758202CB5}"/>
              </a:ext>
            </a:extLst>
          </p:cNvPr>
          <p:cNvGraphicFramePr>
            <a:graphicFrameLocks noGrp="1"/>
          </p:cNvGraphicFramePr>
          <p:nvPr/>
        </p:nvGraphicFramePr>
        <p:xfrm>
          <a:off x="6094730" y="4161850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11758AC-8C47-E647-BC81-74091ACE6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713" y="3626085"/>
            <a:ext cx="4073652" cy="246888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9586EA-742A-2743-9F90-59817CD57D56}"/>
              </a:ext>
            </a:extLst>
          </p:cNvPr>
          <p:cNvCxnSpPr/>
          <p:nvPr/>
        </p:nvCxnSpPr>
        <p:spPr>
          <a:xfrm>
            <a:off x="6094730" y="3142593"/>
            <a:ext cx="0" cy="62011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37893381-3C4D-3945-AE6F-F538D4F6CFB3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Heap Sort</a:t>
            </a:r>
          </a:p>
        </p:txBody>
      </p:sp>
    </p:spTree>
    <p:extLst>
      <p:ext uri="{BB962C8B-B14F-4D97-AF65-F5344CB8AC3E}">
        <p14:creationId xmlns:p14="http://schemas.microsoft.com/office/powerpoint/2010/main" val="41734236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5C69-DF4F-9D41-971B-C624FF4EBCF8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37DF15E-60CD-0A46-AE03-907758202CB5}"/>
              </a:ext>
            </a:extLst>
          </p:cNvPr>
          <p:cNvGraphicFramePr>
            <a:graphicFrameLocks noGrp="1"/>
          </p:cNvGraphicFramePr>
          <p:nvPr/>
        </p:nvGraphicFramePr>
        <p:xfrm>
          <a:off x="6094730" y="3086887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11758AC-8C47-E647-BC81-74091ACE6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078" y="2766847"/>
            <a:ext cx="4073652" cy="24688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C445A9A-5E02-5145-A243-2BB44D105CB3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Heap Sort</a:t>
            </a:r>
          </a:p>
        </p:txBody>
      </p:sp>
    </p:spTree>
    <p:extLst>
      <p:ext uri="{BB962C8B-B14F-4D97-AF65-F5344CB8AC3E}">
        <p14:creationId xmlns:p14="http://schemas.microsoft.com/office/powerpoint/2010/main" val="1204946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5C69-DF4F-9D41-971B-C624FF4EBCF8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37DF15E-60CD-0A46-AE03-907758202CB5}"/>
              </a:ext>
            </a:extLst>
          </p:cNvPr>
          <p:cNvGraphicFramePr>
            <a:graphicFrameLocks noGrp="1"/>
          </p:cNvGraphicFramePr>
          <p:nvPr/>
        </p:nvGraphicFramePr>
        <p:xfrm>
          <a:off x="6094730" y="3086887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A213E96-D55C-8447-B29A-067A59426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992" y="2766847"/>
            <a:ext cx="4139738" cy="246888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B950F1-9F60-FA41-A569-01C3A831BE9B}"/>
              </a:ext>
            </a:extLst>
          </p:cNvPr>
          <p:cNvCxnSpPr/>
          <p:nvPr/>
        </p:nvCxnSpPr>
        <p:spPr>
          <a:xfrm>
            <a:off x="7168055" y="4235669"/>
            <a:ext cx="210312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87E59D-A342-3642-BBE1-4CB2AF61280F}"/>
              </a:ext>
            </a:extLst>
          </p:cNvPr>
          <p:cNvSpPr txBox="1"/>
          <p:nvPr/>
        </p:nvSpPr>
        <p:spPr>
          <a:xfrm>
            <a:off x="7568797" y="4235669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کاهش طول هرم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513B74-8376-984B-ABF6-42E51DE8EA23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Heap Sort</a:t>
            </a:r>
          </a:p>
        </p:txBody>
      </p:sp>
    </p:spTree>
    <p:extLst>
      <p:ext uri="{BB962C8B-B14F-4D97-AF65-F5344CB8AC3E}">
        <p14:creationId xmlns:p14="http://schemas.microsoft.com/office/powerpoint/2010/main" val="778143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5C69-DF4F-9D41-971B-C624FF4EBCF8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37DF15E-60CD-0A46-AE03-907758202CB5}"/>
              </a:ext>
            </a:extLst>
          </p:cNvPr>
          <p:cNvGraphicFramePr>
            <a:graphicFrameLocks noGrp="1"/>
          </p:cNvGraphicFramePr>
          <p:nvPr/>
        </p:nvGraphicFramePr>
        <p:xfrm>
          <a:off x="6094730" y="3086887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C87E59D-A342-3642-BBE1-4CB2AF61280F}"/>
              </a:ext>
            </a:extLst>
          </p:cNvPr>
          <p:cNvSpPr txBox="1"/>
          <p:nvPr/>
        </p:nvSpPr>
        <p:spPr>
          <a:xfrm>
            <a:off x="7015760" y="4249175"/>
            <a:ext cx="250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fa-IR" dirty="0">
                <a:latin typeface="Century" panose="02040604050505020304" pitchFamily="18" charset="0"/>
                <a:cs typeface="IRRoya" panose="02000503000000020002" pitchFamily="2" charset="-78"/>
              </a:rPr>
              <a:t>فراخوانی </a:t>
            </a:r>
            <a:r>
              <a:rPr lang="en-US" dirty="0">
                <a:latin typeface="Century" panose="02040604050505020304" pitchFamily="18" charset="0"/>
                <a:cs typeface="IRRoya" panose="02000503000000020002" pitchFamily="2" charset="-78"/>
              </a:rPr>
              <a:t>MAX-HEAPIFY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F30B35-2B6A-E843-B0D7-61FA5862F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446" y="2766847"/>
            <a:ext cx="4123284" cy="246888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53B621F-2AD2-044E-8E8F-37868B481B89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Heap Sort</a:t>
            </a:r>
          </a:p>
        </p:txBody>
      </p:sp>
    </p:spTree>
    <p:extLst>
      <p:ext uri="{BB962C8B-B14F-4D97-AF65-F5344CB8AC3E}">
        <p14:creationId xmlns:p14="http://schemas.microsoft.com/office/powerpoint/2010/main" val="15157603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5C69-DF4F-9D41-971B-C624FF4EBCF8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37DF15E-60CD-0A46-AE03-907758202CB5}"/>
              </a:ext>
            </a:extLst>
          </p:cNvPr>
          <p:cNvGraphicFramePr>
            <a:graphicFrameLocks noGrp="1"/>
          </p:cNvGraphicFramePr>
          <p:nvPr/>
        </p:nvGraphicFramePr>
        <p:xfrm>
          <a:off x="6094730" y="3086887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A2DE3BF-ED3A-B54C-86D9-30E7F60CE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520" y="2766847"/>
            <a:ext cx="4081210" cy="24688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7CF1EA-80C8-FD41-8560-FE37875473AA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Heap Sort</a:t>
            </a:r>
          </a:p>
        </p:txBody>
      </p:sp>
    </p:spTree>
    <p:extLst>
      <p:ext uri="{BB962C8B-B14F-4D97-AF65-F5344CB8AC3E}">
        <p14:creationId xmlns:p14="http://schemas.microsoft.com/office/powerpoint/2010/main" val="406558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حبابی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هر مرحله (گذر) با شروع از ابتدا یا انتها هر عنصر با عنصر بعدی (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a[</a:t>
            </a:r>
            <a:r>
              <a:rPr lang="en-US" sz="2000" dirty="0" err="1">
                <a:latin typeface="Courier" pitchFamily="2" charset="0"/>
                <a:cs typeface="IRMitra" panose="02000506000000020002" pitchFamily="2" charset="-78"/>
              </a:rPr>
              <a:t>i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با 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a[i+1]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یا هر عنصر با عنصر قبلی (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a[</a:t>
            </a:r>
            <a:r>
              <a:rPr lang="en-US" sz="2000" dirty="0" err="1">
                <a:latin typeface="Courier" pitchFamily="2" charset="0"/>
                <a:cs typeface="IRMitra" panose="02000506000000020002" pitchFamily="2" charset="-78"/>
              </a:rPr>
              <a:t>i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]</a:t>
            </a:r>
            <a:r>
              <a:rPr lang="fa-IR" sz="32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با 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a[i-1]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مقایسه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در صورتی که ترتیب آنها مناسب نباشد با هم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تا بهترین عنصر به سمت انتها یا ابتدای آرایه هدایت شود در نهایت با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گذر آرایه مرتب خواهد شد.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1EDBD5-7F9B-2746-B2C4-4A4FA92E7555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Bubble Sort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908D09-7FE4-D444-9E03-8CEC6658D032}"/>
              </a:ext>
            </a:extLst>
          </p:cNvPr>
          <p:cNvGrpSpPr/>
          <p:nvPr/>
        </p:nvGrpSpPr>
        <p:grpSpPr>
          <a:xfrm>
            <a:off x="1834120" y="3890963"/>
            <a:ext cx="6140690" cy="2286000"/>
            <a:chOff x="1834120" y="3890963"/>
            <a:chExt cx="6140690" cy="2286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D2A876-01EF-4542-98AE-8CFB21F484D6}"/>
                </a:ext>
              </a:extLst>
            </p:cNvPr>
            <p:cNvGrpSpPr/>
            <p:nvPr/>
          </p:nvGrpSpPr>
          <p:grpSpPr>
            <a:xfrm>
              <a:off x="4217190" y="3890963"/>
              <a:ext cx="3757620" cy="2286000"/>
              <a:chOff x="1610710" y="3722775"/>
              <a:chExt cx="3757620" cy="228600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A12DD38-1AE6-6C45-A7C4-9324034B3BDC}"/>
                  </a:ext>
                </a:extLst>
              </p:cNvPr>
              <p:cNvGrpSpPr/>
              <p:nvPr/>
            </p:nvGrpSpPr>
            <p:grpSpPr>
              <a:xfrm>
                <a:off x="1610710" y="3722775"/>
                <a:ext cx="914400" cy="2286000"/>
                <a:chOff x="1610710" y="3722775"/>
                <a:chExt cx="914400" cy="228600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4535B58-FA97-6243-AC51-F24C26E17232}"/>
                    </a:ext>
                  </a:extLst>
                </p:cNvPr>
                <p:cNvSpPr/>
                <p:nvPr/>
              </p:nvSpPr>
              <p:spPr>
                <a:xfrm>
                  <a:off x="1839310" y="477631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۱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1753A90-1DE6-E640-B38E-0C2B24D162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93590" y="5368449"/>
                  <a:ext cx="548640" cy="54864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۲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16B0A0F8-EC69-0449-BE53-CF44E4D98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47870" y="4001294"/>
                  <a:ext cx="640080" cy="64008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۳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48F07909-A2D4-2E40-8F9A-4B0AD9BF6469}"/>
                    </a:ext>
                  </a:extLst>
                </p:cNvPr>
                <p:cNvGrpSpPr/>
                <p:nvPr/>
              </p:nvGrpSpPr>
              <p:grpSpPr>
                <a:xfrm>
                  <a:off x="1610710" y="3722775"/>
                  <a:ext cx="914400" cy="2286000"/>
                  <a:chOff x="1607556" y="3722775"/>
                  <a:chExt cx="914400" cy="2286000"/>
                </a:xfrm>
              </p:grpSpPr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B80726E8-36FD-734E-9E2F-8323F47D368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7556" y="3722775"/>
                    <a:ext cx="0" cy="22860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2FF89981-00FD-0544-AEC8-A899D551180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521956" y="3722775"/>
                    <a:ext cx="0" cy="22860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54F4AB5-C764-1346-A976-70D325FDE4A5}"/>
                  </a:ext>
                </a:extLst>
              </p:cNvPr>
              <p:cNvGrpSpPr/>
              <p:nvPr/>
            </p:nvGrpSpPr>
            <p:grpSpPr>
              <a:xfrm>
                <a:off x="4453930" y="3722775"/>
                <a:ext cx="914400" cy="2286000"/>
                <a:chOff x="3855280" y="3722775"/>
                <a:chExt cx="914400" cy="2286000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80BA1F6-0C81-2D42-9AB8-2613EF4729E1}"/>
                    </a:ext>
                  </a:extLst>
                </p:cNvPr>
                <p:cNvSpPr/>
                <p:nvPr/>
              </p:nvSpPr>
              <p:spPr>
                <a:xfrm>
                  <a:off x="4083880" y="5453993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۱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C9094D7-E73D-B948-9B0B-60ACEE8B11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38160" y="4773363"/>
                  <a:ext cx="548640" cy="54864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۲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469FD2A-089F-CC4F-8F59-FF62F729E6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92440" y="4001294"/>
                  <a:ext cx="640080" cy="64008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۳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00A7177E-45F3-FF4F-90C1-F7B6B0AA466E}"/>
                    </a:ext>
                  </a:extLst>
                </p:cNvPr>
                <p:cNvGrpSpPr/>
                <p:nvPr/>
              </p:nvGrpSpPr>
              <p:grpSpPr>
                <a:xfrm>
                  <a:off x="3855280" y="3722775"/>
                  <a:ext cx="914400" cy="2286000"/>
                  <a:chOff x="1607556" y="3722775"/>
                  <a:chExt cx="914400" cy="228600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E24AC712-2BEC-EE43-B552-F2F33F8A7D6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7556" y="3722775"/>
                    <a:ext cx="0" cy="22860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DCA2000D-FE24-4D46-9F21-DC4FF1C1491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521956" y="3722775"/>
                    <a:ext cx="0" cy="22860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F752324-4DA0-9243-9B62-6137219572C0}"/>
                  </a:ext>
                </a:extLst>
              </p:cNvPr>
              <p:cNvCxnSpPr/>
              <p:nvPr/>
            </p:nvCxnSpPr>
            <p:spPr>
              <a:xfrm flipH="1">
                <a:off x="2753711" y="4865775"/>
                <a:ext cx="1502979" cy="0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631A46-65E5-114D-8B9F-80C77248E707}"/>
                </a:ext>
              </a:extLst>
            </p:cNvPr>
            <p:cNvSpPr txBox="1"/>
            <p:nvPr/>
          </p:nvSpPr>
          <p:spPr>
            <a:xfrm>
              <a:off x="1834120" y="5204450"/>
              <a:ext cx="1468671" cy="64633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algn="r" defTabSz="914400" rtl="1" eaLnBrk="1" latinLnBrk="0" hangingPunct="1"/>
              <a:r>
                <a:rPr lang="fa-IR" dirty="0">
                  <a:latin typeface="IRRoya" panose="02000503000000020002" pitchFamily="2" charset="-78"/>
                  <a:cs typeface="IRRoya" panose="02000503000000020002" pitchFamily="2" charset="-78"/>
                </a:rPr>
                <a:t>هرچه حباب بزرگتر</a:t>
              </a:r>
            </a:p>
            <a:p>
              <a:pPr marL="0" algn="r" defTabSz="914400" rtl="1" eaLnBrk="1" latinLnBrk="0" hangingPunct="1"/>
              <a:r>
                <a:rPr lang="fa-IR" dirty="0">
                  <a:latin typeface="IRRoya" panose="02000503000000020002" pitchFamily="2" charset="-78"/>
                  <a:cs typeface="IRRoya" panose="02000503000000020002" pitchFamily="2" charset="-78"/>
                </a:rPr>
                <a:t>چگالی کمتر!!!</a:t>
              </a:r>
              <a:endParaRPr lang="en-US" dirty="0">
                <a:latin typeface="IRRoya" panose="02000503000000020002" pitchFamily="2" charset="-78"/>
                <a:cs typeface="IRRoya" panose="02000503000000020002" pitchFamily="2" charset="-78"/>
              </a:endParaRP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1EEA9AD9-04D9-E641-A8D9-8814C0F0F69C}"/>
                </a:ext>
              </a:extLst>
            </p:cNvPr>
            <p:cNvCxnSpPr>
              <a:stCxn id="10" idx="0"/>
            </p:cNvCxnSpPr>
            <p:nvPr/>
          </p:nvCxnSpPr>
          <p:spPr>
            <a:xfrm rot="5400000" flipH="1" flipV="1">
              <a:off x="3012499" y="4045479"/>
              <a:ext cx="714928" cy="1603014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CF348D7-52B1-AA40-B5B2-1668C5F98AD1}"/>
              </a:ext>
            </a:extLst>
          </p:cNvPr>
          <p:cNvSpPr/>
          <p:nvPr/>
        </p:nvSpPr>
        <p:spPr>
          <a:xfrm>
            <a:off x="1019503" y="1996966"/>
            <a:ext cx="10152994" cy="4179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A973F63-CDF0-2E47-945A-C45ED399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812578"/>
              </p:ext>
            </p:extLst>
          </p:nvPr>
        </p:nvGraphicFramePr>
        <p:xfrm>
          <a:off x="1296275" y="2258164"/>
          <a:ext cx="658368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350316023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976936459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160670901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گذر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تعداد مقایسه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تعداد </a:t>
                      </a:r>
                      <a:r>
                        <a:rPr lang="fa-IR" dirty="0" err="1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جابه‌جایی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141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0 </a:t>
                      </a:r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≤    ≤</a:t>
                      </a:r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 </a:t>
                      </a:r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303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0 </a:t>
                      </a:r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≤    ≤</a:t>
                      </a:r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 </a:t>
                      </a:r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8618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...</a:t>
                      </a:r>
                      <a:endParaRPr lang="en-US" dirty="0">
                        <a:latin typeface="Century" panose="02040604050505020304" pitchFamily="18" charset="0"/>
                        <a:cs typeface="IRRoya" panose="02000503000000020002" pitchFamily="2" charset="-78"/>
                      </a:endParaRPr>
                    </a:p>
                  </a:txBody>
                  <a:tcPr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...</a:t>
                      </a:r>
                      <a:endParaRPr lang="en-US" dirty="0">
                        <a:latin typeface="Century" panose="02040604050505020304" pitchFamily="18" charset="0"/>
                        <a:cs typeface="IRRoya" panose="02000503000000020002" pitchFamily="2" charset="-78"/>
                      </a:endParaRPr>
                    </a:p>
                  </a:txBody>
                  <a:tcPr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...</a:t>
                      </a:r>
                      <a:endParaRPr lang="en-US" dirty="0">
                        <a:latin typeface="Century" panose="02040604050505020304" pitchFamily="18" charset="0"/>
                        <a:cs typeface="IRRoya" panose="02000503000000020002" pitchFamily="2" charset="-78"/>
                      </a:endParaRPr>
                    </a:p>
                  </a:txBody>
                  <a:tcPr vert="vert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95166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 err="1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i</a:t>
                      </a:r>
                      <a:endParaRPr lang="en-US" dirty="0">
                        <a:latin typeface="Century" panose="02040604050505020304" pitchFamily="18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n-</a:t>
                      </a:r>
                      <a:r>
                        <a:rPr lang="en-US" dirty="0" err="1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i</a:t>
                      </a:r>
                      <a:endParaRPr lang="en-US" dirty="0">
                        <a:latin typeface="Century" panose="02040604050505020304" pitchFamily="18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0 </a:t>
                      </a:r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≤    ≤</a:t>
                      </a:r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 </a:t>
                      </a:r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n-</a:t>
                      </a:r>
                      <a:r>
                        <a:rPr lang="en-US" dirty="0" err="1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i</a:t>
                      </a:r>
                      <a:endParaRPr lang="en-US" dirty="0">
                        <a:latin typeface="Century" panose="02040604050505020304" pitchFamily="18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0707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...</a:t>
                      </a:r>
                      <a:endParaRPr lang="en-US" dirty="0">
                        <a:latin typeface="Century" panose="02040604050505020304" pitchFamily="18" charset="0"/>
                        <a:cs typeface="IRRoya" panose="02000503000000020002" pitchFamily="2" charset="-78"/>
                      </a:endParaRPr>
                    </a:p>
                  </a:txBody>
                  <a:tcPr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...</a:t>
                      </a:r>
                      <a:endParaRPr lang="en-US" dirty="0">
                        <a:latin typeface="Century" panose="02040604050505020304" pitchFamily="18" charset="0"/>
                        <a:cs typeface="IRRoya" panose="02000503000000020002" pitchFamily="2" charset="-78"/>
                      </a:endParaRPr>
                    </a:p>
                  </a:txBody>
                  <a:tcPr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...</a:t>
                      </a:r>
                      <a:endParaRPr lang="en-US" dirty="0">
                        <a:latin typeface="Century" panose="02040604050505020304" pitchFamily="18" charset="0"/>
                        <a:cs typeface="IRRoya" panose="02000503000000020002" pitchFamily="2" charset="-78"/>
                      </a:endParaRPr>
                    </a:p>
                  </a:txBody>
                  <a:tcPr vert="vert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5196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0 </a:t>
                      </a:r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≤    ≤</a:t>
                      </a:r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 </a:t>
                      </a:r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0067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مجموع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n(n-1)/2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0</a:t>
                      </a:r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≤ </a:t>
                      </a:r>
                      <a:r>
                        <a:rPr lang="fa-IR" sz="16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تعداد </a:t>
                      </a:r>
                      <a:r>
                        <a:rPr lang="fa-IR" sz="1600" dirty="0" err="1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جابه‌جایی</a:t>
                      </a:r>
                      <a:r>
                        <a:rPr lang="en-US" sz="12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 </a:t>
                      </a:r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≤</a:t>
                      </a:r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 </a:t>
                      </a:r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n(n-1)/2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04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8F5265-D8FF-AE48-827C-8DFD0980CB39}"/>
              </a:ext>
            </a:extLst>
          </p:cNvPr>
          <p:cNvSpPr txBox="1"/>
          <p:nvPr/>
        </p:nvSpPr>
        <p:spPr>
          <a:xfrm>
            <a:off x="7879955" y="2785243"/>
            <a:ext cx="3185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بزرگترین عنصر در خانه </a:t>
            </a:r>
            <a:r>
              <a:rPr lang="en-US" sz="1200" dirty="0">
                <a:latin typeface="Courier" pitchFamily="2" charset="0"/>
                <a:cs typeface="IRRoya" panose="02000503000000020002" pitchFamily="2" charset="-78"/>
              </a:rPr>
              <a:t>a[n]</a:t>
            </a:r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 قرار میگیرد</a:t>
            </a:r>
            <a:endParaRPr lang="en-US" sz="1600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algn="r" rtl="1"/>
            <a:endParaRPr lang="fa-IR" sz="1600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algn="r" rtl="1"/>
            <a:r>
              <a:rPr lang="fa-IR" sz="1400" dirty="0">
                <a:latin typeface="IRRoya" panose="02000503000000020002" pitchFamily="2" charset="-78"/>
                <a:cs typeface="IRRoya" panose="02000503000000020002" pitchFamily="2" charset="-78"/>
              </a:rPr>
              <a:t>دومین بزرگترین عنصر در خانه </a:t>
            </a:r>
            <a:r>
              <a:rPr lang="en-US" sz="1200" dirty="0">
                <a:latin typeface="Courier" pitchFamily="2" charset="0"/>
                <a:cs typeface="IRRoya" panose="02000503000000020002" pitchFamily="2" charset="-78"/>
              </a:rPr>
              <a:t>a[n-1]</a:t>
            </a:r>
            <a:r>
              <a:rPr lang="fa-IR" sz="1200" dirty="0">
                <a:latin typeface="Courier" pitchFamily="2" charset="0"/>
                <a:cs typeface="IRRoya" panose="02000503000000020002" pitchFamily="2" charset="-78"/>
              </a:rPr>
              <a:t> </a:t>
            </a:r>
            <a:r>
              <a:rPr lang="fa-IR" sz="1400" dirty="0">
                <a:latin typeface="IRRoya" panose="02000503000000020002" pitchFamily="2" charset="-78"/>
                <a:cs typeface="IRRoya" panose="02000503000000020002" pitchFamily="2" charset="-78"/>
              </a:rPr>
              <a:t>قرار میگیرد</a:t>
            </a:r>
          </a:p>
        </p:txBody>
      </p:sp>
    </p:spTree>
    <p:extLst>
      <p:ext uri="{BB962C8B-B14F-4D97-AF65-F5344CB8AC3E}">
        <p14:creationId xmlns:p14="http://schemas.microsoft.com/office/powerpoint/2010/main" val="30411865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5C69-DF4F-9D41-971B-C624FF4EBCF8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37DF15E-60CD-0A46-AE03-907758202CB5}"/>
              </a:ext>
            </a:extLst>
          </p:cNvPr>
          <p:cNvGraphicFramePr>
            <a:graphicFrameLocks noGrp="1"/>
          </p:cNvGraphicFramePr>
          <p:nvPr/>
        </p:nvGraphicFramePr>
        <p:xfrm>
          <a:off x="6094730" y="3086887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A2DE3BF-ED3A-B54C-86D9-30E7F60CE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520" y="2766847"/>
            <a:ext cx="4081210" cy="24688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5720C6D-3E78-6840-844E-9BC381281AEB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Heap Sort</a:t>
            </a:r>
          </a:p>
        </p:txBody>
      </p:sp>
    </p:spTree>
    <p:extLst>
      <p:ext uri="{BB962C8B-B14F-4D97-AF65-F5344CB8AC3E}">
        <p14:creationId xmlns:p14="http://schemas.microsoft.com/office/powerpoint/2010/main" val="18483310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5C69-DF4F-9D41-971B-C624FF4EBCF8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37DF15E-60CD-0A46-AE03-907758202CB5}"/>
              </a:ext>
            </a:extLst>
          </p:cNvPr>
          <p:cNvGraphicFramePr>
            <a:graphicFrameLocks noGrp="1"/>
          </p:cNvGraphicFramePr>
          <p:nvPr/>
        </p:nvGraphicFramePr>
        <p:xfrm>
          <a:off x="6094730" y="3086887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054499E-CA97-594E-8940-5EEC5AA81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135" y="2766847"/>
            <a:ext cx="4131595" cy="24688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6810F96-199B-DE41-AD86-9DBC917AFBAF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Heap Sort</a:t>
            </a:r>
          </a:p>
        </p:txBody>
      </p:sp>
    </p:spTree>
    <p:extLst>
      <p:ext uri="{BB962C8B-B14F-4D97-AF65-F5344CB8AC3E}">
        <p14:creationId xmlns:p14="http://schemas.microsoft.com/office/powerpoint/2010/main" val="2464042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5C69-DF4F-9D41-971B-C624FF4EBCF8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37DF15E-60CD-0A46-AE03-907758202CB5}"/>
              </a:ext>
            </a:extLst>
          </p:cNvPr>
          <p:cNvGraphicFramePr>
            <a:graphicFrameLocks noGrp="1"/>
          </p:cNvGraphicFramePr>
          <p:nvPr/>
        </p:nvGraphicFramePr>
        <p:xfrm>
          <a:off x="6094730" y="3086887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536B107-4704-EF47-AED9-5345D56B1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94" y="2766847"/>
            <a:ext cx="4148736" cy="24688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376B9D0-B55A-C745-9B41-ED0A19AF4927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Heap Sort</a:t>
            </a:r>
          </a:p>
        </p:txBody>
      </p:sp>
    </p:spTree>
    <p:extLst>
      <p:ext uri="{BB962C8B-B14F-4D97-AF65-F5344CB8AC3E}">
        <p14:creationId xmlns:p14="http://schemas.microsoft.com/office/powerpoint/2010/main" val="42333692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5C69-DF4F-9D41-971B-C624FF4EBCF8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37DF15E-60CD-0A46-AE03-907758202CB5}"/>
              </a:ext>
            </a:extLst>
          </p:cNvPr>
          <p:cNvGraphicFramePr>
            <a:graphicFrameLocks noGrp="1"/>
          </p:cNvGraphicFramePr>
          <p:nvPr/>
        </p:nvGraphicFramePr>
        <p:xfrm>
          <a:off x="6094730" y="3086887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3B12E97-E050-6A4F-BCE1-3026B8861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898" y="2766847"/>
            <a:ext cx="4097832" cy="24688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9BFB379-7926-0246-A51F-998BF8F23AFB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Heap Sort</a:t>
            </a:r>
          </a:p>
        </p:txBody>
      </p:sp>
    </p:spTree>
    <p:extLst>
      <p:ext uri="{BB962C8B-B14F-4D97-AF65-F5344CB8AC3E}">
        <p14:creationId xmlns:p14="http://schemas.microsoft.com/office/powerpoint/2010/main" val="32871982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5C69-DF4F-9D41-971B-C624FF4EBCF8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37DF15E-60CD-0A46-AE03-907758202CB5}"/>
              </a:ext>
            </a:extLst>
          </p:cNvPr>
          <p:cNvGraphicFramePr>
            <a:graphicFrameLocks noGrp="1"/>
          </p:cNvGraphicFramePr>
          <p:nvPr/>
        </p:nvGraphicFramePr>
        <p:xfrm>
          <a:off x="6094730" y="3086887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8516C69-DA61-8C47-941C-60A27DF7E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94" y="2766847"/>
            <a:ext cx="4148736" cy="24688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805F770-5F29-4746-8C1D-280BE083A7EB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Heap Sort</a:t>
            </a:r>
          </a:p>
        </p:txBody>
      </p:sp>
    </p:spTree>
    <p:extLst>
      <p:ext uri="{BB962C8B-B14F-4D97-AF65-F5344CB8AC3E}">
        <p14:creationId xmlns:p14="http://schemas.microsoft.com/office/powerpoint/2010/main" val="21366835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5C69-DF4F-9D41-971B-C624FF4EBCF8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37DF15E-60CD-0A46-AE03-907758202CB5}"/>
              </a:ext>
            </a:extLst>
          </p:cNvPr>
          <p:cNvGraphicFramePr>
            <a:graphicFrameLocks noGrp="1"/>
          </p:cNvGraphicFramePr>
          <p:nvPr/>
        </p:nvGraphicFramePr>
        <p:xfrm>
          <a:off x="6094730" y="3086887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EF6B2C8-D8E5-D040-81E0-87728146F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81" y="2766847"/>
            <a:ext cx="4202349" cy="24688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D1F6017-A6B6-4947-B500-9F5D4B0FE526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Heap Sort</a:t>
            </a:r>
          </a:p>
        </p:txBody>
      </p:sp>
    </p:spTree>
    <p:extLst>
      <p:ext uri="{BB962C8B-B14F-4D97-AF65-F5344CB8AC3E}">
        <p14:creationId xmlns:p14="http://schemas.microsoft.com/office/powerpoint/2010/main" val="24878332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5C69-DF4F-9D41-971B-C624FF4EBCF8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37DF15E-60CD-0A46-AE03-907758202CB5}"/>
              </a:ext>
            </a:extLst>
          </p:cNvPr>
          <p:cNvGraphicFramePr>
            <a:graphicFrameLocks noGrp="1"/>
          </p:cNvGraphicFramePr>
          <p:nvPr/>
        </p:nvGraphicFramePr>
        <p:xfrm>
          <a:off x="6094730" y="3086887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516C5EF2-7B65-834E-B611-2FABBE859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930" y="2766847"/>
            <a:ext cx="4114800" cy="24688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9868036-CEAE-2B4D-92DE-2B6102D18933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Heap Sort</a:t>
            </a:r>
          </a:p>
        </p:txBody>
      </p:sp>
    </p:spTree>
    <p:extLst>
      <p:ext uri="{BB962C8B-B14F-4D97-AF65-F5344CB8AC3E}">
        <p14:creationId xmlns:p14="http://schemas.microsoft.com/office/powerpoint/2010/main" val="40225770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5C69-DF4F-9D41-971B-C624FF4EBCF8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37DF15E-60CD-0A46-AE03-907758202CB5}"/>
              </a:ext>
            </a:extLst>
          </p:cNvPr>
          <p:cNvGraphicFramePr>
            <a:graphicFrameLocks noGrp="1"/>
          </p:cNvGraphicFramePr>
          <p:nvPr/>
        </p:nvGraphicFramePr>
        <p:xfrm>
          <a:off x="6094730" y="3086887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D077B5C-1E4B-3D48-9D42-FDCF4C263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56" y="2766847"/>
            <a:ext cx="4150974" cy="24688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659DD7D-0958-C542-9AEB-7EFEF1D2D9B8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Heap Sort</a:t>
            </a:r>
          </a:p>
        </p:txBody>
      </p:sp>
    </p:spTree>
    <p:extLst>
      <p:ext uri="{BB962C8B-B14F-4D97-AF65-F5344CB8AC3E}">
        <p14:creationId xmlns:p14="http://schemas.microsoft.com/office/powerpoint/2010/main" val="30914543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5C69-DF4F-9D41-971B-C624FF4EBCF8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37DF15E-60CD-0A46-AE03-907758202CB5}"/>
              </a:ext>
            </a:extLst>
          </p:cNvPr>
          <p:cNvGraphicFramePr>
            <a:graphicFrameLocks noGrp="1"/>
          </p:cNvGraphicFramePr>
          <p:nvPr/>
        </p:nvGraphicFramePr>
        <p:xfrm>
          <a:off x="6094730" y="3086887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11005AE-B759-D544-B7AF-15B8FD6B2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578" y="2766847"/>
            <a:ext cx="4124152" cy="24688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A5CB613-8C76-A44D-A18A-456132E5B27A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Heap Sort</a:t>
            </a:r>
          </a:p>
        </p:txBody>
      </p:sp>
    </p:spTree>
    <p:extLst>
      <p:ext uri="{BB962C8B-B14F-4D97-AF65-F5344CB8AC3E}">
        <p14:creationId xmlns:p14="http://schemas.microsoft.com/office/powerpoint/2010/main" val="5612609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5C69-DF4F-9D41-971B-C624FF4EBCF8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37DF15E-60CD-0A46-AE03-907758202CB5}"/>
              </a:ext>
            </a:extLst>
          </p:cNvPr>
          <p:cNvGraphicFramePr>
            <a:graphicFrameLocks noGrp="1"/>
          </p:cNvGraphicFramePr>
          <p:nvPr/>
        </p:nvGraphicFramePr>
        <p:xfrm>
          <a:off x="4267200" y="3429000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DE59F4B2-AAD4-5F45-B1FC-AD443967F55D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Heap Sort</a:t>
            </a:r>
          </a:p>
        </p:txBody>
      </p:sp>
    </p:spTree>
    <p:extLst>
      <p:ext uri="{BB962C8B-B14F-4D97-AF65-F5344CB8AC3E}">
        <p14:creationId xmlns:p14="http://schemas.microsoft.com/office/powerpoint/2010/main" val="3103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حبابی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546A23-4A36-F643-BC27-4F2384FCE49F}"/>
              </a:ext>
            </a:extLst>
          </p:cNvPr>
          <p:cNvGrpSpPr/>
          <p:nvPr/>
        </p:nvGrpSpPr>
        <p:grpSpPr>
          <a:xfrm>
            <a:off x="1834120" y="3890963"/>
            <a:ext cx="6140690" cy="2286000"/>
            <a:chOff x="1834120" y="3890963"/>
            <a:chExt cx="6140690" cy="2286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8D56100-177F-0143-B446-F631761A8B90}"/>
                </a:ext>
              </a:extLst>
            </p:cNvPr>
            <p:cNvGrpSpPr/>
            <p:nvPr/>
          </p:nvGrpSpPr>
          <p:grpSpPr>
            <a:xfrm>
              <a:off x="4217190" y="3890963"/>
              <a:ext cx="3757620" cy="2286000"/>
              <a:chOff x="1610710" y="3722775"/>
              <a:chExt cx="3757620" cy="228600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273E059-1050-A846-80EE-4C52EF153DCA}"/>
                  </a:ext>
                </a:extLst>
              </p:cNvPr>
              <p:cNvGrpSpPr/>
              <p:nvPr/>
            </p:nvGrpSpPr>
            <p:grpSpPr>
              <a:xfrm>
                <a:off x="1610710" y="3722775"/>
                <a:ext cx="914400" cy="2286000"/>
                <a:chOff x="1610710" y="3722775"/>
                <a:chExt cx="914400" cy="2286000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21F086D-BAE5-634B-A6E2-9B0C4F3393DD}"/>
                    </a:ext>
                  </a:extLst>
                </p:cNvPr>
                <p:cNvSpPr/>
                <p:nvPr/>
              </p:nvSpPr>
              <p:spPr>
                <a:xfrm>
                  <a:off x="1839310" y="477631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۱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27A05FA-7CC3-A746-8E47-B528B86BA6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93590" y="5368449"/>
                  <a:ext cx="548640" cy="54864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۲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34CB39A-A72D-F247-B997-865A869137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47870" y="4001294"/>
                  <a:ext cx="640080" cy="64008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۳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23C233F1-FA21-5B4E-A865-F02FEE0E75AA}"/>
                    </a:ext>
                  </a:extLst>
                </p:cNvPr>
                <p:cNvGrpSpPr/>
                <p:nvPr/>
              </p:nvGrpSpPr>
              <p:grpSpPr>
                <a:xfrm>
                  <a:off x="1610710" y="3722775"/>
                  <a:ext cx="914400" cy="2286000"/>
                  <a:chOff x="1607556" y="3722775"/>
                  <a:chExt cx="914400" cy="2286000"/>
                </a:xfrm>
              </p:grpSpPr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DB65A855-48DC-1E4F-B995-27B22494D62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7556" y="3722775"/>
                    <a:ext cx="0" cy="22860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A560E52A-D231-6646-872D-6C363F87765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521956" y="3722775"/>
                    <a:ext cx="0" cy="22860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75278FE-0CDF-D444-86CD-3FDE4ADA31C0}"/>
                  </a:ext>
                </a:extLst>
              </p:cNvPr>
              <p:cNvGrpSpPr/>
              <p:nvPr/>
            </p:nvGrpSpPr>
            <p:grpSpPr>
              <a:xfrm>
                <a:off x="4453930" y="3722775"/>
                <a:ext cx="914400" cy="2286000"/>
                <a:chOff x="3855280" y="3722775"/>
                <a:chExt cx="914400" cy="2286000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731A38F-0EB0-6746-B698-D095D4AD1067}"/>
                    </a:ext>
                  </a:extLst>
                </p:cNvPr>
                <p:cNvSpPr/>
                <p:nvPr/>
              </p:nvSpPr>
              <p:spPr>
                <a:xfrm>
                  <a:off x="4083880" y="5453993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۱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48E1B5F-E92D-1049-9E37-57CAB14620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38160" y="4773363"/>
                  <a:ext cx="548640" cy="54864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۲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322530B-FE55-4643-8CC7-5DC81E100D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92440" y="4001294"/>
                  <a:ext cx="640080" cy="64008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۳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3758E25F-3775-D642-B941-DFEBB51CAE0C}"/>
                    </a:ext>
                  </a:extLst>
                </p:cNvPr>
                <p:cNvGrpSpPr/>
                <p:nvPr/>
              </p:nvGrpSpPr>
              <p:grpSpPr>
                <a:xfrm>
                  <a:off x="3855280" y="3722775"/>
                  <a:ext cx="914400" cy="2286000"/>
                  <a:chOff x="1607556" y="3722775"/>
                  <a:chExt cx="914400" cy="2286000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1B4B377F-4D70-5947-B89B-5EA96BDF90F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7556" y="3722775"/>
                    <a:ext cx="0" cy="22860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FBC42F5-06D7-EB47-BD42-42B16C81381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521956" y="3722775"/>
                    <a:ext cx="0" cy="22860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E7F5980-F5B4-FE44-A04E-1C2B9B2E1C10}"/>
                  </a:ext>
                </a:extLst>
              </p:cNvPr>
              <p:cNvCxnSpPr/>
              <p:nvPr/>
            </p:nvCxnSpPr>
            <p:spPr>
              <a:xfrm flipH="1">
                <a:off x="2753711" y="4865775"/>
                <a:ext cx="1502979" cy="0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6D0BBA-80E0-7F4C-9DCB-81E16016E6BC}"/>
                </a:ext>
              </a:extLst>
            </p:cNvPr>
            <p:cNvSpPr txBox="1"/>
            <p:nvPr/>
          </p:nvSpPr>
          <p:spPr>
            <a:xfrm>
              <a:off x="1834120" y="5204450"/>
              <a:ext cx="1468671" cy="64633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algn="r" defTabSz="914400" rtl="1" eaLnBrk="1" latinLnBrk="0" hangingPunct="1"/>
              <a:r>
                <a:rPr lang="fa-IR" dirty="0">
                  <a:latin typeface="IRRoya" panose="02000503000000020002" pitchFamily="2" charset="-78"/>
                  <a:cs typeface="IRRoya" panose="02000503000000020002" pitchFamily="2" charset="-78"/>
                </a:rPr>
                <a:t>هرچه حباب بزرگتر</a:t>
              </a:r>
            </a:p>
            <a:p>
              <a:pPr marL="0" algn="r" defTabSz="914400" rtl="1" eaLnBrk="1" latinLnBrk="0" hangingPunct="1"/>
              <a:r>
                <a:rPr lang="fa-IR" dirty="0">
                  <a:latin typeface="IRRoya" panose="02000503000000020002" pitchFamily="2" charset="-78"/>
                  <a:cs typeface="IRRoya" panose="02000503000000020002" pitchFamily="2" charset="-78"/>
                </a:rPr>
                <a:t>چگالی کمتر!!!</a:t>
              </a:r>
              <a:endParaRPr lang="en-US" dirty="0">
                <a:latin typeface="IRRoya" panose="02000503000000020002" pitchFamily="2" charset="-78"/>
                <a:cs typeface="IRRoya" panose="02000503000000020002" pitchFamily="2" charset="-78"/>
              </a:endParaRPr>
            </a:p>
          </p:txBody>
        </p: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B7E57D94-7593-3545-AF7A-359199810F68}"/>
                </a:ext>
              </a:extLst>
            </p:cNvPr>
            <p:cNvCxnSpPr>
              <a:stCxn id="9" idx="0"/>
            </p:cNvCxnSpPr>
            <p:nvPr/>
          </p:nvCxnSpPr>
          <p:spPr>
            <a:xfrm rot="5400000" flipH="1" flipV="1">
              <a:off x="3012499" y="4045479"/>
              <a:ext cx="714928" cy="1603014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هر مرحله (گذر) با شروع از ابتدا یا انتها هر عنصر با عنصر بعدی (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a[</a:t>
            </a:r>
            <a:r>
              <a:rPr lang="en-US" sz="2000" dirty="0" err="1">
                <a:latin typeface="Courier" pitchFamily="2" charset="0"/>
                <a:cs typeface="IRMitra" panose="02000506000000020002" pitchFamily="2" charset="-78"/>
              </a:rPr>
              <a:t>i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با 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a[i+1]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یا هر عنصر با عنصر قبلی (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a[</a:t>
            </a:r>
            <a:r>
              <a:rPr lang="en-US" sz="2000" dirty="0" err="1">
                <a:latin typeface="Courier" pitchFamily="2" charset="0"/>
                <a:cs typeface="IRMitra" panose="02000506000000020002" pitchFamily="2" charset="-78"/>
              </a:rPr>
              <a:t>i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]</a:t>
            </a:r>
            <a:r>
              <a:rPr lang="fa-IR" sz="32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با 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a[i-1]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مقایسه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در صورتی که ترتیب آنها مناسب نباشد با هم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تا بهترین عنصر به سمت انتها یا ابتدای آرایه هدایت شود در نهایت با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گذر آرایه مرتب خواهد شد.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1EDBD5-7F9B-2746-B2C4-4A4FA92E7555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92A8DF-8BBF-F846-B210-4FFAF715AC2D}"/>
              </a:ext>
            </a:extLst>
          </p:cNvPr>
          <p:cNvSpPr/>
          <p:nvPr/>
        </p:nvSpPr>
        <p:spPr>
          <a:xfrm>
            <a:off x="3670702" y="2322822"/>
            <a:ext cx="4850595" cy="36933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bubble_sort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1"/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flag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0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&lt;=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flag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==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2"/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flag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267F99"/>
                </a:solidFill>
                <a:latin typeface="Courier New" panose="02070309020205020404" pitchFamily="49" charset="0"/>
              </a:rPr>
              <a:t>range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3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]&gt;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]):</a:t>
            </a:r>
          </a:p>
          <a:p>
            <a:pPr lvl="4"/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flag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4"/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temp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lvl="4"/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lvl="4"/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temp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921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مبنا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1">
              <a:lnSpc>
                <a:spcPct val="110000"/>
              </a:lnSpc>
              <a:buNone/>
            </a:pP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در صورتی که آرایه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n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تایی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با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اعدادی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حداکثر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d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رقمی در مبنای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r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وجود داشته باشد.</a:t>
            </a:r>
          </a:p>
          <a:p>
            <a:pPr marL="0" indent="0" algn="just" rtl="1">
              <a:lnSpc>
                <a:spcPct val="110000"/>
              </a:lnSpc>
              <a:buNone/>
            </a:pP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مثال: در آرایه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n=8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تایی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زیر اعداد حداکثر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d=3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رقمی و در مبنای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r=10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می‌باشد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:</a:t>
            </a:r>
            <a:endParaRPr lang="en-US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72, 305, 90, 10, 12, 26, 149, 3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fa-IR" sz="1200" dirty="0">
              <a:latin typeface="Century" panose="02040604050505020304" pitchFamily="18" charset="0"/>
              <a:cs typeface="IRMitra" panose="02000506000000020002" pitchFamily="2" charset="-78"/>
            </a:endParaRPr>
          </a:p>
          <a:p>
            <a:pPr marL="0" indent="0" algn="just" rtl="1">
              <a:lnSpc>
                <a:spcPct val="110000"/>
              </a:lnSpc>
              <a:buNone/>
            </a:pP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مبنا با شروع از کم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ارزش‌ترین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رقم اعداد(یکان) و به کمک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r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صف (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Q[0…9]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) عمل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را در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d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گذر انجام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می‌دهد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.</a:t>
            </a:r>
            <a:endParaRPr lang="en-US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  <a:p>
            <a:pPr marL="0" indent="0" algn="just" rtl="1">
              <a:lnSpc>
                <a:spcPct val="110000"/>
              </a:lnSpc>
              <a:buNone/>
            </a:pP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در هر گذر، اعداد آرایه را به ترتیب از چپ به راست خوانده و با توجه به آنکه کم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ارزش‌ترین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رقم (یکان) در آنها کدام یک از ارقام 0 تا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r-1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است. در یکی از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صف‌های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Q[0…r-1]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قرار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می‌دهد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. در انتها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صف‌ها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را به ترتیب از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Q[0]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تا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Q[r-1]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در خروجی گذر قرار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می‌دهد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59F4B2-AAD4-5F45-B1FC-AD443967F55D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2532742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مبنا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1">
              <a:lnSpc>
                <a:spcPct val="110000"/>
              </a:lnSpc>
              <a:buNone/>
            </a:pP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در صورتی که آرایه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n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تایی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با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اعدادی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حداکثر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d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رقمی در مبنای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r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وجود داشته باشد.</a:t>
            </a:r>
          </a:p>
          <a:p>
            <a:pPr marL="0" indent="0" algn="just" rtl="1">
              <a:lnSpc>
                <a:spcPct val="110000"/>
              </a:lnSpc>
              <a:buNone/>
            </a:pP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مثال: در آرایه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n=8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تایی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زیر اعداد حداکثر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d=3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رقمی و در مبنای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r=10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می‌باشد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:</a:t>
            </a:r>
            <a:endParaRPr lang="en-US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72, 305, 90, 10, 12, 26, 149, 3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fa-IR" sz="1200" dirty="0">
              <a:latin typeface="Century" panose="02040604050505020304" pitchFamily="18" charset="0"/>
              <a:cs typeface="IRMitra" panose="02000506000000020002" pitchFamily="2" charset="-78"/>
            </a:endParaRPr>
          </a:p>
          <a:p>
            <a:pPr marL="0" indent="0" algn="just" rtl="1">
              <a:lnSpc>
                <a:spcPct val="110000"/>
              </a:lnSpc>
              <a:buNone/>
            </a:pP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مبنا با شروع از کم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ارزش‌ترین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رقم اعداد(یکان) و به کمک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r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صف (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Q[0…9]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) عمل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را در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d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گذر انجام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می‌دهد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.</a:t>
            </a:r>
            <a:endParaRPr lang="en-US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  <a:p>
            <a:pPr marL="0" indent="0" algn="just" rtl="1">
              <a:lnSpc>
                <a:spcPct val="110000"/>
              </a:lnSpc>
              <a:buNone/>
            </a:pP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در هر گذر، اعداد آرایه را به ترتیب از چپ به راست خوانده و با توجه به آنکه کم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ارزش‌ترین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رقم (یکان) در آنها کدام یک از ارقام 0 تا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r-1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است. در یکی از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صف‌های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Q[0…r-1]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قرار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می‌دهد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. در انتها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صف‌ها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را به ترتیب از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Q[0]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تا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Q[r-1]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در خروجی گذر قرار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می‌دهد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59F4B2-AAD4-5F45-B1FC-AD443967F55D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CFD05-02BC-AD4C-97C3-63028D2E2830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410ED-00BA-6C46-87DC-FAA06C24CE9D}"/>
              </a:ext>
            </a:extLst>
          </p:cNvPr>
          <p:cNvSpPr txBox="1"/>
          <p:nvPr/>
        </p:nvSpPr>
        <p:spPr>
          <a:xfrm>
            <a:off x="2066920" y="1902635"/>
            <a:ext cx="2592592" cy="4197303"/>
          </a:xfrm>
          <a:prstGeom prst="rect">
            <a:avLst/>
          </a:prstGeom>
          <a:ln>
            <a:solidFill>
              <a:srgbClr val="66AEBC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entury" panose="02040604050505020304" pitchFamily="18" charset="0"/>
              </a:rPr>
              <a:t>Q[0] : 90, 10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" panose="02040604050505020304" pitchFamily="18" charset="0"/>
              </a:rPr>
              <a:t>Q[1] 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" panose="02040604050505020304" pitchFamily="18" charset="0"/>
              </a:rPr>
              <a:t>Q[2] : 72, 12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" panose="02040604050505020304" pitchFamily="18" charset="0"/>
              </a:rPr>
              <a:t>Q[3] : 83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" panose="02040604050505020304" pitchFamily="18" charset="0"/>
              </a:rPr>
              <a:t>Q[4] 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" panose="02040604050505020304" pitchFamily="18" charset="0"/>
              </a:rPr>
              <a:t>Q[5] : 305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" panose="02040604050505020304" pitchFamily="18" charset="0"/>
              </a:rPr>
              <a:t>Q[6] : 26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" panose="02040604050505020304" pitchFamily="18" charset="0"/>
              </a:rPr>
              <a:t>Q[7] : 149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" panose="02040604050505020304" pitchFamily="18" charset="0"/>
              </a:rPr>
              <a:t>Q[8] 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" panose="02040604050505020304" pitchFamily="18" charset="0"/>
              </a:rPr>
              <a:t>Q[9]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1423F-9182-2041-BB40-A946D3FA40FF}"/>
              </a:ext>
            </a:extLst>
          </p:cNvPr>
          <p:cNvSpPr/>
          <p:nvPr/>
        </p:nvSpPr>
        <p:spPr>
          <a:xfrm>
            <a:off x="6077492" y="1913392"/>
            <a:ext cx="3212739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dirty="0">
                <a:latin typeface="Century" panose="02040604050505020304" pitchFamily="18" charset="0"/>
                <a:cs typeface="IRMitra" panose="02000506000000020002" pitchFamily="2" charset="-78"/>
              </a:rPr>
              <a:t>72, 305, 90, 10, 12, 26, 149, 3</a:t>
            </a:r>
            <a:endParaRPr lang="fa-IR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5B6D77-D113-8848-96ED-9F6E2BCE36DD}"/>
              </a:ext>
            </a:extLst>
          </p:cNvPr>
          <p:cNvCxnSpPr/>
          <p:nvPr/>
        </p:nvCxnSpPr>
        <p:spPr>
          <a:xfrm flipH="1">
            <a:off x="4822433" y="2111908"/>
            <a:ext cx="1255059" cy="0"/>
          </a:xfrm>
          <a:prstGeom prst="straightConnector1">
            <a:avLst/>
          </a:prstGeom>
          <a:ln w="28575">
            <a:solidFill>
              <a:srgbClr val="66AEB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B1A2A57-1C72-1D41-9B40-FC55DA2CBBD2}"/>
              </a:ext>
            </a:extLst>
          </p:cNvPr>
          <p:cNvSpPr/>
          <p:nvPr/>
        </p:nvSpPr>
        <p:spPr>
          <a:xfrm>
            <a:off x="6096000" y="5422178"/>
            <a:ext cx="3339377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just" defTabSz="914400" rtl="1" eaLnBrk="1" latinLnBrk="0" hangingPunct="1">
              <a:lnSpc>
                <a:spcPct val="110000"/>
              </a:lnSpc>
            </a:pPr>
            <a:r>
              <a:rPr lang="en-US" dirty="0">
                <a:latin typeface="Century" panose="02040604050505020304" pitchFamily="18" charset="0"/>
                <a:cs typeface="IRMitra" panose="02000506000000020002" pitchFamily="2" charset="-78"/>
              </a:rPr>
              <a:t>90, 10, 72, 12, 83, 305, 26, 249</a:t>
            </a:r>
            <a:endParaRPr lang="fa-IR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C911E2-8054-3C45-9192-8416139B8A5A}"/>
              </a:ext>
            </a:extLst>
          </p:cNvPr>
          <p:cNvCxnSpPr/>
          <p:nvPr/>
        </p:nvCxnSpPr>
        <p:spPr>
          <a:xfrm flipH="1">
            <a:off x="4840941" y="5620694"/>
            <a:ext cx="1255059" cy="0"/>
          </a:xfrm>
          <a:prstGeom prst="straightConnector1">
            <a:avLst/>
          </a:prstGeom>
          <a:ln w="28575">
            <a:solidFill>
              <a:srgbClr val="66AEBC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3746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مبنا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1">
              <a:lnSpc>
                <a:spcPct val="110000"/>
              </a:lnSpc>
              <a:buNone/>
            </a:pP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در صورتی که آرایه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n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تایی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با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اعدادی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حداکثر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d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رقمی در مبنای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r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وجود داشته باشد.</a:t>
            </a:r>
          </a:p>
          <a:p>
            <a:pPr marL="0" indent="0" algn="just" rtl="1">
              <a:lnSpc>
                <a:spcPct val="110000"/>
              </a:lnSpc>
              <a:buNone/>
            </a:pP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مثال: در آرایه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n=8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تایی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زیر اعداد حداکثر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d=3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رقمی و در مبنای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r=10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می‌باشد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:</a:t>
            </a:r>
            <a:endParaRPr lang="en-US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72, 305, 90, 10, 12, 26, 149, 3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fa-IR" sz="1200" dirty="0">
              <a:latin typeface="Century" panose="02040604050505020304" pitchFamily="18" charset="0"/>
              <a:cs typeface="IRMitra" panose="02000506000000020002" pitchFamily="2" charset="-78"/>
            </a:endParaRPr>
          </a:p>
          <a:p>
            <a:pPr marL="0" indent="0" algn="just" rtl="1">
              <a:lnSpc>
                <a:spcPct val="110000"/>
              </a:lnSpc>
              <a:buNone/>
            </a:pP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مبنا با شروع از کم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ارزش‌ترین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رقم اعداد(یکان) و به کمک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r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صف (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Q[0…9]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) عمل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را در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d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گذر انجام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می‌دهد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.</a:t>
            </a:r>
            <a:endParaRPr lang="en-US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  <a:p>
            <a:pPr marL="0" indent="0" algn="just" rtl="1">
              <a:lnSpc>
                <a:spcPct val="110000"/>
              </a:lnSpc>
              <a:buNone/>
            </a:pP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در هر گذر، اعداد آرایه را به ترتیب از چپ به راست خوانده و با توجه به آنکه کم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ارزش‌ترین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رقم (یکان) در آنها کدام یک از ارقام 0 تا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r-1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است. در یکی از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صف‌های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Q[0…r-1]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قرار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می‌دهد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. در انتها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صف‌ها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را به ترتیب از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Q[0]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تا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Q[r-1]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در خروجی گذر قرار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می‌دهد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59F4B2-AAD4-5F45-B1FC-AD443967F55D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CFD05-02BC-AD4C-97C3-63028D2E2830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410ED-00BA-6C46-87DC-FAA06C24CE9D}"/>
              </a:ext>
            </a:extLst>
          </p:cNvPr>
          <p:cNvSpPr txBox="1"/>
          <p:nvPr/>
        </p:nvSpPr>
        <p:spPr>
          <a:xfrm>
            <a:off x="2066920" y="1902635"/>
            <a:ext cx="2592592" cy="4197303"/>
          </a:xfrm>
          <a:prstGeom prst="rect">
            <a:avLst/>
          </a:prstGeom>
          <a:ln>
            <a:solidFill>
              <a:srgbClr val="66AEBC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entury" panose="02040604050505020304" pitchFamily="18" charset="0"/>
              </a:rPr>
              <a:t>Q[0] : 305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" panose="02040604050505020304" pitchFamily="18" charset="0"/>
              </a:rPr>
              <a:t>Q[1] : 10, 12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" panose="02040604050505020304" pitchFamily="18" charset="0"/>
              </a:rPr>
              <a:t>Q[2] : 26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" panose="02040604050505020304" pitchFamily="18" charset="0"/>
              </a:rPr>
              <a:t>Q[3] 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" panose="02040604050505020304" pitchFamily="18" charset="0"/>
              </a:rPr>
              <a:t>Q[4] : 149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" panose="02040604050505020304" pitchFamily="18" charset="0"/>
              </a:rPr>
              <a:t>Q[5] :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" panose="02040604050505020304" pitchFamily="18" charset="0"/>
              </a:rPr>
              <a:t>Q[6] 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" panose="02040604050505020304" pitchFamily="18" charset="0"/>
              </a:rPr>
              <a:t>Q[7] : 72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" panose="02040604050505020304" pitchFamily="18" charset="0"/>
              </a:rPr>
              <a:t>Q[8] : 83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" panose="02040604050505020304" pitchFamily="18" charset="0"/>
              </a:rPr>
              <a:t>Q[9] : 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1423F-9182-2041-BB40-A946D3FA40FF}"/>
              </a:ext>
            </a:extLst>
          </p:cNvPr>
          <p:cNvSpPr/>
          <p:nvPr/>
        </p:nvSpPr>
        <p:spPr>
          <a:xfrm>
            <a:off x="6077492" y="1913392"/>
            <a:ext cx="3212739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dirty="0">
                <a:latin typeface="Century" panose="02040604050505020304" pitchFamily="18" charset="0"/>
                <a:cs typeface="IRMitra" panose="02000506000000020002" pitchFamily="2" charset="-78"/>
              </a:rPr>
              <a:t>72, 305, 90, 10, 12, 26, 149, 3</a:t>
            </a:r>
            <a:endParaRPr lang="fa-IR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5B6D77-D113-8848-96ED-9F6E2BCE36DD}"/>
              </a:ext>
            </a:extLst>
          </p:cNvPr>
          <p:cNvCxnSpPr/>
          <p:nvPr/>
        </p:nvCxnSpPr>
        <p:spPr>
          <a:xfrm flipH="1">
            <a:off x="4822433" y="2111908"/>
            <a:ext cx="1255059" cy="0"/>
          </a:xfrm>
          <a:prstGeom prst="straightConnector1">
            <a:avLst/>
          </a:prstGeom>
          <a:ln w="28575">
            <a:solidFill>
              <a:srgbClr val="66AEB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B1A2A57-1C72-1D41-9B40-FC55DA2CBBD2}"/>
              </a:ext>
            </a:extLst>
          </p:cNvPr>
          <p:cNvSpPr/>
          <p:nvPr/>
        </p:nvSpPr>
        <p:spPr>
          <a:xfrm>
            <a:off x="6077492" y="5422178"/>
            <a:ext cx="3339377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just" defTabSz="914400" rtl="1" eaLnBrk="1" latinLnBrk="0" hangingPunct="1">
              <a:lnSpc>
                <a:spcPct val="110000"/>
              </a:lnSpc>
            </a:pPr>
            <a:r>
              <a:rPr lang="en-US" dirty="0">
                <a:latin typeface="Century" panose="02040604050505020304" pitchFamily="18" charset="0"/>
                <a:cs typeface="IRMitra" panose="02000506000000020002" pitchFamily="2" charset="-78"/>
              </a:rPr>
              <a:t>305, 10, 12, 26, 149, 72, 83, 90</a:t>
            </a:r>
            <a:endParaRPr lang="fa-IR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C911E2-8054-3C45-9192-8416139B8A5A}"/>
              </a:ext>
            </a:extLst>
          </p:cNvPr>
          <p:cNvCxnSpPr/>
          <p:nvPr/>
        </p:nvCxnSpPr>
        <p:spPr>
          <a:xfrm flipH="1">
            <a:off x="4840941" y="5620694"/>
            <a:ext cx="1255059" cy="0"/>
          </a:xfrm>
          <a:prstGeom prst="straightConnector1">
            <a:avLst/>
          </a:prstGeom>
          <a:ln w="28575">
            <a:solidFill>
              <a:srgbClr val="66AEBC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1763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مبنا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1">
              <a:lnSpc>
                <a:spcPct val="110000"/>
              </a:lnSpc>
              <a:buNone/>
            </a:pP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در صورتی که آرایه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n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تایی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با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اعدادی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حداکثر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d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رقمی در مبنای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r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وجود داشته باشد.</a:t>
            </a:r>
          </a:p>
          <a:p>
            <a:pPr marL="0" indent="0" algn="just" rtl="1">
              <a:lnSpc>
                <a:spcPct val="110000"/>
              </a:lnSpc>
              <a:buNone/>
            </a:pP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مثال: در آرایه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n=8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تایی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زیر اعداد حداکثر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d=3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رقمی و در مبنای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r=10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می‌باشد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:</a:t>
            </a:r>
            <a:endParaRPr lang="en-US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72, 305, 90, 10, 12, 26, 149, 3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fa-IR" sz="1200" dirty="0">
              <a:latin typeface="Century" panose="02040604050505020304" pitchFamily="18" charset="0"/>
              <a:cs typeface="IRMitra" panose="02000506000000020002" pitchFamily="2" charset="-78"/>
            </a:endParaRPr>
          </a:p>
          <a:p>
            <a:pPr marL="0" indent="0" algn="just" rtl="1">
              <a:lnSpc>
                <a:spcPct val="110000"/>
              </a:lnSpc>
              <a:buNone/>
            </a:pP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مبنا با شروع از کم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ارزش‌ترین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رقم اعداد(یکان) و به کمک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r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صف (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Q[0…9]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) عمل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را در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d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گذر انجام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می‌دهد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.</a:t>
            </a:r>
            <a:endParaRPr lang="en-US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  <a:p>
            <a:pPr marL="0" indent="0" algn="just" rtl="1">
              <a:lnSpc>
                <a:spcPct val="110000"/>
              </a:lnSpc>
              <a:buNone/>
            </a:pP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در هر گذر، اعداد آرایه را به ترتیب از چپ به راست خوانده و با توجه به آنکه کم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ارزش‌ترین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رقم (یکان) در آنها کدام یک از ارقام 0 تا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r-1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است. در یکی از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صف‌های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Q[0…r-1]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قرار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می‌دهد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. در انتها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صف‌ها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را به ترتیب از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Q[0]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تا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Q[r-1]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در خروجی گذر قرار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Century" panose="02040604050505020304" pitchFamily="18" charset="0"/>
                <a:cs typeface="IRMitra" panose="02000506000000020002" pitchFamily="2" charset="-78"/>
              </a:rPr>
              <a:t>می‌دهد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59F4B2-AAD4-5F45-B1FC-AD443967F55D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CFD05-02BC-AD4C-97C3-63028D2E2830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410ED-00BA-6C46-87DC-FAA06C24CE9D}"/>
              </a:ext>
            </a:extLst>
          </p:cNvPr>
          <p:cNvSpPr txBox="1"/>
          <p:nvPr/>
        </p:nvSpPr>
        <p:spPr>
          <a:xfrm>
            <a:off x="2066920" y="1902635"/>
            <a:ext cx="2592592" cy="4197303"/>
          </a:xfrm>
          <a:prstGeom prst="rect">
            <a:avLst/>
          </a:prstGeom>
          <a:ln>
            <a:solidFill>
              <a:srgbClr val="66AEBC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entury" panose="02040604050505020304" pitchFamily="18" charset="0"/>
              </a:rPr>
              <a:t>Q[0] : </a:t>
            </a:r>
            <a:r>
              <a:rPr lang="en-US" sz="1400" dirty="0">
                <a:latin typeface="Century" panose="02040604050505020304" pitchFamily="18" charset="0"/>
              </a:rPr>
              <a:t>10, 12, 26, 72, 83, 90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" panose="02040604050505020304" pitchFamily="18" charset="0"/>
              </a:rPr>
              <a:t>Q[1] : 149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" panose="02040604050505020304" pitchFamily="18" charset="0"/>
              </a:rPr>
              <a:t>Q[2] 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" panose="02040604050505020304" pitchFamily="18" charset="0"/>
              </a:rPr>
              <a:t>Q[3] : 305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" panose="02040604050505020304" pitchFamily="18" charset="0"/>
              </a:rPr>
              <a:t>Q[4] 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" panose="02040604050505020304" pitchFamily="18" charset="0"/>
              </a:rPr>
              <a:t>Q[5] :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" panose="02040604050505020304" pitchFamily="18" charset="0"/>
              </a:rPr>
              <a:t>Q[6] 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" panose="02040604050505020304" pitchFamily="18" charset="0"/>
              </a:rPr>
              <a:t>Q[7] :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" panose="02040604050505020304" pitchFamily="18" charset="0"/>
              </a:rPr>
              <a:t>Q[8] 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" panose="02040604050505020304" pitchFamily="18" charset="0"/>
              </a:rPr>
              <a:t>Q[9]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1423F-9182-2041-BB40-A946D3FA40FF}"/>
              </a:ext>
            </a:extLst>
          </p:cNvPr>
          <p:cNvSpPr/>
          <p:nvPr/>
        </p:nvSpPr>
        <p:spPr>
          <a:xfrm>
            <a:off x="6077492" y="1913392"/>
            <a:ext cx="3339377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rtl="1">
              <a:lnSpc>
                <a:spcPct val="110000"/>
              </a:lnSpc>
            </a:pPr>
            <a:r>
              <a:rPr lang="en-US" dirty="0">
                <a:latin typeface="Century" panose="02040604050505020304" pitchFamily="18" charset="0"/>
                <a:cs typeface="IRMitra" panose="02000506000000020002" pitchFamily="2" charset="-78"/>
              </a:rPr>
              <a:t>305, 10, 12, 26, 149, 72, 83, 90</a:t>
            </a:r>
            <a:endParaRPr lang="fa-IR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5B6D77-D113-8848-96ED-9F6E2BCE36DD}"/>
              </a:ext>
            </a:extLst>
          </p:cNvPr>
          <p:cNvCxnSpPr/>
          <p:nvPr/>
        </p:nvCxnSpPr>
        <p:spPr>
          <a:xfrm flipH="1">
            <a:off x="4822433" y="2111908"/>
            <a:ext cx="1255059" cy="0"/>
          </a:xfrm>
          <a:prstGeom prst="straightConnector1">
            <a:avLst/>
          </a:prstGeom>
          <a:ln w="28575">
            <a:solidFill>
              <a:srgbClr val="66AEB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B1A2A57-1C72-1D41-9B40-FC55DA2CBBD2}"/>
              </a:ext>
            </a:extLst>
          </p:cNvPr>
          <p:cNvSpPr/>
          <p:nvPr/>
        </p:nvSpPr>
        <p:spPr>
          <a:xfrm>
            <a:off x="6096000" y="5422178"/>
            <a:ext cx="3339376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just" defTabSz="914400" eaLnBrk="1" latinLnBrk="0" hangingPunct="1">
              <a:lnSpc>
                <a:spcPct val="110000"/>
              </a:lnSpc>
            </a:pPr>
            <a:r>
              <a:rPr lang="en-US" dirty="0">
                <a:latin typeface="Century" panose="02040604050505020304" pitchFamily="18" charset="0"/>
                <a:cs typeface="IRMitra" panose="02000506000000020002" pitchFamily="2" charset="-78"/>
              </a:rPr>
              <a:t>10, 12, 26, 72, 83, 90, 149, 305</a:t>
            </a:r>
            <a:endParaRPr lang="fa-IR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C911E2-8054-3C45-9192-8416139B8A5A}"/>
              </a:ext>
            </a:extLst>
          </p:cNvPr>
          <p:cNvCxnSpPr/>
          <p:nvPr/>
        </p:nvCxnSpPr>
        <p:spPr>
          <a:xfrm flipH="1">
            <a:off x="4840941" y="5620694"/>
            <a:ext cx="1255059" cy="0"/>
          </a:xfrm>
          <a:prstGeom prst="straightConnector1">
            <a:avLst/>
          </a:prstGeom>
          <a:ln w="28575">
            <a:solidFill>
              <a:srgbClr val="66AEBC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24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حبابی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D78CCD30-11CD-B240-8159-D853581B6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14084"/>
              </p:ext>
            </p:extLst>
          </p:nvPr>
        </p:nvGraphicFramePr>
        <p:xfrm>
          <a:off x="838200" y="799306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3624149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84462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543145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5171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137689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776494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226838E5-6D80-BB4C-B6FD-9C115F2465AD}"/>
              </a:ext>
            </a:extLst>
          </p:cNvPr>
          <p:cNvGrpSpPr/>
          <p:nvPr/>
        </p:nvGrpSpPr>
        <p:grpSpPr>
          <a:xfrm>
            <a:off x="995856" y="2017228"/>
            <a:ext cx="822730" cy="1335024"/>
            <a:chOff x="960120" y="1825625"/>
            <a:chExt cx="822730" cy="133502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290354-9166-BA46-8DF5-1677DDE71B47}"/>
                </a:ext>
              </a:extLst>
            </p:cNvPr>
            <p:cNvSpPr txBox="1"/>
            <p:nvPr/>
          </p:nvSpPr>
          <p:spPr>
            <a:xfrm>
              <a:off x="1051560" y="1825625"/>
              <a:ext cx="731290" cy="1335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>
                <a:lnSpc>
                  <a:spcPct val="150000"/>
                </a:lnSpc>
              </a:pPr>
              <a:r>
                <a:rPr lang="fa-IR" dirty="0">
                  <a:latin typeface="IRRoya" panose="02000503000000020002" pitchFamily="2" charset="-78"/>
                  <a:cs typeface="IRRoya" panose="02000503000000020002" pitchFamily="2" charset="-78"/>
                </a:rPr>
                <a:t>گذر اول</a:t>
              </a:r>
            </a:p>
            <a:p>
              <a:pPr marL="0" algn="l" defTabSz="914400" rtl="0" eaLnBrk="1" latinLnBrk="0" hangingPunct="1">
                <a:lnSpc>
                  <a:spcPct val="150000"/>
                </a:lnSpc>
              </a:pPr>
              <a:endParaRPr lang="fa-IR" dirty="0">
                <a:latin typeface="IRRoya" panose="02000503000000020002" pitchFamily="2" charset="-78"/>
                <a:cs typeface="IRRoya" panose="02000503000000020002" pitchFamily="2" charset="-78"/>
              </a:endParaRPr>
            </a:p>
            <a:p>
              <a:pPr marL="0" algn="l" defTabSz="914400" rtl="0" eaLnBrk="1" latinLnBrk="0" hangingPunct="1">
                <a:lnSpc>
                  <a:spcPct val="150000"/>
                </a:lnSpc>
              </a:pPr>
              <a:r>
                <a:rPr lang="fa-IR" dirty="0">
                  <a:latin typeface="IRRoya" panose="02000503000000020002" pitchFamily="2" charset="-78"/>
                  <a:cs typeface="IRRoya" panose="02000503000000020002" pitchFamily="2" charset="-78"/>
                </a:rPr>
                <a:t>خروجی</a:t>
              </a:r>
              <a:endParaRPr lang="en-US" dirty="0">
                <a:latin typeface="IRRoya" panose="02000503000000020002" pitchFamily="2" charset="-78"/>
                <a:cs typeface="IRRoya" panose="02000503000000020002" pitchFamily="2" charset="-78"/>
              </a:endParaRPr>
            </a:p>
          </p:txBody>
        </p:sp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F78A7ECC-C7C7-C04A-BC17-2B4AE9ECDDC6}"/>
                </a:ext>
              </a:extLst>
            </p:cNvPr>
            <p:cNvSpPr/>
            <p:nvPr/>
          </p:nvSpPr>
          <p:spPr>
            <a:xfrm>
              <a:off x="960120" y="1825625"/>
              <a:ext cx="91440" cy="133502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D1957E8-714D-CB43-99B9-A5216971FD08}"/>
              </a:ext>
            </a:extLst>
          </p:cNvPr>
          <p:cNvGrpSpPr/>
          <p:nvPr/>
        </p:nvGrpSpPr>
        <p:grpSpPr>
          <a:xfrm>
            <a:off x="995856" y="4723670"/>
            <a:ext cx="886851" cy="1338828"/>
            <a:chOff x="960120" y="1825625"/>
            <a:chExt cx="886851" cy="133882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08999E2-6B87-D84B-AC6A-6980890734D4}"/>
                </a:ext>
              </a:extLst>
            </p:cNvPr>
            <p:cNvSpPr txBox="1"/>
            <p:nvPr/>
          </p:nvSpPr>
          <p:spPr>
            <a:xfrm>
              <a:off x="1051560" y="1825625"/>
              <a:ext cx="795411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>
                <a:lnSpc>
                  <a:spcPct val="150000"/>
                </a:lnSpc>
              </a:pPr>
              <a:r>
                <a:rPr lang="fa-IR" dirty="0">
                  <a:latin typeface="IRRoya" panose="02000503000000020002" pitchFamily="2" charset="-78"/>
                  <a:cs typeface="IRRoya" panose="02000503000000020002" pitchFamily="2" charset="-78"/>
                </a:rPr>
                <a:t>گذر سوم</a:t>
              </a:r>
            </a:p>
            <a:p>
              <a:pPr marL="0" algn="l" defTabSz="914400" rtl="0" eaLnBrk="1" latinLnBrk="0" hangingPunct="1">
                <a:lnSpc>
                  <a:spcPct val="150000"/>
                </a:lnSpc>
              </a:pPr>
              <a:endParaRPr lang="fa-IR" dirty="0">
                <a:latin typeface="IRRoya" panose="02000503000000020002" pitchFamily="2" charset="-78"/>
                <a:cs typeface="IRRoya" panose="02000503000000020002" pitchFamily="2" charset="-78"/>
              </a:endParaRPr>
            </a:p>
            <a:p>
              <a:pPr marL="0" algn="l" defTabSz="914400" rtl="0" eaLnBrk="1" latinLnBrk="0" hangingPunct="1">
                <a:lnSpc>
                  <a:spcPct val="150000"/>
                </a:lnSpc>
              </a:pPr>
              <a:r>
                <a:rPr lang="fa-IR" dirty="0">
                  <a:latin typeface="IRRoya" panose="02000503000000020002" pitchFamily="2" charset="-78"/>
                  <a:cs typeface="IRRoya" panose="02000503000000020002" pitchFamily="2" charset="-78"/>
                </a:rPr>
                <a:t>خروجی</a:t>
              </a:r>
              <a:endParaRPr lang="en-US" dirty="0">
                <a:latin typeface="IRRoya" panose="02000503000000020002" pitchFamily="2" charset="-78"/>
                <a:cs typeface="IRRoya" panose="02000503000000020002" pitchFamily="2" charset="-78"/>
              </a:endParaRPr>
            </a:p>
          </p:txBody>
        </p:sp>
        <p:sp>
          <p:nvSpPr>
            <p:cNvPr id="33" name="Left Brace 32">
              <a:extLst>
                <a:ext uri="{FF2B5EF4-FFF2-40B4-BE49-F238E27FC236}">
                  <a16:creationId xmlns:a16="http://schemas.microsoft.com/office/drawing/2014/main" id="{29E085C6-146E-6B4F-9A9E-35FE05D30CBC}"/>
                </a:ext>
              </a:extLst>
            </p:cNvPr>
            <p:cNvSpPr/>
            <p:nvPr/>
          </p:nvSpPr>
          <p:spPr>
            <a:xfrm>
              <a:off x="960120" y="1825625"/>
              <a:ext cx="91440" cy="133502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E519E99-03FB-4E47-96F9-EF14A9ABF21A}"/>
              </a:ext>
            </a:extLst>
          </p:cNvPr>
          <p:cNvGrpSpPr/>
          <p:nvPr/>
        </p:nvGrpSpPr>
        <p:grpSpPr>
          <a:xfrm>
            <a:off x="6096000" y="4723670"/>
            <a:ext cx="1011885" cy="1338828"/>
            <a:chOff x="960120" y="1825625"/>
            <a:chExt cx="1011885" cy="133882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FE2F38A-5F06-E54A-9F5A-6989BA75C1F2}"/>
                </a:ext>
              </a:extLst>
            </p:cNvPr>
            <p:cNvSpPr txBox="1"/>
            <p:nvPr/>
          </p:nvSpPr>
          <p:spPr>
            <a:xfrm>
              <a:off x="1051560" y="1825625"/>
              <a:ext cx="920445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>
                <a:lnSpc>
                  <a:spcPct val="150000"/>
                </a:lnSpc>
              </a:pPr>
              <a:r>
                <a:rPr lang="fa-IR" dirty="0">
                  <a:latin typeface="IRRoya" panose="02000503000000020002" pitchFamily="2" charset="-78"/>
                  <a:cs typeface="IRRoya" panose="02000503000000020002" pitchFamily="2" charset="-78"/>
                </a:rPr>
                <a:t>گذر چهارم</a:t>
              </a:r>
            </a:p>
            <a:p>
              <a:pPr marL="0" algn="l" defTabSz="914400" rtl="0" eaLnBrk="1" latinLnBrk="0" hangingPunct="1">
                <a:lnSpc>
                  <a:spcPct val="150000"/>
                </a:lnSpc>
              </a:pPr>
              <a:endParaRPr lang="fa-IR" dirty="0">
                <a:latin typeface="IRRoya" panose="02000503000000020002" pitchFamily="2" charset="-78"/>
                <a:cs typeface="IRRoya" panose="02000503000000020002" pitchFamily="2" charset="-78"/>
              </a:endParaRPr>
            </a:p>
            <a:p>
              <a:pPr marL="0" algn="l" defTabSz="914400" rtl="0" eaLnBrk="1" latinLnBrk="0" hangingPunct="1">
                <a:lnSpc>
                  <a:spcPct val="150000"/>
                </a:lnSpc>
              </a:pPr>
              <a:r>
                <a:rPr lang="fa-IR" dirty="0">
                  <a:latin typeface="IRRoya" panose="02000503000000020002" pitchFamily="2" charset="-78"/>
                  <a:cs typeface="IRRoya" panose="02000503000000020002" pitchFamily="2" charset="-78"/>
                </a:rPr>
                <a:t>خروجی</a:t>
              </a:r>
              <a:endParaRPr lang="en-US" dirty="0">
                <a:latin typeface="IRRoya" panose="02000503000000020002" pitchFamily="2" charset="-78"/>
                <a:cs typeface="IRRoya" panose="02000503000000020002" pitchFamily="2" charset="-78"/>
              </a:endParaRP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0BB1DFC4-8C62-1B43-A595-CF78B3831E0F}"/>
                </a:ext>
              </a:extLst>
            </p:cNvPr>
            <p:cNvSpPr/>
            <p:nvPr/>
          </p:nvSpPr>
          <p:spPr>
            <a:xfrm>
              <a:off x="960120" y="1825625"/>
              <a:ext cx="91440" cy="133502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48D5B9-CAAE-C34D-AD8A-45382BF141D5}"/>
              </a:ext>
            </a:extLst>
          </p:cNvPr>
          <p:cNvGrpSpPr/>
          <p:nvPr/>
        </p:nvGrpSpPr>
        <p:grpSpPr>
          <a:xfrm>
            <a:off x="6096000" y="2017228"/>
            <a:ext cx="857997" cy="1338828"/>
            <a:chOff x="960120" y="1825625"/>
            <a:chExt cx="857997" cy="133882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4AF6B0C-FE02-CC45-8957-F61B62DB774D}"/>
                </a:ext>
              </a:extLst>
            </p:cNvPr>
            <p:cNvSpPr txBox="1"/>
            <p:nvPr/>
          </p:nvSpPr>
          <p:spPr>
            <a:xfrm>
              <a:off x="1051560" y="1825625"/>
              <a:ext cx="766557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>
                <a:lnSpc>
                  <a:spcPct val="150000"/>
                </a:lnSpc>
              </a:pPr>
              <a:r>
                <a:rPr lang="fa-IR" dirty="0">
                  <a:latin typeface="IRRoya" panose="02000503000000020002" pitchFamily="2" charset="-78"/>
                  <a:cs typeface="IRRoya" panose="02000503000000020002" pitchFamily="2" charset="-78"/>
                </a:rPr>
                <a:t>گذر دوم</a:t>
              </a:r>
            </a:p>
            <a:p>
              <a:pPr marL="0" algn="l" defTabSz="914400" rtl="0" eaLnBrk="1" latinLnBrk="0" hangingPunct="1">
                <a:lnSpc>
                  <a:spcPct val="150000"/>
                </a:lnSpc>
              </a:pPr>
              <a:endParaRPr lang="fa-IR" dirty="0">
                <a:latin typeface="IRRoya" panose="02000503000000020002" pitchFamily="2" charset="-78"/>
                <a:cs typeface="IRRoya" panose="02000503000000020002" pitchFamily="2" charset="-78"/>
              </a:endParaRPr>
            </a:p>
            <a:p>
              <a:pPr marL="0" algn="l" defTabSz="914400" rtl="0" eaLnBrk="1" latinLnBrk="0" hangingPunct="1">
                <a:lnSpc>
                  <a:spcPct val="150000"/>
                </a:lnSpc>
              </a:pPr>
              <a:r>
                <a:rPr lang="fa-IR" dirty="0">
                  <a:latin typeface="IRRoya" panose="02000503000000020002" pitchFamily="2" charset="-78"/>
                  <a:cs typeface="IRRoya" panose="02000503000000020002" pitchFamily="2" charset="-78"/>
                </a:rPr>
                <a:t>خروجی</a:t>
              </a:r>
              <a:endParaRPr lang="en-US" dirty="0">
                <a:latin typeface="IRRoya" panose="02000503000000020002" pitchFamily="2" charset="-78"/>
                <a:cs typeface="IRRoya" panose="02000503000000020002" pitchFamily="2" charset="-78"/>
              </a:endParaRPr>
            </a:p>
          </p:txBody>
        </p: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5CC7A411-58D7-C44E-9659-AB229F3F4B62}"/>
                </a:ext>
              </a:extLst>
            </p:cNvPr>
            <p:cNvSpPr/>
            <p:nvPr/>
          </p:nvSpPr>
          <p:spPr>
            <a:xfrm>
              <a:off x="960120" y="1825625"/>
              <a:ext cx="91440" cy="133502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</p:grpSp>
      <p:graphicFrame>
        <p:nvGraphicFramePr>
          <p:cNvPr id="40" name="Table 27">
            <a:extLst>
              <a:ext uri="{FF2B5EF4-FFF2-40B4-BE49-F238E27FC236}">
                <a16:creationId xmlns:a16="http://schemas.microsoft.com/office/drawing/2014/main" id="{3C2ADB0F-36A4-044F-BDE0-F3558C24F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013304"/>
              </p:ext>
            </p:extLst>
          </p:nvPr>
        </p:nvGraphicFramePr>
        <p:xfrm>
          <a:off x="1981200" y="2017228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3624149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84462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543145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5171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137689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776494"/>
                  </a:ext>
                </a:extLst>
              </a:tr>
            </a:tbl>
          </a:graphicData>
        </a:graphic>
      </p:graphicFrame>
      <p:sp>
        <p:nvSpPr>
          <p:cNvPr id="43" name="Left Bracket 42">
            <a:extLst>
              <a:ext uri="{FF2B5EF4-FFF2-40B4-BE49-F238E27FC236}">
                <a16:creationId xmlns:a16="http://schemas.microsoft.com/office/drawing/2014/main" id="{5BDF8088-2AAD-E14E-8B47-94C300DCFE53}"/>
              </a:ext>
            </a:extLst>
          </p:cNvPr>
          <p:cNvSpPr/>
          <p:nvPr/>
        </p:nvSpPr>
        <p:spPr>
          <a:xfrm rot="5400000">
            <a:off x="2804160" y="1688465"/>
            <a:ext cx="182880" cy="457200"/>
          </a:xfrm>
          <a:prstGeom prst="leftBracket">
            <a:avLst>
              <a:gd name="adj" fmla="val 125000"/>
            </a:avLst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44" name="Left Bracket 43">
            <a:extLst>
              <a:ext uri="{FF2B5EF4-FFF2-40B4-BE49-F238E27FC236}">
                <a16:creationId xmlns:a16="http://schemas.microsoft.com/office/drawing/2014/main" id="{DB0B5D07-E49D-3A47-9158-9C3577E9D874}"/>
              </a:ext>
            </a:extLst>
          </p:cNvPr>
          <p:cNvSpPr/>
          <p:nvPr/>
        </p:nvSpPr>
        <p:spPr>
          <a:xfrm rot="5400000">
            <a:off x="2346960" y="1688465"/>
            <a:ext cx="182880" cy="457200"/>
          </a:xfrm>
          <a:prstGeom prst="leftBracket">
            <a:avLst>
              <a:gd name="adj" fmla="val 125000"/>
            </a:avLst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45" name="Left Bracket 44">
            <a:extLst>
              <a:ext uri="{FF2B5EF4-FFF2-40B4-BE49-F238E27FC236}">
                <a16:creationId xmlns:a16="http://schemas.microsoft.com/office/drawing/2014/main" id="{66F14D19-087C-1447-ABE5-37125FC02FC5}"/>
              </a:ext>
            </a:extLst>
          </p:cNvPr>
          <p:cNvSpPr/>
          <p:nvPr/>
        </p:nvSpPr>
        <p:spPr>
          <a:xfrm rot="5400000">
            <a:off x="3261360" y="1689494"/>
            <a:ext cx="182880" cy="457200"/>
          </a:xfrm>
          <a:prstGeom prst="leftBracket">
            <a:avLst>
              <a:gd name="adj" fmla="val 125000"/>
            </a:avLst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46" name="Left Bracket 45">
            <a:extLst>
              <a:ext uri="{FF2B5EF4-FFF2-40B4-BE49-F238E27FC236}">
                <a16:creationId xmlns:a16="http://schemas.microsoft.com/office/drawing/2014/main" id="{75625AA3-4942-C84F-B8E4-B2AF80A2DD23}"/>
              </a:ext>
            </a:extLst>
          </p:cNvPr>
          <p:cNvSpPr/>
          <p:nvPr/>
        </p:nvSpPr>
        <p:spPr>
          <a:xfrm rot="5400000">
            <a:off x="3718560" y="1685290"/>
            <a:ext cx="182880" cy="457200"/>
          </a:xfrm>
          <a:prstGeom prst="leftBracket">
            <a:avLst>
              <a:gd name="adj" fmla="val 125000"/>
            </a:avLst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B23EB3-C322-8341-B9FA-75BA02E56708}"/>
              </a:ext>
            </a:extLst>
          </p:cNvPr>
          <p:cNvSpPr txBox="1"/>
          <p:nvPr/>
        </p:nvSpPr>
        <p:spPr>
          <a:xfrm>
            <a:off x="3562188" y="1608159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fa-IR" sz="1100" dirty="0">
                <a:latin typeface="IRRoya" panose="02000503000000020002" pitchFamily="2" charset="-78"/>
                <a:cs typeface="IRRoya" panose="02000503000000020002" pitchFamily="2" charset="-78"/>
              </a:rPr>
              <a:t>مقایسه</a:t>
            </a:r>
            <a:endParaRPr lang="en-US" sz="12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18241E-F0BB-5149-A03B-EE85591E217A}"/>
              </a:ext>
            </a:extLst>
          </p:cNvPr>
          <p:cNvSpPr txBox="1"/>
          <p:nvPr/>
        </p:nvSpPr>
        <p:spPr>
          <a:xfrm>
            <a:off x="3085776" y="1608159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fa-IR" sz="1100" dirty="0">
                <a:latin typeface="IRRoya" panose="02000503000000020002" pitchFamily="2" charset="-78"/>
                <a:cs typeface="IRRoya" panose="02000503000000020002" pitchFamily="2" charset="-78"/>
              </a:rPr>
              <a:t>مقایسه</a:t>
            </a:r>
            <a:endParaRPr lang="en-US" sz="12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D6EAC5-5BE2-4349-8B25-FD1B38F3A8D5}"/>
              </a:ext>
            </a:extLst>
          </p:cNvPr>
          <p:cNvSpPr txBox="1"/>
          <p:nvPr/>
        </p:nvSpPr>
        <p:spPr>
          <a:xfrm>
            <a:off x="2657394" y="1603762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fa-IR" sz="1100" dirty="0">
                <a:latin typeface="IRRoya" panose="02000503000000020002" pitchFamily="2" charset="-78"/>
                <a:cs typeface="IRRoya" panose="02000503000000020002" pitchFamily="2" charset="-78"/>
              </a:rPr>
              <a:t>مقایسه</a:t>
            </a:r>
            <a:endParaRPr lang="en-US" sz="12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C42535-8DC7-DB4C-AB12-8CE226E3F1B9}"/>
              </a:ext>
            </a:extLst>
          </p:cNvPr>
          <p:cNvSpPr txBox="1"/>
          <p:nvPr/>
        </p:nvSpPr>
        <p:spPr>
          <a:xfrm>
            <a:off x="2200194" y="1602706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fa-IR" sz="1100" dirty="0">
                <a:latin typeface="IRRoya" panose="02000503000000020002" pitchFamily="2" charset="-78"/>
                <a:cs typeface="IRRoya" panose="02000503000000020002" pitchFamily="2" charset="-78"/>
              </a:rPr>
              <a:t>مقایسه</a:t>
            </a:r>
            <a:endParaRPr lang="en-US" sz="12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51" name="Left Bracket 50">
            <a:extLst>
              <a:ext uri="{FF2B5EF4-FFF2-40B4-BE49-F238E27FC236}">
                <a16:creationId xmlns:a16="http://schemas.microsoft.com/office/drawing/2014/main" id="{46A8001E-CA22-4646-B845-48CE4D6D9459}"/>
              </a:ext>
            </a:extLst>
          </p:cNvPr>
          <p:cNvSpPr/>
          <p:nvPr/>
        </p:nvSpPr>
        <p:spPr>
          <a:xfrm rot="16200000">
            <a:off x="3718560" y="2346137"/>
            <a:ext cx="182880" cy="457200"/>
          </a:xfrm>
          <a:prstGeom prst="leftBracket">
            <a:avLst>
              <a:gd name="adj" fmla="val 125000"/>
            </a:avLst>
          </a:prstGeom>
          <a:ln w="127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5" name="Left Bracket 54">
            <a:extLst>
              <a:ext uri="{FF2B5EF4-FFF2-40B4-BE49-F238E27FC236}">
                <a16:creationId xmlns:a16="http://schemas.microsoft.com/office/drawing/2014/main" id="{157C0063-5A62-DF41-B442-8BB74A7E7C1E}"/>
              </a:ext>
            </a:extLst>
          </p:cNvPr>
          <p:cNvSpPr/>
          <p:nvPr/>
        </p:nvSpPr>
        <p:spPr>
          <a:xfrm rot="16200000">
            <a:off x="2808090" y="2346137"/>
            <a:ext cx="182880" cy="457200"/>
          </a:xfrm>
          <a:prstGeom prst="leftBracket">
            <a:avLst>
              <a:gd name="adj" fmla="val 125000"/>
            </a:avLst>
          </a:prstGeom>
          <a:ln w="127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F56123-3042-F745-AFA3-FE30728A9674}"/>
              </a:ext>
            </a:extLst>
          </p:cNvPr>
          <p:cNvSpPr txBox="1"/>
          <p:nvPr/>
        </p:nvSpPr>
        <p:spPr>
          <a:xfrm>
            <a:off x="3513296" y="2621887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fa-IR" sz="1100" dirty="0" err="1">
                <a:latin typeface="IRRoya" panose="02000503000000020002" pitchFamily="2" charset="-78"/>
                <a:cs typeface="IRRoya" panose="02000503000000020002" pitchFamily="2" charset="-78"/>
              </a:rPr>
              <a:t>جا‌به‌جایی</a:t>
            </a:r>
            <a:endParaRPr lang="en-US" sz="12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952923-D3F9-A04D-AC28-2AE3E99140C9}"/>
              </a:ext>
            </a:extLst>
          </p:cNvPr>
          <p:cNvSpPr txBox="1"/>
          <p:nvPr/>
        </p:nvSpPr>
        <p:spPr>
          <a:xfrm>
            <a:off x="2605478" y="2621887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fa-IR" sz="1100" dirty="0" err="1">
                <a:latin typeface="IRRoya" panose="02000503000000020002" pitchFamily="2" charset="-78"/>
                <a:cs typeface="IRRoya" panose="02000503000000020002" pitchFamily="2" charset="-78"/>
              </a:rPr>
              <a:t>جا‌به‌جایی</a:t>
            </a:r>
            <a:endParaRPr lang="en-US" sz="12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58" name="Table 27">
            <a:extLst>
              <a:ext uri="{FF2B5EF4-FFF2-40B4-BE49-F238E27FC236}">
                <a16:creationId xmlns:a16="http://schemas.microsoft.com/office/drawing/2014/main" id="{AC020DD1-C09A-334C-8E9F-8CBE682A1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57358"/>
              </p:ext>
            </p:extLst>
          </p:nvPr>
        </p:nvGraphicFramePr>
        <p:xfrm>
          <a:off x="1981200" y="2896365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3624149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84462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543145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5171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137689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776494"/>
                  </a:ext>
                </a:extLst>
              </a:tr>
            </a:tbl>
          </a:graphicData>
        </a:graphic>
      </p:graphicFrame>
      <p:graphicFrame>
        <p:nvGraphicFramePr>
          <p:cNvPr id="59" name="Table 27">
            <a:extLst>
              <a:ext uri="{FF2B5EF4-FFF2-40B4-BE49-F238E27FC236}">
                <a16:creationId xmlns:a16="http://schemas.microsoft.com/office/drawing/2014/main" id="{D6BB85D5-06EF-A54C-A99C-463CF4B42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80932"/>
              </p:ext>
            </p:extLst>
          </p:nvPr>
        </p:nvGraphicFramePr>
        <p:xfrm>
          <a:off x="7081344" y="2026096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3624149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84462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543145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5171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137689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776494"/>
                  </a:ext>
                </a:extLst>
              </a:tr>
            </a:tbl>
          </a:graphicData>
        </a:graphic>
      </p:graphicFrame>
      <p:sp>
        <p:nvSpPr>
          <p:cNvPr id="60" name="Left Bracket 59">
            <a:extLst>
              <a:ext uri="{FF2B5EF4-FFF2-40B4-BE49-F238E27FC236}">
                <a16:creationId xmlns:a16="http://schemas.microsoft.com/office/drawing/2014/main" id="{21FA924C-1E5E-8346-80FD-91FF7F081971}"/>
              </a:ext>
            </a:extLst>
          </p:cNvPr>
          <p:cNvSpPr/>
          <p:nvPr/>
        </p:nvSpPr>
        <p:spPr>
          <a:xfrm rot="5400000">
            <a:off x="7904304" y="1697333"/>
            <a:ext cx="182880" cy="457200"/>
          </a:xfrm>
          <a:prstGeom prst="leftBracket">
            <a:avLst>
              <a:gd name="adj" fmla="val 125000"/>
            </a:avLst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61" name="Left Bracket 60">
            <a:extLst>
              <a:ext uri="{FF2B5EF4-FFF2-40B4-BE49-F238E27FC236}">
                <a16:creationId xmlns:a16="http://schemas.microsoft.com/office/drawing/2014/main" id="{10CE4C62-2D3B-C841-BA65-DBA029B6DDFC}"/>
              </a:ext>
            </a:extLst>
          </p:cNvPr>
          <p:cNvSpPr/>
          <p:nvPr/>
        </p:nvSpPr>
        <p:spPr>
          <a:xfrm rot="5400000">
            <a:off x="7447104" y="1697333"/>
            <a:ext cx="182880" cy="457200"/>
          </a:xfrm>
          <a:prstGeom prst="leftBracket">
            <a:avLst>
              <a:gd name="adj" fmla="val 125000"/>
            </a:avLst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B78C5E1B-0645-2B4D-9CB9-55081811ADE9}"/>
              </a:ext>
            </a:extLst>
          </p:cNvPr>
          <p:cNvSpPr/>
          <p:nvPr/>
        </p:nvSpPr>
        <p:spPr>
          <a:xfrm rot="5400000">
            <a:off x="8361504" y="1698362"/>
            <a:ext cx="182880" cy="457200"/>
          </a:xfrm>
          <a:prstGeom prst="leftBracket">
            <a:avLst>
              <a:gd name="adj" fmla="val 125000"/>
            </a:avLst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E9096B-ED25-F64B-B856-7A77F9D0D93C}"/>
              </a:ext>
            </a:extLst>
          </p:cNvPr>
          <p:cNvSpPr txBox="1"/>
          <p:nvPr/>
        </p:nvSpPr>
        <p:spPr>
          <a:xfrm>
            <a:off x="8185920" y="1617027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fa-IR" sz="1100" dirty="0">
                <a:latin typeface="IRRoya" panose="02000503000000020002" pitchFamily="2" charset="-78"/>
                <a:cs typeface="IRRoya" panose="02000503000000020002" pitchFamily="2" charset="-78"/>
              </a:rPr>
              <a:t>مقایسه</a:t>
            </a:r>
            <a:endParaRPr lang="en-US" sz="12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5637BA-E66B-4847-90A0-2E86AAA2E702}"/>
              </a:ext>
            </a:extLst>
          </p:cNvPr>
          <p:cNvSpPr txBox="1"/>
          <p:nvPr/>
        </p:nvSpPr>
        <p:spPr>
          <a:xfrm>
            <a:off x="7757538" y="1612630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fa-IR" sz="1100" dirty="0">
                <a:latin typeface="IRRoya" panose="02000503000000020002" pitchFamily="2" charset="-78"/>
                <a:cs typeface="IRRoya" panose="02000503000000020002" pitchFamily="2" charset="-78"/>
              </a:rPr>
              <a:t>مقایسه</a:t>
            </a:r>
            <a:endParaRPr lang="en-US" sz="12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6876C7F-4D9F-5B45-BF85-AA9E262ACD32}"/>
              </a:ext>
            </a:extLst>
          </p:cNvPr>
          <p:cNvSpPr txBox="1"/>
          <p:nvPr/>
        </p:nvSpPr>
        <p:spPr>
          <a:xfrm>
            <a:off x="7300338" y="1611574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fa-IR" sz="1100" dirty="0">
                <a:latin typeface="IRRoya" panose="02000503000000020002" pitchFamily="2" charset="-78"/>
                <a:cs typeface="IRRoya" panose="02000503000000020002" pitchFamily="2" charset="-78"/>
              </a:rPr>
              <a:t>مقایسه</a:t>
            </a:r>
            <a:endParaRPr lang="en-US" sz="12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69" name="Left Bracket 68">
            <a:extLst>
              <a:ext uri="{FF2B5EF4-FFF2-40B4-BE49-F238E27FC236}">
                <a16:creationId xmlns:a16="http://schemas.microsoft.com/office/drawing/2014/main" id="{88B838CE-B0A4-D54F-9193-23181083D530}"/>
              </a:ext>
            </a:extLst>
          </p:cNvPr>
          <p:cNvSpPr/>
          <p:nvPr/>
        </p:nvSpPr>
        <p:spPr>
          <a:xfrm rot="16200000">
            <a:off x="7447104" y="2353830"/>
            <a:ext cx="182880" cy="457200"/>
          </a:xfrm>
          <a:prstGeom prst="leftBracket">
            <a:avLst>
              <a:gd name="adj" fmla="val 125000"/>
            </a:avLst>
          </a:prstGeom>
          <a:ln w="127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92C5D91-2E91-C64D-9809-D3F7C1908D45}"/>
              </a:ext>
            </a:extLst>
          </p:cNvPr>
          <p:cNvSpPr txBox="1"/>
          <p:nvPr/>
        </p:nvSpPr>
        <p:spPr>
          <a:xfrm>
            <a:off x="7244492" y="2629580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fa-IR" sz="1100" dirty="0" err="1">
                <a:latin typeface="IRRoya" panose="02000503000000020002" pitchFamily="2" charset="-78"/>
                <a:cs typeface="IRRoya" panose="02000503000000020002" pitchFamily="2" charset="-78"/>
              </a:rPr>
              <a:t>جا‌به‌جایی</a:t>
            </a:r>
            <a:endParaRPr lang="en-US" sz="12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72" name="Table 27">
            <a:extLst>
              <a:ext uri="{FF2B5EF4-FFF2-40B4-BE49-F238E27FC236}">
                <a16:creationId xmlns:a16="http://schemas.microsoft.com/office/drawing/2014/main" id="{B65710DF-1959-9B47-9915-2156E247D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325209"/>
              </p:ext>
            </p:extLst>
          </p:nvPr>
        </p:nvGraphicFramePr>
        <p:xfrm>
          <a:off x="7081344" y="2905233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3624149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84462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543145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5171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137689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776494"/>
                  </a:ext>
                </a:extLst>
              </a:tr>
            </a:tbl>
          </a:graphicData>
        </a:graphic>
      </p:graphicFrame>
      <p:sp>
        <p:nvSpPr>
          <p:cNvPr id="73" name="Left Bracket 72">
            <a:extLst>
              <a:ext uri="{FF2B5EF4-FFF2-40B4-BE49-F238E27FC236}">
                <a16:creationId xmlns:a16="http://schemas.microsoft.com/office/drawing/2014/main" id="{01A965BA-2454-6F43-BD04-2F1AC5BC908E}"/>
              </a:ext>
            </a:extLst>
          </p:cNvPr>
          <p:cNvSpPr/>
          <p:nvPr/>
        </p:nvSpPr>
        <p:spPr>
          <a:xfrm rot="16200000">
            <a:off x="8364906" y="2359985"/>
            <a:ext cx="182880" cy="457200"/>
          </a:xfrm>
          <a:prstGeom prst="leftBracket">
            <a:avLst>
              <a:gd name="adj" fmla="val 125000"/>
            </a:avLst>
          </a:prstGeom>
          <a:ln w="127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315B6D-508C-DD40-8FB4-F08C9201AD6C}"/>
              </a:ext>
            </a:extLst>
          </p:cNvPr>
          <p:cNvSpPr txBox="1"/>
          <p:nvPr/>
        </p:nvSpPr>
        <p:spPr>
          <a:xfrm>
            <a:off x="8162294" y="2635735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fa-IR" sz="1100" dirty="0" err="1">
                <a:latin typeface="IRRoya" panose="02000503000000020002" pitchFamily="2" charset="-78"/>
                <a:cs typeface="IRRoya" panose="02000503000000020002" pitchFamily="2" charset="-78"/>
              </a:rPr>
              <a:t>جا‌به‌جایی</a:t>
            </a:r>
            <a:endParaRPr lang="en-US" sz="12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75" name="Table 27">
            <a:extLst>
              <a:ext uri="{FF2B5EF4-FFF2-40B4-BE49-F238E27FC236}">
                <a16:creationId xmlns:a16="http://schemas.microsoft.com/office/drawing/2014/main" id="{6A08C4A2-ED8D-EA48-BC35-34B573B88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61273"/>
              </p:ext>
            </p:extLst>
          </p:nvPr>
        </p:nvGraphicFramePr>
        <p:xfrm>
          <a:off x="1981200" y="4723670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3624149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84462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543145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5171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137689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776494"/>
                  </a:ext>
                </a:extLst>
              </a:tr>
            </a:tbl>
          </a:graphicData>
        </a:graphic>
      </p:graphicFrame>
      <p:sp>
        <p:nvSpPr>
          <p:cNvPr id="76" name="Left Bracket 75">
            <a:extLst>
              <a:ext uri="{FF2B5EF4-FFF2-40B4-BE49-F238E27FC236}">
                <a16:creationId xmlns:a16="http://schemas.microsoft.com/office/drawing/2014/main" id="{4B546122-0CF8-804F-9567-CD8088B2AE10}"/>
              </a:ext>
            </a:extLst>
          </p:cNvPr>
          <p:cNvSpPr/>
          <p:nvPr/>
        </p:nvSpPr>
        <p:spPr>
          <a:xfrm rot="5400000">
            <a:off x="2804160" y="4394907"/>
            <a:ext cx="182880" cy="457200"/>
          </a:xfrm>
          <a:prstGeom prst="leftBracket">
            <a:avLst>
              <a:gd name="adj" fmla="val 125000"/>
            </a:avLst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77" name="Left Bracket 76">
            <a:extLst>
              <a:ext uri="{FF2B5EF4-FFF2-40B4-BE49-F238E27FC236}">
                <a16:creationId xmlns:a16="http://schemas.microsoft.com/office/drawing/2014/main" id="{214F8568-FD75-1944-ADE1-857861A2D0C0}"/>
              </a:ext>
            </a:extLst>
          </p:cNvPr>
          <p:cNvSpPr/>
          <p:nvPr/>
        </p:nvSpPr>
        <p:spPr>
          <a:xfrm rot="5400000">
            <a:off x="2346960" y="4394907"/>
            <a:ext cx="182880" cy="457200"/>
          </a:xfrm>
          <a:prstGeom prst="leftBracket">
            <a:avLst>
              <a:gd name="adj" fmla="val 125000"/>
            </a:avLst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graphicFrame>
        <p:nvGraphicFramePr>
          <p:cNvPr id="81" name="Table 27">
            <a:extLst>
              <a:ext uri="{FF2B5EF4-FFF2-40B4-BE49-F238E27FC236}">
                <a16:creationId xmlns:a16="http://schemas.microsoft.com/office/drawing/2014/main" id="{8739DD16-D283-5444-84F2-F8DF6795D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993813"/>
              </p:ext>
            </p:extLst>
          </p:nvPr>
        </p:nvGraphicFramePr>
        <p:xfrm>
          <a:off x="1981200" y="5602807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3624149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84462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543145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5171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137689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776494"/>
                  </a:ext>
                </a:extLst>
              </a:tr>
            </a:tbl>
          </a:graphicData>
        </a:graphic>
      </p:graphicFrame>
      <p:sp>
        <p:nvSpPr>
          <p:cNvPr id="82" name="Left Bracket 81">
            <a:extLst>
              <a:ext uri="{FF2B5EF4-FFF2-40B4-BE49-F238E27FC236}">
                <a16:creationId xmlns:a16="http://schemas.microsoft.com/office/drawing/2014/main" id="{B0A71EAA-AEE1-AA4F-B0D6-97FBB0EE6FEE}"/>
              </a:ext>
            </a:extLst>
          </p:cNvPr>
          <p:cNvSpPr/>
          <p:nvPr/>
        </p:nvSpPr>
        <p:spPr>
          <a:xfrm rot="16200000">
            <a:off x="2804160" y="5051404"/>
            <a:ext cx="182880" cy="457200"/>
          </a:xfrm>
          <a:prstGeom prst="leftBracket">
            <a:avLst>
              <a:gd name="adj" fmla="val 125000"/>
            </a:avLst>
          </a:prstGeom>
          <a:ln w="127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7FBABBA-D669-924C-8736-AE534EB6AB81}"/>
              </a:ext>
            </a:extLst>
          </p:cNvPr>
          <p:cNvSpPr txBox="1"/>
          <p:nvPr/>
        </p:nvSpPr>
        <p:spPr>
          <a:xfrm>
            <a:off x="2601548" y="5327154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fa-IR" sz="1100" dirty="0" err="1">
                <a:latin typeface="IRRoya" panose="02000503000000020002" pitchFamily="2" charset="-78"/>
                <a:cs typeface="IRRoya" panose="02000503000000020002" pitchFamily="2" charset="-78"/>
              </a:rPr>
              <a:t>جا‌به‌جایی</a:t>
            </a:r>
            <a:endParaRPr lang="en-US" sz="12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36B62C9-6CB4-7748-8ACA-F4164D90BDAD}"/>
              </a:ext>
            </a:extLst>
          </p:cNvPr>
          <p:cNvSpPr txBox="1"/>
          <p:nvPr/>
        </p:nvSpPr>
        <p:spPr>
          <a:xfrm>
            <a:off x="2651190" y="4298615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fa-IR" sz="1100" dirty="0">
                <a:latin typeface="IRRoya" panose="02000503000000020002" pitchFamily="2" charset="-78"/>
                <a:cs typeface="IRRoya" panose="02000503000000020002" pitchFamily="2" charset="-78"/>
              </a:rPr>
              <a:t>مقایسه</a:t>
            </a:r>
            <a:endParaRPr lang="en-US" sz="12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0AADAE3-0053-654D-B758-84FEEE1BBE71}"/>
              </a:ext>
            </a:extLst>
          </p:cNvPr>
          <p:cNvSpPr txBox="1"/>
          <p:nvPr/>
        </p:nvSpPr>
        <p:spPr>
          <a:xfrm>
            <a:off x="2193990" y="4297559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fa-IR" sz="1100" dirty="0">
                <a:latin typeface="IRRoya" panose="02000503000000020002" pitchFamily="2" charset="-78"/>
                <a:cs typeface="IRRoya" panose="02000503000000020002" pitchFamily="2" charset="-78"/>
              </a:rPr>
              <a:t>مقایسه</a:t>
            </a:r>
            <a:endParaRPr lang="en-US" sz="12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86" name="Table 27">
            <a:extLst>
              <a:ext uri="{FF2B5EF4-FFF2-40B4-BE49-F238E27FC236}">
                <a16:creationId xmlns:a16="http://schemas.microsoft.com/office/drawing/2014/main" id="{FC0A131E-E0E7-134C-86BA-610C90EB5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478907"/>
              </p:ext>
            </p:extLst>
          </p:nvPr>
        </p:nvGraphicFramePr>
        <p:xfrm>
          <a:off x="7081344" y="4719969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3624149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84462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543145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5171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137689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776494"/>
                  </a:ext>
                </a:extLst>
              </a:tr>
            </a:tbl>
          </a:graphicData>
        </a:graphic>
      </p:graphicFrame>
      <p:sp>
        <p:nvSpPr>
          <p:cNvPr id="88" name="Left Bracket 87">
            <a:extLst>
              <a:ext uri="{FF2B5EF4-FFF2-40B4-BE49-F238E27FC236}">
                <a16:creationId xmlns:a16="http://schemas.microsoft.com/office/drawing/2014/main" id="{4F60831D-59EC-7145-8C8F-4DC0D3CE455C}"/>
              </a:ext>
            </a:extLst>
          </p:cNvPr>
          <p:cNvSpPr/>
          <p:nvPr/>
        </p:nvSpPr>
        <p:spPr>
          <a:xfrm rot="5400000">
            <a:off x="7447104" y="4391206"/>
            <a:ext cx="182880" cy="457200"/>
          </a:xfrm>
          <a:prstGeom prst="leftBracket">
            <a:avLst>
              <a:gd name="adj" fmla="val 125000"/>
            </a:avLst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graphicFrame>
        <p:nvGraphicFramePr>
          <p:cNvPr id="89" name="Table 27">
            <a:extLst>
              <a:ext uri="{FF2B5EF4-FFF2-40B4-BE49-F238E27FC236}">
                <a16:creationId xmlns:a16="http://schemas.microsoft.com/office/drawing/2014/main" id="{B63B6FEB-6EDD-6E42-B605-5FB94602E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306229"/>
              </p:ext>
            </p:extLst>
          </p:nvPr>
        </p:nvGraphicFramePr>
        <p:xfrm>
          <a:off x="7081344" y="5599106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3624149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84462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543145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5171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137689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776494"/>
                  </a:ext>
                </a:extLst>
              </a:tr>
            </a:tbl>
          </a:graphicData>
        </a:graphic>
      </p:graphicFrame>
      <p:sp>
        <p:nvSpPr>
          <p:cNvPr id="93" name="TextBox 92">
            <a:extLst>
              <a:ext uri="{FF2B5EF4-FFF2-40B4-BE49-F238E27FC236}">
                <a16:creationId xmlns:a16="http://schemas.microsoft.com/office/drawing/2014/main" id="{37E68FE3-ED16-8847-B737-9028A342868A}"/>
              </a:ext>
            </a:extLst>
          </p:cNvPr>
          <p:cNvSpPr txBox="1"/>
          <p:nvPr/>
        </p:nvSpPr>
        <p:spPr>
          <a:xfrm>
            <a:off x="7294134" y="4293858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fa-IR" sz="1100" dirty="0">
                <a:latin typeface="IRRoya" panose="02000503000000020002" pitchFamily="2" charset="-78"/>
                <a:cs typeface="IRRoya" panose="02000503000000020002" pitchFamily="2" charset="-78"/>
              </a:rPr>
              <a:t>مقایسه</a:t>
            </a:r>
            <a:endParaRPr lang="en-US" sz="12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6740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0CBB-837D-3343-B65A-E4AA09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مرتب‌سازی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حبابی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6F62-9FFC-6942-A12E-133DD47E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هر مرحله (گذر) با شروع از ابتدا یا انتها هر عنصر با عنصر بعدی (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a[</a:t>
            </a:r>
            <a:r>
              <a:rPr lang="en-US" sz="2000" dirty="0" err="1">
                <a:latin typeface="Courier" pitchFamily="2" charset="0"/>
                <a:cs typeface="IRMitra" panose="02000506000000020002" pitchFamily="2" charset="-78"/>
              </a:rPr>
              <a:t>i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با 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a[i+1]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یا هر عنصر با عنصر قبلی (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a[</a:t>
            </a:r>
            <a:r>
              <a:rPr lang="en-US" sz="2000" dirty="0" err="1">
                <a:latin typeface="Courier" pitchFamily="2" charset="0"/>
                <a:cs typeface="IRMitra" panose="02000506000000020002" pitchFamily="2" charset="-78"/>
              </a:rPr>
              <a:t>i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]</a:t>
            </a:r>
            <a:r>
              <a:rPr lang="fa-IR" sz="32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با 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a[i-1]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مقایسه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در صورتی که ترتیب آنها مناسب نباشد با هم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تا بهترین عنصر به سمت انتها یا ابتدای آرایه هدایت شود در نهایت با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گذر آرایه مرتب خواهد شد.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1EDBD5-7F9B-2746-B2C4-4A4FA92E7555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entury" panose="02040604050505020304" pitchFamily="18" charset="0"/>
                <a:cs typeface="IRTitr" panose="02000506000000020002" pitchFamily="2" charset="-78"/>
              </a:rPr>
              <a:t>Bubble Sort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908D09-7FE4-D444-9E03-8CEC6658D032}"/>
              </a:ext>
            </a:extLst>
          </p:cNvPr>
          <p:cNvGrpSpPr/>
          <p:nvPr/>
        </p:nvGrpSpPr>
        <p:grpSpPr>
          <a:xfrm>
            <a:off x="1834120" y="3890963"/>
            <a:ext cx="6140690" cy="2286000"/>
            <a:chOff x="1834120" y="3890963"/>
            <a:chExt cx="6140690" cy="2286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D2A876-01EF-4542-98AE-8CFB21F484D6}"/>
                </a:ext>
              </a:extLst>
            </p:cNvPr>
            <p:cNvGrpSpPr/>
            <p:nvPr/>
          </p:nvGrpSpPr>
          <p:grpSpPr>
            <a:xfrm>
              <a:off x="4217190" y="3890963"/>
              <a:ext cx="3757620" cy="2286000"/>
              <a:chOff x="1610710" y="3722775"/>
              <a:chExt cx="3757620" cy="228600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A12DD38-1AE6-6C45-A7C4-9324034B3BDC}"/>
                  </a:ext>
                </a:extLst>
              </p:cNvPr>
              <p:cNvGrpSpPr/>
              <p:nvPr/>
            </p:nvGrpSpPr>
            <p:grpSpPr>
              <a:xfrm>
                <a:off x="1610710" y="3722775"/>
                <a:ext cx="914400" cy="2286000"/>
                <a:chOff x="1610710" y="3722775"/>
                <a:chExt cx="914400" cy="228600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4535B58-FA97-6243-AC51-F24C26E17232}"/>
                    </a:ext>
                  </a:extLst>
                </p:cNvPr>
                <p:cNvSpPr/>
                <p:nvPr/>
              </p:nvSpPr>
              <p:spPr>
                <a:xfrm>
                  <a:off x="1839310" y="477631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۱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1753A90-1DE6-E640-B38E-0C2B24D162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93590" y="5368449"/>
                  <a:ext cx="548640" cy="54864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۲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16B0A0F8-EC69-0449-BE53-CF44E4D98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47870" y="4001294"/>
                  <a:ext cx="640080" cy="64008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۳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48F07909-A2D4-2E40-8F9A-4B0AD9BF6469}"/>
                    </a:ext>
                  </a:extLst>
                </p:cNvPr>
                <p:cNvGrpSpPr/>
                <p:nvPr/>
              </p:nvGrpSpPr>
              <p:grpSpPr>
                <a:xfrm>
                  <a:off x="1610710" y="3722775"/>
                  <a:ext cx="914400" cy="2286000"/>
                  <a:chOff x="1607556" y="3722775"/>
                  <a:chExt cx="914400" cy="2286000"/>
                </a:xfrm>
              </p:grpSpPr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B80726E8-36FD-734E-9E2F-8323F47D368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7556" y="3722775"/>
                    <a:ext cx="0" cy="22860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2FF89981-00FD-0544-AEC8-A899D551180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521956" y="3722775"/>
                    <a:ext cx="0" cy="22860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54F4AB5-C764-1346-A976-70D325FDE4A5}"/>
                  </a:ext>
                </a:extLst>
              </p:cNvPr>
              <p:cNvGrpSpPr/>
              <p:nvPr/>
            </p:nvGrpSpPr>
            <p:grpSpPr>
              <a:xfrm>
                <a:off x="4453930" y="3722775"/>
                <a:ext cx="914400" cy="2286000"/>
                <a:chOff x="3855280" y="3722775"/>
                <a:chExt cx="914400" cy="2286000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80BA1F6-0C81-2D42-9AB8-2613EF4729E1}"/>
                    </a:ext>
                  </a:extLst>
                </p:cNvPr>
                <p:cNvSpPr/>
                <p:nvPr/>
              </p:nvSpPr>
              <p:spPr>
                <a:xfrm>
                  <a:off x="4083880" y="5453993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۱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C9094D7-E73D-B948-9B0B-60ACEE8B11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38160" y="4773363"/>
                  <a:ext cx="548640" cy="54864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۲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469FD2A-089F-CC4F-8F59-FF62F729E6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92440" y="4001294"/>
                  <a:ext cx="640080" cy="64008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fa-IR" dirty="0">
                      <a:solidFill>
                        <a:schemeClr val="tx1"/>
                      </a:solidFill>
                      <a:latin typeface="IRRoya" panose="02000503000000020002" pitchFamily="2" charset="-78"/>
                      <a:cs typeface="IRRoya" panose="02000503000000020002" pitchFamily="2" charset="-78"/>
                    </a:rPr>
                    <a:t>۳</a:t>
                  </a:r>
                  <a:endParaRPr lang="en-US" dirty="0">
                    <a:solidFill>
                      <a:schemeClr val="tx1"/>
                    </a:solidFill>
                    <a:latin typeface="IRRoya" panose="02000503000000020002" pitchFamily="2" charset="-78"/>
                    <a:cs typeface="IRRoya" panose="02000503000000020002" pitchFamily="2" charset="-78"/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00A7177E-45F3-FF4F-90C1-F7B6B0AA466E}"/>
                    </a:ext>
                  </a:extLst>
                </p:cNvPr>
                <p:cNvGrpSpPr/>
                <p:nvPr/>
              </p:nvGrpSpPr>
              <p:grpSpPr>
                <a:xfrm>
                  <a:off x="3855280" y="3722775"/>
                  <a:ext cx="914400" cy="2286000"/>
                  <a:chOff x="1607556" y="3722775"/>
                  <a:chExt cx="914400" cy="228600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E24AC712-2BEC-EE43-B552-F2F33F8A7D6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7556" y="3722775"/>
                    <a:ext cx="0" cy="22860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DCA2000D-FE24-4D46-9F21-DC4FF1C1491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521956" y="3722775"/>
                    <a:ext cx="0" cy="22860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F752324-4DA0-9243-9B62-6137219572C0}"/>
                  </a:ext>
                </a:extLst>
              </p:cNvPr>
              <p:cNvCxnSpPr/>
              <p:nvPr/>
            </p:nvCxnSpPr>
            <p:spPr>
              <a:xfrm flipH="1">
                <a:off x="2753711" y="4865775"/>
                <a:ext cx="1502979" cy="0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631A46-65E5-114D-8B9F-80C77248E707}"/>
                </a:ext>
              </a:extLst>
            </p:cNvPr>
            <p:cNvSpPr txBox="1"/>
            <p:nvPr/>
          </p:nvSpPr>
          <p:spPr>
            <a:xfrm>
              <a:off x="1834120" y="5204450"/>
              <a:ext cx="1468671" cy="64633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algn="r" defTabSz="914400" rtl="1" eaLnBrk="1" latinLnBrk="0" hangingPunct="1"/>
              <a:r>
                <a:rPr lang="fa-IR" dirty="0">
                  <a:latin typeface="IRRoya" panose="02000503000000020002" pitchFamily="2" charset="-78"/>
                  <a:cs typeface="IRRoya" panose="02000503000000020002" pitchFamily="2" charset="-78"/>
                </a:rPr>
                <a:t>هرچه حباب بزرگتر</a:t>
              </a:r>
            </a:p>
            <a:p>
              <a:pPr marL="0" algn="r" defTabSz="914400" rtl="1" eaLnBrk="1" latinLnBrk="0" hangingPunct="1"/>
              <a:r>
                <a:rPr lang="fa-IR" dirty="0">
                  <a:latin typeface="IRRoya" panose="02000503000000020002" pitchFamily="2" charset="-78"/>
                  <a:cs typeface="IRRoya" panose="02000503000000020002" pitchFamily="2" charset="-78"/>
                </a:rPr>
                <a:t>چگالی کمتر!!!</a:t>
              </a:r>
              <a:endParaRPr lang="en-US" dirty="0">
                <a:latin typeface="IRRoya" panose="02000503000000020002" pitchFamily="2" charset="-78"/>
                <a:cs typeface="IRRoya" panose="02000503000000020002" pitchFamily="2" charset="-78"/>
              </a:endParaRP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1EEA9AD9-04D9-E641-A8D9-8814C0F0F69C}"/>
                </a:ext>
              </a:extLst>
            </p:cNvPr>
            <p:cNvCxnSpPr>
              <a:stCxn id="10" idx="0"/>
            </p:cNvCxnSpPr>
            <p:nvPr/>
          </p:nvCxnSpPr>
          <p:spPr>
            <a:xfrm rot="5400000" flipH="1" flipV="1">
              <a:off x="3012499" y="4045479"/>
              <a:ext cx="714928" cy="1603014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CF348D7-52B1-AA40-B5B2-1668C5F98AD1}"/>
              </a:ext>
            </a:extLst>
          </p:cNvPr>
          <p:cNvSpPr/>
          <p:nvPr/>
        </p:nvSpPr>
        <p:spPr>
          <a:xfrm>
            <a:off x="1019503" y="1996966"/>
            <a:ext cx="10152994" cy="4179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A973F63-CDF0-2E47-945A-C45ED399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46624"/>
              </p:ext>
            </p:extLst>
          </p:nvPr>
        </p:nvGraphicFramePr>
        <p:xfrm>
          <a:off x="1245391" y="3336181"/>
          <a:ext cx="41148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5031602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7693645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0670901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گذر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تعداد مقایسه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تعداد </a:t>
                      </a:r>
                      <a:r>
                        <a:rPr lang="fa-IR" dirty="0" err="1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جابه‌جایی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141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303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8618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...</a:t>
                      </a:r>
                      <a:endParaRPr lang="en-US" dirty="0">
                        <a:latin typeface="Century" panose="02040604050505020304" pitchFamily="18" charset="0"/>
                        <a:cs typeface="IRRoya" panose="02000503000000020002" pitchFamily="2" charset="-78"/>
                      </a:endParaRPr>
                    </a:p>
                  </a:txBody>
                  <a:tcPr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...</a:t>
                      </a:r>
                      <a:endParaRPr lang="en-US" dirty="0">
                        <a:latin typeface="Century" panose="02040604050505020304" pitchFamily="18" charset="0"/>
                        <a:cs typeface="IRRoya" panose="02000503000000020002" pitchFamily="2" charset="-78"/>
                      </a:endParaRPr>
                    </a:p>
                  </a:txBody>
                  <a:tcPr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...</a:t>
                      </a:r>
                      <a:endParaRPr lang="en-US" dirty="0">
                        <a:latin typeface="Century" panose="02040604050505020304" pitchFamily="18" charset="0"/>
                        <a:cs typeface="IRRoya" panose="02000503000000020002" pitchFamily="2" charset="-78"/>
                      </a:endParaRPr>
                    </a:p>
                  </a:txBody>
                  <a:tcPr vert="vert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95166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87594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مجموع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n(n-1)/2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04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8F5265-D8FF-AE48-827C-8DFD0980CB39}"/>
              </a:ext>
            </a:extLst>
          </p:cNvPr>
          <p:cNvSpPr txBox="1"/>
          <p:nvPr/>
        </p:nvSpPr>
        <p:spPr>
          <a:xfrm>
            <a:off x="5360192" y="3585473"/>
            <a:ext cx="527897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>
              <a:lnSpc>
                <a:spcPct val="200000"/>
              </a:lnSpc>
            </a:pP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با </a:t>
            </a:r>
            <a:r>
              <a:rPr lang="en-US" dirty="0">
                <a:latin typeface="IRRoya" panose="02000503000000020002" pitchFamily="2" charset="-78"/>
                <a:cs typeface="IRRoya" panose="02000503000000020002" pitchFamily="2" charset="-78"/>
              </a:rPr>
              <a:t>n-1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مقایسه و </a:t>
            </a:r>
            <a:r>
              <a:rPr lang="en-US" dirty="0">
                <a:latin typeface="IRRoya" panose="02000503000000020002" pitchFamily="2" charset="-78"/>
                <a:cs typeface="IRRoya" panose="02000503000000020002" pitchFamily="2" charset="-78"/>
              </a:rPr>
              <a:t>0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جابه‌جایی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،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بیشینه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اول به خانه آخر منتقل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می‌شود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.</a:t>
            </a:r>
          </a:p>
          <a:p>
            <a:pPr rtl="1">
              <a:lnSpc>
                <a:spcPct val="200000"/>
              </a:lnSpc>
            </a:pP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با </a:t>
            </a:r>
            <a:r>
              <a:rPr lang="en-US" dirty="0">
                <a:latin typeface="IRRoya" panose="02000503000000020002" pitchFamily="2" charset="-78"/>
                <a:cs typeface="IRRoya" panose="02000503000000020002" pitchFamily="2" charset="-78"/>
              </a:rPr>
              <a:t>n-2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مقایسه و </a:t>
            </a:r>
            <a:r>
              <a:rPr lang="en-US" dirty="0">
                <a:latin typeface="IRRoya" panose="02000503000000020002" pitchFamily="2" charset="-78"/>
                <a:cs typeface="IRRoya" panose="02000503000000020002" pitchFamily="2" charset="-78"/>
              </a:rPr>
              <a:t>0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جابه‌جایی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،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بیشینه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دوم به ماقبل خانه آخر منتقل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می‌شود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.</a:t>
            </a: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21366A2A-99EE-2D41-B4C3-9F83148BF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56853"/>
              </p:ext>
            </p:extLst>
          </p:nvPr>
        </p:nvGraphicFramePr>
        <p:xfrm>
          <a:off x="1859720" y="2243105"/>
          <a:ext cx="85039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640">
                  <a:extLst>
                    <a:ext uri="{9D8B030D-6E8A-4147-A177-3AD203B41FA5}">
                      <a16:colId xmlns:a16="http://schemas.microsoft.com/office/drawing/2014/main" val="3513209173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467011598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205000744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 rtl="1"/>
                      <a:r>
                        <a:rPr lang="fa-IR" b="0" dirty="0" err="1">
                          <a:solidFill>
                            <a:schemeClr val="tx1"/>
                          </a:solidFill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جابه‌جایی</a:t>
                      </a:r>
                      <a:r>
                        <a:rPr lang="fa-IR" b="0" dirty="0">
                          <a:solidFill>
                            <a:schemeClr val="tx1"/>
                          </a:solidFill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: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0=O(1)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fa-IR" b="0" dirty="0">
                          <a:solidFill>
                            <a:schemeClr val="tx1"/>
                          </a:solidFill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مقایسات: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n(n-1)/2=O(n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cs typeface="IRRoya" panose="02000503000000020002" pitchFamily="2" charset="-78"/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fa-IR" b="0" dirty="0">
                          <a:solidFill>
                            <a:schemeClr val="tx1"/>
                          </a:solidFill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بهترین حالت: ورودی مرتب</a:t>
                      </a:r>
                      <a:endParaRPr lang="en-US" b="0" dirty="0">
                        <a:solidFill>
                          <a:schemeClr val="tx1"/>
                        </a:solidFill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588839"/>
                  </a:ext>
                </a:extLst>
              </a:tr>
            </a:tbl>
          </a:graphicData>
        </a:graphic>
      </p:graphicFrame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A87C804D-CF35-C740-99CB-74166A1C6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191783"/>
              </p:ext>
            </p:extLst>
          </p:nvPr>
        </p:nvGraphicFramePr>
        <p:xfrm>
          <a:off x="8077640" y="2705850"/>
          <a:ext cx="228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4252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234363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322699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40983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9689386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n-1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369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47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10638</Words>
  <Application>Microsoft Macintosh PowerPoint</Application>
  <PresentationFormat>Widescreen</PresentationFormat>
  <Paragraphs>1927</Paragraphs>
  <Slides>73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4" baseType="lpstr">
      <vt:lpstr>Arial</vt:lpstr>
      <vt:lpstr>Calibri</vt:lpstr>
      <vt:lpstr>Calibri Light</vt:lpstr>
      <vt:lpstr>Cambria Math</vt:lpstr>
      <vt:lpstr>Century</vt:lpstr>
      <vt:lpstr>Courier</vt:lpstr>
      <vt:lpstr>Courier New</vt:lpstr>
      <vt:lpstr>IRMitra</vt:lpstr>
      <vt:lpstr>IRRoya</vt:lpstr>
      <vt:lpstr>IRTitr</vt:lpstr>
      <vt:lpstr>Office Theme</vt:lpstr>
      <vt:lpstr>دهم: مرتب‌سازی</vt:lpstr>
      <vt:lpstr>مسئله</vt:lpstr>
      <vt:lpstr>مرتب‌سازی</vt:lpstr>
      <vt:lpstr>مرتب‌سازی</vt:lpstr>
      <vt:lpstr>مرتب‌سازی حبابی</vt:lpstr>
      <vt:lpstr>مرتب‌سازی حبابی</vt:lpstr>
      <vt:lpstr>مرتب‌سازی حبابی</vt:lpstr>
      <vt:lpstr>مرتب‌سازی حبابی</vt:lpstr>
      <vt:lpstr>مرتب‌سازی حبابی</vt:lpstr>
      <vt:lpstr>مرتب‌سازی حبابی</vt:lpstr>
      <vt:lpstr>مرتب‌سازی درجی</vt:lpstr>
      <vt:lpstr>مرتب‌سازی درجی</vt:lpstr>
      <vt:lpstr>مرتب‌سازی درجی</vt:lpstr>
      <vt:lpstr>مرتب‌سازی درجی</vt:lpstr>
      <vt:lpstr>مرتب‌سازی درجی</vt:lpstr>
      <vt:lpstr>مرتب‌سازی درجی</vt:lpstr>
      <vt:lpstr>مرتب‌سازی انتخابی</vt:lpstr>
      <vt:lpstr>مرتب‌سازی انتخابی</vt:lpstr>
      <vt:lpstr>مرتب‌سازی انتخابی</vt:lpstr>
      <vt:lpstr>مرتب‌سازی انتخابی</vt:lpstr>
      <vt:lpstr>مرتب‌سازی ادغامی</vt:lpstr>
      <vt:lpstr>مرتب‌سازی ادغامی</vt:lpstr>
      <vt:lpstr>مرتب‌سازی ادغامی</vt:lpstr>
      <vt:lpstr>مرتب‌سازی ادغامی</vt:lpstr>
      <vt:lpstr>مرتب‌سازی ادغامی</vt:lpstr>
      <vt:lpstr>مرتب‌سازی ادغامی</vt:lpstr>
      <vt:lpstr>مرتب‌سازی سریع</vt:lpstr>
      <vt:lpstr>مرتب‌سازی سریع</vt:lpstr>
      <vt:lpstr>مرتب‌سازی سریع</vt:lpstr>
      <vt:lpstr>مرتب‌سازی سریع</vt:lpstr>
      <vt:lpstr>مرتب‌سازی سریع</vt:lpstr>
      <vt:lpstr>مرتب‌سازی سریع</vt:lpstr>
      <vt:lpstr>مرتب‌سازی سریع</vt:lpstr>
      <vt:lpstr>مرتب‌سازی سریع</vt:lpstr>
      <vt:lpstr>مرتب‌سازی سریع</vt:lpstr>
      <vt:lpstr>مرتب‌سازی سریع</vt:lpstr>
      <vt:lpstr>مرتب‌سازی سریع</vt:lpstr>
      <vt:lpstr>مرتب‌سازی سریع</vt:lpstr>
      <vt:lpstr>مرتب‌سازی سریع</vt:lpstr>
      <vt:lpstr>مرتب‌سازی سریع</vt:lpstr>
      <vt:lpstr>مرتب‌سازی سریع</vt:lpstr>
      <vt:lpstr>مرتب‌سازی سریع</vt:lpstr>
      <vt:lpstr>مرتب‌سازی سریع</vt:lpstr>
      <vt:lpstr>مرتب‌سازی سریع</vt:lpstr>
      <vt:lpstr>مثال</vt:lpstr>
      <vt:lpstr>مثال</vt:lpstr>
      <vt:lpstr>مثال</vt:lpstr>
      <vt:lpstr>مثال</vt:lpstr>
      <vt:lpstr>مثال</vt:lpstr>
      <vt:lpstr>مرتب‌سازی درختی</vt:lpstr>
      <vt:lpstr>مرتب‌سازی درختی</vt:lpstr>
      <vt:lpstr>مرتب‌سازی هرم</vt:lpstr>
      <vt:lpstr>مرتب‌سازی هرم</vt:lpstr>
      <vt:lpstr>مرتب‌سازی هرم</vt:lpstr>
      <vt:lpstr>مرتب‌سازی هرم</vt:lpstr>
      <vt:lpstr>مرتب‌سازی هرم</vt:lpstr>
      <vt:lpstr>مرتب‌سازی هرم</vt:lpstr>
      <vt:lpstr>مرتب‌سازی هرم</vt:lpstr>
      <vt:lpstr>مرتب‌سازی هرم</vt:lpstr>
      <vt:lpstr>مرتب‌سازی هرم</vt:lpstr>
      <vt:lpstr>مرتب‌سازی هرم</vt:lpstr>
      <vt:lpstr>مرتب‌سازی هرم</vt:lpstr>
      <vt:lpstr>مرتب‌سازی هرم</vt:lpstr>
      <vt:lpstr>مرتب‌سازی هرم</vt:lpstr>
      <vt:lpstr>مرتب‌سازی هرم</vt:lpstr>
      <vt:lpstr>مرتب‌سازی هرم</vt:lpstr>
      <vt:lpstr>مرتب‌سازی هرم</vt:lpstr>
      <vt:lpstr>مرتب‌سازی هرم</vt:lpstr>
      <vt:lpstr>مرتب‌سازی هرم</vt:lpstr>
      <vt:lpstr>مرتب‌سازی مبنا</vt:lpstr>
      <vt:lpstr>مرتب‌سازی مبنا</vt:lpstr>
      <vt:lpstr>مرتب‌سازی مبنا</vt:lpstr>
      <vt:lpstr>مرتب‌سازی مبنا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سه: پشته</dc:title>
  <dc:creator>Sajjad Hashemian</dc:creator>
  <cp:lastModifiedBy>Sajjad Hashemian</cp:lastModifiedBy>
  <cp:revision>1440</cp:revision>
  <dcterms:created xsi:type="dcterms:W3CDTF">2021-02-28T19:35:44Z</dcterms:created>
  <dcterms:modified xsi:type="dcterms:W3CDTF">2021-05-27T23:05:47Z</dcterms:modified>
</cp:coreProperties>
</file>