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62" r:id="rId4"/>
    <p:sldId id="266" r:id="rId5"/>
    <p:sldId id="258" r:id="rId6"/>
    <p:sldId id="261" r:id="rId7"/>
    <p:sldId id="260" r:id="rId8"/>
    <p:sldId id="268" r:id="rId9"/>
    <p:sldId id="267" r:id="rId10"/>
    <p:sldId id="269" r:id="rId11"/>
    <p:sldId id="271" r:id="rId12"/>
    <p:sldId id="272" r:id="rId13"/>
    <p:sldId id="273" r:id="rId14"/>
    <p:sldId id="263" r:id="rId15"/>
    <p:sldId id="270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600FF"/>
    <a:srgbClr val="795D25"/>
    <a:srgbClr val="058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D828D-7548-554B-B9C5-DC2227A4AFA5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5D79A-78A1-FF43-AC6B-D0C8036A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5D79A-78A1-FF43-AC6B-D0C8036A0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5D79A-78A1-FF43-AC6B-D0C8036A0D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A27C9-F4A2-5D4A-A32D-5CEEEB68745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C62A-0916-1343-9821-53FEE681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2AA939-324A-5F4C-A6BB-C256236C0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7" t="7662" r="32414" b="8660"/>
          <a:stretch/>
        </p:blipFill>
        <p:spPr>
          <a:xfrm>
            <a:off x="149325" y="1027438"/>
            <a:ext cx="2846992" cy="5454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8313D1-D80F-3C4C-A952-B54175167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21"/>
          <a:stretch/>
        </p:blipFill>
        <p:spPr>
          <a:xfrm>
            <a:off x="8802746" y="3689400"/>
            <a:ext cx="3389254" cy="312357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14621-C877-1A4A-91D3-01531E49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77940"/>
            <a:ext cx="6858000" cy="1790700"/>
          </a:xfrm>
        </p:spPr>
        <p:txBody>
          <a:bodyPr/>
          <a:lstStyle/>
          <a:p>
            <a:r>
              <a:rPr lang="fa-IR" dirty="0">
                <a:solidFill>
                  <a:schemeClr val="bg1"/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صفر: معرفی</a:t>
            </a:r>
            <a:endParaRPr lang="en-US" dirty="0">
              <a:solidFill>
                <a:schemeClr val="bg1"/>
              </a:solidFill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83411-38EB-954B-8490-7733F9A53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754557"/>
            <a:ext cx="6858000" cy="1241822"/>
          </a:xfrm>
        </p:spPr>
        <p:txBody>
          <a:bodyPr>
            <a:normAutofit lnSpcReduction="10000"/>
          </a:bodyPr>
          <a:lstStyle/>
          <a:p>
            <a:pPr rtl="1"/>
            <a:r>
              <a:rPr lang="fa-IR" dirty="0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ساختمان داده ها و </a:t>
            </a:r>
            <a:r>
              <a:rPr lang="fa-IR" dirty="0" err="1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endParaRPr lang="fa-IR" dirty="0">
              <a:solidFill>
                <a:schemeClr val="bg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rtl="1"/>
            <a:r>
              <a:rPr lang="fa-IR" dirty="0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مدرس: دکتر </a:t>
            </a:r>
            <a:r>
              <a:rPr lang="fa-IR" dirty="0" err="1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نجمه</a:t>
            </a:r>
            <a:r>
              <a:rPr lang="fa-IR" dirty="0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نگارنده: سجاد </a:t>
            </a:r>
            <a:r>
              <a:rPr lang="fa-IR" sz="1800" dirty="0" err="1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هاشمیان</a:t>
            </a:r>
            <a:endParaRPr lang="fa-IR" sz="1800" dirty="0">
              <a:solidFill>
                <a:schemeClr val="bg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7A50A-170A-004D-B2F0-50BE1C7132CB}"/>
              </a:ext>
            </a:extLst>
          </p:cNvPr>
          <p:cNvSpPr txBox="1"/>
          <p:nvPr/>
        </p:nvSpPr>
        <p:spPr>
          <a:xfrm>
            <a:off x="885828" y="6559054"/>
            <a:ext cx="1172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Barnsley Fern Fractal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56A69E-44AF-724F-8343-8A2C216D55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2571" y="300222"/>
            <a:ext cx="966859" cy="1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6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اندازه گیری زمان اجرا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2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سوال) چگونه زمان اجرای یک برنامه را اندازه بگیریم؟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پاسخ: به صورت دستی!؟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244" name="Picture 4" descr="Old Fashioned Stopwatch &amp;Timer – Apps on Google Play">
            <a:extLst>
              <a:ext uri="{FF2B5EF4-FFF2-40B4-BE49-F238E27FC236}">
                <a16:creationId xmlns:a16="http://schemas.microsoft.com/office/drawing/2014/main" id="{D2D71A86-BA9D-1340-A868-5B1283DED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"/>
          <a:stretch/>
        </p:blipFill>
        <p:spPr bwMode="auto">
          <a:xfrm>
            <a:off x="838200" y="4200361"/>
            <a:ext cx="1998936" cy="19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9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اندازه گیری زمان اجرا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2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سوال) چگونه زمان اجرای یک برنامه را اندازه بگیریم؟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پاسخ: به صورت خودکار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D978E-139E-9849-88D8-CC18B5DDBDE3}"/>
              </a:ext>
            </a:extLst>
          </p:cNvPr>
          <p:cNvSpPr/>
          <p:nvPr/>
        </p:nvSpPr>
        <p:spPr>
          <a:xfrm>
            <a:off x="838200" y="4576525"/>
            <a:ext cx="4532586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 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 Courier New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267F99"/>
                </a:solidFill>
                <a:latin typeface=" Courier New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795E26"/>
                </a:solidFill>
                <a:latin typeface=" Courier New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>
                <a:solidFill>
                  <a:srgbClr val="267F99"/>
                </a:solidFill>
                <a:latin typeface=" Courier New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 Courier New"/>
              </a:rPr>
              <a:t>{</a:t>
            </a:r>
          </a:p>
          <a:p>
            <a:pPr lvl="1"/>
            <a:r>
              <a:rPr lang="en-US" sz="1400" b="1" dirty="0">
                <a:solidFill>
                  <a:srgbClr val="267F99"/>
                </a:solidFill>
                <a:latin typeface=" 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[] 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sz="1400" b="1" dirty="0" err="1">
                <a:solidFill>
                  <a:srgbClr val="795E26"/>
                </a:solidFill>
                <a:latin typeface=" Courier New"/>
              </a:rPr>
              <a:t>readInts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400" b="1" dirty="0">
                <a:solidFill>
                  <a:srgbClr val="098658"/>
                </a:solidFill>
                <a:latin typeface=" 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]);</a:t>
            </a:r>
          </a:p>
          <a:p>
            <a:pPr lvl="1"/>
            <a:r>
              <a:rPr lang="en-US" sz="1400" b="1" dirty="0">
                <a:solidFill>
                  <a:srgbClr val="267F99"/>
                </a:solidFill>
                <a:latin typeface=" Courier New"/>
              </a:rPr>
              <a:t>Stopwatch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timer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sz="1400" b="1" dirty="0">
                <a:solidFill>
                  <a:srgbClr val="AF00DB"/>
                </a:solidFill>
                <a:latin typeface=" Courier New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795E26"/>
                </a:solidFill>
                <a:latin typeface=" Courier New"/>
              </a:rPr>
              <a:t>Stopwatch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();</a:t>
            </a:r>
          </a:p>
          <a:p>
            <a:pPr lvl="1"/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StdOut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sz="1400" b="1" dirty="0" err="1">
                <a:solidFill>
                  <a:srgbClr val="795E26"/>
                </a:solidFill>
                <a:latin typeface=" Courier New"/>
              </a:rPr>
              <a:t>println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ThreeSum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sz="1400" b="1" dirty="0" err="1">
                <a:solidFill>
                  <a:srgbClr val="795E26"/>
                </a:solidFill>
                <a:latin typeface=" Courier New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(a));</a:t>
            </a:r>
          </a:p>
          <a:p>
            <a:pPr lvl="1"/>
            <a:r>
              <a:rPr lang="en-US" sz="1400" b="1" dirty="0">
                <a:solidFill>
                  <a:srgbClr val="267F99"/>
                </a:solidFill>
                <a:latin typeface=" Courier New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time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timer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sz="1400" b="1" dirty="0" err="1">
                <a:solidFill>
                  <a:srgbClr val="795E26"/>
                </a:solidFill>
                <a:latin typeface=" Courier New"/>
              </a:rPr>
              <a:t>elapsedTime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();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35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C010219-38F0-5A41-909F-6FB8B014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6" r="38140" b="8200"/>
          <a:stretch/>
        </p:blipFill>
        <p:spPr>
          <a:xfrm>
            <a:off x="336331" y="444876"/>
            <a:ext cx="6159063" cy="604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تحلیل تجربی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برنامه را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ازای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اندازه های مختلف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ورودی اجرا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کنید و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    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زمان اجرا را اندازه بگیرید.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89CDDC-3F62-A245-A330-0644577D2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38305"/>
              </p:ext>
            </p:extLst>
          </p:nvPr>
        </p:nvGraphicFramePr>
        <p:xfrm>
          <a:off x="8153400" y="3429000"/>
          <a:ext cx="3200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1701251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9453278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dirty="0">
                          <a:latin typeface="Courier" pitchFamily="2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Time(second)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8793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250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0.0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53229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500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0.0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231163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1000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ourier" pitchFamily="2" charset="0"/>
                        </a:rPr>
                        <a:t>0.1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358893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2000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0.8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60150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4000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6.4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88083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8000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51.1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463945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16000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3829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پیش‌بینی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و اعتبار سنجی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فرضیه. زمان اجرا تقریبا برابر با 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۲.۹۹۹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×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۱۰-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۱۰×۱/۰۰۶ ثانیه است.</a:t>
            </a:r>
          </a:p>
          <a:p>
            <a:pPr algn="r" rtl="1"/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lvl="1"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۵۱ ثانیه برای ۸۰۰۰=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</a:p>
          <a:p>
            <a:pPr lvl="1"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۴۰۸/۱ ثانیه برای ۱۶۰۰۰=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مشاهدات.</a:t>
            </a:r>
          </a:p>
          <a:p>
            <a:pPr lvl="1"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اجرای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52ECF5-6871-1D44-93C6-8649F5FDD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09878"/>
              </p:ext>
            </p:extLst>
          </p:nvPr>
        </p:nvGraphicFramePr>
        <p:xfrm>
          <a:off x="838200" y="3749675"/>
          <a:ext cx="3200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1701251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9453278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dirty="0">
                          <a:latin typeface="Courier" pitchFamily="2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Time(second)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8793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250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0.0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53229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500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0.0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231163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1000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ourier" pitchFamily="2" charset="0"/>
                        </a:rPr>
                        <a:t>0.1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358893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2000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0.8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60150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4000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6.4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88083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8000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51.1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463945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16000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410.8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3829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70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5D4F-5306-7147-934C-CA78390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تحلیل پیچیدگی و مرتبه اجرایی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E57-D65A-A048-9E9C-ED33DF7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 rtl="1">
              <a:lnSpc>
                <a:spcPct val="100000"/>
              </a:lnSpc>
              <a:buNone/>
            </a:pPr>
            <a:endParaRPr lang="fa-IR" sz="1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Low" rtl="1">
              <a:lnSpc>
                <a:spcPct val="100000"/>
              </a:lnSpc>
              <a:buNone/>
            </a:pP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در ارزیابی یک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و برنامه دو عامل اصلی وجود دارد که باید مورد توجه قرار گیرند، یکی حافظه مصرفی و دیگری زمان مصرفی است، یعنی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الگوریتمی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بهتر است که فضا و زمان کمتری را در لحظه اجرا مصرف کند.</a:t>
            </a:r>
          </a:p>
          <a:p>
            <a:pPr marL="0" indent="0" algn="justLow" rtl="1">
              <a:lnSpc>
                <a:spcPct val="100000"/>
              </a:lnSpc>
              <a:buNone/>
            </a:pPr>
            <a:endParaRPr lang="fa-IR" sz="1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Low" rtl="1">
              <a:lnSpc>
                <a:spcPct val="100000"/>
              </a:lnSpc>
              <a:buNone/>
            </a:pP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محاسبه زمان اجرایی یک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متناسب با تعداد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دفعاتی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است که </a:t>
            </a:r>
            <a:r>
              <a:rPr lang="fa-IR" sz="1500" b="1" dirty="0">
                <a:latin typeface="IRMitra" panose="02000506000000020002" pitchFamily="2" charset="-78"/>
                <a:cs typeface="IRMitra" panose="02000506000000020002" pitchFamily="2" charset="-78"/>
              </a:rPr>
              <a:t>عملیات اصلی 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انجام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. در تحلیل زمان اجرای یک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تمام دستورات را شمارش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نمی‌کنیم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زیرا تعداد دستورات به نوع زبان برنامه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نویسی،کامپیوتر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و ... بستگی دارد.</a:t>
            </a:r>
          </a:p>
          <a:p>
            <a:pPr marL="0" indent="0" algn="justLow" rtl="1">
              <a:lnSpc>
                <a:spcPct val="100000"/>
              </a:lnSpc>
              <a:buNone/>
            </a:pPr>
            <a:endParaRPr lang="fa-IR" sz="1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Low" rtl="1">
              <a:lnSpc>
                <a:spcPct val="100000"/>
              </a:lnSpc>
              <a:buNone/>
            </a:pP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برای محاسبه زمان اجرای یک </a:t>
            </a:r>
            <a:r>
              <a:rPr lang="fa-IR" sz="18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فقط به عملیات اصلی نیاز داریم که مستقل از عوامل دیگر هستند؛ در عین حال هیچ قاعده مشخصی برای انتخاب عملیات اصلی وجود ندارد!</a:t>
            </a:r>
            <a:endParaRPr lang="en-US" sz="18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842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دسته بندی نرخ رشد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 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مجموعه‌ی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کوچک از توابع مانند زیر برای توصیف نرخ رشد اغلب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 کافی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  <a:cs typeface="Courier New" panose="02070309020205020404" pitchFamily="49" charset="0"/>
              </a:rPr>
              <a:t>1, log N, N, N log N, N</a:t>
            </a:r>
            <a:r>
              <a:rPr lang="en-US" sz="1500" baseline="30000" dirty="0">
                <a:latin typeface="Courier" pitchFamily="2" charset="0"/>
                <a:cs typeface="Courier New" panose="02070309020205020404" pitchFamily="49" charset="0"/>
              </a:rPr>
              <a:t>2</a:t>
            </a:r>
            <a:r>
              <a:rPr lang="en-US" sz="1500" dirty="0">
                <a:latin typeface="Courier" pitchFamily="2" charset="0"/>
                <a:cs typeface="Courier New" panose="02070309020205020404" pitchFamily="49" charset="0"/>
              </a:rPr>
              <a:t>, N</a:t>
            </a:r>
            <a:r>
              <a:rPr lang="en-US" sz="1500" baseline="30000" dirty="0">
                <a:latin typeface="Courier" pitchFamily="2" charset="0"/>
                <a:cs typeface="Courier New" panose="02070309020205020404" pitchFamily="49" charset="0"/>
              </a:rPr>
              <a:t>3</a:t>
            </a:r>
            <a:r>
              <a:rPr lang="en-US" sz="1500" dirty="0">
                <a:latin typeface="Courier" pitchFamily="2" charset="0"/>
                <a:cs typeface="Courier New" panose="02070309020205020404" pitchFamily="49" charset="0"/>
              </a:rPr>
              <a:t>, 2</a:t>
            </a:r>
            <a:r>
              <a:rPr lang="en-US" sz="1500" baseline="30000" dirty="0">
                <a:latin typeface="Courier" pitchFamily="2" charset="0"/>
                <a:cs typeface="Courier New" panose="02070309020205020404" pitchFamily="49" charset="0"/>
              </a:rPr>
              <a:t>N</a:t>
            </a:r>
            <a:endParaRPr lang="en-US" sz="1500" dirty="0">
              <a:latin typeface="Courier" pitchFamily="2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BAAC5-7DAA-B045-AE2B-86CC9D098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r="36554" b="2222"/>
          <a:stretch/>
        </p:blipFill>
        <p:spPr>
          <a:xfrm>
            <a:off x="6232636" y="2731840"/>
            <a:ext cx="3657477" cy="3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دسته بندی نرخ رشد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 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66BE75-6ACF-7D4D-81CA-4A4715CD3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888675"/>
              </p:ext>
            </p:extLst>
          </p:nvPr>
        </p:nvGraphicFramePr>
        <p:xfrm>
          <a:off x="1524000" y="1774524"/>
          <a:ext cx="9144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144">
                  <a:extLst>
                    <a:ext uri="{9D8B030D-6E8A-4147-A177-3AD203B41FA5}">
                      <a16:colId xmlns:a16="http://schemas.microsoft.com/office/drawing/2014/main" val="38582933"/>
                    </a:ext>
                  </a:extLst>
                </a:gridCol>
                <a:gridCol w="1617682">
                  <a:extLst>
                    <a:ext uri="{9D8B030D-6E8A-4147-A177-3AD203B41FA5}">
                      <a16:colId xmlns:a16="http://schemas.microsoft.com/office/drawing/2014/main" val="4231178129"/>
                    </a:ext>
                  </a:extLst>
                </a:gridCol>
                <a:gridCol w="1830174">
                  <a:extLst>
                    <a:ext uri="{9D8B030D-6E8A-4147-A177-3AD203B41FA5}">
                      <a16:colId xmlns:a16="http://schemas.microsoft.com/office/drawing/2014/main" val="242965532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مثال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نام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مرتبه رشد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9478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عملیات های پایه (جمع دو عدد)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ثابت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۱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4470278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جستجو </a:t>
                      </a:r>
                      <a:r>
                        <a:rPr lang="fa-IR" sz="1400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دودویی</a:t>
                      </a:r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(با ما باشید)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لگاریتمی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log 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660917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یافتن عنصر </a:t>
                      </a:r>
                      <a:r>
                        <a:rPr lang="fa-IR" sz="1400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بیشینه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خطی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1377305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مرتب سازی </a:t>
                      </a:r>
                      <a:r>
                        <a:rPr lang="fa-IR" sz="1400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ادغامی</a:t>
                      </a:r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(با ما باشید)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خطی لگاریتمی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 log 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8785791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دو حلقه تو در تو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درجه دو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</a:t>
                      </a:r>
                      <a:r>
                        <a:rPr lang="en-US" sz="1400" baseline="300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7294378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سه حلقه تو در تو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درجه ۳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</a:t>
                      </a:r>
                      <a:r>
                        <a:rPr lang="en-US" sz="1400" baseline="300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3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4931236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جستجو کامل(مسئله برج </a:t>
                      </a:r>
                      <a:r>
                        <a:rPr lang="fa-IR" sz="1400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هانوی</a:t>
                      </a:r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)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نمایی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  <a:r>
                        <a:rPr lang="en-US" sz="1400" baseline="300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52356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1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انواع تحلیل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rgbClr val="C00000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بهترین حالت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حد پایین هزینه</a:t>
            </a:r>
          </a:p>
          <a:p>
            <a:pPr lvl="1" algn="r" rtl="1">
              <a:lnSpc>
                <a:spcPct val="150000"/>
              </a:lnSpc>
            </a:pP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با پیدا کردن «ساده ترین» ورودی</a:t>
            </a:r>
          </a:p>
          <a:p>
            <a:pPr lvl="1" algn="r" rtl="1">
              <a:lnSpc>
                <a:spcPct val="150000"/>
              </a:lnSpc>
            </a:pP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فراهم کننده یک هدف کمینه برای تمام ورودی ها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accent6">
                    <a:lumMod val="75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بدترین حالت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حد بالا هزینه</a:t>
            </a:r>
          </a:p>
          <a:p>
            <a:pPr lvl="1" algn="r" rtl="1">
              <a:lnSpc>
                <a:spcPct val="150000"/>
              </a:lnSpc>
            </a:pP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با پیدا کردن «سخت ترین» ورودی</a:t>
            </a:r>
          </a:p>
          <a:p>
            <a:pPr lvl="1" algn="r" rtl="1">
              <a:lnSpc>
                <a:spcPct val="150000"/>
              </a:lnSpc>
            </a:pP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فراهم کننده یک تضمین </a:t>
            </a:r>
            <a:r>
              <a:rPr lang="fa-IR" sz="1500" dirty="0" err="1">
                <a:latin typeface="IRMitra" panose="02000506000000020002" pitchFamily="2" charset="-78"/>
                <a:cs typeface="IRMitra" panose="02000506000000020002" pitchFamily="2" charset="-78"/>
              </a:rPr>
              <a:t>بیشینه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 برای تمام ورودی ها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rgbClr val="0070C0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حالت متوسط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هزینه مورد انتظار برای یک ورودی تصادفی</a:t>
            </a:r>
          </a:p>
          <a:p>
            <a:pPr lvl="1" algn="r" rtl="1">
              <a:lnSpc>
                <a:spcPct val="150000"/>
              </a:lnSpc>
            </a:pP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نیاز به یک مدل برای ورودی «تصادفی»</a:t>
            </a:r>
          </a:p>
          <a:p>
            <a:pPr lvl="1" algn="r" rtl="1">
              <a:lnSpc>
                <a:spcPct val="150000"/>
              </a:lnSpc>
            </a:pP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فراهم کننده روشی برای تخمین کارایی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9532-FDF7-D648-8D8A-0E48647894B5}"/>
              </a:ext>
            </a:extLst>
          </p:cNvPr>
          <p:cNvSpPr txBox="1"/>
          <p:nvPr/>
        </p:nvSpPr>
        <p:spPr>
          <a:xfrm>
            <a:off x="838200" y="2521059"/>
            <a:ext cx="23438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endParaRPr lang="fa-IR" sz="1600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algn="r"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مثال ۳-مجموع: تعداد عملیات ها</a:t>
            </a:r>
          </a:p>
          <a:p>
            <a:pPr algn="r"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در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کورکورانه:</a:t>
            </a:r>
          </a:p>
          <a:p>
            <a:pPr algn="r"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بهترین حالت:	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~0.5✕N</a:t>
            </a:r>
            <a:r>
              <a:rPr lang="en-US" sz="1600" baseline="30000" dirty="0">
                <a:latin typeface="IRRoya" panose="02000503000000020002" pitchFamily="2" charset="-78"/>
                <a:cs typeface="IRRoya" panose="02000503000000020002" pitchFamily="2" charset="-78"/>
              </a:rPr>
              <a:t>3</a:t>
            </a:r>
            <a:endParaRPr lang="fa-IR" sz="1600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algn="r"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حالت متوسط:	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 ~0.5✕N</a:t>
            </a:r>
            <a:r>
              <a:rPr lang="en-US" sz="1600" baseline="30000" dirty="0">
                <a:latin typeface="IRRoya" panose="02000503000000020002" pitchFamily="2" charset="-78"/>
                <a:cs typeface="IRRoya" panose="02000503000000020002" pitchFamily="2" charset="-78"/>
              </a:rPr>
              <a:t>3</a:t>
            </a:r>
            <a:endParaRPr lang="fa-IR" sz="1600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algn="r"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بدترین حالت: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	 ~0.5✕N</a:t>
            </a:r>
            <a:r>
              <a:rPr lang="en-US" sz="1600" baseline="30000" dirty="0">
                <a:latin typeface="IRRoya" panose="02000503000000020002" pitchFamily="2" charset="-78"/>
                <a:cs typeface="IRRoya" panose="02000503000000020002" pitchFamily="2" charset="-78"/>
              </a:rPr>
              <a:t>3</a:t>
            </a:r>
            <a:b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</a:b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9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5D4F-5306-7147-934C-CA78390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این درس درباره چیست؟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E57-D65A-A048-9E9C-ED33DF7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 مسئله و برنامه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نویسی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همراه مثال های کاربردی</a:t>
            </a:r>
          </a:p>
          <a:p>
            <a:pPr algn="r" rtl="1">
              <a:lnSpc>
                <a:spcPct val="150000"/>
              </a:lnSpc>
            </a:pPr>
            <a:r>
              <a:rPr lang="fa-IR" u="sng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روشی به منظور حل مسئله</a:t>
            </a:r>
          </a:p>
          <a:p>
            <a:pPr algn="r" rtl="1">
              <a:lnSpc>
                <a:spcPct val="150000"/>
              </a:lnSpc>
            </a:pPr>
            <a:r>
              <a:rPr lang="fa-IR" u="sng" dirty="0">
                <a:latin typeface="IRMitra" panose="02000506000000020002" pitchFamily="2" charset="-78"/>
                <a:cs typeface="IRMitra" panose="02000506000000020002" pitchFamily="2" charset="-78"/>
              </a:rPr>
              <a:t>ساختمان داده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روشی به منظور ذخیره اطلاعات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5DCC9-5FDB-C648-A852-572F0B952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8" t="17470" r="12742" b="27249"/>
          <a:stretch/>
        </p:blipFill>
        <p:spPr>
          <a:xfrm>
            <a:off x="528955" y="4162096"/>
            <a:ext cx="3310759" cy="26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F74073-2207-0244-98DE-F50683CF0827}"/>
              </a:ext>
            </a:extLst>
          </p:cNvPr>
          <p:cNvSpPr txBox="1"/>
          <p:nvPr/>
        </p:nvSpPr>
        <p:spPr>
          <a:xfrm>
            <a:off x="664639" y="1555683"/>
            <a:ext cx="2609298" cy="3000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fa-IR" sz="1350" dirty="0">
              <a:solidFill>
                <a:schemeClr val="tx1"/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B5D4F-5306-7147-934C-CA78390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اهداف درس 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E57-D65A-A048-9E9C-ED33DF7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تبدیل 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برنامه‌نویس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مبتدی به 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برنامه‌نویس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خوب</a:t>
            </a: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آشنایی با ساختمان داده های متداول </a:t>
            </a: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آشنایی با روشهای مختلف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پياده‌سازی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مقایسه کارایی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روش‌های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مختلف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پياده‌سازی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بررسی برخی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کاربردها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35CEF-12F0-D946-8B66-EB07B0F85BF1}"/>
              </a:ext>
            </a:extLst>
          </p:cNvPr>
          <p:cNvSpPr txBox="1"/>
          <p:nvPr/>
        </p:nvSpPr>
        <p:spPr>
          <a:xfrm>
            <a:off x="664639" y="4535008"/>
            <a:ext cx="260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به نظر من، تفاوت میان یک </a:t>
            </a:r>
            <a:r>
              <a:rPr lang="fa-IR" sz="1200" dirty="0" err="1">
                <a:latin typeface="IRRoya" panose="02000503000000020002" pitchFamily="2" charset="-78"/>
                <a:cs typeface="IRRoya" panose="02000503000000020002" pitchFamily="2" charset="-78"/>
              </a:rPr>
              <a:t>برنامه‌نویس</a:t>
            </a:r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 بد و خوب در این است که </a:t>
            </a:r>
            <a:r>
              <a:rPr lang="fa-IR" sz="1200" dirty="0" err="1">
                <a:latin typeface="IRRoya" panose="02000503000000020002" pitchFamily="2" charset="-78"/>
                <a:cs typeface="IRRoya" panose="02000503000000020002" pitchFamily="2" charset="-78"/>
              </a:rPr>
              <a:t>برنامه‌نویسان</a:t>
            </a:r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 بد بیشتر به کد اهمیت </a:t>
            </a:r>
            <a:r>
              <a:rPr lang="fa-IR" sz="12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می‌دهند</a:t>
            </a:r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 در حالی که برای </a:t>
            </a:r>
            <a:r>
              <a:rPr lang="fa-IR" sz="1200" dirty="0" err="1">
                <a:latin typeface="IRRoya" panose="02000503000000020002" pitchFamily="2" charset="-78"/>
                <a:cs typeface="IRRoya" panose="02000503000000020002" pitchFamily="2" charset="-78"/>
              </a:rPr>
              <a:t>برنامه‌نویس‌های</a:t>
            </a:r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 خوب ساختمان </a:t>
            </a:r>
            <a:r>
              <a:rPr lang="fa-IR" sz="1200" dirty="0" err="1">
                <a:latin typeface="IRRoya" panose="02000503000000020002" pitchFamily="2" charset="-78"/>
                <a:cs typeface="IRRoya" panose="02000503000000020002" pitchFamily="2" charset="-78"/>
              </a:rPr>
              <a:t>داده‌ها</a:t>
            </a:r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 اهمیت بیشتری دارد.</a:t>
            </a:r>
          </a:p>
          <a:p>
            <a:pPr algn="r" rtl="1"/>
            <a:endParaRPr lang="fa-IR" sz="1200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sz="1200" dirty="0" err="1">
                <a:solidFill>
                  <a:schemeClr val="tx1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لینوس</a:t>
            </a:r>
            <a:r>
              <a:rPr lang="fa-IR" sz="1200" dirty="0">
                <a:solidFill>
                  <a:schemeClr val="tx1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1200" dirty="0" err="1">
                <a:solidFill>
                  <a:schemeClr val="tx1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تروالدز</a:t>
            </a:r>
            <a:r>
              <a:rPr lang="fa-IR" sz="1200" dirty="0">
                <a:solidFill>
                  <a:schemeClr val="tx1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‌(مبدع لینوکس) </a:t>
            </a:r>
          </a:p>
        </p:txBody>
      </p:sp>
      <p:pic>
        <p:nvPicPr>
          <p:cNvPr id="6148" name="Picture 4" descr="Linus Torvalds - Wikipedia">
            <a:extLst>
              <a:ext uri="{FF2B5EF4-FFF2-40B4-BE49-F238E27FC236}">
                <a16:creationId xmlns:a16="http://schemas.microsoft.com/office/drawing/2014/main" id="{061605BF-B948-3944-9BC0-D999845B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13" y="1690688"/>
            <a:ext cx="1945553" cy="27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5D4F-5306-7147-934C-CA78390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سرفصل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E57-D65A-A048-9E9C-ED33DF71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000" y="1692622"/>
            <a:ext cx="5203800" cy="3263504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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تحليل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ها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 ساختمان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ابتدایی :</a:t>
            </a: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آرایه، پشته، صف، لیست پیوندی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 درخت ها :</a:t>
            </a: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هرم،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34887D-D1FE-544B-88C3-2C92445E1002}"/>
              </a:ext>
            </a:extLst>
          </p:cNvPr>
          <p:cNvSpPr txBox="1">
            <a:spLocks/>
          </p:cNvSpPr>
          <p:nvPr/>
        </p:nvSpPr>
        <p:spPr>
          <a:xfrm>
            <a:off x="882437" y="1686633"/>
            <a:ext cx="5313067" cy="345962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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گراف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ها :</a:t>
            </a: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نمایش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گراف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گراف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(جستجوی عمقی و سطحی)</a:t>
            </a: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یافتن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کوتاه‌ترین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مسیر، محاسبه‌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پوشای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کمينه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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:</a:t>
            </a:r>
          </a:p>
          <a:p>
            <a:pPr lvl="1"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حبابی،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انتخابی،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ادغامی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درختی، هرمی، سریع، مبنایی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2292" name="Picture 4" descr="50+ Data Structure and Algorithms Problems from Coding Interviews - DEV  Community">
            <a:extLst>
              <a:ext uri="{FF2B5EF4-FFF2-40B4-BE49-F238E27FC236}">
                <a16:creationId xmlns:a16="http://schemas.microsoft.com/office/drawing/2014/main" id="{EF2A10DF-5C8E-3849-96BA-C0155FC57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2" t="13946" r="18639" b="54023"/>
          <a:stretch/>
        </p:blipFill>
        <p:spPr bwMode="auto">
          <a:xfrm>
            <a:off x="6776324" y="3324374"/>
            <a:ext cx="634126" cy="5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F0437188-8757-FE40-8AFD-6D955106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37" y="5525275"/>
            <a:ext cx="1599125" cy="6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Big-O Notation, Omega Notation and Big-O Notation (Asymptotic Analysis)">
            <a:extLst>
              <a:ext uri="{FF2B5EF4-FFF2-40B4-BE49-F238E27FC236}">
                <a16:creationId xmlns:a16="http://schemas.microsoft.com/office/drawing/2014/main" id="{916CD3E8-DD93-3847-85AD-56B23C949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9" r="16387" b="14091"/>
          <a:stretch/>
        </p:blipFill>
        <p:spPr bwMode="auto">
          <a:xfrm>
            <a:off x="6626083" y="1583843"/>
            <a:ext cx="934609" cy="8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B16E3-AB1F-BC48-AB89-4908D17D5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582" y="4808913"/>
            <a:ext cx="1462613" cy="897647"/>
          </a:xfrm>
          <a:prstGeom prst="rect">
            <a:avLst/>
          </a:prstGeom>
        </p:spPr>
      </p:pic>
      <p:pic>
        <p:nvPicPr>
          <p:cNvPr id="12310" name="Picture 22" descr="Directed Graphs vs. Undirected Graphs">
            <a:extLst>
              <a:ext uri="{FF2B5EF4-FFF2-40B4-BE49-F238E27FC236}">
                <a16:creationId xmlns:a16="http://schemas.microsoft.com/office/drawing/2014/main" id="{89129F4A-1DE0-2143-88B6-4B5CB974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53" y="1581842"/>
            <a:ext cx="1429618" cy="6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412F6-55CE-1E4B-8944-029F766E2725}"/>
              </a:ext>
            </a:extLst>
          </p:cNvPr>
          <p:cNvSpPr txBox="1"/>
          <p:nvPr/>
        </p:nvSpPr>
        <p:spPr>
          <a:xfrm>
            <a:off x="5580195" y="1338098"/>
            <a:ext cx="184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rtl="1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957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5D4F-5306-7147-934C-CA78390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منابع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E57-D65A-A048-9E9C-ED33DF7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ساختمان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طراحی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1" algn="r" rtl="1">
              <a:spcBef>
                <a:spcPts val="750"/>
              </a:spcBef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ایهو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هاپکرافت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آلمن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مقدمه ای بر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</a:t>
            </a:r>
          </a:p>
          <a:p>
            <a:pPr lvl="1"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کورمن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لایسرسون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ریوست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اشتاین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</a:t>
            </a:r>
          </a:p>
          <a:p>
            <a:pPr lvl="1"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رابرت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سژویک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کوین وین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داده ساختار ها و مبانی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</a:t>
            </a:r>
          </a:p>
          <a:p>
            <a:pPr lvl="1"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محمد قدسی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CBFFB-E785-4F4E-B4F5-5078C36F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02" y="1236490"/>
            <a:ext cx="1547732" cy="192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D8D75-9444-FD42-AF84-531761D1F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73805"/>
            <a:ext cx="1884716" cy="2132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CCEAC-031D-8B48-A13B-03CF881D5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284" y="3304476"/>
            <a:ext cx="1472261" cy="2128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B66521-EBE2-FD49-B3AC-C64CB704A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353" y="3275641"/>
            <a:ext cx="1711430" cy="24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5D4F-5306-7147-934C-CA78390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مراحل حل مسئله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E57-D65A-A048-9E9C-ED33DF7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ایجاد یک مدل انتزاعی از مسئله	- </a:t>
            </a:r>
            <a:r>
              <a:rPr lang="fa-IR" sz="1800" b="1" dirty="0">
                <a:latin typeface="IRMitra" panose="02000506000000020002" pitchFamily="2" charset="-78"/>
                <a:cs typeface="IRMitra" panose="02000506000000020002" pitchFamily="2" charset="-78"/>
              </a:rPr>
              <a:t>مدل</a:t>
            </a:r>
            <a:endParaRPr lang="fa-IR" b="1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طراحی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حل مدل	- </a:t>
            </a:r>
            <a:r>
              <a:rPr lang="fa-IR" sz="1800" b="1" dirty="0">
                <a:latin typeface="IRMitra" panose="02000506000000020002" pitchFamily="2" charset="-78"/>
                <a:cs typeface="IRMitra" panose="02000506000000020002" pitchFamily="2" charset="-78"/>
              </a:rPr>
              <a:t>طراحی </a:t>
            </a:r>
            <a:r>
              <a:rPr lang="fa-IR" sz="1800" b="1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endParaRPr lang="fa-IR" sz="1800" b="1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تحلیل کارائی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	- </a:t>
            </a:r>
            <a:r>
              <a:rPr lang="fa-IR" sz="1800" b="1" dirty="0">
                <a:latin typeface="IRMitra" panose="02000506000000020002" pitchFamily="2" charset="-78"/>
                <a:cs typeface="IRMitra" panose="02000506000000020002" pitchFamily="2" charset="-78"/>
              </a:rPr>
              <a:t>تحلیل </a:t>
            </a:r>
            <a:r>
              <a:rPr lang="fa-IR" sz="1800" b="1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endParaRPr lang="fa-IR" sz="1800" b="1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ساختمان‌داده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لازم	- </a:t>
            </a:r>
            <a:r>
              <a:rPr lang="fa-IR" sz="1800" b="1" dirty="0">
                <a:latin typeface="IRMitra" panose="02000506000000020002" pitchFamily="2" charset="-78"/>
                <a:cs typeface="IRMitra" panose="02000506000000020002" pitchFamily="2" charset="-78"/>
              </a:rPr>
              <a:t>ساختمان داده</a:t>
            </a: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ارائه شده	- </a:t>
            </a:r>
            <a:r>
              <a:rPr lang="fa-IR" sz="1800" b="1" dirty="0">
                <a:latin typeface="IRMitra" panose="02000506000000020002" pitchFamily="2" charset="-78"/>
                <a:cs typeface="IRMitra" panose="02000506000000020002" pitchFamily="2" charset="-78"/>
              </a:rPr>
              <a:t>پیاده سازی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79D316-3469-E440-A334-BCD5C3669FCD}"/>
              </a:ext>
            </a:extLst>
          </p:cNvPr>
          <p:cNvSpPr/>
          <p:nvPr/>
        </p:nvSpPr>
        <p:spPr>
          <a:xfrm>
            <a:off x="1101618" y="2400579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350" dirty="0">
                <a:latin typeface="IRMitra" panose="02000506000000020002" pitchFamily="2" charset="-78"/>
                <a:cs typeface="IRMitra" panose="02000506000000020002" pitchFamily="2" charset="-78"/>
              </a:rPr>
              <a:t>مدل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9F960D-8189-5240-8F9C-894FAF8E89A2}"/>
              </a:ext>
            </a:extLst>
          </p:cNvPr>
          <p:cNvSpPr/>
          <p:nvPr/>
        </p:nvSpPr>
        <p:spPr>
          <a:xfrm>
            <a:off x="1101618" y="3250644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350" dirty="0">
                <a:latin typeface="IRMitra" panose="02000506000000020002" pitchFamily="2" charset="-78"/>
                <a:cs typeface="IRMitra" panose="02000506000000020002" pitchFamily="2" charset="-78"/>
              </a:rPr>
              <a:t>طراحی </a:t>
            </a:r>
            <a:r>
              <a:rPr lang="fa-IR" sz="135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endParaRPr lang="fa-IR" sz="135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5961BFC-313A-4A47-AB55-D858773146ED}"/>
              </a:ext>
            </a:extLst>
          </p:cNvPr>
          <p:cNvSpPr/>
          <p:nvPr/>
        </p:nvSpPr>
        <p:spPr>
          <a:xfrm>
            <a:off x="1101617" y="4100709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350" dirty="0">
                <a:latin typeface="IRMitra" panose="02000506000000020002" pitchFamily="2" charset="-78"/>
                <a:cs typeface="IRMitra" panose="02000506000000020002" pitchFamily="2" charset="-78"/>
              </a:rPr>
              <a:t>تحلیل </a:t>
            </a:r>
            <a:r>
              <a:rPr lang="fa-IR" sz="135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endParaRPr lang="fa-IR" sz="135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65C2F7-243F-1B41-92A4-E61EAB0A615A}"/>
              </a:ext>
            </a:extLst>
          </p:cNvPr>
          <p:cNvSpPr/>
          <p:nvPr/>
        </p:nvSpPr>
        <p:spPr>
          <a:xfrm>
            <a:off x="1101616" y="4950774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350" dirty="0">
                <a:latin typeface="IRMitra" panose="02000506000000020002" pitchFamily="2" charset="-78"/>
                <a:cs typeface="IRMitra" panose="02000506000000020002" pitchFamily="2" charset="-78"/>
              </a:rPr>
              <a:t>ساختمان داده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6D49CD-7EAD-3042-B6FA-A5DB63709029}"/>
              </a:ext>
            </a:extLst>
          </p:cNvPr>
          <p:cNvSpPr/>
          <p:nvPr/>
        </p:nvSpPr>
        <p:spPr>
          <a:xfrm>
            <a:off x="2879179" y="4950773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350" dirty="0">
                <a:latin typeface="IRMitra" panose="02000506000000020002" pitchFamily="2" charset="-78"/>
                <a:cs typeface="IRMitra" panose="02000506000000020002" pitchFamily="2" charset="-78"/>
              </a:rPr>
              <a:t>پیاده سازی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871E18E0-79E7-D84A-9CC1-6C49EA18DCC4}"/>
              </a:ext>
            </a:extLst>
          </p:cNvPr>
          <p:cNvSpPr/>
          <p:nvPr/>
        </p:nvSpPr>
        <p:spPr>
          <a:xfrm>
            <a:off x="1101619" y="1348906"/>
            <a:ext cx="1087820" cy="68356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350" dirty="0">
                <a:latin typeface="IRMitra" panose="02000506000000020002" pitchFamily="2" charset="-78"/>
                <a:cs typeface="IRMitra" panose="02000506000000020002" pitchFamily="2" charset="-78"/>
              </a:rPr>
              <a:t>مسئله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EBA60-FE50-EE43-B4DF-9F1ACEDC9B0E}"/>
              </a:ext>
            </a:extLst>
          </p:cNvPr>
          <p:cNvCxnSpPr>
            <a:stCxn id="17" idx="1"/>
            <a:endCxn id="8" idx="0"/>
          </p:cNvCxnSpPr>
          <p:nvPr/>
        </p:nvCxnSpPr>
        <p:spPr>
          <a:xfrm flipH="1">
            <a:off x="1645529" y="2031742"/>
            <a:ext cx="1" cy="368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CF5399-757F-DD45-88EA-5E5C0E1797A3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1645528" y="2882535"/>
            <a:ext cx="0" cy="3681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DB63B6-B9D4-5E4E-BD99-5E59E0AE351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1645528" y="3732600"/>
            <a:ext cx="1" cy="3681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4152FB-01C7-A347-B888-36982017B19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645528" y="4582665"/>
            <a:ext cx="1" cy="3681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778FD8-1435-0D47-9500-3B31A47540B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189436" y="5191752"/>
            <a:ext cx="68974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7E129A6-D78E-F643-964D-4753B2B6CDFC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flipV="1">
            <a:off x="2189438" y="3491622"/>
            <a:ext cx="1" cy="850065"/>
          </a:xfrm>
          <a:prstGeom prst="bentConnector3">
            <a:avLst>
              <a:gd name="adj1" fmla="val 228601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8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5D4F-5306-7147-934C-CA78390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خصوصیات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E57-D65A-A048-9E9C-ED33DF7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ورودی: 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حداقل "۰" ورودی (ممکن است ورودی نداشته باشد)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خروجی: 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حداقل "۱" خروجی (در غیر این صورت، چرا باید اجرا شود؟)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قطعیت: </a:t>
            </a:r>
            <a:r>
              <a:rPr lang="fa-IR" sz="1500" dirty="0" err="1">
                <a:latin typeface="IRMitra" panose="02000506000000020002" pitchFamily="2" charset="-78"/>
                <a:cs typeface="IRMitra" panose="02000506000000020002" pitchFamily="2" charset="-78"/>
              </a:rPr>
              <a:t>هرکدام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 از دستور ها باید دقیق و </a:t>
            </a:r>
            <a:r>
              <a:rPr lang="fa-IR" sz="1500" u="sng" dirty="0">
                <a:latin typeface="IRMitra" panose="02000506000000020002" pitchFamily="2" charset="-78"/>
                <a:cs typeface="IRMitra" panose="02000506000000020002" pitchFamily="2" charset="-78"/>
              </a:rPr>
              <a:t>بدون ابهام 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باشند</a:t>
            </a:r>
            <a:r>
              <a:rPr lang="en-US" sz="15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fa-IR" sz="15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محدودیت: 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هر </a:t>
            </a:r>
            <a:r>
              <a:rPr lang="fa-IR" sz="15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 باید پس از طی مراحل مشخصی </a:t>
            </a:r>
            <a:r>
              <a:rPr lang="fa-IR" sz="1500" u="sng" dirty="0">
                <a:latin typeface="IRMitra" panose="02000506000000020002" pitchFamily="2" charset="-78"/>
                <a:cs typeface="IRMitra" panose="02000506000000020002" pitchFamily="2" charset="-78"/>
              </a:rPr>
              <a:t>پایان پذیرد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کارائی: 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امکان اجرا و پیاده سازی برای آن وجود داشته باشد، یعنی ان</a:t>
            </a:r>
            <a:r>
              <a:rPr lang="fa-IR" sz="1500" u="sng" dirty="0">
                <a:latin typeface="IRMitra" panose="02000506000000020002" pitchFamily="2" charset="-78"/>
                <a:cs typeface="IRMitra" panose="02000506000000020002" pitchFamily="2" charset="-78"/>
              </a:rPr>
              <a:t>جام شدنی </a:t>
            </a:r>
            <a:r>
              <a:rPr lang="fa-IR" sz="1500" dirty="0">
                <a:latin typeface="IRMitra" panose="02000506000000020002" pitchFamily="2" charset="-78"/>
                <a:cs typeface="IRMitra" panose="02000506000000020002" pitchFamily="2" charset="-78"/>
              </a:rPr>
              <a:t>باشد.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FA40B1-E41C-3849-A771-A18256AA7E92}"/>
              </a:ext>
            </a:extLst>
          </p:cNvPr>
          <p:cNvSpPr/>
          <p:nvPr/>
        </p:nvSpPr>
        <p:spPr>
          <a:xfrm>
            <a:off x="1095910" y="2859886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200" dirty="0" err="1">
                <a:latin typeface="IRMitra" panose="02000506000000020002" pitchFamily="2" charset="-78"/>
                <a:cs typeface="IRMitra" panose="02000506000000020002" pitchFamily="2" charset="-78"/>
              </a:rPr>
              <a:t>دنبالش</a:t>
            </a:r>
            <a:r>
              <a:rPr lang="fa-IR" sz="1200" dirty="0">
                <a:latin typeface="IRMitra" panose="02000506000000020002" pitchFamily="2" charset="-78"/>
                <a:cs typeface="IRMitra" panose="02000506000000020002" pitchFamily="2" charset="-78"/>
              </a:rPr>
              <a:t> بگرد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F1A82D-6168-794C-8A58-3036CB3C517A}"/>
              </a:ext>
            </a:extLst>
          </p:cNvPr>
          <p:cNvSpPr/>
          <p:nvPr/>
        </p:nvSpPr>
        <p:spPr>
          <a:xfrm>
            <a:off x="1095911" y="3760315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200" dirty="0">
                <a:latin typeface="IRMitra" panose="02000506000000020002" pitchFamily="2" charset="-78"/>
                <a:cs typeface="IRMitra" panose="02000506000000020002" pitchFamily="2" charset="-78"/>
              </a:rPr>
              <a:t>پیدا </a:t>
            </a:r>
            <a:r>
              <a:rPr lang="fa-IR" sz="1200" dirty="0" err="1">
                <a:latin typeface="IRMitra" panose="02000506000000020002" pitchFamily="2" charset="-78"/>
                <a:cs typeface="IRMitra" panose="02000506000000020002" pitchFamily="2" charset="-78"/>
              </a:rPr>
              <a:t>اش</a:t>
            </a:r>
            <a:r>
              <a:rPr lang="fa-IR" sz="1200" dirty="0">
                <a:latin typeface="IRMitra" panose="02000506000000020002" pitchFamily="2" charset="-78"/>
                <a:cs typeface="IRMitra" panose="02000506000000020002" pitchFamily="2" charset="-78"/>
              </a:rPr>
              <a:t> کرد؟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736371-6687-7044-A101-B625165C43F1}"/>
              </a:ext>
            </a:extLst>
          </p:cNvPr>
          <p:cNvSpPr/>
          <p:nvPr/>
        </p:nvSpPr>
        <p:spPr>
          <a:xfrm>
            <a:off x="2879877" y="3760314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200" dirty="0">
                <a:latin typeface="IRMitra" panose="02000506000000020002" pitchFamily="2" charset="-78"/>
                <a:cs typeface="IRMitra" panose="02000506000000020002" pitchFamily="2" charset="-78"/>
              </a:rPr>
              <a:t>آیا </a:t>
            </a:r>
            <a:r>
              <a:rPr lang="fa-IR" sz="1200" dirty="0" err="1">
                <a:latin typeface="IRMitra" panose="02000506000000020002" pitchFamily="2" charset="-78"/>
                <a:cs typeface="IRMitra" panose="02000506000000020002" pitchFamily="2" charset="-78"/>
              </a:rPr>
              <a:t>واقعا</a:t>
            </a:r>
            <a:r>
              <a:rPr lang="fa-IR" sz="1200" dirty="0">
                <a:latin typeface="IRMitra" panose="02000506000000020002" pitchFamily="2" charset="-78"/>
                <a:cs typeface="IRMitra" panose="02000506000000020002" pitchFamily="2" charset="-78"/>
              </a:rPr>
              <a:t> به آن نیاز داری؟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227872-B6B8-0441-8F4C-3C604DC200E7}"/>
              </a:ext>
            </a:extLst>
          </p:cNvPr>
          <p:cNvSpPr/>
          <p:nvPr/>
        </p:nvSpPr>
        <p:spPr>
          <a:xfrm>
            <a:off x="1095909" y="4657592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latin typeface="IRMitra" panose="02000506000000020002" pitchFamily="2" charset="-78"/>
                <a:cs typeface="IRMitra" panose="02000506000000020002" pitchFamily="2" charset="-78"/>
              </a:rPr>
              <a:t>پایان گشتن.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D66DA0-E5F4-244C-8D7C-4421FE87B431}"/>
              </a:ext>
            </a:extLst>
          </p:cNvPr>
          <p:cNvSpPr/>
          <p:nvPr/>
        </p:nvSpPr>
        <p:spPr>
          <a:xfrm>
            <a:off x="1095910" y="1971456"/>
            <a:ext cx="1087820" cy="48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rtl="1"/>
            <a:r>
              <a:rPr lang="fa-IR" sz="1200" dirty="0">
                <a:latin typeface="IRMitra" panose="02000506000000020002" pitchFamily="2" charset="-78"/>
                <a:cs typeface="IRMitra" panose="02000506000000020002" pitchFamily="2" charset="-78"/>
              </a:rPr>
              <a:t>مسئله: چیزی را گم کرده ای؟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E55380-6FFD-164B-905A-1C0AF6C3F10D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1639820" y="2453412"/>
            <a:ext cx="0" cy="4064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5DF06-6608-5648-81FE-3D954A406DF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39821" y="3341842"/>
            <a:ext cx="1" cy="4184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C3C486-7CDC-964D-B447-1D4F34CA2FA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183731" y="4001293"/>
            <a:ext cx="69614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77D7FB-6D86-8548-99F3-08701307C97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639819" y="4242271"/>
            <a:ext cx="2" cy="4153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CCE9269-1370-F349-9E24-7D4B7292FAD3}"/>
              </a:ext>
            </a:extLst>
          </p:cNvPr>
          <p:cNvCxnSpPr>
            <a:stCxn id="8" idx="0"/>
            <a:endCxn id="6" idx="3"/>
          </p:cNvCxnSpPr>
          <p:nvPr/>
        </p:nvCxnSpPr>
        <p:spPr>
          <a:xfrm rot="16200000" flipV="1">
            <a:off x="2474034" y="2810559"/>
            <a:ext cx="659450" cy="124005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28C4DE2-7B82-D14F-AA0F-B30F30B042D3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2475609" y="3950391"/>
            <a:ext cx="656300" cy="124005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F26D53-BA7F-F84A-8BD1-282F15A33659}"/>
              </a:ext>
            </a:extLst>
          </p:cNvPr>
          <p:cNvSpPr txBox="1"/>
          <p:nvPr/>
        </p:nvSpPr>
        <p:spPr>
          <a:xfrm>
            <a:off x="2351905" y="378202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rtl="1"/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نه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D41C40-5D96-3240-A27B-CF6241084CC7}"/>
              </a:ext>
            </a:extLst>
          </p:cNvPr>
          <p:cNvSpPr txBox="1"/>
          <p:nvPr/>
        </p:nvSpPr>
        <p:spPr>
          <a:xfrm>
            <a:off x="3141337" y="466618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rtl="1"/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نه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1B0B1-3CD6-DA41-9182-64F5B20E700B}"/>
              </a:ext>
            </a:extLst>
          </p:cNvPr>
          <p:cNvSpPr txBox="1"/>
          <p:nvPr/>
        </p:nvSpPr>
        <p:spPr>
          <a:xfrm>
            <a:off x="3093269" y="3109713"/>
            <a:ext cx="312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rtl="1"/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آره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AF3725-B42A-9247-BBCB-C8243EEC7A2B}"/>
              </a:ext>
            </a:extLst>
          </p:cNvPr>
          <p:cNvSpPr txBox="1"/>
          <p:nvPr/>
        </p:nvSpPr>
        <p:spPr>
          <a:xfrm>
            <a:off x="1326913" y="4297372"/>
            <a:ext cx="312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rtl="1"/>
            <a:r>
              <a:rPr lang="fa-IR" sz="1200" dirty="0">
                <a:latin typeface="IRRoya" panose="02000503000000020002" pitchFamily="2" charset="-78"/>
                <a:cs typeface="IRRoya" panose="02000503000000020002" pitchFamily="2" charset="-78"/>
              </a:rPr>
              <a:t>آره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526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چالش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آیا برنامه من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مسئله با </a:t>
            </a:r>
            <a:r>
              <a:rPr lang="fa-IR" u="sng" dirty="0">
                <a:latin typeface="IRMitra" panose="02000506000000020002" pitchFamily="2" charset="-78"/>
                <a:cs typeface="IRMitra" panose="02000506000000020002" pitchFamily="2" charset="-78"/>
              </a:rPr>
              <a:t>اندازه ورودی بزرگ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حل کند؟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9217" name="Picture 1" descr="page7image48711088">
            <a:extLst>
              <a:ext uri="{FF2B5EF4-FFF2-40B4-BE49-F238E27FC236}">
                <a16:creationId xmlns:a16="http://schemas.microsoft.com/office/drawing/2014/main" id="{65C338C8-4F11-B84B-A71E-EA44E84B1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19016" r="6502" b="19002"/>
          <a:stretch/>
        </p:blipFill>
        <p:spPr bwMode="auto">
          <a:xfrm>
            <a:off x="3333093" y="3429001"/>
            <a:ext cx="5525814" cy="166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4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108-A463-EE4A-AD4D-DCBEA82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۳-مجموع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02B-5B66-4E47-ADA1-6DC50212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داشتن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آرايه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عدد صحیح متمایز، چند 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تایی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وجود دارد که مجموع آنها دقیقا برابر با ۰ شود؟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B14BC3-89E8-DF40-9DE4-B4A59E9C1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89456"/>
              </p:ext>
            </p:extLst>
          </p:nvPr>
        </p:nvGraphicFramePr>
        <p:xfrm>
          <a:off x="8519160" y="3117174"/>
          <a:ext cx="283464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352359356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27893053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076735289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83484554"/>
                    </a:ext>
                  </a:extLst>
                </a:gridCol>
              </a:tblGrid>
              <a:tr h="30636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a[</a:t>
                      </a:r>
                      <a:r>
                        <a:rPr lang="en-US" sz="1400" dirty="0" err="1">
                          <a:latin typeface="Courier" pitchFamily="2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a[j]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a[k]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sum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69674"/>
                  </a:ext>
                </a:extLst>
              </a:tr>
              <a:tr h="306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-4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79686"/>
                  </a:ext>
                </a:extLst>
              </a:tr>
              <a:tr h="306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-2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53618"/>
                  </a:ext>
                </a:extLst>
              </a:tr>
              <a:tr h="306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-4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51457"/>
                  </a:ext>
                </a:extLst>
              </a:tr>
              <a:tr h="306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ourier" pitchFamily="2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7526"/>
                  </a:ext>
                </a:extLst>
              </a:tr>
              <a:tr h="571320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Consolas" panose="020B0609020204030204" pitchFamily="49" charset="0"/>
                        </a:rPr>
                        <a:t>N: 8</a:t>
                      </a:r>
                    </a:p>
                    <a:p>
                      <a:pPr algn="l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Consolas" panose="020B0609020204030204" pitchFamily="49" charset="0"/>
                        </a:rPr>
                        <a:t>Array: [3, -4, -2, -1, 4, 0, 1, 5]</a:t>
                      </a:r>
                      <a:endParaRPr lang="fa-IR" sz="1000" b="0" i="0" kern="12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Consolas" panose="020B0609020204030204" pitchFamily="49" charset="0"/>
                        </a:rPr>
                        <a:t>Answer: 4</a:t>
                      </a:r>
                      <a:endParaRPr lang="en-US" sz="1000" dirty="0">
                        <a:latin typeface="Courier" pitchFamily="2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1355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CA5109C-764B-9B44-A5D1-E416CE8D6832}"/>
              </a:ext>
            </a:extLst>
          </p:cNvPr>
          <p:cNvSpPr/>
          <p:nvPr/>
        </p:nvSpPr>
        <p:spPr>
          <a:xfrm>
            <a:off x="838200" y="3117174"/>
            <a:ext cx="426982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 Courier New"/>
              </a:rPr>
              <a:t>public static 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795E26"/>
                </a:solidFill>
                <a:latin typeface=" Courier New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 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 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[] 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 Courier New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   </a:t>
            </a:r>
            <a:r>
              <a:rPr lang="en-US" sz="1400" b="1" dirty="0">
                <a:solidFill>
                  <a:srgbClr val="1600FF"/>
                </a:solidFill>
                <a:latin typeface=" 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795D25"/>
                </a:solidFill>
                <a:latin typeface=" Courier New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400" b="1" dirty="0">
                <a:solidFill>
                  <a:srgbClr val="058758"/>
                </a:solidFill>
                <a:latin typeface=" Courier New"/>
              </a:rPr>
              <a:t>0</a:t>
            </a:r>
          </a:p>
          <a:p>
            <a:pPr lvl="1"/>
            <a:r>
              <a:rPr lang="en-US" sz="1400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 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400" b="1" dirty="0">
                <a:solidFill>
                  <a:srgbClr val="098658"/>
                </a:solidFill>
                <a:latin typeface=" 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;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&lt;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;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pPr lvl="1"/>
            <a:r>
              <a:rPr lang="en-US" sz="1400" b="1" dirty="0">
                <a:solidFill>
                  <a:srgbClr val="AF00DB"/>
                </a:solidFill>
                <a:latin typeface=" Courier New"/>
              </a:rPr>
              <a:t>   for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 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4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;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&lt;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;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 Courier New"/>
              </a:rPr>
              <a:t>	   </a:t>
            </a:r>
            <a:r>
              <a:rPr lang="en-US" sz="1400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 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4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;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&lt;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400" b="1" dirty="0" err="1">
                <a:solidFill>
                  <a:srgbClr val="000000"/>
                </a:solidFill>
                <a:latin typeface=" Courier New"/>
              </a:rPr>
              <a:t>;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pPr lvl="1"/>
            <a:r>
              <a:rPr lang="en-US" sz="1400" b="1" dirty="0">
                <a:solidFill>
                  <a:srgbClr val="AF00DB"/>
                </a:solidFill>
                <a:latin typeface=" Courier New"/>
              </a:rPr>
              <a:t>	    	if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400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]+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]+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400" b="1" dirty="0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]==</a:t>
            </a:r>
            <a:r>
              <a:rPr lang="en-US" sz="1400" b="1" dirty="0">
                <a:solidFill>
                  <a:srgbClr val="098658"/>
                </a:solidFill>
                <a:latin typeface=" 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sz="1400" b="1" dirty="0">
                <a:solidFill>
                  <a:srgbClr val="795E26"/>
                </a:solidFill>
                <a:latin typeface=" Courier New"/>
              </a:rPr>
              <a:t>		    count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++;</a:t>
            </a:r>
          </a:p>
          <a:p>
            <a:pPr lvl="1"/>
            <a:r>
              <a:rPr lang="en-US" sz="14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400" b="1" dirty="0">
                <a:solidFill>
                  <a:srgbClr val="795E26"/>
                </a:solidFill>
                <a:latin typeface=" Courier New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 Courier New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9195D-6475-6A45-AFCA-0EF95C10820D}"/>
              </a:ext>
            </a:extLst>
          </p:cNvPr>
          <p:cNvSpPr txBox="1"/>
          <p:nvPr/>
        </p:nvSpPr>
        <p:spPr>
          <a:xfrm>
            <a:off x="1915773" y="5363943"/>
            <a:ext cx="2114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35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1350" dirty="0">
                <a:latin typeface="IRMitra" panose="02000506000000020002" pitchFamily="2" charset="-78"/>
                <a:cs typeface="IRMitra" panose="02000506000000020002" pitchFamily="2" charset="-78"/>
              </a:rPr>
              <a:t> کورکورانه: بررسی تمام ۳-تایی ها</a:t>
            </a:r>
            <a:endParaRPr lang="en-US" sz="135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297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1121</Words>
  <Application>Microsoft Macintosh PowerPoint</Application>
  <PresentationFormat>Widescreen</PresentationFormat>
  <Paragraphs>226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 Courier New</vt:lpstr>
      <vt:lpstr>Arial</vt:lpstr>
      <vt:lpstr>Calibri</vt:lpstr>
      <vt:lpstr>Calibri Light</vt:lpstr>
      <vt:lpstr>Courier</vt:lpstr>
      <vt:lpstr>IRMitra</vt:lpstr>
      <vt:lpstr>IRRoya</vt:lpstr>
      <vt:lpstr>IRTitr</vt:lpstr>
      <vt:lpstr>Office Theme</vt:lpstr>
      <vt:lpstr>صفر: معرفی</vt:lpstr>
      <vt:lpstr>این درس درباره چیست؟</vt:lpstr>
      <vt:lpstr>اهداف درس </vt:lpstr>
      <vt:lpstr>سرفصل ها</vt:lpstr>
      <vt:lpstr>منابع</vt:lpstr>
      <vt:lpstr>مراحل حل مسئله</vt:lpstr>
      <vt:lpstr>خصوصیات الگوریتم</vt:lpstr>
      <vt:lpstr>چالش</vt:lpstr>
      <vt:lpstr>مثال: ۳-مجموع</vt:lpstr>
      <vt:lpstr>اندازه گیری زمان اجرا</vt:lpstr>
      <vt:lpstr>اندازه گیری زمان اجرا</vt:lpstr>
      <vt:lpstr>تحلیل تجربی</vt:lpstr>
      <vt:lpstr>پیش‌بینی و اعتبار سنجی</vt:lpstr>
      <vt:lpstr>تحلیل پیچیدگی و مرتبه اجرایی</vt:lpstr>
      <vt:lpstr>دسته بندی نرخ رشد الگوریتم ها </vt:lpstr>
      <vt:lpstr>دسته بندی نرخ رشد الگوریتم ها </vt:lpstr>
      <vt:lpstr>انواع تحلیل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صفر: معرفی</dc:title>
  <dc:creator>Sajjad Hashemian</dc:creator>
  <cp:lastModifiedBy>Sajjad Hashemian</cp:lastModifiedBy>
  <cp:revision>122</cp:revision>
  <dcterms:created xsi:type="dcterms:W3CDTF">2021-01-31T14:15:28Z</dcterms:created>
  <dcterms:modified xsi:type="dcterms:W3CDTF">2021-02-08T15:36:52Z</dcterms:modified>
</cp:coreProperties>
</file>