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399175">
              <a:spcBef>
                <a:spcPts val="0"/>
              </a:spcBef>
              <a:buSzTx/>
              <a:buNone/>
              <a:defRPr b="1" sz="1632">
                <a:latin typeface="+mn-lt"/>
                <a:ea typeface="+mn-ea"/>
                <a:cs typeface="+mn-cs"/>
                <a:sym typeface="IRRoya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1pPr>
            <a:lvl2pPr marL="0" indent="45720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2pPr>
            <a:lvl3pPr marL="0" indent="91440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3pPr>
            <a:lvl4pPr marL="0" indent="137160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4pPr>
            <a:lvl5pPr marL="0" indent="182880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lnSpc>
                <a:spcPct val="90000"/>
              </a:lnSpc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lnSpc>
                <a:spcPct val="90000"/>
              </a:lnSpc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lnSpc>
                <a:spcPct val="90000"/>
              </a:lnSpc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lnSpc>
                <a:spcPct val="90000"/>
              </a:lnSpc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lnSpc>
                <a:spcPct val="90000"/>
              </a:lnSpc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spcBef>
                <a:spcPts val="0"/>
              </a:spcBef>
              <a:buSzTx/>
              <a:buNone/>
              <a:defRPr b="1" sz="230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1pPr>
            <a:lvl2pPr marL="0" indent="45720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2pPr>
            <a:lvl3pPr marL="0" indent="91440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3pPr>
            <a:lvl4pPr marL="0" indent="137160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4pPr>
            <a:lvl5pPr marL="0" indent="182880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399175">
              <a:spcBef>
                <a:spcPts val="0"/>
              </a:spcBef>
              <a:buSzTx/>
              <a:buNone/>
              <a:defRPr b="1" sz="1632">
                <a:latin typeface="+mn-lt"/>
                <a:ea typeface="+mn-ea"/>
                <a:cs typeface="+mn-cs"/>
                <a:sym typeface="IRRoya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1pPr>
            <a:lvl2pPr marL="0" indent="45720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2pPr>
            <a:lvl3pPr marL="0" indent="91440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3pPr>
            <a:lvl4pPr marL="0" indent="137160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4pPr>
            <a:lvl5pPr marL="0" indent="1828800" defTabSz="587022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IRRoya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422656">
              <a:spcBef>
                <a:spcPts val="0"/>
              </a:spcBef>
              <a:buSzTx/>
              <a:buNone/>
              <a:defRPr b="1" sz="2736">
                <a:latin typeface="+mn-lt"/>
                <a:ea typeface="+mn-ea"/>
                <a:cs typeface="+mn-cs"/>
                <a:sym typeface="IRRoya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422656">
              <a:spcBef>
                <a:spcPts val="0"/>
              </a:spcBef>
              <a:buSzTx/>
              <a:buNone/>
              <a:defRPr b="1" sz="2736">
                <a:latin typeface="+mn-lt"/>
                <a:ea typeface="+mn-ea"/>
                <a:cs typeface="+mn-cs"/>
                <a:sym typeface="IRRoya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422656">
              <a:spcBef>
                <a:spcPts val="0"/>
              </a:spcBef>
              <a:buSzTx/>
              <a:buNone/>
              <a:defRPr b="1" sz="2736">
                <a:latin typeface="+mn-lt"/>
                <a:ea typeface="+mn-ea"/>
                <a:cs typeface="+mn-cs"/>
                <a:sym typeface="IRRoya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422656">
              <a:spcBef>
                <a:spcPts val="0"/>
              </a:spcBef>
              <a:buSzTx/>
              <a:buNone/>
              <a:defRPr b="1" sz="2736">
                <a:latin typeface="+mn-lt"/>
                <a:ea typeface="+mn-ea"/>
                <a:cs typeface="+mn-cs"/>
                <a:sym typeface="IRRoya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300"/>
              </a:spcBef>
              <a:buSzTx/>
              <a:buNone/>
              <a:defRPr spc="-38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>
              <a:lnSpc>
                <a:spcPct val="90000"/>
              </a:lnSpc>
              <a:spcBef>
                <a:spcPts val="1300"/>
              </a:spcBef>
              <a:buSzTx/>
              <a:buNone/>
              <a:defRPr spc="-38"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>
              <a:lnSpc>
                <a:spcPct val="90000"/>
              </a:lnSpc>
              <a:spcBef>
                <a:spcPts val="1300"/>
              </a:spcBef>
              <a:buSzTx/>
              <a:buNone/>
              <a:defRPr spc="-38"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>
              <a:lnSpc>
                <a:spcPct val="90000"/>
              </a:lnSpc>
              <a:spcBef>
                <a:spcPts val="1300"/>
              </a:spcBef>
              <a:buSzTx/>
              <a:buNone/>
              <a:defRPr spc="-38"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>
              <a:lnSpc>
                <a:spcPct val="90000"/>
              </a:lnSpc>
              <a:spcBef>
                <a:spcPts val="1300"/>
              </a:spcBef>
              <a:buSzTx/>
              <a:buNone/>
              <a:defRPr spc="-38" sz="3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9pPr>
    </p:titleStyle>
    <p:bodyStyle>
      <a:lvl1pPr marL="381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1pPr>
      <a:lvl2pPr marL="762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2pPr>
      <a:lvl3pPr marL="1143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3pPr>
      <a:lvl4pPr marL="1524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4pPr>
      <a:lvl5pPr marL="1905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5pPr>
      <a:lvl6pPr marL="2286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6pPr>
      <a:lvl7pPr marL="2667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7pPr>
      <a:lvl8pPr marL="3048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8pPr>
      <a:lvl9pPr marL="3429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سجاد هاشمیان، زمستان ۱۳۹۹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pPr/>
            <a:r>
              <a:t>سجاد هاشمیان، زمستان ۱۳۹۹</a:t>
            </a:r>
          </a:p>
        </p:txBody>
      </p:sp>
      <p:sp>
        <p:nvSpPr>
          <p:cNvPr id="152" name="حل تمرین فصل اول(بخش دوم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حل تمرین فصل اول</a:t>
            </a:r>
            <a:r>
              <a:rPr b="0" spc="-59" sz="3000"/>
              <a:t>(بخش دوم)</a:t>
            </a:r>
          </a:p>
        </p:txBody>
      </p:sp>
      <p:sp>
        <p:nvSpPr>
          <p:cNvPr id="153" name="ساختمان داده ها و الگوریتم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 rtl="1">
              <a:defRPr/>
            </a:lvl1pPr>
          </a:lstStyle>
          <a:p>
            <a:pPr/>
            <a:r>
              <a:t>ساختمان داده ها و الگوریتم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اگر   باشد، حاصل نهایی   کدام است؟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 rtl="1">
              <a:buSzTx/>
              <a:buNone/>
              <a:defRPr/>
            </a:pPr>
            <a:r>
              <a:t>اگر </a:t>
            </a:r>
            <a14:m>
              <m:oMath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limLow>
                      <m:e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</m:oMath>
            </a14:m>
            <a:r>
              <a:t> باشد، حاصل نهایی </a:t>
            </a:r>
            <a14:m>
              <m:oMath>
                <m:r>
                  <a:rPr xmlns:a="http://schemas.openxmlformats.org/drawingml/2006/main" sz="3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کدام است؟</a:t>
            </a:r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3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3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3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p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  <p:sp>
        <p:nvSpPr>
          <p:cNvPr id="156" name="ارشد ۹۷، سوال ۷۳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pPr/>
            <a:r>
              <a:t>ارشد ۹۷، سوال ۷۳</a:t>
            </a:r>
          </a:p>
        </p:txBody>
      </p:sp>
      <p:sp>
        <p:nvSpPr>
          <p:cNvPr id="157" name="سوال ۱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pc="-86" sz="4320"/>
            </a:lvl1pPr>
          </a:lstStyle>
          <a:p>
            <a:pPr/>
            <a:r>
              <a:t>سوال ۱.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اگر   از مرتبه   باشد، آنگاه   از کدام مرتبه است؟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 rtl="1">
              <a:lnSpc>
                <a:spcPct val="150000"/>
              </a:lnSpc>
              <a:buSzTx/>
              <a:buNone/>
              <a:defRPr/>
            </a:pPr>
            <a:r>
              <a:t>اگر </a:t>
            </a:r>
            <a14:m>
              <m:oMath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den>
                </m:f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p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از مرتبه </a:t>
            </a:r>
            <a14:m>
              <m:oMath>
                <m:r>
                  <m:rPr>
                    <m:sty m:val="p"/>
                  </m:rPr>
                  <a:rPr xmlns:a="http://schemas.openxmlformats.org/drawingml/2006/main" sz="3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3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ad>
                  <m:radPr>
                    <m:ctrlP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</m:rad>
                <m:r>
                  <a:rPr xmlns:a="http://schemas.openxmlformats.org/drawingml/2006/main" sz="3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باشد، آنگاه </a:t>
            </a:r>
            <a14:m>
              <m:oMath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den>
                </m:f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p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ad>
                  <m:rad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</m:rad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از کدام مرتبه است؟</a:t>
            </a:r>
          </a:p>
          <a:p>
            <a:pPr marL="533400" indent="-533400" algn="r" rtl="1">
              <a:lnSpc>
                <a:spcPct val="150000"/>
              </a:lnSpc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lnSpc>
                <a:spcPct val="150000"/>
              </a:lnSpc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3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</m:e>
                    <m:sup>
                      <m:r>
                        <a:rPr xmlns:a="http://schemas.openxmlformats.org/drawingml/2006/main" sz="3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3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lnSpc>
                <a:spcPct val="150000"/>
              </a:lnSpc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ad>
                    <m:radPr>
                      <m:ctrlP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m:rPr>
                          <m:sty m:val="p"/>
                        </m:rP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</m:rad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lnSpc>
                <a:spcPct val="150000"/>
              </a:lnSpc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ad>
                    <m:radPr>
                      <m:ctrlP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</m:rad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  <p:sp>
        <p:nvSpPr>
          <p:cNvPr id="160" name="ارشد ۹۸، سوال ۷۹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pPr/>
            <a:r>
              <a:t>ارشد ۹۸، سوال ۷۹</a:t>
            </a:r>
          </a:p>
        </p:txBody>
      </p:sp>
      <p:sp>
        <p:nvSpPr>
          <p:cNvPr id="161" name="سوال ۲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pc="-86" sz="4320"/>
            </a:lvl1pPr>
          </a:lstStyle>
          <a:p>
            <a:pPr/>
            <a:r>
              <a:t>سوال 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جواب رابطه بازگشتی   کدام است؟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 rtl="1">
              <a:buSzTx/>
              <a:buNone/>
              <a:defRPr/>
            </a:pPr>
            <a:r>
              <a:t>جواب رابطه بازگشتی </a:t>
            </a:r>
            <a14:m>
              <m:oMath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den>
                </m:f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den>
                </m:f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کدام است؟</a:t>
            </a:r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  <p:sp>
        <p:nvSpPr>
          <p:cNvPr id="164" name="ارشد ۹۳، سوال ۹۴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pPr/>
            <a:r>
              <a:t>ارشد ۹۳، سوال ۹۴</a:t>
            </a:r>
          </a:p>
        </p:txBody>
      </p:sp>
      <p:sp>
        <p:nvSpPr>
          <p:cNvPr id="165" name="سوال ۳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pc="-86" sz="4320"/>
            </a:lvl1pPr>
          </a:lstStyle>
          <a:p>
            <a:pPr/>
            <a:r>
              <a:t>سوال ۳.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کدام گزینه در مورد رابطه بازگشتی   درست است؟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 defTabSz="1369804" rtl="1">
              <a:spcBef>
                <a:spcPts val="2500"/>
              </a:spcBef>
              <a:buSzTx/>
              <a:buNone/>
              <a:defRPr sz="2370"/>
            </a:pPr>
            <a:r>
              <a:t>کدام گزینه در مورد رابطه بازگشتی </a:t>
            </a:r>
            <a14:m>
              <m:oMath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درست است؟</a:t>
            </a:r>
          </a:p>
          <a:p>
            <a:pPr marL="0" indent="0" defTabSz="1369804">
              <a:spcBef>
                <a:spcPts val="2500"/>
              </a:spcBef>
              <a:buSzTx/>
              <a:buNone/>
              <a:defRPr sz="237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m>
                    <m:m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argPr>
                              <m:scrLvl m:val="0"/>
                            </m:argP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argPr>
                              <m:scrLvl m:val="0"/>
                            </m:argP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mr>
                    <m:mr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mr>
                  </m:m>
                </m:oMath>
              </m:oMathPara>
            </a14:m>
          </a:p>
          <a:p>
            <a:pPr marL="421386" indent="-421386" algn="r" defTabSz="1369804" rtl="1">
              <a:spcBef>
                <a:spcPts val="2500"/>
              </a:spcBef>
              <a:buSzPct val="100000"/>
              <a:buAutoNum type="arabicPeriod" startAt="1"/>
              <a:defRPr sz="2370"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p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ad>
                        <m:rad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rad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421386" indent="-421386" algn="r" defTabSz="1369804" rtl="1">
              <a:spcBef>
                <a:spcPts val="2500"/>
              </a:spcBef>
              <a:buSzPct val="100000"/>
              <a:buAutoNum type="arabicPeriod" startAt="1"/>
              <a:defRPr sz="2370"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p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ad>
                        <m:rad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rad>
                    </m:den>
                  </m:f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421386" indent="-421386" algn="r" defTabSz="1369804" rtl="1">
              <a:spcBef>
                <a:spcPts val="2500"/>
              </a:spcBef>
              <a:buSzPct val="100000"/>
              <a:buAutoNum type="arabicPeriod" startAt="1"/>
              <a:defRPr sz="2370"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p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num>
                    <m:den>
                      <m:rad>
                        <m:rad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rad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421386" indent="-421386" algn="r" defTabSz="1369804" rtl="1">
              <a:spcBef>
                <a:spcPts val="2500"/>
              </a:spcBef>
              <a:buSzPct val="100000"/>
              <a:buAutoNum type="arabicPeriod" startAt="1"/>
              <a:defRPr sz="2370"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p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ad>
                        <m:rad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rad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68" name="ارشد ۹۳، سوال ۹۵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pPr/>
            <a:r>
              <a:t>ارشد ۹۳، سوال ۹۵</a:t>
            </a:r>
          </a:p>
        </p:txBody>
      </p:sp>
      <p:sp>
        <p:nvSpPr>
          <p:cNvPr id="169" name="سوال ۴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pc="-86" sz="4320"/>
            </a:lvl1pPr>
          </a:lstStyle>
          <a:p>
            <a:pPr/>
            <a:r>
              <a:t>سوال ۴.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اگر باشد   و   ، آنگاه رابطه بازگشتی   کدام است؟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 rtl="1">
              <a:buSzTx/>
              <a:buNone/>
              <a:defRPr/>
            </a:pPr>
            <a:r>
              <a:t>اگر باشد </a:t>
            </a:r>
            <a14:m>
              <m:oMath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p>
                </m:sSup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و </a:t>
            </a:r>
            <a14:m>
              <m:oMath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p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log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، آنگاه رابطه بازگشتی </a:t>
            </a:r>
            <a14:m>
              <m:oMath>
                <m:r>
                  <a:rPr xmlns:a="http://schemas.openxmlformats.org/drawingml/2006/main" sz="3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 کدام است؟</a:t>
            </a:r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p"/>
                    </m:rP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p>
                  </m:sSup>
                </m:oMath>
              </m:oMathPara>
            </a14:m>
          </a:p>
        </p:txBody>
      </p:sp>
      <p:sp>
        <p:nvSpPr>
          <p:cNvPr id="172" name="ارشد ۹۸، سوال ۸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pPr/>
            <a:r>
              <a:t>ارشد ۹۸، سوال ۸۰</a:t>
            </a:r>
          </a:p>
        </p:txBody>
      </p:sp>
      <p:sp>
        <p:nvSpPr>
          <p:cNvPr id="173" name="سوال ۵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pc="-86" sz="4320"/>
            </a:lvl1pPr>
          </a:lstStyle>
          <a:p>
            <a:pPr/>
            <a:r>
              <a:t>سوال 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برای ضرب دو   عدد بیتی که در آن ماشین قادر به ضرب دو عدد   بیتی در زمان   میباشد، چقدر زمان نیاز است؟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 rtl="1">
              <a:lnSpc>
                <a:spcPct val="150000"/>
              </a:lnSpc>
              <a:buSzTx/>
              <a:buNone/>
              <a:defRPr/>
            </a:pPr>
            <a:r>
              <a:t>برای ضرب دو </a:t>
            </a:r>
            <a14:m>
              <m:oMath>
                <m:r>
                  <a:rPr xmlns:a="http://schemas.openxmlformats.org/drawingml/2006/main" sz="3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عدد بیتی که در آن ماشین قادر به ضرب دو عدد </a:t>
            </a:r>
            <a14:m>
              <m:oMath>
                <m:rad>
                  <m:rad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</m:rad>
              </m:oMath>
            </a14:m>
            <a:r>
              <a:t> بیتی در زمان </a:t>
            </a:r>
            <a14:m>
              <m:oMath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می‌باشد، چقدر زمان نیاز است؟</a:t>
            </a:r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ad>
                    <m:radPr>
                      <m:ctrlPr>
                        <a:rPr xmlns:a="http://schemas.openxmlformats.org/drawingml/2006/main" sz="3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3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</m:rad>
                  <m:r>
                    <a:rPr xmlns:a="http://schemas.openxmlformats.org/drawingml/2006/main" sz="3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ad>
                    <m:radPr>
                      <m:ctrlP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</m:rad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rad>
                    <m:radPr>
                      <m:ctrlP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</m:rad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  <p:sp>
        <p:nvSpPr>
          <p:cNvPr id="176" name="ارشد ۹۲، سوال ۸۴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pPr/>
            <a:r>
              <a:t>ارشد ۹۲، سوال ۸۴</a:t>
            </a:r>
          </a:p>
        </p:txBody>
      </p:sp>
      <p:sp>
        <p:nvSpPr>
          <p:cNvPr id="177" name="سوال ۶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pc="-86" sz="4320"/>
            </a:lvl1pPr>
          </a:lstStyle>
          <a:p>
            <a:pPr/>
            <a:r>
              <a:t>سوال ۶.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فرض کنید   ،   و   باشد، آنگاه جواب معادله بازگشتی زیر کدام است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 rtl="1">
              <a:lnSpc>
                <a:spcPct val="130000"/>
              </a:lnSpc>
              <a:buSzTx/>
              <a:buNone/>
              <a:defRPr/>
            </a:pPr>
            <a:r>
              <a:t>فرض کنید </a:t>
            </a:r>
            <a14:m>
              <m:oMath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، </a:t>
            </a:r>
            <a14:m>
              <m:oMath>
                <m:r>
                  <a:rPr xmlns:a="http://schemas.openxmlformats.org/drawingml/2006/main" sz="3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3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3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و </a:t>
            </a:r>
            <a14:m>
              <m:oMath>
                <m:r>
                  <a:rPr xmlns:a="http://schemas.openxmlformats.org/drawingml/2006/main" sz="3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3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p"/>
                    <m:scr m:val="double-struck"/>
                  </m:rPr>
                  <a:rPr xmlns:a="http://schemas.openxmlformats.org/drawingml/2006/main" sz="3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باشد، آنگاه جواب معادله بازگشتی زیر کدام است؟</a:t>
            </a:r>
          </a:p>
          <a:p>
            <a:pPr marL="0" indent="0" rtl="1">
              <a:lnSpc>
                <a:spcPct val="120000"/>
              </a:lnSpc>
              <a:spcBef>
                <a:spcPts val="0"/>
              </a:spcBef>
              <a:buSzTx/>
              <a:buNone/>
              <a:defRPr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m>
                    <m:mPr>
                      <m:ctrlPr>
                        <a:rPr xmlns:a="http://schemas.openxmlformats.org/drawingml/2006/main" sz="3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mr>
                    <m:mr>
                      <m:e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e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mr>
                  </m:m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14:m>
              <m:oMathPara>
                <m:oMathParaPr>
                  <m:jc m:val="right"/>
                </m:oMathParaPr>
                <m:oMath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33400" indent="-533400" algn="r" rtl="1">
              <a:buSzPct val="100000"/>
              <a:buAutoNum type="arabicPeriod" startAt="1"/>
              <a:defRPr/>
            </a:pPr>
            <a:r>
              <a:t>بستگی به مقادیر اولیه </a:t>
            </a:r>
            <a14:m>
              <m:oMath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</m:oMath>
            </a14:m>
            <a:r>
              <a:t> و </a:t>
            </a:r>
            <a14:m>
              <m:oMath>
                <m:r>
                  <a:rPr xmlns:a="http://schemas.openxmlformats.org/drawingml/2006/main" sz="2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</m:oMath>
            </a14:m>
            <a:r>
              <a:t> دارد.</a:t>
            </a:r>
          </a:p>
        </p:txBody>
      </p:sp>
      <p:sp>
        <p:nvSpPr>
          <p:cNvPr id="180" name="ارشد ۹۲، سوال ۸۷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pPr/>
            <a:r>
              <a:t>ارشد ۹۲، سوال ۸۷</a:t>
            </a:r>
          </a:p>
        </p:txBody>
      </p:sp>
      <p:sp>
        <p:nvSpPr>
          <p:cNvPr id="181" name="سوال ۷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pc="-86" sz="4320"/>
            </a:lvl1pPr>
          </a:lstStyle>
          <a:p>
            <a:pPr/>
            <a:r>
              <a:t>سوال ۷.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سوال 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pc="-86" sz="4320"/>
            </a:lvl1pPr>
          </a:lstStyle>
          <a:p>
            <a:pPr/>
            <a:r>
              <a:t>سوال ؟</a:t>
            </a:r>
          </a:p>
        </p:txBody>
      </p:sp>
      <p:sp>
        <p:nvSpPr>
          <p:cNvPr id="184" name="Text"/>
          <p:cNvSpPr txBox="1"/>
          <p:nvPr/>
        </p:nvSpPr>
        <p:spPr>
          <a:xfrm>
            <a:off x="4241800" y="303529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85" name="Funny-kid-face-in-the-morning.jpg" descr="Funny-kid-face-in-the-morning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6444"/>
          <a:stretch>
            <a:fillRect/>
          </a:stretch>
        </p:blipFill>
        <p:spPr>
          <a:xfrm>
            <a:off x="4205684" y="3169245"/>
            <a:ext cx="4593554" cy="3415247"/>
          </a:xfrm>
          <a:prstGeom prst="rect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IRRoya"/>
        <a:ea typeface="IRRoya"/>
        <a:cs typeface="IRRoya"/>
      </a:majorFont>
      <a:minorFont>
        <a:latin typeface="IRRoya"/>
        <a:ea typeface="IRRoya"/>
        <a:cs typeface="IRRoy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IRRoya"/>
        <a:ea typeface="IRRoya"/>
        <a:cs typeface="IRRoya"/>
      </a:majorFont>
      <a:minorFont>
        <a:latin typeface="IRRoya"/>
        <a:ea typeface="IRRoya"/>
        <a:cs typeface="IRRoy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