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7" r:id="rId6"/>
    <p:sldId id="268" r:id="rId7"/>
    <p:sldId id="269" r:id="rId8"/>
    <p:sldId id="270" r:id="rId9"/>
    <p:sldId id="264" r:id="rId10"/>
    <p:sldId id="271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78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85" r:id="rId27"/>
    <p:sldId id="284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F709-DC35-2D48-A4D0-50D066F38E25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592A3-98CC-9C43-8E9A-9B3C6F64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47A475-ECB5-E740-81C7-C26D692EA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8" b="6208"/>
          <a:stretch/>
        </p:blipFill>
        <p:spPr>
          <a:xfrm>
            <a:off x="0" y="0"/>
            <a:ext cx="12192000" cy="6860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چهار: صف</a:t>
            </a:r>
            <a:endParaRPr lang="en-US" dirty="0">
              <a:ln>
                <a:solidFill>
                  <a:schemeClr val="bg1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9" y="409838"/>
            <a:ext cx="1178821" cy="142505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چون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هميشه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قبل از اول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عمل حذف ابتدا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واحد به جلو حرکت کرده سپس داده جدید ابتدای صف را بر‌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می‌گرداند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203C4-288F-3D4B-92CB-AB3BCCE3C332}"/>
              </a:ext>
            </a:extLst>
          </p:cNvPr>
          <p:cNvSpPr/>
          <p:nvPr/>
        </p:nvSpPr>
        <p:spPr>
          <a:xfrm>
            <a:off x="838200" y="182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01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 	صف ۶ عضوی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روبه‌رو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نظر بگیرید.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	درج عناصر ۱۰، ۲۰، ۳۰ ، ۴۰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۳.	حذف داده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۴.	حذف داده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دقت کنید که در وضعیت بالا با این که ۲ داده از ابتدای صف حذف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شده‌اند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اما فقط دو خانه ۵ و ۶ برای درج وجود دارند چون حرکت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به سمت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جلو بوده و امکان استفاده از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قبلی را ندارد.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E296F18-DB42-FD42-B334-7BE42C371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66186"/>
              </p:ext>
            </p:extLst>
          </p:nvPr>
        </p:nvGraphicFramePr>
        <p:xfrm>
          <a:off x="838200" y="1368425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1E2D80-9CA5-A64D-A338-6E08CDB6A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521772"/>
              </p:ext>
            </p:extLst>
          </p:nvPr>
        </p:nvGraphicFramePr>
        <p:xfrm>
          <a:off x="838200" y="2604743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38ED91-CE98-FE41-8E66-412A41463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840377"/>
              </p:ext>
            </p:extLst>
          </p:nvPr>
        </p:nvGraphicFramePr>
        <p:xfrm>
          <a:off x="838200" y="3383861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D5F89F-D76F-7548-A0B4-89A6388C1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87214"/>
              </p:ext>
            </p:extLst>
          </p:nvPr>
        </p:nvGraphicFramePr>
        <p:xfrm>
          <a:off x="838200" y="4162979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809AC7-E0E0-3D48-BCFC-7B9429ED921B}"/>
              </a:ext>
            </a:extLst>
          </p:cNvPr>
          <p:cNvSpPr txBox="1"/>
          <p:nvPr/>
        </p:nvSpPr>
        <p:spPr>
          <a:xfrm>
            <a:off x="838200" y="3378669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DBF3B-23B0-D547-AEA9-BC83BF3F3D2B}"/>
              </a:ext>
            </a:extLst>
          </p:cNvPr>
          <p:cNvSpPr txBox="1"/>
          <p:nvPr/>
        </p:nvSpPr>
        <p:spPr>
          <a:xfrm>
            <a:off x="838200" y="4157060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42CCB-1FFB-0140-BD4D-C5448BD43891}"/>
              </a:ext>
            </a:extLst>
          </p:cNvPr>
          <p:cNvSpPr txBox="1"/>
          <p:nvPr/>
        </p:nvSpPr>
        <p:spPr>
          <a:xfrm>
            <a:off x="1292772" y="4164433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ACC6C-201F-0247-9BD2-9F80348586C1}"/>
              </a:ext>
            </a:extLst>
          </p:cNvPr>
          <p:cNvSpPr txBox="1"/>
          <p:nvPr/>
        </p:nvSpPr>
        <p:spPr>
          <a:xfrm>
            <a:off x="3581400" y="19750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front=0 , rear=0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2A907-EFCC-B740-90D6-8FD787A882B6}"/>
              </a:ext>
            </a:extLst>
          </p:cNvPr>
          <p:cNvSpPr txBox="1"/>
          <p:nvPr/>
        </p:nvSpPr>
        <p:spPr>
          <a:xfrm>
            <a:off x="3581400" y="2753439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front=0 , rear=4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DB7BE-1B46-7049-B12C-9F3D6A865A90}"/>
              </a:ext>
            </a:extLst>
          </p:cNvPr>
          <p:cNvSpPr txBox="1"/>
          <p:nvPr/>
        </p:nvSpPr>
        <p:spPr>
          <a:xfrm>
            <a:off x="3581399" y="353183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front=1 , rear=4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FE0DD-3392-5A4F-8EE1-9EDB280FC45B}"/>
              </a:ext>
            </a:extLst>
          </p:cNvPr>
          <p:cNvSpPr txBox="1"/>
          <p:nvPr/>
        </p:nvSpPr>
        <p:spPr>
          <a:xfrm>
            <a:off x="3581399" y="43185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front=2 , rear=4</a:t>
            </a:r>
          </a:p>
        </p:txBody>
      </p:sp>
    </p:spTree>
    <p:extLst>
      <p:ext uri="{BB962C8B-B14F-4D97-AF65-F5344CB8AC3E}">
        <p14:creationId xmlns:p14="http://schemas.microsoft.com/office/powerpoint/2010/main" val="14556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مشکل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صف‌های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خطی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حرکت تدریجی عناصر به سمت انتهای صف و عدم امکان استفاده از </a:t>
            </a:r>
            <a:r>
              <a:rPr lang="fa-IR" sz="26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 ابتدای صف که در اثر حذف خالی </a:t>
            </a:r>
            <a:r>
              <a:rPr lang="fa-IR" sz="26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شده‌اند</a:t>
            </a: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just" rtl="1">
              <a:lnSpc>
                <a:spcPct val="100000"/>
              </a:lnSpc>
              <a:buNone/>
            </a:pPr>
            <a:endParaRPr lang="fa-IR" sz="26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	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شیفت </a:t>
            </a:r>
            <a:r>
              <a:rPr lang="fa-IR" b="1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 انتهای صف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سمت ابتدای صف که این عمل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صورتی‌که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تعداد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زیاد باشد هزینه بالایی خواهد داشت.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(بنابراین بعد از هر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t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عمل حذف باید یک عملیات شیفت از مرتبه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O(t)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انجام دهیم )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	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استفاده از صف </a:t>
            </a:r>
            <a:r>
              <a:rPr lang="fa-IR" b="1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این مفهوم که زمانی که به انتهای صف رسیدیم عمل درج را دوباره از ابتدای صف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این حرکت چرخشی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(بنابراین با زمان اجرای ثابت عمل درج و حذف انجام </a:t>
            </a:r>
            <a:r>
              <a:rPr lang="fa-IR" sz="2000" dirty="0" err="1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.)</a:t>
            </a:r>
            <a:endParaRPr lang="fa-IR" dirty="0">
              <a:solidFill>
                <a:schemeClr val="accent4">
                  <a:lumMod val="50000"/>
                </a:schemeClr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03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آرایه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Q[0...n-1]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صورت یک صف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نظر گرفت به طوری که در این صف زمانی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عنصر بعدی در خانه 0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6" name="Picture 2" descr="Circular increment in circular queue">
            <a:extLst>
              <a:ext uri="{FF2B5EF4-FFF2-40B4-BE49-F238E27FC236}">
                <a16:creationId xmlns:a16="http://schemas.microsoft.com/office/drawing/2014/main" id="{C3A4033E-3D17-494C-810D-201AEBB3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6" y="3375956"/>
            <a:ext cx="2760807" cy="28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5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۵۰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5ADC608-3DDD-1E41-B213-014E42F0C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94796"/>
              </p:ext>
            </p:extLst>
          </p:nvPr>
        </p:nvGraphicFramePr>
        <p:xfrm>
          <a:off x="1116102" y="5389350"/>
          <a:ext cx="2926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93451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79675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F26B1-A930-344D-9AA4-5B418FF56329}"/>
              </a:ext>
            </a:extLst>
          </p:cNvPr>
          <p:cNvCxnSpPr>
            <a:cxnSpLocks noChangeAspect="1"/>
          </p:cNvCxnSpPr>
          <p:nvPr/>
        </p:nvCxnSpPr>
        <p:spPr>
          <a:xfrm>
            <a:off x="2489633" y="4980093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65B44A-3CF9-A24C-BED4-ACB4572B4EC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05022" y="4980093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DD6537-C630-134F-8C90-9AA44E3C4915}"/>
              </a:ext>
            </a:extLst>
          </p:cNvPr>
          <p:cNvSpPr txBox="1"/>
          <p:nvPr/>
        </p:nvSpPr>
        <p:spPr>
          <a:xfrm>
            <a:off x="2196924" y="4726177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FAE9-34A5-F14E-8A1A-46DD3AA56C9A}"/>
              </a:ext>
            </a:extLst>
          </p:cNvPr>
          <p:cNvSpPr txBox="1"/>
          <p:nvPr/>
        </p:nvSpPr>
        <p:spPr>
          <a:xfrm>
            <a:off x="3917090" y="471848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B4FBE00-97D2-9B44-9719-5A5129D18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83430"/>
              </p:ext>
            </p:extLst>
          </p:nvPr>
        </p:nvGraphicFramePr>
        <p:xfrm>
          <a:off x="7571386" y="5445443"/>
          <a:ext cx="2926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93451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79675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879601-714B-A04F-B962-F64DD1DFBCBF}"/>
              </a:ext>
            </a:extLst>
          </p:cNvPr>
          <p:cNvCxnSpPr>
            <a:cxnSpLocks noChangeAspect="1"/>
          </p:cNvCxnSpPr>
          <p:nvPr/>
        </p:nvCxnSpPr>
        <p:spPr>
          <a:xfrm>
            <a:off x="8944916" y="5036186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6DBA5-B49F-A847-9355-00C4C496E25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781946" y="5036186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14327-E0F2-E345-BBB8-32CCDF53024C}"/>
              </a:ext>
            </a:extLst>
          </p:cNvPr>
          <p:cNvSpPr txBox="1"/>
          <p:nvPr/>
        </p:nvSpPr>
        <p:spPr>
          <a:xfrm>
            <a:off x="7794014" y="47745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CD527-0ED7-4743-BB32-5B11A7FE0834}"/>
              </a:ext>
            </a:extLst>
          </p:cNvPr>
          <p:cNvSpPr txBox="1"/>
          <p:nvPr/>
        </p:nvSpPr>
        <p:spPr>
          <a:xfrm>
            <a:off x="8652207" y="477842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71FFA78-B926-294C-8247-81ED0769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26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D238E20-EA24-6041-80F1-7A9D8561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55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71D3E1-EC90-BF47-9FF6-5DD4D9D6D79D}"/>
              </a:ext>
            </a:extLst>
          </p:cNvPr>
          <p:cNvSpPr txBox="1"/>
          <p:nvPr/>
        </p:nvSpPr>
        <p:spPr>
          <a:xfrm>
            <a:off x="2578231" y="24664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77C1B-F738-114C-A9FD-0E43764BA1B7}"/>
              </a:ext>
            </a:extLst>
          </p:cNvPr>
          <p:cNvSpPr txBox="1"/>
          <p:nvPr/>
        </p:nvSpPr>
        <p:spPr>
          <a:xfrm>
            <a:off x="2280893" y="274410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A695C-4A1B-414B-8B9A-EB803E090AE2}"/>
              </a:ext>
            </a:extLst>
          </p:cNvPr>
          <p:cNvSpPr txBox="1"/>
          <p:nvPr/>
        </p:nvSpPr>
        <p:spPr>
          <a:xfrm>
            <a:off x="2280893" y="313483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9E1D8-ECC0-764D-BF8D-4BA690923C31}"/>
              </a:ext>
            </a:extLst>
          </p:cNvPr>
          <p:cNvSpPr txBox="1"/>
          <p:nvPr/>
        </p:nvSpPr>
        <p:spPr>
          <a:xfrm>
            <a:off x="8670262" y="246397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C451E-5073-0F43-9723-DFB11B25A591}"/>
              </a:ext>
            </a:extLst>
          </p:cNvPr>
          <p:cNvSpPr txBox="1"/>
          <p:nvPr/>
        </p:nvSpPr>
        <p:spPr>
          <a:xfrm>
            <a:off x="8372924" y="274166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CC8B6F-8AC2-DF41-A3E5-EA1587668FE0}"/>
              </a:ext>
            </a:extLst>
          </p:cNvPr>
          <p:cNvSpPr txBox="1"/>
          <p:nvPr/>
        </p:nvSpPr>
        <p:spPr>
          <a:xfrm>
            <a:off x="8372924" y="313239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E5701-656E-214E-AF8C-950181A19E7F}"/>
              </a:ext>
            </a:extLst>
          </p:cNvPr>
          <p:cNvSpPr txBox="1"/>
          <p:nvPr/>
        </p:nvSpPr>
        <p:spPr>
          <a:xfrm>
            <a:off x="9070257" y="243388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50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D7CE6A-2FA1-9F49-8375-642918D1470C}"/>
              </a:ext>
            </a:extLst>
          </p:cNvPr>
          <p:cNvCxnSpPr>
            <a:cxnSpLocks/>
          </p:cNvCxnSpPr>
          <p:nvPr/>
        </p:nvCxnSpPr>
        <p:spPr>
          <a:xfrm>
            <a:off x="5121524" y="3886994"/>
            <a:ext cx="194895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8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خالی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(Empty)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:</a:t>
                </a:r>
              </a:p>
              <a:p>
                <a:pPr marL="0" indent="0" algn="just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𝑓𝑟𝑜𝑛𝑡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𝑟𝑒𝑎𝑟</m:t>
                      </m:r>
                    </m:oMath>
                  </m:oMathPara>
                </a14:m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پر (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Full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) 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𝑓𝑟𝑜𝑛𝑡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𝑟𝑒𝑎𝑟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+1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)</m:t>
                      </m:r>
                    </m:oMath>
                  </m:oMathPara>
                </a14:m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در هر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ظرفیت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هميشه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یک خانه باید خالی باشد و حداکثر از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n-1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خانه صف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استفاده کرد؛ این به آن علت است که بتوان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وضیت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یا خالی بودن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تشخیص داد.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9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خانه‌های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قابل استفاده در 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درج ۸۰</a:t>
            </a: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بعد از درج ۸۰ در صف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استفاده از همان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باید در صف خالی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می‌ماند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front=rear=7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همان شرط خالی بودن صف است در صورتی که صف پر شده و این یک مشکل است برای نبودن تناقض فوق و امکان تشخیص وضعیت پر یا خالی بودن صف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خانه را خالی نگه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می‌داريم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2AB1C2A-440D-BD45-9AFF-6F47935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98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A2BEB-7AF4-B144-82B8-11EEB00DF5E5}"/>
              </a:ext>
            </a:extLst>
          </p:cNvPr>
          <p:cNvSpPr txBox="1"/>
          <p:nvPr/>
        </p:nvSpPr>
        <p:spPr>
          <a:xfrm>
            <a:off x="2694385" y="340398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3EEA-C9A2-B44E-9B5A-D8AB945053E7}"/>
              </a:ext>
            </a:extLst>
          </p:cNvPr>
          <p:cNvSpPr txBox="1"/>
          <p:nvPr/>
        </p:nvSpPr>
        <p:spPr>
          <a:xfrm>
            <a:off x="3101002" y="344028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F7D50-1DED-1A46-996E-1397A2018D70}"/>
              </a:ext>
            </a:extLst>
          </p:cNvPr>
          <p:cNvSpPr txBox="1"/>
          <p:nvPr/>
        </p:nvSpPr>
        <p:spPr>
          <a:xfrm>
            <a:off x="3396333" y="311868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91094-AF93-0D46-B017-D9789A49F4AF}"/>
              </a:ext>
            </a:extLst>
          </p:cNvPr>
          <p:cNvSpPr txBox="1"/>
          <p:nvPr/>
        </p:nvSpPr>
        <p:spPr>
          <a:xfrm>
            <a:off x="3425715" y="273559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3E177-CFBB-C845-80D2-5D920308BD6A}"/>
              </a:ext>
            </a:extLst>
          </p:cNvPr>
          <p:cNvSpPr txBox="1"/>
          <p:nvPr/>
        </p:nvSpPr>
        <p:spPr>
          <a:xfrm>
            <a:off x="3106018" y="244794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A4981-531E-C348-B7A1-AC1E02CEC8AA}"/>
              </a:ext>
            </a:extLst>
          </p:cNvPr>
          <p:cNvSpPr txBox="1"/>
          <p:nvPr/>
        </p:nvSpPr>
        <p:spPr>
          <a:xfrm>
            <a:off x="2390208" y="274714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7F725-DEC7-254C-B5C1-1A7BE98FD8C5}"/>
              </a:ext>
            </a:extLst>
          </p:cNvPr>
          <p:cNvSpPr txBox="1"/>
          <p:nvPr/>
        </p:nvSpPr>
        <p:spPr>
          <a:xfrm>
            <a:off x="2424428" y="3113041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0E676C4-AD28-3E4E-BD60-272128F0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57" y="2129199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2169F1-A215-A74F-809A-4866C74AFFAA}"/>
              </a:ext>
            </a:extLst>
          </p:cNvPr>
          <p:cNvSpPr txBox="1"/>
          <p:nvPr/>
        </p:nvSpPr>
        <p:spPr>
          <a:xfrm>
            <a:off x="8633783" y="339313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DB5A-8ECF-764C-A5F3-68841B2769F9}"/>
              </a:ext>
            </a:extLst>
          </p:cNvPr>
          <p:cNvSpPr txBox="1"/>
          <p:nvPr/>
        </p:nvSpPr>
        <p:spPr>
          <a:xfrm>
            <a:off x="9065311" y="342077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BF541-95B9-C54F-88A2-836A99E47823}"/>
              </a:ext>
            </a:extLst>
          </p:cNvPr>
          <p:cNvSpPr txBox="1"/>
          <p:nvPr/>
        </p:nvSpPr>
        <p:spPr>
          <a:xfrm>
            <a:off x="9345835" y="310826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4EB46-F9FB-8D49-B889-4A713836091B}"/>
              </a:ext>
            </a:extLst>
          </p:cNvPr>
          <p:cNvSpPr txBox="1"/>
          <p:nvPr/>
        </p:nvSpPr>
        <p:spPr>
          <a:xfrm>
            <a:off x="9375216" y="272517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01975-7427-F141-BDBE-E22D8BC5D7A0}"/>
              </a:ext>
            </a:extLst>
          </p:cNvPr>
          <p:cNvSpPr txBox="1"/>
          <p:nvPr/>
        </p:nvSpPr>
        <p:spPr>
          <a:xfrm>
            <a:off x="9055519" y="243752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73478-17DA-0E40-B744-57683947EC52}"/>
              </a:ext>
            </a:extLst>
          </p:cNvPr>
          <p:cNvSpPr txBox="1"/>
          <p:nvPr/>
        </p:nvSpPr>
        <p:spPr>
          <a:xfrm>
            <a:off x="8654453" y="242710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4D6AA-F909-2249-905E-32D3EEC6B791}"/>
              </a:ext>
            </a:extLst>
          </p:cNvPr>
          <p:cNvSpPr txBox="1"/>
          <p:nvPr/>
        </p:nvSpPr>
        <p:spPr>
          <a:xfrm>
            <a:off x="8339710" y="273672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A4316-E7B1-DD4B-8E35-F28ACA7D7F9F}"/>
              </a:ext>
            </a:extLst>
          </p:cNvPr>
          <p:cNvSpPr txBox="1"/>
          <p:nvPr/>
        </p:nvSpPr>
        <p:spPr>
          <a:xfrm>
            <a:off x="8373931" y="310262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FFF17D-FFF2-8E4D-9179-5D9EE71AF874}"/>
              </a:ext>
            </a:extLst>
          </p:cNvPr>
          <p:cNvCxnSpPr/>
          <p:nvPr/>
        </p:nvCxnSpPr>
        <p:spPr>
          <a:xfrm>
            <a:off x="5370786" y="3295919"/>
            <a:ext cx="14504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4D7C7-1385-C249-9FAB-1E1E5ED52257}"/>
              </a:ext>
            </a:extLst>
          </p:cNvPr>
          <p:cNvCxnSpPr/>
          <p:nvPr/>
        </p:nvCxnSpPr>
        <p:spPr>
          <a:xfrm>
            <a:off x="1804689" y="2786497"/>
            <a:ext cx="3973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3686C6-7F33-AB47-91C6-3BBCCB03DEC7}"/>
              </a:ext>
            </a:extLst>
          </p:cNvPr>
          <p:cNvCxnSpPr/>
          <p:nvPr/>
        </p:nvCxnSpPr>
        <p:spPr>
          <a:xfrm>
            <a:off x="2821737" y="1825625"/>
            <a:ext cx="0" cy="4023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CE03D2-477E-AB42-A02D-1C2CD5102A89}"/>
              </a:ext>
            </a:extLst>
          </p:cNvPr>
          <p:cNvSpPr txBox="1"/>
          <p:nvPr/>
        </p:nvSpPr>
        <p:spPr>
          <a:xfrm>
            <a:off x="2529028" y="158424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DE1DD1-9076-EF44-8AB5-DC5A439A49D1}"/>
              </a:ext>
            </a:extLst>
          </p:cNvPr>
          <p:cNvSpPr txBox="1"/>
          <p:nvPr/>
        </p:nvSpPr>
        <p:spPr>
          <a:xfrm>
            <a:off x="1297976" y="263485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53A799-B7B9-4440-967E-BADB1BE7B6A8}"/>
              </a:ext>
            </a:extLst>
          </p:cNvPr>
          <p:cNvCxnSpPr/>
          <p:nvPr/>
        </p:nvCxnSpPr>
        <p:spPr>
          <a:xfrm>
            <a:off x="8255948" y="2379606"/>
            <a:ext cx="3973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21545-0D4B-A140-84A9-92DA3ACE29AC}"/>
              </a:ext>
            </a:extLst>
          </p:cNvPr>
          <p:cNvCxnSpPr/>
          <p:nvPr/>
        </p:nvCxnSpPr>
        <p:spPr>
          <a:xfrm>
            <a:off x="8778737" y="1851507"/>
            <a:ext cx="0" cy="4023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888871-01C4-C24C-897D-A9AEFF423B4A}"/>
              </a:ext>
            </a:extLst>
          </p:cNvPr>
          <p:cNvSpPr txBox="1"/>
          <p:nvPr/>
        </p:nvSpPr>
        <p:spPr>
          <a:xfrm>
            <a:off x="8486028" y="1610130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D567A8-D608-404F-8F42-C1B8EF979417}"/>
              </a:ext>
            </a:extLst>
          </p:cNvPr>
          <p:cNvSpPr txBox="1"/>
          <p:nvPr/>
        </p:nvSpPr>
        <p:spPr>
          <a:xfrm>
            <a:off x="7749235" y="222796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31934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درج و حذف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1825625"/>
            <a:ext cx="4343400" cy="392999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در هر دو روش حذف و درج به ترتیب از جملات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" pitchFamily="2" charset="0"/>
                <a:cs typeface="IRRoya" panose="02000503000000020002" pitchFamily="2" charset="-78"/>
              </a:rPr>
              <a:t>front=front+1 (mod n)</a:t>
            </a:r>
            <a:endParaRPr lang="fa-IR" sz="1800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" pitchFamily="2" charset="0"/>
                <a:cs typeface="IRRoya" panose="02000503000000020002" pitchFamily="2" charset="-78"/>
              </a:rPr>
              <a:t>rear =rear +1 (mod n)</a:t>
            </a:r>
            <a:r>
              <a:rPr lang="en-US" sz="1800" dirty="0">
                <a:solidFill>
                  <a:srgbClr val="0070C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endParaRPr lang="fa-IR" sz="1800" dirty="0">
              <a:solidFill>
                <a:srgbClr val="0070C0"/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استفاده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شده است که علت استفاده از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mod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در شرایطی است که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front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یا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rear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به خانه آخر اشاره کرده باشند و حرکت به جلو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آن‌ها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را به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ابتدای صف منتقل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می‌کند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  <a:endParaRPr lang="en-US" sz="18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0560-C35C-584F-BA66-54E94BFB2824}"/>
              </a:ext>
            </a:extLst>
          </p:cNvPr>
          <p:cNvSpPr/>
          <p:nvPr/>
        </p:nvSpPr>
        <p:spPr>
          <a:xfrm>
            <a:off x="838200" y="1825625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16D98-959B-F54A-8331-435A1749C738}"/>
              </a:ext>
            </a:extLst>
          </p:cNvPr>
          <p:cNvSpPr/>
          <p:nvPr/>
        </p:nvSpPr>
        <p:spPr>
          <a:xfrm>
            <a:off x="838200" y="4001294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934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مثال میخواهیم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۷۰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این لیست درج کنیم.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BC128-3AD0-8C47-9099-3A4DC8E14448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F0CFD-901B-B84E-A09A-F3687D7469C3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6D847-7522-5E4B-9EB1-099822007087}"/>
              </a:ext>
            </a:extLst>
          </p:cNvPr>
          <p:cNvCxnSpPr>
            <a:cxnSpLocks/>
          </p:cNvCxnSpPr>
          <p:nvPr/>
        </p:nvCxnSpPr>
        <p:spPr>
          <a:xfrm>
            <a:off x="4721496" y="3909854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EFF83-A078-6A44-8282-7CD28F4C718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2A3242-69E4-DC45-AC1C-90141A9FFE87}"/>
              </a:ext>
            </a:extLst>
          </p:cNvPr>
          <p:cNvSpPr txBox="1"/>
          <p:nvPr/>
        </p:nvSpPr>
        <p:spPr>
          <a:xfrm>
            <a:off x="4161857" y="37733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0DB60-833C-6A45-A4FE-F04A00404706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BFE86-1A8C-C349-926A-C2C9C19EE655}"/>
              </a:ext>
            </a:extLst>
          </p:cNvPr>
          <p:cNvSpPr/>
          <p:nvPr/>
        </p:nvSpPr>
        <p:spPr>
          <a:xfrm>
            <a:off x="838200" y="1825625"/>
            <a:ext cx="3803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205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مثال میخواهیم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۷۰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این لیست درج کنیم.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BC128-3AD0-8C47-9099-3A4DC8E14448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F0CFD-901B-B84E-A09A-F3687D7469C3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6D847-7522-5E4B-9EB1-099822007087}"/>
              </a:ext>
            </a:extLst>
          </p:cNvPr>
          <p:cNvCxnSpPr>
            <a:cxnSpLocks/>
          </p:cNvCxnSpPr>
          <p:nvPr/>
        </p:nvCxnSpPr>
        <p:spPr>
          <a:xfrm>
            <a:off x="5109650" y="3395285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EFF83-A078-6A44-8282-7CD28F4C718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2A3242-69E4-DC45-AC1C-90141A9FFE87}"/>
              </a:ext>
            </a:extLst>
          </p:cNvPr>
          <p:cNvSpPr txBox="1"/>
          <p:nvPr/>
        </p:nvSpPr>
        <p:spPr>
          <a:xfrm>
            <a:off x="4550011" y="325875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0DB60-833C-6A45-A4FE-F04A00404706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BFE86-1A8C-C349-926A-C2C9C19EE655}"/>
              </a:ext>
            </a:extLst>
          </p:cNvPr>
          <p:cNvSpPr/>
          <p:nvPr/>
        </p:nvSpPr>
        <p:spPr>
          <a:xfrm>
            <a:off x="838200" y="1825625"/>
            <a:ext cx="3803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2F149-3B7B-8044-A137-CBB84E1F4D3E}"/>
              </a:ext>
            </a:extLst>
          </p:cNvPr>
          <p:cNvSpPr txBox="1"/>
          <p:nvPr/>
        </p:nvSpPr>
        <p:spPr>
          <a:xfrm>
            <a:off x="5664470" y="3734520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5922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تفاوت </a:t>
            </a:r>
            <a:r>
              <a:rPr lang="fa-IR" dirty="0">
                <a:solidFill>
                  <a:srgbClr val="0070C0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صف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پشته در این است که درج و حذف عناصر در صف از اصل 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«اولین ورودی، اولین خروجی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(FIFO)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»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پیروی میکند. </a:t>
            </a:r>
          </a:p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عبارت دیگر هر زمان که بخواهیم میتوانیم یک عنصر به انتهای صف اضافه کنیم، اما در هنگام حذف تنها اجازه داریم اولین عنصر (عنصری که بیشتر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بقیه‌ی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عناصر در صف بوده است) را از صف حذف کنیم. </a:t>
            </a:r>
          </a:p>
          <a:p>
            <a:pPr marL="0" indent="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34" name="Picture 10" descr="Cartoon positive people standing in queue at atm - Download Free Vectors,  Clipart Graphics &amp; Vector Art">
            <a:extLst>
              <a:ext uri="{FF2B5EF4-FFF2-40B4-BE49-F238E27FC236}">
                <a16:creationId xmlns:a16="http://schemas.microsoft.com/office/drawing/2014/main" id="{B8A96BE1-DED0-C343-BDA3-84EB1F15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76" y="4161555"/>
            <a:ext cx="5433848" cy="23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6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مثال میخواهیم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۸۰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این لیست درج کنیم.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BFE86-1A8C-C349-926A-C2C9C19EE655}"/>
              </a:ext>
            </a:extLst>
          </p:cNvPr>
          <p:cNvSpPr/>
          <p:nvPr/>
        </p:nvSpPr>
        <p:spPr>
          <a:xfrm>
            <a:off x="838200" y="1825625"/>
            <a:ext cx="3803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BBE56-01ED-F944-ABE4-702FC7B683B8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F93A-92DA-BA4C-97FA-A1E69FA070D3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3724-D736-9849-8EED-DEC0437F2C7F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EBC89-8E19-5D49-A57E-5CBD5C71ACA0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4EA36-54D6-3D45-AA78-B13D91C9D56A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6193622" y="2971724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5931370" y="26996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08F23-9B0B-594F-A850-7CB25493DDDE}"/>
              </a:ext>
            </a:extLst>
          </p:cNvPr>
          <p:cNvSpPr txBox="1"/>
          <p:nvPr/>
        </p:nvSpPr>
        <p:spPr>
          <a:xfrm>
            <a:off x="5664470" y="3734520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A3632-ACF6-4748-92F3-96C09FD2D87E}"/>
              </a:ext>
            </a:extLst>
          </p:cNvPr>
          <p:cNvSpPr txBox="1"/>
          <p:nvPr/>
        </p:nvSpPr>
        <p:spPr>
          <a:xfrm>
            <a:off x="6095999" y="373073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07045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حالا لیست کاملا پر شده و درج عدد جدیدی ممکن نیست.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BFE86-1A8C-C349-926A-C2C9C19EE655}"/>
              </a:ext>
            </a:extLst>
          </p:cNvPr>
          <p:cNvSpPr/>
          <p:nvPr/>
        </p:nvSpPr>
        <p:spPr>
          <a:xfrm>
            <a:off x="838200" y="1825625"/>
            <a:ext cx="3803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BBE56-01ED-F944-ABE4-702FC7B683B8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F93A-92DA-BA4C-97FA-A1E69FA070D3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3724-D736-9849-8EED-DEC0437F2C7F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EBC89-8E19-5D49-A57E-5CBD5C71ACA0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4EA36-54D6-3D45-AA78-B13D91C9D56A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6193622" y="2971724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5931370" y="26996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08F23-9B0B-594F-A850-7CB25493DDDE}"/>
              </a:ext>
            </a:extLst>
          </p:cNvPr>
          <p:cNvSpPr txBox="1"/>
          <p:nvPr/>
        </p:nvSpPr>
        <p:spPr>
          <a:xfrm>
            <a:off x="5664470" y="3734520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A3632-ACF6-4748-92F3-96C09FD2D87E}"/>
              </a:ext>
            </a:extLst>
          </p:cNvPr>
          <p:cNvSpPr txBox="1"/>
          <p:nvPr/>
        </p:nvSpPr>
        <p:spPr>
          <a:xfrm>
            <a:off x="6095999" y="373073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735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بیاید حذف را امتحان کنیم: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BBE56-01ED-F944-ABE4-702FC7B683B8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F93A-92DA-BA4C-97FA-A1E69FA070D3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3724-D736-9849-8EED-DEC0437F2C7F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EBC89-8E19-5D49-A57E-5CBD5C71ACA0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4EA36-54D6-3D45-AA78-B13D91C9D56A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6193622" y="2971724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5931370" y="26996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08F23-9B0B-594F-A850-7CB25493DDDE}"/>
              </a:ext>
            </a:extLst>
          </p:cNvPr>
          <p:cNvSpPr txBox="1"/>
          <p:nvPr/>
        </p:nvSpPr>
        <p:spPr>
          <a:xfrm>
            <a:off x="5664470" y="3734520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A3632-ACF6-4748-92F3-96C09FD2D87E}"/>
              </a:ext>
            </a:extLst>
          </p:cNvPr>
          <p:cNvSpPr txBox="1"/>
          <p:nvPr/>
        </p:nvSpPr>
        <p:spPr>
          <a:xfrm>
            <a:off x="6095999" y="373073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ADEAA-9AEA-354D-81BA-F3F377DEDBFC}"/>
              </a:ext>
            </a:extLst>
          </p:cNvPr>
          <p:cNvSpPr/>
          <p:nvPr/>
        </p:nvSpPr>
        <p:spPr>
          <a:xfrm>
            <a:off x="838200" y="1825625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838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عدد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۲۰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ابتدا لیست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کرده‌ایم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BBE56-01ED-F944-ABE4-702FC7B683B8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F93A-92DA-BA4C-97FA-A1E69FA070D3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EBC89-8E19-5D49-A57E-5CBD5C71ACA0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4EA36-54D6-3D45-AA78-B13D91C9D56A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6193622" y="2971724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/>
          <p:nvPr/>
        </p:nvCxnSpPr>
        <p:spPr>
          <a:xfrm flipH="1">
            <a:off x="6930773" y="4428902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5931370" y="26996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7479413" y="4266426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08F23-9B0B-594F-A850-7CB25493DDDE}"/>
              </a:ext>
            </a:extLst>
          </p:cNvPr>
          <p:cNvSpPr txBox="1"/>
          <p:nvPr/>
        </p:nvSpPr>
        <p:spPr>
          <a:xfrm>
            <a:off x="5664470" y="3734520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A3632-ACF6-4748-92F3-96C09FD2D87E}"/>
              </a:ext>
            </a:extLst>
          </p:cNvPr>
          <p:cNvSpPr txBox="1"/>
          <p:nvPr/>
        </p:nvSpPr>
        <p:spPr>
          <a:xfrm>
            <a:off x="6095999" y="373073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ADEAA-9AEA-354D-81BA-F3F377DEDBFC}"/>
              </a:ext>
            </a:extLst>
          </p:cNvPr>
          <p:cNvSpPr/>
          <p:nvPr/>
        </p:nvSpPr>
        <p:spPr>
          <a:xfrm>
            <a:off x="838200" y="1825625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۸۰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لیست زیر هم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5613195" y="2995671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>
            <a:cxnSpLocks/>
          </p:cNvCxnSpPr>
          <p:nvPr/>
        </p:nvCxnSpPr>
        <p:spPr>
          <a:xfrm flipH="1">
            <a:off x="6511329" y="3417394"/>
            <a:ext cx="548640" cy="182882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7063189" y="326448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5320486" y="2741755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A3632-ACF6-4748-92F3-96C09FD2D87E}"/>
              </a:ext>
            </a:extLst>
          </p:cNvPr>
          <p:cNvSpPr txBox="1"/>
          <p:nvPr/>
        </p:nvSpPr>
        <p:spPr>
          <a:xfrm>
            <a:off x="6095999" y="373073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ADEAA-9AEA-354D-81BA-F3F377DEDBFC}"/>
              </a:ext>
            </a:extLst>
          </p:cNvPr>
          <p:cNvSpPr/>
          <p:nvPr/>
        </p:nvSpPr>
        <p:spPr>
          <a:xfrm>
            <a:off x="838200" y="1825625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668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مثال: درج و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حالا دیگر لیست خالی شده و عمل حذف دیگر ممکن نیست.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D883AE7-C00A-4A47-BE58-810518F5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7FB19-DF9F-DB4E-B3D3-B26C7474B99F}"/>
              </a:ext>
            </a:extLst>
          </p:cNvPr>
          <p:cNvCxnSpPr>
            <a:cxnSpLocks/>
          </p:cNvCxnSpPr>
          <p:nvPr/>
        </p:nvCxnSpPr>
        <p:spPr>
          <a:xfrm>
            <a:off x="6217011" y="2977450"/>
            <a:ext cx="182880" cy="548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97983-84F4-A94D-800F-6643575A9CEF}"/>
              </a:ext>
            </a:extLst>
          </p:cNvPr>
          <p:cNvCxnSpPr>
            <a:cxnSpLocks/>
          </p:cNvCxnSpPr>
          <p:nvPr/>
        </p:nvCxnSpPr>
        <p:spPr>
          <a:xfrm flipH="1">
            <a:off x="6511329" y="3417394"/>
            <a:ext cx="548640" cy="182882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49FC4A-3C80-9C41-8736-D13C304ED8E9}"/>
              </a:ext>
            </a:extLst>
          </p:cNvPr>
          <p:cNvSpPr txBox="1"/>
          <p:nvPr/>
        </p:nvSpPr>
        <p:spPr>
          <a:xfrm>
            <a:off x="7063189" y="326448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4E935-9729-B346-9870-5FAB999E4B14}"/>
              </a:ext>
            </a:extLst>
          </p:cNvPr>
          <p:cNvSpPr txBox="1"/>
          <p:nvPr/>
        </p:nvSpPr>
        <p:spPr>
          <a:xfrm>
            <a:off x="5924302" y="272353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ADEAA-9AEA-354D-81BA-F3F377DEDBFC}"/>
              </a:ext>
            </a:extLst>
          </p:cNvPr>
          <p:cNvSpPr/>
          <p:nvPr/>
        </p:nvSpPr>
        <p:spPr>
          <a:xfrm>
            <a:off x="838200" y="1825625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sz="1600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27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وضعیت خانه های یک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برای یک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، داریم:</a:t>
                </a:r>
              </a:p>
              <a:p>
                <a: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آنگاه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برابر با تعداد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خانه‌های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صف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BC128-3AD0-8C47-9099-3A4DC8E14448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F0CFD-901B-B84E-A09A-F3687D7469C3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6D847-7522-5E4B-9EB1-099822007087}"/>
              </a:ext>
            </a:extLst>
          </p:cNvPr>
          <p:cNvCxnSpPr>
            <a:cxnSpLocks/>
          </p:cNvCxnSpPr>
          <p:nvPr/>
        </p:nvCxnSpPr>
        <p:spPr>
          <a:xfrm>
            <a:off x="4721496" y="3909854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EFF83-A078-6A44-8282-7CD28F4C718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2A3242-69E4-DC45-AC1C-90141A9FFE87}"/>
              </a:ext>
            </a:extLst>
          </p:cNvPr>
          <p:cNvSpPr txBox="1"/>
          <p:nvPr/>
        </p:nvSpPr>
        <p:spPr>
          <a:xfrm>
            <a:off x="4161857" y="37733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0DB60-833C-6A45-A4FE-F04A00404706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05887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وضعیت خانه های یک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برای یک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، داریم:</a:t>
                </a:r>
              </a:p>
              <a:p>
                <a: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آنگاه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برابر با تعداد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خانه‌های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صف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6AEB-964F-0240-9BF4-D7794D7FB060}"/>
              </a:ext>
            </a:extLst>
          </p:cNvPr>
          <p:cNvSpPr txBox="1"/>
          <p:nvPr/>
        </p:nvSpPr>
        <p:spPr>
          <a:xfrm>
            <a:off x="6376502" y="3987636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108D7-D8E7-A147-9E51-6D656F5E9540}"/>
              </a:ext>
            </a:extLst>
          </p:cNvPr>
          <p:cNvSpPr txBox="1"/>
          <p:nvPr/>
        </p:nvSpPr>
        <p:spPr>
          <a:xfrm>
            <a:off x="6044830" y="3735021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14F2-B62F-5D46-9AA1-CD016C08C5D6}"/>
              </a:ext>
            </a:extLst>
          </p:cNvPr>
          <p:cNvCxnSpPr>
            <a:cxnSpLocks/>
          </p:cNvCxnSpPr>
          <p:nvPr/>
        </p:nvCxnSpPr>
        <p:spPr>
          <a:xfrm flipV="1">
            <a:off x="5145268" y="5084687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F5C31-9A92-F047-B37A-4540DF351817}"/>
              </a:ext>
            </a:extLst>
          </p:cNvPr>
          <p:cNvCxnSpPr>
            <a:cxnSpLocks/>
          </p:cNvCxnSpPr>
          <p:nvPr/>
        </p:nvCxnSpPr>
        <p:spPr>
          <a:xfrm>
            <a:off x="5171975" y="3451759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D7335-6B8F-E345-AD90-672FD82F7B8D}"/>
              </a:ext>
            </a:extLst>
          </p:cNvPr>
          <p:cNvSpPr txBox="1"/>
          <p:nvPr/>
        </p:nvSpPr>
        <p:spPr>
          <a:xfrm>
            <a:off x="4620765" y="51451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6E0C4-75FD-9F49-81B3-48A55E84BDDF}"/>
              </a:ext>
            </a:extLst>
          </p:cNvPr>
          <p:cNvSpPr txBox="1"/>
          <p:nvPr/>
        </p:nvSpPr>
        <p:spPr>
          <a:xfrm>
            <a:off x="4620765" y="330504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77936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 صف باشند که به صورت زیر تعریف شده باشند(عنصر سمت چپ، ابتدای صف ها است)،‌ مطلوب است،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محاسبه کنید.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3951B-8A68-6F43-9C4D-53559061B49B}"/>
              </a:ext>
            </a:extLst>
          </p:cNvPr>
          <p:cNvSpPr/>
          <p:nvPr/>
        </p:nvSpPr>
        <p:spPr>
          <a:xfrm>
            <a:off x="838200" y="26185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19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75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}</a:t>
            </a:r>
          </a:p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}</a:t>
            </a:r>
          </a:p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={}</a:t>
            </a:r>
          </a:p>
          <a:p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0</a:t>
            </a:r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empty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empty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 Courier New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11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قطعه برنامه ابتدا یک صف خالی به نام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ایجاد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 سپس در حلقه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while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تا زمانی که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هیچ‌کدام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خالی نباشد یکی به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شمارنده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اضافه شده و دو عنصر یکی از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دیگری از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حذف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به ترتیب در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قرار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 اگر مقدار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y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شمارنده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باشد، مقدار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در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قرار خواهد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گرفت.در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این صورت خواهیم داشت: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A76063-32CA-C144-BBBB-229D5EFDC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88941"/>
              </p:ext>
            </p:extLst>
          </p:nvPr>
        </p:nvGraphicFramePr>
        <p:xfrm>
          <a:off x="2255520" y="3250883"/>
          <a:ext cx="768096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827483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801254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0435338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8680144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8678511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301445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شرط حلقه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شرط </a:t>
                      </a:r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y=</a:t>
                      </a:r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109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699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65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513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14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54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28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10, 41, 26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999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اصلی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افزودن یک عنصر به انتهای صف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حذف: خارج کردن یک عنصر از ابتدای صف </a:t>
            </a:r>
          </a:p>
        </p:txBody>
      </p:sp>
      <p:pic>
        <p:nvPicPr>
          <p:cNvPr id="2050" name="Picture 2" descr="Queue Data Structure and Implementation in Java, Python and C/C++">
            <a:extLst>
              <a:ext uri="{FF2B5EF4-FFF2-40B4-BE49-F238E27FC236}">
                <a16:creationId xmlns:a16="http://schemas.microsoft.com/office/drawing/2014/main" id="{7D12634B-E991-484D-9E13-7F9026E1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57" y="4424855"/>
            <a:ext cx="11279286" cy="17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پیاده‌سازی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ها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کمک می‌‌گیریم، البته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ها را به کمک دیگر ساختمان داده های پایه نیز پیاده سازی کرد.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به‌طور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 برای پیاده سازی یک صف، آرایه 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همانند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Q[1..n]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استفاده میکنیم و برای کنترل حدود مرزی از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70C98-97FB-0041-960B-798B0E4FA3FC}"/>
              </a:ext>
            </a:extLst>
          </p:cNvPr>
          <p:cNvSpPr/>
          <p:nvPr/>
        </p:nvSpPr>
        <p:spPr>
          <a:xfrm>
            <a:off x="5691350" y="5578161"/>
            <a:ext cx="809297" cy="365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DBB3D65-31D4-7C4A-8828-7A7DF67D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26" y="4597784"/>
            <a:ext cx="6189747" cy="17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7F7CF-1484-9F4A-9B17-ED4881E5689B}"/>
              </a:ext>
            </a:extLst>
          </p:cNvPr>
          <p:cNvSpPr/>
          <p:nvPr/>
        </p:nvSpPr>
        <p:spPr>
          <a:xfrm>
            <a:off x="5843750" y="5730561"/>
            <a:ext cx="809297" cy="365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قبل از خانه اول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آخر صف اشاره میکند.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48FF579-E728-5F46-8D45-D5B9F7AF4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119344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9C0C58-84E8-9C4B-B2C0-9393B058B48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74682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2E365-900F-D24A-A1D0-480AB630129C}"/>
              </a:ext>
            </a:extLst>
          </p:cNvPr>
          <p:cNvCxnSpPr>
            <a:cxnSpLocks/>
          </p:cNvCxnSpPr>
          <p:nvPr/>
        </p:nvCxnSpPr>
        <p:spPr>
          <a:xfrm flipH="1">
            <a:off x="2469931" y="311961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E88E5-9B87-BE49-98CB-4A33B39F1A4C}"/>
              </a:ext>
            </a:extLst>
          </p:cNvPr>
          <p:cNvSpPr txBox="1"/>
          <p:nvPr/>
        </p:nvSpPr>
        <p:spPr>
          <a:xfrm>
            <a:off x="637703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BC076-44C4-2045-B640-475875DED5BB}"/>
              </a:ext>
            </a:extLst>
          </p:cNvPr>
          <p:cNvSpPr txBox="1"/>
          <p:nvPr/>
        </p:nvSpPr>
        <p:spPr>
          <a:xfrm>
            <a:off x="2759578" y="2749119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08293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وضعیت اولیه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=0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3" r="-10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B672A4F-1BD6-2D40-BCA3-4DA964540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728831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A545E9-F383-5143-9E56-57C3D72EB41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81000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35D998-AA5E-AD4C-A695-CA19B4E28A27}"/>
              </a:ext>
            </a:extLst>
          </p:cNvPr>
          <p:cNvCxnSpPr>
            <a:cxnSpLocks/>
          </p:cNvCxnSpPr>
          <p:nvPr/>
        </p:nvCxnSpPr>
        <p:spPr>
          <a:xfrm flipH="1">
            <a:off x="838200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E067DA-B3DF-DE4D-B29A-F7B945E9C818}"/>
              </a:ext>
            </a:extLst>
          </p:cNvPr>
          <p:cNvSpPr txBox="1"/>
          <p:nvPr/>
        </p:nvSpPr>
        <p:spPr>
          <a:xfrm>
            <a:off x="-55979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88040-1272-FA45-AB5F-47D6109C3853}"/>
              </a:ext>
            </a:extLst>
          </p:cNvPr>
          <p:cNvSpPr txBox="1"/>
          <p:nvPr/>
        </p:nvSpPr>
        <p:spPr>
          <a:xfrm>
            <a:off x="1127847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0755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خالی بودن صف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C865B67-8560-564F-86AF-72C59EB63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00089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7F5E0-2289-3648-B9A9-FB76CD2CE8A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26628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33D4E4-6029-FE41-B9D5-15C34F0AE4A1}"/>
              </a:ext>
            </a:extLst>
          </p:cNvPr>
          <p:cNvCxnSpPr>
            <a:cxnSpLocks/>
          </p:cNvCxnSpPr>
          <p:nvPr/>
        </p:nvCxnSpPr>
        <p:spPr>
          <a:xfrm flipH="1">
            <a:off x="1983828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A6806B-1B92-024F-B02C-AA8320502427}"/>
              </a:ext>
            </a:extLst>
          </p:cNvPr>
          <p:cNvSpPr txBox="1"/>
          <p:nvPr/>
        </p:nvSpPr>
        <p:spPr>
          <a:xfrm>
            <a:off x="1089649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EA4B7-DA92-EE4F-A0A9-D0AE4008529A}"/>
              </a:ext>
            </a:extLst>
          </p:cNvPr>
          <p:cNvSpPr txBox="1"/>
          <p:nvPr/>
        </p:nvSpPr>
        <p:spPr>
          <a:xfrm>
            <a:off x="2273475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74957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48FF579-E728-5F46-8D45-D5B9F7AF4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636164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پر بودن صف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9C0C58-84E8-9C4B-B2C0-9393B058B48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497" y="4840679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2E365-900F-D24A-A1D0-480AB630129C}"/>
              </a:ext>
            </a:extLst>
          </p:cNvPr>
          <p:cNvCxnSpPr>
            <a:cxnSpLocks/>
          </p:cNvCxnSpPr>
          <p:nvPr/>
        </p:nvCxnSpPr>
        <p:spPr>
          <a:xfrm flipH="1">
            <a:off x="3380903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E88E5-9B87-BE49-98CB-4A33B39F1A4C}"/>
              </a:ext>
            </a:extLst>
          </p:cNvPr>
          <p:cNvSpPr txBox="1"/>
          <p:nvPr/>
        </p:nvSpPr>
        <p:spPr>
          <a:xfrm>
            <a:off x="144518" y="57550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BC076-44C4-2045-B640-475875DED5BB}"/>
              </a:ext>
            </a:extLst>
          </p:cNvPr>
          <p:cNvSpPr txBox="1"/>
          <p:nvPr/>
        </p:nvSpPr>
        <p:spPr>
          <a:xfrm>
            <a:off x="3470053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238499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درج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چون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آخر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برای عمل درج ابتدا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واحد به جلو حرکت کرده سپس داده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item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خانه خالی انتهای صف درج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906A6-1DF5-A347-9CE4-E5CEDC8FC8E8}"/>
              </a:ext>
            </a:extLst>
          </p:cNvPr>
          <p:cNvSpPr/>
          <p:nvPr/>
        </p:nvSpPr>
        <p:spPr>
          <a:xfrm>
            <a:off x="838200" y="182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29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1853</Words>
  <Application>Microsoft Macintosh PowerPoint</Application>
  <PresentationFormat>Widescreen</PresentationFormat>
  <Paragraphs>435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 Courier New</vt:lpstr>
      <vt:lpstr>Arial</vt:lpstr>
      <vt:lpstr>Calibri</vt:lpstr>
      <vt:lpstr>Calibri Light</vt:lpstr>
      <vt:lpstr>Cambria Math</vt:lpstr>
      <vt:lpstr>Courier</vt:lpstr>
      <vt:lpstr>IRMitra</vt:lpstr>
      <vt:lpstr>IRRoya</vt:lpstr>
      <vt:lpstr>IRTitr</vt:lpstr>
      <vt:lpstr>Office Theme</vt:lpstr>
      <vt:lpstr>چهار: صف</vt:lpstr>
      <vt:lpstr>صف</vt:lpstr>
      <vt:lpstr>عملیات اصلی صف</vt:lpstr>
      <vt:lpstr>پیاده‌سازی</vt:lpstr>
      <vt:lpstr>اشاره‌گر ها</vt:lpstr>
      <vt:lpstr>شرایط اشاره‌گر ها</vt:lpstr>
      <vt:lpstr>شرایط اشاره‌گر ها</vt:lpstr>
      <vt:lpstr>شرایط اشاره‌گر ها</vt:lpstr>
      <vt:lpstr>عملیات درج</vt:lpstr>
      <vt:lpstr>عملیات حذف</vt:lpstr>
      <vt:lpstr>مثال</vt:lpstr>
      <vt:lpstr>مشکل صف‌های خطی</vt:lpstr>
      <vt:lpstr>صف حلقوی</vt:lpstr>
      <vt:lpstr>صف حلقوی</vt:lpstr>
      <vt:lpstr>شرایط اشاره‌گر‌ها</vt:lpstr>
      <vt:lpstr>خانه‌های قابل استفاده در صف حلقوی</vt:lpstr>
      <vt:lpstr>عملیات درج و حذف </vt:lpstr>
      <vt:lpstr>مثال: درج و حذف</vt:lpstr>
      <vt:lpstr>مثال: درج و حذف</vt:lpstr>
      <vt:lpstr>مثال: درج و حذف</vt:lpstr>
      <vt:lpstr>مثال: درج و حذف</vt:lpstr>
      <vt:lpstr>مثال: درج و حذف</vt:lpstr>
      <vt:lpstr>مثال: درج و حذف</vt:lpstr>
      <vt:lpstr>مثال: درج و حذف</vt:lpstr>
      <vt:lpstr>مثال: درج و حذف</vt:lpstr>
      <vt:lpstr>وضعیت خانه های یک صف</vt:lpstr>
      <vt:lpstr>وضعیت خانه های یک صف</vt:lpstr>
      <vt:lpstr>مثال</vt:lpstr>
      <vt:lpstr>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209</cp:revision>
  <dcterms:created xsi:type="dcterms:W3CDTF">2021-02-28T19:35:44Z</dcterms:created>
  <dcterms:modified xsi:type="dcterms:W3CDTF">2021-04-19T16:16:28Z</dcterms:modified>
</cp:coreProperties>
</file>