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710" r:id="rId2"/>
    <p:sldMasterId id="2147483722" r:id="rId3"/>
  </p:sldMasterIdLst>
  <p:notesMasterIdLst>
    <p:notesMasterId r:id="rId19"/>
  </p:notesMasterIdLst>
  <p:sldIdLst>
    <p:sldId id="257" r:id="rId4"/>
    <p:sldId id="307" r:id="rId5"/>
    <p:sldId id="308" r:id="rId6"/>
    <p:sldId id="536" r:id="rId7"/>
    <p:sldId id="446" r:id="rId8"/>
    <p:sldId id="511" r:id="rId9"/>
    <p:sldId id="402" r:id="rId10"/>
    <p:sldId id="509" r:id="rId11"/>
    <p:sldId id="570" r:id="rId12"/>
    <p:sldId id="566" r:id="rId13"/>
    <p:sldId id="448" r:id="rId14"/>
    <p:sldId id="449" r:id="rId15"/>
    <p:sldId id="564" r:id="rId16"/>
    <p:sldId id="557" r:id="rId17"/>
    <p:sldId id="567" r:id="rId1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Romine" initials="JR" lastIdx="2" clrIdx="0">
    <p:extLst>
      <p:ext uri="{19B8F6BF-5375-455C-9EA6-DF929625EA0E}">
        <p15:presenceInfo xmlns:p15="http://schemas.microsoft.com/office/powerpoint/2012/main" userId="16c848575d5fa2e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8" autoAdjust="0"/>
    <p:restoredTop sz="85634"/>
  </p:normalViewPr>
  <p:slideViewPr>
    <p:cSldViewPr snapToGrid="0">
      <p:cViewPr varScale="1">
        <p:scale>
          <a:sx n="105" d="100"/>
          <a:sy n="105" d="100"/>
        </p:scale>
        <p:origin x="1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3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F5D1E0-65C0-D140-AD35-1692E919AE01}" type="datetimeFigureOut">
              <a:rPr lang="es-ES_tradnl" smtClean="0"/>
              <a:t>17/3/21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586BD42-E887-FF47-B5FC-96F91EC9871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81227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4C774E-0923-DA40-BA23-B2E8BEBE0A7F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6117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BF02DA-86BF-4CAA-89AB-1EDBE2D97E8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0521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465887" fontAlgn="base">
              <a:spcBef>
                <a:spcPct val="0"/>
              </a:spcBef>
              <a:spcAft>
                <a:spcPct val="0"/>
              </a:spcAft>
              <a:defRPr/>
            </a:pPr>
            <a:fld id="{F54C774E-0923-DA40-BA23-B2E8BEBE0A7F}" type="slidenum">
              <a:rPr lang="en-US" altLang="en-US">
                <a:solidFill>
                  <a:prstClr val="black"/>
                </a:solidFill>
                <a:latin typeface="Calibri" panose="020F0502020204030204" pitchFamily="34" charset="0"/>
              </a:rPr>
              <a:pPr defTabSz="465887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006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6BD42-E887-FF47-B5FC-96F91EC98717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17283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BF02DA-86BF-4CAA-89AB-1EDBE2D97E8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8872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BF02DA-86BF-4CAA-89AB-1EDBE2D97E8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4742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BF02DA-86BF-4CAA-89AB-1EDBE2D97E8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4742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BF02DA-86BF-4CAA-89AB-1EDBE2D97E8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2614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96" charset="-128"/>
              </a:defRPr>
            </a:lvl1pPr>
            <a:lvl2pPr marL="748968" indent="-288065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96" charset="-128"/>
              </a:defRPr>
            </a:lvl2pPr>
            <a:lvl3pPr marL="1152258" indent="-230452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96" charset="-128"/>
              </a:defRPr>
            </a:lvl3pPr>
            <a:lvl4pPr marL="1613162" indent="-230452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96" charset="-128"/>
              </a:defRPr>
            </a:lvl4pPr>
            <a:lvl5pPr marL="2074065" indent="-230452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96" charset="-128"/>
              </a:defRPr>
            </a:lvl5pPr>
            <a:lvl6pPr marL="2534968" indent="-23045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96" charset="-128"/>
              </a:defRPr>
            </a:lvl6pPr>
            <a:lvl7pPr marL="2995872" indent="-23045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96" charset="-128"/>
              </a:defRPr>
            </a:lvl7pPr>
            <a:lvl8pPr marL="3456775" indent="-23045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96" charset="-128"/>
              </a:defRPr>
            </a:lvl8pPr>
            <a:lvl9pPr marL="3917678" indent="-23045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96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45D2AB-BF7E-4B1E-B4FD-CC35D894969F}" type="slidenum"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96" charset="-128"/>
              <a:cs typeface="+mn-cs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56865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BF02DA-86BF-4CAA-89AB-1EDBE2D97E8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0199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jpe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2701A-07DB-3E43-B62E-C27B55F2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BE170-0D7A-E543-A14C-916381029566}" type="datetime1">
              <a:rPr lang="en-US"/>
              <a:pPr>
                <a:defRPr/>
              </a:pPr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A67D2-4491-1347-8F8F-EE97A18E6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26B21-5D0A-BD41-950A-F1EB81C1A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8D6B2-BB5E-4F4C-83AC-A04D9DE1B4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242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573B9-AD20-C446-AB93-DEB173BB8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95F71-0ABA-AD4C-A4E1-28EAF09AEE80}" type="datetime1">
              <a:rPr lang="en-US"/>
              <a:pPr>
                <a:defRPr/>
              </a:pPr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9D39F-40BD-C64F-980E-6B71DD22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1EBE6-D30A-F44F-BF51-47C02CEBB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B6EAE-53AD-CB4B-B7A8-725F56B421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44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08475-577D-C247-83F4-ABED0ADAB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3F263-0E17-E947-899A-B67D1E2D8871}" type="datetime1">
              <a:rPr lang="en-US"/>
              <a:pPr>
                <a:defRPr/>
              </a:pPr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3ADC0-1669-3946-89FF-46A8A8AEA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6D272-C94F-4A4F-926E-EA37D2B2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53A6C-A5AD-724C-8A67-E35F69EFE3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424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77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49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05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08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34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999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467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9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E62E2-C5DA-7B41-A831-6951D519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95513-8AC0-CF41-A42F-69A803301DA8}" type="datetime1">
              <a:rPr lang="en-US"/>
              <a:pPr>
                <a:defRPr/>
              </a:pPr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CAEBB-F092-B24A-B2AE-14654B724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B04C2-5329-D748-88E6-CD6DCD580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2A5A7-E45A-C946-8F88-CCB1580BCA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74084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83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169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504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B3CD6-F095-294E-92B2-253FE95D0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C0AC6-5035-4744-BA10-617B37F18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3A4B36-8F66-8143-994E-663E5AAB6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595A0-E9AF-674D-AD57-4E72FF0E3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538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DC6DE-6DB6-D644-9110-5A83C877C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227C1-6C17-A142-B1B6-B7478D213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6838CF-BFA2-674B-A617-EFD33C86E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A8267B-61EA-7C40-8A92-EBFCAAD81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73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 dirty="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0BA734D-17D6-42DF-BAC1-F63F3F04457B}" type="datetimeFigureOut">
              <a:rPr lang="en-US" smtClean="0"/>
              <a:t>3/17/21</a:t>
            </a:fld>
            <a:endParaRPr lang="en-US" dirty="0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DD090-B577-4A45-B5A5-34C77FD068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8011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ube.jp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04800" y="304800"/>
            <a:ext cx="76200" cy="92193"/>
          </a:xfrm>
          <a:prstGeom prst="rect">
            <a:avLst/>
          </a:prstGeom>
        </p:spPr>
      </p:pic>
      <p:pic>
        <p:nvPicPr>
          <p:cNvPr id="5" name="Picture 4" descr="chest.jp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8912" y="152399"/>
            <a:ext cx="91440" cy="91440"/>
          </a:xfrm>
          <a:prstGeom prst="rect">
            <a:avLst/>
          </a:prstGeom>
        </p:spPr>
      </p:pic>
      <p:pic>
        <p:nvPicPr>
          <p:cNvPr id="6" name="Picture 5" descr="baby.jp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7200" y="304800"/>
            <a:ext cx="76200" cy="900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EDD090-B577-4A45-B5A5-34C77FD068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0BA734D-17D6-42DF-BAC1-F63F3F04457B}" type="datetimeFigureOut">
              <a:rPr lang="en-US" smtClean="0"/>
              <a:t>3/17/21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6627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EDD090-B577-4A45-B5A5-34C77FD068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BA734D-17D6-42DF-BAC1-F63F3F04457B}" type="datetimeFigureOut">
              <a:rPr lang="en-US" smtClean="0"/>
              <a:t>3/17/21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8983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EDD090-B577-4A45-B5A5-34C77FD068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BA734D-17D6-42DF-BAC1-F63F3F04457B}" type="datetimeFigureOut">
              <a:rPr lang="en-US" smtClean="0"/>
              <a:t>3/17/21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8218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EDD090-B577-4A45-B5A5-34C77FD068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BA734D-17D6-42DF-BAC1-F63F3F04457B}" type="datetimeFigureOut">
              <a:rPr lang="en-US" smtClean="0"/>
              <a:t>3/17/21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32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A22E2-B78C-C84B-8BA9-2FBAB1DAC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36CA52-D259-B64C-826F-BFCEC749147A}" type="datetime1">
              <a:rPr lang="en-US"/>
              <a:pPr>
                <a:defRPr/>
              </a:pPr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C751D-09E3-C24B-9212-E18853F53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41376-8A1F-A342-ABF8-433B45F3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21731-F56C-4947-A5B6-94E8D0EE97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75265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EDD090-B577-4A45-B5A5-34C77FD068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BA734D-17D6-42DF-BAC1-F63F3F04457B}" type="datetimeFigureOut">
              <a:rPr lang="en-US" smtClean="0"/>
              <a:t>3/17/21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4065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ube.jp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04800" y="304800"/>
            <a:ext cx="76200" cy="92193"/>
          </a:xfrm>
          <a:prstGeom prst="rect">
            <a:avLst/>
          </a:prstGeom>
        </p:spPr>
      </p:pic>
      <p:pic>
        <p:nvPicPr>
          <p:cNvPr id="3" name="Picture 2" descr="baby.jp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7200" y="304800"/>
            <a:ext cx="76200" cy="90055"/>
          </a:xfrm>
          <a:prstGeom prst="rect">
            <a:avLst/>
          </a:prstGeom>
        </p:spPr>
      </p:pic>
      <p:pic>
        <p:nvPicPr>
          <p:cNvPr id="4" name="Picture 3" descr="chest.jp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8912" y="152399"/>
            <a:ext cx="91440" cy="91440"/>
          </a:xfrm>
          <a:prstGeom prst="rect">
            <a:avLst/>
          </a:prstGeom>
        </p:spPr>
      </p:pic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EDD090-B577-4A45-B5A5-34C77FD068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0BA734D-17D6-42DF-BAC1-F63F3F04457B}" type="datetimeFigureOut">
              <a:rPr lang="en-US" smtClean="0"/>
              <a:t>3/17/21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6002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EDD090-B577-4A45-B5A5-34C77FD068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BA734D-17D6-42DF-BAC1-F63F3F04457B}" type="datetimeFigureOut">
              <a:rPr lang="en-US" smtClean="0"/>
              <a:t>3/17/21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4879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EDD090-B577-4A45-B5A5-34C77FD068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BA734D-17D6-42DF-BAC1-F63F3F04457B}" type="datetimeFigureOut">
              <a:rPr lang="en-US" smtClean="0"/>
              <a:t>3/17/21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2395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EDD090-B577-4A45-B5A5-34C77FD068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BA734D-17D6-42DF-BAC1-F63F3F04457B}" type="datetimeFigureOut">
              <a:rPr lang="en-US" smtClean="0"/>
              <a:t>3/17/21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485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EDD090-B577-4A45-B5A5-34C77FD068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BA734D-17D6-42DF-BAC1-F63F3F04457B}" type="datetimeFigureOut">
              <a:rPr lang="en-US" smtClean="0"/>
              <a:t>3/17/21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0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9BCE5CE-6F6E-8D4C-A6DC-24C2A2FDE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E8EF8-0722-5E44-BE2B-0ED977F86176}" type="datetime1">
              <a:rPr lang="en-US"/>
              <a:pPr>
                <a:defRPr/>
              </a:pPr>
              <a:t>3/17/21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0B02ABD-9964-E447-85B1-B061A40C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09A902A-94EB-5647-A58D-E29B973E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C7BEE1-2234-3246-8540-959102E610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503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26AA262-4E3A-B048-9BB5-A80B85922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86B12-C840-0F41-9EB3-C7C355213645}" type="datetime1">
              <a:rPr lang="en-US"/>
              <a:pPr>
                <a:defRPr/>
              </a:pPr>
              <a:t>3/17/21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3A85A5C-2651-964B-A23A-64592C5E2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60013C0-DFB3-4F47-8A4F-2DBF3F95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E4595-9392-0245-8D85-069CE0343B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506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BD9B18D-B60D-9142-B298-09CF62A23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589CB-6CDE-7045-9623-70FE54FC0814}" type="datetime1">
              <a:rPr lang="en-US"/>
              <a:pPr>
                <a:defRPr/>
              </a:pPr>
              <a:t>3/17/21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8ED4501-5EFF-9342-9573-F8CE0C30A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F04F646-92EE-1F46-9C75-116C2FDC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E5513-9462-CC4C-8D03-CE742B632E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681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97BF2EA-1A98-EE42-9DC9-8F03167E0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9967D-8C03-214E-A494-0F4C9B40B680}" type="datetime1">
              <a:rPr lang="en-US"/>
              <a:pPr>
                <a:defRPr/>
              </a:pPr>
              <a:t>3/17/21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48FD6CE-DE63-F64B-993C-C4753C88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79561FA-F699-3C4F-BF79-59BE3F87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D0B3E-D258-A344-B308-E542BCD5D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543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36BE788-DA27-EE45-98E6-77A53A1B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20D34-2E8A-7646-BCE6-3A248C6877C7}" type="datetime1">
              <a:rPr lang="en-US"/>
              <a:pPr>
                <a:defRPr/>
              </a:pPr>
              <a:t>3/17/21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0C2FBF0-0906-AD43-8D77-005588C5E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C9C516C-7CE5-0646-ADE0-6CE651B7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D3D99C-ADDB-DD4F-B9B8-162EBD9E80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376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95FFAB7-CAB3-7D41-8CFA-DA48D037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36E10-F4DC-7A42-AE2F-4E3EE9B24C0B}" type="datetime1">
              <a:rPr lang="en-US"/>
              <a:pPr>
                <a:defRPr/>
              </a:pPr>
              <a:t>3/17/21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F1CA645-E4C6-FA43-8780-08C35E687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0E0501-A971-7542-9B81-66C831E7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F7268-60A3-2F4A-9A27-C4F56CE1AD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4005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0A03C3-31A1-0847-AB22-3E45A8CB3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38" y="1077913"/>
            <a:ext cx="8323262" cy="741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1029" name="Text Placeholder 2">
            <a:extLst>
              <a:ext uri="{FF2B5EF4-FFF2-40B4-BE49-F238E27FC236}">
                <a16:creationId xmlns:a16="http://schemas.microsoft.com/office/drawing/2014/main" id="{71C66594-0848-674B-91DA-7240926BD7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63538" y="1998663"/>
            <a:ext cx="8323262" cy="404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70E0C-9A58-D045-8360-486B09582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69B1B981-FCA0-5247-B4D8-A411336F5FAE}" type="datetime1">
              <a:rPr lang="en-US"/>
              <a:pPr>
                <a:defRPr/>
              </a:pPr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931D9-6565-F449-AF12-C9B3E64AF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DD195-4727-264A-8074-EFB019EA9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 smtClean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C197487-2239-5846-A5A1-85705B868C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2C1E351-37B5-B942-96A5-DCB723F4AF60}"/>
              </a:ext>
            </a:extLst>
          </p:cNvPr>
          <p:cNvCxnSpPr/>
          <p:nvPr userDrawn="1"/>
        </p:nvCxnSpPr>
        <p:spPr>
          <a:xfrm>
            <a:off x="455614" y="966789"/>
            <a:ext cx="8231187" cy="1587"/>
          </a:xfrm>
          <a:prstGeom prst="line">
            <a:avLst/>
          </a:prstGeom>
          <a:ln w="25400" cap="flat" cmpd="sng" algn="ctr">
            <a:solidFill>
              <a:srgbClr val="BA0C2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DB1869F-A444-F34D-80E2-72DDD8730279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82559"/>
            <a:ext cx="1996040" cy="6903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1A94A5-AE06-2446-8AE7-20104FC3CEB0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270" y="51234"/>
            <a:ext cx="947530" cy="84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9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sz="1500" kern="1200" cap="all">
          <a:solidFill>
            <a:schemeClr val="tx1"/>
          </a:solidFill>
          <a:latin typeface="Arial"/>
          <a:ea typeface="+mj-ea"/>
          <a:cs typeface="Arial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57175" indent="-257175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/>
          <a:ea typeface="+mn-ea"/>
          <a:cs typeface="Arial"/>
        </a:defRPr>
      </a:lvl1pPr>
      <a:lvl2pPr marL="557213" indent="-214313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050" kern="1200">
          <a:solidFill>
            <a:schemeClr val="tx1"/>
          </a:solidFill>
          <a:latin typeface="Arial"/>
          <a:ea typeface="+mn-ea"/>
          <a:cs typeface="Arial"/>
        </a:defRPr>
      </a:lvl2pPr>
      <a:lvl3pPr marL="8572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/>
          <a:ea typeface="+mn-ea"/>
          <a:cs typeface="Arial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050" kern="1200">
          <a:solidFill>
            <a:schemeClr val="tx1"/>
          </a:solidFill>
          <a:latin typeface="Arial"/>
          <a:ea typeface="+mn-ea"/>
          <a:cs typeface="Arial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050" kern="1200">
          <a:solidFill>
            <a:schemeClr val="tx1"/>
          </a:solidFill>
          <a:latin typeface="Arial"/>
          <a:ea typeface="+mn-ea"/>
          <a:cs typeface="Arial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6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09" r:id="rId12"/>
    <p:sldLayoutId id="214748369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73EDD090-B577-4A45-B5A5-34C77FD0683A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fld id="{50BA734D-17D6-42DF-BAC1-F63F3F04457B}" type="datetimeFigureOut">
              <a:rPr lang="en-US" smtClean="0"/>
              <a:t>3/17/21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15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med.stanford.edu/bugsanddrugs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Relationship Id="rId4" Type="http://schemas.openxmlformats.org/officeDocument/2006/relationships/hyperlink" Target="http://www.cdc.gov/longtermcare/index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8142C9A-0275-7F49-83DE-54E4B595EE7C}"/>
              </a:ext>
            </a:extLst>
          </p:cNvPr>
          <p:cNvSpPr/>
          <p:nvPr/>
        </p:nvSpPr>
        <p:spPr>
          <a:xfrm>
            <a:off x="1143000" y="2572941"/>
            <a:ext cx="8001000" cy="2450987"/>
          </a:xfrm>
          <a:prstGeom prst="rect">
            <a:avLst/>
          </a:prstGeom>
          <a:solidFill>
            <a:srgbClr val="01216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635D92-6251-4C4A-A515-28867A1DFEA7}"/>
              </a:ext>
            </a:extLst>
          </p:cNvPr>
          <p:cNvCxnSpPr>
            <a:cxnSpLocks/>
          </p:cNvCxnSpPr>
          <p:nvPr/>
        </p:nvCxnSpPr>
        <p:spPr>
          <a:xfrm flipV="1">
            <a:off x="0" y="2539961"/>
            <a:ext cx="9144000" cy="32980"/>
          </a:xfrm>
          <a:prstGeom prst="line">
            <a:avLst/>
          </a:prstGeom>
          <a:ln w="101600" cap="flat" cmpd="sng" algn="ctr">
            <a:solidFill>
              <a:srgbClr val="BA0C2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66" name="Slide Number Placeholder 24">
            <a:extLst>
              <a:ext uri="{FF2B5EF4-FFF2-40B4-BE49-F238E27FC236}">
                <a16:creationId xmlns:a16="http://schemas.microsoft.com/office/drawing/2014/main" id="{B9CFBE45-7391-5648-BF84-C89A23B35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438495" y="6152070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defTabSz="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defTabSz="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defTabSz="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defTabSz="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FBD077-F1F6-C345-B9AC-88948F2FA0E6}" type="slidenum">
              <a:rPr lang="en-US" altLang="en-US" sz="90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9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15367" name="Picture 12" descr="mountains2.jpg">
            <a:extLst>
              <a:ext uri="{FF2B5EF4-FFF2-40B4-BE49-F238E27FC236}">
                <a16:creationId xmlns:a16="http://schemas.microsoft.com/office/drawing/2014/main" id="{D4646990-B908-7D47-96D4-331D34C6B3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89685"/>
            <a:ext cx="3179428" cy="243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CA3D78-211B-AC4A-9F1E-6DBBAAB254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531" y="1035074"/>
            <a:ext cx="1150628" cy="9978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2CF8FB-3B4D-874C-B428-C519621CF1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43" y="1024050"/>
            <a:ext cx="3590011" cy="13407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55C457-16A2-6840-A658-CDBC270AADE3}"/>
              </a:ext>
            </a:extLst>
          </p:cNvPr>
          <p:cNvSpPr txBox="1"/>
          <p:nvPr/>
        </p:nvSpPr>
        <p:spPr>
          <a:xfrm>
            <a:off x="3179428" y="3079985"/>
            <a:ext cx="596457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Active Observation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Alternative to Empiric Antibiotics</a:t>
            </a:r>
          </a:p>
          <a:p>
            <a:pPr algn="ctr"/>
            <a:endParaRPr lang="en-US" sz="2100" dirty="0">
              <a:solidFill>
                <a:schemeClr val="bg1"/>
              </a:solidFill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Peter P. Patterson MD</a:t>
            </a:r>
          </a:p>
        </p:txBody>
      </p:sp>
    </p:spTree>
    <p:extLst>
      <p:ext uri="{BB962C8B-B14F-4D97-AF65-F5344CB8AC3E}">
        <p14:creationId xmlns:p14="http://schemas.microsoft.com/office/powerpoint/2010/main" val="735070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414658" cy="1066800"/>
          </a:xfrm>
        </p:spPr>
        <p:txBody>
          <a:bodyPr/>
          <a:lstStyle/>
          <a:p>
            <a:pPr algn="ctr"/>
            <a:r>
              <a:rPr lang="en-US" sz="3600" dirty="0"/>
              <a:t>Asymptomatic Bacteriuria (ASB) Guidance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229600" cy="4876800"/>
          </a:xfrm>
        </p:spPr>
        <p:txBody>
          <a:bodyPr/>
          <a:lstStyle/>
          <a:p>
            <a:r>
              <a:rPr lang="en-US" sz="2800" dirty="0"/>
              <a:t>ASB definition: “bacteria in the urine at specified levels ( &gt;100,000 colonies/ml) in the absence of signs or symptoms attributable to UTI.”</a:t>
            </a:r>
          </a:p>
          <a:p>
            <a:r>
              <a:rPr lang="en-US" sz="2800" dirty="0"/>
              <a:t>A significant proportion of antibiotic Rx for “UTI” is driven by misinterpretation of ASB as a treatable infection (“UTI”)</a:t>
            </a:r>
          </a:p>
          <a:p>
            <a:r>
              <a:rPr lang="en-US" sz="2800" dirty="0"/>
              <a:t>Common ways ASB masquerades as infection:</a:t>
            </a:r>
          </a:p>
          <a:p>
            <a:pPr lvl="1"/>
            <a:r>
              <a:rPr lang="en-US" sz="2400" dirty="0"/>
              <a:t>“Positive” culture = a “UTI”  </a:t>
            </a:r>
            <a:r>
              <a:rPr lang="en-US" sz="2400" dirty="0">
                <a:sym typeface="Wingdings" panose="05000000000000000000" pitchFamily="2" charset="2"/>
              </a:rPr>
              <a:t>  </a:t>
            </a:r>
            <a:r>
              <a:rPr lang="en-US" sz="2400" dirty="0"/>
              <a:t>Rx</a:t>
            </a:r>
          </a:p>
          <a:p>
            <a:pPr lvl="1"/>
            <a:r>
              <a:rPr lang="en-US" sz="2400" dirty="0"/>
              <a:t>“Positive” UA/C&amp;S in altered mental status = “UTI”</a:t>
            </a:r>
          </a:p>
          <a:p>
            <a:pPr lvl="1"/>
            <a:r>
              <a:rPr lang="en-US" sz="2400" dirty="0"/>
              <a:t>“Positive” UA/C&amp;S predicts risk of invasive infection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01299E-07CD-844B-B1D6-307616703047}"/>
              </a:ext>
            </a:extLst>
          </p:cNvPr>
          <p:cNvSpPr txBox="1"/>
          <p:nvPr/>
        </p:nvSpPr>
        <p:spPr>
          <a:xfrm>
            <a:off x="217229" y="6242671"/>
            <a:ext cx="8702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/>
              <a:t>7. </a:t>
            </a:r>
            <a:r>
              <a:rPr lang="en-US" sz="1200" dirty="0"/>
              <a:t>Nicolle LE, et al. Clinical practice guideline for the management of asymptomatic bacteriuria: 2019 update by the Infectious Diseases Society of America. </a:t>
            </a:r>
            <a:r>
              <a:rPr lang="en-US" sz="1200" i="1" dirty="0"/>
              <a:t>Clin Infect Dis</a:t>
            </a:r>
            <a:r>
              <a:rPr lang="en-US" sz="1200" dirty="0"/>
              <a:t>. 2019;68(10):E83-E75. </a:t>
            </a:r>
          </a:p>
        </p:txBody>
      </p:sp>
    </p:spTree>
    <p:extLst>
      <p:ext uri="{BB962C8B-B14F-4D97-AF65-F5344CB8AC3E}">
        <p14:creationId xmlns:p14="http://schemas.microsoft.com/office/powerpoint/2010/main" val="3343754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newspaper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1825"/>
            <a:ext cx="9128125" cy="63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436900" y="2464583"/>
            <a:ext cx="86912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ANTIBIOTIC RESISTANCE REVERSED </a:t>
            </a:r>
            <a:b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</a:b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               BY DECREASING OVERUSE</a:t>
            </a:r>
            <a:endParaRPr kumimoji="0" lang="en-US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96" charset="-128"/>
              <a:cs typeface="+mn-cs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85800" y="3563144"/>
            <a:ext cx="3634172" cy="34282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18" charset="0"/>
              <a:ea typeface="ＭＳ Ｐゴシック" pitchFamily="96" charset="-128"/>
              <a:cs typeface="+mn-cs"/>
            </a:endParaRP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4800600" y="2971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96" charset="-128"/>
              <a:cs typeface="+mn-cs"/>
            </a:endParaRP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4612641" y="3563144"/>
            <a:ext cx="213360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6666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Lorem Ipsum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 In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libris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graecis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appetere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 mea. At vim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odio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 lorem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omnes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,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pri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 id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iuvaret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partiendo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.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Vivendo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menandri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 et sed. Lorem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volumus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blandit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 cu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has.Sit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 cu alia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porro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fuisset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Ea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 pro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natum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invidunt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repudiandae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, his et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facilisis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vituperatoribus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. Mei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eu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ubique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altera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senserit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, consul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eripuit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accusata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 has ne.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In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libris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graecis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appetere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 mea. At vim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odio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 lorem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omnes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,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pri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 id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iuvaret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partiendo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.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Vivendo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menandri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 et sed. 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6746242" y="3563144"/>
            <a:ext cx="2133600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In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libris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graecis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appetere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 mea. At vim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odio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 lorem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omnes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,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pri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 id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iuvaret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partiendo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.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Vivendo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menandri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 et sed. Lorem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volumus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blandit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 cu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has.Sit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 cu alia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porro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fuisset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Ea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 pro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natum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invidunt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repudiandae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, his et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facilisis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vituperatoribus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. Mei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eu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ubique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altera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senserit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, consul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eripuit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accusata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 has ne.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Ea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 pro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natum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invidunt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repudiandae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, his et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facilisis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vituperatoribus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 charset="0"/>
                <a:ea typeface="ＭＳ Ｐゴシック" pitchFamily="96" charset="-128"/>
                <a:cs typeface="+mn-cs"/>
              </a:rPr>
              <a:t>. </a:t>
            </a:r>
          </a:p>
        </p:txBody>
      </p:sp>
      <p:pic>
        <p:nvPicPr>
          <p:cNvPr id="2056" name="Picture 8" descr="shad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75" y="3328988"/>
            <a:ext cx="3168650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7" name="Text Box 10"/>
          <p:cNvSpPr txBox="1">
            <a:spLocks noChangeArrowheads="1"/>
          </p:cNvSpPr>
          <p:nvPr/>
        </p:nvSpPr>
        <p:spPr bwMode="auto">
          <a:xfrm>
            <a:off x="701675" y="692150"/>
            <a:ext cx="7769225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6800" b="1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Times" pitchFamily="18" charset="0"/>
                <a:ea typeface="ＭＳ Ｐゴシック" pitchFamily="96" charset="-128"/>
                <a:cs typeface="+mn-cs"/>
              </a:rPr>
              <a:t>THE DAILY NEWS</a:t>
            </a:r>
          </a:p>
        </p:txBody>
      </p:sp>
      <p:sp>
        <p:nvSpPr>
          <p:cNvPr id="2058" name="Text Box 11"/>
          <p:cNvSpPr txBox="1">
            <a:spLocks noChangeArrowheads="1"/>
          </p:cNvSpPr>
          <p:nvPr/>
        </p:nvSpPr>
        <p:spPr bwMode="auto">
          <a:xfrm>
            <a:off x="663575" y="1893888"/>
            <a:ext cx="162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 Black" pitchFamily="34" charset="0"/>
                <a:ea typeface="ＭＳ Ｐゴシック" pitchFamily="96" charset="-128"/>
                <a:cs typeface="+mn-cs"/>
              </a:rPr>
              <a:t>www.dailynews.com</a:t>
            </a:r>
          </a:p>
        </p:txBody>
      </p:sp>
      <p:sp>
        <p:nvSpPr>
          <p:cNvPr id="2059" name="Text Box 12"/>
          <p:cNvSpPr txBox="1">
            <a:spLocks noChangeArrowheads="1"/>
          </p:cNvSpPr>
          <p:nvPr/>
        </p:nvSpPr>
        <p:spPr bwMode="auto">
          <a:xfrm>
            <a:off x="3095625" y="1885950"/>
            <a:ext cx="337079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 Black" pitchFamily="34" charset="0"/>
                <a:ea typeface="ＭＳ Ｐゴシック" pitchFamily="96" charset="-128"/>
                <a:cs typeface="+mn-cs"/>
              </a:rPr>
              <a:t>THE WORLD’S FAVORITE NEWSPAPER</a:t>
            </a:r>
          </a:p>
        </p:txBody>
      </p:sp>
      <p:sp>
        <p:nvSpPr>
          <p:cNvPr id="2060" name="Text Box 13"/>
          <p:cNvSpPr txBox="1">
            <a:spLocks noChangeArrowheads="1"/>
          </p:cNvSpPr>
          <p:nvPr/>
        </p:nvSpPr>
        <p:spPr bwMode="auto">
          <a:xfrm>
            <a:off x="7567613" y="1903413"/>
            <a:ext cx="10366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 Black" pitchFamily="34" charset="0"/>
                <a:ea typeface="ＭＳ Ｐゴシック" pitchFamily="96" charset="-128"/>
                <a:cs typeface="+mn-cs"/>
              </a:rPr>
              <a:t>- Since 1879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0" y="76200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Future Headline</a:t>
            </a:r>
          </a:p>
        </p:txBody>
      </p:sp>
    </p:spTree>
    <p:extLst>
      <p:ext uri="{BB962C8B-B14F-4D97-AF65-F5344CB8AC3E}">
        <p14:creationId xmlns:p14="http://schemas.microsoft.com/office/powerpoint/2010/main" val="3581352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0ADE6D-78EF-4FA4-B023-4A0C2785BFF8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19459" name="Slide Number Placeholder 3"/>
          <p:cNvSpPr txBox="1">
            <a:spLocks noGrp="1"/>
          </p:cNvSpPr>
          <p:nvPr/>
        </p:nvSpPr>
        <p:spPr bwMode="auto">
          <a:xfrm>
            <a:off x="-1752600" y="65341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425612-E471-4CE5-B998-A0F9313C85B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pic>
        <p:nvPicPr>
          <p:cNvPr id="19460" name="Picture 4" descr="POGO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"/>
            <a:ext cx="9144000" cy="6240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3400" y="5334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Dealing with the Mess  </a:t>
            </a:r>
          </a:p>
        </p:txBody>
      </p:sp>
    </p:spTree>
    <p:extLst>
      <p:ext uri="{BB962C8B-B14F-4D97-AF65-F5344CB8AC3E}">
        <p14:creationId xmlns:p14="http://schemas.microsoft.com/office/powerpoint/2010/main" val="2912540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6F623-2F4E-4A85-82AA-F2A2A8557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algn="ctr"/>
            <a:r>
              <a:rPr lang="en-US" sz="3600" b="1" dirty="0"/>
              <a:t>Take-away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CF8F0-5CC1-4139-AC9E-DC824C3F1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695" y="1752600"/>
            <a:ext cx="8610600" cy="4800600"/>
          </a:xfrm>
        </p:spPr>
        <p:txBody>
          <a:bodyPr/>
          <a:lstStyle/>
          <a:p>
            <a:r>
              <a:rPr lang="en-US" sz="2800" dirty="0"/>
              <a:t>Presumed UTI and presumed pneumonia are major drivers of antibiotic overuse in nursing home care</a:t>
            </a:r>
          </a:p>
          <a:p>
            <a:r>
              <a:rPr lang="en-US" sz="2800" dirty="0"/>
              <a:t>PA/LTC clinicians need to balance harms/benefits of antibiotics for residents</a:t>
            </a:r>
          </a:p>
          <a:p>
            <a:r>
              <a:rPr lang="en-US" sz="2800" dirty="0"/>
              <a:t>Use of uniform case definitions for testing, diagnosis and treatment of nursing-home-acquired infections is the path forward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CC5AB-A144-1D46-B866-AA75D6B6E15F}"/>
              </a:ext>
            </a:extLst>
          </p:cNvPr>
          <p:cNvSpPr txBox="1"/>
          <p:nvPr/>
        </p:nvSpPr>
        <p:spPr>
          <a:xfrm>
            <a:off x="217229" y="6242671"/>
            <a:ext cx="8702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/>
              <a:t>6. </a:t>
            </a:r>
            <a:r>
              <a:rPr lang="en-US" sz="1200" dirty="0" err="1"/>
              <a:t>Mylotte</a:t>
            </a:r>
            <a:r>
              <a:rPr lang="en-US" sz="1200" dirty="0"/>
              <a:t> JM. Decision tools and studies to improve the diagnosis of urinary tract infection in nursing home residents: a narrative review. </a:t>
            </a:r>
            <a:r>
              <a:rPr lang="en-US" sz="1200" i="1" dirty="0"/>
              <a:t>Drugs Aging</a:t>
            </a:r>
            <a:r>
              <a:rPr lang="en-US" sz="1200" dirty="0"/>
              <a:t>. 2021;38(1):29-41. </a:t>
            </a:r>
          </a:p>
        </p:txBody>
      </p:sp>
    </p:spTree>
    <p:extLst>
      <p:ext uri="{BB962C8B-B14F-4D97-AF65-F5344CB8AC3E}">
        <p14:creationId xmlns:p14="http://schemas.microsoft.com/office/powerpoint/2010/main" val="3201793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7170"/>
            <a:ext cx="8229600" cy="838899"/>
          </a:xfrm>
        </p:spPr>
        <p:txBody>
          <a:bodyPr/>
          <a:lstStyle/>
          <a:p>
            <a:pPr algn="ctr"/>
            <a:r>
              <a:rPr lang="en-US" sz="3200" dirty="0"/>
              <a:t>Summary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009" y="1484850"/>
            <a:ext cx="8288323" cy="5594721"/>
          </a:xfrm>
        </p:spPr>
        <p:txBody>
          <a:bodyPr/>
          <a:lstStyle/>
          <a:p>
            <a:r>
              <a:rPr lang="en-US" sz="2800" dirty="0"/>
              <a:t>Antibiotic stewardship goals:</a:t>
            </a:r>
          </a:p>
          <a:p>
            <a:pPr lvl="1"/>
            <a:r>
              <a:rPr lang="en-US" sz="2400" dirty="0"/>
              <a:t>To </a:t>
            </a:r>
            <a:r>
              <a:rPr lang="en-US" sz="2400" u="sng" dirty="0"/>
              <a:t>measure</a:t>
            </a:r>
            <a:r>
              <a:rPr lang="en-US" sz="2400" dirty="0"/>
              <a:t> antibiotic prescribing</a:t>
            </a:r>
          </a:p>
          <a:p>
            <a:pPr lvl="1"/>
            <a:r>
              <a:rPr lang="en-US" sz="2400" dirty="0"/>
              <a:t>To </a:t>
            </a:r>
            <a:r>
              <a:rPr lang="en-US" sz="2400" u="sng" dirty="0"/>
              <a:t>make visible</a:t>
            </a:r>
            <a:r>
              <a:rPr lang="en-US" sz="2400" dirty="0"/>
              <a:t> antibiotic overuse</a:t>
            </a:r>
          </a:p>
          <a:p>
            <a:pPr lvl="1"/>
            <a:r>
              <a:rPr lang="en-US" sz="2400" dirty="0"/>
              <a:t>To </a:t>
            </a:r>
            <a:r>
              <a:rPr lang="en-US" sz="2400" u="sng" dirty="0"/>
              <a:t>minimize</a:t>
            </a:r>
            <a:r>
              <a:rPr lang="en-US" sz="2400" dirty="0"/>
              <a:t> misdiagnosis of asymptomatic bacteriuria </a:t>
            </a:r>
            <a:br>
              <a:rPr lang="en-US" sz="2400" dirty="0"/>
            </a:br>
            <a:r>
              <a:rPr lang="en-US" sz="2400" dirty="0"/>
              <a:t>  and other non-infections</a:t>
            </a:r>
          </a:p>
          <a:p>
            <a:pPr lvl="1"/>
            <a:r>
              <a:rPr lang="en-US" sz="2400" dirty="0"/>
              <a:t>To </a:t>
            </a:r>
            <a:r>
              <a:rPr lang="en-US" sz="2400" u="sng" dirty="0"/>
              <a:t>enhance</a:t>
            </a:r>
            <a:r>
              <a:rPr lang="en-US" sz="2400" dirty="0"/>
              <a:t> decision-making: prescribers/nurses</a:t>
            </a:r>
          </a:p>
          <a:p>
            <a:pPr lvl="2"/>
            <a:r>
              <a:rPr lang="en-US" sz="1800" dirty="0"/>
              <a:t>Steer a transition in thinking (mindset)</a:t>
            </a:r>
            <a:br>
              <a:rPr lang="en-US" sz="1800" dirty="0"/>
            </a:br>
            <a:endParaRPr lang="en-US" sz="1800" dirty="0"/>
          </a:p>
          <a:p>
            <a:r>
              <a:rPr lang="en-US" sz="2800" dirty="0"/>
              <a:t>Diagnostic stewardship goals</a:t>
            </a:r>
          </a:p>
          <a:p>
            <a:pPr lvl="1"/>
            <a:r>
              <a:rPr lang="en-US" sz="2400" dirty="0"/>
              <a:t>Decrease unnecessary urine cultures</a:t>
            </a:r>
          </a:p>
          <a:p>
            <a:pPr lvl="1"/>
            <a:r>
              <a:rPr lang="en-US" sz="2400" dirty="0"/>
              <a:t>Decrease unnecessary chest x-rays</a:t>
            </a:r>
          </a:p>
        </p:txBody>
      </p:sp>
    </p:spTree>
    <p:extLst>
      <p:ext uri="{BB962C8B-B14F-4D97-AF65-F5344CB8AC3E}">
        <p14:creationId xmlns:p14="http://schemas.microsoft.com/office/powerpoint/2010/main" val="684899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6531-55D3-4F74-A6B0-F100C423F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pPr algn="ctr"/>
            <a:r>
              <a:rPr lang="en-US" sz="3600" dirty="0"/>
              <a:t>References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7AF436-75FB-41E5-906A-9D266BC89304}"/>
              </a:ext>
            </a:extLst>
          </p:cNvPr>
          <p:cNvSpPr/>
          <p:nvPr/>
        </p:nvSpPr>
        <p:spPr>
          <a:xfrm>
            <a:off x="457200" y="1143000"/>
            <a:ext cx="8229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1. Stanford Antimicrobial Safety &amp; Sustainability Program. 2021 Stanford Medicine. </a:t>
            </a:r>
            <a:r>
              <a:rPr lang="en-US" sz="1400" dirty="0">
                <a:hlinkClick r:id="rId3"/>
              </a:rPr>
              <a:t>http://med.stanford.edu/bugsanddrugs.html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2. Centers for Disease Control and Prevention. </a:t>
            </a:r>
            <a:r>
              <a:rPr lang="en-US" sz="1400" i="1" dirty="0"/>
              <a:t>The Core Elements of Antibiotic Stewardship for Nursing Homes</a:t>
            </a:r>
            <a:r>
              <a:rPr lang="en-US" sz="1400" dirty="0"/>
              <a:t>. US Department of Health and Human Services, CDC; 2015. </a:t>
            </a:r>
            <a:r>
              <a:rPr lang="en-US" sz="1400" dirty="0">
                <a:hlinkClick r:id="rId4"/>
              </a:rPr>
              <a:t>http://www.cdc.gov/longtermcare/index.html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3. Kruger SZ, </a:t>
            </a:r>
            <a:r>
              <a:rPr lang="en-US" sz="1400" dirty="0" err="1"/>
              <a:t>Bronskill</a:t>
            </a:r>
            <a:r>
              <a:rPr lang="en-US" sz="1400" dirty="0"/>
              <a:t> SE, Jeffs L, Steinberg M, Morris AM, Bell CM. Evaluating and prioritizing antimicrobial stewardship programs for nursing homes: A modified Delphi panel. </a:t>
            </a:r>
            <a:r>
              <a:rPr lang="en-US" sz="1400" i="1" dirty="0"/>
              <a:t>Infect Control Hosp Epidemiol</a:t>
            </a:r>
            <a:r>
              <a:rPr lang="en-US" sz="1400" dirty="0"/>
              <a:t>. 2020;41(9):1028-1034. doi:10.1017/ice.2020.214</a:t>
            </a:r>
          </a:p>
          <a:p>
            <a:endParaRPr lang="en-US" sz="1400" dirty="0"/>
          </a:p>
          <a:p>
            <a:r>
              <a:rPr lang="en-US" sz="1400" dirty="0"/>
              <a:t>4. Stone ND, Ashraf MS, Calder J, et al. Surveillance definitions of infections in long-term care facilities: revisiting the </a:t>
            </a:r>
            <a:r>
              <a:rPr lang="en-US" sz="1400" dirty="0" err="1"/>
              <a:t>McGeer</a:t>
            </a:r>
            <a:r>
              <a:rPr lang="en-US" sz="1400" dirty="0"/>
              <a:t> criteria. </a:t>
            </a:r>
            <a:r>
              <a:rPr lang="en-US" sz="1400" i="1" dirty="0"/>
              <a:t>Infect Control Hosp Epidemiol</a:t>
            </a:r>
            <a:r>
              <a:rPr lang="en-US" sz="1400" dirty="0"/>
              <a:t>. 2012;33(10):965-977. doi:10.1086/667743</a:t>
            </a:r>
          </a:p>
          <a:p>
            <a:endParaRPr lang="en-US" sz="1400" dirty="0"/>
          </a:p>
          <a:p>
            <a:r>
              <a:rPr lang="en-US" sz="1400" dirty="0"/>
              <a:t>5. </a:t>
            </a:r>
            <a:r>
              <a:rPr lang="en-US" sz="1400" dirty="0" err="1"/>
              <a:t>Mylotte</a:t>
            </a:r>
            <a:r>
              <a:rPr lang="en-US" sz="1400" dirty="0"/>
              <a:t> JM. Nursing home–associated pneumonia, part I: diagnosis. </a:t>
            </a:r>
            <a:r>
              <a:rPr lang="en-US" sz="1400" i="1" dirty="0"/>
              <a:t>J Am Med Dir Assoc</a:t>
            </a:r>
            <a:r>
              <a:rPr lang="en-US" sz="1400" dirty="0"/>
              <a:t>. 2020;21(3):308-314. doi:10.1016/j.jamda.2019.04.020</a:t>
            </a:r>
          </a:p>
          <a:p>
            <a:endParaRPr lang="en-US" sz="1400" dirty="0"/>
          </a:p>
          <a:p>
            <a:r>
              <a:rPr lang="en-US" sz="1400" dirty="0"/>
              <a:t>6. </a:t>
            </a:r>
            <a:r>
              <a:rPr lang="en-US" sz="1400" dirty="0" err="1"/>
              <a:t>Mylotte</a:t>
            </a:r>
            <a:r>
              <a:rPr lang="en-US" sz="1400" dirty="0"/>
              <a:t> JM. Decision tools and studies to improve the diagnosis of urinary tract infection in nursing home residents: a narrative review. </a:t>
            </a:r>
            <a:r>
              <a:rPr lang="en-US" sz="1400" i="1" dirty="0"/>
              <a:t>Drugs Aging</a:t>
            </a:r>
            <a:r>
              <a:rPr lang="en-US" sz="1400" dirty="0"/>
              <a:t>. 2021;38(1):29-41. doi:10.1007/s40266-020-00814-6</a:t>
            </a:r>
          </a:p>
          <a:p>
            <a:endParaRPr lang="en-US" sz="1400" dirty="0"/>
          </a:p>
          <a:p>
            <a:r>
              <a:rPr lang="en-US" sz="1400" dirty="0"/>
              <a:t>7. Nicolle LE, Gupta K, Bradley SF, et al. Clinical practice guideline for the management of asymptomatic bacteriuria: 2019 update by the Infectious Diseases Society of America. </a:t>
            </a:r>
            <a:r>
              <a:rPr lang="en-US" sz="1400" i="1" dirty="0"/>
              <a:t>Clin Infect Dis</a:t>
            </a:r>
            <a:r>
              <a:rPr lang="en-US" sz="1400" dirty="0"/>
              <a:t>. 2019;68(10):E83-E75. doi:10.1093/</a:t>
            </a:r>
            <a:r>
              <a:rPr lang="en-US" sz="1400" dirty="0" err="1"/>
              <a:t>cid</a:t>
            </a:r>
            <a:r>
              <a:rPr lang="en-US" sz="1400" dirty="0"/>
              <a:t>/ciy1121</a:t>
            </a:r>
          </a:p>
        </p:txBody>
      </p:sp>
    </p:spTree>
    <p:extLst>
      <p:ext uri="{BB962C8B-B14F-4D97-AF65-F5344CB8AC3E}">
        <p14:creationId xmlns:p14="http://schemas.microsoft.com/office/powerpoint/2010/main" val="3165378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3CC2E-BD81-494F-B60D-E0F07052B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37" y="1077913"/>
            <a:ext cx="8410129" cy="741362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The Root cause of antibiotic resistance</a:t>
            </a: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3888775F-C93A-6847-83CF-4DECFDB9C85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20738" y="2046288"/>
            <a:ext cx="8323262" cy="4049712"/>
          </a:xfrm>
        </p:spPr>
        <p:txBody>
          <a:bodyPr/>
          <a:lstStyle/>
          <a:p>
            <a:pPr marL="0" indent="0" eaLnBrk="1" hangingPunct="1">
              <a:buNone/>
            </a:pPr>
            <a:endParaRPr lang="en-US" sz="1200" b="1" dirty="0"/>
          </a:p>
          <a:p>
            <a:pPr marL="0" indent="0" eaLnBrk="1" hangingPunct="1">
              <a:buNone/>
            </a:pPr>
            <a:endParaRPr lang="en-US" sz="1200" b="1" dirty="0"/>
          </a:p>
          <a:p>
            <a:pPr marL="0" indent="0" eaLnBrk="1" hangingPunct="1">
              <a:buNone/>
            </a:pPr>
            <a:endParaRPr lang="en-US" sz="1200" b="1" dirty="0"/>
          </a:p>
          <a:p>
            <a:pPr marL="0" indent="0" eaLnBrk="1" hangingPunct="1">
              <a:buNone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9CD56F7-7274-4B45-9EAC-7A28CA861E81}"/>
              </a:ext>
            </a:extLst>
          </p:cNvPr>
          <p:cNvSpPr txBox="1">
            <a:spLocks/>
          </p:cNvSpPr>
          <p:nvPr/>
        </p:nvSpPr>
        <p:spPr bwMode="auto">
          <a:xfrm>
            <a:off x="1325461" y="2192959"/>
            <a:ext cx="6828639" cy="97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People receiving antibiotics for infections </a:t>
            </a:r>
          </a:p>
          <a:p>
            <a:pPr marL="0" indent="0" algn="ctr">
              <a:buNone/>
            </a:pPr>
            <a:r>
              <a:rPr lang="en-US" sz="2800" dirty="0"/>
              <a:t>they do </a:t>
            </a:r>
            <a:r>
              <a:rPr lang="en-US" sz="2800" u="sng" dirty="0"/>
              <a:t>not</a:t>
            </a:r>
            <a:r>
              <a:rPr lang="en-US" sz="2800" dirty="0"/>
              <a:t> actually have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57418A-1C8F-8B41-AFC1-E4B3507E84F4}"/>
              </a:ext>
            </a:extLst>
          </p:cNvPr>
          <p:cNvSpPr txBox="1"/>
          <p:nvPr/>
        </p:nvSpPr>
        <p:spPr>
          <a:xfrm>
            <a:off x="217229" y="6242671"/>
            <a:ext cx="8702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Stanford Antimicrobial Safety &amp; Sustainability Program. 2021 Stanford Medicine. http://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med.stanford.edu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bugsanddrugs.html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4031C-33DB-4193-AFF3-D710A6C5BF5A}"/>
              </a:ext>
            </a:extLst>
          </p:cNvPr>
          <p:cNvSpPr txBox="1"/>
          <p:nvPr/>
        </p:nvSpPr>
        <p:spPr>
          <a:xfrm>
            <a:off x="1804174" y="4247092"/>
            <a:ext cx="6349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“We are awash in a sea of antibiotics.”</a:t>
            </a:r>
            <a:r>
              <a:rPr lang="en-US" sz="2800" baseline="30000" dirty="0"/>
              <a:t>1</a:t>
            </a:r>
            <a:endParaRPr lang="en-US" sz="2800" dirty="0"/>
          </a:p>
          <a:p>
            <a:pPr lvl="6"/>
            <a:r>
              <a:rPr lang="en-US" sz="2000" dirty="0"/>
              <a:t>Stan </a:t>
            </a:r>
            <a:r>
              <a:rPr lang="en-US" sz="2000" dirty="0" err="1"/>
              <a:t>Deresinski</a:t>
            </a:r>
            <a:r>
              <a:rPr lang="en-US" sz="2000" dirty="0"/>
              <a:t> MD FIDSA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E41AC3-3894-0A40-B07A-F0D3AF477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http://</a:t>
            </a:r>
            <a:r>
              <a:rPr lang="en-US" dirty="0" err="1"/>
              <a:t>med.stanford.edu</a:t>
            </a:r>
            <a:r>
              <a:rPr lang="en-US" dirty="0"/>
              <a:t>/</a:t>
            </a:r>
            <a:r>
              <a:rPr lang="en-US" dirty="0" err="1"/>
              <a:t>bugsanddrugs.html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73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17F5-12E6-764F-9DC1-4F72677C8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The main culprits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52397-8BAA-B84F-8904-6AED1654E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2732" y="2306640"/>
            <a:ext cx="3339075" cy="4049712"/>
          </a:xfrm>
        </p:spPr>
        <p:txBody>
          <a:bodyPr/>
          <a:lstStyle/>
          <a:p>
            <a:r>
              <a:rPr lang="en-US" sz="2400" dirty="0"/>
              <a:t>Presumed UTI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Presumed PNA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80F7A3-B406-E946-B8B0-A48747F2B154}"/>
              </a:ext>
            </a:extLst>
          </p:cNvPr>
          <p:cNvSpPr txBox="1"/>
          <p:nvPr/>
        </p:nvSpPr>
        <p:spPr>
          <a:xfrm>
            <a:off x="217229" y="6242671"/>
            <a:ext cx="8702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CDC.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The Core Elements of Antibiotic Stewardship for Nursing Homes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US Department of Health and Human Services, CDC; 2015. http://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www.cdc.gov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longtermcare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index.html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4056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Empiric Antibiotic Rx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0242A0-A8A0-4EF8-AB3E-6E341007C2C6}"/>
              </a:ext>
            </a:extLst>
          </p:cNvPr>
          <p:cNvSpPr txBox="1"/>
          <p:nvPr/>
        </p:nvSpPr>
        <p:spPr>
          <a:xfrm>
            <a:off x="1022555" y="2172929"/>
            <a:ext cx="71480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Antibiotic Rx based (only) on “presumed” infection in low-likelihood clinical scenarios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0D2EA-0058-4630-AFE7-9FC2041F8463}"/>
              </a:ext>
            </a:extLst>
          </p:cNvPr>
          <p:cNvSpPr txBox="1"/>
          <p:nvPr/>
        </p:nvSpPr>
        <p:spPr>
          <a:xfrm>
            <a:off x="1022555" y="3471165"/>
            <a:ext cx="7384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Antibiotic Rx not guided by a diagnostic 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134A3C-91E0-3B44-9D6D-245C1B7539ED}"/>
              </a:ext>
            </a:extLst>
          </p:cNvPr>
          <p:cNvSpPr txBox="1"/>
          <p:nvPr/>
        </p:nvSpPr>
        <p:spPr>
          <a:xfrm>
            <a:off x="217229" y="6242671"/>
            <a:ext cx="8702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/>
              <a:t>3. </a:t>
            </a:r>
            <a:r>
              <a:rPr lang="en-US" sz="1200" dirty="0"/>
              <a:t>Kruger SZ, et al. Evaluating and prioritizing antimicrobial stewardship programs for nursing homes: A modified Delphi panel. </a:t>
            </a:r>
            <a:r>
              <a:rPr lang="en-US" sz="1200" i="1" dirty="0"/>
              <a:t>Infect Control Hosp Epidemiol</a:t>
            </a:r>
            <a:r>
              <a:rPr lang="en-US" sz="1200" dirty="0"/>
              <a:t>. 2020;41(9):1028-1034. </a:t>
            </a:r>
          </a:p>
        </p:txBody>
      </p:sp>
    </p:spTree>
    <p:extLst>
      <p:ext uri="{BB962C8B-B14F-4D97-AF65-F5344CB8AC3E}">
        <p14:creationId xmlns:p14="http://schemas.microsoft.com/office/powerpoint/2010/main" val="2643807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pPr algn="ctr"/>
            <a:r>
              <a:rPr lang="en-US" sz="3600" dirty="0"/>
              <a:t>Case Definition – UTI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7630"/>
            <a:ext cx="8229600" cy="5257800"/>
          </a:xfrm>
        </p:spPr>
        <p:txBody>
          <a:bodyPr/>
          <a:lstStyle/>
          <a:p>
            <a:r>
              <a:rPr lang="en-US" sz="2800" u="sng" dirty="0"/>
              <a:t>Positive urine culture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At least 100,000 </a:t>
            </a:r>
            <a:r>
              <a:rPr lang="en-US" sz="2400" dirty="0" err="1"/>
              <a:t>cfu</a:t>
            </a:r>
            <a:r>
              <a:rPr lang="en-US" sz="2400" dirty="0"/>
              <a:t>/ml of </a:t>
            </a:r>
            <a:r>
              <a:rPr lang="en-US" sz="2400" u="sng" dirty="0"/>
              <a:t>one</a:t>
            </a:r>
            <a:r>
              <a:rPr lang="en-US" sz="2400" dirty="0"/>
              <a:t> organism</a:t>
            </a:r>
          </a:p>
          <a:p>
            <a:r>
              <a:rPr lang="en-US" sz="2800" u="sng" dirty="0"/>
              <a:t>Positive UTI clinical picture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At least one of the following …</a:t>
            </a:r>
            <a:br>
              <a:rPr lang="en-US" sz="2400" dirty="0"/>
            </a:br>
            <a:r>
              <a:rPr lang="en-US" sz="2400" dirty="0"/>
              <a:t>  a. new acute dysuria</a:t>
            </a:r>
            <a:br>
              <a:rPr lang="en-US" sz="2400" dirty="0"/>
            </a:br>
            <a:r>
              <a:rPr lang="en-US" sz="2400" dirty="0"/>
              <a:t>  b. fever OR </a:t>
            </a:r>
            <a:r>
              <a:rPr lang="en-US" sz="2400" dirty="0" err="1"/>
              <a:t>leucocytosis</a:t>
            </a:r>
            <a:r>
              <a:rPr lang="en-US" sz="2400" dirty="0"/>
              <a:t> AND one of:</a:t>
            </a:r>
            <a:br>
              <a:rPr lang="en-US" sz="2400" dirty="0"/>
            </a:br>
            <a:r>
              <a:rPr lang="en-US" sz="2400" dirty="0"/>
              <a:t>     1. acute flank pain or tenderness</a:t>
            </a:r>
            <a:br>
              <a:rPr lang="en-US" sz="2400" dirty="0"/>
            </a:br>
            <a:r>
              <a:rPr lang="en-US" sz="2400" dirty="0"/>
              <a:t>     2. bladder pain or tenderness</a:t>
            </a:r>
            <a:br>
              <a:rPr lang="en-US" sz="2400" dirty="0"/>
            </a:br>
            <a:r>
              <a:rPr lang="en-US" sz="2400" dirty="0"/>
              <a:t>     3. hematuria (visible blood in the urine)</a:t>
            </a:r>
            <a:br>
              <a:rPr lang="en-US" sz="2400" dirty="0"/>
            </a:br>
            <a:r>
              <a:rPr lang="en-US" sz="2400" dirty="0"/>
              <a:t>     4. new or marked increase in</a:t>
            </a:r>
            <a:br>
              <a:rPr lang="en-US" sz="2400" dirty="0"/>
            </a:br>
            <a:r>
              <a:rPr lang="en-US" sz="2400" dirty="0"/>
              <a:t>         incontinence/urgency/frequency</a:t>
            </a:r>
            <a:br>
              <a:rPr lang="en-US" sz="2400" dirty="0"/>
            </a:br>
            <a:r>
              <a:rPr lang="en-US" sz="2400" dirty="0"/>
              <a:t>  c. IF absence of fever or </a:t>
            </a:r>
            <a:r>
              <a:rPr lang="en-US" sz="2400" dirty="0" err="1"/>
              <a:t>leucocytosis</a:t>
            </a:r>
            <a:r>
              <a:rPr lang="en-US" sz="2400" dirty="0"/>
              <a:t> THEN</a:t>
            </a:r>
            <a:br>
              <a:rPr lang="en-US" sz="2400" dirty="0"/>
            </a:br>
            <a:r>
              <a:rPr lang="en-US" sz="2400" dirty="0"/>
              <a:t>       two (2) or more of 1-4 above.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EDB8A6-5A0E-F541-9D5F-C2A5ABA96412}"/>
              </a:ext>
            </a:extLst>
          </p:cNvPr>
          <p:cNvSpPr txBox="1"/>
          <p:nvPr/>
        </p:nvSpPr>
        <p:spPr>
          <a:xfrm>
            <a:off x="217229" y="6242671"/>
            <a:ext cx="8702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/>
              <a:t>4. </a:t>
            </a:r>
            <a:r>
              <a:rPr lang="en-US" sz="1200" dirty="0"/>
              <a:t>Stone ND, et al. Surveillance definitions of infections in long-term care facilities: revisiting the </a:t>
            </a:r>
            <a:r>
              <a:rPr lang="en-US" sz="1200" dirty="0" err="1"/>
              <a:t>McGeer</a:t>
            </a:r>
            <a:r>
              <a:rPr lang="en-US" sz="1200" dirty="0"/>
              <a:t> criteria. </a:t>
            </a:r>
            <a:r>
              <a:rPr lang="en-US" sz="1200" i="1" dirty="0"/>
              <a:t>Infect Control Hosp Epidemiol</a:t>
            </a:r>
            <a:r>
              <a:rPr lang="en-US" sz="1200" dirty="0"/>
              <a:t>. 2012;33(10):965-977.</a:t>
            </a:r>
          </a:p>
        </p:txBody>
      </p:sp>
    </p:spTree>
    <p:extLst>
      <p:ext uri="{BB962C8B-B14F-4D97-AF65-F5344CB8AC3E}">
        <p14:creationId xmlns:p14="http://schemas.microsoft.com/office/powerpoint/2010/main" val="710876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10600" cy="990600"/>
          </a:xfrm>
        </p:spPr>
        <p:txBody>
          <a:bodyPr/>
          <a:lstStyle/>
          <a:p>
            <a:pPr algn="ctr"/>
            <a:r>
              <a:rPr lang="en-US" sz="3600" dirty="0"/>
              <a:t>Case Definition – Pneumonia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/>
          <a:lstStyle/>
          <a:p>
            <a:r>
              <a:rPr lang="en-US" sz="2800" u="sng" dirty="0"/>
              <a:t>Positive Chest </a:t>
            </a:r>
            <a:r>
              <a:rPr lang="en-US" sz="2800" u="sng" dirty="0" err="1"/>
              <a:t>Xray</a:t>
            </a:r>
            <a:r>
              <a:rPr lang="en-US" sz="2800" u="sng" dirty="0"/>
              <a:t> report:</a:t>
            </a:r>
            <a:endParaRPr lang="en-US" sz="2800" dirty="0"/>
          </a:p>
          <a:p>
            <a:pPr lvl="1"/>
            <a:r>
              <a:rPr lang="en-US" sz="2400" dirty="0"/>
              <a:t>“ … new infiltrate …pneumonia …”</a:t>
            </a:r>
          </a:p>
          <a:p>
            <a:r>
              <a:rPr lang="en-US" sz="2800" u="sng" dirty="0"/>
              <a:t>Positive pneumonia clinical picture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Either of the following …</a:t>
            </a:r>
            <a:br>
              <a:rPr lang="en-US" sz="2400" dirty="0"/>
            </a:br>
            <a:r>
              <a:rPr lang="en-US" sz="2400" dirty="0"/>
              <a:t>  a. Leukocytosis OR fever AND one of:</a:t>
            </a:r>
            <a:br>
              <a:rPr lang="en-US" sz="2400" dirty="0"/>
            </a:br>
            <a:r>
              <a:rPr lang="en-US" sz="2400" dirty="0"/>
              <a:t>     1. new or increased productive/purulent cough</a:t>
            </a:r>
            <a:br>
              <a:rPr lang="en-US" sz="2400" dirty="0"/>
            </a:br>
            <a:r>
              <a:rPr lang="en-US" sz="2400" dirty="0"/>
              <a:t>     2. hypoxemia (sat. &lt;94% on air or &lt;3% rise on O</a:t>
            </a:r>
            <a:r>
              <a:rPr lang="en-US" sz="2400" baseline="-25000" dirty="0"/>
              <a:t>2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     3. respiratory rate &gt;25/min</a:t>
            </a:r>
            <a:br>
              <a:rPr lang="en-US" sz="2400" dirty="0"/>
            </a:br>
            <a:r>
              <a:rPr lang="en-US" sz="2400" dirty="0"/>
              <a:t>     4. new or changed lung exam findings</a:t>
            </a:r>
            <a:br>
              <a:rPr lang="en-US" sz="2400" dirty="0"/>
            </a:br>
            <a:r>
              <a:rPr lang="en-US" sz="2400" dirty="0"/>
              <a:t>     5. pleuritic chest pain</a:t>
            </a:r>
            <a:br>
              <a:rPr lang="en-US" sz="2400" dirty="0"/>
            </a:br>
            <a:r>
              <a:rPr lang="en-US" sz="2400" dirty="0"/>
              <a:t>  b. IF absence of leukocytosis or fever THEN</a:t>
            </a:r>
            <a:br>
              <a:rPr lang="en-US" sz="2400" dirty="0"/>
            </a:br>
            <a:r>
              <a:rPr lang="en-US" sz="2400" dirty="0"/>
              <a:t>       two (2) or more of 1-5 above.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603800-A83B-8E4E-B9BD-47B08DE6E012}"/>
              </a:ext>
            </a:extLst>
          </p:cNvPr>
          <p:cNvSpPr txBox="1"/>
          <p:nvPr/>
        </p:nvSpPr>
        <p:spPr>
          <a:xfrm>
            <a:off x="217229" y="6242671"/>
            <a:ext cx="8702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baseline="30000" dirty="0"/>
              <a:t>5. </a:t>
            </a:r>
            <a:r>
              <a:rPr lang="en-US" sz="1200" dirty="0" err="1"/>
              <a:t>Mylotte</a:t>
            </a:r>
            <a:r>
              <a:rPr lang="en-US" sz="1200" dirty="0"/>
              <a:t> JM. Nursing home–associated pneumonia, part I: diagnosis. </a:t>
            </a:r>
            <a:r>
              <a:rPr lang="en-US" sz="1200" i="1" dirty="0"/>
              <a:t>J Am Med Dir Assoc</a:t>
            </a:r>
            <a:r>
              <a:rPr lang="en-US" sz="1200" dirty="0"/>
              <a:t>. 2020;21(3):308-314.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577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Case Vignette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18463"/>
            <a:ext cx="8763000" cy="4518498"/>
          </a:xfrm>
        </p:spPr>
        <p:txBody>
          <a:bodyPr/>
          <a:lstStyle/>
          <a:p>
            <a:r>
              <a:rPr lang="en-US" sz="2400" dirty="0"/>
              <a:t>From “cockpit (hallway) voice recorder”</a:t>
            </a:r>
            <a:br>
              <a:rPr lang="en-US" sz="2400" dirty="0"/>
            </a:br>
            <a:endParaRPr lang="en-US" sz="2400" dirty="0"/>
          </a:p>
          <a:p>
            <a:r>
              <a:rPr lang="en-US" sz="2800" u="sng" dirty="0"/>
              <a:t>Patient</a:t>
            </a:r>
            <a:r>
              <a:rPr lang="en-US" sz="2800" dirty="0"/>
              <a:t>:  V.M. 89 </a:t>
            </a:r>
            <a:r>
              <a:rPr lang="en-US" sz="2800" dirty="0" err="1"/>
              <a:t>y.o</a:t>
            </a:r>
            <a:r>
              <a:rPr lang="en-US" sz="2800" dirty="0"/>
              <a:t>. female</a:t>
            </a:r>
            <a:br>
              <a:rPr lang="en-US" sz="2800" dirty="0"/>
            </a:br>
            <a:br>
              <a:rPr lang="en-US" sz="2800" dirty="0"/>
            </a:br>
            <a:r>
              <a:rPr lang="en-US" sz="2800" u="sng" dirty="0"/>
              <a:t>S</a:t>
            </a:r>
            <a:r>
              <a:rPr lang="en-US" sz="2800" dirty="0"/>
              <a:t>ituation: “VM is more confused today (than usual)”</a:t>
            </a:r>
            <a:br>
              <a:rPr lang="en-US" sz="2800" dirty="0"/>
            </a:br>
            <a:r>
              <a:rPr lang="en-US" sz="2800" u="sng" dirty="0"/>
              <a:t>B</a:t>
            </a:r>
            <a:r>
              <a:rPr lang="en-US" sz="2800" dirty="0"/>
              <a:t>ackground:  Dementia </a:t>
            </a:r>
            <a:br>
              <a:rPr lang="en-US" sz="2800" dirty="0"/>
            </a:br>
            <a:r>
              <a:rPr lang="en-US" sz="2800" u="sng" dirty="0"/>
              <a:t>A</a:t>
            </a:r>
            <a:r>
              <a:rPr lang="en-US" sz="2800" dirty="0"/>
              <a:t>ssessment:  (no systemic or localizing signs)</a:t>
            </a:r>
            <a:br>
              <a:rPr lang="en-US" sz="2800" dirty="0"/>
            </a:br>
            <a:r>
              <a:rPr lang="en-US" sz="2800" u="sng" dirty="0"/>
              <a:t>R</a:t>
            </a:r>
            <a:r>
              <a:rPr lang="en-US" sz="2800" dirty="0"/>
              <a:t>equest:  “Can we get a UA C&amp;S” (RN)</a:t>
            </a:r>
            <a:br>
              <a:rPr lang="en-US" sz="2800" dirty="0"/>
            </a:br>
            <a:r>
              <a:rPr lang="en-US" sz="2800" dirty="0"/>
              <a:t>                “</a:t>
            </a:r>
            <a:r>
              <a:rPr lang="en-US" sz="2400" dirty="0"/>
              <a:t> </a:t>
            </a:r>
            <a:r>
              <a:rPr lang="en-US" sz="2800" dirty="0"/>
              <a:t>Start Cipro and get UA C&amp;S” (MD/NP)</a:t>
            </a:r>
            <a:br>
              <a:rPr lang="en-US" sz="2800" dirty="0"/>
            </a:br>
            <a:r>
              <a:rPr lang="en-US" sz="2800" dirty="0"/>
              <a:t>and then …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7BD45A-DBEE-0F4C-A7B1-653B015EEDD7}"/>
              </a:ext>
            </a:extLst>
          </p:cNvPr>
          <p:cNvSpPr txBox="1"/>
          <p:nvPr/>
        </p:nvSpPr>
        <p:spPr>
          <a:xfrm>
            <a:off x="217229" y="6242671"/>
            <a:ext cx="8702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/>
              <a:t>6. </a:t>
            </a:r>
            <a:r>
              <a:rPr lang="en-US" sz="1200" dirty="0" err="1"/>
              <a:t>Mylotte</a:t>
            </a:r>
            <a:r>
              <a:rPr lang="en-US" sz="1200" dirty="0"/>
              <a:t> JM. Decision tools and studies to improve the diagnosis of urinary tract infection in nursing home residents: a narrative review. </a:t>
            </a:r>
            <a:r>
              <a:rPr lang="en-US" sz="1200" i="1" dirty="0"/>
              <a:t>Drugs Aging</a:t>
            </a:r>
            <a:r>
              <a:rPr lang="en-US" sz="1200" dirty="0"/>
              <a:t>. 2021;38(1):29-41. </a:t>
            </a:r>
          </a:p>
        </p:txBody>
      </p:sp>
    </p:spTree>
    <p:extLst>
      <p:ext uri="{BB962C8B-B14F-4D97-AF65-F5344CB8AC3E}">
        <p14:creationId xmlns:p14="http://schemas.microsoft.com/office/powerpoint/2010/main" val="8942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Outdated indications for UA/C&amp;S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52600" y="2057400"/>
            <a:ext cx="5143500" cy="3886200"/>
          </a:xfrm>
        </p:spPr>
        <p:txBody>
          <a:bodyPr/>
          <a:lstStyle/>
          <a:p>
            <a:r>
              <a:rPr lang="en-US" sz="2800" dirty="0"/>
              <a:t>“dark, foul odor”</a:t>
            </a:r>
          </a:p>
          <a:p>
            <a:r>
              <a:rPr lang="en-US" sz="2800" dirty="0"/>
              <a:t>“urine cloudy”</a:t>
            </a:r>
          </a:p>
          <a:p>
            <a:r>
              <a:rPr lang="en-US" sz="2800" dirty="0"/>
              <a:t>“patient fell”</a:t>
            </a:r>
          </a:p>
          <a:p>
            <a:r>
              <a:rPr lang="en-US" sz="2800" dirty="0"/>
              <a:t>“lethargic today”</a:t>
            </a:r>
          </a:p>
          <a:p>
            <a:r>
              <a:rPr lang="en-US" sz="2800" dirty="0"/>
              <a:t>“s/p (antibiotic) for UTI”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95A9DC-A885-2E43-B30A-A9809CD524DE}"/>
              </a:ext>
            </a:extLst>
          </p:cNvPr>
          <p:cNvSpPr txBox="1"/>
          <p:nvPr/>
        </p:nvSpPr>
        <p:spPr>
          <a:xfrm>
            <a:off x="217229" y="6242671"/>
            <a:ext cx="8702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/>
              <a:t>6. </a:t>
            </a:r>
            <a:r>
              <a:rPr lang="en-US" sz="1200" dirty="0" err="1"/>
              <a:t>Mylotte</a:t>
            </a:r>
            <a:r>
              <a:rPr lang="en-US" sz="1200" dirty="0"/>
              <a:t> JM. Decision tools and studies to improve the diagnosis of urinary tract infection in nursing home residents: a narrative review. </a:t>
            </a:r>
            <a:r>
              <a:rPr lang="en-US" sz="1200" i="1" dirty="0"/>
              <a:t>Drugs Aging</a:t>
            </a:r>
            <a:r>
              <a:rPr lang="en-US" sz="1200" dirty="0"/>
              <a:t>. 2021;38(1):29-41. </a:t>
            </a:r>
          </a:p>
        </p:txBody>
      </p:sp>
    </p:spTree>
    <p:extLst>
      <p:ext uri="{BB962C8B-B14F-4D97-AF65-F5344CB8AC3E}">
        <p14:creationId xmlns:p14="http://schemas.microsoft.com/office/powerpoint/2010/main" val="2341241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r>
              <a:rPr lang="en-US" sz="3600" dirty="0"/>
              <a:t>48-hour Active Observation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229600" cy="5257800"/>
          </a:xfrm>
        </p:spPr>
        <p:txBody>
          <a:bodyPr/>
          <a:lstStyle/>
          <a:p>
            <a:r>
              <a:rPr lang="en-US" sz="2800" dirty="0"/>
              <a:t>An approach to managing clinical uncertainty in low-likelihood clinical scenarios</a:t>
            </a:r>
          </a:p>
          <a:p>
            <a:r>
              <a:rPr lang="en-US" sz="2800" dirty="0"/>
              <a:t>Altered mental status (AMS) alone has low predictive value for UTI</a:t>
            </a:r>
            <a:endParaRPr lang="en-US" sz="2800" u="sng" dirty="0"/>
          </a:p>
          <a:p>
            <a:r>
              <a:rPr lang="en-US" sz="2800" dirty="0"/>
              <a:t>Positive culture in this setting is likely to reflect (only) resident microflora</a:t>
            </a:r>
          </a:p>
          <a:p>
            <a:r>
              <a:rPr lang="en-US" sz="2800" dirty="0"/>
              <a:t>Active 48-hour observation is an alternative to initiating empiric antibiotic therapy</a:t>
            </a:r>
          </a:p>
          <a:p>
            <a:pPr lvl="1"/>
            <a:r>
              <a:rPr lang="en-US" sz="2400" dirty="0"/>
              <a:t>Push fluids (re-hydrate)</a:t>
            </a:r>
          </a:p>
          <a:p>
            <a:pPr lvl="1"/>
            <a:r>
              <a:rPr lang="en-US" sz="2400" dirty="0"/>
              <a:t>Observe for change-of-condition</a:t>
            </a:r>
          </a:p>
          <a:p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6AFDF7-3EBF-324D-86ED-3ABF2B2D720D}"/>
              </a:ext>
            </a:extLst>
          </p:cNvPr>
          <p:cNvSpPr txBox="1"/>
          <p:nvPr/>
        </p:nvSpPr>
        <p:spPr>
          <a:xfrm>
            <a:off x="217229" y="6242671"/>
            <a:ext cx="8702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/>
              <a:t>7. </a:t>
            </a:r>
            <a:r>
              <a:rPr lang="en-US" sz="1200" dirty="0"/>
              <a:t>Nicolle LE, et al. Clinical practice guideline for the management of asymptomatic bacteriuria: 2019 update by the Infectious Diseases Society of America. </a:t>
            </a:r>
            <a:r>
              <a:rPr lang="en-US" sz="1200" i="1" dirty="0"/>
              <a:t>Clin Infect Dis</a:t>
            </a:r>
            <a:r>
              <a:rPr lang="en-US" sz="1200" dirty="0"/>
              <a:t>. 2019;68(10):E83-E75. </a:t>
            </a:r>
          </a:p>
        </p:txBody>
      </p:sp>
    </p:spTree>
    <p:extLst>
      <p:ext uri="{BB962C8B-B14F-4D97-AF65-F5344CB8AC3E}">
        <p14:creationId xmlns:p14="http://schemas.microsoft.com/office/powerpoint/2010/main" val="115817061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agnosticPowerpoint slide">
  <a:themeElements>
    <a:clrScheme name="Custom 51">
      <a:dk1>
        <a:srgbClr val="000000"/>
      </a:dk1>
      <a:lt1>
        <a:srgbClr val="FFFFFF"/>
      </a:lt1>
      <a:dk2>
        <a:srgbClr val="000000"/>
      </a:dk2>
      <a:lt2>
        <a:srgbClr val="0F306E"/>
      </a:lt2>
      <a:accent1>
        <a:srgbClr val="868686"/>
      </a:accent1>
      <a:accent2>
        <a:srgbClr val="828282"/>
      </a:accent2>
      <a:accent3>
        <a:srgbClr val="FFFFFF"/>
      </a:accent3>
      <a:accent4>
        <a:srgbClr val="000000"/>
      </a:accent4>
      <a:accent5>
        <a:srgbClr val="7F7F7F"/>
      </a:accent5>
      <a:accent6>
        <a:srgbClr val="807F7F"/>
      </a:accent6>
      <a:hlink>
        <a:srgbClr val="7F7F7F"/>
      </a:hlink>
      <a:folHlink>
        <a:srgbClr val="C2C2C2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Welcome">
      <a:fillStyleLst>
        <a:solidFill>
          <a:schemeClr val="phClr">
            <a:tint val="100000"/>
            <a:shade val="100000"/>
            <a:hueMod val="100000"/>
            <a:satMod val="150000"/>
          </a:schemeClr>
        </a:solidFill>
        <a:gradFill rotWithShape="1">
          <a:gsLst>
            <a:gs pos="0">
              <a:schemeClr val="phClr">
                <a:tint val="10000"/>
                <a:shade val="100000"/>
                <a:hueMod val="100000"/>
                <a:satMod val="10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300000"/>
              </a:schemeClr>
            </a:gs>
          </a:gsLst>
          <a:lin ang="16200000" scaled="1"/>
        </a:gradFill>
        <a:gradFill flip="none" rotWithShape="1">
          <a:gsLst>
            <a:gs pos="0">
              <a:schemeClr val="phClr">
                <a:tint val="70000"/>
              </a:schemeClr>
            </a:gs>
            <a:gs pos="30000">
              <a:schemeClr val="phClr">
                <a:tint val="90000"/>
              </a:schemeClr>
            </a:gs>
            <a:gs pos="88000">
              <a:schemeClr val="phClr">
                <a:shade val="30000"/>
              </a:schemeClr>
            </a:gs>
            <a:gs pos="100000">
              <a:schemeClr val="phClr">
                <a:shade val="20000"/>
              </a:schemeClr>
            </a:gs>
          </a:gsLst>
          <a:lin ang="5400000" scaled="1"/>
          <a:tileRect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outerShdw blurRad="39000" dist="25400" dir="5400000">
              <a:srgbClr val="000000">
                <a:alpha val="40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7838</TotalTime>
  <Words>1510</Words>
  <Application>Microsoft Macintosh PowerPoint</Application>
  <PresentationFormat>On-screen Show (4:3)</PresentationFormat>
  <Paragraphs>114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Times</vt:lpstr>
      <vt:lpstr>Times New Roman</vt:lpstr>
      <vt:lpstr>Wingdings</vt:lpstr>
      <vt:lpstr>1_Office Theme</vt:lpstr>
      <vt:lpstr>office theme</vt:lpstr>
      <vt:lpstr>DiagnosticPowerpoint slide</vt:lpstr>
      <vt:lpstr>PowerPoint Presentation</vt:lpstr>
      <vt:lpstr>The Root cause of antibiotic resistance</vt:lpstr>
      <vt:lpstr>The main culprits</vt:lpstr>
      <vt:lpstr>Empiric Antibiotic Rx</vt:lpstr>
      <vt:lpstr>Case Definition – UTI </vt:lpstr>
      <vt:lpstr>Case Definition – Pneumonia </vt:lpstr>
      <vt:lpstr>Case Vignette</vt:lpstr>
      <vt:lpstr>Outdated indications for UA/C&amp;S</vt:lpstr>
      <vt:lpstr>48-hour Active Observation Protocol</vt:lpstr>
      <vt:lpstr>Asymptomatic Bacteriuria (ASB) Guidance</vt:lpstr>
      <vt:lpstr>PowerPoint Presentation</vt:lpstr>
      <vt:lpstr>PowerPoint Presentation</vt:lpstr>
      <vt:lpstr>Take-away messages</vt:lpstr>
      <vt:lpstr>Summary points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Coco, Laura Susan - (lauracoco)</dc:creator>
  <cp:lastModifiedBy>James Romine</cp:lastModifiedBy>
  <cp:revision>116</cp:revision>
  <cp:lastPrinted>2021-02-01T04:07:03Z</cp:lastPrinted>
  <dcterms:created xsi:type="dcterms:W3CDTF">2019-08-07T18:14:21Z</dcterms:created>
  <dcterms:modified xsi:type="dcterms:W3CDTF">2021-03-18T04:11:00Z</dcterms:modified>
</cp:coreProperties>
</file>