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0" r:id="rId2"/>
    <p:sldMasterId id="2147483722" r:id="rId3"/>
  </p:sldMasterIdLst>
  <p:notesMasterIdLst>
    <p:notesMasterId r:id="rId21"/>
  </p:notesMasterIdLst>
  <p:sldIdLst>
    <p:sldId id="257" r:id="rId4"/>
    <p:sldId id="308" r:id="rId5"/>
    <p:sldId id="307" r:id="rId6"/>
    <p:sldId id="561" r:id="rId7"/>
    <p:sldId id="525" r:id="rId8"/>
    <p:sldId id="558" r:id="rId9"/>
    <p:sldId id="559" r:id="rId10"/>
    <p:sldId id="425" r:id="rId11"/>
    <p:sldId id="560" r:id="rId12"/>
    <p:sldId id="306" r:id="rId13"/>
    <p:sldId id="313" r:id="rId14"/>
    <p:sldId id="369" r:id="rId15"/>
    <p:sldId id="446" r:id="rId16"/>
    <p:sldId id="511" r:id="rId17"/>
    <p:sldId id="541" r:id="rId18"/>
    <p:sldId id="557" r:id="rId19"/>
    <p:sldId id="37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Romine" initials="JR" lastIdx="2" clrIdx="0">
    <p:extLst>
      <p:ext uri="{19B8F6BF-5375-455C-9EA6-DF929625EA0E}">
        <p15:presenceInfo xmlns:p15="http://schemas.microsoft.com/office/powerpoint/2012/main" userId="16c848575d5fa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2"/>
    <p:restoredTop sz="85613"/>
  </p:normalViewPr>
  <p:slideViewPr>
    <p:cSldViewPr snapToGrid="0">
      <p:cViewPr varScale="1">
        <p:scale>
          <a:sx n="114" d="100"/>
          <a:sy n="114" d="100"/>
        </p:scale>
        <p:origin x="14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F5D1E0-65C0-D140-AD35-1692E919AE01}" type="datetimeFigureOut">
              <a:rPr lang="es-ES_tradnl" smtClean="0"/>
              <a:t>31/01/2021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86BD42-E887-FF47-B5FC-96F91EC9871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C774E-0923-DA40-BA23-B2E8BEBE0A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11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 fontAlgn="base">
              <a:spcBef>
                <a:spcPct val="0"/>
              </a:spcBef>
              <a:spcAft>
                <a:spcPct val="0"/>
              </a:spcAft>
              <a:defRPr/>
            </a:pPr>
            <a:fld id="{F54C774E-0923-DA40-BA23-B2E8BEBE0A7F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defTabSz="465887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0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887" fontAlgn="base">
              <a:spcBef>
                <a:spcPct val="0"/>
              </a:spcBef>
              <a:spcAft>
                <a:spcPct val="0"/>
              </a:spcAft>
              <a:defRPr/>
            </a:pPr>
            <a:fld id="{F54C774E-0923-DA40-BA23-B2E8BEBE0A7F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defTabSz="465887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8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3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74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74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F02DA-86BF-4CAA-89AB-1EDBE2D97E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6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701A-07DB-3E43-B62E-C27B55F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BE170-0D7A-E543-A14C-916381029566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67D2-4491-1347-8F8F-EE97A18E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B21-5D0A-BD41-950A-F1EB81C1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D6B2-BB5E-4F4C-83AC-A04D9DE1B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73B9-AD20-C446-AB93-DEB173BB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95F71-0ABA-AD4C-A4E1-28EAF09AEE80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39F-40BD-C64F-980E-6B71DD22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EBE6-D30A-F44F-BF51-47C02CE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6EAE-53AD-CB4B-B7A8-725F56B4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8475-577D-C247-83F4-ABED0ADA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F263-0E17-E947-899A-B67D1E2D8871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ADC0-1669-3946-89FF-46A8A8AE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D272-C94F-4A4F-926E-EA37D2B2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3A6C-A5AD-724C-8A67-E35F69EFE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62E2-C5DA-7B41-A831-6951D519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5513-8AC0-CF41-A42F-69A803301DA8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AEBB-F092-B24A-B2AE-14654B7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04C2-5329-D748-88E6-CD6DCD5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2A5A7-E45A-C946-8F88-CCB1580BC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08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0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3CD6-F095-294E-92B2-253FE95D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C0AC6-5035-4744-BA10-617B37F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4B36-8F66-8143-994E-663E5AAB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95A0-E9AF-674D-AD57-4E72FF0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C6DE-6DB6-D644-9110-5A83C87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27C1-6C17-A142-B1B6-B7478D21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838CF-BFA2-674B-A617-EFD33C86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8267B-61EA-7C40-8A92-EBFCAAD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3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1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b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800" y="304800"/>
            <a:ext cx="76200" cy="92193"/>
          </a:xfrm>
          <a:prstGeom prst="rect">
            <a:avLst/>
          </a:prstGeom>
        </p:spPr>
      </p:pic>
      <p:pic>
        <p:nvPicPr>
          <p:cNvPr id="5" name="Picture 4" descr="chest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912" y="152399"/>
            <a:ext cx="91440" cy="91440"/>
          </a:xfrm>
          <a:prstGeom prst="rect">
            <a:avLst/>
          </a:prstGeom>
        </p:spPr>
      </p:pic>
      <p:pic>
        <p:nvPicPr>
          <p:cNvPr id="6" name="Picture 5" descr="baby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304800"/>
            <a:ext cx="76200" cy="90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2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9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21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22E2-B78C-C84B-8BA9-2FBAB1D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CA52-D259-B64C-826F-BFCEC749147A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751D-09E3-C24B-9212-E18853F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1376-8A1F-A342-ABF8-433B45F3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21731-F56C-4947-A5B6-94E8D0EE9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26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065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b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800" y="304800"/>
            <a:ext cx="76200" cy="92193"/>
          </a:xfrm>
          <a:prstGeom prst="rect">
            <a:avLst/>
          </a:prstGeom>
        </p:spPr>
      </p:pic>
      <p:pic>
        <p:nvPicPr>
          <p:cNvPr id="3" name="Picture 2" descr="baby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304800"/>
            <a:ext cx="76200" cy="90055"/>
          </a:xfrm>
          <a:prstGeom prst="rect">
            <a:avLst/>
          </a:prstGeom>
        </p:spPr>
      </p:pic>
      <p:pic>
        <p:nvPicPr>
          <p:cNvPr id="4" name="Picture 3" descr="chest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912" y="152399"/>
            <a:ext cx="91440" cy="9144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0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7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48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BCE5CE-6F6E-8D4C-A6DC-24C2A2F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E8EF8-0722-5E44-BE2B-0ED977F86176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02ABD-9964-E447-85B1-B061A40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9A902A-94EB-5647-A58D-E29B973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BEE1-2234-3246-8540-959102E61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6AA262-4E3A-B048-9BB5-A80B8592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6B12-C840-0F41-9EB3-C7C355213645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A85A5C-2651-964B-A23A-64592C5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0013C0-DFB3-4F47-8A4F-2DBF3F95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E4595-9392-0245-8D85-069CE0343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9B18D-B60D-9142-B298-09CF62A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589CB-6CDE-7045-9623-70FE54FC0814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ED4501-5EFF-9342-9573-F8CE0C3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04F646-92EE-1F46-9C75-116C2FD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5513-9462-CC4C-8D03-CE742B632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7BF2EA-1A98-EE42-9DC9-8F03167E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9967D-8C03-214E-A494-0F4C9B40B680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8FD6CE-DE63-F64B-993C-C4753C88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9561FA-F699-3C4F-BF79-59BE3F87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0B3E-D258-A344-B308-E542BCD5D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4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6BE788-DA27-EE45-98E6-77A53A1B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0D34-2E8A-7646-BCE6-3A248C6877C7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C2FBF0-0906-AD43-8D77-005588C5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9C516C-7CE5-0646-ADE0-6CE651B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D99C-ADDB-DD4F-B9B8-162EBD9E8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6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5FFAB7-CAB3-7D41-8CFA-DA48D03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36E10-F4DC-7A42-AE2F-4E3EE9B24C0B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1CA645-E4C6-FA43-8780-08C35E6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0E0501-A971-7542-9B81-66C831E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7268-60A3-2F4A-9A27-C4F56CE1A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0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03C3-31A1-0847-AB22-3E45A8C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1077913"/>
            <a:ext cx="8323262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1C66594-0848-674B-91DA-7240926BD7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3538" y="1998663"/>
            <a:ext cx="832326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E0C-9A58-D045-8360-486B09582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9B1B981-FCA0-5247-B4D8-A411336F5FAE}" type="datetime1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31D9-6565-F449-AF12-C9B3E64A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D195-4727-264A-8074-EFB019EA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197487-2239-5846-A5A1-85705B868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C1E351-37B5-B942-96A5-DCB723F4AF60}"/>
              </a:ext>
            </a:extLst>
          </p:cNvPr>
          <p:cNvCxnSpPr/>
          <p:nvPr userDrawn="1"/>
        </p:nvCxnSpPr>
        <p:spPr>
          <a:xfrm>
            <a:off x="455614" y="966789"/>
            <a:ext cx="8231187" cy="1587"/>
          </a:xfrm>
          <a:prstGeom prst="line">
            <a:avLst/>
          </a:prstGeom>
          <a:ln w="254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DB1869F-A444-F34D-80E2-72DDD873027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2559"/>
            <a:ext cx="1996040" cy="690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A94A5-AE06-2446-8AE7-20104FC3CEB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51234"/>
            <a:ext cx="947530" cy="8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1500" kern="1200" cap="all">
          <a:solidFill>
            <a:schemeClr val="tx1"/>
          </a:solidFill>
          <a:latin typeface="Arial"/>
          <a:ea typeface="+mj-ea"/>
          <a:cs typeface="Arial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73EDD090-B577-4A45-B5A5-34C77FD068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50BA734D-17D6-42DF-BAC1-F63F3F04457B}" type="datetimeFigureOut">
              <a:rPr lang="en-US" smtClean="0"/>
              <a:t>1/31/2021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longtermcar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longtermcare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C9A-0275-7F49-83DE-54E4B595EE7C}"/>
              </a:ext>
            </a:extLst>
          </p:cNvPr>
          <p:cNvSpPr/>
          <p:nvPr/>
        </p:nvSpPr>
        <p:spPr>
          <a:xfrm>
            <a:off x="1143000" y="2572941"/>
            <a:ext cx="8001000" cy="2450987"/>
          </a:xfrm>
          <a:prstGeom prst="rect">
            <a:avLst/>
          </a:prstGeom>
          <a:solidFill>
            <a:srgbClr val="0121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635D92-6251-4C4A-A515-28867A1DFEA7}"/>
              </a:ext>
            </a:extLst>
          </p:cNvPr>
          <p:cNvCxnSpPr>
            <a:cxnSpLocks/>
          </p:cNvCxnSpPr>
          <p:nvPr/>
        </p:nvCxnSpPr>
        <p:spPr>
          <a:xfrm flipV="1">
            <a:off x="0" y="2539961"/>
            <a:ext cx="9144000" cy="32980"/>
          </a:xfrm>
          <a:prstGeom prst="line">
            <a:avLst/>
          </a:prstGeom>
          <a:ln w="1016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Slide Number Placeholder 24">
            <a:extLst>
              <a:ext uri="{FF2B5EF4-FFF2-40B4-BE49-F238E27FC236}">
                <a16:creationId xmlns:a16="http://schemas.microsoft.com/office/drawing/2014/main" id="{B9CFBE45-7391-5648-BF84-C89A23B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BD077-F1F6-C345-B9AC-88948F2FA0E6}" type="slidenum">
              <a:rPr lang="en-US" altLang="en-US" sz="90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367" name="Picture 12" descr="mountains2.jpg">
            <a:extLst>
              <a:ext uri="{FF2B5EF4-FFF2-40B4-BE49-F238E27FC236}">
                <a16:creationId xmlns:a16="http://schemas.microsoft.com/office/drawing/2014/main" id="{D4646990-B908-7D47-96D4-331D34C6B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685"/>
            <a:ext cx="3179428" cy="24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A3D78-211B-AC4A-9F1E-6DBBAAB25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1" y="1035074"/>
            <a:ext cx="1150628" cy="99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CF8FB-3B4D-874C-B428-C519621CF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" y="1024050"/>
            <a:ext cx="3590011" cy="1340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5C457-16A2-6840-A658-CDBC270AADE3}"/>
              </a:ext>
            </a:extLst>
          </p:cNvPr>
          <p:cNvSpPr txBox="1"/>
          <p:nvPr/>
        </p:nvSpPr>
        <p:spPr>
          <a:xfrm>
            <a:off x="3179428" y="3079985"/>
            <a:ext cx="596457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Becoming Good Stewards of Antibiotics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Protocol Overview &amp; Microbiology 101</a:t>
            </a:r>
          </a:p>
          <a:p>
            <a:pPr algn="ctr"/>
            <a:endParaRPr lang="en-US" sz="21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Peter P. Patterson MD</a:t>
            </a:r>
          </a:p>
        </p:txBody>
      </p:sp>
    </p:spTree>
    <p:extLst>
      <p:ext uri="{BB962C8B-B14F-4D97-AF65-F5344CB8AC3E}">
        <p14:creationId xmlns:p14="http://schemas.microsoft.com/office/powerpoint/2010/main" val="73507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" y="152400"/>
            <a:ext cx="8763000" cy="1371600"/>
          </a:xfrm>
        </p:spPr>
        <p:txBody>
          <a:bodyPr/>
          <a:lstStyle/>
          <a:p>
            <a:pPr algn="ctr"/>
            <a:r>
              <a:rPr lang="en-US" sz="3200" dirty="0"/>
              <a:t>Microbiology 101 Principles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560578"/>
            <a:ext cx="8801100" cy="4145022"/>
          </a:xfrm>
        </p:spPr>
        <p:txBody>
          <a:bodyPr/>
          <a:lstStyle/>
          <a:p>
            <a:r>
              <a:rPr lang="en-US" sz="2400" dirty="0"/>
              <a:t>From normally sterile sites (e.g. blood, </a:t>
            </a:r>
            <a:r>
              <a:rPr lang="en-US" sz="2400" dirty="0" err="1"/>
              <a:t>csf</a:t>
            </a:r>
            <a:r>
              <a:rPr lang="en-US" sz="2400" dirty="0"/>
              <a:t>, joint)</a:t>
            </a:r>
          </a:p>
          <a:p>
            <a:pPr lvl="1"/>
            <a:r>
              <a:rPr lang="en-US" sz="2000" dirty="0"/>
              <a:t>E. coli	bacteremia/septicemia (blood)</a:t>
            </a:r>
          </a:p>
          <a:p>
            <a:pPr lvl="1"/>
            <a:r>
              <a:rPr lang="en-US" sz="2000" dirty="0"/>
              <a:t>E. coli	meningitis (</a:t>
            </a:r>
            <a:r>
              <a:rPr lang="en-US" sz="2000" dirty="0" err="1"/>
              <a:t>csf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E. coli	septic arthritis (joint)</a:t>
            </a:r>
          </a:p>
          <a:p>
            <a:r>
              <a:rPr lang="en-US" sz="2400" dirty="0"/>
              <a:t>From sites with normal flora e.g. urine, wound/skin, throat</a:t>
            </a:r>
          </a:p>
          <a:p>
            <a:pPr lvl="1"/>
            <a:r>
              <a:rPr lang="en-US" sz="2000" dirty="0"/>
              <a:t>An organism growing here may be (only) colonizing</a:t>
            </a:r>
          </a:p>
          <a:p>
            <a:pPr lvl="2"/>
            <a:r>
              <a:rPr lang="en-US" sz="2000" dirty="0"/>
              <a:t>E. coli  pharyngitis??  </a:t>
            </a:r>
          </a:p>
          <a:p>
            <a:pPr lvl="1"/>
            <a:r>
              <a:rPr lang="en-US" sz="2000" dirty="0"/>
              <a:t>To distinguish colonization from infection we need a “significance test” (colony count, gram stain)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Principle #2 –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 Are Two Kinds of Cultures</a:t>
            </a:r>
          </a:p>
        </p:txBody>
      </p:sp>
    </p:spTree>
    <p:extLst>
      <p:ext uri="{BB962C8B-B14F-4D97-AF65-F5344CB8AC3E}">
        <p14:creationId xmlns:p14="http://schemas.microsoft.com/office/powerpoint/2010/main" val="166857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1149"/>
          </a:xfrm>
        </p:spPr>
        <p:txBody>
          <a:bodyPr>
            <a:normAutofit/>
          </a:bodyPr>
          <a:lstStyle/>
          <a:p>
            <a:r>
              <a:rPr lang="en-US" sz="3200" dirty="0"/>
              <a:t>Urine “Significance Test”: Colony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17"/>
            <a:ext cx="8342851" cy="503339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Clean-voided urine (nearly) always contains organisms washed out from the anterior urethra.</a:t>
            </a:r>
          </a:p>
          <a:p>
            <a:r>
              <a:rPr lang="en-US" sz="2800" dirty="0"/>
              <a:t>The colony count is used to adjust for urethral contamination.</a:t>
            </a:r>
          </a:p>
          <a:p>
            <a:r>
              <a:rPr lang="en-US" sz="2800" dirty="0"/>
              <a:t>Colony counts &gt;100,000 organisms/ml are more likely to be predictive of a UTI.</a:t>
            </a:r>
          </a:p>
          <a:p>
            <a:r>
              <a:rPr lang="en-US" sz="2800" dirty="0"/>
              <a:t>Colony counts &lt;10,000 organisms/ml most likely represent contaminating organisms from the urethra.</a:t>
            </a:r>
          </a:p>
          <a:p>
            <a:r>
              <a:rPr lang="en-US" sz="2800" dirty="0"/>
              <a:t>Colony counts 25,000 or 50,000 organisms/ml?</a:t>
            </a:r>
          </a:p>
          <a:p>
            <a:pPr lvl="1"/>
            <a:r>
              <a:rPr lang="en-US" sz="2400" dirty="0"/>
              <a:t>Asymptomatic bacteriuria</a:t>
            </a:r>
          </a:p>
          <a:p>
            <a:pPr lvl="1"/>
            <a:r>
              <a:rPr lang="en-US" sz="2400" dirty="0"/>
              <a:t>“Our current paradigm of ‘UTI’ is deeply flawed” </a:t>
            </a:r>
            <a:br>
              <a:rPr lang="en-US" sz="2400" dirty="0"/>
            </a:br>
            <a:r>
              <a:rPr lang="en-US" sz="2400" dirty="0"/>
              <a:t>                                     Dr. John Finucane (Am J Med 2016)</a:t>
            </a:r>
          </a:p>
        </p:txBody>
      </p:sp>
    </p:spTree>
    <p:extLst>
      <p:ext uri="{BB962C8B-B14F-4D97-AF65-F5344CB8AC3E}">
        <p14:creationId xmlns:p14="http://schemas.microsoft.com/office/powerpoint/2010/main" val="13692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33400"/>
            <a:ext cx="9067800" cy="778525"/>
          </a:xfrm>
        </p:spPr>
        <p:txBody>
          <a:bodyPr/>
          <a:lstStyle/>
          <a:p>
            <a:pPr algn="ctr"/>
            <a:r>
              <a:rPr lang="en-US" sz="3200" dirty="0"/>
              <a:t>Microbiology 101 –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2543" y="1964422"/>
            <a:ext cx="7378117" cy="1219200"/>
          </a:xfrm>
        </p:spPr>
        <p:txBody>
          <a:bodyPr/>
          <a:lstStyle/>
          <a:p>
            <a:r>
              <a:rPr lang="en-US" sz="2400" dirty="0"/>
              <a:t>Standardized criteria for C&amp;S interpretation</a:t>
            </a:r>
            <a:br>
              <a:rPr lang="en-US" sz="2400" dirty="0"/>
            </a:br>
            <a:r>
              <a:rPr lang="en-US" sz="2400" dirty="0"/>
              <a:t>(Urine C&amp;S and UTI diagnosis)</a:t>
            </a:r>
          </a:p>
        </p:txBody>
      </p:sp>
      <p:pic>
        <p:nvPicPr>
          <p:cNvPr id="5" name="Picture 2" descr="C:\Users\Peter P Patterson\Desktop\Super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81400"/>
            <a:ext cx="2696612" cy="19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DF9924-6010-45E9-99A8-634EFCB7C1A5}"/>
              </a:ext>
            </a:extLst>
          </p:cNvPr>
          <p:cNvSpPr txBox="1"/>
          <p:nvPr/>
        </p:nvSpPr>
        <p:spPr>
          <a:xfrm>
            <a:off x="3095537" y="5759187"/>
            <a:ext cx="26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“S” is for Symptoms</a:t>
            </a:r>
          </a:p>
        </p:txBody>
      </p:sp>
    </p:spTree>
    <p:extLst>
      <p:ext uri="{BB962C8B-B14F-4D97-AF65-F5344CB8AC3E}">
        <p14:creationId xmlns:p14="http://schemas.microsoft.com/office/powerpoint/2010/main" val="124610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algn="ctr"/>
            <a:r>
              <a:rPr lang="en-US" sz="3600" dirty="0"/>
              <a:t>Case Definition – UTI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26" y="1143000"/>
            <a:ext cx="8229600" cy="5257800"/>
          </a:xfrm>
        </p:spPr>
        <p:txBody>
          <a:bodyPr/>
          <a:lstStyle/>
          <a:p>
            <a:r>
              <a:rPr lang="en-US" sz="2800" u="sng" dirty="0"/>
              <a:t>Positive urine culture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At least 100,000 </a:t>
            </a:r>
            <a:r>
              <a:rPr lang="en-US" sz="2400" dirty="0" err="1"/>
              <a:t>cfu</a:t>
            </a:r>
            <a:r>
              <a:rPr lang="en-US" sz="2400" dirty="0"/>
              <a:t>/ml of </a:t>
            </a:r>
            <a:r>
              <a:rPr lang="en-US" sz="2400" u="sng" dirty="0"/>
              <a:t>one</a:t>
            </a:r>
            <a:r>
              <a:rPr lang="en-US" sz="2400" dirty="0"/>
              <a:t> organism</a:t>
            </a:r>
          </a:p>
          <a:p>
            <a:r>
              <a:rPr lang="en-US" sz="2800" u="sng" dirty="0"/>
              <a:t>Positive UTI clinical picture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At least one of the following …</a:t>
            </a:r>
            <a:br>
              <a:rPr lang="en-US" sz="2400" dirty="0"/>
            </a:br>
            <a:r>
              <a:rPr lang="en-US" sz="2400" dirty="0"/>
              <a:t>  a. new acute dysuria</a:t>
            </a:r>
            <a:br>
              <a:rPr lang="en-US" sz="2400" dirty="0"/>
            </a:br>
            <a:r>
              <a:rPr lang="en-US" sz="2400" dirty="0"/>
              <a:t>  b. fever OR </a:t>
            </a:r>
            <a:r>
              <a:rPr lang="en-US" sz="2400" dirty="0" err="1"/>
              <a:t>leucocytosis</a:t>
            </a:r>
            <a:r>
              <a:rPr lang="en-US" sz="2400" dirty="0"/>
              <a:t> AND one of:</a:t>
            </a:r>
            <a:br>
              <a:rPr lang="en-US" sz="2400" dirty="0"/>
            </a:br>
            <a:r>
              <a:rPr lang="en-US" sz="2400" dirty="0"/>
              <a:t>     1. acute CVA pain or tenderness</a:t>
            </a:r>
            <a:br>
              <a:rPr lang="en-US" sz="2400" dirty="0"/>
            </a:br>
            <a:r>
              <a:rPr lang="en-US" sz="2400" dirty="0"/>
              <a:t>     2. suprapubic pain</a:t>
            </a:r>
            <a:br>
              <a:rPr lang="en-US" sz="2400" dirty="0"/>
            </a:br>
            <a:r>
              <a:rPr lang="en-US" sz="2400" dirty="0"/>
              <a:t>     3. gross hematuria</a:t>
            </a:r>
            <a:br>
              <a:rPr lang="en-US" sz="2400" dirty="0"/>
            </a:br>
            <a:r>
              <a:rPr lang="en-US" sz="2400" dirty="0"/>
              <a:t>     4. new or marked increase in</a:t>
            </a:r>
            <a:br>
              <a:rPr lang="en-US" sz="2400" dirty="0"/>
            </a:br>
            <a:r>
              <a:rPr lang="en-US" sz="2400" dirty="0"/>
              <a:t>         incontinence/urgency/frequency</a:t>
            </a:r>
            <a:br>
              <a:rPr lang="en-US" sz="2400" dirty="0"/>
            </a:br>
            <a:r>
              <a:rPr lang="en-US" sz="2400" dirty="0"/>
              <a:t>  c. IF absence of fever or </a:t>
            </a:r>
            <a:r>
              <a:rPr lang="en-US" sz="2400" dirty="0" err="1"/>
              <a:t>leucocytosis</a:t>
            </a:r>
            <a:r>
              <a:rPr lang="en-US" sz="2400" dirty="0"/>
              <a:t> THEN</a:t>
            </a:r>
            <a:br>
              <a:rPr lang="en-US" sz="2400" dirty="0"/>
            </a:br>
            <a:r>
              <a:rPr lang="en-US" sz="2400" dirty="0"/>
              <a:t>       two (2) or more of 1-4 above.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174E-0357-48AF-BAF2-B0E86FD6B6D8}"/>
              </a:ext>
            </a:extLst>
          </p:cNvPr>
          <p:cNvSpPr txBox="1"/>
          <p:nvPr/>
        </p:nvSpPr>
        <p:spPr>
          <a:xfrm>
            <a:off x="4807998" y="6400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Modified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McGeer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Criteria rev. 2012</a:t>
            </a:r>
          </a:p>
        </p:txBody>
      </p:sp>
    </p:spTree>
    <p:extLst>
      <p:ext uri="{BB962C8B-B14F-4D97-AF65-F5344CB8AC3E}">
        <p14:creationId xmlns:p14="http://schemas.microsoft.com/office/powerpoint/2010/main" val="71087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10600" cy="990600"/>
          </a:xfrm>
        </p:spPr>
        <p:txBody>
          <a:bodyPr/>
          <a:lstStyle/>
          <a:p>
            <a:pPr algn="ctr"/>
            <a:r>
              <a:rPr lang="en-US" sz="3600" dirty="0"/>
              <a:t>Case Definition – Pneumonia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r>
              <a:rPr lang="en-US" sz="2800" u="sng" dirty="0"/>
              <a:t>Positive Chest </a:t>
            </a:r>
            <a:r>
              <a:rPr lang="en-US" sz="2800" u="sng" dirty="0" err="1"/>
              <a:t>Xray</a:t>
            </a:r>
            <a:r>
              <a:rPr lang="en-US" sz="2800" u="sng" dirty="0"/>
              <a:t> report:</a:t>
            </a:r>
            <a:endParaRPr lang="en-US" sz="2800" dirty="0"/>
          </a:p>
          <a:p>
            <a:pPr lvl="1"/>
            <a:r>
              <a:rPr lang="en-US" sz="2400" dirty="0"/>
              <a:t>“ … new infiltrate …pneumonia …”</a:t>
            </a:r>
          </a:p>
          <a:p>
            <a:r>
              <a:rPr lang="en-US" sz="2800" u="sng" dirty="0"/>
              <a:t>Positive pneumonia clinical picture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Either of the following …</a:t>
            </a:r>
            <a:br>
              <a:rPr lang="en-US" sz="2400" dirty="0"/>
            </a:br>
            <a:r>
              <a:rPr lang="en-US" sz="2400" dirty="0"/>
              <a:t>  a. </a:t>
            </a:r>
            <a:r>
              <a:rPr lang="en-US" sz="2400" dirty="0" err="1"/>
              <a:t>Leucocytosis</a:t>
            </a:r>
            <a:r>
              <a:rPr lang="en-US" sz="2400" dirty="0"/>
              <a:t> OR fever AND one of:</a:t>
            </a:r>
            <a:br>
              <a:rPr lang="en-US" sz="2400" dirty="0"/>
            </a:br>
            <a:r>
              <a:rPr lang="en-US" sz="2400" dirty="0"/>
              <a:t>     1. new or increased cough</a:t>
            </a:r>
            <a:br>
              <a:rPr lang="en-US" sz="2400" dirty="0"/>
            </a:br>
            <a:r>
              <a:rPr lang="en-US" sz="2400" dirty="0"/>
              <a:t>     2. new or increased purulent sputum</a:t>
            </a:r>
            <a:br>
              <a:rPr lang="en-US" sz="2400" dirty="0"/>
            </a:br>
            <a:r>
              <a:rPr lang="en-US" sz="2400" dirty="0"/>
              <a:t>     3. hypoxemia (sat. &lt;94% on air or &gt;3% on O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4. respiratory rate &gt;25/min</a:t>
            </a:r>
            <a:br>
              <a:rPr lang="en-US" sz="2400" dirty="0"/>
            </a:br>
            <a:r>
              <a:rPr lang="en-US" sz="2400" dirty="0"/>
              <a:t>     5. new or changed lung exam findings</a:t>
            </a:r>
            <a:br>
              <a:rPr lang="en-US" sz="2400" dirty="0"/>
            </a:br>
            <a:r>
              <a:rPr lang="en-US" sz="2400" dirty="0"/>
              <a:t>     6. pleuritic chest pain</a:t>
            </a:r>
            <a:br>
              <a:rPr lang="en-US" sz="2400" dirty="0"/>
            </a:br>
            <a:r>
              <a:rPr lang="en-US" sz="2400" dirty="0"/>
              <a:t>  b. IF absence of </a:t>
            </a:r>
            <a:r>
              <a:rPr lang="en-US" sz="2400" dirty="0" err="1"/>
              <a:t>leucocytosis</a:t>
            </a:r>
            <a:r>
              <a:rPr lang="en-US" sz="2400" dirty="0"/>
              <a:t> or fever THEN</a:t>
            </a:r>
            <a:br>
              <a:rPr lang="en-US" sz="2400" dirty="0"/>
            </a:br>
            <a:r>
              <a:rPr lang="en-US" sz="2400" dirty="0"/>
              <a:t>       two (2) or more of 1-6 above.</a:t>
            </a:r>
          </a:p>
        </p:txBody>
      </p:sp>
    </p:spTree>
    <p:extLst>
      <p:ext uri="{BB962C8B-B14F-4D97-AF65-F5344CB8AC3E}">
        <p14:creationId xmlns:p14="http://schemas.microsoft.com/office/powerpoint/2010/main" val="255557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25648"/>
          </a:xfrm>
        </p:spPr>
        <p:txBody>
          <a:bodyPr/>
          <a:lstStyle/>
          <a:p>
            <a:pPr algn="ctr"/>
            <a:r>
              <a:rPr lang="en-US" sz="3200" dirty="0"/>
              <a:t>Clinical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972" y="1633756"/>
            <a:ext cx="7141828" cy="48768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sz="2800" dirty="0"/>
              <a:t>Stewardship” – being good stewards</a:t>
            </a:r>
          </a:p>
          <a:p>
            <a:pPr lvl="1"/>
            <a:r>
              <a:rPr lang="en-US" sz="2400" i="1" u="sng" dirty="0"/>
              <a:t>Preserving</a:t>
            </a:r>
            <a:r>
              <a:rPr lang="en-US" sz="2400" dirty="0"/>
              <a:t> antibiotic effectiveness</a:t>
            </a:r>
          </a:p>
          <a:p>
            <a:pPr lvl="1"/>
            <a:r>
              <a:rPr lang="en-US" sz="2400" i="1" u="sng" dirty="0"/>
              <a:t>Restorin</a:t>
            </a:r>
            <a:r>
              <a:rPr lang="en-US" sz="2400" dirty="0"/>
              <a:t>g antibiotic effectiveness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Improved patient care</a:t>
            </a:r>
          </a:p>
          <a:p>
            <a:pPr lvl="1"/>
            <a:r>
              <a:rPr lang="en-US" sz="2400" i="1" u="sng" dirty="0"/>
              <a:t>Decreased</a:t>
            </a:r>
            <a:r>
              <a:rPr lang="en-US" sz="2400" dirty="0"/>
              <a:t> complications </a:t>
            </a:r>
            <a:br>
              <a:rPr lang="en-US" sz="2400" dirty="0"/>
            </a:br>
            <a:r>
              <a:rPr lang="en-US" sz="2400" dirty="0"/>
              <a:t>(C. difficile disease)</a:t>
            </a:r>
          </a:p>
        </p:txBody>
      </p:sp>
    </p:spTree>
    <p:extLst>
      <p:ext uri="{BB962C8B-B14F-4D97-AF65-F5344CB8AC3E}">
        <p14:creationId xmlns:p14="http://schemas.microsoft.com/office/powerpoint/2010/main" val="412216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170"/>
            <a:ext cx="8229600" cy="838899"/>
          </a:xfrm>
        </p:spPr>
        <p:txBody>
          <a:bodyPr/>
          <a:lstStyle/>
          <a:p>
            <a:pPr algn="ctr"/>
            <a:r>
              <a:rPr lang="en-US" sz="3200" dirty="0"/>
              <a:t>Summary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09" y="1484850"/>
            <a:ext cx="8288323" cy="5594721"/>
          </a:xfrm>
        </p:spPr>
        <p:txBody>
          <a:bodyPr/>
          <a:lstStyle/>
          <a:p>
            <a:r>
              <a:rPr lang="en-US" sz="2800" dirty="0"/>
              <a:t>Antibiotic stewardship goals: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measure</a:t>
            </a:r>
            <a:r>
              <a:rPr lang="en-US" sz="2400" dirty="0"/>
              <a:t> antibiotic prescribing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make visible</a:t>
            </a:r>
            <a:r>
              <a:rPr lang="en-US" sz="2400" dirty="0"/>
              <a:t> antibiotic overuse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minimize</a:t>
            </a:r>
            <a:r>
              <a:rPr lang="en-US" sz="2400" dirty="0"/>
              <a:t> misdiagnosis of asymptomatic bacteriuria </a:t>
            </a:r>
            <a:br>
              <a:rPr lang="en-US" sz="2400" dirty="0"/>
            </a:br>
            <a:r>
              <a:rPr lang="en-US" sz="2400" dirty="0"/>
              <a:t>  and other non-infections</a:t>
            </a:r>
          </a:p>
          <a:p>
            <a:pPr lvl="1"/>
            <a:r>
              <a:rPr lang="en-US" sz="2400" dirty="0"/>
              <a:t>To </a:t>
            </a:r>
            <a:r>
              <a:rPr lang="en-US" sz="2400" u="sng" dirty="0"/>
              <a:t>enhance</a:t>
            </a:r>
            <a:r>
              <a:rPr lang="en-US" sz="2400" dirty="0"/>
              <a:t> decision-making: prescribers/nurses</a:t>
            </a:r>
          </a:p>
          <a:p>
            <a:pPr lvl="2"/>
            <a:r>
              <a:rPr lang="en-US" sz="1800" dirty="0"/>
              <a:t>Steer a transition in thinking (mindset)</a:t>
            </a:r>
            <a:br>
              <a:rPr lang="en-US" sz="1800" dirty="0"/>
            </a:br>
            <a:endParaRPr lang="en-US" sz="1800" dirty="0"/>
          </a:p>
          <a:p>
            <a:r>
              <a:rPr lang="en-US" sz="2800" dirty="0"/>
              <a:t>Diagnostic stewardship goals</a:t>
            </a:r>
          </a:p>
          <a:p>
            <a:pPr lvl="1"/>
            <a:r>
              <a:rPr lang="en-US" sz="2400" dirty="0"/>
              <a:t>Decrease unnecessary urine cultures</a:t>
            </a:r>
          </a:p>
          <a:p>
            <a:pPr lvl="1"/>
            <a:r>
              <a:rPr lang="en-US" sz="2400" dirty="0"/>
              <a:t>Decrease unnecessary chest x-rays</a:t>
            </a:r>
          </a:p>
        </p:txBody>
      </p:sp>
    </p:spTree>
    <p:extLst>
      <p:ext uri="{BB962C8B-B14F-4D97-AF65-F5344CB8AC3E}">
        <p14:creationId xmlns:p14="http://schemas.microsoft.com/office/powerpoint/2010/main" val="68489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1817"/>
          </a:xfrm>
        </p:spPr>
        <p:txBody>
          <a:bodyPr/>
          <a:lstStyle/>
          <a:p>
            <a:pPr algn="ctr"/>
            <a:r>
              <a:rPr lang="en-US" sz="3200" dirty="0"/>
              <a:t>Summary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66613"/>
            <a:ext cx="8610600" cy="4423794"/>
          </a:xfrm>
        </p:spPr>
        <p:txBody>
          <a:bodyPr/>
          <a:lstStyle/>
          <a:p>
            <a:r>
              <a:rPr lang="en-US" sz="2800" dirty="0"/>
              <a:t>Asymptomatic </a:t>
            </a:r>
            <a:r>
              <a:rPr lang="en-US" sz="2800" dirty="0" err="1"/>
              <a:t>bacteriuria</a:t>
            </a:r>
            <a:r>
              <a:rPr lang="en-US" sz="2800" dirty="0"/>
              <a:t> should </a:t>
            </a:r>
            <a:r>
              <a:rPr lang="en-US" sz="2800" u="sng" dirty="0"/>
              <a:t>not</a:t>
            </a:r>
            <a:r>
              <a:rPr lang="en-US" sz="2800" dirty="0"/>
              <a:t> be treated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Treating asymptomatic bacteriuria as an infection only contributes to multiple drug resistance when the patient gets a </a:t>
            </a:r>
            <a:r>
              <a:rPr lang="en-US" sz="2800" u="sng" dirty="0"/>
              <a:t>real</a:t>
            </a:r>
            <a:r>
              <a:rPr lang="en-US" sz="2800" dirty="0"/>
              <a:t> infection …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u="sng" dirty="0"/>
              <a:t>and</a:t>
            </a:r>
            <a:r>
              <a:rPr lang="en-US" sz="2800" dirty="0"/>
              <a:t> initiates the vicious cycle of antibiotic </a:t>
            </a:r>
            <a:br>
              <a:rPr lang="en-US" sz="2800" dirty="0"/>
            </a:br>
            <a:r>
              <a:rPr lang="en-US" sz="2800" dirty="0"/>
              <a:t>        whack-a-mole …</a:t>
            </a:r>
            <a:br>
              <a:rPr lang="en-US" sz="2800" dirty="0"/>
            </a:br>
            <a:r>
              <a:rPr lang="en-US" sz="2800" u="sng" dirty="0"/>
              <a:t>and</a:t>
            </a:r>
            <a:r>
              <a:rPr lang="en-US" sz="2800" dirty="0"/>
              <a:t> opens the door to post-antibiotic complications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50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7F5-12E6-764F-9DC1-4F72677C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“Stewardship”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2397-8BAA-B84F-8904-6AED1654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19" y="1914773"/>
            <a:ext cx="8323262" cy="4049712"/>
          </a:xfrm>
        </p:spPr>
        <p:txBody>
          <a:bodyPr/>
          <a:lstStyle/>
          <a:p>
            <a:r>
              <a:rPr lang="en-US" sz="2800" dirty="0"/>
              <a:t>Stewardship: becoming “good stewards”</a:t>
            </a:r>
          </a:p>
          <a:p>
            <a:pPr lvl="1"/>
            <a:r>
              <a:rPr lang="en-US" sz="2400" dirty="0"/>
              <a:t>Caring for a valued/critical resource</a:t>
            </a:r>
          </a:p>
          <a:p>
            <a:pPr lvl="1"/>
            <a:r>
              <a:rPr lang="en-US" sz="2400" dirty="0"/>
              <a:t>Taking action to protect antibiotics</a:t>
            </a:r>
          </a:p>
          <a:p>
            <a:pPr lvl="2"/>
            <a:r>
              <a:rPr lang="en-US" sz="2000" i="1" dirty="0"/>
              <a:t>Preservin</a:t>
            </a:r>
            <a:r>
              <a:rPr lang="en-US" sz="2000" dirty="0"/>
              <a:t>g antibiotic effectiveness</a:t>
            </a:r>
          </a:p>
          <a:p>
            <a:pPr lvl="2"/>
            <a:r>
              <a:rPr lang="en-US" sz="2000" i="1" dirty="0"/>
              <a:t>Restoring</a:t>
            </a:r>
            <a:r>
              <a:rPr lang="en-US" sz="2000" dirty="0"/>
              <a:t> antibiotic effectiveness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400" dirty="0"/>
              <a:t>Antibiotics are unique – a shared resource</a:t>
            </a:r>
            <a:endParaRPr lang="en-US" sz="2000" dirty="0"/>
          </a:p>
          <a:p>
            <a:pPr lvl="2"/>
            <a:r>
              <a:rPr lang="en-US" sz="2000" dirty="0"/>
              <a:t>Antibiotic use in one patient affects all patients around facility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8A63-1872-9D4D-B53E-B18D260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2A5A7-E45A-C946-8F88-CCB1580BCA3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05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CC2E-BD81-494F-B60D-E0F0705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Stewardship Protocol – Main Ideas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888775F-C93A-6847-83CF-4DECFDB9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E0AA8FC-28CE-4548-ADF5-B7E9D2B0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buNone/>
            </a:pPr>
            <a:fld id="{DE4839B7-22CD-054D-B2CD-5B88BB775C70}" type="slidenum">
              <a:rPr lang="en-US" altLang="en-US" sz="900">
                <a:solidFill>
                  <a:prstClr val="white"/>
                </a:solidFill>
                <a:latin typeface="Calibri" panose="020F050202020403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en-US" sz="9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CD56F7-7274-4B45-9EAC-7A28CA861E81}"/>
              </a:ext>
            </a:extLst>
          </p:cNvPr>
          <p:cNvSpPr txBox="1">
            <a:spLocks/>
          </p:cNvSpPr>
          <p:nvPr/>
        </p:nvSpPr>
        <p:spPr bwMode="auto">
          <a:xfrm>
            <a:off x="1091786" y="1887523"/>
            <a:ext cx="7523708" cy="446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Root cause of widespread antibiotic resistance:</a:t>
            </a:r>
          </a:p>
          <a:p>
            <a:pPr lvl="1"/>
            <a:r>
              <a:rPr lang="en-US" sz="1800" dirty="0"/>
              <a:t>Overuse of antibiotics (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alter testing and prescribing habits)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Syndrome-focused testing &amp; prescribing audit</a:t>
            </a:r>
          </a:p>
          <a:p>
            <a:pPr lvl="1"/>
            <a:r>
              <a:rPr lang="en-US" sz="1800" dirty="0"/>
              <a:t>Initial </a:t>
            </a:r>
            <a:r>
              <a:rPr lang="en-US" sz="1800" u="sng" dirty="0"/>
              <a:t>syndromes</a:t>
            </a:r>
            <a:r>
              <a:rPr lang="en-US" sz="1800" dirty="0"/>
              <a:t> are “UTI” and “PNA”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u="sng" dirty="0"/>
              <a:t>Audit</a:t>
            </a:r>
            <a:r>
              <a:rPr lang="en-US" sz="1800" dirty="0"/>
              <a:t> of facility testing &amp; prescribing combines data </a:t>
            </a:r>
            <a:br>
              <a:rPr lang="en-US" sz="1800" dirty="0"/>
            </a:br>
            <a:r>
              <a:rPr lang="en-US" sz="1800" dirty="0"/>
              <a:t>from multiple sources:</a:t>
            </a:r>
          </a:p>
          <a:p>
            <a:pPr lvl="2"/>
            <a:r>
              <a:rPr lang="en-US" sz="1800" dirty="0"/>
              <a:t>Lab, pharmacy, radiology, clinical features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Feedback in a structured communication loop</a:t>
            </a:r>
          </a:p>
          <a:p>
            <a:pPr lvl="1"/>
            <a:r>
              <a:rPr lang="en-US" sz="1800" dirty="0" err="1"/>
              <a:t>RedCAP</a:t>
            </a:r>
            <a:r>
              <a:rPr lang="en-US" sz="1800" dirty="0"/>
              <a:t> data collection tool</a:t>
            </a:r>
          </a:p>
          <a:p>
            <a:pPr lvl="1"/>
            <a:r>
              <a:rPr lang="en-US" sz="1800" dirty="0"/>
              <a:t>Regular reports to prescribers and nursing staff</a:t>
            </a:r>
          </a:p>
          <a:p>
            <a:pPr lvl="2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418A-1C8F-8B41-AFC1-E4B3507E84F4}"/>
              </a:ext>
            </a:extLst>
          </p:cNvPr>
          <p:cNvSpPr txBox="1"/>
          <p:nvPr/>
        </p:nvSpPr>
        <p:spPr>
          <a:xfrm>
            <a:off x="139700" y="5489768"/>
            <a:ext cx="8633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      1. CDC. The Core Elements of Antibiotic Stewardship for Nursing Homes. 2015.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Available at: </a:t>
            </a:r>
            <a:r>
              <a:rPr lang="en-US" sz="13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http://www.cdc.gov/longtermcare/index.html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3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CC2E-BD81-494F-B60D-E0F0705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dirty="0"/>
              <a:t>Stewardship Protocol – Main Ideas (cont.)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888775F-C93A-6847-83CF-4DECFDB9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sz="1200" b="1" dirty="0"/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E0AA8FC-28CE-4548-ADF5-B7E9D2B0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buNone/>
            </a:pPr>
            <a:fld id="{DE4839B7-22CD-054D-B2CD-5B88BB775C70}" type="slidenum">
              <a:rPr lang="en-US" altLang="en-US" sz="900">
                <a:solidFill>
                  <a:prstClr val="white"/>
                </a:solidFill>
                <a:latin typeface="Calibri" panose="020F050202020403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en-US" sz="90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CD56F7-7274-4B45-9EAC-7A28CA861E81}"/>
              </a:ext>
            </a:extLst>
          </p:cNvPr>
          <p:cNvSpPr txBox="1">
            <a:spLocks/>
          </p:cNvSpPr>
          <p:nvPr/>
        </p:nvSpPr>
        <p:spPr bwMode="auto">
          <a:xfrm>
            <a:off x="1249959" y="2222396"/>
            <a:ext cx="7523708" cy="360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Alternatives</a:t>
            </a:r>
            <a:r>
              <a:rPr lang="en-US" sz="1800" dirty="0"/>
              <a:t> to “just-in-case” antibiotic use</a:t>
            </a:r>
          </a:p>
          <a:p>
            <a:pPr lvl="1"/>
            <a:r>
              <a:rPr lang="en-US" sz="1800" dirty="0"/>
              <a:t>Observation pathway – push fluids and monitor </a:t>
            </a:r>
            <a:br>
              <a:rPr lang="en-US" sz="1800" dirty="0"/>
            </a:br>
            <a:endParaRPr lang="en-US" sz="1800" dirty="0"/>
          </a:p>
          <a:p>
            <a:r>
              <a:rPr lang="en-US" sz="1800" u="sng" dirty="0"/>
              <a:t>In-service</a:t>
            </a:r>
            <a:r>
              <a:rPr lang="en-US" sz="1800" dirty="0"/>
              <a:t> education – start-up and periodic </a:t>
            </a:r>
          </a:p>
          <a:p>
            <a:pPr lvl="1"/>
            <a:r>
              <a:rPr lang="en-US" sz="1800" dirty="0"/>
              <a:t>Admin’s, prescribers, all staff, IP nurse and patients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418A-1C8F-8B41-AFC1-E4B3507E84F4}"/>
              </a:ext>
            </a:extLst>
          </p:cNvPr>
          <p:cNvSpPr txBox="1"/>
          <p:nvPr/>
        </p:nvSpPr>
        <p:spPr>
          <a:xfrm>
            <a:off x="139700" y="5489768"/>
            <a:ext cx="8633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      1. CDC. The Core Elements of Antibiotic Stewardship for Nursing Homes. 2015.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Available at: </a:t>
            </a:r>
            <a:r>
              <a:rPr lang="en-US" sz="13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http://www.cdc.gov/longtermcare/index.html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ED3F-07A7-4A92-BC2B-BD044D3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9872"/>
          </a:xfrm>
        </p:spPr>
        <p:txBody>
          <a:bodyPr/>
          <a:lstStyle/>
          <a:p>
            <a:pPr algn="ctr"/>
            <a:r>
              <a:rPr lang="en-US" sz="3200" dirty="0"/>
              <a:t>Top Metrics to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209B-F547-410B-BD99-E38238C0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76" y="1550565"/>
            <a:ext cx="7144624" cy="4724400"/>
          </a:xfrm>
        </p:spPr>
        <p:txBody>
          <a:bodyPr/>
          <a:lstStyle/>
          <a:p>
            <a:r>
              <a:rPr lang="en-US" sz="2800" dirty="0"/>
              <a:t># urine cultures (C&amp;S)</a:t>
            </a:r>
          </a:p>
          <a:p>
            <a:r>
              <a:rPr lang="en-US" sz="2800" dirty="0"/>
              <a:t># positive urine cultures (C&amp;S)</a:t>
            </a:r>
          </a:p>
          <a:p>
            <a:r>
              <a:rPr lang="en-US" sz="2800" dirty="0"/>
              <a:t># chest x-rays (CXRs) done</a:t>
            </a:r>
          </a:p>
          <a:p>
            <a:r>
              <a:rPr lang="en-US" sz="2800" dirty="0"/>
              <a:t>#positive chest x-ray reports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# cases receiving antibiotic Rx</a:t>
            </a:r>
          </a:p>
          <a:p>
            <a:r>
              <a:rPr lang="en-US" sz="2800" dirty="0"/>
              <a:t># cases meeting uniform case definition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# Days-of-therapy (</a:t>
            </a:r>
            <a:r>
              <a:rPr lang="en-US" sz="2800" dirty="0" err="1"/>
              <a:t>uDOT</a:t>
            </a:r>
            <a:r>
              <a:rPr lang="en-US" sz="2800" dirty="0"/>
              <a:t>, </a:t>
            </a:r>
            <a:r>
              <a:rPr lang="en-US" sz="2800" dirty="0" err="1"/>
              <a:t>rDOT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13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012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Microbiology 101–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0072"/>
            <a:ext cx="8610600" cy="3396779"/>
          </a:xfrm>
        </p:spPr>
        <p:txBody>
          <a:bodyPr>
            <a:noAutofit/>
          </a:bodyPr>
          <a:lstStyle/>
          <a:p>
            <a:r>
              <a:rPr lang="en-US" sz="2400" dirty="0"/>
              <a:t>Just because a bug is growing in your resident, does not necessarily mean it’s causing infection … </a:t>
            </a:r>
            <a:br>
              <a:rPr lang="en-US" sz="2400" dirty="0"/>
            </a:br>
            <a:r>
              <a:rPr lang="en-US" sz="2400" dirty="0"/>
              <a:t>                 ?colonization  vs. ?infection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“Tending the Body’s Microbial garden”:</a:t>
            </a:r>
            <a:br>
              <a:rPr lang="en-US" sz="2000" dirty="0"/>
            </a:br>
            <a:r>
              <a:rPr lang="en-US" sz="2000" dirty="0"/>
              <a:t>                          The New York Times – September 2012</a:t>
            </a:r>
            <a:br>
              <a:rPr lang="en-US" sz="2000" dirty="0"/>
            </a:br>
            <a:r>
              <a:rPr lang="en-US" sz="2000" dirty="0"/>
              <a:t>“Germs Are Us”:      The New Yorker  –  October 2012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Principle #1</a:t>
            </a:r>
          </a:p>
        </p:txBody>
      </p:sp>
    </p:spTree>
    <p:extLst>
      <p:ext uri="{BB962C8B-B14F-4D97-AF65-F5344CB8AC3E}">
        <p14:creationId xmlns:p14="http://schemas.microsoft.com/office/powerpoint/2010/main" val="32445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7809"/>
            <a:ext cx="8648700" cy="844633"/>
          </a:xfrm>
        </p:spPr>
        <p:txBody>
          <a:bodyPr/>
          <a:lstStyle/>
          <a:p>
            <a:pPr algn="ctr"/>
            <a:r>
              <a:rPr lang="en-US" sz="3200" dirty="0"/>
              <a:t>Principles(cont.) – Our Microbial Garden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460" y="1219199"/>
            <a:ext cx="8016380" cy="5340991"/>
          </a:xfrm>
        </p:spPr>
        <p:txBody>
          <a:bodyPr/>
          <a:lstStyle/>
          <a:p>
            <a:r>
              <a:rPr lang="en-US" sz="2400" dirty="0"/>
              <a:t>Bacteria are ubiquitous … and … invisible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human </a:t>
            </a:r>
            <a:r>
              <a:rPr lang="en-US" sz="2400" b="1" u="sng" dirty="0" err="1"/>
              <a:t>microbiome</a:t>
            </a:r>
            <a:r>
              <a:rPr lang="en-US" sz="2400" dirty="0"/>
              <a:t> … is more diverse than the human </a:t>
            </a:r>
            <a:r>
              <a:rPr lang="en-US" sz="2400" b="1" u="sng" dirty="0"/>
              <a:t>genome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Our bodies have 10x non-human cells vs. human cells.</a:t>
            </a:r>
          </a:p>
          <a:p>
            <a:pPr lvl="1">
              <a:buClr>
                <a:srgbClr val="828282"/>
              </a:buClr>
            </a:pPr>
            <a:r>
              <a:rPr lang="en-US" sz="2000" dirty="0">
                <a:solidFill>
                  <a:srgbClr val="000000"/>
                </a:solidFill>
              </a:rPr>
              <a:t>1,000,000+ genes vs. 23,000 genes</a:t>
            </a:r>
          </a:p>
          <a:p>
            <a:pPr lvl="1"/>
            <a:endParaRPr lang="en-US" sz="2400" dirty="0"/>
          </a:p>
        </p:txBody>
      </p:sp>
      <p:pic>
        <p:nvPicPr>
          <p:cNvPr id="2050" name="Picture 2" descr="C:\Users\Peter P Patterson\Desktop\Diagnostic Labs\AZ 1-day Conference Feb 7 2013\Microbiology 101\Visible_humanMicrobi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84" y="1608589"/>
            <a:ext cx="2362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Peter P Patterson\Desktop\Diagnostic Labs\AZ 1-day Conference Feb 7 2013\Microbiology 101\Human Microbial Garden\human genes vs bacteria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0"/>
            <a:ext cx="360218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517071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Genome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Microbiome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50629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3338"/>
            <a:ext cx="8229600" cy="729843"/>
          </a:xfrm>
        </p:spPr>
        <p:txBody>
          <a:bodyPr/>
          <a:lstStyle/>
          <a:p>
            <a:pPr algn="ctr"/>
            <a:r>
              <a:rPr lang="en-US" sz="3200" dirty="0"/>
              <a:t>Our Microbial Garden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3" y="1524000"/>
            <a:ext cx="8839200" cy="4239237"/>
          </a:xfrm>
        </p:spPr>
        <p:txBody>
          <a:bodyPr/>
          <a:lstStyle/>
          <a:p>
            <a:r>
              <a:rPr lang="en-US" sz="2400" dirty="0"/>
              <a:t>The “original” germ theory (1800 – 2000)</a:t>
            </a:r>
          </a:p>
          <a:p>
            <a:pPr lvl="1"/>
            <a:r>
              <a:rPr lang="en-US" sz="2000" dirty="0"/>
              <a:t>Bacteria make us sick … cause disease … are dangerous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“Pathogens” cause specific diseases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Ideal is germ-free/super-clean surroundings</a:t>
            </a:r>
          </a:p>
          <a:p>
            <a:pPr lvl="2"/>
            <a:r>
              <a:rPr lang="en-US" sz="2000" dirty="0"/>
              <a:t>Problem/issue is “contamination”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“the only </a:t>
            </a:r>
            <a:r>
              <a:rPr lang="en-US" sz="2000" u="sng" dirty="0"/>
              <a:t>good</a:t>
            </a:r>
            <a:r>
              <a:rPr lang="en-US" sz="2000" dirty="0"/>
              <a:t> bug … is a </a:t>
            </a:r>
            <a:r>
              <a:rPr lang="en-US" sz="2000" u="sng" dirty="0"/>
              <a:t>dead</a:t>
            </a:r>
            <a:r>
              <a:rPr lang="en-US" sz="2000" dirty="0"/>
              <a:t> one”</a:t>
            </a:r>
          </a:p>
        </p:txBody>
      </p:sp>
      <p:pic>
        <p:nvPicPr>
          <p:cNvPr id="4100" name="Picture 4" descr="http://msp.ehe.osu.edu/wiki/images/e/e7/Science-germ-the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36" y="2608277"/>
            <a:ext cx="1917037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3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914400"/>
          </a:xfrm>
        </p:spPr>
        <p:txBody>
          <a:bodyPr/>
          <a:lstStyle/>
          <a:p>
            <a:r>
              <a:rPr lang="en-US" sz="3600" dirty="0"/>
              <a:t>Our Microbial Garden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029200"/>
          </a:xfrm>
        </p:spPr>
        <p:txBody>
          <a:bodyPr/>
          <a:lstStyle/>
          <a:p>
            <a:r>
              <a:rPr lang="en-US" sz="2800" dirty="0"/>
              <a:t>The “new” germ theory (2000 – 2200 :-)</a:t>
            </a:r>
          </a:p>
          <a:p>
            <a:pPr lvl="1"/>
            <a:r>
              <a:rPr lang="en-US" sz="2000" dirty="0"/>
              <a:t>Bacteria were here 400 million years before humans</a:t>
            </a:r>
            <a:br>
              <a:rPr lang="en-US" sz="2000" dirty="0"/>
            </a:br>
            <a:r>
              <a:rPr lang="en-US" sz="2000" dirty="0"/>
              <a:t>and are mutual partners with all animal species</a:t>
            </a:r>
          </a:p>
          <a:p>
            <a:pPr lvl="1"/>
            <a:r>
              <a:rPr lang="en-US" sz="2000" dirty="0"/>
              <a:t>Partnership is a complex regulatory balance</a:t>
            </a:r>
          </a:p>
          <a:p>
            <a:pPr lvl="1"/>
            <a:r>
              <a:rPr lang="en-US" sz="2000" dirty="0"/>
              <a:t>Immune system’s main function is to manage </a:t>
            </a:r>
            <a:br>
              <a:rPr lang="en-US" sz="2000" dirty="0"/>
            </a:br>
            <a:r>
              <a:rPr lang="en-US" sz="2000" dirty="0"/>
              <a:t>relationships with our resident bacteria/viruses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Bacteria sometimes make us sick  … </a:t>
            </a:r>
            <a:br>
              <a:rPr lang="en-US" sz="2000" dirty="0"/>
            </a:br>
            <a:r>
              <a:rPr lang="en-US" sz="2000" dirty="0"/>
              <a:t>                                … but they also keep us alive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Gut bacteria are essential to immune system and food digestion</a:t>
            </a:r>
          </a:p>
          <a:p>
            <a:pPr lvl="2"/>
            <a:r>
              <a:rPr lang="en-US" sz="1800" dirty="0"/>
              <a:t>“You’re only as healthy as your gut flora”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010400" y="2286000"/>
          <a:ext cx="2057400" cy="270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667172" imgH="7448370" progId="AcroExch.Document.7">
                  <p:embed/>
                </p:oleObj>
              </mc:Choice>
              <mc:Fallback>
                <p:oleObj name="Acrobat Document" r:id="rId2" imgW="5667172" imgH="7448370" progId="AcroExch.Document.7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10400" y="2286000"/>
                        <a:ext cx="2057400" cy="270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0693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nosticPowerpoint slide">
  <a:themeElements>
    <a:clrScheme name="Custom 51">
      <a:dk1>
        <a:srgbClr val="000000"/>
      </a:dk1>
      <a:lt1>
        <a:srgbClr val="FFFFFF"/>
      </a:lt1>
      <a:dk2>
        <a:srgbClr val="000000"/>
      </a:dk2>
      <a:lt2>
        <a:srgbClr val="0F306E"/>
      </a:lt2>
      <a:accent1>
        <a:srgbClr val="868686"/>
      </a:accent1>
      <a:accent2>
        <a:srgbClr val="828282"/>
      </a:accent2>
      <a:accent3>
        <a:srgbClr val="FFFFFF"/>
      </a:accent3>
      <a:accent4>
        <a:srgbClr val="000000"/>
      </a:accent4>
      <a:accent5>
        <a:srgbClr val="7F7F7F"/>
      </a:accent5>
      <a:accent6>
        <a:srgbClr val="807F7F"/>
      </a:accent6>
      <a:hlink>
        <a:srgbClr val="7F7F7F"/>
      </a:hlink>
      <a:folHlink>
        <a:srgbClr val="C2C2C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7087</TotalTime>
  <Words>1189</Words>
  <Application>Microsoft Office PowerPoint</Application>
  <PresentationFormat>On-screen Show (4:3)</PresentationFormat>
  <Paragraphs>131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1_Office Theme</vt:lpstr>
      <vt:lpstr>office theme</vt:lpstr>
      <vt:lpstr>DiagnosticPowerpoint slide</vt:lpstr>
      <vt:lpstr>Acrobat Document</vt:lpstr>
      <vt:lpstr>PowerPoint Presentation</vt:lpstr>
      <vt:lpstr>“Stewardship”</vt:lpstr>
      <vt:lpstr>Stewardship Protocol – Main Ideas</vt:lpstr>
      <vt:lpstr>Stewardship Protocol – Main Ideas (cont.)</vt:lpstr>
      <vt:lpstr>Top Metrics to Track</vt:lpstr>
      <vt:lpstr>Microbiology 101– Principles</vt:lpstr>
      <vt:lpstr>Principles(cont.) – Our Microbial Garden</vt:lpstr>
      <vt:lpstr>Our Microbial Garden (cont.)</vt:lpstr>
      <vt:lpstr>Our Microbial Garden (cont.)</vt:lpstr>
      <vt:lpstr>Microbiology 101 Principles (cont.)</vt:lpstr>
      <vt:lpstr>Urine “Significance Test”: Colony Count</vt:lpstr>
      <vt:lpstr>Microbiology 101 – Practices</vt:lpstr>
      <vt:lpstr>Case Definition – UTI </vt:lpstr>
      <vt:lpstr>Case Definition – Pneumonia </vt:lpstr>
      <vt:lpstr>Clinical Opportunity</vt:lpstr>
      <vt:lpstr>Summary points</vt:lpstr>
      <vt:lpstr>Summary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Coco, Laura Susan - (lauracoco)</dc:creator>
  <cp:lastModifiedBy>Peter Patterson</cp:lastModifiedBy>
  <cp:revision>84</cp:revision>
  <cp:lastPrinted>2021-02-01T04:07:03Z</cp:lastPrinted>
  <dcterms:created xsi:type="dcterms:W3CDTF">2019-08-07T18:14:21Z</dcterms:created>
  <dcterms:modified xsi:type="dcterms:W3CDTF">2021-02-01T04:32:54Z</dcterms:modified>
</cp:coreProperties>
</file>