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10" r:id="rId2"/>
    <p:sldMasterId id="2147483722" r:id="rId3"/>
  </p:sldMasterIdLst>
  <p:notesMasterIdLst>
    <p:notesMasterId r:id="rId12"/>
  </p:notesMasterIdLst>
  <p:sldIdLst>
    <p:sldId id="257" r:id="rId4"/>
    <p:sldId id="309" r:id="rId5"/>
    <p:sldId id="270" r:id="rId6"/>
    <p:sldId id="310" r:id="rId7"/>
    <p:sldId id="311" r:id="rId8"/>
    <p:sldId id="312" r:id="rId9"/>
    <p:sldId id="313" r:id="rId10"/>
    <p:sldId id="314" r:id="rId1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Romine" initials="JR" lastIdx="2" clrIdx="0">
    <p:extLst>
      <p:ext uri="{19B8F6BF-5375-455C-9EA6-DF929625EA0E}">
        <p15:presenceInfo xmlns:p15="http://schemas.microsoft.com/office/powerpoint/2012/main" userId="16c848575d5fa2e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92"/>
    <p:restoredTop sz="85613"/>
  </p:normalViewPr>
  <p:slideViewPr>
    <p:cSldViewPr snapToGrid="0">
      <p:cViewPr varScale="1">
        <p:scale>
          <a:sx n="109" d="100"/>
          <a:sy n="109" d="100"/>
        </p:scale>
        <p:origin x="15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336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F5D1E0-65C0-D140-AD35-1692E919AE01}" type="datetimeFigureOut">
              <a:rPr lang="es-ES_tradnl" smtClean="0"/>
              <a:t>08/12/2021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586BD42-E887-FF47-B5FC-96F91EC9871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81227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4C774E-0923-DA40-BA23-B2E8BEBE0A7F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6117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BDFC74-07FB-41D9-BAAF-AC79C6FF370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4511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2701A-07DB-3E43-B62E-C27B55F2F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BE170-0D7A-E543-A14C-916381029566}" type="datetime1">
              <a:rPr lang="en-US"/>
              <a:pPr>
                <a:defRPr/>
              </a:pPr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A67D2-4491-1347-8F8F-EE97A18E6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26B21-5D0A-BD41-950A-F1EB81C1A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8D6B2-BB5E-4F4C-83AC-A04D9DE1B4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242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573B9-AD20-C446-AB93-DEB173BB8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95F71-0ABA-AD4C-A4E1-28EAF09AEE80}" type="datetime1">
              <a:rPr lang="en-US"/>
              <a:pPr>
                <a:defRPr/>
              </a:pPr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9D39F-40BD-C64F-980E-6B71DD22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1EBE6-D30A-F44F-BF51-47C02CEBB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B6EAE-53AD-CB4B-B7A8-725F56B421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44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08475-577D-C247-83F4-ABED0ADAB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C3F263-0E17-E947-899A-B67D1E2D8871}" type="datetime1">
              <a:rPr lang="en-US"/>
              <a:pPr>
                <a:defRPr/>
              </a:pPr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3ADC0-1669-3946-89FF-46A8A8AEA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6D272-C94F-4A4F-926E-EA37D2B21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553A6C-A5AD-724C-8A67-E35F69EFE3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424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77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49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105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08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34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999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467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93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E62E2-C5DA-7B41-A831-6951D519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95513-8AC0-CF41-A42F-69A803301DA8}" type="datetime1">
              <a:rPr lang="en-US"/>
              <a:pPr>
                <a:defRPr/>
              </a:pPr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CAEBB-F092-B24A-B2AE-14654B724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B04C2-5329-D748-88E6-CD6DCD580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2A5A7-E45A-C946-8F88-CCB1580BCA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74084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831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169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504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B3CD6-F095-294E-92B2-253FE95D0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C0AC6-5035-4744-BA10-617B37F18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3A4B36-8F66-8143-994E-663E5AAB6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595A0-E9AF-674D-AD57-4E72FF0E3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538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DC6DE-6DB6-D644-9110-5A83C877C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6227C1-6C17-A142-B1B6-B7478D213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6838CF-BFA2-674B-A617-EFD33C86E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A8267B-61EA-7C40-8A92-EBFCAAD81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730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9958-35B2-4DFB-91CB-15DBC3F1AEF6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C6C2D-90CC-4B7D-9C3C-79D4A271A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925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9958-35B2-4DFB-91CB-15DBC3F1AEF6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C6C2D-90CC-4B7D-9C3C-79D4A271A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112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9958-35B2-4DFB-91CB-15DBC3F1AEF6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C6C2D-90CC-4B7D-9C3C-79D4A271A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771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9958-35B2-4DFB-91CB-15DBC3F1AEF6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C6C2D-90CC-4B7D-9C3C-79D4A271A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127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9958-35B2-4DFB-91CB-15DBC3F1AEF6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C6C2D-90CC-4B7D-9C3C-79D4A271A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36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A22E2-B78C-C84B-8BA9-2FBAB1DAC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36CA52-D259-B64C-826F-BFCEC749147A}" type="datetime1">
              <a:rPr lang="en-US"/>
              <a:pPr>
                <a:defRPr/>
              </a:pPr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C751D-09E3-C24B-9212-E18853F53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41376-8A1F-A342-ABF8-433B45F30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A21731-F56C-4947-A5B6-94E8D0EE97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75265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9958-35B2-4DFB-91CB-15DBC3F1AEF6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C6C2D-90CC-4B7D-9C3C-79D4A271A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225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9958-35B2-4DFB-91CB-15DBC3F1AEF6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C6C2D-90CC-4B7D-9C3C-79D4A271A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649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9958-35B2-4DFB-91CB-15DBC3F1AEF6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C6C2D-90CC-4B7D-9C3C-79D4A271A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74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9958-35B2-4DFB-91CB-15DBC3F1AEF6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C6C2D-90CC-4B7D-9C3C-79D4A271A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486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9958-35B2-4DFB-91CB-15DBC3F1AEF6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C6C2D-90CC-4B7D-9C3C-79D4A271A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024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9958-35B2-4DFB-91CB-15DBC3F1AEF6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C6C2D-90CC-4B7D-9C3C-79D4A271A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85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9BCE5CE-6F6E-8D4C-A6DC-24C2A2FDE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4E8EF8-0722-5E44-BE2B-0ED977F86176}" type="datetime1">
              <a:rPr lang="en-US"/>
              <a:pPr>
                <a:defRPr/>
              </a:pPr>
              <a:t>12/8/2021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0B02ABD-9964-E447-85B1-B061A40C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09A902A-94EB-5647-A58D-E29B973E8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C7BEE1-2234-3246-8540-959102E610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503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26AA262-4E3A-B048-9BB5-A80B85922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86B12-C840-0F41-9EB3-C7C355213645}" type="datetime1">
              <a:rPr lang="en-US"/>
              <a:pPr>
                <a:defRPr/>
              </a:pPr>
              <a:t>12/8/2021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3A85A5C-2651-964B-A23A-64592C5E2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60013C0-DFB3-4F47-8A4F-2DBF3F952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BE4595-9392-0245-8D85-069CE0343B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5068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BD9B18D-B60D-9142-B298-09CF62A23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A589CB-6CDE-7045-9623-70FE54FC0814}" type="datetime1">
              <a:rPr lang="en-US"/>
              <a:pPr>
                <a:defRPr/>
              </a:pPr>
              <a:t>12/8/2021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8ED4501-5EFF-9342-9573-F8CE0C30A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F04F646-92EE-1F46-9C75-116C2FDC5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E5513-9462-CC4C-8D03-CE742B632E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681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97BF2EA-1A98-EE42-9DC9-8F03167E0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D9967D-8C03-214E-A494-0F4C9B40B680}" type="datetime1">
              <a:rPr lang="en-US"/>
              <a:pPr>
                <a:defRPr/>
              </a:pPr>
              <a:t>12/8/2021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48FD6CE-DE63-F64B-993C-C4753C88E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79561FA-F699-3C4F-BF79-59BE3F877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D0B3E-D258-A344-B308-E542BCD5DE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5433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36BE788-DA27-EE45-98E6-77A53A1B1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D20D34-2E8A-7646-BCE6-3A248C6877C7}" type="datetime1">
              <a:rPr lang="en-US"/>
              <a:pPr>
                <a:defRPr/>
              </a:pPr>
              <a:t>12/8/2021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0C2FBF0-0906-AD43-8D77-005588C5E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C9C516C-7CE5-0646-ADE0-6CE651B76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D3D99C-ADDB-DD4F-B9B8-162EBD9E80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376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95FFAB7-CAB3-7D41-8CFA-DA48D037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136E10-F4DC-7A42-AE2F-4E3EE9B24C0B}" type="datetime1">
              <a:rPr lang="en-US"/>
              <a:pPr>
                <a:defRPr/>
              </a:pPr>
              <a:t>12/8/2021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F1CA645-E4C6-FA43-8780-08C35E687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20E0501-A971-7542-9B81-66C831E7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DF7268-60A3-2F4A-9A27-C4F56CE1AD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4005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0A03C3-31A1-0847-AB22-3E45A8CB3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38" y="1077913"/>
            <a:ext cx="8323262" cy="741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1029" name="Text Placeholder 2">
            <a:extLst>
              <a:ext uri="{FF2B5EF4-FFF2-40B4-BE49-F238E27FC236}">
                <a16:creationId xmlns:a16="http://schemas.microsoft.com/office/drawing/2014/main" id="{71C66594-0848-674B-91DA-7240926BD7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63538" y="1998663"/>
            <a:ext cx="8323262" cy="404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70E0C-9A58-D045-8360-486B09582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69B1B981-FCA0-5247-B4D8-A411336F5FAE}" type="datetime1">
              <a:rPr lang="en-US"/>
              <a:pPr>
                <a:defRPr/>
              </a:pPr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931D9-6565-F449-AF12-C9B3E64AFB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DD195-4727-264A-8074-EFB019EA9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 smtClean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C197487-2239-5846-A5A1-85705B868C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2C1E351-37B5-B942-96A5-DCB723F4AF60}"/>
              </a:ext>
            </a:extLst>
          </p:cNvPr>
          <p:cNvCxnSpPr/>
          <p:nvPr userDrawn="1"/>
        </p:nvCxnSpPr>
        <p:spPr>
          <a:xfrm>
            <a:off x="455614" y="966789"/>
            <a:ext cx="8231187" cy="1587"/>
          </a:xfrm>
          <a:prstGeom prst="line">
            <a:avLst/>
          </a:prstGeom>
          <a:ln w="25400" cap="flat" cmpd="sng" algn="ctr">
            <a:solidFill>
              <a:srgbClr val="BA0C2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0DB1869F-A444-F34D-80E2-72DDD8730279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82559"/>
            <a:ext cx="1996040" cy="6903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1A94A5-AE06-2446-8AE7-20104FC3CEB0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270" y="51234"/>
            <a:ext cx="947530" cy="84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9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sz="1500" kern="1200" cap="all">
          <a:solidFill>
            <a:schemeClr val="tx1"/>
          </a:solidFill>
          <a:latin typeface="Arial"/>
          <a:ea typeface="+mj-ea"/>
          <a:cs typeface="Arial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15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15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15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15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342900" algn="l" defTabSz="342900" rtl="0" fontAlgn="base">
        <a:spcBef>
          <a:spcPct val="0"/>
        </a:spcBef>
        <a:spcAft>
          <a:spcPct val="0"/>
        </a:spcAft>
        <a:defRPr sz="15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defTabSz="342900" rtl="0" fontAlgn="base">
        <a:spcBef>
          <a:spcPct val="0"/>
        </a:spcBef>
        <a:spcAft>
          <a:spcPct val="0"/>
        </a:spcAft>
        <a:defRPr sz="15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defTabSz="342900" rtl="0" fontAlgn="base">
        <a:spcBef>
          <a:spcPct val="0"/>
        </a:spcBef>
        <a:spcAft>
          <a:spcPct val="0"/>
        </a:spcAft>
        <a:defRPr sz="15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defTabSz="342900" rtl="0" fontAlgn="base">
        <a:spcBef>
          <a:spcPct val="0"/>
        </a:spcBef>
        <a:spcAft>
          <a:spcPct val="0"/>
        </a:spcAft>
        <a:defRPr sz="15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57175" indent="-257175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/>
          <a:ea typeface="+mn-ea"/>
          <a:cs typeface="Arial"/>
        </a:defRPr>
      </a:lvl1pPr>
      <a:lvl2pPr marL="557213" indent="-214313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050" kern="1200">
          <a:solidFill>
            <a:schemeClr val="tx1"/>
          </a:solidFill>
          <a:latin typeface="Arial"/>
          <a:ea typeface="+mn-ea"/>
          <a:cs typeface="Arial"/>
        </a:defRPr>
      </a:lvl2pPr>
      <a:lvl3pPr marL="8572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/>
          <a:ea typeface="+mn-ea"/>
          <a:cs typeface="Arial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050" kern="1200">
          <a:solidFill>
            <a:schemeClr val="tx1"/>
          </a:solidFill>
          <a:latin typeface="Arial"/>
          <a:ea typeface="+mn-ea"/>
          <a:cs typeface="Arial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050" kern="1200">
          <a:solidFill>
            <a:schemeClr val="tx1"/>
          </a:solidFill>
          <a:latin typeface="Arial"/>
          <a:ea typeface="+mn-ea"/>
          <a:cs typeface="Arial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6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09" r:id="rId12"/>
    <p:sldLayoutId id="214748369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E9958-35B2-4DFB-91CB-15DBC3F1AEF6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C6C2D-90CC-4B7D-9C3C-79D4A271A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32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dc.gov/longtermcare/index.html" TargetMode="External"/><Relationship Id="rId2" Type="http://schemas.openxmlformats.org/officeDocument/2006/relationships/hyperlink" Target="http://med.stanford.edu/bugsanddrug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mfnetworks.org/Networks/Nursing-Homes-Skilled-Nursing-Facilities/Sepsis-for-Post-Acute-Car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8142C9A-0275-7F49-83DE-54E4B595EE7C}"/>
              </a:ext>
            </a:extLst>
          </p:cNvPr>
          <p:cNvSpPr/>
          <p:nvPr/>
        </p:nvSpPr>
        <p:spPr>
          <a:xfrm>
            <a:off x="1143000" y="2572941"/>
            <a:ext cx="8001000" cy="2450987"/>
          </a:xfrm>
          <a:prstGeom prst="rect">
            <a:avLst/>
          </a:prstGeom>
          <a:solidFill>
            <a:srgbClr val="01216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635D92-6251-4C4A-A515-28867A1DFEA7}"/>
              </a:ext>
            </a:extLst>
          </p:cNvPr>
          <p:cNvCxnSpPr>
            <a:cxnSpLocks/>
          </p:cNvCxnSpPr>
          <p:nvPr/>
        </p:nvCxnSpPr>
        <p:spPr>
          <a:xfrm flipV="1">
            <a:off x="0" y="2539961"/>
            <a:ext cx="9144000" cy="32980"/>
          </a:xfrm>
          <a:prstGeom prst="line">
            <a:avLst/>
          </a:prstGeom>
          <a:ln w="101600" cap="flat" cmpd="sng" algn="ctr">
            <a:solidFill>
              <a:srgbClr val="BA0C2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66" name="Slide Number Placeholder 24">
            <a:extLst>
              <a:ext uri="{FF2B5EF4-FFF2-40B4-BE49-F238E27FC236}">
                <a16:creationId xmlns:a16="http://schemas.microsoft.com/office/drawing/2014/main" id="{B9CFBE45-7391-5648-BF84-C89A23B35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defTabSz="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defTabSz="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defTabSz="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defTabSz="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FBD077-F1F6-C345-B9AC-88948F2FA0E6}" type="slidenum">
              <a:rPr lang="en-US" altLang="en-US" sz="900">
                <a:solidFill>
                  <a:schemeClr val="bg1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9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15367" name="Picture 12" descr="mountains2.jpg">
            <a:extLst>
              <a:ext uri="{FF2B5EF4-FFF2-40B4-BE49-F238E27FC236}">
                <a16:creationId xmlns:a16="http://schemas.microsoft.com/office/drawing/2014/main" id="{D4646990-B908-7D47-96D4-331D34C6B3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89685"/>
            <a:ext cx="3179428" cy="243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CA3D78-211B-AC4A-9F1E-6DBBAAB254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531" y="1035074"/>
            <a:ext cx="1150628" cy="9978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2CF8FB-3B4D-874C-B428-C519621CF1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43" y="1024050"/>
            <a:ext cx="3590011" cy="13407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55C457-16A2-6840-A658-CDBC270AADE3}"/>
              </a:ext>
            </a:extLst>
          </p:cNvPr>
          <p:cNvSpPr txBox="1"/>
          <p:nvPr/>
        </p:nvSpPr>
        <p:spPr>
          <a:xfrm>
            <a:off x="3179428" y="3079985"/>
            <a:ext cx="5964572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Sepsis Awareness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Important Stewardship Component</a:t>
            </a:r>
          </a:p>
          <a:p>
            <a:pPr algn="ctr"/>
            <a:endParaRPr lang="en-US" sz="2100" dirty="0">
              <a:solidFill>
                <a:schemeClr val="bg1"/>
              </a:solidFill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Peter P. Patterson MD</a:t>
            </a:r>
          </a:p>
        </p:txBody>
      </p:sp>
    </p:spTree>
    <p:extLst>
      <p:ext uri="{BB962C8B-B14F-4D97-AF65-F5344CB8AC3E}">
        <p14:creationId xmlns:p14="http://schemas.microsoft.com/office/powerpoint/2010/main" val="735070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17F5-12E6-764F-9DC1-4F72677C8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dirty="0">
                <a:latin typeface="+mn-lt"/>
              </a:rPr>
              <a:t>The Root cause of antibiotic resistance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52397-8BAA-B84F-8904-6AED1654E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219" y="2656135"/>
            <a:ext cx="8323262" cy="1514227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/>
              <a:t>People receiving antibiotics for infections </a:t>
            </a:r>
          </a:p>
          <a:p>
            <a:pPr marL="0" indent="0" algn="ctr">
              <a:buNone/>
            </a:pPr>
            <a:r>
              <a:rPr lang="en-US" sz="2800" dirty="0"/>
              <a:t>they do </a:t>
            </a:r>
            <a:r>
              <a:rPr lang="en-US" sz="2800" u="sng" dirty="0"/>
              <a:t>not</a:t>
            </a:r>
            <a:r>
              <a:rPr lang="en-US" sz="2800" dirty="0"/>
              <a:t> actually have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B8A63-1872-9D4D-B53E-B18D2608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52A5A7-E45A-C946-8F88-CCB1580BCA3C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92C0A9-4820-4862-B1BA-A7BDB0B9F7F6}"/>
              </a:ext>
            </a:extLst>
          </p:cNvPr>
          <p:cNvSpPr txBox="1"/>
          <p:nvPr/>
        </p:nvSpPr>
        <p:spPr>
          <a:xfrm>
            <a:off x="2083574" y="4591723"/>
            <a:ext cx="6349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“We are awash in a sea of antibiotics.”</a:t>
            </a:r>
            <a:r>
              <a:rPr lang="en-US" sz="2800" baseline="30000" dirty="0"/>
              <a:t>1</a:t>
            </a:r>
            <a:endParaRPr lang="en-US" sz="2800" dirty="0"/>
          </a:p>
          <a:p>
            <a:pPr lvl="6"/>
            <a:r>
              <a:rPr lang="en-US" sz="2000" dirty="0"/>
              <a:t>Stan </a:t>
            </a:r>
            <a:r>
              <a:rPr lang="en-US" sz="2000" dirty="0" err="1"/>
              <a:t>Deresinski</a:t>
            </a:r>
            <a:r>
              <a:rPr lang="en-US" sz="2000" dirty="0"/>
              <a:t> MD FIDSA</a:t>
            </a:r>
          </a:p>
        </p:txBody>
      </p:sp>
    </p:spTree>
    <p:extLst>
      <p:ext uri="{BB962C8B-B14F-4D97-AF65-F5344CB8AC3E}">
        <p14:creationId xmlns:p14="http://schemas.microsoft.com/office/powerpoint/2010/main" val="431700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42477D-E0E4-41DC-A742-629E7FE1A7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996" r="9091" b="5405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17450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B324C57-3B87-41EE-BE9A-BF7FFE419D1C}"/>
              </a:ext>
            </a:extLst>
          </p:cNvPr>
          <p:cNvSpPr txBox="1">
            <a:spLocks/>
          </p:cNvSpPr>
          <p:nvPr/>
        </p:nvSpPr>
        <p:spPr>
          <a:xfrm>
            <a:off x="231325" y="997120"/>
            <a:ext cx="4822581" cy="859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342900" rtl="0" eaLnBrk="0" fontAlgn="base" hangingPunct="0">
              <a:spcBef>
                <a:spcPct val="0"/>
              </a:spcBef>
              <a:spcAft>
                <a:spcPct val="0"/>
              </a:spcAft>
              <a:defRPr sz="1500" kern="1200" cap="all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  <a:lvl2pPr algn="l" defTabSz="342900" rtl="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342900" rtl="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342900" rtl="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342900" rtl="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42900" algn="l" defTabSz="342900" rtl="0"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685800" algn="l" defTabSz="342900" rtl="0"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028700" algn="l" defTabSz="342900" rtl="0"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371600" algn="l" defTabSz="342900" rtl="0"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3429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all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The main culprits</a:t>
            </a:r>
            <a:endParaRPr kumimoji="0" lang="en-US" sz="3600" b="0" i="0" u="none" strike="noStrike" kern="1200" cap="all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CE9C5CB-41B3-47EB-942F-2CDA36A688CD}"/>
              </a:ext>
            </a:extLst>
          </p:cNvPr>
          <p:cNvSpPr txBox="1">
            <a:spLocks/>
          </p:cNvSpPr>
          <p:nvPr/>
        </p:nvSpPr>
        <p:spPr bwMode="auto">
          <a:xfrm>
            <a:off x="558730" y="1997539"/>
            <a:ext cx="6199989" cy="2170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557213" indent="-214313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05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57250" indent="-171450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200150" indent="-171450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05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543050" indent="-171450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5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3429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Presumed UTI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57200" marR="0" lvl="0" indent="-457200" algn="l" defTabSz="3429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Presumed PNA</a:t>
            </a:r>
            <a:endParaRPr kumimoji="0" lang="en-US" sz="2000" b="0" i="0" u="none" strike="noStrike" kern="1200" cap="none" spc="0" normalizeH="0" baseline="30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1CF0D3-88DA-4515-BD97-EF3CE24361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1100" b="16385"/>
          <a:stretch/>
        </p:blipFill>
        <p:spPr>
          <a:xfrm>
            <a:off x="0" y="103689"/>
            <a:ext cx="2642616" cy="85966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CF6F58C-DDAC-4D6F-9788-C2DE2D1AAD58}"/>
              </a:ext>
            </a:extLst>
          </p:cNvPr>
          <p:cNvSpPr/>
          <p:nvPr/>
        </p:nvSpPr>
        <p:spPr>
          <a:xfrm>
            <a:off x="231325" y="4538260"/>
            <a:ext cx="3112676" cy="457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11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Tm="14824">
        <p:fade/>
      </p:transition>
    </mc:Choice>
    <mc:Fallback xmlns="">
      <p:transition spd="med" advTm="14824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C0004C6-4DAC-47A9-8E89-0EEA55B5B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42" y="980589"/>
            <a:ext cx="7886700" cy="851278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Why Sepsis Awareness?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6E4937D-5E99-40E4-B09C-20B9C17BB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250" y="1934308"/>
            <a:ext cx="7886700" cy="343779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Aligned with and an integral part of a ‘Stop Sepsis’ program for post-acute facilities</a:t>
            </a:r>
            <a:r>
              <a:rPr lang="en-US" sz="2000" baseline="30000" dirty="0"/>
              <a:t>3-5</a:t>
            </a:r>
          </a:p>
          <a:p>
            <a:pPr marL="642938" lvl="1" indent="-342900"/>
            <a:r>
              <a:rPr lang="en-US" sz="1800" baseline="30000" dirty="0">
                <a:latin typeface="Arial" panose="020B0604020202020204" pitchFamily="34" charset="0"/>
                <a:cs typeface="Arial" panose="020B0604020202020204" pitchFamily="34" charset="0"/>
              </a:rPr>
              <a:t>Increased vulnerability among nursing home residents due to age, immobility, and weakened immune system</a:t>
            </a:r>
          </a:p>
          <a:p>
            <a:pPr marL="642938" lvl="1" indent="-342900"/>
            <a:r>
              <a:rPr lang="en-US" sz="1800" baseline="30000" dirty="0">
                <a:latin typeface="Arial" panose="020B0604020202020204" pitchFamily="34" charset="0"/>
                <a:cs typeface="Arial" panose="020B0604020202020204" pitchFamily="34" charset="0"/>
              </a:rPr>
              <a:t>Previous study indicates that 1 in 5 residents who were hospitalized did not survive</a:t>
            </a:r>
          </a:p>
          <a:p>
            <a:pPr marL="642938" lvl="1" indent="-342900"/>
            <a:r>
              <a:rPr lang="en-US" sz="1800" baseline="30000" dirty="0">
                <a:latin typeface="Arial" panose="020B0604020202020204" pitchFamily="34" charset="0"/>
                <a:cs typeface="Arial" panose="020B0604020202020204" pitchFamily="34" charset="0"/>
              </a:rPr>
              <a:t>Estimated 25,000 residents die annually due to sepsis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A real infection needs to be recognized and distinguished from a misinterpretation of symptoms or diagnostic test results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A sepsis awareness protocol: the other side of the antibiotic stewardship coin</a:t>
            </a:r>
          </a:p>
        </p:txBody>
      </p:sp>
    </p:spTree>
    <p:extLst>
      <p:ext uri="{BB962C8B-B14F-4D97-AF65-F5344CB8AC3E}">
        <p14:creationId xmlns:p14="http://schemas.microsoft.com/office/powerpoint/2010/main" val="3050294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4986E3-3AF2-4E40-94A1-0ECE9F2B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96" y="1002201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Trigger change-of-condition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D4CF214-D636-48E5-89A3-A43A7D677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96" y="2327764"/>
            <a:ext cx="7886700" cy="2733553"/>
          </a:xfrm>
        </p:spPr>
        <p:txBody>
          <a:bodyPr/>
          <a:lstStyle/>
          <a:p>
            <a:r>
              <a:rPr lang="en-US" sz="2000" b="1" dirty="0"/>
              <a:t>Fever:  </a:t>
            </a:r>
            <a:r>
              <a:rPr lang="en-US" sz="2000" dirty="0"/>
              <a:t>Temp &gt;100.5 or &lt;96.8</a:t>
            </a:r>
          </a:p>
          <a:p>
            <a:r>
              <a:rPr lang="en-US" sz="2000" b="1" dirty="0"/>
              <a:t>Respiratory rate:  </a:t>
            </a:r>
            <a:r>
              <a:rPr lang="en-US" sz="2000" dirty="0"/>
              <a:t>&gt;25 /min</a:t>
            </a:r>
          </a:p>
          <a:p>
            <a:r>
              <a:rPr lang="en-US" sz="2000" b="1" dirty="0"/>
              <a:t>Pulse: </a:t>
            </a:r>
            <a:r>
              <a:rPr lang="en-US" sz="2000" dirty="0"/>
              <a:t>&gt;100 bpm</a:t>
            </a:r>
          </a:p>
        </p:txBody>
      </p:sp>
      <p:pic>
        <p:nvPicPr>
          <p:cNvPr id="1026" name="Picture 2" descr="Woman in Face Mask Checking Thermometer">
            <a:extLst>
              <a:ext uri="{FF2B5EF4-FFF2-40B4-BE49-F238E27FC236}">
                <a16:creationId xmlns:a16="http://schemas.microsoft.com/office/drawing/2014/main" id="{4FAF00C9-FC06-480F-B7E5-1703AA1388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56" b="15096"/>
          <a:stretch/>
        </p:blipFill>
        <p:spPr bwMode="auto">
          <a:xfrm>
            <a:off x="0" y="5202971"/>
            <a:ext cx="9144000" cy="1679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901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8EC0C78-1D08-49F5-9DFF-9A0EE3324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974727"/>
            <a:ext cx="7886700" cy="114489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Initiation of Protocol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841B8A-D57B-432F-BA98-ACC20C450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49" y="2119619"/>
            <a:ext cx="5745773" cy="4526267"/>
          </a:xfrm>
        </p:spPr>
        <p:txBody>
          <a:bodyPr/>
          <a:lstStyle/>
          <a:p>
            <a:r>
              <a:rPr lang="en-US" sz="2000" dirty="0"/>
              <a:t>Notify Provider (Physician/NP)</a:t>
            </a:r>
          </a:p>
          <a:p>
            <a:pPr lvl="1"/>
            <a:r>
              <a:rPr lang="en-US" sz="1600" dirty="0"/>
              <a:t>Review advance directive, family wishes prior</a:t>
            </a:r>
          </a:p>
          <a:p>
            <a:r>
              <a:rPr lang="en-US" sz="2000" dirty="0"/>
              <a:t>STAT CBC:</a:t>
            </a:r>
          </a:p>
          <a:p>
            <a:pPr lvl="1"/>
            <a:r>
              <a:rPr lang="en-US" sz="1600" dirty="0"/>
              <a:t>Decision level WBC &gt;14,000/mm</a:t>
            </a:r>
            <a:r>
              <a:rPr lang="en-US" sz="1600" baseline="30000" dirty="0"/>
              <a:t>3</a:t>
            </a:r>
            <a:r>
              <a:rPr lang="en-US" sz="1600" dirty="0"/>
              <a:t> </a:t>
            </a:r>
            <a:r>
              <a:rPr lang="en-US" sz="1600" i="1" dirty="0"/>
              <a:t>or</a:t>
            </a:r>
          </a:p>
          <a:p>
            <a:pPr lvl="1"/>
            <a:r>
              <a:rPr lang="en-US" sz="1600" dirty="0"/>
              <a:t>Immature granulocyte count &gt; 900/mm</a:t>
            </a:r>
            <a:r>
              <a:rPr lang="en-US" sz="1600" baseline="30000" dirty="0"/>
              <a:t>3 </a:t>
            </a:r>
          </a:p>
          <a:p>
            <a:r>
              <a:rPr lang="en-US" sz="2000" dirty="0"/>
              <a:t>Treat-in-Place vs. Transfer-to-Hospital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2050" name="Picture 2" descr="Person Holding A Vaccine">
            <a:extLst>
              <a:ext uri="{FF2B5EF4-FFF2-40B4-BE49-F238E27FC236}">
                <a16:creationId xmlns:a16="http://schemas.microsoft.com/office/drawing/2014/main" id="{91D5CF6C-5B0C-4967-AFEE-B98D591484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5" t="-5385" r="2116" b="1"/>
          <a:stretch/>
        </p:blipFill>
        <p:spPr bwMode="auto">
          <a:xfrm>
            <a:off x="6427177" y="-369277"/>
            <a:ext cx="4114800" cy="7227277"/>
          </a:xfrm>
          <a:prstGeom prst="triangle">
            <a:avLst>
              <a:gd name="adj" fmla="val 6980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68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5624454-7322-417E-BAA9-31B3972E8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1763"/>
            <a:ext cx="8229600" cy="704676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Summary points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FDE18A7-3CFB-41F7-96A5-926BCB8BC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529"/>
            <a:ext cx="8288323" cy="3991708"/>
          </a:xfrm>
        </p:spPr>
        <p:txBody>
          <a:bodyPr/>
          <a:lstStyle/>
          <a:p>
            <a:r>
              <a:rPr lang="en-US" sz="2000" dirty="0"/>
              <a:t>Sepsis is </a:t>
            </a:r>
            <a:r>
              <a:rPr lang="en-US" sz="2000" i="1" dirty="0"/>
              <a:t>not</a:t>
            </a:r>
            <a:r>
              <a:rPr lang="en-US" sz="2000" dirty="0"/>
              <a:t> common but </a:t>
            </a:r>
            <a:r>
              <a:rPr lang="en-US" sz="2000" i="1" dirty="0"/>
              <a:t>critical</a:t>
            </a:r>
            <a:r>
              <a:rPr lang="en-US" sz="2000" dirty="0"/>
              <a:t> to recognize</a:t>
            </a:r>
          </a:p>
          <a:p>
            <a:r>
              <a:rPr lang="en-US" sz="2000" dirty="0"/>
              <a:t>Antibiotic stewardship goals still important:</a:t>
            </a:r>
            <a:r>
              <a:rPr lang="en-US" sz="2000" baseline="30000" dirty="0"/>
              <a:t>5</a:t>
            </a:r>
          </a:p>
          <a:p>
            <a:pPr lvl="1"/>
            <a:r>
              <a:rPr lang="en-US" sz="1600" dirty="0"/>
              <a:t>To </a:t>
            </a:r>
            <a:r>
              <a:rPr lang="en-US" sz="1600" u="sng" dirty="0"/>
              <a:t>measure</a:t>
            </a:r>
            <a:r>
              <a:rPr lang="en-US" sz="1600" dirty="0"/>
              <a:t> antibiotic prescribing</a:t>
            </a:r>
          </a:p>
          <a:p>
            <a:pPr lvl="1"/>
            <a:r>
              <a:rPr lang="en-US" sz="1600" dirty="0"/>
              <a:t>To </a:t>
            </a:r>
            <a:r>
              <a:rPr lang="en-US" sz="1600" u="sng" dirty="0"/>
              <a:t>make visible</a:t>
            </a:r>
            <a:r>
              <a:rPr lang="en-US" sz="1600" dirty="0"/>
              <a:t> antibiotic overuse</a:t>
            </a:r>
          </a:p>
          <a:p>
            <a:pPr lvl="1"/>
            <a:r>
              <a:rPr lang="en-US" sz="1600" dirty="0"/>
              <a:t>To </a:t>
            </a:r>
            <a:r>
              <a:rPr lang="en-US" sz="1600" u="sng" dirty="0"/>
              <a:t>minimize</a:t>
            </a:r>
            <a:r>
              <a:rPr lang="en-US" sz="1600" dirty="0"/>
              <a:t> misdiagnosis of asymptomatic bacteriuria </a:t>
            </a:r>
            <a:br>
              <a:rPr lang="en-US" sz="1600" dirty="0"/>
            </a:br>
            <a:r>
              <a:rPr lang="en-US" sz="1600" dirty="0"/>
              <a:t>  and other non-infections</a:t>
            </a:r>
          </a:p>
          <a:p>
            <a:pPr lvl="1"/>
            <a:r>
              <a:rPr lang="en-US" sz="1600" dirty="0"/>
              <a:t>To </a:t>
            </a:r>
            <a:r>
              <a:rPr lang="en-US" sz="1600" u="sng" dirty="0"/>
              <a:t>enhance</a:t>
            </a:r>
            <a:r>
              <a:rPr lang="en-US" sz="1600" dirty="0"/>
              <a:t> decision-making: prescribers/nurses</a:t>
            </a:r>
          </a:p>
          <a:p>
            <a:r>
              <a:rPr lang="en-US" sz="2000" dirty="0"/>
              <a:t>Steer a transition in thinking (mindset)</a:t>
            </a:r>
          </a:p>
          <a:p>
            <a:r>
              <a:rPr lang="en-US" sz="2000" dirty="0"/>
              <a:t>Diagnostic stewardship goals</a:t>
            </a:r>
          </a:p>
          <a:p>
            <a:pPr lvl="1"/>
            <a:r>
              <a:rPr lang="en-US" sz="1600" dirty="0"/>
              <a:t>Decrease unnecessary urine cultures</a:t>
            </a:r>
          </a:p>
          <a:p>
            <a:pPr lvl="1"/>
            <a:r>
              <a:rPr lang="en-US" sz="1600" dirty="0"/>
              <a:t>Decrease unnecessary chest x-rays</a:t>
            </a:r>
          </a:p>
        </p:txBody>
      </p:sp>
    </p:spTree>
    <p:extLst>
      <p:ext uri="{BB962C8B-B14F-4D97-AF65-F5344CB8AC3E}">
        <p14:creationId xmlns:p14="http://schemas.microsoft.com/office/powerpoint/2010/main" val="2326061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CCE043C-04DC-433A-A31B-02A564251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143000"/>
            <a:ext cx="8229600" cy="685800"/>
          </a:xfrm>
        </p:spPr>
        <p:txBody>
          <a:bodyPr/>
          <a:lstStyle/>
          <a:p>
            <a:pPr algn="ctr"/>
            <a:r>
              <a:rPr lang="en-US" sz="3600" dirty="0"/>
              <a:t>References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7F0E5E-994A-4D0E-87FD-FB64AB45955F}"/>
              </a:ext>
            </a:extLst>
          </p:cNvPr>
          <p:cNvSpPr/>
          <p:nvPr/>
        </p:nvSpPr>
        <p:spPr>
          <a:xfrm>
            <a:off x="457200" y="1989212"/>
            <a:ext cx="8229600" cy="4032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600" dirty="0">
                <a:cs typeface="Arial" panose="020B0604020202020204" pitchFamily="34" charset="0"/>
              </a:rPr>
              <a:t>Stanford Antimicrobial Safety &amp; Sustainability Program. 2021 Stanford Medicine. </a:t>
            </a:r>
            <a:r>
              <a:rPr lang="en-US" sz="1600" dirty="0">
                <a:cs typeface="Arial" panose="020B0604020202020204" pitchFamily="34" charset="0"/>
                <a:hlinkClick r:id="rId2"/>
              </a:rPr>
              <a:t>http://med.stanford.edu/bugsanddrugs.html</a:t>
            </a:r>
            <a:endParaRPr lang="en-US" sz="1600" dirty="0"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600" dirty="0">
                <a:cs typeface="Arial" panose="020B0604020202020204" pitchFamily="34" charset="0"/>
              </a:rPr>
              <a:t>CDC. </a:t>
            </a:r>
            <a:r>
              <a:rPr lang="en-US" sz="1600" i="1" dirty="0">
                <a:cs typeface="Arial" panose="020B0604020202020204" pitchFamily="34" charset="0"/>
              </a:rPr>
              <a:t>The Core Elements of Antibiotic Stewardship for Nursing Homes</a:t>
            </a:r>
            <a:r>
              <a:rPr lang="en-US" sz="1600" dirty="0">
                <a:cs typeface="Arial" panose="020B0604020202020204" pitchFamily="34" charset="0"/>
              </a:rPr>
              <a:t>. US Department of Health and Human Services, CDC; 2015. </a:t>
            </a:r>
            <a:r>
              <a:rPr lang="en-US" sz="1600" dirty="0">
                <a:cs typeface="Arial" panose="020B0604020202020204" pitchFamily="34" charset="0"/>
                <a:hlinkClick r:id="rId3"/>
              </a:rPr>
              <a:t>http://www.cdc.gov/longtermcare/index.html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+mj-lt"/>
              <a:buAutoNum type="arabicPeriod"/>
              <a:defRPr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Tribune, F. S., Elizabeth Lucas, Joe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Mahr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Chicago. Avoidable Sepsis Infections Send Thousands Of Seniors To Gruesome Deaths. Kaiser Health News https://khn.org/news/avoidable-sepsis-infections-send-thousands-of-seniors-to-gruesome-deaths/ (2018).</a:t>
            </a:r>
          </a:p>
          <a:p>
            <a:pPr marL="342900" indent="-342900">
              <a:lnSpc>
                <a:spcPct val="107000"/>
              </a:lnSpc>
              <a:buFont typeface="+mj-lt"/>
              <a:buAutoNum type="arabicPeriod"/>
              <a:defRPr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Reinhart, K.,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Kissoon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N. “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", Daniels, R. &amp; Jimenez, E. J. Stop sepsis—save lives: A call to join the global coalition for the World Sepsis Day. </a:t>
            </a:r>
            <a:r>
              <a:rPr lang="en-US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J. Crit. Care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27, 410–413 (2012).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</a:rPr>
              <a:t>Sepsis Post-Acute Care Toolkit for Nursing Homes.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https://tmfnetworks.org/Networks/Nursing-Homes-Skilled-Nursing-Facilities/Sepsis-for-Post-Acute-Care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</a:rPr>
              <a:t>Crnich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</a:rPr>
              <a:t> CJ, Jump R,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</a:rPr>
              <a:t>Trautner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</a:rPr>
              <a:t>, B, Sloane PD,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</a:rPr>
              <a:t>Mody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</a:rPr>
              <a:t> L. Optimizing Antibiotic Stewardship in Nursing Homes: A Narrative Review and Recommendations for Improvement. 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</a:rPr>
              <a:t>Drugs Aging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</a:rPr>
              <a:t>. 2015; 32(9): 699-716.</a:t>
            </a:r>
          </a:p>
        </p:txBody>
      </p:sp>
    </p:spTree>
    <p:extLst>
      <p:ext uri="{BB962C8B-B14F-4D97-AF65-F5344CB8AC3E}">
        <p14:creationId xmlns:p14="http://schemas.microsoft.com/office/powerpoint/2010/main" val="81582392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7197</TotalTime>
  <Words>481</Words>
  <Application>Microsoft Office PowerPoint</Application>
  <PresentationFormat>On-screen Show (4:3)</PresentationFormat>
  <Paragraphs>51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1_Office Theme</vt:lpstr>
      <vt:lpstr>office theme</vt:lpstr>
      <vt:lpstr>2_Office Theme</vt:lpstr>
      <vt:lpstr>PowerPoint Presentation</vt:lpstr>
      <vt:lpstr>The Root cause of antibiotic resistance</vt:lpstr>
      <vt:lpstr>PowerPoint Presentation</vt:lpstr>
      <vt:lpstr>Why Sepsis Awareness?</vt:lpstr>
      <vt:lpstr>Trigger change-of-condition</vt:lpstr>
      <vt:lpstr>Initiation of Protocol</vt:lpstr>
      <vt:lpstr>Summary points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Coco, Laura Susan - (lauracoco)</dc:creator>
  <cp:lastModifiedBy>Ramadan, Ferris Alaa - (ferrisr)</cp:lastModifiedBy>
  <cp:revision>86</cp:revision>
  <cp:lastPrinted>2021-02-01T04:07:03Z</cp:lastPrinted>
  <dcterms:created xsi:type="dcterms:W3CDTF">2019-08-07T18:14:21Z</dcterms:created>
  <dcterms:modified xsi:type="dcterms:W3CDTF">2021-12-08T21:28:56Z</dcterms:modified>
</cp:coreProperties>
</file>