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0" r:id="rId2"/>
    <p:sldMasterId id="2147483722" r:id="rId3"/>
  </p:sldMasterIdLst>
  <p:notesMasterIdLst>
    <p:notesMasterId r:id="rId15"/>
  </p:notesMasterIdLst>
  <p:sldIdLst>
    <p:sldId id="257" r:id="rId4"/>
    <p:sldId id="307" r:id="rId5"/>
    <p:sldId id="564" r:id="rId6"/>
    <p:sldId id="536" r:id="rId7"/>
    <p:sldId id="569" r:id="rId8"/>
    <p:sldId id="572" r:id="rId9"/>
    <p:sldId id="570" r:id="rId10"/>
    <p:sldId id="571" r:id="rId11"/>
    <p:sldId id="573" r:id="rId12"/>
    <p:sldId id="557" r:id="rId13"/>
    <p:sldId id="567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Romine" initials="JR" lastIdx="2" clrIdx="0">
    <p:extLst>
      <p:ext uri="{19B8F6BF-5375-455C-9EA6-DF929625EA0E}">
        <p15:presenceInfo xmlns:p15="http://schemas.microsoft.com/office/powerpoint/2012/main" userId="16c848575d5fa2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8" autoAdjust="0"/>
    <p:restoredTop sz="85634"/>
  </p:normalViewPr>
  <p:slideViewPr>
    <p:cSldViewPr>
      <p:cViewPr varScale="1">
        <p:scale>
          <a:sx n="100" d="100"/>
          <a:sy n="100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3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F5D1E0-65C0-D140-AD35-1692E919AE01}" type="datetimeFigureOut">
              <a:rPr lang="es-ES_tradnl" smtClean="0"/>
              <a:t>21/6/21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86BD42-E887-FF47-B5FC-96F91EC9871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2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C774E-0923-DA40-BA23-B2E8BEBE0A7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11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887" fontAlgn="base">
              <a:spcBef>
                <a:spcPct val="0"/>
              </a:spcBef>
              <a:spcAft>
                <a:spcPct val="0"/>
              </a:spcAft>
              <a:defRPr/>
            </a:pPr>
            <a:fld id="{F54C774E-0923-DA40-BA23-B2E8BEBE0A7F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defTabSz="465887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0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6BD42-E887-FF47-B5FC-96F91EC98717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02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87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6BD42-E887-FF47-B5FC-96F91EC9871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376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6BD42-E887-FF47-B5FC-96F91EC98717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630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6BD42-E887-FF47-B5FC-96F91EC9871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559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52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701A-07DB-3E43-B62E-C27B55F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BE170-0D7A-E543-A14C-916381029566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67D2-4491-1347-8F8F-EE97A18E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6B21-5D0A-BD41-950A-F1EB81C1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D6B2-BB5E-4F4C-83AC-A04D9DE1B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4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73B9-AD20-C446-AB93-DEB173BB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95F71-0ABA-AD4C-A4E1-28EAF09AEE80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D39F-40BD-C64F-980E-6B71DD22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EBE6-D30A-F44F-BF51-47C02CEB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B6EAE-53AD-CB4B-B7A8-725F56B42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8475-577D-C247-83F4-ABED0ADA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F263-0E17-E947-899A-B67D1E2D8871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ADC0-1669-3946-89FF-46A8A8AE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D272-C94F-4A4F-926E-EA37D2B2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3A6C-A5AD-724C-8A67-E35F69EFE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9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62E2-C5DA-7B41-A831-6951D519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95513-8AC0-CF41-A42F-69A803301DA8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AEBB-F092-B24A-B2AE-14654B72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04C2-5329-D748-88E6-CD6DCD58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2A5A7-E45A-C946-8F88-CCB1580BC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08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0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3CD6-F095-294E-92B2-253FE95D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C0AC6-5035-4744-BA10-617B37F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A4B36-8F66-8143-994E-663E5AAB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595A0-E9AF-674D-AD57-4E72FF0E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3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C6DE-6DB6-D644-9110-5A83C87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27C1-6C17-A142-B1B6-B7478D21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838CF-BFA2-674B-A617-EFD33C86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8267B-61EA-7C40-8A92-EBFCAAD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3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1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b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800" y="304800"/>
            <a:ext cx="76200" cy="92193"/>
          </a:xfrm>
          <a:prstGeom prst="rect">
            <a:avLst/>
          </a:prstGeom>
        </p:spPr>
      </p:pic>
      <p:pic>
        <p:nvPicPr>
          <p:cNvPr id="5" name="Picture 4" descr="chest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8912" y="152399"/>
            <a:ext cx="91440" cy="91440"/>
          </a:xfrm>
          <a:prstGeom prst="rect">
            <a:avLst/>
          </a:prstGeom>
        </p:spPr>
      </p:pic>
      <p:pic>
        <p:nvPicPr>
          <p:cNvPr id="6" name="Picture 5" descr="baby.jp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304800"/>
            <a:ext cx="76200" cy="90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2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9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21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22E2-B78C-C84B-8BA9-2FBAB1D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CA52-D259-B64C-826F-BFCEC749147A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751D-09E3-C24B-9212-E18853F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1376-8A1F-A342-ABF8-433B45F3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21731-F56C-4947-A5B6-94E8D0EE9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265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065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b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800" y="304800"/>
            <a:ext cx="76200" cy="92193"/>
          </a:xfrm>
          <a:prstGeom prst="rect">
            <a:avLst/>
          </a:prstGeom>
        </p:spPr>
      </p:pic>
      <p:pic>
        <p:nvPicPr>
          <p:cNvPr id="3" name="Picture 2" descr="baby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304800"/>
            <a:ext cx="76200" cy="90055"/>
          </a:xfrm>
          <a:prstGeom prst="rect">
            <a:avLst/>
          </a:prstGeom>
        </p:spPr>
      </p:pic>
      <p:pic>
        <p:nvPicPr>
          <p:cNvPr id="4" name="Picture 3" descr="chest.jp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8912" y="152399"/>
            <a:ext cx="91440" cy="9144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0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87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5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48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BCE5CE-6F6E-8D4C-A6DC-24C2A2F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E8EF8-0722-5E44-BE2B-0ED977F86176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B02ABD-9964-E447-85B1-B061A40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9A902A-94EB-5647-A58D-E29B973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BEE1-2234-3246-8540-959102E61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6AA262-4E3A-B048-9BB5-A80B8592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6B12-C840-0F41-9EB3-C7C355213645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A85A5C-2651-964B-A23A-64592C5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0013C0-DFB3-4F47-8A4F-2DBF3F95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E4595-9392-0245-8D85-069CE0343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0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D9B18D-B60D-9142-B298-09CF62A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589CB-6CDE-7045-9623-70FE54FC0814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ED4501-5EFF-9342-9573-F8CE0C3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04F646-92EE-1F46-9C75-116C2FDC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5513-9462-CC4C-8D03-CE742B632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7BF2EA-1A98-EE42-9DC9-8F03167E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9967D-8C03-214E-A494-0F4C9B40B680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8FD6CE-DE63-F64B-993C-C4753C88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9561FA-F699-3C4F-BF79-59BE3F87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0B3E-D258-A344-B308-E542BCD5D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43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6BE788-DA27-EE45-98E6-77A53A1B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0D34-2E8A-7646-BCE6-3A248C6877C7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C2FBF0-0906-AD43-8D77-005588C5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9C516C-7CE5-0646-ADE0-6CE651B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D99C-ADDB-DD4F-B9B8-162EBD9E8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6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5FFAB7-CAB3-7D41-8CFA-DA48D03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36E10-F4DC-7A42-AE2F-4E3EE9B24C0B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1CA645-E4C6-FA43-8780-08C35E68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0E0501-A971-7542-9B81-66C831E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7268-60A3-2F4A-9A27-C4F56CE1A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00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A03C3-31A1-0847-AB22-3E45A8CB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1077913"/>
            <a:ext cx="8323262" cy="74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71C66594-0848-674B-91DA-7240926BD7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3538" y="1998663"/>
            <a:ext cx="832326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E0C-9A58-D045-8360-486B09582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9B1B981-FCA0-5247-B4D8-A411336F5FAE}" type="datetime1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31D9-6565-F449-AF12-C9B3E64A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D195-4727-264A-8074-EFB019EA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197487-2239-5846-A5A1-85705B868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C1E351-37B5-B942-96A5-DCB723F4AF60}"/>
              </a:ext>
            </a:extLst>
          </p:cNvPr>
          <p:cNvCxnSpPr/>
          <p:nvPr userDrawn="1"/>
        </p:nvCxnSpPr>
        <p:spPr>
          <a:xfrm>
            <a:off x="455614" y="966789"/>
            <a:ext cx="8231187" cy="1587"/>
          </a:xfrm>
          <a:prstGeom prst="line">
            <a:avLst/>
          </a:prstGeom>
          <a:ln w="254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DB1869F-A444-F34D-80E2-72DDD873027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2559"/>
            <a:ext cx="1996040" cy="690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1A94A5-AE06-2446-8AE7-20104FC3CEB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51234"/>
            <a:ext cx="947530" cy="8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1500" kern="1200" cap="all">
          <a:solidFill>
            <a:schemeClr val="tx1"/>
          </a:solidFill>
          <a:latin typeface="Arial"/>
          <a:ea typeface="+mj-ea"/>
          <a:cs typeface="Arial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09" r:id="rId12"/>
    <p:sldLayoutId id="214748369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50BA734D-17D6-42DF-BAC1-F63F3F04457B}" type="datetimeFigureOut">
              <a:rPr lang="en-US" smtClean="0"/>
              <a:t>6/21/21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tcm.org/assets/patterson_6%20-%20r%20u%20sure%20loved%20one%20has%20uti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ed.stanford.edu/bugsanddrug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www.caltcm.org/assets/patterson_6%20-%20r%20u%20sure%20loved%20one%20has%20uti.pdf" TargetMode="External"/><Relationship Id="rId5" Type="http://schemas.openxmlformats.org/officeDocument/2006/relationships/hyperlink" Target="https://www.ahrq.gov/nhguide/toolkits/educate-and-engage/index.html" TargetMode="External"/><Relationship Id="rId4" Type="http://schemas.openxmlformats.org/officeDocument/2006/relationships/hyperlink" Target="http://www.cdc.gov/longtermcare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8142C9A-0275-7F49-83DE-54E4B595EE7C}"/>
              </a:ext>
            </a:extLst>
          </p:cNvPr>
          <p:cNvSpPr/>
          <p:nvPr/>
        </p:nvSpPr>
        <p:spPr>
          <a:xfrm>
            <a:off x="1143000" y="2572941"/>
            <a:ext cx="8001000" cy="2450987"/>
          </a:xfrm>
          <a:prstGeom prst="rect">
            <a:avLst/>
          </a:prstGeom>
          <a:solidFill>
            <a:srgbClr val="0121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635D92-6251-4C4A-A515-28867A1DFEA7}"/>
              </a:ext>
            </a:extLst>
          </p:cNvPr>
          <p:cNvCxnSpPr>
            <a:cxnSpLocks/>
          </p:cNvCxnSpPr>
          <p:nvPr/>
        </p:nvCxnSpPr>
        <p:spPr>
          <a:xfrm flipV="1">
            <a:off x="0" y="2539961"/>
            <a:ext cx="9144000" cy="32980"/>
          </a:xfrm>
          <a:prstGeom prst="line">
            <a:avLst/>
          </a:prstGeom>
          <a:ln w="1016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7" name="Picture 12" descr="mountains2.jpg">
            <a:extLst>
              <a:ext uri="{FF2B5EF4-FFF2-40B4-BE49-F238E27FC236}">
                <a16:creationId xmlns:a16="http://schemas.microsoft.com/office/drawing/2014/main" id="{D4646990-B908-7D47-96D4-331D34C6B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9685"/>
            <a:ext cx="3179428" cy="24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A3D78-211B-AC4A-9F1E-6DBBAAB25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31" y="1035074"/>
            <a:ext cx="1150628" cy="99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2CF8FB-3B4D-874C-B428-C519621CF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" y="1024050"/>
            <a:ext cx="3590011" cy="1340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5C457-16A2-6840-A658-CDBC270AADE3}"/>
              </a:ext>
            </a:extLst>
          </p:cNvPr>
          <p:cNvSpPr txBox="1"/>
          <p:nvPr/>
        </p:nvSpPr>
        <p:spPr>
          <a:xfrm>
            <a:off x="3179428" y="2644950"/>
            <a:ext cx="596457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Talking Stewardship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with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Families and Residents</a:t>
            </a:r>
          </a:p>
          <a:p>
            <a:pPr algn="ctr"/>
            <a:endParaRPr lang="en-US" sz="21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Peter P. Patterson MD</a:t>
            </a:r>
          </a:p>
        </p:txBody>
      </p:sp>
    </p:spTree>
    <p:extLst>
      <p:ext uri="{BB962C8B-B14F-4D97-AF65-F5344CB8AC3E}">
        <p14:creationId xmlns:p14="http://schemas.microsoft.com/office/powerpoint/2010/main" val="73507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170"/>
            <a:ext cx="8229600" cy="838899"/>
          </a:xfrm>
        </p:spPr>
        <p:txBody>
          <a:bodyPr/>
          <a:lstStyle/>
          <a:p>
            <a:pPr algn="ctr"/>
            <a:r>
              <a:rPr lang="en-US" sz="3200" dirty="0"/>
              <a:t>Summary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04" y="1254587"/>
            <a:ext cx="7931791" cy="2133600"/>
          </a:xfrm>
        </p:spPr>
        <p:txBody>
          <a:bodyPr/>
          <a:lstStyle/>
          <a:p>
            <a:r>
              <a:rPr lang="en-US" sz="2800" dirty="0"/>
              <a:t>Family members are important care partners</a:t>
            </a:r>
          </a:p>
          <a:p>
            <a:endParaRPr lang="en-US" sz="2800" dirty="0"/>
          </a:p>
          <a:p>
            <a:r>
              <a:rPr lang="en-US" sz="2800" dirty="0"/>
              <a:t>Safest care happens when staff, families and residents are aligned on stewardship goals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D98A4-DEAA-5D41-A85D-37DB60ADE14D}"/>
              </a:ext>
            </a:extLst>
          </p:cNvPr>
          <p:cNvSpPr txBox="1"/>
          <p:nvPr/>
        </p:nvSpPr>
        <p:spPr>
          <a:xfrm>
            <a:off x="159213" y="6143387"/>
            <a:ext cx="82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 you sure your loved has a UTI? Letter template. Patterson P. 2021. </a:t>
            </a:r>
            <a:r>
              <a:rPr lang="en-US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https://www.caltcm.org/assets/patterson_6%20-%20r%20u%20sure%20loved%20one%20has%20uti.pdf </a:t>
            </a:r>
            <a:endParaRPr lang="en-US" sz="1200" dirty="0">
              <a:solidFill>
                <a:schemeClr val="accent4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8CD33-C64A-1842-9765-549E455E5316}"/>
              </a:ext>
            </a:extLst>
          </p:cNvPr>
          <p:cNvSpPr txBox="1">
            <a:spLocks/>
          </p:cNvSpPr>
          <p:nvPr/>
        </p:nvSpPr>
        <p:spPr bwMode="auto">
          <a:xfrm>
            <a:off x="457200" y="4767670"/>
            <a:ext cx="7931791" cy="102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Letter template, from facility to family member: </a:t>
            </a:r>
            <a:r>
              <a:rPr lang="en-US" sz="2000" kern="0" dirty="0">
                <a:solidFill>
                  <a:schemeClr val="accent4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you sure your loved one has a UTI?</a:t>
            </a:r>
            <a:r>
              <a:rPr lang="en-US" sz="2000" kern="0" baseline="30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7</a:t>
            </a:r>
            <a:endParaRPr lang="en-US" sz="2800" kern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A9A9EF-BF24-D446-91DE-7510996EBCDA}"/>
              </a:ext>
            </a:extLst>
          </p:cNvPr>
          <p:cNvSpPr txBox="1">
            <a:spLocks/>
          </p:cNvSpPr>
          <p:nvPr/>
        </p:nvSpPr>
        <p:spPr bwMode="auto">
          <a:xfrm>
            <a:off x="606104" y="3953818"/>
            <a:ext cx="8229600" cy="83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kern="0" dirty="0"/>
              <a:t>Additional resource:</a:t>
            </a:r>
          </a:p>
        </p:txBody>
      </p:sp>
    </p:spTree>
    <p:extLst>
      <p:ext uri="{BB962C8B-B14F-4D97-AF65-F5344CB8AC3E}">
        <p14:creationId xmlns:p14="http://schemas.microsoft.com/office/powerpoint/2010/main" val="68489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531-55D3-4F74-A6B0-F100C423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FCC16-AD4F-724E-B495-2C88006D8B6C}"/>
              </a:ext>
            </a:extLst>
          </p:cNvPr>
          <p:cNvSpPr/>
          <p:nvPr/>
        </p:nvSpPr>
        <p:spPr>
          <a:xfrm>
            <a:off x="457200" y="1143000"/>
            <a:ext cx="82296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 Stanford Antimicrobial Safety &amp; Sustainability Program. 2021 Stanford Medicine. </a:t>
            </a:r>
            <a:r>
              <a:rPr lang="en-US" sz="1400" dirty="0">
                <a:solidFill>
                  <a:schemeClr val="accent4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http://med.stanford.edu/bugsanddrugs.html</a:t>
            </a:r>
            <a:endParaRPr lang="en-US" sz="14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endParaRPr lang="en-US" sz="1400" dirty="0"/>
          </a:p>
          <a:p>
            <a:r>
              <a:rPr lang="en-US" sz="1400" dirty="0"/>
              <a:t>2. Centers for Disease Control and Prevention. </a:t>
            </a:r>
            <a:r>
              <a:rPr lang="en-US" sz="1400" i="1" dirty="0"/>
              <a:t>The Core Elements of Antibiotic Stewardship for Nursing Homes</a:t>
            </a:r>
            <a:r>
              <a:rPr lang="en-US" sz="1400" dirty="0"/>
              <a:t>. US Department of Health and Human Services, CDC; 2015. </a:t>
            </a:r>
            <a:r>
              <a:rPr lang="en-US" sz="1400" dirty="0">
                <a:solidFill>
                  <a:schemeClr val="accent4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http://www.cdc.gov/longtermcare/index.html</a:t>
            </a:r>
            <a:endParaRPr lang="en-US" sz="14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endParaRPr lang="en-US" sz="1400" dirty="0"/>
          </a:p>
          <a:p>
            <a:r>
              <a:rPr lang="en-US" sz="1400" dirty="0"/>
              <a:t>3. Kruger SZ, </a:t>
            </a:r>
            <a:r>
              <a:rPr lang="en-US" sz="1400" dirty="0" err="1"/>
              <a:t>Bronskill</a:t>
            </a:r>
            <a:r>
              <a:rPr lang="en-US" sz="1400" dirty="0"/>
              <a:t> SE, Jeffs L, Steinberg M, Morris AM, Bell CM. Evaluating and prioritizing antimicrobial stewardship programs for nursing homes: A modified Delphi panel. Infect Control Hosp Epidemiol. 2020;41(9):1028-1034. doi:10.1017/ice.2020.214</a:t>
            </a:r>
          </a:p>
          <a:p>
            <a:endParaRPr lang="en-US" sz="1400" dirty="0"/>
          </a:p>
          <a:p>
            <a:r>
              <a:rPr lang="en-US" sz="1400" dirty="0"/>
              <a:t>4. Lim CJ, </a:t>
            </a:r>
            <a:r>
              <a:rPr lang="en-US" sz="1400" dirty="0" err="1"/>
              <a:t>Kwong</a:t>
            </a:r>
            <a:r>
              <a:rPr lang="en-US" sz="1400" dirty="0"/>
              <a:t> MW, Stuart RL, et al. Antibiotic prescribing practice in residential aged care facilities--health care providers' perspectives. Med J Aust. 2014;201(2):98-102. doi:10.5694/mja13.00102</a:t>
            </a:r>
          </a:p>
          <a:p>
            <a:endParaRPr lang="en-US" sz="1400" dirty="0"/>
          </a:p>
          <a:p>
            <a:r>
              <a:rPr lang="en-US" sz="1400" dirty="0"/>
              <a:t>5. </a:t>
            </a:r>
            <a:r>
              <a:rPr lang="en-US" sz="1400" dirty="0" err="1"/>
              <a:t>Lohfeld</a:t>
            </a:r>
            <a:r>
              <a:rPr lang="en-US" sz="1400" dirty="0"/>
              <a:t> L, Loeb M, Brazil K. Evidence-based clinical pathways to manage urinary tract infections in long-term care facilities: a qualitative case study describing administrator and nursing staff views. J Am Med Dir Assoc. 2007;8(7):477-484. doi:10.1016/j.jamda.2007.05.006</a:t>
            </a:r>
          </a:p>
          <a:p>
            <a:endParaRPr lang="en-US" sz="1400" dirty="0"/>
          </a:p>
          <a:p>
            <a:r>
              <a:rPr lang="en-US" sz="1400" dirty="0"/>
              <a:t>6. Toolkit To Educate and Engage Residents and Family Members. Content last reviewed October 2016. Agency for Healthcare Research and Quality, Rockville, MD. </a:t>
            </a:r>
            <a:r>
              <a:rPr lang="en-US" sz="1400" dirty="0">
                <a:solidFill>
                  <a:schemeClr val="accent4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https://www.ahrq.gov/nhguide/toolkits/educate-and-engage/index.html</a:t>
            </a:r>
            <a:endParaRPr lang="en-US" sz="14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endParaRPr lang="en-US" sz="1400" dirty="0"/>
          </a:p>
          <a:p>
            <a:r>
              <a:rPr lang="en-US" sz="1400" dirty="0"/>
              <a:t>7. Are you sure your loved has a UTI? Letter template, from facility to family. </a:t>
            </a:r>
            <a:r>
              <a:rPr lang="en-US" sz="1400"/>
              <a:t>Patterson P. </a:t>
            </a:r>
            <a:r>
              <a:rPr lang="en-US" sz="1400" dirty="0"/>
              <a:t>2021. </a:t>
            </a:r>
            <a:r>
              <a:rPr lang="en-US" sz="1300" dirty="0">
                <a:solidFill>
                  <a:schemeClr val="accent4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https://www.caltcm.org/assets/patterson_6%20-%20r%20u%20sure%20loved%20one%20has%20uti.pdf </a:t>
            </a:r>
            <a:endParaRPr lang="en-US" sz="13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7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CC2E-BD81-494F-B60D-E0F07052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7" y="1077913"/>
            <a:ext cx="8410129" cy="74136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The Root cause of antibiotic resistance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E0AA8FC-28CE-4548-ADF5-B7E9D2B0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buNone/>
            </a:pPr>
            <a:fld id="{DE4839B7-22CD-054D-B2CD-5B88BB775C70}" type="slidenum">
              <a:rPr lang="en-US" altLang="en-US" sz="900">
                <a:solidFill>
                  <a:prstClr val="white"/>
                </a:solidFill>
                <a:latin typeface="Calibri" panose="020F050202020403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altLang="en-US" sz="9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3888775F-C93A-6847-83CF-4DECFDB9C8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0738" y="2046288"/>
            <a:ext cx="8323262" cy="4049712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CD56F7-7274-4B45-9EAC-7A28CA861E81}"/>
              </a:ext>
            </a:extLst>
          </p:cNvPr>
          <p:cNvSpPr txBox="1">
            <a:spLocks/>
          </p:cNvSpPr>
          <p:nvPr/>
        </p:nvSpPr>
        <p:spPr bwMode="auto">
          <a:xfrm>
            <a:off x="1325461" y="2192959"/>
            <a:ext cx="6828639" cy="97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People receiving antibiotics for infections </a:t>
            </a:r>
          </a:p>
          <a:p>
            <a:pPr marL="0" indent="0" algn="ctr">
              <a:buNone/>
            </a:pPr>
            <a:r>
              <a:rPr lang="en-US" sz="2800" dirty="0"/>
              <a:t>they do </a:t>
            </a:r>
            <a:r>
              <a:rPr lang="en-US" sz="2800" u="sng" dirty="0"/>
              <a:t>not</a:t>
            </a:r>
            <a:r>
              <a:rPr lang="en-US" sz="2800" dirty="0"/>
              <a:t> actually have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4031C-33DB-4193-AFF3-D710A6C5BF5A}"/>
              </a:ext>
            </a:extLst>
          </p:cNvPr>
          <p:cNvSpPr txBox="1"/>
          <p:nvPr/>
        </p:nvSpPr>
        <p:spPr>
          <a:xfrm>
            <a:off x="1804174" y="4247092"/>
            <a:ext cx="63499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Awash in a Sea of Antibiotics”</a:t>
            </a:r>
          </a:p>
          <a:p>
            <a:pPr algn="ctr"/>
            <a:r>
              <a:rPr lang="en-US" sz="2000" dirty="0"/>
              <a:t>Stan </a:t>
            </a:r>
            <a:r>
              <a:rPr lang="en-US" sz="2000" dirty="0" err="1"/>
              <a:t>Deresinski</a:t>
            </a:r>
            <a:r>
              <a:rPr lang="en-US" sz="2000" dirty="0"/>
              <a:t> MD FIDSA</a:t>
            </a:r>
          </a:p>
          <a:p>
            <a:r>
              <a:rPr lang="en-US" sz="2000" dirty="0"/>
              <a:t>	               Stanford Antibiotic Stewardship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845F8-2194-1443-8DEE-630E99ADDC76}"/>
              </a:ext>
            </a:extLst>
          </p:cNvPr>
          <p:cNvSpPr txBox="1"/>
          <p:nvPr/>
        </p:nvSpPr>
        <p:spPr>
          <a:xfrm>
            <a:off x="139700" y="6122276"/>
            <a:ext cx="8702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Stanford Antimicrobial Safety &amp; Sustainability Program. 2021 Stanford Medicine. http://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med.stanford.edu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bugsanddrugs.html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7B4A-474B-4E73-95A4-0C955D04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371600"/>
          </a:xfrm>
        </p:spPr>
        <p:txBody>
          <a:bodyPr/>
          <a:lstStyle/>
          <a:p>
            <a:pPr algn="ctr"/>
            <a:r>
              <a:rPr lang="en-US" sz="3600" dirty="0"/>
              <a:t>Stewardship Surveillance: Syndrome Focus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B121D-96CA-48E5-8614-6EBBE8D1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207342"/>
            <a:ext cx="7487265" cy="3886200"/>
          </a:xfrm>
        </p:spPr>
        <p:txBody>
          <a:bodyPr/>
          <a:lstStyle/>
          <a:p>
            <a:r>
              <a:rPr lang="en-US" sz="2800" dirty="0"/>
              <a:t>Presumed urinary tract infection (UTI)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Presumed pneumonia (PNA)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E6E94-985D-5242-81DC-95F69F061196}"/>
              </a:ext>
            </a:extLst>
          </p:cNvPr>
          <p:cNvSpPr txBox="1"/>
          <p:nvPr/>
        </p:nvSpPr>
        <p:spPr>
          <a:xfrm>
            <a:off x="180362" y="6169967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CDC.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The Core Elements of Antibiotic Stewardship for Nursing Homes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US Department of Health and Human Services, CDC; 2015. http://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www.cdc.gov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longtermcare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79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Empiric Antibiotic Rx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242A0-A8A0-4EF8-AB3E-6E341007C2C6}"/>
              </a:ext>
            </a:extLst>
          </p:cNvPr>
          <p:cNvSpPr txBox="1"/>
          <p:nvPr/>
        </p:nvSpPr>
        <p:spPr>
          <a:xfrm>
            <a:off x="1022555" y="2172929"/>
            <a:ext cx="7148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Antibiotic Rx based (only) on “presumed” infection in low-likelihood clinical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0D2EA-0058-4630-AFE7-9FC2041F8463}"/>
              </a:ext>
            </a:extLst>
          </p:cNvPr>
          <p:cNvSpPr txBox="1"/>
          <p:nvPr/>
        </p:nvSpPr>
        <p:spPr>
          <a:xfrm>
            <a:off x="1022555" y="3471165"/>
            <a:ext cx="738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Antibiotic Rx not guided by a diagnostic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B0463-91F8-6744-B88D-479BE125AB1C}"/>
              </a:ext>
            </a:extLst>
          </p:cNvPr>
          <p:cNvSpPr txBox="1"/>
          <p:nvPr/>
        </p:nvSpPr>
        <p:spPr>
          <a:xfrm>
            <a:off x="152400" y="6169967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3. </a:t>
            </a:r>
            <a:r>
              <a:rPr lang="en-US" sz="1200" dirty="0"/>
              <a:t>Kruger SZ, et al. Evaluating and prioritizing antimicrobial stewardship programs for nursing homes: A modified Delphi panel. </a:t>
            </a:r>
            <a:r>
              <a:rPr lang="en-US" sz="1200" i="1" dirty="0"/>
              <a:t>Infect Control Hosp Epidemiol</a:t>
            </a:r>
            <a:r>
              <a:rPr lang="en-US" sz="1200" dirty="0"/>
              <a:t>. 2020;41(9):1028-1034. </a:t>
            </a:r>
          </a:p>
        </p:txBody>
      </p:sp>
    </p:spTree>
    <p:extLst>
      <p:ext uri="{BB962C8B-B14F-4D97-AF65-F5344CB8AC3E}">
        <p14:creationId xmlns:p14="http://schemas.microsoft.com/office/powerpoint/2010/main" val="26438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7B4A-474B-4E73-95A4-0C955D04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Targets of Stewardship Education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B121D-96CA-48E5-8614-6EBBE8D1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84" y="2099187"/>
            <a:ext cx="6356555" cy="3886200"/>
          </a:xfrm>
        </p:spPr>
        <p:txBody>
          <a:bodyPr/>
          <a:lstStyle/>
          <a:p>
            <a:r>
              <a:rPr lang="en-US" sz="2800" dirty="0"/>
              <a:t>Prescribers (MD, NP)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Nurses and other caregiver staff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**</a:t>
            </a:r>
            <a:r>
              <a:rPr lang="en-US" sz="2800" b="1" dirty="0"/>
              <a:t>Residents and Families</a:t>
            </a:r>
            <a:r>
              <a:rPr lang="en-US" sz="2800" dirty="0"/>
              <a:t>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E0F82-743E-A842-AC85-ACA2AABBA713}"/>
              </a:ext>
            </a:extLst>
          </p:cNvPr>
          <p:cNvSpPr txBox="1"/>
          <p:nvPr/>
        </p:nvSpPr>
        <p:spPr>
          <a:xfrm>
            <a:off x="103061" y="6169967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4. </a:t>
            </a:r>
            <a:r>
              <a:rPr lang="en-US" sz="1200" dirty="0"/>
              <a:t>﻿Lim CJ, et al. Antibiotic prescribing practice in residential aged care facilities--health care providers’ perspectives. Med J Aust. 2014; 201(2):98-102.</a:t>
            </a:r>
          </a:p>
        </p:txBody>
      </p:sp>
    </p:spTree>
    <p:extLst>
      <p:ext uri="{BB962C8B-B14F-4D97-AF65-F5344CB8AC3E}">
        <p14:creationId xmlns:p14="http://schemas.microsoft.com/office/powerpoint/2010/main" val="46144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7B4A-474B-4E73-95A4-0C955D04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88142"/>
          </a:xfrm>
        </p:spPr>
        <p:txBody>
          <a:bodyPr/>
          <a:lstStyle/>
          <a:p>
            <a:pPr algn="ctr"/>
            <a:r>
              <a:rPr lang="en-US" sz="3600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B121D-96CA-48E5-8614-6EBBE8D1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1656735"/>
            <a:ext cx="7851058" cy="3886200"/>
          </a:xfrm>
        </p:spPr>
        <p:txBody>
          <a:bodyPr/>
          <a:lstStyle/>
          <a:p>
            <a:r>
              <a:rPr lang="en-US" sz="2800" dirty="0"/>
              <a:t>Family and residents pressure prescribers and staff to give antibiotics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Often based on outmoded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59CCE-3F59-3446-94A4-F1B426886A51}"/>
              </a:ext>
            </a:extLst>
          </p:cNvPr>
          <p:cNvSpPr txBox="1"/>
          <p:nvPr/>
        </p:nvSpPr>
        <p:spPr>
          <a:xfrm>
            <a:off x="152400" y="6169967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5. </a:t>
            </a:r>
            <a:r>
              <a:rPr lang="en-US" sz="1200" dirty="0"/>
              <a:t>﻿﻿</a:t>
            </a:r>
            <a:r>
              <a:rPr lang="en-US" sz="1200" dirty="0" err="1"/>
              <a:t>Lohfeld</a:t>
            </a:r>
            <a:r>
              <a:rPr lang="en-US" sz="1200" dirty="0"/>
              <a:t> L, et al. Evidence-based clinical pathways to manage urinary tract infections in long-term care facilities: a qualitative case study describing administrator and nursing staff views. J Am Med Dir Assoc. 2007; 8(7):477-84.</a:t>
            </a:r>
          </a:p>
        </p:txBody>
      </p:sp>
    </p:spTree>
    <p:extLst>
      <p:ext uri="{BB962C8B-B14F-4D97-AF65-F5344CB8AC3E}">
        <p14:creationId xmlns:p14="http://schemas.microsoft.com/office/powerpoint/2010/main" val="422092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7B4A-474B-4E73-95A4-0C955D04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850"/>
            <a:ext cx="8229600" cy="948813"/>
          </a:xfrm>
        </p:spPr>
        <p:txBody>
          <a:bodyPr/>
          <a:lstStyle/>
          <a:p>
            <a:pPr algn="ctr"/>
            <a:r>
              <a:rPr lang="en-US" sz="3600" dirty="0"/>
              <a:t>Stewardship Conversation Starters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B121D-96CA-48E5-8614-6EBBE8D1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21045"/>
          </a:xfrm>
        </p:spPr>
        <p:txBody>
          <a:bodyPr/>
          <a:lstStyle/>
          <a:p>
            <a:pPr>
              <a:spcBef>
                <a:spcPts val="1272"/>
              </a:spcBef>
            </a:pPr>
            <a:r>
              <a:rPr lang="en-US" sz="2800" dirty="0"/>
              <a:t>Antibiotics are powerful drugs when used for the right reasons</a:t>
            </a:r>
          </a:p>
          <a:p>
            <a:pPr>
              <a:spcBef>
                <a:spcPts val="1272"/>
              </a:spcBef>
            </a:pPr>
            <a:r>
              <a:rPr lang="en-US" sz="2800" dirty="0"/>
              <a:t>Taking antibiotics when they are not needed can cause more harm than good</a:t>
            </a:r>
          </a:p>
          <a:p>
            <a:pPr>
              <a:spcBef>
                <a:spcPts val="1272"/>
              </a:spcBef>
            </a:pPr>
            <a:r>
              <a:rPr lang="en-US" sz="2800" dirty="0"/>
              <a:t>Normal resident bacteria are needed and cause no harm</a:t>
            </a:r>
          </a:p>
          <a:p>
            <a:pPr>
              <a:spcBef>
                <a:spcPts val="1272"/>
              </a:spcBef>
            </a:pPr>
            <a:r>
              <a:rPr lang="en-US" sz="2800" dirty="0"/>
              <a:t>Asymptomatic colonization of the urinary bladder is common</a:t>
            </a:r>
          </a:p>
          <a:p>
            <a:pPr>
              <a:spcBef>
                <a:spcPts val="1272"/>
              </a:spcBef>
            </a:pPr>
            <a:r>
              <a:rPr lang="en-US" sz="2800" dirty="0"/>
              <a:t>Watchful waiting is still caring for you and treating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762E-6AB3-E34E-AD67-D079169D8B5D}"/>
              </a:ext>
            </a:extLst>
          </p:cNvPr>
          <p:cNvSpPr txBox="1"/>
          <p:nvPr/>
        </p:nvSpPr>
        <p:spPr>
          <a:xfrm>
            <a:off x="152400" y="6169967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6. </a:t>
            </a:r>
            <a:r>
              <a:rPr lang="en-US" sz="1200" dirty="0"/>
              <a:t>﻿﻿AHRQ, Toolkit To Educate and Engage Residents and Family Members. Content last reviewed October 2016. Agency for Healthcare Research and Quality, Rockville, MD. https://</a:t>
            </a:r>
            <a:r>
              <a:rPr lang="en-US" sz="1200" dirty="0" err="1"/>
              <a:t>www.ahrq.gov</a:t>
            </a:r>
            <a:r>
              <a:rPr lang="en-US" sz="1200" dirty="0"/>
              <a:t>/</a:t>
            </a:r>
            <a:r>
              <a:rPr lang="en-US" sz="1200" dirty="0" err="1"/>
              <a:t>nhguide</a:t>
            </a:r>
            <a:r>
              <a:rPr lang="en-US" sz="1200" dirty="0"/>
              <a:t>/toolkits/educate-and-engage/</a:t>
            </a:r>
            <a:r>
              <a:rPr lang="en-US" sz="1200" dirty="0" err="1"/>
              <a:t>index.html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684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7B4A-474B-4E73-95A4-0C955D04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When? – Best Opportunities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B121D-96CA-48E5-8614-6EBBE8D1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4201"/>
            <a:ext cx="8229600" cy="3048001"/>
          </a:xfrm>
        </p:spPr>
        <p:txBody>
          <a:bodyPr/>
          <a:lstStyle/>
          <a:p>
            <a:r>
              <a:rPr lang="en-US" sz="2800" dirty="0"/>
              <a:t>At bedside when assessing resident symptoms and/or family requests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As part of the admitting package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At Resident Council or other gatherings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0C7E7-F59B-7347-8ECA-2675084B80EC}"/>
              </a:ext>
            </a:extLst>
          </p:cNvPr>
          <p:cNvSpPr txBox="1"/>
          <p:nvPr/>
        </p:nvSpPr>
        <p:spPr>
          <a:xfrm>
            <a:off x="152400" y="6169967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6. </a:t>
            </a:r>
            <a:r>
              <a:rPr lang="en-US" sz="1200" dirty="0"/>
              <a:t>﻿﻿AHRQ, Toolkit To Educate and Engage Residents and Family Members. Content last reviewed October 2016. Agency for Healthcare Research and Quality, Rockville, MD. https://</a:t>
            </a:r>
            <a:r>
              <a:rPr lang="en-US" sz="1200" dirty="0" err="1"/>
              <a:t>www.ahrq.gov</a:t>
            </a:r>
            <a:r>
              <a:rPr lang="en-US" sz="1200" dirty="0"/>
              <a:t>/</a:t>
            </a:r>
            <a:r>
              <a:rPr lang="en-US" sz="1200" dirty="0" err="1"/>
              <a:t>nhguide</a:t>
            </a:r>
            <a:r>
              <a:rPr lang="en-US" sz="1200" dirty="0"/>
              <a:t>/toolkits/educate-and-engage/</a:t>
            </a:r>
            <a:r>
              <a:rPr lang="en-US" sz="1200" dirty="0" err="1"/>
              <a:t>index.html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97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7B4A-474B-4E73-95A4-0C955D04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04" y="582338"/>
            <a:ext cx="8731045" cy="1253613"/>
          </a:xfrm>
        </p:spPr>
        <p:txBody>
          <a:bodyPr/>
          <a:lstStyle/>
          <a:p>
            <a:pPr algn="ctr"/>
            <a:r>
              <a:rPr lang="en-US" sz="3600" dirty="0"/>
              <a:t>What to Do Before Requesting  Diagnostic Studies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B121D-96CA-48E5-8614-6EBBE8D1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993" y="2209800"/>
            <a:ext cx="6572865" cy="3886200"/>
          </a:xfrm>
        </p:spPr>
        <p:txBody>
          <a:bodyPr/>
          <a:lstStyle/>
          <a:p>
            <a:r>
              <a:rPr lang="en-US" sz="2800" dirty="0"/>
              <a:t>Bedside assessment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UTI protocol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PNA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ECFE2-0A7D-9446-9E54-9A00AB68A2D9}"/>
              </a:ext>
            </a:extLst>
          </p:cNvPr>
          <p:cNvSpPr txBox="1"/>
          <p:nvPr/>
        </p:nvSpPr>
        <p:spPr>
          <a:xfrm>
            <a:off x="152400" y="6212600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CDC.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The Core Elements of Antibiotic Stewardship for Nursing Homes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US Department of Health and Human Services, CDC; 2015. http://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www.cdc.gov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longtermcare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6312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nosticPowerpoint slide">
  <a:themeElements>
    <a:clrScheme name="Custom 51">
      <a:dk1>
        <a:srgbClr val="000000"/>
      </a:dk1>
      <a:lt1>
        <a:srgbClr val="FFFFFF"/>
      </a:lt1>
      <a:dk2>
        <a:srgbClr val="000000"/>
      </a:dk2>
      <a:lt2>
        <a:srgbClr val="0F306E"/>
      </a:lt2>
      <a:accent1>
        <a:srgbClr val="868686"/>
      </a:accent1>
      <a:accent2>
        <a:srgbClr val="828282"/>
      </a:accent2>
      <a:accent3>
        <a:srgbClr val="FFFFFF"/>
      </a:accent3>
      <a:accent4>
        <a:srgbClr val="000000"/>
      </a:accent4>
      <a:accent5>
        <a:srgbClr val="7F7F7F"/>
      </a:accent5>
      <a:accent6>
        <a:srgbClr val="807F7F"/>
      </a:accent6>
      <a:hlink>
        <a:srgbClr val="7F7F7F"/>
      </a:hlink>
      <a:folHlink>
        <a:srgbClr val="C2C2C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8333</TotalTime>
  <Words>955</Words>
  <Application>Microsoft Macintosh PowerPoint</Application>
  <PresentationFormat>On-screen Show (4:3)</PresentationFormat>
  <Paragraphs>76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Times New Roman</vt:lpstr>
      <vt:lpstr>Wingdings</vt:lpstr>
      <vt:lpstr>1_Office Theme</vt:lpstr>
      <vt:lpstr>office theme</vt:lpstr>
      <vt:lpstr>DiagnosticPowerpoint slide</vt:lpstr>
      <vt:lpstr>PowerPoint Presentation</vt:lpstr>
      <vt:lpstr>The Root cause of antibiotic resistance</vt:lpstr>
      <vt:lpstr>Stewardship Surveillance: Syndrome Focus</vt:lpstr>
      <vt:lpstr>Empiric Antibiotic Rx</vt:lpstr>
      <vt:lpstr>Targets of Stewardship Education</vt:lpstr>
      <vt:lpstr>The Problem</vt:lpstr>
      <vt:lpstr>Stewardship Conversation Starters</vt:lpstr>
      <vt:lpstr>When? – Best Opportunities</vt:lpstr>
      <vt:lpstr>What to Do Before Requesting  Diagnostic Studies</vt:lpstr>
      <vt:lpstr>Summary points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Coco, Laura Susan - (lauracoco)</dc:creator>
  <cp:lastModifiedBy>James Romine</cp:lastModifiedBy>
  <cp:revision>132</cp:revision>
  <cp:lastPrinted>2021-06-13T20:14:25Z</cp:lastPrinted>
  <dcterms:created xsi:type="dcterms:W3CDTF">2019-08-07T18:14:21Z</dcterms:created>
  <dcterms:modified xsi:type="dcterms:W3CDTF">2021-06-21T18:28:05Z</dcterms:modified>
</cp:coreProperties>
</file>