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three stations account for most of the traffic on the Upper East Side.  The median user of these three stations makes more than twice the salary of the typical New Yorker at any of the other stations.  Additionally, the foot traffic in the 86th street subway station is in the 98th percentile of the 472 NY subway stations, and 72nd street station foot traffic is in the 94th percentile.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example, the median resident of the Upper East Side makes 118k versus the 52k of the median New York City resident––that’s an extra 125%.  The graphic shows how much more each percentile of Upper East Siders makes than their city-average counterpart.  There are several neighborhoods that make more money, but they all have much lower populations and much smaller subway stops.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map shows all subway stops with one or more high-traffic turnstiles, sized based on foot traffic.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Here’s the the busiest part of the subway on Sundays, midtown Manhattan.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Here’s another way of visualizing this data, with each color representing a station and each bar representing a specific turnstile. The X axis is turnstile rank, the Y axis is the foot traffic for that turnstile.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eb.mta.info/maps/submap.html" TargetMode="External"/><Relationship Id="rId4" Type="http://schemas.openxmlformats.org/officeDocument/2006/relationships/hyperlink" Target="https://statisticalatlas.com/neighborhood/New-York/New-York/Upper-East-Side/Household-Inc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MTA Project</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Jack Casalino, Jack Schlendorf, Annie Cheng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2539148" y="3"/>
            <a:ext cx="6604853" cy="5143500"/>
          </a:xfrm>
          <a:prstGeom prst="rect">
            <a:avLst/>
          </a:prstGeom>
          <a:noFill/>
          <a:ln>
            <a:noFill/>
          </a:ln>
        </p:spPr>
      </p:pic>
      <p:sp>
        <p:nvSpPr>
          <p:cNvPr id="164" name="Shape 164"/>
          <p:cNvSpPr txBox="1"/>
          <p:nvPr/>
        </p:nvSpPr>
        <p:spPr>
          <a:xfrm>
            <a:off x="159300" y="0"/>
            <a:ext cx="25392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3200">
                <a:latin typeface="Roboto"/>
                <a:ea typeface="Roboto"/>
                <a:cs typeface="Roboto"/>
                <a:sym typeface="Roboto"/>
              </a:rPr>
              <a:t>Subway Traffic on Sunday </a:t>
            </a:r>
            <a:r>
              <a:rPr lang="en" sz="2400">
                <a:latin typeface="Roboto"/>
                <a:ea typeface="Roboto"/>
                <a:cs typeface="Roboto"/>
                <a:sym typeface="Roboto"/>
              </a:rPr>
              <a:t>(zoomed in on Upper Manhattan)</a:t>
            </a:r>
            <a:endParaRPr sz="2400">
              <a:latin typeface="Roboto"/>
              <a:ea typeface="Roboto"/>
              <a:cs typeface="Roboto"/>
              <a:sym typeface="Roboto"/>
            </a:endParaRPr>
          </a:p>
        </p:txBody>
      </p:sp>
      <p:sp>
        <p:nvSpPr>
          <p:cNvPr id="165" name="Shape 165"/>
          <p:cNvSpPr/>
          <p:nvPr/>
        </p:nvSpPr>
        <p:spPr>
          <a:xfrm>
            <a:off x="2560500" y="0"/>
            <a:ext cx="6604800" cy="5143500"/>
          </a:xfrm>
          <a:prstGeom prst="rect">
            <a:avLst/>
          </a:prstGeom>
          <a:no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6701175" y="704550"/>
            <a:ext cx="1826700" cy="3067200"/>
          </a:xfrm>
          <a:prstGeom prst="rect">
            <a:avLst/>
          </a:prstGeom>
          <a:noFill/>
          <a:ln cap="flat" cmpd="sng" w="1143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p:nvPr/>
        </p:nvSpPr>
        <p:spPr>
          <a:xfrm>
            <a:off x="-10578"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1009470"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2029517"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3049429"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4069477"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5089524"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6109547"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7129594"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8149642" y="1718249"/>
            <a:ext cx="1020000" cy="34254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txBox="1"/>
          <p:nvPr/>
        </p:nvSpPr>
        <p:spPr>
          <a:xfrm rot="-2484315">
            <a:off x="-199433" y="567388"/>
            <a:ext cx="197586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W 4 ST-WASH SQ</a:t>
            </a:r>
            <a:endParaRPr sz="1800"/>
          </a:p>
        </p:txBody>
      </p:sp>
      <p:sp>
        <p:nvSpPr>
          <p:cNvPr id="181" name="Shape 181"/>
          <p:cNvSpPr txBox="1"/>
          <p:nvPr/>
        </p:nvSpPr>
        <p:spPr>
          <a:xfrm rot="-2484315">
            <a:off x="803750" y="567388"/>
            <a:ext cx="197586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14 ST-UNION SQ</a:t>
            </a:r>
            <a:endParaRPr sz="1800"/>
          </a:p>
        </p:txBody>
      </p:sp>
      <p:sp>
        <p:nvSpPr>
          <p:cNvPr id="182" name="Shape 182"/>
          <p:cNvSpPr txBox="1"/>
          <p:nvPr/>
        </p:nvSpPr>
        <p:spPr>
          <a:xfrm rot="-2484315">
            <a:off x="1898330" y="619640"/>
            <a:ext cx="197586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34 ST-HRLD SQ</a:t>
            </a:r>
            <a:endParaRPr sz="1800"/>
          </a:p>
        </p:txBody>
      </p:sp>
      <p:sp>
        <p:nvSpPr>
          <p:cNvPr id="183" name="Shape 183"/>
          <p:cNvSpPr txBox="1"/>
          <p:nvPr/>
        </p:nvSpPr>
        <p:spPr>
          <a:xfrm rot="-2484315">
            <a:off x="2938813" y="619640"/>
            <a:ext cx="197586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34 ST-PENN STA</a:t>
            </a:r>
            <a:endParaRPr sz="1800"/>
          </a:p>
        </p:txBody>
      </p:sp>
      <p:sp>
        <p:nvSpPr>
          <p:cNvPr id="184" name="Shape 184"/>
          <p:cNvSpPr txBox="1"/>
          <p:nvPr/>
        </p:nvSpPr>
        <p:spPr>
          <a:xfrm rot="-2483918">
            <a:off x="3981866" y="607963"/>
            <a:ext cx="209044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42 ST-PORT AUTH</a:t>
            </a:r>
            <a:endParaRPr sz="1800"/>
          </a:p>
        </p:txBody>
      </p:sp>
      <p:sp>
        <p:nvSpPr>
          <p:cNvPr id="185" name="Shape 185"/>
          <p:cNvSpPr txBox="1"/>
          <p:nvPr/>
        </p:nvSpPr>
        <p:spPr>
          <a:xfrm rot="-2484315">
            <a:off x="5073902" y="593514"/>
            <a:ext cx="197586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GRD CNTRL</a:t>
            </a:r>
            <a:endParaRPr sz="1800"/>
          </a:p>
        </p:txBody>
      </p:sp>
      <p:sp>
        <p:nvSpPr>
          <p:cNvPr id="186" name="Shape 186"/>
          <p:cNvSpPr txBox="1"/>
          <p:nvPr/>
        </p:nvSpPr>
        <p:spPr>
          <a:xfrm rot="-2484315">
            <a:off x="6168483" y="645765"/>
            <a:ext cx="197586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86 ST</a:t>
            </a:r>
            <a:endParaRPr sz="1800"/>
          </a:p>
        </p:txBody>
      </p:sp>
      <p:sp>
        <p:nvSpPr>
          <p:cNvPr id="187" name="Shape 187"/>
          <p:cNvSpPr txBox="1"/>
          <p:nvPr/>
        </p:nvSpPr>
        <p:spPr>
          <a:xfrm rot="-2484315">
            <a:off x="7208966" y="645765"/>
            <a:ext cx="197586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72nd ST</a:t>
            </a:r>
            <a:endParaRPr sz="1800"/>
          </a:p>
        </p:txBody>
      </p:sp>
      <p:sp>
        <p:nvSpPr>
          <p:cNvPr id="188" name="Shape 188"/>
          <p:cNvSpPr txBox="1"/>
          <p:nvPr/>
        </p:nvSpPr>
        <p:spPr>
          <a:xfrm rot="-2484315">
            <a:off x="8038588" y="607952"/>
            <a:ext cx="1975867" cy="708325"/>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800">
                <a:latin typeface="Roboto"/>
                <a:ea typeface="Roboto"/>
                <a:cs typeface="Roboto"/>
                <a:sym typeface="Roboto"/>
              </a:rPr>
              <a:t>77th ST</a:t>
            </a:r>
            <a:endParaRPr sz="1800"/>
          </a:p>
        </p:txBody>
      </p:sp>
      <p:sp>
        <p:nvSpPr>
          <p:cNvPr id="189" name="Shape 189"/>
          <p:cNvSpPr/>
          <p:nvPr/>
        </p:nvSpPr>
        <p:spPr>
          <a:xfrm>
            <a:off x="-10425" y="2198700"/>
            <a:ext cx="1019700" cy="4929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10275" y="2691600"/>
            <a:ext cx="1019700" cy="4929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10275" y="417030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10275" y="466320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1009625" y="219870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1009625" y="269160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2029600" y="171825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2029600" y="221115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3049650" y="171825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3049650" y="221115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a:off x="3049650" y="367740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a:off x="3049650" y="417030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4069688" y="367740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4069688" y="417030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5089650" y="2211150"/>
            <a:ext cx="1019700" cy="4929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5089650" y="2704050"/>
            <a:ext cx="1019700" cy="4929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6120125" y="1718250"/>
            <a:ext cx="1019700" cy="4929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6120275" y="2211150"/>
            <a:ext cx="1019700" cy="492900"/>
          </a:xfrm>
          <a:prstGeom prst="rect">
            <a:avLst/>
          </a:prstGeom>
          <a:solidFill>
            <a:srgbClr val="66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a:off x="8149650" y="2198700"/>
            <a:ext cx="1019700" cy="4929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a:off x="8149650" y="2691600"/>
            <a:ext cx="1019700" cy="4929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7150738" y="171825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7150738" y="2211150"/>
            <a:ext cx="1019700" cy="4929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nvSpPr>
        <p:spPr>
          <a:xfrm>
            <a:off x="7129550" y="-50"/>
            <a:ext cx="1491600" cy="963600"/>
          </a:xfrm>
          <a:prstGeom prst="rect">
            <a:avLst/>
          </a:prstGeom>
          <a:solidFill>
            <a:srgbClr val="3D85C6"/>
          </a:solidFill>
          <a:ln>
            <a:noFill/>
          </a:ln>
        </p:spPr>
        <p:txBody>
          <a:bodyPr anchorCtr="0" anchor="t" bIns="91425" lIns="91425" spcFirstLastPara="1" rIns="91425" wrap="square" tIns="91425">
            <a:noAutofit/>
          </a:bodyPr>
          <a:lstStyle/>
          <a:p>
            <a:pPr indent="0" lvl="0" marL="0">
              <a:spcBef>
                <a:spcPts val="0"/>
              </a:spcBef>
              <a:spcAft>
                <a:spcPts val="0"/>
              </a:spcAft>
              <a:buNone/>
            </a:pPr>
            <a:r>
              <a:rPr i="1" lang="en" sz="1800">
                <a:solidFill>
                  <a:srgbClr val="B7B7B7"/>
                </a:solidFill>
                <a:latin typeface="Roboto"/>
                <a:ea typeface="Roboto"/>
                <a:cs typeface="Roboto"/>
                <a:sym typeface="Roboto"/>
              </a:rPr>
              <a:t>1 Volunteer</a:t>
            </a:r>
            <a:endParaRPr i="1" sz="1800">
              <a:solidFill>
                <a:srgbClr val="B7B7B7"/>
              </a:solidFill>
              <a:latin typeface="Roboto"/>
              <a:ea typeface="Roboto"/>
              <a:cs typeface="Roboto"/>
              <a:sym typeface="Roboto"/>
            </a:endParaRPr>
          </a:p>
          <a:p>
            <a:pPr indent="0" lvl="0" marL="0">
              <a:spcBef>
                <a:spcPts val="0"/>
              </a:spcBef>
              <a:spcAft>
                <a:spcPts val="0"/>
              </a:spcAft>
              <a:buNone/>
            </a:pPr>
            <a:r>
              <a:rPr i="1" lang="en" sz="1800">
                <a:solidFill>
                  <a:srgbClr val="999999"/>
                </a:solidFill>
                <a:latin typeface="Roboto"/>
                <a:ea typeface="Roboto"/>
                <a:cs typeface="Roboto"/>
                <a:sym typeface="Roboto"/>
              </a:rPr>
              <a:t>2 Volunteers</a:t>
            </a:r>
            <a:endParaRPr i="1" sz="1800">
              <a:solidFill>
                <a:srgbClr val="999999"/>
              </a:solidFill>
              <a:latin typeface="Roboto"/>
              <a:ea typeface="Roboto"/>
              <a:cs typeface="Roboto"/>
              <a:sym typeface="Roboto"/>
            </a:endParaRPr>
          </a:p>
          <a:p>
            <a:pPr indent="0" lvl="0" marL="0">
              <a:spcBef>
                <a:spcPts val="0"/>
              </a:spcBef>
              <a:spcAft>
                <a:spcPts val="0"/>
              </a:spcAft>
              <a:buNone/>
            </a:pPr>
            <a:r>
              <a:rPr i="1" lang="en" sz="1800">
                <a:solidFill>
                  <a:srgbClr val="666666"/>
                </a:solidFill>
                <a:latin typeface="Roboto"/>
                <a:ea typeface="Roboto"/>
                <a:cs typeface="Roboto"/>
                <a:sym typeface="Roboto"/>
              </a:rPr>
              <a:t>3 Volunteers</a:t>
            </a:r>
            <a:endParaRPr i="1" sz="1800">
              <a:solidFill>
                <a:srgbClr val="666666"/>
              </a:solidFill>
              <a:latin typeface="Roboto"/>
              <a:ea typeface="Roboto"/>
              <a:cs typeface="Roboto"/>
              <a:sym typeface="Roboto"/>
            </a:endParaRPr>
          </a:p>
        </p:txBody>
      </p:sp>
      <p:sp>
        <p:nvSpPr>
          <p:cNvPr id="212" name="Shape 212"/>
          <p:cNvSpPr txBox="1"/>
          <p:nvPr/>
        </p:nvSpPr>
        <p:spPr>
          <a:xfrm>
            <a:off x="-11150" y="1732275"/>
            <a:ext cx="1019700" cy="3411300"/>
          </a:xfrm>
          <a:prstGeom prst="rect">
            <a:avLst/>
          </a:prstGeom>
          <a:noFill/>
          <a:ln>
            <a:noFill/>
          </a:ln>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 sz="2100">
                <a:solidFill>
                  <a:srgbClr val="FFFFFF"/>
                </a:solidFill>
              </a:rPr>
              <a:t>4 pm</a:t>
            </a:r>
            <a:endParaRPr sz="2100">
              <a:solidFill>
                <a:srgbClr val="FFFFFF"/>
              </a:solidFill>
            </a:endParaRPr>
          </a:p>
          <a:p>
            <a:pPr indent="0" lvl="0" marL="0" rtl="0">
              <a:lnSpc>
                <a:spcPct val="150000"/>
              </a:lnSpc>
              <a:spcBef>
                <a:spcPts val="0"/>
              </a:spcBef>
              <a:spcAft>
                <a:spcPts val="0"/>
              </a:spcAft>
              <a:buNone/>
            </a:pPr>
            <a:r>
              <a:rPr lang="en" sz="2100">
                <a:solidFill>
                  <a:srgbClr val="FFFFFF"/>
                </a:solidFill>
              </a:rPr>
              <a:t>5 pm</a:t>
            </a:r>
            <a:endParaRPr sz="2100">
              <a:solidFill>
                <a:srgbClr val="FFFFFF"/>
              </a:solidFill>
            </a:endParaRPr>
          </a:p>
          <a:p>
            <a:pPr indent="0" lvl="0" marL="0" rtl="0">
              <a:lnSpc>
                <a:spcPct val="150000"/>
              </a:lnSpc>
              <a:spcBef>
                <a:spcPts val="0"/>
              </a:spcBef>
              <a:spcAft>
                <a:spcPts val="0"/>
              </a:spcAft>
              <a:buNone/>
            </a:pPr>
            <a:r>
              <a:rPr lang="en" sz="2100">
                <a:solidFill>
                  <a:srgbClr val="FFFFFF"/>
                </a:solidFill>
              </a:rPr>
              <a:t>6 pm</a:t>
            </a:r>
            <a:endParaRPr sz="2100">
              <a:solidFill>
                <a:srgbClr val="FFFFFF"/>
              </a:solidFill>
            </a:endParaRPr>
          </a:p>
          <a:p>
            <a:pPr indent="0" lvl="0" marL="0" rtl="0">
              <a:lnSpc>
                <a:spcPct val="150000"/>
              </a:lnSpc>
              <a:spcBef>
                <a:spcPts val="0"/>
              </a:spcBef>
              <a:spcAft>
                <a:spcPts val="0"/>
              </a:spcAft>
              <a:buNone/>
            </a:pPr>
            <a:r>
              <a:rPr lang="en" sz="2100">
                <a:solidFill>
                  <a:srgbClr val="FFFFFF"/>
                </a:solidFill>
              </a:rPr>
              <a:t>7 pm</a:t>
            </a:r>
            <a:endParaRPr sz="2100">
              <a:solidFill>
                <a:srgbClr val="FFFFFF"/>
              </a:solidFill>
            </a:endParaRPr>
          </a:p>
          <a:p>
            <a:pPr indent="0" lvl="0" marL="0" rtl="0">
              <a:lnSpc>
                <a:spcPct val="150000"/>
              </a:lnSpc>
              <a:spcBef>
                <a:spcPts val="0"/>
              </a:spcBef>
              <a:spcAft>
                <a:spcPts val="0"/>
              </a:spcAft>
              <a:buNone/>
            </a:pPr>
            <a:r>
              <a:rPr lang="en" sz="2100">
                <a:solidFill>
                  <a:srgbClr val="FFFFFF"/>
                </a:solidFill>
              </a:rPr>
              <a:t>8 pm</a:t>
            </a:r>
            <a:endParaRPr sz="2100">
              <a:solidFill>
                <a:srgbClr val="FFFFFF"/>
              </a:solidFill>
            </a:endParaRPr>
          </a:p>
          <a:p>
            <a:pPr indent="0" lvl="0" marL="0" rtl="0">
              <a:lnSpc>
                <a:spcPct val="150000"/>
              </a:lnSpc>
              <a:spcBef>
                <a:spcPts val="0"/>
              </a:spcBef>
              <a:spcAft>
                <a:spcPts val="0"/>
              </a:spcAft>
              <a:buNone/>
            </a:pPr>
            <a:r>
              <a:rPr lang="en" sz="2100">
                <a:solidFill>
                  <a:srgbClr val="FFFFFF"/>
                </a:solidFill>
              </a:rPr>
              <a:t>9 pm</a:t>
            </a:r>
            <a:endParaRPr sz="2100">
              <a:solidFill>
                <a:srgbClr val="FFFFFF"/>
              </a:solidFill>
            </a:endParaRPr>
          </a:p>
          <a:p>
            <a:pPr indent="0" lvl="0" marL="0">
              <a:lnSpc>
                <a:spcPct val="150000"/>
              </a:lnSpc>
              <a:spcBef>
                <a:spcPts val="0"/>
              </a:spcBef>
              <a:spcAft>
                <a:spcPts val="0"/>
              </a:spcAft>
              <a:buNone/>
            </a:pPr>
            <a:r>
              <a:rPr lang="en" sz="2100">
                <a:solidFill>
                  <a:srgbClr val="FFFFFF"/>
                </a:solidFill>
              </a:rPr>
              <a:t>10pm</a:t>
            </a:r>
            <a:endParaRPr sz="21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Sunday Volunteer Schedule</a:t>
            </a:r>
            <a:endParaRPr/>
          </a:p>
        </p:txBody>
      </p:sp>
      <p:sp>
        <p:nvSpPr>
          <p:cNvPr id="218" name="Shape 2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sz="2400">
                <a:solidFill>
                  <a:srgbClr val="000000"/>
                </a:solidFill>
              </a:rPr>
              <a:t>West 4th St., Washington Square, 5-7 pm (3), 9-11 pm (2)</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14th St., Union Square, 5-7 pm (2)</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34th St., Herald Square 4-6 pm (2)</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34th St., Penn Station, 8-10 pm, 4-6 pm (2)</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42nd St., Port Authority, 8-10 pm (2)</a:t>
            </a:r>
            <a:br>
              <a:rPr lang="en" sz="2400">
                <a:solidFill>
                  <a:srgbClr val="000000"/>
                </a:solidFill>
              </a:rPr>
            </a:b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Sunday Volunteer Schedule, continued</a:t>
            </a:r>
            <a:endParaRPr/>
          </a:p>
        </p:txBody>
      </p:sp>
      <p:sp>
        <p:nvSpPr>
          <p:cNvPr id="224" name="Shape 2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sz="2400">
                <a:solidFill>
                  <a:srgbClr val="000000"/>
                </a:solidFill>
              </a:rPr>
              <a:t>Grand Central, 42nd St., 5-7 pm (1)</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86th St., 4-6 pm (3)</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77th St., 5-7 pm (1)</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72nd St., 4-6 pm (2)</a:t>
            </a:r>
            <a:endParaRPr sz="2400">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nvSpPr>
        <p:spPr>
          <a:xfrm>
            <a:off x="332875" y="200025"/>
            <a:ext cx="3303900" cy="1696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200"/>
              <a:t>Subway Traffic on Saturday (Manhattan):</a:t>
            </a:r>
            <a:endParaRPr sz="3200"/>
          </a:p>
        </p:txBody>
      </p:sp>
      <p:pic>
        <p:nvPicPr>
          <p:cNvPr id="230" name="Shape 230"/>
          <p:cNvPicPr preferRelativeResize="0"/>
          <p:nvPr/>
        </p:nvPicPr>
        <p:blipFill>
          <a:blip r:embed="rId3">
            <a:alphaModFix/>
          </a:blip>
          <a:stretch>
            <a:fillRect/>
          </a:stretch>
        </p:blipFill>
        <p:spPr>
          <a:xfrm>
            <a:off x="3741225" y="307425"/>
            <a:ext cx="4528650" cy="4528650"/>
          </a:xfrm>
          <a:prstGeom prst="rect">
            <a:avLst/>
          </a:prstGeom>
          <a:noFill/>
          <a:ln>
            <a:noFill/>
          </a:ln>
        </p:spPr>
      </p:pic>
      <p:sp>
        <p:nvSpPr>
          <p:cNvPr id="231" name="Shape 231"/>
          <p:cNvSpPr txBox="1"/>
          <p:nvPr/>
        </p:nvSpPr>
        <p:spPr>
          <a:xfrm>
            <a:off x="644275" y="1954325"/>
            <a:ext cx="2834700" cy="22764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Fewer, but higher density stops</a:t>
            </a:r>
            <a:endParaRPr sz="2400"/>
          </a:p>
          <a:p>
            <a:pPr indent="0" lvl="0" marL="0" rtl="0">
              <a:spcBef>
                <a:spcPts val="0"/>
              </a:spcBef>
              <a:spcAft>
                <a:spcPts val="0"/>
              </a:spcAft>
              <a:buNone/>
            </a:pPr>
            <a:r>
              <a:t/>
            </a:r>
            <a:endParaRPr sz="2400"/>
          </a:p>
          <a:p>
            <a:pPr indent="-381000" lvl="0" marL="457200">
              <a:spcBef>
                <a:spcPts val="0"/>
              </a:spcBef>
              <a:spcAft>
                <a:spcPts val="0"/>
              </a:spcAft>
              <a:buSzPts val="2400"/>
              <a:buChar char="●"/>
            </a:pPr>
            <a:r>
              <a:rPr lang="en" sz="2400"/>
              <a:t>Midtown, Upper </a:t>
            </a:r>
            <a:r>
              <a:rPr lang="en" sz="2400"/>
              <a:t>East Side</a:t>
            </a:r>
            <a:r>
              <a:rPr lang="en" sz="2400"/>
              <a:t>, Brooklyn focused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Saturday Volunteer Schedule:</a:t>
            </a:r>
            <a:endParaRPr/>
          </a:p>
        </p:txBody>
      </p:sp>
      <p:sp>
        <p:nvSpPr>
          <p:cNvPr id="237" name="Shape 2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nSpc>
                <a:spcPct val="200000"/>
              </a:lnSpc>
              <a:spcBef>
                <a:spcPts val="0"/>
              </a:spcBef>
              <a:spcAft>
                <a:spcPts val="0"/>
              </a:spcAft>
              <a:buSzPts val="2400"/>
              <a:buChar char="●"/>
            </a:pPr>
            <a:r>
              <a:rPr lang="en" sz="2400"/>
              <a:t>Bedford Ave - 6-8PM x 3 volunteers</a:t>
            </a:r>
            <a:endParaRPr sz="2400"/>
          </a:p>
          <a:p>
            <a:pPr indent="-381000" lvl="0" marL="457200" rtl="0">
              <a:lnSpc>
                <a:spcPct val="200000"/>
              </a:lnSpc>
              <a:spcBef>
                <a:spcPts val="0"/>
              </a:spcBef>
              <a:spcAft>
                <a:spcPts val="0"/>
              </a:spcAft>
              <a:buSzPts val="2400"/>
              <a:buChar char="●"/>
            </a:pPr>
            <a:r>
              <a:rPr lang="en" sz="2400"/>
              <a:t>W 4 ST-Wash Sq - 5- 7PM x 2 volunteers</a:t>
            </a:r>
            <a:endParaRPr sz="2400"/>
          </a:p>
          <a:p>
            <a:pPr indent="-381000" lvl="0" marL="457200" rtl="0">
              <a:lnSpc>
                <a:spcPct val="200000"/>
              </a:lnSpc>
              <a:spcBef>
                <a:spcPts val="0"/>
              </a:spcBef>
              <a:spcAft>
                <a:spcPts val="0"/>
              </a:spcAft>
              <a:buSzPts val="2400"/>
              <a:buChar char="●"/>
            </a:pPr>
            <a:r>
              <a:rPr lang="en" sz="2400"/>
              <a:t>14 St-Union Sq - 6-8PM x 2 volunteers</a:t>
            </a:r>
            <a:endParaRPr sz="2400"/>
          </a:p>
          <a:p>
            <a:pPr indent="-381000" lvl="0" marL="457200" rtl="0">
              <a:lnSpc>
                <a:spcPct val="200000"/>
              </a:lnSpc>
              <a:spcBef>
                <a:spcPts val="0"/>
              </a:spcBef>
              <a:spcAft>
                <a:spcPts val="0"/>
              </a:spcAft>
              <a:buSzPts val="2400"/>
              <a:buChar char="●"/>
            </a:pPr>
            <a:r>
              <a:rPr lang="en" sz="2400"/>
              <a:t>34th Street - Herald Sq -4 -6PM x 2 volunteers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Saturday Volunteer Schedule cont.</a:t>
            </a:r>
            <a:endParaRPr/>
          </a:p>
        </p:txBody>
      </p:sp>
      <p:sp>
        <p:nvSpPr>
          <p:cNvPr id="243" name="Shape 2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nSpc>
                <a:spcPct val="200000"/>
              </a:lnSpc>
              <a:spcBef>
                <a:spcPts val="0"/>
              </a:spcBef>
              <a:spcAft>
                <a:spcPts val="0"/>
              </a:spcAft>
              <a:buSzPts val="2400"/>
              <a:buChar char="●"/>
            </a:pPr>
            <a:r>
              <a:rPr lang="en" sz="2400"/>
              <a:t>York St - 2-6PM x 2 volunteers</a:t>
            </a:r>
            <a:endParaRPr sz="2400"/>
          </a:p>
          <a:p>
            <a:pPr indent="-381000" lvl="0" marL="457200" rtl="0">
              <a:lnSpc>
                <a:spcPct val="200000"/>
              </a:lnSpc>
              <a:spcBef>
                <a:spcPts val="0"/>
              </a:spcBef>
              <a:spcAft>
                <a:spcPts val="0"/>
              </a:spcAft>
              <a:buSzPts val="2400"/>
              <a:buChar char="●"/>
            </a:pPr>
            <a:r>
              <a:rPr lang="en" sz="2400"/>
              <a:t>72nd St - 5-7PM x 3 volunteers</a:t>
            </a:r>
            <a:endParaRPr sz="2400"/>
          </a:p>
          <a:p>
            <a:pPr indent="-381000" lvl="0" marL="457200" rtl="0">
              <a:lnSpc>
                <a:spcPct val="200000"/>
              </a:lnSpc>
              <a:spcBef>
                <a:spcPts val="0"/>
              </a:spcBef>
              <a:spcAft>
                <a:spcPts val="0"/>
              </a:spcAft>
              <a:buSzPts val="2400"/>
              <a:buChar char="●"/>
            </a:pPr>
            <a:r>
              <a:rPr lang="en" sz="2400"/>
              <a:t>86th St - 4-6PM x 2 volunteers</a:t>
            </a:r>
            <a:endParaRPr sz="2400"/>
          </a:p>
          <a:p>
            <a:pPr indent="-381000" lvl="0" marL="457200" rtl="0">
              <a:lnSpc>
                <a:spcPct val="200000"/>
              </a:lnSpc>
              <a:spcBef>
                <a:spcPts val="0"/>
              </a:spcBef>
              <a:spcAft>
                <a:spcPts val="0"/>
              </a:spcAft>
              <a:buSzPts val="2400"/>
              <a:buChar char="●"/>
            </a:pPr>
            <a:r>
              <a:rPr lang="en" sz="2400"/>
              <a:t>77th St - 4-6PM  x 2 volunteers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Citations</a:t>
            </a:r>
            <a:endParaRPr/>
          </a:p>
        </p:txBody>
      </p:sp>
      <p:sp>
        <p:nvSpPr>
          <p:cNvPr id="249" name="Shape 24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Subway traffic data from the Metropolitan Transit Authority Website, </a:t>
            </a:r>
            <a:r>
              <a:rPr lang="en" u="sng">
                <a:solidFill>
                  <a:schemeClr val="hlink"/>
                </a:solidFill>
                <a:hlinkClick r:id="rId3"/>
              </a:rPr>
              <a:t>http://web.mta.info/maps/submap.html</a:t>
            </a:r>
            <a:endParaRPr/>
          </a:p>
          <a:p>
            <a:pPr indent="0" lvl="0" marL="0">
              <a:spcBef>
                <a:spcPts val="1600"/>
              </a:spcBef>
              <a:spcAft>
                <a:spcPts val="0"/>
              </a:spcAft>
              <a:buNone/>
            </a:pPr>
            <a:r>
              <a:rPr lang="en"/>
              <a:t>Income data from the Statistical Atlas, </a:t>
            </a:r>
            <a:r>
              <a:rPr lang="en" u="sng">
                <a:solidFill>
                  <a:schemeClr val="hlink"/>
                </a:solidFill>
                <a:hlinkClick r:id="rId4"/>
              </a:rPr>
              <a:t>https://statisticalatlas.com/neighborhood/New-York/New-York/Upper-East-Side/Household-Income</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Codes for finding the stops</a:t>
            </a:r>
            <a:endParaRPr/>
          </a:p>
        </p:txBody>
      </p:sp>
      <p:sp>
        <p:nvSpPr>
          <p:cNvPr id="74" name="Shape 74"/>
          <p:cNvSpPr txBox="1"/>
          <p:nvPr>
            <p:ph idx="1" type="body"/>
          </p:nvPr>
        </p:nvSpPr>
        <p:spPr>
          <a:xfrm>
            <a:off x="471900" y="1945825"/>
            <a:ext cx="8222100" cy="2710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b="1" lang="en" sz="2400"/>
              <a:t>D</a:t>
            </a:r>
            <a:r>
              <a:rPr b="1" lang="en" sz="2400"/>
              <a:t>ataframe</a:t>
            </a:r>
            <a:r>
              <a:rPr lang="en" sz="2400"/>
              <a:t> for that specific day (Monday/Saturday/Sunday)</a:t>
            </a:r>
            <a:endParaRPr sz="2400"/>
          </a:p>
          <a:p>
            <a:pPr indent="-381000" lvl="0" marL="457200" rtl="0">
              <a:spcBef>
                <a:spcPts val="0"/>
              </a:spcBef>
              <a:spcAft>
                <a:spcPts val="0"/>
              </a:spcAft>
              <a:buSzPts val="2400"/>
              <a:buChar char="●"/>
            </a:pPr>
            <a:r>
              <a:rPr lang="en" sz="2400"/>
              <a:t># of people at the </a:t>
            </a:r>
            <a:r>
              <a:rPr b="1" lang="en" sz="2400"/>
              <a:t>exits</a:t>
            </a:r>
            <a:r>
              <a:rPr lang="en" sz="2400"/>
              <a:t> for each station every 4 hrs</a:t>
            </a:r>
            <a:endParaRPr sz="2400"/>
          </a:p>
          <a:p>
            <a:pPr indent="-381000" lvl="0" marL="457200" marR="0" rtl="0" algn="l">
              <a:lnSpc>
                <a:spcPct val="115000"/>
              </a:lnSpc>
              <a:spcBef>
                <a:spcPts val="0"/>
              </a:spcBef>
              <a:spcAft>
                <a:spcPts val="0"/>
              </a:spcAft>
              <a:buSzPts val="2400"/>
              <a:buChar char="●"/>
            </a:pPr>
            <a:r>
              <a:rPr lang="en" sz="2400"/>
              <a:t>The same thing for the </a:t>
            </a:r>
            <a:r>
              <a:rPr b="1" lang="en" sz="2400"/>
              <a:t>entries</a:t>
            </a:r>
            <a:endParaRPr b="1" sz="2400"/>
          </a:p>
          <a:p>
            <a:pPr indent="-381000" lvl="0" marL="457200" marR="0" rtl="0" algn="l">
              <a:lnSpc>
                <a:spcPct val="115000"/>
              </a:lnSpc>
              <a:spcBef>
                <a:spcPts val="0"/>
              </a:spcBef>
              <a:spcAft>
                <a:spcPts val="0"/>
              </a:spcAft>
              <a:buSzPts val="2400"/>
              <a:buChar char="●"/>
            </a:pPr>
            <a:r>
              <a:rPr lang="en" sz="2400"/>
              <a:t>Combine the exits and entries numbers</a:t>
            </a:r>
            <a:endParaRPr sz="2400"/>
          </a:p>
          <a:p>
            <a:pPr indent="-381000" lvl="0" marL="457200" marR="0" rtl="0" algn="l">
              <a:lnSpc>
                <a:spcPct val="115000"/>
              </a:lnSpc>
              <a:spcBef>
                <a:spcPts val="0"/>
              </a:spcBef>
              <a:spcAft>
                <a:spcPts val="0"/>
              </a:spcAft>
              <a:buSzPts val="2400"/>
              <a:buChar char="●"/>
            </a:pPr>
            <a:r>
              <a:rPr lang="en" sz="2400"/>
              <a:t>Sort the </a:t>
            </a:r>
            <a:r>
              <a:rPr lang="en" sz="2400"/>
              <a:t>numbers</a:t>
            </a:r>
            <a:r>
              <a:rPr lang="en" sz="2400"/>
              <a:t> in a list and find out the </a:t>
            </a:r>
            <a:r>
              <a:rPr b="1" lang="en" sz="2400"/>
              <a:t>times</a:t>
            </a:r>
            <a:r>
              <a:rPr lang="en" sz="2400"/>
              <a:t> and </a:t>
            </a:r>
            <a:r>
              <a:rPr b="1" lang="en" sz="2400"/>
              <a:t>locations</a:t>
            </a:r>
            <a:r>
              <a:rPr lang="en" sz="2400"/>
              <a:t> where we get the most number of people</a:t>
            </a:r>
            <a:endParaRPr sz="2400"/>
          </a:p>
        </p:txBody>
      </p:sp>
      <p:pic>
        <p:nvPicPr>
          <p:cNvPr id="75" name="Shape 75"/>
          <p:cNvPicPr preferRelativeResize="0"/>
          <p:nvPr/>
        </p:nvPicPr>
        <p:blipFill>
          <a:blip r:embed="rId3">
            <a:alphaModFix/>
          </a:blip>
          <a:stretch>
            <a:fillRect/>
          </a:stretch>
        </p:blipFill>
        <p:spPr>
          <a:xfrm>
            <a:off x="7012715" y="0"/>
            <a:ext cx="2131300" cy="1270824"/>
          </a:xfrm>
          <a:prstGeom prst="rect">
            <a:avLst/>
          </a:prstGeom>
          <a:noFill/>
          <a:ln>
            <a:noFill/>
          </a:ln>
        </p:spPr>
      </p:pic>
      <p:pic>
        <p:nvPicPr>
          <p:cNvPr id="76" name="Shape 76"/>
          <p:cNvPicPr preferRelativeResize="0"/>
          <p:nvPr/>
        </p:nvPicPr>
        <p:blipFill rotWithShape="1">
          <a:blip r:embed="rId4">
            <a:alphaModFix/>
          </a:blip>
          <a:srcRect b="0" l="0" r="2657" t="0"/>
          <a:stretch/>
        </p:blipFill>
        <p:spPr>
          <a:xfrm>
            <a:off x="7012725" y="1270825"/>
            <a:ext cx="2131298" cy="1040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Our Strategy: Optimizing Donations + People</a:t>
            </a:r>
            <a:endParaRPr/>
          </a:p>
        </p:txBody>
      </p:sp>
      <p:pic>
        <p:nvPicPr>
          <p:cNvPr id="82" name="Shape 82"/>
          <p:cNvPicPr preferRelativeResize="0"/>
          <p:nvPr/>
        </p:nvPicPr>
        <p:blipFill>
          <a:blip r:embed="rId3">
            <a:alphaModFix/>
          </a:blip>
          <a:stretch>
            <a:fillRect/>
          </a:stretch>
        </p:blipFill>
        <p:spPr>
          <a:xfrm>
            <a:off x="2900550" y="2115430"/>
            <a:ext cx="6243450" cy="2554125"/>
          </a:xfrm>
          <a:prstGeom prst="rect">
            <a:avLst/>
          </a:prstGeom>
          <a:noFill/>
          <a:ln>
            <a:noFill/>
          </a:ln>
        </p:spPr>
      </p:pic>
      <p:sp>
        <p:nvSpPr>
          <p:cNvPr id="83" name="Shape 83"/>
          <p:cNvSpPr txBox="1"/>
          <p:nvPr>
            <p:ph idx="1" type="body"/>
          </p:nvPr>
        </p:nvSpPr>
        <p:spPr>
          <a:xfrm>
            <a:off x="202825" y="1919075"/>
            <a:ext cx="2742600" cy="2910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400"/>
              <a:t>This graph shows how much wealthier Upper East Siders in each percentile are than their NY counterparts.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nvSpPr>
        <p:spPr>
          <a:xfrm>
            <a:off x="332875" y="200025"/>
            <a:ext cx="3303900" cy="169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200"/>
              <a:t>Subway Traffic on Weekdays (Manhattan):</a:t>
            </a:r>
            <a:endParaRPr sz="3200"/>
          </a:p>
        </p:txBody>
      </p:sp>
      <p:sp>
        <p:nvSpPr>
          <p:cNvPr id="89" name="Shape 89"/>
          <p:cNvSpPr txBox="1"/>
          <p:nvPr/>
        </p:nvSpPr>
        <p:spPr>
          <a:xfrm>
            <a:off x="644275" y="1954325"/>
            <a:ext cx="2834700" cy="30366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Fewer, but higher density stops</a:t>
            </a:r>
            <a:endParaRPr sz="2400"/>
          </a:p>
          <a:p>
            <a:pPr indent="0" lvl="0" marL="0" rtl="0">
              <a:spcBef>
                <a:spcPts val="0"/>
              </a:spcBef>
              <a:spcAft>
                <a:spcPts val="0"/>
              </a:spcAft>
              <a:buNone/>
            </a:pPr>
            <a:r>
              <a:t/>
            </a:r>
            <a:endParaRPr sz="2400"/>
          </a:p>
          <a:p>
            <a:pPr indent="-381000" lvl="0" marL="457200" rtl="0">
              <a:spcBef>
                <a:spcPts val="0"/>
              </a:spcBef>
              <a:spcAft>
                <a:spcPts val="0"/>
              </a:spcAft>
              <a:buSzPts val="2400"/>
              <a:buChar char="●"/>
            </a:pPr>
            <a:r>
              <a:rPr lang="en" sz="2400"/>
              <a:t>Almost all dense traffic stops are in Midtown</a:t>
            </a:r>
            <a:endParaRPr sz="2400"/>
          </a:p>
        </p:txBody>
      </p:sp>
      <p:pic>
        <p:nvPicPr>
          <p:cNvPr id="90" name="Shape 90"/>
          <p:cNvPicPr preferRelativeResize="0"/>
          <p:nvPr/>
        </p:nvPicPr>
        <p:blipFill rotWithShape="1">
          <a:blip r:embed="rId3">
            <a:alphaModFix/>
          </a:blip>
          <a:srcRect b="0" l="8710" r="5980" t="0"/>
          <a:stretch/>
        </p:blipFill>
        <p:spPr>
          <a:xfrm>
            <a:off x="4019450" y="364587"/>
            <a:ext cx="4696749" cy="4307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Weekday Volunteer Schedule:</a:t>
            </a:r>
            <a:endParaRPr/>
          </a:p>
        </p:txBody>
      </p:sp>
      <p:sp>
        <p:nvSpPr>
          <p:cNvPr id="96" name="Shape 96"/>
          <p:cNvSpPr txBox="1"/>
          <p:nvPr>
            <p:ph idx="1" type="body"/>
          </p:nvPr>
        </p:nvSpPr>
        <p:spPr>
          <a:xfrm>
            <a:off x="471900" y="1682925"/>
            <a:ext cx="8222100" cy="3460500"/>
          </a:xfrm>
          <a:prstGeom prst="rect">
            <a:avLst/>
          </a:prstGeom>
        </p:spPr>
        <p:txBody>
          <a:bodyPr anchorCtr="0" anchor="t" bIns="91425" lIns="91425" spcFirstLastPara="1" rIns="91425" wrap="square" tIns="91425">
            <a:noAutofit/>
          </a:bodyPr>
          <a:lstStyle/>
          <a:p>
            <a:pPr indent="-381000" lvl="0" marL="457200" rtl="0">
              <a:lnSpc>
                <a:spcPct val="200000"/>
              </a:lnSpc>
              <a:spcBef>
                <a:spcPts val="0"/>
              </a:spcBef>
              <a:spcAft>
                <a:spcPts val="0"/>
              </a:spcAft>
              <a:buSzPts val="2400"/>
              <a:buChar char="●"/>
            </a:pPr>
            <a:r>
              <a:rPr lang="en" sz="2400"/>
              <a:t>42 ST-PORT AUTH - 4-8PM x 2 volunteers</a:t>
            </a:r>
            <a:endParaRPr sz="2400"/>
          </a:p>
          <a:p>
            <a:pPr indent="-381000" lvl="0" marL="457200" rtl="0">
              <a:lnSpc>
                <a:spcPct val="200000"/>
              </a:lnSpc>
              <a:spcBef>
                <a:spcPts val="0"/>
              </a:spcBef>
              <a:spcAft>
                <a:spcPts val="0"/>
              </a:spcAft>
              <a:buSzPts val="2400"/>
              <a:buChar char="●"/>
            </a:pPr>
            <a:r>
              <a:rPr lang="en" sz="2400"/>
              <a:t>GRD CNTRL-42 ST - 8-12AM x 2 volunteers</a:t>
            </a:r>
            <a:endParaRPr sz="2400"/>
          </a:p>
          <a:p>
            <a:pPr indent="-381000" lvl="0" marL="457200" rtl="0">
              <a:lnSpc>
                <a:spcPct val="200000"/>
              </a:lnSpc>
              <a:spcBef>
                <a:spcPts val="0"/>
              </a:spcBef>
              <a:spcAft>
                <a:spcPts val="0"/>
              </a:spcAft>
              <a:buSzPts val="2400"/>
              <a:buChar char="●"/>
            </a:pPr>
            <a:r>
              <a:rPr lang="en" sz="2400"/>
              <a:t>GRD CNTRL-42 ST - 4-8PM x 2 volunteers</a:t>
            </a:r>
            <a:endParaRPr sz="2400"/>
          </a:p>
          <a:p>
            <a:pPr indent="-381000" lvl="0" marL="457200" rtl="0">
              <a:lnSpc>
                <a:spcPct val="200000"/>
              </a:lnSpc>
              <a:spcBef>
                <a:spcPts val="0"/>
              </a:spcBef>
              <a:spcAft>
                <a:spcPts val="0"/>
              </a:spcAft>
              <a:buSzPts val="2400"/>
              <a:buChar char="●"/>
            </a:pPr>
            <a:r>
              <a:rPr lang="en" sz="2400"/>
              <a:t>5 AVE - 12-4pm x 2 volunteer</a:t>
            </a:r>
            <a:endParaRPr sz="2400"/>
          </a:p>
          <a:p>
            <a:pPr indent="-381000" lvl="0" marL="457200" rtl="0">
              <a:lnSpc>
                <a:spcPct val="200000"/>
              </a:lnSpc>
              <a:spcBef>
                <a:spcPts val="0"/>
              </a:spcBef>
              <a:spcAft>
                <a:spcPts val="0"/>
              </a:spcAft>
              <a:buSzPts val="2400"/>
              <a:buChar char="●"/>
            </a:pPr>
            <a:r>
              <a:rPr lang="en" sz="2400"/>
              <a:t>34 ST-HERALD SQ - 4-8PM x 2 volunteer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3787650" y="0"/>
            <a:ext cx="5356350" cy="5143501"/>
          </a:xfrm>
          <a:prstGeom prst="rect">
            <a:avLst/>
          </a:prstGeom>
          <a:noFill/>
          <a:ln>
            <a:noFill/>
          </a:ln>
        </p:spPr>
      </p:pic>
      <p:sp>
        <p:nvSpPr>
          <p:cNvPr id="102" name="Shape 102"/>
          <p:cNvSpPr txBox="1"/>
          <p:nvPr/>
        </p:nvSpPr>
        <p:spPr>
          <a:xfrm>
            <a:off x="202800" y="241000"/>
            <a:ext cx="3670800" cy="120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200">
                <a:latin typeface="Roboto"/>
                <a:ea typeface="Roboto"/>
                <a:cs typeface="Roboto"/>
                <a:sym typeface="Roboto"/>
              </a:rPr>
              <a:t>Subway Traffic on </a:t>
            </a:r>
            <a:r>
              <a:rPr lang="en" sz="3200">
                <a:latin typeface="Roboto"/>
                <a:ea typeface="Roboto"/>
                <a:cs typeface="Roboto"/>
                <a:sym typeface="Roboto"/>
              </a:rPr>
              <a:t>Sunday </a:t>
            </a:r>
            <a:endParaRPr sz="2400">
              <a:latin typeface="Roboto"/>
              <a:ea typeface="Roboto"/>
              <a:cs typeface="Roboto"/>
              <a:sym typeface="Roboto"/>
            </a:endParaRPr>
          </a:p>
        </p:txBody>
      </p:sp>
      <p:sp>
        <p:nvSpPr>
          <p:cNvPr id="103" name="Shape 103"/>
          <p:cNvSpPr txBox="1"/>
          <p:nvPr/>
        </p:nvSpPr>
        <p:spPr>
          <a:xfrm>
            <a:off x="202800" y="2362400"/>
            <a:ext cx="2599800" cy="19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2400">
                <a:latin typeface="Roboto"/>
                <a:ea typeface="Roboto"/>
                <a:cs typeface="Roboto"/>
                <a:sym typeface="Roboto"/>
              </a:rPr>
              <a:t>All stops with &gt;1100 exits, focused on Manhattan</a:t>
            </a:r>
            <a:endParaRPr i="1" sz="2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2599710" y="0"/>
            <a:ext cx="6544289" cy="5143500"/>
          </a:xfrm>
          <a:prstGeom prst="rect">
            <a:avLst/>
          </a:prstGeom>
          <a:noFill/>
          <a:ln>
            <a:noFill/>
          </a:ln>
        </p:spPr>
      </p:pic>
      <p:sp>
        <p:nvSpPr>
          <p:cNvPr id="109" name="Shape 109"/>
          <p:cNvSpPr txBox="1"/>
          <p:nvPr/>
        </p:nvSpPr>
        <p:spPr>
          <a:xfrm>
            <a:off x="0" y="305025"/>
            <a:ext cx="2599800" cy="19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200">
                <a:latin typeface="Roboto"/>
                <a:ea typeface="Roboto"/>
                <a:cs typeface="Roboto"/>
                <a:sym typeface="Roboto"/>
              </a:rPr>
              <a:t>Subway Traffic on Sunday </a:t>
            </a:r>
            <a:endParaRPr sz="2400">
              <a:latin typeface="Roboto"/>
              <a:ea typeface="Roboto"/>
              <a:cs typeface="Roboto"/>
              <a:sym typeface="Roboto"/>
            </a:endParaRPr>
          </a:p>
        </p:txBody>
      </p:sp>
      <p:sp>
        <p:nvSpPr>
          <p:cNvPr id="110" name="Shape 110"/>
          <p:cNvSpPr txBox="1"/>
          <p:nvPr/>
        </p:nvSpPr>
        <p:spPr>
          <a:xfrm>
            <a:off x="0" y="2373625"/>
            <a:ext cx="2599800" cy="19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2400">
                <a:latin typeface="Roboto"/>
                <a:ea typeface="Roboto"/>
                <a:cs typeface="Roboto"/>
                <a:sym typeface="Roboto"/>
              </a:rPr>
              <a:t>Zoomed in on high-traffic area</a:t>
            </a:r>
            <a:endParaRPr i="1" sz="2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grpSp>
        <p:nvGrpSpPr>
          <p:cNvPr id="115" name="Shape 115"/>
          <p:cNvGrpSpPr/>
          <p:nvPr/>
        </p:nvGrpSpPr>
        <p:grpSpPr>
          <a:xfrm>
            <a:off x="1972278" y="25"/>
            <a:ext cx="7171427" cy="5143571"/>
            <a:chOff x="1669699" y="21"/>
            <a:chExt cx="7474130" cy="5143571"/>
          </a:xfrm>
        </p:grpSpPr>
        <p:pic>
          <p:nvPicPr>
            <p:cNvPr id="116" name="Shape 116"/>
            <p:cNvPicPr preferRelativeResize="0"/>
            <p:nvPr/>
          </p:nvPicPr>
          <p:blipFill>
            <a:blip r:embed="rId3">
              <a:alphaModFix/>
            </a:blip>
            <a:stretch>
              <a:fillRect/>
            </a:stretch>
          </p:blipFill>
          <p:spPr>
            <a:xfrm>
              <a:off x="1669699" y="21"/>
              <a:ext cx="7474130" cy="5143571"/>
            </a:xfrm>
            <a:prstGeom prst="rect">
              <a:avLst/>
            </a:prstGeom>
            <a:noFill/>
            <a:ln>
              <a:noFill/>
            </a:ln>
          </p:spPr>
        </p:pic>
        <p:sp>
          <p:nvSpPr>
            <p:cNvPr id="117" name="Shape 117"/>
            <p:cNvSpPr/>
            <p:nvPr/>
          </p:nvSpPr>
          <p:spPr>
            <a:xfrm>
              <a:off x="2828591" y="455753"/>
              <a:ext cx="130376" cy="413118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3018725" y="696225"/>
              <a:ext cx="130500" cy="3890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3202488" y="935175"/>
              <a:ext cx="130500" cy="3654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8108375" y="2028975"/>
              <a:ext cx="130500" cy="2560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3386250" y="1127925"/>
              <a:ext cx="130500" cy="3461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4650675" y="1552975"/>
              <a:ext cx="130500" cy="30327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4840800" y="1553800"/>
              <a:ext cx="130500" cy="30327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5024575" y="1620202"/>
              <a:ext cx="130500" cy="2968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5208325" y="1676224"/>
              <a:ext cx="130500" cy="29121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5376600" y="1732275"/>
              <a:ext cx="130500" cy="2854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5566725" y="1732375"/>
              <a:ext cx="130500" cy="2854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5750500" y="1788299"/>
              <a:ext cx="130500" cy="2800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5934275" y="1787926"/>
              <a:ext cx="130500" cy="2800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7198700" y="1945175"/>
              <a:ext cx="130500" cy="26406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7388825" y="1945647"/>
              <a:ext cx="130500" cy="26406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7572600" y="1946825"/>
              <a:ext cx="130500" cy="2640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7756350" y="1946800"/>
              <a:ext cx="130500" cy="2640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3560450" y="1216799"/>
              <a:ext cx="130500" cy="33675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3750575" y="1284024"/>
              <a:ext cx="130500" cy="3301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3934350" y="1340051"/>
              <a:ext cx="130500" cy="3246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4118100" y="1384874"/>
              <a:ext cx="130500" cy="320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4286375" y="1382927"/>
              <a:ext cx="130500" cy="3202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4476500" y="1383026"/>
              <a:ext cx="130500" cy="3202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6108475" y="1866725"/>
              <a:ext cx="130500" cy="27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6298600" y="1867251"/>
              <a:ext cx="130500" cy="27183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6482375" y="1868700"/>
              <a:ext cx="130500" cy="2718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6666125" y="1868600"/>
              <a:ext cx="130500" cy="271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6834400" y="1867325"/>
              <a:ext cx="130500" cy="2718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7024525" y="1867399"/>
              <a:ext cx="130500" cy="27183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7932375" y="2026200"/>
              <a:ext cx="130500" cy="2560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7" name="Shape 147"/>
          <p:cNvSpPr txBox="1"/>
          <p:nvPr/>
        </p:nvSpPr>
        <p:spPr>
          <a:xfrm>
            <a:off x="0" y="305025"/>
            <a:ext cx="2599800" cy="19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200">
                <a:latin typeface="Roboto"/>
                <a:ea typeface="Roboto"/>
                <a:cs typeface="Roboto"/>
                <a:sym typeface="Roboto"/>
              </a:rPr>
              <a:t>Turnstile Rank vs. Passenger Volume</a:t>
            </a:r>
            <a:endParaRPr sz="2400">
              <a:latin typeface="Roboto"/>
              <a:ea typeface="Roboto"/>
              <a:cs typeface="Roboto"/>
              <a:sym typeface="Roboto"/>
            </a:endParaRPr>
          </a:p>
        </p:txBody>
      </p:sp>
      <p:sp>
        <p:nvSpPr>
          <p:cNvPr id="148" name="Shape 148"/>
          <p:cNvSpPr txBox="1"/>
          <p:nvPr/>
        </p:nvSpPr>
        <p:spPr>
          <a:xfrm>
            <a:off x="0" y="2664975"/>
            <a:ext cx="1972200" cy="195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2400">
                <a:latin typeface="Roboto"/>
                <a:ea typeface="Roboto"/>
                <a:cs typeface="Roboto"/>
                <a:sym typeface="Roboto"/>
              </a:rPr>
              <a:t>Color coded by turnstile, scaled by volume</a:t>
            </a:r>
            <a:endParaRPr i="1" sz="2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grpSp>
        <p:nvGrpSpPr>
          <p:cNvPr id="153" name="Shape 153"/>
          <p:cNvGrpSpPr/>
          <p:nvPr/>
        </p:nvGrpSpPr>
        <p:grpSpPr>
          <a:xfrm>
            <a:off x="2599710" y="0"/>
            <a:ext cx="6544289" cy="5143500"/>
            <a:chOff x="369735" y="0"/>
            <a:chExt cx="6544289" cy="5143500"/>
          </a:xfrm>
        </p:grpSpPr>
        <p:pic>
          <p:nvPicPr>
            <p:cNvPr id="154" name="Shape 154"/>
            <p:cNvPicPr preferRelativeResize="0"/>
            <p:nvPr/>
          </p:nvPicPr>
          <p:blipFill>
            <a:blip r:embed="rId3">
              <a:alphaModFix/>
            </a:blip>
            <a:stretch>
              <a:fillRect/>
            </a:stretch>
          </p:blipFill>
          <p:spPr>
            <a:xfrm>
              <a:off x="369735" y="0"/>
              <a:ext cx="6544289" cy="5143500"/>
            </a:xfrm>
            <a:prstGeom prst="rect">
              <a:avLst/>
            </a:prstGeom>
            <a:noFill/>
            <a:ln>
              <a:noFill/>
            </a:ln>
          </p:spPr>
        </p:pic>
        <p:sp>
          <p:nvSpPr>
            <p:cNvPr id="155" name="Shape 155"/>
            <p:cNvSpPr/>
            <p:nvPr/>
          </p:nvSpPr>
          <p:spPr>
            <a:xfrm>
              <a:off x="1456825" y="17775"/>
              <a:ext cx="4023000" cy="20394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6" name="Shape 156"/>
          <p:cNvSpPr txBox="1"/>
          <p:nvPr/>
        </p:nvSpPr>
        <p:spPr>
          <a:xfrm>
            <a:off x="0" y="0"/>
            <a:ext cx="2599800" cy="1855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3200">
                <a:latin typeface="Roboto"/>
                <a:ea typeface="Roboto"/>
                <a:cs typeface="Roboto"/>
                <a:sym typeface="Roboto"/>
              </a:rPr>
              <a:t>Subway Traffic on Sunday </a:t>
            </a:r>
            <a:endParaRPr sz="2400">
              <a:latin typeface="Roboto"/>
              <a:ea typeface="Roboto"/>
              <a:cs typeface="Roboto"/>
              <a:sym typeface="Roboto"/>
            </a:endParaRPr>
          </a:p>
        </p:txBody>
      </p:sp>
      <p:sp>
        <p:nvSpPr>
          <p:cNvPr id="157" name="Shape 157"/>
          <p:cNvSpPr txBox="1"/>
          <p:nvPr/>
        </p:nvSpPr>
        <p:spPr>
          <a:xfrm>
            <a:off x="0" y="2203075"/>
            <a:ext cx="2599800" cy="18555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 sz="2400">
                <a:latin typeface="Roboto"/>
                <a:ea typeface="Roboto"/>
                <a:cs typeface="Roboto"/>
                <a:sym typeface="Roboto"/>
              </a:rPr>
              <a:t>Upper Manhattan, with high income area in blue</a:t>
            </a:r>
            <a:endParaRPr i="1" sz="2400">
              <a:latin typeface="Roboto"/>
              <a:ea typeface="Roboto"/>
              <a:cs typeface="Roboto"/>
              <a:sym typeface="Roboto"/>
            </a:endParaRPr>
          </a:p>
        </p:txBody>
      </p:sp>
      <p:sp>
        <p:nvSpPr>
          <p:cNvPr id="158" name="Shape 158"/>
          <p:cNvSpPr/>
          <p:nvPr/>
        </p:nvSpPr>
        <p:spPr>
          <a:xfrm>
            <a:off x="6566700" y="62575"/>
            <a:ext cx="1098300" cy="1590900"/>
          </a:xfrm>
          <a:prstGeom prst="rect">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